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399" r:id="rId5"/>
    <p:sldId id="500" r:id="rId6"/>
    <p:sldId id="501" r:id="rId7"/>
    <p:sldId id="509" r:id="rId8"/>
    <p:sldId id="508" r:id="rId9"/>
    <p:sldId id="400" r:id="rId10"/>
    <p:sldId id="507" r:id="rId11"/>
    <p:sldId id="506" r:id="rId12"/>
    <p:sldId id="51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rane, Carie" initials="CC" lastIdx="15" clrIdx="0">
    <p:extLst>
      <p:ext uri="{19B8F6BF-5375-455C-9EA6-DF929625EA0E}">
        <p15:presenceInfo xmlns:p15="http://schemas.microsoft.com/office/powerpoint/2012/main" userId="S-1-5-21-3670347269-1734258486-2757495605-8895" providerId="AD"/>
      </p:ext>
    </p:extLst>
  </p:cmAuthor>
  <p:cmAuthor id="2" name="Tribble, Christie" initials="TC" lastIdx="5" clrIdx="1">
    <p:extLst>
      <p:ext uri="{19B8F6BF-5375-455C-9EA6-DF929625EA0E}">
        <p15:presenceInfo xmlns:p15="http://schemas.microsoft.com/office/powerpoint/2012/main" userId="S-1-5-21-3670347269-1734258486-2757495605-9456" providerId="AD"/>
      </p:ext>
    </p:extLst>
  </p:cmAuthor>
  <p:cmAuthor id="3" name="Beckwith, Tina" initials="BT" lastIdx="1" clrIdx="2">
    <p:extLst>
      <p:ext uri="{19B8F6BF-5375-455C-9EA6-DF929625EA0E}">
        <p15:presenceInfo xmlns:p15="http://schemas.microsoft.com/office/powerpoint/2012/main" userId="S-1-5-21-3670347269-1734258486-2757495605-28709" providerId="AD"/>
      </p:ext>
    </p:extLst>
  </p:cmAuthor>
  <p:cmAuthor id="4" name="Hartshorn, Renee" initials="HR" lastIdx="25" clrIdx="3">
    <p:extLst>
      <p:ext uri="{19B8F6BF-5375-455C-9EA6-DF929625EA0E}">
        <p15:presenceInfo xmlns:p15="http://schemas.microsoft.com/office/powerpoint/2012/main" userId="S-1-5-21-3670347269-1734258486-2757495605-26766" providerId="AD"/>
      </p:ext>
    </p:extLst>
  </p:cmAuthor>
  <p:cmAuthor id="5" name="McKenna, Kevin" initials="MK" lastIdx="2" clrIdx="4">
    <p:extLst>
      <p:ext uri="{19B8F6BF-5375-455C-9EA6-DF929625EA0E}">
        <p15:presenceInfo xmlns:p15="http://schemas.microsoft.com/office/powerpoint/2012/main" userId="S-1-5-21-3670347269-1734258486-2757495605-283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99FF66"/>
    <a:srgbClr val="E7F0F4"/>
    <a:srgbClr val="EBEAEA"/>
    <a:srgbClr val="404040"/>
    <a:srgbClr val="DAAA00"/>
    <a:srgbClr val="002F70"/>
    <a:srgbClr val="006EA0"/>
    <a:srgbClr val="026EA0"/>
    <a:srgbClr val="769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9" autoAdjust="0"/>
    <p:restoredTop sz="95332" autoAdjust="0"/>
  </p:normalViewPr>
  <p:slideViewPr>
    <p:cSldViewPr snapToGrid="0">
      <p:cViewPr varScale="1">
        <p:scale>
          <a:sx n="59" d="100"/>
          <a:sy n="59" d="100"/>
        </p:scale>
        <p:origin x="435" y="31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06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mra.com/siteassets/about/sales-repository/additional-resources/2025-sales-plan-template.xlsx" TargetMode="External"/><Relationship Id="rId2" Type="http://schemas.openxmlformats.org/officeDocument/2006/relationships/hyperlink" Target="https://www.limra.com/siteassets/about/sales-repository/additional-resources/sales-plan-template_blank.xlsx" TargetMode="External"/><Relationship Id="rId1" Type="http://schemas.openxmlformats.org/officeDocument/2006/relationships/slide" Target="../slides/slide7.xml"/><Relationship Id="rId4" Type="http://schemas.openxmlformats.org/officeDocument/2006/relationships/slide" Target="../slides/slide9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imra.com/siteassets/about/sales-repository/additional-resources/2025-sales-plan-template.xlsx" TargetMode="External"/><Relationship Id="rId1" Type="http://schemas.openxmlformats.org/officeDocument/2006/relationships/hyperlink" Target="https://www.limra.com/siteassets/about/sales-repository/additional-resources/sales-plan-template_blank.xlsx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4BE3C3-5A3E-4F33-93C1-D3A2F0213EC4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71C67E-1477-4CB0-8D11-35979864E621}">
      <dgm:prSet phldrT="[Text]" custT="1"/>
      <dgm:spPr/>
      <dgm:t>
        <a:bodyPr/>
        <a:lstStyle/>
        <a:p>
          <a:r>
            <a:rPr lang="en-US" sz="2400" b="1" dirty="0"/>
            <a:t>Know your Customer</a:t>
          </a:r>
        </a:p>
      </dgm:t>
    </dgm:pt>
    <dgm:pt modelId="{75CCF6D4-A696-4D26-BA06-D23CD82E3B77}" type="parTrans" cxnId="{6055D074-808B-45D6-972E-09E36AD8ADD1}">
      <dgm:prSet/>
      <dgm:spPr/>
      <dgm:t>
        <a:bodyPr/>
        <a:lstStyle/>
        <a:p>
          <a:endParaRPr lang="en-US"/>
        </a:p>
      </dgm:t>
    </dgm:pt>
    <dgm:pt modelId="{445E36E9-44B8-403B-A3ED-1A984BC6894F}" type="sibTrans" cxnId="{6055D074-808B-45D6-972E-09E36AD8ADD1}">
      <dgm:prSet/>
      <dgm:spPr/>
      <dgm:t>
        <a:bodyPr/>
        <a:lstStyle/>
        <a:p>
          <a:endParaRPr lang="en-US"/>
        </a:p>
      </dgm:t>
    </dgm:pt>
    <dgm:pt modelId="{426FB803-F121-4A59-A612-9C63ABBBCB4E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1200" dirty="0"/>
            <a:t>Navigate the organization (see appendix for various reports with a wealth of </a:t>
          </a:r>
          <a:r>
            <a:rPr lang="en-US" sz="1200" b="1" dirty="0">
              <a:solidFill>
                <a:schemeClr val="tx2">
                  <a:lumMod val="75000"/>
                </a:schemeClr>
              </a:solidFill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member contacts</a:t>
          </a:r>
          <a:r>
            <a:rPr lang="en-US" sz="1200" dirty="0"/>
            <a:t>)</a:t>
          </a:r>
        </a:p>
      </dgm:t>
    </dgm:pt>
    <dgm:pt modelId="{AFAD6880-BBD8-4728-9FD9-173B17B59210}" type="parTrans" cxnId="{3664778B-C604-4756-B9E0-4A7424910903}">
      <dgm:prSet/>
      <dgm:spPr/>
      <dgm:t>
        <a:bodyPr/>
        <a:lstStyle/>
        <a:p>
          <a:endParaRPr lang="en-US"/>
        </a:p>
      </dgm:t>
    </dgm:pt>
    <dgm:pt modelId="{BB3F05A4-E110-4E40-965D-C2E0C2CC8F3B}" type="sibTrans" cxnId="{3664778B-C604-4756-B9E0-4A7424910903}">
      <dgm:prSet/>
      <dgm:spPr/>
      <dgm:t>
        <a:bodyPr/>
        <a:lstStyle/>
        <a:p>
          <a:endParaRPr lang="en-US"/>
        </a:p>
      </dgm:t>
    </dgm:pt>
    <dgm:pt modelId="{2C3CA287-23B5-4468-B32D-5C8C5CB80B5B}">
      <dgm:prSet phldrT="[Text]" custT="1"/>
      <dgm:spPr/>
      <dgm:t>
        <a:bodyPr/>
        <a:lstStyle/>
        <a:p>
          <a:r>
            <a:rPr lang="en-US" sz="2400" b="1" dirty="0"/>
            <a:t>Determine Possible Solutions</a:t>
          </a:r>
        </a:p>
      </dgm:t>
    </dgm:pt>
    <dgm:pt modelId="{0E75A799-16FA-4020-91AD-0A63C1459E05}" type="parTrans" cxnId="{434ACC9D-B211-4E0A-B418-98E64CE45FBA}">
      <dgm:prSet/>
      <dgm:spPr/>
      <dgm:t>
        <a:bodyPr/>
        <a:lstStyle/>
        <a:p>
          <a:endParaRPr lang="en-US"/>
        </a:p>
      </dgm:t>
    </dgm:pt>
    <dgm:pt modelId="{CDDD9715-039D-4267-97AE-F05198A54501}" type="sibTrans" cxnId="{434ACC9D-B211-4E0A-B418-98E64CE45FBA}">
      <dgm:prSet/>
      <dgm:spPr/>
      <dgm:t>
        <a:bodyPr/>
        <a:lstStyle/>
        <a:p>
          <a:endParaRPr lang="en-US"/>
        </a:p>
      </dgm:t>
    </dgm:pt>
    <dgm:pt modelId="{E060C776-38CA-4F08-ACD4-0CB0EF85DC92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From the “Know Your Customer” exercise, understand and prioritize revenue opportunities based on:</a:t>
          </a:r>
          <a:endParaRPr lang="en-US" sz="1200" dirty="0">
            <a:latin typeface="+mn-lt"/>
          </a:endParaRPr>
        </a:p>
      </dgm:t>
    </dgm:pt>
    <dgm:pt modelId="{C3650125-8B73-4359-AF30-F99999DF9E9E}" type="parTrans" cxnId="{463353A1-C1F5-4CA6-9014-0B11CADB28FD}">
      <dgm:prSet/>
      <dgm:spPr/>
      <dgm:t>
        <a:bodyPr/>
        <a:lstStyle/>
        <a:p>
          <a:endParaRPr lang="en-US"/>
        </a:p>
      </dgm:t>
    </dgm:pt>
    <dgm:pt modelId="{57539E13-8D06-48FB-BFC0-EE0C018F74B4}" type="sibTrans" cxnId="{463353A1-C1F5-4CA6-9014-0B11CADB28FD}">
      <dgm:prSet/>
      <dgm:spPr/>
      <dgm:t>
        <a:bodyPr/>
        <a:lstStyle/>
        <a:p>
          <a:endParaRPr lang="en-US"/>
        </a:p>
      </dgm:t>
    </dgm:pt>
    <dgm:pt modelId="{5A901903-DE91-456E-B4D2-B9DA42DF3BE9}">
      <dgm:prSet phldrT="[Text]" custT="1"/>
      <dgm:spPr/>
      <dgm:t>
        <a:bodyPr/>
        <a:lstStyle/>
        <a:p>
          <a:r>
            <a:rPr lang="en-US" sz="2400" b="1" dirty="0"/>
            <a:t>Develop your  Sales Plan</a:t>
          </a:r>
        </a:p>
      </dgm:t>
    </dgm:pt>
    <dgm:pt modelId="{360290B9-4ADB-484B-B797-9C379FB9CB2C}" type="parTrans" cxnId="{2815ACE0-24A7-4896-9657-F312DDEDEFC8}">
      <dgm:prSet/>
      <dgm:spPr/>
      <dgm:t>
        <a:bodyPr/>
        <a:lstStyle/>
        <a:p>
          <a:endParaRPr lang="en-US"/>
        </a:p>
      </dgm:t>
    </dgm:pt>
    <dgm:pt modelId="{8DF79F2D-B705-4E5B-971F-7414762264F7}" type="sibTrans" cxnId="{2815ACE0-24A7-4896-9657-F312DDEDEFC8}">
      <dgm:prSet/>
      <dgm:spPr/>
      <dgm:t>
        <a:bodyPr/>
        <a:lstStyle/>
        <a:p>
          <a:endParaRPr lang="en-US"/>
        </a:p>
      </dgm:t>
    </dgm:pt>
    <dgm:pt modelId="{4A53801B-F9D0-425D-92E5-BBD300317A3A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1200" dirty="0"/>
            <a:t>Work with your team to develop your sales plan. It should include go-to-market strategies, target contacts  and tactical plans for each target account.</a:t>
          </a:r>
        </a:p>
      </dgm:t>
    </dgm:pt>
    <dgm:pt modelId="{842E4833-9DC8-42F8-827B-070D1D2025DE}" type="parTrans" cxnId="{4FE0FA2D-125A-45D5-B086-FC069FAB45DB}">
      <dgm:prSet/>
      <dgm:spPr/>
      <dgm:t>
        <a:bodyPr/>
        <a:lstStyle/>
        <a:p>
          <a:endParaRPr lang="en-US"/>
        </a:p>
      </dgm:t>
    </dgm:pt>
    <dgm:pt modelId="{10B8C993-F175-4D85-9E9E-274A4A15DBCE}" type="sibTrans" cxnId="{4FE0FA2D-125A-45D5-B086-FC069FAB45DB}">
      <dgm:prSet/>
      <dgm:spPr/>
      <dgm:t>
        <a:bodyPr/>
        <a:lstStyle/>
        <a:p>
          <a:endParaRPr lang="en-US"/>
        </a:p>
      </dgm:t>
    </dgm:pt>
    <dgm:pt modelId="{26CD7BF1-0051-4FDD-8B2F-713AAD693D71}">
      <dgm:prSet/>
      <dgm:spPr/>
      <dgm:t>
        <a:bodyPr/>
        <a:lstStyle/>
        <a:p>
          <a:pPr>
            <a:buFont typeface="+mj-lt"/>
            <a:buAutoNum type="arabicPeriod"/>
          </a:pPr>
          <a:endParaRPr lang="en-US" sz="1000" dirty="0"/>
        </a:p>
      </dgm:t>
    </dgm:pt>
    <dgm:pt modelId="{563156C1-4CD0-47F6-A0AA-C10B10220A87}" type="parTrans" cxnId="{B62110AA-BD03-4CA1-96D6-D0747E8B8C21}">
      <dgm:prSet/>
      <dgm:spPr/>
      <dgm:t>
        <a:bodyPr/>
        <a:lstStyle/>
        <a:p>
          <a:endParaRPr lang="en-US"/>
        </a:p>
      </dgm:t>
    </dgm:pt>
    <dgm:pt modelId="{8BDD447D-FA18-4598-A04B-773F82E04561}" type="sibTrans" cxnId="{B62110AA-BD03-4CA1-96D6-D0747E8B8C21}">
      <dgm:prSet/>
      <dgm:spPr/>
      <dgm:t>
        <a:bodyPr/>
        <a:lstStyle/>
        <a:p>
          <a:endParaRPr lang="en-US"/>
        </a:p>
      </dgm:t>
    </dgm:pt>
    <dgm:pt modelId="{4461B825-635A-4D75-8E2C-9FC140F407D7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1200" dirty="0"/>
            <a:t>Please use the </a:t>
          </a:r>
          <a:r>
            <a:rPr lang="en-US" sz="1200" b="1" dirty="0">
              <a:solidFill>
                <a:schemeClr val="tx2">
                  <a:lumMod val="75000"/>
                </a:schemeClr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Sales Plan Template</a:t>
          </a:r>
          <a:r>
            <a:rPr lang="en-US" sz="1200" b="1" dirty="0">
              <a:solidFill>
                <a:schemeClr val="tx2">
                  <a:lumMod val="75000"/>
                </a:schemeClr>
              </a:solidFill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en-US" sz="1200" dirty="0"/>
            <a:t>provided.  </a:t>
          </a:r>
        </a:p>
      </dgm:t>
    </dgm:pt>
    <dgm:pt modelId="{0E81D86D-AA57-4B22-8A3B-B0D9068581FB}" type="parTrans" cxnId="{F0A8C0A3-D064-4B9D-944D-730E09805FD4}">
      <dgm:prSet/>
      <dgm:spPr/>
      <dgm:t>
        <a:bodyPr/>
        <a:lstStyle/>
        <a:p>
          <a:endParaRPr lang="en-US"/>
        </a:p>
      </dgm:t>
    </dgm:pt>
    <dgm:pt modelId="{5DB0BE0D-6C85-4402-9784-62EFDFE8B398}" type="sibTrans" cxnId="{F0A8C0A3-D064-4B9D-944D-730E09805FD4}">
      <dgm:prSet/>
      <dgm:spPr/>
      <dgm:t>
        <a:bodyPr/>
        <a:lstStyle/>
        <a:p>
          <a:endParaRPr lang="en-US"/>
        </a:p>
      </dgm:t>
    </dgm:pt>
    <dgm:pt modelId="{8F26DAE0-3E89-4813-B6A2-2742D7AC3B85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1200" dirty="0"/>
            <a:t>Where is the “white space” (review the account planning template to find gaps in product utilization)</a:t>
          </a:r>
        </a:p>
      </dgm:t>
    </dgm:pt>
    <dgm:pt modelId="{D47726FF-5029-4075-8D98-092FBC1E168D}" type="parTrans" cxnId="{7C5E0189-73F0-4377-BA42-11F01BCABFEF}">
      <dgm:prSet/>
      <dgm:spPr/>
      <dgm:t>
        <a:bodyPr/>
        <a:lstStyle/>
        <a:p>
          <a:endParaRPr lang="en-US"/>
        </a:p>
      </dgm:t>
    </dgm:pt>
    <dgm:pt modelId="{1A3BB0EF-8B11-4193-88FA-D74C2B007419}" type="sibTrans" cxnId="{7C5E0189-73F0-4377-BA42-11F01BCABFEF}">
      <dgm:prSet/>
      <dgm:spPr/>
      <dgm:t>
        <a:bodyPr/>
        <a:lstStyle/>
        <a:p>
          <a:endParaRPr lang="en-US"/>
        </a:p>
      </dgm:t>
    </dgm:pt>
    <dgm:pt modelId="{B86B69D9-290A-4163-B761-E11CCDFC4230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1200" dirty="0"/>
            <a:t>Research the company (see appendix for various sources of </a:t>
          </a:r>
          <a:r>
            <a:rPr lang="en-US" sz="1200" b="1" dirty="0">
              <a:solidFill>
                <a:schemeClr val="tx2">
                  <a:lumMod val="75000"/>
                </a:schemeClr>
              </a:solidFill>
              <a:hlinkClick xmlns:r="http://schemas.openxmlformats.org/officeDocument/2006/relationships" r:id="rId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company intel</a:t>
          </a:r>
          <a:r>
            <a:rPr lang="en-US" sz="1200" dirty="0"/>
            <a:t>)</a:t>
          </a:r>
        </a:p>
      </dgm:t>
    </dgm:pt>
    <dgm:pt modelId="{4855021D-CB7E-42F6-85FC-7E74E15DA210}" type="parTrans" cxnId="{6889B3B6-1FBB-4427-A1FD-1B2B97081B52}">
      <dgm:prSet/>
      <dgm:spPr/>
      <dgm:t>
        <a:bodyPr/>
        <a:lstStyle/>
        <a:p>
          <a:endParaRPr lang="en-US"/>
        </a:p>
      </dgm:t>
    </dgm:pt>
    <dgm:pt modelId="{088E86F5-0BBC-4239-90A3-6F1E22FD4D82}" type="sibTrans" cxnId="{6889B3B6-1FBB-4427-A1FD-1B2B97081B52}">
      <dgm:prSet/>
      <dgm:spPr/>
      <dgm:t>
        <a:bodyPr/>
        <a:lstStyle/>
        <a:p>
          <a:endParaRPr lang="en-US"/>
        </a:p>
      </dgm:t>
    </dgm:pt>
    <dgm:pt modelId="{EE318CFA-B8C3-4977-A2A1-A09C4C8A0F1A}">
      <dgm:prSet phldrT="[Text]" custT="1"/>
      <dgm:spPr/>
      <dgm:t>
        <a:bodyPr/>
        <a:lstStyle/>
        <a:p>
          <a:pPr>
            <a:buFont typeface="+mj-lt"/>
            <a:buNone/>
          </a:pPr>
          <a:r>
            <a:rPr lang="en-US" sz="1200" dirty="0">
              <a:latin typeface="+mn-lt"/>
            </a:rPr>
            <a:t>a. The “White Space”</a:t>
          </a:r>
        </a:p>
      </dgm:t>
    </dgm:pt>
    <dgm:pt modelId="{420356A4-1AF0-46A6-832A-61079B3E8A1D}" type="parTrans" cxnId="{F088E0F1-3C24-42F5-9785-3CE0BBB20C47}">
      <dgm:prSet/>
      <dgm:spPr/>
      <dgm:t>
        <a:bodyPr/>
        <a:lstStyle/>
        <a:p>
          <a:endParaRPr lang="en-US"/>
        </a:p>
      </dgm:t>
    </dgm:pt>
    <dgm:pt modelId="{B8EDA007-5F54-4242-954E-F04839FC90C3}" type="sibTrans" cxnId="{F088E0F1-3C24-42F5-9785-3CE0BBB20C47}">
      <dgm:prSet/>
      <dgm:spPr/>
      <dgm:t>
        <a:bodyPr/>
        <a:lstStyle/>
        <a:p>
          <a:endParaRPr lang="en-US"/>
        </a:p>
      </dgm:t>
    </dgm:pt>
    <dgm:pt modelId="{A283F447-426E-4463-A1F1-15E96B75D5B8}">
      <dgm:prSet phldrT="[Text]" custT="1"/>
      <dgm:spPr/>
      <dgm:t>
        <a:bodyPr/>
        <a:lstStyle/>
        <a:p>
          <a:pPr>
            <a:buFont typeface="+mj-lt"/>
            <a:buNone/>
          </a:pPr>
          <a:r>
            <a:rPr lang="en-US" sz="1200" dirty="0">
              <a:latin typeface="+mn-lt"/>
            </a:rPr>
            <a:t>b. Quality contacts and existing relationships</a:t>
          </a:r>
        </a:p>
      </dgm:t>
    </dgm:pt>
    <dgm:pt modelId="{470EE08C-D6E8-40BD-9762-B2D60BAF390A}" type="parTrans" cxnId="{C07D025E-0935-41DC-A07A-D75C3943A1CA}">
      <dgm:prSet/>
      <dgm:spPr/>
      <dgm:t>
        <a:bodyPr/>
        <a:lstStyle/>
        <a:p>
          <a:endParaRPr lang="en-US"/>
        </a:p>
      </dgm:t>
    </dgm:pt>
    <dgm:pt modelId="{65D262FA-2265-4635-8C38-719377A47A09}" type="sibTrans" cxnId="{C07D025E-0935-41DC-A07A-D75C3943A1CA}">
      <dgm:prSet/>
      <dgm:spPr/>
      <dgm:t>
        <a:bodyPr/>
        <a:lstStyle/>
        <a:p>
          <a:endParaRPr lang="en-US"/>
        </a:p>
      </dgm:t>
    </dgm:pt>
    <dgm:pt modelId="{158A249B-76AA-4866-8BAD-A9D52DC490B6}">
      <dgm:prSet phldrT="[Text]" custT="1"/>
      <dgm:spPr/>
      <dgm:t>
        <a:bodyPr/>
        <a:lstStyle/>
        <a:p>
          <a:pPr>
            <a:buFont typeface="+mj-lt"/>
            <a:buNone/>
          </a:pPr>
          <a:r>
            <a:rPr lang="en-US" sz="1200" dirty="0">
              <a:latin typeface="+mn-lt"/>
            </a:rPr>
            <a:t>c. Company research</a:t>
          </a:r>
        </a:p>
      </dgm:t>
    </dgm:pt>
    <dgm:pt modelId="{64A1A043-946F-49F2-8EBA-B362CC181536}" type="parTrans" cxnId="{6ABA90B8-CAE2-4F57-9D3F-21C0E7C8BCC6}">
      <dgm:prSet/>
      <dgm:spPr/>
      <dgm:t>
        <a:bodyPr/>
        <a:lstStyle/>
        <a:p>
          <a:endParaRPr lang="en-US"/>
        </a:p>
      </dgm:t>
    </dgm:pt>
    <dgm:pt modelId="{C4EF6EEA-D776-4763-AAE3-178F9FA14894}" type="sibTrans" cxnId="{6ABA90B8-CAE2-4F57-9D3F-21C0E7C8BCC6}">
      <dgm:prSet/>
      <dgm:spPr/>
      <dgm:t>
        <a:bodyPr/>
        <a:lstStyle/>
        <a:p>
          <a:endParaRPr lang="en-US"/>
        </a:p>
      </dgm:t>
    </dgm:pt>
    <dgm:pt modelId="{38832302-15C4-422D-AE09-B38490B0ED05}" type="pres">
      <dgm:prSet presAssocID="{DC4BE3C3-5A3E-4F33-93C1-D3A2F0213EC4}" presName="Name0" presStyleCnt="0">
        <dgm:presLayoutVars>
          <dgm:dir/>
          <dgm:animLvl val="lvl"/>
          <dgm:resizeHandles val="exact"/>
        </dgm:presLayoutVars>
      </dgm:prSet>
      <dgm:spPr/>
    </dgm:pt>
    <dgm:pt modelId="{94CC7A52-EC52-46F1-B2B5-2D644787413D}" type="pres">
      <dgm:prSet presAssocID="{7071C67E-1477-4CB0-8D11-35979864E621}" presName="linNode" presStyleCnt="0"/>
      <dgm:spPr/>
    </dgm:pt>
    <dgm:pt modelId="{CF340DF7-7DBD-4DA2-9F7B-9E1A708E1A1E}" type="pres">
      <dgm:prSet presAssocID="{7071C67E-1477-4CB0-8D11-35979864E621}" presName="parentText" presStyleLbl="node1" presStyleIdx="0" presStyleCnt="3" custScaleX="77023">
        <dgm:presLayoutVars>
          <dgm:chMax val="1"/>
          <dgm:bulletEnabled val="1"/>
        </dgm:presLayoutVars>
      </dgm:prSet>
      <dgm:spPr/>
    </dgm:pt>
    <dgm:pt modelId="{7DAEBBA9-9D45-401E-927C-C55DDDB594AF}" type="pres">
      <dgm:prSet presAssocID="{7071C67E-1477-4CB0-8D11-35979864E621}" presName="descendantText" presStyleLbl="alignAccFollowNode1" presStyleIdx="0" presStyleCnt="3" custScaleX="112601" custScaleY="100000" custLinFactNeighborX="484" custLinFactNeighborY="5007">
        <dgm:presLayoutVars>
          <dgm:bulletEnabled val="1"/>
        </dgm:presLayoutVars>
      </dgm:prSet>
      <dgm:spPr/>
    </dgm:pt>
    <dgm:pt modelId="{DCFBCEB9-05A5-43B1-8DA2-31D7E0BFA583}" type="pres">
      <dgm:prSet presAssocID="{445E36E9-44B8-403B-A3ED-1A984BC6894F}" presName="sp" presStyleCnt="0"/>
      <dgm:spPr/>
    </dgm:pt>
    <dgm:pt modelId="{D675F3DC-EE2B-46AB-9B2B-4252862E0B21}" type="pres">
      <dgm:prSet presAssocID="{2C3CA287-23B5-4468-B32D-5C8C5CB80B5B}" presName="linNode" presStyleCnt="0"/>
      <dgm:spPr/>
    </dgm:pt>
    <dgm:pt modelId="{C2403446-B6D3-46D3-802C-C7F4533E9413}" type="pres">
      <dgm:prSet presAssocID="{2C3CA287-23B5-4468-B32D-5C8C5CB80B5B}" presName="parentText" presStyleLbl="node1" presStyleIdx="1" presStyleCnt="3" custScaleX="76049">
        <dgm:presLayoutVars>
          <dgm:chMax val="1"/>
          <dgm:bulletEnabled val="1"/>
        </dgm:presLayoutVars>
      </dgm:prSet>
      <dgm:spPr/>
    </dgm:pt>
    <dgm:pt modelId="{0B0E09DE-F815-42E3-B4B9-B2C9D10D69F7}" type="pres">
      <dgm:prSet presAssocID="{2C3CA287-23B5-4468-B32D-5C8C5CB80B5B}" presName="descendantText" presStyleLbl="alignAccFollowNode1" presStyleIdx="1" presStyleCnt="3" custScaleX="112801" custLinFactNeighborX="1102" custLinFactNeighborY="-2645">
        <dgm:presLayoutVars>
          <dgm:bulletEnabled val="1"/>
        </dgm:presLayoutVars>
      </dgm:prSet>
      <dgm:spPr/>
    </dgm:pt>
    <dgm:pt modelId="{F6C3982B-73E2-4BD1-8D42-E1124017DAE4}" type="pres">
      <dgm:prSet presAssocID="{CDDD9715-039D-4267-97AE-F05198A54501}" presName="sp" presStyleCnt="0"/>
      <dgm:spPr/>
    </dgm:pt>
    <dgm:pt modelId="{87084D8E-265A-4AEE-BE14-A82A58FDE050}" type="pres">
      <dgm:prSet presAssocID="{5A901903-DE91-456E-B4D2-B9DA42DF3BE9}" presName="linNode" presStyleCnt="0"/>
      <dgm:spPr/>
    </dgm:pt>
    <dgm:pt modelId="{D1E7A85C-CD89-4FA2-BECA-86BC10F69182}" type="pres">
      <dgm:prSet presAssocID="{5A901903-DE91-456E-B4D2-B9DA42DF3BE9}" presName="parentText" presStyleLbl="node1" presStyleIdx="2" presStyleCnt="3" custScaleX="78442">
        <dgm:presLayoutVars>
          <dgm:chMax val="1"/>
          <dgm:bulletEnabled val="1"/>
        </dgm:presLayoutVars>
      </dgm:prSet>
      <dgm:spPr/>
    </dgm:pt>
    <dgm:pt modelId="{77288124-8803-40B5-B144-7A1D3E5643E4}" type="pres">
      <dgm:prSet presAssocID="{5A901903-DE91-456E-B4D2-B9DA42DF3BE9}" presName="descendantText" presStyleLbl="alignAccFollowNode1" presStyleIdx="2" presStyleCnt="3" custScaleX="116413">
        <dgm:presLayoutVars>
          <dgm:bulletEnabled val="1"/>
        </dgm:presLayoutVars>
      </dgm:prSet>
      <dgm:spPr/>
    </dgm:pt>
  </dgm:ptLst>
  <dgm:cxnLst>
    <dgm:cxn modelId="{21A9DC0B-6DD3-4037-A30A-34AF79315A62}" type="presOf" srcId="{A283F447-426E-4463-A1F1-15E96B75D5B8}" destId="{0B0E09DE-F815-42E3-B4B9-B2C9D10D69F7}" srcOrd="0" destOrd="2" presId="urn:microsoft.com/office/officeart/2005/8/layout/vList5"/>
    <dgm:cxn modelId="{F6ECF21A-8C57-4D56-A552-E3088AFE6E4C}" type="presOf" srcId="{7071C67E-1477-4CB0-8D11-35979864E621}" destId="{CF340DF7-7DBD-4DA2-9F7B-9E1A708E1A1E}" srcOrd="0" destOrd="0" presId="urn:microsoft.com/office/officeart/2005/8/layout/vList5"/>
    <dgm:cxn modelId="{25651120-272A-4247-BDA4-E17293ECE63E}" type="presOf" srcId="{5A901903-DE91-456E-B4D2-B9DA42DF3BE9}" destId="{D1E7A85C-CD89-4FA2-BECA-86BC10F69182}" srcOrd="0" destOrd="0" presId="urn:microsoft.com/office/officeart/2005/8/layout/vList5"/>
    <dgm:cxn modelId="{B6F40721-665B-4C3B-90E8-B7AD04F70DF2}" type="presOf" srcId="{E060C776-38CA-4F08-ACD4-0CB0EF85DC92}" destId="{0B0E09DE-F815-42E3-B4B9-B2C9D10D69F7}" srcOrd="0" destOrd="0" presId="urn:microsoft.com/office/officeart/2005/8/layout/vList5"/>
    <dgm:cxn modelId="{EBC89B25-A8CB-49C8-9C2C-AE53D2D40F61}" type="presOf" srcId="{426FB803-F121-4A59-A612-9C63ABBBCB4E}" destId="{7DAEBBA9-9D45-401E-927C-C55DDDB594AF}" srcOrd="0" destOrd="0" presId="urn:microsoft.com/office/officeart/2005/8/layout/vList5"/>
    <dgm:cxn modelId="{4FE0FA2D-125A-45D5-B086-FC069FAB45DB}" srcId="{5A901903-DE91-456E-B4D2-B9DA42DF3BE9}" destId="{4A53801B-F9D0-425D-92E5-BBD300317A3A}" srcOrd="0" destOrd="0" parTransId="{842E4833-9DC8-42F8-827B-070D1D2025DE}" sibTransId="{10B8C993-F175-4D85-9E9E-274A4A15DBCE}"/>
    <dgm:cxn modelId="{29BCBF37-CBCD-46B4-B4C2-336CB347417C}" type="presOf" srcId="{8F26DAE0-3E89-4813-B6A2-2742D7AC3B85}" destId="{7DAEBBA9-9D45-401E-927C-C55DDDB594AF}" srcOrd="0" destOrd="1" presId="urn:microsoft.com/office/officeart/2005/8/layout/vList5"/>
    <dgm:cxn modelId="{C07D025E-0935-41DC-A07A-D75C3943A1CA}" srcId="{E060C776-38CA-4F08-ACD4-0CB0EF85DC92}" destId="{A283F447-426E-4463-A1F1-15E96B75D5B8}" srcOrd="1" destOrd="0" parTransId="{470EE08C-D6E8-40BD-9762-B2D60BAF390A}" sibTransId="{65D262FA-2265-4635-8C38-719377A47A09}"/>
    <dgm:cxn modelId="{67E80960-0E78-4D64-9717-2AF8A871AB7A}" type="presOf" srcId="{26CD7BF1-0051-4FDD-8B2F-713AAD693D71}" destId="{0B0E09DE-F815-42E3-B4B9-B2C9D10D69F7}" srcOrd="0" destOrd="4" presId="urn:microsoft.com/office/officeart/2005/8/layout/vList5"/>
    <dgm:cxn modelId="{5085DA6A-B88C-4C82-AF4C-21226B4593EA}" type="presOf" srcId="{2C3CA287-23B5-4468-B32D-5C8C5CB80B5B}" destId="{C2403446-B6D3-46D3-802C-C7F4533E9413}" srcOrd="0" destOrd="0" presId="urn:microsoft.com/office/officeart/2005/8/layout/vList5"/>
    <dgm:cxn modelId="{C04D246E-3E19-47D8-B899-C8557B84BE52}" type="presOf" srcId="{B86B69D9-290A-4163-B761-E11CCDFC4230}" destId="{7DAEBBA9-9D45-401E-927C-C55DDDB594AF}" srcOrd="0" destOrd="2" presId="urn:microsoft.com/office/officeart/2005/8/layout/vList5"/>
    <dgm:cxn modelId="{6055D074-808B-45D6-972E-09E36AD8ADD1}" srcId="{DC4BE3C3-5A3E-4F33-93C1-D3A2F0213EC4}" destId="{7071C67E-1477-4CB0-8D11-35979864E621}" srcOrd="0" destOrd="0" parTransId="{75CCF6D4-A696-4D26-BA06-D23CD82E3B77}" sibTransId="{445E36E9-44B8-403B-A3ED-1A984BC6894F}"/>
    <dgm:cxn modelId="{2EB08259-DFDC-47BB-83E4-3BE82DC1FFE1}" type="presOf" srcId="{4461B825-635A-4D75-8E2C-9FC140F407D7}" destId="{77288124-8803-40B5-B144-7A1D3E5643E4}" srcOrd="0" destOrd="1" presId="urn:microsoft.com/office/officeart/2005/8/layout/vList5"/>
    <dgm:cxn modelId="{682D917C-E6A7-4738-91F8-5B91B9FD0826}" type="presOf" srcId="{158A249B-76AA-4866-8BAD-A9D52DC490B6}" destId="{0B0E09DE-F815-42E3-B4B9-B2C9D10D69F7}" srcOrd="0" destOrd="3" presId="urn:microsoft.com/office/officeart/2005/8/layout/vList5"/>
    <dgm:cxn modelId="{7C5E0189-73F0-4377-BA42-11F01BCABFEF}" srcId="{7071C67E-1477-4CB0-8D11-35979864E621}" destId="{8F26DAE0-3E89-4813-B6A2-2742D7AC3B85}" srcOrd="1" destOrd="0" parTransId="{D47726FF-5029-4075-8D98-092FBC1E168D}" sibTransId="{1A3BB0EF-8B11-4193-88FA-D74C2B007419}"/>
    <dgm:cxn modelId="{3664778B-C604-4756-B9E0-4A7424910903}" srcId="{7071C67E-1477-4CB0-8D11-35979864E621}" destId="{426FB803-F121-4A59-A612-9C63ABBBCB4E}" srcOrd="0" destOrd="0" parTransId="{AFAD6880-BBD8-4728-9FD9-173B17B59210}" sibTransId="{BB3F05A4-E110-4E40-965D-C2E0C2CC8F3B}"/>
    <dgm:cxn modelId="{3D5E7B9D-599D-48D9-9C72-342B98424B3C}" type="presOf" srcId="{DC4BE3C3-5A3E-4F33-93C1-D3A2F0213EC4}" destId="{38832302-15C4-422D-AE09-B38490B0ED05}" srcOrd="0" destOrd="0" presId="urn:microsoft.com/office/officeart/2005/8/layout/vList5"/>
    <dgm:cxn modelId="{434ACC9D-B211-4E0A-B418-98E64CE45FBA}" srcId="{DC4BE3C3-5A3E-4F33-93C1-D3A2F0213EC4}" destId="{2C3CA287-23B5-4468-B32D-5C8C5CB80B5B}" srcOrd="1" destOrd="0" parTransId="{0E75A799-16FA-4020-91AD-0A63C1459E05}" sibTransId="{CDDD9715-039D-4267-97AE-F05198A54501}"/>
    <dgm:cxn modelId="{463353A1-C1F5-4CA6-9014-0B11CADB28FD}" srcId="{2C3CA287-23B5-4468-B32D-5C8C5CB80B5B}" destId="{E060C776-38CA-4F08-ACD4-0CB0EF85DC92}" srcOrd="0" destOrd="0" parTransId="{C3650125-8B73-4359-AF30-F99999DF9E9E}" sibTransId="{57539E13-8D06-48FB-BFC0-EE0C018F74B4}"/>
    <dgm:cxn modelId="{F0A8C0A3-D064-4B9D-944D-730E09805FD4}" srcId="{5A901903-DE91-456E-B4D2-B9DA42DF3BE9}" destId="{4461B825-635A-4D75-8E2C-9FC140F407D7}" srcOrd="1" destOrd="0" parTransId="{0E81D86D-AA57-4B22-8A3B-B0D9068581FB}" sibTransId="{5DB0BE0D-6C85-4402-9784-62EFDFE8B398}"/>
    <dgm:cxn modelId="{B62110AA-BD03-4CA1-96D6-D0747E8B8C21}" srcId="{2C3CA287-23B5-4468-B32D-5C8C5CB80B5B}" destId="{26CD7BF1-0051-4FDD-8B2F-713AAD693D71}" srcOrd="1" destOrd="0" parTransId="{563156C1-4CD0-47F6-A0AA-C10B10220A87}" sibTransId="{8BDD447D-FA18-4598-A04B-773F82E04561}"/>
    <dgm:cxn modelId="{DF5B8BAF-EC38-4BE3-A2AF-B1DE117527E1}" type="presOf" srcId="{4A53801B-F9D0-425D-92E5-BBD300317A3A}" destId="{77288124-8803-40B5-B144-7A1D3E5643E4}" srcOrd="0" destOrd="0" presId="urn:microsoft.com/office/officeart/2005/8/layout/vList5"/>
    <dgm:cxn modelId="{6889B3B6-1FBB-4427-A1FD-1B2B97081B52}" srcId="{7071C67E-1477-4CB0-8D11-35979864E621}" destId="{B86B69D9-290A-4163-B761-E11CCDFC4230}" srcOrd="2" destOrd="0" parTransId="{4855021D-CB7E-42F6-85FC-7E74E15DA210}" sibTransId="{088E86F5-0BBC-4239-90A3-6F1E22FD4D82}"/>
    <dgm:cxn modelId="{6ABA90B8-CAE2-4F57-9D3F-21C0E7C8BCC6}" srcId="{E060C776-38CA-4F08-ACD4-0CB0EF85DC92}" destId="{158A249B-76AA-4866-8BAD-A9D52DC490B6}" srcOrd="2" destOrd="0" parTransId="{64A1A043-946F-49F2-8EBA-B362CC181536}" sibTransId="{C4EF6EEA-D776-4763-AAE3-178F9FA14894}"/>
    <dgm:cxn modelId="{2815ACE0-24A7-4896-9657-F312DDEDEFC8}" srcId="{DC4BE3C3-5A3E-4F33-93C1-D3A2F0213EC4}" destId="{5A901903-DE91-456E-B4D2-B9DA42DF3BE9}" srcOrd="2" destOrd="0" parTransId="{360290B9-4ADB-484B-B797-9C379FB9CB2C}" sibTransId="{8DF79F2D-B705-4E5B-971F-7414762264F7}"/>
    <dgm:cxn modelId="{691F75E8-A1B1-4FF5-8072-D3A737C864FA}" type="presOf" srcId="{EE318CFA-B8C3-4977-A2A1-A09C4C8A0F1A}" destId="{0B0E09DE-F815-42E3-B4B9-B2C9D10D69F7}" srcOrd="0" destOrd="1" presId="urn:microsoft.com/office/officeart/2005/8/layout/vList5"/>
    <dgm:cxn modelId="{F088E0F1-3C24-42F5-9785-3CE0BBB20C47}" srcId="{E060C776-38CA-4F08-ACD4-0CB0EF85DC92}" destId="{EE318CFA-B8C3-4977-A2A1-A09C4C8A0F1A}" srcOrd="0" destOrd="0" parTransId="{420356A4-1AF0-46A6-832A-61079B3E8A1D}" sibTransId="{B8EDA007-5F54-4242-954E-F04839FC90C3}"/>
    <dgm:cxn modelId="{43526D43-8185-42E8-BBEA-5E70D067A387}" type="presParOf" srcId="{38832302-15C4-422D-AE09-B38490B0ED05}" destId="{94CC7A52-EC52-46F1-B2B5-2D644787413D}" srcOrd="0" destOrd="0" presId="urn:microsoft.com/office/officeart/2005/8/layout/vList5"/>
    <dgm:cxn modelId="{C9A83726-16EE-4B38-84AD-BF2FCFDD7850}" type="presParOf" srcId="{94CC7A52-EC52-46F1-B2B5-2D644787413D}" destId="{CF340DF7-7DBD-4DA2-9F7B-9E1A708E1A1E}" srcOrd="0" destOrd="0" presId="urn:microsoft.com/office/officeart/2005/8/layout/vList5"/>
    <dgm:cxn modelId="{F63A2F2D-F126-4704-AF45-22AC7EC1DCB2}" type="presParOf" srcId="{94CC7A52-EC52-46F1-B2B5-2D644787413D}" destId="{7DAEBBA9-9D45-401E-927C-C55DDDB594AF}" srcOrd="1" destOrd="0" presId="urn:microsoft.com/office/officeart/2005/8/layout/vList5"/>
    <dgm:cxn modelId="{B68A4782-433F-4C1E-8BE2-E76FA4557C72}" type="presParOf" srcId="{38832302-15C4-422D-AE09-B38490B0ED05}" destId="{DCFBCEB9-05A5-43B1-8DA2-31D7E0BFA583}" srcOrd="1" destOrd="0" presId="urn:microsoft.com/office/officeart/2005/8/layout/vList5"/>
    <dgm:cxn modelId="{9296C6FB-4D1F-4525-9290-0DBA87F07A26}" type="presParOf" srcId="{38832302-15C4-422D-AE09-B38490B0ED05}" destId="{D675F3DC-EE2B-46AB-9B2B-4252862E0B21}" srcOrd="2" destOrd="0" presId="urn:microsoft.com/office/officeart/2005/8/layout/vList5"/>
    <dgm:cxn modelId="{E6AA29DA-8A83-4512-9335-B26A3BFF1909}" type="presParOf" srcId="{D675F3DC-EE2B-46AB-9B2B-4252862E0B21}" destId="{C2403446-B6D3-46D3-802C-C7F4533E9413}" srcOrd="0" destOrd="0" presId="urn:microsoft.com/office/officeart/2005/8/layout/vList5"/>
    <dgm:cxn modelId="{7CD27FDC-810E-42C3-BA3B-62CF8697DF3A}" type="presParOf" srcId="{D675F3DC-EE2B-46AB-9B2B-4252862E0B21}" destId="{0B0E09DE-F815-42E3-B4B9-B2C9D10D69F7}" srcOrd="1" destOrd="0" presId="urn:microsoft.com/office/officeart/2005/8/layout/vList5"/>
    <dgm:cxn modelId="{2BD7448E-A344-4A40-9CD4-B25DA9BEE190}" type="presParOf" srcId="{38832302-15C4-422D-AE09-B38490B0ED05}" destId="{F6C3982B-73E2-4BD1-8D42-E1124017DAE4}" srcOrd="3" destOrd="0" presId="urn:microsoft.com/office/officeart/2005/8/layout/vList5"/>
    <dgm:cxn modelId="{4EB07C8C-4206-4078-AC88-C327181F217C}" type="presParOf" srcId="{38832302-15C4-422D-AE09-B38490B0ED05}" destId="{87084D8E-265A-4AEE-BE14-A82A58FDE050}" srcOrd="4" destOrd="0" presId="urn:microsoft.com/office/officeart/2005/8/layout/vList5"/>
    <dgm:cxn modelId="{66B070F3-6197-45AD-B1FF-FCB839540A02}" type="presParOf" srcId="{87084D8E-265A-4AEE-BE14-A82A58FDE050}" destId="{D1E7A85C-CD89-4FA2-BECA-86BC10F69182}" srcOrd="0" destOrd="0" presId="urn:microsoft.com/office/officeart/2005/8/layout/vList5"/>
    <dgm:cxn modelId="{8FDF4B5D-AB82-4B56-B973-25BB71AE6686}" type="presParOf" srcId="{87084D8E-265A-4AEE-BE14-A82A58FDE050}" destId="{77288124-8803-40B5-B144-7A1D3E5643E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11CBDF-C268-431F-9AC9-619E8A7678C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FB58A1-8E6C-4FD6-BFD6-011246B848B6}">
      <dgm:prSet phldrT="[Text]"/>
      <dgm:spPr/>
      <dgm:t>
        <a:bodyPr/>
        <a:lstStyle/>
        <a:p>
          <a:r>
            <a:rPr lang="en-US" b="1" dirty="0"/>
            <a:t>Target Prospecting</a:t>
          </a:r>
        </a:p>
      </dgm:t>
    </dgm:pt>
    <dgm:pt modelId="{B5E2DE29-7119-48EE-8E41-78BD865C4534}" type="parTrans" cxnId="{72523CDE-D47F-49E0-B31F-D0F88EF449C2}">
      <dgm:prSet/>
      <dgm:spPr/>
      <dgm:t>
        <a:bodyPr/>
        <a:lstStyle/>
        <a:p>
          <a:endParaRPr lang="en-US"/>
        </a:p>
      </dgm:t>
    </dgm:pt>
    <dgm:pt modelId="{F254F9E2-BA16-4307-BCED-46092F2C747D}" type="sibTrans" cxnId="{72523CDE-D47F-49E0-B31F-D0F88EF449C2}">
      <dgm:prSet/>
      <dgm:spPr/>
      <dgm:t>
        <a:bodyPr/>
        <a:lstStyle/>
        <a:p>
          <a:endParaRPr lang="en-US"/>
        </a:p>
      </dgm:t>
    </dgm:pt>
    <dgm:pt modelId="{A9227F96-1B68-4359-AA1D-B0BE458EF7C5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Review your </a:t>
          </a:r>
          <a:r>
            <a:rPr lang="en-US" sz="1600" b="1" dirty="0">
              <a:solidFill>
                <a:schemeClr val="tx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Account Planning </a:t>
          </a:r>
          <a:r>
            <a:rPr lang="en-US" sz="1600" b="1" dirty="0">
              <a:solidFill>
                <a:schemeClr val="tx2">
                  <a:lumMod val="7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Te</a:t>
          </a:r>
          <a:r>
            <a:rPr lang="en-US" sz="1600" b="1" dirty="0">
              <a:solidFill>
                <a:schemeClr val="tx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mplate </a:t>
          </a:r>
          <a:r>
            <a:rPr lang="en-US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provided to see your list of target companies. </a:t>
          </a:r>
          <a:r>
            <a:rPr lang="en-US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(These are s</a:t>
          </a:r>
          <a:r>
            <a:rPr lang="en-US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egments 1,2, &amp; IMOs)</a:t>
          </a:r>
          <a:endParaRPr lang="en-US" sz="1600" dirty="0">
            <a:latin typeface="+mn-lt"/>
          </a:endParaRPr>
        </a:p>
      </dgm:t>
    </dgm:pt>
    <dgm:pt modelId="{034695F1-333E-4D8F-B8DB-6DE4E5E458E7}" type="parTrans" cxnId="{22E7E4E5-BA37-491B-BAE5-AF9FDA710B91}">
      <dgm:prSet/>
      <dgm:spPr/>
      <dgm:t>
        <a:bodyPr/>
        <a:lstStyle/>
        <a:p>
          <a:endParaRPr lang="en-US"/>
        </a:p>
      </dgm:t>
    </dgm:pt>
    <dgm:pt modelId="{AC64C1D1-8184-4C8D-85F7-FE6375CCDBC9}" type="sibTrans" cxnId="{22E7E4E5-BA37-491B-BAE5-AF9FDA710B91}">
      <dgm:prSet/>
      <dgm:spPr/>
      <dgm:t>
        <a:bodyPr/>
        <a:lstStyle/>
        <a:p>
          <a:endParaRPr lang="en-US"/>
        </a:p>
      </dgm:t>
    </dgm:pt>
    <dgm:pt modelId="{768B61E6-6A25-447E-8897-C33A1C310AB2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Are there other companies you would like to explore, that may currently be outliers</a:t>
          </a:r>
          <a:r>
            <a:rPr lang="en-US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? </a:t>
          </a:r>
          <a:endParaRPr lang="en-US" sz="1600" dirty="0">
            <a:latin typeface="+mn-lt"/>
          </a:endParaRPr>
        </a:p>
      </dgm:t>
    </dgm:pt>
    <dgm:pt modelId="{0E5A11C3-E187-4A7B-BE73-5E31611B9E84}" type="parTrans" cxnId="{59D13AB1-37CF-4B39-B0A2-4A43ACAF6F58}">
      <dgm:prSet/>
      <dgm:spPr/>
      <dgm:t>
        <a:bodyPr/>
        <a:lstStyle/>
        <a:p>
          <a:endParaRPr lang="en-US"/>
        </a:p>
      </dgm:t>
    </dgm:pt>
    <dgm:pt modelId="{978C8555-F5D4-4E8D-9CC4-AA681C3A029A}" type="sibTrans" cxnId="{59D13AB1-37CF-4B39-B0A2-4A43ACAF6F58}">
      <dgm:prSet/>
      <dgm:spPr/>
      <dgm:t>
        <a:bodyPr/>
        <a:lstStyle/>
        <a:p>
          <a:endParaRPr lang="en-US"/>
        </a:p>
      </dgm:t>
    </dgm:pt>
    <dgm:pt modelId="{DFDD2399-7294-4E29-8D48-78FE77A45526}">
      <dgm:prSet custT="1"/>
      <dgm:spPr/>
      <dgm:t>
        <a:bodyPr/>
        <a:lstStyle/>
        <a:p>
          <a:r>
            <a:rPr lang="en-US" sz="16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If so, please add to your </a:t>
          </a:r>
          <a:r>
            <a:rPr lang="en-US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Account Planning Template</a:t>
          </a:r>
          <a:r>
            <a:rPr lang="en-US" sz="1600" b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endParaRPr lang="en-US" sz="1600" b="1" dirty="0"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E8DBDE14-78AA-44A4-888A-3FF9EFD37824}" type="parTrans" cxnId="{5DFBBAE3-EF67-4AC8-96A7-E8F4D50FF657}">
      <dgm:prSet/>
      <dgm:spPr/>
      <dgm:t>
        <a:bodyPr/>
        <a:lstStyle/>
        <a:p>
          <a:endParaRPr lang="en-US"/>
        </a:p>
      </dgm:t>
    </dgm:pt>
    <dgm:pt modelId="{0B5F75AC-7C38-40DB-A23F-4BA28F6423E1}" type="sibTrans" cxnId="{5DFBBAE3-EF67-4AC8-96A7-E8F4D50FF657}">
      <dgm:prSet/>
      <dgm:spPr/>
      <dgm:t>
        <a:bodyPr/>
        <a:lstStyle/>
        <a:p>
          <a:endParaRPr lang="en-US"/>
        </a:p>
      </dgm:t>
    </dgm:pt>
    <dgm:pt modelId="{2B784484-DC3B-46C9-9D74-42BAE40F6A65}" type="pres">
      <dgm:prSet presAssocID="{D811CBDF-C268-431F-9AC9-619E8A7678C2}" presName="linearFlow" presStyleCnt="0">
        <dgm:presLayoutVars>
          <dgm:dir/>
          <dgm:animLvl val="lvl"/>
          <dgm:resizeHandles val="exact"/>
        </dgm:presLayoutVars>
      </dgm:prSet>
      <dgm:spPr/>
    </dgm:pt>
    <dgm:pt modelId="{D9867210-07C4-47FA-B205-2A5D33744243}" type="pres">
      <dgm:prSet presAssocID="{7FFB58A1-8E6C-4FD6-BFD6-011246B848B6}" presName="composite" presStyleCnt="0"/>
      <dgm:spPr/>
    </dgm:pt>
    <dgm:pt modelId="{0E752A7C-431C-43E6-8133-634EAB297D82}" type="pres">
      <dgm:prSet presAssocID="{7FFB58A1-8E6C-4FD6-BFD6-011246B848B6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C1B43824-A235-4FC6-8326-CEA0FF49B5B9}" type="pres">
      <dgm:prSet presAssocID="{7FFB58A1-8E6C-4FD6-BFD6-011246B848B6}" presName="descendantText" presStyleLbl="alignAcc1" presStyleIdx="0" presStyleCnt="1" custScaleX="96998" custScaleY="104245" custLinFactNeighborX="-405" custLinFactNeighborY="26923">
        <dgm:presLayoutVars>
          <dgm:bulletEnabled val="1"/>
        </dgm:presLayoutVars>
      </dgm:prSet>
      <dgm:spPr/>
    </dgm:pt>
  </dgm:ptLst>
  <dgm:cxnLst>
    <dgm:cxn modelId="{A016600E-9BD6-4446-AD06-1F17C1B84BB2}" type="presOf" srcId="{D811CBDF-C268-431F-9AC9-619E8A7678C2}" destId="{2B784484-DC3B-46C9-9D74-42BAE40F6A65}" srcOrd="0" destOrd="0" presId="urn:microsoft.com/office/officeart/2005/8/layout/chevron2"/>
    <dgm:cxn modelId="{180CE642-E4DB-492F-BCBD-A6D709C25F1E}" type="presOf" srcId="{DFDD2399-7294-4E29-8D48-78FE77A45526}" destId="{C1B43824-A235-4FC6-8326-CEA0FF49B5B9}" srcOrd="0" destOrd="2" presId="urn:microsoft.com/office/officeart/2005/8/layout/chevron2"/>
    <dgm:cxn modelId="{3C101251-3050-4D7E-839D-09B436A2AED1}" type="presOf" srcId="{768B61E6-6A25-447E-8897-C33A1C310AB2}" destId="{C1B43824-A235-4FC6-8326-CEA0FF49B5B9}" srcOrd="0" destOrd="1" presId="urn:microsoft.com/office/officeart/2005/8/layout/chevron2"/>
    <dgm:cxn modelId="{5B663E84-F2F6-4E3C-97DD-57D065064AB5}" type="presOf" srcId="{7FFB58A1-8E6C-4FD6-BFD6-011246B848B6}" destId="{0E752A7C-431C-43E6-8133-634EAB297D82}" srcOrd="0" destOrd="0" presId="urn:microsoft.com/office/officeart/2005/8/layout/chevron2"/>
    <dgm:cxn modelId="{8173238B-553E-43A0-8DE5-A02BBE25DF87}" type="presOf" srcId="{A9227F96-1B68-4359-AA1D-B0BE458EF7C5}" destId="{C1B43824-A235-4FC6-8326-CEA0FF49B5B9}" srcOrd="0" destOrd="0" presId="urn:microsoft.com/office/officeart/2005/8/layout/chevron2"/>
    <dgm:cxn modelId="{59D13AB1-37CF-4B39-B0A2-4A43ACAF6F58}" srcId="{7FFB58A1-8E6C-4FD6-BFD6-011246B848B6}" destId="{768B61E6-6A25-447E-8897-C33A1C310AB2}" srcOrd="1" destOrd="0" parTransId="{0E5A11C3-E187-4A7B-BE73-5E31611B9E84}" sibTransId="{978C8555-F5D4-4E8D-9CC4-AA681C3A029A}"/>
    <dgm:cxn modelId="{72523CDE-D47F-49E0-B31F-D0F88EF449C2}" srcId="{D811CBDF-C268-431F-9AC9-619E8A7678C2}" destId="{7FFB58A1-8E6C-4FD6-BFD6-011246B848B6}" srcOrd="0" destOrd="0" parTransId="{B5E2DE29-7119-48EE-8E41-78BD865C4534}" sibTransId="{F254F9E2-BA16-4307-BCED-46092F2C747D}"/>
    <dgm:cxn modelId="{5DFBBAE3-EF67-4AC8-96A7-E8F4D50FF657}" srcId="{768B61E6-6A25-447E-8897-C33A1C310AB2}" destId="{DFDD2399-7294-4E29-8D48-78FE77A45526}" srcOrd="0" destOrd="0" parTransId="{E8DBDE14-78AA-44A4-888A-3FF9EFD37824}" sibTransId="{0B5F75AC-7C38-40DB-A23F-4BA28F6423E1}"/>
    <dgm:cxn modelId="{22E7E4E5-BA37-491B-BAE5-AF9FDA710B91}" srcId="{7FFB58A1-8E6C-4FD6-BFD6-011246B848B6}" destId="{A9227F96-1B68-4359-AA1D-B0BE458EF7C5}" srcOrd="0" destOrd="0" parTransId="{034695F1-333E-4D8F-B8DB-6DE4E5E458E7}" sibTransId="{AC64C1D1-8184-4C8D-85F7-FE6375CCDBC9}"/>
    <dgm:cxn modelId="{EE6C3512-34DC-4B3D-A4EC-576FDFE77ED5}" type="presParOf" srcId="{2B784484-DC3B-46C9-9D74-42BAE40F6A65}" destId="{D9867210-07C4-47FA-B205-2A5D33744243}" srcOrd="0" destOrd="0" presId="urn:microsoft.com/office/officeart/2005/8/layout/chevron2"/>
    <dgm:cxn modelId="{46EB3137-8A7D-4F59-9210-CD5059F65B72}" type="presParOf" srcId="{D9867210-07C4-47FA-B205-2A5D33744243}" destId="{0E752A7C-431C-43E6-8133-634EAB297D82}" srcOrd="0" destOrd="0" presId="urn:microsoft.com/office/officeart/2005/8/layout/chevron2"/>
    <dgm:cxn modelId="{8324CFF2-B0F6-4398-AED4-27B7C4C79BA7}" type="presParOf" srcId="{D9867210-07C4-47FA-B205-2A5D33744243}" destId="{C1B43824-A235-4FC6-8326-CEA0FF49B5B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AEBBA9-9D45-401E-927C-C55DDDB594AF}">
      <dsp:nvSpPr>
        <dsp:cNvPr id="0" name=""/>
        <dsp:cNvSpPr/>
      </dsp:nvSpPr>
      <dsp:spPr>
        <a:xfrm rot="5400000">
          <a:off x="6615064" y="-3369422"/>
          <a:ext cx="902494" cy="796075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200" kern="1200" dirty="0"/>
            <a:t>Navigate the organization (see appendix for various reports with a wealth of </a:t>
          </a:r>
          <a:r>
            <a:rPr lang="en-US" sz="1200" b="1" kern="1200" dirty="0">
              <a:solidFill>
                <a:schemeClr val="tx2">
                  <a:lumMod val="75000"/>
                </a:schemeClr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member contacts</a:t>
          </a:r>
          <a:r>
            <a:rPr lang="en-US" sz="1200" kern="1200" dirty="0"/>
            <a:t>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200" kern="1200" dirty="0"/>
            <a:t>Where is the “white space” (review the account planning template to find gaps in product utilization)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200" kern="1200" dirty="0"/>
            <a:t>Research the company (see appendix for various sources of </a:t>
          </a:r>
          <a:r>
            <a:rPr lang="en-US" sz="1200" b="1" kern="1200" dirty="0">
              <a:solidFill>
                <a:schemeClr val="tx2">
                  <a:lumMod val="75000"/>
                </a:schemeClr>
              </a:solidFill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company intel</a:t>
          </a:r>
          <a:r>
            <a:rPr lang="en-US" sz="1200" kern="1200" dirty="0"/>
            <a:t>)</a:t>
          </a:r>
        </a:p>
      </dsp:txBody>
      <dsp:txXfrm rot="-5400000">
        <a:off x="3085932" y="203766"/>
        <a:ext cx="7916702" cy="814382"/>
      </dsp:txXfrm>
    </dsp:sp>
    <dsp:sp modelId="{CF340DF7-7DBD-4DA2-9F7B-9E1A708E1A1E}">
      <dsp:nvSpPr>
        <dsp:cNvPr id="0" name=""/>
        <dsp:cNvSpPr/>
      </dsp:nvSpPr>
      <dsp:spPr>
        <a:xfrm>
          <a:off x="3642" y="1709"/>
          <a:ext cx="3063057" cy="11281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Know your Customer</a:t>
          </a:r>
        </a:p>
      </dsp:txBody>
      <dsp:txXfrm>
        <a:off x="58712" y="56779"/>
        <a:ext cx="2952917" cy="1017977"/>
      </dsp:txXfrm>
    </dsp:sp>
    <dsp:sp modelId="{0B0E09DE-F815-42E3-B4B9-B2C9D10D69F7}">
      <dsp:nvSpPr>
        <dsp:cNvPr id="0" name=""/>
        <dsp:cNvSpPr/>
      </dsp:nvSpPr>
      <dsp:spPr>
        <a:xfrm rot="5400000">
          <a:off x="6607992" y="-2261027"/>
          <a:ext cx="902494" cy="79748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200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From the “Know Your Customer” exercise, understand and prioritize revenue opportunities based on:</a:t>
          </a:r>
          <a:endParaRPr lang="en-US" sz="1200" kern="1200" dirty="0">
            <a:latin typeface="+mn-lt"/>
          </a:endParaRP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1200" kern="1200" dirty="0">
              <a:latin typeface="+mn-lt"/>
            </a:rPr>
            <a:t>a. The “White Space”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1200" kern="1200" dirty="0">
              <a:latin typeface="+mn-lt"/>
            </a:rPr>
            <a:t>b. Quality contacts and existing relationships</a:t>
          </a:r>
        </a:p>
        <a:p>
          <a:pPr marL="228600" lvl="2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r>
            <a:rPr lang="en-US" sz="1200" kern="1200" dirty="0">
              <a:latin typeface="+mn-lt"/>
            </a:rPr>
            <a:t>c. Company research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en-US" sz="1000" kern="1200" dirty="0"/>
        </a:p>
      </dsp:txBody>
      <dsp:txXfrm rot="-5400000">
        <a:off x="3071791" y="1319230"/>
        <a:ext cx="7930841" cy="814382"/>
      </dsp:txXfrm>
    </dsp:sp>
    <dsp:sp modelId="{C2403446-B6D3-46D3-802C-C7F4533E9413}">
      <dsp:nvSpPr>
        <dsp:cNvPr id="0" name=""/>
        <dsp:cNvSpPr/>
      </dsp:nvSpPr>
      <dsp:spPr>
        <a:xfrm>
          <a:off x="3642" y="1186233"/>
          <a:ext cx="3024323" cy="11281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Determine Possible Solutions</a:t>
          </a:r>
        </a:p>
      </dsp:txBody>
      <dsp:txXfrm>
        <a:off x="58712" y="1241303"/>
        <a:ext cx="2914183" cy="1017977"/>
      </dsp:txXfrm>
    </dsp:sp>
    <dsp:sp modelId="{77288124-8803-40B5-B144-7A1D3E5643E4}">
      <dsp:nvSpPr>
        <dsp:cNvPr id="0" name=""/>
        <dsp:cNvSpPr/>
      </dsp:nvSpPr>
      <dsp:spPr>
        <a:xfrm rot="5400000">
          <a:off x="6589193" y="-1067792"/>
          <a:ext cx="902494" cy="800521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200" kern="1200" dirty="0"/>
            <a:t>Work with your team to develop your sales plan. It should include go-to-market strategies, target contacts  and tactical plans for each target account.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200" kern="1200" dirty="0"/>
            <a:t>Please use the </a:t>
          </a:r>
          <a:r>
            <a:rPr lang="en-US" sz="1200" b="1" kern="1200" dirty="0">
              <a:solidFill>
                <a:schemeClr val="tx2">
                  <a:lumMod val="75000"/>
                </a:schemeClr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Sales Plan Template</a:t>
          </a:r>
          <a:r>
            <a:rPr lang="en-US" sz="1200" b="1" kern="1200" dirty="0">
              <a:solidFill>
                <a:schemeClr val="tx2">
                  <a:lumMod val="75000"/>
                </a:schemeClr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r>
            <a:rPr lang="en-US" sz="1200" kern="1200" dirty="0"/>
            <a:t>provided.  </a:t>
          </a:r>
        </a:p>
      </dsp:txBody>
      <dsp:txXfrm rot="-5400000">
        <a:off x="3037833" y="2527624"/>
        <a:ext cx="7961159" cy="814382"/>
      </dsp:txXfrm>
    </dsp:sp>
    <dsp:sp modelId="{D1E7A85C-CD89-4FA2-BECA-86BC10F69182}">
      <dsp:nvSpPr>
        <dsp:cNvPr id="0" name=""/>
        <dsp:cNvSpPr/>
      </dsp:nvSpPr>
      <dsp:spPr>
        <a:xfrm>
          <a:off x="3642" y="2370756"/>
          <a:ext cx="3034189" cy="11281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Develop your  Sales Plan</a:t>
          </a:r>
        </a:p>
      </dsp:txBody>
      <dsp:txXfrm>
        <a:off x="58712" y="2425826"/>
        <a:ext cx="2924049" cy="10179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752A7C-431C-43E6-8133-634EAB297D82}">
      <dsp:nvSpPr>
        <dsp:cNvPr id="0" name=""/>
        <dsp:cNvSpPr/>
      </dsp:nvSpPr>
      <dsp:spPr>
        <a:xfrm rot="5400000">
          <a:off x="-209469" y="307433"/>
          <a:ext cx="1853743" cy="129762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Target Prospecting</a:t>
          </a:r>
        </a:p>
      </dsp:txBody>
      <dsp:txXfrm rot="-5400000">
        <a:off x="68593" y="678181"/>
        <a:ext cx="1297620" cy="556123"/>
      </dsp:txXfrm>
    </dsp:sp>
    <dsp:sp modelId="{C1B43824-A235-4FC6-8326-CEA0FF49B5B9}">
      <dsp:nvSpPr>
        <dsp:cNvPr id="0" name=""/>
        <dsp:cNvSpPr/>
      </dsp:nvSpPr>
      <dsp:spPr>
        <a:xfrm rot="5400000">
          <a:off x="5270890" y="-3476308"/>
          <a:ext cx="1256082" cy="88651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600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Review your </a:t>
          </a:r>
          <a:r>
            <a:rPr lang="en-US" sz="1600" b="1" kern="1200" dirty="0">
              <a:solidFill>
                <a:schemeClr val="tx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Account Planning </a:t>
          </a:r>
          <a:r>
            <a:rPr lang="en-US" sz="1600" b="1" kern="1200" dirty="0">
              <a:solidFill>
                <a:schemeClr val="tx2">
                  <a:lumMod val="75000"/>
                </a:schemeClr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Te</a:t>
          </a:r>
          <a:r>
            <a:rPr lang="en-US" sz="1600" b="1" kern="1200" dirty="0">
              <a:solidFill>
                <a:schemeClr val="tx2">
                  <a:lumMod val="75000"/>
                </a:schemeClr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mplate </a:t>
          </a:r>
          <a:r>
            <a:rPr lang="en-US" sz="1600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provided to see your list of target companies. </a:t>
          </a:r>
          <a:r>
            <a:rPr lang="en-US" sz="16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(These are s</a:t>
          </a:r>
          <a:r>
            <a:rPr lang="en-US" sz="1600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egments 1,2, &amp; IMOs)</a:t>
          </a:r>
          <a:endParaRPr lang="en-US" sz="1600" kern="1200" dirty="0">
            <a:latin typeface="+mn-lt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600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Are there other companies you would like to explore, that may currently be outliers</a:t>
          </a:r>
          <a:r>
            <a:rPr lang="en-US" sz="16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? </a:t>
          </a:r>
          <a:endParaRPr lang="en-US" sz="1600" kern="1200" dirty="0">
            <a:latin typeface="+mn-lt"/>
          </a:endParaRPr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If so, please add to your </a:t>
          </a:r>
          <a:r>
            <a:rPr lang="en-US" sz="1600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Account Planning Template</a:t>
          </a:r>
          <a:r>
            <a:rPr lang="en-US" sz="1600" b="1" kern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.</a:t>
          </a:r>
          <a:endParaRPr lang="en-US" sz="1600" b="1" kern="1200" dirty="0">
            <a:effectLst/>
            <a:latin typeface="+mn-lt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 rot="-5400000">
        <a:off x="1466381" y="389518"/>
        <a:ext cx="8803785" cy="11334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54686D-1A2B-4337-B141-16C810AEFD68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E46D3-CB57-4E2A-B7DC-DCD566DC04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052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9D3BE4-62BE-4B60-BFFF-70CF8F0F7C95}" type="datetimeFigureOut">
              <a:rPr lang="en-US" smtClean="0"/>
              <a:t>7/24/2025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AED4EE-C9DA-462C-B712-3D4638B353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29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D4EE-C9DA-462C-B712-3D4638B353E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558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AED4EE-C9DA-462C-B712-3D4638B353E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380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824" y="-571500"/>
            <a:ext cx="12195955" cy="681228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2F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870" y="6069026"/>
            <a:ext cx="1753030" cy="5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602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1" y="0"/>
            <a:ext cx="12195948" cy="508164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2F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870" y="6069026"/>
            <a:ext cx="1753030" cy="5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8558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llets on left-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6106698" y="786687"/>
            <a:ext cx="6089904" cy="6089904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66700" y="1143000"/>
            <a:ext cx="5570538" cy="4914900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1pPr>
            <a:lvl2pPr marL="6858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2pPr>
            <a:lvl3pPr marL="1031875" indent="-342900">
              <a:lnSpc>
                <a:spcPct val="100000"/>
              </a:lnSpc>
              <a:spcAft>
                <a:spcPts val="12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-539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3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032" y="6070461"/>
            <a:ext cx="1746868" cy="516071"/>
          </a:xfrm>
          <a:prstGeom prst="rect">
            <a:avLst/>
          </a:prstGeom>
        </p:spPr>
      </p:pic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1473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3" orient="horz" pos="2160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72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28"/>
            <a:ext cx="12175816" cy="6737685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6DA9C8-72A8-C76E-E049-B3C7DDC50178}"/>
              </a:ext>
            </a:extLst>
          </p:cNvPr>
          <p:cNvGrpSpPr/>
          <p:nvPr userDrawn="1"/>
        </p:nvGrpSpPr>
        <p:grpSpPr>
          <a:xfrm>
            <a:off x="3046829" y="1056027"/>
            <a:ext cx="6098342" cy="3200400"/>
            <a:chOff x="3068048" y="1056027"/>
            <a:chExt cx="6098342" cy="32004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3069004" y="1056027"/>
              <a:ext cx="2834640" cy="3200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9D97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itle 1"/>
            <p:cNvSpPr txBox="1">
              <a:spLocks/>
            </p:cNvSpPr>
            <p:nvPr userDrawn="1"/>
          </p:nvSpPr>
          <p:spPr>
            <a:xfrm>
              <a:off x="3068048" y="1352636"/>
              <a:ext cx="2836553" cy="359618"/>
            </a:xfrm>
          </p:spPr>
          <p:txBody>
            <a:bodyPr anchor="b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200" kern="1200">
                  <a:solidFill>
                    <a:srgbClr val="002F7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 fontAlgn="auto">
                <a:spcAft>
                  <a:spcPts val="0"/>
                </a:spcAft>
              </a:pPr>
              <a:r>
                <a:rPr lang="en-US" sz="1600" b="1" dirty="0"/>
                <a:t>LIMRA</a:t>
              </a: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3347444" y="2029100"/>
              <a:ext cx="2277761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Premier financial services industry research and talent management organization</a:t>
              </a:r>
              <a:endParaRPr lang="en-US" dirty="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331750" y="1056027"/>
              <a:ext cx="2834640" cy="3200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rgbClr val="9D97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itle 1"/>
            <p:cNvSpPr txBox="1">
              <a:spLocks/>
            </p:cNvSpPr>
            <p:nvPr userDrawn="1"/>
          </p:nvSpPr>
          <p:spPr>
            <a:xfrm>
              <a:off x="6373318" y="1362755"/>
              <a:ext cx="2751505" cy="359618"/>
            </a:xfrm>
          </p:spPr>
          <p:txBody>
            <a:bodyPr anchor="b"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200" kern="1200">
                  <a:solidFill>
                    <a:srgbClr val="002F70"/>
                  </a:solidFill>
                  <a:latin typeface="Arial" panose="020B0604020202020204" pitchFamily="34" charset="0"/>
                  <a:ea typeface="+mj-ea"/>
                  <a:cs typeface="Arial" panose="020B0604020202020204" pitchFamily="34" charset="0"/>
                </a:defRPr>
              </a:lvl1pPr>
            </a:lstStyle>
            <a:p>
              <a:pPr algn="ctr" fontAlgn="auto">
                <a:spcAft>
                  <a:spcPts val="0"/>
                </a:spcAft>
              </a:pPr>
              <a:r>
                <a:rPr lang="en-US" sz="1600" b="1" dirty="0"/>
                <a:t>LOMA</a:t>
              </a: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535685" y="2029100"/>
              <a:ext cx="242677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Flagship for industry professional development and industry networking</a:t>
              </a:r>
              <a:endParaRPr lang="en-US" dirty="0"/>
            </a:p>
          </p:txBody>
        </p:sp>
      </p:grpSp>
      <p:sp>
        <p:nvSpPr>
          <p:cNvPr id="22" name="Rectangle 21" hidden="1"/>
          <p:cNvSpPr/>
          <p:nvPr userDrawn="1"/>
        </p:nvSpPr>
        <p:spPr>
          <a:xfrm>
            <a:off x="-24938" y="5308671"/>
            <a:ext cx="12216384" cy="1596043"/>
          </a:xfrm>
          <a:prstGeom prst="rect">
            <a:avLst/>
          </a:prstGeom>
          <a:solidFill>
            <a:srgbClr val="002F7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0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385884" y="5141475"/>
            <a:ext cx="115904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Advancing the financial services industry by empowering our members with 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insights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connections</a:t>
            </a: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2400" dirty="0">
                <a:solidFill>
                  <a:srgbClr val="DA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en-US" sz="2400" dirty="0"/>
          </a:p>
        </p:txBody>
      </p:sp>
      <p:sp>
        <p:nvSpPr>
          <p:cNvPr id="21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2" y="0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870" y="6069026"/>
            <a:ext cx="1753030" cy="5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616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Bar Section Header-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27043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93489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Bar Section Header-1 lge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43799" y="1118774"/>
            <a:ext cx="11307818" cy="4512643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3799" y="1234758"/>
            <a:ext cx="1131112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8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717550" y="1828800"/>
            <a:ext cx="10756900" cy="35687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4794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Blue Bar-bullets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0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66700" y="1326776"/>
            <a:ext cx="5829300" cy="4731124"/>
          </a:xfrm>
          <a:prstGeom prst="rect">
            <a:avLst/>
          </a:prstGeom>
        </p:spPr>
        <p:txBody>
          <a:bodyPr/>
          <a:lstStyle>
            <a:lvl1pPr marL="347472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1pPr>
            <a:lvl2pPr marL="6858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2pPr>
            <a:lvl3pPr marL="1033463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3pPr>
            <a:lvl4pPr marL="1371600" indent="-342900">
              <a:lnSpc>
                <a:spcPct val="100000"/>
              </a:lnSpc>
              <a:spcAft>
                <a:spcPts val="1800"/>
              </a:spcAft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000"/>
            </a:lvl4pPr>
            <a:lvl5pPr marL="1719263" indent="-342900">
              <a:buClr>
                <a:schemeClr val="tx1"/>
              </a:buClr>
              <a:buSzPct val="135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6096000" y="1143000"/>
            <a:ext cx="5676900" cy="4593772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8348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Blue bar 2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6327228" y="1780925"/>
            <a:ext cx="5467717" cy="3978747"/>
          </a:xfrm>
          <a:prstGeom prst="rect">
            <a:avLst/>
          </a:prstGeom>
          <a:noFill/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474278" y="1780925"/>
            <a:ext cx="5468112" cy="3978747"/>
          </a:xfrm>
          <a:prstGeom prst="rect">
            <a:avLst/>
          </a:prstGeom>
          <a:noFill/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4278" y="1905318"/>
            <a:ext cx="5468112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27228" y="1905318"/>
            <a:ext cx="5468112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661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Blue bar 3 box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287119" y="1588065"/>
            <a:ext cx="3474720" cy="3978747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19999" y="1582805"/>
            <a:ext cx="3474720" cy="3978747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372030" y="1582805"/>
            <a:ext cx="3474720" cy="3978747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5300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69161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286801" y="160051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700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Blue bar multiple boxes/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496051" y="1113523"/>
            <a:ext cx="3474720" cy="4714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1247350" y="-1111937"/>
            <a:ext cx="251992" cy="383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600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91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9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199735" y="1113523"/>
            <a:ext cx="3474720" cy="4714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4358593" y="1113523"/>
            <a:ext cx="3474720" cy="471446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95300" y="111283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369161" y="111283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8196787" y="1112838"/>
            <a:ext cx="347503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6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4358593" y="2535693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95300" y="2535693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5"/>
          </p:nvPr>
        </p:nvSpPr>
        <p:spPr>
          <a:xfrm>
            <a:off x="8199735" y="2535693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1840166" y="1669428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Oval 20"/>
          <p:cNvSpPr/>
          <p:nvPr userDrawn="1"/>
        </p:nvSpPr>
        <p:spPr>
          <a:xfrm>
            <a:off x="5745548" y="1669428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9558784" y="1669428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9558784" y="3811156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>
            <a:off x="1840166" y="3811156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5" name="Oval 24"/>
          <p:cNvSpPr/>
          <p:nvPr userDrawn="1"/>
        </p:nvSpPr>
        <p:spPr>
          <a:xfrm>
            <a:off x="5745548" y="3811156"/>
            <a:ext cx="742946" cy="74294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4358593" y="4658406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Text Placeholder 16"/>
          <p:cNvSpPr>
            <a:spLocks noGrp="1"/>
          </p:cNvSpPr>
          <p:nvPr>
            <p:ph type="body" sz="quarter" idx="17"/>
          </p:nvPr>
        </p:nvSpPr>
        <p:spPr>
          <a:xfrm>
            <a:off x="495300" y="4658406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8199735" y="4658406"/>
            <a:ext cx="3475038" cy="849312"/>
          </a:xfrm>
          <a:prstGeom prst="rect">
            <a:avLst/>
          </a:prstGeom>
        </p:spPr>
        <p:txBody>
          <a:bodyPr anchor="ctr" anchorCtr="1"/>
          <a:lstStyle>
            <a:lvl1pPr algn="ctr">
              <a:lnSpc>
                <a:spcPct val="100000"/>
              </a:lnSpc>
              <a:spcAft>
                <a:spcPts val="600"/>
              </a:spcAft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lnSpc>
                <a:spcPct val="100000"/>
              </a:lnSpc>
              <a:spcAft>
                <a:spcPts val="1200"/>
              </a:spcAft>
              <a:defRPr sz="1500"/>
            </a:lvl2pPr>
            <a:lvl3pPr>
              <a:lnSpc>
                <a:spcPct val="100000"/>
              </a:lnSpc>
              <a:spcAft>
                <a:spcPts val="1200"/>
              </a:spcAft>
              <a:defRPr sz="1500"/>
            </a:lvl3pPr>
            <a:lvl4pPr>
              <a:lnSpc>
                <a:spcPct val="100000"/>
              </a:lnSpc>
              <a:spcAft>
                <a:spcPts val="1200"/>
              </a:spcAft>
              <a:defRPr sz="1500"/>
            </a:lvl4pPr>
            <a:lvl5pPr>
              <a:lnSpc>
                <a:spcPct val="100000"/>
              </a:lnSpc>
              <a:spcAft>
                <a:spcPts val="1200"/>
              </a:spcAft>
              <a:defRPr sz="15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27" name="Text Placeholder 9"/>
          <p:cNvSpPr>
            <a:spLocks noGrp="1"/>
          </p:cNvSpPr>
          <p:nvPr>
            <p:ph type="body" sz="quarter" idx="19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371112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162425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4133850"/>
            <a:ext cx="12191999" cy="787609"/>
          </a:xfrm>
          <a:prstGeom prst="rect">
            <a:avLst/>
          </a:prstGeom>
          <a:solidFill>
            <a:srgbClr val="EBE8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EBE8E5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4378221"/>
            <a:ext cx="12191999" cy="1241530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13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4391025"/>
            <a:ext cx="12024293" cy="1219199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r">
              <a:defRPr sz="32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text</a:t>
            </a:r>
          </a:p>
        </p:txBody>
      </p:sp>
    </p:spTree>
    <p:extLst>
      <p:ext uri="{BB962C8B-B14F-4D97-AF65-F5344CB8AC3E}">
        <p14:creationId xmlns:p14="http://schemas.microsoft.com/office/powerpoint/2010/main" val="2905958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4" y="0"/>
            <a:ext cx="12195955" cy="508164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2F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870" y="6069026"/>
            <a:ext cx="1753030" cy="5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3135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Blue bar-gray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2" y="0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448" y="5980090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8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84002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o We Are PP gray backg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89" y="1368425"/>
            <a:ext cx="5993476" cy="3995284"/>
          </a:xfrm>
          <a:prstGeom prst="rect">
            <a:avLst/>
          </a:prstGeom>
          <a:noFill/>
        </p:spPr>
      </p:pic>
      <p:sp>
        <p:nvSpPr>
          <p:cNvPr id="22" name="Rectangle 21" hidden="1"/>
          <p:cNvSpPr/>
          <p:nvPr userDrawn="1"/>
        </p:nvSpPr>
        <p:spPr>
          <a:xfrm>
            <a:off x="-24938" y="5308671"/>
            <a:ext cx="12216384" cy="1596043"/>
          </a:xfrm>
          <a:prstGeom prst="rect">
            <a:avLst/>
          </a:prstGeom>
          <a:solidFill>
            <a:srgbClr val="002F7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sz="1350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7905830" y="1368425"/>
            <a:ext cx="3666956" cy="3689131"/>
            <a:chOff x="7012369" y="1565306"/>
            <a:chExt cx="4443873" cy="3689131"/>
          </a:xfrm>
          <a:solidFill>
            <a:schemeClr val="bg1">
              <a:lumMod val="95000"/>
            </a:schemeClr>
          </a:solidFill>
        </p:grpSpPr>
        <p:sp>
          <p:nvSpPr>
            <p:cNvPr id="9" name="Rectangle 8"/>
            <p:cNvSpPr/>
            <p:nvPr userDrawn="1"/>
          </p:nvSpPr>
          <p:spPr>
            <a:xfrm>
              <a:off x="7012369" y="1565306"/>
              <a:ext cx="4443873" cy="368913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7167532" y="2039454"/>
              <a:ext cx="4133546" cy="304698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Advancing the financial services industry by empowering our </a:t>
              </a:r>
              <a:b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members with </a:t>
              </a:r>
              <a:r>
                <a:rPr lang="en-US" sz="2400" b="1" dirty="0">
                  <a:solidFill>
                    <a:srgbClr val="002F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knowledge</a:t>
              </a:r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>
                  <a:solidFill>
                    <a:srgbClr val="002F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insights</a:t>
              </a:r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>
                  <a:solidFill>
                    <a:srgbClr val="002F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connections</a:t>
              </a:r>
              <a:r>
                <a:rPr lang="en-US" sz="24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and </a:t>
              </a:r>
              <a:r>
                <a:rPr lang="en-US" sz="2400" b="1" dirty="0">
                  <a:solidFill>
                    <a:srgbClr val="002F7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solutions</a:t>
              </a:r>
              <a:endParaRPr lang="en-US" sz="2400" b="1" dirty="0">
                <a:solidFill>
                  <a:srgbClr val="002F70"/>
                </a:solidFill>
              </a:endParaRPr>
            </a:p>
          </p:txBody>
        </p:sp>
      </p:grpSp>
      <p:sp>
        <p:nvSpPr>
          <p:cNvPr id="29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032" y="6070461"/>
            <a:ext cx="1746868" cy="51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43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25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26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9867901" y="5778395"/>
            <a:ext cx="2247899" cy="955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807354" y="4059591"/>
            <a:ext cx="1920240" cy="759886"/>
            <a:chOff x="2807354" y="4059591"/>
            <a:chExt cx="1920240" cy="759886"/>
          </a:xfrm>
        </p:grpSpPr>
        <p:sp>
          <p:nvSpPr>
            <p:cNvPr id="18" name="Rectangle 17"/>
            <p:cNvSpPr/>
            <p:nvPr userDrawn="1"/>
          </p:nvSpPr>
          <p:spPr>
            <a:xfrm>
              <a:off x="2807354" y="4059591"/>
              <a:ext cx="1920240" cy="759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C4BF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TextBox 20"/>
            <p:cNvSpPr txBox="1"/>
            <p:nvPr userDrawn="1"/>
          </p:nvSpPr>
          <p:spPr>
            <a:xfrm>
              <a:off x="2807354" y="4231060"/>
              <a:ext cx="192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5F9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Life Insurance</a:t>
              </a:r>
            </a:p>
          </p:txBody>
        </p:sp>
      </p:grpSp>
      <p:grpSp>
        <p:nvGrpSpPr>
          <p:cNvPr id="21" name="Group 20"/>
          <p:cNvGrpSpPr/>
          <p:nvPr userDrawn="1"/>
        </p:nvGrpSpPr>
        <p:grpSpPr>
          <a:xfrm>
            <a:off x="5135880" y="4059591"/>
            <a:ext cx="1920240" cy="759886"/>
            <a:chOff x="5135880" y="4059591"/>
            <a:chExt cx="1920240" cy="759886"/>
          </a:xfrm>
        </p:grpSpPr>
        <p:sp>
          <p:nvSpPr>
            <p:cNvPr id="22" name="Rectangle 21"/>
            <p:cNvSpPr/>
            <p:nvPr userDrawn="1"/>
          </p:nvSpPr>
          <p:spPr>
            <a:xfrm>
              <a:off x="5135880" y="4059591"/>
              <a:ext cx="1920240" cy="759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C4BF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TextBox 21"/>
            <p:cNvSpPr txBox="1"/>
            <p:nvPr userDrawn="1"/>
          </p:nvSpPr>
          <p:spPr>
            <a:xfrm>
              <a:off x="5135880" y="4231060"/>
              <a:ext cx="19202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5F9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Annuities</a:t>
              </a:r>
            </a:p>
          </p:txBody>
        </p:sp>
      </p:grpSp>
      <p:grpSp>
        <p:nvGrpSpPr>
          <p:cNvPr id="24" name="Group 23"/>
          <p:cNvGrpSpPr/>
          <p:nvPr userDrawn="1"/>
        </p:nvGrpSpPr>
        <p:grpSpPr>
          <a:xfrm>
            <a:off x="7464407" y="4059591"/>
            <a:ext cx="1920240" cy="759886"/>
            <a:chOff x="7464407" y="4059591"/>
            <a:chExt cx="1920240" cy="759886"/>
          </a:xfrm>
        </p:grpSpPr>
        <p:sp>
          <p:nvSpPr>
            <p:cNvPr id="27" name="Rectangle 26"/>
            <p:cNvSpPr/>
            <p:nvPr userDrawn="1"/>
          </p:nvSpPr>
          <p:spPr>
            <a:xfrm>
              <a:off x="7464407" y="4059591"/>
              <a:ext cx="1920240" cy="759886"/>
            </a:xfrm>
            <a:prstGeom prst="rect">
              <a:avLst/>
            </a:prstGeom>
            <a:solidFill>
              <a:schemeClr val="bg1"/>
            </a:solidFill>
            <a:ln w="22225">
              <a:solidFill>
                <a:srgbClr val="C4BFC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4" name="TextBox 22"/>
            <p:cNvSpPr txBox="1"/>
            <p:nvPr userDrawn="1"/>
          </p:nvSpPr>
          <p:spPr>
            <a:xfrm>
              <a:off x="7572354" y="4089739"/>
              <a:ext cx="17043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b="1" dirty="0">
                  <a:solidFill>
                    <a:srgbClr val="005F9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Workplace Benefits</a:t>
              </a:r>
            </a:p>
          </p:txBody>
        </p:sp>
      </p:grpSp>
      <p:cxnSp>
        <p:nvCxnSpPr>
          <p:cNvPr id="35" name="Straight Connector 34"/>
          <p:cNvCxnSpPr/>
          <p:nvPr userDrawn="1"/>
        </p:nvCxnSpPr>
        <p:spPr>
          <a:xfrm>
            <a:off x="2804160" y="3684004"/>
            <a:ext cx="6583680" cy="0"/>
          </a:xfrm>
          <a:prstGeom prst="line">
            <a:avLst/>
          </a:prstGeom>
          <a:ln w="25400">
            <a:solidFill>
              <a:srgbClr val="C4BF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650" y="2036734"/>
            <a:ext cx="4838700" cy="142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85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92741" y="6412994"/>
            <a:ext cx="443753" cy="365125"/>
          </a:xfrm>
          <a:prstGeom prst="rect">
            <a:avLst/>
          </a:prstGeom>
        </p:spPr>
        <p:txBody>
          <a:bodyPr/>
          <a:lstStyle/>
          <a:p>
            <a:fld id="{FA06F0F5-DF6A-4E0E-AC03-6B0D0B0A1300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1051820" y="1368425"/>
            <a:ext cx="4443873" cy="36891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55347" y="1750771"/>
            <a:ext cx="4239611" cy="278537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R="0" lvl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Our Mission</a:t>
            </a:r>
          </a:p>
          <a:p>
            <a:pPr marL="0" marR="0" lvl="0" indent="0" algn="ctr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to advance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financial services industry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by empowering our members</a:t>
            </a:r>
            <a:b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ith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F7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F7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insights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F7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connections,</a:t>
            </a:r>
            <a:r>
              <a:rPr kumimoji="0" lang="en-US" sz="240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F70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Placeholder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64288" y="1368425"/>
            <a:ext cx="5208587" cy="368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517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ue Bar Section Header-1 lge box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66"/>
            <a:ext cx="12191999" cy="787609"/>
          </a:xfrm>
          <a:prstGeom prst="rect">
            <a:avLst/>
          </a:prstGeom>
          <a:solidFill>
            <a:srgbClr val="002F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F70"/>
              </a:solidFill>
            </a:endParaRPr>
          </a:p>
        </p:txBody>
      </p:sp>
      <p:sp>
        <p:nvSpPr>
          <p:cNvPr id="8" name="Title Placeholder 37"/>
          <p:cNvSpPr>
            <a:spLocks noGrp="1"/>
          </p:cNvSpPr>
          <p:nvPr>
            <p:ph type="title" hasCustomPrompt="1"/>
          </p:nvPr>
        </p:nvSpPr>
        <p:spPr>
          <a:xfrm>
            <a:off x="5782" y="-30864"/>
            <a:ext cx="12191998" cy="890341"/>
          </a:xfrm>
          <a:prstGeom prst="rect">
            <a:avLst/>
          </a:prstGeom>
          <a:noFill/>
        </p:spPr>
        <p:txBody>
          <a:bodyPr vert="horz" wrap="none" lIns="274320" tIns="0" rIns="182880" bIns="0" rtlCol="0" anchor="ctr" anchorCtr="0">
            <a:normAutofit/>
          </a:bodyPr>
          <a:lstStyle>
            <a:lvl1pPr algn="l"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slide heading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43799" y="1118774"/>
            <a:ext cx="11307818" cy="4512643"/>
          </a:xfrm>
          <a:prstGeom prst="rect">
            <a:avLst/>
          </a:prstGeom>
          <a:solidFill>
            <a:schemeClr val="bg1"/>
          </a:solidFill>
          <a:ln>
            <a:solidFill>
              <a:srgbClr val="9D979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3799" y="1234758"/>
            <a:ext cx="11311128" cy="40005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800" b="1" cap="all" spc="20" baseline="0">
                <a:solidFill>
                  <a:srgbClr val="002F70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717550" y="1828800"/>
            <a:ext cx="10756900" cy="3568700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735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3" y="0"/>
            <a:ext cx="12195952" cy="5081647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2F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870" y="6069026"/>
            <a:ext cx="1753030" cy="5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67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3" y="0"/>
            <a:ext cx="12195952" cy="508164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2F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870" y="6069026"/>
            <a:ext cx="1753030" cy="5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418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2" y="0"/>
            <a:ext cx="12195950" cy="508164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2F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870" y="6069026"/>
            <a:ext cx="1753030" cy="5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18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2" y="0"/>
            <a:ext cx="12195950" cy="508164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2F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870" y="6069026"/>
            <a:ext cx="1753030" cy="5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38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1" y="0"/>
            <a:ext cx="12195948" cy="508164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2F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870" y="6069026"/>
            <a:ext cx="1753030" cy="5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766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1" y="0"/>
            <a:ext cx="12195948" cy="508164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2F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870" y="6069026"/>
            <a:ext cx="1753030" cy="5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950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21" y="0"/>
            <a:ext cx="12195948" cy="508164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4995950"/>
            <a:ext cx="12198096" cy="1868734"/>
          </a:xfrm>
          <a:prstGeom prst="rect">
            <a:avLst/>
          </a:prstGeom>
          <a:solidFill>
            <a:srgbClr val="002F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41028" y="5293508"/>
            <a:ext cx="5446762" cy="477054"/>
          </a:xfrm>
          <a:prstGeom prst="rect">
            <a:avLst/>
          </a:prstGeom>
          <a:noFill/>
          <a:effectLst/>
        </p:spPr>
        <p:txBody>
          <a:bodyPr wrap="square" lIns="0" rIns="182880" bIns="0" anchor="b" anchorCtr="0">
            <a:spAutoFit/>
          </a:bodyPr>
          <a:lstStyle>
            <a:lvl1pPr algn="l">
              <a:lnSpc>
                <a:spcPct val="100000"/>
              </a:lnSpc>
              <a:defRPr sz="2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-6824" y="1857042"/>
            <a:ext cx="1131113" cy="2562474"/>
          </a:xfrm>
          <a:prstGeom prst="rect">
            <a:avLst/>
          </a:prstGeom>
        </p:spPr>
      </p:pic>
      <p:sp>
        <p:nvSpPr>
          <p:cNvPr id="12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1028" y="5805131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41028" y="6159279"/>
            <a:ext cx="5449824" cy="333375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6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9870" y="6069026"/>
            <a:ext cx="1753030" cy="517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11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032" y="6070461"/>
            <a:ext cx="1746868" cy="516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91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668" r:id="rId11"/>
    <p:sldLayoutId id="2147483695" r:id="rId12"/>
    <p:sldLayoutId id="2147483687" r:id="rId13"/>
    <p:sldLayoutId id="2147483694" r:id="rId14"/>
    <p:sldLayoutId id="2147483669" r:id="rId15"/>
    <p:sldLayoutId id="2147483693" r:id="rId16"/>
    <p:sldLayoutId id="2147483692" r:id="rId17"/>
    <p:sldLayoutId id="2147483689" r:id="rId18"/>
    <p:sldLayoutId id="2147483701" r:id="rId19"/>
    <p:sldLayoutId id="2147483691" r:id="rId20"/>
    <p:sldLayoutId id="2147483697" r:id="rId21"/>
    <p:sldLayoutId id="2147483698" r:id="rId22"/>
    <p:sldLayoutId id="2147483700" r:id="rId23"/>
    <p:sldLayoutId id="2147483711" r:id="rId24"/>
  </p:sldLayoutIdLst>
  <p:hf hd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780" b="1" baseline="0">
          <a:solidFill>
            <a:schemeClr val="tx2"/>
          </a:solidFill>
          <a:latin typeface="Arial"/>
          <a:ea typeface="+mj-ea"/>
          <a:cs typeface="Arial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5pPr>
      <a:lvl6pPr marL="480036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6pPr>
      <a:lvl7pPr marL="960072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7pPr>
      <a:lvl8pPr marL="1440108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8pPr>
      <a:lvl9pPr marL="1920144" algn="l" rtl="0" eaLnBrk="1" fontAlgn="base" hangingPunct="1">
        <a:spcBef>
          <a:spcPct val="0"/>
        </a:spcBef>
        <a:spcAft>
          <a:spcPct val="0"/>
        </a:spcAft>
        <a:defRPr sz="3780" b="1">
          <a:solidFill>
            <a:schemeClr val="bg1"/>
          </a:solidFill>
          <a:latin typeface="Times New Roman" pitchFamily="18" charset="0"/>
        </a:defRPr>
      </a:lvl9pPr>
    </p:titleStyle>
    <p:bodyStyle>
      <a:lvl1pPr marL="0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236685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575" b="0">
          <a:solidFill>
            <a:schemeClr val="tx1"/>
          </a:solidFill>
          <a:latin typeface="+mn-lt"/>
        </a:defRPr>
      </a:lvl2pPr>
      <a:lvl3pPr marL="481703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471" b="0">
          <a:solidFill>
            <a:schemeClr val="tx1"/>
          </a:solidFill>
          <a:latin typeface="+mn-lt"/>
        </a:defRPr>
      </a:lvl3pPr>
      <a:lvl4pPr marL="720054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471" b="0">
          <a:solidFill>
            <a:schemeClr val="tx1"/>
          </a:solidFill>
          <a:latin typeface="+mn-lt"/>
          <a:cs typeface="Arial" charset="0"/>
        </a:defRPr>
      </a:lvl4pPr>
      <a:lvl5pPr marL="956739" indent="0" algn="l" rtl="0" eaLnBrk="1" fontAlgn="base" hangingPunct="1">
        <a:lnSpc>
          <a:spcPct val="120000"/>
        </a:lnSpc>
        <a:spcBef>
          <a:spcPts val="0"/>
        </a:spcBef>
        <a:spcAft>
          <a:spcPts val="1260"/>
        </a:spcAft>
        <a:buClr>
          <a:schemeClr val="accent1"/>
        </a:buClr>
        <a:buSzPct val="90000"/>
        <a:buFont typeface="Arial"/>
        <a:buNone/>
        <a:defRPr sz="1260" b="0">
          <a:solidFill>
            <a:schemeClr val="tx1"/>
          </a:solidFill>
          <a:latin typeface="+mn-lt"/>
          <a:cs typeface="Arial" charset="0"/>
        </a:defRPr>
      </a:lvl5pPr>
      <a:lvl6pPr marL="2166828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6pPr>
      <a:lvl7pPr marL="2646866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7pPr>
      <a:lvl8pPr marL="3126900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8pPr>
      <a:lvl9pPr marL="3606936" indent="-240018" algn="l" rtl="0" eaLnBrk="1" fontAlgn="base" hangingPunct="1">
        <a:lnSpc>
          <a:spcPts val="2731"/>
        </a:lnSpc>
        <a:spcBef>
          <a:spcPts val="629"/>
        </a:spcBef>
        <a:spcAft>
          <a:spcPct val="0"/>
        </a:spcAft>
        <a:buSzPct val="130000"/>
        <a:buChar char="•"/>
        <a:defRPr sz="2311">
          <a:solidFill>
            <a:schemeClr val="tx1"/>
          </a:solidFill>
          <a:latin typeface="+mn-lt"/>
          <a:cs typeface="Arial" charset="0"/>
        </a:defRPr>
      </a:lvl9pPr>
    </p:bodyStyle>
    <p:otherStyle>
      <a:defPPr>
        <a:defRPr lang="en-US"/>
      </a:defPPr>
      <a:lvl1pPr marL="0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1pPr>
      <a:lvl2pPr marL="480036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2pPr>
      <a:lvl3pPr marL="960072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3pPr>
      <a:lvl4pPr marL="1440108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20144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400180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880216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360252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840288" algn="l" defTabSz="960072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68" userDrawn="1">
          <p15:clr>
            <a:srgbClr val="F26B43"/>
          </p15:clr>
        </p15:guide>
        <p15:guide id="4" pos="7416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  <p15:guide id="6" pos="7680" userDrawn="1">
          <p15:clr>
            <a:srgbClr val="F26B43"/>
          </p15:clr>
        </p15:guide>
        <p15:guide id="7" userDrawn="1">
          <p15:clr>
            <a:srgbClr val="F26B43"/>
          </p15:clr>
        </p15:guide>
        <p15:guide id="8" orient="horz" userDrawn="1">
          <p15:clr>
            <a:srgbClr val="F26B43"/>
          </p15:clr>
        </p15:guide>
        <p15:guide id="9" orient="horz" pos="42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ww.limra.com/siteassets/about/sales-repository/additional-resources/sales-plan-template_blank.xlsx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llglobal.lightning.force.com/lightning/r/Report/00ORj0000029GvdMAE/view?reportFilters=%5B%7B%22column%22%3A%22External_Contact__c.Contact__c.Account.Sales_Team__c.Id%22%2C%22value%22%3A%22a2kRj0000003iu9IAA%22%2C%22operator%22%3A%22equals%22%2C%22isContextFilter%22%3Atrue%7D%5D" TargetMode="External"/><Relationship Id="rId13" Type="http://schemas.openxmlformats.org/officeDocument/2006/relationships/hyperlink" Target="https://www.limra.com/en/about/governance/our-board-of-directors/" TargetMode="External"/><Relationship Id="rId3" Type="http://schemas.openxmlformats.org/officeDocument/2006/relationships/hyperlink" Target="https://llglobal.lightning.force.com/lightning/r/Report/00ORj000000Ow9JMAS/view?queryScope=userFolders" TargetMode="External"/><Relationship Id="rId7" Type="http://schemas.openxmlformats.org/officeDocument/2006/relationships/hyperlink" Target="https://llglobal.lightning.force.com/lightning/r/Report/00ORj0000029GvdMAE/view?reportFilters=%5B%7B%22column%22%3A%22External_Contact__c.Contact__c.Account.Sales_Team__c.Id%22%2C%22value%22%3A%22a2kRj0000003iqvIAA%22%2C%22operator%22%3A%22equals%22%2C%22isContextFilter%22%3Atrue%7D%5D" TargetMode="External"/><Relationship Id="rId12" Type="http://schemas.openxmlformats.org/officeDocument/2006/relationships/hyperlink" Target="https://llglobal.lightning.force.com/lightning/r/Report/00ORj0000029GvdMAE/view?reportFilters=%5B%7B%22column%22%3A%22External_Contact__c.Contact__c.Account.Sales_Team__c.Id%22%2C%22value%22%3A%22a2kRj0000003j0bIAA%22%2C%22operator%22%3A%22equals%22%2C%22isContextFilter%22%3Atrue%7D%5D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llglobal.lightning.force.com/lightning/r/Report/00ORj000002qopBMAQ/view?queryScope=userFolders" TargetMode="External"/><Relationship Id="rId11" Type="http://schemas.openxmlformats.org/officeDocument/2006/relationships/hyperlink" Target="https://llglobal.lightning.force.com/lightning/r/Report/00ORj0000029GvdMAE/view?reportFilters=%5B%7B%22column%22%3A%22External_Contact__c.Contact__c.Account.Sales_Team__c.Id%22%2C%22value%22%3A%22a2kRj0000003iyzIAA%22%2C%22operator%22%3A%22equals%22%2C%22isContextFilter%22%3Atrue%7D%5D" TargetMode="External"/><Relationship Id="rId5" Type="http://schemas.openxmlformats.org/officeDocument/2006/relationships/hyperlink" Target="https://llglobal.lightning.force.com/lightning/r/Report/00O3x000009NkmCEAS/view?queryScope=userFolders" TargetMode="External"/><Relationship Id="rId10" Type="http://schemas.openxmlformats.org/officeDocument/2006/relationships/hyperlink" Target="https://llglobal.lightning.force.com/lightning/r/Report/00ORj0000029GvdMAE/view?reportFilters=%5B%7B%22column%22%3A%22External_Contact__c.Contact__c.Account.Sales_Team__c.Id%22%2C%22value%22%3A%22a2kRj0000003ivlIAA%22%2C%22operator%22%3A%22equals%22%2C%22isContextFilter%22%3Atrue%7D%5D" TargetMode="External"/><Relationship Id="rId4" Type="http://schemas.openxmlformats.org/officeDocument/2006/relationships/hyperlink" Target="https://llglobal.lightning.force.com/lightning/r/Report/00O3x000008AT4PEAW/view?queryScope=userFolders" TargetMode="External"/><Relationship Id="rId9" Type="http://schemas.openxmlformats.org/officeDocument/2006/relationships/hyperlink" Target="https://llglobal.lightning.force.com/lightning/r/Report/00ORj0000029GvdMAE/view?reportFilters=%5B%7B%22column%22%3A%22External_Contact__c.Contact__c.Account.Sales_Team__c.Id%22%2C%22value%22%3A%22a2kRj0000003fWTIAY%22%2C%22operator%22%3A%22equals%22%2C%22isContextFilter%22%3Atrue%7D%5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tdw50/Reports/report/LIMRA%20LOMA%20Member%20Benefits%20Combined%20Report/LIMRALOMA%20Member%20Benefits%20Combined%20Report" TargetMode="External"/><Relationship Id="rId7" Type="http://schemas.openxmlformats.org/officeDocument/2006/relationships/hyperlink" Target="mailto:ITSupport@llglobal.org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analytics.llg.corp/#/views/DesignationCourseEnrollmentsProduction_16457178543700/EnrollmentsBySalesTerritory?:iid=2" TargetMode="External"/><Relationship Id="rId5" Type="http://schemas.openxmlformats.org/officeDocument/2006/relationships/hyperlink" Target="https://llglobal.lightning.force.com/HelpAndTrainingDoor?version=2&amp;resource=http%3A%2F%2Fanalytics.llg.corp%2F%23%2Fviews%2FLLGSalesRevenueReport_16112453500680%2FRevenuebyAccount%3F%3Aiid%3D1" TargetMode="External"/><Relationship Id="rId4" Type="http://schemas.openxmlformats.org/officeDocument/2006/relationships/hyperlink" Target="https://llglobal.lightning.force.com/HelpAndTrainingDoor?version=2&amp;resource=http%3A%2F%2Fanalytics.llg.corp%2F%23%2Fviews%2FCombinedLLGMemberEngagementReport%2FRiskAnalysis%3F%3Aiid%3D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lglobal.lightning.force.com/lightning/r/Report/00O3x00000A4bAPEAZ/view?queryScope=userFolders" TargetMode="External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llglobal.lightning.force.com/lightning/r/Report/00O3x00000A4bAKEAZ/view?queryScope=userFolde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41027" y="5293508"/>
            <a:ext cx="8370464" cy="477054"/>
          </a:xfrm>
        </p:spPr>
        <p:txBody>
          <a:bodyPr/>
          <a:lstStyle/>
          <a:p>
            <a:r>
              <a:rPr lang="en-US" dirty="0"/>
              <a:t>2026 Account Planning Guide and Templates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41027" y="5872952"/>
            <a:ext cx="5449824" cy="333375"/>
          </a:xfrm>
        </p:spPr>
        <p:txBody>
          <a:bodyPr/>
          <a:lstStyle/>
          <a:p>
            <a:r>
              <a:rPr lang="en-US" dirty="0"/>
              <a:t>September 2025</a:t>
            </a:r>
          </a:p>
        </p:txBody>
      </p:sp>
    </p:spTree>
    <p:extLst>
      <p:ext uri="{BB962C8B-B14F-4D97-AF65-F5344CB8AC3E}">
        <p14:creationId xmlns:p14="http://schemas.microsoft.com/office/powerpoint/2010/main" val="377248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CF04A-164C-3C50-0DE7-0F93ACAD3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6B968025-EBF7-061C-70BF-A1792269F61C}"/>
              </a:ext>
            </a:extLst>
          </p:cNvPr>
          <p:cNvSpPr>
            <a:spLocks noGrp="1"/>
          </p:cNvSpPr>
          <p:nvPr>
            <p:ph type="chart" sz="quarter" idx="4294967295"/>
          </p:nvPr>
        </p:nvSpPr>
        <p:spPr>
          <a:xfrm>
            <a:off x="582612" y="1126836"/>
            <a:ext cx="11026775" cy="4802909"/>
          </a:xfrm>
          <a:prstGeom prst="rect">
            <a:avLst/>
          </a:prstGeom>
        </p:spPr>
        <p:txBody>
          <a:bodyPr/>
          <a:lstStyle/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hlinkClick r:id="rId2" action="ppaction://hlinksldjump"/>
              </a:rPr>
              <a:t>Account Planning Guide</a:t>
            </a:r>
            <a:endParaRPr lang="en-US" sz="2400" dirty="0"/>
          </a:p>
          <a:p>
            <a:pPr marL="693885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Core Principles &amp; Guidelines</a:t>
            </a:r>
          </a:p>
          <a:p>
            <a:pPr lvl="1"/>
            <a:endParaRPr lang="en-US" sz="1000" dirty="0"/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hlinkClick r:id="rId3" action="ppaction://hlinksldjump"/>
              </a:rPr>
              <a:t>Account Planning Template</a:t>
            </a:r>
            <a:endParaRPr lang="en-US" sz="2400" dirty="0"/>
          </a:p>
          <a:p>
            <a:pPr marL="693885" lvl="1" indent="-457200">
              <a:buFont typeface="Arial" panose="020B0604020202020204" pitchFamily="34" charset="0"/>
              <a:buChar char="•"/>
            </a:pPr>
            <a:r>
              <a:rPr lang="en-US" sz="2000" dirty="0"/>
              <a:t>Sales Goals &amp; Historical Revenue by Prioritized Solution </a:t>
            </a:r>
          </a:p>
          <a:p>
            <a:pPr lvl="1"/>
            <a:endParaRPr lang="en-US" sz="1000" dirty="0"/>
          </a:p>
          <a:p>
            <a:pPr marL="457200" indent="-457200" algn="l">
              <a:buFont typeface="+mj-lt"/>
              <a:buAutoNum type="arabicPeriod"/>
            </a:pPr>
            <a:r>
              <a:rPr lang="en-US" sz="2400" dirty="0">
                <a:hlinkClick r:id="rId4" action="ppaction://hlinksldjump"/>
              </a:rPr>
              <a:t>Sales Plan Template</a:t>
            </a:r>
            <a:endParaRPr lang="en-US" sz="2400" dirty="0"/>
          </a:p>
          <a:p>
            <a:pPr marL="693885" lvl="1" indent="-457200">
              <a:buFont typeface="Arial" panose="020B0604020202020204" pitchFamily="34" charset="0"/>
              <a:buChar char="•"/>
            </a:pPr>
            <a:r>
              <a:rPr lang="en-US" sz="1875" dirty="0"/>
              <a:t>Go-to-Market Strategies, Target Contacts &amp; Outreach Tactical Plans</a:t>
            </a:r>
          </a:p>
          <a:p>
            <a:pPr marL="693885" lvl="1" indent="-457200">
              <a:buFont typeface="+mj-lt"/>
              <a:buAutoNum type="arabicPeriod"/>
            </a:pPr>
            <a:endParaRPr lang="en-US" sz="1875" dirty="0"/>
          </a:p>
          <a:p>
            <a:pPr marL="693885" lvl="1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5C5087-9074-59AF-D274-560269AD98DB}"/>
              </a:ext>
            </a:extLst>
          </p:cNvPr>
          <p:cNvSpPr txBox="1"/>
          <p:nvPr/>
        </p:nvSpPr>
        <p:spPr>
          <a:xfrm>
            <a:off x="5671129" y="1228493"/>
            <a:ext cx="547716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marR="0" lvl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YOUR TARGET </a:t>
            </a:r>
            <a:r>
              <a:rPr lang="en-US" sz="1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COMPANIES</a:t>
            </a:r>
          </a:p>
          <a:p>
            <a:pPr marL="514350" marR="0" lvl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KNOW YOUR CUSTOMER </a:t>
            </a:r>
            <a:endParaRPr lang="en-US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POSSIBLE SOLUTIONS FOR YOUR TARGET COMPANIES</a:t>
            </a:r>
          </a:p>
          <a:p>
            <a:pPr marL="514350" marR="0" lvl="0" indent="-5143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YOUR SALES PLAN FOR EACH TARGET ACCOUNT </a:t>
            </a:r>
          </a:p>
          <a:p>
            <a:endParaRPr lang="en-US" dirty="0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AA9C4989-FCD2-E17E-E98F-F43E84F0BD59}"/>
              </a:ext>
            </a:extLst>
          </p:cNvPr>
          <p:cNvSpPr/>
          <p:nvPr/>
        </p:nvSpPr>
        <p:spPr>
          <a:xfrm>
            <a:off x="4756727" y="1209964"/>
            <a:ext cx="1071419" cy="146858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06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8CEA74C-3F7B-F90F-EE81-7B554F00F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-8270"/>
            <a:ext cx="12191998" cy="890341"/>
          </a:xfrm>
        </p:spPr>
        <p:txBody>
          <a:bodyPr/>
          <a:lstStyle/>
          <a:p>
            <a:r>
              <a:rPr lang="en-US" dirty="0"/>
              <a:t>PLANNING GUIDE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4C7F9198-63DA-4ECB-74E4-97F0BE15A6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8391505"/>
              </p:ext>
            </p:extLst>
          </p:nvPr>
        </p:nvGraphicFramePr>
        <p:xfrm>
          <a:off x="332508" y="2475345"/>
          <a:ext cx="11046691" cy="3500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893EF645-88EF-C35C-4296-DFCCB92350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3961324"/>
              </p:ext>
            </p:extLst>
          </p:nvPr>
        </p:nvGraphicFramePr>
        <p:xfrm>
          <a:off x="942109" y="748145"/>
          <a:ext cx="10437090" cy="1886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2959359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DD751-7B6A-465A-BBA7-053DC6011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5496756-4B82-9577-19BA-3EB583920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ACCOUNT PLANNING Template </a:t>
            </a:r>
            <a:r>
              <a:rPr lang="en-US" sz="2800" i="1" dirty="0"/>
              <a:t>(PENDING for updated numbers)</a:t>
            </a:r>
            <a:endParaRPr lang="en-US" i="1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3AF2B3BF-9114-82FD-B1B6-5D2850F55A8D}"/>
              </a:ext>
            </a:extLst>
          </p:cNvPr>
          <p:cNvSpPr>
            <a:spLocks noGrp="1"/>
          </p:cNvSpPr>
          <p:nvPr>
            <p:ph type="chart" sz="quarter" idx="4294967295"/>
          </p:nvPr>
        </p:nvSpPr>
        <p:spPr>
          <a:xfrm>
            <a:off x="247480" y="1535041"/>
            <a:ext cx="11697039" cy="467706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1600" dirty="0"/>
              <a:t>Use this </a:t>
            </a:r>
            <a:r>
              <a:rPr lang="en-US" sz="1600" u="sng" dirty="0"/>
              <a:t>Account Planning Template – 2026 Goals &amp; Historical Revenue All 6 Sales Territories </a:t>
            </a:r>
            <a:r>
              <a:rPr lang="en-US" sz="1600" dirty="0"/>
              <a:t>(2023,2024,2025 YTD) to understand your sales goals and the historical spend of your target companies. The following is included:</a:t>
            </a:r>
          </a:p>
          <a:p>
            <a:pPr algn="l"/>
            <a:endParaRPr lang="en-US" sz="700" dirty="0"/>
          </a:p>
          <a:p>
            <a:pPr marL="457200" indent="-457200" algn="l">
              <a:buFont typeface="+mj-lt"/>
              <a:buAutoNum type="arabicPeriod"/>
            </a:pPr>
            <a:r>
              <a:rPr lang="en-US" sz="1400" dirty="0"/>
              <a:t>All segment 1 &amp; 2 companies are listed as </a:t>
            </a:r>
            <a:r>
              <a:rPr lang="en-US" sz="1400" b="1" dirty="0"/>
              <a:t>target companies</a:t>
            </a:r>
            <a:r>
              <a:rPr lang="en-US" sz="1400" dirty="0"/>
              <a:t>; you can add additional companies you would like to explore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400" dirty="0"/>
              <a:t>The </a:t>
            </a:r>
            <a:r>
              <a:rPr lang="en-US" sz="1400" b="1" dirty="0"/>
              <a:t>prior 3 years of revenue </a:t>
            </a:r>
            <a:r>
              <a:rPr lang="en-US" sz="1400" dirty="0"/>
              <a:t>per company is listed for each prioritized solution (2023,2024,2025 YTD)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400" dirty="0"/>
              <a:t>The </a:t>
            </a:r>
            <a:r>
              <a:rPr lang="en-US" sz="1400" b="1" dirty="0"/>
              <a:t>2026 sales goal </a:t>
            </a:r>
            <a:r>
              <a:rPr lang="en-US" sz="1400" dirty="0"/>
              <a:t>per territory is listed in total and for each prioritized solution 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sz="1400" dirty="0"/>
              <a:t>An</a:t>
            </a:r>
            <a:r>
              <a:rPr lang="en-US" sz="1400" b="1" dirty="0"/>
              <a:t> excel calculator </a:t>
            </a:r>
            <a:r>
              <a:rPr lang="en-US" sz="1400" dirty="0"/>
              <a:t>to help you plan, monitor and revise your sales goals by prioritized solution as necessary.</a:t>
            </a:r>
          </a:p>
          <a:p>
            <a:pPr marL="693885" lvl="1" indent="-457200">
              <a:buFont typeface="+mj-lt"/>
              <a:buAutoNum type="alphaLcPeriod"/>
            </a:pPr>
            <a:r>
              <a:rPr lang="en-US" sz="1200" dirty="0"/>
              <a:t>Revised goals by product should be based on your member’s needs.  </a:t>
            </a:r>
          </a:p>
          <a:p>
            <a:pPr marL="693885" lvl="1" indent="-457200">
              <a:buFont typeface="+mj-lt"/>
              <a:buAutoNum type="alphaLcPeriod"/>
            </a:pPr>
            <a:r>
              <a:rPr lang="en-US" sz="1200" dirty="0"/>
              <a:t>The “Total Team Sales Goal” however, must remain the same. </a:t>
            </a:r>
          </a:p>
          <a:p>
            <a:pPr algn="l"/>
            <a:endParaRPr lang="en-US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0CC9EA-19F7-F609-85E7-08146278C3DF}"/>
              </a:ext>
            </a:extLst>
          </p:cNvPr>
          <p:cNvSpPr txBox="1"/>
          <p:nvPr/>
        </p:nvSpPr>
        <p:spPr>
          <a:xfrm>
            <a:off x="1228435" y="1012593"/>
            <a:ext cx="9679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5"/>
                </a:solidFill>
              </a:rPr>
              <a:t>This template will be populated when updated numbers are available for 2025 and 2026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D06795-2562-C8D3-6ED9-A103B66DE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9672" y="4267201"/>
            <a:ext cx="6004033" cy="164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981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2B3584-0D6F-AEEC-2332-80265733E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C86A257-12C6-668F-DC30-502E356EB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2026 SALES PLAN Template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8BE71E-C50B-3EBE-9BF4-336D06615BFE}"/>
              </a:ext>
            </a:extLst>
          </p:cNvPr>
          <p:cNvSpPr txBox="1"/>
          <p:nvPr/>
        </p:nvSpPr>
        <p:spPr>
          <a:xfrm>
            <a:off x="101598" y="965671"/>
            <a:ext cx="11674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600" dirty="0"/>
              <a:t>Right click, then “open link” on the chart below to access the template. Complete your sales plans for each target account.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Upload the completed template (single file) with all companies to the Home Page of the Resource Hub.  </a:t>
            </a: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97B20A93-4FA1-2690-7B25-8FB9793C7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99" y="1656640"/>
            <a:ext cx="11120584" cy="429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99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441028" y="4616400"/>
            <a:ext cx="7529954" cy="1154162"/>
          </a:xfrm>
        </p:spPr>
        <p:txBody>
          <a:bodyPr/>
          <a:lstStyle/>
          <a:p>
            <a:r>
              <a:rPr lang="en-US" sz="3600" dirty="0"/>
              <a:t>APPENDIX – PLANNING TOOLS</a:t>
            </a:r>
          </a:p>
        </p:txBody>
      </p:sp>
    </p:spTree>
    <p:extLst>
      <p:ext uri="{BB962C8B-B14F-4D97-AF65-F5344CB8AC3E}">
        <p14:creationId xmlns:p14="http://schemas.microsoft.com/office/powerpoint/2010/main" val="4252251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3CA744-8315-1EB6-131A-74FAFDEC50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02561-9F79-6EE0-F241-4FB9E38D9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CONTACTS – Navigating the Organization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B1996B-E54D-AAD1-F2A0-DBA93101BA9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A06F0F5-DF6A-4E0E-AC03-6B0D0B0A1300}" type="slidenum">
              <a:rPr lang="en-US" sz="900" smtClean="0"/>
              <a:pPr/>
              <a:t>7</a:t>
            </a:fld>
            <a:endParaRPr lang="en-US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1CE7D3-23BB-7E1E-DF20-B7F373E9533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Back to Planning Guide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738A99-DE04-DFAD-588A-2B4A0E29ADA2}"/>
              </a:ext>
            </a:extLst>
          </p:cNvPr>
          <p:cNvSpPr txBox="1"/>
          <p:nvPr/>
        </p:nvSpPr>
        <p:spPr>
          <a:xfrm>
            <a:off x="775855" y="1154545"/>
            <a:ext cx="10621818" cy="4513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ACCOUNT CONTACTS 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(I) "KEY CONTACTS“ by Account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https://llglobal.lightning.force.com/lightning/r/Report/00ORj000000Ow9JMAS/view?queryScope=userFolders"/>
              </a:rPr>
              <a:t>Segment 1&amp;2 Accounts: 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"Head of" &amp; "C-Suite".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u="sng" kern="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tooltip="https://llglobal.lightning.force.com/lightning/r/Report/00O3x000008AT4PEAW/view?queryScope=userFolders"/>
              </a:rPr>
              <a:t>All Accounts-Senior Leaders by Di</a:t>
            </a:r>
            <a:r>
              <a:rPr lang="en-US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tooltip="https://llglobal.lightning.force.com/lightning/r/Report/00O3x000008AT4PEAW/view?queryScope=userFolders"/>
              </a:rPr>
              <a:t>vision</a:t>
            </a:r>
            <a:r>
              <a:rPr lang="en-US" kern="100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tooltip="https://llglobal.lightning.force.com/lightning/r/Report/00O3x000008AT4PEAW/view?queryScope=userFolders"/>
              </a:rPr>
              <a:t> </a:t>
            </a:r>
            <a:r>
              <a:rPr lang="en-US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(includes C-Suite and above, and those who report to C-Suite)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tooltip="https://llglobal.lightning.force.com/lightning/r/Report/00O3x000009NkmCEAS/view?queryScope=userFolders"/>
              </a:rPr>
              <a:t>LLG Liaisons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(II) </a:t>
            </a:r>
            <a:r>
              <a:rPr lang="en-US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 tooltip="https://llglobal.lightning.force.com/lightning/r/Report/00ORj000002qopBMAQ/view?queryScope=userFolders"/>
              </a:rPr>
              <a:t>"KEY RELATIONSHIPS"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- the buying team for each opportunity opened in the last two years.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(III) "WHO'S WHO"- senior leaders who participate in our Collaboration Groups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 tooltip="https://llglobal.lightning.force.com/lightning/r/Report/00ORj0000029GvdMAE/view?reportFilters=%5B%7B%22column%22%3A%22External_Contact__c.Contact__c.Account.Sales_Team__c.Id%22%2C%22value%22%3A%22a2kRj0000003iqvIAA%22%2C%22operator%22%3A%22equals%22%2C%22"/>
              </a:rPr>
              <a:t>Canada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~</a:t>
            </a:r>
            <a:r>
              <a:rPr lang="en-US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 tooltip="https://llglobal.lightning.force.com/lightning/r/Report/00ORj0000029GvdMAE/view?reportFilters=%5B%7B%22column%22%3A%22External_Contact__c.Contact__c.Account.Sales_Team__c.Id%22%2C%22value%22%3A%22a2kRj0000003iu9IAA%22%2C%22operator%22%3A%22equals%22%2C%22"/>
              </a:rPr>
              <a:t> Gr Lakes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~ </a:t>
            </a:r>
            <a:r>
              <a:rPr lang="en-US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9" tooltip="https://llglobal.lightning.force.com/lightning/r/Report/00ORj0000029GvdMAE/view?reportFilters=%5B%7B%22column%22%3A%22External_Contact__c.Contact__c.Account.Sales_Team__c.Id%22%2C%22value%22%3A%22a2kRj0000003fWTIAY%22%2C%22operator%22%3A%22equals%22%2C%22"/>
              </a:rPr>
              <a:t>Northeast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~ </a:t>
            </a:r>
            <a:r>
              <a:rPr lang="en-US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 tooltip="https://llglobal.lightning.force.com/lightning/r/Report/00ORj0000029GvdMAE/view?reportFilters=%5B%7B%22column%22%3A%22External_Contact__c.Contact__c.Account.Sales_Team__c.Id%22%2C%22value%22%3A%22a2kRj0000003ivlIAA%22%2C%22operator%22%3A%22equals%22%2C%22"/>
              </a:rPr>
              <a:t>South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~ </a:t>
            </a:r>
            <a:r>
              <a:rPr lang="en-US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1" tooltip="https://llglobal.lightning.force.com/lightning/r/Report/00ORj0000029GvdMAE/view?reportFilters=%5B%7B%22column%22%3A%22External_Contact__c.Contact__c.Account.Sales_Team__c.Id%22%2C%22value%22%3A%22a2kRj0000003iyzIAA%22%2C%22operator%22%3A%22equals%22%2C%22"/>
              </a:rPr>
              <a:t>West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~ </a:t>
            </a:r>
            <a:r>
              <a:rPr lang="en-US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2" tooltip="https://llglobal.lightning.force.com/lightning/r/Report/00ORj0000029GvdMAE/view?reportFilters=%5B%7B%22column%22%3A%22External_Contact__c.Contact__c.Account.Sales_Team__c.Id%22%2C%22value%22%3A%22a2kRj0000003j0bIAA%22%2C%22operator%22%3A%22equals%22%2C%22"/>
              </a:rPr>
              <a:t>WPB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(IV) LLG BOARD OF DIRECTORS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en-US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3" tooltip="https://www.limra.com/en/about/governance/our-board-of-directors/"/>
              </a:rPr>
              <a:t>Companies represented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449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CACB4-9EDB-A662-113E-B2BE9A819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Member Engagement History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21331B-7319-F3CA-D145-BE3945C75F7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A06F0F5-DF6A-4E0E-AC03-6B0D0B0A1300}" type="slidenum">
              <a:rPr lang="en-US" sz="900" smtClean="0"/>
              <a:pPr/>
              <a:t>8</a:t>
            </a:fld>
            <a:endParaRPr lang="en-US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935A12-701A-E10A-8A07-D13BB36883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5921" y="6026272"/>
            <a:ext cx="5346858" cy="658368"/>
          </a:xfrm>
        </p:spPr>
        <p:txBody>
          <a:bodyPr/>
          <a:lstStyle/>
          <a:p>
            <a:r>
              <a:rPr lang="en-US" dirty="0">
                <a:hlinkClick r:id="rId2" action="ppaction://hlinksldjump"/>
              </a:rPr>
              <a:t>Back to Planning Guide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BDE415-9A75-DBF3-803C-719FFF60C7D3}"/>
              </a:ext>
            </a:extLst>
          </p:cNvPr>
          <p:cNvSpPr txBox="1"/>
          <p:nvPr/>
        </p:nvSpPr>
        <p:spPr>
          <a:xfrm>
            <a:off x="775854" y="1268793"/>
            <a:ext cx="10640291" cy="4320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LINKS to TABLEAU &amp; MEMBER BENEFIT REPORTS (MBR)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http://ctdw50/Reports/report/LIMRA%20LOMA%20Member%20Benefits%20Combined%20Report/LIMRALOMA%20Member%20Benefits%20Combined%20Report"/>
              </a:rPr>
              <a:t>Combined LIMRA LOMA Member Benefits Report 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(MBR)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tooltip="https://llglobal.lightning.force.com/HelpAndTrainingDoor?version=2&amp;resource=http%3A%2F%2Fanalytics.llg.corp%2F%23%2Fviews%2FCombinedLLGMemberEngagementReport%2FRiskAnalysis%3F%3Aiid%3D1"/>
              </a:rPr>
              <a:t>LLG Engagement Analysis Dashboard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- Commercial Product Spend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tooltip="https://llglobal.lightning.force.com/HelpAndTrainingDoor?version=2&amp;resource=http%3A%2F%2Fanalytics.llg.corp%2F%23%2Fviews%2FLLGSalesRevenueReport_16112453500680%2FRevenuebyAccount%3F%3Aiid%3D1"/>
              </a:rPr>
              <a:t>LLG Sales Revenue Dashboard</a:t>
            </a:r>
            <a:r>
              <a:rPr lang="en-US" sz="2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- Revenue by Product Line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 tooltip="http://analytics.llg.corp/#/views/DesignationCourseEnrollmentsProduction_16457178543700/EnrollmentsBySalesTerritory?:iid=2"/>
              </a:rPr>
              <a:t>Professional Development: Enrollments by Account Team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(Previously called the Business Development Report 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(For Tableau Login credentials: </a:t>
            </a:r>
            <a:r>
              <a:rPr lang="en-US" sz="1600" i="1" u="sng" kern="1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ITSupport@llglobal.org</a:t>
            </a:r>
            <a:r>
              <a:rPr lang="en-US" sz="1600" i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0F65F5B-B197-D22C-77E4-2E69E793EFFF}"/>
              </a:ext>
            </a:extLst>
          </p:cNvPr>
          <p:cNvSpPr txBox="1">
            <a:spLocks/>
          </p:cNvSpPr>
          <p:nvPr/>
        </p:nvSpPr>
        <p:spPr>
          <a:xfrm>
            <a:off x="435921" y="6026272"/>
            <a:ext cx="5346858" cy="658368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Arial"/>
              <a:buNone/>
              <a:defRPr sz="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36685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575" b="0">
                <a:solidFill>
                  <a:schemeClr val="tx1"/>
                </a:solidFill>
                <a:latin typeface="+mn-lt"/>
              </a:defRPr>
            </a:lvl2pPr>
            <a:lvl3pPr marL="481703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</a:defRPr>
            </a:lvl3pPr>
            <a:lvl4pPr marL="720054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471" b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956739" indent="0" algn="l" rtl="0" eaLnBrk="1" fontAlgn="base" hangingPunct="1">
              <a:lnSpc>
                <a:spcPct val="120000"/>
              </a:lnSpc>
              <a:spcBef>
                <a:spcPts val="0"/>
              </a:spcBef>
              <a:spcAft>
                <a:spcPts val="1260"/>
              </a:spcAft>
              <a:buClr>
                <a:schemeClr val="accent1"/>
              </a:buClr>
              <a:buSzPct val="90000"/>
              <a:buFont typeface="Arial"/>
              <a:buNone/>
              <a:defRPr sz="1260" b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166828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6pPr>
            <a:lvl7pPr marL="264686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7pPr>
            <a:lvl8pPr marL="3126900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8pPr>
            <a:lvl9pPr marL="3606936" indent="-240018" algn="l" rtl="0" eaLnBrk="1" fontAlgn="base" hangingPunct="1">
              <a:lnSpc>
                <a:spcPts val="2731"/>
              </a:lnSpc>
              <a:spcBef>
                <a:spcPts val="629"/>
              </a:spcBef>
              <a:spcAft>
                <a:spcPct val="0"/>
              </a:spcAft>
              <a:buSzPct val="130000"/>
              <a:buChar char="•"/>
              <a:defRPr sz="2311">
                <a:solidFill>
                  <a:schemeClr val="tx1"/>
                </a:solidFill>
                <a:latin typeface="+mn-lt"/>
                <a:cs typeface="Arial" charset="0"/>
              </a:defRPr>
            </a:lvl9pPr>
          </a:lstStyle>
          <a:p>
            <a:endParaRPr lang="en-US" kern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942982-0C6D-3EDF-DF7F-385C73923343}"/>
              </a:ext>
            </a:extLst>
          </p:cNvPr>
          <p:cNvSpPr txBox="1"/>
          <p:nvPr/>
        </p:nvSpPr>
        <p:spPr>
          <a:xfrm>
            <a:off x="794327" y="1314975"/>
            <a:ext cx="10640291" cy="4122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24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u="sng" kern="100" dirty="0">
                <a:noFill/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http://ctdw50/Reports/report/LIMRA%20LOMA%20Member%20Benefits%20Combined%20Report/LIMRALOMA%20Member%20Benefits%20Combined%20Repor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LIMRA LOMA Member Benefits Report </a:t>
            </a:r>
            <a:r>
              <a:rPr lang="en-US" sz="2000" kern="100" dirty="0">
                <a:noFill/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(MBR) 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u="sng" kern="100" dirty="0">
                <a:noFill/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 tooltip="https://llglobal.lightning.force.com/HelpAndTrainingDoor?version=2&amp;resource=http%3A%2F%2Fanalytics.llg.corp%2F%23%2Fviews%2FCombinedLLGMemberEngagementReport%2FRiskAnalysis%3F%3Aiid%3D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LLG Engagement Analysis Dashboard</a:t>
            </a:r>
            <a:r>
              <a:rPr lang="en-US" sz="2000" kern="100" dirty="0">
                <a:noFill/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- Commercial Product Spend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u="sng" kern="100" dirty="0">
                <a:noFill/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 tooltip="https://llglobal.lightning.force.com/HelpAndTrainingDoor?version=2&amp;resource=http%3A%2F%2Fanalytics.llg.corp%2F%23%2Fviews%2FLLGSalesRevenueReport_16112453500680%2FRevenuebyAccount%3F%3Aiid%3D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LLG Sales Revenue Dashboard</a:t>
            </a:r>
            <a:r>
              <a:rPr lang="en-US" sz="2000" kern="100" dirty="0">
                <a:noFill/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- Revenue by Product Line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000" u="sng" kern="100" dirty="0">
                <a:noFill/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 tooltip="http://analytics.llg.corp/#/views/DesignationCourseEnrollmentsProduction_16457178543700/EnrollmentsBySalesTerritory?:iid=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Professional Development: Enrollments by Account Team</a:t>
            </a:r>
            <a:r>
              <a:rPr lang="en-US" sz="2400" kern="100" dirty="0">
                <a:noFill/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400" kern="100" dirty="0">
                <a:noFill/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(Previously called the Business Development Report 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16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574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8F320-9DDC-7900-E3DF-5306CFAE1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DE148-CE94-D817-A557-7135F9B19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 Company Research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6ED7D1B-2B45-F77A-0EA7-9079F7B91B8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FA06F0F5-DF6A-4E0E-AC03-6B0D0B0A1300}" type="slidenum">
              <a:rPr lang="en-US" sz="900" smtClean="0"/>
              <a:pPr/>
              <a:t>9</a:t>
            </a:fld>
            <a:endParaRPr lang="en-US" sz="9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F31847-BB7F-FB2D-4F7D-8241BE939D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hlinkClick r:id="rId2" action="ppaction://hlinksldjump"/>
              </a:rPr>
              <a:t>Back to Planning Guide</a:t>
            </a:r>
            <a:endParaRPr lang="en-US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49F657-2431-AB36-D868-A5DA76740DD2}"/>
              </a:ext>
            </a:extLst>
          </p:cNvPr>
          <p:cNvSpPr txBox="1"/>
          <p:nvPr/>
        </p:nvSpPr>
        <p:spPr>
          <a:xfrm>
            <a:off x="610415" y="942109"/>
            <a:ext cx="11452276" cy="5581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2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400050" marR="0" lvl="0" indent="-4000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 Year Activity</a:t>
            </a: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review the CRM for activity feeds and account notes. Review prior year discussions - what were their pain points; what were the challenges and successes in working with them; what LLG solution did they invest in; what was left on the table? Was there any follow-up requested for 2025?</a:t>
            </a:r>
          </a:p>
          <a:p>
            <a:pPr marL="400050" marR="0" lvl="0" indent="-4000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their website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marR="0" lvl="1" indent="-4000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their core business?</a:t>
            </a:r>
          </a:p>
          <a:p>
            <a:pPr marL="857250" marR="0" lvl="1" indent="-4000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core markets do they serve</a:t>
            </a:r>
          </a:p>
          <a:p>
            <a:pPr marL="857250" marR="0" lvl="1" indent="-4000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is on the leadership team – anyone not currently in our CRM?</a:t>
            </a:r>
          </a:p>
          <a:p>
            <a:pPr marL="400050" marR="0" lvl="0" indent="-4000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Request Info Center Intel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lvl="1" indent="-400050">
              <a:lnSpc>
                <a:spcPct val="107000"/>
              </a:lnSpc>
              <a:buFont typeface="+mj-lt"/>
              <a:buAutoNum type="romanUcPeriod"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committee meeting notes</a:t>
            </a:r>
          </a:p>
          <a:p>
            <a:pPr marL="857250" lvl="1" indent="-400050">
              <a:lnSpc>
                <a:spcPct val="107000"/>
              </a:lnSpc>
              <a:buFont typeface="+mj-lt"/>
              <a:buAutoNum type="romanUcPeriod"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quick queries</a:t>
            </a:r>
          </a:p>
          <a:p>
            <a:pPr marL="857250" lvl="1" indent="-400050">
              <a:lnSpc>
                <a:spcPct val="107000"/>
              </a:lnSpc>
              <a:buFont typeface="+mj-lt"/>
              <a:buAutoNum type="romanUcPeriod"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research briefs </a:t>
            </a:r>
          </a:p>
          <a:p>
            <a:pPr marL="857250" lvl="1" indent="-400050">
              <a:lnSpc>
                <a:spcPct val="107000"/>
              </a:lnSpc>
              <a:buFont typeface="+mj-lt"/>
              <a:buAutoNum type="romanUcPeriod"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inquiries received </a:t>
            </a:r>
          </a:p>
          <a:p>
            <a:pPr marL="400050" marR="0" lvl="0" indent="-4000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en-US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Review the company’s LI Profile if it exists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57250" marR="0" lvl="1" indent="-4000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UcPeriod"/>
            </a:pPr>
            <a:r>
              <a:rPr lang="en-US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any “top of mind” initiatives, recent accolades, promotions, etc.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tabLst>
                <a:tab pos="457200" algn="l"/>
              </a:tabLst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E2C2D2-B0D5-B74D-03FF-6AE9DE354166}"/>
              </a:ext>
            </a:extLst>
          </p:cNvPr>
          <p:cNvSpPr/>
          <p:nvPr/>
        </p:nvSpPr>
        <p:spPr>
          <a:xfrm>
            <a:off x="8636000" y="2641600"/>
            <a:ext cx="2945585" cy="2041236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C11E67-C8E9-8DAB-11EF-B70EA60D647A}"/>
              </a:ext>
            </a:extLst>
          </p:cNvPr>
          <p:cNvSpPr txBox="1"/>
          <p:nvPr/>
        </p:nvSpPr>
        <p:spPr>
          <a:xfrm>
            <a:off x="8732981" y="2855806"/>
            <a:ext cx="27516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i="0" dirty="0">
                <a:solidFill>
                  <a:srgbClr val="181818"/>
                </a:solidFill>
                <a:effectLst/>
                <a:latin typeface="-apple-system"/>
              </a:rPr>
              <a:t>ACCOUNT LISTS (ASSIGNMENTS by Team)</a:t>
            </a:r>
            <a:endParaRPr lang="en-US" b="0" i="0" dirty="0">
              <a:solidFill>
                <a:srgbClr val="181818"/>
              </a:solidFill>
              <a:effectLst/>
              <a:latin typeface="-apple-system"/>
            </a:endParaRPr>
          </a:p>
          <a:p>
            <a:pPr algn="l"/>
            <a:r>
              <a:rPr lang="en-US" b="0" i="0" dirty="0">
                <a:solidFill>
                  <a:srgbClr val="181818"/>
                </a:solidFill>
                <a:effectLst/>
                <a:latin typeface="-apple-system"/>
              </a:rPr>
              <a:t>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181818"/>
                </a:solidFill>
                <a:latin typeface="-apple-system"/>
                <a:hlinkClick r:id="rId3" tooltip="https://llglobal.lightning.force.com/lightning/r/Report/00O3x00000A4bAPEAZ/view?queryScope=userFolders"/>
              </a:rPr>
              <a:t>Accounts by Teams</a:t>
            </a:r>
            <a:endParaRPr lang="en-US" b="0" i="0" dirty="0">
              <a:solidFill>
                <a:srgbClr val="181818"/>
              </a:solidFill>
              <a:effectLst/>
              <a:latin typeface="-apple-system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1" i="0" u="none" strike="noStrike" dirty="0">
                <a:solidFill>
                  <a:srgbClr val="181818"/>
                </a:solidFill>
                <a:effectLst/>
                <a:latin typeface="-apple-system"/>
                <a:hlinkClick r:id="rId4" tooltip="https://llglobal.lightning.force.com/lightning/r/Report/00O3x00000A4bAKEAZ/view?queryScope=userFolders"/>
              </a:rPr>
              <a:t>Teams by Account</a:t>
            </a:r>
            <a:endParaRPr lang="en-US" b="0" i="0" dirty="0">
              <a:solidFill>
                <a:srgbClr val="181818"/>
              </a:solidFill>
              <a:effectLst/>
              <a:latin typeface="-apple-system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918717"/>
      </p:ext>
    </p:extLst>
  </p:cSld>
  <p:clrMapOvr>
    <a:masterClrMapping/>
  </p:clrMapOvr>
</p:sld>
</file>

<file path=ppt/theme/theme1.xml><?xml version="1.0" encoding="utf-8"?>
<a:theme xmlns:a="http://schemas.openxmlformats.org/drawingml/2006/main" name="2022 LIMRA-LOMA Presentation">
  <a:themeElements>
    <a:clrScheme name="2022 Branding Colors">
      <a:dk1>
        <a:srgbClr val="000000"/>
      </a:dk1>
      <a:lt1>
        <a:srgbClr val="FFFFFF"/>
      </a:lt1>
      <a:dk2>
        <a:srgbClr val="004C9D"/>
      </a:dk2>
      <a:lt2>
        <a:srgbClr val="9D9795"/>
      </a:lt2>
      <a:accent1>
        <a:srgbClr val="0B9EC1"/>
      </a:accent1>
      <a:accent2>
        <a:srgbClr val="FAC809"/>
      </a:accent2>
      <a:accent3>
        <a:srgbClr val="008145"/>
      </a:accent3>
      <a:accent4>
        <a:srgbClr val="F7921E"/>
      </a:accent4>
      <a:accent5>
        <a:srgbClr val="603F99"/>
      </a:accent5>
      <a:accent6>
        <a:srgbClr val="51B9EA"/>
      </a:accent6>
      <a:hlink>
        <a:srgbClr val="008599"/>
      </a:hlink>
      <a:folHlink>
        <a:srgbClr val="8270B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22 BRAND_LIMRA presentation WIDE_BC_v4.potx" id="{F4562832-B1FA-4A7D-A12E-13EFD0F1BD1D}" vid="{083A3FF9-75F6-496A-88AC-B0AC9D7FEE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08C23D927C0442A2C8F4B217F22280" ma:contentTypeVersion="6" ma:contentTypeDescription="Create a new document." ma:contentTypeScope="" ma:versionID="221e4f7ad853a2917699c5d67c535f5a">
  <xsd:schema xmlns:xsd="http://www.w3.org/2001/XMLSchema" xmlns:xs="http://www.w3.org/2001/XMLSchema" xmlns:p="http://schemas.microsoft.com/office/2006/metadata/properties" xmlns:ns2="ff47d776-8114-4207-8cc3-ed44e79849e7" xmlns:ns3="f9a02c79-f89a-4756-8ef1-377f3f7b1aa2" xmlns:ns4="05c452c8-1c6f-4d8e-b449-e328afff9455" targetNamespace="http://schemas.microsoft.com/office/2006/metadata/properties" ma:root="true" ma:fieldsID="20df2b0be6429b9078baca214a11ae36" ns2:_="" ns3:_="" ns4:_="">
    <xsd:import namespace="ff47d776-8114-4207-8cc3-ed44e79849e7"/>
    <xsd:import namespace="f9a02c79-f89a-4756-8ef1-377f3f7b1aa2"/>
    <xsd:import namespace="05c452c8-1c6f-4d8e-b449-e328afff9455"/>
    <xsd:element name="properties">
      <xsd:complexType>
        <xsd:sequence>
          <xsd:element name="documentManagement">
            <xsd:complexType>
              <xsd:all>
                <xsd:element ref="ns2:Sensitivity" minOccurs="0"/>
                <xsd:element ref="ns3:Description0" minOccurs="0"/>
                <xsd:element ref="ns3:Sample_x0020_Report_x0020_Image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47d776-8114-4207-8cc3-ed44e79849e7" elementFormDefault="qualified">
    <xsd:import namespace="http://schemas.microsoft.com/office/2006/documentManagement/types"/>
    <xsd:import namespace="http://schemas.microsoft.com/office/infopath/2007/PartnerControls"/>
    <xsd:element name="Sensitivity" ma:index="8" nillable="true" ma:displayName="Sensitivity" ma:default="Internal Use" ma:format="Dropdown" ma:internalName="Sensitivity">
      <xsd:simpleType>
        <xsd:restriction base="dms:Choice">
          <xsd:enumeration value="Public"/>
          <xsd:enumeration value="Member Only"/>
          <xsd:enumeration value="Internal Use"/>
          <xsd:enumeration value="Confidential"/>
          <xsd:enumeration value="Secre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a02c79-f89a-4756-8ef1-377f3f7b1aa2" elementFormDefault="qualified">
    <xsd:import namespace="http://schemas.microsoft.com/office/2006/documentManagement/types"/>
    <xsd:import namespace="http://schemas.microsoft.com/office/infopath/2007/PartnerControls"/>
    <xsd:element name="Description0" ma:index="9" nillable="true" ma:displayName="Description" ma:internalName="Description0">
      <xsd:simpleType>
        <xsd:restriction base="dms:Note">
          <xsd:maxLength value="255"/>
        </xsd:restriction>
      </xsd:simpleType>
    </xsd:element>
    <xsd:element name="Sample_x0020_Report_x0020_Image" ma:index="10" nillable="true" ma:displayName="Sample Report Image" ma:format="Image" ma:internalName="Sample_x0020_Report_x0020_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c452c8-1c6f-4d8e-b449-e328afff9455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ample_x0020_Report_x0020_Image xmlns="f9a02c79-f89a-4756-8ef1-377f3f7b1aa2">
      <Url xsi:nil="true"/>
      <Description xsi:nil="true"/>
    </Sample_x0020_Report_x0020_Image>
    <Description0 xmlns="f9a02c79-f89a-4756-8ef1-377f3f7b1aa2" xsi:nil="true"/>
    <Sensitivity xmlns="ff47d776-8114-4207-8cc3-ed44e79849e7">Internal Use</Sensitivity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9EA1E3-D9AE-4E87-A843-710C8174BF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47d776-8114-4207-8cc3-ed44e79849e7"/>
    <ds:schemaRef ds:uri="f9a02c79-f89a-4756-8ef1-377f3f7b1aa2"/>
    <ds:schemaRef ds:uri="05c452c8-1c6f-4d8e-b449-e328afff94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87CD4A8-A75F-4042-8B00-3ABE0B150ACA}">
  <ds:schemaRefs>
    <ds:schemaRef ds:uri="http://www.w3.org/XML/1998/namespace"/>
    <ds:schemaRef ds:uri="http://schemas.microsoft.com/office/2006/documentManagement/types"/>
    <ds:schemaRef ds:uri="f9a02c79-f89a-4756-8ef1-377f3f7b1aa2"/>
    <ds:schemaRef ds:uri="http://purl.org/dc/elements/1.1/"/>
    <ds:schemaRef ds:uri="http://purl.org/dc/terms/"/>
    <ds:schemaRef ds:uri="05c452c8-1c6f-4d8e-b449-e328afff9455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ff47d776-8114-4207-8cc3-ed44e79849e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8739A3B-44F2-4B1D-86F9-B06C3C6995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2022 BRAND_LIMRA presentation WIDE_BC_v4</Template>
  <TotalTime>10125</TotalTime>
  <Words>842</Words>
  <Application>Microsoft Office PowerPoint</Application>
  <PresentationFormat>Widescreen</PresentationFormat>
  <Paragraphs>105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-apple-system</vt:lpstr>
      <vt:lpstr>Arial</vt:lpstr>
      <vt:lpstr>Calibri</vt:lpstr>
      <vt:lpstr>Courier New</vt:lpstr>
      <vt:lpstr>Symbol</vt:lpstr>
      <vt:lpstr>Times New Roman</vt:lpstr>
      <vt:lpstr>2022 LIMRA-LOMA Presentation</vt:lpstr>
      <vt:lpstr>2026 Account Planning Guide and Templates</vt:lpstr>
      <vt:lpstr>CONTENTS</vt:lpstr>
      <vt:lpstr>PLANNING GUIDE</vt:lpstr>
      <vt:lpstr>ACCOUNT PLANNING Template (PENDING for updated numbers)</vt:lpstr>
      <vt:lpstr>2026 SALES PLAN Template</vt:lpstr>
      <vt:lpstr>APPENDIX – PLANNING TOOLS</vt:lpstr>
      <vt:lpstr>CONTACTS – Navigating the Organization</vt:lpstr>
      <vt:lpstr>Member Engagement History</vt:lpstr>
      <vt:lpstr>Member Company Research</vt:lpstr>
    </vt:vector>
  </TitlesOfParts>
  <Company>LL Global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Carr, Brittany</dc:creator>
  <cp:lastModifiedBy>Beaudry, Vicki</cp:lastModifiedBy>
  <cp:revision>133</cp:revision>
  <dcterms:created xsi:type="dcterms:W3CDTF">2022-04-11T13:29:07Z</dcterms:created>
  <dcterms:modified xsi:type="dcterms:W3CDTF">2025-07-24T16:38:38Z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0x010100C708C23D927C0442A2C8F4B217F22280</vt:lpwstr>
  </property>
</Properties>
</file>