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7FF"/>
    <a:srgbClr val="01A398"/>
    <a:srgbClr val="3BA755"/>
    <a:srgbClr val="848484"/>
    <a:srgbClr val="33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0966" autoAdjust="0"/>
  </p:normalViewPr>
  <p:slideViewPr>
    <p:cSldViewPr snapToGrid="0">
      <p:cViewPr varScale="1">
        <p:scale>
          <a:sx n="60" d="100"/>
          <a:sy n="60" d="100"/>
        </p:scale>
        <p:origin x="28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47E-E107-46F7-A0FC-7EF5285D4A1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BCEF-3FD9-4891-8470-BA82271D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BCEF-3FD9-4891-8470-BA82271DD2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CEBE-0415-90EF-3293-E6D3A1BE9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F7EEB-A09A-E22F-A143-B485A943F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208A-9BF3-0E94-4A2F-2DA4A572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D294-B8C5-ED97-DFA9-6CD2FA0B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D2C0-DA45-8062-578E-78BDA24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6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C987-6A28-01F0-8B9D-C21AAE92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47FFB-38BB-FE19-6D17-4B8830930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F7687-EC81-4E00-BA05-EA37306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CC21-A11E-4194-4850-6BF29D1A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A12C-04BA-EB6E-B461-361A415F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938DA-AC4E-E947-A43F-9E27F94A1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97F9E-FCC4-6946-A907-C3E6AEAB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33EB-96C3-0397-09E8-E96195D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7EE2-90E0-A87F-5D9A-09F2935B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D82C7-1941-56DA-7D58-9D38A8E8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332A-17B4-C770-4897-248AD688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78CF-8CA8-BF47-ECA7-BF7EC8883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225D1-400B-02BE-37E0-A9FA5173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DC1E-7435-DEA1-6260-0DFEDE52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F01C-57C2-28A9-32C7-A1623BE3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8C02-6496-D8D7-72FA-ACEF056C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C4BC6-E049-9AC1-AE21-4FEB44207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248A-D12E-028F-54DA-9C3FE23A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BB81-FDB0-01FA-7740-556A8922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6B06-9D41-74FB-4454-2733A6EC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E8F0-CE40-A7AB-BC46-FDA993D8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E68E6-AA2E-EA2C-65FC-8E98F9105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D3DB2-7455-2DB8-D739-61D4C9C31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777F5-022C-D7F3-51E4-DEC49414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58291-7BEF-21FF-81B0-5B3E7D6E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A522-1F11-638D-3037-EDCC29F1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AC43-D6B8-B42F-EAF4-E1054D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B1FA7-8F02-1FC0-5944-39326040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420B-0D19-B4C8-DB6D-422AF7C2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BEFDE-EB58-9387-E964-840BEAEAC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B1E43-5050-D2D0-BA6C-C93B58420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C503E-4826-B55B-B3AC-393A2DE6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55EB7-BD03-177E-C937-D43B913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93ACE-493E-17BF-6927-48271BF1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2C32-9C23-12F8-6EFA-5F1F4A3C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8F388-2E84-C949-2FD5-CAF29F31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15920-71F2-10A8-29EE-064493FB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59704-6BF2-45CA-B352-FCD06BE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ABC91-CEEB-D866-DC02-3E737DFE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4A704-899B-03FD-33EE-EEC69B01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5AB8-AF8F-BA97-85CE-29B08681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0D88-0E3A-F0BE-D7BC-5098E300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7471-E507-A5A2-71E0-C6AFFBC9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638BF-02FE-E433-8B4E-29A3EFF8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946D-3584-7CF1-347E-F8A3E2A1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B5FC-4C64-93C7-DCEB-F337A8B2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15CE-BC05-D4B0-C816-06274E72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80CA-4898-7CB6-432E-91027C59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FBD52-DC57-F98B-61AC-856EF01E2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419D6-A3C3-E399-F1E1-A2A36B9E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B992B-FBA6-0E1E-7720-86C57397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71BD-03F5-B5EE-3E9E-E54CF57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50A87-89AE-862B-1B3A-8E23699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EFF7A-4D66-0162-19B6-71BC9CAB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7CE53-E136-0424-6130-4A9631A2E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A4E36-A356-DC23-3057-EA8A86179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4818E-A4DB-4E63-8016-7B45336945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F867-E8FA-6B86-6B2C-853199391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5C5A-82C6-7569-394A-5BA1A7A46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1F577-4642-4EEE-9042-03D57CD1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2.bin"/><Relationship Id="rId3" Type="http://schemas.openxmlformats.org/officeDocument/2006/relationships/hyperlink" Target="https://llglobal.lightning.force.com/lightning/r/Dashboard/01ZRj000000hEu9MAE/view?queryScope=userFolders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hyperlink" Target="https://llglobal.lightning.force.com/lightning/r/Dashboard/01ZRj000000haufMAA/view?queryScope=userFolders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E979-CDDA-61E0-7E2D-B540DA33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6" y="87961"/>
            <a:ext cx="10869976" cy="751435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3600" dirty="0"/>
              <a:t>CHEAT SHEET #1: Salesforce Activity Logging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D4F921-DAC5-9809-7AD0-1B48C5F63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47505"/>
              </p:ext>
            </p:extLst>
          </p:nvPr>
        </p:nvGraphicFramePr>
        <p:xfrm>
          <a:off x="216891" y="671996"/>
          <a:ext cx="11891982" cy="738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86">
                  <a:extLst>
                    <a:ext uri="{9D8B030D-6E8A-4147-A177-3AD203B41FA5}">
                      <a16:colId xmlns:a16="http://schemas.microsoft.com/office/drawing/2014/main" val="3080066357"/>
                    </a:ext>
                  </a:extLst>
                </a:gridCol>
                <a:gridCol w="2928347">
                  <a:extLst>
                    <a:ext uri="{9D8B030D-6E8A-4147-A177-3AD203B41FA5}">
                      <a16:colId xmlns:a16="http://schemas.microsoft.com/office/drawing/2014/main" val="3877798585"/>
                    </a:ext>
                  </a:extLst>
                </a:gridCol>
                <a:gridCol w="3181361">
                  <a:extLst>
                    <a:ext uri="{9D8B030D-6E8A-4147-A177-3AD203B41FA5}">
                      <a16:colId xmlns:a16="http://schemas.microsoft.com/office/drawing/2014/main" val="2388472580"/>
                    </a:ext>
                  </a:extLst>
                </a:gridCol>
                <a:gridCol w="2915188">
                  <a:extLst>
                    <a:ext uri="{9D8B030D-6E8A-4147-A177-3AD203B41FA5}">
                      <a16:colId xmlns:a16="http://schemas.microsoft.com/office/drawing/2014/main" val="1865831835"/>
                    </a:ext>
                  </a:extLst>
                </a:gridCol>
              </a:tblGrid>
              <a:tr h="999578">
                <a:tc>
                  <a:txBody>
                    <a:bodyPr/>
                    <a:lstStyle/>
                    <a:p>
                      <a:pPr lvl="1"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EMAILS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MEETINGS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(ON CALENDAR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CALLS/CONVERSATIONS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(NOT ON CALENDAR)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 DO LIST</a:t>
                      </a:r>
                    </a:p>
                    <a:p>
                      <a:pPr lv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(OPTIONAL)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93322"/>
                  </a:ext>
                </a:extLst>
              </a:tr>
              <a:tr h="6387931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400" b="1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USE OUTLOOK INTEGRATION</a:t>
                      </a:r>
                      <a:r>
                        <a:rPr lang="en-US" sz="1400" b="1" dirty="0"/>
                        <a:t> </a:t>
                      </a:r>
                      <a:br>
                        <a:rPr lang="en-US" sz="1050" b="0" dirty="0"/>
                      </a:br>
                      <a:endParaRPr lang="en-US" sz="1050" b="0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050" b="1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/>
                        <a:t>EXAMPLES</a:t>
                      </a:r>
                      <a:r>
                        <a:rPr lang="en-US" sz="1200" b="0" dirty="0"/>
                        <a:t>: </a:t>
                      </a:r>
                    </a:p>
                    <a:p>
                      <a:pPr marL="171450" lvl="0" indent="-171450"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Your initial outreach to key contacts</a:t>
                      </a:r>
                    </a:p>
                    <a:p>
                      <a:pPr marL="171450" lvl="0" indent="-171450"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The end of an email exchange to show final responses.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/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REPORTS:</a:t>
                      </a:r>
                      <a:r>
                        <a:rPr lang="en-US" sz="1200" b="0" dirty="0"/>
                        <a:t> Email activity will be reported separately from higher value Conversations and Meetings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HOW TO: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Double-Click on this PDF image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0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3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400" b="1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USE OUTLOOK INTEGRATION</a:t>
                      </a:r>
                      <a:r>
                        <a:rPr lang="en-US" sz="10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EXAMPLE:</a:t>
                      </a:r>
                      <a:r>
                        <a:rPr lang="en-US" sz="1200" b="0" dirty="0"/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/>
                        <a:t>External calls/meetings that  have been scheduled by you or the member.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1" dirty="0"/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00" b="1" dirty="0"/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REPORTS: 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“All Activity”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/>
                        <a:t>Dashboard/Reports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“Prioritized Solutions Activity” </a:t>
                      </a:r>
                      <a:r>
                        <a:rPr lang="en-US" sz="1200" b="0" dirty="0"/>
                        <a:t>Dashboard/Reports (if the activity is related to a prioritized solution)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/>
                        <a:t>HOW TO: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Double-Click on this PDF image 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DIRECTLY IN SALESFORCE</a:t>
                      </a:r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EXAMPLES: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Outbound call (no outlook invite)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Inbound call  (no outlook invite)</a:t>
                      </a:r>
                    </a:p>
                    <a:p>
                      <a:pPr marL="171450" lvl="0" indent="-171450"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Unscheduled conversation at conference, another event or at onsite visit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REPORTS: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“All Activity” </a:t>
                      </a:r>
                      <a:r>
                        <a:rPr lang="en-US" sz="1200" b="0" dirty="0"/>
                        <a:t>Dashboard/Reports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“Prioritized Solutions Activity” </a:t>
                      </a:r>
                      <a:r>
                        <a:rPr lang="en-US" sz="1200" b="0" dirty="0"/>
                        <a:t>Dashboard/Reports (if the activity is related to a prioritized solution)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HOW TO: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Double-Click on this PDF image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1" kern="1200" dirty="0"/>
                    </a:p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accent3"/>
                          </a:solidFill>
                        </a:rPr>
                        <a:t>DIRECTLY IN SALESFORCE</a:t>
                      </a:r>
                      <a:r>
                        <a:rPr lang="en-US" sz="1400" b="1" kern="1200" dirty="0"/>
                        <a:t> </a:t>
                      </a:r>
                    </a:p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000" b="1" kern="1200" dirty="0"/>
                    </a:p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/>
                        <a:t>EXAMPLE:</a:t>
                      </a:r>
                      <a:r>
                        <a:rPr lang="en-US" sz="1200" kern="1200" dirty="0"/>
                        <a:t>  </a:t>
                      </a:r>
                    </a:p>
                    <a:p>
                      <a:pPr marL="171450" lvl="0" indent="-171450" algn="l" defTabSz="4445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Your own personal reminders of action items you need to do.  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kern="1200" dirty="0"/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REPORTS: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To-Dos are 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ot counted </a:t>
                      </a:r>
                      <a:r>
                        <a:rPr lang="en-US" sz="1200" kern="1200" dirty="0"/>
                        <a:t>in Activity reporting – to be used as a time management tool for personal productivity only</a:t>
                      </a: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kern="1200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HOW TO: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Double-Click on this PDF image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7088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FCDB3F-269E-A6B0-78F2-BDF1ABE8F6E9}"/>
              </a:ext>
            </a:extLst>
          </p:cNvPr>
          <p:cNvSpPr/>
          <p:nvPr/>
        </p:nvSpPr>
        <p:spPr>
          <a:xfrm>
            <a:off x="989690" y="1273973"/>
            <a:ext cx="440563" cy="356694"/>
          </a:xfrm>
          <a:prstGeom prst="roundRect">
            <a:avLst>
              <a:gd name="adj" fmla="val 10000"/>
            </a:avLst>
          </a:prstGeom>
          <a:blipFill>
            <a:blip r:embed="rId5"/>
            <a:srcRect/>
            <a:stretch>
              <a:fillRect t="-1000" b="-1000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44E731-AEB4-9EBE-ED4C-F383502E8489}"/>
              </a:ext>
            </a:extLst>
          </p:cNvPr>
          <p:cNvSpPr/>
          <p:nvPr/>
        </p:nvSpPr>
        <p:spPr>
          <a:xfrm>
            <a:off x="4362346" y="1273973"/>
            <a:ext cx="440563" cy="385434"/>
          </a:xfrm>
          <a:prstGeom prst="roundRect">
            <a:avLst>
              <a:gd name="adj" fmla="val 10000"/>
            </a:avLst>
          </a:prstGeom>
          <a:blipFill>
            <a:blip r:embed="rId6"/>
            <a:srcRect/>
            <a:stretch>
              <a:fillRect t="-1000" b="-1000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B1163-D953-6D85-D91E-0238649ADB18}"/>
              </a:ext>
            </a:extLst>
          </p:cNvPr>
          <p:cNvSpPr/>
          <p:nvPr/>
        </p:nvSpPr>
        <p:spPr>
          <a:xfrm>
            <a:off x="7320112" y="1254102"/>
            <a:ext cx="414890" cy="376565"/>
          </a:xfrm>
          <a:prstGeom prst="roundRect">
            <a:avLst>
              <a:gd name="adj" fmla="val 10000"/>
            </a:avLst>
          </a:prstGeom>
          <a:blipFill>
            <a:blip r:embed="rId7"/>
            <a:srcRect/>
            <a:stretch>
              <a:fillRect t="-1000" b="-1000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8EE048-29C3-7ED0-BBDF-50E67966338A}"/>
              </a:ext>
            </a:extLst>
          </p:cNvPr>
          <p:cNvSpPr/>
          <p:nvPr/>
        </p:nvSpPr>
        <p:spPr>
          <a:xfrm>
            <a:off x="10220339" y="1245234"/>
            <a:ext cx="414890" cy="376565"/>
          </a:xfrm>
          <a:prstGeom prst="roundRect">
            <a:avLst>
              <a:gd name="adj" fmla="val 10000"/>
            </a:avLst>
          </a:prstGeom>
          <a:blipFill>
            <a:blip r:embed="rId8"/>
            <a:srcRect/>
            <a:stretch>
              <a:fillRect t="-1000" b="-1000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59564-4205-8D9D-4187-168D45F35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222" y="1816577"/>
            <a:ext cx="259307" cy="404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9FBE-172F-EDE8-D756-3357AC93F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626" y="1816577"/>
            <a:ext cx="259307" cy="404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D094B-E09A-1FDA-B411-30CFB5B7BF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5912" y="1927487"/>
            <a:ext cx="509543" cy="2830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EF74B9B-B674-D8B5-C0DF-745D9FBEBDCB}"/>
              </a:ext>
            </a:extLst>
          </p:cNvPr>
          <p:cNvSpPr/>
          <p:nvPr/>
        </p:nvSpPr>
        <p:spPr>
          <a:xfrm>
            <a:off x="11826983" y="2048658"/>
            <a:ext cx="259307" cy="2072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423B2-3E48-FA4A-3974-29237B9B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6905" y="1889076"/>
            <a:ext cx="509543" cy="28308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4A12FF7-2DF3-BD8C-7AFE-8DC03B48249A}"/>
              </a:ext>
            </a:extLst>
          </p:cNvPr>
          <p:cNvSpPr/>
          <p:nvPr/>
        </p:nvSpPr>
        <p:spPr>
          <a:xfrm>
            <a:off x="8305224" y="2030616"/>
            <a:ext cx="259307" cy="2072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360DE-FAC6-B32D-C8FA-6EE097CDCDE0}"/>
              </a:ext>
            </a:extLst>
          </p:cNvPr>
          <p:cNvSpPr/>
          <p:nvPr/>
        </p:nvSpPr>
        <p:spPr>
          <a:xfrm>
            <a:off x="296791" y="2599088"/>
            <a:ext cx="2693738" cy="10312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364AB9-6274-846B-D9F8-9A650DBD6352}"/>
              </a:ext>
            </a:extLst>
          </p:cNvPr>
          <p:cNvSpPr/>
          <p:nvPr/>
        </p:nvSpPr>
        <p:spPr>
          <a:xfrm>
            <a:off x="291936" y="3981303"/>
            <a:ext cx="2755484" cy="7866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AF26C3-2A1A-26F5-3BE7-2295349034E2}"/>
              </a:ext>
            </a:extLst>
          </p:cNvPr>
          <p:cNvSpPr/>
          <p:nvPr/>
        </p:nvSpPr>
        <p:spPr>
          <a:xfrm>
            <a:off x="3153449" y="2602758"/>
            <a:ext cx="2728484" cy="10312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E785DD-917F-37A5-FA18-E0D114CF4C5E}"/>
              </a:ext>
            </a:extLst>
          </p:cNvPr>
          <p:cNvSpPr/>
          <p:nvPr/>
        </p:nvSpPr>
        <p:spPr>
          <a:xfrm>
            <a:off x="3153449" y="3951907"/>
            <a:ext cx="2835645" cy="1392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111CE6-DEFB-3D40-D5A8-924A0057ABF6}"/>
              </a:ext>
            </a:extLst>
          </p:cNvPr>
          <p:cNvSpPr/>
          <p:nvPr/>
        </p:nvSpPr>
        <p:spPr>
          <a:xfrm>
            <a:off x="6095122" y="2610070"/>
            <a:ext cx="2997292" cy="12123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34B7D-D936-AE4C-5916-B59FCB6CF1F9}"/>
              </a:ext>
            </a:extLst>
          </p:cNvPr>
          <p:cNvSpPr/>
          <p:nvPr/>
        </p:nvSpPr>
        <p:spPr>
          <a:xfrm>
            <a:off x="6095122" y="3932045"/>
            <a:ext cx="2997291" cy="16718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8C99D8-6F1A-87F6-C78B-5C362F160D81}"/>
              </a:ext>
            </a:extLst>
          </p:cNvPr>
          <p:cNvSpPr/>
          <p:nvPr/>
        </p:nvSpPr>
        <p:spPr>
          <a:xfrm>
            <a:off x="9244651" y="2633521"/>
            <a:ext cx="2711985" cy="8495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2641E9-1D0E-D202-E0E4-06C49352C0C1}"/>
              </a:ext>
            </a:extLst>
          </p:cNvPr>
          <p:cNvSpPr/>
          <p:nvPr/>
        </p:nvSpPr>
        <p:spPr>
          <a:xfrm>
            <a:off x="9246339" y="3906049"/>
            <a:ext cx="2711984" cy="9920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649E9F-F587-B2CC-AB00-A18292C46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01308"/>
              </p:ext>
            </p:extLst>
          </p:nvPr>
        </p:nvGraphicFramePr>
        <p:xfrm>
          <a:off x="1285213" y="6297036"/>
          <a:ext cx="425211" cy="55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3331029" imgH="4310743" progId="Acrobat.Document.DC">
                  <p:embed/>
                </p:oleObj>
              </mc:Choice>
              <mc:Fallback>
                <p:oleObj name="Acrobat Document" r:id="rId11" imgW="3331029" imgH="431074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5213" y="6297036"/>
                        <a:ext cx="425211" cy="55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9D2CC5-F414-05ED-0D48-56F0EEB15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26462"/>
              </p:ext>
            </p:extLst>
          </p:nvPr>
        </p:nvGraphicFramePr>
        <p:xfrm>
          <a:off x="10261420" y="6239269"/>
          <a:ext cx="451309" cy="58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3" imgW="3331029" imgH="4310743" progId="Acrobat.Document.DC">
                  <p:embed/>
                </p:oleObj>
              </mc:Choice>
              <mc:Fallback>
                <p:oleObj name="Acrobat Document" r:id="rId13" imgW="3331029" imgH="431074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61420" y="6239269"/>
                        <a:ext cx="451309" cy="58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31C4FA5-568D-5422-01F9-6A27008FF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76697"/>
              </p:ext>
            </p:extLst>
          </p:nvPr>
        </p:nvGraphicFramePr>
        <p:xfrm>
          <a:off x="3915683" y="6278273"/>
          <a:ext cx="666944" cy="51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5" imgW="4310743" imgH="3331029" progId="Acrobat.Document.DC">
                  <p:embed/>
                </p:oleObj>
              </mc:Choice>
              <mc:Fallback>
                <p:oleObj name="Acrobat Document" r:id="rId15" imgW="4310743" imgH="33310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5683" y="6278273"/>
                        <a:ext cx="666944" cy="515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C678BD-3071-2105-E732-55D4B1961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34242"/>
              </p:ext>
            </p:extLst>
          </p:nvPr>
        </p:nvGraphicFramePr>
        <p:xfrm>
          <a:off x="7076473" y="6297036"/>
          <a:ext cx="666944" cy="51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7" imgW="4310743" imgH="3331029" progId="Acrobat.Document.DC">
                  <p:embed/>
                </p:oleObj>
              </mc:Choice>
              <mc:Fallback>
                <p:oleObj name="Acrobat Document" r:id="rId17" imgW="4310743" imgH="3331029" progId="Acrobat.Document.DC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31C4FA5-568D-5422-01F9-6A27008FF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76473" y="6297036"/>
                        <a:ext cx="666944" cy="515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95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14416</TotalTime>
  <Words>249</Words>
  <Application>Microsoft Office PowerPoint</Application>
  <PresentationFormat>Widescreen</PresentationFormat>
  <Paragraphs>69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Acrobat Document</vt:lpstr>
      <vt:lpstr>Adobe Acrobat Document</vt:lpstr>
      <vt:lpstr> CHEAT SHEET #1: Salesforce Activity Logging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Aniello, Meggan</dc:creator>
  <cp:lastModifiedBy>Beaudry, Vicki</cp:lastModifiedBy>
  <cp:revision>129</cp:revision>
  <cp:lastPrinted>2024-03-18T22:05:50Z</cp:lastPrinted>
  <dcterms:created xsi:type="dcterms:W3CDTF">2024-03-13T15:42:31Z</dcterms:created>
  <dcterms:modified xsi:type="dcterms:W3CDTF">2024-08-20T17:33:33Z</dcterms:modified>
</cp:coreProperties>
</file>