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ane, Carie" initials="CC" lastIdx="15" clrIdx="0">
    <p:extLst>
      <p:ext uri="{19B8F6BF-5375-455C-9EA6-DF929625EA0E}">
        <p15:presenceInfo xmlns:p15="http://schemas.microsoft.com/office/powerpoint/2012/main" userId="S-1-5-21-3670347269-1734258486-2757495605-8895" providerId="AD"/>
      </p:ext>
    </p:extLst>
  </p:cmAuthor>
  <p:cmAuthor id="2" name="Tribble, Christie" initials="TC" lastIdx="5" clrIdx="1">
    <p:extLst>
      <p:ext uri="{19B8F6BF-5375-455C-9EA6-DF929625EA0E}">
        <p15:presenceInfo xmlns:p15="http://schemas.microsoft.com/office/powerpoint/2012/main" userId="S-1-5-21-3670347269-1734258486-2757495605-9456" providerId="AD"/>
      </p:ext>
    </p:extLst>
  </p:cmAuthor>
  <p:cmAuthor id="3" name="Beckwith, Tina" initials="BT" lastIdx="1" clrIdx="2">
    <p:extLst>
      <p:ext uri="{19B8F6BF-5375-455C-9EA6-DF929625EA0E}">
        <p15:presenceInfo xmlns:p15="http://schemas.microsoft.com/office/powerpoint/2012/main" userId="S-1-5-21-3670347269-1734258486-2757495605-28709" providerId="AD"/>
      </p:ext>
    </p:extLst>
  </p:cmAuthor>
  <p:cmAuthor id="4" name="Hartshorn, Renee" initials="HR" lastIdx="25" clrIdx="3">
    <p:extLst>
      <p:ext uri="{19B8F6BF-5375-455C-9EA6-DF929625EA0E}">
        <p15:presenceInfo xmlns:p15="http://schemas.microsoft.com/office/powerpoint/2012/main" userId="S-1-5-21-3670347269-1734258486-2757495605-26766" providerId="AD"/>
      </p:ext>
    </p:extLst>
  </p:cmAuthor>
  <p:cmAuthor id="5" name="McKenna, Kevin" initials="MK" lastIdx="2" clrIdx="4">
    <p:extLst>
      <p:ext uri="{19B8F6BF-5375-455C-9EA6-DF929625EA0E}">
        <p15:presenceInfo xmlns:p15="http://schemas.microsoft.com/office/powerpoint/2012/main" userId="S-1-5-21-3670347269-1734258486-2757495605-283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606"/>
    <a:srgbClr val="00437B"/>
    <a:srgbClr val="006EA0"/>
    <a:srgbClr val="002F70"/>
    <a:srgbClr val="DAAA00"/>
    <a:srgbClr val="404040"/>
    <a:srgbClr val="026EA0"/>
    <a:srgbClr val="769EC7"/>
    <a:srgbClr val="C4BFC0"/>
    <a:srgbClr val="429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332" autoAdjust="0"/>
  </p:normalViewPr>
  <p:slideViewPr>
    <p:cSldViewPr snapToGrid="0">
      <p:cViewPr varScale="1">
        <p:scale>
          <a:sx n="59" d="100"/>
          <a:sy n="59" d="100"/>
        </p:scale>
        <p:origin x="442" y="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1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4686D-1A2B-4337-B141-16C810AEFD68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E46D3-CB57-4E2A-B7DC-DCD566DC04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52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D3BE4-62BE-4B60-BFFF-70CF8F0F7C95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ED4EE-C9DA-462C-B712-3D4638B353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9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824" y="-571500"/>
            <a:ext cx="12195955" cy="681228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43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ptos" panose="020B0004020202020204" pitchFamily="34" charset="0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Picture 3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7D6E558F-B195-A616-293E-58B8EE0B5F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26693" y="6073803"/>
            <a:ext cx="1724279" cy="49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02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1" y="0"/>
            <a:ext cx="12195948" cy="508164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43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ptos" panose="020B0004020202020204" pitchFamily="34" charset="0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Picture 1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6D6D6EAD-4E35-7CE4-7BFB-46F1B3FE6C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26693" y="6073803"/>
            <a:ext cx="1724279" cy="49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55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on left-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106698" y="786687"/>
            <a:ext cx="6089904" cy="6089904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6700" y="1143000"/>
            <a:ext cx="5570538" cy="49149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>
                <a:latin typeface="Aptos" panose="020B0004020202020204" pitchFamily="34" charset="0"/>
              </a:defRPr>
            </a:lvl1pPr>
            <a:lvl2pPr marL="6858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>
                <a:latin typeface="Aptos" panose="020B0004020202020204" pitchFamily="34" charset="0"/>
              </a:defRPr>
            </a:lvl2pPr>
            <a:lvl3pPr marL="1031875" indent="-34290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>
                <a:latin typeface="Aptos" panose="020B00040202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FC6AB4-7B99-2AE6-F031-B86BA65AE66C}"/>
              </a:ext>
            </a:extLst>
          </p:cNvPr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4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6" name="Title Placeholder 37">
            <a:extLst>
              <a:ext uri="{FF2B5EF4-FFF2-40B4-BE49-F238E27FC236}">
                <a16:creationId xmlns:a16="http://schemas.microsoft.com/office/drawing/2014/main" id="{CCD1A13D-31EF-EECB-1C3B-5BCCEFA8B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-44825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37BDFE-9B22-CD04-D67E-4DDEEC6090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3016" t="-14727" r="-2812" b="-9443"/>
          <a:stretch/>
        </p:blipFill>
        <p:spPr>
          <a:xfrm>
            <a:off x="9975850" y="6000750"/>
            <a:ext cx="1822450" cy="61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73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72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28"/>
            <a:ext cx="12175816" cy="673768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3CB0C08-1240-1B6E-5DBB-526FF86C7DFF}"/>
              </a:ext>
            </a:extLst>
          </p:cNvPr>
          <p:cNvGrpSpPr/>
          <p:nvPr userDrawn="1"/>
        </p:nvGrpSpPr>
        <p:grpSpPr>
          <a:xfrm>
            <a:off x="3046829" y="1056027"/>
            <a:ext cx="6098342" cy="3200400"/>
            <a:chOff x="1425508" y="1056027"/>
            <a:chExt cx="6098342" cy="32004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26464" y="1056027"/>
              <a:ext cx="2834640" cy="3200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9D97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itle 1"/>
            <p:cNvSpPr txBox="1">
              <a:spLocks/>
            </p:cNvSpPr>
            <p:nvPr userDrawn="1"/>
          </p:nvSpPr>
          <p:spPr>
            <a:xfrm>
              <a:off x="1425508" y="1352636"/>
              <a:ext cx="2836553" cy="359618"/>
            </a:xfrm>
          </p:spPr>
          <p:txBody>
            <a:bodyPr anchor="b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200" kern="1200">
                  <a:solidFill>
                    <a:srgbClr val="002F7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 fontAlgn="auto">
                <a:spcAft>
                  <a:spcPts val="0"/>
                </a:spcAft>
              </a:pPr>
              <a:r>
                <a:rPr lang="en-US" sz="1600" b="1" dirty="0">
                  <a:latin typeface="Aptos" panose="020B0004020202020204" pitchFamily="34" charset="0"/>
                </a:rPr>
                <a:t>LIMRA</a:t>
              </a: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704904" y="2029100"/>
              <a:ext cx="2277761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Premier financial services industry research and talent management organization</a:t>
              </a:r>
              <a:endParaRPr lang="en-US" dirty="0">
                <a:latin typeface="Aptos" panose="020B0004020202020204" pitchFamily="34" charset="0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689210" y="1056027"/>
              <a:ext cx="2834640" cy="3200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9D97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itle 1"/>
            <p:cNvSpPr txBox="1">
              <a:spLocks/>
            </p:cNvSpPr>
            <p:nvPr userDrawn="1"/>
          </p:nvSpPr>
          <p:spPr>
            <a:xfrm>
              <a:off x="4730778" y="1362755"/>
              <a:ext cx="2751505" cy="359618"/>
            </a:xfrm>
          </p:spPr>
          <p:txBody>
            <a:bodyPr anchor="b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200" kern="1200">
                  <a:solidFill>
                    <a:srgbClr val="002F7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 fontAlgn="auto">
                <a:spcAft>
                  <a:spcPts val="0"/>
                </a:spcAft>
              </a:pPr>
              <a:r>
                <a:rPr lang="en-US" sz="1600" b="1" dirty="0">
                  <a:latin typeface="Aptos" panose="020B0004020202020204" pitchFamily="34" charset="0"/>
                </a:rPr>
                <a:t>LOMA</a:t>
              </a: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893145" y="2029100"/>
              <a:ext cx="242677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Flagship for industry professional development and industry networking</a:t>
              </a:r>
              <a:endParaRPr lang="en-US" dirty="0">
                <a:latin typeface="Aptos" panose="020B0004020202020204" pitchFamily="34" charset="0"/>
              </a:endParaRPr>
            </a:p>
          </p:txBody>
        </p:sp>
      </p:grpSp>
      <p:sp>
        <p:nvSpPr>
          <p:cNvPr id="22" name="Rectangle 21" hidden="1"/>
          <p:cNvSpPr/>
          <p:nvPr userDrawn="1"/>
        </p:nvSpPr>
        <p:spPr>
          <a:xfrm>
            <a:off x="-24938" y="5308671"/>
            <a:ext cx="12216384" cy="1596043"/>
          </a:xfrm>
          <a:prstGeom prst="rect">
            <a:avLst/>
          </a:prstGeom>
          <a:solidFill>
            <a:srgbClr val="002F7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85884" y="5141475"/>
            <a:ext cx="11590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Advancing the financial services industry by empowering our members with </a:t>
            </a:r>
            <a:br>
              <a:rPr lang="en-US" sz="240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DAAA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knowledge</a:t>
            </a:r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DAAA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insights</a:t>
            </a:r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DAAA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connections</a:t>
            </a:r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dirty="0">
                <a:solidFill>
                  <a:srgbClr val="DAAA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solutions</a:t>
            </a:r>
            <a:endParaRPr lang="en-US" sz="2400" dirty="0">
              <a:latin typeface="Aptos" panose="020B00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F88CAA-8F06-3656-CF0D-4EC80F654DC4}"/>
              </a:ext>
            </a:extLst>
          </p:cNvPr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4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4" name="Title Placeholder 37">
            <a:extLst>
              <a:ext uri="{FF2B5EF4-FFF2-40B4-BE49-F238E27FC236}">
                <a16:creationId xmlns:a16="http://schemas.microsoft.com/office/drawing/2014/main" id="{7042515B-196D-B205-EA53-56EAA55EED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-44825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pic>
        <p:nvPicPr>
          <p:cNvPr id="6" name="Picture 5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71EB111F-72C3-C02B-3EC0-1BADCF0718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693" y="6073803"/>
            <a:ext cx="1724279" cy="49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61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Bar Section Header-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69F344-421F-01BC-4D28-4589C7FFA1EA}"/>
              </a:ext>
            </a:extLst>
          </p:cNvPr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4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6" name="Title Placeholder 37">
            <a:extLst>
              <a:ext uri="{FF2B5EF4-FFF2-40B4-BE49-F238E27FC236}">
                <a16:creationId xmlns:a16="http://schemas.microsoft.com/office/drawing/2014/main" id="{DAA0B3AD-56BE-B0C0-CE01-5E595D96A8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-44825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2709348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r Section Header-1 lge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43799" y="1118774"/>
            <a:ext cx="11307818" cy="4512643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3799" y="1234758"/>
            <a:ext cx="1131112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800" b="1" cap="all" spc="20" baseline="0">
                <a:solidFill>
                  <a:srgbClr val="002F70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717550" y="1828800"/>
            <a:ext cx="10756900" cy="35687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98408A-FED8-83CF-D0AA-C8DB83FCB9D5}"/>
              </a:ext>
            </a:extLst>
          </p:cNvPr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4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2" name="Title Placeholder 37">
            <a:extLst>
              <a:ext uri="{FF2B5EF4-FFF2-40B4-BE49-F238E27FC236}">
                <a16:creationId xmlns:a16="http://schemas.microsoft.com/office/drawing/2014/main" id="{31B81CCF-4A6C-B879-56C1-0F47C8EE1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-44825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3964794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Blue Bar-bullets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700" y="1326776"/>
            <a:ext cx="5829300" cy="4731124"/>
          </a:xfrm>
          <a:prstGeom prst="rect">
            <a:avLst/>
          </a:prstGeom>
        </p:spPr>
        <p:txBody>
          <a:bodyPr/>
          <a:lstStyle>
            <a:lvl1pPr marL="347472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>
                <a:latin typeface="Aptos" panose="020B0004020202020204" pitchFamily="34" charset="0"/>
              </a:defRPr>
            </a:lvl1pPr>
            <a:lvl2pPr marL="6858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>
                <a:latin typeface="Aptos" panose="020B0004020202020204" pitchFamily="34" charset="0"/>
              </a:defRPr>
            </a:lvl2pPr>
            <a:lvl3pPr marL="1033463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>
                <a:latin typeface="Aptos" panose="020B0004020202020204" pitchFamily="34" charset="0"/>
              </a:defRPr>
            </a:lvl3pPr>
            <a:lvl4pPr marL="13716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>
                <a:latin typeface="Aptos" panose="020B0004020202020204" pitchFamily="34" charset="0"/>
              </a:defRPr>
            </a:lvl4pPr>
            <a:lvl5pPr marL="1719263" indent="-342900"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096000" y="1143000"/>
            <a:ext cx="5676900" cy="459377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2AA369-9C04-26E8-93D8-D3E1B2234236}"/>
              </a:ext>
            </a:extLst>
          </p:cNvPr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4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2" name="Title Placeholder 37">
            <a:extLst>
              <a:ext uri="{FF2B5EF4-FFF2-40B4-BE49-F238E27FC236}">
                <a16:creationId xmlns:a16="http://schemas.microsoft.com/office/drawing/2014/main" id="{C46B516E-F1CB-67F6-E3C6-35EC4B341A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-44825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728348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Blue bar 2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6327228" y="1780925"/>
            <a:ext cx="5467717" cy="3978747"/>
          </a:xfrm>
          <a:prstGeom prst="rect">
            <a:avLst/>
          </a:prstGeom>
          <a:noFill/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74278" y="1780925"/>
            <a:ext cx="5468112" cy="3978747"/>
          </a:xfrm>
          <a:prstGeom prst="rect">
            <a:avLst/>
          </a:prstGeom>
          <a:noFill/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4278" y="1905318"/>
            <a:ext cx="5468112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27228" y="1905318"/>
            <a:ext cx="5468112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026CAE-4D7B-40AF-43EF-14C78C73C37B}"/>
              </a:ext>
            </a:extLst>
          </p:cNvPr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4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5" name="Title Placeholder 37">
            <a:extLst>
              <a:ext uri="{FF2B5EF4-FFF2-40B4-BE49-F238E27FC236}">
                <a16:creationId xmlns:a16="http://schemas.microsoft.com/office/drawing/2014/main" id="{85BF10DA-B9B5-ECFD-A8EE-2C41F25F6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-44825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1023661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Blue bar 3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287119" y="1588065"/>
            <a:ext cx="3474720" cy="3978747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19999" y="1582805"/>
            <a:ext cx="3474720" cy="3978747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372030" y="1582805"/>
            <a:ext cx="3474720" cy="3978747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5300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69161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286801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DC01B8-CEE1-3E15-199B-71DAE8112DD2}"/>
              </a:ext>
            </a:extLst>
          </p:cNvPr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4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5" name="Title Placeholder 37">
            <a:extLst>
              <a:ext uri="{FF2B5EF4-FFF2-40B4-BE49-F238E27FC236}">
                <a16:creationId xmlns:a16="http://schemas.microsoft.com/office/drawing/2014/main" id="{73FFCA7F-F238-BA44-322F-D746A90CF8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-44825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1960700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Blue bar multiple boxes/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96051" y="1113523"/>
            <a:ext cx="3474720" cy="4714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199735" y="1113523"/>
            <a:ext cx="3474720" cy="4714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358593" y="1113523"/>
            <a:ext cx="3474720" cy="4714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5300" y="111283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69161" y="111283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196787" y="111283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358593" y="2535693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95300" y="2535693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8199735" y="2535693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1840166" y="1669428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745548" y="1669428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9558784" y="1669428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9558784" y="3811156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1840166" y="3811156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5745548" y="3811156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358593" y="4658406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495300" y="4658406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199735" y="4658406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3A7BDF-114D-3943-2784-373CB52022BE}"/>
              </a:ext>
            </a:extLst>
          </p:cNvPr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4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2" name="Title Placeholder 37">
            <a:extLst>
              <a:ext uri="{FF2B5EF4-FFF2-40B4-BE49-F238E27FC236}">
                <a16:creationId xmlns:a16="http://schemas.microsoft.com/office/drawing/2014/main" id="{352A69DA-E32F-4F8D-DF8A-38F9236D32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-44825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1837111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16242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133850"/>
            <a:ext cx="12191999" cy="787609"/>
          </a:xfrm>
          <a:prstGeom prst="rect">
            <a:avLst/>
          </a:prstGeom>
          <a:solidFill>
            <a:srgbClr val="EBE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BE8E5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4378221"/>
            <a:ext cx="12191999" cy="1241530"/>
          </a:xfrm>
          <a:prstGeom prst="rect">
            <a:avLst/>
          </a:prstGeom>
          <a:solidFill>
            <a:srgbClr val="004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3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4391025"/>
            <a:ext cx="12024293" cy="1219199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r">
              <a:defRPr sz="3200" b="0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section text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CF4A2717-C8B4-484E-4BEB-91DFA5DA8F4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0595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4" y="0"/>
            <a:ext cx="12195955" cy="508164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43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ptos" panose="020B0004020202020204" pitchFamily="34" charset="0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Picture 1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72673E52-540F-3BCC-F594-342770CF62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26693" y="6073803"/>
            <a:ext cx="1724279" cy="49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13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Blue bar-gray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B820695-8BF3-9956-DC9C-CA54993AFAC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7029E6-153B-0D74-4222-7673D15E667E}"/>
              </a:ext>
            </a:extLst>
          </p:cNvPr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4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0" name="Title Placeholder 37">
            <a:extLst>
              <a:ext uri="{FF2B5EF4-FFF2-40B4-BE49-F238E27FC236}">
                <a16:creationId xmlns:a16="http://schemas.microsoft.com/office/drawing/2014/main" id="{522FD1F7-25D9-70DD-EB03-C2EF93D96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-44825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2884002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o We Are PP gray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89" y="1368425"/>
            <a:ext cx="5993476" cy="3995284"/>
          </a:xfrm>
          <a:prstGeom prst="rect">
            <a:avLst/>
          </a:prstGeom>
          <a:noFill/>
        </p:spPr>
      </p:pic>
      <p:sp>
        <p:nvSpPr>
          <p:cNvPr id="22" name="Rectangle 21" hidden="1"/>
          <p:cNvSpPr/>
          <p:nvPr userDrawn="1"/>
        </p:nvSpPr>
        <p:spPr>
          <a:xfrm>
            <a:off x="-24938" y="5308671"/>
            <a:ext cx="12216384" cy="1596043"/>
          </a:xfrm>
          <a:prstGeom prst="rect">
            <a:avLst/>
          </a:prstGeom>
          <a:solidFill>
            <a:srgbClr val="002F7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905830" y="1368425"/>
            <a:ext cx="3666956" cy="3689131"/>
            <a:chOff x="7012369" y="1565306"/>
            <a:chExt cx="4443873" cy="3689131"/>
          </a:xfrm>
          <a:solidFill>
            <a:schemeClr val="bg1">
              <a:lumMod val="95000"/>
            </a:schemeClr>
          </a:solidFill>
        </p:grpSpPr>
        <p:sp>
          <p:nvSpPr>
            <p:cNvPr id="9" name="Rectangle 8"/>
            <p:cNvSpPr/>
            <p:nvPr userDrawn="1"/>
          </p:nvSpPr>
          <p:spPr>
            <a:xfrm>
              <a:off x="7012369" y="1565306"/>
              <a:ext cx="4443873" cy="3689131"/>
            </a:xfrm>
            <a:prstGeom prst="rect">
              <a:avLst/>
            </a:prstGeom>
            <a:grpFill/>
            <a:ln>
              <a:solidFill>
                <a:srgbClr val="006E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7167532" y="2039454"/>
              <a:ext cx="4133546" cy="267765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404040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Advancing the financial services industry by empowering our </a:t>
              </a:r>
              <a:br>
                <a:rPr lang="en-US" sz="2400" dirty="0">
                  <a:solidFill>
                    <a:srgbClr val="404040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solidFill>
                    <a:srgbClr val="404040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members with </a:t>
              </a:r>
              <a:r>
                <a:rPr lang="en-US" sz="2400" b="1" dirty="0">
                  <a:solidFill>
                    <a:srgbClr val="002F70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knowledge</a:t>
              </a:r>
              <a:r>
                <a:rPr lang="en-US" sz="2400" dirty="0">
                  <a:solidFill>
                    <a:srgbClr val="404040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>
                  <a:solidFill>
                    <a:srgbClr val="002F70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insights</a:t>
              </a:r>
              <a:r>
                <a:rPr lang="en-US" sz="2400" dirty="0">
                  <a:solidFill>
                    <a:srgbClr val="404040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>
                  <a:solidFill>
                    <a:srgbClr val="002F70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connections</a:t>
              </a:r>
              <a:r>
                <a:rPr lang="en-US" sz="2400" dirty="0">
                  <a:solidFill>
                    <a:srgbClr val="404040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, and </a:t>
              </a:r>
              <a:r>
                <a:rPr lang="en-US" sz="2400" b="1" dirty="0">
                  <a:solidFill>
                    <a:srgbClr val="002F70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solutions</a:t>
              </a:r>
              <a:endParaRPr lang="en-US" sz="2400" b="1" dirty="0">
                <a:solidFill>
                  <a:srgbClr val="002F70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CB518EE-AEE0-6236-F412-99EB3F37D64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3B7D05-C848-5378-C44E-BE1B1D94DF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-3016" t="-14727" r="-2812" b="-9443"/>
          <a:stretch/>
        </p:blipFill>
        <p:spPr>
          <a:xfrm>
            <a:off x="9975850" y="6000750"/>
            <a:ext cx="1822450" cy="61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43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9867901" y="5778395"/>
            <a:ext cx="2247899" cy="955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07354" y="4059591"/>
            <a:ext cx="1920240" cy="759886"/>
            <a:chOff x="2807354" y="4059591"/>
            <a:chExt cx="1920240" cy="759886"/>
          </a:xfrm>
        </p:grpSpPr>
        <p:sp>
          <p:nvSpPr>
            <p:cNvPr id="18" name="Rectangle 17"/>
            <p:cNvSpPr/>
            <p:nvPr userDrawn="1"/>
          </p:nvSpPr>
          <p:spPr>
            <a:xfrm>
              <a:off x="2807354" y="4059591"/>
              <a:ext cx="1920240" cy="759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C4BF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TextBox 20"/>
            <p:cNvSpPr txBox="1"/>
            <p:nvPr userDrawn="1"/>
          </p:nvSpPr>
          <p:spPr>
            <a:xfrm>
              <a:off x="2807354" y="4231060"/>
              <a:ext cx="192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5F9F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Life Insurance</a:t>
              </a:r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5135880" y="4059591"/>
            <a:ext cx="1920240" cy="759886"/>
            <a:chOff x="5135880" y="4059591"/>
            <a:chExt cx="1920240" cy="759886"/>
          </a:xfrm>
        </p:grpSpPr>
        <p:sp>
          <p:nvSpPr>
            <p:cNvPr id="22" name="Rectangle 21"/>
            <p:cNvSpPr/>
            <p:nvPr userDrawn="1"/>
          </p:nvSpPr>
          <p:spPr>
            <a:xfrm>
              <a:off x="5135880" y="4059591"/>
              <a:ext cx="1920240" cy="759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C4BF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TextBox 21"/>
            <p:cNvSpPr txBox="1"/>
            <p:nvPr userDrawn="1"/>
          </p:nvSpPr>
          <p:spPr>
            <a:xfrm>
              <a:off x="5135880" y="4231060"/>
              <a:ext cx="192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5F9F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Annuities</a:t>
              </a:r>
            </a:p>
          </p:txBody>
        </p:sp>
      </p:grpSp>
      <p:grpSp>
        <p:nvGrpSpPr>
          <p:cNvPr id="24" name="Group 23"/>
          <p:cNvGrpSpPr/>
          <p:nvPr userDrawn="1"/>
        </p:nvGrpSpPr>
        <p:grpSpPr>
          <a:xfrm>
            <a:off x="7464407" y="4059591"/>
            <a:ext cx="1920240" cy="759886"/>
            <a:chOff x="7464407" y="4059591"/>
            <a:chExt cx="1920240" cy="759886"/>
          </a:xfrm>
        </p:grpSpPr>
        <p:sp>
          <p:nvSpPr>
            <p:cNvPr id="27" name="Rectangle 26"/>
            <p:cNvSpPr/>
            <p:nvPr userDrawn="1"/>
          </p:nvSpPr>
          <p:spPr>
            <a:xfrm>
              <a:off x="7464407" y="4059591"/>
              <a:ext cx="1920240" cy="759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C4BF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TextBox 22"/>
            <p:cNvSpPr txBox="1"/>
            <p:nvPr userDrawn="1"/>
          </p:nvSpPr>
          <p:spPr>
            <a:xfrm>
              <a:off x="7572354" y="4089739"/>
              <a:ext cx="17043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5F9F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Workplace Benefits</a:t>
              </a:r>
            </a:p>
          </p:txBody>
        </p:sp>
      </p:grpSp>
      <p:cxnSp>
        <p:nvCxnSpPr>
          <p:cNvPr id="35" name="Straight Connector 34"/>
          <p:cNvCxnSpPr/>
          <p:nvPr userDrawn="1"/>
        </p:nvCxnSpPr>
        <p:spPr>
          <a:xfrm>
            <a:off x="2804160" y="3684004"/>
            <a:ext cx="6583680" cy="0"/>
          </a:xfrm>
          <a:prstGeom prst="line">
            <a:avLst/>
          </a:prstGeom>
          <a:ln w="25400">
            <a:solidFill>
              <a:srgbClr val="C4BF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2036734"/>
            <a:ext cx="4838700" cy="1429476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7F7F690-D15F-3769-426B-17A56713A27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A5D688-F84E-FCF0-714E-1B6617E5BB8A}"/>
              </a:ext>
            </a:extLst>
          </p:cNvPr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4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6" name="Title Placeholder 37">
            <a:extLst>
              <a:ext uri="{FF2B5EF4-FFF2-40B4-BE49-F238E27FC236}">
                <a16:creationId xmlns:a16="http://schemas.microsoft.com/office/drawing/2014/main" id="{2049D210-CE19-A873-8BF9-58838CA544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-44825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121148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051820" y="1368425"/>
            <a:ext cx="4443873" cy="36891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6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55347" y="1750771"/>
            <a:ext cx="4239611" cy="27853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Our Mission</a:t>
            </a:r>
          </a:p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is to advance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financial services industry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by empowering our members</a:t>
            </a:r>
            <a:b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w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ith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F70"/>
                </a:solidFill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knowledge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,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F70"/>
                </a:solidFill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insights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F70"/>
                </a:solidFill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connections,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F70"/>
                </a:solidFill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solutions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Placeholder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64288" y="1368425"/>
            <a:ext cx="5208587" cy="3689350"/>
          </a:xfrm>
          <a:prstGeom prst="rect">
            <a:avLst/>
          </a:prstGeom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D398A1F8-D825-F123-4D15-C00C4DFEB28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2051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3" y="0"/>
            <a:ext cx="12195952" cy="508164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43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ptos" panose="020B0004020202020204" pitchFamily="34" charset="0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Picture 1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4C1A552C-3CEE-5D6D-7D12-02368D8ACD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26693" y="6073803"/>
            <a:ext cx="1724279" cy="49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67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3" y="0"/>
            <a:ext cx="12195952" cy="508164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43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ptos" panose="020B0004020202020204" pitchFamily="34" charset="0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Picture 1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B41CECBA-BBE6-8080-8B18-6819216F5B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26693" y="6073803"/>
            <a:ext cx="1724279" cy="49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41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2" y="0"/>
            <a:ext cx="12195950" cy="508164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43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ptos" panose="020B0004020202020204" pitchFamily="34" charset="0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Picture 1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1CE5B90B-5D65-25B3-9EE6-11A4770329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26693" y="6073803"/>
            <a:ext cx="1724279" cy="49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18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2" y="0"/>
            <a:ext cx="12195950" cy="508164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43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ptos" panose="020B0004020202020204" pitchFamily="34" charset="0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Picture 1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4582BA7A-0062-6592-9569-2D9D95EA10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26693" y="6073803"/>
            <a:ext cx="1724279" cy="49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38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1" y="0"/>
            <a:ext cx="12195948" cy="508164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43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ptos" panose="020B0004020202020204" pitchFamily="34" charset="0"/>
                <a:cs typeface="Aparajita" panose="020B0502040204020203" pitchFamily="18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Picture 1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D9B0F03D-54F2-E3D4-441B-72BD62E126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26693" y="6073803"/>
            <a:ext cx="1724279" cy="49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76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1" y="0"/>
            <a:ext cx="12195948" cy="508164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43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ptos" panose="020B0004020202020204" pitchFamily="34" charset="0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Picture 1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EAAB23B2-67CD-237D-2CD3-7B22A0BB65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26693" y="6073803"/>
            <a:ext cx="1724279" cy="49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95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1" y="0"/>
            <a:ext cx="12195948" cy="508164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43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ptos" panose="020B0004020202020204" pitchFamily="34" charset="0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Picture 1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5B1BD85E-CA7D-2BE8-4B27-4516F8815E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26693" y="6073803"/>
            <a:ext cx="1724279" cy="49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11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4D01D3-25E4-2FE8-4384-F6F807AD65E6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rcRect l="-3016" t="-14727" r="-2812" b="-9443"/>
          <a:stretch/>
        </p:blipFill>
        <p:spPr>
          <a:xfrm>
            <a:off x="9975850" y="6000750"/>
            <a:ext cx="1822450" cy="61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1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668" r:id="rId11"/>
    <p:sldLayoutId id="2147483695" r:id="rId12"/>
    <p:sldLayoutId id="2147483687" r:id="rId13"/>
    <p:sldLayoutId id="2147483694" r:id="rId14"/>
    <p:sldLayoutId id="2147483669" r:id="rId15"/>
    <p:sldLayoutId id="2147483693" r:id="rId16"/>
    <p:sldLayoutId id="2147483692" r:id="rId17"/>
    <p:sldLayoutId id="2147483689" r:id="rId18"/>
    <p:sldLayoutId id="2147483701" r:id="rId19"/>
    <p:sldLayoutId id="2147483691" r:id="rId20"/>
    <p:sldLayoutId id="2147483697" r:id="rId21"/>
    <p:sldLayoutId id="2147483698" r:id="rId22"/>
    <p:sldLayoutId id="2147483700" r:id="rId23"/>
  </p:sldLayoutIdLst>
  <p:hf sldNum="0" hdr="0" ft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780" b="1" baseline="0">
          <a:solidFill>
            <a:schemeClr val="tx2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5pPr>
      <a:lvl6pPr marL="480036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6pPr>
      <a:lvl7pPr marL="960072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7pPr>
      <a:lvl8pPr marL="1440108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8pPr>
      <a:lvl9pPr marL="1920144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236685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575" b="0">
          <a:solidFill>
            <a:schemeClr val="tx1"/>
          </a:solidFill>
          <a:latin typeface="+mn-lt"/>
        </a:defRPr>
      </a:lvl2pPr>
      <a:lvl3pPr marL="481703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471" b="0">
          <a:solidFill>
            <a:schemeClr val="tx1"/>
          </a:solidFill>
          <a:latin typeface="+mn-lt"/>
        </a:defRPr>
      </a:lvl3pPr>
      <a:lvl4pPr marL="720054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471" b="0">
          <a:solidFill>
            <a:schemeClr val="tx1"/>
          </a:solidFill>
          <a:latin typeface="+mn-lt"/>
          <a:cs typeface="Arial" charset="0"/>
        </a:defRPr>
      </a:lvl4pPr>
      <a:lvl5pPr marL="956739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260" b="0">
          <a:solidFill>
            <a:schemeClr val="tx1"/>
          </a:solidFill>
          <a:latin typeface="+mn-lt"/>
          <a:cs typeface="Arial" charset="0"/>
        </a:defRPr>
      </a:lvl5pPr>
      <a:lvl6pPr marL="2166828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6pPr>
      <a:lvl7pPr marL="2646866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7pPr>
      <a:lvl8pPr marL="3126900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8pPr>
      <a:lvl9pPr marL="3606936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9pPr>
    </p:bodyStyle>
    <p:otherStyle>
      <a:defPPr>
        <a:defRPr lang="en-US"/>
      </a:defPPr>
      <a:lvl1pPr marL="0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1pPr>
      <a:lvl2pPr marL="480036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2pPr>
      <a:lvl3pPr marL="960072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3pPr>
      <a:lvl4pPr marL="1440108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20144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400180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80216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360252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840288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68" userDrawn="1">
          <p15:clr>
            <a:srgbClr val="F26B43"/>
          </p15:clr>
        </p15:guide>
        <p15:guide id="4" pos="7416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  <p15:guide id="6" pos="7680" userDrawn="1">
          <p15:clr>
            <a:srgbClr val="F26B43"/>
          </p15:clr>
        </p15:guide>
        <p15:guide id="7" userDrawn="1">
          <p15:clr>
            <a:srgbClr val="F26B43"/>
          </p15:clr>
        </p15:guide>
        <p15:guide id="8" orient="horz" userDrawn="1">
          <p15:clr>
            <a:srgbClr val="F26B43"/>
          </p15:clr>
        </p15:guide>
        <p15:guide id="9" orient="horz" pos="4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C4DAE-0AC2-8F4E-A532-9C34FF433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061787A-FC96-D02D-782C-15C26422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for Q3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7F07962-A223-69B5-05F5-0C7D275AA6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202248"/>
              </p:ext>
            </p:extLst>
          </p:nvPr>
        </p:nvGraphicFramePr>
        <p:xfrm>
          <a:off x="224097" y="1171190"/>
          <a:ext cx="11734315" cy="50467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60136">
                  <a:extLst>
                    <a:ext uri="{9D8B030D-6E8A-4147-A177-3AD203B41FA5}">
                      <a16:colId xmlns:a16="http://schemas.microsoft.com/office/drawing/2014/main" val="1930081047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624902342"/>
                    </a:ext>
                  </a:extLst>
                </a:gridCol>
                <a:gridCol w="5658543">
                  <a:extLst>
                    <a:ext uri="{9D8B030D-6E8A-4147-A177-3AD203B41FA5}">
                      <a16:colId xmlns:a16="http://schemas.microsoft.com/office/drawing/2014/main" val="2311866833"/>
                    </a:ext>
                  </a:extLst>
                </a:gridCol>
              </a:tblGrid>
              <a:tr h="411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Annuity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Insurance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992262"/>
                  </a:ext>
                </a:extLst>
              </a:tr>
              <a:tr h="463568">
                <a:tc>
                  <a:txBody>
                    <a:bodyPr/>
                    <a:lstStyle/>
                    <a:p>
                      <a:pPr marL="171450" marR="0" lvl="0" indent="-171450" algn="l" defTabSz="96007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Annuity Yearbook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6007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6007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Individual Life Insurance Yearbook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1191286"/>
                  </a:ext>
                </a:extLst>
              </a:tr>
              <a:tr h="463568">
                <a:tc>
                  <a:txBody>
                    <a:bodyPr/>
                    <a:lstStyle/>
                    <a:p>
                      <a:pPr marL="171450" marR="0" lvl="0" indent="-171450" algn="l" defTabSz="96007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IRA Rollover Market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6007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6007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LIMRA &amp; Capgemini – World Life Insurance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0064371"/>
                  </a:ext>
                </a:extLst>
              </a:tr>
              <a:tr h="463568">
                <a:tc>
                  <a:txBody>
                    <a:bodyPr/>
                    <a:lstStyle/>
                    <a:p>
                      <a:pPr marL="171450" marR="0" lvl="0" indent="-171450" algn="l" defTabSz="96007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LIMRA &amp; EY - Life and Annuity LTC Combo Products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6007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n-US" sz="1000" b="0" i="0" u="sng" strike="noStrike" dirty="0">
                        <a:solidFill>
                          <a:srgbClr val="0563C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6007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Opportunities in Underserved Markets - Hispanic Consumers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2724436"/>
                  </a:ext>
                </a:extLst>
              </a:tr>
              <a:tr h="463568">
                <a:tc>
                  <a:txBody>
                    <a:bodyPr/>
                    <a:lstStyle/>
                    <a:p>
                      <a:pPr marL="171450" marR="0" lvl="0" indent="-171450" algn="l" defTabSz="96007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Producer Segmentation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endParaRPr kumimoji="0" lang="en-US" sz="14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0300765"/>
                  </a:ext>
                </a:extLst>
              </a:tr>
              <a:tr h="463568">
                <a:tc>
                  <a:txBody>
                    <a:bodyPr/>
                    <a:lstStyle/>
                    <a:p>
                      <a:pPr marL="0" algn="ctr" defTabSz="960072" rtl="0" eaLnBrk="1" fontAlgn="ctr" latinLnBrk="0" hangingPunct="1"/>
                      <a:r>
                        <a:rPr lang="en-US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Workplace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60072" rtl="0" eaLnBrk="1" fontAlgn="ctr" latinLnBrk="0" hangingPunct="1">
                        <a:buFont typeface="Wingdings" panose="05000000000000000000" pitchFamily="2" charset="2"/>
                        <a:buNone/>
                      </a:pPr>
                      <a:endParaRPr lang="en-US" sz="1800" b="1" u="none" strike="noStrike" kern="12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60072" rtl="0" eaLnBrk="1" fontAlgn="ctr" latinLnBrk="0" hangingPunct="1">
                        <a:buFont typeface="Wingdings" panose="05000000000000000000" pitchFamily="2" charset="2"/>
                        <a:buNone/>
                      </a:pPr>
                      <a:endParaRPr lang="en-US" sz="1800" b="1" u="none" strike="noStrike" kern="12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037607"/>
                  </a:ext>
                </a:extLst>
              </a:tr>
              <a:tr h="463568">
                <a:tc>
                  <a:txBody>
                    <a:bodyPr/>
                    <a:lstStyle/>
                    <a:p>
                      <a:pPr marL="171450" marR="0" lvl="0" indent="-171450" algn="l" defTabSz="96007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LIMRA &amp; EY - Harnessing Growth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6007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1368733"/>
                  </a:ext>
                </a:extLst>
              </a:tr>
              <a:tr h="463568">
                <a:tc>
                  <a:txBody>
                    <a:bodyPr/>
                    <a:lstStyle/>
                    <a:p>
                      <a:pPr marL="171450" marR="0" lvl="0" indent="-171450" algn="l" defTabSz="96007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Workplace Benefits Retirement Sponsor Omnibus 2024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6007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6007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8155438"/>
                  </a:ext>
                </a:extLst>
              </a:tr>
              <a:tr h="463568">
                <a:tc>
                  <a:txBody>
                    <a:bodyPr/>
                    <a:lstStyle/>
                    <a:p>
                      <a:pPr marL="171450" marR="0" lvl="0" indent="-171450" algn="l" defTabSz="96007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Workplace Benefits Resource Guide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6007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6007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5908964"/>
                  </a:ext>
                </a:extLst>
              </a:tr>
              <a:tr h="463568">
                <a:tc>
                  <a:txBody>
                    <a:bodyPr/>
                    <a:lstStyle/>
                    <a:p>
                      <a:pPr marL="171450" marR="0" lvl="0" indent="-171450" algn="l" defTabSz="96007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Workplace Benefits Yearbook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7890026"/>
                  </a:ext>
                </a:extLst>
              </a:tr>
              <a:tr h="463568">
                <a:tc>
                  <a:txBody>
                    <a:bodyPr/>
                    <a:lstStyle/>
                    <a:p>
                      <a:pPr marL="171450" indent="-171450" algn="l" defTabSz="960072" rtl="0" eaLnBrk="1" fontAlgn="b" latinLnBrk="0" hangingPunct="1">
                        <a:buFont typeface="Wingdings" panose="05000000000000000000" pitchFamily="2" charset="2"/>
                        <a:buChar char="Ø"/>
                      </a:pPr>
                      <a:endParaRPr kumimoji="0" lang="en-US" sz="14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749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187153"/>
      </p:ext>
    </p:extLst>
  </p:cSld>
  <p:clrMapOvr>
    <a:masterClrMapping/>
  </p:clrMapOvr>
</p:sld>
</file>

<file path=ppt/theme/theme1.xml><?xml version="1.0" encoding="utf-8"?>
<a:theme xmlns:a="http://schemas.openxmlformats.org/drawingml/2006/main" name="2024 LIMRA-LOMA Presentation">
  <a:themeElements>
    <a:clrScheme name="LIMRA LOMA Brand Colors 2025">
      <a:dk1>
        <a:srgbClr val="000000"/>
      </a:dk1>
      <a:lt1>
        <a:srgbClr val="FFFFFF"/>
      </a:lt1>
      <a:dk2>
        <a:srgbClr val="005F9E"/>
      </a:dk2>
      <a:lt2>
        <a:srgbClr val="E2DED9"/>
      </a:lt2>
      <a:accent1>
        <a:srgbClr val="129DC0"/>
      </a:accent1>
      <a:accent2>
        <a:srgbClr val="E6B711"/>
      </a:accent2>
      <a:accent3>
        <a:srgbClr val="008145"/>
      </a:accent3>
      <a:accent4>
        <a:srgbClr val="F7921E"/>
      </a:accent4>
      <a:accent5>
        <a:srgbClr val="603F99"/>
      </a:accent5>
      <a:accent6>
        <a:srgbClr val="52B9E9"/>
      </a:accent6>
      <a:hlink>
        <a:srgbClr val="005F9E"/>
      </a:hlink>
      <a:folHlink>
        <a:srgbClr val="0085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 BRAND_LIMRA presentation WIDE_BC_v4.potx" id="{F4562832-B1FA-4A7D-A12E-13EFD0F1BD1D}" vid="{083A3FF9-75F6-496A-88AC-B0AC9D7FEE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997A1F33F7AD46AB9EEDA3A1DD55B8" ma:contentTypeVersion="1" ma:contentTypeDescription="Create a new document." ma:contentTypeScope="" ma:versionID="8cea8fa510f9f65014040971f7c6e5ed">
  <xsd:schema xmlns:xsd="http://www.w3.org/2001/XMLSchema" xmlns:xs="http://www.w3.org/2001/XMLSchema" xmlns:p="http://schemas.microsoft.com/office/2006/metadata/properties" xmlns:ns2="cd423f5e-b774-41df-9431-407e92736c06" targetNamespace="http://schemas.microsoft.com/office/2006/metadata/properties" ma:root="true" ma:fieldsID="bda53573a82d28cf050bf82697a9a120" ns2:_="">
    <xsd:import namespace="cd423f5e-b774-41df-9431-407e92736c0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423f5e-b774-41df-9431-407e92736c0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121F1B-B890-4D6C-84EE-C30601EE5E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423f5e-b774-41df-9431-407e92736c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739A3B-44F2-4B1D-86F9-B06C3C6995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7CD4A8-A75F-4042-8B00-3ABE0B150ACA}">
  <ds:schemaRefs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cd423f5e-b774-41df-9431-407e92736c06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 BRAND_LIMRA presentation WIDE_BC_v4</Template>
  <TotalTime>897</TotalTime>
  <Words>60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Times New Roman</vt:lpstr>
      <vt:lpstr>Wingdings</vt:lpstr>
      <vt:lpstr>2024 LIMRA-LOMA Presentation</vt:lpstr>
      <vt:lpstr>Planned for Q3</vt:lpstr>
    </vt:vector>
  </TitlesOfParts>
  <Company>LL Global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Carr, Brittany</dc:creator>
  <cp:lastModifiedBy>Beaudry, Vicki</cp:lastModifiedBy>
  <cp:revision>72</cp:revision>
  <dcterms:created xsi:type="dcterms:W3CDTF">2022-04-11T13:29:07Z</dcterms:created>
  <dcterms:modified xsi:type="dcterms:W3CDTF">2025-07-18T21:31:29Z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0x0101000A997A1F33F7AD46AB9EEDA3A1DD55B8</vt:lpwstr>
  </property>
</Properties>
</file>