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0E_8DA591D2.xml" ContentType="application/vnd.ms-powerpoint.comments+xml"/>
  <Override PartName="/ppt/comments/modernComment_213_2CBC01C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modernComment_21D_5E2D181F.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notesSlides/notesSlide3.xml" ContentType="application/vnd.openxmlformats-officedocument.presentationml.notesSlide+xml"/>
  <Override PartName="/ppt/comments/modernComment_219_173D663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1A_1A869254.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A0_EFE8F59F.xml" ContentType="application/vnd.ms-powerpoint.comments+xml"/>
  <Override PartName="/ppt/notesSlides/notesSlide10.xml" ContentType="application/vnd.openxmlformats-officedocument.presentationml.notesSlide+xml"/>
  <Override PartName="/ppt/comments/modernComment_206_F874BF92.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0A_CEB32FB6.xml" ContentType="application/vnd.ms-powerpoint.comments+xml"/>
  <Override PartName="/ppt/notesSlides/notesSlide13.xml" ContentType="application/vnd.openxmlformats-officedocument.presentationml.notesSlide+xml"/>
  <Override PartName="/ppt/comments/modernComment_21C_989BC9E6.xml" ContentType="application/vnd.ms-powerpoint.comments+xml"/>
  <Override PartName="/ppt/notesSlides/notesSlide14.xml" ContentType="application/vnd.openxmlformats-officedocument.presentationml.notesSlide+xml"/>
  <Override PartName="/ppt/comments/modernComment_1F8_21B34EF.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AD_4348E9CB.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3" r:id="rId5"/>
    <p:sldMasterId id="2147483753" r:id="rId6"/>
    <p:sldMasterId id="2147483740" r:id="rId7"/>
    <p:sldMasterId id="2147483781" r:id="rId8"/>
    <p:sldMasterId id="2147483732" r:id="rId9"/>
  </p:sldMasterIdLst>
  <p:notesMasterIdLst>
    <p:notesMasterId r:id="rId44"/>
  </p:notesMasterIdLst>
  <p:handoutMasterIdLst>
    <p:handoutMasterId r:id="rId45"/>
  </p:handoutMasterIdLst>
  <p:sldIdLst>
    <p:sldId id="430" r:id="rId10"/>
    <p:sldId id="526" r:id="rId11"/>
    <p:sldId id="531" r:id="rId12"/>
    <p:sldId id="532" r:id="rId13"/>
    <p:sldId id="533" r:id="rId14"/>
    <p:sldId id="535" r:id="rId15"/>
    <p:sldId id="541" r:id="rId16"/>
    <p:sldId id="542" r:id="rId17"/>
    <p:sldId id="543" r:id="rId18"/>
    <p:sldId id="545" r:id="rId19"/>
    <p:sldId id="537" r:id="rId20"/>
    <p:sldId id="407" r:id="rId21"/>
    <p:sldId id="408" r:id="rId22"/>
    <p:sldId id="538" r:id="rId23"/>
    <p:sldId id="521" r:id="rId24"/>
    <p:sldId id="414" r:id="rId25"/>
    <p:sldId id="416" r:id="rId26"/>
    <p:sldId id="534" r:id="rId27"/>
    <p:sldId id="539" r:id="rId28"/>
    <p:sldId id="518" r:id="rId29"/>
    <p:sldId id="421" r:id="rId30"/>
    <p:sldId id="522" r:id="rId31"/>
    <p:sldId id="540" r:id="rId32"/>
    <p:sldId id="504" r:id="rId33"/>
    <p:sldId id="427" r:id="rId34"/>
    <p:sldId id="428" r:id="rId35"/>
    <p:sldId id="429" r:id="rId36"/>
    <p:sldId id="510" r:id="rId37"/>
    <p:sldId id="523" r:id="rId38"/>
    <p:sldId id="525" r:id="rId39"/>
    <p:sldId id="527" r:id="rId40"/>
    <p:sldId id="528" r:id="rId41"/>
    <p:sldId id="529" r:id="rId42"/>
    <p:sldId id="53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239860-90C8-B3BB-B294-172D972F0638}" name="Van Pelt, Katelyn" initials="KV" userId="S::Kvpelt@limra.com::88ee0716-758e-4a11-9a49-b88ef2d54992" providerId="AD"/>
  <p188:author id="{4A8DFA87-00AD-5D75-878E-BC75513179C5}" name="Rabuse, Lisa" initials="LR" userId="S::LRabuse@limra.com::0e1023f4-4478-4ea9-90b3-460579b1d0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094"/>
    <a:srgbClr val="EBFFF5"/>
    <a:srgbClr val="3ABFDA"/>
    <a:srgbClr val="00788E"/>
    <a:srgbClr val="4298BE"/>
    <a:srgbClr val="EAE6E2"/>
    <a:srgbClr val="404040"/>
    <a:srgbClr val="002F70"/>
    <a:srgbClr val="DAAA00"/>
    <a:srgbClr val="006EA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85230" autoAdjust="0"/>
  </p:normalViewPr>
  <p:slideViewPr>
    <p:cSldViewPr snapToGrid="0">
      <p:cViewPr varScale="1">
        <p:scale>
          <a:sx n="94" d="100"/>
          <a:sy n="94" d="100"/>
        </p:scale>
        <p:origin x="1176" y="9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9" d="100"/>
          <a:sy n="59" d="100"/>
        </p:scale>
        <p:origin x="252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931034482758621E-2"/>
          <c:y val="2.4883247340369161E-2"/>
          <c:w val="0.9683908045977011"/>
          <c:h val="0.83596204565586063"/>
        </c:manualLayout>
      </c:layout>
      <c:barChart>
        <c:barDir val="col"/>
        <c:grouping val="stacked"/>
        <c:varyColors val="0"/>
        <c:ser>
          <c:idx val="0"/>
          <c:order val="0"/>
          <c:tx>
            <c:strRef>
              <c:f>Sheet1!$B$1</c:f>
              <c:strCache>
                <c:ptCount val="1"/>
                <c:pt idx="0">
                  <c:v>Indexed Universal Life</c:v>
                </c:pt>
              </c:strCache>
            </c:strRef>
          </c:tx>
          <c:spPr>
            <a:solidFill>
              <a:srgbClr val="4298BE"/>
            </a:solidFill>
            <a:ln>
              <a:noFill/>
            </a:ln>
            <a:effectLst/>
          </c:spPr>
          <c:invertIfNegative val="0"/>
          <c:dLbls>
            <c:dLbl>
              <c:idx val="0"/>
              <c:tx>
                <c:rich>
                  <a:bodyPr/>
                  <a:lstStyle/>
                  <a:p>
                    <a:r>
                      <a:rPr lang="en-US" dirty="0"/>
                      <a:t>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59B-43B5-ACF3-D2BDE61F8B8A}"/>
                </c:ext>
              </c:extLst>
            </c:dLbl>
            <c:dLbl>
              <c:idx val="1"/>
              <c:tx>
                <c:rich>
                  <a:bodyPr/>
                  <a:lstStyle/>
                  <a:p>
                    <a:r>
                      <a:rPr lang="en-US" dirty="0"/>
                      <a:t>23%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59B-43B5-ACF3-D2BDE61F8B8A}"/>
                </c:ext>
              </c:extLst>
            </c:dLbl>
            <c:dLbl>
              <c:idx val="2"/>
              <c:tx>
                <c:rich>
                  <a:bodyPr/>
                  <a:lstStyle/>
                  <a:p>
                    <a:r>
                      <a:rPr lang="en-US" dirty="0"/>
                      <a:t>25%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59B-43B5-ACF3-D2BDE61F8B8A}"/>
                </c:ext>
              </c:extLst>
            </c:dLbl>
            <c:dLbl>
              <c:idx val="3"/>
              <c:tx>
                <c:rich>
                  <a:bodyPr/>
                  <a:lstStyle/>
                  <a:p>
                    <a:r>
                      <a:rPr lang="en-US" dirty="0"/>
                      <a:t>24%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59B-43B5-ACF3-D2BDE61F8B8A}"/>
                </c:ext>
              </c:extLst>
            </c:dLbl>
            <c:dLbl>
              <c:idx val="4"/>
              <c:tx>
                <c:rich>
                  <a:bodyPr/>
                  <a:lstStyle/>
                  <a:p>
                    <a:r>
                      <a:rPr lang="en-US" dirty="0"/>
                      <a:t>24%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59B-43B5-ACF3-D2BDE61F8B8A}"/>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Sheet1!$B$2:$B$6</c:f>
              <c:numCache>
                <c:formatCode>_(* #,##0.00_);_(* \(#,##0.00\);_(* "-"??_);_(@_)</c:formatCode>
                <c:ptCount val="5"/>
                <c:pt idx="0">
                  <c:v>2.3348146467858362</c:v>
                </c:pt>
                <c:pt idx="1">
                  <c:v>3.0652028839744534</c:v>
                </c:pt>
                <c:pt idx="2">
                  <c:v>3.8455250174900462</c:v>
                </c:pt>
                <c:pt idx="3">
                  <c:v>3.76</c:v>
                </c:pt>
                <c:pt idx="4" formatCode="0.0">
                  <c:v>3.8</c:v>
                </c:pt>
              </c:numCache>
            </c:numRef>
          </c:val>
          <c:extLst>
            <c:ext xmlns:c16="http://schemas.microsoft.com/office/drawing/2014/chart" uri="{C3380CC4-5D6E-409C-BE32-E72D297353CC}">
              <c16:uniqueId val="{00000005-459B-43B5-ACF3-D2BDE61F8B8A}"/>
            </c:ext>
          </c:extLst>
        </c:ser>
        <c:ser>
          <c:idx val="1"/>
          <c:order val="1"/>
          <c:tx>
            <c:strRef>
              <c:f>Sheet1!$C$1</c:f>
              <c:strCache>
                <c:ptCount val="1"/>
                <c:pt idx="0">
                  <c:v>Fixed Universal Life</c:v>
                </c:pt>
              </c:strCache>
            </c:strRef>
          </c:tx>
          <c:spPr>
            <a:solidFill>
              <a:srgbClr val="F9C606"/>
            </a:solidFill>
            <a:ln>
              <a:noFill/>
            </a:ln>
            <a:effectLst/>
          </c:spPr>
          <c:invertIfNegative val="0"/>
          <c:dLbls>
            <c:dLbl>
              <c:idx val="0"/>
              <c:tx>
                <c:rich>
                  <a:bodyPr/>
                  <a:lstStyle/>
                  <a:p>
                    <a:r>
                      <a:rPr lang="en-US" dirty="0"/>
                      <a:t>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59B-43B5-ACF3-D2BDE61F8B8A}"/>
                </c:ext>
              </c:extLst>
            </c:dLbl>
            <c:dLbl>
              <c:idx val="1"/>
              <c:tx>
                <c:rich>
                  <a:bodyPr/>
                  <a:lstStyle/>
                  <a:p>
                    <a:r>
                      <a:rPr lang="en-US" dirty="0"/>
                      <a:t>11%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59B-43B5-ACF3-D2BDE61F8B8A}"/>
                </c:ext>
              </c:extLst>
            </c:dLbl>
            <c:dLbl>
              <c:idx val="2"/>
              <c:tx>
                <c:rich>
                  <a:bodyPr/>
                  <a:lstStyle/>
                  <a:p>
                    <a:r>
                      <a:rPr lang="en-US" dirty="0"/>
                      <a:t>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459B-43B5-ACF3-D2BDE61F8B8A}"/>
                </c:ext>
              </c:extLst>
            </c:dLbl>
            <c:dLbl>
              <c:idx val="3"/>
              <c:tx>
                <c:rich>
                  <a:bodyPr/>
                  <a:lstStyle/>
                  <a:p>
                    <a:r>
                      <a:rPr lang="en-US" dirty="0"/>
                      <a:t>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59B-43B5-ACF3-D2BDE61F8B8A}"/>
                </c:ext>
              </c:extLst>
            </c:dLbl>
            <c:dLbl>
              <c:idx val="4"/>
              <c:tx>
                <c:rich>
                  <a:bodyPr/>
                  <a:lstStyle/>
                  <a:p>
                    <a:r>
                      <a:rPr lang="en-US"/>
                      <a:t>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59B-43B5-ACF3-D2BDE61F8B8A}"/>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Sheet1!$C$2:$C$6</c:f>
              <c:numCache>
                <c:formatCode>_(* #,##0.00_);_(* \(#,##0.00\);_(* "-"??_);_(@_)</c:formatCode>
                <c:ptCount val="5"/>
                <c:pt idx="0">
                  <c:v>1.9247011105332605</c:v>
                </c:pt>
                <c:pt idx="1">
                  <c:v>1.5226142718609046</c:v>
                </c:pt>
                <c:pt idx="2">
                  <c:v>1.0076682698103834</c:v>
                </c:pt>
                <c:pt idx="3">
                  <c:v>0.99</c:v>
                </c:pt>
                <c:pt idx="4" formatCode="0.0">
                  <c:v>1.07</c:v>
                </c:pt>
              </c:numCache>
            </c:numRef>
          </c:val>
          <c:extLst>
            <c:ext xmlns:c16="http://schemas.microsoft.com/office/drawing/2014/chart" uri="{C3380CC4-5D6E-409C-BE32-E72D297353CC}">
              <c16:uniqueId val="{0000000B-459B-43B5-ACF3-D2BDE61F8B8A}"/>
            </c:ext>
          </c:extLst>
        </c:ser>
        <c:ser>
          <c:idx val="2"/>
          <c:order val="2"/>
          <c:tx>
            <c:strRef>
              <c:f>Sheet1!$D$1</c:f>
              <c:strCache>
                <c:ptCount val="1"/>
                <c:pt idx="0">
                  <c:v>Variable Universal Life</c:v>
                </c:pt>
              </c:strCache>
            </c:strRef>
          </c:tx>
          <c:spPr>
            <a:solidFill>
              <a:srgbClr val="008145"/>
            </a:solidFill>
            <a:ln>
              <a:noFill/>
            </a:ln>
            <a:effectLst/>
          </c:spPr>
          <c:invertIfNegative val="0"/>
          <c:dLbls>
            <c:dLbl>
              <c:idx val="0"/>
              <c:tx>
                <c:rich>
                  <a:bodyPr/>
                  <a:lstStyle/>
                  <a:p>
                    <a:r>
                      <a:rPr lang="en-US"/>
                      <a:t>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459B-43B5-ACF3-D2BDE61F8B8A}"/>
                </c:ext>
              </c:extLst>
            </c:dLbl>
            <c:dLbl>
              <c:idx val="1"/>
              <c:tx>
                <c:rich>
                  <a:bodyPr/>
                  <a:lstStyle/>
                  <a:p>
                    <a:r>
                      <a:rPr lang="en-US" dirty="0"/>
                      <a:t>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459B-43B5-ACF3-D2BDE61F8B8A}"/>
                </c:ext>
              </c:extLst>
            </c:dLbl>
            <c:dLbl>
              <c:idx val="2"/>
              <c:tx>
                <c:rich>
                  <a:bodyPr/>
                  <a:lstStyle/>
                  <a:p>
                    <a:r>
                      <a:rPr lang="en-US" dirty="0"/>
                      <a:t>11%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459B-43B5-ACF3-D2BDE61F8B8A}"/>
                </c:ext>
              </c:extLst>
            </c:dLbl>
            <c:dLbl>
              <c:idx val="3"/>
              <c:tx>
                <c:rich>
                  <a:bodyPr/>
                  <a:lstStyle/>
                  <a:p>
                    <a:r>
                      <a:rPr lang="en-US" dirty="0"/>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459B-43B5-ACF3-D2BDE61F8B8A}"/>
                </c:ext>
              </c:extLst>
            </c:dLbl>
            <c:dLbl>
              <c:idx val="4"/>
              <c:tx>
                <c:rich>
                  <a:bodyPr/>
                  <a:lstStyle/>
                  <a:p>
                    <a:r>
                      <a:rPr lang="en-US" dirty="0"/>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459B-43B5-ACF3-D2BDE61F8B8A}"/>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Sheet1!$D$2:$D$6</c:f>
              <c:numCache>
                <c:formatCode>_(* #,##0.00_);_(* \(#,##0.00\);_(* "-"??_);_(@_)</c:formatCode>
                <c:ptCount val="5"/>
                <c:pt idx="0">
                  <c:v>0.6390594036308832</c:v>
                </c:pt>
                <c:pt idx="1">
                  <c:v>0.90160358205218949</c:v>
                </c:pt>
                <c:pt idx="2">
                  <c:v>1.7763708612140257</c:v>
                </c:pt>
                <c:pt idx="3">
                  <c:v>1.93</c:v>
                </c:pt>
                <c:pt idx="4" formatCode="0.0">
                  <c:v>2.2000000000000002</c:v>
                </c:pt>
              </c:numCache>
            </c:numRef>
          </c:val>
          <c:extLst>
            <c:ext xmlns:c16="http://schemas.microsoft.com/office/drawing/2014/chart" uri="{C3380CC4-5D6E-409C-BE32-E72D297353CC}">
              <c16:uniqueId val="{00000011-459B-43B5-ACF3-D2BDE61F8B8A}"/>
            </c:ext>
          </c:extLst>
        </c:ser>
        <c:ser>
          <c:idx val="3"/>
          <c:order val="3"/>
          <c:tx>
            <c:strRef>
              <c:f>Sheet1!$E$1</c:f>
              <c:strCache>
                <c:ptCount val="1"/>
                <c:pt idx="0">
                  <c:v>Term</c:v>
                </c:pt>
              </c:strCache>
            </c:strRef>
          </c:tx>
          <c:spPr>
            <a:solidFill>
              <a:srgbClr val="F7921E"/>
            </a:solidFill>
            <a:ln>
              <a:noFill/>
            </a:ln>
            <a:effectLst/>
          </c:spPr>
          <c:invertIfNegative val="0"/>
          <c:dLbls>
            <c:dLbl>
              <c:idx val="0"/>
              <c:tx>
                <c:rich>
                  <a:bodyPr/>
                  <a:lstStyle/>
                  <a:p>
                    <a:r>
                      <a:rPr lang="en-US" dirty="0"/>
                      <a:t>21%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459B-43B5-ACF3-D2BDE61F8B8A}"/>
                </c:ext>
              </c:extLst>
            </c:dLbl>
            <c:dLbl>
              <c:idx val="1"/>
              <c:tx>
                <c:rich>
                  <a:bodyPr/>
                  <a:lstStyle/>
                  <a:p>
                    <a:r>
                      <a:rPr lang="en-US" dirty="0"/>
                      <a:t>20%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459B-43B5-ACF3-D2BDE61F8B8A}"/>
                </c:ext>
              </c:extLst>
            </c:dLbl>
            <c:dLbl>
              <c:idx val="2"/>
              <c:tx>
                <c:rich>
                  <a:bodyPr/>
                  <a:lstStyle/>
                  <a:p>
                    <a:r>
                      <a:rPr lang="en-US" dirty="0"/>
                      <a:t>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459B-43B5-ACF3-D2BDE61F8B8A}"/>
                </c:ext>
              </c:extLst>
            </c:dLbl>
            <c:dLbl>
              <c:idx val="3"/>
              <c:tx>
                <c:rich>
                  <a:bodyPr/>
                  <a:lstStyle/>
                  <a:p>
                    <a:r>
                      <a:rPr lang="en-US" dirty="0"/>
                      <a:t>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459B-43B5-ACF3-D2BDE61F8B8A}"/>
                </c:ext>
              </c:extLst>
            </c:dLbl>
            <c:dLbl>
              <c:idx val="4"/>
              <c:tx>
                <c:rich>
                  <a:bodyPr/>
                  <a:lstStyle/>
                  <a:p>
                    <a:r>
                      <a:rPr lang="en-US" dirty="0"/>
                      <a:t>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459B-43B5-ACF3-D2BDE61F8B8A}"/>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Sheet1!$E$2:$E$6</c:f>
              <c:numCache>
                <c:formatCode>_(* #,##0.00_);_(* \(#,##0.00\);_(* "-"??_);_(@_)</c:formatCode>
                <c:ptCount val="5"/>
                <c:pt idx="0">
                  <c:v>2.637616832457101</c:v>
                </c:pt>
                <c:pt idx="1">
                  <c:v>2.7631287044876931</c:v>
                </c:pt>
                <c:pt idx="2">
                  <c:v>2.8437004259070746</c:v>
                </c:pt>
                <c:pt idx="3">
                  <c:v>2.9</c:v>
                </c:pt>
                <c:pt idx="4" formatCode="0.0">
                  <c:v>3</c:v>
                </c:pt>
              </c:numCache>
            </c:numRef>
          </c:val>
          <c:extLst>
            <c:ext xmlns:c16="http://schemas.microsoft.com/office/drawing/2014/chart" uri="{C3380CC4-5D6E-409C-BE32-E72D297353CC}">
              <c16:uniqueId val="{00000017-459B-43B5-ACF3-D2BDE61F8B8A}"/>
            </c:ext>
          </c:extLst>
        </c:ser>
        <c:ser>
          <c:idx val="4"/>
          <c:order val="4"/>
          <c:tx>
            <c:strRef>
              <c:f>Sheet1!$F$1</c:f>
              <c:strCache>
                <c:ptCount val="1"/>
                <c:pt idx="0">
                  <c:v>Whole Life</c:v>
                </c:pt>
              </c:strCache>
            </c:strRef>
          </c:tx>
          <c:spPr>
            <a:solidFill>
              <a:srgbClr val="5F3E99"/>
            </a:solidFill>
            <a:ln>
              <a:noFill/>
            </a:ln>
            <a:effectLst/>
          </c:spPr>
          <c:invertIfNegative val="0"/>
          <c:dLbls>
            <c:dLbl>
              <c:idx val="0"/>
              <c:tx>
                <c:rich>
                  <a:bodyPr/>
                  <a:lstStyle/>
                  <a:p>
                    <a:r>
                      <a:rPr lang="en-US" dirty="0"/>
                      <a:t>40%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459B-43B5-ACF3-D2BDE61F8B8A}"/>
                </c:ext>
              </c:extLst>
            </c:dLbl>
            <c:dLbl>
              <c:idx val="1"/>
              <c:tx>
                <c:rich>
                  <a:bodyPr/>
                  <a:lstStyle/>
                  <a:p>
                    <a:r>
                      <a:rPr lang="en-US" dirty="0"/>
                      <a:t>39%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459B-43B5-ACF3-D2BDE61F8B8A}"/>
                </c:ext>
              </c:extLst>
            </c:dLbl>
            <c:dLbl>
              <c:idx val="2"/>
              <c:tx>
                <c:rich>
                  <a:bodyPr/>
                  <a:lstStyle/>
                  <a:p>
                    <a:r>
                      <a:rPr lang="en-US" dirty="0"/>
                      <a:t>39%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459B-43B5-ACF3-D2BDE61F8B8A}"/>
                </c:ext>
              </c:extLst>
            </c:dLbl>
            <c:dLbl>
              <c:idx val="3"/>
              <c:tx>
                <c:rich>
                  <a:bodyPr/>
                  <a:lstStyle/>
                  <a:p>
                    <a:r>
                      <a:rPr lang="en-US" dirty="0"/>
                      <a:t>39%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459B-43B5-ACF3-D2BDE61F8B8A}"/>
                </c:ext>
              </c:extLst>
            </c:dLbl>
            <c:dLbl>
              <c:idx val="4"/>
              <c:tx>
                <c:rich>
                  <a:bodyPr/>
                  <a:lstStyle/>
                  <a:p>
                    <a:r>
                      <a:rPr lang="en-US" dirty="0"/>
                      <a:t>36%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459B-43B5-ACF3-D2BDE61F8B8A}"/>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Sheet1!$F$2:$F$6</c:f>
              <c:numCache>
                <c:formatCode>_(* #,##0.00_);_(* \(#,##0.00\);_(* "-"??_);_(@_)</c:formatCode>
                <c:ptCount val="5"/>
                <c:pt idx="0">
                  <c:v>4.9288080065929192</c:v>
                </c:pt>
                <c:pt idx="1">
                  <c:v>5.2174505576247592</c:v>
                </c:pt>
                <c:pt idx="2">
                  <c:v>6.0517354255784692</c:v>
                </c:pt>
                <c:pt idx="3">
                  <c:v>6.1</c:v>
                </c:pt>
                <c:pt idx="4" formatCode="0.0">
                  <c:v>5.8</c:v>
                </c:pt>
              </c:numCache>
            </c:numRef>
          </c:val>
          <c:extLst>
            <c:ext xmlns:c16="http://schemas.microsoft.com/office/drawing/2014/chart" uri="{C3380CC4-5D6E-409C-BE32-E72D297353CC}">
              <c16:uniqueId val="{0000001D-459B-43B5-ACF3-D2BDE61F8B8A}"/>
            </c:ext>
          </c:extLst>
        </c:ser>
        <c:dLbls>
          <c:dLblPos val="ctr"/>
          <c:showLegendKey val="0"/>
          <c:showVal val="1"/>
          <c:showCatName val="0"/>
          <c:showSerName val="0"/>
          <c:showPercent val="0"/>
          <c:showBubbleSize val="0"/>
        </c:dLbls>
        <c:gapWidth val="150"/>
        <c:overlap val="100"/>
        <c:axId val="1134128304"/>
        <c:axId val="979957696"/>
      </c:barChart>
      <c:catAx>
        <c:axId val="113412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mn-ea"/>
                <a:cs typeface="+mn-cs"/>
              </a:defRPr>
            </a:pPr>
            <a:endParaRPr lang="en-US"/>
          </a:p>
        </c:txPr>
        <c:crossAx val="979957696"/>
        <c:crosses val="autoZero"/>
        <c:auto val="1"/>
        <c:lblAlgn val="ctr"/>
        <c:lblOffset val="100"/>
        <c:noMultiLvlLbl val="0"/>
      </c:catAx>
      <c:valAx>
        <c:axId val="979957696"/>
        <c:scaling>
          <c:orientation val="minMax"/>
        </c:scaling>
        <c:delete val="1"/>
        <c:axPos val="l"/>
        <c:numFmt formatCode="_(* #,##0.00_);_(* \(#,##0.00\);_(* &quot;-&quot;??_);_(@_)" sourceLinked="1"/>
        <c:majorTickMark val="none"/>
        <c:minorTickMark val="none"/>
        <c:tickLblPos val="nextTo"/>
        <c:crossAx val="1134128304"/>
        <c:crosses val="autoZero"/>
        <c:crossBetween val="between"/>
      </c:valAx>
      <c:spPr>
        <a:noFill/>
        <a:ln w="25400">
          <a:noFill/>
        </a:ln>
        <a:effectLst/>
      </c:spPr>
    </c:plotArea>
    <c:legend>
      <c:legendPos val="b"/>
      <c:layout>
        <c:manualLayout>
          <c:xMode val="edge"/>
          <c:yMode val="edge"/>
          <c:x val="3.0249357155106647E-2"/>
          <c:y val="0.93751870544316063"/>
          <c:w val="0.94100472598497886"/>
          <c:h val="4.155203465971815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ptos" panose="020B00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Market Share By Product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017-427A-8A72-9D7FD0452A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017-427A-8A72-9D7FD0452A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17-427A-8A72-9D7FD0452A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017-427A-8A72-9D7FD0452A5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017-427A-8A72-9D7FD0452A50}"/>
              </c:ext>
            </c:extLst>
          </c:dPt>
          <c:dLbls>
            <c:dLbl>
              <c:idx val="4"/>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ptos" panose="020B0004020202020204" pitchFamily="34" charset="0"/>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9-5017-427A-8A72-9D7FD0452A50}"/>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ptos" panose="020B0004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Fixed Universal Life</c:v>
                </c:pt>
                <c:pt idx="1">
                  <c:v>Indexed Universal Life</c:v>
                </c:pt>
                <c:pt idx="2">
                  <c:v>Variable Universal Life</c:v>
                </c:pt>
                <c:pt idx="3">
                  <c:v>Term</c:v>
                </c:pt>
                <c:pt idx="4">
                  <c:v>Whole Life</c:v>
                </c:pt>
              </c:strCache>
            </c:strRef>
          </c:cat>
          <c:val>
            <c:numRef>
              <c:f>Sheet1!$B$2:$B$6</c:f>
              <c:numCache>
                <c:formatCode>0%</c:formatCode>
                <c:ptCount val="5"/>
                <c:pt idx="0">
                  <c:v>7.0000000000000007E-2</c:v>
                </c:pt>
                <c:pt idx="1">
                  <c:v>0.24</c:v>
                </c:pt>
                <c:pt idx="2">
                  <c:v>0.14000000000000001</c:v>
                </c:pt>
                <c:pt idx="3">
                  <c:v>0.19</c:v>
                </c:pt>
                <c:pt idx="4">
                  <c:v>0.36</c:v>
                </c:pt>
              </c:numCache>
            </c:numRef>
          </c:val>
          <c:extLst>
            <c:ext xmlns:c16="http://schemas.microsoft.com/office/drawing/2014/chart" uri="{C3380CC4-5D6E-409C-BE32-E72D297353CC}">
              <c16:uniqueId val="{0000000A-5017-427A-8A72-9D7FD0452A50}"/>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t"/>
      <c:layout>
        <c:manualLayout>
          <c:xMode val="edge"/>
          <c:yMode val="edge"/>
          <c:x val="0.12767187275659506"/>
          <c:y val="5.1212699869750376E-2"/>
          <c:w val="0.74465615148973929"/>
          <c:h val="4.76367923473489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ptos" panose="020B00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c:v>
                </c:pt>
              </c:strCache>
            </c:strRef>
          </c:tx>
          <c:spPr>
            <a:ln w="28575" cap="rnd">
              <a:solidFill>
                <a:schemeClr val="accent1"/>
              </a:solidFill>
              <a:round/>
            </a:ln>
            <a:effectLst/>
          </c:spPr>
          <c:marker>
            <c:symbol val="none"/>
          </c:marker>
          <c:cat>
            <c:multiLvlStrRef>
              <c:f>Sheet1!$A$2:$B$21</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Sheet1!$B$2:$B$21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mooth val="0"/>
          <c:extLst>
            <c:ext xmlns:c16="http://schemas.microsoft.com/office/drawing/2014/chart" uri="{C3380CC4-5D6E-409C-BE32-E72D297353CC}">
              <c16:uniqueId val="{00000000-8DB9-46C6-86DC-6FC25F5997D0}"/>
            </c:ext>
          </c:extLst>
        </c:ser>
        <c:ser>
          <c:idx val="1"/>
          <c:order val="1"/>
          <c:tx>
            <c:strRef>
              <c:f>Sheet1!$C$1</c:f>
              <c:strCache>
                <c:ptCount val="1"/>
                <c:pt idx="0">
                  <c:v>IUL</c:v>
                </c:pt>
              </c:strCache>
            </c:strRef>
          </c:tx>
          <c:spPr>
            <a:ln w="28575" cap="rnd">
              <a:solidFill>
                <a:schemeClr val="accent2"/>
              </a:solidFill>
              <a:round/>
            </a:ln>
            <a:effectLst/>
          </c:spPr>
          <c:marker>
            <c:symbol val="none"/>
          </c:marker>
          <c:cat>
            <c:multiLvlStrRef>
              <c:f>Sheet1!$A$2:$B$21</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Sheet1!$C$2:$C$21</c:f>
              <c:numCache>
                <c:formatCode>0.0</c:formatCode>
                <c:ptCount val="20"/>
                <c:pt idx="0">
                  <c:v>0.63799006888902654</c:v>
                </c:pt>
                <c:pt idx="1">
                  <c:v>0.6420400083382739</c:v>
                </c:pt>
                <c:pt idx="2">
                  <c:v>0.71478610987118207</c:v>
                </c:pt>
                <c:pt idx="3">
                  <c:v>0.84543947427122024</c:v>
                </c:pt>
                <c:pt idx="4">
                  <c:v>0.71968569169804342</c:v>
                </c:pt>
                <c:pt idx="5">
                  <c:v>0.76633724869174313</c:v>
                </c:pt>
                <c:pt idx="6">
                  <c:v>0.85889711509132927</c:v>
                </c:pt>
                <c:pt idx="7">
                  <c:v>1.083878350257246</c:v>
                </c:pt>
                <c:pt idx="8">
                  <c:v>1.0013346216458687</c:v>
                </c:pt>
                <c:pt idx="9">
                  <c:v>0.97016704925760844</c:v>
                </c:pt>
                <c:pt idx="10">
                  <c:v>0.87907315690310084</c:v>
                </c:pt>
                <c:pt idx="11">
                  <c:v>1.0336712910114514</c:v>
                </c:pt>
                <c:pt idx="12" formatCode="#,##0.000">
                  <c:v>0.84345615666694396</c:v>
                </c:pt>
                <c:pt idx="13" formatCode="#,##0.000">
                  <c:v>0.91100481854999638</c:v>
                </c:pt>
                <c:pt idx="14" formatCode="#,##0.000">
                  <c:v>0.86512397871946167</c:v>
                </c:pt>
                <c:pt idx="15" formatCode="#,##0.000">
                  <c:v>1.0410403599850402</c:v>
                </c:pt>
                <c:pt idx="16" formatCode="#,##0.000">
                  <c:v>0.86319303073295039</c:v>
                </c:pt>
                <c:pt idx="17" formatCode="#,##0.000">
                  <c:v>0.90808960313063647</c:v>
                </c:pt>
                <c:pt idx="18">
                  <c:v>0.88242645829385091</c:v>
                </c:pt>
                <c:pt idx="19" formatCode="#,##0.000">
                  <c:v>1.1492044533874859</c:v>
                </c:pt>
              </c:numCache>
            </c:numRef>
          </c:val>
          <c:smooth val="0"/>
          <c:extLst>
            <c:ext xmlns:c16="http://schemas.microsoft.com/office/drawing/2014/chart" uri="{C3380CC4-5D6E-409C-BE32-E72D297353CC}">
              <c16:uniqueId val="{00000001-8DB9-46C6-86DC-6FC25F5997D0}"/>
            </c:ext>
          </c:extLst>
        </c:ser>
        <c:ser>
          <c:idx val="2"/>
          <c:order val="2"/>
          <c:tx>
            <c:strRef>
              <c:f>Sheet1!$D$1</c:f>
              <c:strCache>
                <c:ptCount val="1"/>
                <c:pt idx="0">
                  <c:v>Fixed UL</c:v>
                </c:pt>
              </c:strCache>
            </c:strRef>
          </c:tx>
          <c:spPr>
            <a:ln w="28575" cap="rnd">
              <a:solidFill>
                <a:schemeClr val="accent3"/>
              </a:solidFill>
              <a:round/>
            </a:ln>
            <a:effectLst/>
          </c:spPr>
          <c:marker>
            <c:symbol val="none"/>
          </c:marker>
          <c:cat>
            <c:multiLvlStrRef>
              <c:f>Sheet1!$A$2:$B$21</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Sheet1!$D$2:$D$21</c:f>
              <c:numCache>
                <c:formatCode>0.0</c:formatCode>
                <c:ptCount val="20"/>
                <c:pt idx="0">
                  <c:v>0.30660646400885078</c:v>
                </c:pt>
                <c:pt idx="1">
                  <c:v>0.28807742576594986</c:v>
                </c:pt>
                <c:pt idx="2">
                  <c:v>0.26140415515670395</c:v>
                </c:pt>
                <c:pt idx="3">
                  <c:v>0.25975629491137348</c:v>
                </c:pt>
                <c:pt idx="4">
                  <c:v>0.27742937249715771</c:v>
                </c:pt>
                <c:pt idx="5">
                  <c:v>0.31370595554250175</c:v>
                </c:pt>
                <c:pt idx="6">
                  <c:v>0.2993358489856649</c:v>
                </c:pt>
                <c:pt idx="7">
                  <c:v>0.36072970739013777</c:v>
                </c:pt>
                <c:pt idx="8">
                  <c:v>0.27965684278437697</c:v>
                </c:pt>
                <c:pt idx="9">
                  <c:v>0.25930035148928315</c:v>
                </c:pt>
                <c:pt idx="10">
                  <c:v>0.21654272036549155</c:v>
                </c:pt>
                <c:pt idx="11">
                  <c:v>0.24236108039236232</c:v>
                </c:pt>
                <c:pt idx="12" formatCode="#,##0.000">
                  <c:v>0.22820740792287661</c:v>
                </c:pt>
                <c:pt idx="13" formatCode="#,##0.000">
                  <c:v>0.26364528224602884</c:v>
                </c:pt>
                <c:pt idx="14" formatCode="#,##0.000">
                  <c:v>0.2351044655619807</c:v>
                </c:pt>
                <c:pt idx="15" formatCode="#,##0.000">
                  <c:v>0.27625571133861604</c:v>
                </c:pt>
                <c:pt idx="16" formatCode="#,##0.000">
                  <c:v>0.2546794672419303</c:v>
                </c:pt>
                <c:pt idx="17" formatCode="#,##0.000">
                  <c:v>0.27864669880582787</c:v>
                </c:pt>
                <c:pt idx="18">
                  <c:v>0.26439848197100352</c:v>
                </c:pt>
                <c:pt idx="19" formatCode="#,##0.000">
                  <c:v>0.2746534282128521</c:v>
                </c:pt>
              </c:numCache>
            </c:numRef>
          </c:val>
          <c:smooth val="0"/>
          <c:extLst>
            <c:ext xmlns:c16="http://schemas.microsoft.com/office/drawing/2014/chart" uri="{C3380CC4-5D6E-409C-BE32-E72D297353CC}">
              <c16:uniqueId val="{00000002-8DB9-46C6-86DC-6FC25F5997D0}"/>
            </c:ext>
          </c:extLst>
        </c:ser>
        <c:ser>
          <c:idx val="3"/>
          <c:order val="3"/>
          <c:tx>
            <c:strRef>
              <c:f>Sheet1!$E$1</c:f>
              <c:strCache>
                <c:ptCount val="1"/>
                <c:pt idx="0">
                  <c:v>VUL</c:v>
                </c:pt>
              </c:strCache>
            </c:strRef>
          </c:tx>
          <c:spPr>
            <a:ln w="28575" cap="rnd">
              <a:solidFill>
                <a:schemeClr val="accent4"/>
              </a:solidFill>
              <a:round/>
            </a:ln>
            <a:effectLst/>
          </c:spPr>
          <c:marker>
            <c:symbol val="none"/>
          </c:marker>
          <c:cat>
            <c:multiLvlStrRef>
              <c:f>Sheet1!$A$2:$B$21</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Sheet1!$E$2:$E$21</c:f>
              <c:numCache>
                <c:formatCode>0.0</c:formatCode>
                <c:ptCount val="20"/>
                <c:pt idx="0">
                  <c:v>0.18927733570482697</c:v>
                </c:pt>
                <c:pt idx="1">
                  <c:v>0.19963778789692788</c:v>
                </c:pt>
                <c:pt idx="2">
                  <c:v>0.21584783265513752</c:v>
                </c:pt>
                <c:pt idx="3">
                  <c:v>0.3349859227500484</c:v>
                </c:pt>
                <c:pt idx="4">
                  <c:v>0.29526859209715456</c:v>
                </c:pt>
                <c:pt idx="5">
                  <c:v>0.3473075491718231</c:v>
                </c:pt>
                <c:pt idx="6">
                  <c:v>0.43571231538719257</c:v>
                </c:pt>
                <c:pt idx="7">
                  <c:v>0.55289467550766624</c:v>
                </c:pt>
                <c:pt idx="8">
                  <c:v>0.4409597252413191</c:v>
                </c:pt>
                <c:pt idx="9">
                  <c:v>0.46421140663617344</c:v>
                </c:pt>
                <c:pt idx="10">
                  <c:v>0.38653726284555456</c:v>
                </c:pt>
                <c:pt idx="11">
                  <c:v>0.4847871794786916</c:v>
                </c:pt>
                <c:pt idx="12" formatCode="#,##0.000">
                  <c:v>0.41481100982330704</c:v>
                </c:pt>
                <c:pt idx="13" formatCode="#,##0.000">
                  <c:v>0.48198280302923713</c:v>
                </c:pt>
                <c:pt idx="14" formatCode="#,##0.000">
                  <c:v>0.47356449172684051</c:v>
                </c:pt>
                <c:pt idx="15" formatCode="#,##0.000">
                  <c:v>0.5411125420072973</c:v>
                </c:pt>
                <c:pt idx="16" formatCode="#,##0.000">
                  <c:v>0.40249112283155486</c:v>
                </c:pt>
                <c:pt idx="17" formatCode="#,##0.000">
                  <c:v>0.53201261798367194</c:v>
                </c:pt>
                <c:pt idx="18">
                  <c:v>0.53195499355676001</c:v>
                </c:pt>
                <c:pt idx="19" formatCode="#,##0.000">
                  <c:v>0.74089129251639141</c:v>
                </c:pt>
              </c:numCache>
            </c:numRef>
          </c:val>
          <c:smooth val="0"/>
          <c:extLst>
            <c:ext xmlns:c16="http://schemas.microsoft.com/office/drawing/2014/chart" uri="{C3380CC4-5D6E-409C-BE32-E72D297353CC}">
              <c16:uniqueId val="{00000003-8DB9-46C6-86DC-6FC25F5997D0}"/>
            </c:ext>
          </c:extLst>
        </c:ser>
        <c:ser>
          <c:idx val="4"/>
          <c:order val="4"/>
          <c:tx>
            <c:strRef>
              <c:f>Sheet1!$F$1</c:f>
              <c:strCache>
                <c:ptCount val="1"/>
                <c:pt idx="0">
                  <c:v>Term</c:v>
                </c:pt>
              </c:strCache>
            </c:strRef>
          </c:tx>
          <c:spPr>
            <a:ln w="28575" cap="rnd">
              <a:solidFill>
                <a:schemeClr val="accent5"/>
              </a:solidFill>
              <a:round/>
            </a:ln>
            <a:effectLst/>
          </c:spPr>
          <c:marker>
            <c:symbol val="none"/>
          </c:marker>
          <c:cat>
            <c:multiLvlStrRef>
              <c:f>Sheet1!$A$2:$B$21</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Sheet1!$F$2:$F$21</c:f>
              <c:numCache>
                <c:formatCode>0.0</c:formatCode>
                <c:ptCount val="20"/>
                <c:pt idx="0">
                  <c:v>0.68948100648645749</c:v>
                </c:pt>
                <c:pt idx="1">
                  <c:v>0.72942252677742447</c:v>
                </c:pt>
                <c:pt idx="2">
                  <c:v>0.7112168227133131</c:v>
                </c:pt>
                <c:pt idx="3">
                  <c:v>0.75081512165860387</c:v>
                </c:pt>
                <c:pt idx="4">
                  <c:v>0.73055990106633772</c:v>
                </c:pt>
                <c:pt idx="5">
                  <c:v>0.78413076055498221</c:v>
                </c:pt>
                <c:pt idx="6">
                  <c:v>0.7333570211879179</c:v>
                </c:pt>
                <c:pt idx="7">
                  <c:v>0.73904470390392285</c:v>
                </c:pt>
                <c:pt idx="8">
                  <c:v>0.72451306257077552</c:v>
                </c:pt>
                <c:pt idx="9">
                  <c:v>0.74273905797182993</c:v>
                </c:pt>
                <c:pt idx="10">
                  <c:v>0.7011984489483547</c:v>
                </c:pt>
                <c:pt idx="11">
                  <c:v>0.70861959920614115</c:v>
                </c:pt>
                <c:pt idx="12" formatCode="#,##0.000">
                  <c:v>0.73326907455317214</c:v>
                </c:pt>
                <c:pt idx="13" formatCode="#,##0.000">
                  <c:v>0.76572719938660627</c:v>
                </c:pt>
                <c:pt idx="14" formatCode="#,##0.000">
                  <c:v>0.73713836623518658</c:v>
                </c:pt>
                <c:pt idx="15" formatCode="#,##0.000">
                  <c:v>0.75264830949241357</c:v>
                </c:pt>
                <c:pt idx="16" formatCode="#,##0.000">
                  <c:v>0.75409391627048217</c:v>
                </c:pt>
                <c:pt idx="17" formatCode="#,##0.000">
                  <c:v>0.77606451657832543</c:v>
                </c:pt>
                <c:pt idx="18">
                  <c:v>0.73020926559257593</c:v>
                </c:pt>
                <c:pt idx="19" formatCode="#,##0.000">
                  <c:v>0.74888506794495147</c:v>
                </c:pt>
              </c:numCache>
            </c:numRef>
          </c:val>
          <c:smooth val="0"/>
          <c:extLst>
            <c:ext xmlns:c16="http://schemas.microsoft.com/office/drawing/2014/chart" uri="{C3380CC4-5D6E-409C-BE32-E72D297353CC}">
              <c16:uniqueId val="{00000004-8DB9-46C6-86DC-6FC25F5997D0}"/>
            </c:ext>
          </c:extLst>
        </c:ser>
        <c:ser>
          <c:idx val="5"/>
          <c:order val="5"/>
          <c:tx>
            <c:strRef>
              <c:f>Sheet1!$G$1</c:f>
              <c:strCache>
                <c:ptCount val="1"/>
                <c:pt idx="0">
                  <c:v>WL</c:v>
                </c:pt>
              </c:strCache>
            </c:strRef>
          </c:tx>
          <c:spPr>
            <a:ln w="28575" cap="rnd">
              <a:solidFill>
                <a:schemeClr val="accent6"/>
              </a:solidFill>
              <a:round/>
            </a:ln>
            <a:effectLst/>
          </c:spPr>
          <c:marker>
            <c:symbol val="none"/>
          </c:marker>
          <c:cat>
            <c:multiLvlStrRef>
              <c:f>Sheet1!$A$2:$B$21</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Sheet1!$G$2:$G$21</c:f>
              <c:numCache>
                <c:formatCode>0.0</c:formatCode>
                <c:ptCount val="20"/>
                <c:pt idx="0">
                  <c:v>1.223331862527226</c:v>
                </c:pt>
                <c:pt idx="1">
                  <c:v>1.2303723828841739</c:v>
                </c:pt>
                <c:pt idx="2">
                  <c:v>1.3036272245992742</c:v>
                </c:pt>
                <c:pt idx="3">
                  <c:v>1.5258841721340048</c:v>
                </c:pt>
                <c:pt idx="4">
                  <c:v>1.4032913305370511</c:v>
                </c:pt>
                <c:pt idx="5">
                  <c:v>1.4836239259025739</c:v>
                </c:pt>
                <c:pt idx="6">
                  <c:v>1.3632022564164847</c:v>
                </c:pt>
                <c:pt idx="7">
                  <c:v>1.8866076781130705</c:v>
                </c:pt>
                <c:pt idx="8">
                  <c:v>1.5748904077967829</c:v>
                </c:pt>
                <c:pt idx="9">
                  <c:v>1.4938195726907268</c:v>
                </c:pt>
                <c:pt idx="10">
                  <c:v>1.3874180210118472</c:v>
                </c:pt>
                <c:pt idx="11">
                  <c:v>1.5781991417522603</c:v>
                </c:pt>
                <c:pt idx="12" formatCode="#,##0.000">
                  <c:v>1.5509001891623155</c:v>
                </c:pt>
                <c:pt idx="13" formatCode="#,##0.000">
                  <c:v>1.579155240189972</c:v>
                </c:pt>
                <c:pt idx="14" formatCode="#,##0.000">
                  <c:v>1.3838142758098393</c:v>
                </c:pt>
                <c:pt idx="15" formatCode="#,##0.000">
                  <c:v>1.5370383175928697</c:v>
                </c:pt>
                <c:pt idx="16" formatCode="#,##0.000">
                  <c:v>1.4221754734618433</c:v>
                </c:pt>
                <c:pt idx="17" formatCode="#,##0.000">
                  <c:v>1.4872484052109156</c:v>
                </c:pt>
                <c:pt idx="18">
                  <c:v>1.3403625075494103</c:v>
                </c:pt>
                <c:pt idx="19" formatCode="#,##0.000">
                  <c:v>1.5754642755326911</c:v>
                </c:pt>
              </c:numCache>
            </c:numRef>
          </c:val>
          <c:smooth val="0"/>
          <c:extLst>
            <c:ext xmlns:c16="http://schemas.microsoft.com/office/drawing/2014/chart" uri="{C3380CC4-5D6E-409C-BE32-E72D297353CC}">
              <c16:uniqueId val="{00000005-8DB9-46C6-86DC-6FC25F5997D0}"/>
            </c:ext>
          </c:extLst>
        </c:ser>
        <c:dLbls>
          <c:showLegendKey val="0"/>
          <c:showVal val="0"/>
          <c:showCatName val="0"/>
          <c:showSerName val="0"/>
          <c:showPercent val="0"/>
          <c:showBubbleSize val="0"/>
        </c:dLbls>
        <c:smooth val="0"/>
        <c:axId val="454546392"/>
        <c:axId val="454545408"/>
      </c:lineChart>
      <c:catAx>
        <c:axId val="454546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454545408"/>
        <c:crosses val="autoZero"/>
        <c:auto val="1"/>
        <c:lblAlgn val="ctr"/>
        <c:lblOffset val="100"/>
        <c:noMultiLvlLbl val="0"/>
      </c:catAx>
      <c:valAx>
        <c:axId val="45454540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ptos" panose="020B0004020202020204" pitchFamily="34" charset="0"/>
                    <a:ea typeface="+mn-ea"/>
                    <a:cs typeface="+mn-cs"/>
                  </a:defRPr>
                </a:pPr>
                <a:r>
                  <a:rPr lang="en-US" dirty="0">
                    <a:latin typeface="Aptos" panose="020B0004020202020204" pitchFamily="34" charset="0"/>
                  </a:rPr>
                  <a:t>Sales in Billions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454546392"/>
        <c:crosses val="autoZero"/>
        <c:crossBetween val="between"/>
      </c:valAx>
      <c:spPr>
        <a:noFill/>
        <a:ln>
          <a:noFill/>
        </a:ln>
        <a:effectLst/>
      </c:spPr>
    </c:plotArea>
    <c:legend>
      <c:legendPos val="b"/>
      <c:legendEntry>
        <c:idx val="0"/>
        <c:delete val="1"/>
      </c:legendEntry>
      <c:layout>
        <c:manualLayout>
          <c:xMode val="edge"/>
          <c:yMode val="edge"/>
          <c:x val="0.20743755171099482"/>
          <c:y val="0.92086698237453413"/>
          <c:w val="0.58394416607015032"/>
          <c:h val="6.845686104183595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12460423991225E-2"/>
          <c:y val="5.0357849138336949E-2"/>
          <c:w val="0.90269591305937502"/>
          <c:h val="0.86270469075347112"/>
        </c:manualLayout>
      </c:layout>
      <c:barChart>
        <c:barDir val="col"/>
        <c:grouping val="clustered"/>
        <c:varyColors val="0"/>
        <c:ser>
          <c:idx val="0"/>
          <c:order val="0"/>
          <c:tx>
            <c:strRef>
              <c:f>Sheet1!$B$1</c:f>
              <c:strCache>
                <c:ptCount val="1"/>
                <c:pt idx="0">
                  <c:v>Annual Annuity Sales</c:v>
                </c:pt>
              </c:strCache>
            </c:strRef>
          </c:tx>
          <c:spPr>
            <a:solidFill>
              <a:srgbClr val="00437B"/>
            </a:solidFill>
            <a:ln>
              <a:noFill/>
            </a:ln>
            <a:effectLst/>
          </c:spPr>
          <c:invertIfNegative val="0"/>
          <c:dPt>
            <c:idx val="14"/>
            <c:invertIfNegative val="0"/>
            <c:bubble3D val="0"/>
            <c:spPr>
              <a:solidFill>
                <a:srgbClr val="00437B"/>
              </a:solidFill>
              <a:ln w="44450">
                <a:noFill/>
              </a:ln>
              <a:effectLst/>
            </c:spPr>
            <c:extLst>
              <c:ext xmlns:c16="http://schemas.microsoft.com/office/drawing/2014/chart" uri="{C3380CC4-5D6E-409C-BE32-E72D297353CC}">
                <c16:uniqueId val="{00000001-AD46-4FBB-B147-0EDF268F8894}"/>
              </c:ext>
            </c:extLst>
          </c:dPt>
          <c:dPt>
            <c:idx val="16"/>
            <c:invertIfNegative val="0"/>
            <c:bubble3D val="0"/>
            <c:spPr>
              <a:solidFill>
                <a:srgbClr val="129DC0"/>
              </a:solidFill>
              <a:ln>
                <a:noFill/>
              </a:ln>
              <a:effectLst/>
            </c:spPr>
            <c:extLst>
              <c:ext xmlns:c16="http://schemas.microsoft.com/office/drawing/2014/chart" uri="{C3380CC4-5D6E-409C-BE32-E72D297353CC}">
                <c16:uniqueId val="{00000003-AD46-4FBB-B147-0EDF268F8894}"/>
              </c:ext>
            </c:extLst>
          </c:dPt>
          <c:dLbls>
            <c:dLbl>
              <c:idx val="16"/>
              <c:tx>
                <c:rich>
                  <a:bodyPr/>
                  <a:lstStyle/>
                  <a:p>
                    <a:r>
                      <a:rPr lang="en-US" dirty="0"/>
                      <a:t>$434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D46-4FBB-B147-0EDF268F8894}"/>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Sheet1!$B$2:$B$18</c:f>
              <c:numCache>
                <c:formatCode>_("$"* #,##0_);_("$"* \(#,##0\);_("$"* "-"??_);_(@_)</c:formatCode>
                <c:ptCount val="17"/>
                <c:pt idx="0">
                  <c:v>265</c:v>
                </c:pt>
                <c:pt idx="1">
                  <c:v>239</c:v>
                </c:pt>
                <c:pt idx="2">
                  <c:v>222</c:v>
                </c:pt>
                <c:pt idx="3">
                  <c:v>238</c:v>
                </c:pt>
                <c:pt idx="4">
                  <c:v>220</c:v>
                </c:pt>
                <c:pt idx="5">
                  <c:v>230</c:v>
                </c:pt>
                <c:pt idx="6">
                  <c:v>237</c:v>
                </c:pt>
                <c:pt idx="7">
                  <c:v>236</c:v>
                </c:pt>
                <c:pt idx="8">
                  <c:v>222</c:v>
                </c:pt>
                <c:pt idx="9">
                  <c:v>204</c:v>
                </c:pt>
                <c:pt idx="10">
                  <c:v>234</c:v>
                </c:pt>
                <c:pt idx="11">
                  <c:v>242</c:v>
                </c:pt>
                <c:pt idx="12">
                  <c:v>219</c:v>
                </c:pt>
                <c:pt idx="13">
                  <c:v>255</c:v>
                </c:pt>
                <c:pt idx="14">
                  <c:v>312.8</c:v>
                </c:pt>
                <c:pt idx="15">
                  <c:v>385.36700000000002</c:v>
                </c:pt>
                <c:pt idx="16">
                  <c:v>434.06700000000001</c:v>
                </c:pt>
              </c:numCache>
            </c:numRef>
          </c:val>
          <c:extLst>
            <c:ext xmlns:c16="http://schemas.microsoft.com/office/drawing/2014/chart" uri="{C3380CC4-5D6E-409C-BE32-E72D297353CC}">
              <c16:uniqueId val="{00000004-AD46-4FBB-B147-0EDF268F8894}"/>
            </c:ext>
          </c:extLst>
        </c:ser>
        <c:dLbls>
          <c:dLblPos val="outEnd"/>
          <c:showLegendKey val="0"/>
          <c:showVal val="1"/>
          <c:showCatName val="0"/>
          <c:showSerName val="0"/>
          <c:showPercent val="0"/>
          <c:showBubbleSize val="0"/>
        </c:dLbls>
        <c:gapWidth val="41"/>
        <c:axId val="504705104"/>
        <c:axId val="504702152"/>
      </c:barChart>
      <c:catAx>
        <c:axId val="50470510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effectLst/>
                <a:latin typeface="Aptos" panose="020B0004020202020204" pitchFamily="34" charset="0"/>
                <a:ea typeface="+mn-ea"/>
                <a:cs typeface="+mn-cs"/>
              </a:defRPr>
            </a:pPr>
            <a:endParaRPr lang="en-US"/>
          </a:p>
        </c:txPr>
        <c:crossAx val="504702152"/>
        <c:crosses val="autoZero"/>
        <c:auto val="1"/>
        <c:lblAlgn val="ctr"/>
        <c:lblOffset val="100"/>
        <c:noMultiLvlLbl val="0"/>
      </c:catAx>
      <c:valAx>
        <c:axId val="504702152"/>
        <c:scaling>
          <c:orientation val="minMax"/>
        </c:scaling>
        <c:delete val="1"/>
        <c:axPos val="l"/>
        <c:numFmt formatCode="_(&quot;$&quot;* #,##0_);_(&quot;$&quot;* \(#,##0\);_(&quot;$&quot;* &quot;-&quot;??_);_(@_)" sourceLinked="1"/>
        <c:majorTickMark val="out"/>
        <c:minorTickMark val="none"/>
        <c:tickLblPos val="nextTo"/>
        <c:crossAx val="504705104"/>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9774263436042803E-2"/>
          <c:w val="0.95134887413593783"/>
          <c:h val="0.85588464625122007"/>
        </c:manualLayout>
      </c:layout>
      <c:barChart>
        <c:barDir val="col"/>
        <c:grouping val="stacked"/>
        <c:varyColors val="0"/>
        <c:ser>
          <c:idx val="0"/>
          <c:order val="0"/>
          <c:tx>
            <c:strRef>
              <c:f>Sheet1!$B$1</c:f>
              <c:strCache>
                <c:ptCount val="1"/>
                <c:pt idx="0">
                  <c:v>Deferred
Income</c:v>
                </c:pt>
              </c:strCache>
            </c:strRef>
          </c:tx>
          <c:spPr>
            <a:solidFill>
              <a:schemeClr val="accent1"/>
            </a:solidFill>
            <a:ln>
              <a:noFill/>
            </a:ln>
            <a:effectLst/>
          </c:spPr>
          <c:invertIfNegative val="0"/>
          <c:dLbls>
            <c:delete val="1"/>
          </c:dLbls>
          <c:cat>
            <c:numRef>
              <c:f>Sheet1!$A$2:$A$6</c:f>
              <c:numCache>
                <c:formatCode>General</c:formatCode>
                <c:ptCount val="5"/>
                <c:pt idx="0">
                  <c:v>2016</c:v>
                </c:pt>
                <c:pt idx="1">
                  <c:v>2019</c:v>
                </c:pt>
                <c:pt idx="2">
                  <c:v>2022</c:v>
                </c:pt>
                <c:pt idx="3">
                  <c:v>2023</c:v>
                </c:pt>
                <c:pt idx="4">
                  <c:v>2024</c:v>
                </c:pt>
              </c:numCache>
            </c:numRef>
          </c:cat>
          <c:val>
            <c:numRef>
              <c:f>Sheet1!$B$2:$B$6</c:f>
              <c:numCache>
                <c:formatCode>"$"#,##0.00_);[Red]\("$"#,##0.00\)</c:formatCode>
                <c:ptCount val="5"/>
                <c:pt idx="0">
                  <c:v>2.8</c:v>
                </c:pt>
                <c:pt idx="1">
                  <c:v>2.4</c:v>
                </c:pt>
                <c:pt idx="2">
                  <c:v>2</c:v>
                </c:pt>
                <c:pt idx="3">
                  <c:v>4.1669999999999998</c:v>
                </c:pt>
                <c:pt idx="4">
                  <c:v>4.9470000000000001</c:v>
                </c:pt>
              </c:numCache>
            </c:numRef>
          </c:val>
          <c:extLst>
            <c:ext xmlns:c16="http://schemas.microsoft.com/office/drawing/2014/chart" uri="{C3380CC4-5D6E-409C-BE32-E72D297353CC}">
              <c16:uniqueId val="{00000000-F571-4465-B131-C18BFB0C2A69}"/>
            </c:ext>
          </c:extLst>
        </c:ser>
        <c:ser>
          <c:idx val="1"/>
          <c:order val="1"/>
          <c:tx>
            <c:strRef>
              <c:f>Sheet1!$C$1</c:f>
              <c:strCache>
                <c:ptCount val="1"/>
                <c:pt idx="0">
                  <c:v>Fixed
Immediate</c:v>
                </c:pt>
              </c:strCache>
            </c:strRef>
          </c:tx>
          <c:spPr>
            <a:solidFill>
              <a:srgbClr val="F9C606"/>
            </a:solidFill>
            <a:ln>
              <a:noFill/>
            </a:ln>
            <a:effectLst/>
          </c:spPr>
          <c:invertIfNegative val="0"/>
          <c:dLbls>
            <c:delete val="1"/>
          </c:dLbls>
          <c:cat>
            <c:numRef>
              <c:f>Sheet1!$A$2:$A$6</c:f>
              <c:numCache>
                <c:formatCode>General</c:formatCode>
                <c:ptCount val="5"/>
                <c:pt idx="0">
                  <c:v>2016</c:v>
                </c:pt>
                <c:pt idx="1">
                  <c:v>2019</c:v>
                </c:pt>
                <c:pt idx="2">
                  <c:v>2022</c:v>
                </c:pt>
                <c:pt idx="3">
                  <c:v>2023</c:v>
                </c:pt>
                <c:pt idx="4">
                  <c:v>2024</c:v>
                </c:pt>
              </c:numCache>
            </c:numRef>
          </c:cat>
          <c:val>
            <c:numRef>
              <c:f>Sheet1!$C$2:$C$6</c:f>
              <c:numCache>
                <c:formatCode>"$"#,##0.0</c:formatCode>
                <c:ptCount val="5"/>
                <c:pt idx="0">
                  <c:v>9.1999999999999993</c:v>
                </c:pt>
                <c:pt idx="1">
                  <c:v>9.9</c:v>
                </c:pt>
                <c:pt idx="2">
                  <c:v>9.1999999999999993</c:v>
                </c:pt>
                <c:pt idx="3">
                  <c:v>13.299999999999999</c:v>
                </c:pt>
                <c:pt idx="4">
                  <c:v>13.620000000000001</c:v>
                </c:pt>
              </c:numCache>
            </c:numRef>
          </c:val>
          <c:extLst>
            <c:ext xmlns:c16="http://schemas.microsoft.com/office/drawing/2014/chart" uri="{C3380CC4-5D6E-409C-BE32-E72D297353CC}">
              <c16:uniqueId val="{00000001-F571-4465-B131-C18BFB0C2A69}"/>
            </c:ext>
          </c:extLst>
        </c:ser>
        <c:ser>
          <c:idx val="2"/>
          <c:order val="2"/>
          <c:tx>
            <c:strRef>
              <c:f>Sheet1!$D$1</c:f>
              <c:strCache>
                <c:ptCount val="1"/>
                <c:pt idx="0">
                  <c:v>Fixed-Rate
Deferred</c:v>
                </c:pt>
              </c:strCache>
            </c:strRef>
          </c:tx>
          <c:spPr>
            <a:solidFill>
              <a:schemeClr val="accent3"/>
            </a:solidFill>
            <a:ln>
              <a:noFill/>
            </a:ln>
            <a:effectLst/>
          </c:spPr>
          <c:invertIfNegative val="0"/>
          <c:dLbls>
            <c:dLbl>
              <c:idx val="0"/>
              <c:tx>
                <c:rich>
                  <a:bodyPr/>
                  <a:lstStyle/>
                  <a:p>
                    <a:r>
                      <a:rPr lang="en-US" dirty="0"/>
                      <a:t>17%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571-4465-B131-C18BFB0C2A69}"/>
                </c:ext>
              </c:extLst>
            </c:dLbl>
            <c:dLbl>
              <c:idx val="1"/>
              <c:tx>
                <c:rich>
                  <a:bodyPr/>
                  <a:lstStyle/>
                  <a:p>
                    <a:r>
                      <a:rPr lang="en-US" dirty="0"/>
                      <a:t>20%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571-4465-B131-C18BFB0C2A69}"/>
                </c:ext>
              </c:extLst>
            </c:dLbl>
            <c:dLbl>
              <c:idx val="2"/>
              <c:tx>
                <c:rich>
                  <a:bodyPr/>
                  <a:lstStyle/>
                  <a:p>
                    <a:r>
                      <a:rPr lang="en-US" dirty="0"/>
                      <a:t>36%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571-4465-B131-C18BFB0C2A69}"/>
                </c:ext>
              </c:extLst>
            </c:dLbl>
            <c:dLbl>
              <c:idx val="3"/>
              <c:tx>
                <c:rich>
                  <a:bodyPr/>
                  <a:lstStyle/>
                  <a:p>
                    <a:r>
                      <a:rPr lang="en-US" dirty="0"/>
                      <a:t>43%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571-4465-B131-C18BFB0C2A69}"/>
                </c:ext>
              </c:extLst>
            </c:dLbl>
            <c:dLbl>
              <c:idx val="4"/>
              <c:tx>
                <c:rich>
                  <a:bodyPr/>
                  <a:lstStyle/>
                  <a:p>
                    <a:r>
                      <a:rPr lang="en-US" dirty="0">
                        <a:solidFill>
                          <a:schemeClr val="bg1"/>
                        </a:solidFill>
                      </a:rPr>
                      <a:t>36%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571-4465-B131-C18BFB0C2A6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Sheet1!$D$2:$D$6</c:f>
              <c:numCache>
                <c:formatCode>"$"#,##0.0</c:formatCode>
                <c:ptCount val="5"/>
                <c:pt idx="0">
                  <c:v>38.700000000000003</c:v>
                </c:pt>
                <c:pt idx="1">
                  <c:v>47.5</c:v>
                </c:pt>
                <c:pt idx="2">
                  <c:v>113</c:v>
                </c:pt>
                <c:pt idx="3">
                  <c:v>164.9</c:v>
                </c:pt>
                <c:pt idx="4">
                  <c:v>153.19999999999999</c:v>
                </c:pt>
              </c:numCache>
            </c:numRef>
          </c:val>
          <c:extLst>
            <c:ext xmlns:c16="http://schemas.microsoft.com/office/drawing/2014/chart" uri="{C3380CC4-5D6E-409C-BE32-E72D297353CC}">
              <c16:uniqueId val="{00000007-F571-4465-B131-C18BFB0C2A69}"/>
            </c:ext>
          </c:extLst>
        </c:ser>
        <c:ser>
          <c:idx val="3"/>
          <c:order val="3"/>
          <c:tx>
            <c:strRef>
              <c:f>Sheet1!$E$1</c:f>
              <c:strCache>
                <c:ptCount val="1"/>
                <c:pt idx="0">
                  <c:v>Indexed
Deferred</c:v>
                </c:pt>
              </c:strCache>
            </c:strRef>
          </c:tx>
          <c:spPr>
            <a:solidFill>
              <a:schemeClr val="accent4"/>
            </a:solidFill>
            <a:ln>
              <a:noFill/>
            </a:ln>
            <a:effectLst/>
          </c:spPr>
          <c:invertIfNegative val="0"/>
          <c:dLbls>
            <c:dLbl>
              <c:idx val="0"/>
              <c:tx>
                <c:rich>
                  <a:bodyPr/>
                  <a:lstStyle/>
                  <a:p>
                    <a:r>
                      <a:rPr lang="en-US" dirty="0"/>
                      <a:t>27%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571-4465-B131-C18BFB0C2A69}"/>
                </c:ext>
              </c:extLst>
            </c:dLbl>
            <c:dLbl>
              <c:idx val="1"/>
              <c:tx>
                <c:rich>
                  <a:bodyPr/>
                  <a:lstStyle/>
                  <a:p>
                    <a:r>
                      <a:rPr lang="en-US" dirty="0"/>
                      <a:t>30%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571-4465-B131-C18BFB0C2A69}"/>
                </c:ext>
              </c:extLst>
            </c:dLbl>
            <c:dLbl>
              <c:idx val="2"/>
              <c:tx>
                <c:rich>
                  <a:bodyPr/>
                  <a:lstStyle/>
                  <a:p>
                    <a:r>
                      <a:rPr lang="en-US" dirty="0"/>
                      <a:t>26%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571-4465-B131-C18BFB0C2A69}"/>
                </c:ext>
              </c:extLst>
            </c:dLbl>
            <c:dLbl>
              <c:idx val="3"/>
              <c:tx>
                <c:rich>
                  <a:bodyPr/>
                  <a:lstStyle/>
                  <a:p>
                    <a:r>
                      <a:rPr lang="en-US" dirty="0"/>
                      <a:t>25%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571-4465-B131-C18BFB0C2A69}"/>
                </c:ext>
              </c:extLst>
            </c:dLbl>
            <c:dLbl>
              <c:idx val="4"/>
              <c:tx>
                <c:rich>
                  <a:bodyPr/>
                  <a:lstStyle/>
                  <a:p>
                    <a:r>
                      <a:rPr lang="en-US" dirty="0">
                        <a:solidFill>
                          <a:schemeClr val="tx1"/>
                        </a:solidFill>
                      </a:rPr>
                      <a:t>29%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571-4465-B131-C18BFB0C2A6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Sheet1!$E$2:$E$6</c:f>
              <c:numCache>
                <c:formatCode>"$"#,##0.0</c:formatCode>
                <c:ptCount val="5"/>
                <c:pt idx="0">
                  <c:v>59.1</c:v>
                </c:pt>
                <c:pt idx="1">
                  <c:v>73.5</c:v>
                </c:pt>
                <c:pt idx="2">
                  <c:v>79.8</c:v>
                </c:pt>
                <c:pt idx="3">
                  <c:v>95.9</c:v>
                </c:pt>
                <c:pt idx="4">
                  <c:v>126.9</c:v>
                </c:pt>
              </c:numCache>
            </c:numRef>
          </c:val>
          <c:extLst>
            <c:ext xmlns:c16="http://schemas.microsoft.com/office/drawing/2014/chart" uri="{C3380CC4-5D6E-409C-BE32-E72D297353CC}">
              <c16:uniqueId val="{0000000D-F571-4465-B131-C18BFB0C2A69}"/>
            </c:ext>
          </c:extLst>
        </c:ser>
        <c:ser>
          <c:idx val="4"/>
          <c:order val="4"/>
          <c:tx>
            <c:strRef>
              <c:f>Sheet1!$F$1</c:f>
              <c:strCache>
                <c:ptCount val="1"/>
                <c:pt idx="0">
                  <c:v>Traditional
Variable</c:v>
                </c:pt>
              </c:strCache>
            </c:strRef>
          </c:tx>
          <c:spPr>
            <a:solidFill>
              <a:schemeClr val="accent5"/>
            </a:solidFill>
            <a:ln>
              <a:noFill/>
            </a:ln>
            <a:effectLst/>
          </c:spPr>
          <c:invertIfNegative val="0"/>
          <c:dLbls>
            <c:dLbl>
              <c:idx val="0"/>
              <c:tx>
                <c:rich>
                  <a:bodyPr/>
                  <a:lstStyle/>
                  <a:p>
                    <a:r>
                      <a:rPr lang="en-US" dirty="0"/>
                      <a:t>48%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F571-4465-B131-C18BFB0C2A69}"/>
                </c:ext>
              </c:extLst>
            </c:dLbl>
            <c:dLbl>
              <c:idx val="1"/>
              <c:tx>
                <c:rich>
                  <a:bodyPr/>
                  <a:lstStyle/>
                  <a:p>
                    <a:r>
                      <a:rPr lang="en-US" dirty="0"/>
                      <a:t>35%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F571-4465-B131-C18BFB0C2A69}"/>
                </c:ext>
              </c:extLst>
            </c:dLbl>
            <c:dLbl>
              <c:idx val="2"/>
              <c:tx>
                <c:rich>
                  <a:bodyPr/>
                  <a:lstStyle/>
                  <a:p>
                    <a:r>
                      <a:rPr lang="en-US" dirty="0"/>
                      <a:t>20%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F571-4465-B131-C18BFB0C2A69}"/>
                </c:ext>
              </c:extLst>
            </c:dLbl>
            <c:dLbl>
              <c:idx val="3"/>
              <c:tx>
                <c:rich>
                  <a:bodyPr/>
                  <a:lstStyle/>
                  <a:p>
                    <a:r>
                      <a:rPr lang="en-US" dirty="0"/>
                      <a:t>13%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F571-4465-B131-C18BFB0C2A69}"/>
                </c:ext>
              </c:extLst>
            </c:dLbl>
            <c:dLbl>
              <c:idx val="4"/>
              <c:tx>
                <c:rich>
                  <a:bodyPr/>
                  <a:lstStyle/>
                  <a:p>
                    <a:r>
                      <a:rPr lang="en-US" dirty="0">
                        <a:solidFill>
                          <a:schemeClr val="bg1"/>
                        </a:solidFill>
                      </a:rPr>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F571-4465-B131-C18BFB0C2A6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Sheet1!$F$2:$F$6</c:f>
              <c:numCache>
                <c:formatCode>"$"#,##0.0</c:formatCode>
                <c:ptCount val="5"/>
                <c:pt idx="0">
                  <c:v>106.5</c:v>
                </c:pt>
                <c:pt idx="1">
                  <c:v>84.6</c:v>
                </c:pt>
                <c:pt idx="2">
                  <c:v>61.8</c:v>
                </c:pt>
                <c:pt idx="3">
                  <c:v>51.400000000000006</c:v>
                </c:pt>
                <c:pt idx="4">
                  <c:v>60.900000000000006</c:v>
                </c:pt>
              </c:numCache>
            </c:numRef>
          </c:val>
          <c:extLst>
            <c:ext xmlns:c16="http://schemas.microsoft.com/office/drawing/2014/chart" uri="{C3380CC4-5D6E-409C-BE32-E72D297353CC}">
              <c16:uniqueId val="{00000013-F571-4465-B131-C18BFB0C2A69}"/>
            </c:ext>
          </c:extLst>
        </c:ser>
        <c:ser>
          <c:idx val="5"/>
          <c:order val="5"/>
          <c:tx>
            <c:strRef>
              <c:f>Sheet1!$G$1</c:f>
              <c:strCache>
                <c:ptCount val="1"/>
                <c:pt idx="0">
                  <c:v>Structured
Settlements</c:v>
                </c:pt>
              </c:strCache>
            </c:strRef>
          </c:tx>
          <c:spPr>
            <a:solidFill>
              <a:schemeClr val="accent6"/>
            </a:solidFill>
            <a:ln>
              <a:noFill/>
            </a:ln>
            <a:effectLst/>
          </c:spPr>
          <c:invertIfNegative val="0"/>
          <c:dLbls>
            <c:dLbl>
              <c:idx val="0"/>
              <c:layout>
                <c:manualLayout>
                  <c:x val="5.6372958722598218E-2"/>
                  <c:y val="-2.0796180462964403E-3"/>
                </c:manualLayout>
              </c:layout>
              <c:tx>
                <c:rich>
                  <a:bodyPr/>
                  <a:lstStyle/>
                  <a:p>
                    <a:r>
                      <a:rPr lang="en-US" sz="1600" b="1" i="0" u="none" strike="noStrike" kern="1200" baseline="0" dirty="0">
                        <a:solidFill>
                          <a:schemeClr val="tx1"/>
                        </a:solidFill>
                        <a:latin typeface="Aptos" panose="020B0004020202020204" pitchFamily="34" charset="0"/>
                        <a:ea typeface="+mn-ea"/>
                        <a:cs typeface="+mn-cs"/>
                      </a:rPr>
                      <a:t>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F571-4465-B131-C18BFB0C2A69}"/>
                </c:ext>
              </c:extLst>
            </c:dLbl>
            <c:dLbl>
              <c:idx val="1"/>
              <c:layout>
                <c:manualLayout>
                  <c:x val="5.324795820996682E-2"/>
                  <c:y val="-1.7091905810220288E-4"/>
                </c:manualLayout>
              </c:layout>
              <c:tx>
                <c:rich>
                  <a:bodyPr/>
                  <a:lstStyle/>
                  <a:p>
                    <a:r>
                      <a:rPr lang="en-US" sz="1600" b="1" i="0" u="none" strike="noStrike" kern="1200" baseline="0" dirty="0">
                        <a:solidFill>
                          <a:schemeClr val="tx1"/>
                        </a:solidFill>
                        <a:latin typeface="Aptos" panose="020B0004020202020204" pitchFamily="34" charset="0"/>
                        <a:ea typeface="+mn-ea"/>
                        <a:cs typeface="+mn-cs"/>
                      </a:rPr>
                      <a:t>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F571-4465-B131-C18BFB0C2A69}"/>
                </c:ext>
              </c:extLst>
            </c:dLbl>
            <c:dLbl>
              <c:idx val="2"/>
              <c:delete val="1"/>
              <c:extLst>
                <c:ext xmlns:c15="http://schemas.microsoft.com/office/drawing/2012/chart" uri="{CE6537A1-D6FC-4f65-9D91-7224C49458BB}"/>
                <c:ext xmlns:c16="http://schemas.microsoft.com/office/drawing/2014/chart" uri="{C3380CC4-5D6E-409C-BE32-E72D297353CC}">
                  <c16:uniqueId val="{00000016-F571-4465-B131-C18BFB0C2A69}"/>
                </c:ext>
              </c:extLst>
            </c:dLbl>
            <c:dLbl>
              <c:idx val="3"/>
              <c:delete val="1"/>
              <c:extLst>
                <c:ext xmlns:c15="http://schemas.microsoft.com/office/drawing/2012/chart" uri="{CE6537A1-D6FC-4f65-9D91-7224C49458BB}"/>
                <c:ext xmlns:c16="http://schemas.microsoft.com/office/drawing/2014/chart" uri="{C3380CC4-5D6E-409C-BE32-E72D297353CC}">
                  <c16:uniqueId val="{00000017-F571-4465-B131-C18BFB0C2A69}"/>
                </c:ext>
              </c:extLst>
            </c:dLbl>
            <c:dLbl>
              <c:idx val="4"/>
              <c:delete val="1"/>
              <c:extLst>
                <c:ext xmlns:c15="http://schemas.microsoft.com/office/drawing/2012/chart" uri="{CE6537A1-D6FC-4f65-9D91-7224C49458BB}"/>
                <c:ext xmlns:c16="http://schemas.microsoft.com/office/drawing/2014/chart" uri="{C3380CC4-5D6E-409C-BE32-E72D297353CC}">
                  <c16:uniqueId val="{00000018-F571-4465-B131-C18BFB0C2A69}"/>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Sheet1!$G$2:$G$6</c:f>
              <c:numCache>
                <c:formatCode>"$"#,##0.0</c:formatCode>
                <c:ptCount val="5"/>
                <c:pt idx="0">
                  <c:v>6</c:v>
                </c:pt>
                <c:pt idx="1">
                  <c:v>6.5</c:v>
                </c:pt>
                <c:pt idx="2">
                  <c:v>5.8</c:v>
                </c:pt>
                <c:pt idx="3">
                  <c:v>8.3000000000000007</c:v>
                </c:pt>
                <c:pt idx="4">
                  <c:v>8.9</c:v>
                </c:pt>
              </c:numCache>
            </c:numRef>
          </c:val>
          <c:extLst>
            <c:ext xmlns:c16="http://schemas.microsoft.com/office/drawing/2014/chart" uri="{C3380CC4-5D6E-409C-BE32-E72D297353CC}">
              <c16:uniqueId val="{00000019-F571-4465-B131-C18BFB0C2A69}"/>
            </c:ext>
          </c:extLst>
        </c:ser>
        <c:ser>
          <c:idx val="6"/>
          <c:order val="6"/>
          <c:tx>
            <c:strRef>
              <c:f>Sheet1!$H$1</c:f>
              <c:strCache>
                <c:ptCount val="1"/>
                <c:pt idx="0">
                  <c:v>Registered
Index-Linked Annuities</c:v>
                </c:pt>
              </c:strCache>
            </c:strRef>
          </c:tx>
          <c:spPr>
            <a:solidFill>
              <a:schemeClr val="accent1">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A-F571-4465-B131-C18BFB0C2A69}"/>
                </c:ext>
              </c:extLst>
            </c:dLbl>
            <c:dLbl>
              <c:idx val="1"/>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ptos" panose="020B0004020202020204" pitchFamily="34" charset="0"/>
                        <a:ea typeface="+mn-ea"/>
                        <a:cs typeface="+mn-cs"/>
                      </a:defRPr>
                    </a:pPr>
                    <a:r>
                      <a:rPr lang="en-US" sz="1400" dirty="0"/>
                      <a:t>7%</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F571-4465-B131-C18BFB0C2A69}"/>
                </c:ext>
              </c:extLst>
            </c:dLbl>
            <c:dLbl>
              <c:idx val="2"/>
              <c:tx>
                <c:rich>
                  <a:bodyPr/>
                  <a:lstStyle/>
                  <a:p>
                    <a:r>
                      <a:rPr lang="en-US" dirty="0"/>
                      <a:t>13%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F571-4465-B131-C18BFB0C2A69}"/>
                </c:ext>
              </c:extLst>
            </c:dLbl>
            <c:dLbl>
              <c:idx val="3"/>
              <c:tx>
                <c:rich>
                  <a:bodyPr/>
                  <a:lstStyle/>
                  <a:p>
                    <a:r>
                      <a:rPr lang="en-US" dirty="0"/>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F571-4465-B131-C18BFB0C2A69}"/>
                </c:ext>
              </c:extLst>
            </c:dLbl>
            <c:dLbl>
              <c:idx val="4"/>
              <c:tx>
                <c:rich>
                  <a:bodyPr/>
                  <a:lstStyle/>
                  <a:p>
                    <a:r>
                      <a:rPr lang="en-US" dirty="0">
                        <a:solidFill>
                          <a:schemeClr val="bg1"/>
                        </a:solidFill>
                      </a:rPr>
                      <a:t>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F571-4465-B131-C18BFB0C2A6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Sheet1!$H$2:$H$6</c:f>
              <c:numCache>
                <c:formatCode>"$"#,##0.0</c:formatCode>
                <c:ptCount val="5"/>
                <c:pt idx="0">
                  <c:v>0</c:v>
                </c:pt>
                <c:pt idx="1">
                  <c:v>17.3</c:v>
                </c:pt>
                <c:pt idx="2">
                  <c:v>41.1</c:v>
                </c:pt>
                <c:pt idx="3">
                  <c:v>47.4</c:v>
                </c:pt>
                <c:pt idx="4">
                  <c:v>65.599999999999994</c:v>
                </c:pt>
              </c:numCache>
            </c:numRef>
          </c:val>
          <c:extLst>
            <c:ext xmlns:c16="http://schemas.microsoft.com/office/drawing/2014/chart" uri="{C3380CC4-5D6E-409C-BE32-E72D297353CC}">
              <c16:uniqueId val="{0000001F-F571-4465-B131-C18BFB0C2A69}"/>
            </c:ext>
          </c:extLst>
        </c:ser>
        <c:ser>
          <c:idx val="7"/>
          <c:order val="7"/>
          <c:tx>
            <c:strRef>
              <c:f>Sheet1!$I$1</c:f>
              <c:strCache>
                <c:ptCount val="1"/>
                <c:pt idx="0">
                  <c:v>Total</c:v>
                </c:pt>
              </c:strCache>
            </c:strRef>
          </c:tx>
          <c:spPr>
            <a:noFill/>
            <a:ln>
              <a:noFill/>
            </a:ln>
            <a:effectLst/>
          </c:spPr>
          <c:invertIfNegative val="0"/>
          <c:dLbls>
            <c:dLbl>
              <c:idx val="0"/>
              <c:tx>
                <c:rich>
                  <a:bodyPr/>
                  <a:lstStyle/>
                  <a:p>
                    <a:fld id="{AA58D94F-493D-4928-A5C9-B852D25E26FD}" type="VALUE">
                      <a:rPr lang="en-US" sz="1800" smtClean="0"/>
                      <a:pPr/>
                      <a:t>[VALUE]</a:t>
                    </a:fld>
                    <a:r>
                      <a:rPr lang="en-US" sz="1800" dirty="0"/>
                      <a:t> B</a:t>
                    </a: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F571-4465-B131-C18BFB0C2A69}"/>
                </c:ext>
              </c:extLst>
            </c:dLbl>
            <c:dLbl>
              <c:idx val="1"/>
              <c:tx>
                <c:rich>
                  <a:bodyPr/>
                  <a:lstStyle/>
                  <a:p>
                    <a:fld id="{5D2A8E89-1A2F-4126-8148-15DB9346CD06}" type="VALUE">
                      <a:rPr lang="en-US" sz="1800" smtClean="0"/>
                      <a:pPr/>
                      <a:t>[VALUE]</a:t>
                    </a:fld>
                    <a:r>
                      <a:rPr lang="en-US" sz="1800" dirty="0"/>
                      <a:t> B  </a:t>
                    </a: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F571-4465-B131-C18BFB0C2A69}"/>
                </c:ext>
              </c:extLst>
            </c:dLbl>
            <c:dLbl>
              <c:idx val="2"/>
              <c:tx>
                <c:rich>
                  <a:bodyPr/>
                  <a:lstStyle/>
                  <a:p>
                    <a:fld id="{2CE0FC89-FCA4-4B77-9E27-06414F13ACD6}" type="VALUE">
                      <a:rPr lang="en-US" sz="1800" smtClean="0"/>
                      <a:pPr/>
                      <a:t>[VALUE]</a:t>
                    </a:fld>
                    <a:r>
                      <a:rPr lang="en-US" sz="1800" dirty="0"/>
                      <a:t> B</a:t>
                    </a: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F571-4465-B131-C18BFB0C2A69}"/>
                </c:ext>
              </c:extLst>
            </c:dLbl>
            <c:dLbl>
              <c:idx val="3"/>
              <c:tx>
                <c:rich>
                  <a:bodyPr/>
                  <a:lstStyle/>
                  <a:p>
                    <a:fld id="{6D672308-6F4C-46F2-B9DC-B9A70CD1E122}" type="VALUE">
                      <a:rPr lang="en-US" sz="1800" smtClean="0"/>
                      <a:pPr/>
                      <a:t>[VALUE]</a:t>
                    </a:fld>
                    <a:r>
                      <a:rPr lang="en-US" sz="1800" dirty="0"/>
                      <a:t> B</a:t>
                    </a: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F571-4465-B131-C18BFB0C2A69}"/>
                </c:ext>
              </c:extLst>
            </c:dLbl>
            <c:dLbl>
              <c:idx val="4"/>
              <c:tx>
                <c:rich>
                  <a:bodyPr/>
                  <a:lstStyle/>
                  <a:p>
                    <a:r>
                      <a:rPr lang="en-US" sz="1800" dirty="0">
                        <a:solidFill>
                          <a:schemeClr val="tx1"/>
                        </a:solidFill>
                      </a:rPr>
                      <a:t>$434.1 B </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4-F571-4465-B131-C18BFB0C2A6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2019</c:v>
                </c:pt>
                <c:pt idx="2">
                  <c:v>2022</c:v>
                </c:pt>
                <c:pt idx="3">
                  <c:v>2023</c:v>
                </c:pt>
                <c:pt idx="4">
                  <c:v>2024</c:v>
                </c:pt>
              </c:numCache>
            </c:numRef>
          </c:cat>
          <c:val>
            <c:numRef>
              <c:f>Sheet1!$I$2:$I$6</c:f>
              <c:numCache>
                <c:formatCode>"$"#,##0.0</c:formatCode>
                <c:ptCount val="5"/>
                <c:pt idx="0">
                  <c:v>222.3</c:v>
                </c:pt>
                <c:pt idx="1">
                  <c:v>241.7</c:v>
                </c:pt>
                <c:pt idx="2">
                  <c:v>312.7</c:v>
                </c:pt>
                <c:pt idx="3">
                  <c:v>385.4</c:v>
                </c:pt>
                <c:pt idx="4">
                  <c:v>434.06700000000001</c:v>
                </c:pt>
              </c:numCache>
            </c:numRef>
          </c:val>
          <c:extLst>
            <c:ext xmlns:c16="http://schemas.microsoft.com/office/drawing/2014/chart" uri="{C3380CC4-5D6E-409C-BE32-E72D297353CC}">
              <c16:uniqueId val="{00000025-F571-4465-B131-C18BFB0C2A69}"/>
            </c:ext>
          </c:extLst>
        </c:ser>
        <c:dLbls>
          <c:dLblPos val="ctr"/>
          <c:showLegendKey val="0"/>
          <c:showVal val="1"/>
          <c:showCatName val="0"/>
          <c:showSerName val="0"/>
          <c:showPercent val="0"/>
          <c:showBubbleSize val="0"/>
        </c:dLbls>
        <c:gapWidth val="150"/>
        <c:overlap val="100"/>
        <c:axId val="678451071"/>
        <c:axId val="678439551"/>
      </c:barChart>
      <c:catAx>
        <c:axId val="678451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n-US"/>
          </a:p>
        </c:txPr>
        <c:crossAx val="678439551"/>
        <c:crosses val="autoZero"/>
        <c:auto val="1"/>
        <c:lblAlgn val="ctr"/>
        <c:lblOffset val="100"/>
        <c:noMultiLvlLbl val="0"/>
      </c:catAx>
      <c:valAx>
        <c:axId val="678439551"/>
        <c:scaling>
          <c:orientation val="minMax"/>
        </c:scaling>
        <c:delete val="1"/>
        <c:axPos val="l"/>
        <c:numFmt formatCode="&quot;$&quot;#,##0.00_);[Red]\(&quot;$&quot;#,##0.00\)" sourceLinked="1"/>
        <c:majorTickMark val="none"/>
        <c:minorTickMark val="none"/>
        <c:tickLblPos val="nextTo"/>
        <c:crossAx val="678451071"/>
        <c:crosses val="autoZero"/>
        <c:crossBetween val="between"/>
      </c:valAx>
      <c:spPr>
        <a:noFill/>
        <a:ln>
          <a:noFill/>
        </a:ln>
        <a:effectLst/>
      </c:spPr>
    </c:plotArea>
    <c:legend>
      <c:legendPos val="b"/>
      <c:legendEntry>
        <c:idx val="7"/>
        <c:delete val="1"/>
      </c:legendEntry>
      <c:layout>
        <c:manualLayout>
          <c:xMode val="edge"/>
          <c:yMode val="edge"/>
          <c:x val="1.386737432207584E-2"/>
          <c:y val="0.92856508925790171"/>
          <c:w val="0.94011670605589015"/>
          <c:h val="6.57012699703795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230927338830417E-2"/>
          <c:y val="0.17498945756341941"/>
          <c:w val="0.95611323804235604"/>
          <c:h val="0.60055582995158174"/>
        </c:manualLayout>
      </c:layout>
      <c:barChart>
        <c:barDir val="col"/>
        <c:grouping val="clustered"/>
        <c:varyColors val="0"/>
        <c:ser>
          <c:idx val="2"/>
          <c:order val="2"/>
          <c:tx>
            <c:strRef>
              <c:f>Sheet1!$E$1</c:f>
              <c:strCache>
                <c:ptCount val="1"/>
                <c:pt idx="0">
                  <c:v>Total</c:v>
                </c:pt>
              </c:strCache>
            </c:strRef>
          </c:tx>
          <c:spPr>
            <a:solidFill>
              <a:schemeClr val="tx2"/>
            </a:solidFill>
            <a:ln>
              <a:noFill/>
            </a:ln>
            <a:effectLst/>
          </c:spPr>
          <c:invertIfNegative val="0"/>
          <c:dPt>
            <c:idx val="9"/>
            <c:invertIfNegative val="0"/>
            <c:bubble3D val="0"/>
            <c:extLst>
              <c:ext xmlns:c16="http://schemas.microsoft.com/office/drawing/2014/chart" uri="{C3380CC4-5D6E-409C-BE32-E72D297353CC}">
                <c16:uniqueId val="{00000000-4B30-45EA-823D-57125DD9CAF1}"/>
              </c:ext>
            </c:extLst>
          </c:dPt>
          <c:dPt>
            <c:idx val="10"/>
            <c:invertIfNegative val="0"/>
            <c:bubble3D val="0"/>
            <c:spPr>
              <a:solidFill>
                <a:schemeClr val="tx2"/>
              </a:solidFill>
              <a:ln w="57150">
                <a:noFill/>
              </a:ln>
              <a:effectLst/>
            </c:spPr>
            <c:extLst>
              <c:ext xmlns:c16="http://schemas.microsoft.com/office/drawing/2014/chart" uri="{C3380CC4-5D6E-409C-BE32-E72D297353CC}">
                <c16:uniqueId val="{00000002-4B30-45EA-823D-57125DD9CAF1}"/>
              </c:ext>
            </c:extLst>
          </c:dPt>
          <c:dPt>
            <c:idx val="14"/>
            <c:invertIfNegative val="0"/>
            <c:bubble3D val="0"/>
            <c:spPr>
              <a:solidFill>
                <a:schemeClr val="tx2"/>
              </a:solidFill>
              <a:ln w="44450">
                <a:noFill/>
              </a:ln>
              <a:effectLst/>
            </c:spPr>
            <c:extLst>
              <c:ext xmlns:c16="http://schemas.microsoft.com/office/drawing/2014/chart" uri="{C3380CC4-5D6E-409C-BE32-E72D297353CC}">
                <c16:uniqueId val="{00000004-4B30-45EA-823D-57125DD9CAF1}"/>
              </c:ext>
            </c:extLst>
          </c:dPt>
          <c:dPt>
            <c:idx val="28"/>
            <c:invertIfNegative val="0"/>
            <c:bubble3D val="0"/>
            <c:extLst>
              <c:ext xmlns:c16="http://schemas.microsoft.com/office/drawing/2014/chart" uri="{C3380CC4-5D6E-409C-BE32-E72D297353CC}">
                <c16:uniqueId val="{00000005-4B30-45EA-823D-57125DD9CAF1}"/>
              </c:ext>
            </c:extLst>
          </c:dPt>
          <c:dLbls>
            <c:dLbl>
              <c:idx val="0"/>
              <c:tx>
                <c:rich>
                  <a:bodyPr/>
                  <a:lstStyle/>
                  <a:p>
                    <a:r>
                      <a:rPr lang="en-US" dirty="0"/>
                      <a:t>55.9</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B30-45EA-823D-57125DD9CAF1}"/>
                </c:ext>
              </c:extLst>
            </c:dLbl>
            <c:dLbl>
              <c:idx val="1"/>
              <c:tx>
                <c:rich>
                  <a:bodyPr/>
                  <a:lstStyle/>
                  <a:p>
                    <a:r>
                      <a:rPr lang="en-US" dirty="0"/>
                      <a:t>48.9</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B30-45EA-823D-57125DD9CAF1}"/>
                </c:ext>
              </c:extLst>
            </c:dLbl>
            <c:dLbl>
              <c:idx val="2"/>
              <c:tx>
                <c:rich>
                  <a:bodyPr/>
                  <a:lstStyle/>
                  <a:p>
                    <a:r>
                      <a:rPr lang="en-US" dirty="0"/>
                      <a:t>55.7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4B30-45EA-823D-57125DD9CAF1}"/>
                </c:ext>
              </c:extLst>
            </c:dLbl>
            <c:dLbl>
              <c:idx val="3"/>
              <c:tx>
                <c:rich>
                  <a:bodyPr/>
                  <a:lstStyle/>
                  <a:p>
                    <a:r>
                      <a:rPr lang="en-US" dirty="0"/>
                      <a:t>58.6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B30-45EA-823D-57125DD9CAF1}"/>
                </c:ext>
              </c:extLst>
            </c:dLbl>
            <c:dLbl>
              <c:idx val="4"/>
              <c:tx>
                <c:rich>
                  <a:bodyPr/>
                  <a:lstStyle/>
                  <a:p>
                    <a:r>
                      <a:rPr lang="en-US" dirty="0"/>
                      <a:t>61.0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B30-45EA-823D-57125DD9CAF1}"/>
                </c:ext>
              </c:extLst>
            </c:dLbl>
            <c:dLbl>
              <c:idx val="5"/>
              <c:tx>
                <c:rich>
                  <a:bodyPr/>
                  <a:lstStyle/>
                  <a:p>
                    <a:r>
                      <a:rPr lang="en-US" dirty="0"/>
                      <a:t>68.2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4B30-45EA-823D-57125DD9CAF1}"/>
                </c:ext>
              </c:extLst>
            </c:dLbl>
            <c:dLbl>
              <c:idx val="6"/>
              <c:tx>
                <c:rich>
                  <a:bodyPr/>
                  <a:lstStyle/>
                  <a:p>
                    <a:r>
                      <a:rPr lang="en-US" dirty="0"/>
                      <a:t>62.3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4B30-45EA-823D-57125DD9CAF1}"/>
                </c:ext>
              </c:extLst>
            </c:dLbl>
            <c:dLbl>
              <c:idx val="7"/>
              <c:tx>
                <c:rich>
                  <a:bodyPr/>
                  <a:lstStyle/>
                  <a:p>
                    <a:r>
                      <a:rPr lang="en-US" dirty="0"/>
                      <a:t>62.8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4B30-45EA-823D-57125DD9CAF1}"/>
                </c:ext>
              </c:extLst>
            </c:dLbl>
            <c:dLbl>
              <c:idx val="8"/>
              <c:tx>
                <c:rich>
                  <a:bodyPr/>
                  <a:lstStyle/>
                  <a:p>
                    <a:r>
                      <a:rPr lang="en-US" dirty="0"/>
                      <a:t>63.3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4B30-45EA-823D-57125DD9CAF1}"/>
                </c:ext>
              </c:extLst>
            </c:dLbl>
            <c:dLbl>
              <c:idx val="9"/>
              <c:tx>
                <c:rich>
                  <a:bodyPr/>
                  <a:lstStyle/>
                  <a:p>
                    <a:r>
                      <a:rPr lang="en-US" dirty="0"/>
                      <a:t>79.4</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B30-45EA-823D-57125DD9CAF1}"/>
                </c:ext>
              </c:extLst>
            </c:dLbl>
            <c:dLbl>
              <c:idx val="10"/>
              <c:tx>
                <c:rich>
                  <a:bodyPr/>
                  <a:lstStyle/>
                  <a:p>
                    <a:r>
                      <a:rPr lang="en-US" dirty="0"/>
                      <a:t>80.7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B30-45EA-823D-57125DD9CAF1}"/>
                </c:ext>
              </c:extLst>
            </c:dLbl>
            <c:dLbl>
              <c:idx val="11"/>
              <c:tx>
                <c:rich>
                  <a:bodyPr/>
                  <a:lstStyle/>
                  <a:p>
                    <a:r>
                      <a:rPr lang="en-US" dirty="0"/>
                      <a:t>89.4</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4B30-45EA-823D-57125DD9CAF1}"/>
                </c:ext>
              </c:extLst>
            </c:dLbl>
            <c:dLbl>
              <c:idx val="12"/>
              <c:tx>
                <c:rich>
                  <a:bodyPr/>
                  <a:lstStyle/>
                  <a:p>
                    <a:r>
                      <a:rPr lang="en-US" dirty="0"/>
                      <a:t>94.1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4B30-45EA-823D-57125DD9CAF1}"/>
                </c:ext>
              </c:extLst>
            </c:dLbl>
            <c:dLbl>
              <c:idx val="13"/>
              <c:tx>
                <c:rich>
                  <a:bodyPr/>
                  <a:lstStyle/>
                  <a:p>
                    <a:r>
                      <a:rPr lang="en-US" dirty="0"/>
                      <a:t>87.1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4B30-45EA-823D-57125DD9CAF1}"/>
                </c:ext>
              </c:extLst>
            </c:dLbl>
            <c:dLbl>
              <c:idx val="14"/>
              <c:layout>
                <c:manualLayout>
                  <c:x val="-1.6259618499472069E-16"/>
                  <c:y val="7.082087606365918E-2"/>
                </c:manualLayout>
              </c:layout>
              <c:tx>
                <c:rich>
                  <a:bodyPr/>
                  <a:lstStyle/>
                  <a:p>
                    <a:r>
                      <a:rPr lang="en-US" dirty="0"/>
                      <a:t>89.4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B30-45EA-823D-57125DD9CAF1}"/>
                </c:ext>
              </c:extLst>
            </c:dLbl>
            <c:dLbl>
              <c:idx val="15"/>
              <c:tx>
                <c:rich>
                  <a:bodyPr/>
                  <a:lstStyle/>
                  <a:p>
                    <a:r>
                      <a:rPr lang="en-US" dirty="0"/>
                      <a:t>115.7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4B30-45EA-823D-57125DD9CAF1}"/>
                </c:ext>
              </c:extLst>
            </c:dLbl>
            <c:dLbl>
              <c:idx val="16"/>
              <c:tx>
                <c:rich>
                  <a:bodyPr/>
                  <a:lstStyle/>
                  <a:p>
                    <a:r>
                      <a:rPr lang="en-US" dirty="0"/>
                      <a:t>106.7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4B30-45EA-823D-57125DD9CAF1}"/>
                </c:ext>
              </c:extLst>
            </c:dLbl>
            <c:dLbl>
              <c:idx val="19"/>
              <c:delete val="1"/>
              <c:extLst>
                <c:ext xmlns:c15="http://schemas.microsoft.com/office/drawing/2012/chart" uri="{CE6537A1-D6FC-4f65-9D91-7224C49458BB}"/>
                <c:ext xmlns:c16="http://schemas.microsoft.com/office/drawing/2014/chart" uri="{C3380CC4-5D6E-409C-BE32-E72D297353CC}">
                  <c16:uniqueId val="{00000014-4B30-45EA-823D-57125DD9CAF1}"/>
                </c:ext>
              </c:extLst>
            </c:dLbl>
            <c:spPr>
              <a:noFill/>
              <a:ln>
                <a:noFill/>
              </a:ln>
              <a:effectLst/>
            </c:spPr>
            <c:txPr>
              <a:bodyPr wrap="square" lIns="38100" tIns="19050" rIns="38100" bIns="19050" anchor="ctr">
                <a:spAutoFit/>
              </a:bodyPr>
              <a:lstStyle/>
              <a:p>
                <a:pPr>
                  <a:defRPr sz="1400">
                    <a:solidFill>
                      <a:schemeClr val="bg1"/>
                    </a:solidFill>
                    <a:latin typeface="Aptos" panose="020B00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Sheet1!$A$2:$B$55</c:f>
              <c:multiLvlStrCache>
                <c:ptCount val="20"/>
                <c:lvl>
                  <c:pt idx="0">
                    <c:v>Q1</c:v>
                  </c:pt>
                  <c:pt idx="1">
                    <c:v>Q2</c:v>
                  </c:pt>
                  <c:pt idx="2">
                    <c:v>Q3</c:v>
                  </c:pt>
                  <c:pt idx="3">
                    <c:v>Q4</c:v>
                  </c:pt>
                  <c:pt idx="4">
                    <c:v>Q1</c:v>
                  </c:pt>
                  <c:pt idx="5">
                    <c:v>Q2</c:v>
                  </c:pt>
                  <c:pt idx="6">
                    <c:v>Q3</c:v>
                  </c:pt>
                  <c:pt idx="7">
                    <c:v>Q4</c:v>
                  </c:pt>
                  <c:pt idx="8">
                    <c:v>Q1</c:v>
                  </c:pt>
                  <c:pt idx="9">
                    <c:v>Q2 </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Sheet1!$E$2:$E$55</c:f>
              <c:numCache>
                <c:formatCode>_("$"* #,##0.0_);_("$"* \(#,##0.0\);_("$"* "-"??_);_(@_)</c:formatCode>
                <c:ptCount val="20"/>
                <c:pt idx="0">
                  <c:v>55.87</c:v>
                </c:pt>
                <c:pt idx="1">
                  <c:v>48.900000000000006</c:v>
                </c:pt>
                <c:pt idx="2">
                  <c:v>55.7</c:v>
                </c:pt>
                <c:pt idx="3">
                  <c:v>58.6</c:v>
                </c:pt>
                <c:pt idx="4">
                  <c:v>61.024000000000001</c:v>
                </c:pt>
                <c:pt idx="5">
                  <c:v>68.16</c:v>
                </c:pt>
                <c:pt idx="6">
                  <c:v>62.31</c:v>
                </c:pt>
                <c:pt idx="7">
                  <c:v>62.83</c:v>
                </c:pt>
                <c:pt idx="8">
                  <c:v>63.315000000000005</c:v>
                </c:pt>
                <c:pt idx="9">
                  <c:v>79.400000000000006</c:v>
                </c:pt>
                <c:pt idx="10">
                  <c:v>80.7</c:v>
                </c:pt>
                <c:pt idx="11">
                  <c:v>89.4</c:v>
                </c:pt>
                <c:pt idx="12">
                  <c:v>94.1</c:v>
                </c:pt>
                <c:pt idx="13">
                  <c:v>87.1</c:v>
                </c:pt>
                <c:pt idx="14">
                  <c:v>89.4</c:v>
                </c:pt>
                <c:pt idx="15">
                  <c:v>115.7</c:v>
                </c:pt>
                <c:pt idx="16">
                  <c:v>106.7</c:v>
                </c:pt>
                <c:pt idx="17">
                  <c:v>110</c:v>
                </c:pt>
                <c:pt idx="18">
                  <c:v>114.7</c:v>
                </c:pt>
                <c:pt idx="19">
                  <c:v>102.08000000000001</c:v>
                </c:pt>
              </c:numCache>
            </c:numRef>
          </c:val>
          <c:extLst>
            <c:ext xmlns:c16="http://schemas.microsoft.com/office/drawing/2014/chart" uri="{C3380CC4-5D6E-409C-BE32-E72D297353CC}">
              <c16:uniqueId val="{00000015-4B30-45EA-823D-57125DD9CAF1}"/>
            </c:ext>
          </c:extLst>
        </c:ser>
        <c:dLbls>
          <c:showLegendKey val="0"/>
          <c:showVal val="0"/>
          <c:showCatName val="0"/>
          <c:showSerName val="0"/>
          <c:showPercent val="0"/>
          <c:showBubbleSize val="0"/>
        </c:dLbls>
        <c:gapWidth val="5"/>
        <c:axId val="229076248"/>
        <c:axId val="229076640"/>
      </c:barChart>
      <c:lineChart>
        <c:grouping val="standard"/>
        <c:varyColors val="0"/>
        <c:ser>
          <c:idx val="1"/>
          <c:order val="0"/>
          <c:tx>
            <c:strRef>
              <c:f>Sheet1!$C$1</c:f>
              <c:strCache>
                <c:ptCount val="1"/>
                <c:pt idx="0">
                  <c:v>Fixed Annuity</c:v>
                </c:pt>
              </c:strCache>
            </c:strRef>
          </c:tx>
          <c:spPr>
            <a:ln w="57150">
              <a:solidFill>
                <a:srgbClr val="00B050"/>
              </a:solidFill>
              <a:prstDash val="solid"/>
            </a:ln>
            <a:effectLst/>
          </c:spPr>
          <c:marker>
            <c:symbol val="circle"/>
            <c:size val="6"/>
            <c:spPr>
              <a:solidFill>
                <a:schemeClr val="accent3"/>
              </a:solidFill>
              <a:ln w="57150">
                <a:solidFill>
                  <a:srgbClr val="00B050"/>
                </a:solidFill>
              </a:ln>
              <a:effectLst/>
            </c:spPr>
          </c:marker>
          <c:cat>
            <c:multiLvlStrRef>
              <c:f>Sheet1!$A$2:$B$55</c:f>
              <c:multiLvlStrCache>
                <c:ptCount val="20"/>
                <c:lvl>
                  <c:pt idx="0">
                    <c:v>Q1</c:v>
                  </c:pt>
                  <c:pt idx="1">
                    <c:v>Q2</c:v>
                  </c:pt>
                  <c:pt idx="2">
                    <c:v>Q3</c:v>
                  </c:pt>
                  <c:pt idx="3">
                    <c:v>Q4</c:v>
                  </c:pt>
                  <c:pt idx="4">
                    <c:v>Q1</c:v>
                  </c:pt>
                  <c:pt idx="5">
                    <c:v>Q2</c:v>
                  </c:pt>
                  <c:pt idx="6">
                    <c:v>Q3</c:v>
                  </c:pt>
                  <c:pt idx="7">
                    <c:v>Q4</c:v>
                  </c:pt>
                  <c:pt idx="8">
                    <c:v>Q1</c:v>
                  </c:pt>
                  <c:pt idx="9">
                    <c:v>Q2 </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Sheet1!$C$2:$C$55</c:f>
              <c:numCache>
                <c:formatCode>_(* #,##0.0_);_(* \(#,##0.0\);_(* "-"??_);_(@_)</c:formatCode>
                <c:ptCount val="20"/>
                <c:pt idx="0">
                  <c:v>29.869999999999997</c:v>
                </c:pt>
                <c:pt idx="1">
                  <c:v>27.8</c:v>
                </c:pt>
                <c:pt idx="2">
                  <c:v>31.8</c:v>
                </c:pt>
                <c:pt idx="3">
                  <c:v>31</c:v>
                </c:pt>
                <c:pt idx="4" formatCode="0.0">
                  <c:v>31.024000000000001</c:v>
                </c:pt>
                <c:pt idx="5" formatCode="General">
                  <c:v>35.459999999999994</c:v>
                </c:pt>
                <c:pt idx="6">
                  <c:v>31.710000000000004</c:v>
                </c:pt>
                <c:pt idx="7" formatCode="General">
                  <c:v>30.830000000000002</c:v>
                </c:pt>
                <c:pt idx="8" formatCode="General">
                  <c:v>35.215000000000003</c:v>
                </c:pt>
                <c:pt idx="9" formatCode="General">
                  <c:v>52.1</c:v>
                </c:pt>
                <c:pt idx="10" formatCode="General">
                  <c:v>56</c:v>
                </c:pt>
                <c:pt idx="11" formatCode="General">
                  <c:v>66.62</c:v>
                </c:pt>
                <c:pt idx="12" formatCode="General">
                  <c:v>70.900000000000006</c:v>
                </c:pt>
                <c:pt idx="13" formatCode="General">
                  <c:v>62.4</c:v>
                </c:pt>
                <c:pt idx="14" formatCode="General">
                  <c:v>63</c:v>
                </c:pt>
                <c:pt idx="15" formatCode="General">
                  <c:v>90.4</c:v>
                </c:pt>
                <c:pt idx="16" formatCode="General">
                  <c:v>78.5</c:v>
                </c:pt>
                <c:pt idx="17" formatCode="General">
                  <c:v>78.185000000000002</c:v>
                </c:pt>
                <c:pt idx="18" formatCode="General">
                  <c:v>82.6</c:v>
                </c:pt>
                <c:pt idx="19" formatCode="General">
                  <c:v>67.680000000000007</c:v>
                </c:pt>
              </c:numCache>
            </c:numRef>
          </c:val>
          <c:smooth val="0"/>
          <c:extLst>
            <c:ext xmlns:c16="http://schemas.microsoft.com/office/drawing/2014/chart" uri="{C3380CC4-5D6E-409C-BE32-E72D297353CC}">
              <c16:uniqueId val="{00000016-4B30-45EA-823D-57125DD9CAF1}"/>
            </c:ext>
          </c:extLst>
        </c:ser>
        <c:ser>
          <c:idx val="0"/>
          <c:order val="1"/>
          <c:tx>
            <c:strRef>
              <c:f>Sheet1!$D$1</c:f>
              <c:strCache>
                <c:ptCount val="1"/>
                <c:pt idx="0">
                  <c:v>Variable Annuity</c:v>
                </c:pt>
              </c:strCache>
            </c:strRef>
          </c:tx>
          <c:spPr>
            <a:ln w="57150">
              <a:solidFill>
                <a:schemeClr val="accent2"/>
              </a:solidFill>
              <a:prstDash val="solid"/>
            </a:ln>
            <a:effectLst/>
          </c:spPr>
          <c:marker>
            <c:symbol val="circle"/>
            <c:size val="6"/>
            <c:spPr>
              <a:solidFill>
                <a:srgbClr val="FFC000"/>
              </a:solidFill>
              <a:ln w="57150">
                <a:solidFill>
                  <a:schemeClr val="accent2"/>
                </a:solidFill>
              </a:ln>
              <a:effectLst/>
            </c:spPr>
          </c:marker>
          <c:cat>
            <c:multiLvlStrRef>
              <c:f>Sheet1!$A$2:$B$55</c:f>
              <c:multiLvlStrCache>
                <c:ptCount val="20"/>
                <c:lvl>
                  <c:pt idx="0">
                    <c:v>Q1</c:v>
                  </c:pt>
                  <c:pt idx="1">
                    <c:v>Q2</c:v>
                  </c:pt>
                  <c:pt idx="2">
                    <c:v>Q3</c:v>
                  </c:pt>
                  <c:pt idx="3">
                    <c:v>Q4</c:v>
                  </c:pt>
                  <c:pt idx="4">
                    <c:v>Q1</c:v>
                  </c:pt>
                  <c:pt idx="5">
                    <c:v>Q2</c:v>
                  </c:pt>
                  <c:pt idx="6">
                    <c:v>Q3</c:v>
                  </c:pt>
                  <c:pt idx="7">
                    <c:v>Q4</c:v>
                  </c:pt>
                  <c:pt idx="8">
                    <c:v>Q1</c:v>
                  </c:pt>
                  <c:pt idx="9">
                    <c:v>Q2 </c:v>
                  </c:pt>
                  <c:pt idx="10">
                    <c:v>Q3</c:v>
                  </c:pt>
                  <c:pt idx="11">
                    <c:v>Q4</c:v>
                  </c:pt>
                  <c:pt idx="12">
                    <c:v>Q1</c:v>
                  </c:pt>
                  <c:pt idx="13">
                    <c:v>Q2</c:v>
                  </c:pt>
                  <c:pt idx="14">
                    <c:v>Q3</c:v>
                  </c:pt>
                  <c:pt idx="15">
                    <c:v>Q4</c:v>
                  </c:pt>
                  <c:pt idx="16">
                    <c:v>Q1</c:v>
                  </c:pt>
                  <c:pt idx="17">
                    <c:v>Q2</c:v>
                  </c:pt>
                  <c:pt idx="18">
                    <c:v>Q3</c:v>
                  </c:pt>
                  <c:pt idx="19">
                    <c:v>Q4</c:v>
                  </c:pt>
                </c:lvl>
                <c:lvl>
                  <c:pt idx="0">
                    <c:v>2020</c:v>
                  </c:pt>
                  <c:pt idx="4">
                    <c:v>2021</c:v>
                  </c:pt>
                  <c:pt idx="8">
                    <c:v>2022</c:v>
                  </c:pt>
                  <c:pt idx="12">
                    <c:v>2023</c:v>
                  </c:pt>
                  <c:pt idx="16">
                    <c:v>2024</c:v>
                  </c:pt>
                </c:lvl>
              </c:multiLvlStrCache>
            </c:multiLvlStrRef>
          </c:cat>
          <c:val>
            <c:numRef>
              <c:f>Sheet1!$D$2:$D$55</c:f>
              <c:numCache>
                <c:formatCode>General</c:formatCode>
                <c:ptCount val="20"/>
                <c:pt idx="0">
                  <c:v>26</c:v>
                </c:pt>
                <c:pt idx="1">
                  <c:v>21.1</c:v>
                </c:pt>
                <c:pt idx="2">
                  <c:v>23.9</c:v>
                </c:pt>
                <c:pt idx="3">
                  <c:v>27.6</c:v>
                </c:pt>
                <c:pt idx="4">
                  <c:v>30</c:v>
                </c:pt>
                <c:pt idx="5">
                  <c:v>32.700000000000003</c:v>
                </c:pt>
                <c:pt idx="6">
                  <c:v>30.6</c:v>
                </c:pt>
                <c:pt idx="7">
                  <c:v>32</c:v>
                </c:pt>
                <c:pt idx="8">
                  <c:v>28.1</c:v>
                </c:pt>
                <c:pt idx="9">
                  <c:v>27.3</c:v>
                </c:pt>
                <c:pt idx="10">
                  <c:v>24.7</c:v>
                </c:pt>
                <c:pt idx="11">
                  <c:v>22.8</c:v>
                </c:pt>
                <c:pt idx="12">
                  <c:v>23.2</c:v>
                </c:pt>
                <c:pt idx="13">
                  <c:v>24.7</c:v>
                </c:pt>
                <c:pt idx="14">
                  <c:v>25.6</c:v>
                </c:pt>
                <c:pt idx="15">
                  <c:v>25.3</c:v>
                </c:pt>
                <c:pt idx="16">
                  <c:v>28.2</c:v>
                </c:pt>
                <c:pt idx="17">
                  <c:v>31.8</c:v>
                </c:pt>
                <c:pt idx="18">
                  <c:v>32.1</c:v>
                </c:pt>
                <c:pt idx="19">
                  <c:v>34.4</c:v>
                </c:pt>
              </c:numCache>
            </c:numRef>
          </c:val>
          <c:smooth val="0"/>
          <c:extLst>
            <c:ext xmlns:c16="http://schemas.microsoft.com/office/drawing/2014/chart" uri="{C3380CC4-5D6E-409C-BE32-E72D297353CC}">
              <c16:uniqueId val="{00000017-4B30-45EA-823D-57125DD9CAF1}"/>
            </c:ext>
          </c:extLst>
        </c:ser>
        <c:dLbls>
          <c:showLegendKey val="0"/>
          <c:showVal val="0"/>
          <c:showCatName val="0"/>
          <c:showSerName val="0"/>
          <c:showPercent val="0"/>
          <c:showBubbleSize val="0"/>
        </c:dLbls>
        <c:marker val="1"/>
        <c:smooth val="0"/>
        <c:axId val="229076248"/>
        <c:axId val="229076640"/>
      </c:lineChart>
      <c:catAx>
        <c:axId val="229076248"/>
        <c:scaling>
          <c:orientation val="minMax"/>
        </c:scaling>
        <c:delete val="0"/>
        <c:axPos val="b"/>
        <c:numFmt formatCode="General" sourceLinked="1"/>
        <c:majorTickMark val="out"/>
        <c:minorTickMark val="none"/>
        <c:tickLblPos val="nextTo"/>
        <c:spPr>
          <a:ln w="13591">
            <a:solidFill>
              <a:srgbClr val="000000"/>
            </a:solidFill>
            <a:prstDash val="solid"/>
          </a:ln>
        </c:spPr>
        <c:txPr>
          <a:bodyPr rot="0" vert="horz"/>
          <a:lstStyle/>
          <a:p>
            <a:pPr>
              <a:defRPr sz="1200" b="0" i="0" u="none" strike="noStrike" baseline="0">
                <a:solidFill>
                  <a:srgbClr val="000000"/>
                </a:solidFill>
                <a:latin typeface="Aptos" panose="020B0004020202020204" pitchFamily="34" charset="0"/>
                <a:ea typeface="Arial"/>
                <a:cs typeface="Arial"/>
              </a:defRPr>
            </a:pPr>
            <a:endParaRPr lang="en-US"/>
          </a:p>
        </c:txPr>
        <c:crossAx val="229076640"/>
        <c:crosses val="autoZero"/>
        <c:auto val="1"/>
        <c:lblAlgn val="ctr"/>
        <c:lblOffset val="100"/>
        <c:noMultiLvlLbl val="0"/>
      </c:catAx>
      <c:valAx>
        <c:axId val="229076640"/>
        <c:scaling>
          <c:orientation val="minMax"/>
        </c:scaling>
        <c:delete val="1"/>
        <c:axPos val="l"/>
        <c:numFmt formatCode="_(&quot;$&quot;* #,##0.0_);_(&quot;$&quot;* \(#,##0.0\);_(&quot;$&quot;* &quot;-&quot;??_);_(@_)" sourceLinked="1"/>
        <c:majorTickMark val="out"/>
        <c:minorTickMark val="none"/>
        <c:tickLblPos val="none"/>
        <c:crossAx val="229076248"/>
        <c:crossesAt val="1"/>
        <c:crossBetween val="between"/>
      </c:valAx>
      <c:spPr>
        <a:noFill/>
        <a:ln w="25400">
          <a:noFill/>
        </a:ln>
      </c:spPr>
    </c:plotArea>
    <c:legend>
      <c:legendPos val="b"/>
      <c:layout>
        <c:manualLayout>
          <c:xMode val="edge"/>
          <c:yMode val="edge"/>
          <c:x val="0.3116135433944347"/>
          <c:y val="0.90478697588129009"/>
          <c:w val="0.38564189848311548"/>
          <c:h val="5.660112867285947E-2"/>
        </c:manualLayout>
      </c:layout>
      <c:overlay val="0"/>
      <c:spPr>
        <a:noFill/>
        <a:ln w="27183">
          <a:noFill/>
        </a:ln>
      </c:spPr>
      <c:txPr>
        <a:bodyPr/>
        <a:lstStyle/>
        <a:p>
          <a:pPr>
            <a:defRPr sz="1400" b="0" i="0" u="none" strike="noStrike" baseline="0">
              <a:solidFill>
                <a:schemeClr val="tx1"/>
              </a:solidFill>
              <a:latin typeface="Aptos" panose="020B0004020202020204" pitchFamily="34" charset="0"/>
              <a:ea typeface="Arial"/>
              <a:cs typeface="Arial"/>
            </a:defRPr>
          </a:pPr>
          <a:endParaRPr lang="en-US"/>
        </a:p>
      </c:txPr>
    </c:legend>
    <c:plotVisOnly val="1"/>
    <c:dispBlanksAs val="gap"/>
    <c:showDLblsOverMax val="0"/>
  </c:chart>
  <c:spPr>
    <a:noFill/>
    <a:ln>
      <a:noFill/>
    </a:ln>
  </c:spPr>
  <c:txPr>
    <a:bodyPr/>
    <a:lstStyle/>
    <a:p>
      <a:pPr>
        <a:defRPr sz="2465"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A0_EFE8F59F.xml><?xml version="1.0" encoding="utf-8"?>
<p188:cmLst xmlns:a="http://schemas.openxmlformats.org/drawingml/2006/main" xmlns:r="http://schemas.openxmlformats.org/officeDocument/2006/relationships" xmlns:p188="http://schemas.microsoft.com/office/powerpoint/2018/8/main">
  <p188:cm id="{5F8C8506-7F57-4C6F-B105-D71B406A2790}" authorId="{D5239860-90C8-B3BB-B294-172D972F0638}" created="2025-04-10T18:43:54.353">
    <pc:sldMkLst xmlns:pc="http://schemas.microsoft.com/office/powerpoint/2013/main/command">
      <pc:docMk/>
      <pc:sldMk cId="4025021855" sldId="416"/>
    </pc:sldMkLst>
    <p188:txBody>
      <a:bodyPr/>
      <a:lstStyle/>
      <a:p>
        <a:r>
          <a:rPr lang="en-US"/>
          <a:t>Add/Remove Checkmarks based on participation </a:t>
        </a:r>
      </a:p>
    </p188:txBody>
  </p188:cm>
  <p188:cm id="{73CB06C6-0A77-49C7-944B-A024E2F64939}" authorId="{D5239860-90C8-B3BB-B294-172D972F0638}" created="2025-04-10T18:45:02.823">
    <pc:sldMkLst xmlns:pc="http://schemas.microsoft.com/office/powerpoint/2013/main/command">
      <pc:docMk/>
      <pc:sldMk cId="4025021855" sldId="416"/>
    </pc:sldMkLst>
    <p188:txBody>
      <a:bodyPr/>
      <a:lstStyle/>
      <a:p>
        <a:r>
          <a:rPr lang="en-US"/>
          <a:t>Customize highlights to the company</a:t>
        </a:r>
      </a:p>
    </p188:txBody>
  </p188:cm>
</p188:cmLst>
</file>

<file path=ppt/comments/modernComment_1AD_4348E9CB.xml><?xml version="1.0" encoding="utf-8"?>
<p188:cmLst xmlns:a="http://schemas.openxmlformats.org/drawingml/2006/main" xmlns:r="http://schemas.openxmlformats.org/officeDocument/2006/relationships" xmlns:p188="http://schemas.microsoft.com/office/powerpoint/2018/8/main">
  <p188:cm id="{6E6FC338-B1FE-47CA-9C2B-B2C69B23A8B2}" authorId="{D5239860-90C8-B3BB-B294-172D972F0638}" created="2025-04-10T18:52:42.342">
    <pc:sldMkLst xmlns:pc="http://schemas.microsoft.com/office/powerpoint/2013/main/command">
      <pc:docMk/>
      <pc:sldMk cId="1128851915" sldId="429"/>
    </pc:sldMkLst>
    <p188:txBody>
      <a:bodyPr/>
      <a:lstStyle/>
      <a:p>
        <a:r>
          <a:rPr lang="en-US"/>
          <a:t>Add or Remove Checkmarks based on participation.</a:t>
        </a:r>
      </a:p>
    </p188:txBody>
  </p188:cm>
</p188:cmLst>
</file>

<file path=ppt/comments/modernComment_1F8_21B34EF.xml><?xml version="1.0" encoding="utf-8"?>
<p188:cmLst xmlns:a="http://schemas.openxmlformats.org/drawingml/2006/main" xmlns:r="http://schemas.openxmlformats.org/officeDocument/2006/relationships" xmlns:p188="http://schemas.microsoft.com/office/powerpoint/2018/8/main">
  <p188:cm id="{0D48223C-163F-4D80-A7D4-54065B3B10DD}" authorId="{D5239860-90C8-B3BB-B294-172D972F0638}" created="2025-04-10T18:49:35.432">
    <ac:deMkLst xmlns:ac="http://schemas.microsoft.com/office/drawing/2013/main/command">
      <pc:docMk xmlns:pc="http://schemas.microsoft.com/office/powerpoint/2013/main/command"/>
      <pc:sldMk xmlns:pc="http://schemas.microsoft.com/office/powerpoint/2013/main/command" cId="35337455" sldId="504"/>
      <ac:spMk id="20" creationId="{26213EB8-CB4E-7782-8AC0-97140EB700E9}"/>
    </ac:deMkLst>
    <p188:replyLst>
      <p188:reply id="{2820DC6A-E308-460D-84A5-A77945AC2820}" authorId="{D5239860-90C8-B3BB-B294-172D972F0638}" created="2025-04-10T18:49:52.299">
        <p188:txBody>
          <a:bodyPr/>
          <a:lstStyle/>
          <a:p>
            <a:r>
              <a:rPr lang="en-US"/>
              <a:t>Remove if not applicable. </a:t>
            </a:r>
          </a:p>
        </p188:txBody>
      </p188:reply>
    </p188:replyLst>
    <p188:txBody>
      <a:bodyPr/>
      <a:lstStyle/>
      <a:p>
        <a:r>
          <a:rPr lang="en-US"/>
          <a:t>Can utilize “Attending” or “Presenting” if YOU or MSD are attending or presenting at an upcoming conference.  </a:t>
        </a:r>
      </a:p>
    </p188:txBody>
  </p188:cm>
</p188:cmLst>
</file>

<file path=ppt/comments/modernComment_206_F874BF92.xml><?xml version="1.0" encoding="utf-8"?>
<p188:cmLst xmlns:a="http://schemas.openxmlformats.org/drawingml/2006/main" xmlns:r="http://schemas.openxmlformats.org/officeDocument/2006/relationships" xmlns:p188="http://schemas.microsoft.com/office/powerpoint/2018/8/main">
  <p188:cm id="{3301EAA9-395A-4590-B089-B46BB25EE960}" authorId="{D5239860-90C8-B3BB-B294-172D972F0638}" created="2025-04-10T18:45:41.139">
    <pc:sldMkLst xmlns:pc="http://schemas.microsoft.com/office/powerpoint/2013/main/command">
      <pc:docMk/>
      <pc:sldMk cId="4168400786" sldId="518"/>
    </pc:sldMkLst>
    <p188:txBody>
      <a:bodyPr/>
      <a:lstStyle/>
      <a:p>
        <a:r>
          <a:rPr lang="en-US"/>
          <a:t>Can refer to the Content Feeder Research Summary slides for updates. 
These are available in Salesforce. </a:t>
        </a:r>
      </a:p>
    </p188:txBody>
  </p188:cm>
  <p188:cm id="{00B6450E-4140-4F23-BA84-E710C38AD083}" authorId="{D5239860-90C8-B3BB-B294-172D972F0638}" created="2025-04-10T18:46:13.065">
    <ac:deMkLst xmlns:ac="http://schemas.microsoft.com/office/drawing/2013/main/command">
      <pc:docMk xmlns:pc="http://schemas.microsoft.com/office/powerpoint/2013/main/command"/>
      <pc:sldMk xmlns:pc="http://schemas.microsoft.com/office/powerpoint/2013/main/command" cId="4168400786" sldId="518"/>
      <ac:spMk id="3" creationId="{5B2CF93F-41E5-4ACF-243D-F4C5AAC7A410}"/>
    </ac:deMkLst>
    <p188:txBody>
      <a:bodyPr/>
      <a:lstStyle/>
      <a:p>
        <a:r>
          <a:rPr lang="en-US"/>
          <a:t>Reminder to check/update upcoming research.</a:t>
        </a:r>
      </a:p>
    </p188:txBody>
  </p188:cm>
</p188:cmLst>
</file>

<file path=ppt/comments/modernComment_20A_CEB32FB6.xml><?xml version="1.0" encoding="utf-8"?>
<p188:cmLst xmlns:a="http://schemas.openxmlformats.org/drawingml/2006/main" xmlns:r="http://schemas.openxmlformats.org/officeDocument/2006/relationships" xmlns:p188="http://schemas.microsoft.com/office/powerpoint/2018/8/main">
  <p188:cm id="{2B921419-F79A-4B0A-967C-748AD1E939AB}" authorId="{D5239860-90C8-B3BB-B294-172D972F0638}" created="2025-04-10T18:46:50.170">
    <pc:sldMkLst xmlns:pc="http://schemas.microsoft.com/office/powerpoint/2013/main/command">
      <pc:docMk/>
      <pc:sldMk cId="3467849654" sldId="522"/>
    </pc:sldMkLst>
    <p188:txBody>
      <a:bodyPr/>
      <a:lstStyle/>
      <a:p>
        <a:r>
          <a:rPr lang="en-US"/>
          <a:t>Add/Remove checkmarks based on participation.</a:t>
        </a:r>
      </a:p>
    </p188:txBody>
  </p188:cm>
  <p188:cm id="{642489C8-D801-4EFC-9796-0E988B3ACA1E}" authorId="{D5239860-90C8-B3BB-B294-172D972F0638}" created="2025-04-10T18:46:59.433">
    <pc:sldMkLst xmlns:pc="http://schemas.microsoft.com/office/powerpoint/2013/main/command">
      <pc:docMk/>
      <pc:sldMk cId="3467849654" sldId="522"/>
    </pc:sldMkLst>
    <p188:txBody>
      <a:bodyPr/>
      <a:lstStyle/>
      <a:p>
        <a:r>
          <a:rPr lang="en-US"/>
          <a:t>Update highlights</a:t>
        </a:r>
      </a:p>
    </p188:txBody>
  </p188:cm>
</p188:cmLst>
</file>

<file path=ppt/comments/modernComment_20E_8DA591D2.xml><?xml version="1.0" encoding="utf-8"?>
<p188:cmLst xmlns:a="http://schemas.openxmlformats.org/drawingml/2006/main" xmlns:r="http://schemas.openxmlformats.org/officeDocument/2006/relationships" xmlns:p188="http://schemas.microsoft.com/office/powerpoint/2018/8/main">
  <p188:cm id="{68CADDD1-BF68-4425-9493-449381ACC14F}" authorId="{D5239860-90C8-B3BB-B294-172D972F0638}" created="2025-04-10T18:35:04.049">
    <ac:txMkLst xmlns:ac="http://schemas.microsoft.com/office/drawing/2013/main/command">
      <pc:docMk xmlns:pc="http://schemas.microsoft.com/office/powerpoint/2013/main/command"/>
      <pc:sldMk xmlns:pc="http://schemas.microsoft.com/office/powerpoint/2013/main/command" cId="2376438226" sldId="526"/>
      <ac:spMk id="3" creationId="{E00DDCED-9C3A-60CB-7BC4-DECE61807CCD}"/>
      <ac:txMk cp="0" len="66">
        <ac:context len="143" hash="483109884"/>
      </ac:txMk>
    </ac:txMkLst>
    <p188:pos x="4345940" y="289560"/>
    <p188:txBody>
      <a:bodyPr/>
      <a:lstStyle/>
      <a:p>
        <a:r>
          <a:rPr lang="en-US"/>
          <a:t>Keep or delete Sales trends as you see fit. </a:t>
        </a:r>
      </a:p>
    </p188:txBody>
  </p188:cm>
</p188:cmLst>
</file>

<file path=ppt/comments/modernComment_213_2CBC01C1.xml><?xml version="1.0" encoding="utf-8"?>
<p188:cmLst xmlns:a="http://schemas.openxmlformats.org/drawingml/2006/main" xmlns:r="http://schemas.openxmlformats.org/officeDocument/2006/relationships" xmlns:p188="http://schemas.microsoft.com/office/powerpoint/2018/8/main">
  <p188:cm id="{2D78882A-304F-49EF-8E95-C1F8FD19A441}" authorId="{D5239860-90C8-B3BB-B294-172D972F0638}" created="2025-04-08T17:53:17.353">
    <pc:sldMkLst xmlns:pc="http://schemas.microsoft.com/office/powerpoint/2013/main/command">
      <pc:docMk/>
      <pc:sldMk cId="750518721" sldId="531"/>
    </pc:sldMkLst>
    <p188:txBody>
      <a:bodyPr/>
      <a:lstStyle/>
      <a:p>
        <a:r>
          <a:rPr lang="en-US"/>
          <a:t>Additional LIFE slides can be pulled from the Q4 life sales deck in the sales hub in salesforce or: 
https://www.limra.com/siteassets/about/sales-repository/life/life-insurance-sales-presentation.pptx
</a:t>
        </a:r>
      </a:p>
    </p188:txBody>
  </p188:cm>
</p188:cmLst>
</file>

<file path=ppt/comments/modernComment_219_173D663C.xml><?xml version="1.0" encoding="utf-8"?>
<p188:cmLst xmlns:a="http://schemas.openxmlformats.org/drawingml/2006/main" xmlns:r="http://schemas.openxmlformats.org/officeDocument/2006/relationships" xmlns:p188="http://schemas.microsoft.com/office/powerpoint/2018/8/main">
  <p188:cm id="{8F2D24CB-F45E-48F4-A39B-FD3BCE5C2DAF}" authorId="{D5239860-90C8-B3BB-B294-172D972F0638}" created="2025-04-10T18:50:34.921">
    <pc:sldMkLst xmlns:pc="http://schemas.microsoft.com/office/powerpoint/2013/main/command">
      <pc:docMk/>
      <pc:sldMk cId="389899836" sldId="537"/>
    </pc:sldMkLst>
    <p188:txBody>
      <a:bodyPr/>
      <a:lstStyle/>
      <a:p>
        <a:r>
          <a:rPr lang="en-US"/>
          <a:t>Reminder: Note the dates of the Member Benefit report. 
Data throughout presentation can be pulled from Member Benefit Reports. 
Ex: Data is from 4/3/24 - 4/3/25 </a:t>
        </a:r>
      </a:p>
    </p188:txBody>
  </p188:cm>
</p188:cmLst>
</file>

<file path=ppt/comments/modernComment_21A_1A869254.xml><?xml version="1.0" encoding="utf-8"?>
<p188:cmLst xmlns:a="http://schemas.openxmlformats.org/drawingml/2006/main" xmlns:r="http://schemas.openxmlformats.org/officeDocument/2006/relationships" xmlns:p188="http://schemas.microsoft.com/office/powerpoint/2018/8/main">
  <p188:cm id="{BBA82B79-B6D9-41E8-A137-8254424BC0D2}" authorId="{D5239860-90C8-B3BB-B294-172D972F0638}" created="2025-04-10T18:43:07.488">
    <pc:sldMkLst xmlns:pc="http://schemas.microsoft.com/office/powerpoint/2013/main/command">
      <pc:docMk/>
      <pc:sldMk cId="445026900" sldId="538"/>
    </pc:sldMkLst>
    <p188:txBody>
      <a:bodyPr/>
      <a:lstStyle/>
      <a:p>
        <a:r>
          <a:rPr lang="en-US"/>
          <a:t>Add/Remove Checkmarks as needed based on participation. </a:t>
        </a:r>
      </a:p>
    </p188:txBody>
  </p188:cm>
  <p188:cm id="{3DBFD70B-E4E9-4DCC-BC05-FB51AB485F55}" authorId="{D5239860-90C8-B3BB-B294-172D972F0638}" created="2025-04-10T18:43:27.661">
    <pc:sldMkLst xmlns:pc="http://schemas.microsoft.com/office/powerpoint/2013/main/command">
      <pc:docMk/>
      <pc:sldMk cId="445026900" sldId="538"/>
    </pc:sldMkLst>
    <p188:txBody>
      <a:bodyPr/>
      <a:lstStyle/>
      <a:p>
        <a:r>
          <a:rPr lang="en-US"/>
          <a:t>Suggestion: Change text to yellow if not using to highlight. </a:t>
        </a:r>
      </a:p>
    </p188:txBody>
  </p188:cm>
  <p188:cm id="{FCE94F6D-0019-45F1-AA33-777819EF8D88}" authorId="{D5239860-90C8-B3BB-B294-172D972F0638}" created="2025-04-10T18:44:46.982">
    <ac:deMkLst xmlns:ac="http://schemas.microsoft.com/office/drawing/2013/main/command">
      <pc:docMk xmlns:pc="http://schemas.microsoft.com/office/powerpoint/2013/main/command"/>
      <pc:sldMk xmlns:pc="http://schemas.microsoft.com/office/powerpoint/2013/main/command" cId="445026900" sldId="538"/>
      <ac:spMk id="57" creationId="{58EB1CDD-4757-3234-C2C1-23794B017FC0}"/>
    </ac:deMkLst>
    <p188:txBody>
      <a:bodyPr/>
      <a:lstStyle/>
      <a:p>
        <a:r>
          <a:rPr lang="en-US"/>
          <a:t>Customize Highlights to company</a:t>
        </a:r>
      </a:p>
    </p188:txBody>
  </p188:cm>
</p188:cmLst>
</file>

<file path=ppt/comments/modernComment_21C_989BC9E6.xml><?xml version="1.0" encoding="utf-8"?>
<p188:cmLst xmlns:a="http://schemas.openxmlformats.org/drawingml/2006/main" xmlns:r="http://schemas.openxmlformats.org/officeDocument/2006/relationships" xmlns:p188="http://schemas.microsoft.com/office/powerpoint/2018/8/main">
  <p188:cm id="{B2FF123F-9949-482B-AE94-094B01F52B24}" authorId="{D5239860-90C8-B3BB-B294-172D972F0638}" created="2025-04-10T18:47:29.413">
    <pc:sldMkLst xmlns:pc="http://schemas.microsoft.com/office/powerpoint/2013/main/command">
      <pc:docMk/>
      <pc:sldMk cId="2560346598" sldId="540"/>
    </pc:sldMkLst>
    <p188:txBody>
      <a:bodyPr/>
      <a:lstStyle/>
      <a:p>
        <a:r>
          <a:rPr lang="en-US"/>
          <a:t>This is an example. 
Customize the committees/study groups </a:t>
        </a:r>
      </a:p>
    </p188:txBody>
  </p188:cm>
  <p188:cm id="{6AD074C3-CED2-48C4-B7A1-E5D714A1EEE7}" authorId="{D5239860-90C8-B3BB-B294-172D972F0638}" created="2025-04-10T18:48:07.677">
    <ac:deMkLst xmlns:ac="http://schemas.microsoft.com/office/drawing/2013/main/command">
      <pc:docMk xmlns:pc="http://schemas.microsoft.com/office/powerpoint/2013/main/command"/>
      <pc:sldMk xmlns:pc="http://schemas.microsoft.com/office/powerpoint/2013/main/command" cId="2560346598" sldId="540"/>
      <ac:spMk id="10" creationId="{02DD65E7-E769-9FED-0C0C-102FE8D941C6}"/>
    </ac:deMkLst>
    <p188:txBody>
      <a:bodyPr/>
      <a:lstStyle/>
      <a:p>
        <a:r>
          <a:rPr lang="en-US"/>
          <a:t>Can update based on what is noted on the front page of the Member Benefit Report</a:t>
        </a:r>
      </a:p>
    </p188:txBody>
  </p188:cm>
</p188:cmLst>
</file>

<file path=ppt/comments/modernComment_21D_5E2D181F.xml><?xml version="1.0" encoding="utf-8"?>
<p188:cmLst xmlns:a="http://schemas.openxmlformats.org/drawingml/2006/main" xmlns:r="http://schemas.openxmlformats.org/officeDocument/2006/relationships" xmlns:p188="http://schemas.microsoft.com/office/powerpoint/2018/8/main">
  <p188:cm id="{048D9EC5-479A-434B-8B61-6ACBFE40D4F4}" authorId="{D5239860-90C8-B3BB-B294-172D972F0638}" created="2025-04-10T18:35:58.437">
    <pc:sldMkLst xmlns:pc="http://schemas.microsoft.com/office/powerpoint/2013/main/command">
      <pc:docMk/>
      <pc:sldMk cId="1580013599" sldId="541"/>
    </pc:sldMkLst>
    <p188:txBody>
      <a:bodyPr/>
      <a:lstStyle/>
      <a:p>
        <a:r>
          <a:rPr lang="en-US"/>
          <a:t>ANNUITY full year 2024 sales deck for slides can be found in the sales hub or: 
https://www.limra.com/siteassets/about/sales-repository/annuity/annuity-sales-presentation.pptx </a:t>
        </a:r>
      </a:p>
    </p188:txBody>
  </p188:cm>
</p188:cmLst>
</file>

<file path=ppt/drawings/drawing1.xml><?xml version="1.0" encoding="utf-8"?>
<c:userShapes xmlns:c="http://schemas.openxmlformats.org/drawingml/2006/chart">
  <cdr:relSizeAnchor xmlns:cdr="http://schemas.openxmlformats.org/drawingml/2006/chartDrawing">
    <cdr:from>
      <cdr:x>0.0564</cdr:x>
      <cdr:y>0.222</cdr:y>
    </cdr:from>
    <cdr:to>
      <cdr:x>0.15891</cdr:x>
      <cdr:y>0.2769</cdr:y>
    </cdr:to>
    <cdr:sp macro="" textlink="">
      <cdr:nvSpPr>
        <cdr:cNvPr id="2" name="object 12">
          <a:extLst xmlns:a="http://schemas.openxmlformats.org/drawingml/2006/main">
            <a:ext uri="{FF2B5EF4-FFF2-40B4-BE49-F238E27FC236}">
              <a16:creationId xmlns:a16="http://schemas.microsoft.com/office/drawing/2014/main" id="{B720A767-BB1F-086B-7DD1-C822272F7C51}"/>
            </a:ext>
          </a:extLst>
        </cdr:cNvPr>
        <cdr:cNvSpPr txBox="1"/>
      </cdr:nvSpPr>
      <cdr:spPr>
        <a:xfrm xmlns:a="http://schemas.openxmlformats.org/drawingml/2006/main">
          <a:off x="554168" y="1171995"/>
          <a:ext cx="1007148" cy="289823"/>
        </a:xfrm>
        <a:prstGeom xmlns:a="http://schemas.openxmlformats.org/drawingml/2006/main" prst="rect">
          <a:avLst/>
        </a:prstGeom>
      </cdr:spPr>
      <cdr:txBody>
        <a:bodyPr xmlns:a="http://schemas.openxmlformats.org/drawingml/2006/main" vert="horz" wrap="square" lIns="0" tIns="12700" rIns="0" bIns="0" rtlCol="0">
          <a:spAutoFit/>
        </a:bodyPr>
        <a:lstStyle xmlns:a="http://schemas.openxmlformats.org/drawingml/2006/main">
          <a:defPPr>
            <a:defRPr kern="0"/>
          </a:defPPr>
        </a:lstStyle>
        <a:p xmlns:a="http://schemas.openxmlformats.org/drawingml/2006/main">
          <a:pPr marL="12700" algn="ctr">
            <a:lnSpc>
              <a:spcPct val="100000"/>
            </a:lnSpc>
            <a:spcBef>
              <a:spcPts val="100"/>
            </a:spcBef>
          </a:pPr>
          <a:r>
            <a:rPr sz="1800" b="1" spc="-10" dirty="0">
              <a:solidFill>
                <a:schemeClr val="tx1"/>
              </a:solidFill>
              <a:latin typeface="Aptos" panose="020B0004020202020204" pitchFamily="34" charset="0"/>
              <a:cs typeface="Arial"/>
            </a:rPr>
            <a:t>$12.</a:t>
          </a:r>
          <a:r>
            <a:rPr lang="en-US" sz="1800" b="1" spc="-10" dirty="0">
              <a:solidFill>
                <a:schemeClr val="tx1"/>
              </a:solidFill>
              <a:latin typeface="Aptos" panose="020B0004020202020204" pitchFamily="34" charset="0"/>
              <a:cs typeface="Arial"/>
            </a:rPr>
            <a:t>5 </a:t>
          </a:r>
          <a:r>
            <a:rPr sz="1800" b="1" spc="-10" dirty="0">
              <a:solidFill>
                <a:schemeClr val="tx1"/>
              </a:solidFill>
              <a:latin typeface="Aptos" panose="020B0004020202020204" pitchFamily="34" charset="0"/>
              <a:cs typeface="Arial"/>
            </a:rPr>
            <a:t>B</a:t>
          </a:r>
          <a:endParaRPr sz="1800" b="1" dirty="0">
            <a:solidFill>
              <a:schemeClr val="tx1"/>
            </a:solidFill>
            <a:latin typeface="Aptos" panose="020B0004020202020204" pitchFamily="34" charset="0"/>
            <a:cs typeface="Arial"/>
          </a:endParaRPr>
        </a:p>
      </cdr:txBody>
    </cdr:sp>
  </cdr:relSizeAnchor>
  <cdr:relSizeAnchor xmlns:cdr="http://schemas.openxmlformats.org/drawingml/2006/chartDrawing">
    <cdr:from>
      <cdr:x>0.24171</cdr:x>
      <cdr:y>0.18461</cdr:y>
    </cdr:from>
    <cdr:to>
      <cdr:x>0.36463</cdr:x>
      <cdr:y>0.23951</cdr:y>
    </cdr:to>
    <cdr:sp macro="" textlink="">
      <cdr:nvSpPr>
        <cdr:cNvPr id="3" name="object 13">
          <a:extLst xmlns:a="http://schemas.openxmlformats.org/drawingml/2006/main">
            <a:ext uri="{FF2B5EF4-FFF2-40B4-BE49-F238E27FC236}">
              <a16:creationId xmlns:a16="http://schemas.microsoft.com/office/drawing/2014/main" id="{C19893BD-789B-8D34-8111-3B9077FD5E6D}"/>
            </a:ext>
          </a:extLst>
        </cdr:cNvPr>
        <cdr:cNvSpPr txBox="1"/>
      </cdr:nvSpPr>
      <cdr:spPr>
        <a:xfrm xmlns:a="http://schemas.openxmlformats.org/drawingml/2006/main">
          <a:off x="2374951" y="974581"/>
          <a:ext cx="1207669" cy="289823"/>
        </a:xfrm>
        <a:prstGeom xmlns:a="http://schemas.openxmlformats.org/drawingml/2006/main" prst="rect">
          <a:avLst/>
        </a:prstGeom>
      </cdr:spPr>
      <cdr:txBody>
        <a:bodyPr xmlns:a="http://schemas.openxmlformats.org/drawingml/2006/main" vert="horz" wrap="square" lIns="0" tIns="12700" rIns="0" bIns="0" rtlCol="0">
          <a:spAutoFit/>
        </a:bodyPr>
        <a:lstStyle xmlns:a="http://schemas.openxmlformats.org/drawingml/2006/main">
          <a:defPPr>
            <a:defRPr kern="0"/>
          </a:defPPr>
        </a:lstStyle>
        <a:p xmlns:a="http://schemas.openxmlformats.org/drawingml/2006/main">
          <a:pPr marL="12700" algn="ctr">
            <a:lnSpc>
              <a:spcPct val="100000"/>
            </a:lnSpc>
            <a:spcBef>
              <a:spcPts val="100"/>
            </a:spcBef>
          </a:pPr>
          <a:r>
            <a:rPr sz="1800" b="1" spc="-10" dirty="0">
              <a:solidFill>
                <a:schemeClr val="tx1"/>
              </a:solidFill>
              <a:latin typeface="Aptos" panose="020B0004020202020204" pitchFamily="34" charset="0"/>
              <a:cs typeface="Arial"/>
            </a:rPr>
            <a:t>$13.</a:t>
          </a:r>
          <a:r>
            <a:rPr lang="en-US" sz="1800" b="1" spc="-10" dirty="0">
              <a:solidFill>
                <a:schemeClr val="tx1"/>
              </a:solidFill>
              <a:latin typeface="Aptos" panose="020B0004020202020204" pitchFamily="34" charset="0"/>
              <a:cs typeface="Arial"/>
            </a:rPr>
            <a:t>5 </a:t>
          </a:r>
          <a:r>
            <a:rPr sz="1800" b="1" spc="-10" dirty="0">
              <a:solidFill>
                <a:schemeClr val="tx1"/>
              </a:solidFill>
              <a:latin typeface="Aptos" panose="020B0004020202020204" pitchFamily="34" charset="0"/>
              <a:cs typeface="Arial"/>
            </a:rPr>
            <a:t>B</a:t>
          </a:r>
          <a:endParaRPr sz="1800" b="1" dirty="0">
            <a:solidFill>
              <a:schemeClr val="tx1"/>
            </a:solidFill>
            <a:latin typeface="Aptos" panose="020B0004020202020204" pitchFamily="34" charset="0"/>
            <a:cs typeface="Arial"/>
          </a:endParaRPr>
        </a:p>
      </cdr:txBody>
    </cdr:sp>
  </cdr:relSizeAnchor>
  <cdr:relSizeAnchor xmlns:cdr="http://schemas.openxmlformats.org/drawingml/2006/chartDrawing">
    <cdr:from>
      <cdr:x>0.45093</cdr:x>
      <cdr:y>0.08114</cdr:y>
    </cdr:from>
    <cdr:to>
      <cdr:x>0.54907</cdr:x>
      <cdr:y>0.13604</cdr:y>
    </cdr:to>
    <cdr:sp macro="" textlink="">
      <cdr:nvSpPr>
        <cdr:cNvPr id="5" name="object 14">
          <a:extLst xmlns:a="http://schemas.openxmlformats.org/drawingml/2006/main">
            <a:ext uri="{FF2B5EF4-FFF2-40B4-BE49-F238E27FC236}">
              <a16:creationId xmlns:a16="http://schemas.microsoft.com/office/drawing/2014/main" id="{7C4C8271-385B-EB75-C259-7EE638702F44}"/>
            </a:ext>
          </a:extLst>
        </cdr:cNvPr>
        <cdr:cNvSpPr txBox="1"/>
      </cdr:nvSpPr>
      <cdr:spPr>
        <a:xfrm xmlns:a="http://schemas.openxmlformats.org/drawingml/2006/main">
          <a:off x="4430548" y="428337"/>
          <a:ext cx="964368" cy="289823"/>
        </a:xfrm>
        <a:prstGeom xmlns:a="http://schemas.openxmlformats.org/drawingml/2006/main" prst="rect">
          <a:avLst/>
        </a:prstGeom>
      </cdr:spPr>
      <cdr:txBody>
        <a:bodyPr xmlns:a="http://schemas.openxmlformats.org/drawingml/2006/main" vert="horz" wrap="square" lIns="0" tIns="12700" rIns="0" bIns="0" rtlCol="0">
          <a:spAutoFit/>
        </a:bodyPr>
        <a:lstStyle xmlns:a="http://schemas.openxmlformats.org/drawingml/2006/main">
          <a:defPPr>
            <a:defRPr kern="0"/>
          </a:defPPr>
        </a:lstStyle>
        <a:p xmlns:a="http://schemas.openxmlformats.org/drawingml/2006/main">
          <a:pPr marL="12700" algn="ctr">
            <a:lnSpc>
              <a:spcPct val="100000"/>
            </a:lnSpc>
            <a:spcBef>
              <a:spcPts val="100"/>
            </a:spcBef>
          </a:pPr>
          <a:r>
            <a:rPr sz="1800" b="1" spc="-10" dirty="0">
              <a:solidFill>
                <a:schemeClr val="tx1"/>
              </a:solidFill>
              <a:latin typeface="Aptos" panose="020B0004020202020204" pitchFamily="34" charset="0"/>
              <a:cs typeface="Arial"/>
            </a:rPr>
            <a:t>$15.</a:t>
          </a:r>
          <a:r>
            <a:rPr lang="en-US" sz="1800" b="1" spc="-10" dirty="0">
              <a:solidFill>
                <a:schemeClr val="tx1"/>
              </a:solidFill>
              <a:latin typeface="Aptos" panose="020B0004020202020204" pitchFamily="34" charset="0"/>
              <a:cs typeface="Arial"/>
            </a:rPr>
            <a:t>6 </a:t>
          </a:r>
          <a:r>
            <a:rPr sz="1800" b="1" spc="-10" dirty="0">
              <a:solidFill>
                <a:schemeClr val="tx1"/>
              </a:solidFill>
              <a:latin typeface="Aptos" panose="020B0004020202020204" pitchFamily="34" charset="0"/>
              <a:cs typeface="Arial"/>
            </a:rPr>
            <a:t>B</a:t>
          </a:r>
          <a:endParaRPr sz="1800" b="1" dirty="0">
            <a:solidFill>
              <a:schemeClr val="tx1"/>
            </a:solidFill>
            <a:latin typeface="Aptos" panose="020B0004020202020204" pitchFamily="34" charset="0"/>
            <a:cs typeface="Arial"/>
          </a:endParaRPr>
        </a:p>
      </cdr:txBody>
    </cdr:sp>
  </cdr:relSizeAnchor>
  <cdr:relSizeAnchor xmlns:cdr="http://schemas.openxmlformats.org/drawingml/2006/chartDrawing">
    <cdr:from>
      <cdr:x>0.63761</cdr:x>
      <cdr:y>0.08041</cdr:y>
    </cdr:from>
    <cdr:to>
      <cdr:x>0.74161</cdr:x>
      <cdr:y>0.13531</cdr:y>
    </cdr:to>
    <cdr:sp macro="" textlink="">
      <cdr:nvSpPr>
        <cdr:cNvPr id="6" name="object 14">
          <a:extLst xmlns:a="http://schemas.openxmlformats.org/drawingml/2006/main">
            <a:ext uri="{FF2B5EF4-FFF2-40B4-BE49-F238E27FC236}">
              <a16:creationId xmlns:a16="http://schemas.microsoft.com/office/drawing/2014/main" id="{67B6F34D-DAA7-D772-E559-34AA1FC9C497}"/>
            </a:ext>
          </a:extLst>
        </cdr:cNvPr>
        <cdr:cNvSpPr txBox="1"/>
      </cdr:nvSpPr>
      <cdr:spPr>
        <a:xfrm xmlns:a="http://schemas.openxmlformats.org/drawingml/2006/main">
          <a:off x="6264833" y="424525"/>
          <a:ext cx="1021822" cy="289823"/>
        </a:xfrm>
        <a:prstGeom xmlns:a="http://schemas.openxmlformats.org/drawingml/2006/main" prst="rect">
          <a:avLst/>
        </a:prstGeom>
      </cdr:spPr>
      <cdr:txBody>
        <a:bodyPr xmlns:a="http://schemas.openxmlformats.org/drawingml/2006/main" vert="horz" wrap="square" lIns="0" tIns="1270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2700" algn="ctr">
            <a:lnSpc>
              <a:spcPct val="100000"/>
            </a:lnSpc>
            <a:spcBef>
              <a:spcPts val="100"/>
            </a:spcBef>
          </a:pPr>
          <a:r>
            <a:rPr sz="1800" b="1" spc="-10" dirty="0">
              <a:solidFill>
                <a:schemeClr val="tx1"/>
              </a:solidFill>
              <a:latin typeface="Aptos" panose="020B0004020202020204" pitchFamily="34" charset="0"/>
              <a:cs typeface="Arial"/>
            </a:rPr>
            <a:t>$15.</a:t>
          </a:r>
          <a:r>
            <a:rPr lang="en-US" sz="1800" b="1" spc="-10" dirty="0">
              <a:solidFill>
                <a:schemeClr val="tx1"/>
              </a:solidFill>
              <a:latin typeface="Aptos" panose="020B0004020202020204" pitchFamily="34" charset="0"/>
              <a:cs typeface="Arial"/>
            </a:rPr>
            <a:t>6 </a:t>
          </a:r>
          <a:r>
            <a:rPr sz="1800" b="1" spc="-10" dirty="0">
              <a:solidFill>
                <a:schemeClr val="tx1"/>
              </a:solidFill>
              <a:latin typeface="Aptos" panose="020B0004020202020204" pitchFamily="34" charset="0"/>
              <a:cs typeface="Arial"/>
            </a:rPr>
            <a:t>B</a:t>
          </a:r>
          <a:endParaRPr sz="1800" b="1" dirty="0">
            <a:solidFill>
              <a:schemeClr val="tx1"/>
            </a:solidFill>
            <a:latin typeface="Aptos" panose="020B0004020202020204" pitchFamily="34" charset="0"/>
            <a:cs typeface="Arial"/>
          </a:endParaRPr>
        </a:p>
      </cdr:txBody>
    </cdr:sp>
  </cdr:relSizeAnchor>
  <cdr:relSizeAnchor xmlns:cdr="http://schemas.openxmlformats.org/drawingml/2006/chartDrawing">
    <cdr:from>
      <cdr:x>0.82671</cdr:x>
      <cdr:y>0.05296</cdr:y>
    </cdr:from>
    <cdr:to>
      <cdr:x>0.93403</cdr:x>
      <cdr:y>0.10786</cdr:y>
    </cdr:to>
    <cdr:sp macro="" textlink="">
      <cdr:nvSpPr>
        <cdr:cNvPr id="31" name="object 14">
          <a:extLst xmlns:a="http://schemas.openxmlformats.org/drawingml/2006/main">
            <a:ext uri="{FF2B5EF4-FFF2-40B4-BE49-F238E27FC236}">
              <a16:creationId xmlns:a16="http://schemas.microsoft.com/office/drawing/2014/main" id="{CE8A1BF7-6CC8-44D5-3B11-A1E7916FBF0A}"/>
            </a:ext>
          </a:extLst>
        </cdr:cNvPr>
        <cdr:cNvSpPr txBox="1"/>
      </cdr:nvSpPr>
      <cdr:spPr>
        <a:xfrm xmlns:a="http://schemas.openxmlformats.org/drawingml/2006/main">
          <a:off x="8122819" y="279613"/>
          <a:ext cx="1054485" cy="289823"/>
        </a:xfrm>
        <a:prstGeom xmlns:a="http://schemas.openxmlformats.org/drawingml/2006/main" prst="rect">
          <a:avLst/>
        </a:prstGeom>
      </cdr:spPr>
      <cdr:txBody>
        <a:bodyPr xmlns:a="http://schemas.openxmlformats.org/drawingml/2006/main" vert="horz" wrap="square" lIns="0" tIns="1270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2700" algn="ctr">
            <a:lnSpc>
              <a:spcPct val="100000"/>
            </a:lnSpc>
            <a:spcBef>
              <a:spcPts val="100"/>
            </a:spcBef>
          </a:pPr>
          <a:r>
            <a:rPr sz="1800" b="1" spc="-10" dirty="0">
              <a:solidFill>
                <a:schemeClr val="tx1"/>
              </a:solidFill>
              <a:latin typeface="Aptos" panose="020B0004020202020204" pitchFamily="34" charset="0"/>
              <a:cs typeface="Arial"/>
            </a:rPr>
            <a:t>$</a:t>
          </a:r>
          <a:r>
            <a:rPr lang="en-US" sz="1800" b="1" spc="-10" dirty="0">
              <a:solidFill>
                <a:schemeClr val="tx1"/>
              </a:solidFill>
              <a:latin typeface="Aptos" panose="020B0004020202020204" pitchFamily="34" charset="0"/>
              <a:cs typeface="Arial"/>
            </a:rPr>
            <a:t>15.9 </a:t>
          </a:r>
          <a:r>
            <a:rPr sz="1800" b="1" spc="-10" dirty="0">
              <a:solidFill>
                <a:schemeClr val="tx1"/>
              </a:solidFill>
              <a:latin typeface="Aptos" panose="020B0004020202020204" pitchFamily="34" charset="0"/>
              <a:cs typeface="Arial"/>
            </a:rPr>
            <a:t>B</a:t>
          </a:r>
          <a:endParaRPr sz="1800" b="1" dirty="0">
            <a:solidFill>
              <a:schemeClr val="tx1"/>
            </a:solidFill>
            <a:latin typeface="Aptos" panose="020B0004020202020204" pitchFamily="34" charset="0"/>
            <a:cs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0.51205</cdr:x>
      <cdr:y>0.64964</cdr:y>
    </cdr:from>
    <cdr:to>
      <cdr:x>0.56523</cdr:x>
      <cdr:y>0.69554</cdr:y>
    </cdr:to>
    <cdr:sp macro="" textlink="">
      <cdr:nvSpPr>
        <cdr:cNvPr id="2" name="TextBox 1">
          <a:extLst xmlns:a="http://schemas.openxmlformats.org/drawingml/2006/main">
            <a:ext uri="{FF2B5EF4-FFF2-40B4-BE49-F238E27FC236}">
              <a16:creationId xmlns:a16="http://schemas.microsoft.com/office/drawing/2014/main" id="{FD521766-2BB8-CF46-B8EC-A1B9B7FBF481}"/>
            </a:ext>
          </a:extLst>
        </cdr:cNvPr>
        <cdr:cNvSpPr txBox="1"/>
      </cdr:nvSpPr>
      <cdr:spPr>
        <a:xfrm xmlns:a="http://schemas.openxmlformats.org/drawingml/2006/main">
          <a:off x="6242904" y="6317041"/>
          <a:ext cx="648370" cy="4463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Aptos" panose="020B0004020202020204" pitchFamily="34" charset="0"/>
            </a:rPr>
            <a:t>2%</a:t>
          </a:r>
        </a:p>
      </cdr:txBody>
    </cdr:sp>
  </cdr:relSizeAnchor>
  <cdr:relSizeAnchor xmlns:cdr="http://schemas.openxmlformats.org/drawingml/2006/chartDrawing">
    <cdr:from>
      <cdr:x>0.70283</cdr:x>
      <cdr:y>0.58853</cdr:y>
    </cdr:from>
    <cdr:to>
      <cdr:x>0.75987</cdr:x>
      <cdr:y>0.63443</cdr:y>
    </cdr:to>
    <cdr:sp macro="" textlink="">
      <cdr:nvSpPr>
        <cdr:cNvPr id="3" name="TextBox 1">
          <a:extLst xmlns:a="http://schemas.openxmlformats.org/drawingml/2006/main">
            <a:ext uri="{FF2B5EF4-FFF2-40B4-BE49-F238E27FC236}">
              <a16:creationId xmlns:a16="http://schemas.microsoft.com/office/drawing/2014/main" id="{CC9C910A-D5DE-CF84-BF98-1F90A2E83DA0}"/>
            </a:ext>
          </a:extLst>
        </cdr:cNvPr>
        <cdr:cNvSpPr txBox="1"/>
      </cdr:nvSpPr>
      <cdr:spPr>
        <a:xfrm xmlns:a="http://schemas.openxmlformats.org/drawingml/2006/main">
          <a:off x="8568902" y="5722850"/>
          <a:ext cx="695432" cy="4463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ptos" panose="020B0004020202020204" pitchFamily="34" charset="0"/>
            </a:rPr>
            <a:t>2%</a:t>
          </a:r>
        </a:p>
      </cdr:txBody>
    </cdr:sp>
  </cdr:relSizeAnchor>
  <cdr:relSizeAnchor xmlns:cdr="http://schemas.openxmlformats.org/drawingml/2006/chartDrawing">
    <cdr:from>
      <cdr:x>0.8943</cdr:x>
      <cdr:y>0.56454</cdr:y>
    </cdr:from>
    <cdr:to>
      <cdr:x>0.9473</cdr:x>
      <cdr:y>0.59492</cdr:y>
    </cdr:to>
    <cdr:sp macro="" textlink="">
      <cdr:nvSpPr>
        <cdr:cNvPr id="4" name="TextBox 1">
          <a:extLst xmlns:a="http://schemas.openxmlformats.org/drawingml/2006/main">
            <a:ext uri="{FF2B5EF4-FFF2-40B4-BE49-F238E27FC236}">
              <a16:creationId xmlns:a16="http://schemas.microsoft.com/office/drawing/2014/main" id="{CC9C910A-D5DE-CF84-BF98-1F90A2E83DA0}"/>
            </a:ext>
          </a:extLst>
        </cdr:cNvPr>
        <cdr:cNvSpPr txBox="1"/>
      </cdr:nvSpPr>
      <cdr:spPr>
        <a:xfrm xmlns:a="http://schemas.openxmlformats.org/drawingml/2006/main">
          <a:off x="10903265" y="5489502"/>
          <a:ext cx="646176" cy="2954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ptos" panose="020B0004020202020204" pitchFamily="34" charset="0"/>
            </a:rPr>
            <a:t>2%</a:t>
          </a:r>
        </a:p>
      </cdr:txBody>
    </cdr:sp>
  </cdr:relSizeAnchor>
  <cdr:relSizeAnchor xmlns:cdr="http://schemas.openxmlformats.org/drawingml/2006/chartDrawing">
    <cdr:from>
      <cdr:x>0.51327</cdr:x>
      <cdr:y>0.86451</cdr:y>
    </cdr:from>
    <cdr:to>
      <cdr:x>0.56341</cdr:x>
      <cdr:y>0.9104</cdr:y>
    </cdr:to>
    <cdr:sp macro="" textlink="">
      <cdr:nvSpPr>
        <cdr:cNvPr id="5" name="TextBox 1">
          <a:extLst xmlns:a="http://schemas.openxmlformats.org/drawingml/2006/main">
            <a:ext uri="{FF2B5EF4-FFF2-40B4-BE49-F238E27FC236}">
              <a16:creationId xmlns:a16="http://schemas.microsoft.com/office/drawing/2014/main" id="{73C55368-698E-FB95-C5F8-2828758F84D6}"/>
            </a:ext>
          </a:extLst>
        </cdr:cNvPr>
        <cdr:cNvSpPr txBox="1"/>
      </cdr:nvSpPr>
      <cdr:spPr>
        <a:xfrm xmlns:a="http://schemas.openxmlformats.org/drawingml/2006/main">
          <a:off x="6257749" y="8406387"/>
          <a:ext cx="611355" cy="4462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a:latin typeface="Aptos" panose="020B0004020202020204" pitchFamily="34" charset="0"/>
            </a:rPr>
            <a:t>3%</a:t>
          </a:r>
        </a:p>
      </cdr:txBody>
    </cdr:sp>
  </cdr:relSizeAnchor>
  <cdr:relSizeAnchor xmlns:cdr="http://schemas.openxmlformats.org/drawingml/2006/chartDrawing">
    <cdr:from>
      <cdr:x>0.70119</cdr:x>
      <cdr:y>0.8645</cdr:y>
    </cdr:from>
    <cdr:to>
      <cdr:x>0.75135</cdr:x>
      <cdr:y>0.9104</cdr:y>
    </cdr:to>
    <cdr:sp macro="" textlink="">
      <cdr:nvSpPr>
        <cdr:cNvPr id="6" name="TextBox 1">
          <a:extLst xmlns:a="http://schemas.openxmlformats.org/drawingml/2006/main">
            <a:ext uri="{FF2B5EF4-FFF2-40B4-BE49-F238E27FC236}">
              <a16:creationId xmlns:a16="http://schemas.microsoft.com/office/drawing/2014/main" id="{C38270DD-30C2-3F7B-463B-3D1C584BFE42}"/>
            </a:ext>
          </a:extLst>
        </cdr:cNvPr>
        <cdr:cNvSpPr txBox="1"/>
      </cdr:nvSpPr>
      <cdr:spPr>
        <a:xfrm xmlns:a="http://schemas.openxmlformats.org/drawingml/2006/main">
          <a:off x="8548954" y="8406302"/>
          <a:ext cx="611543" cy="4463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a:latin typeface="Aptos" panose="020B0004020202020204" pitchFamily="34" charset="0"/>
            </a:rPr>
            <a:t>3%</a:t>
          </a:r>
        </a:p>
      </cdr:txBody>
    </cdr:sp>
  </cdr:relSizeAnchor>
  <cdr:relSizeAnchor xmlns:cdr="http://schemas.openxmlformats.org/drawingml/2006/chartDrawing">
    <cdr:from>
      <cdr:x>0.32275</cdr:x>
      <cdr:y>0.8645</cdr:y>
    </cdr:from>
    <cdr:to>
      <cdr:x>0.37291</cdr:x>
      <cdr:y>0.9104</cdr:y>
    </cdr:to>
    <cdr:sp macro="" textlink="">
      <cdr:nvSpPr>
        <cdr:cNvPr id="7" name="TextBox 1">
          <a:extLst xmlns:a="http://schemas.openxmlformats.org/drawingml/2006/main">
            <a:ext uri="{FF2B5EF4-FFF2-40B4-BE49-F238E27FC236}">
              <a16:creationId xmlns:a16="http://schemas.microsoft.com/office/drawing/2014/main" id="{26D2BFA8-802F-E50F-BBFC-F0B3A230AFB0}"/>
            </a:ext>
          </a:extLst>
        </cdr:cNvPr>
        <cdr:cNvSpPr txBox="1"/>
      </cdr:nvSpPr>
      <cdr:spPr>
        <a:xfrm xmlns:a="http://schemas.openxmlformats.org/drawingml/2006/main">
          <a:off x="3934992" y="8406289"/>
          <a:ext cx="611545" cy="4463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a:latin typeface="Aptos" panose="020B0004020202020204" pitchFamily="34" charset="0"/>
            </a:rPr>
            <a:t>4%</a:t>
          </a:r>
        </a:p>
      </cdr:txBody>
    </cdr:sp>
  </cdr:relSizeAnchor>
  <cdr:relSizeAnchor xmlns:cdr="http://schemas.openxmlformats.org/drawingml/2006/chartDrawing">
    <cdr:from>
      <cdr:x>0.1334</cdr:x>
      <cdr:y>0.8645</cdr:y>
    </cdr:from>
    <cdr:to>
      <cdr:x>0.18651</cdr:x>
      <cdr:y>0.9104</cdr:y>
    </cdr:to>
    <cdr:sp macro="" textlink="">
      <cdr:nvSpPr>
        <cdr:cNvPr id="8" name="TextBox 1">
          <a:extLst xmlns:a="http://schemas.openxmlformats.org/drawingml/2006/main">
            <a:ext uri="{FF2B5EF4-FFF2-40B4-BE49-F238E27FC236}">
              <a16:creationId xmlns:a16="http://schemas.microsoft.com/office/drawing/2014/main" id="{352D0295-E5F2-416C-082C-0ABAF9F55E0A}"/>
            </a:ext>
          </a:extLst>
        </cdr:cNvPr>
        <cdr:cNvSpPr txBox="1"/>
      </cdr:nvSpPr>
      <cdr:spPr>
        <a:xfrm xmlns:a="http://schemas.openxmlformats.org/drawingml/2006/main">
          <a:off x="1626413" y="8406289"/>
          <a:ext cx="647555" cy="4463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a:latin typeface="Aptos" panose="020B0004020202020204" pitchFamily="34" charset="0"/>
            </a:rPr>
            <a:t>4%</a:t>
          </a:r>
        </a:p>
      </cdr:txBody>
    </cdr:sp>
  </cdr:relSizeAnchor>
</c:userShapes>
</file>

<file path=ppt/drawings/drawing3.xml><?xml version="1.0" encoding="utf-8"?>
<c:userShapes xmlns:c="http://schemas.openxmlformats.org/drawingml/2006/chart">
  <cdr:relSizeAnchor xmlns:cdr="http://schemas.openxmlformats.org/drawingml/2006/chartDrawing">
    <cdr:from>
      <cdr:x>0.82924</cdr:x>
      <cdr:y>0.15462</cdr:y>
    </cdr:from>
    <cdr:to>
      <cdr:x>0.90906</cdr:x>
      <cdr:y>0.21758</cdr:y>
    </cdr:to>
    <cdr:sp macro="" textlink="">
      <cdr:nvSpPr>
        <cdr:cNvPr id="4" name="TextBox 3"/>
        <cdr:cNvSpPr txBox="1"/>
      </cdr:nvSpPr>
      <cdr:spPr>
        <a:xfrm xmlns:a="http://schemas.openxmlformats.org/drawingml/2006/main">
          <a:off x="9499446" y="856166"/>
          <a:ext cx="914400" cy="3485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54686D-1A2B-4337-B141-16C810AEFD68}" type="datetimeFigureOut">
              <a:rPr lang="en-US" smtClean="0"/>
              <a:t>5/16/2025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0E46D3-CB57-4E2A-B7DC-DCD566DC0429}" type="slidenum">
              <a:rPr lang="en-US" smtClean="0"/>
              <a:t>‹#›</a:t>
            </a:fld>
            <a:endParaRPr lang="en-US" dirty="0"/>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D3BE4-62BE-4B60-BFFF-70CF8F0F7C95}" type="datetimeFigureOut">
              <a:rPr lang="en-US" smtClean="0"/>
              <a:t>5/16/2025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ED4EE-C9DA-462C-B712-3D4638B353E0}" type="slidenum">
              <a:rPr lang="en-US" smtClean="0"/>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1</a:t>
            </a:fld>
            <a:endParaRPr lang="en-US" dirty="0"/>
          </a:p>
        </p:txBody>
      </p:sp>
    </p:spTree>
    <p:extLst>
      <p:ext uri="{BB962C8B-B14F-4D97-AF65-F5344CB8AC3E}">
        <p14:creationId xmlns:p14="http://schemas.microsoft.com/office/powerpoint/2010/main" val="278355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20</a:t>
            </a:fld>
            <a:endParaRPr lang="en-US" dirty="0"/>
          </a:p>
        </p:txBody>
      </p:sp>
    </p:spTree>
    <p:extLst>
      <p:ext uri="{BB962C8B-B14F-4D97-AF65-F5344CB8AC3E}">
        <p14:creationId xmlns:p14="http://schemas.microsoft.com/office/powerpoint/2010/main" val="650689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ED4EE-C9DA-462C-B712-3D4638B353E0}" type="slidenum">
              <a:rPr lang="en-US" smtClean="0"/>
              <a:t>21</a:t>
            </a:fld>
            <a:endParaRPr lang="en-US" dirty="0"/>
          </a:p>
        </p:txBody>
      </p:sp>
    </p:spTree>
    <p:extLst>
      <p:ext uri="{BB962C8B-B14F-4D97-AF65-F5344CB8AC3E}">
        <p14:creationId xmlns:p14="http://schemas.microsoft.com/office/powerpoint/2010/main" val="298861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D69E4-48A2-E644-153E-ACFE150A3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58AF4-010B-F2E4-D374-DF7A35DE5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C8DC4-3185-404C-E2B7-5F140B30C84B}"/>
              </a:ext>
            </a:extLst>
          </p:cNvPr>
          <p:cNvSpPr>
            <a:spLocks noGrp="1"/>
          </p:cNvSpPr>
          <p:nvPr>
            <p:ph type="body" idx="1"/>
          </p:nvPr>
        </p:nvSpPr>
        <p:spPr/>
        <p:txBody>
          <a:bodyPr/>
          <a:lstStyle/>
          <a:p>
            <a:r>
              <a:rPr lang="en-US" dirty="0"/>
              <a:t>Webinars: </a:t>
            </a:r>
          </a:p>
          <a:p>
            <a:r>
              <a:rPr lang="en-US" dirty="0"/>
              <a:t>LIMRA: 53 people attended seminars/webinars</a:t>
            </a:r>
          </a:p>
          <a:p>
            <a:r>
              <a:rPr lang="en-US" dirty="0"/>
              <a:t>LOMA: 19 attended seminars/webinars </a:t>
            </a:r>
          </a:p>
          <a:p>
            <a:r>
              <a:rPr lang="en-US" dirty="0"/>
              <a:t>67 total webinars attended </a:t>
            </a:r>
          </a:p>
          <a:p>
            <a:endParaRPr lang="en-US" dirty="0"/>
          </a:p>
          <a:p>
            <a:r>
              <a:rPr lang="en-US" dirty="0"/>
              <a:t>Conferences: </a:t>
            </a:r>
          </a:p>
          <a:p>
            <a:r>
              <a:rPr lang="en-US" dirty="0"/>
              <a:t>28 people attended 4 conferences: </a:t>
            </a:r>
          </a:p>
          <a:p>
            <a:r>
              <a:rPr lang="en-US" dirty="0"/>
              <a:t>2024 LIMRA Annual, 2024 Life and Annuity Conference, 2024 Supplemental Health, DI, &amp; LTC, 2025 Life Insurance and Annuity Conference. </a:t>
            </a:r>
          </a:p>
        </p:txBody>
      </p:sp>
      <p:sp>
        <p:nvSpPr>
          <p:cNvPr id="4" name="Slide Number Placeholder 3">
            <a:extLst>
              <a:ext uri="{FF2B5EF4-FFF2-40B4-BE49-F238E27FC236}">
                <a16:creationId xmlns:a16="http://schemas.microsoft.com/office/drawing/2014/main" id="{BF35CB93-4F32-A355-6F90-8F95502DC80A}"/>
              </a:ext>
            </a:extLst>
          </p:cNvPr>
          <p:cNvSpPr>
            <a:spLocks noGrp="1"/>
          </p:cNvSpPr>
          <p:nvPr>
            <p:ph type="sldNum" sz="quarter" idx="5"/>
          </p:nvPr>
        </p:nvSpPr>
        <p:spPr/>
        <p:txBody>
          <a:bodyPr/>
          <a:lstStyle/>
          <a:p>
            <a:fld id="{48AED4EE-C9DA-462C-B712-3D4638B353E0}" type="slidenum">
              <a:rPr lang="en-US" smtClean="0"/>
              <a:t>22</a:t>
            </a:fld>
            <a:endParaRPr lang="en-US" dirty="0"/>
          </a:p>
        </p:txBody>
      </p:sp>
    </p:spTree>
    <p:extLst>
      <p:ext uri="{BB962C8B-B14F-4D97-AF65-F5344CB8AC3E}">
        <p14:creationId xmlns:p14="http://schemas.microsoft.com/office/powerpoint/2010/main" val="3778110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LIMRA committees with representation: </a:t>
            </a:r>
          </a:p>
          <a:p>
            <a:r>
              <a:rPr lang="en-US" dirty="0"/>
              <a:t>Annuity Advisory Board, Board of Directors, Chief Marketing Officers, Direct to Consumer Distribution Committee, </a:t>
            </a:r>
            <a:r>
              <a:rPr lang="en-US" dirty="0" err="1"/>
              <a:t>Fraudshare</a:t>
            </a:r>
            <a:r>
              <a:rPr lang="en-US" dirty="0"/>
              <a:t> Governance Council, LL Global Board Audit Committee, LL Global Board Finance Committee, Strategy &amp; Innovation Committee. </a:t>
            </a:r>
          </a:p>
          <a:p>
            <a:endParaRPr lang="en-US" dirty="0"/>
          </a:p>
          <a:p>
            <a:r>
              <a:rPr lang="en-US" dirty="0"/>
              <a:t>Study Groups: </a:t>
            </a:r>
          </a:p>
          <a:p>
            <a:r>
              <a:rPr lang="en-US" dirty="0"/>
              <a:t>Advanced Analytics Study Group, AI Governance Group, Annuity Leadership Forum, Annuity Research Study Group, Customer Experience, Defined Contribution Income Strategies Roundtable, Digital Strategy, Individual Life, Product Development, Retirement Income Strategies. </a:t>
            </a:r>
          </a:p>
        </p:txBody>
      </p:sp>
      <p:sp>
        <p:nvSpPr>
          <p:cNvPr id="4" name="Slide Number Placeholder 3"/>
          <p:cNvSpPr>
            <a:spLocks noGrp="1"/>
          </p:cNvSpPr>
          <p:nvPr>
            <p:ph type="sldNum" sz="quarter" idx="5"/>
          </p:nvPr>
        </p:nvSpPr>
        <p:spPr/>
        <p:txBody>
          <a:bodyPr/>
          <a:lstStyle/>
          <a:p>
            <a:fld id="{48AED4EE-C9DA-462C-B712-3D4638B353E0}" type="slidenum">
              <a:rPr lang="en-US" smtClean="0"/>
              <a:t>23</a:t>
            </a:fld>
            <a:endParaRPr lang="en-US" dirty="0"/>
          </a:p>
        </p:txBody>
      </p:sp>
    </p:spTree>
    <p:extLst>
      <p:ext uri="{BB962C8B-B14F-4D97-AF65-F5344CB8AC3E}">
        <p14:creationId xmlns:p14="http://schemas.microsoft.com/office/powerpoint/2010/main" val="2930703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24</a:t>
            </a:fld>
            <a:endParaRPr lang="en-US" dirty="0"/>
          </a:p>
        </p:txBody>
      </p:sp>
    </p:spTree>
    <p:extLst>
      <p:ext uri="{BB962C8B-B14F-4D97-AF65-F5344CB8AC3E}">
        <p14:creationId xmlns:p14="http://schemas.microsoft.com/office/powerpoint/2010/main" val="539438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ED4EE-C9DA-462C-B712-3D4638B353E0}" type="slidenum">
              <a:rPr lang="en-US" smtClean="0"/>
              <a:t>25</a:t>
            </a:fld>
            <a:endParaRPr lang="en-US" dirty="0"/>
          </a:p>
        </p:txBody>
      </p:sp>
    </p:spTree>
    <p:extLst>
      <p:ext uri="{BB962C8B-B14F-4D97-AF65-F5344CB8AC3E}">
        <p14:creationId xmlns:p14="http://schemas.microsoft.com/office/powerpoint/2010/main" val="4281808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ED4EE-C9DA-462C-B712-3D4638B353E0}" type="slidenum">
              <a:rPr lang="en-US" smtClean="0"/>
              <a:t>26</a:t>
            </a:fld>
            <a:endParaRPr lang="en-US" dirty="0"/>
          </a:p>
        </p:txBody>
      </p:sp>
    </p:spTree>
    <p:extLst>
      <p:ext uri="{BB962C8B-B14F-4D97-AF65-F5344CB8AC3E}">
        <p14:creationId xmlns:p14="http://schemas.microsoft.com/office/powerpoint/2010/main" val="299208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27</a:t>
            </a:fld>
            <a:endParaRPr lang="en-US" dirty="0"/>
          </a:p>
        </p:txBody>
      </p:sp>
    </p:spTree>
    <p:extLst>
      <p:ext uri="{BB962C8B-B14F-4D97-AF65-F5344CB8AC3E}">
        <p14:creationId xmlns:p14="http://schemas.microsoft.com/office/powerpoint/2010/main" val="2043846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28</a:t>
            </a:fld>
            <a:endParaRPr lang="en-US" dirty="0"/>
          </a:p>
        </p:txBody>
      </p:sp>
    </p:spTree>
    <p:extLst>
      <p:ext uri="{BB962C8B-B14F-4D97-AF65-F5344CB8AC3E}">
        <p14:creationId xmlns:p14="http://schemas.microsoft.com/office/powerpoint/2010/main" val="3708607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E16D-4149-37B4-B20E-E01842FDC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8327A-CE49-4D7D-27B3-BCE2807A5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34F4C-89C7-B4BC-855C-942ECCA41A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(next slide)</a:t>
            </a:r>
          </a:p>
          <a:p>
            <a:endParaRPr lang="en-US" dirty="0"/>
          </a:p>
        </p:txBody>
      </p:sp>
      <p:sp>
        <p:nvSpPr>
          <p:cNvPr id="4" name="Slide Number Placeholder 3">
            <a:extLst>
              <a:ext uri="{FF2B5EF4-FFF2-40B4-BE49-F238E27FC236}">
                <a16:creationId xmlns:a16="http://schemas.microsoft.com/office/drawing/2014/main" id="{262E0FA1-DB1A-9487-1261-A62E002C7C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74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a:t>
            </a:fld>
            <a:endParaRPr lang="en-US" dirty="0"/>
          </a:p>
        </p:txBody>
      </p:sp>
    </p:spTree>
    <p:extLst>
      <p:ext uri="{BB962C8B-B14F-4D97-AF65-F5344CB8AC3E}">
        <p14:creationId xmlns:p14="http://schemas.microsoft.com/office/powerpoint/2010/main" val="978480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56E41-01F2-B2B6-D08E-4A0030390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CE16C-0C42-AC44-B673-CAFD15E30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4F333-49FE-2311-1ECD-3719FD2467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(next slide)</a:t>
            </a:r>
          </a:p>
          <a:p>
            <a:endParaRPr lang="en-US" dirty="0"/>
          </a:p>
        </p:txBody>
      </p:sp>
      <p:sp>
        <p:nvSpPr>
          <p:cNvPr id="4" name="Slide Number Placeholder 3">
            <a:extLst>
              <a:ext uri="{FF2B5EF4-FFF2-40B4-BE49-F238E27FC236}">
                <a16:creationId xmlns:a16="http://schemas.microsoft.com/office/drawing/2014/main" id="{40B7A061-8EAA-143F-4503-502A3B6B34D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239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1C36A-D12A-3BD6-B397-0A50DA39F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DB8BF-DED3-6581-D7A4-D6213C386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B9E49-878F-29E3-7200-7EBA3E2B94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(next slide)</a:t>
            </a:r>
          </a:p>
          <a:p>
            <a:endParaRPr lang="en-US" dirty="0"/>
          </a:p>
        </p:txBody>
      </p:sp>
      <p:sp>
        <p:nvSpPr>
          <p:cNvPr id="4" name="Slide Number Placeholder 3">
            <a:extLst>
              <a:ext uri="{FF2B5EF4-FFF2-40B4-BE49-F238E27FC236}">
                <a16:creationId xmlns:a16="http://schemas.microsoft.com/office/drawing/2014/main" id="{A3E1F789-9EEA-6DAC-2980-F894879F744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950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3A36A-74DF-E6C3-E15B-AEE9953DC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B83BB-237C-9163-CD4E-9EB956685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3FA5D1-6520-1545-491F-0050B75B83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(next slide)</a:t>
            </a:r>
          </a:p>
          <a:p>
            <a:endParaRPr lang="en-US" dirty="0"/>
          </a:p>
        </p:txBody>
      </p:sp>
      <p:sp>
        <p:nvSpPr>
          <p:cNvPr id="4" name="Slide Number Placeholder 3">
            <a:extLst>
              <a:ext uri="{FF2B5EF4-FFF2-40B4-BE49-F238E27FC236}">
                <a16:creationId xmlns:a16="http://schemas.microsoft.com/office/drawing/2014/main" id="{3EBC5823-2261-14BC-414D-B8B12EF287C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725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B4FD9-E6EC-C303-D228-51D22407F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CA210-DDB9-0BBA-082F-52765B4DB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87EF6-9316-C238-DE20-BC0D0D6B88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(next slide)</a:t>
            </a:r>
          </a:p>
          <a:p>
            <a:endParaRPr lang="en-US" dirty="0"/>
          </a:p>
        </p:txBody>
      </p:sp>
      <p:sp>
        <p:nvSpPr>
          <p:cNvPr id="4" name="Slide Number Placeholder 3">
            <a:extLst>
              <a:ext uri="{FF2B5EF4-FFF2-40B4-BE49-F238E27FC236}">
                <a16:creationId xmlns:a16="http://schemas.microsoft.com/office/drawing/2014/main" id="{8B9CADF9-8DFD-107C-0917-94DD55C1F07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944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633F6-8162-D677-616B-A57A41DB1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9FEE3-91B5-7B4E-A990-93E16CE7C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6E247-E9BA-B24D-1ADB-C0C9D7CE64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(next slide)</a:t>
            </a:r>
          </a:p>
          <a:p>
            <a:endParaRPr lang="en-US" dirty="0"/>
          </a:p>
        </p:txBody>
      </p:sp>
      <p:sp>
        <p:nvSpPr>
          <p:cNvPr id="4" name="Slide Number Placeholder 3">
            <a:extLst>
              <a:ext uri="{FF2B5EF4-FFF2-40B4-BE49-F238E27FC236}">
                <a16:creationId xmlns:a16="http://schemas.microsoft.com/office/drawing/2014/main" id="{629C6671-254A-1F43-7FC0-B15974B9FB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84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ED4EE-C9DA-462C-B712-3D4638B353E0}" type="slidenum">
              <a:rPr lang="en-US" smtClean="0"/>
              <a:t>11</a:t>
            </a:fld>
            <a:endParaRPr lang="en-US" dirty="0"/>
          </a:p>
        </p:txBody>
      </p:sp>
    </p:spTree>
    <p:extLst>
      <p:ext uri="{BB962C8B-B14F-4D97-AF65-F5344CB8AC3E}">
        <p14:creationId xmlns:p14="http://schemas.microsoft.com/office/powerpoint/2010/main" val="336891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12</a:t>
            </a:fld>
            <a:endParaRPr lang="en-US" dirty="0"/>
          </a:p>
        </p:txBody>
      </p:sp>
    </p:spTree>
    <p:extLst>
      <p:ext uri="{BB962C8B-B14F-4D97-AF65-F5344CB8AC3E}">
        <p14:creationId xmlns:p14="http://schemas.microsoft.com/office/powerpoint/2010/main" val="374331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ED4EE-C9DA-462C-B712-3D4638B353E0}" type="slidenum">
              <a:rPr lang="en-US" smtClean="0"/>
              <a:t>13</a:t>
            </a:fld>
            <a:endParaRPr lang="en-US" dirty="0"/>
          </a:p>
        </p:txBody>
      </p:sp>
    </p:spTree>
    <p:extLst>
      <p:ext uri="{BB962C8B-B14F-4D97-AF65-F5344CB8AC3E}">
        <p14:creationId xmlns:p14="http://schemas.microsoft.com/office/powerpoint/2010/main" val="1200323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CD431-9089-D71A-3E50-957A55016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9D3EC-35BE-E511-7963-EA8F07108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60F95-D74D-51CC-651F-D4EE1B1A04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E016BD-AC63-A102-C7DA-B39FCD79B349}"/>
              </a:ext>
            </a:extLst>
          </p:cNvPr>
          <p:cNvSpPr>
            <a:spLocks noGrp="1"/>
          </p:cNvSpPr>
          <p:nvPr>
            <p:ph type="sldNum" sz="quarter" idx="5"/>
          </p:nvPr>
        </p:nvSpPr>
        <p:spPr/>
        <p:txBody>
          <a:bodyPr/>
          <a:lstStyle/>
          <a:p>
            <a:fld id="{48AED4EE-C9DA-462C-B712-3D4638B353E0}" type="slidenum">
              <a:rPr lang="en-US" smtClean="0"/>
              <a:t>14</a:t>
            </a:fld>
            <a:endParaRPr lang="en-US" dirty="0"/>
          </a:p>
        </p:txBody>
      </p:sp>
    </p:spTree>
    <p:extLst>
      <p:ext uri="{BB962C8B-B14F-4D97-AF65-F5344CB8AC3E}">
        <p14:creationId xmlns:p14="http://schemas.microsoft.com/office/powerpoint/2010/main" val="350257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5076B-9F03-4949-65E3-5277B4CD9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B0146-4F5A-C60E-7298-271BF81CD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E459D-BDB5-2639-DEC7-101DEB477449}"/>
              </a:ext>
            </a:extLst>
          </p:cNvPr>
          <p:cNvSpPr>
            <a:spLocks noGrp="1"/>
          </p:cNvSpPr>
          <p:nvPr>
            <p:ph type="body" idx="1"/>
          </p:nvPr>
        </p:nvSpPr>
        <p:spPr/>
        <p:txBody>
          <a:bodyPr/>
          <a:lstStyle/>
          <a:p>
            <a:r>
              <a:rPr lang="en-US" dirty="0"/>
              <a:t>Designations Earned (6): 3 ALMI, 2 AIRC, 1 ACS</a:t>
            </a:r>
          </a:p>
        </p:txBody>
      </p:sp>
      <p:sp>
        <p:nvSpPr>
          <p:cNvPr id="4" name="Slide Number Placeholder 3">
            <a:extLst>
              <a:ext uri="{FF2B5EF4-FFF2-40B4-BE49-F238E27FC236}">
                <a16:creationId xmlns:a16="http://schemas.microsoft.com/office/drawing/2014/main" id="{C6D454A8-7B05-13AB-5D92-0286993BBE95}"/>
              </a:ext>
            </a:extLst>
          </p:cNvPr>
          <p:cNvSpPr>
            <a:spLocks noGrp="1"/>
          </p:cNvSpPr>
          <p:nvPr>
            <p:ph type="sldNum" sz="quarter" idx="5"/>
          </p:nvPr>
        </p:nvSpPr>
        <p:spPr/>
        <p:txBody>
          <a:bodyPr/>
          <a:lstStyle/>
          <a:p>
            <a:fld id="{48AED4EE-C9DA-462C-B712-3D4638B353E0}" type="slidenum">
              <a:rPr lang="en-US" smtClean="0"/>
              <a:t>15</a:t>
            </a:fld>
            <a:endParaRPr lang="en-US" dirty="0"/>
          </a:p>
        </p:txBody>
      </p:sp>
    </p:spTree>
    <p:extLst>
      <p:ext uri="{BB962C8B-B14F-4D97-AF65-F5344CB8AC3E}">
        <p14:creationId xmlns:p14="http://schemas.microsoft.com/office/powerpoint/2010/main" val="177160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ED4EE-C9DA-462C-B712-3D4638B353E0}" type="slidenum">
              <a:rPr lang="en-US" smtClean="0"/>
              <a:t>16</a:t>
            </a:fld>
            <a:endParaRPr lang="en-US" dirty="0"/>
          </a:p>
        </p:txBody>
      </p:sp>
    </p:spTree>
    <p:extLst>
      <p:ext uri="{BB962C8B-B14F-4D97-AF65-F5344CB8AC3E}">
        <p14:creationId xmlns:p14="http://schemas.microsoft.com/office/powerpoint/2010/main" val="108801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people downloaded 207 reports for a total of 403 downloads </a:t>
            </a:r>
          </a:p>
          <a:p>
            <a:endParaRPr lang="en-US" dirty="0"/>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17</a:t>
            </a:fld>
            <a:endParaRPr lang="en-US" dirty="0"/>
          </a:p>
        </p:txBody>
      </p:sp>
    </p:spTree>
    <p:extLst>
      <p:ext uri="{BB962C8B-B14F-4D97-AF65-F5344CB8AC3E}">
        <p14:creationId xmlns:p14="http://schemas.microsoft.com/office/powerpoint/2010/main" val="1953041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545602925"/>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68785580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3840" userDrawn="1">
          <p15:clr>
            <a:srgbClr val="FBAE40"/>
          </p15:clr>
        </p15:guide>
        <p15:guide id="3" orient="horz" pos="2160" userDrawn="1">
          <p15:clr>
            <a:srgbClr val="FBAE40"/>
          </p15:clr>
        </p15:guide>
        <p15:guide id="4" orient="horz" pos="408" userDrawn="1">
          <p15:clr>
            <a:srgbClr val="FBAE40"/>
          </p15:clr>
        </p15:guide>
        <p15:guide id="5" orient="horz" pos="7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SECURE</a:t>
            </a:r>
            <a:br>
              <a:rPr lang="en-US" sz="1600" b="1" dirty="0">
                <a:latin typeface="Aptos" panose="020B0004020202020204" pitchFamily="34" charset="0"/>
              </a:rPr>
            </a:br>
            <a:r>
              <a:rPr lang="en-US" sz="1600" b="1" dirty="0">
                <a:latin typeface="Aptos" panose="020B0004020202020204" pitchFamily="34" charset="0"/>
              </a:rPr>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ptos" panose="020B00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ptos" panose="020B0004020202020204" pitchFamily="34" charset="0"/>
                <a:cs typeface="Arial" panose="020B0604020202020204" pitchFamily="34" charset="0"/>
              </a:rPr>
            </a:br>
            <a:r>
              <a:rPr lang="en-US" sz="2400" dirty="0">
                <a:solidFill>
                  <a:srgbClr val="DAAA00"/>
                </a:solidFill>
                <a:latin typeface="Aptos" panose="020B0004020202020204" pitchFamily="34" charset="0"/>
                <a:cs typeface="Arial" panose="020B0604020202020204" pitchFamily="34" charset="0"/>
              </a:rPr>
              <a:t>knowledge</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insights</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connections</a:t>
            </a:r>
            <a:r>
              <a:rPr lang="en-US" sz="2400" dirty="0">
                <a:solidFill>
                  <a:schemeClr val="bg1"/>
                </a:solidFill>
                <a:latin typeface="Aptos" panose="020B0004020202020204" pitchFamily="34" charset="0"/>
                <a:cs typeface="Arial" panose="020B0604020202020204" pitchFamily="34" charset="0"/>
              </a:rPr>
              <a:t>, and </a:t>
            </a:r>
            <a:r>
              <a:rPr lang="en-US" sz="2400" dirty="0">
                <a:solidFill>
                  <a:srgbClr val="DAAA00"/>
                </a:solidFill>
                <a:latin typeface="Aptos" panose="020B00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96479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023661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960700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837111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latin typeface="Aptos" panose="020B0004020202020204" pitchFamily="34" charset="0"/>
              </a:defRPr>
            </a:lvl1pPr>
          </a:lstStyle>
          <a:p>
            <a:r>
              <a:rPr lang="en-US" dirty="0"/>
              <a:t>Click to edit section text</a:t>
            </a:r>
          </a:p>
        </p:txBody>
      </p:sp>
    </p:spTree>
    <p:extLst>
      <p:ext uri="{BB962C8B-B14F-4D97-AF65-F5344CB8AC3E}">
        <p14:creationId xmlns:p14="http://schemas.microsoft.com/office/powerpoint/2010/main" val="2905958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ptos" panose="020B0004020202020204" pitchFamily="34" charset="0"/>
                  <a:cs typeface="Arial" panose="020B0604020202020204" pitchFamily="34" charset="0"/>
                </a:rPr>
                <a:t>Advancing the financial services industry by empowering our </a:t>
              </a:r>
              <a:br>
                <a:rPr lang="en-US" sz="2400" dirty="0">
                  <a:solidFill>
                    <a:srgbClr val="404040"/>
                  </a:solidFill>
                  <a:latin typeface="Aptos" panose="020B0004020202020204" pitchFamily="34" charset="0"/>
                  <a:cs typeface="Arial" panose="020B0604020202020204" pitchFamily="34" charset="0"/>
                </a:rPr>
              </a:br>
              <a:r>
                <a:rPr lang="en-US" sz="2400" dirty="0">
                  <a:solidFill>
                    <a:srgbClr val="404040"/>
                  </a:solidFill>
                  <a:latin typeface="Aptos" panose="020B0004020202020204" pitchFamily="34" charset="0"/>
                  <a:cs typeface="Arial" panose="020B0604020202020204" pitchFamily="34" charset="0"/>
                </a:rPr>
                <a:t>members with </a:t>
              </a:r>
              <a:r>
                <a:rPr lang="en-US" sz="2400" b="1" dirty="0">
                  <a:solidFill>
                    <a:srgbClr val="002F70"/>
                  </a:solidFill>
                  <a:latin typeface="Aptos" panose="020B0004020202020204" pitchFamily="34" charset="0"/>
                  <a:cs typeface="Arial" panose="020B0604020202020204" pitchFamily="34" charset="0"/>
                </a:rPr>
                <a:t>knowledge</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insights</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connections</a:t>
              </a:r>
              <a:r>
                <a:rPr lang="en-US" sz="2400" dirty="0">
                  <a:solidFill>
                    <a:srgbClr val="404040"/>
                  </a:solidFill>
                  <a:latin typeface="Aptos" panose="020B0004020202020204" pitchFamily="34" charset="0"/>
                  <a:cs typeface="Arial" panose="020B0604020202020204" pitchFamily="34" charset="0"/>
                </a:rPr>
                <a:t>, and </a:t>
              </a:r>
              <a:r>
                <a:rPr lang="en-US" sz="2400" b="1" dirty="0">
                  <a:solidFill>
                    <a:srgbClr val="002F70"/>
                  </a:solidFill>
                  <a:latin typeface="Aptos" panose="020B00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121148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ptos" panose="020B00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the</a:t>
            </a:r>
            <a:r>
              <a:rPr lang="en-US" sz="2400" dirty="0">
                <a:solidFill>
                  <a:schemeClr val="tx1">
                    <a:lumMod val="65000"/>
                    <a:lumOff val="35000"/>
                  </a:schemeClr>
                </a:solidFill>
                <a:latin typeface="Aptos" panose="020B0004020202020204" pitchFamily="34" charset="0"/>
                <a:cs typeface="Arial" panose="020B0604020202020204" pitchFamily="34" charset="0"/>
              </a:rPr>
              <a:t> </a:t>
            </a:r>
            <a:br>
              <a:rPr lang="en-US" sz="2400" dirty="0">
                <a:solidFill>
                  <a:schemeClr val="tx1">
                    <a:lumMod val="65000"/>
                    <a:lumOff val="35000"/>
                  </a:schemeClr>
                </a:solidFill>
                <a:latin typeface="Aptos" panose="020B00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ptos" panose="020B0004020202020204" pitchFamily="34" charset="0"/>
                <a:cs typeface="Arial" panose="020B0604020202020204" pitchFamily="34" charset="0"/>
              </a:rPr>
            </a:br>
            <a:r>
              <a:rPr lang="en-US" sz="2400" dirty="0">
                <a:solidFill>
                  <a:schemeClr val="tx1">
                    <a:lumMod val="65000"/>
                    <a:lumOff val="35000"/>
                  </a:schemeClr>
                </a:solidFill>
                <a:latin typeface="Aptos" panose="020B00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ith</a:t>
            </a:r>
            <a:r>
              <a:rPr lang="en-US" sz="2400" dirty="0">
                <a:solidFill>
                  <a:schemeClr val="tx1">
                    <a:lumMod val="65000"/>
                    <a:lumOff val="35000"/>
                  </a:schemeClr>
                </a:solidFill>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52051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548768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AD3A-2CD4-29E7-742D-F2C1BD314F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245B25-EB3A-8D51-4437-E76C984D03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743A1A-4C1B-9855-77D2-105E6D23EE00}"/>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5" name="Footer Placeholder 4">
            <a:extLst>
              <a:ext uri="{FF2B5EF4-FFF2-40B4-BE49-F238E27FC236}">
                <a16:creationId xmlns:a16="http://schemas.microsoft.com/office/drawing/2014/main" id="{C97EA95D-F92D-1BD7-C9F0-3B207DA3D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93232-0157-BB78-551C-74D4D81B866A}"/>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2835048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70CE-87F1-D3F3-80E2-61514EA92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9505FA-56D3-854A-71FF-9BD3E6DEE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D9AC5-7E4F-7351-E215-12FB3DD1368D}"/>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5" name="Footer Placeholder 4">
            <a:extLst>
              <a:ext uri="{FF2B5EF4-FFF2-40B4-BE49-F238E27FC236}">
                <a16:creationId xmlns:a16="http://schemas.microsoft.com/office/drawing/2014/main" id="{B69F9EF4-E303-1B83-F18A-934705942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620D2-D6EA-31ED-6491-ED6EDA90714D}"/>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2767480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60CF-7386-698B-B3F8-EE2A134DF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E9EE02-FD9F-0C35-4C1E-47C5472907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3D619-A8C7-1671-12F6-58C69D74AFF0}"/>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5" name="Footer Placeholder 4">
            <a:extLst>
              <a:ext uri="{FF2B5EF4-FFF2-40B4-BE49-F238E27FC236}">
                <a16:creationId xmlns:a16="http://schemas.microsoft.com/office/drawing/2014/main" id="{CE59E35B-2117-1267-3521-5152BD9CF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31BBE-205B-E4CA-3848-E59576D13507}"/>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2432816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DADB-B4F3-DC25-98F6-DD7745018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43536E-8393-54FA-1198-DC9C19337F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7AF06F-5EB1-7B26-B38F-021BA9D0D2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C8C680-22E5-DA51-68F4-2C2E15A29416}"/>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6" name="Footer Placeholder 5">
            <a:extLst>
              <a:ext uri="{FF2B5EF4-FFF2-40B4-BE49-F238E27FC236}">
                <a16:creationId xmlns:a16="http://schemas.microsoft.com/office/drawing/2014/main" id="{14844931-5292-DE26-1CEB-1031CEE06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4D3CB5-BED6-5C81-0D9E-17D383C95340}"/>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2408135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E780E-D140-70FF-04A6-AF1694091D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E5253-BA56-9F63-BA40-6901600204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2765F2-0BE8-459C-491A-2544FB2DD1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51D7C8-C22D-B2F7-A9DA-E3642DD96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F9C7D-FD3F-26D7-E5C9-933EB2FA77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76C27-68A8-6E36-7C50-E3069F9C6622}"/>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8" name="Footer Placeholder 7">
            <a:extLst>
              <a:ext uri="{FF2B5EF4-FFF2-40B4-BE49-F238E27FC236}">
                <a16:creationId xmlns:a16="http://schemas.microsoft.com/office/drawing/2014/main" id="{D7592477-A558-016F-ACC0-69735082E8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0DB197-C6B6-69A6-FBF8-6749E4BE3340}"/>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684734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F82F-BB8A-F28E-9C2E-4753DD698D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ACD987-1751-E99F-483D-4956A60215EE}"/>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4" name="Footer Placeholder 3">
            <a:extLst>
              <a:ext uri="{FF2B5EF4-FFF2-40B4-BE49-F238E27FC236}">
                <a16:creationId xmlns:a16="http://schemas.microsoft.com/office/drawing/2014/main" id="{666E6A95-FDF8-3D79-C521-6E153F9D62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A40384-1EC7-A61C-ECEA-6047EE6F3065}"/>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94969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5024670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FB5AA-2CD2-10E8-2CCB-466D74D96C35}"/>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3" name="Footer Placeholder 2">
            <a:extLst>
              <a:ext uri="{FF2B5EF4-FFF2-40B4-BE49-F238E27FC236}">
                <a16:creationId xmlns:a16="http://schemas.microsoft.com/office/drawing/2014/main" id="{2C2C092D-E01C-1242-4480-026A446436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601B1-969B-F7F9-B597-67903716F5E3}"/>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2189070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9A46-4ECC-0CD1-C607-12B9A311F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C19FA2-A34B-D089-E5E7-504971CF0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0E9CD0-5574-E744-5B87-1358F0D81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61FBF-8079-DD2B-F891-D48692227857}"/>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6" name="Footer Placeholder 5">
            <a:extLst>
              <a:ext uri="{FF2B5EF4-FFF2-40B4-BE49-F238E27FC236}">
                <a16:creationId xmlns:a16="http://schemas.microsoft.com/office/drawing/2014/main" id="{3364F47B-D3DF-F7A8-CAE6-91EF9EF01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B6C22-F7B8-610C-CE0A-0289A0637B3D}"/>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3436444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CBD0-D1CB-A4E5-6432-DACE4FDEB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B8B27-0D02-CC9B-460F-1776019C3B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2870-E4B2-DB63-0CD5-D4FB2A8CB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30421-38E5-5FFF-DDCD-2AF6BE7E3C1B}"/>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6" name="Footer Placeholder 5">
            <a:extLst>
              <a:ext uri="{FF2B5EF4-FFF2-40B4-BE49-F238E27FC236}">
                <a16:creationId xmlns:a16="http://schemas.microsoft.com/office/drawing/2014/main" id="{33B40435-2C5E-E982-F81B-BB6239229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22FAE-3B35-7375-AF0F-8F06978BBDA2}"/>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2383503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06DC-4E53-4651-1F29-DA9D05366F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F2AAFE-BF73-2401-457F-2396F4F496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97508-F3D9-F325-668A-A3B17B9B16EE}"/>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5" name="Footer Placeholder 4">
            <a:extLst>
              <a:ext uri="{FF2B5EF4-FFF2-40B4-BE49-F238E27FC236}">
                <a16:creationId xmlns:a16="http://schemas.microsoft.com/office/drawing/2014/main" id="{66AED92C-49AF-43B5-325E-2CC2DD0C1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E91EA-74AE-84BD-76C5-3D53725509CA}"/>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114313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AFE94-61CA-D58F-2A25-DC0F92895B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7F647B-46B3-7736-097A-F885AD6657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AFC55-9162-FFBE-9A72-23D8E0709A72}"/>
              </a:ext>
            </a:extLst>
          </p:cNvPr>
          <p:cNvSpPr>
            <a:spLocks noGrp="1"/>
          </p:cNvSpPr>
          <p:nvPr>
            <p:ph type="dt" sz="half" idx="10"/>
          </p:nvPr>
        </p:nvSpPr>
        <p:spPr/>
        <p:txBody>
          <a:bodyPr/>
          <a:lstStyle/>
          <a:p>
            <a:fld id="{53321315-5A85-4B44-BA44-9B8464E78D4A}" type="datetimeFigureOut">
              <a:rPr lang="en-US" smtClean="0"/>
              <a:t>5/16/2025</a:t>
            </a:fld>
            <a:endParaRPr lang="en-US"/>
          </a:p>
        </p:txBody>
      </p:sp>
      <p:sp>
        <p:nvSpPr>
          <p:cNvPr id="5" name="Footer Placeholder 4">
            <a:extLst>
              <a:ext uri="{FF2B5EF4-FFF2-40B4-BE49-F238E27FC236}">
                <a16:creationId xmlns:a16="http://schemas.microsoft.com/office/drawing/2014/main" id="{697F5711-AF5F-326F-8F67-7C08908C8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4B6B6-FFDF-23AC-6F54-382D26C965FE}"/>
              </a:ext>
            </a:extLst>
          </p:cNvPr>
          <p:cNvSpPr>
            <a:spLocks noGrp="1"/>
          </p:cNvSpPr>
          <p:nvPr>
            <p:ph type="sldNum" sz="quarter" idx="12"/>
          </p:nvPr>
        </p:nvSpPr>
        <p:spPr/>
        <p:txBody>
          <a:bodyPr/>
          <a:lstStyle/>
          <a:p>
            <a:fld id="{44079652-18C7-4B01-833E-3152A5062541}" type="slidenum">
              <a:rPr lang="en-US" smtClean="0"/>
              <a:t>‹#›</a:t>
            </a:fld>
            <a:endParaRPr lang="en-US"/>
          </a:p>
        </p:txBody>
      </p:sp>
    </p:spTree>
    <p:extLst>
      <p:ext uri="{BB962C8B-B14F-4D97-AF65-F5344CB8AC3E}">
        <p14:creationId xmlns:p14="http://schemas.microsoft.com/office/powerpoint/2010/main" val="3644867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b="-914"/>
          <a:stretch/>
        </p:blipFill>
        <p:spPr>
          <a:xfrm>
            <a:off x="76200" y="0"/>
            <a:ext cx="12105961" cy="6858000"/>
          </a:xfrm>
          <a:prstGeom prst="rect">
            <a:avLst/>
          </a:prstGeom>
        </p:spPr>
      </p:pic>
      <p:pic>
        <p:nvPicPr>
          <p:cNvPr id="2" name="Picture 1"/>
          <p:cNvPicPr>
            <a:picLocks noChangeAspect="1"/>
          </p:cNvPicPr>
          <p:nvPr userDrawn="1"/>
        </p:nvPicPr>
        <p:blipFill rotWithShape="1">
          <a:blip r:embed="rId4" cstate="screen">
            <a:extLst>
              <a:ext uri="{28A0092B-C50C-407E-A947-70E740481C1C}">
                <a14:useLocalDpi xmlns:a14="http://schemas.microsoft.com/office/drawing/2010/main" val="0"/>
              </a:ext>
            </a:extLst>
          </a:blip>
          <a:srcRect r="-1"/>
          <a:stretch/>
        </p:blipFill>
        <p:spPr>
          <a:xfrm>
            <a:off x="3252" y="937644"/>
            <a:ext cx="858766" cy="1945486"/>
          </a:xfrm>
          <a:prstGeom prst="rect">
            <a:avLst/>
          </a:prstGeom>
        </p:spPr>
      </p:pic>
      <p:sp>
        <p:nvSpPr>
          <p:cNvPr id="8" name="Title 3"/>
          <p:cNvSpPr>
            <a:spLocks noGrp="1"/>
          </p:cNvSpPr>
          <p:nvPr>
            <p:ph type="title" hasCustomPrompt="1"/>
          </p:nvPr>
        </p:nvSpPr>
        <p:spPr>
          <a:xfrm>
            <a:off x="3197517" y="3228020"/>
            <a:ext cx="4779531" cy="1723373"/>
          </a:xfrm>
          <a:prstGeom prst="rect">
            <a:avLst/>
          </a:prstGeom>
        </p:spPr>
        <p:txBody>
          <a:bodyPr/>
          <a:lstStyle>
            <a:lvl1pPr>
              <a:defRPr sz="4000">
                <a:solidFill>
                  <a:schemeClr val="bg1"/>
                </a:solidFill>
                <a:latin typeface="Aptos" panose="020B0004020202020204" pitchFamily="34" charset="0"/>
              </a:defRPr>
            </a:lvl1pPr>
          </a:lstStyle>
          <a:p>
            <a:r>
              <a:rPr lang="en-US" dirty="0"/>
              <a:t>Session Title </a:t>
            </a:r>
            <a:br>
              <a:rPr lang="en-US" dirty="0"/>
            </a:br>
            <a:r>
              <a:rPr lang="en-US" dirty="0"/>
              <a:t>Goes Here</a:t>
            </a: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671115" y="5972432"/>
            <a:ext cx="2164080" cy="639327"/>
          </a:xfrm>
          <a:prstGeom prst="rect">
            <a:avLst/>
          </a:prstGeom>
        </p:spPr>
      </p:pic>
    </p:spTree>
    <p:extLst>
      <p:ext uri="{BB962C8B-B14F-4D97-AF65-F5344CB8AC3E}">
        <p14:creationId xmlns:p14="http://schemas.microsoft.com/office/powerpoint/2010/main" val="2562603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Divider Transition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8175"/>
            <a:ext cx="12192000" cy="5296993"/>
          </a:xfrm>
          <a:prstGeom prst="rect">
            <a:avLst/>
          </a:prstGeom>
          <a:solidFill>
            <a:schemeClr val="bg1"/>
          </a:solidFill>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b="-914"/>
          <a:stretch/>
        </p:blipFill>
        <p:spPr>
          <a:xfrm>
            <a:off x="2644813" y="0"/>
            <a:ext cx="9481285" cy="5325533"/>
          </a:xfrm>
          <a:prstGeom prst="rect">
            <a:avLst/>
          </a:prstGeom>
        </p:spPr>
      </p:pic>
      <p:sp>
        <p:nvSpPr>
          <p:cNvPr id="13" name="Rectangle 12"/>
          <p:cNvSpPr/>
          <p:nvPr userDrawn="1"/>
        </p:nvSpPr>
        <p:spPr>
          <a:xfrm>
            <a:off x="0" y="4184821"/>
            <a:ext cx="12192000" cy="175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dirty="0">
              <a:solidFill>
                <a:srgbClr val="002F70"/>
              </a:solidFill>
              <a:latin typeface="Aptos" panose="020B0004020202020204" pitchFamily="34" charset="0"/>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sp>
        <p:nvSpPr>
          <p:cNvPr id="10" name="Rectangle 9"/>
          <p:cNvSpPr/>
          <p:nvPr userDrawn="1"/>
        </p:nvSpPr>
        <p:spPr>
          <a:xfrm>
            <a:off x="0" y="4070889"/>
            <a:ext cx="12192000" cy="1234279"/>
          </a:xfrm>
          <a:prstGeom prst="rect">
            <a:avLst/>
          </a:prstGeom>
          <a:solidFill>
            <a:srgbClr val="00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ptos" panose="020B0004020202020204" pitchFamily="34" charset="0"/>
            </a:endParaRPr>
          </a:p>
        </p:txBody>
      </p:sp>
    </p:spTree>
    <p:extLst>
      <p:ext uri="{BB962C8B-B14F-4D97-AF65-F5344CB8AC3E}">
        <p14:creationId xmlns:p14="http://schemas.microsoft.com/office/powerpoint/2010/main" val="895566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ior Slide levels">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6"/>
            <a:ext cx="190437" cy="383310"/>
          </a:xfrm>
          <a:prstGeom prst="rect">
            <a:avLst/>
          </a:prstGeom>
          <a:noFill/>
        </p:spPr>
        <p:txBody>
          <a:bodyPr wrap="squar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0"/>
          </p:nvPr>
        </p:nvSpPr>
        <p:spPr>
          <a:xfrm>
            <a:off x="1684338" y="1816101"/>
            <a:ext cx="7759700" cy="3489325"/>
          </a:xfrm>
          <a:prstGeom prst="rect">
            <a:avLst/>
          </a:prstGeom>
        </p:spPr>
        <p:txBody>
          <a:bodyPr lIns="0" tIns="0" rIns="0" bIns="0"/>
          <a:lstStyle>
            <a:lvl1pPr>
              <a:defRPr sz="2800">
                <a:latin typeface="Aptos" panose="020B0004020202020204" pitchFamily="34" charset="0"/>
                <a:cs typeface="Arial" panose="020B0604020202020204" pitchFamily="34" charset="0"/>
              </a:defRPr>
            </a:lvl1pPr>
            <a:lvl2pPr>
              <a:defRPr sz="2400">
                <a:latin typeface="Aptos" panose="020B0004020202020204" pitchFamily="34" charset="0"/>
                <a:cs typeface="Arial" panose="020B0604020202020204" pitchFamily="34" charset="0"/>
              </a:defRPr>
            </a:lvl2pPr>
            <a:lvl3pPr>
              <a:defRPr sz="2000">
                <a:latin typeface="Aptos" panose="020B00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Title Placeholder 37">
            <a:extLst>
              <a:ext uri="{FF2B5EF4-FFF2-40B4-BE49-F238E27FC236}">
                <a16:creationId xmlns:a16="http://schemas.microsoft.com/office/drawing/2014/main" id="{4169534F-74A9-224C-C81D-E16A8196B10C}"/>
              </a:ext>
            </a:extLst>
          </p:cNvPr>
          <p:cNvSpPr>
            <a:spLocks noGrp="1"/>
          </p:cNvSpPr>
          <p:nvPr>
            <p:ph type="title" hasCustomPrompt="1"/>
          </p:nvPr>
        </p:nvSpPr>
        <p:spPr>
          <a:xfrm>
            <a:off x="5782" y="-6186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cs typeface="Arial" panose="020B0604020202020204" pitchFamily="34" charset="0"/>
              </a:defRPr>
            </a:lvl1pPr>
          </a:lstStyle>
          <a:p>
            <a:r>
              <a:rPr lang="en-US" dirty="0"/>
              <a:t>Click to edit slide heading</a:t>
            </a:r>
          </a:p>
        </p:txBody>
      </p:sp>
    </p:spTree>
    <p:extLst>
      <p:ext uri="{BB962C8B-B14F-4D97-AF65-F5344CB8AC3E}">
        <p14:creationId xmlns:p14="http://schemas.microsoft.com/office/powerpoint/2010/main" val="3069372451"/>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6"/>
            <a:ext cx="190437" cy="383310"/>
          </a:xfrm>
          <a:prstGeom prst="rect">
            <a:avLst/>
          </a:prstGeom>
          <a:noFill/>
        </p:spPr>
        <p:txBody>
          <a:bodyPr wrap="squar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4" name="Title Placeholder 37">
            <a:extLst>
              <a:ext uri="{FF2B5EF4-FFF2-40B4-BE49-F238E27FC236}">
                <a16:creationId xmlns:a16="http://schemas.microsoft.com/office/drawing/2014/main" id="{29EE1251-4FBF-261F-DBD6-76E167176FAC}"/>
              </a:ext>
            </a:extLst>
          </p:cNvPr>
          <p:cNvSpPr>
            <a:spLocks noGrp="1"/>
          </p:cNvSpPr>
          <p:nvPr>
            <p:ph type="title" hasCustomPrompt="1"/>
          </p:nvPr>
        </p:nvSpPr>
        <p:spPr>
          <a:xfrm>
            <a:off x="5782" y="-6186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cs typeface="Arial" panose="020B0604020202020204" pitchFamily="34" charset="0"/>
              </a:defRPr>
            </a:lvl1pPr>
          </a:lstStyle>
          <a:p>
            <a:r>
              <a:rPr lang="en-US" dirty="0"/>
              <a:t>Click to edit slide heading</a:t>
            </a:r>
          </a:p>
        </p:txBody>
      </p:sp>
    </p:spTree>
    <p:extLst>
      <p:ext uri="{BB962C8B-B14F-4D97-AF65-F5344CB8AC3E}">
        <p14:creationId xmlns:p14="http://schemas.microsoft.com/office/powerpoint/2010/main" val="1011285189"/>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vider Transition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8175"/>
            <a:ext cx="12192000" cy="5296993"/>
          </a:xfrm>
          <a:prstGeom prst="rect">
            <a:avLst/>
          </a:prstGeom>
          <a:solidFill>
            <a:schemeClr val="bg1"/>
          </a:solidFill>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b="-914"/>
          <a:stretch/>
        </p:blipFill>
        <p:spPr>
          <a:xfrm>
            <a:off x="2644813" y="0"/>
            <a:ext cx="9481285" cy="5325533"/>
          </a:xfrm>
          <a:prstGeom prst="rect">
            <a:avLst/>
          </a:prstGeom>
        </p:spPr>
      </p:pic>
      <p:sp>
        <p:nvSpPr>
          <p:cNvPr id="13" name="Rectangle 12"/>
          <p:cNvSpPr/>
          <p:nvPr userDrawn="1"/>
        </p:nvSpPr>
        <p:spPr>
          <a:xfrm>
            <a:off x="0" y="4184821"/>
            <a:ext cx="12192000" cy="175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dirty="0">
              <a:solidFill>
                <a:srgbClr val="002F70"/>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sp>
        <p:nvSpPr>
          <p:cNvPr id="10" name="Rectangle 9"/>
          <p:cNvSpPr/>
          <p:nvPr userDrawn="1"/>
        </p:nvSpPr>
        <p:spPr>
          <a:xfrm>
            <a:off x="0" y="4070889"/>
            <a:ext cx="12192000" cy="1234279"/>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44142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14224189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vider Transition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8175"/>
            <a:ext cx="12192000" cy="5296993"/>
          </a:xfrm>
          <a:prstGeom prst="rect">
            <a:avLst/>
          </a:prstGeom>
          <a:solidFill>
            <a:schemeClr val="bg1"/>
          </a:solidFill>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b="-914"/>
          <a:stretch/>
        </p:blipFill>
        <p:spPr>
          <a:xfrm>
            <a:off x="2644813" y="0"/>
            <a:ext cx="9481285" cy="5325533"/>
          </a:xfrm>
          <a:prstGeom prst="rect">
            <a:avLst/>
          </a:prstGeom>
        </p:spPr>
      </p:pic>
      <p:sp>
        <p:nvSpPr>
          <p:cNvPr id="13" name="Rectangle 12"/>
          <p:cNvSpPr/>
          <p:nvPr userDrawn="1"/>
        </p:nvSpPr>
        <p:spPr>
          <a:xfrm>
            <a:off x="0" y="4184821"/>
            <a:ext cx="12192000" cy="175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dirty="0">
              <a:solidFill>
                <a:srgbClr val="002F70"/>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sp>
        <p:nvSpPr>
          <p:cNvPr id="10" name="Rectangle 9"/>
          <p:cNvSpPr/>
          <p:nvPr userDrawn="1"/>
        </p:nvSpPr>
        <p:spPr>
          <a:xfrm>
            <a:off x="0" y="4070889"/>
            <a:ext cx="12192000" cy="1234279"/>
          </a:xfrm>
          <a:prstGeom prst="rect">
            <a:avLst/>
          </a:prstGeom>
          <a:solidFill>
            <a:srgbClr val="FAC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21835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vider Transition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8175"/>
            <a:ext cx="12192000" cy="5296993"/>
          </a:xfrm>
          <a:prstGeom prst="rect">
            <a:avLst/>
          </a:prstGeom>
          <a:solidFill>
            <a:schemeClr val="bg1"/>
          </a:solidFill>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b="-914"/>
          <a:stretch/>
        </p:blipFill>
        <p:spPr>
          <a:xfrm>
            <a:off x="2644813" y="0"/>
            <a:ext cx="9481285" cy="5325533"/>
          </a:xfrm>
          <a:prstGeom prst="rect">
            <a:avLst/>
          </a:prstGeom>
        </p:spPr>
      </p:pic>
      <p:sp>
        <p:nvSpPr>
          <p:cNvPr id="13" name="Rectangle 12"/>
          <p:cNvSpPr/>
          <p:nvPr userDrawn="1"/>
        </p:nvSpPr>
        <p:spPr>
          <a:xfrm>
            <a:off x="0" y="4184821"/>
            <a:ext cx="12192000" cy="175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dirty="0">
              <a:solidFill>
                <a:srgbClr val="002F70"/>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sp>
        <p:nvSpPr>
          <p:cNvPr id="10" name="Rectangle 9"/>
          <p:cNvSpPr/>
          <p:nvPr userDrawn="1"/>
        </p:nvSpPr>
        <p:spPr>
          <a:xfrm>
            <a:off x="0" y="4070889"/>
            <a:ext cx="12192000" cy="1234279"/>
          </a:xfrm>
          <a:prstGeom prst="rect">
            <a:avLst/>
          </a:prstGeom>
          <a:solidFill>
            <a:srgbClr val="007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07035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717589" y="1003300"/>
            <a:ext cx="3788191" cy="4368800"/>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ptos" panose="020B0004020202020204" pitchFamily="34" charset="0"/>
                <a:cs typeface="Arial" panose="020B0604020202020204" pitchFamily="34" charset="0"/>
              </a:defRPr>
            </a:lvl1pPr>
          </a:lstStyle>
          <a:p>
            <a:r>
              <a:rPr lang="en-US" dirty="0"/>
              <a:t>Place Speaker </a:t>
            </a:r>
          </a:p>
          <a:p>
            <a:r>
              <a:rPr lang="en-US" dirty="0"/>
              <a:t>Photo Here</a:t>
            </a:r>
          </a:p>
        </p:txBody>
      </p:sp>
      <p:sp>
        <p:nvSpPr>
          <p:cNvPr id="7" name="Text Placeholder 8"/>
          <p:cNvSpPr>
            <a:spLocks noGrp="1"/>
          </p:cNvSpPr>
          <p:nvPr>
            <p:ph type="body" sz="quarter" idx="11" hasCustomPrompt="1"/>
          </p:nvPr>
        </p:nvSpPr>
        <p:spPr>
          <a:xfrm>
            <a:off x="5935326" y="1990105"/>
            <a:ext cx="4736687" cy="318549"/>
          </a:xfrm>
          <a:prstGeom prst="rect">
            <a:avLst/>
          </a:prstGeom>
        </p:spPr>
        <p:txBody>
          <a:bodyPr wrap="square" lIns="0" tIns="0" rIns="0" bIns="0">
            <a:noAutofit/>
          </a:bodyPr>
          <a:lstStyle>
            <a:lvl1pPr marL="0" indent="0">
              <a:buFontTx/>
              <a:buNone/>
              <a:defRPr sz="230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8" name="Text Placeholder 8"/>
          <p:cNvSpPr>
            <a:spLocks noGrp="1"/>
          </p:cNvSpPr>
          <p:nvPr>
            <p:ph type="body" sz="quarter" idx="12" hasCustomPrompt="1"/>
          </p:nvPr>
        </p:nvSpPr>
        <p:spPr>
          <a:xfrm>
            <a:off x="5935325" y="2453940"/>
            <a:ext cx="4736687" cy="249299"/>
          </a:xfrm>
          <a:prstGeom prst="rect">
            <a:avLst/>
          </a:prstGeom>
          <a:noFill/>
        </p:spPr>
        <p:txBody>
          <a:bodyPr wrap="square" lIns="0" tIns="0" rIns="0" bIns="0">
            <a:noAutofit/>
          </a:bodyPr>
          <a:lstStyle>
            <a:lvl1pPr marL="0" indent="0">
              <a:buFontTx/>
              <a:buNone/>
              <a:defRPr sz="2000"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9" name="Text Placeholder 8"/>
          <p:cNvSpPr>
            <a:spLocks noGrp="1"/>
          </p:cNvSpPr>
          <p:nvPr>
            <p:ph type="body" sz="quarter" idx="13" hasCustomPrompt="1"/>
          </p:nvPr>
        </p:nvSpPr>
        <p:spPr>
          <a:xfrm>
            <a:off x="5935325" y="2862375"/>
            <a:ext cx="4736687" cy="249299"/>
          </a:xfrm>
          <a:prstGeom prst="rect">
            <a:avLst/>
          </a:prstGeom>
          <a:noFill/>
        </p:spPr>
        <p:txBody>
          <a:bodyPr wrap="square" lIns="0" tIns="0" rIns="0" bIns="0">
            <a:noAutofit/>
          </a:bodyPr>
          <a:lstStyle>
            <a:lvl1pPr marL="0" indent="0">
              <a:buFontTx/>
              <a:buNone/>
              <a:defRPr sz="2000"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16842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79481838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424003802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39527661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99449506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82851197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6.xml"/><Relationship Id="rId1" Type="http://schemas.openxmlformats.org/officeDocument/2006/relationships/slideLayout" Target="../slideLayouts/slideLayout42.xml"/><Relationship Id="rId4"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5" cstate="screen">
            <a:extLst>
              <a:ext uri="{28A0092B-C50C-407E-A947-70E740481C1C}">
                <a14:useLocalDpi xmlns:a14="http://schemas.microsoft.com/office/drawing/2010/main" val="0"/>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66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68" r:id="rId11"/>
    <p:sldLayoutId id="2147483695" r:id="rId12"/>
    <p:sldLayoutId id="2147483694" r:id="rId13"/>
    <p:sldLayoutId id="2147483669" r:id="rId14"/>
    <p:sldLayoutId id="2147483693" r:id="rId15"/>
    <p:sldLayoutId id="2147483692" r:id="rId16"/>
    <p:sldLayoutId id="2147483689" r:id="rId17"/>
    <p:sldLayoutId id="2147483701" r:id="rId18"/>
    <p:sldLayoutId id="2147483691" r:id="rId19"/>
    <p:sldLayoutId id="2147483697" r:id="rId20"/>
    <p:sldLayoutId id="2147483698" r:id="rId21"/>
    <p:sldLayoutId id="2147483700" r:id="rId22"/>
    <p:sldLayoutId id="2147483802" r:id="rId23"/>
  </p:sldLayoutIdLs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CCBC4-3C6E-11F6-B1BC-553C9A208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78F87F-8EE9-C965-1751-843D392F1D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F9FEC-1ED9-9207-B29B-5033E8166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321315-5A85-4B44-BA44-9B8464E78D4A}" type="datetimeFigureOut">
              <a:rPr lang="en-US" smtClean="0"/>
              <a:t>5/16/2025</a:t>
            </a:fld>
            <a:endParaRPr lang="en-US"/>
          </a:p>
        </p:txBody>
      </p:sp>
      <p:sp>
        <p:nvSpPr>
          <p:cNvPr id="5" name="Footer Placeholder 4">
            <a:extLst>
              <a:ext uri="{FF2B5EF4-FFF2-40B4-BE49-F238E27FC236}">
                <a16:creationId xmlns:a16="http://schemas.microsoft.com/office/drawing/2014/main" id="{C8A82A91-46B0-B275-8EC3-EB7E0E9F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75A357A-15F0-C785-78A3-E6BA3176E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079652-18C7-4B01-833E-3152A5062541}" type="slidenum">
              <a:rPr lang="en-US" smtClean="0"/>
              <a:t>‹#›</a:t>
            </a:fld>
            <a:endParaRPr lang="en-US"/>
          </a:p>
        </p:txBody>
      </p:sp>
    </p:spTree>
    <p:extLst>
      <p:ext uri="{BB962C8B-B14F-4D97-AF65-F5344CB8AC3E}">
        <p14:creationId xmlns:p14="http://schemas.microsoft.com/office/powerpoint/2010/main" val="243275882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8163"/>
      </p:ext>
    </p:extLst>
  </p:cSld>
  <p:clrMap bg1="lt1" tx1="dk1" bg2="lt2" tx2="dk2" accent1="accent1" accent2="accent2" accent3="accent3" accent4="accent4" accent5="accent5" accent6="accent6" hlink="hlink" folHlink="folHlink"/>
  <p:sldLayoutIdLst>
    <p:sldLayoutId id="2147483786" r:id="rId1"/>
  </p:sldLayoutIdLst>
  <p:hf sldNum="0"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679459" y="5980289"/>
            <a:ext cx="2163305" cy="623297"/>
          </a:xfrm>
          <a:prstGeom prst="rect">
            <a:avLst/>
          </a:prstGeom>
        </p:spPr>
      </p:pic>
      <p:pic>
        <p:nvPicPr>
          <p:cNvPr id="4" name="Picture 3"/>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 y="8117"/>
            <a:ext cx="12192000" cy="787463"/>
          </a:xfrm>
          <a:prstGeom prst="rect">
            <a:avLst/>
          </a:prstGeom>
        </p:spPr>
      </p:pic>
    </p:spTree>
    <p:extLst>
      <p:ext uri="{BB962C8B-B14F-4D97-AF65-F5344CB8AC3E}">
        <p14:creationId xmlns:p14="http://schemas.microsoft.com/office/powerpoint/2010/main" val="2356098121"/>
      </p:ext>
    </p:extLst>
  </p:cSld>
  <p:clrMap bg1="lt1" tx1="dk1" bg2="lt2" tx2="dk2" accent1="accent1" accent2="accent2" accent3="accent3" accent4="accent4" accent5="accent5" accent6="accent6" hlink="hlink" folHlink="folHlink"/>
  <p:sldLayoutIdLst>
    <p:sldLayoutId id="2147483799" r:id="rId1"/>
    <p:sldLayoutId id="2147483744" r:id="rId2"/>
    <p:sldLayoutId id="2147483759" r:id="rId3"/>
  </p:sldLayoutIdLst>
  <p:hf sldNum="0"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0088"/>
      </p:ext>
    </p:extLst>
  </p:cSld>
  <p:clrMap bg1="lt1" tx1="dk1" bg2="lt2" tx2="dk2" accent1="accent1" accent2="accent2" accent3="accent3" accent4="accent4" accent5="accent5" accent6="accent6" hlink="hlink" folHlink="folHlink"/>
  <p:sldLayoutIdLst>
    <p:sldLayoutId id="2147483798" r:id="rId1"/>
    <p:sldLayoutId id="2147483796" r:id="rId2"/>
    <p:sldLayoutId id="214748379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val="0"/>
              </a:ext>
            </a:extLst>
          </a:blip>
          <a:srcRect t="-242"/>
          <a:stretch/>
        </p:blipFill>
        <p:spPr>
          <a:xfrm>
            <a:off x="1" y="0"/>
            <a:ext cx="12192000" cy="6866009"/>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71115" y="5972432"/>
            <a:ext cx="2164080" cy="639327"/>
          </a:xfrm>
          <a:prstGeom prst="rect">
            <a:avLst/>
          </a:prstGeom>
        </p:spPr>
      </p:pic>
    </p:spTree>
    <p:extLst>
      <p:ext uri="{BB962C8B-B14F-4D97-AF65-F5344CB8AC3E}">
        <p14:creationId xmlns:p14="http://schemas.microsoft.com/office/powerpoint/2010/main" val="3020297566"/>
      </p:ext>
    </p:extLst>
  </p:cSld>
  <p:clrMap bg1="lt1" tx1="dk1" bg2="lt2" tx2="dk2" accent1="accent1" accent2="accent2" accent3="accent3" accent4="accent4" accent5="accent5" accent6="accent6" hlink="hlink" folHlink="folHlink"/>
  <p:sldLayoutIdLst>
    <p:sldLayoutId id="2147483734" r:id="rId1"/>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219_173D663C.xm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microsoft.com/office/2018/10/relationships/comments" Target="../comments/modernComment_21A_1A869254.xml"/><Relationship Id="rId7" Type="http://schemas.openxmlformats.org/officeDocument/2006/relationships/image" Target="../media/image38.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loma.org/en/professional-development/talent-mobility-suite/almi/" TargetMode="External"/><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hyperlink" Target="https://www.loma.org/en/professional-development/talent-mobility-suite/airc/" TargetMode="External"/><Relationship Id="rId5" Type="http://schemas.openxmlformats.org/officeDocument/2006/relationships/hyperlink" Target="https://www.loma.org/en/professional-development/talent-mobility-suite/acs/" TargetMode="External"/><Relationship Id="rId10" Type="http://schemas.openxmlformats.org/officeDocument/2006/relationships/image" Target="../media/image46.png"/><Relationship Id="rId4" Type="http://schemas.openxmlformats.org/officeDocument/2006/relationships/hyperlink" Target="https://www.loma.org/en/professional-development/talent-mobility-suite/flmi/" TargetMode="Externa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microsoft.com/office/2018/10/relationships/comments" Target="../comments/modernComment_1A0_EFE8F59F.xml"/><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41.svg"/><Relationship Id="rId2" Type="http://schemas.openxmlformats.org/officeDocument/2006/relationships/notesSlide" Target="../notesSlides/notesSlide9.xml"/><Relationship Id="rId16"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hyperlink" Target="https://www.limra.com/en/research/research-abstracts-public/2025/life-insurance-sales-trends-and-future-outlook/?utm_source=web&amp;utm_medium=vev&amp;utm_campaign=2024_life_sales_%2b_forecast" TargetMode="External"/><Relationship Id="rId2" Type="http://schemas.openxmlformats.org/officeDocument/2006/relationships/image" Target="../media/image60.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limra.com/en/research/research-abstracts-public/2025/annuity-sales-strategic-insights-and-future-market-trends/?utm_source=web&amp;utm_medium=vev&amp;utm_campaign=2024_annuity_sales_+_forecast" TargetMode="External"/><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20E_8DA591D2.xm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microsoft.com/office/2018/10/relationships/comments" Target="../comments/modernComment_206_F874BF92.xml"/><Relationship Id="rId7"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s://www.limra.com/en/research/research-abstracts-public/2025/the-changing-family-a-new-reality-for-life-insurance/" TargetMode="External"/><Relationship Id="rId5" Type="http://schemas.openxmlformats.org/officeDocument/2006/relationships/hyperlink" Target="https://www.limra.com/en/research/research-abstracts/2025/insights-on-the-consumer-decision-making-process-for-life-insurance-what-matters-most-for-whom/?utm_source=cxocommitteestudygroupemail&amp;utm_medium=email" TargetMode="Externa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18/10/relationships/comments" Target="../comments/modernComment_20A_CEB32FB6.xml"/><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21C_989BC9E6.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F8_21B34EF.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www.limra.com/globalassets/limra-loma/events-learning-and-networking/conferences/2025/2025-conference-series-brochure.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3.jpeg"/><Relationship Id="rId3" Type="http://schemas.microsoft.com/office/2018/10/relationships/comments" Target="../comments/modernComment_1AD_4348E9CB.xml"/><Relationship Id="rId7" Type="http://schemas.openxmlformats.org/officeDocument/2006/relationships/image" Target="../media/image78.svg"/><Relationship Id="rId12" Type="http://schemas.openxmlformats.org/officeDocument/2006/relationships/image" Target="../media/image82.svg"/><Relationship Id="rId17" Type="http://schemas.openxmlformats.org/officeDocument/2006/relationships/image" Target="../media/image87.svg"/><Relationship Id="rId2" Type="http://schemas.openxmlformats.org/officeDocument/2006/relationships/notesSlide" Target="../notesSlides/notesSlide17.xml"/><Relationship Id="rId16" Type="http://schemas.openxmlformats.org/officeDocument/2006/relationships/image" Target="../media/image86.png"/><Relationship Id="rId1" Type="http://schemas.openxmlformats.org/officeDocument/2006/relationships/slideLayout" Target="../slideLayouts/slideLayout19.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svg"/><Relationship Id="rId15" Type="http://schemas.openxmlformats.org/officeDocument/2006/relationships/image" Target="../media/image85.svg"/><Relationship Id="rId10" Type="http://schemas.openxmlformats.org/officeDocument/2006/relationships/image" Target="../media/image80.jpeg"/><Relationship Id="rId4" Type="http://schemas.openxmlformats.org/officeDocument/2006/relationships/image" Target="../media/image75.png"/><Relationship Id="rId9" Type="http://schemas.openxmlformats.org/officeDocument/2006/relationships/image" Target="../media/image54.jpeg"/><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hyperlink" Target="mailto:catkins@limra.com" TargetMode="External"/><Relationship Id="rId7"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mailto:mrand@limra.com" TargetMode="External"/><Relationship Id="rId5" Type="http://schemas.openxmlformats.org/officeDocument/2006/relationships/hyperlink" Target="mailto:kfehring@limra.com" TargetMode="External"/><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213_2CBC01C1.xml"/><Relationship Id="rId1" Type="http://schemas.openxmlformats.org/officeDocument/2006/relationships/slideLayout" Target="../slideLayouts/slideLayout19.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hyperlink" Target="mailto:apalmeri@limra.com" TargetMode="External"/><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91.jpeg"/><Relationship Id="rId5" Type="http://schemas.openxmlformats.org/officeDocument/2006/relationships/hyperlink" Target="mailto:aweeks@limra.com" TargetMode="External"/><Relationship Id="rId4" Type="http://schemas.openxmlformats.org/officeDocument/2006/relationships/hyperlink" Target="mailto:ccallahan@limra.com"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hyperlink" Target="mailto:mevans-mchugh@loma.org" TargetMode="External"/><Relationship Id="rId7"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hyperlink" Target="mailto:mrodrigues@limra.com" TargetMode="External"/><Relationship Id="rId5" Type="http://schemas.openxmlformats.org/officeDocument/2006/relationships/hyperlink" Target="mailto:afranks@limra.com" TargetMode="External"/><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mailto:catkins@limra.com" TargetMode="External"/><Relationship Id="rId7"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mailto:overmeyern@loma.org" TargetMode="External"/><Relationship Id="rId5" Type="http://schemas.openxmlformats.org/officeDocument/2006/relationships/hyperlink" Target="mailto:kbenson-bray@limra.com" TargetMode="External"/><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hyperlink" Target="mailto:Kbenson-bray@limra.com" TargetMode="External"/><Relationship Id="rId7" Type="http://schemas.openxmlformats.org/officeDocument/2006/relationships/hyperlink" Target="mailto:mevans-mchugh@loma.org"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100.jpeg"/><Relationship Id="rId4" Type="http://schemas.openxmlformats.org/officeDocument/2006/relationships/hyperlink" Target="mailto:overmeyern@loma.or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hyperlink" Target="mailto:aweeks@limra.com" TargetMode="External"/><Relationship Id="rId7" Type="http://schemas.openxmlformats.org/officeDocument/2006/relationships/hyperlink" Target="mailto:maccarones@loma.org"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01.png"/><Relationship Id="rId5" Type="http://schemas.openxmlformats.org/officeDocument/2006/relationships/hyperlink" Target="mailto:pmlodzik@limra.com" TargetMode="Externa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limra.com/?utm_source=research-report&amp;utm_medium=graphics-pdf&amp;utm_campaign=graphics-pdf" TargetMode="External"/><Relationship Id="rId2" Type="http://schemas.microsoft.com/office/2018/10/relationships/comments" Target="../comments/modernComment_21D_5E2D181F.xml"/><Relationship Id="rId1" Type="http://schemas.openxmlformats.org/officeDocument/2006/relationships/slideLayout" Target="../slideLayouts/slideLayout19.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41028" y="5402837"/>
            <a:ext cx="11750972" cy="477054"/>
          </a:xfrm>
        </p:spPr>
        <p:txBody>
          <a:bodyPr/>
          <a:lstStyle/>
          <a:p>
            <a:r>
              <a:rPr lang="en-US" dirty="0"/>
              <a:t>[Company Name]</a:t>
            </a:r>
          </a:p>
        </p:txBody>
      </p:sp>
      <p:sp>
        <p:nvSpPr>
          <p:cNvPr id="11" name="Text Placeholder 10"/>
          <p:cNvSpPr>
            <a:spLocks noGrp="1"/>
          </p:cNvSpPr>
          <p:nvPr>
            <p:ph type="body" sz="quarter" idx="11"/>
          </p:nvPr>
        </p:nvSpPr>
        <p:spPr>
          <a:xfrm>
            <a:off x="441028" y="5951730"/>
            <a:ext cx="9525932" cy="333375"/>
          </a:xfrm>
        </p:spPr>
        <p:txBody>
          <a:bodyPr/>
          <a:lstStyle/>
          <a:p>
            <a:pPr>
              <a:spcAft>
                <a:spcPts val="0"/>
              </a:spcAft>
            </a:pPr>
            <a:r>
              <a:rPr lang="en-US" dirty="0"/>
              <a:t>Team Member, Team Member, Team Member</a:t>
            </a:r>
          </a:p>
        </p:txBody>
      </p:sp>
      <p:sp>
        <p:nvSpPr>
          <p:cNvPr id="2" name="Text Placeholder 10">
            <a:extLst>
              <a:ext uri="{FF2B5EF4-FFF2-40B4-BE49-F238E27FC236}">
                <a16:creationId xmlns:a16="http://schemas.microsoft.com/office/drawing/2014/main" id="{C72C2CB0-E7B5-B0DB-F3FC-E22B634D211F}"/>
              </a:ext>
            </a:extLst>
          </p:cNvPr>
          <p:cNvSpPr txBox="1">
            <a:spLocks/>
          </p:cNvSpPr>
          <p:nvPr/>
        </p:nvSpPr>
        <p:spPr>
          <a:xfrm>
            <a:off x="441028" y="6356945"/>
            <a:ext cx="5449824" cy="333375"/>
          </a:xfrm>
          <a:prstGeom prst="rect">
            <a:avLst/>
          </a:prstGeom>
        </p:spPr>
        <p:txBody>
          <a:bodyPr lIns="0" tIns="0" rIns="0" bIns="0" anchor="ctr" anchorCtr="0"/>
          <a:lstStyle>
            <a:lvl1pPr marL="0" indent="0" algn="l" rtl="0" eaLnBrk="1" fontAlgn="base" hangingPunct="1">
              <a:lnSpc>
                <a:spcPct val="120000"/>
              </a:lnSpc>
              <a:spcBef>
                <a:spcPts val="0"/>
              </a:spcBef>
              <a:spcAft>
                <a:spcPts val="1260"/>
              </a:spcAft>
              <a:buClr>
                <a:schemeClr val="accent1"/>
              </a:buClr>
              <a:buSzPct val="90000"/>
              <a:buFont typeface="Arial"/>
              <a:buNone/>
              <a:defRPr sz="1600" b="0" i="1">
                <a:solidFill>
                  <a:schemeClr val="bg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kern="0" dirty="0"/>
              <a:t>Month, Day 2025</a:t>
            </a:r>
          </a:p>
        </p:txBody>
      </p:sp>
    </p:spTree>
    <p:extLst>
      <p:ext uri="{BB962C8B-B14F-4D97-AF65-F5344CB8AC3E}">
        <p14:creationId xmlns:p14="http://schemas.microsoft.com/office/powerpoint/2010/main" val="377248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FCE44-4F79-C4E8-698C-09AD54D590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21281-2394-70EF-E6C8-911B29002DAA}"/>
              </a:ext>
            </a:extLst>
          </p:cNvPr>
          <p:cNvSpPr>
            <a:spLocks noGrp="1"/>
          </p:cNvSpPr>
          <p:nvPr>
            <p:ph type="title"/>
          </p:nvPr>
        </p:nvSpPr>
        <p:spPr/>
        <p:txBody>
          <a:bodyPr/>
          <a:lstStyle/>
          <a:p>
            <a:r>
              <a:rPr lang="en-US" dirty="0"/>
              <a:t>Placeholder for Member Sales vs. Peers</a:t>
            </a:r>
          </a:p>
        </p:txBody>
      </p:sp>
      <p:sp>
        <p:nvSpPr>
          <p:cNvPr id="3" name="Text Placeholder 2">
            <a:extLst>
              <a:ext uri="{FF2B5EF4-FFF2-40B4-BE49-F238E27FC236}">
                <a16:creationId xmlns:a16="http://schemas.microsoft.com/office/drawing/2014/main" id="{C13292E3-0558-E3F6-B82C-212A5DDE7C5F}"/>
              </a:ext>
            </a:extLst>
          </p:cNvPr>
          <p:cNvSpPr>
            <a:spLocks noGrp="1"/>
          </p:cNvSpPr>
          <p:nvPr>
            <p:ph type="body" sz="quarter" idx="10"/>
          </p:nvPr>
        </p:nvSpPr>
        <p:spPr/>
        <p:txBody>
          <a:bodyPr/>
          <a:lstStyle/>
          <a:p>
            <a:endParaRPr lang="en-US"/>
          </a:p>
        </p:txBody>
      </p:sp>
      <p:sp>
        <p:nvSpPr>
          <p:cNvPr id="4" name="Chart Placeholder 3">
            <a:extLst>
              <a:ext uri="{FF2B5EF4-FFF2-40B4-BE49-F238E27FC236}">
                <a16:creationId xmlns:a16="http://schemas.microsoft.com/office/drawing/2014/main" id="{2242A732-9396-A61D-910E-F2F7F5144E40}"/>
              </a:ext>
            </a:extLst>
          </p:cNvPr>
          <p:cNvSpPr>
            <a:spLocks noGrp="1"/>
          </p:cNvSpPr>
          <p:nvPr>
            <p:ph type="chart" sz="quarter" idx="15"/>
          </p:nvPr>
        </p:nvSpPr>
        <p:spPr/>
        <p:txBody>
          <a:bodyPr/>
          <a:lstStyle/>
          <a:p>
            <a:endParaRPr lang="en-US"/>
          </a:p>
        </p:txBody>
      </p:sp>
      <p:sp>
        <p:nvSpPr>
          <p:cNvPr id="5" name="Text Placeholder 4">
            <a:extLst>
              <a:ext uri="{FF2B5EF4-FFF2-40B4-BE49-F238E27FC236}">
                <a16:creationId xmlns:a16="http://schemas.microsoft.com/office/drawing/2014/main" id="{B150FC95-9A73-F179-5F70-DA93E71A0F6B}"/>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3327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318671-312B-8A6A-7B8A-80C83B852500}"/>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val="0"/>
              </a:ext>
            </a:extLst>
          </a:blip>
          <a:srcRect/>
          <a:stretch/>
        </p:blipFill>
        <p:spPr>
          <a:xfrm>
            <a:off x="0" y="15"/>
            <a:ext cx="12192000" cy="4162396"/>
          </a:xfrm>
          <a:prstGeom prst="rect">
            <a:avLst/>
          </a:prstGeom>
          <a:noFill/>
        </p:spPr>
      </p:pic>
      <p:sp>
        <p:nvSpPr>
          <p:cNvPr id="3" name="Title 2">
            <a:extLst>
              <a:ext uri="{FF2B5EF4-FFF2-40B4-BE49-F238E27FC236}">
                <a16:creationId xmlns:a16="http://schemas.microsoft.com/office/drawing/2014/main" id="{BEE5FE8A-3A7D-CD85-5496-60E7087A249F}"/>
              </a:ext>
            </a:extLst>
          </p:cNvPr>
          <p:cNvSpPr>
            <a:spLocks noGrp="1"/>
          </p:cNvSpPr>
          <p:nvPr>
            <p:ph type="title"/>
          </p:nvPr>
        </p:nvSpPr>
        <p:spPr>
          <a:xfrm>
            <a:off x="5782" y="4391025"/>
            <a:ext cx="12024293" cy="1219199"/>
          </a:xfrm>
        </p:spPr>
        <p:txBody>
          <a:bodyPr wrap="none" anchor="ctr">
            <a:normAutofit/>
          </a:bodyPr>
          <a:lstStyle/>
          <a:p>
            <a:r>
              <a:rPr lang="en-US" dirty="0"/>
              <a:t>Membership Benefits &amp; Utilization</a:t>
            </a:r>
            <a:br>
              <a:rPr lang="en-US" dirty="0"/>
            </a:br>
            <a:r>
              <a:rPr lang="en-US" sz="1800" dirty="0"/>
              <a:t>Start Date of Report – End Date of Report </a:t>
            </a:r>
            <a:endParaRPr lang="en-US" dirty="0"/>
          </a:p>
        </p:txBody>
      </p:sp>
    </p:spTree>
    <p:extLst>
      <p:ext uri="{BB962C8B-B14F-4D97-AF65-F5344CB8AC3E}">
        <p14:creationId xmlns:p14="http://schemas.microsoft.com/office/powerpoint/2010/main" val="38989983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6304569" y="2689747"/>
            <a:ext cx="2238375" cy="2732859"/>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2700" dirty="0"/>
          </a:p>
        </p:txBody>
      </p:sp>
      <p:sp>
        <p:nvSpPr>
          <p:cNvPr id="62" name="Rectangle 61"/>
          <p:cNvSpPr/>
          <p:nvPr/>
        </p:nvSpPr>
        <p:spPr>
          <a:xfrm>
            <a:off x="6304569" y="2698456"/>
            <a:ext cx="2238375" cy="666750"/>
          </a:xfrm>
          <a:prstGeom prst="rect">
            <a:avLst/>
          </a:prstGeom>
          <a:solidFill>
            <a:srgbClr val="008145"/>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2700"/>
          </a:p>
        </p:txBody>
      </p:sp>
      <p:sp>
        <p:nvSpPr>
          <p:cNvPr id="5" name="Title 4"/>
          <p:cNvSpPr>
            <a:spLocks noGrp="1"/>
          </p:cNvSpPr>
          <p:nvPr>
            <p:ph type="title"/>
          </p:nvPr>
        </p:nvSpPr>
        <p:spPr>
          <a:xfrm>
            <a:off x="2" y="-60382"/>
            <a:ext cx="12191998" cy="890341"/>
          </a:xfrm>
          <a:prstGeom prst="rect">
            <a:avLst/>
          </a:prstGeom>
        </p:spPr>
        <p:txBody>
          <a:bodyPr>
            <a:norm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3200" dirty="0">
                <a:solidFill>
                  <a:schemeClr val="bg1"/>
                </a:solidFill>
                <a:latin typeface="Aptos" panose="020B0004020202020204" pitchFamily="34" charset="0"/>
                <a:cs typeface="Arial" panose="020B0604020202020204" pitchFamily="34" charset="0"/>
              </a:rPr>
              <a:t>Our Purpose</a:t>
            </a:r>
          </a:p>
        </p:txBody>
      </p:sp>
      <p:sp>
        <p:nvSpPr>
          <p:cNvPr id="36" name="Rectangle 35"/>
          <p:cNvSpPr/>
          <p:nvPr/>
        </p:nvSpPr>
        <p:spPr>
          <a:xfrm>
            <a:off x="6280757" y="2792290"/>
            <a:ext cx="2257425" cy="461665"/>
          </a:xfrm>
          <a:prstGeom prst="rect">
            <a:avLst/>
          </a:prstGeom>
        </p:spPr>
        <p:txBody>
          <a:bodyPr wrap="square" anchor="ctr">
            <a:sp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ptos" panose="020B0004020202020204" pitchFamily="34" charset="0"/>
                <a:cs typeface="Arial" panose="020B0604020202020204" pitchFamily="34" charset="0"/>
              </a:rPr>
              <a:t>Connections </a:t>
            </a:r>
          </a:p>
        </p:txBody>
      </p:sp>
      <p:sp>
        <p:nvSpPr>
          <p:cNvPr id="9" name="Rectangle 8"/>
          <p:cNvSpPr/>
          <p:nvPr/>
        </p:nvSpPr>
        <p:spPr>
          <a:xfrm>
            <a:off x="1273630" y="1360610"/>
            <a:ext cx="9644742" cy="78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r>
              <a:rPr lang="en-US" sz="3200" b="1" dirty="0">
                <a:solidFill>
                  <a:srgbClr val="004C9D"/>
                </a:solidFill>
                <a:latin typeface="Aptos" panose="020B0004020202020204" pitchFamily="34" charset="0"/>
                <a:cs typeface="Arial" panose="020B0604020202020204" pitchFamily="34" charset="0"/>
              </a:rPr>
              <a:t>Advancing the financial services industry</a:t>
            </a:r>
          </a:p>
          <a:p>
            <a:pPr algn="ctr"/>
            <a:r>
              <a:rPr lang="en-US" sz="3200" b="1" dirty="0">
                <a:solidFill>
                  <a:srgbClr val="004C9D"/>
                </a:solidFill>
                <a:latin typeface="Aptos" panose="020B0004020202020204" pitchFamily="34" charset="0"/>
                <a:cs typeface="Arial" panose="020B0604020202020204" pitchFamily="34" charset="0"/>
              </a:rPr>
              <a:t>by empowering our members with</a:t>
            </a:r>
          </a:p>
        </p:txBody>
      </p:sp>
      <p:sp>
        <p:nvSpPr>
          <p:cNvPr id="65" name="Rectangle 64"/>
          <p:cNvSpPr/>
          <p:nvPr/>
        </p:nvSpPr>
        <p:spPr>
          <a:xfrm>
            <a:off x="1273630" y="2698456"/>
            <a:ext cx="2238375" cy="271544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2700" dirty="0"/>
          </a:p>
        </p:txBody>
      </p:sp>
      <p:sp>
        <p:nvSpPr>
          <p:cNvPr id="7" name="Rectangle 6"/>
          <p:cNvSpPr/>
          <p:nvPr/>
        </p:nvSpPr>
        <p:spPr>
          <a:xfrm>
            <a:off x="1279073" y="2689748"/>
            <a:ext cx="2232932" cy="666750"/>
          </a:xfrm>
          <a:prstGeom prst="rect">
            <a:avLst/>
          </a:prstGeom>
          <a:solidFill>
            <a:srgbClr val="00788E"/>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2700"/>
          </a:p>
        </p:txBody>
      </p:sp>
      <p:sp>
        <p:nvSpPr>
          <p:cNvPr id="30" name="Rectangle 29"/>
          <p:cNvSpPr/>
          <p:nvPr/>
        </p:nvSpPr>
        <p:spPr>
          <a:xfrm>
            <a:off x="1292681" y="2792706"/>
            <a:ext cx="2200275" cy="461665"/>
          </a:xfrm>
          <a:prstGeom prst="rect">
            <a:avLst/>
          </a:prstGeom>
        </p:spPr>
        <p:txBody>
          <a:bodyPr wrap="square" anchor="ctr">
            <a:sp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ptos" panose="020B0004020202020204" pitchFamily="34" charset="0"/>
                <a:cs typeface="Arial" panose="020B0604020202020204" pitchFamily="34" charset="0"/>
              </a:rPr>
              <a:t>Knowledge</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15" y="3725387"/>
            <a:ext cx="1448115" cy="1124932"/>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888" y="3615182"/>
            <a:ext cx="1288806" cy="1400270"/>
          </a:xfrm>
          <a:prstGeom prst="rect">
            <a:avLst/>
          </a:prstGeom>
        </p:spPr>
      </p:pic>
      <p:sp>
        <p:nvSpPr>
          <p:cNvPr id="66" name="Rectangle 65"/>
          <p:cNvSpPr/>
          <p:nvPr/>
        </p:nvSpPr>
        <p:spPr>
          <a:xfrm>
            <a:off x="3796197" y="2689748"/>
            <a:ext cx="2238375" cy="2724150"/>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2700" dirty="0"/>
          </a:p>
        </p:txBody>
      </p:sp>
      <p:sp>
        <p:nvSpPr>
          <p:cNvPr id="60" name="Rectangle 59"/>
          <p:cNvSpPr/>
          <p:nvPr/>
        </p:nvSpPr>
        <p:spPr>
          <a:xfrm>
            <a:off x="3805722" y="2689748"/>
            <a:ext cx="2228851" cy="666750"/>
          </a:xfrm>
          <a:prstGeom prst="rect">
            <a:avLst/>
          </a:prstGeom>
          <a:solidFill>
            <a:srgbClr val="FAC809"/>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2700"/>
          </a:p>
        </p:txBody>
      </p:sp>
      <p:sp>
        <p:nvSpPr>
          <p:cNvPr id="31" name="Rectangle 30"/>
          <p:cNvSpPr/>
          <p:nvPr/>
        </p:nvSpPr>
        <p:spPr>
          <a:xfrm>
            <a:off x="3810485" y="2806556"/>
            <a:ext cx="2209800" cy="461665"/>
          </a:xfrm>
          <a:prstGeom prst="rect">
            <a:avLst/>
          </a:prstGeom>
        </p:spPr>
        <p:txBody>
          <a:bodyPr wrap="square" anchor="ctr">
            <a:sp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r>
              <a:rPr lang="en-US" sz="2400" b="1" dirty="0">
                <a:solidFill>
                  <a:srgbClr val="002F70"/>
                </a:solidFill>
                <a:latin typeface="Aptos" panose="020B0004020202020204" pitchFamily="34" charset="0"/>
                <a:cs typeface="Arial" panose="020B0604020202020204" pitchFamily="34" charset="0"/>
              </a:rPr>
              <a:t>Insights </a:t>
            </a:r>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635" y="3605923"/>
            <a:ext cx="1276350" cy="1329257"/>
          </a:xfrm>
          <a:prstGeom prst="rect">
            <a:avLst/>
          </a:prstGeom>
        </p:spPr>
      </p:pic>
      <p:sp>
        <p:nvSpPr>
          <p:cNvPr id="67" name="Rectangle 66"/>
          <p:cNvSpPr/>
          <p:nvPr/>
        </p:nvSpPr>
        <p:spPr>
          <a:xfrm>
            <a:off x="8822374" y="2689748"/>
            <a:ext cx="2238375" cy="2724150"/>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2700" dirty="0"/>
          </a:p>
        </p:txBody>
      </p:sp>
      <p:sp>
        <p:nvSpPr>
          <p:cNvPr id="64" name="Rectangle 63"/>
          <p:cNvSpPr/>
          <p:nvPr/>
        </p:nvSpPr>
        <p:spPr>
          <a:xfrm>
            <a:off x="8827136" y="2689748"/>
            <a:ext cx="2228851" cy="666750"/>
          </a:xfrm>
          <a:prstGeom prst="rect">
            <a:avLst/>
          </a:prstGeom>
          <a:solidFill>
            <a:srgbClr val="F7921D"/>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2700"/>
          </a:p>
        </p:txBody>
      </p:sp>
      <p:sp>
        <p:nvSpPr>
          <p:cNvPr id="51" name="Rectangle 50"/>
          <p:cNvSpPr/>
          <p:nvPr/>
        </p:nvSpPr>
        <p:spPr>
          <a:xfrm>
            <a:off x="8827137" y="2771258"/>
            <a:ext cx="2228850" cy="482248"/>
          </a:xfrm>
          <a:prstGeom prst="rect">
            <a:avLst/>
          </a:prstGeom>
        </p:spPr>
        <p:txBody>
          <a:bodyPr wrap="square" anchor="ctr">
            <a:sp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lnSpc>
                <a:spcPct val="110000"/>
              </a:lnSpc>
              <a:spcBef>
                <a:spcPts val="75"/>
              </a:spcBef>
              <a:buSzPct val="100000"/>
            </a:pPr>
            <a:r>
              <a:rPr lang="en-US" sz="2400" b="1" dirty="0">
                <a:solidFill>
                  <a:srgbClr val="002F70"/>
                </a:solidFill>
                <a:latin typeface="Aptos" panose="020B0004020202020204" pitchFamily="34" charset="0"/>
                <a:cs typeface="Arial" panose="020B0604020202020204" pitchFamily="34" charset="0"/>
              </a:rPr>
              <a:t>Solutions</a:t>
            </a:r>
          </a:p>
        </p:txBody>
      </p:sp>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5758" y="3637469"/>
            <a:ext cx="1252554" cy="1252554"/>
          </a:xfrm>
          <a:prstGeom prst="rect">
            <a:avLst/>
          </a:prstGeom>
        </p:spPr>
      </p:pic>
    </p:spTree>
    <p:extLst>
      <p:ext uri="{BB962C8B-B14F-4D97-AF65-F5344CB8AC3E}">
        <p14:creationId xmlns:p14="http://schemas.microsoft.com/office/powerpoint/2010/main" val="1329008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8FDD9E-D84C-1266-B647-C23BC00B7A6B}"/>
              </a:ext>
            </a:extLst>
          </p:cNvPr>
          <p:cNvSpPr>
            <a:spLocks noGrp="1"/>
          </p:cNvSpPr>
          <p:nvPr>
            <p:ph type="title"/>
          </p:nvPr>
        </p:nvSpPr>
        <p:spPr>
          <a:xfrm>
            <a:off x="83853" y="4321771"/>
            <a:ext cx="12024293" cy="1219199"/>
          </a:xfrm>
        </p:spPr>
        <p:txBody>
          <a:bodyPr/>
          <a:lstStyle/>
          <a:p>
            <a:r>
              <a:rPr lang="en-US" dirty="0"/>
              <a:t>Knowledge</a:t>
            </a:r>
          </a:p>
        </p:txBody>
      </p:sp>
      <p:pic>
        <p:nvPicPr>
          <p:cNvPr id="11" name="Picture Placeholder 10" descr="A group of people sitting at a table&#10;&#10;Description automatically generated">
            <a:extLst>
              <a:ext uri="{FF2B5EF4-FFF2-40B4-BE49-F238E27FC236}">
                <a16:creationId xmlns:a16="http://schemas.microsoft.com/office/drawing/2014/main" id="{5B4604FE-ACCB-6168-0511-F353AF4E459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1185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43365-3F06-65A8-2D20-34EBF42B5BF8}"/>
            </a:ext>
          </a:extLst>
        </p:cNvPr>
        <p:cNvGrpSpPr/>
        <p:nvPr/>
      </p:nvGrpSpPr>
      <p:grpSpPr>
        <a:xfrm>
          <a:off x="0" y="0"/>
          <a:ext cx="0" cy="0"/>
          <a:chOff x="0" y="0"/>
          <a:chExt cx="0" cy="0"/>
        </a:xfrm>
      </p:grpSpPr>
      <p:grpSp>
        <p:nvGrpSpPr>
          <p:cNvPr id="45" name="Group 44">
            <a:extLst>
              <a:ext uri="{FF2B5EF4-FFF2-40B4-BE49-F238E27FC236}">
                <a16:creationId xmlns:a16="http://schemas.microsoft.com/office/drawing/2014/main" id="{F6144B69-4399-BDD2-2FAF-D8E63058E67C}"/>
              </a:ext>
            </a:extLst>
          </p:cNvPr>
          <p:cNvGrpSpPr/>
          <p:nvPr/>
        </p:nvGrpSpPr>
        <p:grpSpPr>
          <a:xfrm>
            <a:off x="8915454" y="1060692"/>
            <a:ext cx="2725268" cy="4827894"/>
            <a:chOff x="8915454" y="1060692"/>
            <a:chExt cx="2725268" cy="4827894"/>
          </a:xfrm>
          <a:effectLst/>
        </p:grpSpPr>
        <p:sp>
          <p:nvSpPr>
            <p:cNvPr id="52" name="Rectangle 51">
              <a:extLst>
                <a:ext uri="{FF2B5EF4-FFF2-40B4-BE49-F238E27FC236}">
                  <a16:creationId xmlns:a16="http://schemas.microsoft.com/office/drawing/2014/main" id="{09A22EA6-6F4F-CD6E-1FA6-DACB6DA67039}"/>
                </a:ext>
              </a:extLst>
            </p:cNvPr>
            <p:cNvSpPr/>
            <p:nvPr/>
          </p:nvSpPr>
          <p:spPr>
            <a:xfrm>
              <a:off x="8915454" y="1233578"/>
              <a:ext cx="2725268" cy="4655008"/>
            </a:xfrm>
            <a:prstGeom prst="rect">
              <a:avLst/>
            </a:prstGeom>
            <a:solidFill>
              <a:schemeClr val="bg1">
                <a:lumMod val="95000"/>
              </a:schemeClr>
            </a:solidFill>
            <a:ln w="9525">
              <a:solidFill>
                <a:srgbClr val="00788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28675411-3DD2-70D6-ABA8-9DFA4844EC7F}"/>
                </a:ext>
              </a:extLst>
            </p:cNvPr>
            <p:cNvSpPr txBox="1"/>
            <p:nvPr/>
          </p:nvSpPr>
          <p:spPr>
            <a:xfrm>
              <a:off x="9606575" y="1060692"/>
              <a:ext cx="1343025" cy="374571"/>
            </a:xfrm>
            <a:prstGeom prst="roundRect">
              <a:avLst/>
            </a:prstGeom>
            <a:solidFill>
              <a:schemeClr val="bg1"/>
            </a:solidFill>
            <a:ln>
              <a:solidFill>
                <a:srgbClr val="1C8094"/>
              </a:solidFill>
            </a:ln>
            <a:effectLst>
              <a:outerShdw blurRad="50800" dist="38100" dir="5400000" algn="t" rotWithShape="0">
                <a:prstClr val="black">
                  <a:alpha val="40000"/>
                </a:prstClr>
              </a:outerShdw>
            </a:effectLst>
          </p:spPr>
          <p:txBody>
            <a:bodyPr wrap="square" rtlCol="0">
              <a:spAutoFit/>
            </a:bodyPr>
            <a:lstStyle/>
            <a:p>
              <a:pPr algn="ctr"/>
              <a:r>
                <a:rPr lang="en-US" sz="1600" b="1" dirty="0"/>
                <a:t>Highlights</a:t>
              </a:r>
            </a:p>
          </p:txBody>
        </p:sp>
      </p:grpSp>
      <p:sp>
        <p:nvSpPr>
          <p:cNvPr id="2" name="Title 1">
            <a:extLst>
              <a:ext uri="{FF2B5EF4-FFF2-40B4-BE49-F238E27FC236}">
                <a16:creationId xmlns:a16="http://schemas.microsoft.com/office/drawing/2014/main" id="{F2253712-53FE-8C72-4DD5-C6E2EE59662E}"/>
              </a:ext>
            </a:extLst>
          </p:cNvPr>
          <p:cNvSpPr>
            <a:spLocks noGrp="1"/>
          </p:cNvSpPr>
          <p:nvPr>
            <p:ph type="title"/>
          </p:nvPr>
        </p:nvSpPr>
        <p:spPr>
          <a:xfrm>
            <a:off x="2" y="-51756"/>
            <a:ext cx="12191998" cy="890341"/>
          </a:xfrm>
          <a:prstGeom prst="rect">
            <a:avLst/>
          </a:prstGeom>
        </p:spPr>
        <p:txBody>
          <a:bodyPr>
            <a:norm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3200" dirty="0">
                <a:solidFill>
                  <a:schemeClr val="bg1"/>
                </a:solidFill>
              </a:rPr>
              <a:t>Knowledge: How We Advance the Industry</a:t>
            </a:r>
          </a:p>
        </p:txBody>
      </p:sp>
      <p:sp>
        <p:nvSpPr>
          <p:cNvPr id="6" name="TextBox 5">
            <a:extLst>
              <a:ext uri="{FF2B5EF4-FFF2-40B4-BE49-F238E27FC236}">
                <a16:creationId xmlns:a16="http://schemas.microsoft.com/office/drawing/2014/main" id="{0DC9B5CF-263B-4E28-A32F-C5DC10677BE0}"/>
              </a:ext>
            </a:extLst>
          </p:cNvPr>
          <p:cNvSpPr txBox="1"/>
          <p:nvPr/>
        </p:nvSpPr>
        <p:spPr>
          <a:xfrm>
            <a:off x="3619879" y="164350"/>
            <a:ext cx="79334" cy="224284"/>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0466DCDC-A2EE-4222-C276-BB41FC69C80A}"/>
              </a:ext>
            </a:extLst>
          </p:cNvPr>
          <p:cNvSpPr txBox="1"/>
          <p:nvPr/>
        </p:nvSpPr>
        <p:spPr>
          <a:xfrm>
            <a:off x="3772279" y="316750"/>
            <a:ext cx="79334" cy="224284"/>
          </a:xfrm>
          <a:prstGeom prst="rect">
            <a:avLst/>
          </a:prstGeom>
          <a:noFill/>
        </p:spPr>
        <p:txBody>
          <a:bodyPr wrap="square" rtlCol="0">
            <a:spAutoFit/>
          </a:bodyPr>
          <a:lstStyle/>
          <a:p>
            <a:endParaRPr lang="en-US" dirty="0"/>
          </a:p>
        </p:txBody>
      </p:sp>
      <p:sp>
        <p:nvSpPr>
          <p:cNvPr id="3" name="Rectangle 2">
            <a:extLst>
              <a:ext uri="{FF2B5EF4-FFF2-40B4-BE49-F238E27FC236}">
                <a16:creationId xmlns:a16="http://schemas.microsoft.com/office/drawing/2014/main" id="{991CDFAA-B03F-62A3-814B-C43F4101779A}"/>
              </a:ext>
            </a:extLst>
          </p:cNvPr>
          <p:cNvSpPr/>
          <p:nvPr/>
        </p:nvSpPr>
        <p:spPr>
          <a:xfrm>
            <a:off x="4667312" y="2355796"/>
            <a:ext cx="1712616" cy="2581964"/>
          </a:xfrm>
          <a:prstGeom prst="rect">
            <a:avLst/>
          </a:prstGeom>
          <a:solidFill>
            <a:srgbClr val="007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4" name="Picture 40">
            <a:extLst>
              <a:ext uri="{FF2B5EF4-FFF2-40B4-BE49-F238E27FC236}">
                <a16:creationId xmlns:a16="http://schemas.microsoft.com/office/drawing/2014/main" id="{C0153CE7-5DAF-10ED-B7FA-AE18D795EB3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96" r="2596"/>
          <a:stretch/>
        </p:blipFill>
        <p:spPr>
          <a:xfrm>
            <a:off x="4667312" y="2736361"/>
            <a:ext cx="1712616" cy="1179991"/>
          </a:xfrm>
          <a:prstGeom prst="rect">
            <a:avLst/>
          </a:prstGeom>
        </p:spPr>
      </p:pic>
      <p:sp>
        <p:nvSpPr>
          <p:cNvPr id="5" name="Rectangle 4">
            <a:extLst>
              <a:ext uri="{FF2B5EF4-FFF2-40B4-BE49-F238E27FC236}">
                <a16:creationId xmlns:a16="http://schemas.microsoft.com/office/drawing/2014/main" id="{99D17CA2-E53E-A696-D9F7-3050FE94F1D6}"/>
              </a:ext>
            </a:extLst>
          </p:cNvPr>
          <p:cNvSpPr/>
          <p:nvPr/>
        </p:nvSpPr>
        <p:spPr>
          <a:xfrm>
            <a:off x="6648514" y="2364382"/>
            <a:ext cx="1712616" cy="2573378"/>
          </a:xfrm>
          <a:prstGeom prst="rect">
            <a:avLst/>
          </a:prstGeom>
          <a:solidFill>
            <a:srgbClr val="007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sp>
        <p:nvSpPr>
          <p:cNvPr id="7" name="Rectangle 6">
            <a:extLst>
              <a:ext uri="{FF2B5EF4-FFF2-40B4-BE49-F238E27FC236}">
                <a16:creationId xmlns:a16="http://schemas.microsoft.com/office/drawing/2014/main" id="{16513411-747E-62F0-360F-02A4631779B4}"/>
              </a:ext>
            </a:extLst>
          </p:cNvPr>
          <p:cNvSpPr/>
          <p:nvPr/>
        </p:nvSpPr>
        <p:spPr>
          <a:xfrm>
            <a:off x="676387" y="2355796"/>
            <a:ext cx="1712616" cy="2581964"/>
          </a:xfrm>
          <a:prstGeom prst="rect">
            <a:avLst/>
          </a:prstGeom>
          <a:solidFill>
            <a:srgbClr val="007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8" name="Picture 44">
            <a:extLst>
              <a:ext uri="{FF2B5EF4-FFF2-40B4-BE49-F238E27FC236}">
                <a16:creationId xmlns:a16="http://schemas.microsoft.com/office/drawing/2014/main" id="{712938BC-E121-8FD6-583C-7982EC34140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03" r="2303"/>
          <a:stretch/>
        </p:blipFill>
        <p:spPr>
          <a:xfrm>
            <a:off x="676387" y="2736361"/>
            <a:ext cx="1712616" cy="1179991"/>
          </a:xfrm>
          <a:prstGeom prst="rect">
            <a:avLst/>
          </a:prstGeom>
        </p:spPr>
      </p:pic>
      <p:sp>
        <p:nvSpPr>
          <p:cNvPr id="9" name="Rectangle 8">
            <a:extLst>
              <a:ext uri="{FF2B5EF4-FFF2-40B4-BE49-F238E27FC236}">
                <a16:creationId xmlns:a16="http://schemas.microsoft.com/office/drawing/2014/main" id="{4B025362-906C-2EBF-02E9-E602FF7406EA}"/>
              </a:ext>
            </a:extLst>
          </p:cNvPr>
          <p:cNvSpPr/>
          <p:nvPr/>
        </p:nvSpPr>
        <p:spPr>
          <a:xfrm>
            <a:off x="2657587" y="2355796"/>
            <a:ext cx="1712616" cy="2581964"/>
          </a:xfrm>
          <a:prstGeom prst="rect">
            <a:avLst/>
          </a:prstGeom>
          <a:solidFill>
            <a:srgbClr val="007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10" name="Picture 46">
            <a:extLst>
              <a:ext uri="{FF2B5EF4-FFF2-40B4-BE49-F238E27FC236}">
                <a16:creationId xmlns:a16="http://schemas.microsoft.com/office/drawing/2014/main" id="{F53B69B7-2C69-5478-80EE-AA121E4EA8E1}"/>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657587" y="2736361"/>
            <a:ext cx="1712616" cy="1179991"/>
          </a:xfrm>
          <a:prstGeom prst="rect">
            <a:avLst/>
          </a:prstGeom>
        </p:spPr>
      </p:pic>
      <p:sp>
        <p:nvSpPr>
          <p:cNvPr id="11" name="TextBox 10">
            <a:extLst>
              <a:ext uri="{FF2B5EF4-FFF2-40B4-BE49-F238E27FC236}">
                <a16:creationId xmlns:a16="http://schemas.microsoft.com/office/drawing/2014/main" id="{8129888D-95A7-4A7A-AEAF-59420835A6EC}"/>
              </a:ext>
            </a:extLst>
          </p:cNvPr>
          <p:cNvSpPr txBox="1"/>
          <p:nvPr/>
        </p:nvSpPr>
        <p:spPr>
          <a:xfrm>
            <a:off x="6655574" y="4148645"/>
            <a:ext cx="1698494" cy="556819"/>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400" b="1" kern="1200" dirty="0">
                <a:solidFill>
                  <a:schemeClr val="accent2"/>
                </a:solidFill>
              </a:rPr>
              <a:t>Insurance </a:t>
            </a:r>
          </a:p>
          <a:p>
            <a:pPr marL="0" lvl="0" indent="0" algn="ctr" defTabSz="444522">
              <a:lnSpc>
                <a:spcPct val="90000"/>
              </a:lnSpc>
              <a:spcBef>
                <a:spcPct val="0"/>
              </a:spcBef>
              <a:spcAft>
                <a:spcPct val="35000"/>
              </a:spcAft>
              <a:buNone/>
            </a:pPr>
            <a:r>
              <a:rPr lang="en-US" sz="1400" b="1" kern="1200" dirty="0">
                <a:solidFill>
                  <a:schemeClr val="accent2"/>
                </a:solidFill>
              </a:rPr>
              <a:t>Immersion</a:t>
            </a:r>
          </a:p>
        </p:txBody>
      </p:sp>
      <p:sp>
        <p:nvSpPr>
          <p:cNvPr id="12" name="TextBox 11">
            <a:extLst>
              <a:ext uri="{FF2B5EF4-FFF2-40B4-BE49-F238E27FC236}">
                <a16:creationId xmlns:a16="http://schemas.microsoft.com/office/drawing/2014/main" id="{F9D9F23F-333A-E160-2C96-78AD6B2BD1C1}"/>
              </a:ext>
            </a:extLst>
          </p:cNvPr>
          <p:cNvSpPr txBox="1"/>
          <p:nvPr/>
        </p:nvSpPr>
        <p:spPr>
          <a:xfrm>
            <a:off x="662123" y="4225320"/>
            <a:ext cx="1712617" cy="287515"/>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400" b="1" kern="1200" dirty="0">
                <a:solidFill>
                  <a:schemeClr val="bg1"/>
                </a:solidFill>
              </a:rPr>
              <a:t>Designations</a:t>
            </a:r>
          </a:p>
        </p:txBody>
      </p:sp>
      <p:sp>
        <p:nvSpPr>
          <p:cNvPr id="13" name="TextBox 12">
            <a:extLst>
              <a:ext uri="{FF2B5EF4-FFF2-40B4-BE49-F238E27FC236}">
                <a16:creationId xmlns:a16="http://schemas.microsoft.com/office/drawing/2014/main" id="{B9CEF817-BDA2-E666-2654-8BFDD74338FE}"/>
              </a:ext>
            </a:extLst>
          </p:cNvPr>
          <p:cNvSpPr txBox="1"/>
          <p:nvPr/>
        </p:nvSpPr>
        <p:spPr>
          <a:xfrm>
            <a:off x="4667312" y="4148646"/>
            <a:ext cx="1703418" cy="556819"/>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400" b="1" kern="1200" dirty="0">
                <a:solidFill>
                  <a:schemeClr val="accent2"/>
                </a:solidFill>
              </a:rPr>
              <a:t>Industry</a:t>
            </a:r>
          </a:p>
          <a:p>
            <a:pPr marL="0" lvl="0" indent="0" algn="ctr" defTabSz="444522">
              <a:lnSpc>
                <a:spcPct val="90000"/>
              </a:lnSpc>
              <a:spcBef>
                <a:spcPct val="0"/>
              </a:spcBef>
              <a:spcAft>
                <a:spcPct val="35000"/>
              </a:spcAft>
              <a:buNone/>
            </a:pPr>
            <a:r>
              <a:rPr lang="en-US" sz="1400" b="1" dirty="0">
                <a:solidFill>
                  <a:schemeClr val="accent2"/>
                </a:solidFill>
              </a:rPr>
              <a:t>Advantage</a:t>
            </a:r>
            <a:endParaRPr lang="en-US" sz="1400" b="1" kern="1200" dirty="0">
              <a:solidFill>
                <a:schemeClr val="accent2"/>
              </a:solidFill>
            </a:endParaRPr>
          </a:p>
        </p:txBody>
      </p:sp>
      <p:sp>
        <p:nvSpPr>
          <p:cNvPr id="15" name="TextBox 14">
            <a:extLst>
              <a:ext uri="{FF2B5EF4-FFF2-40B4-BE49-F238E27FC236}">
                <a16:creationId xmlns:a16="http://schemas.microsoft.com/office/drawing/2014/main" id="{7A7CA62B-3F5A-020C-43D2-51C3C86BD381}"/>
              </a:ext>
            </a:extLst>
          </p:cNvPr>
          <p:cNvSpPr txBox="1"/>
          <p:nvPr/>
        </p:nvSpPr>
        <p:spPr>
          <a:xfrm>
            <a:off x="2676913" y="4062585"/>
            <a:ext cx="1684091" cy="675313"/>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400" b="1" kern="1200" dirty="0">
                <a:solidFill>
                  <a:schemeClr val="bg1"/>
                </a:solidFill>
              </a:rPr>
              <a:t>Strategic Leadership Experience</a:t>
            </a:r>
          </a:p>
        </p:txBody>
      </p:sp>
      <p:grpSp>
        <p:nvGrpSpPr>
          <p:cNvPr id="23" name="Group 22">
            <a:extLst>
              <a:ext uri="{FF2B5EF4-FFF2-40B4-BE49-F238E27FC236}">
                <a16:creationId xmlns:a16="http://schemas.microsoft.com/office/drawing/2014/main" id="{76EAAB94-0C2A-8F34-5B3F-74B298DD1E2F}"/>
              </a:ext>
            </a:extLst>
          </p:cNvPr>
          <p:cNvGrpSpPr/>
          <p:nvPr/>
        </p:nvGrpSpPr>
        <p:grpSpPr>
          <a:xfrm>
            <a:off x="1239977" y="2115010"/>
            <a:ext cx="566165" cy="548155"/>
            <a:chOff x="6431693" y="5248692"/>
            <a:chExt cx="854015" cy="839256"/>
          </a:xfrm>
        </p:grpSpPr>
        <p:sp>
          <p:nvSpPr>
            <p:cNvPr id="24" name="Oval 23">
              <a:extLst>
                <a:ext uri="{FF2B5EF4-FFF2-40B4-BE49-F238E27FC236}">
                  <a16:creationId xmlns:a16="http://schemas.microsoft.com/office/drawing/2014/main" id="{16731E75-B528-A46F-54CB-DF284FAB98E1}"/>
                </a:ext>
              </a:extLst>
            </p:cNvPr>
            <p:cNvSpPr/>
            <p:nvPr/>
          </p:nvSpPr>
          <p:spPr>
            <a:xfrm>
              <a:off x="6431693" y="5248692"/>
              <a:ext cx="854015" cy="839256"/>
            </a:xfrm>
            <a:prstGeom prst="ellipse">
              <a:avLst/>
            </a:prstGeom>
            <a:solidFill>
              <a:schemeClr val="bg1">
                <a:lumMod val="95000"/>
              </a:schemeClr>
            </a:solidFill>
            <a:ln w="9525">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Checkmark with solid fill">
              <a:extLst>
                <a:ext uri="{FF2B5EF4-FFF2-40B4-BE49-F238E27FC236}">
                  <a16:creationId xmlns:a16="http://schemas.microsoft.com/office/drawing/2014/main" id="{A6173B8E-21AD-1D36-22EF-A30CAE9D1F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94001" y="5403621"/>
              <a:ext cx="529398" cy="529398"/>
            </a:xfrm>
            <a:prstGeom prst="rect">
              <a:avLst/>
            </a:prstGeom>
          </p:spPr>
        </p:pic>
      </p:grpSp>
      <p:grpSp>
        <p:nvGrpSpPr>
          <p:cNvPr id="26" name="Group 25">
            <a:extLst>
              <a:ext uri="{FF2B5EF4-FFF2-40B4-BE49-F238E27FC236}">
                <a16:creationId xmlns:a16="http://schemas.microsoft.com/office/drawing/2014/main" id="{84D6610C-6D09-778E-6D93-FA7C1DD718C9}"/>
              </a:ext>
            </a:extLst>
          </p:cNvPr>
          <p:cNvGrpSpPr/>
          <p:nvPr/>
        </p:nvGrpSpPr>
        <p:grpSpPr>
          <a:xfrm>
            <a:off x="3211542" y="2131656"/>
            <a:ext cx="566165" cy="548155"/>
            <a:chOff x="6431693" y="5248692"/>
            <a:chExt cx="854015" cy="839256"/>
          </a:xfrm>
        </p:grpSpPr>
        <p:sp>
          <p:nvSpPr>
            <p:cNvPr id="27" name="Oval 26">
              <a:extLst>
                <a:ext uri="{FF2B5EF4-FFF2-40B4-BE49-F238E27FC236}">
                  <a16:creationId xmlns:a16="http://schemas.microsoft.com/office/drawing/2014/main" id="{238B8E10-B504-EADA-C936-5219C72720C6}"/>
                </a:ext>
              </a:extLst>
            </p:cNvPr>
            <p:cNvSpPr/>
            <p:nvPr/>
          </p:nvSpPr>
          <p:spPr>
            <a:xfrm>
              <a:off x="6431693" y="5248692"/>
              <a:ext cx="854015" cy="839256"/>
            </a:xfrm>
            <a:prstGeom prst="ellipse">
              <a:avLst/>
            </a:prstGeom>
            <a:solidFill>
              <a:schemeClr val="bg1">
                <a:lumMod val="95000"/>
              </a:schemeClr>
            </a:solidFill>
            <a:ln w="9525">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Checkmark with solid fill">
              <a:extLst>
                <a:ext uri="{FF2B5EF4-FFF2-40B4-BE49-F238E27FC236}">
                  <a16:creationId xmlns:a16="http://schemas.microsoft.com/office/drawing/2014/main" id="{6D88C541-5FC5-423B-E2E8-9C8B0AAEAA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94001" y="5403621"/>
              <a:ext cx="529398" cy="529398"/>
            </a:xfrm>
            <a:prstGeom prst="rect">
              <a:avLst/>
            </a:prstGeom>
          </p:spPr>
        </p:pic>
      </p:grpSp>
      <p:sp>
        <p:nvSpPr>
          <p:cNvPr id="29" name="Rectangle: Rounded Corners 28">
            <a:extLst>
              <a:ext uri="{FF2B5EF4-FFF2-40B4-BE49-F238E27FC236}">
                <a16:creationId xmlns:a16="http://schemas.microsoft.com/office/drawing/2014/main" id="{56511875-A279-0062-D602-7914A0FC603A}"/>
              </a:ext>
            </a:extLst>
          </p:cNvPr>
          <p:cNvSpPr/>
          <p:nvPr/>
        </p:nvSpPr>
        <p:spPr>
          <a:xfrm>
            <a:off x="6648512" y="2749508"/>
            <a:ext cx="1712618" cy="1184034"/>
          </a:xfrm>
          <a:prstGeom prst="roundRect">
            <a:avLst>
              <a:gd name="adj" fmla="val 0"/>
            </a:avLst>
          </a:prstGeom>
          <a:blipFill>
            <a:blip r:embed="rId11" cstate="screen">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endParaRPr lang="en-US" sz="1200"/>
          </a:p>
        </p:txBody>
      </p:sp>
      <p:sp>
        <p:nvSpPr>
          <p:cNvPr id="57" name="TextBox 56">
            <a:extLst>
              <a:ext uri="{FF2B5EF4-FFF2-40B4-BE49-F238E27FC236}">
                <a16:creationId xmlns:a16="http://schemas.microsoft.com/office/drawing/2014/main" id="{58EB1CDD-4757-3234-C2C1-23794B017FC0}"/>
              </a:ext>
            </a:extLst>
          </p:cNvPr>
          <p:cNvSpPr txBox="1"/>
          <p:nvPr/>
        </p:nvSpPr>
        <p:spPr>
          <a:xfrm>
            <a:off x="9026296" y="1691422"/>
            <a:ext cx="2503581" cy="3323987"/>
          </a:xfrm>
          <a:prstGeom prst="rect">
            <a:avLst/>
          </a:prstGeom>
          <a:noFill/>
        </p:spPr>
        <p:txBody>
          <a:bodyPr wrap="square" rtlCol="0">
            <a:spAutoFit/>
          </a:bodyPr>
          <a:lstStyle/>
          <a:p>
            <a:pPr algn="ctr"/>
            <a:r>
              <a:rPr lang="en-US" sz="1400" dirty="0"/>
              <a:t># </a:t>
            </a:r>
          </a:p>
          <a:p>
            <a:pPr algn="ctr"/>
            <a:r>
              <a:rPr lang="en-US" sz="1400" b="1" dirty="0"/>
              <a:t>Strategic Leadership Experience Program Attendees</a:t>
            </a:r>
          </a:p>
          <a:p>
            <a:pPr algn="ctr"/>
            <a:endParaRPr lang="en-US" sz="1400" b="1" dirty="0"/>
          </a:p>
          <a:p>
            <a:pPr algn="ctr"/>
            <a:r>
              <a:rPr lang="en-US" sz="1400" dirty="0"/>
              <a:t>#</a:t>
            </a:r>
          </a:p>
          <a:p>
            <a:pPr algn="ctr"/>
            <a:r>
              <a:rPr lang="en-US" sz="1400" b="1" dirty="0"/>
              <a:t>Designations Taken</a:t>
            </a:r>
          </a:p>
          <a:p>
            <a:pPr algn="ctr"/>
            <a:endParaRPr lang="en-US" sz="1400" b="1" dirty="0"/>
          </a:p>
          <a:p>
            <a:pPr algn="ctr"/>
            <a:r>
              <a:rPr lang="en-US" sz="1400" dirty="0"/>
              <a:t>#</a:t>
            </a:r>
          </a:p>
          <a:p>
            <a:pPr algn="ctr"/>
            <a:r>
              <a:rPr lang="en-US" sz="1400" b="1" dirty="0"/>
              <a:t>Designations Earned</a:t>
            </a:r>
          </a:p>
          <a:p>
            <a:pPr algn="ctr"/>
            <a:endParaRPr lang="en-US" sz="1400" b="1" dirty="0"/>
          </a:p>
          <a:p>
            <a:pPr algn="ctr"/>
            <a:r>
              <a:rPr lang="en-US" sz="1400" dirty="0"/>
              <a:t>#</a:t>
            </a:r>
          </a:p>
          <a:p>
            <a:pPr algn="ctr"/>
            <a:r>
              <a:rPr lang="en-US" sz="1400" b="1" dirty="0"/>
              <a:t>Facilitated Learning Course Enrollments</a:t>
            </a:r>
          </a:p>
          <a:p>
            <a:pPr algn="ctr"/>
            <a:endParaRPr lang="en-US" sz="1400" b="1" dirty="0"/>
          </a:p>
        </p:txBody>
      </p:sp>
    </p:spTree>
    <p:extLst>
      <p:ext uri="{BB962C8B-B14F-4D97-AF65-F5344CB8AC3E}">
        <p14:creationId xmlns:p14="http://schemas.microsoft.com/office/powerpoint/2010/main" val="445026900"/>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839F3-F793-4D38-1545-AEF365A10BA0}"/>
            </a:ext>
          </a:extLst>
        </p:cNvPr>
        <p:cNvGrpSpPr/>
        <p:nvPr/>
      </p:nvGrpSpPr>
      <p:grpSpPr>
        <a:xfrm>
          <a:off x="0" y="0"/>
          <a:ext cx="0" cy="0"/>
          <a:chOff x="0" y="0"/>
          <a:chExt cx="0" cy="0"/>
        </a:xfrm>
      </p:grpSpPr>
      <p:sp>
        <p:nvSpPr>
          <p:cNvPr id="24" name="Title 19">
            <a:extLst>
              <a:ext uri="{FF2B5EF4-FFF2-40B4-BE49-F238E27FC236}">
                <a16:creationId xmlns:a16="http://schemas.microsoft.com/office/drawing/2014/main" id="{8441CC7D-F47B-0234-380C-43443AE0AAF8}"/>
              </a:ext>
            </a:extLst>
          </p:cNvPr>
          <p:cNvSpPr>
            <a:spLocks noGrp="1"/>
          </p:cNvSpPr>
          <p:nvPr>
            <p:ph type="title"/>
          </p:nvPr>
        </p:nvSpPr>
        <p:spPr>
          <a:effectLst/>
        </p:spPr>
        <p:txBody>
          <a:bodyPr>
            <a:normAutofit/>
          </a:bodyPr>
          <a:lstStyle/>
          <a:p>
            <a:r>
              <a:rPr lang="en-US" sz="2800" dirty="0">
                <a:cs typeface="Arial" panose="020B0604020202020204" pitchFamily="34" charset="0"/>
              </a:rPr>
              <a:t>Designation Programs</a:t>
            </a:r>
          </a:p>
        </p:txBody>
      </p:sp>
      <p:sp>
        <p:nvSpPr>
          <p:cNvPr id="10" name="Rectangle: Rounded Corners 9">
            <a:extLst>
              <a:ext uri="{FF2B5EF4-FFF2-40B4-BE49-F238E27FC236}">
                <a16:creationId xmlns:a16="http://schemas.microsoft.com/office/drawing/2014/main" id="{EF0DC211-9173-ABEB-6F58-4539019C2AE0}"/>
              </a:ext>
            </a:extLst>
          </p:cNvPr>
          <p:cNvSpPr/>
          <p:nvPr/>
        </p:nvSpPr>
        <p:spPr>
          <a:xfrm>
            <a:off x="1169708" y="2406436"/>
            <a:ext cx="1867421" cy="1452746"/>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86AEFBE-E1E5-5559-CCC2-6FBDE904530F}"/>
              </a:ext>
            </a:extLst>
          </p:cNvPr>
          <p:cNvSpPr/>
          <p:nvPr/>
        </p:nvSpPr>
        <p:spPr>
          <a:xfrm>
            <a:off x="927674" y="3931602"/>
            <a:ext cx="2351488" cy="872402"/>
          </a:xfrm>
          <a:custGeom>
            <a:avLst/>
            <a:gdLst>
              <a:gd name="connsiteX0" fmla="*/ 0 w 2351488"/>
              <a:gd name="connsiteY0" fmla="*/ 0 h 872402"/>
              <a:gd name="connsiteX1" fmla="*/ 2351488 w 2351488"/>
              <a:gd name="connsiteY1" fmla="*/ 0 h 872402"/>
              <a:gd name="connsiteX2" fmla="*/ 2351488 w 2351488"/>
              <a:gd name="connsiteY2" fmla="*/ 872402 h 872402"/>
              <a:gd name="connsiteX3" fmla="*/ 0 w 2351488"/>
              <a:gd name="connsiteY3" fmla="*/ 872402 h 872402"/>
              <a:gd name="connsiteX4" fmla="*/ 0 w 2351488"/>
              <a:gd name="connsiteY4" fmla="*/ 0 h 87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88" h="872402">
                <a:moveTo>
                  <a:pt x="0" y="0"/>
                </a:moveTo>
                <a:lnTo>
                  <a:pt x="2351488" y="0"/>
                </a:lnTo>
                <a:lnTo>
                  <a:pt x="2351488" y="872402"/>
                </a:lnTo>
                <a:lnTo>
                  <a:pt x="0" y="872402"/>
                </a:lnTo>
                <a:lnTo>
                  <a:pt x="0" y="0"/>
                </a:lnTo>
                <a:close/>
              </a:path>
            </a:pathLst>
          </a:custGeom>
          <a:effectLst/>
        </p:spPr>
        <p:style>
          <a:lnRef idx="1">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0" u="sng" kern="1200" cap="none" dirty="0">
                <a:latin typeface="Aptos" panose="020B0004020202020204" pitchFamily="34" charset="0"/>
                <a:cs typeface="Arial" panose="020B0604020202020204" pitchFamily="34" charset="0"/>
                <a:hlinkClick r:id="rId3"/>
              </a:rPr>
              <a:t>Associate,</a:t>
            </a:r>
          </a:p>
          <a:p>
            <a:pPr marL="0" lvl="0" indent="0" algn="ctr" defTabSz="622300">
              <a:lnSpc>
                <a:spcPct val="90000"/>
              </a:lnSpc>
              <a:spcBef>
                <a:spcPct val="0"/>
              </a:spcBef>
              <a:spcAft>
                <a:spcPts val="0"/>
              </a:spcAft>
              <a:buNone/>
            </a:pPr>
            <a:r>
              <a:rPr lang="en-US" sz="1400" b="0" u="sng" kern="1200" cap="none" dirty="0">
                <a:latin typeface="Aptos" panose="020B0004020202020204" pitchFamily="34" charset="0"/>
                <a:cs typeface="Arial" panose="020B0604020202020204" pitchFamily="34" charset="0"/>
                <a:hlinkClick r:id="rId3"/>
              </a:rPr>
              <a:t>Life Management Institute™, ALMI™</a:t>
            </a:r>
            <a:endParaRPr lang="en-US" sz="1400" b="0" u="sng" kern="1200" cap="none" dirty="0">
              <a:latin typeface="Aptos" panose="020B00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8A3B86D4-81A7-3DA8-4405-16A2A6846F9E}"/>
              </a:ext>
            </a:extLst>
          </p:cNvPr>
          <p:cNvSpPr/>
          <p:nvPr/>
        </p:nvSpPr>
        <p:spPr>
          <a:xfrm>
            <a:off x="3511837" y="3987245"/>
            <a:ext cx="2351488" cy="872402"/>
          </a:xfrm>
          <a:custGeom>
            <a:avLst/>
            <a:gdLst>
              <a:gd name="connsiteX0" fmla="*/ 0 w 2351488"/>
              <a:gd name="connsiteY0" fmla="*/ 0 h 872402"/>
              <a:gd name="connsiteX1" fmla="*/ 2351488 w 2351488"/>
              <a:gd name="connsiteY1" fmla="*/ 0 h 872402"/>
              <a:gd name="connsiteX2" fmla="*/ 2351488 w 2351488"/>
              <a:gd name="connsiteY2" fmla="*/ 872402 h 872402"/>
              <a:gd name="connsiteX3" fmla="*/ 0 w 2351488"/>
              <a:gd name="connsiteY3" fmla="*/ 872402 h 872402"/>
              <a:gd name="connsiteX4" fmla="*/ 0 w 2351488"/>
              <a:gd name="connsiteY4" fmla="*/ 0 h 87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88" h="872402">
                <a:moveTo>
                  <a:pt x="0" y="0"/>
                </a:moveTo>
                <a:lnTo>
                  <a:pt x="2351488" y="0"/>
                </a:lnTo>
                <a:lnTo>
                  <a:pt x="2351488" y="872402"/>
                </a:lnTo>
                <a:lnTo>
                  <a:pt x="0" y="872402"/>
                </a:lnTo>
                <a:lnTo>
                  <a:pt x="0" y="0"/>
                </a:lnTo>
                <a:close/>
              </a:path>
            </a:pathLst>
          </a:custGeom>
          <a:effectLst/>
        </p:spPr>
        <p:style>
          <a:lnRef idx="1">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0" kern="1200" cap="none" dirty="0">
                <a:latin typeface="Aptos" panose="020B0004020202020204" pitchFamily="34" charset="0"/>
                <a:cs typeface="Arial" panose="020B0604020202020204" pitchFamily="34" charset="0"/>
                <a:hlinkClick r:id="rId4"/>
              </a:rPr>
              <a:t>Fellow,</a:t>
            </a:r>
          </a:p>
          <a:p>
            <a:pPr marL="0" lvl="0" indent="0" algn="ctr" defTabSz="622300">
              <a:lnSpc>
                <a:spcPct val="90000"/>
              </a:lnSpc>
              <a:spcBef>
                <a:spcPct val="0"/>
              </a:spcBef>
              <a:spcAft>
                <a:spcPts val="0"/>
              </a:spcAft>
              <a:buNone/>
            </a:pPr>
            <a:r>
              <a:rPr lang="en-US" sz="1400" b="0" kern="1200" cap="none" dirty="0">
                <a:latin typeface="Aptos" panose="020B0004020202020204" pitchFamily="34" charset="0"/>
                <a:cs typeface="Arial" panose="020B0604020202020204" pitchFamily="34" charset="0"/>
                <a:hlinkClick r:id="rId4"/>
              </a:rPr>
              <a:t>Life Management Institute™, FLMI™</a:t>
            </a:r>
            <a:endParaRPr lang="en-US" sz="1400" b="0" kern="1200" cap="none" dirty="0">
              <a:latin typeface="Aptos" panose="020B00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54C1ABCC-18AA-9F9D-DA11-F9463BBE185A}"/>
              </a:ext>
            </a:extLst>
          </p:cNvPr>
          <p:cNvSpPr/>
          <p:nvPr/>
        </p:nvSpPr>
        <p:spPr>
          <a:xfrm>
            <a:off x="6096000" y="3987245"/>
            <a:ext cx="2351488" cy="872402"/>
          </a:xfrm>
          <a:custGeom>
            <a:avLst/>
            <a:gdLst>
              <a:gd name="connsiteX0" fmla="*/ 0 w 2351488"/>
              <a:gd name="connsiteY0" fmla="*/ 0 h 872402"/>
              <a:gd name="connsiteX1" fmla="*/ 2351488 w 2351488"/>
              <a:gd name="connsiteY1" fmla="*/ 0 h 872402"/>
              <a:gd name="connsiteX2" fmla="*/ 2351488 w 2351488"/>
              <a:gd name="connsiteY2" fmla="*/ 872402 h 872402"/>
              <a:gd name="connsiteX3" fmla="*/ 0 w 2351488"/>
              <a:gd name="connsiteY3" fmla="*/ 872402 h 872402"/>
              <a:gd name="connsiteX4" fmla="*/ 0 w 2351488"/>
              <a:gd name="connsiteY4" fmla="*/ 0 h 87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88" h="872402">
                <a:moveTo>
                  <a:pt x="0" y="0"/>
                </a:moveTo>
                <a:lnTo>
                  <a:pt x="2351488" y="0"/>
                </a:lnTo>
                <a:lnTo>
                  <a:pt x="2351488" y="872402"/>
                </a:lnTo>
                <a:lnTo>
                  <a:pt x="0" y="872402"/>
                </a:lnTo>
                <a:lnTo>
                  <a:pt x="0" y="0"/>
                </a:lnTo>
                <a:close/>
              </a:path>
            </a:pathLst>
          </a:custGeom>
          <a:effectLst/>
        </p:spPr>
        <p:style>
          <a:lnRef idx="1">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0" kern="1200" cap="none" dirty="0">
                <a:latin typeface="Aptos" panose="020B0004020202020204" pitchFamily="34" charset="0"/>
                <a:cs typeface="Arial" panose="020B0604020202020204" pitchFamily="34" charset="0"/>
                <a:hlinkClick r:id="rId5"/>
              </a:rPr>
              <a:t>Associate,</a:t>
            </a:r>
          </a:p>
          <a:p>
            <a:pPr marL="0" lvl="0" indent="0" algn="ctr" defTabSz="622300">
              <a:lnSpc>
                <a:spcPct val="90000"/>
              </a:lnSpc>
              <a:spcBef>
                <a:spcPct val="0"/>
              </a:spcBef>
              <a:spcAft>
                <a:spcPts val="0"/>
              </a:spcAft>
              <a:buNone/>
            </a:pPr>
            <a:r>
              <a:rPr lang="en-US" sz="1400" b="0" kern="1200" cap="none" dirty="0">
                <a:latin typeface="Aptos" panose="020B0004020202020204" pitchFamily="34" charset="0"/>
                <a:cs typeface="Arial" panose="020B0604020202020204" pitchFamily="34" charset="0"/>
                <a:hlinkClick r:id="rId5"/>
              </a:rPr>
              <a:t>Customer Service™</a:t>
            </a:r>
          </a:p>
          <a:p>
            <a:pPr marL="0" lvl="0" indent="0" algn="ctr" defTabSz="622300">
              <a:lnSpc>
                <a:spcPct val="90000"/>
              </a:lnSpc>
              <a:spcBef>
                <a:spcPct val="0"/>
              </a:spcBef>
              <a:spcAft>
                <a:spcPts val="0"/>
              </a:spcAft>
              <a:buNone/>
            </a:pPr>
            <a:r>
              <a:rPr lang="en-US" sz="1400" b="0" kern="1200" cap="none" dirty="0">
                <a:latin typeface="Aptos" panose="020B0004020202020204" pitchFamily="34" charset="0"/>
                <a:cs typeface="Arial" panose="020B0604020202020204" pitchFamily="34" charset="0"/>
                <a:hlinkClick r:id="rId5"/>
              </a:rPr>
              <a:t>ACS</a:t>
            </a:r>
            <a:r>
              <a:rPr lang="en-US" sz="1400" b="0" kern="1200" cap="none" baseline="30000" dirty="0">
                <a:latin typeface="Aptos" panose="020B0004020202020204" pitchFamily="34" charset="0"/>
                <a:cs typeface="Arial" panose="020B0604020202020204" pitchFamily="34" charset="0"/>
                <a:hlinkClick r:id="rId5"/>
              </a:rPr>
              <a:t> ®</a:t>
            </a:r>
            <a:endParaRPr lang="en-US" sz="1400" b="0" kern="1200" cap="none" dirty="0">
              <a:latin typeface="Aptos" panose="020B00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F34C2815-0B6B-2851-5436-C8A9CDF51698}"/>
              </a:ext>
            </a:extLst>
          </p:cNvPr>
          <p:cNvSpPr/>
          <p:nvPr/>
        </p:nvSpPr>
        <p:spPr>
          <a:xfrm>
            <a:off x="8605400" y="3987245"/>
            <a:ext cx="2351488" cy="872402"/>
          </a:xfrm>
          <a:custGeom>
            <a:avLst/>
            <a:gdLst>
              <a:gd name="connsiteX0" fmla="*/ 0 w 2351488"/>
              <a:gd name="connsiteY0" fmla="*/ 0 h 872402"/>
              <a:gd name="connsiteX1" fmla="*/ 2351488 w 2351488"/>
              <a:gd name="connsiteY1" fmla="*/ 0 h 872402"/>
              <a:gd name="connsiteX2" fmla="*/ 2351488 w 2351488"/>
              <a:gd name="connsiteY2" fmla="*/ 872402 h 872402"/>
              <a:gd name="connsiteX3" fmla="*/ 0 w 2351488"/>
              <a:gd name="connsiteY3" fmla="*/ 872402 h 872402"/>
              <a:gd name="connsiteX4" fmla="*/ 0 w 2351488"/>
              <a:gd name="connsiteY4" fmla="*/ 0 h 87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88" h="872402">
                <a:moveTo>
                  <a:pt x="0" y="0"/>
                </a:moveTo>
                <a:lnTo>
                  <a:pt x="2351488" y="0"/>
                </a:lnTo>
                <a:lnTo>
                  <a:pt x="2351488" y="872402"/>
                </a:lnTo>
                <a:lnTo>
                  <a:pt x="0" y="872402"/>
                </a:lnTo>
                <a:lnTo>
                  <a:pt x="0" y="0"/>
                </a:lnTo>
                <a:close/>
              </a:path>
            </a:pathLst>
          </a:custGeom>
          <a:effectLst/>
        </p:spPr>
        <p:style>
          <a:lnRef idx="1">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0" kern="1200" cap="none" dirty="0">
                <a:latin typeface="Aptos" panose="020B0004020202020204" pitchFamily="34" charset="0"/>
                <a:cs typeface="Arial" panose="020B0604020202020204" pitchFamily="34" charset="0"/>
                <a:hlinkClick r:id="rId6"/>
              </a:rPr>
              <a:t>Associate,</a:t>
            </a:r>
          </a:p>
          <a:p>
            <a:pPr marL="0" lvl="0" indent="0" algn="ctr" defTabSz="622300">
              <a:lnSpc>
                <a:spcPct val="90000"/>
              </a:lnSpc>
              <a:spcBef>
                <a:spcPct val="0"/>
              </a:spcBef>
              <a:spcAft>
                <a:spcPts val="0"/>
              </a:spcAft>
              <a:buNone/>
            </a:pPr>
            <a:r>
              <a:rPr lang="en-US" sz="1400" b="0" kern="1200" cap="none" dirty="0">
                <a:latin typeface="Aptos" panose="020B0004020202020204" pitchFamily="34" charset="0"/>
                <a:cs typeface="Arial" panose="020B0604020202020204" pitchFamily="34" charset="0"/>
                <a:hlinkClick r:id="rId6"/>
              </a:rPr>
              <a:t>Insurance Regulatory Compliance</a:t>
            </a:r>
            <a:r>
              <a:rPr lang="en-US" sz="1400" b="0" kern="1200" cap="none" baseline="30000" dirty="0">
                <a:latin typeface="Aptos" panose="020B0004020202020204" pitchFamily="34" charset="0"/>
                <a:cs typeface="Arial" panose="020B0604020202020204" pitchFamily="34" charset="0"/>
                <a:hlinkClick r:id="rId6"/>
              </a:rPr>
              <a:t>®</a:t>
            </a:r>
            <a:r>
              <a:rPr lang="en-US" sz="1400" b="0" kern="1200" cap="none" dirty="0">
                <a:latin typeface="Aptos" panose="020B0004020202020204" pitchFamily="34" charset="0"/>
                <a:cs typeface="Arial" panose="020B0604020202020204" pitchFamily="34" charset="0"/>
                <a:hlinkClick r:id="rId6"/>
              </a:rPr>
              <a:t>, AIRC™</a:t>
            </a:r>
            <a:endParaRPr lang="en-US" sz="1400" b="0" kern="1200" cap="none" dirty="0">
              <a:latin typeface="Aptos" panose="020B00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45C04F07-729A-8736-7C06-9EEEDEA59A4F}"/>
              </a:ext>
            </a:extLst>
          </p:cNvPr>
          <p:cNvSpPr/>
          <p:nvPr/>
        </p:nvSpPr>
        <p:spPr>
          <a:xfrm>
            <a:off x="3759394" y="2421176"/>
            <a:ext cx="1867421" cy="1452746"/>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7402216-E70B-F089-0433-9C6738768821}"/>
              </a:ext>
            </a:extLst>
          </p:cNvPr>
          <p:cNvSpPr/>
          <p:nvPr/>
        </p:nvSpPr>
        <p:spPr>
          <a:xfrm>
            <a:off x="6257747" y="2405530"/>
            <a:ext cx="1867421" cy="1452746"/>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F976FFF-9C8D-C756-27FA-5FEAB67BB784}"/>
              </a:ext>
            </a:extLst>
          </p:cNvPr>
          <p:cNvSpPr/>
          <p:nvPr/>
        </p:nvSpPr>
        <p:spPr>
          <a:xfrm>
            <a:off x="8852957" y="2414323"/>
            <a:ext cx="1867421" cy="1452746"/>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760543-65AC-D89B-77BC-F2EA7937D369}"/>
              </a:ext>
            </a:extLst>
          </p:cNvPr>
          <p:cNvSpPr/>
          <p:nvPr/>
        </p:nvSpPr>
        <p:spPr>
          <a:xfrm>
            <a:off x="6257747" y="2405530"/>
            <a:ext cx="1997542" cy="1452746"/>
          </a:xfrm>
          <a:prstGeom prst="rect">
            <a:avLst/>
          </a:prstGeom>
          <a:blipFill dpi="0" rotWithShape="1">
            <a:blip r:embed="rId7" cstate="screen">
              <a:extLst>
                <a:ext uri="{28A0092B-C50C-407E-A947-70E740481C1C}">
                  <a14:useLocalDpi xmlns:a14="http://schemas.microsoft.com/office/drawing/2010/main" val="0"/>
                </a:ext>
              </a:extLst>
            </a:blip>
            <a:srcRect/>
            <a:stretch>
              <a:fillRect l="15550" r="15550"/>
            </a:stretch>
          </a:blipFill>
          <a:ln>
            <a:noFill/>
          </a:ln>
          <a:effectLst/>
        </p:spPr>
        <p:style>
          <a:lnRef idx="0">
            <a:scrgbClr r="0" g="0" b="0"/>
          </a:lnRef>
          <a:fillRef idx="1">
            <a:scrgbClr r="0" g="0" b="0"/>
          </a:fillRef>
          <a:effectRef idx="2">
            <a:schemeClr val="dk2">
              <a:hueOff val="0"/>
              <a:satOff val="0"/>
              <a:lumOff val="0"/>
              <a:alphaOff val="0"/>
            </a:schemeClr>
          </a:effectRef>
          <a:fontRef idx="minor">
            <a:schemeClr val="lt1"/>
          </a:fontRef>
        </p:style>
        <p:txBody>
          <a:bodyPr/>
          <a:lstStyle/>
          <a:p>
            <a:endParaRPr lang="en-US" dirty="0"/>
          </a:p>
        </p:txBody>
      </p:sp>
      <p:sp>
        <p:nvSpPr>
          <p:cNvPr id="6" name="Rectangle 5">
            <a:extLst>
              <a:ext uri="{FF2B5EF4-FFF2-40B4-BE49-F238E27FC236}">
                <a16:creationId xmlns:a16="http://schemas.microsoft.com/office/drawing/2014/main" id="{F26D8470-FFA0-53EB-AABC-BDFA2979BDD2}"/>
              </a:ext>
            </a:extLst>
          </p:cNvPr>
          <p:cNvSpPr/>
          <p:nvPr/>
        </p:nvSpPr>
        <p:spPr>
          <a:xfrm>
            <a:off x="1084356" y="2384047"/>
            <a:ext cx="1997542" cy="1452746"/>
          </a:xfrm>
          <a:prstGeom prst="rect">
            <a:avLst/>
          </a:prstGeom>
          <a:blipFill dpi="0" rotWithShape="1">
            <a:blip r:embed="rId8" cstate="screen">
              <a:extLst>
                <a:ext uri="{28A0092B-C50C-407E-A947-70E740481C1C}">
                  <a14:useLocalDpi xmlns:a14="http://schemas.microsoft.com/office/drawing/2010/main" val="0"/>
                </a:ext>
              </a:extLst>
            </a:blip>
            <a:srcRect/>
            <a:stretch>
              <a:fillRect l="15550" r="15550"/>
            </a:stretch>
          </a:blipFill>
          <a:ln>
            <a:noFill/>
          </a:ln>
          <a:effectLst/>
        </p:spPr>
        <p:style>
          <a:lnRef idx="0">
            <a:scrgbClr r="0" g="0" b="0"/>
          </a:lnRef>
          <a:fillRef idx="1">
            <a:scrgbClr r="0" g="0" b="0"/>
          </a:fillRef>
          <a:effectRef idx="2">
            <a:schemeClr val="dk2">
              <a:hueOff val="0"/>
              <a:satOff val="0"/>
              <a:lumOff val="0"/>
              <a:alphaOff val="0"/>
            </a:schemeClr>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64EA4815-8895-32F8-96A0-ED364FD021A4}"/>
              </a:ext>
            </a:extLst>
          </p:cNvPr>
          <p:cNvSpPr/>
          <p:nvPr/>
        </p:nvSpPr>
        <p:spPr>
          <a:xfrm>
            <a:off x="8782373" y="2405530"/>
            <a:ext cx="1997542" cy="1452746"/>
          </a:xfrm>
          <a:prstGeom prst="rect">
            <a:avLst/>
          </a:prstGeom>
          <a:blipFill dpi="0" rotWithShape="1">
            <a:blip r:embed="rId9" cstate="screen">
              <a:extLst>
                <a:ext uri="{28A0092B-C50C-407E-A947-70E740481C1C}">
                  <a14:useLocalDpi xmlns:a14="http://schemas.microsoft.com/office/drawing/2010/main" val="0"/>
                </a:ext>
              </a:extLst>
            </a:blip>
            <a:srcRect/>
            <a:stretch>
              <a:fillRect l="15550" r="15550"/>
            </a:stretch>
          </a:blipFill>
          <a:ln>
            <a:noFill/>
          </a:ln>
          <a:effectLst/>
        </p:spPr>
        <p:style>
          <a:lnRef idx="0">
            <a:scrgbClr r="0" g="0" b="0"/>
          </a:lnRef>
          <a:fillRef idx="1">
            <a:scrgbClr r="0" g="0" b="0"/>
          </a:fillRef>
          <a:effectRef idx="2">
            <a:schemeClr val="dk2">
              <a:hueOff val="0"/>
              <a:satOff val="0"/>
              <a:lumOff val="0"/>
              <a:alphaOff val="0"/>
            </a:schemeClr>
          </a:effectRef>
          <a:fontRef idx="minor">
            <a:schemeClr val="lt1"/>
          </a:fontRef>
        </p:style>
        <p:txBody>
          <a:bodyPr/>
          <a:lstStyle/>
          <a:p>
            <a:endParaRPr lang="en-US" dirty="0"/>
          </a:p>
        </p:txBody>
      </p:sp>
      <p:sp>
        <p:nvSpPr>
          <p:cNvPr id="8" name="Rectangle 7">
            <a:extLst>
              <a:ext uri="{FF2B5EF4-FFF2-40B4-BE49-F238E27FC236}">
                <a16:creationId xmlns:a16="http://schemas.microsoft.com/office/drawing/2014/main" id="{7C2E42EC-2B8C-5E10-54A3-EECD45E2BD56}"/>
              </a:ext>
            </a:extLst>
          </p:cNvPr>
          <p:cNvSpPr/>
          <p:nvPr/>
        </p:nvSpPr>
        <p:spPr>
          <a:xfrm>
            <a:off x="3688810" y="2412383"/>
            <a:ext cx="1997542" cy="1452746"/>
          </a:xfrm>
          <a:prstGeom prst="rect">
            <a:avLst/>
          </a:prstGeom>
          <a:blipFill dpi="0" rotWithShape="1">
            <a:blip r:embed="rId10" cstate="screen">
              <a:extLst>
                <a:ext uri="{28A0092B-C50C-407E-A947-70E740481C1C}">
                  <a14:useLocalDpi xmlns:a14="http://schemas.microsoft.com/office/drawing/2010/main" val="0"/>
                </a:ext>
              </a:extLst>
            </a:blip>
            <a:srcRect/>
            <a:stretch>
              <a:fillRect l="15550" r="15550"/>
            </a:stretch>
          </a:blipFill>
          <a:ln>
            <a:noFill/>
          </a:ln>
          <a:effectLst/>
        </p:spPr>
        <p:style>
          <a:lnRef idx="0">
            <a:scrgbClr r="0" g="0" b="0"/>
          </a:lnRef>
          <a:fillRef idx="1">
            <a:scrgbClr r="0" g="0" b="0"/>
          </a:fillRef>
          <a:effectRef idx="2">
            <a:schemeClr val="dk2">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199423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982E-5A8A-6D90-C884-17D5CBA3ADB7}"/>
              </a:ext>
            </a:extLst>
          </p:cNvPr>
          <p:cNvSpPr>
            <a:spLocks noGrp="1"/>
          </p:cNvSpPr>
          <p:nvPr>
            <p:ph type="title"/>
          </p:nvPr>
        </p:nvSpPr>
        <p:spPr/>
        <p:txBody>
          <a:bodyPr/>
          <a:lstStyle/>
          <a:p>
            <a:r>
              <a:rPr lang="en-US" dirty="0"/>
              <a:t>Insights</a:t>
            </a:r>
          </a:p>
        </p:txBody>
      </p:sp>
      <p:pic>
        <p:nvPicPr>
          <p:cNvPr id="13" name="Picture Placeholder 12" descr="A group of people sitting around a table&#10;&#10;Description automatically generated">
            <a:extLst>
              <a:ext uri="{FF2B5EF4-FFF2-40B4-BE49-F238E27FC236}">
                <a16:creationId xmlns:a16="http://schemas.microsoft.com/office/drawing/2014/main" id="{15CDCCAE-03B2-98AA-D564-C2FDA9DBDCC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45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968B-3B0F-C75B-BDE7-36737C34B3DB}"/>
              </a:ext>
            </a:extLst>
          </p:cNvPr>
          <p:cNvSpPr>
            <a:spLocks noGrp="1"/>
          </p:cNvSpPr>
          <p:nvPr>
            <p:ph type="title"/>
          </p:nvPr>
        </p:nvSpPr>
        <p:spPr>
          <a:xfrm>
            <a:off x="2" y="-60383"/>
            <a:ext cx="12191998" cy="890341"/>
          </a:xfrm>
          <a:prstGeom prst="rect">
            <a:avLst/>
          </a:prstGeom>
        </p:spPr>
        <p:txBody>
          <a:bodyPr>
            <a:norm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3200" dirty="0">
                <a:solidFill>
                  <a:schemeClr val="bg1"/>
                </a:solidFill>
              </a:rPr>
              <a:t>Insights: How We Advance the Industry</a:t>
            </a:r>
          </a:p>
        </p:txBody>
      </p:sp>
      <p:sp>
        <p:nvSpPr>
          <p:cNvPr id="40" name="Rectangle 39">
            <a:extLst>
              <a:ext uri="{FF2B5EF4-FFF2-40B4-BE49-F238E27FC236}">
                <a16:creationId xmlns:a16="http://schemas.microsoft.com/office/drawing/2014/main" id="{9C60CFE6-13A3-5FC3-30B2-9CA6744A2315}"/>
              </a:ext>
            </a:extLst>
          </p:cNvPr>
          <p:cNvSpPr/>
          <p:nvPr/>
        </p:nvSpPr>
        <p:spPr>
          <a:xfrm>
            <a:off x="551278" y="1216933"/>
            <a:ext cx="1712616" cy="23973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41" name="Picture 40">
            <a:extLst>
              <a:ext uri="{FF2B5EF4-FFF2-40B4-BE49-F238E27FC236}">
                <a16:creationId xmlns:a16="http://schemas.microsoft.com/office/drawing/2014/main" id="{62ADD7DF-D6C3-1084-BAAF-71C034DCFBF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5" r="255"/>
          <a:stretch/>
        </p:blipFill>
        <p:spPr>
          <a:xfrm>
            <a:off x="551278" y="1597498"/>
            <a:ext cx="1712616" cy="1179991"/>
          </a:xfrm>
          <a:prstGeom prst="rect">
            <a:avLst/>
          </a:prstGeom>
        </p:spPr>
      </p:pic>
      <p:sp>
        <p:nvSpPr>
          <p:cNvPr id="42" name="Rectangle 41">
            <a:extLst>
              <a:ext uri="{FF2B5EF4-FFF2-40B4-BE49-F238E27FC236}">
                <a16:creationId xmlns:a16="http://schemas.microsoft.com/office/drawing/2014/main" id="{C1BFB1F1-984E-CFDE-E057-BB24D986B51C}"/>
              </a:ext>
            </a:extLst>
          </p:cNvPr>
          <p:cNvSpPr/>
          <p:nvPr/>
        </p:nvSpPr>
        <p:spPr>
          <a:xfrm>
            <a:off x="2532478" y="1216933"/>
            <a:ext cx="1712616" cy="23973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sp>
        <p:nvSpPr>
          <p:cNvPr id="44" name="Rectangle 43">
            <a:extLst>
              <a:ext uri="{FF2B5EF4-FFF2-40B4-BE49-F238E27FC236}">
                <a16:creationId xmlns:a16="http://schemas.microsoft.com/office/drawing/2014/main" id="{B18859DC-5823-9B15-6301-5A64C1BD6FDB}"/>
              </a:ext>
            </a:extLst>
          </p:cNvPr>
          <p:cNvSpPr/>
          <p:nvPr/>
        </p:nvSpPr>
        <p:spPr>
          <a:xfrm>
            <a:off x="4513678" y="1216933"/>
            <a:ext cx="1712616" cy="23973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45" name="Picture 44">
            <a:extLst>
              <a:ext uri="{FF2B5EF4-FFF2-40B4-BE49-F238E27FC236}">
                <a16:creationId xmlns:a16="http://schemas.microsoft.com/office/drawing/2014/main" id="{8F14E5FC-071D-DF27-631F-D107B911F28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5" r="255"/>
          <a:stretch/>
        </p:blipFill>
        <p:spPr>
          <a:xfrm>
            <a:off x="4513678" y="1597498"/>
            <a:ext cx="1712616" cy="1179991"/>
          </a:xfrm>
          <a:prstGeom prst="rect">
            <a:avLst/>
          </a:prstGeom>
        </p:spPr>
      </p:pic>
      <p:sp>
        <p:nvSpPr>
          <p:cNvPr id="46" name="Rectangle 45">
            <a:extLst>
              <a:ext uri="{FF2B5EF4-FFF2-40B4-BE49-F238E27FC236}">
                <a16:creationId xmlns:a16="http://schemas.microsoft.com/office/drawing/2014/main" id="{AF31AD50-A326-4AC3-2841-7876D311A2B2}"/>
              </a:ext>
            </a:extLst>
          </p:cNvPr>
          <p:cNvSpPr/>
          <p:nvPr/>
        </p:nvSpPr>
        <p:spPr>
          <a:xfrm>
            <a:off x="6494878" y="1216933"/>
            <a:ext cx="1712616" cy="23973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47" name="Picture 46">
            <a:extLst>
              <a:ext uri="{FF2B5EF4-FFF2-40B4-BE49-F238E27FC236}">
                <a16:creationId xmlns:a16="http://schemas.microsoft.com/office/drawing/2014/main" id="{3D0133C0-FDC3-77CB-A3DC-41C90DC9210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7" b="37"/>
          <a:stretch/>
        </p:blipFill>
        <p:spPr>
          <a:xfrm>
            <a:off x="6494878" y="1597498"/>
            <a:ext cx="1712616" cy="1179991"/>
          </a:xfrm>
          <a:prstGeom prst="rect">
            <a:avLst/>
          </a:prstGeom>
        </p:spPr>
      </p:pic>
      <p:sp>
        <p:nvSpPr>
          <p:cNvPr id="53" name="TextBox 52">
            <a:extLst>
              <a:ext uri="{FF2B5EF4-FFF2-40B4-BE49-F238E27FC236}">
                <a16:creationId xmlns:a16="http://schemas.microsoft.com/office/drawing/2014/main" id="{00D16679-2740-578F-B364-948358BA96C0}"/>
              </a:ext>
            </a:extLst>
          </p:cNvPr>
          <p:cNvSpPr txBox="1"/>
          <p:nvPr/>
        </p:nvSpPr>
        <p:spPr>
          <a:xfrm>
            <a:off x="2518356" y="2911252"/>
            <a:ext cx="1726738" cy="63370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solidFill>
                  <a:schemeClr val="tx2"/>
                </a:solidFill>
              </a:rPr>
              <a:t>Product Benchmarks &amp; Research</a:t>
            </a:r>
          </a:p>
        </p:txBody>
      </p:sp>
      <p:sp>
        <p:nvSpPr>
          <p:cNvPr id="55" name="TextBox 54">
            <a:extLst>
              <a:ext uri="{FF2B5EF4-FFF2-40B4-BE49-F238E27FC236}">
                <a16:creationId xmlns:a16="http://schemas.microsoft.com/office/drawing/2014/main" id="{99B8ECD1-1CF0-1406-0467-16C61CA91AF1}"/>
              </a:ext>
            </a:extLst>
          </p:cNvPr>
          <p:cNvSpPr txBox="1"/>
          <p:nvPr/>
        </p:nvSpPr>
        <p:spPr>
          <a:xfrm>
            <a:off x="4513678" y="2916537"/>
            <a:ext cx="1712616" cy="63370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solidFill>
                  <a:schemeClr val="tx2"/>
                </a:solidFill>
              </a:rPr>
              <a:t>Consumer Benchmarks</a:t>
            </a:r>
            <a:r>
              <a:rPr lang="en-US" sz="1300" b="1" dirty="0">
                <a:solidFill>
                  <a:schemeClr val="tx2"/>
                </a:solidFill>
              </a:rPr>
              <a:t> &amp; </a:t>
            </a:r>
            <a:r>
              <a:rPr lang="en-US" sz="1300" b="1" kern="1200" dirty="0">
                <a:solidFill>
                  <a:schemeClr val="tx2"/>
                </a:solidFill>
              </a:rPr>
              <a:t>Research</a:t>
            </a:r>
          </a:p>
        </p:txBody>
      </p:sp>
      <p:sp>
        <p:nvSpPr>
          <p:cNvPr id="56" name="TextBox 55">
            <a:extLst>
              <a:ext uri="{FF2B5EF4-FFF2-40B4-BE49-F238E27FC236}">
                <a16:creationId xmlns:a16="http://schemas.microsoft.com/office/drawing/2014/main" id="{1312F542-044C-1509-7D48-FDD653EA7BD8}"/>
              </a:ext>
            </a:extLst>
          </p:cNvPr>
          <p:cNvSpPr txBox="1"/>
          <p:nvPr/>
        </p:nvSpPr>
        <p:spPr>
          <a:xfrm>
            <a:off x="565400" y="2916537"/>
            <a:ext cx="1712616" cy="63370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solidFill>
                  <a:schemeClr val="tx2"/>
                </a:solidFill>
              </a:rPr>
              <a:t>Distribution Benchmarks</a:t>
            </a:r>
            <a:r>
              <a:rPr lang="en-US" sz="1300" b="1" dirty="0">
                <a:solidFill>
                  <a:schemeClr val="tx2"/>
                </a:solidFill>
              </a:rPr>
              <a:t> &amp; </a:t>
            </a:r>
            <a:r>
              <a:rPr lang="en-US" sz="1300" b="1" kern="1200" dirty="0">
                <a:solidFill>
                  <a:schemeClr val="tx2"/>
                </a:solidFill>
              </a:rPr>
              <a:t>Research</a:t>
            </a:r>
          </a:p>
        </p:txBody>
      </p:sp>
      <p:sp>
        <p:nvSpPr>
          <p:cNvPr id="57" name="Rectangle: Rounded Corners 56">
            <a:extLst>
              <a:ext uri="{FF2B5EF4-FFF2-40B4-BE49-F238E27FC236}">
                <a16:creationId xmlns:a16="http://schemas.microsoft.com/office/drawing/2014/main" id="{729CAB98-5736-BC8E-553E-168327072B70}"/>
              </a:ext>
            </a:extLst>
          </p:cNvPr>
          <p:cNvSpPr/>
          <p:nvPr/>
        </p:nvSpPr>
        <p:spPr>
          <a:xfrm>
            <a:off x="2532479" y="1593185"/>
            <a:ext cx="1712615" cy="1179991"/>
          </a:xfrm>
          <a:prstGeom prst="roundRect">
            <a:avLst>
              <a:gd name="adj" fmla="val 1165"/>
            </a:avLst>
          </a:prstGeom>
          <a:blipFill>
            <a:blip r:embed="rId10" cstate="screen">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endParaRPr lang="en-US" sz="1200"/>
          </a:p>
        </p:txBody>
      </p:sp>
      <p:sp>
        <p:nvSpPr>
          <p:cNvPr id="62" name="TextBox 61">
            <a:extLst>
              <a:ext uri="{FF2B5EF4-FFF2-40B4-BE49-F238E27FC236}">
                <a16:creationId xmlns:a16="http://schemas.microsoft.com/office/drawing/2014/main" id="{A285C8CC-ED13-B647-D24A-79DE6B59B8C3}"/>
              </a:ext>
            </a:extLst>
          </p:cNvPr>
          <p:cNvSpPr txBox="1"/>
          <p:nvPr/>
        </p:nvSpPr>
        <p:spPr>
          <a:xfrm>
            <a:off x="6437496" y="2910364"/>
            <a:ext cx="1827379" cy="63370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solidFill>
                  <a:schemeClr val="tx2"/>
                </a:solidFill>
              </a:rPr>
              <a:t>McKinsey LIMRA     360 Performance Benchmarking Survey</a:t>
            </a:r>
          </a:p>
        </p:txBody>
      </p:sp>
      <p:sp>
        <p:nvSpPr>
          <p:cNvPr id="64" name="Rectangle 63">
            <a:extLst>
              <a:ext uri="{FF2B5EF4-FFF2-40B4-BE49-F238E27FC236}">
                <a16:creationId xmlns:a16="http://schemas.microsoft.com/office/drawing/2014/main" id="{98935889-9ECE-3E61-CDB6-408A3A5D02A8}"/>
              </a:ext>
            </a:extLst>
          </p:cNvPr>
          <p:cNvSpPr/>
          <p:nvPr/>
        </p:nvSpPr>
        <p:spPr>
          <a:xfrm>
            <a:off x="1555915" y="4040844"/>
            <a:ext cx="1712616" cy="23973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65" name="Picture 64" descr="A compass on rocks near water&#10;&#10;Description automatically generated">
            <a:extLst>
              <a:ext uri="{FF2B5EF4-FFF2-40B4-BE49-F238E27FC236}">
                <a16:creationId xmlns:a16="http://schemas.microsoft.com/office/drawing/2014/main" id="{1AD48D07-B62C-0543-7010-ACE850CF085B}"/>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1555915" y="4421409"/>
            <a:ext cx="1712616" cy="1179991"/>
          </a:xfrm>
          <a:prstGeom prst="rect">
            <a:avLst/>
          </a:prstGeom>
        </p:spPr>
      </p:pic>
      <p:sp>
        <p:nvSpPr>
          <p:cNvPr id="66" name="Rectangle 65">
            <a:extLst>
              <a:ext uri="{FF2B5EF4-FFF2-40B4-BE49-F238E27FC236}">
                <a16:creationId xmlns:a16="http://schemas.microsoft.com/office/drawing/2014/main" id="{EC190570-5124-653F-683F-488EB5DAA093}"/>
              </a:ext>
            </a:extLst>
          </p:cNvPr>
          <p:cNvSpPr/>
          <p:nvPr/>
        </p:nvSpPr>
        <p:spPr>
          <a:xfrm>
            <a:off x="3555143" y="4040844"/>
            <a:ext cx="1712616" cy="23973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67" name="Picture 36">
            <a:extLst>
              <a:ext uri="{FF2B5EF4-FFF2-40B4-BE49-F238E27FC236}">
                <a16:creationId xmlns:a16="http://schemas.microsoft.com/office/drawing/2014/main" id="{6C4F203E-22F1-C2E3-E9BD-1CAA2E6F434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37" b="37"/>
          <a:stretch/>
        </p:blipFill>
        <p:spPr>
          <a:xfrm>
            <a:off x="3555143" y="4417096"/>
            <a:ext cx="1712616" cy="1179991"/>
          </a:xfrm>
          <a:prstGeom prst="rect">
            <a:avLst/>
          </a:prstGeom>
        </p:spPr>
      </p:pic>
      <p:sp>
        <p:nvSpPr>
          <p:cNvPr id="68" name="Rectangle 67">
            <a:extLst>
              <a:ext uri="{FF2B5EF4-FFF2-40B4-BE49-F238E27FC236}">
                <a16:creationId xmlns:a16="http://schemas.microsoft.com/office/drawing/2014/main" id="{09F347F2-40C6-86E1-8EF2-290A3DA58147}"/>
              </a:ext>
            </a:extLst>
          </p:cNvPr>
          <p:cNvSpPr/>
          <p:nvPr/>
        </p:nvSpPr>
        <p:spPr>
          <a:xfrm>
            <a:off x="5514096" y="4040883"/>
            <a:ext cx="1712616" cy="23973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69" name="Picture 38">
            <a:extLst>
              <a:ext uri="{FF2B5EF4-FFF2-40B4-BE49-F238E27FC236}">
                <a16:creationId xmlns:a16="http://schemas.microsoft.com/office/drawing/2014/main" id="{B6D2FCCD-CE7D-4285-67EC-660426821C58}"/>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328" b="328"/>
          <a:stretch/>
        </p:blipFill>
        <p:spPr>
          <a:xfrm>
            <a:off x="5514096" y="4421448"/>
            <a:ext cx="1712616" cy="1179991"/>
          </a:xfrm>
          <a:prstGeom prst="rect">
            <a:avLst/>
          </a:prstGeom>
        </p:spPr>
      </p:pic>
      <p:sp>
        <p:nvSpPr>
          <p:cNvPr id="70" name="TextBox 69">
            <a:extLst>
              <a:ext uri="{FF2B5EF4-FFF2-40B4-BE49-F238E27FC236}">
                <a16:creationId xmlns:a16="http://schemas.microsoft.com/office/drawing/2014/main" id="{FD544322-B3D6-CC0D-89C4-6D6EA0AD9A35}"/>
              </a:ext>
            </a:extLst>
          </p:cNvPr>
          <p:cNvSpPr txBox="1"/>
          <p:nvPr/>
        </p:nvSpPr>
        <p:spPr>
          <a:xfrm>
            <a:off x="1555915" y="5892673"/>
            <a:ext cx="1712616" cy="273601"/>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solidFill>
                  <a:schemeClr val="tx2"/>
                </a:solidFill>
              </a:rPr>
              <a:t>Compass Programs</a:t>
            </a:r>
          </a:p>
        </p:txBody>
      </p:sp>
      <p:sp>
        <p:nvSpPr>
          <p:cNvPr id="71" name="TextBox 70">
            <a:extLst>
              <a:ext uri="{FF2B5EF4-FFF2-40B4-BE49-F238E27FC236}">
                <a16:creationId xmlns:a16="http://schemas.microsoft.com/office/drawing/2014/main" id="{1EBB6B89-EF64-2DD3-B4CE-650394705512}"/>
              </a:ext>
            </a:extLst>
          </p:cNvPr>
          <p:cNvSpPr txBox="1"/>
          <p:nvPr/>
        </p:nvSpPr>
        <p:spPr>
          <a:xfrm>
            <a:off x="3555143" y="5884164"/>
            <a:ext cx="1712616" cy="273601"/>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solidFill>
                  <a:schemeClr val="tx2"/>
                </a:solidFill>
              </a:rPr>
              <a:t>Thought Leadership</a:t>
            </a:r>
          </a:p>
        </p:txBody>
      </p:sp>
      <p:sp>
        <p:nvSpPr>
          <p:cNvPr id="72" name="TextBox 71">
            <a:extLst>
              <a:ext uri="{FF2B5EF4-FFF2-40B4-BE49-F238E27FC236}">
                <a16:creationId xmlns:a16="http://schemas.microsoft.com/office/drawing/2014/main" id="{B8857774-D755-44E4-3995-FDC1EBBFF1EE}"/>
              </a:ext>
            </a:extLst>
          </p:cNvPr>
          <p:cNvSpPr txBox="1"/>
          <p:nvPr/>
        </p:nvSpPr>
        <p:spPr>
          <a:xfrm>
            <a:off x="5514096" y="5884164"/>
            <a:ext cx="1712616" cy="45365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solidFill>
                  <a:schemeClr val="tx2"/>
                </a:solidFill>
              </a:rPr>
              <a:t>Experience Studies Pro</a:t>
            </a:r>
          </a:p>
        </p:txBody>
      </p:sp>
      <p:grpSp>
        <p:nvGrpSpPr>
          <p:cNvPr id="106" name="Group 105">
            <a:extLst>
              <a:ext uri="{FF2B5EF4-FFF2-40B4-BE49-F238E27FC236}">
                <a16:creationId xmlns:a16="http://schemas.microsoft.com/office/drawing/2014/main" id="{FC231F66-FC2C-A4A7-6E00-C9DF6C484805}"/>
              </a:ext>
            </a:extLst>
          </p:cNvPr>
          <p:cNvGrpSpPr/>
          <p:nvPr/>
        </p:nvGrpSpPr>
        <p:grpSpPr>
          <a:xfrm>
            <a:off x="2111370" y="3787433"/>
            <a:ext cx="566165" cy="548155"/>
            <a:chOff x="6431693" y="5248692"/>
            <a:chExt cx="854015" cy="839256"/>
          </a:xfrm>
        </p:grpSpPr>
        <p:sp>
          <p:nvSpPr>
            <p:cNvPr id="107" name="Oval 106">
              <a:extLst>
                <a:ext uri="{FF2B5EF4-FFF2-40B4-BE49-F238E27FC236}">
                  <a16:creationId xmlns:a16="http://schemas.microsoft.com/office/drawing/2014/main" id="{85C0EBBA-2F01-F5D0-8A05-AB3A3D1297D4}"/>
                </a:ext>
              </a:extLst>
            </p:cNvPr>
            <p:cNvSpPr/>
            <p:nvPr/>
          </p:nvSpPr>
          <p:spPr>
            <a:xfrm>
              <a:off x="6431693" y="5248692"/>
              <a:ext cx="854015" cy="839256"/>
            </a:xfrm>
            <a:prstGeom prst="ellipse">
              <a:avLst/>
            </a:prstGeom>
            <a:solidFill>
              <a:schemeClr val="bg1">
                <a:lumMod val="95000"/>
              </a:schemeClr>
            </a:solidFill>
            <a:ln w="9525">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Graphic 107" descr="Checkmark with solid fill">
              <a:extLst>
                <a:ext uri="{FF2B5EF4-FFF2-40B4-BE49-F238E27FC236}">
                  <a16:creationId xmlns:a16="http://schemas.microsoft.com/office/drawing/2014/main" id="{FA9C5F4A-A942-FFF5-D5E5-3ACA68BF00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94001" y="5403621"/>
              <a:ext cx="529398" cy="529398"/>
            </a:xfrm>
            <a:prstGeom prst="rect">
              <a:avLst/>
            </a:prstGeom>
          </p:spPr>
        </p:pic>
      </p:grpSp>
      <p:grpSp>
        <p:nvGrpSpPr>
          <p:cNvPr id="109" name="Group 108">
            <a:extLst>
              <a:ext uri="{FF2B5EF4-FFF2-40B4-BE49-F238E27FC236}">
                <a16:creationId xmlns:a16="http://schemas.microsoft.com/office/drawing/2014/main" id="{31F4B6AD-436A-7124-C3C3-981EB406BE93}"/>
              </a:ext>
            </a:extLst>
          </p:cNvPr>
          <p:cNvGrpSpPr/>
          <p:nvPr/>
        </p:nvGrpSpPr>
        <p:grpSpPr>
          <a:xfrm>
            <a:off x="4105397" y="3743813"/>
            <a:ext cx="566165" cy="548155"/>
            <a:chOff x="6431693" y="5248692"/>
            <a:chExt cx="854015" cy="839256"/>
          </a:xfrm>
        </p:grpSpPr>
        <p:sp>
          <p:nvSpPr>
            <p:cNvPr id="110" name="Oval 109">
              <a:extLst>
                <a:ext uri="{FF2B5EF4-FFF2-40B4-BE49-F238E27FC236}">
                  <a16:creationId xmlns:a16="http://schemas.microsoft.com/office/drawing/2014/main" id="{E9332FD9-CA75-35A2-6950-A405812C447C}"/>
                </a:ext>
              </a:extLst>
            </p:cNvPr>
            <p:cNvSpPr/>
            <p:nvPr/>
          </p:nvSpPr>
          <p:spPr>
            <a:xfrm>
              <a:off x="6431693" y="5248692"/>
              <a:ext cx="854015" cy="839256"/>
            </a:xfrm>
            <a:prstGeom prst="ellipse">
              <a:avLst/>
            </a:prstGeom>
            <a:solidFill>
              <a:schemeClr val="bg1">
                <a:lumMod val="95000"/>
              </a:schemeClr>
            </a:solidFill>
            <a:ln w="9525">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Graphic 110" descr="Checkmark with solid fill">
              <a:extLst>
                <a:ext uri="{FF2B5EF4-FFF2-40B4-BE49-F238E27FC236}">
                  <a16:creationId xmlns:a16="http://schemas.microsoft.com/office/drawing/2014/main" id="{94FBC385-7241-1EF8-FFCE-AD549C74302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94001" y="5403621"/>
              <a:ext cx="529398" cy="529398"/>
            </a:xfrm>
            <a:prstGeom prst="rect">
              <a:avLst/>
            </a:prstGeom>
          </p:spPr>
        </p:pic>
      </p:grpSp>
      <p:grpSp>
        <p:nvGrpSpPr>
          <p:cNvPr id="112" name="Group 111">
            <a:extLst>
              <a:ext uri="{FF2B5EF4-FFF2-40B4-BE49-F238E27FC236}">
                <a16:creationId xmlns:a16="http://schemas.microsoft.com/office/drawing/2014/main" id="{21BFFF39-2691-6A8A-B184-018E5741C453}"/>
              </a:ext>
            </a:extLst>
          </p:cNvPr>
          <p:cNvGrpSpPr/>
          <p:nvPr/>
        </p:nvGrpSpPr>
        <p:grpSpPr>
          <a:xfrm>
            <a:off x="6104625" y="3770685"/>
            <a:ext cx="566165" cy="548155"/>
            <a:chOff x="6431693" y="5248692"/>
            <a:chExt cx="854015" cy="839256"/>
          </a:xfrm>
        </p:grpSpPr>
        <p:sp>
          <p:nvSpPr>
            <p:cNvPr id="113" name="Oval 112">
              <a:extLst>
                <a:ext uri="{FF2B5EF4-FFF2-40B4-BE49-F238E27FC236}">
                  <a16:creationId xmlns:a16="http://schemas.microsoft.com/office/drawing/2014/main" id="{6042627D-EAEB-73C8-7CA7-3731514105A0}"/>
                </a:ext>
              </a:extLst>
            </p:cNvPr>
            <p:cNvSpPr/>
            <p:nvPr/>
          </p:nvSpPr>
          <p:spPr>
            <a:xfrm>
              <a:off x="6431693" y="5248692"/>
              <a:ext cx="854015" cy="839256"/>
            </a:xfrm>
            <a:prstGeom prst="ellipse">
              <a:avLst/>
            </a:prstGeom>
            <a:solidFill>
              <a:schemeClr val="bg1">
                <a:lumMod val="95000"/>
              </a:schemeClr>
            </a:solidFill>
            <a:ln w="9525">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Graphic 113" descr="Checkmark with solid fill">
              <a:extLst>
                <a:ext uri="{FF2B5EF4-FFF2-40B4-BE49-F238E27FC236}">
                  <a16:creationId xmlns:a16="http://schemas.microsoft.com/office/drawing/2014/main" id="{F8E5CB6F-C194-A3C4-9F21-F88AC7C751A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94001" y="5403621"/>
              <a:ext cx="529398" cy="529398"/>
            </a:xfrm>
            <a:prstGeom prst="rect">
              <a:avLst/>
            </a:prstGeom>
          </p:spPr>
        </p:pic>
      </p:grpSp>
      <p:grpSp>
        <p:nvGrpSpPr>
          <p:cNvPr id="7" name="Group 6">
            <a:extLst>
              <a:ext uri="{FF2B5EF4-FFF2-40B4-BE49-F238E27FC236}">
                <a16:creationId xmlns:a16="http://schemas.microsoft.com/office/drawing/2014/main" id="{8BE7C1E7-61C2-36C5-884E-0EBFD5024C64}"/>
              </a:ext>
            </a:extLst>
          </p:cNvPr>
          <p:cNvGrpSpPr/>
          <p:nvPr/>
        </p:nvGrpSpPr>
        <p:grpSpPr>
          <a:xfrm>
            <a:off x="8915454" y="1060692"/>
            <a:ext cx="2725268" cy="4827894"/>
            <a:chOff x="8915454" y="1060692"/>
            <a:chExt cx="2725268" cy="4827894"/>
          </a:xfrm>
          <a:effectLst/>
        </p:grpSpPr>
        <p:sp>
          <p:nvSpPr>
            <p:cNvPr id="3" name="Rectangle 2">
              <a:extLst>
                <a:ext uri="{FF2B5EF4-FFF2-40B4-BE49-F238E27FC236}">
                  <a16:creationId xmlns:a16="http://schemas.microsoft.com/office/drawing/2014/main" id="{DB06F5D7-C240-81B1-4420-973F5E24CEAE}"/>
                </a:ext>
              </a:extLst>
            </p:cNvPr>
            <p:cNvSpPr/>
            <p:nvPr/>
          </p:nvSpPr>
          <p:spPr>
            <a:xfrm>
              <a:off x="8915454" y="1233578"/>
              <a:ext cx="2725268" cy="4655008"/>
            </a:xfrm>
            <a:prstGeom prst="rect">
              <a:avLst/>
            </a:prstGeom>
            <a:solidFill>
              <a:schemeClr val="bg1">
                <a:lumMod val="95000"/>
              </a:schemeClr>
            </a:solidFill>
            <a:ln w="9525">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23107F-9212-04F3-8257-464AD0C702CC}"/>
                </a:ext>
              </a:extLst>
            </p:cNvPr>
            <p:cNvSpPr txBox="1"/>
            <p:nvPr/>
          </p:nvSpPr>
          <p:spPr>
            <a:xfrm>
              <a:off x="9606575" y="1060692"/>
              <a:ext cx="1343025" cy="374571"/>
            </a:xfrm>
            <a:prstGeom prst="roundRect">
              <a:avLst/>
            </a:prstGeom>
            <a:solidFill>
              <a:schemeClr val="accent2">
                <a:lumMod val="20000"/>
                <a:lumOff val="80000"/>
              </a:schemeClr>
            </a:solidFill>
            <a:ln>
              <a:solidFill>
                <a:schemeClr val="accent2"/>
              </a:solidFill>
            </a:ln>
            <a:effectLst/>
          </p:spPr>
          <p:txBody>
            <a:bodyPr wrap="square" rtlCol="0">
              <a:spAutoFit/>
            </a:bodyPr>
            <a:lstStyle/>
            <a:p>
              <a:pPr algn="ctr"/>
              <a:r>
                <a:rPr lang="en-US" sz="1600" b="1" dirty="0"/>
                <a:t>Highlights</a:t>
              </a:r>
            </a:p>
          </p:txBody>
        </p:sp>
      </p:grpSp>
      <p:sp>
        <p:nvSpPr>
          <p:cNvPr id="4" name="TextBox 3">
            <a:extLst>
              <a:ext uri="{FF2B5EF4-FFF2-40B4-BE49-F238E27FC236}">
                <a16:creationId xmlns:a16="http://schemas.microsoft.com/office/drawing/2014/main" id="{B8F56A6B-F18E-6647-810F-8916BC946B4A}"/>
              </a:ext>
            </a:extLst>
          </p:cNvPr>
          <p:cNvSpPr txBox="1"/>
          <p:nvPr/>
        </p:nvSpPr>
        <p:spPr>
          <a:xfrm>
            <a:off x="9026296" y="1611547"/>
            <a:ext cx="2503581" cy="4185761"/>
          </a:xfrm>
          <a:prstGeom prst="rect">
            <a:avLst/>
          </a:prstGeom>
          <a:noFill/>
        </p:spPr>
        <p:txBody>
          <a:bodyPr wrap="square" rtlCol="0">
            <a:spAutoFit/>
          </a:bodyPr>
          <a:lstStyle/>
          <a:p>
            <a:pPr algn="ctr"/>
            <a:r>
              <a:rPr lang="en-US" sz="1400" dirty="0"/>
              <a:t># </a:t>
            </a:r>
          </a:p>
          <a:p>
            <a:pPr algn="ctr"/>
            <a:r>
              <a:rPr lang="en-US" sz="1400" b="1" dirty="0"/>
              <a:t>Research Downloads</a:t>
            </a:r>
          </a:p>
          <a:p>
            <a:pPr algn="ctr"/>
            <a:endParaRPr lang="en-US" sz="1400" b="1" dirty="0"/>
          </a:p>
          <a:p>
            <a:pPr algn="ctr"/>
            <a:r>
              <a:rPr lang="en-US" sz="1400" dirty="0"/>
              <a:t>#</a:t>
            </a:r>
          </a:p>
          <a:p>
            <a:pPr algn="ctr"/>
            <a:r>
              <a:rPr lang="en-US" sz="1400" b="1" dirty="0"/>
              <a:t>Research Benchmarks Participation</a:t>
            </a:r>
          </a:p>
          <a:p>
            <a:pPr algn="ctr"/>
            <a:endParaRPr lang="en-US" sz="1400" dirty="0"/>
          </a:p>
          <a:p>
            <a:pPr algn="ctr"/>
            <a:r>
              <a:rPr lang="en-US" sz="1400" dirty="0"/>
              <a:t>#</a:t>
            </a:r>
          </a:p>
          <a:p>
            <a:pPr algn="ctr"/>
            <a:r>
              <a:rPr lang="en-US" sz="1400" b="1" dirty="0"/>
              <a:t>Survey Participation</a:t>
            </a:r>
          </a:p>
          <a:p>
            <a:pPr algn="ctr"/>
            <a:endParaRPr lang="en-US" sz="1400" b="1" dirty="0"/>
          </a:p>
          <a:p>
            <a:pPr algn="ctr"/>
            <a:r>
              <a:rPr lang="en-US" sz="1400" dirty="0"/>
              <a:t># </a:t>
            </a:r>
          </a:p>
          <a:p>
            <a:pPr algn="ctr"/>
            <a:r>
              <a:rPr lang="en-US" sz="1400" b="1" dirty="0" err="1"/>
              <a:t>InfoCenter</a:t>
            </a:r>
            <a:r>
              <a:rPr lang="en-US" sz="1400" b="1" dirty="0"/>
              <a:t> Requests</a:t>
            </a:r>
          </a:p>
          <a:p>
            <a:pPr algn="ctr"/>
            <a:endParaRPr lang="en-US" sz="1400" b="1" dirty="0"/>
          </a:p>
          <a:p>
            <a:pPr algn="ctr"/>
            <a:r>
              <a:rPr lang="en-US" sz="1400" dirty="0"/>
              <a:t>#</a:t>
            </a:r>
          </a:p>
          <a:p>
            <a:pPr algn="ctr"/>
            <a:r>
              <a:rPr lang="en-US" sz="1400" b="1" dirty="0" err="1"/>
              <a:t>MarketFacts</a:t>
            </a:r>
            <a:r>
              <a:rPr lang="en-US" sz="1400" b="1" dirty="0"/>
              <a:t> Subscriptions</a:t>
            </a:r>
          </a:p>
          <a:p>
            <a:pPr algn="ctr"/>
            <a:endParaRPr lang="en-US" sz="1400" b="1" dirty="0"/>
          </a:p>
          <a:p>
            <a:pPr algn="ctr"/>
            <a:r>
              <a:rPr lang="en-US" sz="1400" dirty="0"/>
              <a:t># </a:t>
            </a:r>
          </a:p>
          <a:p>
            <a:pPr algn="ctr"/>
            <a:r>
              <a:rPr lang="en-US" sz="1400" b="1" dirty="0"/>
              <a:t>News2use </a:t>
            </a:r>
          </a:p>
          <a:p>
            <a:pPr algn="ctr"/>
            <a:r>
              <a:rPr lang="en-US" sz="1400" b="1" dirty="0"/>
              <a:t>Subscriptions</a:t>
            </a:r>
          </a:p>
        </p:txBody>
      </p:sp>
      <p:grpSp>
        <p:nvGrpSpPr>
          <p:cNvPr id="8" name="Group 7">
            <a:extLst>
              <a:ext uri="{FF2B5EF4-FFF2-40B4-BE49-F238E27FC236}">
                <a16:creationId xmlns:a16="http://schemas.microsoft.com/office/drawing/2014/main" id="{B008F3BF-010B-A31A-F21B-BD191E0D0D25}"/>
              </a:ext>
            </a:extLst>
          </p:cNvPr>
          <p:cNvGrpSpPr/>
          <p:nvPr/>
        </p:nvGrpSpPr>
        <p:grpSpPr>
          <a:xfrm>
            <a:off x="1124503" y="942560"/>
            <a:ext cx="566165" cy="548155"/>
            <a:chOff x="6431693" y="5248692"/>
            <a:chExt cx="854015" cy="839256"/>
          </a:xfrm>
        </p:grpSpPr>
        <p:sp>
          <p:nvSpPr>
            <p:cNvPr id="9" name="Oval 8">
              <a:extLst>
                <a:ext uri="{FF2B5EF4-FFF2-40B4-BE49-F238E27FC236}">
                  <a16:creationId xmlns:a16="http://schemas.microsoft.com/office/drawing/2014/main" id="{8AF77235-F8D7-A45B-900A-C4AA9C8F5A3E}"/>
                </a:ext>
              </a:extLst>
            </p:cNvPr>
            <p:cNvSpPr/>
            <p:nvPr/>
          </p:nvSpPr>
          <p:spPr>
            <a:xfrm>
              <a:off x="6431693" y="5248692"/>
              <a:ext cx="854015" cy="839256"/>
            </a:xfrm>
            <a:prstGeom prst="ellipse">
              <a:avLst/>
            </a:prstGeom>
            <a:solidFill>
              <a:schemeClr val="bg1">
                <a:lumMod val="95000"/>
              </a:schemeClr>
            </a:solidFill>
            <a:ln w="9525">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heckmark with solid fill">
              <a:extLst>
                <a:ext uri="{FF2B5EF4-FFF2-40B4-BE49-F238E27FC236}">
                  <a16:creationId xmlns:a16="http://schemas.microsoft.com/office/drawing/2014/main" id="{949F7452-EF7B-FF25-3EE7-A3EEE1305C8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94001" y="5403621"/>
              <a:ext cx="529398" cy="529398"/>
            </a:xfrm>
            <a:prstGeom prst="rect">
              <a:avLst/>
            </a:prstGeom>
          </p:spPr>
        </p:pic>
      </p:grpSp>
      <p:grpSp>
        <p:nvGrpSpPr>
          <p:cNvPr id="11" name="Group 10">
            <a:extLst>
              <a:ext uri="{FF2B5EF4-FFF2-40B4-BE49-F238E27FC236}">
                <a16:creationId xmlns:a16="http://schemas.microsoft.com/office/drawing/2014/main" id="{7B23BFEF-7D4A-2D34-FC3A-3EDAABD92EA5}"/>
              </a:ext>
            </a:extLst>
          </p:cNvPr>
          <p:cNvGrpSpPr/>
          <p:nvPr/>
        </p:nvGrpSpPr>
        <p:grpSpPr>
          <a:xfrm>
            <a:off x="3118827" y="955085"/>
            <a:ext cx="566165" cy="548155"/>
            <a:chOff x="6431693" y="5248692"/>
            <a:chExt cx="854015" cy="839256"/>
          </a:xfrm>
        </p:grpSpPr>
        <p:sp>
          <p:nvSpPr>
            <p:cNvPr id="12" name="Oval 11">
              <a:extLst>
                <a:ext uri="{FF2B5EF4-FFF2-40B4-BE49-F238E27FC236}">
                  <a16:creationId xmlns:a16="http://schemas.microsoft.com/office/drawing/2014/main" id="{3344896D-37EB-2450-4EF8-B7A27B17C054}"/>
                </a:ext>
              </a:extLst>
            </p:cNvPr>
            <p:cNvSpPr/>
            <p:nvPr/>
          </p:nvSpPr>
          <p:spPr>
            <a:xfrm>
              <a:off x="6431693" y="5248692"/>
              <a:ext cx="854015" cy="839256"/>
            </a:xfrm>
            <a:prstGeom prst="ellipse">
              <a:avLst/>
            </a:prstGeom>
            <a:solidFill>
              <a:schemeClr val="bg1">
                <a:lumMod val="95000"/>
              </a:schemeClr>
            </a:solidFill>
            <a:ln w="9525">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heckmark with solid fill">
              <a:extLst>
                <a:ext uri="{FF2B5EF4-FFF2-40B4-BE49-F238E27FC236}">
                  <a16:creationId xmlns:a16="http://schemas.microsoft.com/office/drawing/2014/main" id="{C271EC82-50A8-2FA5-D6B3-FB170ED7CE3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94001" y="5403621"/>
              <a:ext cx="529398" cy="529398"/>
            </a:xfrm>
            <a:prstGeom prst="rect">
              <a:avLst/>
            </a:prstGeom>
          </p:spPr>
        </p:pic>
      </p:grpSp>
      <p:grpSp>
        <p:nvGrpSpPr>
          <p:cNvPr id="14" name="Group 13">
            <a:extLst>
              <a:ext uri="{FF2B5EF4-FFF2-40B4-BE49-F238E27FC236}">
                <a16:creationId xmlns:a16="http://schemas.microsoft.com/office/drawing/2014/main" id="{9579DC0C-D9A6-8E47-FC26-49E255A2AA5F}"/>
              </a:ext>
            </a:extLst>
          </p:cNvPr>
          <p:cNvGrpSpPr/>
          <p:nvPr/>
        </p:nvGrpSpPr>
        <p:grpSpPr>
          <a:xfrm>
            <a:off x="5078010" y="942855"/>
            <a:ext cx="566165" cy="548155"/>
            <a:chOff x="6431693" y="5248692"/>
            <a:chExt cx="854015" cy="839256"/>
          </a:xfrm>
        </p:grpSpPr>
        <p:sp>
          <p:nvSpPr>
            <p:cNvPr id="15" name="Oval 14">
              <a:extLst>
                <a:ext uri="{FF2B5EF4-FFF2-40B4-BE49-F238E27FC236}">
                  <a16:creationId xmlns:a16="http://schemas.microsoft.com/office/drawing/2014/main" id="{430C6531-552F-93E7-13EE-E5211EB956E3}"/>
                </a:ext>
              </a:extLst>
            </p:cNvPr>
            <p:cNvSpPr/>
            <p:nvPr/>
          </p:nvSpPr>
          <p:spPr>
            <a:xfrm>
              <a:off x="6431693" y="5248692"/>
              <a:ext cx="854015" cy="839256"/>
            </a:xfrm>
            <a:prstGeom prst="ellipse">
              <a:avLst/>
            </a:prstGeom>
            <a:solidFill>
              <a:schemeClr val="bg1">
                <a:lumMod val="95000"/>
              </a:schemeClr>
            </a:solidFill>
            <a:ln w="9525">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heckmark with solid fill">
              <a:extLst>
                <a:ext uri="{FF2B5EF4-FFF2-40B4-BE49-F238E27FC236}">
                  <a16:creationId xmlns:a16="http://schemas.microsoft.com/office/drawing/2014/main" id="{ED6EB019-4F84-B807-9037-45EE7F3B665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94001" y="5403621"/>
              <a:ext cx="529398" cy="529398"/>
            </a:xfrm>
            <a:prstGeom prst="rect">
              <a:avLst/>
            </a:prstGeom>
          </p:spPr>
        </p:pic>
      </p:grpSp>
    </p:spTree>
    <p:extLst>
      <p:ext uri="{BB962C8B-B14F-4D97-AF65-F5344CB8AC3E}">
        <p14:creationId xmlns:p14="http://schemas.microsoft.com/office/powerpoint/2010/main" val="402502185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1BD78-ED2B-4D73-EBDA-4AAA93311793}"/>
              </a:ext>
            </a:extLst>
          </p:cNvPr>
          <p:cNvSpPr>
            <a:spLocks noGrp="1"/>
          </p:cNvSpPr>
          <p:nvPr>
            <p:ph type="title"/>
          </p:nvPr>
        </p:nvSpPr>
        <p:spPr/>
        <p:txBody>
          <a:bodyPr/>
          <a:lstStyle/>
          <a:p>
            <a:r>
              <a:rPr lang="en-US" b="1" dirty="0"/>
              <a:t>NEW! </a:t>
            </a:r>
            <a:r>
              <a:rPr lang="en-US" dirty="0"/>
              <a:t>Interactive Infographic: 2024 FY Sales and Forecasts</a:t>
            </a:r>
            <a:endParaRPr lang="en-US" b="1" dirty="0"/>
          </a:p>
        </p:txBody>
      </p:sp>
      <p:grpSp>
        <p:nvGrpSpPr>
          <p:cNvPr id="9" name="Group 8">
            <a:extLst>
              <a:ext uri="{FF2B5EF4-FFF2-40B4-BE49-F238E27FC236}">
                <a16:creationId xmlns:a16="http://schemas.microsoft.com/office/drawing/2014/main" id="{79BB2371-C8E8-475F-C04B-09DE902969BF}"/>
              </a:ext>
            </a:extLst>
          </p:cNvPr>
          <p:cNvGrpSpPr/>
          <p:nvPr/>
        </p:nvGrpSpPr>
        <p:grpSpPr>
          <a:xfrm>
            <a:off x="1107243" y="1815860"/>
            <a:ext cx="9977513" cy="3226280"/>
            <a:chOff x="986920" y="1604317"/>
            <a:chExt cx="9977513" cy="3226280"/>
          </a:xfrm>
        </p:grpSpPr>
        <p:sp>
          <p:nvSpPr>
            <p:cNvPr id="8" name="Rectangle 7">
              <a:extLst>
                <a:ext uri="{FF2B5EF4-FFF2-40B4-BE49-F238E27FC236}">
                  <a16:creationId xmlns:a16="http://schemas.microsoft.com/office/drawing/2014/main" id="{589D0992-950A-2851-4979-94C1435620BA}"/>
                </a:ext>
              </a:extLst>
            </p:cNvPr>
            <p:cNvSpPr/>
            <p:nvPr/>
          </p:nvSpPr>
          <p:spPr>
            <a:xfrm>
              <a:off x="4570736" y="1604317"/>
              <a:ext cx="6393697" cy="3226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dirty="0"/>
            </a:p>
          </p:txBody>
        </p:sp>
        <p:pic>
          <p:nvPicPr>
            <p:cNvPr id="6" name="Picture 5" descr="A person walking on a mountain&#10;&#10;Description automatically generated">
              <a:extLst>
                <a:ext uri="{FF2B5EF4-FFF2-40B4-BE49-F238E27FC236}">
                  <a16:creationId xmlns:a16="http://schemas.microsoft.com/office/drawing/2014/main" id="{B78DB6F8-C383-6AAC-78FA-09B7543C7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920" y="2062425"/>
              <a:ext cx="3886372" cy="2186084"/>
            </a:xfrm>
            <a:prstGeom prst="rect">
              <a:avLst/>
            </a:prstGeom>
            <a:ln w="12700">
              <a:solidFill>
                <a:schemeClr val="tx1">
                  <a:lumMod val="50000"/>
                  <a:lumOff val="50000"/>
                </a:schemeClr>
              </a:solidFill>
            </a:ln>
            <a:effectLst/>
          </p:spPr>
        </p:pic>
        <p:sp>
          <p:nvSpPr>
            <p:cNvPr id="7" name="TextBox 6">
              <a:extLst>
                <a:ext uri="{FF2B5EF4-FFF2-40B4-BE49-F238E27FC236}">
                  <a16:creationId xmlns:a16="http://schemas.microsoft.com/office/drawing/2014/main" id="{77CDC09D-C359-702A-DFF4-3C94475A0C6B}"/>
                </a:ext>
              </a:extLst>
            </p:cNvPr>
            <p:cNvSpPr txBox="1"/>
            <p:nvPr/>
          </p:nvSpPr>
          <p:spPr>
            <a:xfrm>
              <a:off x="5167386" y="2062425"/>
              <a:ext cx="5502953" cy="2339102"/>
            </a:xfrm>
            <a:prstGeom prst="rect">
              <a:avLst/>
            </a:prstGeom>
            <a:noFill/>
          </p:spPr>
          <p:txBody>
            <a:bodyPr wrap="square">
              <a:spAutoFit/>
            </a:bodyPr>
            <a:lstStyle/>
            <a:p>
              <a:pPr marL="0" marR="0" algn="ctr"/>
              <a:r>
                <a:rPr lang="en-US" sz="2000" b="1" u="sng" dirty="0">
                  <a:effectLst/>
                  <a:ea typeface="Calibri" panose="020F0502020204030204" pitchFamily="34" charset="0"/>
                  <a:hlinkClick r:id="rId3"/>
                </a:rPr>
                <a:t>2024 Life Sales: Trends and Future Outlook</a:t>
              </a:r>
              <a:endParaRPr lang="en-US" sz="2000" b="1" u="sng" dirty="0">
                <a:effectLst/>
                <a:ea typeface="Calibri" panose="020F0502020204030204" pitchFamily="34" charset="0"/>
              </a:endParaRPr>
            </a:p>
            <a:p>
              <a:pPr marL="0" marR="0" algn="ctr"/>
              <a:endParaRPr lang="en-US" b="1" u="sng" dirty="0">
                <a:ea typeface="Calibri" panose="020F0502020204030204" pitchFamily="34" charset="0"/>
              </a:endParaRPr>
            </a:p>
            <a:p>
              <a:pPr marL="0" marR="0" algn="ctr"/>
              <a:r>
                <a:rPr lang="en-US" sz="1800" dirty="0">
                  <a:effectLst/>
                  <a:ea typeface="Calibri" panose="020F0502020204030204" pitchFamily="34" charset="0"/>
                </a:rPr>
                <a:t>Life insurance premiums reached $15.9 billion in 2024, up 3 percent from 2023. Growth was driven by strong equity markets and innovative product designs. LIMRA’s exclusive forecast anticipates stable sales and no recession; premium growth is expected to stay around 3 percent.</a:t>
              </a:r>
            </a:p>
          </p:txBody>
        </p:sp>
      </p:grpSp>
    </p:spTree>
    <p:extLst>
      <p:ext uri="{BB962C8B-B14F-4D97-AF65-F5344CB8AC3E}">
        <p14:creationId xmlns:p14="http://schemas.microsoft.com/office/powerpoint/2010/main" val="4207720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795A-6D79-44E3-85A4-DF3707ABED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34570F-EAE7-DB25-2864-1F8CAC638D2F}"/>
              </a:ext>
            </a:extLst>
          </p:cNvPr>
          <p:cNvSpPr>
            <a:spLocks noGrp="1"/>
          </p:cNvSpPr>
          <p:nvPr>
            <p:ph type="title"/>
          </p:nvPr>
        </p:nvSpPr>
        <p:spPr/>
        <p:txBody>
          <a:bodyPr/>
          <a:lstStyle/>
          <a:p>
            <a:r>
              <a:rPr lang="en-US" b="1" dirty="0"/>
              <a:t>NEW! </a:t>
            </a:r>
            <a:r>
              <a:rPr lang="en-US" dirty="0"/>
              <a:t>Interactive Infographic: 2024 FY Sales and Forecasts</a:t>
            </a:r>
            <a:endParaRPr lang="en-US" b="1" dirty="0"/>
          </a:p>
        </p:txBody>
      </p:sp>
      <p:grpSp>
        <p:nvGrpSpPr>
          <p:cNvPr id="9" name="Group 8">
            <a:extLst>
              <a:ext uri="{FF2B5EF4-FFF2-40B4-BE49-F238E27FC236}">
                <a16:creationId xmlns:a16="http://schemas.microsoft.com/office/drawing/2014/main" id="{7301A164-5F11-7DC5-DC15-E9BF74CFC478}"/>
              </a:ext>
            </a:extLst>
          </p:cNvPr>
          <p:cNvGrpSpPr/>
          <p:nvPr/>
        </p:nvGrpSpPr>
        <p:grpSpPr>
          <a:xfrm>
            <a:off x="1107243" y="1815860"/>
            <a:ext cx="9977513" cy="3226280"/>
            <a:chOff x="986920" y="1604317"/>
            <a:chExt cx="9977513" cy="3226280"/>
          </a:xfrm>
        </p:grpSpPr>
        <p:sp>
          <p:nvSpPr>
            <p:cNvPr id="8" name="Rectangle 7">
              <a:extLst>
                <a:ext uri="{FF2B5EF4-FFF2-40B4-BE49-F238E27FC236}">
                  <a16:creationId xmlns:a16="http://schemas.microsoft.com/office/drawing/2014/main" id="{D6732407-F485-7522-0F6C-04EE7EBB94D3}"/>
                </a:ext>
              </a:extLst>
            </p:cNvPr>
            <p:cNvSpPr/>
            <p:nvPr/>
          </p:nvSpPr>
          <p:spPr>
            <a:xfrm>
              <a:off x="4570736" y="1604317"/>
              <a:ext cx="6393697" cy="3226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dirty="0"/>
            </a:p>
          </p:txBody>
        </p:sp>
        <p:pic>
          <p:nvPicPr>
            <p:cNvPr id="6" name="Picture 5">
              <a:extLst>
                <a:ext uri="{FF2B5EF4-FFF2-40B4-BE49-F238E27FC236}">
                  <a16:creationId xmlns:a16="http://schemas.microsoft.com/office/drawing/2014/main" id="{42CB7919-0720-BD14-514A-88663E0C19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920" y="2067485"/>
              <a:ext cx="3886372" cy="2175963"/>
            </a:xfrm>
            <a:prstGeom prst="rect">
              <a:avLst/>
            </a:prstGeom>
            <a:ln w="12700">
              <a:solidFill>
                <a:schemeClr val="tx1">
                  <a:lumMod val="50000"/>
                  <a:lumOff val="50000"/>
                </a:schemeClr>
              </a:solidFill>
            </a:ln>
            <a:effectLst/>
          </p:spPr>
        </p:pic>
        <p:sp>
          <p:nvSpPr>
            <p:cNvPr id="7" name="TextBox 6">
              <a:extLst>
                <a:ext uri="{FF2B5EF4-FFF2-40B4-BE49-F238E27FC236}">
                  <a16:creationId xmlns:a16="http://schemas.microsoft.com/office/drawing/2014/main" id="{DEF864ED-DCE5-4434-CAE2-EC5492938E54}"/>
                </a:ext>
              </a:extLst>
            </p:cNvPr>
            <p:cNvSpPr txBox="1"/>
            <p:nvPr/>
          </p:nvSpPr>
          <p:spPr>
            <a:xfrm>
              <a:off x="5246006" y="2155628"/>
              <a:ext cx="5502953" cy="2123658"/>
            </a:xfrm>
            <a:prstGeom prst="rect">
              <a:avLst/>
            </a:prstGeom>
            <a:noFill/>
          </p:spPr>
          <p:txBody>
            <a:bodyPr wrap="square">
              <a:spAutoFit/>
            </a:bodyPr>
            <a:lstStyle/>
            <a:p>
              <a:pPr marL="0" marR="0" algn="ctr"/>
              <a:r>
                <a:rPr lang="en-US" sz="2000" b="1" u="sng" dirty="0">
                  <a:solidFill>
                    <a:srgbClr val="0563C1"/>
                  </a:solidFill>
                  <a:effectLst/>
                  <a:ea typeface="Calibri" panose="020F0502020204030204" pitchFamily="34" charset="0"/>
                  <a:hlinkClick r:id="rId3"/>
                </a:rPr>
                <a:t>Annuity Sales: Strategic Insights and Future Market Trends</a:t>
              </a:r>
              <a:endParaRPr lang="en-US" sz="2000" b="1" u="sng" dirty="0">
                <a:solidFill>
                  <a:srgbClr val="0563C1"/>
                </a:solidFill>
                <a:effectLst/>
                <a:ea typeface="Calibri" panose="020F0502020204030204" pitchFamily="34" charset="0"/>
              </a:endParaRPr>
            </a:p>
            <a:p>
              <a:pPr marL="0" marR="0" algn="ctr"/>
              <a:endParaRPr lang="en-US" sz="2000" b="1" u="sng" dirty="0">
                <a:solidFill>
                  <a:srgbClr val="0563C1"/>
                </a:solidFill>
                <a:ea typeface="Calibri" panose="020F0502020204030204" pitchFamily="34" charset="0"/>
              </a:endParaRPr>
            </a:p>
            <a:p>
              <a:pPr marL="0" marR="0" algn="ctr"/>
              <a:r>
                <a:rPr lang="en-US" dirty="0">
                  <a:effectLst/>
                  <a:ea typeface="Calibri" panose="020F0502020204030204" pitchFamily="34" charset="0"/>
                </a:rPr>
                <a:t>In 2024, annuity sales hit $434.1B, up 13% from 2023. Driven by economic conditions, interest rates, and aging population. High demand for protected growth and guaranteed income. </a:t>
              </a:r>
            </a:p>
          </p:txBody>
        </p:sp>
      </p:grpSp>
    </p:spTree>
    <p:extLst>
      <p:ext uri="{BB962C8B-B14F-4D97-AF65-F5344CB8AC3E}">
        <p14:creationId xmlns:p14="http://schemas.microsoft.com/office/powerpoint/2010/main" val="3758300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27D4335-E1CB-E0CB-3B78-A7CFBE5574D8}"/>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val="0"/>
              </a:ext>
            </a:extLst>
          </a:blip>
          <a:srcRect/>
          <a:stretch/>
        </p:blipFill>
        <p:spPr>
          <a:xfrm>
            <a:off x="6040184" y="792801"/>
            <a:ext cx="6157596" cy="6065199"/>
          </a:xfrm>
        </p:spPr>
      </p:pic>
      <p:sp>
        <p:nvSpPr>
          <p:cNvPr id="3" name="Text Placeholder 2">
            <a:extLst>
              <a:ext uri="{FF2B5EF4-FFF2-40B4-BE49-F238E27FC236}">
                <a16:creationId xmlns:a16="http://schemas.microsoft.com/office/drawing/2014/main" id="{E00DDCED-9C3A-60CB-7BC4-DECE61807CCD}"/>
              </a:ext>
            </a:extLst>
          </p:cNvPr>
          <p:cNvSpPr>
            <a:spLocks noGrp="1"/>
          </p:cNvSpPr>
          <p:nvPr>
            <p:ph type="body" sz="quarter" idx="13"/>
          </p:nvPr>
        </p:nvSpPr>
        <p:spPr>
          <a:prstGeom prst="rect">
            <a:avLst/>
          </a:prstGeom>
        </p:spPr>
        <p:txBody>
          <a:bodyPr/>
          <a:lstStyle/>
          <a:p>
            <a:r>
              <a:rPr lang="en-US" dirty="0">
                <a:highlight>
                  <a:srgbClr val="FFFF00"/>
                </a:highlight>
                <a:latin typeface="Aptos" panose="020B0004020202020204" pitchFamily="34" charset="0"/>
              </a:rPr>
              <a:t>Life Insurance Sales Trends</a:t>
            </a:r>
          </a:p>
          <a:p>
            <a:r>
              <a:rPr lang="en-US" dirty="0">
                <a:highlight>
                  <a:srgbClr val="FFFF00"/>
                </a:highlight>
                <a:latin typeface="Aptos" panose="020B0004020202020204" pitchFamily="34" charset="0"/>
              </a:rPr>
              <a:t>Annuity Sales Trends</a:t>
            </a:r>
          </a:p>
          <a:p>
            <a:pPr lvl="1"/>
            <a:r>
              <a:rPr lang="en-US" dirty="0">
                <a:highlight>
                  <a:srgbClr val="FFFF00"/>
                </a:highlight>
                <a:latin typeface="Aptos" panose="020B0004020202020204" pitchFamily="34" charset="0"/>
              </a:rPr>
              <a:t>Company vs. Peers</a:t>
            </a:r>
          </a:p>
          <a:p>
            <a:r>
              <a:rPr lang="en-US" dirty="0">
                <a:latin typeface="Aptos" panose="020B0004020202020204" pitchFamily="34" charset="0"/>
              </a:rPr>
              <a:t>Membership Benefits &amp; Utilization</a:t>
            </a:r>
          </a:p>
          <a:p>
            <a:pPr lvl="1"/>
            <a:r>
              <a:rPr lang="en-US" dirty="0">
                <a:latin typeface="Aptos" panose="020B0004020202020204" pitchFamily="34" charset="0"/>
              </a:rPr>
              <a:t>Knowledge</a:t>
            </a:r>
          </a:p>
          <a:p>
            <a:pPr lvl="1"/>
            <a:r>
              <a:rPr lang="en-US" dirty="0">
                <a:latin typeface="Aptos" panose="020B0004020202020204" pitchFamily="34" charset="0"/>
              </a:rPr>
              <a:t>Insights</a:t>
            </a:r>
          </a:p>
          <a:p>
            <a:pPr lvl="1"/>
            <a:r>
              <a:rPr lang="en-US" dirty="0">
                <a:latin typeface="Aptos" panose="020B0004020202020204" pitchFamily="34" charset="0"/>
              </a:rPr>
              <a:t>Connections</a:t>
            </a:r>
          </a:p>
          <a:p>
            <a:pPr lvl="1"/>
            <a:r>
              <a:rPr lang="en-US" dirty="0">
                <a:latin typeface="Aptos" panose="020B0004020202020204" pitchFamily="34" charset="0"/>
              </a:rPr>
              <a:t>Solutions</a:t>
            </a:r>
          </a:p>
          <a:p>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5207743-10E9-5E4E-A834-690B684A5053}"/>
              </a:ext>
            </a:extLst>
          </p:cNvPr>
          <p:cNvSpPr>
            <a:spLocks noGrp="1"/>
          </p:cNvSpPr>
          <p:nvPr>
            <p:ph type="title"/>
          </p:nvPr>
        </p:nvSpPr>
        <p:spPr/>
        <p:txBody>
          <a:bodyPr/>
          <a:lstStyle/>
          <a:p>
            <a:r>
              <a:rPr lang="en-US" dirty="0">
                <a:latin typeface="Aptos" panose="020B0004020202020204" pitchFamily="34" charset="0"/>
              </a:rPr>
              <a:t>Discussion Topics</a:t>
            </a:r>
          </a:p>
        </p:txBody>
      </p:sp>
    </p:spTree>
    <p:extLst>
      <p:ext uri="{BB962C8B-B14F-4D97-AF65-F5344CB8AC3E}">
        <p14:creationId xmlns:p14="http://schemas.microsoft.com/office/powerpoint/2010/main" val="2376438226"/>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CA1ED1-AD79-C6BC-B6FC-C03D4792116B}"/>
              </a:ext>
            </a:extLst>
          </p:cNvPr>
          <p:cNvSpPr>
            <a:spLocks noGrp="1"/>
          </p:cNvSpPr>
          <p:nvPr>
            <p:ph type="sldNum" sz="quarter" idx="4294967295"/>
          </p:nvPr>
        </p:nvSpPr>
        <p:spPr/>
        <p:txBody>
          <a:bodyPr/>
          <a:lstStyle/>
          <a:p>
            <a:fld id="{FA06F0F5-DF6A-4E0E-AC03-6B0D0B0A1300}" type="slidenum">
              <a:rPr lang="en-US" sz="900" smtClean="0"/>
              <a:pPr/>
              <a:t>20</a:t>
            </a:fld>
            <a:endParaRPr lang="en-US" sz="900" dirty="0"/>
          </a:p>
        </p:txBody>
      </p:sp>
      <p:sp>
        <p:nvSpPr>
          <p:cNvPr id="8" name="Title 7">
            <a:extLst>
              <a:ext uri="{FF2B5EF4-FFF2-40B4-BE49-F238E27FC236}">
                <a16:creationId xmlns:a16="http://schemas.microsoft.com/office/drawing/2014/main" id="{7EF97A57-FDB6-6287-D776-2D382AF94B13}"/>
              </a:ext>
            </a:extLst>
          </p:cNvPr>
          <p:cNvSpPr>
            <a:spLocks noGrp="1"/>
          </p:cNvSpPr>
          <p:nvPr>
            <p:ph type="title"/>
          </p:nvPr>
        </p:nvSpPr>
        <p:spPr/>
        <p:txBody>
          <a:bodyPr/>
          <a:lstStyle/>
          <a:p>
            <a:r>
              <a:rPr lang="en-US" dirty="0"/>
              <a:t>Recently Published</a:t>
            </a:r>
          </a:p>
        </p:txBody>
      </p:sp>
      <p:grpSp>
        <p:nvGrpSpPr>
          <p:cNvPr id="14" name="Group 13">
            <a:extLst>
              <a:ext uri="{FF2B5EF4-FFF2-40B4-BE49-F238E27FC236}">
                <a16:creationId xmlns:a16="http://schemas.microsoft.com/office/drawing/2014/main" id="{1ADF0A74-2E21-BBD0-2443-B82542B90E18}"/>
              </a:ext>
            </a:extLst>
          </p:cNvPr>
          <p:cNvGrpSpPr/>
          <p:nvPr/>
        </p:nvGrpSpPr>
        <p:grpSpPr>
          <a:xfrm>
            <a:off x="609770" y="1197818"/>
            <a:ext cx="8762659" cy="4608154"/>
            <a:chOff x="1709619" y="1241310"/>
            <a:chExt cx="8762659" cy="4608154"/>
          </a:xfrm>
        </p:grpSpPr>
        <p:sp>
          <p:nvSpPr>
            <p:cNvPr id="13" name="Rectangle 12">
              <a:extLst>
                <a:ext uri="{FF2B5EF4-FFF2-40B4-BE49-F238E27FC236}">
                  <a16:creationId xmlns:a16="http://schemas.microsoft.com/office/drawing/2014/main" id="{D0E8A445-F16D-27CC-A592-B9ECA2F5ECBA}"/>
                </a:ext>
              </a:extLst>
            </p:cNvPr>
            <p:cNvSpPr/>
            <p:nvPr/>
          </p:nvSpPr>
          <p:spPr>
            <a:xfrm>
              <a:off x="4078581" y="3670400"/>
              <a:ext cx="6393697" cy="21790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dirty="0"/>
            </a:p>
          </p:txBody>
        </p:sp>
        <p:sp>
          <p:nvSpPr>
            <p:cNvPr id="12" name="Rectangle 11">
              <a:extLst>
                <a:ext uri="{FF2B5EF4-FFF2-40B4-BE49-F238E27FC236}">
                  <a16:creationId xmlns:a16="http://schemas.microsoft.com/office/drawing/2014/main" id="{790CF53F-1F3E-2B16-9715-565F00B9C2D4}"/>
                </a:ext>
              </a:extLst>
            </p:cNvPr>
            <p:cNvSpPr/>
            <p:nvPr/>
          </p:nvSpPr>
          <p:spPr>
            <a:xfrm>
              <a:off x="4078581" y="1241310"/>
              <a:ext cx="6393697" cy="21790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dirty="0"/>
            </a:p>
          </p:txBody>
        </p:sp>
        <p:pic>
          <p:nvPicPr>
            <p:cNvPr id="9" name="Picture 2">
              <a:extLst>
                <a:ext uri="{FF2B5EF4-FFF2-40B4-BE49-F238E27FC236}">
                  <a16:creationId xmlns:a16="http://schemas.microsoft.com/office/drawing/2014/main" id="{6962FBF6-499F-D6FA-9989-AAF4D6788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709619" y="1483515"/>
              <a:ext cx="3008255" cy="1692143"/>
            </a:xfrm>
            <a:prstGeom prst="rect">
              <a:avLst/>
            </a:prstGeom>
            <a:noFill/>
            <a:ln>
              <a:solidFill>
                <a:schemeClr val="bg2"/>
              </a:solid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1EBB71-FF7E-42F6-7BF8-7F97EE38F322}"/>
                </a:ext>
              </a:extLst>
            </p:cNvPr>
            <p:cNvSpPr txBox="1"/>
            <p:nvPr/>
          </p:nvSpPr>
          <p:spPr>
            <a:xfrm>
              <a:off x="5006107" y="1852532"/>
              <a:ext cx="5035040" cy="954107"/>
            </a:xfrm>
            <a:prstGeom prst="rect">
              <a:avLst/>
            </a:prstGeom>
            <a:noFill/>
          </p:spPr>
          <p:txBody>
            <a:bodyPr wrap="square">
              <a:spAutoFit/>
            </a:bodyPr>
            <a:lstStyle/>
            <a:p>
              <a:pPr marL="0" marR="0"/>
              <a:r>
                <a:rPr lang="en-US" sz="1400" b="1" u="sng" dirty="0">
                  <a:solidFill>
                    <a:srgbClr val="0563C1"/>
                  </a:solidFill>
                  <a:effectLst/>
                  <a:ea typeface="Calibri" panose="020F0502020204030204" pitchFamily="34" charset="0"/>
                  <a:hlinkClick r:id="rId5"/>
                </a:rPr>
                <a:t>Insights on the Consumer Decision-Making Process for Life Insurance: What Matters Most (for Whom)?</a:t>
              </a:r>
              <a:endParaRPr lang="en-US" sz="1400" dirty="0">
                <a:effectLst/>
                <a:ea typeface="Calibri" panose="020F0502020204030204" pitchFamily="34" charset="0"/>
              </a:endParaRPr>
            </a:p>
            <a:p>
              <a:pPr marL="0" marR="0"/>
              <a:r>
                <a:rPr lang="en-US" sz="1400" b="0" i="0" dirty="0">
                  <a:effectLst/>
                </a:rPr>
                <a:t>Learn what consumers value most, and the tradeoffs they are willing to make, when choosing a life insurance product. </a:t>
              </a:r>
              <a:endParaRPr lang="en-US" sz="1400" dirty="0">
                <a:effectLst/>
                <a:ea typeface="Calibri" panose="020F0502020204030204" pitchFamily="34" charset="0"/>
              </a:endParaRPr>
            </a:p>
          </p:txBody>
        </p:sp>
        <p:sp>
          <p:nvSpPr>
            <p:cNvPr id="11" name="TextBox 10">
              <a:extLst>
                <a:ext uri="{FF2B5EF4-FFF2-40B4-BE49-F238E27FC236}">
                  <a16:creationId xmlns:a16="http://schemas.microsoft.com/office/drawing/2014/main" id="{0E9FAD04-10C9-BD7C-50A3-8E1677ACA984}"/>
                </a:ext>
              </a:extLst>
            </p:cNvPr>
            <p:cNvSpPr txBox="1"/>
            <p:nvPr/>
          </p:nvSpPr>
          <p:spPr>
            <a:xfrm>
              <a:off x="5006106" y="4094943"/>
              <a:ext cx="5035040" cy="1415772"/>
            </a:xfrm>
            <a:prstGeom prst="rect">
              <a:avLst/>
            </a:prstGeom>
            <a:noFill/>
          </p:spPr>
          <p:txBody>
            <a:bodyPr wrap="square">
              <a:spAutoFit/>
            </a:bodyPr>
            <a:lstStyle/>
            <a:p>
              <a:pPr marL="0" marR="0"/>
              <a:r>
                <a:rPr lang="en-US" sz="1400" b="1" u="sng" dirty="0">
                  <a:solidFill>
                    <a:srgbClr val="0563C1"/>
                  </a:solidFill>
                  <a:effectLst/>
                  <a:ea typeface="Calibri" panose="020F0502020204030204" pitchFamily="34" charset="0"/>
                  <a:cs typeface="Calibri" panose="020F0502020204030204" pitchFamily="34" charset="0"/>
                  <a:hlinkClick r:id="rId6"/>
                </a:rPr>
                <a:t>The</a:t>
              </a:r>
              <a:r>
                <a:rPr lang="en-US" sz="1600" b="1" u="sng" dirty="0">
                  <a:solidFill>
                    <a:srgbClr val="0563C1"/>
                  </a:solidFill>
                  <a:effectLst/>
                  <a:ea typeface="Calibri" panose="020F0502020204030204" pitchFamily="34" charset="0"/>
                  <a:cs typeface="Calibri" panose="020F0502020204030204" pitchFamily="34" charset="0"/>
                  <a:hlinkClick r:id="rId6"/>
                </a:rPr>
                <a:t> </a:t>
              </a:r>
              <a:r>
                <a:rPr lang="en-US" sz="1400" b="1" u="sng" dirty="0">
                  <a:solidFill>
                    <a:srgbClr val="0563C1"/>
                  </a:solidFill>
                  <a:effectLst/>
                  <a:ea typeface="Calibri" panose="020F0502020204030204" pitchFamily="34" charset="0"/>
                  <a:cs typeface="Calibri" panose="020F0502020204030204" pitchFamily="34" charset="0"/>
                  <a:hlinkClick r:id="rId6"/>
                </a:rPr>
                <a:t>Changing Family: A New Reality for Life Insurance</a:t>
              </a:r>
              <a:endParaRPr lang="en-US" sz="1400" b="1" u="sng" dirty="0">
                <a:solidFill>
                  <a:srgbClr val="0563C1"/>
                </a:solidFill>
                <a:effectLst/>
                <a:ea typeface="Calibri" panose="020F0502020204030204" pitchFamily="34" charset="0"/>
                <a:cs typeface="Calibri" panose="020F0502020204030204" pitchFamily="34" charset="0"/>
              </a:endParaRPr>
            </a:p>
            <a:p>
              <a:pPr marL="0" marR="0"/>
              <a:r>
                <a:rPr lang="en-US" sz="1400" dirty="0">
                  <a:effectLst/>
                  <a:ea typeface="Calibri" panose="020F0502020204030204" pitchFamily="34" charset="0"/>
                  <a:cs typeface="Calibri" panose="020F0502020204030204" pitchFamily="34" charset="0"/>
                </a:rPr>
                <a:t>Over recent decades, numerous fundamental shifts have influenced the structure of the American family. Within the life insurance landscape specifically, these changes present modern and meaningful implications for consumer needs and expectations.</a:t>
              </a:r>
              <a:endParaRPr lang="en-US" sz="1600" dirty="0">
                <a:effectLst/>
                <a:ea typeface="Calibri" panose="020F0502020204030204" pitchFamily="34" charset="0"/>
              </a:endParaRPr>
            </a:p>
          </p:txBody>
        </p:sp>
        <p:pic>
          <p:nvPicPr>
            <p:cNvPr id="7" name="Picture 2">
              <a:extLst>
                <a:ext uri="{FF2B5EF4-FFF2-40B4-BE49-F238E27FC236}">
                  <a16:creationId xmlns:a16="http://schemas.microsoft.com/office/drawing/2014/main" id="{BA96CE90-0615-C20D-1C11-EFD54D20C2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9619" y="3911565"/>
              <a:ext cx="3016416" cy="1696734"/>
            </a:xfrm>
            <a:prstGeom prst="rect">
              <a:avLst/>
            </a:prstGeom>
            <a:noFill/>
            <a:ln>
              <a:solidFill>
                <a:schemeClr val="bg2"/>
              </a:solidFill>
            </a:ln>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1E19D04-6119-CAA0-1EDB-A6D5BDA99EBC}"/>
              </a:ext>
            </a:extLst>
          </p:cNvPr>
          <p:cNvGrpSpPr/>
          <p:nvPr/>
        </p:nvGrpSpPr>
        <p:grpSpPr>
          <a:xfrm>
            <a:off x="9820471" y="1139296"/>
            <a:ext cx="2009721" cy="4666676"/>
            <a:chOff x="9820471" y="1139296"/>
            <a:chExt cx="2009721" cy="4666676"/>
          </a:xfrm>
          <a:effectLst/>
        </p:grpSpPr>
        <p:sp>
          <p:nvSpPr>
            <p:cNvPr id="2" name="Rectangle 1">
              <a:extLst>
                <a:ext uri="{FF2B5EF4-FFF2-40B4-BE49-F238E27FC236}">
                  <a16:creationId xmlns:a16="http://schemas.microsoft.com/office/drawing/2014/main" id="{1A2191BF-F14F-4328-A0E7-71E60D6373BC}"/>
                </a:ext>
              </a:extLst>
            </p:cNvPr>
            <p:cNvSpPr/>
            <p:nvPr/>
          </p:nvSpPr>
          <p:spPr>
            <a:xfrm>
              <a:off x="9820471" y="1343608"/>
              <a:ext cx="2009721" cy="4462364"/>
            </a:xfrm>
            <a:prstGeom prst="rect">
              <a:avLst/>
            </a:prstGeom>
            <a:solidFill>
              <a:schemeClr val="bg1">
                <a:lumMod val="95000"/>
              </a:schemeClr>
            </a:solidFill>
            <a:ln w="9525">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2CF93F-41E5-4ACF-243D-F4C5AAC7A410}"/>
                </a:ext>
              </a:extLst>
            </p:cNvPr>
            <p:cNvSpPr txBox="1"/>
            <p:nvPr/>
          </p:nvSpPr>
          <p:spPr>
            <a:xfrm>
              <a:off x="10153818" y="1139296"/>
              <a:ext cx="1343025" cy="578882"/>
            </a:xfrm>
            <a:prstGeom prst="roundRect">
              <a:avLst/>
            </a:prstGeom>
            <a:solidFill>
              <a:schemeClr val="accent2">
                <a:lumMod val="20000"/>
                <a:lumOff val="80000"/>
              </a:schemeClr>
            </a:solidFill>
            <a:ln>
              <a:solidFill>
                <a:schemeClr val="accent2"/>
              </a:solidFill>
            </a:ln>
            <a:effectLst/>
          </p:spPr>
          <p:txBody>
            <a:bodyPr wrap="square" rtlCol="0">
              <a:spAutoFit/>
            </a:bodyPr>
            <a:lstStyle/>
            <a:p>
              <a:pPr algn="ctr"/>
              <a:r>
                <a:rPr lang="en-US" sz="1400" dirty="0"/>
                <a:t>Upcoming</a:t>
              </a:r>
            </a:p>
            <a:p>
              <a:pPr algn="ctr"/>
              <a:r>
                <a:rPr lang="en-US" sz="1400" dirty="0"/>
                <a:t>Research</a:t>
              </a:r>
            </a:p>
          </p:txBody>
        </p:sp>
      </p:grpSp>
      <p:sp>
        <p:nvSpPr>
          <p:cNvPr id="4" name="TextBox 3">
            <a:extLst>
              <a:ext uri="{FF2B5EF4-FFF2-40B4-BE49-F238E27FC236}">
                <a16:creationId xmlns:a16="http://schemas.microsoft.com/office/drawing/2014/main" id="{82FC734B-24FA-308E-B358-016FF9B9A7F9}"/>
              </a:ext>
            </a:extLst>
          </p:cNvPr>
          <p:cNvSpPr txBox="1"/>
          <p:nvPr/>
        </p:nvSpPr>
        <p:spPr>
          <a:xfrm>
            <a:off x="9931447" y="2008781"/>
            <a:ext cx="1787766" cy="3323987"/>
          </a:xfrm>
          <a:prstGeom prst="rect">
            <a:avLst/>
          </a:prstGeom>
          <a:noFill/>
        </p:spPr>
        <p:txBody>
          <a:bodyPr wrap="square" rtlCol="0">
            <a:spAutoFit/>
          </a:bodyPr>
          <a:lstStyle/>
          <a:p>
            <a:pPr marL="285750" indent="-285750">
              <a:buFont typeface="Arial" panose="020B0604020202020204" pitchFamily="34" charset="0"/>
              <a:buChar char="•"/>
            </a:pPr>
            <a:r>
              <a:rPr lang="en-US" sz="1400" dirty="0"/>
              <a:t>2025 Insurance Barometer Study</a:t>
            </a:r>
          </a:p>
          <a:p>
            <a:endParaRPr lang="en-US" sz="1400" dirty="0"/>
          </a:p>
          <a:p>
            <a:pPr marL="285750" indent="-285750">
              <a:buFont typeface="Arial" panose="020B0604020202020204" pitchFamily="34" charset="0"/>
              <a:buChar char="•"/>
            </a:pPr>
            <a:r>
              <a:rPr lang="en-US" sz="1400" dirty="0"/>
              <a:t>Opportunities in Underserved Markets: Young Consumers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Unlocking Growth in the Life Insurance Industry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416840078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ADB2-A218-AAF8-88A7-35B9CB59D8EB}"/>
              </a:ext>
            </a:extLst>
          </p:cNvPr>
          <p:cNvSpPr>
            <a:spLocks noGrp="1"/>
          </p:cNvSpPr>
          <p:nvPr>
            <p:ph type="title"/>
          </p:nvPr>
        </p:nvSpPr>
        <p:spPr/>
        <p:txBody>
          <a:bodyPr/>
          <a:lstStyle/>
          <a:p>
            <a:r>
              <a:rPr lang="en-US" dirty="0"/>
              <a:t>Connections</a:t>
            </a:r>
          </a:p>
        </p:txBody>
      </p:sp>
      <p:pic>
        <p:nvPicPr>
          <p:cNvPr id="11" name="Picture Placeholder 10" descr="A group of people in a room&#10;&#10;Description automatically generated">
            <a:extLst>
              <a:ext uri="{FF2B5EF4-FFF2-40B4-BE49-F238E27FC236}">
                <a16:creationId xmlns:a16="http://schemas.microsoft.com/office/drawing/2014/main" id="{13D881C7-D5AC-6890-9DBA-8DE4BD140AF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4936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B5A15-E235-3F04-B7C7-3330862EC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88C490-22A0-DFF2-764D-7351E867C2E3}"/>
              </a:ext>
            </a:extLst>
          </p:cNvPr>
          <p:cNvSpPr>
            <a:spLocks noGrp="1"/>
          </p:cNvSpPr>
          <p:nvPr>
            <p:ph type="title"/>
          </p:nvPr>
        </p:nvSpPr>
        <p:spPr>
          <a:xfrm>
            <a:off x="2" y="-60382"/>
            <a:ext cx="12191998" cy="890341"/>
          </a:xfrm>
          <a:prstGeom prst="rect">
            <a:avLst/>
          </a:prstGeom>
        </p:spPr>
        <p:txBody>
          <a:bodyPr>
            <a:norm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3200" dirty="0">
                <a:solidFill>
                  <a:schemeClr val="bg1"/>
                </a:solidFill>
              </a:rPr>
              <a:t>Connections: How We Advance the Industry</a:t>
            </a:r>
          </a:p>
        </p:txBody>
      </p:sp>
      <p:grpSp>
        <p:nvGrpSpPr>
          <p:cNvPr id="42" name="Group 41">
            <a:extLst>
              <a:ext uri="{FF2B5EF4-FFF2-40B4-BE49-F238E27FC236}">
                <a16:creationId xmlns:a16="http://schemas.microsoft.com/office/drawing/2014/main" id="{347B8706-3828-CAB5-6B69-C64B738A58E8}"/>
              </a:ext>
            </a:extLst>
          </p:cNvPr>
          <p:cNvGrpSpPr/>
          <p:nvPr/>
        </p:nvGrpSpPr>
        <p:grpSpPr>
          <a:xfrm>
            <a:off x="4080898" y="1720840"/>
            <a:ext cx="7371977" cy="3817807"/>
            <a:chOff x="3871259" y="1203614"/>
            <a:chExt cx="7371977" cy="3817807"/>
          </a:xfrm>
        </p:grpSpPr>
        <p:sp>
          <p:nvSpPr>
            <p:cNvPr id="17" name="Rectangle 16">
              <a:extLst>
                <a:ext uri="{FF2B5EF4-FFF2-40B4-BE49-F238E27FC236}">
                  <a16:creationId xmlns:a16="http://schemas.microsoft.com/office/drawing/2014/main" id="{4CB91E8F-BEB3-4D17-6F55-23C517A68D03}"/>
                </a:ext>
              </a:extLst>
            </p:cNvPr>
            <p:cNvSpPr/>
            <p:nvPr/>
          </p:nvSpPr>
          <p:spPr>
            <a:xfrm>
              <a:off x="3871259" y="1203614"/>
              <a:ext cx="2053086" cy="1411832"/>
            </a:xfrm>
            <a:prstGeom prst="rect">
              <a:avLst/>
            </a:prstGeom>
            <a:blipFill dpi="0" rotWithShape="1">
              <a:blip r:embed="rId4" cstate="screen">
                <a:extLst>
                  <a:ext uri="{28A0092B-C50C-407E-A947-70E740481C1C}">
                    <a14:useLocalDpi xmlns:a14="http://schemas.microsoft.com/office/drawing/2010/main" val="0"/>
                  </a:ext>
                </a:extLst>
              </a:blip>
              <a:srcRect/>
              <a:stretch>
                <a:fillRect/>
              </a:stretch>
            </a:blip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39DADC1-2AB5-08A0-6BB5-08A20B59C9F6}"/>
                </a:ext>
              </a:extLst>
            </p:cNvPr>
            <p:cNvSpPr/>
            <p:nvPr/>
          </p:nvSpPr>
          <p:spPr>
            <a:xfrm>
              <a:off x="6532519" y="1203614"/>
              <a:ext cx="2053086" cy="1411832"/>
            </a:xfrm>
            <a:prstGeom prst="rect">
              <a:avLst/>
            </a:prstGeom>
            <a:blipFill dpi="0" rotWithShape="1">
              <a:blip r:embed="rId5" cstate="screen">
                <a:extLst>
                  <a:ext uri="{28A0092B-C50C-407E-A947-70E740481C1C}">
                    <a14:useLocalDpi xmlns:a14="http://schemas.microsoft.com/office/drawing/2010/main" val="0"/>
                  </a:ext>
                </a:extLst>
              </a:blip>
              <a:srcRect/>
              <a:stretch>
                <a:fillRect/>
              </a:stretch>
            </a:blip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E01E00D-6372-4817-077B-ECE1E9C577B7}"/>
                </a:ext>
              </a:extLst>
            </p:cNvPr>
            <p:cNvSpPr/>
            <p:nvPr/>
          </p:nvSpPr>
          <p:spPr>
            <a:xfrm>
              <a:off x="9190150" y="1210799"/>
              <a:ext cx="2053086" cy="1411832"/>
            </a:xfrm>
            <a:prstGeom prst="rect">
              <a:avLst/>
            </a:prstGeom>
            <a:blipFill dpi="0" rotWithShape="1">
              <a:blip r:embed="rId6" cstate="screen">
                <a:extLst>
                  <a:ext uri="{28A0092B-C50C-407E-A947-70E740481C1C}">
                    <a14:useLocalDpi xmlns:a14="http://schemas.microsoft.com/office/drawing/2010/main" val="0"/>
                  </a:ext>
                </a:extLst>
              </a:blip>
              <a:srcRect/>
              <a:stretch>
                <a:fillRect/>
              </a:stretch>
            </a:blip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5F99C23-7B3E-EC30-1B6A-17A1BB5A0563}"/>
                </a:ext>
              </a:extLst>
            </p:cNvPr>
            <p:cNvSpPr/>
            <p:nvPr/>
          </p:nvSpPr>
          <p:spPr>
            <a:xfrm>
              <a:off x="3871259" y="3191629"/>
              <a:ext cx="2053086" cy="1411832"/>
            </a:xfrm>
            <a:prstGeom prst="rect">
              <a:avLst/>
            </a:prstGeom>
            <a:blipFill dpi="0" rotWithShape="1">
              <a:blip r:embed="rId7" cstate="screen">
                <a:extLst>
                  <a:ext uri="{28A0092B-C50C-407E-A947-70E740481C1C}">
                    <a14:useLocalDpi xmlns:a14="http://schemas.microsoft.com/office/drawing/2010/main" val="0"/>
                  </a:ext>
                </a:extLst>
              </a:blip>
              <a:srcRect/>
              <a:stretch>
                <a:fillRect/>
              </a:stretch>
            </a:blip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A5C12D4-551F-81BE-13A0-8E413500DA9D}"/>
                </a:ext>
              </a:extLst>
            </p:cNvPr>
            <p:cNvSpPr/>
            <p:nvPr/>
          </p:nvSpPr>
          <p:spPr>
            <a:xfrm>
              <a:off x="6532519" y="3200967"/>
              <a:ext cx="2053086" cy="1411832"/>
            </a:xfrm>
            <a:prstGeom prst="rect">
              <a:avLst/>
            </a:prstGeom>
            <a:blipFill dpi="0" rotWithShape="1">
              <a:blip r:embed="rId8" cstate="screen">
                <a:extLst>
                  <a:ext uri="{28A0092B-C50C-407E-A947-70E740481C1C}">
                    <a14:useLocalDpi xmlns:a14="http://schemas.microsoft.com/office/drawing/2010/main" val="0"/>
                  </a:ext>
                </a:extLst>
              </a:blip>
              <a:srcRect/>
              <a:stretch>
                <a:fillRect/>
              </a:stretch>
            </a:blip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3AC7C61-6A89-7A90-CA60-0731C0D47DAC}"/>
                </a:ext>
              </a:extLst>
            </p:cNvPr>
            <p:cNvSpPr/>
            <p:nvPr/>
          </p:nvSpPr>
          <p:spPr>
            <a:xfrm>
              <a:off x="9190150" y="3198469"/>
              <a:ext cx="2053086" cy="1411832"/>
            </a:xfrm>
            <a:prstGeom prst="rect">
              <a:avLst/>
            </a:prstGeom>
            <a:blipFill dpi="0" rotWithShape="1">
              <a:blip r:embed="rId9" cstate="screen">
                <a:extLst>
                  <a:ext uri="{28A0092B-C50C-407E-A947-70E740481C1C}">
                    <a14:useLocalDpi xmlns:a14="http://schemas.microsoft.com/office/drawing/2010/main" val="0"/>
                  </a:ext>
                </a:extLst>
              </a:blip>
              <a:srcRect/>
              <a:stretch>
                <a:fillRect/>
              </a:stretch>
            </a:blip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3F6FB06B-494C-6061-1C5C-6EA9A46166F2}"/>
                </a:ext>
              </a:extLst>
            </p:cNvPr>
            <p:cNvSpPr txBox="1"/>
            <p:nvPr/>
          </p:nvSpPr>
          <p:spPr>
            <a:xfrm>
              <a:off x="4124830" y="2411721"/>
              <a:ext cx="1553202" cy="340519"/>
            </a:xfrm>
            <a:prstGeom prst="roundRect">
              <a:avLst/>
            </a:prstGeom>
            <a:solidFill>
              <a:schemeClr val="accent3"/>
            </a:solidFill>
          </p:spPr>
          <p:txBody>
            <a:bodyPr wrap="square" rtlCol="0">
              <a:spAutoFit/>
            </a:bodyPr>
            <a:lstStyle/>
            <a:p>
              <a:pPr algn="ctr"/>
              <a:r>
                <a:rPr lang="en-US" sz="1400" dirty="0">
                  <a:solidFill>
                    <a:schemeClr val="bg1"/>
                  </a:solidFill>
                </a:rPr>
                <a:t>Conferences</a:t>
              </a:r>
            </a:p>
          </p:txBody>
        </p:sp>
        <p:sp>
          <p:nvSpPr>
            <p:cNvPr id="36" name="TextBox 35">
              <a:extLst>
                <a:ext uri="{FF2B5EF4-FFF2-40B4-BE49-F238E27FC236}">
                  <a16:creationId xmlns:a16="http://schemas.microsoft.com/office/drawing/2014/main" id="{70CE6DC3-3846-EFEA-A3B9-83367DEE14E6}"/>
                </a:ext>
              </a:extLst>
            </p:cNvPr>
            <p:cNvSpPr txBox="1"/>
            <p:nvPr/>
          </p:nvSpPr>
          <p:spPr>
            <a:xfrm>
              <a:off x="4124830" y="4440042"/>
              <a:ext cx="1553202" cy="340519"/>
            </a:xfrm>
            <a:prstGeom prst="roundRect">
              <a:avLst/>
            </a:prstGeom>
            <a:solidFill>
              <a:schemeClr val="accent3"/>
            </a:solidFill>
          </p:spPr>
          <p:txBody>
            <a:bodyPr wrap="square" rtlCol="0">
              <a:spAutoFit/>
            </a:bodyPr>
            <a:lstStyle/>
            <a:p>
              <a:pPr algn="ctr"/>
              <a:r>
                <a:rPr lang="en-US" sz="1400" dirty="0">
                  <a:solidFill>
                    <a:schemeClr val="bg1"/>
                  </a:solidFill>
                </a:rPr>
                <a:t>Webinars</a:t>
              </a:r>
            </a:p>
          </p:txBody>
        </p:sp>
        <p:sp>
          <p:nvSpPr>
            <p:cNvPr id="37" name="TextBox 36">
              <a:extLst>
                <a:ext uri="{FF2B5EF4-FFF2-40B4-BE49-F238E27FC236}">
                  <a16:creationId xmlns:a16="http://schemas.microsoft.com/office/drawing/2014/main" id="{F3B9B401-B8DC-CFAB-87AA-0FB9CF0A52D0}"/>
                </a:ext>
              </a:extLst>
            </p:cNvPr>
            <p:cNvSpPr txBox="1"/>
            <p:nvPr/>
          </p:nvSpPr>
          <p:spPr>
            <a:xfrm>
              <a:off x="6782461" y="2445186"/>
              <a:ext cx="1553202" cy="340519"/>
            </a:xfrm>
            <a:prstGeom prst="roundRect">
              <a:avLst/>
            </a:prstGeom>
            <a:solidFill>
              <a:schemeClr val="accent3"/>
            </a:solidFill>
          </p:spPr>
          <p:txBody>
            <a:bodyPr wrap="square" rtlCol="0">
              <a:spAutoFit/>
            </a:bodyPr>
            <a:lstStyle/>
            <a:p>
              <a:pPr algn="ctr"/>
              <a:r>
                <a:rPr lang="en-US" sz="1400" dirty="0">
                  <a:solidFill>
                    <a:schemeClr val="bg1"/>
                  </a:solidFill>
                </a:rPr>
                <a:t>Committees</a:t>
              </a:r>
            </a:p>
          </p:txBody>
        </p:sp>
        <p:sp>
          <p:nvSpPr>
            <p:cNvPr id="38" name="TextBox 37">
              <a:extLst>
                <a:ext uri="{FF2B5EF4-FFF2-40B4-BE49-F238E27FC236}">
                  <a16:creationId xmlns:a16="http://schemas.microsoft.com/office/drawing/2014/main" id="{17C91C08-1836-701A-262C-8A3737375A87}"/>
                </a:ext>
              </a:extLst>
            </p:cNvPr>
            <p:cNvSpPr txBox="1"/>
            <p:nvPr/>
          </p:nvSpPr>
          <p:spPr>
            <a:xfrm>
              <a:off x="6782461" y="4442539"/>
              <a:ext cx="1553202" cy="578882"/>
            </a:xfrm>
            <a:prstGeom prst="roundRect">
              <a:avLst/>
            </a:prstGeom>
            <a:solidFill>
              <a:schemeClr val="accent3"/>
            </a:solidFill>
          </p:spPr>
          <p:txBody>
            <a:bodyPr wrap="square" rtlCol="0">
              <a:spAutoFit/>
            </a:bodyPr>
            <a:lstStyle/>
            <a:p>
              <a:pPr algn="ctr"/>
              <a:r>
                <a:rPr lang="en-US" sz="1400" dirty="0">
                  <a:solidFill>
                    <a:schemeClr val="bg1"/>
                  </a:solidFill>
                </a:rPr>
                <a:t>Executive Advisory Boards</a:t>
              </a:r>
            </a:p>
          </p:txBody>
        </p:sp>
        <p:sp>
          <p:nvSpPr>
            <p:cNvPr id="39" name="TextBox 38">
              <a:extLst>
                <a:ext uri="{FF2B5EF4-FFF2-40B4-BE49-F238E27FC236}">
                  <a16:creationId xmlns:a16="http://schemas.microsoft.com/office/drawing/2014/main" id="{FCFB3B98-D349-B5AC-43B1-2C30C3647DB2}"/>
                </a:ext>
              </a:extLst>
            </p:cNvPr>
            <p:cNvSpPr txBox="1"/>
            <p:nvPr/>
          </p:nvSpPr>
          <p:spPr>
            <a:xfrm>
              <a:off x="9440092" y="2417974"/>
              <a:ext cx="1553202" cy="340519"/>
            </a:xfrm>
            <a:prstGeom prst="roundRect">
              <a:avLst/>
            </a:prstGeom>
            <a:solidFill>
              <a:schemeClr val="accent3"/>
            </a:solidFill>
          </p:spPr>
          <p:txBody>
            <a:bodyPr wrap="square" rtlCol="0">
              <a:spAutoFit/>
            </a:bodyPr>
            <a:lstStyle/>
            <a:p>
              <a:pPr algn="ctr"/>
              <a:r>
                <a:rPr lang="en-US" sz="1400" dirty="0">
                  <a:solidFill>
                    <a:schemeClr val="bg1"/>
                  </a:solidFill>
                </a:rPr>
                <a:t>Study Groups</a:t>
              </a:r>
            </a:p>
          </p:txBody>
        </p:sp>
        <p:sp>
          <p:nvSpPr>
            <p:cNvPr id="40" name="TextBox 39">
              <a:extLst>
                <a:ext uri="{FF2B5EF4-FFF2-40B4-BE49-F238E27FC236}">
                  <a16:creationId xmlns:a16="http://schemas.microsoft.com/office/drawing/2014/main" id="{905E41A3-5290-B540-9909-0737A93B70DA}"/>
                </a:ext>
              </a:extLst>
            </p:cNvPr>
            <p:cNvSpPr txBox="1"/>
            <p:nvPr/>
          </p:nvSpPr>
          <p:spPr>
            <a:xfrm>
              <a:off x="9440092" y="4440042"/>
              <a:ext cx="1553202" cy="340519"/>
            </a:xfrm>
            <a:prstGeom prst="roundRect">
              <a:avLst/>
            </a:prstGeom>
            <a:solidFill>
              <a:schemeClr val="accent3"/>
            </a:solidFill>
          </p:spPr>
          <p:txBody>
            <a:bodyPr wrap="square" rtlCol="0">
              <a:spAutoFit/>
            </a:bodyPr>
            <a:lstStyle/>
            <a:p>
              <a:pPr algn="ctr"/>
              <a:r>
                <a:rPr lang="en-US" sz="1400" dirty="0">
                  <a:solidFill>
                    <a:schemeClr val="bg1"/>
                  </a:solidFill>
                </a:rPr>
                <a:t>CXO Groups</a:t>
              </a:r>
            </a:p>
          </p:txBody>
        </p:sp>
      </p:grpSp>
      <p:grpSp>
        <p:nvGrpSpPr>
          <p:cNvPr id="6" name="Group 5">
            <a:extLst>
              <a:ext uri="{FF2B5EF4-FFF2-40B4-BE49-F238E27FC236}">
                <a16:creationId xmlns:a16="http://schemas.microsoft.com/office/drawing/2014/main" id="{77B2D068-E28F-7796-50D5-AD624EBAF243}"/>
              </a:ext>
            </a:extLst>
          </p:cNvPr>
          <p:cNvGrpSpPr/>
          <p:nvPr/>
        </p:nvGrpSpPr>
        <p:grpSpPr>
          <a:xfrm>
            <a:off x="600309" y="1015053"/>
            <a:ext cx="2725268" cy="4827894"/>
            <a:chOff x="8915454" y="1060692"/>
            <a:chExt cx="2725268" cy="4827894"/>
          </a:xfrm>
          <a:effectLst/>
        </p:grpSpPr>
        <p:sp>
          <p:nvSpPr>
            <p:cNvPr id="7" name="Rectangle 6">
              <a:extLst>
                <a:ext uri="{FF2B5EF4-FFF2-40B4-BE49-F238E27FC236}">
                  <a16:creationId xmlns:a16="http://schemas.microsoft.com/office/drawing/2014/main" id="{46F1B5C7-0B4F-F65A-E88D-134CA8B53D16}"/>
                </a:ext>
              </a:extLst>
            </p:cNvPr>
            <p:cNvSpPr/>
            <p:nvPr/>
          </p:nvSpPr>
          <p:spPr>
            <a:xfrm>
              <a:off x="8915454" y="1233578"/>
              <a:ext cx="2725268" cy="4655008"/>
            </a:xfrm>
            <a:prstGeom prst="rect">
              <a:avLst/>
            </a:prstGeom>
            <a:solidFill>
              <a:schemeClr val="bg1">
                <a:lumMod val="95000"/>
              </a:schemeClr>
            </a:solidFill>
            <a:ln w="9525">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AA9A9F-8ED8-F7D2-48AF-92528E93F303}"/>
                </a:ext>
              </a:extLst>
            </p:cNvPr>
            <p:cNvSpPr txBox="1"/>
            <p:nvPr/>
          </p:nvSpPr>
          <p:spPr>
            <a:xfrm>
              <a:off x="9606575" y="1060692"/>
              <a:ext cx="1343025" cy="374571"/>
            </a:xfrm>
            <a:prstGeom prst="roundRect">
              <a:avLst/>
            </a:prstGeom>
            <a:solidFill>
              <a:schemeClr val="bg1">
                <a:lumMod val="95000"/>
              </a:schemeClr>
            </a:solidFill>
            <a:ln>
              <a:solidFill>
                <a:schemeClr val="accent3"/>
              </a:solidFill>
            </a:ln>
            <a:effectLst/>
          </p:spPr>
          <p:txBody>
            <a:bodyPr wrap="square" rtlCol="0">
              <a:spAutoFit/>
            </a:bodyPr>
            <a:lstStyle/>
            <a:p>
              <a:pPr algn="ctr"/>
              <a:r>
                <a:rPr lang="en-US" sz="1600" b="1" dirty="0"/>
                <a:t>Highlights</a:t>
              </a:r>
            </a:p>
          </p:txBody>
        </p:sp>
      </p:grpSp>
      <p:sp>
        <p:nvSpPr>
          <p:cNvPr id="27" name="TextBox 26">
            <a:extLst>
              <a:ext uri="{FF2B5EF4-FFF2-40B4-BE49-F238E27FC236}">
                <a16:creationId xmlns:a16="http://schemas.microsoft.com/office/drawing/2014/main" id="{B96E85F3-83D6-81BC-19FC-36BB93AFEA45}"/>
              </a:ext>
            </a:extLst>
          </p:cNvPr>
          <p:cNvSpPr txBox="1"/>
          <p:nvPr/>
        </p:nvSpPr>
        <p:spPr>
          <a:xfrm>
            <a:off x="722830" y="1698822"/>
            <a:ext cx="2503581" cy="3293209"/>
          </a:xfrm>
          <a:prstGeom prst="rect">
            <a:avLst/>
          </a:prstGeom>
          <a:noFill/>
        </p:spPr>
        <p:txBody>
          <a:bodyPr wrap="square" rtlCol="0">
            <a:spAutoFit/>
          </a:bodyPr>
          <a:lstStyle/>
          <a:p>
            <a:pPr algn="ctr"/>
            <a:endParaRPr lang="en-US" sz="1600" dirty="0"/>
          </a:p>
          <a:p>
            <a:pPr algn="ctr"/>
            <a:r>
              <a:rPr lang="en-US" sz="1600" dirty="0"/>
              <a:t>Represented on </a:t>
            </a:r>
          </a:p>
          <a:p>
            <a:pPr algn="ctr"/>
            <a:r>
              <a:rPr lang="en-US" sz="1600" b="1" dirty="0"/>
              <a:t># Committees</a:t>
            </a:r>
          </a:p>
          <a:p>
            <a:pPr algn="ctr"/>
            <a:endParaRPr lang="en-US" sz="1600" dirty="0"/>
          </a:p>
          <a:p>
            <a:pPr algn="ctr"/>
            <a:r>
              <a:rPr lang="en-US" sz="1600" dirty="0"/>
              <a:t>Represented on</a:t>
            </a:r>
          </a:p>
          <a:p>
            <a:pPr algn="ctr"/>
            <a:r>
              <a:rPr lang="en-US" sz="1600" dirty="0"/>
              <a:t># </a:t>
            </a:r>
            <a:r>
              <a:rPr lang="en-US" sz="1600" b="1" dirty="0"/>
              <a:t>Study Groups</a:t>
            </a:r>
          </a:p>
          <a:p>
            <a:pPr algn="ctr"/>
            <a:endParaRPr lang="en-US" sz="1600" b="1" dirty="0"/>
          </a:p>
          <a:p>
            <a:pPr algn="ctr"/>
            <a:r>
              <a:rPr lang="en-US" sz="1600" dirty="0"/>
              <a:t># people attended</a:t>
            </a:r>
          </a:p>
          <a:p>
            <a:pPr algn="ctr"/>
            <a:r>
              <a:rPr lang="en-US" sz="1600" dirty="0"/>
              <a:t> # </a:t>
            </a:r>
            <a:r>
              <a:rPr lang="en-US" sz="1600" b="1" dirty="0"/>
              <a:t>Conferences</a:t>
            </a:r>
            <a:endParaRPr lang="en-US" sz="1600" dirty="0"/>
          </a:p>
          <a:p>
            <a:pPr algn="ctr"/>
            <a:endParaRPr lang="en-US" sz="1600" b="1" dirty="0"/>
          </a:p>
          <a:p>
            <a:pPr algn="ctr"/>
            <a:r>
              <a:rPr lang="en-US" sz="1600" dirty="0"/>
              <a:t>#</a:t>
            </a:r>
          </a:p>
          <a:p>
            <a:pPr algn="ctr"/>
            <a:r>
              <a:rPr lang="en-US" sz="1600" dirty="0"/>
              <a:t>people attended </a:t>
            </a:r>
            <a:r>
              <a:rPr lang="en-US" sz="1600" b="1" dirty="0"/>
              <a:t>Webinars </a:t>
            </a:r>
          </a:p>
        </p:txBody>
      </p:sp>
      <p:grpSp>
        <p:nvGrpSpPr>
          <p:cNvPr id="11" name="Group 10">
            <a:extLst>
              <a:ext uri="{FF2B5EF4-FFF2-40B4-BE49-F238E27FC236}">
                <a16:creationId xmlns:a16="http://schemas.microsoft.com/office/drawing/2014/main" id="{799F8E90-4A53-6F59-A744-D0AAFABF8AF1}"/>
              </a:ext>
            </a:extLst>
          </p:cNvPr>
          <p:cNvGrpSpPr/>
          <p:nvPr/>
        </p:nvGrpSpPr>
        <p:grpSpPr>
          <a:xfrm>
            <a:off x="5882312" y="3531755"/>
            <a:ext cx="427375" cy="414979"/>
            <a:chOff x="6431693" y="5248692"/>
            <a:chExt cx="854015" cy="839256"/>
          </a:xfrm>
        </p:grpSpPr>
        <p:sp>
          <p:nvSpPr>
            <p:cNvPr id="12" name="Oval 11">
              <a:extLst>
                <a:ext uri="{FF2B5EF4-FFF2-40B4-BE49-F238E27FC236}">
                  <a16:creationId xmlns:a16="http://schemas.microsoft.com/office/drawing/2014/main" id="{9A8AAAC1-6902-E8AE-30F8-906E132BB72B}"/>
                </a:ext>
              </a:extLst>
            </p:cNvPr>
            <p:cNvSpPr/>
            <p:nvPr/>
          </p:nvSpPr>
          <p:spPr>
            <a:xfrm>
              <a:off x="6431693" y="5248692"/>
              <a:ext cx="854015" cy="839256"/>
            </a:xfrm>
            <a:prstGeom prst="ellipse">
              <a:avLst/>
            </a:prstGeom>
            <a:solidFill>
              <a:schemeClr val="bg1">
                <a:lumMod val="95000"/>
              </a:schemeClr>
            </a:solidFill>
            <a:ln w="9525">
              <a:solidFill>
                <a:schemeClr val="accent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heckmark with solid fill">
              <a:extLst>
                <a:ext uri="{FF2B5EF4-FFF2-40B4-BE49-F238E27FC236}">
                  <a16:creationId xmlns:a16="http://schemas.microsoft.com/office/drawing/2014/main" id="{0F13257E-C953-47AF-F65C-3B90BBCF3F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4001" y="5403621"/>
              <a:ext cx="529398" cy="529398"/>
            </a:xfrm>
            <a:prstGeom prst="rect">
              <a:avLst/>
            </a:prstGeom>
          </p:spPr>
        </p:pic>
      </p:grpSp>
      <p:grpSp>
        <p:nvGrpSpPr>
          <p:cNvPr id="14" name="Group 13">
            <a:extLst>
              <a:ext uri="{FF2B5EF4-FFF2-40B4-BE49-F238E27FC236}">
                <a16:creationId xmlns:a16="http://schemas.microsoft.com/office/drawing/2014/main" id="{4E9C6D7A-9892-8A3C-C855-99455F4DA52E}"/>
              </a:ext>
            </a:extLst>
          </p:cNvPr>
          <p:cNvGrpSpPr/>
          <p:nvPr/>
        </p:nvGrpSpPr>
        <p:grpSpPr>
          <a:xfrm>
            <a:off x="5881948" y="1584046"/>
            <a:ext cx="427375" cy="414979"/>
            <a:chOff x="6431693" y="5248692"/>
            <a:chExt cx="854015" cy="839256"/>
          </a:xfrm>
        </p:grpSpPr>
        <p:sp>
          <p:nvSpPr>
            <p:cNvPr id="15" name="Oval 14">
              <a:extLst>
                <a:ext uri="{FF2B5EF4-FFF2-40B4-BE49-F238E27FC236}">
                  <a16:creationId xmlns:a16="http://schemas.microsoft.com/office/drawing/2014/main" id="{AC92EA09-A26F-2964-1736-0B7C6D3ACC74}"/>
                </a:ext>
              </a:extLst>
            </p:cNvPr>
            <p:cNvSpPr/>
            <p:nvPr/>
          </p:nvSpPr>
          <p:spPr>
            <a:xfrm>
              <a:off x="6431693" y="5248692"/>
              <a:ext cx="854015" cy="839256"/>
            </a:xfrm>
            <a:prstGeom prst="ellipse">
              <a:avLst/>
            </a:prstGeom>
            <a:solidFill>
              <a:schemeClr val="bg1">
                <a:lumMod val="95000"/>
              </a:schemeClr>
            </a:solidFill>
            <a:ln w="9525">
              <a:solidFill>
                <a:schemeClr val="accent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heckmark with solid fill">
              <a:extLst>
                <a:ext uri="{FF2B5EF4-FFF2-40B4-BE49-F238E27FC236}">
                  <a16:creationId xmlns:a16="http://schemas.microsoft.com/office/drawing/2014/main" id="{1691F0FF-A410-B54E-A174-46A32CC106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4001" y="5403621"/>
              <a:ext cx="529398" cy="529398"/>
            </a:xfrm>
            <a:prstGeom prst="rect">
              <a:avLst/>
            </a:prstGeom>
          </p:spPr>
        </p:pic>
      </p:grpSp>
      <p:grpSp>
        <p:nvGrpSpPr>
          <p:cNvPr id="18" name="Group 17">
            <a:extLst>
              <a:ext uri="{FF2B5EF4-FFF2-40B4-BE49-F238E27FC236}">
                <a16:creationId xmlns:a16="http://schemas.microsoft.com/office/drawing/2014/main" id="{F70BC913-6429-F02D-5A32-0E8EE5123208}"/>
              </a:ext>
            </a:extLst>
          </p:cNvPr>
          <p:cNvGrpSpPr/>
          <p:nvPr/>
        </p:nvGrpSpPr>
        <p:grpSpPr>
          <a:xfrm>
            <a:off x="8526136" y="1558388"/>
            <a:ext cx="427375" cy="414979"/>
            <a:chOff x="6431693" y="5248692"/>
            <a:chExt cx="854015" cy="839256"/>
          </a:xfrm>
        </p:grpSpPr>
        <p:sp>
          <p:nvSpPr>
            <p:cNvPr id="19" name="Oval 18">
              <a:extLst>
                <a:ext uri="{FF2B5EF4-FFF2-40B4-BE49-F238E27FC236}">
                  <a16:creationId xmlns:a16="http://schemas.microsoft.com/office/drawing/2014/main" id="{C5F599A0-FC8F-3BE3-54C1-501473677FA5}"/>
                </a:ext>
              </a:extLst>
            </p:cNvPr>
            <p:cNvSpPr/>
            <p:nvPr/>
          </p:nvSpPr>
          <p:spPr>
            <a:xfrm>
              <a:off x="6431693" y="5248692"/>
              <a:ext cx="854015" cy="839256"/>
            </a:xfrm>
            <a:prstGeom prst="ellipse">
              <a:avLst/>
            </a:prstGeom>
            <a:solidFill>
              <a:schemeClr val="bg1">
                <a:lumMod val="95000"/>
              </a:schemeClr>
            </a:solidFill>
            <a:ln w="9525">
              <a:solidFill>
                <a:schemeClr val="accent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with solid fill">
              <a:extLst>
                <a:ext uri="{FF2B5EF4-FFF2-40B4-BE49-F238E27FC236}">
                  <a16:creationId xmlns:a16="http://schemas.microsoft.com/office/drawing/2014/main" id="{14F2F5BD-9C18-9E9E-5B44-132471C55E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4001" y="5403621"/>
              <a:ext cx="529398" cy="529398"/>
            </a:xfrm>
            <a:prstGeom prst="rect">
              <a:avLst/>
            </a:prstGeom>
          </p:spPr>
        </p:pic>
      </p:grpSp>
      <p:grpSp>
        <p:nvGrpSpPr>
          <p:cNvPr id="21" name="Group 20">
            <a:extLst>
              <a:ext uri="{FF2B5EF4-FFF2-40B4-BE49-F238E27FC236}">
                <a16:creationId xmlns:a16="http://schemas.microsoft.com/office/drawing/2014/main" id="{3520A831-4250-EAEE-C1EE-AA3D7466E2F1}"/>
              </a:ext>
            </a:extLst>
          </p:cNvPr>
          <p:cNvGrpSpPr/>
          <p:nvPr/>
        </p:nvGrpSpPr>
        <p:grpSpPr>
          <a:xfrm>
            <a:off x="11170324" y="1532730"/>
            <a:ext cx="427375" cy="414979"/>
            <a:chOff x="6431693" y="5248692"/>
            <a:chExt cx="854015" cy="839256"/>
          </a:xfrm>
        </p:grpSpPr>
        <p:sp>
          <p:nvSpPr>
            <p:cNvPr id="22" name="Oval 21">
              <a:extLst>
                <a:ext uri="{FF2B5EF4-FFF2-40B4-BE49-F238E27FC236}">
                  <a16:creationId xmlns:a16="http://schemas.microsoft.com/office/drawing/2014/main" id="{114CBED2-4EA9-0DF4-C170-43F151E3646D}"/>
                </a:ext>
              </a:extLst>
            </p:cNvPr>
            <p:cNvSpPr/>
            <p:nvPr/>
          </p:nvSpPr>
          <p:spPr>
            <a:xfrm>
              <a:off x="6431693" y="5248692"/>
              <a:ext cx="854015" cy="839256"/>
            </a:xfrm>
            <a:prstGeom prst="ellipse">
              <a:avLst/>
            </a:prstGeom>
            <a:solidFill>
              <a:schemeClr val="bg1">
                <a:lumMod val="95000"/>
              </a:schemeClr>
            </a:solidFill>
            <a:ln w="9525">
              <a:solidFill>
                <a:schemeClr val="accent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Checkmark with solid fill">
              <a:extLst>
                <a:ext uri="{FF2B5EF4-FFF2-40B4-BE49-F238E27FC236}">
                  <a16:creationId xmlns:a16="http://schemas.microsoft.com/office/drawing/2014/main" id="{5B6DFD20-94A8-510B-1849-767BA96783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4001" y="5403621"/>
              <a:ext cx="529398" cy="529398"/>
            </a:xfrm>
            <a:prstGeom prst="rect">
              <a:avLst/>
            </a:prstGeom>
          </p:spPr>
        </p:pic>
      </p:grpSp>
      <p:grpSp>
        <p:nvGrpSpPr>
          <p:cNvPr id="24" name="Group 23">
            <a:extLst>
              <a:ext uri="{FF2B5EF4-FFF2-40B4-BE49-F238E27FC236}">
                <a16:creationId xmlns:a16="http://schemas.microsoft.com/office/drawing/2014/main" id="{3C718E01-278C-3355-8680-4CD186445063}"/>
              </a:ext>
            </a:extLst>
          </p:cNvPr>
          <p:cNvGrpSpPr/>
          <p:nvPr/>
        </p:nvGrpSpPr>
        <p:grpSpPr>
          <a:xfrm>
            <a:off x="8527574" y="3542991"/>
            <a:ext cx="427375" cy="414979"/>
            <a:chOff x="6431693" y="5248692"/>
            <a:chExt cx="854015" cy="839256"/>
          </a:xfrm>
        </p:grpSpPr>
        <p:sp>
          <p:nvSpPr>
            <p:cNvPr id="25" name="Oval 24">
              <a:extLst>
                <a:ext uri="{FF2B5EF4-FFF2-40B4-BE49-F238E27FC236}">
                  <a16:creationId xmlns:a16="http://schemas.microsoft.com/office/drawing/2014/main" id="{85D06B61-09B4-56B3-36B2-7944AEF9A105}"/>
                </a:ext>
              </a:extLst>
            </p:cNvPr>
            <p:cNvSpPr/>
            <p:nvPr/>
          </p:nvSpPr>
          <p:spPr>
            <a:xfrm>
              <a:off x="6431693" y="5248692"/>
              <a:ext cx="854015" cy="839256"/>
            </a:xfrm>
            <a:prstGeom prst="ellipse">
              <a:avLst/>
            </a:prstGeom>
            <a:solidFill>
              <a:schemeClr val="bg1">
                <a:lumMod val="95000"/>
              </a:schemeClr>
            </a:solidFill>
            <a:ln w="9525">
              <a:solidFill>
                <a:schemeClr val="accent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Checkmark with solid fill">
              <a:extLst>
                <a:ext uri="{FF2B5EF4-FFF2-40B4-BE49-F238E27FC236}">
                  <a16:creationId xmlns:a16="http://schemas.microsoft.com/office/drawing/2014/main" id="{0240164D-E7E3-9E48-3C7F-16A4008261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4001" y="5403621"/>
              <a:ext cx="529398" cy="529398"/>
            </a:xfrm>
            <a:prstGeom prst="rect">
              <a:avLst/>
            </a:prstGeom>
          </p:spPr>
        </p:pic>
      </p:grpSp>
    </p:spTree>
    <p:extLst>
      <p:ext uri="{BB962C8B-B14F-4D97-AF65-F5344CB8AC3E}">
        <p14:creationId xmlns:p14="http://schemas.microsoft.com/office/powerpoint/2010/main" val="346784965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64E059-143B-6EBE-A415-D17FB6CC2762}"/>
              </a:ext>
            </a:extLst>
          </p:cNvPr>
          <p:cNvSpPr/>
          <p:nvPr/>
        </p:nvSpPr>
        <p:spPr>
          <a:xfrm>
            <a:off x="9192736" y="1884832"/>
            <a:ext cx="2390775" cy="2556969"/>
          </a:xfrm>
          <a:prstGeom prst="rect">
            <a:avLst/>
          </a:prstGeom>
          <a:solidFill>
            <a:schemeClr val="accent3"/>
          </a:solidFill>
          <a:ln w="952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8B5B4D-E5FA-8A5A-8FDF-BC23FA49699D}"/>
              </a:ext>
            </a:extLst>
          </p:cNvPr>
          <p:cNvSpPr/>
          <p:nvPr/>
        </p:nvSpPr>
        <p:spPr>
          <a:xfrm>
            <a:off x="9068911" y="1970557"/>
            <a:ext cx="2390775" cy="2556969"/>
          </a:xfrm>
          <a:prstGeom prst="rect">
            <a:avLst/>
          </a:prstGeom>
          <a:solidFill>
            <a:schemeClr val="bg1">
              <a:lumMod val="95000"/>
            </a:schemeClr>
          </a:solidFill>
          <a:ln w="952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C350D5-C7FC-0BFD-7A94-4E4AEC821E3C}"/>
              </a:ext>
            </a:extLst>
          </p:cNvPr>
          <p:cNvSpPr/>
          <p:nvPr/>
        </p:nvSpPr>
        <p:spPr>
          <a:xfrm>
            <a:off x="732314" y="1253496"/>
            <a:ext cx="3639661" cy="3911655"/>
          </a:xfrm>
          <a:prstGeom prst="rect">
            <a:avLst/>
          </a:prstGeom>
          <a:solidFill>
            <a:schemeClr val="bg1">
              <a:lumMod val="95000"/>
            </a:schemeClr>
          </a:solidFill>
          <a:ln w="9525">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E1B3A-3B10-2B22-8D8A-D29D5683D5A3}"/>
              </a:ext>
            </a:extLst>
          </p:cNvPr>
          <p:cNvSpPr>
            <a:spLocks noGrp="1"/>
          </p:cNvSpPr>
          <p:nvPr>
            <p:ph type="title"/>
          </p:nvPr>
        </p:nvSpPr>
        <p:spPr/>
        <p:txBody>
          <a:bodyPr/>
          <a:lstStyle/>
          <a:p>
            <a:r>
              <a:rPr lang="en-US" dirty="0"/>
              <a:t>LIMRA and LOMA Committees &amp; Study Groups</a:t>
            </a:r>
          </a:p>
        </p:txBody>
      </p:sp>
      <p:sp>
        <p:nvSpPr>
          <p:cNvPr id="10" name="TextBox 9">
            <a:extLst>
              <a:ext uri="{FF2B5EF4-FFF2-40B4-BE49-F238E27FC236}">
                <a16:creationId xmlns:a16="http://schemas.microsoft.com/office/drawing/2014/main" id="{02DD65E7-E769-9FED-0C0C-102FE8D941C6}"/>
              </a:ext>
            </a:extLst>
          </p:cNvPr>
          <p:cNvSpPr txBox="1"/>
          <p:nvPr/>
        </p:nvSpPr>
        <p:spPr>
          <a:xfrm>
            <a:off x="9068911" y="2341100"/>
            <a:ext cx="2390775" cy="2062103"/>
          </a:xfrm>
          <a:prstGeom prst="rect">
            <a:avLst/>
          </a:prstGeom>
          <a:noFill/>
        </p:spPr>
        <p:txBody>
          <a:bodyPr wrap="square">
            <a:spAutoFit/>
          </a:bodyPr>
          <a:lstStyle/>
          <a:p>
            <a:pPr algn="ctr"/>
            <a:r>
              <a:rPr lang="en-US" sz="1600" b="1" dirty="0"/>
              <a:t>LL Global</a:t>
            </a:r>
          </a:p>
          <a:p>
            <a:pPr algn="ctr"/>
            <a:r>
              <a:rPr lang="en-US" sz="1600" b="1" dirty="0"/>
              <a:t> Board of Directors: </a:t>
            </a:r>
          </a:p>
          <a:p>
            <a:pPr algn="ctr"/>
            <a:r>
              <a:rPr lang="en-US" sz="1600" dirty="0"/>
              <a:t>First/Last Name</a:t>
            </a:r>
          </a:p>
          <a:p>
            <a:pPr algn="ctr"/>
            <a:endParaRPr lang="en-US" sz="1600" dirty="0"/>
          </a:p>
          <a:p>
            <a:pPr algn="ctr"/>
            <a:endParaRPr lang="en-US" sz="1600" dirty="0"/>
          </a:p>
          <a:p>
            <a:pPr algn="ctr"/>
            <a:r>
              <a:rPr lang="en-US" sz="1600" b="1" dirty="0"/>
              <a:t>Annuity Advisory Board:</a:t>
            </a:r>
          </a:p>
          <a:p>
            <a:pPr algn="ctr"/>
            <a:r>
              <a:rPr lang="en-US" sz="1600" dirty="0"/>
              <a:t>First/Last Name</a:t>
            </a:r>
            <a:r>
              <a:rPr lang="en-US" sz="1600" b="1" dirty="0"/>
              <a:t> </a:t>
            </a:r>
          </a:p>
          <a:p>
            <a:pPr algn="ctr"/>
            <a:endParaRPr lang="en-US" sz="1600" dirty="0"/>
          </a:p>
        </p:txBody>
      </p:sp>
      <p:sp>
        <p:nvSpPr>
          <p:cNvPr id="7" name="TextBox 6">
            <a:extLst>
              <a:ext uri="{FF2B5EF4-FFF2-40B4-BE49-F238E27FC236}">
                <a16:creationId xmlns:a16="http://schemas.microsoft.com/office/drawing/2014/main" id="{41802BEC-B3CD-F3E8-38D4-4721B03FCAED}"/>
              </a:ext>
            </a:extLst>
          </p:cNvPr>
          <p:cNvSpPr txBox="1"/>
          <p:nvPr/>
        </p:nvSpPr>
        <p:spPr>
          <a:xfrm>
            <a:off x="1400925" y="1083236"/>
            <a:ext cx="2037600" cy="340519"/>
          </a:xfrm>
          <a:prstGeom prst="roundRect">
            <a:avLst/>
          </a:prstGeom>
          <a:solidFill>
            <a:schemeClr val="accent3"/>
          </a:solidFill>
        </p:spPr>
        <p:txBody>
          <a:bodyPr wrap="square" rtlCol="0">
            <a:spAutoFit/>
          </a:bodyPr>
          <a:lstStyle/>
          <a:p>
            <a:pPr algn="ctr"/>
            <a:r>
              <a:rPr lang="en-US" sz="1400" dirty="0">
                <a:solidFill>
                  <a:schemeClr val="bg1"/>
                </a:solidFill>
              </a:rPr>
              <a:t>Committees</a:t>
            </a:r>
          </a:p>
        </p:txBody>
      </p:sp>
      <p:sp>
        <p:nvSpPr>
          <p:cNvPr id="8" name="Rectangle 7">
            <a:extLst>
              <a:ext uri="{FF2B5EF4-FFF2-40B4-BE49-F238E27FC236}">
                <a16:creationId xmlns:a16="http://schemas.microsoft.com/office/drawing/2014/main" id="{091E64BC-F936-6619-63B7-A53B928D52D0}"/>
              </a:ext>
            </a:extLst>
          </p:cNvPr>
          <p:cNvSpPr/>
          <p:nvPr/>
        </p:nvSpPr>
        <p:spPr>
          <a:xfrm>
            <a:off x="4809014" y="1253495"/>
            <a:ext cx="3639661" cy="3911656"/>
          </a:xfrm>
          <a:prstGeom prst="rect">
            <a:avLst/>
          </a:prstGeom>
          <a:solidFill>
            <a:schemeClr val="bg1">
              <a:lumMod val="95000"/>
            </a:schemeClr>
          </a:solidFill>
          <a:ln w="9525">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ECFB25-348C-C499-9C84-1E901450D3B5}"/>
              </a:ext>
            </a:extLst>
          </p:cNvPr>
          <p:cNvSpPr txBox="1"/>
          <p:nvPr/>
        </p:nvSpPr>
        <p:spPr>
          <a:xfrm>
            <a:off x="5610044" y="1083236"/>
            <a:ext cx="2037600" cy="340519"/>
          </a:xfrm>
          <a:prstGeom prst="roundRect">
            <a:avLst/>
          </a:prstGeom>
          <a:solidFill>
            <a:schemeClr val="accent3"/>
          </a:solidFill>
        </p:spPr>
        <p:txBody>
          <a:bodyPr wrap="square" rtlCol="0">
            <a:spAutoFit/>
          </a:bodyPr>
          <a:lstStyle/>
          <a:p>
            <a:pPr algn="ctr"/>
            <a:r>
              <a:rPr lang="en-US" sz="1400" dirty="0">
                <a:solidFill>
                  <a:schemeClr val="bg1"/>
                </a:solidFill>
              </a:rPr>
              <a:t>Study Groups</a:t>
            </a:r>
          </a:p>
        </p:txBody>
      </p:sp>
      <p:sp>
        <p:nvSpPr>
          <p:cNvPr id="11" name="TextBox 10">
            <a:extLst>
              <a:ext uri="{FF2B5EF4-FFF2-40B4-BE49-F238E27FC236}">
                <a16:creationId xmlns:a16="http://schemas.microsoft.com/office/drawing/2014/main" id="{E97767C4-252E-16D9-379C-1FCB45D135C8}"/>
              </a:ext>
            </a:extLst>
          </p:cNvPr>
          <p:cNvSpPr txBox="1"/>
          <p:nvPr/>
        </p:nvSpPr>
        <p:spPr>
          <a:xfrm>
            <a:off x="5377053" y="1692850"/>
            <a:ext cx="2671572" cy="2677656"/>
          </a:xfrm>
          <a:prstGeom prst="rect">
            <a:avLst/>
          </a:prstGeom>
          <a:noFill/>
        </p:spPr>
        <p:txBody>
          <a:bodyPr wrap="square" rtlCol="0">
            <a:spAutoFit/>
          </a:bodyPr>
          <a:lstStyle/>
          <a:p>
            <a:pPr marL="171450" indent="-171450">
              <a:buFont typeface="Arial" panose="020B0604020202020204" pitchFamily="34" charset="0"/>
              <a:buChar char="•"/>
            </a:pPr>
            <a:r>
              <a:rPr lang="en-US" sz="1400" dirty="0"/>
              <a:t>Advanced Analytics </a:t>
            </a:r>
          </a:p>
          <a:p>
            <a:pPr marL="171450" indent="-171450">
              <a:buFont typeface="Arial" panose="020B0604020202020204" pitchFamily="34" charset="0"/>
              <a:buChar char="•"/>
            </a:pPr>
            <a:r>
              <a:rPr lang="en-US" sz="1400" dirty="0"/>
              <a:t>AI Governance Group</a:t>
            </a:r>
          </a:p>
          <a:p>
            <a:pPr marL="171450" indent="-171450">
              <a:buFont typeface="Arial" panose="020B0604020202020204" pitchFamily="34" charset="0"/>
              <a:buChar char="•"/>
            </a:pPr>
            <a:r>
              <a:rPr lang="en-US" sz="1400" dirty="0"/>
              <a:t>Annuity Leadership Forum</a:t>
            </a:r>
          </a:p>
          <a:p>
            <a:pPr marL="171450" indent="-171450">
              <a:buFont typeface="Arial" panose="020B0604020202020204" pitchFamily="34" charset="0"/>
              <a:buChar char="•"/>
            </a:pPr>
            <a:r>
              <a:rPr lang="en-US" sz="1400" dirty="0"/>
              <a:t>Annuity Research </a:t>
            </a:r>
          </a:p>
          <a:p>
            <a:pPr marL="171450" indent="-171450">
              <a:buFont typeface="Arial" panose="020B0604020202020204" pitchFamily="34" charset="0"/>
              <a:buChar char="•"/>
            </a:pPr>
            <a:r>
              <a:rPr lang="en-US" sz="1400" dirty="0"/>
              <a:t>Customer Experience</a:t>
            </a:r>
          </a:p>
          <a:p>
            <a:pPr marL="171450" indent="-171450">
              <a:buFont typeface="Arial" panose="020B0604020202020204" pitchFamily="34" charset="0"/>
              <a:buChar char="•"/>
            </a:pPr>
            <a:r>
              <a:rPr lang="en-US" sz="1400" dirty="0"/>
              <a:t>Defined Contribution Income Strategies Roundtable</a:t>
            </a:r>
          </a:p>
          <a:p>
            <a:pPr marL="171450" indent="-171450">
              <a:buFont typeface="Arial" panose="020B0604020202020204" pitchFamily="34" charset="0"/>
              <a:buChar char="•"/>
            </a:pPr>
            <a:r>
              <a:rPr lang="en-US" sz="1400" dirty="0"/>
              <a:t>Digital Strategy</a:t>
            </a:r>
          </a:p>
          <a:p>
            <a:pPr marL="171450" indent="-171450">
              <a:buFont typeface="Arial" panose="020B0604020202020204" pitchFamily="34" charset="0"/>
              <a:buChar char="•"/>
            </a:pPr>
            <a:r>
              <a:rPr lang="en-US" sz="1400" dirty="0"/>
              <a:t>Individual Life</a:t>
            </a:r>
          </a:p>
          <a:p>
            <a:pPr marL="171450" indent="-171450">
              <a:buFont typeface="Arial" panose="020B0604020202020204" pitchFamily="34" charset="0"/>
              <a:buChar char="•"/>
            </a:pPr>
            <a:r>
              <a:rPr lang="en-US" sz="1400" dirty="0"/>
              <a:t>Product Development</a:t>
            </a:r>
          </a:p>
          <a:p>
            <a:pPr marL="171450" indent="-171450">
              <a:buFont typeface="Arial" panose="020B0604020202020204" pitchFamily="34" charset="0"/>
              <a:buChar char="•"/>
            </a:pPr>
            <a:r>
              <a:rPr lang="en-US" sz="1400" dirty="0"/>
              <a:t>Retirement Income Strategies</a:t>
            </a:r>
          </a:p>
        </p:txBody>
      </p:sp>
      <p:sp>
        <p:nvSpPr>
          <p:cNvPr id="12" name="TextBox 11">
            <a:extLst>
              <a:ext uri="{FF2B5EF4-FFF2-40B4-BE49-F238E27FC236}">
                <a16:creationId xmlns:a16="http://schemas.microsoft.com/office/drawing/2014/main" id="{D0FF2562-98B4-0DD4-2A3E-E8D8B8F915A9}"/>
              </a:ext>
            </a:extLst>
          </p:cNvPr>
          <p:cNvSpPr txBox="1"/>
          <p:nvPr/>
        </p:nvSpPr>
        <p:spPr>
          <a:xfrm>
            <a:off x="1071484" y="1509969"/>
            <a:ext cx="2961319" cy="2031325"/>
          </a:xfrm>
          <a:prstGeom prst="rect">
            <a:avLst/>
          </a:prstGeom>
          <a:noFill/>
          <a:effectLst/>
        </p:spPr>
        <p:txBody>
          <a:bodyPr wrap="square" rtlCol="0">
            <a:spAutoFit/>
          </a:bodyPr>
          <a:lstStyle/>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Annuity Advisory Board</a:t>
            </a:r>
          </a:p>
          <a:p>
            <a:pPr marL="171450" indent="-171450">
              <a:buFont typeface="Arial" panose="020B0604020202020204" pitchFamily="34" charset="0"/>
              <a:buChar char="•"/>
            </a:pPr>
            <a:r>
              <a:rPr lang="en-US" sz="1400" dirty="0"/>
              <a:t>Board of Directors </a:t>
            </a:r>
          </a:p>
          <a:p>
            <a:pPr marL="171450" indent="-171450">
              <a:buFont typeface="Arial" panose="020B0604020202020204" pitchFamily="34" charset="0"/>
              <a:buChar char="•"/>
            </a:pPr>
            <a:r>
              <a:rPr lang="en-US" sz="1400" dirty="0"/>
              <a:t>Chief Marketing Officers</a:t>
            </a:r>
          </a:p>
          <a:p>
            <a:pPr marL="171450" indent="-171450">
              <a:buFont typeface="Arial" panose="020B0604020202020204" pitchFamily="34" charset="0"/>
              <a:buChar char="•"/>
            </a:pPr>
            <a:r>
              <a:rPr lang="en-US" sz="1400" dirty="0"/>
              <a:t>Direct to Consumer Distribution</a:t>
            </a:r>
          </a:p>
          <a:p>
            <a:pPr marL="171450" indent="-171450">
              <a:buFont typeface="Arial" panose="020B0604020202020204" pitchFamily="34" charset="0"/>
              <a:buChar char="•"/>
            </a:pPr>
            <a:r>
              <a:rPr lang="en-US" sz="1400" dirty="0" err="1"/>
              <a:t>FraudShare</a:t>
            </a:r>
            <a:r>
              <a:rPr lang="en-US" sz="1400" dirty="0"/>
              <a:t> Governance Council</a:t>
            </a:r>
          </a:p>
          <a:p>
            <a:pPr marL="171450" indent="-171450">
              <a:buFont typeface="Arial" panose="020B0604020202020204" pitchFamily="34" charset="0"/>
              <a:buChar char="•"/>
            </a:pPr>
            <a:r>
              <a:rPr lang="en-US" sz="1400" dirty="0"/>
              <a:t>LL Global Board Audit </a:t>
            </a:r>
          </a:p>
          <a:p>
            <a:pPr marL="171450" indent="-171450">
              <a:buFont typeface="Arial" panose="020B0604020202020204" pitchFamily="34" charset="0"/>
              <a:buChar char="•"/>
            </a:pPr>
            <a:r>
              <a:rPr lang="en-US" sz="1400" dirty="0"/>
              <a:t>LL Global Board Finance </a:t>
            </a:r>
          </a:p>
          <a:p>
            <a:pPr marL="171450" indent="-171450">
              <a:buFont typeface="Arial" panose="020B0604020202020204" pitchFamily="34" charset="0"/>
              <a:buChar char="•"/>
            </a:pPr>
            <a:r>
              <a:rPr lang="en-US" sz="1400" dirty="0"/>
              <a:t>Strategy &amp; Innovation</a:t>
            </a:r>
          </a:p>
        </p:txBody>
      </p:sp>
    </p:spTree>
    <p:extLst>
      <p:ext uri="{BB962C8B-B14F-4D97-AF65-F5344CB8AC3E}">
        <p14:creationId xmlns:p14="http://schemas.microsoft.com/office/powerpoint/2010/main" val="2560346598"/>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FF1C4A-C73A-1B83-1F5C-61C292249A80}"/>
              </a:ext>
            </a:extLst>
          </p:cNvPr>
          <p:cNvSpPr/>
          <p:nvPr/>
        </p:nvSpPr>
        <p:spPr>
          <a:xfrm>
            <a:off x="9390150" y="2214713"/>
            <a:ext cx="2470961" cy="1449238"/>
          </a:xfrm>
          <a:prstGeom prst="rect">
            <a:avLst/>
          </a:prstGeom>
          <a:solidFill>
            <a:schemeClr val="bg1">
              <a:lumMod val="95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557943-CBE1-EE60-17C7-F3DEDD1B76F4}"/>
              </a:ext>
            </a:extLst>
          </p:cNvPr>
          <p:cNvSpPr/>
          <p:nvPr/>
        </p:nvSpPr>
        <p:spPr>
          <a:xfrm>
            <a:off x="732314" y="1253496"/>
            <a:ext cx="8279550" cy="4810874"/>
          </a:xfrm>
          <a:prstGeom prst="rect">
            <a:avLst/>
          </a:prstGeom>
          <a:solidFill>
            <a:schemeClr val="bg1">
              <a:lumMod val="95000"/>
            </a:schemeClr>
          </a:solidFill>
          <a:ln w="9525">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p:cNvSpPr>
            <a:spLocks noGrp="1"/>
          </p:cNvSpPr>
          <p:nvPr>
            <p:ph type="title"/>
          </p:nvPr>
        </p:nvSpPr>
        <p:spPr/>
        <p:txBody>
          <a:bodyPr/>
          <a:lstStyle/>
          <a:p>
            <a:r>
              <a:rPr lang="en-US" dirty="0"/>
              <a:t>Industry-Leading Conferences</a:t>
            </a:r>
          </a:p>
        </p:txBody>
      </p:sp>
      <p:sp>
        <p:nvSpPr>
          <p:cNvPr id="9" name="Slide Number Placeholder 2"/>
          <p:cNvSpPr>
            <a:spLocks noGrp="1"/>
          </p:cNvSpPr>
          <p:nvPr>
            <p:ph type="sldNum" sz="quarter" idx="4294967295"/>
          </p:nvPr>
        </p:nvSpPr>
        <p:spPr>
          <a:prstGeom prst="rect">
            <a:avLst/>
          </a:prstGeom>
        </p:spPr>
        <p:txBody>
          <a:bodyPr/>
          <a:lstStyle/>
          <a:p>
            <a:fld id="{FA06F0F5-DF6A-4E0E-AC03-6B0D0B0A1300}" type="slidenum">
              <a:rPr lang="en-US" sz="900" smtClean="0"/>
              <a:pPr/>
              <a:t>24</a:t>
            </a:fld>
            <a:endParaRPr lang="en-US" sz="900" dirty="0"/>
          </a:p>
        </p:txBody>
      </p:sp>
      <p:sp>
        <p:nvSpPr>
          <p:cNvPr id="8"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24</a:t>
            </a:fld>
            <a:endParaRPr lang="en-US" sz="900" dirty="0"/>
          </a:p>
        </p:txBody>
      </p:sp>
      <p:sp>
        <p:nvSpPr>
          <p:cNvPr id="4" name="TextBox 3">
            <a:extLst>
              <a:ext uri="{FF2B5EF4-FFF2-40B4-BE49-F238E27FC236}">
                <a16:creationId xmlns:a16="http://schemas.microsoft.com/office/drawing/2014/main" id="{5C1BC5B1-178A-FBBA-4B2A-E12686901B7C}"/>
              </a:ext>
            </a:extLst>
          </p:cNvPr>
          <p:cNvSpPr txBox="1"/>
          <p:nvPr/>
        </p:nvSpPr>
        <p:spPr>
          <a:xfrm>
            <a:off x="9582548" y="2422493"/>
            <a:ext cx="2086163" cy="646331"/>
          </a:xfrm>
          <a:prstGeom prst="rect">
            <a:avLst/>
          </a:prstGeom>
          <a:noFill/>
        </p:spPr>
        <p:txBody>
          <a:bodyPr wrap="square" rtlCol="0">
            <a:spAutoFit/>
          </a:bodyPr>
          <a:lstStyle/>
          <a:p>
            <a:pPr algn="ctr"/>
            <a:r>
              <a:rPr lang="en-US" dirty="0"/>
              <a:t># people attended </a:t>
            </a:r>
          </a:p>
          <a:p>
            <a:pPr algn="ctr"/>
            <a:r>
              <a:rPr lang="en-US" dirty="0"/>
              <a:t># </a:t>
            </a:r>
            <a:r>
              <a:rPr lang="en-US" b="1" dirty="0"/>
              <a:t>conferences*</a:t>
            </a:r>
          </a:p>
        </p:txBody>
      </p:sp>
      <p:sp>
        <p:nvSpPr>
          <p:cNvPr id="7" name="Rectangle: Rounded Corners 6">
            <a:extLst>
              <a:ext uri="{FF2B5EF4-FFF2-40B4-BE49-F238E27FC236}">
                <a16:creationId xmlns:a16="http://schemas.microsoft.com/office/drawing/2014/main" id="{1D68A967-C614-152A-2014-14CB128DBF62}"/>
              </a:ext>
            </a:extLst>
          </p:cNvPr>
          <p:cNvSpPr/>
          <p:nvPr/>
        </p:nvSpPr>
        <p:spPr>
          <a:xfrm>
            <a:off x="2838846" y="969284"/>
            <a:ext cx="4516531" cy="613190"/>
          </a:xfrm>
          <a:prstGeom prst="roundRect">
            <a:avLst/>
          </a:prstGeom>
          <a:solidFill>
            <a:schemeClr val="accent3"/>
          </a:solidFill>
          <a:ln w="12700">
            <a:solidFill>
              <a:schemeClr val="bg1">
                <a:lumMod val="9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FFFCE7C-2FCB-7A5F-9708-AFC7901829BC}"/>
              </a:ext>
            </a:extLst>
          </p:cNvPr>
          <p:cNvSpPr txBox="1"/>
          <p:nvPr/>
        </p:nvSpPr>
        <p:spPr>
          <a:xfrm>
            <a:off x="2838847" y="1045046"/>
            <a:ext cx="4516530" cy="461665"/>
          </a:xfrm>
          <a:prstGeom prst="rect">
            <a:avLst/>
          </a:prstGeom>
          <a:noFill/>
        </p:spPr>
        <p:txBody>
          <a:bodyPr wrap="square" rtlCol="0">
            <a:spAutoFit/>
          </a:bodyPr>
          <a:lstStyle/>
          <a:p>
            <a:pPr algn="ctr"/>
            <a:r>
              <a:rPr lang="en-US" sz="2400" b="1" dirty="0">
                <a:solidFill>
                  <a:schemeClr val="bg1"/>
                </a:solidFill>
              </a:rPr>
              <a:t>2025 Conferences</a:t>
            </a:r>
          </a:p>
        </p:txBody>
      </p:sp>
      <p:sp>
        <p:nvSpPr>
          <p:cNvPr id="14" name="TextBox 13">
            <a:extLst>
              <a:ext uri="{FF2B5EF4-FFF2-40B4-BE49-F238E27FC236}">
                <a16:creationId xmlns:a16="http://schemas.microsoft.com/office/drawing/2014/main" id="{A92556C6-5B4F-5826-515F-432FD72D2AB4}"/>
              </a:ext>
            </a:extLst>
          </p:cNvPr>
          <p:cNvSpPr txBox="1"/>
          <p:nvPr/>
        </p:nvSpPr>
        <p:spPr>
          <a:xfrm>
            <a:off x="929074" y="2237827"/>
            <a:ext cx="5880363" cy="646331"/>
          </a:xfrm>
          <a:prstGeom prst="rect">
            <a:avLst/>
          </a:prstGeom>
          <a:noFill/>
        </p:spPr>
        <p:txBody>
          <a:bodyPr wrap="square" rtlCol="0">
            <a:spAutoFit/>
          </a:bodyPr>
          <a:lstStyle/>
          <a:p>
            <a:r>
              <a:rPr lang="en-US" b="1" dirty="0"/>
              <a:t>Workplace Benefits Conference</a:t>
            </a:r>
          </a:p>
          <a:p>
            <a:r>
              <a:rPr lang="en-US" dirty="0">
                <a:solidFill>
                  <a:schemeClr val="accent3"/>
                </a:solidFill>
              </a:rPr>
              <a:t>April 23 – 25 </a:t>
            </a:r>
            <a:r>
              <a:rPr lang="en-US" dirty="0"/>
              <a:t>| Encore Boston Harbor, Boston, MA</a:t>
            </a:r>
          </a:p>
        </p:txBody>
      </p:sp>
      <p:sp>
        <p:nvSpPr>
          <p:cNvPr id="15" name="TextBox 14">
            <a:extLst>
              <a:ext uri="{FF2B5EF4-FFF2-40B4-BE49-F238E27FC236}">
                <a16:creationId xmlns:a16="http://schemas.microsoft.com/office/drawing/2014/main" id="{D08C8B07-2BDE-C897-DCCC-717E68B2FADF}"/>
              </a:ext>
            </a:extLst>
          </p:cNvPr>
          <p:cNvSpPr txBox="1"/>
          <p:nvPr/>
        </p:nvSpPr>
        <p:spPr>
          <a:xfrm>
            <a:off x="896564" y="3568534"/>
            <a:ext cx="6806265" cy="646331"/>
          </a:xfrm>
          <a:prstGeom prst="rect">
            <a:avLst/>
          </a:prstGeom>
          <a:noFill/>
        </p:spPr>
        <p:txBody>
          <a:bodyPr wrap="square" rtlCol="0">
            <a:spAutoFit/>
          </a:bodyPr>
          <a:lstStyle/>
          <a:p>
            <a:r>
              <a:rPr lang="en-US" b="1" dirty="0"/>
              <a:t>Supplemental Health, DI &amp; LTC Conference </a:t>
            </a:r>
          </a:p>
          <a:p>
            <a:r>
              <a:rPr lang="en-US" dirty="0">
                <a:solidFill>
                  <a:schemeClr val="accent3"/>
                </a:solidFill>
              </a:rPr>
              <a:t>July 30 – August 1 </a:t>
            </a:r>
            <a:r>
              <a:rPr lang="en-US" dirty="0"/>
              <a:t>| Hard Rock Hotel San Diego, San Diego, CA</a:t>
            </a:r>
          </a:p>
        </p:txBody>
      </p:sp>
      <p:sp>
        <p:nvSpPr>
          <p:cNvPr id="16" name="TextBox 15">
            <a:extLst>
              <a:ext uri="{FF2B5EF4-FFF2-40B4-BE49-F238E27FC236}">
                <a16:creationId xmlns:a16="http://schemas.microsoft.com/office/drawing/2014/main" id="{1D82FDC0-FD6C-4B8F-6810-DE1FD77E0F1C}"/>
              </a:ext>
            </a:extLst>
          </p:cNvPr>
          <p:cNvSpPr txBox="1"/>
          <p:nvPr/>
        </p:nvSpPr>
        <p:spPr>
          <a:xfrm>
            <a:off x="929074" y="4693906"/>
            <a:ext cx="7886029" cy="646331"/>
          </a:xfrm>
          <a:prstGeom prst="rect">
            <a:avLst/>
          </a:prstGeom>
          <a:noFill/>
        </p:spPr>
        <p:txBody>
          <a:bodyPr wrap="square" rtlCol="0">
            <a:spAutoFit/>
          </a:bodyPr>
          <a:lstStyle/>
          <a:p>
            <a:r>
              <a:rPr lang="en-US" b="1" dirty="0"/>
              <a:t>LIMRA Annual Conference </a:t>
            </a:r>
          </a:p>
          <a:p>
            <a:r>
              <a:rPr lang="en-US" dirty="0">
                <a:solidFill>
                  <a:schemeClr val="accent3"/>
                </a:solidFill>
              </a:rPr>
              <a:t>Sept 14 – 16 </a:t>
            </a:r>
            <a:r>
              <a:rPr lang="en-US" dirty="0"/>
              <a:t>| Gaylord Palms Resort &amp; Convention Center, Kissimmee, FL</a:t>
            </a:r>
          </a:p>
        </p:txBody>
      </p:sp>
      <p:sp>
        <p:nvSpPr>
          <p:cNvPr id="18" name="Rectangle 17">
            <a:extLst>
              <a:ext uri="{FF2B5EF4-FFF2-40B4-BE49-F238E27FC236}">
                <a16:creationId xmlns:a16="http://schemas.microsoft.com/office/drawing/2014/main" id="{914401CA-0A44-AFC3-ACAA-A853AE630C9A}"/>
              </a:ext>
            </a:extLst>
          </p:cNvPr>
          <p:cNvSpPr/>
          <p:nvPr/>
        </p:nvSpPr>
        <p:spPr>
          <a:xfrm>
            <a:off x="9418142" y="3974113"/>
            <a:ext cx="2470961" cy="1449238"/>
          </a:xfrm>
          <a:prstGeom prst="rect">
            <a:avLst/>
          </a:prstGeom>
          <a:solidFill>
            <a:schemeClr val="bg1">
              <a:lumMod val="95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E072E59-E63C-6461-7D39-2609D6F40F8A}"/>
              </a:ext>
            </a:extLst>
          </p:cNvPr>
          <p:cNvSpPr txBox="1"/>
          <p:nvPr/>
        </p:nvSpPr>
        <p:spPr>
          <a:xfrm>
            <a:off x="9596544" y="4244924"/>
            <a:ext cx="2114155" cy="923330"/>
          </a:xfrm>
          <a:prstGeom prst="rect">
            <a:avLst/>
          </a:prstGeom>
          <a:noFill/>
        </p:spPr>
        <p:txBody>
          <a:bodyPr wrap="square" rtlCol="0">
            <a:spAutoFit/>
          </a:bodyPr>
          <a:lstStyle/>
          <a:p>
            <a:pPr algn="ctr"/>
            <a:r>
              <a:rPr lang="en-US" dirty="0"/>
              <a:t>Download the </a:t>
            </a:r>
            <a:r>
              <a:rPr lang="en-US" dirty="0">
                <a:hlinkClick r:id="rId4"/>
              </a:rPr>
              <a:t>2025 Conference Series Brochure</a:t>
            </a:r>
            <a:endParaRPr lang="en-US" dirty="0"/>
          </a:p>
        </p:txBody>
      </p:sp>
      <p:sp>
        <p:nvSpPr>
          <p:cNvPr id="20" name="TextBox 19">
            <a:extLst>
              <a:ext uri="{FF2B5EF4-FFF2-40B4-BE49-F238E27FC236}">
                <a16:creationId xmlns:a16="http://schemas.microsoft.com/office/drawing/2014/main" id="{26213EB8-CB4E-7782-8AC0-97140EB700E9}"/>
              </a:ext>
            </a:extLst>
          </p:cNvPr>
          <p:cNvSpPr txBox="1"/>
          <p:nvPr/>
        </p:nvSpPr>
        <p:spPr>
          <a:xfrm>
            <a:off x="326036" y="1875467"/>
            <a:ext cx="920067" cy="276999"/>
          </a:xfrm>
          <a:prstGeom prst="rect">
            <a:avLst/>
          </a:prstGeom>
          <a:solidFill>
            <a:schemeClr val="accent3"/>
          </a:solidFill>
        </p:spPr>
        <p:txBody>
          <a:bodyPr wrap="square" rtlCol="0">
            <a:spAutoFit/>
          </a:bodyPr>
          <a:lstStyle/>
          <a:p>
            <a:pPr algn="ctr"/>
            <a:r>
              <a:rPr lang="en-US" sz="1200" dirty="0">
                <a:solidFill>
                  <a:schemeClr val="bg1"/>
                </a:solidFill>
              </a:rPr>
              <a:t>Attending</a:t>
            </a:r>
          </a:p>
        </p:txBody>
      </p:sp>
      <p:sp>
        <p:nvSpPr>
          <p:cNvPr id="21" name="TextBox 20">
            <a:extLst>
              <a:ext uri="{FF2B5EF4-FFF2-40B4-BE49-F238E27FC236}">
                <a16:creationId xmlns:a16="http://schemas.microsoft.com/office/drawing/2014/main" id="{E5231B46-5C14-563C-3F81-38CF0C537921}"/>
              </a:ext>
            </a:extLst>
          </p:cNvPr>
          <p:cNvSpPr txBox="1"/>
          <p:nvPr/>
        </p:nvSpPr>
        <p:spPr>
          <a:xfrm>
            <a:off x="326035" y="3199316"/>
            <a:ext cx="920067" cy="276999"/>
          </a:xfrm>
          <a:prstGeom prst="rect">
            <a:avLst/>
          </a:prstGeom>
          <a:solidFill>
            <a:schemeClr val="accent3"/>
          </a:solidFill>
        </p:spPr>
        <p:txBody>
          <a:bodyPr wrap="square" rtlCol="0">
            <a:spAutoFit/>
          </a:bodyPr>
          <a:lstStyle/>
          <a:p>
            <a:pPr algn="ctr"/>
            <a:r>
              <a:rPr lang="en-US" sz="1200" dirty="0">
                <a:solidFill>
                  <a:schemeClr val="bg1"/>
                </a:solidFill>
              </a:rPr>
              <a:t>Presenting</a:t>
            </a:r>
          </a:p>
        </p:txBody>
      </p:sp>
    </p:spTree>
    <p:extLst>
      <p:ext uri="{BB962C8B-B14F-4D97-AF65-F5344CB8AC3E}">
        <p14:creationId xmlns:p14="http://schemas.microsoft.com/office/powerpoint/2010/main" val="35337455"/>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CA2A8-504A-CD0C-D153-51761FD8FDFC}"/>
              </a:ext>
            </a:extLst>
          </p:cNvPr>
          <p:cNvSpPr>
            <a:spLocks noGrp="1"/>
          </p:cNvSpPr>
          <p:nvPr>
            <p:ph type="title"/>
          </p:nvPr>
        </p:nvSpPr>
        <p:spPr/>
        <p:txBody>
          <a:bodyPr/>
          <a:lstStyle/>
          <a:p>
            <a:r>
              <a:rPr lang="en-US" dirty="0"/>
              <a:t>Solutions</a:t>
            </a:r>
          </a:p>
        </p:txBody>
      </p:sp>
      <p:pic>
        <p:nvPicPr>
          <p:cNvPr id="23" name="Picture Placeholder 22" descr="A few men shaking hands&#10;&#10;Description automatically generated">
            <a:extLst>
              <a:ext uri="{FF2B5EF4-FFF2-40B4-BE49-F238E27FC236}">
                <a16:creationId xmlns:a16="http://schemas.microsoft.com/office/drawing/2014/main" id="{4396D9CA-8145-7CF9-4846-01972A6C382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29133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968B-3B0F-C75B-BDE7-36737C34B3DB}"/>
              </a:ext>
            </a:extLst>
          </p:cNvPr>
          <p:cNvSpPr>
            <a:spLocks noGrp="1"/>
          </p:cNvSpPr>
          <p:nvPr>
            <p:ph type="title"/>
          </p:nvPr>
        </p:nvSpPr>
        <p:spPr>
          <a:xfrm>
            <a:off x="2" y="-77635"/>
            <a:ext cx="12191998" cy="890341"/>
          </a:xfrm>
          <a:prstGeom prst="rect">
            <a:avLst/>
          </a:prstGeom>
        </p:spPr>
        <p:txBody>
          <a:bodyPr>
            <a:norm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3200" dirty="0">
                <a:solidFill>
                  <a:schemeClr val="bg1"/>
                </a:solidFill>
              </a:rPr>
              <a:t>Industry Challenges Require Collaborative Solutions</a:t>
            </a:r>
          </a:p>
        </p:txBody>
      </p:sp>
      <p:sp>
        <p:nvSpPr>
          <p:cNvPr id="33" name="Title 1">
            <a:extLst>
              <a:ext uri="{FF2B5EF4-FFF2-40B4-BE49-F238E27FC236}">
                <a16:creationId xmlns:a16="http://schemas.microsoft.com/office/drawing/2014/main" id="{B5B7DDE0-8B04-6655-07DD-2084E908BE9D}"/>
              </a:ext>
            </a:extLst>
          </p:cNvPr>
          <p:cNvSpPr txBox="1">
            <a:spLocks/>
          </p:cNvSpPr>
          <p:nvPr/>
        </p:nvSpPr>
        <p:spPr>
          <a:xfrm>
            <a:off x="516321" y="1140823"/>
            <a:ext cx="11265776" cy="363860"/>
          </a:xfrm>
        </p:spPr>
        <p:txBody>
          <a:bodyPr anchor="b"/>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endParaRPr kumimoji="0" lang="en-US" sz="1600" b="1" i="0" u="none" strike="noStrike" kern="1200" cap="none" spc="0" normalizeH="0" baseline="0" noProof="0" dirty="0">
              <a:ln>
                <a:noFill/>
              </a:ln>
              <a:solidFill>
                <a:srgbClr val="002F70"/>
              </a:solidFill>
              <a:effectLst/>
              <a:uLnTx/>
              <a:uFillTx/>
              <a:latin typeface="Aptos" panose="020B0004020202020204" pitchFamily="34" charset="0"/>
              <a:ea typeface="+mj-ea"/>
              <a:cs typeface="Arial" panose="020B0604020202020204" pitchFamily="34" charset="0"/>
            </a:endParaRPr>
          </a:p>
        </p:txBody>
      </p:sp>
      <p:sp>
        <p:nvSpPr>
          <p:cNvPr id="34" name="Rectangle 33">
            <a:extLst>
              <a:ext uri="{FF2B5EF4-FFF2-40B4-BE49-F238E27FC236}">
                <a16:creationId xmlns:a16="http://schemas.microsoft.com/office/drawing/2014/main" id="{D84972E2-218B-946E-BFF2-F3D6111F1782}"/>
              </a:ext>
            </a:extLst>
          </p:cNvPr>
          <p:cNvSpPr/>
          <p:nvPr/>
        </p:nvSpPr>
        <p:spPr>
          <a:xfrm>
            <a:off x="516321" y="1437114"/>
            <a:ext cx="6393697" cy="40807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dirty="0"/>
          </a:p>
        </p:txBody>
      </p:sp>
      <p:sp>
        <p:nvSpPr>
          <p:cNvPr id="36" name="Freeform: Shape 35">
            <a:extLst>
              <a:ext uri="{FF2B5EF4-FFF2-40B4-BE49-F238E27FC236}">
                <a16:creationId xmlns:a16="http://schemas.microsoft.com/office/drawing/2014/main" id="{1FD7B9C1-2354-AB56-D757-61B38CEED49D}"/>
              </a:ext>
            </a:extLst>
          </p:cNvPr>
          <p:cNvSpPr/>
          <p:nvPr/>
        </p:nvSpPr>
        <p:spPr>
          <a:xfrm>
            <a:off x="1701743" y="2180868"/>
            <a:ext cx="3035327" cy="638407"/>
          </a:xfrm>
          <a:custGeom>
            <a:avLst/>
            <a:gdLst>
              <a:gd name="connsiteX0" fmla="*/ 0 w 5467640"/>
              <a:gd name="connsiteY0" fmla="*/ 0 h 2500577"/>
              <a:gd name="connsiteX1" fmla="*/ 5467640 w 5467640"/>
              <a:gd name="connsiteY1" fmla="*/ 0 h 2500577"/>
              <a:gd name="connsiteX2" fmla="*/ 5467640 w 5467640"/>
              <a:gd name="connsiteY2" fmla="*/ 2500577 h 2500577"/>
              <a:gd name="connsiteX3" fmla="*/ 0 w 5467640"/>
              <a:gd name="connsiteY3" fmla="*/ 2500577 h 2500577"/>
              <a:gd name="connsiteX4" fmla="*/ 0 w 5467640"/>
              <a:gd name="connsiteY4" fmla="*/ 0 h 2500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640" h="2500577">
                <a:moveTo>
                  <a:pt x="0" y="0"/>
                </a:moveTo>
                <a:lnTo>
                  <a:pt x="5467640" y="0"/>
                </a:lnTo>
                <a:lnTo>
                  <a:pt x="5467640" y="2500577"/>
                </a:lnTo>
                <a:lnTo>
                  <a:pt x="0" y="25005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6429" tIns="176429" rIns="176429" bIns="176429" numCol="1" spcCol="1270" anchor="ctr" anchorCtr="0">
            <a:no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marL="0" lvl="0" indent="0" algn="ctr" defTabSz="2607864">
              <a:lnSpc>
                <a:spcPct val="100000"/>
              </a:lnSpc>
              <a:spcBef>
                <a:spcPct val="0"/>
              </a:spcBef>
              <a:spcAft>
                <a:spcPct val="35000"/>
              </a:spcAft>
              <a:buNone/>
            </a:pPr>
            <a:r>
              <a:rPr lang="en-US" sz="7200" b="1" kern="1200" dirty="0">
                <a:solidFill>
                  <a:schemeClr val="accent4"/>
                </a:solidFill>
                <a:latin typeface="Aptos" panose="020B0004020202020204" pitchFamily="34" charset="0"/>
                <a:cs typeface="Arial" panose="020B0604020202020204" pitchFamily="34" charset="0"/>
              </a:rPr>
              <a:t>4</a:t>
            </a:r>
          </a:p>
        </p:txBody>
      </p:sp>
      <p:sp>
        <p:nvSpPr>
          <p:cNvPr id="37" name="Freeform: Shape 36">
            <a:extLst>
              <a:ext uri="{FF2B5EF4-FFF2-40B4-BE49-F238E27FC236}">
                <a16:creationId xmlns:a16="http://schemas.microsoft.com/office/drawing/2014/main" id="{177FD914-8B15-B0AA-0A15-077C2E0AD35A}"/>
              </a:ext>
            </a:extLst>
          </p:cNvPr>
          <p:cNvSpPr/>
          <p:nvPr/>
        </p:nvSpPr>
        <p:spPr>
          <a:xfrm>
            <a:off x="1333541" y="3115566"/>
            <a:ext cx="3771731" cy="1577077"/>
          </a:xfrm>
          <a:custGeom>
            <a:avLst/>
            <a:gdLst>
              <a:gd name="connsiteX0" fmla="*/ 0 w 5467640"/>
              <a:gd name="connsiteY0" fmla="*/ 0 h 2500577"/>
              <a:gd name="connsiteX1" fmla="*/ 5467640 w 5467640"/>
              <a:gd name="connsiteY1" fmla="*/ 0 h 2500577"/>
              <a:gd name="connsiteX2" fmla="*/ 5467640 w 5467640"/>
              <a:gd name="connsiteY2" fmla="*/ 2500577 h 2500577"/>
              <a:gd name="connsiteX3" fmla="*/ 0 w 5467640"/>
              <a:gd name="connsiteY3" fmla="*/ 2500577 h 2500577"/>
              <a:gd name="connsiteX4" fmla="*/ 0 w 5467640"/>
              <a:gd name="connsiteY4" fmla="*/ 0 h 2500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640" h="2500577">
                <a:moveTo>
                  <a:pt x="0" y="0"/>
                </a:moveTo>
                <a:lnTo>
                  <a:pt x="5467640" y="0"/>
                </a:lnTo>
                <a:lnTo>
                  <a:pt x="5467640" y="2500577"/>
                </a:lnTo>
                <a:lnTo>
                  <a:pt x="0" y="25005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6429" tIns="176429" rIns="176429" bIns="176429" numCol="1" spcCol="1270" anchor="ctr" anchorCtr="0">
            <a:no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marL="0" lvl="0" indent="0" algn="ctr" defTabSz="740870">
              <a:lnSpc>
                <a:spcPct val="100000"/>
              </a:lnSpc>
              <a:spcBef>
                <a:spcPct val="0"/>
              </a:spcBef>
              <a:spcAft>
                <a:spcPct val="35000"/>
              </a:spcAft>
              <a:buNone/>
            </a:pPr>
            <a:r>
              <a:rPr lang="en-US" sz="2667" b="1" kern="1200" dirty="0">
                <a:latin typeface="Aptos" panose="020B0004020202020204" pitchFamily="34" charset="0"/>
                <a:cs typeface="Arial" panose="020B0604020202020204" pitchFamily="34" charset="0"/>
              </a:rPr>
              <a:t>Average number of industry solutions</a:t>
            </a:r>
            <a:br>
              <a:rPr lang="en-US" sz="2667" b="1" kern="1200" dirty="0">
                <a:solidFill>
                  <a:srgbClr val="154099"/>
                </a:solidFill>
                <a:latin typeface="Aptos" panose="020B0004020202020204" pitchFamily="34" charset="0"/>
                <a:cs typeface="Arial" panose="020B0604020202020204" pitchFamily="34" charset="0"/>
              </a:rPr>
            </a:br>
            <a:r>
              <a:rPr lang="en-US" sz="2667" kern="1200" dirty="0">
                <a:latin typeface="Aptos" panose="020B0004020202020204" pitchFamily="34" charset="0"/>
                <a:cs typeface="Arial" panose="020B0604020202020204" pitchFamily="34" charset="0"/>
              </a:rPr>
              <a:t>utilized by each member</a:t>
            </a:r>
          </a:p>
        </p:txBody>
      </p:sp>
      <p:pic>
        <p:nvPicPr>
          <p:cNvPr id="38" name="Picture Placeholder 13" descr="A group of people shaking hands at a table&#10;&#10;Description automatically generated">
            <a:extLst>
              <a:ext uri="{FF2B5EF4-FFF2-40B4-BE49-F238E27FC236}">
                <a16:creationId xmlns:a16="http://schemas.microsoft.com/office/drawing/2014/main" id="{70313BC2-ACBC-7481-96C0-C9FFC1C54D4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922492" y="1713450"/>
            <a:ext cx="5044675" cy="3528036"/>
          </a:xfrm>
          <a:prstGeom prst="rect">
            <a:avLst/>
          </a:prstGeom>
          <a:ln w="19050">
            <a:solidFill>
              <a:schemeClr val="accent4"/>
            </a:solidFill>
          </a:ln>
        </p:spPr>
      </p:pic>
    </p:spTree>
    <p:extLst>
      <p:ext uri="{BB962C8B-B14F-4D97-AF65-F5344CB8AC3E}">
        <p14:creationId xmlns:p14="http://schemas.microsoft.com/office/powerpoint/2010/main" val="1409880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304C3C75-A327-9868-F397-55E04A74204D}"/>
              </a:ext>
            </a:extLst>
          </p:cNvPr>
          <p:cNvSpPr/>
          <p:nvPr/>
        </p:nvSpPr>
        <p:spPr>
          <a:xfrm>
            <a:off x="7837682" y="3867167"/>
            <a:ext cx="1712616" cy="23973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sp>
        <p:nvSpPr>
          <p:cNvPr id="2" name="Title 1">
            <a:extLst>
              <a:ext uri="{FF2B5EF4-FFF2-40B4-BE49-F238E27FC236}">
                <a16:creationId xmlns:a16="http://schemas.microsoft.com/office/drawing/2014/main" id="{0953968B-3B0F-C75B-BDE7-36737C34B3DB}"/>
              </a:ext>
            </a:extLst>
          </p:cNvPr>
          <p:cNvSpPr>
            <a:spLocks noGrp="1"/>
          </p:cNvSpPr>
          <p:nvPr>
            <p:ph type="title"/>
          </p:nvPr>
        </p:nvSpPr>
        <p:spPr>
          <a:xfrm>
            <a:off x="2" y="-39537"/>
            <a:ext cx="12191998" cy="890341"/>
          </a:xfrm>
          <a:prstGeom prst="rect">
            <a:avLst/>
          </a:prstGeom>
        </p:spPr>
        <p:txBody>
          <a:bodyPr>
            <a:normAutofit/>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3200" dirty="0">
                <a:solidFill>
                  <a:schemeClr val="bg1"/>
                </a:solidFill>
              </a:rPr>
              <a:t>Solutions: How We Advance the Industry</a:t>
            </a:r>
          </a:p>
        </p:txBody>
      </p:sp>
      <p:sp>
        <p:nvSpPr>
          <p:cNvPr id="35" name="Rectangle 34">
            <a:extLst>
              <a:ext uri="{FF2B5EF4-FFF2-40B4-BE49-F238E27FC236}">
                <a16:creationId xmlns:a16="http://schemas.microsoft.com/office/drawing/2014/main" id="{E565EE5E-F00A-78E6-B0C5-1EEC869E20C3}"/>
              </a:ext>
            </a:extLst>
          </p:cNvPr>
          <p:cNvSpPr/>
          <p:nvPr/>
        </p:nvSpPr>
        <p:spPr>
          <a:xfrm>
            <a:off x="1913353" y="1169308"/>
            <a:ext cx="1712616" cy="23973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36" name="Picture 40">
            <a:extLst>
              <a:ext uri="{FF2B5EF4-FFF2-40B4-BE49-F238E27FC236}">
                <a16:creationId xmlns:a16="http://schemas.microsoft.com/office/drawing/2014/main" id="{5B6AF5E8-1439-A757-66B0-02E91774959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7" b="37"/>
          <a:stretch/>
        </p:blipFill>
        <p:spPr>
          <a:xfrm>
            <a:off x="1913353" y="1549873"/>
            <a:ext cx="1712616" cy="1179991"/>
          </a:xfrm>
          <a:prstGeom prst="rect">
            <a:avLst/>
          </a:prstGeom>
        </p:spPr>
      </p:pic>
      <p:sp>
        <p:nvSpPr>
          <p:cNvPr id="37" name="Rectangle 36">
            <a:extLst>
              <a:ext uri="{FF2B5EF4-FFF2-40B4-BE49-F238E27FC236}">
                <a16:creationId xmlns:a16="http://schemas.microsoft.com/office/drawing/2014/main" id="{AEE4C646-90BA-9E91-7604-C34C4400C54D}"/>
              </a:ext>
            </a:extLst>
          </p:cNvPr>
          <p:cNvSpPr/>
          <p:nvPr/>
        </p:nvSpPr>
        <p:spPr>
          <a:xfrm>
            <a:off x="3894553" y="1169308"/>
            <a:ext cx="1712616" cy="23973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sp>
        <p:nvSpPr>
          <p:cNvPr id="38" name="Rectangle 37">
            <a:extLst>
              <a:ext uri="{FF2B5EF4-FFF2-40B4-BE49-F238E27FC236}">
                <a16:creationId xmlns:a16="http://schemas.microsoft.com/office/drawing/2014/main" id="{85B1E292-0401-297F-7596-E8C1F27A9528}"/>
              </a:ext>
            </a:extLst>
          </p:cNvPr>
          <p:cNvSpPr/>
          <p:nvPr/>
        </p:nvSpPr>
        <p:spPr>
          <a:xfrm>
            <a:off x="5875753" y="1169308"/>
            <a:ext cx="1712616" cy="23973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39" name="Picture 44">
            <a:extLst>
              <a:ext uri="{FF2B5EF4-FFF2-40B4-BE49-F238E27FC236}">
                <a16:creationId xmlns:a16="http://schemas.microsoft.com/office/drawing/2014/main" id="{522663AE-4315-BBB1-FC3E-E1687B5ABEC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7" b="37"/>
          <a:stretch/>
        </p:blipFill>
        <p:spPr>
          <a:xfrm>
            <a:off x="5875753" y="1549873"/>
            <a:ext cx="1712616" cy="1179991"/>
          </a:xfrm>
          <a:prstGeom prst="rect">
            <a:avLst/>
          </a:prstGeom>
        </p:spPr>
      </p:pic>
      <p:sp>
        <p:nvSpPr>
          <p:cNvPr id="40" name="Rectangle 39">
            <a:extLst>
              <a:ext uri="{FF2B5EF4-FFF2-40B4-BE49-F238E27FC236}">
                <a16:creationId xmlns:a16="http://schemas.microsoft.com/office/drawing/2014/main" id="{F89481B3-06AB-4092-DF3B-FD3A666EBDB1}"/>
              </a:ext>
            </a:extLst>
          </p:cNvPr>
          <p:cNvSpPr/>
          <p:nvPr/>
        </p:nvSpPr>
        <p:spPr>
          <a:xfrm>
            <a:off x="7856953" y="1169308"/>
            <a:ext cx="1712616" cy="23973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41" name="Picture 46">
            <a:extLst>
              <a:ext uri="{FF2B5EF4-FFF2-40B4-BE49-F238E27FC236}">
                <a16:creationId xmlns:a16="http://schemas.microsoft.com/office/drawing/2014/main" id="{EF270719-DA91-3F35-4B7F-A24DA6ADC705}"/>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7856953" y="1549873"/>
            <a:ext cx="1712616" cy="1179991"/>
          </a:xfrm>
          <a:prstGeom prst="rect">
            <a:avLst/>
          </a:prstGeom>
        </p:spPr>
      </p:pic>
      <p:sp>
        <p:nvSpPr>
          <p:cNvPr id="42" name="TextBox 41">
            <a:extLst>
              <a:ext uri="{FF2B5EF4-FFF2-40B4-BE49-F238E27FC236}">
                <a16:creationId xmlns:a16="http://schemas.microsoft.com/office/drawing/2014/main" id="{A265E94E-D41E-0C48-0AAA-44F5FB51EB48}"/>
              </a:ext>
            </a:extLst>
          </p:cNvPr>
          <p:cNvSpPr txBox="1"/>
          <p:nvPr/>
        </p:nvSpPr>
        <p:spPr>
          <a:xfrm>
            <a:off x="7856953" y="2915078"/>
            <a:ext cx="1726738" cy="45365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t>Hiring     Assessments</a:t>
            </a:r>
          </a:p>
        </p:txBody>
      </p:sp>
      <p:sp>
        <p:nvSpPr>
          <p:cNvPr id="43" name="TextBox 42">
            <a:extLst>
              <a:ext uri="{FF2B5EF4-FFF2-40B4-BE49-F238E27FC236}">
                <a16:creationId xmlns:a16="http://schemas.microsoft.com/office/drawing/2014/main" id="{E61181CB-9812-D80B-03FB-0D8022AB44AA}"/>
              </a:ext>
            </a:extLst>
          </p:cNvPr>
          <p:cNvSpPr txBox="1"/>
          <p:nvPr/>
        </p:nvSpPr>
        <p:spPr>
          <a:xfrm>
            <a:off x="5875753" y="2898057"/>
            <a:ext cx="1712616" cy="45365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t>Anti-Money Laundering Training</a:t>
            </a:r>
          </a:p>
        </p:txBody>
      </p:sp>
      <p:sp>
        <p:nvSpPr>
          <p:cNvPr id="44" name="TextBox 43">
            <a:extLst>
              <a:ext uri="{FF2B5EF4-FFF2-40B4-BE49-F238E27FC236}">
                <a16:creationId xmlns:a16="http://schemas.microsoft.com/office/drawing/2014/main" id="{DC02A8F4-EB30-C821-A439-8A6AD225E815}"/>
              </a:ext>
            </a:extLst>
          </p:cNvPr>
          <p:cNvSpPr txBox="1"/>
          <p:nvPr/>
        </p:nvSpPr>
        <p:spPr>
          <a:xfrm>
            <a:off x="1927475" y="3010794"/>
            <a:ext cx="1712616" cy="273601"/>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err="1"/>
              <a:t>FraudShare</a:t>
            </a:r>
            <a:endParaRPr lang="en-US" sz="1300" b="1" kern="1200" dirty="0"/>
          </a:p>
        </p:txBody>
      </p:sp>
      <p:sp>
        <p:nvSpPr>
          <p:cNvPr id="45" name="Rectangle: Rounded Corners 44">
            <a:extLst>
              <a:ext uri="{FF2B5EF4-FFF2-40B4-BE49-F238E27FC236}">
                <a16:creationId xmlns:a16="http://schemas.microsoft.com/office/drawing/2014/main" id="{97CCDABE-1F8F-2214-1BBA-95B47CF48260}"/>
              </a:ext>
            </a:extLst>
          </p:cNvPr>
          <p:cNvSpPr/>
          <p:nvPr/>
        </p:nvSpPr>
        <p:spPr>
          <a:xfrm>
            <a:off x="3894554" y="1545560"/>
            <a:ext cx="1712615" cy="1179991"/>
          </a:xfrm>
          <a:prstGeom prst="roundRect">
            <a:avLst>
              <a:gd name="adj" fmla="val 1165"/>
            </a:avLst>
          </a:prstGeom>
          <a:blipFill>
            <a:blip r:embed="rId9" cstate="screen">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endParaRPr lang="en-US" sz="1200"/>
          </a:p>
        </p:txBody>
      </p:sp>
      <p:sp>
        <p:nvSpPr>
          <p:cNvPr id="48" name="Rectangle 47">
            <a:extLst>
              <a:ext uri="{FF2B5EF4-FFF2-40B4-BE49-F238E27FC236}">
                <a16:creationId xmlns:a16="http://schemas.microsoft.com/office/drawing/2014/main" id="{FC42A8F3-28EA-05B0-02CB-BA05602500E8}"/>
              </a:ext>
            </a:extLst>
          </p:cNvPr>
          <p:cNvSpPr/>
          <p:nvPr/>
        </p:nvSpPr>
        <p:spPr>
          <a:xfrm>
            <a:off x="1913353" y="3867167"/>
            <a:ext cx="1712616" cy="23973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49" name="Picture 48">
            <a:extLst>
              <a:ext uri="{FF2B5EF4-FFF2-40B4-BE49-F238E27FC236}">
                <a16:creationId xmlns:a16="http://schemas.microsoft.com/office/drawing/2014/main" id="{DA285706-8645-39D4-EC69-9D48457F0030}"/>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913353" y="4247732"/>
            <a:ext cx="1712616" cy="1179991"/>
          </a:xfrm>
          <a:prstGeom prst="rect">
            <a:avLst/>
          </a:prstGeom>
        </p:spPr>
      </p:pic>
      <p:sp>
        <p:nvSpPr>
          <p:cNvPr id="50" name="Rectangle 49">
            <a:extLst>
              <a:ext uri="{FF2B5EF4-FFF2-40B4-BE49-F238E27FC236}">
                <a16:creationId xmlns:a16="http://schemas.microsoft.com/office/drawing/2014/main" id="{8C14C3B9-638C-6932-4677-1A3450AF4AD6}"/>
              </a:ext>
            </a:extLst>
          </p:cNvPr>
          <p:cNvSpPr/>
          <p:nvPr/>
        </p:nvSpPr>
        <p:spPr>
          <a:xfrm>
            <a:off x="3894553" y="3871480"/>
            <a:ext cx="1712616" cy="23973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51" name="Picture 36">
            <a:extLst>
              <a:ext uri="{FF2B5EF4-FFF2-40B4-BE49-F238E27FC236}">
                <a16:creationId xmlns:a16="http://schemas.microsoft.com/office/drawing/2014/main" id="{B602B56A-9934-3C2D-CAE0-72E319E0B8DF}"/>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37" b="37"/>
          <a:stretch/>
        </p:blipFill>
        <p:spPr>
          <a:xfrm>
            <a:off x="3894553" y="4247732"/>
            <a:ext cx="1712616" cy="1179991"/>
          </a:xfrm>
          <a:prstGeom prst="rect">
            <a:avLst/>
          </a:prstGeom>
        </p:spPr>
      </p:pic>
      <p:sp>
        <p:nvSpPr>
          <p:cNvPr id="52" name="Rectangle 51">
            <a:extLst>
              <a:ext uri="{FF2B5EF4-FFF2-40B4-BE49-F238E27FC236}">
                <a16:creationId xmlns:a16="http://schemas.microsoft.com/office/drawing/2014/main" id="{0D03F14A-5017-3CA0-03ED-8B5E06C8FBED}"/>
              </a:ext>
            </a:extLst>
          </p:cNvPr>
          <p:cNvSpPr/>
          <p:nvPr/>
        </p:nvSpPr>
        <p:spPr>
          <a:xfrm>
            <a:off x="5875753" y="3867167"/>
            <a:ext cx="1712616" cy="23973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algn="ctr"/>
            <a:endParaRPr lang="en-US" sz="1200"/>
          </a:p>
        </p:txBody>
      </p:sp>
      <p:pic>
        <p:nvPicPr>
          <p:cNvPr id="53" name="Picture 38">
            <a:extLst>
              <a:ext uri="{FF2B5EF4-FFF2-40B4-BE49-F238E27FC236}">
                <a16:creationId xmlns:a16="http://schemas.microsoft.com/office/drawing/2014/main" id="{575066D0-66C5-9A8C-17AE-EF561FEF8A26}"/>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5875753" y="4247732"/>
            <a:ext cx="1712616" cy="1179991"/>
          </a:xfrm>
          <a:prstGeom prst="rect">
            <a:avLst/>
          </a:prstGeom>
        </p:spPr>
      </p:pic>
      <p:sp>
        <p:nvSpPr>
          <p:cNvPr id="54" name="TextBox 53">
            <a:extLst>
              <a:ext uri="{FF2B5EF4-FFF2-40B4-BE49-F238E27FC236}">
                <a16:creationId xmlns:a16="http://schemas.microsoft.com/office/drawing/2014/main" id="{382C361D-BD6C-A66E-EE1E-E6114198942C}"/>
              </a:ext>
            </a:extLst>
          </p:cNvPr>
          <p:cNvSpPr txBox="1"/>
          <p:nvPr/>
        </p:nvSpPr>
        <p:spPr>
          <a:xfrm>
            <a:off x="1913353" y="5726616"/>
            <a:ext cx="1712616" cy="273601"/>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err="1"/>
              <a:t>LDEx</a:t>
            </a:r>
            <a:r>
              <a:rPr lang="en-US" sz="1300" b="1" kern="1200" dirty="0"/>
              <a:t> Standards</a:t>
            </a:r>
          </a:p>
        </p:txBody>
      </p:sp>
      <p:sp>
        <p:nvSpPr>
          <p:cNvPr id="55" name="TextBox 54">
            <a:extLst>
              <a:ext uri="{FF2B5EF4-FFF2-40B4-BE49-F238E27FC236}">
                <a16:creationId xmlns:a16="http://schemas.microsoft.com/office/drawing/2014/main" id="{19710C49-1ED6-1063-A77C-CB281817989D}"/>
              </a:ext>
            </a:extLst>
          </p:cNvPr>
          <p:cNvSpPr txBox="1"/>
          <p:nvPr/>
        </p:nvSpPr>
        <p:spPr>
          <a:xfrm>
            <a:off x="3894552" y="5630900"/>
            <a:ext cx="1712616" cy="45365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t>Trustworthy    Selling</a:t>
            </a:r>
          </a:p>
        </p:txBody>
      </p:sp>
      <p:grpSp>
        <p:nvGrpSpPr>
          <p:cNvPr id="66" name="Group 65">
            <a:extLst>
              <a:ext uri="{FF2B5EF4-FFF2-40B4-BE49-F238E27FC236}">
                <a16:creationId xmlns:a16="http://schemas.microsoft.com/office/drawing/2014/main" id="{BB532FDE-C1F2-83CF-CCEB-40FE3894A040}"/>
              </a:ext>
            </a:extLst>
          </p:cNvPr>
          <p:cNvGrpSpPr/>
          <p:nvPr/>
        </p:nvGrpSpPr>
        <p:grpSpPr>
          <a:xfrm>
            <a:off x="6445447" y="859161"/>
            <a:ext cx="566165" cy="548155"/>
            <a:chOff x="6431693" y="5248692"/>
            <a:chExt cx="854015" cy="839256"/>
          </a:xfrm>
        </p:grpSpPr>
        <p:sp>
          <p:nvSpPr>
            <p:cNvPr id="67" name="Oval 66">
              <a:extLst>
                <a:ext uri="{FF2B5EF4-FFF2-40B4-BE49-F238E27FC236}">
                  <a16:creationId xmlns:a16="http://schemas.microsoft.com/office/drawing/2014/main" id="{6290AF50-5101-6456-9F49-4B3EB8DE30AE}"/>
                </a:ext>
              </a:extLst>
            </p:cNvPr>
            <p:cNvSpPr/>
            <p:nvPr/>
          </p:nvSpPr>
          <p:spPr>
            <a:xfrm>
              <a:off x="6431693" y="5248692"/>
              <a:ext cx="854015" cy="839256"/>
            </a:xfrm>
            <a:prstGeom prst="ellipse">
              <a:avLst/>
            </a:prstGeom>
            <a:solidFill>
              <a:schemeClr val="bg1">
                <a:lumMod val="95000"/>
              </a:schemeClr>
            </a:solidFill>
            <a:ln w="9525">
              <a:solidFill>
                <a:schemeClr val="bg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Checkmark with solid fill">
              <a:extLst>
                <a:ext uri="{FF2B5EF4-FFF2-40B4-BE49-F238E27FC236}">
                  <a16:creationId xmlns:a16="http://schemas.microsoft.com/office/drawing/2014/main" id="{5767ABC3-9913-1463-30DE-C621242C76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94001" y="5403621"/>
              <a:ext cx="529398" cy="529398"/>
            </a:xfrm>
            <a:prstGeom prst="rect">
              <a:avLst/>
            </a:prstGeom>
          </p:spPr>
        </p:pic>
      </p:grpSp>
      <p:grpSp>
        <p:nvGrpSpPr>
          <p:cNvPr id="72" name="Group 71">
            <a:extLst>
              <a:ext uri="{FF2B5EF4-FFF2-40B4-BE49-F238E27FC236}">
                <a16:creationId xmlns:a16="http://schemas.microsoft.com/office/drawing/2014/main" id="{E0F25530-2080-4161-62C3-700C45142AF8}"/>
              </a:ext>
            </a:extLst>
          </p:cNvPr>
          <p:cNvGrpSpPr/>
          <p:nvPr/>
        </p:nvGrpSpPr>
        <p:grpSpPr>
          <a:xfrm>
            <a:off x="4467778" y="3622209"/>
            <a:ext cx="566165" cy="548155"/>
            <a:chOff x="6431693" y="5248692"/>
            <a:chExt cx="854015" cy="839256"/>
          </a:xfrm>
        </p:grpSpPr>
        <p:sp>
          <p:nvSpPr>
            <p:cNvPr id="73" name="Oval 72">
              <a:extLst>
                <a:ext uri="{FF2B5EF4-FFF2-40B4-BE49-F238E27FC236}">
                  <a16:creationId xmlns:a16="http://schemas.microsoft.com/office/drawing/2014/main" id="{2ABD2709-6026-FD87-1C6B-D844EA4E1144}"/>
                </a:ext>
              </a:extLst>
            </p:cNvPr>
            <p:cNvSpPr/>
            <p:nvPr/>
          </p:nvSpPr>
          <p:spPr>
            <a:xfrm>
              <a:off x="6431693" y="5248692"/>
              <a:ext cx="854015" cy="839256"/>
            </a:xfrm>
            <a:prstGeom prst="ellipse">
              <a:avLst/>
            </a:prstGeom>
            <a:solidFill>
              <a:schemeClr val="bg1">
                <a:lumMod val="95000"/>
              </a:schemeClr>
            </a:solidFill>
            <a:ln w="9525">
              <a:solidFill>
                <a:schemeClr val="bg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Checkmark with solid fill">
              <a:extLst>
                <a:ext uri="{FF2B5EF4-FFF2-40B4-BE49-F238E27FC236}">
                  <a16:creationId xmlns:a16="http://schemas.microsoft.com/office/drawing/2014/main" id="{9345348D-EF35-B5D9-EB6D-309F0A0DE7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94001" y="5403621"/>
              <a:ext cx="529398" cy="529398"/>
            </a:xfrm>
            <a:prstGeom prst="rect">
              <a:avLst/>
            </a:prstGeom>
          </p:spPr>
        </p:pic>
      </p:grpSp>
      <p:sp>
        <p:nvSpPr>
          <p:cNvPr id="80" name="TextBox 79">
            <a:extLst>
              <a:ext uri="{FF2B5EF4-FFF2-40B4-BE49-F238E27FC236}">
                <a16:creationId xmlns:a16="http://schemas.microsoft.com/office/drawing/2014/main" id="{1DDD1D53-C890-BE95-2685-3B8D2EF2A05B}"/>
              </a:ext>
            </a:extLst>
          </p:cNvPr>
          <p:cNvSpPr txBox="1"/>
          <p:nvPr/>
        </p:nvSpPr>
        <p:spPr>
          <a:xfrm>
            <a:off x="3908675" y="2915078"/>
            <a:ext cx="1712616" cy="45365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t>Applied Research Solutions</a:t>
            </a:r>
          </a:p>
        </p:txBody>
      </p:sp>
      <p:sp>
        <p:nvSpPr>
          <p:cNvPr id="46" name="TextBox 45">
            <a:extLst>
              <a:ext uri="{FF2B5EF4-FFF2-40B4-BE49-F238E27FC236}">
                <a16:creationId xmlns:a16="http://schemas.microsoft.com/office/drawing/2014/main" id="{DC74CB7E-9E35-4D27-2A03-50401790A96A}"/>
              </a:ext>
            </a:extLst>
          </p:cNvPr>
          <p:cNvSpPr txBox="1"/>
          <p:nvPr/>
        </p:nvSpPr>
        <p:spPr>
          <a:xfrm>
            <a:off x="5819516" y="5636591"/>
            <a:ext cx="1712618" cy="45365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t>Compensation Resource Center</a:t>
            </a:r>
          </a:p>
        </p:txBody>
      </p:sp>
      <p:sp>
        <p:nvSpPr>
          <p:cNvPr id="56" name="TextBox 55">
            <a:extLst>
              <a:ext uri="{FF2B5EF4-FFF2-40B4-BE49-F238E27FC236}">
                <a16:creationId xmlns:a16="http://schemas.microsoft.com/office/drawing/2014/main" id="{ECA6751E-2EA1-621D-0ED0-588B04AEA5CF}"/>
              </a:ext>
            </a:extLst>
          </p:cNvPr>
          <p:cNvSpPr txBox="1"/>
          <p:nvPr/>
        </p:nvSpPr>
        <p:spPr>
          <a:xfrm>
            <a:off x="7762944" y="5546566"/>
            <a:ext cx="1862091" cy="633700"/>
          </a:xfrm>
          <a:prstGeom prst="rect">
            <a:avLst/>
          </a:prstGeom>
          <a:noFill/>
        </p:spPr>
        <p:txBody>
          <a:bodyPr wrap="square">
            <a:spAutoFit/>
          </a:bodyPr>
          <a:lstStyle/>
          <a:p>
            <a:pPr marL="0" lvl="0" indent="0" algn="ctr" defTabSz="444522">
              <a:lnSpc>
                <a:spcPct val="90000"/>
              </a:lnSpc>
              <a:spcBef>
                <a:spcPct val="0"/>
              </a:spcBef>
              <a:spcAft>
                <a:spcPct val="35000"/>
              </a:spcAft>
              <a:buNone/>
            </a:pPr>
            <a:r>
              <a:rPr lang="en-US" sz="1300" b="1" kern="1200" dirty="0"/>
              <a:t>Customer Assurance Program/Customer Experience</a:t>
            </a:r>
          </a:p>
        </p:txBody>
      </p:sp>
      <p:pic>
        <p:nvPicPr>
          <p:cNvPr id="82" name="Picture 36">
            <a:extLst>
              <a:ext uri="{FF2B5EF4-FFF2-40B4-BE49-F238E27FC236}">
                <a16:creationId xmlns:a16="http://schemas.microsoft.com/office/drawing/2014/main" id="{43B9B3C0-71BE-3077-7367-ADF089950FE3}"/>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t="37" b="37"/>
          <a:stretch/>
        </p:blipFill>
        <p:spPr>
          <a:xfrm>
            <a:off x="7837682" y="4246258"/>
            <a:ext cx="1712616" cy="1179991"/>
          </a:xfrm>
          <a:prstGeom prst="rect">
            <a:avLst/>
          </a:prstGeom>
        </p:spPr>
      </p:pic>
      <p:grpSp>
        <p:nvGrpSpPr>
          <p:cNvPr id="3" name="Group 2">
            <a:extLst>
              <a:ext uri="{FF2B5EF4-FFF2-40B4-BE49-F238E27FC236}">
                <a16:creationId xmlns:a16="http://schemas.microsoft.com/office/drawing/2014/main" id="{D80D8316-4BD3-6A02-5B58-54316C764551}"/>
              </a:ext>
            </a:extLst>
          </p:cNvPr>
          <p:cNvGrpSpPr/>
          <p:nvPr/>
        </p:nvGrpSpPr>
        <p:grpSpPr>
          <a:xfrm>
            <a:off x="2486578" y="3611052"/>
            <a:ext cx="566165" cy="548155"/>
            <a:chOff x="6431693" y="5248692"/>
            <a:chExt cx="854015" cy="839256"/>
          </a:xfrm>
        </p:grpSpPr>
        <p:sp>
          <p:nvSpPr>
            <p:cNvPr id="4" name="Oval 3">
              <a:extLst>
                <a:ext uri="{FF2B5EF4-FFF2-40B4-BE49-F238E27FC236}">
                  <a16:creationId xmlns:a16="http://schemas.microsoft.com/office/drawing/2014/main" id="{C1638673-BC57-8404-A8B3-0C4CF86B91C3}"/>
                </a:ext>
              </a:extLst>
            </p:cNvPr>
            <p:cNvSpPr/>
            <p:nvPr/>
          </p:nvSpPr>
          <p:spPr>
            <a:xfrm>
              <a:off x="6431693" y="5248692"/>
              <a:ext cx="854015" cy="839256"/>
            </a:xfrm>
            <a:prstGeom prst="ellipse">
              <a:avLst/>
            </a:prstGeom>
            <a:solidFill>
              <a:schemeClr val="bg1">
                <a:lumMod val="95000"/>
              </a:schemeClr>
            </a:solidFill>
            <a:ln w="9525">
              <a:solidFill>
                <a:schemeClr val="bg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mark with solid fill">
              <a:extLst>
                <a:ext uri="{FF2B5EF4-FFF2-40B4-BE49-F238E27FC236}">
                  <a16:creationId xmlns:a16="http://schemas.microsoft.com/office/drawing/2014/main" id="{08E71B82-9A21-E54C-BCEC-F53FD2135A7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94001" y="5403621"/>
              <a:ext cx="529398" cy="529398"/>
            </a:xfrm>
            <a:prstGeom prst="rect">
              <a:avLst/>
            </a:prstGeom>
          </p:spPr>
        </p:pic>
      </p:grpSp>
      <p:grpSp>
        <p:nvGrpSpPr>
          <p:cNvPr id="6" name="Group 5">
            <a:extLst>
              <a:ext uri="{FF2B5EF4-FFF2-40B4-BE49-F238E27FC236}">
                <a16:creationId xmlns:a16="http://schemas.microsoft.com/office/drawing/2014/main" id="{1777D71C-6E72-6720-4376-A0A79A2C5646}"/>
              </a:ext>
            </a:extLst>
          </p:cNvPr>
          <p:cNvGrpSpPr/>
          <p:nvPr/>
        </p:nvGrpSpPr>
        <p:grpSpPr>
          <a:xfrm>
            <a:off x="2486577" y="891660"/>
            <a:ext cx="566165" cy="548155"/>
            <a:chOff x="6431693" y="5248692"/>
            <a:chExt cx="854015" cy="839256"/>
          </a:xfrm>
        </p:grpSpPr>
        <p:sp>
          <p:nvSpPr>
            <p:cNvPr id="7" name="Oval 6">
              <a:extLst>
                <a:ext uri="{FF2B5EF4-FFF2-40B4-BE49-F238E27FC236}">
                  <a16:creationId xmlns:a16="http://schemas.microsoft.com/office/drawing/2014/main" id="{7D1DCC1F-D122-4B00-191E-88CC2AD94541}"/>
                </a:ext>
              </a:extLst>
            </p:cNvPr>
            <p:cNvSpPr/>
            <p:nvPr/>
          </p:nvSpPr>
          <p:spPr>
            <a:xfrm>
              <a:off x="6431693" y="5248692"/>
              <a:ext cx="854015" cy="839256"/>
            </a:xfrm>
            <a:prstGeom prst="ellipse">
              <a:avLst/>
            </a:prstGeom>
            <a:solidFill>
              <a:schemeClr val="bg1">
                <a:lumMod val="95000"/>
              </a:schemeClr>
            </a:solidFill>
            <a:ln w="9525">
              <a:solidFill>
                <a:schemeClr val="bg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ckmark with solid fill">
              <a:extLst>
                <a:ext uri="{FF2B5EF4-FFF2-40B4-BE49-F238E27FC236}">
                  <a16:creationId xmlns:a16="http://schemas.microsoft.com/office/drawing/2014/main" id="{A8E9D5CC-8F68-77FA-893B-6AF0D1499E9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94001" y="5403621"/>
              <a:ext cx="529398" cy="529398"/>
            </a:xfrm>
            <a:prstGeom prst="rect">
              <a:avLst/>
            </a:prstGeom>
          </p:spPr>
        </p:pic>
      </p:grpSp>
      <p:grpSp>
        <p:nvGrpSpPr>
          <p:cNvPr id="9" name="Group 8">
            <a:extLst>
              <a:ext uri="{FF2B5EF4-FFF2-40B4-BE49-F238E27FC236}">
                <a16:creationId xmlns:a16="http://schemas.microsoft.com/office/drawing/2014/main" id="{A33B6709-2C49-347F-98C2-5A38E2619329}"/>
              </a:ext>
            </a:extLst>
          </p:cNvPr>
          <p:cNvGrpSpPr/>
          <p:nvPr/>
        </p:nvGrpSpPr>
        <p:grpSpPr>
          <a:xfrm>
            <a:off x="4481900" y="856547"/>
            <a:ext cx="566165" cy="548155"/>
            <a:chOff x="6431693" y="5248692"/>
            <a:chExt cx="854015" cy="839256"/>
          </a:xfrm>
        </p:grpSpPr>
        <p:sp>
          <p:nvSpPr>
            <p:cNvPr id="10" name="Oval 9">
              <a:extLst>
                <a:ext uri="{FF2B5EF4-FFF2-40B4-BE49-F238E27FC236}">
                  <a16:creationId xmlns:a16="http://schemas.microsoft.com/office/drawing/2014/main" id="{70BFCDAD-30B9-98F2-CCA4-24278A99FD58}"/>
                </a:ext>
              </a:extLst>
            </p:cNvPr>
            <p:cNvSpPr/>
            <p:nvPr/>
          </p:nvSpPr>
          <p:spPr>
            <a:xfrm>
              <a:off x="6431693" y="5248692"/>
              <a:ext cx="854015" cy="839256"/>
            </a:xfrm>
            <a:prstGeom prst="ellipse">
              <a:avLst/>
            </a:prstGeom>
            <a:solidFill>
              <a:schemeClr val="bg1">
                <a:lumMod val="95000"/>
              </a:schemeClr>
            </a:solidFill>
            <a:ln w="9525">
              <a:solidFill>
                <a:schemeClr val="bg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heckmark with solid fill">
              <a:extLst>
                <a:ext uri="{FF2B5EF4-FFF2-40B4-BE49-F238E27FC236}">
                  <a16:creationId xmlns:a16="http://schemas.microsoft.com/office/drawing/2014/main" id="{27FC1725-3E28-2C00-7957-62EA3784B9C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94001" y="5403621"/>
              <a:ext cx="529398" cy="529398"/>
            </a:xfrm>
            <a:prstGeom prst="rect">
              <a:avLst/>
            </a:prstGeom>
          </p:spPr>
        </p:pic>
      </p:grpSp>
    </p:spTree>
    <p:extLst>
      <p:ext uri="{BB962C8B-B14F-4D97-AF65-F5344CB8AC3E}">
        <p14:creationId xmlns:p14="http://schemas.microsoft.com/office/powerpoint/2010/main" val="1128851915"/>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9">
            <a:extLst>
              <a:ext uri="{FF2B5EF4-FFF2-40B4-BE49-F238E27FC236}">
                <a16:creationId xmlns:a16="http://schemas.microsoft.com/office/drawing/2014/main" id="{424A5637-3DF3-EC5F-5152-AB6DEE18A14E}"/>
              </a:ext>
            </a:extLst>
          </p:cNvPr>
          <p:cNvSpPr>
            <a:spLocks noGrp="1"/>
          </p:cNvSpPr>
          <p:nvPr>
            <p:ph type="title"/>
          </p:nvPr>
        </p:nvSpPr>
        <p:spPr/>
        <p:txBody>
          <a:bodyPr>
            <a:normAutofit/>
          </a:bodyPr>
          <a:lstStyle/>
          <a:p>
            <a:r>
              <a:rPr lang="en-US" sz="2800" dirty="0">
                <a:cs typeface="Arial" panose="020B0604020202020204" pitchFamily="34" charset="0"/>
              </a:rPr>
              <a:t>Wrap-Up</a:t>
            </a:r>
          </a:p>
        </p:txBody>
      </p:sp>
      <p:sp>
        <p:nvSpPr>
          <p:cNvPr id="2" name="TextBox 1">
            <a:extLst>
              <a:ext uri="{FF2B5EF4-FFF2-40B4-BE49-F238E27FC236}">
                <a16:creationId xmlns:a16="http://schemas.microsoft.com/office/drawing/2014/main" id="{6D39A877-E30F-F38A-4610-F68F8434ECA8}"/>
              </a:ext>
            </a:extLst>
          </p:cNvPr>
          <p:cNvSpPr txBox="1"/>
          <p:nvPr/>
        </p:nvSpPr>
        <p:spPr>
          <a:xfrm>
            <a:off x="1417983" y="5410200"/>
            <a:ext cx="8475317" cy="619512"/>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82365802-B3D8-CF9C-319C-F49BFD11FC49}"/>
              </a:ext>
            </a:extLst>
          </p:cNvPr>
          <p:cNvSpPr txBox="1"/>
          <p:nvPr/>
        </p:nvSpPr>
        <p:spPr>
          <a:xfrm>
            <a:off x="334854" y="1308700"/>
            <a:ext cx="9161117" cy="954107"/>
          </a:xfrm>
          <a:prstGeom prst="rect">
            <a:avLst/>
          </a:prstGeom>
          <a:noFill/>
        </p:spPr>
        <p:txBody>
          <a:bodyPr wrap="square" rtlCol="0">
            <a:spAutoFit/>
          </a:bodyPr>
          <a:lstStyle/>
          <a:p>
            <a:pPr marL="571500" indent="-571500">
              <a:buFont typeface="Arial" panose="020B0604020202020204" pitchFamily="34" charset="0"/>
              <a:buChar char="•"/>
            </a:pPr>
            <a:r>
              <a:rPr lang="en-US" sz="2800" b="1" dirty="0">
                <a:solidFill>
                  <a:srgbClr val="1F497D"/>
                </a:solidFill>
                <a:latin typeface="Aptos" panose="020B0004020202020204" pitchFamily="34" charset="0"/>
                <a:cs typeface="Arial" panose="020B0604020202020204" pitchFamily="34" charset="0"/>
              </a:rPr>
              <a:t>Next steps from today’s meeting</a:t>
            </a:r>
          </a:p>
          <a:p>
            <a:pPr marL="571500" indent="-571500">
              <a:buFont typeface="Arial" panose="020B0604020202020204" pitchFamily="34" charset="0"/>
              <a:buChar char="•"/>
            </a:pPr>
            <a:r>
              <a:rPr lang="en-US" sz="2800" b="1" dirty="0">
                <a:solidFill>
                  <a:srgbClr val="1F497D"/>
                </a:solidFill>
                <a:latin typeface="Aptos" panose="020B0004020202020204" pitchFamily="34" charset="0"/>
                <a:cs typeface="Arial" panose="020B0604020202020204" pitchFamily="34" charset="0"/>
              </a:rPr>
              <a:t>Next steps for continued engagement</a:t>
            </a:r>
          </a:p>
        </p:txBody>
      </p:sp>
    </p:spTree>
    <p:extLst>
      <p:ext uri="{BB962C8B-B14F-4D97-AF65-F5344CB8AC3E}">
        <p14:creationId xmlns:p14="http://schemas.microsoft.com/office/powerpoint/2010/main" val="16281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6E7E-2E7E-EACD-A3D7-25691DBD7E6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BDD6FA8-357A-D06D-8B9B-24A5FAD6587F}"/>
              </a:ext>
            </a:extLst>
          </p:cNvPr>
          <p:cNvSpPr txBox="1"/>
          <p:nvPr/>
        </p:nvSpPr>
        <p:spPr>
          <a:xfrm>
            <a:off x="8073887" y="4074140"/>
            <a:ext cx="3200400" cy="95410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Barb </a:t>
            </a:r>
            <a:r>
              <a:rPr lang="en-US" sz="1400" b="1" kern="100" dirty="0">
                <a:solidFill>
                  <a:srgbClr val="000000"/>
                </a:solidFill>
                <a:latin typeface="Aptos" panose="020B0004020202020204" pitchFamily="34" charset="0"/>
                <a:ea typeface="Calibri" panose="020F0502020204030204" pitchFamily="34" charset="0"/>
                <a:cs typeface="Calibri" panose="020F0502020204030204" pitchFamily="34" charset="0"/>
              </a:rPr>
              <a:t>Kimball</a:t>
            </a:r>
            <a:endPar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Member Solutions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hlinkClick r:id="rId3"/>
              </a:rPr>
              <a:t>bkimball@limra.com</a:t>
            </a: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(860) 214-3350</a:t>
            </a:r>
          </a:p>
        </p:txBody>
      </p:sp>
      <p:pic>
        <p:nvPicPr>
          <p:cNvPr id="14" name="Picture 13">
            <a:extLst>
              <a:ext uri="{FF2B5EF4-FFF2-40B4-BE49-F238E27FC236}">
                <a16:creationId xmlns:a16="http://schemas.microsoft.com/office/drawing/2014/main" id="{0764EB4B-0E93-A739-4917-E127CDAE1CF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686800" y="1997765"/>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
        <p:nvSpPr>
          <p:cNvPr id="2" name="Title 6">
            <a:extLst>
              <a:ext uri="{FF2B5EF4-FFF2-40B4-BE49-F238E27FC236}">
                <a16:creationId xmlns:a16="http://schemas.microsoft.com/office/drawing/2014/main" id="{F0DF6521-1D84-A8CF-1EAC-EF6AC465C160}"/>
              </a:ext>
            </a:extLst>
          </p:cNvPr>
          <p:cNvSpPr>
            <a:spLocks noGrp="1"/>
          </p:cNvSpPr>
          <p:nvPr>
            <p:ph type="title"/>
          </p:nvPr>
        </p:nvSpPr>
        <p:spPr>
          <a:xfrm>
            <a:off x="5782" y="-30864"/>
            <a:ext cx="12191998" cy="890341"/>
          </a:xfrm>
        </p:spPr>
        <p:txBody>
          <a:bodyPr/>
          <a:lstStyle/>
          <a:p>
            <a:r>
              <a:rPr lang="en-US" dirty="0"/>
              <a:t>Your Dedicated Partnership Team</a:t>
            </a:r>
          </a:p>
        </p:txBody>
      </p:sp>
      <p:sp>
        <p:nvSpPr>
          <p:cNvPr id="5" name="Text Placeholder 6">
            <a:extLst>
              <a:ext uri="{FF2B5EF4-FFF2-40B4-BE49-F238E27FC236}">
                <a16:creationId xmlns:a16="http://schemas.microsoft.com/office/drawing/2014/main" id="{55E03804-F9EF-3B26-4729-EE3CF8D433BE}"/>
              </a:ext>
            </a:extLst>
          </p:cNvPr>
          <p:cNvSpPr txBox="1">
            <a:spLocks/>
          </p:cNvSpPr>
          <p:nvPr/>
        </p:nvSpPr>
        <p:spPr>
          <a:xfrm>
            <a:off x="990600" y="4074140"/>
            <a:ext cx="3200400" cy="100584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Kelly Fehring</a:t>
            </a:r>
            <a:r>
              <a:rPr lang="en-US" sz="1400" kern="0" dirty="0"/>
              <a:t>, FLMI, ACS, CLU</a:t>
            </a:r>
          </a:p>
          <a:p>
            <a:pPr algn="ctr"/>
            <a:r>
              <a:rPr lang="en-US" sz="1400" kern="0" dirty="0"/>
              <a:t>Member Relations Director </a:t>
            </a:r>
          </a:p>
          <a:p>
            <a:pPr algn="ctr"/>
            <a:r>
              <a:rPr lang="en-US" sz="1400" kern="0" dirty="0">
                <a:hlinkClick r:id="rId5"/>
              </a:rPr>
              <a:t>kfehring@limra.com</a:t>
            </a:r>
            <a:r>
              <a:rPr lang="en-US" sz="1400" kern="0" dirty="0"/>
              <a:t> </a:t>
            </a:r>
          </a:p>
          <a:p>
            <a:pPr algn="ctr"/>
            <a:r>
              <a:rPr lang="en-US" sz="1400" kern="0" dirty="0"/>
              <a:t>(513) 384-8061</a:t>
            </a:r>
          </a:p>
        </p:txBody>
      </p:sp>
      <p:sp>
        <p:nvSpPr>
          <p:cNvPr id="7" name="Text Placeholder 6">
            <a:extLst>
              <a:ext uri="{FF2B5EF4-FFF2-40B4-BE49-F238E27FC236}">
                <a16:creationId xmlns:a16="http://schemas.microsoft.com/office/drawing/2014/main" id="{9FCCAB1C-2820-DFF1-DC50-66385723DF5C}"/>
              </a:ext>
            </a:extLst>
          </p:cNvPr>
          <p:cNvSpPr txBox="1">
            <a:spLocks/>
          </p:cNvSpPr>
          <p:nvPr/>
        </p:nvSpPr>
        <p:spPr>
          <a:xfrm>
            <a:off x="4495800" y="4074140"/>
            <a:ext cx="3200400" cy="141226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Mike Rand</a:t>
            </a:r>
            <a:endParaRPr lang="en-US" sz="1400" kern="0" dirty="0"/>
          </a:p>
          <a:p>
            <a:pPr algn="ctr"/>
            <a:r>
              <a:rPr lang="en-US" sz="1400" kern="0" dirty="0"/>
              <a:t>Member Solutions Director</a:t>
            </a:r>
          </a:p>
          <a:p>
            <a:pPr algn="ctr"/>
            <a:r>
              <a:rPr lang="en-US" sz="1400" dirty="0">
                <a:solidFill>
                  <a:srgbClr val="002F6B"/>
                </a:solidFill>
                <a:hlinkClick r:id="rId6"/>
              </a:rPr>
              <a:t>mrand@limra.com</a:t>
            </a:r>
            <a:endParaRPr lang="en-US" sz="1400" dirty="0">
              <a:solidFill>
                <a:srgbClr val="002F6B"/>
              </a:solidFill>
            </a:endParaRPr>
          </a:p>
          <a:p>
            <a:pPr algn="ctr"/>
            <a:r>
              <a:rPr lang="en-US" sz="1400" dirty="0"/>
              <a:t>(860) 285-7871</a:t>
            </a:r>
          </a:p>
        </p:txBody>
      </p:sp>
      <p:pic>
        <p:nvPicPr>
          <p:cNvPr id="3" name="Picture 2">
            <a:extLst>
              <a:ext uri="{FF2B5EF4-FFF2-40B4-BE49-F238E27FC236}">
                <a16:creationId xmlns:a16="http://schemas.microsoft.com/office/drawing/2014/main" id="{B9EA3BBE-4960-5C22-C240-7B097724D6BF}"/>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673352"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66CC1E1-186D-E934-7ACF-4966A3D8AB3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184648"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412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7AE52C-0988-932C-BCB9-AD18C187E2A1}"/>
              </a:ext>
            </a:extLst>
          </p:cNvPr>
          <p:cNvSpPr txBox="1">
            <a:spLocks/>
          </p:cNvSpPr>
          <p:nvPr/>
        </p:nvSpPr>
        <p:spPr>
          <a:xfrm>
            <a:off x="5782" y="-30864"/>
            <a:ext cx="12191998" cy="890341"/>
          </a:xfrm>
          <a:prstGeom prst="rect">
            <a:avLst/>
          </a:prstGeom>
          <a:noFill/>
        </p:spPr>
        <p:txBody>
          <a:bodyPr vert="horz" wrap="none" lIns="274320" tIns="0" rIns="182880" bIns="0" rtlCol="0" anchor="ctr" anchorCtr="0">
            <a:noAutofit/>
          </a:bodyPr>
          <a:lstStyle>
            <a:lvl1pPr algn="l" rtl="0" eaLnBrk="1" fontAlgn="base" hangingPunct="1">
              <a:lnSpc>
                <a:spcPct val="100000"/>
              </a:lnSpc>
              <a:spcBef>
                <a:spcPct val="0"/>
              </a:spcBef>
              <a:spcAft>
                <a:spcPct val="0"/>
              </a:spcAft>
              <a:defRPr sz="3200" b="0" baseline="0">
                <a:solidFill>
                  <a:schemeClr val="bg1"/>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a:lstStyle>
          <a:p>
            <a:r>
              <a:rPr lang="en-US" kern="0" dirty="0">
                <a:latin typeface="Aptos" panose="020B0004020202020204" pitchFamily="34" charset="0"/>
              </a:rPr>
              <a:t>U.S.</a:t>
            </a:r>
            <a:r>
              <a:rPr lang="en-US" kern="0" spc="-100" dirty="0">
                <a:latin typeface="Aptos" panose="020B0004020202020204" pitchFamily="34" charset="0"/>
              </a:rPr>
              <a:t> </a:t>
            </a:r>
            <a:r>
              <a:rPr lang="en-US" kern="0" dirty="0">
                <a:latin typeface="Aptos" panose="020B0004020202020204" pitchFamily="34" charset="0"/>
              </a:rPr>
              <a:t>Life</a:t>
            </a:r>
            <a:r>
              <a:rPr lang="en-US" kern="0" spc="-80" dirty="0">
                <a:latin typeface="Aptos" panose="020B0004020202020204" pitchFamily="34" charset="0"/>
              </a:rPr>
              <a:t> </a:t>
            </a:r>
            <a:r>
              <a:rPr lang="en-US" kern="0" dirty="0">
                <a:latin typeface="Aptos" panose="020B0004020202020204" pitchFamily="34" charset="0"/>
              </a:rPr>
              <a:t>Insurance</a:t>
            </a:r>
            <a:r>
              <a:rPr lang="en-US" kern="0" spc="-87" dirty="0">
                <a:latin typeface="Aptos" panose="020B0004020202020204" pitchFamily="34" charset="0"/>
              </a:rPr>
              <a:t> </a:t>
            </a:r>
            <a:r>
              <a:rPr lang="en-US" kern="0" dirty="0">
                <a:latin typeface="Aptos" panose="020B0004020202020204" pitchFamily="34" charset="0"/>
              </a:rPr>
              <a:t>Sales</a:t>
            </a:r>
            <a:r>
              <a:rPr lang="en-US" kern="0" spc="-53" dirty="0">
                <a:latin typeface="Aptos" panose="020B0004020202020204" pitchFamily="34" charset="0"/>
              </a:rPr>
              <a:t> </a:t>
            </a:r>
            <a:r>
              <a:rPr lang="en-US" kern="0" dirty="0">
                <a:latin typeface="Aptos" panose="020B0004020202020204" pitchFamily="34" charset="0"/>
              </a:rPr>
              <a:t>Trends</a:t>
            </a:r>
            <a:r>
              <a:rPr lang="en-US" kern="0" spc="-87" dirty="0">
                <a:latin typeface="Aptos" panose="020B0004020202020204" pitchFamily="34" charset="0"/>
              </a:rPr>
              <a:t> </a:t>
            </a:r>
            <a:r>
              <a:rPr lang="en-US" kern="0" dirty="0">
                <a:latin typeface="Aptos" panose="020B0004020202020204" pitchFamily="34" charset="0"/>
              </a:rPr>
              <a:t>by</a:t>
            </a:r>
            <a:r>
              <a:rPr lang="en-US" kern="0" spc="-93" dirty="0">
                <a:latin typeface="Aptos" panose="020B0004020202020204" pitchFamily="34" charset="0"/>
              </a:rPr>
              <a:t> </a:t>
            </a:r>
            <a:r>
              <a:rPr lang="en-US" kern="0" spc="-13" dirty="0">
                <a:latin typeface="Aptos" panose="020B0004020202020204" pitchFamily="34" charset="0"/>
              </a:rPr>
              <a:t>Product</a:t>
            </a:r>
            <a:endParaRPr lang="en-US" kern="0" dirty="0">
              <a:latin typeface="Aptos" panose="020B0004020202020204" pitchFamily="34" charset="0"/>
            </a:endParaRPr>
          </a:p>
        </p:txBody>
      </p:sp>
      <p:sp>
        <p:nvSpPr>
          <p:cNvPr id="5" name="object 45">
            <a:extLst>
              <a:ext uri="{FF2B5EF4-FFF2-40B4-BE49-F238E27FC236}">
                <a16:creationId xmlns:a16="http://schemas.microsoft.com/office/drawing/2014/main" id="{FC645624-34B1-C650-CF86-862AA21515AF}"/>
              </a:ext>
            </a:extLst>
          </p:cNvPr>
          <p:cNvSpPr txBox="1"/>
          <p:nvPr/>
        </p:nvSpPr>
        <p:spPr>
          <a:xfrm>
            <a:off x="213399" y="6441880"/>
            <a:ext cx="7318907" cy="170987"/>
          </a:xfrm>
          <a:prstGeom prst="rect">
            <a:avLst/>
          </a:prstGeom>
        </p:spPr>
        <p:txBody>
          <a:bodyPr vert="horz" wrap="square" lIns="0" tIns="16933" rIns="0" bIns="0" rtlCol="0">
            <a:spAutoFit/>
          </a:bodyPr>
          <a:lstStyle/>
          <a:p>
            <a:pPr marL="25400" marR="0" lvl="0" indent="0" algn="l" defTabSz="20574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Source:</a:t>
            </a:r>
            <a:r>
              <a:rPr kumimoji="0" lang="en-US" sz="1000" b="0" i="0"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U.S.</a:t>
            </a:r>
            <a:r>
              <a:rPr kumimoji="0" lang="en-US" sz="1000" b="0" i="1"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Retail</a:t>
            </a:r>
            <a:r>
              <a:rPr kumimoji="0" lang="en-US" sz="1000" b="0" i="1" u="none" strike="noStrike" kern="1200" cap="none" spc="-7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Individual</a:t>
            </a:r>
            <a:r>
              <a:rPr kumimoji="0" lang="en-US" sz="1000" b="0" i="1" u="none" strike="noStrike" kern="1200" cap="none" spc="-4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Life</a:t>
            </a:r>
            <a:r>
              <a:rPr kumimoji="0" lang="en-US" sz="1000" b="0" i="1" u="none" strike="noStrike" kern="1200" cap="none" spc="-4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Insurance</a:t>
            </a:r>
            <a:r>
              <a:rPr kumimoji="0" lang="en-US" sz="1000" b="0" i="1"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Sales</a:t>
            </a:r>
            <a:r>
              <a:rPr kumimoji="0" lang="en-US" sz="1000" b="0" i="1" u="none" strike="noStrike" kern="1200" cap="none" spc="-5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Survey </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and Industry Estimates</a:t>
            </a:r>
            <a:r>
              <a:rPr kumimoji="0" lang="en-US" sz="1000" b="0" i="0" u="none" strike="noStrike" kern="1200" cap="none" spc="-11" normalizeH="0" baseline="0" noProof="0" dirty="0">
                <a:ln>
                  <a:noFill/>
                </a:ln>
                <a:solidFill>
                  <a:srgbClr val="000000"/>
                </a:solidFill>
                <a:effectLst/>
                <a:uLnTx/>
                <a:uFillTx/>
                <a:latin typeface="Aptos" panose="020B0004020202020204" pitchFamily="34" charset="0"/>
                <a:cs typeface="Arial"/>
              </a:rPr>
              <a:t> </a:t>
            </a:r>
            <a:r>
              <a:rPr lang="en-US" sz="1000" dirty="0">
                <a:solidFill>
                  <a:srgbClr val="000000"/>
                </a:solidFill>
                <a:latin typeface="Aptos" panose="020B0004020202020204" pitchFamily="34" charset="0"/>
                <a:cs typeface="Arial"/>
              </a:rPr>
              <a:t>—</a:t>
            </a:r>
            <a:r>
              <a:rPr kumimoji="0" lang="en-US" sz="1000" b="0" i="0"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Annualized</a:t>
            </a:r>
            <a:r>
              <a:rPr kumimoji="0" lang="en-US" sz="1000" b="0" i="0" u="none" strike="noStrike" kern="1200" cap="none" spc="-11" normalizeH="0" baseline="0" noProof="0" dirty="0">
                <a:ln>
                  <a:noFill/>
                </a:ln>
                <a:solidFill>
                  <a:srgbClr val="000000"/>
                </a:solidFill>
                <a:effectLst/>
                <a:uLnTx/>
                <a:uFillTx/>
                <a:latin typeface="Aptos" panose="020B0004020202020204" pitchFamily="34" charset="0"/>
                <a:cs typeface="Arial"/>
              </a:rPr>
              <a:t> </a:t>
            </a:r>
            <a:r>
              <a:rPr kumimoji="0" lang="en-US" sz="1000" b="0" i="0" u="none" strike="noStrike" kern="1200" cap="none" spc="-20" normalizeH="0" baseline="0" noProof="0" dirty="0">
                <a:ln>
                  <a:noFill/>
                </a:ln>
                <a:solidFill>
                  <a:srgbClr val="000000"/>
                </a:solidFill>
                <a:effectLst/>
                <a:uLnTx/>
                <a:uFillTx/>
                <a:latin typeface="Aptos" panose="020B0004020202020204" pitchFamily="34" charset="0"/>
                <a:cs typeface="Arial"/>
              </a:rPr>
              <a:t>Premium</a:t>
            </a:r>
            <a:r>
              <a:rPr lang="en-US" sz="1000" spc="-20" dirty="0">
                <a:solidFill>
                  <a:srgbClr val="000000"/>
                </a:solidFill>
                <a:latin typeface="Aptos" panose="020B0004020202020204" pitchFamily="34" charset="0"/>
                <a:cs typeface="Arial"/>
              </a:rPr>
              <a:t>, LIMRA.</a:t>
            </a:r>
            <a:endParaRPr kumimoji="0" lang="en-US" sz="1000" b="0" i="0" u="none" strike="noStrike" kern="1200" cap="none" spc="-20" normalizeH="0" baseline="0" noProof="0" dirty="0">
              <a:ln>
                <a:noFill/>
              </a:ln>
              <a:solidFill>
                <a:srgbClr val="000000"/>
              </a:solidFill>
              <a:effectLst/>
              <a:uLnTx/>
              <a:uFillTx/>
              <a:latin typeface="Aptos" panose="020B0004020202020204" pitchFamily="34" charset="0"/>
              <a:cs typeface="Arial"/>
            </a:endParaRPr>
          </a:p>
        </p:txBody>
      </p:sp>
      <p:pic>
        <p:nvPicPr>
          <p:cNvPr id="6" name="Picture 5">
            <a:extLst>
              <a:ext uri="{FF2B5EF4-FFF2-40B4-BE49-F238E27FC236}">
                <a16:creationId xmlns:a16="http://schemas.microsoft.com/office/drawing/2014/main" id="{55AB5D5F-DB8D-632B-102A-D36EFD739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306" y="1191574"/>
            <a:ext cx="24386" cy="4474852"/>
          </a:xfrm>
          <a:prstGeom prst="rect">
            <a:avLst/>
          </a:prstGeom>
        </p:spPr>
      </p:pic>
      <p:graphicFrame>
        <p:nvGraphicFramePr>
          <p:cNvPr id="7" name="Chart 6">
            <a:extLst>
              <a:ext uri="{FF2B5EF4-FFF2-40B4-BE49-F238E27FC236}">
                <a16:creationId xmlns:a16="http://schemas.microsoft.com/office/drawing/2014/main" id="{0E682C75-D29C-4CA5-CF78-34149AB8126E}"/>
              </a:ext>
            </a:extLst>
          </p:cNvPr>
          <p:cNvGraphicFramePr/>
          <p:nvPr>
            <p:extLst>
              <p:ext uri="{D42A27DB-BD31-4B8C-83A1-F6EECF244321}">
                <p14:modId xmlns:p14="http://schemas.microsoft.com/office/powerpoint/2010/main" val="1133247578"/>
              </p:ext>
            </p:extLst>
          </p:nvPr>
        </p:nvGraphicFramePr>
        <p:xfrm>
          <a:off x="1109695" y="767049"/>
          <a:ext cx="9825465" cy="52792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0518721"/>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5DC3-9D35-D093-1013-6E520F0A5F9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A78DAAE-6B5A-F51D-21EC-0A3BEE28CA50}"/>
              </a:ext>
            </a:extLst>
          </p:cNvPr>
          <p:cNvSpPr txBox="1"/>
          <p:nvPr/>
        </p:nvSpPr>
        <p:spPr>
          <a:xfrm>
            <a:off x="8073887" y="4074140"/>
            <a:ext cx="3200400" cy="95410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Al </a:t>
            </a:r>
            <a:r>
              <a:rPr kumimoji="0" lang="en-US" sz="1400" b="1" i="0" u="none" strike="noStrike" kern="100" cap="none" spc="0" normalizeH="0" baseline="0" noProof="0" dirty="0" err="1">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Palmeri</a:t>
            </a:r>
            <a:r>
              <a:rPr kumimoji="0" lang="en-US" sz="14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 FLMI FSRI, ACS, AIRC</a:t>
            </a:r>
            <a:endPar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Senior Director, Member 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00" dirty="0" err="1">
                <a:solidFill>
                  <a:srgbClr val="000000"/>
                </a:solidFill>
                <a:latin typeface="Aptos" panose="020B0004020202020204" pitchFamily="34" charset="0"/>
                <a:ea typeface="Calibri Light" panose="020F0302020204030204" pitchFamily="34" charset="0"/>
                <a:cs typeface="Calibri Light" panose="020F0302020204030204" pitchFamily="34" charset="0"/>
                <a:hlinkClick r:id="rId3"/>
              </a:rPr>
              <a:t>apalmeri</a:t>
            </a: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hlinkClick r:id="rId3"/>
              </a:rPr>
              <a:t>@limra.com</a:t>
            </a: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(770) 984-3759</a:t>
            </a:r>
          </a:p>
        </p:txBody>
      </p:sp>
      <p:sp>
        <p:nvSpPr>
          <p:cNvPr id="2" name="Title 6">
            <a:extLst>
              <a:ext uri="{FF2B5EF4-FFF2-40B4-BE49-F238E27FC236}">
                <a16:creationId xmlns:a16="http://schemas.microsoft.com/office/drawing/2014/main" id="{A5FFEBA4-B721-2AB8-2B0C-B47E788E454C}"/>
              </a:ext>
            </a:extLst>
          </p:cNvPr>
          <p:cNvSpPr>
            <a:spLocks noGrp="1"/>
          </p:cNvSpPr>
          <p:nvPr>
            <p:ph type="title"/>
          </p:nvPr>
        </p:nvSpPr>
        <p:spPr>
          <a:xfrm>
            <a:off x="5782" y="-30864"/>
            <a:ext cx="12191998" cy="890341"/>
          </a:xfrm>
        </p:spPr>
        <p:txBody>
          <a:bodyPr/>
          <a:lstStyle/>
          <a:p>
            <a:r>
              <a:rPr lang="en-US" dirty="0"/>
              <a:t>Your Dedicated Partnership Team</a:t>
            </a:r>
          </a:p>
        </p:txBody>
      </p:sp>
      <p:sp>
        <p:nvSpPr>
          <p:cNvPr id="5" name="Text Placeholder 6">
            <a:extLst>
              <a:ext uri="{FF2B5EF4-FFF2-40B4-BE49-F238E27FC236}">
                <a16:creationId xmlns:a16="http://schemas.microsoft.com/office/drawing/2014/main" id="{D50D806C-AF26-ABF2-D136-A30204E674DD}"/>
              </a:ext>
            </a:extLst>
          </p:cNvPr>
          <p:cNvSpPr txBox="1">
            <a:spLocks/>
          </p:cNvSpPr>
          <p:nvPr/>
        </p:nvSpPr>
        <p:spPr>
          <a:xfrm>
            <a:off x="990600" y="4074140"/>
            <a:ext cx="3200400" cy="100584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Chris J. Callahan</a:t>
            </a:r>
            <a:endParaRPr lang="en-US" sz="1400" kern="0" dirty="0"/>
          </a:p>
          <a:p>
            <a:pPr algn="ctr"/>
            <a:r>
              <a:rPr lang="en-US" sz="1400" kern="0" dirty="0"/>
              <a:t>Member Relations Director </a:t>
            </a:r>
          </a:p>
          <a:p>
            <a:pPr algn="ctr"/>
            <a:r>
              <a:rPr lang="en-US" sz="1400" kern="0" dirty="0">
                <a:hlinkClick r:id="rId4"/>
              </a:rPr>
              <a:t>ccallahan@limra.com</a:t>
            </a:r>
            <a:endParaRPr lang="en-US" sz="1400" kern="0" dirty="0"/>
          </a:p>
          <a:p>
            <a:pPr algn="ctr"/>
            <a:r>
              <a:rPr lang="en-US" sz="1400" kern="0" dirty="0"/>
              <a:t>(908) 873-8818</a:t>
            </a:r>
          </a:p>
        </p:txBody>
      </p:sp>
      <p:sp>
        <p:nvSpPr>
          <p:cNvPr id="7" name="Text Placeholder 6">
            <a:extLst>
              <a:ext uri="{FF2B5EF4-FFF2-40B4-BE49-F238E27FC236}">
                <a16:creationId xmlns:a16="http://schemas.microsoft.com/office/drawing/2014/main" id="{1C312737-0229-172F-1F3D-B2C4C73BDD83}"/>
              </a:ext>
            </a:extLst>
          </p:cNvPr>
          <p:cNvSpPr txBox="1">
            <a:spLocks/>
          </p:cNvSpPr>
          <p:nvPr/>
        </p:nvSpPr>
        <p:spPr>
          <a:xfrm>
            <a:off x="4495800" y="4074140"/>
            <a:ext cx="3200400" cy="141226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Angelina Weeks, CLF</a:t>
            </a:r>
            <a:endParaRPr lang="en-US" sz="1400" kern="0" dirty="0"/>
          </a:p>
          <a:p>
            <a:pPr algn="ctr"/>
            <a:r>
              <a:rPr lang="en-US" sz="1400" kern="0" dirty="0"/>
              <a:t>Member Solutions Director</a:t>
            </a:r>
          </a:p>
          <a:p>
            <a:pPr algn="ctr"/>
            <a:r>
              <a:rPr lang="en-US" sz="1400" dirty="0">
                <a:solidFill>
                  <a:srgbClr val="002F6B"/>
                </a:solidFill>
                <a:hlinkClick r:id="rId5"/>
              </a:rPr>
              <a:t>aweeks@limra.com</a:t>
            </a:r>
            <a:endParaRPr lang="en-US" sz="1400" dirty="0">
              <a:solidFill>
                <a:srgbClr val="002F6B"/>
              </a:solidFill>
            </a:endParaRPr>
          </a:p>
          <a:p>
            <a:pPr algn="ctr"/>
            <a:r>
              <a:rPr lang="en-US" sz="1400" dirty="0"/>
              <a:t>(239) 416-3749</a:t>
            </a:r>
          </a:p>
        </p:txBody>
      </p:sp>
      <p:pic>
        <p:nvPicPr>
          <p:cNvPr id="3" name="Picture 2">
            <a:extLst>
              <a:ext uri="{FF2B5EF4-FFF2-40B4-BE49-F238E27FC236}">
                <a16:creationId xmlns:a16="http://schemas.microsoft.com/office/drawing/2014/main" id="{4EDD9C17-A63A-4461-C112-C999E4BE7EF6}"/>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1673352"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05496F3-AF1B-5B95-C868-9EB485172C1A}"/>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184648" y="2002536"/>
            <a:ext cx="1828800" cy="1828800"/>
          </a:xfrm>
          <a:prstGeom prst="rect">
            <a:avLst/>
          </a:prstGeom>
          <a:ln w="19050" cap="sq">
            <a:no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6875C267-79BA-A056-9977-4EC1A8CCEAEA}"/>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rot="5400000">
            <a:off x="8759687"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132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3EE4-ED89-0EEE-DF7B-970B7065784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00342C3-E731-5C5F-80C6-1915B339B67E}"/>
              </a:ext>
            </a:extLst>
          </p:cNvPr>
          <p:cNvSpPr txBox="1"/>
          <p:nvPr/>
        </p:nvSpPr>
        <p:spPr>
          <a:xfrm>
            <a:off x="8073887" y="4074140"/>
            <a:ext cx="3200400" cy="95410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Melanie Evans-McHugh</a:t>
            </a:r>
            <a:endPar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Member Solutions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hlinkClick r:id="rId3"/>
              </a:rPr>
              <a:t>mevans-mchugh@loma.org</a:t>
            </a:r>
            <a:endPar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(470) 278-6450</a:t>
            </a:r>
          </a:p>
        </p:txBody>
      </p:sp>
      <p:pic>
        <p:nvPicPr>
          <p:cNvPr id="14" name="Picture 13">
            <a:extLst>
              <a:ext uri="{FF2B5EF4-FFF2-40B4-BE49-F238E27FC236}">
                <a16:creationId xmlns:a16="http://schemas.microsoft.com/office/drawing/2014/main" id="{E352E47A-CFC0-97E1-D5B4-8AA34D645B1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064487" y="1997765"/>
            <a:ext cx="12192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
        <p:nvSpPr>
          <p:cNvPr id="2" name="Title 6">
            <a:extLst>
              <a:ext uri="{FF2B5EF4-FFF2-40B4-BE49-F238E27FC236}">
                <a16:creationId xmlns:a16="http://schemas.microsoft.com/office/drawing/2014/main" id="{5AB8B9DC-1E4E-81C7-EC49-309D97E42A0C}"/>
              </a:ext>
            </a:extLst>
          </p:cNvPr>
          <p:cNvSpPr>
            <a:spLocks noGrp="1"/>
          </p:cNvSpPr>
          <p:nvPr>
            <p:ph type="title"/>
          </p:nvPr>
        </p:nvSpPr>
        <p:spPr>
          <a:xfrm>
            <a:off x="5782" y="-30864"/>
            <a:ext cx="12191998" cy="890341"/>
          </a:xfrm>
        </p:spPr>
        <p:txBody>
          <a:bodyPr/>
          <a:lstStyle/>
          <a:p>
            <a:r>
              <a:rPr lang="en-US" dirty="0"/>
              <a:t>Your Dedicated Partnership Team</a:t>
            </a:r>
          </a:p>
        </p:txBody>
      </p:sp>
      <p:sp>
        <p:nvSpPr>
          <p:cNvPr id="5" name="Text Placeholder 6">
            <a:extLst>
              <a:ext uri="{FF2B5EF4-FFF2-40B4-BE49-F238E27FC236}">
                <a16:creationId xmlns:a16="http://schemas.microsoft.com/office/drawing/2014/main" id="{B8336E0A-ED93-5D6C-CC0D-1B30C93E5C82}"/>
              </a:ext>
            </a:extLst>
          </p:cNvPr>
          <p:cNvSpPr txBox="1">
            <a:spLocks/>
          </p:cNvSpPr>
          <p:nvPr/>
        </p:nvSpPr>
        <p:spPr>
          <a:xfrm>
            <a:off x="990600" y="4074140"/>
            <a:ext cx="3200400" cy="100584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Andrew Franks</a:t>
            </a:r>
            <a:endParaRPr lang="en-US" sz="1400" kern="0" dirty="0"/>
          </a:p>
          <a:p>
            <a:pPr algn="ctr"/>
            <a:r>
              <a:rPr lang="en-US" sz="1400" kern="0" dirty="0"/>
              <a:t>Member Relations Director </a:t>
            </a:r>
          </a:p>
          <a:p>
            <a:pPr algn="ctr"/>
            <a:r>
              <a:rPr lang="en-US" sz="1400" kern="0" dirty="0">
                <a:hlinkClick r:id="rId5"/>
              </a:rPr>
              <a:t>afranks@limra.com</a:t>
            </a:r>
            <a:endParaRPr lang="en-US" sz="1400" kern="0" dirty="0"/>
          </a:p>
          <a:p>
            <a:pPr algn="ctr"/>
            <a:r>
              <a:rPr lang="en-US" sz="1400" kern="0" dirty="0"/>
              <a:t>(703) 859-3273</a:t>
            </a:r>
          </a:p>
        </p:txBody>
      </p:sp>
      <p:sp>
        <p:nvSpPr>
          <p:cNvPr id="7" name="Text Placeholder 6">
            <a:extLst>
              <a:ext uri="{FF2B5EF4-FFF2-40B4-BE49-F238E27FC236}">
                <a16:creationId xmlns:a16="http://schemas.microsoft.com/office/drawing/2014/main" id="{13EB4AAE-2EBD-E4CB-C258-DABBFF110090}"/>
              </a:ext>
            </a:extLst>
          </p:cNvPr>
          <p:cNvSpPr txBox="1">
            <a:spLocks/>
          </p:cNvSpPr>
          <p:nvPr/>
        </p:nvSpPr>
        <p:spPr>
          <a:xfrm>
            <a:off x="4495800" y="4074140"/>
            <a:ext cx="3200400" cy="141226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Miguel P. Rodrigues, MBA</a:t>
            </a:r>
            <a:endParaRPr lang="en-US" sz="1400" kern="0" dirty="0"/>
          </a:p>
          <a:p>
            <a:pPr algn="ctr"/>
            <a:r>
              <a:rPr lang="en-US" sz="1400" kern="0" dirty="0"/>
              <a:t>Member Solutions Director</a:t>
            </a:r>
          </a:p>
          <a:p>
            <a:pPr algn="ctr"/>
            <a:r>
              <a:rPr lang="en-US" sz="1400" dirty="0">
                <a:solidFill>
                  <a:srgbClr val="002F6B"/>
                </a:solidFill>
                <a:hlinkClick r:id="rId6"/>
              </a:rPr>
              <a:t>mrodrigues@limra.com</a:t>
            </a:r>
            <a:endParaRPr lang="en-US" sz="1400" dirty="0">
              <a:solidFill>
                <a:srgbClr val="002F6B"/>
              </a:solidFill>
            </a:endParaRPr>
          </a:p>
          <a:p>
            <a:pPr algn="ctr"/>
            <a:r>
              <a:rPr lang="en-US" sz="1400" dirty="0"/>
              <a:t>(860) 285-7861</a:t>
            </a:r>
          </a:p>
        </p:txBody>
      </p:sp>
      <p:pic>
        <p:nvPicPr>
          <p:cNvPr id="3" name="Picture 2">
            <a:extLst>
              <a:ext uri="{FF2B5EF4-FFF2-40B4-BE49-F238E27FC236}">
                <a16:creationId xmlns:a16="http://schemas.microsoft.com/office/drawing/2014/main" id="{FC5A02DC-A01C-8D00-91E0-FEF9F65FA3B8}"/>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1673352"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3A0F251-B290-A2A4-0BB9-DAD698BEB03B}"/>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180076" y="1997765"/>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803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44C46-88CA-2558-14E7-0CFA9C4AE81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CF075B7-C11B-DE9A-757A-E9FC01ADF76D}"/>
              </a:ext>
            </a:extLst>
          </p:cNvPr>
          <p:cNvSpPr txBox="1"/>
          <p:nvPr/>
        </p:nvSpPr>
        <p:spPr>
          <a:xfrm>
            <a:off x="8073887" y="4074140"/>
            <a:ext cx="3200400" cy="95410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Chris Atkins, MA, FLMI, ACS, AIRC</a:t>
            </a:r>
            <a:endPar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Member Solutions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hlinkClick r:id="rId3"/>
              </a:rPr>
              <a:t>catkins@limra.com</a:t>
            </a: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(817) 832-4783</a:t>
            </a:r>
          </a:p>
        </p:txBody>
      </p:sp>
      <p:pic>
        <p:nvPicPr>
          <p:cNvPr id="14" name="Picture 13">
            <a:extLst>
              <a:ext uri="{FF2B5EF4-FFF2-40B4-BE49-F238E27FC236}">
                <a16:creationId xmlns:a16="http://schemas.microsoft.com/office/drawing/2014/main" id="{09897232-9E64-1E6D-2F71-B079F1E232D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686800" y="1997765"/>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
        <p:nvSpPr>
          <p:cNvPr id="2" name="Title 6">
            <a:extLst>
              <a:ext uri="{FF2B5EF4-FFF2-40B4-BE49-F238E27FC236}">
                <a16:creationId xmlns:a16="http://schemas.microsoft.com/office/drawing/2014/main" id="{EA49262D-9A60-226E-B478-A2594D1D6A5E}"/>
              </a:ext>
            </a:extLst>
          </p:cNvPr>
          <p:cNvSpPr>
            <a:spLocks noGrp="1"/>
          </p:cNvSpPr>
          <p:nvPr>
            <p:ph type="title"/>
          </p:nvPr>
        </p:nvSpPr>
        <p:spPr>
          <a:xfrm>
            <a:off x="5782" y="-30864"/>
            <a:ext cx="12191998" cy="890341"/>
          </a:xfrm>
        </p:spPr>
        <p:txBody>
          <a:bodyPr/>
          <a:lstStyle/>
          <a:p>
            <a:r>
              <a:rPr lang="en-US" dirty="0"/>
              <a:t>Your Dedicated Partnership Team</a:t>
            </a:r>
          </a:p>
        </p:txBody>
      </p:sp>
      <p:sp>
        <p:nvSpPr>
          <p:cNvPr id="5" name="Text Placeholder 6">
            <a:extLst>
              <a:ext uri="{FF2B5EF4-FFF2-40B4-BE49-F238E27FC236}">
                <a16:creationId xmlns:a16="http://schemas.microsoft.com/office/drawing/2014/main" id="{F90BB887-5D04-68D1-4095-AA491E01CD65}"/>
              </a:ext>
            </a:extLst>
          </p:cNvPr>
          <p:cNvSpPr txBox="1">
            <a:spLocks/>
          </p:cNvSpPr>
          <p:nvPr/>
        </p:nvSpPr>
        <p:spPr>
          <a:xfrm>
            <a:off x="917713" y="4074140"/>
            <a:ext cx="3273287" cy="100584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Jason Hammen, </a:t>
            </a:r>
            <a:r>
              <a:rPr lang="en-US" sz="1400" b="1" i="0" u="none" strike="noStrike" baseline="0" dirty="0"/>
              <a:t>CFP®, </a:t>
            </a:r>
            <a:r>
              <a:rPr lang="en-US" sz="1400" b="1" i="0" u="none" strike="noStrike" baseline="0" dirty="0" err="1"/>
              <a:t>ChFC</a:t>
            </a:r>
            <a:r>
              <a:rPr lang="en-US" sz="1400" b="1" i="0" u="none" strike="noStrike" baseline="0" dirty="0"/>
              <a:t>®, CLU®, FLMI</a:t>
            </a:r>
            <a:endParaRPr lang="en-US" sz="1400" kern="0" dirty="0"/>
          </a:p>
          <a:p>
            <a:pPr algn="ctr"/>
            <a:r>
              <a:rPr lang="en-US" sz="1400" kern="0" dirty="0"/>
              <a:t>Member Relations Director </a:t>
            </a:r>
          </a:p>
          <a:p>
            <a:pPr algn="ctr"/>
            <a:r>
              <a:rPr lang="en-US" sz="1400" kern="0" dirty="0">
                <a:hlinkClick r:id="rId5"/>
              </a:rPr>
              <a:t>jhammen@limra.com</a:t>
            </a:r>
            <a:endParaRPr lang="en-US" sz="1400" kern="0" dirty="0"/>
          </a:p>
          <a:p>
            <a:pPr algn="ctr"/>
            <a:r>
              <a:rPr lang="en-US" sz="1400" kern="0" dirty="0"/>
              <a:t>(309) 706-2369</a:t>
            </a:r>
          </a:p>
        </p:txBody>
      </p:sp>
      <p:sp>
        <p:nvSpPr>
          <p:cNvPr id="7" name="Text Placeholder 6">
            <a:extLst>
              <a:ext uri="{FF2B5EF4-FFF2-40B4-BE49-F238E27FC236}">
                <a16:creationId xmlns:a16="http://schemas.microsoft.com/office/drawing/2014/main" id="{C36689DC-1A2C-87C7-7D47-99D353D911C2}"/>
              </a:ext>
            </a:extLst>
          </p:cNvPr>
          <p:cNvSpPr txBox="1">
            <a:spLocks/>
          </p:cNvSpPr>
          <p:nvPr/>
        </p:nvSpPr>
        <p:spPr>
          <a:xfrm>
            <a:off x="4422913" y="4074140"/>
            <a:ext cx="3273287" cy="141226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Nicole </a:t>
            </a:r>
            <a:r>
              <a:rPr lang="en-US" sz="1400" b="1" kern="0" dirty="0" err="1"/>
              <a:t>Overmeyer</a:t>
            </a:r>
            <a:r>
              <a:rPr lang="en-US" sz="1400" b="1" kern="0" dirty="0"/>
              <a:t>, FLMI, ACS, AIAA</a:t>
            </a:r>
            <a:endParaRPr lang="en-US" sz="1400" kern="0" dirty="0"/>
          </a:p>
          <a:p>
            <a:pPr algn="ctr"/>
            <a:r>
              <a:rPr lang="en-US" sz="1400" kern="0" dirty="0"/>
              <a:t>Member Solutions Director</a:t>
            </a:r>
          </a:p>
          <a:p>
            <a:pPr algn="ctr"/>
            <a:r>
              <a:rPr lang="en-US" sz="1400" dirty="0">
                <a:solidFill>
                  <a:srgbClr val="002F6B"/>
                </a:solidFill>
                <a:hlinkClick r:id="rId6"/>
              </a:rPr>
              <a:t>overmeyern@loma.org</a:t>
            </a:r>
            <a:endParaRPr lang="en-US" sz="1400" dirty="0">
              <a:solidFill>
                <a:srgbClr val="002F6B"/>
              </a:solidFill>
            </a:endParaRPr>
          </a:p>
          <a:p>
            <a:pPr algn="ctr"/>
            <a:r>
              <a:rPr lang="en-US" sz="1400" dirty="0"/>
              <a:t>(770) 984-6450</a:t>
            </a:r>
          </a:p>
        </p:txBody>
      </p:sp>
      <p:pic>
        <p:nvPicPr>
          <p:cNvPr id="3" name="Picture 2">
            <a:extLst>
              <a:ext uri="{FF2B5EF4-FFF2-40B4-BE49-F238E27FC236}">
                <a16:creationId xmlns:a16="http://schemas.microsoft.com/office/drawing/2014/main" id="{F9D1BB71-B6E1-673D-F057-4B9F048F56C0}"/>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1673352"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8CB3BD5-001C-348E-0A0D-F4DB6EDF6D47}"/>
              </a:ext>
            </a:extLst>
          </p:cNvPr>
          <p:cNvPicPr>
            <a:picLocks noChangeAspect="1"/>
          </p:cNvPicPr>
          <p:nvPr/>
        </p:nvPicPr>
        <p:blipFill>
          <a:blip r:embed="rId8" cstate="screen">
            <a:extLst>
              <a:ext uri="{28A0092B-C50C-407E-A947-70E740481C1C}">
                <a14:useLocalDpi xmlns:a14="http://schemas.microsoft.com/office/drawing/2010/main" val="0"/>
              </a:ext>
            </a:extLst>
          </a:blip>
          <a:srcRect r="-167"/>
          <a:stretch/>
        </p:blipFill>
        <p:spPr>
          <a:xfrm>
            <a:off x="5184648"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535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82350-2E41-B6D0-994C-F8794CF96BFF}"/>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7CE14B7B-8E38-2479-16DD-80C756B0833B}"/>
              </a:ext>
            </a:extLst>
          </p:cNvPr>
          <p:cNvSpPr>
            <a:spLocks noGrp="1"/>
          </p:cNvSpPr>
          <p:nvPr>
            <p:ph type="title"/>
          </p:nvPr>
        </p:nvSpPr>
        <p:spPr>
          <a:xfrm>
            <a:off x="5782" y="-30864"/>
            <a:ext cx="12191998" cy="890341"/>
          </a:xfrm>
        </p:spPr>
        <p:txBody>
          <a:bodyPr/>
          <a:lstStyle/>
          <a:p>
            <a:r>
              <a:rPr lang="en-US" dirty="0"/>
              <a:t>Your Dedicated Partnership Team</a:t>
            </a:r>
          </a:p>
        </p:txBody>
      </p:sp>
      <p:sp>
        <p:nvSpPr>
          <p:cNvPr id="5" name="Text Placeholder 6">
            <a:extLst>
              <a:ext uri="{FF2B5EF4-FFF2-40B4-BE49-F238E27FC236}">
                <a16:creationId xmlns:a16="http://schemas.microsoft.com/office/drawing/2014/main" id="{F98E76BC-2EB6-9C38-7E9F-C8727D4AD6C3}"/>
              </a:ext>
            </a:extLst>
          </p:cNvPr>
          <p:cNvSpPr txBox="1">
            <a:spLocks/>
          </p:cNvSpPr>
          <p:nvPr/>
        </p:nvSpPr>
        <p:spPr>
          <a:xfrm>
            <a:off x="917713" y="4074140"/>
            <a:ext cx="3273287" cy="100584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Kellie Benson-Bray</a:t>
            </a:r>
            <a:endParaRPr lang="en-US" sz="1400" kern="0" dirty="0"/>
          </a:p>
          <a:p>
            <a:pPr algn="ctr"/>
            <a:r>
              <a:rPr lang="en-US" sz="1400" kern="0" dirty="0"/>
              <a:t>Member Relations Director </a:t>
            </a:r>
          </a:p>
          <a:p>
            <a:pPr algn="ctr"/>
            <a:r>
              <a:rPr lang="en-US" sz="1400" kern="0" dirty="0">
                <a:hlinkClick r:id="rId3"/>
              </a:rPr>
              <a:t>Kbenson-bray@limra.com</a:t>
            </a:r>
            <a:endParaRPr lang="en-US" sz="1400" kern="0" dirty="0"/>
          </a:p>
          <a:p>
            <a:pPr algn="ctr"/>
            <a:r>
              <a:rPr lang="en-US" sz="1400" kern="0" dirty="0"/>
              <a:t>(385) 323-6527</a:t>
            </a:r>
          </a:p>
        </p:txBody>
      </p:sp>
      <p:sp>
        <p:nvSpPr>
          <p:cNvPr id="7" name="Text Placeholder 6">
            <a:extLst>
              <a:ext uri="{FF2B5EF4-FFF2-40B4-BE49-F238E27FC236}">
                <a16:creationId xmlns:a16="http://schemas.microsoft.com/office/drawing/2014/main" id="{CC5659A0-E413-DD34-7B44-9CB348594267}"/>
              </a:ext>
            </a:extLst>
          </p:cNvPr>
          <p:cNvSpPr txBox="1">
            <a:spLocks/>
          </p:cNvSpPr>
          <p:nvPr/>
        </p:nvSpPr>
        <p:spPr>
          <a:xfrm>
            <a:off x="4422913" y="4074140"/>
            <a:ext cx="3273287" cy="141226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Nicole </a:t>
            </a:r>
            <a:r>
              <a:rPr lang="en-US" sz="1400" b="1" kern="0" dirty="0" err="1"/>
              <a:t>Overmeyer</a:t>
            </a:r>
            <a:r>
              <a:rPr lang="en-US" sz="1400" b="1" kern="0" dirty="0"/>
              <a:t>, FLMI, ACS, AIAA</a:t>
            </a:r>
            <a:endParaRPr lang="en-US" sz="1400" kern="0" dirty="0"/>
          </a:p>
          <a:p>
            <a:pPr algn="ctr"/>
            <a:r>
              <a:rPr lang="en-US" sz="1400" kern="0" dirty="0"/>
              <a:t>Member Solutions Director</a:t>
            </a:r>
          </a:p>
          <a:p>
            <a:pPr algn="ctr"/>
            <a:r>
              <a:rPr lang="en-US" sz="1400" dirty="0">
                <a:solidFill>
                  <a:srgbClr val="002F6B"/>
                </a:solidFill>
                <a:hlinkClick r:id="rId4"/>
              </a:rPr>
              <a:t>overmeyern@loma.org</a:t>
            </a:r>
            <a:endParaRPr lang="en-US" sz="1400" dirty="0">
              <a:solidFill>
                <a:srgbClr val="002F6B"/>
              </a:solidFill>
            </a:endParaRPr>
          </a:p>
          <a:p>
            <a:pPr algn="ctr"/>
            <a:r>
              <a:rPr lang="en-US" sz="1400" dirty="0"/>
              <a:t>(770) 984-6450</a:t>
            </a:r>
          </a:p>
        </p:txBody>
      </p:sp>
      <p:pic>
        <p:nvPicPr>
          <p:cNvPr id="3" name="Picture 2">
            <a:extLst>
              <a:ext uri="{FF2B5EF4-FFF2-40B4-BE49-F238E27FC236}">
                <a16:creationId xmlns:a16="http://schemas.microsoft.com/office/drawing/2014/main" id="{48B053FF-7A65-6A11-48A9-1495135043C0}"/>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1751214" y="2002536"/>
            <a:ext cx="1673076"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E990F26-5F8F-2EC7-61B7-5590F9FE61E4}"/>
              </a:ext>
            </a:extLst>
          </p:cNvPr>
          <p:cNvPicPr>
            <a:picLocks noChangeAspect="1"/>
          </p:cNvPicPr>
          <p:nvPr/>
        </p:nvPicPr>
        <p:blipFill>
          <a:blip r:embed="rId6" cstate="screen">
            <a:extLst>
              <a:ext uri="{28A0092B-C50C-407E-A947-70E740481C1C}">
                <a14:useLocalDpi xmlns:a14="http://schemas.microsoft.com/office/drawing/2010/main" val="0"/>
              </a:ext>
            </a:extLst>
          </a:blip>
          <a:srcRect r="-167"/>
          <a:stretch/>
        </p:blipFill>
        <p:spPr>
          <a:xfrm>
            <a:off x="5184648"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5DB7C483-07F8-29A4-507E-84445EB58A73}"/>
              </a:ext>
            </a:extLst>
          </p:cNvPr>
          <p:cNvSpPr txBox="1"/>
          <p:nvPr/>
        </p:nvSpPr>
        <p:spPr>
          <a:xfrm>
            <a:off x="8073887" y="4074140"/>
            <a:ext cx="3200400" cy="95410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Melanie Evans-McHugh</a:t>
            </a:r>
            <a:endPar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Member Solutions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hlinkClick r:id="rId7"/>
              </a:rPr>
              <a:t>mevans-mchugh@loma.org</a:t>
            </a:r>
            <a:endPar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Aptos" panose="020B0004020202020204" pitchFamily="34" charset="0"/>
                <a:ea typeface="Calibri Light" panose="020F0302020204030204" pitchFamily="34" charset="0"/>
                <a:cs typeface="Calibri Light" panose="020F0302020204030204" pitchFamily="34" charset="0"/>
              </a:rPr>
              <a:t>(470) 278-6450</a:t>
            </a:r>
          </a:p>
        </p:txBody>
      </p:sp>
      <p:pic>
        <p:nvPicPr>
          <p:cNvPr id="6" name="Picture 5">
            <a:extLst>
              <a:ext uri="{FF2B5EF4-FFF2-40B4-BE49-F238E27FC236}">
                <a16:creationId xmlns:a16="http://schemas.microsoft.com/office/drawing/2014/main" id="{F0027ECB-AFD6-74AB-79C5-1F9561D00DEE}"/>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9064487" y="1997765"/>
            <a:ext cx="12192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671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29B88-4C4E-3D0B-11C4-DA6D1B438B9B}"/>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FA66B2E0-8B62-E726-152E-7F06CA0272D5}"/>
              </a:ext>
            </a:extLst>
          </p:cNvPr>
          <p:cNvSpPr>
            <a:spLocks noGrp="1"/>
          </p:cNvSpPr>
          <p:nvPr>
            <p:ph type="title"/>
          </p:nvPr>
        </p:nvSpPr>
        <p:spPr>
          <a:xfrm>
            <a:off x="5782" y="-30864"/>
            <a:ext cx="12191998" cy="890341"/>
          </a:xfrm>
        </p:spPr>
        <p:txBody>
          <a:bodyPr/>
          <a:lstStyle/>
          <a:p>
            <a:r>
              <a:rPr lang="en-US" dirty="0"/>
              <a:t>Your Dedicated Partnership Team</a:t>
            </a:r>
          </a:p>
        </p:txBody>
      </p:sp>
      <p:sp>
        <p:nvSpPr>
          <p:cNvPr id="8" name="Text Placeholder 6">
            <a:extLst>
              <a:ext uri="{FF2B5EF4-FFF2-40B4-BE49-F238E27FC236}">
                <a16:creationId xmlns:a16="http://schemas.microsoft.com/office/drawing/2014/main" id="{26238AC4-45BC-28CF-DE72-EF2A16E9C983}"/>
              </a:ext>
            </a:extLst>
          </p:cNvPr>
          <p:cNvSpPr txBox="1">
            <a:spLocks/>
          </p:cNvSpPr>
          <p:nvPr/>
        </p:nvSpPr>
        <p:spPr>
          <a:xfrm>
            <a:off x="8073887" y="4074140"/>
            <a:ext cx="3200400" cy="141226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Angelina Weeks, CLF</a:t>
            </a:r>
            <a:endParaRPr lang="en-US" sz="1400" kern="0" dirty="0"/>
          </a:p>
          <a:p>
            <a:pPr algn="ctr"/>
            <a:r>
              <a:rPr lang="en-US" sz="1400" kern="0" dirty="0"/>
              <a:t>Member Solutions Director</a:t>
            </a:r>
          </a:p>
          <a:p>
            <a:pPr algn="ctr"/>
            <a:r>
              <a:rPr lang="en-US" sz="1400" dirty="0">
                <a:solidFill>
                  <a:srgbClr val="002F6B"/>
                </a:solidFill>
                <a:hlinkClick r:id="rId3"/>
              </a:rPr>
              <a:t>aweeks@limra.com</a:t>
            </a:r>
            <a:endParaRPr lang="en-US" sz="1400" dirty="0">
              <a:solidFill>
                <a:srgbClr val="002F6B"/>
              </a:solidFill>
            </a:endParaRPr>
          </a:p>
          <a:p>
            <a:pPr algn="ctr"/>
            <a:r>
              <a:rPr lang="en-US" sz="1400" dirty="0"/>
              <a:t>(239) 416-3749</a:t>
            </a:r>
          </a:p>
        </p:txBody>
      </p:sp>
      <p:pic>
        <p:nvPicPr>
          <p:cNvPr id="9" name="Picture 8">
            <a:extLst>
              <a:ext uri="{FF2B5EF4-FFF2-40B4-BE49-F238E27FC236}">
                <a16:creationId xmlns:a16="http://schemas.microsoft.com/office/drawing/2014/main" id="{743D71A4-DF68-7472-ECF8-6666EEA0589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759687" y="1997765"/>
            <a:ext cx="1828800" cy="1828800"/>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11" name="Text Placeholder 6">
            <a:extLst>
              <a:ext uri="{FF2B5EF4-FFF2-40B4-BE49-F238E27FC236}">
                <a16:creationId xmlns:a16="http://schemas.microsoft.com/office/drawing/2014/main" id="{3721B752-6CA8-2DFA-0C61-743FBB2D806E}"/>
              </a:ext>
            </a:extLst>
          </p:cNvPr>
          <p:cNvSpPr txBox="1">
            <a:spLocks/>
          </p:cNvSpPr>
          <p:nvPr/>
        </p:nvSpPr>
        <p:spPr>
          <a:xfrm>
            <a:off x="917713" y="4074140"/>
            <a:ext cx="3273287" cy="100584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Paul </a:t>
            </a:r>
            <a:r>
              <a:rPr lang="en-US" sz="1400" b="1" kern="0" dirty="0" err="1"/>
              <a:t>Mlodzik</a:t>
            </a:r>
            <a:endParaRPr lang="en-US" sz="1400" kern="0" dirty="0"/>
          </a:p>
          <a:p>
            <a:pPr algn="ctr"/>
            <a:r>
              <a:rPr lang="en-US" sz="1400" kern="0" dirty="0"/>
              <a:t>Member Relations Director </a:t>
            </a:r>
          </a:p>
          <a:p>
            <a:pPr algn="ctr"/>
            <a:r>
              <a:rPr lang="en-US" sz="1400" kern="0" dirty="0">
                <a:hlinkClick r:id="rId5"/>
              </a:rPr>
              <a:t>pmlodzik@limra.com</a:t>
            </a:r>
            <a:endParaRPr lang="en-US" sz="1400" kern="0" dirty="0"/>
          </a:p>
          <a:p>
            <a:pPr algn="ctr"/>
            <a:r>
              <a:rPr lang="en-US" sz="1400" kern="0" dirty="0"/>
              <a:t>(519) 830-3755</a:t>
            </a:r>
          </a:p>
        </p:txBody>
      </p:sp>
      <p:pic>
        <p:nvPicPr>
          <p:cNvPr id="12" name="Picture 11">
            <a:extLst>
              <a:ext uri="{FF2B5EF4-FFF2-40B4-BE49-F238E27FC236}">
                <a16:creationId xmlns:a16="http://schemas.microsoft.com/office/drawing/2014/main" id="{FD6FA300-4C2D-218E-BF8B-B8C85CB94435}"/>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1856232" y="2002536"/>
            <a:ext cx="146304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
        <p:nvSpPr>
          <p:cNvPr id="15" name="Text Placeholder 6">
            <a:extLst>
              <a:ext uri="{FF2B5EF4-FFF2-40B4-BE49-F238E27FC236}">
                <a16:creationId xmlns:a16="http://schemas.microsoft.com/office/drawing/2014/main" id="{3A9DA959-37B3-7FB8-950A-6960C7B2F624}"/>
              </a:ext>
            </a:extLst>
          </p:cNvPr>
          <p:cNvSpPr txBox="1">
            <a:spLocks/>
          </p:cNvSpPr>
          <p:nvPr/>
        </p:nvSpPr>
        <p:spPr>
          <a:xfrm>
            <a:off x="4422913" y="4074140"/>
            <a:ext cx="3273287" cy="1412260"/>
          </a:xfrm>
          <a:prstGeom prst="rect">
            <a:avLst/>
          </a:prstGeom>
          <a:ln>
            <a:noFill/>
          </a:ln>
        </p:spPr>
        <p:txBody>
          <a:bodyPr anchor="t"/>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r>
              <a:rPr lang="en-US" sz="1400" b="1" kern="0" dirty="0"/>
              <a:t>Sook </a:t>
            </a:r>
            <a:r>
              <a:rPr lang="en-US" sz="1400" b="1" kern="0" dirty="0" err="1"/>
              <a:t>Maccarone</a:t>
            </a:r>
            <a:r>
              <a:rPr lang="en-US" sz="1400" b="1" kern="0" dirty="0"/>
              <a:t>, ALMI, ACS</a:t>
            </a:r>
            <a:endParaRPr lang="en-US" sz="1400" kern="0" dirty="0"/>
          </a:p>
          <a:p>
            <a:pPr algn="ctr"/>
            <a:r>
              <a:rPr lang="en-US" sz="1400" kern="0" dirty="0"/>
              <a:t>Canadian Business </a:t>
            </a:r>
          </a:p>
          <a:p>
            <a:pPr algn="ctr"/>
            <a:r>
              <a:rPr lang="en-US" sz="1400" kern="0" dirty="0"/>
              <a:t>Development Director</a:t>
            </a:r>
          </a:p>
          <a:p>
            <a:pPr algn="ctr"/>
            <a:r>
              <a:rPr lang="en-US" sz="1400" dirty="0">
                <a:solidFill>
                  <a:srgbClr val="002F6B"/>
                </a:solidFill>
                <a:hlinkClick r:id="rId7"/>
              </a:rPr>
              <a:t>maccarones@loma.org</a:t>
            </a:r>
            <a:endParaRPr lang="en-US" sz="1400" dirty="0">
              <a:solidFill>
                <a:srgbClr val="002F6B"/>
              </a:solidFill>
            </a:endParaRPr>
          </a:p>
          <a:p>
            <a:pPr algn="ctr"/>
            <a:r>
              <a:rPr lang="en-US" sz="1400" dirty="0"/>
              <a:t>(905) 530-2302</a:t>
            </a:r>
          </a:p>
        </p:txBody>
      </p:sp>
      <p:pic>
        <p:nvPicPr>
          <p:cNvPr id="16" name="Picture 15">
            <a:extLst>
              <a:ext uri="{FF2B5EF4-FFF2-40B4-BE49-F238E27FC236}">
                <a16:creationId xmlns:a16="http://schemas.microsoft.com/office/drawing/2014/main" id="{31937031-764B-67FD-7DF7-353E2D227D6F}"/>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184648" y="2002536"/>
            <a:ext cx="1828800" cy="1828800"/>
          </a:xfrm>
          <a:prstGeom prst="rect">
            <a:avLst/>
          </a:prstGeom>
          <a:ln w="19050" cap="sq">
            <a:solidFill>
              <a:srgbClr val="002F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373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FF2F09-D40A-F3F7-653B-3DC9FD4BC997}"/>
              </a:ext>
            </a:extLst>
          </p:cNvPr>
          <p:cNvSpPr>
            <a:spLocks noGrp="1"/>
          </p:cNvSpPr>
          <p:nvPr>
            <p:ph type="title"/>
          </p:nvPr>
        </p:nvSpPr>
        <p:spPr>
          <a:xfrm>
            <a:off x="0" y="-25036"/>
            <a:ext cx="12191998" cy="890341"/>
          </a:xfrm>
        </p:spPr>
        <p:txBody>
          <a:bodyPr>
            <a:normAutofit/>
          </a:bodyPr>
          <a:lstStyle/>
          <a:p>
            <a:r>
              <a:rPr lang="en-US" dirty="0">
                <a:latin typeface="Aptos" panose="020B0004020202020204" pitchFamily="34" charset="0"/>
              </a:rPr>
              <a:t>Market Share by Product – 2024</a:t>
            </a:r>
            <a:endParaRPr lang="en-US" baseline="30000" dirty="0">
              <a:solidFill>
                <a:srgbClr val="FF0000"/>
              </a:solidFill>
              <a:latin typeface="Aptos" panose="020B0004020202020204" pitchFamily="34" charset="0"/>
            </a:endParaRPr>
          </a:p>
        </p:txBody>
      </p:sp>
      <p:sp>
        <p:nvSpPr>
          <p:cNvPr id="5" name="Text Placeholder 3">
            <a:extLst>
              <a:ext uri="{FF2B5EF4-FFF2-40B4-BE49-F238E27FC236}">
                <a16:creationId xmlns:a16="http://schemas.microsoft.com/office/drawing/2014/main" id="{CF110AAC-DA08-20EA-D78A-A689F97E6FD4}"/>
              </a:ext>
            </a:extLst>
          </p:cNvPr>
          <p:cNvSpPr>
            <a:spLocks noGrp="1"/>
          </p:cNvSpPr>
          <p:nvPr>
            <p:ph type="body" sz="quarter" idx="14"/>
          </p:nvPr>
        </p:nvSpPr>
        <p:spPr>
          <a:xfrm>
            <a:off x="195071" y="5991898"/>
            <a:ext cx="8919899" cy="671574"/>
          </a:xfrm>
        </p:spPr>
        <p:txBody>
          <a:bodyPr/>
          <a:lstStyle/>
          <a:p>
            <a:pPr marL="25400" marR="0" lvl="0" indent="0" algn="l" defTabSz="20574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Source:</a:t>
            </a:r>
            <a:r>
              <a:rPr kumimoji="0" lang="en-US" sz="1000" b="0" i="0"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U.S.</a:t>
            </a:r>
            <a:r>
              <a:rPr kumimoji="0" lang="en-US" sz="1000" b="0" i="1"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Retail</a:t>
            </a:r>
            <a:r>
              <a:rPr kumimoji="0" lang="en-US" sz="1000" b="0" i="1" u="none" strike="noStrike" kern="1200" cap="none" spc="-7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Individual</a:t>
            </a:r>
            <a:r>
              <a:rPr kumimoji="0" lang="en-US" sz="1000" b="0" i="1" u="none" strike="noStrike" kern="1200" cap="none" spc="-4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Life</a:t>
            </a:r>
            <a:r>
              <a:rPr kumimoji="0" lang="en-US" sz="1000" b="0" i="1" u="none" strike="noStrike" kern="1200" cap="none" spc="-4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Insurance</a:t>
            </a:r>
            <a:r>
              <a:rPr kumimoji="0" lang="en-US" sz="1000" b="0" i="1"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Sales</a:t>
            </a:r>
            <a:r>
              <a:rPr kumimoji="0" lang="en-US" sz="1000" b="0" i="1" u="none" strike="noStrike" kern="1200" cap="none" spc="-5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Survey </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and Industry Estimates</a:t>
            </a:r>
            <a:r>
              <a:rPr kumimoji="0" lang="en-US" sz="1000" b="0" i="0" u="none" strike="noStrike" kern="1200" cap="none" spc="-11" normalizeH="0" baseline="0" noProof="0" dirty="0">
                <a:ln>
                  <a:noFill/>
                </a:ln>
                <a:solidFill>
                  <a:srgbClr val="000000"/>
                </a:solidFill>
                <a:effectLst/>
                <a:uLnTx/>
                <a:uFillTx/>
                <a:latin typeface="Aptos" panose="020B0004020202020204" pitchFamily="34" charset="0"/>
                <a:cs typeface="Arial"/>
              </a:rPr>
              <a:t> </a:t>
            </a:r>
            <a:r>
              <a:rPr lang="en-US" sz="1000" dirty="0">
                <a:solidFill>
                  <a:srgbClr val="000000"/>
                </a:solidFill>
                <a:latin typeface="Aptos" panose="020B0004020202020204" pitchFamily="34" charset="0"/>
                <a:cs typeface="Arial"/>
              </a:rPr>
              <a:t>—</a:t>
            </a:r>
            <a:r>
              <a:rPr kumimoji="0" lang="en-US" sz="1000" b="0" i="0"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Annualized</a:t>
            </a:r>
            <a:r>
              <a:rPr kumimoji="0" lang="en-US" sz="1000" b="0" i="0" u="none" strike="noStrike" kern="1200" cap="none" spc="-11" normalizeH="0" baseline="0" noProof="0" dirty="0">
                <a:ln>
                  <a:noFill/>
                </a:ln>
                <a:solidFill>
                  <a:srgbClr val="000000"/>
                </a:solidFill>
                <a:effectLst/>
                <a:uLnTx/>
                <a:uFillTx/>
                <a:latin typeface="Aptos" panose="020B0004020202020204" pitchFamily="34" charset="0"/>
                <a:cs typeface="Arial"/>
              </a:rPr>
              <a:t> </a:t>
            </a:r>
            <a:r>
              <a:rPr kumimoji="0" lang="en-US" sz="1000" b="0" i="0" u="none" strike="noStrike" kern="1200" cap="none" spc="-20" normalizeH="0" baseline="0" noProof="0" dirty="0">
                <a:ln>
                  <a:noFill/>
                </a:ln>
                <a:solidFill>
                  <a:srgbClr val="000000"/>
                </a:solidFill>
                <a:effectLst/>
                <a:uLnTx/>
                <a:uFillTx/>
                <a:latin typeface="Aptos" panose="020B0004020202020204" pitchFamily="34" charset="0"/>
                <a:cs typeface="Arial"/>
              </a:rPr>
              <a:t>Premium</a:t>
            </a:r>
            <a:r>
              <a:rPr lang="en-US" sz="1000" spc="-20" dirty="0">
                <a:solidFill>
                  <a:srgbClr val="000000"/>
                </a:solidFill>
                <a:latin typeface="Aptos" panose="020B0004020202020204" pitchFamily="34" charset="0"/>
                <a:cs typeface="Arial"/>
              </a:rPr>
              <a:t>, LIMRA.</a:t>
            </a:r>
            <a:endParaRPr kumimoji="0" lang="en-US" sz="1000" b="0" i="0" u="none" strike="noStrike" kern="1200" cap="none" spc="-20" normalizeH="0" baseline="0" noProof="0" dirty="0">
              <a:ln>
                <a:noFill/>
              </a:ln>
              <a:solidFill>
                <a:srgbClr val="000000"/>
              </a:solidFill>
              <a:effectLst/>
              <a:uLnTx/>
              <a:uFillTx/>
              <a:latin typeface="Aptos" panose="020B0004020202020204" pitchFamily="34" charset="0"/>
              <a:cs typeface="Arial"/>
            </a:endParaRPr>
          </a:p>
        </p:txBody>
      </p:sp>
      <p:sp>
        <p:nvSpPr>
          <p:cNvPr id="6" name="TextBox 5">
            <a:extLst>
              <a:ext uri="{FF2B5EF4-FFF2-40B4-BE49-F238E27FC236}">
                <a16:creationId xmlns:a16="http://schemas.microsoft.com/office/drawing/2014/main" id="{F4C6A6A4-076A-9E0F-CD4D-E3F04F5BAF75}"/>
              </a:ext>
            </a:extLst>
          </p:cNvPr>
          <p:cNvSpPr txBox="1"/>
          <p:nvPr/>
        </p:nvSpPr>
        <p:spPr>
          <a:xfrm>
            <a:off x="4514850" y="2076450"/>
            <a:ext cx="933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12%</a:t>
            </a:r>
          </a:p>
        </p:txBody>
      </p:sp>
      <p:sp>
        <p:nvSpPr>
          <p:cNvPr id="7" name="TextBox 6">
            <a:extLst>
              <a:ext uri="{FF2B5EF4-FFF2-40B4-BE49-F238E27FC236}">
                <a16:creationId xmlns:a16="http://schemas.microsoft.com/office/drawing/2014/main" id="{D1D24703-3640-4D1B-06CF-D1252975D4D9}"/>
              </a:ext>
            </a:extLst>
          </p:cNvPr>
          <p:cNvSpPr txBox="1"/>
          <p:nvPr/>
        </p:nvSpPr>
        <p:spPr>
          <a:xfrm>
            <a:off x="7315200" y="2609850"/>
            <a:ext cx="933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38%</a:t>
            </a:r>
          </a:p>
        </p:txBody>
      </p:sp>
      <p:graphicFrame>
        <p:nvGraphicFramePr>
          <p:cNvPr id="8" name="Chart 7">
            <a:extLst>
              <a:ext uri="{FF2B5EF4-FFF2-40B4-BE49-F238E27FC236}">
                <a16:creationId xmlns:a16="http://schemas.microsoft.com/office/drawing/2014/main" id="{8A6A96C8-3147-217E-9235-FA9A104153D7}"/>
              </a:ext>
            </a:extLst>
          </p:cNvPr>
          <p:cNvGraphicFramePr/>
          <p:nvPr>
            <p:extLst>
              <p:ext uri="{D42A27DB-BD31-4B8C-83A1-F6EECF244321}">
                <p14:modId xmlns:p14="http://schemas.microsoft.com/office/powerpoint/2010/main" val="3426411454"/>
              </p:ext>
            </p:extLst>
          </p:nvPr>
        </p:nvGraphicFramePr>
        <p:xfrm>
          <a:off x="1241492" y="930503"/>
          <a:ext cx="9709014" cy="54556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4469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4FBE4-3995-281C-0787-95B1B70B1AAD}"/>
              </a:ext>
            </a:extLst>
          </p:cNvPr>
          <p:cNvSpPr>
            <a:spLocks noGrp="1"/>
          </p:cNvSpPr>
          <p:nvPr>
            <p:ph type="title"/>
          </p:nvPr>
        </p:nvSpPr>
        <p:spPr>
          <a:xfrm>
            <a:off x="5782" y="-30864"/>
            <a:ext cx="12191998" cy="890341"/>
          </a:xfrm>
        </p:spPr>
        <p:txBody>
          <a:bodyPr/>
          <a:lstStyle/>
          <a:p>
            <a:r>
              <a:rPr lang="en-US" dirty="0">
                <a:latin typeface="Aptos" panose="020B0004020202020204" pitchFamily="34" charset="0"/>
              </a:rPr>
              <a:t>Annualized Premium Sales by Product</a:t>
            </a:r>
          </a:p>
        </p:txBody>
      </p:sp>
      <p:graphicFrame>
        <p:nvGraphicFramePr>
          <p:cNvPr id="5" name="Chart Placeholder 8">
            <a:extLst>
              <a:ext uri="{FF2B5EF4-FFF2-40B4-BE49-F238E27FC236}">
                <a16:creationId xmlns:a16="http://schemas.microsoft.com/office/drawing/2014/main" id="{BCE5E297-5855-2F03-952B-222A11BC3E0E}"/>
              </a:ext>
            </a:extLst>
          </p:cNvPr>
          <p:cNvGraphicFramePr>
            <a:graphicFrameLocks/>
          </p:cNvGraphicFramePr>
          <p:nvPr>
            <p:extLst>
              <p:ext uri="{D42A27DB-BD31-4B8C-83A1-F6EECF244321}">
                <p14:modId xmlns:p14="http://schemas.microsoft.com/office/powerpoint/2010/main" val="175086011"/>
              </p:ext>
            </p:extLst>
          </p:nvPr>
        </p:nvGraphicFramePr>
        <p:xfrm>
          <a:off x="464331" y="1965235"/>
          <a:ext cx="11043041" cy="35687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7177EFE0-3135-C5AB-95B3-DCC2C93DD67B}"/>
              </a:ext>
            </a:extLst>
          </p:cNvPr>
          <p:cNvSpPr/>
          <p:nvPr/>
        </p:nvSpPr>
        <p:spPr>
          <a:xfrm>
            <a:off x="201386" y="6393472"/>
            <a:ext cx="9029700" cy="246221"/>
          </a:xfrm>
          <a:prstGeom prst="rect">
            <a:avLst/>
          </a:prstGeom>
        </p:spPr>
        <p:txBody>
          <a:bodyPr wrap="square">
            <a:spAutoFit/>
          </a:bodyPr>
          <a:lstStyle/>
          <a:p>
            <a:pPr marL="25400" marR="0" lvl="0" indent="0" algn="l" defTabSz="20574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Source:</a:t>
            </a:r>
            <a:r>
              <a:rPr kumimoji="0" lang="en-US" sz="1000" b="0" i="0"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U.S.</a:t>
            </a:r>
            <a:r>
              <a:rPr kumimoji="0" lang="en-US" sz="1000" b="0" i="1"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Retail</a:t>
            </a:r>
            <a:r>
              <a:rPr kumimoji="0" lang="en-US" sz="1000" b="0" i="1" u="none" strike="noStrike" kern="1200" cap="none" spc="-7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Individual</a:t>
            </a:r>
            <a:r>
              <a:rPr kumimoji="0" lang="en-US" sz="1000" b="0" i="1" u="none" strike="noStrike" kern="1200" cap="none" spc="-4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Life</a:t>
            </a:r>
            <a:r>
              <a:rPr kumimoji="0" lang="en-US" sz="1000" b="0" i="1" u="none" strike="noStrike" kern="1200" cap="none" spc="-41"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Insurance</a:t>
            </a:r>
            <a:r>
              <a:rPr kumimoji="0" lang="en-US" sz="1000" b="0" i="1"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Sales</a:t>
            </a:r>
            <a:r>
              <a:rPr kumimoji="0" lang="en-US" sz="1000" b="0" i="1" u="none" strike="noStrike" kern="1200" cap="none" spc="-50" normalizeH="0" baseline="0" noProof="0" dirty="0">
                <a:ln>
                  <a:noFill/>
                </a:ln>
                <a:solidFill>
                  <a:srgbClr val="000000"/>
                </a:solidFill>
                <a:effectLst/>
                <a:uLnTx/>
                <a:uFillTx/>
                <a:latin typeface="Aptos" panose="020B0004020202020204" pitchFamily="34" charset="0"/>
                <a:cs typeface="Arial"/>
              </a:rPr>
              <a:t>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cs typeface="Arial"/>
              </a:rPr>
              <a:t>Survey </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and Industry Estimates</a:t>
            </a:r>
            <a:r>
              <a:rPr kumimoji="0" lang="en-US" sz="1000" b="0" i="0" u="none" strike="noStrike" kern="1200" cap="none" spc="-11" normalizeH="0" baseline="0" noProof="0" dirty="0">
                <a:ln>
                  <a:noFill/>
                </a:ln>
                <a:solidFill>
                  <a:srgbClr val="000000"/>
                </a:solidFill>
                <a:effectLst/>
                <a:uLnTx/>
                <a:uFillTx/>
                <a:latin typeface="Aptos" panose="020B0004020202020204" pitchFamily="34" charset="0"/>
                <a:cs typeface="Arial"/>
              </a:rPr>
              <a:t> </a:t>
            </a:r>
            <a:r>
              <a:rPr lang="en-US" sz="1000" dirty="0">
                <a:solidFill>
                  <a:srgbClr val="000000"/>
                </a:solidFill>
                <a:latin typeface="Aptos" panose="020B0004020202020204" pitchFamily="34" charset="0"/>
                <a:cs typeface="Arial"/>
              </a:rPr>
              <a:t>—</a:t>
            </a:r>
            <a:r>
              <a:rPr kumimoji="0" lang="en-US" sz="1000" b="0" i="0" u="none" strike="noStrike" kern="1200" cap="none" spc="-60" normalizeH="0" baseline="0" noProof="0" dirty="0">
                <a:ln>
                  <a:noFill/>
                </a:ln>
                <a:solidFill>
                  <a:srgbClr val="000000"/>
                </a:solidFill>
                <a:effectLst/>
                <a:uLnTx/>
                <a:uFillTx/>
                <a:latin typeface="Aptos" panose="020B0004020202020204" pitchFamily="34" charset="0"/>
                <a:cs typeface="Arial"/>
              </a:rPr>
              <a:t> </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Annualized</a:t>
            </a:r>
            <a:r>
              <a:rPr kumimoji="0" lang="en-US" sz="1000" b="0" i="0" u="none" strike="noStrike" kern="1200" cap="none" spc="-11" normalizeH="0" baseline="0" noProof="0" dirty="0">
                <a:ln>
                  <a:noFill/>
                </a:ln>
                <a:solidFill>
                  <a:srgbClr val="000000"/>
                </a:solidFill>
                <a:effectLst/>
                <a:uLnTx/>
                <a:uFillTx/>
                <a:latin typeface="Aptos" panose="020B0004020202020204" pitchFamily="34" charset="0"/>
                <a:cs typeface="Arial"/>
              </a:rPr>
              <a:t> </a:t>
            </a:r>
            <a:r>
              <a:rPr kumimoji="0" lang="en-US" sz="1000" b="0" i="0" u="none" strike="noStrike" kern="1200" cap="none" spc="-20" normalizeH="0" baseline="0" noProof="0" dirty="0">
                <a:ln>
                  <a:noFill/>
                </a:ln>
                <a:solidFill>
                  <a:srgbClr val="000000"/>
                </a:solidFill>
                <a:effectLst/>
                <a:uLnTx/>
                <a:uFillTx/>
                <a:latin typeface="Aptos" panose="020B0004020202020204" pitchFamily="34" charset="0"/>
                <a:cs typeface="Arial"/>
              </a:rPr>
              <a:t>Premium</a:t>
            </a:r>
            <a:r>
              <a:rPr lang="en-US" sz="1000" spc="-20" dirty="0">
                <a:solidFill>
                  <a:srgbClr val="000000"/>
                </a:solidFill>
                <a:latin typeface="Aptos" panose="020B0004020202020204" pitchFamily="34" charset="0"/>
                <a:cs typeface="Arial"/>
              </a:rPr>
              <a:t>, LIMRA.</a:t>
            </a:r>
            <a:endParaRPr kumimoji="0" lang="en-US" sz="1000" b="0" i="0" u="none" strike="noStrike" kern="1200" cap="none" spc="-20" normalizeH="0" baseline="0" noProof="0" dirty="0">
              <a:ln>
                <a:noFill/>
              </a:ln>
              <a:solidFill>
                <a:srgbClr val="000000"/>
              </a:solidFill>
              <a:effectLst/>
              <a:uLnTx/>
              <a:uFillTx/>
              <a:latin typeface="Aptos" panose="020B0004020202020204" pitchFamily="34" charset="0"/>
              <a:cs typeface="Arial"/>
            </a:endParaRPr>
          </a:p>
        </p:txBody>
      </p:sp>
    </p:spTree>
    <p:extLst>
      <p:ext uri="{BB962C8B-B14F-4D97-AF65-F5344CB8AC3E}">
        <p14:creationId xmlns:p14="http://schemas.microsoft.com/office/powerpoint/2010/main" val="59155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61F2-AC06-9054-0069-C11C66D7FAC6}"/>
              </a:ext>
            </a:extLst>
          </p:cNvPr>
          <p:cNvSpPr>
            <a:spLocks noGrp="1"/>
          </p:cNvSpPr>
          <p:nvPr>
            <p:ph type="title"/>
          </p:nvPr>
        </p:nvSpPr>
        <p:spPr/>
        <p:txBody>
          <a:bodyPr/>
          <a:lstStyle/>
          <a:p>
            <a:r>
              <a:rPr lang="en-US" dirty="0"/>
              <a:t>Placeholder for Member Sales vs. Peers</a:t>
            </a:r>
          </a:p>
        </p:txBody>
      </p:sp>
      <p:sp>
        <p:nvSpPr>
          <p:cNvPr id="3" name="Text Placeholder 2">
            <a:extLst>
              <a:ext uri="{FF2B5EF4-FFF2-40B4-BE49-F238E27FC236}">
                <a16:creationId xmlns:a16="http://schemas.microsoft.com/office/drawing/2014/main" id="{5C175955-747A-7BAA-C596-E946F499CB04}"/>
              </a:ext>
            </a:extLst>
          </p:cNvPr>
          <p:cNvSpPr>
            <a:spLocks noGrp="1"/>
          </p:cNvSpPr>
          <p:nvPr>
            <p:ph type="body" sz="quarter" idx="10"/>
          </p:nvPr>
        </p:nvSpPr>
        <p:spPr/>
        <p:txBody>
          <a:bodyPr/>
          <a:lstStyle/>
          <a:p>
            <a:endParaRPr lang="en-US"/>
          </a:p>
        </p:txBody>
      </p:sp>
      <p:sp>
        <p:nvSpPr>
          <p:cNvPr id="4" name="Chart Placeholder 3">
            <a:extLst>
              <a:ext uri="{FF2B5EF4-FFF2-40B4-BE49-F238E27FC236}">
                <a16:creationId xmlns:a16="http://schemas.microsoft.com/office/drawing/2014/main" id="{3453B07D-9F25-0032-95C2-E1647413F413}"/>
              </a:ext>
            </a:extLst>
          </p:cNvPr>
          <p:cNvSpPr>
            <a:spLocks noGrp="1"/>
          </p:cNvSpPr>
          <p:nvPr>
            <p:ph type="chart" sz="quarter" idx="15"/>
          </p:nvPr>
        </p:nvSpPr>
        <p:spPr/>
        <p:txBody>
          <a:bodyPr/>
          <a:lstStyle/>
          <a:p>
            <a:endParaRPr lang="en-US"/>
          </a:p>
        </p:txBody>
      </p:sp>
      <p:sp>
        <p:nvSpPr>
          <p:cNvPr id="5" name="Text Placeholder 4">
            <a:extLst>
              <a:ext uri="{FF2B5EF4-FFF2-40B4-BE49-F238E27FC236}">
                <a16:creationId xmlns:a16="http://schemas.microsoft.com/office/drawing/2014/main" id="{232507CD-868E-7710-4BED-E5B4EE9D441B}"/>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46057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253860-84CB-3EDB-633D-28F8034C18EE}"/>
              </a:ext>
            </a:extLst>
          </p:cNvPr>
          <p:cNvSpPr txBox="1">
            <a:spLocks/>
          </p:cNvSpPr>
          <p:nvPr/>
        </p:nvSpPr>
        <p:spPr>
          <a:xfrm>
            <a:off x="5782" y="118770"/>
            <a:ext cx="12191998" cy="546253"/>
          </a:xfrm>
          <a:prstGeom prst="rect">
            <a:avLst/>
          </a:prstGeom>
          <a:noFill/>
        </p:spPr>
        <p:txBody>
          <a:bodyPr vert="horz" wrap="none" lIns="274320" tIns="0" rIns="182880" bIns="0" rtlCol="0" anchor="ctr" anchorCtr="0">
            <a:normAutofit/>
          </a:bodyPr>
          <a:lstStyle>
            <a:lvl1pPr algn="l" rtl="0" eaLnBrk="1" fontAlgn="base" hangingPunct="1">
              <a:lnSpc>
                <a:spcPct val="100000"/>
              </a:lnSpc>
              <a:spcBef>
                <a:spcPct val="0"/>
              </a:spcBef>
              <a:spcAft>
                <a:spcPct val="0"/>
              </a:spcAft>
              <a:defRPr sz="3200" b="0" baseline="0">
                <a:solidFill>
                  <a:schemeClr val="bg1"/>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a:lstStyle>
          <a:p>
            <a:r>
              <a:rPr lang="en-US" kern="0" dirty="0">
                <a:latin typeface="Aptos" panose="020B0004020202020204" pitchFamily="34" charset="0"/>
              </a:rPr>
              <a:t>A</a:t>
            </a:r>
            <a:r>
              <a:rPr lang="en-US" kern="0" spc="-67" dirty="0">
                <a:latin typeface="Aptos" panose="020B0004020202020204" pitchFamily="34" charset="0"/>
              </a:rPr>
              <a:t> </a:t>
            </a:r>
            <a:r>
              <a:rPr lang="en-US" kern="0" dirty="0">
                <a:latin typeface="Aptos" panose="020B0004020202020204" pitchFamily="34" charset="0"/>
              </a:rPr>
              <a:t>Record</a:t>
            </a:r>
            <a:r>
              <a:rPr lang="en-US" kern="0" spc="-47" dirty="0">
                <a:latin typeface="Aptos" panose="020B0004020202020204" pitchFamily="34" charset="0"/>
              </a:rPr>
              <a:t> </a:t>
            </a:r>
            <a:r>
              <a:rPr lang="en-US" kern="0" dirty="0">
                <a:latin typeface="Aptos" panose="020B0004020202020204" pitchFamily="34" charset="0"/>
              </a:rPr>
              <a:t>Year</a:t>
            </a:r>
            <a:r>
              <a:rPr lang="en-US" kern="0" spc="-53" dirty="0">
                <a:latin typeface="Aptos" panose="020B0004020202020204" pitchFamily="34" charset="0"/>
              </a:rPr>
              <a:t> </a:t>
            </a:r>
            <a:r>
              <a:rPr lang="en-US" kern="0" dirty="0">
                <a:latin typeface="Aptos" panose="020B0004020202020204" pitchFamily="34" charset="0"/>
              </a:rPr>
              <a:t>for</a:t>
            </a:r>
            <a:r>
              <a:rPr lang="en-US" kern="0" spc="-80" dirty="0">
                <a:latin typeface="Aptos" panose="020B0004020202020204" pitchFamily="34" charset="0"/>
              </a:rPr>
              <a:t> </a:t>
            </a:r>
            <a:r>
              <a:rPr lang="en-US" kern="0" dirty="0">
                <a:latin typeface="Aptos" panose="020B0004020202020204" pitchFamily="34" charset="0"/>
              </a:rPr>
              <a:t>Annuity Sales…again!</a:t>
            </a:r>
          </a:p>
        </p:txBody>
      </p:sp>
      <p:sp>
        <p:nvSpPr>
          <p:cNvPr id="5" name="Rectangle 4">
            <a:hlinkClick r:id="rId3"/>
            <a:extLst>
              <a:ext uri="{FF2B5EF4-FFF2-40B4-BE49-F238E27FC236}">
                <a16:creationId xmlns:a16="http://schemas.microsoft.com/office/drawing/2014/main" id="{2791632F-3175-472D-11AE-30BDB9F1476D}"/>
              </a:ext>
            </a:extLst>
          </p:cNvPr>
          <p:cNvSpPr/>
          <p:nvPr/>
        </p:nvSpPr>
        <p:spPr>
          <a:xfrm>
            <a:off x="10515600" y="6029325"/>
            <a:ext cx="1345630" cy="630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6" name="Content Placeholder 2">
            <a:extLst>
              <a:ext uri="{FF2B5EF4-FFF2-40B4-BE49-F238E27FC236}">
                <a16:creationId xmlns:a16="http://schemas.microsoft.com/office/drawing/2014/main" id="{7176FB69-D8E9-F543-6AB5-9FED2BD64CE1}"/>
              </a:ext>
            </a:extLst>
          </p:cNvPr>
          <p:cNvSpPr txBox="1">
            <a:spLocks/>
          </p:cNvSpPr>
          <p:nvPr/>
        </p:nvSpPr>
        <p:spPr>
          <a:xfrm>
            <a:off x="566377" y="682985"/>
            <a:ext cx="11294853" cy="6096359"/>
          </a:xfrm>
          <a:prstGeom prst="rect">
            <a:avLst/>
          </a:prstGeom>
        </p:spPr>
        <p:txBody>
          <a:bodyPr>
            <a:normAutofit fontScale="77500" lnSpcReduction="20000"/>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1000"/>
              </a:spcBef>
              <a:spcAft>
                <a:spcPts val="0"/>
              </a:spcAft>
              <a:buClrTx/>
              <a:buSzTx/>
              <a:buFont typeface="Arial"/>
              <a:buNone/>
              <a:tabLst/>
              <a:defRPr/>
            </a:pP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1000"/>
              </a:spcBef>
              <a:spcAft>
                <a:spcPts val="0"/>
              </a:spcAft>
              <a:buClrTx/>
              <a:buSzTx/>
              <a:buFont typeface="Arial"/>
              <a:buNone/>
              <a:tabLst/>
              <a:defRPr/>
            </a:pP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1000"/>
              </a:spcBef>
              <a:spcAft>
                <a:spcPts val="0"/>
              </a:spcAft>
              <a:buClrTx/>
              <a:buSzTx/>
              <a:buFont typeface="Arial"/>
              <a:buNone/>
              <a:tabLst/>
              <a:defRPr/>
            </a:pP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1000"/>
              </a:spcBef>
              <a:spcAft>
                <a:spcPts val="0"/>
              </a:spcAft>
              <a:buClrTx/>
              <a:buSzTx/>
              <a:buFont typeface="Arial"/>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1000"/>
              </a:spcBef>
              <a:spcAft>
                <a:spcPts val="0"/>
              </a:spcAft>
              <a:buClrTx/>
              <a:buSzTx/>
              <a:buFont typeface="Arial"/>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1000"/>
              </a:spcBef>
              <a:spcAft>
                <a:spcPts val="0"/>
              </a:spcAft>
              <a:buClrTx/>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20000"/>
              </a:lnSpc>
              <a:spcBef>
                <a:spcPts val="0"/>
              </a:spcBef>
              <a:spcAft>
                <a:spcPts val="1260"/>
              </a:spcAft>
              <a:buClr>
                <a:srgbClr val="0B9EC1"/>
              </a:buClr>
              <a:buSzPct val="90000"/>
              <a:buFont typeface="Arial"/>
              <a:buNone/>
              <a:tabLst/>
              <a:defRPr/>
            </a:pPr>
            <a:br>
              <a:rPr kumimoji="0" lang="en-US" sz="2000"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br>
            <a:endParaRPr kumimoji="0" lang="en-US" sz="20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400" rtl="0" eaLnBrk="1" fontAlgn="base" latinLnBrk="0" hangingPunct="1">
              <a:lnSpc>
                <a:spcPct val="120000"/>
              </a:lnSpc>
              <a:spcBef>
                <a:spcPts val="0"/>
              </a:spcBef>
              <a:spcAft>
                <a:spcPts val="1260"/>
              </a:spcAft>
              <a:buClr>
                <a:srgbClr val="0B9EC1"/>
              </a:buClr>
              <a:buSzPct val="90000"/>
              <a:buFont typeface="Arial"/>
              <a:buNone/>
              <a:tabLst/>
              <a:defRPr/>
            </a:pPr>
            <a:br>
              <a:rPr kumimoji="0" lang="en-US" sz="2400"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br>
            <a:endParaRPr kumimoji="0" lang="en-US" sz="24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7" name="object 26">
            <a:extLst>
              <a:ext uri="{FF2B5EF4-FFF2-40B4-BE49-F238E27FC236}">
                <a16:creationId xmlns:a16="http://schemas.microsoft.com/office/drawing/2014/main" id="{B9D53717-E6D1-DF8B-5F0F-3DB043B18EC3}"/>
              </a:ext>
            </a:extLst>
          </p:cNvPr>
          <p:cNvSpPr txBox="1"/>
          <p:nvPr/>
        </p:nvSpPr>
        <p:spPr>
          <a:xfrm>
            <a:off x="228024" y="6334717"/>
            <a:ext cx="3886776" cy="170987"/>
          </a:xfrm>
          <a:prstGeom prst="rect">
            <a:avLst/>
          </a:prstGeom>
        </p:spPr>
        <p:txBody>
          <a:bodyPr vert="horz" wrap="square" lIns="0" tIns="16933" rIns="0" bIns="0" rtlCol="0">
            <a:spAutoFit/>
          </a:bodyPr>
          <a:lstStyle/>
          <a:p>
            <a:pPr marL="16933" marR="6773" lvl="0" indent="0" algn="l" defTabSz="914400" rtl="0" eaLnBrk="1" fontAlgn="auto" latinLnBrk="0" hangingPunct="1">
              <a:lnSpc>
                <a:spcPct val="100000"/>
              </a:lnSpc>
              <a:spcBef>
                <a:spcPts val="133"/>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ptos" panose="020B0004020202020204" pitchFamily="34" charset="0"/>
                <a:cs typeface="Arial"/>
              </a:rPr>
              <a:t>Source:</a:t>
            </a:r>
            <a:r>
              <a:rPr lang="en-US" sz="1000" spc="240" dirty="0">
                <a:solidFill>
                  <a:srgbClr val="000000"/>
                </a:solidFill>
                <a:latin typeface="Aptos" panose="020B0004020202020204" pitchFamily="34" charset="0"/>
                <a:cs typeface="Arial"/>
              </a:rPr>
              <a:t> </a:t>
            </a:r>
            <a:r>
              <a:rPr lang="en-US" sz="1000" i="1" dirty="0">
                <a:solidFill>
                  <a:srgbClr val="000000"/>
                </a:solidFill>
                <a:latin typeface="Aptos" panose="020B0004020202020204" pitchFamily="34" charset="0"/>
                <a:cs typeface="Arial"/>
              </a:rPr>
              <a:t>U.S. Individual Annuity Sales Survey, </a:t>
            </a:r>
            <a:r>
              <a:rPr lang="en-US" sz="1000" dirty="0">
                <a:solidFill>
                  <a:srgbClr val="000000"/>
                </a:solidFill>
                <a:latin typeface="Aptos" panose="020B0004020202020204" pitchFamily="34" charset="0"/>
                <a:cs typeface="Arial"/>
              </a:rPr>
              <a:t>LIMRA. </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Arial"/>
              </a:rPr>
              <a:t>$$ in billions</a:t>
            </a:r>
            <a:endParaRPr kumimoji="0" sz="1000" b="0" i="0" u="none" strike="noStrike" kern="1200" cap="none" spc="0" normalizeH="0" baseline="0" noProof="0" dirty="0">
              <a:ln>
                <a:noFill/>
              </a:ln>
              <a:solidFill>
                <a:srgbClr val="000000"/>
              </a:solidFill>
              <a:effectLst/>
              <a:uLnTx/>
              <a:uFillTx/>
              <a:latin typeface="Aptos" panose="020B0004020202020204" pitchFamily="34" charset="0"/>
              <a:cs typeface="Arial"/>
            </a:endParaRPr>
          </a:p>
        </p:txBody>
      </p:sp>
      <p:graphicFrame>
        <p:nvGraphicFramePr>
          <p:cNvPr id="8" name="Chart 7">
            <a:extLst>
              <a:ext uri="{FF2B5EF4-FFF2-40B4-BE49-F238E27FC236}">
                <a16:creationId xmlns:a16="http://schemas.microsoft.com/office/drawing/2014/main" id="{8139E329-5F1B-3069-7D32-499E764E7A85}"/>
              </a:ext>
            </a:extLst>
          </p:cNvPr>
          <p:cNvGraphicFramePr/>
          <p:nvPr>
            <p:extLst>
              <p:ext uri="{D42A27DB-BD31-4B8C-83A1-F6EECF244321}">
                <p14:modId xmlns:p14="http://schemas.microsoft.com/office/powerpoint/2010/main" val="2435596348"/>
              </p:ext>
            </p:extLst>
          </p:nvPr>
        </p:nvGraphicFramePr>
        <p:xfrm>
          <a:off x="123579" y="1126668"/>
          <a:ext cx="12068421" cy="460466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EB3BF0C-03DF-C659-4BEC-797852659D6A}"/>
              </a:ext>
            </a:extLst>
          </p:cNvPr>
          <p:cNvSpPr txBox="1"/>
          <p:nvPr/>
        </p:nvSpPr>
        <p:spPr>
          <a:xfrm>
            <a:off x="4238955" y="2221992"/>
            <a:ext cx="2675028" cy="369332"/>
          </a:xfrm>
          <a:prstGeom prst="rect">
            <a:avLst/>
          </a:prstGeom>
          <a:noFill/>
          <a:ln>
            <a:solidFill>
              <a:srgbClr val="002F7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rPr>
              <a:t>Avg. Annual Sales: $233b</a:t>
            </a:r>
          </a:p>
        </p:txBody>
      </p:sp>
      <p:cxnSp>
        <p:nvCxnSpPr>
          <p:cNvPr id="10" name="Connector: Elbow 9">
            <a:extLst>
              <a:ext uri="{FF2B5EF4-FFF2-40B4-BE49-F238E27FC236}">
                <a16:creationId xmlns:a16="http://schemas.microsoft.com/office/drawing/2014/main" id="{B28CD35F-A3C5-8B37-F069-4451C56F97F6}"/>
              </a:ext>
            </a:extLst>
          </p:cNvPr>
          <p:cNvCxnSpPr/>
          <p:nvPr/>
        </p:nvCxnSpPr>
        <p:spPr>
          <a:xfrm flipV="1">
            <a:off x="1029411" y="2404872"/>
            <a:ext cx="3200400" cy="237744"/>
          </a:xfrm>
          <a:prstGeom prst="bentConnector3">
            <a:avLst>
              <a:gd name="adj1" fmla="val 28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0B6ED05D-4E2C-D2DD-7A33-5BF762E74297}"/>
              </a:ext>
            </a:extLst>
          </p:cNvPr>
          <p:cNvCxnSpPr>
            <a:cxnSpLocks/>
          </p:cNvCxnSpPr>
          <p:nvPr/>
        </p:nvCxnSpPr>
        <p:spPr>
          <a:xfrm rot="10800000">
            <a:off x="7061269" y="2404872"/>
            <a:ext cx="2280039" cy="384048"/>
          </a:xfrm>
          <a:prstGeom prst="bentConnector3">
            <a:avLst>
              <a:gd name="adj1" fmla="val 270"/>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2F5285A-02F6-4965-8C20-4A86B6C1D3BB}"/>
              </a:ext>
            </a:extLst>
          </p:cNvPr>
          <p:cNvSpPr txBox="1"/>
          <p:nvPr/>
        </p:nvSpPr>
        <p:spPr>
          <a:xfrm>
            <a:off x="10613713" y="1006916"/>
            <a:ext cx="1245818" cy="523220"/>
          </a:xfrm>
          <a:prstGeom prst="rect">
            <a:avLst/>
          </a:prstGeom>
          <a:noFill/>
          <a:ln>
            <a:solidFill>
              <a:srgbClr val="002F7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ptos" panose="020B0004020202020204" pitchFamily="34" charset="0"/>
              </a:rPr>
              <a:t>8</a:t>
            </a: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5% higher than avg.</a:t>
            </a:r>
          </a:p>
        </p:txBody>
      </p:sp>
    </p:spTree>
    <p:extLst>
      <p:ext uri="{BB962C8B-B14F-4D97-AF65-F5344CB8AC3E}">
        <p14:creationId xmlns:p14="http://schemas.microsoft.com/office/powerpoint/2010/main" val="158001359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8FE0792-EF2B-21C1-BD42-87A019C8122B}"/>
              </a:ext>
            </a:extLst>
          </p:cNvPr>
          <p:cNvGraphicFramePr/>
          <p:nvPr>
            <p:extLst>
              <p:ext uri="{D42A27DB-BD31-4B8C-83A1-F6EECF244321}">
                <p14:modId xmlns:p14="http://schemas.microsoft.com/office/powerpoint/2010/main" val="537283470"/>
              </p:ext>
            </p:extLst>
          </p:nvPr>
        </p:nvGraphicFramePr>
        <p:xfrm>
          <a:off x="244106" y="-3518902"/>
          <a:ext cx="12191998" cy="972390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D00DE3C4-C587-67FB-6496-FBCA1A73E1F4}"/>
              </a:ext>
            </a:extLst>
          </p:cNvPr>
          <p:cNvSpPr>
            <a:spLocks noGrp="1"/>
          </p:cNvSpPr>
          <p:nvPr>
            <p:ph type="title"/>
          </p:nvPr>
        </p:nvSpPr>
        <p:spPr>
          <a:xfrm>
            <a:off x="5782" y="-30864"/>
            <a:ext cx="12191998" cy="890341"/>
          </a:xfrm>
        </p:spPr>
        <p:txBody>
          <a:bodyPr>
            <a:normAutofit/>
          </a:bodyPr>
          <a:lstStyle/>
          <a:p>
            <a:r>
              <a:rPr lang="en-US" dirty="0">
                <a:latin typeface="Aptos" panose="020B0004020202020204" pitchFamily="34" charset="0"/>
              </a:rPr>
              <a:t>U.S. Annuity Sales Trend by Product</a:t>
            </a:r>
          </a:p>
        </p:txBody>
      </p:sp>
      <p:sp>
        <p:nvSpPr>
          <p:cNvPr id="6" name="Text Placeholder 2">
            <a:extLst>
              <a:ext uri="{FF2B5EF4-FFF2-40B4-BE49-F238E27FC236}">
                <a16:creationId xmlns:a16="http://schemas.microsoft.com/office/drawing/2014/main" id="{3C7DAA9A-9A6B-33DF-5863-E79A36D28BEE}"/>
              </a:ext>
            </a:extLst>
          </p:cNvPr>
          <p:cNvSpPr>
            <a:spLocks noGrp="1"/>
          </p:cNvSpPr>
          <p:nvPr>
            <p:ph type="body" sz="quarter" idx="14"/>
          </p:nvPr>
        </p:nvSpPr>
        <p:spPr>
          <a:xfrm>
            <a:off x="244106" y="6075783"/>
            <a:ext cx="6461817" cy="658368"/>
          </a:xfrm>
          <a:prstGeom prst="rect">
            <a:avLst/>
          </a:prstGeom>
        </p:spPr>
        <p:txBody>
          <a:bodyPr anchor="b"/>
          <a:lstStyle/>
          <a:p>
            <a:pPr>
              <a:lnSpc>
                <a:spcPct val="100000"/>
              </a:lnSpc>
              <a:spcAft>
                <a:spcPts val="0"/>
              </a:spcAft>
            </a:pPr>
            <a:r>
              <a:rPr lang="en-US" sz="800" dirty="0">
                <a:latin typeface="Aptos" panose="020B0004020202020204" pitchFamily="34" charset="0"/>
              </a:rPr>
              <a:t>Source: </a:t>
            </a:r>
            <a:r>
              <a:rPr lang="en-US" sz="800" i="1" dirty="0">
                <a:latin typeface="Aptos" panose="020B0004020202020204" pitchFamily="34" charset="0"/>
              </a:rPr>
              <a:t>U.S. Individual Annuity Sales Survey,</a:t>
            </a:r>
            <a:r>
              <a:rPr lang="en-US" i="1" dirty="0">
                <a:latin typeface="Aptos" panose="020B0004020202020204" pitchFamily="34" charset="0"/>
              </a:rPr>
              <a:t> </a:t>
            </a:r>
            <a:r>
              <a:rPr lang="en-US" sz="800" dirty="0">
                <a:latin typeface="Aptos" panose="020B0004020202020204" pitchFamily="34" charset="0"/>
              </a:rPr>
              <a:t>LIMRA.</a:t>
            </a:r>
          </a:p>
        </p:txBody>
      </p:sp>
      <p:pic>
        <p:nvPicPr>
          <p:cNvPr id="7" name="Picture 6">
            <a:extLst>
              <a:ext uri="{FF2B5EF4-FFF2-40B4-BE49-F238E27FC236}">
                <a16:creationId xmlns:a16="http://schemas.microsoft.com/office/drawing/2014/main" id="{7D1A11E5-4898-8C76-46D2-EB522C0FC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549" y="1040099"/>
            <a:ext cx="24386" cy="4474852"/>
          </a:xfrm>
          <a:prstGeom prst="rect">
            <a:avLst/>
          </a:prstGeom>
        </p:spPr>
      </p:pic>
      <p:sp>
        <p:nvSpPr>
          <p:cNvPr id="8" name="TextBox 1">
            <a:extLst>
              <a:ext uri="{FF2B5EF4-FFF2-40B4-BE49-F238E27FC236}">
                <a16:creationId xmlns:a16="http://schemas.microsoft.com/office/drawing/2014/main" id="{C79BFFC2-5B2F-5A06-B889-C8555EEB0B2B}"/>
              </a:ext>
            </a:extLst>
          </p:cNvPr>
          <p:cNvSpPr txBox="1"/>
          <p:nvPr/>
        </p:nvSpPr>
        <p:spPr>
          <a:xfrm>
            <a:off x="11147371" y="4887400"/>
            <a:ext cx="558752" cy="4463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46"/>
            <a:r>
              <a:rPr lang="en-US" sz="1500" b="1" dirty="0">
                <a:solidFill>
                  <a:srgbClr val="000000"/>
                </a:solidFill>
                <a:latin typeface="Aptos" panose="020B0004020202020204" pitchFamily="34" charset="0"/>
              </a:rPr>
              <a:t>3%</a:t>
            </a:r>
          </a:p>
        </p:txBody>
      </p:sp>
    </p:spTree>
    <p:extLst>
      <p:ext uri="{BB962C8B-B14F-4D97-AF65-F5344CB8AC3E}">
        <p14:creationId xmlns:p14="http://schemas.microsoft.com/office/powerpoint/2010/main" val="2172506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960BEB78-4C10-EC77-2B4E-B1006A08931D}"/>
              </a:ext>
            </a:extLst>
          </p:cNvPr>
          <p:cNvSpPr txBox="1">
            <a:spLocks/>
          </p:cNvSpPr>
          <p:nvPr/>
        </p:nvSpPr>
        <p:spPr>
          <a:xfrm>
            <a:off x="-90002" y="0"/>
            <a:ext cx="11311007" cy="836908"/>
          </a:xfrm>
          <a:prstGeom prst="rect">
            <a:avLst/>
          </a:prstGeom>
          <a:noFill/>
        </p:spPr>
        <p:txBody>
          <a:bodyPr vert="horz" wrap="none" lIns="274320" tIns="0" rIns="182880" bIns="0" rtlCol="0" anchor="ctr" anchorCtr="0">
            <a:normAutofit/>
          </a:bodyPr>
          <a:lstStyle>
            <a:lvl1pPr fontAlgn="base">
              <a:lnSpc>
                <a:spcPct val="100000"/>
              </a:lnSpc>
              <a:spcBef>
                <a:spcPct val="0"/>
              </a:spcBef>
              <a:spcAft>
                <a:spcPct val="0"/>
              </a:spcAft>
              <a:defRPr sz="3200" b="0" baseline="0">
                <a:solidFill>
                  <a:schemeClr val="bg1"/>
                </a:solidFill>
                <a:latin typeface="Arial"/>
                <a:ea typeface="+mj-ea"/>
                <a:cs typeface="Arial"/>
              </a:defRPr>
            </a:lvl1pPr>
            <a:lvl2pPr fontAlgn="base">
              <a:spcBef>
                <a:spcPct val="0"/>
              </a:spcBef>
              <a:spcAft>
                <a:spcPct val="0"/>
              </a:spcAft>
              <a:defRPr sz="3780" b="1">
                <a:solidFill>
                  <a:schemeClr val="bg1"/>
                </a:solidFill>
                <a:latin typeface="Times New Roman" pitchFamily="18" charset="0"/>
              </a:defRPr>
            </a:lvl2pPr>
            <a:lvl3pPr fontAlgn="base">
              <a:spcBef>
                <a:spcPct val="0"/>
              </a:spcBef>
              <a:spcAft>
                <a:spcPct val="0"/>
              </a:spcAft>
              <a:defRPr sz="3780" b="1">
                <a:solidFill>
                  <a:schemeClr val="bg1"/>
                </a:solidFill>
                <a:latin typeface="Times New Roman" pitchFamily="18" charset="0"/>
              </a:defRPr>
            </a:lvl3pPr>
            <a:lvl4pPr fontAlgn="base">
              <a:spcBef>
                <a:spcPct val="0"/>
              </a:spcBef>
              <a:spcAft>
                <a:spcPct val="0"/>
              </a:spcAft>
              <a:defRPr sz="3780" b="1">
                <a:solidFill>
                  <a:schemeClr val="bg1"/>
                </a:solidFill>
                <a:latin typeface="Times New Roman" pitchFamily="18" charset="0"/>
              </a:defRPr>
            </a:lvl4pPr>
            <a:lvl5pPr fontAlgn="base">
              <a:spcBef>
                <a:spcPct val="0"/>
              </a:spcBef>
              <a:spcAft>
                <a:spcPct val="0"/>
              </a:spcAft>
              <a:defRPr sz="3780" b="1">
                <a:solidFill>
                  <a:schemeClr val="bg1"/>
                </a:solidFill>
                <a:latin typeface="Times New Roman" pitchFamily="18" charset="0"/>
              </a:defRPr>
            </a:lvl5pPr>
            <a:lvl6pPr marL="480036" fontAlgn="base">
              <a:spcBef>
                <a:spcPct val="0"/>
              </a:spcBef>
              <a:spcAft>
                <a:spcPct val="0"/>
              </a:spcAft>
              <a:defRPr sz="3780" b="1">
                <a:solidFill>
                  <a:schemeClr val="bg1"/>
                </a:solidFill>
                <a:latin typeface="Times New Roman" pitchFamily="18" charset="0"/>
              </a:defRPr>
            </a:lvl6pPr>
            <a:lvl7pPr marL="960072" fontAlgn="base">
              <a:spcBef>
                <a:spcPct val="0"/>
              </a:spcBef>
              <a:spcAft>
                <a:spcPct val="0"/>
              </a:spcAft>
              <a:defRPr sz="3780" b="1">
                <a:solidFill>
                  <a:schemeClr val="bg1"/>
                </a:solidFill>
                <a:latin typeface="Times New Roman" pitchFamily="18" charset="0"/>
              </a:defRPr>
            </a:lvl7pPr>
            <a:lvl8pPr marL="1440108" fontAlgn="base">
              <a:spcBef>
                <a:spcPct val="0"/>
              </a:spcBef>
              <a:spcAft>
                <a:spcPct val="0"/>
              </a:spcAft>
              <a:defRPr sz="3780" b="1">
                <a:solidFill>
                  <a:schemeClr val="bg1"/>
                </a:solidFill>
                <a:latin typeface="Times New Roman" pitchFamily="18" charset="0"/>
              </a:defRPr>
            </a:lvl8pPr>
            <a:lvl9pPr marL="1920144" fontAlgn="base">
              <a:spcBef>
                <a:spcPct val="0"/>
              </a:spcBef>
              <a:spcAft>
                <a:spcPct val="0"/>
              </a:spcAft>
              <a:defRPr sz="3780" b="1">
                <a:solidFill>
                  <a:schemeClr val="bg1"/>
                </a:solidFill>
                <a:latin typeface="Times New Roman" pitchFamily="18" charset="0"/>
              </a:defRPr>
            </a:lvl9pPr>
          </a:lstStyle>
          <a:p>
            <a:r>
              <a:rPr lang="en-US" dirty="0">
                <a:latin typeface="Aptos" panose="020B0004020202020204" pitchFamily="34" charset="0"/>
              </a:rPr>
              <a:t>Total Annuity Sales Fell 13% from 4Q 2023</a:t>
            </a:r>
          </a:p>
        </p:txBody>
      </p:sp>
      <p:graphicFrame>
        <p:nvGraphicFramePr>
          <p:cNvPr id="5" name="Object 3">
            <a:extLst>
              <a:ext uri="{FF2B5EF4-FFF2-40B4-BE49-F238E27FC236}">
                <a16:creationId xmlns:a16="http://schemas.microsoft.com/office/drawing/2014/main" id="{A5636A45-D94B-6541-F000-DBC843CA0781}"/>
              </a:ext>
            </a:extLst>
          </p:cNvPr>
          <p:cNvGraphicFramePr>
            <a:graphicFrameLocks noChangeAspect="1"/>
          </p:cNvGraphicFramePr>
          <p:nvPr>
            <p:extLst>
              <p:ext uri="{D42A27DB-BD31-4B8C-83A1-F6EECF244321}">
                <p14:modId xmlns:p14="http://schemas.microsoft.com/office/powerpoint/2010/main" val="102645498"/>
              </p:ext>
            </p:extLst>
          </p:nvPr>
        </p:nvGraphicFramePr>
        <p:xfrm>
          <a:off x="354152" y="992539"/>
          <a:ext cx="11455651" cy="520044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21DEBEFC-1615-8247-3036-1D02EF946BB6}"/>
              </a:ext>
            </a:extLst>
          </p:cNvPr>
          <p:cNvSpPr>
            <a:spLocks noChangeArrowheads="1"/>
          </p:cNvSpPr>
          <p:nvPr/>
        </p:nvSpPr>
        <p:spPr bwMode="auto">
          <a:xfrm>
            <a:off x="1646753" y="1347576"/>
            <a:ext cx="88704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b="1" i="0" dirty="0">
                <a:solidFill>
                  <a:srgbClr val="35424A"/>
                </a:solidFill>
                <a:effectLst/>
                <a:latin typeface="Aptos" panose="020B0004020202020204" pitchFamily="34" charset="0"/>
              </a:rPr>
              <a:t>Total annuity sales posted $434.1 billion in 2024, up 13% year over year.</a:t>
            </a:r>
          </a:p>
        </p:txBody>
      </p:sp>
      <p:sp>
        <p:nvSpPr>
          <p:cNvPr id="7" name="Rectangle 6">
            <a:extLst>
              <a:ext uri="{FF2B5EF4-FFF2-40B4-BE49-F238E27FC236}">
                <a16:creationId xmlns:a16="http://schemas.microsoft.com/office/drawing/2014/main" id="{0F26CBC3-41E7-BD99-80AA-C93F7061FAA7}"/>
              </a:ext>
            </a:extLst>
          </p:cNvPr>
          <p:cNvSpPr/>
          <p:nvPr/>
        </p:nvSpPr>
        <p:spPr>
          <a:xfrm>
            <a:off x="11033128" y="2433050"/>
            <a:ext cx="1059906" cy="369332"/>
          </a:xfrm>
          <a:prstGeom prst="rect">
            <a:avLst/>
          </a:prstGeom>
        </p:spPr>
        <p:txBody>
          <a:bodyPr wrap="none">
            <a:spAutoFit/>
          </a:bodyPr>
          <a:lstStyle/>
          <a:p>
            <a:r>
              <a:rPr lang="en-US" b="1" dirty="0">
                <a:solidFill>
                  <a:srgbClr val="35424A"/>
                </a:solidFill>
                <a:latin typeface="Aptos" panose="020B0004020202020204" pitchFamily="34" charset="0"/>
                <a:ea typeface="Calibri" panose="020F0502020204030204" pitchFamily="34" charset="0"/>
                <a:cs typeface="Calibri" panose="020F0502020204030204" pitchFamily="34" charset="0"/>
              </a:rPr>
              <a:t>$102.1B </a:t>
            </a:r>
            <a:endParaRPr lang="en-US" b="1" dirty="0">
              <a:latin typeface="Aptos" panose="020B0004020202020204" pitchFamily="34" charset="0"/>
            </a:endParaRPr>
          </a:p>
        </p:txBody>
      </p:sp>
      <p:sp>
        <p:nvSpPr>
          <p:cNvPr id="8" name="Text Placeholder 6">
            <a:extLst>
              <a:ext uri="{FF2B5EF4-FFF2-40B4-BE49-F238E27FC236}">
                <a16:creationId xmlns:a16="http://schemas.microsoft.com/office/drawing/2014/main" id="{03BAB462-7EA1-4552-3522-ED011CA5C6E1}"/>
              </a:ext>
            </a:extLst>
          </p:cNvPr>
          <p:cNvSpPr txBox="1">
            <a:spLocks/>
          </p:cNvSpPr>
          <p:nvPr/>
        </p:nvSpPr>
        <p:spPr>
          <a:xfrm>
            <a:off x="284578" y="6449278"/>
            <a:ext cx="6675437" cy="2942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dirty="0">
                <a:cs typeface="Arial" pitchFamily="34" charset="0"/>
              </a:rPr>
              <a:t>Source</a:t>
            </a:r>
            <a:r>
              <a:rPr lang="en-US" sz="1000" i="1" dirty="0">
                <a:cs typeface="Arial" pitchFamily="34" charset="0"/>
              </a:rPr>
              <a:t>: </a:t>
            </a:r>
            <a:r>
              <a:rPr lang="en-US" sz="1000" i="1" dirty="0"/>
              <a:t>U.S. Individual Annuities Sales Survey, </a:t>
            </a:r>
            <a:r>
              <a:rPr lang="en-US" sz="1000" dirty="0"/>
              <a:t>LIMRA.</a:t>
            </a:r>
            <a:endParaRPr lang="en-US" sz="1000" i="1" dirty="0"/>
          </a:p>
        </p:txBody>
      </p:sp>
    </p:spTree>
    <p:extLst>
      <p:ext uri="{BB962C8B-B14F-4D97-AF65-F5344CB8AC3E}">
        <p14:creationId xmlns:p14="http://schemas.microsoft.com/office/powerpoint/2010/main" val="2914334302"/>
      </p:ext>
    </p:extLst>
  </p:cSld>
  <p:clrMapOvr>
    <a:masterClrMapping/>
  </p:clrMapOvr>
</p:sld>
</file>

<file path=ppt/theme/theme1.xml><?xml version="1.0" encoding="utf-8"?>
<a:theme xmlns:a="http://schemas.openxmlformats.org/drawingml/2006/main" name="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Custom 1">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itle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7B6BE4F7-AA4E-49E7-8497-7009C17067C9}"/>
    </a:ext>
  </a:extLst>
</a:theme>
</file>

<file path=ppt/theme/theme4.xml><?xml version="1.0" encoding="utf-8"?>
<a:theme xmlns:a="http://schemas.openxmlformats.org/drawingml/2006/main" name="Interior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9A1AB4F1-D810-4AE7-94DF-D767354C929B}"/>
    </a:ext>
  </a:extLst>
</a:theme>
</file>

<file path=ppt/theme/theme5.xml><?xml version="1.0" encoding="utf-8"?>
<a:theme xmlns:a="http://schemas.openxmlformats.org/drawingml/2006/main" name="Divider Transitio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peakers Dark Blue DO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42-2022 AC Speaker_INTERNAL Pwpt Presentation Template_v7.potx" id="{8D5B3717-74B3-4A84-9A0E-03543D039C70}" vid="{FA8D8EEA-99B7-4D0E-B286-D670C072D90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08C23D927C0442A2C8F4B217F22280" ma:contentTypeVersion="6" ma:contentTypeDescription="Create a new document." ma:contentTypeScope="" ma:versionID="221e4f7ad853a2917699c5d67c535f5a">
  <xsd:schema xmlns:xsd="http://www.w3.org/2001/XMLSchema" xmlns:xs="http://www.w3.org/2001/XMLSchema" xmlns:p="http://schemas.microsoft.com/office/2006/metadata/properties" xmlns:ns2="ff47d776-8114-4207-8cc3-ed44e79849e7" xmlns:ns3="f9a02c79-f89a-4756-8ef1-377f3f7b1aa2" xmlns:ns4="05c452c8-1c6f-4d8e-b449-e328afff9455" targetNamespace="http://schemas.microsoft.com/office/2006/metadata/properties" ma:root="true" ma:fieldsID="20df2b0be6429b9078baca214a11ae36" ns2:_="" ns3:_="" ns4:_="">
    <xsd:import namespace="ff47d776-8114-4207-8cc3-ed44e79849e7"/>
    <xsd:import namespace="f9a02c79-f89a-4756-8ef1-377f3f7b1aa2"/>
    <xsd:import namespace="05c452c8-1c6f-4d8e-b449-e328afff9455"/>
    <xsd:element name="properties">
      <xsd:complexType>
        <xsd:sequence>
          <xsd:element name="documentManagement">
            <xsd:complexType>
              <xsd:all>
                <xsd:element ref="ns2:Sensitivity" minOccurs="0"/>
                <xsd:element ref="ns3:Description0" minOccurs="0"/>
                <xsd:element ref="ns3:Sample_x0020_Report_x0020_Image"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xsd="http://www.w3.org/2001/XMLSchema" xmlns:xs="http://www.w3.org/2001/XMLSchema" xmlns:dms="http://schemas.microsoft.com/office/2006/documentManagement/types" xmlns:pc="http://schemas.microsoft.com/office/infopath/2007/PartnerControls" targetNamespace="f9a02c79-f89a-4756-8ef1-377f3f7b1aa2" elementFormDefault="qualified">
    <xsd:import namespace="http://schemas.microsoft.com/office/2006/documentManagement/types"/>
    <xsd:import namespace="http://schemas.microsoft.com/office/infopath/2007/PartnerControls"/>
    <xsd:element name="Description0" ma:index="9" nillable="true" ma:displayName="Description" ma:internalName="Description0">
      <xsd:simpleType>
        <xsd:restriction base="dms:Note">
          <xsd:maxLength value="255"/>
        </xsd:restriction>
      </xsd:simpleType>
    </xsd:element>
    <xsd:element name="Sample_x0020_Report_x0020_Image" ma:index="10" nillable="true" ma:displayName="Sample Report Image" ma:format="Image" ma:internalName="Sample_x0020_Report_x0020_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5c452c8-1c6f-4d8e-b449-e328afff945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ample_x0020_Report_x0020_Image xmlns="f9a02c79-f89a-4756-8ef1-377f3f7b1aa2">
      <Url xsi:nil="true"/>
      <Description xsi:nil="true"/>
    </Sample_x0020_Report_x0020_Image>
    <Description0 xmlns="f9a02c79-f89a-4756-8ef1-377f3f7b1aa2" xsi:nil="true"/>
    <Sensitivity xmlns="ff47d776-8114-4207-8cc3-ed44e79849e7">Internal Use</Sensitivity>
  </documentManagement>
</p:properties>
</file>

<file path=customXml/itemProps1.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2.xml><?xml version="1.0" encoding="utf-8"?>
<ds:datastoreItem xmlns:ds="http://schemas.openxmlformats.org/officeDocument/2006/customXml" ds:itemID="{349EA1E3-D9AE-4E87-A843-710C8174B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f9a02c79-f89a-4756-8ef1-377f3f7b1aa2"/>
    <ds:schemaRef ds:uri="05c452c8-1c6f-4d8e-b449-e328afff9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7CD4A8-A75F-4042-8B00-3ABE0B150ACA}">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http://schemas.microsoft.com/office/2006/metadata/properties"/>
    <ds:schemaRef ds:uri="http://purl.org/dc/elements/1.1/"/>
    <ds:schemaRef ds:uri="05c452c8-1c6f-4d8e-b449-e328afff9455"/>
    <ds:schemaRef ds:uri="http://schemas.microsoft.com/office/infopath/2007/PartnerControls"/>
    <ds:schemaRef ds:uri="f9a02c79-f89a-4756-8ef1-377f3f7b1aa2"/>
    <ds:schemaRef ds:uri="ff47d776-8114-4207-8cc3-ed44e79849e7"/>
  </ds:schemaRefs>
</ds:datastoreItem>
</file>

<file path=docProps/app.xml><?xml version="1.0" encoding="utf-8"?>
<Properties xmlns="http://schemas.openxmlformats.org/officeDocument/2006/extended-properties" xmlns:vt="http://schemas.openxmlformats.org/officeDocument/2006/docPropsVTypes">
  <Template>2022 BRAND_LIMRA presentation WIDE_BC_v4</Template>
  <TotalTime>6698</TotalTime>
  <Words>1588</Words>
  <Application>Microsoft Office PowerPoint</Application>
  <PresentationFormat>Widescreen</PresentationFormat>
  <Paragraphs>416</Paragraphs>
  <Slides>34</Slides>
  <Notes>24</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34</vt:i4>
      </vt:variant>
    </vt:vector>
  </HeadingPairs>
  <TitlesOfParts>
    <vt:vector size="46" baseType="lpstr">
      <vt:lpstr>Aptos</vt:lpstr>
      <vt:lpstr>Aptos Display</vt:lpstr>
      <vt:lpstr>Arial</vt:lpstr>
      <vt:lpstr>Calibri</vt:lpstr>
      <vt:lpstr>Futura Std Medium</vt:lpstr>
      <vt:lpstr>Times New Roman</vt:lpstr>
      <vt:lpstr>2022 LIMRA-LOMA Presentation</vt:lpstr>
      <vt:lpstr>Custom Design</vt:lpstr>
      <vt:lpstr>Title Slides</vt:lpstr>
      <vt:lpstr>Interior Slides</vt:lpstr>
      <vt:lpstr>Divider Transition Slide</vt:lpstr>
      <vt:lpstr>Speakers Dark Blue DOTS</vt:lpstr>
      <vt:lpstr>[Company Name]</vt:lpstr>
      <vt:lpstr>Discussion Topics</vt:lpstr>
      <vt:lpstr>PowerPoint Presentation</vt:lpstr>
      <vt:lpstr>Market Share by Product – 2024</vt:lpstr>
      <vt:lpstr>Annualized Premium Sales by Product</vt:lpstr>
      <vt:lpstr>Placeholder for Member Sales vs. Peers</vt:lpstr>
      <vt:lpstr>PowerPoint Presentation</vt:lpstr>
      <vt:lpstr>U.S. Annuity Sales Trend by Product</vt:lpstr>
      <vt:lpstr>PowerPoint Presentation</vt:lpstr>
      <vt:lpstr>Placeholder for Member Sales vs. Peers</vt:lpstr>
      <vt:lpstr>Membership Benefits &amp; Utilization Start Date of Report – End Date of Report </vt:lpstr>
      <vt:lpstr>Our Purpose</vt:lpstr>
      <vt:lpstr>Knowledge</vt:lpstr>
      <vt:lpstr>Knowledge: How We Advance the Industry</vt:lpstr>
      <vt:lpstr>Designation Programs</vt:lpstr>
      <vt:lpstr>Insights</vt:lpstr>
      <vt:lpstr>Insights: How We Advance the Industry</vt:lpstr>
      <vt:lpstr>NEW! Interactive Infographic: 2024 FY Sales and Forecasts</vt:lpstr>
      <vt:lpstr>NEW! Interactive Infographic: 2024 FY Sales and Forecasts</vt:lpstr>
      <vt:lpstr>Recently Published</vt:lpstr>
      <vt:lpstr>Connections</vt:lpstr>
      <vt:lpstr>Connections: How We Advance the Industry</vt:lpstr>
      <vt:lpstr>LIMRA and LOMA Committees &amp; Study Groups</vt:lpstr>
      <vt:lpstr>Industry-Leading Conferences</vt:lpstr>
      <vt:lpstr>Solutions</vt:lpstr>
      <vt:lpstr>Industry Challenges Require Collaborative Solutions</vt:lpstr>
      <vt:lpstr>Solutions: How We Advance the Industry</vt:lpstr>
      <vt:lpstr>Wrap-Up</vt:lpstr>
      <vt:lpstr>Your Dedicated Partnership Team</vt:lpstr>
      <vt:lpstr>Your Dedicated Partnership Team</vt:lpstr>
      <vt:lpstr>Your Dedicated Partnership Team</vt:lpstr>
      <vt:lpstr>Your Dedicated Partnership Team</vt:lpstr>
      <vt:lpstr>Your Dedicated Partnership Team</vt:lpstr>
      <vt:lpstr>Your Dedicated Partnership Team</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Van Pelt, Katelyn</cp:lastModifiedBy>
  <cp:revision>74</cp:revision>
  <dcterms:created xsi:type="dcterms:W3CDTF">2022-04-11T13:29:07Z</dcterms:created>
  <dcterms:modified xsi:type="dcterms:W3CDTF">2025-05-16T12:13:08Z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0x010100C708C23D927C0442A2C8F4B217F22280</vt:lpwstr>
  </property>
</Properties>
</file>