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omments/modernComment_1A5_8BE8C9A7.xml" ContentType="application/vnd.ms-powerpoint.comment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  <p:sldMasterId id="2147483739" r:id="rId5"/>
    <p:sldMasterId id="2147483660" r:id="rId6"/>
  </p:sldMasterIdLst>
  <p:notesMasterIdLst>
    <p:notesMasterId r:id="rId25"/>
  </p:notesMasterIdLst>
  <p:handoutMasterIdLst>
    <p:handoutMasterId r:id="rId26"/>
  </p:handoutMasterIdLst>
  <p:sldIdLst>
    <p:sldId id="398" r:id="rId7"/>
    <p:sldId id="340" r:id="rId8"/>
    <p:sldId id="408" r:id="rId9"/>
    <p:sldId id="409" r:id="rId10"/>
    <p:sldId id="410" r:id="rId11"/>
    <p:sldId id="423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728" r:id="rId20"/>
    <p:sldId id="420" r:id="rId21"/>
    <p:sldId id="421" r:id="rId22"/>
    <p:sldId id="392" r:id="rId23"/>
    <p:sldId id="3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D6835D-D7DE-A449-56B4-905675FAA635}" name="Calica, Brandi" initials="BC" userId="S::bcalica@limra.com::32f29b65-f419-4d19-930c-fdfa887dfa5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ne, Carie" initials="CC" lastIdx="15" clrIdx="0">
    <p:extLst>
      <p:ext uri="{19B8F6BF-5375-455C-9EA6-DF929625EA0E}">
        <p15:presenceInfo xmlns:p15="http://schemas.microsoft.com/office/powerpoint/2012/main" userId="S-1-5-21-3670347269-1734258486-2757495605-8895" providerId="AD"/>
      </p:ext>
    </p:extLst>
  </p:cmAuthor>
  <p:cmAuthor id="2" name="Tribble, Christie" initials="TC" lastIdx="5" clrIdx="1">
    <p:extLst>
      <p:ext uri="{19B8F6BF-5375-455C-9EA6-DF929625EA0E}">
        <p15:presenceInfo xmlns:p15="http://schemas.microsoft.com/office/powerpoint/2012/main" userId="S-1-5-21-3670347269-1734258486-2757495605-9456" providerId="AD"/>
      </p:ext>
    </p:extLst>
  </p:cmAuthor>
  <p:cmAuthor id="3" name="Beckwith, Tina" initials="BT" lastIdx="1" clrIdx="2">
    <p:extLst>
      <p:ext uri="{19B8F6BF-5375-455C-9EA6-DF929625EA0E}">
        <p15:presenceInfo xmlns:p15="http://schemas.microsoft.com/office/powerpoint/2012/main" userId="S-1-5-21-3670347269-1734258486-2757495605-28709" providerId="AD"/>
      </p:ext>
    </p:extLst>
  </p:cmAuthor>
  <p:cmAuthor id="4" name="Hartshorn, Renee" initials="HR" lastIdx="25" clrIdx="3">
    <p:extLst>
      <p:ext uri="{19B8F6BF-5375-455C-9EA6-DF929625EA0E}">
        <p15:presenceInfo xmlns:p15="http://schemas.microsoft.com/office/powerpoint/2012/main" userId="S-1-5-21-3670347269-1734258486-2757495605-26766" providerId="AD"/>
      </p:ext>
    </p:extLst>
  </p:cmAuthor>
  <p:cmAuthor id="5" name="McKenna, Kevin" initials="MK" lastIdx="2" clrIdx="4">
    <p:extLst>
      <p:ext uri="{19B8F6BF-5375-455C-9EA6-DF929625EA0E}">
        <p15:presenceInfo xmlns:p15="http://schemas.microsoft.com/office/powerpoint/2012/main" userId="S-1-5-21-3670347269-1734258486-2757495605-28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B"/>
    <a:srgbClr val="129DC0"/>
    <a:srgbClr val="008145"/>
    <a:srgbClr val="F9C606"/>
    <a:srgbClr val="603F99"/>
    <a:srgbClr val="026EA0"/>
    <a:srgbClr val="006EA0"/>
    <a:srgbClr val="002F70"/>
    <a:srgbClr val="DAAA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32" autoAdjust="0"/>
  </p:normalViewPr>
  <p:slideViewPr>
    <p:cSldViewPr snapToGrid="0">
      <p:cViewPr varScale="1">
        <p:scale>
          <a:sx n="98" d="100"/>
          <a:sy n="98" d="100"/>
        </p:scale>
        <p:origin x="108" y="3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lg.corp\files\home$\KGolembiewski\Forecasting_2027_Updated_Nov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6825357179709E-2"/>
          <c:y val="9.8657100791956456E-2"/>
          <c:w val="0.95611323804235604"/>
          <c:h val="0.6005558299515817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29DC0"/>
            </a:solidFill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0081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13D-4A3D-82C2-BBE5D8A5973C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C4A-4CB3-BF20-C3C10D25039D}"/>
              </c:ext>
            </c:extLst>
          </c:dPt>
          <c:dLbls>
            <c:dLbl>
              <c:idx val="23"/>
              <c:layout>
                <c:manualLayout>
                  <c:x val="-3.7291639945259037E-3"/>
                  <c:y val="8.9609443753224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4A-4CB3-BF20-C3C10D25039D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latin typeface="Aptos" panose="020B00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Sheet1!$A$2:$B$54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Q4*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Sheet1!$E$2:$E$54</c:f>
              <c:numCache>
                <c:formatCode>0.0</c:formatCode>
                <c:ptCount val="20"/>
                <c:pt idx="0" formatCode="_(* #,##0.0_);_(* \(#,##0.0\);_(* &quot;-&quot;??_);_(@_)">
                  <c:v>55.87</c:v>
                </c:pt>
                <c:pt idx="1">
                  <c:v>48.900000000000006</c:v>
                </c:pt>
                <c:pt idx="2">
                  <c:v>55.7</c:v>
                </c:pt>
                <c:pt idx="3">
                  <c:v>58.6</c:v>
                </c:pt>
                <c:pt idx="4">
                  <c:v>61.024000000000001</c:v>
                </c:pt>
                <c:pt idx="5">
                  <c:v>68.16</c:v>
                </c:pt>
                <c:pt idx="6">
                  <c:v>62.31</c:v>
                </c:pt>
                <c:pt idx="7">
                  <c:v>62.83</c:v>
                </c:pt>
                <c:pt idx="8">
                  <c:v>63.315000000000005</c:v>
                </c:pt>
                <c:pt idx="9">
                  <c:v>79.42</c:v>
                </c:pt>
                <c:pt idx="10">
                  <c:v>80.655000000000001</c:v>
                </c:pt>
                <c:pt idx="11">
                  <c:v>89.42</c:v>
                </c:pt>
                <c:pt idx="12">
                  <c:v>94.03</c:v>
                </c:pt>
                <c:pt idx="13">
                  <c:v>87.06</c:v>
                </c:pt>
                <c:pt idx="14">
                  <c:v>88.557000000000002</c:v>
                </c:pt>
                <c:pt idx="15">
                  <c:v>115.71499999999999</c:v>
                </c:pt>
                <c:pt idx="16">
                  <c:v>106.66499999999999</c:v>
                </c:pt>
                <c:pt idx="17">
                  <c:v>110.6</c:v>
                </c:pt>
                <c:pt idx="18" formatCode="General">
                  <c:v>114.7</c:v>
                </c:pt>
                <c:pt idx="19" formatCode="General">
                  <c:v>100.4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4A-4CB3-BF20-C3C10D250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9076248"/>
        <c:axId val="229076640"/>
      </c:bar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Fixed Annuity</c:v>
                </c:pt>
              </c:strCache>
            </c:strRef>
          </c:tx>
          <c:spPr>
            <a:ln w="31750">
              <a:solidFill>
                <a:schemeClr val="tx2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c:spPr>
          </c:marker>
          <c:cat>
            <c:multiLvlStrRef>
              <c:f>Sheet1!$A$2:$B$54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Q4*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Sheet1!$C$2:$C$54</c:f>
              <c:numCache>
                <c:formatCode>_(* #,##0.0_);_(* \(#,##0.0\);_(* "-"??_);_(@_)</c:formatCode>
                <c:ptCount val="20"/>
                <c:pt idx="0">
                  <c:v>29.869999999999997</c:v>
                </c:pt>
                <c:pt idx="1">
                  <c:v>27.8</c:v>
                </c:pt>
                <c:pt idx="2">
                  <c:v>31.8</c:v>
                </c:pt>
                <c:pt idx="3">
                  <c:v>31</c:v>
                </c:pt>
                <c:pt idx="4" formatCode="0.0">
                  <c:v>31.024000000000001</c:v>
                </c:pt>
                <c:pt idx="5" formatCode="General">
                  <c:v>35.459999999999994</c:v>
                </c:pt>
                <c:pt idx="6">
                  <c:v>31.710000000000004</c:v>
                </c:pt>
                <c:pt idx="7" formatCode="General">
                  <c:v>30.830000000000002</c:v>
                </c:pt>
                <c:pt idx="8" formatCode="General">
                  <c:v>35.215000000000003</c:v>
                </c:pt>
                <c:pt idx="9" formatCode="General">
                  <c:v>52.120000000000005</c:v>
                </c:pt>
                <c:pt idx="10" formatCode="General">
                  <c:v>55.955000000000005</c:v>
                </c:pt>
                <c:pt idx="11" formatCode="General">
                  <c:v>66.62</c:v>
                </c:pt>
                <c:pt idx="12" formatCode="General">
                  <c:v>70.83</c:v>
                </c:pt>
                <c:pt idx="13" formatCode="General">
                  <c:v>62.36</c:v>
                </c:pt>
                <c:pt idx="14" formatCode="0.0">
                  <c:v>62.957000000000001</c:v>
                </c:pt>
                <c:pt idx="15" formatCode="0.0">
                  <c:v>90.414999999999992</c:v>
                </c:pt>
                <c:pt idx="16" formatCode="General">
                  <c:v>78.464999999999989</c:v>
                </c:pt>
                <c:pt idx="17" formatCode="General">
                  <c:v>78.8</c:v>
                </c:pt>
                <c:pt idx="18" formatCode="General">
                  <c:v>82.6</c:v>
                </c:pt>
                <c:pt idx="19" formatCode="General">
                  <c:v>66.048000000000002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4A-4CB3-BF20-C3C10D25039D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Variable Annuity</c:v>
                </c:pt>
              </c:strCache>
            </c:strRef>
          </c:tx>
          <c:spPr>
            <a:ln w="31750">
              <a:solidFill>
                <a:schemeClr val="accent2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c:spPr>
          </c:marker>
          <c:cat>
            <c:multiLvlStrRef>
              <c:f>Sheet1!$A$2:$B$54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Q4*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Sheet1!$D$2:$D$54</c:f>
              <c:numCache>
                <c:formatCode>General</c:formatCode>
                <c:ptCount val="20"/>
                <c:pt idx="0">
                  <c:v>26</c:v>
                </c:pt>
                <c:pt idx="1">
                  <c:v>21.1</c:v>
                </c:pt>
                <c:pt idx="2">
                  <c:v>23.9</c:v>
                </c:pt>
                <c:pt idx="3">
                  <c:v>27.6</c:v>
                </c:pt>
                <c:pt idx="4">
                  <c:v>30</c:v>
                </c:pt>
                <c:pt idx="5">
                  <c:v>32.700000000000003</c:v>
                </c:pt>
                <c:pt idx="6">
                  <c:v>30.6</c:v>
                </c:pt>
                <c:pt idx="7">
                  <c:v>32</c:v>
                </c:pt>
                <c:pt idx="8">
                  <c:v>28.1</c:v>
                </c:pt>
                <c:pt idx="9">
                  <c:v>27.3</c:v>
                </c:pt>
                <c:pt idx="10">
                  <c:v>24.7</c:v>
                </c:pt>
                <c:pt idx="11">
                  <c:v>22.8</c:v>
                </c:pt>
                <c:pt idx="12">
                  <c:v>23.2</c:v>
                </c:pt>
                <c:pt idx="13">
                  <c:v>24.7</c:v>
                </c:pt>
                <c:pt idx="14" formatCode="0.0">
                  <c:v>25.6</c:v>
                </c:pt>
                <c:pt idx="15" formatCode="0.0">
                  <c:v>25.3</c:v>
                </c:pt>
                <c:pt idx="16">
                  <c:v>28.2</c:v>
                </c:pt>
                <c:pt idx="17">
                  <c:v>31.8</c:v>
                </c:pt>
                <c:pt idx="18">
                  <c:v>32.1</c:v>
                </c:pt>
                <c:pt idx="19">
                  <c:v>34.32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C4A-4CB3-BF20-C3C10D250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076248"/>
        <c:axId val="229076640"/>
      </c:lineChart>
      <c:catAx>
        <c:axId val="229076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5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  <c:crossAx val="229076640"/>
        <c:crosses val="autoZero"/>
        <c:auto val="1"/>
        <c:lblAlgn val="ctr"/>
        <c:lblOffset val="100"/>
        <c:noMultiLvlLbl val="0"/>
      </c:catAx>
      <c:valAx>
        <c:axId val="229076640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one"/>
        <c:crossAx val="229076248"/>
        <c:crossesAt val="1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8639222701092332"/>
          <c:y val="0.8776354646135095"/>
          <c:w val="0.44273170559049224"/>
          <c:h val="8.1354539502084169E-2"/>
        </c:manualLayout>
      </c:layout>
      <c:overlay val="0"/>
      <c:spPr>
        <a:noFill/>
        <a:ln w="27183">
          <a:noFill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6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12460423991225E-2"/>
          <c:y val="5.0357849138336949E-2"/>
          <c:w val="0.90269591305937502"/>
          <c:h val="0.86270469075347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Annuity Sales</c:v>
                </c:pt>
              </c:strCache>
            </c:strRef>
          </c:tx>
          <c:spPr>
            <a:solidFill>
              <a:srgbClr val="00437B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437B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95-44E4-A250-47CF80674B2B}"/>
              </c:ext>
            </c:extLst>
          </c:dPt>
          <c:dPt>
            <c:idx val="16"/>
            <c:invertIfNegative val="0"/>
            <c:bubble3D val="0"/>
            <c:spPr>
              <a:solidFill>
                <a:srgbClr val="129D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18-4315-B600-0D8396EF2FC0}"/>
              </c:ext>
            </c:extLst>
          </c:dPt>
          <c:dLbls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$432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18-4315-B600-0D8396EF2F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2024*</c:v>
                </c:pt>
              </c:strCache>
            </c:strRef>
          </c:cat>
          <c:val>
            <c:numRef>
              <c:f>Sheet1!$B$2:$B$18</c:f>
              <c:numCache>
                <c:formatCode>_("$"* #,##0_);_("$"* \(#,##0\);_("$"* "-"??_);_(@_)</c:formatCode>
                <c:ptCount val="17"/>
                <c:pt idx="0">
                  <c:v>265</c:v>
                </c:pt>
                <c:pt idx="1">
                  <c:v>239</c:v>
                </c:pt>
                <c:pt idx="2">
                  <c:v>222</c:v>
                </c:pt>
                <c:pt idx="3">
                  <c:v>238</c:v>
                </c:pt>
                <c:pt idx="4">
                  <c:v>220</c:v>
                </c:pt>
                <c:pt idx="5">
                  <c:v>230</c:v>
                </c:pt>
                <c:pt idx="6">
                  <c:v>237</c:v>
                </c:pt>
                <c:pt idx="7">
                  <c:v>236</c:v>
                </c:pt>
                <c:pt idx="8">
                  <c:v>222</c:v>
                </c:pt>
                <c:pt idx="9">
                  <c:v>204</c:v>
                </c:pt>
                <c:pt idx="10">
                  <c:v>234</c:v>
                </c:pt>
                <c:pt idx="11">
                  <c:v>242</c:v>
                </c:pt>
                <c:pt idx="12">
                  <c:v>219</c:v>
                </c:pt>
                <c:pt idx="13">
                  <c:v>255</c:v>
                </c:pt>
                <c:pt idx="14">
                  <c:v>312.8</c:v>
                </c:pt>
                <c:pt idx="15">
                  <c:v>385.03999999999996</c:v>
                </c:pt>
                <c:pt idx="16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95-44E4-A250-47CF80674B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4705104"/>
        <c:axId val="504702152"/>
      </c:barChart>
      <c:catAx>
        <c:axId val="50470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04702152"/>
        <c:crosses val="autoZero"/>
        <c:auto val="1"/>
        <c:lblAlgn val="ctr"/>
        <c:lblOffset val="100"/>
        <c:noMultiLvlLbl val="0"/>
      </c:catAx>
      <c:valAx>
        <c:axId val="504702152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504705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9774263436042803E-2"/>
          <c:w val="0.95134887413593783"/>
          <c:h val="0.855884646251220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Deferred
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Sheet1!$B$2:$B$6</c:f>
              <c:numCache>
                <c:formatCode>"$"#,##0.00_);[Red]\("$"#,##0.00\)</c:formatCode>
                <c:ptCount val="5"/>
                <c:pt idx="0">
                  <c:v>2.8</c:v>
                </c:pt>
                <c:pt idx="1">
                  <c:v>2.4</c:v>
                </c:pt>
                <c:pt idx="2">
                  <c:v>2</c:v>
                </c:pt>
                <c:pt idx="3">
                  <c:v>4.2</c:v>
                </c:pt>
                <c:pt idx="4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4-460E-ABCE-7A65888F0B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Fixed
Immediate</c:v>
                </c:pt>
              </c:strCache>
            </c:strRef>
          </c:tx>
          <c:spPr>
            <a:solidFill>
              <a:srgbClr val="F9C60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Sheet1!$C$2:$C$6</c:f>
              <c:numCache>
                <c:formatCode>"$"#,##0.0</c:formatCode>
                <c:ptCount val="5"/>
                <c:pt idx="0">
                  <c:v>9.1999999999999993</c:v>
                </c:pt>
                <c:pt idx="1">
                  <c:v>9.9</c:v>
                </c:pt>
                <c:pt idx="2">
                  <c:v>9.1999999999999993</c:v>
                </c:pt>
                <c:pt idx="3">
                  <c:v>13.3</c:v>
                </c:pt>
                <c:pt idx="4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74-460E-ABCE-7A65888F0B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Fixed-Rate
Deferred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$38.7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F74-460E-ABCE-7A65888F0B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$47.5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F74-460E-ABCE-7A65888F0B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$113.0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F74-460E-ABCE-7A65888F0B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$164.9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F74-460E-ABCE-7A65888F0B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$153.4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F74-460E-ABCE-7A65888F0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Sheet1!$D$2:$D$6</c:f>
              <c:numCache>
                <c:formatCode>"$"#,##0.0</c:formatCode>
                <c:ptCount val="5"/>
                <c:pt idx="0">
                  <c:v>38.700000000000003</c:v>
                </c:pt>
                <c:pt idx="1">
                  <c:v>47.5</c:v>
                </c:pt>
                <c:pt idx="2">
                  <c:v>113</c:v>
                </c:pt>
                <c:pt idx="3">
                  <c:v>164.9</c:v>
                </c:pt>
                <c:pt idx="4">
                  <c:v>153.4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F74-460E-ABCE-7A65888F0B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Indexed
Deferred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$59.1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F74-460E-ABCE-7A65888F0B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$73.5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EF74-460E-ABCE-7A65888F0B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$79.8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EF74-460E-ABCE-7A65888F0B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$95.9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EF74-460E-ABCE-7A65888F0B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$125.5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EF74-460E-ABCE-7A65888F0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Sheet1!$E$2:$E$6</c:f>
              <c:numCache>
                <c:formatCode>"$"#,##0.0</c:formatCode>
                <c:ptCount val="5"/>
                <c:pt idx="0">
                  <c:v>59.1</c:v>
                </c:pt>
                <c:pt idx="1">
                  <c:v>73.5</c:v>
                </c:pt>
                <c:pt idx="2">
                  <c:v>79.8</c:v>
                </c:pt>
                <c:pt idx="3">
                  <c:v>95.9</c:v>
                </c:pt>
                <c:pt idx="4">
                  <c:v>125.5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F74-460E-ABCE-7A65888F0B1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Traditional
Variable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$106.5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EF74-460E-ABCE-7A65888F0B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$84.6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EF74-460E-ABCE-7A65888F0B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$61.8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EF74-460E-ABCE-7A65888F0B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$51.4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EF74-460E-ABCE-7A65888F0B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$61.2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EF74-460E-ABCE-7A65888F0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Sheet1!$F$2:$F$6</c:f>
              <c:numCache>
                <c:formatCode>"$"#,##0.0</c:formatCode>
                <c:ptCount val="5"/>
                <c:pt idx="0">
                  <c:v>106.5</c:v>
                </c:pt>
                <c:pt idx="1">
                  <c:v>84.6</c:v>
                </c:pt>
                <c:pt idx="2">
                  <c:v>61.8</c:v>
                </c:pt>
                <c:pt idx="3">
                  <c:v>51.4</c:v>
                </c:pt>
                <c:pt idx="4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F74-460E-ABCE-7A65888F0B1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Structured
Settlements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Sheet1!$G$2:$G$6</c:f>
              <c:numCache>
                <c:formatCode>"$"#,##0.0</c:formatCode>
                <c:ptCount val="5"/>
                <c:pt idx="0">
                  <c:v>6</c:v>
                </c:pt>
                <c:pt idx="1">
                  <c:v>6.5</c:v>
                </c:pt>
                <c:pt idx="2">
                  <c:v>5.8</c:v>
                </c:pt>
                <c:pt idx="3">
                  <c:v>8.3000000000000007</c:v>
                </c:pt>
                <c:pt idx="4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F74-460E-ABCE-7A65888F0B1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Registered
Index-Linked Annuities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F74-460E-ABCE-7A65888F0B1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$17.3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EF74-460E-ABCE-7A65888F0B1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$41.1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EF74-460E-ABCE-7A65888F0B10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$47.4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EF74-460E-ABCE-7A65888F0B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$65.2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EF74-460E-ABCE-7A65888F0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Sheet1!$H$2:$H$6</c:f>
              <c:numCache>
                <c:formatCode>"$"#,##0.0</c:formatCode>
                <c:ptCount val="5"/>
                <c:pt idx="0">
                  <c:v>0</c:v>
                </c:pt>
                <c:pt idx="1">
                  <c:v>17.3</c:v>
                </c:pt>
                <c:pt idx="2">
                  <c:v>41.1</c:v>
                </c:pt>
                <c:pt idx="3">
                  <c:v>47.4</c:v>
                </c:pt>
                <c:pt idx="4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EF74-460E-ABCE-7A65888F0B1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/>
                      <a:t>$222</a:t>
                    </a:r>
                    <a:r>
                      <a:rPr lang="en-US" sz="1800" baseline="0" dirty="0"/>
                      <a:t> </a:t>
                    </a:r>
                    <a:r>
                      <a:rPr lang="en-US" sz="1800" dirty="0"/>
                      <a:t>B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EF74-460E-ABCE-7A65888F0B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dirty="0"/>
                      <a:t>$242</a:t>
                    </a:r>
                    <a:r>
                      <a:rPr lang="en-US" sz="1800" baseline="0" dirty="0"/>
                      <a:t> </a:t>
                    </a:r>
                    <a:r>
                      <a:rPr lang="en-US" sz="1800" dirty="0"/>
                      <a:t>B  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EF74-460E-ABCE-7A65888F0B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dirty="0"/>
                      <a:t>$313</a:t>
                    </a:r>
                    <a:r>
                      <a:rPr lang="en-US" sz="1800" baseline="0" dirty="0"/>
                      <a:t> </a:t>
                    </a:r>
                    <a:r>
                      <a:rPr lang="en-US" sz="1800" dirty="0"/>
                      <a:t>B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EF74-460E-ABCE-7A65888F0B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800" dirty="0"/>
                      <a:t>$385</a:t>
                    </a:r>
                    <a:r>
                      <a:rPr lang="en-US" sz="1800" baseline="0" dirty="0"/>
                      <a:t> B</a:t>
                    </a:r>
                    <a:endParaRPr lang="en-US" sz="1800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EF74-460E-ABCE-7A65888F0B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$432</a:t>
                    </a:r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800" dirty="0">
                        <a:solidFill>
                          <a:schemeClr val="tx1"/>
                        </a:solidFill>
                      </a:rPr>
                      <a:t>B 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EF74-460E-ABCE-7A65888F0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  <c:pt idx="3">
                  <c:v>2023</c:v>
                </c:pt>
                <c:pt idx="4">
                  <c:v>2024*</c:v>
                </c:pt>
              </c:strCache>
            </c:strRef>
          </c:cat>
          <c:val>
            <c:numRef>
              <c:f>Sheet1!$I$2:$I$6</c:f>
              <c:numCache>
                <c:formatCode>"$"#,##0.0</c:formatCode>
                <c:ptCount val="5"/>
                <c:pt idx="0">
                  <c:v>222.3</c:v>
                </c:pt>
                <c:pt idx="1">
                  <c:v>241.7</c:v>
                </c:pt>
                <c:pt idx="2">
                  <c:v>312.7</c:v>
                </c:pt>
                <c:pt idx="3">
                  <c:v>385.4</c:v>
                </c:pt>
                <c:pt idx="4">
                  <c:v>432.4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EF74-460E-ABCE-7A65888F0B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78451071"/>
        <c:axId val="678439551"/>
      </c:barChart>
      <c:catAx>
        <c:axId val="67845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678439551"/>
        <c:crosses val="autoZero"/>
        <c:auto val="1"/>
        <c:lblAlgn val="ctr"/>
        <c:lblOffset val="100"/>
        <c:noMultiLvlLbl val="0"/>
      </c:catAx>
      <c:valAx>
        <c:axId val="678439551"/>
        <c:scaling>
          <c:orientation val="minMax"/>
        </c:scaling>
        <c:delete val="1"/>
        <c:axPos val="l"/>
        <c:numFmt formatCode="&quot;$&quot;#,##0.00_);[Red]\(&quot;$&quot;#,##0.00\)" sourceLinked="1"/>
        <c:majorTickMark val="none"/>
        <c:minorTickMark val="none"/>
        <c:tickLblPos val="nextTo"/>
        <c:crossAx val="67845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7"/>
        <c:delete val="1"/>
      </c:legendEntry>
      <c:layout>
        <c:manualLayout>
          <c:xMode val="edge"/>
          <c:yMode val="edge"/>
          <c:x val="1.386737432207584E-2"/>
          <c:y val="0.92856508925790171"/>
          <c:w val="0.94011670605589015"/>
          <c:h val="6.5701269970379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12999003615649E-2"/>
          <c:y val="0.12487801659151106"/>
          <c:w val="0.97416528304155581"/>
          <c:h val="0.71636114162142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Individual Annuity Sales</c:v>
                </c:pt>
              </c:strCache>
            </c:strRef>
          </c:tx>
          <c:spPr>
            <a:solidFill>
              <a:srgbClr val="00437B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43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BC-4AE9-9B15-77F50F50F21E}"/>
              </c:ext>
            </c:extLst>
          </c:dPt>
          <c:dPt>
            <c:idx val="6"/>
            <c:invertIfNegative val="0"/>
            <c:bubble3D val="0"/>
            <c:spPr>
              <a:solidFill>
                <a:srgbClr val="0043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BC-4AE9-9B15-77F50F50F21E}"/>
              </c:ext>
            </c:extLst>
          </c:dPt>
          <c:dPt>
            <c:idx val="7"/>
            <c:invertIfNegative val="0"/>
            <c:bubble3D val="0"/>
            <c:spPr>
              <a:solidFill>
                <a:srgbClr val="129D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BC-4AE9-9B15-77F50F50F21E}"/>
              </c:ext>
            </c:extLst>
          </c:dPt>
          <c:dPt>
            <c:idx val="10"/>
            <c:invertIfNegative val="0"/>
            <c:bubble3D val="0"/>
            <c:spPr>
              <a:solidFill>
                <a:srgbClr val="0043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5BC-4AE9-9B15-77F50F50F21E}"/>
              </c:ext>
            </c:extLst>
          </c:dPt>
          <c:dLbls>
            <c:dLbl>
              <c:idx val="7"/>
              <c:layout>
                <c:manualLayout>
                  <c:x val="2.7665676672189547E-3"/>
                  <c:y val="-9.976666775991033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ysClr val="windowText" lastClr="000000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latin typeface="Aptos" panose="020B0004020202020204" pitchFamily="34" charset="0"/>
                      </a:rPr>
                      <a:t>~$430</a:t>
                    </a:r>
                    <a:r>
                      <a:rPr lang="en-US" sz="1800" b="1" baseline="0" dirty="0">
                        <a:latin typeface="Aptos" panose="020B0004020202020204" pitchFamily="34" charset="0"/>
                      </a:rPr>
                      <a:t> B</a:t>
                    </a:r>
                    <a:endParaRPr lang="en-US" sz="1800" b="1" dirty="0">
                      <a:latin typeface="Aptos" panose="020B0004020202020204" pitchFamily="34" charset="0"/>
                    </a:endParaRP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474528590828464E-2"/>
                      <c:h val="8.854291763692041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75BC-4AE9-9B15-77F50F50F21E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2024(F)</c:v>
                </c:pt>
              </c:strCache>
            </c:strRef>
          </c:cat>
          <c:val>
            <c:numRef>
              <c:f>Sheet1!$B$2:$B$9</c:f>
              <c:numCache>
                <c:formatCode>_(* #,##0_);_(* \(#,##0\);_(* "-"??_);_(@_)</c:formatCode>
                <c:ptCount val="8"/>
                <c:pt idx="0">
                  <c:v>203.51100000000002</c:v>
                </c:pt>
                <c:pt idx="1">
                  <c:v>234</c:v>
                </c:pt>
                <c:pt idx="2">
                  <c:v>242</c:v>
                </c:pt>
                <c:pt idx="3">
                  <c:v>219</c:v>
                </c:pt>
                <c:pt idx="4">
                  <c:v>255</c:v>
                </c:pt>
                <c:pt idx="5">
                  <c:v>313</c:v>
                </c:pt>
                <c:pt idx="6">
                  <c:v>385</c:v>
                </c:pt>
                <c:pt idx="7">
                  <c:v>418.3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BC-4AE9-9B15-77F50F50F2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523631944"/>
        <c:axId val="523627680"/>
      </c:barChart>
      <c:catAx>
        <c:axId val="523631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23627680"/>
        <c:crosses val="autoZero"/>
        <c:auto val="1"/>
        <c:lblAlgn val="ctr"/>
        <c:lblOffset val="100"/>
        <c:noMultiLvlLbl val="0"/>
      </c:catAx>
      <c:valAx>
        <c:axId val="523627680"/>
        <c:scaling>
          <c:orientation val="minMax"/>
          <c:max val="500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52363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Individual Annuity Sales &amp; 2027</a:t>
            </a:r>
            <a:r>
              <a:rPr lang="en-US" b="1" baseline="0" dirty="0">
                <a:solidFill>
                  <a:schemeClr val="tx1"/>
                </a:solidFill>
                <a:latin typeface="Aptos" panose="020B0004020202020204" pitchFamily="34" charset="0"/>
              </a:rPr>
              <a:t> Forecasting</a:t>
            </a:r>
            <a:endParaRPr lang="en-US" b="1" dirty="0">
              <a:solidFill>
                <a:schemeClr val="tx1"/>
              </a:solidFill>
              <a:latin typeface="Aptos" panose="020B0004020202020204" pitchFamily="34" charset="0"/>
            </a:endParaRPr>
          </a:p>
        </c:rich>
      </c:tx>
      <c:layout>
        <c:manualLayout>
          <c:xMode val="edge"/>
          <c:yMode val="edge"/>
          <c:x val="0.34019333822771286"/>
          <c:y val="1.5130046923001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424442160965627E-2"/>
          <c:y val="0.11703786244603219"/>
          <c:w val="0.92854966121935489"/>
          <c:h val="0.75346176312530666"/>
        </c:manualLayout>
      </c:layout>
      <c:lineChart>
        <c:grouping val="standard"/>
        <c:varyColors val="0"/>
        <c:ser>
          <c:idx val="0"/>
          <c:order val="0"/>
          <c:tx>
            <c:strRef>
              <c:f>Total!$B$3</c:f>
              <c:strCache>
                <c:ptCount val="1"/>
                <c:pt idx="0">
                  <c:v>Upper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13-4F06-AD0D-8563C11661CA}"/>
                </c:ext>
              </c:extLst>
            </c:dLbl>
            <c:dLbl>
              <c:idx val="11"/>
              <c:layout>
                <c:manualLayout>
                  <c:x val="-2.9339478035721907E-2"/>
                  <c:y val="-5.9240487529029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13-4F06-AD0D-8563C11661CA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Total!$A$4:$A$18</c:f>
              <c:strCach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2024(F)</c:v>
                </c:pt>
                <c:pt idx="12">
                  <c:v>2025(F)</c:v>
                </c:pt>
                <c:pt idx="13">
                  <c:v>2026(F)</c:v>
                </c:pt>
                <c:pt idx="14">
                  <c:v>2027(F)</c:v>
                </c:pt>
              </c:strCache>
            </c:strRef>
          </c:cat>
          <c:val>
            <c:numRef>
              <c:f>Total!$B$4:$B$18</c:f>
              <c:numCache>
                <c:formatCode>General</c:formatCode>
                <c:ptCount val="15"/>
                <c:pt idx="10" formatCode="0.0">
                  <c:v>385.40000000000003</c:v>
                </c:pt>
                <c:pt idx="11" formatCode="0.0">
                  <c:v>446.69333333333338</c:v>
                </c:pt>
                <c:pt idx="12" formatCode="0.0">
                  <c:v>410.11674689342402</c:v>
                </c:pt>
                <c:pt idx="13" formatCode="0.0">
                  <c:v>398.40799534875282</c:v>
                </c:pt>
                <c:pt idx="14" formatCode="0.0">
                  <c:v>394.7392985327528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4E-4508-8E73-D443E03E9823}"/>
            </c:ext>
          </c:extLst>
        </c:ser>
        <c:ser>
          <c:idx val="1"/>
          <c:order val="1"/>
          <c:tx>
            <c:strRef>
              <c:f>Total!$C$3</c:f>
              <c:strCache>
                <c:ptCount val="1"/>
                <c:pt idx="0">
                  <c:v>Actual/Mid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13-4F06-AD0D-8563C11661CA}"/>
                </c:ext>
              </c:extLst>
            </c:dLbl>
            <c:dLbl>
              <c:idx val="11"/>
              <c:layout>
                <c:manualLayout>
                  <c:x val="-9.1610199643864434E-3"/>
                  <c:y val="-4.6632115093194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13-4F06-AD0D-8563C11661CA}"/>
                </c:ext>
              </c:extLst>
            </c:dLbl>
            <c:dLbl>
              <c:idx val="12"/>
              <c:layout>
                <c:manualLayout>
                  <c:x val="-2.9339478035722007E-2"/>
                  <c:y val="-2.1415370221526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13-4F06-AD0D-8563C11661CA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Total!$A$4:$A$18</c:f>
              <c:strCach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2024(F)</c:v>
                </c:pt>
                <c:pt idx="12">
                  <c:v>2025(F)</c:v>
                </c:pt>
                <c:pt idx="13">
                  <c:v>2026(F)</c:v>
                </c:pt>
                <c:pt idx="14">
                  <c:v>2027(F)</c:v>
                </c:pt>
              </c:strCache>
            </c:strRef>
          </c:cat>
          <c:val>
            <c:numRef>
              <c:f>Total!$C$4:$C$18</c:f>
              <c:numCache>
                <c:formatCode>0.0</c:formatCode>
                <c:ptCount val="15"/>
                <c:pt idx="0">
                  <c:v>229.79500000000002</c:v>
                </c:pt>
                <c:pt idx="1">
                  <c:v>236.87999999999997</c:v>
                </c:pt>
                <c:pt idx="2">
                  <c:v>235.68200000000002</c:v>
                </c:pt>
                <c:pt idx="3">
                  <c:v>222.08600000000001</c:v>
                </c:pt>
                <c:pt idx="4">
                  <c:v>203.511</c:v>
                </c:pt>
                <c:pt idx="5">
                  <c:v>233.7</c:v>
                </c:pt>
                <c:pt idx="6">
                  <c:v>241.77699999999999</c:v>
                </c:pt>
                <c:pt idx="7">
                  <c:v>218.995</c:v>
                </c:pt>
                <c:pt idx="8">
                  <c:v>256.87</c:v>
                </c:pt>
                <c:pt idx="9">
                  <c:v>312.7</c:v>
                </c:pt>
                <c:pt idx="10">
                  <c:v>385.40000000000003</c:v>
                </c:pt>
                <c:pt idx="11">
                  <c:v>433.73333333333323</c:v>
                </c:pt>
                <c:pt idx="12">
                  <c:v>385.71061375661378</c:v>
                </c:pt>
                <c:pt idx="13">
                  <c:v>367.19608412698415</c:v>
                </c:pt>
                <c:pt idx="14">
                  <c:v>356.88584973650791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4E-4508-8E73-D443E03E9823}"/>
            </c:ext>
          </c:extLst>
        </c:ser>
        <c:ser>
          <c:idx val="2"/>
          <c:order val="2"/>
          <c:tx>
            <c:strRef>
              <c:f>Total!$D$3</c:f>
              <c:strCache>
                <c:ptCount val="1"/>
                <c:pt idx="0">
                  <c:v>Lower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3.3375169649989121E-2"/>
                  <c:y val="-4.1588766118861011E-2"/>
                </c:manualLayout>
              </c:layout>
              <c:tx>
                <c:rich>
                  <a:bodyPr/>
                  <a:lstStyle/>
                  <a:p>
                    <a:fld id="{EF4A8B7B-2144-42D0-8577-15BDF2E9B5C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4E-4508-8E73-D443E03E9823}"/>
                </c:ext>
              </c:extLst>
            </c:dLbl>
            <c:dLbl>
              <c:idx val="11"/>
              <c:layout>
                <c:manualLayout>
                  <c:x val="-3.4176804541768045E-2"/>
                  <c:y val="4.688580594092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4E-4508-8E73-D443E03E9823}"/>
                </c:ext>
              </c:extLst>
            </c:dLbl>
            <c:dLbl>
              <c:idx val="12"/>
              <c:layout>
                <c:manualLayout>
                  <c:x val="-1.3196711578653458E-2"/>
                  <c:y val="-1.6372021247192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13-4F06-AD0D-8563C11661CA}"/>
                </c:ext>
              </c:extLst>
            </c:dLbl>
            <c:dLbl>
              <c:idx val="13"/>
              <c:layout>
                <c:manualLayout>
                  <c:x val="-3.5413246877026121E-2"/>
                  <c:y val="-1.5949491852807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13-4F06-AD0D-8563C11661CA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Total!$A$4:$A$18</c:f>
              <c:strCach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2024(F)</c:v>
                </c:pt>
                <c:pt idx="12">
                  <c:v>2025(F)</c:v>
                </c:pt>
                <c:pt idx="13">
                  <c:v>2026(F)</c:v>
                </c:pt>
                <c:pt idx="14">
                  <c:v>2027(F)</c:v>
                </c:pt>
              </c:strCache>
            </c:strRef>
          </c:cat>
          <c:val>
            <c:numRef>
              <c:f>Total!$D$4:$D$18</c:f>
              <c:numCache>
                <c:formatCode>General</c:formatCode>
                <c:ptCount val="15"/>
                <c:pt idx="10" formatCode="0.0">
                  <c:v>385.40000000000003</c:v>
                </c:pt>
                <c:pt idx="11" formatCode="0.0">
                  <c:v>425.93199999999996</c:v>
                </c:pt>
                <c:pt idx="12" formatCode="0.0">
                  <c:v>364.31806000000006</c:v>
                </c:pt>
                <c:pt idx="13" formatCode="0.0">
                  <c:v>340.18959760000001</c:v>
                </c:pt>
                <c:pt idx="14" formatCode="0.0">
                  <c:v>325.98298177999999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4E-4508-8E73-D443E03E982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40104319"/>
        <c:axId val="332989119"/>
      </c:lineChart>
      <c:catAx>
        <c:axId val="24010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332989119"/>
        <c:crosses val="autoZero"/>
        <c:auto val="1"/>
        <c:lblAlgn val="ctr"/>
        <c:lblOffset val="100"/>
        <c:noMultiLvlLbl val="0"/>
      </c:catAx>
      <c:valAx>
        <c:axId val="332989119"/>
        <c:scaling>
          <c:orientation val="minMax"/>
        </c:scaling>
        <c:delete val="1"/>
        <c:axPos val="l"/>
        <c:numFmt formatCode="&quot;$&quot;#,##0" sourceLinked="0"/>
        <c:majorTickMark val="none"/>
        <c:minorTickMark val="none"/>
        <c:tickLblPos val="nextTo"/>
        <c:crossAx val="24010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266996272864013"/>
          <c:y val="0.9572588087847993"/>
          <c:w val="0.3990526822996579"/>
          <c:h val="4.0219516728034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16598406233255E-2"/>
          <c:y val="0.13018368028175847"/>
          <c:w val="0.95611323804235604"/>
          <c:h val="0.6421545413930506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437B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437B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7FB-4F57-A315-09C4D0A23EFB}"/>
              </c:ext>
            </c:extLst>
          </c:dPt>
          <c:dPt>
            <c:idx val="11"/>
            <c:invertIfNegative val="0"/>
            <c:bubble3D val="0"/>
            <c:spPr>
              <a:solidFill>
                <a:srgbClr val="129D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7FB-4F57-A315-09C4D0A23EFB}"/>
              </c:ext>
            </c:extLst>
          </c:dPt>
          <c:dPt>
            <c:idx val="12"/>
            <c:invertIfNegative val="0"/>
            <c:bubble3D val="0"/>
            <c:spPr>
              <a:solidFill>
                <a:srgbClr val="129D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7FB-4F57-A315-09C4D0A23EFB}"/>
              </c:ext>
            </c:extLst>
          </c:dPt>
          <c:dPt>
            <c:idx val="13"/>
            <c:invertIfNegative val="0"/>
            <c:bubble3D val="0"/>
            <c:spPr>
              <a:solidFill>
                <a:srgbClr val="129D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7FB-4F57-A315-09C4D0A23EFB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ptos" panose="020B00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 (F)</c:v>
                </c:pt>
                <c:pt idx="11">
                  <c:v>2025 (F)</c:v>
                </c:pt>
                <c:pt idx="12">
                  <c:v>2026 (F)</c:v>
                </c:pt>
                <c:pt idx="13">
                  <c:v>2027 (F)</c:v>
                </c:pt>
              </c:strCache>
            </c:strRef>
          </c:cat>
          <c:val>
            <c:numRef>
              <c:f>Sheet1!$D$2:$D$15</c:f>
              <c:numCache>
                <c:formatCode>0.0</c:formatCode>
                <c:ptCount val="14"/>
                <c:pt idx="0">
                  <c:v>236.92127648159001</c:v>
                </c:pt>
                <c:pt idx="1">
                  <c:v>235.68200000000002</c:v>
                </c:pt>
                <c:pt idx="2">
                  <c:v>222.08462300000002</c:v>
                </c:pt>
                <c:pt idx="3">
                  <c:v>203.51100000000002</c:v>
                </c:pt>
                <c:pt idx="4">
                  <c:v>233.69499999999999</c:v>
                </c:pt>
                <c:pt idx="5">
                  <c:v>241.7</c:v>
                </c:pt>
                <c:pt idx="6">
                  <c:v>219</c:v>
                </c:pt>
                <c:pt idx="7">
                  <c:v>255</c:v>
                </c:pt>
                <c:pt idx="8">
                  <c:v>312.8</c:v>
                </c:pt>
                <c:pt idx="9">
                  <c:v>385</c:v>
                </c:pt>
                <c:pt idx="10">
                  <c:v>434</c:v>
                </c:pt>
                <c:pt idx="11">
                  <c:v>386</c:v>
                </c:pt>
                <c:pt idx="12">
                  <c:v>367</c:v>
                </c:pt>
                <c:pt idx="13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B-4F57-A315-09C4D0A23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36"/>
        <c:axId val="135269808"/>
        <c:axId val="13531269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Fixed Annuity</c:v>
                </c:pt>
              </c:strCache>
            </c:strRef>
          </c:tx>
          <c:spPr>
            <a:ln w="31750">
              <a:solidFill>
                <a:srgbClr val="F9C606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FB-4F57-A315-09C4D0A23EFB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FB-4F57-A315-09C4D0A23EFB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FB-4F57-A315-09C4D0A23EFB}"/>
                </c:ext>
              </c:extLst>
            </c:dLbl>
            <c:dLbl>
              <c:idx val="5"/>
              <c:layout>
                <c:manualLayout>
                  <c:x val="-2.6020800255990521E-2"/>
                  <c:y val="2.8131069811652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9F7-494C-BD4C-6787EBD0E2A9}"/>
                </c:ext>
              </c:extLst>
            </c:dLbl>
            <c:dLbl>
              <c:idx val="6"/>
              <c:layout>
                <c:manualLayout>
                  <c:x val="-3.2363099738365639E-2"/>
                  <c:y val="-2.4511327847478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FB-4F57-A315-09C4D0A23EFB}"/>
                </c:ext>
              </c:extLst>
            </c:dLbl>
            <c:dLbl>
              <c:idx val="7"/>
              <c:layout>
                <c:manualLayout>
                  <c:x val="-3.0915086327253084E-2"/>
                  <c:y val="-2.4511327847478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FB-4F57-A315-09C4D0A23EFB}"/>
                </c:ext>
              </c:extLst>
            </c:dLbl>
            <c:dLbl>
              <c:idx val="11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9F7-494C-BD4C-6787EBD0E2A9}"/>
                </c:ext>
              </c:extLst>
            </c:dLbl>
            <c:dLbl>
              <c:idx val="12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9F7-494C-BD4C-6787EBD0E2A9}"/>
                </c:ext>
              </c:extLst>
            </c:dLbl>
            <c:dLbl>
              <c:idx val="13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9F7-494C-BD4C-6787EBD0E2A9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 (F)</c:v>
                </c:pt>
                <c:pt idx="11">
                  <c:v>2025 (F)</c:v>
                </c:pt>
                <c:pt idx="12">
                  <c:v>2026 (F)</c:v>
                </c:pt>
                <c:pt idx="13">
                  <c:v>2027 (F)</c:v>
                </c:pt>
              </c:strCache>
            </c:strRef>
          </c:cat>
          <c:val>
            <c:numRef>
              <c:f>Sheet1!$B$2:$B$15</c:f>
              <c:numCache>
                <c:formatCode>_(* #,##0.0_);_(* \(#,##0.0\);_(* "-"??_);_(@_)</c:formatCode>
                <c:ptCount val="14"/>
                <c:pt idx="0">
                  <c:v>96.420000000000016</c:v>
                </c:pt>
                <c:pt idx="1">
                  <c:v>101.682</c:v>
                </c:pt>
                <c:pt idx="2">
                  <c:v>115.586</c:v>
                </c:pt>
                <c:pt idx="3">
                  <c:v>105.31100000000001</c:v>
                </c:pt>
                <c:pt idx="4">
                  <c:v>133.495</c:v>
                </c:pt>
                <c:pt idx="5">
                  <c:v>139.80000000000001</c:v>
                </c:pt>
                <c:pt idx="6">
                  <c:v>120.4</c:v>
                </c:pt>
                <c:pt idx="7">
                  <c:v>129.30000000000001</c:v>
                </c:pt>
                <c:pt idx="8">
                  <c:v>209.9</c:v>
                </c:pt>
                <c:pt idx="9">
                  <c:v>286.39999999999998</c:v>
                </c:pt>
                <c:pt idx="10">
                  <c:v>313</c:v>
                </c:pt>
                <c:pt idx="11">
                  <c:v>263</c:v>
                </c:pt>
                <c:pt idx="12">
                  <c:v>242</c:v>
                </c:pt>
                <c:pt idx="13">
                  <c:v>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7FB-4F57-A315-09C4D0A23EF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Variable Annuity</c:v>
                </c:pt>
              </c:strCache>
            </c:strRef>
          </c:tx>
          <c:spPr>
            <a:ln w="31750">
              <a:solidFill>
                <a:srgbClr val="FFC000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FB-4F57-A315-09C4D0A23EFB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FB-4F57-A315-09C4D0A23EFB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FB-4F57-A315-09C4D0A23EFB}"/>
                </c:ext>
              </c:extLst>
            </c:dLbl>
            <c:dLbl>
              <c:idx val="5"/>
              <c:layout>
                <c:manualLayout>
                  <c:x val="-2.9822919361501336E-2"/>
                  <c:y val="3.653660845526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FB-4F57-A315-09C4D0A23EFB}"/>
                </c:ext>
              </c:extLst>
            </c:dLbl>
            <c:dLbl>
              <c:idx val="6"/>
              <c:layout>
                <c:manualLayout>
                  <c:x val="-2.3063319118098263E-2"/>
                  <c:y val="3.7307709609206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FB-4F57-A315-09C4D0A23EFB}"/>
                </c:ext>
              </c:extLst>
            </c:dLbl>
            <c:dLbl>
              <c:idx val="7"/>
              <c:layout>
                <c:manualLayout>
                  <c:x val="-3.0915086327253084E-2"/>
                  <c:y val="3.3763084725149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7FB-4F57-A315-09C4D0A23EFB}"/>
                </c:ext>
              </c:extLst>
            </c:dLbl>
            <c:dLbl>
              <c:idx val="11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9F7-494C-BD4C-6787EBD0E2A9}"/>
                </c:ext>
              </c:extLst>
            </c:dLbl>
            <c:dLbl>
              <c:idx val="12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9F7-494C-BD4C-6787EBD0E2A9}"/>
                </c:ext>
              </c:extLst>
            </c:dLbl>
            <c:dLbl>
              <c:idx val="13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Aptos" panose="020B000402020202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9F7-494C-BD4C-6787EBD0E2A9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 (F)</c:v>
                </c:pt>
                <c:pt idx="11">
                  <c:v>2025 (F)</c:v>
                </c:pt>
                <c:pt idx="12">
                  <c:v>2026 (F)</c:v>
                </c:pt>
                <c:pt idx="13">
                  <c:v>2027 (F)</c:v>
                </c:pt>
              </c:strCache>
            </c:strRef>
          </c:cat>
          <c:val>
            <c:numRef>
              <c:f>Sheet1!$C$2:$C$15</c:f>
              <c:numCache>
                <c:formatCode>_(* #,##0.0_);_(* \(#,##0.0\);_(* "-"??_);_(@_)</c:formatCode>
                <c:ptCount val="14"/>
                <c:pt idx="0">
                  <c:v>140.50127648159</c:v>
                </c:pt>
                <c:pt idx="1">
                  <c:v>134.00000000000003</c:v>
                </c:pt>
                <c:pt idx="2">
                  <c:v>106.49862300000001</c:v>
                </c:pt>
                <c:pt idx="3">
                  <c:v>98.2</c:v>
                </c:pt>
                <c:pt idx="4">
                  <c:v>100.2</c:v>
                </c:pt>
                <c:pt idx="5">
                  <c:v>101.9</c:v>
                </c:pt>
                <c:pt idx="6">
                  <c:v>98.6</c:v>
                </c:pt>
                <c:pt idx="7">
                  <c:v>125.3</c:v>
                </c:pt>
                <c:pt idx="8">
                  <c:v>102.9</c:v>
                </c:pt>
                <c:pt idx="9">
                  <c:v>98.8</c:v>
                </c:pt>
                <c:pt idx="10">
                  <c:v>120</c:v>
                </c:pt>
                <c:pt idx="11">
                  <c:v>123</c:v>
                </c:pt>
                <c:pt idx="12">
                  <c:v>125</c:v>
                </c:pt>
                <c:pt idx="13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7FB-4F57-A315-09C4D0A23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69808"/>
        <c:axId val="135312696"/>
      </c:lineChart>
      <c:catAx>
        <c:axId val="13526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5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  <c:crossAx val="135312696"/>
        <c:crosses val="autoZero"/>
        <c:auto val="1"/>
        <c:lblAlgn val="ctr"/>
        <c:lblOffset val="100"/>
        <c:noMultiLvlLbl val="0"/>
      </c:catAx>
      <c:valAx>
        <c:axId val="1353126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5269808"/>
        <c:crossesAt val="1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97757654382525"/>
          <c:y val="0.88470153188271117"/>
          <c:w val="0.48217434257698882"/>
          <c:h val="4.6660361630778774E-2"/>
        </c:manualLayout>
      </c:layout>
      <c:overlay val="0"/>
      <c:spPr>
        <a:noFill/>
        <a:ln w="27183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6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1800" b="1" i="0" u="none" strike="noStrike" kern="1200" cap="none" spc="0" baseline="0" dirty="0">
                <a:solidFill>
                  <a:schemeClr val="tx1"/>
                </a:solidFill>
                <a:latin typeface="Aptos" panose="020B0004020202020204" pitchFamily="34" charset="0"/>
              </a:rPr>
              <a:t>Sales Growth Projections for 2025 </a:t>
            </a:r>
          </a:p>
        </c:rich>
      </c:tx>
      <c:layout>
        <c:manualLayout>
          <c:xMode val="edge"/>
          <c:yMode val="edge"/>
          <c:x val="0.34754455017157537"/>
          <c:y val="1.080035751734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684680838864293E-2"/>
          <c:y val="0.20269081978115244"/>
          <c:w val="0.92832191370852346"/>
          <c:h val="0.59097132632642413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Maximum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129DC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RILA</c:v>
                </c:pt>
                <c:pt idx="1">
                  <c:v>Variable Annuity</c:v>
                </c:pt>
                <c:pt idx="2">
                  <c:v>Income Annuity</c:v>
                </c:pt>
                <c:pt idx="3">
                  <c:v>FIA</c:v>
                </c:pt>
                <c:pt idx="4">
                  <c:v>Fixed-Rate Deferred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7.0999999999999994E-2</c:v>
                </c:pt>
                <c:pt idx="1">
                  <c:v>5.0999999999999997E-2</c:v>
                </c:pt>
                <c:pt idx="2">
                  <c:v>-6.6000000000000003E-2</c:v>
                </c:pt>
                <c:pt idx="3">
                  <c:v>-7.2999999999999995E-2</c:v>
                </c:pt>
                <c:pt idx="4">
                  <c:v>-0.125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C2-4560-8949-59779E9211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rgbClr val="00437B"/>
                </a:solidFill>
              </a:ln>
              <a:effectLst/>
            </c:spPr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RILA</c:v>
                </c:pt>
                <c:pt idx="1">
                  <c:v>Variable Annuity</c:v>
                </c:pt>
                <c:pt idx="2">
                  <c:v>Income Annuity</c:v>
                </c:pt>
                <c:pt idx="3">
                  <c:v>FIA</c:v>
                </c:pt>
                <c:pt idx="4">
                  <c:v>Fixed-Rate Deferred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0.03</c:v>
                </c:pt>
                <c:pt idx="1">
                  <c:v>0.01</c:v>
                </c:pt>
                <c:pt idx="2">
                  <c:v>-0.1</c:v>
                </c:pt>
                <c:pt idx="3">
                  <c:v>-0.12</c:v>
                </c:pt>
                <c:pt idx="4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C2-4560-8949-59779E9211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Minimum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9C606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RILA</c:v>
                </c:pt>
                <c:pt idx="1">
                  <c:v>Variable Annuity</c:v>
                </c:pt>
                <c:pt idx="2">
                  <c:v>Income Annuity</c:v>
                </c:pt>
                <c:pt idx="3">
                  <c:v>FIA</c:v>
                </c:pt>
                <c:pt idx="4">
                  <c:v>Fixed-Rate Deferred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0.01</c:v>
                </c:pt>
                <c:pt idx="1">
                  <c:v>-0.02</c:v>
                </c:pt>
                <c:pt idx="2">
                  <c:v>-0.159</c:v>
                </c:pt>
                <c:pt idx="3">
                  <c:v>-0.159</c:v>
                </c:pt>
                <c:pt idx="4">
                  <c:v>-0.27300000000000002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C2-4560-8949-59779E9211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90500" cap="flat" cmpd="sng" algn="ctr">
              <a:solidFill>
                <a:srgbClr val="00437B"/>
              </a:solidFill>
              <a:round/>
            </a:ln>
            <a:effectLst/>
          </c:spPr>
        </c:hiLowLines>
        <c:axId val="647147480"/>
        <c:axId val="647145184"/>
      </c:stockChart>
      <c:catAx>
        <c:axId val="64714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647145184"/>
        <c:crosses val="autoZero"/>
        <c:auto val="1"/>
        <c:lblAlgn val="ctr"/>
        <c:lblOffset val="100"/>
        <c:noMultiLvlLbl val="0"/>
      </c:catAx>
      <c:valAx>
        <c:axId val="647145184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64714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81269034094995"/>
          <c:y val="0.9447457536310887"/>
          <c:w val="0.23037461931810013"/>
          <c:h val="5.525424636891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modernComment_1A5_8BE8C9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6F31C3-F290-4E46-9B01-B08D2D3D5076}" authorId="{CDD6835D-D7DE-A449-56B4-905675FAA635}" created="2025-02-11T20:07:43.398">
    <pc:sldMkLst xmlns:pc="http://schemas.microsoft.com/office/powerpoint/2013/main/command">
      <pc:docMk/>
      <pc:sldMk cId="2347288999" sldId="421"/>
    </pc:sldMkLst>
    <p188:txBody>
      <a:bodyPr/>
      <a:lstStyle/>
      <a:p>
        <a:r>
          <a:rPr lang="en-US"/>
          <a:t>I am not sure why but your median data points are not showing in excel. I have tried a bunch of things to get it right but it is not working. Maybe a setting you chose when you created the chart? 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0.57515</cdr:x>
      <cdr:y>0.83347</cdr:y>
    </cdr:from>
    <cdr:to>
      <cdr:x>0.67936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6486" y="48096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686D-1A2B-4337-B141-16C810AEFD68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46D3-CB57-4E2A-B7DC-DCD566DC0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3BE4-62BE-4B60-BFFF-70CF8F0F7C95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ED4EE-C9DA-462C-B712-3D4638B35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1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7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0E4F3-D160-3991-5AEB-107AFC2D7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8541B5-087F-C672-E42F-28E19509C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0094BC-21BF-B028-5E60-5E20C0C35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2505E-6C74-B7B5-2276-954F435E0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85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83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48AED4EE-C9DA-462C-B712-3D4638B353E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1218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40FD4-B0D6-956A-D5ED-8B8B54C08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DDD6C-AE38-BE9C-39B9-09F43D26D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4D30B-DCA7-BE29-2287-E00732653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F95FD-472A-6CD0-C439-76EC133EBA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6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24" y="-571500"/>
            <a:ext cx="12195955" cy="68122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D6E558F-B195-A616-293E-58B8EE0B5F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6D6D6EAD-4E35-7CE4-7BFB-46F1B3FE6C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55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>
                <a:latin typeface="Aptos" panose="020B0004020202020204" pitchFamily="34" charset="0"/>
              </a:defRPr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>
                <a:latin typeface="Aptos" panose="020B0004020202020204" pitchFamily="34" charset="0"/>
              </a:defRPr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>
                <a:latin typeface="Aptos" panose="020B00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FC6AB4-7B99-2AE6-F031-B86BA65AE66C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6" name="Title Placeholder 37">
            <a:extLst>
              <a:ext uri="{FF2B5EF4-FFF2-40B4-BE49-F238E27FC236}">
                <a16:creationId xmlns:a16="http://schemas.microsoft.com/office/drawing/2014/main" id="{CCD1A13D-31EF-EECB-1C3B-5BCCEFA8B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37BDFE-9B22-CD04-D67E-4DDEEC609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3016" t="-14727" r="-2812" b="-9443"/>
          <a:stretch/>
        </p:blipFill>
        <p:spPr>
          <a:xfrm>
            <a:off x="9975850" y="6000750"/>
            <a:ext cx="1822450" cy="6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3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8"/>
            <a:ext cx="12175816" cy="67376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CB0C08-1240-1B6E-5DBB-526FF86C7DFF}"/>
              </a:ext>
            </a:extLst>
          </p:cNvPr>
          <p:cNvGrpSpPr/>
          <p:nvPr userDrawn="1"/>
        </p:nvGrpSpPr>
        <p:grpSpPr>
          <a:xfrm>
            <a:off x="3046829" y="1056027"/>
            <a:ext cx="6098342" cy="3200400"/>
            <a:chOff x="1425508" y="1056027"/>
            <a:chExt cx="6098342" cy="3200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26464" y="1056027"/>
              <a:ext cx="2834640" cy="3200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itle 1"/>
            <p:cNvSpPr txBox="1">
              <a:spLocks/>
            </p:cNvSpPr>
            <p:nvPr userDrawn="1"/>
          </p:nvSpPr>
          <p:spPr>
            <a:xfrm>
              <a:off x="1425508" y="1352636"/>
              <a:ext cx="2836553" cy="359618"/>
            </a:xfrm>
          </p:spPr>
          <p:txBody>
            <a:bodyPr anchor="b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>
                  <a:solidFill>
                    <a:srgbClr val="002F7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600" b="1" dirty="0">
                  <a:latin typeface="Aptos" panose="020B0004020202020204" pitchFamily="34" charset="0"/>
                </a:rPr>
                <a:t>LIMRA</a:t>
              </a: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704904" y="2029100"/>
              <a:ext cx="227776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Premier financial services industry research and talent management organization</a:t>
              </a:r>
              <a:endParaRPr lang="en-US" dirty="0">
                <a:latin typeface="Aptos" panose="020B0004020202020204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689210" y="1056027"/>
              <a:ext cx="2834640" cy="3200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4730778" y="1362755"/>
              <a:ext cx="2751505" cy="359618"/>
            </a:xfrm>
          </p:spPr>
          <p:txBody>
            <a:bodyPr anchor="b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>
                  <a:solidFill>
                    <a:srgbClr val="002F7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600" b="1" dirty="0">
                  <a:latin typeface="Aptos" panose="020B0004020202020204" pitchFamily="34" charset="0"/>
                </a:rPr>
                <a:t>LOMA</a:t>
              </a: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893145" y="2029100"/>
              <a:ext cx="242677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Flagship for industry professional development and industry networking</a:t>
              </a:r>
              <a:endParaRPr lang="en-US" dirty="0">
                <a:latin typeface="Aptos" panose="020B0004020202020204" pitchFamily="34" charset="0"/>
              </a:endParaRPr>
            </a:p>
          </p:txBody>
        </p:sp>
      </p:grp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F88CAA-8F06-3656-CF0D-4EC80F654DC4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4" name="Title Placeholder 37">
            <a:extLst>
              <a:ext uri="{FF2B5EF4-FFF2-40B4-BE49-F238E27FC236}">
                <a16:creationId xmlns:a16="http://schemas.microsoft.com/office/drawing/2014/main" id="{7042515B-196D-B205-EA53-56EAA55EE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6" name="Picture 5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1EB111F-72C3-C02B-3EC0-1BADCF0718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69F344-421F-01BC-4D28-4589C7FFA1EA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6" name="Title Placeholder 37">
            <a:extLst>
              <a:ext uri="{FF2B5EF4-FFF2-40B4-BE49-F238E27FC236}">
                <a16:creationId xmlns:a16="http://schemas.microsoft.com/office/drawing/2014/main" id="{DAA0B3AD-56BE-B0C0-CE01-5E595D96A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70934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98408A-FED8-83CF-D0AA-C8DB83FCB9D5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2" name="Title Placeholder 37">
            <a:extLst>
              <a:ext uri="{FF2B5EF4-FFF2-40B4-BE49-F238E27FC236}">
                <a16:creationId xmlns:a16="http://schemas.microsoft.com/office/drawing/2014/main" id="{31B81CCF-4A6C-B879-56C1-0F47C8EE1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396479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326776"/>
            <a:ext cx="5829300" cy="4731124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>
                <a:latin typeface="Aptos" panose="020B0004020202020204" pitchFamily="34" charset="0"/>
              </a:defRPr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>
                <a:latin typeface="Aptos" panose="020B0004020202020204" pitchFamily="34" charset="0"/>
              </a:defRPr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>
                <a:latin typeface="Aptos" panose="020B0004020202020204" pitchFamily="34" charset="0"/>
              </a:defRPr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>
                <a:latin typeface="Aptos" panose="020B0004020202020204" pitchFamily="34" charset="0"/>
              </a:defRPr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AA369-9C04-26E8-93D8-D3E1B2234236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2" name="Title Placeholder 37">
            <a:extLst>
              <a:ext uri="{FF2B5EF4-FFF2-40B4-BE49-F238E27FC236}">
                <a16:creationId xmlns:a16="http://schemas.microsoft.com/office/drawing/2014/main" id="{C46B516E-F1CB-67F6-E3C6-35EC4B341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72834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26CAE-4D7B-40AF-43EF-14C78C73C37B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5" name="Title Placeholder 37">
            <a:extLst>
              <a:ext uri="{FF2B5EF4-FFF2-40B4-BE49-F238E27FC236}">
                <a16:creationId xmlns:a16="http://schemas.microsoft.com/office/drawing/2014/main" id="{85BF10DA-B9B5-ECFD-A8EE-2C41F25F6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02366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DC01B8-CEE1-3E15-199B-71DAE8112DD2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5" name="Title Placeholder 37">
            <a:extLst>
              <a:ext uri="{FF2B5EF4-FFF2-40B4-BE49-F238E27FC236}">
                <a16:creationId xmlns:a16="http://schemas.microsoft.com/office/drawing/2014/main" id="{73FFCA7F-F238-BA44-322F-D746A90CF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96070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A7BDF-114D-3943-2784-373CB52022BE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2" name="Title Placeholder 37">
            <a:extLst>
              <a:ext uri="{FF2B5EF4-FFF2-40B4-BE49-F238E27FC236}">
                <a16:creationId xmlns:a16="http://schemas.microsoft.com/office/drawing/2014/main" id="{352A69DA-E32F-4F8D-DF8A-38F9236D32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83711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F4A2717-C8B4-484E-4BEB-91DFA5DA8F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0595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0"/>
            <a:ext cx="12195955" cy="50816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2673E52-540F-3BCC-F594-342770CF62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13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B820695-8BF3-9956-DC9C-CA54993AFA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7029E6-153B-0D74-4222-7673D15E667E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>
            <a:extLst>
              <a:ext uri="{FF2B5EF4-FFF2-40B4-BE49-F238E27FC236}">
                <a16:creationId xmlns:a16="http://schemas.microsoft.com/office/drawing/2014/main" id="{522FD1F7-25D9-70DD-EB03-C2EF93D96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88400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89" y="1368425"/>
            <a:ext cx="5993476" cy="3995284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05830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  <a:ln>
              <a:solidFill>
                <a:srgbClr val="006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2F7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>
                  <a:solidFill>
                    <a:srgbClr val="40404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2400" b="1" dirty="0">
                  <a:solidFill>
                    <a:srgbClr val="002F7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CB518EE-AEE0-6236-F412-99EB3F37D6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B7D05-C848-5378-C44E-BE1B1D94DF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3016" t="-14727" r="-2812" b="-9443"/>
          <a:stretch/>
        </p:blipFill>
        <p:spPr>
          <a:xfrm>
            <a:off x="9975850" y="6000750"/>
            <a:ext cx="1822450" cy="6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4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9867901" y="5778395"/>
            <a:ext cx="2247899" cy="95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07354" y="4059591"/>
            <a:ext cx="1920240" cy="759886"/>
            <a:chOff x="2807354" y="4059591"/>
            <a:chExt cx="1920240" cy="75988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807354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20"/>
            <p:cNvSpPr txBox="1"/>
            <p:nvPr userDrawn="1"/>
          </p:nvSpPr>
          <p:spPr>
            <a:xfrm>
              <a:off x="2807354" y="4231060"/>
              <a:ext cx="192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Life Insurance</a:t>
              </a: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5135880" y="4059591"/>
            <a:ext cx="1920240" cy="759886"/>
            <a:chOff x="5135880" y="4059591"/>
            <a:chExt cx="1920240" cy="759886"/>
          </a:xfrm>
        </p:grpSpPr>
        <p:sp>
          <p:nvSpPr>
            <p:cNvPr id="22" name="Rectangle 21"/>
            <p:cNvSpPr/>
            <p:nvPr userDrawn="1"/>
          </p:nvSpPr>
          <p:spPr>
            <a:xfrm>
              <a:off x="5135880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TextBox 21"/>
            <p:cNvSpPr txBox="1"/>
            <p:nvPr userDrawn="1"/>
          </p:nvSpPr>
          <p:spPr>
            <a:xfrm>
              <a:off x="5135880" y="4231060"/>
              <a:ext cx="192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Annuities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7464407" y="4059591"/>
            <a:ext cx="1920240" cy="759886"/>
            <a:chOff x="7464407" y="4059591"/>
            <a:chExt cx="1920240" cy="759886"/>
          </a:xfrm>
        </p:grpSpPr>
        <p:sp>
          <p:nvSpPr>
            <p:cNvPr id="27" name="Rectangle 26"/>
            <p:cNvSpPr/>
            <p:nvPr userDrawn="1"/>
          </p:nvSpPr>
          <p:spPr>
            <a:xfrm>
              <a:off x="7464407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TextBox 22"/>
            <p:cNvSpPr txBox="1"/>
            <p:nvPr userDrawn="1"/>
          </p:nvSpPr>
          <p:spPr>
            <a:xfrm>
              <a:off x="7572354" y="4089739"/>
              <a:ext cx="17043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Workplace Benefits</a:t>
              </a:r>
            </a:p>
          </p:txBody>
        </p:sp>
      </p:grpSp>
      <p:cxnSp>
        <p:nvCxnSpPr>
          <p:cNvPr id="35" name="Straight Connector 34"/>
          <p:cNvCxnSpPr/>
          <p:nvPr userDrawn="1"/>
        </p:nvCxnSpPr>
        <p:spPr>
          <a:xfrm>
            <a:off x="2804160" y="3684004"/>
            <a:ext cx="6583680" cy="0"/>
          </a:xfrm>
          <a:prstGeom prst="line">
            <a:avLst/>
          </a:prstGeom>
          <a:ln w="254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036734"/>
            <a:ext cx="4838700" cy="1429476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7F7F690-D15F-3769-426B-17A56713A2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5D688-F84E-FCF0-714E-1B6617E5BB8A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6" name="Title Placeholder 37">
            <a:extLst>
              <a:ext uri="{FF2B5EF4-FFF2-40B4-BE49-F238E27FC236}">
                <a16:creationId xmlns:a16="http://schemas.microsoft.com/office/drawing/2014/main" id="{2049D210-CE19-A873-8BF9-58838CA54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21148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51820" y="1368425"/>
            <a:ext cx="4443873" cy="3689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5347" y="1750771"/>
            <a:ext cx="4239611" cy="2785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Our Mission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is to advance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financial services industry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by empowering our members</a:t>
            </a:r>
            <a:b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w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ith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knowledge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insights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connections,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solutions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398A1F8-D825-F123-4D15-C00C4DFEB2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20517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941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289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</p:spTree>
    <p:extLst>
      <p:ext uri="{BB962C8B-B14F-4D97-AF65-F5344CB8AC3E}">
        <p14:creationId xmlns:p14="http://schemas.microsoft.com/office/powerpoint/2010/main" val="2682096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on left-Photo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104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F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118770"/>
            <a:ext cx="12191998" cy="546253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644341" y="1162688"/>
            <a:ext cx="4862945" cy="4559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8094" y="1162688"/>
            <a:ext cx="5178310" cy="4559531"/>
          </a:xfrm>
          <a:prstGeom prst="rect">
            <a:avLst/>
          </a:prstGeom>
        </p:spPr>
        <p:txBody>
          <a:bodyPr/>
          <a:lstStyle>
            <a:lvl1pPr marL="257175" indent="-257175">
              <a:lnSpc>
                <a:spcPct val="100000"/>
              </a:lnSpc>
              <a:spcAft>
                <a:spcPts val="135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1800"/>
            </a:lvl1pPr>
            <a:lvl2pPr marL="514350" indent="-257175">
              <a:lnSpc>
                <a:spcPct val="100000"/>
              </a:lnSpc>
              <a:spcAft>
                <a:spcPts val="135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1800"/>
            </a:lvl2pPr>
            <a:lvl3pPr marL="773906" indent="-25717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44557" y="6356353"/>
            <a:ext cx="332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rgbClr val="004C9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>
              <a:ln>
                <a:noFill/>
              </a:ln>
              <a:solidFill>
                <a:srgbClr val="004C9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98158" y="6451852"/>
            <a:ext cx="17956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2024, LL Global, Inc. 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511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348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04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0"/>
            <a:ext cx="12198823" cy="50816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6824" y="4995950"/>
            <a:ext cx="12204920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4C1A552C-3CEE-5D6D-7D12-02368D8ACD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" y="0"/>
            <a:ext cx="12195952" cy="508164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B41CECBA-BBE6-8080-8B18-6819216F5B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1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" y="0"/>
            <a:ext cx="12195950" cy="508164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1CE5B90B-5D65-25B3-9EE6-11A4770329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8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" y="0"/>
            <a:ext cx="12195950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6824" y="4995950"/>
            <a:ext cx="12204920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4582BA7A-0062-6592-9569-2D9D95EA10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3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parajita" panose="020B05020402040202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D9B0F03D-54F2-E3D4-441B-72BD62E126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76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EAAB23B2-67CD-237D-2CD3-7B22A0BB65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95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5B1BD85E-CA7D-2BE8-4B27-4516F8815E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1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4D01D3-25E4-2FE8-4384-F6F807AD65E6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 l="-3016" t="-14727" r="-2812" b="-9443"/>
          <a:stretch/>
        </p:blipFill>
        <p:spPr>
          <a:xfrm>
            <a:off x="9975850" y="6000750"/>
            <a:ext cx="1822450" cy="6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668" r:id="rId11"/>
    <p:sldLayoutId id="2147483695" r:id="rId12"/>
    <p:sldLayoutId id="2147483687" r:id="rId13"/>
    <p:sldLayoutId id="2147483694" r:id="rId14"/>
    <p:sldLayoutId id="2147483669" r:id="rId15"/>
    <p:sldLayoutId id="2147483693" r:id="rId16"/>
    <p:sldLayoutId id="2147483692" r:id="rId17"/>
    <p:sldLayoutId id="2147483689" r:id="rId18"/>
    <p:sldLayoutId id="2147483701" r:id="rId19"/>
    <p:sldLayoutId id="2147483691" r:id="rId20"/>
    <p:sldLayoutId id="2147483697" r:id="rId21"/>
    <p:sldLayoutId id="2147483698" r:id="rId22"/>
    <p:sldLayoutId id="2147483700" r:id="rId23"/>
  </p:sldLayoutIdLst>
  <p:hf sldNum="0"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8" userDrawn="1">
          <p15:clr>
            <a:srgbClr val="F26B43"/>
          </p15:clr>
        </p15:guide>
        <p15:guide id="4" pos="741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4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7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70" r:id="rId3"/>
    <p:sldLayoutId id="2147483736" r:id="rId4"/>
  </p:sldLayoutIdLst>
  <p:hf sldNum="0"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8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768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4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sldNum="0"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8" userDrawn="1">
          <p15:clr>
            <a:srgbClr val="F26B43"/>
          </p15:clr>
        </p15:guide>
        <p15:guide id="4" pos="741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4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ra.com/?utm_source=research-report&amp;utm_medium=graphics-pdf&amp;utm_campaign=graphics-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microsoft.com/office/2018/10/relationships/comments" Target="../comments/modernComment_1A5_8BE8C9A7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ra.com/?utm_source=research-report&amp;utm_medium=graphics-pdf&amp;utm_campaign=graphics-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3775" y="5448784"/>
            <a:ext cx="5446762" cy="477054"/>
          </a:xfrm>
        </p:spPr>
        <p:txBody>
          <a:bodyPr/>
          <a:lstStyle/>
          <a:p>
            <a:r>
              <a:rPr lang="en-US" dirty="0"/>
              <a:t>Annuity Forecast: 2024 - 2027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3775" y="5960407"/>
            <a:ext cx="5449824" cy="333375"/>
          </a:xfrm>
        </p:spPr>
        <p:txBody>
          <a:bodyPr/>
          <a:lstStyle/>
          <a:p>
            <a:r>
              <a:rPr lang="en-US" dirty="0"/>
              <a:t>Strategic Overview of the Annuity Industry</a:t>
            </a:r>
          </a:p>
        </p:txBody>
      </p:sp>
    </p:spTree>
    <p:extLst>
      <p:ext uri="{BB962C8B-B14F-4D97-AF65-F5344CB8AC3E}">
        <p14:creationId xmlns:p14="http://schemas.microsoft.com/office/powerpoint/2010/main" val="245914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67458-FBF3-3FA2-2CA3-EB9EA1F6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C06B-050A-0D86-06DE-9847CEB7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Record Levels of Sales Have the Potential to Continue</a:t>
            </a: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EB9ACCFF-EBF9-D663-0292-D69C79E7308A}"/>
              </a:ext>
            </a:extLst>
          </p:cNvPr>
          <p:cNvSpPr/>
          <p:nvPr/>
        </p:nvSpPr>
        <p:spPr>
          <a:xfrm>
            <a:off x="10515600" y="6029325"/>
            <a:ext cx="1345630" cy="630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BE1102-F1F6-D85F-CE0B-CD113492D762}"/>
              </a:ext>
            </a:extLst>
          </p:cNvPr>
          <p:cNvSpPr txBox="1">
            <a:spLocks/>
          </p:cNvSpPr>
          <p:nvPr/>
        </p:nvSpPr>
        <p:spPr>
          <a:xfrm>
            <a:off x="566377" y="682985"/>
            <a:ext cx="11294853" cy="60963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7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7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2000" kern="0" dirty="0"/>
            </a:br>
            <a:endParaRPr lang="en-US" sz="2000" kern="0" dirty="0"/>
          </a:p>
          <a:p>
            <a:br>
              <a:rPr lang="en-US" sz="2400" kern="0" dirty="0"/>
            </a:br>
            <a:endParaRPr lang="en-US" sz="2400" kern="0" dirty="0"/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FD58E3BD-C128-07E9-12FA-022D904D72FB}"/>
              </a:ext>
            </a:extLst>
          </p:cNvPr>
          <p:cNvSpPr txBox="1"/>
          <p:nvPr/>
        </p:nvSpPr>
        <p:spPr>
          <a:xfrm>
            <a:off x="228024" y="6436419"/>
            <a:ext cx="4246699" cy="337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000" dirty="0">
                <a:latin typeface="Aptos" panose="020B0004020202020204" pitchFamily="34" charset="0"/>
                <a:cs typeface="Arial"/>
              </a:rPr>
              <a:t>Source:</a:t>
            </a:r>
            <a:r>
              <a:rPr sz="1000" spc="240" dirty="0">
                <a:latin typeface="Aptos" panose="020B0004020202020204" pitchFamily="34" charset="0"/>
                <a:cs typeface="Arial"/>
              </a:rPr>
              <a:t> </a:t>
            </a:r>
            <a:r>
              <a:rPr lang="en-US" sz="1000" kern="0" dirty="0">
                <a:latin typeface="Aptos" panose="020B0004020202020204" pitchFamily="34" charset="0"/>
                <a:cs typeface="Arial" pitchFamily="34" charset="0"/>
              </a:rPr>
              <a:t>LIMRA Quarterly Sales; </a:t>
            </a:r>
            <a:r>
              <a:rPr lang="en-US" sz="1000" i="1" kern="0" dirty="0">
                <a:latin typeface="Aptos" panose="020B0004020202020204" pitchFamily="34" charset="0"/>
                <a:cs typeface="Arial" pitchFamily="34" charset="0"/>
              </a:rPr>
              <a:t>LIMRA Analysis; $$ in Billions</a:t>
            </a:r>
          </a:p>
          <a:p>
            <a:pPr marL="16933" marR="6773">
              <a:spcBef>
                <a:spcPts val="133"/>
              </a:spcBef>
            </a:pP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7BCEF9A-02CF-7FA2-B8C2-B2BF93484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323709"/>
              </p:ext>
            </p:extLst>
          </p:nvPr>
        </p:nvGraphicFramePr>
        <p:xfrm>
          <a:off x="314938" y="975545"/>
          <a:ext cx="11476495" cy="509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608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F929D-857F-8A49-4676-18E4B67A7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Potential for extreme volatility &amp; uncertainty</a:t>
            </a:r>
          </a:p>
          <a:p>
            <a:pPr lvl="1"/>
            <a:r>
              <a:rPr lang="en-US" dirty="0"/>
              <a:t>Interest Rates</a:t>
            </a:r>
          </a:p>
          <a:p>
            <a:pPr lvl="1"/>
            <a:r>
              <a:rPr lang="en-US" dirty="0"/>
              <a:t>Unemployment</a:t>
            </a:r>
          </a:p>
          <a:p>
            <a:pPr lvl="1"/>
            <a:r>
              <a:rPr lang="en-US" dirty="0"/>
              <a:t>Tariffs</a:t>
            </a:r>
          </a:p>
          <a:p>
            <a:pPr lvl="1"/>
            <a:r>
              <a:rPr lang="en-US" dirty="0"/>
              <a:t>Housing Market</a:t>
            </a:r>
          </a:p>
          <a:p>
            <a:pPr lvl="1"/>
            <a:r>
              <a:rPr lang="en-US" dirty="0"/>
              <a:t>Technology &amp; AI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r>
              <a:rPr lang="en-US" dirty="0"/>
              <a:t>Inflation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12C58-852F-675D-7DBC-5FFAC32F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ctr">
            <a:normAutofit/>
          </a:bodyPr>
          <a:lstStyle/>
          <a:p>
            <a:r>
              <a:rPr lang="en-US" dirty="0"/>
              <a:t>Market Outlook for 2025 and Beyond</a:t>
            </a:r>
          </a:p>
        </p:txBody>
      </p:sp>
      <p:pic>
        <p:nvPicPr>
          <p:cNvPr id="9" name="Picture Placeholder 8" descr="A glass ball on a rock&#10;&#10;Description automatically generated">
            <a:extLst>
              <a:ext uri="{FF2B5EF4-FFF2-40B4-BE49-F238E27FC236}">
                <a16:creationId xmlns:a16="http://schemas.microsoft.com/office/drawing/2014/main" id="{F8EBB59F-38C3-C0FE-A72E-FBF20A6BC81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25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94A7-9E6F-204F-1CE3-1DB0B8A0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Headwinds Facing the Annuity Industry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748676-7656-C685-D30E-0788C31B8798}"/>
              </a:ext>
            </a:extLst>
          </p:cNvPr>
          <p:cNvSpPr/>
          <p:nvPr/>
        </p:nvSpPr>
        <p:spPr>
          <a:xfrm>
            <a:off x="1498203" y="1488003"/>
            <a:ext cx="528328" cy="528328"/>
          </a:xfrm>
          <a:prstGeom prst="ellipse">
            <a:avLst/>
          </a:prstGeom>
          <a:solidFill>
            <a:srgbClr val="F9C60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60" hangingPunct="0">
              <a:defRPr/>
            </a:pPr>
            <a:r>
              <a:rPr lang="en-US" sz="1867" b="1" kern="0" dirty="0">
                <a:latin typeface="Aptos" panose="020B0004020202020204" pitchFamily="34" charset="0"/>
                <a:sym typeface="Calibri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3CA5B69-E4C3-A6F0-637C-F4AE2328C2A8}"/>
              </a:ext>
            </a:extLst>
          </p:cNvPr>
          <p:cNvSpPr/>
          <p:nvPr/>
        </p:nvSpPr>
        <p:spPr>
          <a:xfrm>
            <a:off x="4308297" y="1488003"/>
            <a:ext cx="528328" cy="528328"/>
          </a:xfrm>
          <a:prstGeom prst="ellipse">
            <a:avLst/>
          </a:pr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60" hangingPunct="0">
              <a:defRPr/>
            </a:pPr>
            <a:r>
              <a:rPr lang="en-US" sz="1867" b="1" kern="0">
                <a:solidFill>
                  <a:schemeClr val="bg1"/>
                </a:solidFill>
                <a:latin typeface="Aptos" panose="020B0004020202020204" pitchFamily="34" charset="0"/>
                <a:sym typeface="Calibri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762E84-A393-13DA-894B-076DA943E50B}"/>
              </a:ext>
            </a:extLst>
          </p:cNvPr>
          <p:cNvSpPr/>
          <p:nvPr/>
        </p:nvSpPr>
        <p:spPr>
          <a:xfrm>
            <a:off x="7118390" y="1488003"/>
            <a:ext cx="528328" cy="528328"/>
          </a:xfrm>
          <a:prstGeom prst="ellipse">
            <a:avLst/>
          </a:prstGeom>
          <a:solidFill>
            <a:schemeClr val="accent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60" hangingPunct="0">
              <a:defRPr/>
            </a:pPr>
            <a:r>
              <a:rPr lang="en-US" sz="1867" b="1" kern="0" dirty="0">
                <a:latin typeface="Aptos" panose="020B0004020202020204" pitchFamily="34" charset="0"/>
                <a:sym typeface="Calibri"/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1BA946D-3A33-09A6-E1FD-202CD2AD4087}"/>
              </a:ext>
            </a:extLst>
          </p:cNvPr>
          <p:cNvSpPr/>
          <p:nvPr/>
        </p:nvSpPr>
        <p:spPr>
          <a:xfrm>
            <a:off x="9928484" y="1488003"/>
            <a:ext cx="528328" cy="528328"/>
          </a:xfrm>
          <a:prstGeom prst="ellipse">
            <a:avLst/>
          </a:prstGeom>
          <a:solidFill>
            <a:schemeClr val="accent5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60" hangingPunct="0">
              <a:defRPr/>
            </a:pPr>
            <a:r>
              <a:rPr lang="en-US" sz="1867" b="1" kern="0">
                <a:solidFill>
                  <a:schemeClr val="bg1"/>
                </a:solidFill>
                <a:latin typeface="Aptos" panose="020B0004020202020204" pitchFamily="34" charset="0"/>
                <a:sym typeface="Calibri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513BAF-EE60-BBC5-F64B-DD3962C64673}"/>
              </a:ext>
            </a:extLst>
          </p:cNvPr>
          <p:cNvSpPr txBox="1"/>
          <p:nvPr/>
        </p:nvSpPr>
        <p:spPr>
          <a:xfrm>
            <a:off x="574269" y="2236475"/>
            <a:ext cx="2377440" cy="280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latin typeface="Aptos" panose="020B0004020202020204" pitchFamily="34" charset="0"/>
              </a:rPr>
              <a:t>Regulatory</a:t>
            </a:r>
          </a:p>
          <a:p>
            <a:endParaRPr lang="en-US" sz="1867" b="1" dirty="0">
              <a:latin typeface="Aptos" panose="020B00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Regulation doesn’t go away for insurance industry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33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However, additional fiduciary rules seem unlikely for new administration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0A1506-7087-3A77-B688-EEA908308D5C}"/>
              </a:ext>
            </a:extLst>
          </p:cNvPr>
          <p:cNvSpPr txBox="1"/>
          <p:nvPr/>
        </p:nvSpPr>
        <p:spPr>
          <a:xfrm>
            <a:off x="3383741" y="2236475"/>
            <a:ext cx="2377440" cy="399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latin typeface="Aptos" panose="020B0004020202020204" pitchFamily="34" charset="0"/>
              </a:rPr>
              <a:t>The Fed</a:t>
            </a:r>
          </a:p>
          <a:p>
            <a:endParaRPr lang="en-US" sz="1867" b="1" dirty="0">
              <a:latin typeface="Aptos" panose="020B0004020202020204" pitchFamily="34" charset="0"/>
            </a:endParaRPr>
          </a:p>
          <a:p>
            <a:pPr marL="285750" marR="0" lvl="0" indent="-285750" defTabSz="6090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The Fed lowered rates by 50bps in September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85750" marR="0" lvl="0" indent="-285750" defTabSz="6090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 Additional 25bps reductions in November &amp; December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marR="0" lvl="0" indent="0" defTabSz="6090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85750" marR="0" lvl="0" indent="-285750" defTabSz="6090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How many rate cuts will we see in 2025?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2A32C2-22C2-0A97-1445-7B285AB478A8}"/>
              </a:ext>
            </a:extLst>
          </p:cNvPr>
          <p:cNvSpPr txBox="1"/>
          <p:nvPr/>
        </p:nvSpPr>
        <p:spPr>
          <a:xfrm>
            <a:off x="6193213" y="2236475"/>
            <a:ext cx="2376196" cy="22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latin typeface="Aptos" panose="020B0004020202020204" pitchFamily="34" charset="0"/>
              </a:rPr>
              <a:t>Industry Product Mix</a:t>
            </a:r>
          </a:p>
          <a:p>
            <a:pPr algn="ctr"/>
            <a:endParaRPr lang="en-US" sz="1867" b="1" dirty="0">
              <a:latin typeface="Aptos" panose="020B0004020202020204" pitchFamily="34" charset="0"/>
            </a:endParaRPr>
          </a:p>
          <a:p>
            <a:pPr marR="0" lvl="0" algn="ctr" defTabSz="6090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sym typeface="Helvetica Neue Black Condensed"/>
              </a:rPr>
              <a:t>Some manufacturers have </a:t>
            </a:r>
            <a:r>
              <a:rPr kumimoji="0" lang="en-US" sz="1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sym typeface="Helvetica Neue Black Condensed"/>
              </a:rPr>
              <a:t>pulle</a:t>
            </a:r>
            <a:r>
              <a:rPr lang="en-US" sz="1733" dirty="0">
                <a:solidFill>
                  <a:srgbClr val="000000"/>
                </a:solidFill>
                <a:latin typeface="Aptos" panose="020B0004020202020204" pitchFamily="34" charset="0"/>
                <a:sym typeface="Helvetica Neue Black Condensed"/>
              </a:rPr>
              <a:t>d back on FRD sales/capacity; Looking to diversify their sales mix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sym typeface="Helvetica Neue Black Condense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33BF49-472A-AE12-13BB-A48277543C6F}"/>
              </a:ext>
            </a:extLst>
          </p:cNvPr>
          <p:cNvSpPr txBox="1"/>
          <p:nvPr/>
        </p:nvSpPr>
        <p:spPr>
          <a:xfrm>
            <a:off x="9003928" y="2236475"/>
            <a:ext cx="2377440" cy="306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latin typeface="Aptos" panose="020B0004020202020204" pitchFamily="34" charset="0"/>
              </a:rPr>
              <a:t>Product Complexity</a:t>
            </a:r>
          </a:p>
          <a:p>
            <a:pPr algn="ctr"/>
            <a:endParaRPr lang="en-US" sz="1867" b="1" dirty="0">
              <a:latin typeface="Aptos" panose="020B0004020202020204" pitchFamily="34" charset="0"/>
            </a:endParaRPr>
          </a:p>
          <a:p>
            <a:pPr algn="ctr" defTabSz="609052">
              <a:defRPr/>
            </a:pPr>
            <a:r>
              <a:rPr lang="en-US" sz="1733" dirty="0">
                <a:latin typeface="Aptos" panose="020B0004020202020204" pitchFamily="34" charset="0"/>
              </a:rPr>
              <a:t>We are continuing to see new features, benefit riders, and product nuances that is driving further complexity in product understanding potentially leading to future challenges</a:t>
            </a:r>
          </a:p>
        </p:txBody>
      </p:sp>
    </p:spTree>
    <p:extLst>
      <p:ext uri="{BB962C8B-B14F-4D97-AF65-F5344CB8AC3E}">
        <p14:creationId xmlns:p14="http://schemas.microsoft.com/office/powerpoint/2010/main" val="266668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2A4A-2ECB-E59A-3C8E-6C17B5F2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What Does This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45A6B-A321-5173-9EAE-449B34726B51}"/>
              </a:ext>
            </a:extLst>
          </p:cNvPr>
          <p:cNvSpPr txBox="1"/>
          <p:nvPr/>
        </p:nvSpPr>
        <p:spPr>
          <a:xfrm>
            <a:off x="1191883" y="958869"/>
            <a:ext cx="980823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29DC0"/>
                </a:solidFill>
                <a:latin typeface="Aptos" panose="020B0004020202020204" pitchFamily="34" charset="0"/>
              </a:rPr>
              <a:t>Systemic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Rates will come down further in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U.S. poised for strong economic growth in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AI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200" b="1" dirty="0">
                <a:solidFill>
                  <a:srgbClr val="129DC0"/>
                </a:solidFill>
                <a:latin typeface="Aptos" panose="020B0004020202020204" pitchFamily="34" charset="0"/>
              </a:rPr>
              <a:t>Annuity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Industry sales will decline, but strong overall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Integration of AI and technology; seamless business;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Driving efficiencies for financial professionals (~70% of a financial professional’s time is spent away from clients/prospects)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Index-Based annuities as flagship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Fee-based annuity suite of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Are Contingent Deferred Annuities (CDAs) the emerging product?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Tipping point for in-plan annuity options &amp; annuity marketplaces</a:t>
            </a:r>
          </a:p>
        </p:txBody>
      </p:sp>
    </p:spTree>
    <p:extLst>
      <p:ext uri="{BB962C8B-B14F-4D97-AF65-F5344CB8AC3E}">
        <p14:creationId xmlns:p14="http://schemas.microsoft.com/office/powerpoint/2010/main" val="95290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9E9F-59AA-6BDF-3826-57860855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$300B+ in Annual Annuity Sales - The New Normal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EE4E5-1B0C-03D0-8B44-ACDF107D5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Aptos" panose="020B0004020202020204" pitchFamily="34" charset="0"/>
              </a:rPr>
              <a:t>Source: LIMRA Quarterly sales, LIMRA Forecasting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BDA038-3197-EEC1-2539-CC1D51022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57455"/>
              </p:ext>
            </p:extLst>
          </p:nvPr>
        </p:nvGraphicFramePr>
        <p:xfrm>
          <a:off x="1043925" y="1165398"/>
          <a:ext cx="9440761" cy="503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12873A-D0B2-58AE-0933-EFE41EC94D4D}"/>
              </a:ext>
            </a:extLst>
          </p:cNvPr>
          <p:cNvCxnSpPr/>
          <p:nvPr/>
        </p:nvCxnSpPr>
        <p:spPr>
          <a:xfrm>
            <a:off x="1698700" y="4043155"/>
            <a:ext cx="8678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15DF5A-1CDD-4152-AD9C-E6BD99378C83}"/>
              </a:ext>
            </a:extLst>
          </p:cNvPr>
          <p:cNvCxnSpPr/>
          <p:nvPr/>
        </p:nvCxnSpPr>
        <p:spPr>
          <a:xfrm>
            <a:off x="7233568" y="3273814"/>
            <a:ext cx="314330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4343C9-CD44-F186-D7A5-83D3AB38097A}"/>
              </a:ext>
            </a:extLst>
          </p:cNvPr>
          <p:cNvCxnSpPr>
            <a:cxnSpLocks/>
          </p:cNvCxnSpPr>
          <p:nvPr/>
        </p:nvCxnSpPr>
        <p:spPr>
          <a:xfrm flipV="1">
            <a:off x="7420974" y="3391538"/>
            <a:ext cx="461914" cy="44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D417CB-55E9-1BDD-7E08-6099C30A7B86}"/>
              </a:ext>
            </a:extLst>
          </p:cNvPr>
          <p:cNvCxnSpPr>
            <a:cxnSpLocks/>
          </p:cNvCxnSpPr>
          <p:nvPr/>
        </p:nvCxnSpPr>
        <p:spPr>
          <a:xfrm flipV="1">
            <a:off x="8120129" y="3430815"/>
            <a:ext cx="461914" cy="44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95CA3D-8D27-18AF-C903-7CC9CFD69188}"/>
              </a:ext>
            </a:extLst>
          </p:cNvPr>
          <p:cNvCxnSpPr>
            <a:cxnSpLocks/>
          </p:cNvCxnSpPr>
          <p:nvPr/>
        </p:nvCxnSpPr>
        <p:spPr>
          <a:xfrm flipV="1">
            <a:off x="8951260" y="3451238"/>
            <a:ext cx="461914" cy="44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05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46D28-0AC1-AD54-8757-9F0EB1C7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LIMRA Annual U.S. Annuity Sales Estimates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BAEED-3994-ECDC-356C-8AB178912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483" y="6151854"/>
            <a:ext cx="5346858" cy="65836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000" dirty="0">
                <a:latin typeface="Aptos" panose="020B0004020202020204" pitchFamily="34" charset="0"/>
                <a:cs typeface="Arial" pitchFamily="34" charset="0"/>
              </a:rPr>
              <a:t>Source: LIMRA, </a:t>
            </a:r>
            <a:r>
              <a:rPr lang="en-US" sz="1000" i="1" dirty="0">
                <a:latin typeface="Aptos" panose="020B0004020202020204" pitchFamily="34" charset="0"/>
                <a:cs typeface="Arial" pitchFamily="34" charset="0"/>
              </a:rPr>
              <a:t>U.S. Individual Annuities survey</a:t>
            </a:r>
          </a:p>
          <a:p>
            <a:r>
              <a:rPr lang="en-US" sz="1000" i="1" dirty="0">
                <a:latin typeface="Aptos" panose="020B0004020202020204" pitchFamily="34" charset="0"/>
                <a:cs typeface="Arial" pitchFamily="34" charset="0"/>
              </a:rPr>
              <a:t>Sales values in billions</a:t>
            </a:r>
            <a:endParaRPr lang="en-US" sz="1000" dirty="0">
              <a:latin typeface="Aptos" panose="020B0004020202020204" pitchFamily="34" charset="0"/>
            </a:endParaRPr>
          </a:p>
          <a:p>
            <a:endParaRPr lang="en-US" sz="1000" dirty="0">
              <a:latin typeface="Aptos" panose="020B00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913D309-78C6-551D-BDA9-FC38D8837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42004"/>
              </p:ext>
            </p:extLst>
          </p:nvPr>
        </p:nvGraphicFramePr>
        <p:xfrm>
          <a:off x="0" y="376962"/>
          <a:ext cx="11694183" cy="588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875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752E-4C8B-1C4B-7F8D-06E68B62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ptos" panose="020B0004020202020204" pitchFamily="34" charset="0"/>
              </a:rPr>
              <a:t>2025 Individual Annuity Growth Forecast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17ABF-A622-E838-669A-DF02F823C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>
                <a:latin typeface="Aptos" panose="020B0004020202020204" pitchFamily="34" charset="0"/>
              </a:rPr>
              <a:t>Source: </a:t>
            </a:r>
            <a:r>
              <a:rPr lang="en-US" sz="1000" dirty="0">
                <a:effectLst/>
                <a:latin typeface="Aptos" panose="020B00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 Future View of U.S. Annuity Sales — Rightsizing the Annuity Market: </a:t>
            </a:r>
            <a:r>
              <a:rPr lang="en-US" sz="1000" i="1" dirty="0">
                <a:effectLst/>
                <a:latin typeface="Aptos" panose="020B00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U.S. Individual Annuity Market Forecast, 2024 – 2027, LIMRA</a:t>
            </a:r>
          </a:p>
          <a:p>
            <a:endParaRPr lang="en-US" sz="1000" dirty="0">
              <a:latin typeface="Aptos" panose="020B00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DD4AA4E-79F7-D59C-DB71-985827669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539366"/>
              </p:ext>
            </p:extLst>
          </p:nvPr>
        </p:nvGraphicFramePr>
        <p:xfrm>
          <a:off x="218553" y="1077226"/>
          <a:ext cx="11754893" cy="470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72889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5BAF18-132C-FF05-AF1F-F72FB5BB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Organization and Brands</a:t>
            </a:r>
          </a:p>
        </p:txBody>
      </p:sp>
    </p:spTree>
    <p:extLst>
      <p:ext uri="{BB962C8B-B14F-4D97-AF65-F5344CB8AC3E}">
        <p14:creationId xmlns:p14="http://schemas.microsoft.com/office/powerpoint/2010/main" val="232937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53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4133A0F-EEF2-7526-56EC-D455F8E34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1349" y="4043259"/>
            <a:ext cx="5829300" cy="1632073"/>
          </a:xfrm>
        </p:spPr>
        <p:txBody>
          <a:bodyPr/>
          <a:lstStyle/>
          <a:p>
            <a:pPr marL="4572" indent="0" algn="ctr">
              <a:spcAft>
                <a:spcPts val="0"/>
              </a:spcAft>
              <a:buNone/>
            </a:pPr>
            <a:r>
              <a:rPr lang="en-US" b="1" dirty="0"/>
              <a:t>Keith Golembiewski</a:t>
            </a:r>
          </a:p>
          <a:p>
            <a:pPr marL="4572" indent="0" algn="ctr">
              <a:spcAft>
                <a:spcPts val="0"/>
              </a:spcAft>
              <a:buNone/>
            </a:pPr>
            <a:r>
              <a:rPr lang="en-US" dirty="0"/>
              <a:t>Assistant Vice President, Annuity Research</a:t>
            </a:r>
          </a:p>
          <a:p>
            <a:pPr marL="4572" indent="0" algn="ctr">
              <a:spcAft>
                <a:spcPts val="0"/>
              </a:spcAft>
              <a:buNone/>
            </a:pPr>
            <a:r>
              <a:rPr lang="en-US" sz="2000" dirty="0">
                <a:solidFill>
                  <a:srgbClr val="00437B"/>
                </a:solidFill>
              </a:rPr>
              <a:t>kgolembiewski@limra.com</a:t>
            </a:r>
          </a:p>
          <a:p>
            <a:pPr marL="4572" indent="0" algn="ctr">
              <a:spcAft>
                <a:spcPts val="0"/>
              </a:spcAft>
              <a:buNone/>
            </a:pPr>
            <a:endParaRPr lang="en-US" dirty="0"/>
          </a:p>
          <a:p>
            <a:pPr marL="4572" indent="0" algn="ctr">
              <a:buNone/>
            </a:pPr>
            <a:r>
              <a:rPr lang="en-US" dirty="0"/>
              <a:t>LIMRA and LOMA</a:t>
            </a:r>
          </a:p>
          <a:p>
            <a:pPr marL="4572" indent="0" algn="ctr">
              <a:buNone/>
            </a:pPr>
            <a:endParaRPr lang="en-US" dirty="0"/>
          </a:p>
        </p:txBody>
      </p:sp>
      <p:sp>
        <p:nvSpPr>
          <p:cNvPr id="5" name="Title Placeholder 37">
            <a:extLst>
              <a:ext uri="{FF2B5EF4-FFF2-40B4-BE49-F238E27FC236}">
                <a16:creationId xmlns:a16="http://schemas.microsoft.com/office/drawing/2014/main" id="{75AF6374-37F5-6809-273A-6496A1D40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Introduction</a:t>
            </a:r>
          </a:p>
        </p:txBody>
      </p:sp>
      <p:pic>
        <p:nvPicPr>
          <p:cNvPr id="6" name="Picture 5" descr="Hodges-headshot.jpg">
            <a:extLst>
              <a:ext uri="{FF2B5EF4-FFF2-40B4-BE49-F238E27FC236}">
                <a16:creationId xmlns:a16="http://schemas.microsoft.com/office/drawing/2014/main" id="{E0B3DBCE-7C05-E67D-597E-7A1C5008F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56259" r="4699" b="6023"/>
          <a:stretch/>
        </p:blipFill>
        <p:spPr bwMode="auto">
          <a:xfrm>
            <a:off x="5061756" y="1560767"/>
            <a:ext cx="2068487" cy="206848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9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sign on a hill&#10;&#10;Description automatically generated">
            <a:extLst>
              <a:ext uri="{FF2B5EF4-FFF2-40B4-BE49-F238E27FC236}">
                <a16:creationId xmlns:a16="http://schemas.microsoft.com/office/drawing/2014/main" id="{D42FB6CB-6804-AAB9-6510-2715A8F99E2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r="2" b="2"/>
          <a:stretch/>
        </p:blipFill>
        <p:spPr>
          <a:xfrm>
            <a:off x="6106698" y="786687"/>
            <a:ext cx="6089904" cy="6089904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FC3EB-2D3A-8E38-F8AF-63719A1AB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Current State</a:t>
            </a:r>
          </a:p>
          <a:p>
            <a:pPr lvl="1"/>
            <a:r>
              <a:rPr lang="en-US" dirty="0"/>
              <a:t>Annuity Industry Results</a:t>
            </a:r>
          </a:p>
          <a:p>
            <a:pPr lvl="1"/>
            <a:r>
              <a:rPr lang="en-US" dirty="0"/>
              <a:t>Drivers of Annuity Sales</a:t>
            </a:r>
          </a:p>
          <a:p>
            <a:pPr marL="0" indent="0">
              <a:buNone/>
            </a:pPr>
            <a:r>
              <a:rPr lang="en-US" b="1" dirty="0"/>
              <a:t>Future State</a:t>
            </a:r>
          </a:p>
          <a:p>
            <a:pPr lvl="1"/>
            <a:r>
              <a:rPr lang="en-US" dirty="0"/>
              <a:t>Where Are We Going</a:t>
            </a:r>
          </a:p>
          <a:p>
            <a:pPr lvl="1"/>
            <a:r>
              <a:rPr lang="en-US" dirty="0"/>
              <a:t>News &amp; Signals</a:t>
            </a:r>
          </a:p>
          <a:p>
            <a:pPr lvl="1"/>
            <a:r>
              <a:rPr lang="en-US" dirty="0"/>
              <a:t>Overall Trends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568D52-1887-1B04-D63D-1CF286C7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-44825"/>
            <a:ext cx="12191998" cy="890341"/>
          </a:xfrm>
        </p:spPr>
        <p:txBody>
          <a:bodyPr wrap="none" anchor="ctr">
            <a:normAutofit/>
          </a:bodyPr>
          <a:lstStyle/>
          <a:p>
            <a:r>
              <a:rPr lang="en-US" dirty="0"/>
              <a:t>Discussion Topics</a:t>
            </a:r>
          </a:p>
        </p:txBody>
      </p:sp>
    </p:spTree>
    <p:extLst>
      <p:ext uri="{BB962C8B-B14F-4D97-AF65-F5344CB8AC3E}">
        <p14:creationId xmlns:p14="http://schemas.microsoft.com/office/powerpoint/2010/main" val="275456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3D22-47E1-3481-4050-EAB0558A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Quarterly Annuity Sales Stay Strong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5B7D09AD-8A1E-7A61-855E-5E6D72E8C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258482"/>
              </p:ext>
            </p:extLst>
          </p:nvPr>
        </p:nvGraphicFramePr>
        <p:xfrm>
          <a:off x="0" y="715318"/>
          <a:ext cx="11979124" cy="52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FE75D8-9A33-EB08-A367-7C6C4CF1C33B}"/>
              </a:ext>
            </a:extLst>
          </p:cNvPr>
          <p:cNvSpPr txBox="1"/>
          <p:nvPr/>
        </p:nvSpPr>
        <p:spPr>
          <a:xfrm>
            <a:off x="304799" y="6032948"/>
            <a:ext cx="4729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Aptos" panose="020B0004020202020204" pitchFamily="34" charset="0"/>
                <a:cs typeface="Arial" pitchFamily="34" charset="0"/>
              </a:rPr>
              <a:t>Source: LIMRA LOMA, </a:t>
            </a:r>
            <a:r>
              <a:rPr lang="en-US" sz="1000" i="1" dirty="0">
                <a:latin typeface="Aptos" panose="020B0004020202020204" pitchFamily="34" charset="0"/>
                <a:cs typeface="Arial" pitchFamily="34" charset="0"/>
              </a:rPr>
              <a:t>U.S. Individual Annuities survey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1" dirty="0">
                <a:latin typeface="Aptos" panose="020B0004020202020204" pitchFamily="34" charset="0"/>
                <a:cs typeface="Arial" pitchFamily="34" charset="0"/>
              </a:rPr>
              <a:t>Dollars in billions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1" dirty="0">
                <a:latin typeface="Aptos" panose="020B0004020202020204" pitchFamily="34" charset="0"/>
                <a:cs typeface="Arial" pitchFamily="34" charset="0"/>
              </a:rPr>
              <a:t>*Estimate Based on Monthly Sales</a:t>
            </a:r>
          </a:p>
        </p:txBody>
      </p:sp>
    </p:spTree>
    <p:extLst>
      <p:ext uri="{BB962C8B-B14F-4D97-AF65-F5344CB8AC3E}">
        <p14:creationId xmlns:p14="http://schemas.microsoft.com/office/powerpoint/2010/main" val="245772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30438-9A0C-6296-2EC3-DD58EBF4A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FD17-E1E9-4F3B-07F6-78B96FB2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A</a:t>
            </a:r>
            <a:r>
              <a:rPr lang="en-US" spc="-67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Record</a:t>
            </a:r>
            <a:r>
              <a:rPr lang="en-US" spc="-47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Year</a:t>
            </a:r>
            <a:r>
              <a:rPr lang="en-US" spc="-53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for</a:t>
            </a:r>
            <a:r>
              <a:rPr lang="en-US" spc="-80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Annuity Sales…again!</a:t>
            </a: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AA01708A-7BB7-8124-7D82-3AE28A135047}"/>
              </a:ext>
            </a:extLst>
          </p:cNvPr>
          <p:cNvSpPr/>
          <p:nvPr/>
        </p:nvSpPr>
        <p:spPr>
          <a:xfrm>
            <a:off x="10515600" y="6029325"/>
            <a:ext cx="1345630" cy="630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54F370-DECE-91C4-A523-4125BEB2DA2A}"/>
              </a:ext>
            </a:extLst>
          </p:cNvPr>
          <p:cNvSpPr txBox="1">
            <a:spLocks/>
          </p:cNvSpPr>
          <p:nvPr/>
        </p:nvSpPr>
        <p:spPr>
          <a:xfrm>
            <a:off x="566377" y="682985"/>
            <a:ext cx="11294853" cy="60963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rgbClr val="0B9EC1"/>
              </a:buClr>
              <a:buSzPct val="90000"/>
              <a:buFont typeface="Arial"/>
              <a:buNone/>
              <a:tabLst/>
              <a:defRPr/>
            </a:pP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rgbClr val="0B9EC1"/>
              </a:buClr>
              <a:buSzPct val="90000"/>
              <a:buFont typeface="Arial"/>
              <a:buNone/>
              <a:tabLst/>
              <a:defRPr/>
            </a:pP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F80A760E-3448-094D-A952-E42241690716}"/>
              </a:ext>
            </a:extLst>
          </p:cNvPr>
          <p:cNvSpPr txBox="1"/>
          <p:nvPr/>
        </p:nvSpPr>
        <p:spPr>
          <a:xfrm>
            <a:off x="228024" y="6334717"/>
            <a:ext cx="3886776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Source:</a:t>
            </a:r>
            <a:r>
              <a:rPr kumimoji="0" sz="1000" b="0" i="0" u="none" strike="noStrike" kern="1200" cap="none" spc="2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LIMRA</a:t>
            </a:r>
            <a:r>
              <a:rPr kumimoji="0" sz="1000" b="0" i="0" u="none" strike="noStrike" kern="1200" cap="none" spc="-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Quarterly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Annuity</a:t>
            </a:r>
            <a:r>
              <a:rPr kumimoji="0" sz="10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sz="1000" b="0" i="0" u="none" strike="noStrike" kern="1200" cap="none" spc="-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Report</a:t>
            </a:r>
            <a:r>
              <a:rPr kumimoji="0" lang="en-US" sz="1000" b="0" i="0" u="none" strike="noStrike" kern="1200" cap="none" spc="-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202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4; 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*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2024</a:t>
            </a:r>
            <a:r>
              <a:rPr lang="en-US" sz="1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 sales based on 3QYTD sales and 4Q monthly estimates;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$$ in billions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6DB9B5-D053-703B-647F-9BAA39BEB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999264"/>
              </p:ext>
            </p:extLst>
          </p:nvPr>
        </p:nvGraphicFramePr>
        <p:xfrm>
          <a:off x="123579" y="1126668"/>
          <a:ext cx="12068421" cy="46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F77D97D-A948-0A72-633D-D510501BBD2C}"/>
              </a:ext>
            </a:extLst>
          </p:cNvPr>
          <p:cNvSpPr txBox="1"/>
          <p:nvPr/>
        </p:nvSpPr>
        <p:spPr>
          <a:xfrm>
            <a:off x="4238955" y="2221992"/>
            <a:ext cx="2675028" cy="369332"/>
          </a:xfrm>
          <a:prstGeom prst="rect">
            <a:avLst/>
          </a:prstGeom>
          <a:noFill/>
          <a:ln>
            <a:solidFill>
              <a:srgbClr val="002F7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Avg. Annual Sales: $233b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8929952-34ED-7851-B52B-C4307C4F9F22}"/>
              </a:ext>
            </a:extLst>
          </p:cNvPr>
          <p:cNvCxnSpPr/>
          <p:nvPr/>
        </p:nvCxnSpPr>
        <p:spPr>
          <a:xfrm flipV="1">
            <a:off x="1029411" y="2404872"/>
            <a:ext cx="3200400" cy="237744"/>
          </a:xfrm>
          <a:prstGeom prst="bentConnector3">
            <a:avLst>
              <a:gd name="adj1" fmla="val 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4A0A74A-81D3-02F5-8D35-968C7F97D6CA}"/>
              </a:ext>
            </a:extLst>
          </p:cNvPr>
          <p:cNvCxnSpPr>
            <a:cxnSpLocks/>
          </p:cNvCxnSpPr>
          <p:nvPr/>
        </p:nvCxnSpPr>
        <p:spPr>
          <a:xfrm rot="10800000">
            <a:off x="7061269" y="2404872"/>
            <a:ext cx="2280039" cy="384048"/>
          </a:xfrm>
          <a:prstGeom prst="bentConnector3">
            <a:avLst>
              <a:gd name="adj1" fmla="val 2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FF3311A-72AD-972C-0B06-7834A88AEBA8}"/>
              </a:ext>
            </a:extLst>
          </p:cNvPr>
          <p:cNvSpPr txBox="1"/>
          <p:nvPr/>
        </p:nvSpPr>
        <p:spPr>
          <a:xfrm>
            <a:off x="10613713" y="1006916"/>
            <a:ext cx="1245818" cy="523220"/>
          </a:xfrm>
          <a:prstGeom prst="rect">
            <a:avLst/>
          </a:prstGeom>
          <a:noFill/>
          <a:ln>
            <a:solidFill>
              <a:srgbClr val="002F7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ptos" panose="020B0004020202020204" pitchFamily="34" charset="0"/>
              </a:rPr>
              <a:t>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5% higher than avg.</a:t>
            </a:r>
          </a:p>
        </p:txBody>
      </p:sp>
    </p:spTree>
    <p:extLst>
      <p:ext uri="{BB962C8B-B14F-4D97-AF65-F5344CB8AC3E}">
        <p14:creationId xmlns:p14="http://schemas.microsoft.com/office/powerpoint/2010/main" val="19464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6DD9B73-BE23-1982-64EA-F97525757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90556"/>
              </p:ext>
            </p:extLst>
          </p:nvPr>
        </p:nvGraphicFramePr>
        <p:xfrm>
          <a:off x="244106" y="-3518902"/>
          <a:ext cx="12191998" cy="972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EA647B-31BC-2D97-38FB-3A06325D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U.S. Annuity Sales Trend by Product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18D5-C5DC-3A90-6887-1BFAA56AFF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106" y="6075783"/>
            <a:ext cx="6461817" cy="658368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>
                <a:latin typeface="Aptos" panose="020B0004020202020204" pitchFamily="34" charset="0"/>
              </a:rPr>
              <a:t>Annualized Premium.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Aptos" panose="020B0004020202020204" pitchFamily="34" charset="0"/>
              </a:rPr>
              <a:t>Source: </a:t>
            </a:r>
            <a:r>
              <a:rPr lang="en-US" i="1" dirty="0">
                <a:latin typeface="Aptos" panose="020B0004020202020204" pitchFamily="34" charset="0"/>
              </a:rPr>
              <a:t>U.S. Individual Annuity Sales Survey 3Q YTD 2024 + 4Q monthly estimates, </a:t>
            </a:r>
            <a:r>
              <a:rPr lang="en-US" dirty="0">
                <a:latin typeface="Aptos" panose="020B0004020202020204" pitchFamily="34" charset="0"/>
              </a:rPr>
              <a:t>LIMRA.</a:t>
            </a:r>
            <a:endParaRPr lang="en-US" sz="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1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CF3085-3878-1D2F-AF03-37584D327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" y="4391025"/>
            <a:ext cx="12024293" cy="1219199"/>
          </a:xfrm>
        </p:spPr>
        <p:txBody>
          <a:bodyPr wrap="none" anchor="ctr">
            <a:normAutofit/>
          </a:bodyPr>
          <a:lstStyle/>
          <a:p>
            <a:r>
              <a:rPr lang="en-US" dirty="0"/>
              <a:t>Drivers of Annuity Sales </a:t>
            </a:r>
          </a:p>
        </p:txBody>
      </p:sp>
      <p:pic>
        <p:nvPicPr>
          <p:cNvPr id="27" name="Picture Placeholder 26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E4B590AD-969C-0D65-5AC4-4FAF38FCB7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426" b="24426"/>
          <a:stretch>
            <a:fillRect/>
          </a:stretch>
        </p:blipFill>
        <p:spPr/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D15B190-5E18-9FE4-B5C4-600CC2D80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3523" r="47" b="45305"/>
          <a:stretch/>
        </p:blipFill>
        <p:spPr bwMode="auto">
          <a:xfrm>
            <a:off x="0" y="0"/>
            <a:ext cx="12186218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94A7-9E6F-204F-1CE3-1DB0B8A0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Record Annuity Growth Continues – Tailwinds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94D307-7913-0449-9FCF-CA601FA2907A}"/>
              </a:ext>
            </a:extLst>
          </p:cNvPr>
          <p:cNvSpPr/>
          <p:nvPr/>
        </p:nvSpPr>
        <p:spPr>
          <a:xfrm>
            <a:off x="1577716" y="1209707"/>
            <a:ext cx="528328" cy="528328"/>
          </a:xfrm>
          <a:prstGeom prst="ellipse">
            <a:avLst/>
          </a:prstGeom>
          <a:solidFill>
            <a:srgbClr val="F9C60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60" hangingPunct="0">
              <a:defRPr/>
            </a:pPr>
            <a:r>
              <a:rPr lang="en-US" sz="1867" b="1" kern="0" dirty="0">
                <a:latin typeface="Aptos" panose="020B0004020202020204" pitchFamily="34" charset="0"/>
                <a:sym typeface="Calibri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A4D028-A940-D9CE-7CD7-59259AE33428}"/>
              </a:ext>
            </a:extLst>
          </p:cNvPr>
          <p:cNvSpPr/>
          <p:nvPr/>
        </p:nvSpPr>
        <p:spPr>
          <a:xfrm>
            <a:off x="4387810" y="1209707"/>
            <a:ext cx="528328" cy="528328"/>
          </a:xfrm>
          <a:prstGeom prst="ellipse">
            <a:avLst/>
          </a:pr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60" hangingPunct="0">
              <a:defRPr/>
            </a:pPr>
            <a:r>
              <a:rPr lang="en-US" sz="1867" b="1" kern="0" dirty="0">
                <a:solidFill>
                  <a:schemeClr val="bg1"/>
                </a:solidFill>
                <a:latin typeface="Aptos" panose="020B0004020202020204" pitchFamily="34" charset="0"/>
                <a:sym typeface="Calibri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A5E110-3046-0995-6C60-00CAA6962C50}"/>
              </a:ext>
            </a:extLst>
          </p:cNvPr>
          <p:cNvSpPr/>
          <p:nvPr/>
        </p:nvSpPr>
        <p:spPr>
          <a:xfrm>
            <a:off x="7197903" y="1209707"/>
            <a:ext cx="528328" cy="528328"/>
          </a:xfrm>
          <a:prstGeom prst="ellipse">
            <a:avLst/>
          </a:prstGeom>
          <a:solidFill>
            <a:schemeClr val="accent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60" hangingPunct="0">
              <a:defRPr/>
            </a:pPr>
            <a:r>
              <a:rPr lang="en-US" sz="1867" b="1" kern="0" dirty="0">
                <a:latin typeface="Aptos" panose="020B0004020202020204" pitchFamily="34" charset="0"/>
                <a:sym typeface="Calibri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C6E64E-2048-0DE0-66A1-76B9D06C9B35}"/>
              </a:ext>
            </a:extLst>
          </p:cNvPr>
          <p:cNvSpPr/>
          <p:nvPr/>
        </p:nvSpPr>
        <p:spPr>
          <a:xfrm>
            <a:off x="10007997" y="1209707"/>
            <a:ext cx="528328" cy="528328"/>
          </a:xfrm>
          <a:prstGeom prst="ellipse">
            <a:avLst/>
          </a:prstGeom>
          <a:solidFill>
            <a:schemeClr val="accent5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660" hangingPunct="0">
              <a:defRPr/>
            </a:pPr>
            <a:r>
              <a:rPr lang="en-US" sz="1867" b="1" kern="0" dirty="0">
                <a:solidFill>
                  <a:schemeClr val="bg1"/>
                </a:solidFill>
                <a:latin typeface="Aptos" panose="020B0004020202020204" pitchFamily="34" charset="0"/>
                <a:sym typeface="Calibri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74648-718C-3357-E8E8-EC648C4FDF24}"/>
              </a:ext>
            </a:extLst>
          </p:cNvPr>
          <p:cNvSpPr txBox="1"/>
          <p:nvPr/>
        </p:nvSpPr>
        <p:spPr>
          <a:xfrm>
            <a:off x="653160" y="1861708"/>
            <a:ext cx="237744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0" b="1" dirty="0">
                <a:latin typeface="Aptos" panose="020B0004020202020204" pitchFamily="34" charset="0"/>
              </a:rPr>
              <a:t>Strong Interest </a:t>
            </a:r>
          </a:p>
          <a:p>
            <a:pPr algn="ctr"/>
            <a:r>
              <a:rPr lang="en-US" sz="1870" b="1" dirty="0">
                <a:latin typeface="Aptos" panose="020B0004020202020204" pitchFamily="34" charset="0"/>
              </a:rPr>
              <a:t>Rates in 2024</a:t>
            </a:r>
          </a:p>
          <a:p>
            <a:pPr algn="ctr"/>
            <a:endParaRPr lang="en-US" sz="24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7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Fire sale activity (as short-term rates decline)</a:t>
            </a:r>
          </a:p>
          <a:p>
            <a:endParaRPr kumimoji="0" lang="en-US" sz="17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7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sym typeface="Helvetica Neue Black Condensed"/>
              </a:rPr>
              <a:t>Financial Professionals looking to “lock in” rates for clients</a:t>
            </a:r>
          </a:p>
          <a:p>
            <a:endParaRPr kumimoji="0" lang="en-US" sz="17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sym typeface="Helvetica Neue Black Condens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30" dirty="0">
                <a:solidFill>
                  <a:srgbClr val="000000"/>
                </a:solidFill>
                <a:latin typeface="Aptos" panose="020B0004020202020204" pitchFamily="34" charset="0"/>
                <a:sym typeface="Helvetica Neue Black Condensed"/>
              </a:rPr>
              <a:t>Significant spread between rates and bank CDs</a:t>
            </a:r>
            <a:endParaRPr kumimoji="0" lang="en-US" sz="17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sym typeface="Helvetica Neue Black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20F25-E8D1-D083-C9CE-2B9B9E54EDF6}"/>
              </a:ext>
            </a:extLst>
          </p:cNvPr>
          <p:cNvSpPr txBox="1"/>
          <p:nvPr/>
        </p:nvSpPr>
        <p:spPr>
          <a:xfrm>
            <a:off x="3463668" y="1861708"/>
            <a:ext cx="2377440" cy="361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latin typeface="Aptos" panose="020B0004020202020204" pitchFamily="34" charset="0"/>
              </a:rPr>
              <a:t>Bull </a:t>
            </a:r>
          </a:p>
          <a:p>
            <a:pPr algn="ctr"/>
            <a:r>
              <a:rPr lang="en-US" sz="1867" b="1" dirty="0">
                <a:latin typeface="Aptos" panose="020B0004020202020204" pitchFamily="34" charset="0"/>
              </a:rPr>
              <a:t>Market</a:t>
            </a:r>
          </a:p>
          <a:p>
            <a:pPr algn="ctr"/>
            <a:endParaRPr lang="en-US" sz="1867" b="1" dirty="0">
              <a:latin typeface="Aptos" panose="020B0004020202020204" pitchFamily="34" charset="0"/>
            </a:endParaRPr>
          </a:p>
          <a:p>
            <a:pPr marL="285750" marR="0" lvl="0" indent="-285750" defTabSz="6090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3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Nasdaq 100 and the S&amp;P 500 both up 20%+ in 2024</a:t>
            </a:r>
          </a:p>
          <a:p>
            <a:pPr marR="0" lvl="0" defTabSz="6090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73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defTabSz="6090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3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Equity market helping drive </a:t>
            </a:r>
            <a:r>
              <a:rPr kumimoji="0" lang="en-US" sz="17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RILAs and FIAs and increased activity around traditional VAs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556F7-8AD9-0568-6E1C-ED1FC55B2D13}"/>
              </a:ext>
            </a:extLst>
          </p:cNvPr>
          <p:cNvSpPr txBox="1"/>
          <p:nvPr/>
        </p:nvSpPr>
        <p:spPr>
          <a:xfrm>
            <a:off x="6272933" y="1861708"/>
            <a:ext cx="2376196" cy="415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latin typeface="Aptos" panose="020B0004020202020204" pitchFamily="34" charset="0"/>
              </a:rPr>
              <a:t>Industry </a:t>
            </a:r>
          </a:p>
          <a:p>
            <a:pPr algn="ctr"/>
            <a:r>
              <a:rPr lang="en-US" sz="1867" b="1" dirty="0">
                <a:latin typeface="Aptos" panose="020B0004020202020204" pitchFamily="34" charset="0"/>
              </a:rPr>
              <a:t>Capacity</a:t>
            </a:r>
          </a:p>
          <a:p>
            <a:pPr algn="ctr"/>
            <a:endParaRPr lang="en-US" sz="1867" b="1" dirty="0">
              <a:latin typeface="Aptos" panose="020B0004020202020204" pitchFamily="34" charset="0"/>
            </a:endParaRPr>
          </a:p>
          <a:p>
            <a:pPr marL="285750" indent="-285750" defTabSz="609052">
              <a:buFont typeface="Arial" panose="020B0604020202020204" pitchFamily="34" charset="0"/>
              <a:buChar char="•"/>
              <a:defRPr/>
            </a:pPr>
            <a:r>
              <a:rPr lang="en-US" sz="1733" dirty="0">
                <a:latin typeface="Aptos" panose="020B0004020202020204" pitchFamily="34" charset="0"/>
                <a:sym typeface="Helvetica Neue Black Condensed"/>
              </a:rPr>
              <a:t>We have seen new PE-backed entrants into the annuity market and/or expanded product suites</a:t>
            </a:r>
          </a:p>
          <a:p>
            <a:pPr defTabSz="609052">
              <a:defRPr/>
            </a:pPr>
            <a:endParaRPr lang="en-US" sz="1733" dirty="0">
              <a:latin typeface="Aptos" panose="020B0004020202020204" pitchFamily="34" charset="0"/>
              <a:sym typeface="Helvetica Neue Black Condensed"/>
            </a:endParaRPr>
          </a:p>
          <a:p>
            <a:pPr marL="285750" indent="-285750" defTabSz="609052">
              <a:buFont typeface="Arial" panose="020B0604020202020204" pitchFamily="34" charset="0"/>
              <a:buChar char="•"/>
              <a:defRPr/>
            </a:pPr>
            <a:r>
              <a:rPr lang="en-US" sz="1733" dirty="0">
                <a:latin typeface="Aptos" panose="020B0004020202020204" pitchFamily="34" charset="0"/>
                <a:sym typeface="Helvetica Neue Black Condensed"/>
              </a:rPr>
              <a:t>Increased focus on ways to access capital / support capital-intensive products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D64DB-3C75-44B5-BB04-6CFA45013562}"/>
              </a:ext>
            </a:extLst>
          </p:cNvPr>
          <p:cNvSpPr txBox="1"/>
          <p:nvPr/>
        </p:nvSpPr>
        <p:spPr>
          <a:xfrm>
            <a:off x="9080954" y="1861708"/>
            <a:ext cx="2377440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latin typeface="Aptos" panose="020B0004020202020204" pitchFamily="34" charset="0"/>
              </a:rPr>
              <a:t>Demographics &amp; Need for Protection</a:t>
            </a:r>
          </a:p>
          <a:p>
            <a:pPr algn="ctr"/>
            <a:endParaRPr lang="en-US" sz="1867" b="1" dirty="0">
              <a:latin typeface="Aptos" panose="020B0004020202020204" pitchFamily="34" charset="0"/>
            </a:endParaRPr>
          </a:p>
          <a:p>
            <a:pPr defTabSz="609052">
              <a:defRPr/>
            </a:pPr>
            <a:r>
              <a:rPr lang="en-US" sz="1733" dirty="0">
                <a:latin typeface="Aptos" panose="020B0004020202020204" pitchFamily="34" charset="0"/>
              </a:rPr>
              <a:t>The Annuity industry is well positioned to meet the consumer’s needs for protection, guarantees, income, and growth potential</a:t>
            </a:r>
          </a:p>
        </p:txBody>
      </p:sp>
    </p:spTree>
    <p:extLst>
      <p:ext uri="{BB962C8B-B14F-4D97-AF65-F5344CB8AC3E}">
        <p14:creationId xmlns:p14="http://schemas.microsoft.com/office/powerpoint/2010/main" val="149457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map with blue pins&#10;&#10;Description automatically generated">
            <a:extLst>
              <a:ext uri="{FF2B5EF4-FFF2-40B4-BE49-F238E27FC236}">
                <a16:creationId xmlns:a16="http://schemas.microsoft.com/office/drawing/2014/main" id="{D0E523DB-5146-B5F7-450A-1098AE3B91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7229"/>
          <a:stretch/>
        </p:blipFill>
        <p:spPr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none" anchor="ctr">
            <a:normAutofit/>
          </a:bodyPr>
          <a:lstStyle/>
          <a:p>
            <a:r>
              <a:rPr lang="en-US" dirty="0"/>
              <a:t>Where Is The Market Going?</a:t>
            </a:r>
          </a:p>
        </p:txBody>
      </p:sp>
    </p:spTree>
    <p:extLst>
      <p:ext uri="{BB962C8B-B14F-4D97-AF65-F5344CB8AC3E}">
        <p14:creationId xmlns:p14="http://schemas.microsoft.com/office/powerpoint/2010/main" val="122507433"/>
      </p:ext>
    </p:extLst>
  </p:cSld>
  <p:clrMapOvr>
    <a:masterClrMapping/>
  </p:clrMapOvr>
</p:sld>
</file>

<file path=ppt/theme/theme1.xml><?xml version="1.0" encoding="utf-8"?>
<a:theme xmlns:a="http://schemas.openxmlformats.org/drawingml/2006/main" name="2024 LIMRA-LOMA Presentation">
  <a:themeElements>
    <a:clrScheme name="LIMRA LOMA Brand Colors 2025">
      <a:dk1>
        <a:srgbClr val="000000"/>
      </a:dk1>
      <a:lt1>
        <a:srgbClr val="FFFFFF"/>
      </a:lt1>
      <a:dk2>
        <a:srgbClr val="005F9E"/>
      </a:dk2>
      <a:lt2>
        <a:srgbClr val="E2DED9"/>
      </a:lt2>
      <a:accent1>
        <a:srgbClr val="129DC0"/>
      </a:accent1>
      <a:accent2>
        <a:srgbClr val="E6B711"/>
      </a:accent2>
      <a:accent3>
        <a:srgbClr val="008145"/>
      </a:accent3>
      <a:accent4>
        <a:srgbClr val="F7921E"/>
      </a:accent4>
      <a:accent5>
        <a:srgbClr val="603F99"/>
      </a:accent5>
      <a:accent6>
        <a:srgbClr val="52B9E9"/>
      </a:accent6>
      <a:hlink>
        <a:srgbClr val="005F9E"/>
      </a:hlink>
      <a:folHlink>
        <a:srgbClr val="0085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2.xml><?xml version="1.0" encoding="utf-8"?>
<a:theme xmlns:a="http://schemas.openxmlformats.org/drawingml/2006/main" name="2022 LIMRA-LOMA Presentation">
  <a:themeElements>
    <a:clrScheme name="2022 Branding Colors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0B9EC1"/>
      </a:accent1>
      <a:accent2>
        <a:srgbClr val="FAC809"/>
      </a:accent2>
      <a:accent3>
        <a:srgbClr val="008145"/>
      </a:accent3>
      <a:accent4>
        <a:srgbClr val="F7921E"/>
      </a:accent4>
      <a:accent5>
        <a:srgbClr val="603F99"/>
      </a:accent5>
      <a:accent6>
        <a:srgbClr val="51B9EA"/>
      </a:accent6>
      <a:hlink>
        <a:srgbClr val="008599"/>
      </a:hlink>
      <a:folHlink>
        <a:srgbClr val="8270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3.xml><?xml version="1.0" encoding="utf-8"?>
<a:theme xmlns:a="http://schemas.openxmlformats.org/drawingml/2006/main" name="2024 LIMRA-LOMA Presentation">
  <a:themeElements>
    <a:clrScheme name="2022 Branding Colors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0B9EC1"/>
      </a:accent1>
      <a:accent2>
        <a:srgbClr val="FAC809"/>
      </a:accent2>
      <a:accent3>
        <a:srgbClr val="008145"/>
      </a:accent3>
      <a:accent4>
        <a:srgbClr val="F7921E"/>
      </a:accent4>
      <a:accent5>
        <a:srgbClr val="603F99"/>
      </a:accent5>
      <a:accent6>
        <a:srgbClr val="51B9EA"/>
      </a:accent6>
      <a:hlink>
        <a:srgbClr val="008599"/>
      </a:hlink>
      <a:folHlink>
        <a:srgbClr val="8270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mple_x0020_Report_x0020_Image xmlns="f9a02c79-f89a-4756-8ef1-377f3f7b1aa2">
      <Url xsi:nil="true"/>
      <Description xsi:nil="true"/>
    </Sample_x0020_Report_x0020_Image>
    <Description0 xmlns="f9a02c79-f89a-4756-8ef1-377f3f7b1aa2" xsi:nil="true"/>
    <Sensitivity xmlns="ff47d776-8114-4207-8cc3-ed44e79849e7">Internal Use</Sensitivit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08C23D927C0442A2C8F4B217F22280" ma:contentTypeVersion="6" ma:contentTypeDescription="Create a new document." ma:contentTypeScope="" ma:versionID="221e4f7ad853a2917699c5d67c535f5a">
  <xsd:schema xmlns:xsd="http://www.w3.org/2001/XMLSchema" xmlns:xs="http://www.w3.org/2001/XMLSchema" xmlns:p="http://schemas.microsoft.com/office/2006/metadata/properties" xmlns:ns2="ff47d776-8114-4207-8cc3-ed44e79849e7" xmlns:ns3="f9a02c79-f89a-4756-8ef1-377f3f7b1aa2" xmlns:ns4="05c452c8-1c6f-4d8e-b449-e328afff9455" targetNamespace="http://schemas.microsoft.com/office/2006/metadata/properties" ma:root="true" ma:fieldsID="20df2b0be6429b9078baca214a11ae36" ns2:_="" ns3:_="" ns4:_="">
    <xsd:import namespace="ff47d776-8114-4207-8cc3-ed44e79849e7"/>
    <xsd:import namespace="f9a02c79-f89a-4756-8ef1-377f3f7b1aa2"/>
    <xsd:import namespace="05c452c8-1c6f-4d8e-b449-e328afff9455"/>
    <xsd:element name="properties">
      <xsd:complexType>
        <xsd:sequence>
          <xsd:element name="documentManagement">
            <xsd:complexType>
              <xsd:all>
                <xsd:element ref="ns2:Sensitivity" minOccurs="0"/>
                <xsd:element ref="ns3:Description0" minOccurs="0"/>
                <xsd:element ref="ns3:Sample_x0020_Report_x0020_Imag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7d776-8114-4207-8cc3-ed44e79849e7" elementFormDefault="qualified">
    <xsd:import namespace="http://schemas.microsoft.com/office/2006/documentManagement/types"/>
    <xsd:import namespace="http://schemas.microsoft.com/office/infopath/2007/PartnerControls"/>
    <xsd:element name="Sensitivity" ma:index="8" nillable="true" ma:displayName="Sensitivity" ma:default="Internal Use" ma:format="Dropdown" ma:internalName="Sensitivity">
      <xsd:simpleType>
        <xsd:restriction base="dms:Choice">
          <xsd:enumeration value="Public"/>
          <xsd:enumeration value="Member Only"/>
          <xsd:enumeration value="Internal Use"/>
          <xsd:enumeration value="Confidential"/>
          <xsd:enumeration value="Secre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02c79-f89a-4756-8ef1-377f3f7b1aa2" elementFormDefault="qualified">
    <xsd:import namespace="http://schemas.microsoft.com/office/2006/documentManagement/types"/>
    <xsd:import namespace="http://schemas.microsoft.com/office/infopath/2007/PartnerControls"/>
    <xsd:element name="Description0" ma:index="9" nillable="true" ma:displayName="Description" ma:internalName="Description0">
      <xsd:simpleType>
        <xsd:restriction base="dms:Note">
          <xsd:maxLength value="255"/>
        </xsd:restriction>
      </xsd:simpleType>
    </xsd:element>
    <xsd:element name="Sample_x0020_Report_x0020_Image" ma:index="10" nillable="true" ma:displayName="Sample Report Image" ma:format="Image" ma:internalName="Sample_x0020_Report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452c8-1c6f-4d8e-b449-e328afff94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739A3B-44F2-4B1D-86F9-B06C3C6995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7CD4A8-A75F-4042-8B00-3ABE0B150AC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05c452c8-1c6f-4d8e-b449-e328afff9455"/>
    <ds:schemaRef ds:uri="f9a02c79-f89a-4756-8ef1-377f3f7b1aa2"/>
    <ds:schemaRef ds:uri="ff47d776-8114-4207-8cc3-ed44e79849e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9EA1E3-D9AE-4E87-A843-710C8174B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47d776-8114-4207-8cc3-ed44e79849e7"/>
    <ds:schemaRef ds:uri="f9a02c79-f89a-4756-8ef1-377f3f7b1aa2"/>
    <ds:schemaRef ds:uri="05c452c8-1c6f-4d8e-b449-e328afff94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BRAND_LIMRA presentation WIDE_BC_v4</Template>
  <TotalTime>440</TotalTime>
  <Words>726</Words>
  <Application>Microsoft Office PowerPoint</Application>
  <PresentationFormat>Widescreen</PresentationFormat>
  <Paragraphs>197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Arial Narrow</vt:lpstr>
      <vt:lpstr>Calibri</vt:lpstr>
      <vt:lpstr>Times New Roman</vt:lpstr>
      <vt:lpstr>2024 LIMRA-LOMA Presentation</vt:lpstr>
      <vt:lpstr>2022 LIMRA-LOMA Presentation</vt:lpstr>
      <vt:lpstr>2024 LIMRA-LOMA Presentation</vt:lpstr>
      <vt:lpstr>Annuity Forecast: 2024 - 2027</vt:lpstr>
      <vt:lpstr>Introduction</vt:lpstr>
      <vt:lpstr>Discussion Topics</vt:lpstr>
      <vt:lpstr>Quarterly Annuity Sales Stay Strong</vt:lpstr>
      <vt:lpstr>A Record Year for Annuity Sales…again!</vt:lpstr>
      <vt:lpstr>U.S. Annuity Sales Trend by Product</vt:lpstr>
      <vt:lpstr>Drivers of Annuity Sales </vt:lpstr>
      <vt:lpstr>Record Annuity Growth Continues – Tailwinds</vt:lpstr>
      <vt:lpstr>Where Is The Market Going?</vt:lpstr>
      <vt:lpstr>Record Levels of Sales Have the Potential to Continue</vt:lpstr>
      <vt:lpstr>Market Outlook for 2025 and Beyond</vt:lpstr>
      <vt:lpstr>Potential Headwinds Facing the Annuity Industry</vt:lpstr>
      <vt:lpstr>What Does This Mean?</vt:lpstr>
      <vt:lpstr>$300B+ in Annual Annuity Sales - The New Normal</vt:lpstr>
      <vt:lpstr>LIMRA Annual U.S. Annuity Sales Estimates</vt:lpstr>
      <vt:lpstr>2025 Individual Annuity Growth Forecast</vt:lpstr>
      <vt:lpstr>Our Organization and Brands</vt:lpstr>
      <vt:lpstr>PowerPoint Presentation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Carr, Brittany</dc:creator>
  <cp:lastModifiedBy>Calica, Brandi</cp:lastModifiedBy>
  <cp:revision>46</cp:revision>
  <dcterms:created xsi:type="dcterms:W3CDTF">2022-04-11T13:29:07Z</dcterms:created>
  <dcterms:modified xsi:type="dcterms:W3CDTF">2025-02-11T20:07:48Z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0x010100C708C23D927C0442A2C8F4B217F22280</vt:lpwstr>
  </property>
</Properties>
</file>