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3" r:id="rId5"/>
    <p:sldMasterId id="2147483704" r:id="rId6"/>
    <p:sldMasterId id="2147483706" r:id="rId7"/>
  </p:sldMasterIdLst>
  <p:notesMasterIdLst>
    <p:notesMasterId r:id="rId25"/>
  </p:notesMasterIdLst>
  <p:handoutMasterIdLst>
    <p:handoutMasterId r:id="rId26"/>
  </p:handoutMasterIdLst>
  <p:sldIdLst>
    <p:sldId id="273" r:id="rId8"/>
    <p:sldId id="297" r:id="rId9"/>
    <p:sldId id="298" r:id="rId10"/>
    <p:sldId id="274" r:id="rId11"/>
    <p:sldId id="303" r:id="rId12"/>
    <p:sldId id="276" r:id="rId13"/>
    <p:sldId id="286" r:id="rId14"/>
    <p:sldId id="287" r:id="rId15"/>
    <p:sldId id="283" r:id="rId16"/>
    <p:sldId id="284" r:id="rId17"/>
    <p:sldId id="291" r:id="rId18"/>
    <p:sldId id="292" r:id="rId19"/>
    <p:sldId id="299" r:id="rId20"/>
    <p:sldId id="300" r:id="rId21"/>
    <p:sldId id="301" r:id="rId22"/>
    <p:sldId id="302"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93321-6BAD-4EE7-D053-ABDC0BAA661D}" name="Calica, Brandi" initials="CB" userId="S-1-5-21-3670347269-1734258486-2757495605-27415" providerId="AD"/>
  <p188:author id="{D2CDB7AA-318A-D7A6-52B6-5257EF2461F7}" name="Rabuse, Lisa" initials="RL" userId="S-1-5-21-3670347269-1734258486-2757495605-270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lica, Brandi" initials="CB" lastIdx="3" clrIdx="6">
    <p:extLst>
      <p:ext uri="{19B8F6BF-5375-455C-9EA6-DF929625EA0E}">
        <p15:presenceInfo xmlns:p15="http://schemas.microsoft.com/office/powerpoint/2012/main" userId="S-1-5-21-3670347269-1734258486-2757495605-2741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8" name="Theroux, Catherine" initials="TC" lastIdx="1" clrIdx="7">
    <p:extLst>
      <p:ext uri="{19B8F6BF-5375-455C-9EA6-DF929625EA0E}">
        <p15:presenceInfo xmlns:p15="http://schemas.microsoft.com/office/powerpoint/2012/main" userId="S::ctheroux@limra.com::d749af7e-0345-4b14-9855-418110085680"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Rabuse, Lisa" initials="RL" lastIdx="5" clrIdx="5">
    <p:extLst>
      <p:ext uri="{19B8F6BF-5375-455C-9EA6-DF929625EA0E}">
        <p15:presenceInfo xmlns:p15="http://schemas.microsoft.com/office/powerpoint/2012/main" userId="S-1-5-21-3670347269-1734258486-2757495605-27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E"/>
    <a:srgbClr val="C4BFC0"/>
    <a:srgbClr val="002F70"/>
    <a:srgbClr val="DAAA00"/>
    <a:srgbClr val="404040"/>
    <a:srgbClr val="006EA0"/>
    <a:srgbClr val="026EA0"/>
    <a:srgbClr val="769EC7"/>
    <a:srgbClr val="FFF8B3"/>
    <a:srgbClr val="00788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62" autoAdjust="0"/>
  </p:normalViewPr>
  <p:slideViewPr>
    <p:cSldViewPr snapToGrid="0">
      <p:cViewPr varScale="1">
        <p:scale>
          <a:sx n="96" d="100"/>
          <a:sy n="96" d="100"/>
        </p:scale>
        <p:origin x="1092" y="79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91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9774263436042803E-2"/>
          <c:w val="0.95134887413593783"/>
          <c:h val="0.85588464625122007"/>
        </c:manualLayout>
      </c:layout>
      <c:barChart>
        <c:barDir val="col"/>
        <c:grouping val="stacked"/>
        <c:varyColors val="0"/>
        <c:ser>
          <c:idx val="0"/>
          <c:order val="0"/>
          <c:tx>
            <c:strRef>
              <c:f>Sheet1!$B$1</c:f>
              <c:strCache>
                <c:ptCount val="1"/>
                <c:pt idx="0">
                  <c:v>Deferred
Income</c:v>
                </c:pt>
              </c:strCache>
            </c:strRef>
          </c:tx>
          <c:spPr>
            <a:solidFill>
              <a:schemeClr val="accent1"/>
            </a:solidFill>
            <a:ln>
              <a:noFill/>
            </a:ln>
            <a:effectLst/>
          </c:spPr>
          <c:invertIfNegative val="0"/>
          <c:dLbls>
            <c:delete val="1"/>
          </c:dLbls>
          <c:cat>
            <c:strRef>
              <c:f>Sheet1!$A$2:$A$6</c:f>
              <c:strCache>
                <c:ptCount val="5"/>
                <c:pt idx="0">
                  <c:v>2016</c:v>
                </c:pt>
                <c:pt idx="1">
                  <c:v>2019</c:v>
                </c:pt>
                <c:pt idx="2">
                  <c:v>2022</c:v>
                </c:pt>
                <c:pt idx="3">
                  <c:v>2023</c:v>
                </c:pt>
                <c:pt idx="4">
                  <c:v>2024*</c:v>
                </c:pt>
              </c:strCache>
            </c:strRef>
          </c:cat>
          <c:val>
            <c:numRef>
              <c:f>Sheet1!$B$2:$B$6</c:f>
              <c:numCache>
                <c:formatCode>"$"#,##0.00_);[Red]\("$"#,##0.00\)</c:formatCode>
                <c:ptCount val="5"/>
                <c:pt idx="0">
                  <c:v>2.8</c:v>
                </c:pt>
                <c:pt idx="1">
                  <c:v>2.4</c:v>
                </c:pt>
                <c:pt idx="2">
                  <c:v>2</c:v>
                </c:pt>
                <c:pt idx="3">
                  <c:v>4.2</c:v>
                </c:pt>
                <c:pt idx="4">
                  <c:v>4.9000000000000004</c:v>
                </c:pt>
              </c:numCache>
            </c:numRef>
          </c:val>
          <c:extLst>
            <c:ext xmlns:c16="http://schemas.microsoft.com/office/drawing/2014/chart" uri="{C3380CC4-5D6E-409C-BE32-E72D297353CC}">
              <c16:uniqueId val="{00000000-EF74-460E-ABCE-7A65888F0B10}"/>
            </c:ext>
          </c:extLst>
        </c:ser>
        <c:ser>
          <c:idx val="1"/>
          <c:order val="1"/>
          <c:tx>
            <c:strRef>
              <c:f>Sheet1!$C$1</c:f>
              <c:strCache>
                <c:ptCount val="1"/>
                <c:pt idx="0">
                  <c:v>Fixed
Immediate</c:v>
                </c:pt>
              </c:strCache>
            </c:strRef>
          </c:tx>
          <c:spPr>
            <a:solidFill>
              <a:srgbClr val="F9C606"/>
            </a:solidFill>
            <a:ln>
              <a:noFill/>
            </a:ln>
            <a:effectLst/>
          </c:spPr>
          <c:invertIfNegative val="0"/>
          <c:dLbls>
            <c:delete val="1"/>
          </c:dLbls>
          <c:cat>
            <c:strRef>
              <c:f>Sheet1!$A$2:$A$6</c:f>
              <c:strCache>
                <c:ptCount val="5"/>
                <c:pt idx="0">
                  <c:v>2016</c:v>
                </c:pt>
                <c:pt idx="1">
                  <c:v>2019</c:v>
                </c:pt>
                <c:pt idx="2">
                  <c:v>2022</c:v>
                </c:pt>
                <c:pt idx="3">
                  <c:v>2023</c:v>
                </c:pt>
                <c:pt idx="4">
                  <c:v>2024*</c:v>
                </c:pt>
              </c:strCache>
            </c:strRef>
          </c:cat>
          <c:val>
            <c:numRef>
              <c:f>Sheet1!$C$2:$C$6</c:f>
              <c:numCache>
                <c:formatCode>"$"#,##0.0</c:formatCode>
                <c:ptCount val="5"/>
                <c:pt idx="0">
                  <c:v>9.1999999999999993</c:v>
                </c:pt>
                <c:pt idx="1">
                  <c:v>9.9</c:v>
                </c:pt>
                <c:pt idx="2">
                  <c:v>9.1999999999999993</c:v>
                </c:pt>
                <c:pt idx="3">
                  <c:v>13.3</c:v>
                </c:pt>
                <c:pt idx="4">
                  <c:v>13.6</c:v>
                </c:pt>
              </c:numCache>
            </c:numRef>
          </c:val>
          <c:extLst>
            <c:ext xmlns:c16="http://schemas.microsoft.com/office/drawing/2014/chart" uri="{C3380CC4-5D6E-409C-BE32-E72D297353CC}">
              <c16:uniqueId val="{00000006-EF74-460E-ABCE-7A65888F0B10}"/>
            </c:ext>
          </c:extLst>
        </c:ser>
        <c:ser>
          <c:idx val="2"/>
          <c:order val="2"/>
          <c:tx>
            <c:strRef>
              <c:f>Sheet1!$D$1</c:f>
              <c:strCache>
                <c:ptCount val="1"/>
                <c:pt idx="0">
                  <c:v>Fixed-Rate
Deferred</c:v>
                </c:pt>
              </c:strCache>
            </c:strRef>
          </c:tx>
          <c:spPr>
            <a:solidFill>
              <a:schemeClr val="accent3"/>
            </a:solidFill>
            <a:ln>
              <a:noFill/>
            </a:ln>
            <a:effectLst/>
          </c:spPr>
          <c:invertIfNegative val="0"/>
          <c:dLbls>
            <c:dLbl>
              <c:idx val="0"/>
              <c:tx>
                <c:rich>
                  <a:bodyPr/>
                  <a:lstStyle/>
                  <a:p>
                    <a:r>
                      <a:rPr lang="en-US" dirty="0"/>
                      <a:t>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74-460E-ABCE-7A65888F0B10}"/>
                </c:ext>
              </c:extLst>
            </c:dLbl>
            <c:dLbl>
              <c:idx val="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74-460E-ABCE-7A65888F0B10}"/>
                </c:ext>
              </c:extLst>
            </c:dLbl>
            <c:dLbl>
              <c:idx val="2"/>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F74-460E-ABCE-7A65888F0B10}"/>
                </c:ext>
              </c:extLst>
            </c:dLbl>
            <c:dLbl>
              <c:idx val="3"/>
              <c:tx>
                <c:rich>
                  <a:bodyPr/>
                  <a:lstStyle/>
                  <a:p>
                    <a:r>
                      <a:rPr lang="en-US" dirty="0"/>
                      <a:t>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F74-460E-ABCE-7A65888F0B10}"/>
                </c:ext>
              </c:extLst>
            </c:dLbl>
            <c:dLbl>
              <c:idx val="4"/>
              <c:tx>
                <c:rich>
                  <a:bodyPr/>
                  <a:lstStyle/>
                  <a:p>
                    <a:r>
                      <a:rPr lang="en-US" dirty="0">
                        <a:solidFill>
                          <a:schemeClr val="bg1"/>
                        </a:solidFill>
                      </a:rPr>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Sheet1!$D$2:$D$6</c:f>
              <c:numCache>
                <c:formatCode>"$"#,##0.0</c:formatCode>
                <c:ptCount val="5"/>
                <c:pt idx="0">
                  <c:v>38.700000000000003</c:v>
                </c:pt>
                <c:pt idx="1">
                  <c:v>47.5</c:v>
                </c:pt>
                <c:pt idx="2">
                  <c:v>113</c:v>
                </c:pt>
                <c:pt idx="3">
                  <c:v>164.9</c:v>
                </c:pt>
                <c:pt idx="4">
                  <c:v>153.4</c:v>
                </c:pt>
              </c:numCache>
            </c:numRef>
          </c:val>
          <c:extLst>
            <c:ext xmlns:c16="http://schemas.microsoft.com/office/drawing/2014/chart" uri="{C3380CC4-5D6E-409C-BE32-E72D297353CC}">
              <c16:uniqueId val="{0000000C-EF74-460E-ABCE-7A65888F0B10}"/>
            </c:ext>
          </c:extLst>
        </c:ser>
        <c:ser>
          <c:idx val="3"/>
          <c:order val="3"/>
          <c:tx>
            <c:strRef>
              <c:f>Sheet1!$E$1</c:f>
              <c:strCache>
                <c:ptCount val="1"/>
                <c:pt idx="0">
                  <c:v>Indexed
Deferred</c:v>
                </c:pt>
              </c:strCache>
            </c:strRef>
          </c:tx>
          <c:spPr>
            <a:solidFill>
              <a:schemeClr val="accent4"/>
            </a:solidFill>
            <a:ln>
              <a:noFill/>
            </a:ln>
            <a:effectLst/>
          </c:spPr>
          <c:invertIfNegative val="0"/>
          <c:dLbls>
            <c:dLbl>
              <c:idx val="0"/>
              <c:tx>
                <c:rich>
                  <a:bodyPr/>
                  <a:lstStyle/>
                  <a:p>
                    <a:r>
                      <a:rPr lang="en-US" dirty="0"/>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F74-460E-ABCE-7A65888F0B10}"/>
                </c:ext>
              </c:extLst>
            </c:dLbl>
            <c:dLbl>
              <c:idx val="1"/>
              <c:tx>
                <c:rich>
                  <a:bodyPr/>
                  <a:lstStyle/>
                  <a:p>
                    <a:r>
                      <a:rPr lang="en-US" dirty="0"/>
                      <a:t>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F74-460E-ABCE-7A65888F0B10}"/>
                </c:ext>
              </c:extLst>
            </c:dLbl>
            <c:dLbl>
              <c:idx val="2"/>
              <c:tx>
                <c:rich>
                  <a:bodyPr/>
                  <a:lstStyle/>
                  <a:p>
                    <a:r>
                      <a:rPr lang="en-US" dirty="0"/>
                      <a:t>26%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F74-460E-ABCE-7A65888F0B10}"/>
                </c:ext>
              </c:extLst>
            </c:dLbl>
            <c:dLbl>
              <c:idx val="3"/>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F74-460E-ABCE-7A65888F0B10}"/>
                </c:ext>
              </c:extLst>
            </c:dLbl>
            <c:dLbl>
              <c:idx val="4"/>
              <c:tx>
                <c:rich>
                  <a:bodyPr/>
                  <a:lstStyle/>
                  <a:p>
                    <a:r>
                      <a:rPr lang="en-US" dirty="0">
                        <a:solidFill>
                          <a:schemeClr val="tx1"/>
                        </a:solidFill>
                      </a:rPr>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Sheet1!$E$2:$E$6</c:f>
              <c:numCache>
                <c:formatCode>"$"#,##0.0</c:formatCode>
                <c:ptCount val="5"/>
                <c:pt idx="0">
                  <c:v>59.1</c:v>
                </c:pt>
                <c:pt idx="1">
                  <c:v>73.5</c:v>
                </c:pt>
                <c:pt idx="2">
                  <c:v>79.8</c:v>
                </c:pt>
                <c:pt idx="3">
                  <c:v>95.9</c:v>
                </c:pt>
                <c:pt idx="4">
                  <c:v>125.5</c:v>
                </c:pt>
              </c:numCache>
            </c:numRef>
          </c:val>
          <c:extLst>
            <c:ext xmlns:c16="http://schemas.microsoft.com/office/drawing/2014/chart" uri="{C3380CC4-5D6E-409C-BE32-E72D297353CC}">
              <c16:uniqueId val="{00000012-EF74-460E-ABCE-7A65888F0B10}"/>
            </c:ext>
          </c:extLst>
        </c:ser>
        <c:ser>
          <c:idx val="4"/>
          <c:order val="4"/>
          <c:tx>
            <c:strRef>
              <c:f>Sheet1!$F$1</c:f>
              <c:strCache>
                <c:ptCount val="1"/>
                <c:pt idx="0">
                  <c:v>Traditional
Variable</c:v>
                </c:pt>
              </c:strCache>
            </c:strRef>
          </c:tx>
          <c:spPr>
            <a:solidFill>
              <a:schemeClr val="accent5"/>
            </a:solidFill>
            <a:ln>
              <a:noFill/>
            </a:ln>
            <a:effectLst/>
          </c:spPr>
          <c:invertIfNegative val="0"/>
          <c:dLbls>
            <c:dLbl>
              <c:idx val="0"/>
              <c:tx>
                <c:rich>
                  <a:bodyPr/>
                  <a:lstStyle/>
                  <a:p>
                    <a:r>
                      <a:rPr lang="en-US" dirty="0"/>
                      <a:t>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F74-460E-ABCE-7A65888F0B10}"/>
                </c:ext>
              </c:extLst>
            </c:dLbl>
            <c:dLbl>
              <c:idx val="1"/>
              <c:tx>
                <c:rich>
                  <a:bodyPr/>
                  <a:lstStyle/>
                  <a:p>
                    <a:r>
                      <a:rPr lang="en-US" dirty="0"/>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EF74-460E-ABCE-7A65888F0B10}"/>
                </c:ext>
              </c:extLst>
            </c:dLbl>
            <c:dLbl>
              <c:idx val="2"/>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F74-460E-ABCE-7A65888F0B10}"/>
                </c:ext>
              </c:extLst>
            </c:dLbl>
            <c:dLbl>
              <c:idx val="3"/>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F74-460E-ABCE-7A65888F0B10}"/>
                </c:ext>
              </c:extLst>
            </c:dLbl>
            <c:dLbl>
              <c:idx val="4"/>
              <c:tx>
                <c:rich>
                  <a:bodyPr/>
                  <a:lstStyle/>
                  <a:p>
                    <a:r>
                      <a:rPr lang="en-US" dirty="0">
                        <a:solidFill>
                          <a:schemeClr val="bg1"/>
                        </a:solidFill>
                      </a:rPr>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Sheet1!$F$2:$F$6</c:f>
              <c:numCache>
                <c:formatCode>"$"#,##0.0</c:formatCode>
                <c:ptCount val="5"/>
                <c:pt idx="0">
                  <c:v>106.5</c:v>
                </c:pt>
                <c:pt idx="1">
                  <c:v>84.6</c:v>
                </c:pt>
                <c:pt idx="2">
                  <c:v>61.8</c:v>
                </c:pt>
                <c:pt idx="3">
                  <c:v>51.4</c:v>
                </c:pt>
                <c:pt idx="4">
                  <c:v>61.2</c:v>
                </c:pt>
              </c:numCache>
            </c:numRef>
          </c:val>
          <c:extLst>
            <c:ext xmlns:c16="http://schemas.microsoft.com/office/drawing/2014/chart" uri="{C3380CC4-5D6E-409C-BE32-E72D297353CC}">
              <c16:uniqueId val="{00000018-EF74-460E-ABCE-7A65888F0B10}"/>
            </c:ext>
          </c:extLst>
        </c:ser>
        <c:ser>
          <c:idx val="5"/>
          <c:order val="5"/>
          <c:tx>
            <c:strRef>
              <c:f>Sheet1!$G$1</c:f>
              <c:strCache>
                <c:ptCount val="1"/>
                <c:pt idx="0">
                  <c:v>Structured
Settlements</c:v>
                </c:pt>
              </c:strCache>
            </c:strRef>
          </c:tx>
          <c:spPr>
            <a:solidFill>
              <a:schemeClr val="accent6"/>
            </a:solidFill>
            <a:ln>
              <a:noFill/>
            </a:ln>
            <a:effectLst/>
          </c:spPr>
          <c:invertIfNegative val="0"/>
          <c:dLbls>
            <c:dLbl>
              <c:idx val="0"/>
              <c:layout>
                <c:manualLayout>
                  <c:x val="5.6372958722598218E-2"/>
                  <c:y val="-2.0796180462964403E-3"/>
                </c:manualLayout>
              </c:layout>
              <c:tx>
                <c:rich>
                  <a:bodyPr/>
                  <a:lstStyle/>
                  <a:p>
                    <a:r>
                      <a:rPr lang="en-US" sz="1600" b="1" i="0" u="none" strike="noStrike" kern="1200" baseline="0" dirty="0">
                        <a:solidFill>
                          <a:schemeClr val="tx1"/>
                        </a:solidFill>
                        <a:latin typeface="Aptos" panose="020B0004020202020204" pitchFamily="34" charset="0"/>
                        <a:ea typeface="+mn-ea"/>
                        <a:cs typeface="+mn-cs"/>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EF74-460E-ABCE-7A65888F0B10}"/>
                </c:ext>
              </c:extLst>
            </c:dLbl>
            <c:dLbl>
              <c:idx val="1"/>
              <c:layout>
                <c:manualLayout>
                  <c:x val="5.324795820996682E-2"/>
                  <c:y val="-1.7091905810220288E-4"/>
                </c:manualLayout>
              </c:layout>
              <c:tx>
                <c:rich>
                  <a:bodyPr/>
                  <a:lstStyle/>
                  <a:p>
                    <a:r>
                      <a:rPr lang="en-US" sz="1600" b="1" i="0" u="none" strike="noStrike" kern="1200" baseline="0" dirty="0">
                        <a:solidFill>
                          <a:schemeClr val="tx1"/>
                        </a:solidFill>
                        <a:latin typeface="Aptos" panose="020B0004020202020204" pitchFamily="34" charset="0"/>
                        <a:ea typeface="+mn-ea"/>
                        <a:cs typeface="+mn-cs"/>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EF74-460E-ABCE-7A65888F0B10}"/>
                </c:ext>
              </c:extLst>
            </c:dLbl>
            <c:dLbl>
              <c:idx val="2"/>
              <c:delete val="1"/>
              <c:extLst>
                <c:ext xmlns:c15="http://schemas.microsoft.com/office/drawing/2012/chart" uri="{CE6537A1-D6FC-4f65-9D91-7224C49458BB}"/>
                <c:ext xmlns:c16="http://schemas.microsoft.com/office/drawing/2014/chart" uri="{C3380CC4-5D6E-409C-BE32-E72D297353CC}">
                  <c16:uniqueId val="{0000001B-EF74-460E-ABCE-7A65888F0B10}"/>
                </c:ext>
              </c:extLst>
            </c:dLbl>
            <c:dLbl>
              <c:idx val="3"/>
              <c:delete val="1"/>
              <c:extLst>
                <c:ext xmlns:c15="http://schemas.microsoft.com/office/drawing/2012/chart" uri="{CE6537A1-D6FC-4f65-9D91-7224C49458BB}"/>
                <c:ext xmlns:c16="http://schemas.microsoft.com/office/drawing/2014/chart" uri="{C3380CC4-5D6E-409C-BE32-E72D297353CC}">
                  <c16:uniqueId val="{0000001C-EF74-460E-ABCE-7A65888F0B10}"/>
                </c:ext>
              </c:extLst>
            </c:dLbl>
            <c:dLbl>
              <c:idx val="4"/>
              <c:delete val="1"/>
              <c:extLst>
                <c:ext xmlns:c15="http://schemas.microsoft.com/office/drawing/2012/chart" uri="{CE6537A1-D6FC-4f65-9D91-7224C49458BB}"/>
                <c:ext xmlns:c16="http://schemas.microsoft.com/office/drawing/2014/chart" uri="{C3380CC4-5D6E-409C-BE32-E72D297353CC}">
                  <c16:uniqueId val="{0000001D-EF74-460E-ABCE-7A65888F0B1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Sheet1!$G$2:$G$6</c:f>
              <c:numCache>
                <c:formatCode>"$"#,##0.0</c:formatCode>
                <c:ptCount val="5"/>
                <c:pt idx="0">
                  <c:v>6</c:v>
                </c:pt>
                <c:pt idx="1">
                  <c:v>6.5</c:v>
                </c:pt>
                <c:pt idx="2">
                  <c:v>5.8</c:v>
                </c:pt>
                <c:pt idx="3">
                  <c:v>8.3000000000000007</c:v>
                </c:pt>
                <c:pt idx="4">
                  <c:v>8.6</c:v>
                </c:pt>
              </c:numCache>
            </c:numRef>
          </c:val>
          <c:extLst>
            <c:ext xmlns:c16="http://schemas.microsoft.com/office/drawing/2014/chart" uri="{C3380CC4-5D6E-409C-BE32-E72D297353CC}">
              <c16:uniqueId val="{0000001E-EF74-460E-ABCE-7A65888F0B10}"/>
            </c:ext>
          </c:extLst>
        </c:ser>
        <c:ser>
          <c:idx val="6"/>
          <c:order val="6"/>
          <c:tx>
            <c:strRef>
              <c:f>Sheet1!$H$1</c:f>
              <c:strCache>
                <c:ptCount val="1"/>
                <c:pt idx="0">
                  <c:v>Registered
Index-Linked Annuities</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EF74-460E-ABCE-7A65888F0B1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r>
                      <a:rPr lang="en-US" sz="1400" dirty="0"/>
                      <a:t>7%</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EF74-460E-ABCE-7A65888F0B10}"/>
                </c:ext>
              </c:extLst>
            </c:dLbl>
            <c:dLbl>
              <c:idx val="2"/>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EF74-460E-ABCE-7A65888F0B10}"/>
                </c:ext>
              </c:extLst>
            </c:dLbl>
            <c:dLbl>
              <c:idx val="3"/>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EF74-460E-ABCE-7A65888F0B10}"/>
                </c:ext>
              </c:extLst>
            </c:dLbl>
            <c:dLbl>
              <c:idx val="4"/>
              <c:tx>
                <c:rich>
                  <a:bodyPr/>
                  <a:lstStyle/>
                  <a:p>
                    <a:r>
                      <a:rPr lang="en-US" dirty="0">
                        <a:solidFill>
                          <a:schemeClr val="bg1"/>
                        </a:solidFill>
                      </a:rPr>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Sheet1!$H$2:$H$6</c:f>
              <c:numCache>
                <c:formatCode>"$"#,##0.0</c:formatCode>
                <c:ptCount val="5"/>
                <c:pt idx="0">
                  <c:v>0</c:v>
                </c:pt>
                <c:pt idx="1">
                  <c:v>17.3</c:v>
                </c:pt>
                <c:pt idx="2">
                  <c:v>41.1</c:v>
                </c:pt>
                <c:pt idx="3">
                  <c:v>47.4</c:v>
                </c:pt>
                <c:pt idx="4">
                  <c:v>65.2</c:v>
                </c:pt>
              </c:numCache>
            </c:numRef>
          </c:val>
          <c:extLst>
            <c:ext xmlns:c16="http://schemas.microsoft.com/office/drawing/2014/chart" uri="{C3380CC4-5D6E-409C-BE32-E72D297353CC}">
              <c16:uniqueId val="{00000024-EF74-460E-ABCE-7A65888F0B10}"/>
            </c:ext>
          </c:extLst>
        </c:ser>
        <c:ser>
          <c:idx val="7"/>
          <c:order val="7"/>
          <c:tx>
            <c:strRef>
              <c:f>Sheet1!$I$1</c:f>
              <c:strCache>
                <c:ptCount val="1"/>
                <c:pt idx="0">
                  <c:v>Total</c:v>
                </c:pt>
              </c:strCache>
            </c:strRef>
          </c:tx>
          <c:spPr>
            <a:noFill/>
            <a:ln>
              <a:noFill/>
            </a:ln>
            <a:effectLst/>
          </c:spPr>
          <c:invertIfNegative val="0"/>
          <c:dLbls>
            <c:dLbl>
              <c:idx val="0"/>
              <c:tx>
                <c:rich>
                  <a:bodyPr/>
                  <a:lstStyle/>
                  <a:p>
                    <a:fld id="{AA58D94F-493D-4928-A5C9-B852D25E26FD}"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EF74-460E-ABCE-7A65888F0B10}"/>
                </c:ext>
              </c:extLst>
            </c:dLbl>
            <c:dLbl>
              <c:idx val="1"/>
              <c:tx>
                <c:rich>
                  <a:bodyPr/>
                  <a:lstStyle/>
                  <a:p>
                    <a:fld id="{5D2A8E89-1A2F-4126-8148-15DB9346CD06}" type="VALUE">
                      <a:rPr lang="en-US" sz="1800" smtClean="0"/>
                      <a:pPr/>
                      <a:t>[VALUE]</a:t>
                    </a:fld>
                    <a:r>
                      <a:rPr lang="en-US" sz="1800" dirty="0"/>
                      <a:t> B  </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EF74-460E-ABCE-7A65888F0B10}"/>
                </c:ext>
              </c:extLst>
            </c:dLbl>
            <c:dLbl>
              <c:idx val="2"/>
              <c:tx>
                <c:rich>
                  <a:bodyPr/>
                  <a:lstStyle/>
                  <a:p>
                    <a:fld id="{2CE0FC89-FCA4-4B77-9E27-06414F13ACD6}"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EF74-460E-ABCE-7A65888F0B10}"/>
                </c:ext>
              </c:extLst>
            </c:dLbl>
            <c:dLbl>
              <c:idx val="3"/>
              <c:tx>
                <c:rich>
                  <a:bodyPr/>
                  <a:lstStyle/>
                  <a:p>
                    <a:fld id="{6D672308-6F4C-46F2-B9DC-B9A70CD1E122}" type="VALUE">
                      <a:rPr lang="en-US" sz="1800" smtClean="0"/>
                      <a:pPr/>
                      <a:t>[VALUE]</a:t>
                    </a:fld>
                    <a:r>
                      <a:rPr lang="en-US" sz="1800" dirty="0"/>
                      <a:t> B</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EF74-460E-ABCE-7A65888F0B10}"/>
                </c:ext>
              </c:extLst>
            </c:dLbl>
            <c:dLbl>
              <c:idx val="4"/>
              <c:tx>
                <c:rich>
                  <a:bodyPr/>
                  <a:lstStyle/>
                  <a:p>
                    <a:r>
                      <a:rPr lang="en-US" sz="1800" dirty="0">
                        <a:solidFill>
                          <a:schemeClr val="tx1"/>
                        </a:solidFill>
                      </a:rPr>
                      <a:t>$432.4 B </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EF74-460E-ABCE-7A65888F0B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Sheet1!$I$2:$I$6</c:f>
              <c:numCache>
                <c:formatCode>"$"#,##0.0</c:formatCode>
                <c:ptCount val="5"/>
                <c:pt idx="0">
                  <c:v>222.3</c:v>
                </c:pt>
                <c:pt idx="1">
                  <c:v>241.7</c:v>
                </c:pt>
                <c:pt idx="2">
                  <c:v>312.7</c:v>
                </c:pt>
                <c:pt idx="3">
                  <c:v>385.4</c:v>
                </c:pt>
                <c:pt idx="4">
                  <c:v>432.4</c:v>
                </c:pt>
              </c:numCache>
            </c:numRef>
          </c:val>
          <c:extLst>
            <c:ext xmlns:c16="http://schemas.microsoft.com/office/drawing/2014/chart" uri="{C3380CC4-5D6E-409C-BE32-E72D297353CC}">
              <c16:uniqueId val="{0000002A-EF74-460E-ABCE-7A65888F0B10}"/>
            </c:ext>
          </c:extLst>
        </c:ser>
        <c:dLbls>
          <c:dLblPos val="ctr"/>
          <c:showLegendKey val="0"/>
          <c:showVal val="1"/>
          <c:showCatName val="0"/>
          <c:showSerName val="0"/>
          <c:showPercent val="0"/>
          <c:showBubbleSize val="0"/>
        </c:dLbls>
        <c:gapWidth val="150"/>
        <c:overlap val="100"/>
        <c:axId val="678451071"/>
        <c:axId val="678439551"/>
      </c:barChart>
      <c:catAx>
        <c:axId val="67845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crossAx val="678439551"/>
        <c:crosses val="autoZero"/>
        <c:auto val="1"/>
        <c:lblAlgn val="ctr"/>
        <c:lblOffset val="100"/>
        <c:noMultiLvlLbl val="0"/>
      </c:catAx>
      <c:valAx>
        <c:axId val="678439551"/>
        <c:scaling>
          <c:orientation val="minMax"/>
        </c:scaling>
        <c:delete val="1"/>
        <c:axPos val="l"/>
        <c:numFmt formatCode="&quot;$&quot;#,##0.00_);[Red]\(&quot;$&quot;#,##0.00\)" sourceLinked="1"/>
        <c:majorTickMark val="none"/>
        <c:minorTickMark val="none"/>
        <c:tickLblPos val="nextTo"/>
        <c:crossAx val="678451071"/>
        <c:crosses val="autoZero"/>
        <c:crossBetween val="between"/>
      </c:valAx>
      <c:spPr>
        <a:noFill/>
        <a:ln>
          <a:noFill/>
        </a:ln>
        <a:effectLst/>
      </c:spPr>
    </c:plotArea>
    <c:legend>
      <c:legendPos val="b"/>
      <c:legendEntry>
        <c:idx val="7"/>
        <c:delete val="1"/>
      </c:legendEntry>
      <c:layout>
        <c:manualLayout>
          <c:xMode val="edge"/>
          <c:yMode val="edge"/>
          <c:x val="1.386737432207584E-2"/>
          <c:y val="0.92856508925790171"/>
          <c:w val="0.94011670605589015"/>
          <c:h val="6.57012699703795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30927338830417E-2"/>
          <c:y val="0.17498945756341941"/>
          <c:w val="0.95611323804235604"/>
          <c:h val="0.60055582995158174"/>
        </c:manualLayout>
      </c:layout>
      <c:barChart>
        <c:barDir val="col"/>
        <c:grouping val="clustered"/>
        <c:varyColors val="0"/>
        <c:ser>
          <c:idx val="2"/>
          <c:order val="2"/>
          <c:tx>
            <c:strRef>
              <c:f>Sheet1!$E$1</c:f>
              <c:strCache>
                <c:ptCount val="1"/>
                <c:pt idx="0">
                  <c:v>Total</c:v>
                </c:pt>
              </c:strCache>
            </c:strRef>
          </c:tx>
          <c:spPr>
            <a:solidFill>
              <a:schemeClr val="tx2"/>
            </a:solidFill>
            <a:ln>
              <a:noFill/>
            </a:ln>
            <a:effectLst/>
          </c:spPr>
          <c:invertIfNegative val="0"/>
          <c:dPt>
            <c:idx val="9"/>
            <c:invertIfNegative val="0"/>
            <c:bubble3D val="0"/>
            <c:extLst>
              <c:ext xmlns:c16="http://schemas.microsoft.com/office/drawing/2014/chart" uri="{C3380CC4-5D6E-409C-BE32-E72D297353CC}">
                <c16:uniqueId val="{00000003-43CD-42CE-8027-519B08C6CB59}"/>
              </c:ext>
            </c:extLst>
          </c:dPt>
          <c:dPt>
            <c:idx val="10"/>
            <c:invertIfNegative val="0"/>
            <c:bubble3D val="0"/>
            <c:spPr>
              <a:solidFill>
                <a:schemeClr val="tx2"/>
              </a:solidFill>
              <a:ln w="57150">
                <a:noFill/>
              </a:ln>
              <a:effectLst/>
            </c:spPr>
            <c:extLst>
              <c:ext xmlns:c16="http://schemas.microsoft.com/office/drawing/2014/chart" uri="{C3380CC4-5D6E-409C-BE32-E72D297353CC}">
                <c16:uniqueId val="{00000003-2BC0-46B4-BA01-9CC99BC1B236}"/>
              </c:ext>
            </c:extLst>
          </c:dPt>
          <c:dPt>
            <c:idx val="14"/>
            <c:invertIfNegative val="0"/>
            <c:bubble3D val="0"/>
            <c:spPr>
              <a:solidFill>
                <a:schemeClr val="tx2"/>
              </a:solidFill>
              <a:ln w="44450">
                <a:noFill/>
              </a:ln>
              <a:effectLst/>
            </c:spPr>
            <c:extLst>
              <c:ext xmlns:c16="http://schemas.microsoft.com/office/drawing/2014/chart" uri="{C3380CC4-5D6E-409C-BE32-E72D297353CC}">
                <c16:uniqueId val="{00000004-D902-4D5D-8E58-412E893E5A4B}"/>
              </c:ext>
            </c:extLst>
          </c:dPt>
          <c:dPt>
            <c:idx val="28"/>
            <c:invertIfNegative val="0"/>
            <c:bubble3D val="0"/>
            <c:extLst>
              <c:ext xmlns:c16="http://schemas.microsoft.com/office/drawing/2014/chart" uri="{C3380CC4-5D6E-409C-BE32-E72D297353CC}">
                <c16:uniqueId val="{00000001-63F8-4E62-B32D-053A5C03A7A6}"/>
              </c:ext>
            </c:extLst>
          </c:dPt>
          <c:dLbls>
            <c:dLbl>
              <c:idx val="0"/>
              <c:tx>
                <c:rich>
                  <a:bodyPr/>
                  <a:lstStyle/>
                  <a:p>
                    <a:r>
                      <a:rPr lang="en-US" dirty="0"/>
                      <a:t>55.9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8A4-4C9A-BACA-194537E9536C}"/>
                </c:ext>
              </c:extLst>
            </c:dLbl>
            <c:dLbl>
              <c:idx val="1"/>
              <c:tx>
                <c:rich>
                  <a:bodyPr/>
                  <a:lstStyle/>
                  <a:p>
                    <a:r>
                      <a:rPr lang="en-US"/>
                      <a:t>48.9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296-4D49-84A9-186ADF21C228}"/>
                </c:ext>
              </c:extLst>
            </c:dLbl>
            <c:dLbl>
              <c:idx val="2"/>
              <c:tx>
                <c:rich>
                  <a:bodyPr/>
                  <a:lstStyle/>
                  <a:p>
                    <a:r>
                      <a:rPr lang="en-US"/>
                      <a:t>55.7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296-4D49-84A9-186ADF21C228}"/>
                </c:ext>
              </c:extLst>
            </c:dLbl>
            <c:dLbl>
              <c:idx val="3"/>
              <c:tx>
                <c:rich>
                  <a:bodyPr/>
                  <a:lstStyle/>
                  <a:p>
                    <a:r>
                      <a:rPr lang="en-US"/>
                      <a:t>58.6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296-4D49-84A9-186ADF21C228}"/>
                </c:ext>
              </c:extLst>
            </c:dLbl>
            <c:dLbl>
              <c:idx val="4"/>
              <c:tx>
                <c:rich>
                  <a:bodyPr/>
                  <a:lstStyle/>
                  <a:p>
                    <a:r>
                      <a:rPr lang="en-US"/>
                      <a:t>61.0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296-4D49-84A9-186ADF21C228}"/>
                </c:ext>
              </c:extLst>
            </c:dLbl>
            <c:dLbl>
              <c:idx val="5"/>
              <c:tx>
                <c:rich>
                  <a:bodyPr/>
                  <a:lstStyle/>
                  <a:p>
                    <a:r>
                      <a:rPr lang="en-US"/>
                      <a:t>68.2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296-4D49-84A9-186ADF21C228}"/>
                </c:ext>
              </c:extLst>
            </c:dLbl>
            <c:dLbl>
              <c:idx val="6"/>
              <c:tx>
                <c:rich>
                  <a:bodyPr/>
                  <a:lstStyle/>
                  <a:p>
                    <a:r>
                      <a:rPr lang="en-US"/>
                      <a:t>62.3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296-4D49-84A9-186ADF21C228}"/>
                </c:ext>
              </c:extLst>
            </c:dLbl>
            <c:dLbl>
              <c:idx val="7"/>
              <c:tx>
                <c:rich>
                  <a:bodyPr/>
                  <a:lstStyle/>
                  <a:p>
                    <a:r>
                      <a:rPr lang="en-US"/>
                      <a:t>62.8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296-4D49-84A9-186ADF21C228}"/>
                </c:ext>
              </c:extLst>
            </c:dLbl>
            <c:dLbl>
              <c:idx val="8"/>
              <c:tx>
                <c:rich>
                  <a:bodyPr/>
                  <a:lstStyle/>
                  <a:p>
                    <a:r>
                      <a:rPr lang="en-US"/>
                      <a:t>63.3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296-4D49-84A9-186ADF21C228}"/>
                </c:ext>
              </c:extLst>
            </c:dLbl>
            <c:dLbl>
              <c:idx val="9"/>
              <c:tx>
                <c:rich>
                  <a:bodyPr/>
                  <a:lstStyle/>
                  <a:p>
                    <a:r>
                      <a:rPr lang="en-US"/>
                      <a:t>79.4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D-42CE-8027-519B08C6CB59}"/>
                </c:ext>
              </c:extLst>
            </c:dLbl>
            <c:dLbl>
              <c:idx val="10"/>
              <c:tx>
                <c:rich>
                  <a:bodyPr/>
                  <a:lstStyle/>
                  <a:p>
                    <a:r>
                      <a:rPr lang="en-US"/>
                      <a:t>80.7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BC0-46B4-BA01-9CC99BC1B236}"/>
                </c:ext>
              </c:extLst>
            </c:dLbl>
            <c:dLbl>
              <c:idx val="11"/>
              <c:tx>
                <c:rich>
                  <a:bodyPr/>
                  <a:lstStyle/>
                  <a:p>
                    <a:r>
                      <a:rPr lang="en-US"/>
                      <a:t>89.4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296-4D49-84A9-186ADF21C228}"/>
                </c:ext>
              </c:extLst>
            </c:dLbl>
            <c:dLbl>
              <c:idx val="12"/>
              <c:tx>
                <c:rich>
                  <a:bodyPr/>
                  <a:lstStyle/>
                  <a:p>
                    <a:r>
                      <a:rPr lang="en-US"/>
                      <a:t>94.1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296-4D49-84A9-186ADF21C228}"/>
                </c:ext>
              </c:extLst>
            </c:dLbl>
            <c:dLbl>
              <c:idx val="13"/>
              <c:tx>
                <c:rich>
                  <a:bodyPr/>
                  <a:lstStyle/>
                  <a:p>
                    <a:r>
                      <a:rPr lang="en-US"/>
                      <a:t>87.1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296-4D49-84A9-186ADF21C228}"/>
                </c:ext>
              </c:extLst>
            </c:dLbl>
            <c:dLbl>
              <c:idx val="14"/>
              <c:layout>
                <c:manualLayout>
                  <c:x val="-1.6259618499472069E-16"/>
                  <c:y val="7.082087606365918E-2"/>
                </c:manualLayout>
              </c:layout>
              <c:tx>
                <c:rich>
                  <a:bodyPr/>
                  <a:lstStyle/>
                  <a:p>
                    <a:r>
                      <a:rPr lang="en-US" dirty="0"/>
                      <a:t>89.4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902-4D5D-8E58-412E893E5A4B}"/>
                </c:ext>
              </c:extLst>
            </c:dLbl>
            <c:dLbl>
              <c:idx val="15"/>
              <c:tx>
                <c:rich>
                  <a:bodyPr/>
                  <a:lstStyle/>
                  <a:p>
                    <a:r>
                      <a:rPr lang="en-US"/>
                      <a:t>115.7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296-4D49-84A9-186ADF21C228}"/>
                </c:ext>
              </c:extLst>
            </c:dLbl>
            <c:dLbl>
              <c:idx val="16"/>
              <c:tx>
                <c:rich>
                  <a:bodyPr/>
                  <a:lstStyle/>
                  <a:p>
                    <a:r>
                      <a:rPr lang="en-US"/>
                      <a:t>106.7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296-4D49-84A9-186ADF21C228}"/>
                </c:ext>
              </c:extLst>
            </c:dLbl>
            <c:dLbl>
              <c:idx val="19"/>
              <c:delete val="1"/>
              <c:extLst>
                <c:ext xmlns:c15="http://schemas.microsoft.com/office/drawing/2012/chart" uri="{CE6537A1-D6FC-4f65-9D91-7224C49458BB}"/>
                <c:ext xmlns:c16="http://schemas.microsoft.com/office/drawing/2014/chart" uri="{C3380CC4-5D6E-409C-BE32-E72D297353CC}">
                  <c16:uniqueId val="{00000006-1BB1-4F6E-9438-7FDBB41CC5BD}"/>
                </c:ext>
              </c:extLst>
            </c:dLbl>
            <c:spPr>
              <a:noFill/>
              <a:ln>
                <a:noFill/>
              </a:ln>
              <a:effectLst/>
            </c:spPr>
            <c:txPr>
              <a:bodyPr wrap="square" lIns="38100" tIns="19050" rIns="38100" bIns="19050" anchor="ctr">
                <a:spAutoFit/>
              </a:bodyPr>
              <a:lstStyle/>
              <a:p>
                <a:pPr>
                  <a:defRPr sz="1400">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Sheet1!$E$2:$E$55</c:f>
              <c:numCache>
                <c:formatCode>_("$"* #,##0.0_);_("$"* \(#,##0.0\);_("$"* "-"??_);_(@_)</c:formatCode>
                <c:ptCount val="20"/>
                <c:pt idx="0">
                  <c:v>55.87</c:v>
                </c:pt>
                <c:pt idx="1">
                  <c:v>48.900000000000006</c:v>
                </c:pt>
                <c:pt idx="2">
                  <c:v>55.7</c:v>
                </c:pt>
                <c:pt idx="3">
                  <c:v>58.6</c:v>
                </c:pt>
                <c:pt idx="4">
                  <c:v>61.024000000000001</c:v>
                </c:pt>
                <c:pt idx="5">
                  <c:v>68.16</c:v>
                </c:pt>
                <c:pt idx="6">
                  <c:v>62.31</c:v>
                </c:pt>
                <c:pt idx="7">
                  <c:v>62.83</c:v>
                </c:pt>
                <c:pt idx="8">
                  <c:v>63.315000000000005</c:v>
                </c:pt>
                <c:pt idx="9">
                  <c:v>79.400000000000006</c:v>
                </c:pt>
                <c:pt idx="10">
                  <c:v>80.7</c:v>
                </c:pt>
                <c:pt idx="11">
                  <c:v>89.4</c:v>
                </c:pt>
                <c:pt idx="12">
                  <c:v>94.1</c:v>
                </c:pt>
                <c:pt idx="13">
                  <c:v>87.1</c:v>
                </c:pt>
                <c:pt idx="14">
                  <c:v>89.4</c:v>
                </c:pt>
                <c:pt idx="15">
                  <c:v>115.7</c:v>
                </c:pt>
                <c:pt idx="16">
                  <c:v>106.7</c:v>
                </c:pt>
                <c:pt idx="17">
                  <c:v>110</c:v>
                </c:pt>
                <c:pt idx="18">
                  <c:v>114.7</c:v>
                </c:pt>
                <c:pt idx="19">
                  <c:v>83</c:v>
                </c:pt>
              </c:numCache>
            </c:numRef>
          </c:val>
          <c:extLst>
            <c:ext xmlns:c16="http://schemas.microsoft.com/office/drawing/2014/chart" uri="{C3380CC4-5D6E-409C-BE32-E72D297353CC}">
              <c16:uniqueId val="{00000003-63F8-4E62-B32D-053A5C03A7A6}"/>
            </c:ext>
          </c:extLst>
        </c:ser>
        <c:dLbls>
          <c:showLegendKey val="0"/>
          <c:showVal val="0"/>
          <c:showCatName val="0"/>
          <c:showSerName val="0"/>
          <c:showPercent val="0"/>
          <c:showBubbleSize val="0"/>
        </c:dLbls>
        <c:gapWidth val="5"/>
        <c:axId val="229076248"/>
        <c:axId val="229076640"/>
      </c:barChart>
      <c:lineChart>
        <c:grouping val="standard"/>
        <c:varyColors val="0"/>
        <c:ser>
          <c:idx val="1"/>
          <c:order val="0"/>
          <c:tx>
            <c:strRef>
              <c:f>Sheet1!$C$1</c:f>
              <c:strCache>
                <c:ptCount val="1"/>
                <c:pt idx="0">
                  <c:v>Fixed Annuity</c:v>
                </c:pt>
              </c:strCache>
            </c:strRef>
          </c:tx>
          <c:spPr>
            <a:ln w="57150">
              <a:solidFill>
                <a:srgbClr val="00B050"/>
              </a:solidFill>
              <a:prstDash val="solid"/>
            </a:ln>
            <a:effectLst/>
          </c:spPr>
          <c:marker>
            <c:symbol val="circle"/>
            <c:size val="6"/>
            <c:spPr>
              <a:solidFill>
                <a:schemeClr val="accent3"/>
              </a:solidFill>
              <a:ln w="57150">
                <a:solidFill>
                  <a:srgbClr val="00B050"/>
                </a:solidFill>
              </a:ln>
              <a:effectLst/>
            </c:spPr>
          </c:marker>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Sheet1!$C$2:$C$55</c:f>
              <c:numCache>
                <c:formatCode>_(* #,##0.0_);_(* \(#,##0.0\);_(* "-"??_);_(@_)</c:formatCode>
                <c:ptCount val="20"/>
                <c:pt idx="0">
                  <c:v>29.869999999999997</c:v>
                </c:pt>
                <c:pt idx="1">
                  <c:v>27.8</c:v>
                </c:pt>
                <c:pt idx="2">
                  <c:v>31.8</c:v>
                </c:pt>
                <c:pt idx="3">
                  <c:v>31</c:v>
                </c:pt>
                <c:pt idx="4" formatCode="0.0">
                  <c:v>31.024000000000001</c:v>
                </c:pt>
                <c:pt idx="5" formatCode="General">
                  <c:v>35.459999999999994</c:v>
                </c:pt>
                <c:pt idx="6">
                  <c:v>31.710000000000004</c:v>
                </c:pt>
                <c:pt idx="7" formatCode="General">
                  <c:v>30.830000000000002</c:v>
                </c:pt>
                <c:pt idx="8" formatCode="General">
                  <c:v>35.215000000000003</c:v>
                </c:pt>
                <c:pt idx="9" formatCode="General">
                  <c:v>52.1</c:v>
                </c:pt>
                <c:pt idx="10" formatCode="General">
                  <c:v>56</c:v>
                </c:pt>
                <c:pt idx="11" formatCode="General">
                  <c:v>66.62</c:v>
                </c:pt>
                <c:pt idx="12" formatCode="General">
                  <c:v>70.900000000000006</c:v>
                </c:pt>
                <c:pt idx="13" formatCode="General">
                  <c:v>62.4</c:v>
                </c:pt>
                <c:pt idx="14" formatCode="General">
                  <c:v>63</c:v>
                </c:pt>
                <c:pt idx="15" formatCode="General">
                  <c:v>90.4</c:v>
                </c:pt>
                <c:pt idx="16" formatCode="General">
                  <c:v>78.5</c:v>
                </c:pt>
                <c:pt idx="17" formatCode="General">
                  <c:v>78.185000000000002</c:v>
                </c:pt>
                <c:pt idx="18" formatCode="General">
                  <c:v>82.6</c:v>
                </c:pt>
                <c:pt idx="19" formatCode="General">
                  <c:v>66</c:v>
                </c:pt>
              </c:numCache>
            </c:numRef>
          </c:val>
          <c:smooth val="0"/>
          <c:extLst>
            <c:ext xmlns:c16="http://schemas.microsoft.com/office/drawing/2014/chart" uri="{C3380CC4-5D6E-409C-BE32-E72D297353CC}">
              <c16:uniqueId val="{00000004-63F8-4E62-B32D-053A5C03A7A6}"/>
            </c:ext>
          </c:extLst>
        </c:ser>
        <c:ser>
          <c:idx val="0"/>
          <c:order val="1"/>
          <c:tx>
            <c:strRef>
              <c:f>Sheet1!$D$1</c:f>
              <c:strCache>
                <c:ptCount val="1"/>
                <c:pt idx="0">
                  <c:v>Variable Annuity</c:v>
                </c:pt>
              </c:strCache>
            </c:strRef>
          </c:tx>
          <c:spPr>
            <a:ln w="57150">
              <a:solidFill>
                <a:schemeClr val="accent2"/>
              </a:solidFill>
              <a:prstDash val="solid"/>
            </a:ln>
            <a:effectLst/>
          </c:spPr>
          <c:marker>
            <c:symbol val="circle"/>
            <c:size val="6"/>
            <c:spPr>
              <a:solidFill>
                <a:srgbClr val="FFC000"/>
              </a:solidFill>
              <a:ln w="57150">
                <a:solidFill>
                  <a:schemeClr val="accent2"/>
                </a:solidFill>
              </a:ln>
              <a:effectLst/>
            </c:spPr>
          </c:marker>
          <c:cat>
            <c:multiLvlStrRef>
              <c:f>Sheet1!$A$2:$B$55</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Sheet1!$D$2:$D$55</c:f>
              <c:numCache>
                <c:formatCode>General</c:formatCode>
                <c:ptCount val="20"/>
                <c:pt idx="0">
                  <c:v>26</c:v>
                </c:pt>
                <c:pt idx="1">
                  <c:v>21.1</c:v>
                </c:pt>
                <c:pt idx="2">
                  <c:v>23.9</c:v>
                </c:pt>
                <c:pt idx="3">
                  <c:v>27.6</c:v>
                </c:pt>
                <c:pt idx="4">
                  <c:v>30</c:v>
                </c:pt>
                <c:pt idx="5">
                  <c:v>32.700000000000003</c:v>
                </c:pt>
                <c:pt idx="6">
                  <c:v>30.6</c:v>
                </c:pt>
                <c:pt idx="7">
                  <c:v>32</c:v>
                </c:pt>
                <c:pt idx="8">
                  <c:v>28.1</c:v>
                </c:pt>
                <c:pt idx="9">
                  <c:v>27.3</c:v>
                </c:pt>
                <c:pt idx="10">
                  <c:v>24.7</c:v>
                </c:pt>
                <c:pt idx="11">
                  <c:v>22.8</c:v>
                </c:pt>
                <c:pt idx="12">
                  <c:v>23.2</c:v>
                </c:pt>
                <c:pt idx="13">
                  <c:v>24.7</c:v>
                </c:pt>
                <c:pt idx="14">
                  <c:v>25.6</c:v>
                </c:pt>
                <c:pt idx="15">
                  <c:v>25.3</c:v>
                </c:pt>
                <c:pt idx="16">
                  <c:v>28.2</c:v>
                </c:pt>
                <c:pt idx="17">
                  <c:v>31.8</c:v>
                </c:pt>
                <c:pt idx="18">
                  <c:v>32.1</c:v>
                </c:pt>
                <c:pt idx="19">
                  <c:v>17</c:v>
                </c:pt>
              </c:numCache>
            </c:numRef>
          </c:val>
          <c:smooth val="0"/>
          <c:extLst>
            <c:ext xmlns:c16="http://schemas.microsoft.com/office/drawing/2014/chart" uri="{C3380CC4-5D6E-409C-BE32-E72D297353CC}">
              <c16:uniqueId val="{00000005-63F8-4E62-B32D-053A5C03A7A6}"/>
            </c:ext>
          </c:extLst>
        </c:ser>
        <c:dLbls>
          <c:showLegendKey val="0"/>
          <c:showVal val="0"/>
          <c:showCatName val="0"/>
          <c:showSerName val="0"/>
          <c:showPercent val="0"/>
          <c:showBubbleSize val="0"/>
        </c:dLbls>
        <c:marker val="1"/>
        <c:smooth val="0"/>
        <c:axId val="229076248"/>
        <c:axId val="229076640"/>
      </c:lineChart>
      <c:catAx>
        <c:axId val="22907624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229076640"/>
        <c:crosses val="autoZero"/>
        <c:auto val="1"/>
        <c:lblAlgn val="ctr"/>
        <c:lblOffset val="100"/>
        <c:noMultiLvlLbl val="0"/>
      </c:catAx>
      <c:valAx>
        <c:axId val="229076640"/>
        <c:scaling>
          <c:orientation val="minMax"/>
        </c:scaling>
        <c:delete val="1"/>
        <c:axPos val="l"/>
        <c:numFmt formatCode="_(&quot;$&quot;* #,##0.0_);_(&quot;$&quot;* \(#,##0.0\);_(&quot;$&quot;* &quot;-&quot;??_);_(@_)" sourceLinked="1"/>
        <c:majorTickMark val="out"/>
        <c:minorTickMark val="none"/>
        <c:tickLblPos val="none"/>
        <c:crossAx val="229076248"/>
        <c:crossesAt val="1"/>
        <c:crossBetween val="between"/>
      </c:valAx>
      <c:spPr>
        <a:noFill/>
        <a:ln w="25400">
          <a:noFill/>
        </a:ln>
      </c:spPr>
    </c:plotArea>
    <c:legend>
      <c:legendPos val="b"/>
      <c:layout>
        <c:manualLayout>
          <c:xMode val="edge"/>
          <c:yMode val="edge"/>
          <c:x val="0.3116135433944347"/>
          <c:y val="0.90478697588129009"/>
          <c:w val="0.38564189848311548"/>
          <c:h val="5.660112867285947E-2"/>
        </c:manualLayout>
      </c:layout>
      <c:overlay val="0"/>
      <c:spPr>
        <a:noFill/>
        <a:ln w="27183">
          <a:noFill/>
        </a:ln>
      </c:spPr>
      <c:txPr>
        <a:bodyPr/>
        <a:lstStyle/>
        <a:p>
          <a:pPr>
            <a:defRPr sz="1400" b="0" i="0" u="none" strike="noStrike" baseline="0">
              <a:solidFill>
                <a:schemeClr val="tx1"/>
              </a:solidFill>
              <a:latin typeface="Aptos" panose="020B0004020202020204" pitchFamily="34" charset="0"/>
              <a:ea typeface="Arial"/>
              <a:cs typeface="Arial"/>
            </a:defRPr>
          </a:pPr>
          <a:endParaRPr lang="en-US"/>
        </a:p>
      </c:txPr>
    </c:legend>
    <c:plotVisOnly val="1"/>
    <c:dispBlanksAs val="gap"/>
    <c:showDLblsOverMax val="0"/>
  </c:chart>
  <c:spPr>
    <a:noFill/>
    <a:ln>
      <a:noFill/>
    </a:ln>
  </c:spPr>
  <c:txPr>
    <a:bodyPr/>
    <a:lstStyle/>
    <a:p>
      <a:pPr>
        <a:defRPr sz="24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91318845435138E-2"/>
          <c:y val="0.10302114572467383"/>
          <c:w val="0.89424104730430176"/>
          <c:h val="0.60294493861053833"/>
        </c:manualLayout>
      </c:layout>
      <c:barChart>
        <c:barDir val="col"/>
        <c:grouping val="clustered"/>
        <c:varyColors val="0"/>
        <c:ser>
          <c:idx val="2"/>
          <c:order val="1"/>
          <c:tx>
            <c:strRef>
              <c:f>Sheet1!$E$1</c:f>
              <c:strCache>
                <c:ptCount val="1"/>
                <c:pt idx="0">
                  <c:v>Fixed-Rate Deferred</c:v>
                </c:pt>
              </c:strCache>
            </c:strRef>
          </c:tx>
          <c:spPr>
            <a:solidFill>
              <a:srgbClr val="004C9D"/>
            </a:solidFill>
            <a:ln>
              <a:noFill/>
            </a:ln>
            <a:effectLst/>
          </c:spPr>
          <c:invertIfNegative val="0"/>
          <c:dPt>
            <c:idx val="6"/>
            <c:invertIfNegative val="0"/>
            <c:bubble3D val="0"/>
            <c:extLst>
              <c:ext xmlns:c16="http://schemas.microsoft.com/office/drawing/2014/chart" uri="{C3380CC4-5D6E-409C-BE32-E72D297353CC}">
                <c16:uniqueId val="{00000001-1170-414F-AF73-8DF2FEAF8CFE}"/>
              </c:ext>
            </c:extLst>
          </c:dPt>
          <c:dPt>
            <c:idx val="9"/>
            <c:invertIfNegative val="0"/>
            <c:bubble3D val="0"/>
            <c:extLst>
              <c:ext xmlns:c16="http://schemas.microsoft.com/office/drawing/2014/chart" uri="{C3380CC4-5D6E-409C-BE32-E72D297353CC}">
                <c16:uniqueId val="{00000004-BC1B-4A53-A486-7C191B542A2A}"/>
              </c:ext>
            </c:extLst>
          </c:dPt>
          <c:dPt>
            <c:idx val="14"/>
            <c:invertIfNegative val="0"/>
            <c:bubble3D val="0"/>
            <c:spPr>
              <a:solidFill>
                <a:srgbClr val="004C9D"/>
              </a:solidFill>
              <a:ln w="38100">
                <a:noFill/>
              </a:ln>
              <a:effectLst/>
            </c:spPr>
            <c:extLst>
              <c:ext xmlns:c16="http://schemas.microsoft.com/office/drawing/2014/chart" uri="{C3380CC4-5D6E-409C-BE32-E72D297353CC}">
                <c16:uniqueId val="{00000003-B863-4313-8BBD-AF95540EC660}"/>
              </c:ext>
            </c:extLst>
          </c:dPt>
          <c:dPt>
            <c:idx val="19"/>
            <c:invertIfNegative val="0"/>
            <c:bubble3D val="0"/>
            <c:spPr>
              <a:solidFill>
                <a:srgbClr val="004C9D"/>
              </a:solidFill>
              <a:ln w="57150">
                <a:solidFill>
                  <a:schemeClr val="accent4"/>
                </a:solidFill>
              </a:ln>
              <a:effectLst/>
            </c:spPr>
            <c:extLst>
              <c:ext xmlns:c16="http://schemas.microsoft.com/office/drawing/2014/chart" uri="{C3380CC4-5D6E-409C-BE32-E72D297353CC}">
                <c16:uniqueId val="{00000007-D84F-475D-8375-B09E81C5A15E}"/>
              </c:ext>
            </c:extLst>
          </c:dPt>
          <c:dPt>
            <c:idx val="28"/>
            <c:invertIfNegative val="0"/>
            <c:bubble3D val="0"/>
            <c:extLst>
              <c:ext xmlns:c16="http://schemas.microsoft.com/office/drawing/2014/chart" uri="{C3380CC4-5D6E-409C-BE32-E72D297353CC}">
                <c16:uniqueId val="{00000003-9506-4766-A1A2-F0DD5B118CEB}"/>
              </c:ext>
            </c:extLst>
          </c:dPt>
          <c:dLbls>
            <c:dLbl>
              <c:idx val="14"/>
              <c:layout>
                <c:manualLayout>
                  <c:x val="1.0448952833920558E-3"/>
                  <c:y val="5.7840408566428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63-4313-8BBD-AF95540EC660}"/>
                </c:ext>
              </c:extLst>
            </c:dLbl>
            <c:dLbl>
              <c:idx val="19"/>
              <c:layout>
                <c:manualLayout>
                  <c:x val="-1.0448952833920713E-2"/>
                  <c:y val="-0.12241344068998962"/>
                </c:manualLayout>
              </c:layout>
              <c:tx>
                <c:rich>
                  <a:bodyPr wrap="square" lIns="38100" tIns="19050" rIns="38100" bIns="19050" anchor="ctr">
                    <a:spAutoFit/>
                  </a:bodyPr>
                  <a:lstStyle/>
                  <a:p>
                    <a:pPr>
                      <a:defRPr sz="1800">
                        <a:solidFill>
                          <a:schemeClr val="tx1"/>
                        </a:solidFill>
                        <a:latin typeface="Aptos" panose="020B0004020202020204" pitchFamily="34" charset="0"/>
                      </a:defRPr>
                    </a:pPr>
                    <a:r>
                      <a:rPr lang="en-US" sz="1800" dirty="0">
                        <a:solidFill>
                          <a:schemeClr val="tx1"/>
                        </a:solidFill>
                      </a:rPr>
                      <a:t>S</a:t>
                    </a:r>
                    <a:fld id="{6690FD42-23F8-47B9-8644-59E24AD50A8A}" type="VALUE">
                      <a:rPr lang="en-US" sz="1800" smtClean="0">
                        <a:solidFill>
                          <a:schemeClr val="tx1"/>
                        </a:solidFill>
                      </a:rPr>
                      <a:pPr>
                        <a:defRPr sz="1800">
                          <a:solidFill>
                            <a:schemeClr val="tx1"/>
                          </a:solidFill>
                          <a:latin typeface="Aptos" panose="020B0004020202020204" pitchFamily="34" charset="0"/>
                        </a:defRPr>
                      </a:pPr>
                      <a:t>[VALUE]</a:t>
                    </a:fld>
                    <a:r>
                      <a:rPr lang="en-US" sz="1800" dirty="0">
                        <a:solidFill>
                          <a:schemeClr val="tx1"/>
                        </a:solidFill>
                      </a:rPr>
                      <a:t>B</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84F-475D-8375-B09E81C5A15E}"/>
                </c:ext>
              </c:extLst>
            </c:dLbl>
            <c:spPr>
              <a:noFill/>
              <a:ln>
                <a:noFill/>
              </a:ln>
              <a:effectLst/>
            </c:spPr>
            <c:txPr>
              <a:bodyPr wrap="square" lIns="38100" tIns="19050" rIns="38100" bIns="19050" anchor="ctr">
                <a:spAutoFit/>
              </a:bodyPr>
              <a:lstStyle/>
              <a:p>
                <a:pPr>
                  <a:defRPr sz="1400">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Sheet1!$A$2:$B$54</c:f>
              <c:multiLvlStrCache>
                <c:ptCount val="20"/>
                <c:lvl>
                  <c:pt idx="0">
                    <c:v>Q1</c:v>
                  </c:pt>
                  <c:pt idx="1">
                    <c:v>Q2</c:v>
                  </c:pt>
                  <c:pt idx="2">
                    <c:v>Q3</c:v>
                  </c:pt>
                  <c:pt idx="3">
                    <c:v>Q4</c:v>
                  </c:pt>
                  <c:pt idx="4">
                    <c:v>Q1</c:v>
                  </c:pt>
                  <c:pt idx="5">
                    <c:v>Q2</c:v>
                  </c:pt>
                  <c:pt idx="6">
                    <c:v>Q3</c:v>
                  </c:pt>
                  <c:pt idx="7">
                    <c:v>Q4</c:v>
                  </c:pt>
                  <c:pt idx="8">
                    <c:v>Q1</c:v>
                  </c:pt>
                  <c:pt idx="9">
                    <c:v>Q2 </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Sheet1!$E$2:$E$54</c:f>
              <c:numCache>
                <c:formatCode>0.0</c:formatCode>
                <c:ptCount val="20"/>
                <c:pt idx="0">
                  <c:v>9.8000000000000007</c:v>
                </c:pt>
                <c:pt idx="1">
                  <c:v>12.8</c:v>
                </c:pt>
                <c:pt idx="2">
                  <c:v>15.8</c:v>
                </c:pt>
                <c:pt idx="3">
                  <c:v>13.7</c:v>
                </c:pt>
                <c:pt idx="4">
                  <c:v>14.32</c:v>
                </c:pt>
                <c:pt idx="5">
                  <c:v>16</c:v>
                </c:pt>
                <c:pt idx="6">
                  <c:v>11.5</c:v>
                </c:pt>
                <c:pt idx="7">
                  <c:v>11</c:v>
                </c:pt>
                <c:pt idx="8">
                  <c:v>15.9</c:v>
                </c:pt>
                <c:pt idx="9">
                  <c:v>28.7</c:v>
                </c:pt>
                <c:pt idx="10">
                  <c:v>30</c:v>
                </c:pt>
                <c:pt idx="11">
                  <c:v>38.4</c:v>
                </c:pt>
                <c:pt idx="12">
                  <c:v>41.5</c:v>
                </c:pt>
                <c:pt idx="13">
                  <c:v>30.5</c:v>
                </c:pt>
                <c:pt idx="14">
                  <c:v>34.4</c:v>
                </c:pt>
                <c:pt idx="15">
                  <c:v>58.5</c:v>
                </c:pt>
                <c:pt idx="16">
                  <c:v>43</c:v>
                </c:pt>
                <c:pt idx="17">
                  <c:v>40.700000000000003</c:v>
                </c:pt>
                <c:pt idx="18">
                  <c:v>40.700000000000003</c:v>
                </c:pt>
                <c:pt idx="19">
                  <c:v>29.4</c:v>
                </c:pt>
              </c:numCache>
            </c:numRef>
          </c:val>
          <c:extLst>
            <c:ext xmlns:c16="http://schemas.microsoft.com/office/drawing/2014/chart" uri="{C3380CC4-5D6E-409C-BE32-E72D297353CC}">
              <c16:uniqueId val="{00000004-9506-4766-A1A2-F0DD5B118CEB}"/>
            </c:ext>
          </c:extLst>
        </c:ser>
        <c:dLbls>
          <c:showLegendKey val="0"/>
          <c:showVal val="0"/>
          <c:showCatName val="0"/>
          <c:showSerName val="0"/>
          <c:showPercent val="0"/>
          <c:showBubbleSize val="0"/>
        </c:dLbls>
        <c:gapWidth val="29"/>
        <c:axId val="336522400"/>
        <c:axId val="336525144"/>
      </c:barChart>
      <c:lineChart>
        <c:grouping val="standard"/>
        <c:varyColors val="0"/>
        <c:ser>
          <c:idx val="1"/>
          <c:order val="0"/>
          <c:tx>
            <c:strRef>
              <c:f>Sheet1!$C$1</c:f>
              <c:strCache>
                <c:ptCount val="1"/>
                <c:pt idx="0">
                  <c:v>10-Year Treasury Note</c:v>
                </c:pt>
              </c:strCache>
            </c:strRef>
          </c:tx>
          <c:spPr>
            <a:ln w="57150">
              <a:solidFill>
                <a:srgbClr val="00B050"/>
              </a:solidFill>
              <a:prstDash val="solid"/>
            </a:ln>
            <a:effectLst/>
          </c:spPr>
          <c:marker>
            <c:symbol val="circle"/>
            <c:size val="6"/>
            <c:spPr>
              <a:solidFill>
                <a:schemeClr val="accent3"/>
              </a:solidFill>
              <a:ln w="57150">
                <a:solidFill>
                  <a:srgbClr val="00B050"/>
                </a:solidFill>
              </a:ln>
              <a:effectLst/>
            </c:spPr>
          </c:marker>
          <c:cat>
            <c:multiLvlStrRef>
              <c:f>Sheet1!$A$2:$B$27</c:f>
            </c:multiLvlStrRef>
          </c:cat>
          <c:val>
            <c:numRef>
              <c:f>Sheet1!$C$2:$C$54</c:f>
              <c:numCache>
                <c:formatCode>0.00%</c:formatCode>
                <c:ptCount val="20"/>
                <c:pt idx="0">
                  <c:v>1.3599999999999999E-2</c:v>
                </c:pt>
                <c:pt idx="1">
                  <c:v>6.8999999999999999E-3</c:v>
                </c:pt>
                <c:pt idx="2">
                  <c:v>6.4999999999999997E-3</c:v>
                </c:pt>
                <c:pt idx="3">
                  <c:v>8.6E-3</c:v>
                </c:pt>
                <c:pt idx="4">
                  <c:v>1.34E-2</c:v>
                </c:pt>
                <c:pt idx="5">
                  <c:v>1.593E-2</c:v>
                </c:pt>
                <c:pt idx="6">
                  <c:v>1.32E-2</c:v>
                </c:pt>
                <c:pt idx="7">
                  <c:v>1.9099999999999999E-2</c:v>
                </c:pt>
                <c:pt idx="8">
                  <c:v>1.95E-2</c:v>
                </c:pt>
                <c:pt idx="9">
                  <c:v>2.93E-2</c:v>
                </c:pt>
                <c:pt idx="10">
                  <c:v>0.03</c:v>
                </c:pt>
                <c:pt idx="11">
                  <c:v>3.8800000000000001E-2</c:v>
                </c:pt>
                <c:pt idx="12">
                  <c:v>0.04</c:v>
                </c:pt>
                <c:pt idx="13">
                  <c:v>3.6499999999999998E-2</c:v>
                </c:pt>
                <c:pt idx="14">
                  <c:v>4.1500000000000002E-2</c:v>
                </c:pt>
                <c:pt idx="15">
                  <c:v>4.4499999999999998E-2</c:v>
                </c:pt>
                <c:pt idx="16">
                  <c:v>4.1599999999999998E-2</c:v>
                </c:pt>
                <c:pt idx="17">
                  <c:v>4.3999999999999997E-2</c:v>
                </c:pt>
                <c:pt idx="18">
                  <c:v>3.95E-2</c:v>
                </c:pt>
                <c:pt idx="19">
                  <c:v>4.2799999999999998E-2</c:v>
                </c:pt>
              </c:numCache>
            </c:numRef>
          </c:val>
          <c:smooth val="0"/>
          <c:extLst>
            <c:ext xmlns:c16="http://schemas.microsoft.com/office/drawing/2014/chart" uri="{C3380CC4-5D6E-409C-BE32-E72D297353CC}">
              <c16:uniqueId val="{00000005-9506-4766-A1A2-F0DD5B118CEB}"/>
            </c:ext>
          </c:extLst>
        </c:ser>
        <c:dLbls>
          <c:showLegendKey val="0"/>
          <c:showVal val="0"/>
          <c:showCatName val="0"/>
          <c:showSerName val="0"/>
          <c:showPercent val="0"/>
          <c:showBubbleSize val="0"/>
        </c:dLbls>
        <c:marker val="1"/>
        <c:smooth val="0"/>
        <c:axId val="336524360"/>
        <c:axId val="336524752"/>
      </c:lineChart>
      <c:catAx>
        <c:axId val="336522400"/>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i="0" u="none" strike="noStrike" baseline="0">
                <a:solidFill>
                  <a:srgbClr val="000000"/>
                </a:solidFill>
                <a:latin typeface="Aptos" panose="020B0004020202020204" pitchFamily="34" charset="0"/>
                <a:ea typeface="Arial"/>
                <a:cs typeface="Arial"/>
              </a:defRPr>
            </a:pPr>
            <a:endParaRPr lang="en-US"/>
          </a:p>
        </c:txPr>
        <c:crossAx val="336525144"/>
        <c:crosses val="autoZero"/>
        <c:auto val="1"/>
        <c:lblAlgn val="ctr"/>
        <c:lblOffset val="100"/>
        <c:noMultiLvlLbl val="0"/>
      </c:catAx>
      <c:valAx>
        <c:axId val="336525144"/>
        <c:scaling>
          <c:orientation val="minMax"/>
        </c:scaling>
        <c:delete val="0"/>
        <c:axPos val="l"/>
        <c:numFmt formatCode="0.0" sourceLinked="1"/>
        <c:majorTickMark val="out"/>
        <c:minorTickMark val="none"/>
        <c:tickLblPos val="nextTo"/>
        <c:txPr>
          <a:bodyPr/>
          <a:lstStyle/>
          <a:p>
            <a:pPr>
              <a:defRPr sz="1000" b="0">
                <a:latin typeface="Aptos" panose="020B0004020202020204" pitchFamily="34" charset="0"/>
              </a:defRPr>
            </a:pPr>
            <a:endParaRPr lang="en-US"/>
          </a:p>
        </c:txPr>
        <c:crossAx val="336522400"/>
        <c:crossesAt val="1"/>
        <c:crossBetween val="between"/>
      </c:valAx>
      <c:valAx>
        <c:axId val="336524752"/>
        <c:scaling>
          <c:orientation val="minMax"/>
          <c:max val="5.000000000000001E-2"/>
        </c:scaling>
        <c:delete val="0"/>
        <c:axPos val="r"/>
        <c:numFmt formatCode="0.00%" sourceLinked="1"/>
        <c:majorTickMark val="out"/>
        <c:minorTickMark val="none"/>
        <c:tickLblPos val="nextTo"/>
        <c:txPr>
          <a:bodyPr/>
          <a:lstStyle/>
          <a:p>
            <a:pPr>
              <a:defRPr sz="1000" b="0">
                <a:latin typeface="Aptos" panose="020B0004020202020204" pitchFamily="34" charset="0"/>
              </a:defRPr>
            </a:pPr>
            <a:endParaRPr lang="en-US"/>
          </a:p>
        </c:txPr>
        <c:crossAx val="336524360"/>
        <c:crosses val="max"/>
        <c:crossBetween val="between"/>
        <c:majorUnit val="1.0000000000000002E-2"/>
      </c:valAx>
      <c:catAx>
        <c:axId val="336524360"/>
        <c:scaling>
          <c:orientation val="minMax"/>
        </c:scaling>
        <c:delete val="1"/>
        <c:axPos val="t"/>
        <c:numFmt formatCode="General" sourceLinked="1"/>
        <c:majorTickMark val="out"/>
        <c:minorTickMark val="none"/>
        <c:tickLblPos val="nextTo"/>
        <c:crossAx val="336524752"/>
        <c:crosses val="max"/>
        <c:auto val="1"/>
        <c:lblAlgn val="ctr"/>
        <c:lblOffset val="100"/>
        <c:noMultiLvlLbl val="0"/>
      </c:catAx>
      <c:spPr>
        <a:noFill/>
        <a:ln w="25400">
          <a:noFill/>
        </a:ln>
      </c:spPr>
    </c:plotArea>
    <c:legend>
      <c:legendPos val="r"/>
      <c:layout>
        <c:manualLayout>
          <c:xMode val="edge"/>
          <c:yMode val="edge"/>
          <c:x val="0.26826674415895307"/>
          <c:y val="0.11761423526235498"/>
          <c:w val="0.42178432242407798"/>
          <c:h val="7.5186668146300137E-2"/>
        </c:manualLayout>
      </c:layout>
      <c:overlay val="0"/>
      <c:spPr>
        <a:noFill/>
        <a:ln w="27183">
          <a:noFill/>
        </a:ln>
      </c:spPr>
      <c:txPr>
        <a:bodyPr/>
        <a:lstStyle/>
        <a:p>
          <a:pPr>
            <a:defRPr sz="1400" b="0" i="0" u="none" strike="noStrike" baseline="0">
              <a:solidFill>
                <a:schemeClr val="tx1"/>
              </a:solidFill>
              <a:latin typeface="Aptos" panose="020B0004020202020204" pitchFamily="34" charset="0"/>
              <a:ea typeface="Arial"/>
              <a:cs typeface="Arial"/>
            </a:defRPr>
          </a:pPr>
          <a:endParaRPr lang="en-US"/>
        </a:p>
      </c:txPr>
    </c:legend>
    <c:plotVisOnly val="1"/>
    <c:dispBlanksAs val="gap"/>
    <c:showDLblsOverMax val="0"/>
  </c:chart>
  <c:spPr>
    <a:noFill/>
    <a:ln>
      <a:noFill/>
    </a:ln>
  </c:spPr>
  <c:txPr>
    <a:bodyPr/>
    <a:lstStyle/>
    <a:p>
      <a:pPr>
        <a:defRPr sz="246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a:latin typeface="Aptos" panose="020B0004020202020204" pitchFamily="34" charset="0"/>
              </a:defRPr>
            </a:pPr>
            <a:r>
              <a:rPr lang="en-US" sz="1800" dirty="0">
                <a:effectLst/>
                <a:latin typeface="Aptos" panose="020B0004020202020204" pitchFamily="34" charset="0"/>
              </a:rPr>
              <a:t>In 2024, FIA sales</a:t>
            </a:r>
            <a:r>
              <a:rPr lang="en-US" sz="1800" baseline="0" dirty="0">
                <a:effectLst/>
                <a:latin typeface="Aptos" panose="020B0004020202020204" pitchFamily="34" charset="0"/>
              </a:rPr>
              <a:t> totaled $125.5 billion, up 31% from the prior year.</a:t>
            </a:r>
            <a:endParaRPr lang="en-US" sz="1800" dirty="0">
              <a:effectLst/>
              <a:latin typeface="Aptos" panose="020B0004020202020204" pitchFamily="34" charset="0"/>
            </a:endParaRPr>
          </a:p>
        </c:rich>
      </c:tx>
      <c:layout>
        <c:manualLayout>
          <c:xMode val="edge"/>
          <c:yMode val="edge"/>
          <c:x val="0.2065808862656025"/>
          <c:y val="3.8256783951992057E-2"/>
        </c:manualLayout>
      </c:layout>
      <c:overlay val="0"/>
    </c:title>
    <c:autoTitleDeleted val="0"/>
    <c:plotArea>
      <c:layout>
        <c:manualLayout>
          <c:layoutTarget val="inner"/>
          <c:xMode val="edge"/>
          <c:yMode val="edge"/>
          <c:x val="1.628547508097172E-2"/>
          <c:y val="0.10978492056144494"/>
          <c:w val="0.97814771259940292"/>
          <c:h val="0.72906646016705667"/>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Sheet1!$A$2:$B$41</c:f>
              <c:multiLvlStrCache>
                <c:ptCount val="20"/>
                <c:lvl>
                  <c:pt idx="0">
                    <c:v>Q1</c:v>
                  </c:pt>
                  <c:pt idx="1">
                    <c:v>Q2</c:v>
                  </c:pt>
                  <c:pt idx="2">
                    <c:v>Q3</c:v>
                  </c:pt>
                  <c:pt idx="3">
                    <c:v>Q4</c:v>
                  </c:pt>
                  <c:pt idx="4">
                    <c:v>Q1</c:v>
                  </c:pt>
                  <c:pt idx="5">
                    <c:v>Q2 </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Sheet1!$C$2:$C$41</c:f>
            </c:numRef>
          </c:val>
          <c:extLst>
            <c:ext xmlns:c16="http://schemas.microsoft.com/office/drawing/2014/chart" uri="{C3380CC4-5D6E-409C-BE32-E72D297353CC}">
              <c16:uniqueId val="{00000000-0F31-4EE2-8826-F5D17796BDA9}"/>
            </c:ext>
          </c:extLst>
        </c:ser>
        <c:ser>
          <c:idx val="1"/>
          <c:order val="1"/>
          <c:tx>
            <c:strRef>
              <c:f>Sheet1!$D$1</c:f>
              <c:strCache>
                <c:ptCount val="1"/>
                <c:pt idx="0">
                  <c:v>Indexed Annuity Sales Trend</c:v>
                </c:pt>
              </c:strCache>
            </c:strRef>
          </c:tx>
          <c:spPr>
            <a:solidFill>
              <a:srgbClr val="C4BFC0"/>
            </a:solidFill>
            <a:ln w="38100">
              <a:solidFill>
                <a:schemeClr val="accent3"/>
              </a:solidFill>
              <a:prstDash val="solid"/>
            </a:ln>
            <a:effectLst/>
          </c:spPr>
          <c:invertIfNegative val="0"/>
          <c:dPt>
            <c:idx val="0"/>
            <c:invertIfNegative val="0"/>
            <c:bubble3D val="0"/>
            <c:spPr>
              <a:solidFill>
                <a:srgbClr val="C4BFC0"/>
              </a:solidFill>
              <a:ln w="38100">
                <a:noFill/>
                <a:prstDash val="solid"/>
              </a:ln>
              <a:effectLst/>
            </c:spPr>
            <c:extLst>
              <c:ext xmlns:c16="http://schemas.microsoft.com/office/drawing/2014/chart" uri="{C3380CC4-5D6E-409C-BE32-E72D297353CC}">
                <c16:uniqueId val="{00000003-3DD2-412D-A686-47645D8115BB}"/>
              </c:ext>
            </c:extLst>
          </c:dPt>
          <c:dPt>
            <c:idx val="1"/>
            <c:invertIfNegative val="0"/>
            <c:bubble3D val="0"/>
            <c:spPr>
              <a:solidFill>
                <a:srgbClr val="C4BFC0"/>
              </a:solidFill>
              <a:ln w="38100">
                <a:noFill/>
                <a:prstDash val="solid"/>
              </a:ln>
              <a:effectLst/>
            </c:spPr>
            <c:extLst>
              <c:ext xmlns:c16="http://schemas.microsoft.com/office/drawing/2014/chart" uri="{C3380CC4-5D6E-409C-BE32-E72D297353CC}">
                <c16:uniqueId val="{00000001-8A4A-4E1F-9292-F06DB5E164F8}"/>
              </c:ext>
            </c:extLst>
          </c:dPt>
          <c:dPt>
            <c:idx val="2"/>
            <c:invertIfNegative val="0"/>
            <c:bubble3D val="0"/>
            <c:spPr>
              <a:solidFill>
                <a:srgbClr val="C4BFC0"/>
              </a:solidFill>
              <a:ln w="38100">
                <a:noFill/>
                <a:prstDash val="solid"/>
              </a:ln>
              <a:effectLst/>
            </c:spPr>
            <c:extLst>
              <c:ext xmlns:c16="http://schemas.microsoft.com/office/drawing/2014/chart" uri="{C3380CC4-5D6E-409C-BE32-E72D297353CC}">
                <c16:uniqueId val="{00000002-8A4A-4E1F-9292-F06DB5E164F8}"/>
              </c:ext>
            </c:extLst>
          </c:dPt>
          <c:dPt>
            <c:idx val="3"/>
            <c:invertIfNegative val="0"/>
            <c:bubble3D val="0"/>
            <c:spPr>
              <a:solidFill>
                <a:srgbClr val="C4BFC0"/>
              </a:solidFill>
              <a:ln w="38100">
                <a:noFill/>
                <a:prstDash val="solid"/>
              </a:ln>
              <a:effectLst/>
            </c:spPr>
            <c:extLst>
              <c:ext xmlns:c16="http://schemas.microsoft.com/office/drawing/2014/chart" uri="{C3380CC4-5D6E-409C-BE32-E72D297353CC}">
                <c16:uniqueId val="{00000003-8A4A-4E1F-9292-F06DB5E164F8}"/>
              </c:ext>
            </c:extLst>
          </c:dPt>
          <c:dPt>
            <c:idx val="4"/>
            <c:invertIfNegative val="0"/>
            <c:bubble3D val="0"/>
            <c:spPr>
              <a:solidFill>
                <a:srgbClr val="C4BFC0"/>
              </a:solidFill>
              <a:ln w="38100">
                <a:noFill/>
                <a:prstDash val="solid"/>
              </a:ln>
              <a:effectLst/>
            </c:spPr>
            <c:extLst>
              <c:ext xmlns:c16="http://schemas.microsoft.com/office/drawing/2014/chart" uri="{C3380CC4-5D6E-409C-BE32-E72D297353CC}">
                <c16:uniqueId val="{00000004-8A4A-4E1F-9292-F06DB5E164F8}"/>
              </c:ext>
            </c:extLst>
          </c:dPt>
          <c:dPt>
            <c:idx val="5"/>
            <c:invertIfNegative val="0"/>
            <c:bubble3D val="0"/>
            <c:spPr>
              <a:solidFill>
                <a:srgbClr val="C4BFC0"/>
              </a:solidFill>
              <a:ln w="38100">
                <a:noFill/>
                <a:prstDash val="solid"/>
              </a:ln>
              <a:effectLst/>
            </c:spPr>
            <c:extLst>
              <c:ext xmlns:c16="http://schemas.microsoft.com/office/drawing/2014/chart" uri="{C3380CC4-5D6E-409C-BE32-E72D297353CC}">
                <c16:uniqueId val="{00000005-8A4A-4E1F-9292-F06DB5E164F8}"/>
              </c:ext>
            </c:extLst>
          </c:dPt>
          <c:dPt>
            <c:idx val="6"/>
            <c:invertIfNegative val="0"/>
            <c:bubble3D val="0"/>
            <c:spPr>
              <a:solidFill>
                <a:srgbClr val="C4BFC0"/>
              </a:solidFill>
              <a:ln w="38100">
                <a:noFill/>
                <a:prstDash val="solid"/>
              </a:ln>
              <a:effectLst/>
            </c:spPr>
            <c:extLst>
              <c:ext xmlns:c16="http://schemas.microsoft.com/office/drawing/2014/chart" uri="{C3380CC4-5D6E-409C-BE32-E72D297353CC}">
                <c16:uniqueId val="{00000006-8A4A-4E1F-9292-F06DB5E164F8}"/>
              </c:ext>
            </c:extLst>
          </c:dPt>
          <c:dPt>
            <c:idx val="7"/>
            <c:invertIfNegative val="0"/>
            <c:bubble3D val="0"/>
            <c:spPr>
              <a:solidFill>
                <a:srgbClr val="C4BFC0"/>
              </a:solidFill>
              <a:ln w="38100">
                <a:noFill/>
                <a:prstDash val="solid"/>
              </a:ln>
              <a:effectLst/>
            </c:spPr>
            <c:extLst>
              <c:ext xmlns:c16="http://schemas.microsoft.com/office/drawing/2014/chart" uri="{C3380CC4-5D6E-409C-BE32-E72D297353CC}">
                <c16:uniqueId val="{00000007-8A4A-4E1F-9292-F06DB5E164F8}"/>
              </c:ext>
            </c:extLst>
          </c:dPt>
          <c:dPt>
            <c:idx val="8"/>
            <c:invertIfNegative val="0"/>
            <c:bubble3D val="0"/>
            <c:spPr>
              <a:solidFill>
                <a:srgbClr val="C4BFC0"/>
              </a:solidFill>
              <a:ln w="38100">
                <a:noFill/>
                <a:prstDash val="solid"/>
              </a:ln>
              <a:effectLst/>
            </c:spPr>
            <c:extLst>
              <c:ext xmlns:c16="http://schemas.microsoft.com/office/drawing/2014/chart" uri="{C3380CC4-5D6E-409C-BE32-E72D297353CC}">
                <c16:uniqueId val="{00000008-8A4A-4E1F-9292-F06DB5E164F8}"/>
              </c:ext>
            </c:extLst>
          </c:dPt>
          <c:dPt>
            <c:idx val="9"/>
            <c:invertIfNegative val="0"/>
            <c:bubble3D val="0"/>
            <c:spPr>
              <a:solidFill>
                <a:srgbClr val="C4BFC0"/>
              </a:solidFill>
              <a:ln w="38100">
                <a:noFill/>
                <a:prstDash val="solid"/>
              </a:ln>
              <a:effectLst/>
            </c:spPr>
            <c:extLst>
              <c:ext xmlns:c16="http://schemas.microsoft.com/office/drawing/2014/chart" uri="{C3380CC4-5D6E-409C-BE32-E72D297353CC}">
                <c16:uniqueId val="{00000009-8A4A-4E1F-9292-F06DB5E164F8}"/>
              </c:ext>
            </c:extLst>
          </c:dPt>
          <c:dPt>
            <c:idx val="10"/>
            <c:invertIfNegative val="0"/>
            <c:bubble3D val="0"/>
            <c:spPr>
              <a:solidFill>
                <a:srgbClr val="C4BFC0"/>
              </a:solidFill>
              <a:ln w="38100">
                <a:noFill/>
                <a:prstDash val="solid"/>
              </a:ln>
              <a:effectLst/>
            </c:spPr>
            <c:extLst>
              <c:ext xmlns:c16="http://schemas.microsoft.com/office/drawing/2014/chart" uri="{C3380CC4-5D6E-409C-BE32-E72D297353CC}">
                <c16:uniqueId val="{0000000A-8A4A-4E1F-9292-F06DB5E164F8}"/>
              </c:ext>
            </c:extLst>
          </c:dPt>
          <c:dPt>
            <c:idx val="11"/>
            <c:invertIfNegative val="0"/>
            <c:bubble3D val="0"/>
            <c:spPr>
              <a:solidFill>
                <a:srgbClr val="C4BFC0"/>
              </a:solidFill>
              <a:ln w="38100">
                <a:noFill/>
                <a:prstDash val="solid"/>
              </a:ln>
              <a:effectLst/>
            </c:spPr>
            <c:extLst>
              <c:ext xmlns:c16="http://schemas.microsoft.com/office/drawing/2014/chart" uri="{C3380CC4-5D6E-409C-BE32-E72D297353CC}">
                <c16:uniqueId val="{0000000B-8A4A-4E1F-9292-F06DB5E164F8}"/>
              </c:ext>
            </c:extLst>
          </c:dPt>
          <c:dPt>
            <c:idx val="12"/>
            <c:invertIfNegative val="0"/>
            <c:bubble3D val="0"/>
            <c:spPr>
              <a:solidFill>
                <a:srgbClr val="C4BFC0"/>
              </a:solidFill>
              <a:ln w="38100">
                <a:noFill/>
                <a:prstDash val="solid"/>
              </a:ln>
              <a:effectLst/>
            </c:spPr>
            <c:extLst>
              <c:ext xmlns:c16="http://schemas.microsoft.com/office/drawing/2014/chart" uri="{C3380CC4-5D6E-409C-BE32-E72D297353CC}">
                <c16:uniqueId val="{00000019-BBB8-45F6-AC80-78F9645A7C90}"/>
              </c:ext>
            </c:extLst>
          </c:dPt>
          <c:dPt>
            <c:idx val="13"/>
            <c:invertIfNegative val="0"/>
            <c:bubble3D val="0"/>
            <c:spPr>
              <a:solidFill>
                <a:srgbClr val="C4BFC0"/>
              </a:solidFill>
              <a:ln w="38100">
                <a:noFill/>
                <a:prstDash val="solid"/>
              </a:ln>
              <a:effectLst/>
            </c:spPr>
            <c:extLst>
              <c:ext xmlns:c16="http://schemas.microsoft.com/office/drawing/2014/chart" uri="{C3380CC4-5D6E-409C-BE32-E72D297353CC}">
                <c16:uniqueId val="{0000001B-9639-48B8-B633-21B2D6709F77}"/>
              </c:ext>
            </c:extLst>
          </c:dPt>
          <c:dPt>
            <c:idx val="14"/>
            <c:invertIfNegative val="0"/>
            <c:bubble3D val="0"/>
            <c:spPr>
              <a:solidFill>
                <a:srgbClr val="C4BFC0"/>
              </a:solidFill>
              <a:ln w="38100">
                <a:noFill/>
                <a:prstDash val="solid"/>
              </a:ln>
              <a:effectLst/>
            </c:spPr>
            <c:extLst>
              <c:ext xmlns:c16="http://schemas.microsoft.com/office/drawing/2014/chart" uri="{C3380CC4-5D6E-409C-BE32-E72D297353CC}">
                <c16:uniqueId val="{0000001D-93D8-4F64-ADAC-D983C7C46768}"/>
              </c:ext>
            </c:extLst>
          </c:dPt>
          <c:dPt>
            <c:idx val="15"/>
            <c:invertIfNegative val="0"/>
            <c:bubble3D val="0"/>
            <c:spPr>
              <a:solidFill>
                <a:srgbClr val="C4BFC0"/>
              </a:solidFill>
              <a:ln w="38100">
                <a:noFill/>
                <a:prstDash val="solid"/>
              </a:ln>
              <a:effectLst/>
            </c:spPr>
            <c:extLst>
              <c:ext xmlns:c16="http://schemas.microsoft.com/office/drawing/2014/chart" uri="{C3380CC4-5D6E-409C-BE32-E72D297353CC}">
                <c16:uniqueId val="{00000021-AAED-49A0-973E-C2A43283B52B}"/>
              </c:ext>
            </c:extLst>
          </c:dPt>
          <c:dPt>
            <c:idx val="16"/>
            <c:invertIfNegative val="0"/>
            <c:bubble3D val="0"/>
            <c:spPr>
              <a:solidFill>
                <a:srgbClr val="C4BFC0"/>
              </a:solidFill>
              <a:ln w="38100">
                <a:noFill/>
                <a:prstDash val="solid"/>
              </a:ln>
              <a:effectLst/>
            </c:spPr>
            <c:extLst>
              <c:ext xmlns:c16="http://schemas.microsoft.com/office/drawing/2014/chart" uri="{C3380CC4-5D6E-409C-BE32-E72D297353CC}">
                <c16:uniqueId val="{0000001F-AAED-49A0-973E-C2A43283B52B}"/>
              </c:ext>
            </c:extLst>
          </c:dPt>
          <c:dPt>
            <c:idx val="17"/>
            <c:invertIfNegative val="0"/>
            <c:bubble3D val="0"/>
            <c:spPr>
              <a:solidFill>
                <a:srgbClr val="C4BFC0"/>
              </a:solidFill>
              <a:ln w="38100">
                <a:noFill/>
                <a:prstDash val="solid"/>
              </a:ln>
              <a:effectLst/>
            </c:spPr>
            <c:extLst>
              <c:ext xmlns:c16="http://schemas.microsoft.com/office/drawing/2014/chart" uri="{C3380CC4-5D6E-409C-BE32-E72D297353CC}">
                <c16:uniqueId val="{00000023-3C01-4743-A73C-050A75518CCA}"/>
              </c:ext>
            </c:extLst>
          </c:dPt>
          <c:dPt>
            <c:idx val="18"/>
            <c:invertIfNegative val="0"/>
            <c:bubble3D val="0"/>
            <c:spPr>
              <a:solidFill>
                <a:srgbClr val="C4BFC0"/>
              </a:solidFill>
              <a:ln w="38100">
                <a:noFill/>
                <a:prstDash val="solid"/>
              </a:ln>
              <a:effectLst/>
            </c:spPr>
            <c:extLst>
              <c:ext xmlns:c16="http://schemas.microsoft.com/office/drawing/2014/chart" uri="{C3380CC4-5D6E-409C-BE32-E72D297353CC}">
                <c16:uniqueId val="{00000025-3907-45C3-8535-7CE1F1152959}"/>
              </c:ext>
            </c:extLst>
          </c:dPt>
          <c:dPt>
            <c:idx val="19"/>
            <c:invertIfNegative val="0"/>
            <c:bubble3D val="0"/>
            <c:spPr>
              <a:solidFill>
                <a:srgbClr val="C4BFC0"/>
              </a:solidFill>
              <a:ln w="38100">
                <a:solidFill>
                  <a:schemeClr val="accent4"/>
                </a:solidFill>
                <a:prstDash val="solid"/>
              </a:ln>
              <a:effectLst/>
            </c:spPr>
            <c:extLst>
              <c:ext xmlns:c16="http://schemas.microsoft.com/office/drawing/2014/chart" uri="{C3380CC4-5D6E-409C-BE32-E72D297353CC}">
                <c16:uniqueId val="{00000027-A806-4930-A5C8-51096EE0976B}"/>
              </c:ext>
            </c:extLst>
          </c:dPt>
          <c:dPt>
            <c:idx val="28"/>
            <c:invertIfNegative val="0"/>
            <c:bubble3D val="0"/>
            <c:extLst>
              <c:ext xmlns:c16="http://schemas.microsoft.com/office/drawing/2014/chart" uri="{C3380CC4-5D6E-409C-BE32-E72D297353CC}">
                <c16:uniqueId val="{00000002-0F31-4EE2-8826-F5D17796BDA9}"/>
              </c:ext>
            </c:extLst>
          </c:dPt>
          <c:dLbls>
            <c:dLbl>
              <c:idx val="0"/>
              <c:tx>
                <c:rich>
                  <a:bodyPr/>
                  <a:lstStyle/>
                  <a:p>
                    <a:r>
                      <a:rPr lang="en-US"/>
                      <a:t>16.2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DD2-412D-A686-47645D8115BB}"/>
                </c:ext>
              </c:extLst>
            </c:dLbl>
            <c:dLbl>
              <c:idx val="1"/>
              <c:tx>
                <c:rich>
                  <a:bodyPr/>
                  <a:lstStyle/>
                  <a:p>
                    <a:r>
                      <a:rPr lang="en-US"/>
                      <a:t>12.0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4A-4E1F-9292-F06DB5E164F8}"/>
                </c:ext>
              </c:extLst>
            </c:dLbl>
            <c:dLbl>
              <c:idx val="2"/>
              <c:tx>
                <c:rich>
                  <a:bodyPr/>
                  <a:lstStyle/>
                  <a:p>
                    <a:r>
                      <a:rPr lang="en-US"/>
                      <a:t>13.2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A4A-4E1F-9292-F06DB5E164F8}"/>
                </c:ext>
              </c:extLst>
            </c:dLbl>
            <c:dLbl>
              <c:idx val="3"/>
              <c:tx>
                <c:rich>
                  <a:bodyPr/>
                  <a:lstStyle/>
                  <a:p>
                    <a:r>
                      <a:rPr lang="en-US"/>
                      <a:t>14.1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4A-4E1F-9292-F06DB5E164F8}"/>
                </c:ext>
              </c:extLst>
            </c:dLbl>
            <c:dLbl>
              <c:idx val="4"/>
              <c:tx>
                <c:rich>
                  <a:bodyPr/>
                  <a:lstStyle/>
                  <a:p>
                    <a:r>
                      <a:rPr lang="en-US"/>
                      <a:t>13.5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A4A-4E1F-9292-F06DB5E164F8}"/>
                </c:ext>
              </c:extLst>
            </c:dLbl>
            <c:dLbl>
              <c:idx val="5"/>
              <c:tx>
                <c:rich>
                  <a:bodyPr/>
                  <a:lstStyle/>
                  <a:p>
                    <a:r>
                      <a:rPr lang="en-US"/>
                      <a:t>16.5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4A-4E1F-9292-F06DB5E164F8}"/>
                </c:ext>
              </c:extLst>
            </c:dLbl>
            <c:dLbl>
              <c:idx val="6"/>
              <c:tx>
                <c:rich>
                  <a:bodyPr/>
                  <a:lstStyle/>
                  <a:p>
                    <a:r>
                      <a:rPr lang="en-US"/>
                      <a:t>17.1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A4A-4E1F-9292-F06DB5E164F8}"/>
                </c:ext>
              </c:extLst>
            </c:dLbl>
            <c:dLbl>
              <c:idx val="7"/>
              <c:tx>
                <c:rich>
                  <a:bodyPr/>
                  <a:lstStyle/>
                  <a:p>
                    <a:r>
                      <a:rPr lang="en-US"/>
                      <a:t>16.6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A4A-4E1F-9292-F06DB5E164F8}"/>
                </c:ext>
              </c:extLst>
            </c:dLbl>
            <c:dLbl>
              <c:idx val="8"/>
              <c:tx>
                <c:rich>
                  <a:bodyPr/>
                  <a:lstStyle/>
                  <a:p>
                    <a:r>
                      <a:rPr lang="en-US"/>
                      <a:t>16.3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A4A-4E1F-9292-F06DB5E164F8}"/>
                </c:ext>
              </c:extLst>
            </c:dLbl>
            <c:dLbl>
              <c:idx val="9"/>
              <c:tx>
                <c:rich>
                  <a:bodyPr/>
                  <a:lstStyle/>
                  <a:p>
                    <a:r>
                      <a:rPr lang="en-US"/>
                      <a:t>19.7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A4A-4E1F-9292-F06DB5E164F8}"/>
                </c:ext>
              </c:extLst>
            </c:dLbl>
            <c:dLbl>
              <c:idx val="10"/>
              <c:tx>
                <c:rich>
                  <a:bodyPr/>
                  <a:lstStyle/>
                  <a:p>
                    <a:r>
                      <a:rPr lang="en-US"/>
                      <a:t>21.5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A4A-4E1F-9292-F06DB5E164F8}"/>
                </c:ext>
              </c:extLst>
            </c:dLbl>
            <c:dLbl>
              <c:idx val="11"/>
              <c:tx>
                <c:rich>
                  <a:bodyPr/>
                  <a:lstStyle/>
                  <a:p>
                    <a:r>
                      <a:rPr lang="en-US"/>
                      <a:t>22.3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A4A-4E1F-9292-F06DB5E164F8}"/>
                </c:ext>
              </c:extLst>
            </c:dLbl>
            <c:dLbl>
              <c:idx val="12"/>
              <c:tx>
                <c:rich>
                  <a:bodyPr/>
                  <a:lstStyle/>
                  <a:p>
                    <a:r>
                      <a:rPr lang="en-US"/>
                      <a:t>23.1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BB8-45F6-AC80-78F9645A7C90}"/>
                </c:ext>
              </c:extLst>
            </c:dLbl>
            <c:dLbl>
              <c:idx val="13"/>
              <c:tx>
                <c:rich>
                  <a:bodyPr/>
                  <a:lstStyle/>
                  <a:p>
                    <a:r>
                      <a:rPr lang="en-US"/>
                      <a:t>25.3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9639-48B8-B633-21B2D6709F77}"/>
                </c:ext>
              </c:extLst>
            </c:dLbl>
            <c:dLbl>
              <c:idx val="14"/>
              <c:layout>
                <c:manualLayout>
                  <c:x val="-1.0891134025180474E-3"/>
                  <c:y val="5.7895266380681307E-2"/>
                </c:manualLayout>
              </c:layout>
              <c:tx>
                <c:rich>
                  <a:bodyPr/>
                  <a:lstStyle/>
                  <a:p>
                    <a:r>
                      <a:rPr lang="en-US" sz="1400" dirty="0"/>
                      <a:t>22.6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93D8-4F64-ADAC-D983C7C46768}"/>
                </c:ext>
              </c:extLst>
            </c:dLbl>
            <c:dLbl>
              <c:idx val="15"/>
              <c:tx>
                <c:rich>
                  <a:bodyPr/>
                  <a:lstStyle/>
                  <a:p>
                    <a:r>
                      <a:rPr lang="en-US"/>
                      <a:t>24.9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AAED-49A0-973E-C2A43283B52B}"/>
                </c:ext>
              </c:extLst>
            </c:dLbl>
            <c:dLbl>
              <c:idx val="16"/>
              <c:tx>
                <c:rich>
                  <a:bodyPr/>
                  <a:lstStyle/>
                  <a:p>
                    <a:r>
                      <a:rPr lang="en-US"/>
                      <a:t>28.6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AAED-49A0-973E-C2A43283B52B}"/>
                </c:ext>
              </c:extLst>
            </c:dLbl>
            <c:dLbl>
              <c:idx val="19"/>
              <c:layout>
                <c:manualLayout>
                  <c:x val="0"/>
                  <c:y val="-8.9010783994968201E-2"/>
                </c:manualLayout>
              </c:layout>
              <c:tx>
                <c:rich>
                  <a:bodyPr/>
                  <a:lstStyle/>
                  <a:p>
                    <a:pPr>
                      <a:defRPr sz="1800" b="1">
                        <a:latin typeface="Aptos" panose="020B0004020202020204" pitchFamily="34" charset="0"/>
                      </a:defRPr>
                    </a:pPr>
                    <a:r>
                      <a:rPr lang="en-US" sz="1800" dirty="0">
                        <a:latin typeface="Aptos" panose="020B0004020202020204" pitchFamily="34" charset="0"/>
                      </a:rPr>
                      <a:t>$30.4B</a:t>
                    </a:r>
                  </a:p>
                </c:rich>
              </c:tx>
              <c:numFmt formatCode="&quot;$&quot;#,##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A806-4930-A5C8-51096EE0976B}"/>
                </c:ext>
              </c:extLst>
            </c:dLbl>
            <c:numFmt formatCode="&quot;$&quot;#,##0.0" sourceLinked="0"/>
            <c:spPr>
              <a:noFill/>
              <a:ln>
                <a:noFill/>
              </a:ln>
              <a:effectLst/>
            </c:spPr>
            <c:txPr>
              <a:bodyPr/>
              <a:lstStyle/>
              <a:p>
                <a:pPr>
                  <a:defRPr sz="1400" b="1">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Sheet1!$A$2:$B$41</c:f>
              <c:multiLvlStrCache>
                <c:ptCount val="20"/>
                <c:lvl>
                  <c:pt idx="0">
                    <c:v>Q1</c:v>
                  </c:pt>
                  <c:pt idx="1">
                    <c:v>Q2</c:v>
                  </c:pt>
                  <c:pt idx="2">
                    <c:v>Q3</c:v>
                  </c:pt>
                  <c:pt idx="3">
                    <c:v>Q4</c:v>
                  </c:pt>
                  <c:pt idx="4">
                    <c:v>Q1</c:v>
                  </c:pt>
                  <c:pt idx="5">
                    <c:v>Q2 </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Sheet1!$D$2:$D$41</c:f>
              <c:numCache>
                <c:formatCode>0.0</c:formatCode>
                <c:ptCount val="20"/>
                <c:pt idx="0">
                  <c:v>16.2</c:v>
                </c:pt>
                <c:pt idx="1">
                  <c:v>12</c:v>
                </c:pt>
                <c:pt idx="2">
                  <c:v>13.2</c:v>
                </c:pt>
                <c:pt idx="3">
                  <c:v>14.1</c:v>
                </c:pt>
                <c:pt idx="4">
                  <c:v>13.5</c:v>
                </c:pt>
                <c:pt idx="5">
                  <c:v>16.5</c:v>
                </c:pt>
                <c:pt idx="6">
                  <c:v>17.100000000000001</c:v>
                </c:pt>
                <c:pt idx="7">
                  <c:v>16.600000000000001</c:v>
                </c:pt>
                <c:pt idx="8">
                  <c:v>16.3</c:v>
                </c:pt>
                <c:pt idx="9">
                  <c:v>19.7</c:v>
                </c:pt>
                <c:pt idx="10">
                  <c:v>21.5</c:v>
                </c:pt>
                <c:pt idx="11">
                  <c:v>22.3</c:v>
                </c:pt>
                <c:pt idx="12">
                  <c:v>23.1</c:v>
                </c:pt>
                <c:pt idx="13">
                  <c:v>25.3</c:v>
                </c:pt>
                <c:pt idx="14">
                  <c:v>22.6</c:v>
                </c:pt>
                <c:pt idx="15">
                  <c:v>24.9</c:v>
                </c:pt>
                <c:pt idx="16">
                  <c:v>28.6</c:v>
                </c:pt>
                <c:pt idx="17">
                  <c:v>31.3</c:v>
                </c:pt>
                <c:pt idx="18">
                  <c:v>35.200000000000003</c:v>
                </c:pt>
                <c:pt idx="19">
                  <c:v>30.4</c:v>
                </c:pt>
              </c:numCache>
            </c:numRef>
          </c:val>
          <c:extLst>
            <c:ext xmlns:c16="http://schemas.microsoft.com/office/drawing/2014/chart" uri="{C3380CC4-5D6E-409C-BE32-E72D297353CC}">
              <c16:uniqueId val="{00000004-0F31-4EE2-8826-F5D17796BDA9}"/>
            </c:ext>
          </c:extLst>
        </c:ser>
        <c:dLbls>
          <c:showLegendKey val="0"/>
          <c:showVal val="0"/>
          <c:showCatName val="0"/>
          <c:showSerName val="0"/>
          <c:showPercent val="0"/>
          <c:showBubbleSize val="0"/>
        </c:dLbls>
        <c:gapWidth val="24"/>
        <c:axId val="234033128"/>
        <c:axId val="234033520"/>
      </c:barChart>
      <c:catAx>
        <c:axId val="23403312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latin typeface="Aptos" panose="020B0004020202020204" pitchFamily="34" charset="0"/>
              </a:defRPr>
            </a:pPr>
            <a:endParaRPr lang="en-US"/>
          </a:p>
        </c:txPr>
        <c:crossAx val="234033520"/>
        <c:crosses val="autoZero"/>
        <c:auto val="1"/>
        <c:lblAlgn val="ctr"/>
        <c:lblOffset val="100"/>
        <c:noMultiLvlLbl val="0"/>
      </c:catAx>
      <c:valAx>
        <c:axId val="234033520"/>
        <c:scaling>
          <c:orientation val="minMax"/>
          <c:min val="0"/>
        </c:scaling>
        <c:delete val="1"/>
        <c:axPos val="l"/>
        <c:numFmt formatCode="0.0" sourceLinked="1"/>
        <c:majorTickMark val="out"/>
        <c:minorTickMark val="none"/>
        <c:tickLblPos val="nextTo"/>
        <c:crossAx val="234033128"/>
        <c:crosses val="autoZero"/>
        <c:crossBetween val="between"/>
      </c:valAx>
      <c:spPr>
        <a:noFill/>
        <a:ln w="25400">
          <a:noFill/>
        </a:ln>
      </c:spPr>
    </c:plotArea>
    <c:plotVisOnly val="1"/>
    <c:dispBlanksAs val="gap"/>
    <c:showDLblsOverMax val="0"/>
  </c:chart>
  <c:spPr>
    <a:noFill/>
    <a:ln>
      <a:noFill/>
    </a:ln>
  </c:spPr>
  <c:txPr>
    <a:bodyPr/>
    <a:lstStyle/>
    <a:p>
      <a:pPr>
        <a:defRPr sz="7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514099724044005E-4"/>
          <c:y val="7.7120061247909655E-2"/>
          <c:w val="0.98319799155540344"/>
          <c:h val="0.70928170380948685"/>
        </c:manualLayout>
      </c:layout>
      <c:barChart>
        <c:barDir val="col"/>
        <c:grouping val="stacked"/>
        <c:varyColors val="0"/>
        <c:ser>
          <c:idx val="0"/>
          <c:order val="0"/>
          <c:tx>
            <c:strRef>
              <c:f>Sheet1!$D$1</c:f>
              <c:strCache>
                <c:ptCount val="1"/>
                <c:pt idx="0">
                  <c:v>Deferred Income Sales</c:v>
                </c:pt>
              </c:strCache>
            </c:strRef>
          </c:tx>
          <c:spPr>
            <a:solidFill>
              <a:srgbClr val="4298BE"/>
            </a:solidFill>
            <a:ln w="31750">
              <a:noFill/>
            </a:ln>
          </c:spPr>
          <c:invertIfNegative val="0"/>
          <c:dPt>
            <c:idx val="14"/>
            <c:invertIfNegative val="0"/>
            <c:bubble3D val="0"/>
            <c:spPr>
              <a:solidFill>
                <a:srgbClr val="4298BE"/>
              </a:solidFill>
              <a:ln w="38100">
                <a:noFill/>
              </a:ln>
            </c:spPr>
            <c:extLst>
              <c:ext xmlns:c16="http://schemas.microsoft.com/office/drawing/2014/chart" uri="{C3380CC4-5D6E-409C-BE32-E72D297353CC}">
                <c16:uniqueId val="{00000001-9A54-46A9-84D5-F029CE5E5206}"/>
              </c:ext>
            </c:extLst>
          </c:dPt>
          <c:dPt>
            <c:idx val="19"/>
            <c:invertIfNegative val="0"/>
            <c:bubble3D val="0"/>
            <c:spPr>
              <a:solidFill>
                <a:srgbClr val="4298BE"/>
              </a:solidFill>
              <a:ln w="57150">
                <a:solidFill>
                  <a:srgbClr val="F7921E"/>
                </a:solidFill>
              </a:ln>
            </c:spPr>
            <c:extLst>
              <c:ext xmlns:c16="http://schemas.microsoft.com/office/drawing/2014/chart" uri="{C3380CC4-5D6E-409C-BE32-E72D297353CC}">
                <c16:uniqueId val="{00000003-1CE8-43EA-974B-89CA1A6472F9}"/>
              </c:ext>
            </c:extLst>
          </c:dPt>
          <c:dPt>
            <c:idx val="24"/>
            <c:invertIfNegative val="0"/>
            <c:bubble3D val="0"/>
            <c:extLst>
              <c:ext xmlns:c16="http://schemas.microsoft.com/office/drawing/2014/chart" uri="{C3380CC4-5D6E-409C-BE32-E72D297353CC}">
                <c16:uniqueId val="{00000001-5553-48E5-A926-1B79F986AB79}"/>
              </c:ext>
            </c:extLst>
          </c:dPt>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43-4948-B52A-92849A7924AD}"/>
                </c:ext>
              </c:extLst>
            </c:dLbl>
            <c:dLbl>
              <c:idx val="24"/>
              <c:numFmt formatCode="&quot;$&quot;#,##0.00" sourceLinked="0"/>
              <c:spPr>
                <a:noFill/>
                <a:ln>
                  <a:noFill/>
                </a:ln>
                <a:effectLst/>
              </c:spPr>
              <c:txPr>
                <a:bodyPr/>
                <a:lstStyle/>
                <a:p>
                  <a:pPr>
                    <a:defRPr sz="1400" b="1">
                      <a:solidFill>
                        <a:schemeClr val="tx1"/>
                      </a:solidFill>
                      <a:latin typeface="Aptos" panose="020B00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53-48E5-A926-1B79F986AB79}"/>
                </c:ext>
              </c:extLst>
            </c:dLbl>
            <c:numFmt formatCode="&quot;$&quot;#,##0.00" sourceLinked="0"/>
            <c:spPr>
              <a:noFill/>
              <a:ln>
                <a:noFill/>
              </a:ln>
              <a:effectLst/>
            </c:spPr>
            <c:txPr>
              <a:bodyPr/>
              <a:lstStyle/>
              <a:p>
                <a:pPr>
                  <a:defRPr sz="1400" b="1">
                    <a:solidFill>
                      <a:schemeClr val="bg1"/>
                    </a:solidFill>
                    <a:latin typeface="Aptos" panose="020B00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0.47</c:v>
                </c:pt>
                <c:pt idx="1">
                  <c:v>0.35299999999999998</c:v>
                </c:pt>
                <c:pt idx="2">
                  <c:v>0.41899999999999998</c:v>
                </c:pt>
                <c:pt idx="3">
                  <c:v>0.45300000000000001</c:v>
                </c:pt>
                <c:pt idx="4">
                  <c:v>0.42399999999999999</c:v>
                </c:pt>
                <c:pt idx="5" formatCode="General">
                  <c:v>0.51</c:v>
                </c:pt>
                <c:pt idx="6">
                  <c:v>0.51</c:v>
                </c:pt>
                <c:pt idx="7">
                  <c:v>0.43</c:v>
                </c:pt>
                <c:pt idx="8" formatCode="General">
                  <c:v>0.36499999999999999</c:v>
                </c:pt>
                <c:pt idx="9" formatCode="General">
                  <c:v>0.52</c:v>
                </c:pt>
                <c:pt idx="10" formatCode="General">
                  <c:v>0.505</c:v>
                </c:pt>
                <c:pt idx="11" formatCode="General">
                  <c:v>0.72</c:v>
                </c:pt>
                <c:pt idx="12" formatCode="General">
                  <c:v>0.83</c:v>
                </c:pt>
                <c:pt idx="13" formatCode="General">
                  <c:v>1.06</c:v>
                </c:pt>
                <c:pt idx="14" formatCode="General">
                  <c:v>0.95</c:v>
                </c:pt>
                <c:pt idx="15" formatCode="General">
                  <c:v>1.3</c:v>
                </c:pt>
                <c:pt idx="16" formatCode="General">
                  <c:v>1.17</c:v>
                </c:pt>
                <c:pt idx="17" formatCode="General">
                  <c:v>1.3</c:v>
                </c:pt>
                <c:pt idx="18" formatCode="General">
                  <c:v>1.35</c:v>
                </c:pt>
                <c:pt idx="19" formatCode="General">
                  <c:v>1.1000000000000001</c:v>
                </c:pt>
              </c:numCache>
            </c:numRef>
          </c:val>
          <c:extLst xmlns:c15="http://schemas.microsoft.com/office/drawing/2012/chart">
            <c:ext xmlns:c16="http://schemas.microsoft.com/office/drawing/2014/chart" uri="{C3380CC4-5D6E-409C-BE32-E72D297353CC}">
              <c16:uniqueId val="{00000003-5553-48E5-A926-1B79F986AB79}"/>
            </c:ext>
          </c:extLst>
        </c:ser>
        <c:ser>
          <c:idx val="1"/>
          <c:order val="1"/>
          <c:tx>
            <c:strRef>
              <c:f>Sheet1!$C$1</c:f>
              <c:strCache>
                <c:ptCount val="1"/>
                <c:pt idx="0">
                  <c:v>Fixed Immediate Sales</c:v>
                </c:pt>
              </c:strCache>
            </c:strRef>
          </c:tx>
          <c:spPr>
            <a:solidFill>
              <a:srgbClr val="007B4E"/>
            </a:solidFill>
            <a:ln w="31750">
              <a:noFill/>
            </a:ln>
          </c:spPr>
          <c:invertIfNegative val="0"/>
          <c:dPt>
            <c:idx val="14"/>
            <c:invertIfNegative val="0"/>
            <c:bubble3D val="0"/>
            <c:spPr>
              <a:solidFill>
                <a:srgbClr val="007B4E"/>
              </a:solidFill>
              <a:ln w="38100">
                <a:noFill/>
              </a:ln>
            </c:spPr>
            <c:extLst>
              <c:ext xmlns:c16="http://schemas.microsoft.com/office/drawing/2014/chart" uri="{C3380CC4-5D6E-409C-BE32-E72D297353CC}">
                <c16:uniqueId val="{00000004-9A54-46A9-84D5-F029CE5E5206}"/>
              </c:ext>
            </c:extLst>
          </c:dPt>
          <c:dPt>
            <c:idx val="19"/>
            <c:invertIfNegative val="0"/>
            <c:bubble3D val="0"/>
            <c:spPr>
              <a:solidFill>
                <a:srgbClr val="007B4E"/>
              </a:solidFill>
              <a:ln w="57150">
                <a:solidFill>
                  <a:srgbClr val="F7921E"/>
                </a:solidFill>
              </a:ln>
            </c:spPr>
            <c:extLst>
              <c:ext xmlns:c16="http://schemas.microsoft.com/office/drawing/2014/chart" uri="{C3380CC4-5D6E-409C-BE32-E72D297353CC}">
                <c16:uniqueId val="{00000008-1CE8-43EA-974B-89CA1A6472F9}"/>
              </c:ext>
            </c:extLst>
          </c:dPt>
          <c:dPt>
            <c:idx val="24"/>
            <c:invertIfNegative val="0"/>
            <c:bubble3D val="0"/>
            <c:extLst>
              <c:ext xmlns:c16="http://schemas.microsoft.com/office/drawing/2014/chart" uri="{C3380CC4-5D6E-409C-BE32-E72D297353CC}">
                <c16:uniqueId val="{00000005-5553-48E5-A926-1B79F986AB79}"/>
              </c:ext>
            </c:extLst>
          </c:dPt>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43-4948-B52A-92849A7924AD}"/>
                </c:ext>
              </c:extLst>
            </c:dLbl>
            <c:dLbl>
              <c:idx val="24"/>
              <c:numFmt formatCode="&quot;$&quot;#,##0.0" sourceLinked="0"/>
              <c:spPr>
                <a:noFill/>
                <a:ln>
                  <a:noFill/>
                </a:ln>
                <a:effectLst/>
              </c:spPr>
              <c:txPr>
                <a:bodyPr rot="0" vert="horz" anchor="ctr" anchorCtr="1"/>
                <a:lstStyle/>
                <a:p>
                  <a:pPr>
                    <a:defRPr sz="1400" b="1">
                      <a:solidFill>
                        <a:schemeClr val="tx1"/>
                      </a:solidFill>
                      <a:latin typeface="Aptos" panose="020B00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53-48E5-A926-1B79F986AB79}"/>
                </c:ext>
              </c:extLst>
            </c:dLbl>
            <c:numFmt formatCode="&quot;$&quot;#,##0.0" sourceLinked="0"/>
            <c:spPr>
              <a:noFill/>
              <a:ln>
                <a:noFill/>
              </a:ln>
              <a:effectLst/>
            </c:spPr>
            <c:txPr>
              <a:bodyPr rot="0" vert="horz" anchor="ctr" anchorCtr="1"/>
              <a:lstStyle/>
              <a:p>
                <a:pPr>
                  <a:defRPr sz="1400" b="1">
                    <a:solidFill>
                      <a:schemeClr val="bg1"/>
                    </a:solidFill>
                    <a:latin typeface="Aptos" panose="020B00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Sheet1!$C$2:$C$33</c:f>
              <c:numCache>
                <c:formatCode>0.0</c:formatCode>
                <c:ptCount val="20"/>
                <c:pt idx="0">
                  <c:v>1.9</c:v>
                </c:pt>
                <c:pt idx="1">
                  <c:v>1.2</c:v>
                </c:pt>
                <c:pt idx="2">
                  <c:v>1.4</c:v>
                </c:pt>
                <c:pt idx="3">
                  <c:v>1.6</c:v>
                </c:pt>
                <c:pt idx="4">
                  <c:v>1.5</c:v>
                </c:pt>
                <c:pt idx="5" formatCode="General">
                  <c:v>1.6</c:v>
                </c:pt>
                <c:pt idx="6">
                  <c:v>1.6</c:v>
                </c:pt>
                <c:pt idx="7">
                  <c:v>1.7</c:v>
                </c:pt>
                <c:pt idx="8" formatCode="General">
                  <c:v>1.5</c:v>
                </c:pt>
                <c:pt idx="9" formatCode="General">
                  <c:v>2</c:v>
                </c:pt>
                <c:pt idx="10" formatCode="General">
                  <c:v>2.5</c:v>
                </c:pt>
                <c:pt idx="11" formatCode="General">
                  <c:v>3.2</c:v>
                </c:pt>
                <c:pt idx="12" formatCode="General">
                  <c:v>3.4</c:v>
                </c:pt>
                <c:pt idx="13" formatCode="General">
                  <c:v>3.4</c:v>
                </c:pt>
                <c:pt idx="14" formatCode="General">
                  <c:v>2.9</c:v>
                </c:pt>
                <c:pt idx="15" formatCode="General">
                  <c:v>3.6</c:v>
                </c:pt>
                <c:pt idx="16" formatCode="General">
                  <c:v>3.6</c:v>
                </c:pt>
                <c:pt idx="17" formatCode="General">
                  <c:v>3.4</c:v>
                </c:pt>
                <c:pt idx="18" formatCode="General">
                  <c:v>3.5</c:v>
                </c:pt>
                <c:pt idx="19" formatCode="General">
                  <c:v>3.1</c:v>
                </c:pt>
              </c:numCache>
            </c:numRef>
          </c:val>
          <c:extLst xmlns:c15="http://schemas.microsoft.com/office/drawing/2012/chart">
            <c:ext xmlns:c16="http://schemas.microsoft.com/office/drawing/2014/chart" uri="{C3380CC4-5D6E-409C-BE32-E72D297353CC}">
              <c16:uniqueId val="{00000007-5553-48E5-A926-1B79F986AB79}"/>
            </c:ext>
          </c:extLst>
        </c:ser>
        <c:ser>
          <c:idx val="2"/>
          <c:order val="2"/>
          <c:tx>
            <c:strRef>
              <c:f>Sheet1!$E$1</c:f>
              <c:strCache>
                <c:ptCount val="1"/>
                <c:pt idx="0">
                  <c:v>Total Income Annuity Sales</c:v>
                </c:pt>
              </c:strCache>
            </c:strRef>
          </c:tx>
          <c:spPr>
            <a:noFill/>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Sheet1!$E$2:$E$28</c:f>
              <c:numCache>
                <c:formatCode>0.0</c:formatCode>
                <c:ptCount val="15"/>
                <c:pt idx="0">
                  <c:v>1.9</c:v>
                </c:pt>
                <c:pt idx="1">
                  <c:v>1.2</c:v>
                </c:pt>
                <c:pt idx="2">
                  <c:v>1.4</c:v>
                </c:pt>
                <c:pt idx="3">
                  <c:v>1.6</c:v>
                </c:pt>
                <c:pt idx="4">
                  <c:v>1.5</c:v>
                </c:pt>
                <c:pt idx="5">
                  <c:v>1.6</c:v>
                </c:pt>
                <c:pt idx="6">
                  <c:v>1.6</c:v>
                </c:pt>
                <c:pt idx="7">
                  <c:v>1.7</c:v>
                </c:pt>
                <c:pt idx="8">
                  <c:v>1.5</c:v>
                </c:pt>
                <c:pt idx="9">
                  <c:v>2</c:v>
                </c:pt>
                <c:pt idx="10">
                  <c:v>2.5</c:v>
                </c:pt>
                <c:pt idx="11">
                  <c:v>3.2</c:v>
                </c:pt>
                <c:pt idx="12">
                  <c:v>4.2</c:v>
                </c:pt>
                <c:pt idx="13">
                  <c:v>4.46</c:v>
                </c:pt>
                <c:pt idx="14">
                  <c:v>3.95</c:v>
                </c:pt>
              </c:numCache>
            </c:numRef>
          </c:val>
          <c:extLst xmlns:c15="http://schemas.microsoft.com/office/drawing/2012/chart">
            <c:ext xmlns:c16="http://schemas.microsoft.com/office/drawing/2014/chart" uri="{C3380CC4-5D6E-409C-BE32-E72D297353CC}">
              <c16:uniqueId val="{00000008-5553-48E5-A926-1B79F986AB79}"/>
            </c:ext>
          </c:extLst>
        </c:ser>
        <c:dLbls>
          <c:showLegendKey val="0"/>
          <c:showVal val="0"/>
          <c:showCatName val="0"/>
          <c:showSerName val="0"/>
          <c:showPercent val="0"/>
          <c:showBubbleSize val="0"/>
        </c:dLbls>
        <c:gapWidth val="25"/>
        <c:overlap val="100"/>
        <c:axId val="336648264"/>
        <c:axId val="336647872"/>
      </c:barChart>
      <c:catAx>
        <c:axId val="336648264"/>
        <c:scaling>
          <c:orientation val="minMax"/>
        </c:scaling>
        <c:delete val="0"/>
        <c:axPos val="b"/>
        <c:numFmt formatCode="General" sourceLinked="1"/>
        <c:majorTickMark val="out"/>
        <c:minorTickMark val="none"/>
        <c:tickLblPos val="nextTo"/>
        <c:txPr>
          <a:bodyPr/>
          <a:lstStyle/>
          <a:p>
            <a:pPr>
              <a:defRPr sz="1200" b="0">
                <a:latin typeface="Aptos" panose="020B0004020202020204" pitchFamily="34" charset="0"/>
              </a:defRPr>
            </a:pPr>
            <a:endParaRPr lang="en-US"/>
          </a:p>
        </c:txPr>
        <c:crossAx val="336647872"/>
        <c:crosses val="autoZero"/>
        <c:auto val="1"/>
        <c:lblAlgn val="ctr"/>
        <c:lblOffset val="100"/>
        <c:noMultiLvlLbl val="0"/>
      </c:catAx>
      <c:valAx>
        <c:axId val="336647872"/>
        <c:scaling>
          <c:orientation val="minMax"/>
          <c:max val="5.5"/>
          <c:min val="0"/>
        </c:scaling>
        <c:delete val="1"/>
        <c:axPos val="l"/>
        <c:numFmt formatCode="0.0" sourceLinked="1"/>
        <c:majorTickMark val="out"/>
        <c:minorTickMark val="none"/>
        <c:tickLblPos val="nextTo"/>
        <c:crossAx val="336648264"/>
        <c:crosses val="autoZero"/>
        <c:crossBetween val="between"/>
      </c:valAx>
    </c:plotArea>
    <c:legend>
      <c:legendPos val="r"/>
      <c:legendEntry>
        <c:idx val="0"/>
        <c:delete val="1"/>
      </c:legendEntry>
      <c:legendEntry>
        <c:idx val="1"/>
        <c:txPr>
          <a:bodyPr/>
          <a:lstStyle/>
          <a:p>
            <a:pPr>
              <a:defRPr sz="1600" b="0">
                <a:latin typeface="Aptos" panose="020B0004020202020204" pitchFamily="34" charset="0"/>
              </a:defRPr>
            </a:pPr>
            <a:endParaRPr lang="en-US"/>
          </a:p>
        </c:txPr>
      </c:legendEntry>
      <c:legendEntry>
        <c:idx val="2"/>
        <c:txPr>
          <a:bodyPr/>
          <a:lstStyle/>
          <a:p>
            <a:pPr>
              <a:defRPr sz="1600" b="0">
                <a:latin typeface="Aptos" panose="020B0004020202020204" pitchFamily="34" charset="0"/>
              </a:defRPr>
            </a:pPr>
            <a:endParaRPr lang="en-US"/>
          </a:p>
        </c:txPr>
      </c:legendEntry>
      <c:layout>
        <c:manualLayout>
          <c:xMode val="edge"/>
          <c:yMode val="edge"/>
          <c:x val="2.5392587688612564E-2"/>
          <c:y val="0.22802713154150889"/>
          <c:w val="0.2851840632236981"/>
          <c:h val="0.10924597712025463"/>
        </c:manualLayout>
      </c:layout>
      <c:overlay val="0"/>
      <c:txPr>
        <a:bodyPr/>
        <a:lstStyle/>
        <a:p>
          <a:pPr>
            <a:defRPr sz="1600" b="0">
              <a:latin typeface="Aptos" panose="020B0004020202020204" pitchFamily="34" charset="0"/>
            </a:defRPr>
          </a:pPr>
          <a:endParaRPr lang="en-US"/>
        </a:p>
      </c:txPr>
    </c:legend>
    <c:plotVisOnly val="1"/>
    <c:dispBlanksAs val="gap"/>
    <c:showDLblsOverMax val="0"/>
  </c:chart>
  <c:spPr>
    <a:noFill/>
    <a:ln>
      <a:noFill/>
    </a:ln>
  </c:spPr>
  <c:txPr>
    <a:bodyPr/>
    <a:lstStyle/>
    <a:p>
      <a:pPr>
        <a:defRPr sz="178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ptos" panose="020B0004020202020204" pitchFamily="34" charset="0"/>
              </a:defRPr>
            </a:pPr>
            <a:r>
              <a:rPr lang="en-US" sz="1800" b="1" i="0" u="none" strike="noStrike" baseline="0" dirty="0">
                <a:effectLst/>
                <a:latin typeface="Aptos" panose="020B0004020202020204" pitchFamily="34" charset="0"/>
              </a:rPr>
              <a:t>In 2024, traditional variable annuity sales experienced growth for the first time in three years up 19% to $61.2 billion.</a:t>
            </a:r>
            <a:endParaRPr lang="en-US" sz="1800" b="1" dirty="0">
              <a:latin typeface="Aptos" panose="020B0004020202020204" pitchFamily="34" charset="0"/>
            </a:endParaRPr>
          </a:p>
        </c:rich>
      </c:tx>
      <c:layout>
        <c:manualLayout>
          <c:xMode val="edge"/>
          <c:yMode val="edge"/>
          <c:x val="0.12438118859641865"/>
          <c:y val="7.5895921300076163E-2"/>
        </c:manualLayout>
      </c:layout>
      <c:overlay val="0"/>
    </c:title>
    <c:autoTitleDeleted val="0"/>
    <c:plotArea>
      <c:layout>
        <c:manualLayout>
          <c:layoutTarget val="inner"/>
          <c:xMode val="edge"/>
          <c:yMode val="edge"/>
          <c:x val="1.2294801851286653E-2"/>
          <c:y val="3.1309373765934186E-2"/>
          <c:w val="0.97814771259940292"/>
          <c:h val="0.75761853184475858"/>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c:f>
            </c:numRef>
          </c:val>
          <c:extLst>
            <c:ext xmlns:c16="http://schemas.microsoft.com/office/drawing/2014/chart" uri="{C3380CC4-5D6E-409C-BE32-E72D297353CC}">
              <c16:uniqueId val="{00000000-A1B4-41B8-A55D-89018BBDA1EE}"/>
            </c:ext>
          </c:extLst>
        </c:ser>
        <c:ser>
          <c:idx val="1"/>
          <c:order val="1"/>
          <c:tx>
            <c:strRef>
              <c:f>Sheet1!$D$1</c:f>
              <c:strCache>
                <c:ptCount val="1"/>
                <c:pt idx="0">
                  <c:v>Variable</c:v>
                </c:pt>
              </c:strCache>
            </c:strRef>
          </c:tx>
          <c:spPr>
            <a:solidFill>
              <a:schemeClr val="tx2">
                <a:alpha val="99000"/>
              </a:schemeClr>
            </a:solidFill>
            <a:ln w="38100">
              <a:noFill/>
              <a:prstDash val="solid"/>
            </a:ln>
            <a:effectLst/>
          </c:spPr>
          <c:invertIfNegative val="0"/>
          <c:dPt>
            <c:idx val="14"/>
            <c:invertIfNegative val="0"/>
            <c:bubble3D val="0"/>
            <c:extLst>
              <c:ext xmlns:c16="http://schemas.microsoft.com/office/drawing/2014/chart" uri="{C3380CC4-5D6E-409C-BE32-E72D297353CC}">
                <c16:uniqueId val="{00000001-1661-4155-A41A-E2401FFE2328}"/>
              </c:ext>
            </c:extLst>
          </c:dPt>
          <c:dPt>
            <c:idx val="19"/>
            <c:invertIfNegative val="0"/>
            <c:bubble3D val="0"/>
            <c:spPr>
              <a:solidFill>
                <a:schemeClr val="tx2">
                  <a:alpha val="99000"/>
                </a:schemeClr>
              </a:solidFill>
              <a:ln w="57150">
                <a:solidFill>
                  <a:schemeClr val="accent4"/>
                </a:solidFill>
                <a:prstDash val="solid"/>
              </a:ln>
              <a:effectLst/>
            </c:spPr>
            <c:extLst>
              <c:ext xmlns:c16="http://schemas.microsoft.com/office/drawing/2014/chart" uri="{C3380CC4-5D6E-409C-BE32-E72D297353CC}">
                <c16:uniqueId val="{00000002-395C-42E6-A618-B43194A107D0}"/>
              </c:ext>
            </c:extLst>
          </c:dPt>
          <c:dPt>
            <c:idx val="28"/>
            <c:invertIfNegative val="0"/>
            <c:bubble3D val="0"/>
            <c:extLst>
              <c:ext xmlns:c16="http://schemas.microsoft.com/office/drawing/2014/chart" uri="{C3380CC4-5D6E-409C-BE32-E72D297353CC}">
                <c16:uniqueId val="{00000002-A1B4-41B8-A55D-89018BBDA1EE}"/>
              </c:ext>
            </c:extLst>
          </c:dPt>
          <c:dLbls>
            <c:dLbl>
              <c:idx val="0"/>
              <c:tx>
                <c:rich>
                  <a:bodyPr/>
                  <a:lstStyle/>
                  <a:p>
                    <a:r>
                      <a:rPr lang="en-US"/>
                      <a:t>21.1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F3-4693-9762-1A1C2FB51C8C}"/>
                </c:ext>
              </c:extLst>
            </c:dLbl>
            <c:dLbl>
              <c:idx val="1"/>
              <c:tx>
                <c:rich>
                  <a:bodyPr/>
                  <a:lstStyle/>
                  <a:p>
                    <a:r>
                      <a:rPr lang="en-US"/>
                      <a:t>16.6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F3-4693-9762-1A1C2FB51C8C}"/>
                </c:ext>
              </c:extLst>
            </c:dLbl>
            <c:dLbl>
              <c:idx val="2"/>
              <c:tx>
                <c:rich>
                  <a:bodyPr/>
                  <a:lstStyle/>
                  <a:p>
                    <a:r>
                      <a:rPr lang="en-US"/>
                      <a:t>17.7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F3-4693-9762-1A1C2FB51C8C}"/>
                </c:ext>
              </c:extLst>
            </c:dLbl>
            <c:dLbl>
              <c:idx val="3"/>
              <c:tx>
                <c:rich>
                  <a:bodyPr/>
                  <a:lstStyle/>
                  <a:p>
                    <a:r>
                      <a:rPr lang="en-US"/>
                      <a:t>19.2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F3-4693-9762-1A1C2FB51C8C}"/>
                </c:ext>
              </c:extLst>
            </c:dLbl>
            <c:dLbl>
              <c:idx val="4"/>
              <c:tx>
                <c:rich>
                  <a:bodyPr/>
                  <a:lstStyle/>
                  <a:p>
                    <a:r>
                      <a:rPr lang="en-US"/>
                      <a:t>20.9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F3-4693-9762-1A1C2FB51C8C}"/>
                </c:ext>
              </c:extLst>
            </c:dLbl>
            <c:dLbl>
              <c:idx val="5"/>
              <c:tx>
                <c:rich>
                  <a:bodyPr/>
                  <a:lstStyle/>
                  <a:p>
                    <a:r>
                      <a:rPr lang="en-US"/>
                      <a:t>22.7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8F3-4693-9762-1A1C2FB51C8C}"/>
                </c:ext>
              </c:extLst>
            </c:dLbl>
            <c:dLbl>
              <c:idx val="6"/>
              <c:tx>
                <c:rich>
                  <a:bodyPr/>
                  <a:lstStyle/>
                  <a:p>
                    <a:r>
                      <a:rPr lang="en-US"/>
                      <a:t>21.4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8F3-4693-9762-1A1C2FB51C8C}"/>
                </c:ext>
              </c:extLst>
            </c:dLbl>
            <c:dLbl>
              <c:idx val="7"/>
              <c:tx>
                <c:rich>
                  <a:bodyPr/>
                  <a:lstStyle/>
                  <a:p>
                    <a:r>
                      <a:rPr lang="en-US"/>
                      <a:t>21.7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8F3-4693-9762-1A1C2FB51C8C}"/>
                </c:ext>
              </c:extLst>
            </c:dLbl>
            <c:dLbl>
              <c:idx val="8"/>
              <c:tx>
                <c:rich>
                  <a:bodyPr/>
                  <a:lstStyle/>
                  <a:p>
                    <a:r>
                      <a:rPr lang="en-US"/>
                      <a:t>18.5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8F3-4693-9762-1A1C2FB51C8C}"/>
                </c:ext>
              </c:extLst>
            </c:dLbl>
            <c:dLbl>
              <c:idx val="9"/>
              <c:tx>
                <c:rich>
                  <a:bodyPr/>
                  <a:lstStyle/>
                  <a:p>
                    <a:r>
                      <a:rPr lang="en-US"/>
                      <a:t>16.5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F3-4693-9762-1A1C2FB51C8C}"/>
                </c:ext>
              </c:extLst>
            </c:dLbl>
            <c:dLbl>
              <c:idx val="10"/>
              <c:tx>
                <c:rich>
                  <a:bodyPr/>
                  <a:lstStyle/>
                  <a:p>
                    <a:r>
                      <a:rPr lang="en-US"/>
                      <a:t>14.1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F3-4693-9762-1A1C2FB51C8C}"/>
                </c:ext>
              </c:extLst>
            </c:dLbl>
            <c:dLbl>
              <c:idx val="11"/>
              <c:tx>
                <c:rich>
                  <a:bodyPr/>
                  <a:lstStyle/>
                  <a:p>
                    <a:r>
                      <a:rPr lang="en-US"/>
                      <a:t>12.7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8F3-4693-9762-1A1C2FB51C8C}"/>
                </c:ext>
              </c:extLst>
            </c:dLbl>
            <c:dLbl>
              <c:idx val="12"/>
              <c:tx>
                <c:rich>
                  <a:bodyPr/>
                  <a:lstStyle/>
                  <a:p>
                    <a:r>
                      <a:rPr lang="en-US"/>
                      <a:t>12.8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8F3-4693-9762-1A1C2FB51C8C}"/>
                </c:ext>
              </c:extLst>
            </c:dLbl>
            <c:dLbl>
              <c:idx val="13"/>
              <c:tx>
                <c:rich>
                  <a:bodyPr/>
                  <a:lstStyle/>
                  <a:p>
                    <a:r>
                      <a:rPr lang="en-US"/>
                      <a:t>13.3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8F3-4693-9762-1A1C2FB51C8C}"/>
                </c:ext>
              </c:extLst>
            </c:dLbl>
            <c:dLbl>
              <c:idx val="14"/>
              <c:layout>
                <c:manualLayout>
                  <c:x val="-1.0891132157199686E-3"/>
                  <c:y val="7.2692917741121202E-2"/>
                </c:manualLayout>
              </c:layout>
              <c:tx>
                <c:rich>
                  <a:bodyPr/>
                  <a:lstStyle/>
                  <a:p>
                    <a:r>
                      <a:rPr lang="en-US" sz="1400" b="1" i="0" u="none" strike="noStrike" kern="1200" baseline="0" dirty="0">
                        <a:solidFill>
                          <a:schemeClr val="bg1"/>
                        </a:solidFill>
                        <a:ea typeface="Arial"/>
                        <a:cs typeface="Arial"/>
                      </a:rPr>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61-4155-A41A-E2401FFE2328}"/>
                </c:ext>
              </c:extLst>
            </c:dLbl>
            <c:dLbl>
              <c:idx val="15"/>
              <c:tx>
                <c:rich>
                  <a:bodyPr/>
                  <a:lstStyle/>
                  <a:p>
                    <a:r>
                      <a:rPr lang="en-US"/>
                      <a:t>12.3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98F3-4693-9762-1A1C2FB51C8C}"/>
                </c:ext>
              </c:extLst>
            </c:dLbl>
            <c:dLbl>
              <c:idx val="16"/>
              <c:tx>
                <c:rich>
                  <a:bodyPr/>
                  <a:lstStyle/>
                  <a:p>
                    <a:r>
                      <a:rPr lang="en-US"/>
                      <a:t>13.7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8F3-4693-9762-1A1C2FB51C8C}"/>
                </c:ext>
              </c:extLst>
            </c:dLbl>
            <c:dLbl>
              <c:idx val="17"/>
              <c:tx>
                <c:rich>
                  <a:bodyPr/>
                  <a:lstStyle/>
                  <a:p>
                    <a:r>
                      <a:rPr lang="en-US"/>
                      <a:t>15.4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2E3-4958-8C1F-EE5CA31E1139}"/>
                </c:ext>
              </c:extLst>
            </c:dLbl>
            <c:dLbl>
              <c:idx val="18"/>
              <c:tx>
                <c:rich>
                  <a:bodyPr/>
                  <a:lstStyle/>
                  <a:p>
                    <a:r>
                      <a:rPr lang="en-US"/>
                      <a:t>16.0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56C-409C-B44E-F5312D12A5F8}"/>
                </c:ext>
              </c:extLst>
            </c:dLbl>
            <c:dLbl>
              <c:idx val="19"/>
              <c:layout>
                <c:manualLayout>
                  <c:x val="2.1782264314399373E-3"/>
                  <c:y val="-1.7277620291541059E-2"/>
                </c:manualLayout>
              </c:layout>
              <c:tx>
                <c:rich>
                  <a:bodyPr wrap="square" lIns="38100" tIns="19050" rIns="38100" bIns="19050" anchor="ctr">
                    <a:spAutoFit/>
                  </a:bodyPr>
                  <a:lstStyle/>
                  <a:p>
                    <a:pPr>
                      <a:defRPr sz="1800" b="1">
                        <a:solidFill>
                          <a:schemeClr val="tx1"/>
                        </a:solidFill>
                        <a:latin typeface="Aptos" panose="020B0004020202020204" pitchFamily="34" charset="0"/>
                      </a:defRPr>
                    </a:pPr>
                    <a:fld id="{AAB814A1-D15C-44C3-9D46-AFB60B48888C}" type="VALUE">
                      <a:rPr lang="en-US" smtClean="0">
                        <a:latin typeface="Aptos" panose="020B0004020202020204" pitchFamily="34" charset="0"/>
                      </a:rPr>
                      <a:pPr>
                        <a:defRPr sz="1800" b="1">
                          <a:solidFill>
                            <a:schemeClr val="tx1"/>
                          </a:solidFill>
                          <a:latin typeface="Aptos" panose="020B0004020202020204" pitchFamily="34" charset="0"/>
                        </a:defRPr>
                      </a:pPr>
                      <a:t>[VALUE]</a:t>
                    </a:fld>
                    <a:r>
                      <a:rPr lang="en-US" dirty="0">
                        <a:latin typeface="Aptos" panose="020B0004020202020204" pitchFamily="34" charset="0"/>
                      </a:rPr>
                      <a:t>B</a:t>
                    </a:r>
                  </a:p>
                </c:rich>
              </c:tx>
              <c:numFmt formatCode="&quot;$&quot;#,##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5C-42E6-A618-B43194A107D0}"/>
                </c:ext>
              </c:extLst>
            </c:dLbl>
            <c:numFmt formatCode="&quot;$&quot;#,##0.0" sourceLinked="0"/>
            <c:spPr>
              <a:noFill/>
              <a:ln>
                <a:noFill/>
              </a:ln>
              <a:effectLst/>
            </c:spPr>
            <c:txPr>
              <a:bodyPr wrap="square" lIns="38100" tIns="19050" rIns="38100" bIns="19050" anchor="ctr">
                <a:spAutoFit/>
              </a:bodyPr>
              <a:lstStyle/>
              <a:p>
                <a:pPr>
                  <a:defRPr sz="1400" b="1">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21.13</c:v>
                </c:pt>
                <c:pt idx="1">
                  <c:v>16.560000000000002</c:v>
                </c:pt>
                <c:pt idx="2">
                  <c:v>17.649999999999999</c:v>
                </c:pt>
                <c:pt idx="3">
                  <c:v>19.190000000000001</c:v>
                </c:pt>
                <c:pt idx="4">
                  <c:v>20.85</c:v>
                </c:pt>
                <c:pt idx="5" formatCode="General">
                  <c:v>22.699999999999996</c:v>
                </c:pt>
                <c:pt idx="6">
                  <c:v>21.4</c:v>
                </c:pt>
                <c:pt idx="7">
                  <c:v>21.7</c:v>
                </c:pt>
                <c:pt idx="8">
                  <c:v>18.490000000000002</c:v>
                </c:pt>
                <c:pt idx="9" formatCode="General">
                  <c:v>16.5</c:v>
                </c:pt>
                <c:pt idx="10" formatCode="General">
                  <c:v>14.1</c:v>
                </c:pt>
                <c:pt idx="11">
                  <c:v>12.7</c:v>
                </c:pt>
                <c:pt idx="12">
                  <c:v>12.8</c:v>
                </c:pt>
                <c:pt idx="13">
                  <c:v>13.3</c:v>
                </c:pt>
                <c:pt idx="14" formatCode="General">
                  <c:v>13</c:v>
                </c:pt>
                <c:pt idx="15">
                  <c:v>12.3</c:v>
                </c:pt>
                <c:pt idx="16">
                  <c:v>13.7</c:v>
                </c:pt>
                <c:pt idx="17">
                  <c:v>15.4</c:v>
                </c:pt>
                <c:pt idx="18">
                  <c:v>16</c:v>
                </c:pt>
                <c:pt idx="19">
                  <c:v>17</c:v>
                </c:pt>
              </c:numCache>
            </c:numRef>
          </c:val>
          <c:extLst>
            <c:ext xmlns:c16="http://schemas.microsoft.com/office/drawing/2014/chart" uri="{C3380CC4-5D6E-409C-BE32-E72D297353CC}">
              <c16:uniqueId val="{00000004-A1B4-41B8-A55D-89018BBDA1EE}"/>
            </c:ext>
          </c:extLst>
        </c:ser>
        <c:ser>
          <c:idx val="2"/>
          <c:order val="2"/>
          <c:tx>
            <c:strRef>
              <c:f>Sheet1!$E$1</c:f>
              <c:strCache>
                <c:ptCount val="1"/>
                <c:pt idx="0">
                  <c:v>Total</c:v>
                </c:pt>
              </c:strCache>
            </c:strRef>
          </c:tx>
          <c:spPr>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Sheet1!$E$2:$E$3</c:f>
            </c:numRef>
          </c:val>
          <c:extLst>
            <c:ext xmlns:c16="http://schemas.microsoft.com/office/drawing/2014/chart" uri="{C3380CC4-5D6E-409C-BE32-E72D297353CC}">
              <c16:uniqueId val="{00000005-A1B4-41B8-A55D-89018BBDA1EE}"/>
            </c:ext>
          </c:extLst>
        </c:ser>
        <c:dLbls>
          <c:showLegendKey val="0"/>
          <c:showVal val="0"/>
          <c:showCatName val="0"/>
          <c:showSerName val="0"/>
          <c:showPercent val="0"/>
          <c:showBubbleSize val="0"/>
        </c:dLbls>
        <c:gapWidth val="35"/>
        <c:axId val="135714808"/>
        <c:axId val="135715192"/>
      </c:barChart>
      <c:catAx>
        <c:axId val="13571480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solidFill>
                  <a:schemeClr val="tx1"/>
                </a:solidFill>
                <a:latin typeface="Aptos" panose="020B0004020202020204" pitchFamily="34" charset="0"/>
              </a:defRPr>
            </a:pPr>
            <a:endParaRPr lang="en-US"/>
          </a:p>
        </c:txPr>
        <c:crossAx val="135715192"/>
        <c:crosses val="autoZero"/>
        <c:auto val="1"/>
        <c:lblAlgn val="ctr"/>
        <c:lblOffset val="100"/>
        <c:noMultiLvlLbl val="0"/>
      </c:catAx>
      <c:valAx>
        <c:axId val="135715192"/>
        <c:scaling>
          <c:orientation val="minMax"/>
          <c:max val="39"/>
          <c:min val="0"/>
        </c:scaling>
        <c:delete val="1"/>
        <c:axPos val="l"/>
        <c:numFmt formatCode="0.0" sourceLinked="1"/>
        <c:majorTickMark val="out"/>
        <c:minorTickMark val="none"/>
        <c:tickLblPos val="nextTo"/>
        <c:crossAx val="13571480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ptos" panose="020B0004020202020204" pitchFamily="34" charset="0"/>
              </a:defRPr>
            </a:pPr>
            <a:r>
              <a:rPr lang="en-US" sz="1800" b="1" i="0" u="none" strike="noStrike" baseline="0" dirty="0">
                <a:effectLst/>
                <a:latin typeface="Aptos" panose="020B0004020202020204" pitchFamily="34" charset="0"/>
              </a:rPr>
              <a:t>RILA sales reached $65.2 billion in 2024, 37% higher than prior year.</a:t>
            </a:r>
            <a:endParaRPr lang="en-US" sz="1800" b="1" dirty="0">
              <a:latin typeface="Aptos" panose="020B0004020202020204" pitchFamily="34" charset="0"/>
            </a:endParaRPr>
          </a:p>
        </c:rich>
      </c:tx>
      <c:layout>
        <c:manualLayout>
          <c:xMode val="edge"/>
          <c:yMode val="edge"/>
          <c:x val="0.18180918513492525"/>
          <c:y val="0.14968519958862148"/>
        </c:manualLayout>
      </c:layout>
      <c:overlay val="0"/>
    </c:title>
    <c:autoTitleDeleted val="0"/>
    <c:plotArea>
      <c:layout>
        <c:manualLayout>
          <c:layoutTarget val="inner"/>
          <c:xMode val="edge"/>
          <c:yMode val="edge"/>
          <c:x val="1.1929048476086206E-2"/>
          <c:y val="0.2009292878654394"/>
          <c:w val="0.97814771259940292"/>
          <c:h val="0.68929475861001244"/>
        </c:manualLayout>
      </c:layout>
      <c:barChart>
        <c:barDir val="col"/>
        <c:grouping val="clustered"/>
        <c:varyColors val="0"/>
        <c:ser>
          <c:idx val="0"/>
          <c:order val="0"/>
          <c:tx>
            <c:strRef>
              <c:f>Sheet1!$C$1</c:f>
              <c:strCache>
                <c:ptCount val="1"/>
                <c:pt idx="0">
                  <c:v>Fixed</c:v>
                </c:pt>
              </c:strCache>
            </c:strRef>
          </c:tx>
          <c:spPr>
            <a:ln w="12700">
              <a:solidFill>
                <a:schemeClr val="bg1"/>
              </a:solidFill>
              <a:prstDash val="solid"/>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Sheet1!$C$2:$C$3</c:f>
            </c:numRef>
          </c:val>
          <c:extLst>
            <c:ext xmlns:c16="http://schemas.microsoft.com/office/drawing/2014/chart" uri="{C3380CC4-5D6E-409C-BE32-E72D297353CC}">
              <c16:uniqueId val="{00000000-919B-44A8-81E2-A0649F48F4DB}"/>
            </c:ext>
          </c:extLst>
        </c:ser>
        <c:ser>
          <c:idx val="1"/>
          <c:order val="1"/>
          <c:tx>
            <c:strRef>
              <c:f>Sheet1!$D$1</c:f>
              <c:strCache>
                <c:ptCount val="1"/>
                <c:pt idx="0">
                  <c:v>Variable</c:v>
                </c:pt>
              </c:strCache>
            </c:strRef>
          </c:tx>
          <c:spPr>
            <a:solidFill>
              <a:srgbClr val="4298BE"/>
            </a:solidFill>
            <a:ln w="38100">
              <a:noFill/>
              <a:prstDash val="solid"/>
            </a:ln>
            <a:effectLst/>
          </c:spPr>
          <c:invertIfNegative val="0"/>
          <c:dPt>
            <c:idx val="0"/>
            <c:invertIfNegative val="0"/>
            <c:bubble3D val="0"/>
            <c:extLst>
              <c:ext xmlns:c16="http://schemas.microsoft.com/office/drawing/2014/chart" uri="{C3380CC4-5D6E-409C-BE32-E72D297353CC}">
                <c16:uniqueId val="{00000002-3BD3-4150-8BAE-62B5D09543BC}"/>
              </c:ext>
            </c:extLst>
          </c:dPt>
          <c:dPt>
            <c:idx val="1"/>
            <c:invertIfNegative val="0"/>
            <c:bubble3D val="0"/>
            <c:extLst>
              <c:ext xmlns:c16="http://schemas.microsoft.com/office/drawing/2014/chart" uri="{C3380CC4-5D6E-409C-BE32-E72D297353CC}">
                <c16:uniqueId val="{00000003-3BD3-4150-8BAE-62B5D09543BC}"/>
              </c:ext>
            </c:extLst>
          </c:dPt>
          <c:dPt>
            <c:idx val="2"/>
            <c:invertIfNegative val="0"/>
            <c:bubble3D val="0"/>
            <c:extLst>
              <c:ext xmlns:c16="http://schemas.microsoft.com/office/drawing/2014/chart" uri="{C3380CC4-5D6E-409C-BE32-E72D297353CC}">
                <c16:uniqueId val="{00000004-3BD3-4150-8BAE-62B5D09543BC}"/>
              </c:ext>
            </c:extLst>
          </c:dPt>
          <c:dPt>
            <c:idx val="3"/>
            <c:invertIfNegative val="0"/>
            <c:bubble3D val="0"/>
            <c:extLst>
              <c:ext xmlns:c16="http://schemas.microsoft.com/office/drawing/2014/chart" uri="{C3380CC4-5D6E-409C-BE32-E72D297353CC}">
                <c16:uniqueId val="{00000005-3BD3-4150-8BAE-62B5D09543BC}"/>
              </c:ext>
            </c:extLst>
          </c:dPt>
          <c:dPt>
            <c:idx val="4"/>
            <c:invertIfNegative val="0"/>
            <c:bubble3D val="0"/>
            <c:extLst>
              <c:ext xmlns:c16="http://schemas.microsoft.com/office/drawing/2014/chart" uri="{C3380CC4-5D6E-409C-BE32-E72D297353CC}">
                <c16:uniqueId val="{00000006-3BD3-4150-8BAE-62B5D09543BC}"/>
              </c:ext>
            </c:extLst>
          </c:dPt>
          <c:dPt>
            <c:idx val="5"/>
            <c:invertIfNegative val="0"/>
            <c:bubble3D val="0"/>
            <c:extLst>
              <c:ext xmlns:c16="http://schemas.microsoft.com/office/drawing/2014/chart" uri="{C3380CC4-5D6E-409C-BE32-E72D297353CC}">
                <c16:uniqueId val="{00000007-3BD3-4150-8BAE-62B5D09543BC}"/>
              </c:ext>
            </c:extLst>
          </c:dPt>
          <c:dPt>
            <c:idx val="6"/>
            <c:invertIfNegative val="0"/>
            <c:bubble3D val="0"/>
            <c:extLst>
              <c:ext xmlns:c16="http://schemas.microsoft.com/office/drawing/2014/chart" uri="{C3380CC4-5D6E-409C-BE32-E72D297353CC}">
                <c16:uniqueId val="{00000008-3BD3-4150-8BAE-62B5D09543BC}"/>
              </c:ext>
            </c:extLst>
          </c:dPt>
          <c:dPt>
            <c:idx val="7"/>
            <c:invertIfNegative val="0"/>
            <c:bubble3D val="0"/>
            <c:extLst>
              <c:ext xmlns:c16="http://schemas.microsoft.com/office/drawing/2014/chart" uri="{C3380CC4-5D6E-409C-BE32-E72D297353CC}">
                <c16:uniqueId val="{00000009-3BD3-4150-8BAE-62B5D09543BC}"/>
              </c:ext>
            </c:extLst>
          </c:dPt>
          <c:dPt>
            <c:idx val="8"/>
            <c:invertIfNegative val="0"/>
            <c:bubble3D val="0"/>
            <c:extLst>
              <c:ext xmlns:c16="http://schemas.microsoft.com/office/drawing/2014/chart" uri="{C3380CC4-5D6E-409C-BE32-E72D297353CC}">
                <c16:uniqueId val="{0000000A-3BD3-4150-8BAE-62B5D09543BC}"/>
              </c:ext>
            </c:extLst>
          </c:dPt>
          <c:dPt>
            <c:idx val="9"/>
            <c:invertIfNegative val="0"/>
            <c:bubble3D val="0"/>
            <c:extLst>
              <c:ext xmlns:c16="http://schemas.microsoft.com/office/drawing/2014/chart" uri="{C3380CC4-5D6E-409C-BE32-E72D297353CC}">
                <c16:uniqueId val="{0000000B-3BD3-4150-8BAE-62B5D09543BC}"/>
              </c:ext>
            </c:extLst>
          </c:dPt>
          <c:dPt>
            <c:idx val="10"/>
            <c:invertIfNegative val="0"/>
            <c:bubble3D val="0"/>
            <c:extLst>
              <c:ext xmlns:c16="http://schemas.microsoft.com/office/drawing/2014/chart" uri="{C3380CC4-5D6E-409C-BE32-E72D297353CC}">
                <c16:uniqueId val="{0000000C-3BD3-4150-8BAE-62B5D09543BC}"/>
              </c:ext>
            </c:extLst>
          </c:dPt>
          <c:dPt>
            <c:idx val="11"/>
            <c:invertIfNegative val="0"/>
            <c:bubble3D val="0"/>
            <c:extLst>
              <c:ext xmlns:c16="http://schemas.microsoft.com/office/drawing/2014/chart" uri="{C3380CC4-5D6E-409C-BE32-E72D297353CC}">
                <c16:uniqueId val="{0000000D-3BD3-4150-8BAE-62B5D09543BC}"/>
              </c:ext>
            </c:extLst>
          </c:dPt>
          <c:dPt>
            <c:idx val="12"/>
            <c:invertIfNegative val="0"/>
            <c:bubble3D val="0"/>
            <c:extLst>
              <c:ext xmlns:c16="http://schemas.microsoft.com/office/drawing/2014/chart" uri="{C3380CC4-5D6E-409C-BE32-E72D297353CC}">
                <c16:uniqueId val="{00000019-BE9E-4224-9CCA-917411A4B013}"/>
              </c:ext>
            </c:extLst>
          </c:dPt>
          <c:dPt>
            <c:idx val="13"/>
            <c:invertIfNegative val="0"/>
            <c:bubble3D val="0"/>
            <c:extLst>
              <c:ext xmlns:c16="http://schemas.microsoft.com/office/drawing/2014/chart" uri="{C3380CC4-5D6E-409C-BE32-E72D297353CC}">
                <c16:uniqueId val="{0000001B-C2DC-4F54-82DB-7094C1E94879}"/>
              </c:ext>
            </c:extLst>
          </c:dPt>
          <c:dPt>
            <c:idx val="14"/>
            <c:invertIfNegative val="0"/>
            <c:bubble3D val="0"/>
            <c:extLst>
              <c:ext xmlns:c16="http://schemas.microsoft.com/office/drawing/2014/chart" uri="{C3380CC4-5D6E-409C-BE32-E72D297353CC}">
                <c16:uniqueId val="{0000001D-DFE1-4BF9-B205-E4D52E04F4EC}"/>
              </c:ext>
            </c:extLst>
          </c:dPt>
          <c:dPt>
            <c:idx val="19"/>
            <c:invertIfNegative val="0"/>
            <c:bubble3D val="0"/>
            <c:spPr>
              <a:solidFill>
                <a:srgbClr val="4298BE"/>
              </a:solidFill>
              <a:ln w="38100">
                <a:solidFill>
                  <a:schemeClr val="accent4"/>
                </a:solidFill>
                <a:prstDash val="solid"/>
              </a:ln>
              <a:effectLst/>
            </c:spPr>
            <c:extLst>
              <c:ext xmlns:c16="http://schemas.microsoft.com/office/drawing/2014/chart" uri="{C3380CC4-5D6E-409C-BE32-E72D297353CC}">
                <c16:uniqueId val="{00000010-920B-4413-9912-A97D077663E1}"/>
              </c:ext>
            </c:extLst>
          </c:dPt>
          <c:dPt>
            <c:idx val="28"/>
            <c:invertIfNegative val="0"/>
            <c:bubble3D val="0"/>
            <c:extLst>
              <c:ext xmlns:c16="http://schemas.microsoft.com/office/drawing/2014/chart" uri="{C3380CC4-5D6E-409C-BE32-E72D297353CC}">
                <c16:uniqueId val="{00000002-919B-44A8-81E2-A0649F48F4DB}"/>
              </c:ext>
            </c:extLst>
          </c:dPt>
          <c:dLbls>
            <c:dLbl>
              <c:idx val="0"/>
              <c:tx>
                <c:rich>
                  <a:bodyPr/>
                  <a:lstStyle/>
                  <a:p>
                    <a:r>
                      <a:rPr lang="en-US" dirty="0"/>
                      <a:t>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BD3-4150-8BAE-62B5D09543BC}"/>
                </c:ext>
              </c:extLst>
            </c:dLbl>
            <c:dLbl>
              <c:idx val="1"/>
              <c:tx>
                <c:rich>
                  <a:bodyPr/>
                  <a:lstStyle/>
                  <a:p>
                    <a:r>
                      <a:rPr lang="en-US"/>
                      <a:t>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BD3-4150-8BAE-62B5D09543BC}"/>
                </c:ext>
              </c:extLst>
            </c:dLbl>
            <c:dLbl>
              <c:idx val="2"/>
              <c:tx>
                <c:rich>
                  <a:bodyPr/>
                  <a:lstStyle/>
                  <a:p>
                    <a:r>
                      <a:rPr lang="en-US"/>
                      <a:t>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BD3-4150-8BAE-62B5D09543BC}"/>
                </c:ext>
              </c:extLst>
            </c:dLbl>
            <c:dLbl>
              <c:idx val="3"/>
              <c:tx>
                <c:rich>
                  <a:bodyPr/>
                  <a:lstStyle/>
                  <a:p>
                    <a:r>
                      <a:rPr lang="en-US"/>
                      <a:t>8.4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BD3-4150-8BAE-62B5D09543BC}"/>
                </c:ext>
              </c:extLst>
            </c:dLbl>
            <c:dLbl>
              <c:idx val="4"/>
              <c:tx>
                <c:rich>
                  <a:bodyPr/>
                  <a:lstStyle/>
                  <a:p>
                    <a:r>
                      <a:rPr lang="en-US"/>
                      <a:t>9.2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BD3-4150-8BAE-62B5D09543BC}"/>
                </c:ext>
              </c:extLst>
            </c:dLbl>
            <c:dLbl>
              <c:idx val="5"/>
              <c:tx>
                <c:rich>
                  <a:bodyPr/>
                  <a:lstStyle/>
                  <a:p>
                    <a:r>
                      <a:rPr lang="en-US"/>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BD3-4150-8BAE-62B5D09543BC}"/>
                </c:ext>
              </c:extLst>
            </c:dLbl>
            <c:dLbl>
              <c:idx val="6"/>
              <c:tx>
                <c:rich>
                  <a:bodyPr/>
                  <a:lstStyle/>
                  <a:p>
                    <a:r>
                      <a:rPr lang="en-US"/>
                      <a:t>9.3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BD3-4150-8BAE-62B5D09543BC}"/>
                </c:ext>
              </c:extLst>
            </c:dLbl>
            <c:dLbl>
              <c:idx val="7"/>
              <c:tx>
                <c:rich>
                  <a:bodyPr/>
                  <a:lstStyle/>
                  <a:p>
                    <a:r>
                      <a:rPr lang="en-US"/>
                      <a:t>10.3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BD3-4150-8BAE-62B5D09543BC}"/>
                </c:ext>
              </c:extLst>
            </c:dLbl>
            <c:dLbl>
              <c:idx val="8"/>
              <c:tx>
                <c:rich>
                  <a:bodyPr/>
                  <a:lstStyle/>
                  <a:p>
                    <a:r>
                      <a:rPr lang="en-US"/>
                      <a:t>9.6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BD3-4150-8BAE-62B5D09543BC}"/>
                </c:ext>
              </c:extLst>
            </c:dLbl>
            <c:dLbl>
              <c:idx val="9"/>
              <c:tx>
                <c:rich>
                  <a:bodyPr/>
                  <a:lstStyle/>
                  <a:p>
                    <a:r>
                      <a:rPr lang="en-US"/>
                      <a:t>10.8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BD3-4150-8BAE-62B5D09543BC}"/>
                </c:ext>
              </c:extLst>
            </c:dLbl>
            <c:dLbl>
              <c:idx val="10"/>
              <c:tx>
                <c:rich>
                  <a:bodyPr/>
                  <a:lstStyle/>
                  <a:p>
                    <a:r>
                      <a:rPr lang="en-US"/>
                      <a:t>10.6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BD3-4150-8BAE-62B5D09543BC}"/>
                </c:ext>
              </c:extLst>
            </c:dLbl>
            <c:dLbl>
              <c:idx val="11"/>
              <c:tx>
                <c:rich>
                  <a:bodyPr/>
                  <a:lstStyle/>
                  <a:p>
                    <a:r>
                      <a:rPr lang="en-US"/>
                      <a:t>10.1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BD3-4150-8BAE-62B5D09543BC}"/>
                </c:ext>
              </c:extLst>
            </c:dLbl>
            <c:dLbl>
              <c:idx val="12"/>
              <c:tx>
                <c:rich>
                  <a:bodyPr/>
                  <a:lstStyle/>
                  <a:p>
                    <a:r>
                      <a:rPr lang="en-US"/>
                      <a:t>10.4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E9E-4224-9CCA-917411A4B013}"/>
                </c:ext>
              </c:extLst>
            </c:dLbl>
            <c:dLbl>
              <c:idx val="13"/>
              <c:tx>
                <c:rich>
                  <a:bodyPr/>
                  <a:lstStyle/>
                  <a:p>
                    <a:r>
                      <a:rPr lang="en-US"/>
                      <a:t>11.4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2DC-4F54-82DB-7094C1E94879}"/>
                </c:ext>
              </c:extLst>
            </c:dLbl>
            <c:dLbl>
              <c:idx val="14"/>
              <c:tx>
                <c:rich>
                  <a:bodyPr/>
                  <a:lstStyle/>
                  <a:p>
                    <a:r>
                      <a:rPr lang="en-US"/>
                      <a:t>12.6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FE1-4BF9-B205-E4D52E04F4EC}"/>
                </c:ext>
              </c:extLst>
            </c:dLbl>
            <c:dLbl>
              <c:idx val="15"/>
              <c:tx>
                <c:rich>
                  <a:bodyPr/>
                  <a:lstStyle/>
                  <a:p>
                    <a:r>
                      <a:rPr lang="en-US"/>
                      <a:t>13.0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AD7-49DA-8E7F-DCF5B7BBF29C}"/>
                </c:ext>
              </c:extLst>
            </c:dLbl>
            <c:dLbl>
              <c:idx val="16"/>
              <c:tx>
                <c:rich>
                  <a:bodyPr/>
                  <a:lstStyle/>
                  <a:p>
                    <a:r>
                      <a:rPr lang="en-US"/>
                      <a:t>14.5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AD7-49DA-8E7F-DCF5B7BBF29C}"/>
                </c:ext>
              </c:extLst>
            </c:dLbl>
            <c:dLbl>
              <c:idx val="19"/>
              <c:delete val="1"/>
              <c:extLst>
                <c:ext xmlns:c15="http://schemas.microsoft.com/office/drawing/2012/chart" uri="{CE6537A1-D6FC-4f65-9D91-7224C49458BB}"/>
                <c:ext xmlns:c16="http://schemas.microsoft.com/office/drawing/2014/chart" uri="{C3380CC4-5D6E-409C-BE32-E72D297353CC}">
                  <c16:uniqueId val="{00000010-920B-4413-9912-A97D077663E1}"/>
                </c:ext>
              </c:extLst>
            </c:dLbl>
            <c:numFmt formatCode="&quot;$&quot;#,##0.0" sourceLinked="0"/>
            <c:spPr>
              <a:noFill/>
              <a:ln>
                <a:noFill/>
              </a:ln>
              <a:effectLst/>
            </c:spPr>
            <c:txPr>
              <a:bodyPr wrap="square" lIns="38100" tIns="19050" rIns="38100" bIns="19050" anchor="ctr">
                <a:spAutoFit/>
              </a:bodyPr>
              <a:lstStyle/>
              <a:p>
                <a:pPr>
                  <a:defRPr sz="1400" b="1">
                    <a:solidFill>
                      <a:schemeClr val="bg1"/>
                    </a:solidFill>
                    <a:latin typeface="Aptos" panose="020B00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Sheet1!$D$2:$D$33</c:f>
              <c:numCache>
                <c:formatCode>0.0</c:formatCode>
                <c:ptCount val="20"/>
                <c:pt idx="0">
                  <c:v>4.87</c:v>
                </c:pt>
                <c:pt idx="1">
                  <c:v>4.54</c:v>
                </c:pt>
                <c:pt idx="2">
                  <c:v>6.25</c:v>
                </c:pt>
                <c:pt idx="3">
                  <c:v>8.41</c:v>
                </c:pt>
                <c:pt idx="4">
                  <c:v>9.15</c:v>
                </c:pt>
                <c:pt idx="5">
                  <c:v>10.029999999999999</c:v>
                </c:pt>
                <c:pt idx="6">
                  <c:v>9.27</c:v>
                </c:pt>
                <c:pt idx="7">
                  <c:v>10.295</c:v>
                </c:pt>
                <c:pt idx="8">
                  <c:v>9.61</c:v>
                </c:pt>
                <c:pt idx="9">
                  <c:v>10.8</c:v>
                </c:pt>
                <c:pt idx="10" formatCode="General">
                  <c:v>10.6</c:v>
                </c:pt>
                <c:pt idx="11">
                  <c:v>10.1</c:v>
                </c:pt>
                <c:pt idx="12">
                  <c:v>10.4</c:v>
                </c:pt>
                <c:pt idx="13">
                  <c:v>11.4</c:v>
                </c:pt>
                <c:pt idx="14" formatCode="General">
                  <c:v>12.6</c:v>
                </c:pt>
                <c:pt idx="15">
                  <c:v>13</c:v>
                </c:pt>
                <c:pt idx="16">
                  <c:v>14.5</c:v>
                </c:pt>
                <c:pt idx="17">
                  <c:v>16.399999999999999</c:v>
                </c:pt>
                <c:pt idx="18">
                  <c:v>17</c:v>
                </c:pt>
                <c:pt idx="19">
                  <c:v>17.3</c:v>
                </c:pt>
              </c:numCache>
            </c:numRef>
          </c:val>
          <c:extLst>
            <c:ext xmlns:c16="http://schemas.microsoft.com/office/drawing/2014/chart" uri="{C3380CC4-5D6E-409C-BE32-E72D297353CC}">
              <c16:uniqueId val="{00000004-919B-44A8-81E2-A0649F48F4DB}"/>
            </c:ext>
          </c:extLst>
        </c:ser>
        <c:ser>
          <c:idx val="2"/>
          <c:order val="2"/>
          <c:tx>
            <c:strRef>
              <c:f>Sheet1!$E$1</c:f>
              <c:strCache>
                <c:ptCount val="1"/>
                <c:pt idx="0">
                  <c:v>Total</c:v>
                </c:pt>
              </c:strCache>
            </c:strRef>
          </c:tx>
          <c:spPr>
            <a:ln>
              <a:noFill/>
            </a:ln>
          </c:spPr>
          <c:invertIfNegative val="0"/>
          <c:cat>
            <c:multiLvlStrRef>
              <c:f>Sheet1!$A$2:$B$33</c:f>
              <c:multiLvlStrCache>
                <c:ptCount val="20"/>
                <c:lvl>
                  <c:pt idx="0">
                    <c:v>Q1</c:v>
                  </c:pt>
                  <c:pt idx="1">
                    <c:v>Q2</c:v>
                  </c:pt>
                  <c:pt idx="2">
                    <c:v>Q3</c:v>
                  </c:pt>
                  <c:pt idx="3">
                    <c:v>Q4</c:v>
                  </c:pt>
                  <c:pt idx="4">
                    <c:v>Q1</c:v>
                  </c:pt>
                  <c:pt idx="5">
                    <c:v>Q2</c:v>
                  </c:pt>
                  <c:pt idx="6">
                    <c:v>Q3</c:v>
                  </c:pt>
                  <c:pt idx="7">
                    <c:v>Q4</c:v>
                  </c:pt>
                  <c:pt idx="8">
                    <c:v>Q1 </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Sheet1!$E$2:$E$3</c:f>
            </c:numRef>
          </c:val>
          <c:extLst>
            <c:ext xmlns:c16="http://schemas.microsoft.com/office/drawing/2014/chart" uri="{C3380CC4-5D6E-409C-BE32-E72D297353CC}">
              <c16:uniqueId val="{00000005-919B-44A8-81E2-A0649F48F4DB}"/>
            </c:ext>
          </c:extLst>
        </c:ser>
        <c:dLbls>
          <c:showLegendKey val="0"/>
          <c:showVal val="0"/>
          <c:showCatName val="0"/>
          <c:showSerName val="0"/>
          <c:showPercent val="0"/>
          <c:showBubbleSize val="0"/>
        </c:dLbls>
        <c:gapWidth val="30"/>
        <c:overlap val="100"/>
        <c:axId val="135714808"/>
        <c:axId val="135715192"/>
      </c:barChart>
      <c:catAx>
        <c:axId val="135714808"/>
        <c:scaling>
          <c:orientation val="minMax"/>
        </c:scaling>
        <c:delete val="0"/>
        <c:axPos val="b"/>
        <c:numFmt formatCode="General" sourceLinked="1"/>
        <c:majorTickMark val="out"/>
        <c:minorTickMark val="none"/>
        <c:tickLblPos val="nextTo"/>
        <c:spPr>
          <a:ln w="13591">
            <a:solidFill>
              <a:srgbClr val="000000"/>
            </a:solidFill>
            <a:prstDash val="solid"/>
          </a:ln>
        </c:spPr>
        <c:txPr>
          <a:bodyPr rot="0" vert="horz"/>
          <a:lstStyle/>
          <a:p>
            <a:pPr>
              <a:defRPr sz="1200" b="0">
                <a:solidFill>
                  <a:schemeClr val="tx1"/>
                </a:solidFill>
                <a:latin typeface="Aptos" panose="020B0004020202020204" pitchFamily="34" charset="0"/>
              </a:defRPr>
            </a:pPr>
            <a:endParaRPr lang="en-US"/>
          </a:p>
        </c:txPr>
        <c:crossAx val="135715192"/>
        <c:crosses val="autoZero"/>
        <c:auto val="1"/>
        <c:lblAlgn val="ctr"/>
        <c:lblOffset val="100"/>
        <c:noMultiLvlLbl val="0"/>
      </c:catAx>
      <c:valAx>
        <c:axId val="135715192"/>
        <c:scaling>
          <c:orientation val="minMax"/>
        </c:scaling>
        <c:delete val="1"/>
        <c:axPos val="l"/>
        <c:numFmt formatCode="0.0" sourceLinked="1"/>
        <c:majorTickMark val="out"/>
        <c:minorTickMark val="none"/>
        <c:tickLblPos val="nextTo"/>
        <c:crossAx val="135714808"/>
        <c:crosses val="autoZero"/>
        <c:crossBetween val="between"/>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0.51205</cdr:x>
      <cdr:y>0.64964</cdr:y>
    </cdr:from>
    <cdr:to>
      <cdr:x>0.56523</cdr:x>
      <cdr:y>0.69554</cdr:y>
    </cdr:to>
    <cdr:sp macro="" textlink="">
      <cdr:nvSpPr>
        <cdr:cNvPr id="2" name="TextBox 1">
          <a:extLst xmlns:a="http://schemas.openxmlformats.org/drawingml/2006/main">
            <a:ext uri="{FF2B5EF4-FFF2-40B4-BE49-F238E27FC236}">
              <a16:creationId xmlns:a16="http://schemas.microsoft.com/office/drawing/2014/main" id="{FD521766-2BB8-CF46-B8EC-A1B9B7FBF481}"/>
            </a:ext>
          </a:extLst>
        </cdr:cNvPr>
        <cdr:cNvSpPr txBox="1"/>
      </cdr:nvSpPr>
      <cdr:spPr>
        <a:xfrm xmlns:a="http://schemas.openxmlformats.org/drawingml/2006/main">
          <a:off x="6242904" y="6317041"/>
          <a:ext cx="648370" cy="446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0.70283</cdr:x>
      <cdr:y>0.58853</cdr:y>
    </cdr:from>
    <cdr:to>
      <cdr:x>0.75987</cdr:x>
      <cdr:y>0.63443</cdr:y>
    </cdr:to>
    <cdr:sp macro="" textlink="">
      <cdr:nvSpPr>
        <cdr:cNvPr id="3" name="TextBox 1">
          <a:extLst xmlns:a="http://schemas.openxmlformats.org/drawingml/2006/main">
            <a:ext uri="{FF2B5EF4-FFF2-40B4-BE49-F238E27FC236}">
              <a16:creationId xmlns:a16="http://schemas.microsoft.com/office/drawing/2014/main" id="{CC9C910A-D5DE-CF84-BF98-1F90A2E83DA0}"/>
            </a:ext>
          </a:extLst>
        </cdr:cNvPr>
        <cdr:cNvSpPr txBox="1"/>
      </cdr:nvSpPr>
      <cdr:spPr>
        <a:xfrm xmlns:a="http://schemas.openxmlformats.org/drawingml/2006/main">
          <a:off x="8568902" y="5722850"/>
          <a:ext cx="695432"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0.8943</cdr:x>
      <cdr:y>0.56454</cdr:y>
    </cdr:from>
    <cdr:to>
      <cdr:x>0.9473</cdr:x>
      <cdr:y>0.59492</cdr:y>
    </cdr:to>
    <cdr:sp macro="" textlink="">
      <cdr:nvSpPr>
        <cdr:cNvPr id="4" name="TextBox 1">
          <a:extLst xmlns:a="http://schemas.openxmlformats.org/drawingml/2006/main">
            <a:ext uri="{FF2B5EF4-FFF2-40B4-BE49-F238E27FC236}">
              <a16:creationId xmlns:a16="http://schemas.microsoft.com/office/drawing/2014/main" id="{CC9C910A-D5DE-CF84-BF98-1F90A2E83DA0}"/>
            </a:ext>
          </a:extLst>
        </cdr:cNvPr>
        <cdr:cNvSpPr txBox="1"/>
      </cdr:nvSpPr>
      <cdr:spPr>
        <a:xfrm xmlns:a="http://schemas.openxmlformats.org/drawingml/2006/main">
          <a:off x="10903265" y="5489502"/>
          <a:ext cx="646176" cy="2954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latin typeface="Aptos" panose="020B0004020202020204" pitchFamily="34" charset="0"/>
            </a:rPr>
            <a:t>2%</a:t>
          </a:r>
        </a:p>
      </cdr:txBody>
    </cdr:sp>
  </cdr:relSizeAnchor>
  <cdr:relSizeAnchor xmlns:cdr="http://schemas.openxmlformats.org/drawingml/2006/chartDrawing">
    <cdr:from>
      <cdr:x>0.51327</cdr:x>
      <cdr:y>0.86451</cdr:y>
    </cdr:from>
    <cdr:to>
      <cdr:x>0.56341</cdr:x>
      <cdr:y>0.9104</cdr:y>
    </cdr:to>
    <cdr:sp macro="" textlink="">
      <cdr:nvSpPr>
        <cdr:cNvPr id="5" name="TextBox 1">
          <a:extLst xmlns:a="http://schemas.openxmlformats.org/drawingml/2006/main">
            <a:ext uri="{FF2B5EF4-FFF2-40B4-BE49-F238E27FC236}">
              <a16:creationId xmlns:a16="http://schemas.microsoft.com/office/drawing/2014/main" id="{73C55368-698E-FB95-C5F8-2828758F84D6}"/>
            </a:ext>
          </a:extLst>
        </cdr:cNvPr>
        <cdr:cNvSpPr txBox="1"/>
      </cdr:nvSpPr>
      <cdr:spPr>
        <a:xfrm xmlns:a="http://schemas.openxmlformats.org/drawingml/2006/main">
          <a:off x="6257749" y="8406387"/>
          <a:ext cx="611355" cy="446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3%</a:t>
          </a:r>
        </a:p>
      </cdr:txBody>
    </cdr:sp>
  </cdr:relSizeAnchor>
  <cdr:relSizeAnchor xmlns:cdr="http://schemas.openxmlformats.org/drawingml/2006/chartDrawing">
    <cdr:from>
      <cdr:x>0.70119</cdr:x>
      <cdr:y>0.8645</cdr:y>
    </cdr:from>
    <cdr:to>
      <cdr:x>0.75135</cdr:x>
      <cdr:y>0.9104</cdr:y>
    </cdr:to>
    <cdr:sp macro="" textlink="">
      <cdr:nvSpPr>
        <cdr:cNvPr id="6" name="TextBox 1">
          <a:extLst xmlns:a="http://schemas.openxmlformats.org/drawingml/2006/main">
            <a:ext uri="{FF2B5EF4-FFF2-40B4-BE49-F238E27FC236}">
              <a16:creationId xmlns:a16="http://schemas.microsoft.com/office/drawing/2014/main" id="{C38270DD-30C2-3F7B-463B-3D1C584BFE42}"/>
            </a:ext>
          </a:extLst>
        </cdr:cNvPr>
        <cdr:cNvSpPr txBox="1"/>
      </cdr:nvSpPr>
      <cdr:spPr>
        <a:xfrm xmlns:a="http://schemas.openxmlformats.org/drawingml/2006/main">
          <a:off x="8548954" y="8406302"/>
          <a:ext cx="611543"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3%</a:t>
          </a:r>
        </a:p>
      </cdr:txBody>
    </cdr:sp>
  </cdr:relSizeAnchor>
  <cdr:relSizeAnchor xmlns:cdr="http://schemas.openxmlformats.org/drawingml/2006/chartDrawing">
    <cdr:from>
      <cdr:x>0.32275</cdr:x>
      <cdr:y>0.8645</cdr:y>
    </cdr:from>
    <cdr:to>
      <cdr:x>0.37291</cdr:x>
      <cdr:y>0.9104</cdr:y>
    </cdr:to>
    <cdr:sp macro="" textlink="">
      <cdr:nvSpPr>
        <cdr:cNvPr id="7" name="TextBox 1">
          <a:extLst xmlns:a="http://schemas.openxmlformats.org/drawingml/2006/main">
            <a:ext uri="{FF2B5EF4-FFF2-40B4-BE49-F238E27FC236}">
              <a16:creationId xmlns:a16="http://schemas.microsoft.com/office/drawing/2014/main" id="{26D2BFA8-802F-E50F-BBFC-F0B3A230AFB0}"/>
            </a:ext>
          </a:extLst>
        </cdr:cNvPr>
        <cdr:cNvSpPr txBox="1"/>
      </cdr:nvSpPr>
      <cdr:spPr>
        <a:xfrm xmlns:a="http://schemas.openxmlformats.org/drawingml/2006/main">
          <a:off x="3934992" y="8406289"/>
          <a:ext cx="611545"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4%</a:t>
          </a:r>
        </a:p>
      </cdr:txBody>
    </cdr:sp>
  </cdr:relSizeAnchor>
  <cdr:relSizeAnchor xmlns:cdr="http://schemas.openxmlformats.org/drawingml/2006/chartDrawing">
    <cdr:from>
      <cdr:x>0.1334</cdr:x>
      <cdr:y>0.8645</cdr:y>
    </cdr:from>
    <cdr:to>
      <cdr:x>0.18651</cdr:x>
      <cdr:y>0.9104</cdr:y>
    </cdr:to>
    <cdr:sp macro="" textlink="">
      <cdr:nvSpPr>
        <cdr:cNvPr id="8" name="TextBox 1">
          <a:extLst xmlns:a="http://schemas.openxmlformats.org/drawingml/2006/main">
            <a:ext uri="{FF2B5EF4-FFF2-40B4-BE49-F238E27FC236}">
              <a16:creationId xmlns:a16="http://schemas.microsoft.com/office/drawing/2014/main" id="{352D0295-E5F2-416C-082C-0ABAF9F55E0A}"/>
            </a:ext>
          </a:extLst>
        </cdr:cNvPr>
        <cdr:cNvSpPr txBox="1"/>
      </cdr:nvSpPr>
      <cdr:spPr>
        <a:xfrm xmlns:a="http://schemas.openxmlformats.org/drawingml/2006/main">
          <a:off x="1626413" y="8406289"/>
          <a:ext cx="647555" cy="446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1" dirty="0">
              <a:latin typeface="Aptos" panose="020B0004020202020204" pitchFamily="34" charset="0"/>
            </a:rPr>
            <a:t>4%</a:t>
          </a:r>
        </a:p>
      </cdr:txBody>
    </cdr:sp>
  </cdr:relSizeAnchor>
</c:userShapes>
</file>

<file path=ppt/drawings/drawing2.xml><?xml version="1.0" encoding="utf-8"?>
<c:userShapes xmlns:c="http://schemas.openxmlformats.org/drawingml/2006/chart">
  <cdr:relSizeAnchor xmlns:cdr="http://schemas.openxmlformats.org/drawingml/2006/chartDrawing">
    <cdr:from>
      <cdr:x>0.82924</cdr:x>
      <cdr:y>0.15462</cdr:y>
    </cdr:from>
    <cdr:to>
      <cdr:x>0.90906</cdr:x>
      <cdr:y>0.21758</cdr:y>
    </cdr:to>
    <cdr:sp macro="" textlink="">
      <cdr:nvSpPr>
        <cdr:cNvPr id="4" name="TextBox 3"/>
        <cdr:cNvSpPr txBox="1"/>
      </cdr:nvSpPr>
      <cdr:spPr>
        <a:xfrm xmlns:a="http://schemas.openxmlformats.org/drawingml/2006/main">
          <a:off x="9499446" y="856166"/>
          <a:ext cx="914400" cy="348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6.6325E-5</cdr:x>
      <cdr:y>0.01643</cdr:y>
    </cdr:from>
    <cdr:to>
      <cdr:x>0.20722</cdr:x>
      <cdr:y>0.16322</cdr:y>
    </cdr:to>
    <cdr:sp macro="" textlink="">
      <cdr:nvSpPr>
        <cdr:cNvPr id="2" name="TextBox 1"/>
        <cdr:cNvSpPr txBox="1"/>
      </cdr:nvSpPr>
      <cdr:spPr>
        <a:xfrm xmlns:a="http://schemas.openxmlformats.org/drawingml/2006/main">
          <a:off x="398" y="54552"/>
          <a:ext cx="1243090" cy="487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0.80814</cdr:x>
      <cdr:y>0.11254</cdr:y>
    </cdr:from>
    <cdr:to>
      <cdr:x>0.85557</cdr:x>
      <cdr:y>0.24081</cdr:y>
    </cdr:to>
    <cdr:sp macro="" textlink="">
      <cdr:nvSpPr>
        <cdr:cNvPr id="3" name="TextBox 2"/>
        <cdr:cNvSpPr txBox="1"/>
      </cdr:nvSpPr>
      <cdr:spPr>
        <a:xfrm xmlns:a="http://schemas.openxmlformats.org/drawingml/2006/main">
          <a:off x="7067668" y="435695"/>
          <a:ext cx="414811" cy="496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0.86277</cdr:x>
      <cdr:y>0.1761</cdr:y>
    </cdr:from>
    <cdr:to>
      <cdr:x>0.94119</cdr:x>
      <cdr:y>0.34463</cdr:y>
    </cdr:to>
    <cdr:sp macro="" textlink="">
      <cdr:nvSpPr>
        <cdr:cNvPr id="4" name="TextBox 3"/>
        <cdr:cNvSpPr txBox="1"/>
      </cdr:nvSpPr>
      <cdr:spPr>
        <a:xfrm xmlns:a="http://schemas.openxmlformats.org/drawingml/2006/main">
          <a:off x="10060663" y="955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bg1"/>
            </a:solidFill>
          </a:endParaRPr>
        </a:p>
      </cdr:txBody>
    </cdr:sp>
  </cdr:relSizeAnchor>
  <cdr:relSizeAnchor xmlns:cdr="http://schemas.openxmlformats.org/drawingml/2006/chartDrawing">
    <cdr:from>
      <cdr:x>0.92158</cdr:x>
      <cdr:y>0.22241</cdr:y>
    </cdr:from>
    <cdr:to>
      <cdr:x>1</cdr:x>
      <cdr:y>0.29614</cdr:y>
    </cdr:to>
    <cdr:sp macro="" textlink="">
      <cdr:nvSpPr>
        <cdr:cNvPr id="5" name="TextBox 4"/>
        <cdr:cNvSpPr txBox="1"/>
      </cdr:nvSpPr>
      <cdr:spPr>
        <a:xfrm xmlns:a="http://schemas.openxmlformats.org/drawingml/2006/main">
          <a:off x="10746418" y="1206745"/>
          <a:ext cx="914445" cy="4000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latin typeface="Aptos" panose="020B0004020202020204" pitchFamily="34" charset="0"/>
            </a:rPr>
            <a:t>$17.3B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2/4/2025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Blah blah blah </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200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355936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Registered index-linked annuity (RILA) sales were $17.3 billion in the fourth quarter, up 33% year over year. RILA sales reached $65.2 billion in 2024, 37% higher than prior year. This is the 11</a:t>
            </a:r>
            <a:r>
              <a:rPr lang="en-US" sz="800" b="0" i="0" baseline="30000" dirty="0">
                <a:solidFill>
                  <a:srgbClr val="35424A"/>
                </a:solidFill>
                <a:effectLst/>
                <a:latin typeface="Open Sans" panose="020B0606030504020204" pitchFamily="34" charset="0"/>
              </a:rPr>
              <a:t>th</a:t>
            </a:r>
            <a:r>
              <a:rPr lang="en-US" sz="800" b="0" i="0" dirty="0">
                <a:solidFill>
                  <a:srgbClr val="35424A"/>
                </a:solidFill>
                <a:effectLst/>
                <a:latin typeface="Open Sans" panose="020B0606030504020204" pitchFamily="34" charset="0"/>
              </a:rPr>
              <a:t> consecutive record-setting year for RILA sales.  </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“LIMRA sees a lot of opportunity in the RILA market as investors want to capitalize on the strong equity market gains while mitigating potential downside risk,” noted Hodgens. “Carriers are offering attractive buffers, floors and participation rates.  Product designs will sustain momentum for RILA sales in 2025. LIMRA projects RILA sales will remain at or slightly above the sales in 2024.”</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16</a:t>
            </a:fld>
            <a:endParaRPr lang="en-US" dirty="0"/>
          </a:p>
        </p:txBody>
      </p:sp>
    </p:spTree>
    <p:extLst>
      <p:ext uri="{BB962C8B-B14F-4D97-AF65-F5344CB8AC3E}">
        <p14:creationId xmlns:p14="http://schemas.microsoft.com/office/powerpoint/2010/main" val="312775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2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400" dirty="0">
              <a:solidFill>
                <a:srgbClr val="FF0000"/>
              </a:solidFill>
            </a:endParaRPr>
          </a:p>
        </p:txBody>
      </p:sp>
      <p:sp>
        <p:nvSpPr>
          <p:cNvPr id="4" name="Slide Number Placeholder 3"/>
          <p:cNvSpPr>
            <a:spLocks noGrp="1"/>
          </p:cNvSpPr>
          <p:nvPr>
            <p:ph type="sldNum" sz="quarter" idx="10"/>
          </p:nvPr>
        </p:nvSpPr>
        <p:spPr/>
        <p:txBody>
          <a:bodyPr/>
          <a:lstStyle/>
          <a:p>
            <a:fld id="{8DDDA19E-9604-42AD-99CC-48A7B68242EB}" type="slidenum">
              <a:rPr lang="en-CA" smtClean="0"/>
              <a:t>2</a:t>
            </a:fld>
            <a:endParaRPr lang="en-CA" dirty="0"/>
          </a:p>
        </p:txBody>
      </p:sp>
    </p:spTree>
    <p:extLst>
      <p:ext uri="{BB962C8B-B14F-4D97-AF65-F5344CB8AC3E}">
        <p14:creationId xmlns:p14="http://schemas.microsoft.com/office/powerpoint/2010/main" val="231103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fld id="{8DDDA19E-9604-42AD-99CC-48A7B68242EB}" type="slidenum">
              <a:rPr lang="en-CA" smtClean="0"/>
              <a:t>3</a:t>
            </a:fld>
            <a:endParaRPr lang="en-CA" dirty="0"/>
          </a:p>
        </p:txBody>
      </p:sp>
    </p:spTree>
    <p:extLst>
      <p:ext uri="{BB962C8B-B14F-4D97-AF65-F5344CB8AC3E}">
        <p14:creationId xmlns:p14="http://schemas.microsoft.com/office/powerpoint/2010/main" val="317653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83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Total annuity sales posted $432.4 billion in 2024, up 12% year over year, according to preliminary results from LIMRA’s U.S. Individual Annuity Sales Survey, which represents 83% of the U.S. annuity market. This is the third year of record-high annuity sales.</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Lower interest rates in the second half of the year undermined demand for fixed-rate deferred and income annuities in the fourth quarter 2024. As a result, total annuity sales fell 13% year over year to $100.4 billion.</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“Since the pandemic, we have seen a significant rise in consumer interest in investment protection and guaranteed retirement income solutions,” said Bryan Hodgens, senior vice president and head of LIMRA research. “Fixed-rate deferred annuities drove the record demand for annuities in 2023. As interest rates began to fall in 2024, we saw a shift to products — such as registered indexed-linked and fixed indexed annuities — with greater investment growth potential. We expect this shift to continue in 2025.”</a:t>
            </a:r>
          </a:p>
        </p:txBody>
      </p:sp>
      <p:sp>
        <p:nvSpPr>
          <p:cNvPr id="4" name="Slide Number Placeholder 3"/>
          <p:cNvSpPr>
            <a:spLocks noGrp="1"/>
          </p:cNvSpPr>
          <p:nvPr>
            <p:ph type="sldNum" sz="quarter" idx="10"/>
          </p:nvPr>
        </p:nvSpPr>
        <p:spPr/>
        <p:txBody>
          <a:bodyPr/>
          <a:lstStyle/>
          <a:p>
            <a:fld id="{57A4C921-3F63-4B41-A2D6-50BC2EF01AEA}" type="slidenum">
              <a:rPr lang="en-US" smtClean="0"/>
              <a:t>6</a:t>
            </a:fld>
            <a:endParaRPr lang="en-US" dirty="0"/>
          </a:p>
        </p:txBody>
      </p:sp>
    </p:spTree>
    <p:extLst>
      <p:ext uri="{BB962C8B-B14F-4D97-AF65-F5344CB8AC3E}">
        <p14:creationId xmlns:p14="http://schemas.microsoft.com/office/powerpoint/2010/main" val="199391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Total fixed-rate deferred annuity (FRD) sales were $29.4 billion in the fourth quarter, down 50% from the record set in fourth quarter 2023. For the year, FRD sales totaled $153.4 billion, a 7% drop from 2023.  </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“If interest rates continue to drop this year as expected, it will undoubtedly diminish demand for FRDs in 2025. Yet with a significant amount in FRD contracts coming out of surrender over the next couple of years, LIMRA believes many conservative investors will reinvest their assets in these products,” Hodgens commented. “We are forecasting FRD sales to fall as much as 25% in 2025 but remain more than double the FRD sales prior to 2022.”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B212E1-FD9E-4F71-B066-268A577D77F3}" type="slidenum">
              <a:rPr lang="en-US" smtClean="0"/>
              <a:t>8</a:t>
            </a:fld>
            <a:endParaRPr lang="en-US" dirty="0"/>
          </a:p>
        </p:txBody>
      </p:sp>
    </p:spTree>
    <p:extLst>
      <p:ext uri="{BB962C8B-B14F-4D97-AF65-F5344CB8AC3E}">
        <p14:creationId xmlns:p14="http://schemas.microsoft.com/office/powerpoint/2010/main" val="214988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62050"/>
            <a:ext cx="5578475" cy="3138488"/>
          </a:xfrm>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Fixed indexed annuity (FIA) sales set a new sales record in 2024. FIA sales were $30.4 billion in the fourth quarter, a 22% increase from prior year’s results. In 2024, FIA sales totaled $125.5 billion, up 31% from the prior year. This marks the third consecutive year of record FIA sales.</a:t>
            </a:r>
          </a:p>
          <a:p>
            <a:pPr algn="l"/>
            <a:endParaRPr lang="en-US" b="0" i="0" dirty="0">
              <a:solidFill>
                <a:srgbClr val="35424A"/>
              </a:solidFill>
              <a:effectLst/>
              <a:latin typeface="Open Sans" panose="020B0606030504020204" pitchFamily="34" charset="0"/>
            </a:endParaRPr>
          </a:p>
          <a:p>
            <a:pPr algn="l"/>
            <a:r>
              <a:rPr lang="en-US" b="0" i="0" dirty="0">
                <a:solidFill>
                  <a:srgbClr val="35424A"/>
                </a:solidFill>
                <a:effectLst/>
                <a:latin typeface="Open Sans" panose="020B0606030504020204" pitchFamily="34" charset="0"/>
              </a:rPr>
              <a:t>“Investor demand for protection-based solutions remains high and is driving the growth and competition in the FIA market,” said Hodgens. “Although lower interest rates likely will reduce some demand in 2025, LIMRA predicts innovative index design and competitive participation rates will keep FIA sales above $100 billion in 2025.”</a:t>
            </a:r>
          </a:p>
          <a:p>
            <a:endParaRPr lang="en-US" dirty="0"/>
          </a:p>
        </p:txBody>
      </p:sp>
      <p:sp>
        <p:nvSpPr>
          <p:cNvPr id="4" name="Slide Number Placeholder 3"/>
          <p:cNvSpPr>
            <a:spLocks noGrp="1"/>
          </p:cNvSpPr>
          <p:nvPr>
            <p:ph type="sldNum" sz="quarter" idx="10"/>
          </p:nvPr>
        </p:nvSpPr>
        <p:spPr/>
        <p:txBody>
          <a:bodyPr/>
          <a:lstStyle/>
          <a:p>
            <a:fld id="{57A4C921-3F63-4B41-A2D6-50BC2EF01AEA}" type="slidenum">
              <a:rPr lang="en-US" smtClean="0"/>
              <a:t>10</a:t>
            </a:fld>
            <a:endParaRPr lang="en-US" dirty="0"/>
          </a:p>
        </p:txBody>
      </p:sp>
    </p:spTree>
    <p:extLst>
      <p:ext uri="{BB962C8B-B14F-4D97-AF65-F5344CB8AC3E}">
        <p14:creationId xmlns:p14="http://schemas.microsoft.com/office/powerpoint/2010/main" val="77402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Income annuity product sales struggled in the fourth quarter due to the drop in interest rates, however year-end results remained at record levels. Single premium immediate annuity (SPIA) sales were $3.1 billion in the fourth quarter, down 14% from the prior year’s results. For the year, SPIA sales increased 2% to $13.6 billion, setting a new annual sales record.</a:t>
            </a:r>
          </a:p>
          <a:p>
            <a:pPr algn="l"/>
            <a:endParaRPr lang="en-US" sz="800" b="0" i="0" dirty="0">
              <a:solidFill>
                <a:srgbClr val="35424A"/>
              </a:solidFill>
              <a:effectLst/>
              <a:latin typeface="Open Sans" panose="020B0606030504020204" pitchFamily="34" charset="0"/>
            </a:endParaRPr>
          </a:p>
          <a:p>
            <a:pPr algn="l"/>
            <a:r>
              <a:rPr lang="en-US" sz="800" b="0" i="0" dirty="0">
                <a:solidFill>
                  <a:srgbClr val="35424A"/>
                </a:solidFill>
                <a:effectLst/>
                <a:latin typeface="Open Sans" panose="020B0606030504020204" pitchFamily="34" charset="0"/>
              </a:rPr>
              <a:t>Deferred income annuity (DIA) sales were $1.1 billion in the fourth quarter, down 17% from sales in the fourth quarter 2023. Still, DIA sales ended 2024 up 17% to $4.9 billion.</a:t>
            </a:r>
          </a:p>
        </p:txBody>
      </p:sp>
      <p:sp>
        <p:nvSpPr>
          <p:cNvPr id="4" name="Slide Number Placeholder 3"/>
          <p:cNvSpPr>
            <a:spLocks noGrp="1"/>
          </p:cNvSpPr>
          <p:nvPr>
            <p:ph type="sldNum" sz="quarter" idx="10"/>
          </p:nvPr>
        </p:nvSpPr>
        <p:spPr/>
        <p:txBody>
          <a:bodyPr/>
          <a:lstStyle/>
          <a:p>
            <a:fld id="{9BB212E1-FD9E-4F71-B066-268A577D77F3}" type="slidenum">
              <a:rPr lang="en-US" smtClean="0"/>
              <a:t>12</a:t>
            </a:fld>
            <a:endParaRPr lang="en-US" dirty="0"/>
          </a:p>
        </p:txBody>
      </p:sp>
    </p:spTree>
    <p:extLst>
      <p:ext uri="{BB962C8B-B14F-4D97-AF65-F5344CB8AC3E}">
        <p14:creationId xmlns:p14="http://schemas.microsoft.com/office/powerpoint/2010/main" val="36635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800" b="0" i="0" dirty="0">
                <a:solidFill>
                  <a:srgbClr val="35424A"/>
                </a:solidFill>
                <a:effectLst/>
                <a:latin typeface="Open Sans" panose="020B0606030504020204" pitchFamily="34" charset="0"/>
              </a:rPr>
              <a:t>2024, traditional variable annuity (VA) sales experienced growth for the first time in three  years. Fourth quarter traditional VA sales grew 38% year-over-year to $17 billion and total 2024 sales jumped 19% to $61.2 billion.</a:t>
            </a:r>
          </a:p>
          <a:p>
            <a:pPr algn="l"/>
            <a:endParaRPr lang="en-US" sz="800" b="0" i="0" dirty="0">
              <a:solidFill>
                <a:srgbClr val="35424A"/>
              </a:solidFill>
              <a:effectLst/>
              <a:latin typeface="Open Sans" panose="020B0606030504020204" pitchFamily="34" charset="0"/>
            </a:endParaRPr>
          </a:p>
          <a:p>
            <a:pPr algn="l"/>
            <a:r>
              <a:rPr lang="en-US" sz="800" b="1" i="0" dirty="0">
                <a:solidFill>
                  <a:srgbClr val="35424A"/>
                </a:solidFill>
                <a:effectLst/>
                <a:latin typeface="Open Sans" panose="020B0606030504020204" pitchFamily="34" charset="0"/>
              </a:rPr>
              <a:t>“</a:t>
            </a:r>
            <a:r>
              <a:rPr lang="en-US" sz="800" b="0" i="0" dirty="0">
                <a:solidFill>
                  <a:srgbClr val="35424A"/>
                </a:solidFill>
                <a:effectLst/>
                <a:latin typeface="Open Sans" panose="020B0606030504020204" pitchFamily="34" charset="0"/>
              </a:rPr>
              <a:t>Double-digit growth in the equity market, product innovation and increased interest from registered investment advisors propelled sales to top $60 billion in 2024,” said Hodgens. “If market conditions remain stable, LIMRA is projecting VA sales remain above $60 billion in 2025.”</a:t>
            </a:r>
          </a:p>
          <a:p>
            <a:pPr marL="0" marR="0">
              <a:lnSpc>
                <a:spcPct val="115000"/>
              </a:lnSpc>
              <a:spcBef>
                <a:spcPts val="0"/>
              </a:spcBef>
              <a:spcAft>
                <a:spcPts val="0"/>
              </a:spcAft>
            </a:pPr>
            <a:r>
              <a:rPr lang="en-US" sz="1800" dirty="0">
                <a:effectLst/>
                <a:latin typeface="Arial" panose="020B0604020202020204" pitchFamily="34" charset="0"/>
              </a:rPr>
              <a:t> higher than third quarter 2023 results. YTD, traditional VA sales totaled $44.2 billion, a 13% gain year over year.</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439430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58722" y="4220054"/>
            <a:ext cx="2308354"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Life</a:t>
            </a:r>
            <a:br>
              <a:rPr lang="en-US" sz="2000" b="1" dirty="0">
                <a:solidFill>
                  <a:srgbClr val="005F9F"/>
                </a:solidFill>
                <a:latin typeface="Arial" panose="020B0604020202020204" pitchFamily="34" charset="0"/>
                <a:cs typeface="Arial" panose="020B0604020202020204" pitchFamily="34" charset="0"/>
              </a:rPr>
            </a:b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373942"/>
            <a:ext cx="1713106"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Benefits</a:t>
            </a:r>
            <a:endParaRPr lang="en-US" sz="2000" b="1" dirty="0">
              <a:solidFill>
                <a:srgbClr val="005F9F"/>
              </a:solidFill>
              <a:latin typeface="Arial" panose="020B0604020202020204" pitchFamily="34" charset="0"/>
              <a:cs typeface="Arial" panose="020B0604020202020204" pitchFamily="34" charset="0"/>
            </a:endParaRP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Divider">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0"/>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1530"/>
            <a:ext cx="12191998" cy="890341"/>
          </a:xfrm>
          <a:prstGeom prst="rect">
            <a:avLst/>
          </a:prstGeom>
          <a:noFill/>
        </p:spPr>
        <p:txBody>
          <a:bodyPr vert="horz" wrap="none" lIns="274320" tIns="0" rIns="182880" bIns="0" rtlCol="0" anchor="ctr" anchorCtr="0">
            <a:normAutofit/>
          </a:bodyPr>
          <a:lstStyle>
            <a:lvl1pPr algn="l">
              <a:defRPr sz="3200" b="0" baseline="0">
                <a:solidFill>
                  <a:schemeClr val="bg1"/>
                </a:solidFill>
              </a:defRPr>
            </a:lvl1pPr>
          </a:lstStyle>
          <a:p>
            <a:r>
              <a:rPr lang="en-US" dirty="0"/>
              <a:t>Slide Title</a:t>
            </a:r>
          </a:p>
        </p:txBody>
      </p:sp>
    </p:spTree>
    <p:extLst>
      <p:ext uri="{BB962C8B-B14F-4D97-AF65-F5344CB8AC3E}">
        <p14:creationId xmlns:p14="http://schemas.microsoft.com/office/powerpoint/2010/main" val="1485822203"/>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erior Slide 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415069011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 id="2147483702" r:id="rId14"/>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7886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6579" y="5980500"/>
            <a:ext cx="1688101" cy="689761"/>
          </a:xfrm>
          <a:prstGeom prst="rect">
            <a:avLst/>
          </a:prstGeom>
        </p:spPr>
      </p:pic>
    </p:spTree>
    <p:extLst>
      <p:ext uri="{BB962C8B-B14F-4D97-AF65-F5344CB8AC3E}">
        <p14:creationId xmlns:p14="http://schemas.microsoft.com/office/powerpoint/2010/main" val="733973526"/>
      </p:ext>
    </p:extLst>
  </p:cSld>
  <p:clrMap bg1="lt1" tx1="dk1" bg2="lt2" tx2="dk2" accent1="accent1" accent2="accent2" accent3="accent3" accent4="accent4" accent5="accent5" accent6="accent6" hlink="hlink" folHlink="folHlink"/>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79459" y="5980289"/>
            <a:ext cx="2163305" cy="623297"/>
          </a:xfrm>
          <a:prstGeom prst="rect">
            <a:avLst/>
          </a:prstGeom>
        </p:spPr>
      </p:pic>
      <p:pic>
        <p:nvPicPr>
          <p:cNvPr id="2" name="Picture 1">
            <a:extLst>
              <a:ext uri="{FF2B5EF4-FFF2-40B4-BE49-F238E27FC236}">
                <a16:creationId xmlns:a16="http://schemas.microsoft.com/office/drawing/2014/main" id="{A3DDD070-05A3-2161-026F-3CED281F8740}"/>
              </a:ext>
            </a:extLst>
          </p:cNvPr>
          <p:cNvPicPr>
            <a:picLocks noChangeAspect="1"/>
          </p:cNvPicPr>
          <p:nvPr userDrawn="1"/>
        </p:nvPicPr>
        <p:blipFill rotWithShape="1">
          <a:blip r:embed="rId4"/>
          <a:srcRect l="139" t="33415" r="-139" b="53881"/>
          <a:stretch/>
        </p:blipFill>
        <p:spPr>
          <a:xfrm>
            <a:off x="-8467" y="8467"/>
            <a:ext cx="12208933" cy="872415"/>
          </a:xfrm>
          <a:prstGeom prst="rect">
            <a:avLst/>
          </a:prstGeom>
        </p:spPr>
      </p:pic>
    </p:spTree>
    <p:extLst>
      <p:ext uri="{BB962C8B-B14F-4D97-AF65-F5344CB8AC3E}">
        <p14:creationId xmlns:p14="http://schemas.microsoft.com/office/powerpoint/2010/main" val="336614052"/>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mra.com/en/newsroom/news-releases/2025/limra-2024-retail-annuity-sales-power-to-a-record-$432.4-bill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460556"/>
            <a:ext cx="11750972" cy="430887"/>
          </a:xfrm>
        </p:spPr>
        <p:txBody>
          <a:bodyPr/>
          <a:lstStyle/>
          <a:p>
            <a:r>
              <a:rPr lang="en-US" sz="2500" kern="1800" dirty="0">
                <a:latin typeface="Aptos" panose="020B0004020202020204" pitchFamily="34" charset="0"/>
              </a:rPr>
              <a:t>2024 Retail Annuity Sales Power to a Record $432.4 Billion</a:t>
            </a:r>
            <a:endParaRPr lang="en-US" sz="2500" dirty="0">
              <a:latin typeface="Aptos" panose="020B0004020202020204" pitchFamily="34" charset="0"/>
            </a:endParaRPr>
          </a:p>
        </p:txBody>
      </p:sp>
      <p:sp>
        <p:nvSpPr>
          <p:cNvPr id="10" name="Text Placeholder 9"/>
          <p:cNvSpPr>
            <a:spLocks noGrp="1"/>
          </p:cNvSpPr>
          <p:nvPr>
            <p:ph type="body" sz="quarter" idx="10"/>
          </p:nvPr>
        </p:nvSpPr>
        <p:spPr>
          <a:xfrm>
            <a:off x="441028" y="5891443"/>
            <a:ext cx="5449824" cy="333375"/>
          </a:xfrm>
        </p:spPr>
        <p:txBody>
          <a:bodyPr/>
          <a:lstStyle/>
          <a:p>
            <a:r>
              <a:rPr lang="en-US" dirty="0">
                <a:latin typeface="Aptos" panose="020B0004020202020204" pitchFamily="34" charset="0"/>
              </a:rPr>
              <a:t>Brandi Calica</a:t>
            </a:r>
            <a:r>
              <a:rPr lang="en-US" sz="1600" dirty="0">
                <a:latin typeface="Aptos" panose="020B0004020202020204" pitchFamily="34" charset="0"/>
              </a:rPr>
              <a:t>  •  </a:t>
            </a:r>
            <a:r>
              <a:rPr lang="en-US" dirty="0">
                <a:latin typeface="Aptos" panose="020B0004020202020204" pitchFamily="34" charset="0"/>
              </a:rPr>
              <a:t>Segment Marketing</a:t>
            </a:r>
          </a:p>
        </p:txBody>
      </p:sp>
      <p:sp>
        <p:nvSpPr>
          <p:cNvPr id="11" name="Text Placeholder 10"/>
          <p:cNvSpPr>
            <a:spLocks noGrp="1"/>
          </p:cNvSpPr>
          <p:nvPr>
            <p:ph type="body" sz="quarter" idx="11"/>
          </p:nvPr>
        </p:nvSpPr>
        <p:spPr>
          <a:xfrm>
            <a:off x="441028" y="6244056"/>
            <a:ext cx="5449824" cy="333375"/>
          </a:xfrm>
        </p:spPr>
        <p:txBody>
          <a:bodyPr/>
          <a:lstStyle/>
          <a:p>
            <a:r>
              <a:rPr lang="en-US" dirty="0">
                <a:latin typeface="Aptos" panose="020B0004020202020204" pitchFamily="34" charset="0"/>
              </a:rPr>
              <a:t>January 2025</a:t>
            </a:r>
          </a:p>
        </p:txBody>
      </p:sp>
    </p:spTree>
    <p:extLst>
      <p:ext uri="{BB962C8B-B14F-4D97-AF65-F5344CB8AC3E}">
        <p14:creationId xmlns:p14="http://schemas.microsoft.com/office/powerpoint/2010/main" val="22273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txBox="1">
            <a:spLocks/>
          </p:cNvSpPr>
          <p:nvPr/>
        </p:nvSpPr>
        <p:spPr>
          <a:xfrm>
            <a:off x="0"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Fixed Indexed Annuity Sales Up 22% in 4Q Year-Over-Year</a:t>
            </a:r>
          </a:p>
        </p:txBody>
      </p:sp>
      <p:graphicFrame>
        <p:nvGraphicFramePr>
          <p:cNvPr id="5" name="Object 3"/>
          <p:cNvGraphicFramePr>
            <a:graphicFrameLocks noChangeAspect="1"/>
          </p:cNvGraphicFramePr>
          <p:nvPr>
            <p:extLst>
              <p:ext uri="{D42A27DB-BD31-4B8C-83A1-F6EECF244321}">
                <p14:modId xmlns:p14="http://schemas.microsoft.com/office/powerpoint/2010/main" val="1505073125"/>
              </p:ext>
            </p:extLst>
          </p:nvPr>
        </p:nvGraphicFramePr>
        <p:xfrm>
          <a:off x="199981" y="1026074"/>
          <a:ext cx="11660861" cy="49795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324335" y="641235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 </a:t>
            </a:r>
            <a:r>
              <a:rPr lang="en-US" sz="1000" dirty="0"/>
              <a:t>LIMRA U.S. Individual Annuities Sales Survey, </a:t>
            </a:r>
            <a:r>
              <a:rPr lang="en-US" sz="1000" i="1" dirty="0"/>
              <a:t>*preliminary data</a:t>
            </a:r>
            <a:endParaRPr lang="en-US" sz="1000" i="1" dirty="0">
              <a:cs typeface="Arial" pitchFamily="34" charset="0"/>
            </a:endParaRPr>
          </a:p>
          <a:p>
            <a:pPr marL="0" indent="0">
              <a:lnSpc>
                <a:spcPct val="100000"/>
              </a:lnSpc>
              <a:spcBef>
                <a:spcPts val="0"/>
              </a:spcBef>
              <a:buNone/>
            </a:pPr>
            <a:endParaRPr lang="en-US" sz="1000" i="1" dirty="0">
              <a:cs typeface="Arial" pitchFamily="34" charset="0"/>
            </a:endParaRPr>
          </a:p>
        </p:txBody>
      </p:sp>
    </p:spTree>
    <p:extLst>
      <p:ext uri="{BB962C8B-B14F-4D97-AF65-F5344CB8AC3E}">
        <p14:creationId xmlns:p14="http://schemas.microsoft.com/office/powerpoint/2010/main" val="287403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Income Annuity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163" b="27163"/>
          <a:stretch>
            <a:fillRect/>
          </a:stretch>
        </p:blipFill>
        <p:spPr/>
      </p:pic>
    </p:spTree>
    <p:extLst>
      <p:ext uri="{BB962C8B-B14F-4D97-AF65-F5344CB8AC3E}">
        <p14:creationId xmlns:p14="http://schemas.microsoft.com/office/powerpoint/2010/main" val="418999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ptos" panose="020B0004020202020204" pitchFamily="34" charset="0"/>
              </a:rPr>
              <a:t>Deferred Annuity Sales Down 17% in 4Q 4024</a:t>
            </a:r>
          </a:p>
        </p:txBody>
      </p:sp>
      <p:graphicFrame>
        <p:nvGraphicFramePr>
          <p:cNvPr id="7" name="Chart 6"/>
          <p:cNvGraphicFramePr/>
          <p:nvPr>
            <p:extLst>
              <p:ext uri="{D42A27DB-BD31-4B8C-83A1-F6EECF244321}">
                <p14:modId xmlns:p14="http://schemas.microsoft.com/office/powerpoint/2010/main" val="2554775744"/>
              </p:ext>
            </p:extLst>
          </p:nvPr>
        </p:nvGraphicFramePr>
        <p:xfrm>
          <a:off x="305046" y="942975"/>
          <a:ext cx="11570345" cy="55867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057661" y="1876562"/>
            <a:ext cx="948563" cy="369332"/>
          </a:xfrm>
          <a:prstGeom prst="rect">
            <a:avLst/>
          </a:prstGeom>
          <a:noFill/>
        </p:spPr>
        <p:txBody>
          <a:bodyPr wrap="square" rtlCol="0">
            <a:spAutoFit/>
          </a:bodyPr>
          <a:lstStyle/>
          <a:p>
            <a:r>
              <a:rPr lang="en-US" b="1" dirty="0">
                <a:latin typeface="Aptos" panose="020B0004020202020204" pitchFamily="34" charset="0"/>
              </a:rPr>
              <a:t>$4.2B</a:t>
            </a:r>
          </a:p>
        </p:txBody>
      </p:sp>
      <p:sp>
        <p:nvSpPr>
          <p:cNvPr id="8" name="Text Placeholder 6"/>
          <p:cNvSpPr txBox="1">
            <a:spLocks/>
          </p:cNvSpPr>
          <p:nvPr/>
        </p:nvSpPr>
        <p:spPr>
          <a:xfrm>
            <a:off x="354152" y="6382536"/>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latin typeface="Aptos" panose="020B0004020202020204" pitchFamily="34" charset="0"/>
                <a:cs typeface="Arial" pitchFamily="34" charset="0"/>
              </a:rPr>
              <a:t>Source: </a:t>
            </a:r>
            <a:r>
              <a:rPr lang="en-US" sz="1000" dirty="0">
                <a:latin typeface="Aptos" panose="020B0004020202020204" pitchFamily="34" charset="0"/>
              </a:rPr>
              <a:t>LIMRA U.S. Individual Annuities Sales Survey, </a:t>
            </a:r>
            <a:r>
              <a:rPr lang="en-US" sz="1000" i="1" dirty="0">
                <a:latin typeface="Aptos" panose="020B0004020202020204" pitchFamily="34" charset="0"/>
              </a:rPr>
              <a:t>*preliminary data</a:t>
            </a:r>
            <a:endParaRPr lang="en-US" sz="1000" i="1" dirty="0">
              <a:latin typeface="Aptos" panose="020B0004020202020204" pitchFamily="34" charset="0"/>
              <a:cs typeface="Arial" pitchFamily="34" charset="0"/>
            </a:endParaRPr>
          </a:p>
        </p:txBody>
      </p:sp>
      <p:sp>
        <p:nvSpPr>
          <p:cNvPr id="4" name="TextBox 3">
            <a:extLst>
              <a:ext uri="{FF2B5EF4-FFF2-40B4-BE49-F238E27FC236}">
                <a16:creationId xmlns:a16="http://schemas.microsoft.com/office/drawing/2014/main" id="{93689702-A811-28DB-B58F-1EB8143ED28D}"/>
              </a:ext>
            </a:extLst>
          </p:cNvPr>
          <p:cNvSpPr txBox="1"/>
          <p:nvPr/>
        </p:nvSpPr>
        <p:spPr>
          <a:xfrm>
            <a:off x="1961651" y="1165770"/>
            <a:ext cx="8280259" cy="369332"/>
          </a:xfrm>
          <a:prstGeom prst="rect">
            <a:avLst/>
          </a:prstGeom>
          <a:noFill/>
        </p:spPr>
        <p:txBody>
          <a:bodyPr wrap="square" rtlCol="0">
            <a:spAutoFit/>
          </a:bodyPr>
          <a:lstStyle/>
          <a:p>
            <a:pPr marL="0" marR="0" algn="ctr">
              <a:spcBef>
                <a:spcPts val="0"/>
              </a:spcBef>
              <a:spcAft>
                <a:spcPts val="0"/>
              </a:spcAft>
            </a:pPr>
            <a:r>
              <a:rPr lang="en-US" sz="1800" b="1" dirty="0">
                <a:solidFill>
                  <a:srgbClr val="35424A"/>
                </a:solidFill>
                <a:effectLst/>
                <a:highlight>
                  <a:srgbClr val="FFFFFF"/>
                </a:highlight>
                <a:latin typeface="Aptos" panose="020B0004020202020204" pitchFamily="34" charset="0"/>
                <a:ea typeface="Times New Roman" panose="02020603050405020304" pitchFamily="18" charset="0"/>
              </a:rPr>
              <a:t>DIA sales ended 2024 up 17% to 4.9 billion. </a:t>
            </a:r>
            <a:endParaRPr lang="en-US" sz="1800" b="1" dirty="0">
              <a:effectLst/>
              <a:highlight>
                <a:srgbClr val="FFFFFF"/>
              </a:highlight>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356175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Traditional Variable Annuity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a:xfrm>
            <a:off x="0" y="13447"/>
            <a:ext cx="12192000" cy="4162425"/>
          </a:xfrm>
        </p:spPr>
      </p:pic>
    </p:spTree>
    <p:extLst>
      <p:ext uri="{BB962C8B-B14F-4D97-AF65-F5344CB8AC3E}">
        <p14:creationId xmlns:p14="http://schemas.microsoft.com/office/powerpoint/2010/main" val="396308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447" y="-220753"/>
            <a:ext cx="12191998" cy="890341"/>
          </a:xfrm>
        </p:spPr>
        <p:txBody>
          <a:bodyPr vert="horz" wrap="none" lIns="0" tIns="0" rIns="0" bIns="0" rtlCol="0" anchor="b">
            <a:normAutofit/>
          </a:bodyPr>
          <a:lstStyle/>
          <a:p>
            <a:pPr fontAlgn="base">
              <a:lnSpc>
                <a:spcPct val="100000"/>
              </a:lnSpc>
              <a:spcAft>
                <a:spcPct val="0"/>
              </a:spcAft>
            </a:pPr>
            <a:r>
              <a:rPr lang="en-US" dirty="0">
                <a:latin typeface="Aptos" panose="020B0004020202020204" pitchFamily="34" charset="0"/>
              </a:rPr>
              <a:t>Traditional Variable Annuity Sales Up 38% Year-Over-Year</a:t>
            </a:r>
          </a:p>
        </p:txBody>
      </p:sp>
      <p:graphicFrame>
        <p:nvGraphicFramePr>
          <p:cNvPr id="5" name="Object 3"/>
          <p:cNvGraphicFramePr>
            <a:graphicFrameLocks noChangeAspect="1"/>
          </p:cNvGraphicFramePr>
          <p:nvPr>
            <p:extLst>
              <p:ext uri="{D42A27DB-BD31-4B8C-83A1-F6EECF244321}">
                <p14:modId xmlns:p14="http://schemas.microsoft.com/office/powerpoint/2010/main" val="1400819375"/>
              </p:ext>
            </p:extLst>
          </p:nvPr>
        </p:nvGraphicFramePr>
        <p:xfrm>
          <a:off x="262027" y="716243"/>
          <a:ext cx="11660863" cy="53659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6"/>
          <p:cNvSpPr txBox="1">
            <a:spLocks/>
          </p:cNvSpPr>
          <p:nvPr/>
        </p:nvSpPr>
        <p:spPr>
          <a:xfrm>
            <a:off x="262027" y="6462050"/>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 </a:t>
            </a:r>
            <a:r>
              <a:rPr lang="en-US" sz="1000" dirty="0"/>
              <a:t>LIMRA U.S. Individual Annuities Sales Survey, </a:t>
            </a:r>
            <a:r>
              <a:rPr lang="en-US" sz="1000" i="1" dirty="0"/>
              <a:t>*preliminary data</a:t>
            </a:r>
            <a:endParaRPr lang="en-US" sz="1000" i="1" dirty="0">
              <a:cs typeface="Arial" pitchFamily="34" charset="0"/>
            </a:endParaRPr>
          </a:p>
        </p:txBody>
      </p:sp>
    </p:spTree>
    <p:extLst>
      <p:ext uri="{BB962C8B-B14F-4D97-AF65-F5344CB8AC3E}">
        <p14:creationId xmlns:p14="http://schemas.microsoft.com/office/powerpoint/2010/main" val="144580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RILA Sales Trends</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93015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p:cNvSpPr txBox="1">
            <a:spLocks/>
          </p:cNvSpPr>
          <p:nvPr/>
        </p:nvSpPr>
        <p:spPr>
          <a:xfrm>
            <a:off x="78458"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RILA Sales Up 38% Year Over Year</a:t>
            </a:r>
          </a:p>
        </p:txBody>
      </p:sp>
      <p:graphicFrame>
        <p:nvGraphicFramePr>
          <p:cNvPr id="5" name="Object 3"/>
          <p:cNvGraphicFramePr>
            <a:graphicFrameLocks noChangeAspect="1"/>
          </p:cNvGraphicFramePr>
          <p:nvPr>
            <p:extLst>
              <p:ext uri="{D42A27DB-BD31-4B8C-83A1-F6EECF244321}">
                <p14:modId xmlns:p14="http://schemas.microsoft.com/office/powerpoint/2010/main" val="2072329878"/>
              </p:ext>
            </p:extLst>
          </p:nvPr>
        </p:nvGraphicFramePr>
        <p:xfrm>
          <a:off x="265568" y="559841"/>
          <a:ext cx="11660863" cy="54256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txBox="1">
            <a:spLocks/>
          </p:cNvSpPr>
          <p:nvPr/>
        </p:nvSpPr>
        <p:spPr>
          <a:xfrm>
            <a:off x="265568" y="639819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latin typeface="Aptos" panose="020B0004020202020204" pitchFamily="34" charset="0"/>
                <a:cs typeface="Arial" pitchFamily="34" charset="0"/>
              </a:rPr>
              <a:t>Source: </a:t>
            </a:r>
            <a:r>
              <a:rPr lang="en-US" sz="1000" dirty="0">
                <a:latin typeface="Aptos" panose="020B0004020202020204" pitchFamily="34" charset="0"/>
              </a:rPr>
              <a:t>LIMRA U.S. Individual Annuities Sales Survey,</a:t>
            </a:r>
            <a:r>
              <a:rPr lang="en-US" sz="1000" i="1" dirty="0">
                <a:latin typeface="Aptos" panose="020B0004020202020204" pitchFamily="34" charset="0"/>
              </a:rPr>
              <a:t>*preliminary data</a:t>
            </a:r>
            <a:endParaRPr lang="en-US" sz="1000" dirty="0">
              <a:latin typeface="Aptos" panose="020B0004020202020204" pitchFamily="34" charset="0"/>
            </a:endParaRPr>
          </a:p>
        </p:txBody>
      </p:sp>
      <p:sp>
        <p:nvSpPr>
          <p:cNvPr id="2" name="TextBox 1">
            <a:extLst>
              <a:ext uri="{FF2B5EF4-FFF2-40B4-BE49-F238E27FC236}">
                <a16:creationId xmlns:a16="http://schemas.microsoft.com/office/drawing/2014/main" id="{D2D46CAC-B3FB-C3E3-B2F2-1E4545A721A8}"/>
              </a:ext>
            </a:extLst>
          </p:cNvPr>
          <p:cNvSpPr txBox="1"/>
          <p:nvPr/>
        </p:nvSpPr>
        <p:spPr>
          <a:xfrm>
            <a:off x="9806371" y="1878385"/>
            <a:ext cx="914400" cy="4000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rPr>
              <a:t>$12.6</a:t>
            </a:r>
          </a:p>
        </p:txBody>
      </p:sp>
    </p:spTree>
    <p:extLst>
      <p:ext uri="{BB962C8B-B14F-4D97-AF65-F5344CB8AC3E}">
        <p14:creationId xmlns:p14="http://schemas.microsoft.com/office/powerpoint/2010/main" val="375150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095999"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p:cNvSpPr/>
          <p:nvPr/>
        </p:nvSpPr>
        <p:spPr>
          <a:xfrm>
            <a:off x="3693837" y="2971800"/>
            <a:ext cx="2262042"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Rectangle 61"/>
          <p:cNvSpPr/>
          <p:nvPr/>
        </p:nvSpPr>
        <p:spPr>
          <a:xfrm>
            <a:off x="6096000" y="2776514"/>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Rectangle 59"/>
          <p:cNvSpPr/>
          <p:nvPr/>
        </p:nvSpPr>
        <p:spPr>
          <a:xfrm>
            <a:off x="3703217" y="2776514"/>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p:cNvSpPr/>
          <p:nvPr/>
        </p:nvSpPr>
        <p:spPr>
          <a:xfrm>
            <a:off x="3721810" y="2853967"/>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Insights </a:t>
            </a:r>
          </a:p>
        </p:txBody>
      </p:sp>
      <p:sp>
        <p:nvSpPr>
          <p:cNvPr id="36" name="Rectangle 35"/>
          <p:cNvSpPr/>
          <p:nvPr/>
        </p:nvSpPr>
        <p:spPr>
          <a:xfrm>
            <a:off x="6095638" y="2854050"/>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rPr>
              <a:t>Connections</a:t>
            </a:r>
            <a:r>
              <a:rPr kumimoji="0" lang="en-US" sz="2400" b="1" i="0" u="none" strike="noStrike" kern="1200" cap="none" spc="0" normalizeH="0" baseline="0" noProof="0" dirty="0">
                <a:ln>
                  <a:noFill/>
                </a:ln>
                <a:solidFill>
                  <a:srgbClr val="FFFFFF"/>
                </a:solidFill>
                <a:effectLst/>
                <a:uLnTx/>
                <a:uFillTx/>
                <a:latin typeface="Aptos" panose="020B0004020202020204" pitchFamily="34" charset="0"/>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by empowering our members with</a:t>
            </a:r>
          </a:p>
        </p:txBody>
      </p:sp>
      <p:sp>
        <p:nvSpPr>
          <p:cNvPr id="69"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 name="Group 1"/>
          <p:cNvGrpSpPr/>
          <p:nvPr/>
        </p:nvGrpSpPr>
        <p:grpSpPr>
          <a:xfrm>
            <a:off x="1312800" y="2762250"/>
            <a:ext cx="2238375" cy="2724150"/>
            <a:chOff x="10698647" y="862215"/>
            <a:chExt cx="2238375"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7" name="Rectangle 6"/>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30" name="Rectangle 29"/>
            <p:cNvSpPr/>
            <p:nvPr/>
          </p:nvSpPr>
          <p:spPr>
            <a:xfrm>
              <a:off x="10717698" y="965173"/>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7384" y="3638511"/>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64454" y="3709524"/>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51" name="Rectangle 50"/>
            <p:cNvSpPr/>
            <p:nvPr/>
          </p:nvSpPr>
          <p:spPr>
            <a:xfrm>
              <a:off x="8677275" y="2835584"/>
              <a:ext cx="2228850" cy="498598"/>
            </a:xfrm>
            <a:prstGeom prst="rect">
              <a:avLst/>
            </a:prstGeom>
          </p:spPr>
          <p:txBody>
            <a:bodyPr wrap="square" anchor="ctr">
              <a:spAutoFit/>
            </a:bodyPr>
            <a:lstStyle/>
            <a:p>
              <a:pPr marL="0" marR="0" lvl="0" indent="0" algn="ctr" defTabSz="914400" rtl="0" eaLnBrk="1" fontAlgn="auto" latinLnBrk="0" hangingPunct="1">
                <a:lnSpc>
                  <a:spcPct val="110000"/>
                </a:lnSpc>
                <a:spcBef>
                  <a:spcPts val="75"/>
                </a:spcBef>
                <a:spcAft>
                  <a:spcPts val="0"/>
                </a:spcAft>
                <a:buClrTx/>
                <a:buSzPct val="100000"/>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
        <p:nvSpPr>
          <p:cNvPr id="24" name="Title 1"/>
          <p:cNvSpPr>
            <a:spLocks noGrp="1"/>
          </p:cNvSpPr>
          <p:nvPr>
            <p:ph type="title"/>
          </p:nvPr>
        </p:nvSpPr>
        <p:spPr>
          <a:xfrm>
            <a:off x="5782" y="-30864"/>
            <a:ext cx="12191998" cy="890341"/>
          </a:xfrm>
          <a:prstGeom prst="rect">
            <a:avLst/>
          </a:prstGeom>
        </p:spPr>
        <p:txBody>
          <a:bodyPr/>
          <a:lstStyle/>
          <a:p>
            <a:r>
              <a:rPr lang="en-US" dirty="0">
                <a:latin typeface="Aptos" panose="020B0004020202020204" pitchFamily="34" charset="0"/>
              </a:rPr>
              <a:t>Our Mission</a:t>
            </a:r>
          </a:p>
        </p:txBody>
      </p:sp>
    </p:spTree>
    <p:extLst>
      <p:ext uri="{BB962C8B-B14F-4D97-AF65-F5344CB8AC3E}">
        <p14:creationId xmlns:p14="http://schemas.microsoft.com/office/powerpoint/2010/main" val="116711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8676"/>
          <a:stretch/>
        </p:blipFill>
        <p:spPr>
          <a:xfrm>
            <a:off x="6132352" y="1303564"/>
            <a:ext cx="5596762" cy="4593772"/>
          </a:xfrm>
          <a:prstGeom prst="rect">
            <a:avLst/>
          </a:prstGeom>
        </p:spPr>
      </p:pic>
      <p:sp>
        <p:nvSpPr>
          <p:cNvPr id="3" name="Text Placeholder 2"/>
          <p:cNvSpPr>
            <a:spLocks noGrp="1"/>
          </p:cNvSpPr>
          <p:nvPr>
            <p:ph type="body" sz="quarter" idx="13"/>
          </p:nvPr>
        </p:nvSpPr>
        <p:spPr/>
        <p:txBody>
          <a:bodyPr/>
          <a:lstStyle/>
          <a:p>
            <a:r>
              <a:rPr lang="en-CA" dirty="0">
                <a:latin typeface="Aptos" panose="020B0004020202020204" pitchFamily="34" charset="0"/>
              </a:rPr>
              <a:t>Key highlights</a:t>
            </a:r>
          </a:p>
          <a:p>
            <a:r>
              <a:rPr lang="en-CA" dirty="0">
                <a:latin typeface="Aptos" panose="020B0004020202020204" pitchFamily="34" charset="0"/>
              </a:rPr>
              <a:t>Total annuity sales</a:t>
            </a:r>
          </a:p>
          <a:p>
            <a:r>
              <a:rPr lang="en-CA" dirty="0">
                <a:latin typeface="Aptos" panose="020B0004020202020204" pitchFamily="34" charset="0"/>
              </a:rPr>
              <a:t>Sales trends by annuity type</a:t>
            </a:r>
          </a:p>
          <a:p>
            <a:pPr lvl="1"/>
            <a:r>
              <a:rPr lang="en-CA" dirty="0">
                <a:latin typeface="Aptos" panose="020B0004020202020204" pitchFamily="34" charset="0"/>
              </a:rPr>
              <a:t>Fixed-rate deferred</a:t>
            </a:r>
          </a:p>
          <a:p>
            <a:pPr lvl="1"/>
            <a:r>
              <a:rPr lang="en-CA" dirty="0">
                <a:latin typeface="Aptos" panose="020B0004020202020204" pitchFamily="34" charset="0"/>
              </a:rPr>
              <a:t>Income</a:t>
            </a:r>
          </a:p>
          <a:p>
            <a:pPr lvl="1"/>
            <a:r>
              <a:rPr lang="en-CA" dirty="0">
                <a:latin typeface="Aptos" panose="020B0004020202020204" pitchFamily="34" charset="0"/>
              </a:rPr>
              <a:t>Fixed indexed</a:t>
            </a:r>
          </a:p>
          <a:p>
            <a:pPr lvl="1"/>
            <a:r>
              <a:rPr lang="en-CA" dirty="0">
                <a:latin typeface="Aptos" panose="020B0004020202020204" pitchFamily="34" charset="0"/>
              </a:rPr>
              <a:t>Traditional variable </a:t>
            </a:r>
          </a:p>
          <a:p>
            <a:pPr lvl="1"/>
            <a:r>
              <a:rPr lang="en-CA" dirty="0">
                <a:latin typeface="Aptos" panose="020B0004020202020204" pitchFamily="34" charset="0"/>
              </a:rPr>
              <a:t>RILA</a:t>
            </a:r>
          </a:p>
          <a:p>
            <a:endParaRPr lang="en-CA" dirty="0">
              <a:latin typeface="Aptos" panose="020B0004020202020204" pitchFamily="34" charset="0"/>
            </a:endParaRPr>
          </a:p>
          <a:p>
            <a:endParaRPr lang="en-CA" dirty="0">
              <a:latin typeface="Aptos" panose="020B0004020202020204" pitchFamily="34" charset="0"/>
            </a:endParaRPr>
          </a:p>
          <a:p>
            <a:endParaRPr lang="en-CA" dirty="0">
              <a:latin typeface="Aptos" panose="020B0004020202020204" pitchFamily="34" charset="0"/>
            </a:endParaRP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Discussion Topics</a:t>
            </a:r>
          </a:p>
        </p:txBody>
      </p:sp>
    </p:spTree>
    <p:extLst>
      <p:ext uri="{BB962C8B-B14F-4D97-AF65-F5344CB8AC3E}">
        <p14:creationId xmlns:p14="http://schemas.microsoft.com/office/powerpoint/2010/main" val="339300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2388" y="1303564"/>
            <a:ext cx="5570538" cy="4914900"/>
          </a:xfrm>
        </p:spPr>
        <p:txBody>
          <a:bodyPr/>
          <a:lstStyle/>
          <a:p>
            <a:r>
              <a:rPr lang="en-US" dirty="0">
                <a:latin typeface="Aptos" panose="020B0004020202020204" pitchFamily="34" charset="0"/>
              </a:rPr>
              <a:t>Total annuity sales increased 12% to $432.4 billion, setting a new sales record.</a:t>
            </a:r>
          </a:p>
          <a:p>
            <a:r>
              <a:rPr lang="en-US" dirty="0">
                <a:effectLst/>
                <a:latin typeface="Aptos" panose="020B0004020202020204" pitchFamily="34" charset="0"/>
                <a:ea typeface="Calibri" panose="020F0502020204030204" pitchFamily="34" charset="0"/>
                <a:cs typeface="Times New Roman" panose="02020603050405020304" pitchFamily="18" charset="0"/>
              </a:rPr>
              <a:t>For the </a:t>
            </a:r>
            <a:r>
              <a:rPr lang="en-US" dirty="0">
                <a:latin typeface="Aptos" panose="020B0004020202020204" pitchFamily="34" charset="0"/>
                <a:ea typeface="Calibri" panose="020F0502020204030204" pitchFamily="34" charset="0"/>
                <a:cs typeface="Times New Roman" panose="02020603050405020304" pitchFamily="18" charset="0"/>
              </a:rPr>
              <a:t>11</a:t>
            </a:r>
            <a:r>
              <a:rPr lang="en-US" baseline="30000" dirty="0">
                <a:latin typeface="Aptos" panose="020B0004020202020204" pitchFamily="34" charset="0"/>
                <a:ea typeface="Calibri" panose="020F0502020204030204" pitchFamily="34" charset="0"/>
                <a:cs typeface="Times New Roman" panose="02020603050405020304" pitchFamily="18" charset="0"/>
              </a:rPr>
              <a:t>th</a:t>
            </a:r>
            <a:r>
              <a:rPr lang="en-US" dirty="0">
                <a:latin typeface="Aptos" panose="020B0004020202020204" pitchFamily="34" charset="0"/>
                <a:ea typeface="Calibri" panose="020F0502020204030204" pitchFamily="34" charset="0"/>
                <a:cs typeface="Times New Roman" panose="02020603050405020304" pitchFamily="18" charset="0"/>
              </a:rPr>
              <a:t> consecutive year, RILA posted record-high sales, surpassing $65 billion.</a:t>
            </a:r>
          </a:p>
          <a:p>
            <a:r>
              <a:rPr lang="en-US" dirty="0">
                <a:effectLst/>
                <a:latin typeface="Aptos" panose="020B0004020202020204" pitchFamily="34" charset="0"/>
                <a:ea typeface="Calibri" panose="020F0502020204030204" pitchFamily="34" charset="0"/>
                <a:cs typeface="Times New Roman" panose="02020603050405020304" pitchFamily="18" charset="0"/>
              </a:rPr>
              <a:t>FIA sales totaled a record-high $125.5 billion in 2024, up 31% from the prior year.</a:t>
            </a:r>
          </a:p>
          <a:p>
            <a:r>
              <a:rPr lang="en-US" dirty="0">
                <a:latin typeface="Aptos" panose="020B0004020202020204" pitchFamily="34" charset="0"/>
                <a:ea typeface="Calibri" panose="020F0502020204030204" pitchFamily="34" charset="0"/>
                <a:cs typeface="Times New Roman" panose="02020603050405020304" pitchFamily="18" charset="0"/>
              </a:rPr>
              <a:t>View the full press release </a:t>
            </a:r>
            <a:r>
              <a:rPr lang="en-US" dirty="0">
                <a:latin typeface="Aptos" panose="020B0004020202020204" pitchFamily="34" charset="0"/>
                <a:ea typeface="Calibri" panose="020F0502020204030204" pitchFamily="34" charset="0"/>
                <a:cs typeface="Times New Roman" panose="02020603050405020304" pitchFamily="18" charset="0"/>
                <a:hlinkClick r:id="rId3"/>
              </a:rPr>
              <a:t>here</a:t>
            </a:r>
            <a:r>
              <a:rPr lang="en-US" dirty="0">
                <a:latin typeface="Aptos" panose="020B0004020202020204" pitchFamily="34" charset="0"/>
                <a:ea typeface="Calibri" panose="020F0502020204030204" pitchFamily="34" charset="0"/>
                <a:cs typeface="Times New Roman" panose="02020603050405020304" pitchFamily="18" charset="0"/>
              </a:rPr>
              <a:t>.</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indent="0">
              <a:buNone/>
            </a:pPr>
            <a:endParaRPr lang="en-CA" dirty="0">
              <a:latin typeface="Aptos" panose="020B0004020202020204" pitchFamily="34" charset="0"/>
            </a:endParaRPr>
          </a:p>
          <a:p>
            <a:endParaRPr lang="en-CA" dirty="0">
              <a:latin typeface="Aptos" panose="020B0004020202020204" pitchFamily="34" charset="0"/>
            </a:endParaRP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Key Highlights</a:t>
            </a:r>
            <a:endParaRPr lang="en-CA" dirty="0">
              <a:solidFill>
                <a:srgbClr val="FF0000"/>
              </a:solidFill>
              <a:latin typeface="Aptos" panose="020B0004020202020204" pitchFamily="34" charset="0"/>
            </a:endParaRPr>
          </a:p>
        </p:txBody>
      </p:sp>
      <p:pic>
        <p:nvPicPr>
          <p:cNvPr id="18438" name="Picture 6"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l="9519" t="14330" r="30499" b="9898"/>
          <a:stretch/>
        </p:blipFill>
        <p:spPr bwMode="auto">
          <a:xfrm>
            <a:off x="6128414" y="1303564"/>
            <a:ext cx="5600700" cy="45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4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Total Annuity Sales</a:t>
            </a:r>
          </a:p>
        </p:txBody>
      </p:sp>
      <p:sp>
        <p:nvSpPr>
          <p:cNvPr id="14" name="Picture Placeholder 13"/>
          <p:cNvSpPr>
            <a:spLocks noGrp="1"/>
          </p:cNvSpPr>
          <p:nvPr>
            <p:ph type="pic" sz="quarter" idx="10"/>
          </p:nvPr>
        </p:nvSpPr>
        <p:spPr/>
        <p:txBody>
          <a:bodyPr/>
          <a:lstStyle/>
          <a:p>
            <a:endParaRPr lang="en-US" dirty="0"/>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16739" b="31836"/>
          <a:stretch/>
        </p:blipFill>
        <p:spPr>
          <a:xfrm>
            <a:off x="0" y="1"/>
            <a:ext cx="12192000" cy="4182657"/>
          </a:xfrm>
          <a:prstGeom prst="rect">
            <a:avLst/>
          </a:prstGeom>
        </p:spPr>
      </p:pic>
    </p:spTree>
    <p:extLst>
      <p:ext uri="{BB962C8B-B14F-4D97-AF65-F5344CB8AC3E}">
        <p14:creationId xmlns:p14="http://schemas.microsoft.com/office/powerpoint/2010/main" val="330719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6DD9B73-BE23-1982-64EA-F97525757F35}"/>
              </a:ext>
            </a:extLst>
          </p:cNvPr>
          <p:cNvGraphicFramePr/>
          <p:nvPr/>
        </p:nvGraphicFramePr>
        <p:xfrm>
          <a:off x="244106" y="-3518902"/>
          <a:ext cx="12191998" cy="97239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FEA647B-31BC-2D97-38FB-3A06325DB033}"/>
              </a:ext>
            </a:extLst>
          </p:cNvPr>
          <p:cNvSpPr>
            <a:spLocks noGrp="1"/>
          </p:cNvSpPr>
          <p:nvPr>
            <p:ph type="title"/>
          </p:nvPr>
        </p:nvSpPr>
        <p:spPr/>
        <p:txBody>
          <a:bodyPr>
            <a:normAutofit/>
          </a:bodyPr>
          <a:lstStyle/>
          <a:p>
            <a:r>
              <a:rPr lang="en-US" dirty="0">
                <a:latin typeface="Aptos" panose="020B0004020202020204" pitchFamily="34" charset="0"/>
              </a:rPr>
              <a:t>U.S. Annuity Sales Trend by Product</a:t>
            </a:r>
          </a:p>
        </p:txBody>
      </p:sp>
      <p:sp>
        <p:nvSpPr>
          <p:cNvPr id="3" name="Text Placeholder 2">
            <a:extLst>
              <a:ext uri="{FF2B5EF4-FFF2-40B4-BE49-F238E27FC236}">
                <a16:creationId xmlns:a16="http://schemas.microsoft.com/office/drawing/2014/main" id="{B9CA18D5-C5DC-3A90-6887-1BFAA56AFF37}"/>
              </a:ext>
            </a:extLst>
          </p:cNvPr>
          <p:cNvSpPr>
            <a:spLocks noGrp="1"/>
          </p:cNvSpPr>
          <p:nvPr>
            <p:ph type="body" sz="quarter" idx="14"/>
          </p:nvPr>
        </p:nvSpPr>
        <p:spPr>
          <a:xfrm>
            <a:off x="244106" y="6075783"/>
            <a:ext cx="6461817" cy="658368"/>
          </a:xfrm>
          <a:prstGeom prst="rect">
            <a:avLst/>
          </a:prstGeom>
        </p:spPr>
        <p:txBody>
          <a:bodyPr anchor="b"/>
          <a:lstStyle/>
          <a:p>
            <a:pPr>
              <a:lnSpc>
                <a:spcPct val="100000"/>
              </a:lnSpc>
              <a:spcAft>
                <a:spcPts val="0"/>
              </a:spcAft>
            </a:pPr>
            <a:r>
              <a:rPr lang="en-US" sz="800" dirty="0">
                <a:latin typeface="Aptos" panose="020B0004020202020204" pitchFamily="34" charset="0"/>
              </a:rPr>
              <a:t>Source: </a:t>
            </a:r>
            <a:r>
              <a:rPr lang="en-US" sz="800" i="1" dirty="0">
                <a:latin typeface="Aptos" panose="020B0004020202020204" pitchFamily="34" charset="0"/>
              </a:rPr>
              <a:t>U.S. Individual Annuity Sales Survey,</a:t>
            </a:r>
            <a:r>
              <a:rPr lang="en-US" i="1" dirty="0">
                <a:latin typeface="Aptos" panose="020B0004020202020204" pitchFamily="34" charset="0"/>
              </a:rPr>
              <a:t> </a:t>
            </a:r>
            <a:r>
              <a:rPr lang="en-US" sz="800" dirty="0">
                <a:latin typeface="Aptos" panose="020B0004020202020204" pitchFamily="34" charset="0"/>
              </a:rPr>
              <a:t>LIMRA.</a:t>
            </a:r>
          </a:p>
          <a:p>
            <a:r>
              <a:rPr lang="en-US" sz="800" i="1" dirty="0">
                <a:latin typeface="Aptos" panose="020B0004020202020204" pitchFamily="34" charset="0"/>
              </a:rPr>
              <a:t>*Preliminary data</a:t>
            </a:r>
            <a:endParaRPr lang="en-US" sz="800" dirty="0">
              <a:latin typeface="Aptos" panose="020B0004020202020204" pitchFamily="34" charset="0"/>
            </a:endParaRPr>
          </a:p>
        </p:txBody>
      </p:sp>
      <p:pic>
        <p:nvPicPr>
          <p:cNvPr id="4" name="Picture 3">
            <a:extLst>
              <a:ext uri="{FF2B5EF4-FFF2-40B4-BE49-F238E27FC236}">
                <a16:creationId xmlns:a16="http://schemas.microsoft.com/office/drawing/2014/main" id="{4545BAC5-C21A-7268-D63A-F86D6836C085}"/>
              </a:ext>
            </a:extLst>
          </p:cNvPr>
          <p:cNvPicPr>
            <a:picLocks noChangeAspect="1"/>
          </p:cNvPicPr>
          <p:nvPr/>
        </p:nvPicPr>
        <p:blipFill>
          <a:blip r:embed="rId4"/>
          <a:stretch>
            <a:fillRect/>
          </a:stretch>
        </p:blipFill>
        <p:spPr>
          <a:xfrm>
            <a:off x="9773549" y="1040099"/>
            <a:ext cx="24386" cy="4474852"/>
          </a:xfrm>
          <a:prstGeom prst="rect">
            <a:avLst/>
          </a:prstGeom>
        </p:spPr>
      </p:pic>
      <p:sp>
        <p:nvSpPr>
          <p:cNvPr id="7" name="TextBox 1">
            <a:extLst>
              <a:ext uri="{FF2B5EF4-FFF2-40B4-BE49-F238E27FC236}">
                <a16:creationId xmlns:a16="http://schemas.microsoft.com/office/drawing/2014/main" id="{C38270DD-30C2-3F7B-463B-3D1C584BFE42}"/>
              </a:ext>
            </a:extLst>
          </p:cNvPr>
          <p:cNvSpPr txBox="1"/>
          <p:nvPr/>
        </p:nvSpPr>
        <p:spPr>
          <a:xfrm>
            <a:off x="11147371" y="4887400"/>
            <a:ext cx="558752" cy="446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46"/>
            <a:r>
              <a:rPr lang="en-US" sz="1500" b="1" dirty="0">
                <a:solidFill>
                  <a:srgbClr val="000000"/>
                </a:solidFill>
                <a:latin typeface="Aptos" panose="020B0004020202020204" pitchFamily="34" charset="0"/>
              </a:rPr>
              <a:t>3%</a:t>
            </a:r>
          </a:p>
        </p:txBody>
      </p:sp>
    </p:spTree>
    <p:extLst>
      <p:ext uri="{BB962C8B-B14F-4D97-AF65-F5344CB8AC3E}">
        <p14:creationId xmlns:p14="http://schemas.microsoft.com/office/powerpoint/2010/main" val="262921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p:cNvSpPr txBox="1">
            <a:spLocks/>
          </p:cNvSpPr>
          <p:nvPr/>
        </p:nvSpPr>
        <p:spPr>
          <a:xfrm>
            <a:off x="-90002" y="0"/>
            <a:ext cx="11311007" cy="836908"/>
          </a:xfrm>
          <a:prstGeom prst="rect">
            <a:avLst/>
          </a:prstGeom>
          <a:noFill/>
        </p:spPr>
        <p:txBody>
          <a:bodyPr vert="horz" wrap="none" lIns="274320" tIns="0" rIns="182880" bIns="0" rtlCol="0" anchor="ctr" anchorCtr="0">
            <a:normAutofit/>
          </a:bodyPr>
          <a:lstStyle>
            <a:lvl1pPr fontAlgn="base">
              <a:lnSpc>
                <a:spcPct val="100000"/>
              </a:lnSpc>
              <a:spcBef>
                <a:spcPct val="0"/>
              </a:spcBef>
              <a:spcAft>
                <a:spcPct val="0"/>
              </a:spcAft>
              <a:defRPr sz="3200" b="0" baseline="0">
                <a:solidFill>
                  <a:schemeClr val="bg1"/>
                </a:solidFill>
                <a:latin typeface="Arial"/>
                <a:ea typeface="+mj-ea"/>
                <a:cs typeface="Arial"/>
              </a:defRPr>
            </a:lvl1pPr>
            <a:lvl2pPr fontAlgn="base">
              <a:spcBef>
                <a:spcPct val="0"/>
              </a:spcBef>
              <a:spcAft>
                <a:spcPct val="0"/>
              </a:spcAft>
              <a:defRPr sz="3780" b="1">
                <a:solidFill>
                  <a:schemeClr val="bg1"/>
                </a:solidFill>
                <a:latin typeface="Times New Roman" pitchFamily="18" charset="0"/>
              </a:defRPr>
            </a:lvl2pPr>
            <a:lvl3pPr fontAlgn="base">
              <a:spcBef>
                <a:spcPct val="0"/>
              </a:spcBef>
              <a:spcAft>
                <a:spcPct val="0"/>
              </a:spcAft>
              <a:defRPr sz="3780" b="1">
                <a:solidFill>
                  <a:schemeClr val="bg1"/>
                </a:solidFill>
                <a:latin typeface="Times New Roman" pitchFamily="18" charset="0"/>
              </a:defRPr>
            </a:lvl3pPr>
            <a:lvl4pPr fontAlgn="base">
              <a:spcBef>
                <a:spcPct val="0"/>
              </a:spcBef>
              <a:spcAft>
                <a:spcPct val="0"/>
              </a:spcAft>
              <a:defRPr sz="3780" b="1">
                <a:solidFill>
                  <a:schemeClr val="bg1"/>
                </a:solidFill>
                <a:latin typeface="Times New Roman" pitchFamily="18" charset="0"/>
              </a:defRPr>
            </a:lvl4pPr>
            <a:lvl5pPr fontAlgn="base">
              <a:spcBef>
                <a:spcPct val="0"/>
              </a:spcBef>
              <a:spcAft>
                <a:spcPct val="0"/>
              </a:spcAft>
              <a:defRPr sz="3780" b="1">
                <a:solidFill>
                  <a:schemeClr val="bg1"/>
                </a:solidFill>
                <a:latin typeface="Times New Roman" pitchFamily="18" charset="0"/>
              </a:defRPr>
            </a:lvl5pPr>
            <a:lvl6pPr marL="480036" fontAlgn="base">
              <a:spcBef>
                <a:spcPct val="0"/>
              </a:spcBef>
              <a:spcAft>
                <a:spcPct val="0"/>
              </a:spcAft>
              <a:defRPr sz="3780" b="1">
                <a:solidFill>
                  <a:schemeClr val="bg1"/>
                </a:solidFill>
                <a:latin typeface="Times New Roman" pitchFamily="18" charset="0"/>
              </a:defRPr>
            </a:lvl6pPr>
            <a:lvl7pPr marL="960072" fontAlgn="base">
              <a:spcBef>
                <a:spcPct val="0"/>
              </a:spcBef>
              <a:spcAft>
                <a:spcPct val="0"/>
              </a:spcAft>
              <a:defRPr sz="3780" b="1">
                <a:solidFill>
                  <a:schemeClr val="bg1"/>
                </a:solidFill>
                <a:latin typeface="Times New Roman" pitchFamily="18" charset="0"/>
              </a:defRPr>
            </a:lvl7pPr>
            <a:lvl8pPr marL="1440108" fontAlgn="base">
              <a:spcBef>
                <a:spcPct val="0"/>
              </a:spcBef>
              <a:spcAft>
                <a:spcPct val="0"/>
              </a:spcAft>
              <a:defRPr sz="3780" b="1">
                <a:solidFill>
                  <a:schemeClr val="bg1"/>
                </a:solidFill>
                <a:latin typeface="Times New Roman" pitchFamily="18" charset="0"/>
              </a:defRPr>
            </a:lvl8pPr>
            <a:lvl9pPr marL="1920144" fontAlgn="base">
              <a:spcBef>
                <a:spcPct val="0"/>
              </a:spcBef>
              <a:spcAft>
                <a:spcPct val="0"/>
              </a:spcAft>
              <a:defRPr sz="3780" b="1">
                <a:solidFill>
                  <a:schemeClr val="bg1"/>
                </a:solidFill>
                <a:latin typeface="Times New Roman" pitchFamily="18" charset="0"/>
              </a:defRPr>
            </a:lvl9pPr>
          </a:lstStyle>
          <a:p>
            <a:r>
              <a:rPr lang="en-US" dirty="0">
                <a:latin typeface="Aptos" panose="020B0004020202020204" pitchFamily="34" charset="0"/>
              </a:rPr>
              <a:t>Total Annuity Sales Fell 13% in the 4</a:t>
            </a:r>
            <a:r>
              <a:rPr lang="en-US" baseline="30000" dirty="0">
                <a:latin typeface="Aptos" panose="020B0004020202020204" pitchFamily="34" charset="0"/>
              </a:rPr>
              <a:t>Th</a:t>
            </a:r>
            <a:r>
              <a:rPr lang="en-US" dirty="0">
                <a:latin typeface="Aptos" panose="020B0004020202020204" pitchFamily="34" charset="0"/>
              </a:rPr>
              <a:t> Quarter</a:t>
            </a:r>
          </a:p>
        </p:txBody>
      </p:sp>
      <p:graphicFrame>
        <p:nvGraphicFramePr>
          <p:cNvPr id="6" name="Object 3"/>
          <p:cNvGraphicFramePr>
            <a:graphicFrameLocks noChangeAspect="1"/>
          </p:cNvGraphicFramePr>
          <p:nvPr>
            <p:extLst>
              <p:ext uri="{D42A27DB-BD31-4B8C-83A1-F6EECF244321}">
                <p14:modId xmlns:p14="http://schemas.microsoft.com/office/powerpoint/2010/main" val="1050173374"/>
              </p:ext>
            </p:extLst>
          </p:nvPr>
        </p:nvGraphicFramePr>
        <p:xfrm>
          <a:off x="354152" y="992539"/>
          <a:ext cx="11455651" cy="520044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a:spLocks noChangeArrowheads="1"/>
          </p:cNvSpPr>
          <p:nvPr/>
        </p:nvSpPr>
        <p:spPr bwMode="auto">
          <a:xfrm>
            <a:off x="1646753" y="1347576"/>
            <a:ext cx="88704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b="1" i="0" dirty="0">
                <a:solidFill>
                  <a:srgbClr val="35424A"/>
                </a:solidFill>
                <a:effectLst/>
                <a:latin typeface="Aptos" panose="020B0004020202020204" pitchFamily="34" charset="0"/>
              </a:rPr>
              <a:t>Total annuity sales posted $432.4 billion in 2024, up 12% year over year.</a:t>
            </a:r>
          </a:p>
        </p:txBody>
      </p:sp>
      <p:sp>
        <p:nvSpPr>
          <p:cNvPr id="3" name="Rectangle 2"/>
          <p:cNvSpPr/>
          <p:nvPr/>
        </p:nvSpPr>
        <p:spPr>
          <a:xfrm>
            <a:off x="11033128" y="2754597"/>
            <a:ext cx="1059906" cy="369332"/>
          </a:xfrm>
          <a:prstGeom prst="rect">
            <a:avLst/>
          </a:prstGeom>
        </p:spPr>
        <p:txBody>
          <a:bodyPr wrap="none">
            <a:spAutoFit/>
          </a:bodyPr>
          <a:lstStyle/>
          <a:p>
            <a:r>
              <a:rPr lang="en-US" b="1" dirty="0">
                <a:solidFill>
                  <a:srgbClr val="35424A"/>
                </a:solidFill>
                <a:latin typeface="Aptos" panose="020B0004020202020204" pitchFamily="34" charset="0"/>
                <a:ea typeface="Calibri" panose="020F0502020204030204" pitchFamily="34" charset="0"/>
                <a:cs typeface="Calibri" panose="020F0502020204030204" pitchFamily="34" charset="0"/>
              </a:rPr>
              <a:t>$100.4B </a:t>
            </a:r>
            <a:endParaRPr lang="en-US" b="1" dirty="0">
              <a:latin typeface="Aptos" panose="020B0004020202020204" pitchFamily="34" charset="0"/>
            </a:endParaRPr>
          </a:p>
        </p:txBody>
      </p:sp>
      <p:sp>
        <p:nvSpPr>
          <p:cNvPr id="7" name="Text Placeholder 6"/>
          <p:cNvSpPr txBox="1">
            <a:spLocks/>
          </p:cNvSpPr>
          <p:nvPr/>
        </p:nvSpPr>
        <p:spPr>
          <a:xfrm>
            <a:off x="284578" y="6449278"/>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cs typeface="Arial" pitchFamily="34" charset="0"/>
              </a:rPr>
              <a:t>Source: </a:t>
            </a:r>
            <a:r>
              <a:rPr lang="en-US" sz="1000" dirty="0"/>
              <a:t>LIMRA U.S. Individual Annuities Sales Survey, </a:t>
            </a:r>
            <a:r>
              <a:rPr lang="en-US" sz="1000" i="1" dirty="0"/>
              <a:t>*preliminary data</a:t>
            </a:r>
          </a:p>
        </p:txBody>
      </p:sp>
    </p:spTree>
    <p:extLst>
      <p:ext uri="{BB962C8B-B14F-4D97-AF65-F5344CB8AC3E}">
        <p14:creationId xmlns:p14="http://schemas.microsoft.com/office/powerpoint/2010/main" val="203123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Fixed-Rate Deferred Sales Trends</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191771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ptos" panose="020B0004020202020204" pitchFamily="34" charset="0"/>
              </a:rPr>
              <a:t>Fixed-Rate Deferred Annuities Down 50% from Record 4Q 2023</a:t>
            </a:r>
          </a:p>
        </p:txBody>
      </p:sp>
      <p:graphicFrame>
        <p:nvGraphicFramePr>
          <p:cNvPr id="7" name="Object 3"/>
          <p:cNvGraphicFramePr>
            <a:graphicFrameLocks noChangeAspect="1"/>
          </p:cNvGraphicFramePr>
          <p:nvPr>
            <p:extLst>
              <p:ext uri="{D42A27DB-BD31-4B8C-83A1-F6EECF244321}">
                <p14:modId xmlns:p14="http://schemas.microsoft.com/office/powerpoint/2010/main" val="3899723573"/>
              </p:ext>
            </p:extLst>
          </p:nvPr>
        </p:nvGraphicFramePr>
        <p:xfrm>
          <a:off x="-227028" y="1368758"/>
          <a:ext cx="12154328" cy="548924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6"/>
          <p:cNvSpPr txBox="1">
            <a:spLocks/>
          </p:cNvSpPr>
          <p:nvPr/>
        </p:nvSpPr>
        <p:spPr>
          <a:xfrm>
            <a:off x="264700" y="6402414"/>
            <a:ext cx="6675437" cy="29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00" dirty="0">
                <a:latin typeface="Aptos" panose="020B0004020202020204" pitchFamily="34" charset="0"/>
                <a:cs typeface="Arial" pitchFamily="34" charset="0"/>
              </a:rPr>
              <a:t>Source: </a:t>
            </a:r>
            <a:r>
              <a:rPr lang="en-US" sz="1000" dirty="0">
                <a:latin typeface="Aptos" panose="020B0004020202020204" pitchFamily="34" charset="0"/>
              </a:rPr>
              <a:t>LIMRA U.S. Individual Annuities Sales Survey, </a:t>
            </a:r>
            <a:r>
              <a:rPr lang="en-US" sz="1000" i="1" dirty="0">
                <a:latin typeface="Aptos" panose="020B0004020202020204" pitchFamily="34" charset="0"/>
              </a:rPr>
              <a:t>*preliminary data</a:t>
            </a:r>
            <a:endParaRPr lang="en-US" sz="1000" dirty="0">
              <a:latin typeface="Aptos" panose="020B0004020202020204" pitchFamily="34" charset="0"/>
            </a:endParaRPr>
          </a:p>
        </p:txBody>
      </p:sp>
      <p:sp>
        <p:nvSpPr>
          <p:cNvPr id="4" name="TextBox 3">
            <a:extLst>
              <a:ext uri="{FF2B5EF4-FFF2-40B4-BE49-F238E27FC236}">
                <a16:creationId xmlns:a16="http://schemas.microsoft.com/office/drawing/2014/main" id="{96137D30-D151-7C1E-7927-9CCC7929A094}"/>
              </a:ext>
            </a:extLst>
          </p:cNvPr>
          <p:cNvSpPr txBox="1"/>
          <p:nvPr/>
        </p:nvSpPr>
        <p:spPr>
          <a:xfrm>
            <a:off x="1334569" y="1153644"/>
            <a:ext cx="9560533" cy="369332"/>
          </a:xfrm>
          <a:prstGeom prst="rect">
            <a:avLst/>
          </a:prstGeom>
          <a:noFill/>
        </p:spPr>
        <p:txBody>
          <a:bodyPr wrap="square" rtlCol="0">
            <a:spAutoFit/>
          </a:bodyPr>
          <a:lstStyle/>
          <a:p>
            <a:pPr algn="ctr"/>
            <a:r>
              <a:rPr lang="en-US" b="1" dirty="0">
                <a:latin typeface="Aptos" panose="020B0004020202020204" pitchFamily="34" charset="0"/>
              </a:rPr>
              <a:t>In 2024, fixed-rate deferred sales totaled $153.4 billion, a 7% drop from 2023.</a:t>
            </a:r>
          </a:p>
        </p:txBody>
      </p:sp>
    </p:spTree>
    <p:extLst>
      <p:ext uri="{BB962C8B-B14F-4D97-AF65-F5344CB8AC3E}">
        <p14:creationId xmlns:p14="http://schemas.microsoft.com/office/powerpoint/2010/main" val="212981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ptos" panose="020B0004020202020204" pitchFamily="34" charset="0"/>
              </a:rPr>
              <a:t>Fixed Indexed Annuity Sales Trends</a:t>
            </a:r>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3284800285"/>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jpeg"/></Relationships>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Content Slide_short mosaic">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64-2022 2023 Distribution Conf_Speaker Pwpt Presentation Template_sd_v1" id="{760A36E0-7F28-410C-92B6-F3C615AA96AE}" vid="{A89B03C5-06B3-4E08-B910-A917A4BF288D}"/>
    </a:ext>
  </a:extLst>
</a:theme>
</file>

<file path=ppt/theme/theme3.xml><?xml version="1.0" encoding="utf-8"?>
<a:theme xmlns:a="http://schemas.openxmlformats.org/drawingml/2006/main" name="Interior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9A1AB4F1-D810-4AE7-94DF-D767354C929B}"/>
    </a:ext>
  </a:extLst>
</a:theme>
</file>

<file path=ppt/theme/theme4.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MRA_PrimaryBlue_ver2">
    <a:dk1>
      <a:srgbClr val="000000"/>
    </a:dk1>
    <a:lt1>
      <a:srgbClr val="FFFFFF"/>
    </a:lt1>
    <a:dk2>
      <a:srgbClr val="002F6C"/>
    </a:dk2>
    <a:lt2>
      <a:srgbClr val="0070AF"/>
    </a:lt2>
    <a:accent1>
      <a:srgbClr val="00A9E0"/>
    </a:accent1>
    <a:accent2>
      <a:srgbClr val="009639"/>
    </a:accent2>
    <a:accent3>
      <a:srgbClr val="0070AF"/>
    </a:accent3>
    <a:accent4>
      <a:srgbClr val="84BD00"/>
    </a:accent4>
    <a:accent5>
      <a:srgbClr val="002F6C"/>
    </a:accent5>
    <a:accent6>
      <a:srgbClr val="005C50"/>
    </a:accent6>
    <a:hlink>
      <a:srgbClr val="0000EE"/>
    </a:hlink>
    <a:folHlink>
      <a:srgbClr val="551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CD4A8-A75F-4042-8B00-3ABE0B150ACA}">
  <ds:schemaRefs>
    <ds:schemaRef ds:uri="05c452c8-1c6f-4d8e-b449-e328afff9455"/>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f9a02c79-f89a-4756-8ef1-377f3f7b1aa2"/>
    <ds:schemaRef ds:uri="ff47d776-8114-4207-8cc3-ed44e79849e7"/>
    <ds:schemaRef ds:uri="http://www.w3.org/XML/1998/namespace"/>
    <ds:schemaRef ds:uri="http://purl.org/dc/dcmitype/"/>
  </ds:schemaRefs>
</ds:datastoreItem>
</file>

<file path=customXml/itemProps2.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3.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1818</TotalTime>
  <Words>1369</Words>
  <Application>Microsoft Office PowerPoint</Application>
  <PresentationFormat>Widescreen</PresentationFormat>
  <Paragraphs>197</Paragraphs>
  <Slides>17</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Aptos</vt:lpstr>
      <vt:lpstr>Arial</vt:lpstr>
      <vt:lpstr>Calibri</vt:lpstr>
      <vt:lpstr>Open Sans</vt:lpstr>
      <vt:lpstr>Times New Roman</vt:lpstr>
      <vt:lpstr>2022 LIMRA-LOMA Presentation</vt:lpstr>
      <vt:lpstr>Content Slide_short mosaic</vt:lpstr>
      <vt:lpstr>Interior Slides</vt:lpstr>
      <vt:lpstr>2024 LIMRA-LOMA Presentation</vt:lpstr>
      <vt:lpstr>2024 Retail Annuity Sales Power to a Record $432.4 Billion</vt:lpstr>
      <vt:lpstr>Discussion Topics</vt:lpstr>
      <vt:lpstr>Key Highlights</vt:lpstr>
      <vt:lpstr>Total Annuity Sales</vt:lpstr>
      <vt:lpstr>U.S. Annuity Sales Trend by Product</vt:lpstr>
      <vt:lpstr>PowerPoint Presentation</vt:lpstr>
      <vt:lpstr>Fixed-Rate Deferred Sales Trends</vt:lpstr>
      <vt:lpstr>Fixed-Rate Deferred Annuities Down 50% from Record 4Q 2023</vt:lpstr>
      <vt:lpstr>Fixed Indexed Annuity Sales Trends</vt:lpstr>
      <vt:lpstr>PowerPoint Presentation</vt:lpstr>
      <vt:lpstr>Income Annuity Sales Trends</vt:lpstr>
      <vt:lpstr>Deferred Annuity Sales Down 17% in 4Q 4024</vt:lpstr>
      <vt:lpstr>Traditional Variable Annuity Sales Trends</vt:lpstr>
      <vt:lpstr>Traditional Variable Annuity Sales Up 38% Year-Over-Year</vt:lpstr>
      <vt:lpstr>RILA Sales Trends</vt:lpstr>
      <vt:lpstr>PowerPoint Presentation</vt:lpstr>
      <vt:lpstr>Our Mission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Calica, Brandi</cp:lastModifiedBy>
  <cp:revision>192</cp:revision>
  <dcterms:created xsi:type="dcterms:W3CDTF">2022-04-11T13:29:07Z</dcterms:created>
  <dcterms:modified xsi:type="dcterms:W3CDTF">2025-02-04T14:58:59Z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