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3" r:id="rId5"/>
    <p:sldMasterId id="2147483704" r:id="rId6"/>
    <p:sldMasterId id="2147483706" r:id="rId7"/>
  </p:sldMasterIdLst>
  <p:notesMasterIdLst>
    <p:notesMasterId r:id="rId26"/>
  </p:notesMasterIdLst>
  <p:handoutMasterIdLst>
    <p:handoutMasterId r:id="rId27"/>
  </p:handoutMasterIdLst>
  <p:sldIdLst>
    <p:sldId id="273" r:id="rId8"/>
    <p:sldId id="297" r:id="rId9"/>
    <p:sldId id="298" r:id="rId10"/>
    <p:sldId id="274" r:id="rId11"/>
    <p:sldId id="410" r:id="rId12"/>
    <p:sldId id="303" r:id="rId13"/>
    <p:sldId id="276" r:id="rId14"/>
    <p:sldId id="286" r:id="rId15"/>
    <p:sldId id="287" r:id="rId16"/>
    <p:sldId id="283" r:id="rId17"/>
    <p:sldId id="284" r:id="rId18"/>
    <p:sldId id="291" r:id="rId19"/>
    <p:sldId id="292" r:id="rId20"/>
    <p:sldId id="299" r:id="rId21"/>
    <p:sldId id="300" r:id="rId22"/>
    <p:sldId id="301" r:id="rId23"/>
    <p:sldId id="302"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B93321-6BAD-4EE7-D053-ABDC0BAA661D}" name="Calica, Brandi" initials="CB" userId="S-1-5-21-3670347269-1734258486-2757495605-27415" providerId="AD"/>
  <p188:author id="{D2CDB7AA-318A-D7A6-52B6-5257EF2461F7}" name="Rabuse, Lisa" initials="RL" userId="S-1-5-21-3670347269-1734258486-2757495605-270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lica, Brandi" initials="CB" lastIdx="3" clrIdx="6">
    <p:extLst>
      <p:ext uri="{19B8F6BF-5375-455C-9EA6-DF929625EA0E}">
        <p15:presenceInfo xmlns:p15="http://schemas.microsoft.com/office/powerpoint/2012/main" userId="S-1-5-21-3670347269-1734258486-2757495605-27415" providerId="AD"/>
      </p:ext>
    </p:extLst>
  </p:cmAuthor>
  <p:cmAuthor id="1" name="Crane, Carie" initials="CC" lastIdx="15" clrIdx="0">
    <p:extLst>
      <p:ext uri="{19B8F6BF-5375-455C-9EA6-DF929625EA0E}">
        <p15:presenceInfo xmlns:p15="http://schemas.microsoft.com/office/powerpoint/2012/main" userId="S-1-5-21-3670347269-1734258486-2757495605-8895" providerId="AD"/>
      </p:ext>
    </p:extLst>
  </p:cmAuthor>
  <p:cmAuthor id="8" name="Theroux, Catherine" initials="TC" lastIdx="1" clrIdx="7">
    <p:extLst>
      <p:ext uri="{19B8F6BF-5375-455C-9EA6-DF929625EA0E}">
        <p15:presenceInfo xmlns:p15="http://schemas.microsoft.com/office/powerpoint/2012/main" userId="S::ctheroux@limra.com::d749af7e-0345-4b14-9855-418110085680"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Rabuse, Lisa" initials="RL" lastIdx="5" clrIdx="5">
    <p:extLst>
      <p:ext uri="{19B8F6BF-5375-455C-9EA6-DF929625EA0E}">
        <p15:presenceInfo xmlns:p15="http://schemas.microsoft.com/office/powerpoint/2012/main" userId="S-1-5-21-3670347269-1734258486-2757495605-270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8BE"/>
    <a:srgbClr val="C4BFC0"/>
    <a:srgbClr val="002F70"/>
    <a:srgbClr val="DAAA00"/>
    <a:srgbClr val="404040"/>
    <a:srgbClr val="006EA0"/>
    <a:srgbClr val="026EA0"/>
    <a:srgbClr val="769EC7"/>
    <a:srgbClr val="FFF8B3"/>
    <a:srgbClr val="00788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966" autoAdjust="0"/>
  </p:normalViewPr>
  <p:slideViewPr>
    <p:cSldViewPr snapToGrid="0">
      <p:cViewPr varScale="1">
        <p:scale>
          <a:sx n="86" d="100"/>
          <a:sy n="86" d="100"/>
        </p:scale>
        <p:origin x="1494" y="10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391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12460423991225E-2"/>
          <c:y val="5.0357849138336949E-2"/>
          <c:w val="0.90269591305937502"/>
          <c:h val="0.86270469075347112"/>
        </c:manualLayout>
      </c:layout>
      <c:barChart>
        <c:barDir val="col"/>
        <c:grouping val="clustered"/>
        <c:varyColors val="0"/>
        <c:ser>
          <c:idx val="0"/>
          <c:order val="0"/>
          <c:tx>
            <c:strRef>
              <c:f>Sheet1!$B$1</c:f>
              <c:strCache>
                <c:ptCount val="1"/>
                <c:pt idx="0">
                  <c:v>Annual Annuity Sales</c:v>
                </c:pt>
              </c:strCache>
            </c:strRef>
          </c:tx>
          <c:spPr>
            <a:solidFill>
              <a:srgbClr val="00437B"/>
            </a:solidFill>
            <a:ln>
              <a:noFill/>
            </a:ln>
            <a:effectLst/>
          </c:spPr>
          <c:invertIfNegative val="0"/>
          <c:dPt>
            <c:idx val="14"/>
            <c:invertIfNegative val="0"/>
            <c:bubble3D val="0"/>
            <c:spPr>
              <a:solidFill>
                <a:srgbClr val="00437B"/>
              </a:solidFill>
              <a:ln w="44450">
                <a:noFill/>
              </a:ln>
              <a:effectLst/>
            </c:spPr>
            <c:extLst>
              <c:ext xmlns:c16="http://schemas.microsoft.com/office/drawing/2014/chart" uri="{C3380CC4-5D6E-409C-BE32-E72D297353CC}">
                <c16:uniqueId val="{00000001-6895-44E4-A250-47CF80674B2B}"/>
              </c:ext>
            </c:extLst>
          </c:dPt>
          <c:dPt>
            <c:idx val="16"/>
            <c:invertIfNegative val="0"/>
            <c:bubble3D val="0"/>
            <c:spPr>
              <a:solidFill>
                <a:srgbClr val="129DC0"/>
              </a:solidFill>
              <a:ln>
                <a:noFill/>
              </a:ln>
              <a:effectLst/>
            </c:spPr>
            <c:extLst>
              <c:ext xmlns:c16="http://schemas.microsoft.com/office/drawing/2014/chart" uri="{C3380CC4-5D6E-409C-BE32-E72D297353CC}">
                <c16:uniqueId val="{00000003-7418-4315-B600-0D8396EF2FC0}"/>
              </c:ext>
            </c:extLst>
          </c:dPt>
          <c:dLbls>
            <c:dLbl>
              <c:idx val="16"/>
              <c:tx>
                <c:rich>
                  <a:bodyPr/>
                  <a:lstStyle/>
                  <a:p>
                    <a:r>
                      <a:rPr lang="en-US" dirty="0"/>
                      <a:t>$434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418-4315-B600-0D8396EF2FC0}"/>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Sheet1!$A$2:$A$18</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Sheet1!$B$2:$B$18</c:f>
              <c:numCache>
                <c:formatCode>_("$"* #,##0_);_("$"* \(#,##0\);_("$"* "-"??_);_(@_)</c:formatCode>
                <c:ptCount val="17"/>
                <c:pt idx="0">
                  <c:v>265</c:v>
                </c:pt>
                <c:pt idx="1">
                  <c:v>239</c:v>
                </c:pt>
                <c:pt idx="2">
                  <c:v>222</c:v>
                </c:pt>
                <c:pt idx="3">
                  <c:v>238</c:v>
                </c:pt>
                <c:pt idx="4">
                  <c:v>220</c:v>
                </c:pt>
                <c:pt idx="5">
                  <c:v>230</c:v>
                </c:pt>
                <c:pt idx="6">
                  <c:v>237</c:v>
                </c:pt>
                <c:pt idx="7">
                  <c:v>236</c:v>
                </c:pt>
                <c:pt idx="8">
                  <c:v>222</c:v>
                </c:pt>
                <c:pt idx="9">
                  <c:v>204</c:v>
                </c:pt>
                <c:pt idx="10">
                  <c:v>234</c:v>
                </c:pt>
                <c:pt idx="11">
                  <c:v>242</c:v>
                </c:pt>
                <c:pt idx="12">
                  <c:v>219</c:v>
                </c:pt>
                <c:pt idx="13">
                  <c:v>255</c:v>
                </c:pt>
                <c:pt idx="14">
                  <c:v>312.8</c:v>
                </c:pt>
                <c:pt idx="15">
                  <c:v>385.36700000000002</c:v>
                </c:pt>
                <c:pt idx="16">
                  <c:v>434.06700000000001</c:v>
                </c:pt>
              </c:numCache>
            </c:numRef>
          </c:val>
          <c:extLst>
            <c:ext xmlns:c16="http://schemas.microsoft.com/office/drawing/2014/chart" uri="{C3380CC4-5D6E-409C-BE32-E72D297353CC}">
              <c16:uniqueId val="{00000002-6895-44E4-A250-47CF80674B2B}"/>
            </c:ext>
          </c:extLst>
        </c:ser>
        <c:dLbls>
          <c:dLblPos val="outEnd"/>
          <c:showLegendKey val="0"/>
          <c:showVal val="1"/>
          <c:showCatName val="0"/>
          <c:showSerName val="0"/>
          <c:showPercent val="0"/>
          <c:showBubbleSize val="0"/>
        </c:dLbls>
        <c:gapWidth val="41"/>
        <c:axId val="504705104"/>
        <c:axId val="504702152"/>
      </c:barChart>
      <c:catAx>
        <c:axId val="50470510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effectLst/>
                <a:latin typeface="Aptos" panose="020B0004020202020204" pitchFamily="34" charset="0"/>
                <a:ea typeface="+mn-ea"/>
                <a:cs typeface="+mn-cs"/>
              </a:defRPr>
            </a:pPr>
            <a:endParaRPr lang="en-US"/>
          </a:p>
        </c:txPr>
        <c:crossAx val="504702152"/>
        <c:crosses val="autoZero"/>
        <c:auto val="1"/>
        <c:lblAlgn val="ctr"/>
        <c:lblOffset val="100"/>
        <c:noMultiLvlLbl val="0"/>
      </c:catAx>
      <c:valAx>
        <c:axId val="504702152"/>
        <c:scaling>
          <c:orientation val="minMax"/>
        </c:scaling>
        <c:delete val="1"/>
        <c:axPos val="l"/>
        <c:numFmt formatCode="_(&quot;$&quot;* #,##0_);_(&quot;$&quot;* \(#,##0\);_(&quot;$&quot;* &quot;-&quot;??_);_(@_)" sourceLinked="1"/>
        <c:majorTickMark val="out"/>
        <c:minorTickMark val="none"/>
        <c:tickLblPos val="nextTo"/>
        <c:crossAx val="50470510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9774263436042803E-2"/>
          <c:w val="0.95134887413593783"/>
          <c:h val="0.85588464625122007"/>
        </c:manualLayout>
      </c:layout>
      <c:barChart>
        <c:barDir val="col"/>
        <c:grouping val="stacked"/>
        <c:varyColors val="0"/>
        <c:ser>
          <c:idx val="0"/>
          <c:order val="0"/>
          <c:tx>
            <c:strRef>
              <c:f>Sheet1!$B$1</c:f>
              <c:strCache>
                <c:ptCount val="1"/>
                <c:pt idx="0">
                  <c:v>Deferred
Income</c:v>
                </c:pt>
              </c:strCache>
            </c:strRef>
          </c:tx>
          <c:spPr>
            <a:solidFill>
              <a:schemeClr val="accent1"/>
            </a:solidFill>
            <a:ln>
              <a:noFill/>
            </a:ln>
            <a:effectLst/>
          </c:spPr>
          <c:invertIfNegative val="0"/>
          <c:dLbls>
            <c:delete val="1"/>
          </c:dLbls>
          <c:cat>
            <c:numRef>
              <c:f>Sheet1!$A$2:$A$6</c:f>
              <c:numCache>
                <c:formatCode>General</c:formatCode>
                <c:ptCount val="5"/>
                <c:pt idx="0">
                  <c:v>2016</c:v>
                </c:pt>
                <c:pt idx="1">
                  <c:v>2019</c:v>
                </c:pt>
                <c:pt idx="2">
                  <c:v>2022</c:v>
                </c:pt>
                <c:pt idx="3">
                  <c:v>2023</c:v>
                </c:pt>
                <c:pt idx="4">
                  <c:v>2024</c:v>
                </c:pt>
              </c:numCache>
            </c:numRef>
          </c:cat>
          <c:val>
            <c:numRef>
              <c:f>Sheet1!$B$2:$B$6</c:f>
              <c:numCache>
                <c:formatCode>"$"#,##0.00_);[Red]\("$"#,##0.00\)</c:formatCode>
                <c:ptCount val="5"/>
                <c:pt idx="0">
                  <c:v>2.8</c:v>
                </c:pt>
                <c:pt idx="1">
                  <c:v>2.4</c:v>
                </c:pt>
                <c:pt idx="2">
                  <c:v>2</c:v>
                </c:pt>
                <c:pt idx="3">
                  <c:v>4.1669999999999998</c:v>
                </c:pt>
                <c:pt idx="4">
                  <c:v>4.9470000000000001</c:v>
                </c:pt>
              </c:numCache>
            </c:numRef>
          </c:val>
          <c:extLst>
            <c:ext xmlns:c16="http://schemas.microsoft.com/office/drawing/2014/chart" uri="{C3380CC4-5D6E-409C-BE32-E72D297353CC}">
              <c16:uniqueId val="{00000000-EF74-460E-ABCE-7A65888F0B10}"/>
            </c:ext>
          </c:extLst>
        </c:ser>
        <c:ser>
          <c:idx val="1"/>
          <c:order val="1"/>
          <c:tx>
            <c:strRef>
              <c:f>Sheet1!$C$1</c:f>
              <c:strCache>
                <c:ptCount val="1"/>
                <c:pt idx="0">
                  <c:v>Fixed
Immediate</c:v>
                </c:pt>
              </c:strCache>
            </c:strRef>
          </c:tx>
          <c:spPr>
            <a:solidFill>
              <a:srgbClr val="F9C606"/>
            </a:solidFill>
            <a:ln>
              <a:noFill/>
            </a:ln>
            <a:effectLst/>
          </c:spPr>
          <c:invertIfNegative val="0"/>
          <c:dLbls>
            <c:delete val="1"/>
          </c:dLbls>
          <c:cat>
            <c:numRef>
              <c:f>Sheet1!$A$2:$A$6</c:f>
              <c:numCache>
                <c:formatCode>General</c:formatCode>
                <c:ptCount val="5"/>
                <c:pt idx="0">
                  <c:v>2016</c:v>
                </c:pt>
                <c:pt idx="1">
                  <c:v>2019</c:v>
                </c:pt>
                <c:pt idx="2">
                  <c:v>2022</c:v>
                </c:pt>
                <c:pt idx="3">
                  <c:v>2023</c:v>
                </c:pt>
                <c:pt idx="4">
                  <c:v>2024</c:v>
                </c:pt>
              </c:numCache>
            </c:numRef>
          </c:cat>
          <c:val>
            <c:numRef>
              <c:f>Sheet1!$C$2:$C$6</c:f>
              <c:numCache>
                <c:formatCode>"$"#,##0.0</c:formatCode>
                <c:ptCount val="5"/>
                <c:pt idx="0">
                  <c:v>9.1999999999999993</c:v>
                </c:pt>
                <c:pt idx="1">
                  <c:v>9.9</c:v>
                </c:pt>
                <c:pt idx="2">
                  <c:v>9.1999999999999993</c:v>
                </c:pt>
                <c:pt idx="3">
                  <c:v>13.299999999999999</c:v>
                </c:pt>
                <c:pt idx="4">
                  <c:v>13.620000000000001</c:v>
                </c:pt>
              </c:numCache>
            </c:numRef>
          </c:val>
          <c:extLst>
            <c:ext xmlns:c16="http://schemas.microsoft.com/office/drawing/2014/chart" uri="{C3380CC4-5D6E-409C-BE32-E72D297353CC}">
              <c16:uniqueId val="{00000006-EF74-460E-ABCE-7A65888F0B10}"/>
            </c:ext>
          </c:extLst>
        </c:ser>
        <c:ser>
          <c:idx val="2"/>
          <c:order val="2"/>
          <c:tx>
            <c:strRef>
              <c:f>Sheet1!$D$1</c:f>
              <c:strCache>
                <c:ptCount val="1"/>
                <c:pt idx="0">
                  <c:v>Fixed-Rate
Deferred</c:v>
                </c:pt>
              </c:strCache>
            </c:strRef>
          </c:tx>
          <c:spPr>
            <a:solidFill>
              <a:schemeClr val="accent3"/>
            </a:solidFill>
            <a:ln>
              <a:noFill/>
            </a:ln>
            <a:effectLst/>
          </c:spPr>
          <c:invertIfNegative val="0"/>
          <c:dLbls>
            <c:dLbl>
              <c:idx val="0"/>
              <c:tx>
                <c:rich>
                  <a:bodyPr/>
                  <a:lstStyle/>
                  <a:p>
                    <a:r>
                      <a:rPr lang="en-US" dirty="0"/>
                      <a:t>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F74-460E-ABCE-7A65888F0B10}"/>
                </c:ext>
              </c:extLst>
            </c:dLbl>
            <c:dLbl>
              <c:idx val="1"/>
              <c:tx>
                <c:rich>
                  <a:bodyPr/>
                  <a:lstStyle/>
                  <a:p>
                    <a:r>
                      <a:rPr lang="en-US" dirty="0"/>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F74-460E-ABCE-7A65888F0B10}"/>
                </c:ext>
              </c:extLst>
            </c:dLbl>
            <c:dLbl>
              <c:idx val="2"/>
              <c:tx>
                <c:rich>
                  <a:bodyPr/>
                  <a:lstStyle/>
                  <a:p>
                    <a:r>
                      <a:rPr lang="en-US" dirty="0"/>
                      <a:t>36%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F74-460E-ABCE-7A65888F0B10}"/>
                </c:ext>
              </c:extLst>
            </c:dLbl>
            <c:dLbl>
              <c:idx val="3"/>
              <c:tx>
                <c:rich>
                  <a:bodyPr/>
                  <a:lstStyle/>
                  <a:p>
                    <a:r>
                      <a:rPr lang="en-US" dirty="0"/>
                      <a:t>43%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F74-460E-ABCE-7A65888F0B10}"/>
                </c:ext>
              </c:extLst>
            </c:dLbl>
            <c:dLbl>
              <c:idx val="4"/>
              <c:tx>
                <c:rich>
                  <a:bodyPr/>
                  <a:lstStyle/>
                  <a:p>
                    <a:r>
                      <a:rPr lang="en-US" dirty="0">
                        <a:solidFill>
                          <a:schemeClr val="bg1"/>
                        </a:solidFill>
                      </a:rPr>
                      <a:t>36%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2016</c:v>
                </c:pt>
                <c:pt idx="1">
                  <c:v>2019</c:v>
                </c:pt>
                <c:pt idx="2">
                  <c:v>2022</c:v>
                </c:pt>
                <c:pt idx="3">
                  <c:v>2023</c:v>
                </c:pt>
                <c:pt idx="4">
                  <c:v>2024</c:v>
                </c:pt>
              </c:numCache>
            </c:numRef>
          </c:cat>
          <c:val>
            <c:numRef>
              <c:f>Sheet1!$D$2:$D$6</c:f>
              <c:numCache>
                <c:formatCode>"$"#,##0.0</c:formatCode>
                <c:ptCount val="5"/>
                <c:pt idx="0">
                  <c:v>38.700000000000003</c:v>
                </c:pt>
                <c:pt idx="1">
                  <c:v>47.5</c:v>
                </c:pt>
                <c:pt idx="2">
                  <c:v>113</c:v>
                </c:pt>
                <c:pt idx="3">
                  <c:v>164.9</c:v>
                </c:pt>
                <c:pt idx="4">
                  <c:v>153.19999999999999</c:v>
                </c:pt>
              </c:numCache>
            </c:numRef>
          </c:val>
          <c:extLst>
            <c:ext xmlns:c16="http://schemas.microsoft.com/office/drawing/2014/chart" uri="{C3380CC4-5D6E-409C-BE32-E72D297353CC}">
              <c16:uniqueId val="{0000000C-EF74-460E-ABCE-7A65888F0B10}"/>
            </c:ext>
          </c:extLst>
        </c:ser>
        <c:ser>
          <c:idx val="3"/>
          <c:order val="3"/>
          <c:tx>
            <c:strRef>
              <c:f>Sheet1!$E$1</c:f>
              <c:strCache>
                <c:ptCount val="1"/>
                <c:pt idx="0">
                  <c:v>Indexed
Deferred</c:v>
                </c:pt>
              </c:strCache>
            </c:strRef>
          </c:tx>
          <c:spPr>
            <a:solidFill>
              <a:schemeClr val="accent4"/>
            </a:solidFill>
            <a:ln>
              <a:noFill/>
            </a:ln>
            <a:effectLst/>
          </c:spPr>
          <c:invertIfNegative val="0"/>
          <c:dLbls>
            <c:dLbl>
              <c:idx val="0"/>
              <c:tx>
                <c:rich>
                  <a:bodyPr/>
                  <a:lstStyle/>
                  <a:p>
                    <a:r>
                      <a:rPr lang="en-US" dirty="0"/>
                      <a:t>27%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F74-460E-ABCE-7A65888F0B10}"/>
                </c:ext>
              </c:extLst>
            </c:dLbl>
            <c:dLbl>
              <c:idx val="1"/>
              <c:tx>
                <c:rich>
                  <a:bodyPr/>
                  <a:lstStyle/>
                  <a:p>
                    <a:r>
                      <a:rPr lang="en-US" dirty="0"/>
                      <a:t>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F74-460E-ABCE-7A65888F0B10}"/>
                </c:ext>
              </c:extLst>
            </c:dLbl>
            <c:dLbl>
              <c:idx val="2"/>
              <c:tx>
                <c:rich>
                  <a:bodyPr/>
                  <a:lstStyle/>
                  <a:p>
                    <a:r>
                      <a:rPr lang="en-US" dirty="0"/>
                      <a:t>26%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F74-460E-ABCE-7A65888F0B10}"/>
                </c:ext>
              </c:extLst>
            </c:dLbl>
            <c:dLbl>
              <c:idx val="3"/>
              <c:tx>
                <c:rich>
                  <a:bodyPr/>
                  <a:lstStyle/>
                  <a:p>
                    <a:r>
                      <a:rPr lang="en-US" dirty="0"/>
                      <a:t>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EF74-460E-ABCE-7A65888F0B10}"/>
                </c:ext>
              </c:extLst>
            </c:dLbl>
            <c:dLbl>
              <c:idx val="4"/>
              <c:tx>
                <c:rich>
                  <a:bodyPr/>
                  <a:lstStyle/>
                  <a:p>
                    <a:r>
                      <a:rPr lang="en-US" dirty="0">
                        <a:solidFill>
                          <a:schemeClr val="tx1"/>
                        </a:solidFill>
                      </a:rPr>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2016</c:v>
                </c:pt>
                <c:pt idx="1">
                  <c:v>2019</c:v>
                </c:pt>
                <c:pt idx="2">
                  <c:v>2022</c:v>
                </c:pt>
                <c:pt idx="3">
                  <c:v>2023</c:v>
                </c:pt>
                <c:pt idx="4">
                  <c:v>2024</c:v>
                </c:pt>
              </c:numCache>
            </c:numRef>
          </c:cat>
          <c:val>
            <c:numRef>
              <c:f>Sheet1!$E$2:$E$6</c:f>
              <c:numCache>
                <c:formatCode>"$"#,##0.0</c:formatCode>
                <c:ptCount val="5"/>
                <c:pt idx="0">
                  <c:v>59.1</c:v>
                </c:pt>
                <c:pt idx="1">
                  <c:v>73.5</c:v>
                </c:pt>
                <c:pt idx="2">
                  <c:v>79.8</c:v>
                </c:pt>
                <c:pt idx="3">
                  <c:v>95.9</c:v>
                </c:pt>
                <c:pt idx="4">
                  <c:v>126.9</c:v>
                </c:pt>
              </c:numCache>
            </c:numRef>
          </c:val>
          <c:extLst>
            <c:ext xmlns:c16="http://schemas.microsoft.com/office/drawing/2014/chart" uri="{C3380CC4-5D6E-409C-BE32-E72D297353CC}">
              <c16:uniqueId val="{00000012-EF74-460E-ABCE-7A65888F0B10}"/>
            </c:ext>
          </c:extLst>
        </c:ser>
        <c:ser>
          <c:idx val="4"/>
          <c:order val="4"/>
          <c:tx>
            <c:strRef>
              <c:f>Sheet1!$F$1</c:f>
              <c:strCache>
                <c:ptCount val="1"/>
                <c:pt idx="0">
                  <c:v>Traditional
Variable</c:v>
                </c:pt>
              </c:strCache>
            </c:strRef>
          </c:tx>
          <c:spPr>
            <a:solidFill>
              <a:schemeClr val="accent5"/>
            </a:solidFill>
            <a:ln>
              <a:noFill/>
            </a:ln>
            <a:effectLst/>
          </c:spPr>
          <c:invertIfNegative val="0"/>
          <c:dLbls>
            <c:dLbl>
              <c:idx val="0"/>
              <c:tx>
                <c:rich>
                  <a:bodyPr/>
                  <a:lstStyle/>
                  <a:p>
                    <a:r>
                      <a:rPr lang="en-US" dirty="0"/>
                      <a:t>48%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EF74-460E-ABCE-7A65888F0B10}"/>
                </c:ext>
              </c:extLst>
            </c:dLbl>
            <c:dLbl>
              <c:idx val="1"/>
              <c:tx>
                <c:rich>
                  <a:bodyPr/>
                  <a:lstStyle/>
                  <a:p>
                    <a:r>
                      <a:rPr lang="en-US" dirty="0"/>
                      <a:t>35%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EF74-460E-ABCE-7A65888F0B10}"/>
                </c:ext>
              </c:extLst>
            </c:dLbl>
            <c:dLbl>
              <c:idx val="2"/>
              <c:tx>
                <c:rich>
                  <a:bodyPr/>
                  <a:lstStyle/>
                  <a:p>
                    <a:r>
                      <a:rPr lang="en-US" dirty="0"/>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EF74-460E-ABCE-7A65888F0B10}"/>
                </c:ext>
              </c:extLst>
            </c:dLbl>
            <c:dLbl>
              <c:idx val="3"/>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EF74-460E-ABCE-7A65888F0B10}"/>
                </c:ext>
              </c:extLst>
            </c:dLbl>
            <c:dLbl>
              <c:idx val="4"/>
              <c:tx>
                <c:rich>
                  <a:bodyPr/>
                  <a:lstStyle/>
                  <a:p>
                    <a:r>
                      <a:rPr lang="en-US" dirty="0">
                        <a:solidFill>
                          <a:schemeClr val="bg1"/>
                        </a:solidFill>
                      </a:rPr>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2016</c:v>
                </c:pt>
                <c:pt idx="1">
                  <c:v>2019</c:v>
                </c:pt>
                <c:pt idx="2">
                  <c:v>2022</c:v>
                </c:pt>
                <c:pt idx="3">
                  <c:v>2023</c:v>
                </c:pt>
                <c:pt idx="4">
                  <c:v>2024</c:v>
                </c:pt>
              </c:numCache>
            </c:numRef>
          </c:cat>
          <c:val>
            <c:numRef>
              <c:f>Sheet1!$F$2:$F$6</c:f>
              <c:numCache>
                <c:formatCode>"$"#,##0.0</c:formatCode>
                <c:ptCount val="5"/>
                <c:pt idx="0">
                  <c:v>106.5</c:v>
                </c:pt>
                <c:pt idx="1">
                  <c:v>84.6</c:v>
                </c:pt>
                <c:pt idx="2">
                  <c:v>61.8</c:v>
                </c:pt>
                <c:pt idx="3">
                  <c:v>51.400000000000006</c:v>
                </c:pt>
                <c:pt idx="4">
                  <c:v>60.900000000000006</c:v>
                </c:pt>
              </c:numCache>
            </c:numRef>
          </c:val>
          <c:extLst>
            <c:ext xmlns:c16="http://schemas.microsoft.com/office/drawing/2014/chart" uri="{C3380CC4-5D6E-409C-BE32-E72D297353CC}">
              <c16:uniqueId val="{00000018-EF74-460E-ABCE-7A65888F0B10}"/>
            </c:ext>
          </c:extLst>
        </c:ser>
        <c:ser>
          <c:idx val="5"/>
          <c:order val="5"/>
          <c:tx>
            <c:strRef>
              <c:f>Sheet1!$G$1</c:f>
              <c:strCache>
                <c:ptCount val="1"/>
                <c:pt idx="0">
                  <c:v>Structured
Settlements</c:v>
                </c:pt>
              </c:strCache>
            </c:strRef>
          </c:tx>
          <c:spPr>
            <a:solidFill>
              <a:schemeClr val="accent6"/>
            </a:solidFill>
            <a:ln>
              <a:noFill/>
            </a:ln>
            <a:effectLst/>
          </c:spPr>
          <c:invertIfNegative val="0"/>
          <c:dLbls>
            <c:dLbl>
              <c:idx val="0"/>
              <c:layout>
                <c:manualLayout>
                  <c:x val="5.6372958722598218E-2"/>
                  <c:y val="-2.0796180462964403E-3"/>
                </c:manualLayout>
              </c:layout>
              <c:tx>
                <c:rich>
                  <a:bodyPr/>
                  <a:lstStyle/>
                  <a:p>
                    <a:r>
                      <a:rPr lang="en-US" sz="1600" b="1" i="0" u="none" strike="noStrike" kern="1200" baseline="0" dirty="0">
                        <a:solidFill>
                          <a:schemeClr val="tx1"/>
                        </a:solidFill>
                        <a:latin typeface="Aptos" panose="020B0004020202020204" pitchFamily="34" charset="0"/>
                        <a:ea typeface="+mn-ea"/>
                        <a:cs typeface="+mn-cs"/>
                      </a:rPr>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EF74-460E-ABCE-7A65888F0B10}"/>
                </c:ext>
              </c:extLst>
            </c:dLbl>
            <c:dLbl>
              <c:idx val="1"/>
              <c:layout>
                <c:manualLayout>
                  <c:x val="5.324795820996682E-2"/>
                  <c:y val="-1.7091905810220288E-4"/>
                </c:manualLayout>
              </c:layout>
              <c:tx>
                <c:rich>
                  <a:bodyPr/>
                  <a:lstStyle/>
                  <a:p>
                    <a:r>
                      <a:rPr lang="en-US" sz="1600" b="1" i="0" u="none" strike="noStrike" kern="1200" baseline="0" dirty="0">
                        <a:solidFill>
                          <a:schemeClr val="tx1"/>
                        </a:solidFill>
                        <a:latin typeface="Aptos" panose="020B0004020202020204" pitchFamily="34" charset="0"/>
                        <a:ea typeface="+mn-ea"/>
                        <a:cs typeface="+mn-cs"/>
                      </a:rPr>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EF74-460E-ABCE-7A65888F0B10}"/>
                </c:ext>
              </c:extLst>
            </c:dLbl>
            <c:dLbl>
              <c:idx val="2"/>
              <c:delete val="1"/>
              <c:extLst>
                <c:ext xmlns:c15="http://schemas.microsoft.com/office/drawing/2012/chart" uri="{CE6537A1-D6FC-4f65-9D91-7224C49458BB}"/>
                <c:ext xmlns:c16="http://schemas.microsoft.com/office/drawing/2014/chart" uri="{C3380CC4-5D6E-409C-BE32-E72D297353CC}">
                  <c16:uniqueId val="{0000001B-EF74-460E-ABCE-7A65888F0B10}"/>
                </c:ext>
              </c:extLst>
            </c:dLbl>
            <c:dLbl>
              <c:idx val="3"/>
              <c:delete val="1"/>
              <c:extLst>
                <c:ext xmlns:c15="http://schemas.microsoft.com/office/drawing/2012/chart" uri="{CE6537A1-D6FC-4f65-9D91-7224C49458BB}"/>
                <c:ext xmlns:c16="http://schemas.microsoft.com/office/drawing/2014/chart" uri="{C3380CC4-5D6E-409C-BE32-E72D297353CC}">
                  <c16:uniqueId val="{0000001C-EF74-460E-ABCE-7A65888F0B10}"/>
                </c:ext>
              </c:extLst>
            </c:dLbl>
            <c:dLbl>
              <c:idx val="4"/>
              <c:delete val="1"/>
              <c:extLst>
                <c:ext xmlns:c15="http://schemas.microsoft.com/office/drawing/2012/chart" uri="{CE6537A1-D6FC-4f65-9D91-7224C49458BB}"/>
                <c:ext xmlns:c16="http://schemas.microsoft.com/office/drawing/2014/chart" uri="{C3380CC4-5D6E-409C-BE32-E72D297353CC}">
                  <c16:uniqueId val="{0000001D-EF74-460E-ABCE-7A65888F0B10}"/>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2016</c:v>
                </c:pt>
                <c:pt idx="1">
                  <c:v>2019</c:v>
                </c:pt>
                <c:pt idx="2">
                  <c:v>2022</c:v>
                </c:pt>
                <c:pt idx="3">
                  <c:v>2023</c:v>
                </c:pt>
                <c:pt idx="4">
                  <c:v>2024</c:v>
                </c:pt>
              </c:numCache>
            </c:numRef>
          </c:cat>
          <c:val>
            <c:numRef>
              <c:f>Sheet1!$G$2:$G$6</c:f>
              <c:numCache>
                <c:formatCode>"$"#,##0.0</c:formatCode>
                <c:ptCount val="5"/>
                <c:pt idx="0">
                  <c:v>6</c:v>
                </c:pt>
                <c:pt idx="1">
                  <c:v>6.5</c:v>
                </c:pt>
                <c:pt idx="2">
                  <c:v>5.8</c:v>
                </c:pt>
                <c:pt idx="3">
                  <c:v>8.3000000000000007</c:v>
                </c:pt>
                <c:pt idx="4">
                  <c:v>8.9</c:v>
                </c:pt>
              </c:numCache>
            </c:numRef>
          </c:val>
          <c:extLst>
            <c:ext xmlns:c16="http://schemas.microsoft.com/office/drawing/2014/chart" uri="{C3380CC4-5D6E-409C-BE32-E72D297353CC}">
              <c16:uniqueId val="{0000001E-EF74-460E-ABCE-7A65888F0B10}"/>
            </c:ext>
          </c:extLst>
        </c:ser>
        <c:ser>
          <c:idx val="6"/>
          <c:order val="6"/>
          <c:tx>
            <c:strRef>
              <c:f>Sheet1!$H$1</c:f>
              <c:strCache>
                <c:ptCount val="1"/>
                <c:pt idx="0">
                  <c:v>Registered
Index-Linked Annuities</c:v>
                </c:pt>
              </c:strCache>
            </c:strRef>
          </c:tx>
          <c:spPr>
            <a:solidFill>
              <a:schemeClr val="accent1">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F-EF74-460E-ABCE-7A65888F0B10}"/>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ptos" panose="020B0004020202020204" pitchFamily="34" charset="0"/>
                        <a:ea typeface="+mn-ea"/>
                        <a:cs typeface="+mn-cs"/>
                      </a:defRPr>
                    </a:pPr>
                    <a:r>
                      <a:rPr lang="en-US" sz="1400" dirty="0"/>
                      <a:t>7%</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EF74-460E-ABCE-7A65888F0B10}"/>
                </c:ext>
              </c:extLst>
            </c:dLbl>
            <c:dLbl>
              <c:idx val="2"/>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EF74-460E-ABCE-7A65888F0B10}"/>
                </c:ext>
              </c:extLst>
            </c:dLbl>
            <c:dLbl>
              <c:idx val="3"/>
              <c:tx>
                <c:rich>
                  <a:bodyPr/>
                  <a:lstStyle/>
                  <a:p>
                    <a:r>
                      <a:rPr lang="en-US" dirty="0"/>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EF74-460E-ABCE-7A65888F0B10}"/>
                </c:ext>
              </c:extLst>
            </c:dLbl>
            <c:dLbl>
              <c:idx val="4"/>
              <c:tx>
                <c:rich>
                  <a:bodyPr/>
                  <a:lstStyle/>
                  <a:p>
                    <a:r>
                      <a:rPr lang="en-US" dirty="0">
                        <a:solidFill>
                          <a:schemeClr val="bg1"/>
                        </a:solidFill>
                      </a:rPr>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2016</c:v>
                </c:pt>
                <c:pt idx="1">
                  <c:v>2019</c:v>
                </c:pt>
                <c:pt idx="2">
                  <c:v>2022</c:v>
                </c:pt>
                <c:pt idx="3">
                  <c:v>2023</c:v>
                </c:pt>
                <c:pt idx="4">
                  <c:v>2024</c:v>
                </c:pt>
              </c:numCache>
            </c:numRef>
          </c:cat>
          <c:val>
            <c:numRef>
              <c:f>Sheet1!$H$2:$H$6</c:f>
              <c:numCache>
                <c:formatCode>"$"#,##0.0</c:formatCode>
                <c:ptCount val="5"/>
                <c:pt idx="0">
                  <c:v>0</c:v>
                </c:pt>
                <c:pt idx="1">
                  <c:v>17.3</c:v>
                </c:pt>
                <c:pt idx="2">
                  <c:v>41.1</c:v>
                </c:pt>
                <c:pt idx="3">
                  <c:v>47.4</c:v>
                </c:pt>
                <c:pt idx="4">
                  <c:v>65.599999999999994</c:v>
                </c:pt>
              </c:numCache>
            </c:numRef>
          </c:val>
          <c:extLst>
            <c:ext xmlns:c16="http://schemas.microsoft.com/office/drawing/2014/chart" uri="{C3380CC4-5D6E-409C-BE32-E72D297353CC}">
              <c16:uniqueId val="{00000024-EF74-460E-ABCE-7A65888F0B10}"/>
            </c:ext>
          </c:extLst>
        </c:ser>
        <c:ser>
          <c:idx val="7"/>
          <c:order val="7"/>
          <c:tx>
            <c:strRef>
              <c:f>Sheet1!$I$1</c:f>
              <c:strCache>
                <c:ptCount val="1"/>
                <c:pt idx="0">
                  <c:v>Total</c:v>
                </c:pt>
              </c:strCache>
            </c:strRef>
          </c:tx>
          <c:spPr>
            <a:noFill/>
            <a:ln>
              <a:noFill/>
            </a:ln>
            <a:effectLst/>
          </c:spPr>
          <c:invertIfNegative val="0"/>
          <c:dLbls>
            <c:dLbl>
              <c:idx val="0"/>
              <c:tx>
                <c:rich>
                  <a:bodyPr/>
                  <a:lstStyle/>
                  <a:p>
                    <a:fld id="{AA58D94F-493D-4928-A5C9-B852D25E26FD}" type="VALUE">
                      <a:rPr lang="en-US" sz="1800" smtClean="0"/>
                      <a:pPr/>
                      <a:t>[VALUE]</a:t>
                    </a:fld>
                    <a:r>
                      <a:rPr lang="en-US" sz="1800" dirty="0"/>
                      <a:t> B</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EF74-460E-ABCE-7A65888F0B10}"/>
                </c:ext>
              </c:extLst>
            </c:dLbl>
            <c:dLbl>
              <c:idx val="1"/>
              <c:tx>
                <c:rich>
                  <a:bodyPr/>
                  <a:lstStyle/>
                  <a:p>
                    <a:fld id="{5D2A8E89-1A2F-4126-8148-15DB9346CD06}" type="VALUE">
                      <a:rPr lang="en-US" sz="1800" smtClean="0"/>
                      <a:pPr/>
                      <a:t>[VALUE]</a:t>
                    </a:fld>
                    <a:r>
                      <a:rPr lang="en-US" sz="1800" dirty="0"/>
                      <a:t> B  </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EF74-460E-ABCE-7A65888F0B10}"/>
                </c:ext>
              </c:extLst>
            </c:dLbl>
            <c:dLbl>
              <c:idx val="2"/>
              <c:tx>
                <c:rich>
                  <a:bodyPr/>
                  <a:lstStyle/>
                  <a:p>
                    <a:fld id="{2CE0FC89-FCA4-4B77-9E27-06414F13ACD6}" type="VALUE">
                      <a:rPr lang="en-US" sz="1800" smtClean="0"/>
                      <a:pPr/>
                      <a:t>[VALUE]</a:t>
                    </a:fld>
                    <a:r>
                      <a:rPr lang="en-US" sz="1800" dirty="0"/>
                      <a:t> B</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EF74-460E-ABCE-7A65888F0B10}"/>
                </c:ext>
              </c:extLst>
            </c:dLbl>
            <c:dLbl>
              <c:idx val="3"/>
              <c:tx>
                <c:rich>
                  <a:bodyPr/>
                  <a:lstStyle/>
                  <a:p>
                    <a:fld id="{6D672308-6F4C-46F2-B9DC-B9A70CD1E122}" type="VALUE">
                      <a:rPr lang="en-US" sz="1800" smtClean="0"/>
                      <a:pPr/>
                      <a:t>[VALUE]</a:t>
                    </a:fld>
                    <a:r>
                      <a:rPr lang="en-US" sz="1800" dirty="0"/>
                      <a:t> B</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EF74-460E-ABCE-7A65888F0B10}"/>
                </c:ext>
              </c:extLst>
            </c:dLbl>
            <c:dLbl>
              <c:idx val="4"/>
              <c:tx>
                <c:rich>
                  <a:bodyPr/>
                  <a:lstStyle/>
                  <a:p>
                    <a:r>
                      <a:rPr lang="en-US" sz="1800" dirty="0">
                        <a:solidFill>
                          <a:schemeClr val="tx1"/>
                        </a:solidFill>
                      </a:rPr>
                      <a:t>$434.1 B </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2016</c:v>
                </c:pt>
                <c:pt idx="1">
                  <c:v>2019</c:v>
                </c:pt>
                <c:pt idx="2">
                  <c:v>2022</c:v>
                </c:pt>
                <c:pt idx="3">
                  <c:v>2023</c:v>
                </c:pt>
                <c:pt idx="4">
                  <c:v>2024</c:v>
                </c:pt>
              </c:numCache>
            </c:numRef>
          </c:cat>
          <c:val>
            <c:numRef>
              <c:f>Sheet1!$I$2:$I$6</c:f>
              <c:numCache>
                <c:formatCode>"$"#,##0.0</c:formatCode>
                <c:ptCount val="5"/>
                <c:pt idx="0">
                  <c:v>222.3</c:v>
                </c:pt>
                <c:pt idx="1">
                  <c:v>241.7</c:v>
                </c:pt>
                <c:pt idx="2">
                  <c:v>312.7</c:v>
                </c:pt>
                <c:pt idx="3">
                  <c:v>385.4</c:v>
                </c:pt>
                <c:pt idx="4">
                  <c:v>434.06700000000001</c:v>
                </c:pt>
              </c:numCache>
            </c:numRef>
          </c:val>
          <c:extLst>
            <c:ext xmlns:c16="http://schemas.microsoft.com/office/drawing/2014/chart" uri="{C3380CC4-5D6E-409C-BE32-E72D297353CC}">
              <c16:uniqueId val="{0000002A-EF74-460E-ABCE-7A65888F0B10}"/>
            </c:ext>
          </c:extLst>
        </c:ser>
        <c:dLbls>
          <c:dLblPos val="ctr"/>
          <c:showLegendKey val="0"/>
          <c:showVal val="1"/>
          <c:showCatName val="0"/>
          <c:showSerName val="0"/>
          <c:showPercent val="0"/>
          <c:showBubbleSize val="0"/>
        </c:dLbls>
        <c:gapWidth val="150"/>
        <c:overlap val="100"/>
        <c:axId val="678451071"/>
        <c:axId val="678439551"/>
      </c:barChart>
      <c:catAx>
        <c:axId val="67845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en-US"/>
          </a:p>
        </c:txPr>
        <c:crossAx val="678439551"/>
        <c:crosses val="autoZero"/>
        <c:auto val="1"/>
        <c:lblAlgn val="ctr"/>
        <c:lblOffset val="100"/>
        <c:noMultiLvlLbl val="0"/>
      </c:catAx>
      <c:valAx>
        <c:axId val="678439551"/>
        <c:scaling>
          <c:orientation val="minMax"/>
        </c:scaling>
        <c:delete val="1"/>
        <c:axPos val="l"/>
        <c:numFmt formatCode="&quot;$&quot;#,##0.00_);[Red]\(&quot;$&quot;#,##0.00\)" sourceLinked="1"/>
        <c:majorTickMark val="none"/>
        <c:minorTickMark val="none"/>
        <c:tickLblPos val="nextTo"/>
        <c:crossAx val="678451071"/>
        <c:crosses val="autoZero"/>
        <c:crossBetween val="between"/>
      </c:valAx>
      <c:spPr>
        <a:noFill/>
        <a:ln>
          <a:noFill/>
        </a:ln>
        <a:effectLst/>
      </c:spPr>
    </c:plotArea>
    <c:legend>
      <c:legendPos val="b"/>
      <c:legendEntry>
        <c:idx val="7"/>
        <c:delete val="1"/>
      </c:legendEntry>
      <c:layout>
        <c:manualLayout>
          <c:xMode val="edge"/>
          <c:yMode val="edge"/>
          <c:x val="1.386737432207584E-2"/>
          <c:y val="0.92856508925790171"/>
          <c:w val="0.94011670605589015"/>
          <c:h val="6.570126997037953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230927338830417E-2"/>
          <c:y val="0.17498945756341941"/>
          <c:w val="0.95611323804235604"/>
          <c:h val="0.60055582995158174"/>
        </c:manualLayout>
      </c:layout>
      <c:barChart>
        <c:barDir val="col"/>
        <c:grouping val="clustered"/>
        <c:varyColors val="0"/>
        <c:ser>
          <c:idx val="2"/>
          <c:order val="2"/>
          <c:tx>
            <c:strRef>
              <c:f>Sheet1!$E$1</c:f>
              <c:strCache>
                <c:ptCount val="1"/>
                <c:pt idx="0">
                  <c:v>Total</c:v>
                </c:pt>
              </c:strCache>
            </c:strRef>
          </c:tx>
          <c:spPr>
            <a:solidFill>
              <a:schemeClr val="tx2"/>
            </a:solidFill>
            <a:ln>
              <a:noFill/>
            </a:ln>
            <a:effectLst/>
          </c:spPr>
          <c:invertIfNegative val="0"/>
          <c:dPt>
            <c:idx val="9"/>
            <c:invertIfNegative val="0"/>
            <c:bubble3D val="0"/>
            <c:extLst>
              <c:ext xmlns:c16="http://schemas.microsoft.com/office/drawing/2014/chart" uri="{C3380CC4-5D6E-409C-BE32-E72D297353CC}">
                <c16:uniqueId val="{00000003-43CD-42CE-8027-519B08C6CB59}"/>
              </c:ext>
            </c:extLst>
          </c:dPt>
          <c:dPt>
            <c:idx val="10"/>
            <c:invertIfNegative val="0"/>
            <c:bubble3D val="0"/>
            <c:spPr>
              <a:solidFill>
                <a:schemeClr val="tx2"/>
              </a:solidFill>
              <a:ln w="57150">
                <a:noFill/>
              </a:ln>
              <a:effectLst/>
            </c:spPr>
            <c:extLst>
              <c:ext xmlns:c16="http://schemas.microsoft.com/office/drawing/2014/chart" uri="{C3380CC4-5D6E-409C-BE32-E72D297353CC}">
                <c16:uniqueId val="{00000003-2BC0-46B4-BA01-9CC99BC1B236}"/>
              </c:ext>
            </c:extLst>
          </c:dPt>
          <c:dPt>
            <c:idx val="14"/>
            <c:invertIfNegative val="0"/>
            <c:bubble3D val="0"/>
            <c:spPr>
              <a:solidFill>
                <a:schemeClr val="tx2"/>
              </a:solidFill>
              <a:ln w="44450">
                <a:noFill/>
              </a:ln>
              <a:effectLst/>
            </c:spPr>
            <c:extLst>
              <c:ext xmlns:c16="http://schemas.microsoft.com/office/drawing/2014/chart" uri="{C3380CC4-5D6E-409C-BE32-E72D297353CC}">
                <c16:uniqueId val="{00000004-D902-4D5D-8E58-412E893E5A4B}"/>
              </c:ext>
            </c:extLst>
          </c:dPt>
          <c:dPt>
            <c:idx val="28"/>
            <c:invertIfNegative val="0"/>
            <c:bubble3D val="0"/>
            <c:extLst>
              <c:ext xmlns:c16="http://schemas.microsoft.com/office/drawing/2014/chart" uri="{C3380CC4-5D6E-409C-BE32-E72D297353CC}">
                <c16:uniqueId val="{00000001-63F8-4E62-B32D-053A5C03A7A6}"/>
              </c:ext>
            </c:extLst>
          </c:dPt>
          <c:dLbls>
            <c:dLbl>
              <c:idx val="0"/>
              <c:tx>
                <c:rich>
                  <a:bodyPr/>
                  <a:lstStyle/>
                  <a:p>
                    <a:r>
                      <a:rPr lang="en-US" dirty="0"/>
                      <a:t>55.9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8A4-4C9A-BACA-194537E9536C}"/>
                </c:ext>
              </c:extLst>
            </c:dLbl>
            <c:dLbl>
              <c:idx val="1"/>
              <c:tx>
                <c:rich>
                  <a:bodyPr/>
                  <a:lstStyle/>
                  <a:p>
                    <a:r>
                      <a:rPr lang="en-US"/>
                      <a:t>48.9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296-4D49-84A9-186ADF21C228}"/>
                </c:ext>
              </c:extLst>
            </c:dLbl>
            <c:dLbl>
              <c:idx val="2"/>
              <c:tx>
                <c:rich>
                  <a:bodyPr/>
                  <a:lstStyle/>
                  <a:p>
                    <a:r>
                      <a:rPr lang="en-US"/>
                      <a:t>55.7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296-4D49-84A9-186ADF21C228}"/>
                </c:ext>
              </c:extLst>
            </c:dLbl>
            <c:dLbl>
              <c:idx val="3"/>
              <c:tx>
                <c:rich>
                  <a:bodyPr/>
                  <a:lstStyle/>
                  <a:p>
                    <a:r>
                      <a:rPr lang="en-US"/>
                      <a:t>58.6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296-4D49-84A9-186ADF21C228}"/>
                </c:ext>
              </c:extLst>
            </c:dLbl>
            <c:dLbl>
              <c:idx val="4"/>
              <c:tx>
                <c:rich>
                  <a:bodyPr/>
                  <a:lstStyle/>
                  <a:p>
                    <a:r>
                      <a:rPr lang="en-US"/>
                      <a:t>61.0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296-4D49-84A9-186ADF21C228}"/>
                </c:ext>
              </c:extLst>
            </c:dLbl>
            <c:dLbl>
              <c:idx val="5"/>
              <c:tx>
                <c:rich>
                  <a:bodyPr/>
                  <a:lstStyle/>
                  <a:p>
                    <a:r>
                      <a:rPr lang="en-US"/>
                      <a:t>68.2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296-4D49-84A9-186ADF21C228}"/>
                </c:ext>
              </c:extLst>
            </c:dLbl>
            <c:dLbl>
              <c:idx val="6"/>
              <c:tx>
                <c:rich>
                  <a:bodyPr/>
                  <a:lstStyle/>
                  <a:p>
                    <a:r>
                      <a:rPr lang="en-US"/>
                      <a:t>62.3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296-4D49-84A9-186ADF21C228}"/>
                </c:ext>
              </c:extLst>
            </c:dLbl>
            <c:dLbl>
              <c:idx val="7"/>
              <c:tx>
                <c:rich>
                  <a:bodyPr/>
                  <a:lstStyle/>
                  <a:p>
                    <a:r>
                      <a:rPr lang="en-US"/>
                      <a:t>62.8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296-4D49-84A9-186ADF21C228}"/>
                </c:ext>
              </c:extLst>
            </c:dLbl>
            <c:dLbl>
              <c:idx val="8"/>
              <c:tx>
                <c:rich>
                  <a:bodyPr/>
                  <a:lstStyle/>
                  <a:p>
                    <a:r>
                      <a:rPr lang="en-US"/>
                      <a:t>63.3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296-4D49-84A9-186ADF21C228}"/>
                </c:ext>
              </c:extLst>
            </c:dLbl>
            <c:dLbl>
              <c:idx val="9"/>
              <c:tx>
                <c:rich>
                  <a:bodyPr/>
                  <a:lstStyle/>
                  <a:p>
                    <a:r>
                      <a:rPr lang="en-US"/>
                      <a:t>79.4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CD-42CE-8027-519B08C6CB59}"/>
                </c:ext>
              </c:extLst>
            </c:dLbl>
            <c:dLbl>
              <c:idx val="10"/>
              <c:tx>
                <c:rich>
                  <a:bodyPr/>
                  <a:lstStyle/>
                  <a:p>
                    <a:r>
                      <a:rPr lang="en-US"/>
                      <a:t>80.7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BC0-46B4-BA01-9CC99BC1B236}"/>
                </c:ext>
              </c:extLst>
            </c:dLbl>
            <c:dLbl>
              <c:idx val="11"/>
              <c:tx>
                <c:rich>
                  <a:bodyPr/>
                  <a:lstStyle/>
                  <a:p>
                    <a:r>
                      <a:rPr lang="en-US"/>
                      <a:t>89.4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296-4D49-84A9-186ADF21C228}"/>
                </c:ext>
              </c:extLst>
            </c:dLbl>
            <c:dLbl>
              <c:idx val="12"/>
              <c:tx>
                <c:rich>
                  <a:bodyPr/>
                  <a:lstStyle/>
                  <a:p>
                    <a:r>
                      <a:rPr lang="en-US"/>
                      <a:t>94.1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296-4D49-84A9-186ADF21C228}"/>
                </c:ext>
              </c:extLst>
            </c:dLbl>
            <c:dLbl>
              <c:idx val="13"/>
              <c:tx>
                <c:rich>
                  <a:bodyPr/>
                  <a:lstStyle/>
                  <a:p>
                    <a:r>
                      <a:rPr lang="en-US"/>
                      <a:t>87.1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1296-4D49-84A9-186ADF21C228}"/>
                </c:ext>
              </c:extLst>
            </c:dLbl>
            <c:dLbl>
              <c:idx val="14"/>
              <c:layout>
                <c:manualLayout>
                  <c:x val="-1.6259618499472069E-16"/>
                  <c:y val="7.082087606365918E-2"/>
                </c:manualLayout>
              </c:layout>
              <c:tx>
                <c:rich>
                  <a:bodyPr/>
                  <a:lstStyle/>
                  <a:p>
                    <a:r>
                      <a:rPr lang="en-US" dirty="0"/>
                      <a:t>89.4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902-4D5D-8E58-412E893E5A4B}"/>
                </c:ext>
              </c:extLst>
            </c:dLbl>
            <c:dLbl>
              <c:idx val="15"/>
              <c:tx>
                <c:rich>
                  <a:bodyPr/>
                  <a:lstStyle/>
                  <a:p>
                    <a:r>
                      <a:rPr lang="en-US"/>
                      <a:t>115.7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1296-4D49-84A9-186ADF21C228}"/>
                </c:ext>
              </c:extLst>
            </c:dLbl>
            <c:dLbl>
              <c:idx val="16"/>
              <c:tx>
                <c:rich>
                  <a:bodyPr/>
                  <a:lstStyle/>
                  <a:p>
                    <a:r>
                      <a:rPr lang="en-US"/>
                      <a:t>106.7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296-4D49-84A9-186ADF21C228}"/>
                </c:ext>
              </c:extLst>
            </c:dLbl>
            <c:dLbl>
              <c:idx val="19"/>
              <c:delete val="1"/>
              <c:extLst>
                <c:ext xmlns:c15="http://schemas.microsoft.com/office/drawing/2012/chart" uri="{CE6537A1-D6FC-4f65-9D91-7224C49458BB}"/>
                <c:ext xmlns:c16="http://schemas.microsoft.com/office/drawing/2014/chart" uri="{C3380CC4-5D6E-409C-BE32-E72D297353CC}">
                  <c16:uniqueId val="{00000006-1BB1-4F6E-9438-7FDBB41CC5BD}"/>
                </c:ext>
              </c:extLst>
            </c:dLbl>
            <c:spPr>
              <a:noFill/>
              <a:ln>
                <a:noFill/>
              </a:ln>
              <a:effectLst/>
            </c:spPr>
            <c:txPr>
              <a:bodyPr wrap="square" lIns="38100" tIns="19050" rIns="38100" bIns="19050" anchor="ctr">
                <a:spAutoFit/>
              </a:bodyPr>
              <a:lstStyle/>
              <a:p>
                <a:pPr>
                  <a:defRPr sz="1400">
                    <a:solidFill>
                      <a:schemeClr val="bg1"/>
                    </a:solidFill>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Sheet1!$A$2:$B$55</c:f>
              <c:multiLvlStrCache>
                <c:ptCount val="20"/>
                <c:lvl>
                  <c:pt idx="0">
                    <c:v>Q1</c:v>
                  </c:pt>
                  <c:pt idx="1">
                    <c:v>Q2</c:v>
                  </c:pt>
                  <c:pt idx="2">
                    <c:v>Q3</c:v>
                  </c:pt>
                  <c:pt idx="3">
                    <c:v>Q4</c:v>
                  </c:pt>
                  <c:pt idx="4">
                    <c:v>Q1</c:v>
                  </c:pt>
                  <c:pt idx="5">
                    <c:v>Q2</c:v>
                  </c:pt>
                  <c:pt idx="6">
                    <c:v>Q3</c:v>
                  </c:pt>
                  <c:pt idx="7">
                    <c:v>Q4</c:v>
                  </c:pt>
                  <c:pt idx="8">
                    <c:v>Q1</c:v>
                  </c:pt>
                  <c:pt idx="9">
                    <c:v>Q2 </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Sheet1!$E$2:$E$55</c:f>
              <c:numCache>
                <c:formatCode>_("$"* #,##0.0_);_("$"* \(#,##0.0\);_("$"* "-"??_);_(@_)</c:formatCode>
                <c:ptCount val="20"/>
                <c:pt idx="0">
                  <c:v>55.87</c:v>
                </c:pt>
                <c:pt idx="1">
                  <c:v>48.900000000000006</c:v>
                </c:pt>
                <c:pt idx="2">
                  <c:v>55.7</c:v>
                </c:pt>
                <c:pt idx="3">
                  <c:v>58.6</c:v>
                </c:pt>
                <c:pt idx="4">
                  <c:v>61.024000000000001</c:v>
                </c:pt>
                <c:pt idx="5">
                  <c:v>68.16</c:v>
                </c:pt>
                <c:pt idx="6">
                  <c:v>62.31</c:v>
                </c:pt>
                <c:pt idx="7">
                  <c:v>62.83</c:v>
                </c:pt>
                <c:pt idx="8">
                  <c:v>63.315000000000005</c:v>
                </c:pt>
                <c:pt idx="9">
                  <c:v>79.400000000000006</c:v>
                </c:pt>
                <c:pt idx="10">
                  <c:v>80.7</c:v>
                </c:pt>
                <c:pt idx="11">
                  <c:v>89.4</c:v>
                </c:pt>
                <c:pt idx="12">
                  <c:v>94.1</c:v>
                </c:pt>
                <c:pt idx="13">
                  <c:v>87.1</c:v>
                </c:pt>
                <c:pt idx="14">
                  <c:v>89.4</c:v>
                </c:pt>
                <c:pt idx="15">
                  <c:v>115.7</c:v>
                </c:pt>
                <c:pt idx="16">
                  <c:v>106.7</c:v>
                </c:pt>
                <c:pt idx="17">
                  <c:v>110</c:v>
                </c:pt>
                <c:pt idx="18">
                  <c:v>114.7</c:v>
                </c:pt>
                <c:pt idx="19">
                  <c:v>102.08000000000001</c:v>
                </c:pt>
              </c:numCache>
            </c:numRef>
          </c:val>
          <c:extLst>
            <c:ext xmlns:c16="http://schemas.microsoft.com/office/drawing/2014/chart" uri="{C3380CC4-5D6E-409C-BE32-E72D297353CC}">
              <c16:uniqueId val="{00000003-63F8-4E62-B32D-053A5C03A7A6}"/>
            </c:ext>
          </c:extLst>
        </c:ser>
        <c:dLbls>
          <c:showLegendKey val="0"/>
          <c:showVal val="0"/>
          <c:showCatName val="0"/>
          <c:showSerName val="0"/>
          <c:showPercent val="0"/>
          <c:showBubbleSize val="0"/>
        </c:dLbls>
        <c:gapWidth val="5"/>
        <c:axId val="229076248"/>
        <c:axId val="229076640"/>
      </c:barChart>
      <c:lineChart>
        <c:grouping val="standard"/>
        <c:varyColors val="0"/>
        <c:ser>
          <c:idx val="1"/>
          <c:order val="0"/>
          <c:tx>
            <c:strRef>
              <c:f>Sheet1!$C$1</c:f>
              <c:strCache>
                <c:ptCount val="1"/>
                <c:pt idx="0">
                  <c:v>Fixed Annuity</c:v>
                </c:pt>
              </c:strCache>
            </c:strRef>
          </c:tx>
          <c:spPr>
            <a:ln w="57150">
              <a:solidFill>
                <a:srgbClr val="00B050"/>
              </a:solidFill>
              <a:prstDash val="solid"/>
            </a:ln>
            <a:effectLst/>
          </c:spPr>
          <c:marker>
            <c:symbol val="circle"/>
            <c:size val="6"/>
            <c:spPr>
              <a:solidFill>
                <a:schemeClr val="accent3"/>
              </a:solidFill>
              <a:ln w="57150">
                <a:solidFill>
                  <a:srgbClr val="00B050"/>
                </a:solidFill>
              </a:ln>
              <a:effectLst/>
            </c:spPr>
          </c:marker>
          <c:cat>
            <c:multiLvlStrRef>
              <c:f>Sheet1!$A$2:$B$55</c:f>
              <c:multiLvlStrCache>
                <c:ptCount val="20"/>
                <c:lvl>
                  <c:pt idx="0">
                    <c:v>Q1</c:v>
                  </c:pt>
                  <c:pt idx="1">
                    <c:v>Q2</c:v>
                  </c:pt>
                  <c:pt idx="2">
                    <c:v>Q3</c:v>
                  </c:pt>
                  <c:pt idx="3">
                    <c:v>Q4</c:v>
                  </c:pt>
                  <c:pt idx="4">
                    <c:v>Q1</c:v>
                  </c:pt>
                  <c:pt idx="5">
                    <c:v>Q2</c:v>
                  </c:pt>
                  <c:pt idx="6">
                    <c:v>Q3</c:v>
                  </c:pt>
                  <c:pt idx="7">
                    <c:v>Q4</c:v>
                  </c:pt>
                  <c:pt idx="8">
                    <c:v>Q1</c:v>
                  </c:pt>
                  <c:pt idx="9">
                    <c:v>Q2 </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Sheet1!$C$2:$C$55</c:f>
              <c:numCache>
                <c:formatCode>_(* #,##0.0_);_(* \(#,##0.0\);_(* "-"??_);_(@_)</c:formatCode>
                <c:ptCount val="20"/>
                <c:pt idx="0">
                  <c:v>29.869999999999997</c:v>
                </c:pt>
                <c:pt idx="1">
                  <c:v>27.8</c:v>
                </c:pt>
                <c:pt idx="2">
                  <c:v>31.8</c:v>
                </c:pt>
                <c:pt idx="3">
                  <c:v>31</c:v>
                </c:pt>
                <c:pt idx="4" formatCode="0.0">
                  <c:v>31.024000000000001</c:v>
                </c:pt>
                <c:pt idx="5" formatCode="General">
                  <c:v>35.459999999999994</c:v>
                </c:pt>
                <c:pt idx="6">
                  <c:v>31.710000000000004</c:v>
                </c:pt>
                <c:pt idx="7" formatCode="General">
                  <c:v>30.830000000000002</c:v>
                </c:pt>
                <c:pt idx="8" formatCode="General">
                  <c:v>35.215000000000003</c:v>
                </c:pt>
                <c:pt idx="9" formatCode="General">
                  <c:v>52.1</c:v>
                </c:pt>
                <c:pt idx="10" formatCode="General">
                  <c:v>56</c:v>
                </c:pt>
                <c:pt idx="11" formatCode="General">
                  <c:v>66.62</c:v>
                </c:pt>
                <c:pt idx="12" formatCode="General">
                  <c:v>70.900000000000006</c:v>
                </c:pt>
                <c:pt idx="13" formatCode="General">
                  <c:v>62.4</c:v>
                </c:pt>
                <c:pt idx="14" formatCode="General">
                  <c:v>63</c:v>
                </c:pt>
                <c:pt idx="15" formatCode="General">
                  <c:v>90.4</c:v>
                </c:pt>
                <c:pt idx="16" formatCode="General">
                  <c:v>78.5</c:v>
                </c:pt>
                <c:pt idx="17" formatCode="General">
                  <c:v>78.185000000000002</c:v>
                </c:pt>
                <c:pt idx="18" formatCode="General">
                  <c:v>82.6</c:v>
                </c:pt>
                <c:pt idx="19" formatCode="General">
                  <c:v>67.680000000000007</c:v>
                </c:pt>
              </c:numCache>
            </c:numRef>
          </c:val>
          <c:smooth val="0"/>
          <c:extLst>
            <c:ext xmlns:c16="http://schemas.microsoft.com/office/drawing/2014/chart" uri="{C3380CC4-5D6E-409C-BE32-E72D297353CC}">
              <c16:uniqueId val="{00000004-63F8-4E62-B32D-053A5C03A7A6}"/>
            </c:ext>
          </c:extLst>
        </c:ser>
        <c:ser>
          <c:idx val="0"/>
          <c:order val="1"/>
          <c:tx>
            <c:strRef>
              <c:f>Sheet1!$D$1</c:f>
              <c:strCache>
                <c:ptCount val="1"/>
                <c:pt idx="0">
                  <c:v>Variable Annuity</c:v>
                </c:pt>
              </c:strCache>
            </c:strRef>
          </c:tx>
          <c:spPr>
            <a:ln w="57150">
              <a:solidFill>
                <a:schemeClr val="accent2"/>
              </a:solidFill>
              <a:prstDash val="solid"/>
            </a:ln>
            <a:effectLst/>
          </c:spPr>
          <c:marker>
            <c:symbol val="circle"/>
            <c:size val="6"/>
            <c:spPr>
              <a:solidFill>
                <a:srgbClr val="FFC000"/>
              </a:solidFill>
              <a:ln w="57150">
                <a:solidFill>
                  <a:schemeClr val="accent2"/>
                </a:solidFill>
              </a:ln>
              <a:effectLst/>
            </c:spPr>
          </c:marker>
          <c:cat>
            <c:multiLvlStrRef>
              <c:f>Sheet1!$A$2:$B$55</c:f>
              <c:multiLvlStrCache>
                <c:ptCount val="20"/>
                <c:lvl>
                  <c:pt idx="0">
                    <c:v>Q1</c:v>
                  </c:pt>
                  <c:pt idx="1">
                    <c:v>Q2</c:v>
                  </c:pt>
                  <c:pt idx="2">
                    <c:v>Q3</c:v>
                  </c:pt>
                  <c:pt idx="3">
                    <c:v>Q4</c:v>
                  </c:pt>
                  <c:pt idx="4">
                    <c:v>Q1</c:v>
                  </c:pt>
                  <c:pt idx="5">
                    <c:v>Q2</c:v>
                  </c:pt>
                  <c:pt idx="6">
                    <c:v>Q3</c:v>
                  </c:pt>
                  <c:pt idx="7">
                    <c:v>Q4</c:v>
                  </c:pt>
                  <c:pt idx="8">
                    <c:v>Q1</c:v>
                  </c:pt>
                  <c:pt idx="9">
                    <c:v>Q2 </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Sheet1!$D$2:$D$55</c:f>
              <c:numCache>
                <c:formatCode>General</c:formatCode>
                <c:ptCount val="20"/>
                <c:pt idx="0">
                  <c:v>26</c:v>
                </c:pt>
                <c:pt idx="1">
                  <c:v>21.1</c:v>
                </c:pt>
                <c:pt idx="2">
                  <c:v>23.9</c:v>
                </c:pt>
                <c:pt idx="3">
                  <c:v>27.6</c:v>
                </c:pt>
                <c:pt idx="4">
                  <c:v>30</c:v>
                </c:pt>
                <c:pt idx="5">
                  <c:v>32.700000000000003</c:v>
                </c:pt>
                <c:pt idx="6">
                  <c:v>30.6</c:v>
                </c:pt>
                <c:pt idx="7">
                  <c:v>32</c:v>
                </c:pt>
                <c:pt idx="8">
                  <c:v>28.1</c:v>
                </c:pt>
                <c:pt idx="9">
                  <c:v>27.3</c:v>
                </c:pt>
                <c:pt idx="10">
                  <c:v>24.7</c:v>
                </c:pt>
                <c:pt idx="11">
                  <c:v>22.8</c:v>
                </c:pt>
                <c:pt idx="12">
                  <c:v>23.2</c:v>
                </c:pt>
                <c:pt idx="13">
                  <c:v>24.7</c:v>
                </c:pt>
                <c:pt idx="14">
                  <c:v>25.6</c:v>
                </c:pt>
                <c:pt idx="15">
                  <c:v>25.3</c:v>
                </c:pt>
                <c:pt idx="16">
                  <c:v>28.2</c:v>
                </c:pt>
                <c:pt idx="17">
                  <c:v>31.8</c:v>
                </c:pt>
                <c:pt idx="18">
                  <c:v>32.1</c:v>
                </c:pt>
                <c:pt idx="19">
                  <c:v>34.4</c:v>
                </c:pt>
              </c:numCache>
            </c:numRef>
          </c:val>
          <c:smooth val="0"/>
          <c:extLst>
            <c:ext xmlns:c16="http://schemas.microsoft.com/office/drawing/2014/chart" uri="{C3380CC4-5D6E-409C-BE32-E72D297353CC}">
              <c16:uniqueId val="{00000005-63F8-4E62-B32D-053A5C03A7A6}"/>
            </c:ext>
          </c:extLst>
        </c:ser>
        <c:dLbls>
          <c:showLegendKey val="0"/>
          <c:showVal val="0"/>
          <c:showCatName val="0"/>
          <c:showSerName val="0"/>
          <c:showPercent val="0"/>
          <c:showBubbleSize val="0"/>
        </c:dLbls>
        <c:marker val="1"/>
        <c:smooth val="0"/>
        <c:axId val="229076248"/>
        <c:axId val="229076640"/>
      </c:lineChart>
      <c:catAx>
        <c:axId val="229076248"/>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i="0" u="none" strike="noStrike" baseline="0">
                <a:solidFill>
                  <a:srgbClr val="000000"/>
                </a:solidFill>
                <a:latin typeface="Aptos" panose="020B0004020202020204" pitchFamily="34" charset="0"/>
                <a:ea typeface="Arial"/>
                <a:cs typeface="Arial"/>
              </a:defRPr>
            </a:pPr>
            <a:endParaRPr lang="en-US"/>
          </a:p>
        </c:txPr>
        <c:crossAx val="229076640"/>
        <c:crosses val="autoZero"/>
        <c:auto val="1"/>
        <c:lblAlgn val="ctr"/>
        <c:lblOffset val="100"/>
        <c:noMultiLvlLbl val="0"/>
      </c:catAx>
      <c:valAx>
        <c:axId val="229076640"/>
        <c:scaling>
          <c:orientation val="minMax"/>
        </c:scaling>
        <c:delete val="1"/>
        <c:axPos val="l"/>
        <c:numFmt formatCode="_(&quot;$&quot;* #,##0.0_);_(&quot;$&quot;* \(#,##0.0\);_(&quot;$&quot;* &quot;-&quot;??_);_(@_)" sourceLinked="1"/>
        <c:majorTickMark val="out"/>
        <c:minorTickMark val="none"/>
        <c:tickLblPos val="none"/>
        <c:crossAx val="229076248"/>
        <c:crossesAt val="1"/>
        <c:crossBetween val="between"/>
      </c:valAx>
      <c:spPr>
        <a:noFill/>
        <a:ln w="25400">
          <a:noFill/>
        </a:ln>
      </c:spPr>
    </c:plotArea>
    <c:legend>
      <c:legendPos val="b"/>
      <c:layout>
        <c:manualLayout>
          <c:xMode val="edge"/>
          <c:yMode val="edge"/>
          <c:x val="0.3116135433944347"/>
          <c:y val="0.90478697588129009"/>
          <c:w val="0.38564189848311548"/>
          <c:h val="5.660112867285947E-2"/>
        </c:manualLayout>
      </c:layout>
      <c:overlay val="0"/>
      <c:spPr>
        <a:noFill/>
        <a:ln w="27183">
          <a:noFill/>
        </a:ln>
      </c:spPr>
      <c:txPr>
        <a:bodyPr/>
        <a:lstStyle/>
        <a:p>
          <a:pPr>
            <a:defRPr sz="1400" b="0" i="0" u="none" strike="noStrike" baseline="0">
              <a:solidFill>
                <a:schemeClr val="tx1"/>
              </a:solidFill>
              <a:latin typeface="Aptos" panose="020B0004020202020204" pitchFamily="34" charset="0"/>
              <a:ea typeface="Arial"/>
              <a:cs typeface="Arial"/>
            </a:defRPr>
          </a:pPr>
          <a:endParaRPr lang="en-US"/>
        </a:p>
      </c:txPr>
    </c:legend>
    <c:plotVisOnly val="1"/>
    <c:dispBlanksAs val="gap"/>
    <c:showDLblsOverMax val="0"/>
  </c:chart>
  <c:spPr>
    <a:noFill/>
    <a:ln>
      <a:noFill/>
    </a:ln>
  </c:spPr>
  <c:txPr>
    <a:bodyPr/>
    <a:lstStyle/>
    <a:p>
      <a:pPr>
        <a:defRPr sz="2465"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91318845435138E-2"/>
          <c:y val="0.10302114572467383"/>
          <c:w val="0.89424104730430176"/>
          <c:h val="0.60294493861053833"/>
        </c:manualLayout>
      </c:layout>
      <c:barChart>
        <c:barDir val="col"/>
        <c:grouping val="clustered"/>
        <c:varyColors val="0"/>
        <c:ser>
          <c:idx val="2"/>
          <c:order val="1"/>
          <c:tx>
            <c:strRef>
              <c:f>Sheet1!$E$1</c:f>
              <c:strCache>
                <c:ptCount val="1"/>
                <c:pt idx="0">
                  <c:v>Fixed-Rate Deferred</c:v>
                </c:pt>
              </c:strCache>
            </c:strRef>
          </c:tx>
          <c:spPr>
            <a:solidFill>
              <a:srgbClr val="004C9D"/>
            </a:solidFill>
            <a:ln>
              <a:noFill/>
            </a:ln>
            <a:effectLst/>
          </c:spPr>
          <c:invertIfNegative val="0"/>
          <c:dPt>
            <c:idx val="6"/>
            <c:invertIfNegative val="0"/>
            <c:bubble3D val="0"/>
            <c:extLst>
              <c:ext xmlns:c16="http://schemas.microsoft.com/office/drawing/2014/chart" uri="{C3380CC4-5D6E-409C-BE32-E72D297353CC}">
                <c16:uniqueId val="{00000001-1170-414F-AF73-8DF2FEAF8CFE}"/>
              </c:ext>
            </c:extLst>
          </c:dPt>
          <c:dPt>
            <c:idx val="9"/>
            <c:invertIfNegative val="0"/>
            <c:bubble3D val="0"/>
            <c:extLst>
              <c:ext xmlns:c16="http://schemas.microsoft.com/office/drawing/2014/chart" uri="{C3380CC4-5D6E-409C-BE32-E72D297353CC}">
                <c16:uniqueId val="{00000004-BC1B-4A53-A486-7C191B542A2A}"/>
              </c:ext>
            </c:extLst>
          </c:dPt>
          <c:dPt>
            <c:idx val="14"/>
            <c:invertIfNegative val="0"/>
            <c:bubble3D val="0"/>
            <c:spPr>
              <a:solidFill>
                <a:srgbClr val="004C9D"/>
              </a:solidFill>
              <a:ln w="38100">
                <a:noFill/>
              </a:ln>
              <a:effectLst/>
            </c:spPr>
            <c:extLst>
              <c:ext xmlns:c16="http://schemas.microsoft.com/office/drawing/2014/chart" uri="{C3380CC4-5D6E-409C-BE32-E72D297353CC}">
                <c16:uniqueId val="{00000003-B863-4313-8BBD-AF95540EC660}"/>
              </c:ext>
            </c:extLst>
          </c:dPt>
          <c:dPt>
            <c:idx val="19"/>
            <c:invertIfNegative val="0"/>
            <c:bubble3D val="0"/>
            <c:spPr>
              <a:solidFill>
                <a:srgbClr val="004C9D"/>
              </a:solidFill>
              <a:ln w="57150">
                <a:solidFill>
                  <a:schemeClr val="accent4"/>
                </a:solidFill>
              </a:ln>
              <a:effectLst/>
            </c:spPr>
            <c:extLst>
              <c:ext xmlns:c16="http://schemas.microsoft.com/office/drawing/2014/chart" uri="{C3380CC4-5D6E-409C-BE32-E72D297353CC}">
                <c16:uniqueId val="{00000007-D84F-475D-8375-B09E81C5A15E}"/>
              </c:ext>
            </c:extLst>
          </c:dPt>
          <c:dPt>
            <c:idx val="28"/>
            <c:invertIfNegative val="0"/>
            <c:bubble3D val="0"/>
            <c:extLst>
              <c:ext xmlns:c16="http://schemas.microsoft.com/office/drawing/2014/chart" uri="{C3380CC4-5D6E-409C-BE32-E72D297353CC}">
                <c16:uniqueId val="{00000003-9506-4766-A1A2-F0DD5B118CEB}"/>
              </c:ext>
            </c:extLst>
          </c:dPt>
          <c:dLbls>
            <c:dLbl>
              <c:idx val="14"/>
              <c:layout>
                <c:manualLayout>
                  <c:x val="1.0448952833920558E-3"/>
                  <c:y val="5.7840408566428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63-4313-8BBD-AF95540EC660}"/>
                </c:ext>
              </c:extLst>
            </c:dLbl>
            <c:dLbl>
              <c:idx val="19"/>
              <c:layout>
                <c:manualLayout>
                  <c:x val="-1.0448952833920713E-2"/>
                  <c:y val="-0.12241344068998962"/>
                </c:manualLayout>
              </c:layout>
              <c:tx>
                <c:rich>
                  <a:bodyPr wrap="square" lIns="38100" tIns="19050" rIns="38100" bIns="19050" anchor="ctr">
                    <a:spAutoFit/>
                  </a:bodyPr>
                  <a:lstStyle/>
                  <a:p>
                    <a:pPr>
                      <a:defRPr sz="1800">
                        <a:solidFill>
                          <a:schemeClr val="tx1"/>
                        </a:solidFill>
                        <a:latin typeface="Aptos" panose="020B0004020202020204" pitchFamily="34" charset="0"/>
                      </a:defRPr>
                    </a:pPr>
                    <a:r>
                      <a:rPr lang="en-US" sz="1800" dirty="0">
                        <a:solidFill>
                          <a:schemeClr val="tx1"/>
                        </a:solidFill>
                      </a:rPr>
                      <a:t>S</a:t>
                    </a:r>
                    <a:fld id="{6690FD42-23F8-47B9-8644-59E24AD50A8A}" type="VALUE">
                      <a:rPr lang="en-US" sz="1800" smtClean="0">
                        <a:solidFill>
                          <a:schemeClr val="tx1"/>
                        </a:solidFill>
                      </a:rPr>
                      <a:pPr>
                        <a:defRPr sz="1800">
                          <a:solidFill>
                            <a:schemeClr val="tx1"/>
                          </a:solidFill>
                          <a:latin typeface="Aptos" panose="020B0004020202020204" pitchFamily="34" charset="0"/>
                        </a:defRPr>
                      </a:pPr>
                      <a:t>[VALUE]</a:t>
                    </a:fld>
                    <a:r>
                      <a:rPr lang="en-US" sz="1800" dirty="0">
                        <a:solidFill>
                          <a:schemeClr val="tx1"/>
                        </a:solidFill>
                      </a:rPr>
                      <a:t>B</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84F-475D-8375-B09E81C5A15E}"/>
                </c:ext>
              </c:extLst>
            </c:dLbl>
            <c:spPr>
              <a:noFill/>
              <a:ln>
                <a:noFill/>
              </a:ln>
              <a:effectLst/>
            </c:spPr>
            <c:txPr>
              <a:bodyPr wrap="square" lIns="38100" tIns="19050" rIns="38100" bIns="19050" anchor="ctr">
                <a:spAutoFit/>
              </a:bodyPr>
              <a:lstStyle/>
              <a:p>
                <a:pPr>
                  <a:defRPr sz="1400">
                    <a:solidFill>
                      <a:schemeClr val="bg1"/>
                    </a:solidFill>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Sheet1!$A$2:$B$54</c:f>
              <c:multiLvlStrCache>
                <c:ptCount val="20"/>
                <c:lvl>
                  <c:pt idx="0">
                    <c:v>Q1</c:v>
                  </c:pt>
                  <c:pt idx="1">
                    <c:v>Q2</c:v>
                  </c:pt>
                  <c:pt idx="2">
                    <c:v>Q3</c:v>
                  </c:pt>
                  <c:pt idx="3">
                    <c:v>Q4</c:v>
                  </c:pt>
                  <c:pt idx="4">
                    <c:v>Q1</c:v>
                  </c:pt>
                  <c:pt idx="5">
                    <c:v>Q2</c:v>
                  </c:pt>
                  <c:pt idx="6">
                    <c:v>Q3</c:v>
                  </c:pt>
                  <c:pt idx="7">
                    <c:v>Q4</c:v>
                  </c:pt>
                  <c:pt idx="8">
                    <c:v>Q1</c:v>
                  </c:pt>
                  <c:pt idx="9">
                    <c:v>Q2 </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Sheet1!$E$2:$E$54</c:f>
              <c:numCache>
                <c:formatCode>0.0</c:formatCode>
                <c:ptCount val="20"/>
                <c:pt idx="0">
                  <c:v>9.8000000000000007</c:v>
                </c:pt>
                <c:pt idx="1">
                  <c:v>12.8</c:v>
                </c:pt>
                <c:pt idx="2">
                  <c:v>15.8</c:v>
                </c:pt>
                <c:pt idx="3">
                  <c:v>13.7</c:v>
                </c:pt>
                <c:pt idx="4">
                  <c:v>14.32</c:v>
                </c:pt>
                <c:pt idx="5">
                  <c:v>16</c:v>
                </c:pt>
                <c:pt idx="6">
                  <c:v>11.5</c:v>
                </c:pt>
                <c:pt idx="7">
                  <c:v>11</c:v>
                </c:pt>
                <c:pt idx="8">
                  <c:v>15.9</c:v>
                </c:pt>
                <c:pt idx="9">
                  <c:v>28.7</c:v>
                </c:pt>
                <c:pt idx="10">
                  <c:v>30</c:v>
                </c:pt>
                <c:pt idx="11">
                  <c:v>38.4</c:v>
                </c:pt>
                <c:pt idx="12">
                  <c:v>41.5</c:v>
                </c:pt>
                <c:pt idx="13">
                  <c:v>30.5</c:v>
                </c:pt>
                <c:pt idx="14">
                  <c:v>34.4</c:v>
                </c:pt>
                <c:pt idx="15">
                  <c:v>58.5</c:v>
                </c:pt>
                <c:pt idx="16">
                  <c:v>43</c:v>
                </c:pt>
                <c:pt idx="17">
                  <c:v>40.700000000000003</c:v>
                </c:pt>
                <c:pt idx="18">
                  <c:v>40.700000000000003</c:v>
                </c:pt>
                <c:pt idx="19">
                  <c:v>29.2</c:v>
                </c:pt>
              </c:numCache>
            </c:numRef>
          </c:val>
          <c:extLst>
            <c:ext xmlns:c16="http://schemas.microsoft.com/office/drawing/2014/chart" uri="{C3380CC4-5D6E-409C-BE32-E72D297353CC}">
              <c16:uniqueId val="{00000004-9506-4766-A1A2-F0DD5B118CEB}"/>
            </c:ext>
          </c:extLst>
        </c:ser>
        <c:dLbls>
          <c:showLegendKey val="0"/>
          <c:showVal val="0"/>
          <c:showCatName val="0"/>
          <c:showSerName val="0"/>
          <c:showPercent val="0"/>
          <c:showBubbleSize val="0"/>
        </c:dLbls>
        <c:gapWidth val="29"/>
        <c:axId val="336522400"/>
        <c:axId val="336525144"/>
      </c:barChart>
      <c:lineChart>
        <c:grouping val="standard"/>
        <c:varyColors val="0"/>
        <c:ser>
          <c:idx val="1"/>
          <c:order val="0"/>
          <c:tx>
            <c:strRef>
              <c:f>Sheet1!$C$1</c:f>
              <c:strCache>
                <c:ptCount val="1"/>
                <c:pt idx="0">
                  <c:v>10-Year Treasury Note</c:v>
                </c:pt>
              </c:strCache>
            </c:strRef>
          </c:tx>
          <c:spPr>
            <a:ln w="57150">
              <a:solidFill>
                <a:srgbClr val="00B050"/>
              </a:solidFill>
              <a:prstDash val="solid"/>
            </a:ln>
            <a:effectLst/>
          </c:spPr>
          <c:marker>
            <c:symbol val="circle"/>
            <c:size val="6"/>
            <c:spPr>
              <a:solidFill>
                <a:schemeClr val="accent3"/>
              </a:solidFill>
              <a:ln w="57150">
                <a:solidFill>
                  <a:srgbClr val="00B050"/>
                </a:solidFill>
              </a:ln>
              <a:effectLst/>
            </c:spPr>
          </c:marker>
          <c:cat>
            <c:multiLvlStrRef>
              <c:f>Sheet1!$A$2:$B$27</c:f>
            </c:multiLvlStrRef>
          </c:cat>
          <c:val>
            <c:numRef>
              <c:f>Sheet1!$C$2:$C$54</c:f>
              <c:numCache>
                <c:formatCode>0.00%</c:formatCode>
                <c:ptCount val="20"/>
                <c:pt idx="0">
                  <c:v>1.3599999999999999E-2</c:v>
                </c:pt>
                <c:pt idx="1">
                  <c:v>6.8999999999999999E-3</c:v>
                </c:pt>
                <c:pt idx="2">
                  <c:v>6.4999999999999997E-3</c:v>
                </c:pt>
                <c:pt idx="3">
                  <c:v>8.6E-3</c:v>
                </c:pt>
                <c:pt idx="4">
                  <c:v>1.34E-2</c:v>
                </c:pt>
                <c:pt idx="5">
                  <c:v>1.593E-2</c:v>
                </c:pt>
                <c:pt idx="6">
                  <c:v>1.32E-2</c:v>
                </c:pt>
                <c:pt idx="7">
                  <c:v>1.9099999999999999E-2</c:v>
                </c:pt>
                <c:pt idx="8">
                  <c:v>1.95E-2</c:v>
                </c:pt>
                <c:pt idx="9">
                  <c:v>2.93E-2</c:v>
                </c:pt>
                <c:pt idx="10">
                  <c:v>0.03</c:v>
                </c:pt>
                <c:pt idx="11">
                  <c:v>3.8800000000000001E-2</c:v>
                </c:pt>
                <c:pt idx="12">
                  <c:v>0.04</c:v>
                </c:pt>
                <c:pt idx="13">
                  <c:v>3.6499999999999998E-2</c:v>
                </c:pt>
                <c:pt idx="14">
                  <c:v>4.1500000000000002E-2</c:v>
                </c:pt>
                <c:pt idx="15">
                  <c:v>4.4499999999999998E-2</c:v>
                </c:pt>
                <c:pt idx="16">
                  <c:v>4.1599999999999998E-2</c:v>
                </c:pt>
                <c:pt idx="17">
                  <c:v>4.3999999999999997E-2</c:v>
                </c:pt>
                <c:pt idx="18">
                  <c:v>3.95E-2</c:v>
                </c:pt>
                <c:pt idx="19">
                  <c:v>4.2799999999999998E-2</c:v>
                </c:pt>
              </c:numCache>
            </c:numRef>
          </c:val>
          <c:smooth val="0"/>
          <c:extLst>
            <c:ext xmlns:c16="http://schemas.microsoft.com/office/drawing/2014/chart" uri="{C3380CC4-5D6E-409C-BE32-E72D297353CC}">
              <c16:uniqueId val="{00000005-9506-4766-A1A2-F0DD5B118CEB}"/>
            </c:ext>
          </c:extLst>
        </c:ser>
        <c:dLbls>
          <c:showLegendKey val="0"/>
          <c:showVal val="0"/>
          <c:showCatName val="0"/>
          <c:showSerName val="0"/>
          <c:showPercent val="0"/>
          <c:showBubbleSize val="0"/>
        </c:dLbls>
        <c:marker val="1"/>
        <c:smooth val="0"/>
        <c:axId val="336524360"/>
        <c:axId val="336524752"/>
      </c:lineChart>
      <c:catAx>
        <c:axId val="336522400"/>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i="0" u="none" strike="noStrike" baseline="0">
                <a:solidFill>
                  <a:srgbClr val="000000"/>
                </a:solidFill>
                <a:latin typeface="Aptos" panose="020B0004020202020204" pitchFamily="34" charset="0"/>
                <a:ea typeface="Arial"/>
                <a:cs typeface="Arial"/>
              </a:defRPr>
            </a:pPr>
            <a:endParaRPr lang="en-US"/>
          </a:p>
        </c:txPr>
        <c:crossAx val="336525144"/>
        <c:crosses val="autoZero"/>
        <c:auto val="1"/>
        <c:lblAlgn val="ctr"/>
        <c:lblOffset val="100"/>
        <c:noMultiLvlLbl val="0"/>
      </c:catAx>
      <c:valAx>
        <c:axId val="336525144"/>
        <c:scaling>
          <c:orientation val="minMax"/>
        </c:scaling>
        <c:delete val="0"/>
        <c:axPos val="l"/>
        <c:numFmt formatCode="0.0" sourceLinked="1"/>
        <c:majorTickMark val="out"/>
        <c:minorTickMark val="none"/>
        <c:tickLblPos val="nextTo"/>
        <c:txPr>
          <a:bodyPr/>
          <a:lstStyle/>
          <a:p>
            <a:pPr>
              <a:defRPr sz="1000" b="0">
                <a:latin typeface="Aptos" panose="020B0004020202020204" pitchFamily="34" charset="0"/>
              </a:defRPr>
            </a:pPr>
            <a:endParaRPr lang="en-US"/>
          </a:p>
        </c:txPr>
        <c:crossAx val="336522400"/>
        <c:crossesAt val="1"/>
        <c:crossBetween val="between"/>
      </c:valAx>
      <c:valAx>
        <c:axId val="336524752"/>
        <c:scaling>
          <c:orientation val="minMax"/>
          <c:max val="5.000000000000001E-2"/>
        </c:scaling>
        <c:delete val="0"/>
        <c:axPos val="r"/>
        <c:numFmt formatCode="0.00%" sourceLinked="1"/>
        <c:majorTickMark val="out"/>
        <c:minorTickMark val="none"/>
        <c:tickLblPos val="nextTo"/>
        <c:txPr>
          <a:bodyPr/>
          <a:lstStyle/>
          <a:p>
            <a:pPr>
              <a:defRPr sz="1000" b="0">
                <a:latin typeface="Aptos" panose="020B0004020202020204" pitchFamily="34" charset="0"/>
              </a:defRPr>
            </a:pPr>
            <a:endParaRPr lang="en-US"/>
          </a:p>
        </c:txPr>
        <c:crossAx val="336524360"/>
        <c:crosses val="max"/>
        <c:crossBetween val="between"/>
        <c:majorUnit val="1.0000000000000002E-2"/>
      </c:valAx>
      <c:catAx>
        <c:axId val="336524360"/>
        <c:scaling>
          <c:orientation val="minMax"/>
        </c:scaling>
        <c:delete val="1"/>
        <c:axPos val="t"/>
        <c:numFmt formatCode="General" sourceLinked="1"/>
        <c:majorTickMark val="out"/>
        <c:minorTickMark val="none"/>
        <c:tickLblPos val="nextTo"/>
        <c:crossAx val="336524752"/>
        <c:crosses val="max"/>
        <c:auto val="1"/>
        <c:lblAlgn val="ctr"/>
        <c:lblOffset val="100"/>
        <c:noMultiLvlLbl val="0"/>
      </c:catAx>
      <c:spPr>
        <a:noFill/>
        <a:ln w="25400">
          <a:noFill/>
        </a:ln>
      </c:spPr>
    </c:plotArea>
    <c:legend>
      <c:legendPos val="r"/>
      <c:layout>
        <c:manualLayout>
          <c:xMode val="edge"/>
          <c:yMode val="edge"/>
          <c:x val="0.26826674415895307"/>
          <c:y val="0.11761423526235498"/>
          <c:w val="0.42178432242407798"/>
          <c:h val="7.5186668146300137E-2"/>
        </c:manualLayout>
      </c:layout>
      <c:overlay val="0"/>
      <c:spPr>
        <a:noFill/>
        <a:ln w="27183">
          <a:noFill/>
        </a:ln>
      </c:spPr>
      <c:txPr>
        <a:bodyPr/>
        <a:lstStyle/>
        <a:p>
          <a:pPr>
            <a:defRPr sz="1400" b="0" i="0" u="none" strike="noStrike" baseline="0">
              <a:solidFill>
                <a:schemeClr val="tx1"/>
              </a:solidFill>
              <a:latin typeface="Aptos" panose="020B0004020202020204" pitchFamily="34" charset="0"/>
              <a:ea typeface="Arial"/>
              <a:cs typeface="Arial"/>
            </a:defRPr>
          </a:pPr>
          <a:endParaRPr lang="en-US"/>
        </a:p>
      </c:txPr>
    </c:legend>
    <c:plotVisOnly val="1"/>
    <c:dispBlanksAs val="gap"/>
    <c:showDLblsOverMax val="0"/>
  </c:chart>
  <c:spPr>
    <a:noFill/>
    <a:ln>
      <a:noFill/>
    </a:ln>
  </c:spPr>
  <c:txPr>
    <a:bodyPr/>
    <a:lstStyle/>
    <a:p>
      <a:pPr>
        <a:defRPr sz="2465"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latin typeface="Aptos" panose="020B0004020202020204" pitchFamily="34" charset="0"/>
              </a:defRPr>
            </a:pPr>
            <a:r>
              <a:rPr lang="en-US" sz="1800" dirty="0">
                <a:effectLst/>
                <a:latin typeface="Aptos" panose="020B0004020202020204" pitchFamily="34" charset="0"/>
              </a:rPr>
              <a:t>In 2024, FIA sales</a:t>
            </a:r>
            <a:r>
              <a:rPr lang="en-US" sz="1800" baseline="0" dirty="0">
                <a:effectLst/>
                <a:latin typeface="Aptos" panose="020B0004020202020204" pitchFamily="34" charset="0"/>
              </a:rPr>
              <a:t> totaled $126.8 billion, up 32% from the prior year.</a:t>
            </a:r>
            <a:endParaRPr lang="en-US" sz="1800" dirty="0">
              <a:effectLst/>
              <a:latin typeface="Aptos" panose="020B0004020202020204" pitchFamily="34" charset="0"/>
            </a:endParaRPr>
          </a:p>
        </c:rich>
      </c:tx>
      <c:layout>
        <c:manualLayout>
          <c:xMode val="edge"/>
          <c:yMode val="edge"/>
          <c:x val="0.2065808862656025"/>
          <c:y val="3.8256783951992057E-2"/>
        </c:manualLayout>
      </c:layout>
      <c:overlay val="0"/>
    </c:title>
    <c:autoTitleDeleted val="0"/>
    <c:plotArea>
      <c:layout>
        <c:manualLayout>
          <c:layoutTarget val="inner"/>
          <c:xMode val="edge"/>
          <c:yMode val="edge"/>
          <c:x val="1.628547508097172E-2"/>
          <c:y val="0.10978492056144494"/>
          <c:w val="0.97814771259940292"/>
          <c:h val="0.72906646016705667"/>
        </c:manualLayout>
      </c:layout>
      <c:barChart>
        <c:barDir val="col"/>
        <c:grouping val="clustered"/>
        <c:varyColors val="0"/>
        <c:ser>
          <c:idx val="0"/>
          <c:order val="0"/>
          <c:tx>
            <c:strRef>
              <c:f>Sheet1!$C$1</c:f>
              <c:strCache>
                <c:ptCount val="1"/>
                <c:pt idx="0">
                  <c:v>Fixed</c:v>
                </c:pt>
              </c:strCache>
            </c:strRef>
          </c:tx>
          <c:spPr>
            <a:ln w="12700">
              <a:solidFill>
                <a:schemeClr val="bg1"/>
              </a:solidFill>
              <a:prstDash val="solid"/>
            </a:ln>
          </c:spPr>
          <c:invertIfNegative val="0"/>
          <c:cat>
            <c:multiLvlStrRef>
              <c:f>Sheet1!$A$2:$B$41</c:f>
              <c:multiLvlStrCache>
                <c:ptCount val="20"/>
                <c:lvl>
                  <c:pt idx="0">
                    <c:v>Q1</c:v>
                  </c:pt>
                  <c:pt idx="1">
                    <c:v>Q2</c:v>
                  </c:pt>
                  <c:pt idx="2">
                    <c:v>Q3</c:v>
                  </c:pt>
                  <c:pt idx="3">
                    <c:v>Q4</c:v>
                  </c:pt>
                  <c:pt idx="4">
                    <c:v>Q1</c:v>
                  </c:pt>
                  <c:pt idx="5">
                    <c:v>Q2 </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Sheet1!$C$2:$C$41</c:f>
            </c:numRef>
          </c:val>
          <c:extLst>
            <c:ext xmlns:c16="http://schemas.microsoft.com/office/drawing/2014/chart" uri="{C3380CC4-5D6E-409C-BE32-E72D297353CC}">
              <c16:uniqueId val="{00000000-0F31-4EE2-8826-F5D17796BDA9}"/>
            </c:ext>
          </c:extLst>
        </c:ser>
        <c:ser>
          <c:idx val="1"/>
          <c:order val="1"/>
          <c:tx>
            <c:strRef>
              <c:f>Sheet1!$D$1</c:f>
              <c:strCache>
                <c:ptCount val="1"/>
                <c:pt idx="0">
                  <c:v>Indexed Annuity Sales Trend</c:v>
                </c:pt>
              </c:strCache>
            </c:strRef>
          </c:tx>
          <c:spPr>
            <a:solidFill>
              <a:srgbClr val="C4BFC0"/>
            </a:solidFill>
            <a:ln w="38100">
              <a:solidFill>
                <a:schemeClr val="accent3"/>
              </a:solidFill>
              <a:prstDash val="solid"/>
            </a:ln>
            <a:effectLst/>
          </c:spPr>
          <c:invertIfNegative val="0"/>
          <c:dPt>
            <c:idx val="0"/>
            <c:invertIfNegative val="0"/>
            <c:bubble3D val="0"/>
            <c:spPr>
              <a:solidFill>
                <a:srgbClr val="C4BFC0"/>
              </a:solidFill>
              <a:ln w="38100">
                <a:noFill/>
                <a:prstDash val="solid"/>
              </a:ln>
              <a:effectLst/>
            </c:spPr>
            <c:extLst>
              <c:ext xmlns:c16="http://schemas.microsoft.com/office/drawing/2014/chart" uri="{C3380CC4-5D6E-409C-BE32-E72D297353CC}">
                <c16:uniqueId val="{00000003-3DD2-412D-A686-47645D8115BB}"/>
              </c:ext>
            </c:extLst>
          </c:dPt>
          <c:dPt>
            <c:idx val="1"/>
            <c:invertIfNegative val="0"/>
            <c:bubble3D val="0"/>
            <c:spPr>
              <a:solidFill>
                <a:srgbClr val="C4BFC0"/>
              </a:solidFill>
              <a:ln w="38100">
                <a:noFill/>
                <a:prstDash val="solid"/>
              </a:ln>
              <a:effectLst/>
            </c:spPr>
            <c:extLst>
              <c:ext xmlns:c16="http://schemas.microsoft.com/office/drawing/2014/chart" uri="{C3380CC4-5D6E-409C-BE32-E72D297353CC}">
                <c16:uniqueId val="{00000001-8A4A-4E1F-9292-F06DB5E164F8}"/>
              </c:ext>
            </c:extLst>
          </c:dPt>
          <c:dPt>
            <c:idx val="2"/>
            <c:invertIfNegative val="0"/>
            <c:bubble3D val="0"/>
            <c:spPr>
              <a:solidFill>
                <a:srgbClr val="C4BFC0"/>
              </a:solidFill>
              <a:ln w="38100">
                <a:noFill/>
                <a:prstDash val="solid"/>
              </a:ln>
              <a:effectLst/>
            </c:spPr>
            <c:extLst>
              <c:ext xmlns:c16="http://schemas.microsoft.com/office/drawing/2014/chart" uri="{C3380CC4-5D6E-409C-BE32-E72D297353CC}">
                <c16:uniqueId val="{00000002-8A4A-4E1F-9292-F06DB5E164F8}"/>
              </c:ext>
            </c:extLst>
          </c:dPt>
          <c:dPt>
            <c:idx val="3"/>
            <c:invertIfNegative val="0"/>
            <c:bubble3D val="0"/>
            <c:spPr>
              <a:solidFill>
                <a:srgbClr val="C4BFC0"/>
              </a:solidFill>
              <a:ln w="38100">
                <a:noFill/>
                <a:prstDash val="solid"/>
              </a:ln>
              <a:effectLst/>
            </c:spPr>
            <c:extLst>
              <c:ext xmlns:c16="http://schemas.microsoft.com/office/drawing/2014/chart" uri="{C3380CC4-5D6E-409C-BE32-E72D297353CC}">
                <c16:uniqueId val="{00000003-8A4A-4E1F-9292-F06DB5E164F8}"/>
              </c:ext>
            </c:extLst>
          </c:dPt>
          <c:dPt>
            <c:idx val="4"/>
            <c:invertIfNegative val="0"/>
            <c:bubble3D val="0"/>
            <c:spPr>
              <a:solidFill>
                <a:srgbClr val="C4BFC0"/>
              </a:solidFill>
              <a:ln w="38100">
                <a:noFill/>
                <a:prstDash val="solid"/>
              </a:ln>
              <a:effectLst/>
            </c:spPr>
            <c:extLst>
              <c:ext xmlns:c16="http://schemas.microsoft.com/office/drawing/2014/chart" uri="{C3380CC4-5D6E-409C-BE32-E72D297353CC}">
                <c16:uniqueId val="{00000004-8A4A-4E1F-9292-F06DB5E164F8}"/>
              </c:ext>
            </c:extLst>
          </c:dPt>
          <c:dPt>
            <c:idx val="5"/>
            <c:invertIfNegative val="0"/>
            <c:bubble3D val="0"/>
            <c:spPr>
              <a:solidFill>
                <a:srgbClr val="C4BFC0"/>
              </a:solidFill>
              <a:ln w="38100">
                <a:noFill/>
                <a:prstDash val="solid"/>
              </a:ln>
              <a:effectLst/>
            </c:spPr>
            <c:extLst>
              <c:ext xmlns:c16="http://schemas.microsoft.com/office/drawing/2014/chart" uri="{C3380CC4-5D6E-409C-BE32-E72D297353CC}">
                <c16:uniqueId val="{00000005-8A4A-4E1F-9292-F06DB5E164F8}"/>
              </c:ext>
            </c:extLst>
          </c:dPt>
          <c:dPt>
            <c:idx val="6"/>
            <c:invertIfNegative val="0"/>
            <c:bubble3D val="0"/>
            <c:spPr>
              <a:solidFill>
                <a:srgbClr val="C4BFC0"/>
              </a:solidFill>
              <a:ln w="38100">
                <a:noFill/>
                <a:prstDash val="solid"/>
              </a:ln>
              <a:effectLst/>
            </c:spPr>
            <c:extLst>
              <c:ext xmlns:c16="http://schemas.microsoft.com/office/drawing/2014/chart" uri="{C3380CC4-5D6E-409C-BE32-E72D297353CC}">
                <c16:uniqueId val="{00000006-8A4A-4E1F-9292-F06DB5E164F8}"/>
              </c:ext>
            </c:extLst>
          </c:dPt>
          <c:dPt>
            <c:idx val="7"/>
            <c:invertIfNegative val="0"/>
            <c:bubble3D val="0"/>
            <c:spPr>
              <a:solidFill>
                <a:srgbClr val="C4BFC0"/>
              </a:solidFill>
              <a:ln w="38100">
                <a:noFill/>
                <a:prstDash val="solid"/>
              </a:ln>
              <a:effectLst/>
            </c:spPr>
            <c:extLst>
              <c:ext xmlns:c16="http://schemas.microsoft.com/office/drawing/2014/chart" uri="{C3380CC4-5D6E-409C-BE32-E72D297353CC}">
                <c16:uniqueId val="{00000007-8A4A-4E1F-9292-F06DB5E164F8}"/>
              </c:ext>
            </c:extLst>
          </c:dPt>
          <c:dPt>
            <c:idx val="8"/>
            <c:invertIfNegative val="0"/>
            <c:bubble3D val="0"/>
            <c:spPr>
              <a:solidFill>
                <a:srgbClr val="C4BFC0"/>
              </a:solidFill>
              <a:ln w="38100">
                <a:noFill/>
                <a:prstDash val="solid"/>
              </a:ln>
              <a:effectLst/>
            </c:spPr>
            <c:extLst>
              <c:ext xmlns:c16="http://schemas.microsoft.com/office/drawing/2014/chart" uri="{C3380CC4-5D6E-409C-BE32-E72D297353CC}">
                <c16:uniqueId val="{00000008-8A4A-4E1F-9292-F06DB5E164F8}"/>
              </c:ext>
            </c:extLst>
          </c:dPt>
          <c:dPt>
            <c:idx val="9"/>
            <c:invertIfNegative val="0"/>
            <c:bubble3D val="0"/>
            <c:spPr>
              <a:solidFill>
                <a:srgbClr val="C4BFC0"/>
              </a:solidFill>
              <a:ln w="38100">
                <a:noFill/>
                <a:prstDash val="solid"/>
              </a:ln>
              <a:effectLst/>
            </c:spPr>
            <c:extLst>
              <c:ext xmlns:c16="http://schemas.microsoft.com/office/drawing/2014/chart" uri="{C3380CC4-5D6E-409C-BE32-E72D297353CC}">
                <c16:uniqueId val="{00000009-8A4A-4E1F-9292-F06DB5E164F8}"/>
              </c:ext>
            </c:extLst>
          </c:dPt>
          <c:dPt>
            <c:idx val="10"/>
            <c:invertIfNegative val="0"/>
            <c:bubble3D val="0"/>
            <c:spPr>
              <a:solidFill>
                <a:srgbClr val="C4BFC0"/>
              </a:solidFill>
              <a:ln w="38100">
                <a:noFill/>
                <a:prstDash val="solid"/>
              </a:ln>
              <a:effectLst/>
            </c:spPr>
            <c:extLst>
              <c:ext xmlns:c16="http://schemas.microsoft.com/office/drawing/2014/chart" uri="{C3380CC4-5D6E-409C-BE32-E72D297353CC}">
                <c16:uniqueId val="{0000000A-8A4A-4E1F-9292-F06DB5E164F8}"/>
              </c:ext>
            </c:extLst>
          </c:dPt>
          <c:dPt>
            <c:idx val="11"/>
            <c:invertIfNegative val="0"/>
            <c:bubble3D val="0"/>
            <c:spPr>
              <a:solidFill>
                <a:srgbClr val="C4BFC0"/>
              </a:solidFill>
              <a:ln w="38100">
                <a:noFill/>
                <a:prstDash val="solid"/>
              </a:ln>
              <a:effectLst/>
            </c:spPr>
            <c:extLst>
              <c:ext xmlns:c16="http://schemas.microsoft.com/office/drawing/2014/chart" uri="{C3380CC4-5D6E-409C-BE32-E72D297353CC}">
                <c16:uniqueId val="{0000000B-8A4A-4E1F-9292-F06DB5E164F8}"/>
              </c:ext>
            </c:extLst>
          </c:dPt>
          <c:dPt>
            <c:idx val="12"/>
            <c:invertIfNegative val="0"/>
            <c:bubble3D val="0"/>
            <c:spPr>
              <a:solidFill>
                <a:srgbClr val="C4BFC0"/>
              </a:solidFill>
              <a:ln w="38100">
                <a:noFill/>
                <a:prstDash val="solid"/>
              </a:ln>
              <a:effectLst/>
            </c:spPr>
            <c:extLst>
              <c:ext xmlns:c16="http://schemas.microsoft.com/office/drawing/2014/chart" uri="{C3380CC4-5D6E-409C-BE32-E72D297353CC}">
                <c16:uniqueId val="{00000019-BBB8-45F6-AC80-78F9645A7C90}"/>
              </c:ext>
            </c:extLst>
          </c:dPt>
          <c:dPt>
            <c:idx val="13"/>
            <c:invertIfNegative val="0"/>
            <c:bubble3D val="0"/>
            <c:spPr>
              <a:solidFill>
                <a:srgbClr val="C4BFC0"/>
              </a:solidFill>
              <a:ln w="38100">
                <a:noFill/>
                <a:prstDash val="solid"/>
              </a:ln>
              <a:effectLst/>
            </c:spPr>
            <c:extLst>
              <c:ext xmlns:c16="http://schemas.microsoft.com/office/drawing/2014/chart" uri="{C3380CC4-5D6E-409C-BE32-E72D297353CC}">
                <c16:uniqueId val="{0000001B-9639-48B8-B633-21B2D6709F77}"/>
              </c:ext>
            </c:extLst>
          </c:dPt>
          <c:dPt>
            <c:idx val="14"/>
            <c:invertIfNegative val="0"/>
            <c:bubble3D val="0"/>
            <c:spPr>
              <a:solidFill>
                <a:srgbClr val="C4BFC0"/>
              </a:solidFill>
              <a:ln w="38100">
                <a:noFill/>
                <a:prstDash val="solid"/>
              </a:ln>
              <a:effectLst/>
            </c:spPr>
            <c:extLst>
              <c:ext xmlns:c16="http://schemas.microsoft.com/office/drawing/2014/chart" uri="{C3380CC4-5D6E-409C-BE32-E72D297353CC}">
                <c16:uniqueId val="{0000001D-93D8-4F64-ADAC-D983C7C46768}"/>
              </c:ext>
            </c:extLst>
          </c:dPt>
          <c:dPt>
            <c:idx val="15"/>
            <c:invertIfNegative val="0"/>
            <c:bubble3D val="0"/>
            <c:spPr>
              <a:solidFill>
                <a:srgbClr val="C4BFC0"/>
              </a:solidFill>
              <a:ln w="38100">
                <a:noFill/>
                <a:prstDash val="solid"/>
              </a:ln>
              <a:effectLst/>
            </c:spPr>
            <c:extLst>
              <c:ext xmlns:c16="http://schemas.microsoft.com/office/drawing/2014/chart" uri="{C3380CC4-5D6E-409C-BE32-E72D297353CC}">
                <c16:uniqueId val="{00000021-AAED-49A0-973E-C2A43283B52B}"/>
              </c:ext>
            </c:extLst>
          </c:dPt>
          <c:dPt>
            <c:idx val="16"/>
            <c:invertIfNegative val="0"/>
            <c:bubble3D val="0"/>
            <c:spPr>
              <a:solidFill>
                <a:srgbClr val="C4BFC0"/>
              </a:solidFill>
              <a:ln w="38100">
                <a:noFill/>
                <a:prstDash val="solid"/>
              </a:ln>
              <a:effectLst/>
            </c:spPr>
            <c:extLst>
              <c:ext xmlns:c16="http://schemas.microsoft.com/office/drawing/2014/chart" uri="{C3380CC4-5D6E-409C-BE32-E72D297353CC}">
                <c16:uniqueId val="{0000001F-AAED-49A0-973E-C2A43283B52B}"/>
              </c:ext>
            </c:extLst>
          </c:dPt>
          <c:dPt>
            <c:idx val="17"/>
            <c:invertIfNegative val="0"/>
            <c:bubble3D val="0"/>
            <c:spPr>
              <a:solidFill>
                <a:srgbClr val="C4BFC0"/>
              </a:solidFill>
              <a:ln w="38100">
                <a:noFill/>
                <a:prstDash val="solid"/>
              </a:ln>
              <a:effectLst/>
            </c:spPr>
            <c:extLst>
              <c:ext xmlns:c16="http://schemas.microsoft.com/office/drawing/2014/chart" uri="{C3380CC4-5D6E-409C-BE32-E72D297353CC}">
                <c16:uniqueId val="{00000023-3C01-4743-A73C-050A75518CCA}"/>
              </c:ext>
            </c:extLst>
          </c:dPt>
          <c:dPt>
            <c:idx val="18"/>
            <c:invertIfNegative val="0"/>
            <c:bubble3D val="0"/>
            <c:spPr>
              <a:solidFill>
                <a:srgbClr val="C4BFC0"/>
              </a:solidFill>
              <a:ln w="38100">
                <a:noFill/>
                <a:prstDash val="solid"/>
              </a:ln>
              <a:effectLst/>
            </c:spPr>
            <c:extLst>
              <c:ext xmlns:c16="http://schemas.microsoft.com/office/drawing/2014/chart" uri="{C3380CC4-5D6E-409C-BE32-E72D297353CC}">
                <c16:uniqueId val="{00000025-3907-45C3-8535-7CE1F1152959}"/>
              </c:ext>
            </c:extLst>
          </c:dPt>
          <c:dPt>
            <c:idx val="19"/>
            <c:invertIfNegative val="0"/>
            <c:bubble3D val="0"/>
            <c:spPr>
              <a:solidFill>
                <a:srgbClr val="C4BFC0"/>
              </a:solidFill>
              <a:ln w="38100">
                <a:solidFill>
                  <a:schemeClr val="accent4"/>
                </a:solidFill>
                <a:prstDash val="solid"/>
              </a:ln>
              <a:effectLst/>
            </c:spPr>
            <c:extLst>
              <c:ext xmlns:c16="http://schemas.microsoft.com/office/drawing/2014/chart" uri="{C3380CC4-5D6E-409C-BE32-E72D297353CC}">
                <c16:uniqueId val="{00000027-A806-4930-A5C8-51096EE0976B}"/>
              </c:ext>
            </c:extLst>
          </c:dPt>
          <c:dPt>
            <c:idx val="28"/>
            <c:invertIfNegative val="0"/>
            <c:bubble3D val="0"/>
            <c:extLst>
              <c:ext xmlns:c16="http://schemas.microsoft.com/office/drawing/2014/chart" uri="{C3380CC4-5D6E-409C-BE32-E72D297353CC}">
                <c16:uniqueId val="{00000002-0F31-4EE2-8826-F5D17796BDA9}"/>
              </c:ext>
            </c:extLst>
          </c:dPt>
          <c:dLbls>
            <c:dLbl>
              <c:idx val="0"/>
              <c:tx>
                <c:rich>
                  <a:bodyPr/>
                  <a:lstStyle/>
                  <a:p>
                    <a:r>
                      <a:rPr lang="en-US"/>
                      <a:t>16.2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DD2-412D-A686-47645D8115BB}"/>
                </c:ext>
              </c:extLst>
            </c:dLbl>
            <c:dLbl>
              <c:idx val="1"/>
              <c:tx>
                <c:rich>
                  <a:bodyPr/>
                  <a:lstStyle/>
                  <a:p>
                    <a:r>
                      <a:rPr lang="en-US"/>
                      <a:t>12.0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A4A-4E1F-9292-F06DB5E164F8}"/>
                </c:ext>
              </c:extLst>
            </c:dLbl>
            <c:dLbl>
              <c:idx val="2"/>
              <c:tx>
                <c:rich>
                  <a:bodyPr/>
                  <a:lstStyle/>
                  <a:p>
                    <a:r>
                      <a:rPr lang="en-US"/>
                      <a:t>13.2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A4A-4E1F-9292-F06DB5E164F8}"/>
                </c:ext>
              </c:extLst>
            </c:dLbl>
            <c:dLbl>
              <c:idx val="3"/>
              <c:tx>
                <c:rich>
                  <a:bodyPr/>
                  <a:lstStyle/>
                  <a:p>
                    <a:r>
                      <a:rPr lang="en-US"/>
                      <a:t>14.1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A4A-4E1F-9292-F06DB5E164F8}"/>
                </c:ext>
              </c:extLst>
            </c:dLbl>
            <c:dLbl>
              <c:idx val="4"/>
              <c:tx>
                <c:rich>
                  <a:bodyPr/>
                  <a:lstStyle/>
                  <a:p>
                    <a:r>
                      <a:rPr lang="en-US"/>
                      <a:t>13.5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A4A-4E1F-9292-F06DB5E164F8}"/>
                </c:ext>
              </c:extLst>
            </c:dLbl>
            <c:dLbl>
              <c:idx val="5"/>
              <c:tx>
                <c:rich>
                  <a:bodyPr/>
                  <a:lstStyle/>
                  <a:p>
                    <a:r>
                      <a:rPr lang="en-US"/>
                      <a:t>16.5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A4A-4E1F-9292-F06DB5E164F8}"/>
                </c:ext>
              </c:extLst>
            </c:dLbl>
            <c:dLbl>
              <c:idx val="6"/>
              <c:tx>
                <c:rich>
                  <a:bodyPr/>
                  <a:lstStyle/>
                  <a:p>
                    <a:r>
                      <a:rPr lang="en-US"/>
                      <a:t>17.1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A4A-4E1F-9292-F06DB5E164F8}"/>
                </c:ext>
              </c:extLst>
            </c:dLbl>
            <c:dLbl>
              <c:idx val="7"/>
              <c:tx>
                <c:rich>
                  <a:bodyPr/>
                  <a:lstStyle/>
                  <a:p>
                    <a:r>
                      <a:rPr lang="en-US"/>
                      <a:t>16.6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A4A-4E1F-9292-F06DB5E164F8}"/>
                </c:ext>
              </c:extLst>
            </c:dLbl>
            <c:dLbl>
              <c:idx val="8"/>
              <c:tx>
                <c:rich>
                  <a:bodyPr/>
                  <a:lstStyle/>
                  <a:p>
                    <a:r>
                      <a:rPr lang="en-US"/>
                      <a:t>16.3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A4A-4E1F-9292-F06DB5E164F8}"/>
                </c:ext>
              </c:extLst>
            </c:dLbl>
            <c:dLbl>
              <c:idx val="9"/>
              <c:tx>
                <c:rich>
                  <a:bodyPr/>
                  <a:lstStyle/>
                  <a:p>
                    <a:r>
                      <a:rPr lang="en-US"/>
                      <a:t>19.7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A4A-4E1F-9292-F06DB5E164F8}"/>
                </c:ext>
              </c:extLst>
            </c:dLbl>
            <c:dLbl>
              <c:idx val="10"/>
              <c:tx>
                <c:rich>
                  <a:bodyPr/>
                  <a:lstStyle/>
                  <a:p>
                    <a:r>
                      <a:rPr lang="en-US"/>
                      <a:t>21.5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A4A-4E1F-9292-F06DB5E164F8}"/>
                </c:ext>
              </c:extLst>
            </c:dLbl>
            <c:dLbl>
              <c:idx val="11"/>
              <c:tx>
                <c:rich>
                  <a:bodyPr/>
                  <a:lstStyle/>
                  <a:p>
                    <a:r>
                      <a:rPr lang="en-US"/>
                      <a:t>22.3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A4A-4E1F-9292-F06DB5E164F8}"/>
                </c:ext>
              </c:extLst>
            </c:dLbl>
            <c:dLbl>
              <c:idx val="12"/>
              <c:tx>
                <c:rich>
                  <a:bodyPr/>
                  <a:lstStyle/>
                  <a:p>
                    <a:r>
                      <a:rPr lang="en-US"/>
                      <a:t>23.1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BB8-45F6-AC80-78F9645A7C90}"/>
                </c:ext>
              </c:extLst>
            </c:dLbl>
            <c:dLbl>
              <c:idx val="13"/>
              <c:tx>
                <c:rich>
                  <a:bodyPr/>
                  <a:lstStyle/>
                  <a:p>
                    <a:r>
                      <a:rPr lang="en-US"/>
                      <a:t>25.3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9639-48B8-B633-21B2D6709F77}"/>
                </c:ext>
              </c:extLst>
            </c:dLbl>
            <c:dLbl>
              <c:idx val="14"/>
              <c:layout>
                <c:manualLayout>
                  <c:x val="-1.0891134025180474E-3"/>
                  <c:y val="5.7895266380681307E-2"/>
                </c:manualLayout>
              </c:layout>
              <c:tx>
                <c:rich>
                  <a:bodyPr/>
                  <a:lstStyle/>
                  <a:p>
                    <a:r>
                      <a:rPr lang="en-US" sz="1400" dirty="0"/>
                      <a:t>22.6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93D8-4F64-ADAC-D983C7C46768}"/>
                </c:ext>
              </c:extLst>
            </c:dLbl>
            <c:dLbl>
              <c:idx val="15"/>
              <c:tx>
                <c:rich>
                  <a:bodyPr/>
                  <a:lstStyle/>
                  <a:p>
                    <a:r>
                      <a:rPr lang="en-US"/>
                      <a:t>24.9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AAED-49A0-973E-C2A43283B52B}"/>
                </c:ext>
              </c:extLst>
            </c:dLbl>
            <c:dLbl>
              <c:idx val="16"/>
              <c:tx>
                <c:rich>
                  <a:bodyPr/>
                  <a:lstStyle/>
                  <a:p>
                    <a:r>
                      <a:rPr lang="en-US"/>
                      <a:t>28.6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AAED-49A0-973E-C2A43283B52B}"/>
                </c:ext>
              </c:extLst>
            </c:dLbl>
            <c:dLbl>
              <c:idx val="19"/>
              <c:layout>
                <c:manualLayout>
                  <c:x val="0"/>
                  <c:y val="-8.9010783994968201E-2"/>
                </c:manualLayout>
              </c:layout>
              <c:tx>
                <c:rich>
                  <a:bodyPr/>
                  <a:lstStyle/>
                  <a:p>
                    <a:pPr>
                      <a:defRPr sz="1800" b="1">
                        <a:latin typeface="Aptos" panose="020B0004020202020204" pitchFamily="34" charset="0"/>
                      </a:defRPr>
                    </a:pPr>
                    <a:r>
                      <a:rPr lang="en-US" sz="1800" dirty="0">
                        <a:latin typeface="Aptos" panose="020B0004020202020204" pitchFamily="34" charset="0"/>
                      </a:rPr>
                      <a:t>$31.8B</a:t>
                    </a:r>
                  </a:p>
                </c:rich>
              </c:tx>
              <c:numFmt formatCode="&quot;$&quot;#,##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A806-4930-A5C8-51096EE0976B}"/>
                </c:ext>
              </c:extLst>
            </c:dLbl>
            <c:numFmt formatCode="&quot;$&quot;#,##0.0" sourceLinked="0"/>
            <c:spPr>
              <a:noFill/>
              <a:ln>
                <a:noFill/>
              </a:ln>
              <a:effectLst/>
            </c:spPr>
            <c:txPr>
              <a:bodyPr/>
              <a:lstStyle/>
              <a:p>
                <a:pPr>
                  <a:defRPr sz="1400" b="1">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Sheet1!$A$2:$B$41</c:f>
              <c:multiLvlStrCache>
                <c:ptCount val="20"/>
                <c:lvl>
                  <c:pt idx="0">
                    <c:v>Q1</c:v>
                  </c:pt>
                  <c:pt idx="1">
                    <c:v>Q2</c:v>
                  </c:pt>
                  <c:pt idx="2">
                    <c:v>Q3</c:v>
                  </c:pt>
                  <c:pt idx="3">
                    <c:v>Q4</c:v>
                  </c:pt>
                  <c:pt idx="4">
                    <c:v>Q1</c:v>
                  </c:pt>
                  <c:pt idx="5">
                    <c:v>Q2 </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Sheet1!$D$2:$D$41</c:f>
              <c:numCache>
                <c:formatCode>0.0</c:formatCode>
                <c:ptCount val="20"/>
                <c:pt idx="0">
                  <c:v>16.2</c:v>
                </c:pt>
                <c:pt idx="1">
                  <c:v>12</c:v>
                </c:pt>
                <c:pt idx="2">
                  <c:v>13.2</c:v>
                </c:pt>
                <c:pt idx="3">
                  <c:v>14.1</c:v>
                </c:pt>
                <c:pt idx="4">
                  <c:v>13.5</c:v>
                </c:pt>
                <c:pt idx="5">
                  <c:v>16.5</c:v>
                </c:pt>
                <c:pt idx="6">
                  <c:v>17.100000000000001</c:v>
                </c:pt>
                <c:pt idx="7">
                  <c:v>16.600000000000001</c:v>
                </c:pt>
                <c:pt idx="8">
                  <c:v>16.3</c:v>
                </c:pt>
                <c:pt idx="9">
                  <c:v>19.7</c:v>
                </c:pt>
                <c:pt idx="10">
                  <c:v>21.5</c:v>
                </c:pt>
                <c:pt idx="11">
                  <c:v>22.3</c:v>
                </c:pt>
                <c:pt idx="12">
                  <c:v>23.1</c:v>
                </c:pt>
                <c:pt idx="13">
                  <c:v>25.3</c:v>
                </c:pt>
                <c:pt idx="14">
                  <c:v>22.6</c:v>
                </c:pt>
                <c:pt idx="15">
                  <c:v>24.9</c:v>
                </c:pt>
                <c:pt idx="16">
                  <c:v>28.6</c:v>
                </c:pt>
                <c:pt idx="17">
                  <c:v>31.3</c:v>
                </c:pt>
                <c:pt idx="18">
                  <c:v>35.200000000000003</c:v>
                </c:pt>
                <c:pt idx="19">
                  <c:v>31.8</c:v>
                </c:pt>
              </c:numCache>
            </c:numRef>
          </c:val>
          <c:extLst>
            <c:ext xmlns:c16="http://schemas.microsoft.com/office/drawing/2014/chart" uri="{C3380CC4-5D6E-409C-BE32-E72D297353CC}">
              <c16:uniqueId val="{00000004-0F31-4EE2-8826-F5D17796BDA9}"/>
            </c:ext>
          </c:extLst>
        </c:ser>
        <c:dLbls>
          <c:showLegendKey val="0"/>
          <c:showVal val="0"/>
          <c:showCatName val="0"/>
          <c:showSerName val="0"/>
          <c:showPercent val="0"/>
          <c:showBubbleSize val="0"/>
        </c:dLbls>
        <c:gapWidth val="24"/>
        <c:axId val="234033128"/>
        <c:axId val="234033520"/>
      </c:barChart>
      <c:catAx>
        <c:axId val="234033128"/>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a:latin typeface="Aptos" panose="020B0004020202020204" pitchFamily="34" charset="0"/>
              </a:defRPr>
            </a:pPr>
            <a:endParaRPr lang="en-US"/>
          </a:p>
        </c:txPr>
        <c:crossAx val="234033520"/>
        <c:crosses val="autoZero"/>
        <c:auto val="1"/>
        <c:lblAlgn val="ctr"/>
        <c:lblOffset val="100"/>
        <c:noMultiLvlLbl val="0"/>
      </c:catAx>
      <c:valAx>
        <c:axId val="234033520"/>
        <c:scaling>
          <c:orientation val="minMax"/>
          <c:min val="0"/>
        </c:scaling>
        <c:delete val="1"/>
        <c:axPos val="l"/>
        <c:numFmt formatCode="0.0" sourceLinked="1"/>
        <c:majorTickMark val="out"/>
        <c:minorTickMark val="none"/>
        <c:tickLblPos val="nextTo"/>
        <c:crossAx val="234033128"/>
        <c:crosses val="autoZero"/>
        <c:crossBetween val="between"/>
      </c:valAx>
      <c:spPr>
        <a:noFill/>
        <a:ln w="25400">
          <a:noFill/>
        </a:ln>
      </c:spPr>
    </c:plotArea>
    <c:plotVisOnly val="1"/>
    <c:dispBlanksAs val="gap"/>
    <c:showDLblsOverMax val="0"/>
  </c:chart>
  <c:spPr>
    <a:noFill/>
    <a:ln>
      <a:noFill/>
    </a:ln>
  </c:spPr>
  <c:txPr>
    <a:bodyPr/>
    <a:lstStyle/>
    <a:p>
      <a:pPr>
        <a:defRPr sz="700" b="0" i="0" u="none" strike="noStrike" baseline="0">
          <a:solidFill>
            <a:schemeClr val="tx1"/>
          </a:solidFill>
          <a:latin typeface="+mn-lt"/>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514099724044005E-4"/>
          <c:y val="7.7120061247909655E-2"/>
          <c:w val="0.98319799155540344"/>
          <c:h val="0.70928170380948685"/>
        </c:manualLayout>
      </c:layout>
      <c:barChart>
        <c:barDir val="col"/>
        <c:grouping val="stacked"/>
        <c:varyColors val="0"/>
        <c:ser>
          <c:idx val="0"/>
          <c:order val="0"/>
          <c:tx>
            <c:strRef>
              <c:f>Sheet1!$D$1</c:f>
              <c:strCache>
                <c:ptCount val="1"/>
                <c:pt idx="0">
                  <c:v>Deferred Income Sales</c:v>
                </c:pt>
              </c:strCache>
            </c:strRef>
          </c:tx>
          <c:spPr>
            <a:solidFill>
              <a:srgbClr val="4298BE"/>
            </a:solidFill>
            <a:ln w="31750">
              <a:noFill/>
            </a:ln>
          </c:spPr>
          <c:invertIfNegative val="0"/>
          <c:dPt>
            <c:idx val="14"/>
            <c:invertIfNegative val="0"/>
            <c:bubble3D val="0"/>
            <c:spPr>
              <a:solidFill>
                <a:srgbClr val="4298BE"/>
              </a:solidFill>
              <a:ln w="38100">
                <a:noFill/>
              </a:ln>
            </c:spPr>
            <c:extLst>
              <c:ext xmlns:c16="http://schemas.microsoft.com/office/drawing/2014/chart" uri="{C3380CC4-5D6E-409C-BE32-E72D297353CC}">
                <c16:uniqueId val="{00000001-9A54-46A9-84D5-F029CE5E5206}"/>
              </c:ext>
            </c:extLst>
          </c:dPt>
          <c:dPt>
            <c:idx val="19"/>
            <c:invertIfNegative val="0"/>
            <c:bubble3D val="0"/>
            <c:spPr>
              <a:solidFill>
                <a:srgbClr val="4298BE"/>
              </a:solidFill>
              <a:ln w="57150">
                <a:solidFill>
                  <a:srgbClr val="F7921E"/>
                </a:solidFill>
              </a:ln>
            </c:spPr>
            <c:extLst>
              <c:ext xmlns:c16="http://schemas.microsoft.com/office/drawing/2014/chart" uri="{C3380CC4-5D6E-409C-BE32-E72D297353CC}">
                <c16:uniqueId val="{00000003-1CE8-43EA-974B-89CA1A6472F9}"/>
              </c:ext>
            </c:extLst>
          </c:dPt>
          <c:dPt>
            <c:idx val="24"/>
            <c:invertIfNegative val="0"/>
            <c:bubble3D val="0"/>
            <c:extLst>
              <c:ext xmlns:c16="http://schemas.microsoft.com/office/drawing/2014/chart" uri="{C3380CC4-5D6E-409C-BE32-E72D297353CC}">
                <c16:uniqueId val="{00000001-5553-48E5-A926-1B79F986AB79}"/>
              </c:ext>
            </c:extLst>
          </c:dPt>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43-4948-B52A-92849A7924AD}"/>
                </c:ext>
              </c:extLst>
            </c:dLbl>
            <c:dLbl>
              <c:idx val="24"/>
              <c:numFmt formatCode="&quot;$&quot;#,##0.00" sourceLinked="0"/>
              <c:spPr>
                <a:noFill/>
                <a:ln>
                  <a:noFill/>
                </a:ln>
                <a:effectLst/>
              </c:spPr>
              <c:txPr>
                <a:bodyPr/>
                <a:lstStyle/>
                <a:p>
                  <a:pPr>
                    <a:defRPr sz="1400" b="1">
                      <a:solidFill>
                        <a:schemeClr val="tx1"/>
                      </a:solidFill>
                      <a:latin typeface="Aptos" panose="020B00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53-48E5-A926-1B79F986AB79}"/>
                </c:ext>
              </c:extLst>
            </c:dLbl>
            <c:numFmt formatCode="&quot;$&quot;#,##0.00" sourceLinked="0"/>
            <c:spPr>
              <a:noFill/>
              <a:ln>
                <a:noFill/>
              </a:ln>
              <a:effectLst/>
            </c:spPr>
            <c:txPr>
              <a:bodyPr/>
              <a:lstStyle/>
              <a:p>
                <a:pPr>
                  <a:defRPr sz="1400" b="1">
                    <a:solidFill>
                      <a:schemeClr val="bg1"/>
                    </a:solidFill>
                    <a:latin typeface="Aptos" panose="020B000402020202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multiLvlStrRef>
              <c:f>Sheet1!$A$2:$B$33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Sheet1!$D$2:$D$33</c:f>
              <c:numCache>
                <c:formatCode>0.0</c:formatCode>
                <c:ptCount val="20"/>
                <c:pt idx="0">
                  <c:v>0.47</c:v>
                </c:pt>
                <c:pt idx="1">
                  <c:v>0.35299999999999998</c:v>
                </c:pt>
                <c:pt idx="2">
                  <c:v>0.41899999999999998</c:v>
                </c:pt>
                <c:pt idx="3">
                  <c:v>0.45300000000000001</c:v>
                </c:pt>
                <c:pt idx="4">
                  <c:v>0.42399999999999999</c:v>
                </c:pt>
                <c:pt idx="5" formatCode="General">
                  <c:v>0.51</c:v>
                </c:pt>
                <c:pt idx="6">
                  <c:v>0.51</c:v>
                </c:pt>
                <c:pt idx="7">
                  <c:v>0.43</c:v>
                </c:pt>
                <c:pt idx="8" formatCode="General">
                  <c:v>0.36499999999999999</c:v>
                </c:pt>
                <c:pt idx="9" formatCode="General">
                  <c:v>0.52</c:v>
                </c:pt>
                <c:pt idx="10" formatCode="General">
                  <c:v>0.505</c:v>
                </c:pt>
                <c:pt idx="11" formatCode="General">
                  <c:v>0.72</c:v>
                </c:pt>
                <c:pt idx="12" formatCode="General">
                  <c:v>0.83</c:v>
                </c:pt>
                <c:pt idx="13" formatCode="General">
                  <c:v>1.06</c:v>
                </c:pt>
                <c:pt idx="14" formatCode="General">
                  <c:v>0.95</c:v>
                </c:pt>
                <c:pt idx="15" formatCode="General">
                  <c:v>1.3</c:v>
                </c:pt>
                <c:pt idx="16" formatCode="General">
                  <c:v>1.17</c:v>
                </c:pt>
                <c:pt idx="17" formatCode="General">
                  <c:v>1.3</c:v>
                </c:pt>
                <c:pt idx="18" formatCode="General">
                  <c:v>1.35</c:v>
                </c:pt>
                <c:pt idx="19" formatCode="General">
                  <c:v>1.1499999999999999</c:v>
                </c:pt>
              </c:numCache>
            </c:numRef>
          </c:val>
          <c:extLst xmlns:c15="http://schemas.microsoft.com/office/drawing/2012/chart">
            <c:ext xmlns:c16="http://schemas.microsoft.com/office/drawing/2014/chart" uri="{C3380CC4-5D6E-409C-BE32-E72D297353CC}">
              <c16:uniqueId val="{00000003-5553-48E5-A926-1B79F986AB79}"/>
            </c:ext>
          </c:extLst>
        </c:ser>
        <c:ser>
          <c:idx val="1"/>
          <c:order val="1"/>
          <c:tx>
            <c:strRef>
              <c:f>Sheet1!$C$1</c:f>
              <c:strCache>
                <c:ptCount val="1"/>
                <c:pt idx="0">
                  <c:v>Fixed Immediate Sales</c:v>
                </c:pt>
              </c:strCache>
            </c:strRef>
          </c:tx>
          <c:spPr>
            <a:solidFill>
              <a:srgbClr val="007B4E"/>
            </a:solidFill>
            <a:ln w="31750">
              <a:noFill/>
            </a:ln>
          </c:spPr>
          <c:invertIfNegative val="0"/>
          <c:dPt>
            <c:idx val="14"/>
            <c:invertIfNegative val="0"/>
            <c:bubble3D val="0"/>
            <c:spPr>
              <a:solidFill>
                <a:srgbClr val="007B4E"/>
              </a:solidFill>
              <a:ln w="38100">
                <a:noFill/>
              </a:ln>
            </c:spPr>
            <c:extLst>
              <c:ext xmlns:c16="http://schemas.microsoft.com/office/drawing/2014/chart" uri="{C3380CC4-5D6E-409C-BE32-E72D297353CC}">
                <c16:uniqueId val="{00000004-9A54-46A9-84D5-F029CE5E5206}"/>
              </c:ext>
            </c:extLst>
          </c:dPt>
          <c:dPt>
            <c:idx val="19"/>
            <c:invertIfNegative val="0"/>
            <c:bubble3D val="0"/>
            <c:spPr>
              <a:solidFill>
                <a:srgbClr val="007B4E"/>
              </a:solidFill>
              <a:ln w="57150">
                <a:solidFill>
                  <a:srgbClr val="F7921E"/>
                </a:solidFill>
              </a:ln>
            </c:spPr>
            <c:extLst>
              <c:ext xmlns:c16="http://schemas.microsoft.com/office/drawing/2014/chart" uri="{C3380CC4-5D6E-409C-BE32-E72D297353CC}">
                <c16:uniqueId val="{00000008-1CE8-43EA-974B-89CA1A6472F9}"/>
              </c:ext>
            </c:extLst>
          </c:dPt>
          <c:dPt>
            <c:idx val="24"/>
            <c:invertIfNegative val="0"/>
            <c:bubble3D val="0"/>
            <c:extLst>
              <c:ext xmlns:c16="http://schemas.microsoft.com/office/drawing/2014/chart" uri="{C3380CC4-5D6E-409C-BE32-E72D297353CC}">
                <c16:uniqueId val="{00000005-5553-48E5-A926-1B79F986AB79}"/>
              </c:ext>
            </c:extLst>
          </c:dPt>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43-4948-B52A-92849A7924AD}"/>
                </c:ext>
              </c:extLst>
            </c:dLbl>
            <c:dLbl>
              <c:idx val="24"/>
              <c:numFmt formatCode="&quot;$&quot;#,##0.0" sourceLinked="0"/>
              <c:spPr>
                <a:noFill/>
                <a:ln>
                  <a:noFill/>
                </a:ln>
                <a:effectLst/>
              </c:spPr>
              <c:txPr>
                <a:bodyPr rot="0" vert="horz" anchor="ctr" anchorCtr="1"/>
                <a:lstStyle/>
                <a:p>
                  <a:pPr>
                    <a:defRPr sz="1400" b="1">
                      <a:solidFill>
                        <a:schemeClr val="tx1"/>
                      </a:solidFill>
                      <a:latin typeface="Aptos" panose="020B00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53-48E5-A926-1B79F986AB79}"/>
                </c:ext>
              </c:extLst>
            </c:dLbl>
            <c:numFmt formatCode="&quot;$&quot;#,##0.0" sourceLinked="0"/>
            <c:spPr>
              <a:noFill/>
              <a:ln>
                <a:noFill/>
              </a:ln>
              <a:effectLst/>
            </c:spPr>
            <c:txPr>
              <a:bodyPr rot="0" vert="horz" anchor="ctr" anchorCtr="1"/>
              <a:lstStyle/>
              <a:p>
                <a:pPr>
                  <a:defRPr sz="1400" b="1">
                    <a:solidFill>
                      <a:schemeClr val="bg1"/>
                    </a:solidFill>
                    <a:latin typeface="Aptos" panose="020B000402020202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multiLvlStrRef>
              <c:f>Sheet1!$A$2:$B$33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Sheet1!$C$2:$C$33</c:f>
              <c:numCache>
                <c:formatCode>0.0</c:formatCode>
                <c:ptCount val="20"/>
                <c:pt idx="0">
                  <c:v>1.9</c:v>
                </c:pt>
                <c:pt idx="1">
                  <c:v>1.2</c:v>
                </c:pt>
                <c:pt idx="2">
                  <c:v>1.4</c:v>
                </c:pt>
                <c:pt idx="3">
                  <c:v>1.6</c:v>
                </c:pt>
                <c:pt idx="4">
                  <c:v>1.5</c:v>
                </c:pt>
                <c:pt idx="5" formatCode="General">
                  <c:v>1.6</c:v>
                </c:pt>
                <c:pt idx="6">
                  <c:v>1.6</c:v>
                </c:pt>
                <c:pt idx="7">
                  <c:v>1.7</c:v>
                </c:pt>
                <c:pt idx="8" formatCode="General">
                  <c:v>1.5</c:v>
                </c:pt>
                <c:pt idx="9" formatCode="General">
                  <c:v>2</c:v>
                </c:pt>
                <c:pt idx="10" formatCode="General">
                  <c:v>2.5</c:v>
                </c:pt>
                <c:pt idx="11" formatCode="General">
                  <c:v>3.2</c:v>
                </c:pt>
                <c:pt idx="12" formatCode="General">
                  <c:v>3.4</c:v>
                </c:pt>
                <c:pt idx="13" formatCode="General">
                  <c:v>3.4</c:v>
                </c:pt>
                <c:pt idx="14" formatCode="General">
                  <c:v>2.9</c:v>
                </c:pt>
                <c:pt idx="15" formatCode="General">
                  <c:v>3.6</c:v>
                </c:pt>
                <c:pt idx="16" formatCode="General">
                  <c:v>3.6</c:v>
                </c:pt>
                <c:pt idx="17" formatCode="General">
                  <c:v>3.4</c:v>
                </c:pt>
                <c:pt idx="18" formatCode="General">
                  <c:v>3.5</c:v>
                </c:pt>
                <c:pt idx="19" formatCode="General">
                  <c:v>3.13</c:v>
                </c:pt>
              </c:numCache>
            </c:numRef>
          </c:val>
          <c:extLst xmlns:c15="http://schemas.microsoft.com/office/drawing/2012/chart">
            <c:ext xmlns:c16="http://schemas.microsoft.com/office/drawing/2014/chart" uri="{C3380CC4-5D6E-409C-BE32-E72D297353CC}">
              <c16:uniqueId val="{00000007-5553-48E5-A926-1B79F986AB79}"/>
            </c:ext>
          </c:extLst>
        </c:ser>
        <c:ser>
          <c:idx val="2"/>
          <c:order val="2"/>
          <c:tx>
            <c:strRef>
              <c:f>Sheet1!$E$1</c:f>
              <c:strCache>
                <c:ptCount val="1"/>
                <c:pt idx="0">
                  <c:v>Total Income Annuity Sales</c:v>
                </c:pt>
              </c:strCache>
            </c:strRef>
          </c:tx>
          <c:spPr>
            <a:noFill/>
            <a:ln>
              <a:noFill/>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Sheet1!$E$2:$E$28</c:f>
              <c:numCache>
                <c:formatCode>0.0</c:formatCode>
                <c:ptCount val="15"/>
                <c:pt idx="0">
                  <c:v>1.9</c:v>
                </c:pt>
                <c:pt idx="1">
                  <c:v>1.2</c:v>
                </c:pt>
                <c:pt idx="2">
                  <c:v>1.4</c:v>
                </c:pt>
                <c:pt idx="3">
                  <c:v>1.6</c:v>
                </c:pt>
                <c:pt idx="4">
                  <c:v>1.5</c:v>
                </c:pt>
                <c:pt idx="5">
                  <c:v>1.6</c:v>
                </c:pt>
                <c:pt idx="6">
                  <c:v>1.6</c:v>
                </c:pt>
                <c:pt idx="7">
                  <c:v>1.7</c:v>
                </c:pt>
                <c:pt idx="8">
                  <c:v>1.5</c:v>
                </c:pt>
                <c:pt idx="9">
                  <c:v>2</c:v>
                </c:pt>
                <c:pt idx="10">
                  <c:v>2.5</c:v>
                </c:pt>
                <c:pt idx="11">
                  <c:v>3.2</c:v>
                </c:pt>
                <c:pt idx="12">
                  <c:v>4.2</c:v>
                </c:pt>
                <c:pt idx="13">
                  <c:v>4.46</c:v>
                </c:pt>
                <c:pt idx="14">
                  <c:v>3.95</c:v>
                </c:pt>
              </c:numCache>
            </c:numRef>
          </c:val>
          <c:extLst xmlns:c15="http://schemas.microsoft.com/office/drawing/2012/chart">
            <c:ext xmlns:c16="http://schemas.microsoft.com/office/drawing/2014/chart" uri="{C3380CC4-5D6E-409C-BE32-E72D297353CC}">
              <c16:uniqueId val="{00000008-5553-48E5-A926-1B79F986AB79}"/>
            </c:ext>
          </c:extLst>
        </c:ser>
        <c:dLbls>
          <c:showLegendKey val="0"/>
          <c:showVal val="0"/>
          <c:showCatName val="0"/>
          <c:showSerName val="0"/>
          <c:showPercent val="0"/>
          <c:showBubbleSize val="0"/>
        </c:dLbls>
        <c:gapWidth val="25"/>
        <c:overlap val="100"/>
        <c:axId val="336648264"/>
        <c:axId val="336647872"/>
      </c:barChart>
      <c:catAx>
        <c:axId val="336648264"/>
        <c:scaling>
          <c:orientation val="minMax"/>
        </c:scaling>
        <c:delete val="0"/>
        <c:axPos val="b"/>
        <c:numFmt formatCode="General" sourceLinked="1"/>
        <c:majorTickMark val="out"/>
        <c:minorTickMark val="none"/>
        <c:tickLblPos val="nextTo"/>
        <c:txPr>
          <a:bodyPr/>
          <a:lstStyle/>
          <a:p>
            <a:pPr>
              <a:defRPr sz="1200" b="0">
                <a:latin typeface="Aptos" panose="020B0004020202020204" pitchFamily="34" charset="0"/>
              </a:defRPr>
            </a:pPr>
            <a:endParaRPr lang="en-US"/>
          </a:p>
        </c:txPr>
        <c:crossAx val="336647872"/>
        <c:crosses val="autoZero"/>
        <c:auto val="1"/>
        <c:lblAlgn val="ctr"/>
        <c:lblOffset val="100"/>
        <c:noMultiLvlLbl val="0"/>
      </c:catAx>
      <c:valAx>
        <c:axId val="336647872"/>
        <c:scaling>
          <c:orientation val="minMax"/>
          <c:max val="5.5"/>
          <c:min val="0"/>
        </c:scaling>
        <c:delete val="1"/>
        <c:axPos val="l"/>
        <c:numFmt formatCode="0.0" sourceLinked="1"/>
        <c:majorTickMark val="out"/>
        <c:minorTickMark val="none"/>
        <c:tickLblPos val="nextTo"/>
        <c:crossAx val="336648264"/>
        <c:crosses val="autoZero"/>
        <c:crossBetween val="between"/>
      </c:valAx>
    </c:plotArea>
    <c:legend>
      <c:legendPos val="r"/>
      <c:legendEntry>
        <c:idx val="0"/>
        <c:delete val="1"/>
      </c:legendEntry>
      <c:legendEntry>
        <c:idx val="1"/>
        <c:txPr>
          <a:bodyPr/>
          <a:lstStyle/>
          <a:p>
            <a:pPr>
              <a:defRPr sz="1600" b="0">
                <a:latin typeface="Aptos" panose="020B0004020202020204" pitchFamily="34" charset="0"/>
              </a:defRPr>
            </a:pPr>
            <a:endParaRPr lang="en-US"/>
          </a:p>
        </c:txPr>
      </c:legendEntry>
      <c:legendEntry>
        <c:idx val="2"/>
        <c:txPr>
          <a:bodyPr/>
          <a:lstStyle/>
          <a:p>
            <a:pPr>
              <a:defRPr sz="1600" b="0">
                <a:latin typeface="Aptos" panose="020B0004020202020204" pitchFamily="34" charset="0"/>
              </a:defRPr>
            </a:pPr>
            <a:endParaRPr lang="en-US"/>
          </a:p>
        </c:txPr>
      </c:legendEntry>
      <c:layout>
        <c:manualLayout>
          <c:xMode val="edge"/>
          <c:yMode val="edge"/>
          <c:x val="2.5392587688612564E-2"/>
          <c:y val="0.22802713154150889"/>
          <c:w val="0.2851840632236981"/>
          <c:h val="0.10924597712025463"/>
        </c:manualLayout>
      </c:layout>
      <c:overlay val="0"/>
      <c:txPr>
        <a:bodyPr/>
        <a:lstStyle/>
        <a:p>
          <a:pPr>
            <a:defRPr sz="1600" b="0">
              <a:latin typeface="Aptos" panose="020B0004020202020204" pitchFamily="34" charset="0"/>
            </a:defRPr>
          </a:pPr>
          <a:endParaRPr lang="en-US"/>
        </a:p>
      </c:txPr>
    </c:legend>
    <c:plotVisOnly val="1"/>
    <c:dispBlanksAs val="gap"/>
    <c:showDLblsOverMax val="0"/>
  </c:chart>
  <c:spPr>
    <a:noFill/>
    <a:ln>
      <a:noFill/>
    </a:ln>
  </c:spPr>
  <c:txPr>
    <a:bodyPr/>
    <a:lstStyle/>
    <a:p>
      <a:pPr>
        <a:defRPr sz="1781"/>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latin typeface="Aptos" panose="020B0004020202020204" pitchFamily="34" charset="0"/>
              </a:defRPr>
            </a:pPr>
            <a:r>
              <a:rPr lang="en-US" sz="1800" b="1" i="0" u="none" strike="noStrike" baseline="0" dirty="0">
                <a:effectLst/>
                <a:latin typeface="Aptos" panose="020B0004020202020204" pitchFamily="34" charset="0"/>
              </a:rPr>
              <a:t>In 2024, traditional variable annuity sales experienced growth for the first time in three years up 18% to $60.9 billion.</a:t>
            </a:r>
            <a:endParaRPr lang="en-US" sz="1800" b="1" dirty="0">
              <a:latin typeface="Aptos" panose="020B0004020202020204" pitchFamily="34" charset="0"/>
            </a:endParaRPr>
          </a:p>
        </c:rich>
      </c:tx>
      <c:layout>
        <c:manualLayout>
          <c:xMode val="edge"/>
          <c:yMode val="edge"/>
          <c:x val="0.12438118859641865"/>
          <c:y val="7.5895921300076163E-2"/>
        </c:manualLayout>
      </c:layout>
      <c:overlay val="0"/>
    </c:title>
    <c:autoTitleDeleted val="0"/>
    <c:plotArea>
      <c:layout>
        <c:manualLayout>
          <c:layoutTarget val="inner"/>
          <c:xMode val="edge"/>
          <c:yMode val="edge"/>
          <c:x val="1.2294801851286653E-2"/>
          <c:y val="3.1309373765934186E-2"/>
          <c:w val="0.97814771259940292"/>
          <c:h val="0.75761853184475858"/>
        </c:manualLayout>
      </c:layout>
      <c:barChart>
        <c:barDir val="col"/>
        <c:grouping val="clustered"/>
        <c:varyColors val="0"/>
        <c:ser>
          <c:idx val="0"/>
          <c:order val="0"/>
          <c:tx>
            <c:strRef>
              <c:f>Sheet1!$C$1</c:f>
              <c:strCache>
                <c:ptCount val="1"/>
                <c:pt idx="0">
                  <c:v>Fixed</c:v>
                </c:pt>
              </c:strCache>
            </c:strRef>
          </c:tx>
          <c:spPr>
            <a:ln w="12700">
              <a:solidFill>
                <a:schemeClr val="bg1"/>
              </a:solidFill>
              <a:prstDash val="solid"/>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Sheet1!$C$2:$C$3</c:f>
            </c:numRef>
          </c:val>
          <c:extLst>
            <c:ext xmlns:c16="http://schemas.microsoft.com/office/drawing/2014/chart" uri="{C3380CC4-5D6E-409C-BE32-E72D297353CC}">
              <c16:uniqueId val="{00000000-A1B4-41B8-A55D-89018BBDA1EE}"/>
            </c:ext>
          </c:extLst>
        </c:ser>
        <c:ser>
          <c:idx val="1"/>
          <c:order val="1"/>
          <c:tx>
            <c:strRef>
              <c:f>Sheet1!$D$1</c:f>
              <c:strCache>
                <c:ptCount val="1"/>
                <c:pt idx="0">
                  <c:v>Variable</c:v>
                </c:pt>
              </c:strCache>
            </c:strRef>
          </c:tx>
          <c:spPr>
            <a:solidFill>
              <a:schemeClr val="tx2">
                <a:alpha val="99000"/>
              </a:schemeClr>
            </a:solidFill>
            <a:ln w="38100">
              <a:noFill/>
              <a:prstDash val="solid"/>
            </a:ln>
            <a:effectLst/>
          </c:spPr>
          <c:invertIfNegative val="0"/>
          <c:dPt>
            <c:idx val="14"/>
            <c:invertIfNegative val="0"/>
            <c:bubble3D val="0"/>
            <c:extLst>
              <c:ext xmlns:c16="http://schemas.microsoft.com/office/drawing/2014/chart" uri="{C3380CC4-5D6E-409C-BE32-E72D297353CC}">
                <c16:uniqueId val="{00000001-1661-4155-A41A-E2401FFE2328}"/>
              </c:ext>
            </c:extLst>
          </c:dPt>
          <c:dPt>
            <c:idx val="19"/>
            <c:invertIfNegative val="0"/>
            <c:bubble3D val="0"/>
            <c:spPr>
              <a:solidFill>
                <a:schemeClr val="tx2">
                  <a:alpha val="99000"/>
                </a:schemeClr>
              </a:solidFill>
              <a:ln w="57150">
                <a:solidFill>
                  <a:schemeClr val="accent4"/>
                </a:solidFill>
                <a:prstDash val="solid"/>
              </a:ln>
              <a:effectLst/>
            </c:spPr>
            <c:extLst>
              <c:ext xmlns:c16="http://schemas.microsoft.com/office/drawing/2014/chart" uri="{C3380CC4-5D6E-409C-BE32-E72D297353CC}">
                <c16:uniqueId val="{00000002-395C-42E6-A618-B43194A107D0}"/>
              </c:ext>
            </c:extLst>
          </c:dPt>
          <c:dPt>
            <c:idx val="28"/>
            <c:invertIfNegative val="0"/>
            <c:bubble3D val="0"/>
            <c:extLst>
              <c:ext xmlns:c16="http://schemas.microsoft.com/office/drawing/2014/chart" uri="{C3380CC4-5D6E-409C-BE32-E72D297353CC}">
                <c16:uniqueId val="{00000002-A1B4-41B8-A55D-89018BBDA1EE}"/>
              </c:ext>
            </c:extLst>
          </c:dPt>
          <c:dLbls>
            <c:dLbl>
              <c:idx val="0"/>
              <c:tx>
                <c:rich>
                  <a:bodyPr/>
                  <a:lstStyle/>
                  <a:p>
                    <a:r>
                      <a:rPr lang="en-US"/>
                      <a:t>21.1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8F3-4693-9762-1A1C2FB51C8C}"/>
                </c:ext>
              </c:extLst>
            </c:dLbl>
            <c:dLbl>
              <c:idx val="1"/>
              <c:tx>
                <c:rich>
                  <a:bodyPr/>
                  <a:lstStyle/>
                  <a:p>
                    <a:r>
                      <a:rPr lang="en-US"/>
                      <a:t>16.6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8F3-4693-9762-1A1C2FB51C8C}"/>
                </c:ext>
              </c:extLst>
            </c:dLbl>
            <c:dLbl>
              <c:idx val="2"/>
              <c:tx>
                <c:rich>
                  <a:bodyPr/>
                  <a:lstStyle/>
                  <a:p>
                    <a:r>
                      <a:rPr lang="en-US"/>
                      <a:t>17.7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8F3-4693-9762-1A1C2FB51C8C}"/>
                </c:ext>
              </c:extLst>
            </c:dLbl>
            <c:dLbl>
              <c:idx val="3"/>
              <c:tx>
                <c:rich>
                  <a:bodyPr/>
                  <a:lstStyle/>
                  <a:p>
                    <a:r>
                      <a:rPr lang="en-US"/>
                      <a:t>19.2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8F3-4693-9762-1A1C2FB51C8C}"/>
                </c:ext>
              </c:extLst>
            </c:dLbl>
            <c:dLbl>
              <c:idx val="4"/>
              <c:tx>
                <c:rich>
                  <a:bodyPr/>
                  <a:lstStyle/>
                  <a:p>
                    <a:r>
                      <a:rPr lang="en-US"/>
                      <a:t>20.9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8F3-4693-9762-1A1C2FB51C8C}"/>
                </c:ext>
              </c:extLst>
            </c:dLbl>
            <c:dLbl>
              <c:idx val="5"/>
              <c:tx>
                <c:rich>
                  <a:bodyPr/>
                  <a:lstStyle/>
                  <a:p>
                    <a:r>
                      <a:rPr lang="en-US"/>
                      <a:t>22.7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8F3-4693-9762-1A1C2FB51C8C}"/>
                </c:ext>
              </c:extLst>
            </c:dLbl>
            <c:dLbl>
              <c:idx val="6"/>
              <c:tx>
                <c:rich>
                  <a:bodyPr/>
                  <a:lstStyle/>
                  <a:p>
                    <a:r>
                      <a:rPr lang="en-US"/>
                      <a:t>21.4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8F3-4693-9762-1A1C2FB51C8C}"/>
                </c:ext>
              </c:extLst>
            </c:dLbl>
            <c:dLbl>
              <c:idx val="7"/>
              <c:tx>
                <c:rich>
                  <a:bodyPr/>
                  <a:lstStyle/>
                  <a:p>
                    <a:r>
                      <a:rPr lang="en-US"/>
                      <a:t>21.7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8F3-4693-9762-1A1C2FB51C8C}"/>
                </c:ext>
              </c:extLst>
            </c:dLbl>
            <c:dLbl>
              <c:idx val="8"/>
              <c:tx>
                <c:rich>
                  <a:bodyPr/>
                  <a:lstStyle/>
                  <a:p>
                    <a:r>
                      <a:rPr lang="en-US"/>
                      <a:t>18.5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8F3-4693-9762-1A1C2FB51C8C}"/>
                </c:ext>
              </c:extLst>
            </c:dLbl>
            <c:dLbl>
              <c:idx val="9"/>
              <c:tx>
                <c:rich>
                  <a:bodyPr/>
                  <a:lstStyle/>
                  <a:p>
                    <a:r>
                      <a:rPr lang="en-US"/>
                      <a:t>16.5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98F3-4693-9762-1A1C2FB51C8C}"/>
                </c:ext>
              </c:extLst>
            </c:dLbl>
            <c:dLbl>
              <c:idx val="10"/>
              <c:tx>
                <c:rich>
                  <a:bodyPr/>
                  <a:lstStyle/>
                  <a:p>
                    <a:r>
                      <a:rPr lang="en-US"/>
                      <a:t>14.1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8F3-4693-9762-1A1C2FB51C8C}"/>
                </c:ext>
              </c:extLst>
            </c:dLbl>
            <c:dLbl>
              <c:idx val="11"/>
              <c:tx>
                <c:rich>
                  <a:bodyPr/>
                  <a:lstStyle/>
                  <a:p>
                    <a:r>
                      <a:rPr lang="en-US"/>
                      <a:t>12.7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98F3-4693-9762-1A1C2FB51C8C}"/>
                </c:ext>
              </c:extLst>
            </c:dLbl>
            <c:dLbl>
              <c:idx val="12"/>
              <c:tx>
                <c:rich>
                  <a:bodyPr/>
                  <a:lstStyle/>
                  <a:p>
                    <a:r>
                      <a:rPr lang="en-US"/>
                      <a:t>12.8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98F3-4693-9762-1A1C2FB51C8C}"/>
                </c:ext>
              </c:extLst>
            </c:dLbl>
            <c:dLbl>
              <c:idx val="13"/>
              <c:tx>
                <c:rich>
                  <a:bodyPr/>
                  <a:lstStyle/>
                  <a:p>
                    <a:r>
                      <a:rPr lang="en-US"/>
                      <a:t>13.3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98F3-4693-9762-1A1C2FB51C8C}"/>
                </c:ext>
              </c:extLst>
            </c:dLbl>
            <c:dLbl>
              <c:idx val="14"/>
              <c:layout>
                <c:manualLayout>
                  <c:x val="-1.0891132157199686E-3"/>
                  <c:y val="7.2692917741121202E-2"/>
                </c:manualLayout>
              </c:layout>
              <c:tx>
                <c:rich>
                  <a:bodyPr/>
                  <a:lstStyle/>
                  <a:p>
                    <a:r>
                      <a:rPr lang="en-US" sz="1400" b="1" i="0" u="none" strike="noStrike" kern="1200" baseline="0" dirty="0">
                        <a:solidFill>
                          <a:schemeClr val="bg1"/>
                        </a:solidFill>
                        <a:ea typeface="Arial"/>
                        <a:cs typeface="Arial"/>
                      </a:rPr>
                      <a:t>13.0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661-4155-A41A-E2401FFE2328}"/>
                </c:ext>
              </c:extLst>
            </c:dLbl>
            <c:dLbl>
              <c:idx val="15"/>
              <c:tx>
                <c:rich>
                  <a:bodyPr/>
                  <a:lstStyle/>
                  <a:p>
                    <a:r>
                      <a:rPr lang="en-US"/>
                      <a:t>12.3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98F3-4693-9762-1A1C2FB51C8C}"/>
                </c:ext>
              </c:extLst>
            </c:dLbl>
            <c:dLbl>
              <c:idx val="16"/>
              <c:tx>
                <c:rich>
                  <a:bodyPr/>
                  <a:lstStyle/>
                  <a:p>
                    <a:r>
                      <a:rPr lang="en-US"/>
                      <a:t>13.7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98F3-4693-9762-1A1C2FB51C8C}"/>
                </c:ext>
              </c:extLst>
            </c:dLbl>
            <c:dLbl>
              <c:idx val="17"/>
              <c:tx>
                <c:rich>
                  <a:bodyPr/>
                  <a:lstStyle/>
                  <a:p>
                    <a:r>
                      <a:rPr lang="en-US"/>
                      <a:t>15.4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2E3-4958-8C1F-EE5CA31E1139}"/>
                </c:ext>
              </c:extLst>
            </c:dLbl>
            <c:dLbl>
              <c:idx val="18"/>
              <c:tx>
                <c:rich>
                  <a:bodyPr/>
                  <a:lstStyle/>
                  <a:p>
                    <a:r>
                      <a:rPr lang="en-US"/>
                      <a:t>16.0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56C-409C-B44E-F5312D12A5F8}"/>
                </c:ext>
              </c:extLst>
            </c:dLbl>
            <c:dLbl>
              <c:idx val="19"/>
              <c:layout>
                <c:manualLayout>
                  <c:x val="2.1782264314399373E-3"/>
                  <c:y val="-1.7277620291541059E-2"/>
                </c:manualLayout>
              </c:layout>
              <c:tx>
                <c:rich>
                  <a:bodyPr wrap="square" lIns="38100" tIns="19050" rIns="38100" bIns="19050" anchor="ctr">
                    <a:spAutoFit/>
                  </a:bodyPr>
                  <a:lstStyle/>
                  <a:p>
                    <a:pPr>
                      <a:defRPr sz="1800" b="1">
                        <a:solidFill>
                          <a:schemeClr val="tx1"/>
                        </a:solidFill>
                        <a:latin typeface="Aptos" panose="020B0004020202020204" pitchFamily="34" charset="0"/>
                      </a:defRPr>
                    </a:pPr>
                    <a:fld id="{AAB814A1-D15C-44C3-9D46-AFB60B48888C}" type="VALUE">
                      <a:rPr lang="en-US" smtClean="0">
                        <a:latin typeface="Aptos" panose="020B0004020202020204" pitchFamily="34" charset="0"/>
                      </a:rPr>
                      <a:pPr>
                        <a:defRPr sz="1800" b="1">
                          <a:solidFill>
                            <a:schemeClr val="tx1"/>
                          </a:solidFill>
                          <a:latin typeface="Aptos" panose="020B0004020202020204" pitchFamily="34" charset="0"/>
                        </a:defRPr>
                      </a:pPr>
                      <a:t>[VALUE]</a:t>
                    </a:fld>
                    <a:r>
                      <a:rPr lang="en-US" dirty="0">
                        <a:latin typeface="Aptos" panose="020B0004020202020204" pitchFamily="34" charset="0"/>
                      </a:rPr>
                      <a:t>B</a:t>
                    </a:r>
                  </a:p>
                </c:rich>
              </c:tx>
              <c:numFmt formatCode="&quot;$&quot;#,##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5C-42E6-A618-B43194A107D0}"/>
                </c:ext>
              </c:extLst>
            </c:dLbl>
            <c:numFmt formatCode="&quot;$&quot;#,##0.0" sourceLinked="0"/>
            <c:spPr>
              <a:noFill/>
              <a:ln>
                <a:noFill/>
              </a:ln>
              <a:effectLst/>
            </c:spPr>
            <c:txPr>
              <a:bodyPr wrap="square" lIns="38100" tIns="19050" rIns="38100" bIns="19050" anchor="ctr">
                <a:spAutoFit/>
              </a:bodyPr>
              <a:lstStyle/>
              <a:p>
                <a:pPr>
                  <a:defRPr sz="1400" b="1">
                    <a:solidFill>
                      <a:schemeClr val="bg1"/>
                    </a:solidFill>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Sheet1!$D$2:$D$33</c:f>
              <c:numCache>
                <c:formatCode>0.0</c:formatCode>
                <c:ptCount val="20"/>
                <c:pt idx="0">
                  <c:v>21.13</c:v>
                </c:pt>
                <c:pt idx="1">
                  <c:v>16.560000000000002</c:v>
                </c:pt>
                <c:pt idx="2">
                  <c:v>17.649999999999999</c:v>
                </c:pt>
                <c:pt idx="3">
                  <c:v>19.190000000000001</c:v>
                </c:pt>
                <c:pt idx="4">
                  <c:v>20.85</c:v>
                </c:pt>
                <c:pt idx="5" formatCode="General">
                  <c:v>22.699999999999996</c:v>
                </c:pt>
                <c:pt idx="6">
                  <c:v>21.4</c:v>
                </c:pt>
                <c:pt idx="7">
                  <c:v>21.7</c:v>
                </c:pt>
                <c:pt idx="8">
                  <c:v>18.490000000000002</c:v>
                </c:pt>
                <c:pt idx="9" formatCode="General">
                  <c:v>16.5</c:v>
                </c:pt>
                <c:pt idx="10" formatCode="General">
                  <c:v>14.1</c:v>
                </c:pt>
                <c:pt idx="11">
                  <c:v>12.7</c:v>
                </c:pt>
                <c:pt idx="12">
                  <c:v>12.8</c:v>
                </c:pt>
                <c:pt idx="13">
                  <c:v>13.3</c:v>
                </c:pt>
                <c:pt idx="14" formatCode="General">
                  <c:v>13</c:v>
                </c:pt>
                <c:pt idx="15">
                  <c:v>12.3</c:v>
                </c:pt>
                <c:pt idx="16">
                  <c:v>13.7</c:v>
                </c:pt>
                <c:pt idx="17">
                  <c:v>15.4</c:v>
                </c:pt>
                <c:pt idx="18">
                  <c:v>16</c:v>
                </c:pt>
                <c:pt idx="19">
                  <c:v>16.7</c:v>
                </c:pt>
              </c:numCache>
            </c:numRef>
          </c:val>
          <c:extLst>
            <c:ext xmlns:c16="http://schemas.microsoft.com/office/drawing/2014/chart" uri="{C3380CC4-5D6E-409C-BE32-E72D297353CC}">
              <c16:uniqueId val="{00000004-A1B4-41B8-A55D-89018BBDA1EE}"/>
            </c:ext>
          </c:extLst>
        </c:ser>
        <c:ser>
          <c:idx val="2"/>
          <c:order val="2"/>
          <c:tx>
            <c:strRef>
              <c:f>Sheet1!$E$1</c:f>
              <c:strCache>
                <c:ptCount val="1"/>
                <c:pt idx="0">
                  <c:v>Total</c:v>
                </c:pt>
              </c:strCache>
            </c:strRef>
          </c:tx>
          <c:spPr>
            <a:ln>
              <a:noFill/>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Sheet1!$E$2:$E$3</c:f>
            </c:numRef>
          </c:val>
          <c:extLst>
            <c:ext xmlns:c16="http://schemas.microsoft.com/office/drawing/2014/chart" uri="{C3380CC4-5D6E-409C-BE32-E72D297353CC}">
              <c16:uniqueId val="{00000005-A1B4-41B8-A55D-89018BBDA1EE}"/>
            </c:ext>
          </c:extLst>
        </c:ser>
        <c:dLbls>
          <c:showLegendKey val="0"/>
          <c:showVal val="0"/>
          <c:showCatName val="0"/>
          <c:showSerName val="0"/>
          <c:showPercent val="0"/>
          <c:showBubbleSize val="0"/>
        </c:dLbls>
        <c:gapWidth val="35"/>
        <c:axId val="135714808"/>
        <c:axId val="135715192"/>
      </c:barChart>
      <c:catAx>
        <c:axId val="135714808"/>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a:solidFill>
                  <a:schemeClr val="tx1"/>
                </a:solidFill>
                <a:latin typeface="Aptos" panose="020B0004020202020204" pitchFamily="34" charset="0"/>
              </a:defRPr>
            </a:pPr>
            <a:endParaRPr lang="en-US"/>
          </a:p>
        </c:txPr>
        <c:crossAx val="135715192"/>
        <c:crosses val="autoZero"/>
        <c:auto val="1"/>
        <c:lblAlgn val="ctr"/>
        <c:lblOffset val="100"/>
        <c:noMultiLvlLbl val="0"/>
      </c:catAx>
      <c:valAx>
        <c:axId val="135715192"/>
        <c:scaling>
          <c:orientation val="minMax"/>
          <c:max val="39"/>
          <c:min val="0"/>
        </c:scaling>
        <c:delete val="1"/>
        <c:axPos val="l"/>
        <c:numFmt formatCode="0.0" sourceLinked="1"/>
        <c:majorTickMark val="out"/>
        <c:minorTickMark val="none"/>
        <c:tickLblPos val="nextTo"/>
        <c:crossAx val="135714808"/>
        <c:crosses val="autoZero"/>
        <c:crossBetween val="between"/>
      </c:valAx>
      <c:spPr>
        <a:noFill/>
        <a:ln w="25400">
          <a:noFill/>
        </a:ln>
      </c:spPr>
    </c:plotArea>
    <c:plotVisOnly val="1"/>
    <c:dispBlanksAs val="gap"/>
    <c:showDLblsOverMax val="0"/>
  </c:chart>
  <c:spPr>
    <a:noFill/>
    <a:ln>
      <a:noFill/>
    </a:ln>
  </c:spPr>
  <c:txPr>
    <a:bodyPr/>
    <a:lstStyle/>
    <a:p>
      <a:pPr>
        <a:defRPr sz="1200" b="0" i="0" u="none" strike="noStrike" baseline="0">
          <a:solidFill>
            <a:schemeClr val="tx1"/>
          </a:solidFill>
          <a:latin typeface="+mn-lt"/>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latin typeface="Aptos" panose="020B0004020202020204" pitchFamily="34" charset="0"/>
              </a:defRPr>
            </a:pPr>
            <a:r>
              <a:rPr lang="en-US" sz="1800" b="1" i="0" u="none" strike="noStrike" baseline="0" dirty="0">
                <a:effectLst/>
                <a:latin typeface="Aptos" panose="020B0004020202020204" pitchFamily="34" charset="0"/>
              </a:rPr>
              <a:t>RILA sales reached $65.6 billion in 2024, 38% higher than prior year.</a:t>
            </a:r>
            <a:endParaRPr lang="en-US" sz="1800" b="1" dirty="0">
              <a:latin typeface="Aptos" panose="020B0004020202020204" pitchFamily="34" charset="0"/>
            </a:endParaRPr>
          </a:p>
        </c:rich>
      </c:tx>
      <c:layout>
        <c:manualLayout>
          <c:xMode val="edge"/>
          <c:yMode val="edge"/>
          <c:x val="0.18180918513492525"/>
          <c:y val="0.14968519958862148"/>
        </c:manualLayout>
      </c:layout>
      <c:overlay val="0"/>
    </c:title>
    <c:autoTitleDeleted val="0"/>
    <c:plotArea>
      <c:layout>
        <c:manualLayout>
          <c:layoutTarget val="inner"/>
          <c:xMode val="edge"/>
          <c:yMode val="edge"/>
          <c:x val="1.1929048476086206E-2"/>
          <c:y val="0.2009292878654394"/>
          <c:w val="0.97814771259940292"/>
          <c:h val="0.68929475861001244"/>
        </c:manualLayout>
      </c:layout>
      <c:barChart>
        <c:barDir val="col"/>
        <c:grouping val="clustered"/>
        <c:varyColors val="0"/>
        <c:ser>
          <c:idx val="0"/>
          <c:order val="0"/>
          <c:tx>
            <c:strRef>
              <c:f>Sheet1!$C$1</c:f>
              <c:strCache>
                <c:ptCount val="1"/>
                <c:pt idx="0">
                  <c:v>Fixed</c:v>
                </c:pt>
              </c:strCache>
            </c:strRef>
          </c:tx>
          <c:spPr>
            <a:ln w="12700">
              <a:solidFill>
                <a:schemeClr val="bg1"/>
              </a:solidFill>
              <a:prstDash val="solid"/>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Sheet1!$C$2:$C$3</c:f>
            </c:numRef>
          </c:val>
          <c:extLst>
            <c:ext xmlns:c16="http://schemas.microsoft.com/office/drawing/2014/chart" uri="{C3380CC4-5D6E-409C-BE32-E72D297353CC}">
              <c16:uniqueId val="{00000000-919B-44A8-81E2-A0649F48F4DB}"/>
            </c:ext>
          </c:extLst>
        </c:ser>
        <c:ser>
          <c:idx val="1"/>
          <c:order val="1"/>
          <c:tx>
            <c:strRef>
              <c:f>Sheet1!$D$1</c:f>
              <c:strCache>
                <c:ptCount val="1"/>
                <c:pt idx="0">
                  <c:v>Variable</c:v>
                </c:pt>
              </c:strCache>
            </c:strRef>
          </c:tx>
          <c:spPr>
            <a:solidFill>
              <a:srgbClr val="4298BE"/>
            </a:solidFill>
            <a:ln w="38100">
              <a:noFill/>
              <a:prstDash val="solid"/>
            </a:ln>
            <a:effectLst/>
          </c:spPr>
          <c:invertIfNegative val="0"/>
          <c:dPt>
            <c:idx val="0"/>
            <c:invertIfNegative val="0"/>
            <c:bubble3D val="0"/>
            <c:extLst>
              <c:ext xmlns:c16="http://schemas.microsoft.com/office/drawing/2014/chart" uri="{C3380CC4-5D6E-409C-BE32-E72D297353CC}">
                <c16:uniqueId val="{00000002-3BD3-4150-8BAE-62B5D09543BC}"/>
              </c:ext>
            </c:extLst>
          </c:dPt>
          <c:dPt>
            <c:idx val="1"/>
            <c:invertIfNegative val="0"/>
            <c:bubble3D val="0"/>
            <c:extLst>
              <c:ext xmlns:c16="http://schemas.microsoft.com/office/drawing/2014/chart" uri="{C3380CC4-5D6E-409C-BE32-E72D297353CC}">
                <c16:uniqueId val="{00000003-3BD3-4150-8BAE-62B5D09543BC}"/>
              </c:ext>
            </c:extLst>
          </c:dPt>
          <c:dPt>
            <c:idx val="2"/>
            <c:invertIfNegative val="0"/>
            <c:bubble3D val="0"/>
            <c:extLst>
              <c:ext xmlns:c16="http://schemas.microsoft.com/office/drawing/2014/chart" uri="{C3380CC4-5D6E-409C-BE32-E72D297353CC}">
                <c16:uniqueId val="{00000004-3BD3-4150-8BAE-62B5D09543BC}"/>
              </c:ext>
            </c:extLst>
          </c:dPt>
          <c:dPt>
            <c:idx val="3"/>
            <c:invertIfNegative val="0"/>
            <c:bubble3D val="0"/>
            <c:extLst>
              <c:ext xmlns:c16="http://schemas.microsoft.com/office/drawing/2014/chart" uri="{C3380CC4-5D6E-409C-BE32-E72D297353CC}">
                <c16:uniqueId val="{00000005-3BD3-4150-8BAE-62B5D09543BC}"/>
              </c:ext>
            </c:extLst>
          </c:dPt>
          <c:dPt>
            <c:idx val="4"/>
            <c:invertIfNegative val="0"/>
            <c:bubble3D val="0"/>
            <c:extLst>
              <c:ext xmlns:c16="http://schemas.microsoft.com/office/drawing/2014/chart" uri="{C3380CC4-5D6E-409C-BE32-E72D297353CC}">
                <c16:uniqueId val="{00000006-3BD3-4150-8BAE-62B5D09543BC}"/>
              </c:ext>
            </c:extLst>
          </c:dPt>
          <c:dPt>
            <c:idx val="5"/>
            <c:invertIfNegative val="0"/>
            <c:bubble3D val="0"/>
            <c:extLst>
              <c:ext xmlns:c16="http://schemas.microsoft.com/office/drawing/2014/chart" uri="{C3380CC4-5D6E-409C-BE32-E72D297353CC}">
                <c16:uniqueId val="{00000007-3BD3-4150-8BAE-62B5D09543BC}"/>
              </c:ext>
            </c:extLst>
          </c:dPt>
          <c:dPt>
            <c:idx val="6"/>
            <c:invertIfNegative val="0"/>
            <c:bubble3D val="0"/>
            <c:extLst>
              <c:ext xmlns:c16="http://schemas.microsoft.com/office/drawing/2014/chart" uri="{C3380CC4-5D6E-409C-BE32-E72D297353CC}">
                <c16:uniqueId val="{00000008-3BD3-4150-8BAE-62B5D09543BC}"/>
              </c:ext>
            </c:extLst>
          </c:dPt>
          <c:dPt>
            <c:idx val="7"/>
            <c:invertIfNegative val="0"/>
            <c:bubble3D val="0"/>
            <c:extLst>
              <c:ext xmlns:c16="http://schemas.microsoft.com/office/drawing/2014/chart" uri="{C3380CC4-5D6E-409C-BE32-E72D297353CC}">
                <c16:uniqueId val="{00000009-3BD3-4150-8BAE-62B5D09543BC}"/>
              </c:ext>
            </c:extLst>
          </c:dPt>
          <c:dPt>
            <c:idx val="8"/>
            <c:invertIfNegative val="0"/>
            <c:bubble3D val="0"/>
            <c:extLst>
              <c:ext xmlns:c16="http://schemas.microsoft.com/office/drawing/2014/chart" uri="{C3380CC4-5D6E-409C-BE32-E72D297353CC}">
                <c16:uniqueId val="{0000000A-3BD3-4150-8BAE-62B5D09543BC}"/>
              </c:ext>
            </c:extLst>
          </c:dPt>
          <c:dPt>
            <c:idx val="9"/>
            <c:invertIfNegative val="0"/>
            <c:bubble3D val="0"/>
            <c:extLst>
              <c:ext xmlns:c16="http://schemas.microsoft.com/office/drawing/2014/chart" uri="{C3380CC4-5D6E-409C-BE32-E72D297353CC}">
                <c16:uniqueId val="{0000000B-3BD3-4150-8BAE-62B5D09543BC}"/>
              </c:ext>
            </c:extLst>
          </c:dPt>
          <c:dPt>
            <c:idx val="10"/>
            <c:invertIfNegative val="0"/>
            <c:bubble3D val="0"/>
            <c:extLst>
              <c:ext xmlns:c16="http://schemas.microsoft.com/office/drawing/2014/chart" uri="{C3380CC4-5D6E-409C-BE32-E72D297353CC}">
                <c16:uniqueId val="{0000000C-3BD3-4150-8BAE-62B5D09543BC}"/>
              </c:ext>
            </c:extLst>
          </c:dPt>
          <c:dPt>
            <c:idx val="11"/>
            <c:invertIfNegative val="0"/>
            <c:bubble3D val="0"/>
            <c:extLst>
              <c:ext xmlns:c16="http://schemas.microsoft.com/office/drawing/2014/chart" uri="{C3380CC4-5D6E-409C-BE32-E72D297353CC}">
                <c16:uniqueId val="{0000000D-3BD3-4150-8BAE-62B5D09543BC}"/>
              </c:ext>
            </c:extLst>
          </c:dPt>
          <c:dPt>
            <c:idx val="12"/>
            <c:invertIfNegative val="0"/>
            <c:bubble3D val="0"/>
            <c:extLst>
              <c:ext xmlns:c16="http://schemas.microsoft.com/office/drawing/2014/chart" uri="{C3380CC4-5D6E-409C-BE32-E72D297353CC}">
                <c16:uniqueId val="{00000019-BE9E-4224-9CCA-917411A4B013}"/>
              </c:ext>
            </c:extLst>
          </c:dPt>
          <c:dPt>
            <c:idx val="13"/>
            <c:invertIfNegative val="0"/>
            <c:bubble3D val="0"/>
            <c:extLst>
              <c:ext xmlns:c16="http://schemas.microsoft.com/office/drawing/2014/chart" uri="{C3380CC4-5D6E-409C-BE32-E72D297353CC}">
                <c16:uniqueId val="{0000001B-C2DC-4F54-82DB-7094C1E94879}"/>
              </c:ext>
            </c:extLst>
          </c:dPt>
          <c:dPt>
            <c:idx val="14"/>
            <c:invertIfNegative val="0"/>
            <c:bubble3D val="0"/>
            <c:extLst>
              <c:ext xmlns:c16="http://schemas.microsoft.com/office/drawing/2014/chart" uri="{C3380CC4-5D6E-409C-BE32-E72D297353CC}">
                <c16:uniqueId val="{0000001D-DFE1-4BF9-B205-E4D52E04F4EC}"/>
              </c:ext>
            </c:extLst>
          </c:dPt>
          <c:dPt>
            <c:idx val="19"/>
            <c:invertIfNegative val="0"/>
            <c:bubble3D val="0"/>
            <c:spPr>
              <a:solidFill>
                <a:srgbClr val="4298BE"/>
              </a:solidFill>
              <a:ln w="38100">
                <a:solidFill>
                  <a:schemeClr val="accent4"/>
                </a:solidFill>
                <a:prstDash val="solid"/>
              </a:ln>
              <a:effectLst/>
            </c:spPr>
            <c:extLst>
              <c:ext xmlns:c16="http://schemas.microsoft.com/office/drawing/2014/chart" uri="{C3380CC4-5D6E-409C-BE32-E72D297353CC}">
                <c16:uniqueId val="{00000010-920B-4413-9912-A97D077663E1}"/>
              </c:ext>
            </c:extLst>
          </c:dPt>
          <c:dPt>
            <c:idx val="28"/>
            <c:invertIfNegative val="0"/>
            <c:bubble3D val="0"/>
            <c:extLst>
              <c:ext xmlns:c16="http://schemas.microsoft.com/office/drawing/2014/chart" uri="{C3380CC4-5D6E-409C-BE32-E72D297353CC}">
                <c16:uniqueId val="{00000002-919B-44A8-81E2-A0649F48F4DB}"/>
              </c:ext>
            </c:extLst>
          </c:dPt>
          <c:dLbls>
            <c:dLbl>
              <c:idx val="0"/>
              <c:tx>
                <c:rich>
                  <a:bodyPr/>
                  <a:lstStyle/>
                  <a:p>
                    <a:r>
                      <a:rPr lang="en-US" dirty="0"/>
                      <a:t>4.9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BD3-4150-8BAE-62B5D09543BC}"/>
                </c:ext>
              </c:extLst>
            </c:dLbl>
            <c:dLbl>
              <c:idx val="1"/>
              <c:tx>
                <c:rich>
                  <a:bodyPr/>
                  <a:lstStyle/>
                  <a:p>
                    <a:r>
                      <a:rPr lang="en-US"/>
                      <a:t>4.5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BD3-4150-8BAE-62B5D09543BC}"/>
                </c:ext>
              </c:extLst>
            </c:dLbl>
            <c:dLbl>
              <c:idx val="2"/>
              <c:tx>
                <c:rich>
                  <a:bodyPr/>
                  <a:lstStyle/>
                  <a:p>
                    <a:r>
                      <a:rPr lang="en-US"/>
                      <a:t>6.3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BD3-4150-8BAE-62B5D09543BC}"/>
                </c:ext>
              </c:extLst>
            </c:dLbl>
            <c:dLbl>
              <c:idx val="3"/>
              <c:tx>
                <c:rich>
                  <a:bodyPr/>
                  <a:lstStyle/>
                  <a:p>
                    <a:r>
                      <a:rPr lang="en-US"/>
                      <a:t>8.4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BD3-4150-8BAE-62B5D09543BC}"/>
                </c:ext>
              </c:extLst>
            </c:dLbl>
            <c:dLbl>
              <c:idx val="4"/>
              <c:tx>
                <c:rich>
                  <a:bodyPr/>
                  <a:lstStyle/>
                  <a:p>
                    <a:r>
                      <a:rPr lang="en-US"/>
                      <a:t>9.2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BD3-4150-8BAE-62B5D09543BC}"/>
                </c:ext>
              </c:extLst>
            </c:dLbl>
            <c:dLbl>
              <c:idx val="5"/>
              <c:tx>
                <c:rich>
                  <a:bodyPr/>
                  <a:lstStyle/>
                  <a:p>
                    <a:r>
                      <a:rPr lang="en-US"/>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BD3-4150-8BAE-62B5D09543BC}"/>
                </c:ext>
              </c:extLst>
            </c:dLbl>
            <c:dLbl>
              <c:idx val="6"/>
              <c:tx>
                <c:rich>
                  <a:bodyPr/>
                  <a:lstStyle/>
                  <a:p>
                    <a:r>
                      <a:rPr lang="en-US"/>
                      <a:t>9.3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BD3-4150-8BAE-62B5D09543BC}"/>
                </c:ext>
              </c:extLst>
            </c:dLbl>
            <c:dLbl>
              <c:idx val="7"/>
              <c:tx>
                <c:rich>
                  <a:bodyPr/>
                  <a:lstStyle/>
                  <a:p>
                    <a:r>
                      <a:rPr lang="en-US"/>
                      <a:t>10.3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BD3-4150-8BAE-62B5D09543BC}"/>
                </c:ext>
              </c:extLst>
            </c:dLbl>
            <c:dLbl>
              <c:idx val="8"/>
              <c:tx>
                <c:rich>
                  <a:bodyPr/>
                  <a:lstStyle/>
                  <a:p>
                    <a:r>
                      <a:rPr lang="en-US"/>
                      <a:t>9.6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BD3-4150-8BAE-62B5D09543BC}"/>
                </c:ext>
              </c:extLst>
            </c:dLbl>
            <c:dLbl>
              <c:idx val="9"/>
              <c:tx>
                <c:rich>
                  <a:bodyPr/>
                  <a:lstStyle/>
                  <a:p>
                    <a:r>
                      <a:rPr lang="en-US"/>
                      <a:t>10.8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BD3-4150-8BAE-62B5D09543BC}"/>
                </c:ext>
              </c:extLst>
            </c:dLbl>
            <c:dLbl>
              <c:idx val="10"/>
              <c:tx>
                <c:rich>
                  <a:bodyPr/>
                  <a:lstStyle/>
                  <a:p>
                    <a:r>
                      <a:rPr lang="en-US"/>
                      <a:t>10.6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BD3-4150-8BAE-62B5D09543BC}"/>
                </c:ext>
              </c:extLst>
            </c:dLbl>
            <c:dLbl>
              <c:idx val="11"/>
              <c:tx>
                <c:rich>
                  <a:bodyPr/>
                  <a:lstStyle/>
                  <a:p>
                    <a:r>
                      <a:rPr lang="en-US"/>
                      <a:t>10.1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BD3-4150-8BAE-62B5D09543BC}"/>
                </c:ext>
              </c:extLst>
            </c:dLbl>
            <c:dLbl>
              <c:idx val="12"/>
              <c:tx>
                <c:rich>
                  <a:bodyPr/>
                  <a:lstStyle/>
                  <a:p>
                    <a:r>
                      <a:rPr lang="en-US"/>
                      <a:t>10.4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E9E-4224-9CCA-917411A4B013}"/>
                </c:ext>
              </c:extLst>
            </c:dLbl>
            <c:dLbl>
              <c:idx val="13"/>
              <c:tx>
                <c:rich>
                  <a:bodyPr/>
                  <a:lstStyle/>
                  <a:p>
                    <a:r>
                      <a:rPr lang="en-US"/>
                      <a:t>11.4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C2DC-4F54-82DB-7094C1E94879}"/>
                </c:ext>
              </c:extLst>
            </c:dLbl>
            <c:dLbl>
              <c:idx val="14"/>
              <c:tx>
                <c:rich>
                  <a:bodyPr/>
                  <a:lstStyle/>
                  <a:p>
                    <a:r>
                      <a:rPr lang="en-US"/>
                      <a:t>12.6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DFE1-4BF9-B205-E4D52E04F4EC}"/>
                </c:ext>
              </c:extLst>
            </c:dLbl>
            <c:dLbl>
              <c:idx val="15"/>
              <c:tx>
                <c:rich>
                  <a:bodyPr/>
                  <a:lstStyle/>
                  <a:p>
                    <a:r>
                      <a:rPr lang="en-US"/>
                      <a:t>13.0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1AD7-49DA-8E7F-DCF5B7BBF29C}"/>
                </c:ext>
              </c:extLst>
            </c:dLbl>
            <c:dLbl>
              <c:idx val="16"/>
              <c:tx>
                <c:rich>
                  <a:bodyPr/>
                  <a:lstStyle/>
                  <a:p>
                    <a:r>
                      <a:rPr lang="en-US"/>
                      <a:t>14.5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AD7-49DA-8E7F-DCF5B7BBF29C}"/>
                </c:ext>
              </c:extLst>
            </c:dLbl>
            <c:dLbl>
              <c:idx val="19"/>
              <c:delete val="1"/>
              <c:extLst>
                <c:ext xmlns:c15="http://schemas.microsoft.com/office/drawing/2012/chart" uri="{CE6537A1-D6FC-4f65-9D91-7224C49458BB}"/>
                <c:ext xmlns:c16="http://schemas.microsoft.com/office/drawing/2014/chart" uri="{C3380CC4-5D6E-409C-BE32-E72D297353CC}">
                  <c16:uniqueId val="{00000010-920B-4413-9912-A97D077663E1}"/>
                </c:ext>
              </c:extLst>
            </c:dLbl>
            <c:numFmt formatCode="&quot;$&quot;#,##0.0" sourceLinked="0"/>
            <c:spPr>
              <a:noFill/>
              <a:ln>
                <a:noFill/>
              </a:ln>
              <a:effectLst/>
            </c:spPr>
            <c:txPr>
              <a:bodyPr wrap="square" lIns="38100" tIns="19050" rIns="38100" bIns="19050" anchor="ctr">
                <a:spAutoFit/>
              </a:bodyPr>
              <a:lstStyle/>
              <a:p>
                <a:pPr>
                  <a:defRPr sz="1400" b="1">
                    <a:solidFill>
                      <a:schemeClr val="bg1"/>
                    </a:solidFill>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Sheet1!$D$2:$D$33</c:f>
              <c:numCache>
                <c:formatCode>0.0</c:formatCode>
                <c:ptCount val="20"/>
                <c:pt idx="0">
                  <c:v>4.87</c:v>
                </c:pt>
                <c:pt idx="1">
                  <c:v>4.54</c:v>
                </c:pt>
                <c:pt idx="2">
                  <c:v>6.25</c:v>
                </c:pt>
                <c:pt idx="3">
                  <c:v>8.41</c:v>
                </c:pt>
                <c:pt idx="4">
                  <c:v>9.15</c:v>
                </c:pt>
                <c:pt idx="5">
                  <c:v>10.029999999999999</c:v>
                </c:pt>
                <c:pt idx="6">
                  <c:v>9.27</c:v>
                </c:pt>
                <c:pt idx="7">
                  <c:v>10.295</c:v>
                </c:pt>
                <c:pt idx="8">
                  <c:v>9.61</c:v>
                </c:pt>
                <c:pt idx="9">
                  <c:v>10.8</c:v>
                </c:pt>
                <c:pt idx="10" formatCode="General">
                  <c:v>10.6</c:v>
                </c:pt>
                <c:pt idx="11">
                  <c:v>10.1</c:v>
                </c:pt>
                <c:pt idx="12">
                  <c:v>10.4</c:v>
                </c:pt>
                <c:pt idx="13">
                  <c:v>11.4</c:v>
                </c:pt>
                <c:pt idx="14" formatCode="General">
                  <c:v>12.6</c:v>
                </c:pt>
                <c:pt idx="15">
                  <c:v>13</c:v>
                </c:pt>
                <c:pt idx="16">
                  <c:v>14.5</c:v>
                </c:pt>
                <c:pt idx="17">
                  <c:v>16.399999999999999</c:v>
                </c:pt>
                <c:pt idx="18">
                  <c:v>17</c:v>
                </c:pt>
                <c:pt idx="19">
                  <c:v>17.7</c:v>
                </c:pt>
              </c:numCache>
            </c:numRef>
          </c:val>
          <c:extLst>
            <c:ext xmlns:c16="http://schemas.microsoft.com/office/drawing/2014/chart" uri="{C3380CC4-5D6E-409C-BE32-E72D297353CC}">
              <c16:uniqueId val="{00000004-919B-44A8-81E2-A0649F48F4DB}"/>
            </c:ext>
          </c:extLst>
        </c:ser>
        <c:ser>
          <c:idx val="2"/>
          <c:order val="2"/>
          <c:tx>
            <c:strRef>
              <c:f>Sheet1!$E$1</c:f>
              <c:strCache>
                <c:ptCount val="1"/>
                <c:pt idx="0">
                  <c:v>Total</c:v>
                </c:pt>
              </c:strCache>
            </c:strRef>
          </c:tx>
          <c:spPr>
            <a:ln>
              <a:noFill/>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Sheet1!$E$2:$E$3</c:f>
            </c:numRef>
          </c:val>
          <c:extLst>
            <c:ext xmlns:c16="http://schemas.microsoft.com/office/drawing/2014/chart" uri="{C3380CC4-5D6E-409C-BE32-E72D297353CC}">
              <c16:uniqueId val="{00000005-919B-44A8-81E2-A0649F48F4DB}"/>
            </c:ext>
          </c:extLst>
        </c:ser>
        <c:dLbls>
          <c:showLegendKey val="0"/>
          <c:showVal val="0"/>
          <c:showCatName val="0"/>
          <c:showSerName val="0"/>
          <c:showPercent val="0"/>
          <c:showBubbleSize val="0"/>
        </c:dLbls>
        <c:gapWidth val="30"/>
        <c:overlap val="100"/>
        <c:axId val="135714808"/>
        <c:axId val="135715192"/>
      </c:barChart>
      <c:catAx>
        <c:axId val="135714808"/>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a:solidFill>
                  <a:schemeClr val="tx1"/>
                </a:solidFill>
                <a:latin typeface="Aptos" panose="020B0004020202020204" pitchFamily="34" charset="0"/>
              </a:defRPr>
            </a:pPr>
            <a:endParaRPr lang="en-US"/>
          </a:p>
        </c:txPr>
        <c:crossAx val="135715192"/>
        <c:crosses val="autoZero"/>
        <c:auto val="1"/>
        <c:lblAlgn val="ctr"/>
        <c:lblOffset val="100"/>
        <c:noMultiLvlLbl val="0"/>
      </c:catAx>
      <c:valAx>
        <c:axId val="135715192"/>
        <c:scaling>
          <c:orientation val="minMax"/>
        </c:scaling>
        <c:delete val="1"/>
        <c:axPos val="l"/>
        <c:numFmt formatCode="0.0" sourceLinked="1"/>
        <c:majorTickMark val="out"/>
        <c:minorTickMark val="none"/>
        <c:tickLblPos val="nextTo"/>
        <c:crossAx val="135714808"/>
        <c:crosses val="autoZero"/>
        <c:crossBetween val="between"/>
      </c:valAx>
      <c:spPr>
        <a:noFill/>
        <a:ln w="25400">
          <a:noFill/>
        </a:ln>
      </c:spPr>
    </c:plotArea>
    <c:plotVisOnly val="1"/>
    <c:dispBlanksAs val="gap"/>
    <c:showDLblsOverMax val="0"/>
  </c:chart>
  <c:spPr>
    <a:noFill/>
    <a:ln>
      <a:noFill/>
    </a:ln>
  </c:spPr>
  <c:txPr>
    <a:bodyPr/>
    <a:lstStyle/>
    <a:p>
      <a:pPr>
        <a:defRPr sz="1200" b="0" i="0" u="none" strike="noStrike" baseline="0">
          <a:solidFill>
            <a:schemeClr val="tx1"/>
          </a:solidFill>
          <a:latin typeface="+mn-lt"/>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0.51205</cdr:x>
      <cdr:y>0.64964</cdr:y>
    </cdr:from>
    <cdr:to>
      <cdr:x>0.56523</cdr:x>
      <cdr:y>0.69554</cdr:y>
    </cdr:to>
    <cdr:sp macro="" textlink="">
      <cdr:nvSpPr>
        <cdr:cNvPr id="2" name="TextBox 1">
          <a:extLst xmlns:a="http://schemas.openxmlformats.org/drawingml/2006/main">
            <a:ext uri="{FF2B5EF4-FFF2-40B4-BE49-F238E27FC236}">
              <a16:creationId xmlns:a16="http://schemas.microsoft.com/office/drawing/2014/main" id="{FD521766-2BB8-CF46-B8EC-A1B9B7FBF481}"/>
            </a:ext>
          </a:extLst>
        </cdr:cNvPr>
        <cdr:cNvSpPr txBox="1"/>
      </cdr:nvSpPr>
      <cdr:spPr>
        <a:xfrm xmlns:a="http://schemas.openxmlformats.org/drawingml/2006/main">
          <a:off x="6242904" y="6317041"/>
          <a:ext cx="648370" cy="4463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latin typeface="Aptos" panose="020B0004020202020204" pitchFamily="34" charset="0"/>
            </a:rPr>
            <a:t>2%</a:t>
          </a:r>
        </a:p>
      </cdr:txBody>
    </cdr:sp>
  </cdr:relSizeAnchor>
  <cdr:relSizeAnchor xmlns:cdr="http://schemas.openxmlformats.org/drawingml/2006/chartDrawing">
    <cdr:from>
      <cdr:x>0.70283</cdr:x>
      <cdr:y>0.58853</cdr:y>
    </cdr:from>
    <cdr:to>
      <cdr:x>0.75987</cdr:x>
      <cdr:y>0.63443</cdr:y>
    </cdr:to>
    <cdr:sp macro="" textlink="">
      <cdr:nvSpPr>
        <cdr:cNvPr id="3" name="TextBox 1">
          <a:extLst xmlns:a="http://schemas.openxmlformats.org/drawingml/2006/main">
            <a:ext uri="{FF2B5EF4-FFF2-40B4-BE49-F238E27FC236}">
              <a16:creationId xmlns:a16="http://schemas.microsoft.com/office/drawing/2014/main" id="{CC9C910A-D5DE-CF84-BF98-1F90A2E83DA0}"/>
            </a:ext>
          </a:extLst>
        </cdr:cNvPr>
        <cdr:cNvSpPr txBox="1"/>
      </cdr:nvSpPr>
      <cdr:spPr>
        <a:xfrm xmlns:a="http://schemas.openxmlformats.org/drawingml/2006/main">
          <a:off x="8568902" y="5722850"/>
          <a:ext cx="695432" cy="446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latin typeface="Aptos" panose="020B0004020202020204" pitchFamily="34" charset="0"/>
            </a:rPr>
            <a:t>2%</a:t>
          </a:r>
        </a:p>
      </cdr:txBody>
    </cdr:sp>
  </cdr:relSizeAnchor>
  <cdr:relSizeAnchor xmlns:cdr="http://schemas.openxmlformats.org/drawingml/2006/chartDrawing">
    <cdr:from>
      <cdr:x>0.8943</cdr:x>
      <cdr:y>0.56454</cdr:y>
    </cdr:from>
    <cdr:to>
      <cdr:x>0.9473</cdr:x>
      <cdr:y>0.59492</cdr:y>
    </cdr:to>
    <cdr:sp macro="" textlink="">
      <cdr:nvSpPr>
        <cdr:cNvPr id="4" name="TextBox 1">
          <a:extLst xmlns:a="http://schemas.openxmlformats.org/drawingml/2006/main">
            <a:ext uri="{FF2B5EF4-FFF2-40B4-BE49-F238E27FC236}">
              <a16:creationId xmlns:a16="http://schemas.microsoft.com/office/drawing/2014/main" id="{CC9C910A-D5DE-CF84-BF98-1F90A2E83DA0}"/>
            </a:ext>
          </a:extLst>
        </cdr:cNvPr>
        <cdr:cNvSpPr txBox="1"/>
      </cdr:nvSpPr>
      <cdr:spPr>
        <a:xfrm xmlns:a="http://schemas.openxmlformats.org/drawingml/2006/main">
          <a:off x="10903265" y="5489502"/>
          <a:ext cx="646176" cy="2954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latin typeface="Aptos" panose="020B0004020202020204" pitchFamily="34" charset="0"/>
            </a:rPr>
            <a:t>2%</a:t>
          </a:r>
        </a:p>
      </cdr:txBody>
    </cdr:sp>
  </cdr:relSizeAnchor>
  <cdr:relSizeAnchor xmlns:cdr="http://schemas.openxmlformats.org/drawingml/2006/chartDrawing">
    <cdr:from>
      <cdr:x>0.51327</cdr:x>
      <cdr:y>0.86451</cdr:y>
    </cdr:from>
    <cdr:to>
      <cdr:x>0.56341</cdr:x>
      <cdr:y>0.9104</cdr:y>
    </cdr:to>
    <cdr:sp macro="" textlink="">
      <cdr:nvSpPr>
        <cdr:cNvPr id="5" name="TextBox 1">
          <a:extLst xmlns:a="http://schemas.openxmlformats.org/drawingml/2006/main">
            <a:ext uri="{FF2B5EF4-FFF2-40B4-BE49-F238E27FC236}">
              <a16:creationId xmlns:a16="http://schemas.microsoft.com/office/drawing/2014/main" id="{73C55368-698E-FB95-C5F8-2828758F84D6}"/>
            </a:ext>
          </a:extLst>
        </cdr:cNvPr>
        <cdr:cNvSpPr txBox="1"/>
      </cdr:nvSpPr>
      <cdr:spPr>
        <a:xfrm xmlns:a="http://schemas.openxmlformats.org/drawingml/2006/main">
          <a:off x="6257749" y="8406387"/>
          <a:ext cx="611355" cy="4462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a:latin typeface="Aptos" panose="020B0004020202020204" pitchFamily="34" charset="0"/>
            </a:rPr>
            <a:t>3%</a:t>
          </a:r>
        </a:p>
      </cdr:txBody>
    </cdr:sp>
  </cdr:relSizeAnchor>
  <cdr:relSizeAnchor xmlns:cdr="http://schemas.openxmlformats.org/drawingml/2006/chartDrawing">
    <cdr:from>
      <cdr:x>0.70119</cdr:x>
      <cdr:y>0.8645</cdr:y>
    </cdr:from>
    <cdr:to>
      <cdr:x>0.75135</cdr:x>
      <cdr:y>0.9104</cdr:y>
    </cdr:to>
    <cdr:sp macro="" textlink="">
      <cdr:nvSpPr>
        <cdr:cNvPr id="6" name="TextBox 1">
          <a:extLst xmlns:a="http://schemas.openxmlformats.org/drawingml/2006/main">
            <a:ext uri="{FF2B5EF4-FFF2-40B4-BE49-F238E27FC236}">
              <a16:creationId xmlns:a16="http://schemas.microsoft.com/office/drawing/2014/main" id="{C38270DD-30C2-3F7B-463B-3D1C584BFE42}"/>
            </a:ext>
          </a:extLst>
        </cdr:cNvPr>
        <cdr:cNvSpPr txBox="1"/>
      </cdr:nvSpPr>
      <cdr:spPr>
        <a:xfrm xmlns:a="http://schemas.openxmlformats.org/drawingml/2006/main">
          <a:off x="8548954" y="8406302"/>
          <a:ext cx="611543" cy="446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a:latin typeface="Aptos" panose="020B0004020202020204" pitchFamily="34" charset="0"/>
            </a:rPr>
            <a:t>3%</a:t>
          </a:r>
        </a:p>
      </cdr:txBody>
    </cdr:sp>
  </cdr:relSizeAnchor>
  <cdr:relSizeAnchor xmlns:cdr="http://schemas.openxmlformats.org/drawingml/2006/chartDrawing">
    <cdr:from>
      <cdr:x>0.32275</cdr:x>
      <cdr:y>0.8645</cdr:y>
    </cdr:from>
    <cdr:to>
      <cdr:x>0.37291</cdr:x>
      <cdr:y>0.9104</cdr:y>
    </cdr:to>
    <cdr:sp macro="" textlink="">
      <cdr:nvSpPr>
        <cdr:cNvPr id="7" name="TextBox 1">
          <a:extLst xmlns:a="http://schemas.openxmlformats.org/drawingml/2006/main">
            <a:ext uri="{FF2B5EF4-FFF2-40B4-BE49-F238E27FC236}">
              <a16:creationId xmlns:a16="http://schemas.microsoft.com/office/drawing/2014/main" id="{26D2BFA8-802F-E50F-BBFC-F0B3A230AFB0}"/>
            </a:ext>
          </a:extLst>
        </cdr:cNvPr>
        <cdr:cNvSpPr txBox="1"/>
      </cdr:nvSpPr>
      <cdr:spPr>
        <a:xfrm xmlns:a="http://schemas.openxmlformats.org/drawingml/2006/main">
          <a:off x="3934992" y="8406289"/>
          <a:ext cx="611545" cy="446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a:latin typeface="Aptos" panose="020B0004020202020204" pitchFamily="34" charset="0"/>
            </a:rPr>
            <a:t>4%</a:t>
          </a:r>
        </a:p>
      </cdr:txBody>
    </cdr:sp>
  </cdr:relSizeAnchor>
  <cdr:relSizeAnchor xmlns:cdr="http://schemas.openxmlformats.org/drawingml/2006/chartDrawing">
    <cdr:from>
      <cdr:x>0.1334</cdr:x>
      <cdr:y>0.8645</cdr:y>
    </cdr:from>
    <cdr:to>
      <cdr:x>0.18651</cdr:x>
      <cdr:y>0.9104</cdr:y>
    </cdr:to>
    <cdr:sp macro="" textlink="">
      <cdr:nvSpPr>
        <cdr:cNvPr id="8" name="TextBox 1">
          <a:extLst xmlns:a="http://schemas.openxmlformats.org/drawingml/2006/main">
            <a:ext uri="{FF2B5EF4-FFF2-40B4-BE49-F238E27FC236}">
              <a16:creationId xmlns:a16="http://schemas.microsoft.com/office/drawing/2014/main" id="{352D0295-E5F2-416C-082C-0ABAF9F55E0A}"/>
            </a:ext>
          </a:extLst>
        </cdr:cNvPr>
        <cdr:cNvSpPr txBox="1"/>
      </cdr:nvSpPr>
      <cdr:spPr>
        <a:xfrm xmlns:a="http://schemas.openxmlformats.org/drawingml/2006/main">
          <a:off x="1626413" y="8406289"/>
          <a:ext cx="647555" cy="446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a:latin typeface="Aptos" panose="020B0004020202020204" pitchFamily="34" charset="0"/>
            </a:rPr>
            <a:t>4%</a:t>
          </a:r>
        </a:p>
      </cdr:txBody>
    </cdr:sp>
  </cdr:relSizeAnchor>
</c:userShapes>
</file>

<file path=ppt/drawings/drawing2.xml><?xml version="1.0" encoding="utf-8"?>
<c:userShapes xmlns:c="http://schemas.openxmlformats.org/drawingml/2006/chart">
  <cdr:relSizeAnchor xmlns:cdr="http://schemas.openxmlformats.org/drawingml/2006/chartDrawing">
    <cdr:from>
      <cdr:x>0.82924</cdr:x>
      <cdr:y>0.15462</cdr:y>
    </cdr:from>
    <cdr:to>
      <cdr:x>0.90906</cdr:x>
      <cdr:y>0.21758</cdr:y>
    </cdr:to>
    <cdr:sp macro="" textlink="">
      <cdr:nvSpPr>
        <cdr:cNvPr id="4" name="TextBox 3"/>
        <cdr:cNvSpPr txBox="1"/>
      </cdr:nvSpPr>
      <cdr:spPr>
        <a:xfrm xmlns:a="http://schemas.openxmlformats.org/drawingml/2006/main">
          <a:off x="9499446" y="856166"/>
          <a:ext cx="914400" cy="3485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b="1"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6.6325E-5</cdr:x>
      <cdr:y>0.01643</cdr:y>
    </cdr:from>
    <cdr:to>
      <cdr:x>0.20722</cdr:x>
      <cdr:y>0.16322</cdr:y>
    </cdr:to>
    <cdr:sp macro="" textlink="">
      <cdr:nvSpPr>
        <cdr:cNvPr id="2" name="TextBox 1"/>
        <cdr:cNvSpPr txBox="1"/>
      </cdr:nvSpPr>
      <cdr:spPr>
        <a:xfrm xmlns:a="http://schemas.openxmlformats.org/drawingml/2006/main">
          <a:off x="398" y="54552"/>
          <a:ext cx="1243090" cy="4872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6.6325E-5</cdr:x>
      <cdr:y>0.01643</cdr:y>
    </cdr:from>
    <cdr:to>
      <cdr:x>0.20722</cdr:x>
      <cdr:y>0.16322</cdr:y>
    </cdr:to>
    <cdr:sp macro="" textlink="">
      <cdr:nvSpPr>
        <cdr:cNvPr id="2" name="TextBox 1"/>
        <cdr:cNvSpPr txBox="1"/>
      </cdr:nvSpPr>
      <cdr:spPr>
        <a:xfrm xmlns:a="http://schemas.openxmlformats.org/drawingml/2006/main">
          <a:off x="398" y="54552"/>
          <a:ext cx="1243090" cy="4872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6.6325E-5</cdr:x>
      <cdr:y>0.01643</cdr:y>
    </cdr:from>
    <cdr:to>
      <cdr:x>0.20722</cdr:x>
      <cdr:y>0.16322</cdr:y>
    </cdr:to>
    <cdr:sp macro="" textlink="">
      <cdr:nvSpPr>
        <cdr:cNvPr id="2" name="TextBox 1"/>
        <cdr:cNvSpPr txBox="1"/>
      </cdr:nvSpPr>
      <cdr:spPr>
        <a:xfrm xmlns:a="http://schemas.openxmlformats.org/drawingml/2006/main">
          <a:off x="398" y="54552"/>
          <a:ext cx="1243090" cy="4872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0.80814</cdr:x>
      <cdr:y>0.11254</cdr:y>
    </cdr:from>
    <cdr:to>
      <cdr:x>0.85557</cdr:x>
      <cdr:y>0.24081</cdr:y>
    </cdr:to>
    <cdr:sp macro="" textlink="">
      <cdr:nvSpPr>
        <cdr:cNvPr id="3" name="TextBox 2"/>
        <cdr:cNvSpPr txBox="1"/>
      </cdr:nvSpPr>
      <cdr:spPr>
        <a:xfrm xmlns:a="http://schemas.openxmlformats.org/drawingml/2006/main">
          <a:off x="7067668" y="435695"/>
          <a:ext cx="414811" cy="4965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0.86277</cdr:x>
      <cdr:y>0.1761</cdr:y>
    </cdr:from>
    <cdr:to>
      <cdr:x>0.94119</cdr:x>
      <cdr:y>0.34463</cdr:y>
    </cdr:to>
    <cdr:sp macro="" textlink="">
      <cdr:nvSpPr>
        <cdr:cNvPr id="4" name="TextBox 3"/>
        <cdr:cNvSpPr txBox="1"/>
      </cdr:nvSpPr>
      <cdr:spPr>
        <a:xfrm xmlns:a="http://schemas.openxmlformats.org/drawingml/2006/main">
          <a:off x="10060663" y="9554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solidFill>
              <a:schemeClr val="bg1"/>
            </a:solidFill>
          </a:endParaRPr>
        </a:p>
      </cdr:txBody>
    </cdr:sp>
  </cdr:relSizeAnchor>
  <cdr:relSizeAnchor xmlns:cdr="http://schemas.openxmlformats.org/drawingml/2006/chartDrawing">
    <cdr:from>
      <cdr:x>0.92158</cdr:x>
      <cdr:y>0.22241</cdr:y>
    </cdr:from>
    <cdr:to>
      <cdr:x>1</cdr:x>
      <cdr:y>0.29614</cdr:y>
    </cdr:to>
    <cdr:sp macro="" textlink="">
      <cdr:nvSpPr>
        <cdr:cNvPr id="5" name="TextBox 4"/>
        <cdr:cNvSpPr txBox="1"/>
      </cdr:nvSpPr>
      <cdr:spPr>
        <a:xfrm xmlns:a="http://schemas.openxmlformats.org/drawingml/2006/main">
          <a:off x="10746418" y="1206745"/>
          <a:ext cx="914445" cy="4000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latin typeface="Aptos" panose="020B0004020202020204" pitchFamily="34" charset="0"/>
            </a:rPr>
            <a:t>$17.7B</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3/20/2025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3/20/2025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Blah blah blah </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200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3559362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In 2024, traditional variable annuity (VA) sales experienced growth for the first time in three years. Fourth quarter traditional VA sales grew 36% year-over-year to $16.7 billion, and total 2024 sales jumped 18% to $60.9 billion.</a:t>
            </a:r>
          </a:p>
          <a:p>
            <a:br>
              <a:rPr lang="en-US" sz="800" dirty="0"/>
            </a:b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15</a:t>
            </a:fld>
            <a:endParaRPr lang="en-US" dirty="0"/>
          </a:p>
        </p:txBody>
      </p:sp>
    </p:spTree>
    <p:extLst>
      <p:ext uri="{BB962C8B-B14F-4D97-AF65-F5344CB8AC3E}">
        <p14:creationId xmlns:p14="http://schemas.microsoft.com/office/powerpoint/2010/main" val="43943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Registered index-linked annuity (RILA) sales jumped 35% to $17.7 billion in the fourth quarter. RILA sales reached $65.4 billion in 2024, 38% higher than the prior year. This is the 10</a:t>
            </a:r>
            <a:r>
              <a:rPr lang="en-US" sz="800" b="0" i="0" baseline="30000" dirty="0">
                <a:solidFill>
                  <a:srgbClr val="35424A"/>
                </a:solidFill>
                <a:effectLst/>
                <a:latin typeface="Open Sans" panose="020B0606030504020204" pitchFamily="34" charset="0"/>
              </a:rPr>
              <a:t>th</a:t>
            </a:r>
            <a:r>
              <a:rPr lang="en-US" sz="800" b="0" i="0" dirty="0">
                <a:solidFill>
                  <a:srgbClr val="35424A"/>
                </a:solidFill>
                <a:effectLst/>
                <a:latin typeface="Open Sans" panose="020B0606030504020204" pitchFamily="34" charset="0"/>
              </a:rPr>
              <a:t> consecutive record-setting year for RILA sales and the first year RILA sales has outperformed traditional variable annuity sales.</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“Driven by greater competition and continuous product innovation, RILA sales have exploded over the past decade — from $3.7 billion in 2015 to $65.4 billion in 2024,” said Hodgens. “Given the current market uncertainty, RILA products have carved out a nice place along the product risk spectrum, positioned between traditional variable annuities and fixed index annuities. LIMRA is forecasting sales to remain at or slightly above the sales in 2024.”</a:t>
            </a: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7A4C921-3F63-4B41-A2D6-50BC2EF01AEA}" type="slidenum">
              <a:rPr lang="en-US" smtClean="0"/>
              <a:t>17</a:t>
            </a:fld>
            <a:endParaRPr lang="en-US" dirty="0"/>
          </a:p>
        </p:txBody>
      </p:sp>
    </p:spTree>
    <p:extLst>
      <p:ext uri="{BB962C8B-B14F-4D97-AF65-F5344CB8AC3E}">
        <p14:creationId xmlns:p14="http://schemas.microsoft.com/office/powerpoint/2010/main" val="3127756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2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2400" dirty="0">
              <a:solidFill>
                <a:srgbClr val="FF0000"/>
              </a:solidFill>
            </a:endParaRPr>
          </a:p>
        </p:txBody>
      </p:sp>
      <p:sp>
        <p:nvSpPr>
          <p:cNvPr id="4" name="Slide Number Placeholder 3"/>
          <p:cNvSpPr>
            <a:spLocks noGrp="1"/>
          </p:cNvSpPr>
          <p:nvPr>
            <p:ph type="sldNum" sz="quarter" idx="10"/>
          </p:nvPr>
        </p:nvSpPr>
        <p:spPr/>
        <p:txBody>
          <a:bodyPr/>
          <a:lstStyle/>
          <a:p>
            <a:fld id="{8DDDA19E-9604-42AD-99CC-48A7B68242EB}" type="slidenum">
              <a:rPr lang="en-CA" smtClean="0"/>
              <a:t>2</a:t>
            </a:fld>
            <a:endParaRPr lang="en-CA" dirty="0"/>
          </a:p>
        </p:txBody>
      </p:sp>
    </p:spTree>
    <p:extLst>
      <p:ext uri="{BB962C8B-B14F-4D97-AF65-F5344CB8AC3E}">
        <p14:creationId xmlns:p14="http://schemas.microsoft.com/office/powerpoint/2010/main" val="231103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CA" sz="1800" dirty="0"/>
          </a:p>
        </p:txBody>
      </p:sp>
      <p:sp>
        <p:nvSpPr>
          <p:cNvPr id="4" name="Slide Number Placeholder 3"/>
          <p:cNvSpPr>
            <a:spLocks noGrp="1"/>
          </p:cNvSpPr>
          <p:nvPr>
            <p:ph type="sldNum" sz="quarter" idx="10"/>
          </p:nvPr>
        </p:nvSpPr>
        <p:spPr/>
        <p:txBody>
          <a:bodyPr/>
          <a:lstStyle/>
          <a:p>
            <a:fld id="{8DDDA19E-9604-42AD-99CC-48A7B68242EB}" type="slidenum">
              <a:rPr lang="en-CA" smtClean="0"/>
              <a:t>3</a:t>
            </a:fld>
            <a:endParaRPr lang="en-CA" dirty="0"/>
          </a:p>
        </p:txBody>
      </p:sp>
    </p:spTree>
    <p:extLst>
      <p:ext uri="{BB962C8B-B14F-4D97-AF65-F5344CB8AC3E}">
        <p14:creationId xmlns:p14="http://schemas.microsoft.com/office/powerpoint/2010/main" val="317653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0E4F3-D160-3991-5AEB-107AFC2D7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541B5-087F-C672-E42F-28E19509C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094BC-21BF-B028-5E60-5E20C0C350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B2505E-6C74-B7B5-2276-954F435E06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85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83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For the first time, total quarterly annuity sales surpassed $100 billion in all four quarters of the year. In 2024, annuity sales were $434.1 billion, up 13% year over year, according to LIMRA’s U.S. Individual Annuity Sales Survey, which represents 83% of the U.S. annuity market. This is the third year of record-high annuity sales, collectively representing $1.1 trillion.</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In the fourth quarter, U.S. annuity sales totaled $102.1 billion, down 13% from the record-setting results in the fourth quarter of 2023. Falling interest rates dampened fixed-rate deferred (FRD) and income annuity sales, pulling down overall results.</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“This was a remarkable year for the U.S. annuity market with nearly 80% of participating carriers reporting positive growth. Favorable economic conditions and growing investor awareness about the protections and guarantees that annuities offer propelled the broad growth,” said Bryan Hodgens, senior vice president and head of LIMRA research. “The past few years have transformed the annuity market. Although we don’t expect sales at the levels seen the past two years, LIMRA predicts total annuity sales to be well above $350 billion in 2025 and remain above $300 billion through 2027.”</a:t>
            </a:r>
          </a:p>
        </p:txBody>
      </p:sp>
      <p:sp>
        <p:nvSpPr>
          <p:cNvPr id="4" name="Slide Number Placeholder 3"/>
          <p:cNvSpPr>
            <a:spLocks noGrp="1"/>
          </p:cNvSpPr>
          <p:nvPr>
            <p:ph type="sldNum" sz="quarter" idx="10"/>
          </p:nvPr>
        </p:nvSpPr>
        <p:spPr/>
        <p:txBody>
          <a:bodyPr/>
          <a:lstStyle/>
          <a:p>
            <a:fld id="{57A4C921-3F63-4B41-A2D6-50BC2EF01AEA}" type="slidenum">
              <a:rPr lang="en-US" smtClean="0"/>
              <a:t>7</a:t>
            </a:fld>
            <a:endParaRPr lang="en-US" dirty="0"/>
          </a:p>
        </p:txBody>
      </p:sp>
    </p:spTree>
    <p:extLst>
      <p:ext uri="{BB962C8B-B14F-4D97-AF65-F5344CB8AC3E}">
        <p14:creationId xmlns:p14="http://schemas.microsoft.com/office/powerpoint/2010/main" val="199391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For the fourth consecutive quarter, FRD annuity sales fell year over year. Total FRD sales were $29.2 billion in the fourth quarter, down 52% from the record set in the fourth quarter of 2023. For the year, FRD sales fell 8% to $152.3 billion.  </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“The fourth quarter marked the lowest FRD sales in 10 quarters. Despite expected additional interest rate cuts, LIMRA expects FRD annuity sales to remain above $120 billion in 2025, double the sales recorded before 2022,” noted Hodgens.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B212E1-FD9E-4F71-B066-268A577D77F3}" type="slidenum">
              <a:rPr lang="en-US" smtClean="0"/>
              <a:t>9</a:t>
            </a:fld>
            <a:endParaRPr lang="en-US" dirty="0"/>
          </a:p>
        </p:txBody>
      </p:sp>
    </p:spTree>
    <p:extLst>
      <p:ext uri="{BB962C8B-B14F-4D97-AF65-F5344CB8AC3E}">
        <p14:creationId xmlns:p14="http://schemas.microsoft.com/office/powerpoint/2010/main" val="2149885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algn="l"/>
            <a:r>
              <a:rPr lang="en-US" b="0" i="0" dirty="0">
                <a:solidFill>
                  <a:srgbClr val="35424A"/>
                </a:solidFill>
                <a:effectLst/>
                <a:latin typeface="Open Sans" panose="020B0606030504020204" pitchFamily="34" charset="0"/>
              </a:rPr>
              <a:t>FIA sales were $31.8 billion in the fourth quarter of 2024. While 10% below the record-high sales in the third quarter, it was 28% above the prior year’s results. In 2024, FIA sales grew 32% to $126.8 billion. Three quarters of the top 20 FIA carriers reported at least double-digit growth. This is the third consecutive year of record-high FIA sales. Although lower interest rates will likely diminish demand for FIA products in 2025, LIMRA is forecasting FIA sales to remain above $100 billion in 2025.</a:t>
            </a:r>
          </a:p>
          <a:p>
            <a:br>
              <a:rPr lang="en-US" dirty="0"/>
            </a:br>
            <a:endParaRPr lang="en-US" dirty="0"/>
          </a:p>
        </p:txBody>
      </p:sp>
      <p:sp>
        <p:nvSpPr>
          <p:cNvPr id="4" name="Slide Number Placeholder 3"/>
          <p:cNvSpPr>
            <a:spLocks noGrp="1"/>
          </p:cNvSpPr>
          <p:nvPr>
            <p:ph type="sldNum" sz="quarter" idx="10"/>
          </p:nvPr>
        </p:nvSpPr>
        <p:spPr/>
        <p:txBody>
          <a:bodyPr/>
          <a:lstStyle/>
          <a:p>
            <a:fld id="{57A4C921-3F63-4B41-A2D6-50BC2EF01AEA}" type="slidenum">
              <a:rPr lang="en-US" smtClean="0"/>
              <a:t>11</a:t>
            </a:fld>
            <a:endParaRPr lang="en-US" dirty="0"/>
          </a:p>
        </p:txBody>
      </p:sp>
    </p:spTree>
    <p:extLst>
      <p:ext uri="{BB962C8B-B14F-4D97-AF65-F5344CB8AC3E}">
        <p14:creationId xmlns:p14="http://schemas.microsoft.com/office/powerpoint/2010/main" val="774023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After eight consecutive quarters, single premium immediate annuity (SPIA) sales fell below $3 billion. SPIA sales were $2.9 billion in the fourth quarter, down 18% from the prior year’s results. In 2024, SPIA sales rose 1% to $13.4 billion, setting a new annual sales record.</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Deferred income annuity (DIA) sales fell 22% year over year to $1 billion in the fourth quarter 2024. For the year, DIA sales increased 16% to $4.8 billion, a record for this product line.</a:t>
            </a:r>
          </a:p>
        </p:txBody>
      </p:sp>
      <p:sp>
        <p:nvSpPr>
          <p:cNvPr id="4" name="Slide Number Placeholder 3"/>
          <p:cNvSpPr>
            <a:spLocks noGrp="1"/>
          </p:cNvSpPr>
          <p:nvPr>
            <p:ph type="sldNum" sz="quarter" idx="10"/>
          </p:nvPr>
        </p:nvSpPr>
        <p:spPr/>
        <p:txBody>
          <a:bodyPr/>
          <a:lstStyle/>
          <a:p>
            <a:fld id="{9BB212E1-FD9E-4F71-B066-268A577D77F3}" type="slidenum">
              <a:rPr lang="en-US" smtClean="0"/>
              <a:t>13</a:t>
            </a:fld>
            <a:endParaRPr lang="en-US" dirty="0"/>
          </a:p>
        </p:txBody>
      </p:sp>
    </p:spTree>
    <p:extLst>
      <p:ext uri="{BB962C8B-B14F-4D97-AF65-F5344CB8AC3E}">
        <p14:creationId xmlns:p14="http://schemas.microsoft.com/office/powerpoint/2010/main" val="366359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userDrawn="1"/>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userDrawn="1"/>
        </p:nvSpPr>
        <p:spPr>
          <a:xfrm>
            <a:off x="2658722" y="4220054"/>
            <a:ext cx="2308354"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Life</a:t>
            </a:r>
            <a:br>
              <a:rPr lang="en-US" sz="2000" b="1" dirty="0">
                <a:solidFill>
                  <a:srgbClr val="005F9F"/>
                </a:solidFill>
                <a:latin typeface="Arial" panose="020B0604020202020204" pitchFamily="34" charset="0"/>
                <a:cs typeface="Arial" panose="020B0604020202020204" pitchFamily="34" charset="0"/>
              </a:rPr>
            </a:b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userDrawn="1"/>
        </p:nvSpPr>
        <p:spPr>
          <a:xfrm>
            <a:off x="5236297" y="4373942"/>
            <a:ext cx="1713106"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Annuities</a:t>
            </a:r>
          </a:p>
        </p:txBody>
      </p:sp>
      <p:sp>
        <p:nvSpPr>
          <p:cNvPr id="23" name="TextBox 22"/>
          <p:cNvSpPr txBox="1"/>
          <p:nvPr userDrawn="1"/>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Benefits</a:t>
            </a:r>
            <a:endParaRPr lang="en-US" sz="2000" b="1" dirty="0">
              <a:solidFill>
                <a:srgbClr val="005F9F"/>
              </a:solidFill>
              <a:latin typeface="Arial" panose="020B0604020202020204" pitchFamily="34" charset="0"/>
              <a:cs typeface="Arial" panose="020B0604020202020204" pitchFamily="34" charset="0"/>
            </a:endParaRPr>
          </a:p>
        </p:txBody>
      </p:sp>
      <p:cxnSp>
        <p:nvCxnSpPr>
          <p:cNvPr id="24" name="Straight Connector 23"/>
          <p:cNvCxnSpPr/>
          <p:nvPr userDrawn="1"/>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676650" y="2172095"/>
            <a:ext cx="4838700" cy="1429476"/>
          </a:xfrm>
          <a:prstGeom prst="rect">
            <a:avLst/>
          </a:prstGeom>
        </p:spPr>
      </p:pic>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12114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lide Divider">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0"/>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1530"/>
            <a:ext cx="12191998" cy="890341"/>
          </a:xfrm>
          <a:prstGeom prst="rect">
            <a:avLst/>
          </a:prstGeom>
          <a:noFill/>
        </p:spPr>
        <p:txBody>
          <a:bodyPr vert="horz" wrap="none" lIns="274320" tIns="0" rIns="182880" bIns="0" rtlCol="0" anchor="ctr" anchorCtr="0">
            <a:normAutofit/>
          </a:bodyPr>
          <a:lstStyle>
            <a:lvl1pPr algn="l">
              <a:defRPr sz="3200" b="0" baseline="0">
                <a:solidFill>
                  <a:schemeClr val="bg1"/>
                </a:solidFill>
              </a:defRPr>
            </a:lvl1pPr>
          </a:lstStyle>
          <a:p>
            <a:r>
              <a:rPr lang="en-US" dirty="0"/>
              <a:t>Slide Title</a:t>
            </a:r>
          </a:p>
        </p:txBody>
      </p:sp>
    </p:spTree>
    <p:extLst>
      <p:ext uri="{BB962C8B-B14F-4D97-AF65-F5344CB8AC3E}">
        <p14:creationId xmlns:p14="http://schemas.microsoft.com/office/powerpoint/2010/main" val="1485822203"/>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ullets on left-Photo righ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104"/>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70"/>
              </a:solidFill>
              <a:effectLst/>
              <a:uLnTx/>
              <a:uFillTx/>
              <a:latin typeface="Arial" panose="020B0604020202020204"/>
              <a:ea typeface="+mn-ea"/>
              <a:cs typeface="+mn-cs"/>
            </a:endParaRPr>
          </a:p>
        </p:txBody>
      </p:sp>
      <p:sp>
        <p:nvSpPr>
          <p:cNvPr id="8" name="Title Placeholder 37"/>
          <p:cNvSpPr>
            <a:spLocks noGrp="1"/>
          </p:cNvSpPr>
          <p:nvPr>
            <p:ph type="title" hasCustomPrompt="1"/>
          </p:nvPr>
        </p:nvSpPr>
        <p:spPr>
          <a:xfrm>
            <a:off x="5782" y="118770"/>
            <a:ext cx="12191998" cy="546253"/>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6" name="Picture Placeholder 9"/>
          <p:cNvSpPr>
            <a:spLocks noGrp="1"/>
          </p:cNvSpPr>
          <p:nvPr>
            <p:ph type="pic" sz="quarter" idx="12"/>
          </p:nvPr>
        </p:nvSpPr>
        <p:spPr>
          <a:xfrm>
            <a:off x="5644341" y="1162688"/>
            <a:ext cx="4862945" cy="4559531"/>
          </a:xfrm>
          <a:prstGeom prst="rect">
            <a:avLst/>
          </a:prstGeom>
          <a:noFill/>
          <a:ln>
            <a:noFill/>
          </a:ln>
        </p:spPr>
        <p:txBody>
          <a:bodyPr lIns="0" tIns="0" rIns="0" bIns="0" anchor="ctr" anchorCtr="1"/>
          <a:lstStyle/>
          <a:p>
            <a:r>
              <a:rPr lang="en-US"/>
              <a:t>Click icon to add picture</a:t>
            </a:r>
            <a:endParaRPr lang="en-US" dirty="0"/>
          </a:p>
        </p:txBody>
      </p:sp>
      <p:sp>
        <p:nvSpPr>
          <p:cNvPr id="9" name="Text Placeholder 4"/>
          <p:cNvSpPr>
            <a:spLocks noGrp="1"/>
          </p:cNvSpPr>
          <p:nvPr>
            <p:ph type="body" sz="quarter" idx="13"/>
          </p:nvPr>
        </p:nvSpPr>
        <p:spPr>
          <a:xfrm>
            <a:off x="308094" y="1162688"/>
            <a:ext cx="5178310" cy="4559531"/>
          </a:xfrm>
          <a:prstGeom prst="rect">
            <a:avLst/>
          </a:prstGeom>
        </p:spPr>
        <p:txBody>
          <a:bodyPr/>
          <a:lstStyle>
            <a:lvl1pPr marL="257175" indent="-257175">
              <a:lnSpc>
                <a:spcPct val="100000"/>
              </a:lnSpc>
              <a:spcAft>
                <a:spcPts val="1350"/>
              </a:spcAft>
              <a:buClr>
                <a:schemeClr val="tx1"/>
              </a:buClr>
              <a:buSzPct val="135000"/>
              <a:buFont typeface="Arial" panose="020B0604020202020204" pitchFamily="34" charset="0"/>
              <a:buChar char="•"/>
              <a:defRPr sz="1800"/>
            </a:lvl1pPr>
            <a:lvl2pPr marL="514350" indent="-257175">
              <a:lnSpc>
                <a:spcPct val="100000"/>
              </a:lnSpc>
              <a:spcAft>
                <a:spcPts val="1350"/>
              </a:spcAft>
              <a:buClr>
                <a:schemeClr val="tx1"/>
              </a:buClr>
              <a:buSzPct val="135000"/>
              <a:buFont typeface="Arial" panose="020B0604020202020204" pitchFamily="34" charset="0"/>
              <a:buChar char="•"/>
              <a:defRPr sz="1800"/>
            </a:lvl2pPr>
            <a:lvl3pPr marL="773906" indent="-257175">
              <a:lnSpc>
                <a:spcPct val="100000"/>
              </a:lnSpc>
              <a:spcAft>
                <a:spcPts val="900"/>
              </a:spcAft>
              <a:buClr>
                <a:schemeClr val="tx1"/>
              </a:buClr>
              <a:buSzPct val="135000"/>
              <a:buFont typeface="Arial" panose="020B0604020202020204" pitchFamily="34" charset="0"/>
              <a:buChar char="•"/>
              <a:defRPr sz="1800"/>
            </a:lvl3pPr>
          </a:lstStyle>
          <a:p>
            <a:pPr lvl="0"/>
            <a:r>
              <a:rPr lang="en-US" dirty="0"/>
              <a:t>Edit Master text styles</a:t>
            </a:r>
          </a:p>
          <a:p>
            <a:pPr lvl="1"/>
            <a:r>
              <a:rPr lang="en-US" dirty="0"/>
              <a:t>Second level</a:t>
            </a:r>
          </a:p>
          <a:p>
            <a:pPr lvl="2"/>
            <a:r>
              <a:rPr lang="en-US" dirty="0"/>
              <a:t>Third level</a:t>
            </a:r>
          </a:p>
        </p:txBody>
      </p:sp>
      <p:sp>
        <p:nvSpPr>
          <p:cNvPr id="10" name="Slide Number Placeholder 3"/>
          <p:cNvSpPr>
            <a:spLocks noGrp="1"/>
          </p:cNvSpPr>
          <p:nvPr>
            <p:ph type="sldNum" sz="quarter" idx="4"/>
          </p:nvPr>
        </p:nvSpPr>
        <p:spPr>
          <a:xfrm>
            <a:off x="144557" y="6356353"/>
            <a:ext cx="332815" cy="365125"/>
          </a:xfrm>
          <a:prstGeom prst="rect">
            <a:avLst/>
          </a:prstGeom>
        </p:spPr>
        <p:txBody>
          <a:bodyPr vert="horz" lIns="91440" tIns="45720" rIns="91440" bIns="45720" rtlCol="0" anchor="ctr"/>
          <a:lstStyle>
            <a:lvl1pPr algn="l">
              <a:defRPr sz="675" b="1">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675" b="1" i="0" u="none" strike="noStrike" kern="1200" cap="none" spc="0" normalizeH="0" baseline="0" noProof="0" smtClean="0">
                <a:ln>
                  <a:noFill/>
                </a:ln>
                <a:solidFill>
                  <a:srgbClr val="004C9D"/>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675" b="1" i="0" u="none" strike="noStrike" kern="1200" cap="none" spc="0" normalizeH="0" baseline="0" noProof="0">
              <a:ln>
                <a:noFill/>
              </a:ln>
              <a:solidFill>
                <a:srgbClr val="004C9D"/>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11926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erior Slide blank">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120"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10" name="Title Placeholder 37"/>
          <p:cNvSpPr>
            <a:spLocks noGrp="1"/>
          </p:cNvSpPr>
          <p:nvPr>
            <p:ph type="title" hasCustomPrompt="1"/>
          </p:nvPr>
        </p:nvSpPr>
        <p:spPr>
          <a:xfrm>
            <a:off x="0" y="132049"/>
            <a:ext cx="12192000" cy="635000"/>
          </a:xfrm>
          <a:prstGeom prst="rect">
            <a:avLst/>
          </a:prstGeom>
          <a:noFill/>
        </p:spPr>
        <p:txBody>
          <a:bodyPr vert="horz" wrap="none" lIns="365760" tIns="0" rIns="365760" bIns="0" rtlCol="0" anchor="ctr" anchorCtr="0">
            <a:no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4150690111"/>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70934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dirty="0"/>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1" name="Rectangle 10"/>
          <p:cNvSpPr/>
          <p:nvPr userDrawn="1"/>
        </p:nvSpPr>
        <p:spPr>
          <a:xfrm>
            <a:off x="2997573"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2996617" y="1593705"/>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3276013" y="2270169"/>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6260319"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6301887" y="1603824"/>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6464254" y="2270169"/>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96479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94" r:id="rId4"/>
    <p:sldLayoutId id="2147483669" r:id="rId5"/>
    <p:sldLayoutId id="2147483693" r:id="rId6"/>
    <p:sldLayoutId id="2147483692" r:id="rId7"/>
    <p:sldLayoutId id="2147483689" r:id="rId8"/>
    <p:sldLayoutId id="2147483701" r:id="rId9"/>
    <p:sldLayoutId id="2147483691" r:id="rId10"/>
    <p:sldLayoutId id="2147483697" r:id="rId11"/>
    <p:sldLayoutId id="2147483698" r:id="rId12"/>
    <p:sldLayoutId id="2147483700" r:id="rId13"/>
    <p:sldLayoutId id="2147483702" r:id="rId14"/>
    <p:sldLayoutId id="2147483707" r:id="rId15"/>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78869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579" y="5980500"/>
            <a:ext cx="1688101" cy="689761"/>
          </a:xfrm>
          <a:prstGeom prst="rect">
            <a:avLst/>
          </a:prstGeom>
        </p:spPr>
      </p:pic>
    </p:spTree>
    <p:extLst>
      <p:ext uri="{BB962C8B-B14F-4D97-AF65-F5344CB8AC3E}">
        <p14:creationId xmlns:p14="http://schemas.microsoft.com/office/powerpoint/2010/main" val="733973526"/>
      </p:ext>
    </p:extLst>
  </p:cSld>
  <p:clrMap bg1="lt1" tx1="dk1" bg2="lt2" tx2="dk2" accent1="accent1" accent2="accent2" accent3="accent3" accent4="accent4" accent5="accent5" accent6="accent6" hlink="hlink" folHlink="folHlink"/>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60" algn="l" rtl="0" eaLnBrk="1" fontAlgn="base" hangingPunct="1">
        <a:spcBef>
          <a:spcPct val="0"/>
        </a:spcBef>
        <a:spcAft>
          <a:spcPct val="0"/>
        </a:spcAft>
        <a:defRPr sz="3780" b="1">
          <a:solidFill>
            <a:schemeClr val="bg1"/>
          </a:solidFill>
          <a:latin typeface="Times New Roman" pitchFamily="18" charset="0"/>
        </a:defRPr>
      </a:lvl6pPr>
      <a:lvl7pPr marL="960120" algn="l" rtl="0" eaLnBrk="1" fontAlgn="base" hangingPunct="1">
        <a:spcBef>
          <a:spcPct val="0"/>
        </a:spcBef>
        <a:spcAft>
          <a:spcPct val="0"/>
        </a:spcAft>
        <a:defRPr sz="3780" b="1">
          <a:solidFill>
            <a:schemeClr val="bg1"/>
          </a:solidFill>
          <a:latin typeface="Times New Roman" pitchFamily="18" charset="0"/>
        </a:defRPr>
      </a:lvl7pPr>
      <a:lvl8pPr marL="1440180" algn="l" rtl="0" eaLnBrk="1" fontAlgn="base" hangingPunct="1">
        <a:spcBef>
          <a:spcPct val="0"/>
        </a:spcBef>
        <a:spcAft>
          <a:spcPct val="0"/>
        </a:spcAft>
        <a:defRPr sz="3780" b="1">
          <a:solidFill>
            <a:schemeClr val="bg1"/>
          </a:solidFill>
          <a:latin typeface="Times New Roman" pitchFamily="18" charset="0"/>
        </a:defRPr>
      </a:lvl8pPr>
      <a:lvl9pPr marL="1920240"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97"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27"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90"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87"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93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998"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705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711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120" rtl="0" eaLnBrk="1" latinLnBrk="0" hangingPunct="1">
        <a:defRPr sz="1891" kern="1200">
          <a:solidFill>
            <a:schemeClr val="tx1"/>
          </a:solidFill>
          <a:latin typeface="+mn-lt"/>
          <a:ea typeface="+mn-ea"/>
          <a:cs typeface="+mn-cs"/>
        </a:defRPr>
      </a:lvl1pPr>
      <a:lvl2pPr marL="480060" algn="l" defTabSz="960120" rtl="0" eaLnBrk="1" latinLnBrk="0" hangingPunct="1">
        <a:defRPr sz="1891" kern="1200">
          <a:solidFill>
            <a:schemeClr val="tx1"/>
          </a:solidFill>
          <a:latin typeface="+mn-lt"/>
          <a:ea typeface="+mn-ea"/>
          <a:cs typeface="+mn-cs"/>
        </a:defRPr>
      </a:lvl2pPr>
      <a:lvl3pPr marL="960120" algn="l" defTabSz="960120" rtl="0" eaLnBrk="1" latinLnBrk="0" hangingPunct="1">
        <a:defRPr sz="1891" kern="1200">
          <a:solidFill>
            <a:schemeClr val="tx1"/>
          </a:solidFill>
          <a:latin typeface="+mn-lt"/>
          <a:ea typeface="+mn-ea"/>
          <a:cs typeface="+mn-cs"/>
        </a:defRPr>
      </a:lvl3pPr>
      <a:lvl4pPr marL="1440180" algn="l" defTabSz="960120" rtl="0" eaLnBrk="1" latinLnBrk="0" hangingPunct="1">
        <a:defRPr sz="1891" kern="1200">
          <a:solidFill>
            <a:schemeClr val="tx1"/>
          </a:solidFill>
          <a:latin typeface="+mn-lt"/>
          <a:ea typeface="+mn-ea"/>
          <a:cs typeface="+mn-cs"/>
        </a:defRPr>
      </a:lvl4pPr>
      <a:lvl5pPr marL="1920240" algn="l" defTabSz="960120" rtl="0" eaLnBrk="1" latinLnBrk="0" hangingPunct="1">
        <a:defRPr sz="1891" kern="1200">
          <a:solidFill>
            <a:schemeClr val="tx1"/>
          </a:solidFill>
          <a:latin typeface="+mn-lt"/>
          <a:ea typeface="+mn-ea"/>
          <a:cs typeface="+mn-cs"/>
        </a:defRPr>
      </a:lvl5pPr>
      <a:lvl6pPr marL="2400300" algn="l" defTabSz="960120" rtl="0" eaLnBrk="1" latinLnBrk="0" hangingPunct="1">
        <a:defRPr sz="1891" kern="1200">
          <a:solidFill>
            <a:schemeClr val="tx1"/>
          </a:solidFill>
          <a:latin typeface="+mn-lt"/>
          <a:ea typeface="+mn-ea"/>
          <a:cs typeface="+mn-cs"/>
        </a:defRPr>
      </a:lvl6pPr>
      <a:lvl7pPr marL="2880360" algn="l" defTabSz="960120" rtl="0" eaLnBrk="1" latinLnBrk="0" hangingPunct="1">
        <a:defRPr sz="1891" kern="1200">
          <a:solidFill>
            <a:schemeClr val="tx1"/>
          </a:solidFill>
          <a:latin typeface="+mn-lt"/>
          <a:ea typeface="+mn-ea"/>
          <a:cs typeface="+mn-cs"/>
        </a:defRPr>
      </a:lvl7pPr>
      <a:lvl8pPr marL="3360420" algn="l" defTabSz="960120" rtl="0" eaLnBrk="1" latinLnBrk="0" hangingPunct="1">
        <a:defRPr sz="1891" kern="1200">
          <a:solidFill>
            <a:schemeClr val="tx1"/>
          </a:solidFill>
          <a:latin typeface="+mn-lt"/>
          <a:ea typeface="+mn-ea"/>
          <a:cs typeface="+mn-cs"/>
        </a:defRPr>
      </a:lvl8pPr>
      <a:lvl9pPr marL="3840480" algn="l" defTabSz="960120"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64">
          <p15:clr>
            <a:srgbClr val="F26B43"/>
          </p15:clr>
        </p15:guide>
        <p15:guide id="2" pos="5760">
          <p15:clr>
            <a:srgbClr val="F26B43"/>
          </p15:clr>
        </p15:guide>
        <p15:guide id="3" pos="252">
          <p15:clr>
            <a:srgbClr val="F26B43"/>
          </p15:clr>
        </p15:guide>
        <p15:guide id="4" pos="11124">
          <p15:clr>
            <a:srgbClr val="F26B43"/>
          </p15:clr>
        </p15:guide>
        <p15:guide id="5" orient="horz" pos="5832">
          <p15:clr>
            <a:srgbClr val="F26B43"/>
          </p15:clr>
        </p15:guide>
        <p15:guide id="6" pos="11520">
          <p15:clr>
            <a:srgbClr val="F26B43"/>
          </p15:clr>
        </p15:guide>
        <p15:guide id="7">
          <p15:clr>
            <a:srgbClr val="F26B43"/>
          </p15:clr>
        </p15:guide>
        <p15:guide id="8" orient="horz">
          <p15:clr>
            <a:srgbClr val="F26B43"/>
          </p15:clr>
        </p15:guide>
        <p15:guide id="9" orient="horz" pos="64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679459" y="5980289"/>
            <a:ext cx="2163305" cy="623297"/>
          </a:xfrm>
          <a:prstGeom prst="rect">
            <a:avLst/>
          </a:prstGeom>
        </p:spPr>
      </p:pic>
      <p:pic>
        <p:nvPicPr>
          <p:cNvPr id="2" name="Picture 1">
            <a:extLst>
              <a:ext uri="{FF2B5EF4-FFF2-40B4-BE49-F238E27FC236}">
                <a16:creationId xmlns:a16="http://schemas.microsoft.com/office/drawing/2014/main" id="{A3DDD070-05A3-2161-026F-3CED281F8740}"/>
              </a:ext>
            </a:extLst>
          </p:cNvPr>
          <p:cNvPicPr>
            <a:picLocks noChangeAspect="1"/>
          </p:cNvPicPr>
          <p:nvPr userDrawn="1"/>
        </p:nvPicPr>
        <p:blipFill rotWithShape="1">
          <a:blip r:embed="rId4"/>
          <a:srcRect l="139" t="33415" r="-139" b="53881"/>
          <a:stretch/>
        </p:blipFill>
        <p:spPr>
          <a:xfrm>
            <a:off x="-8467" y="8467"/>
            <a:ext cx="12208933" cy="872415"/>
          </a:xfrm>
          <a:prstGeom prst="rect">
            <a:avLst/>
          </a:prstGeom>
        </p:spPr>
      </p:pic>
    </p:spTree>
    <p:extLst>
      <p:ext uri="{BB962C8B-B14F-4D97-AF65-F5344CB8AC3E}">
        <p14:creationId xmlns:p14="http://schemas.microsoft.com/office/powerpoint/2010/main" val="336614052"/>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60" algn="l" rtl="0" eaLnBrk="1" fontAlgn="base" hangingPunct="1">
        <a:spcBef>
          <a:spcPct val="0"/>
        </a:spcBef>
        <a:spcAft>
          <a:spcPct val="0"/>
        </a:spcAft>
        <a:defRPr sz="3780" b="1">
          <a:solidFill>
            <a:schemeClr val="bg1"/>
          </a:solidFill>
          <a:latin typeface="Times New Roman" pitchFamily="18" charset="0"/>
        </a:defRPr>
      </a:lvl6pPr>
      <a:lvl7pPr marL="960120" algn="l" rtl="0" eaLnBrk="1" fontAlgn="base" hangingPunct="1">
        <a:spcBef>
          <a:spcPct val="0"/>
        </a:spcBef>
        <a:spcAft>
          <a:spcPct val="0"/>
        </a:spcAft>
        <a:defRPr sz="3780" b="1">
          <a:solidFill>
            <a:schemeClr val="bg1"/>
          </a:solidFill>
          <a:latin typeface="Times New Roman" pitchFamily="18" charset="0"/>
        </a:defRPr>
      </a:lvl7pPr>
      <a:lvl8pPr marL="1440180" algn="l" rtl="0" eaLnBrk="1" fontAlgn="base" hangingPunct="1">
        <a:spcBef>
          <a:spcPct val="0"/>
        </a:spcBef>
        <a:spcAft>
          <a:spcPct val="0"/>
        </a:spcAft>
        <a:defRPr sz="3780" b="1">
          <a:solidFill>
            <a:schemeClr val="bg1"/>
          </a:solidFill>
          <a:latin typeface="Times New Roman" pitchFamily="18" charset="0"/>
        </a:defRPr>
      </a:lvl8pPr>
      <a:lvl9pPr marL="1920240"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97"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27"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90"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87"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93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998"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705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711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120" rtl="0" eaLnBrk="1" latinLnBrk="0" hangingPunct="1">
        <a:defRPr sz="1891" kern="1200">
          <a:solidFill>
            <a:schemeClr val="tx1"/>
          </a:solidFill>
          <a:latin typeface="+mn-lt"/>
          <a:ea typeface="+mn-ea"/>
          <a:cs typeface="+mn-cs"/>
        </a:defRPr>
      </a:lvl1pPr>
      <a:lvl2pPr marL="480060" algn="l" defTabSz="960120" rtl="0" eaLnBrk="1" latinLnBrk="0" hangingPunct="1">
        <a:defRPr sz="1891" kern="1200">
          <a:solidFill>
            <a:schemeClr val="tx1"/>
          </a:solidFill>
          <a:latin typeface="+mn-lt"/>
          <a:ea typeface="+mn-ea"/>
          <a:cs typeface="+mn-cs"/>
        </a:defRPr>
      </a:lvl2pPr>
      <a:lvl3pPr marL="960120" algn="l" defTabSz="960120" rtl="0" eaLnBrk="1" latinLnBrk="0" hangingPunct="1">
        <a:defRPr sz="1891" kern="1200">
          <a:solidFill>
            <a:schemeClr val="tx1"/>
          </a:solidFill>
          <a:latin typeface="+mn-lt"/>
          <a:ea typeface="+mn-ea"/>
          <a:cs typeface="+mn-cs"/>
        </a:defRPr>
      </a:lvl3pPr>
      <a:lvl4pPr marL="1440180" algn="l" defTabSz="960120" rtl="0" eaLnBrk="1" latinLnBrk="0" hangingPunct="1">
        <a:defRPr sz="1891" kern="1200">
          <a:solidFill>
            <a:schemeClr val="tx1"/>
          </a:solidFill>
          <a:latin typeface="+mn-lt"/>
          <a:ea typeface="+mn-ea"/>
          <a:cs typeface="+mn-cs"/>
        </a:defRPr>
      </a:lvl4pPr>
      <a:lvl5pPr marL="1920240" algn="l" defTabSz="960120" rtl="0" eaLnBrk="1" latinLnBrk="0" hangingPunct="1">
        <a:defRPr sz="1891" kern="1200">
          <a:solidFill>
            <a:schemeClr val="tx1"/>
          </a:solidFill>
          <a:latin typeface="+mn-lt"/>
          <a:ea typeface="+mn-ea"/>
          <a:cs typeface="+mn-cs"/>
        </a:defRPr>
      </a:lvl5pPr>
      <a:lvl6pPr marL="2400300" algn="l" defTabSz="960120" rtl="0" eaLnBrk="1" latinLnBrk="0" hangingPunct="1">
        <a:defRPr sz="1891" kern="1200">
          <a:solidFill>
            <a:schemeClr val="tx1"/>
          </a:solidFill>
          <a:latin typeface="+mn-lt"/>
          <a:ea typeface="+mn-ea"/>
          <a:cs typeface="+mn-cs"/>
        </a:defRPr>
      </a:lvl6pPr>
      <a:lvl7pPr marL="2880360" algn="l" defTabSz="960120" rtl="0" eaLnBrk="1" latinLnBrk="0" hangingPunct="1">
        <a:defRPr sz="1891" kern="1200">
          <a:solidFill>
            <a:schemeClr val="tx1"/>
          </a:solidFill>
          <a:latin typeface="+mn-lt"/>
          <a:ea typeface="+mn-ea"/>
          <a:cs typeface="+mn-cs"/>
        </a:defRPr>
      </a:lvl7pPr>
      <a:lvl8pPr marL="3360420" algn="l" defTabSz="960120" rtl="0" eaLnBrk="1" latinLnBrk="0" hangingPunct="1">
        <a:defRPr sz="1891" kern="1200">
          <a:solidFill>
            <a:schemeClr val="tx1"/>
          </a:solidFill>
          <a:latin typeface="+mn-lt"/>
          <a:ea typeface="+mn-ea"/>
          <a:cs typeface="+mn-cs"/>
        </a:defRPr>
      </a:lvl8pPr>
      <a:lvl9pPr marL="3840480" algn="l" defTabSz="960120"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p15:clr>
            <a:srgbClr val="F26B43"/>
          </p15:clr>
        </p15:guide>
        <p15:guide id="2" pos="5760">
          <p15:clr>
            <a:srgbClr val="F26B43"/>
          </p15:clr>
        </p15:guide>
        <p15:guide id="3" pos="252">
          <p15:clr>
            <a:srgbClr val="F26B43"/>
          </p15:clr>
        </p15:guide>
        <p15:guide id="4" pos="11124">
          <p15:clr>
            <a:srgbClr val="F26B43"/>
          </p15:clr>
        </p15:guide>
        <p15:guide id="5" orient="horz" pos="5832">
          <p15:clr>
            <a:srgbClr val="F26B43"/>
          </p15:clr>
        </p15:guide>
        <p15:guide id="6" pos="11520">
          <p15:clr>
            <a:srgbClr val="F26B43"/>
          </p15:clr>
        </p15:guide>
        <p15:guide id="7">
          <p15:clr>
            <a:srgbClr val="F26B43"/>
          </p15:clr>
        </p15:guide>
        <p15:guide id="8" orient="horz">
          <p15:clr>
            <a:srgbClr val="F26B43"/>
          </p15:clr>
        </p15:guide>
        <p15:guide id="9" orient="horz" pos="644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imra.com/en/newsroom/news-releases/2025/limra-2024-retail-annuity-sales-power-to-a-record-$432.4-bill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limra.com/?utm_source=research-report&amp;utm_medium=graphics-pdf&amp;utm_campaign=graphics-pdf"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028" y="5460556"/>
            <a:ext cx="11750972" cy="430887"/>
          </a:xfrm>
        </p:spPr>
        <p:txBody>
          <a:bodyPr/>
          <a:lstStyle/>
          <a:p>
            <a:r>
              <a:rPr lang="en-US" sz="2500" kern="1800" dirty="0">
                <a:latin typeface="Aptos" panose="020B0004020202020204" pitchFamily="34" charset="0"/>
              </a:rPr>
              <a:t>2024 Retail Annuity Sales Grow 13% to a Record $434.1 Billion</a:t>
            </a:r>
            <a:endParaRPr lang="en-US" sz="2500" dirty="0">
              <a:latin typeface="Aptos" panose="020B0004020202020204" pitchFamily="34" charset="0"/>
            </a:endParaRPr>
          </a:p>
        </p:txBody>
      </p:sp>
      <p:sp>
        <p:nvSpPr>
          <p:cNvPr id="10" name="Text Placeholder 9"/>
          <p:cNvSpPr>
            <a:spLocks noGrp="1"/>
          </p:cNvSpPr>
          <p:nvPr>
            <p:ph type="body" sz="quarter" idx="10"/>
          </p:nvPr>
        </p:nvSpPr>
        <p:spPr>
          <a:xfrm>
            <a:off x="441028" y="5891443"/>
            <a:ext cx="5449824" cy="333375"/>
          </a:xfrm>
        </p:spPr>
        <p:txBody>
          <a:bodyPr/>
          <a:lstStyle/>
          <a:p>
            <a:r>
              <a:rPr lang="en-US" dirty="0">
                <a:latin typeface="Aptos" panose="020B0004020202020204" pitchFamily="34" charset="0"/>
              </a:rPr>
              <a:t>Brandi Calica</a:t>
            </a:r>
            <a:r>
              <a:rPr lang="en-US" sz="1600" dirty="0">
                <a:latin typeface="Aptos" panose="020B0004020202020204" pitchFamily="34" charset="0"/>
              </a:rPr>
              <a:t>  •  </a:t>
            </a:r>
            <a:r>
              <a:rPr lang="en-US" dirty="0">
                <a:latin typeface="Aptos" panose="020B0004020202020204" pitchFamily="34" charset="0"/>
              </a:rPr>
              <a:t>Segment Marketing</a:t>
            </a:r>
          </a:p>
        </p:txBody>
      </p:sp>
      <p:sp>
        <p:nvSpPr>
          <p:cNvPr id="11" name="Text Placeholder 10"/>
          <p:cNvSpPr>
            <a:spLocks noGrp="1"/>
          </p:cNvSpPr>
          <p:nvPr>
            <p:ph type="body" sz="quarter" idx="11"/>
          </p:nvPr>
        </p:nvSpPr>
        <p:spPr>
          <a:xfrm>
            <a:off x="441028" y="6244056"/>
            <a:ext cx="5449824" cy="333375"/>
          </a:xfrm>
        </p:spPr>
        <p:txBody>
          <a:bodyPr/>
          <a:lstStyle/>
          <a:p>
            <a:r>
              <a:rPr lang="en-US" dirty="0">
                <a:latin typeface="Aptos" panose="020B0004020202020204" pitchFamily="34" charset="0"/>
              </a:rPr>
              <a:t>March 2025</a:t>
            </a:r>
          </a:p>
        </p:txBody>
      </p:sp>
    </p:spTree>
    <p:extLst>
      <p:ext uri="{BB962C8B-B14F-4D97-AF65-F5344CB8AC3E}">
        <p14:creationId xmlns:p14="http://schemas.microsoft.com/office/powerpoint/2010/main" val="222730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Fixed Indexed Annuity Sales Trends</a:t>
            </a:r>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p:pic>
    </p:spTree>
    <p:extLst>
      <p:ext uri="{BB962C8B-B14F-4D97-AF65-F5344CB8AC3E}">
        <p14:creationId xmlns:p14="http://schemas.microsoft.com/office/powerpoint/2010/main" val="328480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8"/>
          <p:cNvSpPr txBox="1">
            <a:spLocks/>
          </p:cNvSpPr>
          <p:nvPr/>
        </p:nvSpPr>
        <p:spPr>
          <a:xfrm>
            <a:off x="0" y="0"/>
            <a:ext cx="11311007" cy="836908"/>
          </a:xfrm>
          <a:prstGeom prst="rect">
            <a:avLst/>
          </a:prstGeom>
          <a:noFill/>
        </p:spPr>
        <p:txBody>
          <a:bodyPr vert="horz" wrap="none" lIns="274320" tIns="0" rIns="182880" bIns="0" rtlCol="0" anchor="ctr" anchorCtr="0">
            <a:normAutofit/>
          </a:bodyPr>
          <a:lstStyle>
            <a:lvl1pPr fontAlgn="base">
              <a:lnSpc>
                <a:spcPct val="100000"/>
              </a:lnSpc>
              <a:spcBef>
                <a:spcPct val="0"/>
              </a:spcBef>
              <a:spcAft>
                <a:spcPct val="0"/>
              </a:spcAft>
              <a:defRPr sz="3200" b="0" baseline="0">
                <a:solidFill>
                  <a:schemeClr val="bg1"/>
                </a:solidFill>
                <a:latin typeface="Arial"/>
                <a:ea typeface="+mj-ea"/>
                <a:cs typeface="Arial"/>
              </a:defRPr>
            </a:lvl1pPr>
            <a:lvl2pPr fontAlgn="base">
              <a:spcBef>
                <a:spcPct val="0"/>
              </a:spcBef>
              <a:spcAft>
                <a:spcPct val="0"/>
              </a:spcAft>
              <a:defRPr sz="3780" b="1">
                <a:solidFill>
                  <a:schemeClr val="bg1"/>
                </a:solidFill>
                <a:latin typeface="Times New Roman" pitchFamily="18" charset="0"/>
              </a:defRPr>
            </a:lvl2pPr>
            <a:lvl3pPr fontAlgn="base">
              <a:spcBef>
                <a:spcPct val="0"/>
              </a:spcBef>
              <a:spcAft>
                <a:spcPct val="0"/>
              </a:spcAft>
              <a:defRPr sz="3780" b="1">
                <a:solidFill>
                  <a:schemeClr val="bg1"/>
                </a:solidFill>
                <a:latin typeface="Times New Roman" pitchFamily="18" charset="0"/>
              </a:defRPr>
            </a:lvl3pPr>
            <a:lvl4pPr fontAlgn="base">
              <a:spcBef>
                <a:spcPct val="0"/>
              </a:spcBef>
              <a:spcAft>
                <a:spcPct val="0"/>
              </a:spcAft>
              <a:defRPr sz="3780" b="1">
                <a:solidFill>
                  <a:schemeClr val="bg1"/>
                </a:solidFill>
                <a:latin typeface="Times New Roman" pitchFamily="18" charset="0"/>
              </a:defRPr>
            </a:lvl4pPr>
            <a:lvl5pPr fontAlgn="base">
              <a:spcBef>
                <a:spcPct val="0"/>
              </a:spcBef>
              <a:spcAft>
                <a:spcPct val="0"/>
              </a:spcAft>
              <a:defRPr sz="3780" b="1">
                <a:solidFill>
                  <a:schemeClr val="bg1"/>
                </a:solidFill>
                <a:latin typeface="Times New Roman" pitchFamily="18" charset="0"/>
              </a:defRPr>
            </a:lvl5pPr>
            <a:lvl6pPr marL="480036" fontAlgn="base">
              <a:spcBef>
                <a:spcPct val="0"/>
              </a:spcBef>
              <a:spcAft>
                <a:spcPct val="0"/>
              </a:spcAft>
              <a:defRPr sz="3780" b="1">
                <a:solidFill>
                  <a:schemeClr val="bg1"/>
                </a:solidFill>
                <a:latin typeface="Times New Roman" pitchFamily="18" charset="0"/>
              </a:defRPr>
            </a:lvl6pPr>
            <a:lvl7pPr marL="960072" fontAlgn="base">
              <a:spcBef>
                <a:spcPct val="0"/>
              </a:spcBef>
              <a:spcAft>
                <a:spcPct val="0"/>
              </a:spcAft>
              <a:defRPr sz="3780" b="1">
                <a:solidFill>
                  <a:schemeClr val="bg1"/>
                </a:solidFill>
                <a:latin typeface="Times New Roman" pitchFamily="18" charset="0"/>
              </a:defRPr>
            </a:lvl7pPr>
            <a:lvl8pPr marL="1440108" fontAlgn="base">
              <a:spcBef>
                <a:spcPct val="0"/>
              </a:spcBef>
              <a:spcAft>
                <a:spcPct val="0"/>
              </a:spcAft>
              <a:defRPr sz="3780" b="1">
                <a:solidFill>
                  <a:schemeClr val="bg1"/>
                </a:solidFill>
                <a:latin typeface="Times New Roman" pitchFamily="18" charset="0"/>
              </a:defRPr>
            </a:lvl8pPr>
            <a:lvl9pPr marL="1920144" fontAlgn="base">
              <a:spcBef>
                <a:spcPct val="0"/>
              </a:spcBef>
              <a:spcAft>
                <a:spcPct val="0"/>
              </a:spcAft>
              <a:defRPr sz="3780" b="1">
                <a:solidFill>
                  <a:schemeClr val="bg1"/>
                </a:solidFill>
                <a:latin typeface="Times New Roman" pitchFamily="18" charset="0"/>
              </a:defRPr>
            </a:lvl9pPr>
          </a:lstStyle>
          <a:p>
            <a:r>
              <a:rPr lang="en-US" dirty="0">
                <a:latin typeface="Aptos" panose="020B0004020202020204" pitchFamily="34" charset="0"/>
              </a:rPr>
              <a:t>Fixed Indexed Annuity Sales Up 28% in 4Q Year-Over-Year</a:t>
            </a:r>
          </a:p>
        </p:txBody>
      </p:sp>
      <p:graphicFrame>
        <p:nvGraphicFramePr>
          <p:cNvPr id="5" name="Object 3"/>
          <p:cNvGraphicFramePr>
            <a:graphicFrameLocks noChangeAspect="1"/>
          </p:cNvGraphicFramePr>
          <p:nvPr>
            <p:extLst>
              <p:ext uri="{D42A27DB-BD31-4B8C-83A1-F6EECF244321}">
                <p14:modId xmlns:p14="http://schemas.microsoft.com/office/powerpoint/2010/main" val="3697904084"/>
              </p:ext>
            </p:extLst>
          </p:nvPr>
        </p:nvGraphicFramePr>
        <p:xfrm>
          <a:off x="199981" y="1026074"/>
          <a:ext cx="11660861" cy="497950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6"/>
          <p:cNvSpPr txBox="1">
            <a:spLocks/>
          </p:cNvSpPr>
          <p:nvPr/>
        </p:nvSpPr>
        <p:spPr>
          <a:xfrm>
            <a:off x="324335" y="6412354"/>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cs typeface="Arial" pitchFamily="34" charset="0"/>
              </a:rPr>
              <a:t>Source</a:t>
            </a:r>
            <a:r>
              <a:rPr lang="en-US" sz="1000" i="1" dirty="0">
                <a:cs typeface="Arial" pitchFamily="34" charset="0"/>
              </a:rPr>
              <a:t>: </a:t>
            </a:r>
            <a:r>
              <a:rPr lang="en-US" sz="1000" i="1" dirty="0"/>
              <a:t>U.S. Individual Annuities Sales Survey, </a:t>
            </a:r>
            <a:r>
              <a:rPr lang="en-US" sz="1000" dirty="0"/>
              <a:t>LIMRA.</a:t>
            </a:r>
            <a:endParaRPr lang="en-US" sz="1000" i="1" dirty="0"/>
          </a:p>
          <a:p>
            <a:pPr marL="0" indent="0">
              <a:lnSpc>
                <a:spcPct val="100000"/>
              </a:lnSpc>
              <a:spcBef>
                <a:spcPts val="0"/>
              </a:spcBef>
              <a:buNone/>
            </a:pPr>
            <a:endParaRPr lang="en-US" sz="1000" i="1" dirty="0">
              <a:cs typeface="Arial" pitchFamily="34" charset="0"/>
            </a:endParaRPr>
          </a:p>
        </p:txBody>
      </p:sp>
    </p:spTree>
    <p:extLst>
      <p:ext uri="{BB962C8B-B14F-4D97-AF65-F5344CB8AC3E}">
        <p14:creationId xmlns:p14="http://schemas.microsoft.com/office/powerpoint/2010/main" val="287403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Income Annuity Sales Trends</a:t>
            </a: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163" b="27163"/>
          <a:stretch>
            <a:fillRect/>
          </a:stretch>
        </p:blipFill>
        <p:spPr/>
      </p:pic>
    </p:spTree>
    <p:extLst>
      <p:ext uri="{BB962C8B-B14F-4D97-AF65-F5344CB8AC3E}">
        <p14:creationId xmlns:p14="http://schemas.microsoft.com/office/powerpoint/2010/main" val="418999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ptos" panose="020B0004020202020204" pitchFamily="34" charset="0"/>
              </a:rPr>
              <a:t>Deferred Annuity Sales Down 22% Year-Over-Year</a:t>
            </a:r>
          </a:p>
        </p:txBody>
      </p:sp>
      <p:graphicFrame>
        <p:nvGraphicFramePr>
          <p:cNvPr id="7" name="Chart 6"/>
          <p:cNvGraphicFramePr/>
          <p:nvPr>
            <p:extLst>
              <p:ext uri="{D42A27DB-BD31-4B8C-83A1-F6EECF244321}">
                <p14:modId xmlns:p14="http://schemas.microsoft.com/office/powerpoint/2010/main" val="3088213265"/>
              </p:ext>
            </p:extLst>
          </p:nvPr>
        </p:nvGraphicFramePr>
        <p:xfrm>
          <a:off x="305046" y="942975"/>
          <a:ext cx="11570345" cy="558670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1057661" y="1876562"/>
            <a:ext cx="948563" cy="369332"/>
          </a:xfrm>
          <a:prstGeom prst="rect">
            <a:avLst/>
          </a:prstGeom>
          <a:noFill/>
        </p:spPr>
        <p:txBody>
          <a:bodyPr wrap="square" rtlCol="0">
            <a:spAutoFit/>
          </a:bodyPr>
          <a:lstStyle/>
          <a:p>
            <a:r>
              <a:rPr lang="en-US" b="1" dirty="0">
                <a:latin typeface="Aptos" panose="020B0004020202020204" pitchFamily="34" charset="0"/>
              </a:rPr>
              <a:t>$4.3B</a:t>
            </a:r>
          </a:p>
        </p:txBody>
      </p:sp>
      <p:sp>
        <p:nvSpPr>
          <p:cNvPr id="8" name="Text Placeholder 6"/>
          <p:cNvSpPr txBox="1">
            <a:spLocks/>
          </p:cNvSpPr>
          <p:nvPr/>
        </p:nvSpPr>
        <p:spPr>
          <a:xfrm>
            <a:off x="354152" y="6382536"/>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cs typeface="Arial" pitchFamily="34" charset="0"/>
              </a:rPr>
              <a:t>Source</a:t>
            </a:r>
            <a:r>
              <a:rPr lang="en-US" sz="1000" i="1" dirty="0">
                <a:cs typeface="Arial" pitchFamily="34" charset="0"/>
              </a:rPr>
              <a:t>: </a:t>
            </a:r>
            <a:r>
              <a:rPr lang="en-US" sz="1000" i="1" dirty="0"/>
              <a:t>U.S. Individual Annuities Sales Survey, </a:t>
            </a:r>
            <a:r>
              <a:rPr lang="en-US" sz="1000" dirty="0"/>
              <a:t>LIMRA.</a:t>
            </a:r>
            <a:endParaRPr lang="en-US" sz="1000" i="1" dirty="0"/>
          </a:p>
        </p:txBody>
      </p:sp>
      <p:sp>
        <p:nvSpPr>
          <p:cNvPr id="4" name="TextBox 3">
            <a:extLst>
              <a:ext uri="{FF2B5EF4-FFF2-40B4-BE49-F238E27FC236}">
                <a16:creationId xmlns:a16="http://schemas.microsoft.com/office/drawing/2014/main" id="{93689702-A811-28DB-B58F-1EB8143ED28D}"/>
              </a:ext>
            </a:extLst>
          </p:cNvPr>
          <p:cNvSpPr txBox="1"/>
          <p:nvPr/>
        </p:nvSpPr>
        <p:spPr>
          <a:xfrm>
            <a:off x="1961651" y="1165770"/>
            <a:ext cx="8280259" cy="369332"/>
          </a:xfrm>
          <a:prstGeom prst="rect">
            <a:avLst/>
          </a:prstGeom>
          <a:noFill/>
        </p:spPr>
        <p:txBody>
          <a:bodyPr wrap="square" rtlCol="0">
            <a:spAutoFit/>
          </a:bodyPr>
          <a:lstStyle/>
          <a:p>
            <a:pPr marL="0" marR="0" algn="ctr">
              <a:spcBef>
                <a:spcPts val="0"/>
              </a:spcBef>
              <a:spcAft>
                <a:spcPts val="0"/>
              </a:spcAft>
            </a:pPr>
            <a:r>
              <a:rPr lang="en-US" sz="1800" b="1" dirty="0">
                <a:solidFill>
                  <a:srgbClr val="35424A"/>
                </a:solidFill>
                <a:effectLst/>
                <a:highlight>
                  <a:srgbClr val="FFFFFF"/>
                </a:highlight>
                <a:latin typeface="Aptos" panose="020B0004020202020204" pitchFamily="34" charset="0"/>
                <a:ea typeface="Times New Roman" panose="02020603050405020304" pitchFamily="18" charset="0"/>
              </a:rPr>
              <a:t>DIA sales ended 2024 up 16% to 4.8 billion. </a:t>
            </a:r>
            <a:endParaRPr lang="en-US" sz="1800" b="1" dirty="0">
              <a:effectLst/>
              <a:highlight>
                <a:srgbClr val="FFFFFF"/>
              </a:highlight>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356175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Traditional Variable Annuity Sales Trends</a:t>
            </a: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a:xfrm>
            <a:off x="0" y="13447"/>
            <a:ext cx="12192000" cy="4162425"/>
          </a:xfrm>
        </p:spPr>
      </p:pic>
    </p:spTree>
    <p:extLst>
      <p:ext uri="{BB962C8B-B14F-4D97-AF65-F5344CB8AC3E}">
        <p14:creationId xmlns:p14="http://schemas.microsoft.com/office/powerpoint/2010/main" val="396308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447" y="-220753"/>
            <a:ext cx="12191998" cy="890341"/>
          </a:xfrm>
        </p:spPr>
        <p:txBody>
          <a:bodyPr vert="horz" wrap="none" lIns="0" tIns="0" rIns="0" bIns="0" rtlCol="0" anchor="b">
            <a:normAutofit/>
          </a:bodyPr>
          <a:lstStyle/>
          <a:p>
            <a:pPr fontAlgn="base">
              <a:lnSpc>
                <a:spcPct val="100000"/>
              </a:lnSpc>
              <a:spcAft>
                <a:spcPct val="0"/>
              </a:spcAft>
            </a:pPr>
            <a:r>
              <a:rPr lang="en-US" dirty="0">
                <a:latin typeface="Aptos" panose="020B0004020202020204" pitchFamily="34" charset="0"/>
              </a:rPr>
              <a:t>Traditional Variable Annuity Sales Up 36% Year-Over-Year</a:t>
            </a:r>
          </a:p>
        </p:txBody>
      </p:sp>
      <p:graphicFrame>
        <p:nvGraphicFramePr>
          <p:cNvPr id="5" name="Object 3"/>
          <p:cNvGraphicFramePr>
            <a:graphicFrameLocks noChangeAspect="1"/>
          </p:cNvGraphicFramePr>
          <p:nvPr>
            <p:extLst>
              <p:ext uri="{D42A27DB-BD31-4B8C-83A1-F6EECF244321}">
                <p14:modId xmlns:p14="http://schemas.microsoft.com/office/powerpoint/2010/main" val="3071041967"/>
              </p:ext>
            </p:extLst>
          </p:nvPr>
        </p:nvGraphicFramePr>
        <p:xfrm>
          <a:off x="262027" y="716243"/>
          <a:ext cx="11660863" cy="53659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6"/>
          <p:cNvSpPr txBox="1">
            <a:spLocks/>
          </p:cNvSpPr>
          <p:nvPr/>
        </p:nvSpPr>
        <p:spPr>
          <a:xfrm>
            <a:off x="262027" y="6462050"/>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cs typeface="Arial" pitchFamily="34" charset="0"/>
              </a:rPr>
              <a:t>Source</a:t>
            </a:r>
            <a:r>
              <a:rPr lang="en-US" sz="1000" i="1" dirty="0">
                <a:cs typeface="Arial" pitchFamily="34" charset="0"/>
              </a:rPr>
              <a:t>: </a:t>
            </a:r>
            <a:r>
              <a:rPr lang="en-US" sz="1000" i="1" dirty="0"/>
              <a:t>U.S. Individual Annuities Sales Survey, </a:t>
            </a:r>
            <a:r>
              <a:rPr lang="en-US" sz="1000" dirty="0"/>
              <a:t>LIMRA.</a:t>
            </a:r>
            <a:endParaRPr lang="en-US" sz="1000" i="1" dirty="0"/>
          </a:p>
        </p:txBody>
      </p:sp>
    </p:spTree>
    <p:extLst>
      <p:ext uri="{BB962C8B-B14F-4D97-AF65-F5344CB8AC3E}">
        <p14:creationId xmlns:p14="http://schemas.microsoft.com/office/powerpoint/2010/main" val="144580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RILA Sales Trends</a:t>
            </a:r>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p:pic>
    </p:spTree>
    <p:extLst>
      <p:ext uri="{BB962C8B-B14F-4D97-AF65-F5344CB8AC3E}">
        <p14:creationId xmlns:p14="http://schemas.microsoft.com/office/powerpoint/2010/main" val="930158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8"/>
          <p:cNvSpPr txBox="1">
            <a:spLocks/>
          </p:cNvSpPr>
          <p:nvPr/>
        </p:nvSpPr>
        <p:spPr>
          <a:xfrm>
            <a:off x="78458" y="0"/>
            <a:ext cx="11311007" cy="836908"/>
          </a:xfrm>
          <a:prstGeom prst="rect">
            <a:avLst/>
          </a:prstGeom>
          <a:noFill/>
        </p:spPr>
        <p:txBody>
          <a:bodyPr vert="horz" wrap="none" lIns="274320" tIns="0" rIns="182880" bIns="0" rtlCol="0" anchor="ctr" anchorCtr="0">
            <a:normAutofit/>
          </a:bodyPr>
          <a:lstStyle>
            <a:lvl1pPr fontAlgn="base">
              <a:lnSpc>
                <a:spcPct val="100000"/>
              </a:lnSpc>
              <a:spcBef>
                <a:spcPct val="0"/>
              </a:spcBef>
              <a:spcAft>
                <a:spcPct val="0"/>
              </a:spcAft>
              <a:defRPr sz="3200" b="0" baseline="0">
                <a:solidFill>
                  <a:schemeClr val="bg1"/>
                </a:solidFill>
                <a:latin typeface="Arial"/>
                <a:ea typeface="+mj-ea"/>
                <a:cs typeface="Arial"/>
              </a:defRPr>
            </a:lvl1pPr>
            <a:lvl2pPr fontAlgn="base">
              <a:spcBef>
                <a:spcPct val="0"/>
              </a:spcBef>
              <a:spcAft>
                <a:spcPct val="0"/>
              </a:spcAft>
              <a:defRPr sz="3780" b="1">
                <a:solidFill>
                  <a:schemeClr val="bg1"/>
                </a:solidFill>
                <a:latin typeface="Times New Roman" pitchFamily="18" charset="0"/>
              </a:defRPr>
            </a:lvl2pPr>
            <a:lvl3pPr fontAlgn="base">
              <a:spcBef>
                <a:spcPct val="0"/>
              </a:spcBef>
              <a:spcAft>
                <a:spcPct val="0"/>
              </a:spcAft>
              <a:defRPr sz="3780" b="1">
                <a:solidFill>
                  <a:schemeClr val="bg1"/>
                </a:solidFill>
                <a:latin typeface="Times New Roman" pitchFamily="18" charset="0"/>
              </a:defRPr>
            </a:lvl3pPr>
            <a:lvl4pPr fontAlgn="base">
              <a:spcBef>
                <a:spcPct val="0"/>
              </a:spcBef>
              <a:spcAft>
                <a:spcPct val="0"/>
              </a:spcAft>
              <a:defRPr sz="3780" b="1">
                <a:solidFill>
                  <a:schemeClr val="bg1"/>
                </a:solidFill>
                <a:latin typeface="Times New Roman" pitchFamily="18" charset="0"/>
              </a:defRPr>
            </a:lvl4pPr>
            <a:lvl5pPr fontAlgn="base">
              <a:spcBef>
                <a:spcPct val="0"/>
              </a:spcBef>
              <a:spcAft>
                <a:spcPct val="0"/>
              </a:spcAft>
              <a:defRPr sz="3780" b="1">
                <a:solidFill>
                  <a:schemeClr val="bg1"/>
                </a:solidFill>
                <a:latin typeface="Times New Roman" pitchFamily="18" charset="0"/>
              </a:defRPr>
            </a:lvl5pPr>
            <a:lvl6pPr marL="480036" fontAlgn="base">
              <a:spcBef>
                <a:spcPct val="0"/>
              </a:spcBef>
              <a:spcAft>
                <a:spcPct val="0"/>
              </a:spcAft>
              <a:defRPr sz="3780" b="1">
                <a:solidFill>
                  <a:schemeClr val="bg1"/>
                </a:solidFill>
                <a:latin typeface="Times New Roman" pitchFamily="18" charset="0"/>
              </a:defRPr>
            </a:lvl6pPr>
            <a:lvl7pPr marL="960072" fontAlgn="base">
              <a:spcBef>
                <a:spcPct val="0"/>
              </a:spcBef>
              <a:spcAft>
                <a:spcPct val="0"/>
              </a:spcAft>
              <a:defRPr sz="3780" b="1">
                <a:solidFill>
                  <a:schemeClr val="bg1"/>
                </a:solidFill>
                <a:latin typeface="Times New Roman" pitchFamily="18" charset="0"/>
              </a:defRPr>
            </a:lvl7pPr>
            <a:lvl8pPr marL="1440108" fontAlgn="base">
              <a:spcBef>
                <a:spcPct val="0"/>
              </a:spcBef>
              <a:spcAft>
                <a:spcPct val="0"/>
              </a:spcAft>
              <a:defRPr sz="3780" b="1">
                <a:solidFill>
                  <a:schemeClr val="bg1"/>
                </a:solidFill>
                <a:latin typeface="Times New Roman" pitchFamily="18" charset="0"/>
              </a:defRPr>
            </a:lvl8pPr>
            <a:lvl9pPr marL="1920144" fontAlgn="base">
              <a:spcBef>
                <a:spcPct val="0"/>
              </a:spcBef>
              <a:spcAft>
                <a:spcPct val="0"/>
              </a:spcAft>
              <a:defRPr sz="3780" b="1">
                <a:solidFill>
                  <a:schemeClr val="bg1"/>
                </a:solidFill>
                <a:latin typeface="Times New Roman" pitchFamily="18" charset="0"/>
              </a:defRPr>
            </a:lvl9pPr>
          </a:lstStyle>
          <a:p>
            <a:r>
              <a:rPr lang="en-US" dirty="0">
                <a:latin typeface="Aptos" panose="020B0004020202020204" pitchFamily="34" charset="0"/>
              </a:rPr>
              <a:t>RILA Sales Up 36% in 4Q 2024</a:t>
            </a:r>
          </a:p>
        </p:txBody>
      </p:sp>
      <p:graphicFrame>
        <p:nvGraphicFramePr>
          <p:cNvPr id="5" name="Object 3"/>
          <p:cNvGraphicFramePr>
            <a:graphicFrameLocks noChangeAspect="1"/>
          </p:cNvGraphicFramePr>
          <p:nvPr>
            <p:extLst>
              <p:ext uri="{D42A27DB-BD31-4B8C-83A1-F6EECF244321}">
                <p14:modId xmlns:p14="http://schemas.microsoft.com/office/powerpoint/2010/main" val="1028205636"/>
              </p:ext>
            </p:extLst>
          </p:nvPr>
        </p:nvGraphicFramePr>
        <p:xfrm>
          <a:off x="265568" y="559841"/>
          <a:ext cx="11660863" cy="54256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txBox="1">
            <a:spLocks/>
          </p:cNvSpPr>
          <p:nvPr/>
        </p:nvSpPr>
        <p:spPr>
          <a:xfrm>
            <a:off x="265568" y="6398194"/>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cs typeface="Arial" pitchFamily="34" charset="0"/>
              </a:rPr>
              <a:t>Source</a:t>
            </a:r>
            <a:r>
              <a:rPr lang="en-US" sz="1000" i="1" dirty="0">
                <a:cs typeface="Arial" pitchFamily="34" charset="0"/>
              </a:rPr>
              <a:t>: </a:t>
            </a:r>
            <a:r>
              <a:rPr lang="en-US" sz="1000" i="1" dirty="0"/>
              <a:t>U.S. Individual Annuities Sales Survey, </a:t>
            </a:r>
            <a:r>
              <a:rPr lang="en-US" sz="1000" dirty="0"/>
              <a:t>LIMRA.</a:t>
            </a:r>
            <a:endParaRPr lang="en-US" sz="1000" i="1" dirty="0"/>
          </a:p>
        </p:txBody>
      </p:sp>
      <p:sp>
        <p:nvSpPr>
          <p:cNvPr id="2" name="TextBox 1">
            <a:extLst>
              <a:ext uri="{FF2B5EF4-FFF2-40B4-BE49-F238E27FC236}">
                <a16:creationId xmlns:a16="http://schemas.microsoft.com/office/drawing/2014/main" id="{D2D46CAC-B3FB-C3E3-B2F2-1E4545A721A8}"/>
              </a:ext>
            </a:extLst>
          </p:cNvPr>
          <p:cNvSpPr txBox="1"/>
          <p:nvPr/>
        </p:nvSpPr>
        <p:spPr>
          <a:xfrm>
            <a:off x="9806371" y="1878385"/>
            <a:ext cx="914400" cy="40005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rPr>
              <a:t>$12.6</a:t>
            </a:r>
          </a:p>
        </p:txBody>
      </p:sp>
    </p:spTree>
    <p:extLst>
      <p:ext uri="{BB962C8B-B14F-4D97-AF65-F5344CB8AC3E}">
        <p14:creationId xmlns:p14="http://schemas.microsoft.com/office/powerpoint/2010/main" val="3751509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6095999"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6" name="Rectangle 65"/>
          <p:cNvSpPr/>
          <p:nvPr/>
        </p:nvSpPr>
        <p:spPr>
          <a:xfrm>
            <a:off x="3693837" y="2971800"/>
            <a:ext cx="2262042"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2" name="Rectangle 61"/>
          <p:cNvSpPr/>
          <p:nvPr/>
        </p:nvSpPr>
        <p:spPr>
          <a:xfrm>
            <a:off x="6096000" y="2776514"/>
            <a:ext cx="2238375" cy="666750"/>
          </a:xfrm>
          <a:prstGeom prst="rect">
            <a:avLst/>
          </a:prstGeom>
          <a:solidFill>
            <a:srgbClr val="008145"/>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0" name="Rectangle 59"/>
          <p:cNvSpPr/>
          <p:nvPr/>
        </p:nvSpPr>
        <p:spPr>
          <a:xfrm>
            <a:off x="3703217" y="2776514"/>
            <a:ext cx="2252662" cy="666750"/>
          </a:xfrm>
          <a:prstGeom prst="rect">
            <a:avLst/>
          </a:prstGeom>
          <a:solidFill>
            <a:srgbClr val="FAC809"/>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Rectangle 30"/>
          <p:cNvSpPr/>
          <p:nvPr/>
        </p:nvSpPr>
        <p:spPr>
          <a:xfrm>
            <a:off x="3721810" y="2853967"/>
            <a:ext cx="2209800"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1F20"/>
                </a:solidFill>
                <a:effectLst/>
                <a:uLnTx/>
                <a:uFillTx/>
                <a:latin typeface="Aptos" panose="020B0004020202020204" pitchFamily="34" charset="0"/>
              </a:rPr>
              <a:t>Insights </a:t>
            </a:r>
          </a:p>
        </p:txBody>
      </p:sp>
      <p:sp>
        <p:nvSpPr>
          <p:cNvPr id="36" name="Rectangle 35"/>
          <p:cNvSpPr/>
          <p:nvPr/>
        </p:nvSpPr>
        <p:spPr>
          <a:xfrm>
            <a:off x="6095638" y="2854050"/>
            <a:ext cx="2257425"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ptos" panose="020B0004020202020204" pitchFamily="34" charset="0"/>
              </a:rPr>
              <a:t>Connections</a:t>
            </a:r>
            <a:r>
              <a:rPr kumimoji="0" lang="en-US" sz="2400" b="1" i="0" u="none" strike="noStrike" kern="1200" cap="none" spc="0" normalizeH="0" baseline="0" noProof="0" dirty="0">
                <a:ln>
                  <a:noFill/>
                </a:ln>
                <a:solidFill>
                  <a:srgbClr val="FFFFFF"/>
                </a:solidFill>
                <a:effectLst/>
                <a:uLnTx/>
                <a:uFillTx/>
                <a:latin typeface="Aptos" panose="020B0004020202020204" pitchFamily="34" charset="0"/>
              </a:rPr>
              <a:t> </a:t>
            </a:r>
          </a:p>
        </p:txBody>
      </p:sp>
      <p:sp>
        <p:nvSpPr>
          <p:cNvPr id="9" name="Rectangle 8"/>
          <p:cNvSpPr/>
          <p:nvPr/>
        </p:nvSpPr>
        <p:spPr>
          <a:xfrm>
            <a:off x="1273629" y="1535973"/>
            <a:ext cx="9644742" cy="78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ptos" panose="020B0004020202020204" pitchFamily="34" charset="0"/>
              </a:rPr>
              <a:t>Advancing the financial services industry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ptos" panose="020B0004020202020204" pitchFamily="34" charset="0"/>
              </a:rPr>
              <a:t>by empowering our members with</a:t>
            </a:r>
          </a:p>
        </p:txBody>
      </p:sp>
      <p:sp>
        <p:nvSpPr>
          <p:cNvPr id="69"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2" name="Group 1"/>
          <p:cNvGrpSpPr/>
          <p:nvPr/>
        </p:nvGrpSpPr>
        <p:grpSpPr>
          <a:xfrm>
            <a:off x="1312800" y="2762250"/>
            <a:ext cx="2238375" cy="2724150"/>
            <a:chOff x="10698647" y="862215"/>
            <a:chExt cx="2238375" cy="2724150"/>
          </a:xfrm>
        </p:grpSpPr>
        <p:sp>
          <p:nvSpPr>
            <p:cNvPr id="65" name="Rectangle 64"/>
            <p:cNvSpPr/>
            <p:nvPr/>
          </p:nvSpPr>
          <p:spPr>
            <a:xfrm>
              <a:off x="10698647" y="1071765"/>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7" name="Rectangle 6"/>
            <p:cNvSpPr/>
            <p:nvPr/>
          </p:nvSpPr>
          <p:spPr>
            <a:xfrm>
              <a:off x="10703876" y="862215"/>
              <a:ext cx="2232932" cy="666750"/>
            </a:xfrm>
            <a:prstGeom prst="rect">
              <a:avLst/>
            </a:prstGeom>
            <a:solidFill>
              <a:srgbClr val="0B9EC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30" name="Rectangle 29"/>
            <p:cNvSpPr/>
            <p:nvPr/>
          </p:nvSpPr>
          <p:spPr>
            <a:xfrm>
              <a:off x="10717698" y="965173"/>
              <a:ext cx="2200275"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1F20"/>
                  </a:solidFill>
                  <a:effectLst/>
                  <a:uLnTx/>
                  <a:uFillTx/>
                  <a:latin typeface="Aptos" panose="020B0004020202020204" pitchFamily="34" charset="0"/>
                </a:rPr>
                <a:t>Knowledge</a:t>
              </a:r>
            </a:p>
          </p:txBody>
        </p:sp>
        <p:pic>
          <p:nvPicPr>
            <p:cNvPr id="23" name="Picture 2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5532" y="1897855"/>
              <a:ext cx="1448115" cy="1124932"/>
            </a:xfrm>
            <a:prstGeom prst="rect">
              <a:avLst/>
            </a:prstGeom>
          </p:spPr>
        </p:pic>
      </p:grpSp>
      <p:pic>
        <p:nvPicPr>
          <p:cNvPr id="25" name="Picture 2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27384" y="3638511"/>
            <a:ext cx="1288806" cy="1400270"/>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64454" y="3709524"/>
            <a:ext cx="1276350" cy="1329257"/>
          </a:xfrm>
          <a:prstGeom prst="rect">
            <a:avLst/>
          </a:prstGeom>
        </p:spPr>
      </p:pic>
      <p:grpSp>
        <p:nvGrpSpPr>
          <p:cNvPr id="3" name="Group 2"/>
          <p:cNvGrpSpPr/>
          <p:nvPr/>
        </p:nvGrpSpPr>
        <p:grpSpPr>
          <a:xfrm>
            <a:off x="8492822" y="2762250"/>
            <a:ext cx="2243137" cy="2724150"/>
            <a:chOff x="8667750" y="2762250"/>
            <a:chExt cx="2243137" cy="2724150"/>
          </a:xfrm>
        </p:grpSpPr>
        <p:sp>
          <p:nvSpPr>
            <p:cNvPr id="67" name="Rectangle 66"/>
            <p:cNvSpPr/>
            <p:nvPr/>
          </p:nvSpPr>
          <p:spPr>
            <a:xfrm>
              <a:off x="8672512"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64" name="Rectangle 63"/>
            <p:cNvSpPr/>
            <p:nvPr/>
          </p:nvSpPr>
          <p:spPr>
            <a:xfrm>
              <a:off x="8667750" y="2762250"/>
              <a:ext cx="2238375" cy="666750"/>
            </a:xfrm>
            <a:prstGeom prst="rect">
              <a:avLst/>
            </a:prstGeom>
            <a:solidFill>
              <a:srgbClr val="F7921D"/>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51" name="Rectangle 50"/>
            <p:cNvSpPr/>
            <p:nvPr/>
          </p:nvSpPr>
          <p:spPr>
            <a:xfrm>
              <a:off x="8677275" y="2835584"/>
              <a:ext cx="2228850" cy="498598"/>
            </a:xfrm>
            <a:prstGeom prst="rect">
              <a:avLst/>
            </a:prstGeom>
          </p:spPr>
          <p:txBody>
            <a:bodyPr wrap="square" anchor="ctr">
              <a:spAutoFit/>
            </a:bodyPr>
            <a:lstStyle/>
            <a:p>
              <a:pPr marL="0" marR="0" lvl="0" indent="0" algn="ctr" defTabSz="914400" rtl="0" eaLnBrk="1" fontAlgn="auto" latinLnBrk="0" hangingPunct="1">
                <a:lnSpc>
                  <a:spcPct val="110000"/>
                </a:lnSpc>
                <a:spcBef>
                  <a:spcPts val="75"/>
                </a:spcBef>
                <a:spcAft>
                  <a:spcPts val="0"/>
                </a:spcAft>
                <a:buClrTx/>
                <a:buSzPct val="100000"/>
                <a:buFontTx/>
                <a:buNone/>
                <a:tabLst/>
                <a:defRPr/>
              </a:pPr>
              <a:r>
                <a:rPr kumimoji="0" lang="en-US" sz="2400" b="1" i="0" u="none" strike="noStrike" kern="1200" cap="none" spc="0" normalizeH="0" baseline="0" noProof="0" dirty="0">
                  <a:ln>
                    <a:noFill/>
                  </a:ln>
                  <a:solidFill>
                    <a:srgbClr val="231F20"/>
                  </a:solidFill>
                  <a:effectLst/>
                  <a:uLnTx/>
                  <a:uFillTx/>
                  <a:latin typeface="Aptos" panose="020B0004020202020204" pitchFamily="34" charset="0"/>
                </a:rPr>
                <a:t>Solutions</a:t>
              </a:r>
            </a:p>
          </p:txBody>
        </p:sp>
        <p:pic>
          <p:nvPicPr>
            <p:cNvPr id="35" name="Picture 3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05896" y="3709971"/>
              <a:ext cx="1252554" cy="1252554"/>
            </a:xfrm>
            <a:prstGeom prst="rect">
              <a:avLst/>
            </a:prstGeom>
          </p:spPr>
        </p:pic>
      </p:grpSp>
      <p:sp>
        <p:nvSpPr>
          <p:cNvPr id="24" name="Title 1"/>
          <p:cNvSpPr>
            <a:spLocks noGrp="1"/>
          </p:cNvSpPr>
          <p:nvPr>
            <p:ph type="title"/>
          </p:nvPr>
        </p:nvSpPr>
        <p:spPr>
          <a:xfrm>
            <a:off x="5782" y="-30864"/>
            <a:ext cx="12191998" cy="890341"/>
          </a:xfrm>
          <a:prstGeom prst="rect">
            <a:avLst/>
          </a:prstGeom>
        </p:spPr>
        <p:txBody>
          <a:bodyPr/>
          <a:lstStyle/>
          <a:p>
            <a:r>
              <a:rPr lang="en-US" dirty="0">
                <a:latin typeface="Aptos" panose="020B0004020202020204" pitchFamily="34" charset="0"/>
              </a:rPr>
              <a:t>Our Mission</a:t>
            </a:r>
          </a:p>
        </p:txBody>
      </p:sp>
    </p:spTree>
    <p:extLst>
      <p:ext uri="{BB962C8B-B14F-4D97-AF65-F5344CB8AC3E}">
        <p14:creationId xmlns:p14="http://schemas.microsoft.com/office/powerpoint/2010/main" val="116711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l="18676"/>
          <a:stretch/>
        </p:blipFill>
        <p:spPr>
          <a:xfrm>
            <a:off x="6132352" y="1303564"/>
            <a:ext cx="5596762" cy="4593772"/>
          </a:xfrm>
          <a:prstGeom prst="rect">
            <a:avLst/>
          </a:prstGeom>
        </p:spPr>
      </p:pic>
      <p:sp>
        <p:nvSpPr>
          <p:cNvPr id="3" name="Text Placeholder 2"/>
          <p:cNvSpPr>
            <a:spLocks noGrp="1"/>
          </p:cNvSpPr>
          <p:nvPr>
            <p:ph type="body" sz="quarter" idx="13"/>
          </p:nvPr>
        </p:nvSpPr>
        <p:spPr/>
        <p:txBody>
          <a:bodyPr/>
          <a:lstStyle/>
          <a:p>
            <a:r>
              <a:rPr lang="en-CA" dirty="0">
                <a:latin typeface="Aptos" panose="020B0004020202020204" pitchFamily="34" charset="0"/>
              </a:rPr>
              <a:t>Key highlights</a:t>
            </a:r>
          </a:p>
          <a:p>
            <a:r>
              <a:rPr lang="en-CA" dirty="0">
                <a:latin typeface="Aptos" panose="020B0004020202020204" pitchFamily="34" charset="0"/>
              </a:rPr>
              <a:t>Total annuity sales</a:t>
            </a:r>
          </a:p>
          <a:p>
            <a:r>
              <a:rPr lang="en-CA" dirty="0">
                <a:latin typeface="Aptos" panose="020B0004020202020204" pitchFamily="34" charset="0"/>
              </a:rPr>
              <a:t>Sales trends by annuity type</a:t>
            </a:r>
          </a:p>
          <a:p>
            <a:pPr lvl="1"/>
            <a:r>
              <a:rPr lang="en-CA" dirty="0">
                <a:latin typeface="Aptos" panose="020B0004020202020204" pitchFamily="34" charset="0"/>
              </a:rPr>
              <a:t>Fixed-rate deferred</a:t>
            </a:r>
          </a:p>
          <a:p>
            <a:pPr lvl="1"/>
            <a:r>
              <a:rPr lang="en-CA" dirty="0">
                <a:latin typeface="Aptos" panose="020B0004020202020204" pitchFamily="34" charset="0"/>
              </a:rPr>
              <a:t>Income</a:t>
            </a:r>
          </a:p>
          <a:p>
            <a:pPr lvl="1"/>
            <a:r>
              <a:rPr lang="en-CA" dirty="0">
                <a:latin typeface="Aptos" panose="020B0004020202020204" pitchFamily="34" charset="0"/>
              </a:rPr>
              <a:t>Fixed indexed</a:t>
            </a:r>
          </a:p>
          <a:p>
            <a:pPr lvl="1"/>
            <a:r>
              <a:rPr lang="en-CA" dirty="0">
                <a:latin typeface="Aptos" panose="020B0004020202020204" pitchFamily="34" charset="0"/>
              </a:rPr>
              <a:t>Traditional variable </a:t>
            </a:r>
          </a:p>
          <a:p>
            <a:pPr lvl="1"/>
            <a:r>
              <a:rPr lang="en-CA" dirty="0">
                <a:latin typeface="Aptos" panose="020B0004020202020204" pitchFamily="34" charset="0"/>
              </a:rPr>
              <a:t>RILA</a:t>
            </a:r>
          </a:p>
          <a:p>
            <a:endParaRPr lang="en-CA" dirty="0">
              <a:latin typeface="Aptos" panose="020B0004020202020204" pitchFamily="34" charset="0"/>
            </a:endParaRPr>
          </a:p>
          <a:p>
            <a:endParaRPr lang="en-CA" dirty="0">
              <a:latin typeface="Aptos" panose="020B0004020202020204" pitchFamily="34" charset="0"/>
            </a:endParaRPr>
          </a:p>
          <a:p>
            <a:endParaRPr lang="en-CA" dirty="0">
              <a:latin typeface="Aptos" panose="020B0004020202020204" pitchFamily="34" charset="0"/>
            </a:endParaRPr>
          </a:p>
        </p:txBody>
      </p:sp>
      <p:sp>
        <p:nvSpPr>
          <p:cNvPr id="5" name="Title 4"/>
          <p:cNvSpPr>
            <a:spLocks noGrp="1"/>
          </p:cNvSpPr>
          <p:nvPr>
            <p:ph type="title"/>
          </p:nvPr>
        </p:nvSpPr>
        <p:spPr>
          <a:xfrm>
            <a:off x="0" y="-52498"/>
            <a:ext cx="12191998" cy="890341"/>
          </a:xfrm>
        </p:spPr>
        <p:txBody>
          <a:bodyPr>
            <a:noAutofit/>
          </a:bodyPr>
          <a:lstStyle/>
          <a:p>
            <a:r>
              <a:rPr lang="en-CA" dirty="0">
                <a:latin typeface="Aptos" panose="020B0004020202020204" pitchFamily="34" charset="0"/>
              </a:rPr>
              <a:t>Discussion Topics</a:t>
            </a:r>
          </a:p>
        </p:txBody>
      </p:sp>
    </p:spTree>
    <p:extLst>
      <p:ext uri="{BB962C8B-B14F-4D97-AF65-F5344CB8AC3E}">
        <p14:creationId xmlns:p14="http://schemas.microsoft.com/office/powerpoint/2010/main" val="339300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82388" y="1303564"/>
            <a:ext cx="5570538" cy="4914900"/>
          </a:xfrm>
        </p:spPr>
        <p:txBody>
          <a:bodyPr/>
          <a:lstStyle/>
          <a:p>
            <a:r>
              <a:rPr lang="en-US" dirty="0">
                <a:latin typeface="Aptos" panose="020B0004020202020204" pitchFamily="34" charset="0"/>
              </a:rPr>
              <a:t>Total annuity sales increased 13% to $434.1 billion, setting a new sales record.</a:t>
            </a:r>
          </a:p>
          <a:p>
            <a:r>
              <a:rPr lang="en-US" dirty="0">
                <a:effectLst/>
                <a:latin typeface="Aptos" panose="020B0004020202020204" pitchFamily="34" charset="0"/>
                <a:ea typeface="Calibri" panose="020F0502020204030204" pitchFamily="34" charset="0"/>
                <a:cs typeface="Times New Roman" panose="02020603050405020304" pitchFamily="18" charset="0"/>
              </a:rPr>
              <a:t>For the </a:t>
            </a:r>
            <a:r>
              <a:rPr lang="en-US" dirty="0">
                <a:latin typeface="Aptos" panose="020B0004020202020204" pitchFamily="34" charset="0"/>
                <a:ea typeface="Calibri" panose="020F0502020204030204" pitchFamily="34" charset="0"/>
                <a:cs typeface="Times New Roman" panose="02020603050405020304" pitchFamily="18" charset="0"/>
              </a:rPr>
              <a:t>10</a:t>
            </a:r>
            <a:r>
              <a:rPr lang="en-US" baseline="30000" dirty="0">
                <a:latin typeface="Aptos" panose="020B0004020202020204" pitchFamily="34" charset="0"/>
                <a:ea typeface="Calibri" panose="020F0502020204030204" pitchFamily="34" charset="0"/>
                <a:cs typeface="Times New Roman" panose="02020603050405020304" pitchFamily="18" charset="0"/>
              </a:rPr>
              <a:t>th</a:t>
            </a:r>
            <a:r>
              <a:rPr lang="en-US" dirty="0">
                <a:latin typeface="Aptos" panose="020B0004020202020204" pitchFamily="34" charset="0"/>
                <a:ea typeface="Calibri" panose="020F0502020204030204" pitchFamily="34" charset="0"/>
                <a:cs typeface="Times New Roman" panose="02020603050405020304" pitchFamily="18" charset="0"/>
              </a:rPr>
              <a:t> consecutive year, RILA posted record-high sales, surpassing $65 billion.</a:t>
            </a:r>
          </a:p>
          <a:p>
            <a:r>
              <a:rPr lang="en-US" dirty="0">
                <a:effectLst/>
                <a:latin typeface="Aptos" panose="020B0004020202020204" pitchFamily="34" charset="0"/>
                <a:ea typeface="Calibri" panose="020F0502020204030204" pitchFamily="34" charset="0"/>
                <a:cs typeface="Times New Roman" panose="02020603050405020304" pitchFamily="18" charset="0"/>
              </a:rPr>
              <a:t>FIA sales totaled a record-high $126.9 billion in 2024, up 32% from the prior year.</a:t>
            </a:r>
          </a:p>
          <a:p>
            <a:r>
              <a:rPr lang="en-US" dirty="0">
                <a:latin typeface="Aptos" panose="020B0004020202020204" pitchFamily="34" charset="0"/>
                <a:ea typeface="Calibri" panose="020F0502020204030204" pitchFamily="34" charset="0"/>
                <a:cs typeface="Times New Roman" panose="02020603050405020304" pitchFamily="18" charset="0"/>
              </a:rPr>
              <a:t>View the full press release </a:t>
            </a:r>
            <a:r>
              <a:rPr lang="en-US" dirty="0">
                <a:latin typeface="Aptos" panose="020B0004020202020204" pitchFamily="34" charset="0"/>
                <a:ea typeface="Calibri" panose="020F0502020204030204" pitchFamily="34" charset="0"/>
                <a:cs typeface="Times New Roman" panose="02020603050405020304" pitchFamily="18" charset="0"/>
                <a:hlinkClick r:id="rId3"/>
              </a:rPr>
              <a:t>here</a:t>
            </a:r>
            <a:r>
              <a:rPr lang="en-US" dirty="0">
                <a:latin typeface="Aptos" panose="020B0004020202020204" pitchFamily="34" charset="0"/>
                <a:ea typeface="Calibri" panose="020F0502020204030204" pitchFamily="34" charset="0"/>
                <a:cs typeface="Times New Roman" panose="02020603050405020304" pitchFamily="18" charset="0"/>
              </a:rPr>
              <a:t>.</a:t>
            </a:r>
            <a:endParaRPr lang="en-US" dirty="0">
              <a:effectLst/>
              <a:latin typeface="Aptos" panose="020B0004020202020204" pitchFamily="34" charset="0"/>
              <a:ea typeface="Calibri" panose="020F0502020204030204" pitchFamily="34" charset="0"/>
              <a:cs typeface="Times New Roman" panose="02020603050405020304" pitchFamily="18" charset="0"/>
            </a:endParaRPr>
          </a:p>
          <a:p>
            <a:pPr marL="0" indent="0">
              <a:buNone/>
            </a:pPr>
            <a:endParaRPr lang="en-US" dirty="0">
              <a:effectLst/>
              <a:latin typeface="Aptos" panose="020B0004020202020204" pitchFamily="34" charset="0"/>
              <a:ea typeface="Calibri" panose="020F0502020204030204" pitchFamily="34" charset="0"/>
              <a:cs typeface="Times New Roman" panose="02020603050405020304" pitchFamily="18" charset="0"/>
            </a:endParaRPr>
          </a:p>
          <a:p>
            <a:pPr marL="0" indent="0">
              <a:buNone/>
            </a:pPr>
            <a:endParaRPr lang="en-CA" dirty="0">
              <a:latin typeface="Aptos" panose="020B0004020202020204" pitchFamily="34" charset="0"/>
            </a:endParaRPr>
          </a:p>
          <a:p>
            <a:endParaRPr lang="en-CA" dirty="0">
              <a:latin typeface="Aptos" panose="020B0004020202020204" pitchFamily="34" charset="0"/>
            </a:endParaRPr>
          </a:p>
        </p:txBody>
      </p:sp>
      <p:sp>
        <p:nvSpPr>
          <p:cNvPr id="5" name="Title 4"/>
          <p:cNvSpPr>
            <a:spLocks noGrp="1"/>
          </p:cNvSpPr>
          <p:nvPr>
            <p:ph type="title"/>
          </p:nvPr>
        </p:nvSpPr>
        <p:spPr>
          <a:xfrm>
            <a:off x="0" y="-52498"/>
            <a:ext cx="12191998" cy="890341"/>
          </a:xfrm>
        </p:spPr>
        <p:txBody>
          <a:bodyPr>
            <a:noAutofit/>
          </a:bodyPr>
          <a:lstStyle/>
          <a:p>
            <a:r>
              <a:rPr lang="en-CA" dirty="0">
                <a:latin typeface="Aptos" panose="020B0004020202020204" pitchFamily="34" charset="0"/>
              </a:rPr>
              <a:t>Key Highlights</a:t>
            </a:r>
            <a:endParaRPr lang="en-CA" dirty="0">
              <a:solidFill>
                <a:srgbClr val="FF0000"/>
              </a:solidFill>
              <a:latin typeface="Aptos" panose="020B0004020202020204" pitchFamily="34" charset="0"/>
            </a:endParaRPr>
          </a:p>
        </p:txBody>
      </p:sp>
      <p:pic>
        <p:nvPicPr>
          <p:cNvPr id="18438" name="Picture 6" descr="Picture"/>
          <p:cNvPicPr>
            <a:picLocks noChangeAspect="1" noChangeArrowheads="1"/>
          </p:cNvPicPr>
          <p:nvPr/>
        </p:nvPicPr>
        <p:blipFill rotWithShape="1">
          <a:blip r:embed="rId4">
            <a:extLst>
              <a:ext uri="{28A0092B-C50C-407E-A947-70E740481C1C}">
                <a14:useLocalDpi xmlns:a14="http://schemas.microsoft.com/office/drawing/2010/main" val="0"/>
              </a:ext>
            </a:extLst>
          </a:blip>
          <a:srcRect l="9519" t="14330" r="30499" b="9898"/>
          <a:stretch/>
        </p:blipFill>
        <p:spPr bwMode="auto">
          <a:xfrm>
            <a:off x="6128414" y="1303564"/>
            <a:ext cx="5600700" cy="459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44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Total Annuity Sales</a:t>
            </a:r>
          </a:p>
        </p:txBody>
      </p:sp>
      <p:sp>
        <p:nvSpPr>
          <p:cNvPr id="14" name="Picture Placeholder 13"/>
          <p:cNvSpPr>
            <a:spLocks noGrp="1"/>
          </p:cNvSpPr>
          <p:nvPr>
            <p:ph type="pic" sz="quarter" idx="10"/>
          </p:nvPr>
        </p:nvSpPr>
        <p:spPr/>
        <p:txBody>
          <a:bodyPr/>
          <a:lstStyle/>
          <a:p>
            <a:endParaRPr lang="en-US" dirty="0"/>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6739" b="31836"/>
          <a:stretch/>
        </p:blipFill>
        <p:spPr>
          <a:xfrm>
            <a:off x="0" y="1"/>
            <a:ext cx="12192000" cy="4182657"/>
          </a:xfrm>
          <a:prstGeom prst="rect">
            <a:avLst/>
          </a:prstGeom>
        </p:spPr>
      </p:pic>
    </p:spTree>
    <p:extLst>
      <p:ext uri="{BB962C8B-B14F-4D97-AF65-F5344CB8AC3E}">
        <p14:creationId xmlns:p14="http://schemas.microsoft.com/office/powerpoint/2010/main" val="330719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30438-9A0C-6296-2EC3-DD58EBF4A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5FD17-E1E9-4F3B-07F6-78B96FB24CB9}"/>
              </a:ext>
            </a:extLst>
          </p:cNvPr>
          <p:cNvSpPr>
            <a:spLocks noGrp="1"/>
          </p:cNvSpPr>
          <p:nvPr>
            <p:ph type="title"/>
          </p:nvPr>
        </p:nvSpPr>
        <p:spPr/>
        <p:txBody>
          <a:bodyPr/>
          <a:lstStyle/>
          <a:p>
            <a:r>
              <a:rPr lang="en-US" dirty="0">
                <a:latin typeface="Aptos" panose="020B0004020202020204" pitchFamily="34" charset="0"/>
              </a:rPr>
              <a:t>A</a:t>
            </a:r>
            <a:r>
              <a:rPr lang="en-US" spc="-67" dirty="0">
                <a:latin typeface="Aptos" panose="020B0004020202020204" pitchFamily="34" charset="0"/>
              </a:rPr>
              <a:t> </a:t>
            </a:r>
            <a:r>
              <a:rPr lang="en-US" dirty="0">
                <a:latin typeface="Aptos" panose="020B0004020202020204" pitchFamily="34" charset="0"/>
              </a:rPr>
              <a:t>Record</a:t>
            </a:r>
            <a:r>
              <a:rPr lang="en-US" spc="-47" dirty="0">
                <a:latin typeface="Aptos" panose="020B0004020202020204" pitchFamily="34" charset="0"/>
              </a:rPr>
              <a:t> </a:t>
            </a:r>
            <a:r>
              <a:rPr lang="en-US" dirty="0">
                <a:latin typeface="Aptos" panose="020B0004020202020204" pitchFamily="34" charset="0"/>
              </a:rPr>
              <a:t>Year</a:t>
            </a:r>
            <a:r>
              <a:rPr lang="en-US" spc="-53" dirty="0">
                <a:latin typeface="Aptos" panose="020B0004020202020204" pitchFamily="34" charset="0"/>
              </a:rPr>
              <a:t> </a:t>
            </a:r>
            <a:r>
              <a:rPr lang="en-US" dirty="0">
                <a:latin typeface="Aptos" panose="020B0004020202020204" pitchFamily="34" charset="0"/>
              </a:rPr>
              <a:t>for</a:t>
            </a:r>
            <a:r>
              <a:rPr lang="en-US" spc="-80" dirty="0">
                <a:latin typeface="Aptos" panose="020B0004020202020204" pitchFamily="34" charset="0"/>
              </a:rPr>
              <a:t> </a:t>
            </a:r>
            <a:r>
              <a:rPr lang="en-US" dirty="0">
                <a:latin typeface="Aptos" panose="020B0004020202020204" pitchFamily="34" charset="0"/>
              </a:rPr>
              <a:t>Annuity Sales…again!</a:t>
            </a:r>
          </a:p>
        </p:txBody>
      </p:sp>
      <p:sp>
        <p:nvSpPr>
          <p:cNvPr id="3" name="Rectangle 2">
            <a:hlinkClick r:id="rId3"/>
            <a:extLst>
              <a:ext uri="{FF2B5EF4-FFF2-40B4-BE49-F238E27FC236}">
                <a16:creationId xmlns:a16="http://schemas.microsoft.com/office/drawing/2014/main" id="{AA01708A-7BB7-8124-7D82-3AE28A135047}"/>
              </a:ext>
            </a:extLst>
          </p:cNvPr>
          <p:cNvSpPr/>
          <p:nvPr/>
        </p:nvSpPr>
        <p:spPr>
          <a:xfrm>
            <a:off x="10515600" y="6029325"/>
            <a:ext cx="1345630" cy="630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Content Placeholder 2">
            <a:extLst>
              <a:ext uri="{FF2B5EF4-FFF2-40B4-BE49-F238E27FC236}">
                <a16:creationId xmlns:a16="http://schemas.microsoft.com/office/drawing/2014/main" id="{3E54F370-DECE-91C4-A523-4125BEB2DA2A}"/>
              </a:ext>
            </a:extLst>
          </p:cNvPr>
          <p:cNvSpPr txBox="1">
            <a:spLocks/>
          </p:cNvSpPr>
          <p:nvPr/>
        </p:nvSpPr>
        <p:spPr>
          <a:xfrm>
            <a:off x="566377" y="682985"/>
            <a:ext cx="11294853" cy="6096359"/>
          </a:xfrm>
          <a:prstGeom prst="rect">
            <a:avLst/>
          </a:prstGeom>
        </p:spPr>
        <p:txBody>
          <a:bodyPr>
            <a:normAutofit fontScale="77500" lnSpcReduction="20000"/>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a:buNone/>
              <a:tabLst/>
              <a:defRPr/>
            </a:pPr>
            <a:endPar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a:buNone/>
              <a:tabLst/>
              <a:defRPr/>
            </a:pPr>
            <a:endPar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a:buNone/>
              <a:tabLst/>
              <a:defRPr/>
            </a:pPr>
            <a:endPar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20000"/>
              </a:lnSpc>
              <a:spcBef>
                <a:spcPts val="0"/>
              </a:spcBef>
              <a:spcAft>
                <a:spcPts val="1260"/>
              </a:spcAft>
              <a:buClr>
                <a:srgbClr val="0B9EC1"/>
              </a:buClr>
              <a:buSzPct val="90000"/>
              <a:buFont typeface="Arial"/>
              <a:buNone/>
              <a:tabLst/>
              <a:defRPr/>
            </a:pPr>
            <a:b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br>
            <a:endPar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base" latinLnBrk="0" hangingPunct="1">
              <a:lnSpc>
                <a:spcPct val="120000"/>
              </a:lnSpc>
              <a:spcBef>
                <a:spcPts val="0"/>
              </a:spcBef>
              <a:spcAft>
                <a:spcPts val="1260"/>
              </a:spcAft>
              <a:buClr>
                <a:srgbClr val="0B9EC1"/>
              </a:buClr>
              <a:buSzPct val="90000"/>
              <a:buFont typeface="Arial"/>
              <a:buNone/>
              <a:tabLst/>
              <a:defRPr/>
            </a:pPr>
            <a:br>
              <a:rPr kumimoji="0" lang="en-US" sz="2400" b="0" i="0" u="none" strike="noStrike" kern="0" cap="none" spc="0" normalizeH="0" baseline="0" noProof="0" dirty="0">
                <a:ln>
                  <a:noFill/>
                </a:ln>
                <a:solidFill>
                  <a:srgbClr val="000000"/>
                </a:solidFill>
                <a:effectLst/>
                <a:uLnTx/>
                <a:uFillTx/>
                <a:latin typeface="Arial" panose="020B0604020202020204"/>
                <a:ea typeface="+mn-ea"/>
                <a:cs typeface="+mn-cs"/>
              </a:rPr>
            </a:br>
            <a:endParaRPr kumimoji="0" lang="en-US" sz="24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6" name="object 26">
            <a:extLst>
              <a:ext uri="{FF2B5EF4-FFF2-40B4-BE49-F238E27FC236}">
                <a16:creationId xmlns:a16="http://schemas.microsoft.com/office/drawing/2014/main" id="{F80A760E-3448-094D-A952-E42241690716}"/>
              </a:ext>
            </a:extLst>
          </p:cNvPr>
          <p:cNvSpPr txBox="1"/>
          <p:nvPr/>
        </p:nvSpPr>
        <p:spPr>
          <a:xfrm>
            <a:off x="228024" y="6334717"/>
            <a:ext cx="3886776" cy="170987"/>
          </a:xfrm>
          <a:prstGeom prst="rect">
            <a:avLst/>
          </a:prstGeom>
        </p:spPr>
        <p:txBody>
          <a:bodyPr vert="horz" wrap="square" lIns="0" tIns="16933" rIns="0" bIns="0" rtlCol="0">
            <a:spAutoFit/>
          </a:bodyPr>
          <a:lstStyle/>
          <a:p>
            <a:pPr marL="16933" marR="6773" lvl="0" indent="0" algn="l" defTabSz="914400" rtl="0" eaLnBrk="1" fontAlgn="auto" latinLnBrk="0" hangingPunct="1">
              <a:lnSpc>
                <a:spcPct val="100000"/>
              </a:lnSpc>
              <a:spcBef>
                <a:spcPts val="133"/>
              </a:spcBef>
              <a:spcAft>
                <a:spcPts val="0"/>
              </a:spcAft>
              <a:buClrTx/>
              <a:buSzTx/>
              <a:buFontTx/>
              <a:buNone/>
              <a:tabLst/>
              <a:defRPr/>
            </a:pPr>
            <a:r>
              <a:rPr kumimoji="0" sz="1000" b="0" i="0" u="none" strike="noStrike" kern="1200" cap="none" spc="0" normalizeH="0" baseline="0" noProof="0" dirty="0">
                <a:ln>
                  <a:noFill/>
                </a:ln>
                <a:solidFill>
                  <a:srgbClr val="000000"/>
                </a:solidFill>
                <a:effectLst/>
                <a:uLnTx/>
                <a:uFillTx/>
                <a:latin typeface="Aptos" panose="020B0004020202020204" pitchFamily="34" charset="0"/>
                <a:cs typeface="Arial"/>
              </a:rPr>
              <a:t>Source:</a:t>
            </a:r>
            <a:r>
              <a:rPr lang="en-US" sz="1000" spc="240" dirty="0">
                <a:solidFill>
                  <a:srgbClr val="000000"/>
                </a:solidFill>
                <a:latin typeface="Aptos" panose="020B0004020202020204" pitchFamily="34" charset="0"/>
                <a:cs typeface="Arial"/>
              </a:rPr>
              <a:t> </a:t>
            </a:r>
            <a:r>
              <a:rPr lang="en-US" sz="1000" i="1" dirty="0">
                <a:solidFill>
                  <a:srgbClr val="000000"/>
                </a:solidFill>
                <a:latin typeface="Aptos" panose="020B0004020202020204" pitchFamily="34" charset="0"/>
                <a:cs typeface="Arial"/>
              </a:rPr>
              <a:t>U.S. Individual Annuity Sales Survey, </a:t>
            </a:r>
            <a:r>
              <a:rPr lang="en-US" sz="1000" dirty="0">
                <a:solidFill>
                  <a:srgbClr val="000000"/>
                </a:solidFill>
                <a:latin typeface="Aptos" panose="020B0004020202020204" pitchFamily="34" charset="0"/>
                <a:cs typeface="Arial"/>
              </a:rPr>
              <a:t>LIMRA. </a:t>
            </a:r>
            <a:r>
              <a:rPr kumimoji="0" lang="en-US" sz="1000" b="0" i="0" u="none" strike="noStrike" kern="1200" cap="none" spc="0" normalizeH="0" baseline="0" noProof="0" dirty="0">
                <a:ln>
                  <a:noFill/>
                </a:ln>
                <a:solidFill>
                  <a:srgbClr val="000000"/>
                </a:solidFill>
                <a:effectLst/>
                <a:uLnTx/>
                <a:uFillTx/>
                <a:latin typeface="Aptos" panose="020B0004020202020204" pitchFamily="34" charset="0"/>
                <a:cs typeface="Arial"/>
              </a:rPr>
              <a:t>$$ in billions</a:t>
            </a:r>
            <a:endParaRPr kumimoji="0" sz="1000" b="0" i="0" u="none" strike="noStrike" kern="1200" cap="none" spc="0" normalizeH="0" baseline="0" noProof="0" dirty="0">
              <a:ln>
                <a:noFill/>
              </a:ln>
              <a:solidFill>
                <a:srgbClr val="000000"/>
              </a:solidFill>
              <a:effectLst/>
              <a:uLnTx/>
              <a:uFillTx/>
              <a:latin typeface="Aptos" panose="020B0004020202020204" pitchFamily="34" charset="0"/>
              <a:cs typeface="Arial"/>
            </a:endParaRPr>
          </a:p>
        </p:txBody>
      </p:sp>
      <p:graphicFrame>
        <p:nvGraphicFramePr>
          <p:cNvPr id="17" name="Chart 16">
            <a:extLst>
              <a:ext uri="{FF2B5EF4-FFF2-40B4-BE49-F238E27FC236}">
                <a16:creationId xmlns:a16="http://schemas.microsoft.com/office/drawing/2014/main" id="{006DB9B5-D053-703B-647F-9BAA39BEBE0E}"/>
              </a:ext>
            </a:extLst>
          </p:cNvPr>
          <p:cNvGraphicFramePr/>
          <p:nvPr>
            <p:extLst>
              <p:ext uri="{D42A27DB-BD31-4B8C-83A1-F6EECF244321}">
                <p14:modId xmlns:p14="http://schemas.microsoft.com/office/powerpoint/2010/main" val="2810294986"/>
              </p:ext>
            </p:extLst>
          </p:nvPr>
        </p:nvGraphicFramePr>
        <p:xfrm>
          <a:off x="123579" y="1126668"/>
          <a:ext cx="12068421" cy="460466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F77D97D-A948-0A72-633D-D510501BBD2C}"/>
              </a:ext>
            </a:extLst>
          </p:cNvPr>
          <p:cNvSpPr txBox="1"/>
          <p:nvPr/>
        </p:nvSpPr>
        <p:spPr>
          <a:xfrm>
            <a:off x="4238955" y="2221992"/>
            <a:ext cx="2675028" cy="369332"/>
          </a:xfrm>
          <a:prstGeom prst="rect">
            <a:avLst/>
          </a:prstGeom>
          <a:noFill/>
          <a:ln>
            <a:solidFill>
              <a:srgbClr val="002F7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rPr>
              <a:t>Avg. Annual Sales: $233b</a:t>
            </a:r>
          </a:p>
        </p:txBody>
      </p:sp>
      <p:cxnSp>
        <p:nvCxnSpPr>
          <p:cNvPr id="9" name="Connector: Elbow 8">
            <a:extLst>
              <a:ext uri="{FF2B5EF4-FFF2-40B4-BE49-F238E27FC236}">
                <a16:creationId xmlns:a16="http://schemas.microsoft.com/office/drawing/2014/main" id="{98929952-34ED-7851-B52B-C4307C4F9F22}"/>
              </a:ext>
            </a:extLst>
          </p:cNvPr>
          <p:cNvCxnSpPr/>
          <p:nvPr/>
        </p:nvCxnSpPr>
        <p:spPr>
          <a:xfrm flipV="1">
            <a:off x="1029411" y="2404872"/>
            <a:ext cx="3200400" cy="237744"/>
          </a:xfrm>
          <a:prstGeom prst="bentConnector3">
            <a:avLst>
              <a:gd name="adj1" fmla="val 28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D4A0A74A-81D3-02F5-8D35-968C7F97D6CA}"/>
              </a:ext>
            </a:extLst>
          </p:cNvPr>
          <p:cNvCxnSpPr>
            <a:cxnSpLocks/>
          </p:cNvCxnSpPr>
          <p:nvPr/>
        </p:nvCxnSpPr>
        <p:spPr>
          <a:xfrm rot="10800000">
            <a:off x="7061269" y="2404872"/>
            <a:ext cx="2280039" cy="384048"/>
          </a:xfrm>
          <a:prstGeom prst="bentConnector3">
            <a:avLst>
              <a:gd name="adj1" fmla="val 27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F3311A-72AD-972C-0B06-7834A88AEBA8}"/>
              </a:ext>
            </a:extLst>
          </p:cNvPr>
          <p:cNvSpPr txBox="1"/>
          <p:nvPr/>
        </p:nvSpPr>
        <p:spPr>
          <a:xfrm>
            <a:off x="10613713" y="1006916"/>
            <a:ext cx="1245818" cy="523220"/>
          </a:xfrm>
          <a:prstGeom prst="rect">
            <a:avLst/>
          </a:prstGeom>
          <a:noFill/>
          <a:ln>
            <a:solidFill>
              <a:srgbClr val="002F7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ptos" panose="020B0004020202020204" pitchFamily="34" charset="0"/>
              </a:rPr>
              <a:t>8</a:t>
            </a:r>
            <a:r>
              <a:rPr kumimoji="0" lang="en-US" sz="1400" b="0" i="0" u="none" strike="noStrike" kern="1200" cap="none" spc="0" normalizeH="0" baseline="0" noProof="0" dirty="0">
                <a:ln>
                  <a:noFill/>
                </a:ln>
                <a:solidFill>
                  <a:srgbClr val="000000"/>
                </a:solidFill>
                <a:effectLst/>
                <a:uLnTx/>
                <a:uFillTx/>
                <a:latin typeface="Aptos" panose="020B0004020202020204" pitchFamily="34" charset="0"/>
              </a:rPr>
              <a:t>5% higher than avg.</a:t>
            </a:r>
          </a:p>
        </p:txBody>
      </p:sp>
    </p:spTree>
    <p:extLst>
      <p:ext uri="{BB962C8B-B14F-4D97-AF65-F5344CB8AC3E}">
        <p14:creationId xmlns:p14="http://schemas.microsoft.com/office/powerpoint/2010/main" val="19464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6DD9B73-BE23-1982-64EA-F97525757F35}"/>
              </a:ext>
            </a:extLst>
          </p:cNvPr>
          <p:cNvGraphicFramePr/>
          <p:nvPr>
            <p:extLst>
              <p:ext uri="{D42A27DB-BD31-4B8C-83A1-F6EECF244321}">
                <p14:modId xmlns:p14="http://schemas.microsoft.com/office/powerpoint/2010/main" val="256048678"/>
              </p:ext>
            </p:extLst>
          </p:nvPr>
        </p:nvGraphicFramePr>
        <p:xfrm>
          <a:off x="244106" y="-3518902"/>
          <a:ext cx="12191998" cy="97239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FEA647B-31BC-2D97-38FB-3A06325DB033}"/>
              </a:ext>
            </a:extLst>
          </p:cNvPr>
          <p:cNvSpPr>
            <a:spLocks noGrp="1"/>
          </p:cNvSpPr>
          <p:nvPr>
            <p:ph type="title"/>
          </p:nvPr>
        </p:nvSpPr>
        <p:spPr/>
        <p:txBody>
          <a:bodyPr>
            <a:normAutofit/>
          </a:bodyPr>
          <a:lstStyle/>
          <a:p>
            <a:r>
              <a:rPr lang="en-US" dirty="0">
                <a:latin typeface="Aptos" panose="020B0004020202020204" pitchFamily="34" charset="0"/>
              </a:rPr>
              <a:t>U.S. Annuity Sales Trend by Product</a:t>
            </a:r>
          </a:p>
        </p:txBody>
      </p:sp>
      <p:sp>
        <p:nvSpPr>
          <p:cNvPr id="3" name="Text Placeholder 2">
            <a:extLst>
              <a:ext uri="{FF2B5EF4-FFF2-40B4-BE49-F238E27FC236}">
                <a16:creationId xmlns:a16="http://schemas.microsoft.com/office/drawing/2014/main" id="{B9CA18D5-C5DC-3A90-6887-1BFAA56AFF37}"/>
              </a:ext>
            </a:extLst>
          </p:cNvPr>
          <p:cNvSpPr>
            <a:spLocks noGrp="1"/>
          </p:cNvSpPr>
          <p:nvPr>
            <p:ph type="body" sz="quarter" idx="14"/>
          </p:nvPr>
        </p:nvSpPr>
        <p:spPr>
          <a:xfrm>
            <a:off x="244106" y="6075783"/>
            <a:ext cx="6461817" cy="658368"/>
          </a:xfrm>
          <a:prstGeom prst="rect">
            <a:avLst/>
          </a:prstGeom>
        </p:spPr>
        <p:txBody>
          <a:bodyPr anchor="b"/>
          <a:lstStyle/>
          <a:p>
            <a:pPr>
              <a:lnSpc>
                <a:spcPct val="100000"/>
              </a:lnSpc>
              <a:spcAft>
                <a:spcPts val="0"/>
              </a:spcAft>
            </a:pPr>
            <a:r>
              <a:rPr lang="en-US" sz="800" dirty="0">
                <a:latin typeface="Aptos" panose="020B0004020202020204" pitchFamily="34" charset="0"/>
              </a:rPr>
              <a:t>Source: </a:t>
            </a:r>
            <a:r>
              <a:rPr lang="en-US" sz="800" i="1" dirty="0">
                <a:latin typeface="Aptos" panose="020B0004020202020204" pitchFamily="34" charset="0"/>
              </a:rPr>
              <a:t>U.S. Individual Annuity Sales Survey,</a:t>
            </a:r>
            <a:r>
              <a:rPr lang="en-US" i="1" dirty="0">
                <a:latin typeface="Aptos" panose="020B0004020202020204" pitchFamily="34" charset="0"/>
              </a:rPr>
              <a:t> </a:t>
            </a:r>
            <a:r>
              <a:rPr lang="en-US" sz="800" dirty="0">
                <a:latin typeface="Aptos" panose="020B0004020202020204" pitchFamily="34" charset="0"/>
              </a:rPr>
              <a:t>LIMRA.</a:t>
            </a:r>
          </a:p>
        </p:txBody>
      </p:sp>
      <p:pic>
        <p:nvPicPr>
          <p:cNvPr id="4" name="Picture 3">
            <a:extLst>
              <a:ext uri="{FF2B5EF4-FFF2-40B4-BE49-F238E27FC236}">
                <a16:creationId xmlns:a16="http://schemas.microsoft.com/office/drawing/2014/main" id="{4545BAC5-C21A-7268-D63A-F86D6836C085}"/>
              </a:ext>
            </a:extLst>
          </p:cNvPr>
          <p:cNvPicPr>
            <a:picLocks noChangeAspect="1"/>
          </p:cNvPicPr>
          <p:nvPr/>
        </p:nvPicPr>
        <p:blipFill>
          <a:blip r:embed="rId4"/>
          <a:stretch>
            <a:fillRect/>
          </a:stretch>
        </p:blipFill>
        <p:spPr>
          <a:xfrm>
            <a:off x="9773549" y="1040099"/>
            <a:ext cx="24386" cy="4474852"/>
          </a:xfrm>
          <a:prstGeom prst="rect">
            <a:avLst/>
          </a:prstGeom>
        </p:spPr>
      </p:pic>
      <p:sp>
        <p:nvSpPr>
          <p:cNvPr id="7" name="TextBox 1">
            <a:extLst>
              <a:ext uri="{FF2B5EF4-FFF2-40B4-BE49-F238E27FC236}">
                <a16:creationId xmlns:a16="http://schemas.microsoft.com/office/drawing/2014/main" id="{C38270DD-30C2-3F7B-463B-3D1C584BFE42}"/>
              </a:ext>
            </a:extLst>
          </p:cNvPr>
          <p:cNvSpPr txBox="1"/>
          <p:nvPr/>
        </p:nvSpPr>
        <p:spPr>
          <a:xfrm>
            <a:off x="11147371" y="4887400"/>
            <a:ext cx="558752" cy="4463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46"/>
            <a:r>
              <a:rPr lang="en-US" sz="1500" b="1" dirty="0">
                <a:solidFill>
                  <a:srgbClr val="000000"/>
                </a:solidFill>
                <a:latin typeface="Aptos" panose="020B0004020202020204" pitchFamily="34" charset="0"/>
              </a:rPr>
              <a:t>3%</a:t>
            </a:r>
          </a:p>
        </p:txBody>
      </p:sp>
    </p:spTree>
    <p:extLst>
      <p:ext uri="{BB962C8B-B14F-4D97-AF65-F5344CB8AC3E}">
        <p14:creationId xmlns:p14="http://schemas.microsoft.com/office/powerpoint/2010/main" val="262921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8"/>
          <p:cNvSpPr txBox="1">
            <a:spLocks/>
          </p:cNvSpPr>
          <p:nvPr/>
        </p:nvSpPr>
        <p:spPr>
          <a:xfrm>
            <a:off x="-90002" y="0"/>
            <a:ext cx="11311007" cy="836908"/>
          </a:xfrm>
          <a:prstGeom prst="rect">
            <a:avLst/>
          </a:prstGeom>
          <a:noFill/>
        </p:spPr>
        <p:txBody>
          <a:bodyPr vert="horz" wrap="none" lIns="274320" tIns="0" rIns="182880" bIns="0" rtlCol="0" anchor="ctr" anchorCtr="0">
            <a:normAutofit/>
          </a:bodyPr>
          <a:lstStyle>
            <a:lvl1pPr fontAlgn="base">
              <a:lnSpc>
                <a:spcPct val="100000"/>
              </a:lnSpc>
              <a:spcBef>
                <a:spcPct val="0"/>
              </a:spcBef>
              <a:spcAft>
                <a:spcPct val="0"/>
              </a:spcAft>
              <a:defRPr sz="3200" b="0" baseline="0">
                <a:solidFill>
                  <a:schemeClr val="bg1"/>
                </a:solidFill>
                <a:latin typeface="Arial"/>
                <a:ea typeface="+mj-ea"/>
                <a:cs typeface="Arial"/>
              </a:defRPr>
            </a:lvl1pPr>
            <a:lvl2pPr fontAlgn="base">
              <a:spcBef>
                <a:spcPct val="0"/>
              </a:spcBef>
              <a:spcAft>
                <a:spcPct val="0"/>
              </a:spcAft>
              <a:defRPr sz="3780" b="1">
                <a:solidFill>
                  <a:schemeClr val="bg1"/>
                </a:solidFill>
                <a:latin typeface="Times New Roman" pitchFamily="18" charset="0"/>
              </a:defRPr>
            </a:lvl2pPr>
            <a:lvl3pPr fontAlgn="base">
              <a:spcBef>
                <a:spcPct val="0"/>
              </a:spcBef>
              <a:spcAft>
                <a:spcPct val="0"/>
              </a:spcAft>
              <a:defRPr sz="3780" b="1">
                <a:solidFill>
                  <a:schemeClr val="bg1"/>
                </a:solidFill>
                <a:latin typeface="Times New Roman" pitchFamily="18" charset="0"/>
              </a:defRPr>
            </a:lvl3pPr>
            <a:lvl4pPr fontAlgn="base">
              <a:spcBef>
                <a:spcPct val="0"/>
              </a:spcBef>
              <a:spcAft>
                <a:spcPct val="0"/>
              </a:spcAft>
              <a:defRPr sz="3780" b="1">
                <a:solidFill>
                  <a:schemeClr val="bg1"/>
                </a:solidFill>
                <a:latin typeface="Times New Roman" pitchFamily="18" charset="0"/>
              </a:defRPr>
            </a:lvl4pPr>
            <a:lvl5pPr fontAlgn="base">
              <a:spcBef>
                <a:spcPct val="0"/>
              </a:spcBef>
              <a:spcAft>
                <a:spcPct val="0"/>
              </a:spcAft>
              <a:defRPr sz="3780" b="1">
                <a:solidFill>
                  <a:schemeClr val="bg1"/>
                </a:solidFill>
                <a:latin typeface="Times New Roman" pitchFamily="18" charset="0"/>
              </a:defRPr>
            </a:lvl5pPr>
            <a:lvl6pPr marL="480036" fontAlgn="base">
              <a:spcBef>
                <a:spcPct val="0"/>
              </a:spcBef>
              <a:spcAft>
                <a:spcPct val="0"/>
              </a:spcAft>
              <a:defRPr sz="3780" b="1">
                <a:solidFill>
                  <a:schemeClr val="bg1"/>
                </a:solidFill>
                <a:latin typeface="Times New Roman" pitchFamily="18" charset="0"/>
              </a:defRPr>
            </a:lvl6pPr>
            <a:lvl7pPr marL="960072" fontAlgn="base">
              <a:spcBef>
                <a:spcPct val="0"/>
              </a:spcBef>
              <a:spcAft>
                <a:spcPct val="0"/>
              </a:spcAft>
              <a:defRPr sz="3780" b="1">
                <a:solidFill>
                  <a:schemeClr val="bg1"/>
                </a:solidFill>
                <a:latin typeface="Times New Roman" pitchFamily="18" charset="0"/>
              </a:defRPr>
            </a:lvl7pPr>
            <a:lvl8pPr marL="1440108" fontAlgn="base">
              <a:spcBef>
                <a:spcPct val="0"/>
              </a:spcBef>
              <a:spcAft>
                <a:spcPct val="0"/>
              </a:spcAft>
              <a:defRPr sz="3780" b="1">
                <a:solidFill>
                  <a:schemeClr val="bg1"/>
                </a:solidFill>
                <a:latin typeface="Times New Roman" pitchFamily="18" charset="0"/>
              </a:defRPr>
            </a:lvl8pPr>
            <a:lvl9pPr marL="1920144" fontAlgn="base">
              <a:spcBef>
                <a:spcPct val="0"/>
              </a:spcBef>
              <a:spcAft>
                <a:spcPct val="0"/>
              </a:spcAft>
              <a:defRPr sz="3780" b="1">
                <a:solidFill>
                  <a:schemeClr val="bg1"/>
                </a:solidFill>
                <a:latin typeface="Times New Roman" pitchFamily="18" charset="0"/>
              </a:defRPr>
            </a:lvl9pPr>
          </a:lstStyle>
          <a:p>
            <a:r>
              <a:rPr lang="en-US" dirty="0">
                <a:latin typeface="Aptos" panose="020B0004020202020204" pitchFamily="34" charset="0"/>
              </a:rPr>
              <a:t>Total Annuity Sales Fell 13% from $Q 2023</a:t>
            </a:r>
          </a:p>
        </p:txBody>
      </p:sp>
      <p:graphicFrame>
        <p:nvGraphicFramePr>
          <p:cNvPr id="6" name="Object 3"/>
          <p:cNvGraphicFramePr>
            <a:graphicFrameLocks noChangeAspect="1"/>
          </p:cNvGraphicFramePr>
          <p:nvPr>
            <p:extLst>
              <p:ext uri="{D42A27DB-BD31-4B8C-83A1-F6EECF244321}">
                <p14:modId xmlns:p14="http://schemas.microsoft.com/office/powerpoint/2010/main" val="459258669"/>
              </p:ext>
            </p:extLst>
          </p:nvPr>
        </p:nvGraphicFramePr>
        <p:xfrm>
          <a:off x="354152" y="992539"/>
          <a:ext cx="11455651" cy="520044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a:spLocks noChangeArrowheads="1"/>
          </p:cNvSpPr>
          <p:nvPr/>
        </p:nvSpPr>
        <p:spPr bwMode="auto">
          <a:xfrm>
            <a:off x="1646753" y="1347576"/>
            <a:ext cx="88704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b="1" i="0" dirty="0">
                <a:solidFill>
                  <a:srgbClr val="35424A"/>
                </a:solidFill>
                <a:effectLst/>
                <a:latin typeface="Aptos" panose="020B0004020202020204" pitchFamily="34" charset="0"/>
              </a:rPr>
              <a:t>Total annuity sales posted $434.1 billion in 2024, up 13% year over year.</a:t>
            </a:r>
          </a:p>
        </p:txBody>
      </p:sp>
      <p:sp>
        <p:nvSpPr>
          <p:cNvPr id="3" name="Rectangle 2"/>
          <p:cNvSpPr/>
          <p:nvPr/>
        </p:nvSpPr>
        <p:spPr>
          <a:xfrm>
            <a:off x="11033128" y="2433050"/>
            <a:ext cx="1059906" cy="369332"/>
          </a:xfrm>
          <a:prstGeom prst="rect">
            <a:avLst/>
          </a:prstGeom>
        </p:spPr>
        <p:txBody>
          <a:bodyPr wrap="none">
            <a:spAutoFit/>
          </a:bodyPr>
          <a:lstStyle/>
          <a:p>
            <a:r>
              <a:rPr lang="en-US" b="1" dirty="0">
                <a:solidFill>
                  <a:srgbClr val="35424A"/>
                </a:solidFill>
                <a:latin typeface="Aptos" panose="020B0004020202020204" pitchFamily="34" charset="0"/>
                <a:ea typeface="Calibri" panose="020F0502020204030204" pitchFamily="34" charset="0"/>
                <a:cs typeface="Calibri" panose="020F0502020204030204" pitchFamily="34" charset="0"/>
              </a:rPr>
              <a:t>$102.1B </a:t>
            </a:r>
            <a:endParaRPr lang="en-US" b="1" dirty="0">
              <a:latin typeface="Aptos" panose="020B0004020202020204" pitchFamily="34" charset="0"/>
            </a:endParaRPr>
          </a:p>
        </p:txBody>
      </p:sp>
      <p:sp>
        <p:nvSpPr>
          <p:cNvPr id="7" name="Text Placeholder 6"/>
          <p:cNvSpPr txBox="1">
            <a:spLocks/>
          </p:cNvSpPr>
          <p:nvPr/>
        </p:nvSpPr>
        <p:spPr>
          <a:xfrm>
            <a:off x="284578" y="6449278"/>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cs typeface="Arial" pitchFamily="34" charset="0"/>
              </a:rPr>
              <a:t>Source</a:t>
            </a:r>
            <a:r>
              <a:rPr lang="en-US" sz="1000" i="1" dirty="0">
                <a:cs typeface="Arial" pitchFamily="34" charset="0"/>
              </a:rPr>
              <a:t>: </a:t>
            </a:r>
            <a:r>
              <a:rPr lang="en-US" sz="1000" i="1" dirty="0"/>
              <a:t>U.S. Individual Annuities Sales Survey, </a:t>
            </a:r>
            <a:r>
              <a:rPr lang="en-US" sz="1000" dirty="0"/>
              <a:t>LIMRA.</a:t>
            </a:r>
            <a:endParaRPr lang="en-US" sz="1000" i="1" dirty="0"/>
          </a:p>
        </p:txBody>
      </p:sp>
    </p:spTree>
    <p:extLst>
      <p:ext uri="{BB962C8B-B14F-4D97-AF65-F5344CB8AC3E}">
        <p14:creationId xmlns:p14="http://schemas.microsoft.com/office/powerpoint/2010/main" val="203123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Fixed-Rate Deferred Sales Trends</a:t>
            </a: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p:pic>
    </p:spTree>
    <p:extLst>
      <p:ext uri="{BB962C8B-B14F-4D97-AF65-F5344CB8AC3E}">
        <p14:creationId xmlns:p14="http://schemas.microsoft.com/office/powerpoint/2010/main" val="191771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ptos" panose="020B0004020202020204" pitchFamily="34" charset="0"/>
              </a:rPr>
              <a:t>Fixed-Rate Deferred Annuities Down 52% from Record 4Q 2023</a:t>
            </a:r>
          </a:p>
        </p:txBody>
      </p:sp>
      <p:graphicFrame>
        <p:nvGraphicFramePr>
          <p:cNvPr id="7" name="Object 3"/>
          <p:cNvGraphicFramePr>
            <a:graphicFrameLocks noChangeAspect="1"/>
          </p:cNvGraphicFramePr>
          <p:nvPr>
            <p:extLst>
              <p:ext uri="{D42A27DB-BD31-4B8C-83A1-F6EECF244321}">
                <p14:modId xmlns:p14="http://schemas.microsoft.com/office/powerpoint/2010/main" val="325092790"/>
              </p:ext>
            </p:extLst>
          </p:nvPr>
        </p:nvGraphicFramePr>
        <p:xfrm>
          <a:off x="-227028" y="1368758"/>
          <a:ext cx="12154328" cy="548924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6"/>
          <p:cNvSpPr txBox="1">
            <a:spLocks/>
          </p:cNvSpPr>
          <p:nvPr/>
        </p:nvSpPr>
        <p:spPr>
          <a:xfrm>
            <a:off x="264700" y="6402414"/>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cs typeface="Arial" pitchFamily="34" charset="0"/>
              </a:rPr>
              <a:t>Source</a:t>
            </a:r>
            <a:r>
              <a:rPr lang="en-US" sz="1000" i="1" dirty="0">
                <a:cs typeface="Arial" pitchFamily="34" charset="0"/>
              </a:rPr>
              <a:t>: </a:t>
            </a:r>
            <a:r>
              <a:rPr lang="en-US" sz="1000" i="1" dirty="0"/>
              <a:t>U.S. Individual Annuities Sales Survey, </a:t>
            </a:r>
            <a:r>
              <a:rPr lang="en-US" sz="1000" dirty="0"/>
              <a:t>LIMRA.</a:t>
            </a:r>
            <a:endParaRPr lang="en-US" sz="1000" i="1" dirty="0"/>
          </a:p>
        </p:txBody>
      </p:sp>
      <p:sp>
        <p:nvSpPr>
          <p:cNvPr id="4" name="TextBox 3">
            <a:extLst>
              <a:ext uri="{FF2B5EF4-FFF2-40B4-BE49-F238E27FC236}">
                <a16:creationId xmlns:a16="http://schemas.microsoft.com/office/drawing/2014/main" id="{96137D30-D151-7C1E-7927-9CCC7929A094}"/>
              </a:ext>
            </a:extLst>
          </p:cNvPr>
          <p:cNvSpPr txBox="1"/>
          <p:nvPr/>
        </p:nvSpPr>
        <p:spPr>
          <a:xfrm>
            <a:off x="1334569" y="1153644"/>
            <a:ext cx="9560533" cy="369332"/>
          </a:xfrm>
          <a:prstGeom prst="rect">
            <a:avLst/>
          </a:prstGeom>
          <a:noFill/>
        </p:spPr>
        <p:txBody>
          <a:bodyPr wrap="square" rtlCol="0">
            <a:spAutoFit/>
          </a:bodyPr>
          <a:lstStyle/>
          <a:p>
            <a:pPr algn="ctr"/>
            <a:r>
              <a:rPr lang="en-US" b="1" dirty="0">
                <a:latin typeface="Aptos" panose="020B0004020202020204" pitchFamily="34" charset="0"/>
              </a:rPr>
              <a:t>In 2024, fixed-rate deferred sales totaled $152.3 billion, a 8% drop from 2023.</a:t>
            </a:r>
          </a:p>
        </p:txBody>
      </p:sp>
    </p:spTree>
    <p:extLst>
      <p:ext uri="{BB962C8B-B14F-4D97-AF65-F5344CB8AC3E}">
        <p14:creationId xmlns:p14="http://schemas.microsoft.com/office/powerpoint/2010/main" val="2129819534"/>
      </p:ext>
    </p:extLst>
  </p:cSld>
  <p:clrMapOvr>
    <a:masterClrMapping/>
  </p:clrMapOvr>
</p:sld>
</file>

<file path=ppt/theme/_rels/themeOverr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Content Slide_short mosaic">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64-2022 2023 Distribution Conf_Speaker Pwpt Presentation Template_sd_v1" id="{760A36E0-7F28-410C-92B6-F3C615AA96AE}" vid="{A89B03C5-06B3-4E08-B910-A917A4BF288D}"/>
    </a:ext>
  </a:extLst>
</a:theme>
</file>

<file path=ppt/theme/theme3.xml><?xml version="1.0" encoding="utf-8"?>
<a:theme xmlns:a="http://schemas.openxmlformats.org/drawingml/2006/main" name="Interior Slides">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042-2022 AC Speaker_INTERNAL Pwpt Presentation Template_v7.potx" id="{8D5B3717-74B3-4A84-9A0E-03543D039C70}" vid="{9A1AB4F1-D810-4AE7-94DF-D767354C929B}"/>
    </a:ext>
  </a:extLst>
</a:theme>
</file>

<file path=ppt/theme/theme4.xml><?xml version="1.0" encoding="utf-8"?>
<a:theme xmlns:a="http://schemas.openxmlformats.org/drawingml/2006/main" name="2024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IMRA_PrimaryBlue_ver2">
    <a:dk1>
      <a:srgbClr val="000000"/>
    </a:dk1>
    <a:lt1>
      <a:srgbClr val="FFFFFF"/>
    </a:lt1>
    <a:dk2>
      <a:srgbClr val="002F6C"/>
    </a:dk2>
    <a:lt2>
      <a:srgbClr val="0070AF"/>
    </a:lt2>
    <a:accent1>
      <a:srgbClr val="00A9E0"/>
    </a:accent1>
    <a:accent2>
      <a:srgbClr val="009639"/>
    </a:accent2>
    <a:accent3>
      <a:srgbClr val="0070AF"/>
    </a:accent3>
    <a:accent4>
      <a:srgbClr val="84BD00"/>
    </a:accent4>
    <a:accent5>
      <a:srgbClr val="002F6C"/>
    </a:accent5>
    <a:accent6>
      <a:srgbClr val="005C50"/>
    </a:accent6>
    <a:hlink>
      <a:srgbClr val="0000EE"/>
    </a:hlink>
    <a:folHlink>
      <a:srgbClr val="551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Props1.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2.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7CD4A8-A75F-4042-8B00-3ABE0B150ACA}">
  <ds:schemaRefs>
    <ds:schemaRef ds:uri="05c452c8-1c6f-4d8e-b449-e328afff9455"/>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f9a02c79-f89a-4756-8ef1-377f3f7b1aa2"/>
    <ds:schemaRef ds:uri="ff47d776-8114-4207-8cc3-ed44e79849e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2020</TotalTime>
  <Words>1333</Words>
  <Application>Microsoft Office PowerPoint</Application>
  <PresentationFormat>Widescreen</PresentationFormat>
  <Paragraphs>208</Paragraphs>
  <Slides>18</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Aptos</vt:lpstr>
      <vt:lpstr>Arial</vt:lpstr>
      <vt:lpstr>Calibri</vt:lpstr>
      <vt:lpstr>Open Sans</vt:lpstr>
      <vt:lpstr>Times New Roman</vt:lpstr>
      <vt:lpstr>2022 LIMRA-LOMA Presentation</vt:lpstr>
      <vt:lpstr>Content Slide_short mosaic</vt:lpstr>
      <vt:lpstr>Interior Slides</vt:lpstr>
      <vt:lpstr>2024 LIMRA-LOMA Presentation</vt:lpstr>
      <vt:lpstr>2024 Retail Annuity Sales Grow 13% to a Record $434.1 Billion</vt:lpstr>
      <vt:lpstr>Discussion Topics</vt:lpstr>
      <vt:lpstr>Key Highlights</vt:lpstr>
      <vt:lpstr>Total Annuity Sales</vt:lpstr>
      <vt:lpstr>A Record Year for Annuity Sales…again!</vt:lpstr>
      <vt:lpstr>U.S. Annuity Sales Trend by Product</vt:lpstr>
      <vt:lpstr>PowerPoint Presentation</vt:lpstr>
      <vt:lpstr>Fixed-Rate Deferred Sales Trends</vt:lpstr>
      <vt:lpstr>Fixed-Rate Deferred Annuities Down 52% from Record 4Q 2023</vt:lpstr>
      <vt:lpstr>Fixed Indexed Annuity Sales Trends</vt:lpstr>
      <vt:lpstr>PowerPoint Presentation</vt:lpstr>
      <vt:lpstr>Income Annuity Sales Trends</vt:lpstr>
      <vt:lpstr>Deferred Annuity Sales Down 22% Year-Over-Year</vt:lpstr>
      <vt:lpstr>Traditional Variable Annuity Sales Trends</vt:lpstr>
      <vt:lpstr>Traditional Variable Annuity Sales Up 36% Year-Over-Year</vt:lpstr>
      <vt:lpstr>RILA Sales Trends</vt:lpstr>
      <vt:lpstr>PowerPoint Presentation</vt:lpstr>
      <vt:lpstr>Our Mission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Pultz, Elizabeth</cp:lastModifiedBy>
  <cp:revision>197</cp:revision>
  <dcterms:created xsi:type="dcterms:W3CDTF">2022-04-11T13:29:07Z</dcterms:created>
  <dcterms:modified xsi:type="dcterms:W3CDTF">2025-03-20T18:01:19Z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