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8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rane, Carie" initials="CC" lastIdx="15" clrIdx="0">
    <p:extLst>
      <p:ext uri="{19B8F6BF-5375-455C-9EA6-DF929625EA0E}">
        <p15:presenceInfo xmlns:p15="http://schemas.microsoft.com/office/powerpoint/2012/main" userId="S-1-5-21-3670347269-1734258486-2757495605-8895" providerId="AD"/>
      </p:ext>
    </p:extLst>
  </p:cmAuthor>
  <p:cmAuthor id="2" name="Tribble, Christie" initials="TC" lastIdx="5" clrIdx="1">
    <p:extLst>
      <p:ext uri="{19B8F6BF-5375-455C-9EA6-DF929625EA0E}">
        <p15:presenceInfo xmlns:p15="http://schemas.microsoft.com/office/powerpoint/2012/main" userId="S-1-5-21-3670347269-1734258486-2757495605-9456" providerId="AD"/>
      </p:ext>
    </p:extLst>
  </p:cmAuthor>
  <p:cmAuthor id="3" name="Beckwith, Tina" initials="BT" lastIdx="1" clrIdx="2">
    <p:extLst>
      <p:ext uri="{19B8F6BF-5375-455C-9EA6-DF929625EA0E}">
        <p15:presenceInfo xmlns:p15="http://schemas.microsoft.com/office/powerpoint/2012/main" userId="S-1-5-21-3670347269-1734258486-2757495605-28709" providerId="AD"/>
      </p:ext>
    </p:extLst>
  </p:cmAuthor>
  <p:cmAuthor id="4" name="Hartshorn, Renee" initials="HR" lastIdx="28" clrIdx="3">
    <p:extLst>
      <p:ext uri="{19B8F6BF-5375-455C-9EA6-DF929625EA0E}">
        <p15:presenceInfo xmlns:p15="http://schemas.microsoft.com/office/powerpoint/2012/main" userId="S-1-5-21-3670347269-1734258486-2757495605-26766" providerId="AD"/>
      </p:ext>
    </p:extLst>
  </p:cmAuthor>
  <p:cmAuthor id="5" name="McKenna, Kevin" initials="MK" lastIdx="2" clrIdx="4">
    <p:extLst>
      <p:ext uri="{19B8F6BF-5375-455C-9EA6-DF929625EA0E}">
        <p15:presenceInfo xmlns:p15="http://schemas.microsoft.com/office/powerpoint/2012/main" userId="S-1-5-21-3670347269-1734258486-2757495605-28351" providerId="AD"/>
      </p:ext>
    </p:extLst>
  </p:cmAuthor>
  <p:cmAuthor id="6" name="Ly, Dararith" initials="LD" lastIdx="7" clrIdx="5">
    <p:extLst>
      <p:ext uri="{19B8F6BF-5375-455C-9EA6-DF929625EA0E}">
        <p15:presenceInfo xmlns:p15="http://schemas.microsoft.com/office/powerpoint/2012/main" userId="S-1-5-21-3670347269-1734258486-2757495605-264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8E"/>
    <a:srgbClr val="007B4E"/>
    <a:srgbClr val="62B6F3"/>
    <a:srgbClr val="ED8C00"/>
    <a:srgbClr val="F9C606"/>
    <a:srgbClr val="004C9D"/>
    <a:srgbClr val="00EA96"/>
    <a:srgbClr val="00925E"/>
    <a:srgbClr val="00C47E"/>
    <a:srgbClr val="1DD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8" autoAdjust="0"/>
    <p:restoredTop sz="87893" autoAdjust="0"/>
  </p:normalViewPr>
  <p:slideViewPr>
    <p:cSldViewPr snapToGrid="0">
      <p:cViewPr varScale="1">
        <p:scale>
          <a:sx n="97" d="100"/>
          <a:sy n="97" d="100"/>
        </p:scale>
        <p:origin x="111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06" d="100"/>
          <a:sy n="106" d="100"/>
        </p:scale>
        <p:origin x="1808" y="3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4686D-1A2B-4337-B141-16C810AEFD68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E46D3-CB57-4E2A-B7DC-DCD566DC04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52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D3BE4-62BE-4B60-BFFF-70CF8F0F7C95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ED4EE-C9DA-462C-B712-3D4638B353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29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b="0" i="0" dirty="0">
                <a:solidFill>
                  <a:srgbClr val="35424A"/>
                </a:solidFill>
                <a:effectLst/>
                <a:latin typeface="Open Sans" panose="020B0606030504020204" pitchFamily="34" charset="0"/>
              </a:rPr>
              <a:t>LIMRA's </a:t>
            </a:r>
            <a:r>
              <a:rPr lang="en-US" b="0" i="0" dirty="0" err="1">
                <a:solidFill>
                  <a:srgbClr val="35424A"/>
                </a:solidFill>
                <a:effectLst/>
                <a:latin typeface="Open Sans" panose="020B0606030504020204" pitchFamily="34" charset="0"/>
              </a:rPr>
              <a:t>AnnuityXT</a:t>
            </a:r>
            <a:r>
              <a:rPr lang="en-US" b="0" i="0" dirty="0">
                <a:solidFill>
                  <a:srgbClr val="35424A"/>
                </a:solidFill>
                <a:effectLst/>
                <a:latin typeface="Open Sans" panose="020B0606030504020204" pitchFamily="34" charset="0"/>
              </a:rPr>
              <a:t> is today's ready solution for meeting your annuity training needs. It gives you the power and control to choose the CE training program you want to use, and the on-demand reporting system allows you and your distributors to monitor and report training status in real time.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b="0" i="0" dirty="0">
              <a:solidFill>
                <a:srgbClr val="35424A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0" i="0" dirty="0">
                <a:solidFill>
                  <a:srgbClr val="35424A"/>
                </a:solidFill>
                <a:effectLst/>
                <a:latin typeface="Open Sans" panose="020B0606030504020204" pitchFamily="34" charset="0"/>
              </a:rPr>
              <a:t>The platform allows you to incorporate results from all training types – such as online courses, webinars, face to face, and classroom. No need for producers to go to multiple sites.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b="0" i="0" dirty="0">
              <a:solidFill>
                <a:srgbClr val="35424A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0" i="0" dirty="0">
                <a:solidFill>
                  <a:srgbClr val="35424A"/>
                </a:solidFill>
                <a:effectLst/>
                <a:latin typeface="Open Sans" panose="020B0606030504020204" pitchFamily="34" charset="0"/>
              </a:rPr>
              <a:t>When the user logs in, training is automatically assigned based on the parameters you, and regulators, set, based upon the learner’s location, license, and the products they sell.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b="0" i="0" dirty="0">
              <a:solidFill>
                <a:srgbClr val="35424A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0" i="0" dirty="0">
                <a:solidFill>
                  <a:srgbClr val="35424A"/>
                </a:solidFill>
                <a:effectLst/>
                <a:latin typeface="Open Sans" panose="020B0606030504020204" pitchFamily="34" charset="0"/>
              </a:rPr>
              <a:t>A branded home training page is provided.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b="0" i="0" dirty="0">
              <a:solidFill>
                <a:srgbClr val="35424A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200" dirty="0">
              <a:solidFill>
                <a:schemeClr val="bg1"/>
              </a:solidFill>
            </a:endParaRP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ED4EE-C9DA-462C-B712-3D4638B353E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1037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limra.com/siteassets/solutions-and-services/custom-research/solutions-tier-custom-research_gettyimages-891264822_720x495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61" b="17331"/>
          <a:stretch/>
        </p:blipFill>
        <p:spPr bwMode="auto">
          <a:xfrm>
            <a:off x="-6824" y="0"/>
            <a:ext cx="12198096" cy="55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4995950"/>
            <a:ext cx="12198096" cy="1868734"/>
          </a:xfrm>
          <a:prstGeom prst="rect">
            <a:avLst/>
          </a:prstGeom>
          <a:solidFill>
            <a:srgbClr val="002F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41028" y="5293508"/>
            <a:ext cx="5446762" cy="477054"/>
          </a:xfrm>
          <a:prstGeom prst="rect">
            <a:avLst/>
          </a:prstGeom>
          <a:noFill/>
          <a:effectLst/>
        </p:spPr>
        <p:txBody>
          <a:bodyPr wrap="square" lIns="0" rIns="182880" bIns="0" anchor="b" anchorCtr="0">
            <a:spAutoFit/>
          </a:bodyPr>
          <a:lstStyle>
            <a:lvl1pPr algn="l">
              <a:lnSpc>
                <a:spcPct val="100000"/>
              </a:lnSpc>
              <a:defRPr sz="2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-6824" y="1857042"/>
            <a:ext cx="1131113" cy="2562474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1028" y="5805131"/>
            <a:ext cx="5449824" cy="333375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41028" y="6159279"/>
            <a:ext cx="5449824" cy="333375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9870" y="6069026"/>
            <a:ext cx="1753030" cy="517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602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-Blue bar-gray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2" y="0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002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7498100" y="4196742"/>
            <a:ext cx="1754360" cy="759886"/>
          </a:xfrm>
          <a:prstGeom prst="rect">
            <a:avLst/>
          </a:prstGeom>
          <a:solidFill>
            <a:schemeClr val="bg1"/>
          </a:solidFill>
          <a:ln w="22225">
            <a:solidFill>
              <a:srgbClr val="C4BF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5215670" y="4194952"/>
            <a:ext cx="1754360" cy="759886"/>
          </a:xfrm>
          <a:prstGeom prst="rect">
            <a:avLst/>
          </a:prstGeom>
          <a:solidFill>
            <a:schemeClr val="bg1"/>
          </a:solidFill>
          <a:ln w="22225">
            <a:solidFill>
              <a:srgbClr val="C4BF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2938197" y="4194952"/>
            <a:ext cx="1754360" cy="759886"/>
          </a:xfrm>
          <a:prstGeom prst="rect">
            <a:avLst/>
          </a:prstGeom>
          <a:solidFill>
            <a:schemeClr val="bg1"/>
          </a:solidFill>
          <a:ln w="22225">
            <a:solidFill>
              <a:srgbClr val="C4BF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 userDrawn="1"/>
        </p:nvSpPr>
        <p:spPr>
          <a:xfrm>
            <a:off x="2646990" y="4366421"/>
            <a:ext cx="2308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5236297" y="4229858"/>
            <a:ext cx="1713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Retirement Income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515854" y="4220054"/>
            <a:ext cx="1704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Workplace</a:t>
            </a:r>
            <a:r>
              <a:rPr lang="en-US" sz="2000" b="1" baseline="0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2938197" y="3819365"/>
            <a:ext cx="6314263" cy="0"/>
          </a:xfrm>
          <a:prstGeom prst="line">
            <a:avLst/>
          </a:prstGeom>
          <a:ln w="25400">
            <a:solidFill>
              <a:srgbClr val="C4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26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650" y="2172095"/>
            <a:ext cx="4838700" cy="1429476"/>
          </a:xfrm>
          <a:prstGeom prst="rect">
            <a:avLst/>
          </a:prstGeom>
        </p:spPr>
      </p:pic>
      <p:sp>
        <p:nvSpPr>
          <p:cNvPr id="28" name="Rectangle 27"/>
          <p:cNvSpPr/>
          <p:nvPr userDrawn="1"/>
        </p:nvSpPr>
        <p:spPr>
          <a:xfrm>
            <a:off x="9867901" y="5778395"/>
            <a:ext cx="2247899" cy="955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8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18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ue Bar Section Header-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27043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6118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i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838200" y="1610469"/>
            <a:ext cx="10515600" cy="4213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Google Shape;12;p7">
            <a:extLst>
              <a:ext uri="{FF2B5EF4-FFF2-40B4-BE49-F238E27FC236}">
                <a16:creationId xmlns:a16="http://schemas.microsoft.com/office/drawing/2014/main" id="{6F489052-5858-2A47-929D-39278E5EA1B6}"/>
              </a:ext>
            </a:extLst>
          </p:cNvPr>
          <p:cNvSpPr txBox="1">
            <a:spLocks noGrp="1"/>
          </p:cNvSpPr>
          <p:nvPr>
            <p:ph type="dt" idx="2"/>
          </p:nvPr>
        </p:nvSpPr>
        <p:spPr>
          <a:xfrm>
            <a:off x="9632539" y="6565157"/>
            <a:ext cx="1879041" cy="149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sz="1300" dirty="0"/>
          </a:p>
        </p:txBody>
      </p:sp>
      <p:sp>
        <p:nvSpPr>
          <p:cNvPr id="10" name="Google Shape;13;p7">
            <a:extLst>
              <a:ext uri="{FF2B5EF4-FFF2-40B4-BE49-F238E27FC236}">
                <a16:creationId xmlns:a16="http://schemas.microsoft.com/office/drawing/2014/main" id="{F03A8BFD-CAA9-7D45-925B-4B81127FB1F7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1511571" y="6565157"/>
            <a:ext cx="484870" cy="149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78028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on left-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106698" y="786687"/>
            <a:ext cx="6089904" cy="6089904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11247350" y="-1111937"/>
            <a:ext cx="251992" cy="383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600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9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66700" y="1143000"/>
            <a:ext cx="5570538" cy="491490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1pPr>
            <a:lvl2pPr marL="6858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2pPr>
            <a:lvl3pPr marL="1031875" indent="-342900">
              <a:lnSpc>
                <a:spcPct val="100000"/>
              </a:lnSpc>
              <a:spcAft>
                <a:spcPts val="12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-539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13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032" y="6070461"/>
            <a:ext cx="1746868" cy="516071"/>
          </a:xfrm>
          <a:prstGeom prst="rect">
            <a:avLst/>
          </a:prstGeom>
        </p:spPr>
      </p:pic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1473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7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Bar Section Header-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782" y="-30864"/>
            <a:ext cx="12191999" cy="822960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9348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r Section Header-1 lge box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65"/>
            <a:ext cx="12191999" cy="804672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443799" y="1118774"/>
            <a:ext cx="11307818" cy="4512643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3799" y="1234758"/>
            <a:ext cx="1131112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8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717550" y="1828800"/>
            <a:ext cx="10756900" cy="35687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4794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Blue Bar-bullets/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1247350" y="-1111937"/>
            <a:ext cx="251992" cy="383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600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9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10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6700" y="1326776"/>
            <a:ext cx="5829300" cy="4731124"/>
          </a:xfrm>
          <a:prstGeom prst="rect">
            <a:avLst/>
          </a:prstGeom>
        </p:spPr>
        <p:txBody>
          <a:bodyPr/>
          <a:lstStyle>
            <a:lvl1pPr marL="347472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1pPr>
            <a:lvl2pPr marL="6858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2pPr>
            <a:lvl3pPr marL="1033463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3pPr>
            <a:lvl4pPr marL="13716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4pPr>
            <a:lvl5pPr marL="1719263" indent="-342900"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6096000" y="1143000"/>
            <a:ext cx="5676900" cy="4593772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83485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Blue bar 2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6327228" y="1780925"/>
            <a:ext cx="5467717" cy="3978747"/>
          </a:xfrm>
          <a:prstGeom prst="rect">
            <a:avLst/>
          </a:prstGeom>
          <a:noFill/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474278" y="1780925"/>
            <a:ext cx="5468112" cy="3978747"/>
          </a:xfrm>
          <a:prstGeom prst="rect">
            <a:avLst/>
          </a:prstGeom>
          <a:noFill/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74278" y="1905318"/>
            <a:ext cx="5468112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327228" y="1905318"/>
            <a:ext cx="5468112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66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Blue bar 3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287119" y="1588065"/>
            <a:ext cx="3474720" cy="3978747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19999" y="1582805"/>
            <a:ext cx="3474720" cy="3978747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4372030" y="1582805"/>
            <a:ext cx="3474720" cy="3978747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95300" y="160051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369161" y="160051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8286801" y="160051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0700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-Blue bar multiple boxes/icon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96051" y="1113523"/>
            <a:ext cx="3474720" cy="47144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11247350" y="-1111937"/>
            <a:ext cx="251992" cy="383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600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9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9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8199735" y="1113523"/>
            <a:ext cx="3474720" cy="47144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358593" y="1113523"/>
            <a:ext cx="3474720" cy="47144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95300" y="111283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369161" y="111283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8196787" y="111283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4358593" y="2535693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495300" y="2535693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8199735" y="2535693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Oval 19"/>
          <p:cNvSpPr/>
          <p:nvPr userDrawn="1"/>
        </p:nvSpPr>
        <p:spPr>
          <a:xfrm>
            <a:off x="1840166" y="1669428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Oval 20"/>
          <p:cNvSpPr/>
          <p:nvPr userDrawn="1"/>
        </p:nvSpPr>
        <p:spPr>
          <a:xfrm>
            <a:off x="5745548" y="1669428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9558784" y="1669428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9558784" y="3811156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>
            <a:off x="1840166" y="3811156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Oval 24"/>
          <p:cNvSpPr/>
          <p:nvPr userDrawn="1"/>
        </p:nvSpPr>
        <p:spPr>
          <a:xfrm>
            <a:off x="5745548" y="3811156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358593" y="4658406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495300" y="4658406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8199735" y="4658406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27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711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4162425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4133850"/>
            <a:ext cx="12191999" cy="787609"/>
          </a:xfrm>
          <a:prstGeom prst="rect">
            <a:avLst/>
          </a:prstGeom>
          <a:solidFill>
            <a:srgbClr val="EBE8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BE8E5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4378221"/>
            <a:ext cx="12191999" cy="1241530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13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4391025"/>
            <a:ext cx="12024293" cy="1219199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r">
              <a:defRPr sz="32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text</a:t>
            </a:r>
          </a:p>
        </p:txBody>
      </p:sp>
    </p:spTree>
    <p:extLst>
      <p:ext uri="{BB962C8B-B14F-4D97-AF65-F5344CB8AC3E}">
        <p14:creationId xmlns:p14="http://schemas.microsoft.com/office/powerpoint/2010/main" val="290595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032" y="6070461"/>
            <a:ext cx="1746868" cy="5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91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8" r:id="rId2"/>
    <p:sldLayoutId id="2147483687" r:id="rId3"/>
    <p:sldLayoutId id="2147483694" r:id="rId4"/>
    <p:sldLayoutId id="2147483669" r:id="rId5"/>
    <p:sldLayoutId id="2147483693" r:id="rId6"/>
    <p:sldLayoutId id="2147483692" r:id="rId7"/>
    <p:sldLayoutId id="2147483689" r:id="rId8"/>
    <p:sldLayoutId id="2147483701" r:id="rId9"/>
    <p:sldLayoutId id="2147483691" r:id="rId10"/>
    <p:sldLayoutId id="2147483698" r:id="rId11"/>
    <p:sldLayoutId id="2147483702" r:id="rId12"/>
    <p:sldLayoutId id="2147483703" r:id="rId13"/>
    <p:sldLayoutId id="2147483704" r:id="rId14"/>
  </p:sldLayoutIdLst>
  <p:hf sldNum="0" hdr="0" ft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3780" b="1" baseline="0">
          <a:solidFill>
            <a:schemeClr val="tx2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5pPr>
      <a:lvl6pPr marL="480036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6pPr>
      <a:lvl7pPr marL="960072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7pPr>
      <a:lvl8pPr marL="1440108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8pPr>
      <a:lvl9pPr marL="1920144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9pPr>
    </p:titleStyle>
    <p:bodyStyle>
      <a:lvl1pPr marL="0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236685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575" b="0">
          <a:solidFill>
            <a:schemeClr val="tx1"/>
          </a:solidFill>
          <a:latin typeface="+mn-lt"/>
        </a:defRPr>
      </a:lvl2pPr>
      <a:lvl3pPr marL="481703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471" b="0">
          <a:solidFill>
            <a:schemeClr val="tx1"/>
          </a:solidFill>
          <a:latin typeface="+mn-lt"/>
        </a:defRPr>
      </a:lvl3pPr>
      <a:lvl4pPr marL="720054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471" b="0">
          <a:solidFill>
            <a:schemeClr val="tx1"/>
          </a:solidFill>
          <a:latin typeface="+mn-lt"/>
          <a:cs typeface="Arial" charset="0"/>
        </a:defRPr>
      </a:lvl4pPr>
      <a:lvl5pPr marL="956739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260" b="0">
          <a:solidFill>
            <a:schemeClr val="tx1"/>
          </a:solidFill>
          <a:latin typeface="+mn-lt"/>
          <a:cs typeface="Arial" charset="0"/>
        </a:defRPr>
      </a:lvl5pPr>
      <a:lvl6pPr marL="2166828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6pPr>
      <a:lvl7pPr marL="2646866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7pPr>
      <a:lvl8pPr marL="3126900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8pPr>
      <a:lvl9pPr marL="3606936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1pPr>
      <a:lvl2pPr marL="480036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2pPr>
      <a:lvl3pPr marL="960072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3pPr>
      <a:lvl4pPr marL="1440108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4pPr>
      <a:lvl5pPr marL="1920144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5pPr>
      <a:lvl6pPr marL="2400180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6pPr>
      <a:lvl7pPr marL="2880216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7pPr>
      <a:lvl8pPr marL="3360252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8pPr>
      <a:lvl9pPr marL="3840288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168" userDrawn="1">
          <p15:clr>
            <a:srgbClr val="F26B43"/>
          </p15:clr>
        </p15:guide>
        <p15:guide id="4" pos="7416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  <p15:guide id="6" pos="7680" userDrawn="1">
          <p15:clr>
            <a:srgbClr val="F26B43"/>
          </p15:clr>
        </p15:guide>
        <p15:guide id="7" userDrawn="1">
          <p15:clr>
            <a:srgbClr val="F26B43"/>
          </p15:clr>
        </p15:guide>
        <p15:guide id="8" orient="horz" userDrawn="1">
          <p15:clr>
            <a:srgbClr val="F26B43"/>
          </p15:clr>
        </p15:guide>
        <p15:guide id="9" orient="horz" pos="4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Annuity CE Training Monitoring at Your Fingertips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1120847" y="-58589"/>
            <a:ext cx="1057094" cy="842360"/>
            <a:chOff x="11199333" y="-58589"/>
            <a:chExt cx="967721" cy="804389"/>
          </a:xfrm>
        </p:grpSpPr>
        <p:grpSp>
          <p:nvGrpSpPr>
            <p:cNvPr id="21" name="Group 20"/>
            <p:cNvGrpSpPr/>
            <p:nvPr/>
          </p:nvGrpSpPr>
          <p:grpSpPr>
            <a:xfrm>
              <a:off x="11199333" y="-58589"/>
              <a:ext cx="967721" cy="804389"/>
              <a:chOff x="8672512" y="2608444"/>
              <a:chExt cx="2238375" cy="2929885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8672512" y="2971797"/>
                <a:ext cx="2238375" cy="2566532"/>
              </a:xfrm>
              <a:prstGeom prst="rect">
                <a:avLst/>
              </a:prstGeom>
              <a:noFill/>
              <a:ln>
                <a:solidFill>
                  <a:srgbClr val="9D979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678769" y="2762250"/>
                <a:ext cx="2226877" cy="666751"/>
              </a:xfrm>
              <a:prstGeom prst="rect">
                <a:avLst/>
              </a:prstGeom>
              <a:solidFill>
                <a:srgbClr val="F7921D"/>
              </a:solidFill>
              <a:ln>
                <a:solidFill>
                  <a:srgbClr val="9D979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8677275" y="2608444"/>
                <a:ext cx="2228849" cy="952881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10000"/>
                  </a:lnSpc>
                  <a:spcBef>
                    <a:spcPts val="75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31F2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Solutions</a:t>
                </a:r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 cstate="screen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451750" y="205901"/>
              <a:ext cx="456704" cy="459576"/>
            </a:xfrm>
            <a:prstGeom prst="rect">
              <a:avLst/>
            </a:prstGeom>
          </p:spPr>
        </p:pic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BCCDECD0-CA7B-41BC-C2B9-AA580EB9B4E7}"/>
              </a:ext>
            </a:extLst>
          </p:cNvPr>
          <p:cNvSpPr/>
          <p:nvPr/>
        </p:nvSpPr>
        <p:spPr>
          <a:xfrm>
            <a:off x="2449257" y="993058"/>
            <a:ext cx="7437079" cy="1201913"/>
          </a:xfrm>
          <a:prstGeom prst="rect">
            <a:avLst/>
          </a:prstGeom>
          <a:solidFill>
            <a:srgbClr val="ED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AnnuityXT</a:t>
            </a:r>
            <a:endParaRPr kumimoji="0" lang="en-US" sz="2000" b="1" i="0" u="none" strike="noStrike" kern="120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Deliver, monitor, track, and report on your complete annuity continuing education program with 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AnnuityXT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43073-9D81-E7D4-DB80-E3527A828B76}"/>
              </a:ext>
            </a:extLst>
          </p:cNvPr>
          <p:cNvGrpSpPr/>
          <p:nvPr/>
        </p:nvGrpSpPr>
        <p:grpSpPr>
          <a:xfrm>
            <a:off x="1981202" y="3364962"/>
            <a:ext cx="1947672" cy="2131269"/>
            <a:chOff x="4490101" y="1974457"/>
            <a:chExt cx="1947672" cy="1816000"/>
          </a:xfrm>
        </p:grpSpPr>
        <p:sp>
          <p:nvSpPr>
            <p:cNvPr id="9" name="Freeform 25">
              <a:extLst>
                <a:ext uri="{FF2B5EF4-FFF2-40B4-BE49-F238E27FC236}">
                  <a16:creationId xmlns:a16="http://schemas.microsoft.com/office/drawing/2014/main" id="{4412BED8-C56C-179B-6E5B-9B8C600929D3}"/>
                </a:ext>
              </a:extLst>
            </p:cNvPr>
            <p:cNvSpPr/>
            <p:nvPr/>
          </p:nvSpPr>
          <p:spPr>
            <a:xfrm>
              <a:off x="4490101" y="1974458"/>
              <a:ext cx="1947672" cy="1815999"/>
            </a:xfrm>
            <a:custGeom>
              <a:avLst/>
              <a:gdLst>
                <a:gd name="connsiteX0" fmla="*/ 0 w 3333749"/>
                <a:gd name="connsiteY0" fmla="*/ 0 h 2000250"/>
                <a:gd name="connsiteX1" fmla="*/ 3333749 w 3333749"/>
                <a:gd name="connsiteY1" fmla="*/ 0 h 2000250"/>
                <a:gd name="connsiteX2" fmla="*/ 3333749 w 3333749"/>
                <a:gd name="connsiteY2" fmla="*/ 2000250 h 2000250"/>
                <a:gd name="connsiteX3" fmla="*/ 0 w 3333749"/>
                <a:gd name="connsiteY3" fmla="*/ 2000250 h 2000250"/>
                <a:gd name="connsiteX4" fmla="*/ 0 w 3333749"/>
                <a:gd name="connsiteY4" fmla="*/ 0 h 20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49" h="2000250">
                  <a:moveTo>
                    <a:pt x="0" y="0"/>
                  </a:moveTo>
                  <a:lnTo>
                    <a:pt x="3333749" y="0"/>
                  </a:lnTo>
                  <a:lnTo>
                    <a:pt x="3333749" y="2000250"/>
                  </a:lnTo>
                  <a:lnTo>
                    <a:pt x="0" y="200025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9D9795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t" anchorCtr="0">
              <a:noAutofit/>
            </a:bodyPr>
            <a:lstStyle/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Highly customizable - incorporates results from any form of training.</a:t>
              </a:r>
            </a:p>
          </p:txBody>
        </p:sp>
        <p:sp>
          <p:nvSpPr>
            <p:cNvPr id="10" name="Freeform 78">
              <a:extLst>
                <a:ext uri="{FF2B5EF4-FFF2-40B4-BE49-F238E27FC236}">
                  <a16:creationId xmlns:a16="http://schemas.microsoft.com/office/drawing/2014/main" id="{980E64AF-02EB-9762-0ECB-4365B38DD42C}"/>
                </a:ext>
              </a:extLst>
            </p:cNvPr>
            <p:cNvSpPr/>
            <p:nvPr/>
          </p:nvSpPr>
          <p:spPr>
            <a:xfrm>
              <a:off x="4490101" y="1974457"/>
              <a:ext cx="1947672" cy="921902"/>
            </a:xfrm>
            <a:custGeom>
              <a:avLst/>
              <a:gdLst>
                <a:gd name="connsiteX0" fmla="*/ 0 w 3333749"/>
                <a:gd name="connsiteY0" fmla="*/ 0 h 2000250"/>
                <a:gd name="connsiteX1" fmla="*/ 3333749 w 3333749"/>
                <a:gd name="connsiteY1" fmla="*/ 0 h 2000250"/>
                <a:gd name="connsiteX2" fmla="*/ 3333749 w 3333749"/>
                <a:gd name="connsiteY2" fmla="*/ 2000250 h 2000250"/>
                <a:gd name="connsiteX3" fmla="*/ 0 w 3333749"/>
                <a:gd name="connsiteY3" fmla="*/ 2000250 h 2000250"/>
                <a:gd name="connsiteX4" fmla="*/ 0 w 3333749"/>
                <a:gd name="connsiteY4" fmla="*/ 0 h 20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49" h="2000250">
                  <a:moveTo>
                    <a:pt x="0" y="0"/>
                  </a:moveTo>
                  <a:lnTo>
                    <a:pt x="3333749" y="0"/>
                  </a:lnTo>
                  <a:lnTo>
                    <a:pt x="3333749" y="2000250"/>
                  </a:lnTo>
                  <a:lnTo>
                    <a:pt x="0" y="2000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98BE"/>
            </a:solidFill>
            <a:ln>
              <a:solidFill>
                <a:srgbClr val="9D9795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t" anchorCtr="0">
              <a:noAutofit/>
            </a:bodyPr>
            <a:lstStyle/>
            <a:p>
              <a:pPr marL="0" marR="0" lvl="0" indent="0" algn="ctr" defTabSz="9779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3612DE2-4B19-89E7-897F-ABDC2D2A6336}"/>
              </a:ext>
            </a:extLst>
          </p:cNvPr>
          <p:cNvGrpSpPr/>
          <p:nvPr/>
        </p:nvGrpSpPr>
        <p:grpSpPr>
          <a:xfrm>
            <a:off x="4146286" y="3373737"/>
            <a:ext cx="1947672" cy="2131269"/>
            <a:chOff x="4490101" y="1974457"/>
            <a:chExt cx="1947672" cy="2131269"/>
          </a:xfrm>
        </p:grpSpPr>
        <p:sp>
          <p:nvSpPr>
            <p:cNvPr id="12" name="Freeform 25">
              <a:extLst>
                <a:ext uri="{FF2B5EF4-FFF2-40B4-BE49-F238E27FC236}">
                  <a16:creationId xmlns:a16="http://schemas.microsoft.com/office/drawing/2014/main" id="{14D742D2-AD68-E825-35FB-996E26143257}"/>
                </a:ext>
              </a:extLst>
            </p:cNvPr>
            <p:cNvSpPr/>
            <p:nvPr/>
          </p:nvSpPr>
          <p:spPr>
            <a:xfrm>
              <a:off x="4490101" y="1974458"/>
              <a:ext cx="1947672" cy="2131268"/>
            </a:xfrm>
            <a:custGeom>
              <a:avLst/>
              <a:gdLst>
                <a:gd name="connsiteX0" fmla="*/ 0 w 3333749"/>
                <a:gd name="connsiteY0" fmla="*/ 0 h 2000250"/>
                <a:gd name="connsiteX1" fmla="*/ 3333749 w 3333749"/>
                <a:gd name="connsiteY1" fmla="*/ 0 h 2000250"/>
                <a:gd name="connsiteX2" fmla="*/ 3333749 w 3333749"/>
                <a:gd name="connsiteY2" fmla="*/ 2000250 h 2000250"/>
                <a:gd name="connsiteX3" fmla="*/ 0 w 3333749"/>
                <a:gd name="connsiteY3" fmla="*/ 2000250 h 2000250"/>
                <a:gd name="connsiteX4" fmla="*/ 0 w 3333749"/>
                <a:gd name="connsiteY4" fmla="*/ 0 h 20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49" h="2000250">
                  <a:moveTo>
                    <a:pt x="0" y="0"/>
                  </a:moveTo>
                  <a:lnTo>
                    <a:pt x="3333749" y="0"/>
                  </a:lnTo>
                  <a:lnTo>
                    <a:pt x="3333749" y="2000250"/>
                  </a:lnTo>
                  <a:lnTo>
                    <a:pt x="0" y="200025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9D9795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t" anchorCtr="0">
              <a:noAutofit/>
            </a:bodyPr>
            <a:lstStyle/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Data available in the format you need – API, third-party vendors, and more.</a:t>
              </a:r>
            </a:p>
          </p:txBody>
        </p:sp>
        <p:sp>
          <p:nvSpPr>
            <p:cNvPr id="18" name="Freeform 78">
              <a:extLst>
                <a:ext uri="{FF2B5EF4-FFF2-40B4-BE49-F238E27FC236}">
                  <a16:creationId xmlns:a16="http://schemas.microsoft.com/office/drawing/2014/main" id="{A606CC14-E0A6-9560-1731-B995F41B2D8E}"/>
                </a:ext>
              </a:extLst>
            </p:cNvPr>
            <p:cNvSpPr/>
            <p:nvPr/>
          </p:nvSpPr>
          <p:spPr>
            <a:xfrm>
              <a:off x="4490101" y="1974457"/>
              <a:ext cx="1947672" cy="1073175"/>
            </a:xfrm>
            <a:custGeom>
              <a:avLst/>
              <a:gdLst>
                <a:gd name="connsiteX0" fmla="*/ 0 w 3333749"/>
                <a:gd name="connsiteY0" fmla="*/ 0 h 2000250"/>
                <a:gd name="connsiteX1" fmla="*/ 3333749 w 3333749"/>
                <a:gd name="connsiteY1" fmla="*/ 0 h 2000250"/>
                <a:gd name="connsiteX2" fmla="*/ 3333749 w 3333749"/>
                <a:gd name="connsiteY2" fmla="*/ 2000250 h 2000250"/>
                <a:gd name="connsiteX3" fmla="*/ 0 w 3333749"/>
                <a:gd name="connsiteY3" fmla="*/ 2000250 h 2000250"/>
                <a:gd name="connsiteX4" fmla="*/ 0 w 3333749"/>
                <a:gd name="connsiteY4" fmla="*/ 0 h 20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49" h="2000250">
                  <a:moveTo>
                    <a:pt x="0" y="0"/>
                  </a:moveTo>
                  <a:lnTo>
                    <a:pt x="3333749" y="0"/>
                  </a:lnTo>
                  <a:lnTo>
                    <a:pt x="3333749" y="2000250"/>
                  </a:lnTo>
                  <a:lnTo>
                    <a:pt x="0" y="2000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98BE"/>
            </a:solidFill>
            <a:ln>
              <a:solidFill>
                <a:srgbClr val="9D9795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t" anchorCtr="0">
              <a:noAutofit/>
            </a:bodyPr>
            <a:lstStyle/>
            <a:p>
              <a:pPr marL="0" marR="0" lvl="0" indent="0" algn="ctr" defTabSz="9779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C933953-F8EB-FE6F-FA76-B5EC05DA0764}"/>
              </a:ext>
            </a:extLst>
          </p:cNvPr>
          <p:cNvGrpSpPr/>
          <p:nvPr/>
        </p:nvGrpSpPr>
        <p:grpSpPr>
          <a:xfrm>
            <a:off x="6311370" y="3373738"/>
            <a:ext cx="1947672" cy="2122493"/>
            <a:chOff x="4490101" y="1974458"/>
            <a:chExt cx="1947672" cy="2122493"/>
          </a:xfrm>
        </p:grpSpPr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6644EB33-7B1F-F94F-34B3-AC110BD53322}"/>
                </a:ext>
              </a:extLst>
            </p:cNvPr>
            <p:cNvSpPr/>
            <p:nvPr/>
          </p:nvSpPr>
          <p:spPr>
            <a:xfrm>
              <a:off x="4490101" y="1974458"/>
              <a:ext cx="1947672" cy="2122493"/>
            </a:xfrm>
            <a:custGeom>
              <a:avLst/>
              <a:gdLst>
                <a:gd name="connsiteX0" fmla="*/ 0 w 3333749"/>
                <a:gd name="connsiteY0" fmla="*/ 0 h 2000250"/>
                <a:gd name="connsiteX1" fmla="*/ 3333749 w 3333749"/>
                <a:gd name="connsiteY1" fmla="*/ 0 h 2000250"/>
                <a:gd name="connsiteX2" fmla="*/ 3333749 w 3333749"/>
                <a:gd name="connsiteY2" fmla="*/ 2000250 h 2000250"/>
                <a:gd name="connsiteX3" fmla="*/ 0 w 3333749"/>
                <a:gd name="connsiteY3" fmla="*/ 2000250 h 2000250"/>
                <a:gd name="connsiteX4" fmla="*/ 0 w 3333749"/>
                <a:gd name="connsiteY4" fmla="*/ 0 h 20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49" h="2000250">
                  <a:moveTo>
                    <a:pt x="0" y="0"/>
                  </a:moveTo>
                  <a:lnTo>
                    <a:pt x="3333749" y="0"/>
                  </a:lnTo>
                  <a:lnTo>
                    <a:pt x="3333749" y="2000250"/>
                  </a:lnTo>
                  <a:lnTo>
                    <a:pt x="0" y="200025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9D9795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t" anchorCtr="0">
              <a:noAutofit/>
            </a:bodyPr>
            <a:lstStyle/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Provides just the right training needed, based on individual location and role.</a:t>
              </a:r>
            </a:p>
          </p:txBody>
        </p:sp>
        <p:sp>
          <p:nvSpPr>
            <p:cNvPr id="29" name="Freeform 78">
              <a:extLst>
                <a:ext uri="{FF2B5EF4-FFF2-40B4-BE49-F238E27FC236}">
                  <a16:creationId xmlns:a16="http://schemas.microsoft.com/office/drawing/2014/main" id="{C80603BF-E4FC-4ECE-3F39-0DB2D8D4B130}"/>
                </a:ext>
              </a:extLst>
            </p:cNvPr>
            <p:cNvSpPr/>
            <p:nvPr/>
          </p:nvSpPr>
          <p:spPr>
            <a:xfrm>
              <a:off x="4490101" y="1974458"/>
              <a:ext cx="1947672" cy="1073174"/>
            </a:xfrm>
            <a:custGeom>
              <a:avLst/>
              <a:gdLst>
                <a:gd name="connsiteX0" fmla="*/ 0 w 3333749"/>
                <a:gd name="connsiteY0" fmla="*/ 0 h 2000250"/>
                <a:gd name="connsiteX1" fmla="*/ 3333749 w 3333749"/>
                <a:gd name="connsiteY1" fmla="*/ 0 h 2000250"/>
                <a:gd name="connsiteX2" fmla="*/ 3333749 w 3333749"/>
                <a:gd name="connsiteY2" fmla="*/ 2000250 h 2000250"/>
                <a:gd name="connsiteX3" fmla="*/ 0 w 3333749"/>
                <a:gd name="connsiteY3" fmla="*/ 2000250 h 2000250"/>
                <a:gd name="connsiteX4" fmla="*/ 0 w 3333749"/>
                <a:gd name="connsiteY4" fmla="*/ 0 h 20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49" h="2000250">
                  <a:moveTo>
                    <a:pt x="0" y="0"/>
                  </a:moveTo>
                  <a:lnTo>
                    <a:pt x="3333749" y="0"/>
                  </a:lnTo>
                  <a:lnTo>
                    <a:pt x="3333749" y="2000250"/>
                  </a:lnTo>
                  <a:lnTo>
                    <a:pt x="0" y="2000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98BE"/>
            </a:solidFill>
            <a:ln>
              <a:solidFill>
                <a:srgbClr val="9D9795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t" anchorCtr="0">
              <a:noAutofit/>
            </a:bodyPr>
            <a:lstStyle/>
            <a:p>
              <a:pPr marL="0" marR="0" lvl="0" indent="0" algn="ctr" defTabSz="9779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CDC5CEF-CA82-BA78-FBD6-1A509AE9D83C}"/>
              </a:ext>
            </a:extLst>
          </p:cNvPr>
          <p:cNvGrpSpPr/>
          <p:nvPr/>
        </p:nvGrpSpPr>
        <p:grpSpPr>
          <a:xfrm>
            <a:off x="8476454" y="3373737"/>
            <a:ext cx="1947672" cy="2122494"/>
            <a:chOff x="4490101" y="1974457"/>
            <a:chExt cx="1947672" cy="2122494"/>
          </a:xfrm>
        </p:grpSpPr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CE3B75D6-3720-015F-5DB4-F4E9464A3416}"/>
                </a:ext>
              </a:extLst>
            </p:cNvPr>
            <p:cNvSpPr/>
            <p:nvPr/>
          </p:nvSpPr>
          <p:spPr>
            <a:xfrm>
              <a:off x="4490101" y="1974458"/>
              <a:ext cx="1947672" cy="2122493"/>
            </a:xfrm>
            <a:custGeom>
              <a:avLst/>
              <a:gdLst>
                <a:gd name="connsiteX0" fmla="*/ 0 w 3333749"/>
                <a:gd name="connsiteY0" fmla="*/ 0 h 2000250"/>
                <a:gd name="connsiteX1" fmla="*/ 3333749 w 3333749"/>
                <a:gd name="connsiteY1" fmla="*/ 0 h 2000250"/>
                <a:gd name="connsiteX2" fmla="*/ 3333749 w 3333749"/>
                <a:gd name="connsiteY2" fmla="*/ 2000250 h 2000250"/>
                <a:gd name="connsiteX3" fmla="*/ 0 w 3333749"/>
                <a:gd name="connsiteY3" fmla="*/ 2000250 h 2000250"/>
                <a:gd name="connsiteX4" fmla="*/ 0 w 3333749"/>
                <a:gd name="connsiteY4" fmla="*/ 0 h 20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49" h="2000250">
                  <a:moveTo>
                    <a:pt x="0" y="0"/>
                  </a:moveTo>
                  <a:lnTo>
                    <a:pt x="3333749" y="0"/>
                  </a:lnTo>
                  <a:lnTo>
                    <a:pt x="3333749" y="2000250"/>
                  </a:lnTo>
                  <a:lnTo>
                    <a:pt x="0" y="200025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9D9795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t" anchorCtr="0">
              <a:noAutofit/>
            </a:bodyPr>
            <a:lstStyle/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1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Apply product training requirements like timed page display and comprehension testing.</a:t>
              </a:r>
            </a:p>
          </p:txBody>
        </p:sp>
        <p:sp>
          <p:nvSpPr>
            <p:cNvPr id="32" name="Freeform 78">
              <a:extLst>
                <a:ext uri="{FF2B5EF4-FFF2-40B4-BE49-F238E27FC236}">
                  <a16:creationId xmlns:a16="http://schemas.microsoft.com/office/drawing/2014/main" id="{A33E40DF-BB99-51E1-AAB6-F129C9F6BE41}"/>
                </a:ext>
              </a:extLst>
            </p:cNvPr>
            <p:cNvSpPr/>
            <p:nvPr/>
          </p:nvSpPr>
          <p:spPr>
            <a:xfrm>
              <a:off x="4490101" y="1974457"/>
              <a:ext cx="1947672" cy="1073174"/>
            </a:xfrm>
            <a:custGeom>
              <a:avLst/>
              <a:gdLst>
                <a:gd name="connsiteX0" fmla="*/ 0 w 3333749"/>
                <a:gd name="connsiteY0" fmla="*/ 0 h 2000250"/>
                <a:gd name="connsiteX1" fmla="*/ 3333749 w 3333749"/>
                <a:gd name="connsiteY1" fmla="*/ 0 h 2000250"/>
                <a:gd name="connsiteX2" fmla="*/ 3333749 w 3333749"/>
                <a:gd name="connsiteY2" fmla="*/ 2000250 h 2000250"/>
                <a:gd name="connsiteX3" fmla="*/ 0 w 3333749"/>
                <a:gd name="connsiteY3" fmla="*/ 2000250 h 2000250"/>
                <a:gd name="connsiteX4" fmla="*/ 0 w 3333749"/>
                <a:gd name="connsiteY4" fmla="*/ 0 h 20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49" h="2000250">
                  <a:moveTo>
                    <a:pt x="0" y="0"/>
                  </a:moveTo>
                  <a:lnTo>
                    <a:pt x="3333749" y="0"/>
                  </a:lnTo>
                  <a:lnTo>
                    <a:pt x="3333749" y="2000250"/>
                  </a:lnTo>
                  <a:lnTo>
                    <a:pt x="0" y="2000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98BE"/>
            </a:solidFill>
            <a:ln>
              <a:solidFill>
                <a:srgbClr val="9D9795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t" anchorCtr="0">
              <a:noAutofit/>
            </a:bodyPr>
            <a:lstStyle/>
            <a:p>
              <a:pPr marL="0" marR="0" lvl="0" indent="0" algn="ctr" defTabSz="9779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E93F1ECF-AE46-751F-D358-BE423BA99975}"/>
              </a:ext>
            </a:extLst>
          </p:cNvPr>
          <p:cNvSpPr txBox="1"/>
          <p:nvPr/>
        </p:nvSpPr>
        <p:spPr>
          <a:xfrm>
            <a:off x="4424516" y="2588907"/>
            <a:ext cx="3696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Product Features</a:t>
            </a:r>
          </a:p>
        </p:txBody>
      </p:sp>
      <p:pic>
        <p:nvPicPr>
          <p:cNvPr id="35" name="Picture 34" descr="A blue outline of a person with one hand up&#10;&#10;Description automatically generated">
            <a:extLst>
              <a:ext uri="{FF2B5EF4-FFF2-40B4-BE49-F238E27FC236}">
                <a16:creationId xmlns:a16="http://schemas.microsoft.com/office/drawing/2014/main" id="{552CEA16-531B-AD28-6FDC-429C4D364198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bg2">
                <a:lumMod val="20000"/>
                <a:lumOff val="8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488050" y="3408863"/>
            <a:ext cx="933976" cy="994148"/>
          </a:xfrm>
          <a:prstGeom prst="rect">
            <a:avLst/>
          </a:prstGeom>
        </p:spPr>
      </p:pic>
      <p:pic>
        <p:nvPicPr>
          <p:cNvPr id="37" name="Picture 36" descr="A computer mouse and a book&#10;&#10;Description automatically generated">
            <a:extLst>
              <a:ext uri="{FF2B5EF4-FFF2-40B4-BE49-F238E27FC236}">
                <a16:creationId xmlns:a16="http://schemas.microsoft.com/office/drawing/2014/main" id="{5D741A71-3EFB-3C0F-967F-8CE80D137891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bg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768653" y="3574367"/>
            <a:ext cx="776741" cy="776741"/>
          </a:xfrm>
          <a:prstGeom prst="rect">
            <a:avLst/>
          </a:prstGeom>
        </p:spPr>
      </p:pic>
      <p:pic>
        <p:nvPicPr>
          <p:cNvPr id="42" name="Picture 41" descr="A checklist with blue ticks&#10;&#10;Description automatically generated">
            <a:extLst>
              <a:ext uri="{FF2B5EF4-FFF2-40B4-BE49-F238E27FC236}">
                <a16:creationId xmlns:a16="http://schemas.microsoft.com/office/drawing/2014/main" id="{4FB1CDB7-F8C7-BF3C-9891-987D23808C09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bg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026712" y="3514284"/>
            <a:ext cx="785881" cy="817160"/>
          </a:xfrm>
          <a:prstGeom prst="rect">
            <a:avLst/>
          </a:prstGeom>
        </p:spPr>
      </p:pic>
      <p:pic>
        <p:nvPicPr>
          <p:cNvPr id="4" name="Picture 3" descr="A person with a briefcase and check marks&#10;&#10;Description automatically generated">
            <a:extLst>
              <a:ext uri="{FF2B5EF4-FFF2-40B4-BE49-F238E27FC236}">
                <a16:creationId xmlns:a16="http://schemas.microsoft.com/office/drawing/2014/main" id="{D7306C3F-74E8-0035-6A06-686D93E14CFE}"/>
              </a:ext>
            </a:extLst>
          </p:cNvPr>
          <p:cNvPicPr>
            <a:picLocks noChangeAspect="1"/>
          </p:cNvPicPr>
          <p:nvPr/>
        </p:nvPicPr>
        <p:blipFill>
          <a:blip r:embed="rId8">
            <a:grayscl/>
          </a:blip>
          <a:stretch>
            <a:fillRect/>
          </a:stretch>
        </p:blipFill>
        <p:spPr>
          <a:xfrm>
            <a:off x="6927818" y="3469422"/>
            <a:ext cx="730038" cy="86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946328"/>
      </p:ext>
    </p:extLst>
  </p:cSld>
  <p:clrMapOvr>
    <a:masterClrMapping/>
  </p:clrMapOvr>
</p:sld>
</file>

<file path=ppt/theme/theme1.xml><?xml version="1.0" encoding="utf-8"?>
<a:theme xmlns:a="http://schemas.openxmlformats.org/drawingml/2006/main" name="2022 LIMRA-LOMA Presentation">
  <a:themeElements>
    <a:clrScheme name="2022 Branding Colors">
      <a:dk1>
        <a:srgbClr val="000000"/>
      </a:dk1>
      <a:lt1>
        <a:srgbClr val="FFFFFF"/>
      </a:lt1>
      <a:dk2>
        <a:srgbClr val="004C9D"/>
      </a:dk2>
      <a:lt2>
        <a:srgbClr val="9D9795"/>
      </a:lt2>
      <a:accent1>
        <a:srgbClr val="0B9EC1"/>
      </a:accent1>
      <a:accent2>
        <a:srgbClr val="FAC809"/>
      </a:accent2>
      <a:accent3>
        <a:srgbClr val="008145"/>
      </a:accent3>
      <a:accent4>
        <a:srgbClr val="F7921E"/>
      </a:accent4>
      <a:accent5>
        <a:srgbClr val="603F99"/>
      </a:accent5>
      <a:accent6>
        <a:srgbClr val="51B9EA"/>
      </a:accent6>
      <a:hlink>
        <a:srgbClr val="008599"/>
      </a:hlink>
      <a:folHlink>
        <a:srgbClr val="8270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2 BRAND_LIMRA-LOMA presentation WIDE" id="{039F3892-29C2-4833-B358-64C93C27CEBF}" vid="{AF972859-820F-4A93-8FD9-EF68C283F3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ample_x0020_Report_x0020_Image xmlns="f9a02c79-f89a-4756-8ef1-377f3f7b1aa2">
      <Url xsi:nil="true"/>
      <Description xsi:nil="true"/>
    </Sample_x0020_Report_x0020_Image>
    <Description0 xmlns="f9a02c79-f89a-4756-8ef1-377f3f7b1aa2" xsi:nil="true"/>
    <Sensitivity xmlns="ff47d776-8114-4207-8cc3-ed44e79849e7">Internal Use</Sensitivit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08C23D927C0442A2C8F4B217F22280" ma:contentTypeVersion="6" ma:contentTypeDescription="Create a new document." ma:contentTypeScope="" ma:versionID="221e4f7ad853a2917699c5d67c535f5a">
  <xsd:schema xmlns:xsd="http://www.w3.org/2001/XMLSchema" xmlns:xs="http://www.w3.org/2001/XMLSchema" xmlns:p="http://schemas.microsoft.com/office/2006/metadata/properties" xmlns:ns2="ff47d776-8114-4207-8cc3-ed44e79849e7" xmlns:ns3="f9a02c79-f89a-4756-8ef1-377f3f7b1aa2" xmlns:ns4="05c452c8-1c6f-4d8e-b449-e328afff9455" targetNamespace="http://schemas.microsoft.com/office/2006/metadata/properties" ma:root="true" ma:fieldsID="20df2b0be6429b9078baca214a11ae36" ns2:_="" ns3:_="" ns4:_="">
    <xsd:import namespace="ff47d776-8114-4207-8cc3-ed44e79849e7"/>
    <xsd:import namespace="f9a02c79-f89a-4756-8ef1-377f3f7b1aa2"/>
    <xsd:import namespace="05c452c8-1c6f-4d8e-b449-e328afff9455"/>
    <xsd:element name="properties">
      <xsd:complexType>
        <xsd:sequence>
          <xsd:element name="documentManagement">
            <xsd:complexType>
              <xsd:all>
                <xsd:element ref="ns2:Sensitivity" minOccurs="0"/>
                <xsd:element ref="ns3:Description0" minOccurs="0"/>
                <xsd:element ref="ns3:Sample_x0020_Report_x0020_Image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47d776-8114-4207-8cc3-ed44e79849e7" elementFormDefault="qualified">
    <xsd:import namespace="http://schemas.microsoft.com/office/2006/documentManagement/types"/>
    <xsd:import namespace="http://schemas.microsoft.com/office/infopath/2007/PartnerControls"/>
    <xsd:element name="Sensitivity" ma:index="8" nillable="true" ma:displayName="Sensitivity" ma:default="Internal Use" ma:format="Dropdown" ma:internalName="Sensitivity">
      <xsd:simpleType>
        <xsd:restriction base="dms:Choice">
          <xsd:enumeration value="Public"/>
          <xsd:enumeration value="Member Only"/>
          <xsd:enumeration value="Internal Use"/>
          <xsd:enumeration value="Confidential"/>
          <xsd:enumeration value="Secre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a02c79-f89a-4756-8ef1-377f3f7b1aa2" elementFormDefault="qualified">
    <xsd:import namespace="http://schemas.microsoft.com/office/2006/documentManagement/types"/>
    <xsd:import namespace="http://schemas.microsoft.com/office/infopath/2007/PartnerControls"/>
    <xsd:element name="Description0" ma:index="9" nillable="true" ma:displayName="Description" ma:internalName="Description0">
      <xsd:simpleType>
        <xsd:restriction base="dms:Note">
          <xsd:maxLength value="255"/>
        </xsd:restriction>
      </xsd:simpleType>
    </xsd:element>
    <xsd:element name="Sample_x0020_Report_x0020_Image" ma:index="10" nillable="true" ma:displayName="Sample Report Image" ma:format="Image" ma:internalName="Sample_x0020_Report_x0020_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c452c8-1c6f-4d8e-b449-e328afff945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7CD4A8-A75F-4042-8B00-3ABE0B150ACA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f9a02c79-f89a-4756-8ef1-377f3f7b1aa2"/>
    <ds:schemaRef ds:uri="http://schemas.microsoft.com/office/infopath/2007/PartnerControls"/>
    <ds:schemaRef ds:uri="05c452c8-1c6f-4d8e-b449-e328afff9455"/>
    <ds:schemaRef ds:uri="http://schemas.openxmlformats.org/package/2006/metadata/core-properties"/>
    <ds:schemaRef ds:uri="ff47d776-8114-4207-8cc3-ed44e79849e7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8739A3B-44F2-4B1D-86F9-B06C3C6995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9EA1E3-D9AE-4E87-A843-710C8174BF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47d776-8114-4207-8cc3-ed44e79849e7"/>
    <ds:schemaRef ds:uri="f9a02c79-f89a-4756-8ef1-377f3f7b1aa2"/>
    <ds:schemaRef ds:uri="05c452c8-1c6f-4d8e-b449-e328afff94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2022 BRAND_LIMRA-LOMA presentation WIDE</Template>
  <TotalTime>16781</TotalTime>
  <Words>214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Times New Roman</vt:lpstr>
      <vt:lpstr>2022 LIMRA-LOMA Presentation</vt:lpstr>
      <vt:lpstr>Easy Annuity CE Training Monitoring at Your Fingertips</vt:lpstr>
    </vt:vector>
  </TitlesOfParts>
  <Company>LL Global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Hartshorn, Renee</dc:creator>
  <cp:lastModifiedBy>Graziano, Maria</cp:lastModifiedBy>
  <cp:revision>168</cp:revision>
  <dcterms:created xsi:type="dcterms:W3CDTF">2022-06-21T17:45:33Z</dcterms:created>
  <dcterms:modified xsi:type="dcterms:W3CDTF">2025-02-19T19:03:06Z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0x010100C708C23D927C0442A2C8F4B217F22280</vt:lpwstr>
  </property>
</Properties>
</file>