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461" r:id="rId5"/>
    <p:sldId id="462" r:id="rId6"/>
    <p:sldId id="501" r:id="rId7"/>
    <p:sldId id="327" r:id="rId8"/>
    <p:sldId id="485" r:id="rId9"/>
    <p:sldId id="326" r:id="rId10"/>
    <p:sldId id="499" r:id="rId11"/>
    <p:sldId id="508" r:id="rId12"/>
    <p:sldId id="478" r:id="rId13"/>
    <p:sldId id="479" r:id="rId14"/>
    <p:sldId id="510" r:id="rId15"/>
    <p:sldId id="493" r:id="rId16"/>
    <p:sldId id="457" r:id="rId17"/>
    <p:sldId id="509" r:id="rId18"/>
    <p:sldId id="445" r:id="rId19"/>
    <p:sldId id="428" r:id="rId20"/>
    <p:sldId id="475" r:id="rId21"/>
    <p:sldId id="407" r:id="rId22"/>
    <p:sldId id="416" r:id="rId23"/>
    <p:sldId id="459" r:id="rId24"/>
    <p:sldId id="444" r:id="rId25"/>
    <p:sldId id="477" r:id="rId26"/>
    <p:sldId id="514" r:id="rId27"/>
    <p:sldId id="443" r:id="rId28"/>
    <p:sldId id="436" r:id="rId29"/>
    <p:sldId id="472" r:id="rId30"/>
    <p:sldId id="480" r:id="rId31"/>
    <p:sldId id="511" r:id="rId32"/>
    <p:sldId id="495" r:id="rId33"/>
    <p:sldId id="474" r:id="rId34"/>
    <p:sldId id="512" r:id="rId35"/>
    <p:sldId id="481" r:id="rId36"/>
    <p:sldId id="325" r:id="rId37"/>
    <p:sldId id="323" r:id="rId38"/>
    <p:sldId id="412" r:id="rId39"/>
    <p:sldId id="425" r:id="rId40"/>
    <p:sldId id="491" r:id="rId41"/>
    <p:sldId id="434" r:id="rId42"/>
    <p:sldId id="4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inkwater, Matthew" initials="DM" lastIdx="1" clrIdx="0">
    <p:extLst>
      <p:ext uri="{19B8F6BF-5375-455C-9EA6-DF929625EA0E}">
        <p15:presenceInfo xmlns:p15="http://schemas.microsoft.com/office/powerpoint/2012/main" userId="S-1-5-21-3670347269-1734258486-2757495605-7029" providerId="AD"/>
      </p:ext>
    </p:extLst>
  </p:cmAuthor>
  <p:cmAuthor id="2" name="Tina Beckwith" initials="TB" lastIdx="41" clrIdx="1">
    <p:extLst>
      <p:ext uri="{19B8F6BF-5375-455C-9EA6-DF929625EA0E}">
        <p15:presenceInfo xmlns:p15="http://schemas.microsoft.com/office/powerpoint/2012/main" userId="S::TBeckwith@limra.com::19ced0c0-0145-4075-b8d0-b15c82fc07fc" providerId="AD"/>
      </p:ext>
    </p:extLst>
  </p:cmAuthor>
  <p:cmAuthor id="3" name="Calica, Brandi" initials="CB" lastIdx="54" clrIdx="2">
    <p:extLst>
      <p:ext uri="{19B8F6BF-5375-455C-9EA6-DF929625EA0E}">
        <p15:presenceInfo xmlns:p15="http://schemas.microsoft.com/office/powerpoint/2012/main" userId="S-1-5-21-3670347269-1734258486-2757495605-27415" providerId="AD"/>
      </p:ext>
    </p:extLst>
  </p:cmAuthor>
  <p:cmAuthor id="4" name="Rabuse, Lisa" initials="RL" lastIdx="1" clrIdx="3">
    <p:extLst>
      <p:ext uri="{19B8F6BF-5375-455C-9EA6-DF929625EA0E}">
        <p15:presenceInfo xmlns:p15="http://schemas.microsoft.com/office/powerpoint/2012/main" userId="S-1-5-21-3670347269-1734258486-2757495605-27095" providerId="AD"/>
      </p:ext>
    </p:extLst>
  </p:cmAuthor>
  <p:cmAuthor id="5" name="Hodgens, Bryan" initials="HB" lastIdx="9" clrIdx="4">
    <p:extLst>
      <p:ext uri="{19B8F6BF-5375-455C-9EA6-DF929625EA0E}">
        <p15:presenceInfo xmlns:p15="http://schemas.microsoft.com/office/powerpoint/2012/main" userId="S-1-5-21-3670347269-1734258486-2757495605-28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9F"/>
    <a:srgbClr val="002F70"/>
    <a:srgbClr val="00EA80"/>
    <a:srgbClr val="E2F9FE"/>
    <a:srgbClr val="FFFFFF"/>
    <a:srgbClr val="FCDE6B"/>
    <a:srgbClr val="51D6F5"/>
    <a:srgbClr val="FCD3A5"/>
    <a:srgbClr val="B3FFDC"/>
    <a:srgbClr val="FEF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72903" autoAdjust="0"/>
  </p:normalViewPr>
  <p:slideViewPr>
    <p:cSldViewPr snapToGrid="0">
      <p:cViewPr varScale="1">
        <p:scale>
          <a:sx n="62" d="100"/>
          <a:sy n="62" d="100"/>
        </p:scale>
        <p:origin x="288" y="72"/>
      </p:cViewPr>
      <p:guideLst/>
    </p:cSldViewPr>
  </p:slideViewPr>
  <p:notesTextViewPr>
    <p:cViewPr>
      <p:scale>
        <a:sx n="3" d="2"/>
        <a:sy n="3" d="2"/>
      </p:scale>
      <p:origin x="0" y="0"/>
    </p:cViewPr>
  </p:notesTextViewPr>
  <p:sorterViewPr>
    <p:cViewPr varScale="1">
      <p:scale>
        <a:sx n="1" d="1"/>
        <a:sy n="1" d="1"/>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24986252484153"/>
          <c:y val="0.12602735474382731"/>
          <c:w val="0.75949712140795511"/>
          <c:h val="0.85029732500548205"/>
        </c:manualLayout>
      </c:layout>
      <c:barChart>
        <c:barDir val="bar"/>
        <c:grouping val="percentStacked"/>
        <c:varyColors val="0"/>
        <c:ser>
          <c:idx val="2"/>
          <c:order val="0"/>
          <c:tx>
            <c:strRef>
              <c:f>Sheet1!$A$4</c:f>
              <c:strCache>
                <c:ptCount val="1"/>
                <c:pt idx="0">
                  <c:v>Encourage including a retirement income product</c:v>
                </c:pt>
              </c:strCache>
            </c:strRef>
          </c:tx>
          <c:spPr>
            <a:solidFill>
              <a:srgbClr val="183E5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6-5EB0-476F-86CD-0C9C9C66FD6D}"/>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EB0-476F-86CD-0C9C9C66FD6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0-5EB0-476F-86CD-0C9C9C66FD6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9-5EB0-476F-86CD-0C9C9C66FD6D}"/>
              </c:ext>
            </c:extLst>
          </c:dPt>
          <c:dLbls>
            <c:dLbl>
              <c:idx val="0"/>
              <c:layout>
                <c:manualLayout>
                  <c:x val="-5.2306935171833556E-17"/>
                  <c:y val="0"/>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B0-476F-86CD-0C9C9C66FD6D}"/>
                </c:ext>
              </c:extLst>
            </c:dLbl>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5EB0-476F-86CD-0C9C9C66FD6D}"/>
                </c:ext>
              </c:extLst>
            </c:dLbl>
            <c:dLbl>
              <c:idx val="3"/>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5EB0-476F-86CD-0C9C9C66FD6D}"/>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Core</c:v>
                </c:pt>
                <c:pt idx="1">
                  <c:v>Hybrid</c:v>
                </c:pt>
                <c:pt idx="2">
                  <c:v>Occasional</c:v>
                </c:pt>
                <c:pt idx="3">
                  <c:v>Total</c:v>
                </c:pt>
              </c:strCache>
            </c:strRef>
          </c:cat>
          <c:val>
            <c:numRef>
              <c:f>Sheet1!$B$4:$E$4</c:f>
              <c:numCache>
                <c:formatCode>0%</c:formatCode>
                <c:ptCount val="4"/>
                <c:pt idx="0">
                  <c:v>0.51162790697670002</c:v>
                </c:pt>
                <c:pt idx="1">
                  <c:v>0.45614035087720001</c:v>
                </c:pt>
                <c:pt idx="2">
                  <c:v>0.4516129032258</c:v>
                </c:pt>
                <c:pt idx="3">
                  <c:v>0.4732824427481</c:v>
                </c:pt>
              </c:numCache>
            </c:numRef>
          </c:val>
          <c:extLst>
            <c:ext xmlns:c16="http://schemas.microsoft.com/office/drawing/2014/chart" uri="{C3380CC4-5D6E-409C-BE32-E72D297353CC}">
              <c16:uniqueId val="{00000000-B891-47F0-B353-CD5F1920F0C7}"/>
            </c:ext>
          </c:extLst>
        </c:ser>
        <c:ser>
          <c:idx val="1"/>
          <c:order val="1"/>
          <c:tx>
            <c:strRef>
              <c:f>Sheet1!$A$3</c:f>
              <c:strCache>
                <c:ptCount val="1"/>
                <c:pt idx="0">
                  <c:v>Remain neutral</c:v>
                </c:pt>
              </c:strCache>
            </c:strRef>
          </c:tx>
          <c:spPr>
            <a:solidFill>
              <a:schemeClr val="tx1">
                <a:lumMod val="65000"/>
                <a:lumOff val="35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5EB0-476F-86CD-0C9C9C66FD6D}"/>
              </c:ext>
            </c:extLst>
          </c:dPt>
          <c:dPt>
            <c:idx val="1"/>
            <c:invertIfNegative val="0"/>
            <c:bubble3D val="0"/>
            <c:spPr>
              <a:solidFill>
                <a:srgbClr val="00EA80"/>
              </a:solidFill>
              <a:ln>
                <a:noFill/>
              </a:ln>
              <a:effectLst/>
            </c:spPr>
            <c:extLst>
              <c:ext xmlns:c16="http://schemas.microsoft.com/office/drawing/2014/chart" uri="{C3380CC4-5D6E-409C-BE32-E72D297353CC}">
                <c16:uniqueId val="{00000004-5EB0-476F-86CD-0C9C9C66FD6D}"/>
              </c:ext>
            </c:extLst>
          </c:dPt>
          <c:dPt>
            <c:idx val="2"/>
            <c:invertIfNegative val="0"/>
            <c:bubble3D val="0"/>
            <c:spPr>
              <a:solidFill>
                <a:srgbClr val="FCDE6B"/>
              </a:solidFill>
              <a:ln>
                <a:noFill/>
              </a:ln>
              <a:effectLst/>
            </c:spPr>
            <c:extLst>
              <c:ext xmlns:c16="http://schemas.microsoft.com/office/drawing/2014/chart" uri="{C3380CC4-5D6E-409C-BE32-E72D297353CC}">
                <c16:uniqueId val="{00000001-5EB0-476F-86CD-0C9C9C66FD6D}"/>
              </c:ext>
            </c:extLst>
          </c:dPt>
          <c:dPt>
            <c:idx val="3"/>
            <c:invertIfNegative val="0"/>
            <c:bubble3D val="0"/>
            <c:spPr>
              <a:solidFill>
                <a:srgbClr val="51D6F5"/>
              </a:solidFill>
              <a:ln>
                <a:noFill/>
              </a:ln>
              <a:effectLst/>
            </c:spPr>
            <c:extLst>
              <c:ext xmlns:c16="http://schemas.microsoft.com/office/drawing/2014/chart" uri="{C3380CC4-5D6E-409C-BE32-E72D297353CC}">
                <c16:uniqueId val="{00000014-3BB3-47E6-9FCF-4A5B57311E3F}"/>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Core</c:v>
                </c:pt>
                <c:pt idx="1">
                  <c:v>Hybrid</c:v>
                </c:pt>
                <c:pt idx="2">
                  <c:v>Occasional</c:v>
                </c:pt>
                <c:pt idx="3">
                  <c:v>Total</c:v>
                </c:pt>
              </c:strCache>
            </c:strRef>
          </c:cat>
          <c:val>
            <c:numRef>
              <c:f>Sheet1!$B$3:$E$3</c:f>
              <c:numCache>
                <c:formatCode>0%</c:formatCode>
                <c:ptCount val="4"/>
                <c:pt idx="0">
                  <c:v>0.41860465116279999</c:v>
                </c:pt>
                <c:pt idx="1">
                  <c:v>0.52631578947369995</c:v>
                </c:pt>
                <c:pt idx="2">
                  <c:v>0.51612903225810003</c:v>
                </c:pt>
                <c:pt idx="3">
                  <c:v>0.48854961832060001</c:v>
                </c:pt>
              </c:numCache>
            </c:numRef>
          </c:val>
          <c:extLst>
            <c:ext xmlns:c16="http://schemas.microsoft.com/office/drawing/2014/chart" uri="{C3380CC4-5D6E-409C-BE32-E72D297353CC}">
              <c16:uniqueId val="{00000006-5FDB-47CC-8189-9F7D100F78B5}"/>
            </c:ext>
          </c:extLst>
        </c:ser>
        <c:ser>
          <c:idx val="0"/>
          <c:order val="2"/>
          <c:tx>
            <c:strRef>
              <c:f>Sheet1!$A$2</c:f>
              <c:strCache>
                <c:ptCount val="1"/>
                <c:pt idx="0">
                  <c:v>Discourage including a retirement income product</c:v>
                </c:pt>
              </c:strCache>
            </c:strRef>
          </c:tx>
          <c:spPr>
            <a:solidFill>
              <a:schemeClr val="bg2"/>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8-5EB0-476F-86CD-0C9C9C66FD6D}"/>
              </c:ext>
            </c:extLst>
          </c:dPt>
          <c:dPt>
            <c:idx val="1"/>
            <c:invertIfNegative val="0"/>
            <c:bubble3D val="0"/>
            <c:spPr>
              <a:solidFill>
                <a:srgbClr val="B3FFDC"/>
              </a:solidFill>
              <a:ln>
                <a:noFill/>
              </a:ln>
              <a:effectLst/>
            </c:spPr>
            <c:extLst>
              <c:ext xmlns:c16="http://schemas.microsoft.com/office/drawing/2014/chart" uri="{C3380CC4-5D6E-409C-BE32-E72D297353CC}">
                <c16:uniqueId val="{00000005-5EB0-476F-86CD-0C9C9C66FD6D}"/>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2-5EB0-476F-86CD-0C9C9C66FD6D}"/>
              </c:ext>
            </c:extLst>
          </c:dPt>
          <c:dPt>
            <c:idx val="3"/>
            <c:invertIfNegative val="0"/>
            <c:bubble3D val="0"/>
            <c:spPr>
              <a:solidFill>
                <a:srgbClr val="C5F1FC"/>
              </a:solidFill>
              <a:ln>
                <a:noFill/>
              </a:ln>
              <a:effectLst/>
            </c:spPr>
            <c:extLst>
              <c:ext xmlns:c16="http://schemas.microsoft.com/office/drawing/2014/chart" uri="{C3380CC4-5D6E-409C-BE32-E72D297353CC}">
                <c16:uniqueId val="{0000000A-5EB0-476F-86CD-0C9C9C66FD6D}"/>
              </c:ext>
            </c:extLst>
          </c:dPt>
          <c:dLbls>
            <c:dLbl>
              <c:idx val="1"/>
              <c:layout>
                <c:manualLayout>
                  <c:x val="-1.08183352993443E-16"/>
                  <c:y val="-7.36321883628473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B0-476F-86CD-0C9C9C66FD6D}"/>
                </c:ext>
              </c:extLst>
            </c:dLbl>
            <c:dLbl>
              <c:idx val="2"/>
              <c:layout>
                <c:manualLayout>
                  <c:x val="-5.2019214886450229E-3"/>
                  <c:y val="-7.53303274206627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B0-476F-86CD-0C9C9C66FD6D}"/>
                </c:ext>
              </c:extLst>
            </c:dLbl>
            <c:dLbl>
              <c:idx val="3"/>
              <c:layout>
                <c:manualLayout>
                  <c:x val="-2.6009607443225656E-3"/>
                  <c:y val="-7.476428106805765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B0-476F-86CD-0C9C9C66FD6D}"/>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Core</c:v>
                </c:pt>
                <c:pt idx="1">
                  <c:v>Hybrid</c:v>
                </c:pt>
                <c:pt idx="2">
                  <c:v>Occasional</c:v>
                </c:pt>
                <c:pt idx="3">
                  <c:v>Total</c:v>
                </c:pt>
              </c:strCache>
            </c:strRef>
          </c:cat>
          <c:val>
            <c:numRef>
              <c:f>Sheet1!$B$2:$E$2</c:f>
              <c:numCache>
                <c:formatCode>0%</c:formatCode>
                <c:ptCount val="4"/>
                <c:pt idx="0">
                  <c:v>6.976744186047E-2</c:v>
                </c:pt>
                <c:pt idx="1">
                  <c:v>1.7543859649119999E-2</c:v>
                </c:pt>
                <c:pt idx="2">
                  <c:v>3.2258064516130003E-2</c:v>
                </c:pt>
                <c:pt idx="3">
                  <c:v>3.8167938931300001E-2</c:v>
                </c:pt>
              </c:numCache>
            </c:numRef>
          </c:val>
          <c:extLst>
            <c:ext xmlns:c16="http://schemas.microsoft.com/office/drawing/2014/chart" uri="{C3380CC4-5D6E-409C-BE32-E72D297353CC}">
              <c16:uniqueId val="{00000005-5FDB-47CC-8189-9F7D100F78B5}"/>
            </c:ext>
          </c:extLst>
        </c:ser>
        <c:dLbls>
          <c:dLblPos val="inEnd"/>
          <c:showLegendKey val="0"/>
          <c:showVal val="1"/>
          <c:showCatName val="0"/>
          <c:showSerName val="0"/>
          <c:showPercent val="0"/>
          <c:showBubbleSize val="0"/>
        </c:dLbls>
        <c:gapWidth val="150"/>
        <c:overlap val="100"/>
        <c:axId val="719531536"/>
        <c:axId val="719533616"/>
      </c:barChart>
      <c:catAx>
        <c:axId val="7195315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9533616"/>
        <c:crosses val="autoZero"/>
        <c:auto val="1"/>
        <c:lblAlgn val="ctr"/>
        <c:lblOffset val="100"/>
        <c:noMultiLvlLbl val="0"/>
      </c:catAx>
      <c:valAx>
        <c:axId val="719533616"/>
        <c:scaling>
          <c:orientation val="minMax"/>
          <c:max val="1"/>
        </c:scaling>
        <c:delete val="1"/>
        <c:axPos val="b"/>
        <c:numFmt formatCode="0%" sourceLinked="1"/>
        <c:majorTickMark val="out"/>
        <c:minorTickMark val="none"/>
        <c:tickLblPos val="nextTo"/>
        <c:crossAx val="719531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0-ABCB-4AA0-8E13-16646410388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ABCB-4AA0-8E13-166464103884}"/>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ABCB-4AA0-8E13-166464103884}"/>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3-ABCB-4AA0-8E13-166464103884}"/>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4-ABCB-4AA0-8E13-166464103884}"/>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Feel obligation to help employees generate income in retirement</c:v>
                </c:pt>
                <c:pt idx="1">
                  <c:v>Feel best place to generate retirement income is from the plan</c:v>
                </c:pt>
                <c:pt idx="2">
                  <c:v>Income options outside of plan are potentially worse</c:v>
                </c:pt>
                <c:pt idx="3">
                  <c:v>Recommendation of plan consultant/advisor</c:v>
                </c:pt>
                <c:pt idx="4">
                  <c:v>Recommendation of plan recordkeeper</c:v>
                </c:pt>
                <c:pt idx="5">
                  <c:v>Recommendation of TPA</c:v>
                </c:pt>
                <c:pt idx="6">
                  <c:v>To manage workforce turnover/retirements</c:v>
                </c:pt>
                <c:pt idx="7">
                  <c:v>Employee demand</c:v>
                </c:pt>
              </c:strCache>
            </c:strRef>
          </c:cat>
          <c:val>
            <c:numRef>
              <c:f>Sheet1!$B$2:$B$9</c:f>
              <c:numCache>
                <c:formatCode>0%</c:formatCode>
                <c:ptCount val="8"/>
                <c:pt idx="0">
                  <c:v>0.43</c:v>
                </c:pt>
                <c:pt idx="1">
                  <c:v>0.37</c:v>
                </c:pt>
                <c:pt idx="2">
                  <c:v>0.22</c:v>
                </c:pt>
                <c:pt idx="3">
                  <c:v>0.39</c:v>
                </c:pt>
                <c:pt idx="4">
                  <c:v>0.22</c:v>
                </c:pt>
                <c:pt idx="5">
                  <c:v>0.21</c:v>
                </c:pt>
                <c:pt idx="6">
                  <c:v>0.36</c:v>
                </c:pt>
                <c:pt idx="7">
                  <c:v>0.35</c:v>
                </c:pt>
              </c:numCache>
            </c:numRef>
          </c:val>
          <c:extLst>
            <c:ext xmlns:c16="http://schemas.microsoft.com/office/drawing/2014/chart" uri="{C3380CC4-5D6E-409C-BE32-E72D297353CC}">
              <c16:uniqueId val="{00000000-BBC4-4BF9-8A4B-021905EC6CEB}"/>
            </c:ext>
          </c:extLst>
        </c:ser>
        <c:dLbls>
          <c:showLegendKey val="0"/>
          <c:showVal val="0"/>
          <c:showCatName val="0"/>
          <c:showSerName val="0"/>
          <c:showPercent val="0"/>
          <c:showBubbleSize val="0"/>
        </c:dLbls>
        <c:gapWidth val="181"/>
        <c:axId val="1314350288"/>
        <c:axId val="1314351600"/>
      </c:barChart>
      <c:catAx>
        <c:axId val="13143502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400" b="0" i="0" u="none" strike="noStrike" kern="1200" baseline="0">
                <a:solidFill>
                  <a:schemeClr val="tx1"/>
                </a:solidFill>
                <a:latin typeface="+mn-lt"/>
                <a:ea typeface="+mn-ea"/>
                <a:cs typeface="+mn-cs"/>
              </a:defRPr>
            </a:pPr>
            <a:endParaRPr lang="en-US"/>
          </a:p>
        </c:txPr>
        <c:crossAx val="1314351600"/>
        <c:crosses val="autoZero"/>
        <c:auto val="1"/>
        <c:lblAlgn val="ctr"/>
        <c:lblOffset val="100"/>
        <c:noMultiLvlLbl val="0"/>
      </c:catAx>
      <c:valAx>
        <c:axId val="1314351600"/>
        <c:scaling>
          <c:orientation val="minMax"/>
        </c:scaling>
        <c:delete val="1"/>
        <c:axPos val="t"/>
        <c:numFmt formatCode="0%" sourceLinked="1"/>
        <c:majorTickMark val="none"/>
        <c:minorTickMark val="none"/>
        <c:tickLblPos val="nextTo"/>
        <c:crossAx val="131435028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65118724040425E-2"/>
          <c:y val="0.13346824057317455"/>
          <c:w val="0.84445970894013644"/>
          <c:h val="0.72476687602183854"/>
        </c:manualLayout>
      </c:layout>
      <c:barChart>
        <c:barDir val="col"/>
        <c:grouping val="percentStacked"/>
        <c:varyColors val="0"/>
        <c:ser>
          <c:idx val="0"/>
          <c:order val="0"/>
          <c:tx>
            <c:strRef>
              <c:f>Sheet1!$B$1</c:f>
              <c:strCache>
                <c:ptCount val="1"/>
                <c:pt idx="0">
                  <c:v>Yes, and has discussed w/RK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2">
                  <c:v>&lt;$10M</c:v>
                </c:pt>
                <c:pt idx="3">
                  <c:v>$10M-$49M</c:v>
                </c:pt>
                <c:pt idx="4">
                  <c:v>$50M+</c:v>
                </c:pt>
                <c:pt idx="6">
                  <c:v>&lt;6 years</c:v>
                </c:pt>
                <c:pt idx="7">
                  <c:v>6 to 9 years</c:v>
                </c:pt>
                <c:pt idx="8">
                  <c:v>10+ years</c:v>
                </c:pt>
              </c:strCache>
            </c:strRef>
          </c:cat>
          <c:val>
            <c:numRef>
              <c:f>Sheet1!$B$2:$B$10</c:f>
              <c:numCache>
                <c:formatCode>General</c:formatCode>
                <c:ptCount val="9"/>
                <c:pt idx="0" formatCode="0%">
                  <c:v>0.27472527472527475</c:v>
                </c:pt>
                <c:pt idx="2" formatCode="0%">
                  <c:v>0.23076923076923075</c:v>
                </c:pt>
                <c:pt idx="3" formatCode="0%">
                  <c:v>0.2061855670103093</c:v>
                </c:pt>
                <c:pt idx="4" formatCode="0%">
                  <c:v>0.37894736842105264</c:v>
                </c:pt>
                <c:pt idx="6" formatCode="0%">
                  <c:v>0.36559139784946237</c:v>
                </c:pt>
                <c:pt idx="7" formatCode="0%">
                  <c:v>0.35353535353535354</c:v>
                </c:pt>
                <c:pt idx="8" formatCode="0%">
                  <c:v>0.19999999999999998</c:v>
                </c:pt>
              </c:numCache>
            </c:numRef>
          </c:val>
          <c:extLst>
            <c:ext xmlns:c16="http://schemas.microsoft.com/office/drawing/2014/chart" uri="{C3380CC4-5D6E-409C-BE32-E72D297353CC}">
              <c16:uniqueId val="{00000000-7E23-4D87-B5ED-B56D2501DA8B}"/>
            </c:ext>
          </c:extLst>
        </c:ser>
        <c:ser>
          <c:idx val="1"/>
          <c:order val="1"/>
          <c:tx>
            <c:strRef>
              <c:f>Sheet1!$C$1</c:f>
              <c:strCache>
                <c:ptCount val="1"/>
                <c:pt idx="0">
                  <c:v>Yes, but has not discussed w/RK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2">
                  <c:v>&lt;$10M</c:v>
                </c:pt>
                <c:pt idx="3">
                  <c:v>$10M-$49M</c:v>
                </c:pt>
                <c:pt idx="4">
                  <c:v>$50M+</c:v>
                </c:pt>
                <c:pt idx="6">
                  <c:v>&lt;6 years</c:v>
                </c:pt>
                <c:pt idx="7">
                  <c:v>6 to 9 years</c:v>
                </c:pt>
                <c:pt idx="8">
                  <c:v>10+ years</c:v>
                </c:pt>
              </c:strCache>
            </c:strRef>
          </c:cat>
          <c:val>
            <c:numRef>
              <c:f>Sheet1!$C$2:$C$10</c:f>
              <c:numCache>
                <c:formatCode>General</c:formatCode>
                <c:ptCount val="9"/>
                <c:pt idx="0" formatCode="0%">
                  <c:v>5.4945054945054951E-2</c:v>
                </c:pt>
                <c:pt idx="2" formatCode="0%">
                  <c:v>7.6923076923076927E-2</c:v>
                </c:pt>
                <c:pt idx="3" formatCode="0%">
                  <c:v>7.2164948453608255E-2</c:v>
                </c:pt>
                <c:pt idx="4" formatCode="0%">
                  <c:v>0.16842105263157897</c:v>
                </c:pt>
                <c:pt idx="6" formatCode="0%">
                  <c:v>4.301075268817204E-2</c:v>
                </c:pt>
                <c:pt idx="7" formatCode="0%">
                  <c:v>7.0707070707070718E-2</c:v>
                </c:pt>
                <c:pt idx="8" formatCode="0%">
                  <c:v>6.6666666666666666E-2</c:v>
                </c:pt>
              </c:numCache>
            </c:numRef>
          </c:val>
          <c:extLst>
            <c:ext xmlns:c16="http://schemas.microsoft.com/office/drawing/2014/chart" uri="{C3380CC4-5D6E-409C-BE32-E72D297353CC}">
              <c16:uniqueId val="{00000001-7E23-4D87-B5ED-B56D2501DA8B}"/>
            </c:ext>
          </c:extLst>
        </c:ser>
        <c:ser>
          <c:idx val="2"/>
          <c:order val="2"/>
          <c:tx>
            <c:strRef>
              <c:f>Sheet1!$D$1</c:f>
              <c:strCache>
                <c:ptCount val="1"/>
                <c:pt idx="0">
                  <c:v>No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2">
                  <c:v>&lt;$10M</c:v>
                </c:pt>
                <c:pt idx="3">
                  <c:v>$10M-$49M</c:v>
                </c:pt>
                <c:pt idx="4">
                  <c:v>$50M+</c:v>
                </c:pt>
                <c:pt idx="6">
                  <c:v>&lt;6 years</c:v>
                </c:pt>
                <c:pt idx="7">
                  <c:v>6 to 9 years</c:v>
                </c:pt>
                <c:pt idx="8">
                  <c:v>10+ years</c:v>
                </c:pt>
              </c:strCache>
            </c:strRef>
          </c:cat>
          <c:val>
            <c:numRef>
              <c:f>Sheet1!$D$2:$D$10</c:f>
              <c:numCache>
                <c:formatCode>General</c:formatCode>
                <c:ptCount val="9"/>
                <c:pt idx="0" formatCode="0%">
                  <c:v>0.67032967032967039</c:v>
                </c:pt>
                <c:pt idx="2" formatCode="0%">
                  <c:v>0.69230769230769229</c:v>
                </c:pt>
                <c:pt idx="3" formatCode="0%">
                  <c:v>0.72164948453608246</c:v>
                </c:pt>
                <c:pt idx="4" formatCode="0%">
                  <c:v>0.45263157894736844</c:v>
                </c:pt>
                <c:pt idx="6" formatCode="0%">
                  <c:v>0.59139784946236562</c:v>
                </c:pt>
                <c:pt idx="7" formatCode="0%">
                  <c:v>0.57575757575757569</c:v>
                </c:pt>
                <c:pt idx="8" formatCode="0%">
                  <c:v>0.73333333333333339</c:v>
                </c:pt>
              </c:numCache>
            </c:numRef>
          </c:val>
          <c:extLst>
            <c:ext xmlns:c16="http://schemas.microsoft.com/office/drawing/2014/chart" uri="{C3380CC4-5D6E-409C-BE32-E72D297353CC}">
              <c16:uniqueId val="{00000002-7E23-4D87-B5ED-B56D2501DA8B}"/>
            </c:ext>
          </c:extLst>
        </c:ser>
        <c:dLbls>
          <c:showLegendKey val="0"/>
          <c:showVal val="0"/>
          <c:showCatName val="0"/>
          <c:showSerName val="0"/>
          <c:showPercent val="0"/>
          <c:showBubbleSize val="0"/>
        </c:dLbls>
        <c:gapWidth val="78"/>
        <c:overlap val="100"/>
        <c:axId val="1055956776"/>
        <c:axId val="1055955792"/>
      </c:barChart>
      <c:catAx>
        <c:axId val="1055956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55955792"/>
        <c:crosses val="autoZero"/>
        <c:auto val="1"/>
        <c:lblAlgn val="ctr"/>
        <c:lblOffset val="100"/>
        <c:noMultiLvlLbl val="0"/>
      </c:catAx>
      <c:valAx>
        <c:axId val="1055955792"/>
        <c:scaling>
          <c:orientation val="minMax"/>
        </c:scaling>
        <c:delete val="1"/>
        <c:axPos val="l"/>
        <c:numFmt formatCode="0%" sourceLinked="1"/>
        <c:majorTickMark val="none"/>
        <c:minorTickMark val="none"/>
        <c:tickLblPos val="nextTo"/>
        <c:crossAx val="1055956776"/>
        <c:crosses val="autoZero"/>
        <c:crossBetween val="between"/>
      </c:valAx>
      <c:spPr>
        <a:noFill/>
        <a:ln>
          <a:noFill/>
        </a:ln>
        <a:effectLst/>
      </c:spPr>
    </c:plotArea>
    <c:legend>
      <c:legendPos val="r"/>
      <c:layout>
        <c:manualLayout>
          <c:xMode val="edge"/>
          <c:yMode val="edge"/>
          <c:x val="0.87728531765732809"/>
          <c:y val="0.26999282752910814"/>
          <c:w val="0.12133435562099996"/>
          <c:h val="0.600245375941912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54895405221352"/>
          <c:y val="2.578124841404722E-2"/>
          <c:w val="0.56648570432973377"/>
          <c:h val="0.94843750317190556"/>
        </c:manualLayout>
      </c:layout>
      <c:barChart>
        <c:barDir val="bar"/>
        <c:grouping val="clustered"/>
        <c:varyColors val="0"/>
        <c:ser>
          <c:idx val="0"/>
          <c:order val="0"/>
          <c:tx>
            <c:strRef>
              <c:f>Sheet1!$B$1</c:f>
              <c:strCache>
                <c:ptCount val="1"/>
                <c:pt idx="0">
                  <c:v>No IPA</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681-45DB-A11D-4CC06A5751B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5681-45DB-A11D-4CC06A5751B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3"/>
                <c:pt idx="0">
                  <c:v>Need more time to see how these options work</c:v>
                </c:pt>
                <c:pt idx="1">
                  <c:v>Too expensive</c:v>
                </c:pt>
                <c:pt idx="2">
                  <c:v>Too complicated</c:v>
                </c:pt>
              </c:strCache>
            </c:strRef>
          </c:cat>
          <c:val>
            <c:numRef>
              <c:f>Sheet1!$B$2:$B$8</c:f>
              <c:numCache>
                <c:formatCode>0%</c:formatCode>
                <c:ptCount val="3"/>
                <c:pt idx="0">
                  <c:v>0.2</c:v>
                </c:pt>
                <c:pt idx="1">
                  <c:v>0.19</c:v>
                </c:pt>
                <c:pt idx="2">
                  <c:v>0.16</c:v>
                </c:pt>
              </c:numCache>
            </c:numRef>
          </c:val>
          <c:extLst>
            <c:ext xmlns:c16="http://schemas.microsoft.com/office/drawing/2014/chart" uri="{C3380CC4-5D6E-409C-BE32-E72D297353CC}">
              <c16:uniqueId val="{00000008-5681-45DB-A11D-4CC06A5751BB}"/>
            </c:ext>
          </c:extLst>
        </c:ser>
        <c:dLbls>
          <c:showLegendKey val="0"/>
          <c:showVal val="0"/>
          <c:showCatName val="0"/>
          <c:showSerName val="0"/>
          <c:showPercent val="0"/>
          <c:showBubbleSize val="0"/>
        </c:dLbls>
        <c:gapWidth val="182"/>
        <c:axId val="1260105752"/>
        <c:axId val="1260099520"/>
      </c:barChart>
      <c:catAx>
        <c:axId val="1260105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60099520"/>
        <c:crosses val="autoZero"/>
        <c:auto val="1"/>
        <c:lblAlgn val="ctr"/>
        <c:lblOffset val="100"/>
        <c:noMultiLvlLbl val="0"/>
      </c:catAx>
      <c:valAx>
        <c:axId val="1260099520"/>
        <c:scaling>
          <c:orientation val="minMax"/>
        </c:scaling>
        <c:delete val="1"/>
        <c:axPos val="t"/>
        <c:numFmt formatCode="0%" sourceLinked="1"/>
        <c:majorTickMark val="none"/>
        <c:minorTickMark val="none"/>
        <c:tickLblPos val="nextTo"/>
        <c:crossAx val="1260105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F70"/>
                </a:solidFill>
                <a:latin typeface="+mn-lt"/>
                <a:ea typeface="+mn-ea"/>
                <a:cs typeface="+mn-cs"/>
              </a:defRPr>
            </a:pPr>
            <a:r>
              <a:rPr lang="en-US" sz="1400" b="1">
                <a:solidFill>
                  <a:srgbClr val="002F70"/>
                </a:solidFill>
              </a:rPr>
              <a:t>Participants Should Have Minimum Balance Before Investing in IPA</a:t>
            </a:r>
          </a:p>
        </c:rich>
      </c:tx>
      <c:layout>
        <c:manualLayout>
          <c:xMode val="edge"/>
          <c:yMode val="edge"/>
          <c:x val="0.125393802790945"/>
          <c:y val="3.281100319223463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002F70"/>
              </a:solidFill>
              <a:latin typeface="+mn-lt"/>
              <a:ea typeface="+mn-ea"/>
              <a:cs typeface="+mn-cs"/>
            </a:defRPr>
          </a:pPr>
          <a:endParaRPr lang="en-US"/>
        </a:p>
      </c:txPr>
    </c:title>
    <c:autoTitleDeleted val="0"/>
    <c:plotArea>
      <c:layout>
        <c:manualLayout>
          <c:layoutTarget val="inner"/>
          <c:xMode val="edge"/>
          <c:yMode val="edge"/>
          <c:x val="0.14460496768117981"/>
          <c:y val="0.26096133860743742"/>
          <c:w val="0.70844646793832611"/>
          <c:h val="0.6650047663374391"/>
        </c:manualLayout>
      </c:layout>
      <c:pieChart>
        <c:varyColors val="1"/>
        <c:ser>
          <c:idx val="0"/>
          <c:order val="0"/>
          <c:tx>
            <c:strRef>
              <c:f>Sheet1!$B$1</c:f>
              <c:strCache>
                <c:ptCount val="1"/>
                <c:pt idx="0">
                  <c:v>IPA</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7C7-4084-9D0C-171CE15881E3}"/>
              </c:ext>
            </c:extLst>
          </c:dPt>
          <c:dPt>
            <c:idx val="1"/>
            <c:bubble3D val="0"/>
            <c:spPr>
              <a:solidFill>
                <a:schemeClr val="accent2"/>
              </a:solidFill>
              <a:ln w="19050">
                <a:noFill/>
              </a:ln>
              <a:effectLst/>
            </c:spPr>
            <c:extLst>
              <c:ext xmlns:c16="http://schemas.microsoft.com/office/drawing/2014/chart" uri="{C3380CC4-5D6E-409C-BE32-E72D297353CC}">
                <c16:uniqueId val="{00000002-67C7-4084-9D0C-171CE15881E3}"/>
              </c:ext>
            </c:extLst>
          </c:dPt>
          <c:dPt>
            <c:idx val="2"/>
            <c:bubble3D val="0"/>
            <c:spPr>
              <a:solidFill>
                <a:schemeClr val="accent3"/>
              </a:solidFill>
              <a:ln w="19050">
                <a:noFill/>
              </a:ln>
              <a:effectLst/>
            </c:spPr>
            <c:extLst>
              <c:ext xmlns:c16="http://schemas.microsoft.com/office/drawing/2014/chart" uri="{C3380CC4-5D6E-409C-BE32-E72D297353CC}">
                <c16:uniqueId val="{00000003-67C7-4084-9D0C-171CE15881E3}"/>
              </c:ext>
            </c:extLst>
          </c:dPt>
          <c:dLbls>
            <c:dLbl>
              <c:idx val="0"/>
              <c:layout>
                <c:manualLayout>
                  <c:x val="0.13116655373620564"/>
                  <c:y val="-0.1232594943985201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7C7-4084-9D0C-171CE15881E3}"/>
                </c:ext>
              </c:extLst>
            </c:dLbl>
            <c:dLbl>
              <c:idx val="1"/>
              <c:layout>
                <c:manualLayout>
                  <c:x val="-5.3936202740138557E-2"/>
                  <c:y val="0.11287794031438537"/>
                </c:manualLayout>
              </c:layout>
              <c:tx>
                <c:rich>
                  <a:bodyPr/>
                  <a:lstStyle/>
                  <a:p>
                    <a:fld id="{B4F56AE9-E290-49A9-94F8-70FA51CD6853}" type="CATEGORYNAME">
                      <a:rPr lang="en-US"/>
                      <a:pPr/>
                      <a:t>[CATEGORY NAME]</a:t>
                    </a:fld>
                    <a:r>
                      <a:rPr lang="en-US"/>
                      <a:t> </a:t>
                    </a:r>
                    <a:fld id="{7B8A99D2-CC91-49C3-A2BA-23ADD910E7F1}"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67C7-4084-9D0C-171CE15881E3}"/>
                </c:ext>
              </c:extLst>
            </c:dLbl>
            <c:dLbl>
              <c:idx val="2"/>
              <c:layout>
                <c:manualLayout>
                  <c:x val="3.0662215009578116E-2"/>
                  <c:y val="2.3270579293623306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D9235E62-349D-45AF-A836-BDF7DE853E79}" type="CATEGORYNAME">
                      <a:rPr lang="en-US" sz="1200" smtClean="0"/>
                      <a:pPr>
                        <a:defRPr sz="1200">
                          <a:solidFill>
                            <a:schemeClr val="tx1"/>
                          </a:solidFill>
                        </a:defRPr>
                      </a:pPr>
                      <a:t>[CATEGORY NAME]</a:t>
                    </a:fld>
                    <a:r>
                      <a:rPr lang="en-US" sz="1200" baseline="0" dirty="0"/>
                      <a:t> </a:t>
                    </a:r>
                    <a:fld id="{D5C70F28-EBFC-43DA-913F-ECB0902660D1}" type="VALUE">
                      <a:rPr lang="en-US" sz="1200" baseline="0"/>
                      <a:pPr>
                        <a:defRPr sz="1200">
                          <a:solidFill>
                            <a:schemeClr val="tx1"/>
                          </a:solidFill>
                        </a:defRPr>
                      </a:pPr>
                      <a:t>[VALUE]</a:t>
                    </a:fld>
                    <a:endParaRPr lang="en-US" sz="1200" baseline="0" dirty="0"/>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7C7-4084-9D0C-171CE15881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accent3"/>
                  </a:solidFill>
                  <a:round/>
                </a:ln>
                <a:effectLst/>
              </c:spPr>
            </c:leaderLines>
            <c:extLst>
              <c:ext xmlns:c15="http://schemas.microsoft.com/office/drawing/2012/chart" uri="{CE6537A1-D6FC-4f65-9D91-7224C49458BB}"/>
            </c:extLst>
          </c:dLbls>
          <c:cat>
            <c:strRef>
              <c:f>Sheet1!$A$2:$A$4</c:f>
              <c:strCache>
                <c:ptCount val="3"/>
                <c:pt idx="0">
                  <c:v>Yes</c:v>
                </c:pt>
                <c:pt idx="1">
                  <c:v>No</c:v>
                </c:pt>
                <c:pt idx="2">
                  <c:v>Not sure</c:v>
                </c:pt>
              </c:strCache>
            </c:strRef>
          </c:cat>
          <c:val>
            <c:numRef>
              <c:f>Sheet1!$B$2:$B$4</c:f>
              <c:numCache>
                <c:formatCode>0%</c:formatCode>
                <c:ptCount val="3"/>
                <c:pt idx="0">
                  <c:v>0.77</c:v>
                </c:pt>
                <c:pt idx="1">
                  <c:v>0.21</c:v>
                </c:pt>
                <c:pt idx="2">
                  <c:v>0.02</c:v>
                </c:pt>
              </c:numCache>
            </c:numRef>
          </c:val>
          <c:extLst>
            <c:ext xmlns:c16="http://schemas.microsoft.com/office/drawing/2014/chart" uri="{C3380CC4-5D6E-409C-BE32-E72D297353CC}">
              <c16:uniqueId val="{00000000-67C7-4084-9D0C-171CE15881E3}"/>
            </c:ext>
          </c:extLst>
        </c:ser>
        <c:dLbls>
          <c:showLegendKey val="0"/>
          <c:showVal val="0"/>
          <c:showCatName val="0"/>
          <c:showSerName val="0"/>
          <c:showPercent val="0"/>
          <c:showBubbleSize val="0"/>
          <c:showLeaderLines val="1"/>
        </c:dLbls>
        <c:firstSliceAng val="5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83946635384136"/>
          <c:y val="2.578124841404722E-2"/>
          <c:w val="0.83336092809819939"/>
          <c:h val="0.94843750317190556"/>
        </c:manualLayout>
      </c:layout>
      <c:barChart>
        <c:barDir val="bar"/>
        <c:grouping val="percentStacked"/>
        <c:varyColors val="0"/>
        <c:ser>
          <c:idx val="0"/>
          <c:order val="0"/>
          <c:tx>
            <c:strRef>
              <c:f>Sheet1!$B$1</c:f>
              <c:strCache>
                <c:ptCount val="1"/>
                <c:pt idx="0">
                  <c:v>IPA</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77A5-4370-9987-DB4BA72D5426}"/>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4-77A5-4370-9987-DB4BA72D5426}"/>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77A5-4370-9987-DB4BA72D542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Average</c:v>
                </c:pt>
                <c:pt idx="1">
                  <c:v>Median</c:v>
                </c:pt>
              </c:strCache>
            </c:strRef>
          </c:cat>
          <c:val>
            <c:numRef>
              <c:f>Sheet1!$B$2:$B$3</c:f>
              <c:numCache>
                <c:formatCode>0%</c:formatCode>
                <c:ptCount val="2"/>
                <c:pt idx="0">
                  <c:v>0.56999999999999995</c:v>
                </c:pt>
                <c:pt idx="1">
                  <c:v>0.55000000000000004</c:v>
                </c:pt>
              </c:numCache>
            </c:numRef>
          </c:val>
          <c:extLst>
            <c:ext xmlns:c16="http://schemas.microsoft.com/office/drawing/2014/chart" uri="{C3380CC4-5D6E-409C-BE32-E72D297353CC}">
              <c16:uniqueId val="{00000000-77A5-4370-9987-DB4BA72D5426}"/>
            </c:ext>
          </c:extLst>
        </c:ser>
        <c:ser>
          <c:idx val="1"/>
          <c:order val="1"/>
          <c:tx>
            <c:strRef>
              <c:f>Sheet1!$C$1</c:f>
              <c:strCache>
                <c:ptCount val="1"/>
                <c:pt idx="0">
                  <c:v>Column1</c:v>
                </c:pt>
              </c:strCache>
            </c:strRef>
          </c:tx>
          <c:spPr>
            <a:solidFill>
              <a:schemeClr val="bg1">
                <a:lumMod val="85000"/>
              </a:schemeClr>
            </a:solidFill>
            <a:ln>
              <a:noFill/>
            </a:ln>
            <a:effectLst/>
          </c:spPr>
          <c:invertIfNegative val="0"/>
          <c:cat>
            <c:strRef>
              <c:f>Sheet1!$A$2:$A$3</c:f>
              <c:strCache>
                <c:ptCount val="2"/>
                <c:pt idx="0">
                  <c:v>Average</c:v>
                </c:pt>
                <c:pt idx="1">
                  <c:v>Median</c:v>
                </c:pt>
              </c:strCache>
            </c:strRef>
          </c:cat>
          <c:val>
            <c:numRef>
              <c:f>Sheet1!$C$2:$C$3</c:f>
              <c:numCache>
                <c:formatCode>0%</c:formatCode>
                <c:ptCount val="2"/>
                <c:pt idx="0">
                  <c:v>0.43</c:v>
                </c:pt>
                <c:pt idx="1">
                  <c:v>0.45</c:v>
                </c:pt>
              </c:numCache>
            </c:numRef>
          </c:val>
          <c:extLst>
            <c:ext xmlns:c16="http://schemas.microsoft.com/office/drawing/2014/chart" uri="{C3380CC4-5D6E-409C-BE32-E72D297353CC}">
              <c16:uniqueId val="{00000000-BCC1-4B4C-904C-08493B6E61E5}"/>
            </c:ext>
          </c:extLst>
        </c:ser>
        <c:dLbls>
          <c:showLegendKey val="0"/>
          <c:showVal val="0"/>
          <c:showCatName val="0"/>
          <c:showSerName val="0"/>
          <c:showPercent val="0"/>
          <c:showBubbleSize val="0"/>
        </c:dLbls>
        <c:gapWidth val="182"/>
        <c:overlap val="100"/>
        <c:axId val="1260105752"/>
        <c:axId val="1260099520"/>
      </c:barChart>
      <c:catAx>
        <c:axId val="1260105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60099520"/>
        <c:crosses val="autoZero"/>
        <c:auto val="1"/>
        <c:lblAlgn val="ctr"/>
        <c:lblOffset val="100"/>
        <c:noMultiLvlLbl val="0"/>
      </c:catAx>
      <c:valAx>
        <c:axId val="1260099520"/>
        <c:scaling>
          <c:orientation val="minMax"/>
        </c:scaling>
        <c:delete val="0"/>
        <c:axPos val="t"/>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60105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54894985484202"/>
          <c:y val="2.5781195228916622E-2"/>
          <c:w val="0.56020628081978485"/>
          <c:h val="0.8788210832193013"/>
        </c:manualLayout>
      </c:layout>
      <c:barChart>
        <c:barDir val="bar"/>
        <c:grouping val="clustered"/>
        <c:varyColors val="0"/>
        <c:ser>
          <c:idx val="0"/>
          <c:order val="0"/>
          <c:tx>
            <c:strRef>
              <c:f>Sheet1!$B$1</c:f>
              <c:strCache>
                <c:ptCount val="1"/>
                <c:pt idx="0">
                  <c:v>IPA</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77A5-4370-9987-DB4BA72D542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77A5-4370-9987-DB4BA72D542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77A5-4370-9987-DB4BA72D5426}"/>
              </c:ext>
            </c:extLst>
          </c:dPt>
          <c:dLbls>
            <c:dLbl>
              <c:idx val="0"/>
              <c:layout>
                <c:manualLayout>
                  <c:x val="-8.5786923484677091E-2"/>
                  <c:y val="1.679326629993713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C1-4D0F-B90A-2C87CF58C1AB}"/>
                </c:ext>
              </c:extLst>
            </c:dLbl>
            <c:dLbl>
              <c:idx val="1"/>
              <c:layout>
                <c:manualLayout>
                  <c:x val="-9.255957533873035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A5-4370-9987-DB4BA72D5426}"/>
                </c:ext>
              </c:extLst>
            </c:dLbl>
            <c:dLbl>
              <c:idx val="2"/>
              <c:layout>
                <c:manualLayout>
                  <c:x val="-9.2559575338730354E-2"/>
                  <c:y val="6.717306519974854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A5-4370-9987-DB4BA72D5426}"/>
                </c:ext>
              </c:extLst>
            </c:dLbl>
            <c:dLbl>
              <c:idx val="3"/>
              <c:layout>
                <c:manualLayout>
                  <c:x val="-9.255957533873035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A5-4370-9987-DB4BA72D542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Advised by plan advisor/consultant</c:v>
                </c:pt>
                <c:pt idx="1">
                  <c:v>Used software/computer-based tool</c:v>
                </c:pt>
                <c:pt idx="2">
                  <c:v>Advised by plan recordkeeper</c:v>
                </c:pt>
                <c:pt idx="3">
                  <c:v>Reviewed by plan investment committee</c:v>
                </c:pt>
              </c:strCache>
            </c:strRef>
          </c:cat>
          <c:val>
            <c:numRef>
              <c:f>Sheet1!$B$2:$B$5</c:f>
              <c:numCache>
                <c:formatCode>0%</c:formatCode>
                <c:ptCount val="4"/>
                <c:pt idx="0">
                  <c:v>0.76</c:v>
                </c:pt>
                <c:pt idx="1">
                  <c:v>0.35</c:v>
                </c:pt>
                <c:pt idx="2">
                  <c:v>0.25</c:v>
                </c:pt>
                <c:pt idx="3">
                  <c:v>0.22</c:v>
                </c:pt>
              </c:numCache>
            </c:numRef>
          </c:val>
          <c:extLst>
            <c:ext xmlns:c16="http://schemas.microsoft.com/office/drawing/2014/chart" uri="{C3380CC4-5D6E-409C-BE32-E72D297353CC}">
              <c16:uniqueId val="{00000000-77A5-4370-9987-DB4BA72D5426}"/>
            </c:ext>
          </c:extLst>
        </c:ser>
        <c:dLbls>
          <c:showLegendKey val="0"/>
          <c:showVal val="0"/>
          <c:showCatName val="0"/>
          <c:showSerName val="0"/>
          <c:showPercent val="0"/>
          <c:showBubbleSize val="0"/>
        </c:dLbls>
        <c:gapWidth val="91"/>
        <c:axId val="1260105752"/>
        <c:axId val="1260099520"/>
      </c:barChart>
      <c:catAx>
        <c:axId val="1260105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1260099520"/>
        <c:crosses val="autoZero"/>
        <c:auto val="1"/>
        <c:lblAlgn val="ctr"/>
        <c:lblOffset val="100"/>
        <c:noMultiLvlLbl val="0"/>
      </c:catAx>
      <c:valAx>
        <c:axId val="1260099520"/>
        <c:scaling>
          <c:orientation val="minMax"/>
        </c:scaling>
        <c:delete val="1"/>
        <c:axPos val="t"/>
        <c:numFmt formatCode="0%" sourceLinked="1"/>
        <c:majorTickMark val="none"/>
        <c:minorTickMark val="none"/>
        <c:tickLblPos val="nextTo"/>
        <c:crossAx val="1260105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i="0" dirty="0">
                <a:solidFill>
                  <a:srgbClr val="004C9D"/>
                </a:solidFill>
              </a:rPr>
              <a:t>Plan Advisor</a:t>
            </a:r>
            <a:r>
              <a:rPr lang="en-US" sz="1400" b="1" i="0" baseline="0" dirty="0">
                <a:solidFill>
                  <a:srgbClr val="004C9D"/>
                </a:solidFill>
              </a:rPr>
              <a:t>/Consultant </a:t>
            </a:r>
            <a:br>
              <a:rPr lang="en-US" sz="1400" b="1" i="0" baseline="0" dirty="0">
                <a:solidFill>
                  <a:srgbClr val="004C9D"/>
                </a:solidFill>
              </a:rPr>
            </a:br>
            <a:r>
              <a:rPr lang="en-US" sz="1400" b="1" i="0" baseline="0" dirty="0">
                <a:solidFill>
                  <a:srgbClr val="004C9D"/>
                </a:solidFill>
              </a:rPr>
              <a:t>Involved in Decision*</a:t>
            </a:r>
            <a:endParaRPr lang="en-US" sz="1400" b="1" i="0" dirty="0">
              <a:solidFill>
                <a:srgbClr val="004C9D"/>
              </a:solidFill>
            </a:endParaRPr>
          </a:p>
        </c:rich>
      </c:tx>
      <c:layout>
        <c:manualLayout>
          <c:xMode val="edge"/>
          <c:yMode val="edge"/>
          <c:x val="0.22046315695162572"/>
          <c:y val="1.6252979286281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83169559995632"/>
          <c:y val="0.19147885970577994"/>
          <c:w val="0.78833660880008738"/>
          <c:h val="0.73448726785123408"/>
        </c:manualLayout>
      </c:layout>
      <c:pieChart>
        <c:varyColors val="1"/>
        <c:ser>
          <c:idx val="0"/>
          <c:order val="0"/>
          <c:tx>
            <c:strRef>
              <c:f>Sheet1!$B$1</c:f>
              <c:strCache>
                <c:ptCount val="1"/>
                <c:pt idx="0">
                  <c:v>IPA</c:v>
                </c:pt>
              </c:strCache>
            </c:strRef>
          </c:tx>
          <c:spPr>
            <a:solidFill>
              <a:schemeClr val="accent5"/>
            </a:solidFill>
            <a:ln>
              <a:noFill/>
            </a:ln>
          </c:spPr>
          <c:dPt>
            <c:idx val="0"/>
            <c:bubble3D val="0"/>
            <c:spPr>
              <a:solidFill>
                <a:srgbClr val="0B9EC1"/>
              </a:solidFill>
              <a:ln w="19050">
                <a:noFill/>
              </a:ln>
              <a:effectLst/>
            </c:spPr>
            <c:extLst>
              <c:ext xmlns:c16="http://schemas.microsoft.com/office/drawing/2014/chart" uri="{C3380CC4-5D6E-409C-BE32-E72D297353CC}">
                <c16:uniqueId val="{00000001-67C7-4084-9D0C-171CE15881E3}"/>
              </c:ext>
            </c:extLst>
          </c:dPt>
          <c:dPt>
            <c:idx val="1"/>
            <c:bubble3D val="0"/>
            <c:spPr>
              <a:solidFill>
                <a:srgbClr val="FAC809"/>
              </a:solidFill>
              <a:ln w="19050">
                <a:noFill/>
              </a:ln>
              <a:effectLst/>
            </c:spPr>
            <c:extLst>
              <c:ext xmlns:c16="http://schemas.microsoft.com/office/drawing/2014/chart" uri="{C3380CC4-5D6E-409C-BE32-E72D297353CC}">
                <c16:uniqueId val="{00000002-67C7-4084-9D0C-171CE15881E3}"/>
              </c:ext>
            </c:extLst>
          </c:dPt>
          <c:dPt>
            <c:idx val="2"/>
            <c:bubble3D val="0"/>
            <c:spPr>
              <a:solidFill>
                <a:srgbClr val="008145"/>
              </a:solidFill>
              <a:ln w="19050">
                <a:noFill/>
              </a:ln>
              <a:effectLst/>
            </c:spPr>
            <c:extLst>
              <c:ext xmlns:c16="http://schemas.microsoft.com/office/drawing/2014/chart" uri="{C3380CC4-5D6E-409C-BE32-E72D297353CC}">
                <c16:uniqueId val="{00000003-67C7-4084-9D0C-171CE15881E3}"/>
              </c:ext>
            </c:extLst>
          </c:dPt>
          <c:dLbls>
            <c:dLbl>
              <c:idx val="0"/>
              <c:layout>
                <c:manualLayout>
                  <c:x val="0.25256245904389035"/>
                  <c:y val="-7.92642442646179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4358095365710828"/>
                      <c:h val="0.26351783859077227"/>
                    </c:manualLayout>
                  </c15:layout>
                </c:ext>
                <c:ext xmlns:c16="http://schemas.microsoft.com/office/drawing/2014/chart" uri="{C3380CC4-5D6E-409C-BE32-E72D297353CC}">
                  <c16:uniqueId val="{00000001-67C7-4084-9D0C-171CE15881E3}"/>
                </c:ext>
              </c:extLst>
            </c:dLbl>
            <c:dLbl>
              <c:idx val="1"/>
              <c:layout>
                <c:manualLayout>
                  <c:x val="-0.15254646727834742"/>
                  <c:y val="0.19455404896267597"/>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fld id="{B4F56AE9-E290-49A9-94F8-70FA51CD6853}" type="CATEGORYNAME">
                      <a:rPr lang="en-US" sz="1100" smtClean="0">
                        <a:solidFill>
                          <a:schemeClr val="tx1"/>
                        </a:solidFill>
                      </a:rPr>
                      <a:pPr>
                        <a:defRPr sz="1100">
                          <a:solidFill>
                            <a:schemeClr val="tx1"/>
                          </a:solidFill>
                        </a:defRPr>
                      </a:pPr>
                      <a:t>[CATEGORY NAME]</a:t>
                    </a:fld>
                    <a:r>
                      <a:rPr lang="en-US" sz="1100" baseline="0" dirty="0">
                        <a:solidFill>
                          <a:schemeClr val="tx1"/>
                        </a:solidFill>
                      </a:rPr>
                      <a:t> </a:t>
                    </a:r>
                    <a:fld id="{7B8A99D2-CC91-49C3-A2BA-23ADD910E7F1}" type="VALUE">
                      <a:rPr lang="en-US" sz="1100" baseline="0">
                        <a:solidFill>
                          <a:schemeClr val="tx1"/>
                        </a:solidFill>
                      </a:rPr>
                      <a:pPr>
                        <a:defRPr sz="1100">
                          <a:solidFill>
                            <a:schemeClr val="tx1"/>
                          </a:solidFill>
                        </a:defRPr>
                      </a:pPr>
                      <a:t>[VALUE]</a:t>
                    </a:fld>
                    <a:endParaRPr lang="en-US" sz="11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458031252181279"/>
                      <c:h val="0.250568726298805"/>
                    </c:manualLayout>
                  </c15:layout>
                  <c15:dlblFieldTable/>
                  <c15:showDataLabelsRange val="0"/>
                </c:ext>
                <c:ext xmlns:c16="http://schemas.microsoft.com/office/drawing/2014/chart" uri="{C3380CC4-5D6E-409C-BE32-E72D297353CC}">
                  <c16:uniqueId val="{00000002-67C7-4084-9D0C-171CE15881E3}"/>
                </c:ext>
              </c:extLst>
            </c:dLbl>
            <c:dLbl>
              <c:idx val="2"/>
              <c:layout>
                <c:manualLayout>
                  <c:x val="3.0662215009578116E-2"/>
                  <c:y val="2.3270579293623306E-2"/>
                </c:manualLayout>
              </c:layout>
              <c:tx>
                <c:rich>
                  <a:bodyPr/>
                  <a:lstStyle/>
                  <a:p>
                    <a:fld id="{D9235E62-349D-45AF-A836-BDF7DE853E79}" type="CATEGORYNAME">
                      <a:rPr lang="en-US" sz="1100" smtClean="0"/>
                      <a:pPr/>
                      <a:t>[CATEGORY NAME]</a:t>
                    </a:fld>
                    <a:r>
                      <a:rPr lang="en-US" sz="1100" baseline="0" dirty="0"/>
                      <a:t> </a:t>
                    </a:r>
                    <a:fld id="{D5C70F28-EBFC-43DA-913F-ECB0902660D1}" type="VALUE">
                      <a:rPr lang="en-US" sz="1100" baseline="0"/>
                      <a:pPr/>
                      <a:t>[VALUE]</a:t>
                    </a:fld>
                    <a:endParaRPr lang="en-US" sz="11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7C7-4084-9D0C-171CE15881E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accent3"/>
                  </a:solidFill>
                  <a:round/>
                </a:ln>
                <a:effectLst/>
              </c:spPr>
            </c:leaderLines>
            <c:extLst>
              <c:ext xmlns:c15="http://schemas.microsoft.com/office/drawing/2012/chart" uri="{CE6537A1-D6FC-4f65-9D91-7224C49458BB}"/>
            </c:extLst>
          </c:dLbls>
          <c:cat>
            <c:strRef>
              <c:f>Sheet1!$A$2:$A$4</c:f>
              <c:strCache>
                <c:ptCount val="3"/>
                <c:pt idx="0">
                  <c:v>Yes, advisor recommended</c:v>
                </c:pt>
                <c:pt idx="1">
                  <c:v>Yes, but didn't recommend</c:v>
                </c:pt>
                <c:pt idx="2">
                  <c:v>No, not involved</c:v>
                </c:pt>
              </c:strCache>
            </c:strRef>
          </c:cat>
          <c:val>
            <c:numRef>
              <c:f>Sheet1!$B$2:$B$4</c:f>
              <c:numCache>
                <c:formatCode>0%</c:formatCode>
                <c:ptCount val="3"/>
                <c:pt idx="0">
                  <c:v>0.83</c:v>
                </c:pt>
                <c:pt idx="1">
                  <c:v>0.13</c:v>
                </c:pt>
                <c:pt idx="2">
                  <c:v>0.03</c:v>
                </c:pt>
              </c:numCache>
            </c:numRef>
          </c:val>
          <c:extLst>
            <c:ext xmlns:c16="http://schemas.microsoft.com/office/drawing/2014/chart" uri="{C3380CC4-5D6E-409C-BE32-E72D297353CC}">
              <c16:uniqueId val="{00000000-67C7-4084-9D0C-171CE15881E3}"/>
            </c:ext>
          </c:extLst>
        </c:ser>
        <c:dLbls>
          <c:showLegendKey val="0"/>
          <c:showVal val="0"/>
          <c:showCatName val="0"/>
          <c:showSerName val="0"/>
          <c:showPercent val="0"/>
          <c:showBubbleSize val="0"/>
          <c:showLeaderLines val="1"/>
        </c:dLbls>
        <c:firstSliceAng val="5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2683563336589"/>
          <c:y val="0.16191342177977228"/>
          <c:w val="0.74652035463995936"/>
          <c:h val="0.7657261557153775"/>
        </c:manualLayout>
      </c:layout>
      <c:barChart>
        <c:barDir val="bar"/>
        <c:grouping val="clustered"/>
        <c:varyColors val="0"/>
        <c:ser>
          <c:idx val="1"/>
          <c:order val="0"/>
          <c:tx>
            <c:strRef>
              <c:f>Sheet1!$A$3</c:f>
              <c:strCache>
                <c:ptCount val="1"/>
                <c:pt idx="0">
                  <c:v>Include</c:v>
                </c:pt>
              </c:strCache>
            </c:strRef>
          </c:tx>
          <c:spPr>
            <a:solidFill>
              <a:schemeClr val="bg2"/>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6-6225-4F64-BDE2-2FBB57E1516F}"/>
              </c:ext>
            </c:extLst>
          </c:dPt>
          <c:dPt>
            <c:idx val="1"/>
            <c:invertIfNegative val="0"/>
            <c:bubble3D val="0"/>
            <c:spPr>
              <a:solidFill>
                <a:srgbClr val="00EA80"/>
              </a:solidFill>
              <a:ln>
                <a:noFill/>
              </a:ln>
              <a:effectLst/>
            </c:spPr>
            <c:extLst>
              <c:ext xmlns:c16="http://schemas.microsoft.com/office/drawing/2014/chart" uri="{C3380CC4-5D6E-409C-BE32-E72D297353CC}">
                <c16:uniqueId val="{00000004-6225-4F64-BDE2-2FBB57E1516F}"/>
              </c:ext>
            </c:extLst>
          </c:dPt>
          <c:dPt>
            <c:idx val="2"/>
            <c:invertIfNegative val="0"/>
            <c:bubble3D val="0"/>
            <c:spPr>
              <a:solidFill>
                <a:srgbClr val="FCDE6B"/>
              </a:solidFill>
              <a:ln>
                <a:noFill/>
              </a:ln>
              <a:effectLst/>
            </c:spPr>
            <c:extLst>
              <c:ext xmlns:c16="http://schemas.microsoft.com/office/drawing/2014/chart" uri="{C3380CC4-5D6E-409C-BE32-E72D297353CC}">
                <c16:uniqueId val="{00000002-6225-4F64-BDE2-2FBB57E1516F}"/>
              </c:ext>
            </c:extLst>
          </c:dPt>
          <c:dPt>
            <c:idx val="3"/>
            <c:invertIfNegative val="0"/>
            <c:bubble3D val="0"/>
            <c:spPr>
              <a:solidFill>
                <a:srgbClr val="51D6F5"/>
              </a:solidFill>
              <a:ln>
                <a:noFill/>
              </a:ln>
              <a:effectLst/>
            </c:spPr>
            <c:extLst>
              <c:ext xmlns:c16="http://schemas.microsoft.com/office/drawing/2014/chart" uri="{C3380CC4-5D6E-409C-BE32-E72D297353CC}">
                <c16:uniqueId val="{0000000E-192A-44DC-B23A-DA3D5AADC430}"/>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Core</c:v>
                </c:pt>
                <c:pt idx="1">
                  <c:v>Hybrid</c:v>
                </c:pt>
                <c:pt idx="2">
                  <c:v>Occasional</c:v>
                </c:pt>
                <c:pt idx="3">
                  <c:v>Total</c:v>
                </c:pt>
              </c:strCache>
            </c:strRef>
          </c:cat>
          <c:val>
            <c:numRef>
              <c:f>Sheet1!$B$3:$E$3</c:f>
              <c:numCache>
                <c:formatCode>0%</c:formatCode>
                <c:ptCount val="4"/>
                <c:pt idx="0">
                  <c:v>0.31</c:v>
                </c:pt>
                <c:pt idx="1">
                  <c:v>0.15</c:v>
                </c:pt>
                <c:pt idx="2">
                  <c:v>0.14000000000000001</c:v>
                </c:pt>
                <c:pt idx="3">
                  <c:v>0.2</c:v>
                </c:pt>
              </c:numCache>
            </c:numRef>
          </c:val>
          <c:extLst>
            <c:ext xmlns:c16="http://schemas.microsoft.com/office/drawing/2014/chart" uri="{C3380CC4-5D6E-409C-BE32-E72D297353CC}">
              <c16:uniqueId val="{00000006-5FDB-47CC-8189-9F7D100F78B5}"/>
            </c:ext>
          </c:extLst>
        </c:ser>
        <c:ser>
          <c:idx val="0"/>
          <c:order val="1"/>
          <c:tx>
            <c:strRef>
              <c:f>Sheet1!$A$2</c:f>
              <c:strCache>
                <c:ptCount val="1"/>
                <c:pt idx="0">
                  <c:v>Ask</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5-6225-4F64-BDE2-2FBB57E1516F}"/>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6225-4F64-BDE2-2FBB57E1516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6225-4F64-BDE2-2FBB57E1516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0-6225-4F64-BDE2-2FBB57E1516F}"/>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Core</c:v>
                </c:pt>
                <c:pt idx="1">
                  <c:v>Hybrid</c:v>
                </c:pt>
                <c:pt idx="2">
                  <c:v>Occasional</c:v>
                </c:pt>
                <c:pt idx="3">
                  <c:v>Total</c:v>
                </c:pt>
              </c:strCache>
            </c:strRef>
          </c:cat>
          <c:val>
            <c:numRef>
              <c:f>Sheet1!$B$2:$E$2</c:f>
              <c:numCache>
                <c:formatCode>0%</c:formatCode>
                <c:ptCount val="4"/>
                <c:pt idx="0">
                  <c:v>0.35</c:v>
                </c:pt>
                <c:pt idx="1">
                  <c:v>0.25</c:v>
                </c:pt>
                <c:pt idx="2">
                  <c:v>0.14000000000000001</c:v>
                </c:pt>
                <c:pt idx="3">
                  <c:v>0.26</c:v>
                </c:pt>
              </c:numCache>
            </c:numRef>
          </c:val>
          <c:extLst>
            <c:ext xmlns:c16="http://schemas.microsoft.com/office/drawing/2014/chart" uri="{C3380CC4-5D6E-409C-BE32-E72D297353CC}">
              <c16:uniqueId val="{00000005-5FDB-47CC-8189-9F7D100F78B5}"/>
            </c:ext>
          </c:extLst>
        </c:ser>
        <c:dLbls>
          <c:dLblPos val="inEnd"/>
          <c:showLegendKey val="0"/>
          <c:showVal val="1"/>
          <c:showCatName val="0"/>
          <c:showSerName val="0"/>
          <c:showPercent val="0"/>
          <c:showBubbleSize val="0"/>
        </c:dLbls>
        <c:gapWidth val="70"/>
        <c:axId val="719531536"/>
        <c:axId val="719533616"/>
      </c:barChart>
      <c:catAx>
        <c:axId val="71953153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9533616"/>
        <c:crosses val="autoZero"/>
        <c:auto val="1"/>
        <c:lblAlgn val="ctr"/>
        <c:lblOffset val="100"/>
        <c:noMultiLvlLbl val="0"/>
      </c:catAx>
      <c:valAx>
        <c:axId val="719533616"/>
        <c:scaling>
          <c:orientation val="minMax"/>
          <c:max val="0.4"/>
        </c:scaling>
        <c:delete val="1"/>
        <c:axPos val="b"/>
        <c:numFmt formatCode="0%" sourceLinked="1"/>
        <c:majorTickMark val="out"/>
        <c:minorTickMark val="none"/>
        <c:tickLblPos val="nextTo"/>
        <c:crossAx val="719531536"/>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rgbClr val="002F70"/>
                </a:solidFill>
                <a:latin typeface="Arial" panose="020B0604020202020204" pitchFamily="34" charset="0"/>
                <a:ea typeface="+mn-ea"/>
                <a:cs typeface="Arial" panose="020B0604020202020204" pitchFamily="34" charset="0"/>
              </a:defRPr>
            </a:pPr>
            <a:r>
              <a:rPr lang="en-US" sz="1400" b="1" dirty="0">
                <a:solidFill>
                  <a:srgbClr val="002F70"/>
                </a:solidFill>
              </a:rPr>
              <a:t>Target Date With Annuity Option Attached</a:t>
            </a:r>
          </a:p>
        </c:rich>
      </c:tx>
      <c:layout>
        <c:manualLayout>
          <c:xMode val="edge"/>
          <c:yMode val="edge"/>
          <c:x val="0.35837939971653904"/>
          <c:y val="0"/>
        </c:manualLayout>
      </c:layout>
      <c:overlay val="0"/>
      <c:spPr>
        <a:noFill/>
        <a:ln>
          <a:noFill/>
        </a:ln>
        <a:effectLst/>
      </c:spPr>
      <c:txPr>
        <a:bodyPr rot="0" spcFirstLastPara="1" vertOverflow="ellipsis" vert="horz" wrap="square" anchor="ctr" anchorCtr="1"/>
        <a:lstStyle/>
        <a:p>
          <a:pPr algn="ctr">
            <a:defRPr sz="1400" b="1" i="0" u="none" strike="noStrike" kern="1200" spc="0" baseline="0">
              <a:solidFill>
                <a:srgbClr val="002F7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92721402383373"/>
          <c:y val="0.19476061577660572"/>
          <c:w val="0.82429967036569241"/>
          <c:h val="0.80523917068505968"/>
        </c:manualLayout>
      </c:layout>
      <c:barChart>
        <c:barDir val="bar"/>
        <c:grouping val="percentStacked"/>
        <c:varyColors val="0"/>
        <c:ser>
          <c:idx val="2"/>
          <c:order val="1"/>
          <c:tx>
            <c:strRef>
              <c:f>Sheet1!$B$1</c:f>
              <c:strCache>
                <c:ptCount val="1"/>
                <c:pt idx="0">
                  <c:v>Not familiar at all</c:v>
                </c:pt>
              </c:strCache>
            </c:strRef>
          </c:tx>
          <c:spPr>
            <a:solidFill>
              <a:schemeClr val="accent1"/>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9386-4679-BB1E-814575D65D97}"/>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Occasional</c:v>
                </c:pt>
                <c:pt idx="2">
                  <c:v>Hybrid</c:v>
                </c:pt>
                <c:pt idx="3">
                  <c:v>Core</c:v>
                </c:pt>
              </c:strCache>
              <c:extLst/>
            </c:strRef>
          </c:cat>
          <c:val>
            <c:numRef>
              <c:f>Sheet1!$B$2:$B$5</c:f>
              <c:numCache>
                <c:formatCode>0%</c:formatCode>
                <c:ptCount val="4"/>
                <c:pt idx="0">
                  <c:v>0.03</c:v>
                </c:pt>
                <c:pt idx="1">
                  <c:v>0.06</c:v>
                </c:pt>
                <c:pt idx="2">
                  <c:v>0.04</c:v>
                </c:pt>
                <c:pt idx="3">
                  <c:v>0</c:v>
                </c:pt>
              </c:numCache>
              <c:extLst/>
            </c:numRef>
          </c:val>
          <c:extLst>
            <c:ext xmlns:c16="http://schemas.microsoft.com/office/drawing/2014/chart" uri="{C3380CC4-5D6E-409C-BE32-E72D297353CC}">
              <c16:uniqueId val="{00000000-0800-419C-8219-7445074D66B2}"/>
            </c:ext>
          </c:extLst>
        </c:ser>
        <c:ser>
          <c:idx val="1"/>
          <c:order val="2"/>
          <c:tx>
            <c:strRef>
              <c:f>Sheet1!$C$1</c:f>
              <c:strCache>
                <c:ptCount val="1"/>
                <c:pt idx="0">
                  <c:v>Not very familiar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Occasional</c:v>
                </c:pt>
                <c:pt idx="2">
                  <c:v>Hybrid</c:v>
                </c:pt>
                <c:pt idx="3">
                  <c:v>Core</c:v>
                </c:pt>
              </c:strCache>
              <c:extLst/>
            </c:strRef>
          </c:cat>
          <c:val>
            <c:numRef>
              <c:f>Sheet1!$C$2:$C$5</c:f>
              <c:numCache>
                <c:formatCode>0%</c:formatCode>
                <c:ptCount val="4"/>
                <c:pt idx="0">
                  <c:v>0.14000000000000001</c:v>
                </c:pt>
                <c:pt idx="1">
                  <c:v>0.32</c:v>
                </c:pt>
                <c:pt idx="2">
                  <c:v>0.05</c:v>
                </c:pt>
                <c:pt idx="3">
                  <c:v>0.12</c:v>
                </c:pt>
              </c:numCache>
              <c:extLst/>
            </c:numRef>
          </c:val>
          <c:extLst>
            <c:ext xmlns:c16="http://schemas.microsoft.com/office/drawing/2014/chart" uri="{C3380CC4-5D6E-409C-BE32-E72D297353CC}">
              <c16:uniqueId val="{00000003-0800-419C-8219-7445074D66B2}"/>
            </c:ext>
          </c:extLst>
        </c:ser>
        <c:ser>
          <c:idx val="0"/>
          <c:order val="3"/>
          <c:tx>
            <c:strRef>
              <c:f>Sheet1!$D$1</c:f>
              <c:strCache>
                <c:ptCount val="1"/>
                <c:pt idx="0">
                  <c:v>Somewhat familiar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Occasional</c:v>
                </c:pt>
                <c:pt idx="2">
                  <c:v>Hybrid</c:v>
                </c:pt>
                <c:pt idx="3">
                  <c:v>Core</c:v>
                </c:pt>
              </c:strCache>
              <c:extLst/>
            </c:strRef>
          </c:cat>
          <c:val>
            <c:numRef>
              <c:f>Sheet1!$D$2:$D$5</c:f>
              <c:numCache>
                <c:formatCode>0%</c:formatCode>
                <c:ptCount val="4"/>
                <c:pt idx="0">
                  <c:v>0.49</c:v>
                </c:pt>
                <c:pt idx="1">
                  <c:v>0.32</c:v>
                </c:pt>
                <c:pt idx="2">
                  <c:v>0.57999999999999996</c:v>
                </c:pt>
                <c:pt idx="3">
                  <c:v>0.49</c:v>
                </c:pt>
              </c:numCache>
              <c:extLst/>
            </c:numRef>
          </c:val>
          <c:extLst>
            <c:ext xmlns:c16="http://schemas.microsoft.com/office/drawing/2014/chart" uri="{C3380CC4-5D6E-409C-BE32-E72D297353CC}">
              <c16:uniqueId val="{00000004-0800-419C-8219-7445074D66B2}"/>
            </c:ext>
          </c:extLst>
        </c:ser>
        <c:ser>
          <c:idx val="3"/>
          <c:order val="4"/>
          <c:tx>
            <c:strRef>
              <c:f>Sheet1!$E$1</c:f>
              <c:strCache>
                <c:ptCount val="1"/>
                <c:pt idx="0">
                  <c:v>Very familiar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Occasional</c:v>
                </c:pt>
                <c:pt idx="2">
                  <c:v>Hybrid</c:v>
                </c:pt>
                <c:pt idx="3">
                  <c:v>Core</c:v>
                </c:pt>
              </c:strCache>
              <c:extLst/>
            </c:strRef>
          </c:cat>
          <c:val>
            <c:numRef>
              <c:f>Sheet1!$E$2:$E$5</c:f>
              <c:numCache>
                <c:formatCode>0%</c:formatCode>
                <c:ptCount val="4"/>
                <c:pt idx="0">
                  <c:v>0.34</c:v>
                </c:pt>
                <c:pt idx="1">
                  <c:v>0.28999999999999998</c:v>
                </c:pt>
                <c:pt idx="2">
                  <c:v>0.33</c:v>
                </c:pt>
                <c:pt idx="3">
                  <c:v>0.4</c:v>
                </c:pt>
              </c:numCache>
              <c:extLst/>
            </c:numRef>
          </c:val>
          <c:extLst>
            <c:ext xmlns:c16="http://schemas.microsoft.com/office/drawing/2014/chart" uri="{C3380CC4-5D6E-409C-BE32-E72D297353CC}">
              <c16:uniqueId val="{00000005-0800-419C-8219-7445074D66B2}"/>
            </c:ext>
          </c:extLst>
        </c:ser>
        <c:dLbls>
          <c:dLblPos val="ctr"/>
          <c:showLegendKey val="0"/>
          <c:showVal val="1"/>
          <c:showCatName val="0"/>
          <c:showSerName val="0"/>
          <c:showPercent val="0"/>
          <c:showBubbleSize val="0"/>
        </c:dLbls>
        <c:gapWidth val="70"/>
        <c:overlap val="100"/>
        <c:axId val="719531536"/>
        <c:axId val="719533616"/>
        <c:extLst>
          <c:ext xmlns:c15="http://schemas.microsoft.com/office/drawing/2012/chart" uri="{02D57815-91ED-43cb-92C2-25804820EDAC}">
            <c15:filteredBarSeries>
              <c15:ser>
                <c:idx val="4"/>
                <c:order val="0"/>
                <c:tx>
                  <c:strRef>
                    <c:extLst>
                      <c:ext uri="{02D57815-91ED-43cb-92C2-25804820EDAC}">
                        <c15:formulaRef>
                          <c15:sqref>Sheet1!$F$1</c15:sqref>
                        </c15:formulaRef>
                      </c:ext>
                    </c:extLst>
                    <c:strCache>
                      <c:ptCount val="1"/>
                      <c:pt idx="0">
                        <c:v>NET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Total</c:v>
                      </c:pt>
                      <c:pt idx="1">
                        <c:v>Occasional</c:v>
                      </c:pt>
                      <c:pt idx="2">
                        <c:v>Hybrid</c:v>
                      </c:pt>
                      <c:pt idx="3">
                        <c:v>Core</c:v>
                      </c:pt>
                    </c:strCache>
                  </c:strRef>
                </c:cat>
                <c:val>
                  <c:numRef>
                    <c:extLst>
                      <c:ext uri="{02D57815-91ED-43cb-92C2-25804820EDAC}">
                        <c15:formulaRef>
                          <c15:sqref>Sheet1!$F$2:$F$5</c15:sqref>
                        </c15:formulaRef>
                      </c:ext>
                    </c:extLst>
                    <c:numCache>
                      <c:formatCode>0%</c:formatCode>
                      <c:ptCount val="4"/>
                      <c:pt idx="0">
                        <c:v>1</c:v>
                      </c:pt>
                      <c:pt idx="1">
                        <c:v>1</c:v>
                      </c:pt>
                      <c:pt idx="2">
                        <c:v>1</c:v>
                      </c:pt>
                      <c:pt idx="3">
                        <c:v>1</c:v>
                      </c:pt>
                    </c:numCache>
                  </c:numRef>
                </c:val>
                <c:extLst>
                  <c:ext xmlns:c16="http://schemas.microsoft.com/office/drawing/2014/chart" uri="{C3380CC4-5D6E-409C-BE32-E72D297353CC}">
                    <c16:uniqueId val="{00000006-0800-419C-8219-7445074D66B2}"/>
                  </c:ext>
                </c:extLst>
              </c15:ser>
            </c15:filteredBarSeries>
          </c:ext>
        </c:extLst>
      </c:barChart>
      <c:catAx>
        <c:axId val="71953153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9533616"/>
        <c:crosses val="autoZero"/>
        <c:auto val="1"/>
        <c:lblAlgn val="ctr"/>
        <c:lblOffset val="100"/>
        <c:noMultiLvlLbl val="0"/>
      </c:catAx>
      <c:valAx>
        <c:axId val="719533616"/>
        <c:scaling>
          <c:orientation val="minMax"/>
          <c:max val="1"/>
        </c:scaling>
        <c:delete val="1"/>
        <c:axPos val="t"/>
        <c:numFmt formatCode="0%" sourceLinked="1"/>
        <c:majorTickMark val="out"/>
        <c:minorTickMark val="none"/>
        <c:tickLblPos val="nextTo"/>
        <c:crossAx val="719531536"/>
        <c:crosses val="autoZero"/>
        <c:crossBetween val="between"/>
      </c:valAx>
      <c:spPr>
        <a:noFill/>
        <a:ln>
          <a:noFill/>
        </a:ln>
        <a:effectLst/>
      </c:spPr>
    </c:plotArea>
    <c:legend>
      <c:legendPos val="t"/>
      <c:layout>
        <c:manualLayout>
          <c:xMode val="edge"/>
          <c:yMode val="edge"/>
          <c:x val="0.20542730240656185"/>
          <c:y val="0.10428698745335212"/>
          <c:w val="0.58914539518687636"/>
          <c:h val="5.568493396848302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11421090261648"/>
          <c:y val="2.7632008111191042E-2"/>
          <c:w val="0.50188578909738346"/>
          <c:h val="0.94473598377761792"/>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5"/>
                <c:pt idx="0">
                  <c:v>Feel obligation to help employees generate income in retirement</c:v>
                </c:pt>
                <c:pt idx="1">
                  <c:v>Recommendation of plan consultant/advisor</c:v>
                </c:pt>
                <c:pt idx="2">
                  <c:v>Feel best place to generate retirement income is from the plan</c:v>
                </c:pt>
                <c:pt idx="3">
                  <c:v>To manage workforce turnover/retirements</c:v>
                </c:pt>
                <c:pt idx="4">
                  <c:v>Employee demand</c:v>
                </c:pt>
              </c:strCache>
            </c:strRef>
          </c:cat>
          <c:val>
            <c:numRef>
              <c:f>Sheet1!$B$2:$B$9</c:f>
              <c:numCache>
                <c:formatCode>0%</c:formatCode>
                <c:ptCount val="5"/>
                <c:pt idx="0">
                  <c:v>0.43</c:v>
                </c:pt>
                <c:pt idx="1">
                  <c:v>0.39</c:v>
                </c:pt>
                <c:pt idx="2">
                  <c:v>0.37</c:v>
                </c:pt>
                <c:pt idx="3">
                  <c:v>0.36</c:v>
                </c:pt>
                <c:pt idx="4">
                  <c:v>0.35</c:v>
                </c:pt>
              </c:numCache>
            </c:numRef>
          </c:val>
          <c:extLst>
            <c:ext xmlns:c16="http://schemas.microsoft.com/office/drawing/2014/chart" uri="{C3380CC4-5D6E-409C-BE32-E72D297353CC}">
              <c16:uniqueId val="{00000000-BBC4-4BF9-8A4B-021905EC6CEB}"/>
            </c:ext>
          </c:extLst>
        </c:ser>
        <c:dLbls>
          <c:showLegendKey val="0"/>
          <c:showVal val="0"/>
          <c:showCatName val="0"/>
          <c:showSerName val="0"/>
          <c:showPercent val="0"/>
          <c:showBubbleSize val="0"/>
        </c:dLbls>
        <c:gapWidth val="182"/>
        <c:axId val="1314350288"/>
        <c:axId val="1314351600"/>
      </c:barChart>
      <c:catAx>
        <c:axId val="13143502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lgn="r">
              <a:defRPr sz="1600" b="0" i="0" u="none" strike="noStrike" kern="1200" baseline="0">
                <a:solidFill>
                  <a:schemeClr val="bg1"/>
                </a:solidFill>
                <a:latin typeface="+mn-lt"/>
                <a:ea typeface="+mn-ea"/>
                <a:cs typeface="+mn-cs"/>
              </a:defRPr>
            </a:pPr>
            <a:endParaRPr lang="en-US"/>
          </a:p>
        </c:txPr>
        <c:crossAx val="1314351600"/>
        <c:crosses val="autoZero"/>
        <c:auto val="0"/>
        <c:lblAlgn val="ctr"/>
        <c:lblOffset val="100"/>
        <c:noMultiLvlLbl val="0"/>
      </c:catAx>
      <c:valAx>
        <c:axId val="1314351600"/>
        <c:scaling>
          <c:orientation val="minMax"/>
        </c:scaling>
        <c:delete val="1"/>
        <c:axPos val="t"/>
        <c:numFmt formatCode="0%" sourceLinked="1"/>
        <c:majorTickMark val="none"/>
        <c:minorTickMark val="none"/>
        <c:tickLblPos val="nextTo"/>
        <c:crossAx val="1314350288"/>
        <c:crosses val="autoZero"/>
        <c:crossBetween val="between"/>
      </c:valAx>
      <c:spPr>
        <a:noFill/>
        <a:ln>
          <a:noFill/>
        </a:ln>
        <a:effectLst/>
      </c:spPr>
    </c:plotArea>
    <c:plotVisOnly val="1"/>
    <c:dispBlanksAs val="gap"/>
    <c:showDLblsOverMax val="0"/>
  </c:chart>
  <c:spPr>
    <a:noFill/>
    <a:ln>
      <a:noFill/>
    </a:ln>
    <a:effectLst/>
  </c:spPr>
  <c:txPr>
    <a:bodyPr anchor="t" anchorCtr="0"/>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44897677468336"/>
          <c:y val="0.15446221974805974"/>
          <c:w val="0.59075550340691663"/>
          <c:h val="0.84166692388608744"/>
        </c:manualLayout>
      </c:layout>
      <c:pieChart>
        <c:varyColors val="1"/>
        <c:ser>
          <c:idx val="0"/>
          <c:order val="0"/>
          <c:tx>
            <c:strRef>
              <c:f>Sheet1!$B$1</c:f>
              <c:strCache>
                <c:ptCount val="1"/>
                <c:pt idx="0">
                  <c:v>In-Plan Annuity</c:v>
                </c:pt>
              </c:strCache>
            </c:strRef>
          </c:tx>
          <c:spPr>
            <a:ln>
              <a:noFill/>
            </a:ln>
          </c:spPr>
          <c:dPt>
            <c:idx val="0"/>
            <c:bubble3D val="0"/>
            <c:spPr>
              <a:solidFill>
                <a:srgbClr val="0B9EC1"/>
              </a:solidFill>
              <a:ln w="19050">
                <a:noFill/>
              </a:ln>
              <a:effectLst/>
            </c:spPr>
            <c:extLst>
              <c:ext xmlns:c16="http://schemas.microsoft.com/office/drawing/2014/chart" uri="{C3380CC4-5D6E-409C-BE32-E72D297353CC}">
                <c16:uniqueId val="{00000001-D21D-49D8-A63C-6FA6FD05C854}"/>
              </c:ext>
            </c:extLst>
          </c:dPt>
          <c:dPt>
            <c:idx val="1"/>
            <c:bubble3D val="0"/>
            <c:spPr>
              <a:solidFill>
                <a:schemeClr val="accent2"/>
              </a:solidFill>
              <a:ln w="19050">
                <a:noFill/>
              </a:ln>
              <a:effectLst/>
            </c:spPr>
            <c:extLst>
              <c:ext xmlns:c16="http://schemas.microsoft.com/office/drawing/2014/chart" uri="{C3380CC4-5D6E-409C-BE32-E72D297353CC}">
                <c16:uniqueId val="{00000003-D21D-49D8-A63C-6FA6FD05C854}"/>
              </c:ext>
            </c:extLst>
          </c:dPt>
          <c:dPt>
            <c:idx val="2"/>
            <c:bubble3D val="0"/>
            <c:spPr>
              <a:solidFill>
                <a:schemeClr val="accent3"/>
              </a:solidFill>
              <a:ln w="19050">
                <a:noFill/>
              </a:ln>
              <a:effectLst/>
            </c:spPr>
            <c:extLst>
              <c:ext xmlns:c16="http://schemas.microsoft.com/office/drawing/2014/chart" uri="{C3380CC4-5D6E-409C-BE32-E72D297353CC}">
                <c16:uniqueId val="{00000005-D21D-49D8-A63C-6FA6FD05C854}"/>
              </c:ext>
            </c:extLst>
          </c:dPt>
          <c:dLbls>
            <c:dLbl>
              <c:idx val="0"/>
              <c:layout>
                <c:manualLayout>
                  <c:x val="2.1450857653452341E-2"/>
                  <c:y val="0.1854167757768018"/>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21D-49D8-A63C-6FA6FD05C854}"/>
                </c:ext>
              </c:extLst>
            </c:dLbl>
            <c:dLbl>
              <c:idx val="1"/>
              <c:layout>
                <c:manualLayout>
                  <c:x val="-2.10641445681948E-2"/>
                  <c:y val="-2.540738607031431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21D-49D8-A63C-6FA6FD05C854}"/>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1D-49D8-A63C-6FA6FD05C85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0.42</c:v>
                </c:pt>
                <c:pt idx="1">
                  <c:v>0.57999999999999996</c:v>
                </c:pt>
              </c:numCache>
            </c:numRef>
          </c:val>
          <c:extLst>
            <c:ext xmlns:c16="http://schemas.microsoft.com/office/drawing/2014/chart" uri="{C3380CC4-5D6E-409C-BE32-E72D297353CC}">
              <c16:uniqueId val="{00000006-D21D-49D8-A63C-6FA6FD05C854}"/>
            </c:ext>
          </c:extLst>
        </c:ser>
        <c:dLbls>
          <c:showLegendKey val="0"/>
          <c:showVal val="0"/>
          <c:showCatName val="0"/>
          <c:showSerName val="0"/>
          <c:showPercent val="0"/>
          <c:showBubbleSize val="0"/>
          <c:showLeaderLines val="1"/>
        </c:dLbls>
        <c:firstSliceAng val="28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44897677468336"/>
          <c:y val="0.15446221974805974"/>
          <c:w val="0.59075550340691663"/>
          <c:h val="0.84166692388608744"/>
        </c:manualLayout>
      </c:layout>
      <c:pieChart>
        <c:varyColors val="1"/>
        <c:ser>
          <c:idx val="0"/>
          <c:order val="0"/>
          <c:tx>
            <c:strRef>
              <c:f>Sheet1!$B$1</c:f>
              <c:strCache>
                <c:ptCount val="1"/>
                <c:pt idx="0">
                  <c:v>No IPA</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A48-4E47-B442-2260BDF00BF7}"/>
              </c:ext>
            </c:extLst>
          </c:dPt>
          <c:dPt>
            <c:idx val="1"/>
            <c:bubble3D val="0"/>
            <c:spPr>
              <a:solidFill>
                <a:schemeClr val="accent2"/>
              </a:solidFill>
              <a:ln w="19050">
                <a:noFill/>
              </a:ln>
              <a:effectLst/>
            </c:spPr>
            <c:extLst>
              <c:ext xmlns:c16="http://schemas.microsoft.com/office/drawing/2014/chart" uri="{C3380CC4-5D6E-409C-BE32-E72D297353CC}">
                <c16:uniqueId val="{00000003-3A48-4E47-B442-2260BDF00BF7}"/>
              </c:ext>
            </c:extLst>
          </c:dPt>
          <c:dPt>
            <c:idx val="2"/>
            <c:bubble3D val="0"/>
            <c:spPr>
              <a:solidFill>
                <a:schemeClr val="accent3"/>
              </a:solidFill>
              <a:ln w="19050">
                <a:noFill/>
              </a:ln>
              <a:effectLst/>
            </c:spPr>
            <c:extLst>
              <c:ext xmlns:c16="http://schemas.microsoft.com/office/drawing/2014/chart" uri="{C3380CC4-5D6E-409C-BE32-E72D297353CC}">
                <c16:uniqueId val="{00000005-3A48-4E47-B442-2260BDF00BF7}"/>
              </c:ext>
            </c:extLst>
          </c:dPt>
          <c:dLbls>
            <c:dLbl>
              <c:idx val="0"/>
              <c:layout>
                <c:manualLayout>
                  <c:x val="2.8571521576018579E-2"/>
                  <c:y val="0.17237733526863538"/>
                </c:manualLayout>
              </c:layout>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fld id="{DBE9F3D1-B7F4-4864-8D56-59859CFBCE65}" type="CATEGORYNAME">
                      <a:rPr lang="en-US" sz="1300"/>
                      <a:pPr>
                        <a:defRPr sz="1300">
                          <a:solidFill>
                            <a:schemeClr val="bg1"/>
                          </a:solidFill>
                        </a:defRPr>
                      </a:pPr>
                      <a:t>[CATEGORY NAME]</a:t>
                    </a:fld>
                    <a:r>
                      <a:rPr lang="en-US" sz="1300" baseline="0" dirty="0"/>
                      <a:t> </a:t>
                    </a:r>
                    <a:br>
                      <a:rPr lang="en-US" sz="1300" baseline="0" dirty="0"/>
                    </a:br>
                    <a:fld id="{E35FABC2-E0D8-4E04-B048-740430B3E5CE}" type="VALUE">
                      <a:rPr lang="en-US" sz="1300" baseline="0" smtClean="0"/>
                      <a:pPr>
                        <a:defRPr sz="1300">
                          <a:solidFill>
                            <a:schemeClr val="bg1"/>
                          </a:solidFill>
                        </a:defRPr>
                      </a:pPr>
                      <a:t>[VALUE]</a:t>
                    </a:fld>
                    <a:endParaRPr lang="en-US" sz="1300" baseline="0" dirty="0"/>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A48-4E47-B442-2260BDF00BF7}"/>
                </c:ext>
              </c:extLst>
            </c:dLbl>
            <c:dLbl>
              <c:idx val="1"/>
              <c:layout>
                <c:manualLayout>
                  <c:x val="-4.2425810819828484E-2"/>
                  <c:y val="-3.035288088165977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A48-4E47-B442-2260BDF00BF7}"/>
                </c:ext>
              </c:extLst>
            </c:dLbl>
            <c:dLbl>
              <c:idx val="2"/>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48-4E47-B442-2260BDF00BF7}"/>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6-3A48-4E47-B442-2260BDF00BF7}"/>
            </c:ext>
          </c:extLst>
        </c:ser>
        <c:dLbls>
          <c:showLegendKey val="0"/>
          <c:showVal val="0"/>
          <c:showCatName val="0"/>
          <c:showSerName val="0"/>
          <c:showPercent val="0"/>
          <c:showBubbleSize val="0"/>
          <c:showLeaderLines val="1"/>
        </c:dLbls>
        <c:firstSliceAng val="33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890488895499634E-2"/>
          <c:y val="1.504633798198041E-2"/>
          <c:w val="0.94841269841269804"/>
          <c:h val="0.82600323313381385"/>
        </c:manualLayout>
      </c:layout>
      <c:barChart>
        <c:barDir val="col"/>
        <c:grouping val="clustered"/>
        <c:varyColors val="0"/>
        <c:ser>
          <c:idx val="0"/>
          <c:order val="0"/>
          <c:tx>
            <c:strRef>
              <c:f>Sheet1!$B$1</c:f>
              <c:strCache>
                <c:ptCount val="1"/>
                <c:pt idx="0">
                  <c:v>In-Plan Annuity</c:v>
                </c:pt>
              </c:strCache>
            </c:strRef>
          </c:tx>
          <c:spPr>
            <a:solidFill>
              <a:schemeClr val="accent1"/>
            </a:solidFill>
            <a:ln>
              <a:noFill/>
            </a:ln>
            <a:effectLst/>
          </c:spPr>
          <c:invertIfNegative val="0"/>
          <c:dLbls>
            <c:dLbl>
              <c:idx val="1"/>
              <c:layout>
                <c:manualLayout>
                  <c:x val="-3.54191263282172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EA-4195-9A3D-3808D831A3BA}"/>
                </c:ext>
              </c:extLst>
            </c:dLbl>
            <c:dLbl>
              <c:idx val="4"/>
              <c:layout>
                <c:manualLayout>
                  <c:x val="-1.180637544273907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7EA-4195-9A3D-3808D831A3BA}"/>
                </c:ext>
              </c:extLst>
            </c:dLbl>
            <c:dLbl>
              <c:idx val="5"/>
              <c:layout>
                <c:manualLayout>
                  <c:x val="-2.3612750885478157E-3"/>
                  <c:y val="3.53393172722165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EA-4195-9A3D-3808D831A3BA}"/>
                </c:ext>
              </c:extLst>
            </c:dLbl>
            <c:dLbl>
              <c:idx val="7"/>
              <c:layout>
                <c:manualLayout>
                  <c:x val="-3.54191263282172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EA-4195-9A3D-3808D831A3BA}"/>
                </c:ext>
              </c:extLst>
            </c:dLbl>
            <c:dLbl>
              <c:idx val="8"/>
              <c:layout>
                <c:manualLayout>
                  <c:x val="0"/>
                  <c:y val="3.53393172722158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7EA-4195-9A3D-3808D831A3BA}"/>
                </c:ext>
              </c:extLst>
            </c:dLbl>
            <c:dLbl>
              <c:idx val="11"/>
              <c:layout>
                <c:manualLayout>
                  <c:x val="-2.36127508854781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7EA-4195-9A3D-3808D831A3BA}"/>
                </c:ext>
              </c:extLst>
            </c:dLbl>
            <c:dLbl>
              <c:idx val="16"/>
              <c:layout>
                <c:manualLayout>
                  <c:x val="-2.36127508854781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EA-4195-9A3D-3808D831A3BA}"/>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Under 10 years</c:v>
                </c:pt>
                <c:pt idx="1">
                  <c:v>10 or more years</c:v>
                </c:pt>
                <c:pt idx="3">
                  <c:v>10 to 19</c:v>
                </c:pt>
                <c:pt idx="4">
                  <c:v>20 to 99</c:v>
                </c:pt>
                <c:pt idx="5">
                  <c:v>100 or more</c:v>
                </c:pt>
                <c:pt idx="7">
                  <c:v>Under 25%</c:v>
                </c:pt>
                <c:pt idx="8">
                  <c:v>25% to 39%</c:v>
                </c:pt>
                <c:pt idx="9">
                  <c:v>50% or more</c:v>
                </c:pt>
                <c:pt idx="11">
                  <c:v>Under 25%</c:v>
                </c:pt>
                <c:pt idx="12">
                  <c:v>25% to 39%</c:v>
                </c:pt>
                <c:pt idx="13">
                  <c:v>50% or more</c:v>
                </c:pt>
                <c:pt idx="15">
                  <c:v>For-profit</c:v>
                </c:pt>
                <c:pt idx="16">
                  <c:v>NFP/NP</c:v>
                </c:pt>
              </c:strCache>
            </c:strRef>
          </c:cat>
          <c:val>
            <c:numRef>
              <c:f>Sheet1!$B$2:$B$18</c:f>
              <c:numCache>
                <c:formatCode>0%</c:formatCode>
                <c:ptCount val="17"/>
                <c:pt idx="0">
                  <c:v>0.48</c:v>
                </c:pt>
                <c:pt idx="1">
                  <c:v>0.52</c:v>
                </c:pt>
                <c:pt idx="3">
                  <c:v>0.22</c:v>
                </c:pt>
                <c:pt idx="4">
                  <c:v>0.45</c:v>
                </c:pt>
                <c:pt idx="5">
                  <c:v>0.33</c:v>
                </c:pt>
                <c:pt idx="7">
                  <c:v>0.3</c:v>
                </c:pt>
                <c:pt idx="8">
                  <c:v>0.34</c:v>
                </c:pt>
                <c:pt idx="9">
                  <c:v>0.36</c:v>
                </c:pt>
                <c:pt idx="11">
                  <c:v>0.51</c:v>
                </c:pt>
                <c:pt idx="12">
                  <c:v>0.34</c:v>
                </c:pt>
                <c:pt idx="13">
                  <c:v>0.15</c:v>
                </c:pt>
                <c:pt idx="15">
                  <c:v>0.89</c:v>
                </c:pt>
                <c:pt idx="16">
                  <c:v>0.11</c:v>
                </c:pt>
              </c:numCache>
            </c:numRef>
          </c:val>
          <c:extLst>
            <c:ext xmlns:c16="http://schemas.microsoft.com/office/drawing/2014/chart" uri="{C3380CC4-5D6E-409C-BE32-E72D297353CC}">
              <c16:uniqueId val="{00000000-34F9-4423-8BD4-9E94765D9836}"/>
            </c:ext>
          </c:extLst>
        </c:ser>
        <c:ser>
          <c:idx val="1"/>
          <c:order val="1"/>
          <c:tx>
            <c:strRef>
              <c:f>Sheet1!$C$1</c:f>
              <c:strCache>
                <c:ptCount val="1"/>
                <c:pt idx="0">
                  <c:v>No In-Plan Annuity</c:v>
                </c:pt>
              </c:strCache>
            </c:strRef>
          </c:tx>
          <c:spPr>
            <a:solidFill>
              <a:schemeClr val="accent2"/>
            </a:solidFill>
            <a:ln>
              <a:noFill/>
            </a:ln>
            <a:effectLst/>
          </c:spPr>
          <c:invertIfNegative val="0"/>
          <c:dLbls>
            <c:dLbl>
              <c:idx val="0"/>
              <c:layout>
                <c:manualLayout>
                  <c:x val="4.7225501770956262E-3"/>
                  <c:y val="3.53393172722165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EA-4195-9A3D-3808D831A3BA}"/>
                </c:ext>
              </c:extLst>
            </c:dLbl>
            <c:dLbl>
              <c:idx val="3"/>
              <c:layout>
                <c:manualLayout>
                  <c:x val="2.361275088547815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EA-4195-9A3D-3808D831A3BA}"/>
                </c:ext>
              </c:extLst>
            </c:dLbl>
            <c:dLbl>
              <c:idx val="4"/>
              <c:layout>
                <c:manualLayout>
                  <c:x val="5.903187721369496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EA-4195-9A3D-3808D831A3BA}"/>
                </c:ext>
              </c:extLst>
            </c:dLbl>
            <c:dLbl>
              <c:idx val="8"/>
              <c:layout>
                <c:manualLayout>
                  <c:x val="5.903187721369539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EA-4195-9A3D-3808D831A3BA}"/>
                </c:ext>
              </c:extLst>
            </c:dLbl>
            <c:dLbl>
              <c:idx val="9"/>
              <c:layout>
                <c:manualLayout>
                  <c:x val="3.541912632821723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EA-4195-9A3D-3808D831A3BA}"/>
                </c:ext>
              </c:extLst>
            </c:dLbl>
            <c:dLbl>
              <c:idx val="12"/>
              <c:layout>
                <c:manualLayout>
                  <c:x val="4.7225501770956314E-3"/>
                  <c:y val="-6.47879998958936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EA-4195-9A3D-3808D831A3BA}"/>
                </c:ext>
              </c:extLst>
            </c:dLbl>
            <c:dLbl>
              <c:idx val="13"/>
              <c:layout>
                <c:manualLayout>
                  <c:x val="2.36127508854772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7EA-4195-9A3D-3808D831A3BA}"/>
                </c:ext>
              </c:extLst>
            </c:dLbl>
            <c:dLbl>
              <c:idx val="15"/>
              <c:layout>
                <c:manualLayout>
                  <c:x val="4.722550177095631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50-4241-A026-3431B3F49180}"/>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Under 10 years</c:v>
                </c:pt>
                <c:pt idx="1">
                  <c:v>10 or more years</c:v>
                </c:pt>
                <c:pt idx="3">
                  <c:v>10 to 19</c:v>
                </c:pt>
                <c:pt idx="4">
                  <c:v>20 to 99</c:v>
                </c:pt>
                <c:pt idx="5">
                  <c:v>100 or more</c:v>
                </c:pt>
                <c:pt idx="7">
                  <c:v>Under 25%</c:v>
                </c:pt>
                <c:pt idx="8">
                  <c:v>25% to 39%</c:v>
                </c:pt>
                <c:pt idx="9">
                  <c:v>50% or more</c:v>
                </c:pt>
                <c:pt idx="11">
                  <c:v>Under 25%</c:v>
                </c:pt>
                <c:pt idx="12">
                  <c:v>25% to 39%</c:v>
                </c:pt>
                <c:pt idx="13">
                  <c:v>50% or more</c:v>
                </c:pt>
                <c:pt idx="15">
                  <c:v>For-profit</c:v>
                </c:pt>
                <c:pt idx="16">
                  <c:v>NFP/NP</c:v>
                </c:pt>
              </c:strCache>
            </c:strRef>
          </c:cat>
          <c:val>
            <c:numRef>
              <c:f>Sheet1!$C$2:$C$18</c:f>
              <c:numCache>
                <c:formatCode>0%</c:formatCode>
                <c:ptCount val="17"/>
                <c:pt idx="0">
                  <c:v>0.23</c:v>
                </c:pt>
                <c:pt idx="1">
                  <c:v>0.77</c:v>
                </c:pt>
                <c:pt idx="3">
                  <c:v>0.16</c:v>
                </c:pt>
                <c:pt idx="4">
                  <c:v>0.44</c:v>
                </c:pt>
                <c:pt idx="5">
                  <c:v>0.4</c:v>
                </c:pt>
                <c:pt idx="7">
                  <c:v>0.38</c:v>
                </c:pt>
                <c:pt idx="8">
                  <c:v>0.23</c:v>
                </c:pt>
                <c:pt idx="9">
                  <c:v>0.39</c:v>
                </c:pt>
                <c:pt idx="11">
                  <c:v>0.65</c:v>
                </c:pt>
                <c:pt idx="12">
                  <c:v>0.28999999999999998</c:v>
                </c:pt>
                <c:pt idx="13">
                  <c:v>0.06</c:v>
                </c:pt>
                <c:pt idx="15">
                  <c:v>0.79</c:v>
                </c:pt>
                <c:pt idx="16">
                  <c:v>0.21</c:v>
                </c:pt>
              </c:numCache>
            </c:numRef>
          </c:val>
          <c:extLst>
            <c:ext xmlns:c16="http://schemas.microsoft.com/office/drawing/2014/chart" uri="{C3380CC4-5D6E-409C-BE32-E72D297353CC}">
              <c16:uniqueId val="{00000001-34F9-4423-8BD4-9E94765D9836}"/>
            </c:ext>
          </c:extLst>
        </c:ser>
        <c:dLbls>
          <c:showLegendKey val="0"/>
          <c:showVal val="0"/>
          <c:showCatName val="0"/>
          <c:showSerName val="0"/>
          <c:showPercent val="0"/>
          <c:showBubbleSize val="0"/>
        </c:dLbls>
        <c:gapWidth val="117"/>
        <c:overlap val="-18"/>
        <c:axId val="2120032272"/>
        <c:axId val="2119957600"/>
      </c:barChart>
      <c:catAx>
        <c:axId val="212003227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prstDash val="solid"/>
            <a:round/>
          </a:ln>
          <a:effectLst/>
        </c:spPr>
        <c:txPr>
          <a:bodyPr rot="-60000000" spcFirstLastPara="1" vertOverflow="ellipsis" vert="horz" wrap="square" anchor="ctr" anchorCtr="1"/>
          <a:lstStyle/>
          <a:p>
            <a:pPr>
              <a:defRPr sz="1100" b="0" i="0" u="none" strike="noStrike" kern="1200" baseline="0">
                <a:solidFill>
                  <a:srgbClr val="000000"/>
                </a:solidFill>
                <a:latin typeface="Arial"/>
                <a:ea typeface="+mn-ea"/>
                <a:cs typeface="Arial"/>
              </a:defRPr>
            </a:pPr>
            <a:endParaRPr lang="en-US"/>
          </a:p>
        </c:txPr>
        <c:crossAx val="2119957600"/>
        <c:crosses val="autoZero"/>
        <c:auto val="1"/>
        <c:lblAlgn val="ctr"/>
        <c:lblOffset val="100"/>
        <c:noMultiLvlLbl val="0"/>
      </c:catAx>
      <c:valAx>
        <c:axId val="2119957600"/>
        <c:scaling>
          <c:orientation val="minMax"/>
        </c:scaling>
        <c:delete val="1"/>
        <c:axPos val="l"/>
        <c:numFmt formatCode="0%" sourceLinked="1"/>
        <c:majorTickMark val="out"/>
        <c:minorTickMark val="none"/>
        <c:tickLblPos val="nextTo"/>
        <c:crossAx val="2120032272"/>
        <c:crosses val="autoZero"/>
        <c:crossBetween val="between"/>
      </c:valAx>
      <c:spPr>
        <a:noFill/>
        <a:ln>
          <a:noFill/>
        </a:ln>
        <a:effectLst/>
      </c:spPr>
    </c:plotArea>
    <c:legend>
      <c:legendPos val="t"/>
      <c:layout>
        <c:manualLayout>
          <c:xMode val="edge"/>
          <c:yMode val="edge"/>
          <c:x val="0.28270802926493699"/>
          <c:y val="5.8445202301797561E-2"/>
          <c:w val="0.40506800286327843"/>
          <c:h val="7.8475914795408719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a:ea typeface="+mn-ea"/>
              <a:cs typeface="Arial"/>
            </a:defRPr>
          </a:pPr>
          <a:endParaRPr lang="en-US"/>
        </a:p>
      </c:txPr>
    </c:legend>
    <c:plotVisOnly val="1"/>
    <c:dispBlanksAs val="gap"/>
    <c:showDLblsOverMax val="0"/>
  </c:chart>
  <c:spPr>
    <a:noFill/>
    <a:ln w="9525" cap="flat" cmpd="sng" algn="ctr">
      <a:noFill/>
      <a:prstDash val="solid"/>
      <a:round/>
    </a:ln>
    <a:effectLst/>
  </c:spPr>
  <c:txPr>
    <a:bodyPr/>
    <a:lstStyle/>
    <a:p>
      <a:pPr>
        <a:defRPr sz="900">
          <a:solidFill>
            <a:sysClr val="windowText" lastClr="000000"/>
          </a:solidFill>
          <a:latin typeface="Arial"/>
          <a:cs typeface="Aria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137559807078163E-2"/>
          <c:y val="0.13096271494412451"/>
          <c:w val="0.94841269841269804"/>
          <c:h val="0.64465783394863185"/>
        </c:manualLayout>
      </c:layout>
      <c:barChart>
        <c:barDir val="col"/>
        <c:grouping val="clustered"/>
        <c:varyColors val="0"/>
        <c:ser>
          <c:idx val="0"/>
          <c:order val="0"/>
          <c:tx>
            <c:strRef>
              <c:f>Sheet1!$B$1</c:f>
              <c:strCache>
                <c:ptCount val="1"/>
                <c:pt idx="0">
                  <c:v>In-Plan Annuity</c:v>
                </c:pt>
              </c:strCache>
            </c:strRef>
          </c:tx>
          <c:spPr>
            <a:solidFill>
              <a:schemeClr val="accent1"/>
            </a:solidFill>
            <a:ln>
              <a:noFill/>
            </a:ln>
            <a:effectLst/>
          </c:spPr>
          <c:invertIfNegative val="0"/>
          <c:dLbls>
            <c:dLbl>
              <c:idx val="13"/>
              <c:layout>
                <c:manualLayout>
                  <c:x val="-1.085982725007710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0D-475A-B3DC-411DAFAE1C47}"/>
                </c:ext>
              </c:extLst>
            </c:dLbl>
            <c:dLbl>
              <c:idx val="14"/>
              <c:layout>
                <c:manualLayout>
                  <c:x val="-1.0859827250077109E-3"/>
                  <c:y val="3.644397484963923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0D-475A-B3DC-411DAFAE1C47}"/>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 to 5 years</c:v>
                </c:pt>
                <c:pt idx="1">
                  <c:v>5+ years</c:v>
                </c:pt>
                <c:pt idx="3">
                  <c:v>401(k)</c:v>
                </c:pt>
                <c:pt idx="4">
                  <c:v>403(b)/other</c:v>
                </c:pt>
                <c:pt idx="6">
                  <c:v>MEP plan</c:v>
                </c:pt>
                <c:pt idx="7">
                  <c:v>No MEP plan</c:v>
                </c:pt>
                <c:pt idx="9">
                  <c:v>Under 50%</c:v>
                </c:pt>
                <c:pt idx="10">
                  <c:v>50% to 74%</c:v>
                </c:pt>
                <c:pt idx="11">
                  <c:v>75% or more</c:v>
                </c:pt>
                <c:pt idx="13">
                  <c:v>TDF</c:v>
                </c:pt>
                <c:pt idx="14">
                  <c:v>Balanced</c:v>
                </c:pt>
                <c:pt idx="15">
                  <c:v>Managed account</c:v>
                </c:pt>
              </c:strCache>
            </c:strRef>
          </c:cat>
          <c:val>
            <c:numRef>
              <c:f>Sheet1!$B$2:$B$17</c:f>
              <c:numCache>
                <c:formatCode>0%</c:formatCode>
                <c:ptCount val="16"/>
                <c:pt idx="0">
                  <c:v>0.51</c:v>
                </c:pt>
                <c:pt idx="1">
                  <c:v>0.49</c:v>
                </c:pt>
                <c:pt idx="3">
                  <c:v>0.92</c:v>
                </c:pt>
                <c:pt idx="4">
                  <c:v>0.08</c:v>
                </c:pt>
                <c:pt idx="6">
                  <c:v>0.35</c:v>
                </c:pt>
                <c:pt idx="7">
                  <c:v>0.65</c:v>
                </c:pt>
                <c:pt idx="9">
                  <c:v>0.23</c:v>
                </c:pt>
                <c:pt idx="10">
                  <c:v>0.43</c:v>
                </c:pt>
                <c:pt idx="11">
                  <c:v>0.34</c:v>
                </c:pt>
                <c:pt idx="13">
                  <c:v>0.2</c:v>
                </c:pt>
                <c:pt idx="14">
                  <c:v>0.39</c:v>
                </c:pt>
                <c:pt idx="15">
                  <c:v>0.41</c:v>
                </c:pt>
              </c:numCache>
            </c:numRef>
          </c:val>
          <c:extLst>
            <c:ext xmlns:c16="http://schemas.microsoft.com/office/drawing/2014/chart" uri="{C3380CC4-5D6E-409C-BE32-E72D297353CC}">
              <c16:uniqueId val="{00000002-070D-475A-B3DC-411DAFAE1C47}"/>
            </c:ext>
          </c:extLst>
        </c:ser>
        <c:ser>
          <c:idx val="1"/>
          <c:order val="1"/>
          <c:tx>
            <c:strRef>
              <c:f>Sheet1!$C$1</c:f>
              <c:strCache>
                <c:ptCount val="1"/>
                <c:pt idx="0">
                  <c:v>No In-Plan Annuity</c:v>
                </c:pt>
              </c:strCache>
            </c:strRef>
          </c:tx>
          <c:spPr>
            <a:solidFill>
              <a:schemeClr val="accent2"/>
            </a:solidFill>
            <a:ln>
              <a:noFill/>
            </a:ln>
            <a:effectLst/>
          </c:spPr>
          <c:invertIfNegative val="0"/>
          <c:dLbls>
            <c:dLbl>
              <c:idx val="0"/>
              <c:layout>
                <c:manualLayout>
                  <c:x val="3.2579909302485268E-3"/>
                  <c:y val="1.434802160102774E-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5885560086820265E-2"/>
                      <c:h val="5.8619640894387884E-2"/>
                    </c:manualLayout>
                  </c15:layout>
                </c:ext>
                <c:ext xmlns:c16="http://schemas.microsoft.com/office/drawing/2014/chart" uri="{C3380CC4-5D6E-409C-BE32-E72D297353CC}">
                  <c16:uniqueId val="{00000003-070D-475A-B3DC-411DAFAE1C47}"/>
                </c:ext>
              </c:extLst>
            </c:dLbl>
            <c:dLbl>
              <c:idx val="3"/>
              <c:layout>
                <c:manualLayout>
                  <c:x val="5.8797488578703153E-3"/>
                  <c:y val="-6.14990514860858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0D-475A-B3DC-411DAFAE1C47}"/>
                </c:ext>
              </c:extLst>
            </c:dLbl>
            <c:dLbl>
              <c:idx val="11"/>
              <c:layout>
                <c:manualLayout>
                  <c:x val="4.3439309000308434E-3"/>
                  <c:y val="-3.644397484963923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0D-475A-B3DC-411DAFAE1C47}"/>
                </c:ext>
              </c:extLst>
            </c:dLbl>
            <c:dLbl>
              <c:idx val="14"/>
              <c:layout>
                <c:manualLayout>
                  <c:x val="4.8837583758555431E-3"/>
                  <c:y val="5.6932949686366592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0D-475A-B3DC-411DAFAE1C47}"/>
                </c:ext>
              </c:extLst>
            </c:dLbl>
            <c:dLbl>
              <c:idx val="15"/>
              <c:layout>
                <c:manualLayout>
                  <c:x val="2.171965450015421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0D-475A-B3DC-411DAFAE1C47}"/>
                </c:ext>
              </c:extLst>
            </c:dLbl>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a:ea typeface="+mn-ea"/>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1 to 5 years</c:v>
                </c:pt>
                <c:pt idx="1">
                  <c:v>5+ years</c:v>
                </c:pt>
                <c:pt idx="3">
                  <c:v>401(k)</c:v>
                </c:pt>
                <c:pt idx="4">
                  <c:v>403(b)/other</c:v>
                </c:pt>
                <c:pt idx="6">
                  <c:v>MEP plan</c:v>
                </c:pt>
                <c:pt idx="7">
                  <c:v>No MEP plan</c:v>
                </c:pt>
                <c:pt idx="9">
                  <c:v>Under 50%</c:v>
                </c:pt>
                <c:pt idx="10">
                  <c:v>50% to 74%</c:v>
                </c:pt>
                <c:pt idx="11">
                  <c:v>75% or more</c:v>
                </c:pt>
                <c:pt idx="13">
                  <c:v>TDF</c:v>
                </c:pt>
                <c:pt idx="14">
                  <c:v>Balanced</c:v>
                </c:pt>
                <c:pt idx="15">
                  <c:v>Managed account</c:v>
                </c:pt>
              </c:strCache>
            </c:strRef>
          </c:cat>
          <c:val>
            <c:numRef>
              <c:f>Sheet1!$C$2:$C$17</c:f>
              <c:numCache>
                <c:formatCode>0%</c:formatCode>
                <c:ptCount val="16"/>
                <c:pt idx="0">
                  <c:v>0.26</c:v>
                </c:pt>
                <c:pt idx="1">
                  <c:v>0.74</c:v>
                </c:pt>
                <c:pt idx="3">
                  <c:v>0.93</c:v>
                </c:pt>
                <c:pt idx="4">
                  <c:v>7.0000000000000007E-2</c:v>
                </c:pt>
                <c:pt idx="6">
                  <c:v>0.15</c:v>
                </c:pt>
                <c:pt idx="7">
                  <c:v>0.85</c:v>
                </c:pt>
                <c:pt idx="9">
                  <c:v>0.34</c:v>
                </c:pt>
                <c:pt idx="10">
                  <c:v>0.36</c:v>
                </c:pt>
                <c:pt idx="11">
                  <c:v>0.3</c:v>
                </c:pt>
                <c:pt idx="13">
                  <c:v>0.28000000000000003</c:v>
                </c:pt>
                <c:pt idx="14">
                  <c:v>0.39</c:v>
                </c:pt>
                <c:pt idx="15">
                  <c:v>0.33</c:v>
                </c:pt>
              </c:numCache>
            </c:numRef>
          </c:val>
          <c:extLst>
            <c:ext xmlns:c16="http://schemas.microsoft.com/office/drawing/2014/chart" uri="{C3380CC4-5D6E-409C-BE32-E72D297353CC}">
              <c16:uniqueId val="{00000008-070D-475A-B3DC-411DAFAE1C47}"/>
            </c:ext>
          </c:extLst>
        </c:ser>
        <c:dLbls>
          <c:showLegendKey val="0"/>
          <c:showVal val="0"/>
          <c:showCatName val="0"/>
          <c:showSerName val="0"/>
          <c:showPercent val="0"/>
          <c:showBubbleSize val="0"/>
        </c:dLbls>
        <c:gapWidth val="117"/>
        <c:overlap val="-18"/>
        <c:axId val="2120032272"/>
        <c:axId val="2119957600"/>
      </c:barChart>
      <c:catAx>
        <c:axId val="212003227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prstDash val="solid"/>
            <a:round/>
          </a:ln>
          <a:effectLst/>
        </c:spPr>
        <c:txPr>
          <a:bodyPr rot="0" spcFirstLastPara="1" vertOverflow="ellipsis" wrap="square" anchor="ctr" anchorCtr="1"/>
          <a:lstStyle/>
          <a:p>
            <a:pPr>
              <a:defRPr sz="1000" b="0" i="0" u="none" strike="noStrike" kern="1200" baseline="0">
                <a:solidFill>
                  <a:sysClr val="windowText" lastClr="000000"/>
                </a:solidFill>
                <a:latin typeface="Arial"/>
                <a:ea typeface="+mn-ea"/>
                <a:cs typeface="Arial"/>
              </a:defRPr>
            </a:pPr>
            <a:endParaRPr lang="en-US"/>
          </a:p>
        </c:txPr>
        <c:crossAx val="2119957600"/>
        <c:crosses val="autoZero"/>
        <c:auto val="1"/>
        <c:lblAlgn val="ctr"/>
        <c:lblOffset val="100"/>
        <c:tickLblSkip val="1"/>
        <c:noMultiLvlLbl val="0"/>
      </c:catAx>
      <c:valAx>
        <c:axId val="2119957600"/>
        <c:scaling>
          <c:orientation val="minMax"/>
        </c:scaling>
        <c:delete val="1"/>
        <c:axPos val="l"/>
        <c:numFmt formatCode="0%" sourceLinked="1"/>
        <c:majorTickMark val="out"/>
        <c:minorTickMark val="none"/>
        <c:tickLblPos val="nextTo"/>
        <c:crossAx val="2120032272"/>
        <c:crosses val="autoZero"/>
        <c:crossBetween val="between"/>
      </c:valAx>
      <c:spPr>
        <a:noFill/>
        <a:ln>
          <a:noFill/>
        </a:ln>
        <a:effectLst/>
      </c:spPr>
    </c:plotArea>
    <c:legend>
      <c:legendPos val="t"/>
      <c:layout>
        <c:manualLayout>
          <c:xMode val="edge"/>
          <c:yMode val="edge"/>
          <c:x val="0.32540412025266291"/>
          <c:y val="4.0369952073719517E-2"/>
          <c:w val="0.3589656040197437"/>
          <c:h val="6.6061118919553671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a:ea typeface="+mn-ea"/>
              <a:cs typeface="Arial"/>
            </a:defRPr>
          </a:pPr>
          <a:endParaRPr lang="en-US"/>
        </a:p>
      </c:txPr>
    </c:legend>
    <c:plotVisOnly val="1"/>
    <c:dispBlanksAs val="gap"/>
    <c:showDLblsOverMax val="0"/>
  </c:chart>
  <c:spPr>
    <a:noFill/>
    <a:ln w="9525" cap="flat" cmpd="sng" algn="ctr">
      <a:noFill/>
      <a:prstDash val="solid"/>
      <a:round/>
    </a:ln>
    <a:effectLst/>
  </c:spPr>
  <c:txPr>
    <a:bodyPr/>
    <a:lstStyle/>
    <a:p>
      <a:pPr>
        <a:defRPr sz="900">
          <a:solidFill>
            <a:sysClr val="windowText" lastClr="000000"/>
          </a:solidFill>
          <a:latin typeface="Arial"/>
          <a:cs typeface="Aria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61077677600102E-2"/>
          <c:y val="7.1580311665415577E-2"/>
          <c:w val="0.95773892186172205"/>
          <c:h val="0.56198940209023518"/>
        </c:manualLayout>
      </c:layout>
      <c:barChart>
        <c:barDir val="col"/>
        <c:grouping val="clustered"/>
        <c:varyColors val="0"/>
        <c:ser>
          <c:idx val="0"/>
          <c:order val="0"/>
          <c:tx>
            <c:strRef>
              <c:f>Sheet1!$B$1</c:f>
              <c:strCache>
                <c:ptCount val="1"/>
                <c:pt idx="0">
                  <c:v>Average</c:v>
                </c:pt>
              </c:strCache>
            </c:strRef>
          </c:tx>
          <c:spPr>
            <a:solidFill>
              <a:schemeClr val="accent1"/>
            </a:solidFill>
            <a:ln>
              <a:noFill/>
            </a:ln>
            <a:effectLst/>
          </c:spPr>
          <c:invertIfNegative val="0"/>
          <c:dLbls>
            <c:dLbl>
              <c:idx val="9"/>
              <c:layout>
                <c:manualLayout>
                  <c:x val="-3.45290974257062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2C-4E27-A014-88CC5C6AA3D9}"/>
                </c:ext>
              </c:extLst>
            </c:dLbl>
            <c:dLbl>
              <c:idx val="12"/>
              <c:layout>
                <c:manualLayout>
                  <c:x val="-3.45290974257062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2C-4E27-A014-88CC5C6AA3D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All</c:v>
                </c:pt>
                <c:pt idx="2">
                  <c:v>Yes, explicit recommendation</c:v>
                </c:pt>
                <c:pt idx="3">
                  <c:v>Yes, but no explicit recommendation</c:v>
                </c:pt>
                <c:pt idx="4">
                  <c:v>No, does not encourage</c:v>
                </c:pt>
                <c:pt idx="6">
                  <c:v>&lt;1 year</c:v>
                </c:pt>
                <c:pt idx="7">
                  <c:v>1-2 years</c:v>
                </c:pt>
                <c:pt idx="8">
                  <c:v>3-5 years</c:v>
                </c:pt>
                <c:pt idx="9">
                  <c:v>5 or more years</c:v>
                </c:pt>
                <c:pt idx="11">
                  <c:v>&lt;10 percent</c:v>
                </c:pt>
                <c:pt idx="12">
                  <c:v>10 percent to 24 percent</c:v>
                </c:pt>
                <c:pt idx="13">
                  <c:v>25 percent to 49 percent</c:v>
                </c:pt>
                <c:pt idx="14">
                  <c:v>50 percent to 74 percent</c:v>
                </c:pt>
              </c:strCache>
            </c:strRef>
          </c:cat>
          <c:val>
            <c:numRef>
              <c:f>Sheet1!$B$2:$B$16</c:f>
              <c:numCache>
                <c:formatCode>General</c:formatCode>
                <c:ptCount val="15"/>
                <c:pt idx="0" formatCode="0%">
                  <c:v>0.53</c:v>
                </c:pt>
                <c:pt idx="2" formatCode="0%">
                  <c:v>0.57999999999999996</c:v>
                </c:pt>
                <c:pt idx="3" formatCode="0%">
                  <c:v>0.49</c:v>
                </c:pt>
                <c:pt idx="4" formatCode="0%">
                  <c:v>0.38</c:v>
                </c:pt>
                <c:pt idx="6" formatCode="0%">
                  <c:v>0.31</c:v>
                </c:pt>
                <c:pt idx="7" formatCode="0%">
                  <c:v>0.48</c:v>
                </c:pt>
                <c:pt idx="8" formatCode="0%">
                  <c:v>0.56000000000000005</c:v>
                </c:pt>
                <c:pt idx="9" formatCode="0%">
                  <c:v>0.53</c:v>
                </c:pt>
                <c:pt idx="11" formatCode="0%">
                  <c:v>0.46</c:v>
                </c:pt>
                <c:pt idx="12" formatCode="0%">
                  <c:v>0.49</c:v>
                </c:pt>
                <c:pt idx="13" formatCode="0%">
                  <c:v>0.5</c:v>
                </c:pt>
                <c:pt idx="14" formatCode="0%">
                  <c:v>0.66</c:v>
                </c:pt>
              </c:numCache>
            </c:numRef>
          </c:val>
          <c:extLst>
            <c:ext xmlns:c16="http://schemas.microsoft.com/office/drawing/2014/chart" uri="{C3380CC4-5D6E-409C-BE32-E72D297353CC}">
              <c16:uniqueId val="{00000000-5AB5-4267-8517-998B85A8DFD2}"/>
            </c:ext>
          </c:extLst>
        </c:ser>
        <c:ser>
          <c:idx val="1"/>
          <c:order val="1"/>
          <c:tx>
            <c:strRef>
              <c:f>Sheet1!$C$1</c:f>
              <c:strCache>
                <c:ptCount val="1"/>
                <c:pt idx="0">
                  <c:v>Median</c:v>
                </c:pt>
              </c:strCache>
            </c:strRef>
          </c:tx>
          <c:spPr>
            <a:solidFill>
              <a:schemeClr val="accent2"/>
            </a:solidFill>
            <a:ln>
              <a:noFill/>
            </a:ln>
            <a:effectLst/>
          </c:spPr>
          <c:invertIfNegative val="0"/>
          <c:dLbls>
            <c:dLbl>
              <c:idx val="0"/>
              <c:layout>
                <c:manualLayout>
                  <c:x val="3.45290974257062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2C-4E27-A014-88CC5C6AA3D9}"/>
                </c:ext>
              </c:extLst>
            </c:dLbl>
            <c:dLbl>
              <c:idx val="2"/>
              <c:layout>
                <c:manualLayout>
                  <c:x val="2.3019398283804166E-3"/>
                  <c:y val="-1.711477087116167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2C-4E27-A014-88CC5C6AA3D9}"/>
                </c:ext>
              </c:extLst>
            </c:dLbl>
            <c:dLbl>
              <c:idx val="7"/>
              <c:layout>
                <c:manualLayout>
                  <c:x val="3.45290974257062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C6-4AE3-B9BE-13CD17F31FA0}"/>
                </c:ext>
              </c:extLst>
            </c:dLbl>
            <c:dLbl>
              <c:idx val="11"/>
              <c:layout>
                <c:manualLayout>
                  <c:x val="2.301939828380416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2C-4E27-A014-88CC5C6AA3D9}"/>
                </c:ext>
              </c:extLst>
            </c:dLbl>
            <c:dLbl>
              <c:idx val="13"/>
              <c:layout>
                <c:manualLayout>
                  <c:x val="4.6038796567608332E-3"/>
                  <c:y val="-3.422954174232335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2C-4E27-A014-88CC5C6AA3D9}"/>
                </c:ext>
              </c:extLst>
            </c:dLbl>
            <c:dLbl>
              <c:idx val="14"/>
              <c:layout>
                <c:manualLayout>
                  <c:x val="1.150969914190208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2C-4E27-A014-88CC5C6AA3D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All</c:v>
                </c:pt>
                <c:pt idx="2">
                  <c:v>Yes, explicit recommendation</c:v>
                </c:pt>
                <c:pt idx="3">
                  <c:v>Yes, but no explicit recommendation</c:v>
                </c:pt>
                <c:pt idx="4">
                  <c:v>No, does not encourage</c:v>
                </c:pt>
                <c:pt idx="6">
                  <c:v>&lt;1 year</c:v>
                </c:pt>
                <c:pt idx="7">
                  <c:v>1-2 years</c:v>
                </c:pt>
                <c:pt idx="8">
                  <c:v>3-5 years</c:v>
                </c:pt>
                <c:pt idx="9">
                  <c:v>5 or more years</c:v>
                </c:pt>
                <c:pt idx="11">
                  <c:v>&lt;10 percent</c:v>
                </c:pt>
                <c:pt idx="12">
                  <c:v>10 percent to 24 percent</c:v>
                </c:pt>
                <c:pt idx="13">
                  <c:v>25 percent to 49 percent</c:v>
                </c:pt>
                <c:pt idx="14">
                  <c:v>50 percent to 74 percent</c:v>
                </c:pt>
              </c:strCache>
            </c:strRef>
          </c:cat>
          <c:val>
            <c:numRef>
              <c:f>Sheet1!$C$2:$C$16</c:f>
              <c:numCache>
                <c:formatCode>General</c:formatCode>
                <c:ptCount val="15"/>
                <c:pt idx="0" formatCode="0%">
                  <c:v>0.54</c:v>
                </c:pt>
                <c:pt idx="2" formatCode="0%">
                  <c:v>0.6</c:v>
                </c:pt>
                <c:pt idx="3" formatCode="0%">
                  <c:v>0.53</c:v>
                </c:pt>
                <c:pt idx="4" formatCode="0%">
                  <c:v>0.3</c:v>
                </c:pt>
                <c:pt idx="6" formatCode="0%">
                  <c:v>0.36</c:v>
                </c:pt>
                <c:pt idx="7" formatCode="0%">
                  <c:v>0.49</c:v>
                </c:pt>
                <c:pt idx="8" formatCode="0%">
                  <c:v>0.6</c:v>
                </c:pt>
                <c:pt idx="9" formatCode="0%">
                  <c:v>0.5</c:v>
                </c:pt>
                <c:pt idx="11" formatCode="0%">
                  <c:v>0.45</c:v>
                </c:pt>
                <c:pt idx="12" formatCode="0%">
                  <c:v>0.5</c:v>
                </c:pt>
                <c:pt idx="13" formatCode="0%">
                  <c:v>0.52</c:v>
                </c:pt>
                <c:pt idx="14" formatCode="0%">
                  <c:v>0.67</c:v>
                </c:pt>
              </c:numCache>
            </c:numRef>
          </c:val>
          <c:extLst>
            <c:ext xmlns:c16="http://schemas.microsoft.com/office/drawing/2014/chart" uri="{C3380CC4-5D6E-409C-BE32-E72D297353CC}">
              <c16:uniqueId val="{00000001-5AB5-4267-8517-998B85A8DFD2}"/>
            </c:ext>
          </c:extLst>
        </c:ser>
        <c:dLbls>
          <c:showLegendKey val="0"/>
          <c:showVal val="0"/>
          <c:showCatName val="0"/>
          <c:showSerName val="0"/>
          <c:showPercent val="0"/>
          <c:showBubbleSize val="0"/>
        </c:dLbls>
        <c:gapWidth val="89"/>
        <c:overlap val="-27"/>
        <c:axId val="993512600"/>
        <c:axId val="993513912"/>
      </c:barChart>
      <c:catAx>
        <c:axId val="99351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r">
              <a:defRPr sz="1200" b="0" i="0" u="none" strike="noStrike" kern="1200" baseline="0">
                <a:solidFill>
                  <a:schemeClr val="tx1"/>
                </a:solidFill>
                <a:latin typeface="+mn-lt"/>
                <a:ea typeface="+mn-ea"/>
                <a:cs typeface="+mn-cs"/>
              </a:defRPr>
            </a:pPr>
            <a:endParaRPr lang="en-US"/>
          </a:p>
        </c:txPr>
        <c:crossAx val="993513912"/>
        <c:crosses val="autoZero"/>
        <c:auto val="0"/>
        <c:lblAlgn val="ctr"/>
        <c:lblOffset val="100"/>
        <c:noMultiLvlLbl val="0"/>
      </c:catAx>
      <c:valAx>
        <c:axId val="993513912"/>
        <c:scaling>
          <c:orientation val="minMax"/>
        </c:scaling>
        <c:delete val="1"/>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solidFill>
                      <a:schemeClr val="tx1"/>
                    </a:solidFill>
                  </a:rPr>
                  <a:t>IPA Participation Rate</a:t>
                </a:r>
              </a:p>
            </c:rich>
          </c:tx>
          <c:layout>
            <c:manualLayout>
              <c:xMode val="edge"/>
              <c:yMode val="edge"/>
              <c:x val="5.6740843313007145E-4"/>
              <c:y val="0.120478597737913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993512600"/>
        <c:crosses val="autoZero"/>
        <c:crossBetween val="between"/>
      </c:valAx>
      <c:spPr>
        <a:noFill/>
        <a:ln>
          <a:noFill/>
        </a:ln>
        <a:effectLst/>
      </c:spPr>
    </c:plotArea>
    <c:legend>
      <c:legendPos val="b"/>
      <c:layout>
        <c:manualLayout>
          <c:xMode val="edge"/>
          <c:yMode val="edge"/>
          <c:x val="0.41022073344210142"/>
          <c:y val="9.3157374304583367E-3"/>
          <c:w val="0.14623369312186255"/>
          <c:h val="5.97917267821912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0.38921</cdr:x>
      <cdr:y>0.39284</cdr:y>
    </cdr:from>
    <cdr:to>
      <cdr:x>0.64183</cdr:x>
      <cdr:y>0.75573</cdr:y>
    </cdr:to>
    <cdr:sp macro="" textlink="">
      <cdr:nvSpPr>
        <cdr:cNvPr id="2" name="Oval 1">
          <a:extLst xmlns:a="http://schemas.openxmlformats.org/drawingml/2006/main">
            <a:ext uri="{FF2B5EF4-FFF2-40B4-BE49-F238E27FC236}">
              <a16:creationId xmlns:a16="http://schemas.microsoft.com/office/drawing/2014/main" id="{65F96DEA-5FC4-7682-0894-623A5966223A}"/>
            </a:ext>
          </a:extLst>
        </cdr:cNvPr>
        <cdr:cNvSpPr/>
      </cdr:nvSpPr>
      <cdr:spPr>
        <a:xfrm xmlns:a="http://schemas.openxmlformats.org/drawingml/2006/main">
          <a:off x="1195672" y="840084"/>
          <a:ext cx="776054" cy="776054"/>
        </a:xfrm>
        <a:prstGeom xmlns:a="http://schemas.openxmlformats.org/drawingml/2006/main" prst="ellipse">
          <a:avLst/>
        </a:prstGeom>
        <a:solidFill xmlns:a="http://schemas.openxmlformats.org/drawingml/2006/main">
          <a:schemeClr val="bg2">
            <a:lumMod val="20000"/>
            <a:lumOff val="80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0.34054</cdr:x>
      <cdr:y>0.4579</cdr:y>
    </cdr:from>
    <cdr:to>
      <cdr:x>0.65946</cdr:x>
      <cdr:y>0.73063</cdr:y>
    </cdr:to>
    <cdr:sp macro="" textlink="">
      <cdr:nvSpPr>
        <cdr:cNvPr id="2" name="Oval 1">
          <a:extLst xmlns:a="http://schemas.openxmlformats.org/drawingml/2006/main">
            <a:ext uri="{FF2B5EF4-FFF2-40B4-BE49-F238E27FC236}">
              <a16:creationId xmlns:a16="http://schemas.microsoft.com/office/drawing/2014/main" id="{8011C7BD-4D0A-D2F3-A9B7-724C6D6E5EA1}"/>
            </a:ext>
          </a:extLst>
        </cdr:cNvPr>
        <cdr:cNvSpPr/>
      </cdr:nvSpPr>
      <cdr:spPr>
        <a:xfrm xmlns:a="http://schemas.openxmlformats.org/drawingml/2006/main">
          <a:off x="1329823" y="2091043"/>
          <a:ext cx="1245412" cy="1245412"/>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55368-4B94-407E-8908-57FDBD683698}" type="datetimeFigureOut">
              <a:rPr lang="en-US" smtClean="0"/>
              <a:t>8/2/2024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5DE20-52C2-4E8D-AD22-8F8795D34048}" type="slidenum">
              <a:rPr lang="en-US" smtClean="0"/>
              <a:t>‹#›</a:t>
            </a:fld>
            <a:endParaRPr lang="en-US" dirty="0"/>
          </a:p>
        </p:txBody>
      </p:sp>
    </p:spTree>
    <p:extLst>
      <p:ext uri="{BB962C8B-B14F-4D97-AF65-F5344CB8AC3E}">
        <p14:creationId xmlns:p14="http://schemas.microsoft.com/office/powerpoint/2010/main" val="108792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73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lumMod val="65000"/>
                    <a:lumOff val="35000"/>
                  </a:srgbClr>
                </a:solidFill>
                <a:latin typeface="Arial" panose="020B0604020202020204"/>
              </a:rPr>
              <a:t>LIMRA’s latest study </a:t>
            </a:r>
            <a:r>
              <a:rPr lang="en-US" sz="1200">
                <a:solidFill>
                  <a:srgbClr val="000000">
                    <a:lumMod val="65000"/>
                    <a:lumOff val="35000"/>
                  </a:srgbClr>
                </a:solidFill>
                <a:latin typeface="Arial" panose="020B0604020202020204"/>
              </a:rPr>
              <a:t>showed 70% </a:t>
            </a:r>
            <a:r>
              <a:rPr lang="en-US" sz="1200" dirty="0">
                <a:solidFill>
                  <a:srgbClr val="000000">
                    <a:lumMod val="65000"/>
                    <a:lumOff val="35000"/>
                  </a:srgbClr>
                </a:solidFill>
                <a:latin typeface="Arial" panose="020B0604020202020204"/>
              </a:rPr>
              <a:t>of plan participants were interested in building a lifetime guaranteed income by investing in their workplace plan</a:t>
            </a:r>
          </a:p>
        </p:txBody>
      </p:sp>
      <p:sp>
        <p:nvSpPr>
          <p:cNvPr id="4" name="Slide Number Placeholder 3"/>
          <p:cNvSpPr>
            <a:spLocks noGrp="1"/>
          </p:cNvSpPr>
          <p:nvPr>
            <p:ph type="sldNum" sz="quarter" idx="5"/>
          </p:nvPr>
        </p:nvSpPr>
        <p:spPr/>
        <p:txBody>
          <a:bodyPr/>
          <a:lstStyle/>
          <a:p>
            <a:fld id="{6D85DE20-52C2-4E8D-AD22-8F8795D34048}" type="slidenum">
              <a:rPr lang="en-US" smtClean="0"/>
              <a:t>10</a:t>
            </a:fld>
            <a:endParaRPr lang="en-US" dirty="0"/>
          </a:p>
        </p:txBody>
      </p:sp>
    </p:spTree>
    <p:extLst>
      <p:ext uri="{BB962C8B-B14F-4D97-AF65-F5344CB8AC3E}">
        <p14:creationId xmlns:p14="http://schemas.microsoft.com/office/powerpoint/2010/main" val="21767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7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9675" y="890588"/>
            <a:ext cx="4276725" cy="24066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Retirement Plan Advisors play a big role in </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what products are recommended for DC plans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In addition to setting up a retirement plan for a plan sponsor they often act as a consultant to product recommendations.  Advisors have been reluctant in the past to recommend annuities, in the past three years, </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through educational efforts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by the industry and advisors seeking more information on their own about annuities, advisors are more comfortable recommending annuities to plan sponsors and investment committees.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200"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There are three types of retirement plan advisors in the market – </a:t>
            </a:r>
          </a:p>
          <a:p>
            <a:pPr marL="0" marR="0">
              <a:lnSpc>
                <a:spcPct val="107000"/>
              </a:lnSpc>
              <a:spcBef>
                <a:spcPts val="0"/>
              </a:spcBef>
              <a:spcAft>
                <a:spcPts val="800"/>
              </a:spcAft>
            </a:pPr>
            <a:r>
              <a:rPr lang="en-US" sz="1200" b="1" u="none" kern="100" dirty="0">
                <a:effectLst/>
                <a:latin typeface="Aptos" panose="020B0004020202020204" pitchFamily="34" charset="0"/>
                <a:ea typeface="Aptos" panose="020B0004020202020204" pitchFamily="34" charset="0"/>
                <a:cs typeface="Times New Roman" panose="02020603050405020304" pitchFamily="18" charset="0"/>
              </a:rPr>
              <a:t>Occasional</a:t>
            </a: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  - Where the advisor focuses on WM first but occasionally works in the RP space</a:t>
            </a:r>
          </a:p>
          <a:p>
            <a:pPr marL="0" marR="0">
              <a:lnSpc>
                <a:spcPct val="107000"/>
              </a:lnSpc>
              <a:spcBef>
                <a:spcPts val="0"/>
              </a:spcBef>
              <a:spcAft>
                <a:spcPts val="800"/>
              </a:spcAft>
            </a:pPr>
            <a:r>
              <a:rPr lang="en-US" sz="1200" b="1" u="none" kern="100" dirty="0">
                <a:effectLst/>
                <a:latin typeface="Aptos" panose="020B0004020202020204" pitchFamily="34" charset="0"/>
                <a:ea typeface="Aptos" panose="020B0004020202020204" pitchFamily="34" charset="0"/>
                <a:cs typeface="Times New Roman" panose="02020603050405020304" pitchFamily="18" charset="0"/>
              </a:rPr>
              <a:t>Hybrid</a:t>
            </a: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 – more of a 50/50 type of practice split between WM and Retirement plans</a:t>
            </a:r>
          </a:p>
          <a:p>
            <a:pPr marL="0" marR="0">
              <a:lnSpc>
                <a:spcPct val="107000"/>
              </a:lnSpc>
              <a:spcBef>
                <a:spcPts val="0"/>
              </a:spcBef>
              <a:spcAft>
                <a:spcPts val="800"/>
              </a:spcAft>
            </a:pPr>
            <a:r>
              <a:rPr lang="en-US" sz="1200" b="1" u="none" kern="100" dirty="0">
                <a:effectLst/>
                <a:latin typeface="Aptos" panose="020B0004020202020204" pitchFamily="34" charset="0"/>
                <a:ea typeface="Aptos" panose="020B0004020202020204" pitchFamily="34" charset="0"/>
                <a:cs typeface="Times New Roman" panose="02020603050405020304" pitchFamily="18" charset="0"/>
              </a:rPr>
              <a:t>Core</a:t>
            </a: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 – the most important group – the real specialists who dedicate most of their time and generate the majority of their revenue from setting up Retirement Plans. </a:t>
            </a:r>
          </a:p>
          <a:p>
            <a:pPr marL="0" marR="0">
              <a:lnSpc>
                <a:spcPct val="107000"/>
              </a:lnSpc>
              <a:spcBef>
                <a:spcPts val="0"/>
              </a:spcBef>
              <a:spcAft>
                <a:spcPts val="800"/>
              </a:spcAft>
            </a:pPr>
            <a:endParaRPr lang="en-US" sz="1200"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In this chart we asked advisors are they “encouraging including” an annuity in the retirement plan, remaining neutral or discouraging the product offering?   As you can see the Core advisors segment has been encouraging plan sponsors to look at annuities for their plans.</a:t>
            </a:r>
          </a:p>
          <a:p>
            <a:pPr marL="0" marR="0">
              <a:lnSpc>
                <a:spcPct val="107000"/>
              </a:lnSpc>
              <a:spcBef>
                <a:spcPts val="0"/>
              </a:spcBef>
              <a:spcAft>
                <a:spcPts val="800"/>
              </a:spcAft>
            </a:pPr>
            <a:r>
              <a:rPr lang="en-US" sz="1200" u="none"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endParaRPr lang="en-US" sz="1200" u="none" kern="100" dirty="0">
              <a:effectLst/>
              <a:highlight>
                <a:srgbClr val="FF0000"/>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dirty="0"/>
              <a:t>. </a:t>
            </a:r>
          </a:p>
        </p:txBody>
      </p:sp>
      <p:sp>
        <p:nvSpPr>
          <p:cNvPr id="5" name="Slide Number Placeholder 4"/>
          <p:cNvSpPr>
            <a:spLocks noGrp="1"/>
          </p:cNvSpPr>
          <p:nvPr>
            <p:ph type="sldNum" sz="quarter" idx="5"/>
          </p:nvPr>
        </p:nvSpPr>
        <p:spPr/>
        <p:txBody>
          <a:bodyPr/>
          <a:lstStyle/>
          <a:p>
            <a:fld id="{357C3632-877D-A948-8EA9-982553DFA55D}" type="slidenum">
              <a:rPr lang="en-US" smtClean="0"/>
              <a:t>12</a:t>
            </a:fld>
            <a:endParaRPr lang="en-US"/>
          </a:p>
        </p:txBody>
      </p:sp>
    </p:spTree>
    <p:extLst>
      <p:ext uri="{BB962C8B-B14F-4D97-AF65-F5344CB8AC3E}">
        <p14:creationId xmlns:p14="http://schemas.microsoft.com/office/powerpoint/2010/main" val="2921305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9675" y="890588"/>
            <a:ext cx="4276725" cy="2406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 little over a quarter of plan sponsors ask about in plan annuity options, according to our advisor panel, and almost half of advisors recommend them</a:t>
            </a:r>
            <a:endParaRPr lang="en-US" dirty="0"/>
          </a:p>
          <a:p>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highlight>
                  <a:srgbClr val="FF0000"/>
                </a:highlight>
                <a:uLnTx/>
                <a:uFillTx/>
                <a:latin typeface="Aptos" panose="020B0004020202020204" pitchFamily="34" charset="0"/>
                <a:ea typeface="Aptos" panose="020B0004020202020204" pitchFamily="34" charset="0"/>
                <a:cs typeface="Times New Roman" panose="02020603050405020304" pitchFamily="18" charset="0"/>
              </a:rPr>
              <a:t>The top line in each advisor segment reflects the plan sponsor asking about in plan annuities to the advisor and the bottom line reflects the advisor including the annuity in their plan.</a:t>
            </a: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5" name="Slide Number Placeholder 4"/>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57C3632-877D-A948-8EA9-982553DFA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04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9675" y="890588"/>
            <a:ext cx="4276725" cy="2406650"/>
          </a:xfrm>
        </p:spPr>
      </p:sp>
      <p:sp>
        <p:nvSpPr>
          <p:cNvPr id="3" name="Notes Placeholder 2"/>
          <p:cNvSpPr>
            <a:spLocks noGrp="1"/>
          </p:cNvSpPr>
          <p:nvPr>
            <p:ph type="body" idx="1"/>
          </p:nvPr>
        </p:nvSpPr>
        <p:spPr/>
        <p:txBody>
          <a:bodyPr/>
          <a:lstStyle/>
          <a:p>
            <a:pPr defTabSz="900775">
              <a:defRPr/>
            </a:pPr>
            <a:r>
              <a:rPr lang="en-US" dirty="0"/>
              <a:t>Advisors have become more familiar with annuities being attached to a target date fund. – many of the new products that have come out in the last few years have had an annuity embedded in the TDF.  </a:t>
            </a:r>
          </a:p>
          <a:p>
            <a:pPr defTabSz="900775">
              <a:defRPr/>
            </a:pPr>
            <a:endParaRPr lang="en-US" dirty="0"/>
          </a:p>
          <a:p>
            <a:pPr defTabSz="900775">
              <a:defRPr/>
            </a:pPr>
            <a:r>
              <a:rPr lang="en-US" dirty="0"/>
              <a:t>NOTE:  There are a number of annuities being offered out of the plan as well, so don’t get too hung up on in plan or out of plan.  Some of the TDF offerings are a conduit to save money to someday move out of the TDF and into an annuity out of the plan</a:t>
            </a:r>
          </a:p>
          <a:p>
            <a:endParaRPr lang="en-US" dirty="0"/>
          </a:p>
        </p:txBody>
      </p:sp>
      <p:sp>
        <p:nvSpPr>
          <p:cNvPr id="4" name="Header Placeholder 3"/>
          <p:cNvSpPr>
            <a:spLocks noGrp="1"/>
          </p:cNvSpPr>
          <p:nvPr>
            <p:ph type="hdr" sz="quarter"/>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57C3632-877D-A948-8EA9-982553DFA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69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21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could be many reasons for an employer to decide to add an IPA to its DC plan.</a:t>
            </a:r>
          </a:p>
          <a:p>
            <a:endParaRPr lang="en-US" sz="1200" dirty="0"/>
          </a:p>
          <a:p>
            <a:r>
              <a:rPr lang="en-US" sz="1200" dirty="0"/>
              <a:t>The top reason is a paternalistic view that the company owes their employees a guaranteed income product to replace the frozen or unfunded defined benefit plan.</a:t>
            </a:r>
          </a:p>
          <a:p>
            <a:endParaRPr lang="en-US" sz="1200" dirty="0"/>
          </a:p>
          <a:p>
            <a:r>
              <a:rPr lang="en-US" sz="1200" dirty="0"/>
              <a:t>We see here also the importance of the advisor / consultant and their recommendations</a:t>
            </a:r>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3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 closer look at the decline in DB plans / Pensions, this finding is consistent with the idea that employers who will be interested in IPAs are those who value the ability of a retirement plan to generate lifetime-guaranteed income. If traditional DB pensions are no longer workable for them due to high costs or other reasons, an in-plan option for generating lifetime income from a DC plan represents an attractive alternative.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Arial" panose="020B0604020202020204"/>
                <a:ea typeface="+mn-ea"/>
                <a:cs typeface="+mn-cs"/>
              </a:rPr>
              <a:t>In-plan annuity offering employers are much more likely than employers without in-plan annuities to offer a traditional </a:t>
            </a:r>
            <a:r>
              <a:rPr lang="en-US" b="1" dirty="0">
                <a:solidFill>
                  <a:srgbClr val="000000"/>
                </a:solidFill>
                <a:latin typeface="Arial" panose="020B0604020202020204"/>
              </a:rPr>
              <a:t>Defined Benefit</a:t>
            </a:r>
            <a:r>
              <a:rPr kumimoji="0" lang="en-US" b="1" i="0" u="none" strike="noStrike" kern="1200" cap="none" spc="0" normalizeH="0" baseline="0" noProof="0" dirty="0">
                <a:ln>
                  <a:noFill/>
                </a:ln>
                <a:solidFill>
                  <a:srgbClr val="000000"/>
                </a:solidFill>
                <a:effectLst/>
                <a:uLnTx/>
                <a:uFillTx/>
                <a:latin typeface="Arial" panose="020B0604020202020204"/>
                <a:ea typeface="+mn-ea"/>
                <a:cs typeface="+mn-cs"/>
              </a:rPr>
              <a:t> pension plan</a:t>
            </a:r>
            <a:r>
              <a:rPr kumimoji="0" lang="en-US" i="0" u="none" strike="noStrike" kern="1200" cap="none" spc="0" normalizeH="0" baseline="0" noProof="0" dirty="0">
                <a:ln>
                  <a:noFill/>
                </a:ln>
                <a:solidFill>
                  <a:srgbClr val="000000"/>
                </a:solidFill>
                <a:effectLst/>
                <a:uLnTx/>
                <a:uFillTx/>
                <a:latin typeface="Arial" panose="020B0604020202020204"/>
                <a:ea typeface="+mn-ea"/>
                <a:cs typeface="+mn-cs"/>
              </a:rPr>
              <a:t>, and to have offered a traditional DB plan in the past.</a:t>
            </a:r>
          </a:p>
          <a:p>
            <a:endParaRPr lang="en-US" dirty="0"/>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 company offered a DB plan in the past – the plan is frozen or no longer offered / you are more likely to offer an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inplan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annuity</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 for companies with this profile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8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characteristics of the companies that offer an in plan annuity: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clearest difference between the in-plan annuity and no in-plan annuity groups is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age of </a:t>
            </a:r>
            <a:r>
              <a:rPr kumimoji="0" lang="en-US" sz="1200" b="1" i="0" u="sng" strike="noStrike" kern="1200" cap="none" spc="0" normalizeH="0" baseline="0" noProof="0" dirty="0">
                <a:ln>
                  <a:noFill/>
                </a:ln>
                <a:solidFill>
                  <a:srgbClr val="000000"/>
                </a:solidFill>
                <a:effectLst/>
                <a:uLnTx/>
                <a:uFillTx/>
                <a:latin typeface="Arial" panose="020B0604020202020204"/>
                <a:ea typeface="+mn-ea"/>
                <a:cs typeface="+mn-cs"/>
              </a:rPr>
              <a:t>company</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Employers offering </a:t>
            </a:r>
            <a:r>
              <a:rPr lang="en-US" sz="1200" b="1" dirty="0">
                <a:solidFill>
                  <a:srgbClr val="000000"/>
                </a:solidFill>
                <a:latin typeface="Arial" panose="020B0604020202020204"/>
              </a:rPr>
              <a:t>in-plan a</a:t>
            </a:r>
            <a:r>
              <a:rPr kumimoji="0" lang="en-US" sz="1200" b="1" i="0" u="none" strike="noStrike" kern="1200" cap="none" spc="0" normalizeH="0" baseline="0" noProof="0" dirty="0" err="1">
                <a:ln>
                  <a:noFill/>
                </a:ln>
                <a:solidFill>
                  <a:srgbClr val="000000"/>
                </a:solidFill>
                <a:effectLst/>
                <a:uLnTx/>
                <a:uFillTx/>
                <a:latin typeface="Arial" panose="020B0604020202020204"/>
                <a:ea typeface="+mn-ea"/>
                <a:cs typeface="+mn-cs"/>
              </a:rPr>
              <a:t>nnuities</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 in their DC plans are </a:t>
            </a:r>
            <a:r>
              <a:rPr kumimoji="0" lang="en-US" sz="1200" b="1" i="0" strike="noStrike" kern="1200" cap="none" spc="0" normalizeH="0" baseline="0" noProof="0" dirty="0">
                <a:ln>
                  <a:noFill/>
                </a:ln>
                <a:solidFill>
                  <a:srgbClr val="000000"/>
                </a:solidFill>
                <a:effectLst/>
                <a:uLnTx/>
                <a:uFillTx/>
                <a:latin typeface="Arial" panose="020B0604020202020204"/>
                <a:ea typeface="+mn-ea"/>
                <a:cs typeface="+mn-cs"/>
              </a:rPr>
              <a:t>twice</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 as likely as employers without IPAs in their plans to be under 10 years 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lang="en-US" sz="1200" dirty="0">
                <a:solidFill>
                  <a:srgbClr val="000000"/>
                </a:solidFill>
                <a:latin typeface="Arial" panose="020B0604020202020204"/>
              </a:rPr>
              <a:t>in-plan annuity</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employers also skew toward college-educated employees and </a:t>
            </a:r>
            <a:r>
              <a:rPr kumimoji="0" lang="en-US" sz="1200" b="0" i="0" u="sng" strike="noStrike" kern="1200" cap="none" spc="0" normalizeH="0" baseline="0" noProof="0" dirty="0">
                <a:ln>
                  <a:noFill/>
                </a:ln>
                <a:solidFill>
                  <a:srgbClr val="000000"/>
                </a:solidFill>
                <a:effectLst/>
                <a:uLnTx/>
                <a:uFillTx/>
                <a:latin typeface="Arial" panose="020B0604020202020204"/>
                <a:ea typeface="+mn-ea"/>
                <a:cs typeface="+mn-cs"/>
              </a:rPr>
              <a:t>under the age of 55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36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Key Points: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 </a:t>
            </a:r>
            <a:r>
              <a:rPr lang="en-US" sz="1200" b="1" u="sng" dirty="0">
                <a:solidFill>
                  <a:srgbClr val="000000"/>
                </a:solidFill>
                <a:latin typeface="Arial" panose="020B0604020202020204"/>
              </a:rPr>
              <a:t>in-plan annuity</a:t>
            </a:r>
            <a:r>
              <a:rPr kumimoji="0" lang="en-US" sz="1200" b="1" i="0" u="sng" strike="noStrike" kern="1200" cap="none" spc="0" normalizeH="0" baseline="0" noProof="0" dirty="0">
                <a:ln>
                  <a:noFill/>
                </a:ln>
                <a:solidFill>
                  <a:srgbClr val="000000"/>
                </a:solidFill>
                <a:effectLst/>
                <a:uLnTx/>
                <a:uFillTx/>
                <a:latin typeface="Arial" panose="020B0604020202020204"/>
                <a:ea typeface="+mn-ea"/>
                <a:cs typeface="+mn-cs"/>
              </a:rPr>
              <a:t> group</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as would be expected given the fact that the employers/companies are younger,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 DC plan </a:t>
            </a:r>
            <a:r>
              <a:rPr kumimoji="0" lang="en-US" sz="1200" b="1" i="0" u="sng" strike="noStrike" kern="1200" cap="none" spc="0" normalizeH="0" baseline="0" noProof="0" dirty="0">
                <a:ln>
                  <a:noFill/>
                </a:ln>
                <a:solidFill>
                  <a:srgbClr val="000000"/>
                </a:solidFill>
                <a:effectLst/>
                <a:uLnTx/>
                <a:uFillTx/>
                <a:latin typeface="Arial" panose="020B0604020202020204"/>
                <a:ea typeface="+mn-ea"/>
                <a:cs typeface="+mn-cs"/>
              </a:rPr>
              <a:t>tenure</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  also tends to be shorter</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1200" dirty="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200" dirty="0">
                <a:solidFill>
                  <a:srgbClr val="000000"/>
                </a:solidFill>
                <a:latin typeface="Arial" panose="020B0604020202020204"/>
              </a:rPr>
              <a:t>Plans using an in plan annuities are</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more likely</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to be set up as multiple employer plans, or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MEP plans</a:t>
            </a: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a:p>
            <a:r>
              <a:rPr lang="en-US" dirty="0"/>
              <a:t>With regard to QDIAs, </a:t>
            </a:r>
            <a:r>
              <a:rPr lang="en-US" u="sng" dirty="0"/>
              <a:t>while the investment selections are similar</a:t>
            </a:r>
            <a:r>
              <a:rPr lang="en-US" dirty="0"/>
              <a:t>, the likelihood of having any QDIA is higher for the IPA group than the no-IPA group, 90 percent versus 77 percent, respectively.  This is not illustrated on the slide but was part of the survey.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87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With so few private-sector workers covered by defined benefit plans, the majority must plan to rely primarily on DC plans (and IRAs, which are primarily funded by rollovers from DC plans) to generate income from retirement savings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opportunity &amp; landscape:</a:t>
            </a:r>
          </a:p>
          <a:p>
            <a:pPr marL="171450" marR="0" indent="-171450">
              <a:lnSpc>
                <a:spcPct val="107000"/>
              </a:lnSpc>
              <a:spcBef>
                <a:spcPts val="0"/>
              </a:spcBef>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U.S. market for investable assets (including annuities) is ~135T, the opportunity for Defined Contribution plans is $10.4T</a:t>
            </a:r>
          </a:p>
          <a:p>
            <a:pPr marL="171450" marR="0" indent="-171450">
              <a:lnSpc>
                <a:spcPct val="107000"/>
              </a:lnSpc>
              <a:spcBef>
                <a:spcPts val="0"/>
              </a:spcBef>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Context of where the Defined Contribution space is relative to the overall US assets</a:t>
            </a:r>
          </a:p>
          <a:p>
            <a:pPr marL="171450" marR="0" indent="-171450">
              <a:lnSpc>
                <a:spcPct val="107000"/>
              </a:lnSpc>
              <a:spcBef>
                <a:spcPts val="0"/>
              </a:spcBef>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401k market has 718k plans / most are small plans (defined by # of employees)  680K plans have less than 1000 employees </a:t>
            </a:r>
          </a:p>
          <a:p>
            <a:pPr marL="0" marR="0" indent="0">
              <a:lnSpc>
                <a:spcPct val="107000"/>
              </a:lnSpc>
              <a:spcBef>
                <a:spcPts val="0"/>
              </a:spcBef>
              <a:spcAft>
                <a:spcPts val="800"/>
              </a:spcAft>
              <a:buFont typeface="Arial" panose="020B0604020202020204" pitchFamily="34" charset="0"/>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NOTE:  Slide 32 in the appendix show more detail on the number of plans to size of the companies based on employees.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285750" indent="-285750">
              <a:buFont typeface="Arial" panose="020B0604020202020204" pitchFamily="34" charset="0"/>
              <a:buChar char="•"/>
            </a:pPr>
            <a:r>
              <a:rPr lang="en-US" sz="1600" i="0" dirty="0">
                <a:solidFill>
                  <a:srgbClr val="1A1A1A"/>
                </a:solidFill>
                <a:effectLst/>
              </a:rPr>
              <a:t>Defined Contribution Plans are primary vehicle for savings for workers</a:t>
            </a:r>
          </a:p>
          <a:p>
            <a:pPr marL="285750" indent="-285750">
              <a:spcAft>
                <a:spcPts val="1000"/>
              </a:spcAft>
              <a:buClr>
                <a:srgbClr val="000000"/>
              </a:buClr>
              <a:buFont typeface="Arial" panose="020B0604020202020204" pitchFamily="34" charset="0"/>
              <a:buChar char="•"/>
              <a:defRPr/>
            </a:pPr>
            <a:r>
              <a:rPr lang="en-US" sz="1600" dirty="0">
                <a:solidFill>
                  <a:srgbClr val="000000"/>
                </a:solidFill>
                <a:latin typeface="Arial" panose="020B0604020202020204"/>
              </a:rPr>
              <a:t>401(k) plans do not have a set standard for helping an employee with a decumulation plan </a:t>
            </a:r>
          </a:p>
          <a:p>
            <a:pPr marL="285750" indent="-285750">
              <a:spcAft>
                <a:spcPts val="1000"/>
              </a:spcAft>
              <a:buClr>
                <a:srgbClr val="000000"/>
              </a:buClr>
              <a:buFont typeface="Arial" panose="020B0604020202020204" pitchFamily="34" charset="0"/>
              <a:buChar char="•"/>
              <a:defRPr/>
            </a:pPr>
            <a:r>
              <a:rPr lang="en-US" sz="1600" dirty="0">
                <a:solidFill>
                  <a:srgbClr val="000000"/>
                </a:solidFill>
                <a:latin typeface="Arial" panose="020B0604020202020204"/>
              </a:rPr>
              <a:t>Lifetime Guaranteed products provide the necessary income planning benefit</a:t>
            </a:r>
          </a:p>
          <a:p>
            <a:pPr marL="285750" marR="0" lvl="0" indent="-285750" algn="l" defTabSz="914400" rtl="0" eaLnBrk="1" fontAlgn="auto" latinLnBrk="0" hangingPunct="1">
              <a:lnSpc>
                <a:spcPct val="100000"/>
              </a:lnSpc>
              <a:spcBef>
                <a:spcPts val="0"/>
              </a:spcBef>
              <a:spcAft>
                <a:spcPts val="100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The “Workplace” has become a new client </a:t>
            </a:r>
            <a:r>
              <a:rPr lang="en-US" sz="1600" dirty="0">
                <a:solidFill>
                  <a:srgbClr val="000000"/>
                </a:solidFill>
                <a:latin typeface="Arial" panose="020B0604020202020204"/>
              </a:rPr>
              <a:t>acquisition strategy </a:t>
            </a:r>
            <a:endPar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0" indent="0">
              <a:spcAft>
                <a:spcPts val="1000"/>
              </a:spcAft>
              <a:buClr>
                <a:srgbClr val="000000"/>
              </a:buClr>
              <a:buFont typeface="Arial" panose="020B0604020202020204" pitchFamily="34" charset="0"/>
              <a:buNone/>
              <a:defRPr/>
            </a:pPr>
            <a:endParaRPr lang="en-US" sz="1600" dirty="0">
              <a:solidFill>
                <a:srgbClr val="000000"/>
              </a:solidFill>
              <a:latin typeface="Arial" panose="020B0604020202020204"/>
            </a:endParaRP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2</a:t>
            </a:fld>
            <a:endParaRPr lang="en-US" dirty="0"/>
          </a:p>
        </p:txBody>
      </p:sp>
    </p:spTree>
    <p:extLst>
      <p:ext uri="{BB962C8B-B14F-4D97-AF65-F5344CB8AC3E}">
        <p14:creationId xmlns:p14="http://schemas.microsoft.com/office/powerpoint/2010/main" val="426970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br>
              <a:rPr lang="en-US" dirty="0"/>
            </a:br>
            <a:r>
              <a:rPr lang="en-US" dirty="0"/>
              <a:t>Three key points:</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On average,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the majority of participants in the DC plan also contribute (or used to contribute) to the IPA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Most likely, this high take-up rate reflects a combination of </a:t>
            </a:r>
            <a:r>
              <a:rPr kumimoji="0" lang="en-US" sz="1200" b="0" i="0" u="sng" strike="noStrike" kern="1200" cap="none" spc="0" normalizeH="0" baseline="0" noProof="0" dirty="0">
                <a:ln>
                  <a:noFill/>
                </a:ln>
                <a:solidFill>
                  <a:srgbClr val="000000"/>
                </a:solidFill>
                <a:effectLst/>
                <a:uLnTx/>
                <a:uFillTx/>
                <a:latin typeface="Arial" panose="020B0604020202020204"/>
                <a:ea typeface="+mn-ea"/>
                <a:cs typeface="+mn-cs"/>
              </a:rPr>
              <a:t>automatic enrollment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and other factors, including plan tenure and the ages of employees — especially among the 16 percent of employers where at least half of employees are age 55 or older.</a:t>
            </a: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Employers can move the needle by encouraging plan participants to invest in the IPA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The median IPA participation rate is twice as high at employers who explicitly recommend the IPA to plan participants than at employers who do not make the effort to encourage participation.</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20</a:t>
            </a:fld>
            <a:endParaRPr lang="en-US" dirty="0"/>
          </a:p>
        </p:txBody>
      </p:sp>
    </p:spTree>
    <p:extLst>
      <p:ext uri="{BB962C8B-B14F-4D97-AF65-F5344CB8AC3E}">
        <p14:creationId xmlns:p14="http://schemas.microsoft.com/office/powerpoint/2010/main" val="1812402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58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what employers that offer in plan annuities tend to</a:t>
            </a:r>
          </a:p>
          <a:p>
            <a:endParaRPr lang="en-US" dirty="0"/>
          </a:p>
          <a:p>
            <a:pPr marL="171450" indent="-171450">
              <a:buFont typeface="Arial" panose="020B0604020202020204" pitchFamily="34" charset="0"/>
              <a:buChar char="•"/>
            </a:pPr>
            <a:r>
              <a:rPr lang="en-US" dirty="0"/>
              <a:t>Feel obligated to generate income for employees in retirement – replacing the DB plan</a:t>
            </a:r>
          </a:p>
          <a:p>
            <a:pPr marL="171450" indent="-171450">
              <a:buFont typeface="Arial" panose="020B0604020202020204" pitchFamily="34" charset="0"/>
              <a:buChar char="•"/>
            </a:pPr>
            <a:r>
              <a:rPr lang="en-US" dirty="0"/>
              <a:t>Lean on their plan advisor/consultant to get  recommendation on in plan annuities</a:t>
            </a:r>
          </a:p>
          <a:p>
            <a:pPr marL="171450" indent="-171450">
              <a:buFont typeface="Arial" panose="020B0604020202020204" pitchFamily="34" charset="0"/>
              <a:buChar char="•"/>
            </a:pPr>
            <a:r>
              <a:rPr lang="en-US" dirty="0"/>
              <a:t>Manage or maintain the workforce</a:t>
            </a:r>
          </a:p>
          <a:p>
            <a:pPr marL="171450" indent="-171450">
              <a:buFont typeface="Arial" panose="020B0604020202020204" pitchFamily="34" charset="0"/>
              <a:buChar char="•"/>
            </a:pPr>
            <a:r>
              <a:rPr lang="en-US" dirty="0"/>
              <a:t>Employee Demand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58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Take aways – look for companies with these characteristics</a:t>
            </a:r>
          </a:p>
        </p:txBody>
      </p:sp>
      <p:sp>
        <p:nvSpPr>
          <p:cNvPr id="4" name="Slide Number Placeholder 3"/>
          <p:cNvSpPr>
            <a:spLocks noGrp="1"/>
          </p:cNvSpPr>
          <p:nvPr>
            <p:ph type="sldNum" sz="quarter" idx="5"/>
          </p:nvPr>
        </p:nvSpPr>
        <p:spPr/>
        <p:txBody>
          <a:bodyPr/>
          <a:lstStyle/>
          <a:p>
            <a:fld id="{6D85DE20-52C2-4E8D-AD22-8F8795D34048}" type="slidenum">
              <a:rPr lang="en-US" smtClean="0"/>
              <a:t>23</a:t>
            </a:fld>
            <a:endParaRPr lang="en-US" dirty="0"/>
          </a:p>
        </p:txBody>
      </p:sp>
    </p:spTree>
    <p:extLst>
      <p:ext uri="{BB962C8B-B14F-4D97-AF65-F5344CB8AC3E}">
        <p14:creationId xmlns:p14="http://schemas.microsoft.com/office/powerpoint/2010/main" val="3700335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few thoughts on companies that don’t have an in plan annuity in their investment menu line-up</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33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a:ea typeface="+mn-ea"/>
                <a:cs typeface="+mn-cs"/>
              </a:rPr>
              <a:t>Only about a third of sponsors of plans without IPAs say that their plan recordkeepers offer an IPA.</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a:ea typeface="+mn-ea"/>
                <a:cs typeface="+mn-cs"/>
              </a:rPr>
              <a:t>Without an IPA available on the recordkeeper’s platform, sponsors face a more difficult process of selecting and adding an IPA.</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Middleware companies are providing the </a:t>
            </a:r>
            <a:r>
              <a:rPr lang="en-US" sz="1200" dirty="0">
                <a:solidFill>
                  <a:srgbClr val="000000"/>
                </a:solidFill>
                <a:latin typeface="Arial" panose="020B0604020202020204"/>
              </a:rPr>
              <a:t>technology to connect the products to the recordkeeping platform and providing the money movement</a:t>
            </a: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1800" dirty="0">
                <a:effectLst/>
                <a:latin typeface="Segoe UI" panose="020B0502040204020203" pitchFamily="34" charset="0"/>
              </a:rPr>
              <a:t>"Only about a third of sponsors of plans without IPAs say that their plan recordkeepers offer an IPA" This is an important point and allows underscores that there is work to be done on getting more record keepers (RKs) to put these products on their platform. The slide emphasizes what plans </a:t>
            </a:r>
            <a:r>
              <a:rPr lang="en-US" sz="1800" b="1" dirty="0">
                <a:effectLst/>
                <a:latin typeface="Segoe UI" panose="020B0502040204020203" pitchFamily="34" charset="0"/>
              </a:rPr>
              <a:t>with an IPA look like </a:t>
            </a:r>
            <a:r>
              <a:rPr lang="en-US" sz="1800" dirty="0">
                <a:effectLst/>
                <a:latin typeface="Segoe UI" panose="020B0502040204020203" pitchFamily="34" charset="0"/>
              </a:rPr>
              <a:t>"</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Larger plans tend have greater availability of IPAs, as do younger plans. ($50M + in Assets, 38% said they offered or have discussed with their RK of adding an IPA) The largest plans tend to be older plans, but the smallest plans represent a mix of older and younger plans, and it may be that the combination of being a small and older plan is linked to less access to IPA via the plan recordkeeper.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195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0"/>
              </a:spcAft>
              <a:buFont typeface="Symbol" panose="05050102010706020507" pitchFamily="18" charset="2"/>
              <a:buNone/>
            </a:pPr>
            <a:r>
              <a:rPr lang="en-US" sz="1200" dirty="0">
                <a:solidFill>
                  <a:srgbClr val="000000"/>
                </a:solidFill>
                <a:effectLst/>
                <a:latin typeface="Baskerville Old Face" panose="02020602080505020303" pitchFamily="18" charset="0"/>
                <a:ea typeface="Times New Roman" panose="02020603050405020304" pitchFamily="18" charset="0"/>
              </a:rPr>
              <a:t>When we asked these plan sponsors in what way would the IPA be too expensive, they were much more likely to cite higher annual costs for the employer itself than higher costs for participants. But when we asked those claiming IPAs were too complicated in what way they were too complicated, plan sponsors were more likely to express concern about participants not understanding these products</a:t>
            </a:r>
            <a:endParaRPr lang="en-US" sz="1050" dirty="0">
              <a:solidFill>
                <a:srgbClr val="000000"/>
              </a:solidFill>
              <a:effectLst/>
              <a:latin typeface="Calibri" panose="020F0502020204030204" pitchFamily="34" charset="0"/>
              <a:ea typeface="Calibri" panose="020F0502020204030204" pitchFamily="34" charset="0"/>
            </a:endParaRPr>
          </a:p>
          <a:p>
            <a:endParaRPr lang="en-US" dirty="0"/>
          </a:p>
          <a:p>
            <a:pPr defTabSz="914446"/>
            <a:r>
              <a:rPr lang="en-US" dirty="0">
                <a:solidFill>
                  <a:srgbClr val="000000"/>
                </a:solidFill>
                <a:latin typeface="Arial" panose="020B0604020202020204"/>
              </a:rPr>
              <a:t>Product-based” objections to IPAs involve criticisms of the IPAs themselves – </a:t>
            </a:r>
          </a:p>
          <a:p>
            <a:pPr defTabSz="914446"/>
            <a:r>
              <a:rPr lang="en-US" dirty="0">
                <a:solidFill>
                  <a:srgbClr val="000000"/>
                </a:solidFill>
                <a:latin typeface="Arial" panose="020B0604020202020204"/>
              </a:rPr>
              <a:t>The products are expensive, complicated, resource-intensive, hard to explain, not flexible and not portable. </a:t>
            </a:r>
          </a:p>
          <a:p>
            <a:pPr defTabSz="914446"/>
            <a:r>
              <a:rPr lang="en-US" dirty="0">
                <a:solidFill>
                  <a:srgbClr val="000000"/>
                </a:solidFill>
                <a:latin typeface="Arial" panose="020B0604020202020204"/>
              </a:rPr>
              <a:t>In theory, these are the reasons that the IPA manufacturers and recordkeepers can most directly address by explaining how their products are not costly, complicated, or hard to understand and portable.</a:t>
            </a:r>
          </a:p>
          <a:p>
            <a:pPr defTabSz="914446"/>
            <a:endParaRPr lang="en-US" dirty="0">
              <a:solidFill>
                <a:srgbClr val="000000"/>
              </a:solidFill>
              <a:latin typeface="Arial" panose="020B0604020202020204"/>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79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Younger plans are not only more likely to have considered adding an IPA, they are also much more likely to have made the decision to add. This finding is consistent with the overrepresentation of younger companies and plans within the IPA group. In addition, smaller and older employers are the least likely to have considered IPAs.</a:t>
            </a:r>
          </a:p>
          <a:p>
            <a:endParaRPr lang="en-US" dirty="0"/>
          </a:p>
          <a:p>
            <a:pPr defTabSz="914446">
              <a:spcAft>
                <a:spcPts val="600"/>
              </a:spcAft>
            </a:pPr>
            <a:r>
              <a:rPr lang="en-US" sz="1600" b="1" dirty="0">
                <a:solidFill>
                  <a:srgbClr val="9D9795">
                    <a:lumMod val="75000"/>
                  </a:srgbClr>
                </a:solidFill>
                <a:latin typeface="Arial" panose="020B0604020202020204"/>
              </a:rPr>
              <a:t>Additional factors linked to consideration of IPA</a:t>
            </a:r>
            <a:r>
              <a:rPr lang="en-US" sz="1200" b="1" dirty="0">
                <a:solidFill>
                  <a:srgbClr val="9D9795">
                    <a:lumMod val="75000"/>
                  </a:srgbClr>
                </a:solidFill>
                <a:latin typeface="Arial" panose="020B0604020202020204"/>
              </a:rPr>
              <a:t>:</a:t>
            </a:r>
          </a:p>
          <a:p>
            <a:pPr defTabSz="914446"/>
            <a:r>
              <a:rPr lang="en-US" sz="1200" b="1" dirty="0">
                <a:solidFill>
                  <a:srgbClr val="9D9795">
                    <a:lumMod val="75000"/>
                  </a:srgbClr>
                </a:solidFill>
                <a:latin typeface="Arial" panose="020B0604020202020204"/>
              </a:rPr>
              <a:t>Most likely to have </a:t>
            </a:r>
            <a:r>
              <a:rPr lang="en-US" sz="1200" b="1" i="1" dirty="0">
                <a:solidFill>
                  <a:srgbClr val="9D9795">
                    <a:lumMod val="75000"/>
                  </a:srgbClr>
                </a:solidFill>
                <a:latin typeface="Arial" panose="020B0604020202020204"/>
              </a:rPr>
              <a:t>never considered</a:t>
            </a:r>
            <a:r>
              <a:rPr lang="en-US" sz="1200" dirty="0">
                <a:solidFill>
                  <a:srgbClr val="9D9795">
                    <a:lumMod val="75000"/>
                  </a:srgbClr>
                </a:solidFill>
                <a:latin typeface="Arial" panose="020B0604020202020204"/>
              </a:rPr>
              <a:t>: Smaller plans, smaller employers, no QDIA, non-MEP plans, and older employers</a:t>
            </a:r>
          </a:p>
          <a:p>
            <a:pPr defTabSz="914446"/>
            <a:r>
              <a:rPr lang="en-US" sz="1200" b="1" dirty="0">
                <a:solidFill>
                  <a:srgbClr val="9D9795">
                    <a:lumMod val="75000"/>
                  </a:srgbClr>
                </a:solidFill>
                <a:latin typeface="Arial" panose="020B0604020202020204"/>
              </a:rPr>
              <a:t>Most likely to have made decision to </a:t>
            </a:r>
            <a:r>
              <a:rPr lang="en-US" sz="1200" b="1" i="1" dirty="0">
                <a:solidFill>
                  <a:srgbClr val="9D9795">
                    <a:lumMod val="75000"/>
                  </a:srgbClr>
                </a:solidFill>
                <a:latin typeface="Arial" panose="020B0604020202020204"/>
              </a:rPr>
              <a:t>add IPA</a:t>
            </a:r>
            <a:r>
              <a:rPr lang="en-US" sz="1200" dirty="0">
                <a:solidFill>
                  <a:srgbClr val="9D9795">
                    <a:lumMod val="75000"/>
                  </a:srgbClr>
                </a:solidFill>
                <a:latin typeface="Arial" panose="020B0604020202020204"/>
              </a:rPr>
              <a:t>: MEP plans, younger employers</a:t>
            </a:r>
          </a:p>
          <a:p>
            <a:endParaRPr lang="en-US"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355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is seeking what are the roadblocks to more IPAs being adopted in retirement plans and then will the products be used by the employees.  </a:t>
            </a:r>
          </a:p>
          <a:p>
            <a:endParaRPr lang="en-US" dirty="0"/>
          </a:p>
          <a:p>
            <a:r>
              <a:rPr lang="en-US" dirty="0"/>
              <a:t>This slide can lead a discussion for the companies that don’t have a product in the market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9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is seeking what are the roadblocks to more IPAs being adopted in retirement plans and then will the products be used by the employees.  </a:t>
            </a:r>
          </a:p>
          <a:p>
            <a:endParaRPr lang="en-US" dirty="0"/>
          </a:p>
          <a:p>
            <a:r>
              <a:rPr lang="en-US" dirty="0"/>
              <a:t>This slide can be used for a discussion with companies that are in the market with a product</a:t>
            </a:r>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29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market penetration for in plan annuities is rather small.  For many years the growth of products being added to investment menus in a 401k plan has stagnated around 14%.</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Tremendous opportunity for growth</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Why haven’t more 401k plans included annuities in the investment menu for plan participants?  </a:t>
            </a:r>
          </a:p>
          <a:p>
            <a:pPr marL="171450" marR="0" indent="-171450">
              <a:lnSpc>
                <a:spcPct val="107000"/>
              </a:lnSpc>
              <a:spcBef>
                <a:spcPts val="0"/>
              </a:spcBef>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Complexity of the products, lack of portability, plan sponsors reluctance to offer an annuity without a safe harbor to protect the plan sponsor against the insurance company not being able to pay out the guarantees.  </a:t>
            </a:r>
          </a:p>
          <a:p>
            <a:pPr marL="171450" marR="0" indent="-171450">
              <a:lnSpc>
                <a:spcPct val="107000"/>
              </a:lnSpc>
              <a:spcBef>
                <a:spcPts val="0"/>
              </a:spcBef>
              <a:spcAft>
                <a:spcPts val="80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What has changed in the last few years? </a:t>
            </a: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3</a:t>
            </a:fld>
            <a:endParaRPr lang="en-US" dirty="0"/>
          </a:p>
        </p:txBody>
      </p:sp>
    </p:spTree>
    <p:extLst>
      <p:ext uri="{BB962C8B-B14F-4D97-AF65-F5344CB8AC3E}">
        <p14:creationId xmlns:p14="http://schemas.microsoft.com/office/powerpoint/2010/main" val="64871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4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The idea of using a defined contribution plan to generate retirement income — via whatever construct or product — has gained traction in industry conversation, trade press, Congress, and certainly among recordkeepers and service providers. It makes intuitive sense. Retirement plans are where most retirement assets are held. </a:t>
            </a:r>
          </a:p>
          <a:p>
            <a:r>
              <a:rPr lang="en-US" sz="1400" baseline="0" dirty="0"/>
              <a:t>SECURE 1.0, passed in late 2019, opened (in theory and intention) the gates for the construct of an in-plan investment option with a guaranteed component, with provisions that offered safe harbor for the selection of an annuity manufacturer, mandated income illustrations, and guidelines for “portability.”</a:t>
            </a:r>
          </a:p>
          <a:p>
            <a:r>
              <a:rPr lang="en-US" sz="1400" baseline="0" dirty="0"/>
              <a:t>At least over the past couple of years, those gates do not appear to have been floodgates, but the market is still nascent, and innovations and new products have been growing since the passage of SECURE.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A4C921-3F63-4B41-A2D6-50BC2EF01AE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0607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811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sz="1400" dirty="0"/>
              <a:t>While sponsors of IPAs clearly feel that in-plan annuities can help their retiring employees to generate sustainable income, and are often willing to explicitly recommend them to employees, they also feel that IPAs are not for everyone.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Perhaps, given their complexity, IPAs are not seen as a priority for employees beginning their careers, for whom rapid accumulation is the main goal. Employers with especially young employee bases may therefore be more circumspect in making broad recommendations to participate.</a:t>
            </a:r>
          </a:p>
          <a:p>
            <a:endParaRPr lang="en-US" dirty="0"/>
          </a:p>
        </p:txBody>
      </p:sp>
      <p:sp>
        <p:nvSpPr>
          <p:cNvPr id="4" name="Slide Number Placeholder 3"/>
          <p:cNvSpPr>
            <a:spLocks noGrp="1"/>
          </p:cNvSpPr>
          <p:nvPr>
            <p:ph type="sldNum" sz="quarter" idx="10"/>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03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If the employer currently works with a plan advisor/consultant, 87 percent of the time, that individual is advising on the IPA decision. As shown in the pie chart, advisors do not always recommend the IPA, implying a level of autonomy among some of these employers, but overwhelmingly employers go along with the recommendations, The use of digital tools is fairly common, particularly if the plan was recently created. The greater reliance on computer-based tools among newer plans could be linked to the age of the employees themselves, with younger decision-makers who are more tech-savvy opting for digital tools.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160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rPr>
              <a:t>The market for income solutions has accelerated since </a:t>
            </a:r>
            <a:r>
              <a:rPr lang="en-US" sz="1800" b="1" dirty="0">
                <a:solidFill>
                  <a:srgbClr val="000000"/>
                </a:solidFill>
                <a:latin typeface="Arial" panose="020B0604020202020204"/>
              </a:rPr>
              <a:t>the Secure Act </a:t>
            </a:r>
            <a:r>
              <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rPr>
              <a:t>to include in-plan and out-of- plan as well as guaranteed income and non-guaranteed income products</a:t>
            </a:r>
            <a:r>
              <a:rPr lang="en-US" sz="1800" b="1" dirty="0">
                <a:solidFill>
                  <a:srgbClr val="000000"/>
                </a:solidFill>
                <a:latin typeface="Arial" panose="020B0604020202020204"/>
              </a:rPr>
              <a:t>.</a:t>
            </a:r>
            <a:endParaRPr kumimoji="0" lang="en-US" sz="18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indent="0">
              <a:buNone/>
            </a:pPr>
            <a:endParaRPr lang="en-US" sz="1800" b="1" dirty="0"/>
          </a:p>
          <a:p>
            <a:pPr marL="0" indent="0">
              <a:buNone/>
            </a:pPr>
            <a:r>
              <a:rPr lang="en-US" sz="1800" b="0" dirty="0"/>
              <a:t>The Secure Act has created a catalyst for growth by creating a safe harbor for the plan sponsors regarding the insurance company failing to pay out the guaranteed income of an annuity.  The Plan Sponsor has to document a process of evaluating a guaranteed income solution for inclusion in the retirement plan and document a process for monitoring the product(s) on-going.  </a:t>
            </a:r>
          </a:p>
          <a:p>
            <a:pPr marL="0" indent="0">
              <a:buNone/>
            </a:pPr>
            <a:endParaRPr lang="en-US" sz="1800" b="0" dirty="0"/>
          </a:p>
          <a:p>
            <a:pPr marL="0" indent="0">
              <a:buNone/>
            </a:pPr>
            <a:r>
              <a:rPr lang="en-US" sz="1800" b="1" dirty="0"/>
              <a:t>401k plans were designed to be accumulation vehicles, they were never designed to be decumulation vehicles</a:t>
            </a:r>
          </a:p>
          <a:p>
            <a:pPr marL="285750" indent="-285750">
              <a:buFont typeface="Arial" panose="020B0604020202020204" pitchFamily="34" charset="0"/>
              <a:buChar char="•"/>
            </a:pPr>
            <a:r>
              <a:rPr lang="en-US" sz="1800" b="0" dirty="0"/>
              <a:t>Having a guaranteed income product offering allows for a decumulation strategy.  </a:t>
            </a:r>
          </a:p>
          <a:p>
            <a:pPr marL="285750" indent="-285750">
              <a:buFont typeface="Arial" panose="020B0604020202020204" pitchFamily="34" charset="0"/>
              <a:buChar char="•"/>
            </a:pPr>
            <a:r>
              <a:rPr lang="en-US" sz="1800" b="0" dirty="0"/>
              <a:t>It should be noted that today we are talking about “</a:t>
            </a:r>
            <a:r>
              <a:rPr lang="en-US" sz="1800" b="1" dirty="0"/>
              <a:t>in plan </a:t>
            </a:r>
            <a:r>
              <a:rPr lang="en-US" sz="1800" b="0" dirty="0"/>
              <a:t>annuities” where the annuity is embedded in the 401k plan either as a stand alone annuity product or inside a target date fund, </a:t>
            </a:r>
          </a:p>
          <a:p>
            <a:pPr marL="285750" indent="-285750">
              <a:buFont typeface="Arial" panose="020B0604020202020204" pitchFamily="34" charset="0"/>
              <a:buChar char="•"/>
            </a:pPr>
            <a:r>
              <a:rPr lang="en-US" sz="1800" b="0" dirty="0"/>
              <a:t>There are also </a:t>
            </a:r>
            <a:r>
              <a:rPr lang="en-US" sz="1800" b="1" dirty="0"/>
              <a:t>Out of Plan </a:t>
            </a:r>
            <a:r>
              <a:rPr lang="en-US" sz="1800" b="0" dirty="0"/>
              <a:t>Annuity options where the 401k plan acts as the accumulation vehicle, the plan participant  accumulates investment credits to buy the annuity out of the plan at a later date, usually around age 55.  </a:t>
            </a:r>
          </a:p>
          <a:p>
            <a:pPr marL="0" indent="0">
              <a:buNone/>
            </a:pPr>
            <a:endParaRPr lang="en-US" sz="1800" b="0" dirty="0"/>
          </a:p>
          <a:p>
            <a:pPr marL="0" indent="0">
              <a:buNone/>
            </a:pPr>
            <a:r>
              <a:rPr lang="en-US" sz="1800" b="1" dirty="0"/>
              <a:t>In-Plan and Out-of-Plan investment options, guaranteed and non-guaranteed products</a:t>
            </a:r>
          </a:p>
          <a:p>
            <a:r>
              <a:rPr lang="en-US" sz="1200" dirty="0"/>
              <a:t>Systematic withdrawals are the most common withdrawal method in the current 401(k) environment</a:t>
            </a:r>
          </a:p>
          <a:p>
            <a:r>
              <a:rPr lang="en-US" sz="1200" dirty="0"/>
              <a:t>Managed accounts with a drawdown feature </a:t>
            </a:r>
          </a:p>
          <a:p>
            <a:r>
              <a:rPr lang="en-US" sz="1200" dirty="0"/>
              <a:t>Managed Payout Funds</a:t>
            </a:r>
          </a:p>
          <a:p>
            <a:r>
              <a:rPr lang="en-US" sz="1200" dirty="0"/>
              <a:t>Guaranteed Lifetime Income products </a:t>
            </a:r>
            <a:r>
              <a:rPr lang="en-US" sz="1200" i="1" dirty="0"/>
              <a:t>inside</a:t>
            </a:r>
            <a:r>
              <a:rPr lang="en-US" sz="1200" dirty="0"/>
              <a:t> the 401(k) plan</a:t>
            </a:r>
          </a:p>
          <a:p>
            <a:r>
              <a:rPr lang="en-US" sz="1200" dirty="0"/>
              <a:t>Guaranteed Lifetime Income products </a:t>
            </a:r>
            <a:r>
              <a:rPr lang="en-US" sz="1200" i="1" dirty="0"/>
              <a:t>outside</a:t>
            </a:r>
            <a:r>
              <a:rPr lang="en-US" sz="1200" dirty="0"/>
              <a:t> of a 401(k) plan is an option</a:t>
            </a: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4</a:t>
            </a:fld>
            <a:endParaRPr lang="en-US" dirty="0"/>
          </a:p>
        </p:txBody>
      </p:sp>
    </p:spTree>
    <p:extLst>
      <p:ext uri="{BB962C8B-B14F-4D97-AF65-F5344CB8AC3E}">
        <p14:creationId xmlns:p14="http://schemas.microsoft.com/office/powerpoint/2010/main" val="187694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Pension Protection Act of 2006 (PPA) created the QDIA, allowing plan sponsors to invest participants in target-date-funds, when plan participants do not make their own choices.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A1A1A"/>
                </a:solidFill>
                <a:effectLst/>
              </a:rPr>
              <a:t>The Pension Protection Act of 2006 made automatic enrollment easier for plans and paved the way for more plans to adopt the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“Not surprisingly, defined contribution plans that automatically enroll participants had participation rates of about 90%, compared to only 70% in plans without automatic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A1A1A"/>
              </a:solidFill>
              <a:effectLst/>
            </a:endParaRP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5</a:t>
            </a:fld>
            <a:endParaRPr lang="en-US" dirty="0"/>
          </a:p>
        </p:txBody>
      </p:sp>
    </p:spTree>
    <p:extLst>
      <p:ext uri="{BB962C8B-B14F-4D97-AF65-F5344CB8AC3E}">
        <p14:creationId xmlns:p14="http://schemas.microsoft.com/office/powerpoint/2010/main" val="203569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New products have been coming to the market in recent years and being adopted into plans, a few recent headlines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Fidelity (record keeper) has created an out of plan option through their “insurance exchange” plan participants can move money from their 401k plan to a platform at Fidelity and buy SPIAs or DIAs,  (Fidelity has done the due diligence to offer the annuity products), another example is Blackrock – they have a Target Date Fund series called Lifepath Paycheck, participant accumulates money in the TDF (fixed income portion) and then moves the money out of the TDF (age determined by the plan sponsor. Age 55 +) to an annuity offered by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Brighthouse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and Equitable.  “out of the plan”.</a:t>
            </a:r>
          </a:p>
          <a:p>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6</a:t>
            </a:fld>
            <a:endParaRPr lang="en-US" dirty="0"/>
          </a:p>
        </p:txBody>
      </p:sp>
    </p:spTree>
    <p:extLst>
      <p:ext uri="{BB962C8B-B14F-4D97-AF65-F5344CB8AC3E}">
        <p14:creationId xmlns:p14="http://schemas.microsoft.com/office/powerpoint/2010/main" val="249596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closer at trends and perceptions of annuities being adopted into plans through the lenses of the plan participant, advisor, and sponsor.</a:t>
            </a:r>
          </a:p>
        </p:txBody>
      </p:sp>
      <p:sp>
        <p:nvSpPr>
          <p:cNvPr id="4" name="Slide Number Placeholder 3"/>
          <p:cNvSpPr>
            <a:spLocks noGrp="1"/>
          </p:cNvSpPr>
          <p:nvPr>
            <p:ph type="sldNum" sz="quarter" idx="5"/>
          </p:nvPr>
        </p:nvSpPr>
        <p:spPr/>
        <p:txBody>
          <a:bodyPr/>
          <a:lstStyle/>
          <a:p>
            <a:fld id="{6D85DE20-52C2-4E8D-AD22-8F8795D34048}" type="slidenum">
              <a:rPr lang="en-US" smtClean="0"/>
              <a:t>7</a:t>
            </a:fld>
            <a:endParaRPr lang="en-US" dirty="0"/>
          </a:p>
        </p:txBody>
      </p:sp>
    </p:spTree>
    <p:extLst>
      <p:ext uri="{BB962C8B-B14F-4D97-AF65-F5344CB8AC3E}">
        <p14:creationId xmlns:p14="http://schemas.microsoft.com/office/powerpoint/2010/main" val="13282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Since the Secure Act passed in 2020, awareness and knowledge of the </a:t>
            </a:r>
            <a:r>
              <a:rPr lang="en-US" sz="1800" dirty="0" err="1">
                <a:effectLst/>
                <a:latin typeface="Segoe UI" panose="020B0502040204020203" pitchFamily="34" charset="0"/>
              </a:rPr>
              <a:t>inplan</a:t>
            </a:r>
            <a:r>
              <a:rPr lang="en-US" sz="1800" dirty="0">
                <a:effectLst/>
                <a:latin typeface="Segoe UI" panose="020B0502040204020203" pitchFamily="34" charset="0"/>
              </a:rPr>
              <a:t> annuity products has been increasing across the ecosystem, product and technology has advanced with new products entering the market and technology advancing so products have portability and liquidity and through (middleware companies - creating connectivity of products to record keeper),</a:t>
            </a:r>
          </a:p>
          <a:p>
            <a:endParaRPr lang="en-US" sz="1800" dirty="0">
              <a:effectLst/>
              <a:latin typeface="Segoe UI" panose="020B0502040204020203" pitchFamily="34" charset="0"/>
            </a:endParaRPr>
          </a:p>
          <a:p>
            <a:r>
              <a:rPr lang="en-US" sz="1800" dirty="0">
                <a:effectLst/>
                <a:latin typeface="Segoe UI" panose="020B0502040204020203" pitchFamily="34" charset="0"/>
              </a:rPr>
              <a:t>Perhaps the greatest advancement in recent years has been the education by the industry with advisors and plan sponsors about how annuities work. </a:t>
            </a:r>
            <a:endParaRPr lang="en-US" dirty="0"/>
          </a:p>
        </p:txBody>
      </p:sp>
      <p:sp>
        <p:nvSpPr>
          <p:cNvPr id="4" name="Slide Number Placeholder 3"/>
          <p:cNvSpPr>
            <a:spLocks noGrp="1"/>
          </p:cNvSpPr>
          <p:nvPr>
            <p:ph type="sldNum" sz="quarter" idx="5"/>
          </p:nvPr>
        </p:nvSpPr>
        <p:spPr/>
        <p:txBody>
          <a:bodyPr/>
          <a:lstStyle/>
          <a:p>
            <a:fld id="{6D85DE20-52C2-4E8D-AD22-8F8795D34048}" type="slidenum">
              <a:rPr lang="en-US" smtClean="0"/>
              <a:t>8</a:t>
            </a:fld>
            <a:endParaRPr lang="en-US" dirty="0"/>
          </a:p>
        </p:txBody>
      </p:sp>
    </p:spTree>
    <p:extLst>
      <p:ext uri="{BB962C8B-B14F-4D97-AF65-F5344CB8AC3E}">
        <p14:creationId xmlns:p14="http://schemas.microsoft.com/office/powerpoint/2010/main" val="20667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plan participant viewpoint m</a:t>
            </a:r>
            <a:r>
              <a:rPr lang="en-US" sz="1800" dirty="0">
                <a:effectLst/>
                <a:latin typeface="Segoe UI" panose="020B0502040204020203" pitchFamily="34" charset="0"/>
              </a:rPr>
              <a:t>ost workers do not feel that their households will receive enough lifetime-guaranteed income to cover basic living expenses throughout retirement. </a:t>
            </a:r>
          </a:p>
          <a:p>
            <a:endParaRPr lang="en-US" sz="1800" dirty="0">
              <a:effectLst/>
              <a:latin typeface="Segoe UI" panose="020B0502040204020203" pitchFamily="34" charset="0"/>
            </a:endParaRPr>
          </a:p>
          <a:p>
            <a:r>
              <a:rPr lang="en-US" sz="1800" dirty="0">
                <a:effectLst/>
                <a:latin typeface="Segoe UI" panose="020B0502040204020203" pitchFamily="34" charset="0"/>
              </a:rPr>
              <a:t>Only 47 percent expect to receive enough income from Social Security, traditional defined benefit pension plans, and/or lifetime-guaranteed annuities to cover their households’ basic living expenses so that they do not need to use their savings to pay these expenses. </a:t>
            </a:r>
          </a:p>
          <a:p>
            <a:endParaRPr lang="en-US" sz="1800" dirty="0">
              <a:effectLst/>
              <a:latin typeface="Segoe UI" panose="020B0502040204020203" pitchFamily="34" charset="0"/>
            </a:endParaRPr>
          </a:p>
          <a:p>
            <a:r>
              <a:rPr lang="en-US" sz="1800" dirty="0">
                <a:effectLst/>
                <a:latin typeface="Segoe UI" panose="020B0502040204020203" pitchFamily="34" charset="0"/>
              </a:rPr>
              <a:t>Therefore, they have to cover them via non-guaranteed sources, potentially putting them at greater risk of asset depletion and a reduced living standard. Source: 2023 LIMRA Retirement Investors: Behaviors, Attitudes, and Financial Situations</a:t>
            </a:r>
          </a:p>
          <a:p>
            <a:endParaRPr lang="en-US" sz="1800" dirty="0">
              <a:effectLst/>
              <a:latin typeface="Segoe UI" panose="020B0502040204020203" pitchFamily="34" charset="0"/>
            </a:endParaRPr>
          </a:p>
          <a:p>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46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3416" y="-13447"/>
            <a:ext cx="12201511" cy="5607424"/>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886071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3687798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268852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843005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58722" y="4220054"/>
            <a:ext cx="2308354"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Life</a:t>
            </a:r>
            <a:br>
              <a:rPr lang="en-US" sz="2000" b="1" dirty="0">
                <a:solidFill>
                  <a:srgbClr val="005F9F"/>
                </a:solidFill>
                <a:latin typeface="Arial" panose="020B0604020202020204" pitchFamily="34" charset="0"/>
                <a:cs typeface="Arial" panose="020B0604020202020204" pitchFamily="34" charset="0"/>
              </a:rPr>
            </a:b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373942"/>
            <a:ext cx="1713106"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Benefits</a:t>
            </a:r>
            <a:endParaRPr lang="en-US" sz="2000" b="1" dirty="0">
              <a:solidFill>
                <a:srgbClr val="005F9F"/>
              </a:solidFill>
              <a:latin typeface="Arial" panose="020B0604020202020204" pitchFamily="34" charset="0"/>
              <a:cs typeface="Arial" panose="020B0604020202020204" pitchFamily="34" charset="0"/>
            </a:endParaRP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3870457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664197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Divider">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0"/>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1530"/>
            <a:ext cx="12191998" cy="890341"/>
          </a:xfrm>
          <a:prstGeom prst="rect">
            <a:avLst/>
          </a:prstGeom>
          <a:noFill/>
        </p:spPr>
        <p:txBody>
          <a:bodyPr vert="horz" wrap="none" lIns="274320" tIns="0" rIns="182880" bIns="0" rtlCol="0" anchor="ctr" anchorCtr="0">
            <a:normAutofit/>
          </a:bodyPr>
          <a:lstStyle>
            <a:lvl1pPr algn="l">
              <a:defRPr sz="3200" b="0" baseline="0">
                <a:solidFill>
                  <a:schemeClr val="bg1"/>
                </a:solidFill>
              </a:defRPr>
            </a:lvl1pPr>
          </a:lstStyle>
          <a:p>
            <a:r>
              <a:rPr lang="en-US" dirty="0"/>
              <a:t>Slide Title</a:t>
            </a:r>
          </a:p>
        </p:txBody>
      </p:sp>
    </p:spTree>
    <p:extLst>
      <p:ext uri="{BB962C8B-B14F-4D97-AF65-F5344CB8AC3E}">
        <p14:creationId xmlns:p14="http://schemas.microsoft.com/office/powerpoint/2010/main" val="558665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6" name="Chart Placeholder 7"/>
          <p:cNvSpPr>
            <a:spLocks noGrp="1"/>
          </p:cNvSpPr>
          <p:nvPr>
            <p:ph type="chart" sz="quarter" idx="10"/>
          </p:nvPr>
        </p:nvSpPr>
        <p:spPr>
          <a:xfrm>
            <a:off x="1841501" y="1804989"/>
            <a:ext cx="8145463" cy="3597275"/>
          </a:xfrm>
          <a:prstGeom prst="rect">
            <a:avLst/>
          </a:prstGeom>
        </p:spPr>
        <p:txBody>
          <a:bodyPr/>
          <a:lstStyle/>
          <a:p>
            <a:endParaRPr lang="en-US" dirty="0"/>
          </a:p>
        </p:txBody>
      </p:sp>
    </p:spTree>
    <p:extLst>
      <p:ext uri="{BB962C8B-B14F-4D97-AF65-F5344CB8AC3E}">
        <p14:creationId xmlns:p14="http://schemas.microsoft.com/office/powerpoint/2010/main" val="138127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295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802461-2011-CBA3-05A0-E45403F7A013}"/>
              </a:ext>
            </a:extLst>
          </p:cNvPr>
          <p:cNvSpPr/>
          <p:nvPr userDrawn="1"/>
        </p:nvSpPr>
        <p:spPr>
          <a:xfrm>
            <a:off x="0" y="0"/>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55270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700881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1" name="Rectangle 10"/>
          <p:cNvSpPr/>
          <p:nvPr userDrawn="1"/>
        </p:nvSpPr>
        <p:spPr>
          <a:xfrm>
            <a:off x="2997573"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2996617" y="1593705"/>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3276013" y="2270169"/>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6260319"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6301887" y="1603824"/>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6464254" y="2270169"/>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1553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82627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w="1270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248961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477422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164745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0111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258809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93781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20" r:id="rId16"/>
    <p:sldLayoutId id="2147483721" r:id="rId17"/>
    <p:sldLayoutId id="2147483722" r:id="rId1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chart" Target="../charts/chart14.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3AEB1B0-655E-6C1F-F251-5D58D2085DB2}"/>
              </a:ext>
            </a:extLst>
          </p:cNvPr>
          <p:cNvSpPr>
            <a:spLocks noGrp="1"/>
          </p:cNvSpPr>
          <p:nvPr>
            <p:ph type="ctrTitle"/>
          </p:nvPr>
        </p:nvSpPr>
        <p:spPr>
          <a:xfrm>
            <a:off x="441028" y="5338624"/>
            <a:ext cx="10940145" cy="907941"/>
          </a:xfrm>
        </p:spPr>
        <p:txBody>
          <a:bodyPr/>
          <a:lstStyle/>
          <a:p>
            <a:r>
              <a:rPr lang="en-US" sz="3200" dirty="0">
                <a:solidFill>
                  <a:schemeClr val="accent2"/>
                </a:solidFill>
              </a:rPr>
              <a:t>Powering Forward: </a:t>
            </a:r>
            <a:br>
              <a:rPr lang="en-US" dirty="0"/>
            </a:br>
            <a:r>
              <a:rPr lang="en-US" sz="2400" b="0" kern="200" dirty="0"/>
              <a:t>In-Plan Annuities Gain Momentum</a:t>
            </a:r>
            <a:endParaRPr lang="en-US" b="0" kern="200" dirty="0"/>
          </a:p>
        </p:txBody>
      </p:sp>
    </p:spTree>
    <p:extLst>
      <p:ext uri="{BB962C8B-B14F-4D97-AF65-F5344CB8AC3E}">
        <p14:creationId xmlns:p14="http://schemas.microsoft.com/office/powerpoint/2010/main" val="3091148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2">
            <a:extLst>
              <a:ext uri="{FF2B5EF4-FFF2-40B4-BE49-F238E27FC236}">
                <a16:creationId xmlns:a16="http://schemas.microsoft.com/office/drawing/2014/main" id="{036B260D-5EA3-61CC-3469-0B2464BA48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6025" y="890340"/>
            <a:ext cx="8305975" cy="5967659"/>
          </a:xfrm>
          <a:prstGeom prst="rect">
            <a:avLst/>
          </a:prstGeom>
        </p:spPr>
      </p:pic>
      <p:sp>
        <p:nvSpPr>
          <p:cNvPr id="5" name="TextBox 4">
            <a:extLst>
              <a:ext uri="{FF2B5EF4-FFF2-40B4-BE49-F238E27FC236}">
                <a16:creationId xmlns:a16="http://schemas.microsoft.com/office/drawing/2014/main" id="{30EBF3B6-1EC4-5863-5CF9-8721033EFEED}"/>
              </a:ext>
            </a:extLst>
          </p:cNvPr>
          <p:cNvSpPr txBox="1"/>
          <p:nvPr/>
        </p:nvSpPr>
        <p:spPr>
          <a:xfrm>
            <a:off x="1" y="825579"/>
            <a:ext cx="5940932" cy="6032421"/>
          </a:xfrm>
          <a:prstGeom prst="rect">
            <a:avLst/>
          </a:prstGeom>
          <a:solidFill>
            <a:srgbClr val="005F9F"/>
          </a:solidFill>
        </p:spPr>
        <p:txBody>
          <a:bodyPr wrap="square" lIns="731520" tIns="1097280" rIns="731520" bIns="1737360" anchor="ctr" anchorCtr="1">
            <a:spAutoFit/>
          </a:bodyPr>
          <a:lstStyle/>
          <a:p>
            <a:pPr algn="ctr" defTabSz="914446"/>
            <a:r>
              <a:rPr lang="en-US" sz="8000" b="1" dirty="0">
                <a:solidFill>
                  <a:schemeClr val="accent2"/>
                </a:solidFill>
              </a:rPr>
              <a:t>70</a:t>
            </a:r>
            <a:r>
              <a:rPr lang="en-US" sz="4400" dirty="0">
                <a:solidFill>
                  <a:schemeClr val="accent2"/>
                </a:solidFill>
              </a:rPr>
              <a:t>%</a:t>
            </a:r>
            <a:r>
              <a:rPr lang="en-US" sz="2100" dirty="0">
                <a:solidFill>
                  <a:schemeClr val="bg1"/>
                </a:solidFill>
              </a:rPr>
              <a:t> </a:t>
            </a:r>
          </a:p>
          <a:p>
            <a:pPr algn="ctr" defTabSz="914446"/>
            <a:r>
              <a:rPr lang="en-US" sz="2000" dirty="0">
                <a:solidFill>
                  <a:schemeClr val="bg1"/>
                </a:solidFill>
              </a:rPr>
              <a:t>of participants are interested in building lifetime-guaranteed income for retirement by investing all — or part of — their contributions in an investment that is part of a retirement savings plan offered by employers. </a:t>
            </a:r>
          </a:p>
        </p:txBody>
      </p:sp>
      <p:sp>
        <p:nvSpPr>
          <p:cNvPr id="10" name="TextBox 9">
            <a:extLst>
              <a:ext uri="{FF2B5EF4-FFF2-40B4-BE49-F238E27FC236}">
                <a16:creationId xmlns:a16="http://schemas.microsoft.com/office/drawing/2014/main" id="{9C91904C-523A-471A-3023-E1D874425A31}"/>
              </a:ext>
            </a:extLst>
          </p:cNvPr>
          <p:cNvSpPr txBox="1"/>
          <p:nvPr/>
        </p:nvSpPr>
        <p:spPr>
          <a:xfrm>
            <a:off x="531394" y="6148447"/>
            <a:ext cx="4782884" cy="369332"/>
          </a:xfrm>
          <a:prstGeom prst="rect">
            <a:avLst/>
          </a:prstGeom>
          <a:noFill/>
        </p:spPr>
        <p:txBody>
          <a:bodyPr wrap="square" rtlCol="0">
            <a:spAutoFit/>
          </a:bodyPr>
          <a:lstStyle/>
          <a:p>
            <a:pPr defTabSz="914446"/>
            <a:r>
              <a:rPr lang="en-US" sz="900" dirty="0">
                <a:solidFill>
                  <a:schemeClr val="bg1"/>
                </a:solidFill>
                <a:latin typeface="Arial" panose="020B0604020202020204"/>
              </a:rPr>
              <a:t>Source: </a:t>
            </a:r>
            <a:r>
              <a:rPr lang="en-US" sz="900" i="1" dirty="0">
                <a:solidFill>
                  <a:schemeClr val="bg1"/>
                </a:solidFill>
                <a:latin typeface="Arial" panose="020B0604020202020204"/>
              </a:rPr>
              <a:t>2023 Retirement Investors Survey</a:t>
            </a:r>
            <a:r>
              <a:rPr lang="en-US" sz="900" dirty="0">
                <a:solidFill>
                  <a:schemeClr val="bg1"/>
                </a:solidFill>
                <a:latin typeface="Arial" panose="020B0604020202020204"/>
              </a:rPr>
              <a:t>; 2,224 workers, currently saving for retirement, age 40-85, with $100k+ investable assets.   </a:t>
            </a:r>
          </a:p>
        </p:txBody>
      </p:sp>
      <p:sp>
        <p:nvSpPr>
          <p:cNvPr id="4" name="Slide Number Placeholder 4">
            <a:extLst>
              <a:ext uri="{FF2B5EF4-FFF2-40B4-BE49-F238E27FC236}">
                <a16:creationId xmlns:a16="http://schemas.microsoft.com/office/drawing/2014/main" id="{15EB033C-F309-B432-0756-56E6A1A1A39D}"/>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005AB62-1C12-02EA-20A4-819ADF0C2D8B}"/>
              </a:ext>
            </a:extLst>
          </p:cNvPr>
          <p:cNvSpPr>
            <a:spLocks noGrp="1"/>
          </p:cNvSpPr>
          <p:nvPr>
            <p:ph type="title"/>
          </p:nvPr>
        </p:nvSpPr>
        <p:spPr>
          <a:solidFill>
            <a:srgbClr val="002060"/>
          </a:solidFill>
        </p:spPr>
        <p:txBody>
          <a:bodyPr>
            <a:normAutofit/>
          </a:bodyPr>
          <a:lstStyle/>
          <a:p>
            <a:r>
              <a:rPr lang="en-US" sz="2800" dirty="0"/>
              <a:t>Plan Participants Are Interested in the Opportunity to Invest</a:t>
            </a:r>
          </a:p>
        </p:txBody>
      </p:sp>
      <p:pic>
        <p:nvPicPr>
          <p:cNvPr id="7" name="Picture 6">
            <a:extLst>
              <a:ext uri="{FF2B5EF4-FFF2-40B4-BE49-F238E27FC236}">
                <a16:creationId xmlns:a16="http://schemas.microsoft.com/office/drawing/2014/main" id="{27D4DB38-1FAC-B1A4-82D9-99DED7F1A8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729518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Plan Advisors’ Viewpoint</a:t>
            </a:r>
          </a:p>
        </p:txBody>
      </p:sp>
      <p:pic>
        <p:nvPicPr>
          <p:cNvPr id="3" name="Picture 2" descr="A group of people sitting around a table&#10;&#10;Description automatically generated">
            <a:extLst>
              <a:ext uri="{FF2B5EF4-FFF2-40B4-BE49-F238E27FC236}">
                <a16:creationId xmlns:a16="http://schemas.microsoft.com/office/drawing/2014/main" id="{FEC52146-2645-F07C-CD6B-6B05946F69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86218" cy="4171167"/>
          </a:xfrm>
          <a:prstGeom prst="rect">
            <a:avLst/>
          </a:prstGeom>
        </p:spPr>
      </p:pic>
    </p:spTree>
    <p:extLst>
      <p:ext uri="{BB962C8B-B14F-4D97-AF65-F5344CB8AC3E}">
        <p14:creationId xmlns:p14="http://schemas.microsoft.com/office/powerpoint/2010/main" val="3158665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531394" y="6175972"/>
            <a:ext cx="8902477" cy="369332"/>
          </a:xfrm>
          <a:prstGeom prst="rect">
            <a:avLst/>
          </a:prstGeom>
          <a:noFill/>
        </p:spPr>
        <p:txBody>
          <a:bodyPr wrap="square" rtlCol="0">
            <a:spAutoFit/>
          </a:bodyPr>
          <a:lstStyle/>
          <a:p>
            <a:pPr defTabSz="914446"/>
            <a:r>
              <a:rPr lang="en-US" sz="900" dirty="0">
                <a:solidFill>
                  <a:srgbClr val="000000"/>
                </a:solidFill>
                <a:latin typeface="Arial" panose="020B0604020202020204"/>
              </a:rPr>
              <a:t>Source: </a:t>
            </a:r>
            <a:r>
              <a:rPr lang="en-US" sz="900" i="1" dirty="0">
                <a:solidFill>
                  <a:srgbClr val="000000"/>
                </a:solidFill>
                <a:latin typeface="Arial" panose="020B0604020202020204"/>
              </a:rPr>
              <a:t>Defined Contribution Advisor Views: Advisor Perspectives on Retirement Income</a:t>
            </a:r>
            <a:r>
              <a:rPr lang="en-US" sz="900" dirty="0">
                <a:solidFill>
                  <a:srgbClr val="000000"/>
                </a:solidFill>
                <a:latin typeface="Arial" panose="020B0604020202020204"/>
              </a:rPr>
              <a:t>, LIMRA, 2023. </a:t>
            </a:r>
            <a:br>
              <a:rPr lang="en-US" sz="900" dirty="0">
                <a:solidFill>
                  <a:srgbClr val="000000"/>
                </a:solidFill>
                <a:latin typeface="Arial" panose="020B0604020202020204"/>
              </a:rPr>
            </a:br>
            <a:r>
              <a:rPr lang="en-US" sz="900" dirty="0">
                <a:solidFill>
                  <a:srgbClr val="000000"/>
                </a:solidFill>
                <a:latin typeface="Arial" panose="020B0604020202020204"/>
              </a:rPr>
              <a:t>Based on 130 advisors surveyed between October – November 2022. (37 Occasional, 62 Hybrid and 31 Core).</a:t>
            </a:r>
          </a:p>
        </p:txBody>
      </p:sp>
      <p:sp>
        <p:nvSpPr>
          <p:cNvPr id="5" name="Title 4">
            <a:extLst>
              <a:ext uri="{FF2B5EF4-FFF2-40B4-BE49-F238E27FC236}">
                <a16:creationId xmlns:a16="http://schemas.microsoft.com/office/drawing/2014/main" id="{0026EF32-57C1-472E-A1D6-0D0F81AB5D41}"/>
              </a:ext>
            </a:extLst>
          </p:cNvPr>
          <p:cNvSpPr>
            <a:spLocks noGrp="1"/>
          </p:cNvSpPr>
          <p:nvPr>
            <p:ph type="title"/>
          </p:nvPr>
        </p:nvSpPr>
        <p:spPr>
          <a:xfrm>
            <a:off x="2" y="1"/>
            <a:ext cx="12191998" cy="803552"/>
          </a:xfrm>
        </p:spPr>
        <p:txBody>
          <a:bodyPr>
            <a:normAutofit/>
          </a:bodyPr>
          <a:lstStyle/>
          <a:p>
            <a:r>
              <a:rPr lang="en-CA" sz="2800" dirty="0"/>
              <a:t>Many Advisors Recommend Including an Option </a:t>
            </a:r>
          </a:p>
        </p:txBody>
      </p:sp>
      <p:graphicFrame>
        <p:nvGraphicFramePr>
          <p:cNvPr id="11" name="Content Placeholder 32">
            <a:extLst>
              <a:ext uri="{FF2B5EF4-FFF2-40B4-BE49-F238E27FC236}">
                <a16:creationId xmlns:a16="http://schemas.microsoft.com/office/drawing/2014/main" id="{C96152B2-6E44-18B7-F0DE-27527FD063CF}"/>
              </a:ext>
            </a:extLst>
          </p:cNvPr>
          <p:cNvGraphicFramePr>
            <a:graphicFrameLocks/>
          </p:cNvGraphicFramePr>
          <p:nvPr>
            <p:extLst>
              <p:ext uri="{D42A27DB-BD31-4B8C-83A1-F6EECF244321}">
                <p14:modId xmlns:p14="http://schemas.microsoft.com/office/powerpoint/2010/main" val="1383993082"/>
              </p:ext>
            </p:extLst>
          </p:nvPr>
        </p:nvGraphicFramePr>
        <p:xfrm>
          <a:off x="426801" y="1540460"/>
          <a:ext cx="8608742" cy="4050905"/>
        </p:xfrm>
        <a:graphic>
          <a:graphicData uri="http://schemas.openxmlformats.org/drawingml/2006/chart">
            <c:chart xmlns:c="http://schemas.openxmlformats.org/drawingml/2006/chart" xmlns:r="http://schemas.openxmlformats.org/officeDocument/2006/relationships" r:id="rId4"/>
          </a:graphicData>
        </a:graphic>
      </p:graphicFrame>
      <p:grpSp>
        <p:nvGrpSpPr>
          <p:cNvPr id="43" name="Group 42"/>
          <p:cNvGrpSpPr/>
          <p:nvPr/>
        </p:nvGrpSpPr>
        <p:grpSpPr>
          <a:xfrm>
            <a:off x="9774779" y="2734302"/>
            <a:ext cx="1709349" cy="362765"/>
            <a:chOff x="10525390" y="5061419"/>
            <a:chExt cx="1670309" cy="327152"/>
          </a:xfrm>
        </p:grpSpPr>
        <p:sp>
          <p:nvSpPr>
            <p:cNvPr id="23" name="Rectangle 22"/>
            <p:cNvSpPr/>
            <p:nvPr/>
          </p:nvSpPr>
          <p:spPr>
            <a:xfrm>
              <a:off x="10525390" y="5061419"/>
              <a:ext cx="73152"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4" name="Rectangle 23"/>
            <p:cNvSpPr/>
            <p:nvPr/>
          </p:nvSpPr>
          <p:spPr>
            <a:xfrm>
              <a:off x="10525390" y="5146086"/>
              <a:ext cx="73152"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5" name="Rectangle 24"/>
            <p:cNvSpPr/>
            <p:nvPr/>
          </p:nvSpPr>
          <p:spPr>
            <a:xfrm>
              <a:off x="10525390" y="5230753"/>
              <a:ext cx="73152"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6" name="Rectangle 25"/>
            <p:cNvSpPr/>
            <p:nvPr/>
          </p:nvSpPr>
          <p:spPr>
            <a:xfrm>
              <a:off x="10525390" y="5315419"/>
              <a:ext cx="73152"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27" name="TextBox 26"/>
            <p:cNvSpPr txBox="1"/>
            <p:nvPr/>
          </p:nvSpPr>
          <p:spPr>
            <a:xfrm>
              <a:off x="10660322" y="5094335"/>
              <a:ext cx="1535377" cy="249806"/>
            </a:xfrm>
            <a:prstGeom prst="rect">
              <a:avLst/>
            </a:prstGeom>
            <a:noFill/>
          </p:spPr>
          <p:txBody>
            <a:bodyPr wrap="none" rtlCol="0">
              <a:spAutoFit/>
            </a:bodyPr>
            <a:lstStyle/>
            <a:p>
              <a:r>
                <a:rPr lang="en-US" sz="1200" dirty="0"/>
                <a:t>Encourage including</a:t>
              </a:r>
            </a:p>
          </p:txBody>
        </p:sp>
      </p:grpSp>
      <p:grpSp>
        <p:nvGrpSpPr>
          <p:cNvPr id="42" name="Group 41"/>
          <p:cNvGrpSpPr/>
          <p:nvPr/>
        </p:nvGrpSpPr>
        <p:grpSpPr>
          <a:xfrm>
            <a:off x="9774786" y="3522863"/>
            <a:ext cx="1361490" cy="469263"/>
            <a:chOff x="10608825" y="5629891"/>
            <a:chExt cx="1330397" cy="423192"/>
          </a:xfrm>
        </p:grpSpPr>
        <p:sp>
          <p:nvSpPr>
            <p:cNvPr id="28" name="Rectangle 27"/>
            <p:cNvSpPr/>
            <p:nvPr/>
          </p:nvSpPr>
          <p:spPr>
            <a:xfrm>
              <a:off x="10608825" y="5629891"/>
              <a:ext cx="73152" cy="7315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grpSp>
          <p:nvGrpSpPr>
            <p:cNvPr id="39" name="Group 38"/>
            <p:cNvGrpSpPr/>
            <p:nvPr/>
          </p:nvGrpSpPr>
          <p:grpSpPr>
            <a:xfrm>
              <a:off x="10608825" y="5657559"/>
              <a:ext cx="1330397" cy="395524"/>
              <a:chOff x="10608825" y="5657559"/>
              <a:chExt cx="1330397" cy="395524"/>
            </a:xfrm>
          </p:grpSpPr>
          <p:sp>
            <p:nvSpPr>
              <p:cNvPr id="29" name="Rectangle 28"/>
              <p:cNvSpPr/>
              <p:nvPr/>
            </p:nvSpPr>
            <p:spPr>
              <a:xfrm>
                <a:off x="10608825" y="5714558"/>
                <a:ext cx="73152" cy="73152"/>
              </a:xfrm>
              <a:prstGeom prst="rect">
                <a:avLst/>
              </a:prstGeom>
              <a:solidFill>
                <a:srgbClr val="FCD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0" name="Rectangle 29"/>
              <p:cNvSpPr/>
              <p:nvPr/>
            </p:nvSpPr>
            <p:spPr>
              <a:xfrm>
                <a:off x="10608825" y="5799225"/>
                <a:ext cx="73152" cy="73152"/>
              </a:xfrm>
              <a:prstGeom prst="rect">
                <a:avLst/>
              </a:prstGeom>
              <a:solidFill>
                <a:srgbClr val="00E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1" name="Rectangle 30"/>
              <p:cNvSpPr/>
              <p:nvPr/>
            </p:nvSpPr>
            <p:spPr>
              <a:xfrm>
                <a:off x="10608825" y="5883891"/>
                <a:ext cx="73152" cy="73152"/>
              </a:xfrm>
              <a:prstGeom prst="rect">
                <a:avLst/>
              </a:prstGeom>
              <a:solidFill>
                <a:srgbClr val="FAB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2" name="TextBox 31"/>
              <p:cNvSpPr txBox="1"/>
              <p:nvPr/>
            </p:nvSpPr>
            <p:spPr>
              <a:xfrm>
                <a:off x="10743750" y="5657559"/>
                <a:ext cx="1195472" cy="395524"/>
              </a:xfrm>
              <a:prstGeom prst="rect">
                <a:avLst/>
              </a:prstGeom>
              <a:noFill/>
            </p:spPr>
            <p:txBody>
              <a:bodyPr wrap="none" rtlCol="0">
                <a:spAutoFit/>
              </a:bodyPr>
              <a:lstStyle/>
              <a:p>
                <a:r>
                  <a:rPr lang="en-US" sz="1200" dirty="0"/>
                  <a:t>Remain neutral</a:t>
                </a:r>
              </a:p>
              <a:p>
                <a:endParaRPr lang="en-US" sz="1050" dirty="0">
                  <a:solidFill>
                    <a:schemeClr val="tx1">
                      <a:lumMod val="50000"/>
                      <a:lumOff val="50000"/>
                    </a:schemeClr>
                  </a:solidFill>
                </a:endParaRPr>
              </a:p>
            </p:txBody>
          </p:sp>
        </p:grpSp>
      </p:grpSp>
      <p:grpSp>
        <p:nvGrpSpPr>
          <p:cNvPr id="40" name="Group 39"/>
          <p:cNvGrpSpPr/>
          <p:nvPr/>
        </p:nvGrpSpPr>
        <p:grpSpPr>
          <a:xfrm>
            <a:off x="9774795" y="4417923"/>
            <a:ext cx="1096987" cy="479141"/>
            <a:chOff x="10436372" y="6251523"/>
            <a:chExt cx="1071932" cy="432099"/>
          </a:xfrm>
        </p:grpSpPr>
        <p:sp>
          <p:nvSpPr>
            <p:cNvPr id="33" name="Rectangle 32"/>
            <p:cNvSpPr/>
            <p:nvPr/>
          </p:nvSpPr>
          <p:spPr>
            <a:xfrm>
              <a:off x="10436372" y="6251523"/>
              <a:ext cx="73152" cy="73152"/>
            </a:xfrm>
            <a:prstGeom prst="rect">
              <a:avLst/>
            </a:prstGeom>
            <a:solidFill>
              <a:srgbClr val="C5F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4" name="Rectangle 33"/>
            <p:cNvSpPr/>
            <p:nvPr/>
          </p:nvSpPr>
          <p:spPr>
            <a:xfrm>
              <a:off x="10436372" y="6336190"/>
              <a:ext cx="73152" cy="73152"/>
            </a:xfrm>
            <a:prstGeom prst="rect">
              <a:avLst/>
            </a:prstGeom>
            <a:solidFill>
              <a:srgbClr val="FEF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5" name="Rectangle 34"/>
            <p:cNvSpPr/>
            <p:nvPr/>
          </p:nvSpPr>
          <p:spPr>
            <a:xfrm>
              <a:off x="10436372" y="6420857"/>
              <a:ext cx="73152" cy="73152"/>
            </a:xfrm>
            <a:prstGeom prst="rect">
              <a:avLst/>
            </a:prstGeom>
            <a:solidFill>
              <a:srgbClr val="B3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6" name="Rectangle 35"/>
            <p:cNvSpPr/>
            <p:nvPr/>
          </p:nvSpPr>
          <p:spPr>
            <a:xfrm>
              <a:off x="10436372" y="6505523"/>
              <a:ext cx="73152" cy="73152"/>
            </a:xfrm>
            <a:prstGeom prst="rect">
              <a:avLst/>
            </a:prstGeom>
            <a:solidFill>
              <a:srgbClr val="FCD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7" name="TextBox 36"/>
            <p:cNvSpPr txBox="1"/>
            <p:nvPr/>
          </p:nvSpPr>
          <p:spPr>
            <a:xfrm>
              <a:off x="10571288" y="6288099"/>
              <a:ext cx="937016" cy="395523"/>
            </a:xfrm>
            <a:prstGeom prst="rect">
              <a:avLst/>
            </a:prstGeom>
            <a:noFill/>
          </p:spPr>
          <p:txBody>
            <a:bodyPr wrap="none" rtlCol="0">
              <a:spAutoFit/>
            </a:bodyPr>
            <a:lstStyle/>
            <a:p>
              <a:r>
                <a:rPr lang="en-US" sz="1200" dirty="0"/>
                <a:t>Discourage</a:t>
              </a:r>
            </a:p>
            <a:p>
              <a:endParaRPr lang="en-US" sz="1050" dirty="0">
                <a:solidFill>
                  <a:schemeClr val="tx1">
                    <a:lumMod val="50000"/>
                    <a:lumOff val="50000"/>
                  </a:schemeClr>
                </a:solidFill>
              </a:endParaRPr>
            </a:p>
          </p:txBody>
        </p:sp>
      </p:grpSp>
      <p:sp>
        <p:nvSpPr>
          <p:cNvPr id="6" name="Slide Number Placeholder 4">
            <a:extLst>
              <a:ext uri="{FF2B5EF4-FFF2-40B4-BE49-F238E27FC236}">
                <a16:creationId xmlns:a16="http://schemas.microsoft.com/office/drawing/2014/main" id="{C1EF7A5E-80DE-BF98-9E5A-07B17D546B6E}"/>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EB57998-F61B-3C18-806A-30C1298C9030}"/>
              </a:ext>
            </a:extLst>
          </p:cNvPr>
          <p:cNvSpPr/>
          <p:nvPr>
            <p:custDataLst>
              <p:tags r:id="rId1"/>
            </p:custDataLst>
          </p:nvPr>
        </p:nvSpPr>
        <p:spPr>
          <a:xfrm>
            <a:off x="3072757" y="1389237"/>
            <a:ext cx="6046486" cy="275259"/>
          </a:xfrm>
          <a:prstGeom prst="rect">
            <a:avLst/>
          </a:prstGeom>
        </p:spPr>
        <p:txBody>
          <a:bodyPr wrap="none" anchor="ctr">
            <a:noAutofit/>
          </a:bodyPr>
          <a:lstStyle/>
          <a:p>
            <a:pPr algn="ctr" defTabSz="332843">
              <a:buClr>
                <a:srgbClr val="404040"/>
              </a:buClr>
              <a:buSzPct val="75000"/>
              <a:defRPr/>
            </a:pPr>
            <a:r>
              <a:rPr lang="en-US" sz="1400" b="1" kern="0" dirty="0">
                <a:solidFill>
                  <a:srgbClr val="002F70"/>
                </a:solidFill>
                <a:latin typeface="Arial" panose="020B0604020202020204"/>
              </a:rPr>
              <a:t>Advisor Position on Including Retirement Income Products</a:t>
            </a:r>
          </a:p>
          <a:p>
            <a:pPr algn="ctr" defTabSz="332843">
              <a:buClr>
                <a:srgbClr val="404040"/>
              </a:buClr>
              <a:buSzPct val="75000"/>
              <a:defRPr/>
            </a:pPr>
            <a:r>
              <a:rPr lang="en-US" sz="1200" kern="0" dirty="0">
                <a:solidFill>
                  <a:schemeClr val="tx1">
                    <a:lumMod val="50000"/>
                    <a:lumOff val="50000"/>
                  </a:schemeClr>
                </a:solidFill>
                <a:latin typeface="Arial" panose="020B0604020202020204"/>
              </a:rPr>
              <a:t>(percent of advisors)</a:t>
            </a:r>
          </a:p>
        </p:txBody>
      </p:sp>
    </p:spTree>
    <p:extLst>
      <p:ext uri="{BB962C8B-B14F-4D97-AF65-F5344CB8AC3E}">
        <p14:creationId xmlns:p14="http://schemas.microsoft.com/office/powerpoint/2010/main" val="2525483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531394" y="6169782"/>
            <a:ext cx="6606290" cy="369332"/>
          </a:xfrm>
          <a:prstGeom prst="rect">
            <a:avLst/>
          </a:prstGeom>
          <a:noFill/>
        </p:spPr>
        <p:txBody>
          <a:bodyPr wrap="square" rtlCol="0">
            <a:spAutoFit/>
          </a:bodyPr>
          <a:lstStyle/>
          <a:p>
            <a:pPr defTabSz="914446"/>
            <a:r>
              <a:rPr lang="en-US" sz="900" dirty="0">
                <a:solidFill>
                  <a:srgbClr val="000000"/>
                </a:solidFill>
                <a:latin typeface="Arial" panose="020B0604020202020204"/>
              </a:rPr>
              <a:t>Source: </a:t>
            </a:r>
            <a:r>
              <a:rPr lang="en-US" sz="900" i="1" dirty="0">
                <a:solidFill>
                  <a:srgbClr val="000000"/>
                </a:solidFill>
                <a:latin typeface="Arial" panose="020B0604020202020204"/>
              </a:rPr>
              <a:t>Defined Contribution Advisor Views: Advisor Perspectives on Retirement Income</a:t>
            </a:r>
            <a:r>
              <a:rPr lang="en-US" sz="900" dirty="0">
                <a:solidFill>
                  <a:srgbClr val="000000"/>
                </a:solidFill>
                <a:latin typeface="Arial" panose="020B0604020202020204"/>
              </a:rPr>
              <a:t>, LIMRA, 2023. </a:t>
            </a:r>
            <a:br>
              <a:rPr lang="en-US" sz="900" dirty="0">
                <a:solidFill>
                  <a:srgbClr val="000000"/>
                </a:solidFill>
                <a:latin typeface="Arial" panose="020B0604020202020204"/>
              </a:rPr>
            </a:br>
            <a:r>
              <a:rPr lang="en-US" sz="900" dirty="0">
                <a:solidFill>
                  <a:srgbClr val="000000"/>
                </a:solidFill>
                <a:latin typeface="Arial" panose="020B0604020202020204"/>
              </a:rPr>
              <a:t>Based on 130 advisors surveyed between October – November 2022. (37 Occasional, 62 Hybrid and 31 Core).</a:t>
            </a:r>
          </a:p>
        </p:txBody>
      </p:sp>
      <p:graphicFrame>
        <p:nvGraphicFramePr>
          <p:cNvPr id="7" name="Content Placeholder 32">
            <a:extLst>
              <a:ext uri="{FF2B5EF4-FFF2-40B4-BE49-F238E27FC236}">
                <a16:creationId xmlns:a16="http://schemas.microsoft.com/office/drawing/2014/main" id="{E6200141-FDC5-EB55-7ED5-0DB2BB2728EF}"/>
              </a:ext>
            </a:extLst>
          </p:cNvPr>
          <p:cNvGraphicFramePr>
            <a:graphicFrameLocks/>
          </p:cNvGraphicFramePr>
          <p:nvPr>
            <p:extLst>
              <p:ext uri="{D42A27DB-BD31-4B8C-83A1-F6EECF244321}">
                <p14:modId xmlns:p14="http://schemas.microsoft.com/office/powerpoint/2010/main" val="2186711074"/>
              </p:ext>
            </p:extLst>
          </p:nvPr>
        </p:nvGraphicFramePr>
        <p:xfrm>
          <a:off x="531394" y="1423340"/>
          <a:ext cx="9746606" cy="4219569"/>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a:extLst>
              <a:ext uri="{FF2B5EF4-FFF2-40B4-BE49-F238E27FC236}">
                <a16:creationId xmlns:a16="http://schemas.microsoft.com/office/drawing/2014/main" id="{0026EF32-57C1-472E-A1D6-0D0F81AB5D41}"/>
              </a:ext>
            </a:extLst>
          </p:cNvPr>
          <p:cNvSpPr>
            <a:spLocks noGrp="1"/>
          </p:cNvSpPr>
          <p:nvPr>
            <p:ph type="title"/>
          </p:nvPr>
        </p:nvSpPr>
        <p:spPr>
          <a:xfrm>
            <a:off x="2" y="11430"/>
            <a:ext cx="12191998" cy="767428"/>
          </a:xfrm>
        </p:spPr>
        <p:txBody>
          <a:bodyPr>
            <a:normAutofit/>
          </a:bodyPr>
          <a:lstStyle/>
          <a:p>
            <a:r>
              <a:rPr lang="en-CA" sz="2800" dirty="0"/>
              <a:t>Plan Advisor Understanding of In-Plan Annuities Is Critical to Adoption</a:t>
            </a:r>
          </a:p>
        </p:txBody>
      </p:sp>
      <p:sp>
        <p:nvSpPr>
          <p:cNvPr id="8" name="Rectangle 7">
            <a:extLst>
              <a:ext uri="{FF2B5EF4-FFF2-40B4-BE49-F238E27FC236}">
                <a16:creationId xmlns:a16="http://schemas.microsoft.com/office/drawing/2014/main" id="{03FA28D0-C445-4BBD-9E6E-5A3DC6FBD376}"/>
              </a:ext>
            </a:extLst>
          </p:cNvPr>
          <p:cNvSpPr/>
          <p:nvPr>
            <p:custDataLst>
              <p:tags r:id="rId1"/>
            </p:custDataLst>
          </p:nvPr>
        </p:nvSpPr>
        <p:spPr>
          <a:xfrm>
            <a:off x="3072757" y="1347197"/>
            <a:ext cx="6046486" cy="275259"/>
          </a:xfrm>
          <a:prstGeom prst="rect">
            <a:avLst/>
          </a:prstGeom>
        </p:spPr>
        <p:txBody>
          <a:bodyPr wrap="none" anchor="ctr">
            <a:noAutofit/>
          </a:bodyPr>
          <a:lstStyle/>
          <a:p>
            <a:pPr algn="ctr" defTabSz="332843">
              <a:buClr>
                <a:srgbClr val="404040"/>
              </a:buClr>
              <a:buSzPct val="75000"/>
              <a:defRPr/>
            </a:pPr>
            <a:r>
              <a:rPr lang="en-US" sz="1400" b="1" kern="0" dirty="0">
                <a:solidFill>
                  <a:srgbClr val="002F70"/>
                </a:solidFill>
                <a:latin typeface="Arial" panose="020B0604020202020204"/>
              </a:rPr>
              <a:t>Plans Asking About and Including Retirement Income Products</a:t>
            </a:r>
          </a:p>
          <a:p>
            <a:pPr algn="ctr" defTabSz="332843">
              <a:buClr>
                <a:srgbClr val="404040"/>
              </a:buClr>
              <a:buSzPct val="75000"/>
              <a:defRPr/>
            </a:pPr>
            <a:r>
              <a:rPr lang="en-US" sz="1200" kern="0" dirty="0">
                <a:solidFill>
                  <a:schemeClr val="tx1">
                    <a:lumMod val="50000"/>
                    <a:lumOff val="50000"/>
                  </a:schemeClr>
                </a:solidFill>
                <a:latin typeface="Arial" panose="020B0604020202020204"/>
              </a:rPr>
              <a:t>(Percent of advisors’ plans)</a:t>
            </a:r>
          </a:p>
        </p:txBody>
      </p:sp>
      <p:grpSp>
        <p:nvGrpSpPr>
          <p:cNvPr id="3" name="Group 2">
            <a:extLst>
              <a:ext uri="{FF2B5EF4-FFF2-40B4-BE49-F238E27FC236}">
                <a16:creationId xmlns:a16="http://schemas.microsoft.com/office/drawing/2014/main" id="{A184EB99-70F5-EE5C-6C0A-F55CED660AD1}"/>
              </a:ext>
            </a:extLst>
          </p:cNvPr>
          <p:cNvGrpSpPr/>
          <p:nvPr/>
        </p:nvGrpSpPr>
        <p:grpSpPr>
          <a:xfrm>
            <a:off x="10278000" y="2689523"/>
            <a:ext cx="568269" cy="362765"/>
            <a:chOff x="10525390" y="5061419"/>
            <a:chExt cx="555289" cy="327152"/>
          </a:xfrm>
        </p:grpSpPr>
        <p:sp>
          <p:nvSpPr>
            <p:cNvPr id="4" name="Rectangle 3">
              <a:extLst>
                <a:ext uri="{FF2B5EF4-FFF2-40B4-BE49-F238E27FC236}">
                  <a16:creationId xmlns:a16="http://schemas.microsoft.com/office/drawing/2014/main" id="{35C63F96-BED2-C9E9-D5AF-784E1A8E413F}"/>
                </a:ext>
              </a:extLst>
            </p:cNvPr>
            <p:cNvSpPr/>
            <p:nvPr/>
          </p:nvSpPr>
          <p:spPr>
            <a:xfrm>
              <a:off x="10525390" y="5061419"/>
              <a:ext cx="73152"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9" name="Rectangle 8">
              <a:extLst>
                <a:ext uri="{FF2B5EF4-FFF2-40B4-BE49-F238E27FC236}">
                  <a16:creationId xmlns:a16="http://schemas.microsoft.com/office/drawing/2014/main" id="{9D0E7AEE-8534-A3B8-D6CD-F452D15E3777}"/>
                </a:ext>
              </a:extLst>
            </p:cNvPr>
            <p:cNvSpPr/>
            <p:nvPr/>
          </p:nvSpPr>
          <p:spPr>
            <a:xfrm>
              <a:off x="10525390" y="5146086"/>
              <a:ext cx="73152"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2" name="Rectangle 11">
              <a:extLst>
                <a:ext uri="{FF2B5EF4-FFF2-40B4-BE49-F238E27FC236}">
                  <a16:creationId xmlns:a16="http://schemas.microsoft.com/office/drawing/2014/main" id="{A4CF7C5D-0793-7F26-B812-50A4BAD3FD0F}"/>
                </a:ext>
              </a:extLst>
            </p:cNvPr>
            <p:cNvSpPr/>
            <p:nvPr/>
          </p:nvSpPr>
          <p:spPr>
            <a:xfrm>
              <a:off x="10525390" y="5230753"/>
              <a:ext cx="73152"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14" name="Rectangle 13">
              <a:extLst>
                <a:ext uri="{FF2B5EF4-FFF2-40B4-BE49-F238E27FC236}">
                  <a16:creationId xmlns:a16="http://schemas.microsoft.com/office/drawing/2014/main" id="{32A1F8F3-F0E6-0023-A528-3164C72B4DFB}"/>
                </a:ext>
              </a:extLst>
            </p:cNvPr>
            <p:cNvSpPr/>
            <p:nvPr/>
          </p:nvSpPr>
          <p:spPr>
            <a:xfrm>
              <a:off x="10525390" y="5315419"/>
              <a:ext cx="73152" cy="73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38" name="TextBox 37">
              <a:extLst>
                <a:ext uri="{FF2B5EF4-FFF2-40B4-BE49-F238E27FC236}">
                  <a16:creationId xmlns:a16="http://schemas.microsoft.com/office/drawing/2014/main" id="{DC055717-C4F0-002E-0AEF-513B22E9C3ED}"/>
                </a:ext>
              </a:extLst>
            </p:cNvPr>
            <p:cNvSpPr txBox="1"/>
            <p:nvPr/>
          </p:nvSpPr>
          <p:spPr>
            <a:xfrm>
              <a:off x="10649609" y="5097994"/>
              <a:ext cx="431070" cy="249806"/>
            </a:xfrm>
            <a:prstGeom prst="rect">
              <a:avLst/>
            </a:prstGeom>
            <a:noFill/>
          </p:spPr>
          <p:txBody>
            <a:bodyPr wrap="none" rtlCol="0">
              <a:spAutoFit/>
            </a:bodyPr>
            <a:lstStyle/>
            <a:p>
              <a:r>
                <a:rPr lang="en-US" sz="1200" dirty="0"/>
                <a:t>Ask</a:t>
              </a:r>
            </a:p>
          </p:txBody>
        </p:sp>
      </p:grpSp>
      <p:grpSp>
        <p:nvGrpSpPr>
          <p:cNvPr id="41" name="Group 40">
            <a:extLst>
              <a:ext uri="{FF2B5EF4-FFF2-40B4-BE49-F238E27FC236}">
                <a16:creationId xmlns:a16="http://schemas.microsoft.com/office/drawing/2014/main" id="{628106BE-554D-8260-4DA7-E19CC626D8C8}"/>
              </a:ext>
            </a:extLst>
          </p:cNvPr>
          <p:cNvGrpSpPr/>
          <p:nvPr/>
        </p:nvGrpSpPr>
        <p:grpSpPr>
          <a:xfrm>
            <a:off x="10277989" y="3518529"/>
            <a:ext cx="788679" cy="489305"/>
            <a:chOff x="10608825" y="5629891"/>
            <a:chExt cx="770667" cy="441269"/>
          </a:xfrm>
        </p:grpSpPr>
        <p:sp>
          <p:nvSpPr>
            <p:cNvPr id="45" name="Rectangle 44">
              <a:extLst>
                <a:ext uri="{FF2B5EF4-FFF2-40B4-BE49-F238E27FC236}">
                  <a16:creationId xmlns:a16="http://schemas.microsoft.com/office/drawing/2014/main" id="{3B3DD904-FCFE-1DC9-C217-2F63F37F04E7}"/>
                </a:ext>
              </a:extLst>
            </p:cNvPr>
            <p:cNvSpPr/>
            <p:nvPr/>
          </p:nvSpPr>
          <p:spPr>
            <a:xfrm>
              <a:off x="10608825" y="5629891"/>
              <a:ext cx="73152" cy="73152"/>
            </a:xfrm>
            <a:prstGeom prst="rect">
              <a:avLst/>
            </a:prstGeom>
            <a:solidFill>
              <a:srgbClr val="51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grpSp>
          <p:nvGrpSpPr>
            <p:cNvPr id="46" name="Group 45">
              <a:extLst>
                <a:ext uri="{FF2B5EF4-FFF2-40B4-BE49-F238E27FC236}">
                  <a16:creationId xmlns:a16="http://schemas.microsoft.com/office/drawing/2014/main" id="{FDDEFE22-DDF6-FC9D-C602-307FAF29943E}"/>
                </a:ext>
              </a:extLst>
            </p:cNvPr>
            <p:cNvGrpSpPr/>
            <p:nvPr/>
          </p:nvGrpSpPr>
          <p:grpSpPr>
            <a:xfrm>
              <a:off x="10608825" y="5675634"/>
              <a:ext cx="770667" cy="395526"/>
              <a:chOff x="10608825" y="5675634"/>
              <a:chExt cx="770667" cy="395526"/>
            </a:xfrm>
          </p:grpSpPr>
          <p:sp>
            <p:nvSpPr>
              <p:cNvPr id="47" name="Rectangle 46">
                <a:extLst>
                  <a:ext uri="{FF2B5EF4-FFF2-40B4-BE49-F238E27FC236}">
                    <a16:creationId xmlns:a16="http://schemas.microsoft.com/office/drawing/2014/main" id="{272D84EE-AA25-F8D4-9F20-8B30A18C7A83}"/>
                  </a:ext>
                </a:extLst>
              </p:cNvPr>
              <p:cNvSpPr/>
              <p:nvPr/>
            </p:nvSpPr>
            <p:spPr>
              <a:xfrm>
                <a:off x="10608825" y="5714558"/>
                <a:ext cx="73152" cy="73152"/>
              </a:xfrm>
              <a:prstGeom prst="rect">
                <a:avLst/>
              </a:prstGeom>
              <a:solidFill>
                <a:srgbClr val="FCD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48" name="Rectangle 47">
                <a:extLst>
                  <a:ext uri="{FF2B5EF4-FFF2-40B4-BE49-F238E27FC236}">
                    <a16:creationId xmlns:a16="http://schemas.microsoft.com/office/drawing/2014/main" id="{389F5943-DED9-3059-E64B-5BCEAB892341}"/>
                  </a:ext>
                </a:extLst>
              </p:cNvPr>
              <p:cNvSpPr/>
              <p:nvPr/>
            </p:nvSpPr>
            <p:spPr>
              <a:xfrm>
                <a:off x="10608825" y="5799225"/>
                <a:ext cx="73152" cy="73152"/>
              </a:xfrm>
              <a:prstGeom prst="rect">
                <a:avLst/>
              </a:prstGeom>
              <a:solidFill>
                <a:srgbClr val="00E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dirty="0"/>
              </a:p>
            </p:txBody>
          </p:sp>
          <p:sp>
            <p:nvSpPr>
              <p:cNvPr id="49" name="Rectangle 48">
                <a:extLst>
                  <a:ext uri="{FF2B5EF4-FFF2-40B4-BE49-F238E27FC236}">
                    <a16:creationId xmlns:a16="http://schemas.microsoft.com/office/drawing/2014/main" id="{9C1CE171-AF86-806F-C30C-1EE2844880E3}"/>
                  </a:ext>
                </a:extLst>
              </p:cNvPr>
              <p:cNvSpPr/>
              <p:nvPr/>
            </p:nvSpPr>
            <p:spPr>
              <a:xfrm>
                <a:off x="10608825" y="5883891"/>
                <a:ext cx="73152" cy="731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sp>
            <p:nvSpPr>
              <p:cNvPr id="50" name="TextBox 49">
                <a:extLst>
                  <a:ext uri="{FF2B5EF4-FFF2-40B4-BE49-F238E27FC236}">
                    <a16:creationId xmlns:a16="http://schemas.microsoft.com/office/drawing/2014/main" id="{2C029696-DC90-DF45-7556-376832854EB4}"/>
                  </a:ext>
                </a:extLst>
              </p:cNvPr>
              <p:cNvSpPr txBox="1"/>
              <p:nvPr/>
            </p:nvSpPr>
            <p:spPr>
              <a:xfrm>
                <a:off x="10716594" y="5675634"/>
                <a:ext cx="662898" cy="395526"/>
              </a:xfrm>
              <a:prstGeom prst="rect">
                <a:avLst/>
              </a:prstGeom>
              <a:noFill/>
            </p:spPr>
            <p:txBody>
              <a:bodyPr wrap="none" rtlCol="0">
                <a:spAutoFit/>
              </a:bodyPr>
              <a:lstStyle/>
              <a:p>
                <a:r>
                  <a:rPr lang="en-US" sz="1200" dirty="0"/>
                  <a:t>Include</a:t>
                </a:r>
              </a:p>
              <a:p>
                <a:endParaRPr lang="en-US" sz="1050" dirty="0">
                  <a:solidFill>
                    <a:schemeClr val="tx1">
                      <a:lumMod val="50000"/>
                      <a:lumOff val="50000"/>
                    </a:schemeClr>
                  </a:solidFill>
                </a:endParaRPr>
              </a:p>
            </p:txBody>
          </p:sp>
        </p:grpSp>
      </p:grpSp>
      <p:sp>
        <p:nvSpPr>
          <p:cNvPr id="10" name="Slide Number Placeholder 4">
            <a:extLst>
              <a:ext uri="{FF2B5EF4-FFF2-40B4-BE49-F238E27FC236}">
                <a16:creationId xmlns:a16="http://schemas.microsoft.com/office/drawing/2014/main" id="{A0F31CAE-2D4B-0710-FCCC-8AFF979A41FA}"/>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336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31394" y="6169782"/>
            <a:ext cx="6606290" cy="369332"/>
          </a:xfrm>
          <a:prstGeom prst="rect">
            <a:avLst/>
          </a:prstGeom>
          <a:noFill/>
        </p:spPr>
        <p:txBody>
          <a:bodyPr wrap="square" rtlCol="0">
            <a:spAutoFit/>
          </a:bodyPr>
          <a:lstStyle/>
          <a:p>
            <a:pPr defTabSz="914446"/>
            <a:r>
              <a:rPr lang="en-US" sz="900" dirty="0">
                <a:solidFill>
                  <a:srgbClr val="000000"/>
                </a:solidFill>
                <a:latin typeface="Arial" panose="020B0604020202020204"/>
              </a:rPr>
              <a:t>Source: </a:t>
            </a:r>
            <a:r>
              <a:rPr lang="en-US" sz="900" i="1" dirty="0">
                <a:solidFill>
                  <a:srgbClr val="000000"/>
                </a:solidFill>
                <a:latin typeface="Arial" panose="020B0604020202020204"/>
              </a:rPr>
              <a:t>Defined Contribution Advisor Views: Advisor Perspectives on Retirement Income</a:t>
            </a:r>
            <a:r>
              <a:rPr lang="en-US" sz="900" dirty="0">
                <a:solidFill>
                  <a:srgbClr val="000000"/>
                </a:solidFill>
                <a:latin typeface="Arial" panose="020B0604020202020204"/>
              </a:rPr>
              <a:t>, LIMRA, 2023. </a:t>
            </a:r>
            <a:br>
              <a:rPr lang="en-US" sz="900" dirty="0">
                <a:solidFill>
                  <a:srgbClr val="000000"/>
                </a:solidFill>
                <a:latin typeface="Arial" panose="020B0604020202020204"/>
              </a:rPr>
            </a:br>
            <a:r>
              <a:rPr lang="en-US" sz="900" dirty="0">
                <a:solidFill>
                  <a:srgbClr val="000000"/>
                </a:solidFill>
                <a:latin typeface="Arial" panose="020B0604020202020204"/>
              </a:rPr>
              <a:t>Based on 130 advisors surveyed between October – November 2022. (37 Occasional, 62 Hybrid and 31 Core).</a:t>
            </a:r>
          </a:p>
        </p:txBody>
      </p:sp>
      <p:sp>
        <p:nvSpPr>
          <p:cNvPr id="5" name="Title 4">
            <a:extLst>
              <a:ext uri="{FF2B5EF4-FFF2-40B4-BE49-F238E27FC236}">
                <a16:creationId xmlns:a16="http://schemas.microsoft.com/office/drawing/2014/main" id="{0026EF32-57C1-472E-A1D6-0D0F81AB5D41}"/>
              </a:ext>
            </a:extLst>
          </p:cNvPr>
          <p:cNvSpPr>
            <a:spLocks noGrp="1"/>
          </p:cNvSpPr>
          <p:nvPr>
            <p:ph type="title"/>
          </p:nvPr>
        </p:nvSpPr>
        <p:spPr>
          <a:xfrm>
            <a:off x="0" y="0"/>
            <a:ext cx="12192000" cy="879589"/>
          </a:xfrm>
          <a:solidFill>
            <a:srgbClr val="002060"/>
          </a:solidFill>
        </p:spPr>
        <p:txBody>
          <a:bodyPr>
            <a:normAutofit/>
          </a:bodyPr>
          <a:lstStyle/>
          <a:p>
            <a:r>
              <a:rPr lang="en-CA" sz="2800" dirty="0"/>
              <a:t>Type of Plan Advisor and Familiarity of Income Options </a:t>
            </a:r>
          </a:p>
        </p:txBody>
      </p:sp>
      <p:graphicFrame>
        <p:nvGraphicFramePr>
          <p:cNvPr id="8" name="Content Placeholder 32">
            <a:extLst>
              <a:ext uri="{FF2B5EF4-FFF2-40B4-BE49-F238E27FC236}">
                <a16:creationId xmlns:a16="http://schemas.microsoft.com/office/drawing/2014/main" id="{82A7042D-1BB1-26D9-AF4A-C6D45C91FFC4}"/>
              </a:ext>
            </a:extLst>
          </p:cNvPr>
          <p:cNvGraphicFramePr>
            <a:graphicFrameLocks/>
          </p:cNvGraphicFramePr>
          <p:nvPr>
            <p:extLst>
              <p:ext uri="{D42A27DB-BD31-4B8C-83A1-F6EECF244321}">
                <p14:modId xmlns:p14="http://schemas.microsoft.com/office/powerpoint/2010/main" val="2725477052"/>
              </p:ext>
            </p:extLst>
          </p:nvPr>
        </p:nvGraphicFramePr>
        <p:xfrm>
          <a:off x="830275" y="1326568"/>
          <a:ext cx="10081104" cy="439623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4">
            <a:extLst>
              <a:ext uri="{FF2B5EF4-FFF2-40B4-BE49-F238E27FC236}">
                <a16:creationId xmlns:a16="http://schemas.microsoft.com/office/drawing/2014/main" id="{76D6BB3B-234D-755E-DF3C-3A1E88B54047}"/>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rgbClr val="000000"/>
                </a:solidFill>
                <a:latin typeface="Arial" panose="020B0604020202020204"/>
              </a:rPr>
              <a:pPr>
                <a:defRPr/>
              </a:pPr>
              <a:t>14</a:t>
            </a:fld>
            <a:endParaRPr lang="en-US" sz="900" dirty="0">
              <a:solidFill>
                <a:srgbClr val="000000"/>
              </a:solidFill>
              <a:latin typeface="Arial" panose="020B0604020202020204"/>
            </a:endParaRPr>
          </a:p>
        </p:txBody>
      </p:sp>
    </p:spTree>
    <p:extLst>
      <p:ext uri="{BB962C8B-B14F-4D97-AF65-F5344CB8AC3E}">
        <p14:creationId xmlns:p14="http://schemas.microsoft.com/office/powerpoint/2010/main" val="271338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Characteristics That Drive Adoption</a:t>
            </a:r>
          </a:p>
        </p:txBody>
      </p:sp>
      <p:pic>
        <p:nvPicPr>
          <p:cNvPr id="5122" name="Picture 2" descr="Picture"/>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
            <a:ext cx="5870028" cy="41366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ctu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7268" y="-1"/>
            <a:ext cx="6214732" cy="413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723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F9F"/>
        </a:solidFill>
        <a:effectLst/>
      </p:bgPr>
    </p:bg>
    <p:spTree>
      <p:nvGrpSpPr>
        <p:cNvPr id="1" name=""/>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AD40FCA2-6436-24A5-45D9-20C195D9784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252224" y="787962"/>
            <a:ext cx="6939776" cy="6073665"/>
          </a:xfrm>
          <a:prstGeom prst="rect">
            <a:avLst/>
          </a:prstGeom>
        </p:spPr>
      </p:pic>
      <p:sp>
        <p:nvSpPr>
          <p:cNvPr id="4" name="Title 3"/>
          <p:cNvSpPr>
            <a:spLocks noGrp="1"/>
          </p:cNvSpPr>
          <p:nvPr>
            <p:ph type="title"/>
          </p:nvPr>
        </p:nvSpPr>
        <p:spPr>
          <a:xfrm>
            <a:off x="2" y="1"/>
            <a:ext cx="12191998" cy="785308"/>
          </a:xfrm>
        </p:spPr>
        <p:txBody>
          <a:bodyPr>
            <a:normAutofit/>
          </a:bodyPr>
          <a:lstStyle/>
          <a:p>
            <a:r>
              <a:rPr lang="en-US" sz="2800" dirty="0"/>
              <a:t>Paternalism Is a Top Reason to Offer</a:t>
            </a:r>
          </a:p>
        </p:txBody>
      </p:sp>
      <p:graphicFrame>
        <p:nvGraphicFramePr>
          <p:cNvPr id="7" name="Chart 6"/>
          <p:cNvGraphicFramePr/>
          <p:nvPr>
            <p:extLst>
              <p:ext uri="{D42A27DB-BD31-4B8C-83A1-F6EECF244321}">
                <p14:modId xmlns:p14="http://schemas.microsoft.com/office/powerpoint/2010/main" val="292144517"/>
              </p:ext>
            </p:extLst>
          </p:nvPr>
        </p:nvGraphicFramePr>
        <p:xfrm>
          <a:off x="669947" y="1339591"/>
          <a:ext cx="6651217" cy="441153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p:cNvSpPr>
            <a:spLocks noGrp="1"/>
          </p:cNvSpPr>
          <p:nvPr>
            <p:ph type="body" sz="quarter" idx="14"/>
          </p:nvPr>
        </p:nvSpPr>
        <p:spPr>
          <a:xfrm>
            <a:off x="531393" y="6135826"/>
            <a:ext cx="7183199" cy="403288"/>
          </a:xfrm>
          <a:prstGeom prst="rect">
            <a:avLst/>
          </a:prstGeom>
          <a:noFill/>
        </p:spPr>
        <p:txBody>
          <a:bodyPr/>
          <a:lstStyle/>
          <a:p>
            <a:endParaRPr lang="en-US" sz="900" dirty="0">
              <a:solidFill>
                <a:schemeClr val="bg1"/>
              </a:solidFill>
            </a:endParaRPr>
          </a:p>
          <a:p>
            <a:r>
              <a:rPr lang="en-US" sz="900" dirty="0">
                <a:solidFill>
                  <a:schemeClr val="bg1"/>
                </a:solidFill>
              </a:rPr>
              <a:t>Source: </a:t>
            </a:r>
            <a:r>
              <a:rPr lang="en-US" sz="900" i="1" dirty="0">
                <a:solidFill>
                  <a:schemeClr val="bg1"/>
                </a:solidFill>
              </a:rPr>
              <a:t>In-Plan Annuities: The Plan Sponsor Perspective</a:t>
            </a:r>
            <a:r>
              <a:rPr lang="en-US" sz="900" dirty="0">
                <a:solidFill>
                  <a:schemeClr val="bg1"/>
                </a:solidFill>
              </a:rPr>
              <a:t>, LIMRA, 2023.</a:t>
            </a:r>
          </a:p>
          <a:p>
            <a:r>
              <a:rPr lang="en-US" sz="900" dirty="0">
                <a:solidFill>
                  <a:schemeClr val="bg1"/>
                </a:solidFill>
              </a:rPr>
              <a:t>Note: Based on 209 sponsors of plans with in-plan annuities. Multiple responses allowed. Not shown: 8% froze or terminated DB plan.</a:t>
            </a:r>
          </a:p>
        </p:txBody>
      </p:sp>
      <p:sp>
        <p:nvSpPr>
          <p:cNvPr id="5" name="Slide Number Placeholder 4">
            <a:extLst>
              <a:ext uri="{FF2B5EF4-FFF2-40B4-BE49-F238E27FC236}">
                <a16:creationId xmlns:a16="http://schemas.microsoft.com/office/drawing/2014/main" id="{79C1741E-0FEF-C0DC-7858-365D209BF6F2}"/>
              </a:ext>
            </a:extLst>
          </p:cNvPr>
          <p:cNvSpPr>
            <a:spLocks noGrp="1"/>
          </p:cNvSpPr>
          <p:nvPr>
            <p:ph type="sldNum" sz="quarter" idx="4294967295"/>
          </p:nvPr>
        </p:nvSpPr>
        <p:spPr>
          <a:xfrm>
            <a:off x="192741" y="6412994"/>
            <a:ext cx="443753" cy="365125"/>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EB3B069F-D056-0932-ABEE-576E7C3FDD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293367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2">
            <a:extLst>
              <a:ext uri="{FF2B5EF4-FFF2-40B4-BE49-F238E27FC236}">
                <a16:creationId xmlns:a16="http://schemas.microsoft.com/office/drawing/2014/main" id="{0AFDF41F-B73B-B5DB-B807-986DF377B52C}"/>
              </a:ext>
            </a:extLst>
          </p:cNvPr>
          <p:cNvSpPr/>
          <p:nvPr/>
        </p:nvSpPr>
        <p:spPr>
          <a:xfrm>
            <a:off x="6470324" y="4164799"/>
            <a:ext cx="5715894" cy="1600084"/>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15FCC94-33CB-5EE7-35D5-1BB18340FE29}"/>
              </a:ext>
            </a:extLst>
          </p:cNvPr>
          <p:cNvSpPr/>
          <p:nvPr/>
        </p:nvSpPr>
        <p:spPr>
          <a:xfrm>
            <a:off x="-2" y="788894"/>
            <a:ext cx="6852129" cy="6069106"/>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782" y="-9253"/>
            <a:ext cx="12191998" cy="791816"/>
          </a:xfrm>
        </p:spPr>
        <p:txBody>
          <a:bodyPr>
            <a:normAutofit/>
          </a:bodyPr>
          <a:lstStyle/>
          <a:p>
            <a:r>
              <a:rPr lang="en-US" sz="2800" dirty="0"/>
              <a:t>A History of DB Plans Paves the Way</a:t>
            </a:r>
          </a:p>
        </p:txBody>
      </p:sp>
      <p:graphicFrame>
        <p:nvGraphicFramePr>
          <p:cNvPr id="7" name="Chart 6">
            <a:extLst>
              <a:ext uri="{FF2B5EF4-FFF2-40B4-BE49-F238E27FC236}">
                <a16:creationId xmlns:a16="http://schemas.microsoft.com/office/drawing/2014/main" id="{51751C70-188E-5C9A-E661-D522B626CD32}"/>
              </a:ext>
            </a:extLst>
          </p:cNvPr>
          <p:cNvGraphicFramePr/>
          <p:nvPr>
            <p:extLst>
              <p:ext uri="{D42A27DB-BD31-4B8C-83A1-F6EECF244321}">
                <p14:modId xmlns:p14="http://schemas.microsoft.com/office/powerpoint/2010/main" val="2069152216"/>
              </p:ext>
            </p:extLst>
          </p:nvPr>
        </p:nvGraphicFramePr>
        <p:xfrm>
          <a:off x="2635340" y="1703088"/>
          <a:ext cx="3072045" cy="21385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74A48A3-F6AB-7366-CE7C-2C607E3DA00D}"/>
              </a:ext>
            </a:extLst>
          </p:cNvPr>
          <p:cNvSpPr txBox="1"/>
          <p:nvPr/>
        </p:nvSpPr>
        <p:spPr>
          <a:xfrm>
            <a:off x="0" y="763237"/>
            <a:ext cx="12186218" cy="584775"/>
          </a:xfrm>
          <a:prstGeom prst="rect">
            <a:avLst/>
          </a:prstGeom>
          <a:solidFill>
            <a:srgbClr val="005F9F"/>
          </a:solidFill>
        </p:spPr>
        <p:txBody>
          <a:bodyPr wrap="square" lIns="548640" tIns="182880" bIns="18288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chemeClr val="bg1"/>
                </a:solidFill>
                <a:effectLst/>
                <a:uLnTx/>
                <a:uFillTx/>
                <a:latin typeface="Arial" panose="020B0604020202020204"/>
                <a:ea typeface="+mn-ea"/>
                <a:cs typeface="+mn-cs"/>
              </a:rPr>
              <a:t>Defined Benefit Pension Plans</a:t>
            </a:r>
          </a:p>
        </p:txBody>
      </p:sp>
      <p:sp>
        <p:nvSpPr>
          <p:cNvPr id="13" name="Rounded Rectangle 2">
            <a:extLst>
              <a:ext uri="{FF2B5EF4-FFF2-40B4-BE49-F238E27FC236}">
                <a16:creationId xmlns:a16="http://schemas.microsoft.com/office/drawing/2014/main" id="{14A48F5F-AC1A-5EBD-2106-47A6F9CE29F2}"/>
              </a:ext>
            </a:extLst>
          </p:cNvPr>
          <p:cNvSpPr/>
          <p:nvPr/>
        </p:nvSpPr>
        <p:spPr>
          <a:xfrm>
            <a:off x="-5781" y="4164799"/>
            <a:ext cx="6852129" cy="1600084"/>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graphicFrame>
        <p:nvGraphicFramePr>
          <p:cNvPr id="19" name="Chart 18">
            <a:extLst>
              <a:ext uri="{FF2B5EF4-FFF2-40B4-BE49-F238E27FC236}">
                <a16:creationId xmlns:a16="http://schemas.microsoft.com/office/drawing/2014/main" id="{DABF451C-4C2F-45F4-ED87-804329561C9D}"/>
              </a:ext>
            </a:extLst>
          </p:cNvPr>
          <p:cNvGraphicFramePr/>
          <p:nvPr>
            <p:extLst>
              <p:ext uri="{D42A27DB-BD31-4B8C-83A1-F6EECF244321}">
                <p14:modId xmlns:p14="http://schemas.microsoft.com/office/powerpoint/2010/main" val="1361034924"/>
              </p:ext>
            </p:extLst>
          </p:nvPr>
        </p:nvGraphicFramePr>
        <p:xfrm>
          <a:off x="7811333" y="1676391"/>
          <a:ext cx="3072045" cy="2138512"/>
        </p:xfrm>
        <a:graphic>
          <a:graphicData uri="http://schemas.openxmlformats.org/drawingml/2006/chart">
            <c:chart xmlns:c="http://schemas.openxmlformats.org/drawingml/2006/chart" xmlns:r="http://schemas.openxmlformats.org/officeDocument/2006/relationships" r:id="rId4"/>
          </a:graphicData>
        </a:graphic>
      </p:graphicFrame>
      <p:sp>
        <p:nvSpPr>
          <p:cNvPr id="11" name="Slide Number Placeholder 4">
            <a:extLst>
              <a:ext uri="{FF2B5EF4-FFF2-40B4-BE49-F238E27FC236}">
                <a16:creationId xmlns:a16="http://schemas.microsoft.com/office/drawing/2014/main" id="{96F0F06F-C7E9-E339-5899-84923C5AFA0C}"/>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7">
            <a:extLst>
              <a:ext uri="{FF2B5EF4-FFF2-40B4-BE49-F238E27FC236}">
                <a16:creationId xmlns:a16="http://schemas.microsoft.com/office/drawing/2014/main" id="{6CC598C6-AF3D-5FB5-D71E-36C3BC7DFC23}"/>
              </a:ext>
            </a:extLst>
          </p:cNvPr>
          <p:cNvSpPr txBox="1">
            <a:spLocks/>
          </p:cNvSpPr>
          <p:nvPr/>
        </p:nvSpPr>
        <p:spPr>
          <a:xfrm>
            <a:off x="531393" y="5887505"/>
            <a:ext cx="6177611"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 LIMRA, 2023.</a:t>
            </a:r>
          </a:p>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Based on 209 sponsors of plans with </a:t>
            </a:r>
            <a:r>
              <a:rPr lang="en-US" sz="900" kern="0" dirty="0">
                <a:solidFill>
                  <a:srgbClr val="000000"/>
                </a:solidFill>
                <a:latin typeface="Arial" panose="020B0604020202020204"/>
              </a:rPr>
              <a:t>in-plan annuities</a:t>
            </a: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 and 357 sponsors of plans without </a:t>
            </a:r>
            <a:r>
              <a:rPr lang="en-US" sz="900" kern="0" dirty="0">
                <a:solidFill>
                  <a:srgbClr val="000000"/>
                </a:solidFill>
                <a:latin typeface="Arial" panose="020B0604020202020204"/>
              </a:rPr>
              <a:t>in-plan annuities.</a:t>
            </a: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2C036694-9112-53F0-A091-EB64D679BE4E}"/>
              </a:ext>
            </a:extLst>
          </p:cNvPr>
          <p:cNvGrpSpPr/>
          <p:nvPr/>
        </p:nvGrpSpPr>
        <p:grpSpPr>
          <a:xfrm>
            <a:off x="436645" y="2120502"/>
            <a:ext cx="1588168" cy="1169551"/>
            <a:chOff x="468919" y="1922683"/>
            <a:chExt cx="1588168" cy="1169551"/>
          </a:xfrm>
        </p:grpSpPr>
        <p:sp>
          <p:nvSpPr>
            <p:cNvPr id="9" name="TextBox 8">
              <a:extLst>
                <a:ext uri="{FF2B5EF4-FFF2-40B4-BE49-F238E27FC236}">
                  <a16:creationId xmlns:a16="http://schemas.microsoft.com/office/drawing/2014/main" id="{1171C512-5AB0-44CF-CAE8-B0558207BAE9}"/>
                </a:ext>
              </a:extLst>
            </p:cNvPr>
            <p:cNvSpPr txBox="1"/>
            <p:nvPr/>
          </p:nvSpPr>
          <p:spPr>
            <a:xfrm>
              <a:off x="633737" y="1922683"/>
              <a:ext cx="142335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F70"/>
                  </a:solidFill>
                  <a:effectLst/>
                  <a:uLnTx/>
                  <a:uFillTx/>
                  <a:latin typeface="Arial" panose="020B0604020202020204"/>
                  <a:ea typeface="+mn-ea"/>
                  <a:cs typeface="+mn-cs"/>
                </a:rPr>
                <a:t>Offer a traditional defined benefit pension plan?</a:t>
              </a:r>
            </a:p>
          </p:txBody>
        </p:sp>
        <p:sp>
          <p:nvSpPr>
            <p:cNvPr id="3" name="Rectangle 2">
              <a:extLst>
                <a:ext uri="{FF2B5EF4-FFF2-40B4-BE49-F238E27FC236}">
                  <a16:creationId xmlns:a16="http://schemas.microsoft.com/office/drawing/2014/main" id="{8F75BBD9-E448-06DB-BD11-D951805A50D6}"/>
                </a:ext>
              </a:extLst>
            </p:cNvPr>
            <p:cNvSpPr/>
            <p:nvPr/>
          </p:nvSpPr>
          <p:spPr>
            <a:xfrm>
              <a:off x="468919" y="2004646"/>
              <a:ext cx="117231" cy="101404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20DF0E55-5033-820C-7D85-DA850E2A6391}"/>
              </a:ext>
            </a:extLst>
          </p:cNvPr>
          <p:cNvGrpSpPr/>
          <p:nvPr/>
        </p:nvGrpSpPr>
        <p:grpSpPr>
          <a:xfrm>
            <a:off x="436645" y="4571386"/>
            <a:ext cx="1255815" cy="738664"/>
            <a:chOff x="468919" y="4408478"/>
            <a:chExt cx="1255815" cy="738664"/>
          </a:xfrm>
        </p:grpSpPr>
        <p:sp>
          <p:nvSpPr>
            <p:cNvPr id="14" name="TextBox 13">
              <a:extLst>
                <a:ext uri="{FF2B5EF4-FFF2-40B4-BE49-F238E27FC236}">
                  <a16:creationId xmlns:a16="http://schemas.microsoft.com/office/drawing/2014/main" id="{5A5DD61D-4CB2-D8B0-E8A6-82DF6E2838FB}"/>
                </a:ext>
              </a:extLst>
            </p:cNvPr>
            <p:cNvSpPr txBox="1"/>
            <p:nvPr/>
          </p:nvSpPr>
          <p:spPr>
            <a:xfrm>
              <a:off x="633737" y="4408478"/>
              <a:ext cx="10909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F70"/>
                  </a:solidFill>
                  <a:effectLst/>
                  <a:uLnTx/>
                  <a:uFillTx/>
                  <a:latin typeface="Arial" panose="020B0604020202020204"/>
                  <a:ea typeface="+mn-ea"/>
                  <a:cs typeface="+mn-cs"/>
                </a:rPr>
                <a:t>Offered DB plan in the past?</a:t>
              </a:r>
            </a:p>
          </p:txBody>
        </p:sp>
        <p:sp>
          <p:nvSpPr>
            <p:cNvPr id="5" name="Rectangle 4">
              <a:extLst>
                <a:ext uri="{FF2B5EF4-FFF2-40B4-BE49-F238E27FC236}">
                  <a16:creationId xmlns:a16="http://schemas.microsoft.com/office/drawing/2014/main" id="{5B0F29EF-718B-8840-C6DF-A9DA9DC6441E}"/>
                </a:ext>
              </a:extLst>
            </p:cNvPr>
            <p:cNvSpPr/>
            <p:nvPr/>
          </p:nvSpPr>
          <p:spPr>
            <a:xfrm>
              <a:off x="468919" y="4495799"/>
              <a:ext cx="117231" cy="566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4A2852B7-2728-DC2B-EE63-BB9511CBED33}"/>
              </a:ext>
            </a:extLst>
          </p:cNvPr>
          <p:cNvSpPr/>
          <p:nvPr/>
        </p:nvSpPr>
        <p:spPr>
          <a:xfrm>
            <a:off x="9023374" y="2502259"/>
            <a:ext cx="777240" cy="777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DA6591-D707-47DD-1E3D-5CF23D3DB517}"/>
              </a:ext>
            </a:extLst>
          </p:cNvPr>
          <p:cNvSpPr txBox="1"/>
          <p:nvPr/>
        </p:nvSpPr>
        <p:spPr>
          <a:xfrm>
            <a:off x="3174923" y="4571386"/>
            <a:ext cx="1042071"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Offered within past 2 years</a:t>
            </a:r>
          </a:p>
        </p:txBody>
      </p:sp>
      <p:sp>
        <p:nvSpPr>
          <p:cNvPr id="26" name="TextBox 25">
            <a:extLst>
              <a:ext uri="{FF2B5EF4-FFF2-40B4-BE49-F238E27FC236}">
                <a16:creationId xmlns:a16="http://schemas.microsoft.com/office/drawing/2014/main" id="{41DA9B75-9FCD-DB2B-B3B5-F2F49EB8C690}"/>
              </a:ext>
            </a:extLst>
          </p:cNvPr>
          <p:cNvSpPr txBox="1"/>
          <p:nvPr/>
        </p:nvSpPr>
        <p:spPr>
          <a:xfrm>
            <a:off x="1714899" y="4432887"/>
            <a:ext cx="165786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a:noFill/>
                </a:ln>
                <a:solidFill>
                  <a:schemeClr val="bg1"/>
                </a:solidFill>
                <a:effectLst/>
                <a:uLnTx/>
                <a:uFillTx/>
                <a:latin typeface="Arial" panose="020B0604020202020204"/>
                <a:ea typeface="+mn-ea"/>
                <a:cs typeface="+mn-cs"/>
              </a:rPr>
              <a:t>17</a:t>
            </a:r>
            <a:r>
              <a:rPr kumimoji="0" lang="en-US" sz="3200" i="0" u="none" strike="noStrike" kern="1200" cap="none" spc="-300" normalizeH="0" baseline="0" noProof="0" dirty="0">
                <a:ln>
                  <a:noFill/>
                </a:ln>
                <a:solidFill>
                  <a:schemeClr val="bg1"/>
                </a:solidFill>
                <a:effectLst/>
                <a:uLnTx/>
                <a:uFillTx/>
                <a:latin typeface="Arial" panose="020B0604020202020204"/>
                <a:ea typeface="+mn-ea"/>
                <a:cs typeface="+mn-cs"/>
              </a:rPr>
              <a:t>%</a:t>
            </a:r>
            <a:endParaRPr kumimoji="0" lang="en-US" sz="6000" i="0" u="none" strike="noStrike" kern="1200" cap="none" spc="-300" normalizeH="0" baseline="0" noProof="0" dirty="0">
              <a:ln>
                <a:noFill/>
              </a:ln>
              <a:solidFill>
                <a:schemeClr val="bg1"/>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ED7E0E43-14C7-2FB8-4B9A-8AD0D735FFA9}"/>
              </a:ext>
            </a:extLst>
          </p:cNvPr>
          <p:cNvSpPr txBox="1"/>
          <p:nvPr/>
        </p:nvSpPr>
        <p:spPr>
          <a:xfrm>
            <a:off x="5616479" y="4571386"/>
            <a:ext cx="1109329"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Offered more than 2 years ago</a:t>
            </a:r>
          </a:p>
        </p:txBody>
      </p:sp>
      <p:sp>
        <p:nvSpPr>
          <p:cNvPr id="31" name="TextBox 30">
            <a:extLst>
              <a:ext uri="{FF2B5EF4-FFF2-40B4-BE49-F238E27FC236}">
                <a16:creationId xmlns:a16="http://schemas.microsoft.com/office/drawing/2014/main" id="{0FA0BD08-EE28-819C-FC1A-0FAFD5887536}"/>
              </a:ext>
            </a:extLst>
          </p:cNvPr>
          <p:cNvSpPr txBox="1"/>
          <p:nvPr/>
        </p:nvSpPr>
        <p:spPr>
          <a:xfrm>
            <a:off x="4156455" y="4432887"/>
            <a:ext cx="165786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chemeClr val="bg1"/>
                </a:solidFill>
                <a:effectLst/>
                <a:uLnTx/>
                <a:uFillTx/>
                <a:latin typeface="Arial" panose="020B0604020202020204"/>
                <a:ea typeface="+mn-ea"/>
                <a:cs typeface="+mn-cs"/>
              </a:rPr>
              <a:t>30</a:t>
            </a:r>
            <a:r>
              <a:rPr kumimoji="0" lang="en-US" sz="3200" i="0" u="none" strike="noStrike" kern="1200" cap="none" spc="-150" normalizeH="0" baseline="0" noProof="0" dirty="0">
                <a:ln>
                  <a:noFill/>
                </a:ln>
                <a:solidFill>
                  <a:schemeClr val="bg1"/>
                </a:solidFill>
                <a:effectLst/>
                <a:uLnTx/>
                <a:uFillTx/>
                <a:latin typeface="Arial" panose="020B0604020202020204"/>
                <a:ea typeface="+mn-ea"/>
                <a:cs typeface="+mn-cs"/>
              </a:rPr>
              <a:t>%</a:t>
            </a:r>
            <a:endParaRPr kumimoji="0" lang="en-US" sz="6000" i="0" u="none" strike="noStrike" kern="1200" cap="none" spc="-150" normalizeH="0" baseline="0" noProof="0" dirty="0">
              <a:ln>
                <a:noFill/>
              </a:ln>
              <a:solidFill>
                <a:schemeClr val="bg1"/>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55E80B7A-B578-E665-9CB5-2CB442324AE1}"/>
              </a:ext>
            </a:extLst>
          </p:cNvPr>
          <p:cNvSpPr txBox="1"/>
          <p:nvPr/>
        </p:nvSpPr>
        <p:spPr>
          <a:xfrm>
            <a:off x="8397465" y="4571386"/>
            <a:ext cx="1042071"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Offered within past 2 years</a:t>
            </a:r>
          </a:p>
        </p:txBody>
      </p:sp>
      <p:sp>
        <p:nvSpPr>
          <p:cNvPr id="34" name="TextBox 33">
            <a:extLst>
              <a:ext uri="{FF2B5EF4-FFF2-40B4-BE49-F238E27FC236}">
                <a16:creationId xmlns:a16="http://schemas.microsoft.com/office/drawing/2014/main" id="{59061FA2-54EA-EBA0-F407-26EFDC44321F}"/>
              </a:ext>
            </a:extLst>
          </p:cNvPr>
          <p:cNvSpPr txBox="1"/>
          <p:nvPr/>
        </p:nvSpPr>
        <p:spPr>
          <a:xfrm>
            <a:off x="6948199" y="4432887"/>
            <a:ext cx="165786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rPr>
              <a:t>10</a:t>
            </a:r>
            <a:r>
              <a:rPr kumimoji="0" lang="en-US" sz="3200" i="0" u="none" strike="noStrike" kern="1200" cap="none" spc="-150" normalizeH="0" baseline="0" noProof="0" dirty="0">
                <a:ln>
                  <a:noFill/>
                </a:ln>
                <a:solidFill>
                  <a:srgbClr val="005F9F"/>
                </a:solidFill>
                <a:effectLst/>
                <a:uLnTx/>
                <a:uFillTx/>
                <a:latin typeface="Arial" panose="020B0604020202020204"/>
                <a:ea typeface="+mn-ea"/>
                <a:cs typeface="+mn-cs"/>
              </a:rPr>
              <a:t>%</a:t>
            </a:r>
            <a:endParaRPr kumimoji="0" lang="en-US" sz="6000" i="0" u="none" strike="noStrike" kern="1200" cap="none" spc="-150" normalizeH="0" baseline="0" noProof="0" dirty="0">
              <a:ln>
                <a:noFill/>
              </a:ln>
              <a:solidFill>
                <a:srgbClr val="005F9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76DE32B8-2C7F-8257-717E-30633A7867C1}"/>
              </a:ext>
            </a:extLst>
          </p:cNvPr>
          <p:cNvSpPr txBox="1"/>
          <p:nvPr/>
        </p:nvSpPr>
        <p:spPr>
          <a:xfrm>
            <a:off x="10849779" y="4571386"/>
            <a:ext cx="1109329"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Offered more than 2 years ago</a:t>
            </a:r>
          </a:p>
        </p:txBody>
      </p:sp>
      <p:sp>
        <p:nvSpPr>
          <p:cNvPr id="36" name="TextBox 35">
            <a:extLst>
              <a:ext uri="{FF2B5EF4-FFF2-40B4-BE49-F238E27FC236}">
                <a16:creationId xmlns:a16="http://schemas.microsoft.com/office/drawing/2014/main" id="{7B9D9AD7-190B-5BCE-C136-0FC16F121E67}"/>
              </a:ext>
            </a:extLst>
          </p:cNvPr>
          <p:cNvSpPr txBox="1"/>
          <p:nvPr/>
        </p:nvSpPr>
        <p:spPr>
          <a:xfrm>
            <a:off x="9389755" y="4432887"/>
            <a:ext cx="165786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rPr>
              <a:t>16</a:t>
            </a:r>
            <a:r>
              <a:rPr kumimoji="0" lang="en-US" sz="3200" i="0" u="none" strike="noStrike" kern="1200" cap="none" spc="-150" normalizeH="0" baseline="0" noProof="0" dirty="0">
                <a:ln>
                  <a:noFill/>
                </a:ln>
                <a:solidFill>
                  <a:srgbClr val="005F9F"/>
                </a:solidFill>
                <a:effectLst/>
                <a:uLnTx/>
                <a:uFillTx/>
                <a:latin typeface="Arial" panose="020B0604020202020204"/>
                <a:ea typeface="+mn-ea"/>
                <a:cs typeface="+mn-cs"/>
              </a:rPr>
              <a:t>%</a:t>
            </a:r>
            <a:endParaRPr kumimoji="0" lang="en-US" sz="6000" i="0" u="none" strike="noStrike" kern="1200" cap="none" spc="-150" normalizeH="0" baseline="0" noProof="0" dirty="0">
              <a:ln>
                <a:noFill/>
              </a:ln>
              <a:solidFill>
                <a:srgbClr val="005F9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70BDE583-6FBC-EC77-7280-EEF760D74F84}"/>
              </a:ext>
            </a:extLst>
          </p:cNvPr>
          <p:cNvSpPr txBox="1"/>
          <p:nvPr/>
        </p:nvSpPr>
        <p:spPr>
          <a:xfrm>
            <a:off x="1146961" y="1507995"/>
            <a:ext cx="6104964" cy="307777"/>
          </a:xfrm>
          <a:prstGeom prst="rect">
            <a:avLst/>
          </a:prstGeom>
          <a:noFill/>
        </p:spPr>
        <p:txBody>
          <a:bodyPr wrap="square">
            <a:spAutoFit/>
          </a:bodyPr>
          <a:lstStyle/>
          <a:p>
            <a:pPr algn="ctr" rtl="0">
              <a:defRPr sz="1400" b="0" i="0" u="none" strike="noStrike" kern="1200" spc="0" baseline="0">
                <a:solidFill>
                  <a:srgbClr val="002F70"/>
                </a:solidFill>
                <a:latin typeface="+mn-lt"/>
                <a:ea typeface="+mn-ea"/>
                <a:cs typeface="+mn-cs"/>
              </a:defRPr>
            </a:pPr>
            <a:r>
              <a:rPr lang="en-US" sz="1400" dirty="0">
                <a:solidFill>
                  <a:srgbClr val="002F70"/>
                </a:solidFill>
              </a:rPr>
              <a:t>In-Plan</a:t>
            </a:r>
            <a:r>
              <a:rPr lang="en-US" sz="1400" baseline="0" dirty="0">
                <a:solidFill>
                  <a:srgbClr val="002F70"/>
                </a:solidFill>
              </a:rPr>
              <a:t> </a:t>
            </a:r>
            <a:r>
              <a:rPr lang="en-US" sz="1400" dirty="0">
                <a:solidFill>
                  <a:srgbClr val="002F70"/>
                </a:solidFill>
              </a:rPr>
              <a:t>Annuity</a:t>
            </a:r>
          </a:p>
        </p:txBody>
      </p:sp>
      <p:sp>
        <p:nvSpPr>
          <p:cNvPr id="39" name="TextBox 38">
            <a:extLst>
              <a:ext uri="{FF2B5EF4-FFF2-40B4-BE49-F238E27FC236}">
                <a16:creationId xmlns:a16="http://schemas.microsoft.com/office/drawing/2014/main" id="{D2720DE3-C0A4-AE51-C90A-A83B332AE840}"/>
              </a:ext>
            </a:extLst>
          </p:cNvPr>
          <p:cNvSpPr txBox="1"/>
          <p:nvPr/>
        </p:nvSpPr>
        <p:spPr>
          <a:xfrm>
            <a:off x="6337273" y="1507995"/>
            <a:ext cx="6104964" cy="307777"/>
          </a:xfrm>
          <a:prstGeom prst="rect">
            <a:avLst/>
          </a:prstGeom>
          <a:noFill/>
        </p:spPr>
        <p:txBody>
          <a:bodyPr wrap="square">
            <a:spAutoFit/>
          </a:bodyPr>
          <a:lstStyle/>
          <a:p>
            <a:pPr algn="ctr" rtl="0">
              <a:defRPr sz="1400" b="0" i="0" u="none" strike="noStrike" kern="1200" spc="0" baseline="0">
                <a:solidFill>
                  <a:srgbClr val="002F70"/>
                </a:solidFill>
                <a:latin typeface="+mn-lt"/>
                <a:ea typeface="+mn-ea"/>
                <a:cs typeface="+mn-cs"/>
              </a:defRPr>
            </a:pPr>
            <a:r>
              <a:rPr lang="en-US" sz="1400" dirty="0">
                <a:solidFill>
                  <a:srgbClr val="002F70"/>
                </a:solidFill>
              </a:rPr>
              <a:t>No In-Plan</a:t>
            </a:r>
            <a:r>
              <a:rPr lang="en-US" sz="1400" baseline="0" dirty="0">
                <a:solidFill>
                  <a:srgbClr val="002F70"/>
                </a:solidFill>
              </a:rPr>
              <a:t> </a:t>
            </a:r>
            <a:r>
              <a:rPr lang="en-US" sz="1400" dirty="0">
                <a:solidFill>
                  <a:srgbClr val="002F70"/>
                </a:solidFill>
              </a:rPr>
              <a:t>Annuity</a:t>
            </a:r>
          </a:p>
        </p:txBody>
      </p:sp>
    </p:spTree>
    <p:extLst>
      <p:ext uri="{BB962C8B-B14F-4D97-AF65-F5344CB8AC3E}">
        <p14:creationId xmlns:p14="http://schemas.microsoft.com/office/powerpoint/2010/main" val="4165400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BCFD38-A127-2C97-AEA7-68965DEDBC7D}"/>
              </a:ext>
            </a:extLst>
          </p:cNvPr>
          <p:cNvSpPr/>
          <p:nvPr/>
        </p:nvSpPr>
        <p:spPr>
          <a:xfrm>
            <a:off x="461424" y="1129145"/>
            <a:ext cx="2174593" cy="449233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4">
            <a:extLst>
              <a:ext uri="{FF2B5EF4-FFF2-40B4-BE49-F238E27FC236}">
                <a16:creationId xmlns:a16="http://schemas.microsoft.com/office/drawing/2014/main" id="{E997F224-8E04-FD70-01EC-1098ABC404AC}"/>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9028979-4AA1-1967-6250-64F1F75F9243}"/>
              </a:ext>
            </a:extLst>
          </p:cNvPr>
          <p:cNvSpPr/>
          <p:nvPr/>
        </p:nvSpPr>
        <p:spPr>
          <a:xfrm>
            <a:off x="823041" y="5408954"/>
            <a:ext cx="10545919" cy="439398"/>
          </a:xfrm>
          <a:prstGeom prst="rect">
            <a:avLst/>
          </a:prstGeom>
          <a:solidFill>
            <a:srgbClr val="002F70"/>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5782" y="-30863"/>
            <a:ext cx="12191998" cy="862760"/>
          </a:xfrm>
        </p:spPr>
        <p:txBody>
          <a:bodyPr>
            <a:normAutofit/>
          </a:bodyPr>
          <a:lstStyle/>
          <a:p>
            <a:r>
              <a:rPr lang="en-US" sz="2800" dirty="0"/>
              <a:t>Age of Company Drives Decision to Offer</a:t>
            </a:r>
          </a:p>
        </p:txBody>
      </p:sp>
      <p:graphicFrame>
        <p:nvGraphicFramePr>
          <p:cNvPr id="10" name="Chart Placeholder 33"/>
          <p:cNvGraphicFramePr>
            <a:graphicFrameLocks noGrp="1"/>
          </p:cNvGraphicFramePr>
          <p:nvPr>
            <p:ph type="chart" sz="quarter" idx="15"/>
            <p:extLst>
              <p:ext uri="{D42A27DB-BD31-4B8C-83A1-F6EECF244321}">
                <p14:modId xmlns:p14="http://schemas.microsoft.com/office/powerpoint/2010/main" val="2615598211"/>
              </p:ext>
            </p:extLst>
          </p:nvPr>
        </p:nvGraphicFramePr>
        <p:xfrm>
          <a:off x="823040" y="1188037"/>
          <a:ext cx="10756900" cy="42202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C972F233-874F-B858-6781-83E7F8D4CE52}"/>
              </a:ext>
            </a:extLst>
          </p:cNvPr>
          <p:cNvSpPr txBox="1"/>
          <p:nvPr/>
        </p:nvSpPr>
        <p:spPr>
          <a:xfrm>
            <a:off x="885888" y="5498682"/>
            <a:ext cx="10756900" cy="2315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mn-ea"/>
                <a:cs typeface="+mn-cs"/>
              </a:rPr>
              <a:t>  Age of company                       Full-time employees                  % of employees w/ college degree       % of employees aged 55 or older                  Sector</a:t>
            </a:r>
          </a:p>
        </p:txBody>
      </p:sp>
      <p:sp>
        <p:nvSpPr>
          <p:cNvPr id="5" name="Text Placeholder 7">
            <a:extLst>
              <a:ext uri="{FF2B5EF4-FFF2-40B4-BE49-F238E27FC236}">
                <a16:creationId xmlns:a16="http://schemas.microsoft.com/office/drawing/2014/main" id="{62EB6F43-FA96-D424-6F5D-352593C22A5B}"/>
              </a:ext>
            </a:extLst>
          </p:cNvPr>
          <p:cNvSpPr txBox="1">
            <a:spLocks/>
          </p:cNvSpPr>
          <p:nvPr/>
        </p:nvSpPr>
        <p:spPr>
          <a:xfrm>
            <a:off x="531393" y="5887505"/>
            <a:ext cx="6177611"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 LIMRA, 2023.</a:t>
            </a:r>
          </a:p>
          <a:p>
            <a:pPr marL="0" marR="0" lvl="0" indent="0" algn="l" defTabSz="914400" rtl="0" eaLnBrk="1" fontAlgn="base" latinLnBrk="0" hangingPunct="1">
              <a:lnSpc>
                <a:spcPct val="100000"/>
              </a:lnSpc>
              <a:spcBef>
                <a:spcPts val="0"/>
              </a:spcBef>
              <a:spcAft>
                <a:spcPts val="0"/>
              </a:spcAft>
              <a:buClr>
                <a:srgbClr val="0B9EC1"/>
              </a:buClr>
              <a:buSzPct val="90000"/>
              <a:buFont typeface="Arial"/>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Based on 209 sponsors of plans with </a:t>
            </a:r>
            <a:r>
              <a:rPr lang="en-US" sz="900" kern="0" dirty="0">
                <a:solidFill>
                  <a:srgbClr val="000000"/>
                </a:solidFill>
                <a:latin typeface="Arial" panose="020B0604020202020204"/>
              </a:rPr>
              <a:t>in-plan annuities</a:t>
            </a: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rPr>
              <a:t> and 357 sponsors of plans without </a:t>
            </a:r>
            <a:r>
              <a:rPr lang="en-US" sz="900" kern="0" dirty="0">
                <a:solidFill>
                  <a:srgbClr val="000000"/>
                </a:solidFill>
                <a:latin typeface="Arial" panose="020B0604020202020204"/>
              </a:rPr>
              <a:t>in-plan annuities.</a:t>
            </a:r>
            <a:endParaRPr kumimoji="0" lang="en-US" sz="9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9570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294440-57E0-02F9-D8F2-FAA554B58743}"/>
              </a:ext>
            </a:extLst>
          </p:cNvPr>
          <p:cNvSpPr/>
          <p:nvPr/>
        </p:nvSpPr>
        <p:spPr>
          <a:xfrm>
            <a:off x="342769" y="1118774"/>
            <a:ext cx="11506463" cy="4512643"/>
          </a:xfrm>
          <a:prstGeom prst="rect">
            <a:avLst/>
          </a:prstGeom>
          <a:solidFill>
            <a:schemeClr val="bg1"/>
          </a:solidFill>
          <a:ln w="1270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Placeholder 33">
            <a:extLst>
              <a:ext uri="{FF2B5EF4-FFF2-40B4-BE49-F238E27FC236}">
                <a16:creationId xmlns:a16="http://schemas.microsoft.com/office/drawing/2014/main" id="{F41CB09C-B584-14CB-B833-5561B27F610D}"/>
              </a:ext>
            </a:extLst>
          </p:cNvPr>
          <p:cNvGraphicFramePr>
            <a:graphicFrameLocks noGrp="1"/>
          </p:cNvGraphicFramePr>
          <p:nvPr>
            <p:ph type="chart" sz="quarter" idx="15"/>
            <p:extLst>
              <p:ext uri="{D42A27DB-BD31-4B8C-83A1-F6EECF244321}">
                <p14:modId xmlns:p14="http://schemas.microsoft.com/office/powerpoint/2010/main" val="88912179"/>
              </p:ext>
            </p:extLst>
          </p:nvPr>
        </p:nvGraphicFramePr>
        <p:xfrm>
          <a:off x="192741" y="1254415"/>
          <a:ext cx="11694477" cy="46068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782" y="-30863"/>
            <a:ext cx="12191998" cy="875094"/>
          </a:xfrm>
        </p:spPr>
        <p:txBody>
          <a:bodyPr>
            <a:normAutofit/>
          </a:bodyPr>
          <a:lstStyle/>
          <a:p>
            <a:r>
              <a:rPr lang="en-US" sz="2800" dirty="0"/>
              <a:t>In-Plan Annuity vs. No In-Plan Annuity Plan Characteristics</a:t>
            </a:r>
          </a:p>
        </p:txBody>
      </p:sp>
      <p:sp>
        <p:nvSpPr>
          <p:cNvPr id="9" name="Rectangle 8">
            <a:extLst>
              <a:ext uri="{FF2B5EF4-FFF2-40B4-BE49-F238E27FC236}">
                <a16:creationId xmlns:a16="http://schemas.microsoft.com/office/drawing/2014/main" id="{DC0EA0D7-F6C9-2FDF-52AF-BB90EC694AFF}"/>
              </a:ext>
            </a:extLst>
          </p:cNvPr>
          <p:cNvSpPr/>
          <p:nvPr/>
        </p:nvSpPr>
        <p:spPr>
          <a:xfrm>
            <a:off x="567375" y="5466265"/>
            <a:ext cx="11034172" cy="315739"/>
          </a:xfrm>
          <a:prstGeom prst="rect">
            <a:avLst/>
          </a:prstGeom>
          <a:solidFill>
            <a:srgbClr val="002F70"/>
          </a:solidFill>
          <a:ln w="63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
            <a:extLst>
              <a:ext uri="{FF2B5EF4-FFF2-40B4-BE49-F238E27FC236}">
                <a16:creationId xmlns:a16="http://schemas.microsoft.com/office/drawing/2014/main" id="{1BC7A45F-300B-B646-1B23-D3C5E584598E}"/>
              </a:ext>
            </a:extLst>
          </p:cNvPr>
          <p:cNvSpPr txBox="1"/>
          <p:nvPr/>
        </p:nvSpPr>
        <p:spPr>
          <a:xfrm>
            <a:off x="380051" y="5480059"/>
            <a:ext cx="11694477" cy="2245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Plan tenure                              Plan type                                   MEP                                      Participation rate                                              QDIA*</a:t>
            </a:r>
          </a:p>
        </p:txBody>
      </p:sp>
      <p:sp>
        <p:nvSpPr>
          <p:cNvPr id="3" name="Text Placeholder 5">
            <a:extLst>
              <a:ext uri="{FF2B5EF4-FFF2-40B4-BE49-F238E27FC236}">
                <a16:creationId xmlns:a16="http://schemas.microsoft.com/office/drawing/2014/main" id="{CC5C9C2B-F2FF-0991-2F66-DCA95564183B}"/>
              </a:ext>
            </a:extLst>
          </p:cNvPr>
          <p:cNvSpPr>
            <a:spLocks noGrp="1"/>
          </p:cNvSpPr>
          <p:nvPr>
            <p:ph type="body" sz="quarter" idx="14"/>
          </p:nvPr>
        </p:nvSpPr>
        <p:spPr>
          <a:xfrm>
            <a:off x="531393" y="6041601"/>
            <a:ext cx="7183199" cy="497513"/>
          </a:xfrm>
          <a:prstGeom prst="rect">
            <a:avLst/>
          </a:prstGeom>
          <a:noFill/>
        </p:spPr>
        <p:txBody>
          <a:bodyPr/>
          <a:lstStyle/>
          <a:p>
            <a:endParaRPr lang="en-US" sz="900" dirty="0"/>
          </a:p>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p>
          <a:p>
            <a:r>
              <a:rPr lang="en-US" sz="900" dirty="0"/>
              <a:t>Based on 209 sponsors of plans with in-plan annuities and 357 sponsors of plans without in-plan annuities. *Based on the 79% of sponsors of plans that have qualified default investment alternatives (90% of in-plan annuity group, 77% of no in-plan annuity group).</a:t>
            </a:r>
          </a:p>
        </p:txBody>
      </p:sp>
      <p:sp>
        <p:nvSpPr>
          <p:cNvPr id="4" name="Slide Number Placeholder 4">
            <a:extLst>
              <a:ext uri="{FF2B5EF4-FFF2-40B4-BE49-F238E27FC236}">
                <a16:creationId xmlns:a16="http://schemas.microsoft.com/office/drawing/2014/main" id="{C7A21B5B-19DA-05FE-1073-B83DEAADFE13}"/>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2252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894D-C506-D11D-261B-AE61DD197664}"/>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FB68895-EA89-F23B-E646-591D22F2A46E}"/>
              </a:ext>
            </a:extLst>
          </p:cNvPr>
          <p:cNvSpPr txBox="1"/>
          <p:nvPr/>
        </p:nvSpPr>
        <p:spPr>
          <a:xfrm>
            <a:off x="5467240" y="1123257"/>
            <a:ext cx="6117018" cy="4718304"/>
          </a:xfrm>
          <a:prstGeom prst="rect">
            <a:avLst/>
          </a:prstGeom>
          <a:noFill/>
          <a:ln w="22225">
            <a:solidFill>
              <a:srgbClr val="005F9F"/>
            </a:solidFill>
          </a:ln>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C4745378-EE1C-7638-F21F-B0FA52CFFF8C}"/>
              </a:ext>
            </a:extLst>
          </p:cNvPr>
          <p:cNvSpPr>
            <a:spLocks noGrp="1"/>
          </p:cNvSpPr>
          <p:nvPr>
            <p:ph type="body" sz="quarter" idx="14"/>
          </p:nvPr>
        </p:nvSpPr>
        <p:spPr>
          <a:xfrm>
            <a:off x="531393" y="6308281"/>
            <a:ext cx="9066521" cy="298912"/>
          </a:xfrm>
        </p:spPr>
        <p:txBody>
          <a:bodyPr/>
          <a:lstStyle/>
          <a:p>
            <a:r>
              <a:rPr lang="en-US" sz="900" dirty="0"/>
              <a:t>Source: Department of Labor  5500 Data 2022, </a:t>
            </a:r>
            <a:r>
              <a:rPr lang="en-US" sz="900" i="1" dirty="0"/>
              <a:t>2023 Retirement Investors Survey, 2,224 workers, currently saving for retirement age 40-85, with $100k + investable assets</a:t>
            </a:r>
            <a:r>
              <a:rPr lang="en-US" sz="900" dirty="0"/>
              <a:t>.</a:t>
            </a:r>
          </a:p>
        </p:txBody>
      </p:sp>
      <p:sp>
        <p:nvSpPr>
          <p:cNvPr id="4" name="Title 3">
            <a:extLst>
              <a:ext uri="{FF2B5EF4-FFF2-40B4-BE49-F238E27FC236}">
                <a16:creationId xmlns:a16="http://schemas.microsoft.com/office/drawing/2014/main" id="{D69F25E9-BFB7-CD55-1CC1-03084B056C7B}"/>
              </a:ext>
            </a:extLst>
          </p:cNvPr>
          <p:cNvSpPr>
            <a:spLocks noGrp="1"/>
          </p:cNvSpPr>
          <p:nvPr>
            <p:ph type="title"/>
          </p:nvPr>
        </p:nvSpPr>
        <p:spPr>
          <a:xfrm>
            <a:off x="5782" y="-1"/>
            <a:ext cx="12191998" cy="798745"/>
          </a:xfrm>
        </p:spPr>
        <p:txBody>
          <a:bodyPr>
            <a:normAutofit/>
          </a:bodyPr>
          <a:lstStyle/>
          <a:p>
            <a:r>
              <a:rPr lang="en-US" sz="2800" dirty="0"/>
              <a:t>The Defined Contribution Market — The Opportunity</a:t>
            </a:r>
          </a:p>
        </p:txBody>
      </p:sp>
      <p:sp>
        <p:nvSpPr>
          <p:cNvPr id="5" name="TextBox 4">
            <a:extLst>
              <a:ext uri="{FF2B5EF4-FFF2-40B4-BE49-F238E27FC236}">
                <a16:creationId xmlns:a16="http://schemas.microsoft.com/office/drawing/2014/main" id="{82B3541F-5B86-4270-F1EA-54D2290A82B0}"/>
              </a:ext>
            </a:extLst>
          </p:cNvPr>
          <p:cNvSpPr txBox="1"/>
          <p:nvPr/>
        </p:nvSpPr>
        <p:spPr>
          <a:xfrm>
            <a:off x="607742" y="1123257"/>
            <a:ext cx="4722541" cy="1538883"/>
          </a:xfrm>
          <a:prstGeom prst="rect">
            <a:avLst/>
          </a:prstGeom>
          <a:solidFill>
            <a:schemeClr val="accent1"/>
          </a:solidFill>
        </p:spPr>
        <p:txBody>
          <a:bodyPr wrap="square" lIns="182880" t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panose="020B0604020202020204"/>
                <a:ea typeface="+mn-ea"/>
                <a:cs typeface="+mn-cs"/>
              </a:rPr>
              <a:t>Market Size</a:t>
            </a:r>
            <a:endPar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accent2">
                    <a:lumMod val="60000"/>
                    <a:lumOff val="40000"/>
                  </a:schemeClr>
                </a:solidFill>
                <a:effectLst/>
                <a:uLnTx/>
                <a:uFillTx/>
                <a:latin typeface="Arial" panose="020B0604020202020204"/>
                <a:ea typeface="+mn-ea"/>
                <a:cs typeface="+mn-cs"/>
              </a:rPr>
              <a:t>$135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in U.S. assets/retail annuities</a:t>
            </a:r>
          </a:p>
        </p:txBody>
      </p:sp>
      <p:pic>
        <p:nvPicPr>
          <p:cNvPr id="6" name="Picture 5" descr="A black and white line art of a shopping basket&#10;&#10;Description automatically generated">
            <a:extLst>
              <a:ext uri="{FF2B5EF4-FFF2-40B4-BE49-F238E27FC236}">
                <a16:creationId xmlns:a16="http://schemas.microsoft.com/office/drawing/2014/main" id="{22BBB6FA-39D0-42F1-EB44-F1CCB88B71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9969" y="1192855"/>
            <a:ext cx="1876686" cy="1538883"/>
          </a:xfrm>
          <a:prstGeom prst="rect">
            <a:avLst/>
          </a:prstGeom>
        </p:spPr>
      </p:pic>
      <p:sp>
        <p:nvSpPr>
          <p:cNvPr id="8" name="TextBox 7">
            <a:extLst>
              <a:ext uri="{FF2B5EF4-FFF2-40B4-BE49-F238E27FC236}">
                <a16:creationId xmlns:a16="http://schemas.microsoft.com/office/drawing/2014/main" id="{51277097-B336-9BB6-ADEE-1224208A0D3C}"/>
              </a:ext>
            </a:extLst>
          </p:cNvPr>
          <p:cNvSpPr txBox="1"/>
          <p:nvPr/>
        </p:nvSpPr>
        <p:spPr>
          <a:xfrm>
            <a:off x="8065375" y="1593061"/>
            <a:ext cx="3065079" cy="1477328"/>
          </a:xfrm>
          <a:prstGeom prst="rect">
            <a:avLst/>
          </a:prstGeom>
          <a:noFill/>
        </p:spPr>
        <p:txBody>
          <a:bodyPr wrap="square">
            <a:spAutoFit/>
          </a:bodyPr>
          <a:lstStyle/>
          <a:p>
            <a:pPr marL="0" indent="0">
              <a:buClr>
                <a:srgbClr val="000000"/>
              </a:buClr>
              <a:buNone/>
              <a:defRPr/>
            </a:pPr>
            <a:r>
              <a:rPr lang="en-US" dirty="0">
                <a:solidFill>
                  <a:srgbClr val="002F70"/>
                </a:solidFill>
              </a:rPr>
              <a:t>Fewer than 1 in 3 </a:t>
            </a:r>
            <a:br>
              <a:rPr lang="en-US" dirty="0">
                <a:solidFill>
                  <a:srgbClr val="002F70"/>
                </a:solidFill>
              </a:rPr>
            </a:br>
            <a:r>
              <a:rPr lang="en-US" dirty="0">
                <a:solidFill>
                  <a:srgbClr val="002F70"/>
                </a:solidFill>
              </a:rPr>
              <a:t>pre-retirees anticipates traditional DB pension income will be a top source of income in retirement.</a:t>
            </a:r>
          </a:p>
        </p:txBody>
      </p:sp>
      <p:sp>
        <p:nvSpPr>
          <p:cNvPr id="11" name="Slide Number Placeholder 4">
            <a:extLst>
              <a:ext uri="{FF2B5EF4-FFF2-40B4-BE49-F238E27FC236}">
                <a16:creationId xmlns:a16="http://schemas.microsoft.com/office/drawing/2014/main" id="{2AB7B999-6445-3D4C-B6FE-B6FC6EE51734}"/>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48BDC1B-50EF-510C-5D7F-7F6C91D3958C}"/>
              </a:ext>
            </a:extLst>
          </p:cNvPr>
          <p:cNvSpPr txBox="1"/>
          <p:nvPr/>
        </p:nvSpPr>
        <p:spPr>
          <a:xfrm>
            <a:off x="607742" y="2784071"/>
            <a:ext cx="4722541" cy="1538883"/>
          </a:xfrm>
          <a:prstGeom prst="rect">
            <a:avLst/>
          </a:prstGeom>
          <a:solidFill>
            <a:srgbClr val="005F9F"/>
          </a:solidFill>
        </p:spPr>
        <p:txBody>
          <a:bodyPr wrap="square" lIns="182880" tIns="182880" b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panose="020B0604020202020204"/>
                <a:ea typeface="+mn-ea"/>
                <a:cs typeface="+mn-cs"/>
              </a:rPr>
              <a:t>Opportunity</a:t>
            </a:r>
            <a:endPar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accent2"/>
                </a:solidFill>
                <a:effectLst/>
                <a:uLnTx/>
                <a:uFillTx/>
                <a:latin typeface="Arial" panose="020B0604020202020204"/>
                <a:ea typeface="+mn-ea"/>
                <a:cs typeface="+mn-cs"/>
              </a:rPr>
              <a:t>$10.4 trillion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in defined contribution plans</a:t>
            </a:r>
          </a:p>
        </p:txBody>
      </p:sp>
      <p:pic>
        <p:nvPicPr>
          <p:cNvPr id="13" name="Picture 12">
            <a:extLst>
              <a:ext uri="{FF2B5EF4-FFF2-40B4-BE49-F238E27FC236}">
                <a16:creationId xmlns:a16="http://schemas.microsoft.com/office/drawing/2014/main" id="{227377F8-D63C-5115-4F32-C0887309C74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920360" y="2853670"/>
            <a:ext cx="1221899" cy="1501418"/>
          </a:xfrm>
          <a:prstGeom prst="rect">
            <a:avLst/>
          </a:prstGeom>
        </p:spPr>
      </p:pic>
      <p:sp>
        <p:nvSpPr>
          <p:cNvPr id="15" name="TextBox 14">
            <a:extLst>
              <a:ext uri="{FF2B5EF4-FFF2-40B4-BE49-F238E27FC236}">
                <a16:creationId xmlns:a16="http://schemas.microsoft.com/office/drawing/2014/main" id="{3A1D2654-5F28-E8AA-084A-BCCDCF4854E2}"/>
              </a:ext>
            </a:extLst>
          </p:cNvPr>
          <p:cNvSpPr txBox="1"/>
          <p:nvPr/>
        </p:nvSpPr>
        <p:spPr>
          <a:xfrm>
            <a:off x="607743" y="4316301"/>
            <a:ext cx="1546878" cy="1538883"/>
          </a:xfrm>
          <a:prstGeom prst="rect">
            <a:avLst/>
          </a:prstGeom>
          <a:solidFill>
            <a:srgbClr val="002F70"/>
          </a:solidFill>
        </p:spPr>
        <p:txBody>
          <a:bodyPr wrap="square" lIns="0" tIns="192024" rIns="0" bIns="411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2"/>
                </a:solidFill>
                <a:effectLst/>
                <a:uLnTx/>
                <a:uFillTx/>
                <a:latin typeface="Arial" panose="020B0604020202020204"/>
                <a:ea typeface="+mn-ea"/>
                <a:cs typeface="+mn-cs"/>
              </a:rPr>
              <a:t>718,736</a:t>
            </a:r>
            <a:r>
              <a:rPr kumimoji="0" lang="en-US" sz="4000" b="1" i="0" u="none" strike="noStrike" kern="0" cap="none" spc="0" normalizeH="0" baseline="0" noProof="0" dirty="0">
                <a:ln>
                  <a:noFill/>
                </a:ln>
                <a:solidFill>
                  <a:schemeClr val="accent2">
                    <a:lumMod val="60000"/>
                    <a:lumOff val="40000"/>
                  </a:schemeClr>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DC plans</a:t>
            </a:r>
          </a:p>
        </p:txBody>
      </p:sp>
      <p:sp>
        <p:nvSpPr>
          <p:cNvPr id="16" name="TextBox 15">
            <a:extLst>
              <a:ext uri="{FF2B5EF4-FFF2-40B4-BE49-F238E27FC236}">
                <a16:creationId xmlns:a16="http://schemas.microsoft.com/office/drawing/2014/main" id="{B93BB195-7926-52EF-6337-DD94769E0726}"/>
              </a:ext>
            </a:extLst>
          </p:cNvPr>
          <p:cNvSpPr txBox="1"/>
          <p:nvPr/>
        </p:nvSpPr>
        <p:spPr>
          <a:xfrm>
            <a:off x="2154621" y="4316301"/>
            <a:ext cx="3175662" cy="800219"/>
          </a:xfrm>
          <a:prstGeom prst="rect">
            <a:avLst/>
          </a:prstGeom>
          <a:solidFill>
            <a:schemeClr val="accent1">
              <a:lumMod val="75000"/>
            </a:schemeClr>
          </a:solidFill>
        </p:spPr>
        <p:txBody>
          <a:bodyPr wrap="square" lIns="1463040" tIns="182880" rIns="0" bIns="18288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rPr>
              <a:t>plans have 2 – 999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rPr>
              <a:t>plan participants</a:t>
            </a:r>
          </a:p>
        </p:txBody>
      </p:sp>
      <p:sp>
        <p:nvSpPr>
          <p:cNvPr id="18" name="TextBox 17">
            <a:extLst>
              <a:ext uri="{FF2B5EF4-FFF2-40B4-BE49-F238E27FC236}">
                <a16:creationId xmlns:a16="http://schemas.microsoft.com/office/drawing/2014/main" id="{73847189-5B3A-7AA7-1F79-D1DB73D38C4B}"/>
              </a:ext>
            </a:extLst>
          </p:cNvPr>
          <p:cNvSpPr txBox="1"/>
          <p:nvPr/>
        </p:nvSpPr>
        <p:spPr>
          <a:xfrm>
            <a:off x="2270429" y="4491014"/>
            <a:ext cx="2049322" cy="461665"/>
          </a:xfrm>
          <a:prstGeom prst="rect">
            <a:avLst/>
          </a:prstGeom>
          <a:noFill/>
        </p:spPr>
        <p:txBody>
          <a:bodyPr wrap="square">
            <a:spAutoFit/>
          </a:bodyPr>
          <a:lstStyle/>
          <a:p>
            <a:r>
              <a:rPr kumimoji="0" lang="en-US" sz="2400" b="1" i="0" u="none" strike="noStrike" kern="0" cap="none" spc="0" normalizeH="0" baseline="0" noProof="0" dirty="0">
                <a:ln>
                  <a:noFill/>
                </a:ln>
                <a:solidFill>
                  <a:schemeClr val="accent2"/>
                </a:solidFill>
                <a:effectLst/>
                <a:uLnTx/>
                <a:uFillTx/>
                <a:latin typeface="Arial" panose="020B0604020202020204"/>
                <a:ea typeface="+mn-ea"/>
                <a:cs typeface="+mn-cs"/>
              </a:rPr>
              <a:t>680,236</a:t>
            </a:r>
            <a:endParaRPr lang="en-US" sz="2400" dirty="0"/>
          </a:p>
        </p:txBody>
      </p:sp>
      <p:sp>
        <p:nvSpPr>
          <p:cNvPr id="19" name="TextBox 18">
            <a:extLst>
              <a:ext uri="{FF2B5EF4-FFF2-40B4-BE49-F238E27FC236}">
                <a16:creationId xmlns:a16="http://schemas.microsoft.com/office/drawing/2014/main" id="{9C771DDC-2CBE-105A-E7C7-B5FC593F1613}"/>
              </a:ext>
            </a:extLst>
          </p:cNvPr>
          <p:cNvSpPr txBox="1"/>
          <p:nvPr/>
        </p:nvSpPr>
        <p:spPr>
          <a:xfrm>
            <a:off x="2154621" y="5091898"/>
            <a:ext cx="3175662" cy="763286"/>
          </a:xfrm>
          <a:prstGeom prst="rect">
            <a:avLst/>
          </a:prstGeom>
          <a:solidFill>
            <a:schemeClr val="accent1"/>
          </a:solidFill>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rPr>
              <a:t>plans have 50,000+ plan participants</a:t>
            </a:r>
          </a:p>
        </p:txBody>
      </p:sp>
      <p:sp>
        <p:nvSpPr>
          <p:cNvPr id="20" name="TextBox 19">
            <a:extLst>
              <a:ext uri="{FF2B5EF4-FFF2-40B4-BE49-F238E27FC236}">
                <a16:creationId xmlns:a16="http://schemas.microsoft.com/office/drawing/2014/main" id="{B5ED0B78-4FDB-416D-012B-336548E79027}"/>
              </a:ext>
            </a:extLst>
          </p:cNvPr>
          <p:cNvSpPr txBox="1"/>
          <p:nvPr/>
        </p:nvSpPr>
        <p:spPr>
          <a:xfrm>
            <a:off x="2872409" y="5219624"/>
            <a:ext cx="935226" cy="461665"/>
          </a:xfrm>
          <a:prstGeom prst="rect">
            <a:avLst/>
          </a:prstGeom>
          <a:noFill/>
        </p:spPr>
        <p:txBody>
          <a:bodyPr wrap="square">
            <a:spAutoFit/>
          </a:bodyPr>
          <a:lstStyle/>
          <a:p>
            <a:r>
              <a:rPr kumimoji="0" lang="en-US" sz="2400" b="1" i="0" u="none" strike="noStrike" kern="0" cap="none" spc="0" normalizeH="0" baseline="0" noProof="0" dirty="0">
                <a:ln>
                  <a:noFill/>
                </a:ln>
                <a:solidFill>
                  <a:schemeClr val="accent2">
                    <a:lumMod val="60000"/>
                    <a:lumOff val="40000"/>
                  </a:schemeClr>
                </a:solidFill>
                <a:effectLst/>
                <a:uLnTx/>
                <a:uFillTx/>
                <a:latin typeface="Arial" panose="020B0604020202020204"/>
                <a:ea typeface="+mn-ea"/>
                <a:cs typeface="+mn-cs"/>
              </a:rPr>
              <a:t>186</a:t>
            </a:r>
            <a:endParaRPr lang="en-US" sz="2400" dirty="0">
              <a:solidFill>
                <a:schemeClr val="accent2">
                  <a:lumMod val="60000"/>
                  <a:lumOff val="40000"/>
                </a:schemeClr>
              </a:solidFill>
            </a:endParaRPr>
          </a:p>
        </p:txBody>
      </p:sp>
      <p:sp>
        <p:nvSpPr>
          <p:cNvPr id="24" name="TextBox 23">
            <a:extLst>
              <a:ext uri="{FF2B5EF4-FFF2-40B4-BE49-F238E27FC236}">
                <a16:creationId xmlns:a16="http://schemas.microsoft.com/office/drawing/2014/main" id="{D17F849E-DD47-F89C-758E-4DEFDB403317}"/>
              </a:ext>
            </a:extLst>
          </p:cNvPr>
          <p:cNvSpPr txBox="1"/>
          <p:nvPr/>
        </p:nvSpPr>
        <p:spPr>
          <a:xfrm>
            <a:off x="6096000" y="3909206"/>
            <a:ext cx="3175662" cy="1200329"/>
          </a:xfrm>
          <a:prstGeom prst="rect">
            <a:avLst/>
          </a:prstGeom>
          <a:noFill/>
        </p:spPr>
        <p:txBody>
          <a:bodyPr wrap="square">
            <a:spAutoFit/>
          </a:bodyPr>
          <a:lstStyle/>
          <a:p>
            <a:pPr marL="0" indent="0">
              <a:spcAft>
                <a:spcPts val="1000"/>
              </a:spcAft>
              <a:buClr>
                <a:srgbClr val="000000"/>
              </a:buClr>
              <a:buNone/>
              <a:defRPr/>
            </a:pPr>
            <a:r>
              <a:rPr kumimoji="0" lang="en-US" i="0" u="none" strike="noStrike" kern="0" cap="none" spc="0" normalizeH="0" baseline="0" noProof="0" dirty="0">
                <a:ln>
                  <a:noFill/>
                </a:ln>
                <a:solidFill>
                  <a:srgbClr val="002F70"/>
                </a:solidFill>
                <a:effectLst/>
                <a:uLnTx/>
                <a:uFillTx/>
                <a:ea typeface="+mn-ea"/>
                <a:cs typeface="+mn-cs"/>
              </a:rPr>
              <a:t>95% of workers believe </a:t>
            </a:r>
            <a:br>
              <a:rPr kumimoji="0" lang="en-US" i="0" u="none" strike="noStrike" kern="0" cap="none" spc="0" normalizeH="0" baseline="0" noProof="0" dirty="0">
                <a:ln>
                  <a:noFill/>
                </a:ln>
                <a:solidFill>
                  <a:srgbClr val="002F70"/>
                </a:solidFill>
                <a:effectLst/>
                <a:uLnTx/>
                <a:uFillTx/>
                <a:ea typeface="+mn-ea"/>
                <a:cs typeface="+mn-cs"/>
              </a:rPr>
            </a:br>
            <a:r>
              <a:rPr kumimoji="0" lang="en-US" i="0" u="none" strike="noStrike" kern="0" cap="none" spc="0" normalizeH="0" baseline="0" noProof="0" dirty="0">
                <a:ln>
                  <a:noFill/>
                </a:ln>
                <a:solidFill>
                  <a:srgbClr val="002F70"/>
                </a:solidFill>
                <a:effectLst/>
                <a:uLnTx/>
                <a:uFillTx/>
                <a:ea typeface="+mn-ea"/>
                <a:cs typeface="+mn-cs"/>
              </a:rPr>
              <a:t>in-plan guaranteed income options should be available in their DC plans. </a:t>
            </a:r>
            <a:endParaRPr kumimoji="0" lang="en-US" i="1" u="none" strike="noStrike" kern="0" cap="none" spc="0" normalizeH="0" baseline="30000" noProof="0" dirty="0">
              <a:ln>
                <a:noFill/>
              </a:ln>
              <a:solidFill>
                <a:srgbClr val="002F70"/>
              </a:solidFill>
              <a:effectLst/>
              <a:uLnTx/>
              <a:uFillTx/>
              <a:ea typeface="+mn-ea"/>
              <a:cs typeface="+mn-cs"/>
            </a:endParaRPr>
          </a:p>
        </p:txBody>
      </p:sp>
      <p:pic>
        <p:nvPicPr>
          <p:cNvPr id="25" name="Picture 24">
            <a:extLst>
              <a:ext uri="{FF2B5EF4-FFF2-40B4-BE49-F238E27FC236}">
                <a16:creationId xmlns:a16="http://schemas.microsoft.com/office/drawing/2014/main" id="{03B20301-C5DE-AB04-1A2F-04F71345ACF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597915" y="3909073"/>
            <a:ext cx="1221899" cy="1218961"/>
          </a:xfrm>
          <a:prstGeom prst="rect">
            <a:avLst/>
          </a:prstGeom>
        </p:spPr>
      </p:pic>
      <p:pic>
        <p:nvPicPr>
          <p:cNvPr id="26" name="Picture 25">
            <a:extLst>
              <a:ext uri="{FF2B5EF4-FFF2-40B4-BE49-F238E27FC236}">
                <a16:creationId xmlns:a16="http://schemas.microsoft.com/office/drawing/2014/main" id="{AE415DA5-CCC6-6259-5EDE-85551220384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251478" y="1888889"/>
            <a:ext cx="1221899" cy="885672"/>
          </a:xfrm>
          <a:prstGeom prst="rect">
            <a:avLst/>
          </a:prstGeom>
        </p:spPr>
      </p:pic>
    </p:spTree>
    <p:extLst>
      <p:ext uri="{BB962C8B-B14F-4D97-AF65-F5344CB8AC3E}">
        <p14:creationId xmlns:p14="http://schemas.microsoft.com/office/powerpoint/2010/main" val="767283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D32469-F763-D4CB-FBF7-9302C2884F5B}"/>
              </a:ext>
            </a:extLst>
          </p:cNvPr>
          <p:cNvSpPr/>
          <p:nvPr/>
        </p:nvSpPr>
        <p:spPr>
          <a:xfrm>
            <a:off x="342769" y="1118774"/>
            <a:ext cx="11506463" cy="4243801"/>
          </a:xfrm>
          <a:prstGeom prst="rect">
            <a:avLst/>
          </a:prstGeom>
          <a:solidFill>
            <a:schemeClr val="bg1"/>
          </a:solidFill>
          <a:ln w="1270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673A7E1-AD0A-3599-2A6F-ACEFF0F91776}"/>
              </a:ext>
            </a:extLst>
          </p:cNvPr>
          <p:cNvSpPr/>
          <p:nvPr/>
        </p:nvSpPr>
        <p:spPr>
          <a:xfrm>
            <a:off x="636494" y="5196622"/>
            <a:ext cx="11034172" cy="315739"/>
          </a:xfrm>
          <a:prstGeom prst="rect">
            <a:avLst/>
          </a:prstGeom>
          <a:solidFill>
            <a:srgbClr val="002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p:cNvSpPr>
            <a:spLocks noGrp="1"/>
          </p:cNvSpPr>
          <p:nvPr>
            <p:ph type="title"/>
          </p:nvPr>
        </p:nvSpPr>
        <p:spPr>
          <a:xfrm>
            <a:off x="5782" y="1"/>
            <a:ext cx="12191998" cy="819150"/>
          </a:xfrm>
        </p:spPr>
        <p:txBody>
          <a:bodyPr>
            <a:normAutofit/>
          </a:bodyPr>
          <a:lstStyle/>
          <a:p>
            <a:r>
              <a:rPr lang="en-US" sz="2800" dirty="0"/>
              <a:t>IPA Participation Rate</a:t>
            </a:r>
          </a:p>
        </p:txBody>
      </p:sp>
      <p:graphicFrame>
        <p:nvGraphicFramePr>
          <p:cNvPr id="10" name="Chart 9"/>
          <p:cNvGraphicFramePr/>
          <p:nvPr>
            <p:extLst>
              <p:ext uri="{D42A27DB-BD31-4B8C-83A1-F6EECF244321}">
                <p14:modId xmlns:p14="http://schemas.microsoft.com/office/powerpoint/2010/main" val="604006512"/>
              </p:ext>
            </p:extLst>
          </p:nvPr>
        </p:nvGraphicFramePr>
        <p:xfrm>
          <a:off x="531528" y="1388220"/>
          <a:ext cx="11034172" cy="340101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F87C6C5C-36A3-8361-EBD3-7BEDB44A755C}"/>
              </a:ext>
            </a:extLst>
          </p:cNvPr>
          <p:cNvSpPr txBox="1"/>
          <p:nvPr/>
        </p:nvSpPr>
        <p:spPr>
          <a:xfrm>
            <a:off x="1236707" y="5196657"/>
            <a:ext cx="11034172" cy="2614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Employer encourages participation                  </a:t>
            </a:r>
            <a:r>
              <a:rPr lang="en-US" sz="1200" b="1" dirty="0">
                <a:solidFill>
                  <a:schemeClr val="bg1"/>
                </a:solidFill>
                <a:latin typeface="Arial" panose="020B0604020202020204"/>
              </a:rPr>
              <a:t>  </a:t>
            </a: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                           Plan tenure                                                % of employees aged 55 or older</a:t>
            </a:r>
          </a:p>
        </p:txBody>
      </p:sp>
      <p:sp>
        <p:nvSpPr>
          <p:cNvPr id="12" name="Slide Number Placeholder 4">
            <a:extLst>
              <a:ext uri="{FF2B5EF4-FFF2-40B4-BE49-F238E27FC236}">
                <a16:creationId xmlns:a16="http://schemas.microsoft.com/office/drawing/2014/main" id="{B1663215-C113-7FCA-A450-3A378BD5404C}"/>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5"/>
          <p:cNvSpPr>
            <a:spLocks noGrp="1"/>
          </p:cNvSpPr>
          <p:nvPr>
            <p:ph type="body" sz="quarter" idx="13"/>
          </p:nvPr>
        </p:nvSpPr>
        <p:spPr>
          <a:xfrm>
            <a:off x="531393" y="6166369"/>
            <a:ext cx="6584110" cy="365125"/>
          </a:xfrm>
        </p:spPr>
        <p:txBody>
          <a:bodyPr anchor="b" anchorCtr="0"/>
          <a:lstStyle/>
          <a:p>
            <a:pPr marL="0" indent="0">
              <a:buNone/>
            </a:pPr>
            <a:endParaRPr lang="en-US" sz="900" dirty="0"/>
          </a:p>
          <a:p>
            <a:pPr marL="0" indent="0">
              <a:buNone/>
            </a:pPr>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 </a:t>
            </a:r>
            <a:br>
              <a:rPr lang="en-US" sz="900" dirty="0"/>
            </a:br>
            <a:r>
              <a:rPr lang="en-US" sz="900" dirty="0"/>
              <a:t>Based on 209 sponsors of plans with IPAs. For breakout of results by percentage of employees aged 55 or older, results for “75 percent or more” not shown due to low sample size.</a:t>
            </a:r>
          </a:p>
        </p:txBody>
      </p:sp>
    </p:spTree>
    <p:extLst>
      <p:ext uri="{BB962C8B-B14F-4D97-AF65-F5344CB8AC3E}">
        <p14:creationId xmlns:p14="http://schemas.microsoft.com/office/powerpoint/2010/main" val="4195834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and person looking at a computer">
            <a:extLst>
              <a:ext uri="{FF2B5EF4-FFF2-40B4-BE49-F238E27FC236}">
                <a16:creationId xmlns:a16="http://schemas.microsoft.com/office/drawing/2014/main" id="{A72DD791-DC8C-456B-7387-785CC082052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7" name="Title 6"/>
          <p:cNvSpPr>
            <a:spLocks noGrp="1"/>
          </p:cNvSpPr>
          <p:nvPr>
            <p:ph type="title"/>
          </p:nvPr>
        </p:nvSpPr>
        <p:spPr/>
        <p:txBody>
          <a:bodyPr/>
          <a:lstStyle/>
          <a:p>
            <a:r>
              <a:rPr lang="en-US" dirty="0"/>
              <a:t>Plan Sponsors of </a:t>
            </a:r>
            <a:r>
              <a:rPr lang="en-US"/>
              <a:t>Plans With </a:t>
            </a:r>
            <a:r>
              <a:rPr lang="en-US" dirty="0"/>
              <a:t>In-Plan Annuities</a:t>
            </a:r>
          </a:p>
        </p:txBody>
      </p:sp>
      <p:pic>
        <p:nvPicPr>
          <p:cNvPr id="4098"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5782" y="0"/>
            <a:ext cx="12186218"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760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8970"/>
            <a:ext cx="12191999" cy="2262158"/>
          </a:xfrm>
          <a:prstGeom prst="rect">
            <a:avLst/>
          </a:prstGeom>
          <a:solidFill>
            <a:schemeClr val="accent1">
              <a:lumMod val="20000"/>
              <a:lumOff val="80000"/>
              <a:alpha val="75000"/>
            </a:schemeClr>
          </a:solidFill>
        </p:spPr>
        <p:txBody>
          <a:bodyPr wrap="square" lIns="6400800" tIns="1188720" bIns="7315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F70"/>
                </a:solidFill>
                <a:effectLst/>
                <a:uLnTx/>
                <a:uFillTx/>
                <a:latin typeface="Arial" panose="020B0604020202020204"/>
                <a:ea typeface="+mn-ea"/>
                <a:cs typeface="+mn-cs"/>
              </a:rPr>
              <a:t>Looking out for best interests of employees</a:t>
            </a:r>
          </a:p>
        </p:txBody>
      </p:sp>
      <p:sp>
        <p:nvSpPr>
          <p:cNvPr id="12" name="TextBox 11">
            <a:extLst>
              <a:ext uri="{FF2B5EF4-FFF2-40B4-BE49-F238E27FC236}">
                <a16:creationId xmlns:a16="http://schemas.microsoft.com/office/drawing/2014/main" id="{C7DDC192-468E-B930-B9EC-18CFA6825167}"/>
              </a:ext>
            </a:extLst>
          </p:cNvPr>
          <p:cNvSpPr txBox="1"/>
          <p:nvPr/>
        </p:nvSpPr>
        <p:spPr>
          <a:xfrm>
            <a:off x="0" y="5330988"/>
            <a:ext cx="12191999" cy="1541961"/>
          </a:xfrm>
          <a:prstGeom prst="rect">
            <a:avLst/>
          </a:prstGeom>
          <a:solidFill>
            <a:schemeClr val="accent4">
              <a:lumMod val="20000"/>
              <a:lumOff val="80000"/>
              <a:alpha val="75000"/>
            </a:schemeClr>
          </a:solidFill>
        </p:spPr>
        <p:txBody>
          <a:bodyPr wrap="square" lIns="6400800" tIns="155448" bIns="10972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2F70"/>
                </a:solidFill>
                <a:latin typeface="Arial" panose="020B0604020202020204"/>
              </a:rPr>
              <a:t>Demand</a:t>
            </a:r>
            <a:endParaRPr kumimoji="0" lang="en-US" sz="1600" b="0"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E1B7855-CDBE-B906-4063-4F9ECD1E5FB5}"/>
              </a:ext>
            </a:extLst>
          </p:cNvPr>
          <p:cNvSpPr txBox="1"/>
          <p:nvPr/>
        </p:nvSpPr>
        <p:spPr>
          <a:xfrm>
            <a:off x="0" y="4763515"/>
            <a:ext cx="12191999" cy="587853"/>
          </a:xfrm>
          <a:prstGeom prst="rect">
            <a:avLst/>
          </a:prstGeom>
          <a:solidFill>
            <a:schemeClr val="accent3">
              <a:lumMod val="20000"/>
              <a:lumOff val="80000"/>
              <a:alpha val="75000"/>
            </a:schemeClr>
          </a:solidFill>
        </p:spPr>
        <p:txBody>
          <a:bodyPr wrap="square" lIns="6400800" tIns="155448"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F70"/>
                </a:solidFill>
                <a:effectLst/>
                <a:uLnTx/>
                <a:uFillTx/>
                <a:latin typeface="Arial" panose="020B0604020202020204"/>
                <a:ea typeface="+mn-ea"/>
                <a:cs typeface="+mn-cs"/>
              </a:rPr>
              <a:t>Workforce management</a:t>
            </a:r>
          </a:p>
        </p:txBody>
      </p:sp>
      <p:sp>
        <p:nvSpPr>
          <p:cNvPr id="3" name="TextBox 2">
            <a:extLst>
              <a:ext uri="{FF2B5EF4-FFF2-40B4-BE49-F238E27FC236}">
                <a16:creationId xmlns:a16="http://schemas.microsoft.com/office/drawing/2014/main" id="{35DC7C45-068E-7139-FA84-89B671E7ACE2}"/>
              </a:ext>
            </a:extLst>
          </p:cNvPr>
          <p:cNvSpPr txBox="1"/>
          <p:nvPr/>
        </p:nvSpPr>
        <p:spPr>
          <a:xfrm>
            <a:off x="0" y="3008089"/>
            <a:ext cx="12191999" cy="1754326"/>
          </a:xfrm>
          <a:prstGeom prst="rect">
            <a:avLst/>
          </a:prstGeom>
          <a:solidFill>
            <a:schemeClr val="accent2">
              <a:lumMod val="20000"/>
              <a:lumOff val="80000"/>
              <a:alpha val="75000"/>
            </a:schemeClr>
          </a:solidFill>
        </p:spPr>
        <p:txBody>
          <a:bodyPr wrap="square" lIns="6400800" tIns="731520" bIns="7315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F70"/>
                </a:solidFill>
                <a:effectLst/>
                <a:uLnTx/>
                <a:uFillTx/>
                <a:latin typeface="Arial" panose="020B0604020202020204"/>
                <a:ea typeface="+mn-ea"/>
                <a:cs typeface="+mn-cs"/>
              </a:rPr>
              <a:t>Recommended by professional</a:t>
            </a:r>
          </a:p>
        </p:txBody>
      </p:sp>
      <p:sp>
        <p:nvSpPr>
          <p:cNvPr id="4" name="Title 3"/>
          <p:cNvSpPr>
            <a:spLocks noGrp="1"/>
          </p:cNvSpPr>
          <p:nvPr>
            <p:ph type="title"/>
          </p:nvPr>
        </p:nvSpPr>
        <p:spPr>
          <a:xfrm>
            <a:off x="5782" y="-1"/>
            <a:ext cx="12191998" cy="766271"/>
          </a:xfrm>
        </p:spPr>
        <p:txBody>
          <a:bodyPr>
            <a:normAutofit/>
          </a:bodyPr>
          <a:lstStyle/>
          <a:p>
            <a:r>
              <a:rPr lang="en-US" sz="2800" dirty="0"/>
              <a:t>Employers Offer In-Plan Annuities to Look Out for Employees</a:t>
            </a:r>
          </a:p>
        </p:txBody>
      </p:sp>
      <p:graphicFrame>
        <p:nvGraphicFramePr>
          <p:cNvPr id="7" name="Chart 6"/>
          <p:cNvGraphicFramePr/>
          <p:nvPr>
            <p:extLst>
              <p:ext uri="{D42A27DB-BD31-4B8C-83A1-F6EECF244321}">
                <p14:modId xmlns:p14="http://schemas.microsoft.com/office/powerpoint/2010/main" val="2840270020"/>
              </p:ext>
            </p:extLst>
          </p:nvPr>
        </p:nvGraphicFramePr>
        <p:xfrm>
          <a:off x="789577" y="1110742"/>
          <a:ext cx="5693057" cy="4968288"/>
        </p:xfrm>
        <a:graphic>
          <a:graphicData uri="http://schemas.openxmlformats.org/drawingml/2006/chart">
            <c:chart xmlns:c="http://schemas.openxmlformats.org/drawingml/2006/chart" xmlns:r="http://schemas.openxmlformats.org/officeDocument/2006/relationships" r:id="rId3"/>
          </a:graphicData>
        </a:graphic>
      </p:graphicFrame>
      <p:sp>
        <p:nvSpPr>
          <p:cNvPr id="11" name="Slide Number Placeholder 4">
            <a:extLst>
              <a:ext uri="{FF2B5EF4-FFF2-40B4-BE49-F238E27FC236}">
                <a16:creationId xmlns:a16="http://schemas.microsoft.com/office/drawing/2014/main" id="{9845E85B-3124-A7AB-7B1F-F5362649AD24}"/>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5"/>
          <p:cNvSpPr>
            <a:spLocks noGrp="1"/>
          </p:cNvSpPr>
          <p:nvPr>
            <p:ph type="body" sz="quarter" idx="13"/>
          </p:nvPr>
        </p:nvSpPr>
        <p:spPr>
          <a:xfrm>
            <a:off x="531393" y="6079030"/>
            <a:ext cx="5346858" cy="468218"/>
          </a:xfrm>
        </p:spPr>
        <p:txBody>
          <a:bodyPr anchor="b" anchorCtr="0"/>
          <a:lstStyle/>
          <a:p>
            <a:pPr marL="0" indent="0">
              <a:buNone/>
            </a:pPr>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br>
              <a:rPr lang="en-US" sz="900" dirty="0"/>
            </a:br>
            <a:r>
              <a:rPr lang="en-US" sz="900" dirty="0"/>
              <a:t>Based on 209 sponsors of plans with in-plan annuities. Multiple responses allowed.</a:t>
            </a:r>
          </a:p>
        </p:txBody>
      </p:sp>
      <p:pic>
        <p:nvPicPr>
          <p:cNvPr id="13" name="Picture 12">
            <a:extLst>
              <a:ext uri="{FF2B5EF4-FFF2-40B4-BE49-F238E27FC236}">
                <a16:creationId xmlns:a16="http://schemas.microsoft.com/office/drawing/2014/main" id="{1234AEF7-10A5-1FE9-BFC8-502C4F1BEE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85999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7432-0319-5CBF-516D-FD3E6C613959}"/>
              </a:ext>
            </a:extLst>
          </p:cNvPr>
          <p:cNvSpPr>
            <a:spLocks noGrp="1"/>
          </p:cNvSpPr>
          <p:nvPr>
            <p:ph type="title"/>
          </p:nvPr>
        </p:nvSpPr>
        <p:spPr>
          <a:xfrm>
            <a:off x="5782" y="7237"/>
            <a:ext cx="12191998" cy="771770"/>
          </a:xfrm>
        </p:spPr>
        <p:txBody>
          <a:bodyPr>
            <a:normAutofit/>
          </a:bodyPr>
          <a:lstStyle/>
          <a:p>
            <a:r>
              <a:rPr lang="en-US" sz="2800" dirty="0"/>
              <a:t>In-Plan Annuity Sponsor Takeaways</a:t>
            </a:r>
          </a:p>
        </p:txBody>
      </p:sp>
      <p:sp>
        <p:nvSpPr>
          <p:cNvPr id="3" name="Text Placeholder 2">
            <a:extLst>
              <a:ext uri="{FF2B5EF4-FFF2-40B4-BE49-F238E27FC236}">
                <a16:creationId xmlns:a16="http://schemas.microsoft.com/office/drawing/2014/main" id="{01D5BBE1-27DD-6CCD-3D28-44BB2592738F}"/>
              </a:ext>
            </a:extLst>
          </p:cNvPr>
          <p:cNvSpPr>
            <a:spLocks noGrp="1"/>
          </p:cNvSpPr>
          <p:nvPr>
            <p:ph type="body" sz="quarter" idx="10"/>
          </p:nvPr>
        </p:nvSpPr>
        <p:spPr>
          <a:xfrm>
            <a:off x="414617" y="875551"/>
            <a:ext cx="8120555" cy="4731124"/>
          </a:xfrm>
        </p:spPr>
        <p:txBody>
          <a:bodyPr/>
          <a:lstStyle/>
          <a:p>
            <a:pPr marL="4572" indent="0">
              <a:buNone/>
            </a:pPr>
            <a:r>
              <a:rPr lang="en-US" sz="1600" dirty="0">
                <a:solidFill>
                  <a:srgbClr val="002F70"/>
                </a:solidFill>
              </a:rPr>
              <a:t>In-Plan Annuity Sponsor Profile</a:t>
            </a:r>
          </a:p>
          <a:p>
            <a:pPr lvl="1">
              <a:spcAft>
                <a:spcPts val="1200"/>
              </a:spcAft>
              <a:buClr>
                <a:schemeClr val="accent1"/>
              </a:buClr>
              <a:buSzPct val="100000"/>
              <a:buFont typeface="Wingdings" panose="05000000000000000000" pitchFamily="2" charset="2"/>
              <a:buChar char="§"/>
            </a:pPr>
            <a:r>
              <a:rPr lang="en-US" sz="1600" dirty="0">
                <a:solidFill>
                  <a:srgbClr val="002F70"/>
                </a:solidFill>
              </a:rPr>
              <a:t>Younger companies are more prone to offer </a:t>
            </a:r>
          </a:p>
          <a:p>
            <a:pPr lvl="1">
              <a:buClr>
                <a:schemeClr val="accent1"/>
              </a:buClr>
              <a:buSzPct val="100000"/>
              <a:buFont typeface="Wingdings" panose="05000000000000000000" pitchFamily="2" charset="2"/>
              <a:buChar char="§"/>
            </a:pPr>
            <a:r>
              <a:rPr lang="en-US" sz="1600" dirty="0">
                <a:solidFill>
                  <a:srgbClr val="002F70"/>
                </a:solidFill>
              </a:rPr>
              <a:t>Plan tenures shorter than five years</a:t>
            </a:r>
          </a:p>
          <a:p>
            <a:pPr marL="4572" indent="0">
              <a:buNone/>
            </a:pPr>
            <a:r>
              <a:rPr lang="en-US" sz="1600" dirty="0">
                <a:solidFill>
                  <a:srgbClr val="002F70"/>
                </a:solidFill>
              </a:rPr>
              <a:t>In-Plan Annuity Sponsors: Plan Characteristics</a:t>
            </a:r>
          </a:p>
          <a:p>
            <a:pPr lvl="1">
              <a:spcAft>
                <a:spcPts val="1200"/>
              </a:spcAft>
              <a:buClr>
                <a:schemeClr val="accent1"/>
              </a:buClr>
              <a:buSzPct val="100000"/>
              <a:buFont typeface="Wingdings" panose="05000000000000000000" pitchFamily="2" charset="2"/>
              <a:buChar char="§"/>
            </a:pPr>
            <a:r>
              <a:rPr lang="en-US" sz="1600" dirty="0">
                <a:solidFill>
                  <a:srgbClr val="002F70"/>
                </a:solidFill>
              </a:rPr>
              <a:t>Offered a defined benefit plan in the past</a:t>
            </a:r>
          </a:p>
          <a:p>
            <a:pPr lvl="1">
              <a:spcAft>
                <a:spcPts val="1200"/>
              </a:spcAft>
              <a:buClr>
                <a:schemeClr val="accent1"/>
              </a:buClr>
              <a:buSzPct val="100000"/>
              <a:buFont typeface="Wingdings" panose="05000000000000000000" pitchFamily="2" charset="2"/>
              <a:buChar char="§"/>
            </a:pPr>
            <a:r>
              <a:rPr lang="en-US" sz="1600" dirty="0">
                <a:solidFill>
                  <a:srgbClr val="002F70"/>
                </a:solidFill>
              </a:rPr>
              <a:t>More likely to be MEPs</a:t>
            </a:r>
          </a:p>
          <a:p>
            <a:pPr lvl="1">
              <a:buClr>
                <a:schemeClr val="accent1"/>
              </a:buClr>
              <a:buSzPct val="100000"/>
              <a:buFont typeface="Wingdings" panose="05000000000000000000" pitchFamily="2" charset="2"/>
              <a:buChar char="§"/>
            </a:pPr>
            <a:r>
              <a:rPr lang="en-US" sz="1600" dirty="0">
                <a:solidFill>
                  <a:srgbClr val="002F70"/>
                </a:solidFill>
              </a:rPr>
              <a:t>More likely to have QDIA</a:t>
            </a:r>
          </a:p>
          <a:p>
            <a:pPr marL="381019" marR="0" lvl="0" indent="-381019" algn="l" defTabSz="914400" rtl="0" eaLnBrk="1" fontAlgn="base" latinLnBrk="0" hangingPunct="1">
              <a:lnSpc>
                <a:spcPct val="120000"/>
              </a:lnSpc>
              <a:spcBef>
                <a:spcPts val="0"/>
              </a:spcBef>
              <a:spcAft>
                <a:spcPts val="1260"/>
              </a:spcAft>
              <a:buClr>
                <a:srgbClr val="0B9EC1"/>
              </a:buClr>
              <a:buSzPct val="90000"/>
              <a:buFont typeface="Wingdings" panose="05000000000000000000" pitchFamily="2" charset="2"/>
              <a:buChar char="§"/>
              <a:tabLst/>
              <a:defRPr/>
            </a:pPr>
            <a:r>
              <a:rPr kumimoji="0" lang="en-US" sz="1600" b="0" i="0" u="none" strike="noStrike" kern="0" cap="none" spc="0" normalizeH="0" baseline="0" noProof="0" dirty="0">
                <a:ln>
                  <a:noFill/>
                </a:ln>
                <a:solidFill>
                  <a:srgbClr val="002F70"/>
                </a:solidFill>
                <a:effectLst/>
                <a:uLnTx/>
                <a:uFillTx/>
                <a:latin typeface="Arial" panose="020B0604020202020204" pitchFamily="34" charset="0"/>
                <a:ea typeface="+mn-ea"/>
                <a:cs typeface="Arial" panose="020B0604020202020204" pitchFamily="34" charset="0"/>
              </a:rPr>
              <a:t>Plan sponsors who believe the company some responsibility for helping individuals turn their balances into income streams</a:t>
            </a:r>
          </a:p>
          <a:p>
            <a:pPr marL="4572" indent="0">
              <a:buNone/>
            </a:pPr>
            <a:r>
              <a:rPr lang="en-US" sz="1600" dirty="0">
                <a:solidFill>
                  <a:srgbClr val="002F70"/>
                </a:solidFill>
              </a:rPr>
              <a:t>In-Plan Annuity Sponsors: Employee Profile</a:t>
            </a:r>
          </a:p>
          <a:p>
            <a:pPr lvl="1">
              <a:spcAft>
                <a:spcPts val="1200"/>
              </a:spcAft>
              <a:buClr>
                <a:schemeClr val="accent1"/>
              </a:buClr>
              <a:buSzPct val="100000"/>
              <a:buFont typeface="Wingdings" panose="05000000000000000000" pitchFamily="2" charset="2"/>
              <a:buChar char="§"/>
            </a:pPr>
            <a:r>
              <a:rPr lang="en-US" sz="1600" dirty="0">
                <a:solidFill>
                  <a:srgbClr val="002F70"/>
                </a:solidFill>
              </a:rPr>
              <a:t>Under 55</a:t>
            </a:r>
          </a:p>
          <a:p>
            <a:pPr lvl="1">
              <a:buClr>
                <a:schemeClr val="accent1"/>
              </a:buClr>
              <a:buSzPct val="100000"/>
              <a:buFont typeface="Wingdings" panose="05000000000000000000" pitchFamily="2" charset="2"/>
              <a:buChar char="§"/>
            </a:pPr>
            <a:r>
              <a:rPr lang="en-US" sz="1600" dirty="0">
                <a:solidFill>
                  <a:srgbClr val="002F70"/>
                </a:solidFill>
              </a:rPr>
              <a:t>College educated</a:t>
            </a:r>
          </a:p>
        </p:txBody>
      </p:sp>
      <p:pic>
        <p:nvPicPr>
          <p:cNvPr id="5" name="Picture 4">
            <a:extLst>
              <a:ext uri="{FF2B5EF4-FFF2-40B4-BE49-F238E27FC236}">
                <a16:creationId xmlns:a16="http://schemas.microsoft.com/office/drawing/2014/main" id="{20BC5B18-6502-344B-DAD1-148D224183B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39086" y="784787"/>
            <a:ext cx="5152914" cy="6073213"/>
          </a:xfrm>
          <a:prstGeom prst="rect">
            <a:avLst/>
          </a:prstGeom>
        </p:spPr>
      </p:pic>
      <p:sp>
        <p:nvSpPr>
          <p:cNvPr id="6" name="Slide Number Placeholder 4">
            <a:extLst>
              <a:ext uri="{FF2B5EF4-FFF2-40B4-BE49-F238E27FC236}">
                <a16:creationId xmlns:a16="http://schemas.microsoft.com/office/drawing/2014/main" id="{10FA9850-CFE2-4496-1452-4BA912B5D73B}"/>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F06235FC-9770-FEEE-D920-DD934123D5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
        <p:nvSpPr>
          <p:cNvPr id="8" name="TextBox 7">
            <a:extLst>
              <a:ext uri="{FF2B5EF4-FFF2-40B4-BE49-F238E27FC236}">
                <a16:creationId xmlns:a16="http://schemas.microsoft.com/office/drawing/2014/main" id="{129C93E7-9A0D-02C4-266A-7F4E73E98A9D}"/>
              </a:ext>
            </a:extLst>
          </p:cNvPr>
          <p:cNvSpPr txBox="1"/>
          <p:nvPr/>
        </p:nvSpPr>
        <p:spPr>
          <a:xfrm>
            <a:off x="531393" y="6316450"/>
            <a:ext cx="5465964" cy="230832"/>
          </a:xfrm>
          <a:prstGeom prst="rect">
            <a:avLst/>
          </a:prstGeom>
          <a:noFill/>
        </p:spPr>
        <p:txBody>
          <a:bodyPr wrap="square" rtlCol="0" anchor="b" anchorCtr="0">
            <a:spAutoFit/>
          </a:bodyPr>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p>
        </p:txBody>
      </p:sp>
    </p:spTree>
    <p:extLst>
      <p:ext uri="{BB962C8B-B14F-4D97-AF65-F5344CB8AC3E}">
        <p14:creationId xmlns:p14="http://schemas.microsoft.com/office/powerpoint/2010/main" val="1323737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Plan Sponsors of Plans Without In-Plan Annuities</a:t>
            </a:r>
          </a:p>
        </p:txBody>
      </p:sp>
      <p:pic>
        <p:nvPicPr>
          <p:cNvPr id="3" name="Picture 2" descr="A group of people sitting around a table&#10;&#10;Description automatically generated">
            <a:extLst>
              <a:ext uri="{FF2B5EF4-FFF2-40B4-BE49-F238E27FC236}">
                <a16:creationId xmlns:a16="http://schemas.microsoft.com/office/drawing/2014/main" id="{FEC52146-2645-F07C-CD6B-6B05946F69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86218" cy="4171167"/>
          </a:xfrm>
          <a:prstGeom prst="rect">
            <a:avLst/>
          </a:prstGeom>
        </p:spPr>
      </p:pic>
    </p:spTree>
    <p:extLst>
      <p:ext uri="{BB962C8B-B14F-4D97-AF65-F5344CB8AC3E}">
        <p14:creationId xmlns:p14="http://schemas.microsoft.com/office/powerpoint/2010/main" val="122429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7F4061-1256-F7E5-B657-12F43031CF8F}"/>
              </a:ext>
            </a:extLst>
          </p:cNvPr>
          <p:cNvSpPr/>
          <p:nvPr/>
        </p:nvSpPr>
        <p:spPr>
          <a:xfrm>
            <a:off x="0" y="787400"/>
            <a:ext cx="12197780" cy="9905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p:nvPr>
            <p:extLst>
              <p:ext uri="{D42A27DB-BD31-4B8C-83A1-F6EECF244321}">
                <p14:modId xmlns:p14="http://schemas.microsoft.com/office/powerpoint/2010/main" val="428567680"/>
              </p:ext>
            </p:extLst>
          </p:nvPr>
        </p:nvGraphicFramePr>
        <p:xfrm>
          <a:off x="469900" y="1448629"/>
          <a:ext cx="10896600" cy="430953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1F06A340-7768-3BF4-2AC1-F8DBD9348C42}"/>
              </a:ext>
            </a:extLst>
          </p:cNvPr>
          <p:cNvSpPr/>
          <p:nvPr/>
        </p:nvSpPr>
        <p:spPr>
          <a:xfrm>
            <a:off x="2253874" y="5613378"/>
            <a:ext cx="7522772" cy="351605"/>
          </a:xfrm>
          <a:prstGeom prst="rect">
            <a:avLst/>
          </a:prstGeom>
          <a:solidFill>
            <a:srgbClr val="002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p:cNvSpPr>
            <a:spLocks noGrp="1"/>
          </p:cNvSpPr>
          <p:nvPr>
            <p:ph type="title"/>
          </p:nvPr>
        </p:nvSpPr>
        <p:spPr/>
        <p:txBody>
          <a:bodyPr>
            <a:normAutofit/>
          </a:bodyPr>
          <a:lstStyle/>
          <a:p>
            <a:r>
              <a:rPr lang="en-US" sz="2800" dirty="0"/>
              <a:t>Plan Recordkeepers That Offer In-Plan Annuities</a:t>
            </a:r>
          </a:p>
        </p:txBody>
      </p:sp>
      <p:sp>
        <p:nvSpPr>
          <p:cNvPr id="10" name="TextBox 1"/>
          <p:cNvSpPr txBox="1"/>
          <p:nvPr/>
        </p:nvSpPr>
        <p:spPr>
          <a:xfrm>
            <a:off x="3727626" y="5625146"/>
            <a:ext cx="5663338" cy="3413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mn-cs"/>
              </a:rPr>
              <a:t>Plan Assets                                                                      Age of DC Plan</a:t>
            </a:r>
          </a:p>
        </p:txBody>
      </p:sp>
      <p:sp>
        <p:nvSpPr>
          <p:cNvPr id="8" name="TextBox 7">
            <a:extLst>
              <a:ext uri="{FF2B5EF4-FFF2-40B4-BE49-F238E27FC236}">
                <a16:creationId xmlns:a16="http://schemas.microsoft.com/office/drawing/2014/main" id="{DAA1FC85-0F72-5381-2FDC-1C07A4C56CFC}"/>
              </a:ext>
            </a:extLst>
          </p:cNvPr>
          <p:cNvSpPr txBox="1"/>
          <p:nvPr/>
        </p:nvSpPr>
        <p:spPr>
          <a:xfrm>
            <a:off x="6695004" y="1001609"/>
            <a:ext cx="5188720" cy="523220"/>
          </a:xfrm>
          <a:prstGeom prst="rect">
            <a:avLst/>
          </a:prstGeom>
          <a:noFill/>
        </p:spPr>
        <p:txBody>
          <a:bodyPr wrap="square" rtlCol="0">
            <a:spAutoFit/>
          </a:bodyPr>
          <a:lstStyle/>
          <a:p>
            <a:r>
              <a:rPr lang="en-US" sz="1400" dirty="0">
                <a:solidFill>
                  <a:schemeClr val="bg1"/>
                </a:solidFill>
              </a:rPr>
              <a:t>Only about </a:t>
            </a:r>
            <a:r>
              <a:rPr lang="en-US" sz="1400" b="1" dirty="0">
                <a:solidFill>
                  <a:schemeClr val="accent2"/>
                </a:solidFill>
              </a:rPr>
              <a:t>1/3 of sponsors</a:t>
            </a:r>
            <a:r>
              <a:rPr lang="en-US" sz="1400" dirty="0">
                <a:solidFill>
                  <a:schemeClr val="bg1"/>
                </a:solidFill>
              </a:rPr>
              <a:t> of plans without in-plan annuities say that their plan recordkeepers offer an in-plan annuity.</a:t>
            </a:r>
          </a:p>
        </p:txBody>
      </p:sp>
      <p:sp>
        <p:nvSpPr>
          <p:cNvPr id="5" name="TextBox 4">
            <a:extLst>
              <a:ext uri="{FF2B5EF4-FFF2-40B4-BE49-F238E27FC236}">
                <a16:creationId xmlns:a16="http://schemas.microsoft.com/office/drawing/2014/main" id="{1F515E97-05F9-4DA1-8DA2-585482714B00}"/>
              </a:ext>
            </a:extLst>
          </p:cNvPr>
          <p:cNvSpPr txBox="1"/>
          <p:nvPr/>
        </p:nvSpPr>
        <p:spPr>
          <a:xfrm>
            <a:off x="636495" y="1001609"/>
            <a:ext cx="4870064" cy="523220"/>
          </a:xfrm>
          <a:prstGeom prst="rect">
            <a:avLst/>
          </a:prstGeom>
          <a:noFill/>
        </p:spPr>
        <p:txBody>
          <a:bodyPr wrap="square">
            <a:spAutoFit/>
          </a:bodyPr>
          <a:lstStyle/>
          <a:p>
            <a:r>
              <a:rPr lang="en-US" sz="1400" dirty="0">
                <a:solidFill>
                  <a:schemeClr val="bg1"/>
                </a:solidFill>
              </a:rPr>
              <a:t>Plans with smaller assets</a:t>
            </a:r>
            <a:r>
              <a:rPr lang="en-US" sz="1400" b="1" dirty="0">
                <a:solidFill>
                  <a:schemeClr val="accent2"/>
                </a:solidFill>
              </a:rPr>
              <a:t> (less than $50M and 10+ years in age) </a:t>
            </a:r>
            <a:r>
              <a:rPr lang="en-US" sz="1400" dirty="0">
                <a:solidFill>
                  <a:schemeClr val="bg1"/>
                </a:solidFill>
              </a:rPr>
              <a:t>don’t have an in-plan annuity offering.</a:t>
            </a:r>
          </a:p>
        </p:txBody>
      </p:sp>
      <p:sp>
        <p:nvSpPr>
          <p:cNvPr id="2" name="Text Placeholder 5">
            <a:extLst>
              <a:ext uri="{FF2B5EF4-FFF2-40B4-BE49-F238E27FC236}">
                <a16:creationId xmlns:a16="http://schemas.microsoft.com/office/drawing/2014/main" id="{69CA5B16-56B8-D92D-DC30-9DFA0468BD4C}"/>
              </a:ext>
            </a:extLst>
          </p:cNvPr>
          <p:cNvSpPr>
            <a:spLocks noGrp="1"/>
          </p:cNvSpPr>
          <p:nvPr>
            <p:ph type="body" sz="quarter" idx="14"/>
          </p:nvPr>
        </p:nvSpPr>
        <p:spPr>
          <a:xfrm>
            <a:off x="531393" y="6219906"/>
            <a:ext cx="7183199" cy="403288"/>
          </a:xfrm>
          <a:prstGeom prst="rect">
            <a:avLst/>
          </a:prstGeom>
          <a:noFill/>
        </p:spPr>
        <p:txBody>
          <a:bodyPr/>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 </a:t>
            </a:r>
            <a:br>
              <a:rPr lang="en-US" sz="900" dirty="0"/>
            </a:br>
            <a:r>
              <a:rPr lang="en-US" sz="900" dirty="0"/>
              <a:t>Based on 357 sponsors of plans without in-plan annuities. </a:t>
            </a:r>
          </a:p>
          <a:p>
            <a:r>
              <a:rPr lang="en-US" sz="900" dirty="0"/>
              <a:t>Results exclude “Not sure” responses.</a:t>
            </a:r>
          </a:p>
        </p:txBody>
      </p:sp>
      <p:sp>
        <p:nvSpPr>
          <p:cNvPr id="3" name="Slide Number Placeholder 4">
            <a:extLst>
              <a:ext uri="{FF2B5EF4-FFF2-40B4-BE49-F238E27FC236}">
                <a16:creationId xmlns:a16="http://schemas.microsoft.com/office/drawing/2014/main" id="{37F49403-818A-F3E1-FA0B-09CB6E2D5387}"/>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6727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1194E1F9-BD25-B598-5B6B-562EF19477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54579" y="786895"/>
            <a:ext cx="6643202" cy="6071106"/>
          </a:xfrm>
          <a:prstGeom prst="rect">
            <a:avLst/>
          </a:prstGeom>
        </p:spPr>
      </p:pic>
      <p:sp>
        <p:nvSpPr>
          <p:cNvPr id="4" name="Title 3"/>
          <p:cNvSpPr>
            <a:spLocks noGrp="1"/>
          </p:cNvSpPr>
          <p:nvPr>
            <p:ph type="title"/>
          </p:nvPr>
        </p:nvSpPr>
        <p:spPr>
          <a:xfrm>
            <a:off x="2" y="1"/>
            <a:ext cx="12191998" cy="800446"/>
          </a:xfrm>
        </p:spPr>
        <p:txBody>
          <a:bodyPr>
            <a:normAutofit/>
          </a:bodyPr>
          <a:lstStyle/>
          <a:p>
            <a:r>
              <a:rPr lang="en-US" sz="2800" dirty="0"/>
              <a:t>Reasons for Not Offering: Product-Based Objections</a:t>
            </a:r>
          </a:p>
        </p:txBody>
      </p:sp>
      <p:sp>
        <p:nvSpPr>
          <p:cNvPr id="6" name="Text Placeholder 5"/>
          <p:cNvSpPr>
            <a:spLocks noGrp="1"/>
          </p:cNvSpPr>
          <p:nvPr>
            <p:ph type="body" sz="quarter" idx="14"/>
          </p:nvPr>
        </p:nvSpPr>
        <p:spPr>
          <a:xfrm>
            <a:off x="531393" y="5880746"/>
            <a:ext cx="5346858" cy="658368"/>
          </a:xfrm>
          <a:prstGeom prst="rect">
            <a:avLst/>
          </a:prstGeom>
        </p:spPr>
        <p:txBody>
          <a:bodyPr/>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 </a:t>
            </a:r>
            <a:br>
              <a:rPr lang="en-US" sz="900" dirty="0"/>
            </a:br>
            <a:r>
              <a:rPr lang="en-US" sz="900" dirty="0"/>
              <a:t>Based on 357 sponsors of plans without in-plan annuities. Multiple responses allowed.</a:t>
            </a:r>
          </a:p>
        </p:txBody>
      </p:sp>
      <p:graphicFrame>
        <p:nvGraphicFramePr>
          <p:cNvPr id="8" name="Chart 7"/>
          <p:cNvGraphicFramePr/>
          <p:nvPr>
            <p:extLst>
              <p:ext uri="{D42A27DB-BD31-4B8C-83A1-F6EECF244321}">
                <p14:modId xmlns:p14="http://schemas.microsoft.com/office/powerpoint/2010/main" val="4155480311"/>
              </p:ext>
            </p:extLst>
          </p:nvPr>
        </p:nvGraphicFramePr>
        <p:xfrm>
          <a:off x="470479" y="1549101"/>
          <a:ext cx="5084100" cy="3924600"/>
        </p:xfrm>
        <a:graphic>
          <a:graphicData uri="http://schemas.openxmlformats.org/drawingml/2006/chart">
            <c:chart xmlns:c="http://schemas.openxmlformats.org/drawingml/2006/chart" xmlns:r="http://schemas.openxmlformats.org/officeDocument/2006/relationships" r:id="rId4"/>
          </a:graphicData>
        </a:graphic>
      </p:graphicFrame>
      <p:sp>
        <p:nvSpPr>
          <p:cNvPr id="9" name="Slide Number Placeholder 4">
            <a:extLst>
              <a:ext uri="{FF2B5EF4-FFF2-40B4-BE49-F238E27FC236}">
                <a16:creationId xmlns:a16="http://schemas.microsoft.com/office/drawing/2014/main" id="{4029116E-386A-F911-E780-DE1AB2BF092E}"/>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91DBD642-02EC-9F36-ACA4-15F49C1E96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6620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40830C-3BA4-D73A-257F-1F089CE3532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777811" y="1128278"/>
            <a:ext cx="2414189" cy="4818835"/>
          </a:xfrm>
          <a:prstGeom prst="rect">
            <a:avLst/>
          </a:prstGeom>
        </p:spPr>
      </p:pic>
      <p:sp>
        <p:nvSpPr>
          <p:cNvPr id="18" name="TextBox 17">
            <a:extLst>
              <a:ext uri="{FF2B5EF4-FFF2-40B4-BE49-F238E27FC236}">
                <a16:creationId xmlns:a16="http://schemas.microsoft.com/office/drawing/2014/main" id="{70EA626B-5493-24FC-A7A1-7F1077F08820}"/>
              </a:ext>
            </a:extLst>
          </p:cNvPr>
          <p:cNvSpPr txBox="1"/>
          <p:nvPr/>
        </p:nvSpPr>
        <p:spPr>
          <a:xfrm>
            <a:off x="6595392" y="3669283"/>
            <a:ext cx="2830572" cy="2167595"/>
          </a:xfrm>
          <a:prstGeom prst="rect">
            <a:avLst/>
          </a:prstGeom>
          <a:solidFill>
            <a:schemeClr val="bg1">
              <a:alpha val="75000"/>
            </a:schemeClr>
          </a:solidFill>
          <a:ln w="22225">
            <a:solidFill>
              <a:srgbClr val="005F9F"/>
            </a:solidFill>
          </a:ln>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endParaRPr>
          </a:p>
        </p:txBody>
      </p:sp>
      <p:pic>
        <p:nvPicPr>
          <p:cNvPr id="6" name="Picture 5" descr="A blue and white circle with a black background&#10;&#10;Description automatically generated">
            <a:extLst>
              <a:ext uri="{FF2B5EF4-FFF2-40B4-BE49-F238E27FC236}">
                <a16:creationId xmlns:a16="http://schemas.microsoft.com/office/drawing/2014/main" id="{C3E77698-6C7E-C4BA-3AC3-3A500ED301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700" y="1128278"/>
            <a:ext cx="2414189" cy="4818837"/>
          </a:xfrm>
          <a:prstGeom prst="rect">
            <a:avLst/>
          </a:prstGeom>
        </p:spPr>
      </p:pic>
      <p:sp>
        <p:nvSpPr>
          <p:cNvPr id="4" name="Title 3"/>
          <p:cNvSpPr>
            <a:spLocks noGrp="1"/>
          </p:cNvSpPr>
          <p:nvPr>
            <p:ph type="title"/>
          </p:nvPr>
        </p:nvSpPr>
        <p:spPr/>
        <p:txBody>
          <a:bodyPr/>
          <a:lstStyle/>
          <a:p>
            <a:r>
              <a:rPr lang="en-US" dirty="0"/>
              <a:t>In-Plan Annuity Considerations</a:t>
            </a:r>
          </a:p>
        </p:txBody>
      </p:sp>
      <p:sp>
        <p:nvSpPr>
          <p:cNvPr id="8" name="Slide Number Placeholder 4">
            <a:extLst>
              <a:ext uri="{FF2B5EF4-FFF2-40B4-BE49-F238E27FC236}">
                <a16:creationId xmlns:a16="http://schemas.microsoft.com/office/drawing/2014/main" id="{D0249190-410A-32D3-FF5E-4C4A1CAEFEFB}"/>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957B7D31-AFAE-CD48-0B92-DAF0D322295A}"/>
              </a:ext>
            </a:extLst>
          </p:cNvPr>
          <p:cNvSpPr txBox="1"/>
          <p:nvPr/>
        </p:nvSpPr>
        <p:spPr>
          <a:xfrm>
            <a:off x="531393" y="6177950"/>
            <a:ext cx="5465964" cy="369332"/>
          </a:xfrm>
          <a:prstGeom prst="rect">
            <a:avLst/>
          </a:prstGeom>
          <a:noFill/>
        </p:spPr>
        <p:txBody>
          <a:bodyPr wrap="square" rtlCol="0" anchor="b" anchorCtr="0">
            <a:spAutoFit/>
          </a:bodyPr>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p>
          <a:p>
            <a:r>
              <a:rPr lang="en-US" sz="900" dirty="0"/>
              <a:t>Based on 357 sponsors of plans without in-plan annuities. Results exclude “Not sure” responses.</a:t>
            </a:r>
          </a:p>
        </p:txBody>
      </p:sp>
      <p:grpSp>
        <p:nvGrpSpPr>
          <p:cNvPr id="2" name="Group 1">
            <a:extLst>
              <a:ext uri="{FF2B5EF4-FFF2-40B4-BE49-F238E27FC236}">
                <a16:creationId xmlns:a16="http://schemas.microsoft.com/office/drawing/2014/main" id="{2F69355F-17D8-403C-938A-EA46557817E9}"/>
              </a:ext>
            </a:extLst>
          </p:cNvPr>
          <p:cNvGrpSpPr/>
          <p:nvPr/>
        </p:nvGrpSpPr>
        <p:grpSpPr>
          <a:xfrm>
            <a:off x="6456745" y="3775241"/>
            <a:ext cx="2868785" cy="1864701"/>
            <a:chOff x="6068084" y="3744487"/>
            <a:chExt cx="2868785" cy="1864701"/>
          </a:xfrm>
        </p:grpSpPr>
        <p:sp>
          <p:nvSpPr>
            <p:cNvPr id="32" name="TextBox 31">
              <a:extLst>
                <a:ext uri="{FF2B5EF4-FFF2-40B4-BE49-F238E27FC236}">
                  <a16:creationId xmlns:a16="http://schemas.microsoft.com/office/drawing/2014/main" id="{135B6F93-8084-E499-60F5-E17AF8B27747}"/>
                </a:ext>
              </a:extLst>
            </p:cNvPr>
            <p:cNvSpPr txBox="1"/>
            <p:nvPr/>
          </p:nvSpPr>
          <p:spPr>
            <a:xfrm>
              <a:off x="6421077" y="3847295"/>
              <a:ext cx="2515792" cy="1761893"/>
            </a:xfrm>
            <a:prstGeom prst="rect">
              <a:avLst/>
            </a:prstGeom>
            <a:noFill/>
          </p:spPr>
          <p:txBody>
            <a:bodyPr wrap="square">
              <a:spAutoFit/>
            </a:bodyPr>
            <a:lstStyle/>
            <a:p>
              <a:pPr marL="1234440" lvl="3">
                <a:lnSpc>
                  <a:spcPct val="112000"/>
                </a:lnSpc>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of companies that are considering</a:t>
              </a:r>
            </a:p>
            <a:p>
              <a:pPr indent="-137160">
                <a:lnSpc>
                  <a:spcPct val="112000"/>
                </a:lnSpc>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the addition of an in-plan annuity to their investment menu expect to make a decision in the next year.</a:t>
              </a:r>
            </a:p>
          </p:txBody>
        </p:sp>
        <p:sp>
          <p:nvSpPr>
            <p:cNvPr id="33" name="TextBox 32">
              <a:extLst>
                <a:ext uri="{FF2B5EF4-FFF2-40B4-BE49-F238E27FC236}">
                  <a16:creationId xmlns:a16="http://schemas.microsoft.com/office/drawing/2014/main" id="{539BD0E6-2A54-A337-BA27-BE08C092315E}"/>
                </a:ext>
              </a:extLst>
            </p:cNvPr>
            <p:cNvSpPr txBox="1"/>
            <p:nvPr/>
          </p:nvSpPr>
          <p:spPr>
            <a:xfrm>
              <a:off x="6068084" y="3744487"/>
              <a:ext cx="1657865"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rPr>
                <a:t>71</a:t>
              </a:r>
              <a:r>
                <a:rPr kumimoji="0" lang="en-US" sz="3200" b="1" i="0" u="none" strike="noStrike" kern="1200" cap="none" spc="-150" normalizeH="0" baseline="0" noProof="0" dirty="0">
                  <a:ln>
                    <a:noFill/>
                  </a:ln>
                  <a:solidFill>
                    <a:srgbClr val="005F9F"/>
                  </a:solidFill>
                  <a:effectLst/>
                  <a:uLnTx/>
                  <a:uFillTx/>
                  <a:latin typeface="Arial" panose="020B0604020202020204"/>
                  <a:ea typeface="+mn-ea"/>
                  <a:cs typeface="+mn-cs"/>
                </a:rPr>
                <a:t>%</a:t>
              </a:r>
              <a:endPar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endParaRPr>
            </a:p>
          </p:txBody>
        </p:sp>
      </p:grpSp>
      <p:pic>
        <p:nvPicPr>
          <p:cNvPr id="36" name="Picture 35">
            <a:extLst>
              <a:ext uri="{FF2B5EF4-FFF2-40B4-BE49-F238E27FC236}">
                <a16:creationId xmlns:a16="http://schemas.microsoft.com/office/drawing/2014/main" id="{E4F1267A-EC48-9976-1599-E4985E24AD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grpSp>
        <p:nvGrpSpPr>
          <p:cNvPr id="5" name="Group 4">
            <a:extLst>
              <a:ext uri="{FF2B5EF4-FFF2-40B4-BE49-F238E27FC236}">
                <a16:creationId xmlns:a16="http://schemas.microsoft.com/office/drawing/2014/main" id="{F750314F-A945-25A8-3265-74C969337CF0}"/>
              </a:ext>
            </a:extLst>
          </p:cNvPr>
          <p:cNvGrpSpPr/>
          <p:nvPr/>
        </p:nvGrpSpPr>
        <p:grpSpPr>
          <a:xfrm>
            <a:off x="2753335" y="1128278"/>
            <a:ext cx="3638407" cy="4718304"/>
            <a:chOff x="2647423" y="1123257"/>
            <a:chExt cx="3638407" cy="4718304"/>
          </a:xfrm>
        </p:grpSpPr>
        <p:sp>
          <p:nvSpPr>
            <p:cNvPr id="3" name="TextBox 2">
              <a:extLst>
                <a:ext uri="{FF2B5EF4-FFF2-40B4-BE49-F238E27FC236}">
                  <a16:creationId xmlns:a16="http://schemas.microsoft.com/office/drawing/2014/main" id="{2D1895DE-7686-900D-8263-AEA05649AE8A}"/>
                </a:ext>
              </a:extLst>
            </p:cNvPr>
            <p:cNvSpPr txBox="1"/>
            <p:nvPr/>
          </p:nvSpPr>
          <p:spPr>
            <a:xfrm>
              <a:off x="2706409" y="1123257"/>
              <a:ext cx="3534046" cy="4718304"/>
            </a:xfrm>
            <a:prstGeom prst="rect">
              <a:avLst/>
            </a:prstGeom>
            <a:solidFill>
              <a:schemeClr val="bg1">
                <a:alpha val="75000"/>
              </a:schemeClr>
            </a:solidFill>
            <a:ln w="22225">
              <a:solidFill>
                <a:srgbClr val="005F9F"/>
              </a:solidFill>
            </a:ln>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78825E3-B454-D007-C560-7EDA8E6503C1}"/>
                </a:ext>
              </a:extLst>
            </p:cNvPr>
            <p:cNvSpPr txBox="1"/>
            <p:nvPr/>
          </p:nvSpPr>
          <p:spPr>
            <a:xfrm>
              <a:off x="4236389" y="2056903"/>
              <a:ext cx="2049441"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have considered and made the decision to add an in-plan annuity</a:t>
              </a:r>
            </a:p>
          </p:txBody>
        </p:sp>
        <p:sp>
          <p:nvSpPr>
            <p:cNvPr id="10" name="TextBox 9">
              <a:extLst>
                <a:ext uri="{FF2B5EF4-FFF2-40B4-BE49-F238E27FC236}">
                  <a16:creationId xmlns:a16="http://schemas.microsoft.com/office/drawing/2014/main" id="{9CDB66B6-A475-9ED2-ECBD-536EA933E079}"/>
                </a:ext>
              </a:extLst>
            </p:cNvPr>
            <p:cNvSpPr txBox="1"/>
            <p:nvPr/>
          </p:nvSpPr>
          <p:spPr>
            <a:xfrm>
              <a:off x="2647423" y="1918404"/>
              <a:ext cx="1657865"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002F70"/>
                  </a:solidFill>
                  <a:effectLst/>
                  <a:uLnTx/>
                  <a:uFillTx/>
                  <a:latin typeface="Arial" panose="020B0604020202020204"/>
                  <a:ea typeface="+mn-ea"/>
                  <a:cs typeface="+mn-cs"/>
                </a:rPr>
                <a:t>17</a:t>
              </a:r>
              <a:r>
                <a:rPr kumimoji="0" lang="en-US" sz="3200" b="1" i="0" u="none" strike="noStrike" kern="1200" cap="none" spc="-150" normalizeH="0" baseline="0" noProof="0" dirty="0">
                  <a:ln>
                    <a:noFill/>
                  </a:ln>
                  <a:solidFill>
                    <a:srgbClr val="002F70"/>
                  </a:solidFill>
                  <a:effectLst/>
                  <a:uLnTx/>
                  <a:uFillTx/>
                  <a:latin typeface="Arial" panose="020B0604020202020204"/>
                  <a:ea typeface="+mn-ea"/>
                  <a:cs typeface="+mn-cs"/>
                </a:rPr>
                <a:t>%</a:t>
              </a:r>
              <a:endParaRPr kumimoji="0" lang="en-US" sz="6000" b="1" i="0" u="none" strike="noStrike" kern="1200" cap="none" spc="-150" normalizeH="0" baseline="0" noProof="0" dirty="0">
                <a:ln>
                  <a:noFill/>
                </a:ln>
                <a:solidFill>
                  <a:srgbClr val="002F7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C0354EE-1A55-C015-9C9A-B2AF0A97F347}"/>
                </a:ext>
              </a:extLst>
            </p:cNvPr>
            <p:cNvSpPr txBox="1"/>
            <p:nvPr/>
          </p:nvSpPr>
          <p:spPr>
            <a:xfrm>
              <a:off x="4236389" y="3022833"/>
              <a:ext cx="1657865"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are actively considering the addition</a:t>
              </a:r>
            </a:p>
          </p:txBody>
        </p:sp>
        <p:sp>
          <p:nvSpPr>
            <p:cNvPr id="12" name="TextBox 11">
              <a:extLst>
                <a:ext uri="{FF2B5EF4-FFF2-40B4-BE49-F238E27FC236}">
                  <a16:creationId xmlns:a16="http://schemas.microsoft.com/office/drawing/2014/main" id="{428F2F92-00AC-BF95-4682-B28B315DC84D}"/>
                </a:ext>
              </a:extLst>
            </p:cNvPr>
            <p:cNvSpPr txBox="1"/>
            <p:nvPr/>
          </p:nvSpPr>
          <p:spPr>
            <a:xfrm>
              <a:off x="2647423" y="2884334"/>
              <a:ext cx="1657865"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rPr>
                <a:t>26</a:t>
              </a:r>
              <a:r>
                <a:rPr kumimoji="0" lang="en-US" sz="3200" b="1" i="0" u="none" strike="noStrike" kern="1200" cap="none" spc="-150" normalizeH="0" baseline="0" noProof="0" dirty="0">
                  <a:ln>
                    <a:noFill/>
                  </a:ln>
                  <a:solidFill>
                    <a:srgbClr val="005F9F"/>
                  </a:solidFill>
                  <a:effectLst/>
                  <a:uLnTx/>
                  <a:uFillTx/>
                  <a:latin typeface="Arial" panose="020B0604020202020204"/>
                  <a:ea typeface="+mn-ea"/>
                  <a:cs typeface="+mn-cs"/>
                </a:rPr>
                <a:t>%</a:t>
              </a:r>
              <a:endParaRPr kumimoji="0" lang="en-US" sz="6000" b="1" i="0" u="none" strike="noStrike" kern="1200" cap="none" spc="-150" normalizeH="0" baseline="0" noProof="0" dirty="0">
                <a:ln>
                  <a:noFill/>
                </a:ln>
                <a:solidFill>
                  <a:srgbClr val="005F9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38A791A-4878-3CE9-732D-AD4EA12AFD2D}"/>
                </a:ext>
              </a:extLst>
            </p:cNvPr>
            <p:cNvSpPr txBox="1"/>
            <p:nvPr/>
          </p:nvSpPr>
          <p:spPr>
            <a:xfrm>
              <a:off x="4236389" y="3988763"/>
              <a:ext cx="1185841" cy="7386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considered and chose not to add</a:t>
              </a:r>
            </a:p>
          </p:txBody>
        </p:sp>
        <p:sp>
          <p:nvSpPr>
            <p:cNvPr id="14" name="TextBox 13">
              <a:extLst>
                <a:ext uri="{FF2B5EF4-FFF2-40B4-BE49-F238E27FC236}">
                  <a16:creationId xmlns:a16="http://schemas.microsoft.com/office/drawing/2014/main" id="{F38BE2BD-3392-0E7F-310A-92283021A798}"/>
                </a:ext>
              </a:extLst>
            </p:cNvPr>
            <p:cNvSpPr txBox="1"/>
            <p:nvPr/>
          </p:nvSpPr>
          <p:spPr>
            <a:xfrm>
              <a:off x="2996530" y="3850264"/>
              <a:ext cx="1308758"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chemeClr val="accent1">
                      <a:lumMod val="75000"/>
                    </a:schemeClr>
                  </a:solidFill>
                  <a:effectLst/>
                  <a:uLnTx/>
                  <a:uFillTx/>
                  <a:latin typeface="Arial" panose="020B0604020202020204"/>
                  <a:ea typeface="+mn-ea"/>
                  <a:cs typeface="+mn-cs"/>
                </a:rPr>
                <a:t>7</a:t>
              </a:r>
              <a:r>
                <a:rPr kumimoji="0" lang="en-US" sz="3200" b="1" i="0" u="none" strike="noStrike" kern="1200" cap="none" spc="-150" normalizeH="0" baseline="0" noProof="0" dirty="0">
                  <a:ln>
                    <a:noFill/>
                  </a:ln>
                  <a:solidFill>
                    <a:schemeClr val="accent1">
                      <a:lumMod val="75000"/>
                    </a:schemeClr>
                  </a:solidFill>
                  <a:effectLst/>
                  <a:uLnTx/>
                  <a:uFillTx/>
                  <a:latin typeface="Arial" panose="020B0604020202020204"/>
                  <a:ea typeface="+mn-ea"/>
                  <a:cs typeface="+mn-cs"/>
                </a:rPr>
                <a:t>%</a:t>
              </a:r>
              <a:endParaRPr kumimoji="0" lang="en-US" sz="6000" b="1" i="0" u="none" strike="noStrike" kern="1200" cap="none" spc="-150" normalizeH="0" baseline="0" noProof="0" dirty="0">
                <a:ln>
                  <a:noFill/>
                </a:ln>
                <a:solidFill>
                  <a:schemeClr val="accent1">
                    <a:lumMod val="75000"/>
                  </a:schemeClr>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CF911F7-B5CA-3FAE-6D3C-868785C8664F}"/>
                </a:ext>
              </a:extLst>
            </p:cNvPr>
            <p:cNvSpPr txBox="1"/>
            <p:nvPr/>
          </p:nvSpPr>
          <p:spPr>
            <a:xfrm>
              <a:off x="4236388" y="5135405"/>
              <a:ext cx="1409909"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have never considered it</a:t>
              </a:r>
            </a:p>
          </p:txBody>
        </p:sp>
        <p:sp>
          <p:nvSpPr>
            <p:cNvPr id="17" name="TextBox 16">
              <a:extLst>
                <a:ext uri="{FF2B5EF4-FFF2-40B4-BE49-F238E27FC236}">
                  <a16:creationId xmlns:a16="http://schemas.microsoft.com/office/drawing/2014/main" id="{E64E09FF-75AD-7B15-18C6-47B52857CA32}"/>
                </a:ext>
              </a:extLst>
            </p:cNvPr>
            <p:cNvSpPr txBox="1"/>
            <p:nvPr/>
          </p:nvSpPr>
          <p:spPr>
            <a:xfrm>
              <a:off x="2647423" y="4816194"/>
              <a:ext cx="1657865"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schemeClr val="accent1"/>
                  </a:solidFill>
                  <a:effectLst/>
                  <a:uLnTx/>
                  <a:uFillTx/>
                  <a:latin typeface="Arial" panose="020B0604020202020204"/>
                  <a:ea typeface="+mn-ea"/>
                  <a:cs typeface="+mn-cs"/>
                </a:rPr>
                <a:t>49</a:t>
              </a:r>
              <a:r>
                <a:rPr kumimoji="0" lang="en-US" sz="3200" b="1" i="0" u="none" strike="noStrike" kern="1200" cap="none" spc="-150" normalizeH="0" baseline="0" noProof="0" dirty="0">
                  <a:ln>
                    <a:noFill/>
                  </a:ln>
                  <a:solidFill>
                    <a:schemeClr val="accent1"/>
                  </a:solidFill>
                  <a:effectLst/>
                  <a:uLnTx/>
                  <a:uFillTx/>
                  <a:latin typeface="Arial" panose="020B0604020202020204"/>
                  <a:ea typeface="+mn-ea"/>
                  <a:cs typeface="+mn-cs"/>
                </a:rPr>
                <a:t>%</a:t>
              </a:r>
              <a:endParaRPr kumimoji="0" lang="en-US" sz="6000" b="1" i="0" u="none" strike="noStrike" kern="1200" cap="none" spc="-150" normalizeH="0" baseline="0" noProof="0" dirty="0">
                <a:ln>
                  <a:noFill/>
                </a:ln>
                <a:solidFill>
                  <a:schemeClr val="accent1"/>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0F062AE1-3DBE-F6CF-7F83-972E5BCF89D8}"/>
                </a:ext>
              </a:extLst>
            </p:cNvPr>
            <p:cNvSpPr txBox="1"/>
            <p:nvPr/>
          </p:nvSpPr>
          <p:spPr>
            <a:xfrm>
              <a:off x="2883360" y="1359758"/>
              <a:ext cx="309411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F70"/>
                  </a:solidFill>
                  <a:effectLst/>
                  <a:uLnTx/>
                  <a:uFillTx/>
                  <a:latin typeface="Arial" panose="020B0604020202020204"/>
                  <a:ea typeface="+mn-ea"/>
                  <a:cs typeface="+mn-cs"/>
                </a:rPr>
                <a:t>Of those considering the </a:t>
              </a:r>
              <a:br>
                <a:rPr kumimoji="0" lang="en-US" sz="1400" b="1" i="0" u="none" strike="noStrike" kern="1200" cap="none" spc="0" normalizeH="0" baseline="0" noProof="0" dirty="0">
                  <a:ln>
                    <a:noFill/>
                  </a:ln>
                  <a:solidFill>
                    <a:srgbClr val="002F70"/>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2F70"/>
                  </a:solidFill>
                  <a:effectLst/>
                  <a:uLnTx/>
                  <a:uFillTx/>
                  <a:latin typeface="Arial" panose="020B0604020202020204"/>
                  <a:ea typeface="+mn-ea"/>
                  <a:cs typeface="+mn-cs"/>
                </a:rPr>
                <a:t>addition of an in-plan annuity:</a:t>
              </a:r>
            </a:p>
          </p:txBody>
        </p:sp>
      </p:grpSp>
      <p:cxnSp>
        <p:nvCxnSpPr>
          <p:cNvPr id="20" name="Straight Connector 19">
            <a:extLst>
              <a:ext uri="{FF2B5EF4-FFF2-40B4-BE49-F238E27FC236}">
                <a16:creationId xmlns:a16="http://schemas.microsoft.com/office/drawing/2014/main" id="{00623229-158B-FFAF-1114-ADDA9A666773}"/>
              </a:ext>
            </a:extLst>
          </p:cNvPr>
          <p:cNvCxnSpPr>
            <a:cxnSpLocks/>
          </p:cNvCxnSpPr>
          <p:nvPr/>
        </p:nvCxnSpPr>
        <p:spPr>
          <a:xfrm flipV="1">
            <a:off x="1855231" y="1393130"/>
            <a:ext cx="957090" cy="886907"/>
          </a:xfrm>
          <a:prstGeom prst="line">
            <a:avLst/>
          </a:prstGeom>
          <a:ln w="25400">
            <a:solidFill>
              <a:srgbClr val="005F9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CA8C54-4479-51F0-A252-8EB4341D5D2E}"/>
              </a:ext>
            </a:extLst>
          </p:cNvPr>
          <p:cNvCxnSpPr>
            <a:cxnSpLocks/>
          </p:cNvCxnSpPr>
          <p:nvPr/>
        </p:nvCxnSpPr>
        <p:spPr>
          <a:xfrm flipV="1">
            <a:off x="9425964" y="4427494"/>
            <a:ext cx="957090" cy="886907"/>
          </a:xfrm>
          <a:prstGeom prst="line">
            <a:avLst/>
          </a:prstGeom>
          <a:ln w="25400">
            <a:solidFill>
              <a:srgbClr val="005F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79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48D13-7C57-534A-55E3-BDF99C0BF5DC}"/>
              </a:ext>
            </a:extLst>
          </p:cNvPr>
          <p:cNvSpPr>
            <a:spLocks noGrp="1"/>
          </p:cNvSpPr>
          <p:nvPr>
            <p:ph type="title"/>
          </p:nvPr>
        </p:nvSpPr>
        <p:spPr>
          <a:xfrm>
            <a:off x="0" y="0"/>
            <a:ext cx="12192000" cy="767049"/>
          </a:xfrm>
        </p:spPr>
        <p:txBody>
          <a:bodyPr/>
          <a:lstStyle/>
          <a:p>
            <a:r>
              <a:rPr lang="en-US" sz="2800" dirty="0"/>
              <a:t>Where Do We Go From Here?  </a:t>
            </a:r>
          </a:p>
        </p:txBody>
      </p:sp>
      <p:sp>
        <p:nvSpPr>
          <p:cNvPr id="3" name="Text Placeholder 2">
            <a:extLst>
              <a:ext uri="{FF2B5EF4-FFF2-40B4-BE49-F238E27FC236}">
                <a16:creationId xmlns:a16="http://schemas.microsoft.com/office/drawing/2014/main" id="{29409BBC-E0A6-9149-74ED-7826A0B12DD2}"/>
              </a:ext>
            </a:extLst>
          </p:cNvPr>
          <p:cNvSpPr>
            <a:spLocks noGrp="1"/>
          </p:cNvSpPr>
          <p:nvPr>
            <p:ph type="body" sz="quarter" idx="10"/>
          </p:nvPr>
        </p:nvSpPr>
        <p:spPr>
          <a:xfrm>
            <a:off x="609600" y="1162772"/>
            <a:ext cx="7480300" cy="5207236"/>
          </a:xfrm>
        </p:spPr>
        <p:txBody>
          <a:bodyPr/>
          <a:lstStyle/>
          <a:p>
            <a:r>
              <a:rPr lang="en-US" sz="2000" dirty="0">
                <a:solidFill>
                  <a:schemeClr val="bg1"/>
                </a:solidFill>
              </a:rPr>
              <a:t>What % of a $10T market would you target?</a:t>
            </a:r>
            <a:r>
              <a:rPr lang="en-US" sz="2000" dirty="0"/>
              <a:t> </a:t>
            </a:r>
          </a:p>
          <a:p>
            <a:r>
              <a:rPr lang="en-US" sz="2000" dirty="0">
                <a:solidFill>
                  <a:schemeClr val="bg1"/>
                </a:solidFill>
              </a:rPr>
              <a:t>Product placement is as important as product design </a:t>
            </a:r>
          </a:p>
          <a:p>
            <a:pPr marL="579597" lvl="1" indent="-342900">
              <a:buClr>
                <a:schemeClr val="bg1"/>
              </a:buClr>
              <a:buSzPct val="100000"/>
              <a:buFont typeface="Wingdings" panose="05000000000000000000" pitchFamily="2" charset="2"/>
              <a:buChar char="§"/>
            </a:pPr>
            <a:r>
              <a:rPr lang="en-US" sz="1600" dirty="0"/>
              <a:t>In-plan or out-of-plan</a:t>
            </a:r>
          </a:p>
          <a:p>
            <a:pPr marL="579597" lvl="1" indent="-342900">
              <a:buClr>
                <a:schemeClr val="bg1"/>
              </a:buClr>
              <a:buSzPct val="100000"/>
              <a:buFont typeface="Wingdings" panose="05000000000000000000" pitchFamily="2" charset="2"/>
              <a:buChar char="§"/>
            </a:pPr>
            <a:r>
              <a:rPr lang="en-US" sz="1600" dirty="0"/>
              <a:t>QDIA eligible design  </a:t>
            </a:r>
          </a:p>
          <a:p>
            <a:r>
              <a:rPr lang="en-US" sz="2000" dirty="0">
                <a:solidFill>
                  <a:schemeClr val="bg1"/>
                </a:solidFill>
              </a:rPr>
              <a:t>Partnerships are key in product design and distribution</a:t>
            </a:r>
          </a:p>
          <a:p>
            <a:pPr marL="579597" lvl="1" indent="-342900">
              <a:buClr>
                <a:schemeClr val="bg1"/>
              </a:buClr>
              <a:buSzPct val="100000"/>
              <a:buFont typeface="Wingdings" panose="05000000000000000000" pitchFamily="2" charset="2"/>
              <a:buChar char="§"/>
            </a:pPr>
            <a:r>
              <a:rPr lang="en-US" sz="1600" dirty="0"/>
              <a:t>Partner with record keepers and middleware companies early in the process</a:t>
            </a:r>
          </a:p>
          <a:p>
            <a:r>
              <a:rPr lang="en-US" sz="2000" dirty="0">
                <a:solidFill>
                  <a:schemeClr val="bg1"/>
                </a:solidFill>
              </a:rPr>
              <a:t>Distribution strategy</a:t>
            </a:r>
          </a:p>
          <a:p>
            <a:pPr marL="579585" lvl="1" indent="-342900">
              <a:buClr>
                <a:schemeClr val="bg1"/>
              </a:buClr>
              <a:buSzPct val="100000"/>
              <a:buFont typeface="Wingdings" panose="05000000000000000000" pitchFamily="2" charset="2"/>
              <a:buChar char="§"/>
            </a:pPr>
            <a:r>
              <a:rPr lang="en-US" sz="1600" dirty="0"/>
              <a:t>Hire a team of experienced retirement plan </a:t>
            </a:r>
            <a:br>
              <a:rPr lang="en-US" sz="1600" dirty="0"/>
            </a:br>
            <a:r>
              <a:rPr lang="en-US" sz="1600" dirty="0"/>
              <a:t>wholesalers and national accounts</a:t>
            </a:r>
          </a:p>
          <a:p>
            <a:pPr marL="579585" lvl="1" indent="-342900">
              <a:buClr>
                <a:schemeClr val="bg1"/>
              </a:buClr>
              <a:buSzPct val="100000"/>
              <a:buFont typeface="Wingdings" panose="05000000000000000000" pitchFamily="2" charset="2"/>
              <a:buChar char="§"/>
            </a:pPr>
            <a:r>
              <a:rPr lang="en-US" sz="1600" dirty="0"/>
              <a:t>You must know the defined contribution space to succeed — ERISA rules, record keepers, retirement plan consultants and advisors, plan sponsors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a:p>
            <a:endParaRPr lang="en-US" sz="2400" dirty="0"/>
          </a:p>
          <a:p>
            <a:pPr marL="381019" indent="-381019">
              <a:buFont typeface="Wingdings" panose="05000000000000000000" pitchFamily="2" charset="2"/>
              <a:buChar char="§"/>
            </a:pPr>
            <a:endParaRPr lang="en-US" sz="2400" dirty="0"/>
          </a:p>
        </p:txBody>
      </p:sp>
      <p:sp>
        <p:nvSpPr>
          <p:cNvPr id="5" name="Slide Number Placeholder 4">
            <a:extLst>
              <a:ext uri="{FF2B5EF4-FFF2-40B4-BE49-F238E27FC236}">
                <a16:creationId xmlns:a16="http://schemas.microsoft.com/office/drawing/2014/main" id="{EC6701AD-780E-425E-B677-7B6008F0795B}"/>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rgbClr val="000000"/>
                </a:solidFill>
                <a:latin typeface="Arial" panose="020B0604020202020204"/>
              </a:rPr>
              <a:pPr>
                <a:defRPr/>
              </a:pPr>
              <a:t>28</a:t>
            </a:fld>
            <a:endParaRPr lang="en-US" sz="900" dirty="0">
              <a:solidFill>
                <a:srgbClr val="000000"/>
              </a:solidFill>
              <a:latin typeface="Arial" panose="020B0604020202020204"/>
            </a:endParaRPr>
          </a:p>
        </p:txBody>
      </p:sp>
      <p:pic>
        <p:nvPicPr>
          <p:cNvPr id="2" name="Picture 1">
            <a:extLst>
              <a:ext uri="{FF2B5EF4-FFF2-40B4-BE49-F238E27FC236}">
                <a16:creationId xmlns:a16="http://schemas.microsoft.com/office/drawing/2014/main" id="{BB291867-1ED5-2FAA-FCC9-3632198F48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96300" y="784787"/>
            <a:ext cx="3695700" cy="6073213"/>
          </a:xfrm>
          <a:prstGeom prst="rect">
            <a:avLst/>
          </a:prstGeom>
        </p:spPr>
      </p:pic>
      <p:pic>
        <p:nvPicPr>
          <p:cNvPr id="6" name="Picture 5">
            <a:extLst>
              <a:ext uri="{FF2B5EF4-FFF2-40B4-BE49-F238E27FC236}">
                <a16:creationId xmlns:a16="http://schemas.microsoft.com/office/drawing/2014/main" id="{FC8DFA58-B751-9DD3-314C-0CE69CF91C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400497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F9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48D13-7C57-534A-55E3-BDF99C0BF5DC}"/>
              </a:ext>
            </a:extLst>
          </p:cNvPr>
          <p:cNvSpPr>
            <a:spLocks noGrp="1"/>
          </p:cNvSpPr>
          <p:nvPr>
            <p:ph type="title"/>
          </p:nvPr>
        </p:nvSpPr>
        <p:spPr>
          <a:xfrm>
            <a:off x="0" y="0"/>
            <a:ext cx="12192000" cy="767049"/>
          </a:xfrm>
        </p:spPr>
        <p:txBody>
          <a:bodyPr/>
          <a:lstStyle/>
          <a:p>
            <a:r>
              <a:rPr lang="en-US" sz="2800" dirty="0"/>
              <a:t>You Are Already There — What’s Next? </a:t>
            </a:r>
          </a:p>
        </p:txBody>
      </p:sp>
      <p:sp>
        <p:nvSpPr>
          <p:cNvPr id="3" name="Text Placeholder 2">
            <a:extLst>
              <a:ext uri="{FF2B5EF4-FFF2-40B4-BE49-F238E27FC236}">
                <a16:creationId xmlns:a16="http://schemas.microsoft.com/office/drawing/2014/main" id="{29409BBC-E0A6-9149-74ED-7826A0B12DD2}"/>
              </a:ext>
            </a:extLst>
          </p:cNvPr>
          <p:cNvSpPr>
            <a:spLocks noGrp="1"/>
          </p:cNvSpPr>
          <p:nvPr>
            <p:ph type="body" sz="quarter" idx="10"/>
          </p:nvPr>
        </p:nvSpPr>
        <p:spPr>
          <a:xfrm>
            <a:off x="4357594" y="1288528"/>
            <a:ext cx="6958106" cy="4528072"/>
          </a:xfrm>
        </p:spPr>
        <p:txBody>
          <a:bodyPr/>
          <a:lstStyle/>
          <a:p>
            <a:r>
              <a:rPr lang="en-US" sz="2000" dirty="0">
                <a:solidFill>
                  <a:schemeClr val="bg1"/>
                </a:solidFill>
              </a:rPr>
              <a:t>Product placement — aligning to the market </a:t>
            </a:r>
            <a:br>
              <a:rPr lang="en-US" sz="2000" dirty="0">
                <a:solidFill>
                  <a:schemeClr val="bg1"/>
                </a:solidFill>
              </a:rPr>
            </a:br>
            <a:r>
              <a:rPr lang="en-US" sz="2000" dirty="0">
                <a:solidFill>
                  <a:schemeClr val="bg1"/>
                </a:solidFill>
              </a:rPr>
              <a:t>segment and companies</a:t>
            </a:r>
          </a:p>
          <a:p>
            <a:r>
              <a:rPr lang="en-US" sz="2000" dirty="0">
                <a:solidFill>
                  <a:schemeClr val="accent2"/>
                </a:solidFill>
              </a:rPr>
              <a:t>Product design — QDIA eligible design has traction</a:t>
            </a:r>
          </a:p>
          <a:p>
            <a:pPr marL="579597" lvl="1" indent="-342900">
              <a:buClr>
                <a:schemeClr val="bg1"/>
              </a:buClr>
              <a:buSzPct val="100000"/>
              <a:buFont typeface="Wingdings" panose="05000000000000000000" pitchFamily="2" charset="2"/>
              <a:buChar char="§"/>
            </a:pPr>
            <a:r>
              <a:rPr lang="en-US" sz="1600" dirty="0">
                <a:solidFill>
                  <a:schemeClr val="accent2"/>
                </a:solidFill>
              </a:rPr>
              <a:t>Will the market get saturated with target date funds with </a:t>
            </a:r>
            <a:br>
              <a:rPr lang="en-US" sz="1600" dirty="0">
                <a:solidFill>
                  <a:schemeClr val="accent2"/>
                </a:solidFill>
              </a:rPr>
            </a:br>
            <a:r>
              <a:rPr lang="en-US" sz="1600" dirty="0">
                <a:solidFill>
                  <a:schemeClr val="accent2"/>
                </a:solidFill>
              </a:rPr>
              <a:t>embedded solutions?</a:t>
            </a:r>
          </a:p>
          <a:p>
            <a:pPr marL="579597" lvl="1" indent="-342900">
              <a:buClr>
                <a:schemeClr val="bg1"/>
              </a:buClr>
              <a:buSzPct val="100000"/>
              <a:buFont typeface="Wingdings" panose="05000000000000000000" pitchFamily="2" charset="2"/>
              <a:buChar char="§"/>
            </a:pPr>
            <a:r>
              <a:rPr lang="en-US" sz="1600" dirty="0">
                <a:solidFill>
                  <a:schemeClr val="accent2"/>
                </a:solidFill>
              </a:rPr>
              <a:t>Out-of-plan design (partner with an insurance exchange)</a:t>
            </a:r>
          </a:p>
          <a:p>
            <a:r>
              <a:rPr lang="en-US" sz="2000" dirty="0">
                <a:solidFill>
                  <a:schemeClr val="bg1"/>
                </a:solidFill>
              </a:rPr>
              <a:t>Partnering with middleware companies like SS&amp;C and </a:t>
            </a:r>
            <a:r>
              <a:rPr lang="en-US" sz="2000" dirty="0" err="1">
                <a:solidFill>
                  <a:schemeClr val="bg1"/>
                </a:solidFill>
              </a:rPr>
              <a:t>Micruity</a:t>
            </a:r>
            <a:r>
              <a:rPr lang="en-US" sz="2000" dirty="0">
                <a:solidFill>
                  <a:schemeClr val="bg1"/>
                </a:solidFill>
              </a:rPr>
              <a:t> can get you on recordkeeping platforms quicker</a:t>
            </a:r>
          </a:p>
          <a:p>
            <a:r>
              <a:rPr lang="en-US" sz="2000" i="0" dirty="0">
                <a:solidFill>
                  <a:schemeClr val="accent2"/>
                </a:solidFill>
                <a:effectLst/>
              </a:rPr>
              <a:t>Educa</a:t>
            </a:r>
            <a:r>
              <a:rPr lang="en-US" sz="2000" dirty="0">
                <a:solidFill>
                  <a:schemeClr val="accent2"/>
                </a:solidFill>
              </a:rPr>
              <a:t>tion is continuous — advisor, participant, plan sponsor</a:t>
            </a:r>
          </a:p>
          <a:p>
            <a:pPr marL="579597" lvl="1" indent="-342900">
              <a:buClr>
                <a:schemeClr val="bg1"/>
              </a:buClr>
              <a:buSzPct val="100000"/>
              <a:buFont typeface="Wingdings" panose="05000000000000000000" pitchFamily="2" charset="2"/>
              <a:buChar char="§"/>
            </a:pPr>
            <a:r>
              <a:rPr lang="en-US" sz="1600" dirty="0">
                <a:solidFill>
                  <a:schemeClr val="accent2"/>
                </a:solidFill>
              </a:rPr>
              <a:t>Shifting focus to plan participant is the next phase of adoption </a:t>
            </a:r>
          </a:p>
          <a:p>
            <a:endParaRPr lang="en-US" sz="2400" dirty="0">
              <a:solidFill>
                <a:schemeClr val="bg1"/>
              </a:solidFill>
            </a:endParaRPr>
          </a:p>
          <a:p>
            <a:endParaRPr lang="en-US" sz="2400" dirty="0">
              <a:solidFill>
                <a:schemeClr val="bg1"/>
              </a:solidFill>
            </a:endParaRPr>
          </a:p>
          <a:p>
            <a:pPr marL="381019" indent="-381019">
              <a:buFont typeface="Wingdings" panose="05000000000000000000" pitchFamily="2" charset="2"/>
              <a:buChar char="§"/>
            </a:pPr>
            <a:endParaRPr lang="en-US" sz="2400" dirty="0">
              <a:solidFill>
                <a:schemeClr val="bg1"/>
              </a:solidFill>
            </a:endParaRPr>
          </a:p>
        </p:txBody>
      </p:sp>
      <p:sp>
        <p:nvSpPr>
          <p:cNvPr id="5" name="Slide Number Placeholder 4">
            <a:extLst>
              <a:ext uri="{FF2B5EF4-FFF2-40B4-BE49-F238E27FC236}">
                <a16:creationId xmlns:a16="http://schemas.microsoft.com/office/drawing/2014/main" id="{D79772B6-2690-D506-3A19-11039AA1B99B}"/>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chemeClr val="bg1"/>
                </a:solidFill>
                <a:latin typeface="Arial" panose="020B0604020202020204"/>
              </a:rPr>
              <a:pPr>
                <a:defRPr/>
              </a:pPr>
              <a:t>29</a:t>
            </a:fld>
            <a:endParaRPr lang="en-US" sz="900" dirty="0">
              <a:solidFill>
                <a:schemeClr val="bg1"/>
              </a:solidFill>
              <a:latin typeface="Arial" panose="020B0604020202020204"/>
            </a:endParaRPr>
          </a:p>
        </p:txBody>
      </p:sp>
      <p:pic>
        <p:nvPicPr>
          <p:cNvPr id="2" name="Picture 1">
            <a:extLst>
              <a:ext uri="{FF2B5EF4-FFF2-40B4-BE49-F238E27FC236}">
                <a16:creationId xmlns:a16="http://schemas.microsoft.com/office/drawing/2014/main" id="{1C6AF925-1082-3D4F-5FF2-D07AEA553D9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84787"/>
            <a:ext cx="3695700" cy="6073213"/>
          </a:xfrm>
          <a:prstGeom prst="rect">
            <a:avLst/>
          </a:prstGeom>
        </p:spPr>
      </p:pic>
      <p:pic>
        <p:nvPicPr>
          <p:cNvPr id="6" name="Picture 5">
            <a:extLst>
              <a:ext uri="{FF2B5EF4-FFF2-40B4-BE49-F238E27FC236}">
                <a16:creationId xmlns:a16="http://schemas.microsoft.com/office/drawing/2014/main" id="{91657B7B-DABB-B473-851E-B3EA11A84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860977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circle with a black background&#10;&#10;Description automatically generated">
            <a:extLst>
              <a:ext uri="{FF2B5EF4-FFF2-40B4-BE49-F238E27FC236}">
                <a16:creationId xmlns:a16="http://schemas.microsoft.com/office/drawing/2014/main" id="{0B9FDC5B-DC5A-A474-2137-BE7A2CD247B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l="9054" b="3153"/>
          <a:stretch/>
        </p:blipFill>
        <p:spPr>
          <a:xfrm>
            <a:off x="0" y="657609"/>
            <a:ext cx="5834146" cy="6200392"/>
          </a:xfrm>
          <a:prstGeom prst="rect">
            <a:avLst/>
          </a:prstGeom>
        </p:spPr>
      </p:pic>
      <p:sp>
        <p:nvSpPr>
          <p:cNvPr id="2" name="Title 1">
            <a:extLst>
              <a:ext uri="{FF2B5EF4-FFF2-40B4-BE49-F238E27FC236}">
                <a16:creationId xmlns:a16="http://schemas.microsoft.com/office/drawing/2014/main" id="{2DBC620A-2441-E594-C1B3-CC6F2C2832F5}"/>
              </a:ext>
            </a:extLst>
          </p:cNvPr>
          <p:cNvSpPr>
            <a:spLocks noGrp="1"/>
          </p:cNvSpPr>
          <p:nvPr>
            <p:ph type="title"/>
          </p:nvPr>
        </p:nvSpPr>
        <p:spPr>
          <a:solidFill>
            <a:srgbClr val="002060"/>
          </a:solidFill>
        </p:spPr>
        <p:txBody>
          <a:bodyPr>
            <a:normAutofit/>
          </a:bodyPr>
          <a:lstStyle/>
          <a:p>
            <a:r>
              <a:rPr lang="en-US" sz="2800" dirty="0"/>
              <a:t>A Minority of Plans Offer an In-Plan Option</a:t>
            </a:r>
          </a:p>
        </p:txBody>
      </p:sp>
      <p:pic>
        <p:nvPicPr>
          <p:cNvPr id="10" name="Picture Placeholder 9" descr="A person pointing at a tablet&#10;&#10;Description automatically generated">
            <a:extLst>
              <a:ext uri="{FF2B5EF4-FFF2-40B4-BE49-F238E27FC236}">
                <a16:creationId xmlns:a16="http://schemas.microsoft.com/office/drawing/2014/main" id="{E77EAE8D-595E-4290-F212-3F3DA60AC852}"/>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a:xfrm>
            <a:off x="5634001" y="859477"/>
            <a:ext cx="6563779" cy="5998523"/>
          </a:xfrm>
        </p:spPr>
      </p:pic>
      <p:pic>
        <p:nvPicPr>
          <p:cNvPr id="3" name="Picture 2">
            <a:extLst>
              <a:ext uri="{FF2B5EF4-FFF2-40B4-BE49-F238E27FC236}">
                <a16:creationId xmlns:a16="http://schemas.microsoft.com/office/drawing/2014/main" id="{A1074672-FE8D-333B-0C89-22203DC3F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
        <p:nvSpPr>
          <p:cNvPr id="8" name="TextBox 7">
            <a:extLst>
              <a:ext uri="{FF2B5EF4-FFF2-40B4-BE49-F238E27FC236}">
                <a16:creationId xmlns:a16="http://schemas.microsoft.com/office/drawing/2014/main" id="{DC929E54-9787-344B-476D-6FC905310C6B}"/>
              </a:ext>
            </a:extLst>
          </p:cNvPr>
          <p:cNvSpPr txBox="1"/>
          <p:nvPr/>
        </p:nvSpPr>
        <p:spPr>
          <a:xfrm>
            <a:off x="436801" y="6200392"/>
            <a:ext cx="4310744" cy="379463"/>
          </a:xfrm>
          <a:prstGeom prst="rect">
            <a:avLst/>
          </a:prstGeom>
          <a:noFill/>
        </p:spPr>
        <p:txBody>
          <a:bodyPr wrap="square" rtlCol="0">
            <a:spAutoFit/>
          </a:bodyPr>
          <a:lstStyle/>
          <a:p>
            <a:r>
              <a:rPr lang="en-US" sz="900" dirty="0"/>
              <a:t>Source: National Compensation Survey: Retirement Plan Provisions in Private Industry in the United States, 2019, Department of Labor, April 2020.</a:t>
            </a:r>
          </a:p>
        </p:txBody>
      </p:sp>
      <p:sp>
        <p:nvSpPr>
          <p:cNvPr id="9" name="Slide Number Placeholder 4">
            <a:extLst>
              <a:ext uri="{FF2B5EF4-FFF2-40B4-BE49-F238E27FC236}">
                <a16:creationId xmlns:a16="http://schemas.microsoft.com/office/drawing/2014/main" id="{B989BE18-CB83-BD31-8FD3-B57F56D4A195}"/>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5DD48AE-A12F-4AF5-8C55-0C5C205F0F97}"/>
              </a:ext>
            </a:extLst>
          </p:cNvPr>
          <p:cNvSpPr txBox="1"/>
          <p:nvPr/>
        </p:nvSpPr>
        <p:spPr>
          <a:xfrm>
            <a:off x="1282342" y="2759001"/>
            <a:ext cx="1809156" cy="1862048"/>
          </a:xfrm>
          <a:prstGeom prst="rect">
            <a:avLst/>
          </a:prstGeom>
          <a:noFill/>
        </p:spPr>
        <p:txBody>
          <a:bodyPr wrap="square">
            <a:spAutoFit/>
          </a:bodyPr>
          <a:lstStyle/>
          <a:p>
            <a:r>
              <a:rPr kumimoji="0" lang="en-US" sz="11500" b="1" i="0" u="none" strike="noStrike" kern="1200" cap="none" spc="-300" normalizeH="0" baseline="0" noProof="0" dirty="0">
                <a:ln>
                  <a:noFill/>
                </a:ln>
                <a:solidFill>
                  <a:srgbClr val="005F9F"/>
                </a:solidFill>
                <a:effectLst/>
                <a:uLnTx/>
                <a:uFillTx/>
                <a:latin typeface="Arial" panose="020B0604020202020204"/>
                <a:ea typeface="+mn-ea"/>
                <a:cs typeface="+mn-cs"/>
              </a:rPr>
              <a:t>14</a:t>
            </a:r>
            <a:endParaRPr lang="en-US" sz="2800" spc="-300" dirty="0">
              <a:solidFill>
                <a:srgbClr val="005F9F"/>
              </a:solidFill>
            </a:endParaRPr>
          </a:p>
        </p:txBody>
      </p:sp>
      <p:sp>
        <p:nvSpPr>
          <p:cNvPr id="12" name="TextBox 11">
            <a:extLst>
              <a:ext uri="{FF2B5EF4-FFF2-40B4-BE49-F238E27FC236}">
                <a16:creationId xmlns:a16="http://schemas.microsoft.com/office/drawing/2014/main" id="{222631EB-EC68-347A-A4EC-E7D993941A05}"/>
              </a:ext>
            </a:extLst>
          </p:cNvPr>
          <p:cNvSpPr txBox="1"/>
          <p:nvPr/>
        </p:nvSpPr>
        <p:spPr>
          <a:xfrm>
            <a:off x="2897629" y="3412227"/>
            <a:ext cx="1086783" cy="1015663"/>
          </a:xfrm>
          <a:prstGeom prst="rect">
            <a:avLst/>
          </a:prstGeom>
          <a:noFill/>
        </p:spPr>
        <p:txBody>
          <a:bodyPr wrap="square">
            <a:spAutoFit/>
          </a:bodyPr>
          <a:lstStyle/>
          <a:p>
            <a:r>
              <a:rPr kumimoji="0" lang="en-US" sz="6000" i="0" u="none" strike="noStrike" kern="1200" cap="none" spc="-300" normalizeH="0" baseline="0" noProof="0" dirty="0">
                <a:ln>
                  <a:noFill/>
                </a:ln>
                <a:solidFill>
                  <a:srgbClr val="005F9F"/>
                </a:solidFill>
                <a:effectLst/>
                <a:uLnTx/>
                <a:uFillTx/>
                <a:latin typeface="Arial" panose="020B0604020202020204"/>
                <a:ea typeface="+mn-ea"/>
                <a:cs typeface="+mn-cs"/>
              </a:rPr>
              <a:t>%</a:t>
            </a:r>
            <a:endParaRPr lang="en-US" dirty="0"/>
          </a:p>
        </p:txBody>
      </p:sp>
    </p:spTree>
    <p:extLst>
      <p:ext uri="{BB962C8B-B14F-4D97-AF65-F5344CB8AC3E}">
        <p14:creationId xmlns:p14="http://schemas.microsoft.com/office/powerpoint/2010/main" val="3811168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E7330322-395D-C152-0D85-D7FEAD3656FF}"/>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0" y="0"/>
            <a:ext cx="12192000" cy="4206240"/>
          </a:xfrm>
        </p:spPr>
      </p:pic>
      <p:sp>
        <p:nvSpPr>
          <p:cNvPr id="4" name="Title 3">
            <a:extLst>
              <a:ext uri="{FF2B5EF4-FFF2-40B4-BE49-F238E27FC236}">
                <a16:creationId xmlns:a16="http://schemas.microsoft.com/office/drawing/2014/main" id="{142C3FB1-34BF-217D-C68D-67EFC250BF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883290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a:t>Appendix</a:t>
            </a:r>
          </a:p>
        </p:txBody>
      </p:sp>
      <p:pic>
        <p:nvPicPr>
          <p:cNvPr id="2" name="Picture 2">
            <a:extLst>
              <a:ext uri="{FF2B5EF4-FFF2-40B4-BE49-F238E27FC236}">
                <a16:creationId xmlns:a16="http://schemas.microsoft.com/office/drawing/2014/main" id="{ED4B4D20-CC23-232A-7560-8146E9661C6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
            <a:ext cx="5870028" cy="4136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15AD456-ED0B-EF28-AA75-4BAB7A0C978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1"/>
          <a:stretch/>
        </p:blipFill>
        <p:spPr bwMode="auto">
          <a:xfrm>
            <a:off x="5977268" y="0"/>
            <a:ext cx="6214732" cy="413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04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59AAD7-D724-07F0-5872-EE828C13937E}"/>
              </a:ext>
            </a:extLst>
          </p:cNvPr>
          <p:cNvSpPr/>
          <p:nvPr/>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aphicFrame>
        <p:nvGraphicFramePr>
          <p:cNvPr id="15" name="Content Placeholder 4"/>
          <p:cNvGraphicFramePr>
            <a:graphicFrameLocks/>
          </p:cNvGraphicFramePr>
          <p:nvPr>
            <p:extLst>
              <p:ext uri="{D42A27DB-BD31-4B8C-83A1-F6EECF244321}">
                <p14:modId xmlns:p14="http://schemas.microsoft.com/office/powerpoint/2010/main" val="3710517166"/>
              </p:ext>
            </p:extLst>
          </p:nvPr>
        </p:nvGraphicFramePr>
        <p:xfrm>
          <a:off x="332638" y="1085680"/>
          <a:ext cx="11526725" cy="4717007"/>
        </p:xfrm>
        <a:graphic>
          <a:graphicData uri="http://schemas.openxmlformats.org/drawingml/2006/table">
            <a:tbl>
              <a:tblPr firstRow="1" bandRow="1">
                <a:tableStyleId>{5C22544A-7EE6-4342-B048-85BDC9FD1C3A}</a:tableStyleId>
              </a:tblPr>
              <a:tblGrid>
                <a:gridCol w="1552026">
                  <a:extLst>
                    <a:ext uri="{9D8B030D-6E8A-4147-A177-3AD203B41FA5}">
                      <a16:colId xmlns:a16="http://schemas.microsoft.com/office/drawing/2014/main" val="20000"/>
                    </a:ext>
                  </a:extLst>
                </a:gridCol>
                <a:gridCol w="1617617">
                  <a:extLst>
                    <a:ext uri="{9D8B030D-6E8A-4147-A177-3AD203B41FA5}">
                      <a16:colId xmlns:a16="http://schemas.microsoft.com/office/drawing/2014/main" val="905698875"/>
                    </a:ext>
                  </a:extLst>
                </a:gridCol>
                <a:gridCol w="1377372">
                  <a:extLst>
                    <a:ext uri="{9D8B030D-6E8A-4147-A177-3AD203B41FA5}">
                      <a16:colId xmlns:a16="http://schemas.microsoft.com/office/drawing/2014/main" val="3713874700"/>
                    </a:ext>
                  </a:extLst>
                </a:gridCol>
                <a:gridCol w="689893">
                  <a:extLst>
                    <a:ext uri="{9D8B030D-6E8A-4147-A177-3AD203B41FA5}">
                      <a16:colId xmlns:a16="http://schemas.microsoft.com/office/drawing/2014/main" val="20001"/>
                    </a:ext>
                  </a:extLst>
                </a:gridCol>
                <a:gridCol w="651003">
                  <a:extLst>
                    <a:ext uri="{9D8B030D-6E8A-4147-A177-3AD203B41FA5}">
                      <a16:colId xmlns:a16="http://schemas.microsoft.com/office/drawing/2014/main" val="4179192625"/>
                    </a:ext>
                  </a:extLst>
                </a:gridCol>
                <a:gridCol w="1020734">
                  <a:extLst>
                    <a:ext uri="{9D8B030D-6E8A-4147-A177-3AD203B41FA5}">
                      <a16:colId xmlns:a16="http://schemas.microsoft.com/office/drawing/2014/main" val="2329082021"/>
                    </a:ext>
                  </a:extLst>
                </a:gridCol>
                <a:gridCol w="1478583">
                  <a:extLst>
                    <a:ext uri="{9D8B030D-6E8A-4147-A177-3AD203B41FA5}">
                      <a16:colId xmlns:a16="http://schemas.microsoft.com/office/drawing/2014/main" val="3697527737"/>
                    </a:ext>
                  </a:extLst>
                </a:gridCol>
                <a:gridCol w="1620371">
                  <a:extLst>
                    <a:ext uri="{9D8B030D-6E8A-4147-A177-3AD203B41FA5}">
                      <a16:colId xmlns:a16="http://schemas.microsoft.com/office/drawing/2014/main" val="20002"/>
                    </a:ext>
                  </a:extLst>
                </a:gridCol>
                <a:gridCol w="1519126">
                  <a:extLst>
                    <a:ext uri="{9D8B030D-6E8A-4147-A177-3AD203B41FA5}">
                      <a16:colId xmlns:a16="http://schemas.microsoft.com/office/drawing/2014/main" val="2243928106"/>
                    </a:ext>
                  </a:extLst>
                </a:gridCol>
              </a:tblGrid>
              <a:tr h="281940">
                <a:tc gridSpan="6">
                  <a:txBody>
                    <a:bodyPr/>
                    <a:lstStyle/>
                    <a:p>
                      <a:pPr algn="ctr"/>
                      <a:r>
                        <a:rPr lang="en-US" sz="1200" b="1" dirty="0">
                          <a:solidFill>
                            <a:schemeClr val="bg1"/>
                          </a:solidFill>
                        </a:rPr>
                        <a:t>During Active Employment (Investment)</a:t>
                      </a:r>
                    </a:p>
                  </a:txBody>
                  <a:tcPr marL="68580" marR="68580" marT="34290" marB="34290"/>
                </a:tc>
                <a:tc hMerge="1">
                  <a:txBody>
                    <a:bodyPr/>
                    <a:lstStyle/>
                    <a:p>
                      <a:endParaRPr lang="en-US" dirty="0"/>
                    </a:p>
                  </a:txBody>
                  <a:tcPr>
                    <a:solidFill>
                      <a:srgbClr val="00437B"/>
                    </a:solidFill>
                  </a:tcPr>
                </a:tc>
                <a:tc hMerge="1">
                  <a:txBody>
                    <a:bodyPr/>
                    <a:lstStyle/>
                    <a:p>
                      <a:endParaRPr lang="en-US"/>
                    </a:p>
                  </a:txBody>
                  <a:tcPr/>
                </a:tc>
                <a:tc hMerge="1">
                  <a:txBody>
                    <a:bodyPr/>
                    <a:lstStyle/>
                    <a:p>
                      <a:endParaRPr lang="en-US" sz="1400" dirty="0"/>
                    </a:p>
                  </a:txBody>
                  <a:tcPr>
                    <a:solidFill>
                      <a:srgbClr val="00437B"/>
                    </a:solidFill>
                  </a:tcPr>
                </a:tc>
                <a:tc hMerge="1">
                  <a:txBody>
                    <a:bodyPr/>
                    <a:lstStyle/>
                    <a:p>
                      <a:endParaRPr lang="en-US"/>
                    </a:p>
                  </a:txBody>
                  <a:tcPr/>
                </a:tc>
                <a:tc hMerge="1">
                  <a:txBody>
                    <a:bodyPr/>
                    <a:lstStyle/>
                    <a:p>
                      <a:pPr algn="ctr"/>
                      <a:endParaRPr lang="en-US" sz="1100" dirty="0"/>
                    </a:p>
                  </a:txBody>
                  <a:tcPr>
                    <a:solidFill>
                      <a:srgbClr val="00437B"/>
                    </a:solidFill>
                  </a:tcPr>
                </a:tc>
                <a:tc gridSpan="3">
                  <a:txBody>
                    <a:bodyPr/>
                    <a:lstStyle/>
                    <a:p>
                      <a:pPr algn="ctr"/>
                      <a:r>
                        <a:rPr lang="en-US" sz="1200" b="1" dirty="0">
                          <a:solidFill>
                            <a:schemeClr val="bg1"/>
                          </a:solidFill>
                        </a:rPr>
                        <a:t>At Retirement (Income)</a:t>
                      </a:r>
                    </a:p>
                  </a:txBody>
                  <a:tcPr marL="68580" marR="68580" marT="34290" marB="34290">
                    <a:solidFill>
                      <a:schemeClr val="tx2"/>
                    </a:solidFill>
                  </a:tcPr>
                </a:tc>
                <a:tc hMerge="1">
                  <a:txBody>
                    <a:bodyPr/>
                    <a:lstStyle/>
                    <a:p>
                      <a:pPr algn="ctr"/>
                      <a:endParaRPr lang="en-US" sz="1200" dirty="0"/>
                    </a:p>
                  </a:txBody>
                  <a:tcPr>
                    <a:solidFill>
                      <a:schemeClr val="accent6"/>
                    </a:solidFill>
                  </a:tcPr>
                </a:tc>
                <a:tc hMerge="1">
                  <a:txBody>
                    <a:bodyPr/>
                    <a:lstStyle/>
                    <a:p>
                      <a:pPr algn="ctr"/>
                      <a:endParaRPr lang="en-US" sz="1200" dirty="0"/>
                    </a:p>
                  </a:txBody>
                  <a:tcPr>
                    <a:solidFill>
                      <a:schemeClr val="accent6"/>
                    </a:solidFill>
                  </a:tcPr>
                </a:tc>
                <a:extLst>
                  <a:ext uri="{0D108BD9-81ED-4DB2-BD59-A6C34878D82A}">
                    <a16:rowId xmlns:a16="http://schemas.microsoft.com/office/drawing/2014/main" val="10000"/>
                  </a:ext>
                </a:extLst>
              </a:tr>
              <a:tr h="281940">
                <a:tc gridSpan="7">
                  <a:txBody>
                    <a:bodyPr/>
                    <a:lstStyle/>
                    <a:p>
                      <a:pPr algn="ctr"/>
                      <a:r>
                        <a:rPr lang="en-US" sz="1200" b="1" dirty="0">
                          <a:solidFill>
                            <a:schemeClr val="bg1"/>
                          </a:solidFill>
                        </a:rPr>
                        <a:t>In-Plan</a:t>
                      </a:r>
                      <a:endParaRPr lang="en-US" sz="1200" b="1" i="0" dirty="0">
                        <a:solidFill>
                          <a:schemeClr val="bg1"/>
                        </a:solidFill>
                      </a:endParaRPr>
                    </a:p>
                  </a:txBody>
                  <a:tcPr marL="68580" marR="68580" marT="34290" marB="34290">
                    <a:solidFill>
                      <a:schemeClr val="accent3"/>
                    </a:solidFill>
                  </a:tcPr>
                </a:tc>
                <a:tc hMerge="1">
                  <a:txBody>
                    <a:bodyPr/>
                    <a:lstStyle/>
                    <a:p>
                      <a:endParaRPr lang="en-US" dirty="0"/>
                    </a:p>
                  </a:txBody>
                  <a:tcPr>
                    <a:solidFill>
                      <a:srgbClr val="00437B"/>
                    </a:solidFill>
                  </a:tcPr>
                </a:tc>
                <a:tc hMerge="1">
                  <a:txBody>
                    <a:bodyPr/>
                    <a:lstStyle/>
                    <a:p>
                      <a:endParaRPr lang="en-US"/>
                    </a:p>
                  </a:txBody>
                  <a:tcPr/>
                </a:tc>
                <a:tc hMerge="1">
                  <a:txBody>
                    <a:bodyPr/>
                    <a:lstStyle/>
                    <a:p>
                      <a:endParaRPr lang="en-US" sz="1400" dirty="0"/>
                    </a:p>
                  </a:txBody>
                  <a:tcPr>
                    <a:solidFill>
                      <a:srgbClr val="00437B"/>
                    </a:solidFill>
                  </a:tcPr>
                </a:tc>
                <a:tc hMerge="1">
                  <a:txBody>
                    <a:bodyPr/>
                    <a:lstStyle/>
                    <a:p>
                      <a:endParaRPr lang="en-US"/>
                    </a:p>
                  </a:txBody>
                  <a:tcPr/>
                </a:tc>
                <a:tc hMerge="1">
                  <a:txBody>
                    <a:bodyPr/>
                    <a:lstStyle/>
                    <a:p>
                      <a:pPr algn="ctr"/>
                      <a:endParaRPr lang="en-US" sz="1100" b="1" i="0" dirty="0">
                        <a:solidFill>
                          <a:schemeClr val="bg1"/>
                        </a:solidFill>
                      </a:endParaRPr>
                    </a:p>
                  </a:txBody>
                  <a:tcPr>
                    <a:solidFill>
                      <a:srgbClr val="00437B"/>
                    </a:solidFill>
                  </a:tcPr>
                </a:tc>
                <a:tc hMerge="1">
                  <a:txBody>
                    <a:bodyPr/>
                    <a:lstStyle/>
                    <a:p>
                      <a:pPr algn="ctr"/>
                      <a:endParaRPr lang="en-US" sz="1200" b="1" i="0" dirty="0">
                        <a:solidFill>
                          <a:schemeClr val="bg1"/>
                        </a:solidFill>
                      </a:endParaRPr>
                    </a:p>
                  </a:txBody>
                  <a:tcPr>
                    <a:solidFill>
                      <a:srgbClr val="00437B"/>
                    </a:solidFill>
                  </a:tcPr>
                </a:tc>
                <a:tc gridSpan="2">
                  <a:txBody>
                    <a:bodyPr/>
                    <a:lstStyle/>
                    <a:p>
                      <a:pPr algn="ctr"/>
                      <a:r>
                        <a:rPr lang="en-US" sz="1200" b="1" dirty="0">
                          <a:solidFill>
                            <a:schemeClr val="bg1"/>
                          </a:solidFill>
                        </a:rPr>
                        <a:t>Out</a:t>
                      </a:r>
                      <a:r>
                        <a:rPr lang="en-US" sz="1200" b="1" baseline="0" dirty="0">
                          <a:solidFill>
                            <a:schemeClr val="bg1"/>
                          </a:solidFill>
                        </a:rPr>
                        <a:t>-of-Plan</a:t>
                      </a:r>
                      <a:endParaRPr lang="en-US" sz="1200" b="1" i="0" dirty="0">
                        <a:solidFill>
                          <a:schemeClr val="bg1"/>
                        </a:solidFill>
                      </a:endParaRPr>
                    </a:p>
                  </a:txBody>
                  <a:tcPr marL="68580" marR="68580" marT="34290" marB="34290">
                    <a:solidFill>
                      <a:schemeClr val="accent2"/>
                    </a:solidFill>
                  </a:tcPr>
                </a:tc>
                <a:tc hMerge="1">
                  <a:txBody>
                    <a:bodyPr/>
                    <a:lstStyle/>
                    <a:p>
                      <a:pPr algn="ctr"/>
                      <a:endParaRPr lang="en-US" sz="1200" b="1" i="0" dirty="0">
                        <a:solidFill>
                          <a:schemeClr val="bg1"/>
                        </a:solidFill>
                      </a:endParaRPr>
                    </a:p>
                  </a:txBody>
                  <a:tcPr>
                    <a:solidFill>
                      <a:srgbClr val="00437B"/>
                    </a:solidFill>
                  </a:tcPr>
                </a:tc>
                <a:extLst>
                  <a:ext uri="{0D108BD9-81ED-4DB2-BD59-A6C34878D82A}">
                    <a16:rowId xmlns:a16="http://schemas.microsoft.com/office/drawing/2014/main" val="10001"/>
                  </a:ext>
                </a:extLst>
              </a:tr>
              <a:tr h="281940">
                <a:tc gridSpan="4">
                  <a:txBody>
                    <a:bodyPr/>
                    <a:lstStyle/>
                    <a:p>
                      <a:pPr algn="ctr"/>
                      <a:r>
                        <a:rPr lang="en-US" sz="1200" b="1" dirty="0">
                          <a:solidFill>
                            <a:schemeClr val="bg1"/>
                          </a:solidFill>
                        </a:rPr>
                        <a:t>Guaranteed Income</a:t>
                      </a:r>
                      <a:endParaRPr lang="en-US" sz="1200" b="1" i="0" dirty="0">
                        <a:solidFill>
                          <a:schemeClr val="bg1"/>
                        </a:solidFill>
                      </a:endParaRPr>
                    </a:p>
                  </a:txBody>
                  <a:tcPr marL="68580" marR="68580" marT="34290" marB="34290">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200" b="1" dirty="0">
                          <a:solidFill>
                            <a:schemeClr val="tx2"/>
                          </a:solidFill>
                        </a:rPr>
                        <a:t>Non-Guaranteed</a:t>
                      </a:r>
                      <a:r>
                        <a:rPr lang="en-US" sz="1200" b="1" baseline="0" dirty="0">
                          <a:solidFill>
                            <a:schemeClr val="tx2"/>
                          </a:solidFill>
                        </a:rPr>
                        <a:t> Income</a:t>
                      </a:r>
                      <a:endParaRPr lang="en-US" sz="1200" b="1" i="0" dirty="0">
                        <a:solidFill>
                          <a:schemeClr val="tx2"/>
                        </a:solidFill>
                      </a:endParaRPr>
                    </a:p>
                  </a:txBody>
                  <a:tcPr marL="68580" marR="68580" marT="34290" marB="34290">
                    <a:solidFill>
                      <a:schemeClr val="accent6">
                        <a:lumMod val="40000"/>
                        <a:lumOff val="60000"/>
                      </a:schemeClr>
                    </a:solidFill>
                  </a:tcPr>
                </a:tc>
                <a:tc hMerge="1">
                  <a:txBody>
                    <a:bodyPr/>
                    <a:lstStyle/>
                    <a:p>
                      <a:pPr algn="ctr"/>
                      <a:endParaRPr lang="en-US" sz="1100" b="1" i="0" dirty="0">
                        <a:solidFill>
                          <a:schemeClr val="bg1"/>
                        </a:solidFill>
                      </a:endParaRPr>
                    </a:p>
                  </a:txBody>
                  <a:tcPr/>
                </a:tc>
                <a:tc hMerge="1">
                  <a:txBody>
                    <a:bodyPr/>
                    <a:lstStyle/>
                    <a:p>
                      <a:endParaRPr lang="en-US"/>
                    </a:p>
                  </a:txBody>
                  <a:tcPr/>
                </a:tc>
                <a:tc gridSpan="2">
                  <a:txBody>
                    <a:bodyPr/>
                    <a:lstStyle/>
                    <a:p>
                      <a:pPr algn="ctr"/>
                      <a:r>
                        <a:rPr lang="en-US" sz="1200" b="1" dirty="0">
                          <a:solidFill>
                            <a:schemeClr val="bg1"/>
                          </a:solidFill>
                        </a:rPr>
                        <a:t>Guaranteed Income</a:t>
                      </a:r>
                      <a:endParaRPr lang="en-US" sz="1200" b="1" i="0" dirty="0">
                        <a:solidFill>
                          <a:schemeClr val="bg1"/>
                        </a:solidFill>
                      </a:endParaRPr>
                    </a:p>
                  </a:txBody>
                  <a:tcPr marL="68580" marR="68580" marT="34290" marB="34290">
                    <a:solidFill>
                      <a:schemeClr val="accent6"/>
                    </a:solidFill>
                  </a:tcPr>
                </a:tc>
                <a:tc hMerge="1">
                  <a:txBody>
                    <a:bodyPr/>
                    <a:lstStyle/>
                    <a:p>
                      <a:pPr algn="ctr"/>
                      <a:endParaRPr lang="en-US" sz="1200" b="1" i="0" dirty="0">
                        <a:solidFill>
                          <a:schemeClr val="bg1"/>
                        </a:solidFill>
                      </a:endParaRPr>
                    </a:p>
                  </a:txBody>
                  <a:tcPr>
                    <a:solidFill>
                      <a:srgbClr val="00437B"/>
                    </a:solidFill>
                  </a:tcPr>
                </a:tc>
                <a:extLst>
                  <a:ext uri="{0D108BD9-81ED-4DB2-BD59-A6C34878D82A}">
                    <a16:rowId xmlns:a16="http://schemas.microsoft.com/office/drawing/2014/main" val="3619398605"/>
                  </a:ext>
                </a:extLst>
              </a:tr>
              <a:tr h="1348740">
                <a:tc>
                  <a:txBody>
                    <a:bodyPr/>
                    <a:lstStyle/>
                    <a:p>
                      <a:r>
                        <a:rPr lang="en-US" sz="1050" dirty="0"/>
                        <a:t>Deferred</a:t>
                      </a:r>
                      <a:r>
                        <a:rPr lang="en-US" sz="1050" baseline="0" dirty="0"/>
                        <a:t> Income Annuities: </a:t>
                      </a:r>
                      <a:r>
                        <a:rPr lang="en-US" sz="1050" i="1" baseline="0" dirty="0"/>
                        <a:t>Purchase units of future income</a:t>
                      </a:r>
                    </a:p>
                  </a:txBody>
                  <a:tcPr marL="68580" marR="68580" marT="34290" marB="34290">
                    <a:solidFill>
                      <a:schemeClr val="bg1">
                        <a:lumMod val="85000"/>
                      </a:schemeClr>
                    </a:solidFill>
                  </a:tcPr>
                </a:tc>
                <a:tc>
                  <a:txBody>
                    <a:bodyPr/>
                    <a:lstStyle/>
                    <a:p>
                      <a:r>
                        <a:rPr lang="en-US" sz="1050" dirty="0"/>
                        <a:t>Guaranteed</a:t>
                      </a:r>
                      <a:r>
                        <a:rPr lang="en-US" sz="1050" baseline="0" dirty="0"/>
                        <a:t> Minimum Withdrawal Benefit: </a:t>
                      </a:r>
                      <a:r>
                        <a:rPr lang="en-US" sz="1050" i="1" baseline="0" dirty="0"/>
                        <a:t>Build income base and get guaranteed lifetime withdrawals</a:t>
                      </a:r>
                    </a:p>
                    <a:p>
                      <a:endParaRPr lang="en-US" sz="1050" b="1" i="0" dirty="0"/>
                    </a:p>
                  </a:txBody>
                  <a:tcPr marL="68580" marR="68580" marT="34290" marB="34290">
                    <a:solidFill>
                      <a:schemeClr val="bg1">
                        <a:lumMod val="85000"/>
                      </a:schemeClr>
                    </a:solidFill>
                  </a:tcPr>
                </a:tc>
                <a:tc>
                  <a:txBody>
                    <a:bodyPr/>
                    <a:lstStyle/>
                    <a:p>
                      <a:r>
                        <a:rPr lang="en-US" sz="1050" b="0" i="0" dirty="0"/>
                        <a:t>TDF</a:t>
                      </a:r>
                      <a:r>
                        <a:rPr lang="en-US" sz="1050" b="0" i="0" baseline="0" dirty="0"/>
                        <a:t> with option to custom purchase income annuity or QLAC</a:t>
                      </a:r>
                      <a:endParaRPr lang="en-US" sz="1050" b="0" i="0" dirty="0"/>
                    </a:p>
                  </a:txBody>
                  <a:tcPr marL="68580" marR="68580" marT="34290" marB="34290">
                    <a:solidFill>
                      <a:schemeClr val="bg1">
                        <a:lumMod val="85000"/>
                      </a:schemeClr>
                    </a:solidFill>
                  </a:tcPr>
                </a:tc>
                <a:tc gridSpan="2">
                  <a:txBody>
                    <a:bodyPr/>
                    <a:lstStyle/>
                    <a:p>
                      <a:r>
                        <a:rPr lang="en-US" sz="1050" dirty="0"/>
                        <a:t>Managed </a:t>
                      </a:r>
                      <a:br>
                        <a:rPr lang="en-US" sz="1050" dirty="0"/>
                      </a:br>
                      <a:r>
                        <a:rPr lang="en-US" sz="1050" dirty="0"/>
                        <a:t>accounts with a drawdown</a:t>
                      </a:r>
                      <a:r>
                        <a:rPr lang="en-US" sz="1050" baseline="0" dirty="0"/>
                        <a:t> feature</a:t>
                      </a:r>
                      <a:endParaRPr lang="en-US" sz="1050" b="1" i="0" dirty="0"/>
                    </a:p>
                  </a:txBody>
                  <a:tcPr marL="68580" marR="68580" marT="34290" marB="34290">
                    <a:solidFill>
                      <a:schemeClr val="bg1">
                        <a:lumMod val="85000"/>
                      </a:schemeClr>
                    </a:solidFill>
                  </a:tcPr>
                </a:tc>
                <a:tc hMerge="1">
                  <a:txBody>
                    <a:bodyPr/>
                    <a:lstStyle/>
                    <a:p>
                      <a:endParaRPr lang="en-US"/>
                    </a:p>
                  </a:txBody>
                  <a:tcPr/>
                </a:tc>
                <a:tc>
                  <a:txBody>
                    <a:bodyPr/>
                    <a:lstStyle/>
                    <a:p>
                      <a:r>
                        <a:rPr lang="en-US" sz="1050" dirty="0"/>
                        <a:t>Managed Payout Funds</a:t>
                      </a:r>
                    </a:p>
                  </a:txBody>
                  <a:tcPr marL="68580" marR="68580" marT="34290" marB="34290">
                    <a:solidFill>
                      <a:schemeClr val="bg1">
                        <a:lumMod val="85000"/>
                      </a:schemeClr>
                    </a:solidFill>
                  </a:tcPr>
                </a:tc>
                <a:tc>
                  <a:txBody>
                    <a:bodyPr/>
                    <a:lstStyle/>
                    <a:p>
                      <a:r>
                        <a:rPr lang="en-US" sz="1050" dirty="0"/>
                        <a:t>Systematic or installment</a:t>
                      </a:r>
                      <a:r>
                        <a:rPr lang="en-US" sz="1050" baseline="0" dirty="0"/>
                        <a:t>  withdrawals</a:t>
                      </a:r>
                      <a:endParaRPr lang="en-US" sz="1050" b="1" i="0" dirty="0"/>
                    </a:p>
                  </a:txBody>
                  <a:tcPr marL="68580" marR="68580" marT="34290" marB="34290">
                    <a:solidFill>
                      <a:schemeClr val="bg1">
                        <a:lumMod val="85000"/>
                      </a:schemeClr>
                    </a:solidFill>
                  </a:tcPr>
                </a:tc>
                <a:tc>
                  <a:txBody>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lang="en-US" sz="1050" dirty="0"/>
                        <a:t>Institutionally</a:t>
                      </a:r>
                      <a:r>
                        <a:rPr lang="en-US" sz="1050" baseline="0" dirty="0"/>
                        <a:t> priced SPIA, DIA, FRD</a:t>
                      </a:r>
                    </a:p>
                    <a:p>
                      <a:pPr marL="0" marR="0" lvl="0" indent="0" algn="l" defTabSz="1219108" rtl="0" eaLnBrk="1" fontAlgn="auto" latinLnBrk="0" hangingPunct="1">
                        <a:lnSpc>
                          <a:spcPct val="100000"/>
                        </a:lnSpc>
                        <a:spcBef>
                          <a:spcPts val="0"/>
                        </a:spcBef>
                        <a:spcAft>
                          <a:spcPts val="0"/>
                        </a:spcAft>
                        <a:buClrTx/>
                        <a:buSzTx/>
                        <a:buFontTx/>
                        <a:buNone/>
                        <a:tabLst/>
                        <a:defRPr/>
                      </a:pPr>
                      <a:endParaRPr lang="en-US" sz="1050" i="1" baseline="0" dirty="0"/>
                    </a:p>
                    <a:p>
                      <a:pPr marL="0" marR="0" lvl="0" indent="0" algn="l" defTabSz="1219108" rtl="0" eaLnBrk="1" fontAlgn="auto" latinLnBrk="0" hangingPunct="1">
                        <a:lnSpc>
                          <a:spcPct val="100000"/>
                        </a:lnSpc>
                        <a:spcBef>
                          <a:spcPts val="0"/>
                        </a:spcBef>
                        <a:spcAft>
                          <a:spcPts val="0"/>
                        </a:spcAft>
                        <a:buClrTx/>
                        <a:buSzTx/>
                        <a:buFontTx/>
                        <a:buNone/>
                        <a:tabLst/>
                        <a:defRPr/>
                      </a:pPr>
                      <a:r>
                        <a:rPr lang="en-US" sz="1050" i="0" baseline="0" dirty="0"/>
                        <a:t>Insurance </a:t>
                      </a:r>
                      <a:br>
                        <a:rPr lang="en-US" sz="1050" i="0" baseline="0" dirty="0"/>
                      </a:br>
                      <a:r>
                        <a:rPr lang="en-US" sz="1050" i="0" baseline="0" dirty="0"/>
                        <a:t>exchange platform</a:t>
                      </a:r>
                    </a:p>
                  </a:txBody>
                  <a:tcPr marL="68580" marR="68580" marT="34290" marB="34290">
                    <a:solidFill>
                      <a:schemeClr val="bg1">
                        <a:lumMod val="8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050" dirty="0"/>
                        <a:t>Retail/Traditional Rollover</a:t>
                      </a:r>
                      <a:r>
                        <a:rPr lang="en-US" sz="1050" baseline="0" dirty="0"/>
                        <a:t>/Annuity</a:t>
                      </a:r>
                      <a:endParaRPr lang="en-US" sz="1050" b="1" i="0" dirty="0"/>
                    </a:p>
                  </a:txBody>
                  <a:tcPr marL="68580" marR="68580" marT="34290" marB="34290">
                    <a:solidFill>
                      <a:schemeClr val="bg1">
                        <a:lumMod val="85000"/>
                      </a:schemeClr>
                    </a:solidFill>
                  </a:tcPr>
                </a:tc>
                <a:extLst>
                  <a:ext uri="{0D108BD9-81ED-4DB2-BD59-A6C34878D82A}">
                    <a16:rowId xmlns:a16="http://schemas.microsoft.com/office/drawing/2014/main" val="10002"/>
                  </a:ext>
                </a:extLst>
              </a:tr>
              <a:tr h="1798433">
                <a:tc>
                  <a:txBody>
                    <a:bodyPr/>
                    <a:lstStyle/>
                    <a:p>
                      <a:pPr marL="91440" indent="-171450">
                        <a:buFont typeface="Arial" panose="020B0604020202020204" pitchFamily="34" charset="0"/>
                        <a:buChar char="•"/>
                      </a:pPr>
                      <a:r>
                        <a:rPr lang="en-US" sz="1050" dirty="0"/>
                        <a:t>AIG</a:t>
                      </a:r>
                    </a:p>
                    <a:p>
                      <a:pPr marL="91440" indent="-171450">
                        <a:buFont typeface="Arial" panose="020B0604020202020204" pitchFamily="34" charset="0"/>
                        <a:buChar char="•"/>
                      </a:pPr>
                      <a:r>
                        <a:rPr lang="en-US" sz="1050" dirty="0"/>
                        <a:t>Mutual of Omaha </a:t>
                      </a:r>
                    </a:p>
                    <a:p>
                      <a:pPr marL="91440" indent="-171450">
                        <a:buFont typeface="Arial" panose="020B0604020202020204" pitchFamily="34" charset="0"/>
                        <a:buChar char="•"/>
                      </a:pPr>
                      <a:r>
                        <a:rPr lang="en-US" sz="1050" dirty="0"/>
                        <a:t>Principal</a:t>
                      </a:r>
                    </a:p>
                    <a:p>
                      <a:pPr marL="9144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TIAA</a:t>
                      </a:r>
                    </a:p>
                    <a:p>
                      <a:endParaRPr lang="en-US" sz="1050" dirty="0"/>
                    </a:p>
                  </a:txBody>
                  <a:tcPr marL="68580" marR="68580" marT="34290" marB="34290">
                    <a:noFill/>
                  </a:tcPr>
                </a:tc>
                <a:tc>
                  <a:txBody>
                    <a:bodyPr/>
                    <a:lstStyle/>
                    <a:p>
                      <a:pPr marL="171450" indent="-171450">
                        <a:buFont typeface="Arial" panose="020B0604020202020204" pitchFamily="34" charset="0"/>
                        <a:buChar char="•"/>
                      </a:pPr>
                      <a:r>
                        <a:rPr lang="en-US" sz="1050" dirty="0"/>
                        <a:t>John Hancock</a:t>
                      </a:r>
                      <a:r>
                        <a:rPr lang="en-US" sz="1050" baseline="0" dirty="0"/>
                        <a:t> </a:t>
                      </a:r>
                    </a:p>
                    <a:p>
                      <a:pPr marL="171450" indent="-171450">
                        <a:buFont typeface="Arial" panose="020B0604020202020204" pitchFamily="34" charset="0"/>
                        <a:buChar char="•"/>
                      </a:pPr>
                      <a:r>
                        <a:rPr lang="en-US" sz="1050" baseline="0" dirty="0"/>
                        <a:t>Prudential </a:t>
                      </a:r>
                    </a:p>
                    <a:p>
                      <a:pPr marL="171450" indent="-171450">
                        <a:buFont typeface="Arial" panose="020B0604020202020204" pitchFamily="34" charset="0"/>
                        <a:buChar char="•"/>
                      </a:pPr>
                      <a:r>
                        <a:rPr lang="en-US" sz="1050" baseline="0" dirty="0"/>
                        <a:t>Transamerica</a:t>
                      </a:r>
                    </a:p>
                    <a:p>
                      <a:pPr marL="171450" indent="-171450">
                        <a:buFont typeface="Arial" panose="020B0604020202020204" pitchFamily="34" charset="0"/>
                        <a:buChar char="•"/>
                      </a:pPr>
                      <a:r>
                        <a:rPr lang="en-US" sz="1050" baseline="0" dirty="0"/>
                        <a:t>Great-West </a:t>
                      </a:r>
                    </a:p>
                    <a:p>
                      <a:pPr marL="171450" indent="-171450">
                        <a:buFont typeface="Arial" panose="020B0604020202020204" pitchFamily="34" charset="0"/>
                        <a:buChar char="•"/>
                      </a:pPr>
                      <a:r>
                        <a:rPr lang="en-US" sz="1050" baseline="0" dirty="0"/>
                        <a:t>Voya </a:t>
                      </a:r>
                    </a:p>
                    <a:p>
                      <a:pPr marL="171450" indent="-171450">
                        <a:buFont typeface="Arial" panose="020B0604020202020204" pitchFamily="34" charset="0"/>
                        <a:buChar char="•"/>
                      </a:pPr>
                      <a:r>
                        <a:rPr lang="en-US" sz="1050" baseline="0" dirty="0"/>
                        <a:t>Lincoln </a:t>
                      </a:r>
                    </a:p>
                    <a:p>
                      <a:pPr marL="171450" indent="-171450">
                        <a:buFont typeface="Arial" panose="020B0604020202020204" pitchFamily="34" charset="0"/>
                        <a:buChar char="•"/>
                      </a:pPr>
                      <a:r>
                        <a:rPr lang="en-US" sz="1050" baseline="0" dirty="0"/>
                        <a:t>AXA</a:t>
                      </a:r>
                    </a:p>
                    <a:p>
                      <a:pPr marL="171450" indent="-171450">
                        <a:buFont typeface="Arial" panose="020B0604020202020204" pitchFamily="34" charset="0"/>
                        <a:buChar char="•"/>
                      </a:pPr>
                      <a:r>
                        <a:rPr lang="en-US" sz="1050" baseline="0" dirty="0"/>
                        <a:t>AB*</a:t>
                      </a:r>
                    </a:p>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Income America*</a:t>
                      </a:r>
                    </a:p>
                    <a:p>
                      <a:pPr marL="171450" indent="-171450">
                        <a:buFont typeface="Arial" panose="020B0604020202020204" pitchFamily="34" charset="0"/>
                        <a:buChar char="•"/>
                      </a:pPr>
                      <a:r>
                        <a:rPr lang="en-US" sz="1050" baseline="0" dirty="0"/>
                        <a:t>Allianz**</a:t>
                      </a:r>
                      <a:endParaRPr lang="en-US" sz="1050" dirty="0"/>
                    </a:p>
                    <a:p>
                      <a:endParaRPr lang="en-US" sz="1050" baseline="0" dirty="0"/>
                    </a:p>
                  </a:txBody>
                  <a:tcPr marL="68580" marR="68580" marT="34290" marB="34290">
                    <a:solidFill>
                      <a:schemeClr val="bg1"/>
                    </a:solidFill>
                  </a:tcPr>
                </a:tc>
                <a:tc>
                  <a:txBody>
                    <a:bodyPr/>
                    <a:lstStyle/>
                    <a:p>
                      <a:pPr marL="171450" indent="-171450">
                        <a:buFont typeface="Arial" panose="020B0604020202020204" pitchFamily="34" charset="0"/>
                        <a:buChar char="•"/>
                      </a:pPr>
                      <a:r>
                        <a:rPr lang="en-US" sz="1050" dirty="0"/>
                        <a:t>Wells Fargo</a:t>
                      </a:r>
                    </a:p>
                    <a:p>
                      <a:pPr marL="171450" indent="-171450">
                        <a:buFont typeface="Arial" panose="020B0604020202020204" pitchFamily="34" charset="0"/>
                        <a:buChar char="•"/>
                      </a:pPr>
                      <a:r>
                        <a:rPr lang="en-US" sz="1050" dirty="0"/>
                        <a:t>State Street</a:t>
                      </a:r>
                    </a:p>
                    <a:p>
                      <a:pPr marL="171450" indent="-171450">
                        <a:buFont typeface="Arial" panose="020B0604020202020204" pitchFamily="34" charset="0"/>
                        <a:buChar char="•"/>
                      </a:pPr>
                      <a:r>
                        <a:rPr lang="en-US" sz="1050" dirty="0"/>
                        <a:t>JP Morgan</a:t>
                      </a:r>
                    </a:p>
                    <a:p>
                      <a:pPr marL="171450" indent="-171450">
                        <a:buFont typeface="Arial" panose="020B0604020202020204" pitchFamily="34" charset="0"/>
                        <a:buChar char="•"/>
                      </a:pPr>
                      <a:r>
                        <a:rPr lang="en-US" sz="1050" dirty="0"/>
                        <a:t>BlackRock</a:t>
                      </a:r>
                    </a:p>
                  </a:txBody>
                  <a:tcPr marL="68580" marR="68580" marT="34290" marB="34290">
                    <a:solidFill>
                      <a:schemeClr val="bg1"/>
                    </a:solid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Financial  Engines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Morningstar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Guided Choice</a:t>
                      </a:r>
                      <a:endParaRPr lang="en-US" sz="1050" dirty="0"/>
                    </a:p>
                  </a:txBody>
                  <a:tcPr marL="68580" marR="68580" marT="34290" marB="34290">
                    <a:solidFill>
                      <a:schemeClr val="bg1"/>
                    </a:solidFill>
                  </a:tcPr>
                </a:tc>
                <a:tc hMerge="1">
                  <a:txBody>
                    <a:bodyPr/>
                    <a:lstStyle/>
                    <a:p>
                      <a:endParaRPr lang="en-US"/>
                    </a:p>
                  </a:txBody>
                  <a:tcPr/>
                </a:tc>
                <a:tc>
                  <a:txBody>
                    <a:bodyPr/>
                    <a:lstStyle/>
                    <a:p>
                      <a:pPr marL="171450" indent="-171450">
                        <a:buFont typeface="Arial" panose="020B0604020202020204" pitchFamily="34" charset="0"/>
                        <a:buChar char="•"/>
                      </a:pPr>
                      <a:r>
                        <a:rPr lang="en-US" sz="1050" dirty="0"/>
                        <a:t>Schwab</a:t>
                      </a:r>
                    </a:p>
                    <a:p>
                      <a:pPr marL="171450" indent="-171450">
                        <a:buFont typeface="Arial" panose="020B0604020202020204" pitchFamily="34" charset="0"/>
                        <a:buChar char="•"/>
                      </a:pPr>
                      <a:r>
                        <a:rPr lang="en-US" sz="1050" baseline="0" dirty="0"/>
                        <a:t>Fidelity</a:t>
                      </a:r>
                    </a:p>
                    <a:p>
                      <a:pPr marL="171450" indent="-171450">
                        <a:buFont typeface="Arial" panose="020B0604020202020204" pitchFamily="34" charset="0"/>
                        <a:buChar char="•"/>
                      </a:pPr>
                      <a:r>
                        <a:rPr lang="en-US" sz="1050" baseline="0" dirty="0" err="1"/>
                        <a:t>T.Rowe</a:t>
                      </a:r>
                      <a:endParaRPr lang="en-US" sz="1050" baseline="0" dirty="0"/>
                    </a:p>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aseline="0" dirty="0"/>
                        <a:t>Vanguard</a:t>
                      </a:r>
                    </a:p>
                    <a:p>
                      <a:endParaRPr lang="en-US" sz="1050" baseline="0" dirty="0"/>
                    </a:p>
                  </a:txBody>
                  <a:tcPr marL="68580" marR="68580" marT="34290" marB="34290">
                    <a:solidFill>
                      <a:schemeClr val="bg1"/>
                    </a:solidFill>
                  </a:tcPr>
                </a:tc>
                <a:tc>
                  <a:txBody>
                    <a:bodyPr/>
                    <a:lstStyle/>
                    <a:p>
                      <a:pPr marL="171450" indent="-171450">
                        <a:buFont typeface="Arial" panose="020B0604020202020204" pitchFamily="34" charset="0"/>
                        <a:buChar char="•"/>
                      </a:pPr>
                      <a:r>
                        <a:rPr lang="en-US" sz="1050" dirty="0"/>
                        <a:t>Most recordkeepers</a:t>
                      </a:r>
                    </a:p>
                    <a:p>
                      <a:endParaRPr lang="en-US" sz="1050" dirty="0"/>
                    </a:p>
                  </a:txBody>
                  <a:tcPr marL="68580" marR="68580" marT="34290" marB="34290">
                    <a:solidFill>
                      <a:schemeClr val="bg1"/>
                    </a:solidFill>
                  </a:tcPr>
                </a:tc>
                <a:tc>
                  <a:txBody>
                    <a:bodyPr/>
                    <a:lstStyle/>
                    <a:p>
                      <a:pPr marL="285750" indent="-285750">
                        <a:buFont typeface="Arial" panose="020B0604020202020204" pitchFamily="34" charset="0"/>
                        <a:buChar char="•"/>
                      </a:pPr>
                      <a:r>
                        <a:rPr lang="en-US" sz="1050" dirty="0"/>
                        <a:t>Hueler Income Solutions</a:t>
                      </a:r>
                    </a:p>
                    <a:p>
                      <a:pPr marL="285750" indent="-285750">
                        <a:buFont typeface="Arial" panose="020B0604020202020204" pitchFamily="34" charset="0"/>
                        <a:buChar char="•"/>
                      </a:pPr>
                      <a:r>
                        <a:rPr lang="en-US" sz="1050" dirty="0"/>
                        <a:t>Metlife</a:t>
                      </a:r>
                    </a:p>
                    <a:p>
                      <a:pPr marL="285750" indent="-285750">
                        <a:buFont typeface="Arial" panose="020B0604020202020204" pitchFamily="34" charset="0"/>
                        <a:buChar char="•"/>
                      </a:pPr>
                      <a:r>
                        <a:rPr lang="en-US" sz="1050" i="0" dirty="0">
                          <a:solidFill>
                            <a:schemeClr val="tx1"/>
                          </a:solidFill>
                        </a:rPr>
                        <a:t>FRD</a:t>
                      </a:r>
                      <a:r>
                        <a:rPr lang="en-US" sz="1050" i="1" dirty="0"/>
                        <a:t>/</a:t>
                      </a:r>
                      <a:r>
                        <a:rPr lang="en-US" sz="1050" dirty="0"/>
                        <a:t>Blackrock</a:t>
                      </a:r>
                    </a:p>
                    <a:p>
                      <a:pPr marL="285750" indent="-285750">
                        <a:buFont typeface="Arial" panose="020B0604020202020204" pitchFamily="34" charset="0"/>
                        <a:buChar char="•"/>
                      </a:pPr>
                      <a:r>
                        <a:rPr lang="en-US" sz="1050" dirty="0" err="1"/>
                        <a:t>Brighthouse</a:t>
                      </a:r>
                      <a:r>
                        <a:rPr lang="en-US" sz="1050" dirty="0"/>
                        <a:t>/</a:t>
                      </a:r>
                      <a:br>
                        <a:rPr lang="en-US" sz="1050" dirty="0"/>
                      </a:br>
                      <a:r>
                        <a:rPr lang="en-US" sz="1050" dirty="0"/>
                        <a:t>Equitable</a:t>
                      </a:r>
                    </a:p>
                    <a:p>
                      <a:pPr marL="285750" indent="-285750">
                        <a:buFont typeface="Arial" panose="020B0604020202020204" pitchFamily="34" charset="0"/>
                        <a:buChar char="•"/>
                      </a:pPr>
                      <a:r>
                        <a:rPr lang="en-US" sz="1050" dirty="0"/>
                        <a:t>Fidelity Guaranteed Income Direct</a:t>
                      </a:r>
                    </a:p>
                    <a:p>
                      <a:endParaRPr lang="en-US" sz="1050" baseline="0" dirty="0"/>
                    </a:p>
                    <a:p>
                      <a:endParaRPr lang="en-US" sz="1050" dirty="0"/>
                    </a:p>
                  </a:txBody>
                  <a:tcPr marL="68580" marR="68580" marT="34290" marB="34290">
                    <a:solidFill>
                      <a:schemeClr val="bg1"/>
                    </a:solidFill>
                  </a:tcPr>
                </a:tc>
                <a:tc>
                  <a:txBody>
                    <a:bodyPr/>
                    <a:lstStyle/>
                    <a:p>
                      <a:pPr marL="171450" marR="0" lvl="0" indent="-171450" algn="l" defTabSz="12191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t>Insurance companies</a:t>
                      </a:r>
                    </a:p>
                    <a:p>
                      <a:endParaRPr lang="en-US" sz="1050" dirty="0"/>
                    </a:p>
                  </a:txBody>
                  <a:tcPr marL="68580" marR="68580" marT="34290" marB="34290">
                    <a:noFill/>
                  </a:tcPr>
                </a:tc>
                <a:extLst>
                  <a:ext uri="{0D108BD9-81ED-4DB2-BD59-A6C34878D82A}">
                    <a16:rowId xmlns:a16="http://schemas.microsoft.com/office/drawing/2014/main" val="10005"/>
                  </a:ext>
                </a:extLst>
              </a:tr>
              <a:tr h="693647">
                <a:tc>
                  <a:txBody>
                    <a:bodyPr/>
                    <a:lstStyle/>
                    <a:p>
                      <a:pPr algn="ctr"/>
                      <a:endParaRPr lang="en-US" sz="1050" b="1" i="1" dirty="0">
                        <a:solidFill>
                          <a:schemeClr val="tx1"/>
                        </a:solidFill>
                      </a:endParaRPr>
                    </a:p>
                  </a:txBody>
                  <a:tcPr marL="68580" marR="68580" marT="34290" marB="34290">
                    <a:solidFill>
                      <a:schemeClr val="bg1">
                        <a:lumMod val="85000"/>
                      </a:schemeClr>
                    </a:solidFill>
                  </a:tcPr>
                </a:tc>
                <a:tc>
                  <a:txBody>
                    <a:bodyPr/>
                    <a:lstStyle/>
                    <a:p>
                      <a:pPr algn="l"/>
                      <a:r>
                        <a:rPr lang="en-US" sz="1050" b="0" i="0" dirty="0">
                          <a:solidFill>
                            <a:schemeClr val="tx1"/>
                          </a:solidFill>
                        </a:rPr>
                        <a:t>*Multi-</a:t>
                      </a:r>
                      <a:r>
                        <a:rPr lang="en-US" sz="1050" b="0" i="0" baseline="0" dirty="0">
                          <a:solidFill>
                            <a:schemeClr val="tx1"/>
                          </a:solidFill>
                        </a:rPr>
                        <a:t>insurer solution</a:t>
                      </a:r>
                    </a:p>
                    <a:p>
                      <a:pPr algn="l"/>
                      <a:r>
                        <a:rPr lang="en-US" sz="1050" b="0" i="0" baseline="0" dirty="0">
                          <a:solidFill>
                            <a:schemeClr val="tx1"/>
                          </a:solidFill>
                        </a:rPr>
                        <a:t>**Fixed indexed annuity with a GLWB</a:t>
                      </a:r>
                      <a:endParaRPr lang="en-US" sz="1050" b="0" i="0" dirty="0">
                        <a:solidFill>
                          <a:schemeClr val="tx1"/>
                        </a:solidFill>
                      </a:endParaRPr>
                    </a:p>
                  </a:txBody>
                  <a:tcPr marL="68580" marR="68580" marT="34290" marB="34290">
                    <a:solidFill>
                      <a:schemeClr val="bg1">
                        <a:lumMod val="85000"/>
                      </a:schemeClr>
                    </a:solidFill>
                  </a:tcPr>
                </a:tc>
                <a:tc>
                  <a:txBody>
                    <a:bodyPr/>
                    <a:lstStyle/>
                    <a:p>
                      <a:pPr algn="ctr"/>
                      <a:endParaRPr lang="en-US" sz="1050" b="1" i="1" dirty="0">
                        <a:solidFill>
                          <a:schemeClr val="tx1"/>
                        </a:solidFill>
                      </a:endParaRPr>
                    </a:p>
                  </a:txBody>
                  <a:tcPr marL="68580" marR="68580" marT="34290" marB="34290">
                    <a:solidFill>
                      <a:schemeClr val="bg1">
                        <a:lumMod val="85000"/>
                      </a:schemeClr>
                    </a:solidFill>
                  </a:tcPr>
                </a:tc>
                <a:tc grid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050" dirty="0">
                          <a:solidFill>
                            <a:schemeClr val="tx1"/>
                          </a:solidFill>
                        </a:rPr>
                        <a:t>May</a:t>
                      </a:r>
                      <a:r>
                        <a:rPr lang="en-US" sz="1050" baseline="0" dirty="0">
                          <a:solidFill>
                            <a:schemeClr val="tx1"/>
                          </a:solidFill>
                        </a:rPr>
                        <a:t> include annuities</a:t>
                      </a:r>
                      <a:endParaRPr lang="en-US" sz="1050" b="1" i="1" dirty="0">
                        <a:solidFill>
                          <a:schemeClr val="tx1"/>
                        </a:solidFill>
                      </a:endParaRPr>
                    </a:p>
                  </a:txBody>
                  <a:tcPr marL="68580" marR="68580" marT="34290" marB="34290">
                    <a:solidFill>
                      <a:schemeClr val="bg1">
                        <a:lumMod val="85000"/>
                      </a:schemeClr>
                    </a:solidFill>
                  </a:tcPr>
                </a:tc>
                <a:tc hMerge="1">
                  <a:txBody>
                    <a:bodyPr/>
                    <a:lstStyle/>
                    <a:p>
                      <a:endParaRPr lang="en-US"/>
                    </a:p>
                  </a:txBody>
                  <a:tcPr/>
                </a:tc>
                <a:tc>
                  <a:txBody>
                    <a:bodyPr/>
                    <a:lstStyle/>
                    <a:p>
                      <a:pPr algn="ctr"/>
                      <a:r>
                        <a:rPr lang="en-US" sz="1050" dirty="0">
                          <a:solidFill>
                            <a:schemeClr val="tx1"/>
                          </a:solidFill>
                        </a:rPr>
                        <a:t>New</a:t>
                      </a:r>
                      <a:r>
                        <a:rPr lang="en-US" sz="1050" baseline="0" dirty="0">
                          <a:solidFill>
                            <a:schemeClr val="tx1"/>
                          </a:solidFill>
                        </a:rPr>
                        <a:t> to DC plans</a:t>
                      </a:r>
                      <a:endParaRPr lang="en-US" sz="1050" b="1" i="1" dirty="0">
                        <a:solidFill>
                          <a:schemeClr val="tx1"/>
                        </a:solidFill>
                      </a:endParaRPr>
                    </a:p>
                  </a:txBody>
                  <a:tcPr marL="68580" marR="68580" marT="34290" marB="34290">
                    <a:solidFill>
                      <a:schemeClr val="bg1">
                        <a:lumMod val="85000"/>
                      </a:schemeClr>
                    </a:solidFill>
                  </a:tcPr>
                </a:tc>
                <a:tc>
                  <a:txBody>
                    <a:bodyPr/>
                    <a:lstStyle/>
                    <a:p>
                      <a:pPr algn="ctr"/>
                      <a:r>
                        <a:rPr lang="en-US" sz="1050" dirty="0">
                          <a:solidFill>
                            <a:schemeClr val="tx1"/>
                          </a:solidFill>
                        </a:rPr>
                        <a:t> </a:t>
                      </a:r>
                      <a:endParaRPr lang="en-US" sz="1050" b="1" i="1" dirty="0">
                        <a:solidFill>
                          <a:schemeClr val="tx1"/>
                        </a:solidFill>
                      </a:endParaRPr>
                    </a:p>
                  </a:txBody>
                  <a:tcPr marL="68580" marR="68580" marT="34290" marB="34290">
                    <a:solidFill>
                      <a:schemeClr val="bg1">
                        <a:lumMod val="85000"/>
                      </a:schemeClr>
                    </a:solidFill>
                  </a:tcPr>
                </a:tc>
                <a:tc>
                  <a:txBody>
                    <a:bodyPr/>
                    <a:lstStyle/>
                    <a:p>
                      <a:pPr algn="ctr"/>
                      <a:r>
                        <a:rPr lang="en-US" sz="1050" dirty="0">
                          <a:solidFill>
                            <a:schemeClr val="tx1"/>
                          </a:solidFill>
                        </a:rPr>
                        <a:t>Fierce</a:t>
                      </a:r>
                      <a:r>
                        <a:rPr lang="en-US" sz="1050" baseline="0" dirty="0">
                          <a:solidFill>
                            <a:schemeClr val="tx1"/>
                          </a:solidFill>
                        </a:rPr>
                        <a:t> competition with retail</a:t>
                      </a:r>
                      <a:endParaRPr lang="en-US" sz="1050" b="1" i="1" dirty="0">
                        <a:solidFill>
                          <a:schemeClr val="tx1"/>
                        </a:solidFill>
                      </a:endParaRPr>
                    </a:p>
                  </a:txBody>
                  <a:tcPr marL="68580" marR="68580" marT="34290" marB="34290">
                    <a:solidFill>
                      <a:schemeClr val="bg1">
                        <a:lumMod val="85000"/>
                      </a:schemeClr>
                    </a:solidFill>
                  </a:tcPr>
                </a:tc>
                <a:tc>
                  <a:txBody>
                    <a:bodyPr/>
                    <a:lstStyle/>
                    <a:p>
                      <a:pPr algn="ctr"/>
                      <a:endParaRPr lang="en-US" sz="1050" b="1" i="1" dirty="0">
                        <a:solidFill>
                          <a:schemeClr val="tx1"/>
                        </a:solidFill>
                      </a:endParaRPr>
                    </a:p>
                  </a:txBody>
                  <a:tcPr marL="68580" marR="68580" marT="34290" marB="34290">
                    <a:solidFill>
                      <a:schemeClr val="bg1">
                        <a:lumMod val="85000"/>
                      </a:schemeClr>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0" y="0"/>
            <a:ext cx="12192000" cy="767049"/>
          </a:xfrm>
        </p:spPr>
        <p:txBody>
          <a:bodyPr/>
          <a:lstStyle/>
          <a:p>
            <a:r>
              <a:rPr lang="en-US" sz="2800" dirty="0"/>
              <a:t>Income Products — In-Plan and Out-of-Plan </a:t>
            </a:r>
          </a:p>
        </p:txBody>
      </p:sp>
      <p:sp>
        <p:nvSpPr>
          <p:cNvPr id="4" name="Slide Number Placeholder 4">
            <a:extLst>
              <a:ext uri="{FF2B5EF4-FFF2-40B4-BE49-F238E27FC236}">
                <a16:creationId xmlns:a16="http://schemas.microsoft.com/office/drawing/2014/main" id="{87FB31E9-D155-C495-9303-3C299A873720}"/>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rgbClr val="000000"/>
                </a:solidFill>
                <a:latin typeface="Arial" panose="020B0604020202020204"/>
              </a:rPr>
              <a:pPr>
                <a:defRPr/>
              </a:pPr>
              <a:t>32</a:t>
            </a:fld>
            <a:endParaRPr lang="en-US" sz="900" dirty="0">
              <a:solidFill>
                <a:srgbClr val="000000"/>
              </a:solidFill>
              <a:latin typeface="Arial" panose="020B0604020202020204"/>
            </a:endParaRPr>
          </a:p>
        </p:txBody>
      </p:sp>
      <p:sp>
        <p:nvSpPr>
          <p:cNvPr id="5" name="TextBox 4">
            <a:extLst>
              <a:ext uri="{FF2B5EF4-FFF2-40B4-BE49-F238E27FC236}">
                <a16:creationId xmlns:a16="http://schemas.microsoft.com/office/drawing/2014/main" id="{3DDDDB59-BB69-1955-C775-4046C096572F}"/>
              </a:ext>
            </a:extLst>
          </p:cNvPr>
          <p:cNvSpPr txBox="1"/>
          <p:nvPr/>
        </p:nvSpPr>
        <p:spPr>
          <a:xfrm>
            <a:off x="531393" y="6310903"/>
            <a:ext cx="2326278" cy="230832"/>
          </a:xfrm>
          <a:prstGeom prst="rect">
            <a:avLst/>
          </a:prstGeom>
          <a:noFill/>
        </p:spPr>
        <p:txBody>
          <a:bodyPr wrap="none" rtlCol="0">
            <a:spAutoFit/>
          </a:bodyPr>
          <a:lstStyle/>
          <a:p>
            <a:r>
              <a:rPr lang="en-US" sz="900" dirty="0"/>
              <a:t>Source: LIMRA Annuity Benchmark Team</a:t>
            </a:r>
          </a:p>
        </p:txBody>
      </p:sp>
    </p:spTree>
    <p:extLst>
      <p:ext uri="{BB962C8B-B14F-4D97-AF65-F5344CB8AC3E}">
        <p14:creationId xmlns:p14="http://schemas.microsoft.com/office/powerpoint/2010/main" val="225035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7255F-91D4-2E30-5D20-AE182FE79A07}"/>
              </a:ext>
            </a:extLst>
          </p:cNvPr>
          <p:cNvSpPr>
            <a:spLocks noGrp="1"/>
          </p:cNvSpPr>
          <p:nvPr>
            <p:ph type="title"/>
          </p:nvPr>
        </p:nvSpPr>
        <p:spPr>
          <a:xfrm>
            <a:off x="5782" y="0"/>
            <a:ext cx="12191998" cy="769441"/>
          </a:xfrm>
        </p:spPr>
        <p:txBody>
          <a:bodyPr>
            <a:normAutofit/>
          </a:bodyPr>
          <a:lstStyle/>
          <a:p>
            <a:r>
              <a:rPr lang="en-US" sz="2800" dirty="0"/>
              <a:t>Appendix: History of DC Plans</a:t>
            </a:r>
          </a:p>
        </p:txBody>
      </p:sp>
      <p:sp>
        <p:nvSpPr>
          <p:cNvPr id="5" name="Slide Number Placeholder 4">
            <a:extLst>
              <a:ext uri="{FF2B5EF4-FFF2-40B4-BE49-F238E27FC236}">
                <a16:creationId xmlns:a16="http://schemas.microsoft.com/office/drawing/2014/main" id="{F5AAF756-4481-B057-C5FC-6F517CC8F0CF}"/>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3E8E2191-42E5-8E1E-7F95-603C9AC098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
        <p:nvSpPr>
          <p:cNvPr id="6" name="Rectangle 5">
            <a:extLst>
              <a:ext uri="{FF2B5EF4-FFF2-40B4-BE49-F238E27FC236}">
                <a16:creationId xmlns:a16="http://schemas.microsoft.com/office/drawing/2014/main" id="{D0D5922A-09F7-1719-E20E-7BE40CDE090C}"/>
              </a:ext>
            </a:extLst>
          </p:cNvPr>
          <p:cNvSpPr/>
          <p:nvPr/>
        </p:nvSpPr>
        <p:spPr>
          <a:xfrm>
            <a:off x="0" y="3603812"/>
            <a:ext cx="12191998" cy="118334"/>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8" name="Group 27">
            <a:extLst>
              <a:ext uri="{FF2B5EF4-FFF2-40B4-BE49-F238E27FC236}">
                <a16:creationId xmlns:a16="http://schemas.microsoft.com/office/drawing/2014/main" id="{26D0EF34-9ACF-A1A8-F26C-263BB2FB5B2F}"/>
              </a:ext>
            </a:extLst>
          </p:cNvPr>
          <p:cNvGrpSpPr/>
          <p:nvPr/>
        </p:nvGrpSpPr>
        <p:grpSpPr>
          <a:xfrm>
            <a:off x="553157" y="1441668"/>
            <a:ext cx="2390969" cy="2345325"/>
            <a:chOff x="957431" y="1441668"/>
            <a:chExt cx="2390969" cy="2345325"/>
          </a:xfrm>
        </p:grpSpPr>
        <p:sp>
          <p:nvSpPr>
            <p:cNvPr id="9" name="TextBox 8">
              <a:extLst>
                <a:ext uri="{FF2B5EF4-FFF2-40B4-BE49-F238E27FC236}">
                  <a16:creationId xmlns:a16="http://schemas.microsoft.com/office/drawing/2014/main" id="{A52ED0E7-6549-FB16-07F9-D881F27A299F}"/>
                </a:ext>
              </a:extLst>
            </p:cNvPr>
            <p:cNvSpPr txBox="1"/>
            <p:nvPr/>
          </p:nvSpPr>
          <p:spPr>
            <a:xfrm>
              <a:off x="1122690" y="1441668"/>
              <a:ext cx="2225710" cy="769441"/>
            </a:xfrm>
            <a:prstGeom prst="rect">
              <a:avLst/>
            </a:prstGeom>
            <a:noFill/>
          </p:spPr>
          <p:txBody>
            <a:bodyPr wrap="square">
              <a:spAutoFit/>
            </a:bodyPr>
            <a:lstStyle/>
            <a:p>
              <a:pPr marL="0" indent="0">
                <a:buNone/>
              </a:pPr>
              <a:r>
                <a:rPr lang="en-US" sz="4400" b="1" dirty="0">
                  <a:solidFill>
                    <a:schemeClr val="accent2"/>
                  </a:solidFill>
                </a:rPr>
                <a:t>1978</a:t>
              </a:r>
              <a:endParaRPr lang="en-US" sz="2400" dirty="0">
                <a:solidFill>
                  <a:schemeClr val="accent2"/>
                </a:solidFill>
              </a:endParaRPr>
            </a:p>
          </p:txBody>
        </p:sp>
        <p:sp>
          <p:nvSpPr>
            <p:cNvPr id="10" name="TextBox 9">
              <a:extLst>
                <a:ext uri="{FF2B5EF4-FFF2-40B4-BE49-F238E27FC236}">
                  <a16:creationId xmlns:a16="http://schemas.microsoft.com/office/drawing/2014/main" id="{0E020D1B-CA92-8439-10D4-46F987F6E9FF}"/>
                </a:ext>
              </a:extLst>
            </p:cNvPr>
            <p:cNvSpPr txBox="1"/>
            <p:nvPr/>
          </p:nvSpPr>
          <p:spPr>
            <a:xfrm>
              <a:off x="1202479" y="2104358"/>
              <a:ext cx="1669732" cy="523220"/>
            </a:xfrm>
            <a:prstGeom prst="rect">
              <a:avLst/>
            </a:prstGeom>
            <a:noFill/>
          </p:spPr>
          <p:txBody>
            <a:bodyPr wrap="square">
              <a:spAutoFit/>
            </a:bodyPr>
            <a:lstStyle/>
            <a:p>
              <a:r>
                <a:rPr lang="en-US" sz="1400" dirty="0">
                  <a:solidFill>
                    <a:schemeClr val="bg1"/>
                  </a:solidFill>
                </a:rPr>
                <a:t>401(k) plans become law.</a:t>
              </a:r>
            </a:p>
          </p:txBody>
        </p:sp>
        <p:sp>
          <p:nvSpPr>
            <p:cNvPr id="11" name="Oval 10">
              <a:extLst>
                <a:ext uri="{FF2B5EF4-FFF2-40B4-BE49-F238E27FC236}">
                  <a16:creationId xmlns:a16="http://schemas.microsoft.com/office/drawing/2014/main" id="{8B0BC8B4-EC19-56D7-3F7E-F126B5E833C4}"/>
                </a:ext>
              </a:extLst>
            </p:cNvPr>
            <p:cNvSpPr/>
            <p:nvPr/>
          </p:nvSpPr>
          <p:spPr>
            <a:xfrm>
              <a:off x="957431" y="3550325"/>
              <a:ext cx="236668" cy="236668"/>
            </a:xfrm>
            <a:prstGeom prst="ellipse">
              <a:avLst/>
            </a:prstGeom>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B95C362-F412-B047-236B-60CA6D56DB45}"/>
                </a:ext>
              </a:extLst>
            </p:cNvPr>
            <p:cNvCxnSpPr>
              <a:cxnSpLocks/>
            </p:cNvCxnSpPr>
            <p:nvPr/>
          </p:nvCxnSpPr>
          <p:spPr>
            <a:xfrm flipV="1">
              <a:off x="1075765" y="1624408"/>
              <a:ext cx="0" cy="2022739"/>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AE3B22B-CE11-9659-E300-FC24E0EE9449}"/>
              </a:ext>
            </a:extLst>
          </p:cNvPr>
          <p:cNvGrpSpPr/>
          <p:nvPr/>
        </p:nvGrpSpPr>
        <p:grpSpPr>
          <a:xfrm>
            <a:off x="2857084" y="3550325"/>
            <a:ext cx="2390969" cy="1803487"/>
            <a:chOff x="3579730" y="3550325"/>
            <a:chExt cx="2390969" cy="1803487"/>
          </a:xfrm>
        </p:grpSpPr>
        <p:sp>
          <p:nvSpPr>
            <p:cNvPr id="20" name="TextBox 19">
              <a:extLst>
                <a:ext uri="{FF2B5EF4-FFF2-40B4-BE49-F238E27FC236}">
                  <a16:creationId xmlns:a16="http://schemas.microsoft.com/office/drawing/2014/main" id="{D221E3E1-59C4-C0DD-97FA-6BEB6A98A5D3}"/>
                </a:ext>
              </a:extLst>
            </p:cNvPr>
            <p:cNvSpPr txBox="1"/>
            <p:nvPr/>
          </p:nvSpPr>
          <p:spPr>
            <a:xfrm>
              <a:off x="3744989" y="4167902"/>
              <a:ext cx="2225710" cy="769441"/>
            </a:xfrm>
            <a:prstGeom prst="rect">
              <a:avLst/>
            </a:prstGeom>
            <a:noFill/>
          </p:spPr>
          <p:txBody>
            <a:bodyPr wrap="square">
              <a:spAutoFit/>
            </a:bodyPr>
            <a:lstStyle/>
            <a:p>
              <a:pPr marL="0" indent="0">
                <a:buNone/>
              </a:pPr>
              <a:r>
                <a:rPr lang="en-US" sz="4400" b="1" dirty="0">
                  <a:solidFill>
                    <a:schemeClr val="accent2"/>
                  </a:solidFill>
                </a:rPr>
                <a:t>1996</a:t>
              </a:r>
              <a:endParaRPr lang="en-US" sz="2400" dirty="0">
                <a:solidFill>
                  <a:schemeClr val="accent2"/>
                </a:solidFill>
              </a:endParaRPr>
            </a:p>
          </p:txBody>
        </p:sp>
        <p:sp>
          <p:nvSpPr>
            <p:cNvPr id="21" name="TextBox 20">
              <a:extLst>
                <a:ext uri="{FF2B5EF4-FFF2-40B4-BE49-F238E27FC236}">
                  <a16:creationId xmlns:a16="http://schemas.microsoft.com/office/drawing/2014/main" id="{9178384E-2116-EDE4-3C52-53CE48F21474}"/>
                </a:ext>
              </a:extLst>
            </p:cNvPr>
            <p:cNvSpPr txBox="1"/>
            <p:nvPr/>
          </p:nvSpPr>
          <p:spPr>
            <a:xfrm>
              <a:off x="3824778" y="4830592"/>
              <a:ext cx="1669732" cy="523220"/>
            </a:xfrm>
            <a:prstGeom prst="rect">
              <a:avLst/>
            </a:prstGeom>
            <a:noFill/>
          </p:spPr>
          <p:txBody>
            <a:bodyPr wrap="square">
              <a:spAutoFit/>
            </a:bodyPr>
            <a:lstStyle/>
            <a:p>
              <a:r>
                <a:rPr lang="en-US" sz="1400" dirty="0">
                  <a:solidFill>
                    <a:schemeClr val="bg1"/>
                  </a:solidFill>
                </a:rPr>
                <a:t>Assets in 401k plans pass $1T.</a:t>
              </a:r>
            </a:p>
          </p:txBody>
        </p:sp>
        <p:sp>
          <p:nvSpPr>
            <p:cNvPr id="22" name="Oval 21">
              <a:extLst>
                <a:ext uri="{FF2B5EF4-FFF2-40B4-BE49-F238E27FC236}">
                  <a16:creationId xmlns:a16="http://schemas.microsoft.com/office/drawing/2014/main" id="{4423F20C-369E-5917-F709-B483F72FE75D}"/>
                </a:ext>
              </a:extLst>
            </p:cNvPr>
            <p:cNvSpPr/>
            <p:nvPr/>
          </p:nvSpPr>
          <p:spPr>
            <a:xfrm>
              <a:off x="3579730" y="3550325"/>
              <a:ext cx="236668" cy="236668"/>
            </a:xfrm>
            <a:prstGeom prst="ellipse">
              <a:avLst/>
            </a:prstGeom>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E5ABF82-8CE8-C809-3125-33BFCF036D77}"/>
                </a:ext>
              </a:extLst>
            </p:cNvPr>
            <p:cNvCxnSpPr>
              <a:cxnSpLocks/>
            </p:cNvCxnSpPr>
            <p:nvPr/>
          </p:nvCxnSpPr>
          <p:spPr>
            <a:xfrm flipV="1">
              <a:off x="3698064" y="3647147"/>
              <a:ext cx="0" cy="1624100"/>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269C44A-26B2-B683-3A1B-457A849F1F42}"/>
              </a:ext>
            </a:extLst>
          </p:cNvPr>
          <p:cNvGrpSpPr/>
          <p:nvPr/>
        </p:nvGrpSpPr>
        <p:grpSpPr>
          <a:xfrm>
            <a:off x="4175478" y="1441668"/>
            <a:ext cx="4522248" cy="2345325"/>
            <a:chOff x="5092583" y="1441668"/>
            <a:chExt cx="4522248" cy="2345325"/>
          </a:xfrm>
        </p:grpSpPr>
        <p:sp>
          <p:nvSpPr>
            <p:cNvPr id="24" name="TextBox 23">
              <a:extLst>
                <a:ext uri="{FF2B5EF4-FFF2-40B4-BE49-F238E27FC236}">
                  <a16:creationId xmlns:a16="http://schemas.microsoft.com/office/drawing/2014/main" id="{315608C5-09FF-51CE-5248-239C56777FCC}"/>
                </a:ext>
              </a:extLst>
            </p:cNvPr>
            <p:cNvSpPr txBox="1"/>
            <p:nvPr/>
          </p:nvSpPr>
          <p:spPr>
            <a:xfrm>
              <a:off x="5333148" y="1441668"/>
              <a:ext cx="2225710" cy="769441"/>
            </a:xfrm>
            <a:prstGeom prst="rect">
              <a:avLst/>
            </a:prstGeom>
            <a:noFill/>
          </p:spPr>
          <p:txBody>
            <a:bodyPr wrap="square">
              <a:spAutoFit/>
            </a:bodyPr>
            <a:lstStyle/>
            <a:p>
              <a:pPr marL="0" indent="0">
                <a:buNone/>
              </a:pPr>
              <a:r>
                <a:rPr lang="en-US" sz="4400" b="1" dirty="0">
                  <a:solidFill>
                    <a:schemeClr val="accent2"/>
                  </a:solidFill>
                </a:rPr>
                <a:t>2006</a:t>
              </a:r>
              <a:endParaRPr lang="en-US" sz="2400" dirty="0">
                <a:solidFill>
                  <a:schemeClr val="accent2"/>
                </a:solidFill>
              </a:endParaRPr>
            </a:p>
          </p:txBody>
        </p:sp>
        <p:sp>
          <p:nvSpPr>
            <p:cNvPr id="25" name="TextBox 24">
              <a:extLst>
                <a:ext uri="{FF2B5EF4-FFF2-40B4-BE49-F238E27FC236}">
                  <a16:creationId xmlns:a16="http://schemas.microsoft.com/office/drawing/2014/main" id="{1546390E-EC4C-F7C4-75A8-2F98916BDB2B}"/>
                </a:ext>
              </a:extLst>
            </p:cNvPr>
            <p:cNvSpPr txBox="1"/>
            <p:nvPr/>
          </p:nvSpPr>
          <p:spPr>
            <a:xfrm>
              <a:off x="5337630" y="2104358"/>
              <a:ext cx="4277201" cy="1107996"/>
            </a:xfrm>
            <a:prstGeom prst="rect">
              <a:avLst/>
            </a:prstGeom>
            <a:noFill/>
          </p:spPr>
          <p:txBody>
            <a:bodyPr wrap="square">
              <a:spAutoFit/>
            </a:bodyPr>
            <a:lstStyle/>
            <a:p>
              <a:pPr marL="0" indent="0">
                <a:spcAft>
                  <a:spcPts val="1200"/>
                </a:spcAft>
                <a:buNone/>
              </a:pPr>
              <a:r>
                <a:rPr lang="en-US" sz="1400" b="1" dirty="0">
                  <a:solidFill>
                    <a:schemeClr val="accent1">
                      <a:lumMod val="20000"/>
                      <a:lumOff val="80000"/>
                    </a:schemeClr>
                  </a:solidFill>
                </a:rPr>
                <a:t>The Pension Protection Act creates QDIAs, </a:t>
              </a:r>
              <a:r>
                <a:rPr lang="en-US" sz="1400" dirty="0">
                  <a:solidFill>
                    <a:schemeClr val="bg1"/>
                  </a:solidFill>
                </a:rPr>
                <a:t>leading to an uptake in target date funds.</a:t>
              </a:r>
            </a:p>
            <a:p>
              <a:pPr marL="285750" indent="-285750">
                <a:buFont typeface="Wingdings" panose="05000000000000000000" pitchFamily="2" charset="2"/>
                <a:buChar char="§"/>
              </a:pPr>
              <a:r>
                <a:rPr lang="en-US" sz="1400" dirty="0">
                  <a:solidFill>
                    <a:schemeClr val="bg1"/>
                  </a:solidFill>
                </a:rPr>
                <a:t>QDIA eligible products: balanced funds, stable value, managed accounts, and target date funds</a:t>
              </a:r>
            </a:p>
          </p:txBody>
        </p:sp>
        <p:sp>
          <p:nvSpPr>
            <p:cNvPr id="26" name="Oval 25">
              <a:extLst>
                <a:ext uri="{FF2B5EF4-FFF2-40B4-BE49-F238E27FC236}">
                  <a16:creationId xmlns:a16="http://schemas.microsoft.com/office/drawing/2014/main" id="{094665BA-9514-93E4-5678-D4D6622DBC41}"/>
                </a:ext>
              </a:extLst>
            </p:cNvPr>
            <p:cNvSpPr/>
            <p:nvPr/>
          </p:nvSpPr>
          <p:spPr>
            <a:xfrm>
              <a:off x="5092583" y="3550325"/>
              <a:ext cx="236668" cy="236668"/>
            </a:xfrm>
            <a:prstGeom prst="ellipse">
              <a:avLst/>
            </a:prstGeom>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E851679-04E5-519D-CD9D-6947A2F8B285}"/>
                </a:ext>
              </a:extLst>
            </p:cNvPr>
            <p:cNvCxnSpPr>
              <a:cxnSpLocks/>
            </p:cNvCxnSpPr>
            <p:nvPr/>
          </p:nvCxnSpPr>
          <p:spPr>
            <a:xfrm flipV="1">
              <a:off x="5210917" y="1624408"/>
              <a:ext cx="0" cy="2022739"/>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A24B637-7E26-E70D-16E1-420C0E772A4D}"/>
              </a:ext>
            </a:extLst>
          </p:cNvPr>
          <p:cNvGrpSpPr/>
          <p:nvPr/>
        </p:nvGrpSpPr>
        <p:grpSpPr>
          <a:xfrm>
            <a:off x="8902729" y="1441668"/>
            <a:ext cx="2466275" cy="2345325"/>
            <a:chOff x="5092583" y="1441668"/>
            <a:chExt cx="2466275" cy="2345325"/>
          </a:xfrm>
        </p:grpSpPr>
        <p:sp>
          <p:nvSpPr>
            <p:cNvPr id="32" name="TextBox 31">
              <a:extLst>
                <a:ext uri="{FF2B5EF4-FFF2-40B4-BE49-F238E27FC236}">
                  <a16:creationId xmlns:a16="http://schemas.microsoft.com/office/drawing/2014/main" id="{F93DD9E2-9215-B4FC-D2E5-65E9C05607F0}"/>
                </a:ext>
              </a:extLst>
            </p:cNvPr>
            <p:cNvSpPr txBox="1"/>
            <p:nvPr/>
          </p:nvSpPr>
          <p:spPr>
            <a:xfrm>
              <a:off x="5333148" y="1441668"/>
              <a:ext cx="2225710" cy="769441"/>
            </a:xfrm>
            <a:prstGeom prst="rect">
              <a:avLst/>
            </a:prstGeom>
            <a:noFill/>
          </p:spPr>
          <p:txBody>
            <a:bodyPr wrap="square">
              <a:spAutoFit/>
            </a:bodyPr>
            <a:lstStyle/>
            <a:p>
              <a:pPr marL="0" indent="0">
                <a:buNone/>
              </a:pPr>
              <a:r>
                <a:rPr lang="en-US" sz="4400" b="1" dirty="0">
                  <a:solidFill>
                    <a:schemeClr val="accent2"/>
                  </a:solidFill>
                </a:rPr>
                <a:t>2017</a:t>
              </a:r>
              <a:endParaRPr lang="en-US" sz="2400" dirty="0">
                <a:solidFill>
                  <a:schemeClr val="accent2"/>
                </a:solidFill>
              </a:endParaRPr>
            </a:p>
          </p:txBody>
        </p:sp>
        <p:sp>
          <p:nvSpPr>
            <p:cNvPr id="33" name="TextBox 32">
              <a:extLst>
                <a:ext uri="{FF2B5EF4-FFF2-40B4-BE49-F238E27FC236}">
                  <a16:creationId xmlns:a16="http://schemas.microsoft.com/office/drawing/2014/main" id="{3F5BDB3E-C98F-6AEB-D70D-68FCF5F321C2}"/>
                </a:ext>
              </a:extLst>
            </p:cNvPr>
            <p:cNvSpPr txBox="1"/>
            <p:nvPr/>
          </p:nvSpPr>
          <p:spPr>
            <a:xfrm>
              <a:off x="5337631" y="2104358"/>
              <a:ext cx="1851860" cy="523220"/>
            </a:xfrm>
            <a:prstGeom prst="rect">
              <a:avLst/>
            </a:prstGeom>
            <a:noFill/>
          </p:spPr>
          <p:txBody>
            <a:bodyPr wrap="square">
              <a:spAutoFit/>
            </a:bodyPr>
            <a:lstStyle/>
            <a:p>
              <a:pPr marL="0" indent="0">
                <a:spcAft>
                  <a:spcPts val="1200"/>
                </a:spcAft>
                <a:buNone/>
              </a:pPr>
              <a:r>
                <a:rPr lang="en-US" sz="1400" dirty="0">
                  <a:solidFill>
                    <a:schemeClr val="bg1"/>
                  </a:solidFill>
                </a:rPr>
                <a:t>Target date funds pass $1T in AUM.</a:t>
              </a:r>
            </a:p>
          </p:txBody>
        </p:sp>
        <p:sp>
          <p:nvSpPr>
            <p:cNvPr id="34" name="Oval 33">
              <a:extLst>
                <a:ext uri="{FF2B5EF4-FFF2-40B4-BE49-F238E27FC236}">
                  <a16:creationId xmlns:a16="http://schemas.microsoft.com/office/drawing/2014/main" id="{401E4F94-5512-D625-FED4-F9DD7F093D26}"/>
                </a:ext>
              </a:extLst>
            </p:cNvPr>
            <p:cNvSpPr/>
            <p:nvPr/>
          </p:nvSpPr>
          <p:spPr>
            <a:xfrm>
              <a:off x="5092583" y="3550325"/>
              <a:ext cx="236668" cy="236668"/>
            </a:xfrm>
            <a:prstGeom prst="ellipse">
              <a:avLst/>
            </a:prstGeom>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F1F8A81-ECE3-FD65-C8BF-B1A5EFC3E8AE}"/>
                </a:ext>
              </a:extLst>
            </p:cNvPr>
            <p:cNvCxnSpPr>
              <a:cxnSpLocks/>
            </p:cNvCxnSpPr>
            <p:nvPr/>
          </p:nvCxnSpPr>
          <p:spPr>
            <a:xfrm flipV="1">
              <a:off x="5210917" y="1624408"/>
              <a:ext cx="0" cy="2022739"/>
            </a:xfrm>
            <a:prstGeom prst="line">
              <a:avLst/>
            </a:prstGeom>
            <a:ln w="50800"/>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5F02DB79-B1E7-9648-B423-F8D694879791}"/>
              </a:ext>
            </a:extLst>
          </p:cNvPr>
          <p:cNvGrpSpPr/>
          <p:nvPr/>
        </p:nvGrpSpPr>
        <p:grpSpPr>
          <a:xfrm>
            <a:off x="6321878" y="3550325"/>
            <a:ext cx="5526328" cy="2428568"/>
            <a:chOff x="200708" y="3550325"/>
            <a:chExt cx="5526328" cy="2428568"/>
          </a:xfrm>
        </p:grpSpPr>
        <p:sp>
          <p:nvSpPr>
            <p:cNvPr id="37" name="TextBox 36">
              <a:extLst>
                <a:ext uri="{FF2B5EF4-FFF2-40B4-BE49-F238E27FC236}">
                  <a16:creationId xmlns:a16="http://schemas.microsoft.com/office/drawing/2014/main" id="{0FDF80D1-A167-7D09-5C45-5C302BCA6132}"/>
                </a:ext>
              </a:extLst>
            </p:cNvPr>
            <p:cNvSpPr txBox="1"/>
            <p:nvPr/>
          </p:nvSpPr>
          <p:spPr>
            <a:xfrm>
              <a:off x="200708" y="4146652"/>
              <a:ext cx="2225710" cy="769441"/>
            </a:xfrm>
            <a:prstGeom prst="rect">
              <a:avLst/>
            </a:prstGeom>
            <a:noFill/>
          </p:spPr>
          <p:txBody>
            <a:bodyPr wrap="square">
              <a:spAutoFit/>
            </a:bodyPr>
            <a:lstStyle/>
            <a:p>
              <a:pPr marL="0" indent="0">
                <a:buNone/>
              </a:pPr>
              <a:r>
                <a:rPr lang="en-US" sz="4400" b="1" dirty="0">
                  <a:solidFill>
                    <a:schemeClr val="accent2"/>
                  </a:solidFill>
                </a:rPr>
                <a:t>2020</a:t>
              </a:r>
              <a:endParaRPr lang="en-US" sz="2400" dirty="0">
                <a:solidFill>
                  <a:schemeClr val="accent2"/>
                </a:solidFill>
              </a:endParaRPr>
            </a:p>
          </p:txBody>
        </p:sp>
        <p:sp>
          <p:nvSpPr>
            <p:cNvPr id="38" name="TextBox 37">
              <a:extLst>
                <a:ext uri="{FF2B5EF4-FFF2-40B4-BE49-F238E27FC236}">
                  <a16:creationId xmlns:a16="http://schemas.microsoft.com/office/drawing/2014/main" id="{5F745F9F-F0F2-493D-2525-5B683944708E}"/>
                </a:ext>
              </a:extLst>
            </p:cNvPr>
            <p:cNvSpPr txBox="1"/>
            <p:nvPr/>
          </p:nvSpPr>
          <p:spPr>
            <a:xfrm>
              <a:off x="200708" y="4809342"/>
              <a:ext cx="5526328" cy="1169551"/>
            </a:xfrm>
            <a:prstGeom prst="rect">
              <a:avLst/>
            </a:prstGeom>
            <a:noFill/>
          </p:spPr>
          <p:txBody>
            <a:bodyPr wrap="square">
              <a:spAutoFit/>
            </a:bodyPr>
            <a:lstStyle/>
            <a:p>
              <a:pPr marL="0" indent="0">
                <a:spcAft>
                  <a:spcPts val="1200"/>
                </a:spcAft>
                <a:buNone/>
              </a:pPr>
              <a:r>
                <a:rPr lang="en-US" sz="1400" b="1" dirty="0">
                  <a:solidFill>
                    <a:schemeClr val="accent1">
                      <a:lumMod val="20000"/>
                      <a:lumOff val="80000"/>
                    </a:schemeClr>
                  </a:solidFill>
                </a:rPr>
                <a:t>SECURE Act passed. </a:t>
              </a:r>
              <a:r>
                <a:rPr lang="en-US" sz="1400" b="0" i="0" dirty="0">
                  <a:solidFill>
                    <a:schemeClr val="bg1"/>
                  </a:solidFill>
                  <a:effectLst/>
                </a:rPr>
                <a:t>The SECURE Act was a significant step forward in retirement legislation. The Act made it easier for part-time employees to get access to retirement plans, changed RMD provisions, and opened a greater use of annuities within 401(k) plans by adding safe harbor provisions</a:t>
              </a:r>
              <a:r>
                <a:rPr lang="en-US" sz="1400" dirty="0">
                  <a:solidFill>
                    <a:schemeClr val="bg1"/>
                  </a:solidFill>
                </a:rPr>
                <a:t>.</a:t>
              </a:r>
            </a:p>
          </p:txBody>
        </p:sp>
        <p:sp>
          <p:nvSpPr>
            <p:cNvPr id="39" name="Oval 38">
              <a:extLst>
                <a:ext uri="{FF2B5EF4-FFF2-40B4-BE49-F238E27FC236}">
                  <a16:creationId xmlns:a16="http://schemas.microsoft.com/office/drawing/2014/main" id="{93A73DF5-3751-42D7-EF5C-8BEF39D357AD}"/>
                </a:ext>
              </a:extLst>
            </p:cNvPr>
            <p:cNvSpPr/>
            <p:nvPr/>
          </p:nvSpPr>
          <p:spPr>
            <a:xfrm>
              <a:off x="3478130" y="3550325"/>
              <a:ext cx="236668" cy="236668"/>
            </a:xfrm>
            <a:prstGeom prst="ellipse">
              <a:avLst/>
            </a:prstGeom>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110B919A-4024-3F18-7560-21855948E962}"/>
                </a:ext>
              </a:extLst>
            </p:cNvPr>
            <p:cNvCxnSpPr>
              <a:cxnSpLocks/>
            </p:cNvCxnSpPr>
            <p:nvPr/>
          </p:nvCxnSpPr>
          <p:spPr>
            <a:xfrm flipV="1">
              <a:off x="3596464" y="3647147"/>
              <a:ext cx="0" cy="1053945"/>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D7F5A990-1CFC-BA47-AA08-C2967B5C8AF6}"/>
              </a:ext>
            </a:extLst>
          </p:cNvPr>
          <p:cNvSpPr txBox="1"/>
          <p:nvPr/>
        </p:nvSpPr>
        <p:spPr>
          <a:xfrm>
            <a:off x="531393" y="6308088"/>
            <a:ext cx="2858475" cy="230832"/>
          </a:xfrm>
          <a:prstGeom prst="rect">
            <a:avLst/>
          </a:prstGeom>
          <a:noFill/>
        </p:spPr>
        <p:txBody>
          <a:bodyPr wrap="none" rtlCol="0">
            <a:spAutoFit/>
          </a:bodyPr>
          <a:lstStyle/>
          <a:p>
            <a:r>
              <a:rPr lang="en-US" sz="900" dirty="0">
                <a:solidFill>
                  <a:schemeClr val="bg1"/>
                </a:solidFill>
              </a:rPr>
              <a:t>Source:  Morningstar and U.S, Department of Labor </a:t>
            </a:r>
          </a:p>
        </p:txBody>
      </p:sp>
    </p:spTree>
    <p:extLst>
      <p:ext uri="{BB962C8B-B14F-4D97-AF65-F5344CB8AC3E}">
        <p14:creationId xmlns:p14="http://schemas.microsoft.com/office/powerpoint/2010/main" val="4154910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E2FB-B447-20F0-7B41-DF5FCF9A67B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D164919A-8AC4-271A-AE3D-2E2E6E4A6615}"/>
              </a:ext>
            </a:extLst>
          </p:cNvPr>
          <p:cNvSpPr/>
          <p:nvPr/>
        </p:nvSpPr>
        <p:spPr>
          <a:xfrm>
            <a:off x="9568692" y="3358083"/>
            <a:ext cx="2395728" cy="890341"/>
          </a:xfrm>
          <a:prstGeom prst="rect">
            <a:avLst/>
          </a:prstGeom>
          <a:solidFill>
            <a:srgbClr val="002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1B16541-AE77-364C-5E50-84A15F8B6890}"/>
              </a:ext>
            </a:extLst>
          </p:cNvPr>
          <p:cNvSpPr txBox="1"/>
          <p:nvPr/>
        </p:nvSpPr>
        <p:spPr>
          <a:xfrm>
            <a:off x="5145500" y="3142148"/>
            <a:ext cx="4024259" cy="830997"/>
          </a:xfrm>
          <a:prstGeom prst="rect">
            <a:avLst/>
          </a:prstGeom>
          <a:noFill/>
        </p:spPr>
        <p:txBody>
          <a:bodyPr wrap="square">
            <a:spAutoFit/>
          </a:bodyPr>
          <a:lstStyle/>
          <a:p>
            <a:r>
              <a:rPr lang="en-US" sz="2400" dirty="0">
                <a:solidFill>
                  <a:srgbClr val="002F70"/>
                </a:solidFill>
              </a:rPr>
              <a:t>of plans have a </a:t>
            </a:r>
            <a:br>
              <a:rPr lang="en-US" sz="2400" dirty="0">
                <a:solidFill>
                  <a:srgbClr val="002F70"/>
                </a:solidFill>
              </a:rPr>
            </a:br>
            <a:r>
              <a:rPr lang="en-US" sz="2400" b="1" dirty="0">
                <a:solidFill>
                  <a:srgbClr val="005F9F"/>
                </a:solidFill>
              </a:rPr>
              <a:t>guaranteed income option</a:t>
            </a:r>
          </a:p>
        </p:txBody>
      </p:sp>
      <p:sp>
        <p:nvSpPr>
          <p:cNvPr id="18" name="TextBox 17">
            <a:extLst>
              <a:ext uri="{FF2B5EF4-FFF2-40B4-BE49-F238E27FC236}">
                <a16:creationId xmlns:a16="http://schemas.microsoft.com/office/drawing/2014/main" id="{A67ABD93-89D6-6FCD-F60D-976A04EF4EF4}"/>
              </a:ext>
            </a:extLst>
          </p:cNvPr>
          <p:cNvSpPr txBox="1"/>
          <p:nvPr/>
        </p:nvSpPr>
        <p:spPr>
          <a:xfrm>
            <a:off x="4695716" y="1220809"/>
            <a:ext cx="4161428" cy="1057532"/>
          </a:xfrm>
          <a:prstGeom prst="rect">
            <a:avLst/>
          </a:prstGeom>
          <a:noFill/>
          <a:ln w="22225">
            <a:solidFill>
              <a:srgbClr val="005F9F"/>
            </a:solidFill>
          </a:ln>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456DAF3E-4551-7F77-A108-701401197CEF}"/>
              </a:ext>
            </a:extLst>
          </p:cNvPr>
          <p:cNvSpPr txBox="1"/>
          <p:nvPr/>
        </p:nvSpPr>
        <p:spPr>
          <a:xfrm>
            <a:off x="9010383" y="1220809"/>
            <a:ext cx="2879893" cy="1057532"/>
          </a:xfrm>
          <a:prstGeom prst="rect">
            <a:avLst/>
          </a:prstGeom>
          <a:noFill/>
          <a:ln w="22225">
            <a:solidFill>
              <a:srgbClr val="005F9F"/>
            </a:solidFill>
          </a:ln>
        </p:spPr>
        <p:txBody>
          <a:bodyPr wrap="square" lIns="1463040" tIns="137160" rIns="0" bIns="192024"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chemeClr val="bg1"/>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6F3B4A00-6F9A-0D21-516A-B4E151CC8EB2}"/>
              </a:ext>
            </a:extLst>
          </p:cNvPr>
          <p:cNvSpPr>
            <a:spLocks noGrp="1"/>
          </p:cNvSpPr>
          <p:nvPr>
            <p:ph type="body" sz="quarter" idx="14"/>
          </p:nvPr>
        </p:nvSpPr>
        <p:spPr>
          <a:xfrm>
            <a:off x="531393" y="5997776"/>
            <a:ext cx="5346858" cy="658368"/>
          </a:xfrm>
        </p:spPr>
        <p:txBody>
          <a:bodyPr/>
          <a:lstStyle/>
          <a:p>
            <a:pPr algn="l"/>
            <a:r>
              <a:rPr lang="en-US" sz="900" dirty="0"/>
              <a:t>Source: DOL Form 5500 filings for plan years ending in 2021.</a:t>
            </a:r>
          </a:p>
          <a:p>
            <a:pPr algn="l"/>
            <a:r>
              <a:rPr lang="en-US" sz="900" b="0" i="0" dirty="0">
                <a:solidFill>
                  <a:srgbClr val="000000"/>
                </a:solidFill>
                <a:effectLst/>
              </a:rPr>
              <a:t>*26,066 plans not reported </a:t>
            </a:r>
          </a:p>
          <a:p>
            <a:endParaRPr lang="en-US" sz="700" dirty="0"/>
          </a:p>
        </p:txBody>
      </p:sp>
      <p:sp>
        <p:nvSpPr>
          <p:cNvPr id="4" name="Title 3">
            <a:extLst>
              <a:ext uri="{FF2B5EF4-FFF2-40B4-BE49-F238E27FC236}">
                <a16:creationId xmlns:a16="http://schemas.microsoft.com/office/drawing/2014/main" id="{8F65DDC2-1F7B-FD70-3A07-0BC23FAB8A94}"/>
              </a:ext>
            </a:extLst>
          </p:cNvPr>
          <p:cNvSpPr>
            <a:spLocks noGrp="1"/>
          </p:cNvSpPr>
          <p:nvPr>
            <p:ph type="title"/>
          </p:nvPr>
        </p:nvSpPr>
        <p:spPr>
          <a:xfrm>
            <a:off x="5782" y="-1"/>
            <a:ext cx="12191998" cy="769605"/>
          </a:xfrm>
        </p:spPr>
        <p:txBody>
          <a:bodyPr>
            <a:normAutofit/>
          </a:bodyPr>
          <a:lstStyle/>
          <a:p>
            <a:r>
              <a:rPr lang="en-US" sz="2800" dirty="0"/>
              <a:t>Appendix: The Retirement Landscape</a:t>
            </a:r>
          </a:p>
        </p:txBody>
      </p:sp>
      <p:sp>
        <p:nvSpPr>
          <p:cNvPr id="5" name="TextBox 4">
            <a:extLst>
              <a:ext uri="{FF2B5EF4-FFF2-40B4-BE49-F238E27FC236}">
                <a16:creationId xmlns:a16="http://schemas.microsoft.com/office/drawing/2014/main" id="{48238B2D-4236-33CB-C7B8-491C17251D7C}"/>
              </a:ext>
            </a:extLst>
          </p:cNvPr>
          <p:cNvSpPr txBox="1"/>
          <p:nvPr/>
        </p:nvSpPr>
        <p:spPr>
          <a:xfrm>
            <a:off x="396343" y="1143848"/>
            <a:ext cx="2919613" cy="646331"/>
          </a:xfrm>
          <a:prstGeom prst="rect">
            <a:avLst/>
          </a:prstGeom>
          <a:noFill/>
        </p:spPr>
        <p:txBody>
          <a:bodyPr wrap="square">
            <a:spAutoFit/>
          </a:bodyPr>
          <a:lstStyle/>
          <a:p>
            <a:pPr marL="0" indent="0">
              <a:buNone/>
            </a:pPr>
            <a:r>
              <a:rPr lang="en-US" sz="3600" dirty="0">
                <a:solidFill>
                  <a:schemeClr val="accent1"/>
                </a:solidFill>
              </a:rPr>
              <a:t>By the</a:t>
            </a:r>
            <a:endParaRPr lang="en-US" sz="4000" b="1" dirty="0">
              <a:solidFill>
                <a:schemeClr val="accent1"/>
              </a:solidFill>
            </a:endParaRPr>
          </a:p>
        </p:txBody>
      </p:sp>
      <p:grpSp>
        <p:nvGrpSpPr>
          <p:cNvPr id="15" name="Group 14">
            <a:extLst>
              <a:ext uri="{FF2B5EF4-FFF2-40B4-BE49-F238E27FC236}">
                <a16:creationId xmlns:a16="http://schemas.microsoft.com/office/drawing/2014/main" id="{2FAADDAD-E471-8AD3-AB08-4650E47856FB}"/>
              </a:ext>
            </a:extLst>
          </p:cNvPr>
          <p:cNvGrpSpPr/>
          <p:nvPr/>
        </p:nvGrpSpPr>
        <p:grpSpPr>
          <a:xfrm>
            <a:off x="4946375" y="1333806"/>
            <a:ext cx="3813349" cy="769441"/>
            <a:chOff x="4084655" y="1236254"/>
            <a:chExt cx="3813349" cy="769441"/>
          </a:xfrm>
        </p:grpSpPr>
        <p:sp>
          <p:nvSpPr>
            <p:cNvPr id="9" name="TextBox 8">
              <a:extLst>
                <a:ext uri="{FF2B5EF4-FFF2-40B4-BE49-F238E27FC236}">
                  <a16:creationId xmlns:a16="http://schemas.microsoft.com/office/drawing/2014/main" id="{5AA06D04-FA40-3CD6-C7AB-B8F293868F06}"/>
                </a:ext>
              </a:extLst>
            </p:cNvPr>
            <p:cNvSpPr txBox="1"/>
            <p:nvPr/>
          </p:nvSpPr>
          <p:spPr>
            <a:xfrm>
              <a:off x="4084655" y="1236254"/>
              <a:ext cx="2225710" cy="769441"/>
            </a:xfrm>
            <a:prstGeom prst="rect">
              <a:avLst/>
            </a:prstGeom>
            <a:noFill/>
          </p:spPr>
          <p:txBody>
            <a:bodyPr wrap="square">
              <a:spAutoFit/>
            </a:bodyPr>
            <a:lstStyle/>
            <a:p>
              <a:pPr marL="0" indent="0" algn="just">
                <a:buNone/>
              </a:pPr>
              <a:r>
                <a:rPr lang="en-US" sz="4400" b="1" dirty="0">
                  <a:solidFill>
                    <a:srgbClr val="005F9F"/>
                  </a:solidFill>
                </a:rPr>
                <a:t>718,736</a:t>
              </a:r>
              <a:endParaRPr lang="en-US" sz="2400" dirty="0">
                <a:solidFill>
                  <a:srgbClr val="005F9F"/>
                </a:solidFill>
              </a:endParaRPr>
            </a:p>
          </p:txBody>
        </p:sp>
        <p:sp>
          <p:nvSpPr>
            <p:cNvPr id="12" name="TextBox 11">
              <a:extLst>
                <a:ext uri="{FF2B5EF4-FFF2-40B4-BE49-F238E27FC236}">
                  <a16:creationId xmlns:a16="http://schemas.microsoft.com/office/drawing/2014/main" id="{0D47CC10-2648-5FF1-6F11-5A49DC27CE65}"/>
                </a:ext>
              </a:extLst>
            </p:cNvPr>
            <p:cNvSpPr txBox="1"/>
            <p:nvPr/>
          </p:nvSpPr>
          <p:spPr>
            <a:xfrm>
              <a:off x="6228272" y="1388854"/>
              <a:ext cx="1669732" cy="523220"/>
            </a:xfrm>
            <a:prstGeom prst="rect">
              <a:avLst/>
            </a:prstGeom>
            <a:noFill/>
          </p:spPr>
          <p:txBody>
            <a:bodyPr wrap="square">
              <a:spAutoFit/>
            </a:bodyPr>
            <a:lstStyle/>
            <a:p>
              <a:r>
                <a:rPr lang="en-US" sz="1400" dirty="0">
                  <a:solidFill>
                    <a:srgbClr val="002F70"/>
                  </a:solidFill>
                </a:rPr>
                <a:t>defined contribution plans</a:t>
              </a:r>
            </a:p>
          </p:txBody>
        </p:sp>
      </p:grpSp>
      <p:sp>
        <p:nvSpPr>
          <p:cNvPr id="17" name="TextBox 16">
            <a:extLst>
              <a:ext uri="{FF2B5EF4-FFF2-40B4-BE49-F238E27FC236}">
                <a16:creationId xmlns:a16="http://schemas.microsoft.com/office/drawing/2014/main" id="{53CA9E5B-BB9F-5915-5407-A404ABBDEBC6}"/>
              </a:ext>
            </a:extLst>
          </p:cNvPr>
          <p:cNvSpPr txBox="1"/>
          <p:nvPr/>
        </p:nvSpPr>
        <p:spPr>
          <a:xfrm>
            <a:off x="396343" y="1479644"/>
            <a:ext cx="6099348" cy="1015663"/>
          </a:xfrm>
          <a:prstGeom prst="rect">
            <a:avLst/>
          </a:prstGeom>
          <a:noFill/>
        </p:spPr>
        <p:txBody>
          <a:bodyPr wrap="square">
            <a:spAutoFit/>
          </a:bodyPr>
          <a:lstStyle/>
          <a:p>
            <a:r>
              <a:rPr lang="en-US" sz="6000" b="1" dirty="0">
                <a:solidFill>
                  <a:schemeClr val="accent1"/>
                </a:solidFill>
              </a:rPr>
              <a:t>numbers:</a:t>
            </a:r>
            <a:endParaRPr lang="en-US" sz="6000" dirty="0"/>
          </a:p>
        </p:txBody>
      </p:sp>
      <p:grpSp>
        <p:nvGrpSpPr>
          <p:cNvPr id="22" name="Group 21">
            <a:extLst>
              <a:ext uri="{FF2B5EF4-FFF2-40B4-BE49-F238E27FC236}">
                <a16:creationId xmlns:a16="http://schemas.microsoft.com/office/drawing/2014/main" id="{14581756-8AF3-913D-8C6E-D63FAE36469E}"/>
              </a:ext>
            </a:extLst>
          </p:cNvPr>
          <p:cNvGrpSpPr/>
          <p:nvPr/>
        </p:nvGrpSpPr>
        <p:grpSpPr>
          <a:xfrm>
            <a:off x="9010383" y="1333806"/>
            <a:ext cx="3032053" cy="769441"/>
            <a:chOff x="4084655" y="1236254"/>
            <a:chExt cx="3813349" cy="769441"/>
          </a:xfrm>
        </p:grpSpPr>
        <p:sp>
          <p:nvSpPr>
            <p:cNvPr id="23" name="TextBox 22">
              <a:extLst>
                <a:ext uri="{FF2B5EF4-FFF2-40B4-BE49-F238E27FC236}">
                  <a16:creationId xmlns:a16="http://schemas.microsoft.com/office/drawing/2014/main" id="{593A6E7B-2AA7-36A6-F50C-03534AB912E2}"/>
                </a:ext>
              </a:extLst>
            </p:cNvPr>
            <p:cNvSpPr txBox="1"/>
            <p:nvPr/>
          </p:nvSpPr>
          <p:spPr>
            <a:xfrm>
              <a:off x="4084655" y="1236254"/>
              <a:ext cx="2225710" cy="769441"/>
            </a:xfrm>
            <a:prstGeom prst="rect">
              <a:avLst/>
            </a:prstGeom>
            <a:noFill/>
          </p:spPr>
          <p:txBody>
            <a:bodyPr wrap="square">
              <a:spAutoFit/>
            </a:bodyPr>
            <a:lstStyle/>
            <a:p>
              <a:pPr marL="0" indent="0" algn="r">
                <a:buNone/>
              </a:pPr>
              <a:r>
                <a:rPr lang="en-US" sz="4400" b="1" dirty="0">
                  <a:solidFill>
                    <a:schemeClr val="accent6"/>
                  </a:solidFill>
                </a:rPr>
                <a:t>$10.2</a:t>
              </a:r>
              <a:endParaRPr lang="en-US" sz="2400" dirty="0">
                <a:solidFill>
                  <a:schemeClr val="accent6"/>
                </a:solidFill>
              </a:endParaRPr>
            </a:p>
          </p:txBody>
        </p:sp>
        <p:sp>
          <p:nvSpPr>
            <p:cNvPr id="24" name="TextBox 23">
              <a:extLst>
                <a:ext uri="{FF2B5EF4-FFF2-40B4-BE49-F238E27FC236}">
                  <a16:creationId xmlns:a16="http://schemas.microsoft.com/office/drawing/2014/main" id="{BA6B7587-57F7-BC87-CEEE-6D858A66E230}"/>
                </a:ext>
              </a:extLst>
            </p:cNvPr>
            <p:cNvSpPr txBox="1"/>
            <p:nvPr/>
          </p:nvSpPr>
          <p:spPr>
            <a:xfrm>
              <a:off x="6228272" y="1388854"/>
              <a:ext cx="1669732" cy="523220"/>
            </a:xfrm>
            <a:prstGeom prst="rect">
              <a:avLst/>
            </a:prstGeom>
            <a:noFill/>
          </p:spPr>
          <p:txBody>
            <a:bodyPr wrap="square">
              <a:spAutoFit/>
            </a:bodyPr>
            <a:lstStyle/>
            <a:p>
              <a:r>
                <a:rPr lang="en-US" sz="1400" dirty="0">
                  <a:solidFill>
                    <a:srgbClr val="002F70"/>
                  </a:solidFill>
                </a:rPr>
                <a:t>trillion in assets</a:t>
              </a:r>
            </a:p>
          </p:txBody>
        </p:sp>
      </p:grpSp>
      <p:sp>
        <p:nvSpPr>
          <p:cNvPr id="7" name="Slide Number Placeholder 4">
            <a:extLst>
              <a:ext uri="{FF2B5EF4-FFF2-40B4-BE49-F238E27FC236}">
                <a16:creationId xmlns:a16="http://schemas.microsoft.com/office/drawing/2014/main" id="{C033CAAE-E6E7-A680-51A6-F8809840A3E5}"/>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557B6475-3D3B-7ADF-0B93-8A2CA95B83D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796227" y="2579585"/>
            <a:ext cx="1218961" cy="1218961"/>
          </a:xfrm>
          <a:prstGeom prst="rect">
            <a:avLst/>
          </a:prstGeom>
        </p:spPr>
      </p:pic>
      <p:sp>
        <p:nvSpPr>
          <p:cNvPr id="30" name="Rectangle 29">
            <a:extLst>
              <a:ext uri="{FF2B5EF4-FFF2-40B4-BE49-F238E27FC236}">
                <a16:creationId xmlns:a16="http://schemas.microsoft.com/office/drawing/2014/main" id="{DA067D47-B634-CF43-1B68-46DD07EE0994}"/>
              </a:ext>
            </a:extLst>
          </p:cNvPr>
          <p:cNvSpPr/>
          <p:nvPr/>
        </p:nvSpPr>
        <p:spPr>
          <a:xfrm>
            <a:off x="541903" y="4245907"/>
            <a:ext cx="4149324" cy="1547964"/>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7C630D-055E-A70D-EB9B-33F424A10A87}"/>
              </a:ext>
            </a:extLst>
          </p:cNvPr>
          <p:cNvSpPr/>
          <p:nvPr/>
        </p:nvSpPr>
        <p:spPr>
          <a:xfrm>
            <a:off x="4684941" y="4245906"/>
            <a:ext cx="1826974" cy="1547965"/>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412C028-2357-EFD5-5E8F-13CE68FCE7BF}"/>
              </a:ext>
            </a:extLst>
          </p:cNvPr>
          <p:cNvSpPr txBox="1"/>
          <p:nvPr/>
        </p:nvSpPr>
        <p:spPr>
          <a:xfrm>
            <a:off x="526422" y="4265318"/>
            <a:ext cx="2355650" cy="769441"/>
          </a:xfrm>
          <a:prstGeom prst="rect">
            <a:avLst/>
          </a:prstGeom>
          <a:noFill/>
        </p:spPr>
        <p:txBody>
          <a:bodyPr wrap="square">
            <a:spAutoFit/>
          </a:bodyPr>
          <a:lstStyle/>
          <a:p>
            <a:pPr marL="0" indent="0" algn="r">
              <a:buNone/>
            </a:pPr>
            <a:r>
              <a:rPr lang="en-US" sz="4400" b="1" dirty="0">
                <a:solidFill>
                  <a:srgbClr val="002F70"/>
                </a:solidFill>
              </a:rPr>
              <a:t>680,236</a:t>
            </a:r>
            <a:endParaRPr lang="en-US" sz="2400" dirty="0">
              <a:solidFill>
                <a:srgbClr val="002F70"/>
              </a:solidFill>
            </a:endParaRPr>
          </a:p>
        </p:txBody>
      </p:sp>
      <p:sp>
        <p:nvSpPr>
          <p:cNvPr id="34" name="TextBox 33">
            <a:extLst>
              <a:ext uri="{FF2B5EF4-FFF2-40B4-BE49-F238E27FC236}">
                <a16:creationId xmlns:a16="http://schemas.microsoft.com/office/drawing/2014/main" id="{429E106D-C83F-9C29-4557-E67998040BA4}"/>
              </a:ext>
            </a:extLst>
          </p:cNvPr>
          <p:cNvSpPr txBox="1"/>
          <p:nvPr/>
        </p:nvSpPr>
        <p:spPr>
          <a:xfrm>
            <a:off x="2882072" y="4378010"/>
            <a:ext cx="1809155" cy="523220"/>
          </a:xfrm>
          <a:prstGeom prst="rect">
            <a:avLst/>
          </a:prstGeom>
          <a:noFill/>
        </p:spPr>
        <p:txBody>
          <a:bodyPr wrap="square">
            <a:spAutoFit/>
          </a:bodyPr>
          <a:lstStyle/>
          <a:p>
            <a:r>
              <a:rPr lang="en-US" sz="1400" dirty="0">
                <a:solidFill>
                  <a:srgbClr val="002F70"/>
                </a:solidFill>
              </a:rPr>
              <a:t>plans have 2 – 999 plan participants</a:t>
            </a:r>
          </a:p>
        </p:txBody>
      </p:sp>
      <p:sp>
        <p:nvSpPr>
          <p:cNvPr id="39" name="TextBox 38">
            <a:extLst>
              <a:ext uri="{FF2B5EF4-FFF2-40B4-BE49-F238E27FC236}">
                <a16:creationId xmlns:a16="http://schemas.microsoft.com/office/drawing/2014/main" id="{BCFFF4A6-6765-34D3-6FBC-9C8C4CE7DD4F}"/>
              </a:ext>
            </a:extLst>
          </p:cNvPr>
          <p:cNvSpPr txBox="1"/>
          <p:nvPr/>
        </p:nvSpPr>
        <p:spPr>
          <a:xfrm>
            <a:off x="3982930" y="4265318"/>
            <a:ext cx="2355650" cy="769441"/>
          </a:xfrm>
          <a:prstGeom prst="rect">
            <a:avLst/>
          </a:prstGeom>
          <a:noFill/>
        </p:spPr>
        <p:txBody>
          <a:bodyPr wrap="square">
            <a:spAutoFit/>
          </a:bodyPr>
          <a:lstStyle/>
          <a:p>
            <a:pPr marL="0" indent="0" algn="r">
              <a:buNone/>
            </a:pPr>
            <a:r>
              <a:rPr lang="en-US" sz="4400" b="1" dirty="0">
                <a:solidFill>
                  <a:srgbClr val="005F9F"/>
                </a:solidFill>
              </a:rPr>
              <a:t>6,906</a:t>
            </a:r>
            <a:endParaRPr lang="en-US" sz="2400" dirty="0">
              <a:solidFill>
                <a:srgbClr val="005F9F"/>
              </a:solidFill>
            </a:endParaRPr>
          </a:p>
        </p:txBody>
      </p:sp>
      <p:sp>
        <p:nvSpPr>
          <p:cNvPr id="40" name="TextBox 39">
            <a:extLst>
              <a:ext uri="{FF2B5EF4-FFF2-40B4-BE49-F238E27FC236}">
                <a16:creationId xmlns:a16="http://schemas.microsoft.com/office/drawing/2014/main" id="{42CE0091-474C-C902-A314-C37683AE23C1}"/>
              </a:ext>
            </a:extLst>
          </p:cNvPr>
          <p:cNvSpPr txBox="1"/>
          <p:nvPr/>
        </p:nvSpPr>
        <p:spPr>
          <a:xfrm>
            <a:off x="4770367" y="4951342"/>
            <a:ext cx="1492908" cy="738664"/>
          </a:xfrm>
          <a:prstGeom prst="rect">
            <a:avLst/>
          </a:prstGeom>
          <a:noFill/>
        </p:spPr>
        <p:txBody>
          <a:bodyPr wrap="square">
            <a:spAutoFit/>
          </a:bodyPr>
          <a:lstStyle/>
          <a:p>
            <a:r>
              <a:rPr lang="en-US" sz="1400" dirty="0">
                <a:solidFill>
                  <a:srgbClr val="002F70"/>
                </a:solidFill>
              </a:rPr>
              <a:t>plans have 1,000 – 2,499 plan participants</a:t>
            </a:r>
          </a:p>
        </p:txBody>
      </p:sp>
      <p:sp>
        <p:nvSpPr>
          <p:cNvPr id="35" name="Rectangle 34">
            <a:extLst>
              <a:ext uri="{FF2B5EF4-FFF2-40B4-BE49-F238E27FC236}">
                <a16:creationId xmlns:a16="http://schemas.microsoft.com/office/drawing/2014/main" id="{1064AE75-D43D-C9B5-F08A-93E260A20BE6}"/>
              </a:ext>
            </a:extLst>
          </p:cNvPr>
          <p:cNvSpPr/>
          <p:nvPr/>
        </p:nvSpPr>
        <p:spPr>
          <a:xfrm>
            <a:off x="541903" y="5033332"/>
            <a:ext cx="4149324" cy="613279"/>
          </a:xfrm>
          <a:prstGeom prst="rect">
            <a:avLst/>
          </a:prstGeom>
          <a:solidFill>
            <a:srgbClr val="002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062E381-F10B-2EE2-14A6-7278877F8E70}"/>
              </a:ext>
            </a:extLst>
          </p:cNvPr>
          <p:cNvSpPr txBox="1"/>
          <p:nvPr/>
        </p:nvSpPr>
        <p:spPr>
          <a:xfrm>
            <a:off x="1023158" y="5079750"/>
            <a:ext cx="3407500" cy="523220"/>
          </a:xfrm>
          <a:prstGeom prst="rect">
            <a:avLst/>
          </a:prstGeom>
          <a:noFill/>
        </p:spPr>
        <p:txBody>
          <a:bodyPr wrap="square">
            <a:spAutoFit/>
          </a:bodyPr>
          <a:lstStyle/>
          <a:p>
            <a:r>
              <a:rPr lang="en-US" sz="1400" dirty="0">
                <a:solidFill>
                  <a:schemeClr val="bg1"/>
                </a:solidFill>
              </a:rPr>
              <a:t>Small plans dominate the market — most businesses in the U.S. are small. </a:t>
            </a:r>
          </a:p>
        </p:txBody>
      </p:sp>
      <p:cxnSp>
        <p:nvCxnSpPr>
          <p:cNvPr id="38" name="Straight Arrow Connector 37">
            <a:extLst>
              <a:ext uri="{FF2B5EF4-FFF2-40B4-BE49-F238E27FC236}">
                <a16:creationId xmlns:a16="http://schemas.microsoft.com/office/drawing/2014/main" id="{F26A1229-306B-4C29-A726-A98A91C9A442}"/>
              </a:ext>
            </a:extLst>
          </p:cNvPr>
          <p:cNvCxnSpPr/>
          <p:nvPr/>
        </p:nvCxnSpPr>
        <p:spPr>
          <a:xfrm flipV="1">
            <a:off x="889746" y="5167872"/>
            <a:ext cx="0" cy="35033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550B0F7-D62E-CD60-870C-B00E70014819}"/>
              </a:ext>
            </a:extLst>
          </p:cNvPr>
          <p:cNvSpPr/>
          <p:nvPr/>
        </p:nvSpPr>
        <p:spPr>
          <a:xfrm>
            <a:off x="6511915" y="4245906"/>
            <a:ext cx="1675156" cy="1547965"/>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6A982EE-3B99-E945-3AE2-6A4FD37D9417}"/>
              </a:ext>
            </a:extLst>
          </p:cNvPr>
          <p:cNvSpPr txBox="1"/>
          <p:nvPr/>
        </p:nvSpPr>
        <p:spPr>
          <a:xfrm>
            <a:off x="6586111" y="4265318"/>
            <a:ext cx="1579444" cy="707886"/>
          </a:xfrm>
          <a:prstGeom prst="rect">
            <a:avLst/>
          </a:prstGeom>
          <a:noFill/>
        </p:spPr>
        <p:txBody>
          <a:bodyPr wrap="square">
            <a:spAutoFit/>
          </a:bodyPr>
          <a:lstStyle/>
          <a:p>
            <a:pPr marL="0" indent="0">
              <a:buNone/>
            </a:pPr>
            <a:r>
              <a:rPr lang="en-US" sz="4000" b="1" dirty="0">
                <a:solidFill>
                  <a:schemeClr val="accent1">
                    <a:lumMod val="75000"/>
                  </a:schemeClr>
                </a:solidFill>
              </a:rPr>
              <a:t>4,233</a:t>
            </a:r>
            <a:endParaRPr lang="en-US" sz="2000" dirty="0">
              <a:solidFill>
                <a:schemeClr val="accent1">
                  <a:lumMod val="75000"/>
                </a:schemeClr>
              </a:solidFill>
            </a:endParaRPr>
          </a:p>
        </p:txBody>
      </p:sp>
      <p:sp>
        <p:nvSpPr>
          <p:cNvPr id="43" name="TextBox 42">
            <a:extLst>
              <a:ext uri="{FF2B5EF4-FFF2-40B4-BE49-F238E27FC236}">
                <a16:creationId xmlns:a16="http://schemas.microsoft.com/office/drawing/2014/main" id="{C4258F2B-F478-4854-366E-C8ABF7AA14C8}"/>
              </a:ext>
            </a:extLst>
          </p:cNvPr>
          <p:cNvSpPr txBox="1"/>
          <p:nvPr/>
        </p:nvSpPr>
        <p:spPr>
          <a:xfrm>
            <a:off x="6597341" y="4951342"/>
            <a:ext cx="1492909" cy="738664"/>
          </a:xfrm>
          <a:prstGeom prst="rect">
            <a:avLst/>
          </a:prstGeom>
          <a:noFill/>
        </p:spPr>
        <p:txBody>
          <a:bodyPr wrap="square">
            <a:spAutoFit/>
          </a:bodyPr>
          <a:lstStyle/>
          <a:p>
            <a:r>
              <a:rPr lang="en-US" sz="1400" dirty="0">
                <a:solidFill>
                  <a:srgbClr val="002F70"/>
                </a:solidFill>
              </a:rPr>
              <a:t>plans have 2,500 – 9,999 plan participants</a:t>
            </a:r>
          </a:p>
        </p:txBody>
      </p:sp>
      <p:sp>
        <p:nvSpPr>
          <p:cNvPr id="44" name="Rectangle 43">
            <a:extLst>
              <a:ext uri="{FF2B5EF4-FFF2-40B4-BE49-F238E27FC236}">
                <a16:creationId xmlns:a16="http://schemas.microsoft.com/office/drawing/2014/main" id="{7D87DF54-E431-C913-9CC1-19088A87A717}"/>
              </a:ext>
            </a:extLst>
          </p:cNvPr>
          <p:cNvSpPr/>
          <p:nvPr/>
        </p:nvSpPr>
        <p:spPr>
          <a:xfrm>
            <a:off x="8187071" y="4245906"/>
            <a:ext cx="1391781" cy="1547965"/>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C7809C8-E21F-F1A1-46AD-35016DD2F1A0}"/>
              </a:ext>
            </a:extLst>
          </p:cNvPr>
          <p:cNvSpPr txBox="1"/>
          <p:nvPr/>
        </p:nvSpPr>
        <p:spPr>
          <a:xfrm>
            <a:off x="8244960" y="4296095"/>
            <a:ext cx="870256" cy="584775"/>
          </a:xfrm>
          <a:prstGeom prst="rect">
            <a:avLst/>
          </a:prstGeom>
          <a:noFill/>
        </p:spPr>
        <p:txBody>
          <a:bodyPr wrap="square">
            <a:spAutoFit/>
          </a:bodyPr>
          <a:lstStyle/>
          <a:p>
            <a:pPr marL="0" indent="0">
              <a:buNone/>
            </a:pPr>
            <a:r>
              <a:rPr lang="en-US" sz="3200" b="1" dirty="0">
                <a:solidFill>
                  <a:schemeClr val="accent1"/>
                </a:solidFill>
              </a:rPr>
              <a:t>799</a:t>
            </a:r>
            <a:endParaRPr lang="en-US" sz="1600" dirty="0">
              <a:solidFill>
                <a:schemeClr val="accent1"/>
              </a:solidFill>
            </a:endParaRPr>
          </a:p>
        </p:txBody>
      </p:sp>
      <p:sp>
        <p:nvSpPr>
          <p:cNvPr id="46" name="TextBox 45">
            <a:extLst>
              <a:ext uri="{FF2B5EF4-FFF2-40B4-BE49-F238E27FC236}">
                <a16:creationId xmlns:a16="http://schemas.microsoft.com/office/drawing/2014/main" id="{135C1776-5AF0-29BD-151E-7CB08F2A0E60}"/>
              </a:ext>
            </a:extLst>
          </p:cNvPr>
          <p:cNvSpPr txBox="1"/>
          <p:nvPr/>
        </p:nvSpPr>
        <p:spPr>
          <a:xfrm>
            <a:off x="8261740" y="4757414"/>
            <a:ext cx="1284838" cy="954107"/>
          </a:xfrm>
          <a:prstGeom prst="rect">
            <a:avLst/>
          </a:prstGeom>
          <a:noFill/>
        </p:spPr>
        <p:txBody>
          <a:bodyPr wrap="square">
            <a:spAutoFit/>
          </a:bodyPr>
          <a:lstStyle/>
          <a:p>
            <a:r>
              <a:rPr lang="en-US" sz="1400" dirty="0">
                <a:solidFill>
                  <a:srgbClr val="002F70"/>
                </a:solidFill>
              </a:rPr>
              <a:t>plans have 10,000 – 19,999 plan participants</a:t>
            </a:r>
          </a:p>
        </p:txBody>
      </p:sp>
      <p:sp>
        <p:nvSpPr>
          <p:cNvPr id="47" name="Rectangle 46">
            <a:extLst>
              <a:ext uri="{FF2B5EF4-FFF2-40B4-BE49-F238E27FC236}">
                <a16:creationId xmlns:a16="http://schemas.microsoft.com/office/drawing/2014/main" id="{D6B26254-7E9C-F7E5-88DD-677D298D4F63}"/>
              </a:ext>
            </a:extLst>
          </p:cNvPr>
          <p:cNvSpPr/>
          <p:nvPr/>
        </p:nvSpPr>
        <p:spPr>
          <a:xfrm>
            <a:off x="9578852" y="4245906"/>
            <a:ext cx="1284839" cy="1547965"/>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2682D81-2464-3853-E97C-E470D64CFC69}"/>
              </a:ext>
            </a:extLst>
          </p:cNvPr>
          <p:cNvSpPr txBox="1"/>
          <p:nvPr/>
        </p:nvSpPr>
        <p:spPr>
          <a:xfrm>
            <a:off x="9636741" y="4326873"/>
            <a:ext cx="870256" cy="523220"/>
          </a:xfrm>
          <a:prstGeom prst="rect">
            <a:avLst/>
          </a:prstGeom>
          <a:noFill/>
        </p:spPr>
        <p:txBody>
          <a:bodyPr wrap="square">
            <a:spAutoFit/>
          </a:bodyPr>
          <a:lstStyle/>
          <a:p>
            <a:pPr marL="0" indent="0">
              <a:buNone/>
            </a:pPr>
            <a:r>
              <a:rPr lang="en-US" sz="2800" b="1" dirty="0">
                <a:solidFill>
                  <a:schemeClr val="accent6"/>
                </a:solidFill>
              </a:rPr>
              <a:t>499</a:t>
            </a:r>
            <a:endParaRPr lang="en-US" sz="1400" dirty="0">
              <a:solidFill>
                <a:schemeClr val="accent6"/>
              </a:solidFill>
            </a:endParaRPr>
          </a:p>
        </p:txBody>
      </p:sp>
      <p:sp>
        <p:nvSpPr>
          <p:cNvPr id="49" name="TextBox 48">
            <a:extLst>
              <a:ext uri="{FF2B5EF4-FFF2-40B4-BE49-F238E27FC236}">
                <a16:creationId xmlns:a16="http://schemas.microsoft.com/office/drawing/2014/main" id="{7301E5CD-3289-C779-6233-8BE17CA8C40C}"/>
              </a:ext>
            </a:extLst>
          </p:cNvPr>
          <p:cNvSpPr txBox="1"/>
          <p:nvPr/>
        </p:nvSpPr>
        <p:spPr>
          <a:xfrm>
            <a:off x="9653521" y="4757414"/>
            <a:ext cx="1284838" cy="954107"/>
          </a:xfrm>
          <a:prstGeom prst="rect">
            <a:avLst/>
          </a:prstGeom>
          <a:noFill/>
        </p:spPr>
        <p:txBody>
          <a:bodyPr wrap="square">
            <a:spAutoFit/>
          </a:bodyPr>
          <a:lstStyle/>
          <a:p>
            <a:r>
              <a:rPr lang="en-US" sz="1400" dirty="0">
                <a:solidFill>
                  <a:srgbClr val="002F70"/>
                </a:solidFill>
              </a:rPr>
              <a:t>plans have 20,000 – 49,999 plan participants</a:t>
            </a:r>
          </a:p>
        </p:txBody>
      </p:sp>
      <p:sp>
        <p:nvSpPr>
          <p:cNvPr id="50" name="Rectangle 49">
            <a:extLst>
              <a:ext uri="{FF2B5EF4-FFF2-40B4-BE49-F238E27FC236}">
                <a16:creationId xmlns:a16="http://schemas.microsoft.com/office/drawing/2014/main" id="{6E19792C-6C2D-0F57-8188-4F27CA5E5431}"/>
              </a:ext>
            </a:extLst>
          </p:cNvPr>
          <p:cNvSpPr/>
          <p:nvPr/>
        </p:nvSpPr>
        <p:spPr>
          <a:xfrm>
            <a:off x="10863219" y="4245906"/>
            <a:ext cx="1088527" cy="1547965"/>
          </a:xfrm>
          <a:prstGeom prst="rect">
            <a:avLst/>
          </a:prstGeom>
          <a:no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3ADC75F-BB0A-9732-5849-3386B15A296F}"/>
              </a:ext>
            </a:extLst>
          </p:cNvPr>
          <p:cNvSpPr txBox="1"/>
          <p:nvPr/>
        </p:nvSpPr>
        <p:spPr>
          <a:xfrm>
            <a:off x="10921107" y="4326873"/>
            <a:ext cx="870256" cy="461665"/>
          </a:xfrm>
          <a:prstGeom prst="rect">
            <a:avLst/>
          </a:prstGeom>
          <a:noFill/>
        </p:spPr>
        <p:txBody>
          <a:bodyPr wrap="square">
            <a:spAutoFit/>
          </a:bodyPr>
          <a:lstStyle/>
          <a:p>
            <a:pPr marL="0" indent="0">
              <a:buNone/>
            </a:pPr>
            <a:r>
              <a:rPr lang="en-US" sz="2400" b="1" dirty="0">
                <a:solidFill>
                  <a:schemeClr val="accent1">
                    <a:lumMod val="60000"/>
                    <a:lumOff val="40000"/>
                  </a:schemeClr>
                </a:solidFill>
              </a:rPr>
              <a:t>186</a:t>
            </a:r>
            <a:endParaRPr lang="en-US" sz="1200" dirty="0">
              <a:solidFill>
                <a:schemeClr val="accent1">
                  <a:lumMod val="60000"/>
                  <a:lumOff val="40000"/>
                </a:schemeClr>
              </a:solidFill>
            </a:endParaRPr>
          </a:p>
        </p:txBody>
      </p:sp>
      <p:sp>
        <p:nvSpPr>
          <p:cNvPr id="52" name="TextBox 51">
            <a:extLst>
              <a:ext uri="{FF2B5EF4-FFF2-40B4-BE49-F238E27FC236}">
                <a16:creationId xmlns:a16="http://schemas.microsoft.com/office/drawing/2014/main" id="{9627BB2D-34E5-0903-789D-6B1ACB2E3188}"/>
              </a:ext>
            </a:extLst>
          </p:cNvPr>
          <p:cNvSpPr txBox="1"/>
          <p:nvPr/>
        </p:nvSpPr>
        <p:spPr>
          <a:xfrm>
            <a:off x="10937887" y="4684840"/>
            <a:ext cx="1013859" cy="1015663"/>
          </a:xfrm>
          <a:prstGeom prst="rect">
            <a:avLst/>
          </a:prstGeom>
          <a:noFill/>
        </p:spPr>
        <p:txBody>
          <a:bodyPr wrap="square">
            <a:spAutoFit/>
          </a:bodyPr>
          <a:lstStyle/>
          <a:p>
            <a:r>
              <a:rPr lang="en-US" sz="1200" dirty="0">
                <a:solidFill>
                  <a:srgbClr val="002F70"/>
                </a:solidFill>
              </a:rPr>
              <a:t>plans </a:t>
            </a:r>
            <a:br>
              <a:rPr lang="en-US" sz="1200" dirty="0">
                <a:solidFill>
                  <a:srgbClr val="002F70"/>
                </a:solidFill>
              </a:rPr>
            </a:br>
            <a:r>
              <a:rPr lang="en-US" sz="1200" dirty="0">
                <a:solidFill>
                  <a:srgbClr val="002F70"/>
                </a:solidFill>
              </a:rPr>
              <a:t>have 50,000+ plan participants</a:t>
            </a:r>
          </a:p>
        </p:txBody>
      </p:sp>
      <p:sp>
        <p:nvSpPr>
          <p:cNvPr id="54" name="TextBox 53">
            <a:extLst>
              <a:ext uri="{FF2B5EF4-FFF2-40B4-BE49-F238E27FC236}">
                <a16:creationId xmlns:a16="http://schemas.microsoft.com/office/drawing/2014/main" id="{698CF433-76E8-418F-C433-81377DFC7843}"/>
              </a:ext>
            </a:extLst>
          </p:cNvPr>
          <p:cNvSpPr txBox="1"/>
          <p:nvPr/>
        </p:nvSpPr>
        <p:spPr>
          <a:xfrm>
            <a:off x="10001176" y="3424892"/>
            <a:ext cx="1955506" cy="738664"/>
          </a:xfrm>
          <a:prstGeom prst="rect">
            <a:avLst/>
          </a:prstGeom>
          <a:noFill/>
        </p:spPr>
        <p:txBody>
          <a:bodyPr wrap="square">
            <a:spAutoFit/>
          </a:bodyPr>
          <a:lstStyle/>
          <a:p>
            <a:r>
              <a:rPr lang="en-US" sz="1400" dirty="0">
                <a:solidFill>
                  <a:schemeClr val="bg1"/>
                </a:solidFill>
              </a:rPr>
              <a:t>Fewer than 1,000 plans are in the large plan space.</a:t>
            </a:r>
          </a:p>
        </p:txBody>
      </p:sp>
      <p:cxnSp>
        <p:nvCxnSpPr>
          <p:cNvPr id="55" name="Straight Arrow Connector 54">
            <a:extLst>
              <a:ext uri="{FF2B5EF4-FFF2-40B4-BE49-F238E27FC236}">
                <a16:creationId xmlns:a16="http://schemas.microsoft.com/office/drawing/2014/main" id="{4FB2F107-9C95-CE89-DDEF-8955C25EBD3A}"/>
              </a:ext>
            </a:extLst>
          </p:cNvPr>
          <p:cNvCxnSpPr>
            <a:cxnSpLocks/>
          </p:cNvCxnSpPr>
          <p:nvPr/>
        </p:nvCxnSpPr>
        <p:spPr>
          <a:xfrm>
            <a:off x="9842576" y="3716964"/>
            <a:ext cx="0" cy="35033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BE16F0F-A633-317E-0CB0-65307A37A86E}"/>
              </a:ext>
            </a:extLst>
          </p:cNvPr>
          <p:cNvSpPr txBox="1"/>
          <p:nvPr/>
        </p:nvSpPr>
        <p:spPr>
          <a:xfrm>
            <a:off x="2691594" y="2445461"/>
            <a:ext cx="1809156" cy="1862048"/>
          </a:xfrm>
          <a:prstGeom prst="rect">
            <a:avLst/>
          </a:prstGeom>
          <a:noFill/>
        </p:spPr>
        <p:txBody>
          <a:bodyPr wrap="square">
            <a:spAutoFit/>
          </a:bodyPr>
          <a:lstStyle/>
          <a:p>
            <a:r>
              <a:rPr kumimoji="0" lang="en-US" sz="11500" b="1" i="0" u="none" strike="noStrike" kern="1200" cap="none" spc="-300" normalizeH="0" baseline="0" noProof="0" dirty="0">
                <a:ln>
                  <a:noFill/>
                </a:ln>
                <a:solidFill>
                  <a:srgbClr val="005F9F"/>
                </a:solidFill>
                <a:effectLst/>
                <a:uLnTx/>
                <a:uFillTx/>
                <a:latin typeface="Arial" panose="020B0604020202020204"/>
                <a:ea typeface="+mn-ea"/>
                <a:cs typeface="+mn-cs"/>
              </a:rPr>
              <a:t>14</a:t>
            </a:r>
            <a:endParaRPr lang="en-US" sz="2800" spc="-300" dirty="0">
              <a:solidFill>
                <a:srgbClr val="005F9F"/>
              </a:solidFill>
            </a:endParaRPr>
          </a:p>
        </p:txBody>
      </p:sp>
      <p:sp>
        <p:nvSpPr>
          <p:cNvPr id="65" name="TextBox 64">
            <a:extLst>
              <a:ext uri="{FF2B5EF4-FFF2-40B4-BE49-F238E27FC236}">
                <a16:creationId xmlns:a16="http://schemas.microsoft.com/office/drawing/2014/main" id="{84B3C8C0-8DDA-0CB5-C0E0-D545ECD4EFA1}"/>
              </a:ext>
            </a:extLst>
          </p:cNvPr>
          <p:cNvSpPr txBox="1"/>
          <p:nvPr/>
        </p:nvSpPr>
        <p:spPr>
          <a:xfrm>
            <a:off x="4306881" y="3098687"/>
            <a:ext cx="1086783" cy="1015663"/>
          </a:xfrm>
          <a:prstGeom prst="rect">
            <a:avLst/>
          </a:prstGeom>
          <a:noFill/>
        </p:spPr>
        <p:txBody>
          <a:bodyPr wrap="square">
            <a:spAutoFit/>
          </a:bodyPr>
          <a:lstStyle/>
          <a:p>
            <a:r>
              <a:rPr kumimoji="0" lang="en-US" sz="6000" i="0" u="none" strike="noStrike" kern="1200" cap="none" spc="-300" normalizeH="0" baseline="0" noProof="0" dirty="0">
                <a:ln>
                  <a:noFill/>
                </a:ln>
                <a:solidFill>
                  <a:srgbClr val="005F9F"/>
                </a:solidFill>
                <a:effectLst/>
                <a:uLnTx/>
                <a:uFillTx/>
                <a:latin typeface="Arial" panose="020B0604020202020204"/>
                <a:ea typeface="+mn-ea"/>
                <a:cs typeface="+mn-cs"/>
              </a:rPr>
              <a:t>%</a:t>
            </a:r>
            <a:endParaRPr lang="en-US" dirty="0"/>
          </a:p>
        </p:txBody>
      </p:sp>
    </p:spTree>
    <p:extLst>
      <p:ext uri="{BB962C8B-B14F-4D97-AF65-F5344CB8AC3E}">
        <p14:creationId xmlns:p14="http://schemas.microsoft.com/office/powerpoint/2010/main" val="2867798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82" y="-1"/>
            <a:ext cx="12191998" cy="781051"/>
          </a:xfrm>
        </p:spPr>
        <p:txBody>
          <a:bodyPr>
            <a:normAutofit/>
          </a:bodyPr>
          <a:lstStyle/>
          <a:p>
            <a:r>
              <a:rPr lang="en-US" sz="2800" dirty="0"/>
              <a:t>Sample Characteristics/Plan Sponsor Survey</a:t>
            </a:r>
          </a:p>
        </p:txBody>
      </p:sp>
      <p:graphicFrame>
        <p:nvGraphicFramePr>
          <p:cNvPr id="8" name="Table 7"/>
          <p:cNvGraphicFramePr>
            <a:graphicFrameLocks noGrp="1"/>
          </p:cNvGraphicFramePr>
          <p:nvPr>
            <p:extLst>
              <p:ext uri="{D42A27DB-BD31-4B8C-83A1-F6EECF244321}">
                <p14:modId xmlns:p14="http://schemas.microsoft.com/office/powerpoint/2010/main" val="2226279247"/>
              </p:ext>
            </p:extLst>
          </p:nvPr>
        </p:nvGraphicFramePr>
        <p:xfrm>
          <a:off x="709976" y="1195498"/>
          <a:ext cx="5142852" cy="4516121"/>
        </p:xfrm>
        <a:graphic>
          <a:graphicData uri="http://schemas.openxmlformats.org/drawingml/2006/table">
            <a:tbl>
              <a:tblPr firstRow="1" bandRow="1">
                <a:tableStyleId>{5C22544A-7EE6-4342-B048-85BDC9FD1C3A}</a:tableStyleId>
              </a:tblPr>
              <a:tblGrid>
                <a:gridCol w="2191194">
                  <a:extLst>
                    <a:ext uri="{9D8B030D-6E8A-4147-A177-3AD203B41FA5}">
                      <a16:colId xmlns:a16="http://schemas.microsoft.com/office/drawing/2014/main" val="1116880908"/>
                    </a:ext>
                  </a:extLst>
                </a:gridCol>
                <a:gridCol w="1475829">
                  <a:extLst>
                    <a:ext uri="{9D8B030D-6E8A-4147-A177-3AD203B41FA5}">
                      <a16:colId xmlns:a16="http://schemas.microsoft.com/office/drawing/2014/main" val="1546275552"/>
                    </a:ext>
                  </a:extLst>
                </a:gridCol>
                <a:gridCol w="1475829">
                  <a:extLst>
                    <a:ext uri="{9D8B030D-6E8A-4147-A177-3AD203B41FA5}">
                      <a16:colId xmlns:a16="http://schemas.microsoft.com/office/drawing/2014/main" val="1011452625"/>
                    </a:ext>
                  </a:extLst>
                </a:gridCol>
              </a:tblGrid>
              <a:tr h="210258">
                <a:tc>
                  <a:txBody>
                    <a:bodyPr/>
                    <a:lstStyle/>
                    <a:p>
                      <a:endParaRPr lang="en-US" sz="1600" dirty="0"/>
                    </a:p>
                  </a:txBody>
                  <a:tcPr/>
                </a:tc>
                <a:tc>
                  <a:txBody>
                    <a:bodyPr/>
                    <a:lstStyle/>
                    <a:p>
                      <a:pPr algn="ctr"/>
                      <a:r>
                        <a:rPr lang="en-US" sz="1200" dirty="0"/>
                        <a:t>IPA</a:t>
                      </a:r>
                    </a:p>
                  </a:txBody>
                  <a:tcPr/>
                </a:tc>
                <a:tc>
                  <a:txBody>
                    <a:bodyPr/>
                    <a:lstStyle/>
                    <a:p>
                      <a:pPr algn="ctr"/>
                      <a:r>
                        <a:rPr lang="en-US" sz="1200" dirty="0"/>
                        <a:t>No IPA</a:t>
                      </a:r>
                    </a:p>
                  </a:txBody>
                  <a:tcPr/>
                </a:tc>
                <a:extLst>
                  <a:ext uri="{0D108BD9-81ED-4DB2-BD59-A6C34878D82A}">
                    <a16:rowId xmlns:a16="http://schemas.microsoft.com/office/drawing/2014/main" val="549357520"/>
                  </a:ext>
                </a:extLst>
              </a:tr>
              <a:tr h="269916">
                <a:tc gridSpan="3">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bg1"/>
                          </a:solidFill>
                          <a:effectLst/>
                          <a:uLnTx/>
                          <a:uFillTx/>
                          <a:latin typeface="+mn-lt"/>
                          <a:ea typeface="+mn-ea"/>
                          <a:cs typeface="+mn-cs"/>
                        </a:rPr>
                        <a:t>Age of respondent</a:t>
                      </a:r>
                    </a:p>
                  </a:txBody>
                  <a:tcPr anchor="ctr">
                    <a:solidFill>
                      <a:srgbClr val="005F9F"/>
                    </a:solidFill>
                  </a:tcPr>
                </a:tc>
                <a:tc hMerge="1">
                  <a:txBody>
                    <a:bodyPr/>
                    <a:lstStyle/>
                    <a:p>
                      <a:pPr algn="ctr"/>
                      <a:endParaRPr lang="en-US" sz="1600" dirty="0"/>
                    </a:p>
                  </a:txBody>
                  <a:tcPr>
                    <a:solidFill>
                      <a:schemeClr val="bg2"/>
                    </a:solidFill>
                  </a:tcPr>
                </a:tc>
                <a:tc hMerge="1">
                  <a:txBody>
                    <a:bodyPr/>
                    <a:lstStyle/>
                    <a:p>
                      <a:pPr algn="ctr"/>
                      <a:endParaRPr lang="en-US" sz="1600" dirty="0"/>
                    </a:p>
                  </a:txBody>
                  <a:tcPr>
                    <a:solidFill>
                      <a:schemeClr val="bg2"/>
                    </a:solidFill>
                  </a:tcPr>
                </a:tc>
                <a:extLst>
                  <a:ext uri="{0D108BD9-81ED-4DB2-BD59-A6C34878D82A}">
                    <a16:rowId xmlns:a16="http://schemas.microsoft.com/office/drawing/2014/main" val="967438117"/>
                  </a:ext>
                </a:extLst>
              </a:tr>
              <a:tr h="297750">
                <a:tc>
                  <a:txBody>
                    <a:bodyPr/>
                    <a:lstStyle/>
                    <a:p>
                      <a:r>
                        <a:rPr lang="en-US" sz="1200" dirty="0"/>
                        <a:t>Age 18–34</a:t>
                      </a:r>
                    </a:p>
                  </a:txBody>
                  <a:tcPr/>
                </a:tc>
                <a:tc>
                  <a:txBody>
                    <a:bodyPr/>
                    <a:lstStyle/>
                    <a:p>
                      <a:pPr algn="ctr"/>
                      <a:r>
                        <a:rPr lang="en-US" sz="1200" dirty="0"/>
                        <a:t>20%</a:t>
                      </a:r>
                    </a:p>
                  </a:txBody>
                  <a:tcPr/>
                </a:tc>
                <a:tc>
                  <a:txBody>
                    <a:bodyPr/>
                    <a:lstStyle/>
                    <a:p>
                      <a:pPr algn="ctr"/>
                      <a:r>
                        <a:rPr lang="en-US" sz="1200" dirty="0"/>
                        <a:t>11%</a:t>
                      </a:r>
                    </a:p>
                  </a:txBody>
                  <a:tcPr/>
                </a:tc>
                <a:extLst>
                  <a:ext uri="{0D108BD9-81ED-4DB2-BD59-A6C34878D82A}">
                    <a16:rowId xmlns:a16="http://schemas.microsoft.com/office/drawing/2014/main" val="2684647722"/>
                  </a:ext>
                </a:extLst>
              </a:tr>
              <a:tr h="297750">
                <a:tc>
                  <a:txBody>
                    <a:bodyPr/>
                    <a:lstStyle/>
                    <a:p>
                      <a:r>
                        <a:rPr lang="en-US" sz="1200" dirty="0"/>
                        <a:t>Age 35–44</a:t>
                      </a:r>
                    </a:p>
                  </a:txBody>
                  <a:tcPr/>
                </a:tc>
                <a:tc>
                  <a:txBody>
                    <a:bodyPr/>
                    <a:lstStyle/>
                    <a:p>
                      <a:pPr algn="ctr"/>
                      <a:r>
                        <a:rPr lang="en-US" sz="1200" dirty="0"/>
                        <a:t>42%</a:t>
                      </a:r>
                    </a:p>
                  </a:txBody>
                  <a:tcPr/>
                </a:tc>
                <a:tc>
                  <a:txBody>
                    <a:bodyPr/>
                    <a:lstStyle/>
                    <a:p>
                      <a:pPr algn="ctr"/>
                      <a:r>
                        <a:rPr lang="en-US" sz="1200" dirty="0"/>
                        <a:t>23%</a:t>
                      </a:r>
                    </a:p>
                  </a:txBody>
                  <a:tcPr/>
                </a:tc>
                <a:extLst>
                  <a:ext uri="{0D108BD9-81ED-4DB2-BD59-A6C34878D82A}">
                    <a16:rowId xmlns:a16="http://schemas.microsoft.com/office/drawing/2014/main" val="259698729"/>
                  </a:ext>
                </a:extLst>
              </a:tr>
              <a:tr h="297750">
                <a:tc>
                  <a:txBody>
                    <a:bodyPr/>
                    <a:lstStyle/>
                    <a:p>
                      <a:r>
                        <a:rPr lang="en-US" sz="1200" dirty="0"/>
                        <a:t>Age 45–54</a:t>
                      </a:r>
                    </a:p>
                  </a:txBody>
                  <a:tcPr/>
                </a:tc>
                <a:tc>
                  <a:txBody>
                    <a:bodyPr/>
                    <a:lstStyle/>
                    <a:p>
                      <a:pPr algn="ctr"/>
                      <a:r>
                        <a:rPr lang="en-US" sz="1200" dirty="0"/>
                        <a:t>21%</a:t>
                      </a:r>
                    </a:p>
                  </a:txBody>
                  <a:tcPr/>
                </a:tc>
                <a:tc>
                  <a:txBody>
                    <a:bodyPr/>
                    <a:lstStyle/>
                    <a:p>
                      <a:pPr algn="ctr"/>
                      <a:r>
                        <a:rPr lang="en-US" sz="1200" dirty="0"/>
                        <a:t>23%</a:t>
                      </a:r>
                    </a:p>
                  </a:txBody>
                  <a:tcPr/>
                </a:tc>
                <a:extLst>
                  <a:ext uri="{0D108BD9-81ED-4DB2-BD59-A6C34878D82A}">
                    <a16:rowId xmlns:a16="http://schemas.microsoft.com/office/drawing/2014/main" val="4210300502"/>
                  </a:ext>
                </a:extLst>
              </a:tr>
              <a:tr h="297750">
                <a:tc>
                  <a:txBody>
                    <a:bodyPr/>
                    <a:lstStyle/>
                    <a:p>
                      <a:r>
                        <a:rPr lang="en-US" sz="1200" dirty="0"/>
                        <a:t>Age 55 or older</a:t>
                      </a:r>
                    </a:p>
                  </a:txBody>
                  <a:tcPr/>
                </a:tc>
                <a:tc>
                  <a:txBody>
                    <a:bodyPr/>
                    <a:lstStyle/>
                    <a:p>
                      <a:pPr algn="ctr"/>
                      <a:r>
                        <a:rPr lang="en-US" sz="1200" dirty="0"/>
                        <a:t>17%</a:t>
                      </a:r>
                    </a:p>
                  </a:txBody>
                  <a:tcPr/>
                </a:tc>
                <a:tc>
                  <a:txBody>
                    <a:bodyPr/>
                    <a:lstStyle/>
                    <a:p>
                      <a:pPr algn="ctr"/>
                      <a:r>
                        <a:rPr lang="en-US" sz="1200" dirty="0"/>
                        <a:t>43%</a:t>
                      </a:r>
                    </a:p>
                  </a:txBody>
                  <a:tcPr/>
                </a:tc>
                <a:extLst>
                  <a:ext uri="{0D108BD9-81ED-4DB2-BD59-A6C34878D82A}">
                    <a16:rowId xmlns:a16="http://schemas.microsoft.com/office/drawing/2014/main" val="1356694353"/>
                  </a:ext>
                </a:extLst>
              </a:tr>
              <a:tr h="287452">
                <a:tc gridSpan="3">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bg1"/>
                          </a:solidFill>
                          <a:effectLst/>
                          <a:uLnTx/>
                          <a:uFillTx/>
                          <a:latin typeface="+mn-lt"/>
                          <a:ea typeface="+mn-ea"/>
                          <a:cs typeface="+mn-cs"/>
                        </a:rPr>
                        <a:t>Respondent’s functional role</a:t>
                      </a:r>
                    </a:p>
                  </a:txBody>
                  <a:tcPr anchor="ctr">
                    <a:solidFill>
                      <a:srgbClr val="005F9F"/>
                    </a:solidFill>
                  </a:tcPr>
                </a:tc>
                <a:tc hMerge="1">
                  <a:txBody>
                    <a:bodyPr/>
                    <a:lstStyle/>
                    <a:p>
                      <a:pPr algn="ctr"/>
                      <a:endParaRPr lang="en-US" sz="1600" dirty="0"/>
                    </a:p>
                  </a:txBody>
                  <a:tcPr>
                    <a:solidFill>
                      <a:schemeClr val="bg2"/>
                    </a:solidFill>
                  </a:tcPr>
                </a:tc>
                <a:tc hMerge="1">
                  <a:txBody>
                    <a:bodyPr/>
                    <a:lstStyle/>
                    <a:p>
                      <a:pPr algn="ctr"/>
                      <a:endParaRPr lang="en-US" sz="1600" dirty="0"/>
                    </a:p>
                  </a:txBody>
                  <a:tcPr>
                    <a:solidFill>
                      <a:schemeClr val="bg2"/>
                    </a:solidFill>
                  </a:tcPr>
                </a:tc>
                <a:extLst>
                  <a:ext uri="{0D108BD9-81ED-4DB2-BD59-A6C34878D82A}">
                    <a16:rowId xmlns:a16="http://schemas.microsoft.com/office/drawing/2014/main" val="734372226"/>
                  </a:ext>
                </a:extLst>
              </a:tr>
              <a:tr h="305487">
                <a:tc>
                  <a:txBody>
                    <a:bodyPr/>
                    <a:lstStyle/>
                    <a:p>
                      <a:r>
                        <a:rPr lang="en-US" sz="1200" dirty="0"/>
                        <a:t>Human Resources</a:t>
                      </a:r>
                    </a:p>
                  </a:txBody>
                  <a:tcPr/>
                </a:tc>
                <a:tc>
                  <a:txBody>
                    <a:bodyPr/>
                    <a:lstStyle/>
                    <a:p>
                      <a:pPr algn="ctr"/>
                      <a:r>
                        <a:rPr lang="en-US" sz="1200" dirty="0"/>
                        <a:t>51%</a:t>
                      </a:r>
                    </a:p>
                  </a:txBody>
                  <a:tcPr/>
                </a:tc>
                <a:tc>
                  <a:txBody>
                    <a:bodyPr/>
                    <a:lstStyle/>
                    <a:p>
                      <a:pPr algn="ctr"/>
                      <a:r>
                        <a:rPr lang="en-US" sz="1200" dirty="0"/>
                        <a:t>40%</a:t>
                      </a:r>
                    </a:p>
                  </a:txBody>
                  <a:tcPr/>
                </a:tc>
                <a:extLst>
                  <a:ext uri="{0D108BD9-81ED-4DB2-BD59-A6C34878D82A}">
                    <a16:rowId xmlns:a16="http://schemas.microsoft.com/office/drawing/2014/main" val="3586527379"/>
                  </a:ext>
                </a:extLst>
              </a:tr>
              <a:tr h="297750">
                <a:tc>
                  <a:txBody>
                    <a:bodyPr/>
                    <a:lstStyle/>
                    <a:p>
                      <a:r>
                        <a:rPr lang="en-US" sz="1200" dirty="0"/>
                        <a:t>Owner/Pres./CEO</a:t>
                      </a:r>
                    </a:p>
                  </a:txBody>
                  <a:tcPr/>
                </a:tc>
                <a:tc>
                  <a:txBody>
                    <a:bodyPr/>
                    <a:lstStyle/>
                    <a:p>
                      <a:pPr algn="ctr"/>
                      <a:r>
                        <a:rPr lang="en-US" sz="1200" dirty="0"/>
                        <a:t>21%</a:t>
                      </a:r>
                    </a:p>
                  </a:txBody>
                  <a:tcPr/>
                </a:tc>
                <a:tc>
                  <a:txBody>
                    <a:bodyPr/>
                    <a:lstStyle/>
                    <a:p>
                      <a:pPr algn="ctr"/>
                      <a:r>
                        <a:rPr lang="en-US" sz="1200" dirty="0"/>
                        <a:t>14%</a:t>
                      </a:r>
                    </a:p>
                  </a:txBody>
                  <a:tcPr/>
                </a:tc>
                <a:extLst>
                  <a:ext uri="{0D108BD9-81ED-4DB2-BD59-A6C34878D82A}">
                    <a16:rowId xmlns:a16="http://schemas.microsoft.com/office/drawing/2014/main" val="3088993851"/>
                  </a:ext>
                </a:extLst>
              </a:tr>
              <a:tr h="322832">
                <a:tc>
                  <a:txBody>
                    <a:bodyPr/>
                    <a:lstStyle/>
                    <a:p>
                      <a:r>
                        <a:rPr lang="en-US" sz="1200" dirty="0"/>
                        <a:t>Executive/Sr. mgmt.</a:t>
                      </a:r>
                    </a:p>
                  </a:txBody>
                  <a:tcPr/>
                </a:tc>
                <a:tc>
                  <a:txBody>
                    <a:bodyPr/>
                    <a:lstStyle/>
                    <a:p>
                      <a:pPr algn="ctr"/>
                      <a:r>
                        <a:rPr lang="en-US" sz="1200" dirty="0"/>
                        <a:t>13%</a:t>
                      </a:r>
                    </a:p>
                  </a:txBody>
                  <a:tcPr/>
                </a:tc>
                <a:tc>
                  <a:txBody>
                    <a:bodyPr/>
                    <a:lstStyle/>
                    <a:p>
                      <a:pPr algn="ctr"/>
                      <a:r>
                        <a:rPr lang="en-US" sz="1200" dirty="0"/>
                        <a:t>18%</a:t>
                      </a:r>
                    </a:p>
                  </a:txBody>
                  <a:tcPr/>
                </a:tc>
                <a:extLst>
                  <a:ext uri="{0D108BD9-81ED-4DB2-BD59-A6C34878D82A}">
                    <a16:rowId xmlns:a16="http://schemas.microsoft.com/office/drawing/2014/main" val="1266797565"/>
                  </a:ext>
                </a:extLst>
              </a:tr>
              <a:tr h="297750">
                <a:tc>
                  <a:txBody>
                    <a:bodyPr/>
                    <a:lstStyle/>
                    <a:p>
                      <a:pPr marL="0" algn="l" defTabSz="960072" rtl="0" eaLnBrk="1" latinLnBrk="0" hangingPunct="1"/>
                      <a:r>
                        <a:rPr lang="en-US" sz="1200" kern="1200" dirty="0">
                          <a:solidFill>
                            <a:schemeClr val="dk1"/>
                          </a:solidFill>
                          <a:latin typeface="+mn-lt"/>
                          <a:ea typeface="+mn-ea"/>
                          <a:cs typeface="+mn-cs"/>
                        </a:rPr>
                        <a:t>Accounting/financial</a:t>
                      </a:r>
                    </a:p>
                  </a:txBody>
                  <a:tcPr/>
                </a:tc>
                <a:tc>
                  <a:txBody>
                    <a:bodyPr/>
                    <a:lstStyle/>
                    <a:p>
                      <a:pPr algn="ctr"/>
                      <a:r>
                        <a:rPr lang="en-US" sz="1200" dirty="0"/>
                        <a:t>5%</a:t>
                      </a:r>
                    </a:p>
                  </a:txBody>
                  <a:tcPr/>
                </a:tc>
                <a:tc>
                  <a:txBody>
                    <a:bodyPr/>
                    <a:lstStyle/>
                    <a:p>
                      <a:pPr algn="ctr"/>
                      <a:r>
                        <a:rPr lang="en-US" sz="1200" dirty="0"/>
                        <a:t>16%</a:t>
                      </a:r>
                    </a:p>
                  </a:txBody>
                  <a:tcPr/>
                </a:tc>
                <a:extLst>
                  <a:ext uri="{0D108BD9-81ED-4DB2-BD59-A6C34878D82A}">
                    <a16:rowId xmlns:a16="http://schemas.microsoft.com/office/drawing/2014/main" val="1478770029"/>
                  </a:ext>
                </a:extLst>
              </a:tr>
              <a:tr h="297750">
                <a:tc>
                  <a:txBody>
                    <a:bodyPr/>
                    <a:lstStyle/>
                    <a:p>
                      <a:pPr marL="0" algn="l" defTabSz="960072" rtl="0" eaLnBrk="1" latinLnBrk="0" hangingPunct="1"/>
                      <a:r>
                        <a:rPr lang="en-US" sz="1200" kern="1200" dirty="0">
                          <a:solidFill>
                            <a:schemeClr val="dk1"/>
                          </a:solidFill>
                          <a:latin typeface="+mn-lt"/>
                          <a:ea typeface="+mn-ea"/>
                          <a:cs typeface="+mn-cs"/>
                        </a:rPr>
                        <a:t>Other role</a:t>
                      </a:r>
                    </a:p>
                  </a:txBody>
                  <a:tcPr/>
                </a:tc>
                <a:tc>
                  <a:txBody>
                    <a:bodyPr/>
                    <a:lstStyle/>
                    <a:p>
                      <a:pPr marL="0" algn="ctr" defTabSz="960072" rtl="0" eaLnBrk="1" latinLnBrk="0" hangingPunct="1"/>
                      <a:r>
                        <a:rPr lang="en-US" sz="1200" kern="1200" dirty="0">
                          <a:solidFill>
                            <a:schemeClr val="dk1"/>
                          </a:solidFill>
                          <a:latin typeface="+mn-lt"/>
                          <a:ea typeface="+mn-ea"/>
                          <a:cs typeface="+mn-cs"/>
                        </a:rPr>
                        <a:t>10%</a:t>
                      </a:r>
                    </a:p>
                  </a:txBody>
                  <a:tcPr/>
                </a:tc>
                <a:tc>
                  <a:txBody>
                    <a:bodyPr/>
                    <a:lstStyle/>
                    <a:p>
                      <a:pPr marL="0" algn="ctr" defTabSz="960072" rtl="0" eaLnBrk="1" latinLnBrk="0" hangingPunct="1"/>
                      <a:r>
                        <a:rPr lang="en-US" sz="1200" kern="1200" dirty="0">
                          <a:solidFill>
                            <a:schemeClr val="dk1"/>
                          </a:solidFill>
                          <a:latin typeface="+mn-lt"/>
                          <a:ea typeface="+mn-ea"/>
                          <a:cs typeface="+mn-cs"/>
                        </a:rPr>
                        <a:t>12%</a:t>
                      </a:r>
                    </a:p>
                  </a:txBody>
                  <a:tcPr/>
                </a:tc>
                <a:extLst>
                  <a:ext uri="{0D108BD9-81ED-4DB2-BD59-A6C34878D82A}">
                    <a16:rowId xmlns:a16="http://schemas.microsoft.com/office/drawing/2014/main" val="2209296554"/>
                  </a:ext>
                </a:extLst>
              </a:tr>
              <a:tr h="311000">
                <a:tc gridSpan="3">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dirty="0">
                          <a:ln>
                            <a:noFill/>
                          </a:ln>
                          <a:solidFill>
                            <a:schemeClr val="bg1"/>
                          </a:solidFill>
                          <a:effectLst/>
                          <a:uLnTx/>
                          <a:uFillTx/>
                          <a:latin typeface="+mn-lt"/>
                          <a:ea typeface="+mn-ea"/>
                          <a:cs typeface="+mn-cs"/>
                        </a:rPr>
                        <a:t>Offers DB plan</a:t>
                      </a:r>
                    </a:p>
                  </a:txBody>
                  <a:tcPr anchor="ctr">
                    <a:solidFill>
                      <a:srgbClr val="005F9F"/>
                    </a:solidFill>
                  </a:tcPr>
                </a:tc>
                <a:tc hMerge="1">
                  <a:txBody>
                    <a:bodyPr/>
                    <a:lstStyle/>
                    <a:p>
                      <a:endParaRPr lang="en-US" dirty="0"/>
                    </a:p>
                  </a:txBody>
                  <a:tcP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3416511961"/>
                  </a:ext>
                </a:extLst>
              </a:tr>
              <a:tr h="297750">
                <a:tc>
                  <a:txBody>
                    <a:bodyPr/>
                    <a:lstStyle/>
                    <a:p>
                      <a:pPr marL="0" algn="l" defTabSz="960072" rtl="0" eaLnBrk="1" latinLnBrk="0" hangingPunct="1"/>
                      <a:r>
                        <a:rPr lang="en-US" sz="1200" kern="1200" dirty="0">
                          <a:solidFill>
                            <a:schemeClr val="dk1"/>
                          </a:solidFill>
                          <a:latin typeface="+mn-lt"/>
                          <a:ea typeface="+mn-ea"/>
                          <a:cs typeface="+mn-cs"/>
                        </a:rPr>
                        <a:t>Yes</a:t>
                      </a:r>
                    </a:p>
                  </a:txBody>
                  <a:tcPr/>
                </a:tc>
                <a:tc>
                  <a:txBody>
                    <a:bodyPr/>
                    <a:lstStyle/>
                    <a:p>
                      <a:pPr algn="ctr"/>
                      <a:r>
                        <a:rPr lang="en-US" sz="1200" dirty="0"/>
                        <a:t>42%</a:t>
                      </a:r>
                    </a:p>
                  </a:txBody>
                  <a:tcPr/>
                </a:tc>
                <a:tc>
                  <a:txBody>
                    <a:bodyPr/>
                    <a:lstStyle/>
                    <a:p>
                      <a:pPr algn="ctr"/>
                      <a:r>
                        <a:rPr lang="en-US" sz="1200" dirty="0"/>
                        <a:t>10%</a:t>
                      </a:r>
                    </a:p>
                  </a:txBody>
                  <a:tcPr/>
                </a:tc>
                <a:extLst>
                  <a:ext uri="{0D108BD9-81ED-4DB2-BD59-A6C34878D82A}">
                    <a16:rowId xmlns:a16="http://schemas.microsoft.com/office/drawing/2014/main" val="3007424683"/>
                  </a:ext>
                </a:extLst>
              </a:tr>
              <a:tr h="297750">
                <a:tc>
                  <a:txBody>
                    <a:bodyPr/>
                    <a:lstStyle/>
                    <a:p>
                      <a:pPr marL="0" algn="l" defTabSz="960072" rtl="0" eaLnBrk="1" latinLnBrk="0" hangingPunct="1"/>
                      <a:r>
                        <a:rPr lang="en-US" sz="1200" kern="1200" dirty="0">
                          <a:solidFill>
                            <a:schemeClr val="dk1"/>
                          </a:solidFill>
                          <a:latin typeface="+mn-lt"/>
                          <a:ea typeface="+mn-ea"/>
                          <a:cs typeface="+mn-cs"/>
                        </a:rPr>
                        <a:t>No</a:t>
                      </a:r>
                    </a:p>
                  </a:txBody>
                  <a:tcPr/>
                </a:tc>
                <a:tc>
                  <a:txBody>
                    <a:bodyPr/>
                    <a:lstStyle/>
                    <a:p>
                      <a:pPr algn="ctr"/>
                      <a:r>
                        <a:rPr lang="en-US" sz="1200" dirty="0"/>
                        <a:t>58%</a:t>
                      </a:r>
                    </a:p>
                  </a:txBody>
                  <a:tcPr/>
                </a:tc>
                <a:tc>
                  <a:txBody>
                    <a:bodyPr/>
                    <a:lstStyle/>
                    <a:p>
                      <a:pPr algn="ctr"/>
                      <a:r>
                        <a:rPr lang="en-US" sz="1200" dirty="0"/>
                        <a:t>90%</a:t>
                      </a:r>
                    </a:p>
                  </a:txBody>
                  <a:tcPr/>
                </a:tc>
                <a:extLst>
                  <a:ext uri="{0D108BD9-81ED-4DB2-BD59-A6C34878D82A}">
                    <a16:rowId xmlns:a16="http://schemas.microsoft.com/office/drawing/2014/main" val="27727575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23378019"/>
              </p:ext>
            </p:extLst>
          </p:nvPr>
        </p:nvGraphicFramePr>
        <p:xfrm>
          <a:off x="6062547" y="1195497"/>
          <a:ext cx="5385180" cy="4511610"/>
        </p:xfrm>
        <a:graphic>
          <a:graphicData uri="http://schemas.openxmlformats.org/drawingml/2006/table">
            <a:tbl>
              <a:tblPr firstRow="1" bandRow="1">
                <a:tableStyleId>{5C22544A-7EE6-4342-B048-85BDC9FD1C3A}</a:tableStyleId>
              </a:tblPr>
              <a:tblGrid>
                <a:gridCol w="2433522">
                  <a:extLst>
                    <a:ext uri="{9D8B030D-6E8A-4147-A177-3AD203B41FA5}">
                      <a16:colId xmlns:a16="http://schemas.microsoft.com/office/drawing/2014/main" val="1116880908"/>
                    </a:ext>
                  </a:extLst>
                </a:gridCol>
                <a:gridCol w="1475829">
                  <a:extLst>
                    <a:ext uri="{9D8B030D-6E8A-4147-A177-3AD203B41FA5}">
                      <a16:colId xmlns:a16="http://schemas.microsoft.com/office/drawing/2014/main" val="1546275552"/>
                    </a:ext>
                  </a:extLst>
                </a:gridCol>
                <a:gridCol w="1475829">
                  <a:extLst>
                    <a:ext uri="{9D8B030D-6E8A-4147-A177-3AD203B41FA5}">
                      <a16:colId xmlns:a16="http://schemas.microsoft.com/office/drawing/2014/main" val="1011452625"/>
                    </a:ext>
                  </a:extLst>
                </a:gridCol>
              </a:tblGrid>
              <a:tr h="304236">
                <a:tc>
                  <a:txBody>
                    <a:bodyPr/>
                    <a:lstStyle/>
                    <a:p>
                      <a:endParaRPr lang="en-US" sz="1600" dirty="0"/>
                    </a:p>
                  </a:txBody>
                  <a:tcPr/>
                </a:tc>
                <a:tc>
                  <a:txBody>
                    <a:bodyPr/>
                    <a:lstStyle/>
                    <a:p>
                      <a:pPr algn="ctr"/>
                      <a:r>
                        <a:rPr lang="en-US" sz="1200" dirty="0"/>
                        <a:t>IPA</a:t>
                      </a:r>
                    </a:p>
                  </a:txBody>
                  <a:tcPr/>
                </a:tc>
                <a:tc>
                  <a:txBody>
                    <a:bodyPr/>
                    <a:lstStyle/>
                    <a:p>
                      <a:pPr algn="ctr"/>
                      <a:r>
                        <a:rPr lang="en-US" sz="1200" dirty="0"/>
                        <a:t>No IPA</a:t>
                      </a:r>
                    </a:p>
                  </a:txBody>
                  <a:tcPr/>
                </a:tc>
                <a:extLst>
                  <a:ext uri="{0D108BD9-81ED-4DB2-BD59-A6C34878D82A}">
                    <a16:rowId xmlns:a16="http://schemas.microsoft.com/office/drawing/2014/main" val="549357520"/>
                  </a:ext>
                </a:extLst>
              </a:tr>
              <a:tr h="276578">
                <a:tc gridSpan="3">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bg1"/>
                          </a:solidFill>
                          <a:effectLst/>
                          <a:uLnTx/>
                          <a:uFillTx/>
                          <a:latin typeface="+mn-lt"/>
                          <a:ea typeface="+mn-ea"/>
                          <a:cs typeface="+mn-cs"/>
                        </a:rPr>
                        <a:t>Number of full-time employees</a:t>
                      </a:r>
                    </a:p>
                  </a:txBody>
                  <a:tcPr anchor="ctr">
                    <a:solidFill>
                      <a:srgbClr val="005F9F"/>
                    </a:solidFill>
                  </a:tcPr>
                </a:tc>
                <a:tc hMerge="1">
                  <a:txBody>
                    <a:bodyPr/>
                    <a:lstStyle/>
                    <a:p>
                      <a:pPr algn="ctr"/>
                      <a:endParaRPr lang="en-US" sz="1600" dirty="0"/>
                    </a:p>
                  </a:txBody>
                  <a:tcPr>
                    <a:solidFill>
                      <a:schemeClr val="bg2"/>
                    </a:solidFill>
                  </a:tcPr>
                </a:tc>
                <a:tc hMerge="1">
                  <a:txBody>
                    <a:bodyPr/>
                    <a:lstStyle/>
                    <a:p>
                      <a:pPr algn="ctr"/>
                      <a:endParaRPr lang="en-US" sz="1600" dirty="0"/>
                    </a:p>
                  </a:txBody>
                  <a:tcPr>
                    <a:solidFill>
                      <a:schemeClr val="bg2"/>
                    </a:solidFill>
                  </a:tcPr>
                </a:tc>
                <a:extLst>
                  <a:ext uri="{0D108BD9-81ED-4DB2-BD59-A6C34878D82A}">
                    <a16:rowId xmlns:a16="http://schemas.microsoft.com/office/drawing/2014/main" val="967438117"/>
                  </a:ext>
                </a:extLst>
              </a:tr>
              <a:tr h="304236">
                <a:tc>
                  <a:txBody>
                    <a:bodyPr/>
                    <a:lstStyle/>
                    <a:p>
                      <a:r>
                        <a:rPr lang="en-US" sz="1200" dirty="0"/>
                        <a:t>10 to 19</a:t>
                      </a:r>
                    </a:p>
                  </a:txBody>
                  <a:tcPr/>
                </a:tc>
                <a:tc>
                  <a:txBody>
                    <a:bodyPr/>
                    <a:lstStyle/>
                    <a:p>
                      <a:pPr algn="ctr"/>
                      <a:r>
                        <a:rPr lang="en-US" sz="1200" dirty="0"/>
                        <a:t>22%</a:t>
                      </a:r>
                    </a:p>
                  </a:txBody>
                  <a:tcPr/>
                </a:tc>
                <a:tc>
                  <a:txBody>
                    <a:bodyPr/>
                    <a:lstStyle/>
                    <a:p>
                      <a:pPr algn="ctr"/>
                      <a:r>
                        <a:rPr lang="en-US" sz="1200" dirty="0"/>
                        <a:t>16%</a:t>
                      </a:r>
                    </a:p>
                  </a:txBody>
                  <a:tcPr/>
                </a:tc>
                <a:extLst>
                  <a:ext uri="{0D108BD9-81ED-4DB2-BD59-A6C34878D82A}">
                    <a16:rowId xmlns:a16="http://schemas.microsoft.com/office/drawing/2014/main" val="2684647722"/>
                  </a:ext>
                </a:extLst>
              </a:tr>
              <a:tr h="304236">
                <a:tc>
                  <a:txBody>
                    <a:bodyPr/>
                    <a:lstStyle/>
                    <a:p>
                      <a:r>
                        <a:rPr lang="en-US" sz="1200" dirty="0"/>
                        <a:t>20 to 49</a:t>
                      </a:r>
                    </a:p>
                  </a:txBody>
                  <a:tcPr/>
                </a:tc>
                <a:tc>
                  <a:txBody>
                    <a:bodyPr/>
                    <a:lstStyle/>
                    <a:p>
                      <a:pPr algn="ctr"/>
                      <a:r>
                        <a:rPr lang="en-US" sz="1200" dirty="0"/>
                        <a:t>24%</a:t>
                      </a:r>
                    </a:p>
                  </a:txBody>
                  <a:tcPr/>
                </a:tc>
                <a:tc>
                  <a:txBody>
                    <a:bodyPr/>
                    <a:lstStyle/>
                    <a:p>
                      <a:pPr algn="ctr"/>
                      <a:r>
                        <a:rPr lang="en-US" sz="1200" dirty="0"/>
                        <a:t>21%</a:t>
                      </a:r>
                    </a:p>
                  </a:txBody>
                  <a:tcPr/>
                </a:tc>
                <a:extLst>
                  <a:ext uri="{0D108BD9-81ED-4DB2-BD59-A6C34878D82A}">
                    <a16:rowId xmlns:a16="http://schemas.microsoft.com/office/drawing/2014/main" val="259698729"/>
                  </a:ext>
                </a:extLst>
              </a:tr>
              <a:tr h="304236">
                <a:tc>
                  <a:txBody>
                    <a:bodyPr/>
                    <a:lstStyle/>
                    <a:p>
                      <a:r>
                        <a:rPr lang="en-US" sz="1200" dirty="0"/>
                        <a:t>50 to 99</a:t>
                      </a:r>
                    </a:p>
                  </a:txBody>
                  <a:tcPr/>
                </a:tc>
                <a:tc>
                  <a:txBody>
                    <a:bodyPr/>
                    <a:lstStyle/>
                    <a:p>
                      <a:pPr algn="ctr"/>
                      <a:r>
                        <a:rPr lang="en-US" sz="1200" dirty="0"/>
                        <a:t>21%</a:t>
                      </a:r>
                    </a:p>
                  </a:txBody>
                  <a:tcPr/>
                </a:tc>
                <a:tc>
                  <a:txBody>
                    <a:bodyPr/>
                    <a:lstStyle/>
                    <a:p>
                      <a:pPr algn="ctr"/>
                      <a:r>
                        <a:rPr lang="en-US" sz="1200" dirty="0"/>
                        <a:t>24%</a:t>
                      </a:r>
                    </a:p>
                  </a:txBody>
                  <a:tcPr/>
                </a:tc>
                <a:extLst>
                  <a:ext uri="{0D108BD9-81ED-4DB2-BD59-A6C34878D82A}">
                    <a16:rowId xmlns:a16="http://schemas.microsoft.com/office/drawing/2014/main" val="4210300502"/>
                  </a:ext>
                </a:extLst>
              </a:tr>
              <a:tr h="304236">
                <a:tc>
                  <a:txBody>
                    <a:bodyPr/>
                    <a:lstStyle/>
                    <a:p>
                      <a:r>
                        <a:rPr lang="en-US" sz="1200" dirty="0"/>
                        <a:t>100 to 249</a:t>
                      </a:r>
                    </a:p>
                  </a:txBody>
                  <a:tcPr/>
                </a:tc>
                <a:tc>
                  <a:txBody>
                    <a:bodyPr/>
                    <a:lstStyle/>
                    <a:p>
                      <a:pPr algn="ctr"/>
                      <a:r>
                        <a:rPr lang="en-US" sz="1200" dirty="0"/>
                        <a:t>13%</a:t>
                      </a:r>
                    </a:p>
                  </a:txBody>
                  <a:tcPr/>
                </a:tc>
                <a:tc>
                  <a:txBody>
                    <a:bodyPr/>
                    <a:lstStyle/>
                    <a:p>
                      <a:pPr algn="ctr"/>
                      <a:r>
                        <a:rPr lang="en-US" sz="1200" dirty="0"/>
                        <a:t>20%</a:t>
                      </a:r>
                    </a:p>
                  </a:txBody>
                  <a:tcPr/>
                </a:tc>
                <a:extLst>
                  <a:ext uri="{0D108BD9-81ED-4DB2-BD59-A6C34878D82A}">
                    <a16:rowId xmlns:a16="http://schemas.microsoft.com/office/drawing/2014/main" val="1356694353"/>
                  </a:ext>
                </a:extLst>
              </a:tr>
              <a:tr h="304236">
                <a:tc>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250 or more</a:t>
                      </a:r>
                    </a:p>
                  </a:txBody>
                  <a:tcPr anchor="ctr"/>
                </a:tc>
                <a:tc>
                  <a:txBody>
                    <a:bodyPr/>
                    <a:lstStyle/>
                    <a:p>
                      <a:pPr algn="ctr"/>
                      <a:r>
                        <a:rPr lang="en-US" sz="1200" dirty="0"/>
                        <a:t>20%</a:t>
                      </a:r>
                    </a:p>
                  </a:txBody>
                  <a:tcPr/>
                </a:tc>
                <a:tc>
                  <a:txBody>
                    <a:bodyPr/>
                    <a:lstStyle/>
                    <a:p>
                      <a:pPr algn="ctr"/>
                      <a:r>
                        <a:rPr lang="en-US" sz="1200" dirty="0"/>
                        <a:t>19%</a:t>
                      </a:r>
                    </a:p>
                  </a:txBody>
                  <a:tcPr/>
                </a:tc>
                <a:extLst>
                  <a:ext uri="{0D108BD9-81ED-4DB2-BD59-A6C34878D82A}">
                    <a16:rowId xmlns:a16="http://schemas.microsoft.com/office/drawing/2014/main" val="734372226"/>
                  </a:ext>
                </a:extLst>
              </a:tr>
              <a:tr h="276578">
                <a:tc gridSpan="3">
                  <a:txBody>
                    <a:bodyPr/>
                    <a:lstStyle/>
                    <a:p>
                      <a:r>
                        <a:rPr kumimoji="0" lang="en-US" sz="1200" b="1" i="0" u="none" strike="noStrike" kern="1200" cap="none" spc="0" normalizeH="0" baseline="0" dirty="0">
                          <a:ln>
                            <a:noFill/>
                          </a:ln>
                          <a:solidFill>
                            <a:schemeClr val="bg1"/>
                          </a:solidFill>
                          <a:effectLst/>
                          <a:uLnTx/>
                          <a:uFillTx/>
                          <a:latin typeface="+mn-lt"/>
                          <a:ea typeface="+mn-ea"/>
                          <a:cs typeface="+mn-cs"/>
                        </a:rPr>
                        <a:t>Years in operation</a:t>
                      </a:r>
                    </a:p>
                  </a:txBody>
                  <a:tcPr anchor="ctr">
                    <a:solidFill>
                      <a:srgbClr val="005F9F"/>
                    </a:solidFill>
                  </a:tcPr>
                </a:tc>
                <a:tc hMerge="1">
                  <a:txBody>
                    <a:bodyPr/>
                    <a:lstStyle/>
                    <a:p>
                      <a:pPr algn="ctr"/>
                      <a:endParaRPr lang="en-US" sz="1600" dirty="0"/>
                    </a:p>
                  </a:txBody>
                  <a:tcPr>
                    <a:solidFill>
                      <a:schemeClr val="bg2"/>
                    </a:solidFill>
                  </a:tcPr>
                </a:tc>
                <a:tc hMerge="1">
                  <a:txBody>
                    <a:bodyPr/>
                    <a:lstStyle/>
                    <a:p>
                      <a:pPr algn="ctr"/>
                      <a:endParaRPr lang="en-US" sz="1600" dirty="0"/>
                    </a:p>
                  </a:txBody>
                  <a:tcPr>
                    <a:solidFill>
                      <a:schemeClr val="bg2"/>
                    </a:solidFill>
                  </a:tcPr>
                </a:tc>
                <a:extLst>
                  <a:ext uri="{0D108BD9-81ED-4DB2-BD59-A6C34878D82A}">
                    <a16:rowId xmlns:a16="http://schemas.microsoft.com/office/drawing/2014/main" val="3586527379"/>
                  </a:ext>
                </a:extLst>
              </a:tr>
              <a:tr h="304236">
                <a:tc>
                  <a:txBody>
                    <a:bodyPr/>
                    <a:lstStyle/>
                    <a:p>
                      <a:r>
                        <a:rPr lang="en-US" sz="1200" dirty="0"/>
                        <a:t>3 to 4</a:t>
                      </a:r>
                    </a:p>
                  </a:txBody>
                  <a:tcPr/>
                </a:tc>
                <a:tc>
                  <a:txBody>
                    <a:bodyPr/>
                    <a:lstStyle/>
                    <a:p>
                      <a:pPr algn="ctr"/>
                      <a:r>
                        <a:rPr lang="en-US" sz="1200" dirty="0"/>
                        <a:t>28%</a:t>
                      </a:r>
                    </a:p>
                  </a:txBody>
                  <a:tcPr/>
                </a:tc>
                <a:tc>
                  <a:txBody>
                    <a:bodyPr/>
                    <a:lstStyle/>
                    <a:p>
                      <a:pPr algn="ctr"/>
                      <a:r>
                        <a:rPr lang="en-US" sz="1200" dirty="0"/>
                        <a:t>6%</a:t>
                      </a:r>
                    </a:p>
                  </a:txBody>
                  <a:tcPr/>
                </a:tc>
                <a:extLst>
                  <a:ext uri="{0D108BD9-81ED-4DB2-BD59-A6C34878D82A}">
                    <a16:rowId xmlns:a16="http://schemas.microsoft.com/office/drawing/2014/main" val="3088993851"/>
                  </a:ext>
                </a:extLst>
              </a:tr>
              <a:tr h="304236">
                <a:tc>
                  <a:txBody>
                    <a:bodyPr/>
                    <a:lstStyle/>
                    <a:p>
                      <a:r>
                        <a:rPr lang="en-US" sz="1200" dirty="0"/>
                        <a:t>5 to 9</a:t>
                      </a:r>
                    </a:p>
                  </a:txBody>
                  <a:tcPr/>
                </a:tc>
                <a:tc>
                  <a:txBody>
                    <a:bodyPr/>
                    <a:lstStyle/>
                    <a:p>
                      <a:pPr algn="ctr"/>
                      <a:r>
                        <a:rPr lang="en-US" sz="1200" dirty="0"/>
                        <a:t>20%</a:t>
                      </a:r>
                    </a:p>
                  </a:txBody>
                  <a:tcPr/>
                </a:tc>
                <a:tc>
                  <a:txBody>
                    <a:bodyPr/>
                    <a:lstStyle/>
                    <a:p>
                      <a:pPr algn="ctr"/>
                      <a:r>
                        <a:rPr lang="en-US" sz="1200" dirty="0"/>
                        <a:t>17%</a:t>
                      </a:r>
                    </a:p>
                  </a:txBody>
                  <a:tcPr/>
                </a:tc>
                <a:extLst>
                  <a:ext uri="{0D108BD9-81ED-4DB2-BD59-A6C34878D82A}">
                    <a16:rowId xmlns:a16="http://schemas.microsoft.com/office/drawing/2014/main" val="1266797565"/>
                  </a:ext>
                </a:extLst>
              </a:tr>
              <a:tr h="304236">
                <a:tc>
                  <a:txBody>
                    <a:bodyPr/>
                    <a:lstStyle/>
                    <a:p>
                      <a:pPr marL="0" algn="l" defTabSz="960072" rtl="0" eaLnBrk="1" latinLnBrk="0" hangingPunct="1"/>
                      <a:r>
                        <a:rPr lang="en-US" sz="1200" kern="1200" dirty="0">
                          <a:solidFill>
                            <a:schemeClr val="dk1"/>
                          </a:solidFill>
                          <a:latin typeface="+mn-lt"/>
                          <a:ea typeface="+mn-ea"/>
                          <a:cs typeface="+mn-cs"/>
                        </a:rPr>
                        <a:t>10 or more</a:t>
                      </a:r>
                    </a:p>
                  </a:txBody>
                  <a:tcPr/>
                </a:tc>
                <a:tc>
                  <a:txBody>
                    <a:bodyPr/>
                    <a:lstStyle/>
                    <a:p>
                      <a:pPr algn="ctr"/>
                      <a:r>
                        <a:rPr lang="en-US" sz="1200" dirty="0"/>
                        <a:t>52%</a:t>
                      </a:r>
                    </a:p>
                  </a:txBody>
                  <a:tcPr/>
                </a:tc>
                <a:tc>
                  <a:txBody>
                    <a:bodyPr/>
                    <a:lstStyle/>
                    <a:p>
                      <a:pPr algn="ctr"/>
                      <a:r>
                        <a:rPr lang="en-US" sz="1200" dirty="0"/>
                        <a:t>77%</a:t>
                      </a:r>
                    </a:p>
                  </a:txBody>
                  <a:tcPr/>
                </a:tc>
                <a:extLst>
                  <a:ext uri="{0D108BD9-81ED-4DB2-BD59-A6C34878D82A}">
                    <a16:rowId xmlns:a16="http://schemas.microsoft.com/office/drawing/2014/main" val="1478770029"/>
                  </a:ext>
                </a:extLst>
              </a:tr>
              <a:tr h="276578">
                <a:tc gridSpan="3">
                  <a:txBody>
                    <a:bodyPr/>
                    <a:lstStyle/>
                    <a:p>
                      <a:pPr marL="0" algn="l" defTabSz="960072" rtl="0" eaLnBrk="1" latinLnBrk="0" hangingPunct="1"/>
                      <a:r>
                        <a:rPr kumimoji="0" lang="en-US" sz="1200" b="1" i="0" u="none" strike="noStrike" kern="1200" cap="none" spc="0" normalizeH="0" baseline="0" dirty="0">
                          <a:ln>
                            <a:noFill/>
                          </a:ln>
                          <a:solidFill>
                            <a:schemeClr val="bg1"/>
                          </a:solidFill>
                          <a:effectLst/>
                          <a:uLnTx/>
                          <a:uFillTx/>
                          <a:latin typeface="+mn-lt"/>
                          <a:ea typeface="+mn-ea"/>
                          <a:cs typeface="+mn-cs"/>
                        </a:rPr>
                        <a:t>Plan type</a:t>
                      </a:r>
                    </a:p>
                  </a:txBody>
                  <a:tcPr anchor="ctr">
                    <a:solidFill>
                      <a:srgbClr val="005F9F"/>
                    </a:solidFill>
                  </a:tcPr>
                </a:tc>
                <a:tc hMerge="1">
                  <a:txBody>
                    <a:bodyPr/>
                    <a:lstStyle/>
                    <a:p>
                      <a:pPr marL="0" algn="ctr" defTabSz="960072" rtl="0" eaLnBrk="1" latinLnBrk="0" hangingPunct="1"/>
                      <a:endParaRPr lang="en-US" sz="1600" kern="1200" dirty="0">
                        <a:solidFill>
                          <a:schemeClr val="dk1"/>
                        </a:solidFill>
                        <a:latin typeface="+mn-lt"/>
                        <a:ea typeface="+mn-ea"/>
                        <a:cs typeface="+mn-cs"/>
                      </a:endParaRPr>
                    </a:p>
                  </a:txBody>
                  <a:tcPr>
                    <a:solidFill>
                      <a:schemeClr val="bg2"/>
                    </a:solidFill>
                  </a:tcPr>
                </a:tc>
                <a:tc hMerge="1">
                  <a:txBody>
                    <a:bodyPr/>
                    <a:lstStyle/>
                    <a:p>
                      <a:pPr marL="0" algn="ctr" defTabSz="960072" rtl="0" eaLnBrk="1" latinLnBrk="0" hangingPunct="1"/>
                      <a:endParaRPr lang="en-US" sz="1600" kern="1200" dirty="0">
                        <a:solidFill>
                          <a:schemeClr val="dk1"/>
                        </a:solidFill>
                        <a:latin typeface="+mn-lt"/>
                        <a:ea typeface="+mn-ea"/>
                        <a:cs typeface="+mn-cs"/>
                      </a:endParaRPr>
                    </a:p>
                  </a:txBody>
                  <a:tcPr>
                    <a:solidFill>
                      <a:schemeClr val="bg2"/>
                    </a:solidFill>
                  </a:tcPr>
                </a:tc>
                <a:extLst>
                  <a:ext uri="{0D108BD9-81ED-4DB2-BD59-A6C34878D82A}">
                    <a16:rowId xmlns:a16="http://schemas.microsoft.com/office/drawing/2014/main" val="2209296554"/>
                  </a:ext>
                </a:extLst>
              </a:tr>
              <a:tr h="304236">
                <a:tc>
                  <a:txBody>
                    <a:bodyPr/>
                    <a:lstStyle/>
                    <a:p>
                      <a:r>
                        <a:rPr lang="en-US" sz="1200" kern="1200" dirty="0">
                          <a:solidFill>
                            <a:schemeClr val="dk1"/>
                          </a:solidFill>
                          <a:latin typeface="+mn-lt"/>
                          <a:ea typeface="+mn-ea"/>
                          <a:cs typeface="+mn-cs"/>
                        </a:rPr>
                        <a:t>401(k)</a:t>
                      </a:r>
                    </a:p>
                  </a:txBody>
                  <a:tcPr/>
                </a:tc>
                <a:tc>
                  <a:txBody>
                    <a:bodyPr/>
                    <a:lstStyle/>
                    <a:p>
                      <a:pPr marL="0" algn="ctr" defTabSz="960072" rtl="0" eaLnBrk="1" latinLnBrk="0" hangingPunct="1"/>
                      <a:r>
                        <a:rPr lang="en-US" sz="1200" kern="1200" dirty="0">
                          <a:solidFill>
                            <a:schemeClr val="dk1"/>
                          </a:solidFill>
                          <a:latin typeface="+mn-lt"/>
                          <a:ea typeface="+mn-ea"/>
                          <a:cs typeface="+mn-cs"/>
                        </a:rPr>
                        <a:t>92%</a:t>
                      </a:r>
                    </a:p>
                  </a:txBody>
                  <a:tcPr/>
                </a:tc>
                <a:tc>
                  <a:txBody>
                    <a:bodyPr/>
                    <a:lstStyle/>
                    <a:p>
                      <a:pPr marL="0" algn="ctr" defTabSz="960072" rtl="0" eaLnBrk="1" latinLnBrk="0" hangingPunct="1"/>
                      <a:r>
                        <a:rPr lang="en-US" sz="1200" kern="1200" dirty="0">
                          <a:solidFill>
                            <a:schemeClr val="dk1"/>
                          </a:solidFill>
                          <a:latin typeface="+mn-lt"/>
                          <a:ea typeface="+mn-ea"/>
                          <a:cs typeface="+mn-cs"/>
                        </a:rPr>
                        <a:t>93%</a:t>
                      </a:r>
                    </a:p>
                  </a:txBody>
                  <a:tcPr/>
                </a:tc>
                <a:extLst>
                  <a:ext uri="{0D108BD9-81ED-4DB2-BD59-A6C34878D82A}">
                    <a16:rowId xmlns:a16="http://schemas.microsoft.com/office/drawing/2014/main" val="3416511961"/>
                  </a:ext>
                </a:extLst>
              </a:tr>
              <a:tr h="304236">
                <a:tc>
                  <a:txBody>
                    <a:bodyPr/>
                    <a:lstStyle/>
                    <a:p>
                      <a:pPr marL="0" algn="l" defTabSz="960072" rtl="0" eaLnBrk="1" latinLnBrk="0" hangingPunct="1"/>
                      <a:r>
                        <a:rPr lang="en-US" sz="1200" kern="1200" dirty="0">
                          <a:solidFill>
                            <a:schemeClr val="dk1"/>
                          </a:solidFill>
                          <a:latin typeface="+mn-lt"/>
                          <a:ea typeface="+mn-ea"/>
                          <a:cs typeface="+mn-cs"/>
                        </a:rPr>
                        <a:t>403(b)</a:t>
                      </a:r>
                    </a:p>
                  </a:txBody>
                  <a:tcPr/>
                </a:tc>
                <a:tc>
                  <a:txBody>
                    <a:bodyPr/>
                    <a:lstStyle/>
                    <a:p>
                      <a:pPr algn="ctr"/>
                      <a:r>
                        <a:rPr lang="en-US" sz="1200" dirty="0"/>
                        <a:t>3%</a:t>
                      </a:r>
                    </a:p>
                  </a:txBody>
                  <a:tcPr/>
                </a:tc>
                <a:tc>
                  <a:txBody>
                    <a:bodyPr/>
                    <a:lstStyle/>
                    <a:p>
                      <a:pPr algn="ctr"/>
                      <a:r>
                        <a:rPr lang="en-US" sz="1200" dirty="0"/>
                        <a:t>5%</a:t>
                      </a:r>
                    </a:p>
                  </a:txBody>
                  <a:tcPr/>
                </a:tc>
                <a:extLst>
                  <a:ext uri="{0D108BD9-81ED-4DB2-BD59-A6C34878D82A}">
                    <a16:rowId xmlns:a16="http://schemas.microsoft.com/office/drawing/2014/main" val="3007424683"/>
                  </a:ext>
                </a:extLst>
              </a:tr>
              <a:tr h="304236">
                <a:tc>
                  <a:txBody>
                    <a:bodyPr/>
                    <a:lstStyle/>
                    <a:p>
                      <a:pPr marL="0" algn="l" defTabSz="960072" rtl="0" eaLnBrk="1" latinLnBrk="0" hangingPunct="1"/>
                      <a:r>
                        <a:rPr lang="en-US" sz="1200" kern="1200" dirty="0">
                          <a:solidFill>
                            <a:schemeClr val="dk1"/>
                          </a:solidFill>
                          <a:latin typeface="+mn-lt"/>
                          <a:ea typeface="+mn-ea"/>
                          <a:cs typeface="+mn-cs"/>
                        </a:rPr>
                        <a:t>Other type</a:t>
                      </a:r>
                    </a:p>
                  </a:txBody>
                  <a:tcPr/>
                </a:tc>
                <a:tc>
                  <a:txBody>
                    <a:bodyPr/>
                    <a:lstStyle/>
                    <a:p>
                      <a:pPr algn="ctr"/>
                      <a:r>
                        <a:rPr lang="en-US" sz="1200" dirty="0"/>
                        <a:t>5%</a:t>
                      </a:r>
                    </a:p>
                  </a:txBody>
                  <a:tcPr/>
                </a:tc>
                <a:tc>
                  <a:txBody>
                    <a:bodyPr/>
                    <a:lstStyle/>
                    <a:p>
                      <a:pPr algn="ctr"/>
                      <a:r>
                        <a:rPr lang="en-US" sz="1200" dirty="0"/>
                        <a:t>2%</a:t>
                      </a:r>
                    </a:p>
                  </a:txBody>
                  <a:tcPr/>
                </a:tc>
                <a:extLst>
                  <a:ext uri="{0D108BD9-81ED-4DB2-BD59-A6C34878D82A}">
                    <a16:rowId xmlns:a16="http://schemas.microsoft.com/office/drawing/2014/main" val="1430584641"/>
                  </a:ext>
                </a:extLst>
              </a:tr>
            </a:tbl>
          </a:graphicData>
        </a:graphic>
      </p:graphicFrame>
      <p:sp>
        <p:nvSpPr>
          <p:cNvPr id="2" name="Rectangle 1"/>
          <p:cNvSpPr/>
          <p:nvPr/>
        </p:nvSpPr>
        <p:spPr>
          <a:xfrm>
            <a:off x="531393" y="6169782"/>
            <a:ext cx="4435830" cy="369332"/>
          </a:xfrm>
          <a:prstGeom prst="rect">
            <a:avLst/>
          </a:prstGeom>
        </p:spPr>
        <p:txBody>
          <a:bodyPr wrap="none"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 LIMRA,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Based on 209 sponsors of plans with IPAs and 357 sponsors of plans without IPAs.</a:t>
            </a:r>
          </a:p>
        </p:txBody>
      </p:sp>
      <p:sp>
        <p:nvSpPr>
          <p:cNvPr id="5" name="Slide Number Placeholder 4">
            <a:extLst>
              <a:ext uri="{FF2B5EF4-FFF2-40B4-BE49-F238E27FC236}">
                <a16:creationId xmlns:a16="http://schemas.microsoft.com/office/drawing/2014/main" id="{F3C31127-676E-E1AD-79F1-2FC1510B660C}"/>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9286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31393" y="1099969"/>
            <a:ext cx="7115736" cy="4914900"/>
          </a:xfrm>
        </p:spPr>
        <p:txBody>
          <a:bodyPr/>
          <a:lstStyle/>
          <a:p>
            <a:pPr marL="0" indent="0">
              <a:spcAft>
                <a:spcPts val="1200"/>
              </a:spcAft>
              <a:buNone/>
            </a:pPr>
            <a:r>
              <a:rPr lang="en-US" sz="1400" dirty="0">
                <a:solidFill>
                  <a:srgbClr val="002F70"/>
                </a:solidFill>
              </a:rPr>
              <a:t>65% are guaranteed lifetime withdrawal benefits (GLWBs), </a:t>
            </a:r>
            <a:br>
              <a:rPr lang="en-US" sz="1400" dirty="0">
                <a:solidFill>
                  <a:srgbClr val="002F70"/>
                </a:solidFill>
              </a:rPr>
            </a:br>
            <a:r>
              <a:rPr lang="en-US" sz="1400" dirty="0">
                <a:solidFill>
                  <a:srgbClr val="002F70"/>
                </a:solidFill>
              </a:rPr>
              <a:t>32% are deferred income annuities (DIAs)</a:t>
            </a:r>
          </a:p>
          <a:p>
            <a:pPr marL="0" indent="0">
              <a:spcAft>
                <a:spcPts val="600"/>
              </a:spcAft>
              <a:buNone/>
            </a:pPr>
            <a:r>
              <a:rPr lang="en-US" sz="1400" dirty="0">
                <a:solidFill>
                  <a:srgbClr val="002F70"/>
                </a:solidFill>
              </a:rPr>
              <a:t>85% are embedded within a TDF or other fund</a:t>
            </a:r>
          </a:p>
          <a:p>
            <a:pPr lvl="1">
              <a:spcAft>
                <a:spcPts val="400"/>
              </a:spcAft>
              <a:buClr>
                <a:schemeClr val="accent1"/>
              </a:buClr>
              <a:buSzPct val="100000"/>
              <a:buFont typeface="Wingdings" panose="05000000000000000000" pitchFamily="2" charset="2"/>
              <a:buChar char="§"/>
            </a:pPr>
            <a:r>
              <a:rPr lang="en-US" sz="1400" dirty="0">
                <a:solidFill>
                  <a:srgbClr val="002F70"/>
                </a:solidFill>
              </a:rPr>
              <a:t>75% within TDF</a:t>
            </a:r>
          </a:p>
          <a:p>
            <a:pPr lvl="1">
              <a:spcAft>
                <a:spcPts val="400"/>
              </a:spcAft>
              <a:buClr>
                <a:schemeClr val="accent1"/>
              </a:buClr>
              <a:buSzPct val="100000"/>
              <a:buFont typeface="Wingdings" panose="05000000000000000000" pitchFamily="2" charset="2"/>
              <a:buChar char="§"/>
            </a:pPr>
            <a:r>
              <a:rPr lang="en-US" sz="1400" dirty="0">
                <a:solidFill>
                  <a:srgbClr val="002F70"/>
                </a:solidFill>
              </a:rPr>
              <a:t>9% managed accounts</a:t>
            </a:r>
          </a:p>
          <a:p>
            <a:pPr lvl="1">
              <a:spcAft>
                <a:spcPts val="400"/>
              </a:spcAft>
              <a:buClr>
                <a:schemeClr val="accent1"/>
              </a:buClr>
              <a:buSzPct val="100000"/>
              <a:buFont typeface="Wingdings" panose="05000000000000000000" pitchFamily="2" charset="2"/>
              <a:buChar char="§"/>
            </a:pPr>
            <a:r>
              <a:rPr lang="en-US" sz="1400" dirty="0">
                <a:solidFill>
                  <a:srgbClr val="002F70"/>
                </a:solidFill>
              </a:rPr>
              <a:t>7% actively managed mutual funds</a:t>
            </a:r>
          </a:p>
          <a:p>
            <a:pPr lvl="1">
              <a:spcAft>
                <a:spcPts val="1200"/>
              </a:spcAft>
              <a:buClr>
                <a:schemeClr val="accent1"/>
              </a:buClr>
              <a:buSzPct val="100000"/>
              <a:buFont typeface="Wingdings" panose="05000000000000000000" pitchFamily="2" charset="2"/>
              <a:buChar char="§"/>
            </a:pPr>
            <a:r>
              <a:rPr lang="en-US" sz="1400" dirty="0">
                <a:solidFill>
                  <a:srgbClr val="002F70"/>
                </a:solidFill>
              </a:rPr>
              <a:t>3% money market funds</a:t>
            </a:r>
          </a:p>
          <a:p>
            <a:pPr marL="0" indent="0">
              <a:spcAft>
                <a:spcPts val="1200"/>
              </a:spcAft>
              <a:buNone/>
            </a:pPr>
            <a:r>
              <a:rPr lang="en-US" sz="1400" dirty="0">
                <a:solidFill>
                  <a:srgbClr val="002F70"/>
                </a:solidFill>
              </a:rPr>
              <a:t>94% allow employer matching contributions</a:t>
            </a:r>
          </a:p>
          <a:p>
            <a:pPr marL="0" indent="0">
              <a:spcAft>
                <a:spcPts val="1200"/>
              </a:spcAft>
              <a:buNone/>
            </a:pPr>
            <a:r>
              <a:rPr lang="en-US" sz="1400" dirty="0">
                <a:solidFill>
                  <a:srgbClr val="002F70"/>
                </a:solidFill>
              </a:rPr>
              <a:t>Median percentage of participants who have contributed to IPA = 55% (average = 53%)</a:t>
            </a:r>
          </a:p>
          <a:p>
            <a:pPr marL="0" marR="0" lvl="0" indent="0" algn="l" defTabSz="914400" rtl="0" eaLnBrk="1" fontAlgn="base" latinLnBrk="0" hangingPunct="1">
              <a:lnSpc>
                <a:spcPct val="100000"/>
              </a:lnSpc>
              <a:spcBef>
                <a:spcPts val="0"/>
              </a:spcBef>
              <a:spcAft>
                <a:spcPts val="600"/>
              </a:spcAft>
              <a:buClr>
                <a:srgbClr val="000000"/>
              </a:buClr>
              <a:buSzPct val="135000"/>
              <a:buNone/>
              <a:tabLst/>
              <a:defRPr/>
            </a:pPr>
            <a:r>
              <a:rPr kumimoji="0" lang="en-US" sz="1400" b="0" i="0" u="none" strike="noStrike" kern="0" cap="none" spc="0" normalizeH="0" baseline="0" noProof="0" dirty="0">
                <a:ln>
                  <a:noFill/>
                </a:ln>
                <a:solidFill>
                  <a:srgbClr val="002F70"/>
                </a:solidFill>
                <a:effectLst/>
                <a:uLnTx/>
                <a:uFillTx/>
                <a:latin typeface="Arial" panose="020B0604020202020204"/>
                <a:ea typeface="+mn-ea"/>
                <a:cs typeface="+mn-cs"/>
              </a:rPr>
              <a:t>Median percentage of plan assets within IPA = 45% (average = 47%)</a:t>
            </a:r>
          </a:p>
          <a:p>
            <a:pPr marR="0" lvl="1" algn="l" defTabSz="914400" rtl="0" eaLnBrk="1" fontAlgn="base" latinLnBrk="0" hangingPunct="1">
              <a:lnSpc>
                <a:spcPct val="100000"/>
              </a:lnSpc>
              <a:spcBef>
                <a:spcPts val="0"/>
              </a:spcBef>
              <a:spcAft>
                <a:spcPts val="4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Plan assets &lt;$10M = 50%</a:t>
            </a:r>
          </a:p>
          <a:p>
            <a:pPr marR="0" lvl="1" algn="l" defTabSz="914400" rtl="0" eaLnBrk="1" fontAlgn="base" latinLnBrk="0" hangingPunct="1">
              <a:lnSpc>
                <a:spcPct val="100000"/>
              </a:lnSpc>
              <a:spcBef>
                <a:spcPts val="0"/>
              </a:spcBef>
              <a:spcAft>
                <a:spcPts val="4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Plan assets $10M</a:t>
            </a:r>
            <a:r>
              <a:rPr lang="en-US" sz="1400" dirty="0">
                <a:solidFill>
                  <a:srgbClr val="002F70"/>
                </a:solidFill>
              </a:rPr>
              <a:t> – </a:t>
            </a: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$49M = 33%</a:t>
            </a:r>
          </a:p>
          <a:p>
            <a:pPr marR="0" lvl="1" algn="l" defTabSz="914400" rtl="0" eaLnBrk="1" fontAlgn="base" latinLnBrk="0" hangingPunct="1">
              <a:lnSpc>
                <a:spcPct val="100000"/>
              </a:lnSpc>
              <a:spcBef>
                <a:spcPts val="0"/>
              </a:spcBef>
              <a:spcAft>
                <a:spcPts val="12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Plan assets $50M or more = 30%</a:t>
            </a:r>
          </a:p>
          <a:p>
            <a:pPr marL="0" marR="0" lvl="0" indent="0" algn="l" defTabSz="914400" rtl="0" eaLnBrk="1" fontAlgn="base" latinLnBrk="0" hangingPunct="1">
              <a:lnSpc>
                <a:spcPct val="100000"/>
              </a:lnSpc>
              <a:spcBef>
                <a:spcPts val="0"/>
              </a:spcBef>
              <a:spcAft>
                <a:spcPts val="600"/>
              </a:spcAft>
              <a:buClr>
                <a:srgbClr val="000000"/>
              </a:buClr>
              <a:buSzPct val="135000"/>
              <a:buNone/>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How long IPA has been offered in DC plan</a:t>
            </a:r>
          </a:p>
          <a:p>
            <a:pPr marR="0" lvl="1" algn="l" defTabSz="914400" rtl="0" eaLnBrk="1" fontAlgn="base" latinLnBrk="0" hangingPunct="1">
              <a:lnSpc>
                <a:spcPct val="100000"/>
              </a:lnSpc>
              <a:spcBef>
                <a:spcPts val="0"/>
              </a:spcBef>
              <a:spcAft>
                <a:spcPts val="4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&lt;3 years = 26%</a:t>
            </a:r>
          </a:p>
          <a:p>
            <a:pPr marR="0" lvl="1" algn="l" defTabSz="914400" rtl="0" eaLnBrk="1" fontAlgn="base" latinLnBrk="0" hangingPunct="1">
              <a:lnSpc>
                <a:spcPct val="100000"/>
              </a:lnSpc>
              <a:spcBef>
                <a:spcPts val="0"/>
              </a:spcBef>
              <a:spcAft>
                <a:spcPts val="4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3 to 5 years = 42%</a:t>
            </a:r>
          </a:p>
          <a:p>
            <a:pPr marR="0" lvl="1" algn="l" defTabSz="914400" rtl="0" eaLnBrk="1" fontAlgn="base" latinLnBrk="0" hangingPunct="1">
              <a:lnSpc>
                <a:spcPct val="100000"/>
              </a:lnSpc>
              <a:spcBef>
                <a:spcPts val="0"/>
              </a:spcBef>
              <a:spcAft>
                <a:spcPts val="400"/>
              </a:spcAft>
              <a:buClr>
                <a:schemeClr val="accent1"/>
              </a:buClr>
              <a:buSzPct val="100000"/>
              <a:buFont typeface="Wingdings" panose="05000000000000000000" pitchFamily="2" charset="2"/>
              <a:buChar char="§"/>
              <a:tabLst/>
              <a:defRPr/>
            </a:pPr>
            <a:r>
              <a:rPr kumimoji="0" lang="en-US" sz="1400" b="0" i="0" u="none" strike="noStrike" kern="1200" cap="none" spc="0" normalizeH="0" baseline="0" noProof="0" dirty="0">
                <a:ln>
                  <a:noFill/>
                </a:ln>
                <a:solidFill>
                  <a:srgbClr val="002F70"/>
                </a:solidFill>
                <a:effectLst/>
                <a:uLnTx/>
                <a:uFillTx/>
                <a:latin typeface="Arial" panose="020B0604020202020204"/>
                <a:ea typeface="+mn-ea"/>
                <a:cs typeface="+mn-cs"/>
              </a:rPr>
              <a:t>6 years or more = 32%</a:t>
            </a:r>
          </a:p>
          <a:p>
            <a:pPr marL="342900" marR="0" lvl="0" indent="-342900" algn="l" defTabSz="914400" rtl="0" eaLnBrk="1" fontAlgn="base" latinLnBrk="0" hangingPunct="1">
              <a:lnSpc>
                <a:spcPct val="100000"/>
              </a:lnSpc>
              <a:spcBef>
                <a:spcPts val="0"/>
              </a:spcBef>
              <a:spcAft>
                <a:spcPts val="1800"/>
              </a:spcAft>
              <a:buClr>
                <a:srgbClr val="000000"/>
              </a:buClr>
              <a:buSzPct val="135000"/>
              <a:buFont typeface="Arial" panose="020B0604020202020204" pitchFamily="34" charset="0"/>
              <a:buChar char="•"/>
              <a:tabLst/>
              <a:defRPr/>
            </a:pPr>
            <a:endParaRPr kumimoji="0" lang="en-US" sz="1400" b="0" i="0" u="none" strike="noStrike" kern="0" cap="none" spc="0" normalizeH="0" baseline="0" noProof="0" dirty="0">
              <a:ln>
                <a:noFill/>
              </a:ln>
              <a:solidFill>
                <a:srgbClr val="002F70"/>
              </a:solidFill>
              <a:effectLst/>
              <a:uLnTx/>
              <a:uFillTx/>
              <a:latin typeface="Arial" panose="020B0604020202020204"/>
              <a:ea typeface="+mn-ea"/>
              <a:cs typeface="+mn-cs"/>
            </a:endParaRPr>
          </a:p>
          <a:p>
            <a:pPr marL="0" indent="0">
              <a:buNone/>
            </a:pPr>
            <a:endParaRPr lang="en-US" sz="1400" dirty="0">
              <a:solidFill>
                <a:srgbClr val="002F70"/>
              </a:solidFill>
            </a:endParaRPr>
          </a:p>
        </p:txBody>
      </p:sp>
      <p:sp>
        <p:nvSpPr>
          <p:cNvPr id="4" name="Title 3"/>
          <p:cNvSpPr>
            <a:spLocks noGrp="1"/>
          </p:cNvSpPr>
          <p:nvPr>
            <p:ph type="title"/>
          </p:nvPr>
        </p:nvSpPr>
        <p:spPr>
          <a:xfrm>
            <a:off x="5782" y="0"/>
            <a:ext cx="12191998" cy="784787"/>
          </a:xfrm>
        </p:spPr>
        <p:txBody>
          <a:bodyPr>
            <a:normAutofit/>
          </a:bodyPr>
          <a:lstStyle/>
          <a:p>
            <a:r>
              <a:rPr lang="en-US" sz="2800" dirty="0"/>
              <a:t>In-Plan Annuity Characteristics/Plan Sponsor Survey</a:t>
            </a:r>
          </a:p>
        </p:txBody>
      </p:sp>
      <p:sp>
        <p:nvSpPr>
          <p:cNvPr id="6" name="Text Placeholder 5"/>
          <p:cNvSpPr>
            <a:spLocks noGrp="1"/>
          </p:cNvSpPr>
          <p:nvPr>
            <p:ph type="body" sz="quarter" idx="14"/>
          </p:nvPr>
        </p:nvSpPr>
        <p:spPr>
          <a:xfrm>
            <a:off x="531393" y="6243891"/>
            <a:ext cx="5346858" cy="397343"/>
          </a:xfrm>
        </p:spPr>
        <p:txBody>
          <a:bodyPr/>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p>
          <a:p>
            <a:r>
              <a:rPr lang="en-US" sz="900" dirty="0"/>
              <a:t>Based on 209 sponsors of plans with IPAs. Base = IPA is embedded within a fund.</a:t>
            </a:r>
          </a:p>
        </p:txBody>
      </p:sp>
      <p:sp>
        <p:nvSpPr>
          <p:cNvPr id="5" name="Slide Number Placeholder 4">
            <a:extLst>
              <a:ext uri="{FF2B5EF4-FFF2-40B4-BE49-F238E27FC236}">
                <a16:creationId xmlns:a16="http://schemas.microsoft.com/office/drawing/2014/main" id="{6813FB34-7DAB-AA6E-CC9B-425CCF55EBEB}"/>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E1F2F1D-31D4-6559-1514-FB6E28EEED9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8993" y="784787"/>
            <a:ext cx="4113007" cy="6073213"/>
          </a:xfrm>
          <a:prstGeom prst="rect">
            <a:avLst/>
          </a:prstGeom>
        </p:spPr>
      </p:pic>
      <p:pic>
        <p:nvPicPr>
          <p:cNvPr id="9" name="Picture 8">
            <a:extLst>
              <a:ext uri="{FF2B5EF4-FFF2-40B4-BE49-F238E27FC236}">
                <a16:creationId xmlns:a16="http://schemas.microsoft.com/office/drawing/2014/main" id="{9569496E-D095-8DDF-2E0A-9CDA12159C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0544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a:extLst>
            <a:ext uri="{FF2B5EF4-FFF2-40B4-BE49-F238E27FC236}">
              <a16:creationId xmlns:a16="http://schemas.microsoft.com/office/drawing/2014/main" id="{E0A6894D-C506-D11D-261B-AE61DD19766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F139FF1-236B-BCC3-8E61-5FD3A3287BAC}"/>
              </a:ext>
            </a:extLst>
          </p:cNvPr>
          <p:cNvSpPr>
            <a:spLocks noGrp="1"/>
          </p:cNvSpPr>
          <p:nvPr>
            <p:ph type="body" sz="quarter" idx="14"/>
          </p:nvPr>
        </p:nvSpPr>
        <p:spPr>
          <a:xfrm>
            <a:off x="531393" y="5988013"/>
            <a:ext cx="5346858" cy="658368"/>
          </a:xfrm>
        </p:spPr>
        <p:txBody>
          <a:bodyPr/>
          <a:lstStyle/>
          <a:p>
            <a:pPr algn="l"/>
            <a:r>
              <a:rPr lang="en-US" sz="900" i="0" dirty="0">
                <a:solidFill>
                  <a:srgbClr val="000000"/>
                </a:solidFill>
                <a:effectLst/>
              </a:rPr>
              <a:t>Source:</a:t>
            </a:r>
            <a:r>
              <a:rPr lang="en-US" sz="900" dirty="0">
                <a:solidFill>
                  <a:srgbClr val="000000"/>
                </a:solidFill>
              </a:rPr>
              <a:t> </a:t>
            </a:r>
            <a:r>
              <a:rPr lang="en-US" sz="900" b="0" i="0" dirty="0">
                <a:solidFill>
                  <a:srgbClr val="000000"/>
                </a:solidFill>
                <a:effectLst/>
              </a:rPr>
              <a:t>ICI 2023 Fact Book. </a:t>
            </a:r>
          </a:p>
          <a:p>
            <a:endParaRPr lang="en-US" sz="700" dirty="0"/>
          </a:p>
        </p:txBody>
      </p:sp>
      <p:sp>
        <p:nvSpPr>
          <p:cNvPr id="3" name="Text Placeholder 2">
            <a:extLst>
              <a:ext uri="{FF2B5EF4-FFF2-40B4-BE49-F238E27FC236}">
                <a16:creationId xmlns:a16="http://schemas.microsoft.com/office/drawing/2014/main" id="{879EE612-8B13-9A39-3FD4-70CABFB58977}"/>
              </a:ext>
            </a:extLst>
          </p:cNvPr>
          <p:cNvSpPr>
            <a:spLocks noGrp="1"/>
          </p:cNvSpPr>
          <p:nvPr>
            <p:ph type="body" sz="quarter" idx="13"/>
          </p:nvPr>
        </p:nvSpPr>
        <p:spPr>
          <a:xfrm>
            <a:off x="6390042" y="1237128"/>
            <a:ext cx="5387340" cy="4649321"/>
          </a:xfrm>
        </p:spPr>
        <p:txBody>
          <a:bodyPr/>
          <a:lstStyle/>
          <a:p>
            <a:pPr marL="0" indent="0" defTabSz="332843">
              <a:buClr>
                <a:srgbClr val="404040"/>
              </a:buClr>
              <a:buSzPct val="75000"/>
              <a:buNone/>
              <a:defRPr/>
            </a:pPr>
            <a:r>
              <a:rPr lang="en-US" sz="1400" b="1" dirty="0">
                <a:solidFill>
                  <a:srgbClr val="002F70"/>
                </a:solidFill>
              </a:rPr>
              <a:t>Connectivity in the retirement ecosystem </a:t>
            </a:r>
            <a:r>
              <a:rPr lang="en-US" sz="1400" dirty="0">
                <a:solidFill>
                  <a:srgbClr val="002F70"/>
                </a:solidFill>
              </a:rPr>
              <a:t>has historically been a series of one-to-one connections. The DC space was designed for </a:t>
            </a:r>
            <a:r>
              <a:rPr lang="en-US" sz="1400" b="1" dirty="0">
                <a:solidFill>
                  <a:srgbClr val="002F70"/>
                </a:solidFill>
              </a:rPr>
              <a:t>retirement savings;</a:t>
            </a:r>
            <a:r>
              <a:rPr lang="en-US" sz="1400" dirty="0">
                <a:solidFill>
                  <a:srgbClr val="002F70"/>
                </a:solidFill>
              </a:rPr>
              <a:t> recordkeeping systems were set up this way. Adding new products for </a:t>
            </a:r>
            <a:r>
              <a:rPr lang="en-US" sz="1400" b="1" dirty="0">
                <a:solidFill>
                  <a:srgbClr val="002F70"/>
                </a:solidFill>
              </a:rPr>
              <a:t>decumulation </a:t>
            </a:r>
            <a:r>
              <a:rPr lang="en-US" sz="1400" dirty="0">
                <a:solidFill>
                  <a:srgbClr val="002F70"/>
                </a:solidFill>
              </a:rPr>
              <a:t>requires a rework of legacy technology to add new data flows, calculations, and portability features.</a:t>
            </a:r>
          </a:p>
          <a:p>
            <a:pPr marL="0" indent="0" defTabSz="332843">
              <a:buClr>
                <a:srgbClr val="404040"/>
              </a:buClr>
              <a:buSzPct val="75000"/>
              <a:buNone/>
              <a:defRPr/>
            </a:pPr>
            <a:r>
              <a:rPr lang="en-US" sz="1400" b="1" dirty="0">
                <a:solidFill>
                  <a:srgbClr val="002F70"/>
                </a:solidFill>
              </a:rPr>
              <a:t>Middleware</a:t>
            </a:r>
            <a:r>
              <a:rPr lang="en-US" sz="1400" dirty="0">
                <a:solidFill>
                  <a:srgbClr val="002F70"/>
                </a:solidFill>
              </a:rPr>
              <a:t> has bridged the gap in data collection, acting as a data clearinghouse connecting plan sponsors and participants with asset managers, insurers, and recordkeepers to facilitate seamless data sharing.</a:t>
            </a:r>
          </a:p>
          <a:p>
            <a:pPr marL="0" indent="0" defTabSz="332843">
              <a:buClr>
                <a:srgbClr val="404040"/>
              </a:buClr>
              <a:buSzPct val="75000"/>
              <a:buNone/>
              <a:defRPr/>
            </a:pPr>
            <a:r>
              <a:rPr lang="en-US" sz="1400" dirty="0">
                <a:solidFill>
                  <a:srgbClr val="002F70"/>
                </a:solidFill>
              </a:rPr>
              <a:t>Middleware employes a </a:t>
            </a:r>
            <a:r>
              <a:rPr lang="en-US" sz="1400" b="1" dirty="0">
                <a:solidFill>
                  <a:srgbClr val="002F70"/>
                </a:solidFill>
              </a:rPr>
              <a:t>one-to-many approach </a:t>
            </a:r>
            <a:r>
              <a:rPr lang="en-US" sz="1400" dirty="0">
                <a:solidFill>
                  <a:srgbClr val="002F70"/>
                </a:solidFill>
              </a:rPr>
              <a:t>where one connection point (APIs) unlocks many connections to service providers and other recordkeepers.</a:t>
            </a:r>
          </a:p>
          <a:p>
            <a:pPr marL="0" indent="0" defTabSz="332843">
              <a:buClr>
                <a:srgbClr val="404040"/>
              </a:buClr>
              <a:buSzPct val="75000"/>
              <a:buNone/>
              <a:defRPr/>
            </a:pPr>
            <a:r>
              <a:rPr lang="en-US" sz="1400" dirty="0">
                <a:solidFill>
                  <a:srgbClr val="002F70"/>
                </a:solidFill>
              </a:rPr>
              <a:t>It addresses </a:t>
            </a:r>
            <a:r>
              <a:rPr lang="en-US" sz="1400" b="1" dirty="0">
                <a:solidFill>
                  <a:srgbClr val="002F70"/>
                </a:solidFill>
              </a:rPr>
              <a:t>portability</a:t>
            </a:r>
            <a:r>
              <a:rPr lang="en-US" sz="1400" dirty="0">
                <a:solidFill>
                  <a:srgbClr val="002F70"/>
                </a:solidFill>
              </a:rPr>
              <a:t> of income assets if a participant leaves a company and wants to roll their annuity to a new plan.</a:t>
            </a:r>
          </a:p>
          <a:p>
            <a:pPr marL="0" indent="0" defTabSz="332843">
              <a:buClr>
                <a:srgbClr val="404040"/>
              </a:buClr>
              <a:buSzPct val="75000"/>
              <a:buNone/>
              <a:defRPr/>
            </a:pPr>
            <a:br>
              <a:rPr lang="en-US" sz="1400" dirty="0">
                <a:solidFill>
                  <a:srgbClr val="002F70"/>
                </a:solidFill>
              </a:rPr>
            </a:br>
            <a:endParaRPr lang="en-US" sz="1400" i="0" dirty="0">
              <a:solidFill>
                <a:srgbClr val="002F70"/>
              </a:solidFill>
              <a:effectLst/>
            </a:endParaRPr>
          </a:p>
        </p:txBody>
      </p:sp>
      <p:sp>
        <p:nvSpPr>
          <p:cNvPr id="4" name="Title 3">
            <a:extLst>
              <a:ext uri="{FF2B5EF4-FFF2-40B4-BE49-F238E27FC236}">
                <a16:creationId xmlns:a16="http://schemas.microsoft.com/office/drawing/2014/main" id="{D69F25E9-BFB7-CD55-1CC1-03084B056C7B}"/>
              </a:ext>
            </a:extLst>
          </p:cNvPr>
          <p:cNvSpPr>
            <a:spLocks noGrp="1"/>
          </p:cNvSpPr>
          <p:nvPr>
            <p:ph type="title"/>
          </p:nvPr>
        </p:nvSpPr>
        <p:spPr>
          <a:xfrm>
            <a:off x="5782" y="0"/>
            <a:ext cx="12191998" cy="784787"/>
          </a:xfrm>
        </p:spPr>
        <p:txBody>
          <a:bodyPr>
            <a:normAutofit/>
          </a:bodyPr>
          <a:lstStyle/>
          <a:p>
            <a:r>
              <a:rPr lang="en-US" sz="2800" dirty="0"/>
              <a:t>Technology Advancements: Middleware</a:t>
            </a:r>
          </a:p>
        </p:txBody>
      </p:sp>
      <p:sp>
        <p:nvSpPr>
          <p:cNvPr id="5" name="Slide Number Placeholder 4">
            <a:extLst>
              <a:ext uri="{FF2B5EF4-FFF2-40B4-BE49-F238E27FC236}">
                <a16:creationId xmlns:a16="http://schemas.microsoft.com/office/drawing/2014/main" id="{056A6626-6764-E264-21B9-539D1383A8C8}"/>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FA61D4F-B3E9-3C75-B9F6-42481111F7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784787"/>
            <a:ext cx="5801960" cy="6073213"/>
          </a:xfrm>
          <a:prstGeom prst="rect">
            <a:avLst/>
          </a:prstGeom>
        </p:spPr>
      </p:pic>
      <p:sp>
        <p:nvSpPr>
          <p:cNvPr id="8" name="Slide Number Placeholder 4">
            <a:extLst>
              <a:ext uri="{FF2B5EF4-FFF2-40B4-BE49-F238E27FC236}">
                <a16:creationId xmlns:a16="http://schemas.microsoft.com/office/drawing/2014/main" id="{FD7FA193-3861-4387-E24A-05B242561123}"/>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CA03038-AEFE-452E-FEC3-331343EBA061}"/>
              </a:ext>
            </a:extLst>
          </p:cNvPr>
          <p:cNvSpPr txBox="1"/>
          <p:nvPr/>
        </p:nvSpPr>
        <p:spPr>
          <a:xfrm>
            <a:off x="531393" y="6308088"/>
            <a:ext cx="1255472" cy="230832"/>
          </a:xfrm>
          <a:prstGeom prst="rect">
            <a:avLst/>
          </a:prstGeom>
          <a:noFill/>
        </p:spPr>
        <p:txBody>
          <a:bodyPr wrap="none" rtlCol="0">
            <a:spAutoFit/>
          </a:bodyPr>
          <a:lstStyle/>
          <a:p>
            <a:r>
              <a:rPr lang="en-US" sz="900" dirty="0">
                <a:solidFill>
                  <a:schemeClr val="bg1"/>
                </a:solidFill>
              </a:rPr>
              <a:t>Source: ssctech.com</a:t>
            </a:r>
          </a:p>
        </p:txBody>
      </p:sp>
    </p:spTree>
    <p:extLst>
      <p:ext uri="{BB962C8B-B14F-4D97-AF65-F5344CB8AC3E}">
        <p14:creationId xmlns:p14="http://schemas.microsoft.com/office/powerpoint/2010/main" val="369758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B92E3-D96F-2C5A-8203-F7844A288BCC}"/>
              </a:ext>
            </a:extLst>
          </p:cNvPr>
          <p:cNvSpPr/>
          <p:nvPr/>
        </p:nvSpPr>
        <p:spPr>
          <a:xfrm>
            <a:off x="0" y="0"/>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4" name="Title 3"/>
          <p:cNvSpPr>
            <a:spLocks noGrp="1"/>
          </p:cNvSpPr>
          <p:nvPr>
            <p:ph type="title"/>
          </p:nvPr>
        </p:nvSpPr>
        <p:spPr>
          <a:xfrm>
            <a:off x="0" y="0"/>
            <a:ext cx="12192000" cy="767049"/>
          </a:xfrm>
        </p:spPr>
        <p:txBody>
          <a:bodyPr/>
          <a:lstStyle/>
          <a:p>
            <a:r>
              <a:rPr lang="en-US" sz="2800" dirty="0"/>
              <a:t>Employer Attitudes Toward In-Plan Annuities </a:t>
            </a:r>
          </a:p>
        </p:txBody>
      </p:sp>
      <p:sp>
        <p:nvSpPr>
          <p:cNvPr id="6" name="Text Placeholder 5"/>
          <p:cNvSpPr>
            <a:spLocks noGrp="1"/>
          </p:cNvSpPr>
          <p:nvPr>
            <p:ph type="body" sz="quarter" idx="4294967295"/>
          </p:nvPr>
        </p:nvSpPr>
        <p:spPr>
          <a:xfrm>
            <a:off x="531393" y="6167356"/>
            <a:ext cx="5135563" cy="360363"/>
          </a:xfrm>
          <a:prstGeom prst="rect">
            <a:avLst/>
          </a:prstGeom>
        </p:spPr>
        <p:txBody>
          <a:bodyPr anchor="b" anchorCtr="0"/>
          <a:lstStyle/>
          <a:p>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br>
              <a:rPr lang="en-US" sz="900" dirty="0"/>
            </a:br>
            <a:r>
              <a:rPr lang="en-US" sz="900" dirty="0"/>
              <a:t>Based on 209 sponsors of plans with IPAs. Multiple responses allowed. Based on sponsors who work with a plan advisor/consultant.</a:t>
            </a:r>
          </a:p>
        </p:txBody>
      </p:sp>
      <p:sp>
        <p:nvSpPr>
          <p:cNvPr id="11" name="TextBox 10"/>
          <p:cNvSpPr txBox="1"/>
          <p:nvPr/>
        </p:nvSpPr>
        <p:spPr>
          <a:xfrm>
            <a:off x="4995103" y="1343248"/>
            <a:ext cx="5956181" cy="307777"/>
          </a:xfrm>
          <a:prstGeom prst="rect">
            <a:avLst/>
          </a:prstGeom>
          <a:noFill/>
        </p:spPr>
        <p:txBody>
          <a:bodyPr wrap="square" rtlCol="0">
            <a:spAutoFit/>
          </a:bodyPr>
          <a:lstStyle/>
          <a:p>
            <a:pPr algn="ctr" defTabSz="914446"/>
            <a:r>
              <a:rPr lang="en-US" sz="1400" b="1" dirty="0">
                <a:solidFill>
                  <a:srgbClr val="002F70"/>
                </a:solidFill>
              </a:rPr>
              <a:t>Proportion of Plan Participants for Whom IPA Is Appropriate</a:t>
            </a:r>
          </a:p>
        </p:txBody>
      </p:sp>
      <p:graphicFrame>
        <p:nvGraphicFramePr>
          <p:cNvPr id="17" name="Chart 16"/>
          <p:cNvGraphicFramePr/>
          <p:nvPr>
            <p:extLst>
              <p:ext uri="{D42A27DB-BD31-4B8C-83A1-F6EECF244321}">
                <p14:modId xmlns:p14="http://schemas.microsoft.com/office/powerpoint/2010/main" val="1009249455"/>
              </p:ext>
            </p:extLst>
          </p:nvPr>
        </p:nvGraphicFramePr>
        <p:xfrm>
          <a:off x="672322" y="1156336"/>
          <a:ext cx="3905058" cy="456656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875520" y="2768862"/>
            <a:ext cx="1841630" cy="738664"/>
          </a:xfrm>
          <a:prstGeom prst="rect">
            <a:avLst/>
          </a:prstGeom>
          <a:noFill/>
        </p:spPr>
        <p:txBody>
          <a:bodyPr wrap="square" rtlCol="0">
            <a:spAutoFit/>
          </a:bodyPr>
          <a:lstStyle/>
          <a:p>
            <a:pPr defTabSz="914446"/>
            <a:r>
              <a:rPr lang="en-US" sz="1400" dirty="0">
                <a:solidFill>
                  <a:srgbClr val="000000"/>
                </a:solidFill>
                <a:latin typeface="Arial" panose="020B0604020202020204"/>
              </a:rPr>
              <a:t>Actual average participation in IPA = 53%</a:t>
            </a:r>
          </a:p>
        </p:txBody>
      </p:sp>
      <p:sp>
        <p:nvSpPr>
          <p:cNvPr id="13" name="TextBox 12"/>
          <p:cNvSpPr txBox="1"/>
          <p:nvPr/>
        </p:nvSpPr>
        <p:spPr>
          <a:xfrm>
            <a:off x="9875520" y="4351417"/>
            <a:ext cx="1841630" cy="738664"/>
          </a:xfrm>
          <a:prstGeom prst="rect">
            <a:avLst/>
          </a:prstGeom>
          <a:noFill/>
        </p:spPr>
        <p:txBody>
          <a:bodyPr wrap="square" rtlCol="0">
            <a:spAutoFit/>
          </a:bodyPr>
          <a:lstStyle/>
          <a:p>
            <a:pPr defTabSz="914446"/>
            <a:r>
              <a:rPr lang="en-US" sz="1400" dirty="0">
                <a:solidFill>
                  <a:srgbClr val="000000"/>
                </a:solidFill>
                <a:latin typeface="Arial" panose="020B0604020202020204"/>
              </a:rPr>
              <a:t>Actual median participation in IPA = 55%</a:t>
            </a:r>
          </a:p>
        </p:txBody>
      </p:sp>
      <p:sp>
        <p:nvSpPr>
          <p:cNvPr id="7" name="Slide Number Placeholder 4">
            <a:extLst>
              <a:ext uri="{FF2B5EF4-FFF2-40B4-BE49-F238E27FC236}">
                <a16:creationId xmlns:a16="http://schemas.microsoft.com/office/drawing/2014/main" id="{5C44AC1A-3222-9474-F9A0-9593B81C7F41}"/>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rgbClr val="000000"/>
                </a:solidFill>
                <a:latin typeface="Arial" panose="020B0604020202020204"/>
              </a:rPr>
              <a:pPr>
                <a:defRPr/>
              </a:pPr>
              <a:t>38</a:t>
            </a:fld>
            <a:endParaRPr lang="en-US" sz="900" dirty="0">
              <a:solidFill>
                <a:srgbClr val="000000"/>
              </a:solidFill>
              <a:latin typeface="Arial" panose="020B0604020202020204"/>
            </a:endParaRPr>
          </a:p>
        </p:txBody>
      </p:sp>
      <p:grpSp>
        <p:nvGrpSpPr>
          <p:cNvPr id="5" name="Group 4">
            <a:extLst>
              <a:ext uri="{FF2B5EF4-FFF2-40B4-BE49-F238E27FC236}">
                <a16:creationId xmlns:a16="http://schemas.microsoft.com/office/drawing/2014/main" id="{3349FEB4-916B-D0D5-4E98-F91943EBCDC4}"/>
              </a:ext>
            </a:extLst>
          </p:cNvPr>
          <p:cNvGrpSpPr/>
          <p:nvPr/>
        </p:nvGrpSpPr>
        <p:grpSpPr>
          <a:xfrm>
            <a:off x="4995103" y="1944414"/>
            <a:ext cx="4880417" cy="3570338"/>
            <a:chOff x="4995103" y="1944414"/>
            <a:chExt cx="4880417" cy="3570338"/>
          </a:xfrm>
        </p:grpSpPr>
        <p:graphicFrame>
          <p:nvGraphicFramePr>
            <p:cNvPr id="10" name="Chart 9"/>
            <p:cNvGraphicFramePr/>
            <p:nvPr>
              <p:extLst>
                <p:ext uri="{D42A27DB-BD31-4B8C-83A1-F6EECF244321}">
                  <p14:modId xmlns:p14="http://schemas.microsoft.com/office/powerpoint/2010/main" val="618285629"/>
                </p:ext>
              </p:extLst>
            </p:nvPr>
          </p:nvGraphicFramePr>
          <p:xfrm>
            <a:off x="4995103" y="2061393"/>
            <a:ext cx="4880417" cy="3453359"/>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1382AEDE-ACF2-E132-D967-AC6F34521070}"/>
                </a:ext>
              </a:extLst>
            </p:cNvPr>
            <p:cNvSpPr/>
            <p:nvPr/>
          </p:nvSpPr>
          <p:spPr>
            <a:xfrm>
              <a:off x="5486400" y="1944414"/>
              <a:ext cx="536028" cy="327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198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31393" y="6309749"/>
            <a:ext cx="7638897" cy="244076"/>
          </a:xfrm>
        </p:spPr>
        <p:txBody>
          <a:bodyPr anchor="b" anchorCtr="0"/>
          <a:lstStyle/>
          <a:p>
            <a:pPr marL="0" indent="0">
              <a:buNone/>
            </a:pPr>
            <a:r>
              <a:rPr lang="en-US" sz="900" dirty="0"/>
              <a:t>Source: </a:t>
            </a:r>
            <a:r>
              <a:rPr kumimoji="0" lang="en-US" sz="900" b="0" i="1" u="none" strike="noStrike" kern="0" cap="none" spc="0" normalizeH="0" baseline="0" noProof="0" dirty="0">
                <a:ln>
                  <a:noFill/>
                </a:ln>
                <a:solidFill>
                  <a:srgbClr val="000000"/>
                </a:solidFill>
                <a:effectLst/>
                <a:uLnTx/>
                <a:uFillTx/>
                <a:latin typeface="Arial" panose="020B0604020202020204"/>
                <a:ea typeface="+mn-ea"/>
                <a:cs typeface="+mn-cs"/>
              </a:rPr>
              <a:t>In-Plan Annuities: The Plan Sponsor Perspective</a:t>
            </a:r>
            <a:r>
              <a:rPr lang="en-US" sz="900" dirty="0"/>
              <a:t>, LIMRA, 2023.</a:t>
            </a:r>
            <a:br>
              <a:rPr lang="en-US" sz="900" dirty="0"/>
            </a:br>
            <a:r>
              <a:rPr lang="en-US" sz="900" dirty="0"/>
              <a:t>Based on 209 sponsors of plans with IPAs. Multiple responses allowed. *Based on sponsors who work with a plan advisor/consultant.</a:t>
            </a:r>
          </a:p>
        </p:txBody>
      </p:sp>
      <p:sp>
        <p:nvSpPr>
          <p:cNvPr id="4" name="Title 3"/>
          <p:cNvSpPr>
            <a:spLocks noGrp="1"/>
          </p:cNvSpPr>
          <p:nvPr>
            <p:ph type="title"/>
          </p:nvPr>
        </p:nvSpPr>
        <p:spPr>
          <a:xfrm>
            <a:off x="76199" y="0"/>
            <a:ext cx="12172749" cy="787400"/>
          </a:xfrm>
        </p:spPr>
        <p:txBody>
          <a:bodyPr>
            <a:normAutofit/>
          </a:bodyPr>
          <a:lstStyle/>
          <a:p>
            <a:r>
              <a:rPr lang="en-US" sz="2800" dirty="0"/>
              <a:t>In-Plan Annuity Plan Advisors Play a Key Role</a:t>
            </a:r>
          </a:p>
        </p:txBody>
      </p:sp>
      <p:graphicFrame>
        <p:nvGraphicFramePr>
          <p:cNvPr id="10" name="Chart 9"/>
          <p:cNvGraphicFramePr/>
          <p:nvPr>
            <p:extLst>
              <p:ext uri="{D42A27DB-BD31-4B8C-83A1-F6EECF244321}">
                <p14:modId xmlns:p14="http://schemas.microsoft.com/office/powerpoint/2010/main" val="2707213852"/>
              </p:ext>
            </p:extLst>
          </p:nvPr>
        </p:nvGraphicFramePr>
        <p:xfrm>
          <a:off x="328636" y="2796956"/>
          <a:ext cx="5204970" cy="337261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418765" y="2338079"/>
            <a:ext cx="48751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4C9D"/>
                </a:solidFill>
                <a:effectLst/>
                <a:uLnTx/>
                <a:uFillTx/>
                <a:latin typeface="Arial" panose="020B0604020202020204"/>
                <a:ea typeface="+mn-ea"/>
                <a:cs typeface="+mn-cs"/>
              </a:rPr>
              <a:t>How IPA Was Evaluated Before Selection</a:t>
            </a:r>
          </a:p>
        </p:txBody>
      </p:sp>
      <p:graphicFrame>
        <p:nvGraphicFramePr>
          <p:cNvPr id="17" name="Chart 16"/>
          <p:cNvGraphicFramePr/>
          <p:nvPr>
            <p:extLst>
              <p:ext uri="{D42A27DB-BD31-4B8C-83A1-F6EECF244321}">
                <p14:modId xmlns:p14="http://schemas.microsoft.com/office/powerpoint/2010/main" val="3954466058"/>
              </p:ext>
            </p:extLst>
          </p:nvPr>
        </p:nvGraphicFramePr>
        <p:xfrm>
          <a:off x="8171224" y="2185543"/>
          <a:ext cx="3839476" cy="3906976"/>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140AC557-3348-67C5-CE61-6A207E1CC405}"/>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A937465C-FD2D-771E-F03E-0FB866B3021E}"/>
              </a:ext>
            </a:extLst>
          </p:cNvPr>
          <p:cNvSpPr/>
          <p:nvPr/>
        </p:nvSpPr>
        <p:spPr>
          <a:xfrm>
            <a:off x="0" y="787401"/>
            <a:ext cx="12197780" cy="1188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C27E78-1AEB-6F13-B520-65A0FF3E875F}"/>
              </a:ext>
            </a:extLst>
          </p:cNvPr>
          <p:cNvSpPr/>
          <p:nvPr/>
        </p:nvSpPr>
        <p:spPr>
          <a:xfrm>
            <a:off x="3416300" y="787401"/>
            <a:ext cx="8781479" cy="118872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01F747-5D7E-D25E-A7C8-31A869A445B1}"/>
              </a:ext>
            </a:extLst>
          </p:cNvPr>
          <p:cNvSpPr txBox="1"/>
          <p:nvPr/>
        </p:nvSpPr>
        <p:spPr>
          <a:xfrm>
            <a:off x="4076685" y="1001609"/>
            <a:ext cx="7415319" cy="738664"/>
          </a:xfrm>
          <a:prstGeom prst="rect">
            <a:avLst/>
          </a:prstGeom>
          <a:noFill/>
        </p:spPr>
        <p:txBody>
          <a:bodyPr wrap="square" rtlCol="0">
            <a:spAutoFit/>
          </a:bodyPr>
          <a:lstStyle/>
          <a:p>
            <a:r>
              <a:rPr lang="en-US" sz="1400" dirty="0">
                <a:solidFill>
                  <a:schemeClr val="bg1"/>
                </a:solidFill>
              </a:rPr>
              <a:t>The plan recordkeeper plays a role in the evaluation process only one quarter of the time — but that proportion is much higher among the minority of sponsors who do not work with plan advisor/consultants.</a:t>
            </a:r>
          </a:p>
        </p:txBody>
      </p:sp>
      <p:sp>
        <p:nvSpPr>
          <p:cNvPr id="8" name="TextBox 7">
            <a:extLst>
              <a:ext uri="{FF2B5EF4-FFF2-40B4-BE49-F238E27FC236}">
                <a16:creationId xmlns:a16="http://schemas.microsoft.com/office/drawing/2014/main" id="{F46D9021-ECF0-69C3-DCBD-A34B6346F438}"/>
              </a:ext>
            </a:extLst>
          </p:cNvPr>
          <p:cNvSpPr txBox="1"/>
          <p:nvPr/>
        </p:nvSpPr>
        <p:spPr>
          <a:xfrm>
            <a:off x="496796" y="1001609"/>
            <a:ext cx="2595142" cy="738664"/>
          </a:xfrm>
          <a:prstGeom prst="rect">
            <a:avLst/>
          </a:prstGeom>
          <a:noFill/>
        </p:spPr>
        <p:txBody>
          <a:bodyPr wrap="square">
            <a:spAutoFit/>
          </a:bodyPr>
          <a:lstStyle/>
          <a:p>
            <a:pPr>
              <a:spcAft>
                <a:spcPts val="1200"/>
              </a:spcAft>
            </a:pPr>
            <a:r>
              <a:rPr lang="en-US" sz="1400" dirty="0">
                <a:solidFill>
                  <a:schemeClr val="bg1"/>
                </a:solidFill>
              </a:rPr>
              <a:t>Plan advisor/consultants </a:t>
            </a:r>
            <a:br>
              <a:rPr lang="en-US" sz="1400" dirty="0">
                <a:solidFill>
                  <a:schemeClr val="bg1"/>
                </a:solidFill>
              </a:rPr>
            </a:br>
            <a:r>
              <a:rPr lang="en-US" sz="1400" dirty="0">
                <a:solidFill>
                  <a:schemeClr val="bg1"/>
                </a:solidFill>
              </a:rPr>
              <a:t>play a major role in the IPA evaluation process.</a:t>
            </a:r>
          </a:p>
        </p:txBody>
      </p:sp>
      <p:sp>
        <p:nvSpPr>
          <p:cNvPr id="19" name="Oval 18">
            <a:extLst>
              <a:ext uri="{FF2B5EF4-FFF2-40B4-BE49-F238E27FC236}">
                <a16:creationId xmlns:a16="http://schemas.microsoft.com/office/drawing/2014/main" id="{7D1BF8E2-F15A-E049-D761-C0BA7F870F3A}"/>
              </a:ext>
            </a:extLst>
          </p:cNvPr>
          <p:cNvSpPr/>
          <p:nvPr/>
        </p:nvSpPr>
        <p:spPr>
          <a:xfrm>
            <a:off x="9472074" y="3718289"/>
            <a:ext cx="1245412" cy="12454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DC88FF3-C420-AC42-4BBF-09659E833C0C}"/>
              </a:ext>
            </a:extLst>
          </p:cNvPr>
          <p:cNvGrpSpPr/>
          <p:nvPr/>
        </p:nvGrpSpPr>
        <p:grpSpPr>
          <a:xfrm>
            <a:off x="5179708" y="2846081"/>
            <a:ext cx="3192276" cy="769441"/>
            <a:chOff x="5263788" y="2667406"/>
            <a:chExt cx="3192276" cy="769441"/>
          </a:xfrm>
        </p:grpSpPr>
        <p:sp>
          <p:nvSpPr>
            <p:cNvPr id="20" name="TextBox 19">
              <a:extLst>
                <a:ext uri="{FF2B5EF4-FFF2-40B4-BE49-F238E27FC236}">
                  <a16:creationId xmlns:a16="http://schemas.microsoft.com/office/drawing/2014/main" id="{4D32B093-FC0D-5D67-1CC9-21453951C2C0}"/>
                </a:ext>
              </a:extLst>
            </p:cNvPr>
            <p:cNvSpPr txBox="1"/>
            <p:nvPr/>
          </p:nvSpPr>
          <p:spPr>
            <a:xfrm>
              <a:off x="6644108" y="2847945"/>
              <a:ext cx="181195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t>if work with plan advisor/consultant</a:t>
              </a:r>
            </a:p>
          </p:txBody>
        </p:sp>
        <p:sp>
          <p:nvSpPr>
            <p:cNvPr id="21" name="TextBox 20">
              <a:extLst>
                <a:ext uri="{FF2B5EF4-FFF2-40B4-BE49-F238E27FC236}">
                  <a16:creationId xmlns:a16="http://schemas.microsoft.com/office/drawing/2014/main" id="{4A8D93D6-A3BC-9F47-9060-930298270569}"/>
                </a:ext>
              </a:extLst>
            </p:cNvPr>
            <p:cNvSpPr txBox="1"/>
            <p:nvPr/>
          </p:nvSpPr>
          <p:spPr>
            <a:xfrm>
              <a:off x="5648741" y="2667406"/>
              <a:ext cx="107477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chemeClr val="accent1"/>
                  </a:solidFill>
                  <a:effectLst/>
                  <a:uLnTx/>
                  <a:uFillTx/>
                  <a:latin typeface="Arial" panose="020B0604020202020204"/>
                  <a:ea typeface="+mn-ea"/>
                  <a:cs typeface="+mn-cs"/>
                </a:rPr>
                <a:t>87</a:t>
              </a:r>
              <a:r>
                <a:rPr kumimoji="0" lang="en-US" sz="2000" b="1" i="0" u="none" strike="noStrike" kern="1200" cap="none" spc="-150" normalizeH="0" baseline="0" noProof="0" dirty="0">
                  <a:ln>
                    <a:noFill/>
                  </a:ln>
                  <a:solidFill>
                    <a:schemeClr val="accent1"/>
                  </a:solidFill>
                  <a:effectLst/>
                  <a:uLnTx/>
                  <a:uFillTx/>
                  <a:latin typeface="Arial" panose="020B0604020202020204"/>
                  <a:ea typeface="+mn-ea"/>
                  <a:cs typeface="+mn-cs"/>
                </a:rPr>
                <a:t>%</a:t>
              </a:r>
              <a:endParaRPr kumimoji="0" lang="en-US" sz="4400" b="1" i="0" u="none" strike="noStrike" kern="1200" cap="none" spc="-150" normalizeH="0" baseline="0" noProof="0" dirty="0">
                <a:ln>
                  <a:noFill/>
                </a:ln>
                <a:solidFill>
                  <a:schemeClr val="accent1"/>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4860100A-6BC5-1AC5-E215-34232F072248}"/>
                </a:ext>
              </a:extLst>
            </p:cNvPr>
            <p:cNvCxnSpPr>
              <a:cxnSpLocks/>
            </p:cNvCxnSpPr>
            <p:nvPr/>
          </p:nvCxnSpPr>
          <p:spPr>
            <a:xfrm flipH="1">
              <a:off x="5263788" y="3090097"/>
              <a:ext cx="4678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51D79EE-68D5-CCEA-855C-8581CEFEA5B5}"/>
                </a:ext>
              </a:extLst>
            </p:cNvPr>
            <p:cNvSpPr/>
            <p:nvPr/>
          </p:nvSpPr>
          <p:spPr>
            <a:xfrm>
              <a:off x="5731668" y="2763260"/>
              <a:ext cx="2349353" cy="609946"/>
            </a:xfrm>
            <a:prstGeom prst="rect">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40E7CC8-CF17-0567-3B3B-16051B3EBAE5}"/>
              </a:ext>
            </a:extLst>
          </p:cNvPr>
          <p:cNvGrpSpPr/>
          <p:nvPr/>
        </p:nvGrpSpPr>
        <p:grpSpPr>
          <a:xfrm>
            <a:off x="3620453" y="3593529"/>
            <a:ext cx="4459415" cy="769441"/>
            <a:chOff x="3704533" y="3414854"/>
            <a:chExt cx="4459415" cy="769441"/>
          </a:xfrm>
        </p:grpSpPr>
        <p:sp>
          <p:nvSpPr>
            <p:cNvPr id="28" name="TextBox 27">
              <a:extLst>
                <a:ext uri="{FF2B5EF4-FFF2-40B4-BE49-F238E27FC236}">
                  <a16:creationId xmlns:a16="http://schemas.microsoft.com/office/drawing/2014/main" id="{D0FD771E-96ED-B538-C2E3-5A42D98EB5BE}"/>
                </a:ext>
              </a:extLst>
            </p:cNvPr>
            <p:cNvSpPr txBox="1"/>
            <p:nvPr/>
          </p:nvSpPr>
          <p:spPr>
            <a:xfrm>
              <a:off x="5084853" y="3595393"/>
              <a:ext cx="107477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t>if plan is </a:t>
              </a:r>
              <a:b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t>&lt;6 years old</a:t>
              </a:r>
            </a:p>
          </p:txBody>
        </p:sp>
        <p:sp>
          <p:nvSpPr>
            <p:cNvPr id="29" name="TextBox 28">
              <a:extLst>
                <a:ext uri="{FF2B5EF4-FFF2-40B4-BE49-F238E27FC236}">
                  <a16:creationId xmlns:a16="http://schemas.microsoft.com/office/drawing/2014/main" id="{C6AC9609-A42D-D312-188F-D8E7812D63B9}"/>
                </a:ext>
              </a:extLst>
            </p:cNvPr>
            <p:cNvSpPr txBox="1"/>
            <p:nvPr/>
          </p:nvSpPr>
          <p:spPr>
            <a:xfrm>
              <a:off x="4089486" y="3414854"/>
              <a:ext cx="107477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chemeClr val="accent2"/>
                  </a:solidFill>
                  <a:effectLst/>
                  <a:uLnTx/>
                  <a:uFillTx/>
                  <a:latin typeface="Arial" panose="020B0604020202020204"/>
                  <a:ea typeface="+mn-ea"/>
                  <a:cs typeface="+mn-cs"/>
                </a:rPr>
                <a:t>51</a:t>
              </a:r>
              <a:r>
                <a:rPr kumimoji="0" lang="en-US" sz="2000" b="1" i="0" u="none" strike="noStrike" kern="1200" cap="none" spc="-150" normalizeH="0" baseline="0" noProof="0" dirty="0">
                  <a:ln>
                    <a:noFill/>
                  </a:ln>
                  <a:solidFill>
                    <a:schemeClr val="accent2"/>
                  </a:solidFill>
                  <a:effectLst/>
                  <a:uLnTx/>
                  <a:uFillTx/>
                  <a:latin typeface="Arial" panose="020B0604020202020204"/>
                  <a:ea typeface="+mn-ea"/>
                  <a:cs typeface="+mn-cs"/>
                </a:rPr>
                <a:t>%</a:t>
              </a:r>
              <a:endParaRPr kumimoji="0" lang="en-US" sz="4400" b="1" i="0" u="none" strike="noStrike" kern="1200" cap="none" spc="-150" normalizeH="0" baseline="0" noProof="0" dirty="0">
                <a:ln>
                  <a:noFill/>
                </a:ln>
                <a:solidFill>
                  <a:schemeClr val="accent2"/>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C9C6A234-EF49-BCB1-9588-CCE7960FC3BD}"/>
                </a:ext>
              </a:extLst>
            </p:cNvPr>
            <p:cNvCxnSpPr>
              <a:cxnSpLocks/>
            </p:cNvCxnSpPr>
            <p:nvPr/>
          </p:nvCxnSpPr>
          <p:spPr>
            <a:xfrm flipH="1">
              <a:off x="3704533" y="3837545"/>
              <a:ext cx="46788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DD9C775-8DB5-3A4A-34E4-B91BEBDCFC8A}"/>
                </a:ext>
              </a:extLst>
            </p:cNvPr>
            <p:cNvSpPr/>
            <p:nvPr/>
          </p:nvSpPr>
          <p:spPr>
            <a:xfrm>
              <a:off x="4172413" y="3505321"/>
              <a:ext cx="3908608" cy="609946"/>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5F76F84-1DA5-8EC7-3B5A-E7394BB81406}"/>
                </a:ext>
              </a:extLst>
            </p:cNvPr>
            <p:cNvSpPr txBox="1"/>
            <p:nvPr/>
          </p:nvSpPr>
          <p:spPr>
            <a:xfrm>
              <a:off x="6941928" y="3595393"/>
              <a:ext cx="1222020"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t>if employer is &lt;10 years old</a:t>
              </a:r>
            </a:p>
          </p:txBody>
        </p:sp>
        <p:sp>
          <p:nvSpPr>
            <p:cNvPr id="33" name="TextBox 32">
              <a:extLst>
                <a:ext uri="{FF2B5EF4-FFF2-40B4-BE49-F238E27FC236}">
                  <a16:creationId xmlns:a16="http://schemas.microsoft.com/office/drawing/2014/main" id="{4A4062FF-4343-CA23-F93B-DBD28164D050}"/>
                </a:ext>
              </a:extLst>
            </p:cNvPr>
            <p:cNvSpPr txBox="1"/>
            <p:nvPr/>
          </p:nvSpPr>
          <p:spPr>
            <a:xfrm>
              <a:off x="5946561" y="3414854"/>
              <a:ext cx="107477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chemeClr val="accent2"/>
                  </a:solidFill>
                  <a:effectLst/>
                  <a:uLnTx/>
                  <a:uFillTx/>
                  <a:latin typeface="Arial" panose="020B0604020202020204"/>
                  <a:ea typeface="+mn-ea"/>
                  <a:cs typeface="+mn-cs"/>
                </a:rPr>
                <a:t>20</a:t>
              </a:r>
              <a:r>
                <a:rPr kumimoji="0" lang="en-US" sz="2000" b="1" i="0" u="none" strike="noStrike" kern="1200" cap="none" spc="-150" normalizeH="0" baseline="0" noProof="0" dirty="0">
                  <a:ln>
                    <a:noFill/>
                  </a:ln>
                  <a:solidFill>
                    <a:schemeClr val="accent2"/>
                  </a:solidFill>
                  <a:effectLst/>
                  <a:uLnTx/>
                  <a:uFillTx/>
                  <a:latin typeface="Arial" panose="020B0604020202020204"/>
                  <a:ea typeface="+mn-ea"/>
                  <a:cs typeface="+mn-cs"/>
                </a:rPr>
                <a:t>%</a:t>
              </a:r>
              <a:endParaRPr kumimoji="0" lang="en-US" sz="4400" b="1" i="0" u="none" strike="noStrike" kern="1200" cap="none" spc="-150" normalizeH="0" baseline="0" noProof="0" dirty="0">
                <a:ln>
                  <a:noFill/>
                </a:ln>
                <a:solidFill>
                  <a:schemeClr val="accent2"/>
                </a:solidFill>
                <a:effectLst/>
                <a:uLnTx/>
                <a:uFillTx/>
                <a:latin typeface="Arial" panose="020B0604020202020204"/>
                <a:ea typeface="+mn-ea"/>
                <a:cs typeface="+mn-cs"/>
              </a:endParaRPr>
            </a:p>
          </p:txBody>
        </p:sp>
      </p:grpSp>
      <p:grpSp>
        <p:nvGrpSpPr>
          <p:cNvPr id="41" name="Group 40">
            <a:extLst>
              <a:ext uri="{FF2B5EF4-FFF2-40B4-BE49-F238E27FC236}">
                <a16:creationId xmlns:a16="http://schemas.microsoft.com/office/drawing/2014/main" id="{004418C3-3FE8-54CF-CC0C-C5321882C25E}"/>
              </a:ext>
            </a:extLst>
          </p:cNvPr>
          <p:cNvGrpSpPr/>
          <p:nvPr/>
        </p:nvGrpSpPr>
        <p:grpSpPr>
          <a:xfrm>
            <a:off x="3235500" y="4330203"/>
            <a:ext cx="3213296" cy="769441"/>
            <a:chOff x="3319580" y="4151528"/>
            <a:chExt cx="3213296" cy="769441"/>
          </a:xfrm>
        </p:grpSpPr>
        <p:sp>
          <p:nvSpPr>
            <p:cNvPr id="37" name="TextBox 36">
              <a:extLst>
                <a:ext uri="{FF2B5EF4-FFF2-40B4-BE49-F238E27FC236}">
                  <a16:creationId xmlns:a16="http://schemas.microsoft.com/office/drawing/2014/main" id="{AF2F51C2-841B-539B-211E-0DF5DFDE8648}"/>
                </a:ext>
              </a:extLst>
            </p:cNvPr>
            <p:cNvSpPr txBox="1"/>
            <p:nvPr/>
          </p:nvSpPr>
          <p:spPr>
            <a:xfrm>
              <a:off x="4720920" y="4332067"/>
              <a:ext cx="181195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F70"/>
                  </a:solidFill>
                  <a:effectLst/>
                  <a:uLnTx/>
                  <a:uFillTx/>
                  <a:latin typeface="Arial" panose="020B0604020202020204"/>
                  <a:ea typeface="+mn-ea"/>
                  <a:cs typeface="+mn-cs"/>
                </a:rPr>
                <a:t>if not working with plan advisor/consultant</a:t>
              </a:r>
            </a:p>
          </p:txBody>
        </p:sp>
        <p:sp>
          <p:nvSpPr>
            <p:cNvPr id="38" name="TextBox 37">
              <a:extLst>
                <a:ext uri="{FF2B5EF4-FFF2-40B4-BE49-F238E27FC236}">
                  <a16:creationId xmlns:a16="http://schemas.microsoft.com/office/drawing/2014/main" id="{897EDAAE-922A-9943-7224-DF7D446AB0BF}"/>
                </a:ext>
              </a:extLst>
            </p:cNvPr>
            <p:cNvSpPr txBox="1"/>
            <p:nvPr/>
          </p:nvSpPr>
          <p:spPr>
            <a:xfrm>
              <a:off x="3767593" y="4151528"/>
              <a:ext cx="1074775"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normalizeH="0" baseline="0" noProof="0" dirty="0">
                  <a:ln>
                    <a:noFill/>
                  </a:ln>
                  <a:solidFill>
                    <a:schemeClr val="accent3"/>
                  </a:solidFill>
                  <a:effectLst/>
                  <a:uLnTx/>
                  <a:uFillTx/>
                  <a:latin typeface="Arial" panose="020B0604020202020204"/>
                  <a:ea typeface="+mn-ea"/>
                  <a:cs typeface="+mn-cs"/>
                </a:rPr>
                <a:t>46</a:t>
              </a:r>
              <a:r>
                <a:rPr kumimoji="0" lang="en-US" sz="2000" b="1" i="0" u="none" strike="noStrike" kern="1200" cap="none" normalizeH="0" baseline="0" noProof="0" dirty="0">
                  <a:ln>
                    <a:noFill/>
                  </a:ln>
                  <a:solidFill>
                    <a:schemeClr val="accent3"/>
                  </a:solidFill>
                  <a:effectLst/>
                  <a:uLnTx/>
                  <a:uFillTx/>
                  <a:latin typeface="Arial" panose="020B0604020202020204"/>
                  <a:ea typeface="+mn-ea"/>
                  <a:cs typeface="+mn-cs"/>
                </a:rPr>
                <a:t>%</a:t>
              </a:r>
              <a:endParaRPr kumimoji="0" lang="en-US" sz="4400" b="1" i="0" u="none" strike="noStrike" kern="1200" cap="none" normalizeH="0" baseline="0" noProof="0" dirty="0">
                <a:ln>
                  <a:noFill/>
                </a:ln>
                <a:solidFill>
                  <a:schemeClr val="accent3"/>
                </a:solidFill>
                <a:effectLst/>
                <a:uLnTx/>
                <a:uFillTx/>
                <a:latin typeface="Arial" panose="020B0604020202020204"/>
                <a:ea typeface="+mn-ea"/>
                <a:cs typeface="+mn-cs"/>
              </a:endParaRPr>
            </a:p>
          </p:txBody>
        </p:sp>
        <p:cxnSp>
          <p:nvCxnSpPr>
            <p:cNvPr id="39" name="Straight Connector 38">
              <a:extLst>
                <a:ext uri="{FF2B5EF4-FFF2-40B4-BE49-F238E27FC236}">
                  <a16:creationId xmlns:a16="http://schemas.microsoft.com/office/drawing/2014/main" id="{5C678415-99AD-652D-0F14-D23D721EDBDC}"/>
                </a:ext>
              </a:extLst>
            </p:cNvPr>
            <p:cNvCxnSpPr>
              <a:cxnSpLocks/>
            </p:cNvCxnSpPr>
            <p:nvPr/>
          </p:nvCxnSpPr>
          <p:spPr>
            <a:xfrm flipH="1">
              <a:off x="3319580" y="4574219"/>
              <a:ext cx="467880"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FE96FD9-DF49-D94A-B696-B230E37DB7AD}"/>
                </a:ext>
              </a:extLst>
            </p:cNvPr>
            <p:cNvSpPr/>
            <p:nvPr/>
          </p:nvSpPr>
          <p:spPr>
            <a:xfrm>
              <a:off x="3787460" y="4247382"/>
              <a:ext cx="2702776" cy="609946"/>
            </a:xfrm>
            <a:prstGeom prst="rect">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726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DA75-15A9-0D6E-13AD-7BC63478952F}"/>
            </a:ext>
          </a:extLst>
        </p:cNvPr>
        <p:cNvGrpSpPr/>
        <p:nvPr/>
      </p:nvGrpSpPr>
      <p:grpSpPr>
        <a:xfrm>
          <a:off x="0" y="0"/>
          <a:ext cx="0" cy="0"/>
          <a:chOff x="0" y="0"/>
          <a:chExt cx="0" cy="0"/>
        </a:xfrm>
      </p:grpSpPr>
      <p:pic>
        <p:nvPicPr>
          <p:cNvPr id="13" name="Picture Placeholder 12" descr="A person sitting on stairs using a computer&#10;&#10;Description automatically generated">
            <a:extLst>
              <a:ext uri="{FF2B5EF4-FFF2-40B4-BE49-F238E27FC236}">
                <a16:creationId xmlns:a16="http://schemas.microsoft.com/office/drawing/2014/main" id="{CF237E97-5497-D255-9AA1-146577497DE6}"/>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5252224" y="787962"/>
            <a:ext cx="6939776" cy="6073665"/>
          </a:xfrm>
        </p:spPr>
      </p:pic>
      <p:sp>
        <p:nvSpPr>
          <p:cNvPr id="4" name="Title 3">
            <a:extLst>
              <a:ext uri="{FF2B5EF4-FFF2-40B4-BE49-F238E27FC236}">
                <a16:creationId xmlns:a16="http://schemas.microsoft.com/office/drawing/2014/main" id="{6809342D-6997-1912-BAB4-B91E4D970696}"/>
              </a:ext>
            </a:extLst>
          </p:cNvPr>
          <p:cNvSpPr>
            <a:spLocks noGrp="1"/>
          </p:cNvSpPr>
          <p:nvPr>
            <p:ph type="title"/>
          </p:nvPr>
        </p:nvSpPr>
        <p:spPr>
          <a:xfrm>
            <a:off x="5782" y="-1"/>
            <a:ext cx="12191998" cy="787963"/>
          </a:xfrm>
        </p:spPr>
        <p:txBody>
          <a:bodyPr>
            <a:normAutofit/>
          </a:bodyPr>
          <a:lstStyle/>
          <a:p>
            <a:r>
              <a:rPr lang="en-US" sz="2800" dirty="0"/>
              <a:t>SECURE Act(s) Have Been a Catalyst for Growth</a:t>
            </a:r>
          </a:p>
        </p:txBody>
      </p:sp>
      <p:sp>
        <p:nvSpPr>
          <p:cNvPr id="3" name="Text Placeholder 2">
            <a:extLst>
              <a:ext uri="{FF2B5EF4-FFF2-40B4-BE49-F238E27FC236}">
                <a16:creationId xmlns:a16="http://schemas.microsoft.com/office/drawing/2014/main" id="{A8807E96-94B2-CD13-2382-AD54057C401F}"/>
              </a:ext>
            </a:extLst>
          </p:cNvPr>
          <p:cNvSpPr>
            <a:spLocks noGrp="1"/>
          </p:cNvSpPr>
          <p:nvPr>
            <p:ph type="body" sz="quarter" idx="10"/>
          </p:nvPr>
        </p:nvSpPr>
        <p:spPr>
          <a:xfrm>
            <a:off x="747132" y="1326776"/>
            <a:ext cx="3478027" cy="1405273"/>
          </a:xfrm>
        </p:spPr>
        <p:txBody>
          <a:bodyPr/>
          <a:lstStyle/>
          <a:p>
            <a:pPr marL="4572" indent="0">
              <a:buNone/>
            </a:pPr>
            <a:r>
              <a:rPr lang="en-US" sz="2100" dirty="0">
                <a:solidFill>
                  <a:schemeClr val="tx2">
                    <a:lumMod val="75000"/>
                  </a:schemeClr>
                </a:solidFill>
              </a:rPr>
              <a:t>In-plan annuities are a </a:t>
            </a:r>
            <a:br>
              <a:rPr lang="en-US" sz="2100" dirty="0">
                <a:solidFill>
                  <a:schemeClr val="tx2">
                    <a:lumMod val="75000"/>
                  </a:schemeClr>
                </a:solidFill>
              </a:rPr>
            </a:br>
            <a:r>
              <a:rPr lang="en-US" sz="2100" dirty="0">
                <a:solidFill>
                  <a:schemeClr val="tx2">
                    <a:lumMod val="75000"/>
                  </a:schemeClr>
                </a:solidFill>
              </a:rPr>
              <a:t>form of lifetime-guaranteed income that resemble the defined benefit pension of the past.</a:t>
            </a:r>
          </a:p>
        </p:txBody>
      </p:sp>
      <p:sp>
        <p:nvSpPr>
          <p:cNvPr id="7" name="Slide Number Placeholder 4">
            <a:extLst>
              <a:ext uri="{FF2B5EF4-FFF2-40B4-BE49-F238E27FC236}">
                <a16:creationId xmlns:a16="http://schemas.microsoft.com/office/drawing/2014/main" id="{E0223058-75B8-81EE-A2B1-BF9B904E4EFE}"/>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60B2709-D17C-EE0D-0854-09FCDC3C690E}"/>
              </a:ext>
            </a:extLst>
          </p:cNvPr>
          <p:cNvSpPr txBox="1"/>
          <p:nvPr/>
        </p:nvSpPr>
        <p:spPr>
          <a:xfrm>
            <a:off x="4897819" y="3643786"/>
            <a:ext cx="4025464" cy="2121408"/>
          </a:xfrm>
          <a:prstGeom prst="rect">
            <a:avLst/>
          </a:prstGeom>
          <a:solidFill>
            <a:schemeClr val="accent1">
              <a:lumMod val="75000"/>
            </a:schemeClr>
          </a:solidFill>
        </p:spPr>
        <p:txBody>
          <a:bodyPr wrap="square" rIns="365760" anchor="ctr" anchorCtr="0">
            <a:spAutoFit/>
          </a:bodyPr>
          <a:lstStyle/>
          <a:p>
            <a:pPr lvl="1"/>
            <a:r>
              <a:rPr lang="en-US" sz="1800" dirty="0">
                <a:solidFill>
                  <a:schemeClr val="bg1"/>
                </a:solidFill>
              </a:rPr>
              <a:t>Wrapping the annuity allocation into a structure like a target date fund is familiar to plan participants, and makes for an easy savings vehicle for a decumulation plan</a:t>
            </a:r>
          </a:p>
        </p:txBody>
      </p:sp>
      <p:sp>
        <p:nvSpPr>
          <p:cNvPr id="11" name="TextBox 10">
            <a:extLst>
              <a:ext uri="{FF2B5EF4-FFF2-40B4-BE49-F238E27FC236}">
                <a16:creationId xmlns:a16="http://schemas.microsoft.com/office/drawing/2014/main" id="{37F79F89-0040-BA8F-B0D1-CF408D3F1908}"/>
              </a:ext>
            </a:extLst>
          </p:cNvPr>
          <p:cNvSpPr txBox="1"/>
          <p:nvPr/>
        </p:nvSpPr>
        <p:spPr>
          <a:xfrm>
            <a:off x="1864" y="3643786"/>
            <a:ext cx="2268370" cy="2123658"/>
          </a:xfrm>
          <a:prstGeom prst="rect">
            <a:avLst/>
          </a:prstGeom>
          <a:solidFill>
            <a:srgbClr val="002F70"/>
          </a:solidFill>
        </p:spPr>
        <p:txBody>
          <a:bodyPr wrap="square" lIns="0" tIns="365760" rIns="182880" bIns="365760" anchor="ctr" anchorCtr="0">
            <a:spAutoFit/>
          </a:bodyPr>
          <a:lstStyle/>
          <a:p>
            <a:pPr lvl="1"/>
            <a:r>
              <a:rPr lang="en-US" sz="1800" dirty="0">
                <a:solidFill>
                  <a:schemeClr val="bg1"/>
                </a:solidFill>
              </a:rPr>
              <a:t>Enables better decumulation from assets built in a 401(k) plan over time</a:t>
            </a:r>
          </a:p>
        </p:txBody>
      </p:sp>
      <p:sp>
        <p:nvSpPr>
          <p:cNvPr id="14" name="TextBox 13">
            <a:extLst>
              <a:ext uri="{FF2B5EF4-FFF2-40B4-BE49-F238E27FC236}">
                <a16:creationId xmlns:a16="http://schemas.microsoft.com/office/drawing/2014/main" id="{F07660DD-4528-A6BA-842E-EF00873F5ABD}"/>
              </a:ext>
            </a:extLst>
          </p:cNvPr>
          <p:cNvSpPr txBox="1"/>
          <p:nvPr/>
        </p:nvSpPr>
        <p:spPr>
          <a:xfrm>
            <a:off x="2270233" y="3643786"/>
            <a:ext cx="2627587" cy="2121408"/>
          </a:xfrm>
          <a:prstGeom prst="rect">
            <a:avLst/>
          </a:prstGeom>
          <a:solidFill>
            <a:srgbClr val="005F9F"/>
          </a:solidFill>
        </p:spPr>
        <p:txBody>
          <a:bodyPr wrap="square" lIns="0" tIns="182880" rIns="365760" bIns="182880" anchor="ctr" anchorCtr="0">
            <a:spAutoFit/>
          </a:bodyPr>
          <a:lstStyle/>
          <a:p>
            <a:pPr lvl="1"/>
            <a:r>
              <a:rPr lang="en-US" sz="1800" dirty="0">
                <a:solidFill>
                  <a:schemeClr val="bg1"/>
                </a:solidFill>
              </a:rPr>
              <a:t>Can be wrapped into a target-date fund or be a stand-alone product in the investment menu.</a:t>
            </a:r>
          </a:p>
        </p:txBody>
      </p:sp>
      <p:pic>
        <p:nvPicPr>
          <p:cNvPr id="15" name="Picture 14">
            <a:extLst>
              <a:ext uri="{FF2B5EF4-FFF2-40B4-BE49-F238E27FC236}">
                <a16:creationId xmlns:a16="http://schemas.microsoft.com/office/drawing/2014/main" id="{ACC7D4AA-D95A-6F63-C622-F250BE61C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934925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DA75-15A9-0D6E-13AD-7BC63478952F}"/>
            </a:ext>
          </a:extLst>
        </p:cNvPr>
        <p:cNvGrpSpPr/>
        <p:nvPr/>
      </p:nvGrpSpPr>
      <p:grpSpPr>
        <a:xfrm>
          <a:off x="0" y="0"/>
          <a:ext cx="0" cy="0"/>
          <a:chOff x="0" y="0"/>
          <a:chExt cx="0" cy="0"/>
        </a:xfrm>
      </p:grpSpPr>
      <p:pic>
        <p:nvPicPr>
          <p:cNvPr id="12" name="Picture Placeholder 12">
            <a:extLst>
              <a:ext uri="{FF2B5EF4-FFF2-40B4-BE49-F238E27FC236}">
                <a16:creationId xmlns:a16="http://schemas.microsoft.com/office/drawing/2014/main" id="{CCE120BE-4C25-A439-9971-7C5F7AF57634}"/>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l="4544"/>
          <a:stretch/>
        </p:blipFill>
        <p:spPr>
          <a:xfrm>
            <a:off x="0" y="787962"/>
            <a:ext cx="6624466" cy="6073665"/>
          </a:xfrm>
        </p:spPr>
      </p:pic>
      <p:sp>
        <p:nvSpPr>
          <p:cNvPr id="7" name="Slide Number Placeholder 4">
            <a:extLst>
              <a:ext uri="{FF2B5EF4-FFF2-40B4-BE49-F238E27FC236}">
                <a16:creationId xmlns:a16="http://schemas.microsoft.com/office/drawing/2014/main" id="{54B836C2-7E42-3765-463E-1176C75AB07E}"/>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809342D-6997-1912-BAB4-B91E4D970696}"/>
              </a:ext>
            </a:extLst>
          </p:cNvPr>
          <p:cNvSpPr>
            <a:spLocks noGrp="1"/>
          </p:cNvSpPr>
          <p:nvPr>
            <p:ph type="title"/>
          </p:nvPr>
        </p:nvSpPr>
        <p:spPr/>
        <p:txBody>
          <a:bodyPr/>
          <a:lstStyle/>
          <a:p>
            <a:r>
              <a:rPr lang="en-US" dirty="0"/>
              <a:t>In-Plan Annuities and QDIA </a:t>
            </a:r>
          </a:p>
        </p:txBody>
      </p:sp>
      <p:sp>
        <p:nvSpPr>
          <p:cNvPr id="3" name="Text Placeholder 2">
            <a:extLst>
              <a:ext uri="{FF2B5EF4-FFF2-40B4-BE49-F238E27FC236}">
                <a16:creationId xmlns:a16="http://schemas.microsoft.com/office/drawing/2014/main" id="{A8807E96-94B2-CD13-2382-AD54057C401F}"/>
              </a:ext>
            </a:extLst>
          </p:cNvPr>
          <p:cNvSpPr>
            <a:spLocks noGrp="1"/>
          </p:cNvSpPr>
          <p:nvPr>
            <p:ph type="body" sz="quarter" idx="10"/>
          </p:nvPr>
        </p:nvSpPr>
        <p:spPr>
          <a:xfrm>
            <a:off x="7423322" y="1305756"/>
            <a:ext cx="4108295" cy="1795565"/>
          </a:xfrm>
        </p:spPr>
        <p:txBody>
          <a:bodyPr/>
          <a:lstStyle/>
          <a:p>
            <a:pPr marL="0" indent="0">
              <a:buNone/>
            </a:pPr>
            <a:r>
              <a:rPr lang="en-US" sz="2100" dirty="0">
                <a:solidFill>
                  <a:srgbClr val="002F70"/>
                </a:solidFill>
              </a:rPr>
              <a:t>Many of the new in-plan annuity products are embedded in target-date funds and some are designed to be QDIA eligible.</a:t>
            </a:r>
          </a:p>
        </p:txBody>
      </p:sp>
      <p:sp>
        <p:nvSpPr>
          <p:cNvPr id="6" name="Text Placeholder 5">
            <a:extLst>
              <a:ext uri="{FF2B5EF4-FFF2-40B4-BE49-F238E27FC236}">
                <a16:creationId xmlns:a16="http://schemas.microsoft.com/office/drawing/2014/main" id="{0208DF50-B16A-4532-AD1F-C487523CD33B}"/>
              </a:ext>
            </a:extLst>
          </p:cNvPr>
          <p:cNvSpPr>
            <a:spLocks noGrp="1"/>
          </p:cNvSpPr>
          <p:nvPr>
            <p:ph type="body" sz="quarter" idx="14"/>
          </p:nvPr>
        </p:nvSpPr>
        <p:spPr>
          <a:xfrm>
            <a:off x="6817207" y="5880746"/>
            <a:ext cx="2182933" cy="658368"/>
          </a:xfrm>
        </p:spPr>
        <p:txBody>
          <a:bodyPr/>
          <a:lstStyle/>
          <a:p>
            <a:r>
              <a:rPr lang="en-US" sz="900" baseline="30000" dirty="0"/>
              <a:t>1</a:t>
            </a:r>
            <a:r>
              <a:rPr lang="en-US" sz="900" dirty="0"/>
              <a:t>Plan Sponsor Council of America’s 64</a:t>
            </a:r>
            <a:r>
              <a:rPr lang="en-US" sz="900" baseline="30000" dirty="0"/>
              <a:t>th</a:t>
            </a:r>
            <a:r>
              <a:rPr lang="en-US" sz="900" dirty="0"/>
              <a:t> Annual Survey of Profit Sharing and 401(k) plans.</a:t>
            </a:r>
          </a:p>
        </p:txBody>
      </p:sp>
      <p:sp>
        <p:nvSpPr>
          <p:cNvPr id="11" name="TextBox 10">
            <a:extLst>
              <a:ext uri="{FF2B5EF4-FFF2-40B4-BE49-F238E27FC236}">
                <a16:creationId xmlns:a16="http://schemas.microsoft.com/office/drawing/2014/main" id="{A6AF044E-B65F-F9EA-CDB8-39BE56AF24C4}"/>
              </a:ext>
            </a:extLst>
          </p:cNvPr>
          <p:cNvSpPr txBox="1"/>
          <p:nvPr/>
        </p:nvSpPr>
        <p:spPr>
          <a:xfrm>
            <a:off x="8372689" y="3141535"/>
            <a:ext cx="3819311" cy="2569464"/>
          </a:xfrm>
          <a:prstGeom prst="rect">
            <a:avLst/>
          </a:prstGeom>
          <a:solidFill>
            <a:schemeClr val="accent1">
              <a:lumMod val="75000"/>
            </a:schemeClr>
          </a:solidFill>
        </p:spPr>
        <p:txBody>
          <a:bodyPr wrap="square" lIns="365760" tIns="274320" rIns="274320" bIns="274320">
            <a:spAutoFit/>
          </a:bodyPr>
          <a:lstStyle/>
          <a:p>
            <a:pPr marL="0" indent="0" algn="l">
              <a:spcAft>
                <a:spcPts val="1200"/>
              </a:spcAft>
              <a:buNone/>
            </a:pPr>
            <a:r>
              <a:rPr lang="en-US" sz="1800" b="1" i="0" dirty="0">
                <a:solidFill>
                  <a:schemeClr val="accent2"/>
                </a:solidFill>
                <a:effectLst/>
              </a:rPr>
              <a:t>Automatic Enrollment </a:t>
            </a:r>
            <a:br>
              <a:rPr lang="en-US" sz="1800" b="1" i="0" dirty="0">
                <a:solidFill>
                  <a:schemeClr val="accent2"/>
                </a:solidFill>
                <a:effectLst/>
              </a:rPr>
            </a:br>
            <a:r>
              <a:rPr lang="en-US" sz="1800" b="1" i="0" dirty="0">
                <a:solidFill>
                  <a:schemeClr val="accent2"/>
                </a:solidFill>
                <a:effectLst/>
              </a:rPr>
              <a:t>Boosts Participation</a:t>
            </a:r>
          </a:p>
          <a:p>
            <a:pPr marL="914400" algn="l" fontAlgn="t"/>
            <a:r>
              <a:rPr lang="en-US" sz="1600" dirty="0">
                <a:solidFill>
                  <a:schemeClr val="bg1"/>
                </a:solidFill>
                <a:effectLst/>
              </a:rPr>
              <a:t>plans with </a:t>
            </a:r>
            <a:br>
              <a:rPr lang="en-US" sz="1600" dirty="0">
                <a:solidFill>
                  <a:schemeClr val="bg1"/>
                </a:solidFill>
                <a:effectLst/>
              </a:rPr>
            </a:br>
            <a:r>
              <a:rPr lang="en-US" sz="1600" dirty="0">
                <a:solidFill>
                  <a:schemeClr val="bg1"/>
                </a:solidFill>
                <a:effectLst/>
              </a:rPr>
              <a:t>automatic enrollment </a:t>
            </a:r>
          </a:p>
          <a:p>
            <a:pPr marL="914400" algn="l" fontAlgn="t"/>
            <a:endParaRPr lang="en-US" sz="1600" dirty="0">
              <a:solidFill>
                <a:schemeClr val="bg1"/>
              </a:solidFill>
              <a:effectLst/>
            </a:endParaRPr>
          </a:p>
          <a:p>
            <a:pPr marL="914400" algn="l" fontAlgn="t"/>
            <a:r>
              <a:rPr lang="en-US" sz="1600" dirty="0">
                <a:solidFill>
                  <a:schemeClr val="bg1"/>
                </a:solidFill>
                <a:effectLst/>
              </a:rPr>
              <a:t>plans without </a:t>
            </a:r>
            <a:br>
              <a:rPr lang="en-US" sz="1600" dirty="0">
                <a:solidFill>
                  <a:schemeClr val="bg1"/>
                </a:solidFill>
                <a:effectLst/>
              </a:rPr>
            </a:br>
            <a:r>
              <a:rPr lang="en-US" sz="1600" dirty="0">
                <a:solidFill>
                  <a:schemeClr val="bg1"/>
                </a:solidFill>
                <a:effectLst/>
              </a:rPr>
              <a:t>automatic enrollment</a:t>
            </a:r>
          </a:p>
        </p:txBody>
      </p:sp>
      <p:sp>
        <p:nvSpPr>
          <p:cNvPr id="9" name="TextBox 8">
            <a:extLst>
              <a:ext uri="{FF2B5EF4-FFF2-40B4-BE49-F238E27FC236}">
                <a16:creationId xmlns:a16="http://schemas.microsoft.com/office/drawing/2014/main" id="{DCF9F8B1-A454-00D5-06E6-BDE21379C981}"/>
              </a:ext>
            </a:extLst>
          </p:cNvPr>
          <p:cNvSpPr txBox="1"/>
          <p:nvPr/>
        </p:nvSpPr>
        <p:spPr>
          <a:xfrm>
            <a:off x="4336663" y="3141535"/>
            <a:ext cx="4038600" cy="2569934"/>
          </a:xfrm>
          <a:prstGeom prst="rect">
            <a:avLst/>
          </a:prstGeom>
          <a:solidFill>
            <a:srgbClr val="005F9F"/>
          </a:solidFill>
        </p:spPr>
        <p:txBody>
          <a:bodyPr wrap="square" lIns="365760" tIns="274320" rIns="274320" bIns="274320">
            <a:spAutoFit/>
          </a:bodyPr>
          <a:lstStyle/>
          <a:p>
            <a:pPr marL="0" indent="0">
              <a:spcAft>
                <a:spcPts val="1200"/>
              </a:spcAft>
              <a:buNone/>
            </a:pPr>
            <a:r>
              <a:rPr lang="en-US" sz="1800" b="1" dirty="0">
                <a:solidFill>
                  <a:schemeClr val="accent2"/>
                </a:solidFill>
              </a:rPr>
              <a:t>Qualified Default </a:t>
            </a:r>
            <a:br>
              <a:rPr lang="en-US" sz="1800" b="1" dirty="0">
                <a:solidFill>
                  <a:schemeClr val="accent2"/>
                </a:solidFill>
              </a:rPr>
            </a:br>
            <a:r>
              <a:rPr lang="en-US" sz="1800" b="1" dirty="0">
                <a:solidFill>
                  <a:schemeClr val="accent2"/>
                </a:solidFill>
              </a:rPr>
              <a:t>Investment Alternative (QDIA) </a:t>
            </a:r>
          </a:p>
          <a:p>
            <a:pPr marL="914400" lvl="3">
              <a:spcAft>
                <a:spcPts val="600"/>
              </a:spcAft>
            </a:pPr>
            <a:r>
              <a:rPr lang="en-US" sz="1600" dirty="0">
                <a:solidFill>
                  <a:schemeClr val="bg1"/>
                </a:solidFill>
              </a:rPr>
              <a:t>of defined contribution plans have a QDIA </a:t>
            </a:r>
          </a:p>
          <a:p>
            <a:pPr marL="914400" lvl="3"/>
            <a:r>
              <a:rPr lang="en-US" sz="1600" dirty="0">
                <a:solidFill>
                  <a:schemeClr val="bg1"/>
                </a:solidFill>
              </a:rPr>
              <a:t>of plans that have a QDIA use target-date funds as their default option.</a:t>
            </a:r>
            <a:r>
              <a:rPr lang="en-US" sz="1600" baseline="30000" dirty="0">
                <a:solidFill>
                  <a:schemeClr val="bg1"/>
                </a:solidFill>
              </a:rPr>
              <a:t>1</a:t>
            </a:r>
            <a:endParaRPr lang="en-US" sz="700" baseline="30000" dirty="0">
              <a:solidFill>
                <a:schemeClr val="bg1"/>
              </a:solidFill>
            </a:endParaRPr>
          </a:p>
        </p:txBody>
      </p:sp>
      <p:sp>
        <p:nvSpPr>
          <p:cNvPr id="2" name="TextBox 1">
            <a:extLst>
              <a:ext uri="{FF2B5EF4-FFF2-40B4-BE49-F238E27FC236}">
                <a16:creationId xmlns:a16="http://schemas.microsoft.com/office/drawing/2014/main" id="{ED0EA7CA-78ED-C000-CD1B-CAEE89017B93}"/>
              </a:ext>
            </a:extLst>
          </p:cNvPr>
          <p:cNvSpPr txBox="1"/>
          <p:nvPr/>
        </p:nvSpPr>
        <p:spPr>
          <a:xfrm>
            <a:off x="4591150" y="4072558"/>
            <a:ext cx="1126637" cy="492443"/>
          </a:xfrm>
          <a:prstGeom prst="rect">
            <a:avLst/>
          </a:prstGeom>
          <a:noFill/>
        </p:spPr>
        <p:txBody>
          <a:bodyPr wrap="square">
            <a:spAutoFit/>
          </a:bodyPr>
          <a:lstStyle/>
          <a:p>
            <a:r>
              <a:rPr kumimoji="0" lang="en-US" sz="2600" b="1" i="0" u="none" strike="noStrike" kern="0" cap="none" spc="0" normalizeH="0" baseline="0" noProof="0" dirty="0">
                <a:ln>
                  <a:noFill/>
                </a:ln>
                <a:solidFill>
                  <a:schemeClr val="accent2"/>
                </a:solidFill>
                <a:effectLst/>
                <a:uLnTx/>
                <a:uFillTx/>
                <a:latin typeface="Arial" panose="020B0604020202020204"/>
                <a:ea typeface="+mn-ea"/>
                <a:cs typeface="+mn-cs"/>
              </a:rPr>
              <a:t>85%</a:t>
            </a:r>
            <a:endParaRPr lang="en-US" sz="2600" dirty="0"/>
          </a:p>
        </p:txBody>
      </p:sp>
      <p:sp>
        <p:nvSpPr>
          <p:cNvPr id="5" name="TextBox 4">
            <a:extLst>
              <a:ext uri="{FF2B5EF4-FFF2-40B4-BE49-F238E27FC236}">
                <a16:creationId xmlns:a16="http://schemas.microsoft.com/office/drawing/2014/main" id="{097000D7-9AF5-078F-6AD0-777C48408234}"/>
              </a:ext>
            </a:extLst>
          </p:cNvPr>
          <p:cNvSpPr txBox="1"/>
          <p:nvPr/>
        </p:nvSpPr>
        <p:spPr>
          <a:xfrm>
            <a:off x="4591150" y="4645791"/>
            <a:ext cx="1126637" cy="492443"/>
          </a:xfrm>
          <a:prstGeom prst="rect">
            <a:avLst/>
          </a:prstGeom>
          <a:noFill/>
        </p:spPr>
        <p:txBody>
          <a:bodyPr wrap="square">
            <a:spAutoFit/>
          </a:bodyPr>
          <a:lstStyle/>
          <a:p>
            <a:r>
              <a:rPr kumimoji="0" lang="en-US" sz="2600" b="1" i="0" u="none" strike="noStrike" kern="0" cap="none" spc="0" normalizeH="0" baseline="0" noProof="0" dirty="0">
                <a:ln>
                  <a:noFill/>
                </a:ln>
                <a:solidFill>
                  <a:schemeClr val="accent2"/>
                </a:solidFill>
                <a:effectLst/>
                <a:uLnTx/>
                <a:uFillTx/>
                <a:latin typeface="Arial" panose="020B0604020202020204"/>
                <a:ea typeface="+mn-ea"/>
                <a:cs typeface="+mn-cs"/>
              </a:rPr>
              <a:t>86%</a:t>
            </a:r>
            <a:r>
              <a:rPr kumimoji="0" lang="en-US" sz="2000" b="1" i="0" u="none" strike="noStrike" kern="0" cap="none" spc="0" normalizeH="0" baseline="0" noProof="0" dirty="0">
                <a:ln>
                  <a:noFill/>
                </a:ln>
                <a:solidFill>
                  <a:schemeClr val="accent2"/>
                </a:solidFill>
                <a:effectLst/>
                <a:uLnTx/>
                <a:uFillTx/>
                <a:latin typeface="Arial" panose="020B0604020202020204"/>
                <a:ea typeface="+mn-ea"/>
                <a:cs typeface="+mn-cs"/>
              </a:rPr>
              <a:t>+</a:t>
            </a:r>
            <a:endParaRPr lang="en-US" sz="2600" dirty="0"/>
          </a:p>
        </p:txBody>
      </p:sp>
      <p:sp>
        <p:nvSpPr>
          <p:cNvPr id="10" name="TextBox 9">
            <a:extLst>
              <a:ext uri="{FF2B5EF4-FFF2-40B4-BE49-F238E27FC236}">
                <a16:creationId xmlns:a16="http://schemas.microsoft.com/office/drawing/2014/main" id="{2D20CFB1-57CC-435C-FFD6-43A486CC7092}"/>
              </a:ext>
            </a:extLst>
          </p:cNvPr>
          <p:cNvSpPr txBox="1"/>
          <p:nvPr/>
        </p:nvSpPr>
        <p:spPr>
          <a:xfrm>
            <a:off x="8648800" y="4072558"/>
            <a:ext cx="1126637" cy="492443"/>
          </a:xfrm>
          <a:prstGeom prst="rect">
            <a:avLst/>
          </a:prstGeom>
          <a:noFill/>
        </p:spPr>
        <p:txBody>
          <a:bodyPr wrap="square">
            <a:spAutoFit/>
          </a:bodyPr>
          <a:lstStyle/>
          <a:p>
            <a:r>
              <a:rPr kumimoji="0" lang="en-US" sz="2600" b="1" i="0" u="none" strike="noStrike" kern="0" cap="none" spc="0" normalizeH="0" baseline="0" noProof="0" dirty="0">
                <a:ln>
                  <a:noFill/>
                </a:ln>
                <a:solidFill>
                  <a:schemeClr val="accent2"/>
                </a:solidFill>
                <a:effectLst/>
                <a:uLnTx/>
                <a:uFillTx/>
                <a:latin typeface="Arial" panose="020B0604020202020204"/>
                <a:ea typeface="+mn-ea"/>
                <a:cs typeface="+mn-cs"/>
              </a:rPr>
              <a:t>90%</a:t>
            </a:r>
            <a:endParaRPr lang="en-US" sz="2600" dirty="0"/>
          </a:p>
        </p:txBody>
      </p:sp>
      <p:sp>
        <p:nvSpPr>
          <p:cNvPr id="13" name="TextBox 12">
            <a:extLst>
              <a:ext uri="{FF2B5EF4-FFF2-40B4-BE49-F238E27FC236}">
                <a16:creationId xmlns:a16="http://schemas.microsoft.com/office/drawing/2014/main" id="{3A9DD2DA-FCEA-85C0-9019-EECB2E8212F7}"/>
              </a:ext>
            </a:extLst>
          </p:cNvPr>
          <p:cNvSpPr txBox="1"/>
          <p:nvPr/>
        </p:nvSpPr>
        <p:spPr>
          <a:xfrm>
            <a:off x="8648800" y="4797406"/>
            <a:ext cx="1126637" cy="492443"/>
          </a:xfrm>
          <a:prstGeom prst="rect">
            <a:avLst/>
          </a:prstGeom>
          <a:noFill/>
        </p:spPr>
        <p:txBody>
          <a:bodyPr wrap="square">
            <a:spAutoFit/>
          </a:bodyPr>
          <a:lstStyle/>
          <a:p>
            <a:r>
              <a:rPr kumimoji="0" lang="en-US" sz="2600" b="1" i="0" u="none" strike="noStrike" kern="0" cap="none" spc="0" normalizeH="0" baseline="0" noProof="0" dirty="0">
                <a:ln>
                  <a:noFill/>
                </a:ln>
                <a:solidFill>
                  <a:schemeClr val="accent2"/>
                </a:solidFill>
                <a:effectLst/>
                <a:uLnTx/>
                <a:uFillTx/>
                <a:latin typeface="Arial" panose="020B0604020202020204"/>
                <a:ea typeface="+mn-ea"/>
                <a:cs typeface="+mn-cs"/>
              </a:rPr>
              <a:t>70%</a:t>
            </a:r>
            <a:endParaRPr lang="en-US" sz="2600" dirty="0"/>
          </a:p>
        </p:txBody>
      </p:sp>
    </p:spTree>
    <p:extLst>
      <p:ext uri="{BB962C8B-B14F-4D97-AF65-F5344CB8AC3E}">
        <p14:creationId xmlns:p14="http://schemas.microsoft.com/office/powerpoint/2010/main" val="121604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F5227D6-2F11-3DF6-4E78-C7B527E6D7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0967840-23E8-A185-9313-A7344DCE5EA0}"/>
              </a:ext>
            </a:extLst>
          </p:cNvPr>
          <p:cNvSpPr/>
          <p:nvPr/>
        </p:nvSpPr>
        <p:spPr>
          <a:xfrm>
            <a:off x="7669389" y="1024312"/>
            <a:ext cx="4181791" cy="1538817"/>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694C71A-E29C-C100-6F5C-978177EB897D}"/>
              </a:ext>
            </a:extLst>
          </p:cNvPr>
          <p:cNvSpPr>
            <a:spLocks noGrp="1"/>
          </p:cNvSpPr>
          <p:nvPr>
            <p:ph type="body" sz="quarter" idx="13"/>
          </p:nvPr>
        </p:nvSpPr>
        <p:spPr>
          <a:xfrm>
            <a:off x="266699" y="1143000"/>
            <a:ext cx="7065753" cy="3196087"/>
          </a:xfrm>
        </p:spPr>
        <p:txBody>
          <a:bodyPr/>
          <a:lstStyle/>
          <a:p>
            <a:pPr marL="0" indent="0">
              <a:buNone/>
            </a:pPr>
            <a:endParaRPr lang="en-US" sz="1400" dirty="0"/>
          </a:p>
          <a:p>
            <a:endParaRPr lang="en-US" sz="1400" dirty="0"/>
          </a:p>
        </p:txBody>
      </p:sp>
      <p:sp>
        <p:nvSpPr>
          <p:cNvPr id="4" name="Title 3">
            <a:extLst>
              <a:ext uri="{FF2B5EF4-FFF2-40B4-BE49-F238E27FC236}">
                <a16:creationId xmlns:a16="http://schemas.microsoft.com/office/drawing/2014/main" id="{1ED3AD08-E384-9E21-759D-E1B51FA237AC}"/>
              </a:ext>
            </a:extLst>
          </p:cNvPr>
          <p:cNvSpPr>
            <a:spLocks noGrp="1"/>
          </p:cNvSpPr>
          <p:nvPr>
            <p:ph type="title"/>
          </p:nvPr>
        </p:nvSpPr>
        <p:spPr>
          <a:xfrm>
            <a:off x="5782" y="-1"/>
            <a:ext cx="12191998" cy="769435"/>
          </a:xfrm>
        </p:spPr>
        <p:txBody>
          <a:bodyPr>
            <a:normAutofit/>
          </a:bodyPr>
          <a:lstStyle/>
          <a:p>
            <a:r>
              <a:rPr lang="en-US" sz="2800" dirty="0"/>
              <a:t>Adoption Has Been Slow but Growing</a:t>
            </a:r>
          </a:p>
        </p:txBody>
      </p:sp>
      <p:sp>
        <p:nvSpPr>
          <p:cNvPr id="14" name="TextBox 13">
            <a:extLst>
              <a:ext uri="{FF2B5EF4-FFF2-40B4-BE49-F238E27FC236}">
                <a16:creationId xmlns:a16="http://schemas.microsoft.com/office/drawing/2014/main" id="{22527BF4-8DF1-8F67-9139-29CFE194DA73}"/>
              </a:ext>
            </a:extLst>
          </p:cNvPr>
          <p:cNvSpPr txBox="1"/>
          <p:nvPr/>
        </p:nvSpPr>
        <p:spPr>
          <a:xfrm>
            <a:off x="7880304" y="1259041"/>
            <a:ext cx="3047574" cy="738664"/>
          </a:xfrm>
          <a:prstGeom prst="rect">
            <a:avLst/>
          </a:prstGeom>
          <a:noFill/>
        </p:spPr>
        <p:txBody>
          <a:bodyPr wrap="square">
            <a:spAutoFit/>
          </a:bodyPr>
          <a:lstStyle/>
          <a:p>
            <a:pPr algn="l"/>
            <a:r>
              <a:rPr lang="en-US" sz="1400" b="0" i="0" dirty="0">
                <a:solidFill>
                  <a:srgbClr val="1A3549"/>
                </a:solidFill>
                <a:effectLst/>
                <a:latin typeface="Open Sans" panose="020B0606030504020204" pitchFamily="34" charset="0"/>
              </a:rPr>
              <a:t>A new target date fund series featuring American Funds and TIAA’s Secure Income Account</a:t>
            </a:r>
          </a:p>
        </p:txBody>
      </p:sp>
      <p:pic>
        <p:nvPicPr>
          <p:cNvPr id="16" name="Picture 15">
            <a:extLst>
              <a:ext uri="{FF2B5EF4-FFF2-40B4-BE49-F238E27FC236}">
                <a16:creationId xmlns:a16="http://schemas.microsoft.com/office/drawing/2014/main" id="{153DC42F-D41A-D4C5-F372-5281ACF5A222}"/>
              </a:ext>
            </a:extLst>
          </p:cNvPr>
          <p:cNvPicPr>
            <a:picLocks noChangeAspect="1"/>
          </p:cNvPicPr>
          <p:nvPr/>
        </p:nvPicPr>
        <p:blipFill>
          <a:blip r:embed="rId4"/>
          <a:stretch>
            <a:fillRect/>
          </a:stretch>
        </p:blipFill>
        <p:spPr>
          <a:xfrm>
            <a:off x="10610333" y="1182392"/>
            <a:ext cx="912646" cy="806879"/>
          </a:xfrm>
          <a:prstGeom prst="rect">
            <a:avLst/>
          </a:prstGeom>
        </p:spPr>
      </p:pic>
      <p:sp>
        <p:nvSpPr>
          <p:cNvPr id="5" name="Rectangle 4">
            <a:extLst>
              <a:ext uri="{FF2B5EF4-FFF2-40B4-BE49-F238E27FC236}">
                <a16:creationId xmlns:a16="http://schemas.microsoft.com/office/drawing/2014/main" id="{970AF698-FD7D-4D63-BB35-6FF7E0F69161}"/>
              </a:ext>
            </a:extLst>
          </p:cNvPr>
          <p:cNvSpPr/>
          <p:nvPr/>
        </p:nvSpPr>
        <p:spPr>
          <a:xfrm>
            <a:off x="266699" y="1024312"/>
            <a:ext cx="6313477" cy="1488520"/>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58CA90-659D-717A-0D0B-B8A14C1EF8D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3636" y="1104957"/>
            <a:ext cx="2136282" cy="573200"/>
          </a:xfrm>
          <a:prstGeom prst="rect">
            <a:avLst/>
          </a:prstGeom>
        </p:spPr>
      </p:pic>
      <p:pic>
        <p:nvPicPr>
          <p:cNvPr id="8" name="Picture 7">
            <a:extLst>
              <a:ext uri="{FF2B5EF4-FFF2-40B4-BE49-F238E27FC236}">
                <a16:creationId xmlns:a16="http://schemas.microsoft.com/office/drawing/2014/main" id="{905F28C5-B680-86A1-8A52-CDE8F68140EB}"/>
              </a:ext>
            </a:extLst>
          </p:cNvPr>
          <p:cNvPicPr>
            <a:picLocks noChangeAspect="1"/>
          </p:cNvPicPr>
          <p:nvPr/>
        </p:nvPicPr>
        <p:blipFill>
          <a:blip r:embed="rId6"/>
          <a:stretch>
            <a:fillRect/>
          </a:stretch>
        </p:blipFill>
        <p:spPr>
          <a:xfrm>
            <a:off x="542760" y="1653690"/>
            <a:ext cx="5789513" cy="688030"/>
          </a:xfrm>
          <a:prstGeom prst="rect">
            <a:avLst/>
          </a:prstGeom>
        </p:spPr>
      </p:pic>
      <p:sp>
        <p:nvSpPr>
          <p:cNvPr id="54" name="Rectangle 53">
            <a:extLst>
              <a:ext uri="{FF2B5EF4-FFF2-40B4-BE49-F238E27FC236}">
                <a16:creationId xmlns:a16="http://schemas.microsoft.com/office/drawing/2014/main" id="{ADE8EE8F-7D5F-F6AE-2748-C89E4679F52A}"/>
              </a:ext>
            </a:extLst>
          </p:cNvPr>
          <p:cNvSpPr/>
          <p:nvPr/>
        </p:nvSpPr>
        <p:spPr>
          <a:xfrm>
            <a:off x="4966482" y="4107090"/>
            <a:ext cx="4142617" cy="2539037"/>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BFE4DA06-DBF4-1080-7DB8-4DDC927CB9CE}"/>
              </a:ext>
            </a:extLst>
          </p:cNvPr>
          <p:cNvGrpSpPr/>
          <p:nvPr/>
        </p:nvGrpSpPr>
        <p:grpSpPr>
          <a:xfrm>
            <a:off x="250365" y="2650429"/>
            <a:ext cx="4523043" cy="1552932"/>
            <a:chOff x="250365" y="2628127"/>
            <a:chExt cx="4523043" cy="1552932"/>
          </a:xfrm>
        </p:grpSpPr>
        <p:sp>
          <p:nvSpPr>
            <p:cNvPr id="13" name="Rectangle 12">
              <a:extLst>
                <a:ext uri="{FF2B5EF4-FFF2-40B4-BE49-F238E27FC236}">
                  <a16:creationId xmlns:a16="http://schemas.microsoft.com/office/drawing/2014/main" id="{F0F6BE70-2825-2FA5-DABC-A21CD0F8E625}"/>
                </a:ext>
              </a:extLst>
            </p:cNvPr>
            <p:cNvSpPr/>
            <p:nvPr/>
          </p:nvSpPr>
          <p:spPr>
            <a:xfrm>
              <a:off x="250365" y="2628127"/>
              <a:ext cx="4523043" cy="1552932"/>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87C768-052C-02C6-E700-5A88A94C8B8C}"/>
                </a:ext>
              </a:extLst>
            </p:cNvPr>
            <p:cNvPicPr>
              <a:picLocks noChangeAspect="1"/>
            </p:cNvPicPr>
            <p:nvPr/>
          </p:nvPicPr>
          <p:blipFill>
            <a:blip r:embed="rId7"/>
            <a:stretch>
              <a:fillRect/>
            </a:stretch>
          </p:blipFill>
          <p:spPr>
            <a:xfrm>
              <a:off x="410457" y="2862578"/>
              <a:ext cx="829447" cy="503313"/>
            </a:xfrm>
            <a:prstGeom prst="rect">
              <a:avLst/>
            </a:prstGeom>
          </p:spPr>
        </p:pic>
        <p:pic>
          <p:nvPicPr>
            <p:cNvPr id="10" name="Picture 9">
              <a:extLst>
                <a:ext uri="{FF2B5EF4-FFF2-40B4-BE49-F238E27FC236}">
                  <a16:creationId xmlns:a16="http://schemas.microsoft.com/office/drawing/2014/main" id="{D4C7FE2C-5261-D182-6B94-B05B6598F864}"/>
                </a:ext>
              </a:extLst>
            </p:cNvPr>
            <p:cNvPicPr>
              <a:picLocks noChangeAspect="1"/>
            </p:cNvPicPr>
            <p:nvPr/>
          </p:nvPicPr>
          <p:blipFill>
            <a:blip r:embed="rId8"/>
            <a:stretch>
              <a:fillRect/>
            </a:stretch>
          </p:blipFill>
          <p:spPr>
            <a:xfrm>
              <a:off x="410457" y="3356926"/>
              <a:ext cx="3235577" cy="522534"/>
            </a:xfrm>
            <a:prstGeom prst="rect">
              <a:avLst/>
            </a:prstGeom>
          </p:spPr>
        </p:pic>
      </p:grpSp>
      <p:grpSp>
        <p:nvGrpSpPr>
          <p:cNvPr id="56" name="Group 55">
            <a:extLst>
              <a:ext uri="{FF2B5EF4-FFF2-40B4-BE49-F238E27FC236}">
                <a16:creationId xmlns:a16="http://schemas.microsoft.com/office/drawing/2014/main" id="{ED6BF421-B62A-4362-7EB7-795040E583CD}"/>
              </a:ext>
            </a:extLst>
          </p:cNvPr>
          <p:cNvGrpSpPr/>
          <p:nvPr/>
        </p:nvGrpSpPr>
        <p:grpSpPr>
          <a:xfrm>
            <a:off x="3922095" y="2080099"/>
            <a:ext cx="5242528" cy="1870622"/>
            <a:chOff x="3851896" y="2310437"/>
            <a:chExt cx="5242528" cy="1870622"/>
          </a:xfrm>
        </p:grpSpPr>
        <p:sp>
          <p:nvSpPr>
            <p:cNvPr id="11" name="Rectangle 10">
              <a:extLst>
                <a:ext uri="{FF2B5EF4-FFF2-40B4-BE49-F238E27FC236}">
                  <a16:creationId xmlns:a16="http://schemas.microsoft.com/office/drawing/2014/main" id="{5A0631D9-A65F-8A1A-E788-D9E527428F40}"/>
                </a:ext>
              </a:extLst>
            </p:cNvPr>
            <p:cNvSpPr/>
            <p:nvPr/>
          </p:nvSpPr>
          <p:spPr>
            <a:xfrm>
              <a:off x="3851896" y="2310437"/>
              <a:ext cx="5242528" cy="1870622"/>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C010842-AA61-A439-1F81-FBA7C24C9E2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3581" b="23196"/>
            <a:stretch/>
          </p:blipFill>
          <p:spPr>
            <a:xfrm>
              <a:off x="3959258" y="2548199"/>
              <a:ext cx="4669271" cy="413065"/>
            </a:xfrm>
            <a:prstGeom prst="rect">
              <a:avLst/>
            </a:prstGeom>
          </p:spPr>
        </p:pic>
        <p:pic>
          <p:nvPicPr>
            <p:cNvPr id="24" name="Picture 23">
              <a:extLst>
                <a:ext uri="{FF2B5EF4-FFF2-40B4-BE49-F238E27FC236}">
                  <a16:creationId xmlns:a16="http://schemas.microsoft.com/office/drawing/2014/main" id="{50BAD414-9AB3-4C7A-59C9-3391E297E055}"/>
                </a:ext>
              </a:extLst>
            </p:cNvPr>
            <p:cNvPicPr>
              <a:picLocks noChangeAspect="1"/>
            </p:cNvPicPr>
            <p:nvPr/>
          </p:nvPicPr>
          <p:blipFill>
            <a:blip r:embed="rId10"/>
            <a:stretch>
              <a:fillRect/>
            </a:stretch>
          </p:blipFill>
          <p:spPr>
            <a:xfrm>
              <a:off x="4032196" y="3180629"/>
              <a:ext cx="4747481" cy="802702"/>
            </a:xfrm>
            <a:prstGeom prst="rect">
              <a:avLst/>
            </a:prstGeom>
          </p:spPr>
        </p:pic>
      </p:grpSp>
      <p:grpSp>
        <p:nvGrpSpPr>
          <p:cNvPr id="51" name="Group 50">
            <a:extLst>
              <a:ext uri="{FF2B5EF4-FFF2-40B4-BE49-F238E27FC236}">
                <a16:creationId xmlns:a16="http://schemas.microsoft.com/office/drawing/2014/main" id="{339F8C79-B137-8E2A-9D5F-40EEB0AB4498}"/>
              </a:ext>
            </a:extLst>
          </p:cNvPr>
          <p:cNvGrpSpPr/>
          <p:nvPr/>
        </p:nvGrpSpPr>
        <p:grpSpPr>
          <a:xfrm>
            <a:off x="225670" y="4354577"/>
            <a:ext cx="4547738" cy="2291550"/>
            <a:chOff x="225670" y="4354577"/>
            <a:chExt cx="4547738" cy="2291550"/>
          </a:xfrm>
        </p:grpSpPr>
        <p:sp>
          <p:nvSpPr>
            <p:cNvPr id="47" name="Rectangle 46">
              <a:extLst>
                <a:ext uri="{FF2B5EF4-FFF2-40B4-BE49-F238E27FC236}">
                  <a16:creationId xmlns:a16="http://schemas.microsoft.com/office/drawing/2014/main" id="{03F41455-118E-2D12-27B7-DB386CAC5516}"/>
                </a:ext>
              </a:extLst>
            </p:cNvPr>
            <p:cNvSpPr/>
            <p:nvPr/>
          </p:nvSpPr>
          <p:spPr>
            <a:xfrm>
              <a:off x="225670" y="4354577"/>
              <a:ext cx="4547738" cy="2291550"/>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0F8DB00-DF92-7EF6-5911-0639F0045CBB}"/>
                </a:ext>
              </a:extLst>
            </p:cNvPr>
            <p:cNvSpPr txBox="1"/>
            <p:nvPr/>
          </p:nvSpPr>
          <p:spPr>
            <a:xfrm>
              <a:off x="402032" y="5337737"/>
              <a:ext cx="4201976" cy="1077218"/>
            </a:xfrm>
            <a:prstGeom prst="rect">
              <a:avLst/>
            </a:prstGeom>
            <a:noFill/>
          </p:spPr>
          <p:txBody>
            <a:bodyPr wrap="square">
              <a:spAutoFit/>
            </a:bodyPr>
            <a:lstStyle/>
            <a:p>
              <a:r>
                <a:rPr lang="en-US" sz="1600" b="0" i="0" dirty="0">
                  <a:solidFill>
                    <a:srgbClr val="000000"/>
                  </a:solidFill>
                  <a:effectLst/>
                </a:rPr>
                <a:t>Income America’s pioneering 5ForLife series of target date portfolios that provide guaranteed lifetime income is now live on over 5,000 retirement plans.</a:t>
              </a:r>
              <a:endParaRPr lang="en-US" sz="1600" dirty="0"/>
            </a:p>
          </p:txBody>
        </p:sp>
        <p:pic>
          <p:nvPicPr>
            <p:cNvPr id="37" name="Picture 36">
              <a:extLst>
                <a:ext uri="{FF2B5EF4-FFF2-40B4-BE49-F238E27FC236}">
                  <a16:creationId xmlns:a16="http://schemas.microsoft.com/office/drawing/2014/main" id="{22274947-013B-4B58-24B6-DDC25893ED34}"/>
                </a:ext>
              </a:extLst>
            </p:cNvPr>
            <p:cNvPicPr>
              <a:picLocks noChangeAspect="1"/>
            </p:cNvPicPr>
            <p:nvPr/>
          </p:nvPicPr>
          <p:blipFill>
            <a:blip r:embed="rId11"/>
            <a:stretch>
              <a:fillRect/>
            </a:stretch>
          </p:blipFill>
          <p:spPr>
            <a:xfrm>
              <a:off x="520561" y="4626247"/>
              <a:ext cx="1172303" cy="547260"/>
            </a:xfrm>
            <a:prstGeom prst="rect">
              <a:avLst/>
            </a:prstGeom>
          </p:spPr>
        </p:pic>
        <p:pic>
          <p:nvPicPr>
            <p:cNvPr id="39" name="Picture 38">
              <a:extLst>
                <a:ext uri="{FF2B5EF4-FFF2-40B4-BE49-F238E27FC236}">
                  <a16:creationId xmlns:a16="http://schemas.microsoft.com/office/drawing/2014/main" id="{07C99A88-0BF8-7D8A-6940-A490A94EC9C0}"/>
                </a:ext>
              </a:extLst>
            </p:cNvPr>
            <p:cNvPicPr>
              <a:picLocks noChangeAspect="1"/>
            </p:cNvPicPr>
            <p:nvPr/>
          </p:nvPicPr>
          <p:blipFill>
            <a:blip r:embed="rId12"/>
            <a:stretch>
              <a:fillRect/>
            </a:stretch>
          </p:blipFill>
          <p:spPr>
            <a:xfrm>
              <a:off x="3364353" y="4721746"/>
              <a:ext cx="1172302" cy="426562"/>
            </a:xfrm>
            <a:prstGeom prst="rect">
              <a:avLst/>
            </a:prstGeom>
          </p:spPr>
        </p:pic>
        <p:grpSp>
          <p:nvGrpSpPr>
            <p:cNvPr id="49" name="Group 48">
              <a:extLst>
                <a:ext uri="{FF2B5EF4-FFF2-40B4-BE49-F238E27FC236}">
                  <a16:creationId xmlns:a16="http://schemas.microsoft.com/office/drawing/2014/main" id="{05DBC031-9168-5F81-2440-D5C0094A6A98}"/>
                </a:ext>
              </a:extLst>
            </p:cNvPr>
            <p:cNvGrpSpPr/>
            <p:nvPr/>
          </p:nvGrpSpPr>
          <p:grpSpPr>
            <a:xfrm>
              <a:off x="1880377" y="4560650"/>
              <a:ext cx="1550043" cy="782098"/>
              <a:chOff x="1875403" y="4557936"/>
              <a:chExt cx="1550043" cy="782098"/>
            </a:xfrm>
          </p:grpSpPr>
          <p:pic>
            <p:nvPicPr>
              <p:cNvPr id="35" name="Picture 34">
                <a:extLst>
                  <a:ext uri="{FF2B5EF4-FFF2-40B4-BE49-F238E27FC236}">
                    <a16:creationId xmlns:a16="http://schemas.microsoft.com/office/drawing/2014/main" id="{C1C7148F-09E7-6252-DEBE-FB0BABE30FC8}"/>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1875403" y="4557936"/>
                <a:ext cx="1257844" cy="782098"/>
              </a:xfrm>
              <a:prstGeom prst="rect">
                <a:avLst/>
              </a:prstGeom>
            </p:spPr>
          </p:pic>
          <p:sp>
            <p:nvSpPr>
              <p:cNvPr id="48" name="TextBox 47">
                <a:extLst>
                  <a:ext uri="{FF2B5EF4-FFF2-40B4-BE49-F238E27FC236}">
                    <a16:creationId xmlns:a16="http://schemas.microsoft.com/office/drawing/2014/main" id="{9AB52FBA-5ACF-210C-ACE8-B68A28EB49EB}"/>
                  </a:ext>
                </a:extLst>
              </p:cNvPr>
              <p:cNvSpPr txBox="1"/>
              <p:nvPr/>
            </p:nvSpPr>
            <p:spPr>
              <a:xfrm>
                <a:off x="2875787" y="4684786"/>
                <a:ext cx="549659" cy="169277"/>
              </a:xfrm>
              <a:prstGeom prst="rect">
                <a:avLst/>
              </a:prstGeom>
              <a:noFill/>
            </p:spPr>
            <p:txBody>
              <a:bodyPr wrap="square" rtlCol="0">
                <a:spAutoFit/>
              </a:bodyPr>
              <a:lstStyle/>
              <a:p>
                <a:r>
                  <a:rPr lang="en-US" sz="500" dirty="0">
                    <a:solidFill>
                      <a:srgbClr val="005F9F"/>
                    </a:solidFill>
                  </a:rPr>
                  <a:t>®</a:t>
                </a:r>
              </a:p>
            </p:txBody>
          </p:sp>
        </p:grpSp>
      </p:grpSp>
      <p:grpSp>
        <p:nvGrpSpPr>
          <p:cNvPr id="53" name="Group 52">
            <a:extLst>
              <a:ext uri="{FF2B5EF4-FFF2-40B4-BE49-F238E27FC236}">
                <a16:creationId xmlns:a16="http://schemas.microsoft.com/office/drawing/2014/main" id="{AA1351EF-1228-5375-2112-0C0ACF83F544}"/>
              </a:ext>
            </a:extLst>
          </p:cNvPr>
          <p:cNvGrpSpPr/>
          <p:nvPr/>
        </p:nvGrpSpPr>
        <p:grpSpPr>
          <a:xfrm>
            <a:off x="8664493" y="3276054"/>
            <a:ext cx="3177786" cy="2202151"/>
            <a:chOff x="8747515" y="3031480"/>
            <a:chExt cx="3177786" cy="2202151"/>
          </a:xfrm>
        </p:grpSpPr>
        <p:sp>
          <p:nvSpPr>
            <p:cNvPr id="52" name="Rectangle 51">
              <a:extLst>
                <a:ext uri="{FF2B5EF4-FFF2-40B4-BE49-F238E27FC236}">
                  <a16:creationId xmlns:a16="http://schemas.microsoft.com/office/drawing/2014/main" id="{519DC06F-AFB6-F099-2EFC-B2291B92C5D4}"/>
                </a:ext>
              </a:extLst>
            </p:cNvPr>
            <p:cNvSpPr/>
            <p:nvPr/>
          </p:nvSpPr>
          <p:spPr>
            <a:xfrm>
              <a:off x="8747515" y="3031480"/>
              <a:ext cx="3177786" cy="2202151"/>
            </a:xfrm>
            <a:prstGeom prst="rect">
              <a:avLst/>
            </a:prstGeom>
            <a:solidFill>
              <a:schemeClr val="bg1"/>
            </a:solidFill>
            <a:ln>
              <a:solidFill>
                <a:srgbClr val="005F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F0BB26D5-0FC7-FB7D-1B03-F0344A1575A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934488" y="4151758"/>
              <a:ext cx="2846994" cy="962943"/>
            </a:xfrm>
            <a:prstGeom prst="rect">
              <a:avLst/>
            </a:prstGeom>
          </p:spPr>
        </p:pic>
        <p:pic>
          <p:nvPicPr>
            <p:cNvPr id="31" name="Picture 30">
              <a:extLst>
                <a:ext uri="{FF2B5EF4-FFF2-40B4-BE49-F238E27FC236}">
                  <a16:creationId xmlns:a16="http://schemas.microsoft.com/office/drawing/2014/main" id="{188D560C-BF7F-5507-72BC-EAAB6C8A78E7}"/>
                </a:ext>
              </a:extLst>
            </p:cNvPr>
            <p:cNvPicPr>
              <a:picLocks noChangeAspect="1"/>
            </p:cNvPicPr>
            <p:nvPr/>
          </p:nvPicPr>
          <p:blipFill>
            <a:blip r:embed="rId15"/>
            <a:stretch>
              <a:fillRect/>
            </a:stretch>
          </p:blipFill>
          <p:spPr>
            <a:xfrm>
              <a:off x="8769817" y="3059687"/>
              <a:ext cx="1107269" cy="1107269"/>
            </a:xfrm>
            <a:prstGeom prst="rect">
              <a:avLst/>
            </a:prstGeom>
          </p:spPr>
        </p:pic>
      </p:grpSp>
      <p:sp>
        <p:nvSpPr>
          <p:cNvPr id="59" name="TextBox 58">
            <a:extLst>
              <a:ext uri="{FF2B5EF4-FFF2-40B4-BE49-F238E27FC236}">
                <a16:creationId xmlns:a16="http://schemas.microsoft.com/office/drawing/2014/main" id="{1AE0AD47-4515-03AB-16AE-D48517CB56AF}"/>
              </a:ext>
            </a:extLst>
          </p:cNvPr>
          <p:cNvSpPr txBox="1"/>
          <p:nvPr/>
        </p:nvSpPr>
        <p:spPr>
          <a:xfrm>
            <a:off x="5188256" y="4377130"/>
            <a:ext cx="3476237" cy="2062103"/>
          </a:xfrm>
          <a:prstGeom prst="rect">
            <a:avLst/>
          </a:prstGeom>
          <a:noFill/>
        </p:spPr>
        <p:txBody>
          <a:bodyPr wrap="square">
            <a:spAutoFit/>
          </a:bodyPr>
          <a:lstStyle/>
          <a:p>
            <a:pPr marL="1188720" lvl="3"/>
            <a:r>
              <a:rPr lang="en-US" sz="1600" b="0" i="0" dirty="0">
                <a:solidFill>
                  <a:srgbClr val="000000"/>
                </a:solidFill>
                <a:effectLst/>
              </a:rPr>
              <a:t>14 plan sponsors, </a:t>
            </a:r>
            <a:br>
              <a:rPr lang="en-US" sz="1600" b="0" i="0" dirty="0">
                <a:solidFill>
                  <a:srgbClr val="000000"/>
                </a:solidFill>
                <a:effectLst/>
              </a:rPr>
            </a:br>
            <a:r>
              <a:rPr lang="en-US" sz="1600" b="0" i="0" dirty="0">
                <a:solidFill>
                  <a:srgbClr val="000000"/>
                </a:solidFill>
                <a:effectLst/>
              </a:rPr>
              <a:t>with plans totaling $27 billion in target date assets, are planning to</a:t>
            </a:r>
          </a:p>
          <a:p>
            <a:pPr indent="-182880"/>
            <a:r>
              <a:rPr lang="en-US" sz="1600" b="0" i="0" dirty="0">
                <a:solidFill>
                  <a:srgbClr val="000000"/>
                </a:solidFill>
                <a:effectLst/>
              </a:rPr>
              <a:t>make </a:t>
            </a:r>
            <a:r>
              <a:rPr lang="en-US" sz="1600" b="1" i="0" dirty="0" err="1">
                <a:solidFill>
                  <a:srgbClr val="000000"/>
                </a:solidFill>
                <a:effectLst/>
              </a:rPr>
              <a:t>LifePath</a:t>
            </a:r>
            <a:r>
              <a:rPr lang="en-US" sz="1600" b="1" i="0" dirty="0">
                <a:solidFill>
                  <a:srgbClr val="000000"/>
                </a:solidFill>
                <a:effectLst/>
              </a:rPr>
              <a:t> Paycheck </a:t>
            </a:r>
            <a:r>
              <a:rPr lang="en-US" sz="1600" b="0" i="0" dirty="0">
                <a:solidFill>
                  <a:srgbClr val="000000"/>
                </a:solidFill>
                <a:effectLst/>
              </a:rPr>
              <a:t>available to 500,000 employees, with several other large plan sponsors expressing interest.</a:t>
            </a:r>
            <a:endParaRPr lang="en-US" sz="1600" dirty="0"/>
          </a:p>
        </p:txBody>
      </p:sp>
      <p:pic>
        <p:nvPicPr>
          <p:cNvPr id="1026" name="Picture 2" descr="Investment Management &amp; Financial Services | BlackRock">
            <a:extLst>
              <a:ext uri="{FF2B5EF4-FFF2-40B4-BE49-F238E27FC236}">
                <a16:creationId xmlns:a16="http://schemas.microsoft.com/office/drawing/2014/main" id="{B09B1980-EDF9-E4F4-3FE5-170DFE362A4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288229" y="4466249"/>
            <a:ext cx="992534" cy="67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63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2666-152B-29CF-1CF0-88A920E82BDA}"/>
              </a:ext>
            </a:extLst>
          </p:cNvPr>
          <p:cNvSpPr>
            <a:spLocks noGrp="1"/>
          </p:cNvSpPr>
          <p:nvPr>
            <p:ph type="title"/>
          </p:nvPr>
        </p:nvSpPr>
        <p:spPr/>
        <p:txBody>
          <a:bodyPr/>
          <a:lstStyle/>
          <a:p>
            <a:r>
              <a:rPr lang="en-US" dirty="0"/>
              <a:t>Trends and Perceptions </a:t>
            </a:r>
          </a:p>
        </p:txBody>
      </p:sp>
      <p:grpSp>
        <p:nvGrpSpPr>
          <p:cNvPr id="10" name="Group 9">
            <a:extLst>
              <a:ext uri="{FF2B5EF4-FFF2-40B4-BE49-F238E27FC236}">
                <a16:creationId xmlns:a16="http://schemas.microsoft.com/office/drawing/2014/main" id="{D5D3CB28-1483-68C3-1F85-0B1358E44997}"/>
              </a:ext>
            </a:extLst>
          </p:cNvPr>
          <p:cNvGrpSpPr/>
          <p:nvPr/>
        </p:nvGrpSpPr>
        <p:grpSpPr>
          <a:xfrm>
            <a:off x="0" y="1697454"/>
            <a:ext cx="12203142" cy="3484865"/>
            <a:chOff x="0" y="2114636"/>
            <a:chExt cx="12203142" cy="3484865"/>
          </a:xfrm>
        </p:grpSpPr>
        <p:sp>
          <p:nvSpPr>
            <p:cNvPr id="4" name="TextBox 3">
              <a:extLst>
                <a:ext uri="{FF2B5EF4-FFF2-40B4-BE49-F238E27FC236}">
                  <a16:creationId xmlns:a16="http://schemas.microsoft.com/office/drawing/2014/main" id="{83C8613E-1A47-5645-14A3-33D2580925E8}"/>
                </a:ext>
              </a:extLst>
            </p:cNvPr>
            <p:cNvSpPr txBox="1"/>
            <p:nvPr/>
          </p:nvSpPr>
          <p:spPr>
            <a:xfrm>
              <a:off x="8116858" y="2114636"/>
              <a:ext cx="4086284" cy="502766"/>
            </a:xfrm>
            <a:prstGeom prst="rect">
              <a:avLst/>
            </a:prstGeom>
            <a:solidFill>
              <a:srgbClr val="002F70"/>
            </a:solidFill>
          </p:spPr>
          <p:txBody>
            <a:bodyPr wrap="square" rtlCol="0">
              <a:spAutoFit/>
            </a:bodyPr>
            <a:lstStyle/>
            <a:p>
              <a:pPr algn="ctr"/>
              <a:r>
                <a:rPr lang="en-US" sz="2667" dirty="0">
                  <a:solidFill>
                    <a:schemeClr val="bg1"/>
                  </a:solidFill>
                </a:rPr>
                <a:t>Participants</a:t>
              </a:r>
              <a:r>
                <a:rPr lang="en-US" sz="1200" dirty="0">
                  <a:solidFill>
                    <a:schemeClr val="bg1"/>
                  </a:solidFill>
                </a:rPr>
                <a:t> </a:t>
              </a:r>
            </a:p>
          </p:txBody>
        </p:sp>
        <p:sp>
          <p:nvSpPr>
            <p:cNvPr id="5" name="TextBox 4">
              <a:extLst>
                <a:ext uri="{FF2B5EF4-FFF2-40B4-BE49-F238E27FC236}">
                  <a16:creationId xmlns:a16="http://schemas.microsoft.com/office/drawing/2014/main" id="{D940FA9D-0D9A-6C2D-E75D-805AE65C1DF5}"/>
                </a:ext>
              </a:extLst>
            </p:cNvPr>
            <p:cNvSpPr txBox="1"/>
            <p:nvPr/>
          </p:nvSpPr>
          <p:spPr>
            <a:xfrm>
              <a:off x="4063999" y="2114636"/>
              <a:ext cx="4064000" cy="502766"/>
            </a:xfrm>
            <a:prstGeom prst="rect">
              <a:avLst/>
            </a:prstGeom>
            <a:solidFill>
              <a:srgbClr val="005F9F"/>
            </a:solidFill>
          </p:spPr>
          <p:txBody>
            <a:bodyPr wrap="square" rtlCol="0">
              <a:spAutoFit/>
            </a:bodyPr>
            <a:lstStyle/>
            <a:p>
              <a:pPr algn="ctr"/>
              <a:r>
                <a:rPr lang="en-US" sz="2667" dirty="0">
                  <a:solidFill>
                    <a:schemeClr val="bg1"/>
                  </a:solidFill>
                </a:rPr>
                <a:t>Plan Sponsors</a:t>
              </a:r>
              <a:endParaRPr lang="en-US" sz="1200" dirty="0">
                <a:solidFill>
                  <a:schemeClr val="bg1"/>
                </a:solidFill>
              </a:endParaRPr>
            </a:p>
          </p:txBody>
        </p:sp>
        <p:sp>
          <p:nvSpPr>
            <p:cNvPr id="6" name="TextBox 5">
              <a:extLst>
                <a:ext uri="{FF2B5EF4-FFF2-40B4-BE49-F238E27FC236}">
                  <a16:creationId xmlns:a16="http://schemas.microsoft.com/office/drawing/2014/main" id="{8795438C-D990-4DD1-3725-28D93420E484}"/>
                </a:ext>
              </a:extLst>
            </p:cNvPr>
            <p:cNvSpPr txBox="1"/>
            <p:nvPr/>
          </p:nvSpPr>
          <p:spPr>
            <a:xfrm>
              <a:off x="0" y="2114636"/>
              <a:ext cx="4064000" cy="502766"/>
            </a:xfrm>
            <a:prstGeom prst="rect">
              <a:avLst/>
            </a:prstGeom>
            <a:solidFill>
              <a:schemeClr val="accent1"/>
            </a:solidFill>
          </p:spPr>
          <p:txBody>
            <a:bodyPr wrap="square" rtlCol="0">
              <a:spAutoFit/>
            </a:bodyPr>
            <a:lstStyle/>
            <a:p>
              <a:pPr algn="ctr"/>
              <a:r>
                <a:rPr lang="en-US" sz="2667" dirty="0">
                  <a:solidFill>
                    <a:schemeClr val="bg1"/>
                  </a:solidFill>
                </a:rPr>
                <a:t>Plan Advisors </a:t>
              </a:r>
              <a:endParaRPr lang="en-US" sz="1200" dirty="0">
                <a:solidFill>
                  <a:schemeClr val="bg1"/>
                </a:solidFill>
              </a:endParaRPr>
            </a:p>
          </p:txBody>
        </p:sp>
        <p:pic>
          <p:nvPicPr>
            <p:cNvPr id="7170" name="Picture 2" descr="Picture">
              <a:extLst>
                <a:ext uri="{FF2B5EF4-FFF2-40B4-BE49-F238E27FC236}">
                  <a16:creationId xmlns:a16="http://schemas.microsoft.com/office/drawing/2014/main" id="{78E8B264-CDA5-7CEA-115A-82B90EE122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28000" y="2617402"/>
              <a:ext cx="4064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cture">
              <a:extLst>
                <a:ext uri="{FF2B5EF4-FFF2-40B4-BE49-F238E27FC236}">
                  <a16:creationId xmlns:a16="http://schemas.microsoft.com/office/drawing/2014/main" id="{AC0A2D87-3327-9A41-EAB6-A4292B50F6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17402"/>
              <a:ext cx="4064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cture">
              <a:extLst>
                <a:ext uri="{FF2B5EF4-FFF2-40B4-BE49-F238E27FC236}">
                  <a16:creationId xmlns:a16="http://schemas.microsoft.com/office/drawing/2014/main" id="{3196C867-CA82-529D-6141-BF4C51CE7C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64000" y="2617402"/>
              <a:ext cx="4064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AD9D59-1C98-4CC4-6E98-EAFB060AAA38}"/>
                </a:ext>
              </a:extLst>
            </p:cNvPr>
            <p:cNvSpPr txBox="1"/>
            <p:nvPr/>
          </p:nvSpPr>
          <p:spPr>
            <a:xfrm>
              <a:off x="8116858" y="5322502"/>
              <a:ext cx="4064000" cy="276999"/>
            </a:xfrm>
            <a:prstGeom prst="rect">
              <a:avLst/>
            </a:prstGeom>
            <a:solidFill>
              <a:srgbClr val="002F70"/>
            </a:solidFill>
          </p:spPr>
          <p:txBody>
            <a:bodyPr wrap="square" rtlCol="0">
              <a:spAutoFit/>
            </a:bodyPr>
            <a:lstStyle/>
            <a:p>
              <a:pPr algn="ctr"/>
              <a:endParaRPr lang="en-US" sz="1200" dirty="0">
                <a:solidFill>
                  <a:schemeClr val="bg1"/>
                </a:solidFill>
              </a:endParaRPr>
            </a:p>
          </p:txBody>
        </p:sp>
        <p:sp>
          <p:nvSpPr>
            <p:cNvPr id="8" name="TextBox 7">
              <a:extLst>
                <a:ext uri="{FF2B5EF4-FFF2-40B4-BE49-F238E27FC236}">
                  <a16:creationId xmlns:a16="http://schemas.microsoft.com/office/drawing/2014/main" id="{0469F032-0A23-641D-329C-C5858C99160F}"/>
                </a:ext>
              </a:extLst>
            </p:cNvPr>
            <p:cNvSpPr txBox="1"/>
            <p:nvPr/>
          </p:nvSpPr>
          <p:spPr>
            <a:xfrm>
              <a:off x="4063999" y="5322502"/>
              <a:ext cx="4064000" cy="276999"/>
            </a:xfrm>
            <a:prstGeom prst="rect">
              <a:avLst/>
            </a:prstGeom>
            <a:solidFill>
              <a:srgbClr val="005F9F"/>
            </a:solidFill>
          </p:spPr>
          <p:txBody>
            <a:bodyPr wrap="square" rtlCol="0">
              <a:spAutoFit/>
            </a:bodyPr>
            <a:lstStyle/>
            <a:p>
              <a:pPr algn="ctr"/>
              <a:endParaRPr lang="en-US" sz="1200" dirty="0">
                <a:solidFill>
                  <a:schemeClr val="bg1"/>
                </a:solidFill>
              </a:endParaRPr>
            </a:p>
          </p:txBody>
        </p:sp>
        <p:sp>
          <p:nvSpPr>
            <p:cNvPr id="9" name="TextBox 8">
              <a:extLst>
                <a:ext uri="{FF2B5EF4-FFF2-40B4-BE49-F238E27FC236}">
                  <a16:creationId xmlns:a16="http://schemas.microsoft.com/office/drawing/2014/main" id="{8193C8D6-5239-C098-DBBC-1CCDA53C6D84}"/>
                </a:ext>
              </a:extLst>
            </p:cNvPr>
            <p:cNvSpPr txBox="1"/>
            <p:nvPr/>
          </p:nvSpPr>
          <p:spPr>
            <a:xfrm>
              <a:off x="0" y="5322502"/>
              <a:ext cx="4064000" cy="276999"/>
            </a:xfrm>
            <a:prstGeom prst="rect">
              <a:avLst/>
            </a:prstGeom>
            <a:solidFill>
              <a:schemeClr val="accent1"/>
            </a:solidFill>
          </p:spPr>
          <p:txBody>
            <a:bodyPr wrap="square" rtlCol="0">
              <a:spAutoFit/>
            </a:bodyPr>
            <a:lstStyle/>
            <a:p>
              <a:pPr algn="ctr"/>
              <a:endParaRPr lang="en-US" sz="1200" dirty="0">
                <a:solidFill>
                  <a:schemeClr val="bg1"/>
                </a:solidFill>
              </a:endParaRPr>
            </a:p>
          </p:txBody>
        </p:sp>
      </p:grpSp>
      <p:sp>
        <p:nvSpPr>
          <p:cNvPr id="11" name="Slide Number Placeholder 4">
            <a:extLst>
              <a:ext uri="{FF2B5EF4-FFF2-40B4-BE49-F238E27FC236}">
                <a16:creationId xmlns:a16="http://schemas.microsoft.com/office/drawing/2014/main" id="{F8FC5C80-6E1C-6288-8A8B-8F7B297166ED}"/>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7651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2DA75-15A9-0D6E-13AD-7BC6347895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09342D-6997-1912-BAB4-B91E4D970696}"/>
              </a:ext>
            </a:extLst>
          </p:cNvPr>
          <p:cNvSpPr>
            <a:spLocks noGrp="1"/>
          </p:cNvSpPr>
          <p:nvPr>
            <p:ph type="title"/>
          </p:nvPr>
        </p:nvSpPr>
        <p:spPr>
          <a:xfrm>
            <a:off x="5782" y="0"/>
            <a:ext cx="12191998" cy="771525"/>
          </a:xfrm>
        </p:spPr>
        <p:txBody>
          <a:bodyPr>
            <a:normAutofit/>
          </a:bodyPr>
          <a:lstStyle/>
          <a:p>
            <a:r>
              <a:rPr lang="en-US" sz="2800" dirty="0"/>
              <a:t>Trends and Perceptions of In-Plan Annuity Options</a:t>
            </a:r>
          </a:p>
        </p:txBody>
      </p:sp>
      <p:sp>
        <p:nvSpPr>
          <p:cNvPr id="5" name="TextBox 4">
            <a:extLst>
              <a:ext uri="{FF2B5EF4-FFF2-40B4-BE49-F238E27FC236}">
                <a16:creationId xmlns:a16="http://schemas.microsoft.com/office/drawing/2014/main" id="{6535F7D8-8E94-301E-2314-FCD871EE412E}"/>
              </a:ext>
            </a:extLst>
          </p:cNvPr>
          <p:cNvSpPr txBox="1"/>
          <p:nvPr/>
        </p:nvSpPr>
        <p:spPr>
          <a:xfrm>
            <a:off x="470807" y="1311046"/>
            <a:ext cx="5593977" cy="1938992"/>
          </a:xfrm>
          <a:prstGeom prst="rect">
            <a:avLst/>
          </a:prstGeom>
          <a:solidFill>
            <a:srgbClr val="002F70"/>
          </a:solidFill>
        </p:spPr>
        <p:txBody>
          <a:bodyPr wrap="square" lIns="548640" tIns="1188720" rIns="548640" bIns="182880">
            <a:spAutoFit/>
          </a:bodyPr>
          <a:lstStyle/>
          <a:p>
            <a:pPr algn="ctr">
              <a:spcAft>
                <a:spcPts val="1800"/>
              </a:spcAft>
            </a:pPr>
            <a:r>
              <a:rPr lang="en-US" sz="1800" dirty="0">
                <a:solidFill>
                  <a:schemeClr val="bg1"/>
                </a:solidFill>
              </a:rPr>
              <a:t>Awareness and knowledge increasing across the ecosystem</a:t>
            </a:r>
          </a:p>
        </p:txBody>
      </p:sp>
      <p:sp>
        <p:nvSpPr>
          <p:cNvPr id="3" name="Slide Number Placeholder 4">
            <a:extLst>
              <a:ext uri="{FF2B5EF4-FFF2-40B4-BE49-F238E27FC236}">
                <a16:creationId xmlns:a16="http://schemas.microsoft.com/office/drawing/2014/main" id="{81670213-8DC5-D109-4E05-E5D9B604098F}"/>
              </a:ext>
            </a:extLst>
          </p:cNvPr>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F043314-36BA-A6B4-A82B-B7ACD9C3FF16}"/>
              </a:ext>
            </a:extLst>
          </p:cNvPr>
          <p:cNvSpPr txBox="1"/>
          <p:nvPr/>
        </p:nvSpPr>
        <p:spPr>
          <a:xfrm>
            <a:off x="6064784" y="1311046"/>
            <a:ext cx="5593977" cy="1938992"/>
          </a:xfrm>
          <a:prstGeom prst="rect">
            <a:avLst/>
          </a:prstGeom>
          <a:solidFill>
            <a:srgbClr val="005F9F"/>
          </a:solidFill>
        </p:spPr>
        <p:txBody>
          <a:bodyPr wrap="square" lIns="548640" tIns="1188720" rIns="548640" bIns="182880">
            <a:spAutoFit/>
          </a:bodyPr>
          <a:lstStyle/>
          <a:p>
            <a:pPr algn="ctr">
              <a:spcAft>
                <a:spcPts val="1800"/>
              </a:spcAft>
            </a:pPr>
            <a:r>
              <a:rPr lang="en-US" sz="1800" dirty="0">
                <a:solidFill>
                  <a:schemeClr val="bg1"/>
                </a:solidFill>
              </a:rPr>
              <a:t>Product and technology </a:t>
            </a:r>
            <a:br>
              <a:rPr lang="en-US" sz="1800" dirty="0">
                <a:solidFill>
                  <a:schemeClr val="bg1"/>
                </a:solidFill>
              </a:rPr>
            </a:br>
            <a:r>
              <a:rPr lang="en-US" sz="1800" dirty="0">
                <a:solidFill>
                  <a:schemeClr val="bg1"/>
                </a:solidFill>
              </a:rPr>
              <a:t>innovation occurring</a:t>
            </a:r>
          </a:p>
        </p:txBody>
      </p:sp>
      <p:sp>
        <p:nvSpPr>
          <p:cNvPr id="6" name="TextBox 5">
            <a:extLst>
              <a:ext uri="{FF2B5EF4-FFF2-40B4-BE49-F238E27FC236}">
                <a16:creationId xmlns:a16="http://schemas.microsoft.com/office/drawing/2014/main" id="{9BADCE50-AD03-C0DA-184D-B79D972947EA}"/>
              </a:ext>
            </a:extLst>
          </p:cNvPr>
          <p:cNvSpPr txBox="1"/>
          <p:nvPr/>
        </p:nvSpPr>
        <p:spPr>
          <a:xfrm>
            <a:off x="470807" y="3250038"/>
            <a:ext cx="5593977" cy="1938992"/>
          </a:xfrm>
          <a:prstGeom prst="rect">
            <a:avLst/>
          </a:prstGeom>
          <a:solidFill>
            <a:schemeClr val="accent1">
              <a:lumMod val="75000"/>
            </a:schemeClr>
          </a:solidFill>
        </p:spPr>
        <p:txBody>
          <a:bodyPr wrap="square" lIns="548640" tIns="1188720" rIns="548640" bIns="182880">
            <a:spAutoFit/>
          </a:bodyPr>
          <a:lstStyle/>
          <a:p>
            <a:pPr algn="ctr">
              <a:spcAft>
                <a:spcPts val="1800"/>
              </a:spcAft>
            </a:pPr>
            <a:r>
              <a:rPr lang="en-US" sz="1800" dirty="0">
                <a:solidFill>
                  <a:schemeClr val="bg1"/>
                </a:solidFill>
              </a:rPr>
              <a:t>Significant effort to overcome barriers (SECURE Act)</a:t>
            </a:r>
          </a:p>
        </p:txBody>
      </p:sp>
      <p:sp>
        <p:nvSpPr>
          <p:cNvPr id="8" name="TextBox 7">
            <a:extLst>
              <a:ext uri="{FF2B5EF4-FFF2-40B4-BE49-F238E27FC236}">
                <a16:creationId xmlns:a16="http://schemas.microsoft.com/office/drawing/2014/main" id="{080B8D19-B0AD-DC53-6837-0D7AAE816574}"/>
              </a:ext>
            </a:extLst>
          </p:cNvPr>
          <p:cNvSpPr txBox="1"/>
          <p:nvPr/>
        </p:nvSpPr>
        <p:spPr>
          <a:xfrm>
            <a:off x="6064784" y="3250038"/>
            <a:ext cx="5593977" cy="1938992"/>
          </a:xfrm>
          <a:prstGeom prst="rect">
            <a:avLst/>
          </a:prstGeom>
          <a:solidFill>
            <a:schemeClr val="accent1"/>
          </a:solidFill>
        </p:spPr>
        <p:txBody>
          <a:bodyPr wrap="square" lIns="548640" tIns="1188720" rIns="548640" bIns="182880">
            <a:spAutoFit/>
          </a:bodyPr>
          <a:lstStyle/>
          <a:p>
            <a:pPr algn="ctr">
              <a:spcAft>
                <a:spcPts val="1800"/>
              </a:spcAft>
            </a:pPr>
            <a:r>
              <a:rPr lang="en-US" dirty="0">
                <a:solidFill>
                  <a:schemeClr val="bg1"/>
                </a:solidFill>
              </a:rPr>
              <a:t>Education/knowledge </a:t>
            </a:r>
            <a:br>
              <a:rPr lang="en-US" dirty="0">
                <a:solidFill>
                  <a:schemeClr val="bg1"/>
                </a:solidFill>
              </a:rPr>
            </a:br>
            <a:r>
              <a:rPr lang="en-US" dirty="0">
                <a:solidFill>
                  <a:schemeClr val="bg1"/>
                </a:solidFill>
              </a:rPr>
              <a:t>matters</a:t>
            </a:r>
          </a:p>
        </p:txBody>
      </p:sp>
      <p:pic>
        <p:nvPicPr>
          <p:cNvPr id="9" name="Picture 8" descr="A white line drawing of a brain&#10;&#10;Description automatically generated">
            <a:extLst>
              <a:ext uri="{FF2B5EF4-FFF2-40B4-BE49-F238E27FC236}">
                <a16:creationId xmlns:a16="http://schemas.microsoft.com/office/drawing/2014/main" id="{4529B44B-CC13-0F76-E170-EDF5C20F97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5285" y="1580454"/>
            <a:ext cx="905021" cy="753172"/>
          </a:xfrm>
          <a:prstGeom prst="rect">
            <a:avLst/>
          </a:prstGeom>
        </p:spPr>
      </p:pic>
      <p:pic>
        <p:nvPicPr>
          <p:cNvPr id="10" name="Picture 9">
            <a:extLst>
              <a:ext uri="{FF2B5EF4-FFF2-40B4-BE49-F238E27FC236}">
                <a16:creationId xmlns:a16="http://schemas.microsoft.com/office/drawing/2014/main" id="{045FAFD7-5A77-8471-627C-C192A4411B2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445899" y="1473923"/>
            <a:ext cx="831746" cy="865240"/>
          </a:xfrm>
          <a:prstGeom prst="rect">
            <a:avLst/>
          </a:prstGeom>
        </p:spPr>
      </p:pic>
      <p:pic>
        <p:nvPicPr>
          <p:cNvPr id="11" name="Picture 10">
            <a:extLst>
              <a:ext uri="{FF2B5EF4-FFF2-40B4-BE49-F238E27FC236}">
                <a16:creationId xmlns:a16="http://schemas.microsoft.com/office/drawing/2014/main" id="{B457ABC5-340F-CDC4-9DCF-56A119F52F1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886086" y="3492889"/>
            <a:ext cx="763419" cy="753172"/>
          </a:xfrm>
          <a:prstGeom prst="rect">
            <a:avLst/>
          </a:prstGeom>
        </p:spPr>
      </p:pic>
      <p:pic>
        <p:nvPicPr>
          <p:cNvPr id="12" name="Picture 11">
            <a:extLst>
              <a:ext uri="{FF2B5EF4-FFF2-40B4-BE49-F238E27FC236}">
                <a16:creationId xmlns:a16="http://schemas.microsoft.com/office/drawing/2014/main" id="{4D5C3881-F1B9-DA5D-83F1-C46EDAF13EB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391853" y="3475673"/>
            <a:ext cx="939839" cy="775840"/>
          </a:xfrm>
          <a:prstGeom prst="rect">
            <a:avLst/>
          </a:prstGeom>
        </p:spPr>
      </p:pic>
    </p:spTree>
    <p:extLst>
      <p:ext uri="{BB962C8B-B14F-4D97-AF65-F5344CB8AC3E}">
        <p14:creationId xmlns:p14="http://schemas.microsoft.com/office/powerpoint/2010/main" val="840264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73FE-6FFD-4C40-4921-8DDC01D65F99}"/>
              </a:ext>
            </a:extLst>
          </p:cNvPr>
          <p:cNvSpPr>
            <a:spLocks noGrp="1"/>
          </p:cNvSpPr>
          <p:nvPr>
            <p:ph type="title"/>
          </p:nvPr>
        </p:nvSpPr>
        <p:spPr>
          <a:xfrm>
            <a:off x="0" y="0"/>
            <a:ext cx="12192000" cy="905256"/>
          </a:xfrm>
          <a:solidFill>
            <a:srgbClr val="002060"/>
          </a:solidFill>
        </p:spPr>
        <p:txBody>
          <a:bodyPr/>
          <a:lstStyle/>
          <a:p>
            <a:r>
              <a:rPr lang="en-US" dirty="0"/>
              <a:t>Plan Participants  </a:t>
            </a:r>
          </a:p>
        </p:txBody>
      </p:sp>
      <p:pic>
        <p:nvPicPr>
          <p:cNvPr id="4" name="Chart Placeholder 3">
            <a:extLst>
              <a:ext uri="{FF2B5EF4-FFF2-40B4-BE49-F238E27FC236}">
                <a16:creationId xmlns:a16="http://schemas.microsoft.com/office/drawing/2014/main" id="{45298DB3-B5D9-A873-6356-FC0215EADD00}"/>
              </a:ext>
            </a:extLst>
          </p:cNvPr>
          <p:cNvPicPr>
            <a:picLocks noGrp="1" noChangeAspect="1"/>
          </p:cNvPicPr>
          <p:nvPr>
            <p:ph type="chart" sz="quarter" idx="10"/>
          </p:nvPr>
        </p:nvPicPr>
        <p:blipFill rotWithShape="1">
          <a:blip r:embed="rId3" cstate="hqprint">
            <a:extLst>
              <a:ext uri="{28A0092B-C50C-407E-A947-70E740481C1C}">
                <a14:useLocalDpi xmlns:a14="http://schemas.microsoft.com/office/drawing/2010/main"/>
              </a:ext>
            </a:extLst>
          </a:blip>
          <a:srcRect/>
          <a:stretch/>
        </p:blipFill>
        <p:spPr>
          <a:xfrm>
            <a:off x="2839412" y="905256"/>
            <a:ext cx="6504774" cy="5952743"/>
          </a:xfrm>
          <a:prstGeom prst="rect">
            <a:avLst/>
          </a:prstGeom>
        </p:spPr>
      </p:pic>
      <p:sp>
        <p:nvSpPr>
          <p:cNvPr id="5" name="TextBox 4">
            <a:extLst>
              <a:ext uri="{FF2B5EF4-FFF2-40B4-BE49-F238E27FC236}">
                <a16:creationId xmlns:a16="http://schemas.microsoft.com/office/drawing/2014/main" id="{98AAA578-741C-A884-41C4-481FB532019B}"/>
              </a:ext>
            </a:extLst>
          </p:cNvPr>
          <p:cNvSpPr txBox="1"/>
          <p:nvPr/>
        </p:nvSpPr>
        <p:spPr>
          <a:xfrm>
            <a:off x="6244246" y="4281416"/>
            <a:ext cx="5947753" cy="1446550"/>
          </a:xfrm>
          <a:prstGeom prst="rect">
            <a:avLst/>
          </a:prstGeom>
          <a:gradFill>
            <a:gsLst>
              <a:gs pos="0">
                <a:schemeClr val="accent1">
                  <a:alpha val="80000"/>
                </a:schemeClr>
              </a:gs>
              <a:gs pos="100000">
                <a:schemeClr val="accent1"/>
              </a:gs>
            </a:gsLst>
            <a:lin ang="0" scaled="0"/>
          </a:gradFill>
        </p:spPr>
        <p:txBody>
          <a:bodyPr wrap="square" lIns="274320" tIns="182880" rIns="182880" bIns="182880" rtlCol="0">
            <a:spAutoFit/>
          </a:bodyPr>
          <a:lstStyle/>
          <a:p>
            <a:pPr defTabSz="914446"/>
            <a:r>
              <a:rPr lang="en-US" sz="2100" dirty="0">
                <a:solidFill>
                  <a:schemeClr val="bg1"/>
                </a:solidFill>
              </a:rPr>
              <a:t>…fewer than </a:t>
            </a:r>
            <a:r>
              <a:rPr lang="en-US" sz="2800" b="1" dirty="0">
                <a:solidFill>
                  <a:schemeClr val="accent2"/>
                </a:solidFill>
              </a:rPr>
              <a:t>1/2</a:t>
            </a:r>
            <a:r>
              <a:rPr lang="en-US" sz="2100" dirty="0">
                <a:solidFill>
                  <a:schemeClr val="bg1"/>
                </a:solidFill>
              </a:rPr>
              <a:t> of people own a product or have made investments that will generate guaranteed income in retirement.</a:t>
            </a:r>
          </a:p>
        </p:txBody>
      </p:sp>
      <p:sp>
        <p:nvSpPr>
          <p:cNvPr id="3" name="TextBox 2">
            <a:extLst>
              <a:ext uri="{FF2B5EF4-FFF2-40B4-BE49-F238E27FC236}">
                <a16:creationId xmlns:a16="http://schemas.microsoft.com/office/drawing/2014/main" id="{0F0B1F1F-1A6D-864F-F1C0-0B51836716B0}"/>
              </a:ext>
            </a:extLst>
          </p:cNvPr>
          <p:cNvSpPr txBox="1"/>
          <p:nvPr/>
        </p:nvSpPr>
        <p:spPr>
          <a:xfrm>
            <a:off x="1" y="1548904"/>
            <a:ext cx="4382813" cy="1015663"/>
          </a:xfrm>
          <a:prstGeom prst="rect">
            <a:avLst/>
          </a:prstGeom>
          <a:gradFill>
            <a:gsLst>
              <a:gs pos="100000">
                <a:schemeClr val="accent1">
                  <a:alpha val="80000"/>
                </a:schemeClr>
              </a:gs>
              <a:gs pos="35000">
                <a:schemeClr val="accent1"/>
              </a:gs>
            </a:gsLst>
            <a:lin ang="0" scaled="0"/>
          </a:gradFill>
        </p:spPr>
        <p:txBody>
          <a:bodyPr wrap="square" lIns="274320" tIns="182880" rIns="182880" bIns="182880" rtlCol="0">
            <a:spAutoFit/>
          </a:bodyPr>
          <a:lstStyle/>
          <a:p>
            <a:r>
              <a:rPr lang="en-US" sz="2100" dirty="0">
                <a:solidFill>
                  <a:schemeClr val="bg1"/>
                </a:solidFill>
              </a:rPr>
              <a:t>People need guaranteed income in retirement, but….</a:t>
            </a:r>
          </a:p>
        </p:txBody>
      </p:sp>
      <p:sp>
        <p:nvSpPr>
          <p:cNvPr id="9" name="Slide Number Placeholder 4">
            <a:extLst>
              <a:ext uri="{FF2B5EF4-FFF2-40B4-BE49-F238E27FC236}">
                <a16:creationId xmlns:a16="http://schemas.microsoft.com/office/drawing/2014/main" id="{E85EE89B-A2E2-26C6-B7B8-745B1F1BF4E8}"/>
              </a:ext>
            </a:extLst>
          </p:cNvPr>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A06F0F5-DF6A-4E0E-AC03-6B0D0B0A1300}" type="slidenum">
              <a:rPr lang="en-US" sz="900" smtClean="0">
                <a:solidFill>
                  <a:schemeClr val="bg1"/>
                </a:solidFill>
                <a:latin typeface="Arial" panose="020B0604020202020204"/>
              </a:rPr>
              <a:pPr>
                <a:defRPr/>
              </a:pPr>
              <a:t>9</a:t>
            </a:fld>
            <a:endParaRPr lang="en-US" sz="900" dirty="0">
              <a:solidFill>
                <a:schemeClr val="bg1"/>
              </a:solidFill>
              <a:latin typeface="Arial" panose="020B0604020202020204"/>
            </a:endParaRPr>
          </a:p>
        </p:txBody>
      </p:sp>
      <p:sp>
        <p:nvSpPr>
          <p:cNvPr id="6" name="TextBox 5">
            <a:extLst>
              <a:ext uri="{FF2B5EF4-FFF2-40B4-BE49-F238E27FC236}">
                <a16:creationId xmlns:a16="http://schemas.microsoft.com/office/drawing/2014/main" id="{2B4809F3-55FC-7CEE-E57C-E3A2B5C4F8AC}"/>
              </a:ext>
            </a:extLst>
          </p:cNvPr>
          <p:cNvSpPr txBox="1"/>
          <p:nvPr/>
        </p:nvSpPr>
        <p:spPr>
          <a:xfrm>
            <a:off x="531394" y="6308088"/>
            <a:ext cx="5712852" cy="230832"/>
          </a:xfrm>
          <a:prstGeom prst="rect">
            <a:avLst/>
          </a:prstGeom>
          <a:noFill/>
        </p:spPr>
        <p:txBody>
          <a:bodyPr wrap="square" rtlCol="0">
            <a:spAutoFit/>
          </a:bodyPr>
          <a:lstStyle/>
          <a:p>
            <a:pPr defTabSz="914446"/>
            <a:r>
              <a:rPr lang="en-US" sz="900" dirty="0">
                <a:solidFill>
                  <a:schemeClr val="bg1"/>
                </a:solidFill>
              </a:rPr>
              <a:t>Source: </a:t>
            </a:r>
            <a:r>
              <a:rPr lang="en-US" sz="900" b="0" i="1" dirty="0">
                <a:solidFill>
                  <a:schemeClr val="bg1"/>
                </a:solidFill>
                <a:effectLst/>
              </a:rPr>
              <a:t>2023 LIMRA Retirement Investors: Behaviors, Attitudes, and Financial Situations</a:t>
            </a:r>
            <a:r>
              <a:rPr lang="en-US" sz="900" b="0" i="0" dirty="0">
                <a:solidFill>
                  <a:schemeClr val="bg1"/>
                </a:solidFill>
                <a:effectLst/>
              </a:rPr>
              <a:t>, LIMRA</a:t>
            </a:r>
            <a:r>
              <a:rPr lang="en-US" sz="900" b="0" i="0" dirty="0">
                <a:solidFill>
                  <a:schemeClr val="bg1"/>
                </a:solidFill>
                <a:effectLst/>
                <a:latin typeface="Segoe UI" panose="020B0502040204020203" pitchFamily="34" charset="0"/>
              </a:rPr>
              <a:t>.</a:t>
            </a:r>
          </a:p>
        </p:txBody>
      </p:sp>
      <p:pic>
        <p:nvPicPr>
          <p:cNvPr id="7" name="Picture 6">
            <a:extLst>
              <a:ext uri="{FF2B5EF4-FFF2-40B4-BE49-F238E27FC236}">
                <a16:creationId xmlns:a16="http://schemas.microsoft.com/office/drawing/2014/main" id="{6DB3AE09-D091-C890-A9B4-7D5705D12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096946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41486C7A03EC45BCC38178807D06F1" ma:contentTypeVersion="0" ma:contentTypeDescription="Create a new document." ma:contentTypeScope="" ma:versionID="a59cf86224a53c1a91cc8b3eb9a7cae4">
  <xsd:schema xmlns:xsd="http://www.w3.org/2001/XMLSchema" xmlns:xs="http://www.w3.org/2001/XMLSchema" xmlns:p="http://schemas.microsoft.com/office/2006/metadata/properties" xmlns:ns2="ff47d776-8114-4207-8cc3-ed44e79849e7" targetNamespace="http://schemas.microsoft.com/office/2006/metadata/properties" ma:root="true" ma:fieldsID="d2bcf69eafe7713bf656e0fceb4d214a" ns2:_="">
    <xsd:import namespace="ff47d776-8114-4207-8cc3-ed44e79849e7"/>
    <xsd:element name="properties">
      <xsd:complexType>
        <xsd:sequence>
          <xsd:element name="documentManagement">
            <xsd:complexType>
              <xsd:all>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94424C-770D-43DA-9509-C27007F4C686}">
  <ds:schemaRefs>
    <ds:schemaRef ds:uri="http://schemas.microsoft.com/office/2006/metadata/properties"/>
    <ds:schemaRef ds:uri="http://schemas.microsoft.com/office/infopath/2007/PartnerControls"/>
    <ds:schemaRef ds:uri="ff47d776-8114-4207-8cc3-ed44e79849e7"/>
  </ds:schemaRefs>
</ds:datastoreItem>
</file>

<file path=customXml/itemProps2.xml><?xml version="1.0" encoding="utf-8"?>
<ds:datastoreItem xmlns:ds="http://schemas.openxmlformats.org/officeDocument/2006/customXml" ds:itemID="{C5CFCEF9-EB22-40A8-A7BE-6AE311E7C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28614B-2479-4D62-85F2-20A824F5D0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17867</TotalTime>
  <Words>5808</Words>
  <Application>Microsoft Office PowerPoint</Application>
  <PresentationFormat>Widescreen</PresentationFormat>
  <Paragraphs>618</Paragraphs>
  <Slides>39</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vt:lpstr>
      <vt:lpstr>Arial</vt:lpstr>
      <vt:lpstr>Baskerville Old Face</vt:lpstr>
      <vt:lpstr>Calibri</vt:lpstr>
      <vt:lpstr>Open Sans</vt:lpstr>
      <vt:lpstr>Segoe UI</vt:lpstr>
      <vt:lpstr>Symbol</vt:lpstr>
      <vt:lpstr>Times New Roman</vt:lpstr>
      <vt:lpstr>Wingdings</vt:lpstr>
      <vt:lpstr>2022 LIMRA-LOMA Presentation</vt:lpstr>
      <vt:lpstr>Powering Forward:  In-Plan Annuities Gain Momentum</vt:lpstr>
      <vt:lpstr>The Defined Contribution Market — The Opportunity</vt:lpstr>
      <vt:lpstr>A Minority of Plans Offer an In-Plan Option</vt:lpstr>
      <vt:lpstr>SECURE Act(s) Have Been a Catalyst for Growth</vt:lpstr>
      <vt:lpstr>In-Plan Annuities and QDIA </vt:lpstr>
      <vt:lpstr>Adoption Has Been Slow but Growing</vt:lpstr>
      <vt:lpstr>Trends and Perceptions </vt:lpstr>
      <vt:lpstr>Trends and Perceptions of In-Plan Annuity Options</vt:lpstr>
      <vt:lpstr>Plan Participants  </vt:lpstr>
      <vt:lpstr>Plan Participants Are Interested in the Opportunity to Invest</vt:lpstr>
      <vt:lpstr>Plan Advisors’ Viewpoint</vt:lpstr>
      <vt:lpstr>Many Advisors Recommend Including an Option </vt:lpstr>
      <vt:lpstr>Plan Advisor Understanding of In-Plan Annuities Is Critical to Adoption</vt:lpstr>
      <vt:lpstr>Type of Plan Advisor and Familiarity of Income Options </vt:lpstr>
      <vt:lpstr>Characteristics That Drive Adoption</vt:lpstr>
      <vt:lpstr>Paternalism Is a Top Reason to Offer</vt:lpstr>
      <vt:lpstr>A History of DB Plans Paves the Way</vt:lpstr>
      <vt:lpstr>Age of Company Drives Decision to Offer</vt:lpstr>
      <vt:lpstr>In-Plan Annuity vs. No In-Plan Annuity Plan Characteristics</vt:lpstr>
      <vt:lpstr>IPA Participation Rate</vt:lpstr>
      <vt:lpstr>Plan Sponsors of Plans With In-Plan Annuities</vt:lpstr>
      <vt:lpstr>Employers Offer In-Plan Annuities to Look Out for Employees</vt:lpstr>
      <vt:lpstr>In-Plan Annuity Sponsor Takeaways</vt:lpstr>
      <vt:lpstr>Plan Sponsors of Plans Without In-Plan Annuities</vt:lpstr>
      <vt:lpstr>Plan Recordkeepers That Offer In-Plan Annuities</vt:lpstr>
      <vt:lpstr>Reasons for Not Offering: Product-Based Objections</vt:lpstr>
      <vt:lpstr>In-Plan Annuity Considerations</vt:lpstr>
      <vt:lpstr>Where Do We Go From Here?  </vt:lpstr>
      <vt:lpstr>You Are Already There — What’s Next? </vt:lpstr>
      <vt:lpstr>Discussion</vt:lpstr>
      <vt:lpstr>Appendix</vt:lpstr>
      <vt:lpstr>Income Products — In-Plan and Out-of-Plan </vt:lpstr>
      <vt:lpstr>Appendix: History of DC Plans</vt:lpstr>
      <vt:lpstr>Appendix: The Retirement Landscape</vt:lpstr>
      <vt:lpstr>Sample Characteristics/Plan Sponsor Survey</vt:lpstr>
      <vt:lpstr>In-Plan Annuity Characteristics/Plan Sponsor Survey</vt:lpstr>
      <vt:lpstr>Technology Advancements: Middleware</vt:lpstr>
      <vt:lpstr>Employer Attitudes Toward In-Plan Annuities </vt:lpstr>
      <vt:lpstr>In-Plan Annuity Plan Advisors Play a Key Role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Plan Annuities</dc:title>
  <dc:creator>Hodgens, Bryan</dc:creator>
  <cp:lastModifiedBy>Calica, Brandi</cp:lastModifiedBy>
  <cp:revision>146</cp:revision>
  <dcterms:created xsi:type="dcterms:W3CDTF">2024-03-20T22:45:50Z</dcterms:created>
  <dcterms:modified xsi:type="dcterms:W3CDTF">2024-08-02T17:46:49Z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0x0101002141486C7A03EC45BCC38178807D06F1</vt:lpwstr>
  </property>
</Properties>
</file>