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3"/>
  </p:notesMasterIdLst>
  <p:handoutMasterIdLst>
    <p:handoutMasterId r:id="rId34"/>
  </p:handoutMasterIdLst>
  <p:sldIdLst>
    <p:sldId id="256" r:id="rId5"/>
    <p:sldId id="448" r:id="rId6"/>
    <p:sldId id="470" r:id="rId7"/>
    <p:sldId id="417" r:id="rId8"/>
    <p:sldId id="454" r:id="rId9"/>
    <p:sldId id="293" r:id="rId10"/>
    <p:sldId id="471" r:id="rId11"/>
    <p:sldId id="411" r:id="rId12"/>
    <p:sldId id="452" r:id="rId13"/>
    <p:sldId id="414" r:id="rId14"/>
    <p:sldId id="450" r:id="rId15"/>
    <p:sldId id="415" r:id="rId16"/>
    <p:sldId id="436" r:id="rId17"/>
    <p:sldId id="457" r:id="rId18"/>
    <p:sldId id="458" r:id="rId19"/>
    <p:sldId id="459" r:id="rId20"/>
    <p:sldId id="446" r:id="rId21"/>
    <p:sldId id="461" r:id="rId22"/>
    <p:sldId id="462" r:id="rId23"/>
    <p:sldId id="463" r:id="rId24"/>
    <p:sldId id="444" r:id="rId25"/>
    <p:sldId id="465" r:id="rId26"/>
    <p:sldId id="466" r:id="rId27"/>
    <p:sldId id="464" r:id="rId28"/>
    <p:sldId id="445" r:id="rId29"/>
    <p:sldId id="468" r:id="rId30"/>
    <p:sldId id="469" r:id="rId31"/>
    <p:sldId id="4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9A59A2-20E3-416E-99F7-7F5A2713AB7B}">
          <p14:sldIdLst>
            <p14:sldId id="256"/>
            <p14:sldId id="448"/>
            <p14:sldId id="470"/>
            <p14:sldId id="417"/>
            <p14:sldId id="454"/>
            <p14:sldId id="293"/>
            <p14:sldId id="471"/>
            <p14:sldId id="411"/>
            <p14:sldId id="452"/>
            <p14:sldId id="414"/>
            <p14:sldId id="450"/>
          </p14:sldIdLst>
        </p14:section>
        <p14:section name="Case Studies" id="{9A33A68F-D73E-4342-ABE4-300140E59A5A}">
          <p14:sldIdLst>
            <p14:sldId id="415"/>
          </p14:sldIdLst>
        </p14:section>
        <p14:section name="Underserved Markets" id="{FA3873C1-DAAC-4BC8-87CD-2A93A8850705}">
          <p14:sldIdLst>
            <p14:sldId id="436"/>
            <p14:sldId id="457"/>
            <p14:sldId id="458"/>
            <p14:sldId id="459"/>
          </p14:sldIdLst>
        </p14:section>
        <p14:section name="Consumers' LTC Confusion" id="{181257BF-51FF-408A-9CD9-53679B8078C9}">
          <p14:sldIdLst>
            <p14:sldId id="446"/>
            <p14:sldId id="461"/>
            <p14:sldId id="462"/>
            <p14:sldId id="463"/>
          </p14:sldIdLst>
        </p14:section>
        <p14:section name="Career Agent Distribution" id="{092A8B8A-7E37-412A-9944-6661BCC9A2BE}">
          <p14:sldIdLst>
            <p14:sldId id="444"/>
            <p14:sldId id="465"/>
            <p14:sldId id="466"/>
            <p14:sldId id="464"/>
          </p14:sldIdLst>
        </p14:section>
        <p14:section name="API Maturity Model" id="{9887FA7A-8384-4526-8B16-632BAB324E24}">
          <p14:sldIdLst>
            <p14:sldId id="445"/>
            <p14:sldId id="468"/>
            <p14:sldId id="469"/>
            <p14:sldId id="4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0B342-CE30-6E4B-1CE9-69C53315B439}" name="Lorenz, Michelle" initials="LM" userId="S::mlorenz@limra.com::541e9a60-f3ac-4174-97be-399388a497a2" providerId="AD"/>
  <p188:author id="{DED12853-423E-F6ED-BC13-1BC035F250EB}" name="Michelle" initials="M" userId="S::MLorenz@limra.com::541e9a60-f3ac-4174-97be-399388a497a2" providerId="AD"/>
  <p188:author id="{D736505C-1716-D9F5-0787-32FB36F78538}" name="Graziano, Maria" initials="GM" userId="S-1-5-21-3670347269-1734258486-2757495605-29648" providerId="AD"/>
  <p188:author id="{E97EF3DC-C831-956A-F6CD-4E741CF386B8}" name="Graziano, Maria" initials="MG" userId="S::MGraziano@limra.com::e1223b9a-6859-43e8-b744-f2fba30ace49" providerId="AD"/>
  <p188:author id="{6DDDFEDF-77E0-0D0E-ED62-EA3D95FB8BE3}" name="Santelices, Riel" initials="RS" userId="S::RSantelices@loma.org::0c6a8b92-bccf-44c8-86b2-628dfc123cbf" providerId="AD"/>
  <p188:author id="{5FC69AE8-F007-68A1-EC62-F6C211AE6E8A}" name="Hackett, Lai-Sahn" initials="HLS" userId="S::LHackett@limra.com::1c035efd-93f7-4649-a7bb-b61b9fdfa0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8"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Ly, Dararith" initials="LD" lastIdx="7" clrIdx="5">
    <p:extLst>
      <p:ext uri="{19B8F6BF-5375-455C-9EA6-DF929625EA0E}">
        <p15:presenceInfo xmlns:p15="http://schemas.microsoft.com/office/powerpoint/2012/main" userId="S-1-5-21-3670347269-1734258486-2757495605-26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6F3"/>
    <a:srgbClr val="763AC7"/>
    <a:srgbClr val="ED8C00"/>
    <a:srgbClr val="007B4E"/>
    <a:srgbClr val="004C9D"/>
    <a:srgbClr val="F9C606"/>
    <a:srgbClr val="00788E"/>
    <a:srgbClr val="002F70"/>
    <a:srgbClr val="9778E0"/>
    <a:srgbClr val="4298B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83414" autoAdjust="0"/>
  </p:normalViewPr>
  <p:slideViewPr>
    <p:cSldViewPr snapToGrid="0">
      <p:cViewPr varScale="1">
        <p:scale>
          <a:sx n="92" d="100"/>
          <a:sy n="92" d="100"/>
        </p:scale>
        <p:origin x="1776" y="10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6" d="100"/>
          <a:sy n="106" d="100"/>
        </p:scale>
        <p:origin x="1808"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9/26/2025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9/26/2025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25893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I hope you’ll think of us for any upcoming projects – as you start any strategic planning</a:t>
            </a:r>
          </a:p>
          <a:p>
            <a:r>
              <a:rPr lang="en-US" dirty="0"/>
              <a:t>Love for an opportunity to experience what it’s like to partner with us.</a:t>
            </a:r>
          </a:p>
          <a:p>
            <a:r>
              <a:rPr lang="en-US" dirty="0"/>
              <a:t>We’re capable, connected and “proven” partners.</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175292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I hope you’ll think of us for any upcoming projects – as you start any strategic planning</a:t>
            </a:r>
          </a:p>
          <a:p>
            <a:r>
              <a:rPr lang="en-US" dirty="0"/>
              <a:t>Love for an opportunity to experience what it’s like to partner with us.</a:t>
            </a:r>
          </a:p>
          <a:p>
            <a:r>
              <a:rPr lang="en-US" dirty="0"/>
              <a:t>We’re capable, connected and “proven” partners.</a:t>
            </a:r>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760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Diverse and underserved markets continue to be a focus across our membership and industry at large. The insurance and financial services industry wanted to learn how to effectively engage with historically underserved markets.</a:t>
            </a:r>
            <a:r>
              <a:rPr kumimoji="0" lang="en-US"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1200" b="0" i="1"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This research brought together an industry consortium of 10 carrier members who wanted to know how to accelerate growth in underserved markets based on the needs of consumers within those communities.</a:t>
            </a:r>
            <a:endParaRPr kumimoji="0" lang="en-US" sz="12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86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F1FA-B54B-BC51-0502-DE0D00DF3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6F362-C8DD-BD4F-DCCC-A7AB80568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D3B7A-FBF4-509E-9F2E-390AA5C6F8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0FD2EC-9AB4-892D-11B4-197BAFD057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62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E0947-84D2-73A3-8D6D-E689D0E32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B3312-81C1-260E-800C-F99EBD35A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3C39F-0BC7-7CDE-D2D0-AC0B7B4693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457EE8-AC41-E402-46F4-F5C99AE549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96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23271-B8CA-20DE-9404-98997B64E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950B0-4757-3EA2-E7DE-A21FFD8C1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04117-AD2F-DDB2-9F08-D8F93FF73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D71AAF-659E-1928-347B-9E525F77D0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42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3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230F-B8AC-8DA8-F1C2-56C7575ED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DC6A9-3D39-1709-5692-C333C66AC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C1416-C04F-F322-516B-054CDAC6C4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5A6566-05A8-DA18-096B-43563F91E5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015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7ADC1-B049-1375-D7A9-C1BAF2522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FAC29-2F6C-154E-F601-BCAF79BD1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4CFDE-3766-8A60-C072-D33FD550CF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478D23-CD14-38FA-9F8D-35BC884157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0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BE96-46E2-E32F-3CEE-76934195A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48AE7-9BE2-BC6E-F7C3-F35F6A6B6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91DFD-CF1D-59E4-0D41-61C408998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DD4B1B-8FFF-7C84-CCED-EEF591134E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18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9300B-AE77-4EC6-23F4-FAEB28C23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3B382-AD5F-8A37-4AD3-789A7552A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26A6C-0EAC-A203-C046-161AE34F3639}"/>
              </a:ext>
            </a:extLst>
          </p:cNvPr>
          <p:cNvSpPr>
            <a:spLocks noGrp="1"/>
          </p:cNvSpPr>
          <p:nvPr>
            <p:ph type="body" idx="1"/>
          </p:nvPr>
        </p:nvSpPr>
        <p:spPr/>
        <p:txBody>
          <a:bodyPr/>
          <a:lstStyle/>
          <a:p>
            <a:r>
              <a:rPr lang="en-US" b="1" dirty="0"/>
              <a:t>Agree need for insights</a:t>
            </a:r>
            <a:r>
              <a:rPr lang="en-US" dirty="0"/>
              <a:t>: </a:t>
            </a:r>
          </a:p>
          <a:p>
            <a:pPr marL="171450" indent="-171450">
              <a:buFont typeface="Arial" panose="020B0604020202020204" pitchFamily="34" charset="0"/>
              <a:buChar char="•"/>
            </a:pPr>
            <a:r>
              <a:rPr lang="en-US" dirty="0"/>
              <a:t>Pace of change in our industry is accelerating</a:t>
            </a:r>
          </a:p>
          <a:p>
            <a:pPr marL="171450" indent="-171450">
              <a:buFont typeface="Arial" panose="020B0604020202020204" pitchFamily="34" charset="0"/>
              <a:buChar char="•"/>
            </a:pPr>
            <a:r>
              <a:rPr lang="en-US" dirty="0"/>
              <a:t>Growth is becoming tougher to achieve – seeking profitable growth</a:t>
            </a:r>
          </a:p>
          <a:p>
            <a:pPr marL="171450" indent="-171450">
              <a:buFont typeface="Arial" panose="020B0604020202020204" pitchFamily="34" charset="0"/>
              <a:buChar char="•"/>
            </a:pPr>
            <a:r>
              <a:rPr lang="en-US" dirty="0"/>
              <a:t>Marketplace more competitive than ever</a:t>
            </a:r>
          </a:p>
          <a:p>
            <a:pPr marL="171450" indent="-171450">
              <a:buFont typeface="Arial" panose="020B0604020202020204" pitchFamily="34" charset="0"/>
              <a:buChar char="•"/>
            </a:pPr>
            <a:r>
              <a:rPr lang="en-US" dirty="0"/>
              <a:t>Business Decisions are now riskier than ever</a:t>
            </a:r>
          </a:p>
          <a:p>
            <a:endParaRPr lang="en-US" dirty="0"/>
          </a:p>
          <a:p>
            <a:r>
              <a:rPr lang="en-US" b="1" dirty="0"/>
              <a:t>Need for Insights:  Address these challenges in this environment, we know our members need a knowledgeable and trusted partner.</a:t>
            </a:r>
          </a:p>
          <a:p>
            <a:r>
              <a:rPr lang="en-US" b="0" dirty="0"/>
              <a:t>We’ve relaunched our custom research business</a:t>
            </a:r>
          </a:p>
          <a:p>
            <a:endParaRPr lang="en-US" dirty="0"/>
          </a:p>
          <a:p>
            <a:r>
              <a:rPr lang="en-US" b="1" dirty="0"/>
              <a:t>What Makes Us Unique?</a:t>
            </a:r>
          </a:p>
          <a:p>
            <a:pPr marL="171450" indent="-171450">
              <a:buFont typeface="Arial" panose="020B0604020202020204" pitchFamily="34" charset="0"/>
              <a:buChar char="•"/>
            </a:pPr>
            <a:r>
              <a:rPr lang="en-US" dirty="0"/>
              <a:t>Tapping into decades of expertise and experience we can bring to your project</a:t>
            </a:r>
          </a:p>
          <a:p>
            <a:pPr marL="171450" indent="-171450">
              <a:buFont typeface="Arial" panose="020B0604020202020204" pitchFamily="34" charset="0"/>
              <a:buChar char="•"/>
            </a:pPr>
            <a:r>
              <a:rPr lang="en-US" dirty="0"/>
              <a:t>Resources extending beyond methodologies – Tapping into a </a:t>
            </a:r>
            <a:r>
              <a:rPr lang="en-US" b="1" dirty="0"/>
              <a:t>vast array of industry benchmarks </a:t>
            </a:r>
            <a:r>
              <a:rPr lang="en-US" dirty="0"/>
              <a:t>and existing research to connect dots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Working With Us</a:t>
            </a:r>
          </a:p>
          <a:p>
            <a:pPr marL="171450" indent="-171450">
              <a:buFont typeface="Arial" panose="020B0604020202020204" pitchFamily="34" charset="0"/>
              <a:buChar char="•"/>
            </a:pPr>
            <a:r>
              <a:rPr lang="en-US" b="0" dirty="0"/>
              <a:t>Experience – knowing and understanding your business/research objectives</a:t>
            </a:r>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F0F9D3C4-5BDE-A162-FB75-81C00207C288}"/>
              </a:ext>
            </a:extLst>
          </p:cNvPr>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323298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780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0A0DE-5C77-0904-6753-947A4D58A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65B9B-A13F-5BC0-7B04-445B41E9A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DD3B8-0F86-CD23-2D04-786DB7CEE8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1ECF4-04E7-7000-3E8B-9528944CB5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3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1F86-0CC9-4891-4543-EE4C92754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569AA-55D4-E141-0303-9181B80A0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D5E42-C224-9C16-7E52-0D27C10D99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F1451B-1544-FEAB-5412-207A1C91B5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36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75B80-25BE-AE4E-92CB-E5597F8ED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098E8-79EB-EBC9-AE8B-A5D06A4CE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890C7-CD70-FAA4-19F7-6ED61242C9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D606B3-0E29-561D-0307-E8DE542E3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91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16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D1C61-1226-3FD2-D6BB-3D335FAFB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02F2E-0884-B0DA-C0A4-2BE10548E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47A58-D507-0A46-69BC-5ADDBBC12A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B1B869-A8CE-489C-4F14-F9DC65B3C3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328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0B33-DCF3-BE65-76D6-6C7764FAD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62360-9FCC-96B9-8F9F-8A45FE208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DDBDC-D473-2D47-8DA8-E235C4F05A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F6E4ED-1011-2E64-3329-379FAFBD43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82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AE052-C8CB-A488-C973-A35BF365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ED053-03C7-F50A-C655-18D09241A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555CB-BA06-24EE-1B30-AA8DDF5E0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633CBB-6E42-90A5-6024-E872EB07EF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05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None/>
              <a:tabLst/>
              <a:defRPr/>
            </a:pPr>
            <a:r>
              <a:rPr kumimoji="0" lang="en-US" sz="20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Our world is changing, ARS has the expertise and skills to help you navigate those changes.</a:t>
            </a:r>
          </a:p>
          <a:p>
            <a:pPr marL="0" marR="0" lvl="0" indent="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*Speak to the specific needs and what is happening*</a:t>
            </a:r>
          </a:p>
          <a:p>
            <a:pPr marL="0" marR="0" lvl="0" indent="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None/>
              <a:tabLst/>
              <a:defRPr/>
            </a:pPr>
            <a:endParaRPr kumimoji="0" lang="en-US" sz="20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None/>
              <a:tabLst/>
              <a:defRPr/>
            </a:pPr>
            <a:r>
              <a:rPr kumimoji="0" lang="en-US" sz="20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Across the marketplace: </a:t>
            </a:r>
          </a:p>
          <a:p>
            <a:pPr marL="708660" marR="0" lvl="1" indent="-36576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Low growth is impacting everyone </a:t>
            </a:r>
          </a:p>
          <a:p>
            <a:pPr marL="708660" marR="0" lvl="1" indent="-36576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Riskier decisions must be made</a:t>
            </a:r>
          </a:p>
          <a:p>
            <a:pPr marL="708660" marR="0" lvl="1" indent="-365760" algn="l" defTabSz="914400" rtl="0" eaLnBrk="1" fontAlgn="base" latinLnBrk="0" hangingPunct="1">
              <a:lnSpc>
                <a:spcPct val="100000"/>
              </a:lnSpc>
              <a:spcBef>
                <a:spcPts val="600"/>
              </a:spcBef>
              <a:spcAft>
                <a:spcPts val="600"/>
              </a:spcAft>
              <a:buClr>
                <a:srgbClr val="000000"/>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Relevant, actionable insights are needed to succeed in this environment</a:t>
            </a:r>
          </a:p>
          <a:p>
            <a:endParaRPr lang="en-US" b="1" dirty="0"/>
          </a:p>
          <a:p>
            <a:endParaRPr lang="en-US" b="1" dirty="0"/>
          </a:p>
          <a:p>
            <a:r>
              <a:rPr lang="en-US" b="1" dirty="0"/>
              <a:t>Consultative Approach</a:t>
            </a:r>
          </a:p>
          <a:p>
            <a:pPr marL="171450" indent="-171450">
              <a:buFont typeface="Arial" panose="020B0604020202020204" pitchFamily="34" charset="0"/>
              <a:buChar char="•"/>
            </a:pPr>
            <a:r>
              <a:rPr lang="en-US" dirty="0"/>
              <a:t>Our approach is to focus on the what your business issue is, what the business questions are and what’s the best way to answer them.</a:t>
            </a:r>
          </a:p>
          <a:p>
            <a:pPr marL="171450" indent="-171450">
              <a:buFont typeface="Arial" panose="020B0604020202020204" pitchFamily="34" charset="0"/>
              <a:buChar char="•"/>
            </a:pPr>
            <a:r>
              <a:rPr lang="en-US" dirty="0"/>
              <a:t>Focused on identifying and developing insights that you can readily apply.</a:t>
            </a:r>
          </a:p>
          <a:p>
            <a:pPr marL="171450" indent="-171450">
              <a:buFont typeface="Arial" panose="020B0604020202020204" pitchFamily="34" charset="0"/>
              <a:buChar char="•"/>
            </a:pPr>
            <a:r>
              <a:rPr lang="en-US" dirty="0"/>
              <a:t>When it comes to research, the real value isn’t in the data but rather the insights and how they apply to your business situation.</a:t>
            </a:r>
          </a:p>
          <a:p>
            <a:pPr marL="171450" indent="-171450">
              <a:buFont typeface="Arial" panose="020B0604020202020204" pitchFamily="34" charset="0"/>
              <a:buChar char="•"/>
            </a:pPr>
            <a:r>
              <a:rPr lang="en-US" dirty="0"/>
              <a:t>Boutique consultancy</a:t>
            </a:r>
          </a:p>
          <a:p>
            <a:pPr marL="171450" indent="-171450">
              <a:buFont typeface="Arial" panose="020B0604020202020204" pitchFamily="34" charset="0"/>
              <a:buChar char="•"/>
            </a:pPr>
            <a:endParaRPr lang="en-US" dirty="0"/>
          </a:p>
          <a:p>
            <a:r>
              <a:rPr lang="en-US" b="1" dirty="0"/>
              <a:t>Experienced Team of Dedicated Researchers </a:t>
            </a:r>
          </a:p>
          <a:p>
            <a:pPr marL="171450" indent="-171450">
              <a:buFont typeface="Arial" panose="020B0604020202020204" pitchFamily="34" charset="0"/>
              <a:buChar char="•"/>
            </a:pPr>
            <a:r>
              <a:rPr lang="en-US" dirty="0"/>
              <a:t>We’re a team within the larger association with access to a vast array of researchers and existing data</a:t>
            </a:r>
          </a:p>
          <a:p>
            <a:pPr marL="171450" indent="-171450">
              <a:buFont typeface="Arial" panose="020B0604020202020204" pitchFamily="34" charset="0"/>
              <a:buChar char="•"/>
            </a:pPr>
            <a:r>
              <a:rPr lang="en-US" dirty="0"/>
              <a:t>Knowledge of the industry, creative for our clients and are curious about what works.</a:t>
            </a:r>
          </a:p>
          <a:p>
            <a:pPr marL="171450" indent="-171450">
              <a:buFont typeface="Arial" panose="020B0604020202020204" pitchFamily="34" charset="0"/>
              <a:buChar char="•"/>
            </a:pPr>
            <a:r>
              <a:rPr lang="en-US" dirty="0"/>
              <a:t>Working closely with you, we have our arms around the industry and the expertise to translate data into insights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we’ve got a lot happening within our industry. </a:t>
            </a:r>
            <a:r>
              <a:rPr lang="en-US" sz="1200" kern="100" dirty="0">
                <a:ea typeface="Calibri" panose="020F0502020204030204" pitchFamily="34" charset="0"/>
                <a:cs typeface="Times New Roman" panose="02020603050405020304" pitchFamily="18" charset="0"/>
              </a:rPr>
              <a:t>We are a boutique research consultancy that uniquely understands the needs of the industry.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Look at Disruptors</a:t>
            </a:r>
          </a:p>
          <a:p>
            <a:r>
              <a:rPr lang="en-US" sz="1200" b="1" kern="1200" dirty="0">
                <a:solidFill>
                  <a:schemeClr val="tx1"/>
                </a:solidFill>
                <a:effectLst/>
                <a:latin typeface="+mn-lt"/>
                <a:ea typeface="+mn-ea"/>
                <a:cs typeface="+mn-cs"/>
              </a:rPr>
              <a:t>We see a lot of M&amp;A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Private equity more prominent than ever before and changing the competitive landscape in a significant way.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Tech as a Disruptor </a:t>
            </a:r>
            <a:r>
              <a:rPr lang="en-US" sz="1200" kern="1200" dirty="0">
                <a:solidFill>
                  <a:schemeClr val="tx1"/>
                </a:solidFill>
                <a:effectLst/>
                <a:latin typeface="+mn-lt"/>
                <a:ea typeface="+mn-ea"/>
                <a:cs typeface="+mn-cs"/>
              </a:rPr>
              <a:t>– We say “Process is the new Product” – tech drives this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Focus on digital transformation – Now, intro of AI we see truly transformative tech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Companies looking to better understand how they can benefit, drive efficiencies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Impact of AI on your company, partners and end consumer?</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Opportunities</a:t>
            </a:r>
          </a:p>
          <a:p>
            <a:pPr marL="0" indent="0">
              <a:buFont typeface="Arial" panose="020B0604020202020204" pitchFamily="34" charset="0"/>
              <a:buNone/>
            </a:pPr>
            <a:r>
              <a:rPr lang="en-US" sz="1200" b="1" kern="1200" dirty="0">
                <a:solidFill>
                  <a:schemeClr val="tx1"/>
                </a:solidFill>
                <a:effectLst/>
                <a:latin typeface="+mn-lt"/>
                <a:ea typeface="+mn-ea"/>
                <a:cs typeface="+mn-cs"/>
              </a:rPr>
              <a:t>Consumers and Channel Options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Where are your areas for profitable growth?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Existing products to new market segments or looking to adjacent products for growth?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the segments be receptive of your offering?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advisors have access to the markets you’re hoping to reach?</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Competing Financial Priorities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Asking to do more with less – relatable? </a:t>
            </a:r>
          </a:p>
          <a:p>
            <a:pPr marL="171450" indent="-171450">
              <a:buFont typeface="Arial" panose="020B0604020202020204" pitchFamily="34" charset="0"/>
              <a:buChar char="•"/>
            </a:pPr>
            <a:endParaRPr lang="en-US" dirty="0"/>
          </a:p>
          <a:p>
            <a:endParaRPr lang="en-US" b="1" dirty="0"/>
          </a:p>
          <a:p>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86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Slide to give examples of when you would come to us</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lang="en-US" b="1" dirty="0"/>
              <a:t>Think of us as a boutique specialty shop for specialty projects </a:t>
            </a:r>
            <a:r>
              <a:rPr lang="en-US" b="0" dirty="0"/>
              <a:t>– If looking for something new and strategic requiring creative thinking – this would be us.</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Not a brand study – Not brand marketers</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Products – we understand the complexities and how products work</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Investing millions in bringing a new product to market, insights to develop an effective </a:t>
            </a:r>
            <a:r>
              <a:rPr kumimoji="0" lang="en-US" sz="1200" b="0" i="0" u="none" strike="noStrike" kern="1200" cap="none" spc="0" normalizeH="0" baseline="0" noProof="0" dirty="0" err="1">
                <a:ln>
                  <a:noFill/>
                </a:ln>
                <a:solidFill>
                  <a:schemeClr val="tx1"/>
                </a:solidFill>
                <a:effectLst/>
                <a:uLnTx/>
                <a:uFillTx/>
                <a:latin typeface="+mn-lt"/>
                <a:ea typeface="+mn-ea"/>
                <a:cs typeface="+mn-cs"/>
              </a:rPr>
              <a:t>gtm</a:t>
            </a:r>
            <a:r>
              <a:rPr kumimoji="0" lang="en-US" sz="1200" b="0" i="0" u="none" strike="noStrike" kern="1200" cap="none" spc="0" normalizeH="0" baseline="0" noProof="0" dirty="0">
                <a:ln>
                  <a:noFill/>
                </a:ln>
                <a:solidFill>
                  <a:schemeClr val="tx1"/>
                </a:solidFill>
                <a:effectLst/>
                <a:uLnTx/>
                <a:uFillTx/>
                <a:latin typeface="+mn-lt"/>
                <a:ea typeface="+mn-ea"/>
                <a:cs typeface="+mn-cs"/>
              </a:rPr>
              <a:t> strategy?</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Product Concept Testing and Messaging</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What is the market opportunity?</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Future iterations of your product to focus on</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Markets as an example -Are you thinking of taking existing products to new market segments?</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How receptive are those segments to your offerings?</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Will consumers buy what you’re selling AND will advisors sell it?</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Distribution – Understand the complex landscape – experienced/expert researchers focused solely on </a:t>
            </a:r>
            <a:r>
              <a:rPr kumimoji="0" lang="en-US" sz="1200" b="1" i="0" u="none" strike="noStrike" kern="1200" cap="none" spc="0" normalizeH="0" baseline="0" noProof="0" dirty="0" err="1">
                <a:ln>
                  <a:noFill/>
                </a:ln>
                <a:solidFill>
                  <a:schemeClr val="tx1"/>
                </a:solidFill>
                <a:effectLst/>
                <a:uLnTx/>
                <a:uFillTx/>
                <a:latin typeface="+mn-lt"/>
                <a:ea typeface="+mn-ea"/>
                <a:cs typeface="+mn-cs"/>
              </a:rPr>
              <a:t>Dsitribution</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FPs Satisfaction and Loyalty</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Channel Exploration</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Assessment, Optimization and Expansion Opps</a:t>
            </a:r>
          </a:p>
          <a:p>
            <a:pPr marL="14809" marR="0" lvl="0" indent="-171450"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Need help with your competitive positioning with distribution partners?</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If you’re looking to better understand </a:t>
            </a:r>
            <a:r>
              <a:rPr kumimoji="0" lang="en-US" sz="1200" b="1" i="0" u="sng" strike="noStrike" kern="1200" cap="none" spc="0" normalizeH="0" baseline="0" noProof="0" dirty="0">
                <a:ln>
                  <a:noFill/>
                </a:ln>
                <a:solidFill>
                  <a:schemeClr val="tx1"/>
                </a:solidFill>
                <a:effectLst/>
                <a:uLnTx/>
                <a:uFillTx/>
                <a:latin typeface="+mn-lt"/>
                <a:ea typeface="+mn-ea"/>
                <a:cs typeface="+mn-cs"/>
              </a:rPr>
              <a:t>a market</a:t>
            </a:r>
            <a:r>
              <a:rPr kumimoji="0" lang="en-US" sz="1200" b="1" i="0" u="none" strike="noStrike" kern="1200" cap="none" spc="0" normalizeH="0" baseline="0" noProof="0" dirty="0">
                <a:ln>
                  <a:noFill/>
                </a:ln>
                <a:solidFill>
                  <a:schemeClr val="tx1"/>
                </a:solidFill>
                <a:effectLst/>
                <a:uLnTx/>
                <a:uFillTx/>
                <a:latin typeface="+mn-lt"/>
                <a:ea typeface="+mn-ea"/>
                <a:cs typeface="+mn-cs"/>
              </a:rPr>
              <a:t>, </a:t>
            </a:r>
            <a:r>
              <a:rPr kumimoji="0" lang="en-US" sz="1200" b="1" i="0" u="sng" strike="noStrike" kern="1200" cap="none" spc="0" normalizeH="0" baseline="0" noProof="0" dirty="0">
                <a:ln>
                  <a:noFill/>
                </a:ln>
                <a:solidFill>
                  <a:schemeClr val="tx1"/>
                </a:solidFill>
                <a:effectLst/>
                <a:uLnTx/>
                <a:uFillTx/>
                <a:latin typeface="+mn-lt"/>
                <a:ea typeface="+mn-ea"/>
                <a:cs typeface="+mn-cs"/>
              </a:rPr>
              <a:t>a consumer</a:t>
            </a:r>
            <a:r>
              <a:rPr kumimoji="0" lang="en-US" sz="1200" b="1" i="0" u="none" strike="noStrike" kern="1200" cap="none" spc="0" normalizeH="0" baseline="0" noProof="0" dirty="0">
                <a:ln>
                  <a:noFill/>
                </a:ln>
                <a:solidFill>
                  <a:schemeClr val="tx1"/>
                </a:solidFill>
                <a:effectLst/>
                <a:uLnTx/>
                <a:uFillTx/>
                <a:latin typeface="+mn-lt"/>
                <a:ea typeface="+mn-ea"/>
                <a:cs typeface="+mn-cs"/>
              </a:rPr>
              <a:t>, a </a:t>
            </a:r>
            <a:r>
              <a:rPr kumimoji="0" lang="en-US" sz="1200" b="1" i="0" u="sng" strike="noStrike" kern="1200" cap="none" spc="0" normalizeH="0" baseline="0" noProof="0" dirty="0">
                <a:ln>
                  <a:noFill/>
                </a:ln>
                <a:solidFill>
                  <a:schemeClr val="tx1"/>
                </a:solidFill>
                <a:effectLst/>
                <a:uLnTx/>
                <a:uFillTx/>
                <a:latin typeface="+mn-lt"/>
                <a:ea typeface="+mn-ea"/>
                <a:cs typeface="+mn-cs"/>
              </a:rPr>
              <a:t>channel or a product </a:t>
            </a:r>
            <a:r>
              <a:rPr kumimoji="0" lang="en-US" sz="1200" b="1" i="0" u="none" strike="noStrike" kern="1200" cap="none" spc="0" normalizeH="0" baseline="0" noProof="0" dirty="0">
                <a:ln>
                  <a:noFill/>
                </a:ln>
                <a:solidFill>
                  <a:schemeClr val="tx1"/>
                </a:solidFill>
                <a:effectLst/>
                <a:uLnTx/>
                <a:uFillTx/>
                <a:latin typeface="+mn-lt"/>
                <a:ea typeface="+mn-ea"/>
                <a:cs typeface="+mn-cs"/>
              </a:rPr>
              <a:t>– we’re for you!</a:t>
            </a:r>
          </a:p>
          <a:p>
            <a:pPr marL="0" marR="0" lvl="0" indent="-156641" algn="l" defTabSz="914400" rtl="0" eaLnBrk="1" fontAlgn="base" latinLnBrk="0" hangingPunct="1">
              <a:lnSpc>
                <a:spcPct val="120000"/>
              </a:lnSpc>
              <a:spcBef>
                <a:spcPts val="0"/>
              </a:spcBef>
              <a:spcAft>
                <a:spcPts val="1600"/>
              </a:spcAft>
              <a:buClr>
                <a:srgbClr val="00A9E0"/>
              </a:buClr>
              <a:buSzPct val="90000"/>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10452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past ARS projects we’ve done with members that touch these focus areas are:</a:t>
            </a:r>
          </a:p>
          <a:p>
            <a:endParaRPr lang="en-US" dirty="0"/>
          </a:p>
          <a:p>
            <a:r>
              <a:rPr lang="en-US" dirty="0"/>
              <a:t>Improving Producer Satisfaction – products, markets (custom project) </a:t>
            </a:r>
          </a:p>
          <a:p>
            <a:r>
              <a:rPr lang="en-US" dirty="0"/>
              <a:t>Price Elasticity –  products (Consortia) </a:t>
            </a:r>
          </a:p>
          <a:p>
            <a:r>
              <a:rPr lang="en-US" dirty="0"/>
              <a:t>LTC Confusion – markets, distribution (custom project)</a:t>
            </a:r>
          </a:p>
          <a:p>
            <a:r>
              <a:rPr lang="en-US" dirty="0"/>
              <a:t>New Product Market Research – products (custom project)</a:t>
            </a:r>
          </a:p>
          <a:p>
            <a:r>
              <a:rPr lang="en-US" dirty="0"/>
              <a:t>Underserved Markets - Consortia</a:t>
            </a:r>
          </a:p>
        </p:txBody>
      </p:sp>
      <p:sp>
        <p:nvSpPr>
          <p:cNvPr id="4" name="Slide Number Placeholder 3"/>
          <p:cNvSpPr>
            <a:spLocks noGrp="1"/>
          </p:cNvSpPr>
          <p:nvPr>
            <p:ph type="sldNum" sz="quarter" idx="5"/>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5170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Experience and expertise of </a:t>
            </a:r>
            <a:r>
              <a:rPr lang="en-US" b="1" dirty="0"/>
              <a:t>300 researchers </a:t>
            </a:r>
            <a:r>
              <a:rPr lang="en-US" dirty="0"/>
              <a:t>who work on research with nearly </a:t>
            </a:r>
            <a:r>
              <a:rPr lang="en-US" b="1" dirty="0"/>
              <a:t>400 different companies </a:t>
            </a:r>
            <a:r>
              <a:rPr lang="en-US" dirty="0"/>
              <a:t>across all lines of business</a:t>
            </a:r>
          </a:p>
          <a:p>
            <a:pPr marL="171450" indent="-171450">
              <a:buFont typeface="Arial" panose="020B0604020202020204" pitchFamily="34" charset="0"/>
              <a:buChar char="•"/>
            </a:pPr>
            <a:r>
              <a:rPr lang="en-US" dirty="0"/>
              <a:t>Where we really shine…translating data into insights</a:t>
            </a:r>
          </a:p>
          <a:p>
            <a:pPr marL="171450" indent="-171450">
              <a:buFont typeface="Arial" panose="020B0604020202020204" pitchFamily="34" charset="0"/>
              <a:buChar char="•"/>
            </a:pPr>
            <a:r>
              <a:rPr lang="en-US" dirty="0"/>
              <a:t>This is going beyond the research findings to truly partner with you to best understand which of those findings are most pertinent to your study objectives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Not-for-profit industry association with all profits re-invested in supporting industry needs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171450" indent="-171450">
              <a:buFont typeface="Arial" panose="020B0604020202020204" pitchFamily="34" charset="0"/>
              <a:buChar char="•"/>
            </a:pPr>
            <a:endParaRPr lang="en-US" dirty="0"/>
          </a:p>
          <a:p>
            <a:endParaRPr lang="en-US" b="1" dirty="0"/>
          </a:p>
          <a:p>
            <a:endParaRPr lang="en-US" b="1" dirty="0"/>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68943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us starts with you and understanding what are you looking to accomplish</a:t>
            </a:r>
          </a:p>
          <a:p>
            <a:endParaRPr lang="en-US" dirty="0"/>
          </a:p>
          <a:p>
            <a:r>
              <a:rPr lang="en-US" dirty="0"/>
              <a:t>*Give them a sense of what working with us is like*</a:t>
            </a:r>
          </a:p>
          <a:p>
            <a:endParaRPr lang="en-US" dirty="0"/>
          </a:p>
          <a:p>
            <a:r>
              <a:rPr lang="en-US" b="1" dirty="0"/>
              <a:t>Study Objectives: our focus is YOU – this is the most critical step – what sets us apart from other research firms</a:t>
            </a:r>
          </a:p>
          <a:p>
            <a:r>
              <a:rPr lang="en-US" dirty="0"/>
              <a:t>Must understand objectives to deliver truly actionable/applicable insights.</a:t>
            </a:r>
          </a:p>
          <a:p>
            <a:r>
              <a:rPr lang="en-US" dirty="0"/>
              <a:t>What does success look like to each of the stakeholders? Why are you coming to us and why do you need this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Focused client understanding of how to apply research findings.</a:t>
            </a:r>
            <a:endParaRPr lang="en-US" dirty="0"/>
          </a:p>
          <a:p>
            <a:r>
              <a:rPr lang="en-US" dirty="0"/>
              <a:t>How will this research be applied to your overall business? (hence our name)</a:t>
            </a:r>
          </a:p>
          <a:p>
            <a:r>
              <a:rPr lang="en-US" dirty="0"/>
              <a:t>We’re experts on research – you’re experts on you.</a:t>
            </a:r>
          </a:p>
          <a:p>
            <a:endParaRPr lang="en-US" dirty="0"/>
          </a:p>
          <a:p>
            <a:r>
              <a:rPr lang="en-US" dirty="0"/>
              <a:t>Want to learn…Examples of what we’ve worked on with members:</a:t>
            </a:r>
          </a:p>
          <a:p>
            <a:pPr marL="171450" indent="-171450">
              <a:buFont typeface="Arial" panose="020B0604020202020204" pitchFamily="34" charset="0"/>
              <a:buChar char="•"/>
            </a:pPr>
            <a:r>
              <a:rPr lang="en-US" dirty="0"/>
              <a:t>What is our competitive positioning</a:t>
            </a:r>
          </a:p>
          <a:p>
            <a:pPr marL="171450" indent="-171450">
              <a:buFont typeface="Arial" panose="020B0604020202020204" pitchFamily="34" charset="0"/>
              <a:buChar char="•"/>
            </a:pPr>
            <a:r>
              <a:rPr lang="en-US" dirty="0"/>
              <a:t>How can we improve efficiency and profitability</a:t>
            </a:r>
          </a:p>
          <a:p>
            <a:pPr marL="171450" indent="-171450">
              <a:buFont typeface="Arial" panose="020B0604020202020204" pitchFamily="34" charset="0"/>
              <a:buChar char="•"/>
            </a:pPr>
            <a:r>
              <a:rPr lang="en-US" dirty="0"/>
              <a:t>How do I enter a certain market</a:t>
            </a:r>
          </a:p>
          <a:p>
            <a:pPr marL="171450" indent="-171450">
              <a:buFont typeface="Arial" panose="020B0604020202020204" pitchFamily="34" charset="0"/>
              <a:buChar char="•"/>
            </a:pPr>
            <a:r>
              <a:rPr lang="en-US" dirty="0"/>
              <a:t>How am I perceived among our target markets?</a:t>
            </a:r>
          </a:p>
          <a:p>
            <a:endParaRPr lang="en-US" dirty="0"/>
          </a:p>
          <a:p>
            <a:r>
              <a:rPr lang="en-US" b="1" dirty="0"/>
              <a:t>Methodology and Design – all about confidence in our approach</a:t>
            </a:r>
          </a:p>
          <a:p>
            <a:r>
              <a:rPr lang="en-US" b="1" dirty="0"/>
              <a:t>When scoping methodology get creative and consider</a:t>
            </a:r>
          </a:p>
          <a:p>
            <a:pPr marL="171450" indent="-171450">
              <a:buFont typeface="Arial" panose="020B0604020202020204" pitchFamily="34" charset="0"/>
              <a:buChar char="•"/>
            </a:pPr>
            <a:r>
              <a:rPr lang="en-US" dirty="0"/>
              <a:t>Research objectives and expected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Considers research objectives and expected types of learnings.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Confidence that the project will answer the questions you are looking for and will deliver applicable findings that will be actionable</a:t>
            </a:r>
            <a:endParaRPr lang="en-US" dirty="0"/>
          </a:p>
          <a:p>
            <a:pPr marL="171450" indent="-171450">
              <a:buFont typeface="Arial" panose="020B0604020202020204" pitchFamily="34" charset="0"/>
              <a:buChar char="•"/>
            </a:pPr>
            <a:r>
              <a:rPr lang="en-US" dirty="0"/>
              <a:t>Budget, timing and audience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Quantitative, qualitative, hybrid,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Ensure the right representation (this is critical)</a:t>
            </a:r>
          </a:p>
          <a:p>
            <a:pPr marL="171450" indent="-171450">
              <a:buFont typeface="Arial" panose="020B0604020202020204" pitchFamily="34" charset="0"/>
              <a:buChar char="•"/>
            </a:pPr>
            <a:endParaRPr lang="en-US" dirty="0"/>
          </a:p>
          <a:p>
            <a:endParaRPr lang="en-US" dirty="0"/>
          </a:p>
          <a:p>
            <a:r>
              <a:rPr lang="en-US" b="1" dirty="0"/>
              <a:t>Execution: focused on THEM</a:t>
            </a:r>
          </a:p>
          <a:p>
            <a:pPr marL="171450" indent="-171450">
              <a:buFont typeface="Arial" panose="020B0604020202020204" pitchFamily="34" charset="0"/>
              <a:buChar char="•"/>
            </a:pPr>
            <a:r>
              <a:rPr lang="en-US" dirty="0"/>
              <a:t>Our team understands your objectives, key players and contacts on your side</a:t>
            </a:r>
          </a:p>
          <a:p>
            <a:pPr>
              <a:spcBef>
                <a:spcPts val="400"/>
              </a:spcBef>
              <a:spcAft>
                <a:spcPts val="400"/>
              </a:spcAft>
              <a:buClrTx/>
              <a:buSzPct val="100000"/>
              <a:buFont typeface="Arial" panose="020B0604020202020204" pitchFamily="34" charset="0"/>
              <a:buChar char="●"/>
            </a:pPr>
            <a:r>
              <a:rPr lang="en-US" sz="1200" dirty="0">
                <a:latin typeface="Aptos" panose="020B0004020202020204" pitchFamily="34" charset="0"/>
              </a:rPr>
              <a:t>Kick-off call with all stakeholders to align on objectives, audience, roles, timelines/other.</a:t>
            </a:r>
          </a:p>
          <a:p>
            <a:pPr lvl="1">
              <a:spcBef>
                <a:spcPts val="400"/>
              </a:spcBef>
              <a:spcAft>
                <a:spcPts val="400"/>
              </a:spcAft>
              <a:buClrTx/>
              <a:buSzPct val="100000"/>
              <a:buFont typeface="Arial" panose="020B0604020202020204" pitchFamily="34" charset="0"/>
              <a:buChar char="●"/>
            </a:pPr>
            <a:r>
              <a:rPr lang="en-US" sz="1200" dirty="0">
                <a:latin typeface="Aptos" panose="020B0004020202020204" pitchFamily="34" charset="0"/>
              </a:rPr>
              <a:t>We’ll ensure a strong comms plan with you – you’ll know where your project is every step of the way</a:t>
            </a:r>
          </a:p>
          <a:p>
            <a:pPr>
              <a:spcBef>
                <a:spcPts val="400"/>
              </a:spcBef>
              <a:spcAft>
                <a:spcPts val="400"/>
              </a:spcAft>
              <a:buClrTx/>
              <a:buSzPct val="100000"/>
              <a:buFont typeface="Arial" panose="020B0604020202020204" pitchFamily="34" charset="0"/>
              <a:buChar char="●"/>
            </a:pPr>
            <a:r>
              <a:rPr lang="en-US" sz="1200" dirty="0">
                <a:latin typeface="Aptos" panose="020B0004020202020204" pitchFamily="34" charset="0"/>
              </a:rPr>
              <a:t>Milestones include survey/discussion guide design, recruiting, programming, fielding, and moderation.</a:t>
            </a:r>
            <a:endParaRPr lang="en-US" dirty="0"/>
          </a:p>
          <a:p>
            <a:pPr marL="171450" indent="-171450">
              <a:buFont typeface="Arial" panose="020B0604020202020204" pitchFamily="34" charset="0"/>
              <a:buChar char="•"/>
            </a:pPr>
            <a:r>
              <a:rPr lang="en-US" dirty="0"/>
              <a:t>We’re dedicated to your success from start to finish – there for you</a:t>
            </a:r>
          </a:p>
          <a:p>
            <a:pPr marL="171450" indent="-171450">
              <a:buFont typeface="Arial" panose="020B0604020202020204" pitchFamily="34" charset="0"/>
              <a:buChar char="•"/>
            </a:pPr>
            <a:r>
              <a:rPr lang="en-US" dirty="0"/>
              <a:t>Dedicated and experienced team that knows how to manage successful research projects, and understand the uncertainty that clients face – efficiency throughout </a:t>
            </a:r>
          </a:p>
          <a:p>
            <a:endParaRPr lang="en-US" dirty="0"/>
          </a:p>
          <a:p>
            <a:r>
              <a:rPr lang="en-US" b="1" dirty="0"/>
              <a:t>Analysis – this is where we shine and what we love to do (we are research nerds)</a:t>
            </a:r>
          </a:p>
          <a:p>
            <a:pPr marL="171450" indent="-171450">
              <a:buFont typeface="Arial" panose="020B0604020202020204" pitchFamily="34" charset="0"/>
              <a:buChar char="•"/>
            </a:pPr>
            <a:r>
              <a:rPr lang="en-US" sz="1800" dirty="0">
                <a:effectLst/>
                <a:latin typeface="Segoe UI" panose="020B0502040204020203" pitchFamily="34" charset="0"/>
              </a:rPr>
              <a:t>Advanced analytic capabilities, creativity and curiosity of our researchers, our dedication to uncovering what’s really driving results</a:t>
            </a:r>
            <a:endParaRPr lang="en-US" b="0" dirty="0"/>
          </a:p>
          <a:p>
            <a:pPr marL="171450" indent="-171450">
              <a:buFont typeface="Arial" panose="020B0604020202020204" pitchFamily="34" charset="0"/>
              <a:buChar char="•"/>
            </a:pPr>
            <a:r>
              <a:rPr lang="en-US" b="0" dirty="0"/>
              <a:t>Bringing experience and expertise to the table </a:t>
            </a:r>
          </a:p>
          <a:p>
            <a:pPr marL="171450" indent="-171450">
              <a:buFont typeface="Arial" panose="020B0604020202020204" pitchFamily="34" charset="0"/>
              <a:buChar char="•"/>
            </a:pPr>
            <a:r>
              <a:rPr lang="en-US" b="0" dirty="0"/>
              <a:t>Quality assurance and data cleaning is critical</a:t>
            </a:r>
          </a:p>
          <a:p>
            <a:pPr marL="171450" indent="-171450">
              <a:buFont typeface="Arial" panose="020B0604020202020204" pitchFamily="34" charset="0"/>
              <a:buChar char="•"/>
            </a:pPr>
            <a:r>
              <a:rPr lang="en-US" b="0" dirty="0"/>
              <a:t>Leverage data from our broader industry research program</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Insights Development – we help you identify and develop the insights that matter</a:t>
            </a:r>
          </a:p>
          <a:p>
            <a:pPr marL="171450" indent="-171450">
              <a:buFont typeface="Arial" panose="020B0604020202020204" pitchFamily="34" charset="0"/>
              <a:buChar char="•"/>
            </a:pPr>
            <a:r>
              <a:rPr lang="en-US" b="0" dirty="0"/>
              <a:t>Importance of going beyond the crosstabs, stats and charts to translate to insights with YOU</a:t>
            </a:r>
          </a:p>
          <a:p>
            <a:pPr marL="171450" indent="-171450">
              <a:buFont typeface="Arial" panose="020B0604020202020204" pitchFamily="34" charset="0"/>
              <a:buChar char="•"/>
            </a:pPr>
            <a:r>
              <a:rPr lang="en-US" b="0" dirty="0"/>
              <a:t>We’ve got the skills to understand what we’re seeing the data, why do we think they are saying and what is a NEW way to think about this?</a:t>
            </a:r>
          </a:p>
          <a:p>
            <a:pPr marL="171450" indent="-171450">
              <a:buFont typeface="Arial" panose="020B0604020202020204" pitchFamily="34" charset="0"/>
              <a:buChar char="•"/>
            </a:pPr>
            <a:r>
              <a:rPr lang="en-US" b="0" dirty="0"/>
              <a:t>Collaborate on the facilitated development of strategic insights. Comes from an understanding of the project, its objectives, and the broader industry. It relies on the </a:t>
            </a:r>
            <a:r>
              <a:rPr lang="en-US" b="1" dirty="0"/>
              <a:t>client </a:t>
            </a:r>
          </a:p>
          <a:p>
            <a:pPr marL="171450" indent="-171450">
              <a:buFont typeface="Arial" panose="020B0604020202020204" pitchFamily="34" charset="0"/>
              <a:buChar char="•"/>
            </a:pPr>
            <a:r>
              <a:rPr lang="en-US" b="0" dirty="0"/>
              <a:t>All about helping the client interpret these findings and apply it to their business problem/situation, based on their </a:t>
            </a:r>
            <a:r>
              <a:rPr lang="en-US" b="0" dirty="0" err="1"/>
              <a:t>pov</a:t>
            </a:r>
            <a:r>
              <a:rPr lang="en-US" b="0" dirty="0"/>
              <a:t> of the findings and their own capabilities</a:t>
            </a:r>
          </a:p>
          <a:p>
            <a:pPr marL="171450" indent="-171450">
              <a:buFont typeface="Arial" panose="020B0604020202020204" pitchFamily="34" charset="0"/>
              <a:buChar char="•"/>
            </a:pPr>
            <a:r>
              <a:rPr lang="en-US" b="0" dirty="0"/>
              <a:t>We enable the member to interpret the findings based on what they do well (not our own bias) </a:t>
            </a:r>
            <a:r>
              <a:rPr lang="en-US" b="0" dirty="0">
                <a:sym typeface="Wingdings" panose="05000000000000000000" pitchFamily="2" charset="2"/>
              </a:rPr>
              <a:t> this leads to more success for the client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Delivery of final  results, including a full report, data tables, executive summary (agreed upon deliverables).</a:t>
            </a:r>
            <a:endParaRPr lang="en-US" b="0"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02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comes to mind when you see this slide?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Diversity in membership is one of our greatest strengths as an association AND potential research partner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 the industry, the landscape, the various stakeholders and what channels do they go through and what markets do they serve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We have access to those stakeholders – these enable us to</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Understand the issue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Research the appropriate audience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develop the most actionable insights </a:t>
            </a:r>
            <a:r>
              <a:rPr lang="en-US" sz="1200" kern="1200" dirty="0">
                <a:solidFill>
                  <a:schemeClr val="tx1"/>
                </a:solidFill>
                <a:effectLst/>
                <a:latin typeface="+mn-lt"/>
                <a:ea typeface="+mn-ea"/>
                <a:cs typeface="+mn-cs"/>
              </a:rPr>
              <a:t>for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in all lines of business in our industry AND we’re the scorecard for each of them.</a:t>
            </a:r>
          </a:p>
          <a:p>
            <a:r>
              <a:rPr lang="en-US" sz="1200" kern="1200" dirty="0">
                <a:solidFill>
                  <a:schemeClr val="tx1"/>
                </a:solidFill>
                <a:effectLst/>
                <a:latin typeface="+mn-lt"/>
                <a:ea typeface="+mn-ea"/>
                <a:cs typeface="+mn-cs"/>
              </a:rPr>
              <a:t>We bring this understanding and really differentiates us from other research providers, and I feel become a strategic partner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396744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Logo slide in the </a:t>
            </a:r>
            <a:r>
              <a:rPr lang="en-US" dirty="0" err="1"/>
              <a:t>preso</a:t>
            </a:r>
            <a:r>
              <a:rPr lang="en-US" dirty="0"/>
              <a:t> deck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Industry perspective – Knowledge/expertise to design studies that challenge your thinking, expand market share and discover new growth opportunities.</a:t>
            </a:r>
          </a:p>
          <a:p>
            <a:pPr marL="171450" indent="-171450">
              <a:buFont typeface="Arial" panose="020B0604020202020204" pitchFamily="34" charset="0"/>
              <a:buChar char="•"/>
            </a:pPr>
            <a:r>
              <a:rPr lang="en-US" b="1" dirty="0"/>
              <a:t>Ability to CONNECT THE DOTS </a:t>
            </a:r>
            <a:r>
              <a:rPr lang="en-US" dirty="0"/>
              <a:t>– Access to </a:t>
            </a:r>
            <a:r>
              <a:rPr lang="en-US" b="1" dirty="0"/>
              <a:t>sales performance data</a:t>
            </a:r>
            <a:r>
              <a:rPr lang="en-US" dirty="0"/>
              <a:t>, </a:t>
            </a:r>
            <a:r>
              <a:rPr lang="en-US" b="1" dirty="0"/>
              <a:t>benchmarking data </a:t>
            </a:r>
            <a:r>
              <a:rPr lang="en-US" dirty="0"/>
              <a:t>and </a:t>
            </a:r>
            <a:r>
              <a:rPr lang="en-US" b="1" dirty="0"/>
              <a:t>company practice data – trends, one source of truth </a:t>
            </a:r>
          </a:p>
          <a:p>
            <a:pPr marL="171450" indent="-171450">
              <a:buFont typeface="Arial" panose="020B0604020202020204" pitchFamily="34" charset="0"/>
              <a:buChar char="•"/>
            </a:pPr>
            <a:r>
              <a:rPr lang="en-US" dirty="0"/>
              <a:t>Provide recommendations based upon insights from </a:t>
            </a:r>
            <a:r>
              <a:rPr lang="en-US" b="1" dirty="0"/>
              <a:t>industry</a:t>
            </a:r>
            <a:r>
              <a:rPr lang="en-US" dirty="0"/>
              <a:t> </a:t>
            </a:r>
            <a:r>
              <a:rPr lang="en-US" b="1" dirty="0"/>
              <a:t>practitioners to survey for things such as success metrics, challenges, etc. and survey field leaders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Ability to draw upon previous/existing research to inform survey questionnaires, as well as inform potential areas of exploration.</a:t>
            </a:r>
          </a:p>
          <a:p>
            <a:endParaRPr lang="en-US" b="1" dirty="0"/>
          </a:p>
          <a:p>
            <a:r>
              <a:rPr lang="en-US" b="1" dirty="0"/>
              <a:t>EXAMPLE:  Utilized historical sales performance data for the member to make a projection of the potential market share to be captured</a:t>
            </a:r>
          </a:p>
          <a:p>
            <a:r>
              <a:rPr lang="en-US" b="1" dirty="0"/>
              <a:t>EXAMPLE: Member seeking to expand distribution – extensive existing research distribution landscape and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 Studies to better understand what’s important to FPs and carriers.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3795000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050" name="Picture 2" descr="https://www.limra.com/siteassets/solutions-and-services/custom-research/solutions-tier-custom-research_gettyimages-891264822_720x49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6461" b="17331"/>
          <a:stretch/>
        </p:blipFill>
        <p:spPr bwMode="auto">
          <a:xfrm>
            <a:off x="2603" y="0"/>
            <a:ext cx="12198096" cy="55523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3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7611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ing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lvl1pPr>
              <a:defRPr b="1"/>
            </a:lvl1pPr>
          </a:lstStyle>
          <a:p>
            <a:r>
              <a:rPr lang="en-US" dirty="0"/>
              <a:t>CLICK TO EDIT MASTER TITLE STYLE</a:t>
            </a:r>
          </a:p>
        </p:txBody>
      </p:sp>
      <p:sp>
        <p:nvSpPr>
          <p:cNvPr id="7" name="Content Placeholder 6"/>
          <p:cNvSpPr>
            <a:spLocks noGrp="1"/>
          </p:cNvSpPr>
          <p:nvPr>
            <p:ph sz="quarter" idx="12"/>
          </p:nvPr>
        </p:nvSpPr>
        <p:spPr>
          <a:xfrm>
            <a:off x="838200" y="1610469"/>
            <a:ext cx="105156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p14="http://schemas.microsoft.com/office/powerpoint/2010/main" val="378028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30864"/>
            <a:ext cx="12197781" cy="82296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5"/>
            <a:ext cx="12191999" cy="804672"/>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87" r:id="rId3"/>
    <p:sldLayoutId id="2147483694" r:id="rId4"/>
    <p:sldLayoutId id="2147483669" r:id="rId5"/>
    <p:sldLayoutId id="2147483693" r:id="rId6"/>
    <p:sldLayoutId id="2147483692" r:id="rId7"/>
    <p:sldLayoutId id="2147483689" r:id="rId8"/>
    <p:sldLayoutId id="2147483701" r:id="rId9"/>
    <p:sldLayoutId id="2147483691" r:id="rId10"/>
    <p:sldLayoutId id="2147483698" r:id="rId11"/>
    <p:sldLayoutId id="2147483702" r:id="rId12"/>
    <p:sldLayoutId id="2147483703" r:id="rId13"/>
    <p:sldLayoutId id="2147483704" r:id="rId14"/>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limra.com/?utm_source=research-report&amp;utm_medium=graphics-pdf&amp;utm_campaign=graphics-pdf&#82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loma.org/?utm_source=research-report&amp;utm_medium=graphics-pdf&amp;utm_campaign=graphics-pdf&#8221;"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loma.org/?utm_source=research-report&amp;utm_medium=graphics-pdf&amp;utm_campaign=graphics-pdf&#8221;" TargetMode="External"/><Relationship Id="rId13" Type="http://schemas.openxmlformats.org/officeDocument/2006/relationships/image" Target="../media/image116.png"/><Relationship Id="rId3" Type="http://schemas.openxmlformats.org/officeDocument/2006/relationships/hyperlink" Target="mailto:lferris@limra.com" TargetMode="External"/><Relationship Id="rId7" Type="http://schemas.openxmlformats.org/officeDocument/2006/relationships/image" Target="../media/image1.png"/><Relationship Id="rId12" Type="http://schemas.openxmlformats.org/officeDocument/2006/relationships/image" Target="../media/image1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mlorenz@limra.com" TargetMode="External"/><Relationship Id="rId11" Type="http://schemas.openxmlformats.org/officeDocument/2006/relationships/image" Target="../media/image114.jpeg"/><Relationship Id="rId5" Type="http://schemas.openxmlformats.org/officeDocument/2006/relationships/hyperlink" Target="mailto:sodonnell@limra.com" TargetMode="External"/><Relationship Id="rId10" Type="http://schemas.openxmlformats.org/officeDocument/2006/relationships/image" Target="../media/image113.jpeg"/><Relationship Id="rId4" Type="http://schemas.openxmlformats.org/officeDocument/2006/relationships/hyperlink" Target="mailto:lhackett@limra.com" TargetMode="External"/><Relationship Id="rId9" Type="http://schemas.openxmlformats.org/officeDocument/2006/relationships/hyperlink" Target="https://www.limra.com/?utm_source=research-report&amp;utm_medium=graphics-pdf&amp;utm_campaign=graphics-pdf&#822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9.svg"/></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1.svg"/></Relationships>
</file>

<file path=ppt/slides/_rels/slide1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3.svg"/></Relationships>
</file>

<file path=ppt/slides/_rels/slide1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5.svg"/></Relationships>
</file>

<file path=ppt/slides/_rels/slide1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9.svg"/></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1.svg"/></Relationships>
</file>

<file path=ppt/slides/_rels/slide1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3.sv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loma.org/?utm_source=research-report&amp;utm_medium=graphics-pdf&amp;utm_campaign=graphics-pdf&#8221;" TargetMode="External"/><Relationship Id="rId5" Type="http://schemas.openxmlformats.org/officeDocument/2006/relationships/hyperlink" Target="https://www.limra.com/?utm_source=research-report&amp;utm_medium=graphics-pdf&amp;utm_campaign=graphics-pdf&#8221;"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5.svg"/></Relationships>
</file>

<file path=ppt/slides/_rels/slide2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9.svg"/></Relationships>
</file>

<file path=ppt/slides/_rels/slide2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1.svg"/></Relationships>
</file>

<file path=ppt/slides/_rels/slide2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3.svg"/></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5.svg"/></Relationships>
</file>

<file path=ppt/slides/_rels/slide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9.svg"/></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1.sv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3.svg"/></Relationships>
</file>

<file path=ppt/slides/_rels/slide2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hyperlink" Target="https://www.loma.org/?utm_source=research-report&amp;utm_medium=graphics-pdf&amp;utm_campaign=graphics-pdf&#8221;" TargetMode="External"/><Relationship Id="rId4" Type="http://schemas.openxmlformats.org/officeDocument/2006/relationships/image" Target="../media/image15.svg"/><Relationship Id="rId9" Type="http://schemas.openxmlformats.org/officeDocument/2006/relationships/hyperlink" Target="https://www.limra.com/?utm_source=research-report&amp;utm_medium=graphics-pdf&amp;utm_campaign=graphics-pdf&#82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s://www.limra.com/?utm_source=research-report&amp;utm_medium=graphics-pdf&amp;utm_campaign=graphics-pdf&#82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6" Type="http://schemas.openxmlformats.org/officeDocument/2006/relationships/image" Target="../media/image59.png"/><Relationship Id="rId21" Type="http://schemas.openxmlformats.org/officeDocument/2006/relationships/image" Target="../media/image54.png"/><Relationship Id="rId42" Type="http://schemas.openxmlformats.org/officeDocument/2006/relationships/image" Target="../media/image75.jpeg"/><Relationship Id="rId47" Type="http://schemas.openxmlformats.org/officeDocument/2006/relationships/image" Target="../media/image80.png"/><Relationship Id="rId63" Type="http://schemas.openxmlformats.org/officeDocument/2006/relationships/image" Target="../media/image96.png"/><Relationship Id="rId68" Type="http://schemas.openxmlformats.org/officeDocument/2006/relationships/image" Target="../media/image101.jpeg"/><Relationship Id="rId2" Type="http://schemas.openxmlformats.org/officeDocument/2006/relationships/notesSlide" Target="../notesSlides/notesSlide8.xml"/><Relationship Id="rId16" Type="http://schemas.openxmlformats.org/officeDocument/2006/relationships/image" Target="../media/image49.png"/><Relationship Id="rId29" Type="http://schemas.openxmlformats.org/officeDocument/2006/relationships/image" Target="../media/image62.jpe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jpeg"/><Relationship Id="rId37" Type="http://schemas.openxmlformats.org/officeDocument/2006/relationships/image" Target="../media/image70.jpeg"/><Relationship Id="rId40" Type="http://schemas.openxmlformats.org/officeDocument/2006/relationships/image" Target="../media/image73.jpeg"/><Relationship Id="rId45" Type="http://schemas.openxmlformats.org/officeDocument/2006/relationships/image" Target="../media/image78.png"/><Relationship Id="rId53" Type="http://schemas.openxmlformats.org/officeDocument/2006/relationships/image" Target="../media/image86.png"/><Relationship Id="rId58" Type="http://schemas.openxmlformats.org/officeDocument/2006/relationships/image" Target="../media/image91.png"/><Relationship Id="rId66" Type="http://schemas.openxmlformats.org/officeDocument/2006/relationships/image" Target="../media/image99.jpeg"/><Relationship Id="rId74" Type="http://schemas.openxmlformats.org/officeDocument/2006/relationships/image" Target="../media/image107.png"/><Relationship Id="rId5" Type="http://schemas.openxmlformats.org/officeDocument/2006/relationships/image" Target="../media/image38.png"/><Relationship Id="rId61" Type="http://schemas.openxmlformats.org/officeDocument/2006/relationships/image" Target="../media/image94.png"/><Relationship Id="rId19" Type="http://schemas.openxmlformats.org/officeDocument/2006/relationships/image" Target="../media/image52.png"/><Relationship Id="rId14" Type="http://schemas.openxmlformats.org/officeDocument/2006/relationships/image" Target="../media/image47.jpe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jpeg"/><Relationship Id="rId35" Type="http://schemas.openxmlformats.org/officeDocument/2006/relationships/image" Target="../media/image68.png"/><Relationship Id="rId43" Type="http://schemas.openxmlformats.org/officeDocument/2006/relationships/image" Target="../media/image76.png"/><Relationship Id="rId48" Type="http://schemas.openxmlformats.org/officeDocument/2006/relationships/image" Target="../media/image81.png"/><Relationship Id="rId56" Type="http://schemas.openxmlformats.org/officeDocument/2006/relationships/image" Target="../media/image89.jpeg"/><Relationship Id="rId64" Type="http://schemas.openxmlformats.org/officeDocument/2006/relationships/image" Target="../media/image97.png"/><Relationship Id="rId69" Type="http://schemas.openxmlformats.org/officeDocument/2006/relationships/image" Target="../media/image102.png"/><Relationship Id="rId8" Type="http://schemas.openxmlformats.org/officeDocument/2006/relationships/image" Target="../media/image41.png"/><Relationship Id="rId51" Type="http://schemas.openxmlformats.org/officeDocument/2006/relationships/image" Target="../media/image84.jpeg"/><Relationship Id="rId72" Type="http://schemas.openxmlformats.org/officeDocument/2006/relationships/image" Target="../media/image105.png"/><Relationship Id="rId3" Type="http://schemas.openxmlformats.org/officeDocument/2006/relationships/image" Target="../media/image36.jpe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jpeg"/><Relationship Id="rId33" Type="http://schemas.openxmlformats.org/officeDocument/2006/relationships/image" Target="../media/image66.jpeg"/><Relationship Id="rId38" Type="http://schemas.openxmlformats.org/officeDocument/2006/relationships/image" Target="../media/image71.png"/><Relationship Id="rId46" Type="http://schemas.openxmlformats.org/officeDocument/2006/relationships/image" Target="../media/image79.jpeg"/><Relationship Id="rId59" Type="http://schemas.openxmlformats.org/officeDocument/2006/relationships/image" Target="../media/image92.jpeg"/><Relationship Id="rId67" Type="http://schemas.openxmlformats.org/officeDocument/2006/relationships/image" Target="../media/image100.jpeg"/><Relationship Id="rId20" Type="http://schemas.openxmlformats.org/officeDocument/2006/relationships/image" Target="../media/image53.png"/><Relationship Id="rId41" Type="http://schemas.openxmlformats.org/officeDocument/2006/relationships/image" Target="../media/image74.png"/><Relationship Id="rId54" Type="http://schemas.openxmlformats.org/officeDocument/2006/relationships/image" Target="../media/image87.png"/><Relationship Id="rId62" Type="http://schemas.openxmlformats.org/officeDocument/2006/relationships/image" Target="../media/image95.jpeg"/><Relationship Id="rId70" Type="http://schemas.openxmlformats.org/officeDocument/2006/relationships/image" Target="../media/image103.png"/><Relationship Id="rId75"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39.jpe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png"/><Relationship Id="rId49" Type="http://schemas.openxmlformats.org/officeDocument/2006/relationships/image" Target="../media/image82.png"/><Relationship Id="rId57" Type="http://schemas.openxmlformats.org/officeDocument/2006/relationships/image" Target="../media/image90.png"/><Relationship Id="rId10" Type="http://schemas.openxmlformats.org/officeDocument/2006/relationships/image" Target="../media/image43.png"/><Relationship Id="rId31" Type="http://schemas.openxmlformats.org/officeDocument/2006/relationships/image" Target="../media/image64.jpeg"/><Relationship Id="rId44" Type="http://schemas.openxmlformats.org/officeDocument/2006/relationships/image" Target="../media/image77.png"/><Relationship Id="rId52" Type="http://schemas.openxmlformats.org/officeDocument/2006/relationships/image" Target="../media/image85.jpeg"/><Relationship Id="rId60" Type="http://schemas.openxmlformats.org/officeDocument/2006/relationships/image" Target="../media/image93.png"/><Relationship Id="rId65" Type="http://schemas.openxmlformats.org/officeDocument/2006/relationships/image" Target="../media/image98.jpeg"/><Relationship Id="rId73" Type="http://schemas.openxmlformats.org/officeDocument/2006/relationships/image" Target="../media/image106.png"/><Relationship Id="rId4" Type="http://schemas.openxmlformats.org/officeDocument/2006/relationships/image" Target="../media/image37.png"/><Relationship Id="rId9" Type="http://schemas.openxmlformats.org/officeDocument/2006/relationships/image" Target="../media/image42.jpeg"/><Relationship Id="rId13" Type="http://schemas.openxmlformats.org/officeDocument/2006/relationships/image" Target="../media/image46.png"/><Relationship Id="rId18" Type="http://schemas.openxmlformats.org/officeDocument/2006/relationships/image" Target="../media/image51.png"/><Relationship Id="rId39" Type="http://schemas.openxmlformats.org/officeDocument/2006/relationships/image" Target="../media/image72.jpeg"/><Relationship Id="rId34" Type="http://schemas.openxmlformats.org/officeDocument/2006/relationships/image" Target="../media/image67.jpeg"/><Relationship Id="rId50" Type="http://schemas.openxmlformats.org/officeDocument/2006/relationships/image" Target="../media/image83.png"/><Relationship Id="rId55" Type="http://schemas.openxmlformats.org/officeDocument/2006/relationships/image" Target="../media/image88.jpeg"/><Relationship Id="rId76" Type="http://schemas.openxmlformats.org/officeDocument/2006/relationships/image" Target="../media/image109.jpeg"/><Relationship Id="rId7" Type="http://schemas.openxmlformats.org/officeDocument/2006/relationships/image" Target="../media/image40.png"/><Relationship Id="rId71" Type="http://schemas.openxmlformats.org/officeDocument/2006/relationships/image" Target="../media/image104.png"/></Relationships>
</file>

<file path=ppt/slides/_rels/slide9.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60.png"/><Relationship Id="rId18" Type="http://schemas.openxmlformats.org/officeDocument/2006/relationships/image" Target="../media/image67.jpeg"/><Relationship Id="rId26" Type="http://schemas.openxmlformats.org/officeDocument/2006/relationships/image" Target="../media/image76.png"/><Relationship Id="rId3" Type="http://schemas.openxmlformats.org/officeDocument/2006/relationships/image" Target="../media/image71.png"/><Relationship Id="rId21" Type="http://schemas.openxmlformats.org/officeDocument/2006/relationships/image" Target="../media/image61.png"/><Relationship Id="rId7" Type="http://schemas.openxmlformats.org/officeDocument/2006/relationships/image" Target="../media/image111.jpeg"/><Relationship Id="rId12" Type="http://schemas.openxmlformats.org/officeDocument/2006/relationships/image" Target="../media/image59.png"/><Relationship Id="rId17" Type="http://schemas.openxmlformats.org/officeDocument/2006/relationships/image" Target="../media/image40.png"/><Relationship Id="rId25" Type="http://schemas.openxmlformats.org/officeDocument/2006/relationships/image" Target="../media/image79.jpeg"/><Relationship Id="rId2" Type="http://schemas.openxmlformats.org/officeDocument/2006/relationships/notesSlide" Target="../notesSlides/notesSlide9.xml"/><Relationship Id="rId16" Type="http://schemas.openxmlformats.org/officeDocument/2006/relationships/image" Target="../media/image62.jpeg"/><Relationship Id="rId20"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66.jpeg"/><Relationship Id="rId24" Type="http://schemas.openxmlformats.org/officeDocument/2006/relationships/image" Target="../media/image85.jpeg"/><Relationship Id="rId5" Type="http://schemas.openxmlformats.org/officeDocument/2006/relationships/image" Target="../media/image74.png"/><Relationship Id="rId15" Type="http://schemas.openxmlformats.org/officeDocument/2006/relationships/image" Target="../media/image70.jpeg"/><Relationship Id="rId23" Type="http://schemas.openxmlformats.org/officeDocument/2006/relationships/image" Target="../media/image84.jpeg"/><Relationship Id="rId10" Type="http://schemas.openxmlformats.org/officeDocument/2006/relationships/image" Target="../media/image77.png"/><Relationship Id="rId19" Type="http://schemas.openxmlformats.org/officeDocument/2006/relationships/image" Target="../media/image65.jpeg"/><Relationship Id="rId4" Type="http://schemas.openxmlformats.org/officeDocument/2006/relationships/image" Target="../media/image68.png"/><Relationship Id="rId9" Type="http://schemas.openxmlformats.org/officeDocument/2006/relationships/image" Target="../media/image112.png"/><Relationship Id="rId14" Type="http://schemas.openxmlformats.org/officeDocument/2006/relationships/image" Target="../media/image73.jpeg"/><Relationship Id="rId22" Type="http://schemas.openxmlformats.org/officeDocument/2006/relationships/image" Target="../media/image63.jpeg"/><Relationship Id="rId27"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Aptos" panose="020B0004020202020204" pitchFamily="34" charset="0"/>
              </a:rPr>
              <a:t>Applied Research Solutions</a:t>
            </a:r>
          </a:p>
        </p:txBody>
      </p:sp>
      <p:sp>
        <p:nvSpPr>
          <p:cNvPr id="10" name="Text Placeholder 9"/>
          <p:cNvSpPr>
            <a:spLocks noGrp="1"/>
          </p:cNvSpPr>
          <p:nvPr>
            <p:ph type="body" sz="quarter" idx="10"/>
          </p:nvPr>
        </p:nvSpPr>
        <p:spPr/>
        <p:txBody>
          <a:bodyPr/>
          <a:lstStyle/>
          <a:p>
            <a:r>
              <a:rPr lang="en-US" dirty="0">
                <a:latin typeface="Aptos" panose="020B0004020202020204" pitchFamily="34" charset="0"/>
              </a:rPr>
              <a:t>April 2025</a:t>
            </a:r>
          </a:p>
        </p:txBody>
      </p:sp>
      <p:sp>
        <p:nvSpPr>
          <p:cNvPr id="2" name="Rectangle 1">
            <a:hlinkClick r:id="rId3"/>
            <a:extLst>
              <a:ext uri="{FF2B5EF4-FFF2-40B4-BE49-F238E27FC236}">
                <a16:creationId xmlns:a16="http://schemas.microsoft.com/office/drawing/2014/main" id="{CA398F37-CD1B-0CCD-CDD7-40FCDE831054}"/>
              </a:ext>
            </a:extLst>
          </p:cNvPr>
          <p:cNvSpPr/>
          <p:nvPr/>
        </p:nvSpPr>
        <p:spPr>
          <a:xfrm>
            <a:off x="997888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4"/>
            <a:extLst>
              <a:ext uri="{FF2B5EF4-FFF2-40B4-BE49-F238E27FC236}">
                <a16:creationId xmlns:a16="http://schemas.microsoft.com/office/drawing/2014/main" id="{3E45430F-EA2F-B53E-0ED5-F99B9281BC3E}"/>
              </a:ext>
            </a:extLst>
          </p:cNvPr>
          <p:cNvSpPr/>
          <p:nvPr/>
        </p:nvSpPr>
        <p:spPr>
          <a:xfrm>
            <a:off x="1100261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33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CBE5750-F1F9-3C30-CEDC-4E748FA08166}"/>
              </a:ext>
            </a:extLst>
          </p:cNvPr>
          <p:cNvSpPr/>
          <p:nvPr/>
        </p:nvSpPr>
        <p:spPr>
          <a:xfrm>
            <a:off x="3180663" y="1402025"/>
            <a:ext cx="2842997" cy="1054389"/>
          </a:xfrm>
          <a:prstGeom prst="roundRect">
            <a:avLst/>
          </a:prstGeom>
          <a:solidFill>
            <a:srgbClr val="62B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38F7BB0E-0203-52C3-677C-126729DB3D99}"/>
              </a:ext>
            </a:extLst>
          </p:cNvPr>
          <p:cNvSpPr/>
          <p:nvPr/>
        </p:nvSpPr>
        <p:spPr>
          <a:xfrm>
            <a:off x="9112439" y="1413441"/>
            <a:ext cx="2842997" cy="1054389"/>
          </a:xfrm>
          <a:prstGeom prst="roundRect">
            <a:avLst/>
          </a:prstGeom>
          <a:solidFill>
            <a:srgbClr val="9778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124CF58-4632-A4EB-1F29-7D64432DFCDA}"/>
              </a:ext>
            </a:extLst>
          </p:cNvPr>
          <p:cNvSpPr/>
          <p:nvPr/>
        </p:nvSpPr>
        <p:spPr>
          <a:xfrm>
            <a:off x="6146551" y="1413441"/>
            <a:ext cx="2842997" cy="1054389"/>
          </a:xfrm>
          <a:prstGeom prst="roundRect">
            <a:avLst/>
          </a:prstGeom>
          <a:solidFill>
            <a:srgbClr val="ED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9A624A0-B08B-4572-963D-9E3675B0B6AE}"/>
              </a:ext>
            </a:extLst>
          </p:cNvPr>
          <p:cNvSpPr/>
          <p:nvPr/>
        </p:nvSpPr>
        <p:spPr>
          <a:xfrm>
            <a:off x="214775" y="1413441"/>
            <a:ext cx="2842997" cy="1054388"/>
          </a:xfrm>
          <a:prstGeom prst="roundRect">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Title 3">
            <a:extLst>
              <a:ext uri="{FF2B5EF4-FFF2-40B4-BE49-F238E27FC236}">
                <a16:creationId xmlns:a16="http://schemas.microsoft.com/office/drawing/2014/main" id="{CA5965AF-1F8A-1A7A-B9A9-A6C3035A9839}"/>
              </a:ext>
            </a:extLst>
          </p:cNvPr>
          <p:cNvSpPr>
            <a:spLocks noGrp="1"/>
          </p:cNvSpPr>
          <p:nvPr>
            <p:ph type="title"/>
          </p:nvPr>
        </p:nvSpPr>
        <p:spPr>
          <a:xfrm>
            <a:off x="5782" y="1"/>
            <a:ext cx="12191998" cy="795130"/>
          </a:xfrm>
        </p:spPr>
        <p:txBody>
          <a:bodyPr/>
          <a:lstStyle/>
          <a:p>
            <a:r>
              <a:rPr lang="en-US" dirty="0">
                <a:latin typeface="Aptos" panose="020B0004020202020204" pitchFamily="34" charset="0"/>
              </a:rPr>
              <a:t>Contact Us</a:t>
            </a:r>
          </a:p>
        </p:txBody>
      </p:sp>
      <p:sp>
        <p:nvSpPr>
          <p:cNvPr id="2" name="Slide Number Placeholder 2">
            <a:extLst>
              <a:ext uri="{FF2B5EF4-FFF2-40B4-BE49-F238E27FC236}">
                <a16:creationId xmlns:a16="http://schemas.microsoft.com/office/drawing/2014/main" id="{DE95626A-9C96-F752-5AC5-9EAC9E8621B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10</a:t>
            </a:fld>
            <a:endParaRPr lang="en-US" sz="900" dirty="0"/>
          </a:p>
        </p:txBody>
      </p:sp>
      <p:sp>
        <p:nvSpPr>
          <p:cNvPr id="10" name="Rectangle 9">
            <a:extLst>
              <a:ext uri="{FF2B5EF4-FFF2-40B4-BE49-F238E27FC236}">
                <a16:creationId xmlns:a16="http://schemas.microsoft.com/office/drawing/2014/main" id="{471962D3-8CC0-94D7-973B-9B1F9AF34789}"/>
              </a:ext>
            </a:extLst>
          </p:cNvPr>
          <p:cNvSpPr/>
          <p:nvPr/>
        </p:nvSpPr>
        <p:spPr>
          <a:xfrm>
            <a:off x="8957457" y="1424856"/>
            <a:ext cx="3152959" cy="1077218"/>
          </a:xfrm>
          <a:prstGeom prst="rect">
            <a:avLst/>
          </a:prstGeom>
        </p:spPr>
        <p:txBody>
          <a:bodyPr wrap="square" num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ptos" panose="020B0004020202020204" pitchFamily="34" charset="0"/>
              </a:rPr>
              <a:t>Lynn Ferris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rPr>
              <a:t>Director,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hlinkClick r:id="rId3">
                  <a:extLst>
                    <a:ext uri="{A12FA001-AC4F-418D-AE19-62706E023703}">
                      <ahyp:hlinkClr xmlns:ahyp="http://schemas.microsoft.com/office/drawing/2018/hyperlinkcolor" val="tx"/>
                    </a:ext>
                  </a:extLst>
                </a:hlinkClick>
              </a:rPr>
              <a:t>lferris@limra.com</a:t>
            </a:r>
            <a:r>
              <a:rPr kumimoji="0" lang="en-US" sz="1600" b="0" i="0" u="none" strike="noStrike" kern="1200" cap="none" spc="0" normalizeH="0" baseline="0" noProof="0" dirty="0">
                <a:ln>
                  <a:noFill/>
                </a:ln>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rPr>
              <a:t>(860) 970-8048</a:t>
            </a:r>
          </a:p>
        </p:txBody>
      </p:sp>
      <p:sp>
        <p:nvSpPr>
          <p:cNvPr id="11" name="Rectangle 10">
            <a:extLst>
              <a:ext uri="{FF2B5EF4-FFF2-40B4-BE49-F238E27FC236}">
                <a16:creationId xmlns:a16="http://schemas.microsoft.com/office/drawing/2014/main" id="{B2FEA212-97E1-1B21-00DE-9590378A42DA}"/>
              </a:ext>
            </a:extLst>
          </p:cNvPr>
          <p:cNvSpPr/>
          <p:nvPr/>
        </p:nvSpPr>
        <p:spPr>
          <a:xfrm>
            <a:off x="6143692" y="1424856"/>
            <a:ext cx="28458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ptos" panose="020B0004020202020204" pitchFamily="34" charset="0"/>
              </a:rPr>
              <a:t>Lai-Sahn Hackett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rPr>
              <a:t>Corporate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hlinkClick r:id="rId4">
                  <a:extLst>
                    <a:ext uri="{A12FA001-AC4F-418D-AE19-62706E023703}">
                      <ahyp:hlinkClr xmlns:ahyp="http://schemas.microsoft.com/office/drawing/2018/hyperlinkcolor" val="tx"/>
                    </a:ext>
                  </a:extLst>
                </a:hlinkClick>
              </a:rPr>
              <a:t>lhackett@limra.com</a:t>
            </a:r>
            <a:endParaRPr kumimoji="0" lang="en-US" sz="1600" b="0" i="0" u="none" strike="noStrike" kern="1200" cap="none" spc="0" normalizeH="0" baseline="0" noProof="0" dirty="0">
              <a:ln>
                <a:noFill/>
              </a:ln>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rPr>
              <a:t>(860) 285-7753</a:t>
            </a:r>
          </a:p>
        </p:txBody>
      </p:sp>
      <p:sp>
        <p:nvSpPr>
          <p:cNvPr id="12" name="Rectangle 11">
            <a:extLst>
              <a:ext uri="{FF2B5EF4-FFF2-40B4-BE49-F238E27FC236}">
                <a16:creationId xmlns:a16="http://schemas.microsoft.com/office/drawing/2014/main" id="{4E0A5155-8BFD-3926-B0A8-B70BDBC46A0C}"/>
              </a:ext>
            </a:extLst>
          </p:cNvPr>
          <p:cNvSpPr/>
          <p:nvPr/>
        </p:nvSpPr>
        <p:spPr>
          <a:xfrm>
            <a:off x="214774" y="1424856"/>
            <a:ext cx="284299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ptos" panose="020B0004020202020204" pitchFamily="34" charset="0"/>
              </a:rPr>
              <a:t>Sean O’Donnell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rPr>
              <a:t>Senior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hlinkClick r:id="rId5">
                  <a:extLst>
                    <a:ext uri="{A12FA001-AC4F-418D-AE19-62706E023703}">
                      <ahyp:hlinkClr xmlns:ahyp="http://schemas.microsoft.com/office/drawing/2018/hyperlinkcolor" val="tx"/>
                    </a:ext>
                  </a:extLst>
                </a:hlinkClick>
              </a:rPr>
              <a:t>sodonnell@limra.com</a:t>
            </a:r>
            <a:endParaRPr kumimoji="0" lang="en-US" sz="1600" b="0" i="0" u="none" strike="noStrike" kern="1200" cap="none" spc="0" normalizeH="0" baseline="0" noProof="0" dirty="0">
              <a:ln>
                <a:noFill/>
              </a:ln>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ptos" panose="020B0004020202020204" pitchFamily="34" charset="0"/>
              </a:rPr>
              <a:t>(860) 298-3913</a:t>
            </a:r>
            <a:endParaRPr kumimoji="0" lang="en-US" sz="1600" b="0" i="0" u="none" strike="noStrike" kern="1200" cap="none" spc="0" normalizeH="0" baseline="0" noProof="0" dirty="0">
              <a:ln>
                <a:noFill/>
              </a:ln>
              <a:effectLst/>
              <a:uLnTx/>
              <a:uFillTx/>
              <a:latin typeface="Aptos" panose="020B0004020202020204" pitchFamily="34" charset="0"/>
            </a:endParaRPr>
          </a:p>
        </p:txBody>
      </p:sp>
      <p:sp>
        <p:nvSpPr>
          <p:cNvPr id="15" name="Rectangle 14">
            <a:extLst>
              <a:ext uri="{FF2B5EF4-FFF2-40B4-BE49-F238E27FC236}">
                <a16:creationId xmlns:a16="http://schemas.microsoft.com/office/drawing/2014/main" id="{D683A081-AC01-76DE-950C-02F1736331E3}"/>
              </a:ext>
            </a:extLst>
          </p:cNvPr>
          <p:cNvSpPr/>
          <p:nvPr/>
        </p:nvSpPr>
        <p:spPr>
          <a:xfrm>
            <a:off x="3179233" y="1379196"/>
            <a:ext cx="2842998" cy="1077218"/>
          </a:xfrm>
          <a:prstGeom prst="rect">
            <a:avLst/>
          </a:prstGeom>
        </p:spPr>
        <p:txBody>
          <a:bodyPr wrap="square" num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ptos" panose="020B0004020202020204" pitchFamily="34" charset="0"/>
              </a:rPr>
              <a:t>Michelle Lorenz</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ptos" panose="020B0004020202020204" pitchFamily="34" charset="0"/>
              </a:rPr>
              <a:t>Director, Member Engagement</a:t>
            </a:r>
            <a:endParaRPr kumimoji="0" lang="en-US" sz="1600" b="0" i="0" u="none" strike="noStrike" kern="1200" cap="none" spc="0" normalizeH="0" baseline="0" noProof="0" dirty="0">
              <a:ln>
                <a:noFill/>
              </a:ln>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ptos" panose="020B0004020202020204" pitchFamily="34" charset="0"/>
                <a:hlinkClick r:id="rId6">
                  <a:extLst>
                    <a:ext uri="{A12FA001-AC4F-418D-AE19-62706E023703}">
                      <ahyp:hlinkClr xmlns:ahyp="http://schemas.microsoft.com/office/drawing/2018/hyperlinkcolor" val="tx"/>
                    </a:ext>
                  </a:extLst>
                </a:hlinkClick>
              </a:rPr>
              <a:t>mlorenz@limra.com</a:t>
            </a:r>
            <a:r>
              <a:rPr kumimoji="0" lang="en-US" sz="1600" b="0" i="0" u="none" strike="noStrike" kern="1200" cap="none" spc="0" normalizeH="0" baseline="0" noProof="0" dirty="0">
                <a:ln>
                  <a:noFill/>
                </a:ln>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ptos" panose="020B0004020202020204" pitchFamily="34" charset="0"/>
              </a:rPr>
              <a:t>(860) 285-7736</a:t>
            </a:r>
            <a:endParaRPr kumimoji="0" lang="en-US" sz="1600" b="0" i="0" u="none" strike="noStrike" kern="1200" cap="none" spc="0" normalizeH="0" baseline="0" noProof="0" dirty="0">
              <a:ln>
                <a:noFill/>
              </a:ln>
              <a:effectLst/>
              <a:uLnTx/>
              <a:uFillTx/>
              <a:latin typeface="Aptos" panose="020B0004020202020204" pitchFamily="34" charset="0"/>
            </a:endParaRPr>
          </a:p>
        </p:txBody>
      </p:sp>
      <p:pic>
        <p:nvPicPr>
          <p:cNvPr id="3" name="Picture 2">
            <a:extLst>
              <a:ext uri="{FF2B5EF4-FFF2-40B4-BE49-F238E27FC236}">
                <a16:creationId xmlns:a16="http://schemas.microsoft.com/office/drawing/2014/main" id="{D46BA48D-63E3-AF73-A73D-2C4BF6E627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6" name="Rectangle 5">
            <a:hlinkClick r:id="rId8"/>
            <a:extLst>
              <a:ext uri="{FF2B5EF4-FFF2-40B4-BE49-F238E27FC236}">
                <a16:creationId xmlns:a16="http://schemas.microsoft.com/office/drawing/2014/main" id="{483B5311-EB2B-086A-6B74-AD371ECEB915}"/>
              </a:ext>
            </a:extLst>
          </p:cNvPr>
          <p:cNvSpPr/>
          <p:nvPr/>
        </p:nvSpPr>
        <p:spPr>
          <a:xfrm>
            <a:off x="1100261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9"/>
            <a:extLst>
              <a:ext uri="{FF2B5EF4-FFF2-40B4-BE49-F238E27FC236}">
                <a16:creationId xmlns:a16="http://schemas.microsoft.com/office/drawing/2014/main" id="{6ECEE36C-316F-9F33-9C3F-1C0B12E4E664}"/>
              </a:ext>
            </a:extLst>
          </p:cNvPr>
          <p:cNvSpPr/>
          <p:nvPr/>
        </p:nvSpPr>
        <p:spPr>
          <a:xfrm>
            <a:off x="9951799" y="5979812"/>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in a suit&#10;&#10;AI-generated content may be incorrect.">
            <a:extLst>
              <a:ext uri="{FF2B5EF4-FFF2-40B4-BE49-F238E27FC236}">
                <a16:creationId xmlns:a16="http://schemas.microsoft.com/office/drawing/2014/main" id="{0081AB60-EE1C-B41A-B7B1-A6DA26A73A59}"/>
              </a:ext>
            </a:extLst>
          </p:cNvPr>
          <p:cNvPicPr>
            <a:picLocks noChangeAspect="1"/>
          </p:cNvPicPr>
          <p:nvPr/>
        </p:nvPicPr>
        <p:blipFill>
          <a:blip r:embed="rId10" cstate="screen">
            <a:extLst>
              <a:ext uri="{28A0092B-C50C-407E-A947-70E740481C1C}">
                <a14:useLocalDpi xmlns:a14="http://schemas.microsoft.com/office/drawing/2010/main" val="0"/>
              </a:ext>
            </a:extLst>
          </a:blip>
          <a:srcRect b="28402"/>
          <a:stretch/>
        </p:blipFill>
        <p:spPr>
          <a:xfrm>
            <a:off x="559177" y="2674595"/>
            <a:ext cx="2154191" cy="2159306"/>
          </a:xfrm>
          <a:prstGeom prst="rect">
            <a:avLst/>
          </a:prstGeom>
        </p:spPr>
      </p:pic>
      <p:pic>
        <p:nvPicPr>
          <p:cNvPr id="18" name="Picture 17" descr="A person smiling at camera&#10;&#10;AI-generated content may be incorrect.">
            <a:extLst>
              <a:ext uri="{FF2B5EF4-FFF2-40B4-BE49-F238E27FC236}">
                <a16:creationId xmlns:a16="http://schemas.microsoft.com/office/drawing/2014/main" id="{B125B60C-5F94-AB59-4F6B-FF6E0117442E}"/>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486967" y="2674595"/>
            <a:ext cx="2159306" cy="2159306"/>
          </a:xfrm>
          <a:prstGeom prst="rect">
            <a:avLst/>
          </a:prstGeom>
        </p:spPr>
      </p:pic>
      <p:pic>
        <p:nvPicPr>
          <p:cNvPr id="20" name="Picture 19" descr="A person smiling at the camera&#10;&#10;AI-generated content may be incorrect.">
            <a:extLst>
              <a:ext uri="{FF2B5EF4-FFF2-40B4-BE49-F238E27FC236}">
                <a16:creationId xmlns:a16="http://schemas.microsoft.com/office/drawing/2014/main" id="{DD6F9C4A-140C-6311-D84C-B22CD43AA4D5}"/>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3517646" y="2668858"/>
            <a:ext cx="2165043" cy="2165043"/>
          </a:xfrm>
          <a:prstGeom prst="rect">
            <a:avLst/>
          </a:prstGeom>
        </p:spPr>
      </p:pic>
      <p:pic>
        <p:nvPicPr>
          <p:cNvPr id="17" name="Picture 16">
            <a:extLst>
              <a:ext uri="{FF2B5EF4-FFF2-40B4-BE49-F238E27FC236}">
                <a16:creationId xmlns:a16="http://schemas.microsoft.com/office/drawing/2014/main" id="{3391DC79-3C84-CA92-A448-70460331880B}"/>
              </a:ext>
            </a:extLst>
          </p:cNvPr>
          <p:cNvPicPr>
            <a:picLocks noChangeAspect="1"/>
          </p:cNvPicPr>
          <p:nvPr/>
        </p:nvPicPr>
        <p:blipFill>
          <a:blip r:embed="rId13"/>
          <a:stretch>
            <a:fillRect/>
          </a:stretch>
        </p:blipFill>
        <p:spPr>
          <a:xfrm>
            <a:off x="9384011" y="2668857"/>
            <a:ext cx="2159306" cy="2165043"/>
          </a:xfrm>
          <a:prstGeom prst="rect">
            <a:avLst/>
          </a:prstGeom>
        </p:spPr>
      </p:pic>
    </p:spTree>
    <p:extLst>
      <p:ext uri="{BB962C8B-B14F-4D97-AF65-F5344CB8AC3E}">
        <p14:creationId xmlns:p14="http://schemas.microsoft.com/office/powerpoint/2010/main" val="205532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ED4B-2FBB-F372-A935-BB18B345F4A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1993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holding a tablet&#10;&#10;Description automatically generated">
            <a:extLst>
              <a:ext uri="{FF2B5EF4-FFF2-40B4-BE49-F238E27FC236}">
                <a16:creationId xmlns:a16="http://schemas.microsoft.com/office/drawing/2014/main" id="{52EBAC60-B4DC-8BA2-B990-B3630EC0FF7B}"/>
              </a:ext>
            </a:extLst>
          </p:cNvPr>
          <p:cNvPicPr>
            <a:picLocks noGrp="1" noChangeAspect="1"/>
          </p:cNvPicPr>
          <p:nvPr>
            <p:ph type="pic" sz="quarter" idx="10"/>
          </p:nvPr>
        </p:nvPicPr>
        <p:blipFill rotWithShape="1">
          <a:blip r:embed="rId2"/>
          <a:srcRect t="14324" b="35632"/>
          <a:stretch/>
        </p:blipFill>
        <p:spPr>
          <a:xfrm>
            <a:off x="0" y="0"/>
            <a:ext cx="12192000" cy="4162425"/>
          </a:xfrm>
        </p:spPr>
      </p:pic>
      <p:sp>
        <p:nvSpPr>
          <p:cNvPr id="3" name="Title 2">
            <a:extLst>
              <a:ext uri="{FF2B5EF4-FFF2-40B4-BE49-F238E27FC236}">
                <a16:creationId xmlns:a16="http://schemas.microsoft.com/office/drawing/2014/main" id="{25EAAA6A-D607-DE7A-5524-4A3E154DF26C}"/>
              </a:ext>
            </a:extLst>
          </p:cNvPr>
          <p:cNvSpPr>
            <a:spLocks noGrp="1"/>
          </p:cNvSpPr>
          <p:nvPr>
            <p:ph type="title"/>
          </p:nvPr>
        </p:nvSpPr>
        <p:spPr/>
        <p:txBody>
          <a:bodyPr/>
          <a:lstStyle/>
          <a:p>
            <a:r>
              <a:rPr lang="en-US" dirty="0">
                <a:latin typeface="Aptos" panose="020B0004020202020204" pitchFamily="34" charset="0"/>
              </a:rPr>
              <a:t>Case Studies</a:t>
            </a:r>
          </a:p>
        </p:txBody>
      </p:sp>
    </p:spTree>
    <p:extLst>
      <p:ext uri="{BB962C8B-B14F-4D97-AF65-F5344CB8AC3E}">
        <p14:creationId xmlns:p14="http://schemas.microsoft.com/office/powerpoint/2010/main" val="301806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1689A-F801-C9F1-92AD-99B9596A4233}"/>
              </a:ext>
            </a:extLst>
          </p:cNvPr>
          <p:cNvSpPr>
            <a:spLocks noGrp="1"/>
          </p:cNvSpPr>
          <p:nvPr>
            <p:ph type="title"/>
          </p:nvPr>
        </p:nvSpPr>
        <p:spPr>
          <a:xfrm>
            <a:off x="5782" y="20604"/>
            <a:ext cx="12186218" cy="783261"/>
          </a:xfrm>
        </p:spPr>
        <p:txBody>
          <a:bodyPr/>
          <a:lstStyle/>
          <a:p>
            <a:r>
              <a:rPr lang="en-US" dirty="0">
                <a:latin typeface="Aptos" panose="020B0004020202020204" pitchFamily="34" charset="0"/>
              </a:rPr>
              <a:t>Connecting With Underserved Markets</a:t>
            </a:r>
          </a:p>
        </p:txBody>
      </p:sp>
      <p:sp>
        <p:nvSpPr>
          <p:cNvPr id="36" name="Rectangle 35">
            <a:extLst>
              <a:ext uri="{FF2B5EF4-FFF2-40B4-BE49-F238E27FC236}">
                <a16:creationId xmlns:a16="http://schemas.microsoft.com/office/drawing/2014/main" id="{C306079B-AFCA-48F2-7124-854D0CB22CF1}"/>
              </a:ext>
            </a:extLst>
          </p:cNvPr>
          <p:cNvSpPr/>
          <p:nvPr/>
        </p:nvSpPr>
        <p:spPr>
          <a:xfrm>
            <a:off x="6096000" y="1803491"/>
            <a:ext cx="5244548" cy="3251018"/>
          </a:xfrm>
          <a:prstGeom prst="rect">
            <a:avLst/>
          </a:prstGeom>
        </p:spPr>
        <p:txBody>
          <a:bodyPr wrap="square">
            <a:spAutoFit/>
          </a:bodyPr>
          <a:lstStyle/>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Asian and Hispanic Americans are among the fastest growing racial groups in the U.S. yet are the least penetrated markets in life insurance and protection solutions. </a:t>
            </a:r>
          </a:p>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LGBTQ+ Americans are also underinsured, with 68% saying they think they should own life insurance and only 38% saying they do. </a:t>
            </a:r>
          </a:p>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Black Americans are more likely to own life insurance compared to the average American, but their coverage levels are low. </a:t>
            </a:r>
            <a:endParaRPr kumimoji="0" lang="en-US" b="0" i="0" u="none" strike="noStrike" kern="1200" cap="none" spc="0" normalizeH="0" baseline="0" noProof="0" dirty="0">
              <a:ln>
                <a:noFill/>
              </a:ln>
              <a:solidFill>
                <a:srgbClr val="000000"/>
              </a:solidFill>
              <a:effectLst/>
              <a:uLnTx/>
              <a:uFillTx/>
              <a:latin typeface="Aptos" panose="020B0004020202020204" pitchFamily="34" charset="0"/>
            </a:endParaRPr>
          </a:p>
        </p:txBody>
      </p:sp>
      <p:sp>
        <p:nvSpPr>
          <p:cNvPr id="18" name="Text Placeholder 46">
            <a:extLst>
              <a:ext uri="{FF2B5EF4-FFF2-40B4-BE49-F238E27FC236}">
                <a16:creationId xmlns:a16="http://schemas.microsoft.com/office/drawing/2014/main" id="{3FCF978A-015A-B83B-84F5-85DBCF4B63CD}"/>
              </a:ext>
            </a:extLst>
          </p:cNvPr>
          <p:cNvSpPr txBox="1">
            <a:spLocks/>
          </p:cNvSpPr>
          <p:nvPr/>
        </p:nvSpPr>
        <p:spPr>
          <a:xfrm>
            <a:off x="1225812" y="3653190"/>
            <a:ext cx="3323007" cy="637561"/>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4C9D"/>
                </a:solidFill>
                <a:effectLst/>
                <a:uLnTx/>
                <a:uFillTx/>
                <a:latin typeface="Aptos" panose="020B0004020202020204" pitchFamily="34" charset="0"/>
              </a:rPr>
              <a:t>Background</a:t>
            </a:r>
          </a:p>
        </p:txBody>
      </p:sp>
      <p:pic>
        <p:nvPicPr>
          <p:cNvPr id="30" name="Graphic 29" descr="Map with pin with solid fill">
            <a:extLst>
              <a:ext uri="{FF2B5EF4-FFF2-40B4-BE49-F238E27FC236}">
                <a16:creationId xmlns:a16="http://schemas.microsoft.com/office/drawing/2014/main" id="{327DB65F-2E0D-509C-5C66-5CB2F0863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589" y="1447429"/>
            <a:ext cx="2375454" cy="2375454"/>
          </a:xfrm>
          <a:prstGeom prst="rect">
            <a:avLst/>
          </a:prstGeom>
        </p:spPr>
      </p:pic>
    </p:spTree>
    <p:extLst>
      <p:ext uri="{BB962C8B-B14F-4D97-AF65-F5344CB8AC3E}">
        <p14:creationId xmlns:p14="http://schemas.microsoft.com/office/powerpoint/2010/main" val="154929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A8FE-E705-B1AF-BCA9-2DC7B29977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F82A51-DF1E-69C9-5F35-E9C891B4F22A}"/>
              </a:ext>
            </a:extLst>
          </p:cNvPr>
          <p:cNvSpPr>
            <a:spLocks noGrp="1"/>
          </p:cNvSpPr>
          <p:nvPr>
            <p:ph type="title"/>
          </p:nvPr>
        </p:nvSpPr>
        <p:spPr>
          <a:xfrm>
            <a:off x="5782" y="20604"/>
            <a:ext cx="12186218" cy="783261"/>
          </a:xfrm>
        </p:spPr>
        <p:txBody>
          <a:bodyPr/>
          <a:lstStyle/>
          <a:p>
            <a:r>
              <a:rPr lang="en-US" dirty="0">
                <a:latin typeface="Aptos" panose="020B0004020202020204" pitchFamily="34" charset="0"/>
              </a:rPr>
              <a:t>Connecting With Underserved Markets</a:t>
            </a:r>
          </a:p>
        </p:txBody>
      </p:sp>
      <p:sp>
        <p:nvSpPr>
          <p:cNvPr id="38" name="TextBox 37">
            <a:extLst>
              <a:ext uri="{FF2B5EF4-FFF2-40B4-BE49-F238E27FC236}">
                <a16:creationId xmlns:a16="http://schemas.microsoft.com/office/drawing/2014/main" id="{1532A97C-DEEE-0F88-97BE-0B730B30E65D}"/>
              </a:ext>
            </a:extLst>
          </p:cNvPr>
          <p:cNvSpPr txBox="1"/>
          <p:nvPr/>
        </p:nvSpPr>
        <p:spPr>
          <a:xfrm>
            <a:off x="6096000" y="1803491"/>
            <a:ext cx="5340375" cy="3251018"/>
          </a:xfrm>
          <a:prstGeom prst="rect">
            <a:avLst/>
          </a:prstGeom>
        </p:spPr>
        <p:txBody>
          <a:bodyPr wrap="square">
            <a:spAutoFit/>
          </a:bodyPr>
          <a:lstStyle>
            <a:defPPr>
              <a:defRPr lang="en-US"/>
            </a:defPPr>
            <a:lvl1pPr marL="231775" marR="0" lvl="0" indent="-231775">
              <a:lnSpc>
                <a:spcPct val="107000"/>
              </a:lnSpc>
              <a:spcBef>
                <a:spcPts val="0"/>
              </a:spcBef>
              <a:spcAft>
                <a:spcPts val="0"/>
              </a:spcAft>
              <a:buFont typeface="Symbol" panose="05050102010706020507" pitchFamily="18" charset="2"/>
              <a:buChar char=""/>
              <a:defRPr sz="1400" kern="100">
                <a:effectLst/>
                <a:latin typeface="Arial" panose="020B0604020202020204" pitchFamily="34" charset="0"/>
                <a:ea typeface="Aptos" panose="020B0004020202020204" pitchFamily="34" charset="0"/>
                <a:cs typeface="Times New Roman" panose="02020603050405020304" pitchFamily="18" charset="0"/>
              </a:defRPr>
            </a:lvl1pPr>
          </a:lstStyle>
          <a:p>
            <a:pPr marR="0" lvl="0"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Understand the unique needs, attitudes, and perceptions of </a:t>
            </a:r>
            <a:b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b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various diverse client segments, including segment-specific preferences for messages, </a:t>
            </a:r>
            <a:b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b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products, and buying methods. </a:t>
            </a:r>
          </a:p>
          <a:p>
            <a:pPr marR="0" lvl="0"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Uncover how the needs of </a:t>
            </a:r>
            <a:b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b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these segments may differ at </a:t>
            </a:r>
            <a:b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b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various life stages.</a:t>
            </a:r>
          </a:p>
          <a:p>
            <a:pPr marR="0" lvl="0"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0000"/>
                </a:solidFill>
                <a:effectLst/>
                <a:uLnTx/>
                <a:uFillTx/>
                <a:latin typeface="Aptos" panose="020B0004020202020204" pitchFamily="34" charset="0"/>
              </a:rPr>
              <a:t>Evaluate the most effective ways to reach these targeted segments. </a:t>
            </a:r>
          </a:p>
        </p:txBody>
      </p:sp>
      <p:sp>
        <p:nvSpPr>
          <p:cNvPr id="14" name="Text Placeholder 46">
            <a:extLst>
              <a:ext uri="{FF2B5EF4-FFF2-40B4-BE49-F238E27FC236}">
                <a16:creationId xmlns:a16="http://schemas.microsoft.com/office/drawing/2014/main" id="{2AD67F42-5738-D4AE-0204-FB93FC369F13}"/>
              </a:ext>
            </a:extLst>
          </p:cNvPr>
          <p:cNvSpPr txBox="1">
            <a:spLocks/>
          </p:cNvSpPr>
          <p:nvPr/>
        </p:nvSpPr>
        <p:spPr>
          <a:xfrm>
            <a:off x="961398" y="4031155"/>
            <a:ext cx="2932044" cy="803214"/>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B4E"/>
                </a:solidFill>
                <a:effectLst/>
                <a:uLnTx/>
                <a:uFillTx/>
                <a:latin typeface="Aptos" panose="020B0004020202020204" pitchFamily="34" charset="0"/>
              </a:rPr>
              <a:t>Objectives</a:t>
            </a:r>
          </a:p>
        </p:txBody>
      </p:sp>
      <p:pic>
        <p:nvPicPr>
          <p:cNvPr id="24" name="Graphic 23" descr="Bullseye with solid fill">
            <a:extLst>
              <a:ext uri="{FF2B5EF4-FFF2-40B4-BE49-F238E27FC236}">
                <a16:creationId xmlns:a16="http://schemas.microsoft.com/office/drawing/2014/main" id="{77D0EADB-145A-C4DC-CABA-5E8B4D1A4C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418" y="1921151"/>
            <a:ext cx="2110004" cy="2110004"/>
          </a:xfrm>
          <a:prstGeom prst="rect">
            <a:avLst/>
          </a:prstGeom>
        </p:spPr>
      </p:pic>
    </p:spTree>
    <p:extLst>
      <p:ext uri="{BB962C8B-B14F-4D97-AF65-F5344CB8AC3E}">
        <p14:creationId xmlns:p14="http://schemas.microsoft.com/office/powerpoint/2010/main" val="260963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5BFC5-8A2B-23BB-635A-BF7C1CC967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25E973-9C58-B424-994D-3CC84C1D2525}"/>
              </a:ext>
            </a:extLst>
          </p:cNvPr>
          <p:cNvSpPr>
            <a:spLocks noGrp="1"/>
          </p:cNvSpPr>
          <p:nvPr>
            <p:ph type="title"/>
          </p:nvPr>
        </p:nvSpPr>
        <p:spPr>
          <a:xfrm>
            <a:off x="5782" y="20604"/>
            <a:ext cx="12186218" cy="783261"/>
          </a:xfrm>
        </p:spPr>
        <p:txBody>
          <a:bodyPr/>
          <a:lstStyle/>
          <a:p>
            <a:r>
              <a:rPr lang="en-US" dirty="0">
                <a:latin typeface="Aptos" panose="020B0004020202020204" pitchFamily="34" charset="0"/>
              </a:rPr>
              <a:t>Connecting With Underserved Markets</a:t>
            </a:r>
          </a:p>
        </p:txBody>
      </p:sp>
      <p:sp>
        <p:nvSpPr>
          <p:cNvPr id="40" name="TextBox 39">
            <a:extLst>
              <a:ext uri="{FF2B5EF4-FFF2-40B4-BE49-F238E27FC236}">
                <a16:creationId xmlns:a16="http://schemas.microsoft.com/office/drawing/2014/main" id="{3EEDF29F-A136-06C7-966E-E17F940E61B3}"/>
              </a:ext>
            </a:extLst>
          </p:cNvPr>
          <p:cNvSpPr txBox="1"/>
          <p:nvPr/>
        </p:nvSpPr>
        <p:spPr>
          <a:xfrm>
            <a:off x="6096000" y="2447513"/>
            <a:ext cx="4509052" cy="1962973"/>
          </a:xfrm>
          <a:prstGeom prst="rect">
            <a:avLst/>
          </a:prstGeom>
          <a:noFill/>
        </p:spPr>
        <p:txBody>
          <a:bodyPr wrap="square">
            <a:spAutoFit/>
          </a:bodyPr>
          <a:lstStyle/>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Online qualitative survey of 800 Asian, 1,305 Hispanic, 800 Black, 610 LGBTQ+, and 1,115 U.S. General Population.</a:t>
            </a:r>
          </a:p>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Samples were representative based on age, income, and country of origin where applicable</a:t>
            </a:r>
          </a:p>
        </p:txBody>
      </p:sp>
      <p:sp>
        <p:nvSpPr>
          <p:cNvPr id="15" name="Text Placeholder 46">
            <a:extLst>
              <a:ext uri="{FF2B5EF4-FFF2-40B4-BE49-F238E27FC236}">
                <a16:creationId xmlns:a16="http://schemas.microsoft.com/office/drawing/2014/main" id="{BBD43020-468B-252E-0062-3A5F0E5F05CA}"/>
              </a:ext>
            </a:extLst>
          </p:cNvPr>
          <p:cNvSpPr txBox="1">
            <a:spLocks/>
          </p:cNvSpPr>
          <p:nvPr/>
        </p:nvSpPr>
        <p:spPr>
          <a:xfrm>
            <a:off x="624673" y="3930919"/>
            <a:ext cx="4095308" cy="1386855"/>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763AC7"/>
                </a:solidFill>
                <a:effectLst/>
                <a:uLnTx/>
                <a:uFillTx/>
                <a:latin typeface="Aptos" panose="020B0004020202020204" pitchFamily="34" charset="0"/>
              </a:rPr>
              <a:t>Methodology &amp; Design</a:t>
            </a:r>
          </a:p>
        </p:txBody>
      </p:sp>
      <p:pic>
        <p:nvPicPr>
          <p:cNvPr id="23" name="Content Placeholder 33" descr="Gears with solid fill">
            <a:extLst>
              <a:ext uri="{FF2B5EF4-FFF2-40B4-BE49-F238E27FC236}">
                <a16:creationId xmlns:a16="http://schemas.microsoft.com/office/drawing/2014/main" id="{8E6D3E53-1650-3A0A-8BE9-F1B43A7B7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6948" y="1722893"/>
            <a:ext cx="2170758" cy="2170758"/>
          </a:xfrm>
          <a:prstGeom prst="rect">
            <a:avLst/>
          </a:prstGeom>
        </p:spPr>
      </p:pic>
    </p:spTree>
    <p:extLst>
      <p:ext uri="{BB962C8B-B14F-4D97-AF65-F5344CB8AC3E}">
        <p14:creationId xmlns:p14="http://schemas.microsoft.com/office/powerpoint/2010/main" val="272222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7AD6-5A68-FBF3-9319-B58527AEF7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C7BF3C-A678-04BD-DBA4-D74A1F6D1BCA}"/>
              </a:ext>
            </a:extLst>
          </p:cNvPr>
          <p:cNvSpPr>
            <a:spLocks noGrp="1"/>
          </p:cNvSpPr>
          <p:nvPr>
            <p:ph type="title"/>
          </p:nvPr>
        </p:nvSpPr>
        <p:spPr>
          <a:xfrm>
            <a:off x="5782" y="20604"/>
            <a:ext cx="12186218" cy="783261"/>
          </a:xfrm>
        </p:spPr>
        <p:txBody>
          <a:bodyPr/>
          <a:lstStyle/>
          <a:p>
            <a:r>
              <a:rPr lang="en-US" dirty="0">
                <a:latin typeface="Aptos" panose="020B0004020202020204" pitchFamily="34" charset="0"/>
              </a:rPr>
              <a:t>Connecting With Underserved Markets</a:t>
            </a:r>
          </a:p>
        </p:txBody>
      </p:sp>
      <p:sp>
        <p:nvSpPr>
          <p:cNvPr id="42" name="TextBox 41">
            <a:extLst>
              <a:ext uri="{FF2B5EF4-FFF2-40B4-BE49-F238E27FC236}">
                <a16:creationId xmlns:a16="http://schemas.microsoft.com/office/drawing/2014/main" id="{7557D5BA-EAA6-657E-BB8E-2B314EF54006}"/>
              </a:ext>
            </a:extLst>
          </p:cNvPr>
          <p:cNvSpPr txBox="1"/>
          <p:nvPr/>
        </p:nvSpPr>
        <p:spPr>
          <a:xfrm>
            <a:off x="6096000" y="1455831"/>
            <a:ext cx="5867137" cy="3946337"/>
          </a:xfrm>
          <a:prstGeom prst="rect">
            <a:avLst/>
          </a:prstGeom>
          <a:noFill/>
        </p:spPr>
        <p:txBody>
          <a:bodyPr wrap="square">
            <a:spAutoFit/>
          </a:bodyPr>
          <a:lstStyle/>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Takeaways to better engage with underserved markets including:</a:t>
            </a:r>
          </a:p>
          <a:p>
            <a:pPr marL="631825" marR="0" lvl="2" indent="-285750" algn="l" defTabSz="914400" rtl="0" eaLnBrk="1" fontAlgn="auto" latinLnBrk="0" hangingPunct="1">
              <a:lnSpc>
                <a:spcPct val="107000"/>
              </a:lnSpc>
              <a:spcBef>
                <a:spcPts val="200"/>
              </a:spcBef>
              <a:spcAft>
                <a:spcPts val="200"/>
              </a:spcAft>
              <a:buClrTx/>
              <a:buSzPct val="100000"/>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Product and service preferences of these </a:t>
            </a:r>
            <a:b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b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consumer segments</a:t>
            </a:r>
          </a:p>
          <a:p>
            <a:pPr marL="631825" marR="0" lvl="2" indent="-285750" algn="l" defTabSz="914400" rtl="0" eaLnBrk="1" fontAlgn="auto" latinLnBrk="0" hangingPunct="1">
              <a:lnSpc>
                <a:spcPct val="107000"/>
              </a:lnSpc>
              <a:spcBef>
                <a:spcPts val="200"/>
              </a:spcBef>
              <a:spcAft>
                <a:spcPts val="200"/>
              </a:spcAft>
              <a:buClrTx/>
              <a:buSzPct val="100000"/>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Top financial concerns among the different segments </a:t>
            </a:r>
          </a:p>
          <a:p>
            <a:pPr marL="631825" marR="0" lvl="2" indent="-285750" algn="l" defTabSz="914400" rtl="0" eaLnBrk="1" fontAlgn="auto" latinLnBrk="0" hangingPunct="1">
              <a:lnSpc>
                <a:spcPct val="107000"/>
              </a:lnSpc>
              <a:spcBef>
                <a:spcPts val="200"/>
              </a:spcBef>
              <a:spcAft>
                <a:spcPts val="200"/>
              </a:spcAft>
              <a:buClrTx/>
              <a:buSzPct val="100000"/>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Relative importance of language in the buying process</a:t>
            </a:r>
          </a:p>
          <a:p>
            <a:pPr marL="631825" marR="0" lvl="2" indent="-285750" algn="l" defTabSz="914400" rtl="0" eaLnBrk="1" fontAlgn="auto" latinLnBrk="0" hangingPunct="1">
              <a:lnSpc>
                <a:spcPct val="107000"/>
              </a:lnSpc>
              <a:spcBef>
                <a:spcPts val="200"/>
              </a:spcBef>
              <a:spcAft>
                <a:spcPts val="200"/>
              </a:spcAft>
              <a:buClrTx/>
              <a:buSzPct val="100000"/>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Desired attributes of </a:t>
            </a:r>
            <a:b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b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financial professionals </a:t>
            </a:r>
          </a:p>
          <a:p>
            <a:pPr marL="231775" marR="0" lvl="0" indent="-231775" algn="l" defTabSz="91440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rPr>
              <a:t>Apply insights to create tailored products, messaging, and customer experiences.</a:t>
            </a:r>
          </a:p>
        </p:txBody>
      </p:sp>
      <p:sp>
        <p:nvSpPr>
          <p:cNvPr id="17" name="Text Placeholder 46">
            <a:extLst>
              <a:ext uri="{FF2B5EF4-FFF2-40B4-BE49-F238E27FC236}">
                <a16:creationId xmlns:a16="http://schemas.microsoft.com/office/drawing/2014/main" id="{CA4BAD5A-75A3-569A-F33E-600566C5B6FE}"/>
              </a:ext>
            </a:extLst>
          </p:cNvPr>
          <p:cNvSpPr txBox="1">
            <a:spLocks/>
          </p:cNvSpPr>
          <p:nvPr/>
        </p:nvSpPr>
        <p:spPr>
          <a:xfrm>
            <a:off x="911347" y="3967267"/>
            <a:ext cx="3233267" cy="612717"/>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88E"/>
                </a:solidFill>
                <a:effectLst/>
                <a:uLnTx/>
                <a:uFillTx/>
                <a:latin typeface="Aptos" panose="020B0004020202020204" pitchFamily="34" charset="0"/>
              </a:rPr>
              <a:t>Results</a:t>
            </a:r>
          </a:p>
        </p:txBody>
      </p:sp>
      <p:pic>
        <p:nvPicPr>
          <p:cNvPr id="21" name="Content Placeholder 10" descr="Lightbulb and gear with solid fill">
            <a:extLst>
              <a:ext uri="{FF2B5EF4-FFF2-40B4-BE49-F238E27FC236}">
                <a16:creationId xmlns:a16="http://schemas.microsoft.com/office/drawing/2014/main" id="{68EADE9B-31A5-413F-2876-397834ABA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7179" y="1605662"/>
            <a:ext cx="2361605" cy="2361605"/>
          </a:xfrm>
          <a:prstGeom prst="rect">
            <a:avLst/>
          </a:prstGeom>
        </p:spPr>
      </p:pic>
    </p:spTree>
    <p:extLst>
      <p:ext uri="{BB962C8B-B14F-4D97-AF65-F5344CB8AC3E}">
        <p14:creationId xmlns:p14="http://schemas.microsoft.com/office/powerpoint/2010/main" val="356410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1689A-F801-C9F1-92AD-99B9596A4233}"/>
              </a:ext>
            </a:extLst>
          </p:cNvPr>
          <p:cNvSpPr>
            <a:spLocks noGrp="1"/>
          </p:cNvSpPr>
          <p:nvPr>
            <p:ph type="title"/>
          </p:nvPr>
        </p:nvSpPr>
        <p:spPr>
          <a:xfrm>
            <a:off x="5782" y="9525"/>
            <a:ext cx="12191998" cy="792979"/>
          </a:xfrm>
        </p:spPr>
        <p:txBody>
          <a:bodyPr/>
          <a:lstStyle/>
          <a:p>
            <a:r>
              <a:rPr lang="en-US" dirty="0">
                <a:latin typeface="Aptos" panose="020B0004020202020204" pitchFamily="34" charset="0"/>
              </a:rPr>
              <a:t>Case Study — Tackling Consumers’ Long-Term Care Confusion</a:t>
            </a:r>
          </a:p>
        </p:txBody>
      </p:sp>
      <p:sp>
        <p:nvSpPr>
          <p:cNvPr id="18" name="Text Placeholder 46">
            <a:extLst>
              <a:ext uri="{FF2B5EF4-FFF2-40B4-BE49-F238E27FC236}">
                <a16:creationId xmlns:a16="http://schemas.microsoft.com/office/drawing/2014/main" id="{3FCF978A-015A-B83B-84F5-85DBCF4B63CD}"/>
              </a:ext>
            </a:extLst>
          </p:cNvPr>
          <p:cNvSpPr txBox="1">
            <a:spLocks/>
          </p:cNvSpPr>
          <p:nvPr/>
        </p:nvSpPr>
        <p:spPr>
          <a:xfrm>
            <a:off x="1073150" y="3740797"/>
            <a:ext cx="3628332" cy="545303"/>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4C9D"/>
                </a:solidFill>
                <a:effectLst/>
                <a:uLnTx/>
                <a:uFillTx/>
                <a:latin typeface="Aptos" panose="020B0004020202020204" pitchFamily="34" charset="0"/>
              </a:rPr>
              <a:t>Background</a:t>
            </a:r>
          </a:p>
        </p:txBody>
      </p:sp>
      <p:sp>
        <p:nvSpPr>
          <p:cNvPr id="2" name="Rectangle 1">
            <a:extLst>
              <a:ext uri="{FF2B5EF4-FFF2-40B4-BE49-F238E27FC236}">
                <a16:creationId xmlns:a16="http://schemas.microsoft.com/office/drawing/2014/main" id="{15142898-A671-F75E-ECE6-32EDDC9FF153}"/>
              </a:ext>
            </a:extLst>
          </p:cNvPr>
          <p:cNvSpPr/>
          <p:nvPr/>
        </p:nvSpPr>
        <p:spPr>
          <a:xfrm>
            <a:off x="6510969" y="1977320"/>
            <a:ext cx="4607881" cy="2903359"/>
          </a:xfrm>
          <a:prstGeom prst="rect">
            <a:avLst/>
          </a:prstGeom>
        </p:spPr>
        <p:txBody>
          <a:bodyPr wrap="square">
            <a:spAutoFit/>
          </a:bodyPr>
          <a:lstStyle/>
          <a:p>
            <a:pPr marL="171450" marR="0" lvl="0" indent="-171450">
              <a:lnSpc>
                <a:spcPct val="107000"/>
              </a:lnSpc>
              <a:spcBef>
                <a:spcPts val="600"/>
              </a:spcBef>
              <a:spcAft>
                <a:spcPts val="600"/>
              </a:spcAft>
              <a:buSzPct val="100000"/>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LIMRA research indicates that 29% </a:t>
            </a:r>
            <a:br>
              <a:rPr lang="en-US" kern="100" dirty="0">
                <a:effectLst/>
                <a:latin typeface="Aptos" panose="020B0004020202020204" pitchFamily="34" charset="0"/>
                <a:ea typeface="Aptos" panose="020B0004020202020204" pitchFamily="34" charset="0"/>
                <a:cs typeface="Times New Roman" panose="02020603050405020304" pitchFamily="18" charset="0"/>
              </a:rPr>
            </a:br>
            <a:r>
              <a:rPr lang="en-US" kern="100" dirty="0">
                <a:effectLst/>
                <a:latin typeface="Aptos" panose="020B0004020202020204" pitchFamily="34" charset="0"/>
                <a:ea typeface="Aptos" panose="020B0004020202020204" pitchFamily="34" charset="0"/>
                <a:cs typeface="Times New Roman" panose="02020603050405020304" pitchFamily="18" charset="0"/>
              </a:rPr>
              <a:t>of respondents say they have LTC coverage, but only 3.1% own LTC protection, meaning 1 in 4 people mistakenly think they have LTC coverage. </a:t>
            </a:r>
          </a:p>
          <a:p>
            <a:pPr marL="171450" marR="0" lvl="0" indent="-171450">
              <a:lnSpc>
                <a:spcPct val="107000"/>
              </a:lnSpc>
              <a:spcBef>
                <a:spcPts val="600"/>
              </a:spcBef>
              <a:spcAft>
                <a:spcPts val="600"/>
              </a:spcAft>
              <a:buSzPct val="100000"/>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Many recipients of Medicare may believe LTC services are covered. However, it is only covered for 100 days and does not provide full coverage. </a:t>
            </a:r>
          </a:p>
        </p:txBody>
      </p:sp>
      <p:pic>
        <p:nvPicPr>
          <p:cNvPr id="7" name="Graphic 6" descr="Map with pin with solid fill">
            <a:extLst>
              <a:ext uri="{FF2B5EF4-FFF2-40B4-BE49-F238E27FC236}">
                <a16:creationId xmlns:a16="http://schemas.microsoft.com/office/drawing/2014/main" id="{2E78EC8E-3F62-8DC5-663A-4B74622671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589" y="1447429"/>
            <a:ext cx="2375454" cy="2375454"/>
          </a:xfrm>
          <a:prstGeom prst="rect">
            <a:avLst/>
          </a:prstGeom>
        </p:spPr>
      </p:pic>
    </p:spTree>
    <p:extLst>
      <p:ext uri="{BB962C8B-B14F-4D97-AF65-F5344CB8AC3E}">
        <p14:creationId xmlns:p14="http://schemas.microsoft.com/office/powerpoint/2010/main" val="39479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7030D-92CC-EB75-DF53-8616BA7831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DE1785-0EE0-56BE-3A1A-C9D1FE94A17D}"/>
              </a:ext>
            </a:extLst>
          </p:cNvPr>
          <p:cNvSpPr txBox="1"/>
          <p:nvPr/>
        </p:nvSpPr>
        <p:spPr>
          <a:xfrm>
            <a:off x="6178404" y="1675250"/>
            <a:ext cx="5062352" cy="3507499"/>
          </a:xfrm>
          <a:prstGeom prst="rect">
            <a:avLst/>
          </a:prstGeom>
        </p:spPr>
        <p:txBody>
          <a:bodyPr wrap="square">
            <a:spAutoFit/>
          </a:bodyPr>
          <a:lstStyle>
            <a:defPPr>
              <a:defRPr lang="en-US"/>
            </a:defPPr>
            <a:lvl1pPr marL="231775" marR="0" lvl="0" indent="-231775">
              <a:lnSpc>
                <a:spcPct val="107000"/>
              </a:lnSpc>
              <a:spcBef>
                <a:spcPts val="0"/>
              </a:spcBef>
              <a:spcAft>
                <a:spcPts val="0"/>
              </a:spcAft>
              <a:buFont typeface="Symbol" panose="05050102010706020507" pitchFamily="18" charset="2"/>
              <a:buChar char=""/>
              <a:defRPr sz="1400" kern="100">
                <a:effectLst/>
                <a:latin typeface="Arial" panose="020B0604020202020204" pitchFamily="34" charset="0"/>
                <a:ea typeface="Aptos" panose="020B0004020202020204" pitchFamily="34" charset="0"/>
                <a:cs typeface="Times New Roman" panose="02020603050405020304" pitchFamily="18" charset="0"/>
              </a:defRPr>
            </a:lvl1pPr>
          </a:lstStyle>
          <a:p>
            <a:pPr marR="0" lvl="0">
              <a:lnSpc>
                <a:spcPct val="107000"/>
              </a:lnSpc>
              <a:spcBef>
                <a:spcPts val="600"/>
              </a:spcBef>
              <a:spcAft>
                <a:spcPts val="600"/>
              </a:spcAft>
              <a:buSzPct val="100000"/>
              <a:buFont typeface="Arial" panose="020B0604020202020204" pitchFamily="34" charset="0"/>
              <a:buChar char="●"/>
            </a:pPr>
            <a:r>
              <a:rPr lang="en-US" sz="1800" kern="100" dirty="0">
                <a:effectLst/>
                <a:latin typeface="Aptos" panose="020B0004020202020204" pitchFamily="34" charset="0"/>
              </a:rPr>
              <a:t>Gain insights into consumers’ understanding of their long-term care risks, buying decision process, and </a:t>
            </a:r>
            <a:r>
              <a:rPr lang="en-US" sz="1800" kern="100" dirty="0">
                <a:latin typeface="Aptos" panose="020B0004020202020204" pitchFamily="34" charset="0"/>
              </a:rPr>
              <a:t>whether</a:t>
            </a:r>
            <a:r>
              <a:rPr lang="en-US" sz="1800" kern="100" dirty="0">
                <a:effectLst/>
                <a:latin typeface="Aptos" panose="020B0004020202020204" pitchFamily="34" charset="0"/>
              </a:rPr>
              <a:t> current LTC solutions function in the way they believe. </a:t>
            </a:r>
          </a:p>
          <a:p>
            <a:pPr marR="0" lvl="0">
              <a:lnSpc>
                <a:spcPct val="107000"/>
              </a:lnSpc>
              <a:spcBef>
                <a:spcPts val="600"/>
              </a:spcBef>
              <a:spcAft>
                <a:spcPts val="600"/>
              </a:spcAft>
              <a:buSzPct val="100000"/>
              <a:buFont typeface="Arial" panose="020B0604020202020204" pitchFamily="34" charset="0"/>
              <a:buChar char="●"/>
            </a:pPr>
            <a:r>
              <a:rPr lang="en-US" sz="1800" kern="100" dirty="0">
                <a:effectLst/>
                <a:latin typeface="Aptos" panose="020B0004020202020204" pitchFamily="34" charset="0"/>
              </a:rPr>
              <a:t>Understand the gap between consumers believing they own vs. actually owning LTC products and the common areas of misunderstandings within this gap. </a:t>
            </a:r>
          </a:p>
          <a:p>
            <a:pPr marR="0" lvl="0">
              <a:lnSpc>
                <a:spcPct val="107000"/>
              </a:lnSpc>
              <a:spcBef>
                <a:spcPts val="600"/>
              </a:spcBef>
              <a:spcAft>
                <a:spcPts val="600"/>
              </a:spcAft>
              <a:buSzPct val="100000"/>
              <a:buFont typeface="Arial" panose="020B0604020202020204" pitchFamily="34" charset="0"/>
              <a:buChar char="●"/>
            </a:pPr>
            <a:r>
              <a:rPr lang="en-US" sz="1800" kern="100" dirty="0">
                <a:effectLst/>
                <a:latin typeface="Aptos" panose="020B0004020202020204" pitchFamily="34" charset="0"/>
              </a:rPr>
              <a:t>Identify potential sources of confusion</a:t>
            </a:r>
            <a:r>
              <a:rPr lang="en-US" sz="1800" kern="100" dirty="0">
                <a:latin typeface="Aptos" panose="020B0004020202020204" pitchFamily="34" charset="0"/>
              </a:rPr>
              <a:t>.</a:t>
            </a:r>
            <a:endParaRPr lang="en-US" sz="1800" kern="100" dirty="0">
              <a:effectLst/>
              <a:latin typeface="Aptos" panose="020B0004020202020204" pitchFamily="34" charset="0"/>
            </a:endParaRPr>
          </a:p>
          <a:p>
            <a:pPr marR="0" lvl="0">
              <a:lnSpc>
                <a:spcPct val="107000"/>
              </a:lnSpc>
              <a:spcBef>
                <a:spcPts val="600"/>
              </a:spcBef>
              <a:spcAft>
                <a:spcPts val="600"/>
              </a:spcAft>
              <a:buSzPct val="100000"/>
              <a:buFont typeface="Arial" panose="020B0604020202020204" pitchFamily="34" charset="0"/>
              <a:buChar char="●"/>
            </a:pPr>
            <a:r>
              <a:rPr lang="en-US" sz="1800" kern="100" dirty="0">
                <a:effectLst/>
                <a:latin typeface="Aptos" panose="020B0004020202020204" pitchFamily="34" charset="0"/>
              </a:rPr>
              <a:t>Understand the barriers to purchase.</a:t>
            </a:r>
          </a:p>
        </p:txBody>
      </p:sp>
      <p:sp>
        <p:nvSpPr>
          <p:cNvPr id="4" name="Title 3">
            <a:extLst>
              <a:ext uri="{FF2B5EF4-FFF2-40B4-BE49-F238E27FC236}">
                <a16:creationId xmlns:a16="http://schemas.microsoft.com/office/drawing/2014/main" id="{53BD849A-4C75-5E3C-1BAF-0A6236451254}"/>
              </a:ext>
            </a:extLst>
          </p:cNvPr>
          <p:cNvSpPr>
            <a:spLocks noGrp="1"/>
          </p:cNvSpPr>
          <p:nvPr>
            <p:ph type="title"/>
          </p:nvPr>
        </p:nvSpPr>
        <p:spPr>
          <a:xfrm>
            <a:off x="5782" y="9525"/>
            <a:ext cx="12191998" cy="792979"/>
          </a:xfrm>
        </p:spPr>
        <p:txBody>
          <a:bodyPr/>
          <a:lstStyle/>
          <a:p>
            <a:r>
              <a:rPr lang="en-US" dirty="0">
                <a:latin typeface="Aptos" panose="020B0004020202020204" pitchFamily="34" charset="0"/>
              </a:rPr>
              <a:t>Case Study — Tackling Consumers’ Long-Term Care Confusion</a:t>
            </a:r>
          </a:p>
        </p:txBody>
      </p:sp>
      <p:sp>
        <p:nvSpPr>
          <p:cNvPr id="14" name="Text Placeholder 46">
            <a:extLst>
              <a:ext uri="{FF2B5EF4-FFF2-40B4-BE49-F238E27FC236}">
                <a16:creationId xmlns:a16="http://schemas.microsoft.com/office/drawing/2014/main" id="{C8DBAE2C-7082-5859-8C2E-D00F15A81B59}"/>
              </a:ext>
            </a:extLst>
          </p:cNvPr>
          <p:cNvSpPr txBox="1">
            <a:spLocks/>
          </p:cNvSpPr>
          <p:nvPr/>
        </p:nvSpPr>
        <p:spPr>
          <a:xfrm>
            <a:off x="610063" y="3927484"/>
            <a:ext cx="3634714" cy="792979"/>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B4E"/>
                </a:solidFill>
                <a:effectLst/>
                <a:uLnTx/>
                <a:uFillTx/>
                <a:latin typeface="Aptos" panose="020B0004020202020204" pitchFamily="34" charset="0"/>
              </a:rPr>
              <a:t>Objectives</a:t>
            </a:r>
          </a:p>
        </p:txBody>
      </p:sp>
      <p:pic>
        <p:nvPicPr>
          <p:cNvPr id="7" name="Graphic 6" descr="Bullseye with solid fill">
            <a:extLst>
              <a:ext uri="{FF2B5EF4-FFF2-40B4-BE49-F238E27FC236}">
                <a16:creationId xmlns:a16="http://schemas.microsoft.com/office/drawing/2014/main" id="{7DA2924C-6A24-5605-B4C3-4D35A6042F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418" y="1921151"/>
            <a:ext cx="2110004" cy="2110004"/>
          </a:xfrm>
          <a:prstGeom prst="rect">
            <a:avLst/>
          </a:prstGeom>
        </p:spPr>
      </p:pic>
    </p:spTree>
    <p:extLst>
      <p:ext uri="{BB962C8B-B14F-4D97-AF65-F5344CB8AC3E}">
        <p14:creationId xmlns:p14="http://schemas.microsoft.com/office/powerpoint/2010/main" val="214222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3D7C-0677-136D-3D3C-22E336F496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CA5349-2692-BDE2-B0AA-4222B0CCFA37}"/>
              </a:ext>
            </a:extLst>
          </p:cNvPr>
          <p:cNvSpPr>
            <a:spLocks noGrp="1"/>
          </p:cNvSpPr>
          <p:nvPr>
            <p:ph type="title"/>
          </p:nvPr>
        </p:nvSpPr>
        <p:spPr>
          <a:xfrm>
            <a:off x="5782" y="9525"/>
            <a:ext cx="12191998" cy="792979"/>
          </a:xfrm>
        </p:spPr>
        <p:txBody>
          <a:bodyPr/>
          <a:lstStyle/>
          <a:p>
            <a:r>
              <a:rPr lang="en-US" dirty="0">
                <a:latin typeface="Aptos" panose="020B0004020202020204" pitchFamily="34" charset="0"/>
              </a:rPr>
              <a:t>Case Study — Tackling Consumers’ Long-Term Care Confusion</a:t>
            </a:r>
          </a:p>
        </p:txBody>
      </p:sp>
      <p:sp>
        <p:nvSpPr>
          <p:cNvPr id="5" name="TextBox 4">
            <a:extLst>
              <a:ext uri="{FF2B5EF4-FFF2-40B4-BE49-F238E27FC236}">
                <a16:creationId xmlns:a16="http://schemas.microsoft.com/office/drawing/2014/main" id="{AEF37559-90E6-9FB3-E326-BAE7B838262F}"/>
              </a:ext>
            </a:extLst>
          </p:cNvPr>
          <p:cNvSpPr txBox="1"/>
          <p:nvPr/>
        </p:nvSpPr>
        <p:spPr>
          <a:xfrm>
            <a:off x="6440215" y="2273683"/>
            <a:ext cx="4554618" cy="2310633"/>
          </a:xfrm>
          <a:prstGeom prst="rect">
            <a:avLst/>
          </a:prstGeom>
          <a:noFill/>
        </p:spPr>
        <p:txBody>
          <a:bodyPr wrap="square">
            <a:spAutoFit/>
          </a:bodyPr>
          <a:lstStyle/>
          <a:p>
            <a:pPr marL="171450" marR="0" lvl="0" indent="-171450">
              <a:lnSpc>
                <a:spcPct val="107000"/>
              </a:lnSpc>
              <a:spcBef>
                <a:spcPts val="600"/>
              </a:spcBef>
              <a:spcAft>
                <a:spcPts val="600"/>
              </a:spcAft>
              <a:buSzPct val="98000"/>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 two-phase research study to explore consumer perspectives, understandings, and opportunities.</a:t>
            </a:r>
          </a:p>
          <a:p>
            <a:pPr marL="171450" marR="0" lvl="0" indent="-171450">
              <a:lnSpc>
                <a:spcPct val="107000"/>
              </a:lnSpc>
              <a:spcBef>
                <a:spcPts val="600"/>
              </a:spcBef>
              <a:spcAft>
                <a:spcPts val="600"/>
              </a:spcAft>
              <a:buSzPct val="98000"/>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Phase one took a qualitative approach via virtual focus groups, which in turn informed the quantitative phase two, which was an online survey.</a:t>
            </a:r>
          </a:p>
        </p:txBody>
      </p:sp>
      <p:pic>
        <p:nvPicPr>
          <p:cNvPr id="7" name="Content Placeholder 33" descr="Gears with solid fill">
            <a:extLst>
              <a:ext uri="{FF2B5EF4-FFF2-40B4-BE49-F238E27FC236}">
                <a16:creationId xmlns:a16="http://schemas.microsoft.com/office/drawing/2014/main" id="{67DC5B16-0845-964F-C988-0DF31833E1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6948" y="1722893"/>
            <a:ext cx="2170758" cy="2170758"/>
          </a:xfrm>
          <a:prstGeom prst="rect">
            <a:avLst/>
          </a:prstGeom>
        </p:spPr>
      </p:pic>
      <p:sp>
        <p:nvSpPr>
          <p:cNvPr id="8" name="Text Placeholder 46">
            <a:extLst>
              <a:ext uri="{FF2B5EF4-FFF2-40B4-BE49-F238E27FC236}">
                <a16:creationId xmlns:a16="http://schemas.microsoft.com/office/drawing/2014/main" id="{3828D8B3-D22D-7CD0-7181-B9185FB9DD79}"/>
              </a:ext>
            </a:extLst>
          </p:cNvPr>
          <p:cNvSpPr txBox="1">
            <a:spLocks/>
          </p:cNvSpPr>
          <p:nvPr/>
        </p:nvSpPr>
        <p:spPr>
          <a:xfrm>
            <a:off x="624673" y="3930919"/>
            <a:ext cx="4095308" cy="1386855"/>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763AC7"/>
                </a:solidFill>
                <a:effectLst/>
                <a:uLnTx/>
                <a:uFillTx/>
                <a:latin typeface="Aptos" panose="020B0004020202020204" pitchFamily="34" charset="0"/>
              </a:rPr>
              <a:t>Methodology &amp; Design</a:t>
            </a:r>
          </a:p>
        </p:txBody>
      </p:sp>
    </p:spTree>
    <p:extLst>
      <p:ext uri="{BB962C8B-B14F-4D97-AF65-F5344CB8AC3E}">
        <p14:creationId xmlns:p14="http://schemas.microsoft.com/office/powerpoint/2010/main" val="286020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9F5AF-82F9-ACC4-BAEE-0B6058CE3CF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A444C6-C252-DC75-D279-CAFFF0765ECA}"/>
              </a:ext>
            </a:extLst>
          </p:cNvPr>
          <p:cNvSpPr>
            <a:spLocks noGrp="1"/>
          </p:cNvSpPr>
          <p:nvPr>
            <p:ph type="body" sz="quarter" idx="13"/>
          </p:nvPr>
        </p:nvSpPr>
        <p:spPr>
          <a:xfrm>
            <a:off x="190336" y="1234268"/>
            <a:ext cx="5731809" cy="3010256"/>
          </a:xfrm>
        </p:spPr>
        <p:txBody>
          <a:bodyPr/>
          <a:lstStyle/>
          <a:p>
            <a:pPr marL="365760" indent="-365760">
              <a:spcBef>
                <a:spcPts val="600"/>
              </a:spcBef>
              <a:spcAft>
                <a:spcPts val="600"/>
              </a:spcAft>
              <a:buSzPct val="100000"/>
              <a:buFont typeface="Arial" panose="020B0604020202020204" pitchFamily="34" charset="0"/>
              <a:buChar char="●"/>
            </a:pPr>
            <a:r>
              <a:rPr lang="en-US" kern="100" dirty="0">
                <a:effectLst/>
                <a:ea typeface="Calibri" panose="020F0502020204030204" pitchFamily="34" charset="0"/>
                <a:cs typeface="Times New Roman" panose="02020603050405020304" pitchFamily="18" charset="0"/>
              </a:rPr>
              <a:t>Industry Need for Insights </a:t>
            </a:r>
            <a:endParaRPr lang="en-US" kern="100" dirty="0">
              <a:ea typeface="Calibri" panose="020F0502020204030204" pitchFamily="34" charset="0"/>
              <a:cs typeface="Times New Roman" panose="02020603050405020304" pitchFamily="18" charset="0"/>
            </a:endParaRPr>
          </a:p>
          <a:p>
            <a:pPr marL="365760" indent="-365760">
              <a:spcBef>
                <a:spcPts val="600"/>
              </a:spcBef>
              <a:spcAft>
                <a:spcPts val="600"/>
              </a:spcAft>
              <a:buSzPct val="100000"/>
              <a:buFont typeface="Arial" panose="020B0604020202020204" pitchFamily="34" charset="0"/>
              <a:buChar char="●"/>
            </a:pPr>
            <a:r>
              <a:rPr lang="en-US" kern="100" dirty="0">
                <a:effectLst/>
                <a:ea typeface="Calibri" panose="020F0502020204030204" pitchFamily="34" charset="0"/>
                <a:cs typeface="Times New Roman" panose="02020603050405020304" pitchFamily="18" charset="0"/>
              </a:rPr>
              <a:t>What Makes Us Unique</a:t>
            </a:r>
          </a:p>
          <a:p>
            <a:pPr marL="365760" indent="-365760">
              <a:spcBef>
                <a:spcPts val="600"/>
              </a:spcBef>
              <a:spcAft>
                <a:spcPts val="600"/>
              </a:spcAft>
              <a:buSzPct val="100000"/>
              <a:buFont typeface="Arial" panose="020B0604020202020204" pitchFamily="34" charset="0"/>
              <a:buChar char="●"/>
            </a:pPr>
            <a:r>
              <a:rPr lang="en-US" kern="100" dirty="0">
                <a:ea typeface="Calibri" panose="020F0502020204030204" pitchFamily="34" charset="0"/>
                <a:cs typeface="Times New Roman" panose="02020603050405020304" pitchFamily="18" charset="0"/>
              </a:rPr>
              <a:t>Working With Us</a:t>
            </a:r>
          </a:p>
          <a:p>
            <a:pPr marL="365760" indent="-365760">
              <a:spcBef>
                <a:spcPts val="600"/>
              </a:spcBef>
              <a:spcAft>
                <a:spcPts val="600"/>
              </a:spcAft>
              <a:buSzPct val="100000"/>
              <a:buFont typeface="Arial" panose="020B0604020202020204" pitchFamily="34" charset="0"/>
              <a:buChar char="●"/>
            </a:pPr>
            <a:r>
              <a:rPr lang="en-US" kern="100" dirty="0">
                <a:effectLst/>
                <a:ea typeface="Calibri" panose="020F0502020204030204" pitchFamily="34" charset="0"/>
                <a:cs typeface="Times New Roman" panose="02020603050405020304" pitchFamily="18" charset="0"/>
              </a:rPr>
              <a:t>Q&amp;A</a:t>
            </a:r>
          </a:p>
        </p:txBody>
      </p:sp>
      <p:sp>
        <p:nvSpPr>
          <p:cNvPr id="4" name="Title 3">
            <a:extLst>
              <a:ext uri="{FF2B5EF4-FFF2-40B4-BE49-F238E27FC236}">
                <a16:creationId xmlns:a16="http://schemas.microsoft.com/office/drawing/2014/main" id="{C622D382-6069-9693-E607-724935BECB34}"/>
              </a:ext>
            </a:extLst>
          </p:cNvPr>
          <p:cNvSpPr>
            <a:spLocks noGrp="1"/>
          </p:cNvSpPr>
          <p:nvPr>
            <p:ph type="title"/>
          </p:nvPr>
        </p:nvSpPr>
        <p:spPr>
          <a:xfrm>
            <a:off x="5782" y="0"/>
            <a:ext cx="12191998" cy="786687"/>
          </a:xfrm>
        </p:spPr>
        <p:txBody>
          <a:bodyPr/>
          <a:lstStyle/>
          <a:p>
            <a:r>
              <a:rPr lang="en-US" dirty="0"/>
              <a:t>Today’s Conversation</a:t>
            </a:r>
          </a:p>
        </p:txBody>
      </p:sp>
      <p:sp>
        <p:nvSpPr>
          <p:cNvPr id="2" name="Slide Number Placeholder 2">
            <a:extLst>
              <a:ext uri="{FF2B5EF4-FFF2-40B4-BE49-F238E27FC236}">
                <a16:creationId xmlns:a16="http://schemas.microsoft.com/office/drawing/2014/main" id="{4E779B80-8709-39C3-6A05-89CDCAE4EA99}"/>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pic>
        <p:nvPicPr>
          <p:cNvPr id="8" name="Picture Placeholder 7" descr="A group of people having a discussion&#10;&#10;Description automatically generated">
            <a:extLst>
              <a:ext uri="{FF2B5EF4-FFF2-40B4-BE49-F238E27FC236}">
                <a16:creationId xmlns:a16="http://schemas.microsoft.com/office/drawing/2014/main" id="{D1D88478-FA27-7612-6379-479C51AEBA74}"/>
              </a:ext>
            </a:extLst>
          </p:cNvPr>
          <p:cNvPicPr>
            <a:picLocks noGrp="1" noChangeAspect="1"/>
          </p:cNvPicPr>
          <p:nvPr>
            <p:ph type="pic" sz="quarter" idx="15"/>
          </p:nvPr>
        </p:nvPicPr>
        <p:blipFill>
          <a:blip r:embed="rId3"/>
          <a:srcRect l="16667" r="16667"/>
          <a:stretch>
            <a:fillRect/>
          </a:stretch>
        </p:blipFill>
        <p:spPr/>
      </p:pic>
      <p:pic>
        <p:nvPicPr>
          <p:cNvPr id="9" name="Picture 2" descr="http://intranet.llg.corp/cs/mktg/Logos/Logos%20with%20Taglines/LIMRA%20LOMA%20(grouped)/LIMRA%20LOMA_logo_Tagline_Reverse.png">
            <a:extLst>
              <a:ext uri="{FF2B5EF4-FFF2-40B4-BE49-F238E27FC236}">
                <a16:creationId xmlns:a16="http://schemas.microsoft.com/office/drawing/2014/main" id="{8ECFE396-F8A0-8CDF-E9E4-9E56022C853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025395" y="6071005"/>
            <a:ext cx="1746504" cy="515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5"/>
            <a:extLst>
              <a:ext uri="{FF2B5EF4-FFF2-40B4-BE49-F238E27FC236}">
                <a16:creationId xmlns:a16="http://schemas.microsoft.com/office/drawing/2014/main" id="{55AEDF46-1A06-866C-F6B6-38F18C3037EE}"/>
              </a:ext>
            </a:extLst>
          </p:cNvPr>
          <p:cNvSpPr/>
          <p:nvPr/>
        </p:nvSpPr>
        <p:spPr>
          <a:xfrm>
            <a:off x="997888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6"/>
            <a:extLst>
              <a:ext uri="{FF2B5EF4-FFF2-40B4-BE49-F238E27FC236}">
                <a16:creationId xmlns:a16="http://schemas.microsoft.com/office/drawing/2014/main" id="{C419AC6C-45CD-9D5B-10C1-7A5FF9821C61}"/>
              </a:ext>
            </a:extLst>
          </p:cNvPr>
          <p:cNvSpPr/>
          <p:nvPr/>
        </p:nvSpPr>
        <p:spPr>
          <a:xfrm>
            <a:off x="1100261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98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F11D3-A5F2-7660-4CD5-FE649BED343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7EB7AF4-7D27-AC35-D89D-06A0352AF9C0}"/>
              </a:ext>
            </a:extLst>
          </p:cNvPr>
          <p:cNvSpPr txBox="1"/>
          <p:nvPr/>
        </p:nvSpPr>
        <p:spPr>
          <a:xfrm>
            <a:off x="6096000" y="1843950"/>
            <a:ext cx="5424772" cy="3170099"/>
          </a:xfrm>
          <a:prstGeom prst="rect">
            <a:avLst/>
          </a:prstGeom>
          <a:noFill/>
        </p:spPr>
        <p:txBody>
          <a:bodyPr wrap="square">
            <a:spAutoFit/>
          </a:bodyPr>
          <a:lstStyle/>
          <a:p>
            <a:pPr marL="171450" marR="0" lvl="0" indent="-171450" algn="l" defTabSz="914400" rtl="0" eaLnBrk="0" fontAlgn="base" latinLnBrk="0" hangingPunct="0">
              <a:lnSpc>
                <a:spcPct val="100000"/>
              </a:lnSpc>
              <a:spcBef>
                <a:spcPts val="600"/>
              </a:spcBef>
              <a:spcAft>
                <a:spcPts val="600"/>
              </a:spcAft>
              <a:buClrTx/>
              <a:buSzPct val="98000"/>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 member company received their final report categorized into themes based on the research findings. </a:t>
            </a:r>
            <a:endParaRPr lang="en-US" altLang="en-US" dirty="0">
              <a:latin typeface="Aptos" panose="020B0004020202020204" pitchFamily="34" charset="0"/>
            </a:endParaRPr>
          </a:p>
          <a:p>
            <a:pPr marL="171450" marR="0" lvl="0" indent="-171450" algn="l" defTabSz="914400" rtl="0" eaLnBrk="0" fontAlgn="base" latinLnBrk="0" hangingPunct="0">
              <a:lnSpc>
                <a:spcPct val="100000"/>
              </a:lnSpc>
              <a:spcBef>
                <a:spcPts val="600"/>
              </a:spcBef>
              <a:spcAft>
                <a:spcPts val="600"/>
              </a:spcAft>
              <a:buClrTx/>
              <a:buSzPct val="98000"/>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They revealed that more than half (51%) of those surveyed mistakenly thought they had LTC and confused it with other types of insurance. </a:t>
            </a:r>
            <a:endParaRPr kumimoji="0" lang="en-US" altLang="en-US" b="0" i="0" u="none" strike="noStrike" cap="none" normalizeH="0" baseline="0" dirty="0">
              <a:ln>
                <a:noFill/>
              </a:ln>
              <a:solidFill>
                <a:schemeClr val="tx1"/>
              </a:solidFill>
              <a:effectLst/>
              <a:latin typeface="Aptos" panose="020B0004020202020204" pitchFamily="34" charset="0"/>
            </a:endParaRPr>
          </a:p>
          <a:p>
            <a:pPr marL="171450" marR="0" lvl="0" indent="-171450" algn="l" defTabSz="914400" rtl="0" eaLnBrk="0" fontAlgn="base" latinLnBrk="0" hangingPunct="0">
              <a:lnSpc>
                <a:spcPct val="100000"/>
              </a:lnSpc>
              <a:spcBef>
                <a:spcPts val="600"/>
              </a:spcBef>
              <a:spcAft>
                <a:spcPts val="600"/>
              </a:spcAft>
              <a:buClrTx/>
              <a:buSzPct val="98000"/>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Based on the research, the member company had insights to inform their go-to-market strategy to improve consumer understanding of LTC and further penetrate the market. </a:t>
            </a:r>
            <a:endParaRPr kumimoji="0" lang="en-US" altLang="en-US" b="0" i="0" u="none" strike="noStrike" cap="none" normalizeH="0" baseline="0" dirty="0">
              <a:ln>
                <a:noFill/>
              </a:ln>
              <a:solidFill>
                <a:schemeClr val="tx1"/>
              </a:solidFill>
              <a:effectLst/>
              <a:latin typeface="Aptos" panose="020B0004020202020204" pitchFamily="34" charset="0"/>
            </a:endParaRPr>
          </a:p>
        </p:txBody>
      </p:sp>
      <p:sp>
        <p:nvSpPr>
          <p:cNvPr id="4" name="Title 3">
            <a:extLst>
              <a:ext uri="{FF2B5EF4-FFF2-40B4-BE49-F238E27FC236}">
                <a16:creationId xmlns:a16="http://schemas.microsoft.com/office/drawing/2014/main" id="{DD3CB8B1-3F23-6547-6CA1-16F508F3E06F}"/>
              </a:ext>
            </a:extLst>
          </p:cNvPr>
          <p:cNvSpPr>
            <a:spLocks noGrp="1"/>
          </p:cNvSpPr>
          <p:nvPr>
            <p:ph type="title"/>
          </p:nvPr>
        </p:nvSpPr>
        <p:spPr>
          <a:xfrm>
            <a:off x="5782" y="9525"/>
            <a:ext cx="12191998" cy="792979"/>
          </a:xfrm>
        </p:spPr>
        <p:txBody>
          <a:bodyPr/>
          <a:lstStyle/>
          <a:p>
            <a:r>
              <a:rPr lang="en-US" dirty="0">
                <a:latin typeface="Aptos" panose="020B0004020202020204" pitchFamily="34" charset="0"/>
              </a:rPr>
              <a:t>Case Study — Tackling Consumers’ Long-Term Care Confusion</a:t>
            </a:r>
          </a:p>
        </p:txBody>
      </p:sp>
      <p:pic>
        <p:nvPicPr>
          <p:cNvPr id="7" name="Content Placeholder 10" descr="Lightbulb and gear with solid fill">
            <a:extLst>
              <a:ext uri="{FF2B5EF4-FFF2-40B4-BE49-F238E27FC236}">
                <a16:creationId xmlns:a16="http://schemas.microsoft.com/office/drawing/2014/main" id="{3C4177BA-D48F-EFDD-C57A-2A94E2E53E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7179" y="1605662"/>
            <a:ext cx="2361605" cy="2361605"/>
          </a:xfrm>
          <a:prstGeom prst="rect">
            <a:avLst/>
          </a:prstGeom>
        </p:spPr>
      </p:pic>
      <p:sp>
        <p:nvSpPr>
          <p:cNvPr id="8" name="Text Placeholder 46">
            <a:extLst>
              <a:ext uri="{FF2B5EF4-FFF2-40B4-BE49-F238E27FC236}">
                <a16:creationId xmlns:a16="http://schemas.microsoft.com/office/drawing/2014/main" id="{2396E6CC-5588-D8B7-2BC6-36919F27FB32}"/>
              </a:ext>
            </a:extLst>
          </p:cNvPr>
          <p:cNvSpPr txBox="1">
            <a:spLocks/>
          </p:cNvSpPr>
          <p:nvPr/>
        </p:nvSpPr>
        <p:spPr>
          <a:xfrm>
            <a:off x="911347" y="3967267"/>
            <a:ext cx="3233267" cy="612717"/>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88E"/>
                </a:solidFill>
                <a:effectLst/>
                <a:uLnTx/>
                <a:uFillTx/>
                <a:latin typeface="Aptos" panose="020B0004020202020204" pitchFamily="34" charset="0"/>
              </a:rPr>
              <a:t>Results</a:t>
            </a:r>
          </a:p>
        </p:txBody>
      </p:sp>
    </p:spTree>
    <p:extLst>
      <p:ext uri="{BB962C8B-B14F-4D97-AF65-F5344CB8AC3E}">
        <p14:creationId xmlns:p14="http://schemas.microsoft.com/office/powerpoint/2010/main" val="344508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1689A-F801-C9F1-92AD-99B9596A4233}"/>
              </a:ext>
            </a:extLst>
          </p:cNvPr>
          <p:cNvSpPr>
            <a:spLocks noGrp="1"/>
          </p:cNvSpPr>
          <p:nvPr>
            <p:ph type="title"/>
          </p:nvPr>
        </p:nvSpPr>
        <p:spPr>
          <a:xfrm>
            <a:off x="5782" y="-9524"/>
            <a:ext cx="12186218" cy="830008"/>
          </a:xfrm>
        </p:spPr>
        <p:txBody>
          <a:bodyPr/>
          <a:lstStyle/>
          <a:p>
            <a:r>
              <a:rPr lang="en-US" dirty="0">
                <a:latin typeface="Aptos" panose="020B0004020202020204" pitchFamily="34" charset="0"/>
              </a:rPr>
              <a:t>Case Study — Career Agent Distribution Opportunity </a:t>
            </a:r>
          </a:p>
        </p:txBody>
      </p:sp>
      <p:sp>
        <p:nvSpPr>
          <p:cNvPr id="36" name="Rectangle 35">
            <a:extLst>
              <a:ext uri="{FF2B5EF4-FFF2-40B4-BE49-F238E27FC236}">
                <a16:creationId xmlns:a16="http://schemas.microsoft.com/office/drawing/2014/main" id="{C306079B-AFCA-48F2-7124-854D0CB22CF1}"/>
              </a:ext>
            </a:extLst>
          </p:cNvPr>
          <p:cNvSpPr/>
          <p:nvPr/>
        </p:nvSpPr>
        <p:spPr>
          <a:xfrm>
            <a:off x="6096000" y="1946543"/>
            <a:ext cx="5293273" cy="2964914"/>
          </a:xfrm>
          <a:prstGeom prst="rect">
            <a:avLst/>
          </a:prstGeom>
        </p:spPr>
        <p:txBody>
          <a:bodyPr wrap="square">
            <a:spAutoFit/>
          </a:bodyPr>
          <a:lstStyle/>
          <a:p>
            <a:pPr marL="171450" indent="-171450">
              <a:spcBef>
                <a:spcPts val="400"/>
              </a:spcBef>
              <a:spcAft>
                <a:spcPts val="400"/>
              </a:spcAft>
              <a:buFont typeface="Arial" panose="020B0604020202020204" pitchFamily="34" charset="0"/>
              <a:buChar char="●"/>
            </a:pPr>
            <a:r>
              <a:rPr lang="en-US" dirty="0">
                <a:latin typeface="Aptos" panose="020B0004020202020204" pitchFamily="34" charset="0"/>
              </a:rPr>
              <a:t>An insurance carrier wanted to understand the career agent distribution channel, meaning other carriers’ captive or affiliated agents. While career agents prioritize their parent company’s products, some are allowed to sell other carriers’ products.</a:t>
            </a:r>
          </a:p>
          <a:p>
            <a:pPr marL="171450" indent="-171450">
              <a:spcBef>
                <a:spcPts val="400"/>
              </a:spcBef>
              <a:spcAft>
                <a:spcPts val="400"/>
              </a:spcAft>
              <a:buFont typeface="Arial" panose="020B0604020202020204" pitchFamily="34" charset="0"/>
              <a:buChar char="●"/>
            </a:pPr>
            <a:r>
              <a:rPr lang="en-US" dirty="0">
                <a:latin typeface="Aptos" panose="020B0004020202020204" pitchFamily="34" charset="0"/>
              </a:rPr>
              <a:t>This member was seeking to better understand the opportunity to distribute its products through these career agents, including market size, reasons for/for not selling away, characteristics and expectations of those who sell away. </a:t>
            </a:r>
          </a:p>
        </p:txBody>
      </p:sp>
      <p:sp>
        <p:nvSpPr>
          <p:cNvPr id="2" name="Text Placeholder 46">
            <a:extLst>
              <a:ext uri="{FF2B5EF4-FFF2-40B4-BE49-F238E27FC236}">
                <a16:creationId xmlns:a16="http://schemas.microsoft.com/office/drawing/2014/main" id="{445A137F-03C9-1410-0FA1-E82FDBE629D1}"/>
              </a:ext>
            </a:extLst>
          </p:cNvPr>
          <p:cNvSpPr txBox="1">
            <a:spLocks/>
          </p:cNvSpPr>
          <p:nvPr/>
        </p:nvSpPr>
        <p:spPr>
          <a:xfrm>
            <a:off x="1073150" y="3740797"/>
            <a:ext cx="3628332" cy="545303"/>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4C9D"/>
                </a:solidFill>
                <a:effectLst/>
                <a:uLnTx/>
                <a:uFillTx/>
                <a:latin typeface="Aptos" panose="020B0004020202020204" pitchFamily="34" charset="0"/>
              </a:rPr>
              <a:t>Background</a:t>
            </a:r>
          </a:p>
        </p:txBody>
      </p:sp>
      <p:pic>
        <p:nvPicPr>
          <p:cNvPr id="3" name="Graphic 2" descr="Map with pin with solid fill">
            <a:extLst>
              <a:ext uri="{FF2B5EF4-FFF2-40B4-BE49-F238E27FC236}">
                <a16:creationId xmlns:a16="http://schemas.microsoft.com/office/drawing/2014/main" id="{E48E0821-F375-0F9D-C2F5-E3C05458A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589" y="1447429"/>
            <a:ext cx="2375454" cy="2375454"/>
          </a:xfrm>
          <a:prstGeom prst="rect">
            <a:avLst/>
          </a:prstGeom>
        </p:spPr>
      </p:pic>
    </p:spTree>
    <p:extLst>
      <p:ext uri="{BB962C8B-B14F-4D97-AF65-F5344CB8AC3E}">
        <p14:creationId xmlns:p14="http://schemas.microsoft.com/office/powerpoint/2010/main" val="226112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F178B-3198-34F5-3532-8C8D48C3B1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D13768-C54E-BB7F-440A-A5EB79CAED90}"/>
              </a:ext>
            </a:extLst>
          </p:cNvPr>
          <p:cNvSpPr>
            <a:spLocks noGrp="1"/>
          </p:cNvSpPr>
          <p:nvPr>
            <p:ph type="title"/>
          </p:nvPr>
        </p:nvSpPr>
        <p:spPr>
          <a:xfrm>
            <a:off x="5782" y="-9524"/>
            <a:ext cx="12186218" cy="830008"/>
          </a:xfrm>
        </p:spPr>
        <p:txBody>
          <a:bodyPr/>
          <a:lstStyle/>
          <a:p>
            <a:r>
              <a:rPr lang="en-US" dirty="0">
                <a:latin typeface="Aptos" panose="020B0004020202020204" pitchFamily="34" charset="0"/>
              </a:rPr>
              <a:t>Case Study — Career Agent Distribution Opportunity </a:t>
            </a:r>
          </a:p>
        </p:txBody>
      </p:sp>
      <p:sp>
        <p:nvSpPr>
          <p:cNvPr id="38" name="TextBox 37">
            <a:extLst>
              <a:ext uri="{FF2B5EF4-FFF2-40B4-BE49-F238E27FC236}">
                <a16:creationId xmlns:a16="http://schemas.microsoft.com/office/drawing/2014/main" id="{1B48E91A-3EF9-3F65-DF2A-A50EA506F589}"/>
              </a:ext>
            </a:extLst>
          </p:cNvPr>
          <p:cNvSpPr txBox="1"/>
          <p:nvPr/>
        </p:nvSpPr>
        <p:spPr>
          <a:xfrm>
            <a:off x="6249147" y="1706605"/>
            <a:ext cx="4920866" cy="3444789"/>
          </a:xfrm>
          <a:prstGeom prst="rect">
            <a:avLst/>
          </a:prstGeom>
        </p:spPr>
        <p:txBody>
          <a:bodyPr wrap="square">
            <a:spAutoFit/>
          </a:bodyPr>
          <a:lstStyle>
            <a:defPPr>
              <a:defRPr lang="en-US"/>
            </a:defPPr>
            <a:lvl1pPr marL="231775" marR="0" lvl="0" indent="-231775">
              <a:lnSpc>
                <a:spcPct val="107000"/>
              </a:lnSpc>
              <a:spcBef>
                <a:spcPts val="0"/>
              </a:spcBef>
              <a:spcAft>
                <a:spcPts val="0"/>
              </a:spcAft>
              <a:buFont typeface="Symbol" panose="05050102010706020507" pitchFamily="18" charset="2"/>
              <a:buChar char=""/>
              <a:defRPr sz="1400" kern="100">
                <a:effectLst/>
                <a:latin typeface="Arial" panose="020B0604020202020204" pitchFamily="34" charset="0"/>
                <a:ea typeface="Aptos" panose="020B0004020202020204" pitchFamily="34" charset="0"/>
                <a:cs typeface="Times New Roman" panose="02020603050405020304" pitchFamily="18" charset="0"/>
              </a:defRPr>
            </a:lvl1pPr>
          </a:lstStyle>
          <a:p>
            <a:pPr>
              <a:spcBef>
                <a:spcPts val="400"/>
              </a:spcBef>
              <a:spcAft>
                <a:spcPts val="400"/>
              </a:spcAft>
              <a:buFont typeface="Arial" panose="020B0604020202020204" pitchFamily="34" charset="0"/>
              <a:buChar char="●"/>
            </a:pPr>
            <a:r>
              <a:rPr lang="en-US" sz="1800" b="1" dirty="0">
                <a:latin typeface="Aptos" panose="020B0004020202020204" pitchFamily="34" charset="0"/>
              </a:rPr>
              <a:t>Carriers: </a:t>
            </a:r>
            <a:r>
              <a:rPr lang="en-US" sz="1800" dirty="0">
                <a:latin typeface="Aptos" panose="020B0004020202020204" pitchFamily="34" charset="0"/>
              </a:rPr>
              <a:t>Understand if/how they allow their affiliated agents to sell other products, and what an (un)successful second carrier relationship looks like for their affiliated agents.</a:t>
            </a:r>
            <a:endParaRPr lang="en-US" sz="1800" b="1" dirty="0">
              <a:latin typeface="Aptos" panose="020B0004020202020204" pitchFamily="34" charset="0"/>
            </a:endParaRPr>
          </a:p>
          <a:p>
            <a:pPr>
              <a:spcBef>
                <a:spcPts val="400"/>
              </a:spcBef>
              <a:spcAft>
                <a:spcPts val="400"/>
              </a:spcAft>
              <a:buFont typeface="Arial" panose="020B0604020202020204" pitchFamily="34" charset="0"/>
              <a:buChar char="●"/>
            </a:pPr>
            <a:r>
              <a:rPr lang="en-US" sz="1800" b="1" dirty="0">
                <a:latin typeface="Aptos" panose="020B0004020202020204" pitchFamily="34" charset="0"/>
              </a:rPr>
              <a:t>Career Agents: </a:t>
            </a:r>
            <a:r>
              <a:rPr lang="en-US" sz="1800" dirty="0">
                <a:latin typeface="Aptos" panose="020B0004020202020204" pitchFamily="34" charset="0"/>
              </a:rPr>
              <a:t>Understand how and why (or why not) agents sell away and their expectations and opinions, including how willing they would be to forgo their BGA/IMO if they received certain support from a direct carrier relationship.</a:t>
            </a:r>
            <a:endParaRPr lang="en-US" sz="1800" b="1" dirty="0">
              <a:latin typeface="Aptos" panose="020B0004020202020204" pitchFamily="34" charset="0"/>
            </a:endParaRPr>
          </a:p>
        </p:txBody>
      </p:sp>
      <p:sp>
        <p:nvSpPr>
          <p:cNvPr id="2" name="Text Placeholder 46">
            <a:extLst>
              <a:ext uri="{FF2B5EF4-FFF2-40B4-BE49-F238E27FC236}">
                <a16:creationId xmlns:a16="http://schemas.microsoft.com/office/drawing/2014/main" id="{CFD0633D-C9FB-90B1-EE13-DA55F900203F}"/>
              </a:ext>
            </a:extLst>
          </p:cNvPr>
          <p:cNvSpPr txBox="1">
            <a:spLocks/>
          </p:cNvSpPr>
          <p:nvPr/>
        </p:nvSpPr>
        <p:spPr>
          <a:xfrm>
            <a:off x="610063" y="3927484"/>
            <a:ext cx="3634714" cy="792979"/>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B4E"/>
                </a:solidFill>
                <a:effectLst/>
                <a:uLnTx/>
                <a:uFillTx/>
                <a:latin typeface="Aptos" panose="020B0004020202020204" pitchFamily="34" charset="0"/>
              </a:rPr>
              <a:t>Objectives</a:t>
            </a:r>
          </a:p>
        </p:txBody>
      </p:sp>
      <p:pic>
        <p:nvPicPr>
          <p:cNvPr id="3" name="Graphic 2" descr="Bullseye with solid fill">
            <a:extLst>
              <a:ext uri="{FF2B5EF4-FFF2-40B4-BE49-F238E27FC236}">
                <a16:creationId xmlns:a16="http://schemas.microsoft.com/office/drawing/2014/main" id="{EC8757F3-638B-CF3A-4512-0E72AF52C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418" y="1921151"/>
            <a:ext cx="2110004" cy="2110004"/>
          </a:xfrm>
          <a:prstGeom prst="rect">
            <a:avLst/>
          </a:prstGeom>
        </p:spPr>
      </p:pic>
    </p:spTree>
    <p:extLst>
      <p:ext uri="{BB962C8B-B14F-4D97-AF65-F5344CB8AC3E}">
        <p14:creationId xmlns:p14="http://schemas.microsoft.com/office/powerpoint/2010/main" val="167433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875EE-8DC6-F078-6DBE-A099223FDC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FBDF04-70E1-BA9F-E025-1D08EE552234}"/>
              </a:ext>
            </a:extLst>
          </p:cNvPr>
          <p:cNvSpPr>
            <a:spLocks noGrp="1"/>
          </p:cNvSpPr>
          <p:nvPr>
            <p:ph type="title"/>
          </p:nvPr>
        </p:nvSpPr>
        <p:spPr>
          <a:xfrm>
            <a:off x="5782" y="-9524"/>
            <a:ext cx="12186218" cy="830008"/>
          </a:xfrm>
        </p:spPr>
        <p:txBody>
          <a:bodyPr/>
          <a:lstStyle/>
          <a:p>
            <a:r>
              <a:rPr lang="en-US" dirty="0">
                <a:latin typeface="Aptos" panose="020B0004020202020204" pitchFamily="34" charset="0"/>
              </a:rPr>
              <a:t>Case Study — Career Agent Distribution Opportunity </a:t>
            </a:r>
          </a:p>
        </p:txBody>
      </p:sp>
      <p:sp>
        <p:nvSpPr>
          <p:cNvPr id="40" name="TextBox 39">
            <a:extLst>
              <a:ext uri="{FF2B5EF4-FFF2-40B4-BE49-F238E27FC236}">
                <a16:creationId xmlns:a16="http://schemas.microsoft.com/office/drawing/2014/main" id="{33B05C58-6B5A-2CC8-7FF1-1D868319CAD6}"/>
              </a:ext>
            </a:extLst>
          </p:cNvPr>
          <p:cNvSpPr txBox="1"/>
          <p:nvPr/>
        </p:nvSpPr>
        <p:spPr>
          <a:xfrm>
            <a:off x="7195618" y="2449244"/>
            <a:ext cx="3409434" cy="1959511"/>
          </a:xfrm>
          <a:prstGeom prst="rect">
            <a:avLst/>
          </a:prstGeom>
          <a:noFill/>
        </p:spPr>
        <p:txBody>
          <a:bodyPr wrap="square">
            <a:spAutoFit/>
          </a:bodyPr>
          <a:lstStyle/>
          <a:p>
            <a:pPr marL="171450" indent="-171450">
              <a:spcBef>
                <a:spcPts val="400"/>
              </a:spcBef>
              <a:spcAft>
                <a:spcPts val="400"/>
              </a:spcAft>
              <a:buFont typeface="Arial" panose="020B0604020202020204" pitchFamily="34" charset="0"/>
              <a:buChar char="●"/>
            </a:pPr>
            <a:r>
              <a:rPr lang="en-US" b="1" dirty="0">
                <a:latin typeface="Aptos" panose="020B0004020202020204" pitchFamily="34" charset="0"/>
              </a:rPr>
              <a:t>Phase 1: </a:t>
            </a:r>
            <a:br>
              <a:rPr lang="en-US" dirty="0">
                <a:latin typeface="Aptos" panose="020B0004020202020204" pitchFamily="34" charset="0"/>
              </a:rPr>
            </a:br>
            <a:r>
              <a:rPr lang="en-US" dirty="0">
                <a:latin typeface="Aptos" panose="020B0004020202020204" pitchFamily="34" charset="0"/>
              </a:rPr>
              <a:t>Carrier Online Survey </a:t>
            </a:r>
          </a:p>
          <a:p>
            <a:pPr marL="171450" indent="-171450">
              <a:spcBef>
                <a:spcPts val="400"/>
              </a:spcBef>
              <a:spcAft>
                <a:spcPts val="400"/>
              </a:spcAft>
              <a:buFont typeface="Arial" panose="020B0604020202020204" pitchFamily="34" charset="0"/>
              <a:buChar char="●"/>
            </a:pPr>
            <a:r>
              <a:rPr lang="en-US" b="1" dirty="0">
                <a:latin typeface="Aptos" panose="020B0004020202020204" pitchFamily="34" charset="0"/>
              </a:rPr>
              <a:t>Phase 2: </a:t>
            </a:r>
            <a:br>
              <a:rPr lang="en-US" dirty="0">
                <a:latin typeface="Aptos" panose="020B0004020202020204" pitchFamily="34" charset="0"/>
              </a:rPr>
            </a:br>
            <a:r>
              <a:rPr lang="en-US" dirty="0">
                <a:latin typeface="Aptos" panose="020B0004020202020204" pitchFamily="34" charset="0"/>
              </a:rPr>
              <a:t>Career Agent Interview</a:t>
            </a:r>
          </a:p>
          <a:p>
            <a:pPr marL="171450" indent="-171450">
              <a:spcBef>
                <a:spcPts val="400"/>
              </a:spcBef>
              <a:spcAft>
                <a:spcPts val="400"/>
              </a:spcAft>
              <a:buFont typeface="Arial" panose="020B0604020202020204" pitchFamily="34" charset="0"/>
              <a:buChar char="●"/>
            </a:pPr>
            <a:r>
              <a:rPr lang="en-US" b="1" dirty="0">
                <a:latin typeface="Aptos" panose="020B0004020202020204" pitchFamily="34" charset="0"/>
              </a:rPr>
              <a:t>Phase 3: </a:t>
            </a:r>
            <a:br>
              <a:rPr lang="en-US" dirty="0">
                <a:latin typeface="Aptos" panose="020B0004020202020204" pitchFamily="34" charset="0"/>
              </a:rPr>
            </a:br>
            <a:r>
              <a:rPr lang="en-US" dirty="0">
                <a:latin typeface="Aptos" panose="020B0004020202020204" pitchFamily="34" charset="0"/>
              </a:rPr>
              <a:t>Career Agent Online Survey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Content Placeholder 33" descr="Gears with solid fill">
            <a:extLst>
              <a:ext uri="{FF2B5EF4-FFF2-40B4-BE49-F238E27FC236}">
                <a16:creationId xmlns:a16="http://schemas.microsoft.com/office/drawing/2014/main" id="{0DE8F3CC-99A9-DF05-3E0E-AAC88D5DAE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6948" y="1722893"/>
            <a:ext cx="2170758" cy="2170758"/>
          </a:xfrm>
          <a:prstGeom prst="rect">
            <a:avLst/>
          </a:prstGeom>
        </p:spPr>
      </p:pic>
      <p:sp>
        <p:nvSpPr>
          <p:cNvPr id="3" name="Text Placeholder 46">
            <a:extLst>
              <a:ext uri="{FF2B5EF4-FFF2-40B4-BE49-F238E27FC236}">
                <a16:creationId xmlns:a16="http://schemas.microsoft.com/office/drawing/2014/main" id="{EF492BAB-8A6A-C723-82D6-644610646CC4}"/>
              </a:ext>
            </a:extLst>
          </p:cNvPr>
          <p:cNvSpPr txBox="1">
            <a:spLocks/>
          </p:cNvSpPr>
          <p:nvPr/>
        </p:nvSpPr>
        <p:spPr>
          <a:xfrm>
            <a:off x="624673" y="3930919"/>
            <a:ext cx="4095308" cy="1386855"/>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763AC7"/>
                </a:solidFill>
                <a:effectLst/>
                <a:uLnTx/>
                <a:uFillTx/>
                <a:latin typeface="Aptos" panose="020B0004020202020204" pitchFamily="34" charset="0"/>
              </a:rPr>
              <a:t>Methodology &amp; Design</a:t>
            </a:r>
          </a:p>
        </p:txBody>
      </p:sp>
    </p:spTree>
    <p:extLst>
      <p:ext uri="{BB962C8B-B14F-4D97-AF65-F5344CB8AC3E}">
        <p14:creationId xmlns:p14="http://schemas.microsoft.com/office/powerpoint/2010/main" val="145312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7001-2150-58F4-AC56-5C44D897BC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EB3BE3-790C-BA4F-A491-8082EE1F0162}"/>
              </a:ext>
            </a:extLst>
          </p:cNvPr>
          <p:cNvSpPr>
            <a:spLocks noGrp="1"/>
          </p:cNvSpPr>
          <p:nvPr>
            <p:ph type="title"/>
          </p:nvPr>
        </p:nvSpPr>
        <p:spPr>
          <a:xfrm>
            <a:off x="5782" y="-9524"/>
            <a:ext cx="12186218" cy="830008"/>
          </a:xfrm>
        </p:spPr>
        <p:txBody>
          <a:bodyPr/>
          <a:lstStyle/>
          <a:p>
            <a:r>
              <a:rPr lang="en-US" dirty="0">
                <a:latin typeface="Aptos" panose="020B0004020202020204" pitchFamily="34" charset="0"/>
              </a:rPr>
              <a:t>Case Study — Career Agent Distribution Opportunity </a:t>
            </a:r>
          </a:p>
        </p:txBody>
      </p:sp>
      <p:sp>
        <p:nvSpPr>
          <p:cNvPr id="42" name="TextBox 41">
            <a:extLst>
              <a:ext uri="{FF2B5EF4-FFF2-40B4-BE49-F238E27FC236}">
                <a16:creationId xmlns:a16="http://schemas.microsoft.com/office/drawing/2014/main" id="{E8189E72-1D07-DF7B-6FA8-32EF04E0E01C}"/>
              </a:ext>
            </a:extLst>
          </p:cNvPr>
          <p:cNvSpPr txBox="1"/>
          <p:nvPr/>
        </p:nvSpPr>
        <p:spPr>
          <a:xfrm>
            <a:off x="6674761" y="2413337"/>
            <a:ext cx="3949722" cy="2031325"/>
          </a:xfrm>
          <a:prstGeom prst="rect">
            <a:avLst/>
          </a:prstGeom>
          <a:noFill/>
        </p:spPr>
        <p:txBody>
          <a:bodyPr wrap="square">
            <a:spAutoFit/>
          </a:bodyPr>
          <a:lstStyle/>
          <a:p>
            <a:pPr marL="171450" indent="-171450">
              <a:spcBef>
                <a:spcPts val="400"/>
              </a:spcBef>
              <a:spcAft>
                <a:spcPts val="400"/>
              </a:spcAft>
              <a:buFont typeface="Arial" panose="020B0604020202020204" pitchFamily="34" charset="0"/>
              <a:buChar char="●"/>
            </a:pPr>
            <a:r>
              <a:rPr lang="en-US" dirty="0">
                <a:latin typeface="Aptos" panose="020B0004020202020204" pitchFamily="34" charset="0"/>
              </a:rPr>
              <a:t>LIMRA incorporated benchmarks from its broader industry research program with these research findings to size the market opportunity and recommend ways the member could optimize this distribution channel.</a:t>
            </a:r>
          </a:p>
        </p:txBody>
      </p:sp>
      <p:pic>
        <p:nvPicPr>
          <p:cNvPr id="2" name="Content Placeholder 10" descr="Lightbulb and gear with solid fill">
            <a:extLst>
              <a:ext uri="{FF2B5EF4-FFF2-40B4-BE49-F238E27FC236}">
                <a16:creationId xmlns:a16="http://schemas.microsoft.com/office/drawing/2014/main" id="{03AF9BAE-39C8-CA26-6B9C-A5DE33CCFD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7179" y="1605662"/>
            <a:ext cx="2361605" cy="2361605"/>
          </a:xfrm>
          <a:prstGeom prst="rect">
            <a:avLst/>
          </a:prstGeom>
        </p:spPr>
      </p:pic>
      <p:sp>
        <p:nvSpPr>
          <p:cNvPr id="3" name="Text Placeholder 46">
            <a:extLst>
              <a:ext uri="{FF2B5EF4-FFF2-40B4-BE49-F238E27FC236}">
                <a16:creationId xmlns:a16="http://schemas.microsoft.com/office/drawing/2014/main" id="{5ACD1262-E61B-C7FB-208F-C833340F18ED}"/>
              </a:ext>
            </a:extLst>
          </p:cNvPr>
          <p:cNvSpPr txBox="1">
            <a:spLocks/>
          </p:cNvSpPr>
          <p:nvPr/>
        </p:nvSpPr>
        <p:spPr>
          <a:xfrm>
            <a:off x="911347" y="3967267"/>
            <a:ext cx="3233267" cy="612717"/>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88E"/>
                </a:solidFill>
                <a:effectLst/>
                <a:uLnTx/>
                <a:uFillTx/>
                <a:latin typeface="Aptos" panose="020B0004020202020204" pitchFamily="34" charset="0"/>
              </a:rPr>
              <a:t>Results</a:t>
            </a:r>
          </a:p>
        </p:txBody>
      </p:sp>
    </p:spTree>
    <p:extLst>
      <p:ext uri="{BB962C8B-B14F-4D97-AF65-F5344CB8AC3E}">
        <p14:creationId xmlns:p14="http://schemas.microsoft.com/office/powerpoint/2010/main" val="140628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1689A-F801-C9F1-92AD-99B9596A4233}"/>
              </a:ext>
            </a:extLst>
          </p:cNvPr>
          <p:cNvSpPr>
            <a:spLocks noGrp="1"/>
          </p:cNvSpPr>
          <p:nvPr>
            <p:ph type="title"/>
          </p:nvPr>
        </p:nvSpPr>
        <p:spPr>
          <a:xfrm>
            <a:off x="5782" y="-9525"/>
            <a:ext cx="12191998" cy="823083"/>
          </a:xfrm>
        </p:spPr>
        <p:txBody>
          <a:bodyPr/>
          <a:lstStyle/>
          <a:p>
            <a:r>
              <a:rPr lang="en-US" dirty="0">
                <a:latin typeface="Aptos" panose="020B0004020202020204" pitchFamily="34" charset="0"/>
              </a:rPr>
              <a:t>Case Study — API Maturity Model</a:t>
            </a:r>
          </a:p>
        </p:txBody>
      </p:sp>
      <p:sp>
        <p:nvSpPr>
          <p:cNvPr id="36" name="Rectangle 35">
            <a:extLst>
              <a:ext uri="{FF2B5EF4-FFF2-40B4-BE49-F238E27FC236}">
                <a16:creationId xmlns:a16="http://schemas.microsoft.com/office/drawing/2014/main" id="{C306079B-AFCA-48F2-7124-854D0CB22CF1}"/>
              </a:ext>
            </a:extLst>
          </p:cNvPr>
          <p:cNvSpPr/>
          <p:nvPr/>
        </p:nvSpPr>
        <p:spPr>
          <a:xfrm>
            <a:off x="6128210" y="2309636"/>
            <a:ext cx="4990640" cy="2862322"/>
          </a:xfrm>
          <a:prstGeom prst="rect">
            <a:avLst/>
          </a:prstGeom>
        </p:spPr>
        <p:txBody>
          <a:bodyPr wrap="square">
            <a:spAutoFit/>
          </a:bodyPr>
          <a:lstStyle/>
          <a:p>
            <a:pPr marL="171450" indent="-171450">
              <a:spcBef>
                <a:spcPts val="400"/>
              </a:spcBef>
              <a:spcAft>
                <a:spcPts val="400"/>
              </a:spcAft>
              <a:buFont typeface="Arial" panose="020B0604020202020204" pitchFamily="34" charset="0"/>
              <a:buChar char="●"/>
            </a:pPr>
            <a:r>
              <a:rPr lang="en-US" dirty="0">
                <a:latin typeface="Aptos" panose="020B0004020202020204" pitchFamily="34" charset="0"/>
              </a:rPr>
              <a:t>The workplace benefits landscape is complex, with various providers and stakeholders to consider. Data quality and exchange continues to be a challenge for the industry. Given API’s potential to revolutionize the workplace benefits industry in terms of stakeholder efficiencies, data accuracy, and user engagement, an API-centered strategy likely plays a prominent role in any carrier’s digital transformation.</a:t>
            </a:r>
          </a:p>
        </p:txBody>
      </p:sp>
      <p:sp>
        <p:nvSpPr>
          <p:cNvPr id="2" name="Text Placeholder 46">
            <a:extLst>
              <a:ext uri="{FF2B5EF4-FFF2-40B4-BE49-F238E27FC236}">
                <a16:creationId xmlns:a16="http://schemas.microsoft.com/office/drawing/2014/main" id="{92C6D700-F103-627B-02BE-7038D13F4A72}"/>
              </a:ext>
            </a:extLst>
          </p:cNvPr>
          <p:cNvSpPr txBox="1">
            <a:spLocks/>
          </p:cNvSpPr>
          <p:nvPr/>
        </p:nvSpPr>
        <p:spPr>
          <a:xfrm>
            <a:off x="1073150" y="3740797"/>
            <a:ext cx="3628332" cy="545303"/>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4C9D"/>
                </a:solidFill>
                <a:effectLst/>
                <a:uLnTx/>
                <a:uFillTx/>
                <a:latin typeface="Aptos" panose="020B0004020202020204" pitchFamily="34" charset="0"/>
              </a:rPr>
              <a:t>Background</a:t>
            </a:r>
          </a:p>
        </p:txBody>
      </p:sp>
      <p:pic>
        <p:nvPicPr>
          <p:cNvPr id="3" name="Graphic 2" descr="Map with pin with solid fill">
            <a:extLst>
              <a:ext uri="{FF2B5EF4-FFF2-40B4-BE49-F238E27FC236}">
                <a16:creationId xmlns:a16="http://schemas.microsoft.com/office/drawing/2014/main" id="{40D5EAEE-6E06-A64F-D343-54369C83F5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589" y="1447429"/>
            <a:ext cx="2375454" cy="2375454"/>
          </a:xfrm>
          <a:prstGeom prst="rect">
            <a:avLst/>
          </a:prstGeom>
        </p:spPr>
      </p:pic>
    </p:spTree>
    <p:extLst>
      <p:ext uri="{BB962C8B-B14F-4D97-AF65-F5344CB8AC3E}">
        <p14:creationId xmlns:p14="http://schemas.microsoft.com/office/powerpoint/2010/main" val="149641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FF7D1-04FD-9635-3F2A-0344BB9C1E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F4BAAD-102B-C719-266E-BA06430649A6}"/>
              </a:ext>
            </a:extLst>
          </p:cNvPr>
          <p:cNvSpPr>
            <a:spLocks noGrp="1"/>
          </p:cNvSpPr>
          <p:nvPr>
            <p:ph type="title"/>
          </p:nvPr>
        </p:nvSpPr>
        <p:spPr>
          <a:xfrm>
            <a:off x="5782" y="-9525"/>
            <a:ext cx="12191998" cy="823083"/>
          </a:xfrm>
        </p:spPr>
        <p:txBody>
          <a:bodyPr/>
          <a:lstStyle/>
          <a:p>
            <a:r>
              <a:rPr lang="en-US" dirty="0">
                <a:latin typeface="Aptos" panose="020B0004020202020204" pitchFamily="34" charset="0"/>
              </a:rPr>
              <a:t>Case Study — API Maturity Model</a:t>
            </a:r>
          </a:p>
        </p:txBody>
      </p:sp>
      <p:sp>
        <p:nvSpPr>
          <p:cNvPr id="38" name="TextBox 37">
            <a:extLst>
              <a:ext uri="{FF2B5EF4-FFF2-40B4-BE49-F238E27FC236}">
                <a16:creationId xmlns:a16="http://schemas.microsoft.com/office/drawing/2014/main" id="{5BA6B233-0A04-C7B0-7AFE-B8B67BF39283}"/>
              </a:ext>
            </a:extLst>
          </p:cNvPr>
          <p:cNvSpPr txBox="1"/>
          <p:nvPr/>
        </p:nvSpPr>
        <p:spPr>
          <a:xfrm>
            <a:off x="6108816" y="1566695"/>
            <a:ext cx="4710766" cy="3724609"/>
          </a:xfrm>
          <a:prstGeom prst="rect">
            <a:avLst/>
          </a:prstGeom>
        </p:spPr>
        <p:txBody>
          <a:bodyPr wrap="square">
            <a:spAutoFit/>
          </a:bodyPr>
          <a:lstStyle>
            <a:defPPr>
              <a:defRPr lang="en-US"/>
            </a:defPPr>
            <a:lvl1pPr marL="231775" marR="0" lvl="0" indent="-231775">
              <a:lnSpc>
                <a:spcPct val="107000"/>
              </a:lnSpc>
              <a:spcBef>
                <a:spcPts val="0"/>
              </a:spcBef>
              <a:spcAft>
                <a:spcPts val="0"/>
              </a:spcAft>
              <a:buFont typeface="Symbol" panose="05050102010706020507" pitchFamily="18" charset="2"/>
              <a:buChar char=""/>
              <a:defRPr sz="1400" kern="100">
                <a:effectLst/>
                <a:latin typeface="Arial" panose="020B0604020202020204" pitchFamily="34" charset="0"/>
                <a:ea typeface="Aptos" panose="020B0004020202020204" pitchFamily="34" charset="0"/>
                <a:cs typeface="Times New Roman" panose="02020603050405020304" pitchFamily="18" charset="0"/>
              </a:defRPr>
            </a:lvl1pPr>
          </a:lstStyle>
          <a:p>
            <a:pPr>
              <a:spcBef>
                <a:spcPts val="400"/>
              </a:spcBef>
              <a:spcAft>
                <a:spcPts val="400"/>
              </a:spcAft>
              <a:buFont typeface="Arial" panose="020B0604020202020204" pitchFamily="34" charset="0"/>
              <a:buChar char="●"/>
            </a:pPr>
            <a:r>
              <a:rPr lang="en-US" sz="1800" dirty="0">
                <a:latin typeface="Aptos" panose="020B0004020202020204" pitchFamily="34" charset="0"/>
              </a:rPr>
              <a:t>Develop a maturity model to evaluate the current state of workplace benefits carriers related to digital capabilities and readiness for APIs. </a:t>
            </a:r>
          </a:p>
          <a:p>
            <a:pPr marL="742950" lvl="1" indent="-285750">
              <a:spcBef>
                <a:spcPts val="200"/>
              </a:spcBef>
              <a:spcAft>
                <a:spcPts val="200"/>
              </a:spcAft>
              <a:buFont typeface="Arial" panose="020B0604020202020204" pitchFamily="34" charset="0"/>
              <a:buChar char="●"/>
            </a:pPr>
            <a:r>
              <a:rPr lang="en-US" dirty="0">
                <a:latin typeface="Aptos" panose="020B0004020202020204" pitchFamily="34" charset="0"/>
              </a:rPr>
              <a:t>Define stages of digital/technological maturity. </a:t>
            </a:r>
          </a:p>
          <a:p>
            <a:pPr marL="742950" lvl="1" indent="-285750">
              <a:spcBef>
                <a:spcPts val="200"/>
              </a:spcBef>
              <a:spcAft>
                <a:spcPts val="200"/>
              </a:spcAft>
              <a:buFont typeface="Arial" panose="020B0604020202020204" pitchFamily="34" charset="0"/>
              <a:buChar char="●"/>
            </a:pPr>
            <a:r>
              <a:rPr lang="en-US" dirty="0">
                <a:latin typeface="Aptos" panose="020B0004020202020204" pitchFamily="34" charset="0"/>
              </a:rPr>
              <a:t>Establish criteria/threshold for movement through stages. </a:t>
            </a:r>
          </a:p>
          <a:p>
            <a:pPr marL="742950" lvl="1" indent="-285750">
              <a:spcBef>
                <a:spcPts val="200"/>
              </a:spcBef>
              <a:spcAft>
                <a:spcPts val="200"/>
              </a:spcAft>
              <a:buFont typeface="Arial" panose="020B0604020202020204" pitchFamily="34" charset="0"/>
              <a:buChar char="●"/>
            </a:pPr>
            <a:r>
              <a:rPr lang="en-US" dirty="0">
                <a:latin typeface="Aptos" panose="020B0004020202020204" pitchFamily="34" charset="0"/>
              </a:rPr>
              <a:t>Evaluate carriers’ current situation and future aspirations. </a:t>
            </a:r>
          </a:p>
          <a:p>
            <a:pPr marL="742950" lvl="1" indent="-285750">
              <a:spcBef>
                <a:spcPts val="200"/>
              </a:spcBef>
              <a:spcAft>
                <a:spcPts val="200"/>
              </a:spcAft>
              <a:buFont typeface="Arial" panose="020B0604020202020204" pitchFamily="34" charset="0"/>
              <a:buChar char="●"/>
            </a:pPr>
            <a:r>
              <a:rPr lang="en-US" dirty="0">
                <a:latin typeface="Aptos" panose="020B0004020202020204" pitchFamily="34" charset="0"/>
              </a:rPr>
              <a:t>Provide industry benchmark for competitive analysis.</a:t>
            </a:r>
          </a:p>
        </p:txBody>
      </p:sp>
      <p:sp>
        <p:nvSpPr>
          <p:cNvPr id="2" name="Text Placeholder 46">
            <a:extLst>
              <a:ext uri="{FF2B5EF4-FFF2-40B4-BE49-F238E27FC236}">
                <a16:creationId xmlns:a16="http://schemas.microsoft.com/office/drawing/2014/main" id="{820ABA7D-2C80-A541-5FCE-E95DBCCBE942}"/>
              </a:ext>
            </a:extLst>
          </p:cNvPr>
          <p:cNvSpPr txBox="1">
            <a:spLocks/>
          </p:cNvSpPr>
          <p:nvPr/>
        </p:nvSpPr>
        <p:spPr>
          <a:xfrm>
            <a:off x="610063" y="3927484"/>
            <a:ext cx="3634714" cy="792979"/>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B4E"/>
                </a:solidFill>
                <a:effectLst/>
                <a:uLnTx/>
                <a:uFillTx/>
                <a:latin typeface="Aptos" panose="020B0004020202020204" pitchFamily="34" charset="0"/>
              </a:rPr>
              <a:t>Objectives</a:t>
            </a:r>
          </a:p>
        </p:txBody>
      </p:sp>
      <p:pic>
        <p:nvPicPr>
          <p:cNvPr id="3" name="Graphic 2" descr="Bullseye with solid fill">
            <a:extLst>
              <a:ext uri="{FF2B5EF4-FFF2-40B4-BE49-F238E27FC236}">
                <a16:creationId xmlns:a16="http://schemas.microsoft.com/office/drawing/2014/main" id="{BDDE5DEC-5EF5-BE6F-FE2F-B03725586A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418" y="1921151"/>
            <a:ext cx="2110004" cy="2110004"/>
          </a:xfrm>
          <a:prstGeom prst="rect">
            <a:avLst/>
          </a:prstGeom>
        </p:spPr>
      </p:pic>
    </p:spTree>
    <p:extLst>
      <p:ext uri="{BB962C8B-B14F-4D97-AF65-F5344CB8AC3E}">
        <p14:creationId xmlns:p14="http://schemas.microsoft.com/office/powerpoint/2010/main" val="184140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86D3-6C80-B64B-F281-6FCCD7AD3B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5959B0-0252-0B2D-F551-D2F8E54A5CCD}"/>
              </a:ext>
            </a:extLst>
          </p:cNvPr>
          <p:cNvSpPr>
            <a:spLocks noGrp="1"/>
          </p:cNvSpPr>
          <p:nvPr>
            <p:ph type="title"/>
          </p:nvPr>
        </p:nvSpPr>
        <p:spPr>
          <a:xfrm>
            <a:off x="5782" y="-9525"/>
            <a:ext cx="12191998" cy="823083"/>
          </a:xfrm>
        </p:spPr>
        <p:txBody>
          <a:bodyPr/>
          <a:lstStyle/>
          <a:p>
            <a:r>
              <a:rPr lang="en-US" dirty="0">
                <a:latin typeface="Aptos" panose="020B0004020202020204" pitchFamily="34" charset="0"/>
              </a:rPr>
              <a:t>Case Study — API Maturity Model</a:t>
            </a:r>
          </a:p>
        </p:txBody>
      </p:sp>
      <p:sp>
        <p:nvSpPr>
          <p:cNvPr id="40" name="TextBox 39">
            <a:extLst>
              <a:ext uri="{FF2B5EF4-FFF2-40B4-BE49-F238E27FC236}">
                <a16:creationId xmlns:a16="http://schemas.microsoft.com/office/drawing/2014/main" id="{50D8126F-DD7C-C3B3-5142-244DF6217087}"/>
              </a:ext>
            </a:extLst>
          </p:cNvPr>
          <p:cNvSpPr txBox="1"/>
          <p:nvPr/>
        </p:nvSpPr>
        <p:spPr>
          <a:xfrm>
            <a:off x="6779063" y="2690336"/>
            <a:ext cx="3825989" cy="1477328"/>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n-US" dirty="0">
                <a:latin typeface="Aptos" panose="020B0004020202020204" pitchFamily="34" charset="0"/>
              </a:rPr>
              <a:t>25 workplace benefits carriers completed a quantitative survey that LIMRA used to build a maturity model with 6 dimensions and 5 maturity levels.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Content Placeholder 33" descr="Gears with solid fill">
            <a:extLst>
              <a:ext uri="{FF2B5EF4-FFF2-40B4-BE49-F238E27FC236}">
                <a16:creationId xmlns:a16="http://schemas.microsoft.com/office/drawing/2014/main" id="{2B3E0921-5D5C-5A85-189F-5D432F2E4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6948" y="1722893"/>
            <a:ext cx="2170758" cy="2170758"/>
          </a:xfrm>
          <a:prstGeom prst="rect">
            <a:avLst/>
          </a:prstGeom>
        </p:spPr>
      </p:pic>
      <p:sp>
        <p:nvSpPr>
          <p:cNvPr id="3" name="Text Placeholder 46">
            <a:extLst>
              <a:ext uri="{FF2B5EF4-FFF2-40B4-BE49-F238E27FC236}">
                <a16:creationId xmlns:a16="http://schemas.microsoft.com/office/drawing/2014/main" id="{3D238BD7-3829-0AD4-7423-68C3BA50EC99}"/>
              </a:ext>
            </a:extLst>
          </p:cNvPr>
          <p:cNvSpPr txBox="1">
            <a:spLocks/>
          </p:cNvSpPr>
          <p:nvPr/>
        </p:nvSpPr>
        <p:spPr>
          <a:xfrm>
            <a:off x="624673" y="3930919"/>
            <a:ext cx="4095308" cy="1386855"/>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763AC7"/>
                </a:solidFill>
                <a:effectLst/>
                <a:uLnTx/>
                <a:uFillTx/>
                <a:latin typeface="Aptos" panose="020B0004020202020204" pitchFamily="34" charset="0"/>
              </a:rPr>
              <a:t>Methodology &amp; Design</a:t>
            </a:r>
          </a:p>
        </p:txBody>
      </p:sp>
    </p:spTree>
    <p:extLst>
      <p:ext uri="{BB962C8B-B14F-4D97-AF65-F5344CB8AC3E}">
        <p14:creationId xmlns:p14="http://schemas.microsoft.com/office/powerpoint/2010/main" val="2727075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31BA-F002-6E50-0138-6A0E36C976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7B5FD3-FBE0-586A-0375-376BE0CF1BE3}"/>
              </a:ext>
            </a:extLst>
          </p:cNvPr>
          <p:cNvSpPr>
            <a:spLocks noGrp="1"/>
          </p:cNvSpPr>
          <p:nvPr>
            <p:ph type="title"/>
          </p:nvPr>
        </p:nvSpPr>
        <p:spPr>
          <a:xfrm>
            <a:off x="5782" y="-9525"/>
            <a:ext cx="12191998" cy="823083"/>
          </a:xfrm>
        </p:spPr>
        <p:txBody>
          <a:bodyPr/>
          <a:lstStyle/>
          <a:p>
            <a:r>
              <a:rPr lang="en-US" dirty="0">
                <a:latin typeface="Aptos" panose="020B0004020202020204" pitchFamily="34" charset="0"/>
              </a:rPr>
              <a:t>Case Study — API Maturity Model</a:t>
            </a:r>
          </a:p>
        </p:txBody>
      </p:sp>
      <p:sp>
        <p:nvSpPr>
          <p:cNvPr id="42" name="TextBox 41">
            <a:extLst>
              <a:ext uri="{FF2B5EF4-FFF2-40B4-BE49-F238E27FC236}">
                <a16:creationId xmlns:a16="http://schemas.microsoft.com/office/drawing/2014/main" id="{F40D95C8-993F-06F3-6FAA-C7CA54886A95}"/>
              </a:ext>
            </a:extLst>
          </p:cNvPr>
          <p:cNvSpPr txBox="1"/>
          <p:nvPr/>
        </p:nvSpPr>
        <p:spPr>
          <a:xfrm>
            <a:off x="6728196" y="2474892"/>
            <a:ext cx="4116625" cy="190821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n-US" dirty="0">
                <a:latin typeface="Aptos" panose="020B0004020202020204" pitchFamily="34" charset="0"/>
              </a:rPr>
              <a:t>Full report and a company scorecard with an industry benchmark for each of the participating carriers. </a:t>
            </a:r>
          </a:p>
          <a:p>
            <a:pPr marL="171450" indent="-171450">
              <a:spcBef>
                <a:spcPts val="600"/>
              </a:spcBef>
              <a:spcAft>
                <a:spcPts val="600"/>
              </a:spcAft>
              <a:buFont typeface="Arial" panose="020B0604020202020204" pitchFamily="34" charset="0"/>
              <a:buChar char="●"/>
            </a:pPr>
            <a:r>
              <a:rPr lang="en-US" dirty="0">
                <a:latin typeface="Aptos" panose="020B0004020202020204" pitchFamily="34" charset="0"/>
              </a:rPr>
              <a:t>Member used the research findings to create additional thought leadership pieces. </a:t>
            </a:r>
          </a:p>
        </p:txBody>
      </p:sp>
      <p:pic>
        <p:nvPicPr>
          <p:cNvPr id="2" name="Content Placeholder 10" descr="Lightbulb and gear with solid fill">
            <a:extLst>
              <a:ext uri="{FF2B5EF4-FFF2-40B4-BE49-F238E27FC236}">
                <a16:creationId xmlns:a16="http://schemas.microsoft.com/office/drawing/2014/main" id="{D7F567BA-4D47-96B0-A19C-84D26DB86F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7179" y="1605662"/>
            <a:ext cx="2361605" cy="2361605"/>
          </a:xfrm>
          <a:prstGeom prst="rect">
            <a:avLst/>
          </a:prstGeom>
        </p:spPr>
      </p:pic>
      <p:sp>
        <p:nvSpPr>
          <p:cNvPr id="3" name="Text Placeholder 46">
            <a:extLst>
              <a:ext uri="{FF2B5EF4-FFF2-40B4-BE49-F238E27FC236}">
                <a16:creationId xmlns:a16="http://schemas.microsoft.com/office/drawing/2014/main" id="{D1525156-9054-B3C5-6563-21373A35C6E2}"/>
              </a:ext>
            </a:extLst>
          </p:cNvPr>
          <p:cNvSpPr txBox="1">
            <a:spLocks/>
          </p:cNvSpPr>
          <p:nvPr/>
        </p:nvSpPr>
        <p:spPr>
          <a:xfrm>
            <a:off x="911347" y="3967267"/>
            <a:ext cx="3233267" cy="612717"/>
          </a:xfrm>
          <a:prstGeom prst="rect">
            <a:avLst/>
          </a:prstGeom>
        </p:spPr>
        <p:txBody>
          <a:bodyPr>
            <a:noAutofit/>
          </a:bodyPr>
          <a:lstStyle>
            <a:lvl1pPr marL="0" indent="0" algn="ctr" rtl="0" eaLnBrk="1" fontAlgn="base" hangingPunct="1">
              <a:lnSpc>
                <a:spcPct val="100000"/>
              </a:lnSpc>
              <a:spcBef>
                <a:spcPts val="0"/>
              </a:spcBef>
              <a:spcAft>
                <a:spcPts val="1260"/>
              </a:spcAft>
              <a:buClr>
                <a:schemeClr val="accent1"/>
              </a:buClr>
              <a:buSzPct val="90000"/>
              <a:buFont typeface="Arial"/>
              <a:buNone/>
              <a:defRPr sz="1800" b="1">
                <a:solidFill>
                  <a:schemeClr val="tx1"/>
                </a:solidFill>
                <a:latin typeface="+mj-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1260"/>
              </a:spcAft>
              <a:buClr>
                <a:srgbClr val="0B9EC1"/>
              </a:buClr>
              <a:buSzPct val="90000"/>
              <a:buFont typeface="Arial"/>
              <a:buNone/>
              <a:tabLst/>
              <a:defRPr/>
            </a:pPr>
            <a:r>
              <a:rPr kumimoji="0" lang="en-US" sz="4000" b="1" i="0" u="none" strike="noStrike" kern="0" cap="none" spc="0" normalizeH="0" baseline="0" noProof="0" dirty="0">
                <a:ln>
                  <a:noFill/>
                </a:ln>
                <a:solidFill>
                  <a:srgbClr val="00788E"/>
                </a:solidFill>
                <a:effectLst/>
                <a:uLnTx/>
                <a:uFillTx/>
                <a:latin typeface="Aptos" panose="020B0004020202020204" pitchFamily="34" charset="0"/>
              </a:rPr>
              <a:t>Results</a:t>
            </a:r>
          </a:p>
        </p:txBody>
      </p:sp>
    </p:spTree>
    <p:extLst>
      <p:ext uri="{BB962C8B-B14F-4D97-AF65-F5344CB8AC3E}">
        <p14:creationId xmlns:p14="http://schemas.microsoft.com/office/powerpoint/2010/main" val="267065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9EA532-5B00-5202-9F66-CEDFD35B68B2}"/>
              </a:ext>
            </a:extLst>
          </p:cNvPr>
          <p:cNvSpPr/>
          <p:nvPr/>
        </p:nvSpPr>
        <p:spPr>
          <a:xfrm>
            <a:off x="2541344" y="3104047"/>
            <a:ext cx="2180768" cy="1223819"/>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3FF3328E-192D-C709-14B0-6B9BFEEF6E51}"/>
              </a:ext>
            </a:extLst>
          </p:cNvPr>
          <p:cNvSpPr/>
          <p:nvPr/>
        </p:nvSpPr>
        <p:spPr>
          <a:xfrm>
            <a:off x="2541344" y="1598272"/>
            <a:ext cx="2177400" cy="1223819"/>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9" name="Picture 10">
            <a:extLst>
              <a:ext uri="{FF2B5EF4-FFF2-40B4-BE49-F238E27FC236}">
                <a16:creationId xmlns:a16="http://schemas.microsoft.com/office/drawing/2014/main" id="{A2E4DE45-816C-89E2-1A78-BBEEF3BF0D55}"/>
              </a:ext>
            </a:extLst>
          </p:cNvPr>
          <p:cNvPicPr>
            <a:picLocks noChangeAspect="1" noChangeArrowheads="1"/>
          </p:cNvPicPr>
          <p:nvPr/>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l="4354" t="3828" b="4853"/>
          <a:stretch/>
        </p:blipFill>
        <p:spPr bwMode="auto">
          <a:xfrm>
            <a:off x="2544935" y="1598828"/>
            <a:ext cx="1197070" cy="1223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E53150A9-046C-64D6-AB51-C88295ADF32A}"/>
              </a:ext>
            </a:extLst>
          </p:cNvPr>
          <p:cNvPicPr>
            <a:picLocks noChangeAspect="1" noChangeArrowheads="1"/>
          </p:cNvPicPr>
          <p:nvPr/>
        </p:nvPicPr>
        <p:blipFill rotWithShape="1">
          <a:blip r:embed="rId4" cstate="screen">
            <a:duotone>
              <a:prstClr val="black"/>
              <a:schemeClr val="accent4">
                <a:tint val="45000"/>
                <a:satMod val="400000"/>
              </a:schemeClr>
            </a:duotone>
            <a:extLst>
              <a:ext uri="{28A0092B-C50C-407E-A947-70E740481C1C}">
                <a14:useLocalDpi xmlns:a14="http://schemas.microsoft.com/office/drawing/2010/main"/>
              </a:ext>
            </a:extLst>
          </a:blip>
          <a:srcRect l="1" t="3810" r="1438" b="8254"/>
          <a:stretch/>
        </p:blipFill>
        <p:spPr bwMode="auto">
          <a:xfrm>
            <a:off x="3609348" y="3253850"/>
            <a:ext cx="1116350" cy="10659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42BE1EE-B7FE-2C26-46AA-4D8D6B48CD43}"/>
              </a:ext>
            </a:extLst>
          </p:cNvPr>
          <p:cNvSpPr/>
          <p:nvPr/>
        </p:nvSpPr>
        <p:spPr>
          <a:xfrm>
            <a:off x="2533178" y="1160746"/>
            <a:ext cx="2196244" cy="298722"/>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Content Placeholder 2">
            <a:extLst>
              <a:ext uri="{FF2B5EF4-FFF2-40B4-BE49-F238E27FC236}">
                <a16:creationId xmlns:a16="http://schemas.microsoft.com/office/drawing/2014/main" id="{028B7211-0202-30D6-CCA9-B4F485192589}"/>
              </a:ext>
            </a:extLst>
          </p:cNvPr>
          <p:cNvSpPr txBox="1">
            <a:spLocks/>
          </p:cNvSpPr>
          <p:nvPr/>
        </p:nvSpPr>
        <p:spPr>
          <a:xfrm>
            <a:off x="2552294" y="1160746"/>
            <a:ext cx="2169818" cy="27778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10000"/>
              </a:lnSpc>
              <a:spcBef>
                <a:spcPts val="75"/>
              </a:spcBef>
              <a:spcAft>
                <a:spcPts val="1260"/>
              </a:spcAft>
              <a:buClr>
                <a:srgbClr val="0B9EC1"/>
              </a:buClr>
              <a:buSzPct val="100000"/>
              <a:buFont typeface="Arial"/>
              <a:buNone/>
              <a:tabLst/>
              <a:defRPr/>
            </a:pPr>
            <a:r>
              <a:rPr kumimoji="0" lang="en-US" sz="1600" b="1" i="0" u="none" strike="noStrike" kern="0" cap="none" spc="0" normalizeH="0" baseline="0" noProof="0" dirty="0">
                <a:ln>
                  <a:noFill/>
                </a:ln>
                <a:solidFill>
                  <a:srgbClr val="FFFFFF"/>
                </a:solidFill>
                <a:effectLst/>
                <a:uLnTx/>
                <a:uFillTx/>
                <a:latin typeface="Aptos" panose="020B0004020202020204" pitchFamily="34" charset="0"/>
                <a:ea typeface="+mn-ea"/>
                <a:cs typeface="+mn-cs"/>
              </a:rPr>
              <a:t>Disruptors</a:t>
            </a:r>
          </a:p>
        </p:txBody>
      </p:sp>
      <p:sp>
        <p:nvSpPr>
          <p:cNvPr id="13" name="TextBox 12">
            <a:extLst>
              <a:ext uri="{FF2B5EF4-FFF2-40B4-BE49-F238E27FC236}">
                <a16:creationId xmlns:a16="http://schemas.microsoft.com/office/drawing/2014/main" id="{05BBB146-138B-12C7-8D02-AACE09CDE798}"/>
              </a:ext>
            </a:extLst>
          </p:cNvPr>
          <p:cNvSpPr txBox="1"/>
          <p:nvPr/>
        </p:nvSpPr>
        <p:spPr>
          <a:xfrm>
            <a:off x="3847806" y="1881776"/>
            <a:ext cx="881617" cy="830997"/>
          </a:xfrm>
          <a:prstGeom prst="rect">
            <a:avLst/>
          </a:prstGeom>
          <a:solidFill>
            <a:schemeClr val="bg1"/>
          </a:solidFill>
        </p:spPr>
        <p:txBody>
          <a:bodyPr wrap="square" lIns="137160" t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rPr>
              <a:t>M&amp;A / Private Equity</a:t>
            </a:r>
          </a:p>
        </p:txBody>
      </p:sp>
      <p:sp>
        <p:nvSpPr>
          <p:cNvPr id="14" name="TextBox 13">
            <a:extLst>
              <a:ext uri="{FF2B5EF4-FFF2-40B4-BE49-F238E27FC236}">
                <a16:creationId xmlns:a16="http://schemas.microsoft.com/office/drawing/2014/main" id="{96A53D5D-0AF9-9F8B-ADD2-F9C24A4501C8}"/>
              </a:ext>
            </a:extLst>
          </p:cNvPr>
          <p:cNvSpPr txBox="1"/>
          <p:nvPr/>
        </p:nvSpPr>
        <p:spPr>
          <a:xfrm>
            <a:off x="2470450" y="3226122"/>
            <a:ext cx="1251399" cy="400110"/>
          </a:xfrm>
          <a:prstGeom prst="rect">
            <a:avLst/>
          </a:prstGeom>
          <a:solidFill>
            <a:schemeClr val="bg1"/>
          </a:solidFill>
        </p:spPr>
        <p:txBody>
          <a:bodyPr wrap="square" lIns="182880" tIns="91440" rIns="137160" bIns="9144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rPr>
              <a:t>Technology</a:t>
            </a:r>
          </a:p>
        </p:txBody>
      </p:sp>
      <p:sp>
        <p:nvSpPr>
          <p:cNvPr id="15" name="Rectangle 14">
            <a:extLst>
              <a:ext uri="{FF2B5EF4-FFF2-40B4-BE49-F238E27FC236}">
                <a16:creationId xmlns:a16="http://schemas.microsoft.com/office/drawing/2014/main" id="{8C4C814E-AB98-71AE-97C3-BF6FBCAE6039}"/>
              </a:ext>
            </a:extLst>
          </p:cNvPr>
          <p:cNvSpPr/>
          <p:nvPr/>
        </p:nvSpPr>
        <p:spPr>
          <a:xfrm>
            <a:off x="4816469" y="1608211"/>
            <a:ext cx="2192395" cy="1213183"/>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6" name="Picture 6">
            <a:extLst>
              <a:ext uri="{FF2B5EF4-FFF2-40B4-BE49-F238E27FC236}">
                <a16:creationId xmlns:a16="http://schemas.microsoft.com/office/drawing/2014/main" id="{E8F4825A-C11B-9C8D-38FC-BAF530572738}"/>
              </a:ext>
            </a:extLst>
          </p:cNvPr>
          <p:cNvPicPr>
            <a:picLocks noChangeAspect="1" noChangeArrowheads="1"/>
          </p:cNvPicPr>
          <p:nvPr/>
        </p:nvPicPr>
        <p:blipFill rotWithShape="1">
          <a:blip r:embed="rId5" cstate="screen">
            <a:duotone>
              <a:prstClr val="black"/>
              <a:schemeClr val="accent2">
                <a:tint val="45000"/>
                <a:satMod val="400000"/>
              </a:schemeClr>
            </a:duotone>
            <a:extLst>
              <a:ext uri="{28A0092B-C50C-407E-A947-70E740481C1C}">
                <a14:useLocalDpi xmlns:a14="http://schemas.microsoft.com/office/drawing/2010/main"/>
              </a:ext>
            </a:extLst>
          </a:blip>
          <a:srcRect l="4198"/>
          <a:stretch/>
        </p:blipFill>
        <p:spPr bwMode="auto">
          <a:xfrm>
            <a:off x="4817209" y="1737518"/>
            <a:ext cx="1133169" cy="10833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D26D7C1-4584-E342-1BD0-4F4E4A1145A3}"/>
              </a:ext>
            </a:extLst>
          </p:cNvPr>
          <p:cNvSpPr/>
          <p:nvPr/>
        </p:nvSpPr>
        <p:spPr>
          <a:xfrm>
            <a:off x="4826409" y="3104043"/>
            <a:ext cx="2177400" cy="1223819"/>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Picture 17">
            <a:extLst>
              <a:ext uri="{FF2B5EF4-FFF2-40B4-BE49-F238E27FC236}">
                <a16:creationId xmlns:a16="http://schemas.microsoft.com/office/drawing/2014/main" id="{AF34947F-C025-044E-5ADA-BF9E13DD0F64}"/>
              </a:ext>
            </a:extLst>
          </p:cNvPr>
          <p:cNvPicPr>
            <a:picLocks noChangeAspect="1"/>
          </p:cNvPicPr>
          <p:nvPr/>
        </p:nvPicPr>
        <p:blipFill rotWithShape="1">
          <a:blip r:embed="rId6" cstate="screen">
            <a:duotone>
              <a:prstClr val="black"/>
              <a:schemeClr val="accent4">
                <a:tint val="45000"/>
                <a:satMod val="400000"/>
              </a:schemeClr>
            </a:duotone>
            <a:extLst>
              <a:ext uri="{28A0092B-C50C-407E-A947-70E740481C1C}">
                <a14:useLocalDpi xmlns:a14="http://schemas.microsoft.com/office/drawing/2010/main"/>
              </a:ext>
            </a:extLst>
          </a:blip>
          <a:srcRect t="18726" r="12918"/>
          <a:stretch/>
        </p:blipFill>
        <p:spPr>
          <a:xfrm>
            <a:off x="5748932" y="3111352"/>
            <a:ext cx="1254877" cy="1223819"/>
          </a:xfrm>
          <a:prstGeom prst="rect">
            <a:avLst/>
          </a:prstGeom>
        </p:spPr>
      </p:pic>
      <p:sp>
        <p:nvSpPr>
          <p:cNvPr id="19" name="Rectangle 18">
            <a:extLst>
              <a:ext uri="{FF2B5EF4-FFF2-40B4-BE49-F238E27FC236}">
                <a16:creationId xmlns:a16="http://schemas.microsoft.com/office/drawing/2014/main" id="{BB9B6DD1-DBCF-EC99-083B-20FF2E35045E}"/>
              </a:ext>
            </a:extLst>
          </p:cNvPr>
          <p:cNvSpPr/>
          <p:nvPr/>
        </p:nvSpPr>
        <p:spPr>
          <a:xfrm>
            <a:off x="4812620" y="1167507"/>
            <a:ext cx="2196244" cy="298722"/>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Content Placeholder 2">
            <a:extLst>
              <a:ext uri="{FF2B5EF4-FFF2-40B4-BE49-F238E27FC236}">
                <a16:creationId xmlns:a16="http://schemas.microsoft.com/office/drawing/2014/main" id="{79B5A961-56A8-F604-9115-5E0A14EF2647}"/>
              </a:ext>
            </a:extLst>
          </p:cNvPr>
          <p:cNvSpPr txBox="1">
            <a:spLocks/>
          </p:cNvSpPr>
          <p:nvPr/>
        </p:nvSpPr>
        <p:spPr>
          <a:xfrm>
            <a:off x="4767440" y="1149012"/>
            <a:ext cx="2328867" cy="27778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10000"/>
              </a:lnSpc>
              <a:spcBef>
                <a:spcPts val="75"/>
              </a:spcBef>
              <a:spcAft>
                <a:spcPts val="1260"/>
              </a:spcAft>
              <a:buClr>
                <a:srgbClr val="0B9EC1"/>
              </a:buClr>
              <a:buSzPct val="100000"/>
              <a:buFont typeface="Arial"/>
              <a:buNone/>
              <a:tabLst/>
              <a:defRPr/>
            </a:pPr>
            <a:r>
              <a:rPr kumimoji="0" lang="en-US" sz="1600" b="1" i="0" u="none" strike="noStrike" kern="0" cap="none" spc="0" normalizeH="0" baseline="0" noProof="0" dirty="0">
                <a:ln>
                  <a:noFill/>
                </a:ln>
                <a:solidFill>
                  <a:srgbClr val="FFFFFF"/>
                </a:solidFill>
                <a:effectLst/>
                <a:uLnTx/>
                <a:uFillTx/>
                <a:latin typeface="Aptos" panose="020B0004020202020204" pitchFamily="34" charset="0"/>
                <a:ea typeface="+mn-ea"/>
                <a:cs typeface="+mn-cs"/>
              </a:rPr>
              <a:t>Opportunities</a:t>
            </a:r>
          </a:p>
        </p:txBody>
      </p:sp>
      <p:sp>
        <p:nvSpPr>
          <p:cNvPr id="21" name="TextBox 20">
            <a:extLst>
              <a:ext uri="{FF2B5EF4-FFF2-40B4-BE49-F238E27FC236}">
                <a16:creationId xmlns:a16="http://schemas.microsoft.com/office/drawing/2014/main" id="{0B08B199-5F5A-AA91-79FC-14DA230C374C}"/>
              </a:ext>
            </a:extLst>
          </p:cNvPr>
          <p:cNvSpPr txBox="1"/>
          <p:nvPr/>
        </p:nvSpPr>
        <p:spPr>
          <a:xfrm>
            <a:off x="5986606" y="1960689"/>
            <a:ext cx="1147009" cy="615553"/>
          </a:xfrm>
          <a:prstGeom prst="rect">
            <a:avLst/>
          </a:prstGeom>
          <a:solidFill>
            <a:schemeClr val="bg1"/>
          </a:solidFill>
        </p:spPr>
        <p:txBody>
          <a:bodyPr wrap="square" lIns="137160" t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rPr>
              <a:t>Consumer Need</a:t>
            </a:r>
          </a:p>
        </p:txBody>
      </p:sp>
      <p:sp>
        <p:nvSpPr>
          <p:cNvPr id="22" name="TextBox 21">
            <a:extLst>
              <a:ext uri="{FF2B5EF4-FFF2-40B4-BE49-F238E27FC236}">
                <a16:creationId xmlns:a16="http://schemas.microsoft.com/office/drawing/2014/main" id="{FC8B1A01-62D8-63E2-0786-75EBB8ABEB03}"/>
              </a:ext>
            </a:extLst>
          </p:cNvPr>
          <p:cNvSpPr txBox="1"/>
          <p:nvPr/>
        </p:nvSpPr>
        <p:spPr>
          <a:xfrm>
            <a:off x="4803546" y="3470841"/>
            <a:ext cx="1116350" cy="615553"/>
          </a:xfrm>
          <a:prstGeom prst="rect">
            <a:avLst/>
          </a:prstGeom>
          <a:solidFill>
            <a:schemeClr val="bg1"/>
          </a:solidFill>
        </p:spPr>
        <p:txBody>
          <a:bodyPr wrap="square" lIns="182880" tIns="91440" rIns="137160" bIns="9144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rPr>
              <a:t>Channel Options</a:t>
            </a:r>
          </a:p>
        </p:txBody>
      </p:sp>
      <p:sp>
        <p:nvSpPr>
          <p:cNvPr id="23" name="Rectangle 22">
            <a:extLst>
              <a:ext uri="{FF2B5EF4-FFF2-40B4-BE49-F238E27FC236}">
                <a16:creationId xmlns:a16="http://schemas.microsoft.com/office/drawing/2014/main" id="{E765415F-F5F8-328A-4FB6-EE856E4E035F}"/>
              </a:ext>
            </a:extLst>
          </p:cNvPr>
          <p:cNvSpPr/>
          <p:nvPr/>
        </p:nvSpPr>
        <p:spPr>
          <a:xfrm>
            <a:off x="7104521" y="3111353"/>
            <a:ext cx="2163320" cy="120234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00D228BE-377B-1813-4506-6EF51581FBDB}"/>
              </a:ext>
            </a:extLst>
          </p:cNvPr>
          <p:cNvSpPr/>
          <p:nvPr/>
        </p:nvSpPr>
        <p:spPr>
          <a:xfrm>
            <a:off x="7079677" y="1618342"/>
            <a:ext cx="2208630" cy="120234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5" name="Picture 2">
            <a:extLst>
              <a:ext uri="{FF2B5EF4-FFF2-40B4-BE49-F238E27FC236}">
                <a16:creationId xmlns:a16="http://schemas.microsoft.com/office/drawing/2014/main" id="{73BBC019-0E28-FAA2-A09F-ED7AF37D1340}"/>
              </a:ext>
            </a:extLst>
          </p:cNvPr>
          <p:cNvPicPr>
            <a:picLocks noChangeAspect="1" noChangeArrowheads="1"/>
          </p:cNvPicPr>
          <p:nvPr/>
        </p:nvPicPr>
        <p:blipFill rotWithShape="1">
          <a:blip r:embed="rId7" cstate="screen">
            <a:duotone>
              <a:prstClr val="black"/>
              <a:schemeClr val="accent4">
                <a:tint val="45000"/>
                <a:satMod val="400000"/>
              </a:schemeClr>
            </a:duotone>
            <a:extLst>
              <a:ext uri="{28A0092B-C50C-407E-A947-70E740481C1C}">
                <a14:useLocalDpi xmlns:a14="http://schemas.microsoft.com/office/drawing/2010/main"/>
              </a:ext>
            </a:extLst>
          </a:blip>
          <a:srcRect t="7385" r="6216" b="8021"/>
          <a:stretch/>
        </p:blipFill>
        <p:spPr bwMode="auto">
          <a:xfrm>
            <a:off x="8042843" y="3111353"/>
            <a:ext cx="1224998" cy="12023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AA845B38-27B9-4F2A-24A9-A6ADDC522379}"/>
              </a:ext>
            </a:extLst>
          </p:cNvPr>
          <p:cNvPicPr>
            <a:picLocks noChangeAspect="1" noChangeArrowheads="1"/>
          </p:cNvPicPr>
          <p:nvPr/>
        </p:nvPicPr>
        <p:blipFill rotWithShape="1">
          <a:blip r:embed="rId8" cstate="screen">
            <a:duotone>
              <a:prstClr val="black"/>
              <a:schemeClr val="accent2">
                <a:tint val="45000"/>
                <a:satMod val="400000"/>
              </a:schemeClr>
            </a:duotone>
            <a:extLst>
              <a:ext uri="{28A0092B-C50C-407E-A947-70E740481C1C}">
                <a14:useLocalDpi xmlns:a14="http://schemas.microsoft.com/office/drawing/2010/main"/>
              </a:ext>
            </a:extLst>
          </a:blip>
          <a:srcRect l="3723" t="2901" r="-470"/>
          <a:stretch/>
        </p:blipFill>
        <p:spPr bwMode="auto">
          <a:xfrm>
            <a:off x="7081956" y="1621141"/>
            <a:ext cx="1046371" cy="11239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A665BB0-6AF0-4376-2352-18C3000B19B2}"/>
              </a:ext>
            </a:extLst>
          </p:cNvPr>
          <p:cNvSpPr txBox="1"/>
          <p:nvPr/>
        </p:nvSpPr>
        <p:spPr>
          <a:xfrm>
            <a:off x="8185924" y="2050796"/>
            <a:ext cx="1159980" cy="400110"/>
          </a:xfrm>
          <a:prstGeom prst="rect">
            <a:avLst/>
          </a:prstGeom>
          <a:solidFill>
            <a:schemeClr val="bg1"/>
          </a:solidFill>
        </p:spPr>
        <p:txBody>
          <a:bodyPr wrap="square" lIns="137160" t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rPr>
              <a:t>Talent</a:t>
            </a:r>
          </a:p>
        </p:txBody>
      </p:sp>
      <p:sp>
        <p:nvSpPr>
          <p:cNvPr id="28" name="Rectangle 27">
            <a:extLst>
              <a:ext uri="{FF2B5EF4-FFF2-40B4-BE49-F238E27FC236}">
                <a16:creationId xmlns:a16="http://schemas.microsoft.com/office/drawing/2014/main" id="{DB7EF880-A75E-E8F8-F742-921A3B7DA764}"/>
              </a:ext>
            </a:extLst>
          </p:cNvPr>
          <p:cNvSpPr/>
          <p:nvPr/>
        </p:nvSpPr>
        <p:spPr>
          <a:xfrm>
            <a:off x="7092062" y="1169738"/>
            <a:ext cx="2196244" cy="298722"/>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Content Placeholder 2">
            <a:extLst>
              <a:ext uri="{FF2B5EF4-FFF2-40B4-BE49-F238E27FC236}">
                <a16:creationId xmlns:a16="http://schemas.microsoft.com/office/drawing/2014/main" id="{E1DCFC3F-5B29-C50E-4CA7-DC183C27B2E9}"/>
              </a:ext>
            </a:extLst>
          </p:cNvPr>
          <p:cNvSpPr txBox="1">
            <a:spLocks/>
          </p:cNvSpPr>
          <p:nvPr/>
        </p:nvSpPr>
        <p:spPr>
          <a:xfrm>
            <a:off x="7079676" y="1160746"/>
            <a:ext cx="2328867" cy="27778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10000"/>
              </a:lnSpc>
              <a:spcBef>
                <a:spcPts val="75"/>
              </a:spcBef>
              <a:spcAft>
                <a:spcPts val="1260"/>
              </a:spcAft>
              <a:buClr>
                <a:srgbClr val="0B9EC1"/>
              </a:buClr>
              <a:buSzPct val="100000"/>
              <a:buFont typeface="Arial"/>
              <a:buNone/>
              <a:tabLst/>
              <a:defRPr/>
            </a:pPr>
            <a:r>
              <a:rPr kumimoji="0" lang="en-US" sz="1600" b="1" i="0" u="none" strike="noStrike" kern="0" cap="none" spc="0" normalizeH="0" baseline="0" noProof="0" dirty="0">
                <a:ln>
                  <a:noFill/>
                </a:ln>
                <a:solidFill>
                  <a:srgbClr val="FFFFFF"/>
                </a:solidFill>
                <a:effectLst/>
                <a:uLnTx/>
                <a:uFillTx/>
                <a:latin typeface="Aptos" panose="020B0004020202020204" pitchFamily="34" charset="0"/>
                <a:ea typeface="+mn-ea"/>
                <a:cs typeface="+mn-cs"/>
              </a:rPr>
              <a:t>Barriers</a:t>
            </a:r>
          </a:p>
        </p:txBody>
      </p:sp>
      <p:sp>
        <p:nvSpPr>
          <p:cNvPr id="30" name="TextBox 29">
            <a:extLst>
              <a:ext uri="{FF2B5EF4-FFF2-40B4-BE49-F238E27FC236}">
                <a16:creationId xmlns:a16="http://schemas.microsoft.com/office/drawing/2014/main" id="{FF0FCB2E-343A-7DF0-8952-6F39C92D4999}"/>
              </a:ext>
            </a:extLst>
          </p:cNvPr>
          <p:cNvSpPr txBox="1"/>
          <p:nvPr/>
        </p:nvSpPr>
        <p:spPr>
          <a:xfrm>
            <a:off x="7003809" y="3277349"/>
            <a:ext cx="1217903" cy="830997"/>
          </a:xfrm>
          <a:prstGeom prst="rect">
            <a:avLst/>
          </a:prstGeom>
          <a:solidFill>
            <a:schemeClr val="bg1"/>
          </a:solidFill>
        </p:spPr>
        <p:txBody>
          <a:bodyPr wrap="square" lIns="182880" tIns="91440" rIns="137160" bIns="9144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rPr>
              <a:t>Competing Financial Priorities</a:t>
            </a:r>
          </a:p>
        </p:txBody>
      </p:sp>
      <p:sp>
        <p:nvSpPr>
          <p:cNvPr id="31" name="Rectangle: Rounded Corners 30">
            <a:extLst>
              <a:ext uri="{FF2B5EF4-FFF2-40B4-BE49-F238E27FC236}">
                <a16:creationId xmlns:a16="http://schemas.microsoft.com/office/drawing/2014/main" id="{A6681F7F-5EAE-9B84-2792-B4B267C87FDC}"/>
              </a:ext>
            </a:extLst>
          </p:cNvPr>
          <p:cNvSpPr/>
          <p:nvPr/>
        </p:nvSpPr>
        <p:spPr>
          <a:xfrm>
            <a:off x="2533178" y="4618533"/>
            <a:ext cx="6755129" cy="94421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052F7D30-5C6F-7378-088A-2C0A0E70FA6F}"/>
              </a:ext>
            </a:extLst>
          </p:cNvPr>
          <p:cNvSpPr txBox="1"/>
          <p:nvPr/>
        </p:nvSpPr>
        <p:spPr>
          <a:xfrm>
            <a:off x="2552294" y="4762435"/>
            <a:ext cx="674866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Pct val="100000"/>
              <a:buFontTx/>
              <a:buNone/>
              <a:tabLst/>
              <a:defRPr/>
            </a:pPr>
            <a:r>
              <a:rPr kumimoji="0" lang="en-US" sz="1800" b="1" i="0" u="none" strike="noStrike" kern="1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rPr>
              <a:t>We are a boutique research consultancy that uniquely understands the needs of the industry.</a:t>
            </a:r>
          </a:p>
        </p:txBody>
      </p:sp>
      <p:sp>
        <p:nvSpPr>
          <p:cNvPr id="33" name="Title 3">
            <a:extLst>
              <a:ext uri="{FF2B5EF4-FFF2-40B4-BE49-F238E27FC236}">
                <a16:creationId xmlns:a16="http://schemas.microsoft.com/office/drawing/2014/main" id="{811E2C11-A95D-3B89-D9D8-978BDDB1E41C}"/>
              </a:ext>
            </a:extLst>
          </p:cNvPr>
          <p:cNvSpPr>
            <a:spLocks noGrp="1"/>
          </p:cNvSpPr>
          <p:nvPr>
            <p:ph type="title"/>
          </p:nvPr>
        </p:nvSpPr>
        <p:spPr>
          <a:xfrm>
            <a:off x="5782" y="0"/>
            <a:ext cx="12191998" cy="786687"/>
          </a:xfrm>
        </p:spPr>
        <p:txBody>
          <a:bodyPr/>
          <a:lstStyle/>
          <a:p>
            <a:r>
              <a:rPr lang="en-US" dirty="0"/>
              <a:t>Applied Research Solutions Offers a Unique Approach</a:t>
            </a:r>
          </a:p>
        </p:txBody>
      </p:sp>
    </p:spTree>
    <p:extLst>
      <p:ext uri="{BB962C8B-B14F-4D97-AF65-F5344CB8AC3E}">
        <p14:creationId xmlns:p14="http://schemas.microsoft.com/office/powerpoint/2010/main" val="208996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64D5BC-B3D3-659D-2AD6-B9A171DA79A6}"/>
              </a:ext>
            </a:extLst>
          </p:cNvPr>
          <p:cNvSpPr/>
          <p:nvPr/>
        </p:nvSpPr>
        <p:spPr>
          <a:xfrm>
            <a:off x="605627" y="1402019"/>
            <a:ext cx="2651760" cy="1828799"/>
          </a:xfrm>
          <a:prstGeom prst="rect">
            <a:avLst/>
          </a:prstGeom>
          <a:solidFill>
            <a:srgbClr val="F9C606"/>
          </a:solidFill>
          <a:ln>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27AD77D-D6BC-19CC-9781-DE0BFDB27509}"/>
              </a:ext>
            </a:extLst>
          </p:cNvPr>
          <p:cNvSpPr/>
          <p:nvPr/>
        </p:nvSpPr>
        <p:spPr>
          <a:xfrm>
            <a:off x="605627" y="3230818"/>
            <a:ext cx="2651760" cy="2298299"/>
          </a:xfrm>
          <a:prstGeom prst="rect">
            <a:avLst/>
          </a:prstGeom>
          <a:noFill/>
          <a:ln>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1"/>
          <p:cNvSpPr>
            <a:spLocks noGrp="1"/>
          </p:cNvSpPr>
          <p:nvPr>
            <p:ph type="title"/>
          </p:nvPr>
        </p:nvSpPr>
        <p:spPr>
          <a:xfrm>
            <a:off x="1" y="-26163"/>
            <a:ext cx="12189070" cy="809116"/>
          </a:xfrm>
        </p:spPr>
        <p:txBody>
          <a:bodyPr>
            <a:noAutofit/>
          </a:bodyPr>
          <a:lstStyle/>
          <a:p>
            <a:r>
              <a:rPr lang="en-US" sz="3200" dirty="0">
                <a:latin typeface="Aptos" panose="020B0004020202020204" pitchFamily="34" charset="0"/>
              </a:rPr>
              <a:t>Life Insurance, Annuity and Workplace Benefits</a:t>
            </a:r>
            <a:endParaRPr lang="en-US" sz="3200" dirty="0">
              <a:solidFill>
                <a:srgbClr val="FF0000"/>
              </a:solidFill>
              <a:latin typeface="Aptos" panose="020B0004020202020204" pitchFamily="34" charset="0"/>
              <a:cs typeface="Arial" panose="020B0604020202020204" pitchFamily="34" charset="0"/>
            </a:endParaRPr>
          </a:p>
        </p:txBody>
      </p:sp>
      <p:sp>
        <p:nvSpPr>
          <p:cNvPr id="2" name="Rectangle 1"/>
          <p:cNvSpPr/>
          <p:nvPr/>
        </p:nvSpPr>
        <p:spPr>
          <a:xfrm>
            <a:off x="602821" y="3335608"/>
            <a:ext cx="2652323" cy="1395254"/>
          </a:xfrm>
          <a:prstGeom prst="rect">
            <a:avLst/>
          </a:prstGeom>
          <a:noFill/>
        </p:spPr>
        <p:txBody>
          <a:bodyPr wrap="square">
            <a:spAutoFit/>
          </a:bodyPr>
          <a:lstStyle/>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Product Assessment</a:t>
            </a:r>
          </a:p>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Product Concept Testing and Messaging</a:t>
            </a:r>
          </a:p>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Market Opportunity</a:t>
            </a:r>
          </a:p>
          <a:p>
            <a:pPr marL="285750" lvl="0" indent="-285750">
              <a:spcAft>
                <a:spcPts val="800"/>
              </a:spcAft>
              <a:buFont typeface="Arial" panose="020B0604020202020204" pitchFamily="34" charset="0"/>
              <a:buChar char="•"/>
            </a:pPr>
            <a:endParaRPr lang="en-US" sz="1200" dirty="0">
              <a:latin typeface="Aptos" panose="020B0004020202020204" pitchFamily="34" charset="0"/>
            </a:endParaRPr>
          </a:p>
        </p:txBody>
      </p:sp>
      <p:sp>
        <p:nvSpPr>
          <p:cNvPr id="27" name="Rectangle 26"/>
          <p:cNvSpPr/>
          <p:nvPr/>
        </p:nvSpPr>
        <p:spPr>
          <a:xfrm>
            <a:off x="3377258" y="3335608"/>
            <a:ext cx="2652323" cy="2123658"/>
          </a:xfrm>
          <a:prstGeom prst="rect">
            <a:avLst/>
          </a:prstGeom>
          <a:noFill/>
        </p:spPr>
        <p:txBody>
          <a:bodyPr wrap="square">
            <a:spAutoFit/>
          </a:bodyPr>
          <a:lstStyle/>
          <a:p>
            <a:pPr marL="173736" indent="-173736">
              <a:spcBef>
                <a:spcPts val="400"/>
              </a:spcBef>
              <a:spcAft>
                <a:spcPts val="400"/>
              </a:spcAft>
              <a:buFont typeface="Arial" panose="020B0604020202020204" pitchFamily="34" charset="0"/>
              <a:buChar char="●"/>
            </a:pPr>
            <a:r>
              <a:rPr lang="en-US" sz="1400" dirty="0">
                <a:latin typeface="Aptos" panose="020B0004020202020204" pitchFamily="34" charset="0"/>
              </a:rPr>
              <a:t>Policyholder Needs, </a:t>
            </a:r>
            <a:br>
              <a:rPr lang="en-US" sz="1400" dirty="0">
                <a:latin typeface="Aptos" panose="020B0004020202020204" pitchFamily="34" charset="0"/>
              </a:rPr>
            </a:br>
            <a:r>
              <a:rPr lang="en-US" sz="1400" dirty="0">
                <a:latin typeface="Aptos" panose="020B0004020202020204" pitchFamily="34" charset="0"/>
              </a:rPr>
              <a:t>Opinions, Attitudes, and Behaviors</a:t>
            </a:r>
          </a:p>
          <a:p>
            <a:pPr marL="173736" indent="-173736">
              <a:spcBef>
                <a:spcPts val="400"/>
              </a:spcBef>
              <a:spcAft>
                <a:spcPts val="400"/>
              </a:spcAft>
              <a:buFont typeface="Arial" panose="020B0604020202020204" pitchFamily="34" charset="0"/>
              <a:buChar char="●"/>
            </a:pPr>
            <a:r>
              <a:rPr lang="en-US" sz="1400" dirty="0">
                <a:latin typeface="Aptos" panose="020B0004020202020204" pitchFamily="34" charset="0"/>
              </a:rPr>
              <a:t>Understanding Market Dynamics</a:t>
            </a:r>
          </a:p>
          <a:p>
            <a:pPr marL="173736" indent="-173736">
              <a:spcBef>
                <a:spcPts val="400"/>
              </a:spcBef>
              <a:spcAft>
                <a:spcPts val="400"/>
              </a:spcAft>
              <a:buFont typeface="Arial" panose="020B0604020202020204" pitchFamily="34" charset="0"/>
              <a:buChar char="●"/>
            </a:pPr>
            <a:r>
              <a:rPr lang="en-US" sz="1400" dirty="0">
                <a:latin typeface="Aptos" panose="020B0004020202020204" pitchFamily="34" charset="0"/>
              </a:rPr>
              <a:t>Go to Market </a:t>
            </a:r>
          </a:p>
          <a:p>
            <a:pPr marL="173736" indent="-173736">
              <a:spcBef>
                <a:spcPts val="400"/>
              </a:spcBef>
              <a:spcAft>
                <a:spcPts val="400"/>
              </a:spcAft>
              <a:buFont typeface="Arial" panose="020B0604020202020204" pitchFamily="34" charset="0"/>
              <a:buChar char="●"/>
            </a:pPr>
            <a:r>
              <a:rPr lang="en-US" sz="1400" dirty="0">
                <a:latin typeface="Aptos" panose="020B0004020202020204" pitchFamily="34" charset="0"/>
              </a:rPr>
              <a:t>Enter and Engage New Markets</a:t>
            </a:r>
          </a:p>
        </p:txBody>
      </p:sp>
      <p:sp>
        <p:nvSpPr>
          <p:cNvPr id="3" name="Rectangle 2"/>
          <p:cNvSpPr/>
          <p:nvPr/>
        </p:nvSpPr>
        <p:spPr>
          <a:xfrm>
            <a:off x="6159613" y="3335608"/>
            <a:ext cx="2652323" cy="1477328"/>
          </a:xfrm>
          <a:prstGeom prst="rect">
            <a:avLst/>
          </a:prstGeom>
        </p:spPr>
        <p:txBody>
          <a:bodyPr wrap="square">
            <a:spAutoFit/>
          </a:bodyPr>
          <a:lstStyle/>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FP Satisfaction and Loyalty</a:t>
            </a:r>
          </a:p>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New Channel Exploration</a:t>
            </a:r>
          </a:p>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Channel Assessment, Optimization, and Expansion</a:t>
            </a:r>
          </a:p>
          <a:p>
            <a:pPr marL="171450" lvl="0" indent="-171450">
              <a:spcBef>
                <a:spcPts val="400"/>
              </a:spcBef>
              <a:spcAft>
                <a:spcPts val="400"/>
              </a:spcAft>
              <a:buFont typeface="Arial" panose="020B0604020202020204" pitchFamily="34" charset="0"/>
              <a:buChar char="●"/>
            </a:pPr>
            <a:r>
              <a:rPr lang="en-US" sz="1400" dirty="0">
                <a:latin typeface="Aptos" panose="020B0004020202020204" pitchFamily="34" charset="0"/>
              </a:rPr>
              <a:t>Product Receptivity Testing</a:t>
            </a:r>
          </a:p>
        </p:txBody>
      </p:sp>
      <p:sp>
        <p:nvSpPr>
          <p:cNvPr id="4" name="TextBox 3"/>
          <p:cNvSpPr txBox="1"/>
          <p:nvPr/>
        </p:nvSpPr>
        <p:spPr>
          <a:xfrm>
            <a:off x="8934050" y="3335608"/>
            <a:ext cx="2655129" cy="1272143"/>
          </a:xfrm>
          <a:prstGeom prst="rect">
            <a:avLst/>
          </a:prstGeom>
          <a:noFill/>
        </p:spPr>
        <p:txBody>
          <a:bodyPr wrap="square" rtlCol="0">
            <a:spAutoFit/>
          </a:bodyPr>
          <a:lstStyle/>
          <a:p>
            <a:pPr marL="171450" indent="-171450">
              <a:spcBef>
                <a:spcPts val="400"/>
              </a:spcBef>
              <a:spcAft>
                <a:spcPts val="400"/>
              </a:spcAft>
              <a:buFont typeface="Arial" panose="020B0604020202020204" pitchFamily="34" charset="0"/>
              <a:buChar char="●"/>
            </a:pPr>
            <a:r>
              <a:rPr lang="en-US" sz="1400" dirty="0">
                <a:latin typeface="Aptos" panose="020B0004020202020204" pitchFamily="34" charset="0"/>
              </a:rPr>
              <a:t>Operational </a:t>
            </a:r>
            <a:r>
              <a:rPr lang="en-US" sz="1400" dirty="0" err="1">
                <a:latin typeface="Aptos" panose="020B0004020202020204" pitchFamily="34" charset="0"/>
              </a:rPr>
              <a:t>KPIs</a:t>
            </a:r>
            <a:endParaRPr lang="en-US" sz="1400" dirty="0">
              <a:latin typeface="Aptos" panose="020B0004020202020204" pitchFamily="34" charset="0"/>
            </a:endParaRPr>
          </a:p>
          <a:p>
            <a:pPr marL="171450" indent="-171450">
              <a:spcBef>
                <a:spcPts val="400"/>
              </a:spcBef>
              <a:spcAft>
                <a:spcPts val="400"/>
              </a:spcAft>
              <a:buFont typeface="Arial" panose="020B0604020202020204" pitchFamily="34" charset="0"/>
              <a:buChar char="●"/>
            </a:pPr>
            <a:r>
              <a:rPr lang="en-US" sz="1400" dirty="0">
                <a:latin typeface="Aptos" panose="020B0004020202020204" pitchFamily="34" charset="0"/>
              </a:rPr>
              <a:t>Program Evaluation</a:t>
            </a:r>
          </a:p>
          <a:p>
            <a:pPr marL="171450" indent="-171450">
              <a:spcBef>
                <a:spcPts val="400"/>
              </a:spcBef>
              <a:spcAft>
                <a:spcPts val="400"/>
              </a:spcAft>
              <a:buFont typeface="Arial" panose="020B0604020202020204" pitchFamily="34" charset="0"/>
              <a:buChar char="●"/>
            </a:pPr>
            <a:r>
              <a:rPr lang="en-US" sz="1400" dirty="0">
                <a:latin typeface="Aptos" panose="020B0004020202020204" pitchFamily="34" charset="0"/>
              </a:rPr>
              <a:t>Peer Group Benchmarking</a:t>
            </a:r>
          </a:p>
          <a:p>
            <a:pPr marL="285750" indent="-285750">
              <a:buFont typeface="Arial" panose="020B0604020202020204" pitchFamily="34" charset="0"/>
              <a:buChar char="•"/>
            </a:pPr>
            <a:endParaRPr lang="en-US" dirty="0">
              <a:latin typeface="Aptos" panose="020B0004020202020204" pitchFamily="34" charset="0"/>
            </a:endParaRPr>
          </a:p>
        </p:txBody>
      </p:sp>
      <p:sp>
        <p:nvSpPr>
          <p:cNvPr id="10" name="Slide Number Placeholder 2">
            <a:extLst>
              <a:ext uri="{FF2B5EF4-FFF2-40B4-BE49-F238E27FC236}">
                <a16:creationId xmlns:a16="http://schemas.microsoft.com/office/drawing/2014/main" id="{05F09534-07BF-7A4C-D247-4CFD6A7832C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4</a:t>
            </a:fld>
            <a:endParaRPr lang="en-US" sz="900" dirty="0"/>
          </a:p>
        </p:txBody>
      </p:sp>
      <p:sp>
        <p:nvSpPr>
          <p:cNvPr id="17" name="Rectangle 16">
            <a:extLst>
              <a:ext uri="{FF2B5EF4-FFF2-40B4-BE49-F238E27FC236}">
                <a16:creationId xmlns:a16="http://schemas.microsoft.com/office/drawing/2014/main" id="{1B501B5D-CE5D-4B37-1D16-8837DF4D0060}"/>
              </a:ext>
            </a:extLst>
          </p:cNvPr>
          <p:cNvSpPr/>
          <p:nvPr/>
        </p:nvSpPr>
        <p:spPr>
          <a:xfrm>
            <a:off x="3380065" y="1402019"/>
            <a:ext cx="2651760" cy="1828799"/>
          </a:xfrm>
          <a:prstGeom prst="rect">
            <a:avLst/>
          </a:prstGeom>
          <a:solidFill>
            <a:srgbClr val="ED8C00"/>
          </a:solidFill>
          <a:ln>
            <a:solidFill>
              <a:srgbClr val="ED8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AA8F03-135B-81B4-7F48-C05383BA33A3}"/>
              </a:ext>
            </a:extLst>
          </p:cNvPr>
          <p:cNvSpPr/>
          <p:nvPr/>
        </p:nvSpPr>
        <p:spPr>
          <a:xfrm>
            <a:off x="3380065" y="3230818"/>
            <a:ext cx="2652323" cy="2298299"/>
          </a:xfrm>
          <a:prstGeom prst="rect">
            <a:avLst/>
          </a:prstGeom>
          <a:noFill/>
          <a:ln>
            <a:solidFill>
              <a:srgbClr val="ED8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D3D821-F888-B1AA-678C-9EAC7744B731}"/>
              </a:ext>
            </a:extLst>
          </p:cNvPr>
          <p:cNvSpPr/>
          <p:nvPr/>
        </p:nvSpPr>
        <p:spPr>
          <a:xfrm>
            <a:off x="6154502" y="1402019"/>
            <a:ext cx="2651760" cy="1828799"/>
          </a:xfrm>
          <a:prstGeom prst="rect">
            <a:avLst/>
          </a:prstGeom>
          <a:solidFill>
            <a:srgbClr val="62B6F3"/>
          </a:solidFill>
          <a:ln>
            <a:solidFill>
              <a:srgbClr val="62B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75DC88-5B67-4EE2-D4A6-B7BDDC675D41}"/>
              </a:ext>
            </a:extLst>
          </p:cNvPr>
          <p:cNvSpPr/>
          <p:nvPr/>
        </p:nvSpPr>
        <p:spPr>
          <a:xfrm>
            <a:off x="6154502" y="3230818"/>
            <a:ext cx="2652323" cy="2298299"/>
          </a:xfrm>
          <a:prstGeom prst="rect">
            <a:avLst/>
          </a:prstGeom>
          <a:noFill/>
          <a:ln>
            <a:solidFill>
              <a:srgbClr val="62B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8530AA-FDB8-D591-555A-1AA88B8098B5}"/>
              </a:ext>
            </a:extLst>
          </p:cNvPr>
          <p:cNvSpPr/>
          <p:nvPr/>
        </p:nvSpPr>
        <p:spPr>
          <a:xfrm>
            <a:off x="8928940" y="1402019"/>
            <a:ext cx="2651760" cy="1828799"/>
          </a:xfrm>
          <a:prstGeom prst="rect">
            <a:avLst/>
          </a:prstGeom>
          <a:solidFill>
            <a:srgbClr val="9778E0"/>
          </a:solidFill>
          <a:ln>
            <a:solidFill>
              <a:srgbClr val="9778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4D6785-0C42-4D65-F45D-B846C8AD071C}"/>
              </a:ext>
            </a:extLst>
          </p:cNvPr>
          <p:cNvSpPr/>
          <p:nvPr/>
        </p:nvSpPr>
        <p:spPr>
          <a:xfrm>
            <a:off x="8928940" y="3230818"/>
            <a:ext cx="2652323" cy="2298299"/>
          </a:xfrm>
          <a:prstGeom prst="rect">
            <a:avLst/>
          </a:prstGeom>
          <a:noFill/>
          <a:ln>
            <a:solidFill>
              <a:srgbClr val="9778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AC9C012-DBE5-77E1-FB71-463926E39DFF}"/>
              </a:ext>
            </a:extLst>
          </p:cNvPr>
          <p:cNvSpPr txBox="1"/>
          <p:nvPr/>
        </p:nvSpPr>
        <p:spPr>
          <a:xfrm>
            <a:off x="605626" y="2825676"/>
            <a:ext cx="2657653" cy="400110"/>
          </a:xfrm>
          <a:prstGeom prst="rect">
            <a:avLst/>
          </a:prstGeom>
          <a:noFill/>
        </p:spPr>
        <p:txBody>
          <a:bodyPr wrap="square">
            <a:spAutoFit/>
          </a:bodyPr>
          <a:lstStyle/>
          <a:p>
            <a:pPr algn="ctr"/>
            <a:r>
              <a:rPr lang="en-US" sz="2000" b="1" dirty="0">
                <a:latin typeface="Aptos" panose="020B0004020202020204" pitchFamily="34" charset="0"/>
              </a:rPr>
              <a:t>Products</a:t>
            </a:r>
          </a:p>
        </p:txBody>
      </p:sp>
      <p:sp>
        <p:nvSpPr>
          <p:cNvPr id="34" name="TextBox 33">
            <a:extLst>
              <a:ext uri="{FF2B5EF4-FFF2-40B4-BE49-F238E27FC236}">
                <a16:creationId xmlns:a16="http://schemas.microsoft.com/office/drawing/2014/main" id="{092FF044-7800-5532-E929-AB388CAEDE3C}"/>
              </a:ext>
            </a:extLst>
          </p:cNvPr>
          <p:cNvSpPr txBox="1"/>
          <p:nvPr/>
        </p:nvSpPr>
        <p:spPr>
          <a:xfrm>
            <a:off x="3380063" y="2825676"/>
            <a:ext cx="2665351" cy="400110"/>
          </a:xfrm>
          <a:prstGeom prst="rect">
            <a:avLst/>
          </a:prstGeom>
          <a:noFill/>
        </p:spPr>
        <p:txBody>
          <a:bodyPr wrap="square">
            <a:spAutoFit/>
          </a:bodyPr>
          <a:lstStyle/>
          <a:p>
            <a:pPr algn="ctr"/>
            <a:r>
              <a:rPr lang="en-US" sz="2000" b="1" dirty="0">
                <a:latin typeface="Aptos" panose="020B0004020202020204" pitchFamily="34" charset="0"/>
              </a:rPr>
              <a:t>Markets</a:t>
            </a:r>
          </a:p>
        </p:txBody>
      </p:sp>
      <p:sp>
        <p:nvSpPr>
          <p:cNvPr id="35" name="TextBox 34">
            <a:extLst>
              <a:ext uri="{FF2B5EF4-FFF2-40B4-BE49-F238E27FC236}">
                <a16:creationId xmlns:a16="http://schemas.microsoft.com/office/drawing/2014/main" id="{29FB6631-533D-4712-A4AC-D43B5C3E2A35}"/>
              </a:ext>
            </a:extLst>
          </p:cNvPr>
          <p:cNvSpPr txBox="1"/>
          <p:nvPr/>
        </p:nvSpPr>
        <p:spPr>
          <a:xfrm>
            <a:off x="6154501" y="2825676"/>
            <a:ext cx="2652324" cy="400110"/>
          </a:xfrm>
          <a:prstGeom prst="rect">
            <a:avLst/>
          </a:prstGeom>
          <a:noFill/>
        </p:spPr>
        <p:txBody>
          <a:bodyPr wrap="square">
            <a:spAutoFit/>
          </a:bodyPr>
          <a:lstStyle/>
          <a:p>
            <a:pPr algn="ctr"/>
            <a:r>
              <a:rPr lang="en-US" sz="2000" b="1" dirty="0">
                <a:latin typeface="Aptos" panose="020B0004020202020204" pitchFamily="34" charset="0"/>
              </a:rPr>
              <a:t>Distribution</a:t>
            </a:r>
          </a:p>
        </p:txBody>
      </p:sp>
      <p:sp>
        <p:nvSpPr>
          <p:cNvPr id="36" name="TextBox 35">
            <a:extLst>
              <a:ext uri="{FF2B5EF4-FFF2-40B4-BE49-F238E27FC236}">
                <a16:creationId xmlns:a16="http://schemas.microsoft.com/office/drawing/2014/main" id="{3823996E-8DB8-2594-13D5-D8956759A4BA}"/>
              </a:ext>
            </a:extLst>
          </p:cNvPr>
          <p:cNvSpPr txBox="1"/>
          <p:nvPr/>
        </p:nvSpPr>
        <p:spPr>
          <a:xfrm>
            <a:off x="8928939" y="2825676"/>
            <a:ext cx="2657433" cy="400110"/>
          </a:xfrm>
          <a:prstGeom prst="rect">
            <a:avLst/>
          </a:prstGeom>
          <a:noFill/>
        </p:spPr>
        <p:txBody>
          <a:bodyPr wrap="square">
            <a:spAutoFit/>
          </a:bodyPr>
          <a:lstStyle/>
          <a:p>
            <a:pPr algn="ctr"/>
            <a:r>
              <a:rPr lang="en-US" sz="2000" b="1" dirty="0">
                <a:latin typeface="Aptos" panose="020B0004020202020204" pitchFamily="34" charset="0"/>
              </a:rPr>
              <a:t>Operations</a:t>
            </a:r>
          </a:p>
        </p:txBody>
      </p:sp>
      <p:pic>
        <p:nvPicPr>
          <p:cNvPr id="38" name="Picture 37">
            <a:extLst>
              <a:ext uri="{FF2B5EF4-FFF2-40B4-BE49-F238E27FC236}">
                <a16:creationId xmlns:a16="http://schemas.microsoft.com/office/drawing/2014/main" id="{D27D5CBC-B506-25F5-3332-4F01ED24C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731332" y="1653023"/>
            <a:ext cx="1046977" cy="963218"/>
          </a:xfrm>
          <a:prstGeom prst="rect">
            <a:avLst/>
          </a:prstGeom>
        </p:spPr>
      </p:pic>
      <p:pic>
        <p:nvPicPr>
          <p:cNvPr id="40" name="Picture 39">
            <a:extLst>
              <a:ext uri="{FF2B5EF4-FFF2-40B4-BE49-F238E27FC236}">
                <a16:creationId xmlns:a16="http://schemas.microsoft.com/office/drawing/2014/main" id="{DBC9C1FF-9467-5C26-C370-F053315F51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04243" y="1653023"/>
            <a:ext cx="1203404" cy="1038230"/>
          </a:xfrm>
          <a:prstGeom prst="rect">
            <a:avLst/>
          </a:prstGeom>
        </p:spPr>
      </p:pic>
      <p:pic>
        <p:nvPicPr>
          <p:cNvPr id="42" name="Picture 41">
            <a:extLst>
              <a:ext uri="{FF2B5EF4-FFF2-40B4-BE49-F238E27FC236}">
                <a16:creationId xmlns:a16="http://schemas.microsoft.com/office/drawing/2014/main" id="{A0D89E5B-7971-FDAB-023B-F80E3AE925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95292" y="1653023"/>
            <a:ext cx="872430" cy="967260"/>
          </a:xfrm>
          <a:prstGeom prst="rect">
            <a:avLst/>
          </a:prstGeom>
        </p:spPr>
      </p:pic>
      <p:sp>
        <p:nvSpPr>
          <p:cNvPr id="5" name="Rectangle 4">
            <a:hlinkClick r:id="rId9"/>
            <a:extLst>
              <a:ext uri="{FF2B5EF4-FFF2-40B4-BE49-F238E27FC236}">
                <a16:creationId xmlns:a16="http://schemas.microsoft.com/office/drawing/2014/main" id="{8A52CEDC-AD22-EB3C-DE47-7CA8060E7606}"/>
              </a:ext>
            </a:extLst>
          </p:cNvPr>
          <p:cNvSpPr/>
          <p:nvPr/>
        </p:nvSpPr>
        <p:spPr>
          <a:xfrm>
            <a:off x="997888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10"/>
            <a:extLst>
              <a:ext uri="{FF2B5EF4-FFF2-40B4-BE49-F238E27FC236}">
                <a16:creationId xmlns:a16="http://schemas.microsoft.com/office/drawing/2014/main" id="{D126F3C1-C3C1-7BE8-F71B-6830D101DF9A}"/>
              </a:ext>
            </a:extLst>
          </p:cNvPr>
          <p:cNvSpPr/>
          <p:nvPr/>
        </p:nvSpPr>
        <p:spPr>
          <a:xfrm>
            <a:off x="1100261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heart in a hands&#10;&#10;Description automatically generated">
            <a:extLst>
              <a:ext uri="{FF2B5EF4-FFF2-40B4-BE49-F238E27FC236}">
                <a16:creationId xmlns:a16="http://schemas.microsoft.com/office/drawing/2014/main" id="{DC7F9E14-4231-F343-DCE9-04D3E43D75B6}"/>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944701" y="1653023"/>
            <a:ext cx="1071362" cy="1164524"/>
          </a:xfrm>
          <a:prstGeom prst="rect">
            <a:avLst/>
          </a:prstGeom>
        </p:spPr>
      </p:pic>
    </p:spTree>
    <p:extLst>
      <p:ext uri="{BB962C8B-B14F-4D97-AF65-F5344CB8AC3E}">
        <p14:creationId xmlns:p14="http://schemas.microsoft.com/office/powerpoint/2010/main" val="377055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E0BF-D64A-AA70-E576-4BC8A01FF7AA}"/>
              </a:ext>
            </a:extLst>
          </p:cNvPr>
          <p:cNvSpPr>
            <a:spLocks noGrp="1"/>
          </p:cNvSpPr>
          <p:nvPr>
            <p:ph type="title"/>
          </p:nvPr>
        </p:nvSpPr>
        <p:spPr/>
        <p:txBody>
          <a:bodyPr/>
          <a:lstStyle/>
          <a:p>
            <a:r>
              <a:rPr lang="en-US" dirty="0"/>
              <a:t>Past Member Projects</a:t>
            </a:r>
          </a:p>
        </p:txBody>
      </p:sp>
      <p:pic>
        <p:nvPicPr>
          <p:cNvPr id="15" name="Picture 14">
            <a:extLst>
              <a:ext uri="{FF2B5EF4-FFF2-40B4-BE49-F238E27FC236}">
                <a16:creationId xmlns:a16="http://schemas.microsoft.com/office/drawing/2014/main" id="{CCEA6CE8-07A5-D52D-D7F6-FBA15270843B}"/>
              </a:ext>
            </a:extLst>
          </p:cNvPr>
          <p:cNvPicPr>
            <a:picLocks noChangeAspect="1"/>
          </p:cNvPicPr>
          <p:nvPr/>
        </p:nvPicPr>
        <p:blipFill>
          <a:blip r:embed="rId3"/>
          <a:stretch>
            <a:fillRect/>
          </a:stretch>
        </p:blipFill>
        <p:spPr>
          <a:xfrm>
            <a:off x="297992" y="1096732"/>
            <a:ext cx="5572903" cy="1305107"/>
          </a:xfrm>
          <a:prstGeom prst="rect">
            <a:avLst/>
          </a:prstGeom>
        </p:spPr>
      </p:pic>
      <p:pic>
        <p:nvPicPr>
          <p:cNvPr id="17" name="Picture 16">
            <a:extLst>
              <a:ext uri="{FF2B5EF4-FFF2-40B4-BE49-F238E27FC236}">
                <a16:creationId xmlns:a16="http://schemas.microsoft.com/office/drawing/2014/main" id="{6A780649-2819-81BA-587E-458F77FE1EBA}"/>
              </a:ext>
            </a:extLst>
          </p:cNvPr>
          <p:cNvPicPr>
            <a:picLocks noChangeAspect="1"/>
          </p:cNvPicPr>
          <p:nvPr/>
        </p:nvPicPr>
        <p:blipFill>
          <a:blip r:embed="rId4"/>
          <a:stretch>
            <a:fillRect/>
          </a:stretch>
        </p:blipFill>
        <p:spPr>
          <a:xfrm>
            <a:off x="297992" y="2738897"/>
            <a:ext cx="5582429" cy="1314633"/>
          </a:xfrm>
          <a:prstGeom prst="rect">
            <a:avLst/>
          </a:prstGeom>
        </p:spPr>
      </p:pic>
      <p:pic>
        <p:nvPicPr>
          <p:cNvPr id="19" name="Picture 18">
            <a:extLst>
              <a:ext uri="{FF2B5EF4-FFF2-40B4-BE49-F238E27FC236}">
                <a16:creationId xmlns:a16="http://schemas.microsoft.com/office/drawing/2014/main" id="{6F843086-2DDA-BF42-F296-F072F4FDD7DE}"/>
              </a:ext>
            </a:extLst>
          </p:cNvPr>
          <p:cNvPicPr>
            <a:picLocks noChangeAspect="1"/>
          </p:cNvPicPr>
          <p:nvPr/>
        </p:nvPicPr>
        <p:blipFill>
          <a:blip r:embed="rId5"/>
          <a:stretch>
            <a:fillRect/>
          </a:stretch>
        </p:blipFill>
        <p:spPr>
          <a:xfrm>
            <a:off x="297992" y="4437108"/>
            <a:ext cx="5553850" cy="1324160"/>
          </a:xfrm>
          <a:prstGeom prst="rect">
            <a:avLst/>
          </a:prstGeom>
        </p:spPr>
      </p:pic>
      <p:pic>
        <p:nvPicPr>
          <p:cNvPr id="21" name="Picture 20">
            <a:extLst>
              <a:ext uri="{FF2B5EF4-FFF2-40B4-BE49-F238E27FC236}">
                <a16:creationId xmlns:a16="http://schemas.microsoft.com/office/drawing/2014/main" id="{CF5BB0C2-907F-2EFA-28B4-9A064DFBB0EC}"/>
              </a:ext>
            </a:extLst>
          </p:cNvPr>
          <p:cNvPicPr>
            <a:picLocks noChangeAspect="1"/>
          </p:cNvPicPr>
          <p:nvPr/>
        </p:nvPicPr>
        <p:blipFill>
          <a:blip r:embed="rId6"/>
          <a:stretch>
            <a:fillRect/>
          </a:stretch>
        </p:blipFill>
        <p:spPr>
          <a:xfrm>
            <a:off x="6211362" y="1981449"/>
            <a:ext cx="5553850" cy="1333686"/>
          </a:xfrm>
          <a:prstGeom prst="rect">
            <a:avLst/>
          </a:prstGeom>
        </p:spPr>
      </p:pic>
      <p:pic>
        <p:nvPicPr>
          <p:cNvPr id="23" name="Picture 22">
            <a:extLst>
              <a:ext uri="{FF2B5EF4-FFF2-40B4-BE49-F238E27FC236}">
                <a16:creationId xmlns:a16="http://schemas.microsoft.com/office/drawing/2014/main" id="{3DE931F9-1218-F13D-25FB-91F27FFFFD28}"/>
              </a:ext>
            </a:extLst>
          </p:cNvPr>
          <p:cNvPicPr>
            <a:picLocks noChangeAspect="1"/>
          </p:cNvPicPr>
          <p:nvPr/>
        </p:nvPicPr>
        <p:blipFill>
          <a:blip r:embed="rId7"/>
          <a:stretch>
            <a:fillRect/>
          </a:stretch>
        </p:blipFill>
        <p:spPr>
          <a:xfrm>
            <a:off x="6211362" y="3696435"/>
            <a:ext cx="5563376" cy="1333686"/>
          </a:xfrm>
          <a:prstGeom prst="rect">
            <a:avLst/>
          </a:prstGeom>
        </p:spPr>
      </p:pic>
    </p:spTree>
    <p:extLst>
      <p:ext uri="{BB962C8B-B14F-4D97-AF65-F5344CB8AC3E}">
        <p14:creationId xmlns:p14="http://schemas.microsoft.com/office/powerpoint/2010/main" val="76114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DB35F02-76E3-0B0C-2B0E-5CFEE2AF231F}"/>
              </a:ext>
            </a:extLst>
          </p:cNvPr>
          <p:cNvSpPr/>
          <p:nvPr/>
        </p:nvSpPr>
        <p:spPr>
          <a:xfrm>
            <a:off x="3519718" y="1249533"/>
            <a:ext cx="2703266" cy="2657547"/>
          </a:xfrm>
          <a:prstGeom prst="ellipse">
            <a:avLst/>
          </a:prstGeom>
          <a:solidFill>
            <a:srgbClr val="9778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4" name="Title 3">
            <a:extLst>
              <a:ext uri="{FF2B5EF4-FFF2-40B4-BE49-F238E27FC236}">
                <a16:creationId xmlns:a16="http://schemas.microsoft.com/office/drawing/2014/main" id="{4708403C-D789-7691-8D62-A490AF2DA343}"/>
              </a:ext>
            </a:extLst>
          </p:cNvPr>
          <p:cNvSpPr>
            <a:spLocks noGrp="1"/>
          </p:cNvSpPr>
          <p:nvPr>
            <p:ph type="title"/>
          </p:nvPr>
        </p:nvSpPr>
        <p:spPr>
          <a:xfrm>
            <a:off x="0" y="1"/>
            <a:ext cx="12197780" cy="766940"/>
          </a:xfrm>
        </p:spPr>
        <p:txBody>
          <a:bodyPr/>
          <a:lstStyle/>
          <a:p>
            <a:r>
              <a:rPr lang="en-US" dirty="0">
                <a:latin typeface="Aptos" panose="020B0004020202020204" pitchFamily="34" charset="0"/>
              </a:rPr>
              <a:t>Experience, Dedication, and Excellence</a:t>
            </a:r>
          </a:p>
        </p:txBody>
      </p:sp>
      <p:sp>
        <p:nvSpPr>
          <p:cNvPr id="5" name="Slide Number Placeholder 2">
            <a:extLst>
              <a:ext uri="{FF2B5EF4-FFF2-40B4-BE49-F238E27FC236}">
                <a16:creationId xmlns:a16="http://schemas.microsoft.com/office/drawing/2014/main" id="{E9428391-DD7C-A395-A1F8-6B526E888AB3}"/>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6</a:t>
            </a:fld>
            <a:endParaRPr lang="en-US" sz="900" dirty="0"/>
          </a:p>
        </p:txBody>
      </p:sp>
      <p:sp>
        <p:nvSpPr>
          <p:cNvPr id="9" name="Rectangle 8">
            <a:extLst>
              <a:ext uri="{FF2B5EF4-FFF2-40B4-BE49-F238E27FC236}">
                <a16:creationId xmlns:a16="http://schemas.microsoft.com/office/drawing/2014/main" id="{D11A4240-BF9E-F399-D017-241CF599D368}"/>
              </a:ext>
            </a:extLst>
          </p:cNvPr>
          <p:cNvSpPr/>
          <p:nvPr/>
        </p:nvSpPr>
        <p:spPr>
          <a:xfrm>
            <a:off x="316448" y="1808959"/>
            <a:ext cx="3009659" cy="2211431"/>
          </a:xfrm>
          <a:prstGeom prst="rect">
            <a:avLst/>
          </a:prstGeom>
        </p:spPr>
        <p:txBody>
          <a:bodyPr/>
          <a:lstStyle/>
          <a:p>
            <a:pPr marL="171450" indent="-171450" fontAlgn="base">
              <a:lnSpc>
                <a:spcPct val="107000"/>
              </a:lnSpc>
              <a:spcBef>
                <a:spcPts val="400"/>
              </a:spcBef>
              <a:spcAft>
                <a:spcPts val="400"/>
              </a:spcAft>
              <a:buClr>
                <a:schemeClr val="tx1"/>
              </a:buClr>
              <a:buSzPct val="100000"/>
              <a:buFont typeface="Arial" panose="020B0604020202020204" pitchFamily="34" charset="0"/>
              <a:buChar char="●"/>
            </a:pPr>
            <a:r>
              <a:rPr lang="en-US" sz="1400" kern="100" dirty="0">
                <a:latin typeface="Aptos" panose="020B0004020202020204" pitchFamily="34" charset="0"/>
                <a:cs typeface="Times New Roman" panose="02020603050405020304" pitchFamily="18" charset="0"/>
              </a:rPr>
              <a:t>Deep understanding of industry products, channels, and competitive landscape</a:t>
            </a:r>
          </a:p>
          <a:p>
            <a:pPr marL="171450" indent="-171450" fontAlgn="base">
              <a:lnSpc>
                <a:spcPct val="107000"/>
              </a:lnSpc>
              <a:spcBef>
                <a:spcPts val="400"/>
              </a:spcBef>
              <a:spcAft>
                <a:spcPts val="400"/>
              </a:spcAft>
              <a:buClr>
                <a:schemeClr val="tx1"/>
              </a:buClr>
              <a:buSzPct val="100000"/>
              <a:buFont typeface="Arial" panose="020B0604020202020204" pitchFamily="34" charset="0"/>
              <a:buChar char="●"/>
            </a:pPr>
            <a:r>
              <a:rPr lang="en-US" sz="1400" kern="100" dirty="0">
                <a:latin typeface="Aptos" panose="020B0004020202020204" pitchFamily="34" charset="0"/>
                <a:cs typeface="Times New Roman" panose="02020603050405020304" pitchFamily="18" charset="0"/>
              </a:rPr>
              <a:t>Ability to leverage 200+ reports and 70+ industry benchmarks</a:t>
            </a:r>
          </a:p>
          <a:p>
            <a:pPr marL="171450" indent="-171450" fontAlgn="base">
              <a:lnSpc>
                <a:spcPct val="107000"/>
              </a:lnSpc>
              <a:spcBef>
                <a:spcPts val="400"/>
              </a:spcBef>
              <a:spcAft>
                <a:spcPts val="400"/>
              </a:spcAft>
              <a:buClr>
                <a:schemeClr val="tx1"/>
              </a:buClr>
              <a:buSzPct val="100000"/>
              <a:buFont typeface="Arial" panose="020B0604020202020204" pitchFamily="34" charset="0"/>
              <a:buChar char="●"/>
            </a:pPr>
            <a:r>
              <a:rPr lang="en-US" sz="1400" kern="100" dirty="0">
                <a:effectLst/>
                <a:latin typeface="Aptos" panose="020B0004020202020204" pitchFamily="34" charset="0"/>
                <a:ea typeface="Calibri" panose="020F0502020204030204" pitchFamily="34" charset="0"/>
                <a:cs typeface="Times New Roman" panose="02020603050405020304" pitchFamily="18" charset="0"/>
              </a:rPr>
              <a:t>Trusted partner for over 700 member companies</a:t>
            </a:r>
            <a:endParaRPr lang="en-US" sz="1400" kern="100" dirty="0">
              <a:latin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EEB6864-B8BA-C0D0-6419-C5407B58B1EC}"/>
              </a:ext>
            </a:extLst>
          </p:cNvPr>
          <p:cNvSpPr>
            <a:spLocks noGrp="1"/>
          </p:cNvSpPr>
          <p:nvPr>
            <p:ph type="body" sz="quarter" idx="13"/>
          </p:nvPr>
        </p:nvSpPr>
        <p:spPr>
          <a:xfrm>
            <a:off x="1933813" y="4977710"/>
            <a:ext cx="2352278" cy="1506417"/>
          </a:xfrm>
        </p:spPr>
        <p:txBody>
          <a:bodyPr/>
          <a:lstStyle/>
          <a:p>
            <a:pPr marL="173736" indent="-173736">
              <a:lnSpc>
                <a:spcPct val="107000"/>
              </a:lnSpc>
              <a:spcBef>
                <a:spcPts val="400"/>
              </a:spcBef>
              <a:spcAft>
                <a:spcPts val="400"/>
              </a:spcAft>
              <a:buSzPct val="100000"/>
              <a:buFont typeface="Arial" panose="020B0604020202020204" pitchFamily="34" charset="0"/>
              <a:buChar char="●"/>
            </a:pPr>
            <a:r>
              <a:rPr lang="en-US" sz="1400" kern="100" dirty="0">
                <a:latin typeface="Aptos" panose="020B0004020202020204" pitchFamily="34" charset="0"/>
                <a:cs typeface="Times New Roman" panose="02020603050405020304" pitchFamily="18" charset="0"/>
              </a:rPr>
              <a:t>80+ creative researchers who are passionate about serving our members</a:t>
            </a:r>
          </a:p>
          <a:p>
            <a:pPr marL="173736" indent="-173736">
              <a:lnSpc>
                <a:spcPct val="107000"/>
              </a:lnSpc>
              <a:spcBef>
                <a:spcPts val="400"/>
              </a:spcBef>
              <a:spcAft>
                <a:spcPts val="400"/>
              </a:spcAft>
              <a:buSzPct val="100000"/>
              <a:buFont typeface="Arial" panose="020B0604020202020204" pitchFamily="34" charset="0"/>
              <a:buChar char="●"/>
            </a:pPr>
            <a:r>
              <a:rPr lang="en-US" sz="1400" kern="100" dirty="0">
                <a:latin typeface="Aptos" panose="020B0004020202020204" pitchFamily="34" charset="0"/>
                <a:cs typeface="Times New Roman" panose="02020603050405020304" pitchFamily="18" charset="0"/>
              </a:rPr>
              <a:t>100+ years of combined experience in insurance and financial services</a:t>
            </a:r>
          </a:p>
          <a:p>
            <a:endParaRPr lang="en-US" sz="1400" dirty="0">
              <a:latin typeface="Aptos" panose="020B0004020202020204" pitchFamily="34" charset="0"/>
            </a:endParaRPr>
          </a:p>
        </p:txBody>
      </p:sp>
      <p:sp>
        <p:nvSpPr>
          <p:cNvPr id="10" name="Rectangle 9">
            <a:extLst>
              <a:ext uri="{FF2B5EF4-FFF2-40B4-BE49-F238E27FC236}">
                <a16:creationId xmlns:a16="http://schemas.microsoft.com/office/drawing/2014/main" id="{DB2809B7-E54B-74E4-CC05-036CF60788E0}"/>
              </a:ext>
            </a:extLst>
          </p:cNvPr>
          <p:cNvSpPr/>
          <p:nvPr/>
        </p:nvSpPr>
        <p:spPr>
          <a:xfrm>
            <a:off x="8904152" y="2933949"/>
            <a:ext cx="2555549" cy="1354279"/>
          </a:xfrm>
          <a:prstGeom prst="rect">
            <a:avLst/>
          </a:prstGeom>
        </p:spPr>
        <p:txBody>
          <a:bodyPr/>
          <a:lstStyle/>
          <a:p>
            <a:pPr marL="171450" indent="-171450" fontAlgn="base">
              <a:lnSpc>
                <a:spcPct val="107000"/>
              </a:lnSpc>
              <a:spcBef>
                <a:spcPts val="400"/>
              </a:spcBef>
              <a:spcAft>
                <a:spcPts val="400"/>
              </a:spcAft>
              <a:buClr>
                <a:schemeClr val="tx1"/>
              </a:buClr>
              <a:buSzPct val="100000"/>
              <a:buFont typeface="Arial" panose="020B0604020202020204" pitchFamily="34" charset="0"/>
              <a:buChar char="●"/>
            </a:pPr>
            <a:r>
              <a:rPr lang="en-US" sz="1400" kern="100" dirty="0">
                <a:latin typeface="Aptos" panose="020B0004020202020204" pitchFamily="34" charset="0"/>
                <a:cs typeface="Times New Roman" panose="02020603050405020304" pitchFamily="18" charset="0"/>
              </a:rPr>
              <a:t>Consultative approach to research design, methodology, and analysis</a:t>
            </a:r>
          </a:p>
          <a:p>
            <a:pPr marL="171450" indent="-171450" fontAlgn="base">
              <a:lnSpc>
                <a:spcPct val="107000"/>
              </a:lnSpc>
              <a:spcBef>
                <a:spcPts val="400"/>
              </a:spcBef>
              <a:spcAft>
                <a:spcPts val="400"/>
              </a:spcAft>
              <a:buClr>
                <a:schemeClr val="tx1"/>
              </a:buClr>
              <a:buSzPct val="100000"/>
              <a:buFont typeface="Arial" panose="020B0604020202020204" pitchFamily="34" charset="0"/>
              <a:buChar char="●"/>
            </a:pPr>
            <a:r>
              <a:rPr lang="en-US" sz="1400" kern="100" dirty="0">
                <a:latin typeface="Aptos" panose="020B0004020202020204" pitchFamily="34" charset="0"/>
                <a:cs typeface="Times New Roman" panose="02020603050405020304" pitchFamily="18" charset="0"/>
              </a:rPr>
              <a:t>Collaborate to turn data into insights that apply to your strategy and enable confident decision-making.</a:t>
            </a:r>
          </a:p>
        </p:txBody>
      </p:sp>
      <p:sp>
        <p:nvSpPr>
          <p:cNvPr id="6" name="TextBox 5">
            <a:extLst>
              <a:ext uri="{FF2B5EF4-FFF2-40B4-BE49-F238E27FC236}">
                <a16:creationId xmlns:a16="http://schemas.microsoft.com/office/drawing/2014/main" id="{27CA12AD-9D29-46EA-8DD3-E5812186C617}"/>
              </a:ext>
            </a:extLst>
          </p:cNvPr>
          <p:cNvSpPr txBox="1"/>
          <p:nvPr/>
        </p:nvSpPr>
        <p:spPr>
          <a:xfrm>
            <a:off x="3929898" y="2229102"/>
            <a:ext cx="1882907" cy="707886"/>
          </a:xfrm>
          <a:prstGeom prst="rect">
            <a:avLst/>
          </a:prstGeom>
          <a:noFill/>
        </p:spPr>
        <p:txBody>
          <a:bodyPr wrap="square" rtlCol="0">
            <a:spAutoFit/>
          </a:bodyPr>
          <a:lstStyle/>
          <a:p>
            <a:pPr algn="ctr"/>
            <a:r>
              <a:rPr lang="en-US" sz="2000" b="1" dirty="0">
                <a:latin typeface="Aptos" panose="020B0004020202020204" pitchFamily="34" charset="0"/>
              </a:rPr>
              <a:t>Industry </a:t>
            </a:r>
            <a:br>
              <a:rPr lang="en-US" sz="2000" b="1" dirty="0">
                <a:latin typeface="Aptos" panose="020B0004020202020204" pitchFamily="34" charset="0"/>
              </a:rPr>
            </a:br>
            <a:r>
              <a:rPr lang="en-US" sz="2000" b="1" dirty="0">
                <a:latin typeface="Aptos" panose="020B0004020202020204" pitchFamily="34" charset="0"/>
              </a:rPr>
              <a:t>Experience</a:t>
            </a:r>
          </a:p>
        </p:txBody>
      </p:sp>
      <p:sp>
        <p:nvSpPr>
          <p:cNvPr id="2" name="Rectangle 1">
            <a:hlinkClick r:id="rId3"/>
            <a:extLst>
              <a:ext uri="{FF2B5EF4-FFF2-40B4-BE49-F238E27FC236}">
                <a16:creationId xmlns:a16="http://schemas.microsoft.com/office/drawing/2014/main" id="{B3163FD4-CBF0-CA20-E303-93BF9F7C7B62}"/>
              </a:ext>
            </a:extLst>
          </p:cNvPr>
          <p:cNvSpPr/>
          <p:nvPr/>
        </p:nvSpPr>
        <p:spPr>
          <a:xfrm>
            <a:off x="9978887" y="5943600"/>
            <a:ext cx="1023730" cy="7951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1879C04-40EA-408B-EA58-3FC3F273BB70}"/>
              </a:ext>
            </a:extLst>
          </p:cNvPr>
          <p:cNvSpPr/>
          <p:nvPr/>
        </p:nvSpPr>
        <p:spPr>
          <a:xfrm>
            <a:off x="4889934" y="2846016"/>
            <a:ext cx="2703266" cy="2657547"/>
          </a:xfrm>
          <a:prstGeom prst="ellipse">
            <a:avLst/>
          </a:prstGeom>
          <a:solidFill>
            <a:srgbClr val="62B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DB5C02-E43C-E511-3A08-7483488E308A}"/>
              </a:ext>
            </a:extLst>
          </p:cNvPr>
          <p:cNvSpPr/>
          <p:nvPr/>
        </p:nvSpPr>
        <p:spPr>
          <a:xfrm>
            <a:off x="5946222" y="1249533"/>
            <a:ext cx="2703266" cy="2657547"/>
          </a:xfrm>
          <a:prstGeom prst="ellipse">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77" name="TextBox 76">
            <a:extLst>
              <a:ext uri="{FF2B5EF4-FFF2-40B4-BE49-F238E27FC236}">
                <a16:creationId xmlns:a16="http://schemas.microsoft.com/office/drawing/2014/main" id="{15B836EB-C542-935C-03B0-5B509B1D3371}"/>
              </a:ext>
            </a:extLst>
          </p:cNvPr>
          <p:cNvSpPr txBox="1"/>
          <p:nvPr/>
        </p:nvSpPr>
        <p:spPr>
          <a:xfrm>
            <a:off x="6371747" y="2229102"/>
            <a:ext cx="1852216" cy="707886"/>
          </a:xfrm>
          <a:prstGeom prst="rect">
            <a:avLst/>
          </a:prstGeom>
          <a:noFill/>
        </p:spPr>
        <p:txBody>
          <a:bodyPr wrap="square" rtlCol="0">
            <a:spAutoFit/>
          </a:bodyPr>
          <a:lstStyle/>
          <a:p>
            <a:pPr algn="ctr"/>
            <a:r>
              <a:rPr lang="en-US" sz="2000" b="1" dirty="0">
                <a:latin typeface="Aptos" panose="020B0004020202020204" pitchFamily="34" charset="0"/>
              </a:rPr>
              <a:t>Research </a:t>
            </a:r>
            <a:br>
              <a:rPr lang="en-US" sz="2000" b="1" dirty="0">
                <a:latin typeface="Aptos" panose="020B0004020202020204" pitchFamily="34" charset="0"/>
              </a:rPr>
            </a:br>
            <a:r>
              <a:rPr lang="en-US" sz="2000" b="1" dirty="0">
                <a:latin typeface="Aptos" panose="020B0004020202020204" pitchFamily="34" charset="0"/>
              </a:rPr>
              <a:t>Excellence</a:t>
            </a:r>
          </a:p>
        </p:txBody>
      </p:sp>
      <p:sp>
        <p:nvSpPr>
          <p:cNvPr id="78" name="TextBox 77">
            <a:extLst>
              <a:ext uri="{FF2B5EF4-FFF2-40B4-BE49-F238E27FC236}">
                <a16:creationId xmlns:a16="http://schemas.microsoft.com/office/drawing/2014/main" id="{AEAEBC1B-CFB6-D6CF-4008-FCEFF75CC534}"/>
              </a:ext>
            </a:extLst>
          </p:cNvPr>
          <p:cNvSpPr txBox="1"/>
          <p:nvPr/>
        </p:nvSpPr>
        <p:spPr>
          <a:xfrm>
            <a:off x="5339786" y="3884076"/>
            <a:ext cx="1741027" cy="707886"/>
          </a:xfrm>
          <a:prstGeom prst="rect">
            <a:avLst/>
          </a:prstGeom>
          <a:noFill/>
        </p:spPr>
        <p:txBody>
          <a:bodyPr wrap="square" rtlCol="0">
            <a:spAutoFit/>
          </a:bodyPr>
          <a:lstStyle/>
          <a:p>
            <a:pPr algn="ctr"/>
            <a:r>
              <a:rPr lang="en-US" sz="2000" b="1" dirty="0">
                <a:latin typeface="Aptos" panose="020B0004020202020204" pitchFamily="34" charset="0"/>
              </a:rPr>
              <a:t>Dedicated </a:t>
            </a:r>
            <a:br>
              <a:rPr lang="en-US" sz="2000" b="1" dirty="0">
                <a:latin typeface="Aptos" panose="020B0004020202020204" pitchFamily="34" charset="0"/>
              </a:rPr>
            </a:br>
            <a:r>
              <a:rPr lang="en-US" sz="2000" b="1" dirty="0">
                <a:latin typeface="Aptos" panose="020B0004020202020204" pitchFamily="34" charset="0"/>
              </a:rPr>
              <a:t>Team</a:t>
            </a:r>
          </a:p>
        </p:txBody>
      </p:sp>
      <p:sp>
        <p:nvSpPr>
          <p:cNvPr id="15" name="Rectangle 14">
            <a:extLst>
              <a:ext uri="{FF2B5EF4-FFF2-40B4-BE49-F238E27FC236}">
                <a16:creationId xmlns:a16="http://schemas.microsoft.com/office/drawing/2014/main" id="{E4FE2D15-8DB6-3491-FE59-3B081EA92BE2}"/>
              </a:ext>
            </a:extLst>
          </p:cNvPr>
          <p:cNvSpPr/>
          <p:nvPr/>
        </p:nvSpPr>
        <p:spPr>
          <a:xfrm>
            <a:off x="873538" y="1678541"/>
            <a:ext cx="3009659" cy="45719"/>
          </a:xfrm>
          <a:prstGeom prst="rect">
            <a:avLst/>
          </a:prstGeom>
          <a:solidFill>
            <a:srgbClr val="9778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C2021C-F571-FE90-97E7-654617E45505}"/>
              </a:ext>
            </a:extLst>
          </p:cNvPr>
          <p:cNvSpPr/>
          <p:nvPr/>
        </p:nvSpPr>
        <p:spPr>
          <a:xfrm flipV="1">
            <a:off x="2035600" y="4841685"/>
            <a:ext cx="3471376" cy="45719"/>
          </a:xfrm>
          <a:prstGeom prst="rect">
            <a:avLst/>
          </a:prstGeom>
          <a:solidFill>
            <a:srgbClr val="62B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C9A3C0-596D-EA54-A80E-F24F7ABE6F4C}"/>
              </a:ext>
            </a:extLst>
          </p:cNvPr>
          <p:cNvSpPr/>
          <p:nvPr/>
        </p:nvSpPr>
        <p:spPr>
          <a:xfrm>
            <a:off x="8086646" y="2800297"/>
            <a:ext cx="3238229" cy="45719"/>
          </a:xfrm>
          <a:prstGeom prst="rect">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90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D7791B-CD2C-4EAD-24AF-F0897F4CA05B}"/>
              </a:ext>
            </a:extLst>
          </p:cNvPr>
          <p:cNvSpPr/>
          <p:nvPr/>
        </p:nvSpPr>
        <p:spPr>
          <a:xfrm rot="5400000">
            <a:off x="10006353" y="4185215"/>
            <a:ext cx="1185865" cy="83005"/>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32EEE421-EE00-2F52-9C97-8F0D56592B24}"/>
              </a:ext>
            </a:extLst>
          </p:cNvPr>
          <p:cNvSpPr/>
          <p:nvPr/>
        </p:nvSpPr>
        <p:spPr>
          <a:xfrm rot="5400000">
            <a:off x="3248363" y="2723127"/>
            <a:ext cx="1185865" cy="83005"/>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D40F7DD-ED2C-06BC-4478-DA184D706638}"/>
              </a:ext>
            </a:extLst>
          </p:cNvPr>
          <p:cNvSpPr/>
          <p:nvPr/>
        </p:nvSpPr>
        <p:spPr>
          <a:xfrm rot="5400000">
            <a:off x="999782" y="4185217"/>
            <a:ext cx="1185865" cy="83005"/>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CB705FA-9401-6FCE-0E8B-9B724B64DB52}"/>
              </a:ext>
            </a:extLst>
          </p:cNvPr>
          <p:cNvSpPr>
            <a:spLocks noGrp="1"/>
          </p:cNvSpPr>
          <p:nvPr>
            <p:ph type="title"/>
          </p:nvPr>
        </p:nvSpPr>
        <p:spPr>
          <a:xfrm>
            <a:off x="5782" y="-19050"/>
            <a:ext cx="12191998" cy="763569"/>
          </a:xfrm>
        </p:spPr>
        <p:txBody>
          <a:bodyPr/>
          <a:lstStyle/>
          <a:p>
            <a:r>
              <a:rPr lang="en-US" dirty="0">
                <a:latin typeface="Aptos" panose="020B0004020202020204" pitchFamily="34" charset="0"/>
              </a:rPr>
              <a:t>Partnering With Applied Research Solutions</a:t>
            </a:r>
          </a:p>
        </p:txBody>
      </p:sp>
      <p:sp>
        <p:nvSpPr>
          <p:cNvPr id="3" name="Rectangle 2">
            <a:extLst>
              <a:ext uri="{FF2B5EF4-FFF2-40B4-BE49-F238E27FC236}">
                <a16:creationId xmlns:a16="http://schemas.microsoft.com/office/drawing/2014/main" id="{17DADCEE-6B58-EE9F-02E7-D02AB5A38C79}"/>
              </a:ext>
            </a:extLst>
          </p:cNvPr>
          <p:cNvSpPr/>
          <p:nvPr/>
        </p:nvSpPr>
        <p:spPr>
          <a:xfrm>
            <a:off x="0" y="3265463"/>
            <a:ext cx="12192000" cy="549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084-BED5-1808-6429-411B5A05DB53}"/>
              </a:ext>
            </a:extLst>
          </p:cNvPr>
          <p:cNvSpPr/>
          <p:nvPr/>
        </p:nvSpPr>
        <p:spPr>
          <a:xfrm>
            <a:off x="2714965" y="3265463"/>
            <a:ext cx="2252663" cy="54930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METHODOLOGY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&amp; DESIGN</a:t>
            </a:r>
          </a:p>
        </p:txBody>
      </p:sp>
      <p:sp>
        <p:nvSpPr>
          <p:cNvPr id="5" name="Rectangle 4">
            <a:extLst>
              <a:ext uri="{FF2B5EF4-FFF2-40B4-BE49-F238E27FC236}">
                <a16:creationId xmlns:a16="http://schemas.microsoft.com/office/drawing/2014/main" id="{9CF0B517-55D9-0B2A-3812-CB6EE4EEF67D}"/>
              </a:ext>
            </a:extLst>
          </p:cNvPr>
          <p:cNvSpPr/>
          <p:nvPr/>
        </p:nvSpPr>
        <p:spPr>
          <a:xfrm>
            <a:off x="7220291" y="3265463"/>
            <a:ext cx="2252663" cy="549300"/>
          </a:xfrm>
          <a:prstGeom prst="rect">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ANALYSIS</a:t>
            </a:r>
          </a:p>
        </p:txBody>
      </p:sp>
      <p:sp>
        <p:nvSpPr>
          <p:cNvPr id="6" name="Rectangle 5">
            <a:extLst>
              <a:ext uri="{FF2B5EF4-FFF2-40B4-BE49-F238E27FC236}">
                <a16:creationId xmlns:a16="http://schemas.microsoft.com/office/drawing/2014/main" id="{461C4CC0-4150-880F-856C-2C95E5FB8332}"/>
              </a:ext>
            </a:extLst>
          </p:cNvPr>
          <p:cNvSpPr/>
          <p:nvPr/>
        </p:nvSpPr>
        <p:spPr>
          <a:xfrm>
            <a:off x="4967628" y="3265463"/>
            <a:ext cx="2252663" cy="549300"/>
          </a:xfrm>
          <a:prstGeom prst="rect">
            <a:avLst/>
          </a:prstGeom>
          <a:solidFill>
            <a:srgbClr val="00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EXECUTION</a:t>
            </a:r>
          </a:p>
        </p:txBody>
      </p:sp>
      <p:sp>
        <p:nvSpPr>
          <p:cNvPr id="7" name="Rectangle 6">
            <a:extLst>
              <a:ext uri="{FF2B5EF4-FFF2-40B4-BE49-F238E27FC236}">
                <a16:creationId xmlns:a16="http://schemas.microsoft.com/office/drawing/2014/main" id="{26259872-2B9E-9461-A46A-11B41090FB6C}"/>
              </a:ext>
            </a:extLst>
          </p:cNvPr>
          <p:cNvSpPr/>
          <p:nvPr/>
        </p:nvSpPr>
        <p:spPr>
          <a:xfrm>
            <a:off x="9472954" y="3265463"/>
            <a:ext cx="2252663" cy="5493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INSIGHTS DEVELOPMENT AND DELIVERY</a:t>
            </a:r>
          </a:p>
        </p:txBody>
      </p:sp>
      <p:sp>
        <p:nvSpPr>
          <p:cNvPr id="8" name="Rectangle 7">
            <a:extLst>
              <a:ext uri="{FF2B5EF4-FFF2-40B4-BE49-F238E27FC236}">
                <a16:creationId xmlns:a16="http://schemas.microsoft.com/office/drawing/2014/main" id="{70A7108B-6735-C93C-FC0E-44C6A6B3273D}"/>
              </a:ext>
            </a:extLst>
          </p:cNvPr>
          <p:cNvSpPr/>
          <p:nvPr/>
        </p:nvSpPr>
        <p:spPr>
          <a:xfrm>
            <a:off x="466383" y="3265463"/>
            <a:ext cx="2252663" cy="549300"/>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FFFFFF"/>
                </a:solidFill>
                <a:effectLst/>
                <a:uLnTx/>
                <a:uFillTx/>
                <a:latin typeface="Aptos" panose="020B0004020202020204" pitchFamily="34" charset="0"/>
                <a:ea typeface="+mn-ea"/>
                <a:cs typeface="+mn-cs"/>
              </a:rPr>
              <a:t>Understanding</a:t>
            </a:r>
            <a:r>
              <a:rPr kumimoji="0" lang="en-US" sz="1400" b="1" i="0" u="none" strike="noStrike" kern="1200" cap="all" spc="0" normalizeH="0" baseline="0" noProof="0" dirty="0">
                <a:ln>
                  <a:noFill/>
                </a:ln>
                <a:solidFill>
                  <a:srgbClr val="FFFFFF"/>
                </a:solidFill>
                <a:effectLst/>
                <a:uLnTx/>
                <a:uFillTx/>
                <a:latin typeface="Arial" panose="020B0604020202020204"/>
                <a:ea typeface="+mn-ea"/>
                <a:cs typeface="+mn-cs"/>
              </a:rPr>
              <a:t> </a:t>
            </a:r>
            <a:r>
              <a:rPr kumimoji="0" lang="en-US" sz="1400" b="1" i="0" u="none" strike="noStrike" kern="1200" cap="all" spc="0" normalizeH="0" baseline="0" noProof="0" dirty="0">
                <a:ln>
                  <a:noFill/>
                </a:ln>
                <a:solidFill>
                  <a:srgbClr val="FFFFFF"/>
                </a:solidFill>
                <a:effectLst/>
                <a:uLnTx/>
                <a:uFillTx/>
                <a:latin typeface="Aptos" panose="020B0004020202020204" pitchFamily="34" charset="0"/>
                <a:ea typeface="+mn-ea"/>
                <a:cs typeface="+mn-cs"/>
              </a:rPr>
              <a:t>Objectives</a:t>
            </a:r>
          </a:p>
        </p:txBody>
      </p:sp>
      <p:sp>
        <p:nvSpPr>
          <p:cNvPr id="11" name="Rectangle 10">
            <a:extLst>
              <a:ext uri="{FF2B5EF4-FFF2-40B4-BE49-F238E27FC236}">
                <a16:creationId xmlns:a16="http://schemas.microsoft.com/office/drawing/2014/main" id="{A5B7752C-F792-ABF2-886F-0C3D0AFD80BA}"/>
              </a:ext>
            </a:extLst>
          </p:cNvPr>
          <p:cNvSpPr/>
          <p:nvPr/>
        </p:nvSpPr>
        <p:spPr>
          <a:xfrm rot="5400000">
            <a:off x="7753690" y="2723127"/>
            <a:ext cx="1185865" cy="83005"/>
          </a:xfrm>
          <a:prstGeom prst="rect">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C013F03-383F-0B40-2F78-7587340CB190}"/>
              </a:ext>
            </a:extLst>
          </p:cNvPr>
          <p:cNvSpPr/>
          <p:nvPr/>
        </p:nvSpPr>
        <p:spPr>
          <a:xfrm rot="5400000">
            <a:off x="5501027" y="4185216"/>
            <a:ext cx="1185865" cy="83005"/>
          </a:xfrm>
          <a:prstGeom prst="rect">
            <a:avLst/>
          </a:prstGeom>
          <a:solidFill>
            <a:srgbClr val="00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D40858DC-15B3-DF68-EF4D-31AA575C8820}"/>
              </a:ext>
            </a:extLst>
          </p:cNvPr>
          <p:cNvSpPr/>
          <p:nvPr/>
        </p:nvSpPr>
        <p:spPr>
          <a:xfrm>
            <a:off x="10096365" y="4580409"/>
            <a:ext cx="1005840" cy="1005840"/>
          </a:xfrm>
          <a:prstGeom prst="ellipse">
            <a:avLst/>
          </a:prstGeom>
          <a:solidFill>
            <a:srgbClr val="763AC7"/>
          </a:solidFill>
          <a:ln w="57150">
            <a:solidFill>
              <a:srgbClr val="763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4C65B62E-9591-0CDF-DDC0-22C917C3E5CB}"/>
              </a:ext>
            </a:extLst>
          </p:cNvPr>
          <p:cNvSpPr/>
          <p:nvPr/>
        </p:nvSpPr>
        <p:spPr>
          <a:xfrm>
            <a:off x="7843702" y="1482899"/>
            <a:ext cx="1005840" cy="1005840"/>
          </a:xfrm>
          <a:prstGeom prst="ellipse">
            <a:avLst/>
          </a:prstGeom>
          <a:solidFill>
            <a:srgbClr val="ED8C00"/>
          </a:solidFill>
          <a:ln w="57150">
            <a:solidFill>
              <a:srgbClr val="ED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B883C6BA-FA6E-5737-E499-2CBE3C59F4DE}"/>
              </a:ext>
            </a:extLst>
          </p:cNvPr>
          <p:cNvSpPr/>
          <p:nvPr/>
        </p:nvSpPr>
        <p:spPr>
          <a:xfrm>
            <a:off x="5591039" y="4580409"/>
            <a:ext cx="1005840" cy="1005840"/>
          </a:xfrm>
          <a:prstGeom prst="ellipse">
            <a:avLst/>
          </a:prstGeom>
          <a:solidFill>
            <a:srgbClr val="007B4E"/>
          </a:solidFill>
          <a:ln w="57150">
            <a:solidFill>
              <a:srgbClr val="007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923B8C82-87E0-550D-D01B-1085A1668697}"/>
              </a:ext>
            </a:extLst>
          </p:cNvPr>
          <p:cNvSpPr/>
          <p:nvPr/>
        </p:nvSpPr>
        <p:spPr>
          <a:xfrm>
            <a:off x="1089794" y="4590137"/>
            <a:ext cx="1005840" cy="1005840"/>
          </a:xfrm>
          <a:prstGeom prst="ellipse">
            <a:avLst/>
          </a:prstGeom>
          <a:solidFill>
            <a:srgbClr val="004C9D"/>
          </a:solidFill>
          <a:ln w="57150">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A190CF1E-E641-C582-29A7-B99883A9FE9A}"/>
              </a:ext>
            </a:extLst>
          </p:cNvPr>
          <p:cNvSpPr/>
          <p:nvPr/>
        </p:nvSpPr>
        <p:spPr>
          <a:xfrm>
            <a:off x="3338376" y="1475969"/>
            <a:ext cx="1005840" cy="1005840"/>
          </a:xfrm>
          <a:prstGeom prst="ellipse">
            <a:avLst/>
          </a:prstGeom>
          <a:solidFill>
            <a:srgbClr val="F9C606"/>
          </a:solidFill>
          <a:ln w="57150">
            <a:solidFill>
              <a:srgbClr val="F9C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Content Placeholder 55">
            <a:extLst>
              <a:ext uri="{FF2B5EF4-FFF2-40B4-BE49-F238E27FC236}">
                <a16:creationId xmlns:a16="http://schemas.microsoft.com/office/drawing/2014/main" id="{C65AEB3B-27FF-571D-B1DA-E90C046C8547}"/>
              </a:ext>
            </a:extLst>
          </p:cNvPr>
          <p:cNvSpPr txBox="1">
            <a:spLocks/>
          </p:cNvSpPr>
          <p:nvPr/>
        </p:nvSpPr>
        <p:spPr>
          <a:xfrm>
            <a:off x="9387402" y="1262023"/>
            <a:ext cx="2444878" cy="1968373"/>
          </a:xfrm>
          <a:prstGeom prst="rect">
            <a:avLst/>
          </a:prstGeom>
        </p:spPr>
        <p:txBody>
          <a:bodyPr anchor="b" anchorCtr="0">
            <a:noAutofit/>
          </a:bodyPr>
          <a:lstStyle>
            <a:defPPr>
              <a:defRPr lang="en-US"/>
            </a:defPPr>
            <a:lvl1pPr marL="174625" indent="-174625" fontAlgn="base">
              <a:lnSpc>
                <a:spcPct val="100000"/>
              </a:lnSpc>
              <a:spcBef>
                <a:spcPts val="0"/>
              </a:spcBef>
              <a:spcAft>
                <a:spcPts val="600"/>
              </a:spcAft>
              <a:buClr>
                <a:schemeClr val="accent1"/>
              </a:buClr>
              <a:buSzPct val="90000"/>
              <a:buFont typeface="Arial" panose="020B0604020202020204" pitchFamily="34" charset="0"/>
              <a:buChar char="•"/>
              <a:defRPr sz="1200" b="0"/>
            </a:lvl1pPr>
            <a:lvl2pPr indent="0" fontAlgn="base">
              <a:lnSpc>
                <a:spcPct val="120000"/>
              </a:lnSpc>
              <a:spcBef>
                <a:spcPts val="0"/>
              </a:spcBef>
              <a:spcAft>
                <a:spcPts val="1260"/>
              </a:spcAft>
              <a:buClr>
                <a:schemeClr val="accent1"/>
              </a:buClr>
              <a:buSzPct val="90000"/>
              <a:buFont typeface="Arial"/>
              <a:buNone/>
              <a:defRPr b="0"/>
            </a:lvl2pPr>
            <a:lvl3pPr indent="0" fontAlgn="base">
              <a:lnSpc>
                <a:spcPct val="120000"/>
              </a:lnSpc>
              <a:spcBef>
                <a:spcPts val="0"/>
              </a:spcBef>
              <a:spcAft>
                <a:spcPts val="1260"/>
              </a:spcAft>
              <a:buClr>
                <a:schemeClr val="accent1"/>
              </a:buClr>
              <a:buSzPct val="90000"/>
              <a:buFont typeface="Arial"/>
              <a:buNone/>
              <a:defRPr b="0"/>
            </a:lvl3pPr>
            <a:lvl4pPr indent="0" fontAlgn="base">
              <a:lnSpc>
                <a:spcPct val="120000"/>
              </a:lnSpc>
              <a:spcBef>
                <a:spcPts val="0"/>
              </a:spcBef>
              <a:spcAft>
                <a:spcPts val="1260"/>
              </a:spcAft>
              <a:buClr>
                <a:schemeClr val="accent1"/>
              </a:buClr>
              <a:buSzPct val="90000"/>
              <a:buFont typeface="Arial"/>
              <a:buNone/>
              <a:defRPr b="0">
                <a:cs typeface="Arial" charset="0"/>
              </a:defRPr>
            </a:lvl4pPr>
            <a:lvl5pPr indent="0" fontAlgn="base">
              <a:lnSpc>
                <a:spcPct val="120000"/>
              </a:lnSpc>
              <a:spcBef>
                <a:spcPts val="0"/>
              </a:spcBef>
              <a:spcAft>
                <a:spcPts val="1260"/>
              </a:spcAft>
              <a:buClr>
                <a:schemeClr val="accent1"/>
              </a:buClr>
              <a:buSzPct val="90000"/>
              <a:buFont typeface="Arial"/>
              <a:buNone/>
              <a:defRPr b="0">
                <a:cs typeface="Arial" charset="0"/>
              </a:defRPr>
            </a:lvl5pPr>
            <a:lvl6pPr marL="2166828" indent="-240018" fontAlgn="base">
              <a:lnSpc>
                <a:spcPts val="2731"/>
              </a:lnSpc>
              <a:spcBef>
                <a:spcPts val="629"/>
              </a:spcBef>
              <a:spcAft>
                <a:spcPct val="0"/>
              </a:spcAft>
              <a:buSzPct val="130000"/>
              <a:buChar char="•"/>
              <a:defRPr sz="2311">
                <a:cs typeface="Arial" charset="0"/>
              </a:defRPr>
            </a:lvl6pPr>
            <a:lvl7pPr marL="2646866" indent="-240018" fontAlgn="base">
              <a:lnSpc>
                <a:spcPts val="2731"/>
              </a:lnSpc>
              <a:spcBef>
                <a:spcPts val="629"/>
              </a:spcBef>
              <a:spcAft>
                <a:spcPct val="0"/>
              </a:spcAft>
              <a:buSzPct val="130000"/>
              <a:buChar char="•"/>
              <a:defRPr sz="2311">
                <a:cs typeface="Arial" charset="0"/>
              </a:defRPr>
            </a:lvl7pPr>
            <a:lvl8pPr marL="3126900" indent="-240018" fontAlgn="base">
              <a:lnSpc>
                <a:spcPts val="2731"/>
              </a:lnSpc>
              <a:spcBef>
                <a:spcPts val="629"/>
              </a:spcBef>
              <a:spcAft>
                <a:spcPct val="0"/>
              </a:spcAft>
              <a:buSzPct val="130000"/>
              <a:buChar char="•"/>
              <a:defRPr sz="2311">
                <a:cs typeface="Arial" charset="0"/>
              </a:defRPr>
            </a:lvl8pPr>
            <a:lvl9pPr marL="3606936" indent="-240018" fontAlgn="base">
              <a:lnSpc>
                <a:spcPts val="2731"/>
              </a:lnSpc>
              <a:spcBef>
                <a:spcPts val="629"/>
              </a:spcBef>
              <a:spcAft>
                <a:spcPct val="0"/>
              </a:spcAft>
              <a:buSzPct val="130000"/>
              <a:buChar char="•"/>
              <a:defRPr sz="2311">
                <a:cs typeface="Arial" charset="0"/>
              </a:defRPr>
            </a:lvl9pPr>
          </a:lstStyle>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Interpretation of results from an expert steeped in your project and industry knowledge.</a:t>
            </a:r>
          </a:p>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Identify and develop unique insights that matter to you.</a:t>
            </a:r>
          </a:p>
        </p:txBody>
      </p:sp>
      <p:sp>
        <p:nvSpPr>
          <p:cNvPr id="20" name="Content Placeholder 55">
            <a:extLst>
              <a:ext uri="{FF2B5EF4-FFF2-40B4-BE49-F238E27FC236}">
                <a16:creationId xmlns:a16="http://schemas.microsoft.com/office/drawing/2014/main" id="{FC444412-2393-E189-D3C2-AC8C39EA507D}"/>
              </a:ext>
            </a:extLst>
          </p:cNvPr>
          <p:cNvSpPr txBox="1">
            <a:spLocks/>
          </p:cNvSpPr>
          <p:nvPr/>
        </p:nvSpPr>
        <p:spPr>
          <a:xfrm>
            <a:off x="7125039" y="3839275"/>
            <a:ext cx="2441093" cy="2501940"/>
          </a:xfrm>
          <a:prstGeom prst="rect">
            <a:avLst/>
          </a:prstGeom>
        </p:spPr>
        <p:txBody>
          <a:bodyPr>
            <a:noAutofit/>
          </a:bodyPr>
          <a:lstStyle>
            <a:defPPr>
              <a:defRPr lang="en-US"/>
            </a:defPPr>
            <a:lvl1pPr marL="174625" indent="-174625" fontAlgn="base">
              <a:lnSpc>
                <a:spcPct val="100000"/>
              </a:lnSpc>
              <a:spcBef>
                <a:spcPts val="0"/>
              </a:spcBef>
              <a:spcAft>
                <a:spcPts val="600"/>
              </a:spcAft>
              <a:buClr>
                <a:schemeClr val="accent1"/>
              </a:buClr>
              <a:buSzPct val="90000"/>
              <a:buFont typeface="Arial" panose="020B0604020202020204" pitchFamily="34" charset="0"/>
              <a:buChar char="•"/>
              <a:defRPr sz="1200" b="0"/>
            </a:lvl1pPr>
            <a:lvl2pPr indent="0" fontAlgn="base">
              <a:lnSpc>
                <a:spcPct val="120000"/>
              </a:lnSpc>
              <a:spcBef>
                <a:spcPts val="0"/>
              </a:spcBef>
              <a:spcAft>
                <a:spcPts val="1260"/>
              </a:spcAft>
              <a:buClr>
                <a:schemeClr val="accent1"/>
              </a:buClr>
              <a:buSzPct val="90000"/>
              <a:buFont typeface="Arial"/>
              <a:buNone/>
              <a:defRPr b="0"/>
            </a:lvl2pPr>
            <a:lvl3pPr indent="0" fontAlgn="base">
              <a:lnSpc>
                <a:spcPct val="120000"/>
              </a:lnSpc>
              <a:spcBef>
                <a:spcPts val="0"/>
              </a:spcBef>
              <a:spcAft>
                <a:spcPts val="1260"/>
              </a:spcAft>
              <a:buClr>
                <a:schemeClr val="accent1"/>
              </a:buClr>
              <a:buSzPct val="90000"/>
              <a:buFont typeface="Arial"/>
              <a:buNone/>
              <a:defRPr b="0"/>
            </a:lvl3pPr>
            <a:lvl4pPr indent="0" fontAlgn="base">
              <a:lnSpc>
                <a:spcPct val="120000"/>
              </a:lnSpc>
              <a:spcBef>
                <a:spcPts val="0"/>
              </a:spcBef>
              <a:spcAft>
                <a:spcPts val="1260"/>
              </a:spcAft>
              <a:buClr>
                <a:schemeClr val="accent1"/>
              </a:buClr>
              <a:buSzPct val="90000"/>
              <a:buFont typeface="Arial"/>
              <a:buNone/>
              <a:defRPr b="0">
                <a:cs typeface="Arial" charset="0"/>
              </a:defRPr>
            </a:lvl4pPr>
            <a:lvl5pPr indent="0" fontAlgn="base">
              <a:lnSpc>
                <a:spcPct val="120000"/>
              </a:lnSpc>
              <a:spcBef>
                <a:spcPts val="0"/>
              </a:spcBef>
              <a:spcAft>
                <a:spcPts val="1260"/>
              </a:spcAft>
              <a:buClr>
                <a:schemeClr val="accent1"/>
              </a:buClr>
              <a:buSzPct val="90000"/>
              <a:buFont typeface="Arial"/>
              <a:buNone/>
              <a:defRPr b="0">
                <a:cs typeface="Arial" charset="0"/>
              </a:defRPr>
            </a:lvl5pPr>
            <a:lvl6pPr marL="2166828" indent="-240018" fontAlgn="base">
              <a:lnSpc>
                <a:spcPts val="2731"/>
              </a:lnSpc>
              <a:spcBef>
                <a:spcPts val="629"/>
              </a:spcBef>
              <a:spcAft>
                <a:spcPct val="0"/>
              </a:spcAft>
              <a:buSzPct val="130000"/>
              <a:buChar char="•"/>
              <a:defRPr sz="2311">
                <a:cs typeface="Arial" charset="0"/>
              </a:defRPr>
            </a:lvl6pPr>
            <a:lvl7pPr marL="2646866" indent="-240018" fontAlgn="base">
              <a:lnSpc>
                <a:spcPts val="2731"/>
              </a:lnSpc>
              <a:spcBef>
                <a:spcPts val="629"/>
              </a:spcBef>
              <a:spcAft>
                <a:spcPct val="0"/>
              </a:spcAft>
              <a:buSzPct val="130000"/>
              <a:buChar char="•"/>
              <a:defRPr sz="2311">
                <a:cs typeface="Arial" charset="0"/>
              </a:defRPr>
            </a:lvl7pPr>
            <a:lvl8pPr marL="3126900" indent="-240018" fontAlgn="base">
              <a:lnSpc>
                <a:spcPts val="2731"/>
              </a:lnSpc>
              <a:spcBef>
                <a:spcPts val="629"/>
              </a:spcBef>
              <a:spcAft>
                <a:spcPct val="0"/>
              </a:spcAft>
              <a:buSzPct val="130000"/>
              <a:buChar char="•"/>
              <a:defRPr sz="2311">
                <a:cs typeface="Arial" charset="0"/>
              </a:defRPr>
            </a:lvl8pPr>
            <a:lvl9pPr marL="3606936" indent="-240018" fontAlgn="base">
              <a:lnSpc>
                <a:spcPts val="2731"/>
              </a:lnSpc>
              <a:spcBef>
                <a:spcPts val="629"/>
              </a:spcBef>
              <a:spcAft>
                <a:spcPct val="0"/>
              </a:spcAft>
              <a:buSzPct val="130000"/>
              <a:buChar char="•"/>
              <a:defRPr sz="2311">
                <a:cs typeface="Arial" charset="0"/>
              </a:defRPr>
            </a:lvl9pPr>
          </a:lstStyle>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Expert analysis, with a </a:t>
            </a:r>
            <a:b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deep understanding of the project goals, creating insights that are directly applicable to you.</a:t>
            </a:r>
          </a:p>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LIMRA data increases capabilities to drive results.</a:t>
            </a:r>
          </a:p>
        </p:txBody>
      </p:sp>
      <p:sp>
        <p:nvSpPr>
          <p:cNvPr id="22" name="Content Placeholder 55">
            <a:extLst>
              <a:ext uri="{FF2B5EF4-FFF2-40B4-BE49-F238E27FC236}">
                <a16:creationId xmlns:a16="http://schemas.microsoft.com/office/drawing/2014/main" id="{0707B10D-B44B-6DF4-7744-9B57F704F4C5}"/>
              </a:ext>
            </a:extLst>
          </p:cNvPr>
          <p:cNvSpPr txBox="1">
            <a:spLocks/>
          </p:cNvSpPr>
          <p:nvPr/>
        </p:nvSpPr>
        <p:spPr>
          <a:xfrm>
            <a:off x="4867005" y="1371793"/>
            <a:ext cx="2353286" cy="1858603"/>
          </a:xfrm>
          <a:prstGeom prst="rect">
            <a:avLst/>
          </a:prstGeom>
        </p:spPr>
        <p:txBody>
          <a:bodyPr anchor="b" anchorCtr="0">
            <a:noAutofit/>
          </a:bodyPr>
          <a:lstStyle>
            <a:defPPr>
              <a:defRPr lang="en-US"/>
            </a:defPPr>
            <a:lvl1pPr marL="174625" indent="-174625" fontAlgn="base">
              <a:lnSpc>
                <a:spcPct val="100000"/>
              </a:lnSpc>
              <a:spcBef>
                <a:spcPts val="0"/>
              </a:spcBef>
              <a:spcAft>
                <a:spcPts val="600"/>
              </a:spcAft>
              <a:buClr>
                <a:schemeClr val="accent1"/>
              </a:buClr>
              <a:buSzPct val="90000"/>
              <a:buFont typeface="Arial" panose="020B0604020202020204" pitchFamily="34" charset="0"/>
              <a:buChar char="•"/>
              <a:defRPr sz="1200" b="0"/>
            </a:lvl1pPr>
            <a:lvl2pPr indent="0" fontAlgn="base">
              <a:lnSpc>
                <a:spcPct val="120000"/>
              </a:lnSpc>
              <a:spcBef>
                <a:spcPts val="0"/>
              </a:spcBef>
              <a:spcAft>
                <a:spcPts val="1260"/>
              </a:spcAft>
              <a:buClr>
                <a:schemeClr val="accent1"/>
              </a:buClr>
              <a:buSzPct val="90000"/>
              <a:buFont typeface="Arial"/>
              <a:buNone/>
              <a:defRPr b="0"/>
            </a:lvl2pPr>
            <a:lvl3pPr indent="0" fontAlgn="base">
              <a:lnSpc>
                <a:spcPct val="120000"/>
              </a:lnSpc>
              <a:spcBef>
                <a:spcPts val="0"/>
              </a:spcBef>
              <a:spcAft>
                <a:spcPts val="1260"/>
              </a:spcAft>
              <a:buClr>
                <a:schemeClr val="accent1"/>
              </a:buClr>
              <a:buSzPct val="90000"/>
              <a:buFont typeface="Arial"/>
              <a:buNone/>
              <a:defRPr b="0"/>
            </a:lvl3pPr>
            <a:lvl4pPr indent="0" fontAlgn="base">
              <a:lnSpc>
                <a:spcPct val="120000"/>
              </a:lnSpc>
              <a:spcBef>
                <a:spcPts val="0"/>
              </a:spcBef>
              <a:spcAft>
                <a:spcPts val="1260"/>
              </a:spcAft>
              <a:buClr>
                <a:schemeClr val="accent1"/>
              </a:buClr>
              <a:buSzPct val="90000"/>
              <a:buFont typeface="Arial"/>
              <a:buNone/>
              <a:defRPr b="0">
                <a:cs typeface="Arial" charset="0"/>
              </a:defRPr>
            </a:lvl4pPr>
            <a:lvl5pPr indent="0" fontAlgn="base">
              <a:lnSpc>
                <a:spcPct val="120000"/>
              </a:lnSpc>
              <a:spcBef>
                <a:spcPts val="0"/>
              </a:spcBef>
              <a:spcAft>
                <a:spcPts val="1260"/>
              </a:spcAft>
              <a:buClr>
                <a:schemeClr val="accent1"/>
              </a:buClr>
              <a:buSzPct val="90000"/>
              <a:buFont typeface="Arial"/>
              <a:buNone/>
              <a:defRPr b="0">
                <a:cs typeface="Arial" charset="0"/>
              </a:defRPr>
            </a:lvl5pPr>
            <a:lvl6pPr marL="2166828" indent="-240018" fontAlgn="base">
              <a:lnSpc>
                <a:spcPts val="2731"/>
              </a:lnSpc>
              <a:spcBef>
                <a:spcPts val="629"/>
              </a:spcBef>
              <a:spcAft>
                <a:spcPct val="0"/>
              </a:spcAft>
              <a:buSzPct val="130000"/>
              <a:buChar char="•"/>
              <a:defRPr sz="2311">
                <a:cs typeface="Arial" charset="0"/>
              </a:defRPr>
            </a:lvl6pPr>
            <a:lvl7pPr marL="2646866" indent="-240018" fontAlgn="base">
              <a:lnSpc>
                <a:spcPts val="2731"/>
              </a:lnSpc>
              <a:spcBef>
                <a:spcPts val="629"/>
              </a:spcBef>
              <a:spcAft>
                <a:spcPct val="0"/>
              </a:spcAft>
              <a:buSzPct val="130000"/>
              <a:buChar char="•"/>
              <a:defRPr sz="2311">
                <a:cs typeface="Arial" charset="0"/>
              </a:defRPr>
            </a:lvl7pPr>
            <a:lvl8pPr marL="3126900" indent="-240018" fontAlgn="base">
              <a:lnSpc>
                <a:spcPts val="2731"/>
              </a:lnSpc>
              <a:spcBef>
                <a:spcPts val="629"/>
              </a:spcBef>
              <a:spcAft>
                <a:spcPct val="0"/>
              </a:spcAft>
              <a:buSzPct val="130000"/>
              <a:buChar char="•"/>
              <a:defRPr sz="2311">
                <a:cs typeface="Arial" charset="0"/>
              </a:defRPr>
            </a:lvl8pPr>
            <a:lvl9pPr marL="3606936" indent="-240018" fontAlgn="base">
              <a:lnSpc>
                <a:spcPts val="2731"/>
              </a:lnSpc>
              <a:spcBef>
                <a:spcPts val="629"/>
              </a:spcBef>
              <a:spcAft>
                <a:spcPct val="0"/>
              </a:spcAft>
              <a:buSzPct val="130000"/>
              <a:buChar char="•"/>
              <a:defRPr sz="2311">
                <a:cs typeface="Arial" charset="0"/>
              </a:defRPr>
            </a:lvl9pPr>
          </a:lstStyle>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Research team well-versed in industry background knowledge.</a:t>
            </a:r>
          </a:p>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Managing the project efficiently while keeping you informed. </a:t>
            </a:r>
          </a:p>
        </p:txBody>
      </p:sp>
      <p:sp>
        <p:nvSpPr>
          <p:cNvPr id="23" name="Content Placeholder 55">
            <a:extLst>
              <a:ext uri="{FF2B5EF4-FFF2-40B4-BE49-F238E27FC236}">
                <a16:creationId xmlns:a16="http://schemas.microsoft.com/office/drawing/2014/main" id="{6D47E772-FFF2-6F98-2BE8-6C10968E1F26}"/>
              </a:ext>
            </a:extLst>
          </p:cNvPr>
          <p:cNvSpPr txBox="1">
            <a:spLocks/>
          </p:cNvSpPr>
          <p:nvPr/>
        </p:nvSpPr>
        <p:spPr>
          <a:xfrm>
            <a:off x="2625867" y="3839275"/>
            <a:ext cx="2424765" cy="2645608"/>
          </a:xfrm>
          <a:prstGeom prst="rect">
            <a:avLst/>
          </a:prstGeom>
        </p:spPr>
        <p:txBody>
          <a:bodyPr>
            <a:noAutofit/>
          </a:bodyPr>
          <a:lstStyle>
            <a:defPPr>
              <a:defRPr lang="en-US"/>
            </a:defPPr>
            <a:lvl1pPr marL="174625" indent="-174625" fontAlgn="base">
              <a:lnSpc>
                <a:spcPct val="100000"/>
              </a:lnSpc>
              <a:spcBef>
                <a:spcPts val="0"/>
              </a:spcBef>
              <a:spcAft>
                <a:spcPts val="600"/>
              </a:spcAft>
              <a:buClr>
                <a:schemeClr val="accent1"/>
              </a:buClr>
              <a:buSzPct val="90000"/>
              <a:buFont typeface="Arial" panose="020B0604020202020204" pitchFamily="34" charset="0"/>
              <a:buChar char="•"/>
              <a:defRPr sz="1200" b="0"/>
            </a:lvl1pPr>
            <a:lvl2pPr indent="0" fontAlgn="base">
              <a:lnSpc>
                <a:spcPct val="120000"/>
              </a:lnSpc>
              <a:spcBef>
                <a:spcPts val="0"/>
              </a:spcBef>
              <a:spcAft>
                <a:spcPts val="1260"/>
              </a:spcAft>
              <a:buClr>
                <a:schemeClr val="accent1"/>
              </a:buClr>
              <a:buSzPct val="90000"/>
              <a:buFont typeface="Arial"/>
              <a:buNone/>
              <a:defRPr b="0"/>
            </a:lvl2pPr>
            <a:lvl3pPr indent="0" fontAlgn="base">
              <a:lnSpc>
                <a:spcPct val="120000"/>
              </a:lnSpc>
              <a:spcBef>
                <a:spcPts val="0"/>
              </a:spcBef>
              <a:spcAft>
                <a:spcPts val="1260"/>
              </a:spcAft>
              <a:buClr>
                <a:schemeClr val="accent1"/>
              </a:buClr>
              <a:buSzPct val="90000"/>
              <a:buFont typeface="Arial"/>
              <a:buNone/>
              <a:defRPr b="0"/>
            </a:lvl3pPr>
            <a:lvl4pPr indent="0" fontAlgn="base">
              <a:lnSpc>
                <a:spcPct val="120000"/>
              </a:lnSpc>
              <a:spcBef>
                <a:spcPts val="0"/>
              </a:spcBef>
              <a:spcAft>
                <a:spcPts val="1260"/>
              </a:spcAft>
              <a:buClr>
                <a:schemeClr val="accent1"/>
              </a:buClr>
              <a:buSzPct val="90000"/>
              <a:buFont typeface="Arial"/>
              <a:buNone/>
              <a:defRPr b="0">
                <a:cs typeface="Arial" charset="0"/>
              </a:defRPr>
            </a:lvl4pPr>
            <a:lvl5pPr indent="0" fontAlgn="base">
              <a:lnSpc>
                <a:spcPct val="120000"/>
              </a:lnSpc>
              <a:spcBef>
                <a:spcPts val="0"/>
              </a:spcBef>
              <a:spcAft>
                <a:spcPts val="1260"/>
              </a:spcAft>
              <a:buClr>
                <a:schemeClr val="accent1"/>
              </a:buClr>
              <a:buSzPct val="90000"/>
              <a:buFont typeface="Arial"/>
              <a:buNone/>
              <a:defRPr b="0">
                <a:cs typeface="Arial" charset="0"/>
              </a:defRPr>
            </a:lvl5pPr>
            <a:lvl6pPr marL="2166828" indent="-240018" fontAlgn="base">
              <a:lnSpc>
                <a:spcPts val="2731"/>
              </a:lnSpc>
              <a:spcBef>
                <a:spcPts val="629"/>
              </a:spcBef>
              <a:spcAft>
                <a:spcPct val="0"/>
              </a:spcAft>
              <a:buSzPct val="130000"/>
              <a:buChar char="•"/>
              <a:defRPr sz="2311">
                <a:cs typeface="Arial" charset="0"/>
              </a:defRPr>
            </a:lvl6pPr>
            <a:lvl7pPr marL="2646866" indent="-240018" fontAlgn="base">
              <a:lnSpc>
                <a:spcPts val="2731"/>
              </a:lnSpc>
              <a:spcBef>
                <a:spcPts val="629"/>
              </a:spcBef>
              <a:spcAft>
                <a:spcPct val="0"/>
              </a:spcAft>
              <a:buSzPct val="130000"/>
              <a:buChar char="•"/>
              <a:defRPr sz="2311">
                <a:cs typeface="Arial" charset="0"/>
              </a:defRPr>
            </a:lvl7pPr>
            <a:lvl8pPr marL="3126900" indent="-240018" fontAlgn="base">
              <a:lnSpc>
                <a:spcPts val="2731"/>
              </a:lnSpc>
              <a:spcBef>
                <a:spcPts val="629"/>
              </a:spcBef>
              <a:spcAft>
                <a:spcPct val="0"/>
              </a:spcAft>
              <a:buSzPct val="130000"/>
              <a:buChar char="•"/>
              <a:defRPr sz="2311">
                <a:cs typeface="Arial" charset="0"/>
              </a:defRPr>
            </a:lvl8pPr>
            <a:lvl9pPr marL="3606936" indent="-240018" fontAlgn="base">
              <a:lnSpc>
                <a:spcPts val="2731"/>
              </a:lnSpc>
              <a:spcBef>
                <a:spcPts val="629"/>
              </a:spcBef>
              <a:spcAft>
                <a:spcPct val="0"/>
              </a:spcAft>
              <a:buSzPct val="130000"/>
              <a:buChar char="•"/>
              <a:defRPr sz="2311">
                <a:cs typeface="Arial" charset="0"/>
              </a:defRPr>
            </a:lvl9pPr>
          </a:lstStyle>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Confidence that the project will answer your questions with applicable insights.</a:t>
            </a:r>
          </a:p>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Optimized to be actionable and ready to execute.</a:t>
            </a:r>
          </a:p>
        </p:txBody>
      </p:sp>
      <p:sp>
        <p:nvSpPr>
          <p:cNvPr id="25" name="Content Placeholder 55">
            <a:extLst>
              <a:ext uri="{FF2B5EF4-FFF2-40B4-BE49-F238E27FC236}">
                <a16:creationId xmlns:a16="http://schemas.microsoft.com/office/drawing/2014/main" id="{9334A530-B604-6232-5C5E-20C6E01D5A4F}"/>
              </a:ext>
            </a:extLst>
          </p:cNvPr>
          <p:cNvSpPr txBox="1">
            <a:spLocks/>
          </p:cNvSpPr>
          <p:nvPr/>
        </p:nvSpPr>
        <p:spPr>
          <a:xfrm>
            <a:off x="359721" y="1590268"/>
            <a:ext cx="2377498" cy="1535489"/>
          </a:xfrm>
          <a:prstGeom prst="rect">
            <a:avLst/>
          </a:prstGeom>
        </p:spPr>
        <p:txBody>
          <a:bodyPr anchor="b" anchorCtr="0">
            <a:noAutofit/>
          </a:bodyPr>
          <a:lstStyle>
            <a:lvl1pPr marL="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ea typeface="+mn-ea"/>
                <a:cs typeface="+mn-cs"/>
              </a:defRPr>
            </a:lvl1pPr>
            <a:lvl2pPr marL="4572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2pPr>
            <a:lvl3pPr marL="9144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defRPr>
            </a:lvl3pPr>
            <a:lvl4pPr marL="13716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4pPr>
            <a:lvl5pPr marL="1828800" indent="0" algn="l" rtl="0" eaLnBrk="1" fontAlgn="base" hangingPunct="1">
              <a:lnSpc>
                <a:spcPct val="120000"/>
              </a:lnSpc>
              <a:spcBef>
                <a:spcPts val="0"/>
              </a:spcBef>
              <a:spcAft>
                <a:spcPts val="1260"/>
              </a:spcAft>
              <a:buClr>
                <a:schemeClr val="accent1"/>
              </a:buClr>
              <a:buSzPct val="90000"/>
              <a:buFont typeface="Arial"/>
              <a:buNone/>
              <a:defRPr sz="18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00000"/>
              </a:lnSpc>
              <a:spcBef>
                <a:spcPts val="400"/>
              </a:spcBef>
              <a:spcAft>
                <a:spcPts val="400"/>
              </a:spcAft>
              <a:buClrTx/>
              <a:buSzPct val="100000"/>
              <a:buFont typeface="Arial"/>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174625" marR="0" lvl="0" indent="-174625" algn="l" defTabSz="914400" rtl="0" eaLnBrk="1" fontAlgn="base" latinLnBrk="0" hangingPunct="1">
              <a:lnSpc>
                <a:spcPct val="100000"/>
              </a:lnSpc>
              <a:spcBef>
                <a:spcPts val="400"/>
              </a:spcBef>
              <a:spcAft>
                <a:spcPts val="4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Define what success means for you.</a:t>
            </a:r>
          </a:p>
        </p:txBody>
      </p:sp>
      <p:pic>
        <p:nvPicPr>
          <p:cNvPr id="27" name="Content Placeholder 10">
            <a:extLst>
              <a:ext uri="{FF2B5EF4-FFF2-40B4-BE49-F238E27FC236}">
                <a16:creationId xmlns:a16="http://schemas.microsoft.com/office/drawing/2014/main" id="{D439906D-9813-91C5-1FE0-B979DF949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15405" y="4708967"/>
            <a:ext cx="767761" cy="777240"/>
          </a:xfrm>
          <a:prstGeom prst="rect">
            <a:avLst/>
          </a:prstGeom>
        </p:spPr>
      </p:pic>
      <p:pic>
        <p:nvPicPr>
          <p:cNvPr id="28" name="Content Placeholder 35">
            <a:extLst>
              <a:ext uri="{FF2B5EF4-FFF2-40B4-BE49-F238E27FC236}">
                <a16:creationId xmlns:a16="http://schemas.microsoft.com/office/drawing/2014/main" id="{6D4BC334-8978-0F5E-8D30-E5921B03E1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452676" y="1590269"/>
            <a:ext cx="777240" cy="777240"/>
          </a:xfrm>
          <a:prstGeom prst="rect">
            <a:avLst/>
          </a:prstGeom>
        </p:spPr>
      </p:pic>
      <p:pic>
        <p:nvPicPr>
          <p:cNvPr id="29" name="Content Placeholder 14">
            <a:extLst>
              <a:ext uri="{FF2B5EF4-FFF2-40B4-BE49-F238E27FC236}">
                <a16:creationId xmlns:a16="http://schemas.microsoft.com/office/drawing/2014/main" id="{C62C98B1-CDB4-221A-604A-5954A1CC58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204094" y="4679031"/>
            <a:ext cx="777240" cy="777240"/>
          </a:xfrm>
          <a:prstGeom prst="rect">
            <a:avLst/>
          </a:prstGeom>
        </p:spPr>
      </p:pic>
      <p:pic>
        <p:nvPicPr>
          <p:cNvPr id="30" name="Content Placeholder 33">
            <a:extLst>
              <a:ext uri="{FF2B5EF4-FFF2-40B4-BE49-F238E27FC236}">
                <a16:creationId xmlns:a16="http://schemas.microsoft.com/office/drawing/2014/main" id="{C42E6B8A-0178-08C4-0403-D8597DA163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710079" y="4708967"/>
            <a:ext cx="767761" cy="777240"/>
          </a:xfrm>
          <a:prstGeom prst="rect">
            <a:avLst/>
          </a:prstGeom>
        </p:spPr>
      </p:pic>
      <p:pic>
        <p:nvPicPr>
          <p:cNvPr id="31" name="Content Placeholder 31">
            <a:extLst>
              <a:ext uri="{FF2B5EF4-FFF2-40B4-BE49-F238E27FC236}">
                <a16:creationId xmlns:a16="http://schemas.microsoft.com/office/drawing/2014/main" id="{4A2B43BE-8699-6894-57FC-4998CC0825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962742" y="1590269"/>
            <a:ext cx="767761" cy="777240"/>
          </a:xfrm>
          <a:prstGeom prst="rect">
            <a:avLst/>
          </a:prstGeom>
        </p:spPr>
      </p:pic>
      <p:sp>
        <p:nvSpPr>
          <p:cNvPr id="21" name="TextBox 20">
            <a:extLst>
              <a:ext uri="{FF2B5EF4-FFF2-40B4-BE49-F238E27FC236}">
                <a16:creationId xmlns:a16="http://schemas.microsoft.com/office/drawing/2014/main" id="{7465A6AB-E193-9546-79B0-DDE807A50D8B}"/>
              </a:ext>
            </a:extLst>
          </p:cNvPr>
          <p:cNvSpPr txBox="1"/>
          <p:nvPr/>
        </p:nvSpPr>
        <p:spPr>
          <a:xfrm>
            <a:off x="576609" y="895794"/>
            <a:ext cx="19492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Success Begins Here</a:t>
            </a:r>
          </a:p>
        </p:txBody>
      </p:sp>
      <p:sp>
        <p:nvSpPr>
          <p:cNvPr id="24" name="TextBox 23">
            <a:extLst>
              <a:ext uri="{FF2B5EF4-FFF2-40B4-BE49-F238E27FC236}">
                <a16:creationId xmlns:a16="http://schemas.microsoft.com/office/drawing/2014/main" id="{CC2D3155-B8B3-B511-5B71-CCF85906846A}"/>
              </a:ext>
            </a:extLst>
          </p:cNvPr>
          <p:cNvSpPr txBox="1"/>
          <p:nvPr/>
        </p:nvSpPr>
        <p:spPr>
          <a:xfrm>
            <a:off x="2756446" y="905831"/>
            <a:ext cx="21636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Confidence in Approach</a:t>
            </a:r>
          </a:p>
        </p:txBody>
      </p:sp>
      <p:sp>
        <p:nvSpPr>
          <p:cNvPr id="26" name="TextBox 25">
            <a:extLst>
              <a:ext uri="{FF2B5EF4-FFF2-40B4-BE49-F238E27FC236}">
                <a16:creationId xmlns:a16="http://schemas.microsoft.com/office/drawing/2014/main" id="{FA9D0FBF-A288-D0EC-0EC3-7E0F15EDF634}"/>
              </a:ext>
            </a:extLst>
          </p:cNvPr>
          <p:cNvSpPr txBox="1"/>
          <p:nvPr/>
        </p:nvSpPr>
        <p:spPr>
          <a:xfrm>
            <a:off x="4989881" y="898318"/>
            <a:ext cx="21251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Dedicated to You</a:t>
            </a:r>
          </a:p>
        </p:txBody>
      </p:sp>
      <p:sp>
        <p:nvSpPr>
          <p:cNvPr id="32" name="TextBox 31">
            <a:extLst>
              <a:ext uri="{FF2B5EF4-FFF2-40B4-BE49-F238E27FC236}">
                <a16:creationId xmlns:a16="http://schemas.microsoft.com/office/drawing/2014/main" id="{F6D55B58-AE27-9936-FFA2-0999826FCBEB}"/>
              </a:ext>
            </a:extLst>
          </p:cNvPr>
          <p:cNvSpPr txBox="1"/>
          <p:nvPr/>
        </p:nvSpPr>
        <p:spPr>
          <a:xfrm>
            <a:off x="7370983" y="888716"/>
            <a:ext cx="19492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We Shine</a:t>
            </a:r>
          </a:p>
        </p:txBody>
      </p:sp>
      <p:sp>
        <p:nvSpPr>
          <p:cNvPr id="33" name="TextBox 32">
            <a:extLst>
              <a:ext uri="{FF2B5EF4-FFF2-40B4-BE49-F238E27FC236}">
                <a16:creationId xmlns:a16="http://schemas.microsoft.com/office/drawing/2014/main" id="{217062CD-6025-D959-E29A-14646E15FE48}"/>
              </a:ext>
            </a:extLst>
          </p:cNvPr>
          <p:cNvSpPr txBox="1"/>
          <p:nvPr/>
        </p:nvSpPr>
        <p:spPr>
          <a:xfrm>
            <a:off x="9576138" y="929734"/>
            <a:ext cx="21251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Bringing it All Together</a:t>
            </a:r>
          </a:p>
        </p:txBody>
      </p:sp>
    </p:spTree>
    <p:extLst>
      <p:ext uri="{BB962C8B-B14F-4D97-AF65-F5344CB8AC3E}">
        <p14:creationId xmlns:p14="http://schemas.microsoft.com/office/powerpoint/2010/main" val="29871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63" y="-26339"/>
            <a:ext cx="12191998" cy="890341"/>
          </a:xfrm>
        </p:spPr>
        <p:txBody>
          <a:bodyPr/>
          <a:lstStyle/>
          <a:p>
            <a:r>
              <a:rPr lang="en-US" dirty="0"/>
              <a:t>The Power of Association: Diverse Perspectives</a:t>
            </a:r>
          </a:p>
        </p:txBody>
      </p:sp>
      <p:sp>
        <p:nvSpPr>
          <p:cNvPr id="6" name="Slide Number Placehold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AD4130-D081-40B5-87D9-FED6F2BB2C9A}" type="slidenum">
              <a:rPr lang="en-US" smtClean="0"/>
              <a:pPr/>
              <a:t>8</a:t>
            </a:fld>
            <a:endParaRPr lang="en-US" sz="900" dirty="0"/>
          </a:p>
        </p:txBody>
      </p:sp>
      <p:pic>
        <p:nvPicPr>
          <p:cNvPr id="1045" name="Picture 10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0998" y="10945406"/>
            <a:ext cx="196634" cy="47454"/>
          </a:xfrm>
          <a:prstGeom prst="rect">
            <a:avLst/>
          </a:prstGeom>
        </p:spPr>
      </p:pic>
      <p:pic>
        <p:nvPicPr>
          <p:cNvPr id="32" name="Picture 31">
            <a:extLst>
              <a:ext uri="{FF2B5EF4-FFF2-40B4-BE49-F238E27FC236}">
                <a16:creationId xmlns:a16="http://schemas.microsoft.com/office/drawing/2014/main" id="{43B5D3C1-3AA7-C724-90DC-F5F2F58AD3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7719" y="2264921"/>
            <a:ext cx="1554480" cy="593827"/>
          </a:xfrm>
          <a:prstGeom prst="rect">
            <a:avLst/>
          </a:prstGeom>
        </p:spPr>
      </p:pic>
      <p:pic>
        <p:nvPicPr>
          <p:cNvPr id="33" name="Picture 32">
            <a:extLst>
              <a:ext uri="{FF2B5EF4-FFF2-40B4-BE49-F238E27FC236}">
                <a16:creationId xmlns:a16="http://schemas.microsoft.com/office/drawing/2014/main" id="{C6B952E6-6D56-EEA7-884D-E77F06F912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076" r="21281"/>
          <a:stretch/>
        </p:blipFill>
        <p:spPr>
          <a:xfrm>
            <a:off x="2271236" y="2478013"/>
            <a:ext cx="774787" cy="779762"/>
          </a:xfrm>
          <a:prstGeom prst="rect">
            <a:avLst/>
          </a:prstGeom>
        </p:spPr>
      </p:pic>
      <p:sp>
        <p:nvSpPr>
          <p:cNvPr id="34" name="Rectangle 33">
            <a:extLst>
              <a:ext uri="{FF2B5EF4-FFF2-40B4-BE49-F238E27FC236}">
                <a16:creationId xmlns:a16="http://schemas.microsoft.com/office/drawing/2014/main" id="{6C95EE83-71C0-C90E-19D3-2B7793040FA9}"/>
              </a:ext>
            </a:extLst>
          </p:cNvPr>
          <p:cNvSpPr/>
          <p:nvPr/>
        </p:nvSpPr>
        <p:spPr>
          <a:xfrm>
            <a:off x="9793639" y="5880194"/>
            <a:ext cx="2210998" cy="82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Picture 34">
            <a:extLst>
              <a:ext uri="{FF2B5EF4-FFF2-40B4-BE49-F238E27FC236}">
                <a16:creationId xmlns:a16="http://schemas.microsoft.com/office/drawing/2014/main" id="{7D983BF0-48F5-AE6A-F3AF-6CF2221251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2123" y="2521751"/>
            <a:ext cx="1944547" cy="590310"/>
          </a:xfrm>
          <a:prstGeom prst="rect">
            <a:avLst/>
          </a:prstGeom>
        </p:spPr>
      </p:pic>
      <p:pic>
        <p:nvPicPr>
          <p:cNvPr id="36" name="Picture 35">
            <a:extLst>
              <a:ext uri="{FF2B5EF4-FFF2-40B4-BE49-F238E27FC236}">
                <a16:creationId xmlns:a16="http://schemas.microsoft.com/office/drawing/2014/main" id="{AE2E2448-6038-30C4-F53B-0F7FD142D0E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44079" y="3995348"/>
            <a:ext cx="3044814" cy="1600983"/>
          </a:xfrm>
          <a:prstGeom prst="rect">
            <a:avLst/>
          </a:prstGeom>
        </p:spPr>
      </p:pic>
      <p:pic>
        <p:nvPicPr>
          <p:cNvPr id="37" name="Picture 36">
            <a:extLst>
              <a:ext uri="{FF2B5EF4-FFF2-40B4-BE49-F238E27FC236}">
                <a16:creationId xmlns:a16="http://schemas.microsoft.com/office/drawing/2014/main" id="{05D9F792-45B4-3FD1-A46B-BFFACE7BD4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142" y="3370402"/>
            <a:ext cx="1429195" cy="756360"/>
          </a:xfrm>
          <a:prstGeom prst="rect">
            <a:avLst/>
          </a:prstGeom>
        </p:spPr>
      </p:pic>
      <p:sp>
        <p:nvSpPr>
          <p:cNvPr id="38" name="Rectangle 37">
            <a:extLst>
              <a:ext uri="{FF2B5EF4-FFF2-40B4-BE49-F238E27FC236}">
                <a16:creationId xmlns:a16="http://schemas.microsoft.com/office/drawing/2014/main" id="{A3FB4C32-3E6C-22D7-2B80-46E7B34F0FA0}"/>
              </a:ext>
            </a:extLst>
          </p:cNvPr>
          <p:cNvSpPr/>
          <p:nvPr/>
        </p:nvSpPr>
        <p:spPr>
          <a:xfrm>
            <a:off x="6905625" y="3467100"/>
            <a:ext cx="4000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4BB0061C-C4DF-845D-C223-44560F4CF4CE}"/>
              </a:ext>
            </a:extLst>
          </p:cNvPr>
          <p:cNvSpPr/>
          <p:nvPr/>
        </p:nvSpPr>
        <p:spPr>
          <a:xfrm>
            <a:off x="4695826" y="3419476"/>
            <a:ext cx="1714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0" name="Picture 4" descr="Insurance Designers of America">
            <a:extLst>
              <a:ext uri="{FF2B5EF4-FFF2-40B4-BE49-F238E27FC236}">
                <a16:creationId xmlns:a16="http://schemas.microsoft.com/office/drawing/2014/main" id="{1FBBC060-D6B1-D468-7564-8D3B8A3FA0A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31876" y="2755969"/>
            <a:ext cx="1191224" cy="308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7FC67F2-BCE2-8859-33C4-605AAC4C38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42788" y="4056635"/>
            <a:ext cx="1169205" cy="423503"/>
          </a:xfrm>
          <a:prstGeom prst="rect">
            <a:avLst/>
          </a:prstGeom>
        </p:spPr>
      </p:pic>
      <p:pic>
        <p:nvPicPr>
          <p:cNvPr id="42" name="Picture 24" descr="The Nautilus Group®">
            <a:extLst>
              <a:ext uri="{FF2B5EF4-FFF2-40B4-BE49-F238E27FC236}">
                <a16:creationId xmlns:a16="http://schemas.microsoft.com/office/drawing/2014/main" id="{8A956277-057B-7336-1656-E7B285BEA11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76651" y="2303161"/>
            <a:ext cx="1185850" cy="3718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A72368E4-F851-5906-70DC-7A0B05DF84F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03615" y="1552656"/>
            <a:ext cx="1568667" cy="268228"/>
          </a:xfrm>
          <a:prstGeom prst="rect">
            <a:avLst/>
          </a:prstGeom>
        </p:spPr>
      </p:pic>
      <p:pic>
        <p:nvPicPr>
          <p:cNvPr id="44" name="Picture 43">
            <a:extLst>
              <a:ext uri="{FF2B5EF4-FFF2-40B4-BE49-F238E27FC236}">
                <a16:creationId xmlns:a16="http://schemas.microsoft.com/office/drawing/2014/main" id="{9AD0FC7B-7D1D-028E-0668-D9816D3676C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37112" y="1456864"/>
            <a:ext cx="907771" cy="223526"/>
          </a:xfrm>
          <a:prstGeom prst="rect">
            <a:avLst/>
          </a:prstGeom>
        </p:spPr>
      </p:pic>
      <p:pic>
        <p:nvPicPr>
          <p:cNvPr id="45" name="Picture 44">
            <a:extLst>
              <a:ext uri="{FF2B5EF4-FFF2-40B4-BE49-F238E27FC236}">
                <a16:creationId xmlns:a16="http://schemas.microsoft.com/office/drawing/2014/main" id="{A5460FCF-B4BD-8739-3FA9-91EE391B34A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273922" y="901563"/>
            <a:ext cx="1232663" cy="493950"/>
          </a:xfrm>
          <a:prstGeom prst="rect">
            <a:avLst/>
          </a:prstGeom>
        </p:spPr>
      </p:pic>
      <p:pic>
        <p:nvPicPr>
          <p:cNvPr id="46" name="Picture 45">
            <a:extLst>
              <a:ext uri="{FF2B5EF4-FFF2-40B4-BE49-F238E27FC236}">
                <a16:creationId xmlns:a16="http://schemas.microsoft.com/office/drawing/2014/main" id="{35F4B9FE-E32B-DBB6-9B8C-310263538DC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63789" y="3543260"/>
            <a:ext cx="1649707" cy="250276"/>
          </a:xfrm>
          <a:prstGeom prst="rect">
            <a:avLst/>
          </a:prstGeom>
        </p:spPr>
      </p:pic>
      <p:pic>
        <p:nvPicPr>
          <p:cNvPr id="47" name="Picture 46">
            <a:extLst>
              <a:ext uri="{FF2B5EF4-FFF2-40B4-BE49-F238E27FC236}">
                <a16:creationId xmlns:a16="http://schemas.microsoft.com/office/drawing/2014/main" id="{A6AF6211-C293-6553-7189-6AAAE346BA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93442" y="4131801"/>
            <a:ext cx="1800197" cy="302058"/>
          </a:xfrm>
          <a:prstGeom prst="rect">
            <a:avLst/>
          </a:prstGeom>
          <a:solidFill>
            <a:schemeClr val="accent5">
              <a:lumMod val="75000"/>
            </a:schemeClr>
          </a:solidFill>
        </p:spPr>
      </p:pic>
      <p:pic>
        <p:nvPicPr>
          <p:cNvPr id="48" name="Picture 47">
            <a:extLst>
              <a:ext uri="{FF2B5EF4-FFF2-40B4-BE49-F238E27FC236}">
                <a16:creationId xmlns:a16="http://schemas.microsoft.com/office/drawing/2014/main" id="{5D9D5FF3-B5C4-15DD-C25F-323403DE3BD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974609" y="5515865"/>
            <a:ext cx="1681430" cy="263180"/>
          </a:xfrm>
          <a:prstGeom prst="rect">
            <a:avLst/>
          </a:prstGeom>
        </p:spPr>
      </p:pic>
      <p:pic>
        <p:nvPicPr>
          <p:cNvPr id="49" name="Picture 48">
            <a:extLst>
              <a:ext uri="{FF2B5EF4-FFF2-40B4-BE49-F238E27FC236}">
                <a16:creationId xmlns:a16="http://schemas.microsoft.com/office/drawing/2014/main" id="{BE4B1E3F-CDAB-908C-01D7-BD95819FAD6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950227" y="5111051"/>
            <a:ext cx="1930437" cy="143975"/>
          </a:xfrm>
          <a:prstGeom prst="rect">
            <a:avLst/>
          </a:prstGeom>
        </p:spPr>
      </p:pic>
      <p:pic>
        <p:nvPicPr>
          <p:cNvPr id="50" name="Picture 49">
            <a:extLst>
              <a:ext uri="{FF2B5EF4-FFF2-40B4-BE49-F238E27FC236}">
                <a16:creationId xmlns:a16="http://schemas.microsoft.com/office/drawing/2014/main" id="{87F6CDE7-0EF1-2938-7953-1F3A47D42568}"/>
              </a:ext>
            </a:extLst>
          </p:cNvPr>
          <p:cNvPicPr>
            <a:picLocks noChangeAspect="1"/>
          </p:cNvPicPr>
          <p:nvPr/>
        </p:nvPicPr>
        <p:blipFill>
          <a:blip r:embed="rId19"/>
          <a:stretch>
            <a:fillRect/>
          </a:stretch>
        </p:blipFill>
        <p:spPr>
          <a:xfrm>
            <a:off x="5591031" y="1566993"/>
            <a:ext cx="1232987" cy="352282"/>
          </a:xfrm>
          <a:prstGeom prst="rect">
            <a:avLst/>
          </a:prstGeom>
        </p:spPr>
      </p:pic>
      <p:pic>
        <p:nvPicPr>
          <p:cNvPr id="51" name="Picture 50">
            <a:extLst>
              <a:ext uri="{FF2B5EF4-FFF2-40B4-BE49-F238E27FC236}">
                <a16:creationId xmlns:a16="http://schemas.microsoft.com/office/drawing/2014/main" id="{D07CA928-1296-3A8F-A011-62275CA8A98D}"/>
              </a:ext>
            </a:extLst>
          </p:cNvPr>
          <p:cNvPicPr>
            <a:picLocks noChangeAspect="1"/>
          </p:cNvPicPr>
          <p:nvPr/>
        </p:nvPicPr>
        <p:blipFill>
          <a:blip r:embed="rId20"/>
          <a:stretch>
            <a:fillRect/>
          </a:stretch>
        </p:blipFill>
        <p:spPr>
          <a:xfrm>
            <a:off x="10753969" y="1826221"/>
            <a:ext cx="1153718" cy="261768"/>
          </a:xfrm>
          <a:prstGeom prst="rect">
            <a:avLst/>
          </a:prstGeom>
        </p:spPr>
      </p:pic>
      <p:pic>
        <p:nvPicPr>
          <p:cNvPr id="52" name="Picture 51">
            <a:extLst>
              <a:ext uri="{FF2B5EF4-FFF2-40B4-BE49-F238E27FC236}">
                <a16:creationId xmlns:a16="http://schemas.microsoft.com/office/drawing/2014/main" id="{86C1CE88-A88D-836B-D02A-1A6463A6063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076716" y="4109809"/>
            <a:ext cx="1640412" cy="333720"/>
          </a:xfrm>
          <a:prstGeom prst="rect">
            <a:avLst/>
          </a:prstGeom>
        </p:spPr>
      </p:pic>
      <p:pic>
        <p:nvPicPr>
          <p:cNvPr id="53" name="Picture 52">
            <a:extLst>
              <a:ext uri="{FF2B5EF4-FFF2-40B4-BE49-F238E27FC236}">
                <a16:creationId xmlns:a16="http://schemas.microsoft.com/office/drawing/2014/main" id="{A7A24EFC-59E0-B922-636B-09901672BA9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155318" y="4586785"/>
            <a:ext cx="1814050" cy="181405"/>
          </a:xfrm>
          <a:prstGeom prst="rect">
            <a:avLst/>
          </a:prstGeom>
        </p:spPr>
      </p:pic>
      <p:pic>
        <p:nvPicPr>
          <p:cNvPr id="54" name="Picture 53">
            <a:extLst>
              <a:ext uri="{FF2B5EF4-FFF2-40B4-BE49-F238E27FC236}">
                <a16:creationId xmlns:a16="http://schemas.microsoft.com/office/drawing/2014/main" id="{82DA7C90-3D75-383D-3027-B51D133B82F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03280" y="3538538"/>
            <a:ext cx="1495012" cy="451103"/>
          </a:xfrm>
          <a:prstGeom prst="rect">
            <a:avLst/>
          </a:prstGeom>
        </p:spPr>
      </p:pic>
      <p:pic>
        <p:nvPicPr>
          <p:cNvPr id="55" name="Picture 54">
            <a:extLst>
              <a:ext uri="{FF2B5EF4-FFF2-40B4-BE49-F238E27FC236}">
                <a16:creationId xmlns:a16="http://schemas.microsoft.com/office/drawing/2014/main" id="{188E1CF1-B15D-6785-BB6D-F66801054F8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986268" y="1455595"/>
            <a:ext cx="628744" cy="676296"/>
          </a:xfrm>
          <a:prstGeom prst="rect">
            <a:avLst/>
          </a:prstGeom>
        </p:spPr>
      </p:pic>
      <p:pic>
        <p:nvPicPr>
          <p:cNvPr id="56" name="Picture 4" descr="Aflac logo and symbol, meaning, history, PNG">
            <a:extLst>
              <a:ext uri="{FF2B5EF4-FFF2-40B4-BE49-F238E27FC236}">
                <a16:creationId xmlns:a16="http://schemas.microsoft.com/office/drawing/2014/main" id="{6F7B016F-1DBC-07B6-6F7B-27409572687E}"/>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19412" y="834053"/>
            <a:ext cx="898335" cy="5614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File:AIG logo.svg - Wikimedia Commons">
            <a:extLst>
              <a:ext uri="{FF2B5EF4-FFF2-40B4-BE49-F238E27FC236}">
                <a16:creationId xmlns:a16="http://schemas.microsoft.com/office/drawing/2014/main" id="{431EC99F-3FAA-12F3-0B94-EFDB0F3FC35A}"/>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02707" y="1373363"/>
            <a:ext cx="684959" cy="36977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Allianz – Logos Download">
            <a:extLst>
              <a:ext uri="{FF2B5EF4-FFF2-40B4-BE49-F238E27FC236}">
                <a16:creationId xmlns:a16="http://schemas.microsoft.com/office/drawing/2014/main" id="{3FC01ADE-D74E-45FA-A8E9-C83E9E94DED9}"/>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699120" y="867757"/>
            <a:ext cx="1368833" cy="3542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Ameritas Logos">
            <a:extLst>
              <a:ext uri="{FF2B5EF4-FFF2-40B4-BE49-F238E27FC236}">
                <a16:creationId xmlns:a16="http://schemas.microsoft.com/office/drawing/2014/main" id="{66D5A6DB-74EF-34A7-19E1-F4DE89E47FF4}"/>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483922" y="1011712"/>
            <a:ext cx="1413799" cy="4255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3C779A70-66A1-D4FC-2E7A-9DD5C66FE64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38879" y="1801828"/>
            <a:ext cx="1577246" cy="237639"/>
          </a:xfrm>
          <a:prstGeom prst="rect">
            <a:avLst/>
          </a:prstGeom>
        </p:spPr>
      </p:pic>
      <p:pic>
        <p:nvPicPr>
          <p:cNvPr id="61" name="Picture 60">
            <a:extLst>
              <a:ext uri="{FF2B5EF4-FFF2-40B4-BE49-F238E27FC236}">
                <a16:creationId xmlns:a16="http://schemas.microsoft.com/office/drawing/2014/main" id="{79BBE5D0-F1BA-1BF5-9692-73D5825D3DCA}"/>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902376" y="2104696"/>
            <a:ext cx="1456573" cy="483582"/>
          </a:xfrm>
          <a:prstGeom prst="rect">
            <a:avLst/>
          </a:prstGeom>
        </p:spPr>
      </p:pic>
      <p:pic>
        <p:nvPicPr>
          <p:cNvPr id="62" name="Picture 16" descr="Announcing Equitable: A New Day for a 160-Year-Old Financial Services  Company | Business Wire">
            <a:extLst>
              <a:ext uri="{FF2B5EF4-FFF2-40B4-BE49-F238E27FC236}">
                <a16:creationId xmlns:a16="http://schemas.microsoft.com/office/drawing/2014/main" id="{8820D58F-A43D-3FBB-2439-D9BDECF6232A}"/>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521270" y="1923617"/>
            <a:ext cx="1308668" cy="6837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CF462470-7047-7C7D-8CD5-FE4B1C9C1BB3}"/>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09350" y="2143297"/>
            <a:ext cx="2280767" cy="340595"/>
          </a:xfrm>
          <a:prstGeom prst="rect">
            <a:avLst/>
          </a:prstGeom>
        </p:spPr>
      </p:pic>
      <p:pic>
        <p:nvPicPr>
          <p:cNvPr id="67" name="Picture 66">
            <a:extLst>
              <a:ext uri="{FF2B5EF4-FFF2-40B4-BE49-F238E27FC236}">
                <a16:creationId xmlns:a16="http://schemas.microsoft.com/office/drawing/2014/main" id="{E39B25CA-F85F-0D56-70FC-06736CB9C385}"/>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180916" y="2744637"/>
            <a:ext cx="1768217" cy="325352"/>
          </a:xfrm>
          <a:prstGeom prst="rect">
            <a:avLst/>
          </a:prstGeom>
        </p:spPr>
      </p:pic>
      <p:sp>
        <p:nvSpPr>
          <p:cNvPr id="75" name="AutoShape 18" descr="Jackson National Life Insurance Logo Vector (SVG, PDF, Ai, EPS, CDR) Free  Download - Logowik.com">
            <a:extLst>
              <a:ext uri="{FF2B5EF4-FFF2-40B4-BE49-F238E27FC236}">
                <a16:creationId xmlns:a16="http://schemas.microsoft.com/office/drawing/2014/main" id="{8033C2DA-AE7C-E487-3D80-7F3FE314E1B9}"/>
              </a:ext>
            </a:extLst>
          </p:cNvPr>
          <p:cNvSpPr>
            <a:spLocks noChangeAspect="1" noChangeArrowheads="1"/>
          </p:cNvSpPr>
          <p:nvPr/>
        </p:nvSpPr>
        <p:spPr bwMode="auto">
          <a:xfrm>
            <a:off x="1421255" y="3042416"/>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6" name="Picture 22" descr="Jackson National Life Insurance Logo Vector (SVG, PDF, Ai, EPS, CDR) Free  Download - Logowik.com">
            <a:extLst>
              <a:ext uri="{FF2B5EF4-FFF2-40B4-BE49-F238E27FC236}">
                <a16:creationId xmlns:a16="http://schemas.microsoft.com/office/drawing/2014/main" id="{E6B5ACCF-6EB9-2BE4-45C8-1BF2A26693A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95740" y="3106997"/>
            <a:ext cx="1579706" cy="42262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File:John Hancock Insurance Logo.svg - Wikimedia Commons">
            <a:extLst>
              <a:ext uri="{FF2B5EF4-FFF2-40B4-BE49-F238E27FC236}">
                <a16:creationId xmlns:a16="http://schemas.microsoft.com/office/drawing/2014/main" id="{9F1CEF15-1031-DE45-B05B-397BF4A0D9AB}"/>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086836" y="3523599"/>
            <a:ext cx="1276354" cy="41481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6" descr="Legal &amp; General Logo Vector (.AI) Free Download">
            <a:extLst>
              <a:ext uri="{FF2B5EF4-FFF2-40B4-BE49-F238E27FC236}">
                <a16:creationId xmlns:a16="http://schemas.microsoft.com/office/drawing/2014/main" id="{FD305F22-9FEC-B7A4-2295-4A59CA0675C4}"/>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3590378" y="3823749"/>
            <a:ext cx="921805" cy="66677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8" descr="LINCOLN FINANCIAL GROUP LOGO - USA">
            <a:extLst>
              <a:ext uri="{FF2B5EF4-FFF2-40B4-BE49-F238E27FC236}">
                <a16:creationId xmlns:a16="http://schemas.microsoft.com/office/drawing/2014/main" id="{463CB88B-F5C0-3707-2A44-2C969B5193C5}"/>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432319" y="4048330"/>
            <a:ext cx="1531790" cy="57810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4AAEA33B-F38D-8A88-5C8E-231846428229}"/>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882937" y="4715185"/>
            <a:ext cx="2000264" cy="573409"/>
          </a:xfrm>
          <a:prstGeom prst="rect">
            <a:avLst/>
          </a:prstGeom>
        </p:spPr>
      </p:pic>
      <p:pic>
        <p:nvPicPr>
          <p:cNvPr id="82" name="Picture 81">
            <a:extLst>
              <a:ext uri="{FF2B5EF4-FFF2-40B4-BE49-F238E27FC236}">
                <a16:creationId xmlns:a16="http://schemas.microsoft.com/office/drawing/2014/main" id="{1DF0F106-DA02-B69B-F067-50F9B3D5EA2F}"/>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107333" y="4721902"/>
            <a:ext cx="1677384" cy="534695"/>
          </a:xfrm>
          <a:prstGeom prst="rect">
            <a:avLst/>
          </a:prstGeom>
        </p:spPr>
      </p:pic>
      <p:pic>
        <p:nvPicPr>
          <p:cNvPr id="83" name="Picture 82">
            <a:extLst>
              <a:ext uri="{FF2B5EF4-FFF2-40B4-BE49-F238E27FC236}">
                <a16:creationId xmlns:a16="http://schemas.microsoft.com/office/drawing/2014/main" id="{5EBD148E-AF7F-81AD-C7FF-864C347096D7}"/>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639686" y="3507506"/>
            <a:ext cx="1412622" cy="553748"/>
          </a:xfrm>
          <a:prstGeom prst="rect">
            <a:avLst/>
          </a:prstGeom>
        </p:spPr>
      </p:pic>
      <p:pic>
        <p:nvPicPr>
          <p:cNvPr id="84" name="Picture 34" descr="New York Life logo and symbol, meaning, history, PNG">
            <a:extLst>
              <a:ext uri="{FF2B5EF4-FFF2-40B4-BE49-F238E27FC236}">
                <a16:creationId xmlns:a16="http://schemas.microsoft.com/office/drawing/2014/main" id="{46EDE8A2-2788-4AA3-9C7A-E13C27A69397}"/>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1117747" y="5362059"/>
            <a:ext cx="1230363" cy="69207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7903314C-0A8E-191F-7401-AF1E10E2CFF3}"/>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4230940" y="5379844"/>
            <a:ext cx="1792556" cy="351341"/>
          </a:xfrm>
          <a:prstGeom prst="rect">
            <a:avLst/>
          </a:prstGeom>
        </p:spPr>
      </p:pic>
      <p:pic>
        <p:nvPicPr>
          <p:cNvPr id="87" name="Picture 86">
            <a:extLst>
              <a:ext uri="{FF2B5EF4-FFF2-40B4-BE49-F238E27FC236}">
                <a16:creationId xmlns:a16="http://schemas.microsoft.com/office/drawing/2014/main" id="{BB83AD2F-AC2B-ABDF-C02B-92F07A5AB2BE}"/>
              </a:ext>
            </a:extLst>
          </p:cNvPr>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317384" y="6256497"/>
            <a:ext cx="1170645" cy="461754"/>
          </a:xfrm>
          <a:prstGeom prst="rect">
            <a:avLst/>
          </a:prstGeom>
        </p:spPr>
      </p:pic>
      <p:pic>
        <p:nvPicPr>
          <p:cNvPr id="88" name="Picture 42" descr="Download Pacific Life Logo Png Transparent - Pacific Life Insurance Logo  PNG Image with No Background - PNGkey.com">
            <a:extLst>
              <a:ext uri="{FF2B5EF4-FFF2-40B4-BE49-F238E27FC236}">
                <a16:creationId xmlns:a16="http://schemas.microsoft.com/office/drawing/2014/main" id="{2D10CD01-6087-0BB8-A158-F7D86D72160F}"/>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2348110" y="5487361"/>
            <a:ext cx="1108871" cy="5541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4" descr="File:Principal Financial Group logo.svg - Wikipedia">
            <a:extLst>
              <a:ext uri="{FF2B5EF4-FFF2-40B4-BE49-F238E27FC236}">
                <a16:creationId xmlns:a16="http://schemas.microsoft.com/office/drawing/2014/main" id="{F31CBD11-A175-7F46-9EC4-BA3F5A53AFB2}"/>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3542294" y="6351761"/>
            <a:ext cx="1297051" cy="37644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1F15907A-937C-48FC-37F0-2C8B76BCE4DB}"/>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975133" y="6374657"/>
            <a:ext cx="1549963" cy="330659"/>
          </a:xfrm>
          <a:prstGeom prst="rect">
            <a:avLst/>
          </a:prstGeom>
        </p:spPr>
      </p:pic>
      <p:pic>
        <p:nvPicPr>
          <p:cNvPr id="91" name="Picture 46" descr="Prudential Logo PNG Image - PurePNG | Free transparent CC0 PNG Image Library">
            <a:extLst>
              <a:ext uri="{FF2B5EF4-FFF2-40B4-BE49-F238E27FC236}">
                <a16:creationId xmlns:a16="http://schemas.microsoft.com/office/drawing/2014/main" id="{E19CA380-3433-548C-D3F5-EF281F453142}"/>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3891772" y="4815014"/>
            <a:ext cx="1660956" cy="43709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descr="Resolution Life">
            <a:extLst>
              <a:ext uri="{FF2B5EF4-FFF2-40B4-BE49-F238E27FC236}">
                <a16:creationId xmlns:a16="http://schemas.microsoft.com/office/drawing/2014/main" id="{AFFEF24C-C9BA-0833-9200-59594910C10C}"/>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6204950" y="5573582"/>
            <a:ext cx="1491558" cy="21307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0" descr="File:Reinsurance Group of America logo.svg - Wikimedia Commons">
            <a:extLst>
              <a:ext uri="{FF2B5EF4-FFF2-40B4-BE49-F238E27FC236}">
                <a16:creationId xmlns:a16="http://schemas.microsoft.com/office/drawing/2014/main" id="{A6A11B23-39DE-D6B5-2992-2BA08CAB67E9}"/>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6556790" y="5941523"/>
            <a:ext cx="930140" cy="34589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2" descr="Sammons Financial Group">
            <a:extLst>
              <a:ext uri="{FF2B5EF4-FFF2-40B4-BE49-F238E27FC236}">
                <a16:creationId xmlns:a16="http://schemas.microsoft.com/office/drawing/2014/main" id="{6259C2D5-4C94-FAFB-5273-048CBA86DBFC}"/>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7581523" y="5148126"/>
            <a:ext cx="1417554" cy="31658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8" descr="Securian Financial Posts Solid 2018 | Business Wire">
            <a:extLst>
              <a:ext uri="{FF2B5EF4-FFF2-40B4-BE49-F238E27FC236}">
                <a16:creationId xmlns:a16="http://schemas.microsoft.com/office/drawing/2014/main" id="{9D618FAB-7D4E-427A-60D5-EF947B3EF3D7}"/>
              </a:ext>
            </a:extLst>
          </p:cNvPr>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5900071" y="4762319"/>
            <a:ext cx="1261926" cy="65935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E0D1ABB8-2E35-AC7F-461C-72E5303EC1B3}"/>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8090704" y="5612161"/>
            <a:ext cx="1569543" cy="219736"/>
          </a:xfrm>
          <a:prstGeom prst="rect">
            <a:avLst/>
          </a:prstGeom>
        </p:spPr>
      </p:pic>
      <p:pic>
        <p:nvPicPr>
          <p:cNvPr id="97" name="Picture 60" descr="File:Swiss Re 2013 logo.svg - Wikimedia Commons">
            <a:extLst>
              <a:ext uri="{FF2B5EF4-FFF2-40B4-BE49-F238E27FC236}">
                <a16:creationId xmlns:a16="http://schemas.microsoft.com/office/drawing/2014/main" id="{55D0B1DA-51A0-DDEB-F8DF-CEB33E4EE670}"/>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5248171" y="961989"/>
            <a:ext cx="1707219" cy="41880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2" descr="The Hartford | Brands of the World™ | Download vector logos and logotypes">
            <a:extLst>
              <a:ext uri="{FF2B5EF4-FFF2-40B4-BE49-F238E27FC236}">
                <a16:creationId xmlns:a16="http://schemas.microsoft.com/office/drawing/2014/main" id="{B7A1C971-3A10-4C84-C53C-E888A23D5E2E}"/>
              </a:ext>
            </a:extLst>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5952521" y="2065851"/>
            <a:ext cx="764284" cy="76428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8" descr="Transamerica Transforms Annuity and Life Insurance Solutions with Addition  of Liza Tyler and Andrew DeMarco">
            <a:extLst>
              <a:ext uri="{FF2B5EF4-FFF2-40B4-BE49-F238E27FC236}">
                <a16:creationId xmlns:a16="http://schemas.microsoft.com/office/drawing/2014/main" id="{40F4489C-D534-9168-EC0B-747603BBBE1A}"/>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10187966" y="902072"/>
            <a:ext cx="1615365" cy="36143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E4082350-0849-6605-94C5-E31C62C2FBA4}"/>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10529143" y="2137074"/>
            <a:ext cx="1281537" cy="582672"/>
          </a:xfrm>
          <a:prstGeom prst="rect">
            <a:avLst/>
          </a:prstGeom>
        </p:spPr>
      </p:pic>
      <p:pic>
        <p:nvPicPr>
          <p:cNvPr id="101" name="Picture 70" descr="File:Voya Financial logo.png - Wikimedia Commons">
            <a:extLst>
              <a:ext uri="{FF2B5EF4-FFF2-40B4-BE49-F238E27FC236}">
                <a16:creationId xmlns:a16="http://schemas.microsoft.com/office/drawing/2014/main" id="{3EA1542B-C481-2CC2-BF19-EC44F21D8012}"/>
              </a:ext>
            </a:extLst>
          </p:cNvPr>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10777726" y="3597711"/>
            <a:ext cx="1226911" cy="38647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F0150019-87C9-500E-107F-AE2B2AFDBE1C}"/>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2203777" y="1427406"/>
            <a:ext cx="1050672" cy="421456"/>
          </a:xfrm>
          <a:prstGeom prst="rect">
            <a:avLst/>
          </a:prstGeom>
        </p:spPr>
      </p:pic>
      <p:pic>
        <p:nvPicPr>
          <p:cNvPr id="103" name="Picture 4" descr="Company Logos - Salesforce News">
            <a:extLst>
              <a:ext uri="{FF2B5EF4-FFF2-40B4-BE49-F238E27FC236}">
                <a16:creationId xmlns:a16="http://schemas.microsoft.com/office/drawing/2014/main" id="{91E05C72-E610-E9D1-FC9B-7B4C9ACF2D7F}"/>
              </a:ext>
            </a:extLst>
          </p:cNvPr>
          <p:cNvPicPr>
            <a:picLocks noChangeAspect="1" noChangeArrowheads="1"/>
          </p:cNvPicPr>
          <p:nvPr/>
        </p:nvPicPr>
        <p:blipFill rotWithShape="1">
          <a:blip r:embed="rId59" cstate="screen">
            <a:extLst>
              <a:ext uri="{28A0092B-C50C-407E-A947-70E740481C1C}">
                <a14:useLocalDpi xmlns:a14="http://schemas.microsoft.com/office/drawing/2010/main"/>
              </a:ext>
            </a:extLst>
          </a:blip>
          <a:srcRect/>
          <a:stretch/>
        </p:blipFill>
        <p:spPr bwMode="auto">
          <a:xfrm>
            <a:off x="7228412" y="4471757"/>
            <a:ext cx="874981" cy="60924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6F1EB4F3-1EC8-A305-93FA-4BF9E2CBE3B6}"/>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7262005" y="6384064"/>
            <a:ext cx="1429021" cy="406171"/>
          </a:xfrm>
          <a:prstGeom prst="rect">
            <a:avLst/>
          </a:prstGeom>
        </p:spPr>
      </p:pic>
      <p:pic>
        <p:nvPicPr>
          <p:cNvPr id="105" name="Picture 6" descr="FINEOS Logo Vector - (.SVG + .PNG) - Tukuz.Com">
            <a:extLst>
              <a:ext uri="{FF2B5EF4-FFF2-40B4-BE49-F238E27FC236}">
                <a16:creationId xmlns:a16="http://schemas.microsoft.com/office/drawing/2014/main" id="{50686853-7042-8CD9-1531-12CDF6E5628C}"/>
              </a:ext>
            </a:extLst>
          </p:cNvPr>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5105264" y="2922863"/>
            <a:ext cx="1096269" cy="60903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Vitech to Present and Exhibit at Operational Excellence in Insurance Summit">
            <a:extLst>
              <a:ext uri="{FF2B5EF4-FFF2-40B4-BE49-F238E27FC236}">
                <a16:creationId xmlns:a16="http://schemas.microsoft.com/office/drawing/2014/main" id="{A614008C-125D-229B-092B-EFE7B28F09EF}"/>
              </a:ext>
            </a:extLst>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8316922" y="3116133"/>
            <a:ext cx="1067728" cy="35037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File:IBM logo.svg - Wikipedia">
            <a:extLst>
              <a:ext uri="{FF2B5EF4-FFF2-40B4-BE49-F238E27FC236}">
                <a16:creationId xmlns:a16="http://schemas.microsoft.com/office/drawing/2014/main" id="{413EB241-AD9D-D747-91DB-58AE566C39B5}"/>
              </a:ext>
            </a:extLst>
          </p:cNvPr>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4795581" y="4313861"/>
            <a:ext cx="987627" cy="3962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a:extLst>
              <a:ext uri="{FF2B5EF4-FFF2-40B4-BE49-F238E27FC236}">
                <a16:creationId xmlns:a16="http://schemas.microsoft.com/office/drawing/2014/main" id="{AB1BC118-F73F-C78A-3B12-BC6DD547C5E0}"/>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46217" y="5503374"/>
            <a:ext cx="1011637" cy="551342"/>
          </a:xfrm>
          <a:prstGeom prst="rect">
            <a:avLst/>
          </a:prstGeom>
        </p:spPr>
      </p:pic>
      <p:pic>
        <p:nvPicPr>
          <p:cNvPr id="109" name="Picture 108">
            <a:extLst>
              <a:ext uri="{FF2B5EF4-FFF2-40B4-BE49-F238E27FC236}">
                <a16:creationId xmlns:a16="http://schemas.microsoft.com/office/drawing/2014/main" id="{97C89387-A5BA-E2E5-ABD5-E08DA80D787F}"/>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3874738" y="5806070"/>
            <a:ext cx="1677032" cy="420376"/>
          </a:xfrm>
          <a:prstGeom prst="rect">
            <a:avLst/>
          </a:prstGeom>
        </p:spPr>
      </p:pic>
      <p:pic>
        <p:nvPicPr>
          <p:cNvPr id="110" name="Picture 109">
            <a:extLst>
              <a:ext uri="{FF2B5EF4-FFF2-40B4-BE49-F238E27FC236}">
                <a16:creationId xmlns:a16="http://schemas.microsoft.com/office/drawing/2014/main" id="{1ABF437C-6A49-9E2A-992F-ED12283197E6}"/>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8252037" y="6041543"/>
            <a:ext cx="1450162" cy="349972"/>
          </a:xfrm>
          <a:prstGeom prst="rect">
            <a:avLst/>
          </a:prstGeom>
        </p:spPr>
      </p:pic>
      <p:pic>
        <p:nvPicPr>
          <p:cNvPr id="111" name="Picture 110">
            <a:extLst>
              <a:ext uri="{FF2B5EF4-FFF2-40B4-BE49-F238E27FC236}">
                <a16:creationId xmlns:a16="http://schemas.microsoft.com/office/drawing/2014/main" id="{293C5F3B-7B46-CC0F-023F-5153263D6F96}"/>
              </a:ext>
            </a:extLst>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6635722" y="2858748"/>
            <a:ext cx="1575751" cy="567270"/>
          </a:xfrm>
          <a:prstGeom prst="rect">
            <a:avLst/>
          </a:prstGeom>
        </p:spPr>
      </p:pic>
      <p:pic>
        <p:nvPicPr>
          <p:cNvPr id="112" name="Picture 111">
            <a:extLst>
              <a:ext uri="{FF2B5EF4-FFF2-40B4-BE49-F238E27FC236}">
                <a16:creationId xmlns:a16="http://schemas.microsoft.com/office/drawing/2014/main" id="{E72CBCDF-4F9C-C8FB-4820-A2EE377938DC}"/>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9442359" y="3151515"/>
            <a:ext cx="1280742" cy="551573"/>
          </a:xfrm>
          <a:prstGeom prst="rect">
            <a:avLst/>
          </a:prstGeom>
        </p:spPr>
      </p:pic>
      <p:pic>
        <p:nvPicPr>
          <p:cNvPr id="113" name="Picture 112">
            <a:extLst>
              <a:ext uri="{FF2B5EF4-FFF2-40B4-BE49-F238E27FC236}">
                <a16:creationId xmlns:a16="http://schemas.microsoft.com/office/drawing/2014/main" id="{AC0C5DF3-3774-D084-7F53-7D996FB07555}"/>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1625720" y="6205143"/>
            <a:ext cx="1744534" cy="313997"/>
          </a:xfrm>
          <a:prstGeom prst="rect">
            <a:avLst/>
          </a:prstGeom>
        </p:spPr>
      </p:pic>
      <p:pic>
        <p:nvPicPr>
          <p:cNvPr id="114" name="Picture 113">
            <a:extLst>
              <a:ext uri="{FF2B5EF4-FFF2-40B4-BE49-F238E27FC236}">
                <a16:creationId xmlns:a16="http://schemas.microsoft.com/office/drawing/2014/main" id="{2FBA3789-4E6D-58CE-6214-C27345EF82BF}"/>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pic>
        <p:nvPicPr>
          <p:cNvPr id="115" name="Picture 114">
            <a:extLst>
              <a:ext uri="{FF2B5EF4-FFF2-40B4-BE49-F238E27FC236}">
                <a16:creationId xmlns:a16="http://schemas.microsoft.com/office/drawing/2014/main" id="{9B7739EE-F3F8-3347-55AE-CE0EA644473F}"/>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3491588" y="3117484"/>
            <a:ext cx="699232" cy="699232"/>
          </a:xfrm>
          <a:prstGeom prst="rect">
            <a:avLst/>
          </a:prstGeom>
        </p:spPr>
      </p:pic>
      <p:pic>
        <p:nvPicPr>
          <p:cNvPr id="116" name="Picture 115">
            <a:extLst>
              <a:ext uri="{FF2B5EF4-FFF2-40B4-BE49-F238E27FC236}">
                <a16:creationId xmlns:a16="http://schemas.microsoft.com/office/drawing/2014/main" id="{4852101C-A4CD-341A-5AA4-EE79D3B750E1}"/>
              </a:ext>
            </a:extLst>
          </p:cNvPr>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1937108" y="3987831"/>
            <a:ext cx="1554480" cy="511551"/>
          </a:xfrm>
          <a:prstGeom prst="rect">
            <a:avLst/>
          </a:prstGeom>
        </p:spPr>
      </p:pic>
      <p:pic>
        <p:nvPicPr>
          <p:cNvPr id="117" name="Picture 116">
            <a:extLst>
              <a:ext uri="{FF2B5EF4-FFF2-40B4-BE49-F238E27FC236}">
                <a16:creationId xmlns:a16="http://schemas.microsoft.com/office/drawing/2014/main" id="{E65E0C03-49EB-6F6E-E14D-291DED57E368}"/>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3568949" y="1583656"/>
            <a:ext cx="1554480" cy="302940"/>
          </a:xfrm>
          <a:prstGeom prst="rect">
            <a:avLst/>
          </a:prstGeom>
        </p:spPr>
      </p:pic>
      <p:pic>
        <p:nvPicPr>
          <p:cNvPr id="118" name="Picture 117">
            <a:extLst>
              <a:ext uri="{FF2B5EF4-FFF2-40B4-BE49-F238E27FC236}">
                <a16:creationId xmlns:a16="http://schemas.microsoft.com/office/drawing/2014/main" id="{6FE0BDAF-C665-0E8F-53EC-760580CE31B9}"/>
              </a:ext>
            </a:extLst>
          </p:cNvPr>
          <p:cNvPicPr>
            <a:picLocks noChangeAspect="1"/>
          </p:cNvPicPr>
          <p:nvPr/>
        </p:nvPicPr>
        <p:blipFill rotWithShape="1">
          <a:blip r:embed="rId74" cstate="screen">
            <a:extLst>
              <a:ext uri="{28A0092B-C50C-407E-A947-70E740481C1C}">
                <a14:useLocalDpi xmlns:a14="http://schemas.microsoft.com/office/drawing/2010/main"/>
              </a:ext>
            </a:extLst>
          </a:blip>
          <a:srcRect t="24392" b="25091"/>
          <a:stretch/>
        </p:blipFill>
        <p:spPr>
          <a:xfrm>
            <a:off x="8872796" y="1820714"/>
            <a:ext cx="1737360" cy="438826"/>
          </a:xfrm>
          <a:prstGeom prst="rect">
            <a:avLst/>
          </a:prstGeom>
        </p:spPr>
      </p:pic>
      <p:pic>
        <p:nvPicPr>
          <p:cNvPr id="119" name="Picture 118">
            <a:extLst>
              <a:ext uri="{FF2B5EF4-FFF2-40B4-BE49-F238E27FC236}">
                <a16:creationId xmlns:a16="http://schemas.microsoft.com/office/drawing/2014/main" id="{DDF3ABC8-9F51-3A56-396E-D97B3C96F6B6}"/>
              </a:ext>
            </a:extLst>
          </p:cNvPr>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11124358" y="2796093"/>
            <a:ext cx="640080" cy="640080"/>
          </a:xfrm>
          <a:prstGeom prst="rect">
            <a:avLst/>
          </a:prstGeom>
        </p:spPr>
      </p:pic>
      <p:pic>
        <p:nvPicPr>
          <p:cNvPr id="3" name="Picture 2" descr="A blue and orange text&#10;&#10;Description automatically generated">
            <a:extLst>
              <a:ext uri="{FF2B5EF4-FFF2-40B4-BE49-F238E27FC236}">
                <a16:creationId xmlns:a16="http://schemas.microsoft.com/office/drawing/2014/main" id="{5AB07EBD-85DF-8C3F-0AB5-E5B5822A7056}"/>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8864090" y="990109"/>
            <a:ext cx="1001130" cy="524684"/>
          </a:xfrm>
          <a:prstGeom prst="rect">
            <a:avLst/>
          </a:prstGeom>
        </p:spPr>
      </p:pic>
    </p:spTree>
    <p:extLst>
      <p:ext uri="{BB962C8B-B14F-4D97-AF65-F5344CB8AC3E}">
        <p14:creationId xmlns:p14="http://schemas.microsoft.com/office/powerpoint/2010/main" val="5989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9D662-0E22-B194-D1AA-BB0D23FD0DA5}"/>
              </a:ext>
            </a:extLst>
          </p:cNvPr>
          <p:cNvSpPr>
            <a:spLocks noGrp="1"/>
          </p:cNvSpPr>
          <p:nvPr>
            <p:ph type="body" sz="quarter" idx="13"/>
          </p:nvPr>
        </p:nvSpPr>
        <p:spPr>
          <a:xfrm>
            <a:off x="-23146" y="1052704"/>
            <a:ext cx="6111011" cy="5685298"/>
          </a:xfrm>
        </p:spPr>
        <p:txBody>
          <a:bodyPr/>
          <a:lstStyle/>
          <a:p>
            <a:r>
              <a:rPr lang="en-US" sz="1800" dirty="0"/>
              <a:t>Through its membership, LIMRA is well positioned to provide unparalleled  insights when partnering with our members on custom research.</a:t>
            </a:r>
          </a:p>
          <a:p>
            <a:pPr lvl="1">
              <a:spcAft>
                <a:spcPts val="1200"/>
              </a:spcAft>
            </a:pPr>
            <a:r>
              <a:rPr lang="en-US" sz="1800" dirty="0"/>
              <a:t>The industry-wide perspective needed to confirm, challenge, or expand your thinking on new opportunities.</a:t>
            </a:r>
          </a:p>
          <a:p>
            <a:pPr lvl="1">
              <a:spcAft>
                <a:spcPts val="1200"/>
              </a:spcAft>
            </a:pPr>
            <a:r>
              <a:rPr lang="en-US" sz="1800" dirty="0"/>
              <a:t>Direct access to </a:t>
            </a:r>
            <a:r>
              <a:rPr lang="en-US" sz="1800" b="1" dirty="0"/>
              <a:t>sales performance data</a:t>
            </a:r>
            <a:r>
              <a:rPr lang="en-US" sz="1800" dirty="0"/>
              <a:t>, industry </a:t>
            </a:r>
            <a:r>
              <a:rPr lang="en-US" sz="1800" b="1" dirty="0"/>
              <a:t>benchmarking </a:t>
            </a:r>
            <a:r>
              <a:rPr lang="en-US" sz="1800" dirty="0"/>
              <a:t>data</a:t>
            </a:r>
            <a:r>
              <a:rPr lang="en-US" sz="1800" b="1" dirty="0"/>
              <a:t> </a:t>
            </a:r>
            <a:r>
              <a:rPr lang="en-US" sz="1800" dirty="0"/>
              <a:t>and </a:t>
            </a:r>
            <a:r>
              <a:rPr lang="en-US" sz="1800" b="1" dirty="0"/>
              <a:t>company practice </a:t>
            </a:r>
            <a:r>
              <a:rPr lang="en-US" sz="1800" dirty="0"/>
              <a:t>data (key peers and aspirational competitors).</a:t>
            </a:r>
          </a:p>
          <a:p>
            <a:pPr lvl="1">
              <a:spcAft>
                <a:spcPts val="1200"/>
              </a:spcAft>
            </a:pPr>
            <a:r>
              <a:rPr lang="en-US" sz="1800" dirty="0"/>
              <a:t>Member relationships and direct access to industry practitioners.</a:t>
            </a:r>
          </a:p>
          <a:p>
            <a:pPr lvl="1">
              <a:spcAft>
                <a:spcPts val="1200"/>
              </a:spcAft>
            </a:pPr>
            <a:r>
              <a:rPr lang="en-US" sz="1800" dirty="0"/>
              <a:t>Multiple bodies of work on a wide range of vertical topics with familiarity helping us design effective surveys and probes for actionable insights.</a:t>
            </a:r>
          </a:p>
          <a:p>
            <a:pPr marL="342900" lvl="1" indent="0">
              <a:spcAft>
                <a:spcPts val="1200"/>
              </a:spcAft>
              <a:buNone/>
            </a:pPr>
            <a:endParaRPr lang="en-US" sz="1800" dirty="0"/>
          </a:p>
        </p:txBody>
      </p:sp>
      <p:sp>
        <p:nvSpPr>
          <p:cNvPr id="4" name="Title 3">
            <a:extLst>
              <a:ext uri="{FF2B5EF4-FFF2-40B4-BE49-F238E27FC236}">
                <a16:creationId xmlns:a16="http://schemas.microsoft.com/office/drawing/2014/main" id="{22C6F654-FB42-5F66-D6F5-2BBE374B2BA6}"/>
              </a:ext>
            </a:extLst>
          </p:cNvPr>
          <p:cNvSpPr>
            <a:spLocks noGrp="1"/>
          </p:cNvSpPr>
          <p:nvPr>
            <p:ph type="title"/>
          </p:nvPr>
        </p:nvSpPr>
        <p:spPr/>
        <p:txBody>
          <a:bodyPr/>
          <a:lstStyle/>
          <a:p>
            <a:r>
              <a:rPr lang="en-US" dirty="0"/>
              <a:t>Why LIMRA?</a:t>
            </a:r>
          </a:p>
        </p:txBody>
      </p:sp>
      <p:sp>
        <p:nvSpPr>
          <p:cNvPr id="5" name="Slide Number Placeholder 4">
            <a:extLst>
              <a:ext uri="{FF2B5EF4-FFF2-40B4-BE49-F238E27FC236}">
                <a16:creationId xmlns:a16="http://schemas.microsoft.com/office/drawing/2014/main" id="{11C0DAC1-3F91-556B-9EB7-8194D3D2DFB9}"/>
              </a:ext>
            </a:extLst>
          </p:cNvPr>
          <p:cNvSpPr>
            <a:spLocks noGrp="1"/>
          </p:cNvSpPr>
          <p:nvPr>
            <p:ph type="sldNum" sz="quarter" idx="4294967295"/>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9</a:t>
            </a:fld>
            <a:endParaRPr lang="en-US" sz="900" dirty="0"/>
          </a:p>
        </p:txBody>
      </p:sp>
      <p:pic>
        <p:nvPicPr>
          <p:cNvPr id="2" name="Picture 1">
            <a:extLst>
              <a:ext uri="{FF2B5EF4-FFF2-40B4-BE49-F238E27FC236}">
                <a16:creationId xmlns:a16="http://schemas.microsoft.com/office/drawing/2014/main" id="{BCC38939-ADD0-F215-1C07-DA6E884C6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6184" y="3340899"/>
            <a:ext cx="2171735" cy="622564"/>
          </a:xfrm>
          <a:prstGeom prst="rect">
            <a:avLst/>
          </a:prstGeom>
        </p:spPr>
      </p:pic>
      <p:pic>
        <p:nvPicPr>
          <p:cNvPr id="6" name="Picture 24" descr="File:John Hancock Insurance Logo.svg - Wikimedia Commons">
            <a:extLst>
              <a:ext uri="{FF2B5EF4-FFF2-40B4-BE49-F238E27FC236}">
                <a16:creationId xmlns:a16="http://schemas.microsoft.com/office/drawing/2014/main" id="{5D90B1B1-B382-56FE-ED17-A99439A249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89530" y="2885967"/>
            <a:ext cx="1276354" cy="414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4" descr="New York Life logo and symbol, meaning, history, PNG">
            <a:extLst>
              <a:ext uri="{FF2B5EF4-FFF2-40B4-BE49-F238E27FC236}">
                <a16:creationId xmlns:a16="http://schemas.microsoft.com/office/drawing/2014/main" id="{E3C69EF5-4392-4939-92ED-59A7CF5D1C1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8580" r="18499"/>
          <a:stretch/>
        </p:blipFill>
        <p:spPr bwMode="auto">
          <a:xfrm>
            <a:off x="6935231" y="2893772"/>
            <a:ext cx="774156" cy="692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A48D02C-691F-2EF1-6BE4-C2E46DDAA388}"/>
              </a:ext>
            </a:extLst>
          </p:cNvPr>
          <p:cNvPicPr>
            <a:picLocks noChangeAspect="1"/>
          </p:cNvPicPr>
          <p:nvPr/>
        </p:nvPicPr>
        <p:blipFill>
          <a:blip r:embed="rId6"/>
          <a:stretch>
            <a:fillRect/>
          </a:stretch>
        </p:blipFill>
        <p:spPr>
          <a:xfrm>
            <a:off x="8682034" y="1482688"/>
            <a:ext cx="699232" cy="699232"/>
          </a:xfrm>
          <a:prstGeom prst="rect">
            <a:avLst/>
          </a:prstGeom>
        </p:spPr>
      </p:pic>
      <p:pic>
        <p:nvPicPr>
          <p:cNvPr id="9" name="Picture 8">
            <a:extLst>
              <a:ext uri="{FF2B5EF4-FFF2-40B4-BE49-F238E27FC236}">
                <a16:creationId xmlns:a16="http://schemas.microsoft.com/office/drawing/2014/main" id="{DD64E694-070B-C510-5F34-BCAE5BC899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66412" y="3777847"/>
            <a:ext cx="1519469" cy="297816"/>
          </a:xfrm>
          <a:prstGeom prst="rect">
            <a:avLst/>
          </a:prstGeom>
        </p:spPr>
      </p:pic>
      <p:pic>
        <p:nvPicPr>
          <p:cNvPr id="10" name="Picture 68" descr="Transamerica Transforms Annuity and Life Insurance Solutions with Addition  of Liza Tyler and Andrew DeMarco">
            <a:extLst>
              <a:ext uri="{FF2B5EF4-FFF2-40B4-BE49-F238E27FC236}">
                <a16:creationId xmlns:a16="http://schemas.microsoft.com/office/drawing/2014/main" id="{39575596-9BE9-1CA9-DC90-BC39FA491DD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02623" y="3129329"/>
            <a:ext cx="1615365" cy="3614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6" descr="Prudential Logo PNG Image - PurePNG | Free transparent CC0 PNG Image Library">
            <a:extLst>
              <a:ext uri="{FF2B5EF4-FFF2-40B4-BE49-F238E27FC236}">
                <a16:creationId xmlns:a16="http://schemas.microsoft.com/office/drawing/2014/main" id="{B8E55C2D-772B-FB75-664C-E4170980077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550788" y="4162698"/>
            <a:ext cx="1660956" cy="4370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2" descr="Download Pacific Life Logo Png Transparent - Pacific Life Insurance Logo  PNG Image with No Background - PNGkey.com">
            <a:extLst>
              <a:ext uri="{FF2B5EF4-FFF2-40B4-BE49-F238E27FC236}">
                <a16:creationId xmlns:a16="http://schemas.microsoft.com/office/drawing/2014/main" id="{602F084B-6F56-5952-AF1D-019DE0EBCD2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29437" y="4115780"/>
            <a:ext cx="1108871" cy="5541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D1A00BB-F7B3-0CCC-F3F4-0D3E6E6A84C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750040" y="1909606"/>
            <a:ext cx="1644217" cy="302536"/>
          </a:xfrm>
          <a:prstGeom prst="rect">
            <a:avLst/>
          </a:prstGeom>
        </p:spPr>
      </p:pic>
      <p:pic>
        <p:nvPicPr>
          <p:cNvPr id="14" name="Picture 6" descr="File:AIG logo.svg - Wikimedia Commons">
            <a:extLst>
              <a:ext uri="{FF2B5EF4-FFF2-40B4-BE49-F238E27FC236}">
                <a16:creationId xmlns:a16="http://schemas.microsoft.com/office/drawing/2014/main" id="{88F7CF2F-2479-D691-B684-8F7920B5E0E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672885" y="2364704"/>
            <a:ext cx="684959" cy="3697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Allianz – Logos Download">
            <a:extLst>
              <a:ext uri="{FF2B5EF4-FFF2-40B4-BE49-F238E27FC236}">
                <a16:creationId xmlns:a16="http://schemas.microsoft.com/office/drawing/2014/main" id="{09AEACB5-7EDC-9CFB-812F-B7B28DBCA26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748993" y="1540330"/>
            <a:ext cx="1168995" cy="3025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Allianz – Logos Download">
            <a:extLst>
              <a:ext uri="{FF2B5EF4-FFF2-40B4-BE49-F238E27FC236}">
                <a16:creationId xmlns:a16="http://schemas.microsoft.com/office/drawing/2014/main" id="{6818D9BC-47F9-79F0-1643-7375DC2ECCA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214938" y="6170076"/>
            <a:ext cx="1368833" cy="354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B728618-9CEE-C5A4-C734-21FBFB4F4AA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302622" y="4550662"/>
            <a:ext cx="1412622" cy="553748"/>
          </a:xfrm>
          <a:prstGeom prst="rect">
            <a:avLst/>
          </a:prstGeom>
        </p:spPr>
      </p:pic>
      <p:pic>
        <p:nvPicPr>
          <p:cNvPr id="18" name="Picture 28" descr="LINCOLN FINANCIAL GROUP LOGO - USA">
            <a:extLst>
              <a:ext uri="{FF2B5EF4-FFF2-40B4-BE49-F238E27FC236}">
                <a16:creationId xmlns:a16="http://schemas.microsoft.com/office/drawing/2014/main" id="{56DA7089-80C3-33FE-F57A-3B686BB64CB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591889" y="4724444"/>
            <a:ext cx="1158151" cy="4370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1248946-D5F6-8900-DC0D-4A521EE58BF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97258" y="1174442"/>
            <a:ext cx="1577246" cy="237639"/>
          </a:xfrm>
          <a:prstGeom prst="rect">
            <a:avLst/>
          </a:prstGeom>
        </p:spPr>
      </p:pic>
      <p:pic>
        <p:nvPicPr>
          <p:cNvPr id="21" name="Picture 20">
            <a:extLst>
              <a:ext uri="{FF2B5EF4-FFF2-40B4-BE49-F238E27FC236}">
                <a16:creationId xmlns:a16="http://schemas.microsoft.com/office/drawing/2014/main" id="{3199FF50-D250-98C7-B5B3-5DFC7CC60F76}"/>
              </a:ext>
            </a:extLst>
          </p:cNvPr>
          <p:cNvPicPr>
            <a:picLocks noChangeAspect="1"/>
          </p:cNvPicPr>
          <p:nvPr/>
        </p:nvPicPr>
        <p:blipFill rotWithShape="1">
          <a:blip r:embed="rId17">
            <a:extLst>
              <a:ext uri="{28A0092B-C50C-407E-A947-70E740481C1C}">
                <a14:useLocalDpi xmlns:a14="http://schemas.microsoft.com/office/drawing/2010/main"/>
              </a:ext>
            </a:extLst>
          </a:blip>
          <a:srcRect l="27385" t="37687" r="29894" b="38773"/>
          <a:stretch/>
        </p:blipFill>
        <p:spPr>
          <a:xfrm>
            <a:off x="7526086" y="5623509"/>
            <a:ext cx="1300786" cy="376876"/>
          </a:xfrm>
          <a:prstGeom prst="rect">
            <a:avLst/>
          </a:prstGeom>
        </p:spPr>
      </p:pic>
      <p:pic>
        <p:nvPicPr>
          <p:cNvPr id="22" name="Picture 22" descr="Jackson National Life Insurance Logo Vector (SVG, PDF, Ai, EPS, CDR) Free  Download - Logowik.com">
            <a:extLst>
              <a:ext uri="{FF2B5EF4-FFF2-40B4-BE49-F238E27FC236}">
                <a16:creationId xmlns:a16="http://schemas.microsoft.com/office/drawing/2014/main" id="{6B02C8B4-B8D7-2DF0-EA00-81900F1B934D}"/>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5711" t="13516" r="7359" b="925"/>
          <a:stretch/>
        </p:blipFill>
        <p:spPr bwMode="auto">
          <a:xfrm>
            <a:off x="10211744" y="5609027"/>
            <a:ext cx="1373241" cy="3616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D1BCC23-0380-8657-DA45-A5A32FD3364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148412" y="2371649"/>
            <a:ext cx="1732418" cy="258708"/>
          </a:xfrm>
          <a:prstGeom prst="rect">
            <a:avLst/>
          </a:prstGeom>
        </p:spPr>
      </p:pic>
      <p:pic>
        <p:nvPicPr>
          <p:cNvPr id="24" name="Picture 52" descr="Sammons Financial Group">
            <a:extLst>
              <a:ext uri="{FF2B5EF4-FFF2-40B4-BE49-F238E27FC236}">
                <a16:creationId xmlns:a16="http://schemas.microsoft.com/office/drawing/2014/main" id="{228D2503-1A4F-EEF2-DB24-A31BF2535B6B}"/>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645102" y="3957486"/>
            <a:ext cx="1417554" cy="3165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Ameritas Logos">
            <a:extLst>
              <a:ext uri="{FF2B5EF4-FFF2-40B4-BE49-F238E27FC236}">
                <a16:creationId xmlns:a16="http://schemas.microsoft.com/office/drawing/2014/main" id="{34D136B7-8B62-2ECF-C409-3616EC3415FD}"/>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096000" y="5978412"/>
            <a:ext cx="1413799" cy="4255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9890FDC-3243-E843-6FF8-340008CA26FD}"/>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036841" y="887370"/>
            <a:ext cx="1686507" cy="559920"/>
          </a:xfrm>
          <a:prstGeom prst="rect">
            <a:avLst/>
          </a:prstGeom>
        </p:spPr>
      </p:pic>
      <p:pic>
        <p:nvPicPr>
          <p:cNvPr id="27" name="Picture 58" descr="Securian Financial Posts Solid 2018 | Business Wire">
            <a:extLst>
              <a:ext uri="{FF2B5EF4-FFF2-40B4-BE49-F238E27FC236}">
                <a16:creationId xmlns:a16="http://schemas.microsoft.com/office/drawing/2014/main" id="{FAF0263E-5DBB-B74C-929B-4FEAD4137D5B}"/>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843159" y="5449934"/>
            <a:ext cx="1261926" cy="6593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0A43EB51-4D40-CF91-8494-044708CD4E0D}"/>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643799" y="4903366"/>
            <a:ext cx="1569543" cy="219736"/>
          </a:xfrm>
          <a:prstGeom prst="rect">
            <a:avLst/>
          </a:prstGeom>
        </p:spPr>
      </p:pic>
      <p:pic>
        <p:nvPicPr>
          <p:cNvPr id="29" name="Picture 28">
            <a:extLst>
              <a:ext uri="{FF2B5EF4-FFF2-40B4-BE49-F238E27FC236}">
                <a16:creationId xmlns:a16="http://schemas.microsoft.com/office/drawing/2014/main" id="{AD62E572-16F7-D545-A739-86A3F801E29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390513" y="5329583"/>
            <a:ext cx="1125702" cy="240150"/>
          </a:xfrm>
          <a:prstGeom prst="rect">
            <a:avLst/>
          </a:prstGeom>
        </p:spPr>
      </p:pic>
      <p:pic>
        <p:nvPicPr>
          <p:cNvPr id="30" name="Picture 29">
            <a:extLst>
              <a:ext uri="{FF2B5EF4-FFF2-40B4-BE49-F238E27FC236}">
                <a16:creationId xmlns:a16="http://schemas.microsoft.com/office/drawing/2014/main" id="{5BEF941A-D7FA-826B-C439-243BB46B86A4}"/>
              </a:ext>
            </a:extLst>
          </p:cNvPr>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10626994" y="2578545"/>
            <a:ext cx="1170645" cy="461754"/>
          </a:xfrm>
          <a:prstGeom prst="rect">
            <a:avLst/>
          </a:prstGeom>
        </p:spPr>
      </p:pic>
      <p:pic>
        <p:nvPicPr>
          <p:cNvPr id="31" name="Picture 30">
            <a:extLst>
              <a:ext uri="{FF2B5EF4-FFF2-40B4-BE49-F238E27FC236}">
                <a16:creationId xmlns:a16="http://schemas.microsoft.com/office/drawing/2014/main" id="{141ED297-45BC-8D3D-2C96-38B24F9663CD}"/>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6820488" y="1691681"/>
            <a:ext cx="1216163" cy="369193"/>
          </a:xfrm>
          <a:prstGeom prst="rect">
            <a:avLst/>
          </a:prstGeom>
        </p:spPr>
      </p:pic>
    </p:spTree>
    <p:extLst>
      <p:ext uri="{BB962C8B-B14F-4D97-AF65-F5344CB8AC3E}">
        <p14:creationId xmlns:p14="http://schemas.microsoft.com/office/powerpoint/2010/main" val="2130076525"/>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 id="{039F3892-29C2-4833-B358-64C93C27CEBF}" vid="{AF972859-820F-4A93-8FD9-EF68C283F3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nsitivity xmlns="ff47d776-8114-4207-8cc3-ed44e79849e7">Internal Use</Sensitiv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41486C7A03EC45BCC38178807D06F1" ma:contentTypeVersion="0" ma:contentTypeDescription="Create a new document." ma:contentTypeScope="" ma:versionID="a59cf86224a53c1a91cc8b3eb9a7cae4">
  <xsd:schema xmlns:xsd="http://www.w3.org/2001/XMLSchema" xmlns:xs="http://www.w3.org/2001/XMLSchema" xmlns:p="http://schemas.microsoft.com/office/2006/metadata/properties" xmlns:ns2="ff47d776-8114-4207-8cc3-ed44e79849e7" targetNamespace="http://schemas.microsoft.com/office/2006/metadata/properties" ma:root="true" ma:fieldsID="d2bcf69eafe7713bf656e0fceb4d214a" ns2:_="">
    <xsd:import namespace="ff47d776-8114-4207-8cc3-ed44e79849e7"/>
    <xsd:element name="properties">
      <xsd:complexType>
        <xsd:sequence>
          <xsd:element name="documentManagement">
            <xsd:complexType>
              <xsd:all>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schemas.microsoft.com/office/2006/documentManagement/types"/>
    <ds:schemaRef ds:uri="http://purl.org/dc/terms/"/>
    <ds:schemaRef ds:uri="05c452c8-1c6f-4d8e-b449-e328afff9455"/>
    <ds:schemaRef ds:uri="http://purl.org/dc/elements/1.1/"/>
    <ds:schemaRef ds:uri="ff47d776-8114-4207-8cc3-ed44e79849e7"/>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B7A9429E-1681-4314-8AAF-CD913CCF0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Template>
  <TotalTime>64495</TotalTime>
  <Words>3294</Words>
  <Application>Microsoft Office PowerPoint</Application>
  <PresentationFormat>Widescreen</PresentationFormat>
  <Paragraphs>383</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Calibri</vt:lpstr>
      <vt:lpstr>Segoe UI</vt:lpstr>
      <vt:lpstr>Times New Roman</vt:lpstr>
      <vt:lpstr>Wingdings</vt:lpstr>
      <vt:lpstr>2022 LIMRA-LOMA Presentation</vt:lpstr>
      <vt:lpstr>Applied Research Solutions</vt:lpstr>
      <vt:lpstr>Today’s Conversation</vt:lpstr>
      <vt:lpstr>Applied Research Solutions Offers a Unique Approach</vt:lpstr>
      <vt:lpstr>Life Insurance, Annuity and Workplace Benefits</vt:lpstr>
      <vt:lpstr>Past Member Projects</vt:lpstr>
      <vt:lpstr>Experience, Dedication, and Excellence</vt:lpstr>
      <vt:lpstr>Partnering With Applied Research Solutions</vt:lpstr>
      <vt:lpstr>The Power of Association: Diverse Perspectives</vt:lpstr>
      <vt:lpstr>Why LIMRA?</vt:lpstr>
      <vt:lpstr>Contact Us</vt:lpstr>
      <vt:lpstr>Thank you!</vt:lpstr>
      <vt:lpstr>Case Studies</vt:lpstr>
      <vt:lpstr>Connecting With Underserved Markets</vt:lpstr>
      <vt:lpstr>Connecting With Underserved Markets</vt:lpstr>
      <vt:lpstr>Connecting With Underserved Markets</vt:lpstr>
      <vt:lpstr>Connecting With Underserved Markets</vt:lpstr>
      <vt:lpstr>Case Study — Tackling Consumers’ Long-Term Care Confusion</vt:lpstr>
      <vt:lpstr>Case Study — Tackling Consumers’ Long-Term Care Confusion</vt:lpstr>
      <vt:lpstr>Case Study — Tackling Consumers’ Long-Term Care Confusion</vt:lpstr>
      <vt:lpstr>Case Study — Tackling Consumers’ Long-Term Care Confusion</vt:lpstr>
      <vt:lpstr>Case Study — Career Agent Distribution Opportunity </vt:lpstr>
      <vt:lpstr>Case Study — Career Agent Distribution Opportunity </vt:lpstr>
      <vt:lpstr>Case Study — Career Agent Distribution Opportunity </vt:lpstr>
      <vt:lpstr>Case Study — Career Agent Distribution Opportunity </vt:lpstr>
      <vt:lpstr>Case Study — API Maturity Model</vt:lpstr>
      <vt:lpstr>Case Study — API Maturity Model</vt:lpstr>
      <vt:lpstr>Case Study — API Maturity Model</vt:lpstr>
      <vt:lpstr>Case Study — API Maturity Model</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Hartshorn, Renee</dc:creator>
  <cp:lastModifiedBy>Graziano, Maria</cp:lastModifiedBy>
  <cp:revision>277</cp:revision>
  <dcterms:created xsi:type="dcterms:W3CDTF">2022-06-21T17:45:33Z</dcterms:created>
  <dcterms:modified xsi:type="dcterms:W3CDTF">2025-09-26T12:19:55Z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0x0101002141486C7A03EC45BCC38178807D06F1</vt:lpwstr>
  </property>
</Properties>
</file>