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8.jpg" ContentType="image/jpg"/>
  <Override PartName="/ppt/media/image41.jpg" ContentType="image/jpg"/>
  <Override PartName="/ppt/media/image43.jpg" ContentType="image/jpg"/>
  <Override PartName="/ppt/media/image44.jpg" ContentType="image/jpg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11" r:id="rId5"/>
    <p:sldMasterId id="2147483714" r:id="rId6"/>
    <p:sldMasterId id="2147483716" r:id="rId7"/>
  </p:sldMasterIdLst>
  <p:notesMasterIdLst>
    <p:notesMasterId r:id="rId41"/>
  </p:notesMasterIdLst>
  <p:handoutMasterIdLst>
    <p:handoutMasterId r:id="rId42"/>
  </p:handoutMasterIdLst>
  <p:sldIdLst>
    <p:sldId id="405" r:id="rId8"/>
    <p:sldId id="337" r:id="rId9"/>
    <p:sldId id="393" r:id="rId10"/>
    <p:sldId id="978" r:id="rId11"/>
    <p:sldId id="979" r:id="rId12"/>
    <p:sldId id="980" r:id="rId13"/>
    <p:sldId id="981" r:id="rId14"/>
    <p:sldId id="982" r:id="rId15"/>
    <p:sldId id="991" r:id="rId16"/>
    <p:sldId id="993" r:id="rId17"/>
    <p:sldId id="469" r:id="rId18"/>
    <p:sldId id="994" r:id="rId19"/>
    <p:sldId id="995" r:id="rId20"/>
    <p:sldId id="472" r:id="rId21"/>
    <p:sldId id="986" r:id="rId22"/>
    <p:sldId id="996" r:id="rId23"/>
    <p:sldId id="465" r:id="rId24"/>
    <p:sldId id="997" r:id="rId25"/>
    <p:sldId id="464" r:id="rId26"/>
    <p:sldId id="998" r:id="rId27"/>
    <p:sldId id="988" r:id="rId28"/>
    <p:sldId id="999" r:id="rId29"/>
    <p:sldId id="977" r:id="rId30"/>
    <p:sldId id="481" r:id="rId31"/>
    <p:sldId id="442" r:id="rId32"/>
    <p:sldId id="462" r:id="rId33"/>
    <p:sldId id="1000" r:id="rId34"/>
    <p:sldId id="476" r:id="rId35"/>
    <p:sldId id="475" r:id="rId36"/>
    <p:sldId id="488" r:id="rId37"/>
    <p:sldId id="482" r:id="rId38"/>
    <p:sldId id="484" r:id="rId39"/>
    <p:sldId id="3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ane, Carie" initials="CC" lastIdx="15" clrIdx="0">
    <p:extLst>
      <p:ext uri="{19B8F6BF-5375-455C-9EA6-DF929625EA0E}">
        <p15:presenceInfo xmlns:p15="http://schemas.microsoft.com/office/powerpoint/2012/main" userId="S-1-5-21-3670347269-1734258486-2757495605-8895" providerId="AD"/>
      </p:ext>
    </p:extLst>
  </p:cmAuthor>
  <p:cmAuthor id="2" name="Tribble, Christie" initials="TC" lastIdx="5" clrIdx="1">
    <p:extLst>
      <p:ext uri="{19B8F6BF-5375-455C-9EA6-DF929625EA0E}">
        <p15:presenceInfo xmlns:p15="http://schemas.microsoft.com/office/powerpoint/2012/main" userId="S-1-5-21-3670347269-1734258486-2757495605-9456" providerId="AD"/>
      </p:ext>
    </p:extLst>
  </p:cmAuthor>
  <p:cmAuthor id="3" name="Beckwith, Tina" initials="BT" lastIdx="1" clrIdx="2">
    <p:extLst>
      <p:ext uri="{19B8F6BF-5375-455C-9EA6-DF929625EA0E}">
        <p15:presenceInfo xmlns:p15="http://schemas.microsoft.com/office/powerpoint/2012/main" userId="S-1-5-21-3670347269-1734258486-2757495605-28709" providerId="AD"/>
      </p:ext>
    </p:extLst>
  </p:cmAuthor>
  <p:cmAuthor id="4" name="Hartshorn, Renee" initials="HR" lastIdx="25" clrIdx="3">
    <p:extLst>
      <p:ext uri="{19B8F6BF-5375-455C-9EA6-DF929625EA0E}">
        <p15:presenceInfo xmlns:p15="http://schemas.microsoft.com/office/powerpoint/2012/main" userId="S-1-5-21-3670347269-1734258486-2757495605-26766" providerId="AD"/>
      </p:ext>
    </p:extLst>
  </p:cmAuthor>
  <p:cmAuthor id="5" name="McKenna, Kevin" initials="MK" lastIdx="2" clrIdx="4">
    <p:extLst>
      <p:ext uri="{19B8F6BF-5375-455C-9EA6-DF929625EA0E}">
        <p15:presenceInfo xmlns:p15="http://schemas.microsoft.com/office/powerpoint/2012/main" userId="S-1-5-21-3670347269-1734258486-2757495605-28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A0"/>
    <a:srgbClr val="002F70"/>
    <a:srgbClr val="DAAA00"/>
    <a:srgbClr val="404040"/>
    <a:srgbClr val="026EA0"/>
    <a:srgbClr val="769EC7"/>
    <a:srgbClr val="C4BFC0"/>
    <a:srgbClr val="4298BE"/>
    <a:srgbClr val="FFF8B3"/>
    <a:srgbClr val="007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768" autoAdjust="0"/>
  </p:normalViewPr>
  <p:slideViewPr>
    <p:cSldViewPr snapToGrid="0">
      <p:cViewPr varScale="1">
        <p:scale>
          <a:sx n="101" d="100"/>
          <a:sy n="101" d="100"/>
        </p:scale>
        <p:origin x="93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.xlsb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1034482758621E-2"/>
          <c:y val="2.4883247340369161E-2"/>
          <c:w val="0.9683908045977011"/>
          <c:h val="0.83596204565586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Indexed Universal Life</c:v>
                </c:pt>
              </c:strCache>
            </c:strRef>
          </c:tx>
          <c:spPr>
            <a:solidFill>
              <a:srgbClr val="4298BE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140-4C59-BED2-EDA1E671B8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140-4C59-BED2-EDA1E671B8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140-4C59-BED2-EDA1E671B8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140-4C59-BED2-EDA1E671B8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140-4C59-BED2-EDA1E671B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2.3348146467858362</c:v>
                </c:pt>
                <c:pt idx="1">
                  <c:v>3.0652028839744534</c:v>
                </c:pt>
                <c:pt idx="2">
                  <c:v>3.8455250174900462</c:v>
                </c:pt>
                <c:pt idx="3">
                  <c:v>3.76</c:v>
                </c:pt>
                <c:pt idx="4" formatCode="0.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9-4404-9624-F062262E58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Fixed Universal Life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140-4C59-BED2-EDA1E671B8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D140-4C59-BED2-EDA1E671B8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D140-4C59-BED2-EDA1E671B8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D140-4C59-BED2-EDA1E671B8E7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140-4C59-BED2-EDA1E671B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Sheet1!$C$2:$C$6</c:f>
              <c:numCache>
                <c:formatCode>_(* #,##0.00_);_(* \(#,##0.00\);_(* "-"??_);_(@_)</c:formatCode>
                <c:ptCount val="5"/>
                <c:pt idx="0">
                  <c:v>1.9247011105332605</c:v>
                </c:pt>
                <c:pt idx="1">
                  <c:v>1.5226142718609046</c:v>
                </c:pt>
                <c:pt idx="2">
                  <c:v>1.0076682698103834</c:v>
                </c:pt>
                <c:pt idx="3">
                  <c:v>0.99</c:v>
                </c:pt>
                <c:pt idx="4" formatCode="0.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9-4404-9624-F062262E58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Variable Universal Life</c:v>
                </c:pt>
              </c:strCache>
            </c:strRef>
          </c:tx>
          <c:spPr>
            <a:solidFill>
              <a:srgbClr val="00814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D140-4C59-BED2-EDA1E671B8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140-4C59-BED2-EDA1E671B8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140-4C59-BED2-EDA1E671B8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140-4C59-BED2-EDA1E671B8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140-4C59-BED2-EDA1E671B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Sheet1!$D$2:$D$6</c:f>
              <c:numCache>
                <c:formatCode>_(* #,##0.00_);_(* \(#,##0.00\);_(* "-"??_);_(@_)</c:formatCode>
                <c:ptCount val="5"/>
                <c:pt idx="0">
                  <c:v>0.6390594036308832</c:v>
                </c:pt>
                <c:pt idx="1">
                  <c:v>0.90160358205218949</c:v>
                </c:pt>
                <c:pt idx="2">
                  <c:v>1.7763708612140257</c:v>
                </c:pt>
                <c:pt idx="3">
                  <c:v>1.93</c:v>
                </c:pt>
                <c:pt idx="4" formatCode="0.0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49-4404-9624-F062262E58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Term</c:v>
                </c:pt>
              </c:strCache>
            </c:strRef>
          </c:tx>
          <c:spPr>
            <a:solidFill>
              <a:srgbClr val="F7921E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140-4C59-BED2-EDA1E671B8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140-4C59-BED2-EDA1E671B8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140-4C59-BED2-EDA1E671B8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D140-4C59-BED2-EDA1E671B8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140-4C59-BED2-EDA1E671B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Sheet1!$E$2:$E$6</c:f>
              <c:numCache>
                <c:formatCode>_(* #,##0.00_);_(* \(#,##0.00\);_(* "-"??_);_(@_)</c:formatCode>
                <c:ptCount val="5"/>
                <c:pt idx="0">
                  <c:v>2.637616832457101</c:v>
                </c:pt>
                <c:pt idx="1">
                  <c:v>2.7631287044876931</c:v>
                </c:pt>
                <c:pt idx="2">
                  <c:v>2.8437004259070746</c:v>
                </c:pt>
                <c:pt idx="3">
                  <c:v>2.9</c:v>
                </c:pt>
                <c:pt idx="4" formatCode="0.0">
                  <c:v>1.53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49-4404-9624-F062262E587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Whole Life</c:v>
                </c:pt>
              </c:strCache>
            </c:strRef>
          </c:tx>
          <c:spPr>
            <a:solidFill>
              <a:srgbClr val="5F3E9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51E-4542-8C58-FD4E4F24BA2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51E-4542-8C58-FD4E4F24BA2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51E-4542-8C58-FD4E4F24BA2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51E-4542-8C58-FD4E4F24BA2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140-4C59-BED2-EDA1E671B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Sheet1!$F$2:$F$6</c:f>
              <c:numCache>
                <c:formatCode>_(* #,##0.00_);_(* \(#,##0.00\);_(* "-"??_);_(@_)</c:formatCode>
                <c:ptCount val="5"/>
                <c:pt idx="0">
                  <c:v>4.9288080065929192</c:v>
                </c:pt>
                <c:pt idx="1">
                  <c:v>5.2174505576247592</c:v>
                </c:pt>
                <c:pt idx="2">
                  <c:v>6.0517354255784692</c:v>
                </c:pt>
                <c:pt idx="3">
                  <c:v>6.1</c:v>
                </c:pt>
                <c:pt idx="4" formatCode="0.0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49-4404-9624-F062262E587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34128304"/>
        <c:axId val="979957696"/>
      </c:barChart>
      <c:catAx>
        <c:axId val="113412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9957696"/>
        <c:crosses val="autoZero"/>
        <c:auto val="1"/>
        <c:lblAlgn val="ctr"/>
        <c:lblOffset val="100"/>
        <c:noMultiLvlLbl val="0"/>
      </c:catAx>
      <c:valAx>
        <c:axId val="979957696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11341283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3.0249357155106647E-2"/>
          <c:y val="0.93751870544316063"/>
          <c:w val="0.94100472598497886"/>
          <c:h val="4.1552034659718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612903225806452E-2"/>
          <c:y val="6.750612102133613E-2"/>
          <c:w val="0.75096774193548388"/>
          <c:h val="0.864987757957327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9C606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12903225806451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4C1-4B8B-B107-3E9E9EDB415B}"/>
                </c:ext>
              </c:extLst>
            </c:dLbl>
            <c:dLbl>
              <c:idx val="1"/>
              <c:layout>
                <c:manualLayout>
                  <c:x val="0.2961290322580645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4C1-4B8B-B107-3E9E9EDB415B}"/>
                </c:ext>
              </c:extLst>
            </c:dLbl>
            <c:dLbl>
              <c:idx val="2"/>
              <c:layout>
                <c:manualLayout>
                  <c:x val="4.0645161290322578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4C1-4B8B-B107-3E9E9EDB415B}"/>
                </c:ext>
              </c:extLst>
            </c:dLbl>
            <c:dLbl>
              <c:idx val="3"/>
              <c:layout>
                <c:manualLayout>
                  <c:x val="4.9032258064516131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4C1-4B8B-B107-3E9E9EDB415B}"/>
                </c:ext>
              </c:extLst>
            </c:dLbl>
            <c:dLbl>
              <c:idx val="4"/>
              <c:layout>
                <c:manualLayout>
                  <c:x val="2.4516129032258065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4C1-4B8B-B107-3E9E9EDB415B}"/>
                </c:ext>
              </c:extLst>
            </c:dLbl>
            <c:dLbl>
              <c:idx val="5"/>
              <c:layout>
                <c:manualLayout>
                  <c:x val="0.11806451612903225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4C1-4B8B-B107-3E9E9EDB415B}"/>
                </c:ext>
              </c:extLst>
            </c:dLbl>
            <c:dLbl>
              <c:idx val="6"/>
              <c:layout>
                <c:manualLayout>
                  <c:x val="0.10516129032258065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4C1-4B8B-B107-3E9E9EDB415B}"/>
                </c:ext>
              </c:extLst>
            </c:dLbl>
            <c:dLbl>
              <c:idx val="7"/>
              <c:layout>
                <c:manualLayout>
                  <c:x val="9.6774193548387101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74C1-4B8B-B107-3E9E9EDB415B}"/>
                </c:ext>
              </c:extLst>
            </c:dLbl>
            <c:dLbl>
              <c:idx val="8"/>
              <c:layout>
                <c:manualLayout>
                  <c:x val="0.21032258064516129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74C1-4B8B-B107-3E9E9EDB41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0">
                  <c:v>0.58620042489912949</c:v>
                </c:pt>
                <c:pt idx="1">
                  <c:v>8.8709019687949464</c:v>
                </c:pt>
                <c:pt idx="2">
                  <c:v>1.0706331464686456</c:v>
                </c:pt>
                <c:pt idx="3">
                  <c:v>1.2257137817245205</c:v>
                </c:pt>
                <c:pt idx="4">
                  <c:v>0.74184677407382316</c:v>
                </c:pt>
                <c:pt idx="5">
                  <c:v>2.5889913712414225</c:v>
                </c:pt>
                <c:pt idx="6">
                  <c:v>2.3362799065150734</c:v>
                </c:pt>
                <c:pt idx="7">
                  <c:v>0.45712531037205173</c:v>
                </c:pt>
                <c:pt idx="8">
                  <c:v>5.501970501160093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4C1-4B8B-B107-3E9E9EDB415B}"/>
            </c:ext>
          </c:extLst>
        </c:ser>
        <c:ser>
          <c:idx val="1"/>
          <c:order val="1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354838709677419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74C1-4B8B-B107-3E9E9EDB415B}"/>
                </c:ext>
              </c:extLst>
            </c:dLbl>
            <c:dLbl>
              <c:idx val="1"/>
              <c:layout>
                <c:manualLayout>
                  <c:x val="0.46580645161290324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74C1-4B8B-B107-3E9E9EDB415B}"/>
                </c:ext>
              </c:extLst>
            </c:dLbl>
            <c:dLbl>
              <c:idx val="2"/>
              <c:layout>
                <c:manualLayout>
                  <c:x val="0.10516129032258065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74C1-4B8B-B107-3E9E9EDB415B}"/>
                </c:ext>
              </c:extLst>
            </c:dLbl>
            <c:dLbl>
              <c:idx val="3"/>
              <c:layout>
                <c:manualLayout>
                  <c:x val="0.10774193548387097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74C1-4B8B-B107-3E9E9EDB415B}"/>
                </c:ext>
              </c:extLst>
            </c:dLbl>
            <c:dLbl>
              <c:idx val="4"/>
              <c:layout>
                <c:manualLayout>
                  <c:x val="7.3548387096774193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74C1-4B8B-B107-3E9E9EDB415B}"/>
                </c:ext>
              </c:extLst>
            </c:dLbl>
            <c:dLbl>
              <c:idx val="5"/>
              <c:layout>
                <c:manualLayout>
                  <c:x val="0.20129032258064516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74C1-4B8B-B107-3E9E9EDB415B}"/>
                </c:ext>
              </c:extLst>
            </c:dLbl>
            <c:dLbl>
              <c:idx val="6"/>
              <c:layout>
                <c:manualLayout>
                  <c:x val="0.17806451612903226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74C1-4B8B-B107-3E9E9EDB415B}"/>
                </c:ext>
              </c:extLst>
            </c:dLbl>
            <c:dLbl>
              <c:idx val="7"/>
              <c:layout>
                <c:manualLayout>
                  <c:x val="5.9354838709677421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74C1-4B8B-B107-3E9E9EDB415B}"/>
                </c:ext>
              </c:extLst>
            </c:dLbl>
            <c:dLbl>
              <c:idx val="8"/>
              <c:layout>
                <c:manualLayout>
                  <c:x val="0.425806451612903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74C1-4B8B-B107-3E9E9EDB41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0">
                  <c:v>1.3232719898080698</c:v>
                </c:pt>
                <c:pt idx="1">
                  <c:v>14.759015801269365</c:v>
                </c:pt>
                <c:pt idx="2">
                  <c:v>2.3351591617096541</c:v>
                </c:pt>
                <c:pt idx="3">
                  <c:v>2.3880311155138947</c:v>
                </c:pt>
                <c:pt idx="4">
                  <c:v>1.707099347038457</c:v>
                </c:pt>
                <c:pt idx="5">
                  <c:v>5.1524695152857927</c:v>
                </c:pt>
                <c:pt idx="6">
                  <c:v>4.2359815085451045</c:v>
                </c:pt>
                <c:pt idx="7">
                  <c:v>1.4289635068913862</c:v>
                </c:pt>
                <c:pt idx="8">
                  <c:v>13.185156452874327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4C1-4B8B-B107-3E9E9EDB4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919453216"/>
        <c:axId val="1"/>
      </c:barChart>
      <c:catAx>
        <c:axId val="91945321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4.75901580126936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919453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12903225806452E-2"/>
          <c:y val="6.750612102133613E-2"/>
          <c:w val="0.69225806451612903"/>
          <c:h val="0.864987757957327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9C606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8709677419354839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123-4876-908B-5098D682D47F}"/>
                </c:ext>
              </c:extLst>
            </c:dLbl>
            <c:dLbl>
              <c:idx val="1"/>
              <c:layout>
                <c:manualLayout>
                  <c:x val="0.15741935483870967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123-4876-908B-5098D682D47F}"/>
                </c:ext>
              </c:extLst>
            </c:dLbl>
            <c:dLbl>
              <c:idx val="2"/>
              <c:layout>
                <c:manualLayout>
                  <c:x val="2.5806451612903226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123-4876-908B-5098D682D47F}"/>
                </c:ext>
              </c:extLst>
            </c:dLbl>
            <c:dLbl>
              <c:idx val="3"/>
              <c:layout>
                <c:manualLayout>
                  <c:x val="-9.0322580645161299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123-4876-908B-5098D682D47F}"/>
                </c:ext>
              </c:extLst>
            </c:dLbl>
            <c:dLbl>
              <c:idx val="4"/>
              <c:layout>
                <c:manualLayout>
                  <c:x val="-4.5161290322580649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123-4876-908B-5098D682D47F}"/>
                </c:ext>
              </c:extLst>
            </c:dLbl>
            <c:dLbl>
              <c:idx val="5"/>
              <c:layout>
                <c:manualLayout>
                  <c:x val="1.80645161290322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123-4876-908B-5098D682D47F}"/>
                </c:ext>
              </c:extLst>
            </c:dLbl>
            <c:dLbl>
              <c:idx val="6"/>
              <c:layout>
                <c:manualLayout>
                  <c:x val="1.3548387096774193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B123-4876-908B-5098D682D47F}"/>
                </c:ext>
              </c:extLst>
            </c:dLbl>
            <c:dLbl>
              <c:idx val="7"/>
              <c:layout>
                <c:manualLayout>
                  <c:x val="3.2258064516129032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123-4876-908B-5098D682D47F}"/>
                </c:ext>
              </c:extLst>
            </c:dLbl>
            <c:dLbl>
              <c:idx val="8"/>
              <c:layout>
                <c:manualLayout>
                  <c:x val="0.21483870967741936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B123-4876-908B-5098D682D47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0">
                  <c:v>0.18830240660032529</c:v>
                </c:pt>
                <c:pt idx="1">
                  <c:v>3.3179340565726716</c:v>
                </c:pt>
                <c:pt idx="2">
                  <c:v>0.30798708456808127</c:v>
                </c:pt>
                <c:pt idx="3">
                  <c:v>8.3789636956412727E-2</c:v>
                </c:pt>
                <c:pt idx="4">
                  <c:v>0.16900704702983757</c:v>
                </c:pt>
                <c:pt idx="5">
                  <c:v>0.59637024487322188</c:v>
                </c:pt>
                <c:pt idx="6">
                  <c:v>0.51435721829351222</c:v>
                </c:pt>
                <c:pt idx="7">
                  <c:v>0.32422280626602945</c:v>
                </c:pt>
                <c:pt idx="8">
                  <c:v>5.501970501160093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123-4876-908B-5098D682D47F}"/>
            </c:ext>
          </c:extLst>
        </c:ser>
        <c:ser>
          <c:idx val="1"/>
          <c:order val="1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38709677419355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B123-4876-908B-5098D682D47F}"/>
                </c:ext>
              </c:extLst>
            </c:dLbl>
            <c:dLbl>
              <c:idx val="1"/>
              <c:layout>
                <c:manualLayout>
                  <c:x val="0.26129032258064516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B123-4876-908B-5098D682D47F}"/>
                </c:ext>
              </c:extLst>
            </c:dLbl>
            <c:dLbl>
              <c:idx val="2"/>
              <c:layout>
                <c:manualLayout>
                  <c:x val="4.1290322580645161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B123-4876-908B-5098D682D47F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B123-4876-908B-5098D682D47F}"/>
                </c:ext>
              </c:extLst>
            </c:dLbl>
            <c:dLbl>
              <c:idx val="4"/>
              <c:layout>
                <c:manualLayout>
                  <c:x val="1.1612903225806452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B123-4876-908B-5098D682D47F}"/>
                </c:ext>
              </c:extLst>
            </c:dLbl>
            <c:dLbl>
              <c:idx val="5"/>
              <c:layout>
                <c:manualLayout>
                  <c:x val="6.2580645161290319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B123-4876-908B-5098D682D47F}"/>
                </c:ext>
              </c:extLst>
            </c:dLbl>
            <c:dLbl>
              <c:idx val="6"/>
              <c:layout>
                <c:manualLayout>
                  <c:x val="5.1612903225806452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B123-4876-908B-5098D682D47F}"/>
                </c:ext>
              </c:extLst>
            </c:dLbl>
            <c:dLbl>
              <c:idx val="7"/>
              <c:layout>
                <c:manualLayout>
                  <c:x val="3.548387096774193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B123-4876-908B-5098D682D47F}"/>
                </c:ext>
              </c:extLst>
            </c:dLbl>
            <c:dLbl>
              <c:idx val="8"/>
              <c:layout>
                <c:manualLayout>
                  <c:x val="0.43612903225806454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B123-4876-908B-5098D682D47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0">
                  <c:v>0.53488223386064737</c:v>
                </c:pt>
                <c:pt idx="1">
                  <c:v>7.2580972215499351</c:v>
                </c:pt>
                <c:pt idx="2">
                  <c:v>1.04206371364777</c:v>
                </c:pt>
                <c:pt idx="3">
                  <c:v>0.25235247259583637</c:v>
                </c:pt>
                <c:pt idx="4">
                  <c:v>0.47377483310598234</c:v>
                </c:pt>
                <c:pt idx="5">
                  <c:v>1.446591912999786</c:v>
                </c:pt>
                <c:pt idx="6">
                  <c:v>1.2428845946534164</c:v>
                </c:pt>
                <c:pt idx="7">
                  <c:v>0.93450947046095378</c:v>
                </c:pt>
                <c:pt idx="8">
                  <c:v>13.185156452874327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123-4876-908B-5098D682D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919454656"/>
        <c:axId val="1"/>
      </c:barChart>
      <c:catAx>
        <c:axId val="91945465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3.185156452874327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9194546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03324660306447E-2"/>
          <c:y val="2.0231846019247626E-3"/>
          <c:w val="0.96993350679387103"/>
          <c:h val="0.9979768153980752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8.0948250939577911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DD7-437C-98A9-4EA95FD23087}"/>
                </c:ext>
              </c:extLst>
            </c:dLbl>
            <c:dLbl>
              <c:idx val="2"/>
              <c:layout>
                <c:manualLayout>
                  <c:x val="5.3194564903151199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DD7-437C-98A9-4EA95FD23087}"/>
                </c:ext>
              </c:extLst>
            </c:dLbl>
            <c:dLbl>
              <c:idx val="3"/>
              <c:layout>
                <c:manualLayout>
                  <c:x val="2.3128071697022263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DD7-437C-98A9-4EA95FD23087}"/>
                </c:ext>
              </c:extLst>
            </c:dLbl>
            <c:dLbl>
              <c:idx val="4"/>
              <c:layout>
                <c:manualLayout>
                  <c:x val="-2.3128071697022263E-3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4DD7-437C-98A9-4EA95FD23087}"/>
                </c:ext>
              </c:extLst>
            </c:dLbl>
            <c:dLbl>
              <c:idx val="5"/>
              <c:layout>
                <c:manualLayout>
                  <c:x val="2.1104365423532813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4DD7-437C-98A9-4EA95FD23087}"/>
                </c:ext>
              </c:extLst>
            </c:dLbl>
            <c:dLbl>
              <c:idx val="6"/>
              <c:layout>
                <c:manualLayout>
                  <c:x val="1.5900549291702804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4DD7-437C-98A9-4EA95FD23087}"/>
                </c:ext>
              </c:extLst>
            </c:dLbl>
            <c:dLbl>
              <c:idx val="7"/>
              <c:layout>
                <c:manualLayout>
                  <c:x val="6.3023995374385661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4DD7-437C-98A9-4EA95FD23087}"/>
                </c:ext>
              </c:extLst>
            </c:dLbl>
            <c:dLbl>
              <c:idx val="8"/>
              <c:layout>
                <c:manualLayout>
                  <c:x val="5.0592656837236197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4DD7-437C-98A9-4EA95FD230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Sheet1!$A$1:$J$1</c:f>
              <c:numCache>
                <c:formatCode>#,##0.0;"-"#,##0.0;0</c:formatCode>
                <c:ptCount val="10"/>
                <c:pt idx="0">
                  <c:v>0.61582056047281741</c:v>
                </c:pt>
                <c:pt idx="1">
                  <c:v>10.591036736049192</c:v>
                </c:pt>
                <c:pt idx="2">
                  <c:v>2.5268897062643916</c:v>
                </c:pt>
                <c:pt idx="3">
                  <c:v>0.37283340090475853</c:v>
                </c:pt>
                <c:pt idx="4">
                  <c:v>0.16901901940649697</c:v>
                </c:pt>
                <c:pt idx="5">
                  <c:v>1.1597265766998903</c:v>
                </c:pt>
                <c:pt idx="6">
                  <c:v>0.94596975641180536</c:v>
                </c:pt>
                <c:pt idx="7">
                  <c:v>2.9309543122937987</c:v>
                </c:pt>
                <c:pt idx="8">
                  <c:v>2.4086542894775036</c:v>
                </c:pt>
                <c:pt idx="9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D7-437C-98A9-4EA95FD23087}"/>
            </c:ext>
          </c:extLst>
        </c:ser>
        <c:ser>
          <c:idx val="1"/>
          <c:order val="1"/>
          <c:spPr>
            <a:solidFill>
              <a:srgbClr val="F9C606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6597282451575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4DD7-437C-98A9-4EA95FD23087}"/>
                </c:ext>
              </c:extLst>
            </c:dLbl>
            <c:dLbl>
              <c:idx val="2"/>
              <c:layout>
                <c:manualLayout>
                  <c:x val="8.673026886383347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4DD7-437C-98A9-4EA95FD23087}"/>
                </c:ext>
              </c:extLst>
            </c:dLbl>
            <c:dLbl>
              <c:idx val="3"/>
              <c:layout>
                <c:manualLayout>
                  <c:x val="2.3706273489447819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4DD7-437C-98A9-4EA95FD23087}"/>
                </c:ext>
              </c:extLst>
            </c:dLbl>
            <c:dLbl>
              <c:idx val="4"/>
              <c:layout>
                <c:manualLayout>
                  <c:x val="1.0407632263660017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4DD7-437C-98A9-4EA95FD23087}"/>
                </c:ext>
              </c:extLst>
            </c:dLbl>
            <c:dLbl>
              <c:idx val="5"/>
              <c:layout>
                <c:manualLayout>
                  <c:x val="7.5455333911535125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4DD7-437C-98A9-4EA95FD23087}"/>
                </c:ext>
              </c:extLst>
            </c:dLbl>
            <c:dLbl>
              <c:idx val="6"/>
              <c:layout>
                <c:manualLayout>
                  <c:x val="8.0080948250939574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4DD7-437C-98A9-4EA95FD23087}"/>
                </c:ext>
              </c:extLst>
            </c:dLbl>
            <c:dLbl>
              <c:idx val="7"/>
              <c:layout>
                <c:manualLayout>
                  <c:x val="0.11737496386238798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4DD7-437C-98A9-4EA95FD23087}"/>
                </c:ext>
              </c:extLst>
            </c:dLbl>
            <c:dLbl>
              <c:idx val="8"/>
              <c:layout>
                <c:manualLayout>
                  <c:x val="8.6730268863833476E-2"/>
                  <c:y val="0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4DD7-437C-98A9-4EA95FD230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Sheet1!$A$2:$J$2</c:f>
              <c:numCache>
                <c:formatCode>#,##0.0;"-"#,##0.0;0</c:formatCode>
                <c:ptCount val="10"/>
                <c:pt idx="0">
                  <c:v>1.3986460943914327</c:v>
                </c:pt>
                <c:pt idx="1">
                  <c:v>12.475621604098132</c:v>
                </c:pt>
                <c:pt idx="2">
                  <c:v>4.8362676703556886</c:v>
                </c:pt>
                <c:pt idx="3">
                  <c:v>1.2722548605172272</c:v>
                </c:pt>
                <c:pt idx="4">
                  <c:v>0.70755691356796369</c:v>
                </c:pt>
                <c:pt idx="5">
                  <c:v>3.8678671332643217</c:v>
                </c:pt>
                <c:pt idx="6">
                  <c:v>4.2438888513609223</c:v>
                </c:pt>
                <c:pt idx="7">
                  <c:v>7.4308553593941813</c:v>
                </c:pt>
                <c:pt idx="8">
                  <c:v>4.8240689955448808</c:v>
                </c:pt>
                <c:pt idx="9">
                  <c:v>41.1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DD7-437C-98A9-4EA95FD23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953802079"/>
        <c:axId val="1"/>
      </c:barChart>
      <c:catAx>
        <c:axId val="195380207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1.057027482494753"/>
          <c:min val="0"/>
        </c:scaling>
        <c:delete val="1"/>
        <c:axPos val="t"/>
        <c:numFmt formatCode="#,##0.0;&quot;-&quot;#,##0.0;0" sourceLinked="1"/>
        <c:majorTickMark val="out"/>
        <c:minorTickMark val="none"/>
        <c:tickLblPos val="nextTo"/>
        <c:crossAx val="195380207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August 2024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83285423615984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88-41DE-925D-D713498A50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Full-Time in Office</c:v>
                </c:pt>
                <c:pt idx="1">
                  <c:v>Hybrid</c:v>
                </c:pt>
                <c:pt idx="2">
                  <c:v>Full-Time Remote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5.3400000000000003E-2</c:v>
                </c:pt>
                <c:pt idx="1">
                  <c:v>0.61909999999999998</c:v>
                </c:pt>
                <c:pt idx="2">
                  <c:v>0.32769999999999999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C-4F8E-84DA-FD95F06BFCE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6895103"/>
        <c:axId val="1696905663"/>
      </c:barChart>
      <c:catAx>
        <c:axId val="169689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905663"/>
        <c:crosses val="autoZero"/>
        <c:auto val="1"/>
        <c:lblAlgn val="ctr"/>
        <c:lblOffset val="100"/>
        <c:noMultiLvlLbl val="0"/>
      </c:catAx>
      <c:valAx>
        <c:axId val="169690566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9689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4298BE"/>
      </a:solidFill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August 2025</c:v>
                </c:pt>
              </c:strCache>
            </c:strRef>
          </c:tx>
          <c:spPr>
            <a:solidFill>
              <a:srgbClr val="F9C606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Full-Time in Office</c:v>
                </c:pt>
                <c:pt idx="1">
                  <c:v>Hybrid</c:v>
                </c:pt>
                <c:pt idx="2">
                  <c:v>Full-Time Remote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6.8199999999999997E-2</c:v>
                </c:pt>
                <c:pt idx="1">
                  <c:v>0.64739999999999998</c:v>
                </c:pt>
                <c:pt idx="2">
                  <c:v>0.28470000000000001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F-4B5B-B4C7-48A1169194B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6895103"/>
        <c:axId val="1696905663"/>
      </c:barChart>
      <c:catAx>
        <c:axId val="169689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905663"/>
        <c:crosses val="autoZero"/>
        <c:auto val="1"/>
        <c:lblAlgn val="ctr"/>
        <c:lblOffset val="100"/>
        <c:noMultiLvlLbl val="0"/>
      </c:catAx>
      <c:valAx>
        <c:axId val="169690566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9689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F9C606"/>
      </a:solidFill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88324366693984E-2"/>
          <c:y val="4.7640302272157507E-2"/>
          <c:w val="0.98107348945920714"/>
          <c:h val="0.792110430640614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Full-Time in Office</c:v>
                </c:pt>
                <c:pt idx="1">
                  <c:v>Hybrid</c:v>
                </c:pt>
                <c:pt idx="2">
                  <c:v>Full-Time Remote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0.08</c:v>
                </c:pt>
                <c:pt idx="1">
                  <c:v>0.08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1-4E06-8A00-AEAD9FE33C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About the Same</c:v>
                </c:pt>
              </c:strCache>
            </c:strRef>
          </c:tx>
          <c:spPr>
            <a:solidFill>
              <a:srgbClr val="F9C606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Full-Time in Office</c:v>
                </c:pt>
                <c:pt idx="1">
                  <c:v>Hybrid</c:v>
                </c:pt>
                <c:pt idx="2">
                  <c:v>Full-Time Remote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0.64</c:v>
                </c:pt>
                <c:pt idx="1">
                  <c:v>0.56999999999999995</c:v>
                </c:pt>
                <c:pt idx="2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91-4E06-8A00-AEAD9FE33C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Decreased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Full-Time in Office</c:v>
                </c:pt>
                <c:pt idx="1">
                  <c:v>Hybrid</c:v>
                </c:pt>
                <c:pt idx="2">
                  <c:v>Full-Time Remote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0.35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91-4E06-8A00-AEAD9FE33C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7"/>
        <c:axId val="900095375"/>
        <c:axId val="900100175"/>
      </c:barChart>
      <c:catAx>
        <c:axId val="90009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100175"/>
        <c:crosses val="autoZero"/>
        <c:auto val="1"/>
        <c:lblAlgn val="ctr"/>
        <c:lblOffset val="100"/>
        <c:noMultiLvlLbl val="0"/>
      </c:catAx>
      <c:valAx>
        <c:axId val="9001001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009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25781166494459"/>
          <c:y val="0.96144317170401328"/>
          <c:w val="0.63246820027384998"/>
          <c:h val="3.8267021220302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Senior Management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AD-4798-9935-FD37B3D4B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Excellent</c:v>
                </c:pt>
                <c:pt idx="1">
                  <c:v>Good</c:v>
                </c:pt>
                <c:pt idx="2">
                  <c:v>Fair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0.47</c:v>
                </c:pt>
                <c:pt idx="1">
                  <c:v>0.47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4-441F-8E50-F9668A4198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0310095"/>
        <c:axId val="1630311055"/>
      </c:barChart>
      <c:catAx>
        <c:axId val="1630310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311055"/>
        <c:crosses val="autoZero"/>
        <c:auto val="1"/>
        <c:lblAlgn val="ctr"/>
        <c:lblOffset val="100"/>
        <c:noMultiLvlLbl val="0"/>
      </c:catAx>
      <c:valAx>
        <c:axId val="1630311055"/>
        <c:scaling>
          <c:orientation val="minMax"/>
          <c:max val="0.70000000000000007"/>
        </c:scaling>
        <c:delete val="1"/>
        <c:axPos val="l"/>
        <c:numFmt formatCode="0%" sourceLinked="1"/>
        <c:majorTickMark val="out"/>
        <c:minorTickMark val="none"/>
        <c:tickLblPos val="nextTo"/>
        <c:crossAx val="1630310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4298BE"/>
      </a:solidFill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Middle Management</c:v>
                </c:pt>
              </c:strCache>
            </c:strRef>
          </c:tx>
          <c:spPr>
            <a:solidFill>
              <a:srgbClr val="F9C606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Excellent</c:v>
                </c:pt>
                <c:pt idx="1">
                  <c:v>Good</c:v>
                </c:pt>
                <c:pt idx="2">
                  <c:v>Fair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0.15</c:v>
                </c:pt>
                <c:pt idx="1">
                  <c:v>0.65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C8-46CD-8C52-C4044ADA3F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0310095"/>
        <c:axId val="1630311055"/>
      </c:barChart>
      <c:catAx>
        <c:axId val="1630310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311055"/>
        <c:crosses val="autoZero"/>
        <c:auto val="1"/>
        <c:lblAlgn val="ctr"/>
        <c:lblOffset val="100"/>
        <c:noMultiLvlLbl val="0"/>
      </c:catAx>
      <c:valAx>
        <c:axId val="1630311055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30310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F9C606"/>
      </a:solidFill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C7-4277-849A-A09420DDF3B0}"/>
              </c:ext>
            </c:extLst>
          </c:dPt>
          <c:dPt>
            <c:idx val="1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C7-4277-849A-A09420DDF3B0}"/>
              </c:ext>
            </c:extLst>
          </c:dPt>
          <c:dLbls>
            <c:dLbl>
              <c:idx val="0"/>
              <c:layout>
                <c:manualLayout>
                  <c:x val="-0.16517422626859149"/>
                  <c:y val="0.12816616672915884"/>
                </c:manualLayout>
              </c:layout>
              <c:tx>
                <c:rich>
                  <a:bodyPr/>
                  <a:lstStyle/>
                  <a:p>
                    <a:fld id="{2C05C809-5C0A-4796-9855-32BDCF743773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baseline="0" dirty="0"/>
                      <a:t>
</a:t>
                    </a:r>
                    <a:fld id="{A89BB5EA-D013-4016-B6E4-E2303B861F36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661458333333332"/>
                      <c:h val="0.325396825396825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C7-4277-849A-A09420DDF3B0}"/>
                </c:ext>
              </c:extLst>
            </c:dLbl>
            <c:dLbl>
              <c:idx val="1"/>
              <c:layout>
                <c:manualLayout>
                  <c:x val="0.19121725995188102"/>
                  <c:y val="-0.17885311211098612"/>
                </c:manualLayout>
              </c:layout>
              <c:tx>
                <c:rich>
                  <a:bodyPr/>
                  <a:lstStyle/>
                  <a:p>
                    <a:fld id="{4A53D826-7855-46AB-BB53-D8DEFCA1AFFC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baseline="0" dirty="0"/>
                      <a:t>
</a:t>
                    </a:r>
                    <a:fld id="{FE3BE29C-6AD8-4A0B-969A-8E0F360C472A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79861111111107"/>
                      <c:h val="0.279136982877140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1C7-4277-849A-A09420DDF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Hired
Post-2020</c:v>
                </c:pt>
                <c:pt idx="1">
                  <c:v>Hired
Pre-2020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C7-4277-849A-A09420DDF3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40-439D-AE3C-9D233E83148F}"/>
              </c:ext>
            </c:extLst>
          </c:dPt>
          <c:dPt>
            <c:idx val="1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40-439D-AE3C-9D233E8314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40-439D-AE3C-9D233E8314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40-439D-AE3C-9D233E8314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40-439D-AE3C-9D233E83148F}"/>
              </c:ext>
            </c:extLst>
          </c:dPt>
          <c:dLbls>
            <c:dLbl>
              <c:idx val="0"/>
              <c:layout>
                <c:manualLayout>
                  <c:x val="-0.21001701176241869"/>
                  <c:y val="0.2095442366579177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Flat </a:t>
                    </a:r>
                  </a:p>
                  <a:p>
                    <a:pPr>
                      <a:defRPr sz="1400" b="1"/>
                    </a:pPr>
                    <a:r>
                      <a:rPr lang="en-US" sz="1000" b="0" dirty="0">
                        <a:solidFill>
                          <a:schemeClr val="tx1"/>
                        </a:solidFill>
                      </a:rPr>
                      <a:t>(under 10%)</a:t>
                    </a:r>
                  </a:p>
                  <a:p>
                    <a:pPr>
                      <a:defRPr sz="1400" b="1"/>
                    </a:pPr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734930A6-8A94-449A-B059-41E8E9C5BF5B}" type="VALU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152000097210071"/>
                      <c:h val="0.211805555555555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40-439D-AE3C-9D233E83148F}"/>
                </c:ext>
              </c:extLst>
            </c:dLbl>
            <c:dLbl>
              <c:idx val="1"/>
              <c:layout>
                <c:manualLayout>
                  <c:x val="-0.21623608680859349"/>
                  <c:y val="-0.179753526902887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Slightly</a:t>
                    </a:r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 Higher </a:t>
                    </a:r>
                  </a:p>
                  <a:p>
                    <a:r>
                      <a:rPr lang="en-US" sz="1000" b="0" baseline="0" dirty="0">
                        <a:solidFill>
                          <a:schemeClr val="tx1"/>
                        </a:solidFill>
                      </a:rPr>
                      <a:t>(10% </a:t>
                    </a:r>
                    <a:r>
                      <a:rPr lang="en-US" sz="1000" b="0" baseline="0" dirty="0">
                        <a:solidFill>
                          <a:schemeClr val="tx1"/>
                        </a:solidFill>
                        <a:latin typeface="Aptos Narrow" panose="020B0004020202020204" pitchFamily="34" charset="0"/>
                      </a:rPr>
                      <a:t>–</a:t>
                    </a:r>
                    <a:r>
                      <a:rPr lang="en-US" sz="1000" b="0" baseline="0" dirty="0">
                        <a:solidFill>
                          <a:schemeClr val="tx1"/>
                        </a:solidFill>
                      </a:rPr>
                      <a:t> 30%)</a:t>
                    </a:r>
                  </a:p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2CA2FB72-1B45-45CF-BC2D-EDFF312C388A}" type="VALUE">
                      <a:rPr lang="en-US" sz="1600" baseline="0" smtClean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75160396617086"/>
                      <c:h val="0.23958333333333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40-439D-AE3C-9D233E83148F}"/>
                </c:ext>
              </c:extLst>
            </c:dLbl>
            <c:dLbl>
              <c:idx val="2"/>
              <c:layout>
                <c:manualLayout>
                  <c:x val="0.17847574608729463"/>
                  <c:y val="-0.2454265091863517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Higher</a:t>
                    </a:r>
                    <a:r>
                      <a:rPr lang="en-US" sz="1600" baseline="0" dirty="0"/>
                      <a:t> </a:t>
                    </a:r>
                  </a:p>
                  <a:p>
                    <a:r>
                      <a:rPr lang="en-US" sz="1000" b="0" baseline="0" dirty="0"/>
                      <a:t>(30% </a:t>
                    </a:r>
                    <a:r>
                      <a:rPr lang="en-US" sz="1000" b="0" baseline="0" dirty="0">
                        <a:latin typeface="Aptos Narrow" panose="020B0004020202020204" pitchFamily="34" charset="0"/>
                      </a:rPr>
                      <a:t>–</a:t>
                    </a:r>
                    <a:r>
                      <a:rPr lang="en-US" sz="1000" b="0" baseline="0" dirty="0"/>
                      <a:t> 50%)</a:t>
                    </a:r>
                  </a:p>
                  <a:p>
                    <a:r>
                      <a:rPr lang="en-US" baseline="0" dirty="0"/>
                      <a:t>
</a:t>
                    </a:r>
                    <a:fld id="{F99FEFFF-5EBD-49F8-932B-A8225BC09CCC}" type="VALUE">
                      <a:rPr lang="en-US" sz="1600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40-439D-AE3C-9D233E83148F}"/>
                </c:ext>
              </c:extLst>
            </c:dLbl>
            <c:dLbl>
              <c:idx val="3"/>
              <c:layout>
                <c:manualLayout>
                  <c:x val="0.1484412905908008"/>
                  <c:y val="0.1034326224851690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Much </a:t>
                    </a:r>
                  </a:p>
                  <a:p>
                    <a:pPr>
                      <a:defRPr b="1"/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Higher </a:t>
                    </a:r>
                  </a:p>
                  <a:p>
                    <a:pPr>
                      <a:defRPr b="1"/>
                    </a:pPr>
                    <a:r>
                      <a:rPr lang="en-US" sz="1000" b="0" dirty="0">
                        <a:solidFill>
                          <a:schemeClr val="tx1"/>
                        </a:solidFill>
                      </a:rPr>
                      <a:t>(50%</a:t>
                    </a:r>
                    <a:r>
                      <a:rPr lang="en-US" sz="1000" b="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000" b="0" baseline="0" dirty="0">
                        <a:solidFill>
                          <a:schemeClr val="tx1"/>
                        </a:solidFill>
                        <a:latin typeface="Aptos Narrow" panose="020B0004020202020204" pitchFamily="34" charset="0"/>
                      </a:rPr>
                      <a:t>–</a:t>
                    </a:r>
                    <a:r>
                      <a:rPr lang="en-US" sz="1000" b="0" baseline="0" dirty="0">
                        <a:solidFill>
                          <a:schemeClr val="tx1"/>
                        </a:solidFill>
                      </a:rPr>
                      <a:t> 75%)</a:t>
                    </a:r>
                  </a:p>
                  <a:p>
                    <a:pPr>
                      <a:defRPr b="1"/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4175F95C-B4A7-4E72-8AE4-6095E4F9DBD8}" type="VALU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b="1"/>
                      </a:pPr>
                      <a:t>[VALUE]</a:t>
                    </a:fld>
                    <a:endParaRPr lang="en-US" sz="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43518518518517"/>
                      <c:h val="0.218315972222222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40-439D-AE3C-9D233E83148F}"/>
                </c:ext>
              </c:extLst>
            </c:dLbl>
            <c:dLbl>
              <c:idx val="4"/>
              <c:layout>
                <c:manualLayout>
                  <c:x val="0.15188814984811155"/>
                  <c:y val="0.1382981699671298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Significantly</a:t>
                    </a:r>
                    <a:r>
                      <a:rPr lang="en-US" sz="1600" baseline="0" dirty="0"/>
                      <a:t>     Higher </a:t>
                    </a:r>
                  </a:p>
                  <a:p>
                    <a:pPr>
                      <a:defRPr sz="1400" b="1"/>
                    </a:pPr>
                    <a:r>
                      <a:rPr lang="en-US" sz="1400" b="0" baseline="0" dirty="0"/>
                      <a:t> </a:t>
                    </a:r>
                    <a:r>
                      <a:rPr lang="en-US" sz="1000" b="0" baseline="0" dirty="0"/>
                      <a:t>(over 75%)</a:t>
                    </a:r>
                  </a:p>
                  <a:p>
                    <a:pPr>
                      <a:defRPr sz="1400" b="1"/>
                    </a:pPr>
                    <a:r>
                      <a:rPr lang="en-US" sz="1400" baseline="0" dirty="0"/>
                      <a:t>
          </a:t>
                    </a:r>
                    <a:fld id="{EB89FC11-B148-4C4C-A5EC-F4536481855A}" type="VALUE">
                      <a:rPr lang="en-US" sz="1600" baseline="0" smtClean="0"/>
                      <a:pPr>
                        <a:defRPr sz="1400" b="1"/>
                      </a:pPr>
                      <a:t>[VALUE]</a:t>
                    </a:fld>
                    <a:endParaRPr lang="en-US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81481481481483"/>
                      <c:h val="0.246154582239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840-439D-AE3C-9D233E8314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Flat
(under 10%)</c:v>
                </c:pt>
                <c:pt idx="1">
                  <c:v>Slightly Higher
(10% - 30%)</c:v>
                </c:pt>
                <c:pt idx="2">
                  <c:v>Higher 
(30% - 50%)</c:v>
                </c:pt>
                <c:pt idx="3">
                  <c:v>Much Higher
(50% - 75%)</c:v>
                </c:pt>
                <c:pt idx="4">
                  <c:v>Significantly Higher
(over 75%)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0.28999999999999998</c:v>
                </c:pt>
                <c:pt idx="1">
                  <c:v>0.18</c:v>
                </c:pt>
                <c:pt idx="2">
                  <c:v>0.28999999999999998</c:v>
                </c:pt>
                <c:pt idx="3">
                  <c:v>0.12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E-4996-AC1E-78D9AB5D3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9774263436042803E-2"/>
          <c:w val="0.95134887413593783"/>
          <c:h val="0.855884646251220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Deferred
Income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Sheet1!$B$2:$B$6</c:f>
              <c:numCache>
                <c:formatCode>"$"#,##0.00_);[Red]\("$"#,##0.00\)</c:formatCode>
                <c:ptCount val="5"/>
                <c:pt idx="0">
                  <c:v>2.8</c:v>
                </c:pt>
                <c:pt idx="1">
                  <c:v>2.4</c:v>
                </c:pt>
                <c:pt idx="2">
                  <c:v>2</c:v>
                </c:pt>
                <c:pt idx="3">
                  <c:v>4.2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4-460E-ABCE-7A65888F0B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Fixed
Immediate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Sheet1!$C$2:$C$6</c:f>
              <c:numCache>
                <c:formatCode>"$"#,##0.0</c:formatCode>
                <c:ptCount val="5"/>
                <c:pt idx="0">
                  <c:v>9.1999999999999993</c:v>
                </c:pt>
                <c:pt idx="1">
                  <c:v>9.9</c:v>
                </c:pt>
                <c:pt idx="2">
                  <c:v>9.1999999999999993</c:v>
                </c:pt>
                <c:pt idx="3">
                  <c:v>13.3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74-460E-ABCE-7A65888F0B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Fixed-Rate
Deferred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F74-460E-ABCE-7A65888F0B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F74-460E-ABCE-7A65888F0B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F74-460E-ABCE-7A65888F0B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F74-460E-ABCE-7A65888F0B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39%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Sheet1!$D$2:$D$6</c:f>
              <c:numCache>
                <c:formatCode>"$"#,##0.0</c:formatCode>
                <c:ptCount val="5"/>
                <c:pt idx="0">
                  <c:v>38.700000000000003</c:v>
                </c:pt>
                <c:pt idx="1">
                  <c:v>47.5</c:v>
                </c:pt>
                <c:pt idx="2">
                  <c:v>113</c:v>
                </c:pt>
                <c:pt idx="3">
                  <c:v>164.9</c:v>
                </c:pt>
                <c:pt idx="4">
                  <c:v>83.7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F74-460E-ABCE-7A65888F0B1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Indexed
Deferred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EF74-460E-ABCE-7A65888F0B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EF74-460E-ABCE-7A65888F0B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EF74-460E-ABCE-7A65888F0B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EF74-460E-ABCE-7A65888F0B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Sheet1!$E$2:$E$6</c:f>
              <c:numCache>
                <c:formatCode>"$"#,##0.0</c:formatCode>
                <c:ptCount val="5"/>
                <c:pt idx="0">
                  <c:v>59.1</c:v>
                </c:pt>
                <c:pt idx="1">
                  <c:v>73.5</c:v>
                </c:pt>
                <c:pt idx="2">
                  <c:v>79.8</c:v>
                </c:pt>
                <c:pt idx="3">
                  <c:v>95.9</c:v>
                </c:pt>
                <c:pt idx="4">
                  <c:v>59.3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F74-460E-ABCE-7A65888F0B1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Traditional
Variable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EF74-460E-ABCE-7A65888F0B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EF74-460E-ABCE-7A65888F0B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EF74-460E-ABCE-7A65888F0B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EF74-460E-ABCE-7A65888F0B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Sheet1!$F$2:$F$6</c:f>
              <c:numCache>
                <c:formatCode>"$"#,##0.0</c:formatCode>
                <c:ptCount val="5"/>
                <c:pt idx="0">
                  <c:v>106.5</c:v>
                </c:pt>
                <c:pt idx="1">
                  <c:v>84.6</c:v>
                </c:pt>
                <c:pt idx="2">
                  <c:v>61.8</c:v>
                </c:pt>
                <c:pt idx="3">
                  <c:v>51.4</c:v>
                </c:pt>
                <c:pt idx="4">
                  <c:v>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F74-460E-ABCE-7A65888F0B1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Structured
Settlements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372958722598218E-2"/>
                  <c:y val="-2.079618046296440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EF74-460E-ABCE-7A65888F0B10}"/>
                </c:ext>
              </c:extLst>
            </c:dLbl>
            <c:dLbl>
              <c:idx val="1"/>
              <c:layout>
                <c:manualLayout>
                  <c:x val="5.5331291885054368E-2"/>
                  <c:y val="-1.4769792493773846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EF74-460E-ABCE-7A65888F0B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F74-460E-ABCE-7A65888F0B1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F74-460E-ABCE-7A65888F0B1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Sheet1!$G$2:$G$6</c:f>
              <c:numCache>
                <c:formatCode>"$"#,##0.0</c:formatCode>
                <c:ptCount val="5"/>
                <c:pt idx="0">
                  <c:v>6</c:v>
                </c:pt>
                <c:pt idx="1">
                  <c:v>6.5</c:v>
                </c:pt>
                <c:pt idx="2">
                  <c:v>5.8</c:v>
                </c:pt>
                <c:pt idx="3">
                  <c:v>8.3000000000000007</c:v>
                </c:pt>
                <c:pt idx="4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F74-460E-ABCE-7A65888F0B1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Registered
Index-Linked Annuities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F74-460E-ABCE-7A65888F0B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EF74-460E-ABCE-7A65888F0B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EF74-460E-ABCE-7A65888F0B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EF74-460E-ABCE-7A65888F0B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Sheet1!$H$2:$H$6</c:f>
              <c:numCache>
                <c:formatCode>"$"#,##0.0</c:formatCode>
                <c:ptCount val="5"/>
                <c:pt idx="0">
                  <c:v>0</c:v>
                </c:pt>
                <c:pt idx="1">
                  <c:v>17.3</c:v>
                </c:pt>
                <c:pt idx="2">
                  <c:v>41.1</c:v>
                </c:pt>
                <c:pt idx="3">
                  <c:v>47.4</c:v>
                </c:pt>
                <c:pt idx="4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EF74-460E-ABCE-7A65888F0B10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A58D94F-493D-4928-A5C9-B852D25E26FD}" type="VALUE">
                      <a:rPr lang="en-US" sz="1800" smtClean="0"/>
                      <a:pPr/>
                      <a:t>[VALUE]</a:t>
                    </a:fld>
                    <a:r>
                      <a:rPr lang="en-US" sz="1800" dirty="0"/>
                      <a:t> 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EF74-460E-ABCE-7A65888F0B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D2A8E89-1A2F-4126-8148-15DB9346CD06}" type="VALUE">
                      <a:rPr lang="en-US" sz="1800" smtClean="0"/>
                      <a:pPr/>
                      <a:t>[VALUE]</a:t>
                    </a:fld>
                    <a:r>
                      <a:rPr lang="en-US" sz="1800" dirty="0"/>
                      <a:t> B  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EF74-460E-ABCE-7A65888F0B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CE0FC89-FCA4-4B77-9E27-06414F13ACD6}" type="VALUE">
                      <a:rPr lang="en-US" sz="1800" smtClean="0"/>
                      <a:pPr/>
                      <a:t>[VALUE]</a:t>
                    </a:fld>
                    <a:r>
                      <a:rPr lang="en-US" sz="1800" dirty="0"/>
                      <a:t> 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EF74-460E-ABCE-7A65888F0B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D672308-6F4C-46F2-B9DC-B9A70CD1E122}" type="VALUE">
                      <a:rPr lang="en-US" sz="1800" smtClean="0"/>
                      <a:pPr/>
                      <a:t>[VALUE]</a:t>
                    </a:fld>
                    <a:r>
                      <a:rPr lang="en-US" sz="1800" dirty="0"/>
                      <a:t> 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8-EF74-460E-ABCE-7A65888F0B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8013DB5-25C4-44BF-B6A7-F8E59DE15342}" type="VALUE">
                      <a:rPr lang="en-US" sz="1800" smtClean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r>
                      <a:rPr lang="en-US" sz="1800" dirty="0">
                        <a:solidFill>
                          <a:schemeClr val="tx1"/>
                        </a:solidFill>
                      </a:rPr>
                      <a:t> B 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EF74-460E-ABCE-7A65888F0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Sheet1!$I$2:$I$6</c:f>
              <c:numCache>
                <c:formatCode>"$"#,##0.0</c:formatCode>
                <c:ptCount val="5"/>
                <c:pt idx="0">
                  <c:v>222.3</c:v>
                </c:pt>
                <c:pt idx="1">
                  <c:v>241.7</c:v>
                </c:pt>
                <c:pt idx="2">
                  <c:v>312.7</c:v>
                </c:pt>
                <c:pt idx="3">
                  <c:v>385.4</c:v>
                </c:pt>
                <c:pt idx="4">
                  <c:v>216.6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EF74-460E-ABCE-7A65888F0B1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78451071"/>
        <c:axId val="678439551"/>
      </c:barChart>
      <c:catAx>
        <c:axId val="67845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439551"/>
        <c:crosses val="autoZero"/>
        <c:auto val="1"/>
        <c:lblAlgn val="ctr"/>
        <c:lblOffset val="100"/>
        <c:noMultiLvlLbl val="0"/>
      </c:catAx>
      <c:valAx>
        <c:axId val="678439551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67845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1.386737432207584E-2"/>
          <c:y val="0.92856508925790171"/>
          <c:w val="0.94011670605589015"/>
          <c:h val="6.5701269970379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43-45FE-88C0-9702AF21BE49}"/>
              </c:ext>
            </c:extLst>
          </c:dPt>
          <c:dPt>
            <c:idx val="1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43-45FE-88C0-9702AF21BE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43-45FE-88C0-9702AF21BE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43-45FE-88C0-9702AF21BE49}"/>
              </c:ext>
            </c:extLst>
          </c:dPt>
          <c:dPt>
            <c:idx val="4"/>
            <c:bubble3D val="0"/>
            <c:spPr>
              <a:solidFill>
                <a:srgbClr val="ED8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43-45FE-88C0-9702AF21BE49}"/>
              </c:ext>
            </c:extLst>
          </c:dPt>
          <c:dLbls>
            <c:dLbl>
              <c:idx val="0"/>
              <c:layout>
                <c:manualLayout>
                  <c:x val="-0.21689295348498105"/>
                  <c:y val="0.2015895669291338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Flat</a:t>
                    </a:r>
                    <a:r>
                      <a:rPr lang="en-US" sz="1600" baseline="0" dirty="0"/>
                      <a:t>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sz="1000" b="0" baseline="0" dirty="0"/>
                      <a:t>(under 10%)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sz="1600" baseline="0" dirty="0"/>
                      <a:t>
</a:t>
                    </a:r>
                    <a:fld id="{1A8C3DE0-3331-4334-B239-76CCC232388C}" type="VALUE">
                      <a:rPr lang="en-US" sz="1600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810185185185183"/>
                      <c:h val="0.24739583333333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43-45FE-88C0-9702AF21BE49}"/>
                </c:ext>
              </c:extLst>
            </c:dLbl>
            <c:dLbl>
              <c:idx val="1"/>
              <c:layout>
                <c:manualLayout>
                  <c:x val="-0.12431023379022067"/>
                  <c:y val="-0.1908763943569553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Slightly</a:t>
                    </a:r>
                    <a:r>
                      <a:rPr lang="en-US" sz="1600" baseline="0" dirty="0"/>
                      <a:t> Higher 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sz="1000" b="0" baseline="0" dirty="0"/>
                      <a:t>(10% </a:t>
                    </a:r>
                    <a:r>
                      <a:rPr lang="en-US" sz="1000" b="0" baseline="0" dirty="0">
                        <a:latin typeface="Aptos Narrow" panose="020B0004020202020204" pitchFamily="34" charset="0"/>
                      </a:rPr>
                      <a:t>–</a:t>
                    </a:r>
                    <a:r>
                      <a:rPr lang="en-US" sz="1000" b="0" baseline="0" dirty="0"/>
                      <a:t> 30%)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sz="1600" baseline="0" dirty="0"/>
                      <a:t>
</a:t>
                    </a:r>
                    <a:fld id="{C50A638D-F263-42C1-8575-89639ECDFABC}" type="VALUE">
                      <a:rPr lang="en-US" sz="1600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31950520073878"/>
                      <c:h val="0.230902777777777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43-45FE-88C0-9702AF21BE49}"/>
                </c:ext>
              </c:extLst>
            </c:dLbl>
            <c:dLbl>
              <c:idx val="2"/>
              <c:layout>
                <c:manualLayout>
                  <c:x val="0.17509350393700787"/>
                  <c:y val="6.636455599300088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Higher</a:t>
                    </a:r>
                    <a:r>
                      <a:rPr lang="en-US" sz="1600" baseline="0" dirty="0"/>
                      <a:t> </a:t>
                    </a:r>
                  </a:p>
                  <a:p>
                    <a:pPr>
                      <a:defRPr b="1"/>
                    </a:pPr>
                    <a:r>
                      <a:rPr lang="en-US" sz="1000" b="0" baseline="0" dirty="0"/>
                      <a:t>(30% </a:t>
                    </a:r>
                    <a:r>
                      <a:rPr lang="en-US" sz="1000" b="0" baseline="0" dirty="0">
                        <a:latin typeface="Aptos Narrow" panose="020B0004020202020204" pitchFamily="34" charset="0"/>
                      </a:rPr>
                      <a:t>–</a:t>
                    </a:r>
                    <a:r>
                      <a:rPr lang="en-US" sz="1000" b="0" baseline="0" dirty="0"/>
                      <a:t> 50%)</a:t>
                    </a:r>
                  </a:p>
                  <a:p>
                    <a:pPr>
                      <a:defRPr b="1"/>
                    </a:pPr>
                    <a:r>
                      <a:rPr lang="en-US" sz="1600" baseline="0" dirty="0"/>
                      <a:t>
</a:t>
                    </a:r>
                    <a:fld id="{65E27E0D-9745-431F-ABE8-F554081CAEBB}" type="VALUE">
                      <a:rPr lang="en-US" sz="1600" baseline="0" dirty="0"/>
                      <a:pPr>
                        <a:defRPr b="1"/>
                      </a:pPr>
                      <a:t>[VALUE]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487654320987651"/>
                      <c:h val="0.197213610017497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43-45FE-88C0-9702AF21BE4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43-45FE-88C0-9702AF21BE49}"/>
                </c:ext>
              </c:extLst>
            </c:dLbl>
            <c:dLbl>
              <c:idx val="4"/>
              <c:layout>
                <c:manualLayout>
                  <c:x val="0.15369887357830272"/>
                  <c:y val="0.1106770833333333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500" dirty="0"/>
                  </a:p>
                  <a:p>
                    <a:pPr>
                      <a:defRPr sz="1500" b="1">
                        <a:solidFill>
                          <a:schemeClr val="tx1"/>
                        </a:solidFill>
                      </a:defRPr>
                    </a:pPr>
                    <a:r>
                      <a:rPr lang="en-US" sz="1500" dirty="0"/>
                      <a:t>Significantly Higher </a:t>
                    </a:r>
                  </a:p>
                  <a:p>
                    <a:pPr>
                      <a:defRPr sz="1500" b="1">
                        <a:solidFill>
                          <a:schemeClr val="tx1"/>
                        </a:solidFill>
                      </a:defRPr>
                    </a:pPr>
                    <a:r>
                      <a:rPr lang="en-US" sz="1000" b="0" dirty="0"/>
                      <a:t>(over 50%)</a:t>
                    </a:r>
                  </a:p>
                  <a:p>
                    <a:pPr>
                      <a:defRPr sz="1500" b="1">
                        <a:solidFill>
                          <a:schemeClr val="tx1"/>
                        </a:solidFill>
                      </a:defRPr>
                    </a:pPr>
                    <a:r>
                      <a:rPr lang="en-US" sz="1500" baseline="0" dirty="0"/>
                      <a:t>
            12%</a:t>
                    </a:r>
                    <a:endParaRPr lang="en-US" sz="15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6759259259256"/>
                      <c:h val="0.2817447916666666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5843-45FE-88C0-9702AF21B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Flat
(under 10%)</c:v>
                </c:pt>
                <c:pt idx="1">
                  <c:v>Slightly Higher
(10% to 30%)</c:v>
                </c:pt>
                <c:pt idx="2">
                  <c:v>Higher 
(30% to 50%)</c:v>
                </c:pt>
                <c:pt idx="3">
                  <c:v>Much Higher
(50% to 75%)</c:v>
                </c:pt>
                <c:pt idx="4">
                  <c:v>Significantly Higher
(over 50%)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0.24</c:v>
                </c:pt>
                <c:pt idx="1">
                  <c:v>0.47</c:v>
                </c:pt>
                <c:pt idx="2">
                  <c:v>0.18</c:v>
                </c:pt>
                <c:pt idx="3">
                  <c:v>0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43-45FE-88C0-9702AF21B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tabLst>
                <a:tab pos="5892800" algn="l"/>
              </a:tabLst>
              <a:defRPr sz="24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Employees Using AI as Part of </a:t>
            </a:r>
          </a:p>
          <a:p>
            <a:pPr>
              <a:tabLst>
                <a:tab pos="5892800" algn="l"/>
              </a:tabLst>
              <a:defRPr sz="2400">
                <a:solidFill>
                  <a:schemeClr val="tx1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Day-to-Day</a:t>
            </a:r>
            <a:r>
              <a:rPr lang="en-US" sz="1800" baseline="0" dirty="0">
                <a:solidFill>
                  <a:schemeClr val="tx1"/>
                </a:solidFill>
              </a:rPr>
              <a:t> Work</a:t>
            </a:r>
            <a:endParaRPr 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71453323835743"/>
          <c:y val="3.173458708804383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tabLst>
              <a:tab pos="5892800" algn="l"/>
            </a:tabLst>
            <a:defRPr sz="2400" b="0" i="0" u="none" strike="noStrike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Employee Using AI as
Part of Day-to-Day Work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D-4DCD-BD71-0462A7B323C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ED-4DCD-BD71-0462A7B323C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ED-4DCD-BD71-0462A7B323C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ED-4DCD-BD71-0462A7B323C9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DED-4DCD-BD71-0462A7B32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Under 10%</c:v>
                </c:pt>
                <c:pt idx="1">
                  <c:v>Between
10% and 25%</c:v>
                </c:pt>
                <c:pt idx="2">
                  <c:v>Between
25% and 50%</c:v>
                </c:pt>
                <c:pt idx="3">
                  <c:v>Over 50%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0.47</c:v>
                </c:pt>
                <c:pt idx="1">
                  <c:v>0.47</c:v>
                </c:pt>
                <c:pt idx="2">
                  <c:v>0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E-4996-AC1E-78D9AB5D3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70431727"/>
        <c:axId val="1270439887"/>
      </c:barChart>
      <c:catAx>
        <c:axId val="12704317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439887"/>
        <c:crosses val="autoZero"/>
        <c:auto val="1"/>
        <c:lblAlgn val="ctr"/>
        <c:lblOffset val="100"/>
        <c:noMultiLvlLbl val="0"/>
      </c:catAx>
      <c:valAx>
        <c:axId val="1270439887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127043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4298BE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Employee AI/Generative</a:t>
            </a:r>
            <a:r>
              <a:rPr lang="en-US" sz="1800" b="0" i="0" u="none" strike="noStrike" baseline="0" dirty="0">
                <a:solidFill>
                  <a:schemeClr val="tx1"/>
                </a:solidFill>
              </a:rPr>
              <a:t> AI </a:t>
            </a:r>
          </a:p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Education</a:t>
            </a:r>
            <a:r>
              <a:rPr lang="en-US" sz="1800" baseline="0" dirty="0">
                <a:solidFill>
                  <a:schemeClr val="tx1"/>
                </a:solidFill>
              </a:rPr>
              <a:t> and </a:t>
            </a:r>
            <a:r>
              <a:rPr lang="en-US" sz="1800" dirty="0">
                <a:solidFill>
                  <a:schemeClr val="tx1"/>
                </a:solidFill>
              </a:rPr>
              <a:t>Training</a:t>
            </a:r>
          </a:p>
        </c:rich>
      </c:tx>
      <c:layout>
        <c:manualLayout>
          <c:xMode val="edge"/>
          <c:yMode val="edge"/>
          <c:x val="0.22199312053892775"/>
          <c:y val="3.1738401057068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F9C606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43-45FE-88C0-9702AF21BE49}"/>
              </c:ext>
            </c:extLst>
          </c:dPt>
          <c:dPt>
            <c:idx val="1"/>
            <c:invertIfNegative val="0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43-45FE-88C0-9702AF21BE49}"/>
              </c:ext>
            </c:extLst>
          </c:dPt>
          <c:dPt>
            <c:idx val="2"/>
            <c:invertIfNegative val="0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43-45FE-88C0-9702AF21BE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No, we have
no plans</c:v>
                </c:pt>
                <c:pt idx="1">
                  <c:v>No, but exploring programs</c:v>
                </c:pt>
                <c:pt idx="2">
                  <c:v>Yes, we have active programs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0.38</c:v>
                </c:pt>
                <c:pt idx="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43-45FE-88C0-9702AF21B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70432687"/>
        <c:axId val="1270442767"/>
      </c:barChart>
      <c:catAx>
        <c:axId val="1270432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442767"/>
        <c:crosses val="autoZero"/>
        <c:auto val="1"/>
        <c:lblAlgn val="ctr"/>
        <c:lblOffset val="100"/>
        <c:noMultiLvlLbl val="0"/>
      </c:catAx>
      <c:valAx>
        <c:axId val="1270442767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270432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F9C606"/>
      </a:solidFill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43-45FE-88C0-9702AF21BE49}"/>
              </c:ext>
            </c:extLst>
          </c:dPt>
          <c:dPt>
            <c:idx val="1"/>
            <c:bubble3D val="0"/>
            <c:spPr>
              <a:solidFill>
                <a:srgbClr val="F9C6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43-45FE-88C0-9702AF21BE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43-45FE-88C0-9702AF21BE49}"/>
              </c:ext>
            </c:extLst>
          </c:dPt>
          <c:dLbls>
            <c:dLbl>
              <c:idx val="0"/>
              <c:layout>
                <c:manualLayout>
                  <c:x val="-0.12955945610965297"/>
                  <c:y val="0.137136852034120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E120AF-2387-4BD5-A505-975243C28C80}" type="CATEGORYNAME">
                      <a:rPr lang="en-US" sz="1600" smtClean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1600" dirty="0"/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sz="1600" baseline="0" dirty="0"/>
                      <a:t>
</a:t>
                    </a:r>
                    <a:fld id="{F021DE07-CDF1-4061-8A77-6B4062700699}" type="VALUE">
                      <a:rPr lang="en-US" sz="1600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43-45FE-88C0-9702AF21BE49}"/>
                </c:ext>
              </c:extLst>
            </c:dLbl>
            <c:dLbl>
              <c:idx val="1"/>
              <c:layout>
                <c:manualLayout>
                  <c:x val="-0.24927256488772237"/>
                  <c:y val="-0.1653963664698163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16AE78-6357-4C1B-8F06-829D20F3952E}" type="CATEGORYNAME">
                      <a:rPr lang="en-US" sz="160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
</a:t>
                    </a:r>
                  </a:p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fld id="{4A096E24-0F29-4398-9580-EA8D874EDC41}" type="VALUE">
                      <a:rPr lang="en-US" sz="1600" baseline="0" smtClean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43-45FE-88C0-9702AF21BE49}"/>
                </c:ext>
              </c:extLst>
            </c:dLbl>
            <c:dLbl>
              <c:idx val="2"/>
              <c:layout>
                <c:manualLayout>
                  <c:x val="0.18829368985126857"/>
                  <c:y val="4.8567503280839898E-2"/>
                </c:manualLayout>
              </c:layout>
              <c:tx>
                <c:rich>
                  <a:bodyPr/>
                  <a:lstStyle/>
                  <a:p>
                    <a:fld id="{AEBA6C13-A320-45AC-B0B6-CB0D571AB5C7}" type="CATEGORYNAME">
                      <a:rPr lang="en-US" sz="1600" smtClean="0"/>
                      <a:pPr/>
                      <a:t>[CATEGORY NAME]</a:t>
                    </a:fld>
                    <a:endParaRPr lang="en-US" sz="1600" dirty="0"/>
                  </a:p>
                  <a:p>
                    <a:r>
                      <a:rPr lang="en-US" sz="1600" baseline="0" dirty="0"/>
                      <a:t>
</a:t>
                    </a:r>
                    <a:fld id="{8DC7D111-A2A0-4834-BD77-F11EA9415837}" type="VALUE">
                      <a:rPr lang="en-US" sz="1600" baseline="0"/>
                      <a:pPr/>
                      <a:t>[VALUE]</a:t>
                    </a:fld>
                    <a:endParaRPr lang="en-US" sz="16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12037037037032"/>
                      <c:h val="0.199479166666666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43-45FE-88C0-9702AF21B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Limited Impact</c:v>
                </c:pt>
                <c:pt idx="1">
                  <c:v>Moderate Impact</c:v>
                </c:pt>
                <c:pt idx="2">
                  <c:v>Significant Impact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0.12</c:v>
                </c:pt>
                <c:pt idx="1">
                  <c:v>0.41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43-45FE-88C0-9702AF21B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812150334801879E-2"/>
          <c:y val="2.7777777777777776E-2"/>
          <c:w val="0.98318784966519812"/>
          <c:h val="0.800998772280345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Term Life Insurance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$3.7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EBB-400F-8781-138C95E26A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BA2BFB-5C0F-4F3D-86AD-64D27CA1C42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BB-400F-8781-138C95E26A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D4A68EA-FB32-4BBC-AA4C-F3FAF35AB00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EBB-400F-8781-138C95E26A0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ADAF236-6BDB-4C03-BBEE-49E201527D1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EBB-400F-8781-138C95E26A0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20E877B-7428-47C1-889A-6CF45F7CF98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B8-4455-A30E-081D94E1A7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Sheet1!$B$2:$B$6</c:f>
              <c:numCache>
                <c:formatCode>_("$"* #,##0.0_);_("$"* \(#,##0.0\);_("$"* "-"??_);_(@_)</c:formatCode>
                <c:ptCount val="5"/>
                <c:pt idx="0">
                  <c:v>3.1454529999999998</c:v>
                </c:pt>
                <c:pt idx="1">
                  <c:v>3.1420149999999998</c:v>
                </c:pt>
                <c:pt idx="2">
                  <c:v>3.0974919999999999</c:v>
                </c:pt>
                <c:pt idx="3">
                  <c:v>3.3602989999999999</c:v>
                </c:pt>
                <c:pt idx="4">
                  <c:v>2.3175059999999998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BB-400F-8781-138C95E26A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Permanent Life Insurance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20D8A53-2D42-484C-9366-407DAD3F4C8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476-442C-8D6E-17109347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88527F5-291D-465C-80D5-6368D53036F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476-442C-8D6E-17109347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E2E41BD-FC1B-4AC4-B02C-64BC8E4AC92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476-442C-8D6E-17109347B8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C10F463-AFE8-4E83-8CB5-1BC53F2789A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476-442C-8D6E-17109347B8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D3A6E33-7CEF-49B7-9D39-2FE107BAAA42}" type="VALUE">
                      <a:rPr lang="en-US" smtClean="0"/>
                      <a:pPr/>
                      <a:t>[VALUE]</a:t>
                    </a:fld>
                    <a:r>
                      <a:rPr lang="en-US" baseline="0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8B8-4455-A30E-081D94E1A7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Sheet1!$C$2:$C$6</c:f>
              <c:numCache>
                <c:formatCode>_("$"* #,##0.0_);_("$"* \(#,##0.0\);_("$"* "-"??_);_(@_)</c:formatCode>
                <c:ptCount val="5"/>
                <c:pt idx="0">
                  <c:v>0.56556499999999998</c:v>
                </c:pt>
                <c:pt idx="1">
                  <c:v>0.56825000000000003</c:v>
                </c:pt>
                <c:pt idx="2">
                  <c:v>0.72137200000000001</c:v>
                </c:pt>
                <c:pt idx="3">
                  <c:v>0.74345300000000003</c:v>
                </c:pt>
                <c:pt idx="4">
                  <c:v>0.40523100000000001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BB-400F-8781-138C95E26A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Long-Term Disability Insurance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FFD270-7654-46AB-8110-5E361DDC6DE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476-442C-8D6E-17109347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8A5DE77-20CE-4D72-927C-05DE1E64759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76-442C-8D6E-17109347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B00A214-0597-4CBA-AAD5-B1EA6926501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476-442C-8D6E-17109347B8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C4DFBFA-01D0-48F3-AE4E-0AE9FF73E3AD}" type="VALUE">
                      <a:rPr lang="en-US" smtClean="0"/>
                      <a:pPr/>
                      <a:t>[VALUE]</a:t>
                    </a:fld>
                    <a:r>
                      <a:rPr lang="en-US" b="1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76-442C-8D6E-17109347B8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E9728C1-B261-400E-94FA-9F41AFAD687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476-442C-8D6E-17109347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Sheet1!$D$2:$D$6</c:f>
              <c:numCache>
                <c:formatCode>_("$"* #,##0.0_);_("$"* \(#,##0.0\);_("$"* "-"??_);_(@_)</c:formatCode>
                <c:ptCount val="5"/>
                <c:pt idx="0">
                  <c:v>1.7466440000000001</c:v>
                </c:pt>
                <c:pt idx="1">
                  <c:v>1.7268129999999999</c:v>
                </c:pt>
                <c:pt idx="2">
                  <c:v>1.8590180000000001</c:v>
                </c:pt>
                <c:pt idx="3">
                  <c:v>1.8728279999999999</c:v>
                </c:pt>
                <c:pt idx="4">
                  <c:v>1.1554610000000001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BB-400F-8781-138C95E26A0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Short-Term Disability Insurance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1A199E9-FEDC-4503-BAD0-7D32CF9B094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76-442C-8D6E-17109347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56FAFEE-5EE0-4867-86E6-2EDDD99F593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476-442C-8D6E-17109347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3C902FA-C036-4E3F-83A4-48425E89937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476-442C-8D6E-17109347B8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383C7C7-2431-44A7-B760-EC460E8143F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6476-442C-8D6E-17109347B8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1B6486E-19DA-4BEC-BDA8-3A9A96A875B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476-442C-8D6E-17109347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Sheet1!$E$2:$E$6</c:f>
              <c:numCache>
                <c:formatCode>_("$"* #,##0.0_);_("$"* \(#,##0.0\);_("$"* "-"??_);_(@_)</c:formatCode>
                <c:ptCount val="5"/>
                <c:pt idx="0">
                  <c:v>2.0754030000000001</c:v>
                </c:pt>
                <c:pt idx="1">
                  <c:v>2.0545420000000001</c:v>
                </c:pt>
                <c:pt idx="2">
                  <c:v>2.0113970000000001</c:v>
                </c:pt>
                <c:pt idx="3">
                  <c:v>2.348312</c:v>
                </c:pt>
                <c:pt idx="4">
                  <c:v>1.280356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BB-400F-8781-138C95E26A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64641920"/>
        <c:axId val="764641440"/>
      </c:barChart>
      <c:catAx>
        <c:axId val="7646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641440"/>
        <c:crosses val="autoZero"/>
        <c:auto val="1"/>
        <c:lblAlgn val="ctr"/>
        <c:lblOffset val="100"/>
        <c:noMultiLvlLbl val="0"/>
      </c:catAx>
      <c:valAx>
        <c:axId val="764641440"/>
        <c:scaling>
          <c:orientation val="minMax"/>
        </c:scaling>
        <c:delete val="1"/>
        <c:axPos val="l"/>
        <c:numFmt formatCode="_(&quot;$&quot;* #,##0.0_);_(&quot;$&quot;* \(#,##0.0\);_(&quot;$&quot;* &quot;-&quot;??_);_(@_)" sourceLinked="1"/>
        <c:majorTickMark val="out"/>
        <c:minorTickMark val="none"/>
        <c:tickLblPos val="nextTo"/>
        <c:crossAx val="7646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691293547807989E-2"/>
          <c:y val="0.92161936913934084"/>
          <c:w val="0.90757827510411548"/>
          <c:h val="4.3757859427163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96460176991149E-2"/>
          <c:y val="0.23294418653237167"/>
          <c:w val="0.85919370698131758"/>
          <c:h val="0.63816020977320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3-Year Average FRD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EB1-49FD-921E-01FDBD210D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B1-49FD-921E-01FDBD210D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0.0%</c:formatCode>
                <c:ptCount val="6"/>
                <c:pt idx="0">
                  <c:v>2.07E-2</c:v>
                </c:pt>
                <c:pt idx="1">
                  <c:v>1.55E-2</c:v>
                </c:pt>
                <c:pt idx="2">
                  <c:v>1.6199999999999999E-2</c:v>
                </c:pt>
                <c:pt idx="3">
                  <c:v>4.2200000000000001E-2</c:v>
                </c:pt>
                <c:pt idx="4">
                  <c:v>5.0500000000000003E-2</c:v>
                </c:pt>
                <c:pt idx="5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A-4A94-9E01-8B7CE27830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3-Year Average CD Rate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1976401179941E-3"/>
                  <c:y val="3.30421160795543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D5-4282-BBE2-471B5ED556EB}"/>
                </c:ext>
              </c:extLst>
            </c:dLbl>
            <c:dLbl>
              <c:idx val="1"/>
              <c:layout>
                <c:manualLayout>
                  <c:x val="5.5063913470993113E-3"/>
                  <c:y val="1.6521058039777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D5-4282-BBE2-471B5ED556EB}"/>
                </c:ext>
              </c:extLst>
            </c:dLbl>
            <c:dLbl>
              <c:idx val="2"/>
              <c:layout>
                <c:manualLayout>
                  <c:x val="3.1465093411995491E-3"/>
                  <c:y val="1.6521058039777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D5-4282-BBE2-471B5ED556EB}"/>
                </c:ext>
              </c:extLst>
            </c:dLbl>
            <c:dLbl>
              <c:idx val="3"/>
              <c:layout>
                <c:manualLayout>
                  <c:x val="4.71976401179941E-3"/>
                  <c:y val="-1.211530260549415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D5-4282-BBE2-471B5ED556EB}"/>
                </c:ext>
              </c:extLst>
            </c:dLbl>
            <c:dLbl>
              <c:idx val="4"/>
              <c:layout>
                <c:manualLayout>
                  <c:x val="9.4395280235988199E-3"/>
                  <c:y val="4.95631741193332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03-400D-BF84-09435E28B4C2}"/>
                </c:ext>
              </c:extLst>
            </c:dLbl>
            <c:dLbl>
              <c:idx val="5"/>
              <c:layout>
                <c:manualLayout>
                  <c:x val="8.6529006882989177E-3"/>
                  <c:y val="8.2605290198888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03-400D-BF84-09435E28B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0.0%</c:formatCode>
                <c:ptCount val="6"/>
                <c:pt idx="0">
                  <c:v>1.61E-2</c:v>
                </c:pt>
                <c:pt idx="1">
                  <c:v>6.4000000000000003E-3</c:v>
                </c:pt>
                <c:pt idx="2">
                  <c:v>5.1000000000000004E-3</c:v>
                </c:pt>
                <c:pt idx="3">
                  <c:v>1.5299999999999999E-2</c:v>
                </c:pt>
                <c:pt idx="4">
                  <c:v>2.5100000000000001E-2</c:v>
                </c:pt>
                <c:pt idx="5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A-4A94-9E01-8B7CE27830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518004207"/>
        <c:axId val="1518006607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Difference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08000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</c:numRef>
          </c:val>
          <c:smooth val="0"/>
          <c:extLst>
            <c:ext xmlns:c16="http://schemas.microsoft.com/office/drawing/2014/chart" uri="{C3380CC4-5D6E-409C-BE32-E72D297353CC}">
              <c16:uniqueId val="{00000002-F32A-4A94-9E01-8B7CE27830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56318671"/>
        <c:axId val="1956323471"/>
      </c:lineChart>
      <c:catAx>
        <c:axId val="15180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006607"/>
        <c:crosses val="autoZero"/>
        <c:auto val="1"/>
        <c:lblAlgn val="ctr"/>
        <c:lblOffset val="100"/>
        <c:noMultiLvlLbl val="0"/>
      </c:catAx>
      <c:valAx>
        <c:axId val="151800660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518004207"/>
        <c:crosses val="autoZero"/>
        <c:crossBetween val="between"/>
      </c:valAx>
      <c:valAx>
        <c:axId val="1956323471"/>
        <c:scaling>
          <c:orientation val="minMax"/>
        </c:scaling>
        <c:delete val="1"/>
        <c:axPos val="r"/>
        <c:numFmt formatCode="0.0%" sourceLinked="1"/>
        <c:majorTickMark val="out"/>
        <c:minorTickMark val="none"/>
        <c:tickLblPos val="nextTo"/>
        <c:crossAx val="1956318671"/>
        <c:crosses val="max"/>
        <c:crossBetween val="between"/>
      </c:valAx>
      <c:catAx>
        <c:axId val="195631867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63234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97294032936153"/>
          <c:y val="0.95719579662207654"/>
          <c:w val="0.42229004560270672"/>
          <c:h val="4.2804240162067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41420806080716E-2"/>
          <c:y val="2.4208639422865438E-2"/>
          <c:w val="0.98275862068965514"/>
          <c:h val="0.9033240956612267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Sheet1!$B$2:$B$15</c:f>
              <c:numCache>
                <c:formatCode>0%</c:formatCode>
                <c:ptCount val="14"/>
                <c:pt idx="0">
                  <c:v>0.35</c:v>
                </c:pt>
                <c:pt idx="1">
                  <c:v>0.34</c:v>
                </c:pt>
                <c:pt idx="2">
                  <c:v>0.33</c:v>
                </c:pt>
                <c:pt idx="3">
                  <c:v>0.31</c:v>
                </c:pt>
                <c:pt idx="4">
                  <c:v>0.36</c:v>
                </c:pt>
                <c:pt idx="5">
                  <c:v>0.34</c:v>
                </c:pt>
                <c:pt idx="6">
                  <c:v>0.35</c:v>
                </c:pt>
                <c:pt idx="7">
                  <c:v>0.33</c:v>
                </c:pt>
                <c:pt idx="8">
                  <c:v>0.35</c:v>
                </c:pt>
                <c:pt idx="9">
                  <c:v>0.41</c:v>
                </c:pt>
                <c:pt idx="10">
                  <c:v>0.4</c:v>
                </c:pt>
                <c:pt idx="11">
                  <c:v>0.41</c:v>
                </c:pt>
                <c:pt idx="12">
                  <c:v>0.41</c:v>
                </c:pt>
                <c:pt idx="13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14-4C7D-A23B-273C5527DA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1672320"/>
        <c:axId val="751683840"/>
      </c:lineChart>
      <c:catAx>
        <c:axId val="75167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683840"/>
        <c:crosses val="autoZero"/>
        <c:auto val="1"/>
        <c:lblAlgn val="ctr"/>
        <c:lblOffset val="100"/>
        <c:noMultiLvlLbl val="0"/>
      </c:catAx>
      <c:valAx>
        <c:axId val="751683840"/>
        <c:scaling>
          <c:orientation val="minMax"/>
          <c:min val="0.25"/>
        </c:scaling>
        <c:delete val="1"/>
        <c:axPos val="l"/>
        <c:numFmt formatCode="0%" sourceLinked="1"/>
        <c:majorTickMark val="none"/>
        <c:minorTickMark val="none"/>
        <c:tickLblPos val="nextTo"/>
        <c:crossAx val="751672320"/>
        <c:crosses val="autoZero"/>
        <c:crossBetween val="between"/>
        <c:minorUnit val="5.000000000000001E-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48047586005769E-2"/>
          <c:y val="1.1848856601032842E-3"/>
          <c:w val="0.91284492814834917"/>
          <c:h val="0.794278436444172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 35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1706974168294246E-16"/>
                  <c:y val="2.9745458100219904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54-4D36-AD18-48E55827DA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Affiliated</c:v>
                </c:pt>
                <c:pt idx="1">
                  <c:v>Independent
Insurance Agent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54-4D36-AD18-48E55827DA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35 - 54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Affiliated</c:v>
                </c:pt>
                <c:pt idx="1">
                  <c:v>Independent
Insurance Agent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0.41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54-4D36-AD18-48E55827DAD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55 - 64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Affiliated</c:v>
                </c:pt>
                <c:pt idx="1">
                  <c:v>Independent
Insurance Agent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0.18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54-4D36-AD18-48E55827DAD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65 and older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Affiliated</c:v>
                </c:pt>
                <c:pt idx="1">
                  <c:v>Independent
Insurance Agent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54-4D36-AD18-48E55827DAD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47150560"/>
        <c:axId val="1047136160"/>
      </c:barChart>
      <c:catAx>
        <c:axId val="104715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136160"/>
        <c:crosses val="autoZero"/>
        <c:auto val="1"/>
        <c:lblAlgn val="ctr"/>
        <c:lblOffset val="100"/>
        <c:noMultiLvlLbl val="0"/>
      </c:catAx>
      <c:valAx>
        <c:axId val="10471361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4715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04079172442782E-3"/>
          <c:y val="0"/>
          <c:w val="0.99098578619682731"/>
          <c:h val="0.8397361054705185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Affiliated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130,000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8DA-4504-A052-E9459137631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1998</c:v>
                </c:pt>
                <c:pt idx="1">
                  <c:v>2007</c:v>
                </c:pt>
                <c:pt idx="2">
                  <c:v>2013</c:v>
                </c:pt>
                <c:pt idx="3">
                  <c:v>2018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195000</c:v>
                </c:pt>
                <c:pt idx="1">
                  <c:v>162000</c:v>
                </c:pt>
                <c:pt idx="2">
                  <c:v>146000</c:v>
                </c:pt>
                <c:pt idx="3">
                  <c:v>135000</c:v>
                </c:pt>
                <c:pt idx="4">
                  <c:v>130000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DA-4504-A052-E9459137631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Independent</c:v>
                </c:pt>
              </c:strCache>
            </c:strRef>
          </c:tx>
          <c:spPr>
            <a:solidFill>
              <a:srgbClr val="F9C606"/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195,000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8DA-4504-A052-E9459137631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1998</c:v>
                </c:pt>
                <c:pt idx="1">
                  <c:v>2007</c:v>
                </c:pt>
                <c:pt idx="2">
                  <c:v>2013</c:v>
                </c:pt>
                <c:pt idx="3">
                  <c:v>2018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119000</c:v>
                </c:pt>
                <c:pt idx="1">
                  <c:v>163000</c:v>
                </c:pt>
                <c:pt idx="2">
                  <c:v>190000</c:v>
                </c:pt>
                <c:pt idx="3">
                  <c:v>197000</c:v>
                </c:pt>
                <c:pt idx="4">
                  <c:v>195000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DA-4504-A052-E94591376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633248"/>
        <c:axId val="44629640"/>
      </c:barChart>
      <c:lineChart>
        <c:grouping val="standard"/>
        <c:varyColors val="0"/>
        <c:ser>
          <c:idx val="0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tx1"/>
              </a:solidFill>
              <a:ln w="3175" cap="rnd">
                <a:solidFill>
                  <a:schemeClr val="tx1"/>
                </a:solidFill>
              </a:ln>
              <a:effectLst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325,000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8DA-4504-A052-E9459137631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1998</c:v>
                </c:pt>
                <c:pt idx="1">
                  <c:v>2007</c:v>
                </c:pt>
                <c:pt idx="2">
                  <c:v>2013</c:v>
                </c:pt>
                <c:pt idx="3">
                  <c:v>2018</c:v>
                </c:pt>
                <c:pt idx="4">
                  <c:v>2021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314000</c:v>
                </c:pt>
                <c:pt idx="1">
                  <c:v>325000</c:v>
                </c:pt>
                <c:pt idx="2">
                  <c:v>336000</c:v>
                </c:pt>
                <c:pt idx="3">
                  <c:v>332000</c:v>
                </c:pt>
                <c:pt idx="4">
                  <c:v>325000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8DA-4504-A052-E94591376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415296"/>
        <c:axId val="458413656"/>
      </c:lineChart>
      <c:catAx>
        <c:axId val="4463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29640"/>
        <c:crosses val="autoZero"/>
        <c:auto val="1"/>
        <c:lblAlgn val="ctr"/>
        <c:lblOffset val="100"/>
        <c:noMultiLvlLbl val="0"/>
      </c:catAx>
      <c:valAx>
        <c:axId val="44629640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44633248"/>
        <c:crosses val="autoZero"/>
        <c:crossBetween val="between"/>
      </c:valAx>
      <c:valAx>
        <c:axId val="458413656"/>
        <c:scaling>
          <c:orientation val="minMax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458415296"/>
        <c:crosses val="max"/>
        <c:crossBetween val="between"/>
      </c:valAx>
      <c:catAx>
        <c:axId val="458415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8413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Direct Channel Market Share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860922061001369E-2"/>
          <c:y val="0.18302218507602752"/>
          <c:w val="0.92514007433478085"/>
          <c:h val="0.667192087060847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Direct Channell Market Share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57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0.06</c:v>
                </c:pt>
                <c:pt idx="1">
                  <c:v>0.06</c:v>
                </c:pt>
                <c:pt idx="2">
                  <c:v>0.06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0.06</c:v>
                </c:pt>
                <c:pt idx="6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9E-40E2-A664-B45A24BD529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7040160"/>
        <c:axId val="1047047840"/>
      </c:lineChart>
      <c:catAx>
        <c:axId val="104704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047840"/>
        <c:crosses val="autoZero"/>
        <c:auto val="1"/>
        <c:lblAlgn val="ctr"/>
        <c:lblOffset val="100"/>
        <c:noMultiLvlLbl val="0"/>
      </c:catAx>
      <c:valAx>
        <c:axId val="1047047840"/>
        <c:scaling>
          <c:orientation val="minMax"/>
          <c:max val="8.0000000000000016E-2"/>
          <c:min val="5.000000000000001E-2"/>
        </c:scaling>
        <c:delete val="1"/>
        <c:axPos val="l"/>
        <c:numFmt formatCode="0%" sourceLinked="1"/>
        <c:majorTickMark val="out"/>
        <c:minorTickMark val="none"/>
        <c:tickLblPos val="nextTo"/>
        <c:crossAx val="104704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335713099784158E-3"/>
          <c:y val="2.2146507666098807E-2"/>
          <c:w val="0.98273285738004312"/>
          <c:h val="0.95570698466780235"/>
        </c:manualLayout>
      </c:layout>
      <c:scatterChart>
        <c:scatterStyle val="lineMarker"/>
        <c:varyColors val="0"/>
        <c:ser>
          <c:idx val="0"/>
          <c:order val="0"/>
          <c:spPr>
            <a:ln w="57150" cmpd="sng" algn="ctr">
              <a:solidFill>
                <a:srgbClr val="4298BE"/>
              </a:solidFill>
              <a:prstDash val="solid"/>
            </a:ln>
          </c:spPr>
          <c:marker>
            <c:symbol val="none"/>
          </c:marker>
          <c:xVal>
            <c:numRef>
              <c:f>Sheet1!$A$1:$U$1</c:f>
              <c:numCache>
                <c:formatCode>General</c:formatCode>
                <c:ptCount val="21"/>
                <c:pt idx="0">
                  <c:v>12053</c:v>
                </c:pt>
                <c:pt idx="1">
                  <c:v>12418</c:v>
                </c:pt>
                <c:pt idx="2">
                  <c:v>12784</c:v>
                </c:pt>
                <c:pt idx="3">
                  <c:v>13149</c:v>
                </c:pt>
                <c:pt idx="4">
                  <c:v>13514</c:v>
                </c:pt>
                <c:pt idx="5">
                  <c:v>13879</c:v>
                </c:pt>
                <c:pt idx="6">
                  <c:v>14245</c:v>
                </c:pt>
                <c:pt idx="7">
                  <c:v>14610</c:v>
                </c:pt>
                <c:pt idx="8">
                  <c:v>14975</c:v>
                </c:pt>
                <c:pt idx="9">
                  <c:v>15340</c:v>
                </c:pt>
                <c:pt idx="10">
                  <c:v>15706</c:v>
                </c:pt>
                <c:pt idx="11">
                  <c:v>16071</c:v>
                </c:pt>
                <c:pt idx="12">
                  <c:v>16436</c:v>
                </c:pt>
                <c:pt idx="13">
                  <c:v>16801</c:v>
                </c:pt>
                <c:pt idx="14">
                  <c:v>17167</c:v>
                </c:pt>
                <c:pt idx="15">
                  <c:v>17532</c:v>
                </c:pt>
                <c:pt idx="16">
                  <c:v>17897</c:v>
                </c:pt>
                <c:pt idx="17">
                  <c:v>18262</c:v>
                </c:pt>
                <c:pt idx="18">
                  <c:v>18628</c:v>
                </c:pt>
                <c:pt idx="19">
                  <c:v>18993</c:v>
                </c:pt>
                <c:pt idx="20">
                  <c:v>19358</c:v>
                </c:pt>
              </c:numCache>
            </c:numRef>
          </c:xVal>
          <c:yVal>
            <c:numRef>
              <c:f>Sheet1!$A$2:$U$2</c:f>
              <c:numCache>
                <c:formatCode>General</c:formatCode>
                <c:ptCount val="21"/>
                <c:pt idx="0">
                  <c:v>49.122018887634134</c:v>
                </c:pt>
                <c:pt idx="1">
                  <c:v>49.728757752012946</c:v>
                </c:pt>
                <c:pt idx="2">
                  <c:v>54.622573413212386</c:v>
                </c:pt>
                <c:pt idx="3">
                  <c:v>51.770368635638228</c:v>
                </c:pt>
                <c:pt idx="4">
                  <c:v>53.268516865305564</c:v>
                </c:pt>
                <c:pt idx="5">
                  <c:v>49.60173395038769</c:v>
                </c:pt>
                <c:pt idx="6">
                  <c:v>56.514190255266506</c:v>
                </c:pt>
                <c:pt idx="7">
                  <c:v>60.119835158752714</c:v>
                </c:pt>
                <c:pt idx="8">
                  <c:v>55.634452249668705</c:v>
                </c:pt>
                <c:pt idx="9">
                  <c:v>67.755701538460158</c:v>
                </c:pt>
                <c:pt idx="10">
                  <c:v>67.997888501306619</c:v>
                </c:pt>
                <c:pt idx="11">
                  <c:v>49.178040839043753</c:v>
                </c:pt>
                <c:pt idx="12">
                  <c:v>63.326983122120986</c:v>
                </c:pt>
                <c:pt idx="13">
                  <c:v>78.485864210007946</c:v>
                </c:pt>
                <c:pt idx="14">
                  <c:v>72.957807961882594</c:v>
                </c:pt>
                <c:pt idx="15">
                  <c:v>70.792975223664627</c:v>
                </c:pt>
                <c:pt idx="16">
                  <c:v>67.931621464126636</c:v>
                </c:pt>
                <c:pt idx="17">
                  <c:v>77.324869511086689</c:v>
                </c:pt>
                <c:pt idx="18">
                  <c:v>71.518425270085828</c:v>
                </c:pt>
                <c:pt idx="19">
                  <c:v>68.734869209281015</c:v>
                </c:pt>
                <c:pt idx="20">
                  <c:v>74.943614168712969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35-417D-8961-F6D362CB18B1}"/>
            </c:ext>
          </c:extLst>
        </c:ser>
        <c:ser>
          <c:idx val="1"/>
          <c:order val="1"/>
          <c:spPr>
            <a:ln w="57150" cmpd="sng" algn="ctr">
              <a:solidFill>
                <a:srgbClr val="7F55D3"/>
              </a:solidFill>
              <a:prstDash val="solid"/>
            </a:ln>
          </c:spPr>
          <c:marker>
            <c:symbol val="none"/>
          </c:marker>
          <c:xVal>
            <c:numRef>
              <c:f>Sheet1!$A$1:$U$1</c:f>
              <c:numCache>
                <c:formatCode>General</c:formatCode>
                <c:ptCount val="21"/>
                <c:pt idx="0">
                  <c:v>12053</c:v>
                </c:pt>
                <c:pt idx="1">
                  <c:v>12418</c:v>
                </c:pt>
                <c:pt idx="2">
                  <c:v>12784</c:v>
                </c:pt>
                <c:pt idx="3">
                  <c:v>13149</c:v>
                </c:pt>
                <c:pt idx="4">
                  <c:v>13514</c:v>
                </c:pt>
                <c:pt idx="5">
                  <c:v>13879</c:v>
                </c:pt>
                <c:pt idx="6">
                  <c:v>14245</c:v>
                </c:pt>
                <c:pt idx="7">
                  <c:v>14610</c:v>
                </c:pt>
                <c:pt idx="8">
                  <c:v>14975</c:v>
                </c:pt>
                <c:pt idx="9">
                  <c:v>15340</c:v>
                </c:pt>
                <c:pt idx="10">
                  <c:v>15706</c:v>
                </c:pt>
                <c:pt idx="11">
                  <c:v>16071</c:v>
                </c:pt>
                <c:pt idx="12">
                  <c:v>16436</c:v>
                </c:pt>
                <c:pt idx="13">
                  <c:v>16801</c:v>
                </c:pt>
                <c:pt idx="14">
                  <c:v>17167</c:v>
                </c:pt>
                <c:pt idx="15">
                  <c:v>17532</c:v>
                </c:pt>
                <c:pt idx="16">
                  <c:v>17897</c:v>
                </c:pt>
                <c:pt idx="17">
                  <c:v>18262</c:v>
                </c:pt>
                <c:pt idx="18">
                  <c:v>18628</c:v>
                </c:pt>
                <c:pt idx="19">
                  <c:v>18993</c:v>
                </c:pt>
                <c:pt idx="20">
                  <c:v>19358</c:v>
                </c:pt>
              </c:numCache>
            </c:numRef>
          </c:xVal>
          <c:yVal>
            <c:numRef>
              <c:f>Sheet1!$A$3:$U$3</c:f>
              <c:numCache>
                <c:formatCode>General</c:formatCode>
                <c:ptCount val="21"/>
                <c:pt idx="0">
                  <c:v>49.122018887634134</c:v>
                </c:pt>
                <c:pt idx="1">
                  <c:v>41.998844981219186</c:v>
                </c:pt>
                <c:pt idx="2">
                  <c:v>45.586357548239029</c:v>
                </c:pt>
                <c:pt idx="3">
                  <c:v>39.695270166357851</c:v>
                </c:pt>
                <c:pt idx="4">
                  <c:v>37.969161963561511</c:v>
                </c:pt>
                <c:pt idx="5">
                  <c:v>36.402611540254121</c:v>
                </c:pt>
                <c:pt idx="6">
                  <c:v>50.27764505080588</c:v>
                </c:pt>
                <c:pt idx="7">
                  <c:v>31.640811788742091</c:v>
                </c:pt>
                <c:pt idx="8">
                  <c:v>29.480952639761647</c:v>
                </c:pt>
                <c:pt idx="9">
                  <c:v>26.708654130064666</c:v>
                </c:pt>
                <c:pt idx="10">
                  <c:v>23.203338410272771</c:v>
                </c:pt>
                <c:pt idx="11">
                  <c:v>22.122277858541459</c:v>
                </c:pt>
                <c:pt idx="12">
                  <c:v>21.926205811987138</c:v>
                </c:pt>
                <c:pt idx="13">
                  <c:v>28.46918339941255</c:v>
                </c:pt>
                <c:pt idx="14">
                  <c:v>27.116886923692924</c:v>
                </c:pt>
                <c:pt idx="15">
                  <c:v>30.756624984795174</c:v>
                </c:pt>
                <c:pt idx="16">
                  <c:v>34.334390197376699</c:v>
                </c:pt>
                <c:pt idx="17">
                  <c:v>39.458205214384087</c:v>
                </c:pt>
                <c:pt idx="18">
                  <c:v>26.28258274901156</c:v>
                </c:pt>
                <c:pt idx="19">
                  <c:v>38.127533749284829</c:v>
                </c:pt>
                <c:pt idx="20">
                  <c:v>45.259455689416988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35-417D-8961-F6D362CB18B1}"/>
            </c:ext>
          </c:extLst>
        </c:ser>
        <c:ser>
          <c:idx val="2"/>
          <c:order val="2"/>
          <c:spPr>
            <a:ln w="57150" cmpd="sng" algn="ctr">
              <a:solidFill>
                <a:srgbClr val="F9C606"/>
              </a:solidFill>
              <a:prstDash val="solid"/>
            </a:ln>
          </c:spPr>
          <c:marker>
            <c:symbol val="none"/>
          </c:marker>
          <c:xVal>
            <c:numRef>
              <c:f>Sheet1!$A$1:$U$1</c:f>
              <c:numCache>
                <c:formatCode>General</c:formatCode>
                <c:ptCount val="21"/>
                <c:pt idx="0">
                  <c:v>12053</c:v>
                </c:pt>
                <c:pt idx="1">
                  <c:v>12418</c:v>
                </c:pt>
                <c:pt idx="2">
                  <c:v>12784</c:v>
                </c:pt>
                <c:pt idx="3">
                  <c:v>13149</c:v>
                </c:pt>
                <c:pt idx="4">
                  <c:v>13514</c:v>
                </c:pt>
                <c:pt idx="5">
                  <c:v>13879</c:v>
                </c:pt>
                <c:pt idx="6">
                  <c:v>14245</c:v>
                </c:pt>
                <c:pt idx="7">
                  <c:v>14610</c:v>
                </c:pt>
                <c:pt idx="8">
                  <c:v>14975</c:v>
                </c:pt>
                <c:pt idx="9">
                  <c:v>15340</c:v>
                </c:pt>
                <c:pt idx="10">
                  <c:v>15706</c:v>
                </c:pt>
                <c:pt idx="11">
                  <c:v>16071</c:v>
                </c:pt>
                <c:pt idx="12">
                  <c:v>16436</c:v>
                </c:pt>
                <c:pt idx="13">
                  <c:v>16801</c:v>
                </c:pt>
                <c:pt idx="14">
                  <c:v>17167</c:v>
                </c:pt>
                <c:pt idx="15">
                  <c:v>17532</c:v>
                </c:pt>
                <c:pt idx="16">
                  <c:v>17897</c:v>
                </c:pt>
                <c:pt idx="17">
                  <c:v>18262</c:v>
                </c:pt>
                <c:pt idx="18">
                  <c:v>18628</c:v>
                </c:pt>
                <c:pt idx="19">
                  <c:v>18993</c:v>
                </c:pt>
                <c:pt idx="20">
                  <c:v>19358</c:v>
                </c:pt>
              </c:numCache>
            </c:numRef>
          </c:xVal>
          <c:yVal>
            <c:numRef>
              <c:f>Sheet1!$A$4:$U$4</c:f>
              <c:numCache>
                <c:formatCode>General</c:formatCode>
                <c:ptCount val="21"/>
                <c:pt idx="0">
                  <c:v>49.122018887634134</c:v>
                </c:pt>
                <c:pt idx="1">
                  <c:v>48.312214472110576</c:v>
                </c:pt>
                <c:pt idx="2">
                  <c:v>47.10238946057671</c:v>
                </c:pt>
                <c:pt idx="3">
                  <c:v>50.969903406162508</c:v>
                </c:pt>
                <c:pt idx="4">
                  <c:v>51.066424186056274</c:v>
                </c:pt>
                <c:pt idx="5">
                  <c:v>57.837224744377899</c:v>
                </c:pt>
                <c:pt idx="6">
                  <c:v>58.123892591955489</c:v>
                </c:pt>
                <c:pt idx="7">
                  <c:v>56.546347079047031</c:v>
                </c:pt>
                <c:pt idx="8">
                  <c:v>55.310810671022715</c:v>
                </c:pt>
                <c:pt idx="9">
                  <c:v>57.198294571981883</c:v>
                </c:pt>
                <c:pt idx="10">
                  <c:v>56.857912840989918</c:v>
                </c:pt>
                <c:pt idx="11">
                  <c:v>55.980744707196003</c:v>
                </c:pt>
                <c:pt idx="12">
                  <c:v>57.603508498607376</c:v>
                </c:pt>
                <c:pt idx="13">
                  <c:v>57.325452913910063</c:v>
                </c:pt>
                <c:pt idx="14">
                  <c:v>55.073055227757443</c:v>
                </c:pt>
                <c:pt idx="15">
                  <c:v>56.429708931146813</c:v>
                </c:pt>
                <c:pt idx="16">
                  <c:v>55.238359313505349</c:v>
                </c:pt>
                <c:pt idx="17">
                  <c:v>57.585565167705091</c:v>
                </c:pt>
                <c:pt idx="18">
                  <c:v>54.399913374496741</c:v>
                </c:pt>
                <c:pt idx="19">
                  <c:v>52.980338868128904</c:v>
                </c:pt>
                <c:pt idx="20">
                  <c:v>46.355830082213451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35-417D-8961-F6D362CB18B1}"/>
            </c:ext>
          </c:extLst>
        </c:ser>
        <c:ser>
          <c:idx val="3"/>
          <c:order val="3"/>
          <c:spPr>
            <a:ln w="57150" cmpd="sng" algn="ctr">
              <a:solidFill>
                <a:srgbClr val="ED8C00"/>
              </a:solidFill>
              <a:prstDash val="solid"/>
            </a:ln>
          </c:spPr>
          <c:marker>
            <c:symbol val="none"/>
          </c:marker>
          <c:xVal>
            <c:numRef>
              <c:f>Sheet1!$A$1:$U$1</c:f>
              <c:numCache>
                <c:formatCode>General</c:formatCode>
                <c:ptCount val="21"/>
                <c:pt idx="0">
                  <c:v>12053</c:v>
                </c:pt>
                <c:pt idx="1">
                  <c:v>12418</c:v>
                </c:pt>
                <c:pt idx="2">
                  <c:v>12784</c:v>
                </c:pt>
                <c:pt idx="3">
                  <c:v>13149</c:v>
                </c:pt>
                <c:pt idx="4">
                  <c:v>13514</c:v>
                </c:pt>
                <c:pt idx="5">
                  <c:v>13879</c:v>
                </c:pt>
                <c:pt idx="6">
                  <c:v>14245</c:v>
                </c:pt>
                <c:pt idx="7">
                  <c:v>14610</c:v>
                </c:pt>
                <c:pt idx="8">
                  <c:v>14975</c:v>
                </c:pt>
                <c:pt idx="9">
                  <c:v>15340</c:v>
                </c:pt>
                <c:pt idx="10">
                  <c:v>15706</c:v>
                </c:pt>
                <c:pt idx="11">
                  <c:v>16071</c:v>
                </c:pt>
                <c:pt idx="12">
                  <c:v>16436</c:v>
                </c:pt>
                <c:pt idx="13">
                  <c:v>16801</c:v>
                </c:pt>
                <c:pt idx="14">
                  <c:v>17167</c:v>
                </c:pt>
                <c:pt idx="15">
                  <c:v>17532</c:v>
                </c:pt>
                <c:pt idx="16">
                  <c:v>17897</c:v>
                </c:pt>
                <c:pt idx="17">
                  <c:v>18262</c:v>
                </c:pt>
                <c:pt idx="18">
                  <c:v>18628</c:v>
                </c:pt>
                <c:pt idx="19">
                  <c:v>18993</c:v>
                </c:pt>
                <c:pt idx="20">
                  <c:v>19358</c:v>
                </c:pt>
              </c:numCache>
            </c:numRef>
          </c:xVal>
          <c:yVal>
            <c:numRef>
              <c:f>Sheet1!$A$5:$U$5</c:f>
              <c:numCache>
                <c:formatCode>General</c:formatCode>
                <c:ptCount val="21"/>
                <c:pt idx="0">
                  <c:v>49.122018887634134</c:v>
                </c:pt>
                <c:pt idx="1">
                  <c:v>42.66882292939885</c:v>
                </c:pt>
                <c:pt idx="2">
                  <c:v>40.888806316969273</c:v>
                </c:pt>
                <c:pt idx="3">
                  <c:v>40.396264163505911</c:v>
                </c:pt>
                <c:pt idx="4">
                  <c:v>41.955706939053989</c:v>
                </c:pt>
                <c:pt idx="5">
                  <c:v>43.09495551922813</c:v>
                </c:pt>
                <c:pt idx="6">
                  <c:v>43.759895419904687</c:v>
                </c:pt>
                <c:pt idx="7">
                  <c:v>38.36534615415318</c:v>
                </c:pt>
                <c:pt idx="8">
                  <c:v>35.624347264474984</c:v>
                </c:pt>
                <c:pt idx="9">
                  <c:v>35.373933748218839</c:v>
                </c:pt>
                <c:pt idx="10">
                  <c:v>32.594359893685429</c:v>
                </c:pt>
                <c:pt idx="11">
                  <c:v>36.083500232822736</c:v>
                </c:pt>
                <c:pt idx="12">
                  <c:v>32.482216113884256</c:v>
                </c:pt>
                <c:pt idx="13">
                  <c:v>38.028462579939365</c:v>
                </c:pt>
                <c:pt idx="14">
                  <c:v>31.560571554275306</c:v>
                </c:pt>
                <c:pt idx="15">
                  <c:v>31.515095564151629</c:v>
                </c:pt>
                <c:pt idx="16">
                  <c:v>32.272520077880493</c:v>
                </c:pt>
                <c:pt idx="17">
                  <c:v>19.568765636069735</c:v>
                </c:pt>
                <c:pt idx="18">
                  <c:v>21.046970660337244</c:v>
                </c:pt>
                <c:pt idx="19">
                  <c:v>21.534101732365137</c:v>
                </c:pt>
                <c:pt idx="20">
                  <c:v>19.68232170217744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735-417D-8961-F6D362CB18B1}"/>
            </c:ext>
          </c:extLst>
        </c:ser>
        <c:ser>
          <c:idx val="4"/>
          <c:order val="4"/>
          <c:spPr>
            <a:ln w="57150" cmpd="sng" algn="ctr">
              <a:solidFill>
                <a:srgbClr val="007B4E"/>
              </a:solidFill>
              <a:prstDash val="solid"/>
            </a:ln>
          </c:spPr>
          <c:marker>
            <c:symbol val="none"/>
          </c:marker>
          <c:xVal>
            <c:numRef>
              <c:f>Sheet1!$A$1:$U$1</c:f>
              <c:numCache>
                <c:formatCode>General</c:formatCode>
                <c:ptCount val="21"/>
                <c:pt idx="0">
                  <c:v>12053</c:v>
                </c:pt>
                <c:pt idx="1">
                  <c:v>12418</c:v>
                </c:pt>
                <c:pt idx="2">
                  <c:v>12784</c:v>
                </c:pt>
                <c:pt idx="3">
                  <c:v>13149</c:v>
                </c:pt>
                <c:pt idx="4">
                  <c:v>13514</c:v>
                </c:pt>
                <c:pt idx="5">
                  <c:v>13879</c:v>
                </c:pt>
                <c:pt idx="6">
                  <c:v>14245</c:v>
                </c:pt>
                <c:pt idx="7">
                  <c:v>14610</c:v>
                </c:pt>
                <c:pt idx="8">
                  <c:v>14975</c:v>
                </c:pt>
                <c:pt idx="9">
                  <c:v>15340</c:v>
                </c:pt>
                <c:pt idx="10">
                  <c:v>15706</c:v>
                </c:pt>
                <c:pt idx="11">
                  <c:v>16071</c:v>
                </c:pt>
                <c:pt idx="12">
                  <c:v>16436</c:v>
                </c:pt>
                <c:pt idx="13">
                  <c:v>16801</c:v>
                </c:pt>
                <c:pt idx="14">
                  <c:v>17167</c:v>
                </c:pt>
                <c:pt idx="15">
                  <c:v>17532</c:v>
                </c:pt>
                <c:pt idx="16">
                  <c:v>17897</c:v>
                </c:pt>
                <c:pt idx="17">
                  <c:v>18262</c:v>
                </c:pt>
                <c:pt idx="18">
                  <c:v>18628</c:v>
                </c:pt>
                <c:pt idx="19">
                  <c:v>18993</c:v>
                </c:pt>
                <c:pt idx="20">
                  <c:v>19358</c:v>
                </c:pt>
              </c:numCache>
            </c:numRef>
          </c:xVal>
          <c:yVal>
            <c:numRef>
              <c:f>Sheet1!$A$6:$U$6</c:f>
              <c:numCache>
                <c:formatCode>General</c:formatCode>
                <c:ptCount val="21"/>
                <c:pt idx="0">
                  <c:v>49.122018887634134</c:v>
                </c:pt>
                <c:pt idx="1">
                  <c:v>41.93649948300105</c:v>
                </c:pt>
                <c:pt idx="2">
                  <c:v>41.577229897233771</c:v>
                </c:pt>
                <c:pt idx="3">
                  <c:v>38.954642837496344</c:v>
                </c:pt>
                <c:pt idx="4">
                  <c:v>36.975029335837696</c:v>
                </c:pt>
                <c:pt idx="5">
                  <c:v>47.606532281160078</c:v>
                </c:pt>
                <c:pt idx="6">
                  <c:v>39.45848926976111</c:v>
                </c:pt>
                <c:pt idx="7">
                  <c:v>44.01241651518891</c:v>
                </c:pt>
                <c:pt idx="8">
                  <c:v>46.249937196788615</c:v>
                </c:pt>
                <c:pt idx="9">
                  <c:v>50.881129790490853</c:v>
                </c:pt>
                <c:pt idx="10">
                  <c:v>36.593927632385409</c:v>
                </c:pt>
                <c:pt idx="11">
                  <c:v>47.72150183011275</c:v>
                </c:pt>
                <c:pt idx="12">
                  <c:v>36.675915439617675</c:v>
                </c:pt>
                <c:pt idx="13">
                  <c:v>33.73140903605492</c:v>
                </c:pt>
                <c:pt idx="14">
                  <c:v>32.721815316086101</c:v>
                </c:pt>
                <c:pt idx="15">
                  <c:v>14.10732760677093</c:v>
                </c:pt>
                <c:pt idx="16">
                  <c:v>18.967904709463276</c:v>
                </c:pt>
                <c:pt idx="17">
                  <c:v>15.917387455904013</c:v>
                </c:pt>
                <c:pt idx="18">
                  <c:v>7.4268349073028475</c:v>
                </c:pt>
                <c:pt idx="19">
                  <c:v>15.473416088917197</c:v>
                </c:pt>
                <c:pt idx="20">
                  <c:v>19.822959515977622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735-417D-8961-F6D362CB1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19358"/>
          <c:min val="12053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5"/>
        <c:crosses val="min"/>
        <c:crossBetween val="midCat"/>
      </c:valAx>
      <c:valAx>
        <c:axId val="5"/>
        <c:scaling>
          <c:orientation val="minMax"/>
          <c:max val="89.122018887634141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4"/>
        <c:crosses val="min"/>
        <c:crossBetween val="midCat"/>
      </c:valAx>
    </c:plotArea>
    <c:plotVisOnly val="0"/>
    <c:dispBlanksAs val="gap"/>
    <c:showDLblsOverMax val="1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0.0564</cdr:x>
      <cdr:y>0.222</cdr:y>
    </cdr:from>
    <cdr:to>
      <cdr:x>0.15891</cdr:x>
      <cdr:y>0.2769</cdr:y>
    </cdr:to>
    <cdr:sp macro="" textlink="">
      <cdr:nvSpPr>
        <cdr:cNvPr id="2" name="object 12">
          <a:extLst xmlns:a="http://schemas.openxmlformats.org/drawingml/2006/main">
            <a:ext uri="{FF2B5EF4-FFF2-40B4-BE49-F238E27FC236}">
              <a16:creationId xmlns:a16="http://schemas.microsoft.com/office/drawing/2014/main" id="{B720A767-BB1F-086B-7DD1-C822272F7C51}"/>
            </a:ext>
          </a:extLst>
        </cdr:cNvPr>
        <cdr:cNvSpPr txBox="1"/>
      </cdr:nvSpPr>
      <cdr:spPr>
        <a:xfrm xmlns:a="http://schemas.openxmlformats.org/drawingml/2006/main">
          <a:off x="554168" y="1171995"/>
          <a:ext cx="1007148" cy="28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kern="0"/>
          </a:def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$12.</a:t>
          </a:r>
          <a:r>
            <a:rPr lang="en-US" sz="1800" b="1" spc="-10" dirty="0">
              <a:solidFill>
                <a:schemeClr val="tx1"/>
              </a:solidFill>
              <a:latin typeface="Arial"/>
              <a:cs typeface="Arial"/>
            </a:rPr>
            <a:t>5 </a:t>
          </a: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B</a:t>
          </a:r>
          <a:endParaRPr sz="1800" b="1" dirty="0">
            <a:solidFill>
              <a:schemeClr val="tx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0.24171</cdr:x>
      <cdr:y>0.18461</cdr:y>
    </cdr:from>
    <cdr:to>
      <cdr:x>0.36463</cdr:x>
      <cdr:y>0.23951</cdr:y>
    </cdr:to>
    <cdr:sp macro="" textlink="">
      <cdr:nvSpPr>
        <cdr:cNvPr id="3" name="object 13">
          <a:extLst xmlns:a="http://schemas.openxmlformats.org/drawingml/2006/main">
            <a:ext uri="{FF2B5EF4-FFF2-40B4-BE49-F238E27FC236}">
              <a16:creationId xmlns:a16="http://schemas.microsoft.com/office/drawing/2014/main" id="{C19893BD-789B-8D34-8111-3B9077FD5E6D}"/>
            </a:ext>
          </a:extLst>
        </cdr:cNvPr>
        <cdr:cNvSpPr txBox="1"/>
      </cdr:nvSpPr>
      <cdr:spPr>
        <a:xfrm xmlns:a="http://schemas.openxmlformats.org/drawingml/2006/main">
          <a:off x="2374951" y="974581"/>
          <a:ext cx="1207669" cy="28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kern="0"/>
          </a:def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$13.</a:t>
          </a:r>
          <a:r>
            <a:rPr lang="en-US" sz="1800" b="1" spc="-10" dirty="0">
              <a:solidFill>
                <a:schemeClr val="tx1"/>
              </a:solidFill>
              <a:latin typeface="Arial"/>
              <a:cs typeface="Arial"/>
            </a:rPr>
            <a:t>5 </a:t>
          </a: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B</a:t>
          </a:r>
          <a:endParaRPr sz="1800" b="1" dirty="0">
            <a:solidFill>
              <a:schemeClr val="tx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0.45093</cdr:x>
      <cdr:y>0.08114</cdr:y>
    </cdr:from>
    <cdr:to>
      <cdr:x>0.54907</cdr:x>
      <cdr:y>0.13604</cdr:y>
    </cdr:to>
    <cdr:sp macro="" textlink="">
      <cdr:nvSpPr>
        <cdr:cNvPr id="5" name="object 14">
          <a:extLst xmlns:a="http://schemas.openxmlformats.org/drawingml/2006/main">
            <a:ext uri="{FF2B5EF4-FFF2-40B4-BE49-F238E27FC236}">
              <a16:creationId xmlns:a16="http://schemas.microsoft.com/office/drawing/2014/main" id="{7C4C8271-385B-EB75-C259-7EE638702F44}"/>
            </a:ext>
          </a:extLst>
        </cdr:cNvPr>
        <cdr:cNvSpPr txBox="1"/>
      </cdr:nvSpPr>
      <cdr:spPr>
        <a:xfrm xmlns:a="http://schemas.openxmlformats.org/drawingml/2006/main">
          <a:off x="4430548" y="428337"/>
          <a:ext cx="964368" cy="28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kern="0"/>
          </a:def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$15.</a:t>
          </a:r>
          <a:r>
            <a:rPr lang="en-US" sz="1800" b="1" spc="-10" dirty="0">
              <a:solidFill>
                <a:schemeClr val="tx1"/>
              </a:solidFill>
              <a:latin typeface="Arial"/>
              <a:cs typeface="Arial"/>
            </a:rPr>
            <a:t>6 </a:t>
          </a: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B</a:t>
          </a:r>
          <a:endParaRPr sz="1800" b="1" dirty="0">
            <a:solidFill>
              <a:schemeClr val="tx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0.63761</cdr:x>
      <cdr:y>0.08041</cdr:y>
    </cdr:from>
    <cdr:to>
      <cdr:x>0.74161</cdr:x>
      <cdr:y>0.13531</cdr:y>
    </cdr:to>
    <cdr:sp macro="" textlink="">
      <cdr:nvSpPr>
        <cdr:cNvPr id="6" name="object 14">
          <a:extLst xmlns:a="http://schemas.openxmlformats.org/drawingml/2006/main">
            <a:ext uri="{FF2B5EF4-FFF2-40B4-BE49-F238E27FC236}">
              <a16:creationId xmlns:a16="http://schemas.microsoft.com/office/drawing/2014/main" id="{67B6F34D-DAA7-D772-E559-34AA1FC9C497}"/>
            </a:ext>
          </a:extLst>
        </cdr:cNvPr>
        <cdr:cNvSpPr txBox="1"/>
      </cdr:nvSpPr>
      <cdr:spPr>
        <a:xfrm xmlns:a="http://schemas.openxmlformats.org/drawingml/2006/main">
          <a:off x="6264833" y="424525"/>
          <a:ext cx="1021822" cy="28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$15.</a:t>
          </a:r>
          <a:r>
            <a:rPr lang="en-US" sz="1800" b="1" spc="-10" dirty="0">
              <a:solidFill>
                <a:schemeClr val="tx1"/>
              </a:solidFill>
              <a:latin typeface="Arial"/>
              <a:cs typeface="Arial"/>
            </a:rPr>
            <a:t>6 </a:t>
          </a: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B</a:t>
          </a:r>
          <a:endParaRPr sz="1800" b="1" dirty="0">
            <a:solidFill>
              <a:schemeClr val="tx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0.85965</cdr:x>
      <cdr:y>0.26153</cdr:y>
    </cdr:from>
    <cdr:to>
      <cdr:x>0.9217</cdr:x>
      <cdr:y>0.32287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CE9B34F-EA9B-DE08-82C8-AED1C638A763}"/>
            </a:ext>
          </a:extLst>
        </cdr:cNvPr>
        <cdr:cNvSpPr txBox="1"/>
      </cdr:nvSpPr>
      <cdr:spPr>
        <a:xfrm xmlns:a="http://schemas.openxmlformats.org/drawingml/2006/main">
          <a:off x="8446508" y="1380648"/>
          <a:ext cx="6096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bg1"/>
              </a:solidFill>
            </a:rPr>
            <a:t>38%</a:t>
          </a:r>
        </a:p>
      </cdr:txBody>
    </cdr:sp>
  </cdr:relSizeAnchor>
  <cdr:relSizeAnchor xmlns:cdr="http://schemas.openxmlformats.org/drawingml/2006/chartDrawing">
    <cdr:from>
      <cdr:x>0.84513</cdr:x>
      <cdr:y>0.45174</cdr:y>
    </cdr:from>
    <cdr:to>
      <cdr:x>0.9227</cdr:x>
      <cdr:y>0.50664</cdr:y>
    </cdr:to>
    <cdr:sp macro="" textlink="">
      <cdr:nvSpPr>
        <cdr:cNvPr id="31" name="object 14">
          <a:extLst xmlns:a="http://schemas.openxmlformats.org/drawingml/2006/main">
            <a:ext uri="{FF2B5EF4-FFF2-40B4-BE49-F238E27FC236}">
              <a16:creationId xmlns:a16="http://schemas.microsoft.com/office/drawing/2014/main" id="{CE8A1BF7-6CC8-44D5-3B11-A1E7916FBF0A}"/>
            </a:ext>
          </a:extLst>
        </cdr:cNvPr>
        <cdr:cNvSpPr txBox="1"/>
      </cdr:nvSpPr>
      <cdr:spPr>
        <a:xfrm xmlns:a="http://schemas.openxmlformats.org/drawingml/2006/main">
          <a:off x="8303795" y="2384831"/>
          <a:ext cx="762162" cy="28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 algn="ctr">
            <a:lnSpc>
              <a:spcPct val="100000"/>
            </a:lnSpc>
            <a:spcBef>
              <a:spcPts val="100"/>
            </a:spcBef>
          </a:pP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$</a:t>
          </a:r>
          <a:r>
            <a:rPr lang="en-US" sz="1800" b="1" spc="-10" dirty="0">
              <a:solidFill>
                <a:schemeClr val="tx1"/>
              </a:solidFill>
              <a:latin typeface="Arial"/>
              <a:cs typeface="Arial"/>
            </a:rPr>
            <a:t>7.7 </a:t>
          </a:r>
          <a:r>
            <a:rPr sz="1800" b="1" spc="-10" dirty="0">
              <a:solidFill>
                <a:schemeClr val="tx1"/>
              </a:solidFill>
              <a:latin typeface="Arial"/>
              <a:cs typeface="Arial"/>
            </a:rPr>
            <a:t>B</a:t>
          </a:r>
          <a:endParaRPr sz="1800" b="1" dirty="0">
            <a:solidFill>
              <a:schemeClr val="tx1"/>
            </a:solidFill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0.51228</cdr:x>
      <cdr:y>0.62736</cdr:y>
    </cdr:from>
    <cdr:to>
      <cdr:x>0.56546</cdr:x>
      <cdr:y>0.67326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D521766-2BB8-CF46-B8EC-A1B9B7FBF481}"/>
            </a:ext>
          </a:extLst>
        </cdr:cNvPr>
        <cdr:cNvSpPr txBox="1"/>
      </cdr:nvSpPr>
      <cdr:spPr>
        <a:xfrm xmlns:a="http://schemas.openxmlformats.org/drawingml/2006/main">
          <a:off x="6245717" y="6100387"/>
          <a:ext cx="648378" cy="44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2%</a:t>
          </a:r>
        </a:p>
      </cdr:txBody>
    </cdr:sp>
  </cdr:relSizeAnchor>
  <cdr:relSizeAnchor xmlns:cdr="http://schemas.openxmlformats.org/drawingml/2006/chartDrawing">
    <cdr:from>
      <cdr:x>0.70283</cdr:x>
      <cdr:y>0.56815</cdr:y>
    </cdr:from>
    <cdr:to>
      <cdr:x>0.75987</cdr:x>
      <cdr:y>0.61405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C9C910A-D5DE-CF84-BF98-1F90A2E83DA0}"/>
            </a:ext>
          </a:extLst>
        </cdr:cNvPr>
        <cdr:cNvSpPr txBox="1"/>
      </cdr:nvSpPr>
      <cdr:spPr>
        <a:xfrm xmlns:a="http://schemas.openxmlformats.org/drawingml/2006/main">
          <a:off x="8568902" y="5524634"/>
          <a:ext cx="695414" cy="44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2%</a:t>
          </a:r>
        </a:p>
      </cdr:txBody>
    </cdr:sp>
  </cdr:relSizeAnchor>
  <cdr:relSizeAnchor xmlns:cdr="http://schemas.openxmlformats.org/drawingml/2006/chartDrawing">
    <cdr:from>
      <cdr:x>0.89338</cdr:x>
      <cdr:y>0.71069</cdr:y>
    </cdr:from>
    <cdr:to>
      <cdr:x>0.94638</cdr:x>
      <cdr:y>0.74107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C9C910A-D5DE-CF84-BF98-1F90A2E83DA0}"/>
            </a:ext>
          </a:extLst>
        </cdr:cNvPr>
        <cdr:cNvSpPr txBox="1"/>
      </cdr:nvSpPr>
      <cdr:spPr>
        <a:xfrm xmlns:a="http://schemas.openxmlformats.org/drawingml/2006/main">
          <a:off x="10892086" y="6910679"/>
          <a:ext cx="646197" cy="295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2%</a:t>
          </a:r>
        </a:p>
      </cdr:txBody>
    </cdr:sp>
  </cdr:relSizeAnchor>
  <cdr:relSizeAnchor xmlns:cdr="http://schemas.openxmlformats.org/drawingml/2006/chartDrawing">
    <cdr:from>
      <cdr:x>0.51327</cdr:x>
      <cdr:y>0.86451</cdr:y>
    </cdr:from>
    <cdr:to>
      <cdr:x>0.56341</cdr:x>
      <cdr:y>0.9104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3C55368-698E-FB95-C5F8-2828758F84D6}"/>
            </a:ext>
          </a:extLst>
        </cdr:cNvPr>
        <cdr:cNvSpPr txBox="1"/>
      </cdr:nvSpPr>
      <cdr:spPr>
        <a:xfrm xmlns:a="http://schemas.openxmlformats.org/drawingml/2006/main">
          <a:off x="6257749" y="8406387"/>
          <a:ext cx="611355" cy="446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3%</a:t>
          </a:r>
        </a:p>
      </cdr:txBody>
    </cdr:sp>
  </cdr:relSizeAnchor>
  <cdr:relSizeAnchor xmlns:cdr="http://schemas.openxmlformats.org/drawingml/2006/chartDrawing">
    <cdr:from>
      <cdr:x>0.70119</cdr:x>
      <cdr:y>0.8645</cdr:y>
    </cdr:from>
    <cdr:to>
      <cdr:x>0.75135</cdr:x>
      <cdr:y>0.9104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C38270DD-30C2-3F7B-463B-3D1C584BFE42}"/>
            </a:ext>
          </a:extLst>
        </cdr:cNvPr>
        <cdr:cNvSpPr txBox="1"/>
      </cdr:nvSpPr>
      <cdr:spPr>
        <a:xfrm xmlns:a="http://schemas.openxmlformats.org/drawingml/2006/main">
          <a:off x="8548954" y="8406302"/>
          <a:ext cx="611543" cy="44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3%</a:t>
          </a:r>
        </a:p>
      </cdr:txBody>
    </cdr:sp>
  </cdr:relSizeAnchor>
  <cdr:relSizeAnchor xmlns:cdr="http://schemas.openxmlformats.org/drawingml/2006/chartDrawing">
    <cdr:from>
      <cdr:x>0.32275</cdr:x>
      <cdr:y>0.8645</cdr:y>
    </cdr:from>
    <cdr:to>
      <cdr:x>0.37291</cdr:x>
      <cdr:y>0.9104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26D2BFA8-802F-E50F-BBFC-F0B3A230AFB0}"/>
            </a:ext>
          </a:extLst>
        </cdr:cNvPr>
        <cdr:cNvSpPr txBox="1"/>
      </cdr:nvSpPr>
      <cdr:spPr>
        <a:xfrm xmlns:a="http://schemas.openxmlformats.org/drawingml/2006/main">
          <a:off x="3934992" y="8406289"/>
          <a:ext cx="611545" cy="44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4%</a:t>
          </a:r>
        </a:p>
      </cdr:txBody>
    </cdr:sp>
  </cdr:relSizeAnchor>
  <cdr:relSizeAnchor xmlns:cdr="http://schemas.openxmlformats.org/drawingml/2006/chartDrawing">
    <cdr:from>
      <cdr:x>0.1334</cdr:x>
      <cdr:y>0.8645</cdr:y>
    </cdr:from>
    <cdr:to>
      <cdr:x>0.18651</cdr:x>
      <cdr:y>0.9104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352D0295-E5F2-416C-082C-0ABAF9F55E0A}"/>
            </a:ext>
          </a:extLst>
        </cdr:cNvPr>
        <cdr:cNvSpPr txBox="1"/>
      </cdr:nvSpPr>
      <cdr:spPr>
        <a:xfrm xmlns:a="http://schemas.openxmlformats.org/drawingml/2006/main">
          <a:off x="1626413" y="8406289"/>
          <a:ext cx="647555" cy="44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500" b="1" dirty="0"/>
            <a:t>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4686D-1A2B-4337-B141-16C810AEFD68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E46D3-CB57-4E2A-B7DC-DCD566DC04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5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D3BE4-62BE-4B60-BFFF-70CF8F0F7C95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ED4EE-C9DA-462C-B712-3D4638B35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9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8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3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49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110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to date, the Direct Channel has not Increased to Accommodate the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carrier’s operating costs have increased by 26% over the last two decades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baseline="0" dirty="0">
                <a:latin typeface="Arial" panose="020B0604020202020204" pitchFamily="34" charset="0"/>
                <a:cs typeface="Arial" panose="020B0604020202020204" pitchFamily="34" charset="0"/>
              </a:rPr>
              <a:t>% Total SG&amp;A Expenses / Revenues, Normalized at 100 in 2003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076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Individual Life and Annuities – 2023, Expenses as a % of Gross Written Premiums</a:t>
            </a:r>
          </a:p>
          <a:p>
            <a:endParaRPr lang="en-US" dirty="0"/>
          </a:p>
          <a:p>
            <a:r>
              <a:rPr lang="en-US" dirty="0"/>
              <a:t>Update footnotes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134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2023, Expenses as a % of GPW + Fees; categorized by function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5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79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6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02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49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en-US" sz="1800" kern="0" dirty="0"/>
              <a:t>Middle Management: 2% as poor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66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/>
              <a:t>Employees hired between January 2020 and August 2024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68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group aims to create a foundation for sustainable and inclusive AI practices to improve the life insurance industry.</a:t>
            </a:r>
          </a:p>
          <a:p>
            <a:endParaRPr lang="en-US" dirty="0"/>
          </a:p>
          <a:p>
            <a:r>
              <a:rPr lang="en-US" dirty="0"/>
              <a:t>Intent:</a:t>
            </a:r>
          </a:p>
          <a:p>
            <a:r>
              <a:rPr lang="en-US" dirty="0"/>
              <a:t>Educate members about the current state of AI in the industry</a:t>
            </a:r>
          </a:p>
          <a:p>
            <a:r>
              <a:rPr lang="en-US" dirty="0"/>
              <a:t>Provide a forum for open and collaborative discussion</a:t>
            </a:r>
          </a:p>
          <a:p>
            <a:r>
              <a:rPr lang="en-US" dirty="0"/>
              <a:t>Create industry standard frameworks</a:t>
            </a:r>
          </a:p>
          <a:p>
            <a:r>
              <a:rPr lang="en-US" dirty="0"/>
              <a:t>Establish industry benchmarks</a:t>
            </a:r>
          </a:p>
          <a:p>
            <a:r>
              <a:rPr lang="en-US" dirty="0"/>
              <a:t>Enhance customer’s experience while improving productivity and profitability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7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69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18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339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48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718A9-24AF-4B75-82DF-85E339A6AA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3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6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7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 delivered a record for the first half for all annuity product lines except Trad VA’s which still saw grow over the first half of 2023 up 11% (total of 29.1B for 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32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sz="18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D4EE-C9DA-462C-B712-3D4638B35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4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24" y="-571500"/>
            <a:ext cx="12195955" cy="68122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2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  <p:pic>
        <p:nvPicPr>
          <p:cNvPr id="6" name="Picture 5" descr="A compass on a map&#10;&#10;Description automatically generated">
            <a:extLst>
              <a:ext uri="{FF2B5EF4-FFF2-40B4-BE49-F238E27FC236}">
                <a16:creationId xmlns:a16="http://schemas.microsoft.com/office/drawing/2014/main" id="{B97B6C0C-5F87-D257-C322-091C73AE98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4" t="30278" r="-114"/>
          <a:stretch/>
        </p:blipFill>
        <p:spPr>
          <a:xfrm>
            <a:off x="0" y="0"/>
            <a:ext cx="12192000" cy="5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473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B0C08-1240-1B6E-5DBB-526FF86C7DFF}"/>
              </a:ext>
            </a:extLst>
          </p:cNvPr>
          <p:cNvGrpSpPr/>
          <p:nvPr userDrawn="1"/>
        </p:nvGrpSpPr>
        <p:grpSpPr>
          <a:xfrm>
            <a:off x="3046829" y="1056027"/>
            <a:ext cx="6098342" cy="3200400"/>
            <a:chOff x="1425508" y="1056027"/>
            <a:chExt cx="6098342" cy="32004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26464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itle 1"/>
            <p:cNvSpPr txBox="1">
              <a:spLocks/>
            </p:cNvSpPr>
            <p:nvPr userDrawn="1"/>
          </p:nvSpPr>
          <p:spPr>
            <a:xfrm>
              <a:off x="1425508" y="1352636"/>
              <a:ext cx="2836553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/>
                <a:t>LIMRA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704904" y="2029100"/>
              <a:ext cx="22777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Premier financial services industry research and talent management organization</a:t>
              </a: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689210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4730778" y="1362755"/>
              <a:ext cx="2751505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/>
                <a:t>LOMA</a:t>
              </a: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893145" y="2029100"/>
              <a:ext cx="2426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Flagship for industry professional development and industry networking</a:t>
              </a:r>
              <a:endParaRPr lang="en-US" dirty="0"/>
            </a:p>
          </p:txBody>
        </p:sp>
      </p:grp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043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34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7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34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6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70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11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29059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" y="0"/>
            <a:ext cx="12195955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002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</a:endParaRPr>
            </a:p>
          </p:txBody>
        </p:sp>
      </p:grp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07354" y="4059591"/>
            <a:ext cx="1920240" cy="759886"/>
            <a:chOff x="2807354" y="4059591"/>
            <a:chExt cx="1920240" cy="75988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807354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20"/>
            <p:cNvSpPr txBox="1"/>
            <p:nvPr userDrawn="1"/>
          </p:nvSpPr>
          <p:spPr>
            <a:xfrm>
              <a:off x="2807354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Life Insurance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5135880" y="4059591"/>
            <a:ext cx="1920240" cy="759886"/>
            <a:chOff x="5135880" y="4059591"/>
            <a:chExt cx="1920240" cy="759886"/>
          </a:xfrm>
        </p:grpSpPr>
        <p:sp>
          <p:nvSpPr>
            <p:cNvPr id="22" name="Rectangle 21"/>
            <p:cNvSpPr/>
            <p:nvPr userDrawn="1"/>
          </p:nvSpPr>
          <p:spPr>
            <a:xfrm>
              <a:off x="5135880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TextBox 21"/>
            <p:cNvSpPr txBox="1"/>
            <p:nvPr userDrawn="1"/>
          </p:nvSpPr>
          <p:spPr>
            <a:xfrm>
              <a:off x="5135880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Annuities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7464407" y="4059591"/>
            <a:ext cx="1920240" cy="759886"/>
            <a:chOff x="7464407" y="4059591"/>
            <a:chExt cx="1920240" cy="75988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7464407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4" name="TextBox 22"/>
            <p:cNvSpPr txBox="1"/>
            <p:nvPr userDrawn="1"/>
          </p:nvSpPr>
          <p:spPr>
            <a:xfrm>
              <a:off x="7572354" y="4089739"/>
              <a:ext cx="1704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Workplace Benefits</a:t>
              </a:r>
            </a:p>
          </p:txBody>
        </p:sp>
      </p:grpSp>
      <p:cxnSp>
        <p:nvCxnSpPr>
          <p:cNvPr id="35" name="Straight Connector 34"/>
          <p:cNvCxnSpPr/>
          <p:nvPr userDrawn="1"/>
        </p:nvCxnSpPr>
        <p:spPr>
          <a:xfrm>
            <a:off x="2804160" y="3684004"/>
            <a:ext cx="6583680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036734"/>
            <a:ext cx="4838700" cy="14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8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51820" y="1368425"/>
            <a:ext cx="4443873" cy="368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5347" y="1750771"/>
            <a:ext cx="4239611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 advance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financial services industry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 empowering our members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connections,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7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966258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leve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4338" y="1816101"/>
            <a:ext cx="7759700" cy="34893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16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54304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leve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1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0" y="132049"/>
            <a:ext cx="12192000" cy="635000"/>
          </a:xfrm>
          <a:prstGeom prst="rect">
            <a:avLst/>
          </a:prstGeom>
          <a:noFill/>
        </p:spPr>
        <p:txBody>
          <a:bodyPr vert="horz" wrap="none" lIns="365760" tIns="0" rIns="365760" bIns="0" rtlCol="0" anchor="ctr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4338" y="1816101"/>
            <a:ext cx="7759700" cy="34893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975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4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1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9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668" r:id="rId11"/>
    <p:sldLayoutId id="2147483695" r:id="rId12"/>
    <p:sldLayoutId id="2147483687" r:id="rId13"/>
    <p:sldLayoutId id="2147483694" r:id="rId14"/>
    <p:sldLayoutId id="2147483669" r:id="rId15"/>
    <p:sldLayoutId id="2147483693" r:id="rId16"/>
    <p:sldLayoutId id="2147483692" r:id="rId17"/>
    <p:sldLayoutId id="2147483689" r:id="rId18"/>
    <p:sldLayoutId id="2147483701" r:id="rId19"/>
    <p:sldLayoutId id="2147483691" r:id="rId20"/>
    <p:sldLayoutId id="2147483697" r:id="rId21"/>
    <p:sldLayoutId id="2147483698" r:id="rId22"/>
    <p:sldLayoutId id="2147483700" r:id="rId23"/>
  </p:sldLayoutIdLst>
  <p:hf sldNum="0"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8" userDrawn="1">
          <p15:clr>
            <a:srgbClr val="F26B43"/>
          </p15:clr>
        </p15:guide>
        <p15:guide id="4" pos="7416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orient="horz" pos="4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59" y="5980289"/>
            <a:ext cx="2163305" cy="623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EC594-1061-101A-5620-81C6D31BF9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723" b="19723"/>
          <a:stretch/>
        </p:blipFill>
        <p:spPr>
          <a:xfrm>
            <a:off x="0" y="0"/>
            <a:ext cx="12192000" cy="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8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6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12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8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24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9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2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9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8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93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998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705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711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252">
          <p15:clr>
            <a:srgbClr val="F26B43"/>
          </p15:clr>
        </p15:guide>
        <p15:guide id="4" pos="11124">
          <p15:clr>
            <a:srgbClr val="F26B43"/>
          </p15:clr>
        </p15:guide>
        <p15:guide id="5" orient="horz" pos="5832">
          <p15:clr>
            <a:srgbClr val="F26B43"/>
          </p15:clr>
        </p15:guide>
        <p15:guide id="6" pos="115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64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8B3300-0B71-98AE-D54B-4C958807A3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2F7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EC594-1061-101A-5620-81C6D31BF9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723" b="19723"/>
          <a:stretch/>
        </p:blipFill>
        <p:spPr>
          <a:xfrm>
            <a:off x="0" y="0"/>
            <a:ext cx="12192000" cy="880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5FAFA-DDF9-3F55-6CD6-D4C5388643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15" y="5972432"/>
            <a:ext cx="2164080" cy="6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6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12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8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240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9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2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9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87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93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998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705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7116" indent="-240030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252">
          <p15:clr>
            <a:srgbClr val="F26B43"/>
          </p15:clr>
        </p15:guide>
        <p15:guide id="4" pos="11124">
          <p15:clr>
            <a:srgbClr val="F26B43"/>
          </p15:clr>
        </p15:guide>
        <p15:guide id="5" orient="horz" pos="5832">
          <p15:clr>
            <a:srgbClr val="F26B43"/>
          </p15:clr>
        </p15:guide>
        <p15:guide id="6" pos="115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64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25015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openxmlformats.org/officeDocument/2006/relationships/image" Target="../media/image44.jpg"/><Relationship Id="rId3" Type="http://schemas.openxmlformats.org/officeDocument/2006/relationships/image" Target="../media/image29.png"/><Relationship Id="rId21" Type="http://schemas.openxmlformats.org/officeDocument/2006/relationships/image" Target="../media/image47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19" Type="http://schemas.openxmlformats.org/officeDocument/2006/relationships/image" Target="../media/image45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openxmlformats.org/officeDocument/2006/relationships/image" Target="../media/image40.png"/><Relationship Id="rId22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chart" Target="../charts/chart9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notesSlide" Target="../notesSlides/notesSlide17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1028" y="5293508"/>
            <a:ext cx="11152874" cy="477054"/>
          </a:xfrm>
        </p:spPr>
        <p:txBody>
          <a:bodyPr/>
          <a:lstStyle/>
          <a:p>
            <a:r>
              <a:rPr lang="en-US" dirty="0"/>
              <a:t>Navigate with Confidence: </a:t>
            </a:r>
            <a:r>
              <a:rPr lang="en-US" i="1" dirty="0"/>
              <a:t>Significant Opportunities Ahead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Levenson  •  2024 Annual Conference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September 16, 2024</a:t>
            </a:r>
          </a:p>
        </p:txBody>
      </p:sp>
    </p:spTree>
    <p:extLst>
      <p:ext uri="{BB962C8B-B14F-4D97-AF65-F5344CB8AC3E}">
        <p14:creationId xmlns:p14="http://schemas.microsoft.com/office/powerpoint/2010/main" val="324820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FA2DE-B939-E8E2-9092-4CED32E3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New Channels With Significant Potential for Growth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54EA56-F911-1D31-A439-235A1CE1D303}"/>
              </a:ext>
            </a:extLst>
          </p:cNvPr>
          <p:cNvGrpSpPr/>
          <p:nvPr/>
        </p:nvGrpSpPr>
        <p:grpSpPr>
          <a:xfrm>
            <a:off x="8223005" y="2125206"/>
            <a:ext cx="3165872" cy="3367575"/>
            <a:chOff x="7052872" y="2952580"/>
            <a:chExt cx="4182255" cy="454808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C0427DD-8830-6233-2D59-D61B1F74DF85}"/>
                </a:ext>
              </a:extLst>
            </p:cNvPr>
            <p:cNvSpPr/>
            <p:nvPr/>
          </p:nvSpPr>
          <p:spPr>
            <a:xfrm rot="5400000">
              <a:off x="7108083" y="3373619"/>
              <a:ext cx="4071834" cy="41822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E874DB-D6C8-A19E-E255-7DC08EACC7C8}"/>
                </a:ext>
              </a:extLst>
            </p:cNvPr>
            <p:cNvSpPr txBox="1"/>
            <p:nvPr/>
          </p:nvSpPr>
          <p:spPr>
            <a:xfrm>
              <a:off x="7255031" y="3937674"/>
              <a:ext cx="3777936" cy="3304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700" dirty="0">
                  <a:solidFill>
                    <a:srgbClr val="000000"/>
                  </a:solidFill>
                  <a:latin typeface="Arial" panose="020B0604020202020204"/>
                </a:rPr>
                <a:t>of participants are interested in building lifetime-guaranteed income for retirement by investing all — or part — of their contributions in an investment that is part of a retirement savings plan offered by employers.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C4B21CA-9C96-DF32-67BC-DCF3BD6AE3A1}"/>
                </a:ext>
              </a:extLst>
            </p:cNvPr>
            <p:cNvSpPr/>
            <p:nvPr/>
          </p:nvSpPr>
          <p:spPr>
            <a:xfrm rot="5400000">
              <a:off x="8667750" y="2701223"/>
              <a:ext cx="952500" cy="1455213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8B406F-2A08-4C5C-E36A-0B829B124E10}"/>
                </a:ext>
              </a:extLst>
            </p:cNvPr>
            <p:cNvSpPr txBox="1"/>
            <p:nvPr/>
          </p:nvSpPr>
          <p:spPr>
            <a:xfrm>
              <a:off x="8480832" y="3044109"/>
              <a:ext cx="1326338" cy="81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933" b="1" dirty="0">
                  <a:solidFill>
                    <a:srgbClr val="FFFFFF"/>
                  </a:solidFill>
                  <a:latin typeface="Arial" panose="020B0604020202020204"/>
                </a:rPr>
                <a:t>70</a:t>
              </a:r>
              <a:r>
                <a:rPr lang="en-US" sz="2400" b="1" dirty="0">
                  <a:solidFill>
                    <a:srgbClr val="FFFFFF"/>
                  </a:solidFill>
                  <a:latin typeface="Arial" panose="020B0604020202020204"/>
                </a:rPr>
                <a:t>%</a:t>
              </a:r>
              <a:endParaRPr lang="en-US" sz="3600" b="1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E14F9B-8459-624E-0EC1-78345405E9BD}"/>
              </a:ext>
            </a:extLst>
          </p:cNvPr>
          <p:cNvGrpSpPr/>
          <p:nvPr/>
        </p:nvGrpSpPr>
        <p:grpSpPr>
          <a:xfrm>
            <a:off x="4262391" y="2475210"/>
            <a:ext cx="3902629" cy="2618037"/>
            <a:chOff x="7277798" y="4099520"/>
            <a:chExt cx="4888965" cy="3168050"/>
          </a:xfrm>
        </p:grpSpPr>
        <p:sp>
          <p:nvSpPr>
            <p:cNvPr id="36" name="Arrow: Circular 35">
              <a:extLst>
                <a:ext uri="{FF2B5EF4-FFF2-40B4-BE49-F238E27FC236}">
                  <a16:creationId xmlns:a16="http://schemas.microsoft.com/office/drawing/2014/main" id="{3E6288A3-DF3E-914F-EC8F-C5E99CDFA08A}"/>
                </a:ext>
              </a:extLst>
            </p:cNvPr>
            <p:cNvSpPr/>
            <p:nvPr/>
          </p:nvSpPr>
          <p:spPr>
            <a:xfrm>
              <a:off x="7704898" y="4099520"/>
              <a:ext cx="1989292" cy="1989349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CDB526-68F4-C201-DE54-7564B076B366}"/>
                </a:ext>
              </a:extLst>
            </p:cNvPr>
            <p:cNvSpPr/>
            <p:nvPr/>
          </p:nvSpPr>
          <p:spPr>
            <a:xfrm>
              <a:off x="8169580" y="4803427"/>
              <a:ext cx="990264" cy="406797"/>
            </a:xfrm>
            <a:custGeom>
              <a:avLst/>
              <a:gdLst>
                <a:gd name="connsiteX0" fmla="*/ 0 w 835574"/>
                <a:gd name="connsiteY0" fmla="*/ 0 h 411071"/>
                <a:gd name="connsiteX1" fmla="*/ 835574 w 835574"/>
                <a:gd name="connsiteY1" fmla="*/ 0 h 411071"/>
                <a:gd name="connsiteX2" fmla="*/ 835574 w 835574"/>
                <a:gd name="connsiteY2" fmla="*/ 411071 h 411071"/>
                <a:gd name="connsiteX3" fmla="*/ 0 w 835574"/>
                <a:gd name="connsiteY3" fmla="*/ 411071 h 411071"/>
                <a:gd name="connsiteX4" fmla="*/ 0 w 835574"/>
                <a:gd name="connsiteY4" fmla="*/ 0 h 41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574" h="411071">
                  <a:moveTo>
                    <a:pt x="0" y="0"/>
                  </a:moveTo>
                  <a:lnTo>
                    <a:pt x="835574" y="0"/>
                  </a:lnTo>
                  <a:lnTo>
                    <a:pt x="835574" y="411071"/>
                  </a:lnTo>
                  <a:lnTo>
                    <a:pt x="0" y="41107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algn="ctr" defTabSz="829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b="1" dirty="0">
                  <a:solidFill>
                    <a:srgbClr val="000000"/>
                  </a:solidFill>
                  <a:latin typeface="Arial" panose="020B0604020202020204"/>
                </a:rPr>
                <a:t>14%</a:t>
              </a:r>
            </a:p>
          </p:txBody>
        </p:sp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CBAD1DD0-A078-D0C6-2038-E9FB1DCE48F6}"/>
                </a:ext>
              </a:extLst>
            </p:cNvPr>
            <p:cNvSpPr/>
            <p:nvPr/>
          </p:nvSpPr>
          <p:spPr>
            <a:xfrm>
              <a:off x="7277798" y="5406479"/>
              <a:ext cx="1722389" cy="1723117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4A35D62-7EDC-81DE-4FB7-0D1C038E855A}"/>
                </a:ext>
              </a:extLst>
            </p:cNvPr>
            <p:cNvSpPr/>
            <p:nvPr/>
          </p:nvSpPr>
          <p:spPr>
            <a:xfrm>
              <a:off x="7704898" y="6060807"/>
              <a:ext cx="915974" cy="456375"/>
            </a:xfrm>
            <a:custGeom>
              <a:avLst/>
              <a:gdLst>
                <a:gd name="connsiteX0" fmla="*/ 0 w 791670"/>
                <a:gd name="connsiteY0" fmla="*/ 0 h 369470"/>
                <a:gd name="connsiteX1" fmla="*/ 791670 w 791670"/>
                <a:gd name="connsiteY1" fmla="*/ 0 h 369470"/>
                <a:gd name="connsiteX2" fmla="*/ 791670 w 791670"/>
                <a:gd name="connsiteY2" fmla="*/ 369470 h 369470"/>
                <a:gd name="connsiteX3" fmla="*/ 0 w 791670"/>
                <a:gd name="connsiteY3" fmla="*/ 369470 h 369470"/>
                <a:gd name="connsiteX4" fmla="*/ 0 w 791670"/>
                <a:gd name="connsiteY4" fmla="*/ 0 h 36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670" h="369470">
                  <a:moveTo>
                    <a:pt x="0" y="0"/>
                  </a:moveTo>
                  <a:lnTo>
                    <a:pt x="791670" y="0"/>
                  </a:lnTo>
                  <a:lnTo>
                    <a:pt x="791670" y="369470"/>
                  </a:lnTo>
                  <a:lnTo>
                    <a:pt x="0" y="3694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algn="ctr" defTabSz="829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b="1" dirty="0">
                  <a:solidFill>
                    <a:srgbClr val="000000"/>
                  </a:solidFill>
                  <a:latin typeface="Arial" panose="020B0604020202020204"/>
                </a:rPr>
                <a:t>26%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841373-3D29-2335-A9D3-F4DA14F4BDD8}"/>
                </a:ext>
              </a:extLst>
            </p:cNvPr>
            <p:cNvSpPr txBox="1"/>
            <p:nvPr/>
          </p:nvSpPr>
          <p:spPr>
            <a:xfrm>
              <a:off x="9553781" y="4826604"/>
              <a:ext cx="261298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/>
                </a:rPr>
                <a:t>of plans offer </a:t>
              </a:r>
              <a:br>
                <a:rPr lang="en-US" sz="1600" b="1" dirty="0">
                  <a:solidFill>
                    <a:srgbClr val="000000"/>
                  </a:solidFill>
                  <a:latin typeface="Arial" panose="020B0604020202020204"/>
                </a:rPr>
              </a:br>
              <a:r>
                <a:rPr lang="en-US" sz="1600" b="1" dirty="0">
                  <a:solidFill>
                    <a:srgbClr val="000000"/>
                  </a:solidFill>
                  <a:latin typeface="Arial" panose="020B0604020202020204"/>
                </a:rPr>
                <a:t>in-plan annuities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AA4381-8C88-C9A5-B621-051BBD8FC0DC}"/>
                </a:ext>
              </a:extLst>
            </p:cNvPr>
            <p:cNvSpPr txBox="1"/>
            <p:nvPr/>
          </p:nvSpPr>
          <p:spPr>
            <a:xfrm>
              <a:off x="9028253" y="6021075"/>
              <a:ext cx="313851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/>
                </a:rPr>
                <a:t>of plans are </a:t>
              </a:r>
            </a:p>
            <a:p>
              <a:pPr defTabSz="609630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/>
                </a:rPr>
                <a:t>actively considering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71F99C-4AA4-64C1-8490-6FF50B4D2408}"/>
              </a:ext>
            </a:extLst>
          </p:cNvPr>
          <p:cNvGrpSpPr/>
          <p:nvPr/>
        </p:nvGrpSpPr>
        <p:grpSpPr>
          <a:xfrm>
            <a:off x="778745" y="2059379"/>
            <a:ext cx="2909623" cy="3798547"/>
            <a:chOff x="420434" y="3599159"/>
            <a:chExt cx="4364435" cy="56978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FC50B16-9D89-A5F1-48D6-3C0BBE3E184A}"/>
                </a:ext>
              </a:extLst>
            </p:cNvPr>
            <p:cNvGrpSpPr/>
            <p:nvPr/>
          </p:nvGrpSpPr>
          <p:grpSpPr>
            <a:xfrm>
              <a:off x="420434" y="3599159"/>
              <a:ext cx="4364435" cy="2560320"/>
              <a:chOff x="420434" y="3599159"/>
              <a:chExt cx="4364435" cy="256032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53E0736-8577-419A-AC72-7ABDF9A30F9F}"/>
                  </a:ext>
                </a:extLst>
              </p:cNvPr>
              <p:cNvGrpSpPr/>
              <p:nvPr/>
            </p:nvGrpSpPr>
            <p:grpSpPr>
              <a:xfrm>
                <a:off x="2856409" y="3599159"/>
                <a:ext cx="1928460" cy="2560320"/>
                <a:chOff x="3396053" y="3599159"/>
                <a:chExt cx="1928460" cy="2560320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D3E0697-2EE4-B248-A1C7-DBB9693FCD13}"/>
                    </a:ext>
                  </a:extLst>
                </p:cNvPr>
                <p:cNvGrpSpPr/>
                <p:nvPr/>
              </p:nvGrpSpPr>
              <p:grpSpPr>
                <a:xfrm>
                  <a:off x="3444482" y="3599159"/>
                  <a:ext cx="1831603" cy="2560320"/>
                  <a:chOff x="3466991" y="3599159"/>
                  <a:chExt cx="1831603" cy="2560320"/>
                </a:xfrm>
              </p:grpSpPr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024EE68E-FA9D-1C61-AC48-F2F5FEADC9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02632" y="3964919"/>
                    <a:ext cx="2560320" cy="18288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200" dirty="0">
                      <a:solidFill>
                        <a:srgbClr val="FFFFFF"/>
                      </a:solidFill>
                      <a:latin typeface="Arial" panose="020B0604020202020204"/>
                    </a:endParaRPr>
                  </a:p>
                </p:txBody>
              </p:sp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015AC29D-BF60-902B-A2BA-89033471A02A}"/>
                      </a:ext>
                    </a:extLst>
                  </p:cNvPr>
                  <p:cNvGrpSpPr/>
                  <p:nvPr/>
                </p:nvGrpSpPr>
                <p:grpSpPr>
                  <a:xfrm>
                    <a:off x="3466991" y="3599159"/>
                    <a:ext cx="1831603" cy="1097280"/>
                    <a:chOff x="3441072" y="3599159"/>
                    <a:chExt cx="1831603" cy="1097280"/>
                  </a:xfrm>
                </p:grpSpPr>
                <p:sp>
                  <p:nvSpPr>
                    <p:cNvPr id="21" name="Rectangle: Rounded Corners 20">
                      <a:extLst>
                        <a:ext uri="{FF2B5EF4-FFF2-40B4-BE49-F238E27FC236}">
                          <a16:creationId xmlns:a16="http://schemas.microsoft.com/office/drawing/2014/main" id="{08A78BAF-B2D3-4E0B-DCEF-DA19C6BC6FB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808233" y="3233399"/>
                      <a:ext cx="1097280" cy="18288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200" dirty="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C0EABBDA-C9E9-BDFB-F50E-43E6FAAD1D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1072" y="3670746"/>
                      <a:ext cx="1831603" cy="10004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09630">
                        <a:defRPr/>
                      </a:pPr>
                      <a:r>
                        <a:rPr lang="en-US" sz="1867" b="1" dirty="0">
                          <a:solidFill>
                            <a:srgbClr val="FFFFFF"/>
                          </a:solidFill>
                          <a:latin typeface="Arial" panose="020B0604020202020204"/>
                        </a:rPr>
                        <a:t>$10.6</a:t>
                      </a:r>
                    </a:p>
                    <a:p>
                      <a:pPr algn="ctr" defTabSz="609630">
                        <a:defRPr/>
                      </a:pPr>
                      <a:r>
                        <a:rPr lang="en-US" sz="1867" b="1" dirty="0">
                          <a:solidFill>
                            <a:srgbClr val="FFFFFF"/>
                          </a:solidFill>
                          <a:latin typeface="Arial" panose="020B0604020202020204"/>
                        </a:rPr>
                        <a:t>Trillion</a:t>
                      </a:r>
                      <a:endParaRPr lang="en-US" sz="2400" b="1" dirty="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94B556C-14C8-4FF3-D0A4-A88C2317F30D}"/>
                    </a:ext>
                  </a:extLst>
                </p:cNvPr>
                <p:cNvSpPr txBox="1"/>
                <p:nvPr/>
              </p:nvSpPr>
              <p:spPr>
                <a:xfrm>
                  <a:off x="3396053" y="4792001"/>
                  <a:ext cx="1928460" cy="12464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Defined </a:t>
                  </a:r>
                </a:p>
                <a:p>
                  <a:pPr algn="ctr" defTabSz="609630"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Contribution Market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6F9061A-59BF-87D4-E361-9839B8611337}"/>
                  </a:ext>
                </a:extLst>
              </p:cNvPr>
              <p:cNvGrpSpPr/>
              <p:nvPr/>
            </p:nvGrpSpPr>
            <p:grpSpPr>
              <a:xfrm>
                <a:off x="420434" y="3599159"/>
                <a:ext cx="1828800" cy="2560320"/>
                <a:chOff x="420434" y="3625988"/>
                <a:chExt cx="1828800" cy="256032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91285B00-9246-E7CC-B219-83892023CB27}"/>
                    </a:ext>
                  </a:extLst>
                </p:cNvPr>
                <p:cNvGrpSpPr/>
                <p:nvPr/>
              </p:nvGrpSpPr>
              <p:grpSpPr>
                <a:xfrm>
                  <a:off x="420434" y="3625988"/>
                  <a:ext cx="1828800" cy="2560320"/>
                  <a:chOff x="420434" y="3625988"/>
                  <a:chExt cx="1828800" cy="2560320"/>
                </a:xfrm>
              </p:grpSpPr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5BC8C535-ECA2-8309-F227-D4AFA9CF25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674" y="3991748"/>
                    <a:ext cx="2560320" cy="18288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200" dirty="0">
                      <a:solidFill>
                        <a:srgbClr val="FFFFFF"/>
                      </a:solidFill>
                      <a:latin typeface="Arial" panose="020B0604020202020204"/>
                    </a:endParaRP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CDD5B2B3-4C2A-CC89-8ECA-2C078500D933}"/>
                      </a:ext>
                    </a:extLst>
                  </p:cNvPr>
                  <p:cNvGrpSpPr/>
                  <p:nvPr/>
                </p:nvGrpSpPr>
                <p:grpSpPr>
                  <a:xfrm>
                    <a:off x="420434" y="3625988"/>
                    <a:ext cx="1828800" cy="1097280"/>
                    <a:chOff x="335800" y="3629503"/>
                    <a:chExt cx="1828800" cy="1097280"/>
                  </a:xfrm>
                </p:grpSpPr>
                <p:sp>
                  <p:nvSpPr>
                    <p:cNvPr id="16" name="Rectangle: Rounded Corners 15">
                      <a:extLst>
                        <a:ext uri="{FF2B5EF4-FFF2-40B4-BE49-F238E27FC236}">
                          <a16:creationId xmlns:a16="http://schemas.microsoft.com/office/drawing/2014/main" id="{61A0A7F7-479B-9B94-166D-1730730B8E5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01560" y="3263743"/>
                      <a:ext cx="1097280" cy="1828800"/>
                    </a:xfrm>
                    <a:prstGeom prst="round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630">
                        <a:defRPr/>
                      </a:pPr>
                      <a:endParaRPr lang="en-US" sz="1200" dirty="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DE074D75-0106-7240-8651-BA62526B90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5803" y="3701091"/>
                      <a:ext cx="1788794" cy="10004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09630">
                        <a:defRPr/>
                      </a:pPr>
                      <a:r>
                        <a:rPr lang="en-US" sz="1867" b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$13.6 Trillion</a:t>
                      </a:r>
                    </a:p>
                  </p:txBody>
                </p:sp>
              </p:grp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3B60715-E802-8B5F-F35E-4D3FDDF81260}"/>
                    </a:ext>
                  </a:extLst>
                </p:cNvPr>
                <p:cNvSpPr txBox="1"/>
                <p:nvPr/>
              </p:nvSpPr>
              <p:spPr>
                <a:xfrm>
                  <a:off x="530894" y="5039290"/>
                  <a:ext cx="1607880" cy="8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IRA Market</a:t>
                  </a: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C3AFD2-8A3A-CADF-F775-1748C1ECAD0E}"/>
                </a:ext>
              </a:extLst>
            </p:cNvPr>
            <p:cNvGrpSpPr/>
            <p:nvPr/>
          </p:nvGrpSpPr>
          <p:grpSpPr>
            <a:xfrm>
              <a:off x="1688251" y="6736660"/>
              <a:ext cx="1828800" cy="2560320"/>
              <a:chOff x="1356708" y="6736660"/>
              <a:chExt cx="1828800" cy="256032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D2681A4-E13B-DA02-5CCE-D50E9EB825D4}"/>
                  </a:ext>
                </a:extLst>
              </p:cNvPr>
              <p:cNvGrpSpPr/>
              <p:nvPr/>
            </p:nvGrpSpPr>
            <p:grpSpPr>
              <a:xfrm>
                <a:off x="1356708" y="6736660"/>
                <a:ext cx="1828800" cy="2560320"/>
                <a:chOff x="3251068" y="7012621"/>
                <a:chExt cx="1828800" cy="256032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29053F5F-914D-432C-87D8-E940516E4467}"/>
                    </a:ext>
                  </a:extLst>
                </p:cNvPr>
                <p:cNvSpPr/>
                <p:nvPr/>
              </p:nvSpPr>
              <p:spPr>
                <a:xfrm rot="5400000">
                  <a:off x="2885308" y="7378381"/>
                  <a:ext cx="2560320" cy="18288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4F8A68F9-02CF-4380-8BF3-0628A7B3EA28}"/>
                    </a:ext>
                  </a:extLst>
                </p:cNvPr>
                <p:cNvGrpSpPr/>
                <p:nvPr/>
              </p:nvGrpSpPr>
              <p:grpSpPr>
                <a:xfrm>
                  <a:off x="3251068" y="7012621"/>
                  <a:ext cx="1828800" cy="1097280"/>
                  <a:chOff x="8229600" y="4594860"/>
                  <a:chExt cx="1828800" cy="1097280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1E8D5B8B-3D23-EA35-FD78-3E293409ED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595360" y="4229100"/>
                    <a:ext cx="1097280" cy="1828800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>
                      <a:defRPr/>
                    </a:pPr>
                    <a:endParaRPr lang="en-US" sz="1200" dirty="0">
                      <a:solidFill>
                        <a:srgbClr val="FFFFFF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F706FAC-4723-8CB0-E66E-16B9B157DF59}"/>
                      </a:ext>
                    </a:extLst>
                  </p:cNvPr>
                  <p:cNvSpPr txBox="1"/>
                  <p:nvPr/>
                </p:nvSpPr>
                <p:spPr>
                  <a:xfrm>
                    <a:off x="8266463" y="4666448"/>
                    <a:ext cx="1755075" cy="10004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09630">
                      <a:defRPr/>
                    </a:pPr>
                    <a:r>
                      <a:rPr lang="en-US" sz="1867" b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$2.3 Trillion</a:t>
                    </a:r>
                    <a:endParaRPr lang="en-US" sz="2400" b="1" dirty="0">
                      <a:solidFill>
                        <a:srgbClr val="000000"/>
                      </a:solidFill>
                      <a:latin typeface="Arial" panose="020B0604020202020204"/>
                    </a:endParaRPr>
                  </a:p>
                </p:txBody>
              </p:sp>
            </p:grp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DD6434-2637-AFAA-86D1-F0FFB8A15DDE}"/>
                  </a:ext>
                </a:extLst>
              </p:cNvPr>
              <p:cNvSpPr txBox="1"/>
              <p:nvPr/>
            </p:nvSpPr>
            <p:spPr>
              <a:xfrm>
                <a:off x="1497552" y="8149962"/>
                <a:ext cx="154711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Arial" panose="020B0604020202020204"/>
                  </a:rPr>
                  <a:t>Annuity Market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96BBA7-E1CD-AEFF-A113-E573217F8EF0}"/>
              </a:ext>
            </a:extLst>
          </p:cNvPr>
          <p:cNvSpPr txBox="1"/>
          <p:nvPr/>
        </p:nvSpPr>
        <p:spPr>
          <a:xfrm>
            <a:off x="3046974" y="1139414"/>
            <a:ext cx="609805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133" b="1" dirty="0">
                <a:solidFill>
                  <a:srgbClr val="000000"/>
                </a:solidFill>
                <a:latin typeface="Arial" panose="020B0604020202020204"/>
              </a:rPr>
              <a:t>The workplace is becoming a more meaningful opportunity for annuity products.</a:t>
            </a:r>
          </a:p>
        </p:txBody>
      </p:sp>
    </p:spTree>
    <p:extLst>
      <p:ext uri="{BB962C8B-B14F-4D97-AF65-F5344CB8AC3E}">
        <p14:creationId xmlns:p14="http://schemas.microsoft.com/office/powerpoint/2010/main" val="98990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03C1-1E12-28BF-E434-7670193F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74428"/>
            <a:ext cx="12191998" cy="890341"/>
          </a:xfrm>
        </p:spPr>
        <p:txBody>
          <a:bodyPr>
            <a:normAutofit/>
          </a:bodyPr>
          <a:lstStyle/>
          <a:p>
            <a:r>
              <a:rPr lang="en-US" dirty="0"/>
              <a:t>New Solutions for Decumulation Are Coming Quickly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7C72D17-1974-2E4B-339D-180404BEE0FB}"/>
              </a:ext>
            </a:extLst>
          </p:cNvPr>
          <p:cNvSpPr txBox="1">
            <a:spLocks/>
          </p:cNvSpPr>
          <p:nvPr/>
        </p:nvSpPr>
        <p:spPr>
          <a:xfrm>
            <a:off x="2386495" y="1804505"/>
            <a:ext cx="4710502" cy="21307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defTabSz="609630">
              <a:spcAft>
                <a:spcPts val="1260"/>
              </a:spcAft>
              <a:buClr>
                <a:srgbClr val="4298BE"/>
              </a:buClr>
            </a:pPr>
            <a:endParaRPr lang="en-US" sz="933" kern="0" dirty="0">
              <a:solidFill>
                <a:srgbClr val="000000"/>
              </a:solidFill>
              <a:latin typeface="Arial" panose="020B0604020202020204"/>
            </a:endParaRPr>
          </a:p>
          <a:p>
            <a:pPr defTabSz="609630">
              <a:spcAft>
                <a:spcPts val="1260"/>
              </a:spcAft>
              <a:buClr>
                <a:srgbClr val="4298BE"/>
              </a:buClr>
            </a:pPr>
            <a:endParaRPr lang="en-US" sz="933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D739D-D64D-6149-92EE-92981BB1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50" y="1279862"/>
            <a:ext cx="10527102" cy="50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63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96A8438-999E-C8DB-ED86-056E1AB5B7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824" b="38836"/>
          <a:stretch/>
        </p:blipFill>
        <p:spPr>
          <a:xfrm>
            <a:off x="20" y="10"/>
            <a:ext cx="12191980" cy="4162415"/>
          </a:xfr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Record Life Insurance Demand</a:t>
            </a:r>
          </a:p>
        </p:txBody>
      </p:sp>
    </p:spTree>
    <p:extLst>
      <p:ext uri="{BB962C8B-B14F-4D97-AF65-F5344CB8AC3E}">
        <p14:creationId xmlns:p14="http://schemas.microsoft.com/office/powerpoint/2010/main" val="278374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7E93A-BE0A-1C70-3571-60CD85D2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Percent of U.S. Adults With a Life Insurance Need</a:t>
            </a:r>
          </a:p>
        </p:txBody>
      </p:sp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4E50DB8C-3133-3580-B8A0-3F332F6CBD43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153139081"/>
              </p:ext>
            </p:extLst>
          </p:nvPr>
        </p:nvGraphicFramePr>
        <p:xfrm>
          <a:off x="530732" y="1313041"/>
          <a:ext cx="10802938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5E9729-E367-8C4C-0201-7EEEAD60BFB6}"/>
              </a:ext>
            </a:extLst>
          </p:cNvPr>
          <p:cNvSpPr/>
          <p:nvPr/>
        </p:nvSpPr>
        <p:spPr>
          <a:xfrm flipH="1">
            <a:off x="9681170" y="2874898"/>
            <a:ext cx="2086423" cy="1380227"/>
          </a:xfrm>
          <a:prstGeom prst="wedgeRoundRectCallout">
            <a:avLst>
              <a:gd name="adj1" fmla="val -13303"/>
              <a:gd name="adj2" fmla="val -107107"/>
              <a:gd name="adj3" fmla="val 16667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FCAE3-FD04-CC28-3B2C-8B86B780C2E9}"/>
              </a:ext>
            </a:extLst>
          </p:cNvPr>
          <p:cNvSpPr txBox="1"/>
          <p:nvPr/>
        </p:nvSpPr>
        <p:spPr>
          <a:xfrm>
            <a:off x="9677300" y="2934069"/>
            <a:ext cx="20864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1900" b="1" dirty="0">
                <a:solidFill>
                  <a:srgbClr val="000000"/>
                </a:solidFill>
                <a:latin typeface="Arial" panose="020B0604020202020204"/>
              </a:rPr>
              <a:t>102 million</a:t>
            </a:r>
            <a:r>
              <a:rPr lang="en-US" sz="1900" dirty="0">
                <a:solidFill>
                  <a:srgbClr val="000000"/>
                </a:solidFill>
                <a:latin typeface="Arial" panose="020B0604020202020204"/>
              </a:rPr>
              <a:t> Americans are </a:t>
            </a:r>
          </a:p>
          <a:p>
            <a:pPr algn="ctr" defTabSz="914446"/>
            <a:r>
              <a:rPr lang="en-US" sz="1900" dirty="0">
                <a:solidFill>
                  <a:srgbClr val="000000"/>
                </a:solidFill>
                <a:latin typeface="Arial" panose="020B0604020202020204"/>
              </a:rPr>
              <a:t>uninsured or </a:t>
            </a:r>
          </a:p>
          <a:p>
            <a:pPr algn="ctr" defTabSz="914446"/>
            <a:r>
              <a:rPr lang="en-US" sz="1900" dirty="0">
                <a:solidFill>
                  <a:srgbClr val="000000"/>
                </a:solidFill>
                <a:latin typeface="Arial" panose="020B0604020202020204"/>
              </a:rPr>
              <a:t>underinsured </a:t>
            </a:r>
          </a:p>
        </p:txBody>
      </p:sp>
      <p:sp>
        <p:nvSpPr>
          <p:cNvPr id="12" name="object 45">
            <a:extLst>
              <a:ext uri="{FF2B5EF4-FFF2-40B4-BE49-F238E27FC236}">
                <a16:creationId xmlns:a16="http://schemas.microsoft.com/office/drawing/2014/main" id="{427DBAF7-D79E-A168-3F32-33FA84FA29E5}"/>
              </a:ext>
            </a:extLst>
          </p:cNvPr>
          <p:cNvSpPr txBox="1"/>
          <p:nvPr/>
        </p:nvSpPr>
        <p:spPr>
          <a:xfrm>
            <a:off x="213399" y="6499453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2024 Insurance Barometer Study,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LIMRA and Life Happens.</a:t>
            </a:r>
          </a:p>
        </p:txBody>
      </p:sp>
    </p:spTree>
    <p:extLst>
      <p:ext uri="{BB962C8B-B14F-4D97-AF65-F5344CB8AC3E}">
        <p14:creationId xmlns:p14="http://schemas.microsoft.com/office/powerpoint/2010/main" val="40268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FFC3-B592-9BFB-CCD2-A2B0BBE4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Supply Is Not Meeting the Demand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44E52D9-3351-7CD1-4327-7487CF5358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791294"/>
              </p:ext>
            </p:extLst>
          </p:nvPr>
        </p:nvGraphicFramePr>
        <p:xfrm>
          <a:off x="6360160" y="1198968"/>
          <a:ext cx="5303520" cy="446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F0939F5E-39BD-3833-7BD8-CADF6D8FEB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235103"/>
              </p:ext>
            </p:extLst>
          </p:nvPr>
        </p:nvGraphicFramePr>
        <p:xfrm>
          <a:off x="528320" y="1198968"/>
          <a:ext cx="5303520" cy="446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bject 45">
            <a:extLst>
              <a:ext uri="{FF2B5EF4-FFF2-40B4-BE49-F238E27FC236}">
                <a16:creationId xmlns:a16="http://schemas.microsoft.com/office/drawing/2014/main" id="{4381F999-8513-0B05-433D-22A316D2B4C7}"/>
              </a:ext>
            </a:extLst>
          </p:cNvPr>
          <p:cNvSpPr txBox="1"/>
          <p:nvPr/>
        </p:nvSpPr>
        <p:spPr>
          <a:xfrm>
            <a:off x="266562" y="6391946"/>
            <a:ext cx="5439839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Sources: Census of U.S. Sales Personnel (2018 and prior) and LIMRA estimates (2021);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FP (Agent) Production &amp; Retention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, LIMRA, 2021;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Casting Light on the Age of an Independent Insurance Agent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, LIMRA, 2018.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F02BF3-A61E-99DA-FDD9-4834F3780DA8}"/>
              </a:ext>
            </a:extLst>
          </p:cNvPr>
          <p:cNvGrpSpPr/>
          <p:nvPr/>
        </p:nvGrpSpPr>
        <p:grpSpPr>
          <a:xfrm>
            <a:off x="10811072" y="2524668"/>
            <a:ext cx="781489" cy="493193"/>
            <a:chOff x="15286967" y="2116862"/>
            <a:chExt cx="1172233" cy="73978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3E2AC2FB-FD10-2566-D82A-30DF8FBC2EB2}"/>
                </a:ext>
              </a:extLst>
            </p:cNvPr>
            <p:cNvSpPr/>
            <p:nvPr/>
          </p:nvSpPr>
          <p:spPr>
            <a:xfrm flipH="1">
              <a:off x="15286967" y="2116862"/>
              <a:ext cx="1172229" cy="739789"/>
            </a:xfrm>
            <a:prstGeom prst="wedgeRoundRectCallout">
              <a:avLst>
                <a:gd name="adj1" fmla="val 59741"/>
                <a:gd name="adj2" fmla="val 81926"/>
                <a:gd name="adj3" fmla="val 16667"/>
              </a:avLst>
            </a:prstGeom>
            <a:solidFill>
              <a:schemeClr val="accent3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60F8CA-6114-A903-11D9-E7C3BE1A961B}"/>
                </a:ext>
              </a:extLst>
            </p:cNvPr>
            <p:cNvSpPr txBox="1"/>
            <p:nvPr/>
          </p:nvSpPr>
          <p:spPr>
            <a:xfrm>
              <a:off x="15286968" y="2156709"/>
              <a:ext cx="117223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Arial" panose="020B0604020202020204"/>
                </a:rPr>
                <a:t>Average Age 62</a:t>
              </a: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52D97E9-D3E0-61BB-8521-B18B276ED33D}"/>
              </a:ext>
            </a:extLst>
          </p:cNvPr>
          <p:cNvSpPr/>
          <p:nvPr/>
        </p:nvSpPr>
        <p:spPr>
          <a:xfrm>
            <a:off x="6402689" y="2868846"/>
            <a:ext cx="882503" cy="558209"/>
          </a:xfrm>
          <a:prstGeom prst="wedgeRoundRectCallout">
            <a:avLst>
              <a:gd name="adj1" fmla="val 59741"/>
              <a:gd name="adj2" fmla="val 81926"/>
              <a:gd name="adj3" fmla="val 16667"/>
            </a:avLst>
          </a:prstGeom>
          <a:solidFill>
            <a:srgbClr val="F9C606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200" b="1" i="1" dirty="0">
                <a:solidFill>
                  <a:schemeClr val="tx1"/>
                </a:solidFill>
                <a:latin typeface="Arial" panose="020B0604020202020204"/>
              </a:rPr>
              <a:t>Average Age 44</a:t>
            </a:r>
          </a:p>
        </p:txBody>
      </p:sp>
    </p:spTree>
    <p:extLst>
      <p:ext uri="{BB962C8B-B14F-4D97-AF65-F5344CB8AC3E}">
        <p14:creationId xmlns:p14="http://schemas.microsoft.com/office/powerpoint/2010/main" val="154146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F4BF-0F9F-67D3-E59B-986C4FEA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/>
              <a:t> to Date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/>
              <a:t> the Direct Channel Has Not Increased</a:t>
            </a:r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DAE6512B-6F62-6F43-E3BE-9C7754653EB5}"/>
              </a:ext>
            </a:extLst>
          </p:cNvPr>
          <p:cNvGraphicFramePr>
            <a:graphicFrameLocks noGrp="1" noChangeAspect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4234174180"/>
              </p:ext>
            </p:extLst>
          </p:nvPr>
        </p:nvGraphicFramePr>
        <p:xfrm>
          <a:off x="947737" y="1230128"/>
          <a:ext cx="10296525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ject 45">
            <a:extLst>
              <a:ext uri="{FF2B5EF4-FFF2-40B4-BE49-F238E27FC236}">
                <a16:creationId xmlns:a16="http://schemas.microsoft.com/office/drawing/2014/main" id="{FA0375DD-2614-4741-5968-0BD1AB8C2B95}"/>
              </a:ext>
            </a:extLst>
          </p:cNvPr>
          <p:cNvSpPr txBox="1"/>
          <p:nvPr/>
        </p:nvSpPr>
        <p:spPr>
          <a:xfrm>
            <a:off x="247743" y="6493729"/>
            <a:ext cx="606799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U.S. Retail Individual Life Insurance Sales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, LIMRA 2017 – Q2 2022 (Direct includes direct to consumer and internet direct).</a:t>
            </a:r>
          </a:p>
        </p:txBody>
      </p:sp>
    </p:spTree>
    <p:extLst>
      <p:ext uri="{BB962C8B-B14F-4D97-AF65-F5344CB8AC3E}">
        <p14:creationId xmlns:p14="http://schemas.microsoft.com/office/powerpoint/2010/main" val="195401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Equity Capital</a:t>
            </a:r>
          </a:p>
        </p:txBody>
      </p:sp>
      <p:pic>
        <p:nvPicPr>
          <p:cNvPr id="17" name="Picture Placeholder 16" descr="A city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C76AEA55-92F1-93F3-5E9D-F7E2914979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293" b="23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09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C9AF26-42F9-02E7-B7A0-CE494EA355FC}"/>
              </a:ext>
            </a:extLst>
          </p:cNvPr>
          <p:cNvSpPr/>
          <p:nvPr/>
        </p:nvSpPr>
        <p:spPr>
          <a:xfrm>
            <a:off x="8220126" y="1318437"/>
            <a:ext cx="3273962" cy="4199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6F8679-ABCF-F944-C542-3D25481BECFA}"/>
              </a:ext>
            </a:extLst>
          </p:cNvPr>
          <p:cNvSpPr/>
          <p:nvPr/>
        </p:nvSpPr>
        <p:spPr>
          <a:xfrm>
            <a:off x="4495959" y="1318437"/>
            <a:ext cx="3273962" cy="4199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76A8-D86A-33F1-37F0-BCFDE009B686}"/>
              </a:ext>
            </a:extLst>
          </p:cNvPr>
          <p:cNvSpPr/>
          <p:nvPr/>
        </p:nvSpPr>
        <p:spPr>
          <a:xfrm>
            <a:off x="712381" y="1318437"/>
            <a:ext cx="3273962" cy="4199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D088E-FF8C-BB53-A9DF-6D606316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Private Equity Influence Across the Industry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F3C90F-A54F-481F-E8E4-DC3DBC63FA2A}"/>
              </a:ext>
            </a:extLst>
          </p:cNvPr>
          <p:cNvSpPr/>
          <p:nvPr/>
        </p:nvSpPr>
        <p:spPr>
          <a:xfrm>
            <a:off x="4727019" y="1593873"/>
            <a:ext cx="2853556" cy="3748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3B86BB-7D73-B199-6EB2-A722030E2669}"/>
              </a:ext>
            </a:extLst>
          </p:cNvPr>
          <p:cNvSpPr/>
          <p:nvPr/>
        </p:nvSpPr>
        <p:spPr>
          <a:xfrm>
            <a:off x="4727019" y="1515794"/>
            <a:ext cx="2853556" cy="79107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3839931-740A-B32C-62E1-D4C8702F0064}"/>
              </a:ext>
            </a:extLst>
          </p:cNvPr>
          <p:cNvSpPr txBox="1">
            <a:spLocks/>
          </p:cNvSpPr>
          <p:nvPr/>
        </p:nvSpPr>
        <p:spPr>
          <a:xfrm>
            <a:off x="4937653" y="1784661"/>
            <a:ext cx="2316692" cy="2667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100" b="1" kern="0" dirty="0">
                <a:solidFill>
                  <a:srgbClr val="FFFFFF"/>
                </a:solidFill>
                <a:latin typeface="Arial" panose="020B0604020202020204"/>
              </a:rPr>
              <a:t>Independent Distribution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EF88775-0F74-1955-7E7E-C618B5E6094A}"/>
              </a:ext>
            </a:extLst>
          </p:cNvPr>
          <p:cNvSpPr/>
          <p:nvPr/>
        </p:nvSpPr>
        <p:spPr>
          <a:xfrm>
            <a:off x="907833" y="1515794"/>
            <a:ext cx="2853556" cy="382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DADA536-ED42-ABFC-3D8A-0D705043F54F}"/>
              </a:ext>
            </a:extLst>
          </p:cNvPr>
          <p:cNvSpPr/>
          <p:nvPr/>
        </p:nvSpPr>
        <p:spPr>
          <a:xfrm>
            <a:off x="907833" y="1515795"/>
            <a:ext cx="2853556" cy="79107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14B66F0-31A7-90B0-E497-B2D72BF952CE}"/>
              </a:ext>
            </a:extLst>
          </p:cNvPr>
          <p:cNvSpPr txBox="1">
            <a:spLocks/>
          </p:cNvSpPr>
          <p:nvPr/>
        </p:nvSpPr>
        <p:spPr>
          <a:xfrm>
            <a:off x="1176265" y="1788940"/>
            <a:ext cx="2316692" cy="2667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100" b="1" kern="0" dirty="0">
                <a:solidFill>
                  <a:srgbClr val="FFFFFF"/>
                </a:solidFill>
                <a:latin typeface="Arial" panose="020B0604020202020204"/>
              </a:rPr>
              <a:t>Annuity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D92F95-A2B6-A049-97BB-A2F6FDA4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39"/>
          <a:stretch/>
        </p:blipFill>
        <p:spPr>
          <a:xfrm>
            <a:off x="1603593" y="4666671"/>
            <a:ext cx="1462037" cy="242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90147D-8BEC-FD5B-4608-EAA1C1CE8F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4094" y="3003830"/>
            <a:ext cx="1261033" cy="410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7165F4-07B8-BFB2-7E84-8DB5CE630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24" t="11170" r="5450" b="10832"/>
          <a:stretch/>
        </p:blipFill>
        <p:spPr>
          <a:xfrm>
            <a:off x="2121651" y="3643709"/>
            <a:ext cx="425919" cy="365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EFCB08-0D1D-1996-13CD-E985C9018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367" b="24410"/>
          <a:stretch/>
        </p:blipFill>
        <p:spPr>
          <a:xfrm>
            <a:off x="1426973" y="2522829"/>
            <a:ext cx="1815277" cy="30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697CAD-8F50-9CCD-8DAE-1FEA620D8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30" t="15182" r="7372" b="27443"/>
          <a:stretch/>
        </p:blipFill>
        <p:spPr>
          <a:xfrm>
            <a:off x="1892217" y="4185670"/>
            <a:ext cx="884789" cy="3048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3C9DCC9-B3F4-717B-9963-D3C400B71F39}"/>
              </a:ext>
            </a:extLst>
          </p:cNvPr>
          <p:cNvSpPr/>
          <p:nvPr/>
        </p:nvSpPr>
        <p:spPr>
          <a:xfrm>
            <a:off x="8430611" y="1515794"/>
            <a:ext cx="2853556" cy="382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6805678-41CC-FA4F-AA83-647C9C96857E}"/>
              </a:ext>
            </a:extLst>
          </p:cNvPr>
          <p:cNvSpPr/>
          <p:nvPr/>
        </p:nvSpPr>
        <p:spPr>
          <a:xfrm>
            <a:off x="8430611" y="1515795"/>
            <a:ext cx="2853556" cy="79107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8F3BCF7-52A8-B6C9-21F2-90F1FF73E9EA}"/>
              </a:ext>
            </a:extLst>
          </p:cNvPr>
          <p:cNvSpPr txBox="1">
            <a:spLocks/>
          </p:cNvSpPr>
          <p:nvPr/>
        </p:nvSpPr>
        <p:spPr>
          <a:xfrm>
            <a:off x="8570240" y="1784661"/>
            <a:ext cx="2639182" cy="2667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100" b="1" kern="0" dirty="0">
                <a:solidFill>
                  <a:srgbClr val="FFFFFF"/>
                </a:solidFill>
                <a:latin typeface="Arial" panose="020B0604020202020204"/>
              </a:rPr>
              <a:t>Reinsurance/M&amp;A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C6E550-3895-BD2A-976B-94A7BFE81210}"/>
              </a:ext>
            </a:extLst>
          </p:cNvPr>
          <p:cNvGrpSpPr/>
          <p:nvPr/>
        </p:nvGrpSpPr>
        <p:grpSpPr>
          <a:xfrm>
            <a:off x="8732266" y="2578619"/>
            <a:ext cx="2250245" cy="193216"/>
            <a:chOff x="8259366" y="1865435"/>
            <a:chExt cx="3375368" cy="2898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405DB7-FEEA-087B-0D65-2B0F15C2F631}"/>
                </a:ext>
              </a:extLst>
            </p:cNvPr>
            <p:cNvGrpSpPr/>
            <p:nvPr/>
          </p:nvGrpSpPr>
          <p:grpSpPr>
            <a:xfrm>
              <a:off x="8259366" y="1873186"/>
              <a:ext cx="3375368" cy="274320"/>
              <a:chOff x="8259366" y="1875273"/>
              <a:chExt cx="3375368" cy="274320"/>
            </a:xfrm>
          </p:grpSpPr>
          <p:pic>
            <p:nvPicPr>
              <p:cNvPr id="14" name="object 32">
                <a:extLst>
                  <a:ext uri="{FF2B5EF4-FFF2-40B4-BE49-F238E27FC236}">
                    <a16:creationId xmlns:a16="http://schemas.microsoft.com/office/drawing/2014/main" id="{6597B396-C92E-B449-A7E2-C4C12F90D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59366" y="1875273"/>
                <a:ext cx="1308493" cy="274320"/>
              </a:xfrm>
              <a:prstGeom prst="rect">
                <a:avLst/>
              </a:prstGeom>
            </p:spPr>
          </p:pic>
          <p:pic>
            <p:nvPicPr>
              <p:cNvPr id="15" name="object 35">
                <a:extLst>
                  <a:ext uri="{FF2B5EF4-FFF2-40B4-BE49-F238E27FC236}">
                    <a16:creationId xmlns:a16="http://schemas.microsoft.com/office/drawing/2014/main" id="{9B3DECD6-FED1-0C8B-491B-24D8F8730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EFF"/>
                  </a:clrFrom>
                  <a:clrTo>
                    <a:srgbClr val="FFFE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815079" y="1875273"/>
                <a:ext cx="1819655" cy="274320"/>
              </a:xfrm>
              <a:prstGeom prst="rect">
                <a:avLst/>
              </a:prstGeom>
            </p:spPr>
          </p:pic>
        </p:grpSp>
        <p:sp>
          <p:nvSpPr>
            <p:cNvPr id="13" name="object 38">
              <a:extLst>
                <a:ext uri="{FF2B5EF4-FFF2-40B4-BE49-F238E27FC236}">
                  <a16:creationId xmlns:a16="http://schemas.microsoft.com/office/drawing/2014/main" id="{2AC6ABCC-C6AC-CBFA-530C-395EC7BDA6FB}"/>
                </a:ext>
              </a:extLst>
            </p:cNvPr>
            <p:cNvSpPr txBox="1"/>
            <p:nvPr/>
          </p:nvSpPr>
          <p:spPr>
            <a:xfrm>
              <a:off x="9587831" y="1865435"/>
              <a:ext cx="189866" cy="289825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74D7D9-FBF4-9481-975E-53748CE3762C}"/>
              </a:ext>
            </a:extLst>
          </p:cNvPr>
          <p:cNvGrpSpPr/>
          <p:nvPr/>
        </p:nvGrpSpPr>
        <p:grpSpPr>
          <a:xfrm>
            <a:off x="8846185" y="2994546"/>
            <a:ext cx="2022408" cy="193216"/>
            <a:chOff x="8430244" y="2431115"/>
            <a:chExt cx="3033612" cy="2898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0E9FA3-D692-1E82-D89D-632705740CC6}"/>
                </a:ext>
              </a:extLst>
            </p:cNvPr>
            <p:cNvGrpSpPr/>
            <p:nvPr/>
          </p:nvGrpSpPr>
          <p:grpSpPr>
            <a:xfrm>
              <a:off x="8430244" y="2438866"/>
              <a:ext cx="3033612" cy="274320"/>
              <a:chOff x="8259366" y="2438867"/>
              <a:chExt cx="3033612" cy="274320"/>
            </a:xfrm>
          </p:grpSpPr>
          <p:pic>
            <p:nvPicPr>
              <p:cNvPr id="24" name="object 33">
                <a:extLst>
                  <a:ext uri="{FF2B5EF4-FFF2-40B4-BE49-F238E27FC236}">
                    <a16:creationId xmlns:a16="http://schemas.microsoft.com/office/drawing/2014/main" id="{CE8052B8-6D38-E661-070A-4EE0EE0D87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t="25773" b="22277"/>
              <a:stretch/>
            </p:blipFill>
            <p:spPr>
              <a:xfrm>
                <a:off x="10346014" y="2438867"/>
                <a:ext cx="946964" cy="274320"/>
              </a:xfrm>
              <a:prstGeom prst="rect">
                <a:avLst/>
              </a:prstGeom>
            </p:spPr>
          </p:pic>
          <p:pic>
            <p:nvPicPr>
              <p:cNvPr id="25" name="object 34">
                <a:extLst>
                  <a:ext uri="{FF2B5EF4-FFF2-40B4-BE49-F238E27FC236}">
                    <a16:creationId xmlns:a16="http://schemas.microsoft.com/office/drawing/2014/main" id="{D4371B7B-C0FB-8122-C698-103692718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59366" y="2438867"/>
                <a:ext cx="1819655" cy="274320"/>
              </a:xfrm>
              <a:prstGeom prst="rect">
                <a:avLst/>
              </a:prstGeom>
            </p:spPr>
          </p:pic>
        </p:grpSp>
        <p:sp>
          <p:nvSpPr>
            <p:cNvPr id="23" name="object 38">
              <a:extLst>
                <a:ext uri="{FF2B5EF4-FFF2-40B4-BE49-F238E27FC236}">
                  <a16:creationId xmlns:a16="http://schemas.microsoft.com/office/drawing/2014/main" id="{44D28396-3D83-A564-C188-D011CF188C5A}"/>
                </a:ext>
              </a:extLst>
            </p:cNvPr>
            <p:cNvSpPr txBox="1"/>
            <p:nvPr/>
          </p:nvSpPr>
          <p:spPr>
            <a:xfrm>
              <a:off x="10288464" y="2431115"/>
              <a:ext cx="189866" cy="289825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B73D14-B639-CA74-D6BA-116F48BE3F86}"/>
              </a:ext>
            </a:extLst>
          </p:cNvPr>
          <p:cNvGrpSpPr/>
          <p:nvPr/>
        </p:nvGrpSpPr>
        <p:grpSpPr>
          <a:xfrm>
            <a:off x="8763385" y="3410473"/>
            <a:ext cx="2188009" cy="193216"/>
            <a:chOff x="8306044" y="3031111"/>
            <a:chExt cx="3282013" cy="2898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2E7BE3F-1E3F-B2FF-7B55-50425163A931}"/>
                </a:ext>
              </a:extLst>
            </p:cNvPr>
            <p:cNvGrpSpPr/>
            <p:nvPr/>
          </p:nvGrpSpPr>
          <p:grpSpPr>
            <a:xfrm>
              <a:off x="8306044" y="3038862"/>
              <a:ext cx="3282013" cy="274320"/>
              <a:chOff x="8259366" y="3046220"/>
              <a:chExt cx="3282013" cy="274320"/>
            </a:xfrm>
          </p:grpSpPr>
          <p:pic>
            <p:nvPicPr>
              <p:cNvPr id="29" name="object 37">
                <a:extLst>
                  <a:ext uri="{FF2B5EF4-FFF2-40B4-BE49-F238E27FC236}">
                    <a16:creationId xmlns:a16="http://schemas.microsoft.com/office/drawing/2014/main" id="{A5B394DB-5022-AF3F-79DA-25BEE62346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EFDFB"/>
                  </a:clrFrom>
                  <a:clrTo>
                    <a:srgbClr val="FEFDFB">
                      <a:alpha val="0"/>
                    </a:srgbClr>
                  </a:clrTo>
                </a:clrChange>
              </a:blip>
              <a:srcRect t="1" b="15736"/>
              <a:stretch/>
            </p:blipFill>
            <p:spPr>
              <a:xfrm>
                <a:off x="9997634" y="3046220"/>
                <a:ext cx="1543745" cy="27432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A3F48A7-23B9-5439-1FF1-ED7067902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4064" b="33558"/>
              <a:stretch/>
            </p:blipFill>
            <p:spPr>
              <a:xfrm>
                <a:off x="8259366" y="3046220"/>
                <a:ext cx="1527080" cy="274320"/>
              </a:xfrm>
              <a:prstGeom prst="rect">
                <a:avLst/>
              </a:prstGeom>
            </p:spPr>
          </p:pic>
        </p:grpSp>
        <p:sp>
          <p:nvSpPr>
            <p:cNvPr id="28" name="object 38">
              <a:extLst>
                <a:ext uri="{FF2B5EF4-FFF2-40B4-BE49-F238E27FC236}">
                  <a16:creationId xmlns:a16="http://schemas.microsoft.com/office/drawing/2014/main" id="{89CA3691-79F1-8E61-5BF4-FEEA28ADEB6E}"/>
                </a:ext>
              </a:extLst>
            </p:cNvPr>
            <p:cNvSpPr txBox="1"/>
            <p:nvPr/>
          </p:nvSpPr>
          <p:spPr>
            <a:xfrm>
              <a:off x="9843785" y="3031111"/>
              <a:ext cx="189865" cy="289825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94BA3A-AF1F-1F57-E61D-75D8D4E053D5}"/>
              </a:ext>
            </a:extLst>
          </p:cNvPr>
          <p:cNvGrpSpPr/>
          <p:nvPr/>
        </p:nvGrpSpPr>
        <p:grpSpPr>
          <a:xfrm>
            <a:off x="8743779" y="3826399"/>
            <a:ext cx="2227221" cy="193216"/>
            <a:chOff x="8276635" y="3666209"/>
            <a:chExt cx="3340831" cy="28982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DE0122-A5C9-69B6-BC4F-40F142B86941}"/>
                </a:ext>
              </a:extLst>
            </p:cNvPr>
            <p:cNvGrpSpPr/>
            <p:nvPr/>
          </p:nvGrpSpPr>
          <p:grpSpPr>
            <a:xfrm>
              <a:off x="8276635" y="3673960"/>
              <a:ext cx="3340831" cy="274320"/>
              <a:chOff x="8259366" y="3681977"/>
              <a:chExt cx="3340831" cy="274320"/>
            </a:xfrm>
          </p:grpSpPr>
          <p:pic>
            <p:nvPicPr>
              <p:cNvPr id="34" name="object 25">
                <a:extLst>
                  <a:ext uri="{FF2B5EF4-FFF2-40B4-BE49-F238E27FC236}">
                    <a16:creationId xmlns:a16="http://schemas.microsoft.com/office/drawing/2014/main" id="{F8ED5C9D-697C-D972-5DEE-BC3B61329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78256" y="3681977"/>
                <a:ext cx="1821941" cy="274320"/>
              </a:xfrm>
              <a:prstGeom prst="rect">
                <a:avLst/>
              </a:prstGeom>
            </p:spPr>
          </p:pic>
          <p:pic>
            <p:nvPicPr>
              <p:cNvPr id="35" name="object 30">
                <a:extLst>
                  <a:ext uri="{FF2B5EF4-FFF2-40B4-BE49-F238E27FC236}">
                    <a16:creationId xmlns:a16="http://schemas.microsoft.com/office/drawing/2014/main" id="{F7FC432C-73CB-3D40-693C-D1116A7AD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259366" y="3681977"/>
                <a:ext cx="1242643" cy="274320"/>
              </a:xfrm>
              <a:prstGeom prst="rect">
                <a:avLst/>
              </a:prstGeom>
            </p:spPr>
          </p:pic>
        </p:grpSp>
        <p:sp>
          <p:nvSpPr>
            <p:cNvPr id="33" name="object 38">
              <a:extLst>
                <a:ext uri="{FF2B5EF4-FFF2-40B4-BE49-F238E27FC236}">
                  <a16:creationId xmlns:a16="http://schemas.microsoft.com/office/drawing/2014/main" id="{C76DBF73-F919-4895-FBA1-1E7855237925}"/>
                </a:ext>
              </a:extLst>
            </p:cNvPr>
            <p:cNvSpPr txBox="1"/>
            <p:nvPr/>
          </p:nvSpPr>
          <p:spPr>
            <a:xfrm>
              <a:off x="9562469" y="3666209"/>
              <a:ext cx="189865" cy="289825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CDF140-D377-BBE6-ABA6-E5898E02FAB4}"/>
              </a:ext>
            </a:extLst>
          </p:cNvPr>
          <p:cNvGrpSpPr/>
          <p:nvPr/>
        </p:nvGrpSpPr>
        <p:grpSpPr>
          <a:xfrm>
            <a:off x="8916817" y="4242330"/>
            <a:ext cx="1881144" cy="304800"/>
            <a:chOff x="8536192" y="4268328"/>
            <a:chExt cx="2821716" cy="457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2A2BC84-253B-DC3A-6441-9BA0E6095544}"/>
                </a:ext>
              </a:extLst>
            </p:cNvPr>
            <p:cNvGrpSpPr/>
            <p:nvPr/>
          </p:nvGrpSpPr>
          <p:grpSpPr>
            <a:xfrm>
              <a:off x="8536192" y="4268328"/>
              <a:ext cx="2821716" cy="457200"/>
              <a:chOff x="8746613" y="4268328"/>
              <a:chExt cx="2821716" cy="457200"/>
            </a:xfrm>
          </p:grpSpPr>
          <p:pic>
            <p:nvPicPr>
              <p:cNvPr id="39" name="object 28">
                <a:extLst>
                  <a:ext uri="{FF2B5EF4-FFF2-40B4-BE49-F238E27FC236}">
                    <a16:creationId xmlns:a16="http://schemas.microsoft.com/office/drawing/2014/main" id="{3714EFCB-B245-B430-01B1-4FCB53E7E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746613" y="4268328"/>
                <a:ext cx="861478" cy="457200"/>
              </a:xfrm>
              <a:prstGeom prst="rect">
                <a:avLst/>
              </a:prstGeom>
            </p:spPr>
          </p:pic>
          <p:pic>
            <p:nvPicPr>
              <p:cNvPr id="40" name="object 36">
                <a:extLst>
                  <a:ext uri="{FF2B5EF4-FFF2-40B4-BE49-F238E27FC236}">
                    <a16:creationId xmlns:a16="http://schemas.microsoft.com/office/drawing/2014/main" id="{40C5ED6C-EFAC-987F-CBAE-668A746D4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881484" y="4359768"/>
                <a:ext cx="1686845" cy="274320"/>
              </a:xfrm>
              <a:prstGeom prst="rect">
                <a:avLst/>
              </a:prstGeom>
            </p:spPr>
          </p:pic>
        </p:grp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B0A6E345-277B-9CF5-C9DE-AC6495A0ED33}"/>
                </a:ext>
              </a:extLst>
            </p:cNvPr>
            <p:cNvSpPr txBox="1"/>
            <p:nvPr/>
          </p:nvSpPr>
          <p:spPr>
            <a:xfrm>
              <a:off x="9439434" y="4352018"/>
              <a:ext cx="189866" cy="289824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65546B-395C-2F89-1782-1E54DC075456}"/>
              </a:ext>
            </a:extLst>
          </p:cNvPr>
          <p:cNvGrpSpPr/>
          <p:nvPr/>
        </p:nvGrpSpPr>
        <p:grpSpPr>
          <a:xfrm>
            <a:off x="8999869" y="4769843"/>
            <a:ext cx="1715040" cy="304800"/>
            <a:chOff x="8660770" y="5152268"/>
            <a:chExt cx="2572560" cy="4572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B52696-630A-D46C-45F9-328FFE35C4D1}"/>
                </a:ext>
              </a:extLst>
            </p:cNvPr>
            <p:cNvGrpSpPr/>
            <p:nvPr/>
          </p:nvGrpSpPr>
          <p:grpSpPr>
            <a:xfrm>
              <a:off x="8660770" y="5152268"/>
              <a:ext cx="2572560" cy="457200"/>
              <a:chOff x="8259366" y="5152268"/>
              <a:chExt cx="2572560" cy="457200"/>
            </a:xfrm>
          </p:grpSpPr>
          <p:pic>
            <p:nvPicPr>
              <p:cNvPr id="44" name="object 26">
                <a:extLst>
                  <a:ext uri="{FF2B5EF4-FFF2-40B4-BE49-F238E27FC236}">
                    <a16:creationId xmlns:a16="http://schemas.microsoft.com/office/drawing/2014/main" id="{C3108EE3-7C80-0CF9-5148-1627181CD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724526" y="5152268"/>
                <a:ext cx="1107400" cy="457200"/>
              </a:xfrm>
              <a:prstGeom prst="rect">
                <a:avLst/>
              </a:prstGeom>
            </p:spPr>
          </p:pic>
          <p:pic>
            <p:nvPicPr>
              <p:cNvPr id="45" name="object 27">
                <a:extLst>
                  <a:ext uri="{FF2B5EF4-FFF2-40B4-BE49-F238E27FC236}">
                    <a16:creationId xmlns:a16="http://schemas.microsoft.com/office/drawing/2014/main" id="{48179449-FF27-29EC-7818-E3DBE5457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59366" y="5152268"/>
                <a:ext cx="1204180" cy="457200"/>
              </a:xfrm>
              <a:prstGeom prst="rect">
                <a:avLst/>
              </a:prstGeom>
            </p:spPr>
          </p:pic>
        </p:grp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0A14725F-3C8D-FA14-3D23-C87DE886C0CC}"/>
                </a:ext>
              </a:extLst>
            </p:cNvPr>
            <p:cNvSpPr txBox="1"/>
            <p:nvPr/>
          </p:nvSpPr>
          <p:spPr>
            <a:xfrm>
              <a:off x="9900781" y="5235958"/>
              <a:ext cx="189866" cy="289824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16087" defTabSz="609630">
                <a:spcBef>
                  <a:spcPts val="67"/>
                </a:spcBef>
                <a:defRPr/>
              </a:pPr>
              <a:r>
                <a:rPr sz="1200" kern="0" spc="-7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r>
                <a:rPr lang="en-US" sz="1200" kern="0" spc="-33" dirty="0">
                  <a:solidFill>
                    <a:sysClr val="windowText" lastClr="000000"/>
                  </a:solidFill>
                  <a:latin typeface="Arial"/>
                  <a:cs typeface="Arial"/>
                </a:rPr>
                <a:t>-</a:t>
              </a:r>
              <a:endParaRPr sz="1200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6" name="object 15">
            <a:extLst>
              <a:ext uri="{FF2B5EF4-FFF2-40B4-BE49-F238E27FC236}">
                <a16:creationId xmlns:a16="http://schemas.microsoft.com/office/drawing/2014/main" id="{BBEDDD88-91AB-C0BC-8571-E0BB916429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2931" y="4227259"/>
            <a:ext cx="1106137" cy="304800"/>
          </a:xfrm>
          <a:prstGeom prst="rect">
            <a:avLst/>
          </a:prstGeom>
        </p:spPr>
      </p:pic>
      <p:pic>
        <p:nvPicPr>
          <p:cNvPr id="47" name="Picture 46" descr="A green logo with a white background&#10;&#10;Description automatically generated">
            <a:extLst>
              <a:ext uri="{FF2B5EF4-FFF2-40B4-BE49-F238E27FC236}">
                <a16:creationId xmlns:a16="http://schemas.microsoft.com/office/drawing/2014/main" id="{4827C4D5-D7A1-3F8F-ADAF-3DDE4B4A6A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9691" y="4649526"/>
            <a:ext cx="1212619" cy="519694"/>
          </a:xfrm>
          <a:prstGeom prst="rect">
            <a:avLst/>
          </a:prstGeom>
        </p:spPr>
      </p:pic>
      <p:pic>
        <p:nvPicPr>
          <p:cNvPr id="48" name="Picture 47" descr="A blue letter on a white background&#10;&#10;Description automatically generated">
            <a:extLst>
              <a:ext uri="{FF2B5EF4-FFF2-40B4-BE49-F238E27FC236}">
                <a16:creationId xmlns:a16="http://schemas.microsoft.com/office/drawing/2014/main" id="{9C22FFD1-3932-E430-673C-2AE318692D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6794" y="2538083"/>
            <a:ext cx="1858413" cy="2796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900050-AE75-F399-7016-1330382743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80440" y="3762651"/>
            <a:ext cx="2031118" cy="1851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538B283-B5F7-48AD-D57E-8F5A97B0C7D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-1" b="-7393"/>
          <a:stretch/>
        </p:blipFill>
        <p:spPr>
          <a:xfrm>
            <a:off x="5286280" y="3056856"/>
            <a:ext cx="1686057" cy="3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Differentiating With Expense Management</a:t>
            </a:r>
          </a:p>
        </p:txBody>
      </p:sp>
      <p:pic>
        <p:nvPicPr>
          <p:cNvPr id="7" name="Picture Placeholder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B41F409-EF66-9C68-7BE3-F45F73FC56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653" b="19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4CB9-F336-FE2E-7D6C-43B64A65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Insurance Industry Continues to Lag on Productivity</a:t>
            </a:r>
          </a:p>
        </p:txBody>
      </p:sp>
      <p:sp>
        <p:nvSpPr>
          <p:cNvPr id="56" name="object 45">
            <a:extLst>
              <a:ext uri="{FF2B5EF4-FFF2-40B4-BE49-F238E27FC236}">
                <a16:creationId xmlns:a16="http://schemas.microsoft.com/office/drawing/2014/main" id="{61EA9E96-C349-10EE-B47A-78EF8BD6DB17}"/>
              </a:ext>
            </a:extLst>
          </p:cNvPr>
          <p:cNvSpPr txBox="1"/>
          <p:nvPr/>
        </p:nvSpPr>
        <p:spPr>
          <a:xfrm>
            <a:off x="234664" y="6450404"/>
            <a:ext cx="731890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r>
              <a:rPr lang="en-US" sz="800" kern="0" baseline="30000" dirty="0">
                <a:solidFill>
                  <a:srgbClr val="000000"/>
                </a:solidFill>
                <a:latin typeface="Arial" panose="020B0604020202020204"/>
              </a:rPr>
              <a:t>1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 Indexed; Expressed as “SG&amp;A expenses as % of Revenue.”</a:t>
            </a:r>
          </a:p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S&amp;P Capital IQ, Team analysis, McKinsey NA Life &amp; Annuities 360 Performance Benchmarking Survey,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LIMRA.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4C5E50A-8E5F-AC7C-85FF-E157C390FC58}"/>
              </a:ext>
            </a:extLst>
          </p:cNvPr>
          <p:cNvSpPr txBox="1"/>
          <p:nvPr/>
        </p:nvSpPr>
        <p:spPr>
          <a:xfrm>
            <a:off x="4221211" y="1229636"/>
            <a:ext cx="3749577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60963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Cost Efficiency Evolution by Industry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/>
              </a:rPr>
              <a:t>1</a:t>
            </a: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076F55A7-D298-B4A9-FBF8-A8A642ED6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34" r="8967"/>
          <a:stretch/>
        </p:blipFill>
        <p:spPr>
          <a:xfrm>
            <a:off x="0" y="1660523"/>
            <a:ext cx="10321856" cy="4252155"/>
          </a:xfrm>
          <a:prstGeom prst="rect">
            <a:avLst/>
          </a:prstGeom>
        </p:spPr>
      </p:pic>
      <p:graphicFrame>
        <p:nvGraphicFramePr>
          <p:cNvPr id="149" name="Chart 148">
            <a:extLst>
              <a:ext uri="{FF2B5EF4-FFF2-40B4-BE49-F238E27FC236}">
                <a16:creationId xmlns:a16="http://schemas.microsoft.com/office/drawing/2014/main" id="{13774D2D-6C2A-2A9C-89EA-5DF71AF11E43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445252" y="1831741"/>
          <a:ext cx="9681533" cy="377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Table 156">
            <a:extLst>
              <a:ext uri="{FF2B5EF4-FFF2-40B4-BE49-F238E27FC236}">
                <a16:creationId xmlns:a16="http://schemas.microsoft.com/office/drawing/2014/main" id="{B35CC77C-4C6F-B5B8-37B3-6548005FD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23866"/>
              </p:ext>
            </p:extLst>
          </p:nvPr>
        </p:nvGraphicFramePr>
        <p:xfrm>
          <a:off x="10081291" y="1590674"/>
          <a:ext cx="201168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9218249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Change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2003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–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83593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U.S. Life Insurance</a:t>
                      </a: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+26%</a:t>
                      </a:r>
                    </a:p>
                  </a:txBody>
                  <a:tcPr marL="60960" marR="60960" marT="30480" marB="304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4789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62194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U.S. Property and Casualty</a:t>
                      </a: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-3%</a:t>
                      </a:r>
                    </a:p>
                  </a:txBody>
                  <a:tcPr marL="60960" marR="60960" marT="30480" marB="30480">
                    <a:solidFill>
                      <a:srgbClr val="F9C6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3569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U.S. Asset Managers</a:t>
                      </a: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-4%</a:t>
                      </a:r>
                    </a:p>
                  </a:txBody>
                  <a:tcPr marL="60960" marR="60960" marT="30480" marB="3048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098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0469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Automotive</a:t>
                      </a: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-29%</a:t>
                      </a:r>
                    </a:p>
                  </a:txBody>
                  <a:tcPr marL="60960" marR="60960" marT="30480" marB="304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25147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Telecommunication</a:t>
                      </a:r>
                    </a:p>
                    <a:p>
                      <a:pPr marL="0" marR="0" lvl="0" indent="0" algn="ctr" defTabSz="1440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-29%</a:t>
                      </a:r>
                    </a:p>
                  </a:txBody>
                  <a:tcPr marL="60960" marR="60960" marT="30480" marB="3048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50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48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Opportunities Ahead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B5A4B7B-643F-8EE2-4D7A-00C010E654FD}"/>
              </a:ext>
            </a:extLst>
          </p:cNvPr>
          <p:cNvSpPr txBox="1">
            <a:spLocks/>
          </p:cNvSpPr>
          <p:nvPr/>
        </p:nvSpPr>
        <p:spPr>
          <a:xfrm>
            <a:off x="192741" y="949112"/>
            <a:ext cx="5700433" cy="26871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1031875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lvl="1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en-US" sz="2000" b="1" dirty="0"/>
              <a:t>Life Insurance, Annuity, and Workplace Benefits Sales Trends</a:t>
            </a:r>
          </a:p>
          <a:p>
            <a:pPr marL="342900" lvl="1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en-US" sz="1000" dirty="0"/>
          </a:p>
          <a:p>
            <a:pPr marL="342900" lvl="1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en-US" sz="2000" b="1" dirty="0"/>
              <a:t>Meaningful Opportunities for Our Industry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Record Annuity Sales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Record Life Insurance Demand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Private Equity Capital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Differentiating With Expense    Management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New Ways of Working</a:t>
            </a:r>
          </a:p>
          <a:p>
            <a:pPr marL="800100" lvl="1" indent="-457200">
              <a:lnSpc>
                <a:spcPct val="150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2000" dirty="0"/>
              <a:t> Artificial Intelligence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FD92519-4742-B4E8-4726-774512FFD2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2</a:t>
            </a:fld>
            <a:endParaRPr lang="en-US" sz="900" dirty="0"/>
          </a:p>
        </p:txBody>
      </p:sp>
      <p:pic>
        <p:nvPicPr>
          <p:cNvPr id="15" name="Picture Placeholder 14" descr="A group of people looking at papers on a table&#10;&#10;Description automatically generated">
            <a:extLst>
              <a:ext uri="{FF2B5EF4-FFF2-40B4-BE49-F238E27FC236}">
                <a16:creationId xmlns:a16="http://schemas.microsoft.com/office/drawing/2014/main" id="{4121B123-BBB9-BC0F-75C2-E91EF5F9E2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1375" r="21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0544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09A3CB6-EB8A-3AB2-72D7-ADD4C3241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4680"/>
              </p:ext>
            </p:extLst>
          </p:nvPr>
        </p:nvGraphicFramePr>
        <p:xfrm>
          <a:off x="1364761" y="1417392"/>
          <a:ext cx="8839200" cy="408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280">
                  <a:extLst>
                    <a:ext uri="{9D8B030D-6E8A-4147-A177-3AD203B41FA5}">
                      <a16:colId xmlns:a16="http://schemas.microsoft.com/office/drawing/2014/main" val="51138304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59413076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5288963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40262838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976054300"/>
                    </a:ext>
                  </a:extLst>
                </a:gridCol>
              </a:tblGrid>
              <a:tr h="247227">
                <a:tc>
                  <a:txBody>
                    <a:bodyPr/>
                    <a:lstStyle/>
                    <a:p>
                      <a:pPr algn="r"/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Delta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Delta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29711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Development and Marketing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2.8x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4742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Sales Distribution</a:t>
                      </a:r>
                      <a:r>
                        <a:rPr lang="en-US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1.7x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2.2x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0891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Sales Support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2.2x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3.4x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5669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Operations: New Business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1.9x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3.0x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3285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Operations: In Force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2.3x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2.8x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557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2.0x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2.4x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4355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Corporate Functions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1.8x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2.4x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6751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Investment Office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3.1x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2.9x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99809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1.7x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2.4x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23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CC55F15-B3D0-E4F4-EFAB-436F98BF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Efficiency Disparity Among Carriers</a:t>
            </a:r>
          </a:p>
        </p:txBody>
      </p:sp>
      <p:sp>
        <p:nvSpPr>
          <p:cNvPr id="4" name="object 45">
            <a:extLst>
              <a:ext uri="{FF2B5EF4-FFF2-40B4-BE49-F238E27FC236}">
                <a16:creationId xmlns:a16="http://schemas.microsoft.com/office/drawing/2014/main" id="{74DF7065-EF4F-E53B-385A-DD35EC70A0AE}"/>
              </a:ext>
            </a:extLst>
          </p:cNvPr>
          <p:cNvSpPr txBox="1"/>
          <p:nvPr/>
        </p:nvSpPr>
        <p:spPr>
          <a:xfrm>
            <a:off x="206032" y="6343822"/>
            <a:ext cx="8300014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r>
              <a:rPr lang="en-US" sz="800" kern="0" baseline="30000" dirty="0">
                <a:solidFill>
                  <a:srgbClr val="000000"/>
                </a:solidFill>
                <a:latin typeface="Arial" panose="020B0604020202020204"/>
              </a:rPr>
              <a:t>1.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Includes agent commissions, salaries and benefits, and all other agent costs including allowances, 3p strategic distribution payments, and agent lease expenses, etc.</a:t>
            </a:r>
            <a:b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800" kern="0" baseline="30000" dirty="0">
                <a:solidFill>
                  <a:srgbClr val="000000"/>
                </a:solidFill>
                <a:latin typeface="Arial" panose="020B0604020202020204"/>
              </a:rPr>
              <a:t>2.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New business contact center costs included in Operations: New business (excluded from Operations: In Force).</a:t>
            </a:r>
          </a:p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McKinsey-LIMRA 2024 Individual L&amp;A Benchmark Survey.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NOTE: Total based on reported total cost/GPW for each participant.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69AF26BC-0511-7C1F-B36B-6B94BF25AF0A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9194616"/>
              </p:ext>
            </p:extLst>
          </p:nvPr>
        </p:nvGraphicFramePr>
        <p:xfrm>
          <a:off x="3918559" y="1390382"/>
          <a:ext cx="2438400" cy="4422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E595F696-D5CE-3871-63DF-6D291C7D7B92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1779267"/>
              </p:ext>
            </p:extLst>
          </p:nvPr>
        </p:nvGraphicFramePr>
        <p:xfrm>
          <a:off x="6933074" y="1374157"/>
          <a:ext cx="2438400" cy="4422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71BEDD65-B1E0-E719-959C-714EE6C43800}"/>
              </a:ext>
            </a:extLst>
          </p:cNvPr>
          <p:cNvGrpSpPr/>
          <p:nvPr/>
        </p:nvGrpSpPr>
        <p:grpSpPr>
          <a:xfrm>
            <a:off x="4636936" y="5738491"/>
            <a:ext cx="5184571" cy="297454"/>
            <a:chOff x="6769722" y="9177604"/>
            <a:chExt cx="7776857" cy="44618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49548F-528A-4586-18F3-383886AAC631}"/>
                </a:ext>
              </a:extLst>
            </p:cNvPr>
            <p:cNvSpPr txBox="1"/>
            <p:nvPr/>
          </p:nvSpPr>
          <p:spPr>
            <a:xfrm>
              <a:off x="6769722" y="9177604"/>
              <a:ext cx="7776857" cy="44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1333" dirty="0">
                  <a:solidFill>
                    <a:srgbClr val="000000"/>
                  </a:solidFill>
                  <a:latin typeface="Arial" panose="020B0604020202020204"/>
                </a:rPr>
                <a:t>     Top Quartile           Bottom Quartile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EB5D74-E887-F846-B4DC-7FCFD67BAF7C}"/>
                </a:ext>
              </a:extLst>
            </p:cNvPr>
            <p:cNvSpPr/>
            <p:nvPr/>
          </p:nvSpPr>
          <p:spPr>
            <a:xfrm>
              <a:off x="6769722" y="9238823"/>
              <a:ext cx="252211" cy="289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039F39-D08A-98B3-2C6C-035770470A91}"/>
                </a:ext>
              </a:extLst>
            </p:cNvPr>
            <p:cNvSpPr/>
            <p:nvPr/>
          </p:nvSpPr>
          <p:spPr>
            <a:xfrm>
              <a:off x="8908422" y="9233029"/>
              <a:ext cx="252211" cy="289260"/>
            </a:xfrm>
            <a:prstGeom prst="rect">
              <a:avLst/>
            </a:prstGeom>
            <a:solidFill>
              <a:srgbClr val="F9C6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6B6FEBB-4CC2-CE6A-166F-2AD5B73F204F}"/>
              </a:ext>
            </a:extLst>
          </p:cNvPr>
          <p:cNvSpPr txBox="1"/>
          <p:nvPr/>
        </p:nvSpPr>
        <p:spPr>
          <a:xfrm>
            <a:off x="3977579" y="1124950"/>
            <a:ext cx="232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Individual Life Cost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D9D49-7787-87DF-5604-70E3E60B819A}"/>
              </a:ext>
            </a:extLst>
          </p:cNvPr>
          <p:cNvSpPr txBox="1"/>
          <p:nvPr/>
        </p:nvSpPr>
        <p:spPr>
          <a:xfrm>
            <a:off x="7161746" y="1124949"/>
            <a:ext cx="2974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Individual Annuities Cost Ratio</a:t>
            </a:r>
          </a:p>
        </p:txBody>
      </p:sp>
    </p:spTree>
    <p:extLst>
      <p:ext uri="{BB962C8B-B14F-4D97-AF65-F5344CB8AC3E}">
        <p14:creationId xmlns:p14="http://schemas.microsoft.com/office/powerpoint/2010/main" val="222929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09A3CB6-EB8A-3AB2-72D7-ADD4C3241DAA}"/>
              </a:ext>
            </a:extLst>
          </p:cNvPr>
          <p:cNvGraphicFramePr>
            <a:graphicFrameLocks noGrp="1"/>
          </p:cNvGraphicFramePr>
          <p:nvPr/>
        </p:nvGraphicFramePr>
        <p:xfrm>
          <a:off x="1319762" y="1426837"/>
          <a:ext cx="8595360" cy="4209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0">
                  <a:extLst>
                    <a:ext uri="{9D8B030D-6E8A-4147-A177-3AD203B41FA5}">
                      <a16:colId xmlns:a16="http://schemas.microsoft.com/office/drawing/2014/main" val="511383040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172376565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604364450"/>
                    </a:ext>
                  </a:extLst>
                </a:gridCol>
              </a:tblGrid>
              <a:tr h="247227">
                <a:tc>
                  <a:txBody>
                    <a:bodyPr/>
                    <a:lstStyle/>
                    <a:p>
                      <a:pPr algn="r"/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Delta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29711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Development and Marketing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4742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External Sales Agent Distribution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1.7X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0891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Internal Sales Distribution Support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1.9X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5669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Pricing and Underwriting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3.4X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3285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Operations: New Case Implementation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4.2X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557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Operations: Servicing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3.3X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4355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Claims and Benefits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4.5X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6751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2.5X</a:t>
                      </a:r>
                      <a:endParaRPr lang="en-US" sz="12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99809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Corporate Functions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2.0X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2645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Total including External Sales Agent Commissions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2.1X</a:t>
                      </a:r>
                      <a:endParaRPr lang="en-US" sz="12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23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CC55F15-B3D0-E4F4-EFAB-436F98BF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Efficiency Disparity Among Carriers</a:t>
            </a:r>
          </a:p>
        </p:txBody>
      </p:sp>
      <p:sp>
        <p:nvSpPr>
          <p:cNvPr id="4" name="object 45">
            <a:extLst>
              <a:ext uri="{FF2B5EF4-FFF2-40B4-BE49-F238E27FC236}">
                <a16:creationId xmlns:a16="http://schemas.microsoft.com/office/drawing/2014/main" id="{74DF7065-EF4F-E53B-385A-DD35EC70A0AE}"/>
              </a:ext>
            </a:extLst>
          </p:cNvPr>
          <p:cNvSpPr txBox="1"/>
          <p:nvPr/>
        </p:nvSpPr>
        <p:spPr>
          <a:xfrm>
            <a:off x="259195" y="6275904"/>
            <a:ext cx="7318907" cy="3455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>
              <a:defRPr/>
            </a:pPr>
            <a:endParaRPr lang="en-US" sz="667" kern="0" dirty="0">
              <a:solidFill>
                <a:srgbClr val="000000"/>
              </a:solidFill>
              <a:latin typeface="Arial" panose="020B0604020202020204"/>
            </a:endParaRPr>
          </a:p>
          <a:p>
            <a:pPr defTabSz="914446">
              <a:defRPr/>
            </a:pPr>
            <a:endParaRPr lang="en-US" sz="667" kern="0" dirty="0">
              <a:solidFill>
                <a:srgbClr val="000000"/>
              </a:solidFill>
              <a:latin typeface="Arial" panose="020B0604020202020204"/>
            </a:endParaRPr>
          </a:p>
          <a:p>
            <a:pPr defTabSz="914446"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McKinsey-LIMRA 2023 Workforce Benefits Benchmark Survey.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NOTE: Total based on reported total cost/GPW for each participant.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1BEDD65-B1E0-E719-959C-714EE6C43800}"/>
              </a:ext>
            </a:extLst>
          </p:cNvPr>
          <p:cNvGrpSpPr/>
          <p:nvPr/>
        </p:nvGrpSpPr>
        <p:grpSpPr>
          <a:xfrm>
            <a:off x="4678067" y="5882568"/>
            <a:ext cx="3162156" cy="297454"/>
            <a:chOff x="7748325" y="8946362"/>
            <a:chExt cx="4743234" cy="44618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49548F-528A-4586-18F3-383886AAC631}"/>
                </a:ext>
              </a:extLst>
            </p:cNvPr>
            <p:cNvSpPr txBox="1"/>
            <p:nvPr/>
          </p:nvSpPr>
          <p:spPr>
            <a:xfrm>
              <a:off x="7748325" y="8946362"/>
              <a:ext cx="4743234" cy="44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1333" dirty="0">
                  <a:solidFill>
                    <a:srgbClr val="000000"/>
                  </a:solidFill>
                  <a:latin typeface="Arial" panose="020B0604020202020204"/>
                </a:rPr>
                <a:t>     Top Quartile           Bottom Quartile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EB5D74-E887-F846-B4DC-7FCFD67BAF7C}"/>
                </a:ext>
              </a:extLst>
            </p:cNvPr>
            <p:cNvSpPr/>
            <p:nvPr/>
          </p:nvSpPr>
          <p:spPr>
            <a:xfrm>
              <a:off x="7748325" y="9002841"/>
              <a:ext cx="252211" cy="289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039F39-D08A-98B3-2C6C-035770470A91}"/>
                </a:ext>
              </a:extLst>
            </p:cNvPr>
            <p:cNvSpPr/>
            <p:nvPr/>
          </p:nvSpPr>
          <p:spPr>
            <a:xfrm>
              <a:off x="9896998" y="9002841"/>
              <a:ext cx="252211" cy="289260"/>
            </a:xfrm>
            <a:prstGeom prst="rect">
              <a:avLst/>
            </a:prstGeom>
            <a:solidFill>
              <a:srgbClr val="F9C6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57803C-03AF-A3BE-F755-6643E5D67990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5210967" y="1671318"/>
          <a:ext cx="3660775" cy="396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92C76C2-170E-73EC-89B1-26446E8D9FC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6752230" y="5291978"/>
            <a:ext cx="246592" cy="1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5875" tIns="0" rIns="15875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defTabSz="609630">
              <a:spcBef>
                <a:spcPct val="0"/>
              </a:spcBef>
              <a:spcAft>
                <a:spcPct val="0"/>
              </a:spcAft>
              <a:defRPr/>
            </a:pPr>
            <a:fld id="{A33ACBF2-5EE1-4632-A38E-573A17B56168}" type="datetime'''''''''2''''''''''''''1.''''''''''''''''''''''''''''7'''">
              <a:rPr lang="en-US" altLang="en-US" sz="1300">
                <a:solidFill>
                  <a:srgbClr val="000000"/>
                </a:solidFill>
                <a:latin typeface="Arial" panose="020B0604020202020204"/>
              </a:rPr>
              <a:pPr defTabSz="609630">
                <a:spcBef>
                  <a:spcPct val="0"/>
                </a:spcBef>
                <a:spcAft>
                  <a:spcPct val="0"/>
                </a:spcAft>
                <a:defRPr/>
              </a:pPr>
              <a:t>21.7</a:t>
            </a:fld>
            <a:endParaRPr lang="en-US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B3769BE-F403-B137-5045-24BC730F0FCD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8831653" y="5443883"/>
            <a:ext cx="246592" cy="1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5875" tIns="0" rIns="15875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defTabSz="609630">
              <a:spcBef>
                <a:spcPct val="0"/>
              </a:spcBef>
              <a:spcAft>
                <a:spcPct val="0"/>
              </a:spcAft>
              <a:defRPr/>
            </a:pPr>
            <a:fld id="{47324076-5451-4383-9ED1-FF8FCE52DBD2}" type="datetime'4''''6''''''''''.''''''''''''''''''''''1'''''''''''''''''">
              <a:rPr lang="en-US" altLang="en-US" sz="1300">
                <a:solidFill>
                  <a:srgbClr val="000000"/>
                </a:solidFill>
                <a:latin typeface="Arial" panose="020B0604020202020204"/>
              </a:rPr>
              <a:pPr defTabSz="609630">
                <a:spcBef>
                  <a:spcPct val="0"/>
                </a:spcBef>
                <a:spcAft>
                  <a:spcPct val="0"/>
                </a:spcAft>
                <a:defRPr/>
              </a:pPr>
              <a:t>46.1</a:t>
            </a:fld>
            <a:endParaRPr lang="en-US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F42626D-F1BA-E5C3-340F-0769CCF7842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6195145" y="2111298"/>
            <a:ext cx="246592" cy="132292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defTabSz="609630">
              <a:spcBef>
                <a:spcPct val="0"/>
              </a:spcBef>
              <a:spcAft>
                <a:spcPct val="0"/>
              </a:spcAft>
            </a:pPr>
            <a:fld id="{AA0832C2-8754-428B-A025-7468D10C113A}" type="datetime'''''''''''''''''''''''''''''''1''''''''0''''.6'''''">
              <a:rPr lang="en-US" altLang="en-US" sz="1300">
                <a:solidFill>
                  <a:srgbClr val="000000"/>
                </a:solidFill>
                <a:latin typeface="Arial" panose="020B0604020202020204"/>
              </a:rPr>
              <a:pPr defTabSz="609630">
                <a:spcBef>
                  <a:spcPct val="0"/>
                </a:spcBef>
                <a:spcAft>
                  <a:spcPct val="0"/>
                </a:spcAft>
              </a:pPr>
              <a:t>10.6</a:t>
            </a:fld>
            <a:endParaRPr lang="en-US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B65652A-DE96-8EC0-E121-EA0B931AEEE9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371359" y="2285432"/>
            <a:ext cx="246592" cy="1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5875" tIns="0" rIns="158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defTabSz="609630">
              <a:spcBef>
                <a:spcPct val="0"/>
              </a:spcBef>
              <a:spcAft>
                <a:spcPct val="0"/>
              </a:spcAft>
            </a:pPr>
            <a:fld id="{150F9E00-AF9B-4F01-B9BF-56676C4B5D6A}" type="datetime'''''''''''17''''''''''''''''.''''''''''''''''5'''''''''''''">
              <a:rPr lang="en-US" altLang="en-US" sz="1300">
                <a:solidFill>
                  <a:srgbClr val="000000"/>
                </a:solidFill>
                <a:latin typeface="Arial" panose="020B0604020202020204"/>
              </a:rPr>
              <a:pPr defTabSz="609630">
                <a:spcBef>
                  <a:spcPct val="0"/>
                </a:spcBef>
                <a:spcAft>
                  <a:spcPct val="0"/>
                </a:spcAft>
              </a:pPr>
              <a:t>17.5</a:t>
            </a:fld>
            <a:endParaRPr lang="en-US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4C4628-F57A-7378-C056-734CFD2CCDAF}"/>
              </a:ext>
            </a:extLst>
          </p:cNvPr>
          <p:cNvGrpSpPr/>
          <p:nvPr/>
        </p:nvGrpSpPr>
        <p:grpSpPr>
          <a:xfrm>
            <a:off x="6306241" y="5261003"/>
            <a:ext cx="130236" cy="369395"/>
            <a:chOff x="7840015" y="7977668"/>
            <a:chExt cx="195354" cy="554092"/>
          </a:xfrm>
        </p:grpSpPr>
        <p:sp useBgFill="1"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5DE9ED-A4EA-4852-925D-21989664E49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7840015" y="7983120"/>
              <a:ext cx="193676" cy="548640"/>
            </a:xfrm>
            <a:custGeom>
              <a:avLst/>
              <a:gdLst/>
              <a:ahLst/>
              <a:cxnLst/>
              <a:rect l="0" t="0" r="0" b="0"/>
              <a:pathLst>
                <a:path w="193676" h="506414">
                  <a:moveTo>
                    <a:pt x="193675" y="0"/>
                  </a:moveTo>
                  <a:lnTo>
                    <a:pt x="57150" y="506413"/>
                  </a:lnTo>
                  <a:lnTo>
                    <a:pt x="0" y="506413"/>
                  </a:lnTo>
                  <a:lnTo>
                    <a:pt x="136525" y="0"/>
                  </a:lnTo>
                  <a:close/>
                </a:path>
              </a:pathLst>
            </a:custGeom>
            <a:ln w="635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46">
                <a:spcBef>
                  <a:spcPts val="200"/>
                </a:spcBef>
                <a:spcAft>
                  <a:spcPts val="200"/>
                </a:spcAft>
              </a:pPr>
              <a:endParaRPr lang="en-US" sz="1067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B92278-B41D-B39D-B1A4-B4A9AA7CBD7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7841693" y="7977668"/>
              <a:ext cx="136526" cy="548640"/>
            </a:xfrm>
            <a:custGeom>
              <a:avLst/>
              <a:gdLst/>
              <a:ahLst/>
              <a:cxnLst/>
              <a:rect l="0" t="0" r="0" b="0"/>
              <a:pathLst>
                <a:path w="136526" h="506414">
                  <a:moveTo>
                    <a:pt x="136525" y="0"/>
                  </a:moveTo>
                  <a:lnTo>
                    <a:pt x="0" y="506413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85EC694-8ACB-68AA-BBD0-5139781C45B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7898843" y="7977668"/>
              <a:ext cx="136526" cy="548640"/>
            </a:xfrm>
            <a:custGeom>
              <a:avLst/>
              <a:gdLst/>
              <a:ahLst/>
              <a:cxnLst/>
              <a:rect l="0" t="0" r="0" b="0"/>
              <a:pathLst>
                <a:path w="136526" h="506414">
                  <a:moveTo>
                    <a:pt x="136525" y="0"/>
                  </a:moveTo>
                  <a:lnTo>
                    <a:pt x="0" y="506413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83A780-31FB-B990-FA0A-562DC72B0011}"/>
              </a:ext>
            </a:extLst>
          </p:cNvPr>
          <p:cNvGrpSpPr/>
          <p:nvPr/>
        </p:nvGrpSpPr>
        <p:grpSpPr>
          <a:xfrm>
            <a:off x="6130027" y="2265958"/>
            <a:ext cx="130236" cy="182880"/>
            <a:chOff x="7840015" y="7977668"/>
            <a:chExt cx="195354" cy="554092"/>
          </a:xfrm>
        </p:grpSpPr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BA954E-E7BC-73D9-9D2E-DDE4AD22D1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840015" y="7983120"/>
              <a:ext cx="193676" cy="548640"/>
            </a:xfrm>
            <a:custGeom>
              <a:avLst/>
              <a:gdLst/>
              <a:ahLst/>
              <a:cxnLst/>
              <a:rect l="0" t="0" r="0" b="0"/>
              <a:pathLst>
                <a:path w="193676" h="506414">
                  <a:moveTo>
                    <a:pt x="193675" y="0"/>
                  </a:moveTo>
                  <a:lnTo>
                    <a:pt x="57150" y="506413"/>
                  </a:lnTo>
                  <a:lnTo>
                    <a:pt x="0" y="506413"/>
                  </a:lnTo>
                  <a:lnTo>
                    <a:pt x="136525" y="0"/>
                  </a:lnTo>
                  <a:close/>
                </a:path>
              </a:pathLst>
            </a:custGeom>
            <a:ln w="635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46">
                <a:spcBef>
                  <a:spcPts val="200"/>
                </a:spcBef>
                <a:spcAft>
                  <a:spcPts val="200"/>
                </a:spcAft>
              </a:pPr>
              <a:endParaRPr lang="en-US" sz="1067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32C0CB-9EA5-0CA7-B431-3A6D336311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7841693" y="7977668"/>
              <a:ext cx="136526" cy="548640"/>
            </a:xfrm>
            <a:custGeom>
              <a:avLst/>
              <a:gdLst/>
              <a:ahLst/>
              <a:cxnLst/>
              <a:rect l="0" t="0" r="0" b="0"/>
              <a:pathLst>
                <a:path w="136526" h="506414">
                  <a:moveTo>
                    <a:pt x="136525" y="0"/>
                  </a:moveTo>
                  <a:lnTo>
                    <a:pt x="0" y="506413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8C1A01C-6B29-ABEF-56B9-9D09832F156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7898843" y="7977668"/>
              <a:ext cx="136526" cy="548640"/>
            </a:xfrm>
            <a:custGeom>
              <a:avLst/>
              <a:gdLst/>
              <a:ahLst/>
              <a:cxnLst/>
              <a:rect l="0" t="0" r="0" b="0"/>
              <a:pathLst>
                <a:path w="136526" h="506414">
                  <a:moveTo>
                    <a:pt x="136525" y="0"/>
                  </a:moveTo>
                  <a:lnTo>
                    <a:pt x="0" y="506413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365FF98-5D8F-560A-2B13-9E0E42F44847}"/>
              </a:ext>
            </a:extLst>
          </p:cNvPr>
          <p:cNvSpPr txBox="1"/>
          <p:nvPr/>
        </p:nvSpPr>
        <p:spPr>
          <a:xfrm>
            <a:off x="4453976" y="1077218"/>
            <a:ext cx="3284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Workplace Benefits Cost Ratio</a:t>
            </a:r>
          </a:p>
        </p:txBody>
      </p:sp>
    </p:spTree>
    <p:extLst>
      <p:ext uri="{BB962C8B-B14F-4D97-AF65-F5344CB8AC3E}">
        <p14:creationId xmlns:p14="http://schemas.microsoft.com/office/powerpoint/2010/main" val="1026530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New Ways of Working</a:t>
            </a:r>
          </a:p>
        </p:txBody>
      </p:sp>
      <p:pic>
        <p:nvPicPr>
          <p:cNvPr id="7" name="Picture Placeholder 6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AFA380F1-DE78-0200-291E-377CFFC8C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688" b="15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221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5">
            <a:extLst>
              <a:ext uri="{FF2B5EF4-FFF2-40B4-BE49-F238E27FC236}">
                <a16:creationId xmlns:a16="http://schemas.microsoft.com/office/drawing/2014/main" id="{699A4783-640E-84A5-754F-C6E624DEAEE7}"/>
              </a:ext>
            </a:extLst>
          </p:cNvPr>
          <p:cNvSpPr txBox="1"/>
          <p:nvPr/>
        </p:nvSpPr>
        <p:spPr>
          <a:xfrm>
            <a:off x="213399" y="6355824"/>
            <a:ext cx="7318907" cy="263320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Based on 38 responses.</a:t>
            </a:r>
          </a:p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Adapting to Alternative Work Models: An Update on Current Human Resources Trends,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 LIMRA, 2024.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CB0AA-D8CD-9902-24CB-3DC56C58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Arrangements</a:t>
            </a: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16A0D6A2-1850-F45F-0902-37251851EE54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4227327433"/>
              </p:ext>
            </p:extLst>
          </p:nvPr>
        </p:nvGraphicFramePr>
        <p:xfrm>
          <a:off x="528320" y="1199261"/>
          <a:ext cx="5302250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Placeholder 6">
            <a:extLst>
              <a:ext uri="{FF2B5EF4-FFF2-40B4-BE49-F238E27FC236}">
                <a16:creationId xmlns:a16="http://schemas.microsoft.com/office/drawing/2014/main" id="{3BD7DBC3-789F-1E41-CF7E-C39BD7F57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43810"/>
              </p:ext>
            </p:extLst>
          </p:nvPr>
        </p:nvGraphicFramePr>
        <p:xfrm>
          <a:off x="6360160" y="1197864"/>
          <a:ext cx="5303520" cy="446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53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B0AA-D8CD-9902-24CB-3DC56C58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Model Impact on Voluntary Turnover </a:t>
            </a:r>
          </a:p>
        </p:txBody>
      </p:sp>
      <p:graphicFrame>
        <p:nvGraphicFramePr>
          <p:cNvPr id="7" name="Chart Placeholder 31">
            <a:extLst>
              <a:ext uri="{FF2B5EF4-FFF2-40B4-BE49-F238E27FC236}">
                <a16:creationId xmlns:a16="http://schemas.microsoft.com/office/drawing/2014/main" id="{8F31CE86-4C63-92D5-2E7E-7814AC3C20F0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498478847"/>
              </p:ext>
            </p:extLst>
          </p:nvPr>
        </p:nvGraphicFramePr>
        <p:xfrm>
          <a:off x="633664" y="985837"/>
          <a:ext cx="5613400" cy="488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ject 45">
            <a:extLst>
              <a:ext uri="{FF2B5EF4-FFF2-40B4-BE49-F238E27FC236}">
                <a16:creationId xmlns:a16="http://schemas.microsoft.com/office/drawing/2014/main" id="{8502B2DB-AF7A-A393-0041-C83491A2129F}"/>
              </a:ext>
            </a:extLst>
          </p:cNvPr>
          <p:cNvSpPr txBox="1"/>
          <p:nvPr/>
        </p:nvSpPr>
        <p:spPr>
          <a:xfrm>
            <a:off x="351622" y="6355824"/>
            <a:ext cx="7318907" cy="263320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Based on 37 responses.</a:t>
            </a:r>
          </a:p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Adapting to Alternative Work Models: An Update on Current Human Resources Trends,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LIMRA, 2024.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67FEFE-E782-F9D8-8E13-B4C4CD46B0A7}"/>
              </a:ext>
            </a:extLst>
          </p:cNvPr>
          <p:cNvSpPr txBox="1">
            <a:spLocks/>
          </p:cNvSpPr>
          <p:nvPr/>
        </p:nvSpPr>
        <p:spPr>
          <a:xfrm>
            <a:off x="6881109" y="2295563"/>
            <a:ext cx="4677227" cy="226687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Under the hybrid model, </a:t>
            </a: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voluntary turnover </a:t>
            </a:r>
          </a:p>
          <a:p>
            <a:pPr algn="ctr" defTabSz="609630">
              <a:spcAft>
                <a:spcPts val="126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decreased the most… </a:t>
            </a: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…followed by full-time remote </a:t>
            </a:r>
          </a:p>
          <a:p>
            <a:pPr algn="ctr" defTabSz="609630">
              <a:spcAft>
                <a:spcPts val="126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work models. </a:t>
            </a:r>
          </a:p>
        </p:txBody>
      </p:sp>
    </p:spTree>
    <p:extLst>
      <p:ext uri="{BB962C8B-B14F-4D97-AF65-F5344CB8AC3E}">
        <p14:creationId xmlns:p14="http://schemas.microsoft.com/office/powerpoint/2010/main" val="173932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5">
            <a:extLst>
              <a:ext uri="{FF2B5EF4-FFF2-40B4-BE49-F238E27FC236}">
                <a16:creationId xmlns:a16="http://schemas.microsoft.com/office/drawing/2014/main" id="{DEDA4FC2-1454-2DDB-A066-B4CE7C1BC086}"/>
              </a:ext>
            </a:extLst>
          </p:cNvPr>
          <p:cNvSpPr txBox="1"/>
          <p:nvPr/>
        </p:nvSpPr>
        <p:spPr>
          <a:xfrm>
            <a:off x="213399" y="6355824"/>
            <a:ext cx="7318907" cy="263320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Based on 34 responses.</a:t>
            </a:r>
          </a:p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Adapting to Alternative Work Models: An Update on Current Human Resources Trends,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 LIMRA, 2024.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Through Work Model Changes</a:t>
            </a:r>
          </a:p>
        </p:txBody>
      </p:sp>
      <p:graphicFrame>
        <p:nvGraphicFramePr>
          <p:cNvPr id="7" name="Chart Placeholder 14">
            <a:extLst>
              <a:ext uri="{FF2B5EF4-FFF2-40B4-BE49-F238E27FC236}">
                <a16:creationId xmlns:a16="http://schemas.microsoft.com/office/drawing/2014/main" id="{45C00A5F-61E6-FF3C-EF57-8B411E7221B8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1631282823"/>
              </p:ext>
            </p:extLst>
          </p:nvPr>
        </p:nvGraphicFramePr>
        <p:xfrm>
          <a:off x="528003" y="1199261"/>
          <a:ext cx="5303838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Placeholder 14">
            <a:extLst>
              <a:ext uri="{FF2B5EF4-FFF2-40B4-BE49-F238E27FC236}">
                <a16:creationId xmlns:a16="http://schemas.microsoft.com/office/drawing/2014/main" id="{E5AB444E-CE25-50EA-AA40-D6E165A11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824792"/>
              </p:ext>
            </p:extLst>
          </p:nvPr>
        </p:nvGraphicFramePr>
        <p:xfrm>
          <a:off x="6360160" y="1197864"/>
          <a:ext cx="5303520" cy="446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3832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4EFB-47C5-5024-0137-3C320CAB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Employees Hired Within the Last 5 Years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8997A7B-0696-8448-8E85-A64C974C22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018965"/>
              </p:ext>
            </p:extLst>
          </p:nvPr>
        </p:nvGraphicFramePr>
        <p:xfrm>
          <a:off x="3028507" y="1041991"/>
          <a:ext cx="6134986" cy="4933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bject 45">
            <a:extLst>
              <a:ext uri="{FF2B5EF4-FFF2-40B4-BE49-F238E27FC236}">
                <a16:creationId xmlns:a16="http://schemas.microsoft.com/office/drawing/2014/main" id="{20290DFB-3902-0A0B-880C-EC1079622EC4}"/>
              </a:ext>
            </a:extLst>
          </p:cNvPr>
          <p:cNvSpPr txBox="1"/>
          <p:nvPr/>
        </p:nvSpPr>
        <p:spPr>
          <a:xfrm>
            <a:off x="213399" y="6355824"/>
            <a:ext cx="7318907" cy="263320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Based on 33 responses.</a:t>
            </a:r>
          </a:p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Adapting to Alternative Work Models: An Update on Current Human Resources Trends,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LIMRA, 2024.</a:t>
            </a:r>
          </a:p>
        </p:txBody>
      </p:sp>
    </p:spTree>
    <p:extLst>
      <p:ext uri="{BB962C8B-B14F-4D97-AF65-F5344CB8AC3E}">
        <p14:creationId xmlns:p14="http://schemas.microsoft.com/office/powerpoint/2010/main" val="34900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Artificial Intelligence</a:t>
            </a:r>
          </a:p>
        </p:txBody>
      </p:sp>
      <p:pic>
        <p:nvPicPr>
          <p:cNvPr id="7" name="Picture Placeholder 6" descr="A person pointing at a screen&#10;&#10;Description automatically generated">
            <a:extLst>
              <a:ext uri="{FF2B5EF4-FFF2-40B4-BE49-F238E27FC236}">
                <a16:creationId xmlns:a16="http://schemas.microsoft.com/office/drawing/2014/main" id="{005FA9AE-8A8B-864E-1968-9F9C8D8F84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350" b="11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3424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57E7-2D30-1D09-D7E6-5B6EDA93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Artificial Intelligence Governance Group (AIGG)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EAB42-C02A-5168-2068-1A383C634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159" y="1228230"/>
            <a:ext cx="3401190" cy="440153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C1A5B-BA1C-1D52-461E-3EAEAFF8E2AD}"/>
              </a:ext>
            </a:extLst>
          </p:cNvPr>
          <p:cNvSpPr txBox="1"/>
          <p:nvPr/>
        </p:nvSpPr>
        <p:spPr>
          <a:xfrm>
            <a:off x="736910" y="1351507"/>
            <a:ext cx="55717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Developed to identify and share industry trends, develop best practices and frameworks, and share knowledge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80 executives representing over 40 U.S. insurance companies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Released first study, </a:t>
            </a:r>
            <a:r>
              <a:rPr lang="en-US" sz="2400" i="1" dirty="0"/>
              <a:t>Navigating the AI Landscape: Current State of the Industry</a:t>
            </a:r>
          </a:p>
        </p:txBody>
      </p:sp>
    </p:spTree>
    <p:extLst>
      <p:ext uri="{BB962C8B-B14F-4D97-AF65-F5344CB8AC3E}">
        <p14:creationId xmlns:p14="http://schemas.microsoft.com/office/powerpoint/2010/main" val="420301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3915-A12E-9CC6-D3A2-FB0C798D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Spend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1DC5A016-15D8-9170-7997-E6468706A63D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636675109"/>
              </p:ext>
            </p:extLst>
          </p:nvPr>
        </p:nvGraphicFramePr>
        <p:xfrm>
          <a:off x="542260" y="859477"/>
          <a:ext cx="6090327" cy="554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9615CB6-60F0-89DD-1E06-EF60A9832BBC}"/>
              </a:ext>
            </a:extLst>
          </p:cNvPr>
          <p:cNvSpPr txBox="1">
            <a:spLocks/>
          </p:cNvSpPr>
          <p:nvPr/>
        </p:nvSpPr>
        <p:spPr>
          <a:xfrm>
            <a:off x="6453963" y="2295563"/>
            <a:ext cx="5071730" cy="226687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When comparing this year </a:t>
            </a:r>
          </a:p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to last year:</a:t>
            </a:r>
          </a:p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endParaRPr lang="en-US" sz="1000" i="1" kern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29%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of companies had a flat </a:t>
            </a:r>
          </a:p>
          <a:p>
            <a:pPr algn="ctr" defTabSz="609630">
              <a:spcAft>
                <a:spcPts val="126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AI spend last year while</a:t>
            </a: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24%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of companies increased </a:t>
            </a:r>
          </a:p>
          <a:p>
            <a:pPr algn="ctr" defTabSz="609630">
              <a:spcAft>
                <a:spcPts val="126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their AI spend by over </a:t>
            </a: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50%</a:t>
            </a:r>
            <a:endParaRPr lang="en-US" sz="2400" b="1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object 45">
            <a:extLst>
              <a:ext uri="{FF2B5EF4-FFF2-40B4-BE49-F238E27FC236}">
                <a16:creationId xmlns:a16="http://schemas.microsoft.com/office/drawing/2014/main" id="{D35BD2F4-FFE2-12EF-095A-D47688F671D8}"/>
              </a:ext>
            </a:extLst>
          </p:cNvPr>
          <p:cNvSpPr txBox="1"/>
          <p:nvPr/>
        </p:nvSpPr>
        <p:spPr>
          <a:xfrm>
            <a:off x="213399" y="6499453"/>
            <a:ext cx="73189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/>
            <a:r>
              <a:rPr lang="en-US" sz="667" kern="0" dirty="0">
                <a:solidFill>
                  <a:srgbClr val="FFFFFF"/>
                </a:solidFill>
                <a:latin typeface="Arial" panose="020B0604020202020204"/>
              </a:rPr>
              <a:t>Source: </a:t>
            </a:r>
            <a:r>
              <a:rPr lang="en-US" sz="667" i="1" kern="0" dirty="0">
                <a:solidFill>
                  <a:srgbClr val="FFFFFF"/>
                </a:solidFill>
                <a:latin typeface="Arial" panose="020B0604020202020204"/>
              </a:rPr>
              <a:t>AIGG AI Survey, </a:t>
            </a:r>
            <a:r>
              <a:rPr lang="en-US" sz="667" kern="0" dirty="0">
                <a:solidFill>
                  <a:srgbClr val="FFFFFF"/>
                </a:solidFill>
                <a:latin typeface="Arial" panose="020B0604020202020204"/>
              </a:rPr>
              <a:t>Third Quarter 2024, LIMRA.</a:t>
            </a:r>
          </a:p>
        </p:txBody>
      </p:sp>
    </p:spTree>
    <p:extLst>
      <p:ext uri="{BB962C8B-B14F-4D97-AF65-F5344CB8AC3E}">
        <p14:creationId xmlns:p14="http://schemas.microsoft.com/office/powerpoint/2010/main" val="179569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A25BC0F-BD99-2C2E-28CC-12844B9FE7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042" b="40811"/>
          <a:stretch/>
        </p:blipFill>
        <p:spPr>
          <a:xfrm>
            <a:off x="20" y="10"/>
            <a:ext cx="12191980" cy="4162415"/>
          </a:xfr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Life Insurance, Annuity, and Workplace Benefits Sales Trends</a:t>
            </a:r>
          </a:p>
        </p:txBody>
      </p:sp>
    </p:spTree>
    <p:extLst>
      <p:ext uri="{BB962C8B-B14F-4D97-AF65-F5344CB8AC3E}">
        <p14:creationId xmlns:p14="http://schemas.microsoft.com/office/powerpoint/2010/main" val="591266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3915-A12E-9CC6-D3A2-FB0C798D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Spend</a:t>
            </a:r>
          </a:p>
        </p:txBody>
      </p:sp>
      <p:graphicFrame>
        <p:nvGraphicFramePr>
          <p:cNvPr id="10" name="Chart Placeholder 8">
            <a:extLst>
              <a:ext uri="{FF2B5EF4-FFF2-40B4-BE49-F238E27FC236}">
                <a16:creationId xmlns:a16="http://schemas.microsoft.com/office/drawing/2014/main" id="{1436F290-1B6D-D776-CE89-1588F4E30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764194"/>
              </p:ext>
            </p:extLst>
          </p:nvPr>
        </p:nvGraphicFramePr>
        <p:xfrm>
          <a:off x="715541" y="990600"/>
          <a:ext cx="5486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5">
            <a:extLst>
              <a:ext uri="{FF2B5EF4-FFF2-40B4-BE49-F238E27FC236}">
                <a16:creationId xmlns:a16="http://schemas.microsoft.com/office/drawing/2014/main" id="{937E8694-495B-BCE8-9813-A1FE453095A9}"/>
              </a:ext>
            </a:extLst>
          </p:cNvPr>
          <p:cNvSpPr txBox="1"/>
          <p:nvPr/>
        </p:nvSpPr>
        <p:spPr>
          <a:xfrm>
            <a:off x="287827" y="6499453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AIGG AI Survey,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Third Quarter 2024, LIMRA.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71904-2072-C2E6-DF7B-ED11F807E490}"/>
              </a:ext>
            </a:extLst>
          </p:cNvPr>
          <p:cNvSpPr txBox="1">
            <a:spLocks/>
          </p:cNvSpPr>
          <p:nvPr/>
        </p:nvSpPr>
        <p:spPr>
          <a:xfrm>
            <a:off x="6711419" y="2331576"/>
            <a:ext cx="4765040" cy="219484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When comparing next year </a:t>
            </a:r>
          </a:p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to this year:</a:t>
            </a:r>
          </a:p>
          <a:p>
            <a:pPr algn="ctr" defTabSz="609630">
              <a:spcAft>
                <a:spcPts val="0"/>
              </a:spcAft>
              <a:buClr>
                <a:srgbClr val="4298BE"/>
              </a:buClr>
            </a:pPr>
            <a:endParaRPr lang="en-US" sz="1000" i="1" kern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71%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of companies will increase </a:t>
            </a: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their spend by less than </a:t>
            </a: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30%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while</a:t>
            </a:r>
            <a:endParaRPr lang="en-US" sz="2400" b="1" i="1" kern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endParaRPr lang="en-US" sz="2400" i="1" kern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Only </a:t>
            </a: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12%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will increase </a:t>
            </a:r>
          </a:p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spend by over </a:t>
            </a: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50%</a:t>
            </a:r>
            <a:endParaRPr lang="en-US" sz="2400" b="1" kern="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8252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3915-A12E-9CC6-D3A2-FB0C798D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Employee Use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1DC5A016-15D8-9170-7997-E6468706A63D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611663018"/>
              </p:ext>
            </p:extLst>
          </p:nvPr>
        </p:nvGraphicFramePr>
        <p:xfrm>
          <a:off x="678242" y="1262745"/>
          <a:ext cx="5194300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Placeholder 8">
            <a:extLst>
              <a:ext uri="{FF2B5EF4-FFF2-40B4-BE49-F238E27FC236}">
                <a16:creationId xmlns:a16="http://schemas.microsoft.com/office/drawing/2014/main" id="{1436F290-1B6D-D776-CE89-1588F4E30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3783"/>
              </p:ext>
            </p:extLst>
          </p:nvPr>
        </p:nvGraphicFramePr>
        <p:xfrm>
          <a:off x="6319459" y="1262745"/>
          <a:ext cx="5095748" cy="440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bject 45">
            <a:extLst>
              <a:ext uri="{FF2B5EF4-FFF2-40B4-BE49-F238E27FC236}">
                <a16:creationId xmlns:a16="http://schemas.microsoft.com/office/drawing/2014/main" id="{2A6AC64A-B4B3-B45F-F8B6-94538B0715A5}"/>
              </a:ext>
            </a:extLst>
          </p:cNvPr>
          <p:cNvSpPr txBox="1"/>
          <p:nvPr/>
        </p:nvSpPr>
        <p:spPr>
          <a:xfrm>
            <a:off x="213399" y="6499453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AIGG AI Survey,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Third Quarter 2024, LIMRA.</a:t>
            </a:r>
          </a:p>
        </p:txBody>
      </p:sp>
    </p:spTree>
    <p:extLst>
      <p:ext uri="{BB962C8B-B14F-4D97-AF65-F5344CB8AC3E}">
        <p14:creationId xmlns:p14="http://schemas.microsoft.com/office/powerpoint/2010/main" val="171599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3915-A12E-9CC6-D3A2-FB0C798D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Industry Impact</a:t>
            </a:r>
          </a:p>
        </p:txBody>
      </p:sp>
      <p:graphicFrame>
        <p:nvGraphicFramePr>
          <p:cNvPr id="10" name="Chart Placeholder 8">
            <a:extLst>
              <a:ext uri="{FF2B5EF4-FFF2-40B4-BE49-F238E27FC236}">
                <a16:creationId xmlns:a16="http://schemas.microsoft.com/office/drawing/2014/main" id="{1436F290-1B6D-D776-CE89-1588F4E30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72681"/>
              </p:ext>
            </p:extLst>
          </p:nvPr>
        </p:nvGraphicFramePr>
        <p:xfrm>
          <a:off x="556995" y="990600"/>
          <a:ext cx="5486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C2469-F4B9-449B-DE68-DE7C6370A448}"/>
              </a:ext>
            </a:extLst>
          </p:cNvPr>
          <p:cNvSpPr txBox="1">
            <a:spLocks/>
          </p:cNvSpPr>
          <p:nvPr/>
        </p:nvSpPr>
        <p:spPr>
          <a:xfrm>
            <a:off x="5812358" y="1399102"/>
            <a:ext cx="5822647" cy="34893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537660" lvl="1" indent="-226495" defTabSz="609630">
              <a:spcAft>
                <a:spcPts val="1260"/>
              </a:spcAft>
              <a:buClr>
                <a:srgbClr val="4298BE"/>
              </a:buClr>
            </a:pPr>
            <a:endParaRPr lang="en-US" sz="21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2042953-2763-6575-5A75-043668DCFBD3}"/>
              </a:ext>
            </a:extLst>
          </p:cNvPr>
          <p:cNvSpPr txBox="1">
            <a:spLocks/>
          </p:cNvSpPr>
          <p:nvPr/>
        </p:nvSpPr>
        <p:spPr>
          <a:xfrm>
            <a:off x="6148606" y="2024061"/>
            <a:ext cx="5486399" cy="280987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47%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of technology executives believe AI will have a significant impact to our industry in the next 3 years but…</a:t>
            </a:r>
          </a:p>
          <a:p>
            <a:pPr marL="112189" lvl="1" algn="ctr" defTabSz="609630">
              <a:spcAft>
                <a:spcPts val="1260"/>
              </a:spcAft>
              <a:buClr>
                <a:srgbClr val="4298BE"/>
              </a:buClr>
            </a:pPr>
            <a:endParaRPr lang="en-US" sz="600" i="1" kern="0" dirty="0">
              <a:solidFill>
                <a:srgbClr val="000000"/>
              </a:solidFill>
              <a:latin typeface="Arial" panose="020B0604020202020204"/>
            </a:endParaRPr>
          </a:p>
          <a:p>
            <a:pPr marL="112189" lvl="1"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Arial" panose="020B0604020202020204"/>
              </a:rPr>
              <a:t>48%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don’t have a training program yet </a:t>
            </a:r>
          </a:p>
          <a:p>
            <a:pPr marL="112189" lvl="1" algn="ctr" defTabSz="609630">
              <a:lnSpc>
                <a:spcPct val="100000"/>
              </a:lnSpc>
              <a:spcAft>
                <a:spcPts val="0"/>
              </a:spcAft>
              <a:buClr>
                <a:srgbClr val="4298BE"/>
              </a:buClr>
            </a:pPr>
            <a:r>
              <a:rPr lang="en-US" sz="2400" i="1" kern="0" dirty="0">
                <a:solidFill>
                  <a:srgbClr val="000000"/>
                </a:solidFill>
                <a:latin typeface="Arial" panose="020B0604020202020204"/>
              </a:rPr>
              <a:t>and no company in the survey has more than 25 use cases.</a:t>
            </a:r>
            <a:endParaRPr lang="en-US" sz="2400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object 45">
            <a:extLst>
              <a:ext uri="{FF2B5EF4-FFF2-40B4-BE49-F238E27FC236}">
                <a16:creationId xmlns:a16="http://schemas.microsoft.com/office/drawing/2014/main" id="{2482EA88-F984-997C-076B-5F3C40AC690A}"/>
              </a:ext>
            </a:extLst>
          </p:cNvPr>
          <p:cNvSpPr txBox="1"/>
          <p:nvPr/>
        </p:nvSpPr>
        <p:spPr>
          <a:xfrm>
            <a:off x="298459" y="6492360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AIGG AI Survey,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Third Quarter 2024, LIMRA.</a:t>
            </a:r>
          </a:p>
        </p:txBody>
      </p:sp>
    </p:spTree>
    <p:extLst>
      <p:ext uri="{BB962C8B-B14F-4D97-AF65-F5344CB8AC3E}">
        <p14:creationId xmlns:p14="http://schemas.microsoft.com/office/powerpoint/2010/main" val="650109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" y="-30864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Organization and Brands</a:t>
            </a:r>
          </a:p>
        </p:txBody>
      </p:sp>
    </p:spTree>
    <p:extLst>
      <p:ext uri="{BB962C8B-B14F-4D97-AF65-F5344CB8AC3E}">
        <p14:creationId xmlns:p14="http://schemas.microsoft.com/office/powerpoint/2010/main" val="232937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FF6B-7A4B-D2B4-8B64-5662A96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U.S.</a:t>
            </a:r>
            <a:r>
              <a:rPr lang="en-US" spc="-100" dirty="0"/>
              <a:t> </a:t>
            </a:r>
            <a:r>
              <a:rPr lang="en-US" dirty="0"/>
              <a:t>Life</a:t>
            </a:r>
            <a:r>
              <a:rPr lang="en-US" spc="-80" dirty="0"/>
              <a:t> </a:t>
            </a:r>
            <a:r>
              <a:rPr lang="en-US" dirty="0"/>
              <a:t>Insurance</a:t>
            </a:r>
            <a:r>
              <a:rPr lang="en-US" spc="-87" dirty="0"/>
              <a:t> </a:t>
            </a:r>
            <a:r>
              <a:rPr lang="en-US" dirty="0"/>
              <a:t>Sales</a:t>
            </a:r>
            <a:r>
              <a:rPr lang="en-US" spc="-53" dirty="0"/>
              <a:t> </a:t>
            </a:r>
            <a:r>
              <a:rPr lang="en-US" dirty="0"/>
              <a:t>Trends</a:t>
            </a:r>
            <a:r>
              <a:rPr lang="en-US" spc="-87" dirty="0"/>
              <a:t> </a:t>
            </a:r>
            <a:r>
              <a:rPr lang="en-US" dirty="0"/>
              <a:t>by</a:t>
            </a:r>
            <a:r>
              <a:rPr lang="en-US" spc="-93" dirty="0"/>
              <a:t> </a:t>
            </a:r>
            <a:r>
              <a:rPr lang="en-US" spc="-13" dirty="0"/>
              <a:t>Product</a:t>
            </a:r>
            <a:endParaRPr lang="en-US" dirty="0"/>
          </a:p>
        </p:txBody>
      </p:sp>
      <p:sp>
        <p:nvSpPr>
          <p:cNvPr id="5" name="object 45">
            <a:extLst>
              <a:ext uri="{FF2B5EF4-FFF2-40B4-BE49-F238E27FC236}">
                <a16:creationId xmlns:a16="http://schemas.microsoft.com/office/drawing/2014/main" id="{58679082-83B7-1113-722B-9F1AC7C2BF40}"/>
              </a:ext>
            </a:extLst>
          </p:cNvPr>
          <p:cNvSpPr txBox="1"/>
          <p:nvPr/>
        </p:nvSpPr>
        <p:spPr>
          <a:xfrm>
            <a:off x="213399" y="6441880"/>
            <a:ext cx="7318907" cy="28896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400" marR="0" lvl="0" indent="0" algn="l" defTabSz="2057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lang="en-US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LIMRA’s</a:t>
            </a:r>
            <a:r>
              <a:rPr kumimoji="0" lang="en-US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</a:t>
            </a:r>
            <a:r>
              <a:rPr kumimoji="0" lang="en-US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Retail</a:t>
            </a:r>
            <a:r>
              <a:rPr kumimoji="0" lang="en-US" sz="800" b="0" i="0" u="none" strike="noStrike" kern="1200" cap="none" spc="-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Individual</a:t>
            </a:r>
            <a:r>
              <a:rPr kumimoji="0" lang="en-US" sz="800" b="0" i="0" u="none" strike="noStrike" kern="1200" cap="none" spc="-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</a:t>
            </a:r>
            <a:r>
              <a:rPr kumimoji="0" lang="en-US" sz="800" b="0" i="0" u="none" strike="noStrike" kern="1200" cap="none" spc="-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Insurance</a:t>
            </a:r>
            <a:r>
              <a:rPr kumimoji="0" lang="en-US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Sales</a:t>
            </a:r>
            <a:r>
              <a:rPr kumimoji="0" lang="en-US" sz="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Survey and Industry Estimates</a:t>
            </a:r>
            <a:r>
              <a:rPr kumimoji="0" lang="en-US" sz="8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Arial"/>
                <a:cs typeface="Arial"/>
              </a:rPr>
              <a:t>—</a:t>
            </a:r>
            <a:r>
              <a:rPr kumimoji="0" lang="en-US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Annualized</a:t>
            </a:r>
            <a:r>
              <a:rPr kumimoji="0" lang="en-US" sz="8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Premium.</a:t>
            </a:r>
          </a:p>
          <a:p>
            <a:pPr marL="25400" marR="0" lvl="0" indent="0" algn="l" defTabSz="2057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*Preliminary data and 1</a:t>
            </a:r>
            <a:r>
              <a:rPr kumimoji="0" lang="en-US" sz="800" b="0" i="1" u="none" strike="noStrike" kern="1200" cap="none" spc="-2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US" sz="8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half of 2024.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42281-8FBC-E0F5-EE29-A800EFA2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306" y="1191574"/>
            <a:ext cx="24386" cy="4474852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4B87FA-0569-49EA-8D8D-9C45CDE9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930145"/>
              </p:ext>
            </p:extLst>
          </p:nvPr>
        </p:nvGraphicFramePr>
        <p:xfrm>
          <a:off x="1109695" y="767049"/>
          <a:ext cx="9825465" cy="527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853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DD9B73-BE23-1982-64EA-F97525757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360743"/>
              </p:ext>
            </p:extLst>
          </p:nvPr>
        </p:nvGraphicFramePr>
        <p:xfrm>
          <a:off x="244106" y="-3518902"/>
          <a:ext cx="12191998" cy="9723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FEA647B-31BC-2D97-38FB-3A06325D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Annuity Sales Trend by Product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A18D5-C5DC-3A90-6887-1BFAA56AFF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106" y="6075783"/>
            <a:ext cx="6461817" cy="658368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800" i="1" dirty="0"/>
              <a:t>*Preliminary data </a:t>
            </a:r>
            <a:r>
              <a:rPr lang="en-US" sz="800" i="1" dirty="0">
                <a:latin typeface="Aptos Narrow" panose="020B0004020202020204" pitchFamily="34" charset="0"/>
              </a:rPr>
              <a:t>—</a:t>
            </a:r>
            <a:r>
              <a:rPr lang="en-US" sz="800" i="1" dirty="0"/>
              <a:t> year to date.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800" dirty="0"/>
              <a:t>Source: </a:t>
            </a:r>
            <a:r>
              <a:rPr lang="en-US" sz="800" i="1" dirty="0"/>
              <a:t>Preliminary U.S. Individual Annuity Sales Survey, Second Quarter 2024, </a:t>
            </a:r>
            <a:r>
              <a:rPr lang="en-US" sz="800" dirty="0"/>
              <a:t>LIMRA.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5BAC5-C21A-7268-D63A-F86D6836C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549" y="1040099"/>
            <a:ext cx="24386" cy="4474852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C38270DD-30C2-3F7B-463B-3D1C584BFE42}"/>
              </a:ext>
            </a:extLst>
          </p:cNvPr>
          <p:cNvSpPr txBox="1"/>
          <p:nvPr/>
        </p:nvSpPr>
        <p:spPr>
          <a:xfrm>
            <a:off x="11147371" y="4887400"/>
            <a:ext cx="558752" cy="446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46"/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262921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C108E7-2442-53C4-AE4D-0F42C3E814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551646"/>
              </p:ext>
            </p:extLst>
          </p:nvPr>
        </p:nvGraphicFramePr>
        <p:xfrm>
          <a:off x="406400" y="1010587"/>
          <a:ext cx="11079289" cy="5013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A3CA51-6031-34CF-A22E-7E0DE3710E09}"/>
              </a:ext>
            </a:extLst>
          </p:cNvPr>
          <p:cNvSpPr txBox="1">
            <a:spLocks/>
          </p:cNvSpPr>
          <p:nvPr/>
        </p:nvSpPr>
        <p:spPr>
          <a:xfrm>
            <a:off x="242934" y="6174785"/>
            <a:ext cx="5346700" cy="30777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31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028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363" b="0">
                <a:solidFill>
                  <a:schemeClr val="tx1"/>
                </a:solidFill>
                <a:latin typeface="+mn-lt"/>
              </a:defRPr>
            </a:lvl2pPr>
            <a:lvl3pPr marL="72255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</a:defRPr>
            </a:lvl3pPr>
            <a:lvl4pPr marL="1080081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2207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43510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890"/>
              </a:spcAft>
              <a:buClr>
                <a:schemeClr val="accent1"/>
              </a:buClr>
              <a:buSzPct val="90000"/>
              <a:buFont typeface="Arial"/>
              <a:buNone/>
              <a:defRPr sz="189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3250242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3970299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4690350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5410404" indent="-360027" algn="l" rtl="0" eaLnBrk="1" fontAlgn="base" hangingPunct="1">
              <a:lnSpc>
                <a:spcPts val="4097"/>
              </a:lnSpc>
              <a:spcBef>
                <a:spcPts val="944"/>
              </a:spcBef>
              <a:spcAft>
                <a:spcPct val="0"/>
              </a:spcAft>
              <a:buSzPct val="130000"/>
              <a:buChar char="•"/>
              <a:defRPr sz="3467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defTabSz="609630">
              <a:spcAft>
                <a:spcPts val="0"/>
              </a:spcAft>
              <a:buClr>
                <a:srgbClr val="4298BE"/>
              </a:buClr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/>
              </a:rPr>
              <a:t>Workplace Benefits Life Insurance Sales (excludes specialty products).</a:t>
            </a:r>
            <a:endParaRPr lang="en-US" sz="800" kern="0" dirty="0">
              <a:solidFill>
                <a:srgbClr val="000000"/>
              </a:solidFill>
              <a:latin typeface="Arial" panose="020B0604020202020204"/>
            </a:endParaRPr>
          </a:p>
          <a:p>
            <a:pPr defTabSz="609630">
              <a:spcAft>
                <a:spcPts val="0"/>
              </a:spcAft>
              <a:buClr>
                <a:srgbClr val="4298BE"/>
              </a:buClr>
              <a:defRPr/>
            </a:pP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*Preliminary data </a:t>
            </a:r>
            <a:r>
              <a:rPr lang="en-US" sz="800" i="1" kern="0" dirty="0">
                <a:solidFill>
                  <a:srgbClr val="000000"/>
                </a:solidFill>
                <a:latin typeface="Aptos Narrow" panose="020B0004020202020204" pitchFamily="34" charset="0"/>
              </a:rPr>
              <a:t>—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 year to date.</a:t>
            </a:r>
          </a:p>
          <a:p>
            <a:pPr defTabSz="609630">
              <a:spcAft>
                <a:spcPts val="0"/>
              </a:spcAft>
              <a:buClr>
                <a:srgbClr val="4298BE"/>
              </a:buClr>
              <a:defRPr/>
            </a:pP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LIMRA’s U.S. Workplace Benefits Sales Survey.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BF89-60FD-9A84-6346-518642D0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Workplace Benefits Sales Trend by Product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C69F1-A142-8160-6267-B71DEDE3A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52" y="1087378"/>
            <a:ext cx="24386" cy="4474852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0EA7BFDD-34E1-2799-31E9-546156D71BD0}"/>
              </a:ext>
            </a:extLst>
          </p:cNvPr>
          <p:cNvSpPr txBox="1"/>
          <p:nvPr/>
        </p:nvSpPr>
        <p:spPr>
          <a:xfrm>
            <a:off x="1140593" y="1509206"/>
            <a:ext cx="1097640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8467" algn="ctr" defTabSz="914446">
              <a:spcBef>
                <a:spcPts val="67"/>
              </a:spcBef>
            </a:pP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$</a:t>
            </a:r>
            <a:r>
              <a:rPr lang="en-US" sz="1800" b="1" spc="-7" dirty="0">
                <a:solidFill>
                  <a:srgbClr val="000000"/>
                </a:solidFill>
                <a:latin typeface="Arial"/>
                <a:cs typeface="Arial"/>
              </a:rPr>
              <a:t>7.5 </a:t>
            </a: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A485B11B-A9EE-67FE-C32D-E04E610679BD}"/>
              </a:ext>
            </a:extLst>
          </p:cNvPr>
          <p:cNvSpPr txBox="1"/>
          <p:nvPr/>
        </p:nvSpPr>
        <p:spPr>
          <a:xfrm>
            <a:off x="3320954" y="1509206"/>
            <a:ext cx="1073254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8467" algn="ctr" defTabSz="914446">
              <a:spcBef>
                <a:spcPts val="67"/>
              </a:spcBef>
            </a:pP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$</a:t>
            </a:r>
            <a:r>
              <a:rPr lang="en-US" sz="1800" b="1" spc="-7" dirty="0">
                <a:solidFill>
                  <a:srgbClr val="000000"/>
                </a:solidFill>
                <a:latin typeface="Arial"/>
                <a:cs typeface="Arial"/>
              </a:rPr>
              <a:t>7.5 </a:t>
            </a: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26271D9E-3AB3-CF1C-AFE7-5455BDD91F5B}"/>
              </a:ext>
            </a:extLst>
          </p:cNvPr>
          <p:cNvSpPr txBox="1"/>
          <p:nvPr/>
        </p:nvSpPr>
        <p:spPr>
          <a:xfrm>
            <a:off x="5483490" y="1435270"/>
            <a:ext cx="1097640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8467" algn="ctr" defTabSz="914446">
              <a:spcBef>
                <a:spcPts val="67"/>
              </a:spcBef>
            </a:pP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$</a:t>
            </a:r>
            <a:r>
              <a:rPr lang="en-US" sz="1800" b="1" spc="-7" dirty="0">
                <a:solidFill>
                  <a:srgbClr val="000000"/>
                </a:solidFill>
                <a:latin typeface="Arial"/>
                <a:cs typeface="Arial"/>
              </a:rPr>
              <a:t>7.7 </a:t>
            </a: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06D10A2A-0D6A-7679-7DCE-9D0F0C3799DA}"/>
              </a:ext>
            </a:extLst>
          </p:cNvPr>
          <p:cNvSpPr txBox="1"/>
          <p:nvPr/>
        </p:nvSpPr>
        <p:spPr>
          <a:xfrm>
            <a:off x="7670413" y="1162298"/>
            <a:ext cx="1081979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8467" algn="ctr" defTabSz="914446">
              <a:spcBef>
                <a:spcPts val="67"/>
              </a:spcBef>
            </a:pP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$</a:t>
            </a:r>
            <a:r>
              <a:rPr lang="en-US" sz="1800" b="1" spc="-7" dirty="0">
                <a:solidFill>
                  <a:srgbClr val="000000"/>
                </a:solidFill>
                <a:latin typeface="Arial"/>
                <a:cs typeface="Arial"/>
              </a:rPr>
              <a:t>8.3 </a:t>
            </a: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886FBA1E-617F-FCA3-929E-F58D0D55E69E}"/>
              </a:ext>
            </a:extLst>
          </p:cNvPr>
          <p:cNvSpPr txBox="1"/>
          <p:nvPr/>
        </p:nvSpPr>
        <p:spPr>
          <a:xfrm>
            <a:off x="9875388" y="2562818"/>
            <a:ext cx="1073209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8467" algn="ctr" defTabSz="914446">
              <a:spcBef>
                <a:spcPts val="67"/>
              </a:spcBef>
            </a:pP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$</a:t>
            </a:r>
            <a:r>
              <a:rPr lang="en-US" sz="1800" b="1" spc="-7" dirty="0">
                <a:solidFill>
                  <a:srgbClr val="000000"/>
                </a:solidFill>
                <a:latin typeface="Arial"/>
                <a:cs typeface="Arial"/>
              </a:rPr>
              <a:t>5.2 </a:t>
            </a:r>
            <a:r>
              <a:rPr sz="1800" b="1" spc="-7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29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77437911-23DF-2E4F-D8BB-16D821F9D4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" b="22834"/>
          <a:stretch/>
        </p:blipFill>
        <p:spPr>
          <a:xfrm>
            <a:off x="20" y="10"/>
            <a:ext cx="12191980" cy="4162415"/>
          </a:xfr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82" y="4391025"/>
            <a:ext cx="12024293" cy="1219199"/>
          </a:xfrm>
        </p:spPr>
        <p:txBody>
          <a:bodyPr wrap="none" anchor="ctr">
            <a:normAutofit/>
          </a:bodyPr>
          <a:lstStyle/>
          <a:p>
            <a:r>
              <a:rPr lang="en-US" dirty="0"/>
              <a:t>Record Annuity Sales</a:t>
            </a:r>
          </a:p>
        </p:txBody>
      </p:sp>
    </p:spTree>
    <p:extLst>
      <p:ext uri="{BB962C8B-B14F-4D97-AF65-F5344CB8AC3E}">
        <p14:creationId xmlns:p14="http://schemas.microsoft.com/office/powerpoint/2010/main" val="238024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AD4B832-7156-C3FD-E939-3E3F1F4D8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275510"/>
              </p:ext>
            </p:extLst>
          </p:nvPr>
        </p:nvGraphicFramePr>
        <p:xfrm>
          <a:off x="2222084" y="2192982"/>
          <a:ext cx="774783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4786">
                  <a:extLst>
                    <a:ext uri="{9D8B030D-6E8A-4147-A177-3AD203B41FA5}">
                      <a16:colId xmlns:a16="http://schemas.microsoft.com/office/drawing/2014/main" val="2217093222"/>
                    </a:ext>
                  </a:extLst>
                </a:gridCol>
                <a:gridCol w="1650001">
                  <a:extLst>
                    <a:ext uri="{9D8B030D-6E8A-4147-A177-3AD203B41FA5}">
                      <a16:colId xmlns:a16="http://schemas.microsoft.com/office/drawing/2014/main" val="2663109152"/>
                    </a:ext>
                  </a:extLst>
                </a:gridCol>
                <a:gridCol w="1363045">
                  <a:extLst>
                    <a:ext uri="{9D8B030D-6E8A-4147-A177-3AD203B41FA5}">
                      <a16:colId xmlns:a16="http://schemas.microsoft.com/office/drawing/2014/main" val="367637473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4B9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Registered Index-Linked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$30.8 B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41%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5516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4B9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Deferred Income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$2.5 B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30%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2783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4B9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Fixed Indexed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$59.3 B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23%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396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4B9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Fixed-Rate Deferred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$83.7 B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16%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87479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4B9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Fixed Immediate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$7.0 B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-25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3%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1927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A7C97FD-2323-68CA-92B4-04450BF9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Record First Half of the Year…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5B8E10-C9F8-937A-2691-BA3EF3FB7ED0}"/>
              </a:ext>
            </a:extLst>
          </p:cNvPr>
          <p:cNvGrpSpPr/>
          <p:nvPr/>
        </p:nvGrpSpPr>
        <p:grpSpPr>
          <a:xfrm>
            <a:off x="8580658" y="2343716"/>
            <a:ext cx="243840" cy="2411433"/>
            <a:chOff x="13587984" y="3762936"/>
            <a:chExt cx="365760" cy="3617149"/>
          </a:xfrm>
        </p:grpSpPr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153211A8-8937-AEBE-238D-19892983744D}"/>
                </a:ext>
              </a:extLst>
            </p:cNvPr>
            <p:cNvSpPr/>
            <p:nvPr/>
          </p:nvSpPr>
          <p:spPr>
            <a:xfrm>
              <a:off x="13587984" y="3762936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28600" h="236220">
                  <a:moveTo>
                    <a:pt x="0" y="114299"/>
                  </a:moveTo>
                  <a:lnTo>
                    <a:pt x="114300" y="0"/>
                  </a:lnTo>
                  <a:lnTo>
                    <a:pt x="228600" y="114299"/>
                  </a:lnTo>
                  <a:lnTo>
                    <a:pt x="171450" y="114299"/>
                  </a:lnTo>
                  <a:lnTo>
                    <a:pt x="171450" y="236219"/>
                  </a:lnTo>
                  <a:lnTo>
                    <a:pt x="57150" y="236219"/>
                  </a:lnTo>
                  <a:lnTo>
                    <a:pt x="57150" y="114299"/>
                  </a:lnTo>
                  <a:lnTo>
                    <a:pt x="0" y="114299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rgbClr val="014050"/>
              </a:solidFill>
            </a:ln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600" kern="0" dirty="0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209ED69E-7199-BC84-127C-6736F3ACB7CE}"/>
                </a:ext>
              </a:extLst>
            </p:cNvPr>
            <p:cNvSpPr/>
            <p:nvPr/>
          </p:nvSpPr>
          <p:spPr>
            <a:xfrm>
              <a:off x="13587984" y="4575783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28600" h="236220">
                  <a:moveTo>
                    <a:pt x="0" y="114299"/>
                  </a:moveTo>
                  <a:lnTo>
                    <a:pt x="114300" y="0"/>
                  </a:lnTo>
                  <a:lnTo>
                    <a:pt x="228600" y="114299"/>
                  </a:lnTo>
                  <a:lnTo>
                    <a:pt x="171450" y="114299"/>
                  </a:lnTo>
                  <a:lnTo>
                    <a:pt x="171450" y="236219"/>
                  </a:lnTo>
                  <a:lnTo>
                    <a:pt x="57150" y="236219"/>
                  </a:lnTo>
                  <a:lnTo>
                    <a:pt x="57150" y="114299"/>
                  </a:lnTo>
                  <a:lnTo>
                    <a:pt x="0" y="114299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rgbClr val="014050"/>
              </a:solidFill>
            </a:ln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600" kern="0" dirty="0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29" name="object 16">
              <a:extLst>
                <a:ext uri="{FF2B5EF4-FFF2-40B4-BE49-F238E27FC236}">
                  <a16:creationId xmlns:a16="http://schemas.microsoft.com/office/drawing/2014/main" id="{C4392567-3497-5FD2-31B2-A767FB21CDE1}"/>
                </a:ext>
              </a:extLst>
            </p:cNvPr>
            <p:cNvSpPr/>
            <p:nvPr/>
          </p:nvSpPr>
          <p:spPr>
            <a:xfrm>
              <a:off x="13587984" y="538863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28600" h="236220">
                  <a:moveTo>
                    <a:pt x="0" y="114299"/>
                  </a:moveTo>
                  <a:lnTo>
                    <a:pt x="114300" y="0"/>
                  </a:lnTo>
                  <a:lnTo>
                    <a:pt x="228600" y="114299"/>
                  </a:lnTo>
                  <a:lnTo>
                    <a:pt x="171450" y="114299"/>
                  </a:lnTo>
                  <a:lnTo>
                    <a:pt x="171450" y="236219"/>
                  </a:lnTo>
                  <a:lnTo>
                    <a:pt x="57150" y="236219"/>
                  </a:lnTo>
                  <a:lnTo>
                    <a:pt x="57150" y="114299"/>
                  </a:lnTo>
                  <a:lnTo>
                    <a:pt x="0" y="114299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rgbClr val="014050"/>
              </a:solidFill>
            </a:ln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600" kern="0" dirty="0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27348E4F-DCC9-DDC3-F5E4-E2DF406301E4}"/>
                </a:ext>
              </a:extLst>
            </p:cNvPr>
            <p:cNvSpPr/>
            <p:nvPr/>
          </p:nvSpPr>
          <p:spPr>
            <a:xfrm>
              <a:off x="13587984" y="6201477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28600" h="236220">
                  <a:moveTo>
                    <a:pt x="0" y="114299"/>
                  </a:moveTo>
                  <a:lnTo>
                    <a:pt x="114300" y="0"/>
                  </a:lnTo>
                  <a:lnTo>
                    <a:pt x="228600" y="114299"/>
                  </a:lnTo>
                  <a:lnTo>
                    <a:pt x="171450" y="114299"/>
                  </a:lnTo>
                  <a:lnTo>
                    <a:pt x="171450" y="236219"/>
                  </a:lnTo>
                  <a:lnTo>
                    <a:pt x="57150" y="236219"/>
                  </a:lnTo>
                  <a:lnTo>
                    <a:pt x="57150" y="114299"/>
                  </a:lnTo>
                  <a:lnTo>
                    <a:pt x="0" y="114299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rgbClr val="014050"/>
              </a:solidFill>
            </a:ln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600" kern="0" dirty="0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921D8CBC-D076-CCE9-15A9-55987AE72840}"/>
                </a:ext>
              </a:extLst>
            </p:cNvPr>
            <p:cNvSpPr/>
            <p:nvPr/>
          </p:nvSpPr>
          <p:spPr>
            <a:xfrm>
              <a:off x="13587984" y="7014325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228600" h="236220">
                  <a:moveTo>
                    <a:pt x="0" y="114299"/>
                  </a:moveTo>
                  <a:lnTo>
                    <a:pt x="114300" y="0"/>
                  </a:lnTo>
                  <a:lnTo>
                    <a:pt x="228600" y="114299"/>
                  </a:lnTo>
                  <a:lnTo>
                    <a:pt x="171450" y="114299"/>
                  </a:lnTo>
                  <a:lnTo>
                    <a:pt x="171450" y="236219"/>
                  </a:lnTo>
                  <a:lnTo>
                    <a:pt x="57150" y="236219"/>
                  </a:lnTo>
                  <a:lnTo>
                    <a:pt x="57150" y="114299"/>
                  </a:lnTo>
                  <a:lnTo>
                    <a:pt x="0" y="114299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rgbClr val="014050"/>
              </a:solidFill>
            </a:ln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600" kern="0" dirty="0">
                <a:solidFill>
                  <a:sysClr val="windowText" lastClr="000000"/>
                </a:solidFill>
                <a:latin typeface="Arial" panose="020B0604020202020204"/>
              </a:endParaRPr>
            </a:p>
          </p:txBody>
        </p:sp>
      </p:grpSp>
      <p:sp>
        <p:nvSpPr>
          <p:cNvPr id="37" name="object 45">
            <a:extLst>
              <a:ext uri="{FF2B5EF4-FFF2-40B4-BE49-F238E27FC236}">
                <a16:creationId xmlns:a16="http://schemas.microsoft.com/office/drawing/2014/main" id="{309AE926-62C6-AEB2-0D34-12B5723F3238}"/>
              </a:ext>
            </a:extLst>
          </p:cNvPr>
          <p:cNvSpPr txBox="1"/>
          <p:nvPr/>
        </p:nvSpPr>
        <p:spPr>
          <a:xfrm>
            <a:off x="213399" y="6499453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914446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U.S. Individual Annuity Sales Survey, </a:t>
            </a:r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Second Quarter 2024, LIMRA.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82ECA-69CD-EE7C-DC80-1807F1007DAD}"/>
              </a:ext>
            </a:extLst>
          </p:cNvPr>
          <p:cNvSpPr txBox="1"/>
          <p:nvPr/>
        </p:nvSpPr>
        <p:spPr>
          <a:xfrm>
            <a:off x="3048000" y="1501255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en-US" sz="2133" dirty="0">
                <a:solidFill>
                  <a:srgbClr val="000000"/>
                </a:solidFill>
                <a:latin typeface="Arial" panose="020B0604020202020204"/>
              </a:rPr>
              <a:t>…for Spread-Based Annuity Products</a:t>
            </a:r>
          </a:p>
        </p:txBody>
      </p:sp>
    </p:spTree>
    <p:extLst>
      <p:ext uri="{BB962C8B-B14F-4D97-AF65-F5344CB8AC3E}">
        <p14:creationId xmlns:p14="http://schemas.microsoft.com/office/powerpoint/2010/main" val="4090237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B1C0-E6AB-4250-9591-F9718F56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Room to Run…</a:t>
            </a:r>
          </a:p>
        </p:txBody>
      </p:sp>
      <p:graphicFrame>
        <p:nvGraphicFramePr>
          <p:cNvPr id="16" name="Chart Placeholder 15">
            <a:extLst>
              <a:ext uri="{FF2B5EF4-FFF2-40B4-BE49-F238E27FC236}">
                <a16:creationId xmlns:a16="http://schemas.microsoft.com/office/drawing/2014/main" id="{FF42E9D0-FD45-3376-24CD-C29E6915D50B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355606605"/>
              </p:ext>
            </p:extLst>
          </p:nvPr>
        </p:nvGraphicFramePr>
        <p:xfrm>
          <a:off x="450215" y="-303451"/>
          <a:ext cx="10763250" cy="512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object 45">
            <a:extLst>
              <a:ext uri="{FF2B5EF4-FFF2-40B4-BE49-F238E27FC236}">
                <a16:creationId xmlns:a16="http://schemas.microsoft.com/office/drawing/2014/main" id="{D01E52EF-3126-DC7B-4926-3D01FCDEAD4D}"/>
              </a:ext>
            </a:extLst>
          </p:cNvPr>
          <p:cNvSpPr txBox="1"/>
          <p:nvPr/>
        </p:nvSpPr>
        <p:spPr>
          <a:xfrm>
            <a:off x="213399" y="6499453"/>
            <a:ext cx="73189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609630"/>
            <a:r>
              <a:rPr lang="en-US" sz="800" kern="0" dirty="0">
                <a:solidFill>
                  <a:srgbClr val="000000"/>
                </a:solidFill>
                <a:latin typeface="Arial" panose="020B0604020202020204"/>
              </a:rPr>
              <a:t>Source: </a:t>
            </a:r>
            <a:r>
              <a:rPr lang="en-US" sz="800" i="1" kern="0" dirty="0">
                <a:solidFill>
                  <a:srgbClr val="000000"/>
                </a:solidFill>
                <a:latin typeface="Arial" panose="020B0604020202020204"/>
              </a:rPr>
              <a:t>Beacon Research and Bank CDs comes from Depositaccounts.com.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F74F6E-83C4-31D0-4218-A0E6FEC5F458}"/>
              </a:ext>
            </a:extLst>
          </p:cNvPr>
          <p:cNvGraphicFramePr>
            <a:graphicFrameLocks noGrp="1"/>
          </p:cNvGraphicFramePr>
          <p:nvPr/>
        </p:nvGraphicFramePr>
        <p:xfrm>
          <a:off x="1145151" y="5102777"/>
          <a:ext cx="9715718" cy="83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67">
                  <a:extLst>
                    <a:ext uri="{9D8B030D-6E8A-4147-A177-3AD203B41FA5}">
                      <a16:colId xmlns:a16="http://schemas.microsoft.com/office/drawing/2014/main" val="2369869524"/>
                    </a:ext>
                  </a:extLst>
                </a:gridCol>
                <a:gridCol w="1564467">
                  <a:extLst>
                    <a:ext uri="{9D8B030D-6E8A-4147-A177-3AD203B41FA5}">
                      <a16:colId xmlns:a16="http://schemas.microsoft.com/office/drawing/2014/main" val="2866438373"/>
                    </a:ext>
                  </a:extLst>
                </a:gridCol>
                <a:gridCol w="1564467">
                  <a:extLst>
                    <a:ext uri="{9D8B030D-6E8A-4147-A177-3AD203B41FA5}">
                      <a16:colId xmlns:a16="http://schemas.microsoft.com/office/drawing/2014/main" val="2052318854"/>
                    </a:ext>
                  </a:extLst>
                </a:gridCol>
                <a:gridCol w="1564467">
                  <a:extLst>
                    <a:ext uri="{9D8B030D-6E8A-4147-A177-3AD203B41FA5}">
                      <a16:colId xmlns:a16="http://schemas.microsoft.com/office/drawing/2014/main" val="3031988643"/>
                    </a:ext>
                  </a:extLst>
                </a:gridCol>
                <a:gridCol w="1564467">
                  <a:extLst>
                    <a:ext uri="{9D8B030D-6E8A-4147-A177-3AD203B41FA5}">
                      <a16:colId xmlns:a16="http://schemas.microsoft.com/office/drawing/2014/main" val="253417147"/>
                    </a:ext>
                  </a:extLst>
                </a:gridCol>
                <a:gridCol w="1893383">
                  <a:extLst>
                    <a:ext uri="{9D8B030D-6E8A-4147-A177-3AD203B41FA5}">
                      <a16:colId xmlns:a16="http://schemas.microsoft.com/office/drawing/2014/main" val="1684214878"/>
                    </a:ext>
                  </a:extLst>
                </a:gridCol>
              </a:tblGrid>
              <a:tr h="304800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Rate Difference</a:t>
                      </a:r>
                    </a:p>
                  </a:txBody>
                  <a:tcPr marL="60960" marR="60960" marT="30480" marB="304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F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719388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2019</a:t>
                      </a:r>
                    </a:p>
                  </a:txBody>
                  <a:tcPr marL="60960" marR="60960" marT="30480" marB="304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2020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2021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2022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2023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2024</a:t>
                      </a:r>
                    </a:p>
                  </a:txBody>
                  <a:tcPr marL="60960" marR="60960" marT="30480" marB="30480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616776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0.5%</a:t>
                      </a:r>
                    </a:p>
                  </a:txBody>
                  <a:tcPr marL="60960" marR="60960" marT="30480" marB="304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0.9%</a:t>
                      </a:r>
                    </a:p>
                  </a:txBody>
                  <a:tcPr marL="60960" marR="60960" marT="30480" marB="3048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1.1%</a:t>
                      </a:r>
                    </a:p>
                  </a:txBody>
                  <a:tcPr marL="60960" marR="60960" marT="30480" marB="3048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2.7%</a:t>
                      </a:r>
                    </a:p>
                  </a:txBody>
                  <a:tcPr marL="60960" marR="60960" marT="30480" marB="3048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2.5%</a:t>
                      </a:r>
                    </a:p>
                  </a:txBody>
                  <a:tcPr marL="60960" marR="60960" marT="30480" marB="3048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2.2%</a:t>
                      </a:r>
                    </a:p>
                  </a:txBody>
                  <a:tcPr marL="60960" marR="60960" marT="30480" marB="30480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474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1983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zpG4zBePyhkXpH25wPEI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ByOcvDHvB6BuONknyI4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.PnqcOG5Khbkm2kDfZZd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P64CcVNtxeGt0vXmNA2S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ByOcvDHvB6BuONknyI4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.PnqcOG5Khbkm2kDfZZd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8o3qIG9X1alBsaVvhG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R3_kRLBAObDB6FHAuf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HAL9gACuS.8hZl2aps_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6FS_leLR8mo0bv1LCQ3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EJ1uPJCMUZ9LFWCQYIy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V.HYIHHFum6VP7v1HH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o4IZtxQCFfYuj08EFwA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P64CcVNtxeGt0vXmNA2Sg"/>
</p:tagLst>
</file>

<file path=ppt/theme/theme1.xml><?xml version="1.0" encoding="utf-8"?>
<a:theme xmlns:a="http://schemas.openxmlformats.org/drawingml/2006/main" name="2024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2.xml><?xml version="1.0" encoding="utf-8"?>
<a:theme xmlns:a="http://schemas.openxmlformats.org/drawingml/2006/main" name="1_Interior Slides">
  <a:themeElements>
    <a:clrScheme name="Bright Colors rev2022-CANCUN-CADET BLUE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4298BE"/>
      </a:accent1>
      <a:accent2>
        <a:srgbClr val="DAAA00"/>
      </a:accent2>
      <a:accent3>
        <a:srgbClr val="007B4E"/>
      </a:accent3>
      <a:accent4>
        <a:srgbClr val="ED8C00"/>
      </a:accent4>
      <a:accent5>
        <a:srgbClr val="763AC7"/>
      </a:accent5>
      <a:accent6>
        <a:srgbClr val="62B6F3"/>
      </a:accent6>
      <a:hlink>
        <a:srgbClr val="4298BE"/>
      </a:hlink>
      <a:folHlink>
        <a:srgbClr val="7F55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042-2022 AC Speaker_INTERNAL Pwpt Presentation Template_v7.potx" id="{8D5B3717-74B3-4A84-9A0E-03543D039C70}" vid="{9A1AB4F1-D810-4AE7-94DF-D767354C929B}"/>
    </a:ext>
  </a:extLst>
</a:theme>
</file>

<file path=ppt/theme/theme3.xml><?xml version="1.0" encoding="utf-8"?>
<a:theme xmlns:a="http://schemas.openxmlformats.org/drawingml/2006/main" name="Interior Slides">
  <a:themeElements>
    <a:clrScheme name="Bright Colors rev2022-CANCUN-CADET BLUE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4298BE"/>
      </a:accent1>
      <a:accent2>
        <a:srgbClr val="DAAA00"/>
      </a:accent2>
      <a:accent3>
        <a:srgbClr val="007B4E"/>
      </a:accent3>
      <a:accent4>
        <a:srgbClr val="ED8C00"/>
      </a:accent4>
      <a:accent5>
        <a:srgbClr val="763AC7"/>
      </a:accent5>
      <a:accent6>
        <a:srgbClr val="62B6F3"/>
      </a:accent6>
      <a:hlink>
        <a:srgbClr val="4298BE"/>
      </a:hlink>
      <a:folHlink>
        <a:srgbClr val="7F55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042-2022 AC Speaker_INTERNAL Pwpt Presentation Template_v7.potx" id="{8D5B3717-74B3-4A84-9A0E-03543D039C70}" vid="{9A1AB4F1-D810-4AE7-94DF-D767354C929B}"/>
    </a:ext>
  </a:extLst>
</a:theme>
</file>

<file path=ppt/theme/theme4.xml><?xml version="1.0" encoding="utf-8"?>
<a:theme xmlns:a="http://schemas.openxmlformats.org/drawingml/2006/main" name="Divider Transi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FFFFFF"/>
    </a:dk2>
    <a:lt2>
      <a:srgbClr val="FFFFFF"/>
    </a:lt2>
    <a:accent1>
      <a:srgbClr val="051C2C"/>
    </a:accent1>
    <a:accent2>
      <a:srgbClr val="00A9F4"/>
    </a:accent2>
    <a:accent3>
      <a:srgbClr val="2251FF"/>
    </a:accent3>
    <a:accent4>
      <a:srgbClr val="AAE6F0"/>
    </a:accent4>
    <a:accent5>
      <a:srgbClr val="3C96B4"/>
    </a:accent5>
    <a:accent6>
      <a:srgbClr val="AFC3FF"/>
    </a:accent6>
    <a:hlink>
      <a:srgbClr val="1F40E6"/>
    </a:hlink>
    <a:folHlink>
      <a:srgbClr val="8C5AC8"/>
    </a:folHlink>
  </a:clrScheme>
  <a:fontScheme name="White Fonts">
    <a:majorFont>
      <a:latin typeface="Georgia"/>
      <a:ea typeface=""/>
      <a:cs typeface=""/>
    </a:majorFont>
    <a:minorFont>
      <a:latin typeface="Arial"/>
      <a:ea typeface=""/>
      <a:cs typeface=""/>
    </a:minorFont>
  </a:fontScheme>
  <a:fmtScheme name="Subtle Solids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5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8C23D927C0442A2C8F4B217F22280" ma:contentTypeVersion="6" ma:contentTypeDescription="Create a new document." ma:contentTypeScope="" ma:versionID="221e4f7ad853a2917699c5d67c535f5a">
  <xsd:schema xmlns:xsd="http://www.w3.org/2001/XMLSchema" xmlns:xs="http://www.w3.org/2001/XMLSchema" xmlns:p="http://schemas.microsoft.com/office/2006/metadata/properties" xmlns:ns2="ff47d776-8114-4207-8cc3-ed44e79849e7" xmlns:ns3="f9a02c79-f89a-4756-8ef1-377f3f7b1aa2" xmlns:ns4="05c452c8-1c6f-4d8e-b449-e328afff9455" targetNamespace="http://schemas.microsoft.com/office/2006/metadata/properties" ma:root="true" ma:fieldsID="20df2b0be6429b9078baca214a11ae36" ns2:_="" ns3:_="" ns4:_="">
    <xsd:import namespace="ff47d776-8114-4207-8cc3-ed44e79849e7"/>
    <xsd:import namespace="f9a02c79-f89a-4756-8ef1-377f3f7b1aa2"/>
    <xsd:import namespace="05c452c8-1c6f-4d8e-b449-e328afff9455"/>
    <xsd:element name="properties">
      <xsd:complexType>
        <xsd:sequence>
          <xsd:element name="documentManagement">
            <xsd:complexType>
              <xsd:all>
                <xsd:element ref="ns2:Sensitivity" minOccurs="0"/>
                <xsd:element ref="ns3:Description0" minOccurs="0"/>
                <xsd:element ref="ns3:Sample_x0020_Report_x0020_Image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7d776-8114-4207-8cc3-ed44e79849e7" elementFormDefault="qualified">
    <xsd:import namespace="http://schemas.microsoft.com/office/2006/documentManagement/types"/>
    <xsd:import namespace="http://schemas.microsoft.com/office/infopath/2007/PartnerControls"/>
    <xsd:element name="Sensitivity" ma:index="8" nillable="true" ma:displayName="Sensitivity" ma:default="Internal Use" ma:format="Dropdown" ma:internalName="Sensitivity">
      <xsd:simpleType>
        <xsd:restriction base="dms:Choice">
          <xsd:enumeration value="Public"/>
          <xsd:enumeration value="Member Only"/>
          <xsd:enumeration value="Internal Use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02c79-f89a-4756-8ef1-377f3f7b1aa2" elementFormDefault="qualified">
    <xsd:import namespace="http://schemas.microsoft.com/office/2006/documentManagement/types"/>
    <xsd:import namespace="http://schemas.microsoft.com/office/infopath/2007/PartnerControls"/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Sample_x0020_Report_x0020_Image" ma:index="10" nillable="true" ma:displayName="Sample Report Image" ma:format="Image" ma:internalName="Sample_x0020_Report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452c8-1c6f-4d8e-b449-e328afff94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ample_x0020_Report_x0020_Image xmlns="f9a02c79-f89a-4756-8ef1-377f3f7b1aa2">
      <Url xsi:nil="true"/>
      <Description xsi:nil="true"/>
    </Sample_x0020_Report_x0020_Image>
    <Description0 xmlns="f9a02c79-f89a-4756-8ef1-377f3f7b1aa2" xsi:nil="true"/>
    <Sensitivity xmlns="ff47d776-8114-4207-8cc3-ed44e79849e7">Internal Use</Sensitivity>
  </documentManagement>
</p:properties>
</file>

<file path=customXml/itemProps1.xml><?xml version="1.0" encoding="utf-8"?>
<ds:datastoreItem xmlns:ds="http://schemas.openxmlformats.org/officeDocument/2006/customXml" ds:itemID="{349EA1E3-D9AE-4E87-A843-710C8174B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47d776-8114-4207-8cc3-ed44e79849e7"/>
    <ds:schemaRef ds:uri="f9a02c79-f89a-4756-8ef1-377f3f7b1aa2"/>
    <ds:schemaRef ds:uri="05c452c8-1c6f-4d8e-b449-e328afff9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739A3B-44F2-4B1D-86F9-B06C3C6995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7CD4A8-A75F-4042-8B00-3ABE0B150ACA}">
  <ds:schemaRefs>
    <ds:schemaRef ds:uri="05c452c8-1c6f-4d8e-b449-e328afff9455"/>
    <ds:schemaRef ds:uri="ff47d776-8114-4207-8cc3-ed44e79849e7"/>
    <ds:schemaRef ds:uri="f9a02c79-f89a-4756-8ef1-377f3f7b1aa2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 BRAND_LIMRA presentation WIDE_BC_v4</Template>
  <TotalTime>231</TotalTime>
  <Words>1769</Words>
  <Application>Microsoft Office PowerPoint</Application>
  <PresentationFormat>Widescreen</PresentationFormat>
  <Paragraphs>431</Paragraphs>
  <Slides>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 Narrow</vt:lpstr>
      <vt:lpstr>Arial</vt:lpstr>
      <vt:lpstr>Calibri</vt:lpstr>
      <vt:lpstr>Times New Roman</vt:lpstr>
      <vt:lpstr>2024 LIMRA-LOMA Presentation</vt:lpstr>
      <vt:lpstr>1_Interior Slides</vt:lpstr>
      <vt:lpstr>Interior Slides</vt:lpstr>
      <vt:lpstr>Divider Transition Slide</vt:lpstr>
      <vt:lpstr>Navigate with Confidence: Significant Opportunities Ahead</vt:lpstr>
      <vt:lpstr>Significant Opportunities Ahead</vt:lpstr>
      <vt:lpstr>Life Insurance, Annuity, and Workplace Benefits Sales Trends</vt:lpstr>
      <vt:lpstr>U.S. Life Insurance Sales Trends by Product</vt:lpstr>
      <vt:lpstr>U.S. Annuity Sales Trend by Product</vt:lpstr>
      <vt:lpstr>U.S. Workplace Benefits Sales Trend by Product</vt:lpstr>
      <vt:lpstr>Record Annuity Sales</vt:lpstr>
      <vt:lpstr>Record First Half of the Year…</vt:lpstr>
      <vt:lpstr>With Room to Run…</vt:lpstr>
      <vt:lpstr>And New Channels With Significant Potential for Growth</vt:lpstr>
      <vt:lpstr>New Solutions for Decumulation Are Coming Quickly</vt:lpstr>
      <vt:lpstr>Record Life Insurance Demand</vt:lpstr>
      <vt:lpstr>Percent of U.S. Adults With a Life Insurance Need</vt:lpstr>
      <vt:lpstr>Our Supply Is Not Meeting the Demand</vt:lpstr>
      <vt:lpstr>And — to Date — the Direct Channel Has Not Increased</vt:lpstr>
      <vt:lpstr>Private Equity Capital</vt:lpstr>
      <vt:lpstr>Private Equity Influence Across the Industry</vt:lpstr>
      <vt:lpstr>Differentiating With Expense Management</vt:lpstr>
      <vt:lpstr>U.S. Insurance Industry Continues to Lag on Productivity</vt:lpstr>
      <vt:lpstr>Efficiency Disparity Among Carriers</vt:lpstr>
      <vt:lpstr>Efficiency Disparity Among Carriers</vt:lpstr>
      <vt:lpstr>New Ways of Working</vt:lpstr>
      <vt:lpstr>Work Arrangements</vt:lpstr>
      <vt:lpstr>Work Model Impact on Voluntary Turnover </vt:lpstr>
      <vt:lpstr>Leadership Through Work Model Changes</vt:lpstr>
      <vt:lpstr>Employees Hired Within the Last 5 Years</vt:lpstr>
      <vt:lpstr>Artificial Intelligence</vt:lpstr>
      <vt:lpstr>Artificial Intelligence Governance Group (AIGG)</vt:lpstr>
      <vt:lpstr>AI Spend</vt:lpstr>
      <vt:lpstr>AI Spend</vt:lpstr>
      <vt:lpstr>AI Employee Use</vt:lpstr>
      <vt:lpstr>AI Industry Impact</vt:lpstr>
      <vt:lpstr>Our Organization and Brands</vt:lpstr>
    </vt:vector>
  </TitlesOfParts>
  <Company>LL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Carr, Brittany</dc:creator>
  <cp:lastModifiedBy>Calica, Brandi</cp:lastModifiedBy>
  <cp:revision>35</cp:revision>
  <dcterms:created xsi:type="dcterms:W3CDTF">2022-04-11T13:29:07Z</dcterms:created>
  <dcterms:modified xsi:type="dcterms:W3CDTF">2024-09-20T12:33:25Z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0x010100C708C23D927C0442A2C8F4B217F22280</vt:lpwstr>
  </property>
</Properties>
</file>