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3"/>
  </p:notesMasterIdLst>
  <p:handoutMasterIdLst>
    <p:handoutMasterId r:id="rId24"/>
  </p:handoutMasterIdLst>
  <p:sldIdLst>
    <p:sldId id="397" r:id="rId5"/>
    <p:sldId id="337" r:id="rId6"/>
    <p:sldId id="411" r:id="rId7"/>
    <p:sldId id="412" r:id="rId8"/>
    <p:sldId id="413" r:id="rId9"/>
    <p:sldId id="414" r:id="rId10"/>
    <p:sldId id="416" r:id="rId11"/>
    <p:sldId id="418" r:id="rId12"/>
    <p:sldId id="420" r:id="rId13"/>
    <p:sldId id="422" r:id="rId14"/>
    <p:sldId id="438" r:id="rId15"/>
    <p:sldId id="424" r:id="rId16"/>
    <p:sldId id="425" r:id="rId17"/>
    <p:sldId id="426" r:id="rId18"/>
    <p:sldId id="432" r:id="rId19"/>
    <p:sldId id="433" r:id="rId20"/>
    <p:sldId id="434" r:id="rId21"/>
    <p:sldId id="3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ED9"/>
    <a:srgbClr val="005F9E"/>
    <a:srgbClr val="00437B"/>
    <a:srgbClr val="006EA0"/>
    <a:srgbClr val="FF0000"/>
    <a:srgbClr val="FFD100"/>
    <a:srgbClr val="F9C606"/>
    <a:srgbClr val="002F70"/>
    <a:srgbClr val="DAAA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60412" autoAdjust="0"/>
  </p:normalViewPr>
  <p:slideViewPr>
    <p:cSldViewPr snapToGrid="0">
      <p:cViewPr varScale="1">
        <p:scale>
          <a:sx n="63" d="100"/>
          <a:sy n="63" d="100"/>
        </p:scale>
        <p:origin x="2352" y="6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solidFill>
                <a:latin typeface="Aptos" panose="020B0004020202020204" pitchFamily="34" charset="0"/>
                <a:ea typeface="+mn-ea"/>
                <a:cs typeface="+mn-cs"/>
              </a:defRPr>
            </a:pPr>
            <a:r>
              <a:rPr lang="en-US" sz="2200" b="1" dirty="0">
                <a:solidFill>
                  <a:schemeClr val="tx1"/>
                </a:solidFill>
                <a:latin typeface="Aptos" panose="020B0004020202020204" pitchFamily="34" charset="0"/>
              </a:rPr>
              <a:t>Net Promoter Score</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34</c:v>
                </c:pt>
                <c:pt idx="1">
                  <c:v>35</c:v>
                </c:pt>
                <c:pt idx="2">
                  <c:v>50</c:v>
                </c:pt>
                <c:pt idx="3">
                  <c:v>49</c:v>
                </c:pt>
                <c:pt idx="4">
                  <c:v>58</c:v>
                </c:pt>
              </c:numCache>
            </c:numRef>
          </c:val>
          <c:extLst>
            <c:ext xmlns:c16="http://schemas.microsoft.com/office/drawing/2014/chart" uri="{C3380CC4-5D6E-409C-BE32-E72D297353CC}">
              <c16:uniqueId val="{00000000-E184-4FAA-A4C2-2EB27DE265A8}"/>
            </c:ext>
          </c:extLst>
        </c:ser>
        <c:dLbls>
          <c:dLblPos val="outEnd"/>
          <c:showLegendKey val="0"/>
          <c:showVal val="1"/>
          <c:showCatName val="0"/>
          <c:showSerName val="0"/>
          <c:showPercent val="0"/>
          <c:showBubbleSize val="0"/>
        </c:dLbls>
        <c:gapWidth val="100"/>
        <c:overlap val="-27"/>
        <c:axId val="1123677648"/>
        <c:axId val="1123677168"/>
      </c:barChart>
      <c:catAx>
        <c:axId val="112367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123677168"/>
        <c:crosses val="autoZero"/>
        <c:auto val="1"/>
        <c:lblAlgn val="ctr"/>
        <c:lblOffset val="100"/>
        <c:noMultiLvlLbl val="0"/>
      </c:catAx>
      <c:valAx>
        <c:axId val="1123677168"/>
        <c:scaling>
          <c:orientation val="minMax"/>
        </c:scaling>
        <c:delete val="1"/>
        <c:axPos val="l"/>
        <c:numFmt formatCode="General" sourceLinked="1"/>
        <c:majorTickMark val="none"/>
        <c:minorTickMark val="none"/>
        <c:tickLblPos val="nextTo"/>
        <c:crossAx val="1123677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0">
                <a:latin typeface="Aptos" panose="020B0004020202020204" pitchFamily="34" charset="0"/>
              </a:defRPr>
            </a:pPr>
            <a:r>
              <a:rPr lang="en-US" sz="2200" b="1" dirty="0">
                <a:latin typeface="Aptos" panose="020B0004020202020204" pitchFamily="34" charset="0"/>
              </a:rPr>
              <a:t>Revenue</a:t>
            </a:r>
          </a:p>
        </c:rich>
      </c:tx>
      <c:overlay val="0"/>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EAB481E4-CCB8-4711-9039-F8CB41A977A9}" type="VALUE">
                      <a:rPr lang="en-US" smtClean="0"/>
                      <a:pPr/>
                      <a:t>[VALUE]</a:t>
                    </a:fld>
                    <a:r>
                      <a:rPr lang="en-US" dirty="0"/>
                      <a:t>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93-44B5-8AD6-D607DC53BF63}"/>
                </c:ext>
              </c:extLst>
            </c:dLbl>
            <c:dLbl>
              <c:idx val="1"/>
              <c:tx>
                <c:rich>
                  <a:bodyPr/>
                  <a:lstStyle/>
                  <a:p>
                    <a:fld id="{4350AF06-102B-466E-B99F-753921F13C16}" type="VALUE">
                      <a:rPr lang="en-US" smtClean="0"/>
                      <a:pPr/>
                      <a:t>[VALUE]</a:t>
                    </a:fld>
                    <a:r>
                      <a:rPr lang="en-US"/>
                      <a:t>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93-44B5-8AD6-D607DC53BF63}"/>
                </c:ext>
              </c:extLst>
            </c:dLbl>
            <c:dLbl>
              <c:idx val="2"/>
              <c:tx>
                <c:rich>
                  <a:bodyPr/>
                  <a:lstStyle/>
                  <a:p>
                    <a:fld id="{CB22A270-F1B1-4D56-80BE-0F6AC942198E}" type="VALUE">
                      <a:rPr lang="en-US" smtClean="0"/>
                      <a:pPr/>
                      <a:t>[VALUE]</a:t>
                    </a:fld>
                    <a:r>
                      <a:rPr lang="en-US"/>
                      <a:t>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93-44B5-8AD6-D607DC53BF63}"/>
                </c:ext>
              </c:extLst>
            </c:dLbl>
            <c:dLbl>
              <c:idx val="3"/>
              <c:tx>
                <c:rich>
                  <a:bodyPr/>
                  <a:lstStyle/>
                  <a:p>
                    <a:fld id="{C8ADE6AE-4E62-4850-8F07-D10E116E74C7}" type="VALUE">
                      <a:rPr lang="en-US" smtClean="0"/>
                      <a:pPr/>
                      <a:t>[VALUE]</a:t>
                    </a:fld>
                    <a:r>
                      <a:rPr lang="en-US"/>
                      <a:t>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93-44B5-8AD6-D607DC53BF63}"/>
                </c:ext>
              </c:extLst>
            </c:dLbl>
            <c:dLbl>
              <c:idx val="4"/>
              <c:tx>
                <c:rich>
                  <a:bodyPr/>
                  <a:lstStyle/>
                  <a:p>
                    <a:fld id="{230819FF-8D32-4030-BE55-D3A354028BE4}" type="VALUE">
                      <a:rPr lang="en-US" smtClean="0"/>
                      <a:pPr/>
                      <a:t>[VALUE]</a:t>
                    </a:fld>
                    <a:r>
                      <a:rPr lang="en-US"/>
                      <a:t>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393-44B5-8AD6-D607DC53BF63}"/>
                </c:ext>
              </c:extLst>
            </c:dLbl>
            <c:spPr>
              <a:noFill/>
              <a:ln>
                <a:noFill/>
              </a:ln>
              <a:effectLst/>
            </c:spPr>
            <c:txPr>
              <a:bodyPr rot="0" spcFirstLastPara="1" vertOverflow="ellipsis" vert="horz" wrap="square" lIns="0" anchor="ctr" anchorCtr="0"/>
              <a:lstStyle/>
              <a:p>
                <a:pPr algn="l">
                  <a:defRPr sz="18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_("$"* #,##0.0_);_("$"* \(#,##0.0\);_("$"* "-"??_);_(@_)</c:formatCode>
                <c:ptCount val="5"/>
                <c:pt idx="0">
                  <c:v>65.8</c:v>
                </c:pt>
                <c:pt idx="1">
                  <c:v>67.900000000000006</c:v>
                </c:pt>
                <c:pt idx="2">
                  <c:v>74.2</c:v>
                </c:pt>
                <c:pt idx="3">
                  <c:v>77.5</c:v>
                </c:pt>
                <c:pt idx="4">
                  <c:v>80.599999999999994</c:v>
                </c:pt>
              </c:numCache>
            </c:numRef>
          </c:val>
          <c:extLst>
            <c:ext xmlns:c16="http://schemas.microsoft.com/office/drawing/2014/chart" uri="{C3380CC4-5D6E-409C-BE32-E72D297353CC}">
              <c16:uniqueId val="{00000005-2393-44B5-8AD6-D607DC53BF63}"/>
            </c:ext>
          </c:extLst>
        </c:ser>
        <c:dLbls>
          <c:dLblPos val="outEnd"/>
          <c:showLegendKey val="0"/>
          <c:showVal val="1"/>
          <c:showCatName val="0"/>
          <c:showSerName val="0"/>
          <c:showPercent val="0"/>
          <c:showBubbleSize val="0"/>
        </c:dLbls>
        <c:gapWidth val="100"/>
        <c:overlap val="-27"/>
        <c:axId val="1123677648"/>
        <c:axId val="1123677168"/>
      </c:barChart>
      <c:catAx>
        <c:axId val="112367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n-US"/>
          </a:p>
        </c:txPr>
        <c:crossAx val="1123677168"/>
        <c:crosses val="autoZero"/>
        <c:auto val="1"/>
        <c:lblAlgn val="ctr"/>
        <c:lblOffset val="100"/>
        <c:noMultiLvlLbl val="0"/>
      </c:catAx>
      <c:valAx>
        <c:axId val="1123677168"/>
        <c:scaling>
          <c:orientation val="minMax"/>
          <c:max val="81"/>
          <c:min val="50"/>
        </c:scaling>
        <c:delete val="1"/>
        <c:axPos val="l"/>
        <c:numFmt formatCode="_(&quot;$&quot;* #,##0.0_);_(&quot;$&quot;* \(#,##0.0\);_(&quot;$&quot;* &quot;-&quot;??_);_(@_)" sourceLinked="1"/>
        <c:majorTickMark val="out"/>
        <c:minorTickMark val="none"/>
        <c:tickLblPos val="nextTo"/>
        <c:crossAx val="1123677648"/>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ptos" panose="020B00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latin typeface="Aptos" panose="020B0004020202020204" pitchFamily="34" charset="0"/>
              </a:rPr>
              <a:t>10/6/2025</a:t>
            </a:fld>
            <a:endParaRPr lang="en-US" dirty="0">
              <a:latin typeface="Aptos" panose="020B00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ptos" panose="020B00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latin typeface="Aptos" panose="020B0004020202020204" pitchFamily="34" charset="0"/>
              </a:rPr>
              <a:t>‹#›</a:t>
            </a:fld>
            <a:endParaRPr lang="en-US" dirty="0">
              <a:latin typeface="Aptos" panose="020B0004020202020204" pitchFamily="34" charset="0"/>
            </a:endParaRPr>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tos" panose="020B00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tos" panose="020B0004020202020204" pitchFamily="34" charset="0"/>
              </a:defRPr>
            </a:lvl1pPr>
          </a:lstStyle>
          <a:p>
            <a:fld id="{889D3BE4-62BE-4B60-BFFF-70CF8F0F7C95}" type="datetimeFigureOut">
              <a:rPr lang="en-US" smtClean="0"/>
              <a:pPr/>
              <a:t>10/6/2025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tos"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tos" panose="020B0004020202020204" pitchFamily="34" charset="0"/>
              </a:defRPr>
            </a:lvl1pPr>
          </a:lstStyle>
          <a:p>
            <a:fld id="{48AED4EE-C9DA-462C-B712-3D4638B353E0}" type="slidenum">
              <a:rPr lang="en-US" smtClean="0"/>
              <a:pPr/>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panose="020B0004020202020204" pitchFamily="34" charset="0"/>
        <a:ea typeface="+mn-ea"/>
        <a:cs typeface="+mn-cs"/>
      </a:defRPr>
    </a:lvl1pPr>
    <a:lvl2pPr marL="457200" algn="l" defTabSz="914400" rtl="0" eaLnBrk="1" latinLnBrk="0" hangingPunct="1">
      <a:defRPr sz="1200" kern="1200">
        <a:solidFill>
          <a:schemeClr val="tx1"/>
        </a:solidFill>
        <a:latin typeface="Aptos" panose="020B0004020202020204" pitchFamily="34" charset="0"/>
        <a:ea typeface="+mn-ea"/>
        <a:cs typeface="+mn-cs"/>
      </a:defRPr>
    </a:lvl2pPr>
    <a:lvl3pPr marL="914400" algn="l" defTabSz="914400" rtl="0" eaLnBrk="1" latinLnBrk="0" hangingPunct="1">
      <a:defRPr sz="1200" kern="1200">
        <a:solidFill>
          <a:schemeClr val="tx1"/>
        </a:solidFill>
        <a:latin typeface="Aptos" panose="020B0004020202020204" pitchFamily="34" charset="0"/>
        <a:ea typeface="+mn-ea"/>
        <a:cs typeface="+mn-cs"/>
      </a:defRPr>
    </a:lvl3pPr>
    <a:lvl4pPr marL="1371600" algn="l" defTabSz="914400" rtl="0" eaLnBrk="1" latinLnBrk="0" hangingPunct="1">
      <a:defRPr sz="1200" kern="1200">
        <a:solidFill>
          <a:schemeClr val="tx1"/>
        </a:solidFill>
        <a:latin typeface="Aptos" panose="020B0004020202020204" pitchFamily="34" charset="0"/>
        <a:ea typeface="+mn-ea"/>
        <a:cs typeface="+mn-cs"/>
      </a:defRPr>
    </a:lvl4pPr>
    <a:lvl5pPr marL="1828800" algn="l" defTabSz="914400" rtl="0" eaLnBrk="1" latinLnBrk="0" hangingPunct="1">
      <a:defRPr sz="120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424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8DEE5-33A4-B01B-FC30-6AF8C0B09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0AB06-B121-9B2D-809F-7AC8DAE84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30DF0-38C3-5790-B11B-79ABB71DE745}"/>
              </a:ext>
            </a:extLst>
          </p:cNvPr>
          <p:cNvSpPr>
            <a:spLocks noGrp="1"/>
          </p:cNvSpPr>
          <p:nvPr>
            <p:ph type="body" idx="1"/>
          </p:nvPr>
        </p:nvSpPr>
        <p:spPr/>
        <p:txBody>
          <a:bodyPr/>
          <a:lstStyle/>
          <a:p>
            <a:r>
              <a:rPr lang="en-US" sz="1100" dirty="0"/>
              <a:t>Our infrastructure investments over the past five years have enhanced our ability to serve members and employees. These include upgrades to CRM, exam platforms, </a:t>
            </a:r>
            <a:r>
              <a:rPr lang="en-US" sz="1100" dirty="0" err="1"/>
              <a:t>HCM</a:t>
            </a:r>
            <a:r>
              <a:rPr lang="en-US" sz="1100" dirty="0"/>
              <a:t> systems, </a:t>
            </a:r>
            <a:r>
              <a:rPr lang="en-US" sz="1100" dirty="0" err="1"/>
              <a:t>LMS</a:t>
            </a:r>
            <a:r>
              <a:rPr lang="en-US" sz="1100" dirty="0"/>
              <a:t>, and data optimization tools—all designed to support scalable, efficient operations.</a:t>
            </a:r>
          </a:p>
        </p:txBody>
      </p:sp>
      <p:sp>
        <p:nvSpPr>
          <p:cNvPr id="4" name="Slide Number Placeholder 3">
            <a:extLst>
              <a:ext uri="{FF2B5EF4-FFF2-40B4-BE49-F238E27FC236}">
                <a16:creationId xmlns:a16="http://schemas.microsoft.com/office/drawing/2014/main" id="{229AAD7E-234F-55FF-30DE-2B3E08EA8D4A}"/>
              </a:ext>
            </a:extLst>
          </p:cNvPr>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175417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AD4E-425C-7D29-E027-73E0F3D41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621EB-C96E-B054-D58F-B93206C32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10573-6189-EAA6-03F7-526586F5AE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C75F95-04D4-22A7-A00D-07E1B4CF7FAC}"/>
              </a:ext>
            </a:extLst>
          </p:cNvPr>
          <p:cNvSpPr>
            <a:spLocks noGrp="1"/>
          </p:cNvSpPr>
          <p:nvPr>
            <p:ph type="sldNum" sz="quarter" idx="10"/>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170832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3788-DCC9-131F-5B39-E7611581E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5EDA-9701-BA24-3A70-7480D2FFF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24CA3-CBCC-98AF-0318-240F913EF27D}"/>
              </a:ext>
            </a:extLst>
          </p:cNvPr>
          <p:cNvSpPr>
            <a:spLocks noGrp="1"/>
          </p:cNvSpPr>
          <p:nvPr>
            <p:ph type="body" idx="1"/>
          </p:nvPr>
        </p:nvSpPr>
        <p:spPr/>
        <p:txBody>
          <a:bodyPr/>
          <a:lstStyle/>
          <a:p>
            <a:r>
              <a:rPr lang="en-US" dirty="0"/>
              <a:t>Key challenges and opportunities for life insurance include:</a:t>
            </a:r>
          </a:p>
          <a:p>
            <a:pPr marL="171450" indent="-171450">
              <a:buFont typeface="Arial" panose="020B0604020202020204" pitchFamily="34" charset="0"/>
              <a:buChar char="•"/>
            </a:pPr>
            <a:r>
              <a:rPr lang="en-US" dirty="0"/>
              <a:t>Addressing the shrinking advisor base.</a:t>
            </a:r>
          </a:p>
          <a:p>
            <a:pPr marL="171450" indent="-171450">
              <a:buFont typeface="Arial" panose="020B0604020202020204" pitchFamily="34" charset="0"/>
              <a:buChar char="•"/>
            </a:pPr>
            <a:r>
              <a:rPr lang="en-US" dirty="0"/>
              <a:t>Improving operational efficiency.</a:t>
            </a:r>
          </a:p>
          <a:p>
            <a:pPr marL="171450" indent="-171450">
              <a:buFont typeface="Arial" panose="020B0604020202020204" pitchFamily="34" charset="0"/>
              <a:buChar char="•"/>
            </a:pPr>
            <a:r>
              <a:rPr lang="en-US" dirty="0"/>
              <a:t>Enhancing the point-of-sale experience.</a:t>
            </a:r>
          </a:p>
          <a:p>
            <a:pPr marL="171450" indent="-171450">
              <a:buFont typeface="Arial" panose="020B0604020202020204" pitchFamily="34" charset="0"/>
              <a:buChar char="•"/>
            </a:pPr>
            <a:r>
              <a:rPr lang="en-US" dirty="0"/>
              <a:t>Accelerating strategic in-force management.</a:t>
            </a:r>
          </a:p>
          <a:p>
            <a:pPr marL="171450" indent="-171450">
              <a:buFont typeface="Arial" panose="020B0604020202020204" pitchFamily="34" charset="0"/>
              <a:buChar char="•"/>
            </a:pPr>
            <a:r>
              <a:rPr lang="en-US" dirty="0"/>
              <a:t>Leveraging AI to drive innovation and efficiency.</a:t>
            </a:r>
          </a:p>
          <a:p>
            <a:endParaRPr lang="en-US" dirty="0"/>
          </a:p>
        </p:txBody>
      </p:sp>
      <p:sp>
        <p:nvSpPr>
          <p:cNvPr id="4" name="Slide Number Placeholder 3">
            <a:extLst>
              <a:ext uri="{FF2B5EF4-FFF2-40B4-BE49-F238E27FC236}">
                <a16:creationId xmlns:a16="http://schemas.microsoft.com/office/drawing/2014/main" id="{58F17B07-DA53-349F-584A-CB07DD781CB3}"/>
              </a:ext>
            </a:extLst>
          </p:cNvPr>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140411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15DDB-C8A5-AE6C-C4B4-EE20A65EC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BDAFE-2EC1-E9B4-53AA-77EE7A5FE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7A0E0-CA82-8C71-4882-41A773A394B8}"/>
              </a:ext>
            </a:extLst>
          </p:cNvPr>
          <p:cNvSpPr>
            <a:spLocks noGrp="1"/>
          </p:cNvSpPr>
          <p:nvPr>
            <p:ph type="body" idx="1"/>
          </p:nvPr>
        </p:nvSpPr>
        <p:spPr/>
        <p:txBody>
          <a:bodyPr/>
          <a:lstStyle/>
          <a:p>
            <a:r>
              <a:rPr lang="en-US" sz="1100" dirty="0"/>
              <a:t>Annuities are poised for growth, driven by:</a:t>
            </a:r>
          </a:p>
          <a:p>
            <a:pPr marL="171450" indent="-171450">
              <a:buFont typeface="Arial" panose="020B0604020202020204" pitchFamily="34" charset="0"/>
              <a:buChar char="•"/>
            </a:pPr>
            <a:r>
              <a:rPr lang="en-US" sz="1100" dirty="0"/>
              <a:t>The Peak65 demographic shift.</a:t>
            </a:r>
          </a:p>
          <a:p>
            <a:pPr marL="171450" indent="-171450">
              <a:buFont typeface="Arial" panose="020B0604020202020204" pitchFamily="34" charset="0"/>
              <a:buChar char="•"/>
            </a:pPr>
            <a:r>
              <a:rPr lang="en-US" sz="1100" dirty="0"/>
              <a:t>Better integration of decumulation strategies.</a:t>
            </a:r>
          </a:p>
          <a:p>
            <a:pPr marL="171450" indent="-171450">
              <a:buFont typeface="Arial" panose="020B0604020202020204" pitchFamily="34" charset="0"/>
              <a:buChar char="•"/>
            </a:pPr>
            <a:r>
              <a:rPr lang="en-US" sz="1100" dirty="0"/>
              <a:t>Expansion of fee-based platforms.</a:t>
            </a:r>
          </a:p>
          <a:p>
            <a:pPr marL="171450" indent="-171450">
              <a:buFont typeface="Arial" panose="020B0604020202020204" pitchFamily="34" charset="0"/>
              <a:buChar char="•"/>
            </a:pPr>
            <a:r>
              <a:rPr lang="en-US" sz="1100" dirty="0"/>
              <a:t>Simplified point-of-sale processes.</a:t>
            </a:r>
          </a:p>
          <a:p>
            <a:pPr marL="171450" indent="-171450">
              <a:buFont typeface="Arial" panose="020B0604020202020204" pitchFamily="34" charset="0"/>
              <a:buChar char="•"/>
            </a:pPr>
            <a:r>
              <a:rPr lang="en-US" sz="1100" dirty="0"/>
              <a:t>Growth in in-plan annuities.</a:t>
            </a:r>
          </a:p>
          <a:p>
            <a:pPr marL="171450" indent="-171450">
              <a:buFont typeface="Arial" panose="020B0604020202020204" pitchFamily="34" charset="0"/>
              <a:buChar char="•"/>
            </a:pPr>
            <a:r>
              <a:rPr lang="en-US" sz="1100" dirty="0"/>
              <a:t>AI adoption to support an aging advisor workforce while preserving human connection.</a:t>
            </a:r>
          </a:p>
        </p:txBody>
      </p:sp>
      <p:sp>
        <p:nvSpPr>
          <p:cNvPr id="4" name="Slide Number Placeholder 3">
            <a:extLst>
              <a:ext uri="{FF2B5EF4-FFF2-40B4-BE49-F238E27FC236}">
                <a16:creationId xmlns:a16="http://schemas.microsoft.com/office/drawing/2014/main" id="{E731756E-CAC3-D336-F73B-909A48557AD7}"/>
              </a:ext>
            </a:extLst>
          </p:cNvPr>
          <p:cNvSpPr>
            <a:spLocks noGrp="1"/>
          </p:cNvSpPr>
          <p:nvPr>
            <p:ph type="sldNum" sz="quarter" idx="5"/>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135599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1B23F-8B5D-F755-6925-D3E7ED45A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6F181-96A0-556C-2DEF-2E69F0010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F10B3-1649-F549-D05E-BFDE718AD5C6}"/>
              </a:ext>
            </a:extLst>
          </p:cNvPr>
          <p:cNvSpPr>
            <a:spLocks noGrp="1"/>
          </p:cNvSpPr>
          <p:nvPr>
            <p:ph type="body" idx="1"/>
          </p:nvPr>
        </p:nvSpPr>
        <p:spPr/>
        <p:txBody>
          <a:bodyPr/>
          <a:lstStyle/>
          <a:p>
            <a:r>
              <a:rPr lang="en-US" sz="1100" dirty="0"/>
              <a:t>Workplace benefits will evolve through:</a:t>
            </a:r>
          </a:p>
          <a:p>
            <a:pPr marL="171450" indent="-171450">
              <a:buFont typeface="Arial" panose="020B0604020202020204" pitchFamily="34" charset="0"/>
              <a:buChar char="•"/>
            </a:pPr>
            <a:r>
              <a:rPr lang="en-US" sz="1100" dirty="0"/>
              <a:t>Increased fiduciary pressure.</a:t>
            </a:r>
          </a:p>
          <a:p>
            <a:pPr marL="171450" indent="-171450">
              <a:buFont typeface="Arial" panose="020B0604020202020204" pitchFamily="34" charset="0"/>
              <a:buChar char="•"/>
            </a:pPr>
            <a:r>
              <a:rPr lang="en-US" sz="1100" dirty="0"/>
              <a:t>Growth in nontraditional voluntary benefits.</a:t>
            </a:r>
          </a:p>
          <a:p>
            <a:pPr marL="171450" indent="-171450">
              <a:buFont typeface="Arial" panose="020B0604020202020204" pitchFamily="34" charset="0"/>
              <a:buChar char="•"/>
            </a:pPr>
            <a:r>
              <a:rPr lang="en-US" sz="1100" dirty="0"/>
              <a:t>Personalized benefit solutions.</a:t>
            </a:r>
          </a:p>
          <a:p>
            <a:pPr marL="171450" indent="-171450">
              <a:buFont typeface="Arial" panose="020B0604020202020204" pitchFamily="34" charset="0"/>
              <a:buChar char="•"/>
            </a:pPr>
            <a:r>
              <a:rPr lang="en-US" sz="1100" dirty="0"/>
              <a:t>Complex leave management programs.</a:t>
            </a:r>
          </a:p>
          <a:p>
            <a:pPr marL="171450" indent="-171450">
              <a:buFont typeface="Arial" panose="020B0604020202020204" pitchFamily="34" charset="0"/>
              <a:buChar char="•"/>
            </a:pPr>
            <a:r>
              <a:rPr lang="en-US" sz="1100" dirty="0"/>
              <a:t>AI-driven digital experiences that streamline enrollment, education, and claims.</a:t>
            </a:r>
          </a:p>
        </p:txBody>
      </p:sp>
      <p:sp>
        <p:nvSpPr>
          <p:cNvPr id="4" name="Slide Number Placeholder 3">
            <a:extLst>
              <a:ext uri="{FF2B5EF4-FFF2-40B4-BE49-F238E27FC236}">
                <a16:creationId xmlns:a16="http://schemas.microsoft.com/office/drawing/2014/main" id="{46CF8BCA-60CB-E74A-E9D9-86784EC8B0B9}"/>
              </a:ext>
            </a:extLst>
          </p:cNvPr>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9833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18579-AB7A-18D4-B376-7845E70DC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1304E-0383-D9E1-D04F-977AA2B73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ABE7A-68B5-7B0A-FC9D-D5C474E5E01D}"/>
              </a:ext>
            </a:extLst>
          </p:cNvPr>
          <p:cNvSpPr>
            <a:spLocks noGrp="1"/>
          </p:cNvSpPr>
          <p:nvPr>
            <p:ph type="body" idx="1"/>
          </p:nvPr>
        </p:nvSpPr>
        <p:spPr/>
        <p:txBody>
          <a:bodyPr/>
          <a:lstStyle/>
          <a:p>
            <a:r>
              <a:rPr lang="en-US" sz="1100" dirty="0"/>
              <a:t>AI adoption in our industry faces several hurdles:</a:t>
            </a:r>
          </a:p>
          <a:p>
            <a:pPr marL="171450" indent="-171450">
              <a:buFont typeface="Arial" panose="020B0604020202020204" pitchFamily="34" charset="0"/>
              <a:buChar char="•"/>
            </a:pPr>
            <a:r>
              <a:rPr lang="en-US" sz="1100" dirty="0"/>
              <a:t>Fragmented resource allocation slows scaling.</a:t>
            </a:r>
          </a:p>
          <a:p>
            <a:pPr marL="171450" indent="-171450">
              <a:buFont typeface="Arial" panose="020B0604020202020204" pitchFamily="34" charset="0"/>
              <a:buChar char="•"/>
            </a:pPr>
            <a:r>
              <a:rPr lang="en-US" sz="1100" dirty="0"/>
              <a:t>Modest spending: 87% of carriers spend under $10M annually.</a:t>
            </a:r>
          </a:p>
          <a:p>
            <a:pPr marL="171450" indent="-171450">
              <a:buFont typeface="Arial" panose="020B0604020202020204" pitchFamily="34" charset="0"/>
              <a:buChar char="•"/>
            </a:pPr>
            <a:r>
              <a:rPr lang="en-US" sz="1100" dirty="0"/>
              <a:t>Long timelines: Use cases take 1–2.5 years to scale.</a:t>
            </a:r>
          </a:p>
          <a:p>
            <a:pPr marL="171450" indent="-171450">
              <a:buFont typeface="Arial" panose="020B0604020202020204" pitchFamily="34" charset="0"/>
              <a:buChar char="•"/>
            </a:pPr>
            <a:r>
              <a:rPr lang="en-US" sz="1100" dirty="0"/>
              <a:t>Only 5% of use cases are fully scaled.</a:t>
            </a:r>
          </a:p>
          <a:p>
            <a:pPr marL="171450" indent="-171450">
              <a:buFont typeface="Arial" panose="020B0604020202020204" pitchFamily="34" charset="0"/>
              <a:buChar char="•"/>
            </a:pPr>
            <a:r>
              <a:rPr lang="en-US" sz="1100" dirty="0"/>
              <a:t>The industry lags behind others in implementation and investment.</a:t>
            </a:r>
          </a:p>
          <a:p>
            <a:endParaRPr lang="en-US" sz="1100" dirty="0"/>
          </a:p>
        </p:txBody>
      </p:sp>
      <p:sp>
        <p:nvSpPr>
          <p:cNvPr id="4" name="Slide Number Placeholder 3">
            <a:extLst>
              <a:ext uri="{FF2B5EF4-FFF2-40B4-BE49-F238E27FC236}">
                <a16:creationId xmlns:a16="http://schemas.microsoft.com/office/drawing/2014/main" id="{84F6338D-A749-AFCD-FC50-0C87282AE683}"/>
              </a:ext>
            </a:extLst>
          </p:cNvPr>
          <p:cNvSpPr>
            <a:spLocks noGrp="1"/>
          </p:cNvSpPr>
          <p:nvPr>
            <p:ph type="sldNum" sz="quarter" idx="5"/>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248870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Visit https://www.limra.com/en/trending-topics/artificial-intelligence/ to explore our latest AI resources, including research, tools, and thought leadership to support your organization’s digital transformation.</a:t>
            </a:r>
          </a:p>
          <a:p>
            <a:endParaRPr lang="en-US" sz="1100" dirty="0"/>
          </a:p>
        </p:txBody>
      </p:sp>
      <p:sp>
        <p:nvSpPr>
          <p:cNvPr id="4" name="Slide Number Placeholder 3"/>
          <p:cNvSpPr>
            <a:spLocks noGrp="1"/>
          </p:cNvSpPr>
          <p:nvPr>
            <p:ph type="sldNum" sz="quarter" idx="5"/>
          </p:nvPr>
        </p:nvSpPr>
        <p:spPr/>
        <p:txBody>
          <a:bodyPr/>
          <a:lstStyle/>
          <a:p>
            <a:fld id="{48AED4EE-C9DA-462C-B712-3D4638B353E0}" type="slidenum">
              <a:rPr lang="en-US" smtClean="0"/>
              <a:t>16</a:t>
            </a:fld>
            <a:endParaRPr lang="en-US" dirty="0"/>
          </a:p>
        </p:txBody>
      </p:sp>
    </p:spTree>
    <p:extLst>
      <p:ext uri="{BB962C8B-B14F-4D97-AF65-F5344CB8AC3E}">
        <p14:creationId xmlns:p14="http://schemas.microsoft.com/office/powerpoint/2010/main" val="113970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areas of the Compass 2030 Strategy – where the Association will focus on over the next five years</a:t>
            </a:r>
          </a:p>
        </p:txBody>
      </p:sp>
      <p:sp>
        <p:nvSpPr>
          <p:cNvPr id="4" name="Slide Number Placeholder 3"/>
          <p:cNvSpPr>
            <a:spLocks noGrp="1"/>
          </p:cNvSpPr>
          <p:nvPr>
            <p:ph type="sldNum" sz="quarter" idx="5"/>
          </p:nvPr>
        </p:nvSpPr>
        <p:spPr/>
        <p:txBody>
          <a:bodyPr/>
          <a:lstStyle/>
          <a:p>
            <a:fld id="{48AED4EE-C9DA-462C-B712-3D4638B353E0}" type="slidenum">
              <a:rPr lang="en-US" smtClean="0"/>
              <a:pPr/>
              <a:t>17</a:t>
            </a:fld>
            <a:endParaRPr lang="en-US" dirty="0"/>
          </a:p>
        </p:txBody>
      </p:sp>
    </p:spTree>
    <p:extLst>
      <p:ext uri="{BB962C8B-B14F-4D97-AF65-F5344CB8AC3E}">
        <p14:creationId xmlns:p14="http://schemas.microsoft.com/office/powerpoint/2010/main" val="7931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remain committed to advancing the financial services industry by empowering our members with </a:t>
            </a:r>
            <a:r>
              <a:rPr lang="en-US" b="1" dirty="0"/>
              <a:t>knowledge</a:t>
            </a:r>
            <a:r>
              <a:rPr lang="en-US" dirty="0"/>
              <a:t>, </a:t>
            </a:r>
            <a:r>
              <a:rPr lang="en-US" b="1" dirty="0"/>
              <a:t>insights</a:t>
            </a:r>
            <a:r>
              <a:rPr lang="en-US" dirty="0"/>
              <a:t>, </a:t>
            </a:r>
            <a:r>
              <a:rPr lang="en-US" b="1" dirty="0"/>
              <a:t>connections</a:t>
            </a:r>
            <a:r>
              <a:rPr lang="en-US" dirty="0"/>
              <a:t>, and </a:t>
            </a:r>
            <a:r>
              <a:rPr lang="en-US" b="1" dirty="0"/>
              <a:t>solutions</a:t>
            </a:r>
            <a:r>
              <a:rPr lang="en-US" dirty="0"/>
              <a:t>—the foundation of our shared success.</a:t>
            </a:r>
          </a:p>
        </p:txBody>
      </p:sp>
      <p:sp>
        <p:nvSpPr>
          <p:cNvPr id="4" name="Slide Number Placeholder 3"/>
          <p:cNvSpPr>
            <a:spLocks noGrp="1"/>
          </p:cNvSpPr>
          <p:nvPr>
            <p:ph type="sldNum" sz="quarter" idx="5"/>
          </p:nvPr>
        </p:nvSpPr>
        <p:spPr/>
        <p:txBody>
          <a:bodyPr/>
          <a:lstStyle/>
          <a:p>
            <a:fld id="{48AED4EE-C9DA-462C-B712-3D4638B353E0}" type="slidenum">
              <a:rPr lang="en-US" smtClean="0"/>
              <a:pPr/>
              <a:t>18</a:t>
            </a:fld>
            <a:endParaRPr lang="en-US" dirty="0"/>
          </a:p>
        </p:txBody>
      </p:sp>
    </p:spTree>
    <p:extLst>
      <p:ext uri="{BB962C8B-B14F-4D97-AF65-F5344CB8AC3E}">
        <p14:creationId xmlns:p14="http://schemas.microsoft.com/office/powerpoint/2010/main" val="125723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 2025 has been our strategic North Star for the past five years, guiding LIMRA and LOMA through a period of profound industry transformation. From navigating the COVID-19 pandemic to embracing innovation and forging new partnerships, our members have demonstrated resilience and adaptability. Today, we reflect on the key accomplishments that have shaped our journey and positioned us for future success.</a:t>
            </a:r>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315700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success is reflected in consistent year-over-year growth. The Net Promoter Score (NPS), based on member surveys, has risen from 34 in 2020 to 58 in 2024—clear evidence that our members recognize and value the support we provide. As a not-for-profit organization, our mission is to serve the industry. The steady revenue growth underscores the increasing adoption of our solutions across the sector.</a:t>
            </a:r>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228865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Alliance for Lifetime Income is now under LIMRA and </a:t>
            </a:r>
            <a:r>
              <a:rPr lang="en-US" dirty="0" err="1"/>
              <a:t>LOMA’s</a:t>
            </a:r>
            <a:r>
              <a:rPr lang="en-US" dirty="0"/>
              <a:t> management, rebranded as “Alliance for Lifetime Income by LIMRA.” This transition reinforces our commitment to retirement security and consumer education. With 11,000 Americans turning 65 daily, our work to promote protected lifetime income is more critical than ever. An advisory board of industry leaders has been established to guide the next chapter.</a:t>
            </a:r>
          </a:p>
        </p:txBody>
      </p:sp>
      <p:sp>
        <p:nvSpPr>
          <p:cNvPr id="4" name="Slide Number Placeholder 3"/>
          <p:cNvSpPr>
            <a:spLocks noGrp="1"/>
          </p:cNvSpPr>
          <p:nvPr>
            <p:ph type="sldNum" sz="quarter" idx="5"/>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312607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Empowering our members is central to our mission. Through Compass 2025, we’ve focused on delivering solutions, knowledge, insights, and connections—the pillars that advance the financial services industry. These elements are embedded in everything we do to support our members’ success.</a:t>
            </a:r>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121632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0C365-B968-0B70-7755-E6DAB916A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0773A-F517-B0E7-ECCA-527A3A322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D67D2-4E6A-08CF-466A-8AF3D55A2DE5}"/>
              </a:ext>
            </a:extLst>
          </p:cNvPr>
          <p:cNvSpPr>
            <a:spLocks noGrp="1"/>
          </p:cNvSpPr>
          <p:nvPr>
            <p:ph type="body" idx="1"/>
          </p:nvPr>
        </p:nvSpPr>
        <p:spPr/>
        <p:txBody>
          <a:bodyPr/>
          <a:lstStyle/>
          <a:p>
            <a:r>
              <a:rPr lang="en-US" dirty="0"/>
              <a:t>Over the past five years, we’ve expanded our educational offerings to meet evolving member needs:</a:t>
            </a:r>
          </a:p>
          <a:p>
            <a:endParaRPr lang="en-US" dirty="0"/>
          </a:p>
          <a:p>
            <a:r>
              <a:rPr lang="en-US" b="1" dirty="0"/>
              <a:t>Finance for Insurance Leaders</a:t>
            </a:r>
            <a:r>
              <a:rPr lang="en-US" dirty="0"/>
              <a:t>: A two-day, in-person program for non-financial managers, with nearly 10 sessions planned this year.</a:t>
            </a:r>
          </a:p>
          <a:p>
            <a:endParaRPr lang="en-US" dirty="0"/>
          </a:p>
          <a:p>
            <a:r>
              <a:rPr lang="en-US" b="1" dirty="0"/>
              <a:t>Industry Advantage</a:t>
            </a:r>
            <a:r>
              <a:rPr lang="en-US" dirty="0"/>
              <a:t>: A growing library of short, </a:t>
            </a:r>
            <a:r>
              <a:rPr lang="en-US" dirty="0" err="1"/>
              <a:t>LMS</a:t>
            </a:r>
            <a:r>
              <a:rPr lang="en-US" dirty="0"/>
              <a:t>-compatible courses—232 courses and 17 learning paths, with 40 new additions in 2024. Currently adopted by 29 carriers.</a:t>
            </a:r>
          </a:p>
          <a:p>
            <a:endParaRPr lang="en-US" dirty="0"/>
          </a:p>
          <a:p>
            <a:r>
              <a:rPr lang="en-US" b="1" dirty="0"/>
              <a:t>Strategic Leadership Experience (SLE)</a:t>
            </a:r>
            <a:r>
              <a:rPr lang="en-US" dirty="0"/>
              <a:t>: Our executive development program with Wharton has engaged over 80 companies. The fourth cohort (Class of 2027) is underway, and we’re launching an alumni network to foster continued peer engagement.</a:t>
            </a:r>
          </a:p>
        </p:txBody>
      </p:sp>
      <p:sp>
        <p:nvSpPr>
          <p:cNvPr id="4" name="Slide Number Placeholder 3">
            <a:extLst>
              <a:ext uri="{FF2B5EF4-FFF2-40B4-BE49-F238E27FC236}">
                <a16:creationId xmlns:a16="http://schemas.microsoft.com/office/drawing/2014/main" id="{01D5D9B3-C48E-E36D-8855-8C5ABEE615D8}"/>
              </a:ext>
            </a:extLst>
          </p:cNvPr>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5103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delivered powerful insights through new and enhanced research platforms:</a:t>
            </a:r>
          </a:p>
          <a:p>
            <a:endParaRPr lang="en-US" dirty="0"/>
          </a:p>
          <a:p>
            <a:r>
              <a:rPr lang="en-US" b="1" dirty="0"/>
              <a:t>Experience Studies Pro</a:t>
            </a:r>
            <a:r>
              <a:rPr lang="en-US" dirty="0"/>
              <a:t>: In partnership with SOA, now subscription-based with 5 studies planned for 2025 and 34 subscribing companies.</a:t>
            </a:r>
          </a:p>
          <a:p>
            <a:endParaRPr lang="en-US" dirty="0"/>
          </a:p>
          <a:p>
            <a:r>
              <a:rPr lang="en-US" b="1" dirty="0"/>
              <a:t>LifeCompass </a:t>
            </a:r>
            <a:r>
              <a:rPr lang="en-US" b="0" dirty="0"/>
              <a:t>and</a:t>
            </a:r>
            <a:r>
              <a:rPr lang="en-US" b="1" dirty="0"/>
              <a:t> </a:t>
            </a:r>
            <a:r>
              <a:rPr lang="en-US" b="1" dirty="0" err="1"/>
              <a:t>AnnuityCompass</a:t>
            </a:r>
            <a:r>
              <a:rPr lang="en-US" dirty="0"/>
              <a:t>: Real-time data tools covering 88% of life premium and 87% of annuity market. New dashboards are in development.</a:t>
            </a:r>
          </a:p>
          <a:p>
            <a:endParaRPr lang="en-US" dirty="0"/>
          </a:p>
          <a:p>
            <a:r>
              <a:rPr lang="en-US" b="1" dirty="0"/>
              <a:t>McKinsey LIMRA 360 Survey</a:t>
            </a:r>
            <a:r>
              <a:rPr lang="en-US" dirty="0"/>
              <a:t>: Now in its fifth year, covering a significant portion of the U.S. and Canadian markets. It remains the most comprehensive expense benchmark in the industry.</a:t>
            </a:r>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10233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strengthened member engagement through expanded collaboration platforms:</a:t>
            </a:r>
          </a:p>
          <a:p>
            <a:endParaRPr lang="en-US" dirty="0"/>
          </a:p>
          <a:p>
            <a:r>
              <a:rPr lang="en-US" b="1" dirty="0"/>
              <a:t>Annual Conference</a:t>
            </a:r>
            <a:r>
              <a:rPr lang="en-US" dirty="0"/>
              <a:t>: Attendance up 25% since 2019; sponsorships up 205%.</a:t>
            </a:r>
          </a:p>
          <a:p>
            <a:endParaRPr lang="en-US" dirty="0"/>
          </a:p>
          <a:p>
            <a:r>
              <a:rPr lang="en-US" b="1" dirty="0" err="1"/>
              <a:t>CxO</a:t>
            </a:r>
            <a:r>
              <a:rPr lang="en-US" b="1" dirty="0"/>
              <a:t> Groups</a:t>
            </a:r>
            <a:r>
              <a:rPr lang="en-US" dirty="0"/>
              <a:t>: Now 22 groups, with new forums for Annuity Leadership and Broker-Dealers.</a:t>
            </a:r>
          </a:p>
          <a:p>
            <a:endParaRPr lang="en-US" dirty="0"/>
          </a:p>
          <a:p>
            <a:r>
              <a:rPr lang="en-US" b="1" dirty="0"/>
              <a:t>Advisory Boards</a:t>
            </a:r>
            <a:r>
              <a:rPr lang="en-US" dirty="0"/>
              <a:t>: Five boards with 110+ executives from 78 companies.</a:t>
            </a:r>
          </a:p>
          <a:p>
            <a:endParaRPr lang="en-US" dirty="0"/>
          </a:p>
          <a:p>
            <a:r>
              <a:rPr lang="en-US" b="1" dirty="0"/>
              <a:t>Liaisons</a:t>
            </a:r>
            <a:r>
              <a:rPr lang="en-US" dirty="0"/>
              <a:t>: Nearly 80 liaisons serve as key connectors between LIMRA/LOMA and member companies.</a:t>
            </a:r>
          </a:p>
        </p:txBody>
      </p:sp>
      <p:sp>
        <p:nvSpPr>
          <p:cNvPr id="4" name="Slide Number Placeholder 3"/>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98543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3005-B743-67D4-74B2-C7001E25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1D27D-97BA-B9FA-271D-98D278CB5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CCBF4-F593-E425-AB1E-9B30CBC69A0E}"/>
              </a:ext>
            </a:extLst>
          </p:cNvPr>
          <p:cNvSpPr>
            <a:spLocks noGrp="1"/>
          </p:cNvSpPr>
          <p:nvPr>
            <p:ph type="body" idx="1"/>
          </p:nvPr>
        </p:nvSpPr>
        <p:spPr/>
        <p:txBody>
          <a:bodyPr/>
          <a:lstStyle/>
          <a:p>
            <a:r>
              <a:rPr lang="en-US" dirty="0"/>
              <a:t>We’ve introduced impactful solutions to meet evolving member needs:</a:t>
            </a:r>
          </a:p>
          <a:p>
            <a:endParaRPr lang="en-US" dirty="0"/>
          </a:p>
          <a:p>
            <a:r>
              <a:rPr lang="en-US" b="1" dirty="0"/>
              <a:t>Applied Research Solutions</a:t>
            </a:r>
            <a:r>
              <a:rPr lang="en-US" dirty="0"/>
              <a:t>: Delivered three consortia studies and several in progress, addressing niche and emerging topics.</a:t>
            </a:r>
          </a:p>
          <a:p>
            <a:endParaRPr lang="en-US" dirty="0"/>
          </a:p>
          <a:p>
            <a:r>
              <a:rPr lang="en-US" b="1" dirty="0"/>
              <a:t>FraudShare 2.0</a:t>
            </a:r>
            <a:r>
              <a:rPr lang="en-US" dirty="0"/>
              <a:t>: In partnership with Verisk, this next-gen platform offers real-time fraud detection. Early adopters are shaping its development.</a:t>
            </a:r>
          </a:p>
          <a:p>
            <a:endParaRPr lang="en-US" dirty="0"/>
          </a:p>
          <a:p>
            <a:r>
              <a:rPr lang="en-US" b="1" dirty="0"/>
              <a:t>LDEx Standards</a:t>
            </a:r>
            <a:r>
              <a:rPr lang="en-US" dirty="0"/>
              <a:t>: Adopted by 52 companies, with growing traction in Canada through a dedicated standards committee.</a:t>
            </a:r>
          </a:p>
        </p:txBody>
      </p:sp>
      <p:sp>
        <p:nvSpPr>
          <p:cNvPr id="4" name="Slide Number Placeholder 3">
            <a:extLst>
              <a:ext uri="{FF2B5EF4-FFF2-40B4-BE49-F238E27FC236}">
                <a16:creationId xmlns:a16="http://schemas.microsoft.com/office/drawing/2014/main" id="{CB85E836-2B97-BBE3-5B82-AE6536B7E7E3}"/>
              </a:ext>
            </a:extLst>
          </p:cNvPr>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2636739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latin typeface="Aptos" panose="020B0004020202020204" pitchFamily="34" charset="0"/>
            </a:endParaRPr>
          </a:p>
        </p:txBody>
      </p:sp>
      <p:sp>
        <p:nvSpPr>
          <p:cNvPr id="13" name="Rectangle 2"/>
          <p:cNvSpPr>
            <a:spLocks noGrp="1" noChangeArrowheads="1"/>
          </p:cNvSpPr>
          <p:nvPr>
            <p:ph type="ctrTitle" hasCustomPrompt="1"/>
          </p:nvPr>
        </p:nvSpPr>
        <p:spPr>
          <a:xfrm>
            <a:off x="441028" y="4862621"/>
            <a:ext cx="11846766" cy="907941"/>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Elevating Tomorrow: Advancing Life Insurance, Annuities, and Workplace Benefits</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a:t>Click to edit Master text styles</a:t>
            </a:r>
          </a:p>
        </p:txBody>
      </p:sp>
      <p:sp>
        <p:nvSpPr>
          <p:cNvPr id="14" name="Text Placeholder 2"/>
          <p:cNvSpPr>
            <a:spLocks noGrp="1"/>
          </p:cNvSpPr>
          <p:nvPr>
            <p:ph type="body" sz="quarter" idx="11" hasCustomPrompt="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September 2025</a:t>
            </a:r>
          </a:p>
        </p:txBody>
      </p:sp>
      <p:pic>
        <p:nvPicPr>
          <p:cNvPr id="2" name="Picture 1" descr="A black and white logo with white text&#10;&#10;Description automatically generated">
            <a:extLst>
              <a:ext uri="{FF2B5EF4-FFF2-40B4-BE49-F238E27FC236}">
                <a16:creationId xmlns:a16="http://schemas.microsoft.com/office/drawing/2014/main" id="{72673E52-540F-3BCC-F594-342770CF6278}"/>
              </a:ext>
            </a:extLst>
          </p:cNvPr>
          <p:cNvPicPr>
            <a:picLocks noChangeAspect="1"/>
          </p:cNvPicPr>
          <p:nvPr userDrawn="1"/>
        </p:nvPicPr>
        <p:blipFill>
          <a:blip r:embed="rId3"/>
          <a:stretch>
            <a:fillRect/>
          </a:stretch>
        </p:blipFill>
        <p:spPr>
          <a:xfrm>
            <a:off x="10026693" y="6073803"/>
            <a:ext cx="1724279" cy="496055"/>
          </a:xfrm>
          <a:prstGeom prst="rect">
            <a:avLst/>
          </a:prstGeom>
        </p:spPr>
      </p:pic>
      <p:pic>
        <p:nvPicPr>
          <p:cNvPr id="3" name="Picture 2" descr="A group of people sitting around a table&#10;&#10;Description automatically generated">
            <a:extLst>
              <a:ext uri="{FF2B5EF4-FFF2-40B4-BE49-F238E27FC236}">
                <a16:creationId xmlns:a16="http://schemas.microsoft.com/office/drawing/2014/main" id="{0841B6DC-DF1D-C95B-5378-C2191AAE62CD}"/>
              </a:ext>
            </a:extLst>
          </p:cNvPr>
          <p:cNvPicPr>
            <a:picLocks noChangeAspect="1"/>
          </p:cNvPicPr>
          <p:nvPr userDrawn="1"/>
        </p:nvPicPr>
        <p:blipFill>
          <a:blip r:embed="rId4">
            <a:extLst>
              <a:ext uri="{28A0092B-C50C-407E-A947-70E740481C1C}">
                <a14:useLocalDpi xmlns:a14="http://schemas.microsoft.com/office/drawing/2010/main" val="0"/>
              </a:ext>
            </a:extLst>
          </a:blip>
          <a:srcRect t="33193" b="4287"/>
          <a:stretch/>
        </p:blipFill>
        <p:spPr>
          <a:xfrm flipH="1">
            <a:off x="0" y="1"/>
            <a:ext cx="12198824" cy="5084466"/>
          </a:xfrm>
          <a:prstGeom prst="rect">
            <a:avLst/>
          </a:prstGeom>
        </p:spPr>
      </p:pic>
    </p:spTree>
    <p:extLst>
      <p:ext uri="{BB962C8B-B14F-4D97-AF65-F5344CB8AC3E}">
        <p14:creationId xmlns:p14="http://schemas.microsoft.com/office/powerpoint/2010/main" val="195831354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atin typeface="Aptos" panose="020B0004020202020204" pitchFamily="34" charset="0"/>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latin typeface="Aptos" panose="020B0004020202020204" pitchFamily="34" charset="0"/>
            </a:endParaRPr>
          </a:p>
        </p:txBody>
      </p:sp>
      <p:sp>
        <p:nvSpPr>
          <p:cNvPr id="12" name="Rectangle 11"/>
          <p:cNvSpPr/>
          <p:nvPr userDrawn="1"/>
        </p:nvSpPr>
        <p:spPr>
          <a:xfrm>
            <a:off x="0" y="4378221"/>
            <a:ext cx="12191999" cy="1241530"/>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latin typeface="Aptos" panose="020B0004020202020204" pitchFamily="34" charset="0"/>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latin typeface="Aptos" panose="020B0004020202020204" pitchFamily="34" charset="0"/>
              </a:defRPr>
            </a:lvl1pPr>
          </a:lstStyle>
          <a:p>
            <a:r>
              <a:rPr lang="en-US" dirty="0"/>
              <a:t>Click to edit section text</a:t>
            </a:r>
          </a:p>
        </p:txBody>
      </p:sp>
      <p:sp>
        <p:nvSpPr>
          <p:cNvPr id="2" name="Slide Number Placeholder 2">
            <a:extLst>
              <a:ext uri="{FF2B5EF4-FFF2-40B4-BE49-F238E27FC236}">
                <a16:creationId xmlns:a16="http://schemas.microsoft.com/office/drawing/2014/main" id="{CF4A2717-C8B4-484E-4BEB-91DFA5DA8F47}"/>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9059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5B820695-8BF3-9956-DC9C-CA54993AFACD}"/>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Rectangle 8">
            <a:extLst>
              <a:ext uri="{FF2B5EF4-FFF2-40B4-BE49-F238E27FC236}">
                <a16:creationId xmlns:a16="http://schemas.microsoft.com/office/drawing/2014/main" id="{E47029E6-153B-0D74-4222-7673D15E667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0" name="Title Placeholder 37">
            <a:extLst>
              <a:ext uri="{FF2B5EF4-FFF2-40B4-BE49-F238E27FC236}">
                <a16:creationId xmlns:a16="http://schemas.microsoft.com/office/drawing/2014/main" id="{522FD1F7-25D9-70DD-EB03-C2EF93D962C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latin typeface="Aptos" panose="020B0004020202020204" pitchFamily="34" charset="0"/>
            </a:endParaRPr>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ptos" panose="020B0004020202020204" pitchFamily="34" charset="0"/>
                  <a:cs typeface="Arial" panose="020B0604020202020204" pitchFamily="34" charset="0"/>
                </a:rPr>
                <a:t>Advancing the financial services industry by empowering our </a:t>
              </a:r>
              <a:br>
                <a:rPr lang="en-US" sz="2400" dirty="0">
                  <a:solidFill>
                    <a:srgbClr val="404040"/>
                  </a:solidFill>
                  <a:latin typeface="Aptos" panose="020B0004020202020204" pitchFamily="34" charset="0"/>
                  <a:cs typeface="Arial" panose="020B0604020202020204" pitchFamily="34" charset="0"/>
                </a:rPr>
              </a:br>
              <a:r>
                <a:rPr lang="en-US" sz="2400" dirty="0">
                  <a:solidFill>
                    <a:srgbClr val="404040"/>
                  </a:solidFill>
                  <a:latin typeface="Aptos" panose="020B0004020202020204" pitchFamily="34" charset="0"/>
                  <a:cs typeface="Arial" panose="020B0604020202020204" pitchFamily="34" charset="0"/>
                </a:rPr>
                <a:t>members with </a:t>
              </a:r>
              <a:r>
                <a:rPr lang="en-US" sz="2400" b="1" dirty="0">
                  <a:solidFill>
                    <a:srgbClr val="002F70"/>
                  </a:solidFill>
                  <a:latin typeface="Aptos" panose="020B0004020202020204" pitchFamily="34" charset="0"/>
                  <a:cs typeface="Arial" panose="020B0604020202020204" pitchFamily="34" charset="0"/>
                </a:rPr>
                <a:t>knowledge</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insights</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connections</a:t>
              </a:r>
              <a:r>
                <a:rPr lang="en-US" sz="2400" dirty="0">
                  <a:solidFill>
                    <a:srgbClr val="404040"/>
                  </a:solidFill>
                  <a:latin typeface="Aptos" panose="020B0004020202020204" pitchFamily="34" charset="0"/>
                  <a:cs typeface="Arial" panose="020B0604020202020204" pitchFamily="34" charset="0"/>
                </a:rPr>
                <a:t>, and </a:t>
              </a:r>
              <a:r>
                <a:rPr lang="en-US" sz="2400" b="1" dirty="0">
                  <a:solidFill>
                    <a:srgbClr val="002F70"/>
                  </a:solidFill>
                  <a:latin typeface="Aptos" panose="020B0004020202020204" pitchFamily="34" charset="0"/>
                  <a:cs typeface="Arial" panose="020B0604020202020204" pitchFamily="34" charset="0"/>
                </a:rPr>
                <a:t>solutions</a:t>
              </a:r>
              <a:endParaRPr lang="en-US" sz="2400" b="1" dirty="0">
                <a:solidFill>
                  <a:srgbClr val="002F70"/>
                </a:solidFill>
                <a:latin typeface="Aptos" panose="020B0004020202020204" pitchFamily="34" charset="0"/>
              </a:endParaRPr>
            </a:p>
          </p:txBody>
        </p:sp>
      </p:grpSp>
      <p:sp>
        <p:nvSpPr>
          <p:cNvPr id="2" name="Slide Number Placeholder 2">
            <a:extLst>
              <a:ext uri="{FF2B5EF4-FFF2-40B4-BE49-F238E27FC236}">
                <a16:creationId xmlns:a16="http://schemas.microsoft.com/office/drawing/2014/main" id="{4CB518EE-AEE0-6236-F412-99EB3F37D64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pic>
        <p:nvPicPr>
          <p:cNvPr id="3" name="Picture 2">
            <a:extLst>
              <a:ext uri="{FF2B5EF4-FFF2-40B4-BE49-F238E27FC236}">
                <a16:creationId xmlns:a16="http://schemas.microsoft.com/office/drawing/2014/main" id="{8C3B7D05-C848-5378-C44E-BE1B1D94DFF7}"/>
              </a:ext>
            </a:extLst>
          </p:cNvPr>
          <p:cNvPicPr>
            <a:picLocks noChangeAspect="1"/>
          </p:cNvPicPr>
          <p:nvPr userDrawn="1"/>
        </p:nvPicPr>
        <p:blipFill>
          <a:blip r:embed="rId3"/>
          <a:srcRect l="-3016" t="-14727" r="-2812" b="-9443"/>
          <a:stretch/>
        </p:blipFill>
        <p:spPr>
          <a:xfrm>
            <a:off x="9975850" y="6000750"/>
            <a:ext cx="1822450" cy="615949"/>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grpSp>
        <p:nvGrpSpPr>
          <p:cNvPr id="17" name="Group 16"/>
          <p:cNvGrpSpPr/>
          <p:nvPr userDrawn="1"/>
        </p:nvGrpSpPr>
        <p:grpSpPr>
          <a:xfrm>
            <a:off x="2807354"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Life Insurance</a:t>
              </a:r>
            </a:p>
          </p:txBody>
        </p:sp>
      </p:grpSp>
      <p:grpSp>
        <p:nvGrpSpPr>
          <p:cNvPr id="21" name="Group 20"/>
          <p:cNvGrpSpPr/>
          <p:nvPr userDrawn="1"/>
        </p:nvGrpSpPr>
        <p:grpSpPr>
          <a:xfrm>
            <a:off x="5135880"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23"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Annuities</a:t>
              </a:r>
            </a:p>
          </p:txBody>
        </p:sp>
      </p:grpSp>
      <p:grpSp>
        <p:nvGrpSpPr>
          <p:cNvPr id="24" name="Group 23"/>
          <p:cNvGrpSpPr/>
          <p:nvPr userDrawn="1"/>
        </p:nvGrpSpPr>
        <p:grpSpPr>
          <a:xfrm>
            <a:off x="7464407"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34"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6734"/>
            <a:ext cx="4838700" cy="1429476"/>
          </a:xfrm>
          <a:prstGeom prst="rect">
            <a:avLst/>
          </a:prstGeom>
        </p:spPr>
      </p:pic>
      <p:sp>
        <p:nvSpPr>
          <p:cNvPr id="4" name="Slide Number Placeholder 2">
            <a:extLst>
              <a:ext uri="{FF2B5EF4-FFF2-40B4-BE49-F238E27FC236}">
                <a16:creationId xmlns:a16="http://schemas.microsoft.com/office/drawing/2014/main" id="{37F7F690-D15F-3769-426B-17A56713A272}"/>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Rectangle 4">
            <a:extLst>
              <a:ext uri="{FF2B5EF4-FFF2-40B4-BE49-F238E27FC236}">
                <a16:creationId xmlns:a16="http://schemas.microsoft.com/office/drawing/2014/main" id="{ECA5D688-F84E-FCF0-714E-1B6617E5BB8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2049D210-CE19-A873-8BF9-58838CA5443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2114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1051820" y="1368425"/>
            <a:ext cx="4443873" cy="3689131"/>
          </a:xfrm>
          <a:prstGeom prst="rect">
            <a:avLst/>
          </a:prstGeom>
          <a:solidFill>
            <a:schemeClr val="bg1">
              <a:lumMod val="95000"/>
            </a:schemeClr>
          </a:solid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3" name="TextBox 12"/>
          <p:cNvSpPr txBox="1"/>
          <p:nvPr userDrawn="1"/>
        </p:nvSpPr>
        <p:spPr>
          <a:xfrm>
            <a:off x="1155347" y="1750771"/>
            <a:ext cx="4239611"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ptos" panose="020B00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the</a:t>
            </a:r>
            <a:r>
              <a:rPr lang="en-US" sz="2400" dirty="0">
                <a:solidFill>
                  <a:schemeClr val="tx1">
                    <a:lumMod val="65000"/>
                    <a:lumOff val="35000"/>
                  </a:schemeClr>
                </a:solidFill>
                <a:latin typeface="Aptos" panose="020B0004020202020204" pitchFamily="34" charset="0"/>
                <a:cs typeface="Arial" panose="020B0604020202020204" pitchFamily="34" charset="0"/>
              </a:rPr>
              <a:t> </a:t>
            </a:r>
            <a:br>
              <a:rPr lang="en-US" sz="2400" dirty="0">
                <a:solidFill>
                  <a:schemeClr val="tx1">
                    <a:lumMod val="65000"/>
                    <a:lumOff val="35000"/>
                  </a:schemeClr>
                </a:solidFill>
                <a:latin typeface="Aptos" panose="020B00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br>
            <a:r>
              <a:rPr lang="en-US" sz="2400" dirty="0">
                <a:solidFill>
                  <a:schemeClr val="tx1">
                    <a:lumMod val="65000"/>
                    <a:lumOff val="35000"/>
                  </a:schemeClr>
                </a:solidFill>
                <a:latin typeface="Aptos" panose="020B00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ith</a:t>
            </a:r>
            <a:r>
              <a:rPr lang="en-US" sz="2400" dirty="0">
                <a:solidFill>
                  <a:schemeClr val="tx1">
                    <a:lumMod val="65000"/>
                    <a:lumOff val="35000"/>
                  </a:schemeClr>
                </a:solidFill>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2" name="Slide Number Placeholder 2">
            <a:extLst>
              <a:ext uri="{FF2B5EF4-FFF2-40B4-BE49-F238E27FC236}">
                <a16:creationId xmlns:a16="http://schemas.microsoft.com/office/drawing/2014/main" id="{D398A1F8-D825-F123-4D15-C00C4DFEB28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ior Slide char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6"/>
            <a:ext cx="172269" cy="383310"/>
          </a:xfrm>
          <a:prstGeom prst="rect">
            <a:avLst/>
          </a:prstGeom>
          <a:noFill/>
        </p:spPr>
        <p:txBody>
          <a:bodyPr wrap="squar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latin typeface="Aptos" panose="020B0004020202020204" pitchFamily="34" charset="0"/>
              </a:defRPr>
            </a:lvl1pPr>
          </a:lstStyle>
          <a:p>
            <a:r>
              <a:rPr lang="en-US" dirty="0"/>
              <a:t>Click to edit slide heading</a:t>
            </a:r>
          </a:p>
        </p:txBody>
      </p:sp>
      <p:sp>
        <p:nvSpPr>
          <p:cNvPr id="8" name="Chart Placeholder 7"/>
          <p:cNvSpPr>
            <a:spLocks noGrp="1"/>
          </p:cNvSpPr>
          <p:nvPr>
            <p:ph type="chart" sz="quarter" idx="10"/>
          </p:nvPr>
        </p:nvSpPr>
        <p:spPr>
          <a:xfrm>
            <a:off x="1841501" y="1804989"/>
            <a:ext cx="8145463" cy="3597275"/>
          </a:xfrm>
          <a:prstGeom prst="rect">
            <a:avLst/>
          </a:prstGeom>
        </p:spPr>
        <p:txBody>
          <a:bodyPr/>
          <a:lstStyle>
            <a:lvl1pPr>
              <a:defRPr>
                <a:latin typeface="Aptos" panose="020B0004020202020204" pitchFamily="34" charset="0"/>
              </a:defRPr>
            </a:lvl1pPr>
          </a:lstStyle>
          <a:p>
            <a:r>
              <a:rPr lang="en-US"/>
              <a:t>Click icon to add chart</a:t>
            </a:r>
            <a:endParaRPr lang="en-US" dirty="0"/>
          </a:p>
        </p:txBody>
      </p:sp>
    </p:spTree>
    <p:extLst>
      <p:ext uri="{BB962C8B-B14F-4D97-AF65-F5344CB8AC3E}">
        <p14:creationId xmlns:p14="http://schemas.microsoft.com/office/powerpoint/2010/main" val="3193879833"/>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IMRA LOMA option 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C6BCA3-B13F-54A2-1A39-9380D2B75FC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t="234" b="-1"/>
          <a:stretch>
            <a:fillRect/>
          </a:stretch>
        </p:blipFill>
        <p:spPr>
          <a:xfrm>
            <a:off x="-66262" y="1"/>
            <a:ext cx="12258262" cy="6857999"/>
          </a:xfrm>
          <a:prstGeom prst="rect">
            <a:avLst/>
          </a:prstGeom>
        </p:spPr>
      </p:pic>
      <p:pic>
        <p:nvPicPr>
          <p:cNvPr id="4" name="Picture 3">
            <a:extLst>
              <a:ext uri="{FF2B5EF4-FFF2-40B4-BE49-F238E27FC236}">
                <a16:creationId xmlns:a16="http://schemas.microsoft.com/office/drawing/2014/main" id="{C4A37D40-5DD3-D008-C701-963ED97B64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1115" y="5972432"/>
            <a:ext cx="2164080" cy="639327"/>
          </a:xfrm>
          <a:prstGeom prst="rect">
            <a:avLst/>
          </a:prstGeom>
        </p:spPr>
      </p:pic>
      <p:sp>
        <p:nvSpPr>
          <p:cNvPr id="5" name="Title 1">
            <a:extLst>
              <a:ext uri="{FF2B5EF4-FFF2-40B4-BE49-F238E27FC236}">
                <a16:creationId xmlns:a16="http://schemas.microsoft.com/office/drawing/2014/main" id="{072B2C2F-2FBA-F933-60F1-83AE2F3AAAAE}"/>
              </a:ext>
            </a:extLst>
          </p:cNvPr>
          <p:cNvSpPr>
            <a:spLocks noGrp="1"/>
          </p:cNvSpPr>
          <p:nvPr>
            <p:ph type="title"/>
          </p:nvPr>
        </p:nvSpPr>
        <p:spPr>
          <a:xfrm>
            <a:off x="2718967" y="2395777"/>
            <a:ext cx="4779531" cy="1723373"/>
          </a:xfrm>
          <a:prstGeom prst="rect">
            <a:avLst/>
          </a:prstGeom>
        </p:spPr>
        <p:txBody>
          <a:bodyPr/>
          <a:lstStyle>
            <a:lvl1pPr>
              <a:defRPr>
                <a:solidFill>
                  <a:schemeClr val="bg1"/>
                </a:solidFill>
                <a:latin typeface="Aptos" panose="020B0004020202020204" pitchFamily="34" charset="0"/>
              </a:defRPr>
            </a:lvl1pPr>
          </a:lstStyle>
          <a:p>
            <a:r>
              <a:rPr lang="en-US" dirty="0"/>
              <a:t>Session Title</a:t>
            </a:r>
            <a:br>
              <a:rPr lang="en-US" dirty="0"/>
            </a:br>
            <a:r>
              <a:rPr lang="en-US" dirty="0"/>
              <a:t>Goes Here</a:t>
            </a:r>
          </a:p>
        </p:txBody>
      </p:sp>
      <p:pic>
        <p:nvPicPr>
          <p:cNvPr id="9" name="Graphic 8">
            <a:extLst>
              <a:ext uri="{FF2B5EF4-FFF2-40B4-BE49-F238E27FC236}">
                <a16:creationId xmlns:a16="http://schemas.microsoft.com/office/drawing/2014/main" id="{5879EFA6-5613-D4F7-F9BA-C81954D584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9597" y="449706"/>
            <a:ext cx="3172183" cy="1131721"/>
          </a:xfrm>
          <a:prstGeom prst="rect">
            <a:avLst/>
          </a:prstGeom>
        </p:spPr>
      </p:pic>
    </p:spTree>
    <p:extLst>
      <p:ext uri="{BB962C8B-B14F-4D97-AF65-F5344CB8AC3E}">
        <p14:creationId xmlns:p14="http://schemas.microsoft.com/office/powerpoint/2010/main" val="40281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Transition slid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93541-C696-DC3F-E453-50E167D7AB0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t="410"/>
          <a:stretch>
            <a:fillRect/>
          </a:stretch>
        </p:blipFill>
        <p:spPr>
          <a:xfrm>
            <a:off x="0" y="0"/>
            <a:ext cx="12192000" cy="4184821"/>
          </a:xfrm>
          <a:prstGeom prst="rect">
            <a:avLst/>
          </a:prstGeom>
          <a:solidFill>
            <a:schemeClr val="bg1"/>
          </a:solidFill>
        </p:spPr>
      </p:pic>
      <p:sp>
        <p:nvSpPr>
          <p:cNvPr id="3" name="Rectangle 2">
            <a:extLst>
              <a:ext uri="{FF2B5EF4-FFF2-40B4-BE49-F238E27FC236}">
                <a16:creationId xmlns:a16="http://schemas.microsoft.com/office/drawing/2014/main" id="{4AEF6EDC-3C4F-7DA4-EAB1-B76B31B4994B}"/>
              </a:ext>
            </a:extLst>
          </p:cNvPr>
          <p:cNvSpPr/>
          <p:nvPr userDrawn="1"/>
        </p:nvSpPr>
        <p:spPr>
          <a:xfrm>
            <a:off x="0" y="4360373"/>
            <a:ext cx="12192000" cy="8601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00" dirty="0">
              <a:solidFill>
                <a:srgbClr val="002F70"/>
              </a:solidFill>
            </a:endParaRPr>
          </a:p>
        </p:txBody>
      </p:sp>
      <p:sp>
        <p:nvSpPr>
          <p:cNvPr id="5" name="Rectangle 4">
            <a:extLst>
              <a:ext uri="{FF2B5EF4-FFF2-40B4-BE49-F238E27FC236}">
                <a16:creationId xmlns:a16="http://schemas.microsoft.com/office/drawing/2014/main" id="{D5C53798-85AF-7077-009F-B5732AB8BFFF}"/>
              </a:ext>
            </a:extLst>
          </p:cNvPr>
          <p:cNvSpPr/>
          <p:nvPr userDrawn="1"/>
        </p:nvSpPr>
        <p:spPr>
          <a:xfrm>
            <a:off x="0" y="4184821"/>
            <a:ext cx="12192000" cy="1755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00" dirty="0">
              <a:solidFill>
                <a:srgbClr val="002F70"/>
              </a:solidFill>
            </a:endParaRPr>
          </a:p>
        </p:txBody>
      </p:sp>
      <p:pic>
        <p:nvPicPr>
          <p:cNvPr id="6" name="Picture 5">
            <a:extLst>
              <a:ext uri="{FF2B5EF4-FFF2-40B4-BE49-F238E27FC236}">
                <a16:creationId xmlns:a16="http://schemas.microsoft.com/office/drawing/2014/main" id="{C3683A0F-B45B-20C5-7588-03E468091B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9459" y="5980289"/>
            <a:ext cx="2163305" cy="623297"/>
          </a:xfrm>
          <a:prstGeom prst="rect">
            <a:avLst/>
          </a:prstGeom>
        </p:spPr>
      </p:pic>
      <p:sp>
        <p:nvSpPr>
          <p:cNvPr id="10" name="Title 1">
            <a:extLst>
              <a:ext uri="{FF2B5EF4-FFF2-40B4-BE49-F238E27FC236}">
                <a16:creationId xmlns:a16="http://schemas.microsoft.com/office/drawing/2014/main" id="{935C6792-7073-C28D-DD53-CE5FEC5320D3}"/>
              </a:ext>
            </a:extLst>
          </p:cNvPr>
          <p:cNvSpPr>
            <a:spLocks noGrp="1"/>
          </p:cNvSpPr>
          <p:nvPr>
            <p:ph type="title" hasCustomPrompt="1"/>
          </p:nvPr>
        </p:nvSpPr>
        <p:spPr>
          <a:xfrm>
            <a:off x="4965148" y="4577967"/>
            <a:ext cx="7012585" cy="454989"/>
          </a:xfrm>
          <a:prstGeom prst="rect">
            <a:avLst/>
          </a:prstGeom>
        </p:spPr>
        <p:txBody>
          <a:bodyPr/>
          <a:lstStyle>
            <a:lvl1pPr algn="r">
              <a:defRPr sz="3200">
                <a:solidFill>
                  <a:schemeClr val="bg1"/>
                </a:solidFill>
                <a:latin typeface="Aptos" panose="020B0004020202020204" pitchFamily="34" charset="0"/>
              </a:defRPr>
            </a:lvl1pPr>
          </a:lstStyle>
          <a:p>
            <a:r>
              <a:rPr lang="en-US" dirty="0"/>
              <a:t>Transition Slide Title Goes Here</a:t>
            </a:r>
          </a:p>
        </p:txBody>
      </p:sp>
    </p:spTree>
    <p:extLst>
      <p:ext uri="{BB962C8B-B14F-4D97-AF65-F5344CB8AC3E}">
        <p14:creationId xmlns:p14="http://schemas.microsoft.com/office/powerpoint/2010/main" val="257679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ior Slide levels">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6"/>
            <a:ext cx="172269" cy="383310"/>
          </a:xfrm>
          <a:prstGeom prst="rect">
            <a:avLst/>
          </a:prstGeom>
          <a:noFill/>
        </p:spPr>
        <p:txBody>
          <a:bodyPr wrap="squar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latin typeface="Aptos" panose="020B0004020202020204" pitchFamily="34" charset="0"/>
              </a:defRPr>
            </a:lvl1pPr>
          </a:lstStyle>
          <a:p>
            <a:r>
              <a:rPr lang="en-US" dirty="0"/>
              <a:t>Click to edit slide heading</a:t>
            </a:r>
          </a:p>
        </p:txBody>
      </p:sp>
      <p:sp>
        <p:nvSpPr>
          <p:cNvPr id="5" name="Text Placeholder 4"/>
          <p:cNvSpPr>
            <a:spLocks noGrp="1"/>
          </p:cNvSpPr>
          <p:nvPr>
            <p:ph type="body" sz="quarter" idx="10"/>
          </p:nvPr>
        </p:nvSpPr>
        <p:spPr>
          <a:xfrm>
            <a:off x="1684338" y="1816101"/>
            <a:ext cx="7759700" cy="3489325"/>
          </a:xfrm>
          <a:prstGeom prst="rect">
            <a:avLst/>
          </a:prstGeom>
        </p:spPr>
        <p:txBody>
          <a:bodyPr lIns="0" tIns="0" rIns="0" bIns="0"/>
          <a:lstStyle>
            <a:lvl1pPr>
              <a:defRPr sz="2800">
                <a:latin typeface="Aptos" panose="020B0004020202020204" pitchFamily="34" charset="0"/>
                <a:cs typeface="Arial" panose="020B0604020202020204" pitchFamily="34" charset="0"/>
              </a:defRPr>
            </a:lvl1pPr>
            <a:lvl2pPr>
              <a:defRPr sz="2400">
                <a:latin typeface="Aptos" panose="020B0004020202020204" pitchFamily="34" charset="0"/>
                <a:cs typeface="Arial" panose="020B0604020202020204" pitchFamily="34" charset="0"/>
              </a:defRPr>
            </a:lvl2pPr>
            <a:lvl3pPr>
              <a:defRPr sz="2000">
                <a:latin typeface="Aptos" panose="020B00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13940447"/>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ior Slide 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6"/>
            <a:ext cx="172269" cy="383310"/>
          </a:xfrm>
          <a:prstGeom prst="rect">
            <a:avLst/>
          </a:prstGeom>
          <a:noFill/>
        </p:spPr>
        <p:txBody>
          <a:bodyPr wrap="squar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263980589"/>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atin typeface="Aptos" panose="020B0004020202020204" pitchFamily="34" charset="0"/>
              </a:defRPr>
            </a:lvl1pPr>
          </a:lstStyle>
          <a:p>
            <a:r>
              <a:rPr lang="en-US"/>
              <a:t>Click icon to add picture</a:t>
            </a:r>
            <a:endParaRPr lang="en-US" dirty="0"/>
          </a:p>
        </p:txBody>
      </p:sp>
      <p:sp>
        <p:nvSpPr>
          <p:cNvPr id="2" name="TextBox 1"/>
          <p:cNvSpPr txBox="1"/>
          <p:nvPr userDrawn="1"/>
        </p:nvSpPr>
        <p:spPr>
          <a:xfrm>
            <a:off x="11247350" y="-1111937"/>
            <a:ext cx="234360"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2pPr>
            <a:lvl3pPr marL="1031875" indent="-342900">
              <a:lnSpc>
                <a:spcPct val="100000"/>
              </a:lnSpc>
              <a:spcAft>
                <a:spcPts val="1200"/>
              </a:spcAft>
              <a:buClr>
                <a:schemeClr val="tx1"/>
              </a:buClr>
              <a:buSzPct val="135000"/>
              <a:buFont typeface="Arial" panose="020B0604020202020204" pitchFamily="34" charset="0"/>
              <a:buChar char="•"/>
              <a:defRPr sz="2400">
                <a:latin typeface="Aptos" panose="020B0004020202020204" pitchFamily="34" charset="0"/>
              </a:defRPr>
            </a:lvl3pPr>
          </a:lstStyle>
          <a:p>
            <a:pPr lvl="0"/>
            <a:r>
              <a:rPr lang="en-US"/>
              <a:t>Click to edit Master text styles</a:t>
            </a:r>
          </a:p>
          <a:p>
            <a:pPr lvl="1"/>
            <a:r>
              <a:rPr lang="en-US"/>
              <a:t>Second level</a:t>
            </a:r>
          </a:p>
          <a:p>
            <a:pPr lvl="2"/>
            <a:r>
              <a:rPr lang="en-US"/>
              <a:t>Third level</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3" name="Rectangle 2">
            <a:extLst>
              <a:ext uri="{FF2B5EF4-FFF2-40B4-BE49-F238E27FC236}">
                <a16:creationId xmlns:a16="http://schemas.microsoft.com/office/drawing/2014/main" id="{36FC6AB4-7B99-2AE6-F031-B86BA65AE66C}"/>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CCD1A13D-31EF-EECB-1C3B-5BCCEFA8B9DE}"/>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8" name="Picture 7">
            <a:extLst>
              <a:ext uri="{FF2B5EF4-FFF2-40B4-BE49-F238E27FC236}">
                <a16:creationId xmlns:a16="http://schemas.microsoft.com/office/drawing/2014/main" id="{B137BDFE-9B22-CD04-D67E-4DDEEC60909B}"/>
              </a:ext>
            </a:extLst>
          </p:cNvPr>
          <p:cNvPicPr>
            <a:picLocks noChangeAspect="1"/>
          </p:cNvPicPr>
          <p:nvPr userDrawn="1"/>
        </p:nvPicPr>
        <p:blipFill>
          <a:blip r:embed="rId2"/>
          <a:srcRect l="-3016" t="-14727" r="-2812" b="-9443"/>
          <a:stretch/>
        </p:blipFill>
        <p:spPr>
          <a:xfrm>
            <a:off x="9975850" y="6000750"/>
            <a:ext cx="1822450" cy="615949"/>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Last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54570E-8EDF-3AE2-7221-A6B0E9504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2077" y="4114524"/>
            <a:ext cx="2407845" cy="711341"/>
          </a:xfrm>
          <a:prstGeom prst="rect">
            <a:avLst/>
          </a:prstGeom>
        </p:spPr>
      </p:pic>
      <p:sp>
        <p:nvSpPr>
          <p:cNvPr id="6" name="TextBox 5">
            <a:extLst>
              <a:ext uri="{FF2B5EF4-FFF2-40B4-BE49-F238E27FC236}">
                <a16:creationId xmlns:a16="http://schemas.microsoft.com/office/drawing/2014/main" id="{872B26B2-A8AB-7C57-C1F6-3FA8B8EB4E6E}"/>
              </a:ext>
            </a:extLst>
          </p:cNvPr>
          <p:cNvSpPr txBox="1"/>
          <p:nvPr userDrawn="1"/>
        </p:nvSpPr>
        <p:spPr>
          <a:xfrm>
            <a:off x="4313583" y="5382118"/>
            <a:ext cx="3564835" cy="502573"/>
          </a:xfrm>
          <a:prstGeom prst="rect">
            <a:avLst/>
          </a:prstGeom>
          <a:noFill/>
        </p:spPr>
        <p:txBody>
          <a:bodyPr wrap="square" rtlCol="0">
            <a:spAutoFit/>
          </a:bodyPr>
          <a:lstStyle/>
          <a:p>
            <a:pPr algn="ctr"/>
            <a:r>
              <a:rPr lang="en-US" sz="1333" dirty="0">
                <a:solidFill>
                  <a:schemeClr val="bg1"/>
                </a:solidFill>
                <a:latin typeface="Aptos" panose="020B0004020202020204" pitchFamily="34" charset="0"/>
                <a:cs typeface="Arial" panose="020B0604020202020204" pitchFamily="34" charset="0"/>
              </a:rPr>
              <a:t>Follow us on LinkedIn at </a:t>
            </a:r>
            <a:br>
              <a:rPr lang="en-US" sz="1333" dirty="0">
                <a:solidFill>
                  <a:schemeClr val="bg1"/>
                </a:solidFill>
                <a:latin typeface="Aptos" panose="020B0004020202020204" pitchFamily="34" charset="0"/>
                <a:cs typeface="Arial" panose="020B0604020202020204" pitchFamily="34" charset="0"/>
              </a:rPr>
            </a:br>
            <a:r>
              <a:rPr lang="en-US" sz="1333" u="none" dirty="0">
                <a:solidFill>
                  <a:schemeClr val="bg1"/>
                </a:solidFill>
                <a:latin typeface="Aptos" panose="020B0004020202020204" pitchFamily="34" charset="0"/>
                <a:cs typeface="Arial" panose="020B0604020202020204" pitchFamily="34" charset="0"/>
              </a:rPr>
              <a:t>LinkedIn.com/LIMRA</a:t>
            </a:r>
          </a:p>
        </p:txBody>
      </p:sp>
      <p:grpSp>
        <p:nvGrpSpPr>
          <p:cNvPr id="7" name="Group 6">
            <a:extLst>
              <a:ext uri="{FF2B5EF4-FFF2-40B4-BE49-F238E27FC236}">
                <a16:creationId xmlns:a16="http://schemas.microsoft.com/office/drawing/2014/main" id="{E41A043F-D561-5F39-C5E9-939B781C4754}"/>
              </a:ext>
            </a:extLst>
          </p:cNvPr>
          <p:cNvGrpSpPr/>
          <p:nvPr userDrawn="1"/>
        </p:nvGrpSpPr>
        <p:grpSpPr>
          <a:xfrm>
            <a:off x="5941403" y="5932115"/>
            <a:ext cx="363591" cy="309196"/>
            <a:chOff x="8912103" y="9239366"/>
            <a:chExt cx="545387" cy="463794"/>
          </a:xfrm>
        </p:grpSpPr>
        <p:sp>
          <p:nvSpPr>
            <p:cNvPr id="8" name="Rectangle 7">
              <a:extLst>
                <a:ext uri="{FF2B5EF4-FFF2-40B4-BE49-F238E27FC236}">
                  <a16:creationId xmlns:a16="http://schemas.microsoft.com/office/drawing/2014/main" id="{3773E160-CF19-88C5-53E0-B4B29D93C01F}"/>
                </a:ext>
              </a:extLst>
            </p:cNvPr>
            <p:cNvSpPr/>
            <p:nvPr userDrawn="1"/>
          </p:nvSpPr>
          <p:spPr>
            <a:xfrm>
              <a:off x="8939560" y="9283224"/>
              <a:ext cx="408878" cy="3760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069D41C-7748-2907-D28F-516C7B1415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2103" y="9239366"/>
              <a:ext cx="545387" cy="463794"/>
            </a:xfrm>
            <a:prstGeom prst="rect">
              <a:avLst/>
            </a:prstGeom>
          </p:spPr>
        </p:pic>
      </p:grpSp>
    </p:spTree>
    <p:extLst>
      <p:ext uri="{BB962C8B-B14F-4D97-AF65-F5344CB8AC3E}">
        <p14:creationId xmlns:p14="http://schemas.microsoft.com/office/powerpoint/2010/main" val="419361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grpSp>
        <p:nvGrpSpPr>
          <p:cNvPr id="2" name="Group 1">
            <a:extLst>
              <a:ext uri="{FF2B5EF4-FFF2-40B4-BE49-F238E27FC236}">
                <a16:creationId xmlns:a16="http://schemas.microsoft.com/office/drawing/2014/main" id="{C3CB0C08-1240-1B6E-5DBB-526FF86C7DFF}"/>
              </a:ext>
            </a:extLst>
          </p:cNvPr>
          <p:cNvGrpSpPr/>
          <p:nvPr userDrawn="1"/>
        </p:nvGrpSpPr>
        <p:grpSpPr>
          <a:xfrm>
            <a:off x="3046829" y="1056027"/>
            <a:ext cx="6098342"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Premier financial services industry research and talent management organization</a:t>
              </a:r>
              <a:endParaRPr lang="en-US" dirty="0">
                <a:latin typeface="Aptos" panose="020B0004020202020204" pitchFamily="34" charset="0"/>
              </a:endParaRPr>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Flagship for industry professional development and industry networking</a:t>
              </a:r>
              <a:endParaRPr lang="en-US" dirty="0">
                <a:latin typeface="Aptos" panose="020B0004020202020204" pitchFamily="34" charset="0"/>
              </a:endParaRPr>
            </a:p>
          </p:txBody>
        </p:sp>
      </p:gr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latin typeface="Aptos" panose="020B0004020202020204" pitchFamily="34" charset="0"/>
            </a:endParaRPr>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ptos" panose="020B00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ptos" panose="020B0004020202020204" pitchFamily="34" charset="0"/>
                <a:cs typeface="Arial" panose="020B0604020202020204" pitchFamily="34" charset="0"/>
              </a:rPr>
            </a:br>
            <a:r>
              <a:rPr lang="en-US" sz="2400" dirty="0">
                <a:solidFill>
                  <a:srgbClr val="DAAA00"/>
                </a:solidFill>
                <a:latin typeface="Aptos" panose="020B0004020202020204" pitchFamily="34" charset="0"/>
                <a:cs typeface="Arial" panose="020B0604020202020204" pitchFamily="34" charset="0"/>
              </a:rPr>
              <a:t>knowledge</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insights</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connections</a:t>
            </a:r>
            <a:r>
              <a:rPr lang="en-US" sz="2400" dirty="0">
                <a:solidFill>
                  <a:schemeClr val="bg1"/>
                </a:solidFill>
                <a:latin typeface="Aptos" panose="020B0004020202020204" pitchFamily="34" charset="0"/>
                <a:cs typeface="Arial" panose="020B0604020202020204" pitchFamily="34" charset="0"/>
              </a:rPr>
              <a:t>, and </a:t>
            </a:r>
            <a:r>
              <a:rPr lang="en-US" sz="2400" dirty="0">
                <a:solidFill>
                  <a:srgbClr val="DAAA00"/>
                </a:solidFill>
                <a:latin typeface="Aptos" panose="020B0004020202020204" pitchFamily="34" charset="0"/>
                <a:cs typeface="Arial" panose="020B0604020202020204" pitchFamily="34" charset="0"/>
              </a:rPr>
              <a:t>solutions</a:t>
            </a:r>
            <a:endParaRPr lang="en-US" sz="2400" dirty="0">
              <a:latin typeface="Aptos" panose="020B0004020202020204" pitchFamily="34" charset="0"/>
            </a:endParaRPr>
          </a:p>
        </p:txBody>
      </p:sp>
      <p:sp>
        <p:nvSpPr>
          <p:cNvPr id="3" name="Rectangle 2">
            <a:extLst>
              <a:ext uri="{FF2B5EF4-FFF2-40B4-BE49-F238E27FC236}">
                <a16:creationId xmlns:a16="http://schemas.microsoft.com/office/drawing/2014/main" id="{24F88CAA-8F06-3656-CF0D-4EC80F654DC4}"/>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4" name="Title Placeholder 37">
            <a:extLst>
              <a:ext uri="{FF2B5EF4-FFF2-40B4-BE49-F238E27FC236}">
                <a16:creationId xmlns:a16="http://schemas.microsoft.com/office/drawing/2014/main" id="{7042515B-196D-B205-EA53-56EAA55EED6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6" name="Picture 5" descr="A black and white logo with white text&#10;&#10;Description automatically generated">
            <a:extLst>
              <a:ext uri="{FF2B5EF4-FFF2-40B4-BE49-F238E27FC236}">
                <a16:creationId xmlns:a16="http://schemas.microsoft.com/office/drawing/2014/main" id="{71EB111F-72C3-C02B-3EC0-1BADCF071892}"/>
              </a:ext>
            </a:extLst>
          </p:cNvPr>
          <p:cNvPicPr>
            <a:picLocks noChangeAspect="1"/>
          </p:cNvPicPr>
          <p:nvPr userDrawn="1"/>
        </p:nvPicPr>
        <p:blipFill>
          <a:blip r:embed="rId3"/>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4" name="Rectangle 3">
            <a:extLst>
              <a:ext uri="{FF2B5EF4-FFF2-40B4-BE49-F238E27FC236}">
                <a16:creationId xmlns:a16="http://schemas.microsoft.com/office/drawing/2014/main" id="{EA69F344-421F-01BC-4D28-4589C7FFA1E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DAA0B3AD-56BE-B0C0-CE01-5E595D96A8E3}"/>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latin typeface="Aptos" panose="020B0004020202020204" pitchFamily="34" charset="0"/>
              </a:defRPr>
            </a:lvl1pPr>
          </a:lstStyle>
          <a:p>
            <a:pPr lvl="0"/>
            <a:r>
              <a:rPr lang="en-US"/>
              <a:t>Click to 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atin typeface="Aptos" panose="020B0004020202020204" pitchFamily="34" charset="0"/>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1B98408A-FED8-83CF-D0AA-C8DB83FCB9D5}"/>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31B81CCF-4A6C-B879-56C1-0F47C8EE1D47}"/>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9647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2pPr>
            <a:lvl3pPr marL="1033463"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3pPr>
            <a:lvl4pPr marL="13716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4pPr>
            <a:lvl5pPr marL="1719263" indent="-342900">
              <a:buClr>
                <a:schemeClr val="tx1"/>
              </a:buClr>
              <a:buSzPct val="135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atin typeface="Aptos" panose="020B0004020202020204" pitchFamily="34" charset="0"/>
              </a:defRPr>
            </a:lvl1pPr>
          </a:lstStyle>
          <a:p>
            <a:r>
              <a:rPr lang="en-US"/>
              <a:t>Click icon to add picture</a:t>
            </a:r>
            <a:endParaRPr lang="en-US" dirty="0"/>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8" name="Rectangle 7">
            <a:extLst>
              <a:ext uri="{FF2B5EF4-FFF2-40B4-BE49-F238E27FC236}">
                <a16:creationId xmlns:a16="http://schemas.microsoft.com/office/drawing/2014/main" id="{9D2AA369-9C04-26E8-93D8-D3E1B2234236}"/>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C46B516E-F1CB-67F6-E3C6-35EC4B341A1B}"/>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4" name="Rectangle 3">
            <a:extLst>
              <a:ext uri="{FF2B5EF4-FFF2-40B4-BE49-F238E27FC236}">
                <a16:creationId xmlns:a16="http://schemas.microsoft.com/office/drawing/2014/main" id="{C7026CAE-4D7B-40AF-43EF-14C78C73C37B}"/>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5" name="Title Placeholder 37">
            <a:extLst>
              <a:ext uri="{FF2B5EF4-FFF2-40B4-BE49-F238E27FC236}">
                <a16:creationId xmlns:a16="http://schemas.microsoft.com/office/drawing/2014/main" id="{85BF10DA-B9B5-ECFD-A8EE-2C41F25F6115}"/>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0236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13" name="Rectangle 12">
            <a:extLst>
              <a:ext uri="{FF2B5EF4-FFF2-40B4-BE49-F238E27FC236}">
                <a16:creationId xmlns:a16="http://schemas.microsoft.com/office/drawing/2014/main" id="{C4DC01B8-CEE1-3E15-199B-71DAE8112DD2}"/>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5" name="Title Placeholder 37">
            <a:extLst>
              <a:ext uri="{FF2B5EF4-FFF2-40B4-BE49-F238E27FC236}">
                <a16:creationId xmlns:a16="http://schemas.microsoft.com/office/drawing/2014/main" id="{73FFCA7F-F238-BA44-322F-D746A90CF82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96070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2" name="TextBox 1"/>
          <p:cNvSpPr txBox="1"/>
          <p:nvPr userDrawn="1"/>
        </p:nvSpPr>
        <p:spPr>
          <a:xfrm>
            <a:off x="11247350" y="-1111937"/>
            <a:ext cx="234360"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a:t>Click to 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Click to 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Click to 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Click to 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Click to 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Click to 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Click to 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DA3A7BDF-114D-3943-2784-373CB52022B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352A69DA-E32F-4F8D-DF8A-38F9236D327F}"/>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83711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4D01D3-25E4-2FE8-4384-F6F807AD65E6}"/>
              </a:ext>
            </a:extLst>
          </p:cNvPr>
          <p:cNvPicPr>
            <a:picLocks noChangeAspect="1"/>
          </p:cNvPicPr>
          <p:nvPr userDrawn="1"/>
        </p:nvPicPr>
        <p:blipFill>
          <a:blip r:embed="rId22"/>
          <a:srcRect l="-3016" t="-14727" r="-2812" b="-9443"/>
          <a:stretch/>
        </p:blipFill>
        <p:spPr>
          <a:xfrm>
            <a:off x="9975850" y="6000750"/>
            <a:ext cx="1822450" cy="615949"/>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702" r:id="rId1"/>
    <p:sldLayoutId id="2147483668" r:id="rId2"/>
    <p:sldLayoutId id="2147483695" r:id="rId3"/>
    <p:sldLayoutId id="2147483687" r:id="rId4"/>
    <p:sldLayoutId id="2147483694" r:id="rId5"/>
    <p:sldLayoutId id="2147483669" r:id="rId6"/>
    <p:sldLayoutId id="2147483693" r:id="rId7"/>
    <p:sldLayoutId id="2147483692" r:id="rId8"/>
    <p:sldLayoutId id="2147483689" r:id="rId9"/>
    <p:sldLayoutId id="2147483701" r:id="rId10"/>
    <p:sldLayoutId id="2147483691" r:id="rId11"/>
    <p:sldLayoutId id="2147483697" r:id="rId12"/>
    <p:sldLayoutId id="2147483698" r:id="rId13"/>
    <p:sldLayoutId id="2147483700" r:id="rId14"/>
    <p:sldLayoutId id="2147483703" r:id="rId15"/>
    <p:sldLayoutId id="2147483704" r:id="rId16"/>
    <p:sldLayoutId id="2147483705" r:id="rId17"/>
    <p:sldLayoutId id="2147483706" r:id="rId18"/>
    <p:sldLayoutId id="2147483707" r:id="rId19"/>
    <p:sldLayoutId id="2147483708" r:id="rId20"/>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CD063BB6-63DB-403B-38D2-73246DC6B9BC}"/>
              </a:ext>
            </a:extLst>
          </p:cNvPr>
          <p:cNvSpPr>
            <a:spLocks noGrp="1"/>
          </p:cNvSpPr>
          <p:nvPr>
            <p:ph type="ctrTitle"/>
          </p:nvPr>
        </p:nvSpPr>
        <p:spPr>
          <a:xfrm>
            <a:off x="441028" y="4820451"/>
            <a:ext cx="11217572" cy="1338828"/>
          </a:xfrm>
        </p:spPr>
        <p:txBody>
          <a:bodyPr/>
          <a:lstStyle/>
          <a:p>
            <a:r>
              <a:rPr lang="en-US" dirty="0"/>
              <a:t>Elevating Tomorrow: Advancing Life Insurance, Annuities, and Workplace Benefits</a:t>
            </a:r>
          </a:p>
        </p:txBody>
      </p:sp>
      <p:sp>
        <p:nvSpPr>
          <p:cNvPr id="16" name="Text Placeholder 10">
            <a:extLst>
              <a:ext uri="{FF2B5EF4-FFF2-40B4-BE49-F238E27FC236}">
                <a16:creationId xmlns:a16="http://schemas.microsoft.com/office/drawing/2014/main" id="{E0801B89-3E17-4A72-561C-AF48510FEA1A}"/>
              </a:ext>
            </a:extLst>
          </p:cNvPr>
          <p:cNvSpPr>
            <a:spLocks noGrp="1"/>
          </p:cNvSpPr>
          <p:nvPr>
            <p:ph type="body" sz="quarter" idx="11"/>
          </p:nvPr>
        </p:nvSpPr>
        <p:spPr>
          <a:xfrm>
            <a:off x="441028" y="6159279"/>
            <a:ext cx="5449824" cy="333375"/>
          </a:xfrm>
        </p:spPr>
        <p:txBody>
          <a:bodyPr/>
          <a:lstStyle/>
          <a:p>
            <a:r>
              <a:rPr lang="en-US" dirty="0"/>
              <a:t>September 2025</a:t>
            </a:r>
          </a:p>
        </p:txBody>
      </p:sp>
    </p:spTree>
    <p:extLst>
      <p:ext uri="{BB962C8B-B14F-4D97-AF65-F5344CB8AC3E}">
        <p14:creationId xmlns:p14="http://schemas.microsoft.com/office/powerpoint/2010/main" val="246974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001AA-6FE7-9EBE-6586-3A0F27637A7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10033CA-0B40-82F3-A5F6-B7B047914C5E}"/>
              </a:ext>
            </a:extLst>
          </p:cNvPr>
          <p:cNvSpPr/>
          <p:nvPr/>
        </p:nvSpPr>
        <p:spPr>
          <a:xfrm>
            <a:off x="2182759" y="2387264"/>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5" name="Rectangle: Rounded Corners 4">
            <a:extLst>
              <a:ext uri="{FF2B5EF4-FFF2-40B4-BE49-F238E27FC236}">
                <a16:creationId xmlns:a16="http://schemas.microsoft.com/office/drawing/2014/main" id="{928746D8-F359-2384-929B-7CB78BC82A3B}"/>
              </a:ext>
            </a:extLst>
          </p:cNvPr>
          <p:cNvSpPr/>
          <p:nvPr/>
        </p:nvSpPr>
        <p:spPr>
          <a:xfrm>
            <a:off x="2182759" y="2949473"/>
            <a:ext cx="7994464" cy="507779"/>
          </a:xfrm>
          <a:prstGeom prst="roundRect">
            <a:avLst>
              <a:gd name="adj" fmla="val 10000"/>
            </a:avLst>
          </a:prstGeom>
          <a:solidFill>
            <a:schemeClr val="bg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6" name="Rectangle: Rounded Corners 5">
            <a:extLst>
              <a:ext uri="{FF2B5EF4-FFF2-40B4-BE49-F238E27FC236}">
                <a16:creationId xmlns:a16="http://schemas.microsoft.com/office/drawing/2014/main" id="{A9A0F838-180B-8D73-B8F7-58A33E6851F9}"/>
              </a:ext>
            </a:extLst>
          </p:cNvPr>
          <p:cNvSpPr/>
          <p:nvPr/>
        </p:nvSpPr>
        <p:spPr>
          <a:xfrm>
            <a:off x="2182759" y="3511683"/>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 name="Rectangle: Rounded Corners 6">
            <a:extLst>
              <a:ext uri="{FF2B5EF4-FFF2-40B4-BE49-F238E27FC236}">
                <a16:creationId xmlns:a16="http://schemas.microsoft.com/office/drawing/2014/main" id="{EFA3642D-A95D-1A8C-932C-9FF7A418C1BE}"/>
              </a:ext>
            </a:extLst>
          </p:cNvPr>
          <p:cNvSpPr/>
          <p:nvPr/>
        </p:nvSpPr>
        <p:spPr>
          <a:xfrm>
            <a:off x="2182759" y="4073892"/>
            <a:ext cx="7994464" cy="507779"/>
          </a:xfrm>
          <a:prstGeom prst="roundRect">
            <a:avLst>
              <a:gd name="adj" fmla="val 10000"/>
            </a:avLst>
          </a:prstGeom>
          <a:solidFill>
            <a:schemeClr val="bg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8" name="Rectangle: Rounded Corners 7">
            <a:extLst>
              <a:ext uri="{FF2B5EF4-FFF2-40B4-BE49-F238E27FC236}">
                <a16:creationId xmlns:a16="http://schemas.microsoft.com/office/drawing/2014/main" id="{EA964C64-2F55-5741-31E3-3FEC5E3D594B}"/>
              </a:ext>
            </a:extLst>
          </p:cNvPr>
          <p:cNvSpPr/>
          <p:nvPr/>
        </p:nvSpPr>
        <p:spPr>
          <a:xfrm>
            <a:off x="2182759" y="4636101"/>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9" name="Rectangle: Rounded Corners 8">
            <a:extLst>
              <a:ext uri="{FF2B5EF4-FFF2-40B4-BE49-F238E27FC236}">
                <a16:creationId xmlns:a16="http://schemas.microsoft.com/office/drawing/2014/main" id="{70937AB1-C899-5EBA-CE2C-BECED5EEBCAF}"/>
              </a:ext>
            </a:extLst>
          </p:cNvPr>
          <p:cNvSpPr/>
          <p:nvPr/>
        </p:nvSpPr>
        <p:spPr>
          <a:xfrm>
            <a:off x="2182759" y="5198311"/>
            <a:ext cx="7994464" cy="507779"/>
          </a:xfrm>
          <a:prstGeom prst="roundRect">
            <a:avLst>
              <a:gd name="adj" fmla="val 10000"/>
            </a:avLst>
          </a:prstGeom>
          <a:solidFill>
            <a:schemeClr val="bg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Rectangle: Rounded Corners 9">
            <a:extLst>
              <a:ext uri="{FF2B5EF4-FFF2-40B4-BE49-F238E27FC236}">
                <a16:creationId xmlns:a16="http://schemas.microsoft.com/office/drawing/2014/main" id="{0BAF551B-6001-5A04-13EB-F250B0663027}"/>
              </a:ext>
            </a:extLst>
          </p:cNvPr>
          <p:cNvSpPr/>
          <p:nvPr/>
        </p:nvSpPr>
        <p:spPr>
          <a:xfrm>
            <a:off x="2182759" y="1825055"/>
            <a:ext cx="7994464" cy="507779"/>
          </a:xfrm>
          <a:prstGeom prst="roundRect">
            <a:avLst>
              <a:gd name="adj" fmla="val 10000"/>
            </a:avLst>
          </a:prstGeom>
          <a:solidFill>
            <a:schemeClr val="bg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1" name="Rectangle: Rounded Corners 10">
            <a:extLst>
              <a:ext uri="{FF2B5EF4-FFF2-40B4-BE49-F238E27FC236}">
                <a16:creationId xmlns:a16="http://schemas.microsoft.com/office/drawing/2014/main" id="{6B79DADE-0B89-ADFD-7523-E1827192DBB6}"/>
              </a:ext>
            </a:extLst>
          </p:cNvPr>
          <p:cNvSpPr/>
          <p:nvPr/>
        </p:nvSpPr>
        <p:spPr>
          <a:xfrm>
            <a:off x="2182759" y="1262845"/>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8" name="Title 17">
            <a:extLst>
              <a:ext uri="{FF2B5EF4-FFF2-40B4-BE49-F238E27FC236}">
                <a16:creationId xmlns:a16="http://schemas.microsoft.com/office/drawing/2014/main" id="{763332D7-EE67-7E89-1933-89EE7ADE7472}"/>
              </a:ext>
            </a:extLst>
          </p:cNvPr>
          <p:cNvSpPr>
            <a:spLocks noGrp="1"/>
          </p:cNvSpPr>
          <p:nvPr>
            <p:ph type="title"/>
          </p:nvPr>
        </p:nvSpPr>
        <p:spPr>
          <a:prstGeom prst="rect">
            <a:avLst/>
          </a:prstGeom>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Infrastructure: Compass 2025</a:t>
            </a:r>
          </a:p>
        </p:txBody>
      </p:sp>
      <p:sp>
        <p:nvSpPr>
          <p:cNvPr id="12" name="TextBox 11">
            <a:extLst>
              <a:ext uri="{FF2B5EF4-FFF2-40B4-BE49-F238E27FC236}">
                <a16:creationId xmlns:a16="http://schemas.microsoft.com/office/drawing/2014/main" id="{87DF2A9B-54EE-0C26-D755-510F3260AE78}"/>
              </a:ext>
            </a:extLst>
          </p:cNvPr>
          <p:cNvSpPr txBox="1"/>
          <p:nvPr/>
        </p:nvSpPr>
        <p:spPr>
          <a:xfrm>
            <a:off x="2182758" y="1328965"/>
            <a:ext cx="5510253" cy="441659"/>
          </a:xfrm>
          <a:prstGeom prst="rect">
            <a:avLst/>
          </a:prstGeom>
          <a:noFill/>
        </p:spPr>
        <p:txBody>
          <a:bodyPr wrap="square" rtlCol="0">
            <a:spAutoFit/>
          </a:bodyPr>
          <a:lstStyle/>
          <a:p>
            <a:r>
              <a:rPr lang="en-US" sz="2270" dirty="0"/>
              <a:t>Benchmark Data Optimization</a:t>
            </a:r>
          </a:p>
        </p:txBody>
      </p:sp>
      <p:sp>
        <p:nvSpPr>
          <p:cNvPr id="13" name="TextBox 12">
            <a:extLst>
              <a:ext uri="{FF2B5EF4-FFF2-40B4-BE49-F238E27FC236}">
                <a16:creationId xmlns:a16="http://schemas.microsoft.com/office/drawing/2014/main" id="{4BD28293-B87B-28CB-9561-95165A5E5A10}"/>
              </a:ext>
            </a:extLst>
          </p:cNvPr>
          <p:cNvSpPr txBox="1"/>
          <p:nvPr/>
        </p:nvSpPr>
        <p:spPr>
          <a:xfrm>
            <a:off x="2182759" y="1882988"/>
            <a:ext cx="6644718" cy="441659"/>
          </a:xfrm>
          <a:prstGeom prst="rect">
            <a:avLst/>
          </a:prstGeom>
          <a:noFill/>
        </p:spPr>
        <p:txBody>
          <a:bodyPr wrap="square" rtlCol="0">
            <a:spAutoFit/>
          </a:bodyPr>
          <a:lstStyle/>
          <a:p>
            <a:r>
              <a:rPr lang="en-US" sz="2270" dirty="0"/>
              <a:t>Compliance Education Platform Enhancement</a:t>
            </a:r>
          </a:p>
        </p:txBody>
      </p:sp>
      <p:sp>
        <p:nvSpPr>
          <p:cNvPr id="14" name="TextBox 13">
            <a:extLst>
              <a:ext uri="{FF2B5EF4-FFF2-40B4-BE49-F238E27FC236}">
                <a16:creationId xmlns:a16="http://schemas.microsoft.com/office/drawing/2014/main" id="{E680ECBE-3349-489E-9B4D-B9E54677C818}"/>
              </a:ext>
            </a:extLst>
          </p:cNvPr>
          <p:cNvSpPr txBox="1"/>
          <p:nvPr/>
        </p:nvSpPr>
        <p:spPr>
          <a:xfrm>
            <a:off x="2182758" y="2445741"/>
            <a:ext cx="5510253" cy="441659"/>
          </a:xfrm>
          <a:prstGeom prst="rect">
            <a:avLst/>
          </a:prstGeom>
          <a:noFill/>
        </p:spPr>
        <p:txBody>
          <a:bodyPr wrap="square" rtlCol="0">
            <a:spAutoFit/>
          </a:bodyPr>
          <a:lstStyle/>
          <a:p>
            <a:r>
              <a:rPr lang="en-US" sz="2270" dirty="0"/>
              <a:t>Customer Relationship Management</a:t>
            </a:r>
          </a:p>
        </p:txBody>
      </p:sp>
      <p:sp>
        <p:nvSpPr>
          <p:cNvPr id="15" name="TextBox 14">
            <a:extLst>
              <a:ext uri="{FF2B5EF4-FFF2-40B4-BE49-F238E27FC236}">
                <a16:creationId xmlns:a16="http://schemas.microsoft.com/office/drawing/2014/main" id="{028AC2FA-074A-0A4D-12CB-37C94526AFC4}"/>
              </a:ext>
            </a:extLst>
          </p:cNvPr>
          <p:cNvSpPr txBox="1"/>
          <p:nvPr/>
        </p:nvSpPr>
        <p:spPr>
          <a:xfrm>
            <a:off x="2182758" y="3007950"/>
            <a:ext cx="5510253" cy="441659"/>
          </a:xfrm>
          <a:prstGeom prst="rect">
            <a:avLst/>
          </a:prstGeom>
          <a:noFill/>
        </p:spPr>
        <p:txBody>
          <a:bodyPr wrap="square" rtlCol="0">
            <a:spAutoFit/>
          </a:bodyPr>
          <a:lstStyle/>
          <a:p>
            <a:r>
              <a:rPr lang="en-US" sz="2270" dirty="0"/>
              <a:t>Exam Platform</a:t>
            </a:r>
          </a:p>
        </p:txBody>
      </p:sp>
      <p:sp>
        <p:nvSpPr>
          <p:cNvPr id="16" name="TextBox 15">
            <a:extLst>
              <a:ext uri="{FF2B5EF4-FFF2-40B4-BE49-F238E27FC236}">
                <a16:creationId xmlns:a16="http://schemas.microsoft.com/office/drawing/2014/main" id="{4A4B0502-1CC4-33F4-8281-9CAA9BEE06A6}"/>
              </a:ext>
            </a:extLst>
          </p:cNvPr>
          <p:cNvSpPr txBox="1"/>
          <p:nvPr/>
        </p:nvSpPr>
        <p:spPr>
          <a:xfrm>
            <a:off x="2182758" y="3570159"/>
            <a:ext cx="5510253" cy="441659"/>
          </a:xfrm>
          <a:prstGeom prst="rect">
            <a:avLst/>
          </a:prstGeom>
          <a:noFill/>
        </p:spPr>
        <p:txBody>
          <a:bodyPr wrap="square" rtlCol="0">
            <a:spAutoFit/>
          </a:bodyPr>
          <a:lstStyle/>
          <a:p>
            <a:r>
              <a:rPr lang="en-US" sz="2270" dirty="0"/>
              <a:t>Human Capital Management Platform</a:t>
            </a:r>
          </a:p>
        </p:txBody>
      </p:sp>
      <p:sp>
        <p:nvSpPr>
          <p:cNvPr id="17" name="TextBox 16">
            <a:extLst>
              <a:ext uri="{FF2B5EF4-FFF2-40B4-BE49-F238E27FC236}">
                <a16:creationId xmlns:a16="http://schemas.microsoft.com/office/drawing/2014/main" id="{D7AEB57D-1748-8039-FBAE-5A2E047E298D}"/>
              </a:ext>
            </a:extLst>
          </p:cNvPr>
          <p:cNvSpPr txBox="1"/>
          <p:nvPr/>
        </p:nvSpPr>
        <p:spPr>
          <a:xfrm>
            <a:off x="2182758" y="4134455"/>
            <a:ext cx="5510253" cy="441659"/>
          </a:xfrm>
          <a:prstGeom prst="rect">
            <a:avLst/>
          </a:prstGeom>
          <a:noFill/>
        </p:spPr>
        <p:txBody>
          <a:bodyPr wrap="square" rtlCol="0">
            <a:spAutoFit/>
          </a:bodyPr>
          <a:lstStyle/>
          <a:p>
            <a:r>
              <a:rPr lang="en-US" sz="2270" dirty="0"/>
              <a:t>Learning Content Management System</a:t>
            </a:r>
          </a:p>
        </p:txBody>
      </p:sp>
      <p:sp>
        <p:nvSpPr>
          <p:cNvPr id="19" name="TextBox 18">
            <a:extLst>
              <a:ext uri="{FF2B5EF4-FFF2-40B4-BE49-F238E27FC236}">
                <a16:creationId xmlns:a16="http://schemas.microsoft.com/office/drawing/2014/main" id="{A97693A2-5BC8-C4F6-035D-F6C7C146BC56}"/>
              </a:ext>
            </a:extLst>
          </p:cNvPr>
          <p:cNvSpPr txBox="1"/>
          <p:nvPr/>
        </p:nvSpPr>
        <p:spPr>
          <a:xfrm>
            <a:off x="2182758" y="4700895"/>
            <a:ext cx="5510253" cy="441659"/>
          </a:xfrm>
          <a:prstGeom prst="rect">
            <a:avLst/>
          </a:prstGeom>
          <a:noFill/>
        </p:spPr>
        <p:txBody>
          <a:bodyPr wrap="square" rtlCol="0">
            <a:spAutoFit/>
          </a:bodyPr>
          <a:lstStyle/>
          <a:p>
            <a:r>
              <a:rPr lang="en-US" sz="2270" dirty="0"/>
              <a:t>Learning Management Systems</a:t>
            </a:r>
          </a:p>
        </p:txBody>
      </p:sp>
      <p:sp>
        <p:nvSpPr>
          <p:cNvPr id="20" name="TextBox 19">
            <a:extLst>
              <a:ext uri="{FF2B5EF4-FFF2-40B4-BE49-F238E27FC236}">
                <a16:creationId xmlns:a16="http://schemas.microsoft.com/office/drawing/2014/main" id="{1915E20E-2F20-0BEC-CD51-75D006AFAC6F}"/>
              </a:ext>
            </a:extLst>
          </p:cNvPr>
          <p:cNvSpPr txBox="1"/>
          <p:nvPr/>
        </p:nvSpPr>
        <p:spPr>
          <a:xfrm>
            <a:off x="2182758" y="5258874"/>
            <a:ext cx="5510253" cy="441659"/>
          </a:xfrm>
          <a:prstGeom prst="rect">
            <a:avLst/>
          </a:prstGeom>
          <a:noFill/>
        </p:spPr>
        <p:txBody>
          <a:bodyPr wrap="square" rtlCol="0">
            <a:spAutoFit/>
          </a:bodyPr>
          <a:lstStyle/>
          <a:p>
            <a:r>
              <a:rPr lang="en-US" sz="2270" dirty="0"/>
              <a:t>NetSuite</a:t>
            </a:r>
          </a:p>
        </p:txBody>
      </p:sp>
    </p:spTree>
    <p:extLst>
      <p:ext uri="{BB962C8B-B14F-4D97-AF65-F5344CB8AC3E}">
        <p14:creationId xmlns:p14="http://schemas.microsoft.com/office/powerpoint/2010/main" val="8482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F598C1-8852-3832-7F7C-559789EB8B0B}"/>
            </a:ext>
          </a:extLst>
        </p:cNvPr>
        <p:cNvGrpSpPr/>
        <p:nvPr/>
      </p:nvGrpSpPr>
      <p:grpSpPr>
        <a:xfrm>
          <a:off x="0" y="0"/>
          <a:ext cx="0" cy="0"/>
          <a:chOff x="0" y="0"/>
          <a:chExt cx="0" cy="0"/>
        </a:xfrm>
      </p:grpSpPr>
      <p:sp>
        <p:nvSpPr>
          <p:cNvPr id="10" name="Text Placeholder 24">
            <a:extLst>
              <a:ext uri="{FF2B5EF4-FFF2-40B4-BE49-F238E27FC236}">
                <a16:creationId xmlns:a16="http://schemas.microsoft.com/office/drawing/2014/main" id="{4672AE5C-D0AE-DF2C-B050-C08EE39E0E22}"/>
              </a:ext>
            </a:extLst>
          </p:cNvPr>
          <p:cNvSpPr txBox="1">
            <a:spLocks/>
          </p:cNvSpPr>
          <p:nvPr/>
        </p:nvSpPr>
        <p:spPr>
          <a:xfrm>
            <a:off x="241974" y="1030862"/>
            <a:ext cx="4989450" cy="2687123"/>
          </a:xfrm>
          <a:prstGeom prst="rect">
            <a:avLst/>
          </a:prstGeom>
        </p:spPr>
        <p:txBody>
          <a:bodyPr/>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latin typeface="Aptos" panose="020B0004020202020204" pitchFamily="34" charset="0"/>
              </a:rPr>
              <a:t>Life Insurance</a:t>
            </a:r>
          </a:p>
          <a:p>
            <a:r>
              <a:rPr lang="en-US" kern="0" dirty="0">
                <a:latin typeface="Aptos" panose="020B0004020202020204" pitchFamily="34" charset="0"/>
              </a:rPr>
              <a:t>Annuities</a:t>
            </a:r>
          </a:p>
          <a:p>
            <a:r>
              <a:rPr lang="en-US" kern="0" dirty="0">
                <a:latin typeface="Aptos" panose="020B0004020202020204" pitchFamily="34" charset="0"/>
              </a:rPr>
              <a:t>Workplace Benefits</a:t>
            </a:r>
          </a:p>
          <a:p>
            <a:r>
              <a:rPr lang="en-US" kern="0" dirty="0">
                <a:latin typeface="Aptos" panose="020B0004020202020204" pitchFamily="34" charset="0"/>
              </a:rPr>
              <a:t>Artificial Intelligence</a:t>
            </a:r>
          </a:p>
          <a:p>
            <a:pPr lvl="1"/>
            <a:r>
              <a:rPr lang="en-US" kern="0" dirty="0">
                <a:latin typeface="Aptos" panose="020B0004020202020204" pitchFamily="34" charset="0"/>
              </a:rPr>
              <a:t>Key Insights</a:t>
            </a:r>
          </a:p>
          <a:p>
            <a:pPr lvl="1"/>
            <a:r>
              <a:rPr lang="en-US" kern="0" dirty="0">
                <a:latin typeface="Aptos" panose="020B0004020202020204" pitchFamily="34" charset="0"/>
              </a:rPr>
              <a:t>Industry Resources</a:t>
            </a:r>
          </a:p>
          <a:p>
            <a:r>
              <a:rPr lang="en-US" dirty="0"/>
              <a:t>Compass 2030 Strategy: Focus Areas</a:t>
            </a:r>
            <a:endParaRPr lang="en-US" kern="0" dirty="0">
              <a:latin typeface="Aptos" panose="020B0004020202020204" pitchFamily="34" charset="0"/>
            </a:endParaRPr>
          </a:p>
          <a:p>
            <a:endParaRPr lang="en-US" kern="0" dirty="0">
              <a:latin typeface="Aptos" panose="020B0004020202020204" pitchFamily="34" charset="0"/>
            </a:endParaRPr>
          </a:p>
          <a:p>
            <a:endParaRPr lang="en-US" kern="0" dirty="0">
              <a:latin typeface="Aptos" panose="020B0004020202020204" pitchFamily="34" charset="0"/>
            </a:endParaRPr>
          </a:p>
          <a:p>
            <a:endParaRPr lang="en-US" kern="0" dirty="0">
              <a:latin typeface="Aptos" panose="020B0004020202020204" pitchFamily="34" charset="0"/>
            </a:endParaRPr>
          </a:p>
        </p:txBody>
      </p:sp>
      <p:sp>
        <p:nvSpPr>
          <p:cNvPr id="11" name="Slide Number Placeholder 2">
            <a:extLst>
              <a:ext uri="{FF2B5EF4-FFF2-40B4-BE49-F238E27FC236}">
                <a16:creationId xmlns:a16="http://schemas.microsoft.com/office/drawing/2014/main" id="{98CA3143-E3D6-3D3C-B2BC-C600E9CF67D9}"/>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11</a:t>
            </a:fld>
            <a:endParaRPr lang="en-US" sz="900" dirty="0">
              <a:latin typeface="Aptos" panose="020B0004020202020204" pitchFamily="34" charset="0"/>
            </a:endParaRPr>
          </a:p>
        </p:txBody>
      </p:sp>
      <p:sp>
        <p:nvSpPr>
          <p:cNvPr id="8" name="Title 7">
            <a:extLst>
              <a:ext uri="{FF2B5EF4-FFF2-40B4-BE49-F238E27FC236}">
                <a16:creationId xmlns:a16="http://schemas.microsoft.com/office/drawing/2014/main" id="{0A44BC7D-A4B8-3D26-F567-9122A55408A8}"/>
              </a:ext>
            </a:extLst>
          </p:cNvPr>
          <p:cNvSpPr>
            <a:spLocks noGrp="1"/>
          </p:cNvSpPr>
          <p:nvPr>
            <p:ph type="title"/>
          </p:nvPr>
        </p:nvSpPr>
        <p:spPr/>
        <p:txBody>
          <a:bodyPr/>
          <a:lstStyle/>
          <a:p>
            <a:r>
              <a:rPr lang="en-US" dirty="0"/>
              <a:t>Vision for the Future</a:t>
            </a:r>
          </a:p>
        </p:txBody>
      </p:sp>
      <p:pic>
        <p:nvPicPr>
          <p:cNvPr id="3" name="Picture Placeholder 2" descr="A person looking through binoculars on a mountain&#10;&#10;AI-generated content may be incorrect.">
            <a:extLst>
              <a:ext uri="{FF2B5EF4-FFF2-40B4-BE49-F238E27FC236}">
                <a16:creationId xmlns:a16="http://schemas.microsoft.com/office/drawing/2014/main" id="{9BCE3296-1F58-29A0-2CCA-9D13076E2B17}"/>
              </a:ext>
            </a:extLst>
          </p:cNvPr>
          <p:cNvPicPr>
            <a:picLocks noGrp="1" noChangeAspect="1"/>
          </p:cNvPicPr>
          <p:nvPr>
            <p:ph type="pic" sz="quarter" idx="15"/>
          </p:nvPr>
        </p:nvPicPr>
        <p:blipFill>
          <a:blip r:embed="rId3"/>
          <a:srcRect l="12500" r="12500"/>
          <a:stretch>
            <a:fillRect/>
          </a:stretch>
        </p:blipFill>
        <p:spPr/>
      </p:pic>
    </p:spTree>
    <p:extLst>
      <p:ext uri="{BB962C8B-B14F-4D97-AF65-F5344CB8AC3E}">
        <p14:creationId xmlns:p14="http://schemas.microsoft.com/office/powerpoint/2010/main" val="100698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4164F-52A5-DD63-AB5D-8A8ABB4CD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7D641-74AE-0E09-1390-B8135A496AC5}"/>
              </a:ext>
            </a:extLst>
          </p:cNvPr>
          <p:cNvSpPr>
            <a:spLocks noGrp="1"/>
          </p:cNvSpPr>
          <p:nvPr>
            <p:ph type="title"/>
          </p:nvPr>
        </p:nvSpPr>
        <p:spPr/>
        <p:txBody>
          <a:bodyPr wrap="none" anchor="ct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Life Insurance </a:t>
            </a:r>
          </a:p>
        </p:txBody>
      </p:sp>
      <p:sp>
        <p:nvSpPr>
          <p:cNvPr id="4" name="Rectangle: Rounded Corners 3">
            <a:extLst>
              <a:ext uri="{FF2B5EF4-FFF2-40B4-BE49-F238E27FC236}">
                <a16:creationId xmlns:a16="http://schemas.microsoft.com/office/drawing/2014/main" id="{B88D14A8-DFC5-DC91-6CCC-ED7A97D7C818}"/>
              </a:ext>
            </a:extLst>
          </p:cNvPr>
          <p:cNvSpPr/>
          <p:nvPr/>
        </p:nvSpPr>
        <p:spPr>
          <a:xfrm>
            <a:off x="2023269" y="1633173"/>
            <a:ext cx="8145463" cy="598609"/>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 name="Freeform: Shape 6">
            <a:extLst>
              <a:ext uri="{FF2B5EF4-FFF2-40B4-BE49-F238E27FC236}">
                <a16:creationId xmlns:a16="http://schemas.microsoft.com/office/drawing/2014/main" id="{ECD9128E-063C-A60A-D81E-6F1B14DAB474}"/>
              </a:ext>
            </a:extLst>
          </p:cNvPr>
          <p:cNvSpPr/>
          <p:nvPr/>
        </p:nvSpPr>
        <p:spPr>
          <a:xfrm>
            <a:off x="2714662" y="1633173"/>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Shrinking Advisor Base</a:t>
            </a:r>
          </a:p>
        </p:txBody>
      </p:sp>
      <p:sp>
        <p:nvSpPr>
          <p:cNvPr id="8" name="Rectangle: Rounded Corners 7">
            <a:extLst>
              <a:ext uri="{FF2B5EF4-FFF2-40B4-BE49-F238E27FC236}">
                <a16:creationId xmlns:a16="http://schemas.microsoft.com/office/drawing/2014/main" id="{C2EFF1C9-DF6B-57EE-176F-4FA3BE4C0E1F}"/>
              </a:ext>
            </a:extLst>
          </p:cNvPr>
          <p:cNvSpPr/>
          <p:nvPr/>
        </p:nvSpPr>
        <p:spPr>
          <a:xfrm>
            <a:off x="2023269" y="2381434"/>
            <a:ext cx="8145463" cy="59860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Freeform: Shape 9">
            <a:extLst>
              <a:ext uri="{FF2B5EF4-FFF2-40B4-BE49-F238E27FC236}">
                <a16:creationId xmlns:a16="http://schemas.microsoft.com/office/drawing/2014/main" id="{02B213E6-02C0-83F1-2169-F3E9526E3CC1}"/>
              </a:ext>
            </a:extLst>
          </p:cNvPr>
          <p:cNvSpPr/>
          <p:nvPr/>
        </p:nvSpPr>
        <p:spPr>
          <a:xfrm>
            <a:off x="2714662" y="2381434"/>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solidFill>
                  <a:srgbClr val="000000">
                    <a:hueOff val="0"/>
                    <a:satOff val="0"/>
                    <a:lumOff val="0"/>
                    <a:alphaOff val="0"/>
                  </a:srgbClr>
                </a:solidFill>
                <a:latin typeface="Aptos" panose="020B0004020202020204" pitchFamily="34" charset="0"/>
                <a:ea typeface="+mn-ea"/>
                <a:cs typeface="+mn-cs"/>
              </a:rPr>
              <a:t>Operational Efficiency Gains   </a:t>
            </a:r>
          </a:p>
        </p:txBody>
      </p:sp>
      <p:sp>
        <p:nvSpPr>
          <p:cNvPr id="11" name="Rectangle: Rounded Corners 10">
            <a:extLst>
              <a:ext uri="{FF2B5EF4-FFF2-40B4-BE49-F238E27FC236}">
                <a16:creationId xmlns:a16="http://schemas.microsoft.com/office/drawing/2014/main" id="{F30AB687-DB0B-C277-771B-E371D384F17E}"/>
              </a:ext>
            </a:extLst>
          </p:cNvPr>
          <p:cNvSpPr/>
          <p:nvPr/>
        </p:nvSpPr>
        <p:spPr>
          <a:xfrm>
            <a:off x="2023269" y="3129696"/>
            <a:ext cx="8145463" cy="598609"/>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3" name="Freeform: Shape 12">
            <a:extLst>
              <a:ext uri="{FF2B5EF4-FFF2-40B4-BE49-F238E27FC236}">
                <a16:creationId xmlns:a16="http://schemas.microsoft.com/office/drawing/2014/main" id="{BE034F13-CCA1-39F2-9E0A-4917F8BC4D3B}"/>
              </a:ext>
            </a:extLst>
          </p:cNvPr>
          <p:cNvSpPr/>
          <p:nvPr/>
        </p:nvSpPr>
        <p:spPr>
          <a:xfrm>
            <a:off x="2714662" y="3129696"/>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Simplified Point-of-Sale Experience</a:t>
            </a:r>
          </a:p>
        </p:txBody>
      </p:sp>
      <p:sp>
        <p:nvSpPr>
          <p:cNvPr id="14" name="Rectangle: Rounded Corners 13">
            <a:extLst>
              <a:ext uri="{FF2B5EF4-FFF2-40B4-BE49-F238E27FC236}">
                <a16:creationId xmlns:a16="http://schemas.microsoft.com/office/drawing/2014/main" id="{29088A39-E41E-BE5B-7C72-17B1E52EBCB8}"/>
              </a:ext>
            </a:extLst>
          </p:cNvPr>
          <p:cNvSpPr/>
          <p:nvPr/>
        </p:nvSpPr>
        <p:spPr>
          <a:xfrm>
            <a:off x="2023269" y="3877957"/>
            <a:ext cx="8145463" cy="59860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6" name="Freeform: Shape 15">
            <a:extLst>
              <a:ext uri="{FF2B5EF4-FFF2-40B4-BE49-F238E27FC236}">
                <a16:creationId xmlns:a16="http://schemas.microsoft.com/office/drawing/2014/main" id="{7DE6C374-8D3D-3024-B8F8-32FA98CBB711}"/>
              </a:ext>
            </a:extLst>
          </p:cNvPr>
          <p:cNvSpPr/>
          <p:nvPr/>
        </p:nvSpPr>
        <p:spPr>
          <a:xfrm>
            <a:off x="2714662" y="3877957"/>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Strategic In-Force Management for Capital Efficiency</a:t>
            </a:r>
          </a:p>
        </p:txBody>
      </p:sp>
      <p:sp>
        <p:nvSpPr>
          <p:cNvPr id="17" name="Rectangle: Rounded Corners 16">
            <a:extLst>
              <a:ext uri="{FF2B5EF4-FFF2-40B4-BE49-F238E27FC236}">
                <a16:creationId xmlns:a16="http://schemas.microsoft.com/office/drawing/2014/main" id="{9EEE0F98-B349-C1B7-866C-0540509FFC61}"/>
              </a:ext>
            </a:extLst>
          </p:cNvPr>
          <p:cNvSpPr/>
          <p:nvPr/>
        </p:nvSpPr>
        <p:spPr>
          <a:xfrm>
            <a:off x="2023269" y="4626218"/>
            <a:ext cx="8145463" cy="598609"/>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9" name="Freeform: Shape 18">
            <a:extLst>
              <a:ext uri="{FF2B5EF4-FFF2-40B4-BE49-F238E27FC236}">
                <a16:creationId xmlns:a16="http://schemas.microsoft.com/office/drawing/2014/main" id="{A8D2BC07-5F14-372D-1ACF-2A7F7C06F263}"/>
              </a:ext>
            </a:extLst>
          </p:cNvPr>
          <p:cNvSpPr/>
          <p:nvPr/>
        </p:nvSpPr>
        <p:spPr>
          <a:xfrm>
            <a:off x="2714662" y="4626218"/>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a:latin typeface="Aptos" panose="020B0004020202020204" pitchFamily="34" charset="0"/>
              </a:rPr>
              <a:t>Artificial Intelligence</a:t>
            </a:r>
            <a:endParaRPr lang="en-US" sz="1600" kern="1200">
              <a:latin typeface="Aptos" panose="020B0004020202020204" pitchFamily="34" charset="0"/>
            </a:endParaRPr>
          </a:p>
        </p:txBody>
      </p:sp>
      <p:pic>
        <p:nvPicPr>
          <p:cNvPr id="21" name="Picture 20" descr="A blue magnifying glass&#10;&#10;AI-generated content may be incorrect.">
            <a:extLst>
              <a:ext uri="{FF2B5EF4-FFF2-40B4-BE49-F238E27FC236}">
                <a16:creationId xmlns:a16="http://schemas.microsoft.com/office/drawing/2014/main" id="{3F21D456-A75B-9D72-B099-C2483D97C2D3}"/>
              </a:ext>
            </a:extLst>
          </p:cNvPr>
          <p:cNvPicPr>
            <a:picLocks noChangeAspect="1"/>
          </p:cNvPicPr>
          <p:nvPr/>
        </p:nvPicPr>
        <p:blipFill>
          <a:blip r:embed="rId3"/>
          <a:stretch>
            <a:fillRect/>
          </a:stretch>
        </p:blipFill>
        <p:spPr>
          <a:xfrm>
            <a:off x="2158819" y="4005943"/>
            <a:ext cx="349171" cy="349171"/>
          </a:xfrm>
          <a:prstGeom prst="rect">
            <a:avLst/>
          </a:prstGeom>
        </p:spPr>
      </p:pic>
      <p:pic>
        <p:nvPicPr>
          <p:cNvPr id="23" name="Picture 22">
            <a:extLst>
              <a:ext uri="{FF2B5EF4-FFF2-40B4-BE49-F238E27FC236}">
                <a16:creationId xmlns:a16="http://schemas.microsoft.com/office/drawing/2014/main" id="{46F35C55-4074-ABBD-559A-7B26901A1333}"/>
              </a:ext>
            </a:extLst>
          </p:cNvPr>
          <p:cNvPicPr>
            <a:picLocks noChangeAspect="1"/>
          </p:cNvPicPr>
          <p:nvPr/>
        </p:nvPicPr>
        <p:blipFill>
          <a:blip r:embed="rId4"/>
          <a:srcRect/>
          <a:stretch/>
        </p:blipFill>
        <p:spPr>
          <a:xfrm>
            <a:off x="2165957" y="3264553"/>
            <a:ext cx="363969" cy="363969"/>
          </a:xfrm>
          <a:prstGeom prst="rect">
            <a:avLst/>
          </a:prstGeom>
        </p:spPr>
      </p:pic>
      <p:pic>
        <p:nvPicPr>
          <p:cNvPr id="25" name="Picture 24" descr="A blue graph with a black background&#10;&#10;AI-generated content may be incorrect.">
            <a:extLst>
              <a:ext uri="{FF2B5EF4-FFF2-40B4-BE49-F238E27FC236}">
                <a16:creationId xmlns:a16="http://schemas.microsoft.com/office/drawing/2014/main" id="{9BAB80C0-D222-3540-7940-67B984E2DFD3}"/>
              </a:ext>
            </a:extLst>
          </p:cNvPr>
          <p:cNvPicPr>
            <a:picLocks noChangeAspect="1"/>
          </p:cNvPicPr>
          <p:nvPr/>
        </p:nvPicPr>
        <p:blipFill>
          <a:blip r:embed="rId5"/>
          <a:stretch>
            <a:fillRect/>
          </a:stretch>
        </p:blipFill>
        <p:spPr>
          <a:xfrm>
            <a:off x="2179888" y="2583360"/>
            <a:ext cx="350037" cy="266446"/>
          </a:xfrm>
          <a:prstGeom prst="rect">
            <a:avLst/>
          </a:prstGeom>
        </p:spPr>
      </p:pic>
      <p:pic>
        <p:nvPicPr>
          <p:cNvPr id="27" name="Picture 26">
            <a:extLst>
              <a:ext uri="{FF2B5EF4-FFF2-40B4-BE49-F238E27FC236}">
                <a16:creationId xmlns:a16="http://schemas.microsoft.com/office/drawing/2014/main" id="{4F89403C-0668-EDA9-AC72-1AE48AD6C4E2}"/>
              </a:ext>
            </a:extLst>
          </p:cNvPr>
          <p:cNvPicPr>
            <a:picLocks noChangeAspect="1"/>
          </p:cNvPicPr>
          <p:nvPr/>
        </p:nvPicPr>
        <p:blipFill>
          <a:blip r:embed="rId6"/>
          <a:srcRect/>
          <a:stretch/>
        </p:blipFill>
        <p:spPr>
          <a:xfrm>
            <a:off x="2140838" y="1698489"/>
            <a:ext cx="463467" cy="463467"/>
          </a:xfrm>
          <a:prstGeom prst="rect">
            <a:avLst/>
          </a:prstGeom>
        </p:spPr>
      </p:pic>
      <p:pic>
        <p:nvPicPr>
          <p:cNvPr id="29" name="Picture 28" descr="A blue line drawing of a head with a gear inside&#10;&#10;AI-generated content may be incorrect.">
            <a:extLst>
              <a:ext uri="{FF2B5EF4-FFF2-40B4-BE49-F238E27FC236}">
                <a16:creationId xmlns:a16="http://schemas.microsoft.com/office/drawing/2014/main" id="{D64ADC2C-3A6A-D1E2-E0C9-C726E82A841D}"/>
              </a:ext>
            </a:extLst>
          </p:cNvPr>
          <p:cNvPicPr>
            <a:picLocks noChangeAspect="1"/>
          </p:cNvPicPr>
          <p:nvPr/>
        </p:nvPicPr>
        <p:blipFill>
          <a:blip r:embed="rId7"/>
          <a:stretch>
            <a:fillRect/>
          </a:stretch>
        </p:blipFill>
        <p:spPr>
          <a:xfrm>
            <a:off x="2100942" y="4691535"/>
            <a:ext cx="492477" cy="492477"/>
          </a:xfrm>
          <a:prstGeom prst="rect">
            <a:avLst/>
          </a:prstGeom>
        </p:spPr>
      </p:pic>
    </p:spTree>
    <p:extLst>
      <p:ext uri="{BB962C8B-B14F-4D97-AF65-F5344CB8AC3E}">
        <p14:creationId xmlns:p14="http://schemas.microsoft.com/office/powerpoint/2010/main" val="69036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06A7-CE53-E53C-ED5C-CDE76488B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AB671-8DC8-049A-C837-AE140464009D}"/>
              </a:ext>
            </a:extLst>
          </p:cNvPr>
          <p:cNvSpPr>
            <a:spLocks noGrp="1"/>
          </p:cNvSpPr>
          <p:nvPr>
            <p:ph type="title"/>
          </p:nvPr>
        </p:nvSpPr>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Annuities</a:t>
            </a:r>
          </a:p>
        </p:txBody>
      </p:sp>
      <p:sp>
        <p:nvSpPr>
          <p:cNvPr id="4" name="Rectangle: Rounded Corners 3">
            <a:extLst>
              <a:ext uri="{FF2B5EF4-FFF2-40B4-BE49-F238E27FC236}">
                <a16:creationId xmlns:a16="http://schemas.microsoft.com/office/drawing/2014/main" id="{AD88AC49-C18F-059F-F085-FB933FB053F6}"/>
              </a:ext>
            </a:extLst>
          </p:cNvPr>
          <p:cNvSpPr/>
          <p:nvPr/>
        </p:nvSpPr>
        <p:spPr>
          <a:xfrm>
            <a:off x="2023269" y="1273629"/>
            <a:ext cx="8145463" cy="595551"/>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 name="Freeform: Shape 6">
            <a:extLst>
              <a:ext uri="{FF2B5EF4-FFF2-40B4-BE49-F238E27FC236}">
                <a16:creationId xmlns:a16="http://schemas.microsoft.com/office/drawing/2014/main" id="{744A2B00-DEED-1815-2AE9-64872CC9EAF4}"/>
              </a:ext>
            </a:extLst>
          </p:cNvPr>
          <p:cNvSpPr/>
          <p:nvPr/>
        </p:nvSpPr>
        <p:spPr>
          <a:xfrm>
            <a:off x="2654397" y="1273629"/>
            <a:ext cx="7514335" cy="595551"/>
          </a:xfrm>
          <a:custGeom>
            <a:avLst/>
            <a:gdLst>
              <a:gd name="connsiteX0" fmla="*/ 0 w 11271502"/>
              <a:gd name="connsiteY0" fmla="*/ 0 h 819647"/>
              <a:gd name="connsiteX1" fmla="*/ 11271502 w 11271502"/>
              <a:gd name="connsiteY1" fmla="*/ 0 h 819647"/>
              <a:gd name="connsiteX2" fmla="*/ 11271502 w 11271502"/>
              <a:gd name="connsiteY2" fmla="*/ 819647 h 819647"/>
              <a:gd name="connsiteX3" fmla="*/ 0 w 11271502"/>
              <a:gd name="connsiteY3" fmla="*/ 819647 h 819647"/>
              <a:gd name="connsiteX4" fmla="*/ 0 w 11271502"/>
              <a:gd name="connsiteY4" fmla="*/ 0 h 8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502" h="819647">
                <a:moveTo>
                  <a:pt x="0" y="0"/>
                </a:moveTo>
                <a:lnTo>
                  <a:pt x="11271502" y="0"/>
                </a:lnTo>
                <a:lnTo>
                  <a:pt x="11271502" y="819647"/>
                </a:lnTo>
                <a:lnTo>
                  <a:pt x="0" y="819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831" tIns="57831" rIns="57831" bIns="57831"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Peak65 Demographic Opportunity</a:t>
            </a:r>
          </a:p>
        </p:txBody>
      </p:sp>
      <p:sp>
        <p:nvSpPr>
          <p:cNvPr id="8" name="Rectangle: Rounded Corners 7">
            <a:extLst>
              <a:ext uri="{FF2B5EF4-FFF2-40B4-BE49-F238E27FC236}">
                <a16:creationId xmlns:a16="http://schemas.microsoft.com/office/drawing/2014/main" id="{0C52E3A9-15B2-F5A7-01D7-BE0369F0968D}"/>
              </a:ext>
            </a:extLst>
          </p:cNvPr>
          <p:cNvSpPr/>
          <p:nvPr/>
        </p:nvSpPr>
        <p:spPr>
          <a:xfrm>
            <a:off x="2023269" y="2018067"/>
            <a:ext cx="8145463" cy="59555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Freeform: Shape 9">
            <a:extLst>
              <a:ext uri="{FF2B5EF4-FFF2-40B4-BE49-F238E27FC236}">
                <a16:creationId xmlns:a16="http://schemas.microsoft.com/office/drawing/2014/main" id="{E7C24C95-ECF5-1749-75EB-D3A230C0FAAB}"/>
              </a:ext>
            </a:extLst>
          </p:cNvPr>
          <p:cNvSpPr/>
          <p:nvPr/>
        </p:nvSpPr>
        <p:spPr>
          <a:xfrm>
            <a:off x="2654397" y="2018067"/>
            <a:ext cx="7514335" cy="595551"/>
          </a:xfrm>
          <a:custGeom>
            <a:avLst/>
            <a:gdLst>
              <a:gd name="connsiteX0" fmla="*/ 0 w 11271502"/>
              <a:gd name="connsiteY0" fmla="*/ 0 h 819647"/>
              <a:gd name="connsiteX1" fmla="*/ 11271502 w 11271502"/>
              <a:gd name="connsiteY1" fmla="*/ 0 h 819647"/>
              <a:gd name="connsiteX2" fmla="*/ 11271502 w 11271502"/>
              <a:gd name="connsiteY2" fmla="*/ 819647 h 819647"/>
              <a:gd name="connsiteX3" fmla="*/ 0 w 11271502"/>
              <a:gd name="connsiteY3" fmla="*/ 819647 h 819647"/>
              <a:gd name="connsiteX4" fmla="*/ 0 w 11271502"/>
              <a:gd name="connsiteY4" fmla="*/ 0 h 8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502" h="819647">
                <a:moveTo>
                  <a:pt x="0" y="0"/>
                </a:moveTo>
                <a:lnTo>
                  <a:pt x="11271502" y="0"/>
                </a:lnTo>
                <a:lnTo>
                  <a:pt x="11271502" y="819647"/>
                </a:lnTo>
                <a:lnTo>
                  <a:pt x="0" y="819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831" tIns="57831" rIns="57831" bIns="57831"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Greater Integration of Decumulation Strategies Into Financial Planning</a:t>
            </a:r>
            <a:endParaRPr lang="en-US" sz="1600" kern="1200" dirty="0">
              <a:latin typeface="Aptos" panose="020B0004020202020204" pitchFamily="34" charset="0"/>
            </a:endParaRPr>
          </a:p>
        </p:txBody>
      </p:sp>
      <p:sp>
        <p:nvSpPr>
          <p:cNvPr id="11" name="Rectangle: Rounded Corners 10">
            <a:extLst>
              <a:ext uri="{FF2B5EF4-FFF2-40B4-BE49-F238E27FC236}">
                <a16:creationId xmlns:a16="http://schemas.microsoft.com/office/drawing/2014/main" id="{4DBD5C54-C6EC-AA7F-985A-CD3C43A1EED5}"/>
              </a:ext>
            </a:extLst>
          </p:cNvPr>
          <p:cNvSpPr/>
          <p:nvPr/>
        </p:nvSpPr>
        <p:spPr>
          <a:xfrm>
            <a:off x="2023269" y="2762505"/>
            <a:ext cx="8145463" cy="595551"/>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3" name="Freeform: Shape 12">
            <a:extLst>
              <a:ext uri="{FF2B5EF4-FFF2-40B4-BE49-F238E27FC236}">
                <a16:creationId xmlns:a16="http://schemas.microsoft.com/office/drawing/2014/main" id="{CA6BDD3C-A961-AB02-CFF4-427AECC449F0}"/>
              </a:ext>
            </a:extLst>
          </p:cNvPr>
          <p:cNvSpPr/>
          <p:nvPr/>
        </p:nvSpPr>
        <p:spPr>
          <a:xfrm>
            <a:off x="2654397" y="2762505"/>
            <a:ext cx="7514335" cy="595551"/>
          </a:xfrm>
          <a:custGeom>
            <a:avLst/>
            <a:gdLst>
              <a:gd name="connsiteX0" fmla="*/ 0 w 11271502"/>
              <a:gd name="connsiteY0" fmla="*/ 0 h 819647"/>
              <a:gd name="connsiteX1" fmla="*/ 11271502 w 11271502"/>
              <a:gd name="connsiteY1" fmla="*/ 0 h 819647"/>
              <a:gd name="connsiteX2" fmla="*/ 11271502 w 11271502"/>
              <a:gd name="connsiteY2" fmla="*/ 819647 h 819647"/>
              <a:gd name="connsiteX3" fmla="*/ 0 w 11271502"/>
              <a:gd name="connsiteY3" fmla="*/ 819647 h 819647"/>
              <a:gd name="connsiteX4" fmla="*/ 0 w 11271502"/>
              <a:gd name="connsiteY4" fmla="*/ 0 h 8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502" h="819647">
                <a:moveTo>
                  <a:pt x="0" y="0"/>
                </a:moveTo>
                <a:lnTo>
                  <a:pt x="11271502" y="0"/>
                </a:lnTo>
                <a:lnTo>
                  <a:pt x="11271502" y="819647"/>
                </a:lnTo>
                <a:lnTo>
                  <a:pt x="0" y="819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831" tIns="57831" rIns="57831" bIns="57831"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Growth in Fee-Based Platforms</a:t>
            </a:r>
          </a:p>
        </p:txBody>
      </p:sp>
      <p:sp>
        <p:nvSpPr>
          <p:cNvPr id="14" name="Rectangle: Rounded Corners 13">
            <a:extLst>
              <a:ext uri="{FF2B5EF4-FFF2-40B4-BE49-F238E27FC236}">
                <a16:creationId xmlns:a16="http://schemas.microsoft.com/office/drawing/2014/main" id="{C6FF3CCC-3EA9-E6BA-B342-6E08AA392EA4}"/>
              </a:ext>
            </a:extLst>
          </p:cNvPr>
          <p:cNvSpPr/>
          <p:nvPr/>
        </p:nvSpPr>
        <p:spPr>
          <a:xfrm>
            <a:off x="2023269" y="3506943"/>
            <a:ext cx="8145463" cy="59555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6" name="Freeform: Shape 15">
            <a:extLst>
              <a:ext uri="{FF2B5EF4-FFF2-40B4-BE49-F238E27FC236}">
                <a16:creationId xmlns:a16="http://schemas.microsoft.com/office/drawing/2014/main" id="{D63D0166-32C0-E820-1C17-69248AD1596B}"/>
              </a:ext>
            </a:extLst>
          </p:cNvPr>
          <p:cNvSpPr/>
          <p:nvPr/>
        </p:nvSpPr>
        <p:spPr>
          <a:xfrm>
            <a:off x="2654397" y="3506943"/>
            <a:ext cx="7514335" cy="595551"/>
          </a:xfrm>
          <a:custGeom>
            <a:avLst/>
            <a:gdLst>
              <a:gd name="connsiteX0" fmla="*/ 0 w 11271502"/>
              <a:gd name="connsiteY0" fmla="*/ 0 h 819647"/>
              <a:gd name="connsiteX1" fmla="*/ 11271502 w 11271502"/>
              <a:gd name="connsiteY1" fmla="*/ 0 h 819647"/>
              <a:gd name="connsiteX2" fmla="*/ 11271502 w 11271502"/>
              <a:gd name="connsiteY2" fmla="*/ 819647 h 819647"/>
              <a:gd name="connsiteX3" fmla="*/ 0 w 11271502"/>
              <a:gd name="connsiteY3" fmla="*/ 819647 h 819647"/>
              <a:gd name="connsiteX4" fmla="*/ 0 w 11271502"/>
              <a:gd name="connsiteY4" fmla="*/ 0 h 8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502" h="819647">
                <a:moveTo>
                  <a:pt x="0" y="0"/>
                </a:moveTo>
                <a:lnTo>
                  <a:pt x="11271502" y="0"/>
                </a:lnTo>
                <a:lnTo>
                  <a:pt x="11271502" y="819647"/>
                </a:lnTo>
                <a:lnTo>
                  <a:pt x="0" y="819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831" tIns="57831" rIns="57831" bIns="57831"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Simplified Point-of-Sale Experience</a:t>
            </a:r>
          </a:p>
        </p:txBody>
      </p:sp>
      <p:sp>
        <p:nvSpPr>
          <p:cNvPr id="17" name="Rectangle: Rounded Corners 16">
            <a:extLst>
              <a:ext uri="{FF2B5EF4-FFF2-40B4-BE49-F238E27FC236}">
                <a16:creationId xmlns:a16="http://schemas.microsoft.com/office/drawing/2014/main" id="{314C1FA0-E1E0-DD85-59D0-913642D93085}"/>
              </a:ext>
            </a:extLst>
          </p:cNvPr>
          <p:cNvSpPr/>
          <p:nvPr/>
        </p:nvSpPr>
        <p:spPr>
          <a:xfrm>
            <a:off x="2023269" y="4251381"/>
            <a:ext cx="8145463" cy="595551"/>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9" name="Freeform: Shape 18">
            <a:extLst>
              <a:ext uri="{FF2B5EF4-FFF2-40B4-BE49-F238E27FC236}">
                <a16:creationId xmlns:a16="http://schemas.microsoft.com/office/drawing/2014/main" id="{A17131ED-AF76-D966-DE3E-BEB37013E12A}"/>
              </a:ext>
            </a:extLst>
          </p:cNvPr>
          <p:cNvSpPr/>
          <p:nvPr/>
        </p:nvSpPr>
        <p:spPr>
          <a:xfrm>
            <a:off x="2654397" y="4251381"/>
            <a:ext cx="7514335" cy="595551"/>
          </a:xfrm>
          <a:custGeom>
            <a:avLst/>
            <a:gdLst>
              <a:gd name="connsiteX0" fmla="*/ 0 w 11271502"/>
              <a:gd name="connsiteY0" fmla="*/ 0 h 819647"/>
              <a:gd name="connsiteX1" fmla="*/ 11271502 w 11271502"/>
              <a:gd name="connsiteY1" fmla="*/ 0 h 819647"/>
              <a:gd name="connsiteX2" fmla="*/ 11271502 w 11271502"/>
              <a:gd name="connsiteY2" fmla="*/ 819647 h 819647"/>
              <a:gd name="connsiteX3" fmla="*/ 0 w 11271502"/>
              <a:gd name="connsiteY3" fmla="*/ 819647 h 819647"/>
              <a:gd name="connsiteX4" fmla="*/ 0 w 11271502"/>
              <a:gd name="connsiteY4" fmla="*/ 0 h 8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502" h="819647">
                <a:moveTo>
                  <a:pt x="0" y="0"/>
                </a:moveTo>
                <a:lnTo>
                  <a:pt x="11271502" y="0"/>
                </a:lnTo>
                <a:lnTo>
                  <a:pt x="11271502" y="819647"/>
                </a:lnTo>
                <a:lnTo>
                  <a:pt x="0" y="819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831" tIns="57831" rIns="57831" bIns="57831"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In-Plan Annuities</a:t>
            </a:r>
          </a:p>
        </p:txBody>
      </p:sp>
      <p:sp>
        <p:nvSpPr>
          <p:cNvPr id="20" name="Rectangle: Rounded Corners 19">
            <a:extLst>
              <a:ext uri="{FF2B5EF4-FFF2-40B4-BE49-F238E27FC236}">
                <a16:creationId xmlns:a16="http://schemas.microsoft.com/office/drawing/2014/main" id="{7C0E6E21-B41A-3DA3-25D2-E3C22F341DBA}"/>
              </a:ext>
            </a:extLst>
          </p:cNvPr>
          <p:cNvSpPr/>
          <p:nvPr/>
        </p:nvSpPr>
        <p:spPr>
          <a:xfrm>
            <a:off x="2023269" y="4995819"/>
            <a:ext cx="8145463" cy="59555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22" name="Freeform: Shape 21">
            <a:extLst>
              <a:ext uri="{FF2B5EF4-FFF2-40B4-BE49-F238E27FC236}">
                <a16:creationId xmlns:a16="http://schemas.microsoft.com/office/drawing/2014/main" id="{9A944F8C-7CEE-41B4-A167-EB4E59048FCE}"/>
              </a:ext>
            </a:extLst>
          </p:cNvPr>
          <p:cNvSpPr/>
          <p:nvPr/>
        </p:nvSpPr>
        <p:spPr>
          <a:xfrm>
            <a:off x="2654397" y="4995819"/>
            <a:ext cx="7514335" cy="595551"/>
          </a:xfrm>
          <a:custGeom>
            <a:avLst/>
            <a:gdLst>
              <a:gd name="connsiteX0" fmla="*/ 0 w 11271502"/>
              <a:gd name="connsiteY0" fmla="*/ 0 h 819647"/>
              <a:gd name="connsiteX1" fmla="*/ 11271502 w 11271502"/>
              <a:gd name="connsiteY1" fmla="*/ 0 h 819647"/>
              <a:gd name="connsiteX2" fmla="*/ 11271502 w 11271502"/>
              <a:gd name="connsiteY2" fmla="*/ 819647 h 819647"/>
              <a:gd name="connsiteX3" fmla="*/ 0 w 11271502"/>
              <a:gd name="connsiteY3" fmla="*/ 819647 h 819647"/>
              <a:gd name="connsiteX4" fmla="*/ 0 w 11271502"/>
              <a:gd name="connsiteY4" fmla="*/ 0 h 8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502" h="819647">
                <a:moveTo>
                  <a:pt x="0" y="0"/>
                </a:moveTo>
                <a:lnTo>
                  <a:pt x="11271502" y="0"/>
                </a:lnTo>
                <a:lnTo>
                  <a:pt x="11271502" y="819647"/>
                </a:lnTo>
                <a:lnTo>
                  <a:pt x="0" y="819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831" tIns="57831" rIns="57831" bIns="57831"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Artificial Intelligence</a:t>
            </a:r>
          </a:p>
        </p:txBody>
      </p:sp>
      <p:pic>
        <p:nvPicPr>
          <p:cNvPr id="30" name="Picture 29" descr="A blue line with a arrow pointing up&#10;&#10;AI-generated content may be incorrect.">
            <a:extLst>
              <a:ext uri="{FF2B5EF4-FFF2-40B4-BE49-F238E27FC236}">
                <a16:creationId xmlns:a16="http://schemas.microsoft.com/office/drawing/2014/main" id="{181EBBD0-2EF8-5E62-48C9-892DBCA42EDB}"/>
              </a:ext>
            </a:extLst>
          </p:cNvPr>
          <p:cNvPicPr>
            <a:picLocks noChangeAspect="1"/>
          </p:cNvPicPr>
          <p:nvPr/>
        </p:nvPicPr>
        <p:blipFill>
          <a:blip r:embed="rId3"/>
          <a:stretch>
            <a:fillRect/>
          </a:stretch>
        </p:blipFill>
        <p:spPr>
          <a:xfrm>
            <a:off x="2138912" y="2116715"/>
            <a:ext cx="432471" cy="432471"/>
          </a:xfrm>
          <a:prstGeom prst="rect">
            <a:avLst/>
          </a:prstGeom>
        </p:spPr>
      </p:pic>
      <p:pic>
        <p:nvPicPr>
          <p:cNvPr id="32" name="Picture 31" descr="A blue and black logo&#10;&#10;AI-generated content may be incorrect.">
            <a:extLst>
              <a:ext uri="{FF2B5EF4-FFF2-40B4-BE49-F238E27FC236}">
                <a16:creationId xmlns:a16="http://schemas.microsoft.com/office/drawing/2014/main" id="{2B93E6BB-B6B3-702D-0CC5-FB9A16C8B5AA}"/>
              </a:ext>
            </a:extLst>
          </p:cNvPr>
          <p:cNvPicPr>
            <a:picLocks noChangeAspect="1"/>
          </p:cNvPicPr>
          <p:nvPr/>
        </p:nvPicPr>
        <p:blipFill>
          <a:blip r:embed="rId4"/>
          <a:stretch>
            <a:fillRect/>
          </a:stretch>
        </p:blipFill>
        <p:spPr>
          <a:xfrm>
            <a:off x="2163722" y="4337321"/>
            <a:ext cx="423975" cy="423975"/>
          </a:xfrm>
          <a:prstGeom prst="rect">
            <a:avLst/>
          </a:prstGeom>
        </p:spPr>
      </p:pic>
      <p:pic>
        <p:nvPicPr>
          <p:cNvPr id="34" name="Picture 33" descr="A group of blue people&#10;&#10;AI-generated content may be incorrect.">
            <a:extLst>
              <a:ext uri="{FF2B5EF4-FFF2-40B4-BE49-F238E27FC236}">
                <a16:creationId xmlns:a16="http://schemas.microsoft.com/office/drawing/2014/main" id="{2F66638B-A8F2-7103-2408-559206120F1F}"/>
              </a:ext>
            </a:extLst>
          </p:cNvPr>
          <p:cNvPicPr>
            <a:picLocks noChangeAspect="1"/>
          </p:cNvPicPr>
          <p:nvPr/>
        </p:nvPicPr>
        <p:blipFill>
          <a:blip r:embed="rId5"/>
          <a:stretch>
            <a:fillRect/>
          </a:stretch>
        </p:blipFill>
        <p:spPr>
          <a:xfrm>
            <a:off x="2095143" y="1337722"/>
            <a:ext cx="494463" cy="472649"/>
          </a:xfrm>
          <a:prstGeom prst="rect">
            <a:avLst/>
          </a:prstGeom>
        </p:spPr>
      </p:pic>
      <p:pic>
        <p:nvPicPr>
          <p:cNvPr id="36" name="Picture 35" descr="A blue line art of a person using a computer&#10;&#10;AI-generated content may be incorrect.">
            <a:extLst>
              <a:ext uri="{FF2B5EF4-FFF2-40B4-BE49-F238E27FC236}">
                <a16:creationId xmlns:a16="http://schemas.microsoft.com/office/drawing/2014/main" id="{9645812D-077A-9369-CEF1-0317FAC31FD0}"/>
              </a:ext>
            </a:extLst>
          </p:cNvPr>
          <p:cNvPicPr>
            <a:picLocks noChangeAspect="1"/>
          </p:cNvPicPr>
          <p:nvPr/>
        </p:nvPicPr>
        <p:blipFill>
          <a:blip r:embed="rId6"/>
          <a:stretch>
            <a:fillRect/>
          </a:stretch>
        </p:blipFill>
        <p:spPr>
          <a:xfrm>
            <a:off x="2109290" y="2823820"/>
            <a:ext cx="490621" cy="490621"/>
          </a:xfrm>
          <a:prstGeom prst="rect">
            <a:avLst/>
          </a:prstGeom>
        </p:spPr>
      </p:pic>
      <p:pic>
        <p:nvPicPr>
          <p:cNvPr id="37" name="Picture 36">
            <a:extLst>
              <a:ext uri="{FF2B5EF4-FFF2-40B4-BE49-F238E27FC236}">
                <a16:creationId xmlns:a16="http://schemas.microsoft.com/office/drawing/2014/main" id="{35A8472E-F087-2F8E-0523-6F40E3AEF908}"/>
              </a:ext>
            </a:extLst>
          </p:cNvPr>
          <p:cNvPicPr>
            <a:picLocks noChangeAspect="1"/>
          </p:cNvPicPr>
          <p:nvPr/>
        </p:nvPicPr>
        <p:blipFill>
          <a:blip r:embed="rId7"/>
          <a:srcRect/>
          <a:stretch/>
        </p:blipFill>
        <p:spPr>
          <a:xfrm>
            <a:off x="2185642" y="3638380"/>
            <a:ext cx="363969" cy="363969"/>
          </a:xfrm>
          <a:prstGeom prst="rect">
            <a:avLst/>
          </a:prstGeom>
        </p:spPr>
      </p:pic>
      <p:pic>
        <p:nvPicPr>
          <p:cNvPr id="38" name="Picture 37" descr="A blue line drawing of a head with a gear inside&#10;&#10;AI-generated content may be incorrect.">
            <a:extLst>
              <a:ext uri="{FF2B5EF4-FFF2-40B4-BE49-F238E27FC236}">
                <a16:creationId xmlns:a16="http://schemas.microsoft.com/office/drawing/2014/main" id="{121B39F0-0581-779E-765C-7341217AA822}"/>
              </a:ext>
            </a:extLst>
          </p:cNvPr>
          <p:cNvPicPr>
            <a:picLocks noChangeAspect="1"/>
          </p:cNvPicPr>
          <p:nvPr/>
        </p:nvPicPr>
        <p:blipFill>
          <a:blip r:embed="rId8"/>
          <a:stretch>
            <a:fillRect/>
          </a:stretch>
        </p:blipFill>
        <p:spPr>
          <a:xfrm>
            <a:off x="2120176" y="5049574"/>
            <a:ext cx="492477" cy="492477"/>
          </a:xfrm>
          <a:prstGeom prst="rect">
            <a:avLst/>
          </a:prstGeom>
        </p:spPr>
      </p:pic>
    </p:spTree>
    <p:extLst>
      <p:ext uri="{BB962C8B-B14F-4D97-AF65-F5344CB8AC3E}">
        <p14:creationId xmlns:p14="http://schemas.microsoft.com/office/powerpoint/2010/main" val="234786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33414-69FD-586A-0DE3-017482345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949DD-940E-97CF-EC35-F80C7F5861EB}"/>
              </a:ext>
            </a:extLst>
          </p:cNvPr>
          <p:cNvSpPr>
            <a:spLocks noGrp="1"/>
          </p:cNvSpPr>
          <p:nvPr>
            <p:ph type="title"/>
          </p:nvPr>
        </p:nvSpPr>
        <p:spPr/>
        <p:txBody>
          <a:bodyPr vert="horz" wrap="none" lIns="243840" tIns="0" rIns="243840" bIns="0" rtlCol="0" anchor="ctr" anchorCtr="0">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b="0" baseline="0" dirty="0">
                <a:solidFill>
                  <a:schemeClr val="bg1"/>
                </a:solidFill>
                <a:latin typeface="Aptos" panose="020B0004020202020204" pitchFamily="34" charset="0"/>
                <a:ea typeface="+mj-ea"/>
                <a:cs typeface="Arial"/>
              </a:rPr>
              <a:t>Workplace Benefits </a:t>
            </a:r>
          </a:p>
        </p:txBody>
      </p:sp>
      <p:sp>
        <p:nvSpPr>
          <p:cNvPr id="7" name="Rectangle: Rounded Corners 6">
            <a:extLst>
              <a:ext uri="{FF2B5EF4-FFF2-40B4-BE49-F238E27FC236}">
                <a16:creationId xmlns:a16="http://schemas.microsoft.com/office/drawing/2014/main" id="{1308FCA4-1212-3F3C-1C63-839DDB33F205}"/>
              </a:ext>
            </a:extLst>
          </p:cNvPr>
          <p:cNvSpPr/>
          <p:nvPr/>
        </p:nvSpPr>
        <p:spPr>
          <a:xfrm>
            <a:off x="2023269" y="1633173"/>
            <a:ext cx="8145463" cy="598609"/>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9" name="Freeform: Shape 8">
            <a:extLst>
              <a:ext uri="{FF2B5EF4-FFF2-40B4-BE49-F238E27FC236}">
                <a16:creationId xmlns:a16="http://schemas.microsoft.com/office/drawing/2014/main" id="{2B1220F1-4C20-E3A6-4651-C8418F14EEC6}"/>
              </a:ext>
            </a:extLst>
          </p:cNvPr>
          <p:cNvSpPr/>
          <p:nvPr/>
        </p:nvSpPr>
        <p:spPr>
          <a:xfrm>
            <a:off x="2714662" y="1633173"/>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a:latin typeface="Aptos" panose="020B0004020202020204" pitchFamily="34" charset="0"/>
              </a:rPr>
              <a:t>Continued Pressure on Fiduciaries</a:t>
            </a:r>
            <a:endParaRPr lang="en-US" sz="1600" kern="1200">
              <a:latin typeface="Aptos" panose="020B0004020202020204" pitchFamily="34" charset="0"/>
            </a:endParaRPr>
          </a:p>
        </p:txBody>
      </p:sp>
      <p:sp>
        <p:nvSpPr>
          <p:cNvPr id="10" name="Rectangle: Rounded Corners 9">
            <a:extLst>
              <a:ext uri="{FF2B5EF4-FFF2-40B4-BE49-F238E27FC236}">
                <a16:creationId xmlns:a16="http://schemas.microsoft.com/office/drawing/2014/main" id="{81C7B9C9-F8E8-5931-1F72-4F171ECA7267}"/>
              </a:ext>
            </a:extLst>
          </p:cNvPr>
          <p:cNvSpPr/>
          <p:nvPr/>
        </p:nvSpPr>
        <p:spPr>
          <a:xfrm>
            <a:off x="2023269" y="2381434"/>
            <a:ext cx="8145463" cy="59860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2" name="Freeform: Shape 11">
            <a:extLst>
              <a:ext uri="{FF2B5EF4-FFF2-40B4-BE49-F238E27FC236}">
                <a16:creationId xmlns:a16="http://schemas.microsoft.com/office/drawing/2014/main" id="{5DB5FA20-8E25-772A-A481-2AB6052645FA}"/>
              </a:ext>
            </a:extLst>
          </p:cNvPr>
          <p:cNvSpPr/>
          <p:nvPr/>
        </p:nvSpPr>
        <p:spPr>
          <a:xfrm>
            <a:off x="2714662" y="2381434"/>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Growth in Nontraditional Voluntary Benefits for New Customers</a:t>
            </a:r>
            <a:endParaRPr lang="en-US" sz="1600" kern="1200" dirty="0">
              <a:latin typeface="Aptos" panose="020B0004020202020204" pitchFamily="34" charset="0"/>
            </a:endParaRPr>
          </a:p>
        </p:txBody>
      </p:sp>
      <p:sp>
        <p:nvSpPr>
          <p:cNvPr id="13" name="Rectangle: Rounded Corners 12">
            <a:extLst>
              <a:ext uri="{FF2B5EF4-FFF2-40B4-BE49-F238E27FC236}">
                <a16:creationId xmlns:a16="http://schemas.microsoft.com/office/drawing/2014/main" id="{05825D14-E810-33AD-6331-12378431481A}"/>
              </a:ext>
            </a:extLst>
          </p:cNvPr>
          <p:cNvSpPr/>
          <p:nvPr/>
        </p:nvSpPr>
        <p:spPr>
          <a:xfrm>
            <a:off x="2023269" y="3129696"/>
            <a:ext cx="8145463" cy="598609"/>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5" name="Freeform: Shape 14">
            <a:extLst>
              <a:ext uri="{FF2B5EF4-FFF2-40B4-BE49-F238E27FC236}">
                <a16:creationId xmlns:a16="http://schemas.microsoft.com/office/drawing/2014/main" id="{1B2EC14C-FA52-1C6D-796A-6A189A48C5D3}"/>
              </a:ext>
            </a:extLst>
          </p:cNvPr>
          <p:cNvSpPr/>
          <p:nvPr/>
        </p:nvSpPr>
        <p:spPr>
          <a:xfrm>
            <a:off x="2714662" y="3129696"/>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Increase in Personalized Benefit Solutions </a:t>
            </a:r>
            <a:endParaRPr lang="en-US" sz="1600" kern="1200" dirty="0">
              <a:latin typeface="Aptos" panose="020B0004020202020204" pitchFamily="34" charset="0"/>
            </a:endParaRPr>
          </a:p>
        </p:txBody>
      </p:sp>
      <p:sp>
        <p:nvSpPr>
          <p:cNvPr id="16" name="Rectangle: Rounded Corners 15">
            <a:extLst>
              <a:ext uri="{FF2B5EF4-FFF2-40B4-BE49-F238E27FC236}">
                <a16:creationId xmlns:a16="http://schemas.microsoft.com/office/drawing/2014/main" id="{BD536AB5-ACA6-B836-35DB-BEEA155BD928}"/>
              </a:ext>
            </a:extLst>
          </p:cNvPr>
          <p:cNvSpPr/>
          <p:nvPr/>
        </p:nvSpPr>
        <p:spPr>
          <a:xfrm>
            <a:off x="2023269" y="3877957"/>
            <a:ext cx="8145463" cy="59860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8" name="Freeform: Shape 17">
            <a:extLst>
              <a:ext uri="{FF2B5EF4-FFF2-40B4-BE49-F238E27FC236}">
                <a16:creationId xmlns:a16="http://schemas.microsoft.com/office/drawing/2014/main" id="{F022A8E9-921C-D445-176B-BCE157E1B836}"/>
              </a:ext>
            </a:extLst>
          </p:cNvPr>
          <p:cNvSpPr/>
          <p:nvPr/>
        </p:nvSpPr>
        <p:spPr>
          <a:xfrm>
            <a:off x="2714662" y="3877957"/>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Enhanced Absence and Leave Management Programs</a:t>
            </a:r>
          </a:p>
        </p:txBody>
      </p:sp>
      <p:sp>
        <p:nvSpPr>
          <p:cNvPr id="19" name="Rectangle: Rounded Corners 18">
            <a:extLst>
              <a:ext uri="{FF2B5EF4-FFF2-40B4-BE49-F238E27FC236}">
                <a16:creationId xmlns:a16="http://schemas.microsoft.com/office/drawing/2014/main" id="{AAECE875-E248-DF7A-F1E4-53DA91ECD021}"/>
              </a:ext>
            </a:extLst>
          </p:cNvPr>
          <p:cNvSpPr/>
          <p:nvPr/>
        </p:nvSpPr>
        <p:spPr>
          <a:xfrm>
            <a:off x="2023269" y="4626218"/>
            <a:ext cx="8145463" cy="598609"/>
          </a:xfrm>
          <a:prstGeom prst="roundRect">
            <a:avLst>
              <a:gd name="adj" fmla="val 10000"/>
            </a:avLst>
          </a:prstGeom>
          <a:solidFill>
            <a:schemeClr val="accent1">
              <a:tint val="40000"/>
              <a:hueOff val="0"/>
              <a:satOff val="0"/>
              <a:lumOff val="0"/>
              <a:alpha val="5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21" name="Freeform: Shape 20">
            <a:extLst>
              <a:ext uri="{FF2B5EF4-FFF2-40B4-BE49-F238E27FC236}">
                <a16:creationId xmlns:a16="http://schemas.microsoft.com/office/drawing/2014/main" id="{4C4E398A-F3CF-D0EA-FC3E-BBA9FB2F96D0}"/>
              </a:ext>
            </a:extLst>
          </p:cNvPr>
          <p:cNvSpPr/>
          <p:nvPr/>
        </p:nvSpPr>
        <p:spPr>
          <a:xfrm>
            <a:off x="2714662" y="4626218"/>
            <a:ext cx="7454069" cy="598609"/>
          </a:xfrm>
          <a:custGeom>
            <a:avLst/>
            <a:gdLst>
              <a:gd name="connsiteX0" fmla="*/ 0 w 11181104"/>
              <a:gd name="connsiteY0" fmla="*/ 0 h 897913"/>
              <a:gd name="connsiteX1" fmla="*/ 11181104 w 11181104"/>
              <a:gd name="connsiteY1" fmla="*/ 0 h 897913"/>
              <a:gd name="connsiteX2" fmla="*/ 11181104 w 11181104"/>
              <a:gd name="connsiteY2" fmla="*/ 897913 h 897913"/>
              <a:gd name="connsiteX3" fmla="*/ 0 w 11181104"/>
              <a:gd name="connsiteY3" fmla="*/ 897913 h 897913"/>
              <a:gd name="connsiteX4" fmla="*/ 0 w 11181104"/>
              <a:gd name="connsiteY4" fmla="*/ 0 h 8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1104" h="897913">
                <a:moveTo>
                  <a:pt x="0" y="0"/>
                </a:moveTo>
                <a:lnTo>
                  <a:pt x="11181104" y="0"/>
                </a:lnTo>
                <a:lnTo>
                  <a:pt x="11181104" y="897913"/>
                </a:lnTo>
                <a:lnTo>
                  <a:pt x="0" y="897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353" tIns="63353" rIns="63353" bIns="63353"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l" defTabSz="711236">
              <a:lnSpc>
                <a:spcPct val="100000"/>
              </a:lnSpc>
              <a:spcBef>
                <a:spcPct val="0"/>
              </a:spcBef>
              <a:spcAft>
                <a:spcPct val="35000"/>
              </a:spcAft>
              <a:buNone/>
            </a:pPr>
            <a:r>
              <a:rPr lang="en-US" sz="1600" b="1" kern="1200" dirty="0">
                <a:latin typeface="Aptos" panose="020B0004020202020204" pitchFamily="34" charset="0"/>
              </a:rPr>
              <a:t>Artificial Intelligence</a:t>
            </a:r>
          </a:p>
        </p:txBody>
      </p:sp>
      <p:pic>
        <p:nvPicPr>
          <p:cNvPr id="4" name="Picture 3" descr="A blue line drawing of a scale&#10;&#10;AI-generated content may be incorrect.">
            <a:extLst>
              <a:ext uri="{FF2B5EF4-FFF2-40B4-BE49-F238E27FC236}">
                <a16:creationId xmlns:a16="http://schemas.microsoft.com/office/drawing/2014/main" id="{EA252066-4A59-8AD9-72B1-158CB6EF2298}"/>
              </a:ext>
            </a:extLst>
          </p:cNvPr>
          <p:cNvPicPr>
            <a:picLocks noChangeAspect="1"/>
          </p:cNvPicPr>
          <p:nvPr/>
        </p:nvPicPr>
        <p:blipFill>
          <a:blip r:embed="rId3"/>
          <a:stretch>
            <a:fillRect/>
          </a:stretch>
        </p:blipFill>
        <p:spPr>
          <a:xfrm>
            <a:off x="2155448" y="1698488"/>
            <a:ext cx="435113" cy="435113"/>
          </a:xfrm>
          <a:prstGeom prst="rect">
            <a:avLst/>
          </a:prstGeom>
        </p:spPr>
      </p:pic>
      <p:pic>
        <p:nvPicPr>
          <p:cNvPr id="22" name="Picture 21" descr="A blue line drawing of a head with a gear inside&#10;&#10;AI-generated content may be incorrect.">
            <a:extLst>
              <a:ext uri="{FF2B5EF4-FFF2-40B4-BE49-F238E27FC236}">
                <a16:creationId xmlns:a16="http://schemas.microsoft.com/office/drawing/2014/main" id="{987CE7E6-525C-064E-2F7E-9AFB3C182C46}"/>
              </a:ext>
            </a:extLst>
          </p:cNvPr>
          <p:cNvPicPr>
            <a:picLocks noChangeAspect="1"/>
          </p:cNvPicPr>
          <p:nvPr/>
        </p:nvPicPr>
        <p:blipFill>
          <a:blip r:embed="rId4"/>
          <a:stretch>
            <a:fillRect/>
          </a:stretch>
        </p:blipFill>
        <p:spPr>
          <a:xfrm>
            <a:off x="2120176" y="4688808"/>
            <a:ext cx="492477" cy="492477"/>
          </a:xfrm>
          <a:prstGeom prst="rect">
            <a:avLst/>
          </a:prstGeom>
        </p:spPr>
      </p:pic>
      <p:pic>
        <p:nvPicPr>
          <p:cNvPr id="24" name="Picture 23">
            <a:extLst>
              <a:ext uri="{FF2B5EF4-FFF2-40B4-BE49-F238E27FC236}">
                <a16:creationId xmlns:a16="http://schemas.microsoft.com/office/drawing/2014/main" id="{DD26345A-B2E4-99F3-B405-8965869D2FF1}"/>
              </a:ext>
            </a:extLst>
          </p:cNvPr>
          <p:cNvPicPr>
            <a:picLocks noChangeAspect="1"/>
          </p:cNvPicPr>
          <p:nvPr/>
        </p:nvPicPr>
        <p:blipFill>
          <a:blip r:embed="rId5"/>
          <a:srcRect/>
          <a:stretch/>
        </p:blipFill>
        <p:spPr>
          <a:xfrm>
            <a:off x="2087774" y="2435503"/>
            <a:ext cx="545543" cy="545543"/>
          </a:xfrm>
          <a:prstGeom prst="rect">
            <a:avLst/>
          </a:prstGeom>
        </p:spPr>
      </p:pic>
      <p:pic>
        <p:nvPicPr>
          <p:cNvPr id="26" name="Picture 25" descr="A blue outline of hands shaking&#10;&#10;AI-generated content may be incorrect.">
            <a:extLst>
              <a:ext uri="{FF2B5EF4-FFF2-40B4-BE49-F238E27FC236}">
                <a16:creationId xmlns:a16="http://schemas.microsoft.com/office/drawing/2014/main" id="{648C18E1-D8DA-5957-6F16-5FFF9AE18BA5}"/>
              </a:ext>
            </a:extLst>
          </p:cNvPr>
          <p:cNvPicPr>
            <a:picLocks noChangeAspect="1"/>
          </p:cNvPicPr>
          <p:nvPr/>
        </p:nvPicPr>
        <p:blipFill>
          <a:blip r:embed="rId6"/>
          <a:stretch>
            <a:fillRect/>
          </a:stretch>
        </p:blipFill>
        <p:spPr>
          <a:xfrm>
            <a:off x="2144561" y="3223370"/>
            <a:ext cx="510271" cy="426772"/>
          </a:xfrm>
          <a:prstGeom prst="rect">
            <a:avLst/>
          </a:prstGeom>
        </p:spPr>
      </p:pic>
      <p:pic>
        <p:nvPicPr>
          <p:cNvPr id="28" name="Picture 27">
            <a:extLst>
              <a:ext uri="{FF2B5EF4-FFF2-40B4-BE49-F238E27FC236}">
                <a16:creationId xmlns:a16="http://schemas.microsoft.com/office/drawing/2014/main" id="{54681205-20DF-0D97-C201-9BBB6C84BE47}"/>
              </a:ext>
            </a:extLst>
          </p:cNvPr>
          <p:cNvPicPr>
            <a:picLocks noChangeAspect="1"/>
          </p:cNvPicPr>
          <p:nvPr/>
        </p:nvPicPr>
        <p:blipFill>
          <a:blip r:embed="rId7"/>
          <a:srcRect/>
          <a:stretch/>
        </p:blipFill>
        <p:spPr>
          <a:xfrm>
            <a:off x="2108540" y="3905327"/>
            <a:ext cx="545346" cy="545346"/>
          </a:xfrm>
          <a:prstGeom prst="rect">
            <a:avLst/>
          </a:prstGeom>
        </p:spPr>
      </p:pic>
    </p:spTree>
    <p:extLst>
      <p:ext uri="{BB962C8B-B14F-4D97-AF65-F5344CB8AC3E}">
        <p14:creationId xmlns:p14="http://schemas.microsoft.com/office/powerpoint/2010/main" val="413396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952B9-0839-815D-BA73-F4AE6E113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B614D-4397-031D-581E-FEBD66AB9ACF}"/>
              </a:ext>
            </a:extLst>
          </p:cNvPr>
          <p:cNvSpPr>
            <a:spLocks noGrp="1"/>
          </p:cNvSpPr>
          <p:nvPr>
            <p:ph type="title"/>
          </p:nvPr>
        </p:nvSpPr>
        <p:spPr/>
        <p:txBody>
          <a:bodyPr vert="horz" wrap="none" lIns="243840" tIns="0" rIns="243840" bIns="0" rtlCol="0" anchor="ctr" anchorCtr="0">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b="0" baseline="0" dirty="0">
                <a:solidFill>
                  <a:schemeClr val="bg1"/>
                </a:solidFill>
                <a:latin typeface="Aptos" panose="020B0004020202020204" pitchFamily="34" charset="0"/>
                <a:ea typeface="+mj-ea"/>
                <a:cs typeface="Arial"/>
              </a:rPr>
              <a:t>Artificial Intelligence: Key Industry Insights</a:t>
            </a:r>
          </a:p>
        </p:txBody>
      </p:sp>
      <p:grpSp>
        <p:nvGrpSpPr>
          <p:cNvPr id="22" name="Group 21">
            <a:extLst>
              <a:ext uri="{FF2B5EF4-FFF2-40B4-BE49-F238E27FC236}">
                <a16:creationId xmlns:a16="http://schemas.microsoft.com/office/drawing/2014/main" id="{F98A00C6-C4C9-E0A9-82C3-6343440D6741}"/>
              </a:ext>
            </a:extLst>
          </p:cNvPr>
          <p:cNvGrpSpPr/>
          <p:nvPr/>
        </p:nvGrpSpPr>
        <p:grpSpPr>
          <a:xfrm>
            <a:off x="1169582" y="1043958"/>
            <a:ext cx="9852837" cy="4770086"/>
            <a:chOff x="2227522" y="1547632"/>
            <a:chExt cx="14779255" cy="7155129"/>
          </a:xfrm>
        </p:grpSpPr>
        <p:grpSp>
          <p:nvGrpSpPr>
            <p:cNvPr id="12" name="Group 11">
              <a:extLst>
                <a:ext uri="{FF2B5EF4-FFF2-40B4-BE49-F238E27FC236}">
                  <a16:creationId xmlns:a16="http://schemas.microsoft.com/office/drawing/2014/main" id="{23DB5351-6624-E7CF-6683-FC31E7CFE983}"/>
                </a:ext>
              </a:extLst>
            </p:cNvPr>
            <p:cNvGrpSpPr/>
            <p:nvPr/>
          </p:nvGrpSpPr>
          <p:grpSpPr>
            <a:xfrm>
              <a:off x="2227522" y="3089895"/>
              <a:ext cx="14779254" cy="1295501"/>
              <a:chOff x="2062717" y="2191978"/>
              <a:chExt cx="14779254" cy="1295501"/>
            </a:xfrm>
          </p:grpSpPr>
          <p:sp>
            <p:nvSpPr>
              <p:cNvPr id="4" name="Rectangle: Rounded Corners 3">
                <a:extLst>
                  <a:ext uri="{FF2B5EF4-FFF2-40B4-BE49-F238E27FC236}">
                    <a16:creationId xmlns:a16="http://schemas.microsoft.com/office/drawing/2014/main" id="{B9A39C9F-7E83-B01F-08C3-C4EA122BC9EC}"/>
                  </a:ext>
                </a:extLst>
              </p:cNvPr>
              <p:cNvSpPr/>
              <p:nvPr/>
            </p:nvSpPr>
            <p:spPr>
              <a:xfrm>
                <a:off x="2062717" y="2191978"/>
                <a:ext cx="14779254" cy="1280160"/>
              </a:xfrm>
              <a:prstGeom prst="roundRect">
                <a:avLst>
                  <a:gd name="adj" fmla="val 10000"/>
                </a:avLst>
              </a:prstGeom>
              <a:solidFill>
                <a:srgbClr val="CFDDE8">
                  <a:alpha val="70000"/>
                </a:srgb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5" name="Text Placeholder 3">
                <a:extLst>
                  <a:ext uri="{FF2B5EF4-FFF2-40B4-BE49-F238E27FC236}">
                    <a16:creationId xmlns:a16="http://schemas.microsoft.com/office/drawing/2014/main" id="{4A0AED82-6F46-2C92-8649-0DBEC506A0A0}"/>
                  </a:ext>
                </a:extLst>
              </p:cNvPr>
              <p:cNvSpPr txBox="1">
                <a:spLocks/>
              </p:cNvSpPr>
              <p:nvPr/>
            </p:nvSpPr>
            <p:spPr>
              <a:xfrm>
                <a:off x="2405868" y="2191978"/>
                <a:ext cx="14061056" cy="1295501"/>
              </a:xfrm>
              <a:prstGeom prst="rect">
                <a:avLst/>
              </a:prstGeom>
            </p:spPr>
            <p:txBody>
              <a:bodyPr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defTabSz="609630">
                  <a:lnSpc>
                    <a:spcPct val="100000"/>
                  </a:lnSpc>
                  <a:spcBef>
                    <a:spcPts val="600"/>
                  </a:spcBef>
                </a:pPr>
                <a:r>
                  <a:rPr lang="en-US" sz="2267" b="1" kern="0" dirty="0"/>
                  <a:t>Carriers are distributing human and financial resources across multiple functions, slowing down and complicating scaling efforts</a:t>
                </a:r>
              </a:p>
            </p:txBody>
          </p:sp>
        </p:grpSp>
        <p:grpSp>
          <p:nvGrpSpPr>
            <p:cNvPr id="11" name="Group 10">
              <a:extLst>
                <a:ext uri="{FF2B5EF4-FFF2-40B4-BE49-F238E27FC236}">
                  <a16:creationId xmlns:a16="http://schemas.microsoft.com/office/drawing/2014/main" id="{982CCFCE-8C51-E3EB-EE6D-48E65E08C133}"/>
                </a:ext>
              </a:extLst>
            </p:cNvPr>
            <p:cNvGrpSpPr/>
            <p:nvPr/>
          </p:nvGrpSpPr>
          <p:grpSpPr>
            <a:xfrm>
              <a:off x="2227522" y="4632158"/>
              <a:ext cx="14779255" cy="1295501"/>
              <a:chOff x="2062717" y="4127103"/>
              <a:chExt cx="14779255" cy="1295501"/>
            </a:xfrm>
          </p:grpSpPr>
          <p:sp>
            <p:nvSpPr>
              <p:cNvPr id="6" name="Rectangle: Rounded Corners 5">
                <a:extLst>
                  <a:ext uri="{FF2B5EF4-FFF2-40B4-BE49-F238E27FC236}">
                    <a16:creationId xmlns:a16="http://schemas.microsoft.com/office/drawing/2014/main" id="{35859755-42A7-9BFB-3836-C7F8628E2182}"/>
                  </a:ext>
                </a:extLst>
              </p:cNvPr>
              <p:cNvSpPr/>
              <p:nvPr/>
            </p:nvSpPr>
            <p:spPr>
              <a:xfrm>
                <a:off x="2062717" y="4127103"/>
                <a:ext cx="14779255" cy="1295501"/>
              </a:xfrm>
              <a:prstGeom prst="roundRect">
                <a:avLst>
                  <a:gd name="adj" fmla="val 10000"/>
                </a:avLst>
              </a:prstGeom>
              <a:solidFill>
                <a:srgbClr val="CFDDE8">
                  <a:alpha val="70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 name="Text Placeholder 3">
                <a:extLst>
                  <a:ext uri="{FF2B5EF4-FFF2-40B4-BE49-F238E27FC236}">
                    <a16:creationId xmlns:a16="http://schemas.microsoft.com/office/drawing/2014/main" id="{EFBF7E1F-65BA-058B-0377-3566BB0779B8}"/>
                  </a:ext>
                </a:extLst>
              </p:cNvPr>
              <p:cNvSpPr txBox="1">
                <a:spLocks/>
              </p:cNvSpPr>
              <p:nvPr/>
            </p:nvSpPr>
            <p:spPr>
              <a:xfrm>
                <a:off x="2227522" y="4127103"/>
                <a:ext cx="14449645" cy="1280160"/>
              </a:xfrm>
              <a:prstGeom prst="rect">
                <a:avLst/>
              </a:prstGeom>
            </p:spPr>
            <p:txBody>
              <a:bodyPr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defTabSz="609630">
                  <a:lnSpc>
                    <a:spcPct val="100000"/>
                  </a:lnSpc>
                  <a:spcBef>
                    <a:spcPts val="600"/>
                  </a:spcBef>
                </a:pPr>
                <a:r>
                  <a:rPr lang="en-US" sz="2267" b="1" kern="0" dirty="0"/>
                  <a:t>Carrier spend remains modest: 87% spend under $10M annually, and 78% are increasing spend by no more than 20% per year</a:t>
                </a:r>
              </a:p>
            </p:txBody>
          </p:sp>
        </p:grpSp>
        <p:grpSp>
          <p:nvGrpSpPr>
            <p:cNvPr id="17" name="Group 16">
              <a:extLst>
                <a:ext uri="{FF2B5EF4-FFF2-40B4-BE49-F238E27FC236}">
                  <a16:creationId xmlns:a16="http://schemas.microsoft.com/office/drawing/2014/main" id="{0CCF75B5-1EC8-3F90-F2B5-59E31716EB08}"/>
                </a:ext>
              </a:extLst>
            </p:cNvPr>
            <p:cNvGrpSpPr/>
            <p:nvPr/>
          </p:nvGrpSpPr>
          <p:grpSpPr>
            <a:xfrm>
              <a:off x="2227522" y="7399590"/>
              <a:ext cx="6858000" cy="1295501"/>
              <a:chOff x="2227522" y="6985518"/>
              <a:chExt cx="6858000" cy="1295501"/>
            </a:xfrm>
          </p:grpSpPr>
          <p:sp>
            <p:nvSpPr>
              <p:cNvPr id="8" name="Rectangle: Rounded Corners 7">
                <a:extLst>
                  <a:ext uri="{FF2B5EF4-FFF2-40B4-BE49-F238E27FC236}">
                    <a16:creationId xmlns:a16="http://schemas.microsoft.com/office/drawing/2014/main" id="{25579AD8-8D41-4B8D-3634-834C375A7966}"/>
                  </a:ext>
                </a:extLst>
              </p:cNvPr>
              <p:cNvSpPr/>
              <p:nvPr/>
            </p:nvSpPr>
            <p:spPr>
              <a:xfrm>
                <a:off x="2227522" y="6993188"/>
                <a:ext cx="6858000" cy="1280160"/>
              </a:xfrm>
              <a:prstGeom prst="roundRect">
                <a:avLst>
                  <a:gd name="adj" fmla="val 10000"/>
                </a:avLst>
              </a:prstGeom>
              <a:solidFill>
                <a:srgbClr val="CFDDE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Text Placeholder 3">
                <a:extLst>
                  <a:ext uri="{FF2B5EF4-FFF2-40B4-BE49-F238E27FC236}">
                    <a16:creationId xmlns:a16="http://schemas.microsoft.com/office/drawing/2014/main" id="{22ADB203-343E-6DC3-9118-73D853FB63ED}"/>
                  </a:ext>
                </a:extLst>
              </p:cNvPr>
              <p:cNvSpPr txBox="1">
                <a:spLocks/>
              </p:cNvSpPr>
              <p:nvPr/>
            </p:nvSpPr>
            <p:spPr>
              <a:xfrm>
                <a:off x="3600528" y="6985518"/>
                <a:ext cx="4111989" cy="1295501"/>
              </a:xfrm>
              <a:prstGeom prst="rect">
                <a:avLst/>
              </a:prstGeom>
            </p:spPr>
            <p:txBody>
              <a:bodyPr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defTabSz="609630">
                  <a:lnSpc>
                    <a:spcPct val="100000"/>
                  </a:lnSpc>
                  <a:spcBef>
                    <a:spcPts val="600"/>
                  </a:spcBef>
                </a:pPr>
                <a:r>
                  <a:rPr lang="en-US" sz="2267" b="1" kern="0" dirty="0"/>
                  <a:t>Use cases take 1 to 2 ½ years to scale</a:t>
                </a:r>
              </a:p>
            </p:txBody>
          </p:sp>
        </p:grpSp>
        <p:grpSp>
          <p:nvGrpSpPr>
            <p:cNvPr id="3" name="Group 2">
              <a:extLst>
                <a:ext uri="{FF2B5EF4-FFF2-40B4-BE49-F238E27FC236}">
                  <a16:creationId xmlns:a16="http://schemas.microsoft.com/office/drawing/2014/main" id="{066D5AA0-6851-900F-9DB2-304C3E2E4EC9}"/>
                </a:ext>
              </a:extLst>
            </p:cNvPr>
            <p:cNvGrpSpPr/>
            <p:nvPr/>
          </p:nvGrpSpPr>
          <p:grpSpPr>
            <a:xfrm>
              <a:off x="2227522" y="1547632"/>
              <a:ext cx="14779254" cy="1295501"/>
              <a:chOff x="2062717" y="2191978"/>
              <a:chExt cx="14779254" cy="1295501"/>
            </a:xfrm>
          </p:grpSpPr>
          <p:sp>
            <p:nvSpPr>
              <p:cNvPr id="9" name="Rectangle: Rounded Corners 8">
                <a:extLst>
                  <a:ext uri="{FF2B5EF4-FFF2-40B4-BE49-F238E27FC236}">
                    <a16:creationId xmlns:a16="http://schemas.microsoft.com/office/drawing/2014/main" id="{EF2D9F41-C8BD-1F31-0387-2F6C1DA66819}"/>
                  </a:ext>
                </a:extLst>
              </p:cNvPr>
              <p:cNvSpPr/>
              <p:nvPr/>
            </p:nvSpPr>
            <p:spPr>
              <a:xfrm>
                <a:off x="2062717" y="2191978"/>
                <a:ext cx="14779254" cy="1280160"/>
              </a:xfrm>
              <a:prstGeom prst="roundRect">
                <a:avLst>
                  <a:gd name="adj" fmla="val 10000"/>
                </a:avLst>
              </a:prstGeom>
              <a:solidFill>
                <a:srgbClr val="CFDDE8">
                  <a:alpha val="70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4" name="Text Placeholder 3">
                <a:extLst>
                  <a:ext uri="{FF2B5EF4-FFF2-40B4-BE49-F238E27FC236}">
                    <a16:creationId xmlns:a16="http://schemas.microsoft.com/office/drawing/2014/main" id="{2BE855C0-C1B2-C3F2-FBB8-E04C739793CF}"/>
                  </a:ext>
                </a:extLst>
              </p:cNvPr>
              <p:cNvSpPr txBox="1">
                <a:spLocks/>
              </p:cNvSpPr>
              <p:nvPr/>
            </p:nvSpPr>
            <p:spPr>
              <a:xfrm>
                <a:off x="4118512" y="2191978"/>
                <a:ext cx="10667664" cy="1295501"/>
              </a:xfrm>
              <a:prstGeom prst="rect">
                <a:avLst/>
              </a:prstGeom>
            </p:spPr>
            <p:txBody>
              <a:bodyPr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defTabSz="609630">
                  <a:lnSpc>
                    <a:spcPct val="100000"/>
                  </a:lnSpc>
                  <a:spcBef>
                    <a:spcPts val="600"/>
                  </a:spcBef>
                </a:pPr>
                <a:r>
                  <a:rPr lang="en-US" sz="2267" b="1" kern="0" dirty="0"/>
                  <a:t>The life insurance industry is lagging other industries in spend and implementation</a:t>
                </a:r>
              </a:p>
            </p:txBody>
          </p:sp>
        </p:grpSp>
        <p:grpSp>
          <p:nvGrpSpPr>
            <p:cNvPr id="18" name="Group 17">
              <a:extLst>
                <a:ext uri="{FF2B5EF4-FFF2-40B4-BE49-F238E27FC236}">
                  <a16:creationId xmlns:a16="http://schemas.microsoft.com/office/drawing/2014/main" id="{8DC2D6F0-5A01-C295-3F27-E09B131CEF78}"/>
                </a:ext>
              </a:extLst>
            </p:cNvPr>
            <p:cNvGrpSpPr/>
            <p:nvPr/>
          </p:nvGrpSpPr>
          <p:grpSpPr>
            <a:xfrm>
              <a:off x="10148776" y="7407260"/>
              <a:ext cx="6858000" cy="1295501"/>
              <a:chOff x="9868290" y="6825048"/>
              <a:chExt cx="6858000" cy="1295501"/>
            </a:xfrm>
          </p:grpSpPr>
          <p:sp>
            <p:nvSpPr>
              <p:cNvPr id="15" name="Rectangle: Rounded Corners 14">
                <a:extLst>
                  <a:ext uri="{FF2B5EF4-FFF2-40B4-BE49-F238E27FC236}">
                    <a16:creationId xmlns:a16="http://schemas.microsoft.com/office/drawing/2014/main" id="{0F7F5149-FBDE-1FC6-973C-B58E6521EA8E}"/>
                  </a:ext>
                </a:extLst>
              </p:cNvPr>
              <p:cNvSpPr/>
              <p:nvPr/>
            </p:nvSpPr>
            <p:spPr>
              <a:xfrm>
                <a:off x="9868290" y="6832718"/>
                <a:ext cx="6858000" cy="1280160"/>
              </a:xfrm>
              <a:prstGeom prst="roundRect">
                <a:avLst>
                  <a:gd name="adj" fmla="val 10000"/>
                </a:avLst>
              </a:prstGeom>
              <a:solidFill>
                <a:srgbClr val="CFDDE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6" name="Text Placeholder 3">
                <a:extLst>
                  <a:ext uri="{FF2B5EF4-FFF2-40B4-BE49-F238E27FC236}">
                    <a16:creationId xmlns:a16="http://schemas.microsoft.com/office/drawing/2014/main" id="{F49913D0-F3B7-9001-3DB6-833AEB0A1033}"/>
                  </a:ext>
                </a:extLst>
              </p:cNvPr>
              <p:cNvSpPr txBox="1">
                <a:spLocks/>
              </p:cNvSpPr>
              <p:nvPr/>
            </p:nvSpPr>
            <p:spPr>
              <a:xfrm>
                <a:off x="10799278" y="6825048"/>
                <a:ext cx="4996024" cy="1295501"/>
              </a:xfrm>
              <a:prstGeom prst="rect">
                <a:avLst/>
              </a:prstGeom>
            </p:spPr>
            <p:txBody>
              <a:bodyPr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defTabSz="609630">
                  <a:lnSpc>
                    <a:spcPct val="100000"/>
                  </a:lnSpc>
                  <a:spcBef>
                    <a:spcPts val="600"/>
                  </a:spcBef>
                </a:pPr>
                <a:r>
                  <a:rPr lang="en-US" sz="2267" b="1" kern="0" dirty="0"/>
                  <a:t>Only 5% of use cases are at scale</a:t>
                </a:r>
              </a:p>
            </p:txBody>
          </p:sp>
        </p:grpSp>
        <p:sp>
          <p:nvSpPr>
            <p:cNvPr id="20" name="Arrow: Down 19">
              <a:extLst>
                <a:ext uri="{FF2B5EF4-FFF2-40B4-BE49-F238E27FC236}">
                  <a16:creationId xmlns:a16="http://schemas.microsoft.com/office/drawing/2014/main" id="{C9D25215-3001-FD62-452D-0937C9E8FE7C}"/>
                </a:ext>
              </a:extLst>
            </p:cNvPr>
            <p:cNvSpPr/>
            <p:nvPr/>
          </p:nvSpPr>
          <p:spPr>
            <a:xfrm>
              <a:off x="5242631" y="6151409"/>
              <a:ext cx="827783" cy="978408"/>
            </a:xfrm>
            <a:prstGeom prst="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21" name="Arrow: Down 20">
              <a:extLst>
                <a:ext uri="{FF2B5EF4-FFF2-40B4-BE49-F238E27FC236}">
                  <a16:creationId xmlns:a16="http://schemas.microsoft.com/office/drawing/2014/main" id="{E5C90FFA-96B4-F09B-D030-3447EBAEE1A4}"/>
                </a:ext>
              </a:extLst>
            </p:cNvPr>
            <p:cNvSpPr/>
            <p:nvPr/>
          </p:nvSpPr>
          <p:spPr>
            <a:xfrm>
              <a:off x="13163885" y="6151409"/>
              <a:ext cx="827783" cy="978408"/>
            </a:xfrm>
            <a:prstGeom prst="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grpSp>
    </p:spTree>
    <p:extLst>
      <p:ext uri="{BB962C8B-B14F-4D97-AF65-F5344CB8AC3E}">
        <p14:creationId xmlns:p14="http://schemas.microsoft.com/office/powerpoint/2010/main" val="221450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F95A-02D7-33D6-FE52-F84C7F60D09F}"/>
              </a:ext>
            </a:extLst>
          </p:cNvPr>
          <p:cNvSpPr>
            <a:spLocks noGrp="1"/>
          </p:cNvSpPr>
          <p:nvPr>
            <p:ph type="title"/>
          </p:nvPr>
        </p:nvSpPr>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Explore LIMRA and </a:t>
            </a:r>
            <a:r>
              <a:rPr lang="en-US" sz="3200" dirty="0" err="1">
                <a:solidFill>
                  <a:schemeClr val="bg1"/>
                </a:solidFill>
              </a:rPr>
              <a:t>LOMA’s</a:t>
            </a:r>
            <a:r>
              <a:rPr lang="en-US" sz="3200" dirty="0">
                <a:solidFill>
                  <a:schemeClr val="bg1"/>
                </a:solidFill>
              </a:rPr>
              <a:t> AI Resources</a:t>
            </a:r>
          </a:p>
        </p:txBody>
      </p:sp>
      <p:pic>
        <p:nvPicPr>
          <p:cNvPr id="3" name="Picture 2">
            <a:extLst>
              <a:ext uri="{FF2B5EF4-FFF2-40B4-BE49-F238E27FC236}">
                <a16:creationId xmlns:a16="http://schemas.microsoft.com/office/drawing/2014/main" id="{04F7C356-40F1-1EE8-C3BE-79006A428DE1}"/>
              </a:ext>
            </a:extLst>
          </p:cNvPr>
          <p:cNvPicPr>
            <a:picLocks noChangeAspect="1"/>
          </p:cNvPicPr>
          <p:nvPr/>
        </p:nvPicPr>
        <p:blipFill>
          <a:blip r:embed="rId3"/>
          <a:stretch>
            <a:fillRect/>
          </a:stretch>
        </p:blipFill>
        <p:spPr>
          <a:xfrm>
            <a:off x="744015" y="1709388"/>
            <a:ext cx="6230627" cy="3439224"/>
          </a:xfrm>
          <a:prstGeom prst="rect">
            <a:avLst/>
          </a:prstGeom>
        </p:spPr>
      </p:pic>
      <p:pic>
        <p:nvPicPr>
          <p:cNvPr id="4" name="Picture 3">
            <a:extLst>
              <a:ext uri="{FF2B5EF4-FFF2-40B4-BE49-F238E27FC236}">
                <a16:creationId xmlns:a16="http://schemas.microsoft.com/office/drawing/2014/main" id="{B10A6CD3-9DA9-F7E6-9D81-CF06C517CD2A}"/>
              </a:ext>
            </a:extLst>
          </p:cNvPr>
          <p:cNvPicPr>
            <a:picLocks noChangeAspect="1"/>
          </p:cNvPicPr>
          <p:nvPr/>
        </p:nvPicPr>
        <p:blipFill>
          <a:blip r:embed="rId4"/>
          <a:stretch>
            <a:fillRect/>
          </a:stretch>
        </p:blipFill>
        <p:spPr>
          <a:xfrm>
            <a:off x="7718656" y="1564336"/>
            <a:ext cx="3729329" cy="3729329"/>
          </a:xfrm>
          <a:prstGeom prst="rect">
            <a:avLst/>
          </a:prstGeom>
        </p:spPr>
      </p:pic>
    </p:spTree>
    <p:extLst>
      <p:ext uri="{BB962C8B-B14F-4D97-AF65-F5344CB8AC3E}">
        <p14:creationId xmlns:p14="http://schemas.microsoft.com/office/powerpoint/2010/main" val="429370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1BCD52-B2BF-44F6-A95C-C0C3E3431BDE}"/>
              </a:ext>
            </a:extLst>
          </p:cNvPr>
          <p:cNvSpPr>
            <a:spLocks noGrp="1"/>
          </p:cNvSpPr>
          <p:nvPr>
            <p:ph type="title"/>
          </p:nvPr>
        </p:nvSpPr>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 Compass 2030 Strategy: Focus Areas</a:t>
            </a:r>
          </a:p>
        </p:txBody>
      </p:sp>
      <p:grpSp>
        <p:nvGrpSpPr>
          <p:cNvPr id="6" name="Group 5">
            <a:extLst>
              <a:ext uri="{FF2B5EF4-FFF2-40B4-BE49-F238E27FC236}">
                <a16:creationId xmlns:a16="http://schemas.microsoft.com/office/drawing/2014/main" id="{1D69D3FF-2AEF-2E6F-EED0-290C0FC42603}"/>
              </a:ext>
            </a:extLst>
          </p:cNvPr>
          <p:cNvGrpSpPr/>
          <p:nvPr/>
        </p:nvGrpSpPr>
        <p:grpSpPr>
          <a:xfrm>
            <a:off x="340941" y="1851731"/>
            <a:ext cx="3167743" cy="3167743"/>
            <a:chOff x="511412" y="2777596"/>
            <a:chExt cx="4751614" cy="4751614"/>
          </a:xfrm>
          <a:solidFill>
            <a:srgbClr val="00437B"/>
          </a:solidFill>
        </p:grpSpPr>
        <p:sp>
          <p:nvSpPr>
            <p:cNvPr id="7" name="Oval 6">
              <a:extLst>
                <a:ext uri="{FF2B5EF4-FFF2-40B4-BE49-F238E27FC236}">
                  <a16:creationId xmlns:a16="http://schemas.microsoft.com/office/drawing/2014/main" id="{B65D5823-5FAB-9B87-5BC0-FBBBCE516968}"/>
                </a:ext>
              </a:extLst>
            </p:cNvPr>
            <p:cNvSpPr/>
            <p:nvPr/>
          </p:nvSpPr>
          <p:spPr>
            <a:xfrm>
              <a:off x="511412" y="2777596"/>
              <a:ext cx="4751614" cy="475161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8" name="TextBox 7">
              <a:extLst>
                <a:ext uri="{FF2B5EF4-FFF2-40B4-BE49-F238E27FC236}">
                  <a16:creationId xmlns:a16="http://schemas.microsoft.com/office/drawing/2014/main" id="{CD36EB73-40FC-B674-682A-166F3AFA3083}"/>
                </a:ext>
              </a:extLst>
            </p:cNvPr>
            <p:cNvSpPr txBox="1"/>
            <p:nvPr/>
          </p:nvSpPr>
          <p:spPr>
            <a:xfrm>
              <a:off x="1559819" y="4446177"/>
              <a:ext cx="2654800" cy="1424814"/>
            </a:xfrm>
            <a:prstGeom prst="rect">
              <a:avLst/>
            </a:prstGeom>
            <a:grpFill/>
          </p:spPr>
          <p:txBody>
            <a:bodyPr wrap="square">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1066853">
                <a:lnSpc>
                  <a:spcPct val="90000"/>
                </a:lnSpc>
                <a:spcBef>
                  <a:spcPct val="0"/>
                </a:spcBef>
                <a:spcAft>
                  <a:spcPct val="35000"/>
                </a:spcAft>
                <a:buNone/>
              </a:pPr>
              <a:r>
                <a:rPr lang="en-US" sz="2133" b="0" kern="1200" dirty="0">
                  <a:solidFill>
                    <a:schemeClr val="bg1"/>
                  </a:solidFill>
                  <a:latin typeface="Aptos" panose="020B0004020202020204" pitchFamily="34" charset="0"/>
                </a:rPr>
                <a:t>Expand Industry Engagement</a:t>
              </a:r>
            </a:p>
          </p:txBody>
        </p:sp>
      </p:grpSp>
      <p:grpSp>
        <p:nvGrpSpPr>
          <p:cNvPr id="9" name="Group 8">
            <a:extLst>
              <a:ext uri="{FF2B5EF4-FFF2-40B4-BE49-F238E27FC236}">
                <a16:creationId xmlns:a16="http://schemas.microsoft.com/office/drawing/2014/main" id="{CD141D20-8C8C-1BBC-70F1-EBF3C169F3E8}"/>
              </a:ext>
            </a:extLst>
          </p:cNvPr>
          <p:cNvGrpSpPr/>
          <p:nvPr/>
        </p:nvGrpSpPr>
        <p:grpSpPr>
          <a:xfrm>
            <a:off x="3121733" y="1847527"/>
            <a:ext cx="3167743" cy="3167743"/>
            <a:chOff x="4682599" y="2771291"/>
            <a:chExt cx="4751614" cy="4751614"/>
          </a:xfrm>
          <a:solidFill>
            <a:srgbClr val="005F9E"/>
          </a:solidFill>
        </p:grpSpPr>
        <p:sp>
          <p:nvSpPr>
            <p:cNvPr id="10" name="Oval 9">
              <a:extLst>
                <a:ext uri="{FF2B5EF4-FFF2-40B4-BE49-F238E27FC236}">
                  <a16:creationId xmlns:a16="http://schemas.microsoft.com/office/drawing/2014/main" id="{E29249C9-0568-C14F-DFF4-7799A4F56B88}"/>
                </a:ext>
              </a:extLst>
            </p:cNvPr>
            <p:cNvSpPr/>
            <p:nvPr/>
          </p:nvSpPr>
          <p:spPr>
            <a:xfrm>
              <a:off x="4682599" y="2771291"/>
              <a:ext cx="4751614" cy="475161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1" name="TextBox 10">
              <a:extLst>
                <a:ext uri="{FF2B5EF4-FFF2-40B4-BE49-F238E27FC236}">
                  <a16:creationId xmlns:a16="http://schemas.microsoft.com/office/drawing/2014/main" id="{D78FA604-2F05-A739-9516-0F99B057C107}"/>
                </a:ext>
              </a:extLst>
            </p:cNvPr>
            <p:cNvSpPr txBox="1"/>
            <p:nvPr/>
          </p:nvSpPr>
          <p:spPr>
            <a:xfrm>
              <a:off x="5433980" y="4219396"/>
              <a:ext cx="3248851" cy="1868012"/>
            </a:xfrm>
            <a:prstGeom prst="rect">
              <a:avLst/>
            </a:prstGeom>
            <a:grpFill/>
          </p:spPr>
          <p:txBody>
            <a:bodyPr wrap="square">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1066853">
                <a:lnSpc>
                  <a:spcPct val="90000"/>
                </a:lnSpc>
                <a:spcBef>
                  <a:spcPct val="0"/>
                </a:spcBef>
                <a:spcAft>
                  <a:spcPct val="35000"/>
                </a:spcAft>
                <a:buNone/>
              </a:pPr>
              <a:r>
                <a:rPr lang="en-US" sz="2133" b="0" kern="1200" dirty="0">
                  <a:solidFill>
                    <a:schemeClr val="bg1"/>
                  </a:solidFill>
                  <a:latin typeface="Aptos" panose="020B0004020202020204" pitchFamily="34" charset="0"/>
                </a:rPr>
                <a:t>Empowering Members With Data and Knowledge</a:t>
              </a:r>
            </a:p>
          </p:txBody>
        </p:sp>
      </p:grpSp>
      <p:grpSp>
        <p:nvGrpSpPr>
          <p:cNvPr id="12" name="Group 11">
            <a:extLst>
              <a:ext uri="{FF2B5EF4-FFF2-40B4-BE49-F238E27FC236}">
                <a16:creationId xmlns:a16="http://schemas.microsoft.com/office/drawing/2014/main" id="{A5BF756B-ABC6-5337-4017-0BF0ECAEB750}"/>
              </a:ext>
            </a:extLst>
          </p:cNvPr>
          <p:cNvGrpSpPr/>
          <p:nvPr/>
        </p:nvGrpSpPr>
        <p:grpSpPr>
          <a:xfrm>
            <a:off x="5902524" y="1843324"/>
            <a:ext cx="3167743" cy="3167743"/>
            <a:chOff x="8853786" y="2764986"/>
            <a:chExt cx="4751614" cy="4751614"/>
          </a:xfrm>
          <a:solidFill>
            <a:srgbClr val="00437B"/>
          </a:solidFill>
        </p:grpSpPr>
        <p:sp>
          <p:nvSpPr>
            <p:cNvPr id="13" name="Oval 12">
              <a:extLst>
                <a:ext uri="{FF2B5EF4-FFF2-40B4-BE49-F238E27FC236}">
                  <a16:creationId xmlns:a16="http://schemas.microsoft.com/office/drawing/2014/main" id="{FBCA6A24-6CF4-2A24-BF4E-54D4B2EBA37C}"/>
                </a:ext>
              </a:extLst>
            </p:cNvPr>
            <p:cNvSpPr/>
            <p:nvPr/>
          </p:nvSpPr>
          <p:spPr>
            <a:xfrm>
              <a:off x="8853786" y="2764986"/>
              <a:ext cx="4751614" cy="4751614"/>
            </a:xfrm>
            <a:prstGeom prst="ellipse">
              <a:avLst/>
            </a:prstGeom>
            <a:solidFill>
              <a:srgbClr val="0043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p>
          </p:txBody>
        </p:sp>
        <p:sp>
          <p:nvSpPr>
            <p:cNvPr id="14" name="TextBox 13">
              <a:extLst>
                <a:ext uri="{FF2B5EF4-FFF2-40B4-BE49-F238E27FC236}">
                  <a16:creationId xmlns:a16="http://schemas.microsoft.com/office/drawing/2014/main" id="{EA556EC5-721D-4D7F-0361-DF3F93BCD495}"/>
                </a:ext>
              </a:extLst>
            </p:cNvPr>
            <p:cNvSpPr txBox="1"/>
            <p:nvPr/>
          </p:nvSpPr>
          <p:spPr>
            <a:xfrm>
              <a:off x="9725903" y="4662594"/>
              <a:ext cx="3007378" cy="981615"/>
            </a:xfrm>
            <a:prstGeom prst="rect">
              <a:avLst/>
            </a:prstGeom>
            <a:grpFill/>
          </p:spPr>
          <p:txBody>
            <a:bodyPr wrap="square">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lvl="0" algn="ctr" defTabSz="1066853">
                <a:lnSpc>
                  <a:spcPct val="90000"/>
                </a:lnSpc>
                <a:spcBef>
                  <a:spcPct val="0"/>
                </a:spcBef>
                <a:spcAft>
                  <a:spcPct val="35000"/>
                </a:spcAft>
                <a:tabLst>
                  <a:tab pos="7201260" algn="l"/>
                </a:tabLst>
              </a:pPr>
              <a:r>
                <a:rPr lang="en-US" sz="2133" dirty="0">
                  <a:solidFill>
                    <a:schemeClr val="bg1"/>
                  </a:solidFill>
                  <a:latin typeface="Aptos" panose="020B0004020202020204" pitchFamily="34" charset="0"/>
                </a:rPr>
                <a:t>Artificial Intelligence</a:t>
              </a:r>
            </a:p>
          </p:txBody>
        </p:sp>
      </p:grpSp>
      <p:grpSp>
        <p:nvGrpSpPr>
          <p:cNvPr id="15" name="Group 14">
            <a:extLst>
              <a:ext uri="{FF2B5EF4-FFF2-40B4-BE49-F238E27FC236}">
                <a16:creationId xmlns:a16="http://schemas.microsoft.com/office/drawing/2014/main" id="{D2BFDAC6-E111-D2E4-B620-5A9307549C2A}"/>
              </a:ext>
            </a:extLst>
          </p:cNvPr>
          <p:cNvGrpSpPr/>
          <p:nvPr/>
        </p:nvGrpSpPr>
        <p:grpSpPr>
          <a:xfrm>
            <a:off x="8683315" y="1851731"/>
            <a:ext cx="3167743" cy="3167743"/>
            <a:chOff x="13024972" y="2777596"/>
            <a:chExt cx="4751614" cy="4751614"/>
          </a:xfrm>
          <a:solidFill>
            <a:srgbClr val="005F9E"/>
          </a:solidFill>
        </p:grpSpPr>
        <p:sp>
          <p:nvSpPr>
            <p:cNvPr id="16" name="Oval 15">
              <a:extLst>
                <a:ext uri="{FF2B5EF4-FFF2-40B4-BE49-F238E27FC236}">
                  <a16:creationId xmlns:a16="http://schemas.microsoft.com/office/drawing/2014/main" id="{CF393975-D2BD-1EA0-A5CD-C06A4917F370}"/>
                </a:ext>
              </a:extLst>
            </p:cNvPr>
            <p:cNvSpPr/>
            <p:nvPr/>
          </p:nvSpPr>
          <p:spPr>
            <a:xfrm>
              <a:off x="13024972" y="2777596"/>
              <a:ext cx="4751614" cy="4751614"/>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7" name="TextBox 16">
              <a:extLst>
                <a:ext uri="{FF2B5EF4-FFF2-40B4-BE49-F238E27FC236}">
                  <a16:creationId xmlns:a16="http://schemas.microsoft.com/office/drawing/2014/main" id="{2DB0A6C8-DD23-642E-24C1-D0D27F43B8F0}"/>
                </a:ext>
              </a:extLst>
            </p:cNvPr>
            <p:cNvSpPr txBox="1"/>
            <p:nvPr/>
          </p:nvSpPr>
          <p:spPr>
            <a:xfrm>
              <a:off x="13797703" y="4446177"/>
              <a:ext cx="3206151" cy="1424814"/>
            </a:xfrm>
            <a:prstGeom prst="rect">
              <a:avLst/>
            </a:prstGeom>
            <a:grpFill/>
          </p:spPr>
          <p:txBody>
            <a:bodyPr wrap="square">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lvl="0" algn="ctr" defTabSz="1066853">
                <a:lnSpc>
                  <a:spcPct val="90000"/>
                </a:lnSpc>
                <a:spcBef>
                  <a:spcPct val="0"/>
                </a:spcBef>
              </a:pPr>
              <a:r>
                <a:rPr lang="en-US" sz="2133" dirty="0">
                  <a:solidFill>
                    <a:schemeClr val="bg1"/>
                  </a:solidFill>
                  <a:latin typeface="Aptos" panose="020B0004020202020204" pitchFamily="34" charset="0"/>
                </a:rPr>
                <a:t>Alliance for Lifetime Income</a:t>
              </a:r>
            </a:p>
            <a:p>
              <a:pPr lvl="0" algn="ctr" defTabSz="1066853">
                <a:lnSpc>
                  <a:spcPct val="90000"/>
                </a:lnSpc>
                <a:spcBef>
                  <a:spcPct val="0"/>
                </a:spcBef>
                <a:spcAft>
                  <a:spcPct val="35000"/>
                </a:spcAft>
              </a:pPr>
              <a:r>
                <a:rPr lang="en-US" sz="2133" dirty="0">
                  <a:solidFill>
                    <a:schemeClr val="bg1"/>
                  </a:solidFill>
                  <a:latin typeface="Aptos" panose="020B0004020202020204" pitchFamily="34" charset="0"/>
                </a:rPr>
                <a:t>By LIMRA</a:t>
              </a:r>
            </a:p>
          </p:txBody>
        </p:sp>
      </p:grpSp>
    </p:spTree>
    <p:extLst>
      <p:ext uri="{BB962C8B-B14F-4D97-AF65-F5344CB8AC3E}">
        <p14:creationId xmlns:p14="http://schemas.microsoft.com/office/powerpoint/2010/main" val="173155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70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5B5A4B7B-643F-8EE2-4D7A-00C010E654FD}"/>
              </a:ext>
            </a:extLst>
          </p:cNvPr>
          <p:cNvSpPr txBox="1">
            <a:spLocks/>
          </p:cNvSpPr>
          <p:nvPr/>
        </p:nvSpPr>
        <p:spPr>
          <a:xfrm>
            <a:off x="241974" y="1030862"/>
            <a:ext cx="4989450" cy="2687123"/>
          </a:xfrm>
          <a:prstGeom prst="rect">
            <a:avLst/>
          </a:prstGeom>
        </p:spPr>
        <p:txBody>
          <a:bodyPr/>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latin typeface="Aptos" panose="020B0004020202020204" pitchFamily="34" charset="0"/>
              </a:rPr>
              <a:t>Success Metrics</a:t>
            </a:r>
          </a:p>
          <a:p>
            <a:r>
              <a:rPr lang="en-US" kern="0" dirty="0">
                <a:latin typeface="Aptos" panose="020B0004020202020204" pitchFamily="34" charset="0"/>
              </a:rPr>
              <a:t>Alliance for Lifetime Income by LIMRA</a:t>
            </a:r>
          </a:p>
          <a:p>
            <a:r>
              <a:rPr lang="en-US" kern="0" dirty="0">
                <a:latin typeface="Aptos" panose="020B0004020202020204" pitchFamily="34" charset="0"/>
              </a:rPr>
              <a:t>Empowering Our Members</a:t>
            </a:r>
          </a:p>
          <a:p>
            <a:r>
              <a:rPr lang="en-US" kern="0" dirty="0">
                <a:latin typeface="Aptos" panose="020B0004020202020204" pitchFamily="34" charset="0"/>
              </a:rPr>
              <a:t>Knowledge, Insights, Connections and Solutions</a:t>
            </a:r>
          </a:p>
          <a:p>
            <a:r>
              <a:rPr lang="en-US" kern="0" dirty="0">
                <a:latin typeface="Aptos" panose="020B0004020202020204" pitchFamily="34" charset="0"/>
              </a:rPr>
              <a:t>Infrastructure</a:t>
            </a:r>
          </a:p>
          <a:p>
            <a:endParaRPr lang="en-US" kern="0" dirty="0">
              <a:latin typeface="Aptos" panose="020B0004020202020204" pitchFamily="34" charset="0"/>
            </a:endParaRPr>
          </a:p>
        </p:txBody>
      </p:sp>
      <p:sp>
        <p:nvSpPr>
          <p:cNvPr id="11" name="Slide Number Placeholder 2">
            <a:extLst>
              <a:ext uri="{FF2B5EF4-FFF2-40B4-BE49-F238E27FC236}">
                <a16:creationId xmlns:a16="http://schemas.microsoft.com/office/drawing/2014/main" id="{BFD92519-4742-B4E8-4726-774512FFD2C6}"/>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2</a:t>
            </a:fld>
            <a:endParaRPr lang="en-US" sz="900" dirty="0">
              <a:latin typeface="Aptos" panose="020B0004020202020204" pitchFamily="34" charset="0"/>
            </a:endParaRPr>
          </a:p>
        </p:txBody>
      </p:sp>
      <p:sp>
        <p:nvSpPr>
          <p:cNvPr id="8" name="Title 7">
            <a:extLst>
              <a:ext uri="{FF2B5EF4-FFF2-40B4-BE49-F238E27FC236}">
                <a16:creationId xmlns:a16="http://schemas.microsoft.com/office/drawing/2014/main" id="{6578C280-5FF2-3E00-D41F-F6EA7CE89D68}"/>
              </a:ext>
            </a:extLst>
          </p:cNvPr>
          <p:cNvSpPr>
            <a:spLocks noGrp="1"/>
          </p:cNvSpPr>
          <p:nvPr>
            <p:ph type="title"/>
          </p:nvPr>
        </p:nvSpPr>
        <p:spPr/>
        <p:txBody>
          <a:bodyPr/>
          <a:lstStyle/>
          <a:p>
            <a:r>
              <a:rPr lang="en-US" dirty="0"/>
              <a:t>Compass 2025 Key Milestones and Achievements</a:t>
            </a:r>
          </a:p>
        </p:txBody>
      </p:sp>
      <p:pic>
        <p:nvPicPr>
          <p:cNvPr id="3" name="Picture Placeholder 2" descr="A group of people in a room&#10;&#10;AI-generated content may be incorrect.">
            <a:extLst>
              <a:ext uri="{FF2B5EF4-FFF2-40B4-BE49-F238E27FC236}">
                <a16:creationId xmlns:a16="http://schemas.microsoft.com/office/drawing/2014/main" id="{794C0FD9-150D-112C-47D0-F2090E33F8F7}"/>
              </a:ext>
            </a:extLst>
          </p:cNvPr>
          <p:cNvPicPr>
            <a:picLocks noGrp="1" noChangeAspect="1"/>
          </p:cNvPicPr>
          <p:nvPr>
            <p:ph type="pic" sz="quarter" idx="15"/>
          </p:nvPr>
        </p:nvPicPr>
        <p:blipFill>
          <a:blip r:embed="rId3"/>
          <a:srcRect l="16667" r="16667"/>
          <a:stretch>
            <a:fillRect/>
          </a:stretch>
        </p:blipFill>
        <p:spPr/>
      </p:pic>
    </p:spTree>
    <p:extLst>
      <p:ext uri="{BB962C8B-B14F-4D97-AF65-F5344CB8AC3E}">
        <p14:creationId xmlns:p14="http://schemas.microsoft.com/office/powerpoint/2010/main" val="380054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DE29-7813-7728-D89C-99F6656316A4}"/>
              </a:ext>
            </a:extLst>
          </p:cNvPr>
          <p:cNvSpPr>
            <a:spLocks noGrp="1"/>
          </p:cNvSpPr>
          <p:nvPr>
            <p:ph type="title"/>
          </p:nvPr>
        </p:nvSpPr>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Success Metrics</a:t>
            </a:r>
          </a:p>
        </p:txBody>
      </p:sp>
      <p:graphicFrame>
        <p:nvGraphicFramePr>
          <p:cNvPr id="6" name="Chart Placeholder 5">
            <a:extLst>
              <a:ext uri="{FF2B5EF4-FFF2-40B4-BE49-F238E27FC236}">
                <a16:creationId xmlns:a16="http://schemas.microsoft.com/office/drawing/2014/main" id="{6805205D-54E1-5084-33E1-F7210AFC0D74}"/>
              </a:ext>
            </a:extLst>
          </p:cNvPr>
          <p:cNvGraphicFramePr>
            <a:graphicFrameLocks noGrp="1"/>
          </p:cNvGraphicFramePr>
          <p:nvPr>
            <p:ph type="chart" sz="quarter" idx="4294967295"/>
            <p:extLst>
              <p:ext uri="{D42A27DB-BD31-4B8C-83A1-F6EECF244321}">
                <p14:modId xmlns:p14="http://schemas.microsoft.com/office/powerpoint/2010/main" val="3418326733"/>
              </p:ext>
            </p:extLst>
          </p:nvPr>
        </p:nvGraphicFramePr>
        <p:xfrm>
          <a:off x="589280" y="1600200"/>
          <a:ext cx="5243513"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Placeholder 5">
            <a:extLst>
              <a:ext uri="{FF2B5EF4-FFF2-40B4-BE49-F238E27FC236}">
                <a16:creationId xmlns:a16="http://schemas.microsoft.com/office/drawing/2014/main" id="{D27EC9E3-253D-AC5D-0A3A-C5353CC3D540}"/>
              </a:ext>
            </a:extLst>
          </p:cNvPr>
          <p:cNvGraphicFramePr>
            <a:graphicFrameLocks/>
          </p:cNvGraphicFramePr>
          <p:nvPr>
            <p:extLst>
              <p:ext uri="{D42A27DB-BD31-4B8C-83A1-F6EECF244321}">
                <p14:modId xmlns:p14="http://schemas.microsoft.com/office/powerpoint/2010/main" val="2732640416"/>
              </p:ext>
            </p:extLst>
          </p:nvPr>
        </p:nvGraphicFramePr>
        <p:xfrm>
          <a:off x="6421120" y="1600200"/>
          <a:ext cx="51816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581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BFC2-AF14-97EC-B125-E058B8E8216E}"/>
              </a:ext>
            </a:extLst>
          </p:cNvPr>
          <p:cNvSpPr>
            <a:spLocks noGrp="1"/>
          </p:cNvSpPr>
          <p:nvPr>
            <p:ph type="title"/>
          </p:nvPr>
        </p:nvSpPr>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Alliance for Lifetime Income by LIMRA</a:t>
            </a:r>
          </a:p>
        </p:txBody>
      </p:sp>
      <p:pic>
        <p:nvPicPr>
          <p:cNvPr id="4" name="Picture 3" descr="A black background with a black square&#10;&#10;AI-generated content may be incorrect.">
            <a:extLst>
              <a:ext uri="{FF2B5EF4-FFF2-40B4-BE49-F238E27FC236}">
                <a16:creationId xmlns:a16="http://schemas.microsoft.com/office/drawing/2014/main" id="{B4048E54-0BF6-6F9A-7AE3-9A2C37373B78}"/>
              </a:ext>
            </a:extLst>
          </p:cNvPr>
          <p:cNvPicPr>
            <a:picLocks noChangeAspect="1"/>
          </p:cNvPicPr>
          <p:nvPr/>
        </p:nvPicPr>
        <p:blipFill>
          <a:blip r:embed="rId3"/>
          <a:stretch>
            <a:fillRect/>
          </a:stretch>
        </p:blipFill>
        <p:spPr>
          <a:xfrm>
            <a:off x="3423149" y="1816101"/>
            <a:ext cx="5345703" cy="3644358"/>
          </a:xfrm>
          <a:prstGeom prst="rect">
            <a:avLst/>
          </a:prstGeom>
        </p:spPr>
      </p:pic>
    </p:spTree>
    <p:extLst>
      <p:ext uri="{BB962C8B-B14F-4D97-AF65-F5344CB8AC3E}">
        <p14:creationId xmlns:p14="http://schemas.microsoft.com/office/powerpoint/2010/main" val="304619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defPPr>
              <a:defRPr lang="en-US"/>
            </a:defPPr>
            <a:lvl1pPr marL="0" algn="l" defTabSz="609570" rtl="0" eaLnBrk="1" latinLnBrk="0" hangingPunct="1">
              <a:defRPr sz="1200" kern="1200">
                <a:solidFill>
                  <a:schemeClr val="tx1"/>
                </a:solidFill>
                <a:latin typeface="+mn-lt"/>
                <a:ea typeface="+mn-ea"/>
                <a:cs typeface="+mn-cs"/>
              </a:defRPr>
            </a:lvl1pPr>
            <a:lvl2pPr marL="304785" algn="l" defTabSz="609570" rtl="0" eaLnBrk="1" latinLnBrk="0" hangingPunct="1">
              <a:defRPr sz="1200" kern="1200">
                <a:solidFill>
                  <a:schemeClr val="tx1"/>
                </a:solidFill>
                <a:latin typeface="+mn-lt"/>
                <a:ea typeface="+mn-ea"/>
                <a:cs typeface="+mn-cs"/>
              </a:defRPr>
            </a:lvl2pPr>
            <a:lvl3pPr marL="609570" algn="l" defTabSz="609570" rtl="0" eaLnBrk="1" latinLnBrk="0" hangingPunct="1">
              <a:defRPr sz="1200" kern="1200">
                <a:solidFill>
                  <a:schemeClr val="tx1"/>
                </a:solidFill>
                <a:latin typeface="+mn-lt"/>
                <a:ea typeface="+mn-ea"/>
                <a:cs typeface="+mn-cs"/>
              </a:defRPr>
            </a:lvl3pPr>
            <a:lvl4pPr marL="914354" algn="l" defTabSz="609570" rtl="0" eaLnBrk="1" latinLnBrk="0" hangingPunct="1">
              <a:defRPr sz="1200" kern="1200">
                <a:solidFill>
                  <a:schemeClr val="tx1"/>
                </a:solidFill>
                <a:latin typeface="+mn-lt"/>
                <a:ea typeface="+mn-ea"/>
                <a:cs typeface="+mn-cs"/>
              </a:defRPr>
            </a:lvl4pPr>
            <a:lvl5pPr marL="1219139" algn="l" defTabSz="609570" rtl="0" eaLnBrk="1" latinLnBrk="0" hangingPunct="1">
              <a:defRPr sz="1200" kern="1200">
                <a:solidFill>
                  <a:schemeClr val="tx1"/>
                </a:solidFill>
                <a:latin typeface="+mn-lt"/>
                <a:ea typeface="+mn-ea"/>
                <a:cs typeface="+mn-cs"/>
              </a:defRPr>
            </a:lvl5pPr>
            <a:lvl6pPr marL="1523924" algn="l" defTabSz="609570" rtl="0" eaLnBrk="1" latinLnBrk="0" hangingPunct="1">
              <a:defRPr sz="1200" kern="1200">
                <a:solidFill>
                  <a:schemeClr val="tx1"/>
                </a:solidFill>
                <a:latin typeface="+mn-lt"/>
                <a:ea typeface="+mn-ea"/>
                <a:cs typeface="+mn-cs"/>
              </a:defRPr>
            </a:lvl6pPr>
            <a:lvl7pPr marL="1828709" algn="l" defTabSz="609570" rtl="0" eaLnBrk="1" latinLnBrk="0" hangingPunct="1">
              <a:defRPr sz="1200" kern="1200">
                <a:solidFill>
                  <a:schemeClr val="tx1"/>
                </a:solidFill>
                <a:latin typeface="+mn-lt"/>
                <a:ea typeface="+mn-ea"/>
                <a:cs typeface="+mn-cs"/>
              </a:defRPr>
            </a:lvl7pPr>
            <a:lvl8pPr marL="2133493" algn="l" defTabSz="609570" rtl="0" eaLnBrk="1" latinLnBrk="0" hangingPunct="1">
              <a:defRPr sz="1200" kern="1200">
                <a:solidFill>
                  <a:schemeClr val="tx1"/>
                </a:solidFill>
                <a:latin typeface="+mn-lt"/>
                <a:ea typeface="+mn-ea"/>
                <a:cs typeface="+mn-cs"/>
              </a:defRPr>
            </a:lvl8pPr>
            <a:lvl9pPr marL="2438278" algn="l" defTabSz="609570" rtl="0" eaLnBrk="1" latinLnBrk="0" hangingPunct="1">
              <a:defRPr sz="1200" kern="1200">
                <a:solidFill>
                  <a:schemeClr val="tx1"/>
                </a:solidFill>
                <a:latin typeface="+mn-lt"/>
                <a:ea typeface="+mn-ea"/>
                <a:cs typeface="+mn-cs"/>
              </a:defRPr>
            </a:lvl9pPr>
          </a:lstStyle>
          <a:p>
            <a:fld id="{FA06F0F5-DF6A-4E0E-AC03-6B0D0B0A1300}" type="slidenum">
              <a:rPr lang="en-US" sz="900"/>
              <a:pPr/>
              <a:t>5</a:t>
            </a:fld>
            <a:endParaRPr lang="en-US" sz="900" dirty="0"/>
          </a:p>
        </p:txBody>
      </p:sp>
      <p:sp>
        <p:nvSpPr>
          <p:cNvPr id="5" name="Title 4"/>
          <p:cNvSpPr>
            <a:spLocks noGrp="1"/>
          </p:cNvSpPr>
          <p:nvPr>
            <p:ph type="title"/>
          </p:nvPr>
        </p:nvSpPr>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latin typeface="Aptos" panose="020B0004020202020204" pitchFamily="34" charset="0"/>
              </a:rPr>
              <a:t>Empowering Our Members</a:t>
            </a:r>
          </a:p>
        </p:txBody>
      </p:sp>
      <p:grpSp>
        <p:nvGrpSpPr>
          <p:cNvPr id="8" name="Group 7">
            <a:extLst>
              <a:ext uri="{FF2B5EF4-FFF2-40B4-BE49-F238E27FC236}">
                <a16:creationId xmlns:a16="http://schemas.microsoft.com/office/drawing/2014/main" id="{E0EACA94-00DD-0F0F-E411-88A2B7C18A7D}"/>
              </a:ext>
            </a:extLst>
          </p:cNvPr>
          <p:cNvGrpSpPr/>
          <p:nvPr/>
        </p:nvGrpSpPr>
        <p:grpSpPr>
          <a:xfrm>
            <a:off x="8413286" y="2932043"/>
            <a:ext cx="2036793" cy="2478820"/>
            <a:chOff x="12619928" y="4398064"/>
            <a:chExt cx="3055189" cy="3718230"/>
          </a:xfrm>
        </p:grpSpPr>
        <p:sp>
          <p:nvSpPr>
            <p:cNvPr id="64" name="Rectangle 63"/>
            <p:cNvSpPr/>
            <p:nvPr/>
          </p:nvSpPr>
          <p:spPr>
            <a:xfrm>
              <a:off x="12619928" y="4398064"/>
              <a:ext cx="3055189" cy="371823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2700" dirty="0">
                <a:latin typeface="Aptos" panose="020B0004020202020204" pitchFamily="34" charset="0"/>
              </a:endParaRPr>
            </a:p>
          </p:txBody>
        </p:sp>
        <p:sp>
          <p:nvSpPr>
            <p:cNvPr id="51" name="Rectangle 50"/>
            <p:cNvSpPr/>
            <p:nvPr/>
          </p:nvSpPr>
          <p:spPr>
            <a:xfrm>
              <a:off x="12626429" y="4632962"/>
              <a:ext cx="3042190" cy="550664"/>
            </a:xfrm>
            <a:prstGeom prst="rect">
              <a:avLst/>
            </a:prstGeom>
          </p:spPr>
          <p:txBody>
            <a:bodyPr wrap="square" anchor="ctr">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ct val="110000"/>
                </a:lnSpc>
                <a:spcBef>
                  <a:spcPts val="75"/>
                </a:spcBef>
                <a:buSzPct val="100000"/>
              </a:pPr>
              <a:r>
                <a:rPr lang="en-US" sz="1900" b="1" dirty="0">
                  <a:solidFill>
                    <a:srgbClr val="154099"/>
                  </a:solidFill>
                  <a:latin typeface="Aptos" panose="020B0004020202020204" pitchFamily="34" charset="0"/>
                </a:rPr>
                <a:t>SOLUTIONS</a:t>
              </a:r>
            </a:p>
          </p:txBody>
        </p:sp>
        <p:pic>
          <p:nvPicPr>
            <p:cNvPr id="35" name="Picture 34"/>
            <p:cNvPicPr>
              <a:picLocks noChangeAspect="1"/>
            </p:cNvPicPr>
            <p:nvPr/>
          </p:nvPicPr>
          <p:blipFill>
            <a:blip r:embed="rId3"/>
            <a:srcRect/>
            <a:stretch/>
          </p:blipFill>
          <p:spPr>
            <a:xfrm rot="10800000">
              <a:off x="13301457" y="5664490"/>
              <a:ext cx="1709628" cy="1709628"/>
            </a:xfrm>
            <a:prstGeom prst="rect">
              <a:avLst/>
            </a:prstGeom>
          </p:spPr>
        </p:pic>
      </p:grpSp>
      <p:grpSp>
        <p:nvGrpSpPr>
          <p:cNvPr id="3" name="Group 2">
            <a:extLst>
              <a:ext uri="{FF2B5EF4-FFF2-40B4-BE49-F238E27FC236}">
                <a16:creationId xmlns:a16="http://schemas.microsoft.com/office/drawing/2014/main" id="{149C8A0E-2DA5-9505-E015-98C3CD46109D}"/>
              </a:ext>
            </a:extLst>
          </p:cNvPr>
          <p:cNvGrpSpPr/>
          <p:nvPr/>
        </p:nvGrpSpPr>
        <p:grpSpPr>
          <a:xfrm>
            <a:off x="1741922" y="2932043"/>
            <a:ext cx="2031840" cy="2478820"/>
            <a:chOff x="2612883" y="4398064"/>
            <a:chExt cx="3047760" cy="3718230"/>
          </a:xfrm>
        </p:grpSpPr>
        <p:sp>
          <p:nvSpPr>
            <p:cNvPr id="25" name="Rectangle 24"/>
            <p:cNvSpPr/>
            <p:nvPr/>
          </p:nvSpPr>
          <p:spPr>
            <a:xfrm>
              <a:off x="2612883" y="4398064"/>
              <a:ext cx="3047760" cy="371823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2700" dirty="0">
                <a:latin typeface="Aptos" panose="020B0004020202020204" pitchFamily="34" charset="0"/>
              </a:endParaRPr>
            </a:p>
          </p:txBody>
        </p:sp>
        <p:sp>
          <p:nvSpPr>
            <p:cNvPr id="28" name="Rectangle 27"/>
            <p:cNvSpPr/>
            <p:nvPr/>
          </p:nvSpPr>
          <p:spPr>
            <a:xfrm>
              <a:off x="2635171" y="4642835"/>
              <a:ext cx="3003186" cy="530915"/>
            </a:xfrm>
            <a:prstGeom prst="rect">
              <a:avLst/>
            </a:prstGeom>
          </p:spPr>
          <p:txBody>
            <a:bodyPr wrap="square" anchor="ctr">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r>
                <a:rPr lang="en-US" sz="1900" b="1" dirty="0">
                  <a:solidFill>
                    <a:schemeClr val="bg1"/>
                  </a:solidFill>
                  <a:latin typeface="Aptos" panose="020B0004020202020204" pitchFamily="34" charset="0"/>
                </a:rPr>
                <a:t>KNOWLEDGE</a:t>
              </a:r>
            </a:p>
          </p:txBody>
        </p:sp>
        <p:pic>
          <p:nvPicPr>
            <p:cNvPr id="29" name="Picture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51052" y="5784492"/>
              <a:ext cx="1971423" cy="1535435"/>
            </a:xfrm>
            <a:prstGeom prst="rect">
              <a:avLst/>
            </a:prstGeom>
          </p:spPr>
        </p:pic>
      </p:grpSp>
      <p:grpSp>
        <p:nvGrpSpPr>
          <p:cNvPr id="4" name="Group 3">
            <a:extLst>
              <a:ext uri="{FF2B5EF4-FFF2-40B4-BE49-F238E27FC236}">
                <a16:creationId xmlns:a16="http://schemas.microsoft.com/office/drawing/2014/main" id="{5AFC0DDC-1121-8A86-9E6B-06EE90A53E1A}"/>
              </a:ext>
            </a:extLst>
          </p:cNvPr>
          <p:cNvGrpSpPr/>
          <p:nvPr/>
        </p:nvGrpSpPr>
        <p:grpSpPr>
          <a:xfrm>
            <a:off x="3959096" y="2932043"/>
            <a:ext cx="2038526" cy="2478820"/>
            <a:chOff x="5938644" y="4398064"/>
            <a:chExt cx="3057789" cy="3718230"/>
          </a:xfrm>
        </p:grpSpPr>
        <p:sp>
          <p:nvSpPr>
            <p:cNvPr id="40" name="Rectangle 39"/>
            <p:cNvSpPr/>
            <p:nvPr/>
          </p:nvSpPr>
          <p:spPr>
            <a:xfrm>
              <a:off x="5938644" y="4398064"/>
              <a:ext cx="3057789" cy="371823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2700" dirty="0">
                <a:latin typeface="Aptos" panose="020B0004020202020204" pitchFamily="34" charset="0"/>
              </a:endParaRPr>
            </a:p>
          </p:txBody>
        </p:sp>
        <p:sp>
          <p:nvSpPr>
            <p:cNvPr id="41" name="Rectangle 40"/>
            <p:cNvSpPr/>
            <p:nvPr/>
          </p:nvSpPr>
          <p:spPr>
            <a:xfrm>
              <a:off x="5959446" y="4642837"/>
              <a:ext cx="3016187" cy="530915"/>
            </a:xfrm>
            <a:prstGeom prst="rect">
              <a:avLst/>
            </a:prstGeom>
          </p:spPr>
          <p:txBody>
            <a:bodyPr wrap="square" anchor="ctr">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r>
                <a:rPr lang="en-US" sz="1900" b="1" dirty="0">
                  <a:solidFill>
                    <a:srgbClr val="154099"/>
                  </a:solidFill>
                  <a:latin typeface="Aptos" panose="020B0004020202020204" pitchFamily="34" charset="0"/>
                </a:rPr>
                <a:t>INSIGHTS</a:t>
              </a:r>
              <a:r>
                <a:rPr lang="en-US" sz="1900" b="1" dirty="0">
                  <a:solidFill>
                    <a:schemeClr val="bg1"/>
                  </a:solidFill>
                  <a:latin typeface="Aptos" panose="020B0004020202020204" pitchFamily="34" charset="0"/>
                </a:rPr>
                <a:t> </a:t>
              </a:r>
            </a:p>
          </p:txBody>
        </p:sp>
        <p:pic>
          <p:nvPicPr>
            <p:cNvPr id="42" name="Picture 41"/>
            <p:cNvPicPr>
              <a:picLocks noChangeAspect="1"/>
            </p:cNvPicPr>
            <p:nvPr/>
          </p:nvPicPr>
          <p:blipFill>
            <a:blip r:embed="rId5"/>
            <a:srcRect/>
            <a:stretch/>
          </p:blipFill>
          <p:spPr>
            <a:xfrm>
              <a:off x="6597867" y="5555041"/>
              <a:ext cx="1739344" cy="1811444"/>
            </a:xfrm>
            <a:prstGeom prst="rect">
              <a:avLst/>
            </a:prstGeom>
          </p:spPr>
        </p:pic>
      </p:grpSp>
      <p:grpSp>
        <p:nvGrpSpPr>
          <p:cNvPr id="7" name="Group 6">
            <a:extLst>
              <a:ext uri="{FF2B5EF4-FFF2-40B4-BE49-F238E27FC236}">
                <a16:creationId xmlns:a16="http://schemas.microsoft.com/office/drawing/2014/main" id="{5F1B241F-5A47-1CDA-7BBB-772ADAC88CBD}"/>
              </a:ext>
            </a:extLst>
          </p:cNvPr>
          <p:cNvGrpSpPr/>
          <p:nvPr/>
        </p:nvGrpSpPr>
        <p:grpSpPr>
          <a:xfrm>
            <a:off x="6164631" y="2932043"/>
            <a:ext cx="2054127" cy="2478820"/>
            <a:chOff x="9246946" y="4398064"/>
            <a:chExt cx="3081191" cy="3718230"/>
          </a:xfrm>
        </p:grpSpPr>
        <p:sp>
          <p:nvSpPr>
            <p:cNvPr id="45" name="Rectangle 44"/>
            <p:cNvSpPr/>
            <p:nvPr/>
          </p:nvSpPr>
          <p:spPr>
            <a:xfrm>
              <a:off x="9259947" y="4398064"/>
              <a:ext cx="3055189" cy="371823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2700" dirty="0">
                <a:latin typeface="Aptos" panose="020B0004020202020204" pitchFamily="34" charset="0"/>
              </a:endParaRPr>
            </a:p>
          </p:txBody>
        </p:sp>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76290" y="5622183"/>
              <a:ext cx="1622500" cy="1766160"/>
            </a:xfrm>
            <a:prstGeom prst="rect">
              <a:avLst/>
            </a:prstGeom>
          </p:spPr>
        </p:pic>
        <p:sp>
          <p:nvSpPr>
            <p:cNvPr id="47" name="Rectangle 46"/>
            <p:cNvSpPr/>
            <p:nvPr/>
          </p:nvSpPr>
          <p:spPr>
            <a:xfrm>
              <a:off x="9246946" y="4642837"/>
              <a:ext cx="3081191" cy="530915"/>
            </a:xfrm>
            <a:prstGeom prst="rect">
              <a:avLst/>
            </a:prstGeom>
          </p:spPr>
          <p:txBody>
            <a:bodyPr wrap="square" anchor="ctr">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r>
                <a:rPr lang="en-US" sz="1900" b="1" dirty="0">
                  <a:solidFill>
                    <a:srgbClr val="FFFFFF"/>
                  </a:solidFill>
                  <a:latin typeface="Aptos" panose="020B0004020202020204" pitchFamily="34" charset="0"/>
                </a:rPr>
                <a:t>CONNECTIONS </a:t>
              </a:r>
            </a:p>
          </p:txBody>
        </p:sp>
      </p:grpSp>
      <p:sp>
        <p:nvSpPr>
          <p:cNvPr id="18" name="Rectangle 17"/>
          <p:cNvSpPr/>
          <p:nvPr/>
        </p:nvSpPr>
        <p:spPr>
          <a:xfrm>
            <a:off x="1273630" y="1281534"/>
            <a:ext cx="9644742" cy="118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r>
              <a:rPr lang="en-US" sz="2400" b="1" dirty="0">
                <a:solidFill>
                  <a:srgbClr val="005F9F"/>
                </a:solidFill>
                <a:latin typeface="Aptos" panose="020B0004020202020204" pitchFamily="34" charset="0"/>
              </a:rPr>
              <a:t>Advancing the</a:t>
            </a:r>
          </a:p>
          <a:p>
            <a:pPr algn="ctr"/>
            <a:r>
              <a:rPr lang="en-US" sz="2400" b="1" dirty="0">
                <a:solidFill>
                  <a:srgbClr val="005F9F"/>
                </a:solidFill>
                <a:latin typeface="Aptos" panose="020B0004020202020204" pitchFamily="34" charset="0"/>
              </a:rPr>
              <a:t>financial services industry</a:t>
            </a:r>
          </a:p>
          <a:p>
            <a:pPr algn="ctr"/>
            <a:r>
              <a:rPr lang="en-US" sz="2400" b="1" dirty="0">
                <a:solidFill>
                  <a:srgbClr val="005F9F"/>
                </a:solidFill>
                <a:latin typeface="Aptos" panose="020B0004020202020204" pitchFamily="34" charset="0"/>
              </a:rPr>
              <a:t>by empowering our members with:</a:t>
            </a:r>
          </a:p>
        </p:txBody>
      </p:sp>
    </p:spTree>
    <p:extLst>
      <p:ext uri="{BB962C8B-B14F-4D97-AF65-F5344CB8AC3E}">
        <p14:creationId xmlns:p14="http://schemas.microsoft.com/office/powerpoint/2010/main" val="174594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98B4E-3435-CE9C-C6F3-FB9F616BB3E2}"/>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1CEE998-A53B-6ECC-69CF-BDCC6EF3D770}"/>
              </a:ext>
            </a:extLst>
          </p:cNvPr>
          <p:cNvSpPr/>
          <p:nvPr/>
        </p:nvSpPr>
        <p:spPr>
          <a:xfrm>
            <a:off x="659284" y="3077783"/>
            <a:ext cx="10889467"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2" name="Rectangle: Rounded Corners 11">
            <a:extLst>
              <a:ext uri="{FF2B5EF4-FFF2-40B4-BE49-F238E27FC236}">
                <a16:creationId xmlns:a16="http://schemas.microsoft.com/office/drawing/2014/main" id="{F51F4BFD-53CC-1016-AA2B-32F353488FBB}"/>
              </a:ext>
            </a:extLst>
          </p:cNvPr>
          <p:cNvSpPr/>
          <p:nvPr/>
        </p:nvSpPr>
        <p:spPr>
          <a:xfrm>
            <a:off x="659285" y="2515596"/>
            <a:ext cx="10889467"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1" name="Rectangle: Rounded Corners 10">
            <a:extLst>
              <a:ext uri="{FF2B5EF4-FFF2-40B4-BE49-F238E27FC236}">
                <a16:creationId xmlns:a16="http://schemas.microsoft.com/office/drawing/2014/main" id="{28F03E3F-AB1B-561C-4AE4-035F309AC56F}"/>
              </a:ext>
            </a:extLst>
          </p:cNvPr>
          <p:cNvSpPr/>
          <p:nvPr/>
        </p:nvSpPr>
        <p:spPr>
          <a:xfrm>
            <a:off x="659285" y="1958325"/>
            <a:ext cx="10889467"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Rectangle: Rounded Corners 9">
            <a:extLst>
              <a:ext uri="{FF2B5EF4-FFF2-40B4-BE49-F238E27FC236}">
                <a16:creationId xmlns:a16="http://schemas.microsoft.com/office/drawing/2014/main" id="{8E9BC8DF-5176-E3FF-E68C-6D72F39DE6D4}"/>
              </a:ext>
            </a:extLst>
          </p:cNvPr>
          <p:cNvSpPr/>
          <p:nvPr/>
        </p:nvSpPr>
        <p:spPr>
          <a:xfrm>
            <a:off x="659286" y="1401053"/>
            <a:ext cx="10889467"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9" name="Rectangle: Rounded Corners 8">
            <a:extLst>
              <a:ext uri="{FF2B5EF4-FFF2-40B4-BE49-F238E27FC236}">
                <a16:creationId xmlns:a16="http://schemas.microsoft.com/office/drawing/2014/main" id="{D81B8B30-5956-A8EC-D469-98F12C6575A6}"/>
              </a:ext>
            </a:extLst>
          </p:cNvPr>
          <p:cNvSpPr/>
          <p:nvPr/>
        </p:nvSpPr>
        <p:spPr>
          <a:xfrm>
            <a:off x="5105963" y="3805843"/>
            <a:ext cx="6442788" cy="1908730"/>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8" name="Rectangle: Rounded Corners 7">
            <a:extLst>
              <a:ext uri="{FF2B5EF4-FFF2-40B4-BE49-F238E27FC236}">
                <a16:creationId xmlns:a16="http://schemas.microsoft.com/office/drawing/2014/main" id="{6B1ECE4F-86AB-F4F7-4E00-ABF9F06112C9}"/>
              </a:ext>
            </a:extLst>
          </p:cNvPr>
          <p:cNvSpPr/>
          <p:nvPr/>
        </p:nvSpPr>
        <p:spPr>
          <a:xfrm>
            <a:off x="660856" y="3818368"/>
            <a:ext cx="4370236" cy="1896205"/>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21" name="Text Placeholder 3">
            <a:extLst>
              <a:ext uri="{FF2B5EF4-FFF2-40B4-BE49-F238E27FC236}">
                <a16:creationId xmlns:a16="http://schemas.microsoft.com/office/drawing/2014/main" id="{01FB8AA9-9008-BABF-6FF0-9C4217DFA1B6}"/>
              </a:ext>
            </a:extLst>
          </p:cNvPr>
          <p:cNvSpPr>
            <a:spLocks noGrp="1"/>
          </p:cNvSpPr>
          <p:nvPr>
            <p:ph type="body" sz="quarter" idx="14"/>
          </p:nvPr>
        </p:nvSpPr>
        <p:spPr>
          <a:xfrm>
            <a:off x="775782" y="4907384"/>
            <a:ext cx="5346858" cy="658368"/>
          </a:xfrm>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ct val="100000"/>
              </a:lnSpc>
              <a:spcAft>
                <a:spcPts val="400"/>
              </a:spcAft>
            </a:pPr>
            <a:r>
              <a:rPr lang="en-US" sz="2267" dirty="0"/>
              <a:t>Certificate Programs</a:t>
            </a:r>
          </a:p>
          <a:p>
            <a:pPr marL="457223" lvl="1" indent="-152408">
              <a:lnSpc>
                <a:spcPct val="100000"/>
              </a:lnSpc>
              <a:spcAft>
                <a:spcPts val="0"/>
              </a:spcAft>
              <a:buClr>
                <a:schemeClr val="tx1"/>
              </a:buClr>
              <a:buFont typeface="Arial" panose="020B0604020202020204" pitchFamily="34" charset="0"/>
              <a:buChar char="•"/>
            </a:pPr>
            <a:r>
              <a:rPr lang="en-US" sz="1867" dirty="0"/>
              <a:t>Insurance Fundamentals</a:t>
            </a:r>
          </a:p>
          <a:p>
            <a:pPr marL="457223" lvl="1" indent="-152408">
              <a:lnSpc>
                <a:spcPct val="100000"/>
              </a:lnSpc>
              <a:spcAft>
                <a:spcPts val="0"/>
              </a:spcAft>
              <a:buClr>
                <a:schemeClr val="tx1"/>
              </a:buClr>
              <a:buFont typeface="Arial" panose="020B0604020202020204" pitchFamily="34" charset="0"/>
              <a:buChar char="•"/>
            </a:pPr>
            <a:r>
              <a:rPr lang="en-US" sz="1867" dirty="0"/>
              <a:t>Retirement Essentials</a:t>
            </a:r>
          </a:p>
          <a:p>
            <a:pPr marL="457223" lvl="1" indent="-152408">
              <a:lnSpc>
                <a:spcPct val="100000"/>
              </a:lnSpc>
              <a:spcAft>
                <a:spcPts val="0"/>
              </a:spcAft>
              <a:buClr>
                <a:schemeClr val="tx1"/>
              </a:buClr>
              <a:buFont typeface="Arial" panose="020B0604020202020204" pitchFamily="34" charset="0"/>
              <a:buChar char="•"/>
            </a:pPr>
            <a:r>
              <a:rPr lang="en-US" sz="1867" dirty="0"/>
              <a:t>Customer Experience Essentials</a:t>
            </a:r>
          </a:p>
          <a:p>
            <a:pPr marL="457223" lvl="1" indent="-152408">
              <a:lnSpc>
                <a:spcPct val="100000"/>
              </a:lnSpc>
              <a:buClr>
                <a:schemeClr val="tx1"/>
              </a:buClr>
              <a:buFont typeface="Arial" panose="020B0604020202020204" pitchFamily="34" charset="0"/>
              <a:buChar char="•"/>
            </a:pPr>
            <a:r>
              <a:rPr lang="en-US" sz="1867" dirty="0"/>
              <a:t>Regulatory Compliance Essentials</a:t>
            </a:r>
            <a:endParaRPr lang="en-US" sz="2400" dirty="0"/>
          </a:p>
        </p:txBody>
      </p:sp>
      <p:sp>
        <p:nvSpPr>
          <p:cNvPr id="18" name="Title 17">
            <a:extLst>
              <a:ext uri="{FF2B5EF4-FFF2-40B4-BE49-F238E27FC236}">
                <a16:creationId xmlns:a16="http://schemas.microsoft.com/office/drawing/2014/main" id="{F74C1E4F-EF5C-2178-FC41-26AFB2A14485}"/>
              </a:ext>
            </a:extLst>
          </p:cNvPr>
          <p:cNvSpPr>
            <a:spLocks noGrp="1"/>
          </p:cNvSpPr>
          <p:nvPr>
            <p:ph type="title"/>
          </p:nvPr>
        </p:nvSpPr>
        <p:spPr>
          <a:prstGeom prst="rect">
            <a:avLst/>
          </a:prstGeom>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dirty="0"/>
              <a:t>                  </a:t>
            </a:r>
            <a:r>
              <a:rPr lang="en-US" sz="3200" dirty="0">
                <a:solidFill>
                  <a:schemeClr val="bg1"/>
                </a:solidFill>
              </a:rPr>
              <a:t>Knowledge: Compass 2025</a:t>
            </a:r>
          </a:p>
        </p:txBody>
      </p:sp>
      <p:pic>
        <p:nvPicPr>
          <p:cNvPr id="5" name="Picture 4">
            <a:extLst>
              <a:ext uri="{FF2B5EF4-FFF2-40B4-BE49-F238E27FC236}">
                <a16:creationId xmlns:a16="http://schemas.microsoft.com/office/drawing/2014/main" id="{B96C0BEE-2979-0A81-7C77-0AAC8C39A7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534" y="106401"/>
            <a:ext cx="754820" cy="587888"/>
          </a:xfrm>
          <a:prstGeom prst="rect">
            <a:avLst/>
          </a:prstGeom>
        </p:spPr>
      </p:pic>
      <p:sp>
        <p:nvSpPr>
          <p:cNvPr id="14" name="Text Placeholder 3">
            <a:extLst>
              <a:ext uri="{FF2B5EF4-FFF2-40B4-BE49-F238E27FC236}">
                <a16:creationId xmlns:a16="http://schemas.microsoft.com/office/drawing/2014/main" id="{E47D3804-97EA-DD85-A681-748C163EB99C}"/>
              </a:ext>
            </a:extLst>
          </p:cNvPr>
          <p:cNvSpPr txBox="1">
            <a:spLocks/>
          </p:cNvSpPr>
          <p:nvPr/>
        </p:nvSpPr>
        <p:spPr>
          <a:xfrm>
            <a:off x="5383682" y="3987164"/>
            <a:ext cx="6032534" cy="1558084"/>
          </a:xfrm>
          <a:prstGeom prst="rect">
            <a:avLst/>
          </a:prstGeom>
        </p:spPr>
        <p:txBody>
          <a:bodyPr lIns="0" tIns="0" rIns="0" bIns="0"/>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defTabSz="609630">
              <a:lnSpc>
                <a:spcPct val="100000"/>
              </a:lnSpc>
              <a:spcAft>
                <a:spcPts val="400"/>
              </a:spcAft>
            </a:pPr>
            <a:r>
              <a:rPr lang="en-US" sz="2267" kern="0" dirty="0"/>
              <a:t>Designations</a:t>
            </a:r>
          </a:p>
          <a:p>
            <a:pPr marL="457223" lvl="1" indent="-152408" defTabSz="609630">
              <a:lnSpc>
                <a:spcPct val="100000"/>
              </a:lnSpc>
              <a:spcAft>
                <a:spcPts val="0"/>
              </a:spcAft>
              <a:buClr>
                <a:schemeClr val="tx1"/>
              </a:buClr>
              <a:buFont typeface="Arial" panose="020B0604020202020204" pitchFamily="34" charset="0"/>
              <a:buChar char="•"/>
            </a:pPr>
            <a:r>
              <a:rPr lang="en-US" sz="1867" kern="0" dirty="0"/>
              <a:t>Associate, Life Management Institute™, ALMI™</a:t>
            </a:r>
          </a:p>
          <a:p>
            <a:pPr marL="457223" lvl="1" indent="-152408" defTabSz="609630">
              <a:lnSpc>
                <a:spcPct val="100000"/>
              </a:lnSpc>
              <a:spcAft>
                <a:spcPts val="0"/>
              </a:spcAft>
              <a:buClr>
                <a:schemeClr val="tx1"/>
              </a:buClr>
              <a:buFont typeface="Arial" panose="020B0604020202020204" pitchFamily="34" charset="0"/>
              <a:buChar char="•"/>
            </a:pPr>
            <a:r>
              <a:rPr lang="en-US" sz="1867" kern="0" dirty="0"/>
              <a:t>Fellow, Life Management Institute™, FLMI™</a:t>
            </a:r>
          </a:p>
          <a:p>
            <a:pPr marL="457223" lvl="1" indent="-152408" defTabSz="609630">
              <a:lnSpc>
                <a:spcPct val="100000"/>
              </a:lnSpc>
              <a:spcAft>
                <a:spcPts val="0"/>
              </a:spcAft>
              <a:buClr>
                <a:schemeClr val="tx1"/>
              </a:buClr>
              <a:buFont typeface="Arial" panose="020B0604020202020204" pitchFamily="34" charset="0"/>
              <a:buChar char="•"/>
            </a:pPr>
            <a:r>
              <a:rPr lang="en-US" sz="1867" kern="0" dirty="0"/>
              <a:t>Associate, Customer Service™, ACS®</a:t>
            </a:r>
          </a:p>
          <a:p>
            <a:pPr marL="457223" lvl="1" indent="-152408" defTabSz="609630">
              <a:lnSpc>
                <a:spcPct val="100000"/>
              </a:lnSpc>
              <a:buClr>
                <a:schemeClr val="tx1"/>
              </a:buClr>
              <a:buFont typeface="Arial" panose="020B0604020202020204" pitchFamily="34" charset="0"/>
              <a:buChar char="•"/>
            </a:pPr>
            <a:r>
              <a:rPr lang="en-US" sz="1867" kern="0" dirty="0"/>
              <a:t>Associate, Insurance Regulatory Compliance®, AIRC™</a:t>
            </a:r>
          </a:p>
        </p:txBody>
      </p:sp>
      <p:sp>
        <p:nvSpPr>
          <p:cNvPr id="2" name="TextBox 1">
            <a:extLst>
              <a:ext uri="{FF2B5EF4-FFF2-40B4-BE49-F238E27FC236}">
                <a16:creationId xmlns:a16="http://schemas.microsoft.com/office/drawing/2014/main" id="{8A0973D4-7E82-C607-7823-E8A00945BAE1}"/>
              </a:ext>
            </a:extLst>
          </p:cNvPr>
          <p:cNvSpPr txBox="1"/>
          <p:nvPr/>
        </p:nvSpPr>
        <p:spPr>
          <a:xfrm>
            <a:off x="775783" y="1436938"/>
            <a:ext cx="4730262" cy="446276"/>
          </a:xfrm>
          <a:prstGeom prst="rect">
            <a:avLst/>
          </a:prstGeom>
          <a:noFill/>
        </p:spPr>
        <p:txBody>
          <a:bodyPr wrap="square" rtlCol="0">
            <a:spAutoFit/>
          </a:bodyPr>
          <a:lstStyle/>
          <a:p>
            <a:pPr defTabSz="609630">
              <a:lnSpc>
                <a:spcPct val="100000"/>
              </a:lnSpc>
            </a:pPr>
            <a:r>
              <a:rPr lang="en-US" sz="2300" kern="0" dirty="0"/>
              <a:t>Finance for Insurance Leaders</a:t>
            </a:r>
          </a:p>
        </p:txBody>
      </p:sp>
      <p:sp>
        <p:nvSpPr>
          <p:cNvPr id="3" name="TextBox 2">
            <a:extLst>
              <a:ext uri="{FF2B5EF4-FFF2-40B4-BE49-F238E27FC236}">
                <a16:creationId xmlns:a16="http://schemas.microsoft.com/office/drawing/2014/main" id="{B0007B94-17DF-BBB9-2C45-9C1467AB0E18}"/>
              </a:ext>
            </a:extLst>
          </p:cNvPr>
          <p:cNvSpPr txBox="1"/>
          <p:nvPr/>
        </p:nvSpPr>
        <p:spPr>
          <a:xfrm>
            <a:off x="775782" y="1994313"/>
            <a:ext cx="4730262" cy="446276"/>
          </a:xfrm>
          <a:prstGeom prst="rect">
            <a:avLst/>
          </a:prstGeom>
          <a:noFill/>
        </p:spPr>
        <p:txBody>
          <a:bodyPr wrap="square" rtlCol="0">
            <a:spAutoFit/>
          </a:bodyPr>
          <a:lstStyle/>
          <a:p>
            <a:pPr defTabSz="609630">
              <a:lnSpc>
                <a:spcPct val="100000"/>
              </a:lnSpc>
              <a:spcBef>
                <a:spcPts val="400"/>
              </a:spcBef>
            </a:pPr>
            <a:r>
              <a:rPr lang="en-US" sz="2300" kern="0" dirty="0"/>
              <a:t>Industry Advantage</a:t>
            </a:r>
          </a:p>
        </p:txBody>
      </p:sp>
      <p:sp>
        <p:nvSpPr>
          <p:cNvPr id="4" name="TextBox 3">
            <a:extLst>
              <a:ext uri="{FF2B5EF4-FFF2-40B4-BE49-F238E27FC236}">
                <a16:creationId xmlns:a16="http://schemas.microsoft.com/office/drawing/2014/main" id="{FA7ED441-0710-E55D-CE5C-F6A7FA97DCD3}"/>
              </a:ext>
            </a:extLst>
          </p:cNvPr>
          <p:cNvSpPr txBox="1"/>
          <p:nvPr/>
        </p:nvSpPr>
        <p:spPr>
          <a:xfrm>
            <a:off x="775782" y="2556500"/>
            <a:ext cx="4730262" cy="446276"/>
          </a:xfrm>
          <a:prstGeom prst="rect">
            <a:avLst/>
          </a:prstGeom>
          <a:noFill/>
        </p:spPr>
        <p:txBody>
          <a:bodyPr wrap="square" rtlCol="0">
            <a:spAutoFit/>
          </a:bodyPr>
          <a:lstStyle/>
          <a:p>
            <a:pPr defTabSz="609630">
              <a:lnSpc>
                <a:spcPct val="100000"/>
              </a:lnSpc>
              <a:spcBef>
                <a:spcPts val="400"/>
              </a:spcBef>
            </a:pPr>
            <a:r>
              <a:rPr lang="en-US" sz="2300" kern="0" dirty="0"/>
              <a:t>Insurance Immersion</a:t>
            </a:r>
          </a:p>
        </p:txBody>
      </p:sp>
      <p:sp>
        <p:nvSpPr>
          <p:cNvPr id="6" name="TextBox 5">
            <a:extLst>
              <a:ext uri="{FF2B5EF4-FFF2-40B4-BE49-F238E27FC236}">
                <a16:creationId xmlns:a16="http://schemas.microsoft.com/office/drawing/2014/main" id="{4FC3F649-03B4-25FE-6254-B20FD5D5E408}"/>
              </a:ext>
            </a:extLst>
          </p:cNvPr>
          <p:cNvSpPr txBox="1"/>
          <p:nvPr/>
        </p:nvSpPr>
        <p:spPr>
          <a:xfrm>
            <a:off x="775782" y="3128483"/>
            <a:ext cx="4730262" cy="446276"/>
          </a:xfrm>
          <a:prstGeom prst="rect">
            <a:avLst/>
          </a:prstGeom>
          <a:noFill/>
        </p:spPr>
        <p:txBody>
          <a:bodyPr wrap="square" rtlCol="0">
            <a:spAutoFit/>
          </a:bodyPr>
          <a:lstStyle/>
          <a:p>
            <a:pPr defTabSz="609630">
              <a:lnSpc>
                <a:spcPct val="100000"/>
              </a:lnSpc>
              <a:spcBef>
                <a:spcPts val="400"/>
              </a:spcBef>
            </a:pPr>
            <a:r>
              <a:rPr lang="en-US" sz="2300" kern="0" dirty="0"/>
              <a:t>Strategic Leadership Experience </a:t>
            </a:r>
          </a:p>
        </p:txBody>
      </p:sp>
    </p:spTree>
    <p:extLst>
      <p:ext uri="{BB962C8B-B14F-4D97-AF65-F5344CB8AC3E}">
        <p14:creationId xmlns:p14="http://schemas.microsoft.com/office/powerpoint/2010/main" val="348135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8A479-7CB2-D515-FAA3-072D9888B0A2}"/>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0F5F6E8-3C95-375B-0B2B-913EE25EC299}"/>
              </a:ext>
            </a:extLst>
          </p:cNvPr>
          <p:cNvSpPr/>
          <p:nvPr/>
        </p:nvSpPr>
        <p:spPr>
          <a:xfrm>
            <a:off x="2182755" y="3789775"/>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1" name="Rectangle: Rounded Corners 10">
            <a:extLst>
              <a:ext uri="{FF2B5EF4-FFF2-40B4-BE49-F238E27FC236}">
                <a16:creationId xmlns:a16="http://schemas.microsoft.com/office/drawing/2014/main" id="{3BFD4B1B-F2DC-8365-C2ED-92518A4B0D8C}"/>
              </a:ext>
            </a:extLst>
          </p:cNvPr>
          <p:cNvSpPr/>
          <p:nvPr/>
        </p:nvSpPr>
        <p:spPr>
          <a:xfrm>
            <a:off x="2182757" y="3225186"/>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Rectangle: Rounded Corners 9">
            <a:extLst>
              <a:ext uri="{FF2B5EF4-FFF2-40B4-BE49-F238E27FC236}">
                <a16:creationId xmlns:a16="http://schemas.microsoft.com/office/drawing/2014/main" id="{5B14946A-7D90-35BD-FCD8-36B5F3B79AEF}"/>
              </a:ext>
            </a:extLst>
          </p:cNvPr>
          <p:cNvSpPr/>
          <p:nvPr/>
        </p:nvSpPr>
        <p:spPr>
          <a:xfrm>
            <a:off x="2182759" y="2641285"/>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9" name="Rectangle: Rounded Corners 8">
            <a:extLst>
              <a:ext uri="{FF2B5EF4-FFF2-40B4-BE49-F238E27FC236}">
                <a16:creationId xmlns:a16="http://schemas.microsoft.com/office/drawing/2014/main" id="{3562B4F7-AACC-B400-D0A7-A1EBDBD9B985}"/>
              </a:ext>
            </a:extLst>
          </p:cNvPr>
          <p:cNvSpPr/>
          <p:nvPr/>
        </p:nvSpPr>
        <p:spPr>
          <a:xfrm>
            <a:off x="2182759" y="2064461"/>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8" name="Rectangle: Rounded Corners 7">
            <a:extLst>
              <a:ext uri="{FF2B5EF4-FFF2-40B4-BE49-F238E27FC236}">
                <a16:creationId xmlns:a16="http://schemas.microsoft.com/office/drawing/2014/main" id="{D07BACD6-4455-93DC-7308-50903C24A9C2}"/>
              </a:ext>
            </a:extLst>
          </p:cNvPr>
          <p:cNvSpPr/>
          <p:nvPr/>
        </p:nvSpPr>
        <p:spPr>
          <a:xfrm>
            <a:off x="2182759" y="1480560"/>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 name="Rectangle: Rounded Corners 6">
            <a:extLst>
              <a:ext uri="{FF2B5EF4-FFF2-40B4-BE49-F238E27FC236}">
                <a16:creationId xmlns:a16="http://schemas.microsoft.com/office/drawing/2014/main" id="{B303313D-CD6E-D0B8-54C7-9BE5F6B9AC84}"/>
              </a:ext>
            </a:extLst>
          </p:cNvPr>
          <p:cNvSpPr/>
          <p:nvPr/>
        </p:nvSpPr>
        <p:spPr>
          <a:xfrm>
            <a:off x="2182759" y="4354365"/>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8" name="Title 17">
            <a:extLst>
              <a:ext uri="{FF2B5EF4-FFF2-40B4-BE49-F238E27FC236}">
                <a16:creationId xmlns:a16="http://schemas.microsoft.com/office/drawing/2014/main" id="{2C6F76E1-3221-0F49-6281-BFE7AC31697B}"/>
              </a:ext>
            </a:extLst>
          </p:cNvPr>
          <p:cNvSpPr>
            <a:spLocks noGrp="1"/>
          </p:cNvSpPr>
          <p:nvPr>
            <p:ph type="title"/>
          </p:nvPr>
        </p:nvSpPr>
        <p:spPr>
          <a:prstGeom prst="rect">
            <a:avLst/>
          </a:prstGeom>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dirty="0"/>
              <a:t>                </a:t>
            </a:r>
            <a:r>
              <a:rPr lang="en-US" sz="3200" dirty="0">
                <a:solidFill>
                  <a:schemeClr val="bg1"/>
                </a:solidFill>
              </a:rPr>
              <a:t>Insights: Compass 2025</a:t>
            </a:r>
          </a:p>
        </p:txBody>
      </p:sp>
      <p:pic>
        <p:nvPicPr>
          <p:cNvPr id="4" name="Picture 3">
            <a:extLst>
              <a:ext uri="{FF2B5EF4-FFF2-40B4-BE49-F238E27FC236}">
                <a16:creationId xmlns:a16="http://schemas.microsoft.com/office/drawing/2014/main" id="{12AF3D7C-A273-0016-B6A7-7EE7C5B347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680" y="82845"/>
            <a:ext cx="610695" cy="635000"/>
          </a:xfrm>
          <a:prstGeom prst="rect">
            <a:avLst/>
          </a:prstGeom>
        </p:spPr>
      </p:pic>
      <p:sp>
        <p:nvSpPr>
          <p:cNvPr id="5" name="Rectangle: Rounded Corners 4">
            <a:extLst>
              <a:ext uri="{FF2B5EF4-FFF2-40B4-BE49-F238E27FC236}">
                <a16:creationId xmlns:a16="http://schemas.microsoft.com/office/drawing/2014/main" id="{4F5CE20C-2E73-5BB7-1AF4-80209BABD38A}"/>
              </a:ext>
            </a:extLst>
          </p:cNvPr>
          <p:cNvSpPr/>
          <p:nvPr/>
        </p:nvSpPr>
        <p:spPr>
          <a:xfrm>
            <a:off x="2182760" y="4938266"/>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2" name="TextBox 1">
            <a:extLst>
              <a:ext uri="{FF2B5EF4-FFF2-40B4-BE49-F238E27FC236}">
                <a16:creationId xmlns:a16="http://schemas.microsoft.com/office/drawing/2014/main" id="{405FB400-4F42-4FDC-8DB2-71F36D97707E}"/>
              </a:ext>
            </a:extLst>
          </p:cNvPr>
          <p:cNvSpPr txBox="1"/>
          <p:nvPr/>
        </p:nvSpPr>
        <p:spPr>
          <a:xfrm>
            <a:off x="2306513" y="2095082"/>
            <a:ext cx="5615356" cy="441659"/>
          </a:xfrm>
          <a:prstGeom prst="rect">
            <a:avLst/>
          </a:prstGeom>
          <a:noFill/>
        </p:spPr>
        <p:txBody>
          <a:bodyPr wrap="square" rtlCol="0">
            <a:spAutoFit/>
          </a:bodyPr>
          <a:lstStyle/>
          <a:p>
            <a:r>
              <a:rPr lang="en-US" sz="2270" dirty="0"/>
              <a:t>Distribution Benchmarks and Research</a:t>
            </a:r>
          </a:p>
        </p:txBody>
      </p:sp>
      <p:sp>
        <p:nvSpPr>
          <p:cNvPr id="6" name="TextBox 5">
            <a:extLst>
              <a:ext uri="{FF2B5EF4-FFF2-40B4-BE49-F238E27FC236}">
                <a16:creationId xmlns:a16="http://schemas.microsoft.com/office/drawing/2014/main" id="{AE890909-ED7A-DB9A-6500-2C62BDCBAE0D}"/>
              </a:ext>
            </a:extLst>
          </p:cNvPr>
          <p:cNvSpPr txBox="1"/>
          <p:nvPr/>
        </p:nvSpPr>
        <p:spPr>
          <a:xfrm>
            <a:off x="2306512" y="2677884"/>
            <a:ext cx="5439337" cy="441659"/>
          </a:xfrm>
          <a:prstGeom prst="rect">
            <a:avLst/>
          </a:prstGeom>
          <a:noFill/>
        </p:spPr>
        <p:txBody>
          <a:bodyPr wrap="square" rtlCol="0">
            <a:spAutoFit/>
          </a:bodyPr>
          <a:lstStyle/>
          <a:p>
            <a:r>
              <a:rPr lang="en-US" sz="2270" dirty="0"/>
              <a:t>Product Benchmarks and Research</a:t>
            </a:r>
          </a:p>
        </p:txBody>
      </p:sp>
      <p:sp>
        <p:nvSpPr>
          <p:cNvPr id="13" name="TextBox 12">
            <a:extLst>
              <a:ext uri="{FF2B5EF4-FFF2-40B4-BE49-F238E27FC236}">
                <a16:creationId xmlns:a16="http://schemas.microsoft.com/office/drawing/2014/main" id="{999D2839-B4CC-A29C-657E-6BC2862093EB}"/>
              </a:ext>
            </a:extLst>
          </p:cNvPr>
          <p:cNvSpPr txBox="1"/>
          <p:nvPr/>
        </p:nvSpPr>
        <p:spPr>
          <a:xfrm>
            <a:off x="2306513" y="3258246"/>
            <a:ext cx="4333110" cy="441659"/>
          </a:xfrm>
          <a:prstGeom prst="rect">
            <a:avLst/>
          </a:prstGeom>
          <a:noFill/>
        </p:spPr>
        <p:txBody>
          <a:bodyPr wrap="square" rtlCol="0">
            <a:spAutoFit/>
          </a:bodyPr>
          <a:lstStyle/>
          <a:p>
            <a:r>
              <a:rPr lang="en-US" sz="2270" dirty="0"/>
              <a:t>Experience Studies Pro</a:t>
            </a:r>
          </a:p>
        </p:txBody>
      </p:sp>
      <p:sp>
        <p:nvSpPr>
          <p:cNvPr id="14" name="TextBox 13">
            <a:extLst>
              <a:ext uri="{FF2B5EF4-FFF2-40B4-BE49-F238E27FC236}">
                <a16:creationId xmlns:a16="http://schemas.microsoft.com/office/drawing/2014/main" id="{D4AF3F0C-D8BF-1C5C-5E16-4BAA78311B66}"/>
              </a:ext>
            </a:extLst>
          </p:cNvPr>
          <p:cNvSpPr txBox="1"/>
          <p:nvPr/>
        </p:nvSpPr>
        <p:spPr>
          <a:xfrm>
            <a:off x="2306512" y="3822835"/>
            <a:ext cx="5073721" cy="441659"/>
          </a:xfrm>
          <a:prstGeom prst="rect">
            <a:avLst/>
          </a:prstGeom>
          <a:noFill/>
        </p:spPr>
        <p:txBody>
          <a:bodyPr wrap="square" rtlCol="0">
            <a:spAutoFit/>
          </a:bodyPr>
          <a:lstStyle/>
          <a:p>
            <a:r>
              <a:rPr lang="en-US" sz="2270" dirty="0"/>
              <a:t>LifeCompass and </a:t>
            </a:r>
            <a:r>
              <a:rPr lang="en-US" sz="2270" dirty="0" err="1"/>
              <a:t>AnnuityCompass</a:t>
            </a:r>
            <a:endParaRPr lang="en-US" sz="2270" dirty="0"/>
          </a:p>
        </p:txBody>
      </p:sp>
      <p:sp>
        <p:nvSpPr>
          <p:cNvPr id="15" name="TextBox 14">
            <a:extLst>
              <a:ext uri="{FF2B5EF4-FFF2-40B4-BE49-F238E27FC236}">
                <a16:creationId xmlns:a16="http://schemas.microsoft.com/office/drawing/2014/main" id="{B530D5B8-883D-E19E-8FC1-E09AF8EAF050}"/>
              </a:ext>
            </a:extLst>
          </p:cNvPr>
          <p:cNvSpPr txBox="1"/>
          <p:nvPr/>
        </p:nvSpPr>
        <p:spPr>
          <a:xfrm>
            <a:off x="2306512" y="4382897"/>
            <a:ext cx="7488119" cy="441659"/>
          </a:xfrm>
          <a:prstGeom prst="rect">
            <a:avLst/>
          </a:prstGeom>
          <a:noFill/>
        </p:spPr>
        <p:txBody>
          <a:bodyPr wrap="square" rtlCol="0">
            <a:spAutoFit/>
          </a:bodyPr>
          <a:lstStyle/>
          <a:p>
            <a:r>
              <a:rPr lang="en-US" sz="2270" dirty="0"/>
              <a:t>McKinsey LIMRA 360 Performance Benchmarking Survey</a:t>
            </a:r>
          </a:p>
        </p:txBody>
      </p:sp>
      <p:sp>
        <p:nvSpPr>
          <p:cNvPr id="16" name="TextBox 15">
            <a:extLst>
              <a:ext uri="{FF2B5EF4-FFF2-40B4-BE49-F238E27FC236}">
                <a16:creationId xmlns:a16="http://schemas.microsoft.com/office/drawing/2014/main" id="{C1BFF944-C4CA-DB31-81A7-165C2EB95460}"/>
              </a:ext>
            </a:extLst>
          </p:cNvPr>
          <p:cNvSpPr txBox="1"/>
          <p:nvPr/>
        </p:nvSpPr>
        <p:spPr>
          <a:xfrm>
            <a:off x="2306513" y="4975807"/>
            <a:ext cx="4333110" cy="441659"/>
          </a:xfrm>
          <a:prstGeom prst="rect">
            <a:avLst/>
          </a:prstGeom>
          <a:noFill/>
        </p:spPr>
        <p:txBody>
          <a:bodyPr wrap="square" rtlCol="0">
            <a:spAutoFit/>
          </a:bodyPr>
          <a:lstStyle/>
          <a:p>
            <a:r>
              <a:rPr lang="en-US" sz="2270" dirty="0"/>
              <a:t>Thought Leadership</a:t>
            </a:r>
          </a:p>
        </p:txBody>
      </p:sp>
      <p:sp>
        <p:nvSpPr>
          <p:cNvPr id="19" name="TextBox 18">
            <a:extLst>
              <a:ext uri="{FF2B5EF4-FFF2-40B4-BE49-F238E27FC236}">
                <a16:creationId xmlns:a16="http://schemas.microsoft.com/office/drawing/2014/main" id="{9557F9C7-C57E-833D-5D38-0B65AA9C1249}"/>
              </a:ext>
            </a:extLst>
          </p:cNvPr>
          <p:cNvSpPr txBox="1"/>
          <p:nvPr/>
        </p:nvSpPr>
        <p:spPr>
          <a:xfrm>
            <a:off x="2306513" y="1549783"/>
            <a:ext cx="5615356" cy="441659"/>
          </a:xfrm>
          <a:prstGeom prst="rect">
            <a:avLst/>
          </a:prstGeom>
          <a:noFill/>
        </p:spPr>
        <p:txBody>
          <a:bodyPr wrap="square" rtlCol="0">
            <a:spAutoFit/>
          </a:bodyPr>
          <a:lstStyle/>
          <a:p>
            <a:r>
              <a:rPr lang="en-US" sz="2270" dirty="0"/>
              <a:t>Consumer Discovery Research</a:t>
            </a:r>
          </a:p>
        </p:txBody>
      </p:sp>
    </p:spTree>
    <p:extLst>
      <p:ext uri="{BB962C8B-B14F-4D97-AF65-F5344CB8AC3E}">
        <p14:creationId xmlns:p14="http://schemas.microsoft.com/office/powerpoint/2010/main" val="390068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BDC7-B774-D7AE-D2B6-FD59CDD4EC28}"/>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163423B-F0C9-8A57-9537-ADFF217E8789}"/>
              </a:ext>
            </a:extLst>
          </p:cNvPr>
          <p:cNvSpPr/>
          <p:nvPr/>
        </p:nvSpPr>
        <p:spPr>
          <a:xfrm>
            <a:off x="2182759" y="4966159"/>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9" name="Rectangle: Rounded Corners 8">
            <a:extLst>
              <a:ext uri="{FF2B5EF4-FFF2-40B4-BE49-F238E27FC236}">
                <a16:creationId xmlns:a16="http://schemas.microsoft.com/office/drawing/2014/main" id="{7C6D5D8B-F91D-98A5-9FB8-0497BE2D4ED1}"/>
              </a:ext>
            </a:extLst>
          </p:cNvPr>
          <p:cNvSpPr/>
          <p:nvPr/>
        </p:nvSpPr>
        <p:spPr>
          <a:xfrm>
            <a:off x="2182759" y="4384096"/>
            <a:ext cx="7994464" cy="507779"/>
          </a:xfrm>
          <a:prstGeom prst="roundRect">
            <a:avLst>
              <a:gd name="adj" fmla="val 10000"/>
            </a:avLst>
          </a:prstGeom>
          <a:solidFill>
            <a:schemeClr val="bg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Rectangle: Rounded Corners 9">
            <a:extLst>
              <a:ext uri="{FF2B5EF4-FFF2-40B4-BE49-F238E27FC236}">
                <a16:creationId xmlns:a16="http://schemas.microsoft.com/office/drawing/2014/main" id="{207B74EF-1979-5EBF-72F4-C5B7D9E81A26}"/>
              </a:ext>
            </a:extLst>
          </p:cNvPr>
          <p:cNvSpPr/>
          <p:nvPr/>
        </p:nvSpPr>
        <p:spPr>
          <a:xfrm>
            <a:off x="2182759" y="3802033"/>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 name="Rectangle: Rounded Corners 6">
            <a:extLst>
              <a:ext uri="{FF2B5EF4-FFF2-40B4-BE49-F238E27FC236}">
                <a16:creationId xmlns:a16="http://schemas.microsoft.com/office/drawing/2014/main" id="{D8A80821-3801-B5D3-7E0A-20DD2B16E65F}"/>
              </a:ext>
            </a:extLst>
          </p:cNvPr>
          <p:cNvSpPr/>
          <p:nvPr/>
        </p:nvSpPr>
        <p:spPr>
          <a:xfrm>
            <a:off x="2182759" y="3219971"/>
            <a:ext cx="7994464" cy="507779"/>
          </a:xfrm>
          <a:prstGeom prst="roundRect">
            <a:avLst>
              <a:gd name="adj" fmla="val 10000"/>
            </a:avLst>
          </a:prstGeom>
          <a:solidFill>
            <a:schemeClr val="bg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8" name="Rectangle: Rounded Corners 7">
            <a:extLst>
              <a:ext uri="{FF2B5EF4-FFF2-40B4-BE49-F238E27FC236}">
                <a16:creationId xmlns:a16="http://schemas.microsoft.com/office/drawing/2014/main" id="{49BB8458-02B1-FB34-5A3E-931FA1BBCFFD}"/>
              </a:ext>
            </a:extLst>
          </p:cNvPr>
          <p:cNvSpPr/>
          <p:nvPr/>
        </p:nvSpPr>
        <p:spPr>
          <a:xfrm>
            <a:off x="2182759" y="2637908"/>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6" name="Rectangle: Rounded Corners 5">
            <a:extLst>
              <a:ext uri="{FF2B5EF4-FFF2-40B4-BE49-F238E27FC236}">
                <a16:creationId xmlns:a16="http://schemas.microsoft.com/office/drawing/2014/main" id="{011C4DD4-7B7D-75D6-E8EB-C43935D3AD81}"/>
              </a:ext>
            </a:extLst>
          </p:cNvPr>
          <p:cNvSpPr/>
          <p:nvPr/>
        </p:nvSpPr>
        <p:spPr>
          <a:xfrm>
            <a:off x="2182759" y="2062623"/>
            <a:ext cx="7994464" cy="507779"/>
          </a:xfrm>
          <a:prstGeom prst="roundRect">
            <a:avLst>
              <a:gd name="adj" fmla="val 10000"/>
            </a:avLst>
          </a:prstGeom>
          <a:solidFill>
            <a:schemeClr val="bg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8" name="Title 17">
            <a:extLst>
              <a:ext uri="{FF2B5EF4-FFF2-40B4-BE49-F238E27FC236}">
                <a16:creationId xmlns:a16="http://schemas.microsoft.com/office/drawing/2014/main" id="{1BC22BF1-3378-56A3-90AD-9F3CA7586005}"/>
              </a:ext>
            </a:extLst>
          </p:cNvPr>
          <p:cNvSpPr>
            <a:spLocks noGrp="1"/>
          </p:cNvSpPr>
          <p:nvPr>
            <p:ph type="title"/>
          </p:nvPr>
        </p:nvSpPr>
        <p:spPr>
          <a:prstGeom prst="rect">
            <a:avLst/>
          </a:prstGeom>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         Connections: Compass 2025</a:t>
            </a:r>
          </a:p>
        </p:txBody>
      </p:sp>
      <p:pic>
        <p:nvPicPr>
          <p:cNvPr id="4" name="Picture 3">
            <a:extLst>
              <a:ext uri="{FF2B5EF4-FFF2-40B4-BE49-F238E27FC236}">
                <a16:creationId xmlns:a16="http://schemas.microsoft.com/office/drawing/2014/main" id="{97DCE546-F857-1A43-8869-ED9B997C4E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380" y="67961"/>
            <a:ext cx="610695" cy="664767"/>
          </a:xfrm>
          <a:prstGeom prst="rect">
            <a:avLst/>
          </a:prstGeom>
        </p:spPr>
      </p:pic>
      <p:sp>
        <p:nvSpPr>
          <p:cNvPr id="5" name="Rectangle: Rounded Corners 4">
            <a:extLst>
              <a:ext uri="{FF2B5EF4-FFF2-40B4-BE49-F238E27FC236}">
                <a16:creationId xmlns:a16="http://schemas.microsoft.com/office/drawing/2014/main" id="{46310BC2-E9D1-9126-5BF8-6F39A66F0919}"/>
              </a:ext>
            </a:extLst>
          </p:cNvPr>
          <p:cNvSpPr/>
          <p:nvPr/>
        </p:nvSpPr>
        <p:spPr>
          <a:xfrm>
            <a:off x="2182759" y="1480560"/>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2" name="TextBox 1">
            <a:extLst>
              <a:ext uri="{FF2B5EF4-FFF2-40B4-BE49-F238E27FC236}">
                <a16:creationId xmlns:a16="http://schemas.microsoft.com/office/drawing/2014/main" id="{A9824E5F-F914-C3BE-0422-1EEBD2E8FD02}"/>
              </a:ext>
            </a:extLst>
          </p:cNvPr>
          <p:cNvSpPr txBox="1"/>
          <p:nvPr/>
        </p:nvSpPr>
        <p:spPr>
          <a:xfrm>
            <a:off x="2294788" y="1513619"/>
            <a:ext cx="3525715" cy="441659"/>
          </a:xfrm>
          <a:prstGeom prst="rect">
            <a:avLst/>
          </a:prstGeom>
          <a:noFill/>
        </p:spPr>
        <p:txBody>
          <a:bodyPr wrap="square" rtlCol="0">
            <a:spAutoFit/>
          </a:bodyPr>
          <a:lstStyle/>
          <a:p>
            <a:r>
              <a:rPr lang="en-US" sz="2270" dirty="0"/>
              <a:t>Committees</a:t>
            </a:r>
          </a:p>
        </p:txBody>
      </p:sp>
      <p:sp>
        <p:nvSpPr>
          <p:cNvPr id="3" name="TextBox 2">
            <a:extLst>
              <a:ext uri="{FF2B5EF4-FFF2-40B4-BE49-F238E27FC236}">
                <a16:creationId xmlns:a16="http://schemas.microsoft.com/office/drawing/2014/main" id="{FC405299-A92F-3F22-4ECF-90EA0363AD0A}"/>
              </a:ext>
            </a:extLst>
          </p:cNvPr>
          <p:cNvSpPr txBox="1"/>
          <p:nvPr/>
        </p:nvSpPr>
        <p:spPr>
          <a:xfrm>
            <a:off x="2294787" y="2673856"/>
            <a:ext cx="3525715" cy="441659"/>
          </a:xfrm>
          <a:prstGeom prst="rect">
            <a:avLst/>
          </a:prstGeom>
          <a:noFill/>
        </p:spPr>
        <p:txBody>
          <a:bodyPr wrap="square" rtlCol="0">
            <a:spAutoFit/>
          </a:bodyPr>
          <a:lstStyle/>
          <a:p>
            <a:r>
              <a:rPr lang="en-US" sz="2270" dirty="0" err="1"/>
              <a:t>CxO</a:t>
            </a:r>
            <a:r>
              <a:rPr lang="en-US" sz="2270" dirty="0"/>
              <a:t> Groups</a:t>
            </a:r>
          </a:p>
        </p:txBody>
      </p:sp>
      <p:sp>
        <p:nvSpPr>
          <p:cNvPr id="12" name="TextBox 11">
            <a:extLst>
              <a:ext uri="{FF2B5EF4-FFF2-40B4-BE49-F238E27FC236}">
                <a16:creationId xmlns:a16="http://schemas.microsoft.com/office/drawing/2014/main" id="{DE95C515-173B-D9A6-E3DD-C4E2E417D0A5}"/>
              </a:ext>
            </a:extLst>
          </p:cNvPr>
          <p:cNvSpPr txBox="1"/>
          <p:nvPr/>
        </p:nvSpPr>
        <p:spPr>
          <a:xfrm>
            <a:off x="2294787" y="2095682"/>
            <a:ext cx="3525715" cy="441659"/>
          </a:xfrm>
          <a:prstGeom prst="rect">
            <a:avLst/>
          </a:prstGeom>
          <a:noFill/>
        </p:spPr>
        <p:txBody>
          <a:bodyPr wrap="square" rtlCol="0">
            <a:spAutoFit/>
          </a:bodyPr>
          <a:lstStyle/>
          <a:p>
            <a:r>
              <a:rPr lang="en-US" sz="2270" dirty="0"/>
              <a:t>Conferences</a:t>
            </a:r>
          </a:p>
        </p:txBody>
      </p:sp>
      <p:sp>
        <p:nvSpPr>
          <p:cNvPr id="13" name="TextBox 12">
            <a:extLst>
              <a:ext uri="{FF2B5EF4-FFF2-40B4-BE49-F238E27FC236}">
                <a16:creationId xmlns:a16="http://schemas.microsoft.com/office/drawing/2014/main" id="{10AFBA1B-3B31-FC9A-CC46-C1339E2E609F}"/>
              </a:ext>
            </a:extLst>
          </p:cNvPr>
          <p:cNvSpPr txBox="1"/>
          <p:nvPr/>
        </p:nvSpPr>
        <p:spPr>
          <a:xfrm>
            <a:off x="2294787" y="3253030"/>
            <a:ext cx="3525715" cy="441659"/>
          </a:xfrm>
          <a:prstGeom prst="rect">
            <a:avLst/>
          </a:prstGeom>
          <a:noFill/>
        </p:spPr>
        <p:txBody>
          <a:bodyPr wrap="square" rtlCol="0">
            <a:spAutoFit/>
          </a:bodyPr>
          <a:lstStyle/>
          <a:p>
            <a:r>
              <a:rPr lang="en-US" sz="2270" dirty="0"/>
              <a:t>Executive Advisory Boards</a:t>
            </a:r>
          </a:p>
        </p:txBody>
      </p:sp>
      <p:sp>
        <p:nvSpPr>
          <p:cNvPr id="14" name="TextBox 13">
            <a:extLst>
              <a:ext uri="{FF2B5EF4-FFF2-40B4-BE49-F238E27FC236}">
                <a16:creationId xmlns:a16="http://schemas.microsoft.com/office/drawing/2014/main" id="{2418FCEF-B1D7-813C-59BF-150149051F7F}"/>
              </a:ext>
            </a:extLst>
          </p:cNvPr>
          <p:cNvSpPr txBox="1"/>
          <p:nvPr/>
        </p:nvSpPr>
        <p:spPr>
          <a:xfrm>
            <a:off x="2294787" y="3837285"/>
            <a:ext cx="3525715" cy="441659"/>
          </a:xfrm>
          <a:prstGeom prst="rect">
            <a:avLst/>
          </a:prstGeom>
          <a:noFill/>
        </p:spPr>
        <p:txBody>
          <a:bodyPr wrap="square" rtlCol="0">
            <a:spAutoFit/>
          </a:bodyPr>
          <a:lstStyle/>
          <a:p>
            <a:r>
              <a:rPr lang="en-US" sz="2270" dirty="0"/>
              <a:t>LIMRA and LOMA Liaisons</a:t>
            </a:r>
          </a:p>
        </p:txBody>
      </p:sp>
      <p:sp>
        <p:nvSpPr>
          <p:cNvPr id="15" name="TextBox 14">
            <a:extLst>
              <a:ext uri="{FF2B5EF4-FFF2-40B4-BE49-F238E27FC236}">
                <a16:creationId xmlns:a16="http://schemas.microsoft.com/office/drawing/2014/main" id="{7A76EDAC-7AC1-2217-CBFE-DE9281AB7466}"/>
              </a:ext>
            </a:extLst>
          </p:cNvPr>
          <p:cNvSpPr txBox="1"/>
          <p:nvPr/>
        </p:nvSpPr>
        <p:spPr>
          <a:xfrm>
            <a:off x="2294787" y="4417155"/>
            <a:ext cx="3525715" cy="441659"/>
          </a:xfrm>
          <a:prstGeom prst="rect">
            <a:avLst/>
          </a:prstGeom>
          <a:noFill/>
        </p:spPr>
        <p:txBody>
          <a:bodyPr wrap="square" rtlCol="0">
            <a:spAutoFit/>
          </a:bodyPr>
          <a:lstStyle/>
          <a:p>
            <a:r>
              <a:rPr lang="en-US" sz="2270" dirty="0"/>
              <a:t>Study Groups</a:t>
            </a:r>
          </a:p>
        </p:txBody>
      </p:sp>
      <p:sp>
        <p:nvSpPr>
          <p:cNvPr id="16" name="TextBox 15">
            <a:extLst>
              <a:ext uri="{FF2B5EF4-FFF2-40B4-BE49-F238E27FC236}">
                <a16:creationId xmlns:a16="http://schemas.microsoft.com/office/drawing/2014/main" id="{FEB13272-BE07-F40A-FBBF-0F76472715D3}"/>
              </a:ext>
            </a:extLst>
          </p:cNvPr>
          <p:cNvSpPr txBox="1"/>
          <p:nvPr/>
        </p:nvSpPr>
        <p:spPr>
          <a:xfrm>
            <a:off x="2294787" y="4999218"/>
            <a:ext cx="3525715" cy="441659"/>
          </a:xfrm>
          <a:prstGeom prst="rect">
            <a:avLst/>
          </a:prstGeom>
          <a:noFill/>
        </p:spPr>
        <p:txBody>
          <a:bodyPr wrap="square" rtlCol="0">
            <a:spAutoFit/>
          </a:bodyPr>
          <a:lstStyle/>
          <a:p>
            <a:r>
              <a:rPr lang="en-US" sz="2270" dirty="0"/>
              <a:t>Webinars</a:t>
            </a:r>
          </a:p>
        </p:txBody>
      </p:sp>
    </p:spTree>
    <p:extLst>
      <p:ext uri="{BB962C8B-B14F-4D97-AF65-F5344CB8AC3E}">
        <p14:creationId xmlns:p14="http://schemas.microsoft.com/office/powerpoint/2010/main" val="228760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887CF-57D8-9CA8-FF96-54093ACF39D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EF5742A-B9C1-150D-BD99-37DD63A01908}"/>
              </a:ext>
            </a:extLst>
          </p:cNvPr>
          <p:cNvSpPr/>
          <p:nvPr/>
        </p:nvSpPr>
        <p:spPr>
          <a:xfrm>
            <a:off x="2182759" y="2387264"/>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8" name="Rectangle: Rounded Corners 7">
            <a:extLst>
              <a:ext uri="{FF2B5EF4-FFF2-40B4-BE49-F238E27FC236}">
                <a16:creationId xmlns:a16="http://schemas.microsoft.com/office/drawing/2014/main" id="{EB364D71-CF76-DBFA-A34D-D6DFCA9E2B56}"/>
              </a:ext>
            </a:extLst>
          </p:cNvPr>
          <p:cNvSpPr/>
          <p:nvPr/>
        </p:nvSpPr>
        <p:spPr>
          <a:xfrm>
            <a:off x="2182759" y="2949473"/>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9" name="Rectangle: Rounded Corners 8">
            <a:extLst>
              <a:ext uri="{FF2B5EF4-FFF2-40B4-BE49-F238E27FC236}">
                <a16:creationId xmlns:a16="http://schemas.microsoft.com/office/drawing/2014/main" id="{E659D14E-BCEC-515E-7113-CE310EC57285}"/>
              </a:ext>
            </a:extLst>
          </p:cNvPr>
          <p:cNvSpPr/>
          <p:nvPr/>
        </p:nvSpPr>
        <p:spPr>
          <a:xfrm>
            <a:off x="2182759" y="3511683"/>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0" name="Rectangle: Rounded Corners 9">
            <a:extLst>
              <a:ext uri="{FF2B5EF4-FFF2-40B4-BE49-F238E27FC236}">
                <a16:creationId xmlns:a16="http://schemas.microsoft.com/office/drawing/2014/main" id="{1E9CDA12-5E9A-E673-3006-021D209C790B}"/>
              </a:ext>
            </a:extLst>
          </p:cNvPr>
          <p:cNvSpPr/>
          <p:nvPr/>
        </p:nvSpPr>
        <p:spPr>
          <a:xfrm>
            <a:off x="2182759" y="4073892"/>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p>
        </p:txBody>
      </p:sp>
      <p:sp>
        <p:nvSpPr>
          <p:cNvPr id="11" name="Rectangle: Rounded Corners 10">
            <a:extLst>
              <a:ext uri="{FF2B5EF4-FFF2-40B4-BE49-F238E27FC236}">
                <a16:creationId xmlns:a16="http://schemas.microsoft.com/office/drawing/2014/main" id="{9D0EF462-C6BA-584E-975F-FF8B09205721}"/>
              </a:ext>
            </a:extLst>
          </p:cNvPr>
          <p:cNvSpPr/>
          <p:nvPr/>
        </p:nvSpPr>
        <p:spPr>
          <a:xfrm>
            <a:off x="2182759" y="4636101"/>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2" name="Rectangle: Rounded Corners 11">
            <a:extLst>
              <a:ext uri="{FF2B5EF4-FFF2-40B4-BE49-F238E27FC236}">
                <a16:creationId xmlns:a16="http://schemas.microsoft.com/office/drawing/2014/main" id="{6EB8A5C3-9A67-7973-18B6-A44D63644FF5}"/>
              </a:ext>
            </a:extLst>
          </p:cNvPr>
          <p:cNvSpPr/>
          <p:nvPr/>
        </p:nvSpPr>
        <p:spPr>
          <a:xfrm>
            <a:off x="2182759" y="5198311"/>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6" name="Rectangle: Rounded Corners 5">
            <a:extLst>
              <a:ext uri="{FF2B5EF4-FFF2-40B4-BE49-F238E27FC236}">
                <a16:creationId xmlns:a16="http://schemas.microsoft.com/office/drawing/2014/main" id="{E92240C9-1144-0C6D-875F-A3345F13A0FB}"/>
              </a:ext>
            </a:extLst>
          </p:cNvPr>
          <p:cNvSpPr/>
          <p:nvPr/>
        </p:nvSpPr>
        <p:spPr>
          <a:xfrm>
            <a:off x="2182759" y="1825055"/>
            <a:ext cx="7994464" cy="507779"/>
          </a:xfrm>
          <a:prstGeom prst="roundRect">
            <a:avLst>
              <a:gd name="adj" fmla="val 10000"/>
            </a:avLst>
          </a:prstGeom>
          <a:solidFill>
            <a:srgbClr val="E2DED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5" name="Rectangle: Rounded Corners 4">
            <a:extLst>
              <a:ext uri="{FF2B5EF4-FFF2-40B4-BE49-F238E27FC236}">
                <a16:creationId xmlns:a16="http://schemas.microsoft.com/office/drawing/2014/main" id="{4BA45685-38F3-5E80-7879-434DC38F107F}"/>
              </a:ext>
            </a:extLst>
          </p:cNvPr>
          <p:cNvSpPr/>
          <p:nvPr/>
        </p:nvSpPr>
        <p:spPr>
          <a:xfrm>
            <a:off x="2182759" y="1262845"/>
            <a:ext cx="7994464" cy="507779"/>
          </a:xfrm>
          <a:prstGeom prst="roundRect">
            <a:avLst>
              <a:gd name="adj" fmla="val 10000"/>
            </a:avLst>
          </a:prstGeom>
          <a:solidFill>
            <a:schemeClr val="bg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18" name="Title 17">
            <a:extLst>
              <a:ext uri="{FF2B5EF4-FFF2-40B4-BE49-F238E27FC236}">
                <a16:creationId xmlns:a16="http://schemas.microsoft.com/office/drawing/2014/main" id="{7B0D9D3F-91A7-B7D4-BE3C-D3055E2F01CA}"/>
              </a:ext>
            </a:extLst>
          </p:cNvPr>
          <p:cNvSpPr>
            <a:spLocks noGrp="1"/>
          </p:cNvSpPr>
          <p:nvPr>
            <p:ph type="title"/>
          </p:nvPr>
        </p:nvSpPr>
        <p:spPr>
          <a:prstGeom prst="rect">
            <a:avLst/>
          </a:prstGeom>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3200" dirty="0">
                <a:solidFill>
                  <a:schemeClr val="bg1"/>
                </a:solidFill>
              </a:rPr>
              <a:t>          Solutions: Compass 2025</a:t>
            </a:r>
          </a:p>
        </p:txBody>
      </p:sp>
      <p:pic>
        <p:nvPicPr>
          <p:cNvPr id="2" name="Picture 1">
            <a:extLst>
              <a:ext uri="{FF2B5EF4-FFF2-40B4-BE49-F238E27FC236}">
                <a16:creationId xmlns:a16="http://schemas.microsoft.com/office/drawing/2014/main" id="{FB83F79D-11C8-A9DA-68EF-238AC42650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867" y="82845"/>
            <a:ext cx="635000" cy="635000"/>
          </a:xfrm>
          <a:prstGeom prst="rect">
            <a:avLst/>
          </a:prstGeom>
        </p:spPr>
      </p:pic>
      <p:sp>
        <p:nvSpPr>
          <p:cNvPr id="3" name="TextBox 2">
            <a:extLst>
              <a:ext uri="{FF2B5EF4-FFF2-40B4-BE49-F238E27FC236}">
                <a16:creationId xmlns:a16="http://schemas.microsoft.com/office/drawing/2014/main" id="{C7C0F3BB-F51A-F727-9633-1ECFAC832225}"/>
              </a:ext>
            </a:extLst>
          </p:cNvPr>
          <p:cNvSpPr txBox="1"/>
          <p:nvPr/>
        </p:nvSpPr>
        <p:spPr>
          <a:xfrm>
            <a:off x="2274275" y="1292873"/>
            <a:ext cx="5171181" cy="441659"/>
          </a:xfrm>
          <a:prstGeom prst="rect">
            <a:avLst/>
          </a:prstGeom>
          <a:noFill/>
        </p:spPr>
        <p:txBody>
          <a:bodyPr wrap="square" rtlCol="0">
            <a:spAutoFit/>
          </a:bodyPr>
          <a:lstStyle/>
          <a:p>
            <a:r>
              <a:rPr lang="en-US" sz="2270" dirty="0"/>
              <a:t>Applied Research Solutions</a:t>
            </a:r>
          </a:p>
        </p:txBody>
      </p:sp>
      <p:sp>
        <p:nvSpPr>
          <p:cNvPr id="4" name="TextBox 3">
            <a:extLst>
              <a:ext uri="{FF2B5EF4-FFF2-40B4-BE49-F238E27FC236}">
                <a16:creationId xmlns:a16="http://schemas.microsoft.com/office/drawing/2014/main" id="{EAFB211F-FD46-42CA-AB30-88476503E87E}"/>
              </a:ext>
            </a:extLst>
          </p:cNvPr>
          <p:cNvSpPr txBox="1"/>
          <p:nvPr/>
        </p:nvSpPr>
        <p:spPr>
          <a:xfrm>
            <a:off x="2274275" y="1858114"/>
            <a:ext cx="5171181" cy="441659"/>
          </a:xfrm>
          <a:prstGeom prst="rect">
            <a:avLst/>
          </a:prstGeom>
          <a:noFill/>
        </p:spPr>
        <p:txBody>
          <a:bodyPr wrap="square" rtlCol="0">
            <a:spAutoFit/>
          </a:bodyPr>
          <a:lstStyle/>
          <a:p>
            <a:r>
              <a:rPr lang="en-US" sz="2270" dirty="0"/>
              <a:t>Compensation Resources</a:t>
            </a:r>
          </a:p>
        </p:txBody>
      </p:sp>
      <p:sp>
        <p:nvSpPr>
          <p:cNvPr id="13" name="TextBox 12">
            <a:extLst>
              <a:ext uri="{FF2B5EF4-FFF2-40B4-BE49-F238E27FC236}">
                <a16:creationId xmlns:a16="http://schemas.microsoft.com/office/drawing/2014/main" id="{585D7B8F-7C41-4AB3-8CA7-47F4929FF840}"/>
              </a:ext>
            </a:extLst>
          </p:cNvPr>
          <p:cNvSpPr txBox="1"/>
          <p:nvPr/>
        </p:nvSpPr>
        <p:spPr>
          <a:xfrm>
            <a:off x="2274275" y="2420323"/>
            <a:ext cx="5171181" cy="441659"/>
          </a:xfrm>
          <a:prstGeom prst="rect">
            <a:avLst/>
          </a:prstGeom>
          <a:noFill/>
        </p:spPr>
        <p:txBody>
          <a:bodyPr wrap="square" rtlCol="0">
            <a:spAutoFit/>
          </a:bodyPr>
          <a:lstStyle/>
          <a:p>
            <a:r>
              <a:rPr lang="en-US" sz="2270" dirty="0"/>
              <a:t>Compliance Education Platform</a:t>
            </a:r>
          </a:p>
        </p:txBody>
      </p:sp>
      <p:sp>
        <p:nvSpPr>
          <p:cNvPr id="14" name="TextBox 13">
            <a:extLst>
              <a:ext uri="{FF2B5EF4-FFF2-40B4-BE49-F238E27FC236}">
                <a16:creationId xmlns:a16="http://schemas.microsoft.com/office/drawing/2014/main" id="{1A60B8B6-328B-376B-EA1B-DAB535D0D60E}"/>
              </a:ext>
            </a:extLst>
          </p:cNvPr>
          <p:cNvSpPr txBox="1"/>
          <p:nvPr/>
        </p:nvSpPr>
        <p:spPr>
          <a:xfrm>
            <a:off x="2274275" y="2979501"/>
            <a:ext cx="8100646" cy="441659"/>
          </a:xfrm>
          <a:prstGeom prst="rect">
            <a:avLst/>
          </a:prstGeom>
          <a:noFill/>
        </p:spPr>
        <p:txBody>
          <a:bodyPr wrap="square" rtlCol="0">
            <a:spAutoFit/>
          </a:bodyPr>
          <a:lstStyle/>
          <a:p>
            <a:r>
              <a:rPr lang="en-US" sz="2270" dirty="0"/>
              <a:t>Customer Assurance Program/Customer Experience</a:t>
            </a:r>
          </a:p>
        </p:txBody>
      </p:sp>
      <p:sp>
        <p:nvSpPr>
          <p:cNvPr id="15" name="TextBox 14">
            <a:extLst>
              <a:ext uri="{FF2B5EF4-FFF2-40B4-BE49-F238E27FC236}">
                <a16:creationId xmlns:a16="http://schemas.microsoft.com/office/drawing/2014/main" id="{0237AFE2-2F51-C5C4-DFFB-1CF283631A29}"/>
              </a:ext>
            </a:extLst>
          </p:cNvPr>
          <p:cNvSpPr txBox="1"/>
          <p:nvPr/>
        </p:nvSpPr>
        <p:spPr>
          <a:xfrm>
            <a:off x="2274275" y="3547674"/>
            <a:ext cx="5171181" cy="441659"/>
          </a:xfrm>
          <a:prstGeom prst="rect">
            <a:avLst/>
          </a:prstGeom>
          <a:noFill/>
        </p:spPr>
        <p:txBody>
          <a:bodyPr wrap="square" rtlCol="0">
            <a:spAutoFit/>
          </a:bodyPr>
          <a:lstStyle/>
          <a:p>
            <a:r>
              <a:rPr lang="en-US" sz="2270" dirty="0" err="1"/>
              <a:t>FraudShare</a:t>
            </a:r>
            <a:endParaRPr lang="en-US" sz="2270" dirty="0"/>
          </a:p>
        </p:txBody>
      </p:sp>
      <p:sp>
        <p:nvSpPr>
          <p:cNvPr id="16" name="TextBox 15">
            <a:extLst>
              <a:ext uri="{FF2B5EF4-FFF2-40B4-BE49-F238E27FC236}">
                <a16:creationId xmlns:a16="http://schemas.microsoft.com/office/drawing/2014/main" id="{F5D51437-F461-F701-C78A-1081360C988E}"/>
              </a:ext>
            </a:extLst>
          </p:cNvPr>
          <p:cNvSpPr txBox="1"/>
          <p:nvPr/>
        </p:nvSpPr>
        <p:spPr>
          <a:xfrm>
            <a:off x="2274275" y="4106951"/>
            <a:ext cx="5893753" cy="441659"/>
          </a:xfrm>
          <a:prstGeom prst="rect">
            <a:avLst/>
          </a:prstGeom>
          <a:noFill/>
        </p:spPr>
        <p:txBody>
          <a:bodyPr wrap="square" rtlCol="0">
            <a:spAutoFit/>
          </a:bodyPr>
          <a:lstStyle/>
          <a:p>
            <a:r>
              <a:rPr lang="en-US" sz="2270" dirty="0"/>
              <a:t>Hiring and Selection Assessments</a:t>
            </a:r>
          </a:p>
        </p:txBody>
      </p:sp>
      <p:sp>
        <p:nvSpPr>
          <p:cNvPr id="17" name="TextBox 16">
            <a:extLst>
              <a:ext uri="{FF2B5EF4-FFF2-40B4-BE49-F238E27FC236}">
                <a16:creationId xmlns:a16="http://schemas.microsoft.com/office/drawing/2014/main" id="{3D47BD64-8F46-358D-7B0E-553934161341}"/>
              </a:ext>
            </a:extLst>
          </p:cNvPr>
          <p:cNvSpPr txBox="1"/>
          <p:nvPr/>
        </p:nvSpPr>
        <p:spPr>
          <a:xfrm>
            <a:off x="2274275" y="4671431"/>
            <a:ext cx="5171181" cy="441659"/>
          </a:xfrm>
          <a:prstGeom prst="rect">
            <a:avLst/>
          </a:prstGeom>
          <a:noFill/>
        </p:spPr>
        <p:txBody>
          <a:bodyPr wrap="square" rtlCol="0">
            <a:spAutoFit/>
          </a:bodyPr>
          <a:lstStyle/>
          <a:p>
            <a:r>
              <a:rPr lang="en-US" sz="2270" dirty="0"/>
              <a:t>LIMRA Data Exchange (</a:t>
            </a:r>
            <a:r>
              <a:rPr lang="en-US" sz="2270" dirty="0" err="1"/>
              <a:t>LDEx</a:t>
            </a:r>
            <a:r>
              <a:rPr lang="en-US" sz="2270" dirty="0"/>
              <a:t>)</a:t>
            </a:r>
          </a:p>
        </p:txBody>
      </p:sp>
      <p:sp>
        <p:nvSpPr>
          <p:cNvPr id="19" name="TextBox 18">
            <a:extLst>
              <a:ext uri="{FF2B5EF4-FFF2-40B4-BE49-F238E27FC236}">
                <a16:creationId xmlns:a16="http://schemas.microsoft.com/office/drawing/2014/main" id="{076F03DB-29A5-0AEE-E626-14823851693C}"/>
              </a:ext>
            </a:extLst>
          </p:cNvPr>
          <p:cNvSpPr txBox="1"/>
          <p:nvPr/>
        </p:nvSpPr>
        <p:spPr>
          <a:xfrm>
            <a:off x="2274275" y="5231370"/>
            <a:ext cx="5171181" cy="441659"/>
          </a:xfrm>
          <a:prstGeom prst="rect">
            <a:avLst/>
          </a:prstGeom>
          <a:noFill/>
        </p:spPr>
        <p:txBody>
          <a:bodyPr wrap="square" rtlCol="0">
            <a:spAutoFit/>
          </a:bodyPr>
          <a:lstStyle/>
          <a:p>
            <a:r>
              <a:rPr lang="en-US" sz="2270" dirty="0"/>
              <a:t>Trustworthy Selling</a:t>
            </a:r>
          </a:p>
        </p:txBody>
      </p:sp>
    </p:spTree>
    <p:extLst>
      <p:ext uri="{BB962C8B-B14F-4D97-AF65-F5344CB8AC3E}">
        <p14:creationId xmlns:p14="http://schemas.microsoft.com/office/powerpoint/2010/main" val="4213433460"/>
      </p:ext>
    </p:extLst>
  </p:cSld>
  <p:clrMapOvr>
    <a:masterClrMapping/>
  </p:clrMapOvr>
</p:sld>
</file>

<file path=ppt/theme/theme1.xml><?xml version="1.0" encoding="utf-8"?>
<a:theme xmlns:a="http://schemas.openxmlformats.org/drawingml/2006/main" name="2024 LIMRA-LOMA Presentation">
  <a:themeElements>
    <a:clrScheme name="LIMRA LOMA Brand Colors 2025">
      <a:dk1>
        <a:srgbClr val="000000"/>
      </a:dk1>
      <a:lt1>
        <a:srgbClr val="FFFFFF"/>
      </a:lt1>
      <a:dk2>
        <a:srgbClr val="005F9E"/>
      </a:dk2>
      <a:lt2>
        <a:srgbClr val="E2DED9"/>
      </a:lt2>
      <a:accent1>
        <a:srgbClr val="129DC0"/>
      </a:accent1>
      <a:accent2>
        <a:srgbClr val="FFD103"/>
      </a:accent2>
      <a:accent3>
        <a:srgbClr val="008145"/>
      </a:accent3>
      <a:accent4>
        <a:srgbClr val="F7921E"/>
      </a:accent4>
      <a:accent5>
        <a:srgbClr val="603F99"/>
      </a:accent5>
      <a:accent6>
        <a:srgbClr val="52B9E9"/>
      </a:accent6>
      <a:hlink>
        <a:srgbClr val="005F9E"/>
      </a:hlink>
      <a:folHlink>
        <a:srgbClr val="0085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919-2024_2025 LIMRA-LOMA presentation WIDE_an_v1" id="{0BAFE074-9861-4F21-A4CA-77AE5FB8DBAD}" vid="{514A205E-42CA-4C35-B665-F7F7F8037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CD4A8-A75F-4042-8B00-3ABE0B150ACA}">
  <ds:schemaRefs>
    <ds:schemaRef ds:uri="http://schemas.microsoft.com/office/2006/documentManagement/types"/>
    <ds:schemaRef ds:uri="ff47d776-8114-4207-8cc3-ed44e79849e7"/>
    <ds:schemaRef ds:uri="f9a02c79-f89a-4756-8ef1-377f3f7b1aa2"/>
    <ds:schemaRef ds:uri="http://www.w3.org/XML/1998/namespace"/>
    <ds:schemaRef ds:uri="http://schemas.openxmlformats.org/package/2006/metadata/core-properties"/>
    <ds:schemaRef ds:uri="http://purl.org/dc/elements/1.1/"/>
    <ds:schemaRef ds:uri="http://schemas.microsoft.com/office/infopath/2007/PartnerControls"/>
    <ds:schemaRef ds:uri="http://purl.org/dc/terms/"/>
    <ds:schemaRef ds:uri="05c452c8-1c6f-4d8e-b449-e328afff945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39A3B-44F2-4B1D-86F9-B06C3C699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0919-2024_2025 LIMRA-LOMA presentation WIDE_an_v1</Template>
  <TotalTime>1272</TotalTime>
  <Words>1392</Words>
  <Application>Microsoft Office PowerPoint</Application>
  <PresentationFormat>Widescreen</PresentationFormat>
  <Paragraphs>199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Times New Roman</vt:lpstr>
      <vt:lpstr>2024 LIMRA-LOMA Presentation</vt:lpstr>
      <vt:lpstr>Elevating Tomorrow: Advancing Life Insurance, Annuities, and Workplace Benefits</vt:lpstr>
      <vt:lpstr>Compass 2025 Key Milestones and Achievements</vt:lpstr>
      <vt:lpstr>Success Metrics</vt:lpstr>
      <vt:lpstr>Alliance for Lifetime Income by LIMRA</vt:lpstr>
      <vt:lpstr>Empowering Our Members</vt:lpstr>
      <vt:lpstr>                  Knowledge: Compass 2025</vt:lpstr>
      <vt:lpstr>                Insights: Compass 2025</vt:lpstr>
      <vt:lpstr>         Connections: Compass 2025</vt:lpstr>
      <vt:lpstr>          Solutions: Compass 2025</vt:lpstr>
      <vt:lpstr>Infrastructure: Compass 2025</vt:lpstr>
      <vt:lpstr>Vision for the Future</vt:lpstr>
      <vt:lpstr>Life Insurance </vt:lpstr>
      <vt:lpstr>Annuities</vt:lpstr>
      <vt:lpstr>Workplace Benefits </vt:lpstr>
      <vt:lpstr>Artificial Intelligence: Key Industry Insights</vt:lpstr>
      <vt:lpstr>Explore LIMRA and LOMA’s AI Resources</vt:lpstr>
      <vt:lpstr> Compass 2030 Strategy: Focus Areas</vt:lpstr>
      <vt:lpstr>PowerPoint Presentation</vt:lpstr>
    </vt:vector>
  </TitlesOfParts>
  <Company>LL Global,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Calica, Brandi</dc:creator>
  <cp:lastModifiedBy>Adams, Megan</cp:lastModifiedBy>
  <cp:revision>7</cp:revision>
  <dcterms:created xsi:type="dcterms:W3CDTF">2025-09-22T14:55:04Z</dcterms:created>
  <dcterms:modified xsi:type="dcterms:W3CDTF">2025-10-07T12:31:38Z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