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4.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5.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6.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1.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8.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9.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30.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31.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32.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3.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34.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45"/>
  </p:notesMasterIdLst>
  <p:handoutMasterIdLst>
    <p:handoutMasterId r:id="rId46"/>
  </p:handoutMasterIdLst>
  <p:sldIdLst>
    <p:sldId id="257" r:id="rId5"/>
    <p:sldId id="399" r:id="rId6"/>
    <p:sldId id="612" r:id="rId7"/>
    <p:sldId id="552" r:id="rId8"/>
    <p:sldId id="582" r:id="rId9"/>
    <p:sldId id="583" r:id="rId10"/>
    <p:sldId id="584" r:id="rId11"/>
    <p:sldId id="585" r:id="rId12"/>
    <p:sldId id="586" r:id="rId13"/>
    <p:sldId id="587" r:id="rId14"/>
    <p:sldId id="588" r:id="rId15"/>
    <p:sldId id="553" r:id="rId16"/>
    <p:sldId id="589" r:id="rId17"/>
    <p:sldId id="590" r:id="rId18"/>
    <p:sldId id="591" r:id="rId19"/>
    <p:sldId id="592" r:id="rId20"/>
    <p:sldId id="593" r:id="rId21"/>
    <p:sldId id="594" r:id="rId22"/>
    <p:sldId id="595" r:id="rId23"/>
    <p:sldId id="555" r:id="rId24"/>
    <p:sldId id="596" r:id="rId25"/>
    <p:sldId id="597" r:id="rId26"/>
    <p:sldId id="598" r:id="rId27"/>
    <p:sldId id="556" r:id="rId28"/>
    <p:sldId id="599" r:id="rId29"/>
    <p:sldId id="600" r:id="rId30"/>
    <p:sldId id="601" r:id="rId31"/>
    <p:sldId id="602" r:id="rId32"/>
    <p:sldId id="603" r:id="rId33"/>
    <p:sldId id="604" r:id="rId34"/>
    <p:sldId id="605" r:id="rId35"/>
    <p:sldId id="557" r:id="rId36"/>
    <p:sldId id="606" r:id="rId37"/>
    <p:sldId id="607" r:id="rId38"/>
    <p:sldId id="608" r:id="rId39"/>
    <p:sldId id="609" r:id="rId40"/>
    <p:sldId id="610" r:id="rId41"/>
    <p:sldId id="611" r:id="rId42"/>
    <p:sldId id="549" r:id="rId43"/>
    <p:sldId id="479"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rane, Carie" initials="CC" lastIdx="15" clrIdx="0">
    <p:extLst>
      <p:ext uri="{19B8F6BF-5375-455C-9EA6-DF929625EA0E}">
        <p15:presenceInfo xmlns:p15="http://schemas.microsoft.com/office/powerpoint/2012/main" userId="S-1-5-21-3670347269-1734258486-2757495605-8895" providerId="AD"/>
      </p:ext>
    </p:extLst>
  </p:cmAuthor>
  <p:cmAuthor id="2" name="Tribble, Christie" initials="TC" lastIdx="5" clrIdx="1">
    <p:extLst>
      <p:ext uri="{19B8F6BF-5375-455C-9EA6-DF929625EA0E}">
        <p15:presenceInfo xmlns:p15="http://schemas.microsoft.com/office/powerpoint/2012/main" userId="S-1-5-21-3670347269-1734258486-2757495605-9456" providerId="AD"/>
      </p:ext>
    </p:extLst>
  </p:cmAuthor>
  <p:cmAuthor id="3" name="Beckwith, Tina" initials="BT" lastIdx="1" clrIdx="2">
    <p:extLst>
      <p:ext uri="{19B8F6BF-5375-455C-9EA6-DF929625EA0E}">
        <p15:presenceInfo xmlns:p15="http://schemas.microsoft.com/office/powerpoint/2012/main" userId="S-1-5-21-3670347269-1734258486-2757495605-28709" providerId="AD"/>
      </p:ext>
    </p:extLst>
  </p:cmAuthor>
  <p:cmAuthor id="4" name="Hartshorn, Renee" initials="HR" lastIdx="25" clrIdx="3">
    <p:extLst>
      <p:ext uri="{19B8F6BF-5375-455C-9EA6-DF929625EA0E}">
        <p15:presenceInfo xmlns:p15="http://schemas.microsoft.com/office/powerpoint/2012/main" userId="S-1-5-21-3670347269-1734258486-2757495605-26766" providerId="AD"/>
      </p:ext>
    </p:extLst>
  </p:cmAuthor>
  <p:cmAuthor id="5" name="McKenna, Kevin" initials="MK" lastIdx="2" clrIdx="4">
    <p:extLst>
      <p:ext uri="{19B8F6BF-5375-455C-9EA6-DF929625EA0E}">
        <p15:presenceInfo xmlns:p15="http://schemas.microsoft.com/office/powerpoint/2012/main" userId="S-1-5-21-3670347269-1734258486-2757495605-2835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BFC0"/>
    <a:srgbClr val="005F9F"/>
    <a:srgbClr val="8270B2"/>
    <a:srgbClr val="DAAA00"/>
    <a:srgbClr val="002F70"/>
    <a:srgbClr val="404040"/>
    <a:srgbClr val="006EA0"/>
    <a:srgbClr val="026EA0"/>
    <a:srgbClr val="769EC7"/>
    <a:srgbClr val="4298BE"/>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987" autoAdjust="0"/>
    <p:restoredTop sz="90511" autoAdjust="0"/>
  </p:normalViewPr>
  <p:slideViewPr>
    <p:cSldViewPr snapToGrid="0">
      <p:cViewPr varScale="1">
        <p:scale>
          <a:sx n="67" d="100"/>
          <a:sy n="67" d="100"/>
        </p:scale>
        <p:origin x="604" y="60"/>
      </p:cViewPr>
      <p:guideLst/>
    </p:cSldViewPr>
  </p:slid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83" d="100"/>
          <a:sy n="83" d="100"/>
        </p:scale>
        <p:origin x="3858" y="3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561733828967093"/>
          <c:y val="1.5139973224897746E-2"/>
          <c:w val="0.52197897008853433"/>
          <c:h val="0.88080708375902095"/>
        </c:manualLayout>
      </c:layout>
      <c:barChart>
        <c:barDir val="col"/>
        <c:grouping val="stacked"/>
        <c:varyColors val="0"/>
        <c:ser>
          <c:idx val="0"/>
          <c:order val="0"/>
          <c:tx>
            <c:strRef>
              <c:f>Sheet1!$A$2</c:f>
              <c:strCache>
                <c:ptCount val="1"/>
                <c:pt idx="0">
                  <c:v>Strongly agree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I prefer working with a true, traditional external wholesaler vs a hybrid wholesaler.</c:v>
                </c:pt>
              </c:strCache>
            </c:strRef>
          </c:cat>
          <c:val>
            <c:numRef>
              <c:f>Sheet1!$B$2</c:f>
              <c:numCache>
                <c:formatCode>0%</c:formatCode>
                <c:ptCount val="1"/>
                <c:pt idx="0">
                  <c:v>0.2</c:v>
                </c:pt>
              </c:numCache>
            </c:numRef>
          </c:val>
          <c:extLst>
            <c:ext xmlns:c16="http://schemas.microsoft.com/office/drawing/2014/chart" uri="{C3380CC4-5D6E-409C-BE32-E72D297353CC}">
              <c16:uniqueId val="{00000000-4E13-4E2E-A326-EE1590BFF1D8}"/>
            </c:ext>
          </c:extLst>
        </c:ser>
        <c:ser>
          <c:idx val="1"/>
          <c:order val="1"/>
          <c:tx>
            <c:strRef>
              <c:f>Sheet1!$A$3</c:f>
              <c:strCache>
                <c:ptCount val="1"/>
                <c:pt idx="0">
                  <c:v>Agree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I prefer working with a true, traditional external wholesaler vs a hybrid wholesaler.</c:v>
                </c:pt>
              </c:strCache>
            </c:strRef>
          </c:cat>
          <c:val>
            <c:numRef>
              <c:f>Sheet1!$B$3</c:f>
              <c:numCache>
                <c:formatCode>0%</c:formatCode>
                <c:ptCount val="1"/>
                <c:pt idx="0">
                  <c:v>0.30344827586206896</c:v>
                </c:pt>
              </c:numCache>
            </c:numRef>
          </c:val>
          <c:extLst>
            <c:ext xmlns:c16="http://schemas.microsoft.com/office/drawing/2014/chart" uri="{C3380CC4-5D6E-409C-BE32-E72D297353CC}">
              <c16:uniqueId val="{00000001-4E13-4E2E-A326-EE1590BFF1D8}"/>
            </c:ext>
          </c:extLst>
        </c:ser>
        <c:ser>
          <c:idx val="2"/>
          <c:order val="2"/>
          <c:tx>
            <c:strRef>
              <c:f>Sheet1!$A$4</c:f>
              <c:strCache>
                <c:ptCount val="1"/>
                <c:pt idx="0">
                  <c:v>Neutral</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I prefer working with a true, traditional external wholesaler vs a hybrid wholesaler.</c:v>
                </c:pt>
              </c:strCache>
            </c:strRef>
          </c:cat>
          <c:val>
            <c:numRef>
              <c:f>Sheet1!$B$4</c:f>
              <c:numCache>
                <c:formatCode>0%</c:formatCode>
                <c:ptCount val="1"/>
                <c:pt idx="0">
                  <c:v>0.35172413793103446</c:v>
                </c:pt>
              </c:numCache>
            </c:numRef>
          </c:val>
          <c:extLst>
            <c:ext xmlns:c16="http://schemas.microsoft.com/office/drawing/2014/chart" uri="{C3380CC4-5D6E-409C-BE32-E72D297353CC}">
              <c16:uniqueId val="{00000002-4E13-4E2E-A326-EE1590BFF1D8}"/>
            </c:ext>
          </c:extLst>
        </c:ser>
        <c:ser>
          <c:idx val="3"/>
          <c:order val="3"/>
          <c:tx>
            <c:strRef>
              <c:f>Sheet1!$A$5</c:f>
              <c:strCache>
                <c:ptCount val="1"/>
                <c:pt idx="0">
                  <c:v>Disagree</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I prefer working with a true, traditional external wholesaler vs a hybrid wholesaler.</c:v>
                </c:pt>
              </c:strCache>
            </c:strRef>
          </c:cat>
          <c:val>
            <c:numRef>
              <c:f>Sheet1!$B$5</c:f>
              <c:numCache>
                <c:formatCode>0%</c:formatCode>
                <c:ptCount val="1"/>
                <c:pt idx="0">
                  <c:v>5.5172413793103448E-2</c:v>
                </c:pt>
              </c:numCache>
            </c:numRef>
          </c:val>
          <c:extLst>
            <c:ext xmlns:c16="http://schemas.microsoft.com/office/drawing/2014/chart" uri="{C3380CC4-5D6E-409C-BE32-E72D297353CC}">
              <c16:uniqueId val="{00000003-4E13-4E2E-A326-EE1590BFF1D8}"/>
            </c:ext>
          </c:extLst>
        </c:ser>
        <c:ser>
          <c:idx val="4"/>
          <c:order val="4"/>
          <c:tx>
            <c:strRef>
              <c:f>Sheet1!$A$6</c:f>
              <c:strCache>
                <c:ptCount val="1"/>
                <c:pt idx="0">
                  <c:v>Strongly disagree</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I prefer working with a true, traditional external wholesaler vs a hybrid wholesaler.</c:v>
                </c:pt>
              </c:strCache>
            </c:strRef>
          </c:cat>
          <c:val>
            <c:numRef>
              <c:f>Sheet1!$B$6</c:f>
              <c:numCache>
                <c:formatCode>0%</c:formatCode>
                <c:ptCount val="1"/>
                <c:pt idx="0">
                  <c:v>3.4482758620689655E-2</c:v>
                </c:pt>
              </c:numCache>
            </c:numRef>
          </c:val>
          <c:extLst>
            <c:ext xmlns:c16="http://schemas.microsoft.com/office/drawing/2014/chart" uri="{C3380CC4-5D6E-409C-BE32-E72D297353CC}">
              <c16:uniqueId val="{00000004-4E13-4E2E-A326-EE1590BFF1D8}"/>
            </c:ext>
          </c:extLst>
        </c:ser>
        <c:ser>
          <c:idx val="5"/>
          <c:order val="5"/>
          <c:tx>
            <c:strRef>
              <c:f>Sheet1!$A$7</c:f>
              <c:strCache>
                <c:ptCount val="1"/>
                <c:pt idx="0">
                  <c:v>No opinion</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I prefer working with a true, traditional external wholesaler vs a hybrid wholesaler.</c:v>
                </c:pt>
              </c:strCache>
            </c:strRef>
          </c:cat>
          <c:val>
            <c:numRef>
              <c:f>Sheet1!$B$7</c:f>
              <c:numCache>
                <c:formatCode>0%</c:formatCode>
                <c:ptCount val="1"/>
                <c:pt idx="0">
                  <c:v>5.5172413793103448E-2</c:v>
                </c:pt>
              </c:numCache>
            </c:numRef>
          </c:val>
          <c:extLst>
            <c:ext xmlns:c16="http://schemas.microsoft.com/office/drawing/2014/chart" uri="{C3380CC4-5D6E-409C-BE32-E72D297353CC}">
              <c16:uniqueId val="{00000000-325A-46BC-9F3D-214FC33864A2}"/>
            </c:ext>
          </c:extLst>
        </c:ser>
        <c:dLbls>
          <c:dLblPos val="ctr"/>
          <c:showLegendKey val="0"/>
          <c:showVal val="1"/>
          <c:showCatName val="0"/>
          <c:showSerName val="0"/>
          <c:showPercent val="0"/>
          <c:showBubbleSize val="0"/>
        </c:dLbls>
        <c:gapWidth val="150"/>
        <c:overlap val="100"/>
        <c:axId val="1120374120"/>
        <c:axId val="1120368872"/>
      </c:barChart>
      <c:catAx>
        <c:axId val="1120374120"/>
        <c:scaling>
          <c:orientation val="minMax"/>
        </c:scaling>
        <c:delete val="1"/>
        <c:axPos val="b"/>
        <c:numFmt formatCode="General" sourceLinked="1"/>
        <c:majorTickMark val="none"/>
        <c:minorTickMark val="none"/>
        <c:tickLblPos val="nextTo"/>
        <c:crossAx val="1120368872"/>
        <c:crosses val="autoZero"/>
        <c:auto val="1"/>
        <c:lblAlgn val="ctr"/>
        <c:lblOffset val="100"/>
        <c:noMultiLvlLbl val="0"/>
      </c:catAx>
      <c:valAx>
        <c:axId val="1120368872"/>
        <c:scaling>
          <c:orientation val="minMax"/>
        </c:scaling>
        <c:delete val="1"/>
        <c:axPos val="l"/>
        <c:numFmt formatCode="0%" sourceLinked="1"/>
        <c:majorTickMark val="none"/>
        <c:minorTickMark val="none"/>
        <c:tickLblPos val="nextTo"/>
        <c:crossAx val="1120374120"/>
        <c:crosses val="autoZero"/>
        <c:crossBetween val="between"/>
      </c:valAx>
      <c:spPr>
        <a:noFill/>
        <a:ln>
          <a:noFill/>
        </a:ln>
        <a:effectLst/>
      </c:spPr>
    </c:plotArea>
    <c:legend>
      <c:legendPos val="l"/>
      <c:layout>
        <c:manualLayout>
          <c:xMode val="edge"/>
          <c:yMode val="edge"/>
          <c:x val="0.22577344452515538"/>
          <c:y val="0.34681088981318231"/>
          <c:w val="0.12487030652457572"/>
          <c:h val="0.29123824714873769"/>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087766921696775"/>
          <c:y val="9.2474010143749827E-2"/>
          <c:w val="0.23824466156606458"/>
          <c:h val="0.71812536778098468"/>
        </c:manualLayout>
      </c:layout>
      <c:pie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E21-46EB-8597-16692D5FB28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E21-46EB-8597-16692D5FB28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E21-46EB-8597-16692D5FB286}"/>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BE21-46EB-8597-16692D5FB286}"/>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0-4D29-4C29-8F7B-5E078A512423}"/>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1-4D29-4C29-8F7B-5E078A512423}"/>
              </c:ext>
            </c:extLst>
          </c:dPt>
          <c:dLbls>
            <c:dLbl>
              <c:idx val="2"/>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5-BE21-46EB-8597-16692D5FB286}"/>
                </c:ext>
              </c:extLst>
            </c:dLbl>
            <c:dLbl>
              <c:idx val="3"/>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7-BE21-46EB-8597-16692D5FB286}"/>
                </c:ext>
              </c:extLst>
            </c:dLbl>
            <c:dLbl>
              <c:idx val="4"/>
              <c:layout>
                <c:manualLayout>
                  <c:x val="-4.4487724158447137E-2"/>
                  <c:y val="1.3003414651061326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D29-4C29-8F7B-5E078A512423}"/>
                </c:ext>
              </c:extLst>
            </c:dLbl>
            <c:dLbl>
              <c:idx val="5"/>
              <c:layout>
                <c:manualLayout>
                  <c:x val="1.9021465292045105E-2"/>
                  <c:y val="-6.2210388861411885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D29-4C29-8F7B-5E078A51242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To address complex client needs</c:v>
                </c:pt>
                <c:pt idx="1">
                  <c:v>To explain product details to the client</c:v>
                </c:pt>
                <c:pt idx="2">
                  <c:v>To assist you in case design</c:v>
                </c:pt>
                <c:pt idx="3">
                  <c:v>To assist you in the presentation to the client</c:v>
                </c:pt>
                <c:pt idx="4">
                  <c:v>Other</c:v>
                </c:pt>
                <c:pt idx="5">
                  <c:v>To assist you in identifying client needs</c:v>
                </c:pt>
              </c:strCache>
            </c:strRef>
          </c:cat>
          <c:val>
            <c:numRef>
              <c:f>Sheet1!$B$2:$B$7</c:f>
              <c:numCache>
                <c:formatCode>0%</c:formatCode>
                <c:ptCount val="6"/>
                <c:pt idx="0">
                  <c:v>0.28409090909090912</c:v>
                </c:pt>
                <c:pt idx="1">
                  <c:v>0.27272727272727271</c:v>
                </c:pt>
                <c:pt idx="2">
                  <c:v>0.21590909090909091</c:v>
                </c:pt>
                <c:pt idx="3">
                  <c:v>0.20454545454545456</c:v>
                </c:pt>
                <c:pt idx="4">
                  <c:v>1.1363636363636364E-2</c:v>
                </c:pt>
                <c:pt idx="5">
                  <c:v>1.1363636363636364E-2</c:v>
                </c:pt>
              </c:numCache>
            </c:numRef>
          </c:val>
          <c:extLst>
            <c:ext xmlns:c16="http://schemas.microsoft.com/office/drawing/2014/chart" uri="{C3380CC4-5D6E-409C-BE32-E72D297353CC}">
              <c16:uniqueId val="{00000000-3CD4-464A-8FDC-85E696C380D1}"/>
            </c:ext>
          </c:extLst>
        </c:ser>
        <c:dLbls>
          <c:dLblPos val="inEnd"/>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70909221058111538"/>
          <c:y val="0.20566144534424299"/>
          <c:w val="0.29090778941888462"/>
          <c:h val="0.33439581116669376"/>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536-488B-B3DA-71326E2FFB9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E536-488B-B3DA-71326E2FFB9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E536-488B-B3DA-71326E2FFB9B}"/>
              </c:ext>
            </c:extLst>
          </c:dPt>
          <c:dLbls>
            <c:dLbl>
              <c:idx val="2"/>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5-E536-488B-B3DA-71326E2FFB9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Decreased</c:v>
                </c:pt>
                <c:pt idx="1">
                  <c:v>Increased</c:v>
                </c:pt>
                <c:pt idx="2">
                  <c:v>Remained the same</c:v>
                </c:pt>
              </c:strCache>
            </c:strRef>
          </c:cat>
          <c:val>
            <c:numRef>
              <c:f>Sheet1!$B$2:$B$4</c:f>
              <c:numCache>
                <c:formatCode>0%</c:formatCode>
                <c:ptCount val="3"/>
                <c:pt idx="0">
                  <c:v>0.10526315789473684</c:v>
                </c:pt>
                <c:pt idx="1">
                  <c:v>0.42105263157894735</c:v>
                </c:pt>
                <c:pt idx="2">
                  <c:v>0.47368421052631576</c:v>
                </c:pt>
              </c:numCache>
            </c:numRef>
          </c:val>
          <c:extLst>
            <c:ext xmlns:c16="http://schemas.microsoft.com/office/drawing/2014/chart" uri="{C3380CC4-5D6E-409C-BE32-E72D297353CC}">
              <c16:uniqueId val="{00000000-C3BC-4615-9C69-8E764E146165}"/>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E21-46EB-8597-16692D5FB28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E21-46EB-8597-16692D5FB28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E21-46EB-8597-16692D5FB286}"/>
              </c:ext>
            </c:extLst>
          </c:dPt>
          <c:dLbls>
            <c:dLbl>
              <c:idx val="2"/>
              <c:layout>
                <c:manualLayout>
                  <c:x val="6.0030492056261563E-2"/>
                  <c:y val="-8.0429007761930113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E21-46EB-8597-16692D5FB28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More</c:v>
                </c:pt>
                <c:pt idx="1">
                  <c:v>Less</c:v>
                </c:pt>
                <c:pt idx="2">
                  <c:v>About the same</c:v>
                </c:pt>
              </c:strCache>
            </c:strRef>
          </c:cat>
          <c:val>
            <c:numRef>
              <c:f>Sheet1!$B$2:$B$4</c:f>
              <c:numCache>
                <c:formatCode>0%</c:formatCode>
                <c:ptCount val="3"/>
                <c:pt idx="0">
                  <c:v>0.22068965517241379</c:v>
                </c:pt>
                <c:pt idx="1">
                  <c:v>0.16551724137931034</c:v>
                </c:pt>
                <c:pt idx="2">
                  <c:v>0.61379310344827587</c:v>
                </c:pt>
              </c:numCache>
            </c:numRef>
          </c:val>
          <c:extLst>
            <c:ext xmlns:c16="http://schemas.microsoft.com/office/drawing/2014/chart" uri="{C3380CC4-5D6E-409C-BE32-E72D297353CC}">
              <c16:uniqueId val="{00000000-3CD4-464A-8FDC-85E696C380D1}"/>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Sheet1!$A$2</c:f>
              <c:strCache>
                <c:ptCount val="1"/>
                <c:pt idx="0">
                  <c:v>Very effective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Information gathering on carrier's product(s) and tools</c:v>
                </c:pt>
                <c:pt idx="1">
                  <c:v>Case design</c:v>
                </c:pt>
                <c:pt idx="2">
                  <c:v>Resolving service issues</c:v>
                </c:pt>
                <c:pt idx="3">
                  <c:v>Point of sale assistance</c:v>
                </c:pt>
                <c:pt idx="4">
                  <c:v>Lead generation</c:v>
                </c:pt>
              </c:strCache>
            </c:strRef>
          </c:cat>
          <c:val>
            <c:numRef>
              <c:f>Sheet1!$B$2:$F$2</c:f>
              <c:numCache>
                <c:formatCode>0%</c:formatCode>
                <c:ptCount val="5"/>
                <c:pt idx="0">
                  <c:v>0.31034482758620691</c:v>
                </c:pt>
                <c:pt idx="1">
                  <c:v>0.25517241379310346</c:v>
                </c:pt>
                <c:pt idx="2">
                  <c:v>0.24827586206896551</c:v>
                </c:pt>
                <c:pt idx="3">
                  <c:v>0.17241379310344829</c:v>
                </c:pt>
                <c:pt idx="4">
                  <c:v>4.8275862068965517E-2</c:v>
                </c:pt>
              </c:numCache>
            </c:numRef>
          </c:val>
          <c:extLst>
            <c:ext xmlns:c16="http://schemas.microsoft.com/office/drawing/2014/chart" uri="{C3380CC4-5D6E-409C-BE32-E72D297353CC}">
              <c16:uniqueId val="{00000000-278A-4480-84FE-101D25334E3E}"/>
            </c:ext>
          </c:extLst>
        </c:ser>
        <c:ser>
          <c:idx val="1"/>
          <c:order val="1"/>
          <c:tx>
            <c:strRef>
              <c:f>Sheet1!$A$3</c:f>
              <c:strCache>
                <c:ptCount val="1"/>
                <c:pt idx="0">
                  <c:v>Effective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Information gathering on carrier's product(s) and tools</c:v>
                </c:pt>
                <c:pt idx="1">
                  <c:v>Case design</c:v>
                </c:pt>
                <c:pt idx="2">
                  <c:v>Resolving service issues</c:v>
                </c:pt>
                <c:pt idx="3">
                  <c:v>Point of sale assistance</c:v>
                </c:pt>
                <c:pt idx="4">
                  <c:v>Lead generation</c:v>
                </c:pt>
              </c:strCache>
            </c:strRef>
          </c:cat>
          <c:val>
            <c:numRef>
              <c:f>Sheet1!$B$3:$F$3</c:f>
              <c:numCache>
                <c:formatCode>0%</c:formatCode>
                <c:ptCount val="5"/>
                <c:pt idx="0">
                  <c:v>0.52413793103448281</c:v>
                </c:pt>
                <c:pt idx="1">
                  <c:v>0.48275862068965519</c:v>
                </c:pt>
                <c:pt idx="2">
                  <c:v>0.4689655172413793</c:v>
                </c:pt>
                <c:pt idx="3">
                  <c:v>0.38620689655172413</c:v>
                </c:pt>
                <c:pt idx="4">
                  <c:v>0.21379310344827587</c:v>
                </c:pt>
              </c:numCache>
            </c:numRef>
          </c:val>
          <c:extLst>
            <c:ext xmlns:c16="http://schemas.microsoft.com/office/drawing/2014/chart" uri="{C3380CC4-5D6E-409C-BE32-E72D297353CC}">
              <c16:uniqueId val="{00000001-278A-4480-84FE-101D25334E3E}"/>
            </c:ext>
          </c:extLst>
        </c:ser>
        <c:ser>
          <c:idx val="2"/>
          <c:order val="2"/>
          <c:tx>
            <c:strRef>
              <c:f>Sheet1!$A$4</c:f>
              <c:strCache>
                <c:ptCount val="1"/>
                <c:pt idx="0">
                  <c:v>Not effective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Information gathering on carrier's product(s) and tools</c:v>
                </c:pt>
                <c:pt idx="1">
                  <c:v>Case design</c:v>
                </c:pt>
                <c:pt idx="2">
                  <c:v>Resolving service issues</c:v>
                </c:pt>
                <c:pt idx="3">
                  <c:v>Point of sale assistance</c:v>
                </c:pt>
                <c:pt idx="4">
                  <c:v>Lead generation</c:v>
                </c:pt>
              </c:strCache>
            </c:strRef>
          </c:cat>
          <c:val>
            <c:numRef>
              <c:f>Sheet1!$B$4:$F$4</c:f>
              <c:numCache>
                <c:formatCode>0%</c:formatCode>
                <c:ptCount val="5"/>
                <c:pt idx="0">
                  <c:v>4.8275862068965517E-2</c:v>
                </c:pt>
                <c:pt idx="1">
                  <c:v>5.5172413793103448E-2</c:v>
                </c:pt>
                <c:pt idx="2">
                  <c:v>7.586206896551724E-2</c:v>
                </c:pt>
                <c:pt idx="3">
                  <c:v>0.1310344827586207</c:v>
                </c:pt>
                <c:pt idx="4">
                  <c:v>0.18620689655172415</c:v>
                </c:pt>
              </c:numCache>
            </c:numRef>
          </c:val>
          <c:extLst>
            <c:ext xmlns:c16="http://schemas.microsoft.com/office/drawing/2014/chart" uri="{C3380CC4-5D6E-409C-BE32-E72D297353CC}">
              <c16:uniqueId val="{00000002-278A-4480-84FE-101D25334E3E}"/>
            </c:ext>
          </c:extLst>
        </c:ser>
        <c:ser>
          <c:idx val="3"/>
          <c:order val="3"/>
          <c:tx>
            <c:strRef>
              <c:f>Sheet1!$A$5</c:f>
              <c:strCache>
                <c:ptCount val="1"/>
                <c:pt idx="0">
                  <c:v>Do not use</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Information gathering on carrier's product(s) and tools</c:v>
                </c:pt>
                <c:pt idx="1">
                  <c:v>Case design</c:v>
                </c:pt>
                <c:pt idx="2">
                  <c:v>Resolving service issues</c:v>
                </c:pt>
                <c:pt idx="3">
                  <c:v>Point of sale assistance</c:v>
                </c:pt>
                <c:pt idx="4">
                  <c:v>Lead generation</c:v>
                </c:pt>
              </c:strCache>
            </c:strRef>
          </c:cat>
          <c:val>
            <c:numRef>
              <c:f>Sheet1!$B$5:$F$5</c:f>
              <c:numCache>
                <c:formatCode>0%</c:formatCode>
                <c:ptCount val="5"/>
                <c:pt idx="0">
                  <c:v>0.11724137931034483</c:v>
                </c:pt>
                <c:pt idx="1">
                  <c:v>0.20689655172413793</c:v>
                </c:pt>
                <c:pt idx="2">
                  <c:v>0.20689655172413793</c:v>
                </c:pt>
                <c:pt idx="3">
                  <c:v>0.31034482758620691</c:v>
                </c:pt>
                <c:pt idx="4">
                  <c:v>0.55172413793103448</c:v>
                </c:pt>
              </c:numCache>
            </c:numRef>
          </c:val>
          <c:extLst>
            <c:ext xmlns:c16="http://schemas.microsoft.com/office/drawing/2014/chart" uri="{C3380CC4-5D6E-409C-BE32-E72D297353CC}">
              <c16:uniqueId val="{00000000-EFE0-4E62-A386-BA653E2A099F}"/>
            </c:ext>
          </c:extLst>
        </c:ser>
        <c:dLbls>
          <c:dLblPos val="ctr"/>
          <c:showLegendKey val="0"/>
          <c:showVal val="1"/>
          <c:showCatName val="0"/>
          <c:showSerName val="0"/>
          <c:showPercent val="0"/>
          <c:showBubbleSize val="0"/>
        </c:dLbls>
        <c:gapWidth val="219"/>
        <c:overlap val="100"/>
        <c:axId val="599568880"/>
        <c:axId val="599569208"/>
      </c:barChart>
      <c:catAx>
        <c:axId val="599568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99569208"/>
        <c:crosses val="autoZero"/>
        <c:auto val="1"/>
        <c:lblAlgn val="ctr"/>
        <c:lblOffset val="100"/>
        <c:noMultiLvlLbl val="0"/>
      </c:catAx>
      <c:valAx>
        <c:axId val="599569208"/>
        <c:scaling>
          <c:orientation val="minMax"/>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995688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Sheet1!$A$2</c:f>
              <c:strCache>
                <c:ptCount val="1"/>
                <c:pt idx="0">
                  <c:v>Percent Who Have Service</c:v>
                </c:pt>
              </c:strCache>
            </c:strRef>
          </c:tx>
          <c:spPr>
            <a:noFill/>
            <a:ln>
              <a:noFill/>
            </a:ln>
            <a:effectLst/>
          </c:spPr>
          <c:invertIfNegative val="0"/>
          <c:dLbls>
            <c:dLbl>
              <c:idx val="0"/>
              <c:tx>
                <c:rich>
                  <a:bodyPr/>
                  <a:lstStyle/>
                  <a:p>
                    <a:r>
                      <a:rPr lang="en-US" dirty="0"/>
                      <a:t>100%</a:t>
                    </a:r>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2D5C-4E33-A5B7-12AAB3FE45E9}"/>
                </c:ext>
              </c:extLst>
            </c:dLbl>
            <c:dLbl>
              <c:idx val="1"/>
              <c:tx>
                <c:rich>
                  <a:bodyPr/>
                  <a:lstStyle/>
                  <a:p>
                    <a:r>
                      <a:rPr lang="en-US" dirty="0"/>
                      <a:t>100%</a:t>
                    </a:r>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2D5C-4E33-A5B7-12AAB3FE45E9}"/>
                </c:ext>
              </c:extLst>
            </c:dLbl>
            <c:dLbl>
              <c:idx val="2"/>
              <c:tx>
                <c:rich>
                  <a:bodyPr/>
                  <a:lstStyle/>
                  <a:p>
                    <a:r>
                      <a:rPr lang="en-US" dirty="0"/>
                      <a:t>100%</a:t>
                    </a:r>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2D5C-4E33-A5B7-12AAB3FE45E9}"/>
                </c:ext>
              </c:extLst>
            </c:dLbl>
            <c:dLbl>
              <c:idx val="3"/>
              <c:tx>
                <c:rich>
                  <a:bodyPr/>
                  <a:lstStyle/>
                  <a:p>
                    <a:r>
                      <a:rPr lang="en-US" dirty="0"/>
                      <a:t>100%</a:t>
                    </a:r>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2D5C-4E33-A5B7-12AAB3FE45E9}"/>
                </c:ext>
              </c:extLst>
            </c:dLbl>
            <c:dLbl>
              <c:idx val="4"/>
              <c:tx>
                <c:rich>
                  <a:bodyPr/>
                  <a:lstStyle/>
                  <a:p>
                    <a:r>
                      <a:rPr lang="en-US" dirty="0"/>
                      <a:t>100%</a:t>
                    </a:r>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2D5C-4E33-A5B7-12AAB3FE45E9}"/>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E-signature, e-application, e-delivery, e-service forms, etc.</c:v>
                </c:pt>
                <c:pt idx="1">
                  <c:v>Dedicated underwriting team</c:v>
                </c:pt>
                <c:pt idx="2">
                  <c:v>Dedicated wholesaling support</c:v>
                </c:pt>
                <c:pt idx="3">
                  <c:v>Accelerated underwriting for face amounts in excess of $1 million</c:v>
                </c:pt>
                <c:pt idx="4">
                  <c:v>Virtual tools, training and support</c:v>
                </c:pt>
              </c:strCache>
            </c:strRef>
          </c:cat>
          <c:val>
            <c:numRef>
              <c:f>Sheet1!$B$2:$F$2</c:f>
              <c:numCache>
                <c:formatCode>0%</c:formatCode>
                <c:ptCount val="5"/>
                <c:pt idx="0">
                  <c:v>1</c:v>
                </c:pt>
                <c:pt idx="1">
                  <c:v>0.9859154929577465</c:v>
                </c:pt>
                <c:pt idx="2">
                  <c:v>1</c:v>
                </c:pt>
                <c:pt idx="3">
                  <c:v>0.94366197183098588</c:v>
                </c:pt>
                <c:pt idx="4">
                  <c:v>0.94366197183098588</c:v>
                </c:pt>
              </c:numCache>
            </c:numRef>
          </c:val>
          <c:extLst>
            <c:ext xmlns:c16="http://schemas.microsoft.com/office/drawing/2014/chart" uri="{C3380CC4-5D6E-409C-BE32-E72D297353CC}">
              <c16:uniqueId val="{00000000-77CB-4FE0-A9F4-86A8CBD1FDF4}"/>
            </c:ext>
          </c:extLst>
        </c:ser>
        <c:dLbls>
          <c:dLblPos val="inBase"/>
          <c:showLegendKey val="0"/>
          <c:showVal val="1"/>
          <c:showCatName val="0"/>
          <c:showSerName val="0"/>
          <c:showPercent val="0"/>
          <c:showBubbleSize val="0"/>
        </c:dLbls>
        <c:gapWidth val="219"/>
        <c:overlap val="-27"/>
        <c:axId val="971581232"/>
        <c:axId val="971581888"/>
      </c:barChart>
      <c:catAx>
        <c:axId val="971581232"/>
        <c:scaling>
          <c:orientation val="minMax"/>
        </c:scaling>
        <c:delete val="1"/>
        <c:axPos val="b"/>
        <c:numFmt formatCode="General" sourceLinked="1"/>
        <c:majorTickMark val="none"/>
        <c:minorTickMark val="none"/>
        <c:tickLblPos val="nextTo"/>
        <c:crossAx val="971581888"/>
        <c:crosses val="autoZero"/>
        <c:auto val="1"/>
        <c:lblAlgn val="ctr"/>
        <c:lblOffset val="100"/>
        <c:noMultiLvlLbl val="0"/>
      </c:catAx>
      <c:valAx>
        <c:axId val="971581888"/>
        <c:scaling>
          <c:orientation val="minMax"/>
        </c:scaling>
        <c:delete val="1"/>
        <c:axPos val="l"/>
        <c:numFmt formatCode="0%" sourceLinked="1"/>
        <c:majorTickMark val="none"/>
        <c:minorTickMark val="none"/>
        <c:tickLblPos val="nextTo"/>
        <c:crossAx val="9715812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087766921696775"/>
          <c:y val="9.2474010143749827E-2"/>
          <c:w val="0.23824466156606458"/>
          <c:h val="0.71812536778098468"/>
        </c:manualLayout>
      </c:layout>
      <c:pie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E21-46EB-8597-16692D5FB28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E21-46EB-8597-16692D5FB28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E21-46EB-8597-16692D5FB286}"/>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BE21-46EB-8597-16692D5FB286}"/>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0-4D29-4C29-8F7B-5E078A512423}"/>
              </c:ext>
            </c:extLst>
          </c:dPt>
          <c:dLbls>
            <c:dLbl>
              <c:idx val="4"/>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0-4D29-4C29-8F7B-5E078A51242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To some extent</c:v>
                </c:pt>
                <c:pt idx="1">
                  <c:v>To a large extent</c:v>
                </c:pt>
                <c:pt idx="2">
                  <c:v>Little</c:v>
                </c:pt>
                <c:pt idx="3">
                  <c:v>To a very great extent</c:v>
                </c:pt>
                <c:pt idx="4">
                  <c:v>Not at all</c:v>
                </c:pt>
              </c:strCache>
            </c:strRef>
          </c:cat>
          <c:val>
            <c:numRef>
              <c:f>Sheet1!$B$2:$B$6</c:f>
              <c:numCache>
                <c:formatCode>0%</c:formatCode>
                <c:ptCount val="5"/>
                <c:pt idx="0">
                  <c:v>0.44137931034482758</c:v>
                </c:pt>
                <c:pt idx="1">
                  <c:v>0.2413793103448276</c:v>
                </c:pt>
                <c:pt idx="2">
                  <c:v>0.13793103448275862</c:v>
                </c:pt>
                <c:pt idx="3">
                  <c:v>9.6551724137931033E-2</c:v>
                </c:pt>
                <c:pt idx="4">
                  <c:v>8.2758620689655171E-2</c:v>
                </c:pt>
              </c:numCache>
            </c:numRef>
          </c:val>
          <c:extLst>
            <c:ext xmlns:c16="http://schemas.microsoft.com/office/drawing/2014/chart" uri="{C3380CC4-5D6E-409C-BE32-E72D297353CC}">
              <c16:uniqueId val="{00000000-3CD4-464A-8FDC-85E696C380D1}"/>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82474746441818736"/>
          <c:y val="0.22209628155911115"/>
          <c:w val="0.1587236099619779"/>
          <c:h val="0.342284305209179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087766921696775"/>
          <c:y val="9.2474010143749827E-2"/>
          <c:w val="0.23824466156606458"/>
          <c:h val="0.71812536778098468"/>
        </c:manualLayout>
      </c:layout>
      <c:pie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E21-46EB-8597-16692D5FB28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E21-46EB-8597-16692D5FB28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E21-46EB-8597-16692D5FB286}"/>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BE21-46EB-8597-16692D5FB28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I do receive support and it is sufficient</c:v>
                </c:pt>
                <c:pt idx="1">
                  <c:v>I don't receive support but I would like to</c:v>
                </c:pt>
                <c:pt idx="2">
                  <c:v>I do receive support but it is not sufficient</c:v>
                </c:pt>
                <c:pt idx="3">
                  <c:v>I don't receive support and I do not want to</c:v>
                </c:pt>
              </c:strCache>
            </c:strRef>
          </c:cat>
          <c:val>
            <c:numRef>
              <c:f>Sheet1!$B$2:$B$5</c:f>
              <c:numCache>
                <c:formatCode>0%</c:formatCode>
                <c:ptCount val="4"/>
                <c:pt idx="0">
                  <c:v>0.53793103448275859</c:v>
                </c:pt>
                <c:pt idx="1">
                  <c:v>0.2</c:v>
                </c:pt>
                <c:pt idx="2">
                  <c:v>0.1310344827586207</c:v>
                </c:pt>
                <c:pt idx="3">
                  <c:v>0.1310344827586207</c:v>
                </c:pt>
              </c:numCache>
            </c:numRef>
          </c:val>
          <c:extLst>
            <c:ext xmlns:c16="http://schemas.microsoft.com/office/drawing/2014/chart" uri="{C3380CC4-5D6E-409C-BE32-E72D297353CC}">
              <c16:uniqueId val="{00000000-3CD4-464A-8FDC-85E696C380D1}"/>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67952904647249668"/>
          <c:y val="0.19006781180822152"/>
          <c:w val="0.30748394054049027"/>
          <c:h val="0.4134586824333790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B1C-44FD-A5A0-78AF030E604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B1C-44FD-A5A0-78AF030E604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B1C-44FD-A5A0-78AF030E604A}"/>
              </c:ext>
            </c:extLst>
          </c:dPt>
          <c:dLbls>
            <c:dLbl>
              <c:idx val="2"/>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5-1B1C-44FD-A5A0-78AF030E604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Increase</c:v>
                </c:pt>
                <c:pt idx="1">
                  <c:v>Decrease</c:v>
                </c:pt>
                <c:pt idx="2">
                  <c:v>Remain the same</c:v>
                </c:pt>
              </c:strCache>
            </c:strRef>
          </c:cat>
          <c:val>
            <c:numRef>
              <c:f>Sheet1!$B$2:$B$4</c:f>
              <c:numCache>
                <c:formatCode>0%</c:formatCode>
                <c:ptCount val="3"/>
                <c:pt idx="0">
                  <c:v>0.34482758620689657</c:v>
                </c:pt>
                <c:pt idx="1">
                  <c:v>0.12413793103448276</c:v>
                </c:pt>
                <c:pt idx="2">
                  <c:v>0.53103448275862064</c:v>
                </c:pt>
              </c:numCache>
            </c:numRef>
          </c:val>
          <c:extLst>
            <c:ext xmlns:c16="http://schemas.microsoft.com/office/drawing/2014/chart" uri="{C3380CC4-5D6E-409C-BE32-E72D297353CC}">
              <c16:uniqueId val="{00000000-1FEA-4218-9D8C-04B5C19E638D}"/>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E8A-44DE-9A86-042E0AB4D00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EE8A-44DE-9A86-042E0AB4D00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EE8A-44DE-9A86-042E0AB4D00E}"/>
              </c:ext>
            </c:extLst>
          </c:dPt>
          <c:dLbls>
            <c:dLbl>
              <c:idx val="2"/>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5-EE8A-44DE-9A86-042E0AB4D00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Increase</c:v>
                </c:pt>
                <c:pt idx="1">
                  <c:v>Decrease</c:v>
                </c:pt>
                <c:pt idx="2">
                  <c:v>Remain the same</c:v>
                </c:pt>
              </c:strCache>
            </c:strRef>
          </c:cat>
          <c:val>
            <c:numRef>
              <c:f>Sheet1!$B$2:$B$4</c:f>
              <c:numCache>
                <c:formatCode>0%</c:formatCode>
                <c:ptCount val="3"/>
                <c:pt idx="0">
                  <c:v>0.28965517241379313</c:v>
                </c:pt>
                <c:pt idx="1">
                  <c:v>0.18620689655172415</c:v>
                </c:pt>
                <c:pt idx="2">
                  <c:v>0.52413793103448281</c:v>
                </c:pt>
              </c:numCache>
            </c:numRef>
          </c:val>
          <c:extLst>
            <c:ext xmlns:c16="http://schemas.microsoft.com/office/drawing/2014/chart" uri="{C3380CC4-5D6E-409C-BE32-E72D297353CC}">
              <c16:uniqueId val="{00000006-EE8A-44DE-9A86-042E0AB4D00E}"/>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E21-46EB-8597-16692D5FB28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E21-46EB-8597-16692D5FB28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E21-46EB-8597-16692D5FB28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To some extent</c:v>
                </c:pt>
                <c:pt idx="1">
                  <c:v>To a large extent</c:v>
                </c:pt>
                <c:pt idx="2">
                  <c:v>Not at all</c:v>
                </c:pt>
              </c:strCache>
            </c:strRef>
          </c:cat>
          <c:val>
            <c:numRef>
              <c:f>Sheet1!$B$2:$B$4</c:f>
              <c:numCache>
                <c:formatCode>0%</c:formatCode>
                <c:ptCount val="3"/>
                <c:pt idx="0">
                  <c:v>0.54482758620689653</c:v>
                </c:pt>
                <c:pt idx="1">
                  <c:v>0.31724137931034485</c:v>
                </c:pt>
                <c:pt idx="2">
                  <c:v>0.13793103448275862</c:v>
                </c:pt>
              </c:numCache>
            </c:numRef>
          </c:val>
          <c:extLst>
            <c:ext xmlns:c16="http://schemas.microsoft.com/office/drawing/2014/chart" uri="{C3380CC4-5D6E-409C-BE32-E72D297353CC}">
              <c16:uniqueId val="{00000000-3CD4-464A-8FDC-85E696C380D1}"/>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66843133244708053"/>
          <c:y val="0.31190545576820689"/>
          <c:w val="0.12731837239353344"/>
          <c:h val="0.2053705831255078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566526926581042"/>
          <c:y val="2.0186630966530329E-2"/>
          <c:w val="0.52197897008853433"/>
          <c:h val="0.88080708375902095"/>
        </c:manualLayout>
      </c:layout>
      <c:barChart>
        <c:barDir val="bar"/>
        <c:grouping val="percentStacked"/>
        <c:varyColors val="0"/>
        <c:ser>
          <c:idx val="0"/>
          <c:order val="0"/>
          <c:tx>
            <c:strRef>
              <c:f>Sheet1!$A$2</c:f>
              <c:strCache>
                <c:ptCount val="1"/>
                <c:pt idx="0">
                  <c:v>Strongly agree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The number of wholesalers I work/interact with has increased since the pandemic.</c:v>
                </c:pt>
                <c:pt idx="1">
                  <c:v>A good relationship with a wholesaler is the determining factor in selecting a carrier with which I want to place business.</c:v>
                </c:pt>
              </c:strCache>
            </c:strRef>
          </c:cat>
          <c:val>
            <c:numRef>
              <c:f>Sheet1!$B$2:$C$2</c:f>
              <c:numCache>
                <c:formatCode>0%</c:formatCode>
                <c:ptCount val="2"/>
                <c:pt idx="0">
                  <c:v>4.1379310344827586E-2</c:v>
                </c:pt>
                <c:pt idx="1">
                  <c:v>0.21379310344827587</c:v>
                </c:pt>
              </c:numCache>
            </c:numRef>
          </c:val>
          <c:extLst>
            <c:ext xmlns:c16="http://schemas.microsoft.com/office/drawing/2014/chart" uri="{C3380CC4-5D6E-409C-BE32-E72D297353CC}">
              <c16:uniqueId val="{00000000-4E13-4E2E-A326-EE1590BFF1D8}"/>
            </c:ext>
          </c:extLst>
        </c:ser>
        <c:ser>
          <c:idx val="1"/>
          <c:order val="1"/>
          <c:tx>
            <c:strRef>
              <c:f>Sheet1!$A$3</c:f>
              <c:strCache>
                <c:ptCount val="1"/>
                <c:pt idx="0">
                  <c:v>Agree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The number of wholesalers I work/interact with has increased since the pandemic.</c:v>
                </c:pt>
                <c:pt idx="1">
                  <c:v>A good relationship with a wholesaler is the determining factor in selecting a carrier with which I want to place business.</c:v>
                </c:pt>
              </c:strCache>
            </c:strRef>
          </c:cat>
          <c:val>
            <c:numRef>
              <c:f>Sheet1!$B$3:$C$3</c:f>
              <c:numCache>
                <c:formatCode>0%</c:formatCode>
                <c:ptCount val="2"/>
                <c:pt idx="0">
                  <c:v>0.16551724137931034</c:v>
                </c:pt>
                <c:pt idx="1">
                  <c:v>0.51034482758620692</c:v>
                </c:pt>
              </c:numCache>
            </c:numRef>
          </c:val>
          <c:extLst>
            <c:ext xmlns:c16="http://schemas.microsoft.com/office/drawing/2014/chart" uri="{C3380CC4-5D6E-409C-BE32-E72D297353CC}">
              <c16:uniqueId val="{00000001-4E13-4E2E-A326-EE1590BFF1D8}"/>
            </c:ext>
          </c:extLst>
        </c:ser>
        <c:ser>
          <c:idx val="2"/>
          <c:order val="2"/>
          <c:tx>
            <c:strRef>
              <c:f>Sheet1!$A$4</c:f>
              <c:strCache>
                <c:ptCount val="1"/>
                <c:pt idx="0">
                  <c:v>Neutral</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The number of wholesalers I work/interact with has increased since the pandemic.</c:v>
                </c:pt>
                <c:pt idx="1">
                  <c:v>A good relationship with a wholesaler is the determining factor in selecting a carrier with which I want to place business.</c:v>
                </c:pt>
              </c:strCache>
            </c:strRef>
          </c:cat>
          <c:val>
            <c:numRef>
              <c:f>Sheet1!$B$4:$C$4</c:f>
              <c:numCache>
                <c:formatCode>0%</c:formatCode>
                <c:ptCount val="2"/>
                <c:pt idx="0">
                  <c:v>0.31724137931034485</c:v>
                </c:pt>
                <c:pt idx="1">
                  <c:v>0.19310344827586207</c:v>
                </c:pt>
              </c:numCache>
            </c:numRef>
          </c:val>
          <c:extLst>
            <c:ext xmlns:c16="http://schemas.microsoft.com/office/drawing/2014/chart" uri="{C3380CC4-5D6E-409C-BE32-E72D297353CC}">
              <c16:uniqueId val="{00000002-4E13-4E2E-A326-EE1590BFF1D8}"/>
            </c:ext>
          </c:extLst>
        </c:ser>
        <c:ser>
          <c:idx val="3"/>
          <c:order val="3"/>
          <c:tx>
            <c:strRef>
              <c:f>Sheet1!$A$5</c:f>
              <c:strCache>
                <c:ptCount val="1"/>
                <c:pt idx="0">
                  <c:v>Disagree</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The number of wholesalers I work/interact with has increased since the pandemic.</c:v>
                </c:pt>
                <c:pt idx="1">
                  <c:v>A good relationship with a wholesaler is the determining factor in selecting a carrier with which I want to place business.</c:v>
                </c:pt>
              </c:strCache>
            </c:strRef>
          </c:cat>
          <c:val>
            <c:numRef>
              <c:f>Sheet1!$B$5:$C$5</c:f>
              <c:numCache>
                <c:formatCode>0%</c:formatCode>
                <c:ptCount val="2"/>
                <c:pt idx="0">
                  <c:v>0.41379310344827586</c:v>
                </c:pt>
                <c:pt idx="1">
                  <c:v>5.5172413793103448E-2</c:v>
                </c:pt>
              </c:numCache>
            </c:numRef>
          </c:val>
          <c:extLst>
            <c:ext xmlns:c16="http://schemas.microsoft.com/office/drawing/2014/chart" uri="{C3380CC4-5D6E-409C-BE32-E72D297353CC}">
              <c16:uniqueId val="{00000003-4E13-4E2E-A326-EE1590BFF1D8}"/>
            </c:ext>
          </c:extLst>
        </c:ser>
        <c:ser>
          <c:idx val="4"/>
          <c:order val="4"/>
          <c:tx>
            <c:strRef>
              <c:f>Sheet1!$A$6</c:f>
              <c:strCache>
                <c:ptCount val="1"/>
                <c:pt idx="0">
                  <c:v>Strongly disagree</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The number of wholesalers I work/interact with has increased since the pandemic.</c:v>
                </c:pt>
                <c:pt idx="1">
                  <c:v>A good relationship with a wholesaler is the determining factor in selecting a carrier with which I want to place business.</c:v>
                </c:pt>
              </c:strCache>
            </c:strRef>
          </c:cat>
          <c:val>
            <c:numRef>
              <c:f>Sheet1!$B$6:$C$6</c:f>
              <c:numCache>
                <c:formatCode>0%</c:formatCode>
                <c:ptCount val="2"/>
                <c:pt idx="0">
                  <c:v>6.2068965517241378E-2</c:v>
                </c:pt>
                <c:pt idx="1">
                  <c:v>2.7586206896551724E-2</c:v>
                </c:pt>
              </c:numCache>
            </c:numRef>
          </c:val>
          <c:extLst>
            <c:ext xmlns:c16="http://schemas.microsoft.com/office/drawing/2014/chart" uri="{C3380CC4-5D6E-409C-BE32-E72D297353CC}">
              <c16:uniqueId val="{00000004-4E13-4E2E-A326-EE1590BFF1D8}"/>
            </c:ext>
          </c:extLst>
        </c:ser>
        <c:dLbls>
          <c:dLblPos val="ctr"/>
          <c:showLegendKey val="0"/>
          <c:showVal val="1"/>
          <c:showCatName val="0"/>
          <c:showSerName val="0"/>
          <c:showPercent val="0"/>
          <c:showBubbleSize val="0"/>
        </c:dLbls>
        <c:gapWidth val="150"/>
        <c:overlap val="100"/>
        <c:axId val="1120374120"/>
        <c:axId val="1120368872"/>
      </c:barChart>
      <c:catAx>
        <c:axId val="11203741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20368872"/>
        <c:crosses val="autoZero"/>
        <c:auto val="1"/>
        <c:lblAlgn val="ctr"/>
        <c:lblOffset val="100"/>
        <c:noMultiLvlLbl val="0"/>
      </c:catAx>
      <c:valAx>
        <c:axId val="1120368872"/>
        <c:scaling>
          <c:orientation val="minMax"/>
        </c:scaling>
        <c:delete val="1"/>
        <c:axPos val="b"/>
        <c:numFmt formatCode="0%" sourceLinked="1"/>
        <c:majorTickMark val="none"/>
        <c:minorTickMark val="none"/>
        <c:tickLblPos val="nextTo"/>
        <c:crossAx val="11203741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476261748273201"/>
          <c:y val="4.6933967726183537E-2"/>
          <c:w val="0.52343100707452894"/>
          <c:h val="0.93116351400159747"/>
        </c:manualLayout>
      </c:layout>
      <c:barChart>
        <c:barDir val="bar"/>
        <c:grouping val="clustered"/>
        <c:varyColors val="0"/>
        <c:ser>
          <c:idx val="0"/>
          <c:order val="0"/>
          <c:tx>
            <c:strRef>
              <c:f>Sheet1!$B$1</c:f>
              <c:strCache>
                <c:ptCount val="1"/>
                <c:pt idx="0">
                  <c:v>Column1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Technical support</c:v>
                </c:pt>
                <c:pt idx="1">
                  <c:v>Lead generation</c:v>
                </c:pt>
                <c:pt idx="2">
                  <c:v>Other</c:v>
                </c:pt>
                <c:pt idx="3">
                  <c:v>Operational support / service (i.e., post-sales support)</c:v>
                </c:pt>
                <c:pt idx="4">
                  <c:v>Market / legislative updates</c:v>
                </c:pt>
                <c:pt idx="5">
                  <c:v>Sales and marketing support</c:v>
                </c:pt>
                <c:pt idx="6">
                  <c:v>Product expertise</c:v>
                </c:pt>
              </c:strCache>
            </c:strRef>
          </c:cat>
          <c:val>
            <c:numRef>
              <c:f>Sheet1!$B$2:$B$8</c:f>
              <c:numCache>
                <c:formatCode>0%</c:formatCode>
                <c:ptCount val="7"/>
                <c:pt idx="0">
                  <c:v>2.0689655172413793E-2</c:v>
                </c:pt>
                <c:pt idx="1">
                  <c:v>2.7586206896551724E-2</c:v>
                </c:pt>
                <c:pt idx="2">
                  <c:v>4.8275862068965517E-2</c:v>
                </c:pt>
                <c:pt idx="3">
                  <c:v>6.2068965517241378E-2</c:v>
                </c:pt>
                <c:pt idx="4">
                  <c:v>6.8965517241379309E-2</c:v>
                </c:pt>
                <c:pt idx="5">
                  <c:v>0.23448275862068965</c:v>
                </c:pt>
                <c:pt idx="6">
                  <c:v>0.53793103448275859</c:v>
                </c:pt>
              </c:numCache>
            </c:numRef>
          </c:val>
          <c:extLst>
            <c:ext xmlns:c16="http://schemas.microsoft.com/office/drawing/2014/chart" uri="{C3380CC4-5D6E-409C-BE32-E72D297353CC}">
              <c16:uniqueId val="{00000000-DDEB-47BB-9E9E-DF1C73BCD2A7}"/>
            </c:ext>
          </c:extLst>
        </c:ser>
        <c:dLbls>
          <c:showLegendKey val="0"/>
          <c:showVal val="0"/>
          <c:showCatName val="0"/>
          <c:showSerName val="0"/>
          <c:showPercent val="0"/>
          <c:showBubbleSize val="0"/>
        </c:dLbls>
        <c:gapWidth val="182"/>
        <c:axId val="2062172784"/>
        <c:axId val="2056619456"/>
      </c:barChart>
      <c:catAx>
        <c:axId val="2062172784"/>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56619456"/>
        <c:crosses val="autoZero"/>
        <c:auto val="1"/>
        <c:lblAlgn val="ctr"/>
        <c:lblOffset val="100"/>
        <c:noMultiLvlLbl val="0"/>
      </c:catAx>
      <c:valAx>
        <c:axId val="2056619456"/>
        <c:scaling>
          <c:orientation val="minMax"/>
        </c:scaling>
        <c:delete val="1"/>
        <c:axPos val="b"/>
        <c:numFmt formatCode="0%" sourceLinked="1"/>
        <c:majorTickMark val="out"/>
        <c:minorTickMark val="none"/>
        <c:tickLblPos val="nextTo"/>
        <c:crossAx val="20621727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566526926581042"/>
          <c:y val="2.0186630966530329E-2"/>
          <c:w val="0.52197897008853433"/>
          <c:h val="0.88080708375902095"/>
        </c:manualLayout>
      </c:layout>
      <c:barChart>
        <c:barDir val="bar"/>
        <c:grouping val="percentStacked"/>
        <c:varyColors val="0"/>
        <c:ser>
          <c:idx val="0"/>
          <c:order val="0"/>
          <c:tx>
            <c:strRef>
              <c:f>Sheet1!$A$2</c:f>
              <c:strCache>
                <c:ptCount val="1"/>
                <c:pt idx="0">
                  <c:v>Strongly Disagree</c:v>
                </c:pt>
              </c:strCache>
            </c:strRef>
          </c:tx>
          <c:spPr>
            <a:solidFill>
              <a:schemeClr val="accent1"/>
            </a:solidFill>
            <a:ln>
              <a:noFill/>
            </a:ln>
            <a:effectLst/>
          </c:spPr>
          <c:invertIfNegative val="0"/>
          <c:dLbls>
            <c:dLbl>
              <c:idx val="3"/>
              <c:layout>
                <c:manualLayout>
                  <c:x val="3.3697529033604456E-3"/>
                  <c:y val="5.0466577416325587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B08-414B-9157-ECAF04EE9F1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Sheet1!$B$1:$E$1</c:f>
              <c:strCache>
                <c:ptCount val="4"/>
                <c:pt idx="0">
                  <c:v>Wholesaling is more important to my success today than it was pre-pandemic.</c:v>
                </c:pt>
                <c:pt idx="1">
                  <c:v>Wholesaling is more difficult today than it was pre-pandemic.</c:v>
                </c:pt>
                <c:pt idx="2">
                  <c:v>Differentiation among wholesalers is becoming more difficult.</c:v>
                </c:pt>
                <c:pt idx="3">
                  <c:v>Virtual communication with external wholesalers will overtake in-person.</c:v>
                </c:pt>
              </c:strCache>
            </c:strRef>
          </c:cat>
          <c:val>
            <c:numRef>
              <c:f>Sheet1!$B$2:$E$2</c:f>
              <c:numCache>
                <c:formatCode>0%</c:formatCode>
                <c:ptCount val="4"/>
                <c:pt idx="0">
                  <c:v>7.586206896551724E-2</c:v>
                </c:pt>
                <c:pt idx="1">
                  <c:v>9.6551724137931033E-2</c:v>
                </c:pt>
                <c:pt idx="2">
                  <c:v>5.5172413793103448E-2</c:v>
                </c:pt>
                <c:pt idx="3">
                  <c:v>6.2068965517241378E-2</c:v>
                </c:pt>
              </c:numCache>
            </c:numRef>
          </c:val>
          <c:extLst>
            <c:ext xmlns:c16="http://schemas.microsoft.com/office/drawing/2014/chart" uri="{C3380CC4-5D6E-409C-BE32-E72D297353CC}">
              <c16:uniqueId val="{00000000-4E13-4E2E-A326-EE1590BFF1D8}"/>
            </c:ext>
          </c:extLst>
        </c:ser>
        <c:ser>
          <c:idx val="1"/>
          <c:order val="1"/>
          <c:tx>
            <c:strRef>
              <c:f>Sheet1!$A$3</c:f>
              <c:strCache>
                <c:ptCount val="1"/>
                <c:pt idx="0">
                  <c:v>Disagree</c:v>
                </c:pt>
              </c:strCache>
            </c:strRef>
          </c:tx>
          <c:spPr>
            <a:solidFill>
              <a:schemeClr val="accent2"/>
            </a:solidFill>
            <a:ln>
              <a:noFill/>
            </a:ln>
            <a:effectLst/>
          </c:spPr>
          <c:invertIfNegative val="0"/>
          <c:dLbls>
            <c:dLbl>
              <c:idx val="3"/>
              <c:layout>
                <c:manualLayout>
                  <c:x val="-7.8627567745079806E-3"/>
                  <c:y val="7.5699866124488728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B08-414B-9157-ECAF04EE9F1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Sheet1!$B$1:$E$1</c:f>
              <c:strCache>
                <c:ptCount val="4"/>
                <c:pt idx="0">
                  <c:v>Wholesaling is more important to my success today than it was pre-pandemic.</c:v>
                </c:pt>
                <c:pt idx="1">
                  <c:v>Wholesaling is more difficult today than it was pre-pandemic.</c:v>
                </c:pt>
                <c:pt idx="2">
                  <c:v>Differentiation among wholesalers is becoming more difficult.</c:v>
                </c:pt>
                <c:pt idx="3">
                  <c:v>Virtual communication with external wholesalers will overtake in-person.</c:v>
                </c:pt>
              </c:strCache>
            </c:strRef>
          </c:cat>
          <c:val>
            <c:numRef>
              <c:f>Sheet1!$B$3:$E$3</c:f>
              <c:numCache>
                <c:formatCode>0%</c:formatCode>
                <c:ptCount val="4"/>
                <c:pt idx="0">
                  <c:v>0.22068965517241379</c:v>
                </c:pt>
                <c:pt idx="1">
                  <c:v>0.34482758620689657</c:v>
                </c:pt>
                <c:pt idx="2">
                  <c:v>0.23448275862068965</c:v>
                </c:pt>
                <c:pt idx="3">
                  <c:v>0.31034482758620691</c:v>
                </c:pt>
              </c:numCache>
            </c:numRef>
          </c:val>
          <c:extLst>
            <c:ext xmlns:c16="http://schemas.microsoft.com/office/drawing/2014/chart" uri="{C3380CC4-5D6E-409C-BE32-E72D297353CC}">
              <c16:uniqueId val="{00000001-4E13-4E2E-A326-EE1590BFF1D8}"/>
            </c:ext>
          </c:extLst>
        </c:ser>
        <c:ser>
          <c:idx val="2"/>
          <c:order val="2"/>
          <c:tx>
            <c:strRef>
              <c:f>Sheet1!$A$4</c:f>
              <c:strCache>
                <c:ptCount val="1"/>
                <c:pt idx="0">
                  <c:v>Nuetral</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Sheet1!$B$1:$E$1</c:f>
              <c:strCache>
                <c:ptCount val="4"/>
                <c:pt idx="0">
                  <c:v>Wholesaling is more important to my success today than it was pre-pandemic.</c:v>
                </c:pt>
                <c:pt idx="1">
                  <c:v>Wholesaling is more difficult today than it was pre-pandemic.</c:v>
                </c:pt>
                <c:pt idx="2">
                  <c:v>Differentiation among wholesalers is becoming more difficult.</c:v>
                </c:pt>
                <c:pt idx="3">
                  <c:v>Virtual communication with external wholesalers will overtake in-person.</c:v>
                </c:pt>
              </c:strCache>
            </c:strRef>
          </c:cat>
          <c:val>
            <c:numRef>
              <c:f>Sheet1!$B$4:$E$4</c:f>
              <c:numCache>
                <c:formatCode>0%</c:formatCode>
                <c:ptCount val="4"/>
                <c:pt idx="0">
                  <c:v>0.47586206896551725</c:v>
                </c:pt>
                <c:pt idx="1">
                  <c:v>0.32413793103448274</c:v>
                </c:pt>
                <c:pt idx="2">
                  <c:v>0.31724137931034485</c:v>
                </c:pt>
                <c:pt idx="3">
                  <c:v>0.22758620689655173</c:v>
                </c:pt>
              </c:numCache>
            </c:numRef>
          </c:val>
          <c:extLst>
            <c:ext xmlns:c16="http://schemas.microsoft.com/office/drawing/2014/chart" uri="{C3380CC4-5D6E-409C-BE32-E72D297353CC}">
              <c16:uniqueId val="{00000002-4E13-4E2E-A326-EE1590BFF1D8}"/>
            </c:ext>
          </c:extLst>
        </c:ser>
        <c:ser>
          <c:idx val="3"/>
          <c:order val="3"/>
          <c:tx>
            <c:strRef>
              <c:f>Sheet1!$A$5</c:f>
              <c:strCache>
                <c:ptCount val="1"/>
                <c:pt idx="0">
                  <c:v>Agree</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Sheet1!$B$1:$E$1</c:f>
              <c:strCache>
                <c:ptCount val="4"/>
                <c:pt idx="0">
                  <c:v>Wholesaling is more important to my success today than it was pre-pandemic.</c:v>
                </c:pt>
                <c:pt idx="1">
                  <c:v>Wholesaling is more difficult today than it was pre-pandemic.</c:v>
                </c:pt>
                <c:pt idx="2">
                  <c:v>Differentiation among wholesalers is becoming more difficult.</c:v>
                </c:pt>
                <c:pt idx="3">
                  <c:v>Virtual communication with external wholesalers will overtake in-person.</c:v>
                </c:pt>
              </c:strCache>
            </c:strRef>
          </c:cat>
          <c:val>
            <c:numRef>
              <c:f>Sheet1!$B$5:$E$5</c:f>
              <c:numCache>
                <c:formatCode>0%</c:formatCode>
                <c:ptCount val="4"/>
                <c:pt idx="0">
                  <c:v>0.17241379310344829</c:v>
                </c:pt>
                <c:pt idx="1">
                  <c:v>0.20689655172413793</c:v>
                </c:pt>
                <c:pt idx="2">
                  <c:v>0.35172413793103446</c:v>
                </c:pt>
                <c:pt idx="3">
                  <c:v>0.27586206896551724</c:v>
                </c:pt>
              </c:numCache>
            </c:numRef>
          </c:val>
          <c:extLst>
            <c:ext xmlns:c16="http://schemas.microsoft.com/office/drawing/2014/chart" uri="{C3380CC4-5D6E-409C-BE32-E72D297353CC}">
              <c16:uniqueId val="{00000003-4E13-4E2E-A326-EE1590BFF1D8}"/>
            </c:ext>
          </c:extLst>
        </c:ser>
        <c:ser>
          <c:idx val="4"/>
          <c:order val="4"/>
          <c:tx>
            <c:strRef>
              <c:f>Sheet1!$A$6</c:f>
              <c:strCache>
                <c:ptCount val="1"/>
                <c:pt idx="0">
                  <c:v>Strongly Agree</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Sheet1!$B$1:$E$1</c:f>
              <c:strCache>
                <c:ptCount val="4"/>
                <c:pt idx="0">
                  <c:v>Wholesaling is more important to my success today than it was pre-pandemic.</c:v>
                </c:pt>
                <c:pt idx="1">
                  <c:v>Wholesaling is more difficult today than it was pre-pandemic.</c:v>
                </c:pt>
                <c:pt idx="2">
                  <c:v>Differentiation among wholesalers is becoming more difficult.</c:v>
                </c:pt>
                <c:pt idx="3">
                  <c:v>Virtual communication with external wholesalers will overtake in-person.</c:v>
                </c:pt>
              </c:strCache>
            </c:strRef>
          </c:cat>
          <c:val>
            <c:numRef>
              <c:f>Sheet1!$B$6:$E$6</c:f>
              <c:numCache>
                <c:formatCode>0%</c:formatCode>
                <c:ptCount val="4"/>
                <c:pt idx="0">
                  <c:v>5.5172413793103448E-2</c:v>
                </c:pt>
                <c:pt idx="1">
                  <c:v>2.7586206896551724E-2</c:v>
                </c:pt>
                <c:pt idx="2">
                  <c:v>4.1379310344827586E-2</c:v>
                </c:pt>
                <c:pt idx="3">
                  <c:v>0.12413793103448276</c:v>
                </c:pt>
              </c:numCache>
            </c:numRef>
          </c:val>
          <c:extLst>
            <c:ext xmlns:c16="http://schemas.microsoft.com/office/drawing/2014/chart" uri="{C3380CC4-5D6E-409C-BE32-E72D297353CC}">
              <c16:uniqueId val="{00000004-4E13-4E2E-A326-EE1590BFF1D8}"/>
            </c:ext>
          </c:extLst>
        </c:ser>
        <c:dLbls>
          <c:dLblPos val="ctr"/>
          <c:showLegendKey val="0"/>
          <c:showVal val="1"/>
          <c:showCatName val="0"/>
          <c:showSerName val="0"/>
          <c:showPercent val="0"/>
          <c:showBubbleSize val="0"/>
        </c:dLbls>
        <c:gapWidth val="150"/>
        <c:overlap val="100"/>
        <c:axId val="1120374120"/>
        <c:axId val="1120368872"/>
      </c:barChart>
      <c:catAx>
        <c:axId val="11203741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20368872"/>
        <c:crosses val="autoZero"/>
        <c:auto val="1"/>
        <c:lblAlgn val="ctr"/>
        <c:lblOffset val="100"/>
        <c:noMultiLvlLbl val="0"/>
      </c:catAx>
      <c:valAx>
        <c:axId val="1120368872"/>
        <c:scaling>
          <c:orientation val="minMax"/>
        </c:scaling>
        <c:delete val="1"/>
        <c:axPos val="b"/>
        <c:numFmt formatCode="0%" sourceLinked="1"/>
        <c:majorTickMark val="none"/>
        <c:minorTickMark val="none"/>
        <c:tickLblPos val="nextTo"/>
        <c:crossAx val="11203741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987012987012988E-2"/>
          <c:y val="3.9145907473309607E-2"/>
          <c:w val="0.97402597402597402"/>
          <c:h val="0.81546809762658667"/>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Considerably more than 2022 (greater than 10%)</c:v>
                </c:pt>
                <c:pt idx="1">
                  <c:v>More than 2022 (1 – 10%)</c:v>
                </c:pt>
                <c:pt idx="2">
                  <c:v>About the same as 2022</c:v>
                </c:pt>
                <c:pt idx="3">
                  <c:v>Less than 2022 (1 – 10% less)</c:v>
                </c:pt>
                <c:pt idx="4">
                  <c:v>Considerably less than 2022 (less than 10%)</c:v>
                </c:pt>
              </c:strCache>
            </c:strRef>
          </c:cat>
          <c:val>
            <c:numRef>
              <c:f>Sheet1!$B$2:$B$6</c:f>
              <c:numCache>
                <c:formatCode>0%</c:formatCode>
                <c:ptCount val="5"/>
                <c:pt idx="0">
                  <c:v>0.33103448275862069</c:v>
                </c:pt>
                <c:pt idx="1">
                  <c:v>0.35862068965517241</c:v>
                </c:pt>
                <c:pt idx="2">
                  <c:v>0.25517241379310346</c:v>
                </c:pt>
                <c:pt idx="3">
                  <c:v>4.1379310344827586E-2</c:v>
                </c:pt>
                <c:pt idx="4">
                  <c:v>1.3793103448275862E-2</c:v>
                </c:pt>
              </c:numCache>
            </c:numRef>
          </c:val>
          <c:extLst>
            <c:ext xmlns:c16="http://schemas.microsoft.com/office/drawing/2014/chart" uri="{C3380CC4-5D6E-409C-BE32-E72D297353CC}">
              <c16:uniqueId val="{00000000-3880-4E0E-B342-45115EFA6C68}"/>
            </c:ext>
          </c:extLst>
        </c:ser>
        <c:dLbls>
          <c:dLblPos val="outEnd"/>
          <c:showLegendKey val="0"/>
          <c:showVal val="1"/>
          <c:showCatName val="0"/>
          <c:showSerName val="0"/>
          <c:showPercent val="0"/>
          <c:showBubbleSize val="0"/>
        </c:dLbls>
        <c:gapWidth val="219"/>
        <c:overlap val="-27"/>
        <c:axId val="1434419999"/>
        <c:axId val="1273737311"/>
      </c:barChart>
      <c:catAx>
        <c:axId val="1434419999"/>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273737311"/>
        <c:crosses val="autoZero"/>
        <c:auto val="1"/>
        <c:lblAlgn val="ctr"/>
        <c:lblOffset val="100"/>
        <c:noMultiLvlLbl val="0"/>
      </c:catAx>
      <c:valAx>
        <c:axId val="1273737311"/>
        <c:scaling>
          <c:orientation val="minMax"/>
        </c:scaling>
        <c:delete val="1"/>
        <c:axPos val="l"/>
        <c:numFmt formatCode="0%" sourceLinked="1"/>
        <c:majorTickMark val="out"/>
        <c:minorTickMark val="none"/>
        <c:tickLblPos val="nextTo"/>
        <c:crossAx val="143441999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E21-46EB-8597-16692D5FB28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E21-46EB-8597-16692D5FB28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E21-46EB-8597-16692D5FB28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In-person</c:v>
                </c:pt>
                <c:pt idx="1">
                  <c:v>Virtual engagement</c:v>
                </c:pt>
                <c:pt idx="2">
                  <c:v>Self-service, on-demand</c:v>
                </c:pt>
              </c:strCache>
            </c:strRef>
          </c:cat>
          <c:val>
            <c:numRef>
              <c:f>Sheet1!$B$2:$B$4</c:f>
              <c:numCache>
                <c:formatCode>0%</c:formatCode>
                <c:ptCount val="3"/>
                <c:pt idx="0">
                  <c:v>0.62758620689655176</c:v>
                </c:pt>
                <c:pt idx="1">
                  <c:v>0.22758620689655173</c:v>
                </c:pt>
                <c:pt idx="2">
                  <c:v>0.14482758620689656</c:v>
                </c:pt>
              </c:numCache>
            </c:numRef>
          </c:val>
          <c:extLst>
            <c:ext xmlns:c16="http://schemas.microsoft.com/office/drawing/2014/chart" uri="{C3380CC4-5D6E-409C-BE32-E72D297353CC}">
              <c16:uniqueId val="{00000000-3CD4-464A-8FDC-85E696C380D1}"/>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66843133244708053"/>
          <c:y val="0.31190545576820689"/>
          <c:w val="0.17443194600674913"/>
          <c:h val="0.2053705831255078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E21-46EB-8597-16692D5FB28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E21-46EB-8597-16692D5FB28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Yes</c:v>
                </c:pt>
                <c:pt idx="1">
                  <c:v>No</c:v>
                </c:pt>
              </c:strCache>
            </c:strRef>
          </c:cat>
          <c:val>
            <c:numRef>
              <c:f>Sheet1!$B$2:$B$3</c:f>
              <c:numCache>
                <c:formatCode>0%</c:formatCode>
                <c:ptCount val="2"/>
                <c:pt idx="0">
                  <c:v>0.61379310344827587</c:v>
                </c:pt>
                <c:pt idx="1">
                  <c:v>0.38620689655172413</c:v>
                </c:pt>
              </c:numCache>
            </c:numRef>
          </c:val>
          <c:extLst>
            <c:ext xmlns:c16="http://schemas.microsoft.com/office/drawing/2014/chart" uri="{C3380CC4-5D6E-409C-BE32-E72D297353CC}">
              <c16:uniqueId val="{00000000-3CD4-464A-8FDC-85E696C380D1}"/>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087766921696775"/>
          <c:y val="9.2474010143749827E-2"/>
          <c:w val="0.23824466156606458"/>
          <c:h val="0.71812536778098468"/>
        </c:manualLayout>
      </c:layout>
      <c:pie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E21-46EB-8597-16692D5FB28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E21-46EB-8597-16692D5FB28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E21-46EB-8597-16692D5FB286}"/>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BE21-46EB-8597-16692D5FB286}"/>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0-4D29-4C29-8F7B-5E078A512423}"/>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1-4D29-4C29-8F7B-5E078A512423}"/>
              </c:ext>
            </c:extLst>
          </c:dPt>
          <c:dLbls>
            <c:dLbl>
              <c:idx val="2"/>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5-BE21-46EB-8597-16692D5FB286}"/>
                </c:ext>
              </c:extLst>
            </c:dLbl>
            <c:dLbl>
              <c:idx val="4"/>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0-4D29-4C29-8F7B-5E078A51242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Explanation of product</c:v>
                </c:pt>
                <c:pt idx="1">
                  <c:v>Generation of solutions</c:v>
                </c:pt>
                <c:pt idx="2">
                  <c:v>Specific client illustrations</c:v>
                </c:pt>
                <c:pt idx="3">
                  <c:v>Other</c:v>
                </c:pt>
                <c:pt idx="4">
                  <c:v>Case design</c:v>
                </c:pt>
                <c:pt idx="5">
                  <c:v>Prospecting</c:v>
                </c:pt>
              </c:strCache>
            </c:strRef>
          </c:cat>
          <c:val>
            <c:numRef>
              <c:f>Sheet1!$B$2:$B$7</c:f>
              <c:numCache>
                <c:formatCode>0%</c:formatCode>
                <c:ptCount val="6"/>
                <c:pt idx="0">
                  <c:v>0.36551724137931035</c:v>
                </c:pt>
                <c:pt idx="1">
                  <c:v>0.26896551724137929</c:v>
                </c:pt>
                <c:pt idx="2">
                  <c:v>0.17241379310344829</c:v>
                </c:pt>
                <c:pt idx="3">
                  <c:v>8.2758620689655171E-2</c:v>
                </c:pt>
                <c:pt idx="4">
                  <c:v>7.586206896551724E-2</c:v>
                </c:pt>
                <c:pt idx="5">
                  <c:v>3.4482758620689655E-2</c:v>
                </c:pt>
              </c:numCache>
            </c:numRef>
          </c:val>
          <c:extLst>
            <c:ext xmlns:c16="http://schemas.microsoft.com/office/drawing/2014/chart" uri="{C3380CC4-5D6E-409C-BE32-E72D297353CC}">
              <c16:uniqueId val="{00000000-3CD4-464A-8FDC-85E696C380D1}"/>
            </c:ext>
          </c:extLst>
        </c:ser>
        <c:dLbls>
          <c:dLblPos val="inEnd"/>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70909221058111538"/>
          <c:y val="0.20566144534424299"/>
          <c:w val="0.18228913534568508"/>
          <c:h val="0.66178529126736296"/>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Identifying sales leads</c:v>
                </c:pt>
                <c:pt idx="1">
                  <c:v>Point-of-sale assist</c:v>
                </c:pt>
                <c:pt idx="2">
                  <c:v>Handling service issues</c:v>
                </c:pt>
                <c:pt idx="3">
                  <c:v>Case design assistance</c:v>
                </c:pt>
                <c:pt idx="4">
                  <c:v>Product positioning within a portfolio</c:v>
                </c:pt>
                <c:pt idx="5">
                  <c:v>Product overviews and updates</c:v>
                </c:pt>
              </c:strCache>
            </c:strRef>
          </c:cat>
          <c:val>
            <c:numRef>
              <c:f>Sheet1!$B$2:$B$7</c:f>
              <c:numCache>
                <c:formatCode>0%</c:formatCode>
                <c:ptCount val="6"/>
                <c:pt idx="0">
                  <c:v>0.12413793103448276</c:v>
                </c:pt>
                <c:pt idx="1">
                  <c:v>0.27586206896551724</c:v>
                </c:pt>
                <c:pt idx="2">
                  <c:v>0.28275862068965518</c:v>
                </c:pt>
                <c:pt idx="3">
                  <c:v>0.43448275862068964</c:v>
                </c:pt>
                <c:pt idx="4">
                  <c:v>0.56551724137931036</c:v>
                </c:pt>
                <c:pt idx="5">
                  <c:v>0.75862068965517238</c:v>
                </c:pt>
              </c:numCache>
            </c:numRef>
          </c:val>
          <c:extLst>
            <c:ext xmlns:c16="http://schemas.microsoft.com/office/drawing/2014/chart" uri="{C3380CC4-5D6E-409C-BE32-E72D297353CC}">
              <c16:uniqueId val="{00000000-4AC2-4C1F-9D25-99F79285D140}"/>
            </c:ext>
          </c:extLst>
        </c:ser>
        <c:dLbls>
          <c:dLblPos val="outEnd"/>
          <c:showLegendKey val="0"/>
          <c:showVal val="1"/>
          <c:showCatName val="0"/>
          <c:showSerName val="0"/>
          <c:showPercent val="0"/>
          <c:showBubbleSize val="0"/>
        </c:dLbls>
        <c:gapWidth val="182"/>
        <c:axId val="1912893184"/>
        <c:axId val="1850923120"/>
      </c:barChart>
      <c:catAx>
        <c:axId val="1912893184"/>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50923120"/>
        <c:crosses val="autoZero"/>
        <c:auto val="1"/>
        <c:lblAlgn val="ctr"/>
        <c:lblOffset val="100"/>
        <c:noMultiLvlLbl val="0"/>
      </c:catAx>
      <c:valAx>
        <c:axId val="1850923120"/>
        <c:scaling>
          <c:orientation val="minMax"/>
        </c:scaling>
        <c:delete val="1"/>
        <c:axPos val="b"/>
        <c:numFmt formatCode="0%" sourceLinked="1"/>
        <c:majorTickMark val="out"/>
        <c:minorTickMark val="none"/>
        <c:tickLblPos val="nextTo"/>
        <c:crossAx val="19128931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D0E-4B76-B01D-C9738CB01E4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D0E-4B76-B01D-C9738CB01E4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D0E-4B76-B01D-C9738CB01E4B}"/>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1D0E-4B76-B01D-C9738CB01E4B}"/>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1-020F-477A-A644-BC6FE19E7F6E}"/>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1D0E-4B76-B01D-C9738CB01E4B}"/>
              </c:ext>
            </c:extLst>
          </c:dPt>
          <c:dLbls>
            <c:dLbl>
              <c:idx val="1"/>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3-1D0E-4B76-B01D-C9738CB01E4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Product overviews and updates</c:v>
                </c:pt>
                <c:pt idx="1">
                  <c:v>Product positioning within a portfolio</c:v>
                </c:pt>
                <c:pt idx="2">
                  <c:v>Case design assistance</c:v>
                </c:pt>
                <c:pt idx="3">
                  <c:v>Point-of-sale assist</c:v>
                </c:pt>
                <c:pt idx="4">
                  <c:v>Handling service issues</c:v>
                </c:pt>
                <c:pt idx="5">
                  <c:v>Identifying sales leads</c:v>
                </c:pt>
              </c:strCache>
            </c:strRef>
          </c:cat>
          <c:val>
            <c:numRef>
              <c:f>Sheet1!$B$2:$B$7</c:f>
              <c:numCache>
                <c:formatCode>0%</c:formatCode>
                <c:ptCount val="6"/>
                <c:pt idx="0">
                  <c:v>0.41379310344827586</c:v>
                </c:pt>
                <c:pt idx="1">
                  <c:v>0.23448275862068965</c:v>
                </c:pt>
                <c:pt idx="2">
                  <c:v>0.17241379310344829</c:v>
                </c:pt>
                <c:pt idx="3">
                  <c:v>0.10344827586206896</c:v>
                </c:pt>
                <c:pt idx="4">
                  <c:v>4.1379310344827586E-2</c:v>
                </c:pt>
                <c:pt idx="5">
                  <c:v>3.4482758620689655E-2</c:v>
                </c:pt>
              </c:numCache>
            </c:numRef>
          </c:val>
          <c:extLst>
            <c:ext xmlns:c16="http://schemas.microsoft.com/office/drawing/2014/chart" uri="{C3380CC4-5D6E-409C-BE32-E72D297353CC}">
              <c16:uniqueId val="{00000000-020F-477A-A644-BC6FE19E7F6E}"/>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External wholesaler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Planning tools, illustration support</c:v>
                </c:pt>
                <c:pt idx="1">
                  <c:v>Basic service issues</c:v>
                </c:pt>
                <c:pt idx="2">
                  <c:v>New advisor/broker training</c:v>
                </c:pt>
                <c:pt idx="3">
                  <c:v>Case design assistance</c:v>
                </c:pt>
                <c:pt idx="4">
                  <c:v>Identifying sales leads</c:v>
                </c:pt>
                <c:pt idx="5">
                  <c:v>Product overviews and updates</c:v>
                </c:pt>
                <c:pt idx="6">
                  <c:v>Information on competitors</c:v>
                </c:pt>
                <c:pt idx="7">
                  <c:v>Market, legislative updates</c:v>
                </c:pt>
                <c:pt idx="8">
                  <c:v>Portfolio strategies</c:v>
                </c:pt>
                <c:pt idx="9">
                  <c:v>Point-of-sale assistance with a client (in person or remote)</c:v>
                </c:pt>
                <c:pt idx="10">
                  <c:v>Product positioning</c:v>
                </c:pt>
              </c:strCache>
            </c:strRef>
          </c:cat>
          <c:val>
            <c:numRef>
              <c:f>Sheet1!$B$2:$B$12</c:f>
              <c:numCache>
                <c:formatCode>0%</c:formatCode>
                <c:ptCount val="11"/>
                <c:pt idx="0">
                  <c:v>8.9655172413793102E-2</c:v>
                </c:pt>
                <c:pt idx="1">
                  <c:v>0.11724137931034483</c:v>
                </c:pt>
                <c:pt idx="2">
                  <c:v>0.1310344827586207</c:v>
                </c:pt>
                <c:pt idx="3">
                  <c:v>0.22758620689655173</c:v>
                </c:pt>
                <c:pt idx="4">
                  <c:v>0.28275862068965518</c:v>
                </c:pt>
                <c:pt idx="5">
                  <c:v>0.31724137931034485</c:v>
                </c:pt>
                <c:pt idx="6">
                  <c:v>0.33793103448275863</c:v>
                </c:pt>
                <c:pt idx="7">
                  <c:v>0.34482758620689657</c:v>
                </c:pt>
                <c:pt idx="8">
                  <c:v>0.3724137931034483</c:v>
                </c:pt>
                <c:pt idx="9">
                  <c:v>0.40689655172413791</c:v>
                </c:pt>
                <c:pt idx="10">
                  <c:v>0.48965517241379308</c:v>
                </c:pt>
              </c:numCache>
            </c:numRef>
          </c:val>
          <c:extLst>
            <c:ext xmlns:c16="http://schemas.microsoft.com/office/drawing/2014/chart" uri="{C3380CC4-5D6E-409C-BE32-E72D297353CC}">
              <c16:uniqueId val="{00000000-B460-4298-8C2E-041532516B45}"/>
            </c:ext>
          </c:extLst>
        </c:ser>
        <c:ser>
          <c:idx val="1"/>
          <c:order val="1"/>
          <c:tx>
            <c:strRef>
              <c:f>Sheet1!$C$1</c:f>
              <c:strCache>
                <c:ptCount val="1"/>
                <c:pt idx="0">
                  <c:v>Internal wholesaler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Planning tools, illustration support</c:v>
                </c:pt>
                <c:pt idx="1">
                  <c:v>Basic service issues</c:v>
                </c:pt>
                <c:pt idx="2">
                  <c:v>New advisor/broker training</c:v>
                </c:pt>
                <c:pt idx="3">
                  <c:v>Case design assistance</c:v>
                </c:pt>
                <c:pt idx="4">
                  <c:v>Identifying sales leads</c:v>
                </c:pt>
                <c:pt idx="5">
                  <c:v>Product overviews and updates</c:v>
                </c:pt>
                <c:pt idx="6">
                  <c:v>Information on competitors</c:v>
                </c:pt>
                <c:pt idx="7">
                  <c:v>Market, legislative updates</c:v>
                </c:pt>
                <c:pt idx="8">
                  <c:v>Portfolio strategies</c:v>
                </c:pt>
                <c:pt idx="9">
                  <c:v>Point-of-sale assistance with a client (in person or remote)</c:v>
                </c:pt>
                <c:pt idx="10">
                  <c:v>Product positioning</c:v>
                </c:pt>
              </c:strCache>
            </c:strRef>
          </c:cat>
          <c:val>
            <c:numRef>
              <c:f>Sheet1!$C$2:$C$12</c:f>
              <c:numCache>
                <c:formatCode>0%</c:formatCode>
                <c:ptCount val="11"/>
                <c:pt idx="0">
                  <c:v>0.4206896551724138</c:v>
                </c:pt>
                <c:pt idx="1">
                  <c:v>0.39310344827586208</c:v>
                </c:pt>
                <c:pt idx="2">
                  <c:v>0.16551724137931034</c:v>
                </c:pt>
                <c:pt idx="3">
                  <c:v>0.31724137931034485</c:v>
                </c:pt>
                <c:pt idx="4">
                  <c:v>0.10344827586206896</c:v>
                </c:pt>
                <c:pt idx="5">
                  <c:v>0.15172413793103448</c:v>
                </c:pt>
                <c:pt idx="6">
                  <c:v>0.1310344827586207</c:v>
                </c:pt>
                <c:pt idx="7">
                  <c:v>0.16551724137931034</c:v>
                </c:pt>
                <c:pt idx="8">
                  <c:v>0.11724137931034483</c:v>
                </c:pt>
                <c:pt idx="9">
                  <c:v>0.11724137931034483</c:v>
                </c:pt>
                <c:pt idx="10">
                  <c:v>6.2068965517241378E-2</c:v>
                </c:pt>
              </c:numCache>
            </c:numRef>
          </c:val>
          <c:extLst>
            <c:ext xmlns:c16="http://schemas.microsoft.com/office/drawing/2014/chart" uri="{C3380CC4-5D6E-409C-BE32-E72D297353CC}">
              <c16:uniqueId val="{00000000-CDD1-4B7B-9C86-3CE4755F085F}"/>
            </c:ext>
          </c:extLst>
        </c:ser>
        <c:ser>
          <c:idx val="2"/>
          <c:order val="2"/>
          <c:tx>
            <c:strRef>
              <c:f>Sheet1!$D$1</c:f>
              <c:strCache>
                <c:ptCount val="1"/>
                <c:pt idx="0">
                  <c:v>Could be provided by either</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Planning tools, illustration support</c:v>
                </c:pt>
                <c:pt idx="1">
                  <c:v>Basic service issues</c:v>
                </c:pt>
                <c:pt idx="2">
                  <c:v>New advisor/broker training</c:v>
                </c:pt>
                <c:pt idx="3">
                  <c:v>Case design assistance</c:v>
                </c:pt>
                <c:pt idx="4">
                  <c:v>Identifying sales leads</c:v>
                </c:pt>
                <c:pt idx="5">
                  <c:v>Product overviews and updates</c:v>
                </c:pt>
                <c:pt idx="6">
                  <c:v>Information on competitors</c:v>
                </c:pt>
                <c:pt idx="7">
                  <c:v>Market, legislative updates</c:v>
                </c:pt>
                <c:pt idx="8">
                  <c:v>Portfolio strategies</c:v>
                </c:pt>
                <c:pt idx="9">
                  <c:v>Point-of-sale assistance with a client (in person or remote)</c:v>
                </c:pt>
                <c:pt idx="10">
                  <c:v>Product positioning</c:v>
                </c:pt>
              </c:strCache>
            </c:strRef>
          </c:cat>
          <c:val>
            <c:numRef>
              <c:f>Sheet1!$D$2:$D$12</c:f>
              <c:numCache>
                <c:formatCode>0%</c:formatCode>
                <c:ptCount val="11"/>
                <c:pt idx="0">
                  <c:v>0.44137931034482758</c:v>
                </c:pt>
                <c:pt idx="1">
                  <c:v>0.40689655172413791</c:v>
                </c:pt>
                <c:pt idx="2">
                  <c:v>0.3724137931034483</c:v>
                </c:pt>
                <c:pt idx="3">
                  <c:v>0.38620689655172413</c:v>
                </c:pt>
                <c:pt idx="4">
                  <c:v>0.2</c:v>
                </c:pt>
                <c:pt idx="5">
                  <c:v>0.53103448275862064</c:v>
                </c:pt>
                <c:pt idx="6">
                  <c:v>0.35172413793103446</c:v>
                </c:pt>
                <c:pt idx="7">
                  <c:v>0.40689655172413791</c:v>
                </c:pt>
                <c:pt idx="8">
                  <c:v>0.42758620689655175</c:v>
                </c:pt>
                <c:pt idx="9">
                  <c:v>0.28275862068965518</c:v>
                </c:pt>
                <c:pt idx="10">
                  <c:v>0.40689655172413791</c:v>
                </c:pt>
              </c:numCache>
            </c:numRef>
          </c:val>
          <c:extLst>
            <c:ext xmlns:c16="http://schemas.microsoft.com/office/drawing/2014/chart" uri="{C3380CC4-5D6E-409C-BE32-E72D297353CC}">
              <c16:uniqueId val="{00000001-CDD1-4B7B-9C86-3CE4755F085F}"/>
            </c:ext>
          </c:extLst>
        </c:ser>
        <c:ser>
          <c:idx val="3"/>
          <c:order val="3"/>
          <c:tx>
            <c:strRef>
              <c:f>Sheet1!$E$1</c:f>
              <c:strCache>
                <c:ptCount val="1"/>
                <c:pt idx="0">
                  <c:v>Not provided</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Planning tools, illustration support</c:v>
                </c:pt>
                <c:pt idx="1">
                  <c:v>Basic service issues</c:v>
                </c:pt>
                <c:pt idx="2">
                  <c:v>New advisor/broker training</c:v>
                </c:pt>
                <c:pt idx="3">
                  <c:v>Case design assistance</c:v>
                </c:pt>
                <c:pt idx="4">
                  <c:v>Identifying sales leads</c:v>
                </c:pt>
                <c:pt idx="5">
                  <c:v>Product overviews and updates</c:v>
                </c:pt>
                <c:pt idx="6">
                  <c:v>Information on competitors</c:v>
                </c:pt>
                <c:pt idx="7">
                  <c:v>Market, legislative updates</c:v>
                </c:pt>
                <c:pt idx="8">
                  <c:v>Portfolio strategies</c:v>
                </c:pt>
                <c:pt idx="9">
                  <c:v>Point-of-sale assistance with a client (in person or remote)</c:v>
                </c:pt>
                <c:pt idx="10">
                  <c:v>Product positioning</c:v>
                </c:pt>
              </c:strCache>
            </c:strRef>
          </c:cat>
          <c:val>
            <c:numRef>
              <c:f>Sheet1!$E$2:$E$12</c:f>
              <c:numCache>
                <c:formatCode>0%</c:formatCode>
                <c:ptCount val="11"/>
                <c:pt idx="0">
                  <c:v>4.8275862068965517E-2</c:v>
                </c:pt>
                <c:pt idx="1">
                  <c:v>8.2758620689655171E-2</c:v>
                </c:pt>
                <c:pt idx="2">
                  <c:v>0.33103448275862069</c:v>
                </c:pt>
                <c:pt idx="3">
                  <c:v>6.8965517241379309E-2</c:v>
                </c:pt>
                <c:pt idx="4">
                  <c:v>0.41379310344827586</c:v>
                </c:pt>
                <c:pt idx="5">
                  <c:v>0</c:v>
                </c:pt>
                <c:pt idx="6">
                  <c:v>0.1793103448275862</c:v>
                </c:pt>
                <c:pt idx="7">
                  <c:v>8.2758620689655171E-2</c:v>
                </c:pt>
                <c:pt idx="8">
                  <c:v>8.2758620689655171E-2</c:v>
                </c:pt>
                <c:pt idx="9">
                  <c:v>0.19310344827586207</c:v>
                </c:pt>
                <c:pt idx="10">
                  <c:v>4.1379310344827586E-2</c:v>
                </c:pt>
              </c:numCache>
            </c:numRef>
          </c:val>
          <c:extLst>
            <c:ext xmlns:c16="http://schemas.microsoft.com/office/drawing/2014/chart" uri="{C3380CC4-5D6E-409C-BE32-E72D297353CC}">
              <c16:uniqueId val="{00000002-CDD1-4B7B-9C86-3CE4755F085F}"/>
            </c:ext>
          </c:extLst>
        </c:ser>
        <c:dLbls>
          <c:dLblPos val="outEnd"/>
          <c:showLegendKey val="0"/>
          <c:showVal val="1"/>
          <c:showCatName val="0"/>
          <c:showSerName val="0"/>
          <c:showPercent val="0"/>
          <c:showBubbleSize val="0"/>
        </c:dLbls>
        <c:gapWidth val="182"/>
        <c:axId val="1008329168"/>
        <c:axId val="1008329496"/>
      </c:barChart>
      <c:catAx>
        <c:axId val="1008329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08329496"/>
        <c:crosses val="autoZero"/>
        <c:auto val="1"/>
        <c:lblAlgn val="ctr"/>
        <c:lblOffset val="100"/>
        <c:noMultiLvlLbl val="0"/>
      </c:catAx>
      <c:valAx>
        <c:axId val="1008329496"/>
        <c:scaling>
          <c:orientation val="minMax"/>
        </c:scaling>
        <c:delete val="1"/>
        <c:axPos val="l"/>
        <c:numFmt formatCode="0%" sourceLinked="1"/>
        <c:majorTickMark val="none"/>
        <c:minorTickMark val="none"/>
        <c:tickLblPos val="nextTo"/>
        <c:crossAx val="10083291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Not applicable</c:v>
                </c:pt>
              </c:strCache>
            </c:strRef>
          </c:tx>
          <c:spPr>
            <a:solidFill>
              <a:schemeClr val="accent1"/>
            </a:solidFill>
            <a:ln>
              <a:noFill/>
            </a:ln>
            <a:effectLst/>
          </c:spPr>
          <c:invertIfNegative val="0"/>
          <c:dLbls>
            <c:dLbl>
              <c:idx val="7"/>
              <c:layout>
                <c:manualLayout>
                  <c:x val="9.0791182603407738E-3"/>
                  <c:y val="7.385697606277959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CA3-4A4F-8D90-F702A4F09DC1}"/>
                </c:ext>
              </c:extLst>
            </c:dLbl>
            <c:dLbl>
              <c:idx val="10"/>
              <c:layout>
                <c:manualLayout>
                  <c:x val="1.2483787607968679E-2"/>
                  <c:y val="1.230949601046326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CA3-4A4F-8D90-F702A4F09DC1}"/>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Identifying sales leads</c:v>
                </c:pt>
                <c:pt idx="1">
                  <c:v>New advisor/broker training</c:v>
                </c:pt>
                <c:pt idx="2">
                  <c:v>Market, legislative updates</c:v>
                </c:pt>
                <c:pt idx="3">
                  <c:v>Information on competitors</c:v>
                </c:pt>
                <c:pt idx="4">
                  <c:v>Planning tools, illustration support</c:v>
                </c:pt>
                <c:pt idx="5">
                  <c:v>Portfolio strategies</c:v>
                </c:pt>
                <c:pt idx="6">
                  <c:v>Point-of-sale assistance with a client (in person or remote)</c:v>
                </c:pt>
                <c:pt idx="7">
                  <c:v>Basic service issues</c:v>
                </c:pt>
                <c:pt idx="8">
                  <c:v>Product overviews and updates</c:v>
                </c:pt>
                <c:pt idx="9">
                  <c:v>Case design assistance</c:v>
                </c:pt>
                <c:pt idx="10">
                  <c:v>Product positioning</c:v>
                </c:pt>
              </c:strCache>
            </c:strRef>
          </c:cat>
          <c:val>
            <c:numRef>
              <c:f>Sheet1!$B$2:$B$12</c:f>
              <c:numCache>
                <c:formatCode>0%</c:formatCode>
                <c:ptCount val="11"/>
                <c:pt idx="0">
                  <c:v>0.22758620689655173</c:v>
                </c:pt>
                <c:pt idx="1">
                  <c:v>0.20689655172413793</c:v>
                </c:pt>
                <c:pt idx="2">
                  <c:v>4.1379310344827586E-2</c:v>
                </c:pt>
                <c:pt idx="3">
                  <c:v>0.1103448275862069</c:v>
                </c:pt>
                <c:pt idx="4">
                  <c:v>2.7586206896551724E-2</c:v>
                </c:pt>
                <c:pt idx="5">
                  <c:v>5.5172413793103448E-2</c:v>
                </c:pt>
                <c:pt idx="6">
                  <c:v>0.12413793103448276</c:v>
                </c:pt>
                <c:pt idx="7">
                  <c:v>2.7586206896551724E-2</c:v>
                </c:pt>
                <c:pt idx="8">
                  <c:v>0</c:v>
                </c:pt>
                <c:pt idx="9">
                  <c:v>5.5172413793103448E-2</c:v>
                </c:pt>
                <c:pt idx="10">
                  <c:v>3.4482758620689655E-2</c:v>
                </c:pt>
              </c:numCache>
            </c:numRef>
          </c:val>
          <c:extLst>
            <c:ext xmlns:c16="http://schemas.microsoft.com/office/drawing/2014/chart" uri="{C3380CC4-5D6E-409C-BE32-E72D297353CC}">
              <c16:uniqueId val="{00000000-B460-4298-8C2E-041532516B45}"/>
            </c:ext>
          </c:extLst>
        </c:ser>
        <c:ser>
          <c:idx val="1"/>
          <c:order val="1"/>
          <c:tx>
            <c:strRef>
              <c:f>Sheet1!$C$1</c:f>
              <c:strCache>
                <c:ptCount val="1"/>
                <c:pt idx="0">
                  <c:v>Chat bot or AI driven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Identifying sales leads</c:v>
                </c:pt>
                <c:pt idx="1">
                  <c:v>New advisor/broker training</c:v>
                </c:pt>
                <c:pt idx="2">
                  <c:v>Market, legislative updates</c:v>
                </c:pt>
                <c:pt idx="3">
                  <c:v>Information on competitors</c:v>
                </c:pt>
                <c:pt idx="4">
                  <c:v>Planning tools, illustration support</c:v>
                </c:pt>
                <c:pt idx="5">
                  <c:v>Portfolio strategies</c:v>
                </c:pt>
                <c:pt idx="6">
                  <c:v>Point-of-sale assistance with a client (in person or remote)</c:v>
                </c:pt>
                <c:pt idx="7">
                  <c:v>Basic service issues</c:v>
                </c:pt>
                <c:pt idx="8">
                  <c:v>Product overviews and updates</c:v>
                </c:pt>
                <c:pt idx="9">
                  <c:v>Case design assistance</c:v>
                </c:pt>
                <c:pt idx="10">
                  <c:v>Product positioning</c:v>
                </c:pt>
              </c:strCache>
            </c:strRef>
          </c:cat>
          <c:val>
            <c:numRef>
              <c:f>Sheet1!$C$2:$C$12</c:f>
              <c:numCache>
                <c:formatCode>0%</c:formatCode>
                <c:ptCount val="11"/>
                <c:pt idx="0">
                  <c:v>5.5172413793103448E-2</c:v>
                </c:pt>
                <c:pt idx="1">
                  <c:v>7.586206896551724E-2</c:v>
                </c:pt>
                <c:pt idx="2">
                  <c:v>8.2758620689655171E-2</c:v>
                </c:pt>
                <c:pt idx="3">
                  <c:v>7.586206896551724E-2</c:v>
                </c:pt>
                <c:pt idx="4">
                  <c:v>8.9655172413793102E-2</c:v>
                </c:pt>
                <c:pt idx="5">
                  <c:v>4.1379310344827586E-2</c:v>
                </c:pt>
                <c:pt idx="6">
                  <c:v>1.3793103448275862E-2</c:v>
                </c:pt>
                <c:pt idx="7">
                  <c:v>3.4482758620689655E-2</c:v>
                </c:pt>
                <c:pt idx="8">
                  <c:v>5.5172413793103448E-2</c:v>
                </c:pt>
                <c:pt idx="9">
                  <c:v>4.1379310344827586E-2</c:v>
                </c:pt>
                <c:pt idx="10">
                  <c:v>3.4482758620689655E-2</c:v>
                </c:pt>
              </c:numCache>
            </c:numRef>
          </c:val>
          <c:extLst>
            <c:ext xmlns:c16="http://schemas.microsoft.com/office/drawing/2014/chart" uri="{C3380CC4-5D6E-409C-BE32-E72D297353CC}">
              <c16:uniqueId val="{00000000-CDD1-4B7B-9C86-3CE4755F085F}"/>
            </c:ext>
          </c:extLst>
        </c:ser>
        <c:ser>
          <c:idx val="2"/>
          <c:order val="2"/>
          <c:tx>
            <c:strRef>
              <c:f>Sheet1!$D$1</c:f>
              <c:strCache>
                <c:ptCount val="1"/>
                <c:pt idx="0">
                  <c:v>Self-service, internet sites or apps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Identifying sales leads</c:v>
                </c:pt>
                <c:pt idx="1">
                  <c:v>New advisor/broker training</c:v>
                </c:pt>
                <c:pt idx="2">
                  <c:v>Market, legislative updates</c:v>
                </c:pt>
                <c:pt idx="3">
                  <c:v>Information on competitors</c:v>
                </c:pt>
                <c:pt idx="4">
                  <c:v>Planning tools, illustration support</c:v>
                </c:pt>
                <c:pt idx="5">
                  <c:v>Portfolio strategies</c:v>
                </c:pt>
                <c:pt idx="6">
                  <c:v>Point-of-sale assistance with a client (in person or remote)</c:v>
                </c:pt>
                <c:pt idx="7">
                  <c:v>Basic service issues</c:v>
                </c:pt>
                <c:pt idx="8">
                  <c:v>Product overviews and updates</c:v>
                </c:pt>
                <c:pt idx="9">
                  <c:v>Case design assistance</c:v>
                </c:pt>
                <c:pt idx="10">
                  <c:v>Product positioning</c:v>
                </c:pt>
              </c:strCache>
            </c:strRef>
          </c:cat>
          <c:val>
            <c:numRef>
              <c:f>Sheet1!$D$2:$D$12</c:f>
              <c:numCache>
                <c:formatCode>0%</c:formatCode>
                <c:ptCount val="11"/>
                <c:pt idx="0">
                  <c:v>0.14482758620689656</c:v>
                </c:pt>
                <c:pt idx="1">
                  <c:v>0.14482758620689656</c:v>
                </c:pt>
                <c:pt idx="2">
                  <c:v>0.2413793103448276</c:v>
                </c:pt>
                <c:pt idx="3">
                  <c:v>0.17241379310344829</c:v>
                </c:pt>
                <c:pt idx="4">
                  <c:v>0.1793103448275862</c:v>
                </c:pt>
                <c:pt idx="5">
                  <c:v>0.12413793103448276</c:v>
                </c:pt>
                <c:pt idx="6">
                  <c:v>8.2758620689655171E-2</c:v>
                </c:pt>
                <c:pt idx="7">
                  <c:v>0.15172413793103448</c:v>
                </c:pt>
                <c:pt idx="8">
                  <c:v>0.1310344827586207</c:v>
                </c:pt>
                <c:pt idx="9">
                  <c:v>8.9655172413793102E-2</c:v>
                </c:pt>
                <c:pt idx="10">
                  <c:v>0.10344827586206896</c:v>
                </c:pt>
              </c:numCache>
            </c:numRef>
          </c:val>
          <c:extLst>
            <c:ext xmlns:c16="http://schemas.microsoft.com/office/drawing/2014/chart" uri="{C3380CC4-5D6E-409C-BE32-E72D297353CC}">
              <c16:uniqueId val="{00000001-CDD1-4B7B-9C86-3CE4755F085F}"/>
            </c:ext>
          </c:extLst>
        </c:ser>
        <c:ser>
          <c:idx val="3"/>
          <c:order val="3"/>
          <c:tx>
            <c:strRef>
              <c:f>Sheet1!$E$1</c:f>
              <c:strCache>
                <c:ptCount val="1"/>
                <c:pt idx="0">
                  <c:v>Same as currently</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Identifying sales leads</c:v>
                </c:pt>
                <c:pt idx="1">
                  <c:v>New advisor/broker training</c:v>
                </c:pt>
                <c:pt idx="2">
                  <c:v>Market, legislative updates</c:v>
                </c:pt>
                <c:pt idx="3">
                  <c:v>Information on competitors</c:v>
                </c:pt>
                <c:pt idx="4">
                  <c:v>Planning tools, illustration support</c:v>
                </c:pt>
                <c:pt idx="5">
                  <c:v>Portfolio strategies</c:v>
                </c:pt>
                <c:pt idx="6">
                  <c:v>Point-of-sale assistance with a client (in person or remote)</c:v>
                </c:pt>
                <c:pt idx="7">
                  <c:v>Basic service issues</c:v>
                </c:pt>
                <c:pt idx="8">
                  <c:v>Product overviews and updates</c:v>
                </c:pt>
                <c:pt idx="9">
                  <c:v>Case design assistance</c:v>
                </c:pt>
                <c:pt idx="10">
                  <c:v>Product positioning</c:v>
                </c:pt>
              </c:strCache>
            </c:strRef>
          </c:cat>
          <c:val>
            <c:numRef>
              <c:f>Sheet1!$E$2:$E$12</c:f>
              <c:numCache>
                <c:formatCode>0%</c:formatCode>
                <c:ptCount val="11"/>
                <c:pt idx="0">
                  <c:v>0.57241379310344831</c:v>
                </c:pt>
                <c:pt idx="1">
                  <c:v>0.57241379310344831</c:v>
                </c:pt>
                <c:pt idx="2">
                  <c:v>0.6344827586206897</c:v>
                </c:pt>
                <c:pt idx="3">
                  <c:v>0.64137931034482754</c:v>
                </c:pt>
                <c:pt idx="4">
                  <c:v>0.70344827586206893</c:v>
                </c:pt>
                <c:pt idx="5">
                  <c:v>0.77931034482758621</c:v>
                </c:pt>
                <c:pt idx="6">
                  <c:v>0.77931034482758621</c:v>
                </c:pt>
                <c:pt idx="7">
                  <c:v>0.78620689655172415</c:v>
                </c:pt>
                <c:pt idx="8">
                  <c:v>0.81379310344827582</c:v>
                </c:pt>
                <c:pt idx="9">
                  <c:v>0.81379310344827582</c:v>
                </c:pt>
                <c:pt idx="10">
                  <c:v>0.82758620689655171</c:v>
                </c:pt>
              </c:numCache>
            </c:numRef>
          </c:val>
          <c:extLst>
            <c:ext xmlns:c16="http://schemas.microsoft.com/office/drawing/2014/chart" uri="{C3380CC4-5D6E-409C-BE32-E72D297353CC}">
              <c16:uniqueId val="{00000002-CDD1-4B7B-9C86-3CE4755F085F}"/>
            </c:ext>
          </c:extLst>
        </c:ser>
        <c:dLbls>
          <c:dLblPos val="outEnd"/>
          <c:showLegendKey val="0"/>
          <c:showVal val="1"/>
          <c:showCatName val="0"/>
          <c:showSerName val="0"/>
          <c:showPercent val="0"/>
          <c:showBubbleSize val="0"/>
        </c:dLbls>
        <c:gapWidth val="182"/>
        <c:axId val="1008329168"/>
        <c:axId val="1008329496"/>
      </c:barChart>
      <c:catAx>
        <c:axId val="10083291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08329496"/>
        <c:crosses val="autoZero"/>
        <c:auto val="1"/>
        <c:lblAlgn val="ctr"/>
        <c:lblOffset val="100"/>
        <c:noMultiLvlLbl val="0"/>
      </c:catAx>
      <c:valAx>
        <c:axId val="1008329496"/>
        <c:scaling>
          <c:orientation val="minMax"/>
        </c:scaling>
        <c:delete val="1"/>
        <c:axPos val="b"/>
        <c:numFmt formatCode="0%" sourceLinked="1"/>
        <c:majorTickMark val="none"/>
        <c:minorTickMark val="none"/>
        <c:tickLblPos val="nextTo"/>
        <c:crossAx val="10083291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566526926581042"/>
          <c:y val="2.0186630966530329E-2"/>
          <c:w val="0.52197897008853433"/>
          <c:h val="0.88080708375902095"/>
        </c:manualLayout>
      </c:layout>
      <c:barChart>
        <c:barDir val="bar"/>
        <c:grouping val="percentStacked"/>
        <c:varyColors val="0"/>
        <c:ser>
          <c:idx val="0"/>
          <c:order val="0"/>
          <c:tx>
            <c:strRef>
              <c:f>Sheet1!$A$2</c:f>
              <c:strCache>
                <c:ptCount val="1"/>
                <c:pt idx="0">
                  <c:v>Strongly agree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The wholesalers I work with are delivering value added services beyond product expertise.</c:v>
                </c:pt>
                <c:pt idx="1">
                  <c:v>Many wholesalers call on me but I place the majority of my business with only a few.</c:v>
                </c:pt>
              </c:strCache>
            </c:strRef>
          </c:cat>
          <c:val>
            <c:numRef>
              <c:f>Sheet1!$B$2:$C$2</c:f>
              <c:numCache>
                <c:formatCode>0%</c:formatCode>
                <c:ptCount val="2"/>
                <c:pt idx="0">
                  <c:v>0.39310344827586208</c:v>
                </c:pt>
                <c:pt idx="1">
                  <c:v>0.26896551724137929</c:v>
                </c:pt>
              </c:numCache>
            </c:numRef>
          </c:val>
          <c:extLst>
            <c:ext xmlns:c16="http://schemas.microsoft.com/office/drawing/2014/chart" uri="{C3380CC4-5D6E-409C-BE32-E72D297353CC}">
              <c16:uniqueId val="{00000000-4E13-4E2E-A326-EE1590BFF1D8}"/>
            </c:ext>
          </c:extLst>
        </c:ser>
        <c:ser>
          <c:idx val="1"/>
          <c:order val="1"/>
          <c:tx>
            <c:strRef>
              <c:f>Sheet1!$A$3</c:f>
              <c:strCache>
                <c:ptCount val="1"/>
                <c:pt idx="0">
                  <c:v>Agree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The wholesalers I work with are delivering value added services beyond product expertise.</c:v>
                </c:pt>
                <c:pt idx="1">
                  <c:v>Many wholesalers call on me but I place the majority of my business with only a few.</c:v>
                </c:pt>
              </c:strCache>
            </c:strRef>
          </c:cat>
          <c:val>
            <c:numRef>
              <c:f>Sheet1!$B$3:$C$3</c:f>
              <c:numCache>
                <c:formatCode>0%</c:formatCode>
                <c:ptCount val="2"/>
                <c:pt idx="0">
                  <c:v>0.4689655172413793</c:v>
                </c:pt>
                <c:pt idx="1">
                  <c:v>0.53793103448275859</c:v>
                </c:pt>
              </c:numCache>
            </c:numRef>
          </c:val>
          <c:extLst>
            <c:ext xmlns:c16="http://schemas.microsoft.com/office/drawing/2014/chart" uri="{C3380CC4-5D6E-409C-BE32-E72D297353CC}">
              <c16:uniqueId val="{00000001-4E13-4E2E-A326-EE1590BFF1D8}"/>
            </c:ext>
          </c:extLst>
        </c:ser>
        <c:ser>
          <c:idx val="2"/>
          <c:order val="2"/>
          <c:tx>
            <c:strRef>
              <c:f>Sheet1!$A$4</c:f>
              <c:strCache>
                <c:ptCount val="1"/>
                <c:pt idx="0">
                  <c:v>Neutral</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The wholesalers I work with are delivering value added services beyond product expertise.</c:v>
                </c:pt>
                <c:pt idx="1">
                  <c:v>Many wholesalers call on me but I place the majority of my business with only a few.</c:v>
                </c:pt>
              </c:strCache>
            </c:strRef>
          </c:cat>
          <c:val>
            <c:numRef>
              <c:f>Sheet1!$B$4:$C$4</c:f>
              <c:numCache>
                <c:formatCode>0%</c:formatCode>
                <c:ptCount val="2"/>
                <c:pt idx="0">
                  <c:v>0.11724137931034483</c:v>
                </c:pt>
                <c:pt idx="1">
                  <c:v>7.586206896551724E-2</c:v>
                </c:pt>
              </c:numCache>
            </c:numRef>
          </c:val>
          <c:extLst>
            <c:ext xmlns:c16="http://schemas.microsoft.com/office/drawing/2014/chart" uri="{C3380CC4-5D6E-409C-BE32-E72D297353CC}">
              <c16:uniqueId val="{00000002-4E13-4E2E-A326-EE1590BFF1D8}"/>
            </c:ext>
          </c:extLst>
        </c:ser>
        <c:ser>
          <c:idx val="3"/>
          <c:order val="3"/>
          <c:tx>
            <c:strRef>
              <c:f>Sheet1!$A$5</c:f>
              <c:strCache>
                <c:ptCount val="1"/>
                <c:pt idx="0">
                  <c:v>Disagree</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The wholesalers I work with are delivering value added services beyond product expertise.</c:v>
                </c:pt>
                <c:pt idx="1">
                  <c:v>Many wholesalers call on me but I place the majority of my business with only a few.</c:v>
                </c:pt>
              </c:strCache>
            </c:strRef>
          </c:cat>
          <c:val>
            <c:numRef>
              <c:f>Sheet1!$B$5:$C$5</c:f>
              <c:numCache>
                <c:formatCode>0%</c:formatCode>
                <c:ptCount val="2"/>
                <c:pt idx="0">
                  <c:v>2.0689655172413793E-2</c:v>
                </c:pt>
                <c:pt idx="1">
                  <c:v>0.1103448275862069</c:v>
                </c:pt>
              </c:numCache>
            </c:numRef>
          </c:val>
          <c:extLst>
            <c:ext xmlns:c16="http://schemas.microsoft.com/office/drawing/2014/chart" uri="{C3380CC4-5D6E-409C-BE32-E72D297353CC}">
              <c16:uniqueId val="{00000003-4E13-4E2E-A326-EE1590BFF1D8}"/>
            </c:ext>
          </c:extLst>
        </c:ser>
        <c:ser>
          <c:idx val="4"/>
          <c:order val="4"/>
          <c:tx>
            <c:strRef>
              <c:f>Sheet1!$A$6</c:f>
              <c:strCache>
                <c:ptCount val="1"/>
                <c:pt idx="0">
                  <c:v>Strongly disagree</c:v>
                </c:pt>
              </c:strCache>
            </c:strRef>
          </c:tx>
          <c:spPr>
            <a:solidFill>
              <a:schemeClr val="accent5"/>
            </a:solidFill>
            <a:ln>
              <a:noFill/>
            </a:ln>
            <a:effectLst/>
          </c:spPr>
          <c:invertIfNegative val="0"/>
          <c:dLbls>
            <c:dLbl>
              <c:idx val="0"/>
              <c:layout>
                <c:manualLayout>
                  <c:x val="-1.6474157216670398E-16"/>
                  <c:y val="-0.14382974563652867"/>
                </c:manualLayout>
              </c:layout>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52D-405B-87E0-447752145B49}"/>
                </c:ext>
              </c:extLst>
            </c:dLbl>
            <c:dLbl>
              <c:idx val="1"/>
              <c:layout>
                <c:manualLayout>
                  <c:x val="0"/>
                  <c:y val="-0.13121310128244712"/>
                </c:manualLayout>
              </c:layout>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52D-405B-87E0-447752145B4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The wholesalers I work with are delivering value added services beyond product expertise.</c:v>
                </c:pt>
                <c:pt idx="1">
                  <c:v>Many wholesalers call on me but I place the majority of my business with only a few.</c:v>
                </c:pt>
              </c:strCache>
            </c:strRef>
          </c:cat>
          <c:val>
            <c:numRef>
              <c:f>Sheet1!$B$6:$C$6</c:f>
              <c:numCache>
                <c:formatCode>0%</c:formatCode>
                <c:ptCount val="2"/>
                <c:pt idx="0">
                  <c:v>0</c:v>
                </c:pt>
                <c:pt idx="1">
                  <c:v>6.8965517241379309E-3</c:v>
                </c:pt>
              </c:numCache>
            </c:numRef>
          </c:val>
          <c:extLst>
            <c:ext xmlns:c16="http://schemas.microsoft.com/office/drawing/2014/chart" uri="{C3380CC4-5D6E-409C-BE32-E72D297353CC}">
              <c16:uniqueId val="{00000004-4E13-4E2E-A326-EE1590BFF1D8}"/>
            </c:ext>
          </c:extLst>
        </c:ser>
        <c:dLbls>
          <c:dLblPos val="ctr"/>
          <c:showLegendKey val="0"/>
          <c:showVal val="1"/>
          <c:showCatName val="0"/>
          <c:showSerName val="0"/>
          <c:showPercent val="0"/>
          <c:showBubbleSize val="0"/>
        </c:dLbls>
        <c:gapWidth val="150"/>
        <c:overlap val="100"/>
        <c:axId val="1120374120"/>
        <c:axId val="1120368872"/>
      </c:barChart>
      <c:catAx>
        <c:axId val="11203741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20368872"/>
        <c:crosses val="autoZero"/>
        <c:auto val="1"/>
        <c:lblAlgn val="ctr"/>
        <c:lblOffset val="100"/>
        <c:noMultiLvlLbl val="0"/>
      </c:catAx>
      <c:valAx>
        <c:axId val="1120368872"/>
        <c:scaling>
          <c:orientation val="minMax"/>
        </c:scaling>
        <c:delete val="1"/>
        <c:axPos val="b"/>
        <c:numFmt formatCode="0%" sourceLinked="1"/>
        <c:majorTickMark val="none"/>
        <c:minorTickMark val="none"/>
        <c:tickLblPos val="nextTo"/>
        <c:crossAx val="11203741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A54686D-1A2B-4337-B141-16C810AEFD68}" type="datetimeFigureOut">
              <a:rPr lang="en-US" smtClean="0"/>
              <a:t>6/17/2024</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10E46D3-CB57-4E2A-B7DC-DCD566DC0429}" type="slidenum">
              <a:rPr lang="en-US" smtClean="0"/>
              <a:t>‹#›</a:t>
            </a:fld>
            <a:endParaRPr lang="en-US" dirty="0"/>
          </a:p>
        </p:txBody>
      </p:sp>
    </p:spTree>
    <p:extLst>
      <p:ext uri="{BB962C8B-B14F-4D97-AF65-F5344CB8AC3E}">
        <p14:creationId xmlns:p14="http://schemas.microsoft.com/office/powerpoint/2010/main" val="14470526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9D3BE4-62BE-4B60-BFFF-70CF8F0F7C95}" type="datetimeFigureOut">
              <a:rPr lang="en-US" smtClean="0"/>
              <a:t>6/17/2024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AED4EE-C9DA-462C-B712-3D4638B353E0}" type="slidenum">
              <a:rPr lang="en-US" smtClean="0"/>
              <a:t>‹#›</a:t>
            </a:fld>
            <a:endParaRPr lang="en-US" dirty="0"/>
          </a:p>
        </p:txBody>
      </p:sp>
    </p:spTree>
    <p:extLst>
      <p:ext uri="{BB962C8B-B14F-4D97-AF65-F5344CB8AC3E}">
        <p14:creationId xmlns:p14="http://schemas.microsoft.com/office/powerpoint/2010/main" val="2987290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AED4EE-C9DA-462C-B712-3D4638B353E0}" type="slidenum">
              <a:rPr lang="en-US" smtClean="0"/>
              <a:t>1</a:t>
            </a:fld>
            <a:endParaRPr lang="en-US" dirty="0"/>
          </a:p>
        </p:txBody>
      </p:sp>
    </p:spTree>
    <p:extLst>
      <p:ext uri="{BB962C8B-B14F-4D97-AF65-F5344CB8AC3E}">
        <p14:creationId xmlns:p14="http://schemas.microsoft.com/office/powerpoint/2010/main" val="22589395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1-5. </a:t>
            </a:r>
            <a:r>
              <a:rPr lang="en-US" dirty="0"/>
              <a:t>In the last year, have you established a new wholesaler relationship and placed business with them?</a:t>
            </a:r>
          </a:p>
          <a:p>
            <a:endParaRPr lang="en-US" dirty="0"/>
          </a:p>
          <a:p>
            <a:r>
              <a:rPr lang="en-US" dirty="0"/>
              <a:t>61 percent of FPs have established a new wholesaler relationship in the last year and placed business with them.</a:t>
            </a:r>
          </a:p>
        </p:txBody>
      </p:sp>
      <p:sp>
        <p:nvSpPr>
          <p:cNvPr id="4" name="Slide Number Placeholder 3"/>
          <p:cNvSpPr>
            <a:spLocks noGrp="1"/>
          </p:cNvSpPr>
          <p:nvPr>
            <p:ph type="sldNum" sz="quarter" idx="5"/>
          </p:nvPr>
        </p:nvSpPr>
        <p:spPr/>
        <p:txBody>
          <a:bodyPr/>
          <a:lstStyle/>
          <a:p>
            <a:fld id="{48AED4EE-C9DA-462C-B712-3D4638B353E0}" type="slidenum">
              <a:rPr lang="en-US" smtClean="0"/>
              <a:t>11</a:t>
            </a:fld>
            <a:endParaRPr lang="en-US" dirty="0"/>
          </a:p>
        </p:txBody>
      </p:sp>
    </p:spTree>
    <p:extLst>
      <p:ext uri="{BB962C8B-B14F-4D97-AF65-F5344CB8AC3E}">
        <p14:creationId xmlns:p14="http://schemas.microsoft.com/office/powerpoint/2010/main" val="26494402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AED4EE-C9DA-462C-B712-3D4638B353E0}" type="slidenum">
              <a:rPr lang="en-US" smtClean="0"/>
              <a:t>12</a:t>
            </a:fld>
            <a:endParaRPr lang="en-US" dirty="0"/>
          </a:p>
        </p:txBody>
      </p:sp>
    </p:spTree>
    <p:extLst>
      <p:ext uri="{BB962C8B-B14F-4D97-AF65-F5344CB8AC3E}">
        <p14:creationId xmlns:p14="http://schemas.microsoft.com/office/powerpoint/2010/main" val="28425259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2-1. </a:t>
            </a:r>
            <a:r>
              <a:rPr lang="en-US" dirty="0"/>
              <a:t>What is the most common reason that drives interactions between you and the wholesalers you work with? Select one.</a:t>
            </a:r>
          </a:p>
          <a:p>
            <a:endParaRPr lang="en-US" dirty="0"/>
          </a:p>
          <a:p>
            <a:r>
              <a:rPr lang="en-US" dirty="0"/>
              <a:t>Financial professionals (FPs) interact with wholesalers primarily for two reasons: to gain an understanding of products and to devise client solutions.</a:t>
            </a:r>
          </a:p>
        </p:txBody>
      </p:sp>
      <p:sp>
        <p:nvSpPr>
          <p:cNvPr id="4" name="Slide Number Placeholder 3"/>
          <p:cNvSpPr>
            <a:spLocks noGrp="1"/>
          </p:cNvSpPr>
          <p:nvPr>
            <p:ph type="sldNum" sz="quarter" idx="5"/>
          </p:nvPr>
        </p:nvSpPr>
        <p:spPr/>
        <p:txBody>
          <a:bodyPr/>
          <a:lstStyle/>
          <a:p>
            <a:fld id="{48AED4EE-C9DA-462C-B712-3D4638B353E0}" type="slidenum">
              <a:rPr lang="en-US" smtClean="0"/>
              <a:t>13</a:t>
            </a:fld>
            <a:endParaRPr lang="en-US" dirty="0"/>
          </a:p>
        </p:txBody>
      </p:sp>
    </p:spTree>
    <p:extLst>
      <p:ext uri="{BB962C8B-B14F-4D97-AF65-F5344CB8AC3E}">
        <p14:creationId xmlns:p14="http://schemas.microsoft.com/office/powerpoint/2010/main" val="4247782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2-2. </a:t>
            </a:r>
            <a:r>
              <a:rPr lang="en-US" dirty="0"/>
              <a:t>In wholesaling services you receive, which has the most positive impact on your practice? Select up to 3 most impactful ways.</a:t>
            </a:r>
          </a:p>
          <a:p>
            <a:r>
              <a:rPr lang="en-US" b="1" dirty="0"/>
              <a:t>2-2a. </a:t>
            </a:r>
            <a:r>
              <a:rPr lang="en-US" dirty="0"/>
              <a:t>And of those, what is the primary way wholesaling services can have a positive impact on your practice? Select one.</a:t>
            </a:r>
          </a:p>
          <a:p>
            <a:endParaRPr lang="en-US" dirty="0"/>
          </a:p>
          <a:p>
            <a:r>
              <a:rPr lang="en-US" dirty="0"/>
              <a:t>Among the services wholesalers provide, offering product overviews and updates stands out as the most impactful, followed closely by assistance in positioning products within a portfolio.</a:t>
            </a:r>
          </a:p>
        </p:txBody>
      </p:sp>
      <p:sp>
        <p:nvSpPr>
          <p:cNvPr id="4" name="Slide Number Placeholder 3"/>
          <p:cNvSpPr>
            <a:spLocks noGrp="1"/>
          </p:cNvSpPr>
          <p:nvPr>
            <p:ph type="sldNum" sz="quarter" idx="5"/>
          </p:nvPr>
        </p:nvSpPr>
        <p:spPr/>
        <p:txBody>
          <a:bodyPr/>
          <a:lstStyle/>
          <a:p>
            <a:fld id="{48AED4EE-C9DA-462C-B712-3D4638B353E0}" type="slidenum">
              <a:rPr lang="en-US" smtClean="0"/>
              <a:t>14</a:t>
            </a:fld>
            <a:endParaRPr lang="en-US" dirty="0"/>
          </a:p>
        </p:txBody>
      </p:sp>
    </p:spTree>
    <p:extLst>
      <p:ext uri="{BB962C8B-B14F-4D97-AF65-F5344CB8AC3E}">
        <p14:creationId xmlns:p14="http://schemas.microsoft.com/office/powerpoint/2010/main" val="14262589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2-3. </a:t>
            </a:r>
            <a:r>
              <a:rPr lang="en-US" dirty="0"/>
              <a:t>Which of the following services are provided to you by internal or external wholesalers?</a:t>
            </a:r>
          </a:p>
          <a:p>
            <a:endParaRPr lang="en-US" dirty="0"/>
          </a:p>
          <a:p>
            <a:r>
              <a:rPr lang="en-US" dirty="0"/>
              <a:t>External wholesalers play a significant role in supporting FPs, particularly in product positioning and point-of-sale assistance. However, when it comes to planning tools, illustration support, and basic service issues, internal wholesalers are the preferred source of support for FPs.</a:t>
            </a:r>
          </a:p>
        </p:txBody>
      </p:sp>
      <p:sp>
        <p:nvSpPr>
          <p:cNvPr id="4" name="Slide Number Placeholder 3"/>
          <p:cNvSpPr>
            <a:spLocks noGrp="1"/>
          </p:cNvSpPr>
          <p:nvPr>
            <p:ph type="sldNum" sz="quarter" idx="10"/>
          </p:nvPr>
        </p:nvSpPr>
        <p:spPr/>
        <p:txBody>
          <a:bodyPr/>
          <a:lstStyle/>
          <a:p>
            <a:fld id="{48AED4EE-C9DA-462C-B712-3D4638B353E0}" type="slidenum">
              <a:rPr lang="en-US" smtClean="0"/>
              <a:t>15</a:t>
            </a:fld>
            <a:endParaRPr lang="en-US" dirty="0"/>
          </a:p>
        </p:txBody>
      </p:sp>
    </p:spTree>
    <p:extLst>
      <p:ext uri="{BB962C8B-B14F-4D97-AF65-F5344CB8AC3E}">
        <p14:creationId xmlns:p14="http://schemas.microsoft.com/office/powerpoint/2010/main" val="22712919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2-4. </a:t>
            </a:r>
            <a:r>
              <a:rPr lang="en-US" dirty="0"/>
              <a:t>How do you prefer these services to be provided to you in the next few years?</a:t>
            </a:r>
          </a:p>
          <a:p>
            <a:endParaRPr lang="en-US" dirty="0"/>
          </a:p>
          <a:p>
            <a:r>
              <a:rPr lang="en-US" dirty="0"/>
              <a:t>Looking ahead, FPs prefer to maintain direct interactions with wholesalers rather than relying on self-service options like internet sites, apps, chatbots, or AI-driven solutions. Certain services, such as point-of-sale assistance and basic service issue resolution, are unlikely to transition to chatbots or AI-driven systems. However, nearly a quarter of FPs express a preference for receiving market and legislative updates through internet sites or apps.</a:t>
            </a:r>
          </a:p>
        </p:txBody>
      </p:sp>
      <p:sp>
        <p:nvSpPr>
          <p:cNvPr id="4" name="Slide Number Placeholder 3"/>
          <p:cNvSpPr>
            <a:spLocks noGrp="1"/>
          </p:cNvSpPr>
          <p:nvPr>
            <p:ph type="sldNum" sz="quarter" idx="10"/>
          </p:nvPr>
        </p:nvSpPr>
        <p:spPr/>
        <p:txBody>
          <a:bodyPr/>
          <a:lstStyle/>
          <a:p>
            <a:fld id="{48AED4EE-C9DA-462C-B712-3D4638B353E0}" type="slidenum">
              <a:rPr lang="en-US" smtClean="0"/>
              <a:t>16</a:t>
            </a:fld>
            <a:endParaRPr lang="en-US" dirty="0"/>
          </a:p>
        </p:txBody>
      </p:sp>
    </p:spTree>
    <p:extLst>
      <p:ext uri="{BB962C8B-B14F-4D97-AF65-F5344CB8AC3E}">
        <p14:creationId xmlns:p14="http://schemas.microsoft.com/office/powerpoint/2010/main" val="37282925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2-5. </a:t>
            </a:r>
            <a:r>
              <a:rPr lang="en-US" dirty="0"/>
              <a:t>To what extent do you agree or disagree with the following statements?</a:t>
            </a:r>
          </a:p>
          <a:p>
            <a:endParaRPr lang="en-US" dirty="0"/>
          </a:p>
          <a:p>
            <a:r>
              <a:rPr lang="en-US" dirty="0"/>
              <a:t>FPs get many calls from wholesalers, but only place business with a few.</a:t>
            </a:r>
          </a:p>
          <a:p>
            <a:r>
              <a:rPr lang="en-US" dirty="0"/>
              <a:t>• It seems that the wholesalers who secure business from FPs are those with good in-person relationships, strong product knowledge and industry expertise.</a:t>
            </a:r>
          </a:p>
        </p:txBody>
      </p:sp>
      <p:sp>
        <p:nvSpPr>
          <p:cNvPr id="4" name="Slide Number Placeholder 3"/>
          <p:cNvSpPr>
            <a:spLocks noGrp="1"/>
          </p:cNvSpPr>
          <p:nvPr>
            <p:ph type="sldNum" sz="quarter" idx="10"/>
          </p:nvPr>
        </p:nvSpPr>
        <p:spPr/>
        <p:txBody>
          <a:bodyPr/>
          <a:lstStyle/>
          <a:p>
            <a:fld id="{48AED4EE-C9DA-462C-B712-3D4638B353E0}" type="slidenum">
              <a:rPr lang="en-US" smtClean="0"/>
              <a:t>17</a:t>
            </a:fld>
            <a:endParaRPr lang="en-US" dirty="0"/>
          </a:p>
        </p:txBody>
      </p:sp>
    </p:spTree>
    <p:extLst>
      <p:ext uri="{BB962C8B-B14F-4D97-AF65-F5344CB8AC3E}">
        <p14:creationId xmlns:p14="http://schemas.microsoft.com/office/powerpoint/2010/main" val="15686743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2-6. </a:t>
            </a:r>
            <a:r>
              <a:rPr lang="en-US" dirty="0"/>
              <a:t>How many years have you been working with your most valuable wholesaler?</a:t>
            </a:r>
          </a:p>
          <a:p>
            <a:endParaRPr lang="en-US" dirty="0"/>
          </a:p>
          <a:p>
            <a:r>
              <a:rPr lang="en-US" dirty="0"/>
              <a:t>The longevity of relationships between FPs and their most valuable wholesalers is noteworthy, averaging a decade of collaboration.</a:t>
            </a:r>
          </a:p>
        </p:txBody>
      </p:sp>
      <p:sp>
        <p:nvSpPr>
          <p:cNvPr id="4" name="Slide Number Placeholder 3"/>
          <p:cNvSpPr>
            <a:spLocks noGrp="1"/>
          </p:cNvSpPr>
          <p:nvPr>
            <p:ph type="sldNum" sz="quarter" idx="10"/>
          </p:nvPr>
        </p:nvSpPr>
        <p:spPr/>
        <p:txBody>
          <a:bodyPr/>
          <a:lstStyle/>
          <a:p>
            <a:fld id="{48AED4EE-C9DA-462C-B712-3D4638B353E0}" type="slidenum">
              <a:rPr lang="en-US" smtClean="0"/>
              <a:t>18</a:t>
            </a:fld>
            <a:endParaRPr lang="en-US" dirty="0"/>
          </a:p>
        </p:txBody>
      </p:sp>
    </p:spTree>
    <p:extLst>
      <p:ext uri="{BB962C8B-B14F-4D97-AF65-F5344CB8AC3E}">
        <p14:creationId xmlns:p14="http://schemas.microsoft.com/office/powerpoint/2010/main" val="32033191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2-7. </a:t>
            </a:r>
            <a:r>
              <a:rPr lang="en-US" dirty="0"/>
              <a:t>Thinking about your most valuable wholesaler, on average, how many interactions (phone call, email, in-person, and virtual) are you having with that wholesaler on a monthly basis? If none, enter 0.</a:t>
            </a:r>
          </a:p>
          <a:p>
            <a:endParaRPr lang="en-US" dirty="0"/>
          </a:p>
          <a:p>
            <a:r>
              <a:rPr lang="en-US" dirty="0"/>
              <a:t>Communication between FPs and wholesalers typically involves a mix of emails, phone calls, and occasional in-person or virtual meetings on a monthly basis. This dynamic interaction underscores the importance of personalized support and direct engagement in the financial services industry.</a:t>
            </a:r>
          </a:p>
        </p:txBody>
      </p:sp>
      <p:sp>
        <p:nvSpPr>
          <p:cNvPr id="4" name="Slide Number Placeholder 3"/>
          <p:cNvSpPr>
            <a:spLocks noGrp="1"/>
          </p:cNvSpPr>
          <p:nvPr>
            <p:ph type="sldNum" sz="quarter" idx="10"/>
          </p:nvPr>
        </p:nvSpPr>
        <p:spPr/>
        <p:txBody>
          <a:bodyPr/>
          <a:lstStyle/>
          <a:p>
            <a:fld id="{48AED4EE-C9DA-462C-B712-3D4638B353E0}" type="slidenum">
              <a:rPr lang="en-US" smtClean="0"/>
              <a:t>19</a:t>
            </a:fld>
            <a:endParaRPr lang="en-US" dirty="0"/>
          </a:p>
        </p:txBody>
      </p:sp>
    </p:spTree>
    <p:extLst>
      <p:ext uri="{BB962C8B-B14F-4D97-AF65-F5344CB8AC3E}">
        <p14:creationId xmlns:p14="http://schemas.microsoft.com/office/powerpoint/2010/main" val="4360237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3-1. </a:t>
            </a:r>
            <a:r>
              <a:rPr lang="en-US" dirty="0"/>
              <a:t>Approximately what percentage of your sales include point-of-sale assistance?</a:t>
            </a:r>
          </a:p>
          <a:p>
            <a:endParaRPr lang="en-US" dirty="0"/>
          </a:p>
          <a:p>
            <a:r>
              <a:rPr lang="en-US" dirty="0"/>
              <a:t>Point-of-sale assistance plays a crucial role in sales interactions, with approximately 13% of sales requiring this support.</a:t>
            </a:r>
          </a:p>
        </p:txBody>
      </p:sp>
      <p:sp>
        <p:nvSpPr>
          <p:cNvPr id="4" name="Slide Number Placeholder 3"/>
          <p:cNvSpPr>
            <a:spLocks noGrp="1"/>
          </p:cNvSpPr>
          <p:nvPr>
            <p:ph type="sldNum" sz="quarter" idx="10"/>
          </p:nvPr>
        </p:nvSpPr>
        <p:spPr/>
        <p:txBody>
          <a:bodyPr/>
          <a:lstStyle/>
          <a:p>
            <a:fld id="{48AED4EE-C9DA-462C-B712-3D4638B353E0}" type="slidenum">
              <a:rPr lang="en-US" smtClean="0"/>
              <a:t>21</a:t>
            </a:fld>
            <a:endParaRPr lang="en-US" dirty="0"/>
          </a:p>
        </p:txBody>
      </p:sp>
    </p:spTree>
    <p:extLst>
      <p:ext uri="{BB962C8B-B14F-4D97-AF65-F5344CB8AC3E}">
        <p14:creationId xmlns:p14="http://schemas.microsoft.com/office/powerpoint/2010/main" val="3142829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Wholesalers play a crucial role in the financial industry by acting as intermediaries between financial professionals, investment product manufacturers, insurance firms, and asset management companies. They support financial professionals in a myriad of ways: by imparting product knowledge, offering training and education, support during the sales process, and providing market insights.</a:t>
            </a:r>
          </a:p>
        </p:txBody>
      </p:sp>
      <p:sp>
        <p:nvSpPr>
          <p:cNvPr id="4" name="Slide Number Placeholder 3"/>
          <p:cNvSpPr>
            <a:spLocks noGrp="1"/>
          </p:cNvSpPr>
          <p:nvPr>
            <p:ph type="sldNum" sz="quarter" idx="5"/>
          </p:nvPr>
        </p:nvSpPr>
        <p:spPr/>
        <p:txBody>
          <a:bodyPr/>
          <a:lstStyle/>
          <a:p>
            <a:fld id="{48AED4EE-C9DA-462C-B712-3D4638B353E0}" type="slidenum">
              <a:rPr lang="en-US" smtClean="0"/>
              <a:t>2</a:t>
            </a:fld>
            <a:endParaRPr lang="en-US" dirty="0"/>
          </a:p>
        </p:txBody>
      </p:sp>
    </p:spTree>
    <p:extLst>
      <p:ext uri="{BB962C8B-B14F-4D97-AF65-F5344CB8AC3E}">
        <p14:creationId xmlns:p14="http://schemas.microsoft.com/office/powerpoint/2010/main" val="34486725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3-2. </a:t>
            </a:r>
            <a:r>
              <a:rPr lang="en-US" dirty="0"/>
              <a:t>Which of the following is most helpful to you when engaged in point-of-sale wholesaler assistance? Select one.</a:t>
            </a:r>
          </a:p>
          <a:p>
            <a:endParaRPr lang="en-US" dirty="0"/>
          </a:p>
          <a:p>
            <a:r>
              <a:rPr lang="en-US" dirty="0"/>
              <a:t>The effectiveness of point-of-sale wholesaler assistance lies in addressing complex client needs and explaining product details, as identified by 28% and 27% of respondents, respectively.</a:t>
            </a:r>
          </a:p>
        </p:txBody>
      </p:sp>
      <p:sp>
        <p:nvSpPr>
          <p:cNvPr id="4" name="Slide Number Placeholder 3"/>
          <p:cNvSpPr>
            <a:spLocks noGrp="1"/>
          </p:cNvSpPr>
          <p:nvPr>
            <p:ph type="sldNum" sz="quarter" idx="5"/>
          </p:nvPr>
        </p:nvSpPr>
        <p:spPr/>
        <p:txBody>
          <a:bodyPr/>
          <a:lstStyle/>
          <a:p>
            <a:fld id="{48AED4EE-C9DA-462C-B712-3D4638B353E0}" type="slidenum">
              <a:rPr lang="en-US" smtClean="0"/>
              <a:t>22</a:t>
            </a:fld>
            <a:endParaRPr lang="en-US" dirty="0"/>
          </a:p>
        </p:txBody>
      </p:sp>
    </p:spTree>
    <p:extLst>
      <p:ext uri="{BB962C8B-B14F-4D97-AF65-F5344CB8AC3E}">
        <p14:creationId xmlns:p14="http://schemas.microsoft.com/office/powerpoint/2010/main" val="25116036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3-3. </a:t>
            </a:r>
            <a:r>
              <a:rPr lang="en-US" dirty="0"/>
              <a:t>How is point-of-sale typically delivered? (percent of time)</a:t>
            </a:r>
          </a:p>
          <a:p>
            <a:r>
              <a:rPr lang="en-US" b="1" dirty="0"/>
              <a:t>3-3a. </a:t>
            </a:r>
            <a:r>
              <a:rPr lang="en-US" dirty="0"/>
              <a:t>Has virtual point-of-sale assistance from wholesalers increased, decreased, or remained the same since last year?</a:t>
            </a:r>
          </a:p>
          <a:p>
            <a:endParaRPr lang="en-US" dirty="0"/>
          </a:p>
          <a:p>
            <a:r>
              <a:rPr lang="en-US" dirty="0"/>
              <a:t>This assistance is delivered through various channels, with in-person interactions accounting for 40% of cases, virtual meetings for 30%, and phone calls for 29%. These findings underscore the importance of personalized support in guiding clients through complex financial decisions, whether through face-to-face meetings, virtual consultations, or over-the-phone discussions.</a:t>
            </a:r>
          </a:p>
        </p:txBody>
      </p:sp>
      <p:sp>
        <p:nvSpPr>
          <p:cNvPr id="4" name="Slide Number Placeholder 3"/>
          <p:cNvSpPr>
            <a:spLocks noGrp="1"/>
          </p:cNvSpPr>
          <p:nvPr>
            <p:ph type="sldNum" sz="quarter" idx="10"/>
          </p:nvPr>
        </p:nvSpPr>
        <p:spPr/>
        <p:txBody>
          <a:bodyPr/>
          <a:lstStyle/>
          <a:p>
            <a:fld id="{48AED4EE-C9DA-462C-B712-3D4638B353E0}" type="slidenum">
              <a:rPr lang="en-US" smtClean="0"/>
              <a:t>23</a:t>
            </a:fld>
            <a:endParaRPr lang="en-US" dirty="0"/>
          </a:p>
        </p:txBody>
      </p:sp>
    </p:spTree>
    <p:extLst>
      <p:ext uri="{BB962C8B-B14F-4D97-AF65-F5344CB8AC3E}">
        <p14:creationId xmlns:p14="http://schemas.microsoft.com/office/powerpoint/2010/main" val="19261622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4-1. </a:t>
            </a:r>
            <a:r>
              <a:rPr lang="en-US" dirty="0"/>
              <a:t>What percent of your external wholesaler interactions are in-person, virtual, phone, or text?</a:t>
            </a:r>
          </a:p>
          <a:p>
            <a:endParaRPr lang="en-US" dirty="0"/>
          </a:p>
          <a:p>
            <a:r>
              <a:rPr lang="en-US" dirty="0"/>
              <a:t>Financial professionals (FPs) engage with external wholesalers through a variety of channels, with in-person interactions accounting for 40% of their engagements, followed closely by phone calls at 38%, and virtual meetings at 18%.</a:t>
            </a:r>
          </a:p>
        </p:txBody>
      </p:sp>
      <p:sp>
        <p:nvSpPr>
          <p:cNvPr id="4" name="Slide Number Placeholder 3"/>
          <p:cNvSpPr>
            <a:spLocks noGrp="1"/>
          </p:cNvSpPr>
          <p:nvPr>
            <p:ph type="sldNum" sz="quarter" idx="10"/>
          </p:nvPr>
        </p:nvSpPr>
        <p:spPr/>
        <p:txBody>
          <a:bodyPr/>
          <a:lstStyle/>
          <a:p>
            <a:fld id="{48AED4EE-C9DA-462C-B712-3D4638B353E0}" type="slidenum">
              <a:rPr lang="en-US" smtClean="0"/>
              <a:t>25</a:t>
            </a:fld>
            <a:endParaRPr lang="en-US" dirty="0"/>
          </a:p>
        </p:txBody>
      </p:sp>
    </p:spTree>
    <p:extLst>
      <p:ext uri="{BB962C8B-B14F-4D97-AF65-F5344CB8AC3E}">
        <p14:creationId xmlns:p14="http://schemas.microsoft.com/office/powerpoint/2010/main" val="6022868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4-2. </a:t>
            </a:r>
            <a:r>
              <a:rPr lang="en-US" dirty="0"/>
              <a:t>Overall, are you virtually communicating with external wholesalers more, less, or about the same than a year ago?</a:t>
            </a:r>
          </a:p>
          <a:p>
            <a:endParaRPr lang="en-US" dirty="0"/>
          </a:p>
          <a:p>
            <a:r>
              <a:rPr lang="en-US" dirty="0"/>
              <a:t>Despite the prevalence of virtual communication, the majority of FPs (61%) report no significant change in their virtual interactions with external wholesalers compared to the previous year.</a:t>
            </a:r>
          </a:p>
        </p:txBody>
      </p:sp>
      <p:sp>
        <p:nvSpPr>
          <p:cNvPr id="4" name="Slide Number Placeholder 3"/>
          <p:cNvSpPr>
            <a:spLocks noGrp="1"/>
          </p:cNvSpPr>
          <p:nvPr>
            <p:ph type="sldNum" sz="quarter" idx="5"/>
          </p:nvPr>
        </p:nvSpPr>
        <p:spPr/>
        <p:txBody>
          <a:bodyPr/>
          <a:lstStyle/>
          <a:p>
            <a:fld id="{48AED4EE-C9DA-462C-B712-3D4638B353E0}" type="slidenum">
              <a:rPr lang="en-US" smtClean="0"/>
              <a:t>26</a:t>
            </a:fld>
            <a:endParaRPr lang="en-US" dirty="0"/>
          </a:p>
        </p:txBody>
      </p:sp>
    </p:spTree>
    <p:extLst>
      <p:ext uri="{BB962C8B-B14F-4D97-AF65-F5344CB8AC3E}">
        <p14:creationId xmlns:p14="http://schemas.microsoft.com/office/powerpoint/2010/main" val="29640438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4-3. </a:t>
            </a:r>
            <a:r>
              <a:rPr lang="en-US" b="0" dirty="0"/>
              <a:t>What factor(s) determine whether to meet a wholesaler in person versus virtually?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Interestingly, while many FPs express a preference for in-person meetings, those opting for virtual meetings highlight benefits such as geographic convenience and time savings.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AED4EE-C9DA-462C-B712-3D4638B353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81531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4-4. </a:t>
            </a:r>
            <a:r>
              <a:rPr lang="en-US" dirty="0"/>
              <a:t>Rank the effectiveness of virtual communication for the following interactions with wholesalers:</a:t>
            </a:r>
          </a:p>
          <a:p>
            <a:endParaRPr lang="en-US" dirty="0"/>
          </a:p>
          <a:p>
            <a:r>
              <a:rPr lang="en-US" dirty="0"/>
              <a:t>Virtual communication proves effective for FPs in various aspects, including gathering information on carriers' products and tools, designing cases, and resolving service issues.</a:t>
            </a:r>
          </a:p>
        </p:txBody>
      </p:sp>
      <p:sp>
        <p:nvSpPr>
          <p:cNvPr id="4" name="Slide Number Placeholder 3"/>
          <p:cNvSpPr>
            <a:spLocks noGrp="1"/>
          </p:cNvSpPr>
          <p:nvPr>
            <p:ph type="sldNum" sz="quarter" idx="10"/>
          </p:nvPr>
        </p:nvSpPr>
        <p:spPr/>
        <p:txBody>
          <a:bodyPr/>
          <a:lstStyle/>
          <a:p>
            <a:fld id="{48AED4EE-C9DA-462C-B712-3D4638B353E0}" type="slidenum">
              <a:rPr lang="en-US" smtClean="0"/>
              <a:t>28</a:t>
            </a:fld>
            <a:endParaRPr lang="en-US" dirty="0"/>
          </a:p>
        </p:txBody>
      </p:sp>
    </p:spTree>
    <p:extLst>
      <p:ext uri="{BB962C8B-B14F-4D97-AF65-F5344CB8AC3E}">
        <p14:creationId xmlns:p14="http://schemas.microsoft.com/office/powerpoint/2010/main" val="9074658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4-6. </a:t>
            </a:r>
            <a:r>
              <a:rPr lang="en-US" dirty="0"/>
              <a:t>What percentage of your meetings with external wholesalers are set in advance versus meetings prompted by an event or other trigger?</a:t>
            </a:r>
          </a:p>
        </p:txBody>
      </p:sp>
      <p:sp>
        <p:nvSpPr>
          <p:cNvPr id="4" name="Slide Number Placeholder 3"/>
          <p:cNvSpPr>
            <a:spLocks noGrp="1"/>
          </p:cNvSpPr>
          <p:nvPr>
            <p:ph type="sldNum" sz="quarter" idx="10"/>
          </p:nvPr>
        </p:nvSpPr>
        <p:spPr/>
        <p:txBody>
          <a:bodyPr/>
          <a:lstStyle/>
          <a:p>
            <a:fld id="{48AED4EE-C9DA-462C-B712-3D4638B353E0}" type="slidenum">
              <a:rPr lang="en-US" smtClean="0"/>
              <a:t>29</a:t>
            </a:fld>
            <a:endParaRPr lang="en-US" dirty="0"/>
          </a:p>
        </p:txBody>
      </p:sp>
    </p:spTree>
    <p:extLst>
      <p:ext uri="{BB962C8B-B14F-4D97-AF65-F5344CB8AC3E}">
        <p14:creationId xmlns:p14="http://schemas.microsoft.com/office/powerpoint/2010/main" val="30931964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4-7. </a:t>
            </a:r>
            <a:r>
              <a:rPr lang="en-US" dirty="0"/>
              <a:t>To what extent do you incorporate the use of data analytics in your practice?</a:t>
            </a:r>
          </a:p>
          <a:p>
            <a:endParaRPr lang="en-US" dirty="0"/>
          </a:p>
          <a:p>
            <a:r>
              <a:rPr lang="en-US" dirty="0"/>
              <a:t>Additionally, a significant portion of FPs integrate data analytics into their practices, with 44% incorporating it to some extent and 24% to a large extent.</a:t>
            </a:r>
          </a:p>
        </p:txBody>
      </p:sp>
      <p:sp>
        <p:nvSpPr>
          <p:cNvPr id="4" name="Slide Number Placeholder 3"/>
          <p:cNvSpPr>
            <a:spLocks noGrp="1"/>
          </p:cNvSpPr>
          <p:nvPr>
            <p:ph type="sldNum" sz="quarter" idx="5"/>
          </p:nvPr>
        </p:nvSpPr>
        <p:spPr/>
        <p:txBody>
          <a:bodyPr/>
          <a:lstStyle/>
          <a:p>
            <a:fld id="{48AED4EE-C9DA-462C-B712-3D4638B353E0}" type="slidenum">
              <a:rPr lang="en-US" smtClean="0"/>
              <a:t>30</a:t>
            </a:fld>
            <a:endParaRPr lang="en-US" dirty="0"/>
          </a:p>
        </p:txBody>
      </p:sp>
    </p:spTree>
    <p:extLst>
      <p:ext uri="{BB962C8B-B14F-4D97-AF65-F5344CB8AC3E}">
        <p14:creationId xmlns:p14="http://schemas.microsoft.com/office/powerpoint/2010/main" val="22959766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4-8. </a:t>
            </a:r>
            <a:r>
              <a:rPr lang="en-US" dirty="0"/>
              <a:t>How would you describe the data and/or analytics support you receive from wholesalers and the carriers they represent?</a:t>
            </a:r>
          </a:p>
          <a:p>
            <a:endParaRPr lang="en-US" dirty="0"/>
          </a:p>
          <a:p>
            <a:r>
              <a:rPr lang="en-US" dirty="0"/>
              <a:t>While the majority of FPs receive sufficient data and analytics support from wholesalers and carriers, 20% express a desire for more robust support in this area. These findings underscore the evolving landscape of communication and support within the financial services industry, where a blend of in-person and virtual interactions, coupled with robust data analytics, enhances the effectiveness of FPs' practices.</a:t>
            </a:r>
          </a:p>
        </p:txBody>
      </p:sp>
      <p:sp>
        <p:nvSpPr>
          <p:cNvPr id="4" name="Slide Number Placeholder 3"/>
          <p:cNvSpPr>
            <a:spLocks noGrp="1"/>
          </p:cNvSpPr>
          <p:nvPr>
            <p:ph type="sldNum" sz="quarter" idx="5"/>
          </p:nvPr>
        </p:nvSpPr>
        <p:spPr/>
        <p:txBody>
          <a:bodyPr/>
          <a:lstStyle/>
          <a:p>
            <a:fld id="{48AED4EE-C9DA-462C-B712-3D4638B353E0}" type="slidenum">
              <a:rPr lang="en-US" smtClean="0"/>
              <a:t>31</a:t>
            </a:fld>
            <a:endParaRPr lang="en-US" dirty="0"/>
          </a:p>
        </p:txBody>
      </p:sp>
    </p:spTree>
    <p:extLst>
      <p:ext uri="{BB962C8B-B14F-4D97-AF65-F5344CB8AC3E}">
        <p14:creationId xmlns:p14="http://schemas.microsoft.com/office/powerpoint/2010/main" val="29008951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5-1. </a:t>
            </a:r>
            <a:r>
              <a:rPr lang="en-US" dirty="0"/>
              <a:t>Looking forward 3 years, your individual 1:1 in-person meetings with external wholesalers will:</a:t>
            </a:r>
          </a:p>
          <a:p>
            <a:r>
              <a:rPr lang="en-US" b="1" dirty="0"/>
              <a:t>5-2. </a:t>
            </a:r>
            <a:r>
              <a:rPr lang="en-US" dirty="0"/>
              <a:t>Looking forward 3 years, your individual virtual meetings with external wholesalers will:</a:t>
            </a:r>
          </a:p>
          <a:p>
            <a:endParaRPr lang="en-US" dirty="0"/>
          </a:p>
          <a:p>
            <a:r>
              <a:rPr lang="en-US" dirty="0"/>
              <a:t>As financial professionals (FPs) peer into the future, there's a notable anticipation regarding the evolution of their interactions with external wholesalers. While the majority foresee stability in individual 1:1 in-person meetings (53%) and virtual meetings (52%) over the next three years, a significant proportion also anticipate an increase in both formats, with 34% expecting a rise in in-person meetings and 29% predicting an uptick in virtual meetings. This suggests a recognition of the enduring value of personal connections alongside the growing importance of virtual communication channels.</a:t>
            </a:r>
          </a:p>
        </p:txBody>
      </p:sp>
      <p:sp>
        <p:nvSpPr>
          <p:cNvPr id="4" name="Slide Number Placeholder 3"/>
          <p:cNvSpPr>
            <a:spLocks noGrp="1"/>
          </p:cNvSpPr>
          <p:nvPr>
            <p:ph type="sldNum" sz="quarter" idx="10"/>
          </p:nvPr>
        </p:nvSpPr>
        <p:spPr/>
        <p:txBody>
          <a:bodyPr/>
          <a:lstStyle/>
          <a:p>
            <a:fld id="{48AED4EE-C9DA-462C-B712-3D4638B353E0}" type="slidenum">
              <a:rPr lang="en-US" smtClean="0"/>
              <a:t>33</a:t>
            </a:fld>
            <a:endParaRPr lang="en-US" dirty="0"/>
          </a:p>
        </p:txBody>
      </p:sp>
    </p:spTree>
    <p:extLst>
      <p:ext uri="{BB962C8B-B14F-4D97-AF65-F5344CB8AC3E}">
        <p14:creationId xmlns:p14="http://schemas.microsoft.com/office/powerpoint/2010/main" val="5652978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of the financial professionals in this survey have revenue that primarily stems from advisory services (including asset management and financial planning) (35%) and investment products and services (30%).</a:t>
            </a:r>
          </a:p>
          <a:p>
            <a:endParaRPr lang="en-US" dirty="0"/>
          </a:p>
          <a:p>
            <a:r>
              <a:rPr lang="en-US" dirty="0"/>
              <a:t>These financial professionals have been in a sales or advisory position for an average of 21 years, and their average age is 53 years old. They are predominantly male (82%) and only 7 percent are of Hispanic or Latino origin.</a:t>
            </a:r>
          </a:p>
        </p:txBody>
      </p:sp>
      <p:sp>
        <p:nvSpPr>
          <p:cNvPr id="4" name="Slide Number Placeholder 3"/>
          <p:cNvSpPr>
            <a:spLocks noGrp="1"/>
          </p:cNvSpPr>
          <p:nvPr>
            <p:ph type="sldNum" sz="quarter" idx="5"/>
          </p:nvPr>
        </p:nvSpPr>
        <p:spPr/>
        <p:txBody>
          <a:bodyPr/>
          <a:lstStyle/>
          <a:p>
            <a:fld id="{48AED4EE-C9DA-462C-B712-3D4638B353E0}" type="slidenum">
              <a:rPr lang="en-US" smtClean="0"/>
              <a:t>3</a:t>
            </a:fld>
            <a:endParaRPr lang="en-US" dirty="0"/>
          </a:p>
        </p:txBody>
      </p:sp>
    </p:spTree>
    <p:extLst>
      <p:ext uri="{BB962C8B-B14F-4D97-AF65-F5344CB8AC3E}">
        <p14:creationId xmlns:p14="http://schemas.microsoft.com/office/powerpoint/2010/main" val="39752167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5-3. </a:t>
            </a:r>
            <a:r>
              <a:rPr lang="en-US" dirty="0"/>
              <a:t>As you look forward to the next few years, to what extent will you expect improved data and/or analytics support from wholesalers and the carriers they represent?</a:t>
            </a:r>
          </a:p>
          <a:p>
            <a:endParaRPr lang="en-US" dirty="0"/>
          </a:p>
          <a:p>
            <a:r>
              <a:rPr lang="en-US" dirty="0"/>
              <a:t>FPs are looking ahead with optimism regarding data and analytics support from wholesalers and carriers, with 54% expecting improvements to some extent and 32% anticipating substantial advancements. This underscores a growing reliance on data-driven insights to inform decision-making processes, reflecting an industry-wide embrace of technological advancements to enhance service offerings and client outcomes.</a:t>
            </a:r>
          </a:p>
        </p:txBody>
      </p:sp>
      <p:sp>
        <p:nvSpPr>
          <p:cNvPr id="4" name="Slide Number Placeholder 3"/>
          <p:cNvSpPr>
            <a:spLocks noGrp="1"/>
          </p:cNvSpPr>
          <p:nvPr>
            <p:ph type="sldNum" sz="quarter" idx="5"/>
          </p:nvPr>
        </p:nvSpPr>
        <p:spPr/>
        <p:txBody>
          <a:bodyPr/>
          <a:lstStyle/>
          <a:p>
            <a:fld id="{48AED4EE-C9DA-462C-B712-3D4638B353E0}" type="slidenum">
              <a:rPr lang="en-US" smtClean="0"/>
              <a:t>34</a:t>
            </a:fld>
            <a:endParaRPr lang="en-US" dirty="0"/>
          </a:p>
        </p:txBody>
      </p:sp>
    </p:spTree>
    <p:extLst>
      <p:ext uri="{BB962C8B-B14F-4D97-AF65-F5344CB8AC3E}">
        <p14:creationId xmlns:p14="http://schemas.microsoft.com/office/powerpoint/2010/main" val="6469216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5-4. </a:t>
            </a:r>
            <a:r>
              <a:rPr lang="en-US" dirty="0"/>
              <a:t>As you look forward to the next few years, what will be the primary reason you need an external wholesaler? Select one.</a:t>
            </a:r>
          </a:p>
          <a:p>
            <a:endParaRPr lang="en-US" dirty="0"/>
          </a:p>
          <a:p>
            <a:r>
              <a:rPr lang="en-US" dirty="0"/>
              <a:t>Over the next few years, 54% of FPs indicate that the primary reason for needing an external wholesaler is product expertise, followed by sales and marketing support (23%).</a:t>
            </a:r>
          </a:p>
        </p:txBody>
      </p:sp>
      <p:sp>
        <p:nvSpPr>
          <p:cNvPr id="4" name="Slide Number Placeholder 3"/>
          <p:cNvSpPr>
            <a:spLocks noGrp="1"/>
          </p:cNvSpPr>
          <p:nvPr>
            <p:ph type="sldNum" sz="quarter" idx="5"/>
          </p:nvPr>
        </p:nvSpPr>
        <p:spPr/>
        <p:txBody>
          <a:bodyPr/>
          <a:lstStyle/>
          <a:p>
            <a:fld id="{48AED4EE-C9DA-462C-B712-3D4638B353E0}" type="slidenum">
              <a:rPr lang="en-US" smtClean="0"/>
              <a:t>35</a:t>
            </a:fld>
            <a:endParaRPr lang="en-US" dirty="0"/>
          </a:p>
        </p:txBody>
      </p:sp>
    </p:spTree>
    <p:extLst>
      <p:ext uri="{BB962C8B-B14F-4D97-AF65-F5344CB8AC3E}">
        <p14:creationId xmlns:p14="http://schemas.microsoft.com/office/powerpoint/2010/main" val="17099522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5-5. </a:t>
            </a:r>
            <a:r>
              <a:rPr lang="en-US" dirty="0"/>
              <a:t>To what extent do you agree or disagree with the following statements?</a:t>
            </a:r>
          </a:p>
        </p:txBody>
      </p:sp>
      <p:sp>
        <p:nvSpPr>
          <p:cNvPr id="4" name="Slide Number Placeholder 3"/>
          <p:cNvSpPr>
            <a:spLocks noGrp="1"/>
          </p:cNvSpPr>
          <p:nvPr>
            <p:ph type="sldNum" sz="quarter" idx="10"/>
          </p:nvPr>
        </p:nvSpPr>
        <p:spPr/>
        <p:txBody>
          <a:bodyPr/>
          <a:lstStyle/>
          <a:p>
            <a:fld id="{48AED4EE-C9DA-462C-B712-3D4638B353E0}" type="slidenum">
              <a:rPr lang="en-US" smtClean="0"/>
              <a:t>36</a:t>
            </a:fld>
            <a:endParaRPr lang="en-US" dirty="0"/>
          </a:p>
        </p:txBody>
      </p:sp>
    </p:spTree>
    <p:extLst>
      <p:ext uri="{BB962C8B-B14F-4D97-AF65-F5344CB8AC3E}">
        <p14:creationId xmlns:p14="http://schemas.microsoft.com/office/powerpoint/2010/main" val="21387363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5-6. </a:t>
            </a:r>
            <a:r>
              <a:rPr lang="en-US" dirty="0"/>
              <a:t>Compared to 2022, what do you expect your 2023 net income to be?</a:t>
            </a:r>
          </a:p>
        </p:txBody>
      </p:sp>
      <p:sp>
        <p:nvSpPr>
          <p:cNvPr id="4" name="Slide Number Placeholder 3"/>
          <p:cNvSpPr>
            <a:spLocks noGrp="1"/>
          </p:cNvSpPr>
          <p:nvPr>
            <p:ph type="sldNum" sz="quarter" idx="5"/>
          </p:nvPr>
        </p:nvSpPr>
        <p:spPr/>
        <p:txBody>
          <a:bodyPr/>
          <a:lstStyle/>
          <a:p>
            <a:fld id="{48AED4EE-C9DA-462C-B712-3D4638B353E0}" type="slidenum">
              <a:rPr lang="en-US" smtClean="0"/>
              <a:t>37</a:t>
            </a:fld>
            <a:endParaRPr lang="en-US" dirty="0"/>
          </a:p>
        </p:txBody>
      </p:sp>
    </p:spTree>
    <p:extLst>
      <p:ext uri="{BB962C8B-B14F-4D97-AF65-F5344CB8AC3E}">
        <p14:creationId xmlns:p14="http://schemas.microsoft.com/office/powerpoint/2010/main" val="15586250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5-7. </a:t>
            </a:r>
            <a:r>
              <a:rPr lang="en-US" dirty="0"/>
              <a:t>What means of wholesaling will be most highly valued by you in the next 3 years?</a:t>
            </a:r>
          </a:p>
          <a:p>
            <a:endParaRPr lang="en-US" dirty="0"/>
          </a:p>
          <a:p>
            <a:r>
              <a:rPr lang="en-US" dirty="0"/>
              <a:t>FPs are split on their thinking that virtual communication with external wholesalers will overtake in-person. 40% agree or strongly agree, while 37% disagree or strongly disagree. FPs overwhelmingly agree (63%) that in-person communication will be the most highly valued means of wholesaling in the next 3 years.</a:t>
            </a:r>
          </a:p>
        </p:txBody>
      </p:sp>
      <p:sp>
        <p:nvSpPr>
          <p:cNvPr id="4" name="Slide Number Placeholder 3"/>
          <p:cNvSpPr>
            <a:spLocks noGrp="1"/>
          </p:cNvSpPr>
          <p:nvPr>
            <p:ph type="sldNum" sz="quarter" idx="5"/>
          </p:nvPr>
        </p:nvSpPr>
        <p:spPr/>
        <p:txBody>
          <a:bodyPr/>
          <a:lstStyle/>
          <a:p>
            <a:fld id="{48AED4EE-C9DA-462C-B712-3D4638B353E0}" type="slidenum">
              <a:rPr lang="en-US" smtClean="0"/>
              <a:t>38</a:t>
            </a:fld>
            <a:endParaRPr lang="en-US" dirty="0"/>
          </a:p>
        </p:txBody>
      </p:sp>
    </p:spTree>
    <p:extLst>
      <p:ext uri="{BB962C8B-B14F-4D97-AF65-F5344CB8AC3E}">
        <p14:creationId xmlns:p14="http://schemas.microsoft.com/office/powerpoint/2010/main" val="6487371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AED4EE-C9DA-462C-B712-3D4638B353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09409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1-1. </a:t>
            </a:r>
            <a:r>
              <a:rPr lang="en-US" dirty="0"/>
              <a:t>How many internal and external wholesalers do you work with on a regular </a:t>
            </a:r>
            <a:r>
              <a:rPr lang="en-US"/>
              <a:t>basis?</a:t>
            </a:r>
          </a:p>
          <a:p>
            <a:endParaRPr lang="en-US"/>
          </a:p>
          <a:p>
            <a:r>
              <a:rPr lang="en-US"/>
              <a:t>Financial </a:t>
            </a:r>
            <a:r>
              <a:rPr lang="en-US" dirty="0"/>
              <a:t>professionals usually work with 3-4 carrier internals, 5-6 carrier externals, and 1-2 wholesalers (internal/external) from BGAs/IMOs. </a:t>
            </a:r>
          </a:p>
        </p:txBody>
      </p:sp>
      <p:sp>
        <p:nvSpPr>
          <p:cNvPr id="4" name="Slide Number Placeholder 3"/>
          <p:cNvSpPr>
            <a:spLocks noGrp="1"/>
          </p:cNvSpPr>
          <p:nvPr>
            <p:ph type="sldNum" sz="quarter" idx="10"/>
          </p:nvPr>
        </p:nvSpPr>
        <p:spPr/>
        <p:txBody>
          <a:bodyPr/>
          <a:lstStyle/>
          <a:p>
            <a:fld id="{48AED4EE-C9DA-462C-B712-3D4638B353E0}" type="slidenum">
              <a:rPr lang="en-US" smtClean="0"/>
              <a:t>5</a:t>
            </a:fld>
            <a:endParaRPr lang="en-US" dirty="0"/>
          </a:p>
        </p:txBody>
      </p:sp>
    </p:spTree>
    <p:extLst>
      <p:ext uri="{BB962C8B-B14F-4D97-AF65-F5344CB8AC3E}">
        <p14:creationId xmlns:p14="http://schemas.microsoft.com/office/powerpoint/2010/main" val="2372690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1-1. </a:t>
            </a:r>
            <a:r>
              <a:rPr lang="en-US" dirty="0"/>
              <a:t>For the [insert number from AB] carrier (product manufacturer) wholesalers you work with, indicate the primary product they represent.</a:t>
            </a:r>
          </a:p>
          <a:p>
            <a:endParaRPr lang="en-US" dirty="0"/>
          </a:p>
          <a:p>
            <a:r>
              <a:rPr lang="en-US" dirty="0"/>
              <a:t>These FPs most often work with carrier wholesalers that primarily represent investment products.</a:t>
            </a:r>
          </a:p>
        </p:txBody>
      </p:sp>
      <p:sp>
        <p:nvSpPr>
          <p:cNvPr id="4" name="Slide Number Placeholder 3"/>
          <p:cNvSpPr>
            <a:spLocks noGrp="1"/>
          </p:cNvSpPr>
          <p:nvPr>
            <p:ph type="sldNum" sz="quarter" idx="10"/>
          </p:nvPr>
        </p:nvSpPr>
        <p:spPr/>
        <p:txBody>
          <a:bodyPr/>
          <a:lstStyle/>
          <a:p>
            <a:fld id="{48AED4EE-C9DA-462C-B712-3D4638B353E0}" type="slidenum">
              <a:rPr lang="en-US" smtClean="0"/>
              <a:t>6</a:t>
            </a:fld>
            <a:endParaRPr lang="en-US" dirty="0"/>
          </a:p>
        </p:txBody>
      </p:sp>
    </p:spTree>
    <p:extLst>
      <p:ext uri="{BB962C8B-B14F-4D97-AF65-F5344CB8AC3E}">
        <p14:creationId xmlns:p14="http://schemas.microsoft.com/office/powerpoint/2010/main" val="24585022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1-2. </a:t>
            </a:r>
            <a:r>
              <a:rPr lang="en-US" dirty="0"/>
              <a:t>Typically, how many times do you need to interact with a wholesaler before the first piece of business is placed with the company they represent?</a:t>
            </a:r>
          </a:p>
          <a:p>
            <a:endParaRPr lang="en-US" dirty="0"/>
          </a:p>
          <a:p>
            <a:r>
              <a:rPr lang="en-US" dirty="0"/>
              <a:t>These FPs typically interact with wholesalers 2-3 times before business is placed.</a:t>
            </a:r>
          </a:p>
        </p:txBody>
      </p:sp>
      <p:sp>
        <p:nvSpPr>
          <p:cNvPr id="4" name="Slide Number Placeholder 3"/>
          <p:cNvSpPr>
            <a:spLocks noGrp="1"/>
          </p:cNvSpPr>
          <p:nvPr>
            <p:ph type="sldNum" sz="quarter" idx="10"/>
          </p:nvPr>
        </p:nvSpPr>
        <p:spPr/>
        <p:txBody>
          <a:bodyPr/>
          <a:lstStyle/>
          <a:p>
            <a:fld id="{48AED4EE-C9DA-462C-B712-3D4638B353E0}" type="slidenum">
              <a:rPr lang="en-US" smtClean="0"/>
              <a:t>7</a:t>
            </a:fld>
            <a:endParaRPr lang="en-US" dirty="0"/>
          </a:p>
        </p:txBody>
      </p:sp>
    </p:spTree>
    <p:extLst>
      <p:ext uri="{BB962C8B-B14F-4D97-AF65-F5344CB8AC3E}">
        <p14:creationId xmlns:p14="http://schemas.microsoft.com/office/powerpoint/2010/main" val="13275805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1-3. </a:t>
            </a:r>
            <a:r>
              <a:rPr lang="en-US" dirty="0"/>
              <a:t>To what extent do you agree with the following statement?</a:t>
            </a:r>
          </a:p>
          <a:p>
            <a:r>
              <a:rPr lang="en-US" dirty="0"/>
              <a:t>I prefer working with a true, traditional external wholesaler vs a hybrid wholesaler.</a:t>
            </a:r>
          </a:p>
          <a:p>
            <a:endParaRPr lang="en-US" dirty="0"/>
          </a:p>
          <a:p>
            <a:r>
              <a:rPr lang="en-US" dirty="0"/>
              <a:t>While 35 percent of financial professionals are neutral, 50 percent prefer to work with a true, traditional external wholesaler (vs. a hybrid wholesaler). Reasons include:</a:t>
            </a:r>
          </a:p>
          <a:p>
            <a:r>
              <a:rPr lang="en-US" dirty="0"/>
              <a:t>•	More time for financial professionals.</a:t>
            </a:r>
          </a:p>
          <a:p>
            <a:r>
              <a:rPr lang="en-US" dirty="0"/>
              <a:t>•	They are usually more experienced with better product knowledge.</a:t>
            </a:r>
          </a:p>
          <a:p>
            <a:r>
              <a:rPr lang="en-US" dirty="0"/>
              <a:t>•	They have the ability to build a strong, in-person relationship.</a:t>
            </a:r>
          </a:p>
        </p:txBody>
      </p:sp>
      <p:sp>
        <p:nvSpPr>
          <p:cNvPr id="4" name="Slide Number Placeholder 3"/>
          <p:cNvSpPr>
            <a:spLocks noGrp="1"/>
          </p:cNvSpPr>
          <p:nvPr>
            <p:ph type="sldNum" sz="quarter" idx="10"/>
          </p:nvPr>
        </p:nvSpPr>
        <p:spPr/>
        <p:txBody>
          <a:bodyPr/>
          <a:lstStyle/>
          <a:p>
            <a:fld id="{48AED4EE-C9DA-462C-B712-3D4638B353E0}" type="slidenum">
              <a:rPr lang="en-US" smtClean="0"/>
              <a:t>8</a:t>
            </a:fld>
            <a:endParaRPr lang="en-US" dirty="0"/>
          </a:p>
        </p:txBody>
      </p:sp>
    </p:spTree>
    <p:extLst>
      <p:ext uri="{BB962C8B-B14F-4D97-AF65-F5344CB8AC3E}">
        <p14:creationId xmlns:p14="http://schemas.microsoft.com/office/powerpoint/2010/main" val="27431263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1-3a. </a:t>
            </a:r>
            <a:r>
              <a:rPr lang="en-US" dirty="0"/>
              <a:t>Please explain why you have a preference to working with a true, traditional external wholesaler.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While 35 percent of financial professionals are neutral, 50 percent prefer to work with a true, traditional external wholesaler (vs. a hybrid wholesaler). Reasons include: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More time for financial professionals.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They are usually more experienced with better product knowledge.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They have the ability to build a strong, in-person relationship.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AED4EE-C9DA-462C-B712-3D4638B353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98461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1-4. </a:t>
            </a:r>
            <a:r>
              <a:rPr lang="en-US" dirty="0"/>
              <a:t>To what extent do you agree or disagree with the following statements?</a:t>
            </a:r>
          </a:p>
          <a:p>
            <a:endParaRPr lang="en-US" dirty="0"/>
          </a:p>
          <a:p>
            <a:r>
              <a:rPr lang="en-US" dirty="0"/>
              <a:t>A good relationship with a wholesaler can often be the determining factor when selecting a carrier to place business with (51% agree and 21% strongly agree).</a:t>
            </a:r>
          </a:p>
          <a:p>
            <a:endParaRPr lang="en-US" dirty="0"/>
          </a:p>
          <a:p>
            <a:r>
              <a:rPr lang="en-US" dirty="0"/>
              <a:t>Only 21% of FPs report an increase in the number of wholesalers they work with since the pandemic.</a:t>
            </a:r>
          </a:p>
        </p:txBody>
      </p:sp>
      <p:sp>
        <p:nvSpPr>
          <p:cNvPr id="4" name="Slide Number Placeholder 3"/>
          <p:cNvSpPr>
            <a:spLocks noGrp="1"/>
          </p:cNvSpPr>
          <p:nvPr>
            <p:ph type="sldNum" sz="quarter" idx="10"/>
          </p:nvPr>
        </p:nvSpPr>
        <p:spPr/>
        <p:txBody>
          <a:bodyPr/>
          <a:lstStyle/>
          <a:p>
            <a:fld id="{48AED4EE-C9DA-462C-B712-3D4638B353E0}" type="slidenum">
              <a:rPr lang="en-US" smtClean="0"/>
              <a:t>10</a:t>
            </a:fld>
            <a:endParaRPr lang="en-US" dirty="0"/>
          </a:p>
        </p:txBody>
      </p:sp>
    </p:spTree>
    <p:extLst>
      <p:ext uri="{BB962C8B-B14F-4D97-AF65-F5344CB8AC3E}">
        <p14:creationId xmlns:p14="http://schemas.microsoft.com/office/powerpoint/2010/main" val="32763255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ag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824" y="-571500"/>
            <a:ext cx="12195955" cy="6812280"/>
          </a:xfrm>
          <a:prstGeom prst="rect">
            <a:avLst/>
          </a:prstGeom>
        </p:spPr>
      </p:pic>
      <p:sp>
        <p:nvSpPr>
          <p:cNvPr id="10" name="Rectangle 9"/>
          <p:cNvSpPr/>
          <p:nvPr userDrawn="1"/>
        </p:nvSpPr>
        <p:spPr>
          <a:xfrm>
            <a:off x="0" y="4995950"/>
            <a:ext cx="12198096" cy="1868734"/>
          </a:xfrm>
          <a:prstGeom prst="rect">
            <a:avLst/>
          </a:prstGeom>
          <a:solidFill>
            <a:srgbClr val="002F70"/>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dirty="0"/>
          </a:p>
        </p:txBody>
      </p:sp>
      <p:sp>
        <p:nvSpPr>
          <p:cNvPr id="13" name="Rectangle 2"/>
          <p:cNvSpPr>
            <a:spLocks noGrp="1" noChangeArrowheads="1"/>
          </p:cNvSpPr>
          <p:nvPr>
            <p:ph type="ctrTitle" hasCustomPrompt="1"/>
          </p:nvPr>
        </p:nvSpPr>
        <p:spPr>
          <a:xfrm>
            <a:off x="441028" y="5293508"/>
            <a:ext cx="5446762" cy="477054"/>
          </a:xfrm>
          <a:prstGeom prst="rect">
            <a:avLst/>
          </a:prstGeom>
          <a:noFill/>
          <a:effectLst/>
        </p:spPr>
        <p:txBody>
          <a:bodyPr wrap="square" lIns="0" rIns="182880" bIns="0" anchor="b" anchorCtr="0">
            <a:spAutoFit/>
          </a:bodyPr>
          <a:lstStyle>
            <a:lvl1pPr algn="l">
              <a:lnSpc>
                <a:spcPct val="100000"/>
              </a:lnSpc>
              <a:defRPr sz="2800" b="1">
                <a:solidFill>
                  <a:schemeClr val="bg1"/>
                </a:solidFill>
                <a:latin typeface="Arial"/>
                <a:cs typeface="Arial"/>
              </a:defRPr>
            </a:lvl1pPr>
          </a:lstStyle>
          <a:p>
            <a:r>
              <a:rPr lang="en-US" dirty="0"/>
              <a:t>Click to add Title</a:t>
            </a:r>
          </a:p>
        </p:txBody>
      </p:sp>
      <p:pic>
        <p:nvPicPr>
          <p:cNvPr id="11" name="Picture 10"/>
          <p:cNvPicPr>
            <a:picLocks noChangeAspect="1"/>
          </p:cNvPicPr>
          <p:nvPr userDrawn="1"/>
        </p:nvPicPr>
        <p:blipFill rotWithShape="1">
          <a:blip r:embed="rId3" cstate="screen">
            <a:extLst>
              <a:ext uri="{28A0092B-C50C-407E-A947-70E740481C1C}">
                <a14:useLocalDpi xmlns:a14="http://schemas.microsoft.com/office/drawing/2010/main"/>
              </a:ext>
            </a:extLst>
          </a:blip>
          <a:srcRect r="-1"/>
          <a:stretch/>
        </p:blipFill>
        <p:spPr>
          <a:xfrm>
            <a:off x="-6824" y="1857042"/>
            <a:ext cx="1131113" cy="2562474"/>
          </a:xfrm>
          <a:prstGeom prst="rect">
            <a:avLst/>
          </a:prstGeom>
        </p:spPr>
      </p:pic>
      <p:sp>
        <p:nvSpPr>
          <p:cNvPr id="12" name="Text Placeholder 2"/>
          <p:cNvSpPr>
            <a:spLocks noGrp="1"/>
          </p:cNvSpPr>
          <p:nvPr>
            <p:ph type="body" sz="quarter" idx="10"/>
          </p:nvPr>
        </p:nvSpPr>
        <p:spPr>
          <a:xfrm>
            <a:off x="441028" y="5805131"/>
            <a:ext cx="5449824" cy="333375"/>
          </a:xfrm>
          <a:prstGeom prst="rect">
            <a:avLst/>
          </a:prstGeom>
        </p:spPr>
        <p:txBody>
          <a:bodyPr lIns="0" tIns="0" rIns="0" bIns="0" anchor="ctr" anchorCtr="0"/>
          <a:lstStyle>
            <a:lvl1pPr>
              <a:defRPr sz="1800">
                <a:solidFill>
                  <a:schemeClr val="bg1"/>
                </a:solidFill>
              </a:defRPr>
            </a:lvl1pPr>
          </a:lstStyle>
          <a:p>
            <a:pPr lvl="0"/>
            <a:r>
              <a:rPr lang="en-US"/>
              <a:t>Edit Master text styles</a:t>
            </a:r>
          </a:p>
        </p:txBody>
      </p:sp>
      <p:sp>
        <p:nvSpPr>
          <p:cNvPr id="14" name="Text Placeholder 2"/>
          <p:cNvSpPr>
            <a:spLocks noGrp="1"/>
          </p:cNvSpPr>
          <p:nvPr>
            <p:ph type="body" sz="quarter" idx="11"/>
          </p:nvPr>
        </p:nvSpPr>
        <p:spPr>
          <a:xfrm>
            <a:off x="441028" y="6159279"/>
            <a:ext cx="5449824" cy="333375"/>
          </a:xfrm>
          <a:prstGeom prst="rect">
            <a:avLst/>
          </a:prstGeom>
        </p:spPr>
        <p:txBody>
          <a:bodyPr lIns="0" tIns="0" rIns="0" bIns="0" anchor="ctr" anchorCtr="0"/>
          <a:lstStyle>
            <a:lvl1pPr>
              <a:defRPr sz="1600" i="1">
                <a:solidFill>
                  <a:schemeClr val="bg1"/>
                </a:solidFill>
              </a:defRPr>
            </a:lvl1pPr>
          </a:lstStyle>
          <a:p>
            <a:pPr lvl="0"/>
            <a:r>
              <a:rPr lang="en-US"/>
              <a:t>Edit Master text styles</a:t>
            </a:r>
          </a:p>
        </p:txBody>
      </p:sp>
      <p:pic>
        <p:nvPicPr>
          <p:cNvPr id="17" name="Picture 16"/>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608546" y="6106277"/>
            <a:ext cx="1164354" cy="475757"/>
          </a:xfrm>
          <a:prstGeom prst="rect">
            <a:avLst/>
          </a:prstGeom>
        </p:spPr>
      </p:pic>
    </p:spTree>
    <p:extLst>
      <p:ext uri="{BB962C8B-B14F-4D97-AF65-F5344CB8AC3E}">
        <p14:creationId xmlns:p14="http://schemas.microsoft.com/office/powerpoint/2010/main" val="2545602925"/>
      </p:ext>
    </p:extLst>
  </p:cSld>
  <p:clrMapOvr>
    <a:masterClrMapping/>
  </p:clrMapOvr>
  <p:extLst>
    <p:ext uri="{DCECCB84-F9BA-43D5-87BE-67443E8EF086}">
      <p15:sldGuideLst xmlns:p15="http://schemas.microsoft.com/office/powerpoint/2012/main">
        <p15:guide id="1" orient="horz" pos="403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Section">
    <p:spTree>
      <p:nvGrpSpPr>
        <p:cNvPr id="1" name=""/>
        <p:cNvGrpSpPr/>
        <p:nvPr/>
      </p:nvGrpSpPr>
      <p:grpSpPr>
        <a:xfrm>
          <a:off x="0" y="0"/>
          <a:ext cx="0" cy="0"/>
          <a:chOff x="0" y="0"/>
          <a:chExt cx="0" cy="0"/>
        </a:xfrm>
      </p:grpSpPr>
      <p:sp>
        <p:nvSpPr>
          <p:cNvPr id="9"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
        <p:nvSpPr>
          <p:cNvPr id="10" name="Picture Placeholder 10"/>
          <p:cNvSpPr>
            <a:spLocks noGrp="1"/>
          </p:cNvSpPr>
          <p:nvPr>
            <p:ph type="pic" sz="quarter" idx="10" hasCustomPrompt="1"/>
          </p:nvPr>
        </p:nvSpPr>
        <p:spPr>
          <a:xfrm>
            <a:off x="0" y="0"/>
            <a:ext cx="12192000" cy="4162425"/>
          </a:xfrm>
          <a:prstGeom prst="rect">
            <a:avLst/>
          </a:prstGeom>
        </p:spPr>
        <p:txBody>
          <a:bodyPr anchor="ctr"/>
          <a:lstStyle>
            <a:lvl1pPr algn="ctr">
              <a:defRPr/>
            </a:lvl1pPr>
          </a:lstStyle>
          <a:p>
            <a:r>
              <a:rPr lang="en-US" dirty="0"/>
              <a:t>Click to add photo</a:t>
            </a:r>
          </a:p>
        </p:txBody>
      </p:sp>
      <p:sp>
        <p:nvSpPr>
          <p:cNvPr id="11" name="Rectangle 10"/>
          <p:cNvSpPr/>
          <p:nvPr userDrawn="1"/>
        </p:nvSpPr>
        <p:spPr>
          <a:xfrm>
            <a:off x="0" y="4133850"/>
            <a:ext cx="12191999" cy="787609"/>
          </a:xfrm>
          <a:prstGeom prst="rect">
            <a:avLst/>
          </a:prstGeom>
          <a:solidFill>
            <a:srgbClr val="EBE8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BE8E5"/>
              </a:solidFill>
            </a:endParaRPr>
          </a:p>
        </p:txBody>
      </p:sp>
      <p:sp>
        <p:nvSpPr>
          <p:cNvPr id="12" name="Rectangle 11"/>
          <p:cNvSpPr/>
          <p:nvPr userDrawn="1"/>
        </p:nvSpPr>
        <p:spPr>
          <a:xfrm>
            <a:off x="0" y="4378221"/>
            <a:ext cx="12191999" cy="1241530"/>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solidFill>
                <a:srgbClr val="002F70"/>
              </a:solidFill>
            </a:endParaRPr>
          </a:p>
        </p:txBody>
      </p:sp>
      <p:sp>
        <p:nvSpPr>
          <p:cNvPr id="13" name="Title Placeholder 37"/>
          <p:cNvSpPr>
            <a:spLocks noGrp="1"/>
          </p:cNvSpPr>
          <p:nvPr>
            <p:ph type="title" hasCustomPrompt="1"/>
          </p:nvPr>
        </p:nvSpPr>
        <p:spPr>
          <a:xfrm>
            <a:off x="5782" y="4391025"/>
            <a:ext cx="12024293" cy="1219199"/>
          </a:xfrm>
          <a:prstGeom prst="rect">
            <a:avLst/>
          </a:prstGeom>
          <a:noFill/>
        </p:spPr>
        <p:txBody>
          <a:bodyPr vert="horz" wrap="none" lIns="274320" tIns="0" rIns="182880" bIns="0" rtlCol="0" anchor="ctr" anchorCtr="0">
            <a:normAutofit/>
          </a:bodyPr>
          <a:lstStyle>
            <a:lvl1pPr algn="r">
              <a:defRPr sz="3200" b="0" baseline="0">
                <a:solidFill>
                  <a:schemeClr val="bg1"/>
                </a:solidFill>
              </a:defRPr>
            </a:lvl1pPr>
          </a:lstStyle>
          <a:p>
            <a:r>
              <a:rPr lang="en-US" dirty="0"/>
              <a:t>Click to edit section text</a:t>
            </a:r>
          </a:p>
        </p:txBody>
      </p:sp>
    </p:spTree>
    <p:extLst>
      <p:ext uri="{BB962C8B-B14F-4D97-AF65-F5344CB8AC3E}">
        <p14:creationId xmlns:p14="http://schemas.microsoft.com/office/powerpoint/2010/main" val="2905958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Blue bar-gray backgroun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8" name="Title Placeholder 37"/>
          <p:cNvSpPr>
            <a:spLocks noGrp="1"/>
          </p:cNvSpPr>
          <p:nvPr>
            <p:ph type="title" hasCustomPrompt="1"/>
          </p:nvPr>
        </p:nvSpPr>
        <p:spPr>
          <a:xfrm>
            <a:off x="2" y="0"/>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5"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
        <p:nvSpPr>
          <p:cNvPr id="6" name="Text Placeholder 9"/>
          <p:cNvSpPr>
            <a:spLocks noGrp="1"/>
          </p:cNvSpPr>
          <p:nvPr>
            <p:ph type="body" sz="quarter" idx="14"/>
          </p:nvPr>
        </p:nvSpPr>
        <p:spPr>
          <a:xfrm>
            <a:off x="417448" y="5980090"/>
            <a:ext cx="5346858" cy="658368"/>
          </a:xfrm>
          <a:prstGeom prst="rect">
            <a:avLst/>
          </a:prstGeom>
          <a:ln>
            <a:noFill/>
          </a:ln>
        </p:spPr>
        <p:txBody>
          <a:bodyPr anchor="b"/>
          <a:lstStyle>
            <a:lvl1pPr>
              <a:lnSpc>
                <a:spcPct val="100000"/>
              </a:lnSpc>
              <a:spcAft>
                <a:spcPts val="0"/>
              </a:spcAft>
              <a:defRPr sz="800"/>
            </a:lvl1pPr>
          </a:lstStyle>
          <a:p>
            <a:pPr lvl="0"/>
            <a:r>
              <a:rPr lang="en-US" dirty="0"/>
              <a:t>Edit Master text styles</a:t>
            </a:r>
          </a:p>
        </p:txBody>
      </p:sp>
    </p:spTree>
    <p:extLst>
      <p:ext uri="{BB962C8B-B14F-4D97-AF65-F5344CB8AC3E}">
        <p14:creationId xmlns:p14="http://schemas.microsoft.com/office/powerpoint/2010/main" val="2884002735"/>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Who We Are PP gray background">
    <p:bg>
      <p:bgRef idx="1001">
        <a:schemeClr val="bg1"/>
      </p:bgRef>
    </p:bg>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7789" y="1368425"/>
            <a:ext cx="5993476" cy="3995284"/>
          </a:xfrm>
          <a:prstGeom prst="rect">
            <a:avLst/>
          </a:prstGeom>
          <a:noFill/>
        </p:spPr>
      </p:pic>
      <p:sp>
        <p:nvSpPr>
          <p:cNvPr id="22" name="Rectangle 21" hidden="1"/>
          <p:cNvSpPr/>
          <p:nvPr userDrawn="1"/>
        </p:nvSpPr>
        <p:spPr>
          <a:xfrm>
            <a:off x="-24938" y="5308671"/>
            <a:ext cx="12216384" cy="1596043"/>
          </a:xfrm>
          <a:prstGeom prst="rect">
            <a:avLst/>
          </a:prstGeom>
          <a:solidFill>
            <a:srgbClr val="002F70">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sz="1350" dirty="0"/>
          </a:p>
        </p:txBody>
      </p:sp>
      <p:grpSp>
        <p:nvGrpSpPr>
          <p:cNvPr id="8" name="Group 7"/>
          <p:cNvGrpSpPr/>
          <p:nvPr userDrawn="1"/>
        </p:nvGrpSpPr>
        <p:grpSpPr>
          <a:xfrm>
            <a:off x="7905830" y="1368425"/>
            <a:ext cx="3666956" cy="3689131"/>
            <a:chOff x="7012369" y="1565306"/>
            <a:chExt cx="4443873" cy="3689131"/>
          </a:xfrm>
          <a:solidFill>
            <a:schemeClr val="bg1">
              <a:lumMod val="95000"/>
            </a:schemeClr>
          </a:solidFill>
        </p:grpSpPr>
        <p:sp>
          <p:nvSpPr>
            <p:cNvPr id="9" name="Rectangle 8"/>
            <p:cNvSpPr/>
            <p:nvPr userDrawn="1"/>
          </p:nvSpPr>
          <p:spPr>
            <a:xfrm>
              <a:off x="7012369" y="1565306"/>
              <a:ext cx="4443873" cy="3689131"/>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userDrawn="1"/>
          </p:nvSpPr>
          <p:spPr>
            <a:xfrm>
              <a:off x="7167532" y="2039454"/>
              <a:ext cx="4133546" cy="3046988"/>
            </a:xfrm>
            <a:prstGeom prst="rect">
              <a:avLst/>
            </a:prstGeom>
            <a:grpFill/>
          </p:spPr>
          <p:txBody>
            <a:bodyPr wrap="square" rtlCol="0">
              <a:spAutoFit/>
            </a:bodyPr>
            <a:lstStyle/>
            <a:p>
              <a:pPr algn="ctr"/>
              <a:r>
                <a:rPr lang="en-US" sz="2400" dirty="0">
                  <a:solidFill>
                    <a:srgbClr val="404040"/>
                  </a:solidFill>
                  <a:latin typeface="Arial" panose="020B0604020202020204" pitchFamily="34" charset="0"/>
                  <a:cs typeface="Arial" panose="020B0604020202020204" pitchFamily="34" charset="0"/>
                </a:rPr>
                <a:t>Advancing the financial services industry by empowering our </a:t>
              </a:r>
              <a:br>
                <a:rPr lang="en-US" sz="2400" dirty="0">
                  <a:solidFill>
                    <a:srgbClr val="404040"/>
                  </a:solidFill>
                  <a:latin typeface="Arial" panose="020B0604020202020204" pitchFamily="34" charset="0"/>
                  <a:cs typeface="Arial" panose="020B0604020202020204" pitchFamily="34" charset="0"/>
                </a:rPr>
              </a:br>
              <a:r>
                <a:rPr lang="en-US" sz="2400" dirty="0">
                  <a:solidFill>
                    <a:srgbClr val="404040"/>
                  </a:solidFill>
                  <a:latin typeface="Arial" panose="020B0604020202020204" pitchFamily="34" charset="0"/>
                  <a:cs typeface="Arial" panose="020B0604020202020204" pitchFamily="34" charset="0"/>
                </a:rPr>
                <a:t>members with </a:t>
              </a:r>
              <a:r>
                <a:rPr lang="en-US" sz="2400" b="1" dirty="0">
                  <a:solidFill>
                    <a:srgbClr val="002F70"/>
                  </a:solidFill>
                  <a:latin typeface="Arial" panose="020B0604020202020204" pitchFamily="34" charset="0"/>
                  <a:cs typeface="Arial" panose="020B0604020202020204" pitchFamily="34" charset="0"/>
                </a:rPr>
                <a:t>knowledge</a:t>
              </a:r>
              <a:r>
                <a:rPr lang="en-US" sz="2400" dirty="0">
                  <a:solidFill>
                    <a:srgbClr val="404040"/>
                  </a:solidFill>
                  <a:latin typeface="Arial" panose="020B0604020202020204" pitchFamily="34" charset="0"/>
                  <a:cs typeface="Arial" panose="020B0604020202020204" pitchFamily="34" charset="0"/>
                </a:rPr>
                <a:t>, </a:t>
              </a:r>
              <a:r>
                <a:rPr lang="en-US" sz="2400" b="1" dirty="0">
                  <a:solidFill>
                    <a:srgbClr val="002F70"/>
                  </a:solidFill>
                  <a:latin typeface="Arial" panose="020B0604020202020204" pitchFamily="34" charset="0"/>
                  <a:cs typeface="Arial" panose="020B0604020202020204" pitchFamily="34" charset="0"/>
                </a:rPr>
                <a:t>insights</a:t>
              </a:r>
              <a:r>
                <a:rPr lang="en-US" sz="2400" dirty="0">
                  <a:solidFill>
                    <a:srgbClr val="404040"/>
                  </a:solidFill>
                  <a:latin typeface="Arial" panose="020B0604020202020204" pitchFamily="34" charset="0"/>
                  <a:cs typeface="Arial" panose="020B0604020202020204" pitchFamily="34" charset="0"/>
                </a:rPr>
                <a:t>, </a:t>
              </a:r>
              <a:r>
                <a:rPr lang="en-US" sz="2400" b="1" dirty="0">
                  <a:solidFill>
                    <a:srgbClr val="002F70"/>
                  </a:solidFill>
                  <a:latin typeface="Arial" panose="020B0604020202020204" pitchFamily="34" charset="0"/>
                  <a:cs typeface="Arial" panose="020B0604020202020204" pitchFamily="34" charset="0"/>
                </a:rPr>
                <a:t>connections</a:t>
              </a:r>
              <a:r>
                <a:rPr lang="en-US" sz="2400" dirty="0">
                  <a:solidFill>
                    <a:srgbClr val="404040"/>
                  </a:solidFill>
                  <a:latin typeface="Arial" panose="020B0604020202020204" pitchFamily="34" charset="0"/>
                  <a:cs typeface="Arial" panose="020B0604020202020204" pitchFamily="34" charset="0"/>
                </a:rPr>
                <a:t>, and </a:t>
              </a:r>
              <a:r>
                <a:rPr lang="en-US" sz="2400" b="1" dirty="0">
                  <a:solidFill>
                    <a:srgbClr val="002F70"/>
                  </a:solidFill>
                  <a:latin typeface="Arial" panose="020B0604020202020204" pitchFamily="34" charset="0"/>
                  <a:cs typeface="Arial" panose="020B0604020202020204" pitchFamily="34" charset="0"/>
                </a:rPr>
                <a:t>solutions</a:t>
              </a:r>
              <a:endParaRPr lang="en-US" sz="2400" b="1" dirty="0">
                <a:solidFill>
                  <a:srgbClr val="002F70"/>
                </a:solidFill>
              </a:endParaRPr>
            </a:p>
          </p:txBody>
        </p:sp>
      </p:grpSp>
      <p:sp>
        <p:nvSpPr>
          <p:cNvPr id="29"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pic>
        <p:nvPicPr>
          <p:cNvPr id="12" name="Picture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08658" y="6099403"/>
            <a:ext cx="1164242" cy="475712"/>
          </a:xfrm>
          <a:prstGeom prst="rect">
            <a:avLst/>
          </a:prstGeom>
        </p:spPr>
      </p:pic>
    </p:spTree>
    <p:extLst>
      <p:ext uri="{BB962C8B-B14F-4D97-AF65-F5344CB8AC3E}">
        <p14:creationId xmlns:p14="http://schemas.microsoft.com/office/powerpoint/2010/main" val="1513343587"/>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7" name="Rectangle 16"/>
          <p:cNvSpPr/>
          <p:nvPr userDrawn="1"/>
        </p:nvSpPr>
        <p:spPr>
          <a:xfrm>
            <a:off x="7498100" y="4196742"/>
            <a:ext cx="1754360" cy="759886"/>
          </a:xfrm>
          <a:prstGeom prst="rect">
            <a:avLst/>
          </a:prstGeom>
          <a:solidFill>
            <a:schemeClr val="bg1"/>
          </a:solidFill>
          <a:ln w="22225">
            <a:solidFill>
              <a:srgbClr val="C4BFC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5215670" y="4194952"/>
            <a:ext cx="1754360" cy="759886"/>
          </a:xfrm>
          <a:prstGeom prst="rect">
            <a:avLst/>
          </a:prstGeom>
          <a:solidFill>
            <a:schemeClr val="bg1"/>
          </a:solidFill>
          <a:ln w="22225">
            <a:solidFill>
              <a:srgbClr val="C4BFC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20" name="Rectangle 19"/>
          <p:cNvSpPr/>
          <p:nvPr userDrawn="1"/>
        </p:nvSpPr>
        <p:spPr>
          <a:xfrm>
            <a:off x="2938197" y="4194952"/>
            <a:ext cx="1754360" cy="759886"/>
          </a:xfrm>
          <a:prstGeom prst="rect">
            <a:avLst/>
          </a:prstGeom>
          <a:solidFill>
            <a:schemeClr val="bg1"/>
          </a:solidFill>
          <a:ln w="22225">
            <a:solidFill>
              <a:srgbClr val="C4BFC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userDrawn="1"/>
        </p:nvSpPr>
        <p:spPr>
          <a:xfrm>
            <a:off x="2643281" y="4229858"/>
            <a:ext cx="2308354" cy="707886"/>
          </a:xfrm>
          <a:prstGeom prst="rect">
            <a:avLst/>
          </a:prstGeom>
          <a:noFill/>
        </p:spPr>
        <p:txBody>
          <a:bodyPr wrap="square" rtlCol="0">
            <a:spAutoFit/>
          </a:bodyPr>
          <a:lstStyle/>
          <a:p>
            <a:pPr algn="ctr"/>
            <a:r>
              <a:rPr lang="en-US" sz="2000" b="1" dirty="0">
                <a:solidFill>
                  <a:srgbClr val="005F9F"/>
                </a:solidFill>
                <a:latin typeface="Arial" panose="020B0604020202020204" pitchFamily="34" charset="0"/>
                <a:cs typeface="Arial" panose="020B0604020202020204" pitchFamily="34" charset="0"/>
              </a:rPr>
              <a:t>Life</a:t>
            </a:r>
            <a:br>
              <a:rPr lang="en-US" sz="2000" b="1" dirty="0">
                <a:solidFill>
                  <a:srgbClr val="005F9F"/>
                </a:solidFill>
                <a:latin typeface="Arial" panose="020B0604020202020204" pitchFamily="34" charset="0"/>
                <a:cs typeface="Arial" panose="020B0604020202020204" pitchFamily="34" charset="0"/>
              </a:rPr>
            </a:br>
            <a:r>
              <a:rPr lang="en-US" sz="2000" b="1" dirty="0">
                <a:solidFill>
                  <a:srgbClr val="005F9F"/>
                </a:solidFill>
                <a:latin typeface="Arial" panose="020B0604020202020204" pitchFamily="34" charset="0"/>
                <a:cs typeface="Arial" panose="020B0604020202020204" pitchFamily="34" charset="0"/>
              </a:rPr>
              <a:t>Insurance</a:t>
            </a:r>
          </a:p>
        </p:txBody>
      </p:sp>
      <p:sp>
        <p:nvSpPr>
          <p:cNvPr id="22" name="TextBox 21"/>
          <p:cNvSpPr txBox="1"/>
          <p:nvPr userDrawn="1"/>
        </p:nvSpPr>
        <p:spPr>
          <a:xfrm>
            <a:off x="5236297" y="4373942"/>
            <a:ext cx="1713106" cy="400110"/>
          </a:xfrm>
          <a:prstGeom prst="rect">
            <a:avLst/>
          </a:prstGeom>
          <a:noFill/>
        </p:spPr>
        <p:txBody>
          <a:bodyPr wrap="square" rtlCol="0">
            <a:spAutoFit/>
          </a:bodyPr>
          <a:lstStyle/>
          <a:p>
            <a:pPr algn="ctr"/>
            <a:r>
              <a:rPr lang="en-US" sz="2000" b="1" dirty="0">
                <a:solidFill>
                  <a:srgbClr val="005F9F"/>
                </a:solidFill>
                <a:latin typeface="Arial" panose="020B0604020202020204" pitchFamily="34" charset="0"/>
                <a:cs typeface="Arial" panose="020B0604020202020204" pitchFamily="34" charset="0"/>
              </a:rPr>
              <a:t>Annuities</a:t>
            </a:r>
          </a:p>
        </p:txBody>
      </p:sp>
      <p:sp>
        <p:nvSpPr>
          <p:cNvPr id="23" name="TextBox 22"/>
          <p:cNvSpPr txBox="1"/>
          <p:nvPr userDrawn="1"/>
        </p:nvSpPr>
        <p:spPr>
          <a:xfrm>
            <a:off x="7515854" y="4220054"/>
            <a:ext cx="1704346" cy="707886"/>
          </a:xfrm>
          <a:prstGeom prst="rect">
            <a:avLst/>
          </a:prstGeom>
          <a:noFill/>
        </p:spPr>
        <p:txBody>
          <a:bodyPr wrap="square" rtlCol="0">
            <a:spAutoFit/>
          </a:bodyPr>
          <a:lstStyle/>
          <a:p>
            <a:pPr algn="ctr"/>
            <a:r>
              <a:rPr lang="en-US" sz="2000" b="1" dirty="0">
                <a:solidFill>
                  <a:srgbClr val="005F9F"/>
                </a:solidFill>
                <a:latin typeface="Arial" panose="020B0604020202020204" pitchFamily="34" charset="0"/>
                <a:cs typeface="Arial" panose="020B0604020202020204" pitchFamily="34" charset="0"/>
              </a:rPr>
              <a:t>Workplace</a:t>
            </a:r>
            <a:r>
              <a:rPr lang="en-US" sz="2000" b="1" baseline="0" dirty="0">
                <a:solidFill>
                  <a:srgbClr val="005F9F"/>
                </a:solidFill>
                <a:latin typeface="Arial" panose="020B0604020202020204" pitchFamily="34" charset="0"/>
                <a:cs typeface="Arial" panose="020B0604020202020204" pitchFamily="34" charset="0"/>
              </a:rPr>
              <a:t> </a:t>
            </a:r>
            <a:r>
              <a:rPr lang="en-US" sz="2000" b="1" dirty="0">
                <a:solidFill>
                  <a:srgbClr val="005F9F"/>
                </a:solidFill>
                <a:latin typeface="Arial" panose="020B0604020202020204" pitchFamily="34" charset="0"/>
                <a:cs typeface="Arial" panose="020B0604020202020204" pitchFamily="34" charset="0"/>
              </a:rPr>
              <a:t>Benefits</a:t>
            </a:r>
          </a:p>
        </p:txBody>
      </p:sp>
      <p:cxnSp>
        <p:nvCxnSpPr>
          <p:cNvPr id="24" name="Straight Connector 23"/>
          <p:cNvCxnSpPr/>
          <p:nvPr userDrawn="1"/>
        </p:nvCxnSpPr>
        <p:spPr>
          <a:xfrm>
            <a:off x="2938197" y="3819365"/>
            <a:ext cx="6314263" cy="0"/>
          </a:xfrm>
          <a:prstGeom prst="line">
            <a:avLst/>
          </a:prstGeom>
          <a:ln w="25400">
            <a:solidFill>
              <a:srgbClr val="C4BFC0"/>
            </a:solidFill>
          </a:ln>
        </p:spPr>
        <p:style>
          <a:lnRef idx="1">
            <a:schemeClr val="accent1"/>
          </a:lnRef>
          <a:fillRef idx="0">
            <a:schemeClr val="accent1"/>
          </a:fillRef>
          <a:effectRef idx="0">
            <a:schemeClr val="accent1"/>
          </a:effectRef>
          <a:fontRef idx="minor">
            <a:schemeClr val="tx1"/>
          </a:fontRef>
        </p:style>
      </p:cxnSp>
      <p:sp>
        <p:nvSpPr>
          <p:cNvPr id="25"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26"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pic>
        <p:nvPicPr>
          <p:cNvPr id="27" name="Picture 26"/>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3676650" y="2172095"/>
            <a:ext cx="4838700" cy="1429476"/>
          </a:xfrm>
          <a:prstGeom prst="rect">
            <a:avLst/>
          </a:prstGeom>
        </p:spPr>
      </p:pic>
      <p:sp>
        <p:nvSpPr>
          <p:cNvPr id="28" name="Rectangle 27"/>
          <p:cNvSpPr/>
          <p:nvPr userDrawn="1"/>
        </p:nvSpPr>
        <p:spPr>
          <a:xfrm>
            <a:off x="9867901" y="5778395"/>
            <a:ext cx="2247899" cy="955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Tree>
    <p:extLst>
      <p:ext uri="{BB962C8B-B14F-4D97-AF65-F5344CB8AC3E}">
        <p14:creationId xmlns:p14="http://schemas.microsoft.com/office/powerpoint/2010/main" val="1211485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grpSp>
        <p:nvGrpSpPr>
          <p:cNvPr id="5" name="Group 4"/>
          <p:cNvGrpSpPr/>
          <p:nvPr userDrawn="1"/>
        </p:nvGrpSpPr>
        <p:grpSpPr>
          <a:xfrm>
            <a:off x="1051820" y="1368425"/>
            <a:ext cx="4443873" cy="3689131"/>
            <a:chOff x="935277" y="1565306"/>
            <a:chExt cx="4443873" cy="3689131"/>
          </a:xfrm>
          <a:solidFill>
            <a:schemeClr val="bg1">
              <a:lumMod val="95000"/>
            </a:schemeClr>
          </a:solidFill>
        </p:grpSpPr>
        <p:sp>
          <p:nvSpPr>
            <p:cNvPr id="6" name="Rectangle 5"/>
            <p:cNvSpPr/>
            <p:nvPr userDrawn="1"/>
          </p:nvSpPr>
          <p:spPr>
            <a:xfrm>
              <a:off x="935277" y="1565306"/>
              <a:ext cx="4443873" cy="3689131"/>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userDrawn="1"/>
          </p:nvSpPr>
          <p:spPr>
            <a:xfrm>
              <a:off x="1063744" y="1773082"/>
              <a:ext cx="4133546" cy="3234219"/>
            </a:xfrm>
            <a:prstGeom prst="rect">
              <a:avLst/>
            </a:prstGeom>
            <a:grpFill/>
          </p:spPr>
          <p:txBody>
            <a:bodyPr wrap="square" rtlCol="0">
              <a:spAutoFit/>
            </a:bodyPr>
            <a:lstStyle/>
            <a:p>
              <a:pPr marR="0" lvl="0" algn="ctr" defTabSz="914400" rtl="0" eaLnBrk="1" fontAlgn="auto" latinLnBrk="0" hangingPunct="1">
                <a:lnSpc>
                  <a:spcPts val="35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Our Mission</a:t>
              </a:r>
            </a:p>
            <a:p>
              <a:pPr marL="0" marR="0" lvl="0" indent="0" algn="ctr" defTabSz="914400" rtl="0" eaLnBrk="1" fontAlgn="auto" latinLnBrk="0" hangingPunct="1">
                <a:lnSpc>
                  <a:spcPts val="3500"/>
                </a:lnSpc>
                <a:spcBef>
                  <a:spcPts val="0"/>
                </a:spcBef>
                <a:spcAft>
                  <a:spcPts val="0"/>
                </a:spcAft>
                <a:buClrTx/>
                <a:buSzTx/>
                <a:buFontTx/>
                <a:buNone/>
                <a:tabLst/>
                <a:defRPr/>
              </a:pPr>
              <a:r>
                <a:rPr lang="en-US" sz="2400" dirty="0">
                  <a:solidFill>
                    <a:schemeClr val="tx1">
                      <a:lumMod val="65000"/>
                      <a:lumOff val="35000"/>
                    </a:schemeClr>
                  </a:solidFill>
                  <a:latin typeface="Arial" panose="020B0604020202020204" pitchFamily="34" charset="0"/>
                  <a:cs typeface="Arial" panose="020B0604020202020204" pitchFamily="34" charset="0"/>
                </a:rPr>
                <a:t>is to advance</a:t>
              </a:r>
              <a:r>
                <a:rPr kumimoji="0" lang="en-US" sz="2400" i="0" u="none" strike="noStrike" kern="1200" cap="none" spc="0" normalizeH="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 </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the</a:t>
              </a:r>
              <a:r>
                <a:rPr lang="en-US" sz="2400" dirty="0">
                  <a:solidFill>
                    <a:schemeClr val="tx1">
                      <a:lumMod val="65000"/>
                      <a:lumOff val="35000"/>
                    </a:schemeClr>
                  </a:solidFill>
                  <a:latin typeface="Arial" panose="020B0604020202020204" pitchFamily="34" charset="0"/>
                  <a:cs typeface="Arial" panose="020B0604020202020204" pitchFamily="34" charset="0"/>
                </a:rPr>
                <a:t> </a:t>
              </a:r>
              <a:br>
                <a:rPr lang="en-US" sz="2400" dirty="0">
                  <a:solidFill>
                    <a:schemeClr val="tx1">
                      <a:lumMod val="65000"/>
                      <a:lumOff val="35000"/>
                    </a:schemeClr>
                  </a:solidFill>
                  <a:latin typeface="Arial" panose="020B0604020202020204" pitchFamily="34" charset="0"/>
                  <a:cs typeface="Arial" panose="020B0604020202020204" pitchFamily="34" charset="0"/>
                </a:rPr>
              </a:br>
              <a:r>
                <a:rPr lang="en-US" sz="2400" dirty="0">
                  <a:solidFill>
                    <a:schemeClr val="tx1">
                      <a:lumMod val="65000"/>
                      <a:lumOff val="35000"/>
                    </a:schemeClr>
                  </a:solidFill>
                  <a:latin typeface="Arial" panose="020B0604020202020204" pitchFamily="34" charset="0"/>
                  <a:cs typeface="Arial" panose="020B0604020202020204" pitchFamily="34" charset="0"/>
                </a:rPr>
                <a:t>insurance and </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financial services industry</a:t>
              </a:r>
              <a:r>
                <a:rPr kumimoji="0" lang="en-US" sz="2400" i="0" u="none" strike="noStrike" kern="1200" cap="none" spc="0" normalizeH="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 </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by empowering our members</a:t>
              </a:r>
              <a:br>
                <a:rPr kumimoji="0" lang="en-US" sz="2400" i="0" u="none" strike="noStrike" kern="1200" cap="none" spc="0" normalizeH="0" baseline="0" noProof="0" dirty="0">
                  <a:ln>
                    <a:noFill/>
                  </a:ln>
                  <a:solidFill>
                    <a:schemeClr val="bg1"/>
                  </a:solidFill>
                  <a:uLnTx/>
                  <a:uFillTx/>
                  <a:latin typeface="Arial" panose="020B0604020202020204" pitchFamily="34" charset="0"/>
                  <a:cs typeface="Arial" panose="020B0604020202020204" pitchFamily="34" charset="0"/>
                </a:rPr>
              </a:br>
              <a:r>
                <a:rPr lang="en-US" sz="2400" dirty="0">
                  <a:solidFill>
                    <a:schemeClr val="tx1">
                      <a:lumMod val="65000"/>
                      <a:lumOff val="35000"/>
                    </a:schemeClr>
                  </a:solidFill>
                  <a:latin typeface="Arial" panose="020B0604020202020204" pitchFamily="34" charset="0"/>
                  <a:cs typeface="Arial" panose="020B0604020202020204" pitchFamily="34" charset="0"/>
                </a:rPr>
                <a:t>w</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ith</a:t>
              </a:r>
              <a:r>
                <a:rPr lang="en-US" sz="2400" dirty="0">
                  <a:solidFill>
                    <a:schemeClr val="tx1">
                      <a:lumMod val="65000"/>
                      <a:lumOff val="35000"/>
                    </a:schemeClr>
                  </a:solidFill>
                  <a:latin typeface="Arial" panose="020B0604020202020204" pitchFamily="34" charset="0"/>
                  <a:cs typeface="Arial" panose="020B0604020202020204" pitchFamily="34" charset="0"/>
                </a:rPr>
                <a:t> </a:t>
              </a:r>
              <a:r>
                <a:rPr kumimoji="0" lang="en-US" sz="2400" b="1" i="0" u="none" strike="noStrike" kern="1200" cap="none" spc="0" normalizeH="0" baseline="0" noProof="0" dirty="0">
                  <a:ln>
                    <a:noFill/>
                  </a:ln>
                  <a:solidFill>
                    <a:srgbClr val="002F70"/>
                  </a:solidFill>
                  <a:uLnTx/>
                  <a:uFillTx/>
                  <a:latin typeface="Arial" panose="020B0604020202020204" pitchFamily="34" charset="0"/>
                  <a:cs typeface="Arial" panose="020B0604020202020204" pitchFamily="34" charset="0"/>
                </a:rPr>
                <a:t>knowledge</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a:t>
              </a:r>
              <a:r>
                <a:rPr kumimoji="0" lang="en-US" sz="2400" i="0" u="none" strike="noStrike" kern="1200" cap="none" spc="0" normalizeH="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 </a:t>
              </a:r>
              <a:r>
                <a:rPr kumimoji="0" lang="en-US" sz="2400" b="1" i="0" u="none" strike="noStrike" kern="1200" cap="none" spc="0" normalizeH="0" baseline="0" noProof="0" dirty="0">
                  <a:ln>
                    <a:noFill/>
                  </a:ln>
                  <a:solidFill>
                    <a:srgbClr val="002F70"/>
                  </a:solidFill>
                  <a:uLnTx/>
                  <a:uFillTx/>
                  <a:latin typeface="Arial" panose="020B0604020202020204" pitchFamily="34" charset="0"/>
                  <a:cs typeface="Arial" panose="020B0604020202020204" pitchFamily="34" charset="0"/>
                </a:rPr>
                <a:t>insights</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 </a:t>
              </a:r>
              <a:r>
                <a:rPr kumimoji="0" lang="en-US" sz="2400" b="1" i="0" u="none" strike="noStrike" kern="1200" cap="none" spc="0" normalizeH="0" baseline="0" noProof="0" dirty="0">
                  <a:ln>
                    <a:noFill/>
                  </a:ln>
                  <a:solidFill>
                    <a:srgbClr val="002F70"/>
                  </a:solidFill>
                  <a:uLnTx/>
                  <a:uFillTx/>
                  <a:latin typeface="Arial" panose="020B0604020202020204" pitchFamily="34" charset="0"/>
                  <a:cs typeface="Arial" panose="020B0604020202020204" pitchFamily="34" charset="0"/>
                </a:rPr>
                <a:t>connections</a:t>
              </a:r>
              <a:r>
                <a:rPr kumimoji="0" lang="en-US" sz="2400" i="0" u="none" strike="noStrike" kern="1200" cap="none" spc="0" normalizeH="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 </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and </a:t>
              </a:r>
              <a:r>
                <a:rPr kumimoji="0" lang="en-US" sz="2400" b="1" i="0" u="none" strike="noStrike" kern="1200" cap="none" spc="0" normalizeH="0" baseline="0" noProof="0" dirty="0">
                  <a:ln>
                    <a:noFill/>
                  </a:ln>
                  <a:solidFill>
                    <a:srgbClr val="002F70"/>
                  </a:solidFill>
                  <a:uLnTx/>
                  <a:uFillTx/>
                  <a:latin typeface="Arial" panose="020B0604020202020204" pitchFamily="34" charset="0"/>
                  <a:cs typeface="Arial" panose="020B0604020202020204" pitchFamily="34" charset="0"/>
                </a:rPr>
                <a:t>solutions</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a:t>
              </a:r>
            </a:p>
          </p:txBody>
        </p:sp>
      </p:grpSp>
      <p:pic>
        <p:nvPicPr>
          <p:cNvPr id="9" name="Picture Placeholder 2"/>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6364288" y="1368425"/>
            <a:ext cx="5208587" cy="3689350"/>
          </a:xfrm>
          <a:prstGeom prst="rect">
            <a:avLst/>
          </a:prstGeom>
        </p:spPr>
      </p:pic>
      <p:sp>
        <p:nvSpPr>
          <p:cNvPr id="11"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Tree>
    <p:extLst>
      <p:ext uri="{BB962C8B-B14F-4D97-AF65-F5344CB8AC3E}">
        <p14:creationId xmlns:p14="http://schemas.microsoft.com/office/powerpoint/2010/main" val="520517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ullets on left-Photo right">
    <p:spTree>
      <p:nvGrpSpPr>
        <p:cNvPr id="1" name=""/>
        <p:cNvGrpSpPr/>
        <p:nvPr/>
      </p:nvGrpSpPr>
      <p:grpSpPr>
        <a:xfrm>
          <a:off x="0" y="0"/>
          <a:ext cx="0" cy="0"/>
          <a:chOff x="0" y="0"/>
          <a:chExt cx="0" cy="0"/>
        </a:xfrm>
      </p:grpSpPr>
      <p:sp>
        <p:nvSpPr>
          <p:cNvPr id="4" name="Picture Placeholder 3"/>
          <p:cNvSpPr>
            <a:spLocks noGrp="1"/>
          </p:cNvSpPr>
          <p:nvPr>
            <p:ph type="pic" sz="quarter" idx="15"/>
          </p:nvPr>
        </p:nvSpPr>
        <p:spPr>
          <a:xfrm>
            <a:off x="6106698" y="786687"/>
            <a:ext cx="6089904" cy="6089904"/>
          </a:xfrm>
          <a:prstGeom prst="rect">
            <a:avLst/>
          </a:prstGeom>
        </p:spPr>
        <p:txBody>
          <a:bodyPr anchor="ctr"/>
          <a:lstStyle>
            <a:lvl1pPr algn="ctr">
              <a:defRPr/>
            </a:lvl1pPr>
          </a:lstStyle>
          <a:p>
            <a:r>
              <a:rPr lang="en-US" dirty="0"/>
              <a:t>Click icon to add picture</a:t>
            </a:r>
          </a:p>
        </p:txBody>
      </p:sp>
      <p:sp>
        <p:nvSpPr>
          <p:cNvPr id="2" name="TextBox 1"/>
          <p:cNvSpPr txBox="1"/>
          <p:nvPr userDrawn="1"/>
        </p:nvSpPr>
        <p:spPr>
          <a:xfrm>
            <a:off x="11247350" y="-1111937"/>
            <a:ext cx="251992" cy="383310"/>
          </a:xfrm>
          <a:prstGeom prst="rect">
            <a:avLst/>
          </a:prstGeom>
          <a:noFill/>
        </p:spPr>
        <p:txBody>
          <a:bodyPr wrap="none" rtlCol="0">
            <a:spAutoFit/>
          </a:bodyPr>
          <a:lstStyle/>
          <a:p>
            <a:pPr marL="0" marR="0" lvl="0" indent="0" algn="l" defTabSz="960072" rtl="0" eaLnBrk="1" fontAlgn="base" latinLnBrk="0" hangingPunct="1">
              <a:lnSpc>
                <a:spcPct val="100000"/>
              </a:lnSpc>
              <a:spcBef>
                <a:spcPct val="0"/>
              </a:spcBef>
              <a:spcAft>
                <a:spcPct val="0"/>
              </a:spcAft>
              <a:buClrTx/>
              <a:buSzTx/>
              <a:buFontTx/>
              <a:buNone/>
              <a:tabLst/>
              <a:defRPr/>
            </a:pPr>
            <a:r>
              <a:rPr kumimoji="0" lang="en-US" sz="1891" b="0" i="0" u="none" strike="noStrike" kern="1200" cap="none" spc="0" normalizeH="0" baseline="0" noProof="0" dirty="0">
                <a:ln>
                  <a:noFill/>
                </a:ln>
                <a:solidFill>
                  <a:srgbClr val="000000"/>
                </a:solidFill>
                <a:effectLst/>
                <a:uLnTx/>
                <a:uFillTx/>
                <a:latin typeface="Arial" charset="0"/>
                <a:ea typeface="+mn-ea"/>
                <a:cs typeface="+mn-cs"/>
              </a:rPr>
              <a:t> </a:t>
            </a:r>
          </a:p>
        </p:txBody>
      </p:sp>
      <p:sp>
        <p:nvSpPr>
          <p:cNvPr id="5" name="Text Placeholder 4"/>
          <p:cNvSpPr>
            <a:spLocks noGrp="1"/>
          </p:cNvSpPr>
          <p:nvPr>
            <p:ph type="body" sz="quarter" idx="13"/>
          </p:nvPr>
        </p:nvSpPr>
        <p:spPr>
          <a:xfrm>
            <a:off x="266700" y="1143000"/>
            <a:ext cx="5570538" cy="4914900"/>
          </a:xfrm>
          <a:prstGeom prst="rect">
            <a:avLst/>
          </a:prstGeom>
        </p:spPr>
        <p:txBody>
          <a:bodyPr/>
          <a:lstStyle>
            <a:lvl1pPr marL="342900" indent="-342900">
              <a:lnSpc>
                <a:spcPct val="100000"/>
              </a:lnSpc>
              <a:spcAft>
                <a:spcPts val="1800"/>
              </a:spcAft>
              <a:buClr>
                <a:schemeClr val="tx1"/>
              </a:buClr>
              <a:buSzPct val="135000"/>
              <a:buFont typeface="Arial" panose="020B0604020202020204" pitchFamily="34" charset="0"/>
              <a:buChar char="•"/>
              <a:defRPr sz="2400"/>
            </a:lvl1pPr>
            <a:lvl2pPr marL="685800" indent="-342900">
              <a:lnSpc>
                <a:spcPct val="100000"/>
              </a:lnSpc>
              <a:spcAft>
                <a:spcPts val="1800"/>
              </a:spcAft>
              <a:buClr>
                <a:schemeClr val="tx1"/>
              </a:buClr>
              <a:buSzPct val="135000"/>
              <a:buFont typeface="Arial" panose="020B0604020202020204" pitchFamily="34" charset="0"/>
              <a:buChar char="•"/>
              <a:defRPr sz="2400"/>
            </a:lvl2pPr>
            <a:lvl3pPr marL="1031875" indent="-342900">
              <a:lnSpc>
                <a:spcPct val="100000"/>
              </a:lnSpc>
              <a:spcAft>
                <a:spcPts val="1200"/>
              </a:spcAft>
              <a:buClr>
                <a:schemeClr val="tx1"/>
              </a:buClr>
              <a:buSzPct val="135000"/>
              <a:buFont typeface="Arial" panose="020B0604020202020204" pitchFamily="34" charset="0"/>
              <a:buChar char="•"/>
              <a:defRPr sz="2400"/>
            </a:lvl3pPr>
          </a:lstStyle>
          <a:p>
            <a:pPr lvl="0"/>
            <a:r>
              <a:rPr lang="en-US"/>
              <a:t>Edit Master text styles</a:t>
            </a:r>
          </a:p>
          <a:p>
            <a:pPr lvl="1"/>
            <a:r>
              <a:rPr lang="en-US"/>
              <a:t>Second level</a:t>
            </a:r>
          </a:p>
          <a:p>
            <a:pPr lvl="2"/>
            <a:r>
              <a:rPr lang="en-US"/>
              <a:t>Third level</a:t>
            </a:r>
          </a:p>
        </p:txBody>
      </p:sp>
      <p:sp>
        <p:nvSpPr>
          <p:cNvPr id="12" name="Rectangle 11"/>
          <p:cNvSpPr/>
          <p:nvPr userDrawn="1"/>
        </p:nvSpPr>
        <p:spPr>
          <a:xfrm>
            <a:off x="0" y="-539"/>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13"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9"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08658" y="6099403"/>
            <a:ext cx="1164242" cy="475712"/>
          </a:xfrm>
          <a:prstGeom prst="rect">
            <a:avLst/>
          </a:prstGeom>
        </p:spPr>
      </p:pic>
      <p:sp>
        <p:nvSpPr>
          <p:cNvPr id="14" name="Text Placeholder 9"/>
          <p:cNvSpPr>
            <a:spLocks noGrp="1"/>
          </p:cNvSpPr>
          <p:nvPr>
            <p:ph type="body" sz="quarter" idx="14"/>
          </p:nvPr>
        </p:nvSpPr>
        <p:spPr>
          <a:xfrm>
            <a:off x="417448" y="5980090"/>
            <a:ext cx="5346858" cy="658368"/>
          </a:xfrm>
          <a:prstGeom prst="rect">
            <a:avLst/>
          </a:prstGeom>
          <a:ln>
            <a:noFill/>
          </a:ln>
        </p:spPr>
        <p:txBody>
          <a:bodyPr anchor="b"/>
          <a:lstStyle>
            <a:lvl1pPr>
              <a:lnSpc>
                <a:spcPct val="100000"/>
              </a:lnSpc>
              <a:spcAft>
                <a:spcPts val="0"/>
              </a:spcAft>
              <a:defRPr sz="800"/>
            </a:lvl1pPr>
          </a:lstStyle>
          <a:p>
            <a:pPr lvl="0"/>
            <a:r>
              <a:rPr lang="en-US" dirty="0"/>
              <a:t>Edit Master text styles</a:t>
            </a:r>
          </a:p>
        </p:txBody>
      </p:sp>
    </p:spTree>
    <p:extLst>
      <p:ext uri="{BB962C8B-B14F-4D97-AF65-F5344CB8AC3E}">
        <p14:creationId xmlns:p14="http://schemas.microsoft.com/office/powerpoint/2010/main" val="3361473779"/>
      </p:ext>
    </p:extLst>
  </p:cSld>
  <p:clrMapOvr>
    <a:masterClrMapping/>
  </p:clrMapOvr>
  <p:extLst>
    <p:ext uri="{DCECCB84-F9BA-43D5-87BE-67443E8EF086}">
      <p15:sldGuideLst xmlns:p15="http://schemas.microsoft.com/office/powerpoint/2012/main">
        <p15:guide id="1" pos="3840" userDrawn="1">
          <p15:clr>
            <a:srgbClr val="FBAE40"/>
          </p15:clr>
        </p15:guide>
        <p15:guide id="3" orient="horz" pos="2160" userDrawn="1">
          <p15:clr>
            <a:srgbClr val="FBAE40"/>
          </p15:clr>
        </p15:guide>
        <p15:guide id="4" orient="horz" pos="408" userDrawn="1">
          <p15:clr>
            <a:srgbClr val="FBAE40"/>
          </p15:clr>
        </p15:guide>
        <p15:guide id="5" orient="horz" pos="72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bout Us">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25128"/>
            <a:ext cx="12175816" cy="6737685"/>
          </a:xfrm>
          <a:prstGeom prst="rect">
            <a:avLst/>
          </a:prstGeom>
        </p:spPr>
      </p:pic>
      <p:sp>
        <p:nvSpPr>
          <p:cNvPr id="20" name="Rectangle 19"/>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22" name="Rectangle 21" hidden="1"/>
          <p:cNvSpPr/>
          <p:nvPr userDrawn="1"/>
        </p:nvSpPr>
        <p:spPr>
          <a:xfrm>
            <a:off x="-24938" y="5308671"/>
            <a:ext cx="12216384" cy="1596043"/>
          </a:xfrm>
          <a:prstGeom prst="rect">
            <a:avLst/>
          </a:prstGeom>
          <a:solidFill>
            <a:srgbClr val="002F70">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sz="1350" dirty="0"/>
          </a:p>
        </p:txBody>
      </p:sp>
      <p:sp>
        <p:nvSpPr>
          <p:cNvPr id="19" name="Rectangle 18"/>
          <p:cNvSpPr/>
          <p:nvPr userDrawn="1"/>
        </p:nvSpPr>
        <p:spPr>
          <a:xfrm>
            <a:off x="385884" y="5141475"/>
            <a:ext cx="11590410" cy="830997"/>
          </a:xfrm>
          <a:prstGeom prst="rect">
            <a:avLst/>
          </a:prstGeom>
        </p:spPr>
        <p:txBody>
          <a:bodyPr wrap="square">
            <a:spAutoFit/>
          </a:bodyPr>
          <a:lstStyle/>
          <a:p>
            <a:r>
              <a:rPr lang="en-US" sz="2400" dirty="0">
                <a:solidFill>
                  <a:schemeClr val="bg1"/>
                </a:solidFill>
                <a:latin typeface="Arial" panose="020B0604020202020204" pitchFamily="34" charset="0"/>
                <a:cs typeface="Arial" panose="020B0604020202020204" pitchFamily="34" charset="0"/>
              </a:rPr>
              <a:t>Advancing the financial services industry by empowering our members with </a:t>
            </a:r>
            <a:br>
              <a:rPr lang="en-US" sz="2400" dirty="0">
                <a:solidFill>
                  <a:schemeClr val="bg1"/>
                </a:solidFill>
                <a:latin typeface="Arial" panose="020B0604020202020204" pitchFamily="34" charset="0"/>
                <a:cs typeface="Arial" panose="020B0604020202020204" pitchFamily="34" charset="0"/>
              </a:rPr>
            </a:br>
            <a:r>
              <a:rPr lang="en-US" sz="2400" dirty="0">
                <a:solidFill>
                  <a:srgbClr val="DAAA00"/>
                </a:solidFill>
                <a:latin typeface="Arial" panose="020B0604020202020204" pitchFamily="34" charset="0"/>
                <a:cs typeface="Arial" panose="020B0604020202020204" pitchFamily="34" charset="0"/>
              </a:rPr>
              <a:t>knowledge</a:t>
            </a:r>
            <a:r>
              <a:rPr lang="en-US" sz="2400" dirty="0">
                <a:solidFill>
                  <a:schemeClr val="bg1"/>
                </a:solidFill>
                <a:latin typeface="Arial" panose="020B0604020202020204" pitchFamily="34" charset="0"/>
                <a:cs typeface="Arial" panose="020B0604020202020204" pitchFamily="34" charset="0"/>
              </a:rPr>
              <a:t>, </a:t>
            </a:r>
            <a:r>
              <a:rPr lang="en-US" sz="2400" dirty="0">
                <a:solidFill>
                  <a:srgbClr val="DAAA00"/>
                </a:solidFill>
                <a:latin typeface="Arial" panose="020B0604020202020204" pitchFamily="34" charset="0"/>
                <a:cs typeface="Arial" panose="020B0604020202020204" pitchFamily="34" charset="0"/>
              </a:rPr>
              <a:t>insights</a:t>
            </a:r>
            <a:r>
              <a:rPr lang="en-US" sz="2400" dirty="0">
                <a:solidFill>
                  <a:schemeClr val="bg1"/>
                </a:solidFill>
                <a:latin typeface="Arial" panose="020B0604020202020204" pitchFamily="34" charset="0"/>
                <a:cs typeface="Arial" panose="020B0604020202020204" pitchFamily="34" charset="0"/>
              </a:rPr>
              <a:t>, </a:t>
            </a:r>
            <a:r>
              <a:rPr lang="en-US" sz="2400" dirty="0">
                <a:solidFill>
                  <a:srgbClr val="DAAA00"/>
                </a:solidFill>
                <a:latin typeface="Arial" panose="020B0604020202020204" pitchFamily="34" charset="0"/>
                <a:cs typeface="Arial" panose="020B0604020202020204" pitchFamily="34" charset="0"/>
              </a:rPr>
              <a:t>connections</a:t>
            </a:r>
            <a:r>
              <a:rPr lang="en-US" sz="2400" dirty="0">
                <a:solidFill>
                  <a:schemeClr val="bg1"/>
                </a:solidFill>
                <a:latin typeface="Arial" panose="020B0604020202020204" pitchFamily="34" charset="0"/>
                <a:cs typeface="Arial" panose="020B0604020202020204" pitchFamily="34" charset="0"/>
              </a:rPr>
              <a:t>, and </a:t>
            </a:r>
            <a:r>
              <a:rPr lang="en-US" sz="2400" dirty="0">
                <a:solidFill>
                  <a:srgbClr val="DAAA00"/>
                </a:solidFill>
                <a:latin typeface="Arial" panose="020B0604020202020204" pitchFamily="34" charset="0"/>
                <a:cs typeface="Arial" panose="020B0604020202020204" pitchFamily="34" charset="0"/>
              </a:rPr>
              <a:t>solutions</a:t>
            </a:r>
            <a:endParaRPr lang="en-US" sz="2400" dirty="0"/>
          </a:p>
        </p:txBody>
      </p:sp>
      <p:sp>
        <p:nvSpPr>
          <p:cNvPr id="21" name="Title Placeholder 37"/>
          <p:cNvSpPr>
            <a:spLocks noGrp="1"/>
          </p:cNvSpPr>
          <p:nvPr>
            <p:ph type="title" hasCustomPrompt="1"/>
          </p:nvPr>
        </p:nvSpPr>
        <p:spPr>
          <a:xfrm>
            <a:off x="2" y="0"/>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pic>
        <p:nvPicPr>
          <p:cNvPr id="17" name="Picture 1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08546" y="6106277"/>
            <a:ext cx="1164354" cy="475757"/>
          </a:xfrm>
          <a:prstGeom prst="rect">
            <a:avLst/>
          </a:prstGeom>
        </p:spPr>
      </p:pic>
      <p:sp>
        <p:nvSpPr>
          <p:cNvPr id="18" name="Rectangle 17"/>
          <p:cNvSpPr/>
          <p:nvPr userDrawn="1"/>
        </p:nvSpPr>
        <p:spPr>
          <a:xfrm>
            <a:off x="2997573" y="1297096"/>
            <a:ext cx="2834640" cy="3200400"/>
          </a:xfrm>
          <a:prstGeom prst="rect">
            <a:avLst/>
          </a:prstGeom>
          <a:solidFill>
            <a:schemeClr val="bg1">
              <a:lumMod val="95000"/>
            </a:schemeClr>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itle 1"/>
          <p:cNvSpPr txBox="1">
            <a:spLocks/>
          </p:cNvSpPr>
          <p:nvPr userDrawn="1"/>
        </p:nvSpPr>
        <p:spPr>
          <a:xfrm>
            <a:off x="2996617" y="1593705"/>
            <a:ext cx="2836553" cy="359618"/>
          </a:xfrm>
        </p:spPr>
        <p:txBody>
          <a:bodyPr anchor="b"/>
          <a:lstStyle>
            <a:lvl1pPr algn="l" defTabSz="914400" rtl="0" eaLnBrk="1" latinLnBrk="0" hangingPunct="1">
              <a:lnSpc>
                <a:spcPct val="90000"/>
              </a:lnSpc>
              <a:spcBef>
                <a:spcPct val="0"/>
              </a:spcBef>
              <a:buNone/>
              <a:defRPr sz="2200" kern="1200">
                <a:solidFill>
                  <a:srgbClr val="002F70"/>
                </a:solidFill>
                <a:latin typeface="Arial" panose="020B0604020202020204" pitchFamily="34" charset="0"/>
                <a:ea typeface="+mj-ea"/>
                <a:cs typeface="Arial" panose="020B0604020202020204" pitchFamily="34" charset="0"/>
              </a:defRPr>
            </a:lvl1pPr>
          </a:lstStyle>
          <a:p>
            <a:pPr algn="ctr" fontAlgn="auto">
              <a:spcAft>
                <a:spcPts val="0"/>
              </a:spcAft>
            </a:pPr>
            <a:r>
              <a:rPr lang="en-US" sz="1600" b="1" dirty="0"/>
              <a:t>LIMRA</a:t>
            </a:r>
          </a:p>
        </p:txBody>
      </p:sp>
      <p:sp>
        <p:nvSpPr>
          <p:cNvPr id="24" name="Rectangle 23"/>
          <p:cNvSpPr/>
          <p:nvPr userDrawn="1"/>
        </p:nvSpPr>
        <p:spPr>
          <a:xfrm>
            <a:off x="3276013" y="2270169"/>
            <a:ext cx="2277761" cy="1477328"/>
          </a:xfrm>
          <a:prstGeom prst="rect">
            <a:avLst/>
          </a:prstGeom>
        </p:spPr>
        <p:txBody>
          <a:bodyPr wrap="square">
            <a:spAutoFit/>
          </a:bodyPr>
          <a:lstStyle/>
          <a:p>
            <a:r>
              <a:rPr lang="en-US" dirty="0">
                <a:solidFill>
                  <a:schemeClr val="tx1">
                    <a:lumMod val="65000"/>
                    <a:lumOff val="35000"/>
                  </a:schemeClr>
                </a:solidFill>
                <a:latin typeface="Arial" panose="020B0604020202020204" pitchFamily="34" charset="0"/>
                <a:cs typeface="Arial" panose="020B0604020202020204" pitchFamily="34" charset="0"/>
              </a:rPr>
              <a:t>Premier financial services industry research and talent management organization</a:t>
            </a:r>
            <a:endParaRPr lang="en-US" dirty="0"/>
          </a:p>
        </p:txBody>
      </p:sp>
      <p:sp>
        <p:nvSpPr>
          <p:cNvPr id="25" name="Rectangle 24"/>
          <p:cNvSpPr/>
          <p:nvPr userDrawn="1"/>
        </p:nvSpPr>
        <p:spPr>
          <a:xfrm>
            <a:off x="6260319" y="1297096"/>
            <a:ext cx="2834640" cy="3200400"/>
          </a:xfrm>
          <a:prstGeom prst="rect">
            <a:avLst/>
          </a:prstGeom>
          <a:solidFill>
            <a:schemeClr val="bg1">
              <a:lumMod val="95000"/>
            </a:schemeClr>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itle 1"/>
          <p:cNvSpPr txBox="1">
            <a:spLocks/>
          </p:cNvSpPr>
          <p:nvPr userDrawn="1"/>
        </p:nvSpPr>
        <p:spPr>
          <a:xfrm>
            <a:off x="6301887" y="1603824"/>
            <a:ext cx="2751505" cy="359618"/>
          </a:xfrm>
        </p:spPr>
        <p:txBody>
          <a:bodyPr anchor="b"/>
          <a:lstStyle>
            <a:lvl1pPr algn="l" defTabSz="914400" rtl="0" eaLnBrk="1" latinLnBrk="0" hangingPunct="1">
              <a:lnSpc>
                <a:spcPct val="90000"/>
              </a:lnSpc>
              <a:spcBef>
                <a:spcPct val="0"/>
              </a:spcBef>
              <a:buNone/>
              <a:defRPr sz="2200" kern="1200">
                <a:solidFill>
                  <a:srgbClr val="002F70"/>
                </a:solidFill>
                <a:latin typeface="Arial" panose="020B0604020202020204" pitchFamily="34" charset="0"/>
                <a:ea typeface="+mj-ea"/>
                <a:cs typeface="Arial" panose="020B0604020202020204" pitchFamily="34" charset="0"/>
              </a:defRPr>
            </a:lvl1pPr>
          </a:lstStyle>
          <a:p>
            <a:pPr algn="ctr" fontAlgn="auto">
              <a:spcAft>
                <a:spcPts val="0"/>
              </a:spcAft>
            </a:pPr>
            <a:r>
              <a:rPr lang="en-US" sz="1600" b="1" dirty="0"/>
              <a:t>LOMA</a:t>
            </a:r>
          </a:p>
        </p:txBody>
      </p:sp>
      <p:sp>
        <p:nvSpPr>
          <p:cNvPr id="27" name="Rectangle 26"/>
          <p:cNvSpPr/>
          <p:nvPr userDrawn="1"/>
        </p:nvSpPr>
        <p:spPr>
          <a:xfrm>
            <a:off x="6464254" y="2270169"/>
            <a:ext cx="2426770" cy="1200329"/>
          </a:xfrm>
          <a:prstGeom prst="rect">
            <a:avLst/>
          </a:prstGeom>
        </p:spPr>
        <p:txBody>
          <a:bodyPr wrap="square">
            <a:spAutoFit/>
          </a:bodyPr>
          <a:lstStyle/>
          <a:p>
            <a:r>
              <a:rPr lang="en-US" dirty="0">
                <a:solidFill>
                  <a:schemeClr val="tx1">
                    <a:lumMod val="65000"/>
                    <a:lumOff val="35000"/>
                  </a:schemeClr>
                </a:solidFill>
                <a:latin typeface="Arial" panose="020B0604020202020204" pitchFamily="34" charset="0"/>
                <a:cs typeface="Arial" panose="020B0604020202020204" pitchFamily="34" charset="0"/>
              </a:rPr>
              <a:t>Flagship for industry professional development and industry networking</a:t>
            </a:r>
            <a:endParaRPr lang="en-US" dirty="0"/>
          </a:p>
        </p:txBody>
      </p:sp>
    </p:spTree>
    <p:extLst>
      <p:ext uri="{BB962C8B-B14F-4D97-AF65-F5344CB8AC3E}">
        <p14:creationId xmlns:p14="http://schemas.microsoft.com/office/powerpoint/2010/main" val="3622161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Blue Bar Section Header-blank">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27043"/>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8"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11"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
        <p:nvSpPr>
          <p:cNvPr id="12" name="Text Placeholder 9"/>
          <p:cNvSpPr>
            <a:spLocks noGrp="1"/>
          </p:cNvSpPr>
          <p:nvPr>
            <p:ph type="body" sz="quarter" idx="14"/>
          </p:nvPr>
        </p:nvSpPr>
        <p:spPr>
          <a:xfrm>
            <a:off x="636494" y="5984899"/>
            <a:ext cx="5346858" cy="658368"/>
          </a:xfrm>
          <a:prstGeom prst="rect">
            <a:avLst/>
          </a:prstGeom>
          <a:ln>
            <a:noFill/>
          </a:ln>
        </p:spPr>
        <p:txBody>
          <a:bodyPr anchor="b"/>
          <a:lstStyle>
            <a:lvl1pPr>
              <a:lnSpc>
                <a:spcPct val="100000"/>
              </a:lnSpc>
              <a:spcAft>
                <a:spcPts val="0"/>
              </a:spcAft>
              <a:defRPr sz="800"/>
            </a:lvl1pPr>
          </a:lstStyle>
          <a:p>
            <a:pPr lvl="0"/>
            <a:r>
              <a:rPr lang="en-US" dirty="0"/>
              <a:t>Edit Master text styles</a:t>
            </a:r>
          </a:p>
        </p:txBody>
      </p:sp>
    </p:spTree>
    <p:extLst>
      <p:ext uri="{BB962C8B-B14F-4D97-AF65-F5344CB8AC3E}">
        <p14:creationId xmlns:p14="http://schemas.microsoft.com/office/powerpoint/2010/main" val="2709348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ue Bar Section Header-1 lge box">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8"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5" name="Rectangle 4"/>
          <p:cNvSpPr/>
          <p:nvPr userDrawn="1"/>
        </p:nvSpPr>
        <p:spPr>
          <a:xfrm>
            <a:off x="443799" y="1118774"/>
            <a:ext cx="11307818" cy="4512643"/>
          </a:xfrm>
          <a:prstGeom prst="rect">
            <a:avLst/>
          </a:prstGeom>
          <a:solidFill>
            <a:schemeClr val="bg1"/>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3"/>
          <p:cNvSpPr>
            <a:spLocks noGrp="1"/>
          </p:cNvSpPr>
          <p:nvPr>
            <p:ph type="body" sz="quarter" idx="10"/>
          </p:nvPr>
        </p:nvSpPr>
        <p:spPr>
          <a:xfrm>
            <a:off x="443799" y="1234758"/>
            <a:ext cx="11311128" cy="400050"/>
          </a:xfrm>
          <a:prstGeom prst="rect">
            <a:avLst/>
          </a:prstGeom>
        </p:spPr>
        <p:txBody>
          <a:bodyPr anchor="ctr" anchorCtr="0"/>
          <a:lstStyle>
            <a:lvl1pPr algn="ctr">
              <a:defRPr sz="1800" b="1" cap="all" spc="20" baseline="0">
                <a:solidFill>
                  <a:srgbClr val="002F70"/>
                </a:solidFill>
              </a:defRPr>
            </a:lvl1pPr>
          </a:lstStyle>
          <a:p>
            <a:pPr lvl="0"/>
            <a:r>
              <a:rPr lang="en-US"/>
              <a:t>Edit Master text styles</a:t>
            </a:r>
          </a:p>
        </p:txBody>
      </p:sp>
      <p:sp>
        <p:nvSpPr>
          <p:cNvPr id="3" name="Chart Placeholder 2"/>
          <p:cNvSpPr>
            <a:spLocks noGrp="1"/>
          </p:cNvSpPr>
          <p:nvPr>
            <p:ph type="chart" sz="quarter" idx="15"/>
          </p:nvPr>
        </p:nvSpPr>
        <p:spPr>
          <a:xfrm>
            <a:off x="717550" y="1828800"/>
            <a:ext cx="10756900" cy="3568700"/>
          </a:xfrm>
          <a:prstGeom prst="rect">
            <a:avLst/>
          </a:prstGeom>
        </p:spPr>
        <p:txBody>
          <a:bodyPr/>
          <a:lstStyle>
            <a:lvl1pPr algn="ctr">
              <a:defRPr/>
            </a:lvl1pPr>
          </a:lstStyle>
          <a:p>
            <a:r>
              <a:rPr lang="en-US" dirty="0"/>
              <a:t>Click icon to add chart</a:t>
            </a:r>
          </a:p>
        </p:txBody>
      </p:sp>
      <p:sp>
        <p:nvSpPr>
          <p:cNvPr id="9"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
        <p:nvSpPr>
          <p:cNvPr id="12" name="Text Placeholder 9"/>
          <p:cNvSpPr>
            <a:spLocks noGrp="1"/>
          </p:cNvSpPr>
          <p:nvPr>
            <p:ph type="body" sz="quarter" idx="14"/>
          </p:nvPr>
        </p:nvSpPr>
        <p:spPr>
          <a:xfrm>
            <a:off x="417448" y="5980090"/>
            <a:ext cx="5346858" cy="658368"/>
          </a:xfrm>
          <a:prstGeom prst="rect">
            <a:avLst/>
          </a:prstGeom>
          <a:ln>
            <a:noFill/>
          </a:ln>
        </p:spPr>
        <p:txBody>
          <a:bodyPr anchor="b"/>
          <a:lstStyle>
            <a:lvl1pPr>
              <a:lnSpc>
                <a:spcPct val="100000"/>
              </a:lnSpc>
              <a:spcAft>
                <a:spcPts val="0"/>
              </a:spcAft>
              <a:defRPr sz="800"/>
            </a:lvl1pPr>
          </a:lstStyle>
          <a:p>
            <a:pPr lvl="0"/>
            <a:r>
              <a:rPr lang="en-US" dirty="0"/>
              <a:t>Edit Master text styles</a:t>
            </a:r>
          </a:p>
        </p:txBody>
      </p:sp>
    </p:spTree>
    <p:extLst>
      <p:ext uri="{BB962C8B-B14F-4D97-AF65-F5344CB8AC3E}">
        <p14:creationId xmlns:p14="http://schemas.microsoft.com/office/powerpoint/2010/main" val="3964794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Blue Bar-bullets/photo">
    <p:spTree>
      <p:nvGrpSpPr>
        <p:cNvPr id="1" name=""/>
        <p:cNvGrpSpPr/>
        <p:nvPr/>
      </p:nvGrpSpPr>
      <p:grpSpPr>
        <a:xfrm>
          <a:off x="0" y="0"/>
          <a:ext cx="0" cy="0"/>
          <a:chOff x="0" y="0"/>
          <a:chExt cx="0" cy="0"/>
        </a:xfrm>
      </p:grpSpPr>
      <p:sp>
        <p:nvSpPr>
          <p:cNvPr id="2" name="TextBox 1"/>
          <p:cNvSpPr txBox="1"/>
          <p:nvPr userDrawn="1"/>
        </p:nvSpPr>
        <p:spPr>
          <a:xfrm>
            <a:off x="11247350" y="-1111937"/>
            <a:ext cx="251992" cy="383310"/>
          </a:xfrm>
          <a:prstGeom prst="rect">
            <a:avLst/>
          </a:prstGeom>
          <a:noFill/>
        </p:spPr>
        <p:txBody>
          <a:bodyPr wrap="none" rtlCol="0">
            <a:spAutoFit/>
          </a:bodyPr>
          <a:lstStyle/>
          <a:p>
            <a:pPr marL="0" marR="0" lvl="0" indent="0" algn="l" defTabSz="960072" rtl="0" eaLnBrk="1" fontAlgn="base" latinLnBrk="0" hangingPunct="1">
              <a:lnSpc>
                <a:spcPct val="100000"/>
              </a:lnSpc>
              <a:spcBef>
                <a:spcPct val="0"/>
              </a:spcBef>
              <a:spcAft>
                <a:spcPct val="0"/>
              </a:spcAft>
              <a:buClrTx/>
              <a:buSzTx/>
              <a:buFontTx/>
              <a:buNone/>
              <a:tabLst/>
              <a:defRPr/>
            </a:pPr>
            <a:r>
              <a:rPr kumimoji="0" lang="en-US" sz="1891" b="0" i="0" u="none" strike="noStrike" kern="1200" cap="none" spc="0" normalizeH="0" baseline="0" noProof="0" dirty="0">
                <a:ln>
                  <a:noFill/>
                </a:ln>
                <a:solidFill>
                  <a:srgbClr val="000000"/>
                </a:solidFill>
                <a:effectLst/>
                <a:uLnTx/>
                <a:uFillTx/>
                <a:latin typeface="Arial" charset="0"/>
                <a:ea typeface="+mn-ea"/>
                <a:cs typeface="+mn-cs"/>
              </a:rPr>
              <a:t> </a:t>
            </a:r>
          </a:p>
        </p:txBody>
      </p:sp>
      <p:sp>
        <p:nvSpPr>
          <p:cNvPr id="6" name="Rectangle 5"/>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10"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4" name="Text Placeholder 3"/>
          <p:cNvSpPr>
            <a:spLocks noGrp="1"/>
          </p:cNvSpPr>
          <p:nvPr>
            <p:ph type="body" sz="quarter" idx="10"/>
          </p:nvPr>
        </p:nvSpPr>
        <p:spPr>
          <a:xfrm>
            <a:off x="266700" y="1326776"/>
            <a:ext cx="5829300" cy="4731124"/>
          </a:xfrm>
          <a:prstGeom prst="rect">
            <a:avLst/>
          </a:prstGeom>
        </p:spPr>
        <p:txBody>
          <a:bodyPr/>
          <a:lstStyle>
            <a:lvl1pPr marL="347472" indent="-342900">
              <a:lnSpc>
                <a:spcPct val="100000"/>
              </a:lnSpc>
              <a:spcAft>
                <a:spcPts val="1800"/>
              </a:spcAft>
              <a:buClr>
                <a:schemeClr val="tx1"/>
              </a:buClr>
              <a:buSzPct val="135000"/>
              <a:buFont typeface="Arial" panose="020B0604020202020204" pitchFamily="34" charset="0"/>
              <a:buChar char="•"/>
              <a:defRPr sz="2000"/>
            </a:lvl1pPr>
            <a:lvl2pPr marL="685800" indent="-342900">
              <a:lnSpc>
                <a:spcPct val="100000"/>
              </a:lnSpc>
              <a:spcAft>
                <a:spcPts val="1800"/>
              </a:spcAft>
              <a:buClr>
                <a:schemeClr val="tx1"/>
              </a:buClr>
              <a:buSzPct val="135000"/>
              <a:buFont typeface="Arial" panose="020B0604020202020204" pitchFamily="34" charset="0"/>
              <a:buChar char="•"/>
              <a:defRPr sz="2000"/>
            </a:lvl2pPr>
            <a:lvl3pPr marL="1033463" indent="-342900">
              <a:lnSpc>
                <a:spcPct val="100000"/>
              </a:lnSpc>
              <a:spcAft>
                <a:spcPts val="1800"/>
              </a:spcAft>
              <a:buClr>
                <a:schemeClr val="tx1"/>
              </a:buClr>
              <a:buSzPct val="135000"/>
              <a:buFont typeface="Arial" panose="020B0604020202020204" pitchFamily="34" charset="0"/>
              <a:buChar char="•"/>
              <a:defRPr sz="2000"/>
            </a:lvl3pPr>
            <a:lvl4pPr marL="1371600" indent="-342900">
              <a:lnSpc>
                <a:spcPct val="100000"/>
              </a:lnSpc>
              <a:spcAft>
                <a:spcPts val="1800"/>
              </a:spcAft>
              <a:buClr>
                <a:schemeClr val="tx1"/>
              </a:buClr>
              <a:buSzPct val="135000"/>
              <a:buFont typeface="Arial" panose="020B0604020202020204" pitchFamily="34" charset="0"/>
              <a:buChar char="•"/>
              <a:defRPr sz="2000"/>
            </a:lvl4pPr>
            <a:lvl5pPr marL="1719263" indent="-342900">
              <a:buClr>
                <a:schemeClr val="tx1"/>
              </a:buClr>
              <a:buSzPct val="135000"/>
              <a:buFont typeface="Arial" panose="020B0604020202020204" pitchFamily="34" charset="0"/>
              <a:buChar char="•"/>
              <a:defRPr sz="2400"/>
            </a:lvl5pPr>
          </a:lstStyle>
          <a:p>
            <a:pPr lvl="0"/>
            <a:r>
              <a:rPr lang="en-US"/>
              <a:t>Edit Master text styles</a:t>
            </a:r>
          </a:p>
          <a:p>
            <a:pPr lvl="1"/>
            <a:r>
              <a:rPr lang="en-US"/>
              <a:t>Second level</a:t>
            </a:r>
          </a:p>
          <a:p>
            <a:pPr lvl="2"/>
            <a:r>
              <a:rPr lang="en-US"/>
              <a:t>Third level</a:t>
            </a:r>
          </a:p>
          <a:p>
            <a:pPr lvl="3"/>
            <a:r>
              <a:rPr lang="en-US"/>
              <a:t>Fourth level</a:t>
            </a:r>
          </a:p>
        </p:txBody>
      </p:sp>
      <p:sp>
        <p:nvSpPr>
          <p:cNvPr id="7" name="Picture Placeholder 6"/>
          <p:cNvSpPr>
            <a:spLocks noGrp="1"/>
          </p:cNvSpPr>
          <p:nvPr>
            <p:ph type="pic" sz="quarter" idx="11"/>
          </p:nvPr>
        </p:nvSpPr>
        <p:spPr>
          <a:xfrm>
            <a:off x="6096000" y="1143000"/>
            <a:ext cx="5676900" cy="4593772"/>
          </a:xfrm>
          <a:prstGeom prst="rect">
            <a:avLst/>
          </a:prstGeom>
        </p:spPr>
        <p:txBody>
          <a:bodyPr/>
          <a:lstStyle>
            <a:lvl1pPr algn="ctr">
              <a:defRPr/>
            </a:lvl1pPr>
          </a:lstStyle>
          <a:p>
            <a:r>
              <a:rPr lang="en-US" dirty="0"/>
              <a:t>Click icon to add picture</a:t>
            </a:r>
          </a:p>
        </p:txBody>
      </p:sp>
      <p:sp>
        <p:nvSpPr>
          <p:cNvPr id="11"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
        <p:nvSpPr>
          <p:cNvPr id="12" name="Text Placeholder 9"/>
          <p:cNvSpPr>
            <a:spLocks noGrp="1"/>
          </p:cNvSpPr>
          <p:nvPr>
            <p:ph type="body" sz="quarter" idx="14"/>
          </p:nvPr>
        </p:nvSpPr>
        <p:spPr>
          <a:xfrm>
            <a:off x="417448" y="5980090"/>
            <a:ext cx="5346858" cy="658368"/>
          </a:xfrm>
          <a:prstGeom prst="rect">
            <a:avLst/>
          </a:prstGeom>
          <a:ln>
            <a:noFill/>
          </a:ln>
        </p:spPr>
        <p:txBody>
          <a:bodyPr anchor="b"/>
          <a:lstStyle>
            <a:lvl1pPr>
              <a:lnSpc>
                <a:spcPct val="100000"/>
              </a:lnSpc>
              <a:spcAft>
                <a:spcPts val="0"/>
              </a:spcAft>
              <a:defRPr sz="800"/>
            </a:lvl1pPr>
          </a:lstStyle>
          <a:p>
            <a:pPr lvl="0"/>
            <a:r>
              <a:rPr lang="en-US" dirty="0"/>
              <a:t>Edit Master text styles</a:t>
            </a:r>
          </a:p>
        </p:txBody>
      </p:sp>
    </p:spTree>
    <p:extLst>
      <p:ext uri="{BB962C8B-B14F-4D97-AF65-F5344CB8AC3E}">
        <p14:creationId xmlns:p14="http://schemas.microsoft.com/office/powerpoint/2010/main" val="728348555"/>
      </p:ext>
    </p:extLst>
  </p:cSld>
  <p:clrMapOvr>
    <a:masterClrMapping/>
  </p:clrMapOvr>
  <p:extLst>
    <p:ext uri="{DCECCB84-F9BA-43D5-87BE-67443E8EF086}">
      <p15:sldGuideLst xmlns:p15="http://schemas.microsoft.com/office/powerpoint/2012/main">
        <p15:guide id="1" orient="horz" pos="72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Blue bar 2 boxes">
    <p:bg>
      <p:bgPr>
        <a:solidFill>
          <a:schemeClr val="bg1"/>
        </a:solidFill>
        <a:effectLst/>
      </p:bgPr>
    </p:bg>
    <p:spTree>
      <p:nvGrpSpPr>
        <p:cNvPr id="1" name=""/>
        <p:cNvGrpSpPr/>
        <p:nvPr/>
      </p:nvGrpSpPr>
      <p:grpSpPr>
        <a:xfrm>
          <a:off x="0" y="0"/>
          <a:ext cx="0" cy="0"/>
          <a:chOff x="0" y="0"/>
          <a:chExt cx="0" cy="0"/>
        </a:xfrm>
      </p:grpSpPr>
      <p:sp>
        <p:nvSpPr>
          <p:cNvPr id="13" name="Rectangle 12"/>
          <p:cNvSpPr/>
          <p:nvPr userDrawn="1"/>
        </p:nvSpPr>
        <p:spPr>
          <a:xfrm>
            <a:off x="6327228" y="1780925"/>
            <a:ext cx="5467717" cy="3978747"/>
          </a:xfrm>
          <a:prstGeom prst="rect">
            <a:avLst/>
          </a:prstGeom>
          <a:no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474278" y="1780925"/>
            <a:ext cx="5468112" cy="3978747"/>
          </a:xfrm>
          <a:prstGeom prst="rect">
            <a:avLst/>
          </a:prstGeom>
          <a:no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8"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9" name="Text Placeholder 3"/>
          <p:cNvSpPr>
            <a:spLocks noGrp="1"/>
          </p:cNvSpPr>
          <p:nvPr>
            <p:ph type="body" sz="quarter" idx="10"/>
          </p:nvPr>
        </p:nvSpPr>
        <p:spPr>
          <a:xfrm>
            <a:off x="474278" y="1905318"/>
            <a:ext cx="5468112"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0" name="Text Placeholder 3"/>
          <p:cNvSpPr>
            <a:spLocks noGrp="1"/>
          </p:cNvSpPr>
          <p:nvPr>
            <p:ph type="body" sz="quarter" idx="11"/>
          </p:nvPr>
        </p:nvSpPr>
        <p:spPr>
          <a:xfrm>
            <a:off x="6327228" y="1905318"/>
            <a:ext cx="5468112"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5"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
        <p:nvSpPr>
          <p:cNvPr id="16" name="Text Placeholder 9"/>
          <p:cNvSpPr>
            <a:spLocks noGrp="1"/>
          </p:cNvSpPr>
          <p:nvPr>
            <p:ph type="body" sz="quarter" idx="14"/>
          </p:nvPr>
        </p:nvSpPr>
        <p:spPr>
          <a:xfrm>
            <a:off x="417448" y="5980090"/>
            <a:ext cx="5346858" cy="658368"/>
          </a:xfrm>
          <a:prstGeom prst="rect">
            <a:avLst/>
          </a:prstGeom>
          <a:ln>
            <a:noFill/>
          </a:ln>
        </p:spPr>
        <p:txBody>
          <a:bodyPr anchor="b"/>
          <a:lstStyle>
            <a:lvl1pPr>
              <a:lnSpc>
                <a:spcPct val="100000"/>
              </a:lnSpc>
              <a:spcAft>
                <a:spcPts val="0"/>
              </a:spcAft>
              <a:defRPr sz="800"/>
            </a:lvl1pPr>
          </a:lstStyle>
          <a:p>
            <a:pPr lvl="0"/>
            <a:r>
              <a:rPr lang="en-US" dirty="0"/>
              <a:t>Edit Master text styles</a:t>
            </a:r>
          </a:p>
        </p:txBody>
      </p:sp>
    </p:spTree>
    <p:extLst>
      <p:ext uri="{BB962C8B-B14F-4D97-AF65-F5344CB8AC3E}">
        <p14:creationId xmlns:p14="http://schemas.microsoft.com/office/powerpoint/2010/main" val="1023661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Blue bar 3 boxes">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8"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4" name="Rectangle 3"/>
          <p:cNvSpPr/>
          <p:nvPr userDrawn="1"/>
        </p:nvSpPr>
        <p:spPr>
          <a:xfrm>
            <a:off x="8287119" y="1588065"/>
            <a:ext cx="3474720" cy="3978747"/>
          </a:xfrm>
          <a:prstGeom prst="rect">
            <a:avLst/>
          </a:prstGeom>
          <a:solidFill>
            <a:schemeClr val="bg1"/>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userDrawn="1"/>
        </p:nvSpPr>
        <p:spPr>
          <a:xfrm>
            <a:off x="519999" y="1582805"/>
            <a:ext cx="3474720" cy="3978747"/>
          </a:xfrm>
          <a:prstGeom prst="rect">
            <a:avLst/>
          </a:prstGeom>
          <a:solidFill>
            <a:schemeClr val="bg1"/>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4372030" y="1582805"/>
            <a:ext cx="3474720" cy="3978747"/>
          </a:xfrm>
          <a:prstGeom prst="rect">
            <a:avLst/>
          </a:prstGeom>
          <a:solidFill>
            <a:schemeClr val="bg1"/>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3"/>
          <p:cNvSpPr>
            <a:spLocks noGrp="1"/>
          </p:cNvSpPr>
          <p:nvPr>
            <p:ph type="body" sz="quarter" idx="10"/>
          </p:nvPr>
        </p:nvSpPr>
        <p:spPr>
          <a:xfrm>
            <a:off x="495300" y="1600518"/>
            <a:ext cx="3475038"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0" name="Text Placeholder 3"/>
          <p:cNvSpPr>
            <a:spLocks noGrp="1"/>
          </p:cNvSpPr>
          <p:nvPr>
            <p:ph type="body" sz="quarter" idx="11"/>
          </p:nvPr>
        </p:nvSpPr>
        <p:spPr>
          <a:xfrm>
            <a:off x="4369161" y="1600518"/>
            <a:ext cx="3475038"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1" name="Text Placeholder 3"/>
          <p:cNvSpPr>
            <a:spLocks noGrp="1"/>
          </p:cNvSpPr>
          <p:nvPr>
            <p:ph type="body" sz="quarter" idx="12"/>
          </p:nvPr>
        </p:nvSpPr>
        <p:spPr>
          <a:xfrm>
            <a:off x="8286801" y="1600518"/>
            <a:ext cx="3475038"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4"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
        <p:nvSpPr>
          <p:cNvPr id="12" name="Text Placeholder 9"/>
          <p:cNvSpPr>
            <a:spLocks noGrp="1"/>
          </p:cNvSpPr>
          <p:nvPr>
            <p:ph type="body" sz="quarter" idx="14"/>
          </p:nvPr>
        </p:nvSpPr>
        <p:spPr>
          <a:xfrm>
            <a:off x="417448" y="5980090"/>
            <a:ext cx="5346858" cy="658368"/>
          </a:xfrm>
          <a:prstGeom prst="rect">
            <a:avLst/>
          </a:prstGeom>
          <a:ln>
            <a:noFill/>
          </a:ln>
        </p:spPr>
        <p:txBody>
          <a:bodyPr anchor="b"/>
          <a:lstStyle>
            <a:lvl1pPr>
              <a:lnSpc>
                <a:spcPct val="100000"/>
              </a:lnSpc>
              <a:spcAft>
                <a:spcPts val="0"/>
              </a:spcAft>
              <a:defRPr sz="800"/>
            </a:lvl1pPr>
          </a:lstStyle>
          <a:p>
            <a:pPr lvl="0"/>
            <a:r>
              <a:rPr lang="en-US" dirty="0"/>
              <a:t>Edit Master text styles</a:t>
            </a:r>
          </a:p>
        </p:txBody>
      </p:sp>
    </p:spTree>
    <p:extLst>
      <p:ext uri="{BB962C8B-B14F-4D97-AF65-F5344CB8AC3E}">
        <p14:creationId xmlns:p14="http://schemas.microsoft.com/office/powerpoint/2010/main" val="19607003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Blue bar multiple boxes/icons">
    <p:bg>
      <p:bgPr>
        <a:solidFill>
          <a:schemeClr val="bg1"/>
        </a:solidFill>
        <a:effectLst/>
      </p:bgPr>
    </p:bg>
    <p:spTree>
      <p:nvGrpSpPr>
        <p:cNvPr id="1" name=""/>
        <p:cNvGrpSpPr/>
        <p:nvPr/>
      </p:nvGrpSpPr>
      <p:grpSpPr>
        <a:xfrm>
          <a:off x="0" y="0"/>
          <a:ext cx="0" cy="0"/>
          <a:chOff x="0" y="0"/>
          <a:chExt cx="0" cy="0"/>
        </a:xfrm>
      </p:grpSpPr>
      <p:sp>
        <p:nvSpPr>
          <p:cNvPr id="10" name="Rectangle 9"/>
          <p:cNvSpPr/>
          <p:nvPr userDrawn="1"/>
        </p:nvSpPr>
        <p:spPr>
          <a:xfrm>
            <a:off x="496051" y="1113523"/>
            <a:ext cx="3474720" cy="4714467"/>
          </a:xfrm>
          <a:prstGeom prst="rect">
            <a:avLst/>
          </a:prstGeom>
          <a:solidFill>
            <a:schemeClr val="bg1">
              <a:lumMod val="95000"/>
            </a:schemeClr>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userDrawn="1"/>
        </p:nvSpPr>
        <p:spPr>
          <a:xfrm>
            <a:off x="11247350" y="-1111937"/>
            <a:ext cx="251992" cy="383310"/>
          </a:xfrm>
          <a:prstGeom prst="rect">
            <a:avLst/>
          </a:prstGeom>
          <a:noFill/>
        </p:spPr>
        <p:txBody>
          <a:bodyPr wrap="none" rtlCol="0">
            <a:spAutoFit/>
          </a:bodyPr>
          <a:lstStyle/>
          <a:p>
            <a:pPr marL="0" marR="0" lvl="0" indent="0" algn="l" defTabSz="960072" rtl="0" eaLnBrk="1" fontAlgn="base" latinLnBrk="0" hangingPunct="1">
              <a:lnSpc>
                <a:spcPct val="100000"/>
              </a:lnSpc>
              <a:spcBef>
                <a:spcPct val="0"/>
              </a:spcBef>
              <a:spcAft>
                <a:spcPct val="0"/>
              </a:spcAft>
              <a:buClrTx/>
              <a:buSzTx/>
              <a:buFontTx/>
              <a:buNone/>
              <a:tabLst/>
              <a:defRPr/>
            </a:pPr>
            <a:r>
              <a:rPr kumimoji="0" lang="en-US" sz="1891" b="0" i="0" u="none" strike="noStrike" kern="1200" cap="none" spc="0" normalizeH="0" baseline="0" noProof="0" dirty="0">
                <a:ln>
                  <a:noFill/>
                </a:ln>
                <a:solidFill>
                  <a:srgbClr val="000000"/>
                </a:solidFill>
                <a:effectLst/>
                <a:uLnTx/>
                <a:uFillTx/>
                <a:latin typeface="Arial" charset="0"/>
                <a:ea typeface="+mn-ea"/>
                <a:cs typeface="+mn-cs"/>
              </a:rPr>
              <a:t> </a:t>
            </a:r>
          </a:p>
        </p:txBody>
      </p:sp>
      <p:sp>
        <p:nvSpPr>
          <p:cNvPr id="6" name="Rectangle 5"/>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9"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7" name="Rectangle 6"/>
          <p:cNvSpPr/>
          <p:nvPr userDrawn="1"/>
        </p:nvSpPr>
        <p:spPr>
          <a:xfrm>
            <a:off x="8199735" y="1113523"/>
            <a:ext cx="3474720" cy="4714467"/>
          </a:xfrm>
          <a:prstGeom prst="rect">
            <a:avLst/>
          </a:prstGeom>
          <a:solidFill>
            <a:schemeClr val="bg1">
              <a:lumMod val="95000"/>
            </a:schemeClr>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4358593" y="1113523"/>
            <a:ext cx="3474720" cy="4714467"/>
          </a:xfrm>
          <a:prstGeom prst="rect">
            <a:avLst/>
          </a:prstGeom>
          <a:solidFill>
            <a:schemeClr val="bg1">
              <a:lumMod val="95000"/>
            </a:schemeClr>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p:cNvSpPr>
            <a:spLocks noGrp="1"/>
          </p:cNvSpPr>
          <p:nvPr>
            <p:ph type="body" sz="quarter" idx="10"/>
          </p:nvPr>
        </p:nvSpPr>
        <p:spPr>
          <a:xfrm>
            <a:off x="495300" y="1112838"/>
            <a:ext cx="3475038"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4" name="Text Placeholder 3"/>
          <p:cNvSpPr>
            <a:spLocks noGrp="1"/>
          </p:cNvSpPr>
          <p:nvPr>
            <p:ph type="body" sz="quarter" idx="11"/>
          </p:nvPr>
        </p:nvSpPr>
        <p:spPr>
          <a:xfrm>
            <a:off x="4369161" y="1112838"/>
            <a:ext cx="3475038"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5" name="Text Placeholder 3"/>
          <p:cNvSpPr>
            <a:spLocks noGrp="1"/>
          </p:cNvSpPr>
          <p:nvPr>
            <p:ph type="body" sz="quarter" idx="12"/>
          </p:nvPr>
        </p:nvSpPr>
        <p:spPr>
          <a:xfrm>
            <a:off x="8196787" y="1112838"/>
            <a:ext cx="3475038"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8" name="Text Placeholder 16"/>
          <p:cNvSpPr>
            <a:spLocks noGrp="1"/>
          </p:cNvSpPr>
          <p:nvPr>
            <p:ph type="body" sz="quarter" idx="14"/>
          </p:nvPr>
        </p:nvSpPr>
        <p:spPr>
          <a:xfrm>
            <a:off x="4358593" y="2535693"/>
            <a:ext cx="3475038" cy="849312"/>
          </a:xfrm>
          <a:prstGeom prst="rect">
            <a:avLst/>
          </a:prstGeom>
        </p:spPr>
        <p:txBody>
          <a:bodyPr anchor="ctr" anchorCtr="1"/>
          <a:lstStyle>
            <a:lvl1pPr algn="ctr">
              <a:lnSpc>
                <a:spcPct val="100000"/>
              </a:lnSpc>
              <a:spcAft>
                <a:spcPts val="600"/>
              </a:spcAft>
              <a:defRPr sz="1500">
                <a:solidFill>
                  <a:schemeClr val="tx1">
                    <a:lumMod val="65000"/>
                    <a:lumOff val="35000"/>
                  </a:schemeClr>
                </a:solidFill>
              </a:defRPr>
            </a:lvl1pPr>
            <a:lvl2pPr>
              <a:lnSpc>
                <a:spcPct val="100000"/>
              </a:lnSpc>
              <a:spcAft>
                <a:spcPts val="1200"/>
              </a:spcAft>
              <a:defRPr sz="1500"/>
            </a:lvl2pPr>
            <a:lvl3pPr>
              <a:lnSpc>
                <a:spcPct val="100000"/>
              </a:lnSpc>
              <a:spcAft>
                <a:spcPts val="1200"/>
              </a:spcAft>
              <a:defRPr sz="1500"/>
            </a:lvl3pPr>
            <a:lvl4pPr>
              <a:lnSpc>
                <a:spcPct val="100000"/>
              </a:lnSpc>
              <a:spcAft>
                <a:spcPts val="1200"/>
              </a:spcAft>
              <a:defRPr sz="1500"/>
            </a:lvl4pPr>
            <a:lvl5pPr>
              <a:lnSpc>
                <a:spcPct val="100000"/>
              </a:lnSpc>
              <a:spcAft>
                <a:spcPts val="1200"/>
              </a:spcAft>
              <a:defRPr sz="1500"/>
            </a:lvl5pPr>
          </a:lstStyle>
          <a:p>
            <a:pPr lvl="0"/>
            <a:r>
              <a:rPr lang="en-US"/>
              <a:t>Edit Master text styles</a:t>
            </a:r>
          </a:p>
        </p:txBody>
      </p:sp>
      <p:sp>
        <p:nvSpPr>
          <p:cNvPr id="17" name="Text Placeholder 16"/>
          <p:cNvSpPr>
            <a:spLocks noGrp="1"/>
          </p:cNvSpPr>
          <p:nvPr>
            <p:ph type="body" sz="quarter" idx="13"/>
          </p:nvPr>
        </p:nvSpPr>
        <p:spPr>
          <a:xfrm>
            <a:off x="495300" y="2535693"/>
            <a:ext cx="3475038" cy="849312"/>
          </a:xfrm>
          <a:prstGeom prst="rect">
            <a:avLst/>
          </a:prstGeom>
        </p:spPr>
        <p:txBody>
          <a:bodyPr anchor="ctr" anchorCtr="1"/>
          <a:lstStyle>
            <a:lvl1pPr algn="ctr">
              <a:lnSpc>
                <a:spcPct val="100000"/>
              </a:lnSpc>
              <a:spcAft>
                <a:spcPts val="600"/>
              </a:spcAft>
              <a:defRPr sz="1500">
                <a:solidFill>
                  <a:schemeClr val="tx1">
                    <a:lumMod val="65000"/>
                    <a:lumOff val="35000"/>
                  </a:schemeClr>
                </a:solidFill>
              </a:defRPr>
            </a:lvl1pPr>
            <a:lvl2pPr>
              <a:lnSpc>
                <a:spcPct val="100000"/>
              </a:lnSpc>
              <a:spcAft>
                <a:spcPts val="1200"/>
              </a:spcAft>
              <a:defRPr sz="1500"/>
            </a:lvl2pPr>
            <a:lvl3pPr>
              <a:lnSpc>
                <a:spcPct val="100000"/>
              </a:lnSpc>
              <a:spcAft>
                <a:spcPts val="1200"/>
              </a:spcAft>
              <a:defRPr sz="1500"/>
            </a:lvl3pPr>
            <a:lvl4pPr>
              <a:lnSpc>
                <a:spcPct val="100000"/>
              </a:lnSpc>
              <a:spcAft>
                <a:spcPts val="1200"/>
              </a:spcAft>
              <a:defRPr sz="1500"/>
            </a:lvl4pPr>
            <a:lvl5pPr>
              <a:lnSpc>
                <a:spcPct val="100000"/>
              </a:lnSpc>
              <a:spcAft>
                <a:spcPts val="1200"/>
              </a:spcAft>
              <a:defRPr sz="1500"/>
            </a:lvl5pPr>
          </a:lstStyle>
          <a:p>
            <a:pPr lvl="0"/>
            <a:r>
              <a:rPr lang="en-US"/>
              <a:t>Edit Master text styles</a:t>
            </a:r>
          </a:p>
        </p:txBody>
      </p:sp>
      <p:sp>
        <p:nvSpPr>
          <p:cNvPr id="19" name="Text Placeholder 16"/>
          <p:cNvSpPr>
            <a:spLocks noGrp="1"/>
          </p:cNvSpPr>
          <p:nvPr>
            <p:ph type="body" sz="quarter" idx="15"/>
          </p:nvPr>
        </p:nvSpPr>
        <p:spPr>
          <a:xfrm>
            <a:off x="8199735" y="2535693"/>
            <a:ext cx="3475038" cy="849312"/>
          </a:xfrm>
          <a:prstGeom prst="rect">
            <a:avLst/>
          </a:prstGeom>
        </p:spPr>
        <p:txBody>
          <a:bodyPr anchor="ctr" anchorCtr="1"/>
          <a:lstStyle>
            <a:lvl1pPr algn="ctr">
              <a:lnSpc>
                <a:spcPct val="100000"/>
              </a:lnSpc>
              <a:spcAft>
                <a:spcPts val="600"/>
              </a:spcAft>
              <a:defRPr sz="1500">
                <a:solidFill>
                  <a:schemeClr val="tx1">
                    <a:lumMod val="65000"/>
                    <a:lumOff val="35000"/>
                  </a:schemeClr>
                </a:solidFill>
              </a:defRPr>
            </a:lvl1pPr>
            <a:lvl2pPr>
              <a:lnSpc>
                <a:spcPct val="100000"/>
              </a:lnSpc>
              <a:spcAft>
                <a:spcPts val="1200"/>
              </a:spcAft>
              <a:defRPr sz="1500"/>
            </a:lvl2pPr>
            <a:lvl3pPr>
              <a:lnSpc>
                <a:spcPct val="100000"/>
              </a:lnSpc>
              <a:spcAft>
                <a:spcPts val="1200"/>
              </a:spcAft>
              <a:defRPr sz="1500"/>
            </a:lvl3pPr>
            <a:lvl4pPr>
              <a:lnSpc>
                <a:spcPct val="100000"/>
              </a:lnSpc>
              <a:spcAft>
                <a:spcPts val="1200"/>
              </a:spcAft>
              <a:defRPr sz="1500"/>
            </a:lvl4pPr>
            <a:lvl5pPr>
              <a:lnSpc>
                <a:spcPct val="100000"/>
              </a:lnSpc>
              <a:spcAft>
                <a:spcPts val="1200"/>
              </a:spcAft>
              <a:defRPr sz="1500"/>
            </a:lvl5pPr>
          </a:lstStyle>
          <a:p>
            <a:pPr lvl="0"/>
            <a:r>
              <a:rPr lang="en-US"/>
              <a:t>Edit Master text styles</a:t>
            </a:r>
          </a:p>
        </p:txBody>
      </p:sp>
      <p:sp>
        <p:nvSpPr>
          <p:cNvPr id="20" name="Oval 19"/>
          <p:cNvSpPr/>
          <p:nvPr userDrawn="1"/>
        </p:nvSpPr>
        <p:spPr>
          <a:xfrm>
            <a:off x="1840166" y="1669428"/>
            <a:ext cx="742946" cy="74294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75000"/>
                </a:schemeClr>
              </a:solidFill>
            </a:endParaRPr>
          </a:p>
        </p:txBody>
      </p:sp>
      <p:sp>
        <p:nvSpPr>
          <p:cNvPr id="21" name="Oval 20"/>
          <p:cNvSpPr/>
          <p:nvPr userDrawn="1"/>
        </p:nvSpPr>
        <p:spPr>
          <a:xfrm>
            <a:off x="5745548" y="1669428"/>
            <a:ext cx="742946" cy="74294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75000"/>
                </a:schemeClr>
              </a:solidFill>
            </a:endParaRPr>
          </a:p>
        </p:txBody>
      </p:sp>
      <p:sp>
        <p:nvSpPr>
          <p:cNvPr id="22" name="Oval 21"/>
          <p:cNvSpPr/>
          <p:nvPr userDrawn="1"/>
        </p:nvSpPr>
        <p:spPr>
          <a:xfrm>
            <a:off x="9558784" y="1669428"/>
            <a:ext cx="742946" cy="74294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75000"/>
                </a:schemeClr>
              </a:solidFill>
            </a:endParaRPr>
          </a:p>
        </p:txBody>
      </p:sp>
      <p:sp>
        <p:nvSpPr>
          <p:cNvPr id="23" name="Oval 22"/>
          <p:cNvSpPr/>
          <p:nvPr userDrawn="1"/>
        </p:nvSpPr>
        <p:spPr>
          <a:xfrm>
            <a:off x="9558784" y="3811156"/>
            <a:ext cx="742946" cy="74294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75000"/>
                </a:schemeClr>
              </a:solidFill>
            </a:endParaRPr>
          </a:p>
        </p:txBody>
      </p:sp>
      <p:sp>
        <p:nvSpPr>
          <p:cNvPr id="24" name="Oval 23"/>
          <p:cNvSpPr/>
          <p:nvPr userDrawn="1"/>
        </p:nvSpPr>
        <p:spPr>
          <a:xfrm>
            <a:off x="1840166" y="3811156"/>
            <a:ext cx="742946" cy="74294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75000"/>
                </a:schemeClr>
              </a:solidFill>
            </a:endParaRPr>
          </a:p>
        </p:txBody>
      </p:sp>
      <p:sp>
        <p:nvSpPr>
          <p:cNvPr id="25" name="Oval 24"/>
          <p:cNvSpPr/>
          <p:nvPr userDrawn="1"/>
        </p:nvSpPr>
        <p:spPr>
          <a:xfrm>
            <a:off x="5745548" y="3811156"/>
            <a:ext cx="742946" cy="74294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75000"/>
                </a:schemeClr>
              </a:solidFill>
            </a:endParaRPr>
          </a:p>
        </p:txBody>
      </p:sp>
      <p:sp>
        <p:nvSpPr>
          <p:cNvPr id="29" name="Text Placeholder 16"/>
          <p:cNvSpPr>
            <a:spLocks noGrp="1"/>
          </p:cNvSpPr>
          <p:nvPr>
            <p:ph type="body" sz="quarter" idx="16"/>
          </p:nvPr>
        </p:nvSpPr>
        <p:spPr>
          <a:xfrm>
            <a:off x="4358593" y="4658406"/>
            <a:ext cx="3475038" cy="849312"/>
          </a:xfrm>
          <a:prstGeom prst="rect">
            <a:avLst/>
          </a:prstGeom>
        </p:spPr>
        <p:txBody>
          <a:bodyPr anchor="ctr" anchorCtr="1"/>
          <a:lstStyle>
            <a:lvl1pPr algn="ctr">
              <a:lnSpc>
                <a:spcPct val="100000"/>
              </a:lnSpc>
              <a:spcAft>
                <a:spcPts val="600"/>
              </a:spcAft>
              <a:defRPr sz="1500">
                <a:solidFill>
                  <a:schemeClr val="tx1">
                    <a:lumMod val="65000"/>
                    <a:lumOff val="35000"/>
                  </a:schemeClr>
                </a:solidFill>
              </a:defRPr>
            </a:lvl1pPr>
            <a:lvl2pPr>
              <a:lnSpc>
                <a:spcPct val="100000"/>
              </a:lnSpc>
              <a:spcAft>
                <a:spcPts val="1200"/>
              </a:spcAft>
              <a:defRPr sz="1500"/>
            </a:lvl2pPr>
            <a:lvl3pPr>
              <a:lnSpc>
                <a:spcPct val="100000"/>
              </a:lnSpc>
              <a:spcAft>
                <a:spcPts val="1200"/>
              </a:spcAft>
              <a:defRPr sz="1500"/>
            </a:lvl3pPr>
            <a:lvl4pPr>
              <a:lnSpc>
                <a:spcPct val="100000"/>
              </a:lnSpc>
              <a:spcAft>
                <a:spcPts val="1200"/>
              </a:spcAft>
              <a:defRPr sz="1500"/>
            </a:lvl4pPr>
            <a:lvl5pPr>
              <a:lnSpc>
                <a:spcPct val="100000"/>
              </a:lnSpc>
              <a:spcAft>
                <a:spcPts val="1200"/>
              </a:spcAft>
              <a:defRPr sz="1500"/>
            </a:lvl5pPr>
          </a:lstStyle>
          <a:p>
            <a:pPr lvl="0"/>
            <a:r>
              <a:rPr lang="en-US"/>
              <a:t>Edit Master text styles</a:t>
            </a:r>
          </a:p>
        </p:txBody>
      </p:sp>
      <p:sp>
        <p:nvSpPr>
          <p:cNvPr id="30" name="Text Placeholder 16"/>
          <p:cNvSpPr>
            <a:spLocks noGrp="1"/>
          </p:cNvSpPr>
          <p:nvPr>
            <p:ph type="body" sz="quarter" idx="17"/>
          </p:nvPr>
        </p:nvSpPr>
        <p:spPr>
          <a:xfrm>
            <a:off x="495300" y="4658406"/>
            <a:ext cx="3475038" cy="849312"/>
          </a:xfrm>
          <a:prstGeom prst="rect">
            <a:avLst/>
          </a:prstGeom>
        </p:spPr>
        <p:txBody>
          <a:bodyPr anchor="ctr" anchorCtr="1"/>
          <a:lstStyle>
            <a:lvl1pPr algn="ctr">
              <a:lnSpc>
                <a:spcPct val="100000"/>
              </a:lnSpc>
              <a:spcAft>
                <a:spcPts val="600"/>
              </a:spcAft>
              <a:defRPr sz="1500">
                <a:solidFill>
                  <a:schemeClr val="tx1">
                    <a:lumMod val="65000"/>
                    <a:lumOff val="35000"/>
                  </a:schemeClr>
                </a:solidFill>
              </a:defRPr>
            </a:lvl1pPr>
            <a:lvl2pPr>
              <a:lnSpc>
                <a:spcPct val="100000"/>
              </a:lnSpc>
              <a:spcAft>
                <a:spcPts val="1200"/>
              </a:spcAft>
              <a:defRPr sz="1500"/>
            </a:lvl2pPr>
            <a:lvl3pPr>
              <a:lnSpc>
                <a:spcPct val="100000"/>
              </a:lnSpc>
              <a:spcAft>
                <a:spcPts val="1200"/>
              </a:spcAft>
              <a:defRPr sz="1500"/>
            </a:lvl3pPr>
            <a:lvl4pPr>
              <a:lnSpc>
                <a:spcPct val="100000"/>
              </a:lnSpc>
              <a:spcAft>
                <a:spcPts val="1200"/>
              </a:spcAft>
              <a:defRPr sz="1500"/>
            </a:lvl4pPr>
            <a:lvl5pPr>
              <a:lnSpc>
                <a:spcPct val="100000"/>
              </a:lnSpc>
              <a:spcAft>
                <a:spcPts val="1200"/>
              </a:spcAft>
              <a:defRPr sz="1500"/>
            </a:lvl5pPr>
          </a:lstStyle>
          <a:p>
            <a:pPr lvl="0"/>
            <a:r>
              <a:rPr lang="en-US"/>
              <a:t>Edit Master text styles</a:t>
            </a:r>
          </a:p>
        </p:txBody>
      </p:sp>
      <p:sp>
        <p:nvSpPr>
          <p:cNvPr id="31" name="Text Placeholder 16"/>
          <p:cNvSpPr>
            <a:spLocks noGrp="1"/>
          </p:cNvSpPr>
          <p:nvPr>
            <p:ph type="body" sz="quarter" idx="18"/>
          </p:nvPr>
        </p:nvSpPr>
        <p:spPr>
          <a:xfrm>
            <a:off x="8199735" y="4658406"/>
            <a:ext cx="3475038" cy="849312"/>
          </a:xfrm>
          <a:prstGeom prst="rect">
            <a:avLst/>
          </a:prstGeom>
        </p:spPr>
        <p:txBody>
          <a:bodyPr anchor="ctr" anchorCtr="1"/>
          <a:lstStyle>
            <a:lvl1pPr algn="ctr">
              <a:lnSpc>
                <a:spcPct val="100000"/>
              </a:lnSpc>
              <a:spcAft>
                <a:spcPts val="600"/>
              </a:spcAft>
              <a:defRPr sz="1500">
                <a:solidFill>
                  <a:schemeClr val="tx1">
                    <a:lumMod val="65000"/>
                    <a:lumOff val="35000"/>
                  </a:schemeClr>
                </a:solidFill>
              </a:defRPr>
            </a:lvl1pPr>
            <a:lvl2pPr>
              <a:lnSpc>
                <a:spcPct val="100000"/>
              </a:lnSpc>
              <a:spcAft>
                <a:spcPts val="1200"/>
              </a:spcAft>
              <a:defRPr sz="1500"/>
            </a:lvl2pPr>
            <a:lvl3pPr>
              <a:lnSpc>
                <a:spcPct val="100000"/>
              </a:lnSpc>
              <a:spcAft>
                <a:spcPts val="1200"/>
              </a:spcAft>
              <a:defRPr sz="1500"/>
            </a:lvl3pPr>
            <a:lvl4pPr>
              <a:lnSpc>
                <a:spcPct val="100000"/>
              </a:lnSpc>
              <a:spcAft>
                <a:spcPts val="1200"/>
              </a:spcAft>
              <a:defRPr sz="1500"/>
            </a:lvl4pPr>
            <a:lvl5pPr>
              <a:lnSpc>
                <a:spcPct val="100000"/>
              </a:lnSpc>
              <a:spcAft>
                <a:spcPts val="1200"/>
              </a:spcAft>
              <a:defRPr sz="1500"/>
            </a:lvl5pPr>
          </a:lstStyle>
          <a:p>
            <a:pPr lvl="0"/>
            <a:r>
              <a:rPr lang="en-US"/>
              <a:t>Edit Master text styles</a:t>
            </a:r>
          </a:p>
        </p:txBody>
      </p:sp>
      <p:sp>
        <p:nvSpPr>
          <p:cNvPr id="26"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
        <p:nvSpPr>
          <p:cNvPr id="27" name="Text Placeholder 9"/>
          <p:cNvSpPr>
            <a:spLocks noGrp="1"/>
          </p:cNvSpPr>
          <p:nvPr>
            <p:ph type="body" sz="quarter" idx="19"/>
          </p:nvPr>
        </p:nvSpPr>
        <p:spPr>
          <a:xfrm>
            <a:off x="417448" y="5980090"/>
            <a:ext cx="5346858" cy="658368"/>
          </a:xfrm>
          <a:prstGeom prst="rect">
            <a:avLst/>
          </a:prstGeom>
          <a:ln>
            <a:noFill/>
          </a:ln>
        </p:spPr>
        <p:txBody>
          <a:bodyPr anchor="b"/>
          <a:lstStyle>
            <a:lvl1pPr>
              <a:lnSpc>
                <a:spcPct val="100000"/>
              </a:lnSpc>
              <a:spcAft>
                <a:spcPts val="0"/>
              </a:spcAft>
              <a:defRPr sz="800"/>
            </a:lvl1pPr>
          </a:lstStyle>
          <a:p>
            <a:pPr lvl="0"/>
            <a:r>
              <a:rPr lang="en-US" dirty="0"/>
              <a:t>Edit Master text styles</a:t>
            </a:r>
          </a:p>
        </p:txBody>
      </p:sp>
    </p:spTree>
    <p:extLst>
      <p:ext uri="{BB962C8B-B14F-4D97-AF65-F5344CB8AC3E}">
        <p14:creationId xmlns:p14="http://schemas.microsoft.com/office/powerpoint/2010/main" val="1837111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10608658" y="6099403"/>
            <a:ext cx="1164242" cy="475712"/>
          </a:xfrm>
          <a:prstGeom prst="rect">
            <a:avLst/>
          </a:prstGeom>
        </p:spPr>
      </p:pic>
    </p:spTree>
    <p:extLst>
      <p:ext uri="{BB962C8B-B14F-4D97-AF65-F5344CB8AC3E}">
        <p14:creationId xmlns:p14="http://schemas.microsoft.com/office/powerpoint/2010/main" val="2454913312"/>
      </p:ext>
    </p:extLst>
  </p:cSld>
  <p:clrMap bg1="lt1" tx1="dk1" bg2="lt2" tx2="dk2" accent1="accent1" accent2="accent2" accent3="accent3" accent4="accent4" accent5="accent5" accent6="accent6" hlink="hlink" folHlink="folHlink"/>
  <p:sldLayoutIdLst>
    <p:sldLayoutId id="2147483663" r:id="rId1"/>
    <p:sldLayoutId id="2147483668" r:id="rId2"/>
    <p:sldLayoutId id="2147483695" r:id="rId3"/>
    <p:sldLayoutId id="2147483687" r:id="rId4"/>
    <p:sldLayoutId id="2147483694" r:id="rId5"/>
    <p:sldLayoutId id="2147483669" r:id="rId6"/>
    <p:sldLayoutId id="2147483693" r:id="rId7"/>
    <p:sldLayoutId id="2147483692" r:id="rId8"/>
    <p:sldLayoutId id="2147483689" r:id="rId9"/>
    <p:sldLayoutId id="2147483701" r:id="rId10"/>
    <p:sldLayoutId id="2147483691" r:id="rId11"/>
    <p:sldLayoutId id="2147483697" r:id="rId12"/>
    <p:sldLayoutId id="2147483698" r:id="rId13"/>
    <p:sldLayoutId id="2147483700" r:id="rId14"/>
  </p:sldLayoutIdLst>
  <p:hf hdr="0" ftr="0" dt="0"/>
  <p:txStyles>
    <p:titleStyle>
      <a:lvl1pPr algn="l" rtl="0" eaLnBrk="1" fontAlgn="base" hangingPunct="1">
        <a:lnSpc>
          <a:spcPct val="100000"/>
        </a:lnSpc>
        <a:spcBef>
          <a:spcPct val="0"/>
        </a:spcBef>
        <a:spcAft>
          <a:spcPct val="0"/>
        </a:spcAft>
        <a:defRPr sz="3780" b="1" baseline="0">
          <a:solidFill>
            <a:schemeClr val="tx2"/>
          </a:solidFill>
          <a:latin typeface="Arial"/>
          <a:ea typeface="+mj-ea"/>
          <a:cs typeface="Arial"/>
        </a:defRPr>
      </a:lvl1pPr>
      <a:lvl2pPr algn="l" rtl="0" eaLnBrk="1" fontAlgn="base" hangingPunct="1">
        <a:spcBef>
          <a:spcPct val="0"/>
        </a:spcBef>
        <a:spcAft>
          <a:spcPct val="0"/>
        </a:spcAft>
        <a:defRPr sz="3780" b="1">
          <a:solidFill>
            <a:schemeClr val="bg1"/>
          </a:solidFill>
          <a:latin typeface="Times New Roman" pitchFamily="18" charset="0"/>
        </a:defRPr>
      </a:lvl2pPr>
      <a:lvl3pPr algn="l" rtl="0" eaLnBrk="1" fontAlgn="base" hangingPunct="1">
        <a:spcBef>
          <a:spcPct val="0"/>
        </a:spcBef>
        <a:spcAft>
          <a:spcPct val="0"/>
        </a:spcAft>
        <a:defRPr sz="3780" b="1">
          <a:solidFill>
            <a:schemeClr val="bg1"/>
          </a:solidFill>
          <a:latin typeface="Times New Roman" pitchFamily="18" charset="0"/>
        </a:defRPr>
      </a:lvl3pPr>
      <a:lvl4pPr algn="l" rtl="0" eaLnBrk="1" fontAlgn="base" hangingPunct="1">
        <a:spcBef>
          <a:spcPct val="0"/>
        </a:spcBef>
        <a:spcAft>
          <a:spcPct val="0"/>
        </a:spcAft>
        <a:defRPr sz="3780" b="1">
          <a:solidFill>
            <a:schemeClr val="bg1"/>
          </a:solidFill>
          <a:latin typeface="Times New Roman" pitchFamily="18" charset="0"/>
        </a:defRPr>
      </a:lvl4pPr>
      <a:lvl5pPr algn="l" rtl="0" eaLnBrk="1" fontAlgn="base" hangingPunct="1">
        <a:spcBef>
          <a:spcPct val="0"/>
        </a:spcBef>
        <a:spcAft>
          <a:spcPct val="0"/>
        </a:spcAft>
        <a:defRPr sz="3780" b="1">
          <a:solidFill>
            <a:schemeClr val="bg1"/>
          </a:solidFill>
          <a:latin typeface="Times New Roman" pitchFamily="18" charset="0"/>
        </a:defRPr>
      </a:lvl5pPr>
      <a:lvl6pPr marL="480036" algn="l" rtl="0" eaLnBrk="1" fontAlgn="base" hangingPunct="1">
        <a:spcBef>
          <a:spcPct val="0"/>
        </a:spcBef>
        <a:spcAft>
          <a:spcPct val="0"/>
        </a:spcAft>
        <a:defRPr sz="3780" b="1">
          <a:solidFill>
            <a:schemeClr val="bg1"/>
          </a:solidFill>
          <a:latin typeface="Times New Roman" pitchFamily="18" charset="0"/>
        </a:defRPr>
      </a:lvl6pPr>
      <a:lvl7pPr marL="960072" algn="l" rtl="0" eaLnBrk="1" fontAlgn="base" hangingPunct="1">
        <a:spcBef>
          <a:spcPct val="0"/>
        </a:spcBef>
        <a:spcAft>
          <a:spcPct val="0"/>
        </a:spcAft>
        <a:defRPr sz="3780" b="1">
          <a:solidFill>
            <a:schemeClr val="bg1"/>
          </a:solidFill>
          <a:latin typeface="Times New Roman" pitchFamily="18" charset="0"/>
        </a:defRPr>
      </a:lvl7pPr>
      <a:lvl8pPr marL="1440108" algn="l" rtl="0" eaLnBrk="1" fontAlgn="base" hangingPunct="1">
        <a:spcBef>
          <a:spcPct val="0"/>
        </a:spcBef>
        <a:spcAft>
          <a:spcPct val="0"/>
        </a:spcAft>
        <a:defRPr sz="3780" b="1">
          <a:solidFill>
            <a:schemeClr val="bg1"/>
          </a:solidFill>
          <a:latin typeface="Times New Roman" pitchFamily="18" charset="0"/>
        </a:defRPr>
      </a:lvl8pPr>
      <a:lvl9pPr marL="1920144" algn="l" rtl="0" eaLnBrk="1" fontAlgn="base" hangingPunct="1">
        <a:spcBef>
          <a:spcPct val="0"/>
        </a:spcBef>
        <a:spcAft>
          <a:spcPct val="0"/>
        </a:spcAft>
        <a:defRPr sz="3780" b="1">
          <a:solidFill>
            <a:schemeClr val="bg1"/>
          </a:solidFill>
          <a:latin typeface="Times New Roman" pitchFamily="18" charset="0"/>
        </a:defRPr>
      </a:lvl9pPr>
    </p:titleStyle>
    <p:bodyStyle>
      <a:lvl1pPr marL="0" indent="0" algn="l" rtl="0" eaLnBrk="1" fontAlgn="base" hangingPunct="1">
        <a:lnSpc>
          <a:spcPct val="120000"/>
        </a:lnSpc>
        <a:spcBef>
          <a:spcPts val="0"/>
        </a:spcBef>
        <a:spcAft>
          <a:spcPts val="1260"/>
        </a:spcAft>
        <a:buClr>
          <a:schemeClr val="accent1"/>
        </a:buClr>
        <a:buSzPct val="90000"/>
        <a:buFont typeface="Arial"/>
        <a:buNone/>
        <a:defRPr sz="2100" b="0">
          <a:solidFill>
            <a:schemeClr val="tx1"/>
          </a:solidFill>
          <a:latin typeface="+mn-lt"/>
          <a:ea typeface="+mn-ea"/>
          <a:cs typeface="+mn-cs"/>
        </a:defRPr>
      </a:lvl1pPr>
      <a:lvl2pPr marL="236685"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03"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p:bodyStyle>
    <p:otherStyle>
      <a:defPPr>
        <a:defRPr lang="en-US"/>
      </a:defPPr>
      <a:lvl1pPr marL="0" algn="l" defTabSz="960072" rtl="0" eaLnBrk="1" latinLnBrk="0" hangingPunct="1">
        <a:defRPr sz="1891" kern="1200">
          <a:solidFill>
            <a:schemeClr val="tx1"/>
          </a:solidFill>
          <a:latin typeface="+mn-lt"/>
          <a:ea typeface="+mn-ea"/>
          <a:cs typeface="+mn-cs"/>
        </a:defRPr>
      </a:lvl1pPr>
      <a:lvl2pPr marL="480036" algn="l" defTabSz="960072" rtl="0" eaLnBrk="1" latinLnBrk="0" hangingPunct="1">
        <a:defRPr sz="1891" kern="1200">
          <a:solidFill>
            <a:schemeClr val="tx1"/>
          </a:solidFill>
          <a:latin typeface="+mn-lt"/>
          <a:ea typeface="+mn-ea"/>
          <a:cs typeface="+mn-cs"/>
        </a:defRPr>
      </a:lvl2pPr>
      <a:lvl3pPr marL="960072" algn="l" defTabSz="960072" rtl="0" eaLnBrk="1" latinLnBrk="0" hangingPunct="1">
        <a:defRPr sz="1891" kern="1200">
          <a:solidFill>
            <a:schemeClr val="tx1"/>
          </a:solidFill>
          <a:latin typeface="+mn-lt"/>
          <a:ea typeface="+mn-ea"/>
          <a:cs typeface="+mn-cs"/>
        </a:defRPr>
      </a:lvl3pPr>
      <a:lvl4pPr marL="1440108" algn="l" defTabSz="960072" rtl="0" eaLnBrk="1" latinLnBrk="0" hangingPunct="1">
        <a:defRPr sz="1891" kern="1200">
          <a:solidFill>
            <a:schemeClr val="tx1"/>
          </a:solidFill>
          <a:latin typeface="+mn-lt"/>
          <a:ea typeface="+mn-ea"/>
          <a:cs typeface="+mn-cs"/>
        </a:defRPr>
      </a:lvl4pPr>
      <a:lvl5pPr marL="1920144" algn="l" defTabSz="960072" rtl="0" eaLnBrk="1" latinLnBrk="0" hangingPunct="1">
        <a:defRPr sz="1891" kern="1200">
          <a:solidFill>
            <a:schemeClr val="tx1"/>
          </a:solidFill>
          <a:latin typeface="+mn-lt"/>
          <a:ea typeface="+mn-ea"/>
          <a:cs typeface="+mn-cs"/>
        </a:defRPr>
      </a:lvl5pPr>
      <a:lvl6pPr marL="2400180" algn="l" defTabSz="960072" rtl="0" eaLnBrk="1" latinLnBrk="0" hangingPunct="1">
        <a:defRPr sz="1891" kern="1200">
          <a:solidFill>
            <a:schemeClr val="tx1"/>
          </a:solidFill>
          <a:latin typeface="+mn-lt"/>
          <a:ea typeface="+mn-ea"/>
          <a:cs typeface="+mn-cs"/>
        </a:defRPr>
      </a:lvl6pPr>
      <a:lvl7pPr marL="2880216" algn="l" defTabSz="960072" rtl="0" eaLnBrk="1" latinLnBrk="0" hangingPunct="1">
        <a:defRPr sz="1891" kern="1200">
          <a:solidFill>
            <a:schemeClr val="tx1"/>
          </a:solidFill>
          <a:latin typeface="+mn-lt"/>
          <a:ea typeface="+mn-ea"/>
          <a:cs typeface="+mn-cs"/>
        </a:defRPr>
      </a:lvl7pPr>
      <a:lvl8pPr marL="3360252" algn="l" defTabSz="960072" rtl="0" eaLnBrk="1" latinLnBrk="0" hangingPunct="1">
        <a:defRPr sz="1891" kern="1200">
          <a:solidFill>
            <a:schemeClr val="tx1"/>
          </a:solidFill>
          <a:latin typeface="+mn-lt"/>
          <a:ea typeface="+mn-ea"/>
          <a:cs typeface="+mn-cs"/>
        </a:defRPr>
      </a:lvl8pPr>
      <a:lvl9pPr marL="3840288" algn="l" defTabSz="960072" rtl="0" eaLnBrk="1" latinLnBrk="0" hangingPunct="1">
        <a:defRPr sz="189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168" userDrawn="1">
          <p15:clr>
            <a:srgbClr val="F26B43"/>
          </p15:clr>
        </p15:guide>
        <p15:guide id="4" pos="7416" userDrawn="1">
          <p15:clr>
            <a:srgbClr val="F26B43"/>
          </p15:clr>
        </p15:guide>
        <p15:guide id="5" orient="horz" pos="3888" userDrawn="1">
          <p15:clr>
            <a:srgbClr val="F26B43"/>
          </p15:clr>
        </p15:guide>
        <p15:guide id="6" pos="7680" userDrawn="1">
          <p15:clr>
            <a:srgbClr val="F26B43"/>
          </p15:clr>
        </p15:guide>
        <p15:guide id="7" userDrawn="1">
          <p15:clr>
            <a:srgbClr val="F26B43"/>
          </p15:clr>
        </p15:guide>
        <p15:guide id="8" orient="horz" userDrawn="1">
          <p15:clr>
            <a:srgbClr val="F26B43"/>
          </p15:clr>
        </p15:guide>
        <p15:guide id="9" orient="horz" pos="429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chart" Target="../charts/chart6.xml"/></Relationships>
</file>

<file path=ppt/slides/_rels/slide1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chart" Target="../charts/char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chart" Target="../charts/chart18.xml"/></Relationships>
</file>

<file path=ppt/slides/_rels/slide34.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11844" y="5643704"/>
            <a:ext cx="9744593" cy="477054"/>
          </a:xfrm>
        </p:spPr>
        <p:txBody>
          <a:bodyPr/>
          <a:lstStyle/>
          <a:p>
            <a:r>
              <a:rPr lang="en-US" b="0" dirty="0"/>
              <a:t>2023 U.S. Financial Professional Survey Results</a:t>
            </a:r>
          </a:p>
        </p:txBody>
      </p:sp>
    </p:spTree>
    <p:extLst>
      <p:ext uri="{BB962C8B-B14F-4D97-AF65-F5344CB8AC3E}">
        <p14:creationId xmlns:p14="http://schemas.microsoft.com/office/powerpoint/2010/main" val="4633342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Agree/Disagree</a:t>
            </a:r>
          </a:p>
        </p:txBody>
      </p:sp>
      <p:graphicFrame>
        <p:nvGraphicFramePr>
          <p:cNvPr id="6" name="Chart 5"/>
          <p:cNvGraphicFramePr/>
          <p:nvPr>
            <p:extLst>
              <p:ext uri="{D42A27DB-BD31-4B8C-83A1-F6EECF244321}">
                <p14:modId xmlns:p14="http://schemas.microsoft.com/office/powerpoint/2010/main" val="4237846526"/>
              </p:ext>
            </p:extLst>
          </p:nvPr>
        </p:nvGraphicFramePr>
        <p:xfrm>
          <a:off x="417447" y="956996"/>
          <a:ext cx="11306467" cy="5033034"/>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5">
            <a:extLst>
              <a:ext uri="{FF2B5EF4-FFF2-40B4-BE49-F238E27FC236}">
                <a16:creationId xmlns:a16="http://schemas.microsoft.com/office/drawing/2014/main" id="{664C442F-7065-7A31-4BBF-14F811E7EA7E}"/>
              </a:ext>
            </a:extLst>
          </p:cNvPr>
          <p:cNvSpPr>
            <a:spLocks noGrp="1"/>
          </p:cNvSpPr>
          <p:nvPr>
            <p:ph type="body" sz="quarter" idx="14"/>
          </p:nvPr>
        </p:nvSpPr>
        <p:spPr>
          <a:xfrm>
            <a:off x="417448" y="5980090"/>
            <a:ext cx="5346858" cy="658368"/>
          </a:xfrm>
        </p:spPr>
        <p:txBody>
          <a:bodyPr/>
          <a:lstStyle/>
          <a:p>
            <a:r>
              <a:rPr lang="en-US" b="1" dirty="0"/>
              <a:t>Source: </a:t>
            </a:r>
            <a:r>
              <a:rPr lang="en-US" dirty="0"/>
              <a:t>2023 US Financial Professional Survey</a:t>
            </a:r>
          </a:p>
        </p:txBody>
      </p:sp>
      <p:sp>
        <p:nvSpPr>
          <p:cNvPr id="3" name="Slide Number Placeholder 2">
            <a:extLst>
              <a:ext uri="{FF2B5EF4-FFF2-40B4-BE49-F238E27FC236}">
                <a16:creationId xmlns:a16="http://schemas.microsoft.com/office/drawing/2014/main" id="{C0D1B159-849A-E605-DB4D-47DBDE4126DB}"/>
              </a:ext>
            </a:extLst>
          </p:cNvPr>
          <p:cNvSpPr>
            <a:spLocks noGrp="1"/>
          </p:cNvSpPr>
          <p:nvPr>
            <p:ph type="sldNum" sz="quarter" idx="4294967295"/>
          </p:nvPr>
        </p:nvSpPr>
        <p:spPr/>
        <p:txBody>
          <a:bodyPr/>
          <a:lstStyle/>
          <a:p>
            <a:fld id="{FA06F0F5-DF6A-4E0E-AC03-6B0D0B0A1300}" type="slidenum">
              <a:rPr lang="en-US" sz="900" smtClean="0"/>
              <a:pPr/>
              <a:t>10</a:t>
            </a:fld>
            <a:endParaRPr lang="en-US" sz="900" dirty="0"/>
          </a:p>
        </p:txBody>
      </p:sp>
      <p:sp>
        <p:nvSpPr>
          <p:cNvPr id="5" name="Slide Number Placeholder 2">
            <a:extLst>
              <a:ext uri="{FF2B5EF4-FFF2-40B4-BE49-F238E27FC236}">
                <a16:creationId xmlns:a16="http://schemas.microsoft.com/office/drawing/2014/main" id="{C2F8FF35-9547-318B-D661-2764D3EBA19B}"/>
              </a:ext>
            </a:extLst>
          </p:cNvPr>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10</a:t>
            </a:fld>
            <a:endParaRPr lang="en-US" sz="900" dirty="0"/>
          </a:p>
        </p:txBody>
      </p:sp>
    </p:spTree>
    <p:extLst>
      <p:ext uri="{BB962C8B-B14F-4D97-AF65-F5344CB8AC3E}">
        <p14:creationId xmlns:p14="http://schemas.microsoft.com/office/powerpoint/2010/main" val="7164917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F2D92-044E-AFD3-1F53-CCDF52BD8EB6}"/>
              </a:ext>
            </a:extLst>
          </p:cNvPr>
          <p:cNvSpPr>
            <a:spLocks noGrp="1"/>
          </p:cNvSpPr>
          <p:nvPr>
            <p:ph type="title"/>
          </p:nvPr>
        </p:nvSpPr>
        <p:spPr/>
        <p:txBody>
          <a:bodyPr/>
          <a:lstStyle/>
          <a:p>
            <a:r>
              <a:rPr lang="en-US" dirty="0"/>
              <a:t>New Wholesaler Relationships</a:t>
            </a:r>
          </a:p>
        </p:txBody>
      </p:sp>
      <p:sp>
        <p:nvSpPr>
          <p:cNvPr id="3" name="Text Placeholder 2">
            <a:extLst>
              <a:ext uri="{FF2B5EF4-FFF2-40B4-BE49-F238E27FC236}">
                <a16:creationId xmlns:a16="http://schemas.microsoft.com/office/drawing/2014/main" id="{83C4E975-0F9B-E2A0-6C8E-EC390B0C7205}"/>
              </a:ext>
            </a:extLst>
          </p:cNvPr>
          <p:cNvSpPr>
            <a:spLocks noGrp="1"/>
          </p:cNvSpPr>
          <p:nvPr>
            <p:ph type="body" sz="quarter" idx="10"/>
          </p:nvPr>
        </p:nvSpPr>
        <p:spPr/>
        <p:txBody>
          <a:bodyPr/>
          <a:lstStyle/>
          <a:p>
            <a:r>
              <a:rPr lang="en-US" dirty="0"/>
              <a:t>In the last year, have you established a new wholesaler relationship and placed business with them?</a:t>
            </a:r>
          </a:p>
        </p:txBody>
      </p:sp>
      <p:sp>
        <p:nvSpPr>
          <p:cNvPr id="5" name="Slide Number Placeholder 4">
            <a:extLst>
              <a:ext uri="{FF2B5EF4-FFF2-40B4-BE49-F238E27FC236}">
                <a16:creationId xmlns:a16="http://schemas.microsoft.com/office/drawing/2014/main" id="{F53EBEFC-09C9-9915-D76C-B3F45868713F}"/>
              </a:ext>
            </a:extLst>
          </p:cNvPr>
          <p:cNvSpPr>
            <a:spLocks noGrp="1"/>
          </p:cNvSpPr>
          <p:nvPr>
            <p:ph type="sldNum" sz="quarter" idx="4294967295"/>
          </p:nvPr>
        </p:nvSpPr>
        <p:spPr>
          <a:xfrm>
            <a:off x="7676745" y="6273333"/>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dirty="0"/>
          </a:p>
        </p:txBody>
      </p:sp>
      <p:graphicFrame>
        <p:nvGraphicFramePr>
          <p:cNvPr id="16" name="Chart Placeholder 15">
            <a:extLst>
              <a:ext uri="{FF2B5EF4-FFF2-40B4-BE49-F238E27FC236}">
                <a16:creationId xmlns:a16="http://schemas.microsoft.com/office/drawing/2014/main" id="{6032272C-58E1-0F07-0B33-195E83F45AF6}"/>
              </a:ext>
            </a:extLst>
          </p:cNvPr>
          <p:cNvGraphicFramePr>
            <a:graphicFrameLocks noGrp="1"/>
          </p:cNvGraphicFramePr>
          <p:nvPr>
            <p:ph type="chart" sz="quarter" idx="15"/>
            <p:extLst>
              <p:ext uri="{D42A27DB-BD31-4B8C-83A1-F6EECF244321}">
                <p14:modId xmlns:p14="http://schemas.microsoft.com/office/powerpoint/2010/main" val="425530781"/>
              </p:ext>
            </p:extLst>
          </p:nvPr>
        </p:nvGraphicFramePr>
        <p:xfrm>
          <a:off x="717550" y="1828800"/>
          <a:ext cx="10756900" cy="35687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5">
            <a:extLst>
              <a:ext uri="{FF2B5EF4-FFF2-40B4-BE49-F238E27FC236}">
                <a16:creationId xmlns:a16="http://schemas.microsoft.com/office/drawing/2014/main" id="{0EED8FAF-077D-CEB7-D490-8A87B55E8115}"/>
              </a:ext>
            </a:extLst>
          </p:cNvPr>
          <p:cNvSpPr>
            <a:spLocks noGrp="1"/>
          </p:cNvSpPr>
          <p:nvPr>
            <p:ph type="body" sz="quarter" idx="14"/>
          </p:nvPr>
        </p:nvSpPr>
        <p:spPr>
          <a:xfrm>
            <a:off x="417448" y="5980090"/>
            <a:ext cx="5346858" cy="658368"/>
          </a:xfrm>
        </p:spPr>
        <p:txBody>
          <a:bodyPr/>
          <a:lstStyle/>
          <a:p>
            <a:r>
              <a:rPr lang="en-US" b="1" dirty="0"/>
              <a:t>Source: </a:t>
            </a:r>
            <a:r>
              <a:rPr lang="en-US" dirty="0"/>
              <a:t>2023 US Financial Professional Survey</a:t>
            </a:r>
          </a:p>
        </p:txBody>
      </p:sp>
      <p:sp>
        <p:nvSpPr>
          <p:cNvPr id="6" name="Slide Number Placeholder 2">
            <a:extLst>
              <a:ext uri="{FF2B5EF4-FFF2-40B4-BE49-F238E27FC236}">
                <a16:creationId xmlns:a16="http://schemas.microsoft.com/office/drawing/2014/main" id="{4012E724-8FC0-D879-6FF8-B4811A6E718F}"/>
              </a:ext>
            </a:extLst>
          </p:cNvPr>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11</a:t>
            </a:fld>
            <a:endParaRPr lang="en-US" sz="900" dirty="0"/>
          </a:p>
        </p:txBody>
      </p:sp>
    </p:spTree>
    <p:extLst>
      <p:ext uri="{BB962C8B-B14F-4D97-AF65-F5344CB8AC3E}">
        <p14:creationId xmlns:p14="http://schemas.microsoft.com/office/powerpoint/2010/main" val="14649902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230124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85C4AB4-3B3F-4A22-B22F-1C37E2823FE5}" type="slidenum">
              <a:rPr lang="en-US" smtClean="0"/>
              <a:pPr/>
              <a:t>12</a:t>
            </a:fld>
            <a:endParaRPr lang="en-US" sz="900" dirty="0"/>
          </a:p>
        </p:txBody>
      </p:sp>
      <p:sp>
        <p:nvSpPr>
          <p:cNvPr id="4" name="Title 3"/>
          <p:cNvSpPr>
            <a:spLocks noGrp="1"/>
          </p:cNvSpPr>
          <p:nvPr>
            <p:ph type="title"/>
          </p:nvPr>
        </p:nvSpPr>
        <p:spPr/>
        <p:txBody>
          <a:bodyPr/>
          <a:lstStyle/>
          <a:p>
            <a:r>
              <a:rPr lang="en-US" b="1" dirty="0"/>
              <a:t>Section 2: </a:t>
            </a:r>
            <a:r>
              <a:rPr lang="en-US" dirty="0"/>
              <a:t>The Value of Wholesaling</a:t>
            </a:r>
          </a:p>
        </p:txBody>
      </p:sp>
      <p:pic>
        <p:nvPicPr>
          <p:cNvPr id="3" name="Picture Placeholder 2"/>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24354" b="24354"/>
          <a:stretch/>
        </p:blipFill>
        <p:spPr/>
      </p:pic>
    </p:spTree>
    <p:extLst>
      <p:ext uri="{BB962C8B-B14F-4D97-AF65-F5344CB8AC3E}">
        <p14:creationId xmlns:p14="http://schemas.microsoft.com/office/powerpoint/2010/main" val="35373943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F2D92-044E-AFD3-1F53-CCDF52BD8EB6}"/>
              </a:ext>
            </a:extLst>
          </p:cNvPr>
          <p:cNvSpPr>
            <a:spLocks noGrp="1"/>
          </p:cNvSpPr>
          <p:nvPr>
            <p:ph type="title"/>
          </p:nvPr>
        </p:nvSpPr>
        <p:spPr/>
        <p:txBody>
          <a:bodyPr/>
          <a:lstStyle/>
          <a:p>
            <a:r>
              <a:rPr lang="en-US" dirty="0"/>
              <a:t>Drivers of Interaction With Wholesalers</a:t>
            </a:r>
          </a:p>
        </p:txBody>
      </p:sp>
      <p:sp>
        <p:nvSpPr>
          <p:cNvPr id="5" name="Slide Number Placeholder 4">
            <a:extLst>
              <a:ext uri="{FF2B5EF4-FFF2-40B4-BE49-F238E27FC236}">
                <a16:creationId xmlns:a16="http://schemas.microsoft.com/office/drawing/2014/main" id="{F53EBEFC-09C9-9915-D76C-B3F45868713F}"/>
              </a:ext>
            </a:extLst>
          </p:cNvPr>
          <p:cNvSpPr>
            <a:spLocks noGrp="1"/>
          </p:cNvSpPr>
          <p:nvPr>
            <p:ph type="sldNum" sz="quarter" idx="4294967295"/>
          </p:nvPr>
        </p:nvSpPr>
        <p:spPr>
          <a:xfrm>
            <a:off x="13102" y="6309274"/>
            <a:ext cx="404346" cy="294409"/>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85C4AB4-3B3F-4A22-B22F-1C37E2823FE5}" type="slidenum">
              <a:rPr lang="en-US" smtClean="0"/>
              <a:pPr/>
              <a:t>13</a:t>
            </a:fld>
            <a:endParaRPr lang="en-US" sz="900" dirty="0"/>
          </a:p>
        </p:txBody>
      </p:sp>
      <p:graphicFrame>
        <p:nvGraphicFramePr>
          <p:cNvPr id="16" name="Chart Placeholder 15">
            <a:extLst>
              <a:ext uri="{FF2B5EF4-FFF2-40B4-BE49-F238E27FC236}">
                <a16:creationId xmlns:a16="http://schemas.microsoft.com/office/drawing/2014/main" id="{6032272C-58E1-0F07-0B33-195E83F45AF6}"/>
              </a:ext>
            </a:extLst>
          </p:cNvPr>
          <p:cNvGraphicFramePr>
            <a:graphicFrameLocks noGrp="1"/>
          </p:cNvGraphicFramePr>
          <p:nvPr>
            <p:ph type="chart" sz="quarter" idx="15"/>
            <p:extLst>
              <p:ext uri="{D42A27DB-BD31-4B8C-83A1-F6EECF244321}">
                <p14:modId xmlns:p14="http://schemas.microsoft.com/office/powerpoint/2010/main" val="3432513083"/>
              </p:ext>
            </p:extLst>
          </p:nvPr>
        </p:nvGraphicFramePr>
        <p:xfrm>
          <a:off x="717550" y="1159497"/>
          <a:ext cx="10756900" cy="4383464"/>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Placeholder 5">
            <a:extLst>
              <a:ext uri="{FF2B5EF4-FFF2-40B4-BE49-F238E27FC236}">
                <a16:creationId xmlns:a16="http://schemas.microsoft.com/office/drawing/2014/main" id="{13B24A76-0DB0-EF11-5EAF-EFABB2687EB3}"/>
              </a:ext>
            </a:extLst>
          </p:cNvPr>
          <p:cNvSpPr txBox="1">
            <a:spLocks/>
          </p:cNvSpPr>
          <p:nvPr/>
        </p:nvSpPr>
        <p:spPr>
          <a:xfrm>
            <a:off x="417448" y="5980090"/>
            <a:ext cx="5346858" cy="658368"/>
          </a:xfrm>
          <a:prstGeom prst="rect">
            <a:avLst/>
          </a:prstGeom>
          <a:ln>
            <a:noFill/>
          </a:ln>
        </p:spPr>
        <p:txBody>
          <a:bodyPr anchor="b"/>
          <a:lstStyle>
            <a:lvl1pPr marL="0" indent="0" algn="l" rtl="0" eaLnBrk="1" fontAlgn="base" hangingPunct="1">
              <a:lnSpc>
                <a:spcPct val="100000"/>
              </a:lnSpc>
              <a:spcBef>
                <a:spcPts val="0"/>
              </a:spcBef>
              <a:spcAft>
                <a:spcPts val="0"/>
              </a:spcAft>
              <a:buClr>
                <a:schemeClr val="accent1"/>
              </a:buClr>
              <a:buSzPct val="90000"/>
              <a:buFont typeface="Arial"/>
              <a:buNone/>
              <a:defRPr sz="800" b="0">
                <a:solidFill>
                  <a:schemeClr val="tx1"/>
                </a:solidFill>
                <a:latin typeface="+mn-lt"/>
                <a:ea typeface="+mn-ea"/>
                <a:cs typeface="+mn-cs"/>
              </a:defRPr>
            </a:lvl1pPr>
            <a:lvl2pPr marL="236685"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03"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a:lstStyle>
          <a:p>
            <a:r>
              <a:rPr lang="en-US" b="1" kern="0" dirty="0"/>
              <a:t>Source: </a:t>
            </a:r>
            <a:r>
              <a:rPr lang="en-US" kern="0" dirty="0"/>
              <a:t>2023 US Financial Professional Survey</a:t>
            </a:r>
          </a:p>
        </p:txBody>
      </p:sp>
    </p:spTree>
    <p:extLst>
      <p:ext uri="{BB962C8B-B14F-4D97-AF65-F5344CB8AC3E}">
        <p14:creationId xmlns:p14="http://schemas.microsoft.com/office/powerpoint/2010/main" val="31308103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C8706-1346-B26C-8612-8BAF07E240B9}"/>
              </a:ext>
            </a:extLst>
          </p:cNvPr>
          <p:cNvSpPr>
            <a:spLocks noGrp="1"/>
          </p:cNvSpPr>
          <p:nvPr>
            <p:ph type="title"/>
          </p:nvPr>
        </p:nvSpPr>
        <p:spPr/>
        <p:txBody>
          <a:bodyPr/>
          <a:lstStyle/>
          <a:p>
            <a:r>
              <a:rPr lang="en-US" dirty="0"/>
              <a:t>Wholesaling Services That Have a Positive Impact on a Practice</a:t>
            </a:r>
          </a:p>
        </p:txBody>
      </p:sp>
      <p:sp>
        <p:nvSpPr>
          <p:cNvPr id="5" name="Slide Number Placeholder 4">
            <a:extLst>
              <a:ext uri="{FF2B5EF4-FFF2-40B4-BE49-F238E27FC236}">
                <a16:creationId xmlns:a16="http://schemas.microsoft.com/office/drawing/2014/main" id="{0C5E608F-6CFB-DC22-1221-E361E1C51446}"/>
              </a:ext>
            </a:extLst>
          </p:cNvPr>
          <p:cNvSpPr>
            <a:spLocks noGrp="1"/>
          </p:cNvSpPr>
          <p:nvPr>
            <p:ph type="sldNum" sz="quarter" idx="4294967295"/>
          </p:nvPr>
        </p:nvSpPr>
        <p:spPr/>
        <p:txBody>
          <a:bodyPr/>
          <a:lstStyle/>
          <a:p>
            <a:fld id="{FA06F0F5-DF6A-4E0E-AC03-6B0D0B0A1300}" type="slidenum">
              <a:rPr lang="en-US" sz="900" smtClean="0"/>
              <a:pPr/>
              <a:t>14</a:t>
            </a:fld>
            <a:endParaRPr lang="en-US" sz="900" dirty="0"/>
          </a:p>
        </p:txBody>
      </p:sp>
      <p:graphicFrame>
        <p:nvGraphicFramePr>
          <p:cNvPr id="9" name="Chart 8">
            <a:extLst>
              <a:ext uri="{FF2B5EF4-FFF2-40B4-BE49-F238E27FC236}">
                <a16:creationId xmlns:a16="http://schemas.microsoft.com/office/drawing/2014/main" id="{DA4756C4-80DD-37E5-466A-082E8D8AC246}"/>
              </a:ext>
            </a:extLst>
          </p:cNvPr>
          <p:cNvGraphicFramePr/>
          <p:nvPr>
            <p:extLst>
              <p:ext uri="{D42A27DB-BD31-4B8C-83A1-F6EECF244321}">
                <p14:modId xmlns:p14="http://schemas.microsoft.com/office/powerpoint/2010/main" val="514084292"/>
              </p:ext>
            </p:extLst>
          </p:nvPr>
        </p:nvGraphicFramePr>
        <p:xfrm>
          <a:off x="192741" y="1335507"/>
          <a:ext cx="6461551" cy="4186985"/>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F214E40C-0C2C-00A6-752D-400AFD6EE5FE}"/>
              </a:ext>
            </a:extLst>
          </p:cNvPr>
          <p:cNvSpPr txBox="1"/>
          <p:nvPr/>
        </p:nvSpPr>
        <p:spPr>
          <a:xfrm>
            <a:off x="414617" y="1034038"/>
            <a:ext cx="6461551" cy="369332"/>
          </a:xfrm>
          <a:prstGeom prst="rect">
            <a:avLst/>
          </a:prstGeom>
          <a:noFill/>
        </p:spPr>
        <p:txBody>
          <a:bodyPr wrap="square" rtlCol="0">
            <a:spAutoFit/>
          </a:bodyPr>
          <a:lstStyle/>
          <a:p>
            <a:pPr algn="ctr"/>
            <a:r>
              <a:rPr lang="en-US" dirty="0"/>
              <a:t>Top 3 Services</a:t>
            </a:r>
          </a:p>
        </p:txBody>
      </p:sp>
      <p:graphicFrame>
        <p:nvGraphicFramePr>
          <p:cNvPr id="13" name="Chart 12">
            <a:extLst>
              <a:ext uri="{FF2B5EF4-FFF2-40B4-BE49-F238E27FC236}">
                <a16:creationId xmlns:a16="http://schemas.microsoft.com/office/drawing/2014/main" id="{1248897B-9824-6A3E-6CB1-E4941404D165}"/>
              </a:ext>
            </a:extLst>
          </p:cNvPr>
          <p:cNvGraphicFramePr/>
          <p:nvPr>
            <p:extLst>
              <p:ext uri="{D42A27DB-BD31-4B8C-83A1-F6EECF244321}">
                <p14:modId xmlns:p14="http://schemas.microsoft.com/office/powerpoint/2010/main" val="2664539841"/>
              </p:ext>
            </p:extLst>
          </p:nvPr>
        </p:nvGraphicFramePr>
        <p:xfrm>
          <a:off x="6430524" y="1403370"/>
          <a:ext cx="5346859" cy="4576720"/>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Box 13">
            <a:extLst>
              <a:ext uri="{FF2B5EF4-FFF2-40B4-BE49-F238E27FC236}">
                <a16:creationId xmlns:a16="http://schemas.microsoft.com/office/drawing/2014/main" id="{7B3FC92C-6373-649B-A706-58291E76F370}"/>
              </a:ext>
            </a:extLst>
          </p:cNvPr>
          <p:cNvSpPr txBox="1"/>
          <p:nvPr/>
        </p:nvSpPr>
        <p:spPr>
          <a:xfrm>
            <a:off x="8367668" y="1034038"/>
            <a:ext cx="1474463" cy="369332"/>
          </a:xfrm>
          <a:prstGeom prst="rect">
            <a:avLst/>
          </a:prstGeom>
          <a:noFill/>
        </p:spPr>
        <p:txBody>
          <a:bodyPr wrap="square" rtlCol="0">
            <a:spAutoFit/>
          </a:bodyPr>
          <a:lstStyle/>
          <a:p>
            <a:pPr algn="ctr"/>
            <a:r>
              <a:rPr lang="en-US" dirty="0"/>
              <a:t>Top Service</a:t>
            </a:r>
          </a:p>
        </p:txBody>
      </p:sp>
      <p:sp>
        <p:nvSpPr>
          <p:cNvPr id="3" name="Text Placeholder 5">
            <a:extLst>
              <a:ext uri="{FF2B5EF4-FFF2-40B4-BE49-F238E27FC236}">
                <a16:creationId xmlns:a16="http://schemas.microsoft.com/office/drawing/2014/main" id="{0A52A143-CC51-CAB2-6A16-E163D83DCF7C}"/>
              </a:ext>
            </a:extLst>
          </p:cNvPr>
          <p:cNvSpPr txBox="1">
            <a:spLocks/>
          </p:cNvSpPr>
          <p:nvPr/>
        </p:nvSpPr>
        <p:spPr>
          <a:xfrm>
            <a:off x="417448" y="5980090"/>
            <a:ext cx="5346858" cy="658368"/>
          </a:xfrm>
          <a:prstGeom prst="rect">
            <a:avLst/>
          </a:prstGeom>
          <a:ln>
            <a:noFill/>
          </a:ln>
        </p:spPr>
        <p:txBody>
          <a:bodyPr anchor="b"/>
          <a:lstStyle>
            <a:lvl1pPr marL="0" indent="0" algn="l" rtl="0" eaLnBrk="1" fontAlgn="base" hangingPunct="1">
              <a:lnSpc>
                <a:spcPct val="100000"/>
              </a:lnSpc>
              <a:spcBef>
                <a:spcPts val="0"/>
              </a:spcBef>
              <a:spcAft>
                <a:spcPts val="0"/>
              </a:spcAft>
              <a:buClr>
                <a:schemeClr val="accent1"/>
              </a:buClr>
              <a:buSzPct val="90000"/>
              <a:buFont typeface="Arial"/>
              <a:buNone/>
              <a:defRPr sz="800" b="0">
                <a:solidFill>
                  <a:schemeClr val="tx1"/>
                </a:solidFill>
                <a:latin typeface="+mn-lt"/>
                <a:ea typeface="+mn-ea"/>
                <a:cs typeface="+mn-cs"/>
              </a:defRPr>
            </a:lvl1pPr>
            <a:lvl2pPr marL="236685"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03"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a:lstStyle>
          <a:p>
            <a:r>
              <a:rPr lang="en-US" b="1" kern="0" dirty="0"/>
              <a:t>Source: </a:t>
            </a:r>
            <a:r>
              <a:rPr lang="en-US" kern="0" dirty="0"/>
              <a:t>2023 US Financial Professional Survey</a:t>
            </a:r>
          </a:p>
        </p:txBody>
      </p:sp>
      <p:sp>
        <p:nvSpPr>
          <p:cNvPr id="4" name="TextBox 3">
            <a:extLst>
              <a:ext uri="{FF2B5EF4-FFF2-40B4-BE49-F238E27FC236}">
                <a16:creationId xmlns:a16="http://schemas.microsoft.com/office/drawing/2014/main" id="{CEB7B032-82E4-2634-F0C5-D7DAFDA1983D}"/>
              </a:ext>
            </a:extLst>
          </p:cNvPr>
          <p:cNvSpPr txBox="1"/>
          <p:nvPr/>
        </p:nvSpPr>
        <p:spPr>
          <a:xfrm>
            <a:off x="77821" y="6515347"/>
            <a:ext cx="414617" cy="246221"/>
          </a:xfrm>
          <a:prstGeom prst="rect">
            <a:avLst/>
          </a:prstGeom>
          <a:noFill/>
        </p:spPr>
        <p:txBody>
          <a:bodyPr wrap="square" rtlCol="0">
            <a:spAutoFit/>
          </a:bodyPr>
          <a:lstStyle/>
          <a:p>
            <a:r>
              <a:rPr lang="en-US" sz="1000" dirty="0"/>
              <a:t>14</a:t>
            </a:r>
          </a:p>
        </p:txBody>
      </p:sp>
    </p:spTree>
    <p:extLst>
      <p:ext uri="{BB962C8B-B14F-4D97-AF65-F5344CB8AC3E}">
        <p14:creationId xmlns:p14="http://schemas.microsoft.com/office/powerpoint/2010/main" val="37577685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Services Provided by Internal or External Wholesalers</a:t>
            </a:r>
          </a:p>
        </p:txBody>
      </p:sp>
      <p:graphicFrame>
        <p:nvGraphicFramePr>
          <p:cNvPr id="6" name="Chart 5"/>
          <p:cNvGraphicFramePr/>
          <p:nvPr>
            <p:extLst>
              <p:ext uri="{D42A27DB-BD31-4B8C-83A1-F6EECF244321}">
                <p14:modId xmlns:p14="http://schemas.microsoft.com/office/powerpoint/2010/main" val="2788386533"/>
              </p:ext>
            </p:extLst>
          </p:nvPr>
        </p:nvGraphicFramePr>
        <p:xfrm>
          <a:off x="598715" y="979714"/>
          <a:ext cx="11190514" cy="5158619"/>
        </p:xfrm>
        <a:graphic>
          <a:graphicData uri="http://schemas.openxmlformats.org/drawingml/2006/chart">
            <c:chart xmlns:c="http://schemas.openxmlformats.org/drawingml/2006/chart" xmlns:r="http://schemas.openxmlformats.org/officeDocument/2006/relationships" r:id="rId3"/>
          </a:graphicData>
        </a:graphic>
      </p:graphicFrame>
      <p:sp>
        <p:nvSpPr>
          <p:cNvPr id="3" name="Oval 2">
            <a:extLst>
              <a:ext uri="{FF2B5EF4-FFF2-40B4-BE49-F238E27FC236}">
                <a16:creationId xmlns:a16="http://schemas.microsoft.com/office/drawing/2014/main" id="{7F659538-A60F-F0B7-5661-C3DD61A69411}"/>
              </a:ext>
            </a:extLst>
          </p:cNvPr>
          <p:cNvSpPr/>
          <p:nvPr/>
        </p:nvSpPr>
        <p:spPr>
          <a:xfrm>
            <a:off x="8446416" y="1365997"/>
            <a:ext cx="3193835" cy="1528031"/>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50D6B2D5-D3AE-94F8-21B2-EB33CBCE9D14}"/>
              </a:ext>
            </a:extLst>
          </p:cNvPr>
          <p:cNvSpPr txBox="1"/>
          <p:nvPr/>
        </p:nvSpPr>
        <p:spPr>
          <a:xfrm>
            <a:off x="9259983" y="719667"/>
            <a:ext cx="1397017" cy="646331"/>
          </a:xfrm>
          <a:prstGeom prst="rect">
            <a:avLst/>
          </a:prstGeom>
          <a:noFill/>
        </p:spPr>
        <p:txBody>
          <a:bodyPr wrap="square" rtlCol="0">
            <a:spAutoFit/>
          </a:bodyPr>
          <a:lstStyle/>
          <a:p>
            <a:pPr algn="ctr"/>
            <a:r>
              <a:rPr lang="en-US" dirty="0"/>
              <a:t>Primarily externals</a:t>
            </a:r>
          </a:p>
        </p:txBody>
      </p:sp>
      <p:sp>
        <p:nvSpPr>
          <p:cNvPr id="8" name="Oval 7">
            <a:extLst>
              <a:ext uri="{FF2B5EF4-FFF2-40B4-BE49-F238E27FC236}">
                <a16:creationId xmlns:a16="http://schemas.microsoft.com/office/drawing/2014/main" id="{B7F42F2D-2434-AD0B-A872-17457B5362BA}"/>
              </a:ext>
            </a:extLst>
          </p:cNvPr>
          <p:cNvSpPr/>
          <p:nvPr/>
        </p:nvSpPr>
        <p:spPr>
          <a:xfrm>
            <a:off x="754143" y="1626045"/>
            <a:ext cx="1941923" cy="142981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A7D951DA-32CB-10C9-829F-7AA8CE63DFE7}"/>
              </a:ext>
            </a:extLst>
          </p:cNvPr>
          <p:cNvSpPr txBox="1"/>
          <p:nvPr/>
        </p:nvSpPr>
        <p:spPr>
          <a:xfrm>
            <a:off x="960079" y="919595"/>
            <a:ext cx="1397017" cy="646331"/>
          </a:xfrm>
          <a:prstGeom prst="rect">
            <a:avLst/>
          </a:prstGeom>
          <a:noFill/>
        </p:spPr>
        <p:txBody>
          <a:bodyPr wrap="square" rtlCol="0">
            <a:spAutoFit/>
          </a:bodyPr>
          <a:lstStyle/>
          <a:p>
            <a:pPr algn="ctr"/>
            <a:r>
              <a:rPr lang="en-US" dirty="0"/>
              <a:t>Primarily internals</a:t>
            </a:r>
          </a:p>
        </p:txBody>
      </p:sp>
      <p:sp>
        <p:nvSpPr>
          <p:cNvPr id="7" name="Text Placeholder 5">
            <a:extLst>
              <a:ext uri="{FF2B5EF4-FFF2-40B4-BE49-F238E27FC236}">
                <a16:creationId xmlns:a16="http://schemas.microsoft.com/office/drawing/2014/main" id="{95840EF5-2D76-242B-78DF-82FDBE1F1028}"/>
              </a:ext>
            </a:extLst>
          </p:cNvPr>
          <p:cNvSpPr>
            <a:spLocks noGrp="1"/>
          </p:cNvSpPr>
          <p:nvPr>
            <p:ph type="body" sz="quarter" idx="14"/>
          </p:nvPr>
        </p:nvSpPr>
        <p:spPr>
          <a:xfrm>
            <a:off x="417448" y="5980090"/>
            <a:ext cx="5346858" cy="658368"/>
          </a:xfrm>
        </p:spPr>
        <p:txBody>
          <a:bodyPr/>
          <a:lstStyle/>
          <a:p>
            <a:r>
              <a:rPr lang="en-US" b="1" dirty="0"/>
              <a:t>Source: </a:t>
            </a:r>
            <a:r>
              <a:rPr lang="en-US" dirty="0"/>
              <a:t>2023 US Financial Professional Survey</a:t>
            </a:r>
          </a:p>
        </p:txBody>
      </p:sp>
      <p:sp>
        <p:nvSpPr>
          <p:cNvPr id="5" name="Slide Number Placeholder 4">
            <a:extLst>
              <a:ext uri="{FF2B5EF4-FFF2-40B4-BE49-F238E27FC236}">
                <a16:creationId xmlns:a16="http://schemas.microsoft.com/office/drawing/2014/main" id="{C6138D6C-8017-9614-22DF-8C2BA73C98D9}"/>
              </a:ext>
            </a:extLst>
          </p:cNvPr>
          <p:cNvSpPr>
            <a:spLocks noGrp="1"/>
          </p:cNvSpPr>
          <p:nvPr>
            <p:ph type="sldNum" sz="quarter" idx="4294967295"/>
          </p:nvPr>
        </p:nvSpPr>
        <p:spPr/>
        <p:txBody>
          <a:bodyPr/>
          <a:lstStyle/>
          <a:p>
            <a:fld id="{FA06F0F5-DF6A-4E0E-AC03-6B0D0B0A1300}" type="slidenum">
              <a:rPr lang="en-US" sz="900" smtClean="0"/>
              <a:pPr/>
              <a:t>15</a:t>
            </a:fld>
            <a:endParaRPr lang="en-US" sz="900" dirty="0"/>
          </a:p>
        </p:txBody>
      </p:sp>
      <p:sp>
        <p:nvSpPr>
          <p:cNvPr id="10" name="Slide Number Placeholder 2">
            <a:extLst>
              <a:ext uri="{FF2B5EF4-FFF2-40B4-BE49-F238E27FC236}">
                <a16:creationId xmlns:a16="http://schemas.microsoft.com/office/drawing/2014/main" id="{9B41AD6B-FE61-7896-9AE7-C62EB2DF6833}"/>
              </a:ext>
            </a:extLst>
          </p:cNvPr>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15</a:t>
            </a:fld>
            <a:endParaRPr lang="en-US" sz="900" dirty="0"/>
          </a:p>
        </p:txBody>
      </p:sp>
    </p:spTree>
    <p:extLst>
      <p:ext uri="{BB962C8B-B14F-4D97-AF65-F5344CB8AC3E}">
        <p14:creationId xmlns:p14="http://schemas.microsoft.com/office/powerpoint/2010/main" val="32316983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Preferred Method of Receiving Wholesaler Services</a:t>
            </a:r>
          </a:p>
        </p:txBody>
      </p:sp>
      <p:graphicFrame>
        <p:nvGraphicFramePr>
          <p:cNvPr id="6" name="Chart 5"/>
          <p:cNvGraphicFramePr/>
          <p:nvPr>
            <p:extLst>
              <p:ext uri="{D42A27DB-BD31-4B8C-83A1-F6EECF244321}">
                <p14:modId xmlns:p14="http://schemas.microsoft.com/office/powerpoint/2010/main" val="922611384"/>
              </p:ext>
            </p:extLst>
          </p:nvPr>
        </p:nvGraphicFramePr>
        <p:xfrm>
          <a:off x="598715" y="979714"/>
          <a:ext cx="11190514" cy="5158619"/>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Placeholder 5">
            <a:extLst>
              <a:ext uri="{FF2B5EF4-FFF2-40B4-BE49-F238E27FC236}">
                <a16:creationId xmlns:a16="http://schemas.microsoft.com/office/drawing/2014/main" id="{FEEF4470-56AB-F671-6945-339751836FB6}"/>
              </a:ext>
            </a:extLst>
          </p:cNvPr>
          <p:cNvSpPr>
            <a:spLocks noGrp="1"/>
          </p:cNvSpPr>
          <p:nvPr>
            <p:ph type="body" sz="quarter" idx="14"/>
          </p:nvPr>
        </p:nvSpPr>
        <p:spPr>
          <a:xfrm>
            <a:off x="417448" y="5980090"/>
            <a:ext cx="5346858" cy="658368"/>
          </a:xfrm>
        </p:spPr>
        <p:txBody>
          <a:bodyPr/>
          <a:lstStyle/>
          <a:p>
            <a:r>
              <a:rPr lang="en-US" b="1" dirty="0"/>
              <a:t>Source: </a:t>
            </a:r>
            <a:r>
              <a:rPr lang="en-US" dirty="0"/>
              <a:t>2023 US Financial Professional Survey</a:t>
            </a:r>
          </a:p>
        </p:txBody>
      </p:sp>
      <p:sp>
        <p:nvSpPr>
          <p:cNvPr id="4" name="Slide Number Placeholder 3">
            <a:extLst>
              <a:ext uri="{FF2B5EF4-FFF2-40B4-BE49-F238E27FC236}">
                <a16:creationId xmlns:a16="http://schemas.microsoft.com/office/drawing/2014/main" id="{D0E8A55A-B530-C310-3EF8-AAA6C27E4984}"/>
              </a:ext>
            </a:extLst>
          </p:cNvPr>
          <p:cNvSpPr>
            <a:spLocks noGrp="1"/>
          </p:cNvSpPr>
          <p:nvPr>
            <p:ph type="sldNum" sz="quarter" idx="4294967295"/>
          </p:nvPr>
        </p:nvSpPr>
        <p:spPr/>
        <p:txBody>
          <a:bodyPr/>
          <a:lstStyle/>
          <a:p>
            <a:fld id="{FA06F0F5-DF6A-4E0E-AC03-6B0D0B0A1300}" type="slidenum">
              <a:rPr lang="en-US" sz="900" smtClean="0"/>
              <a:pPr/>
              <a:t>16</a:t>
            </a:fld>
            <a:endParaRPr lang="en-US" sz="900" dirty="0"/>
          </a:p>
        </p:txBody>
      </p:sp>
      <p:sp>
        <p:nvSpPr>
          <p:cNvPr id="5" name="Slide Number Placeholder 2">
            <a:extLst>
              <a:ext uri="{FF2B5EF4-FFF2-40B4-BE49-F238E27FC236}">
                <a16:creationId xmlns:a16="http://schemas.microsoft.com/office/drawing/2014/main" id="{25E3C031-19E4-6CF4-786B-A6498E5F34DB}"/>
              </a:ext>
            </a:extLst>
          </p:cNvPr>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16</a:t>
            </a:fld>
            <a:endParaRPr lang="en-US" sz="900" dirty="0"/>
          </a:p>
        </p:txBody>
      </p:sp>
    </p:spTree>
    <p:extLst>
      <p:ext uri="{BB962C8B-B14F-4D97-AF65-F5344CB8AC3E}">
        <p14:creationId xmlns:p14="http://schemas.microsoft.com/office/powerpoint/2010/main" val="29518629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Agree/Disagree</a:t>
            </a:r>
          </a:p>
        </p:txBody>
      </p:sp>
      <p:graphicFrame>
        <p:nvGraphicFramePr>
          <p:cNvPr id="6" name="Chart 5"/>
          <p:cNvGraphicFramePr/>
          <p:nvPr>
            <p:extLst>
              <p:ext uri="{D42A27DB-BD31-4B8C-83A1-F6EECF244321}">
                <p14:modId xmlns:p14="http://schemas.microsoft.com/office/powerpoint/2010/main" val="1356104191"/>
              </p:ext>
            </p:extLst>
          </p:nvPr>
        </p:nvGraphicFramePr>
        <p:xfrm>
          <a:off x="417447" y="956996"/>
          <a:ext cx="11306467" cy="5033034"/>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Placeholder 5">
            <a:extLst>
              <a:ext uri="{FF2B5EF4-FFF2-40B4-BE49-F238E27FC236}">
                <a16:creationId xmlns:a16="http://schemas.microsoft.com/office/drawing/2014/main" id="{A505455F-D4EC-8BF4-377B-20D7B06A00CE}"/>
              </a:ext>
            </a:extLst>
          </p:cNvPr>
          <p:cNvSpPr>
            <a:spLocks noGrp="1"/>
          </p:cNvSpPr>
          <p:nvPr>
            <p:ph type="body" sz="quarter" idx="14"/>
          </p:nvPr>
        </p:nvSpPr>
        <p:spPr>
          <a:xfrm>
            <a:off x="417448" y="5980090"/>
            <a:ext cx="5346858" cy="658368"/>
          </a:xfrm>
        </p:spPr>
        <p:txBody>
          <a:bodyPr/>
          <a:lstStyle/>
          <a:p>
            <a:r>
              <a:rPr lang="en-US" b="1" dirty="0"/>
              <a:t>Source: </a:t>
            </a:r>
            <a:r>
              <a:rPr lang="en-US" dirty="0"/>
              <a:t>2023 US Financial Professional Survey</a:t>
            </a:r>
          </a:p>
        </p:txBody>
      </p:sp>
      <p:sp>
        <p:nvSpPr>
          <p:cNvPr id="4" name="Slide Number Placeholder 3">
            <a:extLst>
              <a:ext uri="{FF2B5EF4-FFF2-40B4-BE49-F238E27FC236}">
                <a16:creationId xmlns:a16="http://schemas.microsoft.com/office/drawing/2014/main" id="{18AF9599-9DA6-AC8F-27BD-D3F732237689}"/>
              </a:ext>
            </a:extLst>
          </p:cNvPr>
          <p:cNvSpPr>
            <a:spLocks noGrp="1"/>
          </p:cNvSpPr>
          <p:nvPr>
            <p:ph type="sldNum" sz="quarter" idx="4294967295"/>
          </p:nvPr>
        </p:nvSpPr>
        <p:spPr/>
        <p:txBody>
          <a:bodyPr/>
          <a:lstStyle/>
          <a:p>
            <a:fld id="{FA06F0F5-DF6A-4E0E-AC03-6B0D0B0A1300}" type="slidenum">
              <a:rPr lang="en-US" sz="900" smtClean="0"/>
              <a:pPr/>
              <a:t>17</a:t>
            </a:fld>
            <a:endParaRPr lang="en-US" sz="900" dirty="0"/>
          </a:p>
        </p:txBody>
      </p:sp>
      <p:sp>
        <p:nvSpPr>
          <p:cNvPr id="5" name="Slide Number Placeholder 2">
            <a:extLst>
              <a:ext uri="{FF2B5EF4-FFF2-40B4-BE49-F238E27FC236}">
                <a16:creationId xmlns:a16="http://schemas.microsoft.com/office/drawing/2014/main" id="{CBB7A5B5-2C03-EE5D-7FEE-5B6EE13D2248}"/>
              </a:ext>
            </a:extLst>
          </p:cNvPr>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17</a:t>
            </a:fld>
            <a:endParaRPr lang="en-US" sz="900" dirty="0"/>
          </a:p>
        </p:txBody>
      </p:sp>
    </p:spTree>
    <p:extLst>
      <p:ext uri="{BB962C8B-B14F-4D97-AF65-F5344CB8AC3E}">
        <p14:creationId xmlns:p14="http://schemas.microsoft.com/office/powerpoint/2010/main" val="12725977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Years Working With Most Valuable Wholesaler</a:t>
            </a:r>
          </a:p>
        </p:txBody>
      </p:sp>
      <p:graphicFrame>
        <p:nvGraphicFramePr>
          <p:cNvPr id="5" name="Table 4"/>
          <p:cNvGraphicFramePr>
            <a:graphicFrameLocks noGrp="1"/>
          </p:cNvGraphicFramePr>
          <p:nvPr>
            <p:extLst>
              <p:ext uri="{D42A27DB-BD31-4B8C-83A1-F6EECF244321}">
                <p14:modId xmlns:p14="http://schemas.microsoft.com/office/powerpoint/2010/main" val="2535157746"/>
              </p:ext>
            </p:extLst>
          </p:nvPr>
        </p:nvGraphicFramePr>
        <p:xfrm>
          <a:off x="4193870" y="1291166"/>
          <a:ext cx="4064000" cy="293116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3818474009"/>
                    </a:ext>
                  </a:extLst>
                </a:gridCol>
                <a:gridCol w="2032000">
                  <a:extLst>
                    <a:ext uri="{9D8B030D-6E8A-4147-A177-3AD203B41FA5}">
                      <a16:colId xmlns:a16="http://schemas.microsoft.com/office/drawing/2014/main" val="1946883029"/>
                    </a:ext>
                  </a:extLst>
                </a:gridCol>
              </a:tblGrid>
              <a:tr h="370840">
                <a:tc>
                  <a:txBody>
                    <a:bodyPr/>
                    <a:lstStyle/>
                    <a:p>
                      <a:pPr algn="l" fontAlgn="b"/>
                      <a:r>
                        <a:rPr lang="en-US" sz="1100" b="1" i="0" u="none" strike="noStrike" dirty="0">
                          <a:solidFill>
                            <a:srgbClr val="000000"/>
                          </a:solidFill>
                          <a:effectLst/>
                          <a:latin typeface="Calibri" panose="020F0502020204030204" pitchFamily="34" charset="0"/>
                        </a:rPr>
                        <a:t> </a:t>
                      </a:r>
                    </a:p>
                  </a:txBody>
                  <a:tcPr marL="6350" marR="6350" marT="6350" marB="0" anchor="b"/>
                </a:tc>
                <a:tc>
                  <a:txBody>
                    <a:bodyPr/>
                    <a:lstStyle/>
                    <a:p>
                      <a:pPr algn="ctr" fontAlgn="b"/>
                      <a:r>
                        <a:rPr lang="en-US" sz="2000" b="1" i="0" u="none" strike="noStrike" dirty="0">
                          <a:solidFill>
                            <a:schemeClr val="bg1"/>
                          </a:solidFill>
                          <a:effectLst/>
                          <a:latin typeface="Calibri" panose="020F0502020204030204" pitchFamily="34" charset="0"/>
                        </a:rPr>
                        <a:t>Years</a:t>
                      </a:r>
                    </a:p>
                  </a:txBody>
                  <a:tcPr marL="6350" marR="6350" marT="6350" marB="0" anchor="b"/>
                </a:tc>
                <a:extLst>
                  <a:ext uri="{0D108BD9-81ED-4DB2-BD59-A6C34878D82A}">
                    <a16:rowId xmlns:a16="http://schemas.microsoft.com/office/drawing/2014/main" val="2586381998"/>
                  </a:ext>
                </a:extLst>
              </a:tr>
              <a:tr h="640080">
                <a:tc>
                  <a:txBody>
                    <a:bodyPr/>
                    <a:lstStyle/>
                    <a:p>
                      <a:pPr algn="l" fontAlgn="b"/>
                      <a:r>
                        <a:rPr lang="en-US" sz="1800" b="0" i="0" u="none" strike="noStrike" dirty="0">
                          <a:solidFill>
                            <a:srgbClr val="000000"/>
                          </a:solidFill>
                          <a:effectLst/>
                          <a:latin typeface="Calibri" panose="020F0502020204030204" pitchFamily="34" charset="0"/>
                        </a:rPr>
                        <a:t>Min</a:t>
                      </a:r>
                    </a:p>
                  </a:txBody>
                  <a:tcPr marL="6350" marR="6350" marT="6350" marB="0" anchor="ctr"/>
                </a:tc>
                <a:tc>
                  <a:txBody>
                    <a:bodyPr/>
                    <a:lstStyle/>
                    <a:p>
                      <a:pPr algn="ctr" fontAlgn="b"/>
                      <a:r>
                        <a:rPr lang="en-US" sz="1800" b="0" i="0" u="none" strike="noStrike" dirty="0">
                          <a:solidFill>
                            <a:srgbClr val="000000"/>
                          </a:solidFill>
                          <a:effectLst/>
                          <a:latin typeface="Calibri" panose="020F0502020204030204" pitchFamily="34" charset="0"/>
                        </a:rPr>
                        <a:t>0</a:t>
                      </a:r>
                    </a:p>
                  </a:txBody>
                  <a:tcPr marL="6350" marR="6350" marT="6350" marB="0" anchor="ctr"/>
                </a:tc>
                <a:extLst>
                  <a:ext uri="{0D108BD9-81ED-4DB2-BD59-A6C34878D82A}">
                    <a16:rowId xmlns:a16="http://schemas.microsoft.com/office/drawing/2014/main" val="4026302880"/>
                  </a:ext>
                </a:extLst>
              </a:tr>
              <a:tr h="640080">
                <a:tc>
                  <a:txBody>
                    <a:bodyPr/>
                    <a:lstStyle/>
                    <a:p>
                      <a:pPr algn="l" fontAlgn="b"/>
                      <a:r>
                        <a:rPr lang="en-US" sz="1800" b="0" i="0" u="none" strike="noStrike" dirty="0">
                          <a:solidFill>
                            <a:srgbClr val="000000"/>
                          </a:solidFill>
                          <a:effectLst/>
                          <a:latin typeface="Calibri" panose="020F0502020204030204" pitchFamily="34" charset="0"/>
                        </a:rPr>
                        <a:t>Median</a:t>
                      </a:r>
                    </a:p>
                  </a:txBody>
                  <a:tcPr marL="6350" marR="6350" marT="6350" marB="0" anchor="ctr"/>
                </a:tc>
                <a:tc>
                  <a:txBody>
                    <a:bodyPr/>
                    <a:lstStyle/>
                    <a:p>
                      <a:pPr algn="ctr" fontAlgn="b"/>
                      <a:r>
                        <a:rPr lang="en-US" sz="1800" b="0" i="0" u="none" strike="noStrike" dirty="0">
                          <a:solidFill>
                            <a:srgbClr val="000000"/>
                          </a:solidFill>
                          <a:effectLst/>
                          <a:latin typeface="Calibri" panose="020F0502020204030204" pitchFamily="34" charset="0"/>
                        </a:rPr>
                        <a:t>10</a:t>
                      </a:r>
                    </a:p>
                  </a:txBody>
                  <a:tcPr marL="6350" marR="6350" marT="6350" marB="0" anchor="ctr"/>
                </a:tc>
                <a:extLst>
                  <a:ext uri="{0D108BD9-81ED-4DB2-BD59-A6C34878D82A}">
                    <a16:rowId xmlns:a16="http://schemas.microsoft.com/office/drawing/2014/main" val="2428767753"/>
                  </a:ext>
                </a:extLst>
              </a:tr>
              <a:tr h="640080">
                <a:tc>
                  <a:txBody>
                    <a:bodyPr/>
                    <a:lstStyle/>
                    <a:p>
                      <a:pPr algn="l" fontAlgn="b"/>
                      <a:r>
                        <a:rPr lang="en-US" sz="1800" b="0" i="0" u="none" strike="noStrike" dirty="0">
                          <a:solidFill>
                            <a:srgbClr val="000000"/>
                          </a:solidFill>
                          <a:effectLst/>
                          <a:latin typeface="Calibri" panose="020F0502020204030204" pitchFamily="34" charset="0"/>
                        </a:rPr>
                        <a:t>Average</a:t>
                      </a:r>
                    </a:p>
                  </a:txBody>
                  <a:tcPr marL="6350" marR="6350" marT="6350" marB="0" anchor="ctr"/>
                </a:tc>
                <a:tc>
                  <a:txBody>
                    <a:bodyPr/>
                    <a:lstStyle/>
                    <a:p>
                      <a:pPr algn="ctr" fontAlgn="b"/>
                      <a:r>
                        <a:rPr lang="en-US" sz="1800" b="0" i="0" u="none" strike="noStrike" dirty="0">
                          <a:solidFill>
                            <a:srgbClr val="000000"/>
                          </a:solidFill>
                          <a:effectLst/>
                          <a:latin typeface="Calibri" panose="020F0502020204030204" pitchFamily="34" charset="0"/>
                        </a:rPr>
                        <a:t>10</a:t>
                      </a:r>
                    </a:p>
                  </a:txBody>
                  <a:tcPr marL="6350" marR="6350" marT="6350" marB="0" anchor="ctr"/>
                </a:tc>
                <a:extLst>
                  <a:ext uri="{0D108BD9-81ED-4DB2-BD59-A6C34878D82A}">
                    <a16:rowId xmlns:a16="http://schemas.microsoft.com/office/drawing/2014/main" val="2744868050"/>
                  </a:ext>
                </a:extLst>
              </a:tr>
              <a:tr h="640080">
                <a:tc>
                  <a:txBody>
                    <a:bodyPr/>
                    <a:lstStyle/>
                    <a:p>
                      <a:pPr algn="l" fontAlgn="b"/>
                      <a:r>
                        <a:rPr lang="en-US" sz="1800" b="0" i="0" u="none" strike="noStrike" dirty="0">
                          <a:solidFill>
                            <a:srgbClr val="000000"/>
                          </a:solidFill>
                          <a:effectLst/>
                          <a:latin typeface="Calibri" panose="020F0502020204030204" pitchFamily="34" charset="0"/>
                        </a:rPr>
                        <a:t>Max</a:t>
                      </a:r>
                    </a:p>
                  </a:txBody>
                  <a:tcPr marL="6350" marR="6350" marT="6350" marB="0" anchor="ctr"/>
                </a:tc>
                <a:tc>
                  <a:txBody>
                    <a:bodyPr/>
                    <a:lstStyle/>
                    <a:p>
                      <a:pPr algn="ctr" fontAlgn="b"/>
                      <a:r>
                        <a:rPr lang="en-US" sz="1800" b="0" i="0" u="none" strike="noStrike" dirty="0">
                          <a:solidFill>
                            <a:srgbClr val="000000"/>
                          </a:solidFill>
                          <a:effectLst/>
                          <a:latin typeface="Calibri" panose="020F0502020204030204" pitchFamily="34" charset="0"/>
                        </a:rPr>
                        <a:t>27</a:t>
                      </a:r>
                    </a:p>
                  </a:txBody>
                  <a:tcPr marL="6350" marR="6350" marT="6350" marB="0" anchor="ctr"/>
                </a:tc>
                <a:extLst>
                  <a:ext uri="{0D108BD9-81ED-4DB2-BD59-A6C34878D82A}">
                    <a16:rowId xmlns:a16="http://schemas.microsoft.com/office/drawing/2014/main" val="239540313"/>
                  </a:ext>
                </a:extLst>
              </a:tr>
            </a:tbl>
          </a:graphicData>
        </a:graphic>
      </p:graphicFrame>
      <p:sp>
        <p:nvSpPr>
          <p:cNvPr id="3" name="Text Placeholder 5">
            <a:extLst>
              <a:ext uri="{FF2B5EF4-FFF2-40B4-BE49-F238E27FC236}">
                <a16:creationId xmlns:a16="http://schemas.microsoft.com/office/drawing/2014/main" id="{4FE7D76D-A53A-A70E-4474-912E278E29E5}"/>
              </a:ext>
            </a:extLst>
          </p:cNvPr>
          <p:cNvSpPr>
            <a:spLocks noGrp="1"/>
          </p:cNvSpPr>
          <p:nvPr>
            <p:ph type="body" sz="quarter" idx="14"/>
          </p:nvPr>
        </p:nvSpPr>
        <p:spPr>
          <a:xfrm>
            <a:off x="417448" y="5980090"/>
            <a:ext cx="5346858" cy="658368"/>
          </a:xfrm>
        </p:spPr>
        <p:txBody>
          <a:bodyPr/>
          <a:lstStyle/>
          <a:p>
            <a:r>
              <a:rPr lang="en-US" b="1" dirty="0"/>
              <a:t>Source: </a:t>
            </a:r>
            <a:r>
              <a:rPr lang="en-US" dirty="0"/>
              <a:t>2023 US Financial Professional Survey</a:t>
            </a:r>
          </a:p>
        </p:txBody>
      </p:sp>
      <p:sp>
        <p:nvSpPr>
          <p:cNvPr id="4" name="Slide Number Placeholder 3">
            <a:extLst>
              <a:ext uri="{FF2B5EF4-FFF2-40B4-BE49-F238E27FC236}">
                <a16:creationId xmlns:a16="http://schemas.microsoft.com/office/drawing/2014/main" id="{02785350-8E12-3396-E498-0494FA7E31BA}"/>
              </a:ext>
            </a:extLst>
          </p:cNvPr>
          <p:cNvSpPr>
            <a:spLocks noGrp="1"/>
          </p:cNvSpPr>
          <p:nvPr>
            <p:ph type="sldNum" sz="quarter" idx="4294967295"/>
          </p:nvPr>
        </p:nvSpPr>
        <p:spPr/>
        <p:txBody>
          <a:bodyPr/>
          <a:lstStyle/>
          <a:p>
            <a:fld id="{FA06F0F5-DF6A-4E0E-AC03-6B0D0B0A1300}" type="slidenum">
              <a:rPr lang="en-US" sz="900" smtClean="0"/>
              <a:pPr/>
              <a:t>18</a:t>
            </a:fld>
            <a:endParaRPr lang="en-US" sz="900" dirty="0"/>
          </a:p>
        </p:txBody>
      </p:sp>
      <p:sp>
        <p:nvSpPr>
          <p:cNvPr id="6" name="Slide Number Placeholder 2">
            <a:extLst>
              <a:ext uri="{FF2B5EF4-FFF2-40B4-BE49-F238E27FC236}">
                <a16:creationId xmlns:a16="http://schemas.microsoft.com/office/drawing/2014/main" id="{CA598443-7A68-2C8A-F7A2-24726AAAD57F}"/>
              </a:ext>
            </a:extLst>
          </p:cNvPr>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18</a:t>
            </a:fld>
            <a:endParaRPr lang="en-US" sz="900" dirty="0"/>
          </a:p>
        </p:txBody>
      </p:sp>
    </p:spTree>
    <p:extLst>
      <p:ext uri="{BB962C8B-B14F-4D97-AF65-F5344CB8AC3E}">
        <p14:creationId xmlns:p14="http://schemas.microsoft.com/office/powerpoint/2010/main" val="38586586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Monthly Interaction With Most Valuable Wholesaler</a:t>
            </a:r>
          </a:p>
        </p:txBody>
      </p:sp>
      <p:graphicFrame>
        <p:nvGraphicFramePr>
          <p:cNvPr id="4" name="Table 3">
            <a:extLst>
              <a:ext uri="{FF2B5EF4-FFF2-40B4-BE49-F238E27FC236}">
                <a16:creationId xmlns:a16="http://schemas.microsoft.com/office/drawing/2014/main" id="{65E6F349-63E0-F7A9-3A5C-C9644D0F8926}"/>
              </a:ext>
            </a:extLst>
          </p:cNvPr>
          <p:cNvGraphicFramePr>
            <a:graphicFrameLocks noGrp="1"/>
          </p:cNvGraphicFramePr>
          <p:nvPr>
            <p:extLst>
              <p:ext uri="{D42A27DB-BD31-4B8C-83A1-F6EECF244321}">
                <p14:modId xmlns:p14="http://schemas.microsoft.com/office/powerpoint/2010/main" val="1614684602"/>
              </p:ext>
            </p:extLst>
          </p:nvPr>
        </p:nvGraphicFramePr>
        <p:xfrm>
          <a:off x="1860392" y="1744735"/>
          <a:ext cx="8471215" cy="1898015"/>
        </p:xfrm>
        <a:graphic>
          <a:graphicData uri="http://schemas.openxmlformats.org/drawingml/2006/table">
            <a:tbl>
              <a:tblPr firstRow="1" bandRow="1">
                <a:tableStyleId>{5C22544A-7EE6-4342-B048-85BDC9FD1C3A}</a:tableStyleId>
              </a:tblPr>
              <a:tblGrid>
                <a:gridCol w="1694243">
                  <a:extLst>
                    <a:ext uri="{9D8B030D-6E8A-4147-A177-3AD203B41FA5}">
                      <a16:colId xmlns:a16="http://schemas.microsoft.com/office/drawing/2014/main" val="3371192495"/>
                    </a:ext>
                  </a:extLst>
                </a:gridCol>
                <a:gridCol w="1694243">
                  <a:extLst>
                    <a:ext uri="{9D8B030D-6E8A-4147-A177-3AD203B41FA5}">
                      <a16:colId xmlns:a16="http://schemas.microsoft.com/office/drawing/2014/main" val="2298746738"/>
                    </a:ext>
                  </a:extLst>
                </a:gridCol>
                <a:gridCol w="1694243">
                  <a:extLst>
                    <a:ext uri="{9D8B030D-6E8A-4147-A177-3AD203B41FA5}">
                      <a16:colId xmlns:a16="http://schemas.microsoft.com/office/drawing/2014/main" val="955146046"/>
                    </a:ext>
                  </a:extLst>
                </a:gridCol>
                <a:gridCol w="1694243">
                  <a:extLst>
                    <a:ext uri="{9D8B030D-6E8A-4147-A177-3AD203B41FA5}">
                      <a16:colId xmlns:a16="http://schemas.microsoft.com/office/drawing/2014/main" val="1266035584"/>
                    </a:ext>
                  </a:extLst>
                </a:gridCol>
                <a:gridCol w="1694243">
                  <a:extLst>
                    <a:ext uri="{9D8B030D-6E8A-4147-A177-3AD203B41FA5}">
                      <a16:colId xmlns:a16="http://schemas.microsoft.com/office/drawing/2014/main" val="3463998358"/>
                    </a:ext>
                  </a:extLst>
                </a:gridCol>
              </a:tblGrid>
              <a:tr h="370840">
                <a:tc>
                  <a:txBody>
                    <a:bodyPr/>
                    <a:lstStyle/>
                    <a:p>
                      <a:endParaRPr lang="en-US" dirty="0"/>
                    </a:p>
                  </a:txBody>
                  <a:tcPr/>
                </a:tc>
                <a:tc>
                  <a:txBody>
                    <a:bodyPr/>
                    <a:lstStyle/>
                    <a:p>
                      <a:pPr algn="ctr"/>
                      <a:r>
                        <a:rPr lang="en-US" sz="1200" dirty="0"/>
                        <a:t>Phone call</a:t>
                      </a:r>
                    </a:p>
                  </a:txBody>
                  <a:tcPr/>
                </a:tc>
                <a:tc>
                  <a:txBody>
                    <a:bodyPr/>
                    <a:lstStyle/>
                    <a:p>
                      <a:pPr algn="ctr"/>
                      <a:r>
                        <a:rPr lang="en-US" sz="1200" dirty="0"/>
                        <a:t>Email</a:t>
                      </a:r>
                    </a:p>
                  </a:txBody>
                  <a:tcPr/>
                </a:tc>
                <a:tc>
                  <a:txBody>
                    <a:bodyPr/>
                    <a:lstStyle/>
                    <a:p>
                      <a:pPr algn="ctr"/>
                      <a:r>
                        <a:rPr lang="en-US" sz="1200" dirty="0"/>
                        <a:t>In-person</a:t>
                      </a:r>
                    </a:p>
                  </a:txBody>
                  <a:tcPr/>
                </a:tc>
                <a:tc>
                  <a:txBody>
                    <a:bodyPr/>
                    <a:lstStyle/>
                    <a:p>
                      <a:pPr algn="ctr"/>
                      <a:r>
                        <a:rPr lang="en-US" sz="1200" dirty="0"/>
                        <a:t>Virtual</a:t>
                      </a:r>
                    </a:p>
                  </a:txBody>
                  <a:tcPr/>
                </a:tc>
                <a:extLst>
                  <a:ext uri="{0D108BD9-81ED-4DB2-BD59-A6C34878D82A}">
                    <a16:rowId xmlns:a16="http://schemas.microsoft.com/office/drawing/2014/main" val="2981014125"/>
                  </a:ext>
                </a:extLst>
              </a:tr>
              <a:tr h="370840">
                <a:tc>
                  <a:txBody>
                    <a:bodyPr/>
                    <a:lstStyle/>
                    <a:p>
                      <a:r>
                        <a:rPr lang="en-US" dirty="0"/>
                        <a:t>Min</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extLst>
                  <a:ext uri="{0D108BD9-81ED-4DB2-BD59-A6C34878D82A}">
                    <a16:rowId xmlns:a16="http://schemas.microsoft.com/office/drawing/2014/main" val="2061120952"/>
                  </a:ext>
                </a:extLst>
              </a:tr>
              <a:tr h="370840">
                <a:tc>
                  <a:txBody>
                    <a:bodyPr/>
                    <a:lstStyle/>
                    <a:p>
                      <a:r>
                        <a:rPr lang="en-US" dirty="0"/>
                        <a:t>Median</a:t>
                      </a:r>
                    </a:p>
                  </a:txBody>
                  <a:tcPr/>
                </a:tc>
                <a:tc>
                  <a:txBody>
                    <a:bodyPr/>
                    <a:lstStyle/>
                    <a:p>
                      <a:pPr algn="ctr"/>
                      <a:r>
                        <a:rPr lang="en-US" dirty="0"/>
                        <a:t>1</a:t>
                      </a:r>
                    </a:p>
                  </a:txBody>
                  <a:tcPr/>
                </a:tc>
                <a:tc>
                  <a:txBody>
                    <a:bodyPr/>
                    <a:lstStyle/>
                    <a:p>
                      <a:pPr algn="ctr"/>
                      <a:r>
                        <a:rPr lang="en-US" dirty="0"/>
                        <a:t>2</a:t>
                      </a:r>
                    </a:p>
                  </a:txBody>
                  <a:tcPr/>
                </a:tc>
                <a:tc>
                  <a:txBody>
                    <a:bodyPr/>
                    <a:lstStyle/>
                    <a:p>
                      <a:pPr algn="ctr"/>
                      <a:r>
                        <a:rPr lang="en-US" dirty="0"/>
                        <a:t>0</a:t>
                      </a:r>
                    </a:p>
                  </a:txBody>
                  <a:tcPr/>
                </a:tc>
                <a:tc>
                  <a:txBody>
                    <a:bodyPr/>
                    <a:lstStyle/>
                    <a:p>
                      <a:pPr algn="ctr"/>
                      <a:r>
                        <a:rPr lang="en-US" dirty="0"/>
                        <a:t>0</a:t>
                      </a:r>
                    </a:p>
                  </a:txBody>
                  <a:tcPr/>
                </a:tc>
                <a:extLst>
                  <a:ext uri="{0D108BD9-81ED-4DB2-BD59-A6C34878D82A}">
                    <a16:rowId xmlns:a16="http://schemas.microsoft.com/office/drawing/2014/main" val="42648051"/>
                  </a:ext>
                </a:extLst>
              </a:tr>
              <a:tr h="370840">
                <a:tc>
                  <a:txBody>
                    <a:bodyPr/>
                    <a:lstStyle/>
                    <a:p>
                      <a:r>
                        <a:rPr lang="en-US" dirty="0"/>
                        <a:t>Average</a:t>
                      </a:r>
                    </a:p>
                  </a:txBody>
                  <a:tcPr/>
                </a:tc>
                <a:tc>
                  <a:txBody>
                    <a:bodyPr/>
                    <a:lstStyle/>
                    <a:p>
                      <a:pPr algn="ctr"/>
                      <a:r>
                        <a:rPr lang="en-US" dirty="0"/>
                        <a:t>2.5</a:t>
                      </a:r>
                    </a:p>
                  </a:txBody>
                  <a:tcPr/>
                </a:tc>
                <a:tc>
                  <a:txBody>
                    <a:bodyPr/>
                    <a:lstStyle/>
                    <a:p>
                      <a:pPr algn="ctr"/>
                      <a:r>
                        <a:rPr lang="en-US" dirty="0"/>
                        <a:t>6</a:t>
                      </a:r>
                    </a:p>
                  </a:txBody>
                  <a:tcPr/>
                </a:tc>
                <a:tc>
                  <a:txBody>
                    <a:bodyPr/>
                    <a:lstStyle/>
                    <a:p>
                      <a:pPr algn="ctr"/>
                      <a:r>
                        <a:rPr lang="en-US" dirty="0"/>
                        <a:t>1</a:t>
                      </a:r>
                    </a:p>
                  </a:txBody>
                  <a:tcPr/>
                </a:tc>
                <a:tc>
                  <a:txBody>
                    <a:bodyPr/>
                    <a:lstStyle/>
                    <a:p>
                      <a:pPr algn="ctr"/>
                      <a:r>
                        <a:rPr lang="en-US" dirty="0"/>
                        <a:t>1</a:t>
                      </a:r>
                    </a:p>
                  </a:txBody>
                  <a:tcPr/>
                </a:tc>
                <a:extLst>
                  <a:ext uri="{0D108BD9-81ED-4DB2-BD59-A6C34878D82A}">
                    <a16:rowId xmlns:a16="http://schemas.microsoft.com/office/drawing/2014/main" val="1981874518"/>
                  </a:ext>
                </a:extLst>
              </a:tr>
              <a:tr h="370840">
                <a:tc>
                  <a:txBody>
                    <a:bodyPr/>
                    <a:lstStyle/>
                    <a:p>
                      <a:r>
                        <a:rPr lang="en-US" dirty="0"/>
                        <a:t>Max</a:t>
                      </a:r>
                    </a:p>
                  </a:txBody>
                  <a:tcPr/>
                </a:tc>
                <a:tc>
                  <a:txBody>
                    <a:bodyPr/>
                    <a:lstStyle/>
                    <a:p>
                      <a:pPr algn="ctr"/>
                      <a:r>
                        <a:rPr lang="en-US" dirty="0"/>
                        <a:t>30</a:t>
                      </a:r>
                    </a:p>
                  </a:txBody>
                  <a:tcPr/>
                </a:tc>
                <a:tc>
                  <a:txBody>
                    <a:bodyPr/>
                    <a:lstStyle/>
                    <a:p>
                      <a:pPr algn="ctr"/>
                      <a:r>
                        <a:rPr lang="en-US" dirty="0"/>
                        <a:t>30</a:t>
                      </a:r>
                    </a:p>
                  </a:txBody>
                  <a:tcPr/>
                </a:tc>
                <a:tc>
                  <a:txBody>
                    <a:bodyPr/>
                    <a:lstStyle/>
                    <a:p>
                      <a:pPr algn="ctr"/>
                      <a:r>
                        <a:rPr lang="en-US" dirty="0"/>
                        <a:t>7</a:t>
                      </a:r>
                    </a:p>
                  </a:txBody>
                  <a:tcPr/>
                </a:tc>
                <a:tc>
                  <a:txBody>
                    <a:bodyPr/>
                    <a:lstStyle/>
                    <a:p>
                      <a:pPr algn="ctr"/>
                      <a:r>
                        <a:rPr lang="en-US" dirty="0"/>
                        <a:t>10</a:t>
                      </a:r>
                    </a:p>
                  </a:txBody>
                  <a:tcPr/>
                </a:tc>
                <a:extLst>
                  <a:ext uri="{0D108BD9-81ED-4DB2-BD59-A6C34878D82A}">
                    <a16:rowId xmlns:a16="http://schemas.microsoft.com/office/drawing/2014/main" val="2562026952"/>
                  </a:ext>
                </a:extLst>
              </a:tr>
            </a:tbl>
          </a:graphicData>
        </a:graphic>
      </p:graphicFrame>
      <p:sp>
        <p:nvSpPr>
          <p:cNvPr id="3" name="Text Placeholder 5">
            <a:extLst>
              <a:ext uri="{FF2B5EF4-FFF2-40B4-BE49-F238E27FC236}">
                <a16:creationId xmlns:a16="http://schemas.microsoft.com/office/drawing/2014/main" id="{10EEF887-9E51-C8C5-D970-824887AC6951}"/>
              </a:ext>
            </a:extLst>
          </p:cNvPr>
          <p:cNvSpPr>
            <a:spLocks noGrp="1"/>
          </p:cNvSpPr>
          <p:nvPr>
            <p:ph type="body" sz="quarter" idx="14"/>
          </p:nvPr>
        </p:nvSpPr>
        <p:spPr>
          <a:xfrm>
            <a:off x="417448" y="5980090"/>
            <a:ext cx="5346858" cy="658368"/>
          </a:xfrm>
        </p:spPr>
        <p:txBody>
          <a:bodyPr/>
          <a:lstStyle/>
          <a:p>
            <a:r>
              <a:rPr lang="en-US" b="1" dirty="0"/>
              <a:t>Source: </a:t>
            </a:r>
            <a:r>
              <a:rPr lang="en-US" dirty="0"/>
              <a:t>2023 US Financial Professional Survey</a:t>
            </a:r>
          </a:p>
        </p:txBody>
      </p:sp>
      <p:sp>
        <p:nvSpPr>
          <p:cNvPr id="5" name="Slide Number Placeholder 4">
            <a:extLst>
              <a:ext uri="{FF2B5EF4-FFF2-40B4-BE49-F238E27FC236}">
                <a16:creationId xmlns:a16="http://schemas.microsoft.com/office/drawing/2014/main" id="{0A6DF6CF-C10E-B81E-8280-3221BC1FB7D5}"/>
              </a:ext>
            </a:extLst>
          </p:cNvPr>
          <p:cNvSpPr>
            <a:spLocks noGrp="1"/>
          </p:cNvSpPr>
          <p:nvPr>
            <p:ph type="sldNum" sz="quarter" idx="4294967295"/>
          </p:nvPr>
        </p:nvSpPr>
        <p:spPr/>
        <p:txBody>
          <a:bodyPr/>
          <a:lstStyle/>
          <a:p>
            <a:fld id="{FA06F0F5-DF6A-4E0E-AC03-6B0D0B0A1300}" type="slidenum">
              <a:rPr lang="en-US" sz="900" smtClean="0"/>
              <a:pPr/>
              <a:t>19</a:t>
            </a:fld>
            <a:endParaRPr lang="en-US" sz="900" dirty="0"/>
          </a:p>
        </p:txBody>
      </p:sp>
      <p:sp>
        <p:nvSpPr>
          <p:cNvPr id="6" name="Slide Number Placeholder 2">
            <a:extLst>
              <a:ext uri="{FF2B5EF4-FFF2-40B4-BE49-F238E27FC236}">
                <a16:creationId xmlns:a16="http://schemas.microsoft.com/office/drawing/2014/main" id="{85A47B0C-EC11-CBA5-D442-A7B680880534}"/>
              </a:ext>
            </a:extLst>
          </p:cNvPr>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19</a:t>
            </a:fld>
            <a:endParaRPr lang="en-US" sz="900" dirty="0"/>
          </a:p>
        </p:txBody>
      </p:sp>
    </p:spTree>
    <p:extLst>
      <p:ext uri="{BB962C8B-B14F-4D97-AF65-F5344CB8AC3E}">
        <p14:creationId xmlns:p14="http://schemas.microsoft.com/office/powerpoint/2010/main" val="1269027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2023 U.S. Financial Professional Survey</a:t>
            </a:r>
          </a:p>
        </p:txBody>
      </p:sp>
      <p:sp>
        <p:nvSpPr>
          <p:cNvPr id="5" name="Slide Number Placeholder 4"/>
          <p:cNvSpPr>
            <a:spLocks noGrp="1"/>
          </p:cNvSpPr>
          <p:nvPr>
            <p:ph type="sldNum" sz="quarter" idx="4294967295"/>
          </p:nvPr>
        </p:nvSpPr>
        <p:spPr/>
        <p:txBody>
          <a:bodyPr/>
          <a:lstStyle/>
          <a:p>
            <a:fld id="{FA06F0F5-DF6A-4E0E-AC03-6B0D0B0A1300}" type="slidenum">
              <a:rPr lang="en-US" sz="900" smtClean="0"/>
              <a:pPr/>
              <a:t>2</a:t>
            </a:fld>
            <a:endParaRPr lang="en-US" sz="900" dirty="0"/>
          </a:p>
        </p:txBody>
      </p:sp>
      <p:sp>
        <p:nvSpPr>
          <p:cNvPr id="6" name="Text Placeholder 5"/>
          <p:cNvSpPr>
            <a:spLocks noGrp="1"/>
          </p:cNvSpPr>
          <p:nvPr>
            <p:ph type="body" sz="quarter" idx="14"/>
          </p:nvPr>
        </p:nvSpPr>
        <p:spPr/>
        <p:txBody>
          <a:bodyPr/>
          <a:lstStyle/>
          <a:p>
            <a:r>
              <a:rPr lang="en-US" dirty="0"/>
              <a:t>© 2024, LL Global, Inc.</a:t>
            </a:r>
          </a:p>
          <a:p>
            <a:endParaRPr lang="en-US" dirty="0"/>
          </a:p>
        </p:txBody>
      </p:sp>
      <p:pic>
        <p:nvPicPr>
          <p:cNvPr id="7" name="Picture Placeholder 13"/>
          <p:cNvPicPr>
            <a:picLocks noGrp="1" noChangeAspect="1"/>
          </p:cNvPicPr>
          <p:nvPr>
            <p:ph type="pic" sz="quarter" idx="15"/>
          </p:nvPr>
        </p:nvPicPr>
        <p:blipFill>
          <a:blip r:embed="rId3" cstate="screen">
            <a:extLst>
              <a:ext uri="{28A0092B-C50C-407E-A947-70E740481C1C}">
                <a14:useLocalDpi xmlns:a14="http://schemas.microsoft.com/office/drawing/2010/main"/>
              </a:ext>
            </a:extLst>
          </a:blip>
          <a:srcRect/>
          <a:stretch>
            <a:fillRect/>
          </a:stretch>
        </p:blipFill>
        <p:spPr>
          <a:xfrm>
            <a:off x="6106698" y="786687"/>
            <a:ext cx="6089904" cy="6089904"/>
          </a:xfrm>
        </p:spPr>
      </p:pic>
      <p:sp>
        <p:nvSpPr>
          <p:cNvPr id="8" name="Text Placeholder 24"/>
          <p:cNvSpPr>
            <a:spLocks noGrp="1"/>
          </p:cNvSpPr>
          <p:nvPr>
            <p:ph type="body" sz="quarter" idx="13"/>
          </p:nvPr>
        </p:nvSpPr>
        <p:spPr>
          <a:xfrm>
            <a:off x="266700" y="1143000"/>
            <a:ext cx="5570538" cy="4914900"/>
          </a:xfrm>
        </p:spPr>
        <p:txBody>
          <a:bodyPr/>
          <a:lstStyle/>
          <a:p>
            <a:r>
              <a:rPr lang="en-US" dirty="0"/>
              <a:t>In the fourth quarter of 2023, LIMRA surveyed U.S. Financial Professionals about the practices of wholesalers.</a:t>
            </a:r>
          </a:p>
          <a:p>
            <a:r>
              <a:rPr lang="en-US" dirty="0"/>
              <a:t>The goal of the study was to examine ways wholesalers can improve to better serve the financial professionals with whom they work.</a:t>
            </a:r>
          </a:p>
          <a:p>
            <a:r>
              <a:rPr lang="en-US" dirty="0"/>
              <a:t>Survey responses were received from 145 financial professionals.</a:t>
            </a:r>
          </a:p>
        </p:txBody>
      </p:sp>
      <p:sp>
        <p:nvSpPr>
          <p:cNvPr id="10"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2</a:t>
            </a:fld>
            <a:endParaRPr lang="en-US" sz="900" dirty="0"/>
          </a:p>
        </p:txBody>
      </p:sp>
    </p:spTree>
    <p:extLst>
      <p:ext uri="{BB962C8B-B14F-4D97-AF65-F5344CB8AC3E}">
        <p14:creationId xmlns:p14="http://schemas.microsoft.com/office/powerpoint/2010/main" val="37504340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Section 3: </a:t>
            </a:r>
            <a:r>
              <a:rPr lang="en-US" dirty="0"/>
              <a:t>Point-of-Sale Assistance</a:t>
            </a:r>
          </a:p>
        </p:txBody>
      </p:sp>
      <p:pic>
        <p:nvPicPr>
          <p:cNvPr id="8" name="Picture Placeholder 7"/>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6793" b="16793"/>
          <a:stretch/>
        </p:blipFill>
        <p:spPr/>
      </p:pic>
      <p:sp>
        <p:nvSpPr>
          <p:cNvPr id="3" name="Slide Number Placeholder 2">
            <a:extLst>
              <a:ext uri="{FF2B5EF4-FFF2-40B4-BE49-F238E27FC236}">
                <a16:creationId xmlns:a16="http://schemas.microsoft.com/office/drawing/2014/main" id="{131D5996-93C5-7696-0897-AE9C40F8640E}"/>
              </a:ext>
            </a:extLst>
          </p:cNvPr>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20</a:t>
            </a:fld>
            <a:endParaRPr lang="en-US" sz="900" dirty="0"/>
          </a:p>
        </p:txBody>
      </p:sp>
    </p:spTree>
    <p:extLst>
      <p:ext uri="{BB962C8B-B14F-4D97-AF65-F5344CB8AC3E}">
        <p14:creationId xmlns:p14="http://schemas.microsoft.com/office/powerpoint/2010/main" val="20766725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Percentage of Sales With Point-of-Sale Assistance</a:t>
            </a:r>
          </a:p>
        </p:txBody>
      </p:sp>
      <p:graphicFrame>
        <p:nvGraphicFramePr>
          <p:cNvPr id="4" name="Table 3">
            <a:extLst>
              <a:ext uri="{FF2B5EF4-FFF2-40B4-BE49-F238E27FC236}">
                <a16:creationId xmlns:a16="http://schemas.microsoft.com/office/drawing/2014/main" id="{62A78AF1-1CA3-8287-5419-1D16BB223215}"/>
              </a:ext>
            </a:extLst>
          </p:cNvPr>
          <p:cNvGraphicFramePr>
            <a:graphicFrameLocks noGrp="1"/>
          </p:cNvGraphicFramePr>
          <p:nvPr>
            <p:extLst>
              <p:ext uri="{D42A27DB-BD31-4B8C-83A1-F6EECF244321}">
                <p14:modId xmlns:p14="http://schemas.microsoft.com/office/powerpoint/2010/main" val="2810528069"/>
              </p:ext>
            </p:extLst>
          </p:nvPr>
        </p:nvGraphicFramePr>
        <p:xfrm>
          <a:off x="4193870" y="1291166"/>
          <a:ext cx="4064000" cy="293116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3818474009"/>
                    </a:ext>
                  </a:extLst>
                </a:gridCol>
                <a:gridCol w="2032000">
                  <a:extLst>
                    <a:ext uri="{9D8B030D-6E8A-4147-A177-3AD203B41FA5}">
                      <a16:colId xmlns:a16="http://schemas.microsoft.com/office/drawing/2014/main" val="1946883029"/>
                    </a:ext>
                  </a:extLst>
                </a:gridCol>
              </a:tblGrid>
              <a:tr h="370840">
                <a:tc>
                  <a:txBody>
                    <a:bodyPr/>
                    <a:lstStyle/>
                    <a:p>
                      <a:pPr algn="l" fontAlgn="b"/>
                      <a:r>
                        <a:rPr lang="en-US" sz="1100" b="1" i="0" u="none" strike="noStrike" dirty="0">
                          <a:solidFill>
                            <a:srgbClr val="000000"/>
                          </a:solidFill>
                          <a:effectLst/>
                          <a:latin typeface="Calibri" panose="020F0502020204030204" pitchFamily="34" charset="0"/>
                        </a:rPr>
                        <a:t> </a:t>
                      </a:r>
                    </a:p>
                  </a:txBody>
                  <a:tcPr marL="6350" marR="6350" marT="6350" marB="0" anchor="b"/>
                </a:tc>
                <a:tc>
                  <a:txBody>
                    <a:bodyPr/>
                    <a:lstStyle/>
                    <a:p>
                      <a:pPr algn="ctr" fontAlgn="b"/>
                      <a:r>
                        <a:rPr lang="en-US" sz="2000" b="1" i="0" u="none" strike="noStrike" dirty="0">
                          <a:solidFill>
                            <a:schemeClr val="bg1"/>
                          </a:solidFill>
                          <a:effectLst/>
                          <a:latin typeface="Calibri" panose="020F0502020204030204" pitchFamily="34" charset="0"/>
                        </a:rPr>
                        <a:t>Percent</a:t>
                      </a:r>
                    </a:p>
                  </a:txBody>
                  <a:tcPr marL="6350" marR="6350" marT="6350" marB="0" anchor="b"/>
                </a:tc>
                <a:extLst>
                  <a:ext uri="{0D108BD9-81ED-4DB2-BD59-A6C34878D82A}">
                    <a16:rowId xmlns:a16="http://schemas.microsoft.com/office/drawing/2014/main" val="2586381998"/>
                  </a:ext>
                </a:extLst>
              </a:tr>
              <a:tr h="640080">
                <a:tc>
                  <a:txBody>
                    <a:bodyPr/>
                    <a:lstStyle/>
                    <a:p>
                      <a:pPr algn="l" fontAlgn="b"/>
                      <a:r>
                        <a:rPr lang="en-US" sz="1800" b="0" i="0" u="none" strike="noStrike" dirty="0">
                          <a:solidFill>
                            <a:srgbClr val="000000"/>
                          </a:solidFill>
                          <a:effectLst/>
                          <a:latin typeface="Calibri" panose="020F0502020204030204" pitchFamily="34" charset="0"/>
                        </a:rPr>
                        <a:t>Min</a:t>
                      </a:r>
                    </a:p>
                  </a:txBody>
                  <a:tcPr marL="6350" marR="6350" marT="6350" marB="0" anchor="ctr"/>
                </a:tc>
                <a:tc>
                  <a:txBody>
                    <a:bodyPr/>
                    <a:lstStyle/>
                    <a:p>
                      <a:pPr algn="ctr" fontAlgn="b"/>
                      <a:r>
                        <a:rPr lang="en-US" sz="1800" b="0" i="0" u="none" strike="noStrike" dirty="0">
                          <a:solidFill>
                            <a:srgbClr val="000000"/>
                          </a:solidFill>
                          <a:effectLst/>
                          <a:latin typeface="Calibri" panose="020F0502020204030204" pitchFamily="34" charset="0"/>
                        </a:rPr>
                        <a:t>0%</a:t>
                      </a:r>
                    </a:p>
                  </a:txBody>
                  <a:tcPr marL="6350" marR="6350" marT="6350" marB="0" anchor="ctr"/>
                </a:tc>
                <a:extLst>
                  <a:ext uri="{0D108BD9-81ED-4DB2-BD59-A6C34878D82A}">
                    <a16:rowId xmlns:a16="http://schemas.microsoft.com/office/drawing/2014/main" val="4026302880"/>
                  </a:ext>
                </a:extLst>
              </a:tr>
              <a:tr h="640080">
                <a:tc>
                  <a:txBody>
                    <a:bodyPr/>
                    <a:lstStyle/>
                    <a:p>
                      <a:pPr algn="l" fontAlgn="b"/>
                      <a:r>
                        <a:rPr lang="en-US" sz="1800" b="0" i="0" u="none" strike="noStrike" dirty="0">
                          <a:solidFill>
                            <a:srgbClr val="000000"/>
                          </a:solidFill>
                          <a:effectLst/>
                          <a:latin typeface="Calibri" panose="020F0502020204030204" pitchFamily="34" charset="0"/>
                        </a:rPr>
                        <a:t>Median</a:t>
                      </a:r>
                    </a:p>
                  </a:txBody>
                  <a:tcPr marL="6350" marR="6350" marT="6350" marB="0" anchor="ctr"/>
                </a:tc>
                <a:tc>
                  <a:txBody>
                    <a:bodyPr/>
                    <a:lstStyle/>
                    <a:p>
                      <a:pPr algn="ctr" fontAlgn="b"/>
                      <a:r>
                        <a:rPr lang="en-US" sz="1800" b="0" i="0" u="none" strike="noStrike" dirty="0">
                          <a:solidFill>
                            <a:srgbClr val="000000"/>
                          </a:solidFill>
                          <a:effectLst/>
                          <a:latin typeface="Calibri" panose="020F0502020204030204" pitchFamily="34" charset="0"/>
                        </a:rPr>
                        <a:t>5%</a:t>
                      </a:r>
                    </a:p>
                  </a:txBody>
                  <a:tcPr marL="6350" marR="6350" marT="6350" marB="0" anchor="ctr"/>
                </a:tc>
                <a:extLst>
                  <a:ext uri="{0D108BD9-81ED-4DB2-BD59-A6C34878D82A}">
                    <a16:rowId xmlns:a16="http://schemas.microsoft.com/office/drawing/2014/main" val="2428767753"/>
                  </a:ext>
                </a:extLst>
              </a:tr>
              <a:tr h="640080">
                <a:tc>
                  <a:txBody>
                    <a:bodyPr/>
                    <a:lstStyle/>
                    <a:p>
                      <a:pPr algn="l" fontAlgn="b"/>
                      <a:r>
                        <a:rPr lang="en-US" sz="1800" b="0" i="0" u="none" strike="noStrike" dirty="0">
                          <a:solidFill>
                            <a:srgbClr val="000000"/>
                          </a:solidFill>
                          <a:effectLst/>
                          <a:latin typeface="Calibri" panose="020F0502020204030204" pitchFamily="34" charset="0"/>
                        </a:rPr>
                        <a:t>Average</a:t>
                      </a:r>
                    </a:p>
                  </a:txBody>
                  <a:tcPr marL="6350" marR="6350" marT="6350" marB="0" anchor="ctr"/>
                </a:tc>
                <a:tc>
                  <a:txBody>
                    <a:bodyPr/>
                    <a:lstStyle/>
                    <a:p>
                      <a:pPr algn="ctr" fontAlgn="b"/>
                      <a:r>
                        <a:rPr lang="en-US" sz="1800" b="0" i="0" u="none" strike="noStrike" dirty="0">
                          <a:solidFill>
                            <a:srgbClr val="000000"/>
                          </a:solidFill>
                          <a:effectLst/>
                          <a:latin typeface="Calibri" panose="020F0502020204030204" pitchFamily="34" charset="0"/>
                        </a:rPr>
                        <a:t>13%</a:t>
                      </a:r>
                    </a:p>
                  </a:txBody>
                  <a:tcPr marL="6350" marR="6350" marT="6350" marB="0" anchor="ctr"/>
                </a:tc>
                <a:extLst>
                  <a:ext uri="{0D108BD9-81ED-4DB2-BD59-A6C34878D82A}">
                    <a16:rowId xmlns:a16="http://schemas.microsoft.com/office/drawing/2014/main" val="2744868050"/>
                  </a:ext>
                </a:extLst>
              </a:tr>
              <a:tr h="640080">
                <a:tc>
                  <a:txBody>
                    <a:bodyPr/>
                    <a:lstStyle/>
                    <a:p>
                      <a:pPr algn="l" fontAlgn="b"/>
                      <a:r>
                        <a:rPr lang="en-US" sz="1800" b="0" i="0" u="none" strike="noStrike" dirty="0">
                          <a:solidFill>
                            <a:srgbClr val="000000"/>
                          </a:solidFill>
                          <a:effectLst/>
                          <a:latin typeface="Calibri" panose="020F0502020204030204" pitchFamily="34" charset="0"/>
                        </a:rPr>
                        <a:t>Max</a:t>
                      </a:r>
                    </a:p>
                  </a:txBody>
                  <a:tcPr marL="6350" marR="6350" marT="6350" marB="0" anchor="ctr"/>
                </a:tc>
                <a:tc>
                  <a:txBody>
                    <a:bodyPr/>
                    <a:lstStyle/>
                    <a:p>
                      <a:pPr algn="ctr" fontAlgn="b"/>
                      <a:r>
                        <a:rPr lang="en-US" sz="1800" b="0" i="0" u="none" strike="noStrike" dirty="0">
                          <a:solidFill>
                            <a:srgbClr val="000000"/>
                          </a:solidFill>
                          <a:effectLst/>
                          <a:latin typeface="Calibri" panose="020F0502020204030204" pitchFamily="34" charset="0"/>
                        </a:rPr>
                        <a:t>100%</a:t>
                      </a:r>
                    </a:p>
                  </a:txBody>
                  <a:tcPr marL="6350" marR="6350" marT="6350" marB="0" anchor="ctr"/>
                </a:tc>
                <a:extLst>
                  <a:ext uri="{0D108BD9-81ED-4DB2-BD59-A6C34878D82A}">
                    <a16:rowId xmlns:a16="http://schemas.microsoft.com/office/drawing/2014/main" val="239540313"/>
                  </a:ext>
                </a:extLst>
              </a:tr>
            </a:tbl>
          </a:graphicData>
        </a:graphic>
      </p:graphicFrame>
      <p:sp>
        <p:nvSpPr>
          <p:cNvPr id="3" name="Text Placeholder 5">
            <a:extLst>
              <a:ext uri="{FF2B5EF4-FFF2-40B4-BE49-F238E27FC236}">
                <a16:creationId xmlns:a16="http://schemas.microsoft.com/office/drawing/2014/main" id="{BC106311-8159-23E2-8AB8-1D5017FDA5EF}"/>
              </a:ext>
            </a:extLst>
          </p:cNvPr>
          <p:cNvSpPr>
            <a:spLocks noGrp="1"/>
          </p:cNvSpPr>
          <p:nvPr>
            <p:ph type="body" sz="quarter" idx="14"/>
          </p:nvPr>
        </p:nvSpPr>
        <p:spPr>
          <a:xfrm>
            <a:off x="417448" y="5980090"/>
            <a:ext cx="5346858" cy="658368"/>
          </a:xfrm>
        </p:spPr>
        <p:txBody>
          <a:bodyPr/>
          <a:lstStyle/>
          <a:p>
            <a:r>
              <a:rPr lang="en-US" b="1" dirty="0"/>
              <a:t>Source: </a:t>
            </a:r>
            <a:r>
              <a:rPr lang="en-US" dirty="0"/>
              <a:t>2023 US Financial Professional Survey</a:t>
            </a:r>
          </a:p>
        </p:txBody>
      </p:sp>
      <p:sp>
        <p:nvSpPr>
          <p:cNvPr id="5" name="Slide Number Placeholder 4">
            <a:extLst>
              <a:ext uri="{FF2B5EF4-FFF2-40B4-BE49-F238E27FC236}">
                <a16:creationId xmlns:a16="http://schemas.microsoft.com/office/drawing/2014/main" id="{5C0A6FC2-46F9-8E34-8521-ABB04FE43495}"/>
              </a:ext>
            </a:extLst>
          </p:cNvPr>
          <p:cNvSpPr>
            <a:spLocks noGrp="1"/>
          </p:cNvSpPr>
          <p:nvPr>
            <p:ph type="sldNum" sz="quarter" idx="4294967295"/>
          </p:nvPr>
        </p:nvSpPr>
        <p:spPr/>
        <p:txBody>
          <a:bodyPr/>
          <a:lstStyle/>
          <a:p>
            <a:fld id="{FA06F0F5-DF6A-4E0E-AC03-6B0D0B0A1300}" type="slidenum">
              <a:rPr lang="en-US" sz="900" smtClean="0"/>
              <a:pPr/>
              <a:t>21</a:t>
            </a:fld>
            <a:endParaRPr lang="en-US" sz="900" dirty="0"/>
          </a:p>
        </p:txBody>
      </p:sp>
      <p:sp>
        <p:nvSpPr>
          <p:cNvPr id="6" name="Slide Number Placeholder 2">
            <a:extLst>
              <a:ext uri="{FF2B5EF4-FFF2-40B4-BE49-F238E27FC236}">
                <a16:creationId xmlns:a16="http://schemas.microsoft.com/office/drawing/2014/main" id="{A2103516-6BCD-F0F1-830D-A6F6149CDFD2}"/>
              </a:ext>
            </a:extLst>
          </p:cNvPr>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21</a:t>
            </a:fld>
            <a:endParaRPr lang="en-US" sz="900" dirty="0"/>
          </a:p>
        </p:txBody>
      </p:sp>
    </p:spTree>
    <p:extLst>
      <p:ext uri="{BB962C8B-B14F-4D97-AF65-F5344CB8AC3E}">
        <p14:creationId xmlns:p14="http://schemas.microsoft.com/office/powerpoint/2010/main" val="23448505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F2D92-044E-AFD3-1F53-CCDF52BD8EB6}"/>
              </a:ext>
            </a:extLst>
          </p:cNvPr>
          <p:cNvSpPr>
            <a:spLocks noGrp="1"/>
          </p:cNvSpPr>
          <p:nvPr>
            <p:ph type="title"/>
          </p:nvPr>
        </p:nvSpPr>
        <p:spPr/>
        <p:txBody>
          <a:bodyPr/>
          <a:lstStyle/>
          <a:p>
            <a:r>
              <a:rPr lang="en-US" dirty="0"/>
              <a:t>Most Helpful Aspects of Point-of-Sale Wholesaler Assistance</a:t>
            </a:r>
          </a:p>
        </p:txBody>
      </p:sp>
      <p:sp>
        <p:nvSpPr>
          <p:cNvPr id="5" name="Slide Number Placeholder 4">
            <a:extLst>
              <a:ext uri="{FF2B5EF4-FFF2-40B4-BE49-F238E27FC236}">
                <a16:creationId xmlns:a16="http://schemas.microsoft.com/office/drawing/2014/main" id="{F53EBEFC-09C9-9915-D76C-B3F45868713F}"/>
              </a:ext>
            </a:extLst>
          </p:cNvPr>
          <p:cNvSpPr>
            <a:spLocks noGrp="1"/>
          </p:cNvSpPr>
          <p:nvPr>
            <p:ph type="sldNum" sz="quarter" idx="4294967295"/>
          </p:nvPr>
        </p:nvSpPr>
        <p:spPr>
          <a:xfrm>
            <a:off x="7696200" y="630927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dirty="0"/>
          </a:p>
        </p:txBody>
      </p:sp>
      <p:graphicFrame>
        <p:nvGraphicFramePr>
          <p:cNvPr id="16" name="Chart Placeholder 15">
            <a:extLst>
              <a:ext uri="{FF2B5EF4-FFF2-40B4-BE49-F238E27FC236}">
                <a16:creationId xmlns:a16="http://schemas.microsoft.com/office/drawing/2014/main" id="{6032272C-58E1-0F07-0B33-195E83F45AF6}"/>
              </a:ext>
            </a:extLst>
          </p:cNvPr>
          <p:cNvGraphicFramePr>
            <a:graphicFrameLocks noGrp="1"/>
          </p:cNvGraphicFramePr>
          <p:nvPr>
            <p:ph type="chart" sz="quarter" idx="15"/>
            <p:extLst>
              <p:ext uri="{D42A27DB-BD31-4B8C-83A1-F6EECF244321}">
                <p14:modId xmlns:p14="http://schemas.microsoft.com/office/powerpoint/2010/main" val="2657197332"/>
              </p:ext>
            </p:extLst>
          </p:nvPr>
        </p:nvGraphicFramePr>
        <p:xfrm>
          <a:off x="717550" y="1159497"/>
          <a:ext cx="10756900" cy="4383464"/>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96DA890D-FA52-F51C-A832-7DE5B12D1A6E}"/>
              </a:ext>
            </a:extLst>
          </p:cNvPr>
          <p:cNvSpPr txBox="1"/>
          <p:nvPr/>
        </p:nvSpPr>
        <p:spPr>
          <a:xfrm>
            <a:off x="631596" y="5173629"/>
            <a:ext cx="9154430" cy="369332"/>
          </a:xfrm>
          <a:prstGeom prst="rect">
            <a:avLst/>
          </a:prstGeom>
          <a:noFill/>
        </p:spPr>
        <p:txBody>
          <a:bodyPr wrap="square" rtlCol="0">
            <a:spAutoFit/>
          </a:bodyPr>
          <a:lstStyle/>
          <a:p>
            <a:r>
              <a:rPr lang="en-US" b="1" i="1" dirty="0"/>
              <a:t>Note: </a:t>
            </a:r>
            <a:r>
              <a:rPr lang="en-US" i="1" dirty="0"/>
              <a:t>“To show clients how to use the carrier’s website” was an option but received 0%.</a:t>
            </a:r>
          </a:p>
        </p:txBody>
      </p:sp>
      <p:sp>
        <p:nvSpPr>
          <p:cNvPr id="4" name="Text Placeholder 5">
            <a:extLst>
              <a:ext uri="{FF2B5EF4-FFF2-40B4-BE49-F238E27FC236}">
                <a16:creationId xmlns:a16="http://schemas.microsoft.com/office/drawing/2014/main" id="{9F01B562-C97B-3693-ABAA-5F9F044C5C54}"/>
              </a:ext>
            </a:extLst>
          </p:cNvPr>
          <p:cNvSpPr txBox="1">
            <a:spLocks/>
          </p:cNvSpPr>
          <p:nvPr/>
        </p:nvSpPr>
        <p:spPr>
          <a:xfrm>
            <a:off x="417448" y="5980090"/>
            <a:ext cx="5346858" cy="658368"/>
          </a:xfrm>
          <a:prstGeom prst="rect">
            <a:avLst/>
          </a:prstGeom>
          <a:ln>
            <a:noFill/>
          </a:ln>
        </p:spPr>
        <p:txBody>
          <a:bodyPr anchor="b"/>
          <a:lstStyle>
            <a:lvl1pPr marL="0" indent="0" algn="l" rtl="0" eaLnBrk="1" fontAlgn="base" hangingPunct="1">
              <a:lnSpc>
                <a:spcPct val="100000"/>
              </a:lnSpc>
              <a:spcBef>
                <a:spcPts val="0"/>
              </a:spcBef>
              <a:spcAft>
                <a:spcPts val="0"/>
              </a:spcAft>
              <a:buClr>
                <a:schemeClr val="accent1"/>
              </a:buClr>
              <a:buSzPct val="90000"/>
              <a:buFont typeface="Arial"/>
              <a:buNone/>
              <a:defRPr sz="800" b="0">
                <a:solidFill>
                  <a:schemeClr val="tx1"/>
                </a:solidFill>
                <a:latin typeface="+mn-lt"/>
                <a:ea typeface="+mn-ea"/>
                <a:cs typeface="+mn-cs"/>
              </a:defRPr>
            </a:lvl1pPr>
            <a:lvl2pPr marL="236685"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03"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a:lstStyle>
          <a:p>
            <a:r>
              <a:rPr lang="en-US" b="1" kern="0" dirty="0"/>
              <a:t>Source: </a:t>
            </a:r>
            <a:r>
              <a:rPr lang="en-US" kern="0" dirty="0"/>
              <a:t>2023 US Financial Professional Survey</a:t>
            </a:r>
          </a:p>
        </p:txBody>
      </p:sp>
      <p:sp>
        <p:nvSpPr>
          <p:cNvPr id="6" name="Slide Number Placeholder 2">
            <a:extLst>
              <a:ext uri="{FF2B5EF4-FFF2-40B4-BE49-F238E27FC236}">
                <a16:creationId xmlns:a16="http://schemas.microsoft.com/office/drawing/2014/main" id="{C0FBEF26-02E9-3577-53FD-A996AE9C1608}"/>
              </a:ext>
            </a:extLst>
          </p:cNvPr>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22</a:t>
            </a:fld>
            <a:endParaRPr lang="en-US" sz="900" dirty="0"/>
          </a:p>
        </p:txBody>
      </p:sp>
    </p:spTree>
    <p:extLst>
      <p:ext uri="{BB962C8B-B14F-4D97-AF65-F5344CB8AC3E}">
        <p14:creationId xmlns:p14="http://schemas.microsoft.com/office/powerpoint/2010/main" val="12512019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 of Delivery for Point-of-Sale Assistance</a:t>
            </a:r>
          </a:p>
        </p:txBody>
      </p:sp>
      <p:graphicFrame>
        <p:nvGraphicFramePr>
          <p:cNvPr id="4" name="Table 3">
            <a:extLst>
              <a:ext uri="{FF2B5EF4-FFF2-40B4-BE49-F238E27FC236}">
                <a16:creationId xmlns:a16="http://schemas.microsoft.com/office/drawing/2014/main" id="{65E6F349-63E0-F7A9-3A5C-C9644D0F8926}"/>
              </a:ext>
            </a:extLst>
          </p:cNvPr>
          <p:cNvGraphicFramePr>
            <a:graphicFrameLocks noGrp="1"/>
          </p:cNvGraphicFramePr>
          <p:nvPr>
            <p:extLst>
              <p:ext uri="{D42A27DB-BD31-4B8C-83A1-F6EECF244321}">
                <p14:modId xmlns:p14="http://schemas.microsoft.com/office/powerpoint/2010/main" val="760008082"/>
              </p:ext>
            </p:extLst>
          </p:nvPr>
        </p:nvGraphicFramePr>
        <p:xfrm>
          <a:off x="245363" y="1139008"/>
          <a:ext cx="6183720" cy="1898015"/>
        </p:xfrm>
        <a:graphic>
          <a:graphicData uri="http://schemas.openxmlformats.org/drawingml/2006/table">
            <a:tbl>
              <a:tblPr firstRow="1" bandRow="1">
                <a:tableStyleId>{5C22544A-7EE6-4342-B048-85BDC9FD1C3A}</a:tableStyleId>
              </a:tblPr>
              <a:tblGrid>
                <a:gridCol w="1545930">
                  <a:extLst>
                    <a:ext uri="{9D8B030D-6E8A-4147-A177-3AD203B41FA5}">
                      <a16:colId xmlns:a16="http://schemas.microsoft.com/office/drawing/2014/main" val="3371192495"/>
                    </a:ext>
                  </a:extLst>
                </a:gridCol>
                <a:gridCol w="1545930">
                  <a:extLst>
                    <a:ext uri="{9D8B030D-6E8A-4147-A177-3AD203B41FA5}">
                      <a16:colId xmlns:a16="http://schemas.microsoft.com/office/drawing/2014/main" val="2298746738"/>
                    </a:ext>
                  </a:extLst>
                </a:gridCol>
                <a:gridCol w="1545930">
                  <a:extLst>
                    <a:ext uri="{9D8B030D-6E8A-4147-A177-3AD203B41FA5}">
                      <a16:colId xmlns:a16="http://schemas.microsoft.com/office/drawing/2014/main" val="955146046"/>
                    </a:ext>
                  </a:extLst>
                </a:gridCol>
                <a:gridCol w="1545930">
                  <a:extLst>
                    <a:ext uri="{9D8B030D-6E8A-4147-A177-3AD203B41FA5}">
                      <a16:colId xmlns:a16="http://schemas.microsoft.com/office/drawing/2014/main" val="1266035584"/>
                    </a:ext>
                  </a:extLst>
                </a:gridCol>
              </a:tblGrid>
              <a:tr h="370840">
                <a:tc>
                  <a:txBody>
                    <a:bodyPr/>
                    <a:lstStyle/>
                    <a:p>
                      <a:endParaRPr lang="en-US" dirty="0"/>
                    </a:p>
                  </a:txBody>
                  <a:tcPr/>
                </a:tc>
                <a:tc>
                  <a:txBody>
                    <a:bodyPr/>
                    <a:lstStyle/>
                    <a:p>
                      <a:pPr algn="ctr"/>
                      <a:r>
                        <a:rPr lang="en-US" sz="1200" dirty="0"/>
                        <a:t>In-person</a:t>
                      </a:r>
                    </a:p>
                  </a:txBody>
                  <a:tcPr/>
                </a:tc>
                <a:tc>
                  <a:txBody>
                    <a:bodyPr/>
                    <a:lstStyle/>
                    <a:p>
                      <a:pPr algn="ctr"/>
                      <a:r>
                        <a:rPr lang="en-US" sz="1200" dirty="0"/>
                        <a:t>Virtual</a:t>
                      </a:r>
                    </a:p>
                  </a:txBody>
                  <a:tcPr/>
                </a:tc>
                <a:tc>
                  <a:txBody>
                    <a:bodyPr/>
                    <a:lstStyle/>
                    <a:p>
                      <a:pPr algn="ctr"/>
                      <a:r>
                        <a:rPr lang="en-US" sz="1200" dirty="0"/>
                        <a:t>Phone</a:t>
                      </a:r>
                    </a:p>
                  </a:txBody>
                  <a:tcPr/>
                </a:tc>
                <a:extLst>
                  <a:ext uri="{0D108BD9-81ED-4DB2-BD59-A6C34878D82A}">
                    <a16:rowId xmlns:a16="http://schemas.microsoft.com/office/drawing/2014/main" val="2981014125"/>
                  </a:ext>
                </a:extLst>
              </a:tr>
              <a:tr h="370840">
                <a:tc>
                  <a:txBody>
                    <a:bodyPr/>
                    <a:lstStyle/>
                    <a:p>
                      <a:r>
                        <a:rPr lang="en-US" dirty="0"/>
                        <a:t>Min</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extLst>
                  <a:ext uri="{0D108BD9-81ED-4DB2-BD59-A6C34878D82A}">
                    <a16:rowId xmlns:a16="http://schemas.microsoft.com/office/drawing/2014/main" val="2061120952"/>
                  </a:ext>
                </a:extLst>
              </a:tr>
              <a:tr h="370840">
                <a:tc>
                  <a:txBody>
                    <a:bodyPr/>
                    <a:lstStyle/>
                    <a:p>
                      <a:r>
                        <a:rPr lang="en-US" dirty="0"/>
                        <a:t>Median</a:t>
                      </a:r>
                    </a:p>
                  </a:txBody>
                  <a:tcPr/>
                </a:tc>
                <a:tc>
                  <a:txBody>
                    <a:bodyPr/>
                    <a:lstStyle/>
                    <a:p>
                      <a:pPr algn="ctr"/>
                      <a:r>
                        <a:rPr lang="en-US" dirty="0"/>
                        <a:t>40%</a:t>
                      </a:r>
                    </a:p>
                  </a:txBody>
                  <a:tcPr/>
                </a:tc>
                <a:tc>
                  <a:txBody>
                    <a:bodyPr/>
                    <a:lstStyle/>
                    <a:p>
                      <a:pPr algn="ctr"/>
                      <a:r>
                        <a:rPr lang="en-US" dirty="0"/>
                        <a:t>20%</a:t>
                      </a:r>
                    </a:p>
                  </a:txBody>
                  <a:tcPr/>
                </a:tc>
                <a:tc>
                  <a:txBody>
                    <a:bodyPr/>
                    <a:lstStyle/>
                    <a:p>
                      <a:pPr algn="ctr"/>
                      <a:r>
                        <a:rPr lang="en-US" dirty="0"/>
                        <a:t>20%</a:t>
                      </a:r>
                    </a:p>
                  </a:txBody>
                  <a:tcPr/>
                </a:tc>
                <a:extLst>
                  <a:ext uri="{0D108BD9-81ED-4DB2-BD59-A6C34878D82A}">
                    <a16:rowId xmlns:a16="http://schemas.microsoft.com/office/drawing/2014/main" val="42648051"/>
                  </a:ext>
                </a:extLst>
              </a:tr>
              <a:tr h="370840">
                <a:tc>
                  <a:txBody>
                    <a:bodyPr/>
                    <a:lstStyle/>
                    <a:p>
                      <a:r>
                        <a:rPr lang="en-US" dirty="0"/>
                        <a:t>Average</a:t>
                      </a:r>
                    </a:p>
                  </a:txBody>
                  <a:tcPr/>
                </a:tc>
                <a:tc>
                  <a:txBody>
                    <a:bodyPr/>
                    <a:lstStyle/>
                    <a:p>
                      <a:pPr algn="ctr"/>
                      <a:r>
                        <a:rPr lang="en-US" dirty="0"/>
                        <a:t>40%</a:t>
                      </a:r>
                    </a:p>
                  </a:txBody>
                  <a:tcPr/>
                </a:tc>
                <a:tc>
                  <a:txBody>
                    <a:bodyPr/>
                    <a:lstStyle/>
                    <a:p>
                      <a:pPr algn="ctr"/>
                      <a:r>
                        <a:rPr lang="en-US" dirty="0"/>
                        <a:t>30%</a:t>
                      </a:r>
                    </a:p>
                  </a:txBody>
                  <a:tcPr/>
                </a:tc>
                <a:tc>
                  <a:txBody>
                    <a:bodyPr/>
                    <a:lstStyle/>
                    <a:p>
                      <a:pPr algn="ctr"/>
                      <a:r>
                        <a:rPr lang="en-US"/>
                        <a:t>30%</a:t>
                      </a:r>
                      <a:endParaRPr lang="en-US" dirty="0"/>
                    </a:p>
                  </a:txBody>
                  <a:tcPr/>
                </a:tc>
                <a:extLst>
                  <a:ext uri="{0D108BD9-81ED-4DB2-BD59-A6C34878D82A}">
                    <a16:rowId xmlns:a16="http://schemas.microsoft.com/office/drawing/2014/main" val="1981874518"/>
                  </a:ext>
                </a:extLst>
              </a:tr>
              <a:tr h="370840">
                <a:tc>
                  <a:txBody>
                    <a:bodyPr/>
                    <a:lstStyle/>
                    <a:p>
                      <a:r>
                        <a:rPr lang="en-US" dirty="0"/>
                        <a:t>Max</a:t>
                      </a:r>
                    </a:p>
                  </a:txBody>
                  <a:tcPr/>
                </a:tc>
                <a:tc>
                  <a:txBody>
                    <a:bodyPr/>
                    <a:lstStyle/>
                    <a:p>
                      <a:pPr algn="ctr"/>
                      <a:r>
                        <a:rPr lang="en-US" dirty="0"/>
                        <a:t>100%</a:t>
                      </a:r>
                    </a:p>
                  </a:txBody>
                  <a:tcPr/>
                </a:tc>
                <a:tc>
                  <a:txBody>
                    <a:bodyPr/>
                    <a:lstStyle/>
                    <a:p>
                      <a:pPr algn="ctr"/>
                      <a:r>
                        <a:rPr lang="en-US" dirty="0"/>
                        <a:t>100%</a:t>
                      </a:r>
                    </a:p>
                  </a:txBody>
                  <a:tcPr/>
                </a:tc>
                <a:tc>
                  <a:txBody>
                    <a:bodyPr/>
                    <a:lstStyle/>
                    <a:p>
                      <a:pPr algn="ctr"/>
                      <a:r>
                        <a:rPr lang="en-US" dirty="0"/>
                        <a:t>100%</a:t>
                      </a:r>
                    </a:p>
                  </a:txBody>
                  <a:tcPr/>
                </a:tc>
                <a:extLst>
                  <a:ext uri="{0D108BD9-81ED-4DB2-BD59-A6C34878D82A}">
                    <a16:rowId xmlns:a16="http://schemas.microsoft.com/office/drawing/2014/main" val="2562026952"/>
                  </a:ext>
                </a:extLst>
              </a:tr>
            </a:tbl>
          </a:graphicData>
        </a:graphic>
      </p:graphicFrame>
      <p:sp>
        <p:nvSpPr>
          <p:cNvPr id="7" name="TextBox 6">
            <a:extLst>
              <a:ext uri="{FF2B5EF4-FFF2-40B4-BE49-F238E27FC236}">
                <a16:creationId xmlns:a16="http://schemas.microsoft.com/office/drawing/2014/main" id="{ABB8C70A-C86B-AB03-DFDD-C1A9F5C29CDC}"/>
              </a:ext>
            </a:extLst>
          </p:cNvPr>
          <p:cNvSpPr txBox="1"/>
          <p:nvPr/>
        </p:nvSpPr>
        <p:spPr>
          <a:xfrm>
            <a:off x="1300901" y="3627727"/>
            <a:ext cx="5128182" cy="923330"/>
          </a:xfrm>
          <a:prstGeom prst="rect">
            <a:avLst/>
          </a:prstGeom>
          <a:noFill/>
        </p:spPr>
        <p:txBody>
          <a:bodyPr wrap="square" rtlCol="0">
            <a:spAutoFit/>
          </a:bodyPr>
          <a:lstStyle/>
          <a:p>
            <a:r>
              <a:rPr lang="en-US" dirty="0"/>
              <a:t>Has </a:t>
            </a:r>
            <a:r>
              <a:rPr lang="en-US" b="1" dirty="0"/>
              <a:t>virtual</a:t>
            </a:r>
            <a:r>
              <a:rPr lang="en-US" dirty="0"/>
              <a:t> point-of-sale assistance from wholesalers increased, decreased, or remained the same since last year?</a:t>
            </a:r>
          </a:p>
        </p:txBody>
      </p:sp>
      <p:cxnSp>
        <p:nvCxnSpPr>
          <p:cNvPr id="9" name="Straight Arrow Connector 8">
            <a:extLst>
              <a:ext uri="{FF2B5EF4-FFF2-40B4-BE49-F238E27FC236}">
                <a16:creationId xmlns:a16="http://schemas.microsoft.com/office/drawing/2014/main" id="{78AEA2E2-EB95-2F19-D6D3-9E978A708C3C}"/>
              </a:ext>
            </a:extLst>
          </p:cNvPr>
          <p:cNvCxnSpPr/>
          <p:nvPr/>
        </p:nvCxnSpPr>
        <p:spPr>
          <a:xfrm>
            <a:off x="3987538" y="3110845"/>
            <a:ext cx="0" cy="4430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12" name="Chart 11">
            <a:extLst>
              <a:ext uri="{FF2B5EF4-FFF2-40B4-BE49-F238E27FC236}">
                <a16:creationId xmlns:a16="http://schemas.microsoft.com/office/drawing/2014/main" id="{D33607D7-46DB-5889-C79C-EB892B6EA8E0}"/>
              </a:ext>
            </a:extLst>
          </p:cNvPr>
          <p:cNvGraphicFramePr/>
          <p:nvPr>
            <p:extLst>
              <p:ext uri="{D42A27DB-BD31-4B8C-83A1-F6EECF244321}">
                <p14:modId xmlns:p14="http://schemas.microsoft.com/office/powerpoint/2010/main" val="2003078716"/>
              </p:ext>
            </p:extLst>
          </p:nvPr>
        </p:nvGraphicFramePr>
        <p:xfrm>
          <a:off x="6096000" y="1727118"/>
          <a:ext cx="6183720" cy="4252972"/>
        </p:xfrm>
        <a:graphic>
          <a:graphicData uri="http://schemas.openxmlformats.org/drawingml/2006/chart">
            <c:chart xmlns:c="http://schemas.openxmlformats.org/drawingml/2006/chart" xmlns:r="http://schemas.openxmlformats.org/officeDocument/2006/relationships" r:id="rId3"/>
          </a:graphicData>
        </a:graphic>
      </p:graphicFrame>
      <p:cxnSp>
        <p:nvCxnSpPr>
          <p:cNvPr id="14" name="Straight Arrow Connector 13">
            <a:extLst>
              <a:ext uri="{FF2B5EF4-FFF2-40B4-BE49-F238E27FC236}">
                <a16:creationId xmlns:a16="http://schemas.microsoft.com/office/drawing/2014/main" id="{F85FD755-87B0-0085-43AA-A9361ED16B2C}"/>
              </a:ext>
            </a:extLst>
          </p:cNvPr>
          <p:cNvCxnSpPr/>
          <p:nvPr/>
        </p:nvCxnSpPr>
        <p:spPr>
          <a:xfrm>
            <a:off x="6306532" y="4089392"/>
            <a:ext cx="67873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Text Placeholder 5">
            <a:extLst>
              <a:ext uri="{FF2B5EF4-FFF2-40B4-BE49-F238E27FC236}">
                <a16:creationId xmlns:a16="http://schemas.microsoft.com/office/drawing/2014/main" id="{145AEBAD-4962-AA06-9412-E7A32B946826}"/>
              </a:ext>
            </a:extLst>
          </p:cNvPr>
          <p:cNvSpPr>
            <a:spLocks noGrp="1"/>
          </p:cNvSpPr>
          <p:nvPr>
            <p:ph type="body" sz="quarter" idx="14"/>
          </p:nvPr>
        </p:nvSpPr>
        <p:spPr>
          <a:xfrm>
            <a:off x="417448" y="5980090"/>
            <a:ext cx="5346858" cy="658368"/>
          </a:xfrm>
        </p:spPr>
        <p:txBody>
          <a:bodyPr/>
          <a:lstStyle/>
          <a:p>
            <a:r>
              <a:rPr lang="en-US" b="1" dirty="0"/>
              <a:t>Source: </a:t>
            </a:r>
            <a:r>
              <a:rPr lang="en-US" dirty="0"/>
              <a:t>2023 US Financial Professional Survey</a:t>
            </a:r>
          </a:p>
        </p:txBody>
      </p:sp>
      <p:sp>
        <p:nvSpPr>
          <p:cNvPr id="5" name="Slide Number Placeholder 4">
            <a:extLst>
              <a:ext uri="{FF2B5EF4-FFF2-40B4-BE49-F238E27FC236}">
                <a16:creationId xmlns:a16="http://schemas.microsoft.com/office/drawing/2014/main" id="{0D20A6E7-4056-F28C-78AB-90E72EC0B677}"/>
              </a:ext>
            </a:extLst>
          </p:cNvPr>
          <p:cNvSpPr>
            <a:spLocks noGrp="1"/>
          </p:cNvSpPr>
          <p:nvPr>
            <p:ph type="sldNum" sz="quarter" idx="4294967295"/>
          </p:nvPr>
        </p:nvSpPr>
        <p:spPr/>
        <p:txBody>
          <a:bodyPr/>
          <a:lstStyle/>
          <a:p>
            <a:fld id="{FA06F0F5-DF6A-4E0E-AC03-6B0D0B0A1300}" type="slidenum">
              <a:rPr lang="en-US" sz="900" smtClean="0"/>
              <a:pPr/>
              <a:t>23</a:t>
            </a:fld>
            <a:endParaRPr lang="en-US" sz="900" dirty="0"/>
          </a:p>
        </p:txBody>
      </p:sp>
      <p:sp>
        <p:nvSpPr>
          <p:cNvPr id="6" name="Slide Number Placeholder 2">
            <a:extLst>
              <a:ext uri="{FF2B5EF4-FFF2-40B4-BE49-F238E27FC236}">
                <a16:creationId xmlns:a16="http://schemas.microsoft.com/office/drawing/2014/main" id="{1AABEA40-CD6A-BD63-8644-EFD0C9719E38}"/>
              </a:ext>
            </a:extLst>
          </p:cNvPr>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23</a:t>
            </a:fld>
            <a:endParaRPr lang="en-US" sz="900" dirty="0"/>
          </a:p>
        </p:txBody>
      </p:sp>
    </p:spTree>
    <p:extLst>
      <p:ext uri="{BB962C8B-B14F-4D97-AF65-F5344CB8AC3E}">
        <p14:creationId xmlns:p14="http://schemas.microsoft.com/office/powerpoint/2010/main" val="859653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Section 4: </a:t>
            </a:r>
            <a:r>
              <a:rPr lang="en-US" dirty="0"/>
              <a:t>The Role of Virtual and Use of Data Analytics</a:t>
            </a:r>
          </a:p>
        </p:txBody>
      </p:sp>
      <p:pic>
        <p:nvPicPr>
          <p:cNvPr id="8" name="Picture Placeholder 7"/>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6793" b="16793"/>
          <a:stretch/>
        </p:blipFill>
        <p:spPr/>
      </p:pic>
      <p:sp>
        <p:nvSpPr>
          <p:cNvPr id="3" name="Slide Number Placeholder 2">
            <a:extLst>
              <a:ext uri="{FF2B5EF4-FFF2-40B4-BE49-F238E27FC236}">
                <a16:creationId xmlns:a16="http://schemas.microsoft.com/office/drawing/2014/main" id="{052D7462-A9EA-D3F3-5EA2-1A17C07A4070}"/>
              </a:ext>
            </a:extLst>
          </p:cNvPr>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24</a:t>
            </a:fld>
            <a:endParaRPr lang="en-US" sz="900" dirty="0"/>
          </a:p>
        </p:txBody>
      </p:sp>
    </p:spTree>
    <p:extLst>
      <p:ext uri="{BB962C8B-B14F-4D97-AF65-F5344CB8AC3E}">
        <p14:creationId xmlns:p14="http://schemas.microsoft.com/office/powerpoint/2010/main" val="17038236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 of External Wholesaler Interaction</a:t>
            </a:r>
          </a:p>
        </p:txBody>
      </p:sp>
      <p:graphicFrame>
        <p:nvGraphicFramePr>
          <p:cNvPr id="4" name="Table 3">
            <a:extLst>
              <a:ext uri="{FF2B5EF4-FFF2-40B4-BE49-F238E27FC236}">
                <a16:creationId xmlns:a16="http://schemas.microsoft.com/office/drawing/2014/main" id="{65E6F349-63E0-F7A9-3A5C-C9644D0F8926}"/>
              </a:ext>
            </a:extLst>
          </p:cNvPr>
          <p:cNvGraphicFramePr>
            <a:graphicFrameLocks noGrp="1"/>
          </p:cNvGraphicFramePr>
          <p:nvPr>
            <p:extLst>
              <p:ext uri="{D42A27DB-BD31-4B8C-83A1-F6EECF244321}">
                <p14:modId xmlns:p14="http://schemas.microsoft.com/office/powerpoint/2010/main" val="204676261"/>
              </p:ext>
            </p:extLst>
          </p:nvPr>
        </p:nvGraphicFramePr>
        <p:xfrm>
          <a:off x="1700305" y="1723470"/>
          <a:ext cx="8471215" cy="1898015"/>
        </p:xfrm>
        <a:graphic>
          <a:graphicData uri="http://schemas.openxmlformats.org/drawingml/2006/table">
            <a:tbl>
              <a:tblPr firstRow="1" bandRow="1">
                <a:tableStyleId>{5C22544A-7EE6-4342-B048-85BDC9FD1C3A}</a:tableStyleId>
              </a:tblPr>
              <a:tblGrid>
                <a:gridCol w="1694243">
                  <a:extLst>
                    <a:ext uri="{9D8B030D-6E8A-4147-A177-3AD203B41FA5}">
                      <a16:colId xmlns:a16="http://schemas.microsoft.com/office/drawing/2014/main" val="3371192495"/>
                    </a:ext>
                  </a:extLst>
                </a:gridCol>
                <a:gridCol w="1694243">
                  <a:extLst>
                    <a:ext uri="{9D8B030D-6E8A-4147-A177-3AD203B41FA5}">
                      <a16:colId xmlns:a16="http://schemas.microsoft.com/office/drawing/2014/main" val="2298746738"/>
                    </a:ext>
                  </a:extLst>
                </a:gridCol>
                <a:gridCol w="1694243">
                  <a:extLst>
                    <a:ext uri="{9D8B030D-6E8A-4147-A177-3AD203B41FA5}">
                      <a16:colId xmlns:a16="http://schemas.microsoft.com/office/drawing/2014/main" val="955146046"/>
                    </a:ext>
                  </a:extLst>
                </a:gridCol>
                <a:gridCol w="1694243">
                  <a:extLst>
                    <a:ext uri="{9D8B030D-6E8A-4147-A177-3AD203B41FA5}">
                      <a16:colId xmlns:a16="http://schemas.microsoft.com/office/drawing/2014/main" val="1266035584"/>
                    </a:ext>
                  </a:extLst>
                </a:gridCol>
                <a:gridCol w="1694243">
                  <a:extLst>
                    <a:ext uri="{9D8B030D-6E8A-4147-A177-3AD203B41FA5}">
                      <a16:colId xmlns:a16="http://schemas.microsoft.com/office/drawing/2014/main" val="3463998358"/>
                    </a:ext>
                  </a:extLst>
                </a:gridCol>
              </a:tblGrid>
              <a:tr h="370840">
                <a:tc>
                  <a:txBody>
                    <a:bodyPr/>
                    <a:lstStyle/>
                    <a:p>
                      <a:endParaRPr lang="en-US" dirty="0"/>
                    </a:p>
                  </a:txBody>
                  <a:tcPr/>
                </a:tc>
                <a:tc>
                  <a:txBody>
                    <a:bodyPr/>
                    <a:lstStyle/>
                    <a:p>
                      <a:pPr algn="ctr"/>
                      <a:r>
                        <a:rPr lang="en-US" sz="1200" dirty="0"/>
                        <a:t>In-Person</a:t>
                      </a:r>
                    </a:p>
                  </a:txBody>
                  <a:tcPr/>
                </a:tc>
                <a:tc>
                  <a:txBody>
                    <a:bodyPr/>
                    <a:lstStyle/>
                    <a:p>
                      <a:pPr algn="ctr"/>
                      <a:r>
                        <a:rPr lang="en-US" sz="1200" dirty="0"/>
                        <a:t>Virtual</a:t>
                      </a:r>
                    </a:p>
                  </a:txBody>
                  <a:tcPr/>
                </a:tc>
                <a:tc>
                  <a:txBody>
                    <a:bodyPr/>
                    <a:lstStyle/>
                    <a:p>
                      <a:pPr algn="ctr"/>
                      <a:r>
                        <a:rPr lang="en-US" sz="1200" dirty="0"/>
                        <a:t>Phone</a:t>
                      </a:r>
                    </a:p>
                  </a:txBody>
                  <a:tcPr/>
                </a:tc>
                <a:tc>
                  <a:txBody>
                    <a:bodyPr/>
                    <a:lstStyle/>
                    <a:p>
                      <a:pPr algn="ctr"/>
                      <a:r>
                        <a:rPr lang="en-US" sz="1200" dirty="0"/>
                        <a:t>Text</a:t>
                      </a:r>
                    </a:p>
                  </a:txBody>
                  <a:tcPr/>
                </a:tc>
                <a:extLst>
                  <a:ext uri="{0D108BD9-81ED-4DB2-BD59-A6C34878D82A}">
                    <a16:rowId xmlns:a16="http://schemas.microsoft.com/office/drawing/2014/main" val="2981014125"/>
                  </a:ext>
                </a:extLst>
              </a:tr>
              <a:tr h="370840">
                <a:tc>
                  <a:txBody>
                    <a:bodyPr/>
                    <a:lstStyle/>
                    <a:p>
                      <a:r>
                        <a:rPr lang="en-US" dirty="0"/>
                        <a:t>Min</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extLst>
                  <a:ext uri="{0D108BD9-81ED-4DB2-BD59-A6C34878D82A}">
                    <a16:rowId xmlns:a16="http://schemas.microsoft.com/office/drawing/2014/main" val="2061120952"/>
                  </a:ext>
                </a:extLst>
              </a:tr>
              <a:tr h="370840">
                <a:tc>
                  <a:txBody>
                    <a:bodyPr/>
                    <a:lstStyle/>
                    <a:p>
                      <a:r>
                        <a:rPr lang="en-US" dirty="0"/>
                        <a:t>Median</a:t>
                      </a:r>
                    </a:p>
                  </a:txBody>
                  <a:tcPr/>
                </a:tc>
                <a:tc>
                  <a:txBody>
                    <a:bodyPr/>
                    <a:lstStyle/>
                    <a:p>
                      <a:pPr algn="ctr"/>
                      <a:r>
                        <a:rPr lang="en-US" dirty="0"/>
                        <a:t>35%</a:t>
                      </a:r>
                    </a:p>
                  </a:txBody>
                  <a:tcPr/>
                </a:tc>
                <a:tc>
                  <a:txBody>
                    <a:bodyPr/>
                    <a:lstStyle/>
                    <a:p>
                      <a:pPr algn="ctr"/>
                      <a:r>
                        <a:rPr lang="en-US" dirty="0"/>
                        <a:t>10%</a:t>
                      </a:r>
                    </a:p>
                  </a:txBody>
                  <a:tcPr/>
                </a:tc>
                <a:tc>
                  <a:txBody>
                    <a:bodyPr/>
                    <a:lstStyle/>
                    <a:p>
                      <a:pPr algn="ctr"/>
                      <a:r>
                        <a:rPr lang="en-US" dirty="0"/>
                        <a:t>33%</a:t>
                      </a:r>
                    </a:p>
                  </a:txBody>
                  <a:tcPr/>
                </a:tc>
                <a:tc>
                  <a:txBody>
                    <a:bodyPr/>
                    <a:lstStyle/>
                    <a:p>
                      <a:pPr algn="ctr"/>
                      <a:r>
                        <a:rPr lang="en-US" dirty="0"/>
                        <a:t>0%</a:t>
                      </a:r>
                    </a:p>
                  </a:txBody>
                  <a:tcPr/>
                </a:tc>
                <a:extLst>
                  <a:ext uri="{0D108BD9-81ED-4DB2-BD59-A6C34878D82A}">
                    <a16:rowId xmlns:a16="http://schemas.microsoft.com/office/drawing/2014/main" val="42648051"/>
                  </a:ext>
                </a:extLst>
              </a:tr>
              <a:tr h="370840">
                <a:tc>
                  <a:txBody>
                    <a:bodyPr/>
                    <a:lstStyle/>
                    <a:p>
                      <a:r>
                        <a:rPr lang="en-US" dirty="0"/>
                        <a:t>Average</a:t>
                      </a:r>
                    </a:p>
                  </a:txBody>
                  <a:tcPr/>
                </a:tc>
                <a:tc>
                  <a:txBody>
                    <a:bodyPr/>
                    <a:lstStyle/>
                    <a:p>
                      <a:pPr algn="ctr"/>
                      <a:r>
                        <a:rPr lang="en-US" dirty="0"/>
                        <a:t>40%</a:t>
                      </a:r>
                    </a:p>
                  </a:txBody>
                  <a:tcPr/>
                </a:tc>
                <a:tc>
                  <a:txBody>
                    <a:bodyPr/>
                    <a:lstStyle/>
                    <a:p>
                      <a:pPr algn="ctr"/>
                      <a:r>
                        <a:rPr lang="en-US" dirty="0"/>
                        <a:t>18%</a:t>
                      </a:r>
                    </a:p>
                  </a:txBody>
                  <a:tcPr/>
                </a:tc>
                <a:tc>
                  <a:txBody>
                    <a:bodyPr/>
                    <a:lstStyle/>
                    <a:p>
                      <a:pPr algn="ctr"/>
                      <a:r>
                        <a:rPr lang="en-US" dirty="0"/>
                        <a:t>38%</a:t>
                      </a:r>
                    </a:p>
                  </a:txBody>
                  <a:tcPr/>
                </a:tc>
                <a:tc>
                  <a:txBody>
                    <a:bodyPr/>
                    <a:lstStyle/>
                    <a:p>
                      <a:pPr algn="ctr"/>
                      <a:r>
                        <a:rPr lang="en-US" dirty="0"/>
                        <a:t>4%</a:t>
                      </a:r>
                    </a:p>
                  </a:txBody>
                  <a:tcPr/>
                </a:tc>
                <a:extLst>
                  <a:ext uri="{0D108BD9-81ED-4DB2-BD59-A6C34878D82A}">
                    <a16:rowId xmlns:a16="http://schemas.microsoft.com/office/drawing/2014/main" val="1981874518"/>
                  </a:ext>
                </a:extLst>
              </a:tr>
              <a:tr h="370840">
                <a:tc>
                  <a:txBody>
                    <a:bodyPr/>
                    <a:lstStyle/>
                    <a:p>
                      <a:r>
                        <a:rPr lang="en-US" dirty="0"/>
                        <a:t>Max</a:t>
                      </a:r>
                    </a:p>
                  </a:txBody>
                  <a:tcPr/>
                </a:tc>
                <a:tc>
                  <a:txBody>
                    <a:bodyPr/>
                    <a:lstStyle/>
                    <a:p>
                      <a:pPr algn="ctr"/>
                      <a:r>
                        <a:rPr lang="en-US" dirty="0"/>
                        <a:t>100%</a:t>
                      </a:r>
                    </a:p>
                  </a:txBody>
                  <a:tcPr/>
                </a:tc>
                <a:tc>
                  <a:txBody>
                    <a:bodyPr/>
                    <a:lstStyle/>
                    <a:p>
                      <a:pPr algn="ctr"/>
                      <a:r>
                        <a:rPr lang="en-US" dirty="0"/>
                        <a:t>100%</a:t>
                      </a:r>
                    </a:p>
                  </a:txBody>
                  <a:tcPr/>
                </a:tc>
                <a:tc>
                  <a:txBody>
                    <a:bodyPr/>
                    <a:lstStyle/>
                    <a:p>
                      <a:pPr algn="ctr"/>
                      <a:r>
                        <a:rPr lang="en-US" dirty="0"/>
                        <a:t>100%</a:t>
                      </a:r>
                    </a:p>
                  </a:txBody>
                  <a:tcPr/>
                </a:tc>
                <a:tc>
                  <a:txBody>
                    <a:bodyPr/>
                    <a:lstStyle/>
                    <a:p>
                      <a:pPr algn="ctr"/>
                      <a:r>
                        <a:rPr lang="en-US" dirty="0"/>
                        <a:t>100%</a:t>
                      </a:r>
                    </a:p>
                  </a:txBody>
                  <a:tcPr/>
                </a:tc>
                <a:extLst>
                  <a:ext uri="{0D108BD9-81ED-4DB2-BD59-A6C34878D82A}">
                    <a16:rowId xmlns:a16="http://schemas.microsoft.com/office/drawing/2014/main" val="2562026952"/>
                  </a:ext>
                </a:extLst>
              </a:tr>
            </a:tbl>
          </a:graphicData>
        </a:graphic>
      </p:graphicFrame>
      <p:sp>
        <p:nvSpPr>
          <p:cNvPr id="5" name="TextBox 4">
            <a:extLst>
              <a:ext uri="{FF2B5EF4-FFF2-40B4-BE49-F238E27FC236}">
                <a16:creationId xmlns:a16="http://schemas.microsoft.com/office/drawing/2014/main" id="{450919EC-B1AE-44C6-1A78-1C2107E70869}"/>
              </a:ext>
            </a:extLst>
          </p:cNvPr>
          <p:cNvSpPr txBox="1"/>
          <p:nvPr/>
        </p:nvSpPr>
        <p:spPr>
          <a:xfrm>
            <a:off x="216636" y="861496"/>
            <a:ext cx="11708090" cy="369332"/>
          </a:xfrm>
          <a:prstGeom prst="rect">
            <a:avLst/>
          </a:prstGeom>
          <a:noFill/>
        </p:spPr>
        <p:txBody>
          <a:bodyPr wrap="square" rtlCol="0">
            <a:spAutoFit/>
          </a:bodyPr>
          <a:lstStyle/>
          <a:p>
            <a:r>
              <a:rPr lang="en-US" dirty="0"/>
              <a:t>What percent of your external wholesaler interactions are in-person, virtual, phone, or text?</a:t>
            </a:r>
          </a:p>
        </p:txBody>
      </p:sp>
      <p:sp>
        <p:nvSpPr>
          <p:cNvPr id="3" name="Text Placeholder 5">
            <a:extLst>
              <a:ext uri="{FF2B5EF4-FFF2-40B4-BE49-F238E27FC236}">
                <a16:creationId xmlns:a16="http://schemas.microsoft.com/office/drawing/2014/main" id="{8674DB9E-5329-0F6F-D0B5-F963ECE9C771}"/>
              </a:ext>
            </a:extLst>
          </p:cNvPr>
          <p:cNvSpPr>
            <a:spLocks noGrp="1"/>
          </p:cNvSpPr>
          <p:nvPr>
            <p:ph type="body" sz="quarter" idx="14"/>
          </p:nvPr>
        </p:nvSpPr>
        <p:spPr>
          <a:xfrm>
            <a:off x="417448" y="5980090"/>
            <a:ext cx="5346858" cy="658368"/>
          </a:xfrm>
        </p:spPr>
        <p:txBody>
          <a:bodyPr/>
          <a:lstStyle/>
          <a:p>
            <a:r>
              <a:rPr lang="en-US" b="1" dirty="0"/>
              <a:t>Source: </a:t>
            </a:r>
            <a:r>
              <a:rPr lang="en-US" dirty="0"/>
              <a:t>2023 US Financial Professional Survey</a:t>
            </a:r>
          </a:p>
        </p:txBody>
      </p:sp>
      <p:sp>
        <p:nvSpPr>
          <p:cNvPr id="6" name="Slide Number Placeholder 5">
            <a:extLst>
              <a:ext uri="{FF2B5EF4-FFF2-40B4-BE49-F238E27FC236}">
                <a16:creationId xmlns:a16="http://schemas.microsoft.com/office/drawing/2014/main" id="{88FB485E-6658-D97E-E155-9B47E6FA6D02}"/>
              </a:ext>
            </a:extLst>
          </p:cNvPr>
          <p:cNvSpPr>
            <a:spLocks noGrp="1"/>
          </p:cNvSpPr>
          <p:nvPr>
            <p:ph type="sldNum" sz="quarter" idx="4294967295"/>
          </p:nvPr>
        </p:nvSpPr>
        <p:spPr/>
        <p:txBody>
          <a:bodyPr/>
          <a:lstStyle/>
          <a:p>
            <a:fld id="{FA06F0F5-DF6A-4E0E-AC03-6B0D0B0A1300}" type="slidenum">
              <a:rPr lang="en-US" sz="900" smtClean="0"/>
              <a:pPr/>
              <a:t>25</a:t>
            </a:fld>
            <a:endParaRPr lang="en-US" sz="900" dirty="0"/>
          </a:p>
        </p:txBody>
      </p:sp>
      <p:sp>
        <p:nvSpPr>
          <p:cNvPr id="7" name="Slide Number Placeholder 2">
            <a:extLst>
              <a:ext uri="{FF2B5EF4-FFF2-40B4-BE49-F238E27FC236}">
                <a16:creationId xmlns:a16="http://schemas.microsoft.com/office/drawing/2014/main" id="{E4980CA6-4746-0AE5-5B80-7C21368531D8}"/>
              </a:ext>
            </a:extLst>
          </p:cNvPr>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25</a:t>
            </a:fld>
            <a:endParaRPr lang="en-US" sz="900" dirty="0"/>
          </a:p>
        </p:txBody>
      </p:sp>
    </p:spTree>
    <p:extLst>
      <p:ext uri="{BB962C8B-B14F-4D97-AF65-F5344CB8AC3E}">
        <p14:creationId xmlns:p14="http://schemas.microsoft.com/office/powerpoint/2010/main" val="11950392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F2D92-044E-AFD3-1F53-CCDF52BD8EB6}"/>
              </a:ext>
            </a:extLst>
          </p:cNvPr>
          <p:cNvSpPr>
            <a:spLocks noGrp="1"/>
          </p:cNvSpPr>
          <p:nvPr>
            <p:ph type="title"/>
          </p:nvPr>
        </p:nvSpPr>
        <p:spPr/>
        <p:txBody>
          <a:bodyPr/>
          <a:lstStyle/>
          <a:p>
            <a:r>
              <a:rPr lang="en-US" dirty="0"/>
              <a:t>Virtual Interaction With External Wholesaler</a:t>
            </a:r>
          </a:p>
        </p:txBody>
      </p:sp>
      <p:sp>
        <p:nvSpPr>
          <p:cNvPr id="3" name="Text Placeholder 2">
            <a:extLst>
              <a:ext uri="{FF2B5EF4-FFF2-40B4-BE49-F238E27FC236}">
                <a16:creationId xmlns:a16="http://schemas.microsoft.com/office/drawing/2014/main" id="{83C4E975-0F9B-E2A0-6C8E-EC390B0C7205}"/>
              </a:ext>
            </a:extLst>
          </p:cNvPr>
          <p:cNvSpPr>
            <a:spLocks noGrp="1"/>
          </p:cNvSpPr>
          <p:nvPr>
            <p:ph type="body" sz="quarter" idx="10"/>
          </p:nvPr>
        </p:nvSpPr>
        <p:spPr/>
        <p:txBody>
          <a:bodyPr/>
          <a:lstStyle/>
          <a:p>
            <a:r>
              <a:rPr lang="en-US" dirty="0"/>
              <a:t>Are you virtually communicating with external wholesalers more, less or about the same as a year ago?</a:t>
            </a:r>
          </a:p>
        </p:txBody>
      </p:sp>
      <p:sp>
        <p:nvSpPr>
          <p:cNvPr id="5" name="Slide Number Placeholder 4">
            <a:extLst>
              <a:ext uri="{FF2B5EF4-FFF2-40B4-BE49-F238E27FC236}">
                <a16:creationId xmlns:a16="http://schemas.microsoft.com/office/drawing/2014/main" id="{F53EBEFC-09C9-9915-D76C-B3F45868713F}"/>
              </a:ext>
            </a:extLst>
          </p:cNvPr>
          <p:cNvSpPr>
            <a:spLocks noGrp="1"/>
          </p:cNvSpPr>
          <p:nvPr>
            <p:ph type="sldNum" sz="quarter" idx="4294967295"/>
          </p:nvPr>
        </p:nvSpPr>
        <p:spPr>
          <a:xfrm>
            <a:off x="7754566" y="630927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dirty="0"/>
          </a:p>
        </p:txBody>
      </p:sp>
      <p:graphicFrame>
        <p:nvGraphicFramePr>
          <p:cNvPr id="16" name="Chart Placeholder 15">
            <a:extLst>
              <a:ext uri="{FF2B5EF4-FFF2-40B4-BE49-F238E27FC236}">
                <a16:creationId xmlns:a16="http://schemas.microsoft.com/office/drawing/2014/main" id="{6032272C-58E1-0F07-0B33-195E83F45AF6}"/>
              </a:ext>
            </a:extLst>
          </p:cNvPr>
          <p:cNvGraphicFramePr>
            <a:graphicFrameLocks noGrp="1"/>
          </p:cNvGraphicFramePr>
          <p:nvPr>
            <p:ph type="chart" sz="quarter" idx="15"/>
            <p:extLst>
              <p:ext uri="{D42A27DB-BD31-4B8C-83A1-F6EECF244321}">
                <p14:modId xmlns:p14="http://schemas.microsoft.com/office/powerpoint/2010/main" val="3735939956"/>
              </p:ext>
            </p:extLst>
          </p:nvPr>
        </p:nvGraphicFramePr>
        <p:xfrm>
          <a:off x="717550" y="1828800"/>
          <a:ext cx="10756900" cy="35687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5">
            <a:extLst>
              <a:ext uri="{FF2B5EF4-FFF2-40B4-BE49-F238E27FC236}">
                <a16:creationId xmlns:a16="http://schemas.microsoft.com/office/drawing/2014/main" id="{53328BF0-906E-6F63-D4EA-87E5A0DE1183}"/>
              </a:ext>
            </a:extLst>
          </p:cNvPr>
          <p:cNvSpPr>
            <a:spLocks noGrp="1"/>
          </p:cNvSpPr>
          <p:nvPr>
            <p:ph type="body" sz="quarter" idx="14"/>
          </p:nvPr>
        </p:nvSpPr>
        <p:spPr>
          <a:xfrm>
            <a:off x="417448" y="5980090"/>
            <a:ext cx="5346858" cy="658368"/>
          </a:xfrm>
        </p:spPr>
        <p:txBody>
          <a:bodyPr/>
          <a:lstStyle/>
          <a:p>
            <a:r>
              <a:rPr lang="en-US" b="1" dirty="0"/>
              <a:t>Source: </a:t>
            </a:r>
            <a:r>
              <a:rPr lang="en-US" dirty="0"/>
              <a:t>2023 US Financial Professional Survey</a:t>
            </a:r>
          </a:p>
        </p:txBody>
      </p:sp>
      <p:sp>
        <p:nvSpPr>
          <p:cNvPr id="6" name="Slide Number Placeholder 2">
            <a:extLst>
              <a:ext uri="{FF2B5EF4-FFF2-40B4-BE49-F238E27FC236}">
                <a16:creationId xmlns:a16="http://schemas.microsoft.com/office/drawing/2014/main" id="{CBB9397B-EFD6-A568-E804-51D711B22A90}"/>
              </a:ext>
            </a:extLst>
          </p:cNvPr>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26</a:t>
            </a:fld>
            <a:endParaRPr lang="en-US" sz="900" dirty="0"/>
          </a:p>
        </p:txBody>
      </p:sp>
    </p:spTree>
    <p:extLst>
      <p:ext uri="{BB962C8B-B14F-4D97-AF65-F5344CB8AC3E}">
        <p14:creationId xmlns:p14="http://schemas.microsoft.com/office/powerpoint/2010/main" val="13966148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81" y="-30864"/>
            <a:ext cx="21145607" cy="890341"/>
          </a:xfrm>
        </p:spPr>
        <p:txBody>
          <a:bodyPr/>
          <a:lstStyle/>
          <a:p>
            <a:r>
              <a:rPr lang="en-US" dirty="0"/>
              <a:t>Factors Determining In-Person v. Virtual Meeting</a:t>
            </a:r>
          </a:p>
        </p:txBody>
      </p:sp>
      <p:sp>
        <p:nvSpPr>
          <p:cNvPr id="3" name="TextBox 2"/>
          <p:cNvSpPr txBox="1"/>
          <p:nvPr/>
        </p:nvSpPr>
        <p:spPr>
          <a:xfrm>
            <a:off x="417446" y="947057"/>
            <a:ext cx="11355453" cy="5109091"/>
          </a:xfrm>
          <a:prstGeom prst="rect">
            <a:avLst/>
          </a:prstGeom>
          <a:noFill/>
        </p:spPr>
        <p:txBody>
          <a:bodyPr wrap="square" rtlCol="0">
            <a:spAutoFit/>
          </a:bodyPr>
          <a:lstStyle/>
          <a:p>
            <a:pPr marL="171450" indent="-171450">
              <a:spcAft>
                <a:spcPts val="600"/>
              </a:spcAft>
              <a:buFont typeface="Arial" panose="020B0604020202020204" pitchFamily="34" charset="0"/>
              <a:buChar char="•"/>
            </a:pPr>
            <a:r>
              <a:rPr lang="en-US" sz="1600" dirty="0"/>
              <a:t>I don't meet virtually with wholesalers. It’s a waste of time.</a:t>
            </a:r>
          </a:p>
          <a:p>
            <a:pPr marL="171450" indent="-171450">
              <a:spcAft>
                <a:spcPts val="600"/>
              </a:spcAft>
              <a:buFont typeface="Arial" panose="020B0604020202020204" pitchFamily="34" charset="0"/>
              <a:buChar char="•"/>
            </a:pPr>
            <a:r>
              <a:rPr lang="en-US" sz="1600" dirty="0"/>
              <a:t>Need for the product/personal relationships.</a:t>
            </a:r>
          </a:p>
          <a:p>
            <a:pPr marL="171450" indent="-171450">
              <a:spcAft>
                <a:spcPts val="600"/>
              </a:spcAft>
              <a:buFont typeface="Arial" panose="020B0604020202020204" pitchFamily="34" charset="0"/>
              <a:buChar char="•"/>
            </a:pPr>
            <a:r>
              <a:rPr lang="en-US" sz="1600" dirty="0"/>
              <a:t>If the wholesaler cannot come in person, they do not get the business.</a:t>
            </a:r>
          </a:p>
          <a:p>
            <a:pPr marL="171450" indent="-171450">
              <a:spcAft>
                <a:spcPts val="600"/>
              </a:spcAft>
              <a:buFont typeface="Arial" panose="020B0604020202020204" pitchFamily="34" charset="0"/>
              <a:buChar char="•"/>
            </a:pPr>
            <a:r>
              <a:rPr lang="en-US" sz="1600" dirty="0"/>
              <a:t>Prefer in person when they are in our area.</a:t>
            </a:r>
          </a:p>
          <a:p>
            <a:pPr marL="171450" indent="-171450">
              <a:spcAft>
                <a:spcPts val="600"/>
              </a:spcAft>
              <a:buFont typeface="Arial" panose="020B0604020202020204" pitchFamily="34" charset="0"/>
              <a:buChar char="•"/>
            </a:pPr>
            <a:r>
              <a:rPr lang="en-US" sz="1600" dirty="0"/>
              <a:t>If the product is worth it, prefer to have in-person meeting.</a:t>
            </a:r>
          </a:p>
          <a:p>
            <a:pPr marL="171450" indent="-171450">
              <a:spcAft>
                <a:spcPts val="600"/>
              </a:spcAft>
              <a:buFont typeface="Arial" panose="020B0604020202020204" pitchFamily="34" charset="0"/>
              <a:buChar char="•"/>
            </a:pPr>
            <a:r>
              <a:rPr lang="en-US" sz="1600" dirty="0"/>
              <a:t>It is easier to meet virtually as I am working remotely more and more.</a:t>
            </a:r>
          </a:p>
          <a:p>
            <a:pPr marL="171450" indent="-171450">
              <a:spcAft>
                <a:spcPts val="600"/>
              </a:spcAft>
              <a:buFont typeface="Arial" panose="020B0604020202020204" pitchFamily="34" charset="0"/>
              <a:buChar char="•"/>
            </a:pPr>
            <a:r>
              <a:rPr lang="en-US" sz="1600" dirty="0"/>
              <a:t>If they have information that would help my practice.</a:t>
            </a:r>
          </a:p>
          <a:p>
            <a:pPr marL="171450" indent="-171450">
              <a:spcAft>
                <a:spcPts val="600"/>
              </a:spcAft>
              <a:buFont typeface="Arial" panose="020B0604020202020204" pitchFamily="34" charset="0"/>
              <a:buChar char="•"/>
            </a:pPr>
            <a:r>
              <a:rPr lang="en-US" sz="1600" dirty="0"/>
              <a:t>Interest in underlying product, company, and time.</a:t>
            </a:r>
          </a:p>
          <a:p>
            <a:pPr marL="171450" indent="-171450">
              <a:spcAft>
                <a:spcPts val="600"/>
              </a:spcAft>
              <a:buFont typeface="Arial" panose="020B0604020202020204" pitchFamily="34" charset="0"/>
              <a:buChar char="•"/>
            </a:pPr>
            <a:r>
              <a:rPr lang="en-US" sz="1600" dirty="0"/>
              <a:t>Depends on the complexity of the case and if they will be traveling in the area.</a:t>
            </a:r>
          </a:p>
          <a:p>
            <a:pPr marL="171450" indent="-171450">
              <a:spcAft>
                <a:spcPts val="600"/>
              </a:spcAft>
              <a:buFont typeface="Arial" panose="020B0604020202020204" pitchFamily="34" charset="0"/>
              <a:buChar char="•"/>
            </a:pPr>
            <a:r>
              <a:rPr lang="en-US" sz="1600" dirty="0"/>
              <a:t>Frequency of our meetings and material being discussed.</a:t>
            </a:r>
          </a:p>
          <a:p>
            <a:pPr marL="171450" indent="-171450">
              <a:spcAft>
                <a:spcPts val="600"/>
              </a:spcAft>
              <a:buFont typeface="Arial" panose="020B0604020202020204" pitchFamily="34" charset="0"/>
              <a:buChar char="•"/>
            </a:pPr>
            <a:r>
              <a:rPr lang="en-US" sz="1600" dirty="0"/>
              <a:t>If I know them, virtual is fine. If not, I would rather meet them in person.</a:t>
            </a:r>
          </a:p>
          <a:p>
            <a:pPr marL="171450" indent="-171450">
              <a:spcAft>
                <a:spcPts val="600"/>
              </a:spcAft>
              <a:buFont typeface="Arial" panose="020B0604020202020204" pitchFamily="34" charset="0"/>
              <a:buChar char="•"/>
            </a:pPr>
            <a:r>
              <a:rPr lang="en-US" sz="1600" dirty="0"/>
              <a:t>We will only meet with the 2-3 wholesalers who genuinely provide benefit to us. 99% of interactions with wholesalers are a total waste of time.</a:t>
            </a:r>
          </a:p>
          <a:p>
            <a:pPr marL="171450" indent="-171450">
              <a:spcAft>
                <a:spcPts val="600"/>
              </a:spcAft>
              <a:buFont typeface="Arial" panose="020B0604020202020204" pitchFamily="34" charset="0"/>
              <a:buChar char="•"/>
            </a:pPr>
            <a:r>
              <a:rPr lang="en-US" sz="1600" dirty="0"/>
              <a:t>Prefer virtually than in-person. Saves time.</a:t>
            </a:r>
          </a:p>
          <a:p>
            <a:pPr marL="171450" indent="-171450">
              <a:spcAft>
                <a:spcPts val="600"/>
              </a:spcAft>
              <a:buFont typeface="Arial" panose="020B0604020202020204" pitchFamily="34" charset="0"/>
              <a:buChar char="•"/>
            </a:pPr>
            <a:r>
              <a:rPr lang="en-US" sz="1600" dirty="0"/>
              <a:t>Most meetings are in person unless a scenario comes up where it doesn’t work or geography plays a role.</a:t>
            </a:r>
          </a:p>
          <a:p>
            <a:pPr marL="171450" indent="-171450">
              <a:spcAft>
                <a:spcPts val="600"/>
              </a:spcAft>
              <a:buFont typeface="Arial" panose="020B0604020202020204" pitchFamily="34" charset="0"/>
              <a:buChar char="•"/>
            </a:pPr>
            <a:r>
              <a:rPr lang="en-US" sz="1600" b="1" dirty="0"/>
              <a:t>Many comments about: </a:t>
            </a:r>
            <a:r>
              <a:rPr lang="en-US" sz="1600" dirty="0"/>
              <a:t>issues with scheduling, proximity and working remotely as barriers to in-person meetings.</a:t>
            </a:r>
          </a:p>
        </p:txBody>
      </p:sp>
      <p:sp>
        <p:nvSpPr>
          <p:cNvPr id="8" name="TextBox 7"/>
          <p:cNvSpPr txBox="1"/>
          <p:nvPr/>
        </p:nvSpPr>
        <p:spPr>
          <a:xfrm>
            <a:off x="4167180" y="6330681"/>
            <a:ext cx="4521031" cy="307777"/>
          </a:xfrm>
          <a:prstGeom prst="rect">
            <a:avLst/>
          </a:prstGeom>
          <a:noFill/>
        </p:spPr>
        <p:txBody>
          <a:bodyPr wrap="square" rtlCol="0">
            <a:spAutoFit/>
          </a:bodyPr>
          <a:lstStyle/>
          <a:p>
            <a:r>
              <a:rPr lang="en-US" sz="1400" dirty="0"/>
              <a:t>(Open end </a:t>
            </a:r>
            <a:r>
              <a:rPr lang="en-US" sz="1400" i="1" dirty="0">
                <a:latin typeface="Arial" panose="020B0604020202020204" pitchFamily="34" charset="0"/>
                <a:cs typeface="Arial" panose="020B0604020202020204" pitchFamily="34" charset="0"/>
              </a:rPr>
              <a:t>—</a:t>
            </a:r>
            <a:r>
              <a:rPr lang="en-US" sz="1400" dirty="0"/>
              <a:t> optional responses)</a:t>
            </a:r>
          </a:p>
        </p:txBody>
      </p:sp>
      <p:sp>
        <p:nvSpPr>
          <p:cNvPr id="4" name="Text Placeholder 5">
            <a:extLst>
              <a:ext uri="{FF2B5EF4-FFF2-40B4-BE49-F238E27FC236}">
                <a16:creationId xmlns:a16="http://schemas.microsoft.com/office/drawing/2014/main" id="{7BD6D21C-3A76-98CC-6B8A-E60E3C1253E1}"/>
              </a:ext>
            </a:extLst>
          </p:cNvPr>
          <p:cNvSpPr>
            <a:spLocks noGrp="1"/>
          </p:cNvSpPr>
          <p:nvPr>
            <p:ph type="body" sz="quarter" idx="14"/>
          </p:nvPr>
        </p:nvSpPr>
        <p:spPr>
          <a:xfrm>
            <a:off x="417448" y="5980090"/>
            <a:ext cx="5346858" cy="658368"/>
          </a:xfrm>
        </p:spPr>
        <p:txBody>
          <a:bodyPr/>
          <a:lstStyle/>
          <a:p>
            <a:r>
              <a:rPr lang="en-US" b="1" dirty="0"/>
              <a:t>Source: </a:t>
            </a:r>
            <a:r>
              <a:rPr lang="en-US" dirty="0"/>
              <a:t>2023 US Financial Professional Survey</a:t>
            </a:r>
          </a:p>
        </p:txBody>
      </p:sp>
      <p:sp>
        <p:nvSpPr>
          <p:cNvPr id="5" name="Slide Number Placeholder 4">
            <a:extLst>
              <a:ext uri="{FF2B5EF4-FFF2-40B4-BE49-F238E27FC236}">
                <a16:creationId xmlns:a16="http://schemas.microsoft.com/office/drawing/2014/main" id="{86954E1A-B32D-F877-4C9E-7279F6DA9E7D}"/>
              </a:ext>
            </a:extLst>
          </p:cNvPr>
          <p:cNvSpPr>
            <a:spLocks noGrp="1"/>
          </p:cNvSpPr>
          <p:nvPr>
            <p:ph type="sldNum" sz="quarter" idx="4294967295"/>
          </p:nvPr>
        </p:nvSpPr>
        <p:spPr/>
        <p:txBody>
          <a:bodyPr/>
          <a:lstStyle/>
          <a:p>
            <a:fld id="{FA06F0F5-DF6A-4E0E-AC03-6B0D0B0A1300}" type="slidenum">
              <a:rPr lang="en-US" sz="900" smtClean="0"/>
              <a:pPr/>
              <a:t>27</a:t>
            </a:fld>
            <a:endParaRPr lang="en-US" sz="900" dirty="0"/>
          </a:p>
        </p:txBody>
      </p:sp>
      <p:sp>
        <p:nvSpPr>
          <p:cNvPr id="6" name="Slide Number Placeholder 2">
            <a:extLst>
              <a:ext uri="{FF2B5EF4-FFF2-40B4-BE49-F238E27FC236}">
                <a16:creationId xmlns:a16="http://schemas.microsoft.com/office/drawing/2014/main" id="{671238E7-8A28-EEA6-8A29-9BCEA61426A4}"/>
              </a:ext>
            </a:extLst>
          </p:cNvPr>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27</a:t>
            </a:fld>
            <a:endParaRPr lang="en-US" sz="900" dirty="0"/>
          </a:p>
        </p:txBody>
      </p:sp>
    </p:spTree>
    <p:extLst>
      <p:ext uri="{BB962C8B-B14F-4D97-AF65-F5344CB8AC3E}">
        <p14:creationId xmlns:p14="http://schemas.microsoft.com/office/powerpoint/2010/main" val="9618515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Effectiveness of Virtual Communication With Wholesaler</a:t>
            </a:r>
          </a:p>
        </p:txBody>
      </p:sp>
      <p:graphicFrame>
        <p:nvGraphicFramePr>
          <p:cNvPr id="6" name="Chart 5"/>
          <p:cNvGraphicFramePr/>
          <p:nvPr>
            <p:extLst>
              <p:ext uri="{D42A27DB-BD31-4B8C-83A1-F6EECF244321}">
                <p14:modId xmlns:p14="http://schemas.microsoft.com/office/powerpoint/2010/main" val="1887375606"/>
              </p:ext>
            </p:extLst>
          </p:nvPr>
        </p:nvGraphicFramePr>
        <p:xfrm>
          <a:off x="522515" y="1981201"/>
          <a:ext cx="11255828" cy="399889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p:nvPr>
            <p:extLst>
              <p:ext uri="{D42A27DB-BD31-4B8C-83A1-F6EECF244321}">
                <p14:modId xmlns:p14="http://schemas.microsoft.com/office/powerpoint/2010/main" val="2173957878"/>
              </p:ext>
            </p:extLst>
          </p:nvPr>
        </p:nvGraphicFramePr>
        <p:xfrm>
          <a:off x="522515" y="936171"/>
          <a:ext cx="11255828" cy="903516"/>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 Placeholder 5">
            <a:extLst>
              <a:ext uri="{FF2B5EF4-FFF2-40B4-BE49-F238E27FC236}">
                <a16:creationId xmlns:a16="http://schemas.microsoft.com/office/drawing/2014/main" id="{CAC68E42-60E1-3790-C91E-FB2109B1BEA8}"/>
              </a:ext>
            </a:extLst>
          </p:cNvPr>
          <p:cNvSpPr>
            <a:spLocks noGrp="1"/>
          </p:cNvSpPr>
          <p:nvPr>
            <p:ph type="body" sz="quarter" idx="14"/>
          </p:nvPr>
        </p:nvSpPr>
        <p:spPr>
          <a:xfrm>
            <a:off x="417448" y="5980090"/>
            <a:ext cx="5346858" cy="658368"/>
          </a:xfrm>
        </p:spPr>
        <p:txBody>
          <a:bodyPr/>
          <a:lstStyle/>
          <a:p>
            <a:r>
              <a:rPr lang="en-US" b="1" dirty="0"/>
              <a:t>Source: </a:t>
            </a:r>
            <a:r>
              <a:rPr lang="en-US" dirty="0"/>
              <a:t>2023 US Financial Professional Survey</a:t>
            </a:r>
          </a:p>
        </p:txBody>
      </p:sp>
      <p:sp>
        <p:nvSpPr>
          <p:cNvPr id="4" name="Slide Number Placeholder 3">
            <a:extLst>
              <a:ext uri="{FF2B5EF4-FFF2-40B4-BE49-F238E27FC236}">
                <a16:creationId xmlns:a16="http://schemas.microsoft.com/office/drawing/2014/main" id="{A92DE0BA-B304-4959-82F9-54D80026EC93}"/>
              </a:ext>
            </a:extLst>
          </p:cNvPr>
          <p:cNvSpPr>
            <a:spLocks noGrp="1"/>
          </p:cNvSpPr>
          <p:nvPr>
            <p:ph type="sldNum" sz="quarter" idx="4294967295"/>
          </p:nvPr>
        </p:nvSpPr>
        <p:spPr/>
        <p:txBody>
          <a:bodyPr/>
          <a:lstStyle/>
          <a:p>
            <a:fld id="{FA06F0F5-DF6A-4E0E-AC03-6B0D0B0A1300}" type="slidenum">
              <a:rPr lang="en-US" sz="900" smtClean="0"/>
              <a:pPr/>
              <a:t>28</a:t>
            </a:fld>
            <a:endParaRPr lang="en-US" sz="900" dirty="0"/>
          </a:p>
        </p:txBody>
      </p:sp>
      <p:sp>
        <p:nvSpPr>
          <p:cNvPr id="5" name="Slide Number Placeholder 2">
            <a:extLst>
              <a:ext uri="{FF2B5EF4-FFF2-40B4-BE49-F238E27FC236}">
                <a16:creationId xmlns:a16="http://schemas.microsoft.com/office/drawing/2014/main" id="{6246567C-5903-B1CF-0F06-BD6301B2B064}"/>
              </a:ext>
            </a:extLst>
          </p:cNvPr>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28</a:t>
            </a:fld>
            <a:endParaRPr lang="en-US" sz="900" dirty="0"/>
          </a:p>
        </p:txBody>
      </p:sp>
    </p:spTree>
    <p:extLst>
      <p:ext uri="{BB962C8B-B14F-4D97-AF65-F5344CB8AC3E}">
        <p14:creationId xmlns:p14="http://schemas.microsoft.com/office/powerpoint/2010/main" val="6208230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Planned v. Unplanned Meetings with Externals</a:t>
            </a:r>
          </a:p>
        </p:txBody>
      </p:sp>
      <p:graphicFrame>
        <p:nvGraphicFramePr>
          <p:cNvPr id="5" name="Table 4"/>
          <p:cNvGraphicFramePr>
            <a:graphicFrameLocks noGrp="1"/>
          </p:cNvGraphicFramePr>
          <p:nvPr>
            <p:extLst>
              <p:ext uri="{D42A27DB-BD31-4B8C-83A1-F6EECF244321}">
                <p14:modId xmlns:p14="http://schemas.microsoft.com/office/powerpoint/2010/main" val="1734321802"/>
              </p:ext>
            </p:extLst>
          </p:nvPr>
        </p:nvGraphicFramePr>
        <p:xfrm>
          <a:off x="2550557" y="1768528"/>
          <a:ext cx="7040247" cy="2931160"/>
        </p:xfrm>
        <a:graphic>
          <a:graphicData uri="http://schemas.openxmlformats.org/drawingml/2006/table">
            <a:tbl>
              <a:tblPr firstRow="1" bandRow="1">
                <a:tableStyleId>{5C22544A-7EE6-4342-B048-85BDC9FD1C3A}</a:tableStyleId>
              </a:tblPr>
              <a:tblGrid>
                <a:gridCol w="1148495">
                  <a:extLst>
                    <a:ext uri="{9D8B030D-6E8A-4147-A177-3AD203B41FA5}">
                      <a16:colId xmlns:a16="http://schemas.microsoft.com/office/drawing/2014/main" val="3818474009"/>
                    </a:ext>
                  </a:extLst>
                </a:gridCol>
                <a:gridCol w="2620652">
                  <a:extLst>
                    <a:ext uri="{9D8B030D-6E8A-4147-A177-3AD203B41FA5}">
                      <a16:colId xmlns:a16="http://schemas.microsoft.com/office/drawing/2014/main" val="1322943314"/>
                    </a:ext>
                  </a:extLst>
                </a:gridCol>
                <a:gridCol w="3271100">
                  <a:extLst>
                    <a:ext uri="{9D8B030D-6E8A-4147-A177-3AD203B41FA5}">
                      <a16:colId xmlns:a16="http://schemas.microsoft.com/office/drawing/2014/main" val="1946883029"/>
                    </a:ext>
                  </a:extLst>
                </a:gridCol>
              </a:tblGrid>
              <a:tr h="370840">
                <a:tc>
                  <a:txBody>
                    <a:bodyPr/>
                    <a:lstStyle/>
                    <a:p>
                      <a:pPr algn="l" fontAlgn="b"/>
                      <a:r>
                        <a:rPr lang="en-US" sz="1100" b="1" i="0" u="none" strike="noStrike" dirty="0">
                          <a:solidFill>
                            <a:srgbClr val="000000"/>
                          </a:solidFill>
                          <a:effectLst/>
                          <a:latin typeface="Calibri" panose="020F0502020204030204" pitchFamily="34" charset="0"/>
                        </a:rPr>
                        <a:t> </a:t>
                      </a:r>
                    </a:p>
                  </a:txBody>
                  <a:tcPr marL="6350" marR="6350" marT="6350" marB="0" anchor="b"/>
                </a:tc>
                <a:tc>
                  <a:txBody>
                    <a:bodyPr/>
                    <a:lstStyle/>
                    <a:p>
                      <a:pPr algn="ctr" fontAlgn="b"/>
                      <a:r>
                        <a:rPr lang="en-US" sz="2000" b="1" i="0" u="none" strike="noStrike" dirty="0">
                          <a:solidFill>
                            <a:schemeClr val="bg1"/>
                          </a:solidFill>
                          <a:effectLst/>
                          <a:latin typeface="Calibri" panose="020F0502020204030204" pitchFamily="34" charset="0"/>
                        </a:rPr>
                        <a:t>Set in advance</a:t>
                      </a:r>
                    </a:p>
                  </a:txBody>
                  <a:tcPr marL="6350" marR="6350" marT="6350" marB="0" anchor="b"/>
                </a:tc>
                <a:tc>
                  <a:txBody>
                    <a:bodyPr/>
                    <a:lstStyle/>
                    <a:p>
                      <a:pPr algn="ctr" fontAlgn="b"/>
                      <a:r>
                        <a:rPr lang="en-US" sz="2000" b="1" i="0" u="none" strike="noStrike" dirty="0">
                          <a:solidFill>
                            <a:schemeClr val="bg1"/>
                          </a:solidFill>
                          <a:effectLst/>
                          <a:latin typeface="Calibri" panose="020F0502020204030204" pitchFamily="34" charset="0"/>
                        </a:rPr>
                        <a:t>External event or trigger</a:t>
                      </a:r>
                    </a:p>
                  </a:txBody>
                  <a:tcPr marL="6350" marR="6350" marT="6350" marB="0" anchor="b"/>
                </a:tc>
                <a:extLst>
                  <a:ext uri="{0D108BD9-81ED-4DB2-BD59-A6C34878D82A}">
                    <a16:rowId xmlns:a16="http://schemas.microsoft.com/office/drawing/2014/main" val="2586381998"/>
                  </a:ext>
                </a:extLst>
              </a:tr>
              <a:tr h="640080">
                <a:tc>
                  <a:txBody>
                    <a:bodyPr/>
                    <a:lstStyle/>
                    <a:p>
                      <a:pPr algn="l" fontAlgn="b"/>
                      <a:r>
                        <a:rPr lang="en-US" sz="1800" b="0" i="0" u="none" strike="noStrike" dirty="0">
                          <a:solidFill>
                            <a:srgbClr val="000000"/>
                          </a:solidFill>
                          <a:effectLst/>
                          <a:latin typeface="Calibri" panose="020F0502020204030204" pitchFamily="34" charset="0"/>
                        </a:rPr>
                        <a:t>Min</a:t>
                      </a:r>
                    </a:p>
                  </a:txBody>
                  <a:tcPr marL="6350" marR="6350" marT="6350" marB="0" anchor="ctr"/>
                </a:tc>
                <a:tc>
                  <a:txBody>
                    <a:bodyPr/>
                    <a:lstStyle/>
                    <a:p>
                      <a:pPr algn="ctr" fontAlgn="b"/>
                      <a:r>
                        <a:rPr lang="en-US" sz="1800" b="0" i="0" u="none" strike="noStrike" dirty="0">
                          <a:solidFill>
                            <a:srgbClr val="000000"/>
                          </a:solidFill>
                          <a:effectLst/>
                          <a:latin typeface="Calibri" panose="020F0502020204030204" pitchFamily="34" charset="0"/>
                        </a:rPr>
                        <a:t>0%</a:t>
                      </a:r>
                    </a:p>
                  </a:txBody>
                  <a:tcPr marL="6350" marR="6350" marT="6350" marB="0" anchor="ctr"/>
                </a:tc>
                <a:tc>
                  <a:txBody>
                    <a:bodyPr/>
                    <a:lstStyle/>
                    <a:p>
                      <a:pPr algn="ctr" fontAlgn="b"/>
                      <a:r>
                        <a:rPr lang="en-US" sz="1800" b="0" i="0" u="none" strike="noStrike" dirty="0">
                          <a:solidFill>
                            <a:srgbClr val="000000"/>
                          </a:solidFill>
                          <a:effectLst/>
                          <a:latin typeface="Calibri" panose="020F0502020204030204" pitchFamily="34" charset="0"/>
                        </a:rPr>
                        <a:t>0%</a:t>
                      </a:r>
                    </a:p>
                  </a:txBody>
                  <a:tcPr marL="6350" marR="6350" marT="6350" marB="0" anchor="ctr"/>
                </a:tc>
                <a:extLst>
                  <a:ext uri="{0D108BD9-81ED-4DB2-BD59-A6C34878D82A}">
                    <a16:rowId xmlns:a16="http://schemas.microsoft.com/office/drawing/2014/main" val="4026302880"/>
                  </a:ext>
                </a:extLst>
              </a:tr>
              <a:tr h="640080">
                <a:tc>
                  <a:txBody>
                    <a:bodyPr/>
                    <a:lstStyle/>
                    <a:p>
                      <a:pPr algn="l" fontAlgn="b"/>
                      <a:r>
                        <a:rPr lang="en-US" sz="1800" b="0" i="0" u="none" strike="noStrike" dirty="0">
                          <a:solidFill>
                            <a:srgbClr val="000000"/>
                          </a:solidFill>
                          <a:effectLst/>
                          <a:latin typeface="Calibri" panose="020F0502020204030204" pitchFamily="34" charset="0"/>
                        </a:rPr>
                        <a:t>Median</a:t>
                      </a:r>
                    </a:p>
                  </a:txBody>
                  <a:tcPr marL="6350" marR="6350" marT="6350" marB="0" anchor="ctr"/>
                </a:tc>
                <a:tc>
                  <a:txBody>
                    <a:bodyPr/>
                    <a:lstStyle/>
                    <a:p>
                      <a:pPr algn="ctr" fontAlgn="b"/>
                      <a:r>
                        <a:rPr lang="en-US" sz="1800" b="0" i="0" u="none" strike="noStrike" dirty="0">
                          <a:solidFill>
                            <a:srgbClr val="000000"/>
                          </a:solidFill>
                          <a:effectLst/>
                          <a:latin typeface="Calibri" panose="020F0502020204030204" pitchFamily="34" charset="0"/>
                        </a:rPr>
                        <a:t>90%</a:t>
                      </a:r>
                    </a:p>
                  </a:txBody>
                  <a:tcPr marL="6350" marR="6350" marT="6350" marB="0" anchor="ctr"/>
                </a:tc>
                <a:tc>
                  <a:txBody>
                    <a:bodyPr/>
                    <a:lstStyle/>
                    <a:p>
                      <a:pPr algn="ctr" fontAlgn="b"/>
                      <a:r>
                        <a:rPr lang="en-US" sz="1800" b="0" i="0" u="none" strike="noStrike" dirty="0">
                          <a:solidFill>
                            <a:srgbClr val="000000"/>
                          </a:solidFill>
                          <a:effectLst/>
                          <a:latin typeface="Calibri" panose="020F0502020204030204" pitchFamily="34" charset="0"/>
                        </a:rPr>
                        <a:t>10%</a:t>
                      </a:r>
                    </a:p>
                  </a:txBody>
                  <a:tcPr marL="6350" marR="6350" marT="6350" marB="0" anchor="ctr"/>
                </a:tc>
                <a:extLst>
                  <a:ext uri="{0D108BD9-81ED-4DB2-BD59-A6C34878D82A}">
                    <a16:rowId xmlns:a16="http://schemas.microsoft.com/office/drawing/2014/main" val="2428767753"/>
                  </a:ext>
                </a:extLst>
              </a:tr>
              <a:tr h="640080">
                <a:tc>
                  <a:txBody>
                    <a:bodyPr/>
                    <a:lstStyle/>
                    <a:p>
                      <a:pPr algn="l" fontAlgn="b"/>
                      <a:r>
                        <a:rPr lang="en-US" sz="1800" b="0" i="0" u="none" strike="noStrike" dirty="0">
                          <a:solidFill>
                            <a:srgbClr val="000000"/>
                          </a:solidFill>
                          <a:effectLst/>
                          <a:latin typeface="Calibri" panose="020F0502020204030204" pitchFamily="34" charset="0"/>
                        </a:rPr>
                        <a:t>Average</a:t>
                      </a:r>
                    </a:p>
                  </a:txBody>
                  <a:tcPr marL="6350" marR="6350" marT="6350" marB="0" anchor="ctr"/>
                </a:tc>
                <a:tc>
                  <a:txBody>
                    <a:bodyPr/>
                    <a:lstStyle/>
                    <a:p>
                      <a:pPr algn="ctr" fontAlgn="b"/>
                      <a:r>
                        <a:rPr lang="en-US" sz="1800" b="0" i="0" u="none" strike="noStrike" dirty="0">
                          <a:solidFill>
                            <a:srgbClr val="000000"/>
                          </a:solidFill>
                          <a:effectLst/>
                          <a:latin typeface="Calibri" panose="020F0502020204030204" pitchFamily="34" charset="0"/>
                        </a:rPr>
                        <a:t>74%</a:t>
                      </a:r>
                    </a:p>
                  </a:txBody>
                  <a:tcPr marL="6350" marR="6350" marT="6350" marB="0" anchor="ctr"/>
                </a:tc>
                <a:tc>
                  <a:txBody>
                    <a:bodyPr/>
                    <a:lstStyle/>
                    <a:p>
                      <a:pPr algn="ctr" fontAlgn="b"/>
                      <a:r>
                        <a:rPr lang="en-US" sz="1800" b="0" i="0" u="none" strike="noStrike" dirty="0">
                          <a:solidFill>
                            <a:srgbClr val="000000"/>
                          </a:solidFill>
                          <a:effectLst/>
                          <a:latin typeface="Calibri" panose="020F0502020204030204" pitchFamily="34" charset="0"/>
                        </a:rPr>
                        <a:t>26%</a:t>
                      </a:r>
                    </a:p>
                  </a:txBody>
                  <a:tcPr marL="6350" marR="6350" marT="6350" marB="0" anchor="ctr"/>
                </a:tc>
                <a:extLst>
                  <a:ext uri="{0D108BD9-81ED-4DB2-BD59-A6C34878D82A}">
                    <a16:rowId xmlns:a16="http://schemas.microsoft.com/office/drawing/2014/main" val="2744868050"/>
                  </a:ext>
                </a:extLst>
              </a:tr>
              <a:tr h="640080">
                <a:tc>
                  <a:txBody>
                    <a:bodyPr/>
                    <a:lstStyle/>
                    <a:p>
                      <a:pPr algn="l" fontAlgn="b"/>
                      <a:r>
                        <a:rPr lang="en-US" sz="1800" b="0" i="0" u="none" strike="noStrike" dirty="0">
                          <a:solidFill>
                            <a:srgbClr val="000000"/>
                          </a:solidFill>
                          <a:effectLst/>
                          <a:latin typeface="Calibri" panose="020F0502020204030204" pitchFamily="34" charset="0"/>
                        </a:rPr>
                        <a:t>Max</a:t>
                      </a:r>
                    </a:p>
                  </a:txBody>
                  <a:tcPr marL="6350" marR="6350" marT="6350" marB="0" anchor="ctr"/>
                </a:tc>
                <a:tc>
                  <a:txBody>
                    <a:bodyPr/>
                    <a:lstStyle/>
                    <a:p>
                      <a:pPr algn="ctr" fontAlgn="b"/>
                      <a:r>
                        <a:rPr lang="en-US" sz="1800" b="0" i="0" u="none" strike="noStrike" dirty="0">
                          <a:solidFill>
                            <a:srgbClr val="000000"/>
                          </a:solidFill>
                          <a:effectLst/>
                          <a:latin typeface="Calibri" panose="020F0502020204030204" pitchFamily="34" charset="0"/>
                        </a:rPr>
                        <a:t>100%</a:t>
                      </a:r>
                    </a:p>
                  </a:txBody>
                  <a:tcPr marL="6350" marR="6350" marT="6350" marB="0" anchor="ctr"/>
                </a:tc>
                <a:tc>
                  <a:txBody>
                    <a:bodyPr/>
                    <a:lstStyle/>
                    <a:p>
                      <a:pPr algn="ctr" fontAlgn="b"/>
                      <a:r>
                        <a:rPr lang="en-US" sz="1800" b="0" i="0" u="none" strike="noStrike" dirty="0">
                          <a:solidFill>
                            <a:srgbClr val="000000"/>
                          </a:solidFill>
                          <a:effectLst/>
                          <a:latin typeface="Calibri" panose="020F0502020204030204" pitchFamily="34" charset="0"/>
                        </a:rPr>
                        <a:t>100%</a:t>
                      </a:r>
                    </a:p>
                  </a:txBody>
                  <a:tcPr marL="6350" marR="6350" marT="6350" marB="0" anchor="ctr"/>
                </a:tc>
                <a:extLst>
                  <a:ext uri="{0D108BD9-81ED-4DB2-BD59-A6C34878D82A}">
                    <a16:rowId xmlns:a16="http://schemas.microsoft.com/office/drawing/2014/main" val="239540313"/>
                  </a:ext>
                </a:extLst>
              </a:tr>
            </a:tbl>
          </a:graphicData>
        </a:graphic>
      </p:graphicFrame>
      <p:sp>
        <p:nvSpPr>
          <p:cNvPr id="4" name="Text Placeholder 5">
            <a:extLst>
              <a:ext uri="{FF2B5EF4-FFF2-40B4-BE49-F238E27FC236}">
                <a16:creationId xmlns:a16="http://schemas.microsoft.com/office/drawing/2014/main" id="{FDDCAD99-EA2B-D129-D2D0-CEB883C20B38}"/>
              </a:ext>
            </a:extLst>
          </p:cNvPr>
          <p:cNvSpPr>
            <a:spLocks noGrp="1"/>
          </p:cNvSpPr>
          <p:nvPr>
            <p:ph type="body" sz="quarter" idx="14"/>
          </p:nvPr>
        </p:nvSpPr>
        <p:spPr>
          <a:xfrm>
            <a:off x="417448" y="5980090"/>
            <a:ext cx="5346858" cy="658368"/>
          </a:xfrm>
        </p:spPr>
        <p:txBody>
          <a:bodyPr/>
          <a:lstStyle/>
          <a:p>
            <a:r>
              <a:rPr lang="en-US" b="1" dirty="0"/>
              <a:t>Source: </a:t>
            </a:r>
            <a:r>
              <a:rPr lang="en-US" dirty="0"/>
              <a:t>2023 US Financial Professional Survey</a:t>
            </a:r>
          </a:p>
        </p:txBody>
      </p:sp>
      <p:sp>
        <p:nvSpPr>
          <p:cNvPr id="3" name="Slide Number Placeholder 2">
            <a:extLst>
              <a:ext uri="{FF2B5EF4-FFF2-40B4-BE49-F238E27FC236}">
                <a16:creationId xmlns:a16="http://schemas.microsoft.com/office/drawing/2014/main" id="{4085FA6A-A501-BFB3-794F-2DE1E603D7A5}"/>
              </a:ext>
            </a:extLst>
          </p:cNvPr>
          <p:cNvSpPr>
            <a:spLocks noGrp="1"/>
          </p:cNvSpPr>
          <p:nvPr>
            <p:ph type="sldNum" sz="quarter" idx="4294967295"/>
          </p:nvPr>
        </p:nvSpPr>
        <p:spPr/>
        <p:txBody>
          <a:bodyPr/>
          <a:lstStyle/>
          <a:p>
            <a:fld id="{FA06F0F5-DF6A-4E0E-AC03-6B0D0B0A1300}" type="slidenum">
              <a:rPr lang="en-US" sz="900" smtClean="0"/>
              <a:pPr/>
              <a:t>29</a:t>
            </a:fld>
            <a:endParaRPr lang="en-US" sz="900" dirty="0"/>
          </a:p>
        </p:txBody>
      </p:sp>
      <p:sp>
        <p:nvSpPr>
          <p:cNvPr id="6" name="Slide Number Placeholder 2">
            <a:extLst>
              <a:ext uri="{FF2B5EF4-FFF2-40B4-BE49-F238E27FC236}">
                <a16:creationId xmlns:a16="http://schemas.microsoft.com/office/drawing/2014/main" id="{EB6435C2-C793-4876-70FF-5977254D2DE5}"/>
              </a:ext>
            </a:extLst>
          </p:cNvPr>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29</a:t>
            </a:fld>
            <a:endParaRPr lang="en-US" sz="900" dirty="0"/>
          </a:p>
        </p:txBody>
      </p:sp>
    </p:spTree>
    <p:extLst>
      <p:ext uri="{BB962C8B-B14F-4D97-AF65-F5344CB8AC3E}">
        <p14:creationId xmlns:p14="http://schemas.microsoft.com/office/powerpoint/2010/main" val="16861045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A group of people sitting at a table&#10;&#10;Description automatically generated">
            <a:extLst>
              <a:ext uri="{FF2B5EF4-FFF2-40B4-BE49-F238E27FC236}">
                <a16:creationId xmlns:a16="http://schemas.microsoft.com/office/drawing/2014/main" id="{C44AE8D2-03E9-6BEB-49A5-951BD7922CAE}"/>
              </a:ext>
            </a:extLst>
          </p:cNvPr>
          <p:cNvPicPr>
            <a:picLocks noGrp="1" noChangeAspect="1"/>
          </p:cNvPicPr>
          <p:nvPr>
            <p:ph type="pic" sz="quarter" idx="15"/>
          </p:nvPr>
        </p:nvPicPr>
        <p:blipFill rotWithShape="1">
          <a:blip r:embed="rId3">
            <a:extLst>
              <a:ext uri="{28A0092B-C50C-407E-A947-70E740481C1C}">
                <a14:useLocalDpi xmlns:a14="http://schemas.microsoft.com/office/drawing/2010/main" val="0"/>
              </a:ext>
            </a:extLst>
          </a:blip>
          <a:srcRect r="33499" b="-2"/>
          <a:stretch/>
        </p:blipFill>
        <p:spPr>
          <a:xfrm>
            <a:off x="6106698" y="786687"/>
            <a:ext cx="6089904" cy="6089904"/>
          </a:xfrm>
          <a:noFill/>
        </p:spPr>
      </p:pic>
      <p:sp>
        <p:nvSpPr>
          <p:cNvPr id="15" name="Text Placeholder 2">
            <a:extLst>
              <a:ext uri="{FF2B5EF4-FFF2-40B4-BE49-F238E27FC236}">
                <a16:creationId xmlns:a16="http://schemas.microsoft.com/office/drawing/2014/main" id="{54474135-A55F-7A5E-A32C-D3C36E3D74EC}"/>
              </a:ext>
            </a:extLst>
          </p:cNvPr>
          <p:cNvSpPr>
            <a:spLocks noGrp="1"/>
          </p:cNvSpPr>
          <p:nvPr>
            <p:ph type="body" sz="quarter" idx="13"/>
          </p:nvPr>
        </p:nvSpPr>
        <p:spPr>
          <a:xfrm>
            <a:off x="266700" y="1143000"/>
            <a:ext cx="5570538" cy="4914900"/>
          </a:xfrm>
        </p:spPr>
        <p:txBody>
          <a:bodyPr/>
          <a:lstStyle/>
          <a:p>
            <a:r>
              <a:rPr lang="en-US" sz="1600" dirty="0"/>
              <a:t>The average age of respondents is 53 years old.</a:t>
            </a:r>
          </a:p>
          <a:p>
            <a:r>
              <a:rPr lang="en-US" sz="1600" dirty="0"/>
              <a:t>The average years in a sales or an advisory position is 21 years.</a:t>
            </a:r>
          </a:p>
          <a:p>
            <a:r>
              <a:rPr lang="en-US" sz="1600" dirty="0"/>
              <a:t>44% are Independent Broker-Dealer representatives, 37% are </a:t>
            </a:r>
            <a:r>
              <a:rPr lang="en-US" sz="1600" dirty="0" err="1"/>
              <a:t>Wirehouse</a:t>
            </a:r>
            <a:r>
              <a:rPr lang="en-US" sz="1600" dirty="0"/>
              <a:t>/Full-Service Broker Dealer representatives, and 14% are Independent Insurance Agents.</a:t>
            </a:r>
          </a:p>
          <a:p>
            <a:r>
              <a:rPr lang="en-US" sz="1600" dirty="0"/>
              <a:t>All have individuals as their primary customers, and all receive service and support from external wholesalers.</a:t>
            </a:r>
          </a:p>
          <a:p>
            <a:r>
              <a:rPr lang="en-US" sz="1600" dirty="0"/>
              <a:t>Most of these financial professionals’ revenue comes from advisory services (including asset management and financial planning) (35%) and investment products and services (30%).</a:t>
            </a:r>
          </a:p>
          <a:p>
            <a:r>
              <a:rPr lang="en-US" sz="1600" dirty="0"/>
              <a:t>The financial professionals are predominately male (82%), and only 7% are of Hispanic or Latino origin.</a:t>
            </a:r>
          </a:p>
        </p:txBody>
      </p:sp>
      <p:sp>
        <p:nvSpPr>
          <p:cNvPr id="17" name="Title 3">
            <a:extLst>
              <a:ext uri="{FF2B5EF4-FFF2-40B4-BE49-F238E27FC236}">
                <a16:creationId xmlns:a16="http://schemas.microsoft.com/office/drawing/2014/main" id="{DF2CC112-6769-9C5D-0041-4D756B912233}"/>
              </a:ext>
            </a:extLst>
          </p:cNvPr>
          <p:cNvSpPr>
            <a:spLocks noGrp="1"/>
          </p:cNvSpPr>
          <p:nvPr>
            <p:ph type="title"/>
          </p:nvPr>
        </p:nvSpPr>
        <p:spPr>
          <a:xfrm>
            <a:off x="5782" y="-30864"/>
            <a:ext cx="12191998" cy="890341"/>
          </a:xfrm>
        </p:spPr>
        <p:txBody>
          <a:bodyPr/>
          <a:lstStyle/>
          <a:p>
            <a:r>
              <a:rPr lang="en-US" dirty="0"/>
              <a:t>Respondent Profile</a:t>
            </a:r>
          </a:p>
        </p:txBody>
      </p:sp>
      <p:sp>
        <p:nvSpPr>
          <p:cNvPr id="5" name="Slide Number Placeholder 4">
            <a:extLst>
              <a:ext uri="{FF2B5EF4-FFF2-40B4-BE49-F238E27FC236}">
                <a16:creationId xmlns:a16="http://schemas.microsoft.com/office/drawing/2014/main" id="{40F706D3-F9E1-6054-31F9-4692225F79D7}"/>
              </a:ext>
            </a:extLst>
          </p:cNvPr>
          <p:cNvSpPr>
            <a:spLocks noGrp="1"/>
          </p:cNvSpPr>
          <p:nvPr>
            <p:ph type="sldNum" sz="quarter" idx="4294967295"/>
          </p:nvPr>
        </p:nvSpPr>
        <p:spPr/>
        <p:txBody>
          <a:bodyPr>
            <a:normAutofit fontScale="25000" lnSpcReduction="20000"/>
          </a:bodyPr>
          <a:lstStyle/>
          <a:p>
            <a:pPr>
              <a:spcAft>
                <a:spcPts val="600"/>
              </a:spcAft>
            </a:pPr>
            <a:fld id="{FA06F0F5-DF6A-4E0E-AC03-6B0D0B0A1300}" type="slidenum">
              <a:rPr lang="en-US" sz="900" smtClean="0"/>
              <a:pPr>
                <a:spcAft>
                  <a:spcPts val="600"/>
                </a:spcAft>
              </a:pPr>
              <a:t>3</a:t>
            </a:fld>
            <a:endParaRPr lang="en-US" sz="900"/>
          </a:p>
        </p:txBody>
      </p:sp>
      <p:sp>
        <p:nvSpPr>
          <p:cNvPr id="19" name="Text Placeholder 5">
            <a:extLst>
              <a:ext uri="{FF2B5EF4-FFF2-40B4-BE49-F238E27FC236}">
                <a16:creationId xmlns:a16="http://schemas.microsoft.com/office/drawing/2014/main" id="{1E2F94F6-8F8A-9EDF-D496-3A21A4DF7936}"/>
              </a:ext>
            </a:extLst>
          </p:cNvPr>
          <p:cNvSpPr>
            <a:spLocks noGrp="1"/>
          </p:cNvSpPr>
          <p:nvPr>
            <p:ph type="body" sz="quarter" idx="14"/>
          </p:nvPr>
        </p:nvSpPr>
        <p:spPr>
          <a:xfrm>
            <a:off x="417448" y="5980090"/>
            <a:ext cx="5346858" cy="658368"/>
          </a:xfrm>
        </p:spPr>
        <p:txBody>
          <a:bodyPr/>
          <a:lstStyle/>
          <a:p>
            <a:r>
              <a:rPr lang="en-US" b="1" dirty="0"/>
              <a:t>Source</a:t>
            </a:r>
            <a:r>
              <a:rPr lang="en-US" dirty="0"/>
              <a:t>: 2023 US Financial Professional Survey</a:t>
            </a:r>
          </a:p>
        </p:txBody>
      </p:sp>
      <p:sp>
        <p:nvSpPr>
          <p:cNvPr id="2" name="Slide Number Placeholder 2">
            <a:extLst>
              <a:ext uri="{FF2B5EF4-FFF2-40B4-BE49-F238E27FC236}">
                <a16:creationId xmlns:a16="http://schemas.microsoft.com/office/drawing/2014/main" id="{3AADA9D7-03D3-05ED-353D-390DBE8F4EFB}"/>
              </a:ext>
            </a:extLst>
          </p:cNvPr>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3</a:t>
            </a:fld>
            <a:endParaRPr lang="en-US" sz="900" dirty="0"/>
          </a:p>
        </p:txBody>
      </p:sp>
    </p:spTree>
    <p:extLst>
      <p:ext uri="{BB962C8B-B14F-4D97-AF65-F5344CB8AC3E}">
        <p14:creationId xmlns:p14="http://schemas.microsoft.com/office/powerpoint/2010/main" val="10976365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F2D92-044E-AFD3-1F53-CCDF52BD8EB6}"/>
              </a:ext>
            </a:extLst>
          </p:cNvPr>
          <p:cNvSpPr>
            <a:spLocks noGrp="1"/>
          </p:cNvSpPr>
          <p:nvPr>
            <p:ph type="title"/>
          </p:nvPr>
        </p:nvSpPr>
        <p:spPr/>
        <p:txBody>
          <a:bodyPr/>
          <a:lstStyle/>
          <a:p>
            <a:r>
              <a:rPr lang="en-US" dirty="0"/>
              <a:t>Data Analytics in Practice</a:t>
            </a:r>
          </a:p>
        </p:txBody>
      </p:sp>
      <p:sp>
        <p:nvSpPr>
          <p:cNvPr id="3" name="Text Placeholder 2">
            <a:extLst>
              <a:ext uri="{FF2B5EF4-FFF2-40B4-BE49-F238E27FC236}">
                <a16:creationId xmlns:a16="http://schemas.microsoft.com/office/drawing/2014/main" id="{83C4E975-0F9B-E2A0-6C8E-EC390B0C7205}"/>
              </a:ext>
            </a:extLst>
          </p:cNvPr>
          <p:cNvSpPr>
            <a:spLocks noGrp="1"/>
          </p:cNvSpPr>
          <p:nvPr>
            <p:ph type="body" sz="quarter" idx="10"/>
          </p:nvPr>
        </p:nvSpPr>
        <p:spPr/>
        <p:txBody>
          <a:bodyPr/>
          <a:lstStyle/>
          <a:p>
            <a:r>
              <a:rPr lang="en-US" dirty="0"/>
              <a:t>To what extent do you incorporate the use of data analytics in your practice?</a:t>
            </a:r>
          </a:p>
        </p:txBody>
      </p:sp>
      <p:graphicFrame>
        <p:nvGraphicFramePr>
          <p:cNvPr id="16" name="Chart Placeholder 15">
            <a:extLst>
              <a:ext uri="{FF2B5EF4-FFF2-40B4-BE49-F238E27FC236}">
                <a16:creationId xmlns:a16="http://schemas.microsoft.com/office/drawing/2014/main" id="{6032272C-58E1-0F07-0B33-195E83F45AF6}"/>
              </a:ext>
            </a:extLst>
          </p:cNvPr>
          <p:cNvGraphicFramePr>
            <a:graphicFrameLocks noGrp="1"/>
          </p:cNvGraphicFramePr>
          <p:nvPr>
            <p:ph type="chart" sz="quarter" idx="15"/>
            <p:extLst>
              <p:ext uri="{D42A27DB-BD31-4B8C-83A1-F6EECF244321}">
                <p14:modId xmlns:p14="http://schemas.microsoft.com/office/powerpoint/2010/main" val="1589065365"/>
              </p:ext>
            </p:extLst>
          </p:nvPr>
        </p:nvGraphicFramePr>
        <p:xfrm>
          <a:off x="717550" y="1828800"/>
          <a:ext cx="10756900" cy="35687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5">
            <a:extLst>
              <a:ext uri="{FF2B5EF4-FFF2-40B4-BE49-F238E27FC236}">
                <a16:creationId xmlns:a16="http://schemas.microsoft.com/office/drawing/2014/main" id="{24E77AF4-F06D-9276-CC79-6439F8B3B39E}"/>
              </a:ext>
            </a:extLst>
          </p:cNvPr>
          <p:cNvSpPr>
            <a:spLocks noGrp="1"/>
          </p:cNvSpPr>
          <p:nvPr>
            <p:ph type="body" sz="quarter" idx="14"/>
          </p:nvPr>
        </p:nvSpPr>
        <p:spPr>
          <a:xfrm>
            <a:off x="417448" y="5980090"/>
            <a:ext cx="5346858" cy="658368"/>
          </a:xfrm>
        </p:spPr>
        <p:txBody>
          <a:bodyPr/>
          <a:lstStyle/>
          <a:p>
            <a:r>
              <a:rPr lang="en-US" b="1" dirty="0"/>
              <a:t>Source: </a:t>
            </a:r>
            <a:r>
              <a:rPr lang="en-US" dirty="0"/>
              <a:t>2023 US Financial Professional Survey</a:t>
            </a:r>
          </a:p>
        </p:txBody>
      </p:sp>
      <p:sp>
        <p:nvSpPr>
          <p:cNvPr id="6" name="Slide Number Placeholder 2">
            <a:extLst>
              <a:ext uri="{FF2B5EF4-FFF2-40B4-BE49-F238E27FC236}">
                <a16:creationId xmlns:a16="http://schemas.microsoft.com/office/drawing/2014/main" id="{AE509F2D-E37E-E67B-45B3-AC4845ADB266}"/>
              </a:ext>
            </a:extLst>
          </p:cNvPr>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30</a:t>
            </a:fld>
            <a:endParaRPr lang="en-US" sz="900" dirty="0"/>
          </a:p>
        </p:txBody>
      </p:sp>
    </p:spTree>
    <p:extLst>
      <p:ext uri="{BB962C8B-B14F-4D97-AF65-F5344CB8AC3E}">
        <p14:creationId xmlns:p14="http://schemas.microsoft.com/office/powerpoint/2010/main" val="23329757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F2D92-044E-AFD3-1F53-CCDF52BD8EB6}"/>
              </a:ext>
            </a:extLst>
          </p:cNvPr>
          <p:cNvSpPr>
            <a:spLocks noGrp="1"/>
          </p:cNvSpPr>
          <p:nvPr>
            <p:ph type="title"/>
          </p:nvPr>
        </p:nvSpPr>
        <p:spPr/>
        <p:txBody>
          <a:bodyPr/>
          <a:lstStyle/>
          <a:p>
            <a:r>
              <a:rPr lang="en-US" dirty="0"/>
              <a:t>Data and/or Analytics Support from Wholesalers</a:t>
            </a:r>
          </a:p>
        </p:txBody>
      </p:sp>
      <p:sp>
        <p:nvSpPr>
          <p:cNvPr id="3" name="Text Placeholder 2">
            <a:extLst>
              <a:ext uri="{FF2B5EF4-FFF2-40B4-BE49-F238E27FC236}">
                <a16:creationId xmlns:a16="http://schemas.microsoft.com/office/drawing/2014/main" id="{83C4E975-0F9B-E2A0-6C8E-EC390B0C7205}"/>
              </a:ext>
            </a:extLst>
          </p:cNvPr>
          <p:cNvSpPr>
            <a:spLocks noGrp="1"/>
          </p:cNvSpPr>
          <p:nvPr>
            <p:ph type="body" sz="quarter" idx="10"/>
          </p:nvPr>
        </p:nvSpPr>
        <p:spPr/>
        <p:txBody>
          <a:bodyPr/>
          <a:lstStyle/>
          <a:p>
            <a:r>
              <a:rPr lang="en-US" dirty="0"/>
              <a:t>How would you describe the data and/or analytics support you receive from wholesalers and the carriers they represent?</a:t>
            </a:r>
          </a:p>
        </p:txBody>
      </p:sp>
      <p:sp>
        <p:nvSpPr>
          <p:cNvPr id="5" name="Slide Number Placeholder 4">
            <a:extLst>
              <a:ext uri="{FF2B5EF4-FFF2-40B4-BE49-F238E27FC236}">
                <a16:creationId xmlns:a16="http://schemas.microsoft.com/office/drawing/2014/main" id="{F53EBEFC-09C9-9915-D76C-B3F45868713F}"/>
              </a:ext>
            </a:extLst>
          </p:cNvPr>
          <p:cNvSpPr>
            <a:spLocks noGrp="1"/>
          </p:cNvSpPr>
          <p:nvPr>
            <p:ph type="sldNum" sz="quarter" idx="4294967295"/>
          </p:nvPr>
        </p:nvSpPr>
        <p:spPr>
          <a:xfrm>
            <a:off x="7783749" y="645589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dirty="0"/>
          </a:p>
        </p:txBody>
      </p:sp>
      <p:graphicFrame>
        <p:nvGraphicFramePr>
          <p:cNvPr id="16" name="Chart Placeholder 15">
            <a:extLst>
              <a:ext uri="{FF2B5EF4-FFF2-40B4-BE49-F238E27FC236}">
                <a16:creationId xmlns:a16="http://schemas.microsoft.com/office/drawing/2014/main" id="{6032272C-58E1-0F07-0B33-195E83F45AF6}"/>
              </a:ext>
            </a:extLst>
          </p:cNvPr>
          <p:cNvGraphicFramePr>
            <a:graphicFrameLocks noGrp="1"/>
          </p:cNvGraphicFramePr>
          <p:nvPr>
            <p:ph type="chart" sz="quarter" idx="15"/>
            <p:extLst>
              <p:ext uri="{D42A27DB-BD31-4B8C-83A1-F6EECF244321}">
                <p14:modId xmlns:p14="http://schemas.microsoft.com/office/powerpoint/2010/main" val="4005212717"/>
              </p:ext>
            </p:extLst>
          </p:nvPr>
        </p:nvGraphicFramePr>
        <p:xfrm>
          <a:off x="717550" y="1932495"/>
          <a:ext cx="10756900" cy="35687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5">
            <a:extLst>
              <a:ext uri="{FF2B5EF4-FFF2-40B4-BE49-F238E27FC236}">
                <a16:creationId xmlns:a16="http://schemas.microsoft.com/office/drawing/2014/main" id="{AC5AB89B-6BB6-71B2-CDB8-9E8D5E20A401}"/>
              </a:ext>
            </a:extLst>
          </p:cNvPr>
          <p:cNvSpPr>
            <a:spLocks noGrp="1"/>
          </p:cNvSpPr>
          <p:nvPr>
            <p:ph type="body" sz="quarter" idx="14"/>
          </p:nvPr>
        </p:nvSpPr>
        <p:spPr>
          <a:xfrm>
            <a:off x="417448" y="5980090"/>
            <a:ext cx="5346858" cy="658368"/>
          </a:xfrm>
        </p:spPr>
        <p:txBody>
          <a:bodyPr/>
          <a:lstStyle/>
          <a:p>
            <a:r>
              <a:rPr lang="en-US" b="1" dirty="0"/>
              <a:t>Source: </a:t>
            </a:r>
            <a:r>
              <a:rPr lang="en-US" dirty="0"/>
              <a:t>2023 US Financial Professional Survey</a:t>
            </a:r>
          </a:p>
        </p:txBody>
      </p:sp>
      <p:sp>
        <p:nvSpPr>
          <p:cNvPr id="6" name="Slide Number Placeholder 2">
            <a:extLst>
              <a:ext uri="{FF2B5EF4-FFF2-40B4-BE49-F238E27FC236}">
                <a16:creationId xmlns:a16="http://schemas.microsoft.com/office/drawing/2014/main" id="{18D77A9A-E2F1-52BB-B05E-9690F337A08D}"/>
              </a:ext>
            </a:extLst>
          </p:cNvPr>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31</a:t>
            </a:fld>
            <a:endParaRPr lang="en-US" sz="900" dirty="0"/>
          </a:p>
        </p:txBody>
      </p:sp>
    </p:spTree>
    <p:extLst>
      <p:ext uri="{BB962C8B-B14F-4D97-AF65-F5344CB8AC3E}">
        <p14:creationId xmlns:p14="http://schemas.microsoft.com/office/powerpoint/2010/main" val="20634376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dirty="0"/>
          </a:p>
        </p:txBody>
      </p:sp>
      <p:sp>
        <p:nvSpPr>
          <p:cNvPr id="4" name="Title 3"/>
          <p:cNvSpPr>
            <a:spLocks noGrp="1"/>
          </p:cNvSpPr>
          <p:nvPr>
            <p:ph type="title"/>
          </p:nvPr>
        </p:nvSpPr>
        <p:spPr/>
        <p:txBody>
          <a:bodyPr/>
          <a:lstStyle/>
          <a:p>
            <a:r>
              <a:rPr lang="en-US" b="1" dirty="0"/>
              <a:t>Section 5: </a:t>
            </a:r>
            <a:r>
              <a:rPr lang="en-US" dirty="0"/>
              <a:t>Attitudes and Future Outlook</a:t>
            </a:r>
          </a:p>
        </p:txBody>
      </p:sp>
      <p:pic>
        <p:nvPicPr>
          <p:cNvPr id="8" name="Picture Placeholder 7"/>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6793" b="16793"/>
          <a:stretch/>
        </p:blipFill>
        <p:spPr/>
      </p:pic>
      <p:sp>
        <p:nvSpPr>
          <p:cNvPr id="3" name="Slide Number Placeholder 2">
            <a:extLst>
              <a:ext uri="{FF2B5EF4-FFF2-40B4-BE49-F238E27FC236}">
                <a16:creationId xmlns:a16="http://schemas.microsoft.com/office/drawing/2014/main" id="{37B4A00C-768D-328C-CF6F-BCEF97E930C2}"/>
              </a:ext>
            </a:extLst>
          </p:cNvPr>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32</a:t>
            </a:fld>
            <a:endParaRPr lang="en-US" sz="900" dirty="0"/>
          </a:p>
        </p:txBody>
      </p:sp>
    </p:spTree>
    <p:extLst>
      <p:ext uri="{BB962C8B-B14F-4D97-AF65-F5344CB8AC3E}">
        <p14:creationId xmlns:p14="http://schemas.microsoft.com/office/powerpoint/2010/main" val="13976880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Looking Forward 3 Years…</a:t>
            </a:r>
          </a:p>
        </p:txBody>
      </p:sp>
      <p:sp>
        <p:nvSpPr>
          <p:cNvPr id="3" name="TextBox 2">
            <a:extLst>
              <a:ext uri="{FF2B5EF4-FFF2-40B4-BE49-F238E27FC236}">
                <a16:creationId xmlns:a16="http://schemas.microsoft.com/office/drawing/2014/main" id="{0C8F6E4B-9D24-0A9A-2E8F-D9A2DABD27E8}"/>
              </a:ext>
            </a:extLst>
          </p:cNvPr>
          <p:cNvSpPr txBox="1"/>
          <p:nvPr/>
        </p:nvSpPr>
        <p:spPr>
          <a:xfrm>
            <a:off x="216636" y="861496"/>
            <a:ext cx="5109508" cy="646331"/>
          </a:xfrm>
          <a:prstGeom prst="rect">
            <a:avLst/>
          </a:prstGeom>
          <a:noFill/>
        </p:spPr>
        <p:txBody>
          <a:bodyPr wrap="square" rtlCol="0">
            <a:spAutoFit/>
          </a:bodyPr>
          <a:lstStyle/>
          <a:p>
            <a:pPr algn="ctr"/>
            <a:r>
              <a:rPr lang="en-US" dirty="0"/>
              <a:t>Individual 1:1 in-person meetings with external wholesalers will:</a:t>
            </a:r>
          </a:p>
        </p:txBody>
      </p:sp>
      <p:sp>
        <p:nvSpPr>
          <p:cNvPr id="4" name="TextBox 3">
            <a:extLst>
              <a:ext uri="{FF2B5EF4-FFF2-40B4-BE49-F238E27FC236}">
                <a16:creationId xmlns:a16="http://schemas.microsoft.com/office/drawing/2014/main" id="{5FE74387-80F9-2A00-C355-687AF7BB428C}"/>
              </a:ext>
            </a:extLst>
          </p:cNvPr>
          <p:cNvSpPr txBox="1"/>
          <p:nvPr/>
        </p:nvSpPr>
        <p:spPr>
          <a:xfrm>
            <a:off x="6865856" y="859477"/>
            <a:ext cx="5109508" cy="646331"/>
          </a:xfrm>
          <a:prstGeom prst="rect">
            <a:avLst/>
          </a:prstGeom>
          <a:noFill/>
        </p:spPr>
        <p:txBody>
          <a:bodyPr wrap="square" rtlCol="0">
            <a:spAutoFit/>
          </a:bodyPr>
          <a:lstStyle/>
          <a:p>
            <a:pPr algn="ctr"/>
            <a:r>
              <a:rPr lang="en-US" dirty="0"/>
              <a:t>Individual virtual meetings with external wholesalers will:</a:t>
            </a:r>
          </a:p>
        </p:txBody>
      </p:sp>
      <p:graphicFrame>
        <p:nvGraphicFramePr>
          <p:cNvPr id="9" name="Chart 8">
            <a:extLst>
              <a:ext uri="{FF2B5EF4-FFF2-40B4-BE49-F238E27FC236}">
                <a16:creationId xmlns:a16="http://schemas.microsoft.com/office/drawing/2014/main" id="{345E1B2D-A224-219C-1619-480A99B452F6}"/>
              </a:ext>
            </a:extLst>
          </p:cNvPr>
          <p:cNvGraphicFramePr/>
          <p:nvPr>
            <p:extLst>
              <p:ext uri="{D42A27DB-BD31-4B8C-83A1-F6EECF244321}">
                <p14:modId xmlns:p14="http://schemas.microsoft.com/office/powerpoint/2010/main" val="2554877528"/>
              </p:ext>
            </p:extLst>
          </p:nvPr>
        </p:nvGraphicFramePr>
        <p:xfrm>
          <a:off x="417448" y="1677971"/>
          <a:ext cx="5109508" cy="393707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729A3939-94B2-B50D-8A3C-B2D86818AC7E}"/>
              </a:ext>
            </a:extLst>
          </p:cNvPr>
          <p:cNvGraphicFramePr/>
          <p:nvPr>
            <p:extLst>
              <p:ext uri="{D42A27DB-BD31-4B8C-83A1-F6EECF244321}">
                <p14:modId xmlns:p14="http://schemas.microsoft.com/office/powerpoint/2010/main" val="1046002807"/>
              </p:ext>
            </p:extLst>
          </p:nvPr>
        </p:nvGraphicFramePr>
        <p:xfrm>
          <a:off x="6665046" y="1677971"/>
          <a:ext cx="5109508" cy="3937079"/>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 Placeholder 5">
            <a:extLst>
              <a:ext uri="{FF2B5EF4-FFF2-40B4-BE49-F238E27FC236}">
                <a16:creationId xmlns:a16="http://schemas.microsoft.com/office/drawing/2014/main" id="{91DE37A5-D64F-27CB-7CAD-606FAD70DDAD}"/>
              </a:ext>
            </a:extLst>
          </p:cNvPr>
          <p:cNvSpPr>
            <a:spLocks noGrp="1"/>
          </p:cNvSpPr>
          <p:nvPr>
            <p:ph type="body" sz="quarter" idx="14"/>
          </p:nvPr>
        </p:nvSpPr>
        <p:spPr>
          <a:xfrm>
            <a:off x="417448" y="5980090"/>
            <a:ext cx="5346858" cy="658368"/>
          </a:xfrm>
        </p:spPr>
        <p:txBody>
          <a:bodyPr/>
          <a:lstStyle/>
          <a:p>
            <a:r>
              <a:rPr lang="en-US" b="1" dirty="0"/>
              <a:t>Source: </a:t>
            </a:r>
            <a:r>
              <a:rPr lang="en-US" dirty="0"/>
              <a:t>2023 US Financial Professional Survey</a:t>
            </a:r>
          </a:p>
        </p:txBody>
      </p:sp>
      <p:sp>
        <p:nvSpPr>
          <p:cNvPr id="6" name="Slide Number Placeholder 5">
            <a:extLst>
              <a:ext uri="{FF2B5EF4-FFF2-40B4-BE49-F238E27FC236}">
                <a16:creationId xmlns:a16="http://schemas.microsoft.com/office/drawing/2014/main" id="{98E683C3-3EFD-7571-2B62-4526CCF72D59}"/>
              </a:ext>
            </a:extLst>
          </p:cNvPr>
          <p:cNvSpPr>
            <a:spLocks noGrp="1"/>
          </p:cNvSpPr>
          <p:nvPr>
            <p:ph type="sldNum" sz="quarter" idx="4294967295"/>
          </p:nvPr>
        </p:nvSpPr>
        <p:spPr/>
        <p:txBody>
          <a:bodyPr/>
          <a:lstStyle/>
          <a:p>
            <a:fld id="{FA06F0F5-DF6A-4E0E-AC03-6B0D0B0A1300}" type="slidenum">
              <a:rPr lang="en-US" sz="900" smtClean="0"/>
              <a:pPr/>
              <a:t>33</a:t>
            </a:fld>
            <a:endParaRPr lang="en-US" sz="900" dirty="0"/>
          </a:p>
        </p:txBody>
      </p:sp>
      <p:sp>
        <p:nvSpPr>
          <p:cNvPr id="7" name="Slide Number Placeholder 2">
            <a:extLst>
              <a:ext uri="{FF2B5EF4-FFF2-40B4-BE49-F238E27FC236}">
                <a16:creationId xmlns:a16="http://schemas.microsoft.com/office/drawing/2014/main" id="{C1001D57-6F7A-B4DA-9A0F-DAE4B879150A}"/>
              </a:ext>
            </a:extLst>
          </p:cNvPr>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33</a:t>
            </a:fld>
            <a:endParaRPr lang="en-US" sz="900" dirty="0"/>
          </a:p>
        </p:txBody>
      </p:sp>
    </p:spTree>
    <p:extLst>
      <p:ext uri="{BB962C8B-B14F-4D97-AF65-F5344CB8AC3E}">
        <p14:creationId xmlns:p14="http://schemas.microsoft.com/office/powerpoint/2010/main" val="26631278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F2D92-044E-AFD3-1F53-CCDF52BD8EB6}"/>
              </a:ext>
            </a:extLst>
          </p:cNvPr>
          <p:cNvSpPr>
            <a:spLocks noGrp="1"/>
          </p:cNvSpPr>
          <p:nvPr>
            <p:ph type="title"/>
          </p:nvPr>
        </p:nvSpPr>
        <p:spPr/>
        <p:txBody>
          <a:bodyPr/>
          <a:lstStyle/>
          <a:p>
            <a:r>
              <a:rPr lang="en-US" dirty="0"/>
              <a:t>Expected Data and/or Analytics Support</a:t>
            </a:r>
          </a:p>
        </p:txBody>
      </p:sp>
      <p:sp>
        <p:nvSpPr>
          <p:cNvPr id="3" name="Text Placeholder 2">
            <a:extLst>
              <a:ext uri="{FF2B5EF4-FFF2-40B4-BE49-F238E27FC236}">
                <a16:creationId xmlns:a16="http://schemas.microsoft.com/office/drawing/2014/main" id="{83C4E975-0F9B-E2A0-6C8E-EC390B0C7205}"/>
              </a:ext>
            </a:extLst>
          </p:cNvPr>
          <p:cNvSpPr>
            <a:spLocks noGrp="1"/>
          </p:cNvSpPr>
          <p:nvPr>
            <p:ph type="body" sz="quarter" idx="10"/>
          </p:nvPr>
        </p:nvSpPr>
        <p:spPr>
          <a:xfrm>
            <a:off x="440436" y="1418277"/>
            <a:ext cx="11311128" cy="400050"/>
          </a:xfrm>
        </p:spPr>
        <p:txBody>
          <a:bodyPr/>
          <a:lstStyle/>
          <a:p>
            <a:r>
              <a:rPr lang="en-US" dirty="0"/>
              <a:t>As you look forward to the next few years, to what extent will you expect improved data and/or analytics support from wholesalers and the carriers they represent?</a:t>
            </a:r>
          </a:p>
        </p:txBody>
      </p:sp>
      <p:graphicFrame>
        <p:nvGraphicFramePr>
          <p:cNvPr id="16" name="Chart Placeholder 15">
            <a:extLst>
              <a:ext uri="{FF2B5EF4-FFF2-40B4-BE49-F238E27FC236}">
                <a16:creationId xmlns:a16="http://schemas.microsoft.com/office/drawing/2014/main" id="{6032272C-58E1-0F07-0B33-195E83F45AF6}"/>
              </a:ext>
            </a:extLst>
          </p:cNvPr>
          <p:cNvGraphicFramePr>
            <a:graphicFrameLocks noGrp="1"/>
          </p:cNvGraphicFramePr>
          <p:nvPr>
            <p:ph type="chart" sz="quarter" idx="15"/>
            <p:extLst>
              <p:ext uri="{D42A27DB-BD31-4B8C-83A1-F6EECF244321}">
                <p14:modId xmlns:p14="http://schemas.microsoft.com/office/powerpoint/2010/main" val="2872752938"/>
              </p:ext>
            </p:extLst>
          </p:nvPr>
        </p:nvGraphicFramePr>
        <p:xfrm>
          <a:off x="1537682" y="1951349"/>
          <a:ext cx="10756900" cy="35687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5">
            <a:extLst>
              <a:ext uri="{FF2B5EF4-FFF2-40B4-BE49-F238E27FC236}">
                <a16:creationId xmlns:a16="http://schemas.microsoft.com/office/drawing/2014/main" id="{0ED06DE8-FA92-0253-F1AD-DC6C698069F4}"/>
              </a:ext>
            </a:extLst>
          </p:cNvPr>
          <p:cNvSpPr>
            <a:spLocks noGrp="1"/>
          </p:cNvSpPr>
          <p:nvPr>
            <p:ph type="body" sz="quarter" idx="14"/>
          </p:nvPr>
        </p:nvSpPr>
        <p:spPr>
          <a:xfrm>
            <a:off x="417448" y="5980090"/>
            <a:ext cx="5346858" cy="658368"/>
          </a:xfrm>
        </p:spPr>
        <p:txBody>
          <a:bodyPr/>
          <a:lstStyle/>
          <a:p>
            <a:r>
              <a:rPr lang="en-US" b="1" dirty="0"/>
              <a:t>Source: </a:t>
            </a:r>
            <a:r>
              <a:rPr lang="en-US" dirty="0"/>
              <a:t>2023 US Financial Professional Survey</a:t>
            </a:r>
          </a:p>
        </p:txBody>
      </p:sp>
      <p:sp>
        <p:nvSpPr>
          <p:cNvPr id="6" name="Slide Number Placeholder 2">
            <a:extLst>
              <a:ext uri="{FF2B5EF4-FFF2-40B4-BE49-F238E27FC236}">
                <a16:creationId xmlns:a16="http://schemas.microsoft.com/office/drawing/2014/main" id="{29D3702E-089B-E02C-07DF-CB8429545F74}"/>
              </a:ext>
            </a:extLst>
          </p:cNvPr>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34</a:t>
            </a:fld>
            <a:endParaRPr lang="en-US" sz="900" dirty="0"/>
          </a:p>
        </p:txBody>
      </p:sp>
    </p:spTree>
    <p:extLst>
      <p:ext uri="{BB962C8B-B14F-4D97-AF65-F5344CB8AC3E}">
        <p14:creationId xmlns:p14="http://schemas.microsoft.com/office/powerpoint/2010/main" val="5910669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Primary Reason for Needing an External Wholesaler</a:t>
            </a:r>
          </a:p>
        </p:txBody>
      </p:sp>
      <p:graphicFrame>
        <p:nvGraphicFramePr>
          <p:cNvPr id="12" name="Chart Placeholder 11">
            <a:extLst>
              <a:ext uri="{FF2B5EF4-FFF2-40B4-BE49-F238E27FC236}">
                <a16:creationId xmlns:a16="http://schemas.microsoft.com/office/drawing/2014/main" id="{0CF955DB-876D-A3C0-734C-F91369C81755}"/>
              </a:ext>
            </a:extLst>
          </p:cNvPr>
          <p:cNvGraphicFramePr>
            <a:graphicFrameLocks noGrp="1"/>
          </p:cNvGraphicFramePr>
          <p:nvPr>
            <p:ph type="chart" sz="quarter" idx="15"/>
            <p:extLst>
              <p:ext uri="{D42A27DB-BD31-4B8C-83A1-F6EECF244321}">
                <p14:modId xmlns:p14="http://schemas.microsoft.com/office/powerpoint/2010/main" val="2165115467"/>
              </p:ext>
            </p:extLst>
          </p:nvPr>
        </p:nvGraphicFramePr>
        <p:xfrm>
          <a:off x="717550" y="1225485"/>
          <a:ext cx="10756900" cy="4223745"/>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Placeholder 5">
            <a:extLst>
              <a:ext uri="{FF2B5EF4-FFF2-40B4-BE49-F238E27FC236}">
                <a16:creationId xmlns:a16="http://schemas.microsoft.com/office/drawing/2014/main" id="{8CC34C42-98B6-C526-3812-BBFF7F0CA1DF}"/>
              </a:ext>
            </a:extLst>
          </p:cNvPr>
          <p:cNvSpPr txBox="1">
            <a:spLocks/>
          </p:cNvSpPr>
          <p:nvPr/>
        </p:nvSpPr>
        <p:spPr>
          <a:xfrm>
            <a:off x="417448" y="5980090"/>
            <a:ext cx="5346858" cy="658368"/>
          </a:xfrm>
          <a:prstGeom prst="rect">
            <a:avLst/>
          </a:prstGeom>
          <a:ln>
            <a:noFill/>
          </a:ln>
        </p:spPr>
        <p:txBody>
          <a:bodyPr anchor="b"/>
          <a:lstStyle>
            <a:lvl1pPr marL="0" indent="0" algn="l" rtl="0" eaLnBrk="1" fontAlgn="base" hangingPunct="1">
              <a:lnSpc>
                <a:spcPct val="100000"/>
              </a:lnSpc>
              <a:spcBef>
                <a:spcPts val="0"/>
              </a:spcBef>
              <a:spcAft>
                <a:spcPts val="0"/>
              </a:spcAft>
              <a:buClr>
                <a:schemeClr val="accent1"/>
              </a:buClr>
              <a:buSzPct val="90000"/>
              <a:buFont typeface="Arial"/>
              <a:buNone/>
              <a:defRPr sz="800" b="0">
                <a:solidFill>
                  <a:schemeClr val="tx1"/>
                </a:solidFill>
                <a:latin typeface="+mn-lt"/>
                <a:ea typeface="+mn-ea"/>
                <a:cs typeface="+mn-cs"/>
              </a:defRPr>
            </a:lvl1pPr>
            <a:lvl2pPr marL="236685"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03"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a:lstStyle>
          <a:p>
            <a:r>
              <a:rPr lang="en-US" b="1" kern="0" dirty="0"/>
              <a:t>Source: </a:t>
            </a:r>
            <a:r>
              <a:rPr lang="en-US" kern="0" dirty="0"/>
              <a:t>2023 US Financial Professional Survey</a:t>
            </a:r>
          </a:p>
        </p:txBody>
      </p:sp>
      <p:sp>
        <p:nvSpPr>
          <p:cNvPr id="4" name="Slide Number Placeholder 2">
            <a:extLst>
              <a:ext uri="{FF2B5EF4-FFF2-40B4-BE49-F238E27FC236}">
                <a16:creationId xmlns:a16="http://schemas.microsoft.com/office/drawing/2014/main" id="{0C8A401F-F886-D684-A248-5BB5C3452DC0}"/>
              </a:ext>
            </a:extLst>
          </p:cNvPr>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35</a:t>
            </a:fld>
            <a:endParaRPr lang="en-US" sz="900" dirty="0"/>
          </a:p>
        </p:txBody>
      </p:sp>
    </p:spTree>
    <p:extLst>
      <p:ext uri="{BB962C8B-B14F-4D97-AF65-F5344CB8AC3E}">
        <p14:creationId xmlns:p14="http://schemas.microsoft.com/office/powerpoint/2010/main" val="16052318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Agree/Disagree</a:t>
            </a:r>
          </a:p>
        </p:txBody>
      </p:sp>
      <p:graphicFrame>
        <p:nvGraphicFramePr>
          <p:cNvPr id="6" name="Chart 5"/>
          <p:cNvGraphicFramePr/>
          <p:nvPr>
            <p:extLst>
              <p:ext uri="{D42A27DB-BD31-4B8C-83A1-F6EECF244321}">
                <p14:modId xmlns:p14="http://schemas.microsoft.com/office/powerpoint/2010/main" val="1294451608"/>
              </p:ext>
            </p:extLst>
          </p:nvPr>
        </p:nvGraphicFramePr>
        <p:xfrm>
          <a:off x="417447" y="956996"/>
          <a:ext cx="11306467" cy="5033034"/>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Placeholder 5">
            <a:extLst>
              <a:ext uri="{FF2B5EF4-FFF2-40B4-BE49-F238E27FC236}">
                <a16:creationId xmlns:a16="http://schemas.microsoft.com/office/drawing/2014/main" id="{82732818-C728-E9E7-87FE-4D735FE0614F}"/>
              </a:ext>
            </a:extLst>
          </p:cNvPr>
          <p:cNvSpPr>
            <a:spLocks noGrp="1"/>
          </p:cNvSpPr>
          <p:nvPr>
            <p:ph type="body" sz="quarter" idx="14"/>
          </p:nvPr>
        </p:nvSpPr>
        <p:spPr>
          <a:xfrm>
            <a:off x="417448" y="5980090"/>
            <a:ext cx="5346858" cy="658368"/>
          </a:xfrm>
        </p:spPr>
        <p:txBody>
          <a:bodyPr/>
          <a:lstStyle/>
          <a:p>
            <a:r>
              <a:rPr lang="en-US" b="1" dirty="0"/>
              <a:t>Source: </a:t>
            </a:r>
            <a:r>
              <a:rPr lang="en-US" dirty="0"/>
              <a:t>2023 US Financial Professional Survey</a:t>
            </a:r>
          </a:p>
        </p:txBody>
      </p:sp>
      <p:sp>
        <p:nvSpPr>
          <p:cNvPr id="4" name="Slide Number Placeholder 3">
            <a:extLst>
              <a:ext uri="{FF2B5EF4-FFF2-40B4-BE49-F238E27FC236}">
                <a16:creationId xmlns:a16="http://schemas.microsoft.com/office/drawing/2014/main" id="{10C4DBD4-B8C2-8DE6-572D-6489972ECF49}"/>
              </a:ext>
            </a:extLst>
          </p:cNvPr>
          <p:cNvSpPr>
            <a:spLocks noGrp="1"/>
          </p:cNvSpPr>
          <p:nvPr>
            <p:ph type="sldNum" sz="quarter" idx="4294967295"/>
          </p:nvPr>
        </p:nvSpPr>
        <p:spPr/>
        <p:txBody>
          <a:bodyPr/>
          <a:lstStyle/>
          <a:p>
            <a:fld id="{FA06F0F5-DF6A-4E0E-AC03-6B0D0B0A1300}" type="slidenum">
              <a:rPr lang="en-US" sz="900" smtClean="0"/>
              <a:pPr/>
              <a:t>36</a:t>
            </a:fld>
            <a:endParaRPr lang="en-US" sz="900" dirty="0"/>
          </a:p>
        </p:txBody>
      </p:sp>
      <p:sp>
        <p:nvSpPr>
          <p:cNvPr id="5" name="Slide Number Placeholder 2">
            <a:extLst>
              <a:ext uri="{FF2B5EF4-FFF2-40B4-BE49-F238E27FC236}">
                <a16:creationId xmlns:a16="http://schemas.microsoft.com/office/drawing/2014/main" id="{1B1604E3-B324-F505-D375-C467630C28BA}"/>
              </a:ext>
            </a:extLst>
          </p:cNvPr>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36</a:t>
            </a:fld>
            <a:endParaRPr lang="en-US" sz="900" dirty="0"/>
          </a:p>
        </p:txBody>
      </p:sp>
    </p:spTree>
    <p:extLst>
      <p:ext uri="{BB962C8B-B14F-4D97-AF65-F5344CB8AC3E}">
        <p14:creationId xmlns:p14="http://schemas.microsoft.com/office/powerpoint/2010/main" val="27414555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Expected 2023 Net Income Compared to 2022</a:t>
            </a:r>
          </a:p>
        </p:txBody>
      </p:sp>
      <p:sp>
        <p:nvSpPr>
          <p:cNvPr id="6" name="Text Placeholder 5"/>
          <p:cNvSpPr>
            <a:spLocks noGrp="1"/>
          </p:cNvSpPr>
          <p:nvPr>
            <p:ph type="body" sz="quarter" idx="14"/>
          </p:nvPr>
        </p:nvSpPr>
        <p:spPr/>
        <p:txBody>
          <a:bodyPr/>
          <a:lstStyle/>
          <a:p>
            <a:r>
              <a:rPr lang="en-US" b="1" dirty="0"/>
              <a:t>Source: </a:t>
            </a:r>
            <a:r>
              <a:rPr lang="en-US" dirty="0"/>
              <a:t>2023 US Financial Professional Survey</a:t>
            </a:r>
          </a:p>
        </p:txBody>
      </p:sp>
      <p:graphicFrame>
        <p:nvGraphicFramePr>
          <p:cNvPr id="12" name="Chart Placeholder 11">
            <a:extLst>
              <a:ext uri="{FF2B5EF4-FFF2-40B4-BE49-F238E27FC236}">
                <a16:creationId xmlns:a16="http://schemas.microsoft.com/office/drawing/2014/main" id="{58BFC07E-758A-033F-92E3-2EE5C17292DD}"/>
              </a:ext>
            </a:extLst>
          </p:cNvPr>
          <p:cNvGraphicFramePr>
            <a:graphicFrameLocks noGrp="1"/>
          </p:cNvGraphicFramePr>
          <p:nvPr>
            <p:ph type="chart" sz="quarter" idx="15"/>
            <p:extLst>
              <p:ext uri="{D42A27DB-BD31-4B8C-83A1-F6EECF244321}">
                <p14:modId xmlns:p14="http://schemas.microsoft.com/office/powerpoint/2010/main" val="176640738"/>
              </p:ext>
            </p:extLst>
          </p:nvPr>
        </p:nvGraphicFramePr>
        <p:xfrm>
          <a:off x="717550" y="1225485"/>
          <a:ext cx="10756900" cy="4172015"/>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a:extLst>
              <a:ext uri="{FF2B5EF4-FFF2-40B4-BE49-F238E27FC236}">
                <a16:creationId xmlns:a16="http://schemas.microsoft.com/office/drawing/2014/main" id="{B2BE621E-4F65-20EC-E2A4-316BD8180379}"/>
              </a:ext>
            </a:extLst>
          </p:cNvPr>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37</a:t>
            </a:fld>
            <a:endParaRPr lang="en-US" sz="900" dirty="0"/>
          </a:p>
        </p:txBody>
      </p:sp>
    </p:spTree>
    <p:extLst>
      <p:ext uri="{BB962C8B-B14F-4D97-AF65-F5344CB8AC3E}">
        <p14:creationId xmlns:p14="http://schemas.microsoft.com/office/powerpoint/2010/main" val="30635513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F2D92-044E-AFD3-1F53-CCDF52BD8EB6}"/>
              </a:ext>
            </a:extLst>
          </p:cNvPr>
          <p:cNvSpPr>
            <a:spLocks noGrp="1"/>
          </p:cNvSpPr>
          <p:nvPr>
            <p:ph type="title"/>
          </p:nvPr>
        </p:nvSpPr>
        <p:spPr/>
        <p:txBody>
          <a:bodyPr/>
          <a:lstStyle/>
          <a:p>
            <a:r>
              <a:rPr lang="en-US" dirty="0"/>
              <a:t>Most Highly Valued Means of Wholesaling</a:t>
            </a:r>
          </a:p>
        </p:txBody>
      </p:sp>
      <p:sp>
        <p:nvSpPr>
          <p:cNvPr id="3" name="Text Placeholder 2">
            <a:extLst>
              <a:ext uri="{FF2B5EF4-FFF2-40B4-BE49-F238E27FC236}">
                <a16:creationId xmlns:a16="http://schemas.microsoft.com/office/drawing/2014/main" id="{83C4E975-0F9B-E2A0-6C8E-EC390B0C7205}"/>
              </a:ext>
            </a:extLst>
          </p:cNvPr>
          <p:cNvSpPr>
            <a:spLocks noGrp="1"/>
          </p:cNvSpPr>
          <p:nvPr>
            <p:ph type="body" sz="quarter" idx="10"/>
          </p:nvPr>
        </p:nvSpPr>
        <p:spPr>
          <a:xfrm>
            <a:off x="440436" y="1418277"/>
            <a:ext cx="11311128" cy="400050"/>
          </a:xfrm>
        </p:spPr>
        <p:txBody>
          <a:bodyPr/>
          <a:lstStyle/>
          <a:p>
            <a:r>
              <a:rPr lang="en-US" dirty="0"/>
              <a:t>What means of wholesaling will be most highly valued by you in the next 3 years?</a:t>
            </a:r>
          </a:p>
        </p:txBody>
      </p:sp>
      <p:graphicFrame>
        <p:nvGraphicFramePr>
          <p:cNvPr id="16" name="Chart Placeholder 15">
            <a:extLst>
              <a:ext uri="{FF2B5EF4-FFF2-40B4-BE49-F238E27FC236}">
                <a16:creationId xmlns:a16="http://schemas.microsoft.com/office/drawing/2014/main" id="{6032272C-58E1-0F07-0B33-195E83F45AF6}"/>
              </a:ext>
            </a:extLst>
          </p:cNvPr>
          <p:cNvGraphicFramePr>
            <a:graphicFrameLocks noGrp="1"/>
          </p:cNvGraphicFramePr>
          <p:nvPr>
            <p:ph type="chart" sz="quarter" idx="15"/>
            <p:extLst>
              <p:ext uri="{D42A27DB-BD31-4B8C-83A1-F6EECF244321}">
                <p14:modId xmlns:p14="http://schemas.microsoft.com/office/powerpoint/2010/main" val="4187649465"/>
              </p:ext>
            </p:extLst>
          </p:nvPr>
        </p:nvGraphicFramePr>
        <p:xfrm>
          <a:off x="1537682" y="1951349"/>
          <a:ext cx="10756900" cy="35687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5">
            <a:extLst>
              <a:ext uri="{FF2B5EF4-FFF2-40B4-BE49-F238E27FC236}">
                <a16:creationId xmlns:a16="http://schemas.microsoft.com/office/drawing/2014/main" id="{60F7443C-CD69-6FA4-64C4-791551B5BC69}"/>
              </a:ext>
            </a:extLst>
          </p:cNvPr>
          <p:cNvSpPr>
            <a:spLocks noGrp="1"/>
          </p:cNvSpPr>
          <p:nvPr>
            <p:ph type="body" sz="quarter" idx="14"/>
          </p:nvPr>
        </p:nvSpPr>
        <p:spPr>
          <a:xfrm>
            <a:off x="417448" y="5980090"/>
            <a:ext cx="5346858" cy="658368"/>
          </a:xfrm>
        </p:spPr>
        <p:txBody>
          <a:bodyPr/>
          <a:lstStyle/>
          <a:p>
            <a:r>
              <a:rPr lang="en-US" b="1" dirty="0"/>
              <a:t>Source: </a:t>
            </a:r>
            <a:r>
              <a:rPr lang="en-US" dirty="0"/>
              <a:t>2023 US Financial Professional Survey</a:t>
            </a:r>
          </a:p>
        </p:txBody>
      </p:sp>
      <p:sp>
        <p:nvSpPr>
          <p:cNvPr id="6" name="Slide Number Placeholder 2">
            <a:extLst>
              <a:ext uri="{FF2B5EF4-FFF2-40B4-BE49-F238E27FC236}">
                <a16:creationId xmlns:a16="http://schemas.microsoft.com/office/drawing/2014/main" id="{D2B5024C-C6C9-AC65-4702-EAF203C2E977}"/>
              </a:ext>
            </a:extLst>
          </p:cNvPr>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38</a:t>
            </a:fld>
            <a:endParaRPr lang="en-US" sz="900" dirty="0"/>
          </a:p>
        </p:txBody>
      </p:sp>
    </p:spTree>
    <p:extLst>
      <p:ext uri="{BB962C8B-B14F-4D97-AF65-F5344CB8AC3E}">
        <p14:creationId xmlns:p14="http://schemas.microsoft.com/office/powerpoint/2010/main" val="20630206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3629" y="1535973"/>
            <a:ext cx="9644742" cy="78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404040"/>
                </a:solidFill>
                <a:effectLst/>
                <a:uLnTx/>
                <a:uFillTx/>
                <a:latin typeface="Arial" panose="020B0604020202020204"/>
                <a:ea typeface="+mn-ea"/>
                <a:cs typeface="+mn-cs"/>
              </a:rPr>
              <a:t>Advancing the financial services industry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404040"/>
                </a:solidFill>
                <a:effectLst/>
                <a:uLnTx/>
                <a:uFillTx/>
                <a:latin typeface="Arial" panose="020B0604020202020204"/>
                <a:ea typeface="+mn-ea"/>
                <a:cs typeface="+mn-cs"/>
              </a:rPr>
              <a:t>by empowering our members</a:t>
            </a:r>
          </a:p>
        </p:txBody>
      </p:sp>
      <p:grpSp>
        <p:nvGrpSpPr>
          <p:cNvPr id="2" name="Group 1"/>
          <p:cNvGrpSpPr/>
          <p:nvPr/>
        </p:nvGrpSpPr>
        <p:grpSpPr>
          <a:xfrm>
            <a:off x="1187993" y="2780401"/>
            <a:ext cx="2238375" cy="2724150"/>
            <a:chOff x="10698647" y="862215"/>
            <a:chExt cx="2238375" cy="2724150"/>
          </a:xfrm>
        </p:grpSpPr>
        <p:sp>
          <p:nvSpPr>
            <p:cNvPr id="65" name="Rectangle 64"/>
            <p:cNvSpPr/>
            <p:nvPr/>
          </p:nvSpPr>
          <p:spPr>
            <a:xfrm>
              <a:off x="10698647" y="1071765"/>
              <a:ext cx="2238375" cy="2514600"/>
            </a:xfrm>
            <a:prstGeom prst="rect">
              <a:avLst/>
            </a:prstGeom>
            <a:no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7" name="Rectangle 6"/>
            <p:cNvSpPr/>
            <p:nvPr/>
          </p:nvSpPr>
          <p:spPr>
            <a:xfrm>
              <a:off x="10703876" y="862215"/>
              <a:ext cx="2232932" cy="666750"/>
            </a:xfrm>
            <a:prstGeom prst="rect">
              <a:avLst/>
            </a:prstGeom>
            <a:solidFill>
              <a:srgbClr val="0B9EC1"/>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0" name="Rectangle 29"/>
            <p:cNvSpPr/>
            <p:nvPr/>
          </p:nvSpPr>
          <p:spPr>
            <a:xfrm>
              <a:off x="10717698" y="965173"/>
              <a:ext cx="2200275" cy="461665"/>
            </a:xfrm>
            <a:prstGeom prst="rect">
              <a:avLst/>
            </a:prstGeom>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231F20"/>
                  </a:solidFill>
                  <a:effectLst/>
                  <a:uLnTx/>
                  <a:uFillTx/>
                  <a:latin typeface="Arial" panose="020B0604020202020204"/>
                  <a:ea typeface="+mn-ea"/>
                  <a:cs typeface="+mn-cs"/>
                </a:rPr>
                <a:t>Knowledge</a:t>
              </a:r>
            </a:p>
          </p:txBody>
        </p:sp>
        <p:pic>
          <p:nvPicPr>
            <p:cNvPr id="23" name="Picture 2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155532" y="1897855"/>
              <a:ext cx="1448115" cy="1124932"/>
            </a:xfrm>
            <a:prstGeom prst="rect">
              <a:avLst/>
            </a:prstGeom>
          </p:spPr>
        </p:pic>
      </p:grpSp>
      <p:sp>
        <p:nvSpPr>
          <p:cNvPr id="67" name="Rectangle 66"/>
          <p:cNvSpPr/>
          <p:nvPr/>
        </p:nvSpPr>
        <p:spPr>
          <a:xfrm>
            <a:off x="8497584" y="2762250"/>
            <a:ext cx="2238375" cy="2724150"/>
          </a:xfrm>
          <a:prstGeom prst="rect">
            <a:avLst/>
          </a:prstGeom>
          <a:no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64" name="Rectangle 63"/>
          <p:cNvSpPr/>
          <p:nvPr/>
        </p:nvSpPr>
        <p:spPr>
          <a:xfrm>
            <a:off x="8492822" y="2762250"/>
            <a:ext cx="2238375" cy="666750"/>
          </a:xfrm>
          <a:prstGeom prst="rect">
            <a:avLst/>
          </a:prstGeom>
          <a:solidFill>
            <a:srgbClr val="F7921D"/>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1" name="Rectangle 50"/>
          <p:cNvSpPr/>
          <p:nvPr/>
        </p:nvSpPr>
        <p:spPr>
          <a:xfrm>
            <a:off x="8502347" y="2835584"/>
            <a:ext cx="2228850" cy="498598"/>
          </a:xfrm>
          <a:prstGeom prst="rect">
            <a:avLst/>
          </a:prstGeom>
        </p:spPr>
        <p:txBody>
          <a:bodyPr wrap="square" anchor="ctr">
            <a:spAutoFit/>
          </a:bodyPr>
          <a:lstStyle/>
          <a:p>
            <a:pPr marL="0" marR="0" lvl="0" indent="0" algn="ctr" defTabSz="914400" rtl="0" eaLnBrk="1" fontAlgn="auto" latinLnBrk="0" hangingPunct="1">
              <a:lnSpc>
                <a:spcPct val="110000"/>
              </a:lnSpc>
              <a:spcBef>
                <a:spcPts val="75"/>
              </a:spcBef>
              <a:spcAft>
                <a:spcPts val="0"/>
              </a:spcAft>
              <a:buClrTx/>
              <a:buSzPct val="100000"/>
              <a:buFontTx/>
              <a:buNone/>
              <a:tabLst/>
              <a:defRPr/>
            </a:pPr>
            <a:r>
              <a:rPr kumimoji="0" lang="en-US" sz="2400" b="1" i="0" u="none" strike="noStrike" kern="1200" cap="none" spc="0" normalizeH="0" baseline="0" noProof="0" dirty="0">
                <a:ln>
                  <a:noFill/>
                </a:ln>
                <a:solidFill>
                  <a:srgbClr val="231F20"/>
                </a:solidFill>
                <a:effectLst/>
                <a:uLnTx/>
                <a:uFillTx/>
                <a:latin typeface="Arial" panose="020B0604020202020204"/>
                <a:ea typeface="+mn-ea"/>
                <a:cs typeface="+mn-cs"/>
              </a:rPr>
              <a:t>Solutions</a:t>
            </a:r>
          </a:p>
        </p:txBody>
      </p:sp>
      <p:pic>
        <p:nvPicPr>
          <p:cNvPr id="35" name="Picture 3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030968" y="3709971"/>
            <a:ext cx="1252554" cy="1252554"/>
          </a:xfrm>
          <a:prstGeom prst="rect">
            <a:avLst/>
          </a:prstGeom>
        </p:spPr>
      </p:pic>
      <p:sp>
        <p:nvSpPr>
          <p:cNvPr id="24" name="Title 1"/>
          <p:cNvSpPr>
            <a:spLocks noGrp="1"/>
          </p:cNvSpPr>
          <p:nvPr>
            <p:ph type="title"/>
          </p:nvPr>
        </p:nvSpPr>
        <p:spPr>
          <a:xfrm>
            <a:off x="5782" y="-30864"/>
            <a:ext cx="12191998" cy="890341"/>
          </a:xfrm>
          <a:prstGeom prst="rect">
            <a:avLst/>
          </a:prstGeom>
        </p:spPr>
        <p:txBody>
          <a:bodyPr/>
          <a:lstStyle/>
          <a:p>
            <a:r>
              <a:rPr lang="en-US" dirty="0"/>
              <a:t>Our Mission</a:t>
            </a:r>
          </a:p>
        </p:txBody>
      </p:sp>
      <p:sp>
        <p:nvSpPr>
          <p:cNvPr id="4" name="Rectangle 3">
            <a:extLst>
              <a:ext uri="{FF2B5EF4-FFF2-40B4-BE49-F238E27FC236}">
                <a16:creationId xmlns:a16="http://schemas.microsoft.com/office/drawing/2014/main" id="{A893FAEB-7B67-7018-BA11-0B7B917421F2}"/>
              </a:ext>
            </a:extLst>
          </p:cNvPr>
          <p:cNvSpPr/>
          <p:nvPr/>
        </p:nvSpPr>
        <p:spPr>
          <a:xfrm>
            <a:off x="3638299" y="2998942"/>
            <a:ext cx="2238375" cy="2514600"/>
          </a:xfrm>
          <a:prstGeom prst="rect">
            <a:avLst/>
          </a:prstGeom>
          <a:no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 name="Rectangle 4">
            <a:extLst>
              <a:ext uri="{FF2B5EF4-FFF2-40B4-BE49-F238E27FC236}">
                <a16:creationId xmlns:a16="http://schemas.microsoft.com/office/drawing/2014/main" id="{505773C5-2BFA-4151-A97C-88236DB2910D}"/>
              </a:ext>
            </a:extLst>
          </p:cNvPr>
          <p:cNvSpPr/>
          <p:nvPr/>
        </p:nvSpPr>
        <p:spPr>
          <a:xfrm>
            <a:off x="3633537" y="2789392"/>
            <a:ext cx="2247899" cy="666750"/>
          </a:xfrm>
          <a:prstGeom prst="rect">
            <a:avLst/>
          </a:prstGeom>
          <a:solidFill>
            <a:srgbClr val="FAC809"/>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8" name="Rectangle 7">
            <a:extLst>
              <a:ext uri="{FF2B5EF4-FFF2-40B4-BE49-F238E27FC236}">
                <a16:creationId xmlns:a16="http://schemas.microsoft.com/office/drawing/2014/main" id="{466E5DC7-6632-E802-6B6A-C66C426C5118}"/>
              </a:ext>
            </a:extLst>
          </p:cNvPr>
          <p:cNvSpPr/>
          <p:nvPr/>
        </p:nvSpPr>
        <p:spPr>
          <a:xfrm>
            <a:off x="3652587" y="2906199"/>
            <a:ext cx="2209800" cy="461665"/>
          </a:xfrm>
          <a:prstGeom prst="rect">
            <a:avLst/>
          </a:prstGeom>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231F20"/>
                </a:solidFill>
                <a:effectLst/>
                <a:uLnTx/>
                <a:uFillTx/>
                <a:latin typeface="Arial" panose="020B0604020202020204"/>
                <a:ea typeface="+mn-ea"/>
                <a:cs typeface="+mn-cs"/>
              </a:rPr>
              <a:t>Insights </a:t>
            </a:r>
          </a:p>
        </p:txBody>
      </p:sp>
      <p:pic>
        <p:nvPicPr>
          <p:cNvPr id="10" name="Picture 9">
            <a:extLst>
              <a:ext uri="{FF2B5EF4-FFF2-40B4-BE49-F238E27FC236}">
                <a16:creationId xmlns:a16="http://schemas.microsoft.com/office/drawing/2014/main" id="{2D5B6102-EDE5-057D-B68B-5C2E38603B3C}"/>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090737" y="3705567"/>
            <a:ext cx="1276350" cy="1329257"/>
          </a:xfrm>
          <a:prstGeom prst="rect">
            <a:avLst/>
          </a:prstGeom>
        </p:spPr>
      </p:pic>
      <p:sp>
        <p:nvSpPr>
          <p:cNvPr id="27" name="Rectangle 26">
            <a:extLst>
              <a:ext uri="{FF2B5EF4-FFF2-40B4-BE49-F238E27FC236}">
                <a16:creationId xmlns:a16="http://schemas.microsoft.com/office/drawing/2014/main" id="{D601E038-5B77-AE96-A0F2-F00C9FE05C83}"/>
              </a:ext>
            </a:extLst>
          </p:cNvPr>
          <p:cNvSpPr/>
          <p:nvPr/>
        </p:nvSpPr>
        <p:spPr>
          <a:xfrm>
            <a:off x="6081444" y="2989951"/>
            <a:ext cx="2238375" cy="2514600"/>
          </a:xfrm>
          <a:prstGeom prst="rect">
            <a:avLst/>
          </a:prstGeom>
          <a:no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8" name="Rectangle 27">
            <a:extLst>
              <a:ext uri="{FF2B5EF4-FFF2-40B4-BE49-F238E27FC236}">
                <a16:creationId xmlns:a16="http://schemas.microsoft.com/office/drawing/2014/main" id="{47060DE2-0EAC-1985-B0CF-4AA4FE600A14}"/>
              </a:ext>
            </a:extLst>
          </p:cNvPr>
          <p:cNvSpPr/>
          <p:nvPr/>
        </p:nvSpPr>
        <p:spPr>
          <a:xfrm>
            <a:off x="6081445" y="2780401"/>
            <a:ext cx="2238375" cy="666750"/>
          </a:xfrm>
          <a:prstGeom prst="rect">
            <a:avLst/>
          </a:prstGeom>
          <a:solidFill>
            <a:srgbClr val="008145"/>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9" name="Rectangle 28">
            <a:extLst>
              <a:ext uri="{FF2B5EF4-FFF2-40B4-BE49-F238E27FC236}">
                <a16:creationId xmlns:a16="http://schemas.microsoft.com/office/drawing/2014/main" id="{8065DA82-8FA7-452A-A677-763380DE83A3}"/>
              </a:ext>
            </a:extLst>
          </p:cNvPr>
          <p:cNvSpPr/>
          <p:nvPr/>
        </p:nvSpPr>
        <p:spPr>
          <a:xfrm>
            <a:off x="6081445" y="2883359"/>
            <a:ext cx="2257425" cy="461665"/>
          </a:xfrm>
          <a:prstGeom prst="rect">
            <a:avLst/>
          </a:prstGeom>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1"/>
                </a:solidFill>
                <a:effectLst/>
                <a:uLnTx/>
                <a:uFillTx/>
                <a:latin typeface="Arial" panose="020B0604020202020204"/>
                <a:ea typeface="+mn-ea"/>
                <a:cs typeface="+mn-cs"/>
              </a:rPr>
              <a:t>Connections</a:t>
            </a:r>
            <a:r>
              <a:rPr kumimoji="0" lang="en-US" sz="2400" b="1" i="0" u="none" strike="noStrike" kern="1200" cap="none" spc="0" normalizeH="0" baseline="0" noProof="0" dirty="0">
                <a:ln>
                  <a:noFill/>
                </a:ln>
                <a:solidFill>
                  <a:srgbClr val="FFFFFF"/>
                </a:solidFill>
                <a:effectLst/>
                <a:uLnTx/>
                <a:uFillTx/>
                <a:latin typeface="Arial" panose="020B0604020202020204"/>
                <a:ea typeface="+mn-ea"/>
                <a:cs typeface="+mn-cs"/>
              </a:rPr>
              <a:t> </a:t>
            </a:r>
          </a:p>
        </p:txBody>
      </p:sp>
      <p:pic>
        <p:nvPicPr>
          <p:cNvPr id="31" name="Picture 30">
            <a:extLst>
              <a:ext uri="{FF2B5EF4-FFF2-40B4-BE49-F238E27FC236}">
                <a16:creationId xmlns:a16="http://schemas.microsoft.com/office/drawing/2014/main" id="{C66802B8-BFE9-AE1A-58A8-B075A6BC6AF6}"/>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6554764" y="3697126"/>
            <a:ext cx="1288806" cy="1400270"/>
          </a:xfrm>
          <a:prstGeom prst="rect">
            <a:avLst/>
          </a:prstGeom>
        </p:spPr>
      </p:pic>
      <p:sp>
        <p:nvSpPr>
          <p:cNvPr id="3" name="Slide Number Placeholder 2">
            <a:extLst>
              <a:ext uri="{FF2B5EF4-FFF2-40B4-BE49-F238E27FC236}">
                <a16:creationId xmlns:a16="http://schemas.microsoft.com/office/drawing/2014/main" id="{CAD5F5C6-9174-2BB2-67D4-4DC23F4F3FCC}"/>
              </a:ext>
            </a:extLst>
          </p:cNvPr>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39</a:t>
            </a:fld>
            <a:endParaRPr lang="en-US" sz="900" dirty="0"/>
          </a:p>
        </p:txBody>
      </p:sp>
    </p:spTree>
    <p:extLst>
      <p:ext uri="{BB962C8B-B14F-4D97-AF65-F5344CB8AC3E}">
        <p14:creationId xmlns:p14="http://schemas.microsoft.com/office/powerpoint/2010/main" val="5819011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Section 1: </a:t>
            </a:r>
            <a:r>
              <a:rPr lang="en-US" dirty="0"/>
              <a:t>Wholesaling Interactions</a:t>
            </a:r>
          </a:p>
        </p:txBody>
      </p:sp>
      <p:pic>
        <p:nvPicPr>
          <p:cNvPr id="3" name="Picture Placeholder 2"/>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24354" b="24354"/>
          <a:stretch/>
        </p:blipFill>
        <p:spPr/>
      </p:pic>
      <p:sp>
        <p:nvSpPr>
          <p:cNvPr id="5" name="Slide Number Placeholder 2">
            <a:extLst>
              <a:ext uri="{FF2B5EF4-FFF2-40B4-BE49-F238E27FC236}">
                <a16:creationId xmlns:a16="http://schemas.microsoft.com/office/drawing/2014/main" id="{86BC1A95-60BB-493B-1E7A-DF3E44B8471F}"/>
              </a:ext>
            </a:extLst>
          </p:cNvPr>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4</a:t>
            </a:fld>
            <a:endParaRPr lang="en-US" sz="900" dirty="0"/>
          </a:p>
        </p:txBody>
      </p:sp>
    </p:spTree>
    <p:extLst>
      <p:ext uri="{BB962C8B-B14F-4D97-AF65-F5344CB8AC3E}">
        <p14:creationId xmlns:p14="http://schemas.microsoft.com/office/powerpoint/2010/main" val="39212760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82" y="-30864"/>
            <a:ext cx="12191998" cy="890341"/>
          </a:xfrm>
          <a:prstGeom prst="rect">
            <a:avLst/>
          </a:prstGeom>
        </p:spPr>
        <p:txBody>
          <a:bodyPr/>
          <a:lstStyle/>
          <a:p>
            <a:r>
              <a:rPr lang="en-US" dirty="0"/>
              <a:t>Our Organization and Brands</a:t>
            </a:r>
          </a:p>
        </p:txBody>
      </p:sp>
      <p:sp>
        <p:nvSpPr>
          <p:cNvPr id="5" name="Text Placeholder 2"/>
          <p:cNvSpPr txBox="1">
            <a:spLocks/>
          </p:cNvSpPr>
          <p:nvPr/>
        </p:nvSpPr>
        <p:spPr>
          <a:xfrm>
            <a:off x="2037222" y="5241412"/>
            <a:ext cx="8129117" cy="849737"/>
          </a:xfrm>
          <a:prstGeom prst="rect">
            <a:avLst/>
          </a:prstGeom>
        </p:spPr>
        <p:txBody>
          <a:bodyPr/>
          <a:lstStyle>
            <a:lvl1pPr marL="0" indent="0" algn="l" rtl="0" eaLnBrk="1" fontAlgn="base" hangingPunct="1">
              <a:lnSpc>
                <a:spcPct val="120000"/>
              </a:lnSpc>
              <a:spcBef>
                <a:spcPts val="0"/>
              </a:spcBef>
              <a:spcAft>
                <a:spcPts val="1200"/>
              </a:spcAft>
              <a:buClr>
                <a:schemeClr val="accent1"/>
              </a:buClr>
              <a:buSzPct val="90000"/>
              <a:buFont typeface="Arial"/>
              <a:buNone/>
              <a:defRPr sz="2000" b="0">
                <a:solidFill>
                  <a:schemeClr val="tx1"/>
                </a:solidFill>
                <a:latin typeface="+mn-lt"/>
                <a:ea typeface="+mn-ea"/>
                <a:cs typeface="+mn-cs"/>
              </a:defRPr>
            </a:lvl1pPr>
            <a:lvl2pPr marL="225425" indent="0" algn="l" rtl="0" eaLnBrk="1" fontAlgn="base" hangingPunct="1">
              <a:lnSpc>
                <a:spcPct val="120000"/>
              </a:lnSpc>
              <a:spcBef>
                <a:spcPts val="0"/>
              </a:spcBef>
              <a:spcAft>
                <a:spcPts val="1200"/>
              </a:spcAft>
              <a:buClr>
                <a:schemeClr val="accent1"/>
              </a:buClr>
              <a:buSzPct val="90000"/>
              <a:buFont typeface="Arial"/>
              <a:buNone/>
              <a:defRPr sz="1500" b="0">
                <a:solidFill>
                  <a:schemeClr val="tx1"/>
                </a:solidFill>
                <a:latin typeface="+mn-lt"/>
              </a:defRPr>
            </a:lvl2pPr>
            <a:lvl3pPr marL="458787" indent="0" algn="l" rtl="0" eaLnBrk="1" fontAlgn="base" hangingPunct="1">
              <a:lnSpc>
                <a:spcPct val="120000"/>
              </a:lnSpc>
              <a:spcBef>
                <a:spcPts val="0"/>
              </a:spcBef>
              <a:spcAft>
                <a:spcPts val="1200"/>
              </a:spcAft>
              <a:buClr>
                <a:schemeClr val="accent1"/>
              </a:buClr>
              <a:buSzPct val="90000"/>
              <a:buFont typeface="Arial"/>
              <a:buNone/>
              <a:defRPr sz="1400" b="0">
                <a:solidFill>
                  <a:schemeClr val="tx1"/>
                </a:solidFill>
                <a:latin typeface="+mn-lt"/>
              </a:defRPr>
            </a:lvl3pPr>
            <a:lvl4pPr marL="685800" indent="0" algn="l" rtl="0" eaLnBrk="1" fontAlgn="base" hangingPunct="1">
              <a:lnSpc>
                <a:spcPct val="120000"/>
              </a:lnSpc>
              <a:spcBef>
                <a:spcPts val="0"/>
              </a:spcBef>
              <a:spcAft>
                <a:spcPts val="1200"/>
              </a:spcAft>
              <a:buClr>
                <a:schemeClr val="accent1"/>
              </a:buClr>
              <a:buSzPct val="90000"/>
              <a:buFont typeface="Arial"/>
              <a:buNone/>
              <a:defRPr sz="1400" b="0">
                <a:solidFill>
                  <a:schemeClr val="tx1"/>
                </a:solidFill>
                <a:latin typeface="+mn-lt"/>
                <a:cs typeface="Arial" charset="0"/>
              </a:defRPr>
            </a:lvl4pPr>
            <a:lvl5pPr marL="911225" indent="0" algn="l" rtl="0" eaLnBrk="1" fontAlgn="base" hangingPunct="1">
              <a:lnSpc>
                <a:spcPct val="120000"/>
              </a:lnSpc>
              <a:spcBef>
                <a:spcPts val="0"/>
              </a:spcBef>
              <a:spcAft>
                <a:spcPts val="1200"/>
              </a:spcAft>
              <a:buClr>
                <a:schemeClr val="accent1"/>
              </a:buClr>
              <a:buSzPct val="90000"/>
              <a:buFont typeface="Arial"/>
              <a:buNone/>
              <a:defRPr sz="1200" b="0">
                <a:solidFill>
                  <a:schemeClr val="tx1"/>
                </a:solidFill>
                <a:latin typeface="+mn-lt"/>
                <a:cs typeface="Arial" charset="0"/>
              </a:defRPr>
            </a:lvl5pPr>
            <a:lvl6pPr marL="2063750" indent="-228600" algn="l" rtl="0" eaLnBrk="1" fontAlgn="base" hangingPunct="1">
              <a:lnSpc>
                <a:spcPts val="2600"/>
              </a:lnSpc>
              <a:spcBef>
                <a:spcPts val="600"/>
              </a:spcBef>
              <a:spcAft>
                <a:spcPct val="0"/>
              </a:spcAft>
              <a:buSzPct val="130000"/>
              <a:buChar char="•"/>
              <a:defRPr sz="2200">
                <a:solidFill>
                  <a:schemeClr val="tx1"/>
                </a:solidFill>
                <a:latin typeface="+mn-lt"/>
                <a:cs typeface="Arial" charset="0"/>
              </a:defRPr>
            </a:lvl6pPr>
            <a:lvl7pPr marL="2520950" indent="-228600" algn="l" rtl="0" eaLnBrk="1" fontAlgn="base" hangingPunct="1">
              <a:lnSpc>
                <a:spcPts val="2600"/>
              </a:lnSpc>
              <a:spcBef>
                <a:spcPts val="600"/>
              </a:spcBef>
              <a:spcAft>
                <a:spcPct val="0"/>
              </a:spcAft>
              <a:buSzPct val="130000"/>
              <a:buChar char="•"/>
              <a:defRPr sz="2200">
                <a:solidFill>
                  <a:schemeClr val="tx1"/>
                </a:solidFill>
                <a:latin typeface="+mn-lt"/>
                <a:cs typeface="Arial" charset="0"/>
              </a:defRPr>
            </a:lvl7pPr>
            <a:lvl8pPr marL="2978150" indent="-228600" algn="l" rtl="0" eaLnBrk="1" fontAlgn="base" hangingPunct="1">
              <a:lnSpc>
                <a:spcPts val="2600"/>
              </a:lnSpc>
              <a:spcBef>
                <a:spcPts val="600"/>
              </a:spcBef>
              <a:spcAft>
                <a:spcPct val="0"/>
              </a:spcAft>
              <a:buSzPct val="130000"/>
              <a:buChar char="•"/>
              <a:defRPr sz="2200">
                <a:solidFill>
                  <a:schemeClr val="tx1"/>
                </a:solidFill>
                <a:latin typeface="+mn-lt"/>
                <a:cs typeface="Arial" charset="0"/>
              </a:defRPr>
            </a:lvl8pPr>
            <a:lvl9pPr marL="3435350" indent="-228600" algn="l" rtl="0" eaLnBrk="1" fontAlgn="base" hangingPunct="1">
              <a:lnSpc>
                <a:spcPts val="2600"/>
              </a:lnSpc>
              <a:spcBef>
                <a:spcPts val="600"/>
              </a:spcBef>
              <a:spcAft>
                <a:spcPct val="0"/>
              </a:spcAft>
              <a:buSzPct val="130000"/>
              <a:buChar char="•"/>
              <a:defRPr sz="2200">
                <a:solidFill>
                  <a:schemeClr val="tx1"/>
                </a:solidFill>
                <a:latin typeface="+mn-lt"/>
                <a:cs typeface="Arial" charset="0"/>
              </a:defRPr>
            </a:lvl9pPr>
          </a:lstStyle>
          <a:p>
            <a:pPr marL="0" marR="0" lvl="0" indent="0" algn="l" defTabSz="914400" rtl="0" eaLnBrk="1" fontAlgn="base" latinLnBrk="0" hangingPunct="1">
              <a:lnSpc>
                <a:spcPct val="120000"/>
              </a:lnSpc>
              <a:spcBef>
                <a:spcPts val="0"/>
              </a:spcBef>
              <a:spcAft>
                <a:spcPts val="1200"/>
              </a:spcAft>
              <a:buClr>
                <a:srgbClr val="0B9EC1"/>
              </a:buClr>
              <a:buSzPct val="90000"/>
              <a:buFont typeface="Arial"/>
              <a:buNone/>
              <a:tabLst/>
              <a:defRPr/>
            </a:pPr>
            <a:r>
              <a:rPr kumimoji="0" lang="en-US" sz="800" b="0" i="1" u="none" strike="noStrike" kern="0" cap="none" spc="0" normalizeH="0" baseline="0" noProof="0" dirty="0">
                <a:ln>
                  <a:noFill/>
                </a:ln>
                <a:solidFill>
                  <a:srgbClr val="000000"/>
                </a:solidFill>
                <a:effectLst/>
                <a:uLnTx/>
                <a:uFillTx/>
                <a:latin typeface="Arial" panose="020B0604020202020204"/>
                <a:ea typeface="+mn-ea"/>
                <a:cs typeface="+mn-cs"/>
              </a:rPr>
              <a:t>In accepting this report, participants acknowledge that LIMRA has compiled this information for the exclusive home office use of participating companies. Any other use, republication or distribution of by-company results (other than the participant’s own results) without LIMRA’s written permission is prohibited. Companies participating in the survey may include in marketing material or advertising a comparison of their company results to survey results as a whole. In particular, they may include statistics such as their company’s market share, ranking or growth rate relative to the overall survey results and similar statistics. Reference to LIMRA may be included only as a standard footnote and cited as the source of the data. LIMRA’s name may not be included in the body of the text without the express written consent of a LIMRA officer.</a:t>
            </a:r>
            <a:endParaRPr kumimoji="0" lang="en-US" sz="800" b="0" i="0" u="none" strike="noStrike" kern="0" cap="none" spc="0" normalizeH="0" baseline="0" noProof="0" dirty="0">
              <a:ln>
                <a:noFill/>
              </a:ln>
              <a:solidFill>
                <a:srgbClr val="000000"/>
              </a:solidFill>
              <a:effectLst/>
              <a:uLnTx/>
              <a:uFillTx/>
              <a:latin typeface="Arial" panose="020B0604020202020204"/>
              <a:ea typeface="+mn-ea"/>
              <a:cs typeface="+mn-cs"/>
            </a:endParaRPr>
          </a:p>
        </p:txBody>
      </p:sp>
      <p:sp>
        <p:nvSpPr>
          <p:cNvPr id="3" name="Slide Number Placeholder 2">
            <a:extLst>
              <a:ext uri="{FF2B5EF4-FFF2-40B4-BE49-F238E27FC236}">
                <a16:creationId xmlns:a16="http://schemas.microsoft.com/office/drawing/2014/main" id="{390F89F7-3469-FF84-6182-7FCE22E63A76}"/>
              </a:ext>
            </a:extLst>
          </p:cNvPr>
          <p:cNvSpPr>
            <a:spLocks noGrp="1"/>
          </p:cNvSpPr>
          <p:nvPr>
            <p:ph type="sldNum" sz="quarter" idx="4294967295"/>
          </p:nvPr>
        </p:nvSpPr>
        <p:spPr/>
        <p:txBody>
          <a:bodyPr/>
          <a:lstStyle/>
          <a:p>
            <a:fld id="{FA06F0F5-DF6A-4E0E-AC03-6B0D0B0A1300}" type="slidenum">
              <a:rPr lang="en-US" sz="900" smtClean="0"/>
              <a:pPr/>
              <a:t>40</a:t>
            </a:fld>
            <a:endParaRPr lang="en-US" sz="900" dirty="0"/>
          </a:p>
        </p:txBody>
      </p:sp>
    </p:spTree>
    <p:extLst>
      <p:ext uri="{BB962C8B-B14F-4D97-AF65-F5344CB8AC3E}">
        <p14:creationId xmlns:p14="http://schemas.microsoft.com/office/powerpoint/2010/main" val="1942210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Working With Wholesalers</a:t>
            </a:r>
          </a:p>
        </p:txBody>
      </p:sp>
      <p:graphicFrame>
        <p:nvGraphicFramePr>
          <p:cNvPr id="5" name="Table 4"/>
          <p:cNvGraphicFramePr>
            <a:graphicFrameLocks noGrp="1"/>
          </p:cNvGraphicFramePr>
          <p:nvPr>
            <p:extLst>
              <p:ext uri="{D42A27DB-BD31-4B8C-83A1-F6EECF244321}">
                <p14:modId xmlns:p14="http://schemas.microsoft.com/office/powerpoint/2010/main" val="693701561"/>
              </p:ext>
            </p:extLst>
          </p:nvPr>
        </p:nvGraphicFramePr>
        <p:xfrm>
          <a:off x="800114" y="1250641"/>
          <a:ext cx="3952861" cy="2217014"/>
        </p:xfrm>
        <a:graphic>
          <a:graphicData uri="http://schemas.openxmlformats.org/drawingml/2006/table">
            <a:tbl>
              <a:tblPr firstRow="1" bandRow="1">
                <a:tableStyleId>{5C22544A-7EE6-4342-B048-85BDC9FD1C3A}</a:tableStyleId>
              </a:tblPr>
              <a:tblGrid>
                <a:gridCol w="2447911">
                  <a:extLst>
                    <a:ext uri="{9D8B030D-6E8A-4147-A177-3AD203B41FA5}">
                      <a16:colId xmlns:a16="http://schemas.microsoft.com/office/drawing/2014/main" val="3818474009"/>
                    </a:ext>
                  </a:extLst>
                </a:gridCol>
                <a:gridCol w="1504950">
                  <a:extLst>
                    <a:ext uri="{9D8B030D-6E8A-4147-A177-3AD203B41FA5}">
                      <a16:colId xmlns:a16="http://schemas.microsoft.com/office/drawing/2014/main" val="1946883029"/>
                    </a:ext>
                  </a:extLst>
                </a:gridCol>
              </a:tblGrid>
              <a:tr h="370840">
                <a:tc gridSpan="2">
                  <a:txBody>
                    <a:bodyPr/>
                    <a:lstStyle/>
                    <a:p>
                      <a:pPr algn="ctr" fontAlgn="b"/>
                      <a:r>
                        <a:rPr lang="en-US" sz="1100" b="1" i="0" u="none" strike="noStrike" dirty="0">
                          <a:solidFill>
                            <a:srgbClr val="000000"/>
                          </a:solidFill>
                          <a:effectLst/>
                          <a:latin typeface="Calibri" panose="020F0502020204030204" pitchFamily="34" charset="0"/>
                        </a:rPr>
                        <a:t> </a:t>
                      </a:r>
                      <a:r>
                        <a:rPr lang="en-US" sz="1400" b="1" i="0" u="none" strike="noStrike" dirty="0">
                          <a:solidFill>
                            <a:schemeClr val="bg1"/>
                          </a:solidFill>
                          <a:effectLst/>
                          <a:latin typeface="Calibri" panose="020F0502020204030204" pitchFamily="34" charset="0"/>
                        </a:rPr>
                        <a:t>Carrier wholesalers (product manufacturer wholesalers) - Internals</a:t>
                      </a:r>
                    </a:p>
                  </a:txBody>
                  <a:tcPr marL="6350" marR="6350" marT="6350" marB="0" anchor="ctr"/>
                </a:tc>
                <a:tc hMerge="1">
                  <a:txBody>
                    <a:bodyPr/>
                    <a:lstStyle/>
                    <a:p>
                      <a:pPr algn="ctr" fontAlgn="b"/>
                      <a:r>
                        <a:rPr lang="en-US" sz="2000" b="1" i="0" u="none" strike="noStrike" dirty="0">
                          <a:solidFill>
                            <a:schemeClr val="bg1"/>
                          </a:solidFill>
                          <a:effectLst/>
                          <a:latin typeface="Calibri" panose="020F0502020204030204" pitchFamily="34" charset="0"/>
                        </a:rPr>
                        <a:t>Years</a:t>
                      </a:r>
                    </a:p>
                  </a:txBody>
                  <a:tcPr marL="6350" marR="6350" marT="6350" marB="0" anchor="b"/>
                </a:tc>
                <a:extLst>
                  <a:ext uri="{0D108BD9-81ED-4DB2-BD59-A6C34878D82A}">
                    <a16:rowId xmlns:a16="http://schemas.microsoft.com/office/drawing/2014/main" val="2586381998"/>
                  </a:ext>
                </a:extLst>
              </a:tr>
              <a:tr h="393294">
                <a:tc>
                  <a:txBody>
                    <a:bodyPr/>
                    <a:lstStyle/>
                    <a:p>
                      <a:pPr algn="l" fontAlgn="b"/>
                      <a:r>
                        <a:rPr lang="en-US" sz="1800" b="0" i="0" u="none" strike="noStrike" dirty="0">
                          <a:solidFill>
                            <a:srgbClr val="000000"/>
                          </a:solidFill>
                          <a:effectLst/>
                          <a:latin typeface="Calibri" panose="020F0502020204030204" pitchFamily="34" charset="0"/>
                        </a:rPr>
                        <a:t>Min</a:t>
                      </a:r>
                    </a:p>
                  </a:txBody>
                  <a:tcPr marL="6350" marR="6350" marT="6350" marB="0" anchor="ctr"/>
                </a:tc>
                <a:tc>
                  <a:txBody>
                    <a:bodyPr/>
                    <a:lstStyle/>
                    <a:p>
                      <a:pPr algn="ctr" fontAlgn="b"/>
                      <a:r>
                        <a:rPr lang="en-US" sz="1800" b="0" i="0" u="none" strike="noStrike" dirty="0">
                          <a:solidFill>
                            <a:srgbClr val="000000"/>
                          </a:solidFill>
                          <a:effectLst/>
                          <a:latin typeface="Calibri" panose="020F0502020204030204" pitchFamily="34" charset="0"/>
                        </a:rPr>
                        <a:t>0</a:t>
                      </a:r>
                    </a:p>
                  </a:txBody>
                  <a:tcPr marL="6350" marR="6350" marT="6350" marB="0" anchor="ctr"/>
                </a:tc>
                <a:extLst>
                  <a:ext uri="{0D108BD9-81ED-4DB2-BD59-A6C34878D82A}">
                    <a16:rowId xmlns:a16="http://schemas.microsoft.com/office/drawing/2014/main" val="4026302880"/>
                  </a:ext>
                </a:extLst>
              </a:tr>
              <a:tr h="447675">
                <a:tc>
                  <a:txBody>
                    <a:bodyPr/>
                    <a:lstStyle/>
                    <a:p>
                      <a:pPr algn="l" fontAlgn="b"/>
                      <a:r>
                        <a:rPr lang="en-US" sz="1800" b="0" i="0" u="none" strike="noStrike" dirty="0">
                          <a:solidFill>
                            <a:srgbClr val="000000"/>
                          </a:solidFill>
                          <a:effectLst/>
                          <a:latin typeface="Calibri" panose="020F0502020204030204" pitchFamily="34" charset="0"/>
                        </a:rPr>
                        <a:t>Median</a:t>
                      </a:r>
                    </a:p>
                  </a:txBody>
                  <a:tcPr marL="6350" marR="6350" marT="6350" marB="0" anchor="ctr"/>
                </a:tc>
                <a:tc>
                  <a:txBody>
                    <a:bodyPr/>
                    <a:lstStyle/>
                    <a:p>
                      <a:pPr algn="ctr" fontAlgn="b"/>
                      <a:r>
                        <a:rPr lang="en-US" sz="1800" b="0" i="0" u="none" strike="noStrike" dirty="0">
                          <a:solidFill>
                            <a:srgbClr val="000000"/>
                          </a:solidFill>
                          <a:effectLst/>
                          <a:latin typeface="Calibri" panose="020F0502020204030204" pitchFamily="34" charset="0"/>
                        </a:rPr>
                        <a:t>3</a:t>
                      </a:r>
                    </a:p>
                  </a:txBody>
                  <a:tcPr marL="6350" marR="6350" marT="6350" marB="0" anchor="ctr"/>
                </a:tc>
                <a:extLst>
                  <a:ext uri="{0D108BD9-81ED-4DB2-BD59-A6C34878D82A}">
                    <a16:rowId xmlns:a16="http://schemas.microsoft.com/office/drawing/2014/main" val="2428767753"/>
                  </a:ext>
                </a:extLst>
              </a:tr>
              <a:tr h="504825">
                <a:tc>
                  <a:txBody>
                    <a:bodyPr/>
                    <a:lstStyle/>
                    <a:p>
                      <a:pPr algn="l" fontAlgn="b"/>
                      <a:r>
                        <a:rPr lang="en-US" sz="1800" b="0" i="0" u="none" strike="noStrike" dirty="0">
                          <a:solidFill>
                            <a:srgbClr val="000000"/>
                          </a:solidFill>
                          <a:effectLst/>
                          <a:latin typeface="Calibri" panose="020F0502020204030204" pitchFamily="34" charset="0"/>
                        </a:rPr>
                        <a:t>Average</a:t>
                      </a:r>
                    </a:p>
                  </a:txBody>
                  <a:tcPr marL="6350" marR="6350" marT="6350" marB="0" anchor="ctr"/>
                </a:tc>
                <a:tc>
                  <a:txBody>
                    <a:bodyPr/>
                    <a:lstStyle/>
                    <a:p>
                      <a:pPr algn="ctr" fontAlgn="b"/>
                      <a:r>
                        <a:rPr lang="en-US" sz="1800" b="0" i="0" u="none" strike="noStrike" dirty="0">
                          <a:solidFill>
                            <a:srgbClr val="000000"/>
                          </a:solidFill>
                          <a:effectLst/>
                          <a:latin typeface="Calibri" panose="020F0502020204030204" pitchFamily="34" charset="0"/>
                        </a:rPr>
                        <a:t>4</a:t>
                      </a:r>
                    </a:p>
                  </a:txBody>
                  <a:tcPr marL="6350" marR="6350" marT="6350" marB="0" anchor="ctr"/>
                </a:tc>
                <a:extLst>
                  <a:ext uri="{0D108BD9-81ED-4DB2-BD59-A6C34878D82A}">
                    <a16:rowId xmlns:a16="http://schemas.microsoft.com/office/drawing/2014/main" val="2744868050"/>
                  </a:ext>
                </a:extLst>
              </a:tr>
              <a:tr h="438150">
                <a:tc>
                  <a:txBody>
                    <a:bodyPr/>
                    <a:lstStyle/>
                    <a:p>
                      <a:pPr algn="l" fontAlgn="b"/>
                      <a:r>
                        <a:rPr lang="en-US" sz="1800" b="0" i="0" u="none" strike="noStrike" dirty="0">
                          <a:solidFill>
                            <a:srgbClr val="000000"/>
                          </a:solidFill>
                          <a:effectLst/>
                          <a:latin typeface="Calibri" panose="020F0502020204030204" pitchFamily="34" charset="0"/>
                        </a:rPr>
                        <a:t>Max</a:t>
                      </a:r>
                    </a:p>
                  </a:txBody>
                  <a:tcPr marL="6350" marR="6350" marT="6350" marB="0" anchor="ctr"/>
                </a:tc>
                <a:tc>
                  <a:txBody>
                    <a:bodyPr/>
                    <a:lstStyle/>
                    <a:p>
                      <a:pPr algn="ctr" fontAlgn="b"/>
                      <a:r>
                        <a:rPr lang="en-US" sz="1800" b="0" i="0" u="none" strike="noStrike" dirty="0">
                          <a:solidFill>
                            <a:srgbClr val="000000"/>
                          </a:solidFill>
                          <a:effectLst/>
                          <a:latin typeface="Calibri" panose="020F0502020204030204" pitchFamily="34" charset="0"/>
                        </a:rPr>
                        <a:t>30</a:t>
                      </a:r>
                    </a:p>
                  </a:txBody>
                  <a:tcPr marL="6350" marR="6350" marT="6350" marB="0" anchor="ctr"/>
                </a:tc>
                <a:extLst>
                  <a:ext uri="{0D108BD9-81ED-4DB2-BD59-A6C34878D82A}">
                    <a16:rowId xmlns:a16="http://schemas.microsoft.com/office/drawing/2014/main" val="239540313"/>
                  </a:ext>
                </a:extLst>
              </a:tr>
            </a:tbl>
          </a:graphicData>
        </a:graphic>
      </p:graphicFrame>
      <p:sp>
        <p:nvSpPr>
          <p:cNvPr id="3" name="TextBox 2">
            <a:extLst>
              <a:ext uri="{FF2B5EF4-FFF2-40B4-BE49-F238E27FC236}">
                <a16:creationId xmlns:a16="http://schemas.microsoft.com/office/drawing/2014/main" id="{AC374314-6C76-233D-9C34-0B3EC1EF3969}"/>
              </a:ext>
            </a:extLst>
          </p:cNvPr>
          <p:cNvSpPr txBox="1"/>
          <p:nvPr/>
        </p:nvSpPr>
        <p:spPr>
          <a:xfrm>
            <a:off x="175280" y="833129"/>
            <a:ext cx="11708090" cy="369332"/>
          </a:xfrm>
          <a:prstGeom prst="rect">
            <a:avLst/>
          </a:prstGeom>
          <a:noFill/>
        </p:spPr>
        <p:txBody>
          <a:bodyPr wrap="square" rtlCol="0">
            <a:spAutoFit/>
          </a:bodyPr>
          <a:lstStyle/>
          <a:p>
            <a:r>
              <a:rPr lang="en-US" dirty="0"/>
              <a:t>How many internal and external wholesalers do you work with on a regular basis?</a:t>
            </a:r>
          </a:p>
        </p:txBody>
      </p:sp>
      <p:graphicFrame>
        <p:nvGraphicFramePr>
          <p:cNvPr id="9" name="Table 8">
            <a:extLst>
              <a:ext uri="{FF2B5EF4-FFF2-40B4-BE49-F238E27FC236}">
                <a16:creationId xmlns:a16="http://schemas.microsoft.com/office/drawing/2014/main" id="{A058F3FA-FB00-46F5-B2EE-0286FDA177CF}"/>
              </a:ext>
            </a:extLst>
          </p:cNvPr>
          <p:cNvGraphicFramePr>
            <a:graphicFrameLocks noGrp="1"/>
          </p:cNvGraphicFramePr>
          <p:nvPr>
            <p:extLst>
              <p:ext uri="{D42A27DB-BD31-4B8C-83A1-F6EECF244321}">
                <p14:modId xmlns:p14="http://schemas.microsoft.com/office/powerpoint/2010/main" val="1535446626"/>
              </p:ext>
            </p:extLst>
          </p:nvPr>
        </p:nvGraphicFramePr>
        <p:xfrm>
          <a:off x="6324600" y="1250641"/>
          <a:ext cx="3952861" cy="2430374"/>
        </p:xfrm>
        <a:graphic>
          <a:graphicData uri="http://schemas.openxmlformats.org/drawingml/2006/table">
            <a:tbl>
              <a:tblPr firstRow="1" bandRow="1">
                <a:tableStyleId>{5C22544A-7EE6-4342-B048-85BDC9FD1C3A}</a:tableStyleId>
              </a:tblPr>
              <a:tblGrid>
                <a:gridCol w="2447911">
                  <a:extLst>
                    <a:ext uri="{9D8B030D-6E8A-4147-A177-3AD203B41FA5}">
                      <a16:colId xmlns:a16="http://schemas.microsoft.com/office/drawing/2014/main" val="3818474009"/>
                    </a:ext>
                  </a:extLst>
                </a:gridCol>
                <a:gridCol w="1504950">
                  <a:extLst>
                    <a:ext uri="{9D8B030D-6E8A-4147-A177-3AD203B41FA5}">
                      <a16:colId xmlns:a16="http://schemas.microsoft.com/office/drawing/2014/main" val="1946883029"/>
                    </a:ext>
                  </a:extLst>
                </a:gridCol>
              </a:tblGrid>
              <a:tr h="370840">
                <a:tc gridSpan="2">
                  <a:txBody>
                    <a:bodyPr/>
                    <a:lstStyle/>
                    <a:p>
                      <a:pPr algn="ctr" fontAlgn="b"/>
                      <a:r>
                        <a:rPr lang="en-US" sz="1400" b="1" i="0" u="none" strike="noStrike" dirty="0">
                          <a:solidFill>
                            <a:schemeClr val="bg1"/>
                          </a:solidFill>
                          <a:effectLst/>
                          <a:latin typeface="Calibri" panose="020F0502020204030204" pitchFamily="34" charset="0"/>
                        </a:rPr>
                        <a:t>Wholesalers from firms representing multiple product manufacturers such as BGAs, IMOs, and other intermediary firms) - Internals</a:t>
                      </a:r>
                    </a:p>
                  </a:txBody>
                  <a:tcPr marL="6350" marR="6350" marT="6350" marB="0" anchor="ctr"/>
                </a:tc>
                <a:tc hMerge="1">
                  <a:txBody>
                    <a:bodyPr/>
                    <a:lstStyle/>
                    <a:p>
                      <a:pPr algn="ctr" fontAlgn="b"/>
                      <a:r>
                        <a:rPr lang="en-US" sz="2000" b="1" i="0" u="none" strike="noStrike" dirty="0">
                          <a:solidFill>
                            <a:schemeClr val="bg1"/>
                          </a:solidFill>
                          <a:effectLst/>
                          <a:latin typeface="Calibri" panose="020F0502020204030204" pitchFamily="34" charset="0"/>
                        </a:rPr>
                        <a:t>Years</a:t>
                      </a:r>
                    </a:p>
                  </a:txBody>
                  <a:tcPr marL="6350" marR="6350" marT="6350" marB="0" anchor="b"/>
                </a:tc>
                <a:extLst>
                  <a:ext uri="{0D108BD9-81ED-4DB2-BD59-A6C34878D82A}">
                    <a16:rowId xmlns:a16="http://schemas.microsoft.com/office/drawing/2014/main" val="2586381998"/>
                  </a:ext>
                </a:extLst>
              </a:tr>
              <a:tr h="393294">
                <a:tc>
                  <a:txBody>
                    <a:bodyPr/>
                    <a:lstStyle/>
                    <a:p>
                      <a:pPr algn="l" fontAlgn="b"/>
                      <a:r>
                        <a:rPr lang="en-US" sz="1800" b="0" i="0" u="none" strike="noStrike" dirty="0">
                          <a:solidFill>
                            <a:srgbClr val="000000"/>
                          </a:solidFill>
                          <a:effectLst/>
                          <a:latin typeface="Calibri" panose="020F0502020204030204" pitchFamily="34" charset="0"/>
                        </a:rPr>
                        <a:t>Min</a:t>
                      </a:r>
                    </a:p>
                  </a:txBody>
                  <a:tcPr marL="6350" marR="6350" marT="6350" marB="0" anchor="ctr"/>
                </a:tc>
                <a:tc>
                  <a:txBody>
                    <a:bodyPr/>
                    <a:lstStyle/>
                    <a:p>
                      <a:pPr algn="ctr" fontAlgn="b"/>
                      <a:r>
                        <a:rPr lang="en-US" sz="1800" b="0" i="0" u="none" strike="noStrike" dirty="0">
                          <a:solidFill>
                            <a:srgbClr val="000000"/>
                          </a:solidFill>
                          <a:effectLst/>
                          <a:latin typeface="Calibri" panose="020F0502020204030204" pitchFamily="34" charset="0"/>
                        </a:rPr>
                        <a:t>0</a:t>
                      </a:r>
                    </a:p>
                  </a:txBody>
                  <a:tcPr marL="6350" marR="6350" marT="6350" marB="0" anchor="ctr"/>
                </a:tc>
                <a:extLst>
                  <a:ext uri="{0D108BD9-81ED-4DB2-BD59-A6C34878D82A}">
                    <a16:rowId xmlns:a16="http://schemas.microsoft.com/office/drawing/2014/main" val="4026302880"/>
                  </a:ext>
                </a:extLst>
              </a:tr>
              <a:tr h="447675">
                <a:tc>
                  <a:txBody>
                    <a:bodyPr/>
                    <a:lstStyle/>
                    <a:p>
                      <a:pPr algn="l" fontAlgn="b"/>
                      <a:r>
                        <a:rPr lang="en-US" sz="1800" b="0" i="0" u="none" strike="noStrike" dirty="0">
                          <a:solidFill>
                            <a:srgbClr val="000000"/>
                          </a:solidFill>
                          <a:effectLst/>
                          <a:latin typeface="Calibri" panose="020F0502020204030204" pitchFamily="34" charset="0"/>
                        </a:rPr>
                        <a:t>Median</a:t>
                      </a:r>
                    </a:p>
                  </a:txBody>
                  <a:tcPr marL="6350" marR="6350" marT="6350" marB="0" anchor="ctr"/>
                </a:tc>
                <a:tc>
                  <a:txBody>
                    <a:bodyPr/>
                    <a:lstStyle/>
                    <a:p>
                      <a:pPr algn="ctr" fontAlgn="b"/>
                      <a:r>
                        <a:rPr lang="en-US" sz="1800" b="0" i="0" u="none" strike="noStrike" dirty="0">
                          <a:solidFill>
                            <a:srgbClr val="000000"/>
                          </a:solidFill>
                          <a:effectLst/>
                          <a:latin typeface="Calibri" panose="020F0502020204030204" pitchFamily="34" charset="0"/>
                        </a:rPr>
                        <a:t>1</a:t>
                      </a:r>
                    </a:p>
                  </a:txBody>
                  <a:tcPr marL="6350" marR="6350" marT="6350" marB="0" anchor="ctr"/>
                </a:tc>
                <a:extLst>
                  <a:ext uri="{0D108BD9-81ED-4DB2-BD59-A6C34878D82A}">
                    <a16:rowId xmlns:a16="http://schemas.microsoft.com/office/drawing/2014/main" val="2428767753"/>
                  </a:ext>
                </a:extLst>
              </a:tr>
              <a:tr h="504825">
                <a:tc>
                  <a:txBody>
                    <a:bodyPr/>
                    <a:lstStyle/>
                    <a:p>
                      <a:pPr algn="l" fontAlgn="b"/>
                      <a:r>
                        <a:rPr lang="en-US" sz="1800" b="0" i="0" u="none" strike="noStrike" dirty="0">
                          <a:solidFill>
                            <a:srgbClr val="000000"/>
                          </a:solidFill>
                          <a:effectLst/>
                          <a:latin typeface="Calibri" panose="020F0502020204030204" pitchFamily="34" charset="0"/>
                        </a:rPr>
                        <a:t>Average</a:t>
                      </a:r>
                    </a:p>
                  </a:txBody>
                  <a:tcPr marL="6350" marR="6350" marT="6350" marB="0" anchor="ctr"/>
                </a:tc>
                <a:tc>
                  <a:txBody>
                    <a:bodyPr/>
                    <a:lstStyle/>
                    <a:p>
                      <a:pPr algn="ctr" fontAlgn="b"/>
                      <a:r>
                        <a:rPr lang="en-US" sz="1800" b="0" i="0" u="none" strike="noStrike" dirty="0">
                          <a:solidFill>
                            <a:srgbClr val="000000"/>
                          </a:solidFill>
                          <a:effectLst/>
                          <a:latin typeface="Calibri" panose="020F0502020204030204" pitchFamily="34" charset="0"/>
                        </a:rPr>
                        <a:t>1</a:t>
                      </a:r>
                    </a:p>
                  </a:txBody>
                  <a:tcPr marL="6350" marR="6350" marT="6350" marB="0" anchor="ctr"/>
                </a:tc>
                <a:extLst>
                  <a:ext uri="{0D108BD9-81ED-4DB2-BD59-A6C34878D82A}">
                    <a16:rowId xmlns:a16="http://schemas.microsoft.com/office/drawing/2014/main" val="2744868050"/>
                  </a:ext>
                </a:extLst>
              </a:tr>
              <a:tr h="438150">
                <a:tc>
                  <a:txBody>
                    <a:bodyPr/>
                    <a:lstStyle/>
                    <a:p>
                      <a:pPr algn="l" fontAlgn="b"/>
                      <a:r>
                        <a:rPr lang="en-US" sz="1800" b="0" i="0" u="none" strike="noStrike" dirty="0">
                          <a:solidFill>
                            <a:srgbClr val="000000"/>
                          </a:solidFill>
                          <a:effectLst/>
                          <a:latin typeface="Calibri" panose="020F0502020204030204" pitchFamily="34" charset="0"/>
                        </a:rPr>
                        <a:t>Max</a:t>
                      </a:r>
                    </a:p>
                  </a:txBody>
                  <a:tcPr marL="6350" marR="6350" marT="6350" marB="0" anchor="ctr"/>
                </a:tc>
                <a:tc>
                  <a:txBody>
                    <a:bodyPr/>
                    <a:lstStyle/>
                    <a:p>
                      <a:pPr algn="ctr" fontAlgn="b"/>
                      <a:r>
                        <a:rPr lang="en-US" sz="1800" b="0" i="0" u="none" strike="noStrike" dirty="0">
                          <a:solidFill>
                            <a:srgbClr val="000000"/>
                          </a:solidFill>
                          <a:effectLst/>
                          <a:latin typeface="Calibri" panose="020F0502020204030204" pitchFamily="34" charset="0"/>
                        </a:rPr>
                        <a:t>15</a:t>
                      </a:r>
                    </a:p>
                  </a:txBody>
                  <a:tcPr marL="6350" marR="6350" marT="6350" marB="0" anchor="ctr"/>
                </a:tc>
                <a:extLst>
                  <a:ext uri="{0D108BD9-81ED-4DB2-BD59-A6C34878D82A}">
                    <a16:rowId xmlns:a16="http://schemas.microsoft.com/office/drawing/2014/main" val="239540313"/>
                  </a:ext>
                </a:extLst>
              </a:tr>
            </a:tbl>
          </a:graphicData>
        </a:graphic>
      </p:graphicFrame>
      <p:graphicFrame>
        <p:nvGraphicFramePr>
          <p:cNvPr id="10" name="Table 9">
            <a:extLst>
              <a:ext uri="{FF2B5EF4-FFF2-40B4-BE49-F238E27FC236}">
                <a16:creationId xmlns:a16="http://schemas.microsoft.com/office/drawing/2014/main" id="{62E9DBC8-0FC3-FEFA-3D18-0D27DA2CB121}"/>
              </a:ext>
            </a:extLst>
          </p:cNvPr>
          <p:cNvGraphicFramePr>
            <a:graphicFrameLocks noGrp="1"/>
          </p:cNvGraphicFramePr>
          <p:nvPr>
            <p:extLst>
              <p:ext uri="{D42A27DB-BD31-4B8C-83A1-F6EECF244321}">
                <p14:modId xmlns:p14="http://schemas.microsoft.com/office/powerpoint/2010/main" val="2543303886"/>
              </p:ext>
            </p:extLst>
          </p:nvPr>
        </p:nvGraphicFramePr>
        <p:xfrm>
          <a:off x="800113" y="3631695"/>
          <a:ext cx="3952861" cy="2217014"/>
        </p:xfrm>
        <a:graphic>
          <a:graphicData uri="http://schemas.openxmlformats.org/drawingml/2006/table">
            <a:tbl>
              <a:tblPr firstRow="1" bandRow="1">
                <a:tableStyleId>{5C22544A-7EE6-4342-B048-85BDC9FD1C3A}</a:tableStyleId>
              </a:tblPr>
              <a:tblGrid>
                <a:gridCol w="2447911">
                  <a:extLst>
                    <a:ext uri="{9D8B030D-6E8A-4147-A177-3AD203B41FA5}">
                      <a16:colId xmlns:a16="http://schemas.microsoft.com/office/drawing/2014/main" val="3818474009"/>
                    </a:ext>
                  </a:extLst>
                </a:gridCol>
                <a:gridCol w="1504950">
                  <a:extLst>
                    <a:ext uri="{9D8B030D-6E8A-4147-A177-3AD203B41FA5}">
                      <a16:colId xmlns:a16="http://schemas.microsoft.com/office/drawing/2014/main" val="1946883029"/>
                    </a:ext>
                  </a:extLst>
                </a:gridCol>
              </a:tblGrid>
              <a:tr h="370840">
                <a:tc gridSpan="2">
                  <a:txBody>
                    <a:bodyPr/>
                    <a:lstStyle/>
                    <a:p>
                      <a:pPr algn="ctr" fontAlgn="b"/>
                      <a:r>
                        <a:rPr lang="en-US" sz="1100" b="1" i="0" u="none" strike="noStrike" dirty="0">
                          <a:solidFill>
                            <a:srgbClr val="000000"/>
                          </a:solidFill>
                          <a:effectLst/>
                          <a:latin typeface="Calibri" panose="020F0502020204030204" pitchFamily="34" charset="0"/>
                        </a:rPr>
                        <a:t> </a:t>
                      </a:r>
                      <a:r>
                        <a:rPr lang="en-US" sz="1400" b="1" i="0" u="none" strike="noStrike" dirty="0">
                          <a:solidFill>
                            <a:schemeClr val="bg1"/>
                          </a:solidFill>
                          <a:effectLst/>
                          <a:latin typeface="Calibri" panose="020F0502020204030204" pitchFamily="34" charset="0"/>
                        </a:rPr>
                        <a:t>Carrier wholesalers (product manufacturer wholesalers) - Externals</a:t>
                      </a:r>
                    </a:p>
                  </a:txBody>
                  <a:tcPr marL="6350" marR="6350" marT="6350" marB="0" anchor="ctr"/>
                </a:tc>
                <a:tc hMerge="1">
                  <a:txBody>
                    <a:bodyPr/>
                    <a:lstStyle/>
                    <a:p>
                      <a:pPr algn="ctr" fontAlgn="b"/>
                      <a:r>
                        <a:rPr lang="en-US" sz="2000" b="1" i="0" u="none" strike="noStrike" dirty="0">
                          <a:solidFill>
                            <a:schemeClr val="bg1"/>
                          </a:solidFill>
                          <a:effectLst/>
                          <a:latin typeface="Calibri" panose="020F0502020204030204" pitchFamily="34" charset="0"/>
                        </a:rPr>
                        <a:t>Years</a:t>
                      </a:r>
                    </a:p>
                  </a:txBody>
                  <a:tcPr marL="6350" marR="6350" marT="6350" marB="0" anchor="b"/>
                </a:tc>
                <a:extLst>
                  <a:ext uri="{0D108BD9-81ED-4DB2-BD59-A6C34878D82A}">
                    <a16:rowId xmlns:a16="http://schemas.microsoft.com/office/drawing/2014/main" val="2586381998"/>
                  </a:ext>
                </a:extLst>
              </a:tr>
              <a:tr h="393294">
                <a:tc>
                  <a:txBody>
                    <a:bodyPr/>
                    <a:lstStyle/>
                    <a:p>
                      <a:pPr algn="l" fontAlgn="b"/>
                      <a:r>
                        <a:rPr lang="en-US" sz="1800" b="0" i="0" u="none" strike="noStrike" dirty="0">
                          <a:solidFill>
                            <a:srgbClr val="000000"/>
                          </a:solidFill>
                          <a:effectLst/>
                          <a:latin typeface="Calibri" panose="020F0502020204030204" pitchFamily="34" charset="0"/>
                        </a:rPr>
                        <a:t>Min</a:t>
                      </a:r>
                    </a:p>
                  </a:txBody>
                  <a:tcPr marL="6350" marR="6350" marT="6350" marB="0" anchor="ctr"/>
                </a:tc>
                <a:tc>
                  <a:txBody>
                    <a:bodyPr/>
                    <a:lstStyle/>
                    <a:p>
                      <a:pPr algn="ctr" fontAlgn="b"/>
                      <a:r>
                        <a:rPr lang="en-US" sz="1800" b="0" i="0" u="none" strike="noStrike" dirty="0">
                          <a:solidFill>
                            <a:srgbClr val="000000"/>
                          </a:solidFill>
                          <a:effectLst/>
                          <a:latin typeface="Calibri" panose="020F0502020204030204" pitchFamily="34" charset="0"/>
                        </a:rPr>
                        <a:t>0</a:t>
                      </a:r>
                    </a:p>
                  </a:txBody>
                  <a:tcPr marL="6350" marR="6350" marT="6350" marB="0" anchor="ctr"/>
                </a:tc>
                <a:extLst>
                  <a:ext uri="{0D108BD9-81ED-4DB2-BD59-A6C34878D82A}">
                    <a16:rowId xmlns:a16="http://schemas.microsoft.com/office/drawing/2014/main" val="4026302880"/>
                  </a:ext>
                </a:extLst>
              </a:tr>
              <a:tr h="447675">
                <a:tc>
                  <a:txBody>
                    <a:bodyPr/>
                    <a:lstStyle/>
                    <a:p>
                      <a:pPr algn="l" fontAlgn="b"/>
                      <a:r>
                        <a:rPr lang="en-US" sz="1800" b="0" i="0" u="none" strike="noStrike" dirty="0">
                          <a:solidFill>
                            <a:srgbClr val="000000"/>
                          </a:solidFill>
                          <a:effectLst/>
                          <a:latin typeface="Calibri" panose="020F0502020204030204" pitchFamily="34" charset="0"/>
                        </a:rPr>
                        <a:t>Median</a:t>
                      </a:r>
                    </a:p>
                  </a:txBody>
                  <a:tcPr marL="6350" marR="6350" marT="6350" marB="0" anchor="ctr"/>
                </a:tc>
                <a:tc>
                  <a:txBody>
                    <a:bodyPr/>
                    <a:lstStyle/>
                    <a:p>
                      <a:pPr algn="ctr" fontAlgn="b"/>
                      <a:r>
                        <a:rPr lang="en-US" sz="1800" b="0" i="0" u="none" strike="noStrike" dirty="0">
                          <a:solidFill>
                            <a:srgbClr val="000000"/>
                          </a:solidFill>
                          <a:effectLst/>
                          <a:latin typeface="Calibri" panose="020F0502020204030204" pitchFamily="34" charset="0"/>
                        </a:rPr>
                        <a:t>5</a:t>
                      </a:r>
                    </a:p>
                  </a:txBody>
                  <a:tcPr marL="6350" marR="6350" marT="6350" marB="0" anchor="ctr"/>
                </a:tc>
                <a:extLst>
                  <a:ext uri="{0D108BD9-81ED-4DB2-BD59-A6C34878D82A}">
                    <a16:rowId xmlns:a16="http://schemas.microsoft.com/office/drawing/2014/main" val="2428767753"/>
                  </a:ext>
                </a:extLst>
              </a:tr>
              <a:tr h="504825">
                <a:tc>
                  <a:txBody>
                    <a:bodyPr/>
                    <a:lstStyle/>
                    <a:p>
                      <a:pPr algn="l" fontAlgn="b"/>
                      <a:r>
                        <a:rPr lang="en-US" sz="1800" b="0" i="0" u="none" strike="noStrike" dirty="0">
                          <a:solidFill>
                            <a:srgbClr val="000000"/>
                          </a:solidFill>
                          <a:effectLst/>
                          <a:latin typeface="Calibri" panose="020F0502020204030204" pitchFamily="34" charset="0"/>
                        </a:rPr>
                        <a:t>Average</a:t>
                      </a:r>
                    </a:p>
                  </a:txBody>
                  <a:tcPr marL="6350" marR="6350" marT="6350" marB="0" anchor="ctr"/>
                </a:tc>
                <a:tc>
                  <a:txBody>
                    <a:bodyPr/>
                    <a:lstStyle/>
                    <a:p>
                      <a:pPr algn="ctr" fontAlgn="b"/>
                      <a:r>
                        <a:rPr lang="en-US" sz="1800" b="0" i="0" u="none" strike="noStrike" dirty="0">
                          <a:solidFill>
                            <a:srgbClr val="000000"/>
                          </a:solidFill>
                          <a:effectLst/>
                          <a:latin typeface="Calibri" panose="020F0502020204030204" pitchFamily="34" charset="0"/>
                        </a:rPr>
                        <a:t>6</a:t>
                      </a:r>
                    </a:p>
                  </a:txBody>
                  <a:tcPr marL="6350" marR="6350" marT="6350" marB="0" anchor="ctr"/>
                </a:tc>
                <a:extLst>
                  <a:ext uri="{0D108BD9-81ED-4DB2-BD59-A6C34878D82A}">
                    <a16:rowId xmlns:a16="http://schemas.microsoft.com/office/drawing/2014/main" val="2744868050"/>
                  </a:ext>
                </a:extLst>
              </a:tr>
              <a:tr h="438150">
                <a:tc>
                  <a:txBody>
                    <a:bodyPr/>
                    <a:lstStyle/>
                    <a:p>
                      <a:pPr algn="l" fontAlgn="b"/>
                      <a:r>
                        <a:rPr lang="en-US" sz="1800" b="0" i="0" u="none" strike="noStrike" dirty="0">
                          <a:solidFill>
                            <a:srgbClr val="000000"/>
                          </a:solidFill>
                          <a:effectLst/>
                          <a:latin typeface="Calibri" panose="020F0502020204030204" pitchFamily="34" charset="0"/>
                        </a:rPr>
                        <a:t>Max</a:t>
                      </a:r>
                    </a:p>
                  </a:txBody>
                  <a:tcPr marL="6350" marR="6350" marT="6350" marB="0" anchor="ctr"/>
                </a:tc>
                <a:tc>
                  <a:txBody>
                    <a:bodyPr/>
                    <a:lstStyle/>
                    <a:p>
                      <a:pPr algn="ctr" fontAlgn="b"/>
                      <a:r>
                        <a:rPr lang="en-US" sz="1800" b="0" i="0" u="none" strike="noStrike" dirty="0">
                          <a:solidFill>
                            <a:srgbClr val="000000"/>
                          </a:solidFill>
                          <a:effectLst/>
                          <a:latin typeface="Calibri" panose="020F0502020204030204" pitchFamily="34" charset="0"/>
                        </a:rPr>
                        <a:t>40</a:t>
                      </a:r>
                    </a:p>
                  </a:txBody>
                  <a:tcPr marL="6350" marR="6350" marT="6350" marB="0" anchor="ctr"/>
                </a:tc>
                <a:extLst>
                  <a:ext uri="{0D108BD9-81ED-4DB2-BD59-A6C34878D82A}">
                    <a16:rowId xmlns:a16="http://schemas.microsoft.com/office/drawing/2014/main" val="239540313"/>
                  </a:ext>
                </a:extLst>
              </a:tr>
            </a:tbl>
          </a:graphicData>
        </a:graphic>
      </p:graphicFrame>
      <p:graphicFrame>
        <p:nvGraphicFramePr>
          <p:cNvPr id="11" name="Table 10">
            <a:extLst>
              <a:ext uri="{FF2B5EF4-FFF2-40B4-BE49-F238E27FC236}">
                <a16:creationId xmlns:a16="http://schemas.microsoft.com/office/drawing/2014/main" id="{E914F5A6-4639-4319-6D4C-43A2A0872EEB}"/>
              </a:ext>
            </a:extLst>
          </p:cNvPr>
          <p:cNvGraphicFramePr>
            <a:graphicFrameLocks noGrp="1"/>
          </p:cNvGraphicFramePr>
          <p:nvPr>
            <p:extLst>
              <p:ext uri="{D42A27DB-BD31-4B8C-83A1-F6EECF244321}">
                <p14:modId xmlns:p14="http://schemas.microsoft.com/office/powerpoint/2010/main" val="4151896277"/>
              </p:ext>
            </p:extLst>
          </p:nvPr>
        </p:nvGraphicFramePr>
        <p:xfrm>
          <a:off x="6324599" y="3776966"/>
          <a:ext cx="3952861" cy="2430374"/>
        </p:xfrm>
        <a:graphic>
          <a:graphicData uri="http://schemas.openxmlformats.org/drawingml/2006/table">
            <a:tbl>
              <a:tblPr firstRow="1" bandRow="1">
                <a:tableStyleId>{5C22544A-7EE6-4342-B048-85BDC9FD1C3A}</a:tableStyleId>
              </a:tblPr>
              <a:tblGrid>
                <a:gridCol w="2447911">
                  <a:extLst>
                    <a:ext uri="{9D8B030D-6E8A-4147-A177-3AD203B41FA5}">
                      <a16:colId xmlns:a16="http://schemas.microsoft.com/office/drawing/2014/main" val="3818474009"/>
                    </a:ext>
                  </a:extLst>
                </a:gridCol>
                <a:gridCol w="1504950">
                  <a:extLst>
                    <a:ext uri="{9D8B030D-6E8A-4147-A177-3AD203B41FA5}">
                      <a16:colId xmlns:a16="http://schemas.microsoft.com/office/drawing/2014/main" val="1946883029"/>
                    </a:ext>
                  </a:extLst>
                </a:gridCol>
              </a:tblGrid>
              <a:tr h="370840">
                <a:tc gridSpan="2">
                  <a:txBody>
                    <a:bodyPr/>
                    <a:lstStyle/>
                    <a:p>
                      <a:pPr marL="0" marR="0" lvl="0" indent="0" algn="ctr" defTabSz="960072" rtl="0" eaLnBrk="1" fontAlgn="b" latinLnBrk="0" hangingPunct="1">
                        <a:lnSpc>
                          <a:spcPct val="100000"/>
                        </a:lnSpc>
                        <a:spcBef>
                          <a:spcPts val="0"/>
                        </a:spcBef>
                        <a:spcAft>
                          <a:spcPts val="0"/>
                        </a:spcAft>
                        <a:buClrTx/>
                        <a:buSzTx/>
                        <a:buFontTx/>
                        <a:buNone/>
                        <a:tabLst/>
                        <a:defRPr/>
                      </a:pPr>
                      <a:r>
                        <a:rPr lang="en-US" sz="1400" b="1" i="0" u="none" strike="noStrike" dirty="0">
                          <a:solidFill>
                            <a:schemeClr val="bg1"/>
                          </a:solidFill>
                          <a:effectLst/>
                          <a:latin typeface="Calibri" panose="020F0502020204030204" pitchFamily="34" charset="0"/>
                        </a:rPr>
                        <a:t>Wholesalers from firms representing multiple product manufacturers such as BGAs, IMOs, and other intermediary firms) - Externals</a:t>
                      </a:r>
                    </a:p>
                  </a:txBody>
                  <a:tcPr marL="6350" marR="6350" marT="6350" marB="0" anchor="ctr"/>
                </a:tc>
                <a:tc hMerge="1">
                  <a:txBody>
                    <a:bodyPr/>
                    <a:lstStyle/>
                    <a:p>
                      <a:pPr algn="ctr" fontAlgn="b"/>
                      <a:r>
                        <a:rPr lang="en-US" sz="2000" b="1" i="0" u="none" strike="noStrike" dirty="0">
                          <a:solidFill>
                            <a:schemeClr val="bg1"/>
                          </a:solidFill>
                          <a:effectLst/>
                          <a:latin typeface="Calibri" panose="020F0502020204030204" pitchFamily="34" charset="0"/>
                        </a:rPr>
                        <a:t>Years</a:t>
                      </a:r>
                    </a:p>
                  </a:txBody>
                  <a:tcPr marL="6350" marR="6350" marT="6350" marB="0" anchor="b"/>
                </a:tc>
                <a:extLst>
                  <a:ext uri="{0D108BD9-81ED-4DB2-BD59-A6C34878D82A}">
                    <a16:rowId xmlns:a16="http://schemas.microsoft.com/office/drawing/2014/main" val="2586381998"/>
                  </a:ext>
                </a:extLst>
              </a:tr>
              <a:tr h="393294">
                <a:tc>
                  <a:txBody>
                    <a:bodyPr/>
                    <a:lstStyle/>
                    <a:p>
                      <a:pPr algn="l" fontAlgn="b"/>
                      <a:r>
                        <a:rPr lang="en-US" sz="1800" b="0" i="0" u="none" strike="noStrike" dirty="0">
                          <a:solidFill>
                            <a:srgbClr val="000000"/>
                          </a:solidFill>
                          <a:effectLst/>
                          <a:latin typeface="Calibri" panose="020F0502020204030204" pitchFamily="34" charset="0"/>
                        </a:rPr>
                        <a:t>Min</a:t>
                      </a:r>
                    </a:p>
                  </a:txBody>
                  <a:tcPr marL="6350" marR="6350" marT="6350" marB="0" anchor="ctr"/>
                </a:tc>
                <a:tc>
                  <a:txBody>
                    <a:bodyPr/>
                    <a:lstStyle/>
                    <a:p>
                      <a:pPr algn="ctr" fontAlgn="b"/>
                      <a:r>
                        <a:rPr lang="en-US" sz="1800" b="0" i="0" u="none" strike="noStrike" dirty="0">
                          <a:solidFill>
                            <a:srgbClr val="000000"/>
                          </a:solidFill>
                          <a:effectLst/>
                          <a:latin typeface="Calibri" panose="020F0502020204030204" pitchFamily="34" charset="0"/>
                        </a:rPr>
                        <a:t>0</a:t>
                      </a:r>
                    </a:p>
                  </a:txBody>
                  <a:tcPr marL="6350" marR="6350" marT="6350" marB="0" anchor="ctr"/>
                </a:tc>
                <a:extLst>
                  <a:ext uri="{0D108BD9-81ED-4DB2-BD59-A6C34878D82A}">
                    <a16:rowId xmlns:a16="http://schemas.microsoft.com/office/drawing/2014/main" val="4026302880"/>
                  </a:ext>
                </a:extLst>
              </a:tr>
              <a:tr h="447675">
                <a:tc>
                  <a:txBody>
                    <a:bodyPr/>
                    <a:lstStyle/>
                    <a:p>
                      <a:pPr algn="l" fontAlgn="b"/>
                      <a:r>
                        <a:rPr lang="en-US" sz="1800" b="0" i="0" u="none" strike="noStrike" dirty="0">
                          <a:solidFill>
                            <a:srgbClr val="000000"/>
                          </a:solidFill>
                          <a:effectLst/>
                          <a:latin typeface="Calibri" panose="020F0502020204030204" pitchFamily="34" charset="0"/>
                        </a:rPr>
                        <a:t>Median</a:t>
                      </a:r>
                    </a:p>
                  </a:txBody>
                  <a:tcPr marL="6350" marR="6350" marT="6350" marB="0" anchor="ctr"/>
                </a:tc>
                <a:tc>
                  <a:txBody>
                    <a:bodyPr/>
                    <a:lstStyle/>
                    <a:p>
                      <a:pPr algn="ctr" fontAlgn="b"/>
                      <a:r>
                        <a:rPr lang="en-US" sz="1800" b="0" i="0" u="none" strike="noStrike" dirty="0">
                          <a:solidFill>
                            <a:srgbClr val="000000"/>
                          </a:solidFill>
                          <a:effectLst/>
                          <a:latin typeface="Calibri" panose="020F0502020204030204" pitchFamily="34" charset="0"/>
                        </a:rPr>
                        <a:t>1</a:t>
                      </a:r>
                    </a:p>
                  </a:txBody>
                  <a:tcPr marL="6350" marR="6350" marT="6350" marB="0" anchor="ctr"/>
                </a:tc>
                <a:extLst>
                  <a:ext uri="{0D108BD9-81ED-4DB2-BD59-A6C34878D82A}">
                    <a16:rowId xmlns:a16="http://schemas.microsoft.com/office/drawing/2014/main" val="2428767753"/>
                  </a:ext>
                </a:extLst>
              </a:tr>
              <a:tr h="504825">
                <a:tc>
                  <a:txBody>
                    <a:bodyPr/>
                    <a:lstStyle/>
                    <a:p>
                      <a:pPr algn="l" fontAlgn="b"/>
                      <a:r>
                        <a:rPr lang="en-US" sz="1800" b="0" i="0" u="none" strike="noStrike" dirty="0">
                          <a:solidFill>
                            <a:srgbClr val="000000"/>
                          </a:solidFill>
                          <a:effectLst/>
                          <a:latin typeface="Calibri" panose="020F0502020204030204" pitchFamily="34" charset="0"/>
                        </a:rPr>
                        <a:t>Average</a:t>
                      </a:r>
                    </a:p>
                  </a:txBody>
                  <a:tcPr marL="6350" marR="6350" marT="6350" marB="0" anchor="ctr"/>
                </a:tc>
                <a:tc>
                  <a:txBody>
                    <a:bodyPr/>
                    <a:lstStyle/>
                    <a:p>
                      <a:pPr algn="ctr" fontAlgn="b"/>
                      <a:r>
                        <a:rPr lang="en-US" sz="1800" b="0" i="0" u="none" strike="noStrike" dirty="0">
                          <a:solidFill>
                            <a:srgbClr val="000000"/>
                          </a:solidFill>
                          <a:effectLst/>
                          <a:latin typeface="Calibri" panose="020F0502020204030204" pitchFamily="34" charset="0"/>
                        </a:rPr>
                        <a:t>2</a:t>
                      </a:r>
                    </a:p>
                  </a:txBody>
                  <a:tcPr marL="6350" marR="6350" marT="6350" marB="0" anchor="ctr"/>
                </a:tc>
                <a:extLst>
                  <a:ext uri="{0D108BD9-81ED-4DB2-BD59-A6C34878D82A}">
                    <a16:rowId xmlns:a16="http://schemas.microsoft.com/office/drawing/2014/main" val="2744868050"/>
                  </a:ext>
                </a:extLst>
              </a:tr>
              <a:tr h="438150">
                <a:tc>
                  <a:txBody>
                    <a:bodyPr/>
                    <a:lstStyle/>
                    <a:p>
                      <a:pPr algn="l" fontAlgn="b"/>
                      <a:r>
                        <a:rPr lang="en-US" sz="1800" b="0" i="0" u="none" strike="noStrike" dirty="0">
                          <a:solidFill>
                            <a:srgbClr val="000000"/>
                          </a:solidFill>
                          <a:effectLst/>
                          <a:latin typeface="Calibri" panose="020F0502020204030204" pitchFamily="34" charset="0"/>
                        </a:rPr>
                        <a:t>Max</a:t>
                      </a:r>
                    </a:p>
                  </a:txBody>
                  <a:tcPr marL="6350" marR="6350" marT="6350" marB="0" anchor="ctr"/>
                </a:tc>
                <a:tc>
                  <a:txBody>
                    <a:bodyPr/>
                    <a:lstStyle/>
                    <a:p>
                      <a:pPr algn="ctr" fontAlgn="b"/>
                      <a:r>
                        <a:rPr lang="en-US" sz="1800" b="0" i="0" u="none" strike="noStrike" dirty="0">
                          <a:solidFill>
                            <a:srgbClr val="000000"/>
                          </a:solidFill>
                          <a:effectLst/>
                          <a:latin typeface="Calibri" panose="020F0502020204030204" pitchFamily="34" charset="0"/>
                        </a:rPr>
                        <a:t>25</a:t>
                      </a:r>
                    </a:p>
                  </a:txBody>
                  <a:tcPr marL="6350" marR="6350" marT="6350" marB="0" anchor="ctr"/>
                </a:tc>
                <a:extLst>
                  <a:ext uri="{0D108BD9-81ED-4DB2-BD59-A6C34878D82A}">
                    <a16:rowId xmlns:a16="http://schemas.microsoft.com/office/drawing/2014/main" val="239540313"/>
                  </a:ext>
                </a:extLst>
              </a:tr>
            </a:tbl>
          </a:graphicData>
        </a:graphic>
      </p:graphicFrame>
      <p:sp>
        <p:nvSpPr>
          <p:cNvPr id="4" name="Text Placeholder 5">
            <a:extLst>
              <a:ext uri="{FF2B5EF4-FFF2-40B4-BE49-F238E27FC236}">
                <a16:creationId xmlns:a16="http://schemas.microsoft.com/office/drawing/2014/main" id="{D1FA20C7-9FE1-AC85-3948-FF1B0B835088}"/>
              </a:ext>
            </a:extLst>
          </p:cNvPr>
          <p:cNvSpPr>
            <a:spLocks noGrp="1"/>
          </p:cNvSpPr>
          <p:nvPr>
            <p:ph type="body" sz="quarter" idx="14"/>
          </p:nvPr>
        </p:nvSpPr>
        <p:spPr>
          <a:xfrm>
            <a:off x="417448" y="5980090"/>
            <a:ext cx="5346858" cy="658368"/>
          </a:xfrm>
        </p:spPr>
        <p:txBody>
          <a:bodyPr/>
          <a:lstStyle/>
          <a:p>
            <a:r>
              <a:rPr lang="en-US" b="1" dirty="0"/>
              <a:t>Source: </a:t>
            </a:r>
            <a:r>
              <a:rPr lang="en-US" dirty="0"/>
              <a:t>2023 US Financial Professional Survey</a:t>
            </a:r>
          </a:p>
        </p:txBody>
      </p:sp>
      <p:sp>
        <p:nvSpPr>
          <p:cNvPr id="6" name="Slide Number Placeholder 5">
            <a:extLst>
              <a:ext uri="{FF2B5EF4-FFF2-40B4-BE49-F238E27FC236}">
                <a16:creationId xmlns:a16="http://schemas.microsoft.com/office/drawing/2014/main" id="{9BD2E307-30F8-B295-E313-60FF08038848}"/>
              </a:ext>
            </a:extLst>
          </p:cNvPr>
          <p:cNvSpPr>
            <a:spLocks noGrp="1"/>
          </p:cNvSpPr>
          <p:nvPr>
            <p:ph type="sldNum" sz="quarter" idx="4294967295"/>
          </p:nvPr>
        </p:nvSpPr>
        <p:spPr/>
        <p:txBody>
          <a:bodyPr/>
          <a:lstStyle/>
          <a:p>
            <a:fld id="{FA06F0F5-DF6A-4E0E-AC03-6B0D0B0A1300}" type="slidenum">
              <a:rPr lang="en-US" sz="900" smtClean="0"/>
              <a:pPr/>
              <a:t>5</a:t>
            </a:fld>
            <a:endParaRPr lang="en-US" sz="900" dirty="0"/>
          </a:p>
        </p:txBody>
      </p:sp>
      <p:sp>
        <p:nvSpPr>
          <p:cNvPr id="7" name="Slide Number Placeholder 2">
            <a:extLst>
              <a:ext uri="{FF2B5EF4-FFF2-40B4-BE49-F238E27FC236}">
                <a16:creationId xmlns:a16="http://schemas.microsoft.com/office/drawing/2014/main" id="{E1C1B741-318D-7186-F5AD-F30429D9DEC8}"/>
              </a:ext>
            </a:extLst>
          </p:cNvPr>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5</a:t>
            </a:fld>
            <a:endParaRPr lang="en-US" sz="900" dirty="0"/>
          </a:p>
        </p:txBody>
      </p:sp>
    </p:spTree>
    <p:extLst>
      <p:ext uri="{BB962C8B-B14F-4D97-AF65-F5344CB8AC3E}">
        <p14:creationId xmlns:p14="http://schemas.microsoft.com/office/powerpoint/2010/main" val="1246711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Working With Wholesalers – Primary Product They Represent</a:t>
            </a:r>
          </a:p>
        </p:txBody>
      </p:sp>
      <p:sp>
        <p:nvSpPr>
          <p:cNvPr id="3" name="TextBox 2">
            <a:extLst>
              <a:ext uri="{FF2B5EF4-FFF2-40B4-BE49-F238E27FC236}">
                <a16:creationId xmlns:a16="http://schemas.microsoft.com/office/drawing/2014/main" id="{AC374314-6C76-233D-9C34-0B3EC1EF3969}"/>
              </a:ext>
            </a:extLst>
          </p:cNvPr>
          <p:cNvSpPr txBox="1"/>
          <p:nvPr/>
        </p:nvSpPr>
        <p:spPr>
          <a:xfrm>
            <a:off x="175280" y="833129"/>
            <a:ext cx="11708090" cy="369332"/>
          </a:xfrm>
          <a:prstGeom prst="rect">
            <a:avLst/>
          </a:prstGeom>
          <a:noFill/>
        </p:spPr>
        <p:txBody>
          <a:bodyPr wrap="square" rtlCol="0">
            <a:spAutoFit/>
          </a:bodyPr>
          <a:lstStyle/>
          <a:p>
            <a:r>
              <a:rPr lang="en-US" dirty="0"/>
              <a:t>For the carrier wholesalers you work with, indicate the primary product they represent.</a:t>
            </a:r>
          </a:p>
        </p:txBody>
      </p:sp>
      <p:graphicFrame>
        <p:nvGraphicFramePr>
          <p:cNvPr id="4" name="Table 3">
            <a:extLst>
              <a:ext uri="{FF2B5EF4-FFF2-40B4-BE49-F238E27FC236}">
                <a16:creationId xmlns:a16="http://schemas.microsoft.com/office/drawing/2014/main" id="{65E6F349-63E0-F7A9-3A5C-C9644D0F8926}"/>
              </a:ext>
            </a:extLst>
          </p:cNvPr>
          <p:cNvGraphicFramePr>
            <a:graphicFrameLocks noGrp="1"/>
          </p:cNvGraphicFramePr>
          <p:nvPr>
            <p:extLst>
              <p:ext uri="{D42A27DB-BD31-4B8C-83A1-F6EECF244321}">
                <p14:modId xmlns:p14="http://schemas.microsoft.com/office/powerpoint/2010/main" val="3567604357"/>
              </p:ext>
            </p:extLst>
          </p:nvPr>
        </p:nvGraphicFramePr>
        <p:xfrm>
          <a:off x="1700305" y="1723470"/>
          <a:ext cx="8128002" cy="2524252"/>
        </p:xfrm>
        <a:graphic>
          <a:graphicData uri="http://schemas.openxmlformats.org/drawingml/2006/table">
            <a:tbl>
              <a:tblPr firstRow="1" bandRow="1">
                <a:tableStyleId>{5C22544A-7EE6-4342-B048-85BDC9FD1C3A}</a:tableStyleId>
              </a:tblPr>
              <a:tblGrid>
                <a:gridCol w="1354667">
                  <a:extLst>
                    <a:ext uri="{9D8B030D-6E8A-4147-A177-3AD203B41FA5}">
                      <a16:colId xmlns:a16="http://schemas.microsoft.com/office/drawing/2014/main" val="3371192495"/>
                    </a:ext>
                  </a:extLst>
                </a:gridCol>
                <a:gridCol w="1354667">
                  <a:extLst>
                    <a:ext uri="{9D8B030D-6E8A-4147-A177-3AD203B41FA5}">
                      <a16:colId xmlns:a16="http://schemas.microsoft.com/office/drawing/2014/main" val="2298746738"/>
                    </a:ext>
                  </a:extLst>
                </a:gridCol>
                <a:gridCol w="1354667">
                  <a:extLst>
                    <a:ext uri="{9D8B030D-6E8A-4147-A177-3AD203B41FA5}">
                      <a16:colId xmlns:a16="http://schemas.microsoft.com/office/drawing/2014/main" val="955146046"/>
                    </a:ext>
                  </a:extLst>
                </a:gridCol>
                <a:gridCol w="1354667">
                  <a:extLst>
                    <a:ext uri="{9D8B030D-6E8A-4147-A177-3AD203B41FA5}">
                      <a16:colId xmlns:a16="http://schemas.microsoft.com/office/drawing/2014/main" val="1266035584"/>
                    </a:ext>
                  </a:extLst>
                </a:gridCol>
                <a:gridCol w="1354667">
                  <a:extLst>
                    <a:ext uri="{9D8B030D-6E8A-4147-A177-3AD203B41FA5}">
                      <a16:colId xmlns:a16="http://schemas.microsoft.com/office/drawing/2014/main" val="3463998358"/>
                    </a:ext>
                  </a:extLst>
                </a:gridCol>
                <a:gridCol w="1354667">
                  <a:extLst>
                    <a:ext uri="{9D8B030D-6E8A-4147-A177-3AD203B41FA5}">
                      <a16:colId xmlns:a16="http://schemas.microsoft.com/office/drawing/2014/main" val="2484056965"/>
                    </a:ext>
                  </a:extLst>
                </a:gridCol>
              </a:tblGrid>
              <a:tr h="370840">
                <a:tc>
                  <a:txBody>
                    <a:bodyPr/>
                    <a:lstStyle/>
                    <a:p>
                      <a:endParaRPr lang="en-US" dirty="0"/>
                    </a:p>
                  </a:txBody>
                  <a:tcPr/>
                </a:tc>
                <a:tc>
                  <a:txBody>
                    <a:bodyPr/>
                    <a:lstStyle/>
                    <a:p>
                      <a:pPr algn="ctr"/>
                      <a:r>
                        <a:rPr lang="en-US" sz="1200" dirty="0"/>
                        <a:t>Life Insurance</a:t>
                      </a:r>
                    </a:p>
                  </a:txBody>
                  <a:tcPr/>
                </a:tc>
                <a:tc>
                  <a:txBody>
                    <a:bodyPr/>
                    <a:lstStyle/>
                    <a:p>
                      <a:pPr algn="ctr"/>
                      <a:r>
                        <a:rPr lang="en-US" sz="1200" dirty="0"/>
                        <a:t>Annuities</a:t>
                      </a:r>
                    </a:p>
                  </a:txBody>
                  <a:tcPr/>
                </a:tc>
                <a:tc>
                  <a:txBody>
                    <a:bodyPr/>
                    <a:lstStyle/>
                    <a:p>
                      <a:pPr algn="ctr"/>
                      <a:r>
                        <a:rPr lang="en-US" sz="1200" dirty="0"/>
                        <a:t>Health insurance (individual DI, LTC, Medicare supplement)</a:t>
                      </a:r>
                    </a:p>
                  </a:txBody>
                  <a:tcPr/>
                </a:tc>
                <a:tc>
                  <a:txBody>
                    <a:bodyPr/>
                    <a:lstStyle/>
                    <a:p>
                      <a:pPr algn="ctr"/>
                      <a:r>
                        <a:rPr lang="en-US" sz="1200" dirty="0"/>
                        <a:t>Investment products (mutual funds, ETFs, REITS)</a:t>
                      </a:r>
                    </a:p>
                  </a:txBody>
                  <a:tcPr/>
                </a:tc>
                <a:tc>
                  <a:txBody>
                    <a:bodyPr/>
                    <a:lstStyle/>
                    <a:p>
                      <a:pPr algn="ctr"/>
                      <a:r>
                        <a:rPr lang="en-US" sz="1200" dirty="0"/>
                        <a:t>Other products or services</a:t>
                      </a:r>
                    </a:p>
                  </a:txBody>
                  <a:tcPr/>
                </a:tc>
                <a:extLst>
                  <a:ext uri="{0D108BD9-81ED-4DB2-BD59-A6C34878D82A}">
                    <a16:rowId xmlns:a16="http://schemas.microsoft.com/office/drawing/2014/main" val="2981014125"/>
                  </a:ext>
                </a:extLst>
              </a:tr>
              <a:tr h="370840">
                <a:tc>
                  <a:txBody>
                    <a:bodyPr/>
                    <a:lstStyle/>
                    <a:p>
                      <a:r>
                        <a:rPr lang="en-US" dirty="0"/>
                        <a:t>Min</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extLst>
                  <a:ext uri="{0D108BD9-81ED-4DB2-BD59-A6C34878D82A}">
                    <a16:rowId xmlns:a16="http://schemas.microsoft.com/office/drawing/2014/main" val="2061120952"/>
                  </a:ext>
                </a:extLst>
              </a:tr>
              <a:tr h="370840">
                <a:tc>
                  <a:txBody>
                    <a:bodyPr/>
                    <a:lstStyle/>
                    <a:p>
                      <a:r>
                        <a:rPr lang="en-US" dirty="0"/>
                        <a:t>Median</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3</a:t>
                      </a:r>
                    </a:p>
                  </a:txBody>
                  <a:tcPr/>
                </a:tc>
                <a:tc>
                  <a:txBody>
                    <a:bodyPr/>
                    <a:lstStyle/>
                    <a:p>
                      <a:pPr algn="ctr"/>
                      <a:r>
                        <a:rPr lang="en-US" dirty="0"/>
                        <a:t>0</a:t>
                      </a:r>
                    </a:p>
                  </a:txBody>
                  <a:tcPr/>
                </a:tc>
                <a:extLst>
                  <a:ext uri="{0D108BD9-81ED-4DB2-BD59-A6C34878D82A}">
                    <a16:rowId xmlns:a16="http://schemas.microsoft.com/office/drawing/2014/main" val="42648051"/>
                  </a:ext>
                </a:extLst>
              </a:tr>
              <a:tr h="370840">
                <a:tc>
                  <a:txBody>
                    <a:bodyPr/>
                    <a:lstStyle/>
                    <a:p>
                      <a:r>
                        <a:rPr lang="en-US" dirty="0"/>
                        <a:t>Average</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3</a:t>
                      </a:r>
                    </a:p>
                  </a:txBody>
                  <a:tcPr/>
                </a:tc>
                <a:tc>
                  <a:txBody>
                    <a:bodyPr/>
                    <a:lstStyle/>
                    <a:p>
                      <a:pPr algn="ctr"/>
                      <a:r>
                        <a:rPr lang="en-US" dirty="0"/>
                        <a:t>0</a:t>
                      </a:r>
                    </a:p>
                  </a:txBody>
                  <a:tcPr/>
                </a:tc>
                <a:extLst>
                  <a:ext uri="{0D108BD9-81ED-4DB2-BD59-A6C34878D82A}">
                    <a16:rowId xmlns:a16="http://schemas.microsoft.com/office/drawing/2014/main" val="1981874518"/>
                  </a:ext>
                </a:extLst>
              </a:tr>
              <a:tr h="370840">
                <a:tc>
                  <a:txBody>
                    <a:bodyPr/>
                    <a:lstStyle/>
                    <a:p>
                      <a:r>
                        <a:rPr lang="en-US" dirty="0"/>
                        <a:t>Max</a:t>
                      </a:r>
                    </a:p>
                  </a:txBody>
                  <a:tcPr/>
                </a:tc>
                <a:tc>
                  <a:txBody>
                    <a:bodyPr/>
                    <a:lstStyle/>
                    <a:p>
                      <a:pPr algn="ctr"/>
                      <a:r>
                        <a:rPr lang="en-US" dirty="0"/>
                        <a:t>7</a:t>
                      </a:r>
                    </a:p>
                  </a:txBody>
                  <a:tcPr/>
                </a:tc>
                <a:tc>
                  <a:txBody>
                    <a:bodyPr/>
                    <a:lstStyle/>
                    <a:p>
                      <a:pPr algn="ctr"/>
                      <a:r>
                        <a:rPr lang="en-US" dirty="0"/>
                        <a:t>10</a:t>
                      </a:r>
                    </a:p>
                  </a:txBody>
                  <a:tcPr/>
                </a:tc>
                <a:tc>
                  <a:txBody>
                    <a:bodyPr/>
                    <a:lstStyle/>
                    <a:p>
                      <a:pPr algn="ctr"/>
                      <a:r>
                        <a:rPr lang="en-US" dirty="0"/>
                        <a:t>5</a:t>
                      </a:r>
                    </a:p>
                  </a:txBody>
                  <a:tcPr/>
                </a:tc>
                <a:tc>
                  <a:txBody>
                    <a:bodyPr/>
                    <a:lstStyle/>
                    <a:p>
                      <a:pPr algn="ctr"/>
                      <a:r>
                        <a:rPr lang="en-US" dirty="0"/>
                        <a:t>28</a:t>
                      </a:r>
                    </a:p>
                  </a:txBody>
                  <a:tcPr/>
                </a:tc>
                <a:tc>
                  <a:txBody>
                    <a:bodyPr/>
                    <a:lstStyle/>
                    <a:p>
                      <a:pPr algn="ctr"/>
                      <a:r>
                        <a:rPr lang="en-US" dirty="0"/>
                        <a:t>5</a:t>
                      </a:r>
                    </a:p>
                  </a:txBody>
                  <a:tcPr/>
                </a:tc>
                <a:extLst>
                  <a:ext uri="{0D108BD9-81ED-4DB2-BD59-A6C34878D82A}">
                    <a16:rowId xmlns:a16="http://schemas.microsoft.com/office/drawing/2014/main" val="2562026952"/>
                  </a:ext>
                </a:extLst>
              </a:tr>
            </a:tbl>
          </a:graphicData>
        </a:graphic>
      </p:graphicFrame>
      <p:sp>
        <p:nvSpPr>
          <p:cNvPr id="5" name="Text Placeholder 5">
            <a:extLst>
              <a:ext uri="{FF2B5EF4-FFF2-40B4-BE49-F238E27FC236}">
                <a16:creationId xmlns:a16="http://schemas.microsoft.com/office/drawing/2014/main" id="{60AE7E4D-AFE9-23D0-B145-FF321635A0EB}"/>
              </a:ext>
            </a:extLst>
          </p:cNvPr>
          <p:cNvSpPr>
            <a:spLocks noGrp="1"/>
          </p:cNvSpPr>
          <p:nvPr>
            <p:ph type="body" sz="quarter" idx="14"/>
          </p:nvPr>
        </p:nvSpPr>
        <p:spPr>
          <a:xfrm>
            <a:off x="417448" y="5980090"/>
            <a:ext cx="5346858" cy="658368"/>
          </a:xfrm>
        </p:spPr>
        <p:txBody>
          <a:bodyPr/>
          <a:lstStyle/>
          <a:p>
            <a:r>
              <a:rPr lang="en-US" b="1" dirty="0"/>
              <a:t>Source: </a:t>
            </a:r>
            <a:r>
              <a:rPr lang="en-US" dirty="0"/>
              <a:t>2023 US Financial Professional Survey</a:t>
            </a:r>
          </a:p>
        </p:txBody>
      </p:sp>
      <p:sp>
        <p:nvSpPr>
          <p:cNvPr id="6" name="Slide Number Placeholder 5">
            <a:extLst>
              <a:ext uri="{FF2B5EF4-FFF2-40B4-BE49-F238E27FC236}">
                <a16:creationId xmlns:a16="http://schemas.microsoft.com/office/drawing/2014/main" id="{75FEE90B-E45F-2FF8-3369-2895A31FCE95}"/>
              </a:ext>
            </a:extLst>
          </p:cNvPr>
          <p:cNvSpPr>
            <a:spLocks noGrp="1"/>
          </p:cNvSpPr>
          <p:nvPr>
            <p:ph type="sldNum" sz="quarter" idx="4294967295"/>
          </p:nvPr>
        </p:nvSpPr>
        <p:spPr/>
        <p:txBody>
          <a:bodyPr/>
          <a:lstStyle/>
          <a:p>
            <a:fld id="{FA06F0F5-DF6A-4E0E-AC03-6B0D0B0A1300}" type="slidenum">
              <a:rPr lang="en-US" sz="900" smtClean="0"/>
              <a:pPr/>
              <a:t>6</a:t>
            </a:fld>
            <a:endParaRPr lang="en-US" sz="900" dirty="0"/>
          </a:p>
        </p:txBody>
      </p:sp>
      <p:sp>
        <p:nvSpPr>
          <p:cNvPr id="7" name="Slide Number Placeholder 2">
            <a:extLst>
              <a:ext uri="{FF2B5EF4-FFF2-40B4-BE49-F238E27FC236}">
                <a16:creationId xmlns:a16="http://schemas.microsoft.com/office/drawing/2014/main" id="{14ED1933-6EA7-4C34-1DA2-D05175954457}"/>
              </a:ext>
            </a:extLst>
          </p:cNvPr>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6</a:t>
            </a:fld>
            <a:endParaRPr lang="en-US" sz="900" dirty="0"/>
          </a:p>
        </p:txBody>
      </p:sp>
    </p:spTree>
    <p:extLst>
      <p:ext uri="{BB962C8B-B14F-4D97-AF65-F5344CB8AC3E}">
        <p14:creationId xmlns:p14="http://schemas.microsoft.com/office/powerpoint/2010/main" val="11179610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Interaction With Wholesalers</a:t>
            </a:r>
          </a:p>
        </p:txBody>
      </p:sp>
      <p:graphicFrame>
        <p:nvGraphicFramePr>
          <p:cNvPr id="5" name="Table 4"/>
          <p:cNvGraphicFramePr>
            <a:graphicFrameLocks noGrp="1"/>
          </p:cNvGraphicFramePr>
          <p:nvPr>
            <p:extLst>
              <p:ext uri="{D42A27DB-BD31-4B8C-83A1-F6EECF244321}">
                <p14:modId xmlns:p14="http://schemas.microsoft.com/office/powerpoint/2010/main" val="482725721"/>
              </p:ext>
            </p:extLst>
          </p:nvPr>
        </p:nvGraphicFramePr>
        <p:xfrm>
          <a:off x="1058877" y="1963420"/>
          <a:ext cx="4064000" cy="293116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3818474009"/>
                    </a:ext>
                  </a:extLst>
                </a:gridCol>
                <a:gridCol w="2032000">
                  <a:extLst>
                    <a:ext uri="{9D8B030D-6E8A-4147-A177-3AD203B41FA5}">
                      <a16:colId xmlns:a16="http://schemas.microsoft.com/office/drawing/2014/main" val="1946883029"/>
                    </a:ext>
                  </a:extLst>
                </a:gridCol>
              </a:tblGrid>
              <a:tr h="370840">
                <a:tc>
                  <a:txBody>
                    <a:bodyPr/>
                    <a:lstStyle/>
                    <a:p>
                      <a:pPr algn="l" fontAlgn="b"/>
                      <a:r>
                        <a:rPr lang="en-US" sz="1100" b="1" i="0" u="none" strike="noStrike" dirty="0">
                          <a:solidFill>
                            <a:srgbClr val="000000"/>
                          </a:solidFill>
                          <a:effectLst/>
                          <a:latin typeface="Calibri" panose="020F0502020204030204" pitchFamily="34" charset="0"/>
                        </a:rPr>
                        <a:t> </a:t>
                      </a:r>
                    </a:p>
                  </a:txBody>
                  <a:tcPr marL="6350" marR="6350" marT="6350" marB="0" anchor="b"/>
                </a:tc>
                <a:tc>
                  <a:txBody>
                    <a:bodyPr/>
                    <a:lstStyle/>
                    <a:p>
                      <a:pPr algn="ctr" fontAlgn="b"/>
                      <a:endParaRPr lang="en-US" sz="2000" b="1" i="0" u="none" strike="noStrike" dirty="0">
                        <a:solidFill>
                          <a:schemeClr val="bg1"/>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586381998"/>
                  </a:ext>
                </a:extLst>
              </a:tr>
              <a:tr h="640080">
                <a:tc>
                  <a:txBody>
                    <a:bodyPr/>
                    <a:lstStyle/>
                    <a:p>
                      <a:pPr algn="l" fontAlgn="b"/>
                      <a:r>
                        <a:rPr lang="en-US" sz="1800" b="0" i="0" u="none" strike="noStrike" dirty="0">
                          <a:solidFill>
                            <a:srgbClr val="000000"/>
                          </a:solidFill>
                          <a:effectLst/>
                          <a:latin typeface="Calibri" panose="020F0502020204030204" pitchFamily="34" charset="0"/>
                        </a:rPr>
                        <a:t>Min</a:t>
                      </a:r>
                    </a:p>
                  </a:txBody>
                  <a:tcPr marL="6350" marR="6350" marT="6350" marB="0" anchor="ctr"/>
                </a:tc>
                <a:tc>
                  <a:txBody>
                    <a:bodyPr/>
                    <a:lstStyle/>
                    <a:p>
                      <a:pPr algn="ctr" fontAlgn="b"/>
                      <a:r>
                        <a:rPr lang="en-US" sz="1800" b="0" i="0" u="none" strike="noStrike" dirty="0">
                          <a:solidFill>
                            <a:srgbClr val="000000"/>
                          </a:solidFill>
                          <a:effectLst/>
                          <a:latin typeface="Calibri" panose="020F0502020204030204" pitchFamily="34" charset="0"/>
                        </a:rPr>
                        <a:t>0</a:t>
                      </a:r>
                    </a:p>
                  </a:txBody>
                  <a:tcPr marL="6350" marR="6350" marT="6350" marB="0" anchor="ctr"/>
                </a:tc>
                <a:extLst>
                  <a:ext uri="{0D108BD9-81ED-4DB2-BD59-A6C34878D82A}">
                    <a16:rowId xmlns:a16="http://schemas.microsoft.com/office/drawing/2014/main" val="4026302880"/>
                  </a:ext>
                </a:extLst>
              </a:tr>
              <a:tr h="640080">
                <a:tc>
                  <a:txBody>
                    <a:bodyPr/>
                    <a:lstStyle/>
                    <a:p>
                      <a:pPr algn="l" fontAlgn="b"/>
                      <a:r>
                        <a:rPr lang="en-US" sz="1800" b="0" i="0" u="none" strike="noStrike" dirty="0">
                          <a:solidFill>
                            <a:srgbClr val="000000"/>
                          </a:solidFill>
                          <a:effectLst/>
                          <a:latin typeface="Calibri" panose="020F0502020204030204" pitchFamily="34" charset="0"/>
                        </a:rPr>
                        <a:t>Median</a:t>
                      </a:r>
                    </a:p>
                  </a:txBody>
                  <a:tcPr marL="6350" marR="6350" marT="6350" marB="0" anchor="ctr"/>
                </a:tc>
                <a:tc>
                  <a:txBody>
                    <a:bodyPr/>
                    <a:lstStyle/>
                    <a:p>
                      <a:pPr algn="ctr" fontAlgn="b"/>
                      <a:r>
                        <a:rPr lang="en-US" sz="1800" b="0" i="0" u="none" strike="noStrike" dirty="0">
                          <a:solidFill>
                            <a:srgbClr val="000000"/>
                          </a:solidFill>
                          <a:effectLst/>
                          <a:latin typeface="Calibri" panose="020F0502020204030204" pitchFamily="34" charset="0"/>
                        </a:rPr>
                        <a:t>2</a:t>
                      </a:r>
                    </a:p>
                  </a:txBody>
                  <a:tcPr marL="6350" marR="6350" marT="6350" marB="0" anchor="ctr"/>
                </a:tc>
                <a:extLst>
                  <a:ext uri="{0D108BD9-81ED-4DB2-BD59-A6C34878D82A}">
                    <a16:rowId xmlns:a16="http://schemas.microsoft.com/office/drawing/2014/main" val="2428767753"/>
                  </a:ext>
                </a:extLst>
              </a:tr>
              <a:tr h="640080">
                <a:tc>
                  <a:txBody>
                    <a:bodyPr/>
                    <a:lstStyle/>
                    <a:p>
                      <a:pPr algn="l" fontAlgn="b"/>
                      <a:r>
                        <a:rPr lang="en-US" sz="1800" b="0" i="0" u="none" strike="noStrike" dirty="0">
                          <a:solidFill>
                            <a:srgbClr val="000000"/>
                          </a:solidFill>
                          <a:effectLst/>
                          <a:latin typeface="Calibri" panose="020F0502020204030204" pitchFamily="34" charset="0"/>
                        </a:rPr>
                        <a:t>Average</a:t>
                      </a:r>
                    </a:p>
                  </a:txBody>
                  <a:tcPr marL="6350" marR="6350" marT="6350" marB="0" anchor="ctr"/>
                </a:tc>
                <a:tc>
                  <a:txBody>
                    <a:bodyPr/>
                    <a:lstStyle/>
                    <a:p>
                      <a:pPr algn="ctr" fontAlgn="b"/>
                      <a:r>
                        <a:rPr lang="en-US" sz="1800" b="0" i="0" u="none" strike="noStrike" dirty="0">
                          <a:solidFill>
                            <a:srgbClr val="000000"/>
                          </a:solidFill>
                          <a:effectLst/>
                          <a:latin typeface="Calibri" panose="020F0502020204030204" pitchFamily="34" charset="0"/>
                        </a:rPr>
                        <a:t>3</a:t>
                      </a:r>
                    </a:p>
                  </a:txBody>
                  <a:tcPr marL="6350" marR="6350" marT="6350" marB="0" anchor="ctr"/>
                </a:tc>
                <a:extLst>
                  <a:ext uri="{0D108BD9-81ED-4DB2-BD59-A6C34878D82A}">
                    <a16:rowId xmlns:a16="http://schemas.microsoft.com/office/drawing/2014/main" val="2744868050"/>
                  </a:ext>
                </a:extLst>
              </a:tr>
              <a:tr h="640080">
                <a:tc>
                  <a:txBody>
                    <a:bodyPr/>
                    <a:lstStyle/>
                    <a:p>
                      <a:pPr algn="l" fontAlgn="b"/>
                      <a:r>
                        <a:rPr lang="en-US" sz="1800" b="0" i="0" u="none" strike="noStrike" dirty="0">
                          <a:solidFill>
                            <a:srgbClr val="000000"/>
                          </a:solidFill>
                          <a:effectLst/>
                          <a:latin typeface="Calibri" panose="020F0502020204030204" pitchFamily="34" charset="0"/>
                        </a:rPr>
                        <a:t>Max</a:t>
                      </a:r>
                    </a:p>
                  </a:txBody>
                  <a:tcPr marL="6350" marR="6350" marT="6350" marB="0" anchor="ctr"/>
                </a:tc>
                <a:tc>
                  <a:txBody>
                    <a:bodyPr/>
                    <a:lstStyle/>
                    <a:p>
                      <a:pPr algn="ctr" fontAlgn="b"/>
                      <a:r>
                        <a:rPr lang="en-US" sz="1800" b="0" i="0" u="none" strike="noStrike" dirty="0">
                          <a:solidFill>
                            <a:srgbClr val="000000"/>
                          </a:solidFill>
                          <a:effectLst/>
                          <a:latin typeface="Calibri" panose="020F0502020204030204" pitchFamily="34" charset="0"/>
                        </a:rPr>
                        <a:t>15</a:t>
                      </a:r>
                    </a:p>
                  </a:txBody>
                  <a:tcPr marL="6350" marR="6350" marT="6350" marB="0" anchor="ctr"/>
                </a:tc>
                <a:extLst>
                  <a:ext uri="{0D108BD9-81ED-4DB2-BD59-A6C34878D82A}">
                    <a16:rowId xmlns:a16="http://schemas.microsoft.com/office/drawing/2014/main" val="239540313"/>
                  </a:ext>
                </a:extLst>
              </a:tr>
            </a:tbl>
          </a:graphicData>
        </a:graphic>
      </p:graphicFrame>
      <p:sp>
        <p:nvSpPr>
          <p:cNvPr id="3" name="TextBox 2">
            <a:extLst>
              <a:ext uri="{FF2B5EF4-FFF2-40B4-BE49-F238E27FC236}">
                <a16:creationId xmlns:a16="http://schemas.microsoft.com/office/drawing/2014/main" id="{1586BBA7-0B17-1C52-BA9D-ECDF4451EBB3}"/>
              </a:ext>
            </a:extLst>
          </p:cNvPr>
          <p:cNvSpPr txBox="1"/>
          <p:nvPr/>
        </p:nvSpPr>
        <p:spPr>
          <a:xfrm>
            <a:off x="175280" y="833129"/>
            <a:ext cx="11708090" cy="646331"/>
          </a:xfrm>
          <a:prstGeom prst="rect">
            <a:avLst/>
          </a:prstGeom>
          <a:noFill/>
        </p:spPr>
        <p:txBody>
          <a:bodyPr wrap="square" rtlCol="0">
            <a:spAutoFit/>
          </a:bodyPr>
          <a:lstStyle/>
          <a:p>
            <a:r>
              <a:rPr lang="en-US" dirty="0"/>
              <a:t>Typically, how many times do you need to interact with a wholesaler before the first piece of business is placed with the company they represent?</a:t>
            </a:r>
          </a:p>
        </p:txBody>
      </p:sp>
      <p:sp>
        <p:nvSpPr>
          <p:cNvPr id="4" name="TextBox 3">
            <a:extLst>
              <a:ext uri="{FF2B5EF4-FFF2-40B4-BE49-F238E27FC236}">
                <a16:creationId xmlns:a16="http://schemas.microsoft.com/office/drawing/2014/main" id="{EAF95573-9938-B43E-EE55-4F18369873C7}"/>
              </a:ext>
            </a:extLst>
          </p:cNvPr>
          <p:cNvSpPr txBox="1"/>
          <p:nvPr/>
        </p:nvSpPr>
        <p:spPr>
          <a:xfrm>
            <a:off x="6248857" y="1536174"/>
            <a:ext cx="5129295" cy="3785652"/>
          </a:xfrm>
          <a:prstGeom prst="rect">
            <a:avLst/>
          </a:prstGeom>
          <a:noFill/>
        </p:spPr>
        <p:txBody>
          <a:bodyPr wrap="square" rtlCol="0">
            <a:spAutoFit/>
          </a:bodyPr>
          <a:lstStyle/>
          <a:p>
            <a:r>
              <a:rPr lang="en-US" sz="1600" b="1" dirty="0"/>
              <a:t>Open-end responses:</a:t>
            </a:r>
          </a:p>
          <a:p>
            <a:endParaRPr lang="en-US" sz="1600" dirty="0"/>
          </a:p>
          <a:p>
            <a:pPr marL="285750" indent="-285750">
              <a:buFont typeface="Arial" panose="020B0604020202020204" pitchFamily="34" charset="0"/>
              <a:buChar char="•"/>
            </a:pPr>
            <a:r>
              <a:rPr lang="en-US" sz="1600" dirty="0"/>
              <a:t>None because they are not the reason I'm placing business.</a:t>
            </a:r>
          </a:p>
          <a:p>
            <a:pPr marL="285750" indent="-285750">
              <a:buFont typeface="Arial" panose="020B0604020202020204" pitchFamily="34" charset="0"/>
              <a:buChar char="•"/>
            </a:pPr>
            <a:r>
              <a:rPr lang="en-US" sz="1600" dirty="0"/>
              <a:t>It depends. Sometimes we pick the product before we meet.</a:t>
            </a:r>
          </a:p>
          <a:p>
            <a:pPr marL="285750" indent="-285750">
              <a:buFont typeface="Arial" panose="020B0604020202020204" pitchFamily="34" charset="0"/>
              <a:buChar char="•"/>
            </a:pPr>
            <a:r>
              <a:rPr lang="en-US" sz="1600" dirty="0"/>
              <a:t>I generally have placed business and then the rep will call on me.</a:t>
            </a:r>
          </a:p>
          <a:p>
            <a:pPr marL="285750" indent="-285750">
              <a:buFont typeface="Arial" panose="020B0604020202020204" pitchFamily="34" charset="0"/>
              <a:buChar char="•"/>
            </a:pPr>
            <a:r>
              <a:rPr lang="en-US" sz="1600" dirty="0"/>
              <a:t>Usually, I use them for questions after the sale.</a:t>
            </a:r>
          </a:p>
          <a:p>
            <a:pPr marL="285750" indent="-285750">
              <a:buFont typeface="Arial" panose="020B0604020202020204" pitchFamily="34" charset="0"/>
              <a:buChar char="•"/>
            </a:pPr>
            <a:r>
              <a:rPr lang="en-US" sz="1600" dirty="0"/>
              <a:t>More than 4. It’s about a relationship with a wholesaler.</a:t>
            </a:r>
          </a:p>
          <a:p>
            <a:pPr marL="285750" indent="-285750">
              <a:buFont typeface="Arial" panose="020B0604020202020204" pitchFamily="34" charset="0"/>
              <a:buChar char="•"/>
            </a:pPr>
            <a:r>
              <a:rPr lang="en-US" sz="1600" dirty="0"/>
              <a:t>It depends on the type of product. Generally, I already have a client and need in mind, so I am contacting them for info to support the sales process, probably no more than 1-2 times.</a:t>
            </a:r>
          </a:p>
        </p:txBody>
      </p:sp>
      <p:sp>
        <p:nvSpPr>
          <p:cNvPr id="7" name="Text Placeholder 5">
            <a:extLst>
              <a:ext uri="{FF2B5EF4-FFF2-40B4-BE49-F238E27FC236}">
                <a16:creationId xmlns:a16="http://schemas.microsoft.com/office/drawing/2014/main" id="{4390B43E-356B-7810-551A-41AB55AE1ADC}"/>
              </a:ext>
            </a:extLst>
          </p:cNvPr>
          <p:cNvSpPr>
            <a:spLocks noGrp="1"/>
          </p:cNvSpPr>
          <p:nvPr>
            <p:ph type="body" sz="quarter" idx="14"/>
          </p:nvPr>
        </p:nvSpPr>
        <p:spPr>
          <a:xfrm>
            <a:off x="417448" y="5980090"/>
            <a:ext cx="5346858" cy="658368"/>
          </a:xfrm>
        </p:spPr>
        <p:txBody>
          <a:bodyPr/>
          <a:lstStyle/>
          <a:p>
            <a:r>
              <a:rPr lang="en-US" b="1" dirty="0"/>
              <a:t>Source: </a:t>
            </a:r>
            <a:r>
              <a:rPr lang="en-US" dirty="0"/>
              <a:t>2023 US Financial Professional Survey</a:t>
            </a:r>
          </a:p>
        </p:txBody>
      </p:sp>
      <p:sp>
        <p:nvSpPr>
          <p:cNvPr id="6" name="Slide Number Placeholder 5">
            <a:extLst>
              <a:ext uri="{FF2B5EF4-FFF2-40B4-BE49-F238E27FC236}">
                <a16:creationId xmlns:a16="http://schemas.microsoft.com/office/drawing/2014/main" id="{E8FF1E7A-8CC2-D28B-9882-0FE9FEF85DB7}"/>
              </a:ext>
            </a:extLst>
          </p:cNvPr>
          <p:cNvSpPr>
            <a:spLocks noGrp="1"/>
          </p:cNvSpPr>
          <p:nvPr>
            <p:ph type="sldNum" sz="quarter" idx="4294967295"/>
          </p:nvPr>
        </p:nvSpPr>
        <p:spPr/>
        <p:txBody>
          <a:bodyPr/>
          <a:lstStyle/>
          <a:p>
            <a:fld id="{FA06F0F5-DF6A-4E0E-AC03-6B0D0B0A1300}" type="slidenum">
              <a:rPr lang="en-US" sz="900" smtClean="0"/>
              <a:pPr/>
              <a:t>7</a:t>
            </a:fld>
            <a:endParaRPr lang="en-US" sz="900" dirty="0"/>
          </a:p>
        </p:txBody>
      </p:sp>
      <p:sp>
        <p:nvSpPr>
          <p:cNvPr id="8" name="Slide Number Placeholder 2">
            <a:extLst>
              <a:ext uri="{FF2B5EF4-FFF2-40B4-BE49-F238E27FC236}">
                <a16:creationId xmlns:a16="http://schemas.microsoft.com/office/drawing/2014/main" id="{DAAA9DC7-9D06-4C91-67C8-FAE65840D3BA}"/>
              </a:ext>
            </a:extLst>
          </p:cNvPr>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7</a:t>
            </a:fld>
            <a:endParaRPr lang="en-US" sz="900" dirty="0"/>
          </a:p>
        </p:txBody>
      </p:sp>
    </p:spTree>
    <p:extLst>
      <p:ext uri="{BB962C8B-B14F-4D97-AF65-F5344CB8AC3E}">
        <p14:creationId xmlns:p14="http://schemas.microsoft.com/office/powerpoint/2010/main" val="19570017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Agree/Disagree</a:t>
            </a:r>
          </a:p>
        </p:txBody>
      </p:sp>
      <p:graphicFrame>
        <p:nvGraphicFramePr>
          <p:cNvPr id="6" name="Chart 5"/>
          <p:cNvGraphicFramePr/>
          <p:nvPr>
            <p:extLst>
              <p:ext uri="{D42A27DB-BD31-4B8C-83A1-F6EECF244321}">
                <p14:modId xmlns:p14="http://schemas.microsoft.com/office/powerpoint/2010/main" val="3027183197"/>
              </p:ext>
            </p:extLst>
          </p:nvPr>
        </p:nvGraphicFramePr>
        <p:xfrm>
          <a:off x="417447" y="947056"/>
          <a:ext cx="11306467" cy="5033034"/>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489EFDE6-4923-4AE6-26CF-50DF28F223BD}"/>
              </a:ext>
            </a:extLst>
          </p:cNvPr>
          <p:cNvSpPr txBox="1"/>
          <p:nvPr/>
        </p:nvSpPr>
        <p:spPr>
          <a:xfrm>
            <a:off x="216636" y="861496"/>
            <a:ext cx="11708090" cy="369332"/>
          </a:xfrm>
          <a:prstGeom prst="rect">
            <a:avLst/>
          </a:prstGeom>
          <a:noFill/>
        </p:spPr>
        <p:txBody>
          <a:bodyPr wrap="square" rtlCol="0">
            <a:spAutoFit/>
          </a:bodyPr>
          <a:lstStyle/>
          <a:p>
            <a:r>
              <a:rPr lang="en-US" dirty="0"/>
              <a:t>I prefer working with a true, traditional external wholesaler vs a hybrid wholesaler.</a:t>
            </a:r>
          </a:p>
        </p:txBody>
      </p:sp>
      <p:sp>
        <p:nvSpPr>
          <p:cNvPr id="3" name="Text Placeholder 5">
            <a:extLst>
              <a:ext uri="{FF2B5EF4-FFF2-40B4-BE49-F238E27FC236}">
                <a16:creationId xmlns:a16="http://schemas.microsoft.com/office/drawing/2014/main" id="{92290ECC-B0A4-2D97-8CD0-3434E5FB66BE}"/>
              </a:ext>
            </a:extLst>
          </p:cNvPr>
          <p:cNvSpPr>
            <a:spLocks noGrp="1"/>
          </p:cNvSpPr>
          <p:nvPr>
            <p:ph type="body" sz="quarter" idx="14"/>
          </p:nvPr>
        </p:nvSpPr>
        <p:spPr>
          <a:xfrm>
            <a:off x="417448" y="5980090"/>
            <a:ext cx="5346858" cy="658368"/>
          </a:xfrm>
        </p:spPr>
        <p:txBody>
          <a:bodyPr/>
          <a:lstStyle/>
          <a:p>
            <a:r>
              <a:rPr lang="en-US" b="1" dirty="0"/>
              <a:t>Source: </a:t>
            </a:r>
            <a:r>
              <a:rPr lang="en-US" dirty="0"/>
              <a:t>2023 US Financial Professional Survey</a:t>
            </a:r>
          </a:p>
        </p:txBody>
      </p:sp>
      <p:sp>
        <p:nvSpPr>
          <p:cNvPr id="4" name="Slide Number Placeholder 3">
            <a:extLst>
              <a:ext uri="{FF2B5EF4-FFF2-40B4-BE49-F238E27FC236}">
                <a16:creationId xmlns:a16="http://schemas.microsoft.com/office/drawing/2014/main" id="{8E0E2F11-E0DA-5B26-83E2-35DCBA235457}"/>
              </a:ext>
            </a:extLst>
          </p:cNvPr>
          <p:cNvSpPr>
            <a:spLocks noGrp="1"/>
          </p:cNvSpPr>
          <p:nvPr>
            <p:ph type="sldNum" sz="quarter" idx="4294967295"/>
          </p:nvPr>
        </p:nvSpPr>
        <p:spPr/>
        <p:txBody>
          <a:bodyPr/>
          <a:lstStyle/>
          <a:p>
            <a:fld id="{FA06F0F5-DF6A-4E0E-AC03-6B0D0B0A1300}" type="slidenum">
              <a:rPr lang="en-US" sz="900" smtClean="0"/>
              <a:pPr/>
              <a:t>8</a:t>
            </a:fld>
            <a:endParaRPr lang="en-US" sz="900" dirty="0"/>
          </a:p>
        </p:txBody>
      </p:sp>
      <p:sp>
        <p:nvSpPr>
          <p:cNvPr id="5" name="Slide Number Placeholder 2">
            <a:extLst>
              <a:ext uri="{FF2B5EF4-FFF2-40B4-BE49-F238E27FC236}">
                <a16:creationId xmlns:a16="http://schemas.microsoft.com/office/drawing/2014/main" id="{C62793E9-AD92-B693-DD74-1169596F06A0}"/>
              </a:ext>
            </a:extLst>
          </p:cNvPr>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8</a:t>
            </a:fld>
            <a:endParaRPr lang="en-US" sz="900" dirty="0"/>
          </a:p>
        </p:txBody>
      </p:sp>
    </p:spTree>
    <p:extLst>
      <p:ext uri="{BB962C8B-B14F-4D97-AF65-F5344CB8AC3E}">
        <p14:creationId xmlns:p14="http://schemas.microsoft.com/office/powerpoint/2010/main" val="18060600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81" y="-30864"/>
            <a:ext cx="21145607" cy="890341"/>
          </a:xfrm>
        </p:spPr>
        <p:txBody>
          <a:bodyPr/>
          <a:lstStyle/>
          <a:p>
            <a:r>
              <a:rPr lang="en-US" dirty="0"/>
              <a:t>Preference for Traditional External Wholesaler</a:t>
            </a:r>
          </a:p>
        </p:txBody>
      </p:sp>
      <p:sp>
        <p:nvSpPr>
          <p:cNvPr id="3" name="TextBox 2"/>
          <p:cNvSpPr txBox="1"/>
          <p:nvPr/>
        </p:nvSpPr>
        <p:spPr>
          <a:xfrm>
            <a:off x="417446" y="947057"/>
            <a:ext cx="11355453" cy="4462760"/>
          </a:xfrm>
          <a:prstGeom prst="rect">
            <a:avLst/>
          </a:prstGeom>
          <a:noFill/>
        </p:spPr>
        <p:txBody>
          <a:bodyPr wrap="square" rtlCol="0">
            <a:spAutoFit/>
          </a:bodyPr>
          <a:lstStyle/>
          <a:p>
            <a:pPr marL="171450" indent="-171450">
              <a:spcAft>
                <a:spcPts val="600"/>
              </a:spcAft>
              <a:buFont typeface="Arial" panose="020B0604020202020204" pitchFamily="34" charset="0"/>
              <a:buChar char="•"/>
            </a:pPr>
            <a:r>
              <a:rPr lang="en-US" sz="1600" dirty="0"/>
              <a:t>I like a specialist and not a jack of all trades. I get concerned if they are not specialized.</a:t>
            </a:r>
          </a:p>
          <a:p>
            <a:pPr marL="171450" indent="-171450">
              <a:spcAft>
                <a:spcPts val="600"/>
              </a:spcAft>
              <a:buFont typeface="Arial" panose="020B0604020202020204" pitchFamily="34" charset="0"/>
              <a:buChar char="•"/>
            </a:pPr>
            <a:r>
              <a:rPr lang="en-US" sz="1600" dirty="0"/>
              <a:t>They have more time for me.</a:t>
            </a:r>
          </a:p>
          <a:p>
            <a:pPr marL="171450" indent="-171450">
              <a:spcAft>
                <a:spcPts val="600"/>
              </a:spcAft>
              <a:buFont typeface="Arial" panose="020B0604020202020204" pitchFamily="34" charset="0"/>
              <a:buChar char="•"/>
            </a:pPr>
            <a:r>
              <a:rPr lang="en-US" sz="1600" dirty="0"/>
              <a:t>Builds a better rapport with them meeting more frequently and then can interact with the internal anytime they are needed and know they will be available.</a:t>
            </a:r>
          </a:p>
          <a:p>
            <a:pPr marL="171450" indent="-171450">
              <a:spcAft>
                <a:spcPts val="600"/>
              </a:spcAft>
              <a:buFont typeface="Arial" panose="020B0604020202020204" pitchFamily="34" charset="0"/>
              <a:buChar char="•"/>
            </a:pPr>
            <a:r>
              <a:rPr lang="en-US" sz="1600" dirty="0"/>
              <a:t>Usually more experienced.</a:t>
            </a:r>
          </a:p>
          <a:p>
            <a:pPr marL="171450" indent="-171450">
              <a:spcAft>
                <a:spcPts val="600"/>
              </a:spcAft>
              <a:buFont typeface="Arial" panose="020B0604020202020204" pitchFamily="34" charset="0"/>
              <a:buChar char="•"/>
            </a:pPr>
            <a:r>
              <a:rPr lang="en-US" sz="1600" dirty="0"/>
              <a:t>They have more time to dedicate to meetings and then have a specified person to back up their role and follow up.</a:t>
            </a:r>
          </a:p>
          <a:p>
            <a:pPr marL="171450" indent="-171450">
              <a:spcAft>
                <a:spcPts val="600"/>
              </a:spcAft>
              <a:buFont typeface="Arial" panose="020B0604020202020204" pitchFamily="34" charset="0"/>
              <a:buChar char="•"/>
            </a:pPr>
            <a:r>
              <a:rPr lang="en-US" sz="1600" dirty="0"/>
              <a:t>Know them well. Feel their priorities align well with my needs.</a:t>
            </a:r>
          </a:p>
          <a:p>
            <a:pPr marL="171450" indent="-171450">
              <a:spcAft>
                <a:spcPts val="600"/>
              </a:spcAft>
              <a:buFont typeface="Arial" panose="020B0604020202020204" pitchFamily="34" charset="0"/>
              <a:buChar char="•"/>
            </a:pPr>
            <a:r>
              <a:rPr lang="en-US" sz="1600" dirty="0"/>
              <a:t>They are efficient and responsive.</a:t>
            </a:r>
          </a:p>
          <a:p>
            <a:pPr marL="171450" indent="-171450">
              <a:spcAft>
                <a:spcPts val="600"/>
              </a:spcAft>
              <a:buFont typeface="Arial" panose="020B0604020202020204" pitchFamily="34" charset="0"/>
              <a:buChar char="•"/>
            </a:pPr>
            <a:r>
              <a:rPr lang="en-US" sz="1600" dirty="0"/>
              <a:t>I want to work directly with one person.</a:t>
            </a:r>
          </a:p>
          <a:p>
            <a:pPr marL="171450" indent="-171450">
              <a:spcAft>
                <a:spcPts val="600"/>
              </a:spcAft>
              <a:buFont typeface="Arial" panose="020B0604020202020204" pitchFamily="34" charset="0"/>
              <a:buChar char="•"/>
            </a:pPr>
            <a:r>
              <a:rPr lang="en-US" sz="1600" dirty="0"/>
              <a:t>I do not learn well just verbally. I learn better with visual and audible learning.</a:t>
            </a:r>
          </a:p>
          <a:p>
            <a:pPr marL="171450" indent="-171450">
              <a:spcAft>
                <a:spcPts val="600"/>
              </a:spcAft>
              <a:buFont typeface="Arial" panose="020B0604020202020204" pitchFamily="34" charset="0"/>
              <a:buChar char="•"/>
            </a:pPr>
            <a:r>
              <a:rPr lang="en-US" sz="1600" dirty="0"/>
              <a:t>Better product knowledge.</a:t>
            </a:r>
          </a:p>
          <a:p>
            <a:pPr marL="171450" indent="-171450">
              <a:spcAft>
                <a:spcPts val="600"/>
              </a:spcAft>
              <a:buFont typeface="Arial" panose="020B0604020202020204" pitchFamily="34" charset="0"/>
              <a:buChar char="•"/>
            </a:pPr>
            <a:r>
              <a:rPr lang="en-US" sz="1600" dirty="0"/>
              <a:t>The fewer product service offerings they work with the deeper their knowledge is of their products.</a:t>
            </a:r>
          </a:p>
          <a:p>
            <a:pPr marL="171450" indent="-171450">
              <a:spcAft>
                <a:spcPts val="600"/>
              </a:spcAft>
              <a:buFont typeface="Arial" panose="020B0604020202020204" pitchFamily="34" charset="0"/>
              <a:buChar char="•"/>
            </a:pPr>
            <a:r>
              <a:rPr lang="en-US" sz="1600" dirty="0"/>
              <a:t>They have a better feel for what’s going on in my world.</a:t>
            </a:r>
          </a:p>
          <a:p>
            <a:pPr marL="171450" indent="-171450">
              <a:spcAft>
                <a:spcPts val="600"/>
              </a:spcAft>
              <a:buFont typeface="Arial" panose="020B0604020202020204" pitchFamily="34" charset="0"/>
              <a:buChar char="•"/>
            </a:pPr>
            <a:r>
              <a:rPr lang="en-US" sz="1600" b="1" dirty="0"/>
              <a:t>Many comments about: </a:t>
            </a:r>
            <a:r>
              <a:rPr lang="en-US" sz="1600" dirty="0"/>
              <a:t>better relationships and support when in-person interaction occurs.</a:t>
            </a:r>
          </a:p>
        </p:txBody>
      </p:sp>
      <p:sp>
        <p:nvSpPr>
          <p:cNvPr id="8" name="TextBox 7"/>
          <p:cNvSpPr txBox="1"/>
          <p:nvPr/>
        </p:nvSpPr>
        <p:spPr>
          <a:xfrm>
            <a:off x="4167180" y="6330681"/>
            <a:ext cx="4521031" cy="307777"/>
          </a:xfrm>
          <a:prstGeom prst="rect">
            <a:avLst/>
          </a:prstGeom>
          <a:noFill/>
        </p:spPr>
        <p:txBody>
          <a:bodyPr wrap="square" rtlCol="0">
            <a:spAutoFit/>
          </a:bodyPr>
          <a:lstStyle/>
          <a:p>
            <a:r>
              <a:rPr lang="en-US" sz="1400" dirty="0"/>
              <a:t>(Open end </a:t>
            </a:r>
            <a:r>
              <a:rPr lang="en-US" sz="1400" i="1" dirty="0">
                <a:latin typeface="Arial" panose="020B0604020202020204" pitchFamily="34" charset="0"/>
                <a:cs typeface="Arial" panose="020B0604020202020204" pitchFamily="34" charset="0"/>
              </a:rPr>
              <a:t>—</a:t>
            </a:r>
            <a:r>
              <a:rPr lang="en-US" sz="1400" dirty="0"/>
              <a:t> optional responses)</a:t>
            </a:r>
          </a:p>
        </p:txBody>
      </p:sp>
      <p:sp>
        <p:nvSpPr>
          <p:cNvPr id="4" name="Text Placeholder 5">
            <a:extLst>
              <a:ext uri="{FF2B5EF4-FFF2-40B4-BE49-F238E27FC236}">
                <a16:creationId xmlns:a16="http://schemas.microsoft.com/office/drawing/2014/main" id="{52167021-A330-15BA-86CD-4E2371AA2168}"/>
              </a:ext>
            </a:extLst>
          </p:cNvPr>
          <p:cNvSpPr>
            <a:spLocks noGrp="1"/>
          </p:cNvSpPr>
          <p:nvPr>
            <p:ph type="body" sz="quarter" idx="14"/>
          </p:nvPr>
        </p:nvSpPr>
        <p:spPr>
          <a:xfrm>
            <a:off x="417448" y="5980090"/>
            <a:ext cx="5346858" cy="658368"/>
          </a:xfrm>
        </p:spPr>
        <p:txBody>
          <a:bodyPr/>
          <a:lstStyle/>
          <a:p>
            <a:r>
              <a:rPr lang="en-US" b="1" dirty="0"/>
              <a:t>Source: </a:t>
            </a:r>
            <a:r>
              <a:rPr lang="en-US" dirty="0"/>
              <a:t>2023 US Financial Professional Survey</a:t>
            </a:r>
          </a:p>
        </p:txBody>
      </p:sp>
      <p:sp>
        <p:nvSpPr>
          <p:cNvPr id="5" name="Slide Number Placeholder 4">
            <a:extLst>
              <a:ext uri="{FF2B5EF4-FFF2-40B4-BE49-F238E27FC236}">
                <a16:creationId xmlns:a16="http://schemas.microsoft.com/office/drawing/2014/main" id="{265B2753-C3BC-9FD3-0585-AFC24A209281}"/>
              </a:ext>
            </a:extLst>
          </p:cNvPr>
          <p:cNvSpPr>
            <a:spLocks noGrp="1"/>
          </p:cNvSpPr>
          <p:nvPr>
            <p:ph type="sldNum" sz="quarter" idx="4294967295"/>
          </p:nvPr>
        </p:nvSpPr>
        <p:spPr/>
        <p:txBody>
          <a:bodyPr/>
          <a:lstStyle/>
          <a:p>
            <a:fld id="{FA06F0F5-DF6A-4E0E-AC03-6B0D0B0A1300}" type="slidenum">
              <a:rPr lang="en-US" sz="900" smtClean="0"/>
              <a:pPr/>
              <a:t>9</a:t>
            </a:fld>
            <a:endParaRPr lang="en-US" sz="900" dirty="0"/>
          </a:p>
        </p:txBody>
      </p:sp>
      <p:sp>
        <p:nvSpPr>
          <p:cNvPr id="6" name="Slide Number Placeholder 2">
            <a:extLst>
              <a:ext uri="{FF2B5EF4-FFF2-40B4-BE49-F238E27FC236}">
                <a16:creationId xmlns:a16="http://schemas.microsoft.com/office/drawing/2014/main" id="{7D95C4DB-F438-424C-8EC9-F6B81C4D52C1}"/>
              </a:ext>
            </a:extLst>
          </p:cNvPr>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9</a:t>
            </a:fld>
            <a:endParaRPr lang="en-US" sz="900" dirty="0"/>
          </a:p>
        </p:txBody>
      </p:sp>
    </p:spTree>
    <p:extLst>
      <p:ext uri="{BB962C8B-B14F-4D97-AF65-F5344CB8AC3E}">
        <p14:creationId xmlns:p14="http://schemas.microsoft.com/office/powerpoint/2010/main" val="866449503"/>
      </p:ext>
    </p:extLst>
  </p:cSld>
  <p:clrMapOvr>
    <a:masterClrMapping/>
  </p:clrMapOvr>
</p:sld>
</file>

<file path=ppt/theme/theme1.xml><?xml version="1.0" encoding="utf-8"?>
<a:theme xmlns:a="http://schemas.openxmlformats.org/drawingml/2006/main" name="2022 LIMRA-LOMA Presentation">
  <a:themeElements>
    <a:clrScheme name="2022 Branding Colors">
      <a:dk1>
        <a:srgbClr val="000000"/>
      </a:dk1>
      <a:lt1>
        <a:srgbClr val="FFFFFF"/>
      </a:lt1>
      <a:dk2>
        <a:srgbClr val="004C9D"/>
      </a:dk2>
      <a:lt2>
        <a:srgbClr val="9D9795"/>
      </a:lt2>
      <a:accent1>
        <a:srgbClr val="0B9EC1"/>
      </a:accent1>
      <a:accent2>
        <a:srgbClr val="FAC809"/>
      </a:accent2>
      <a:accent3>
        <a:srgbClr val="008145"/>
      </a:accent3>
      <a:accent4>
        <a:srgbClr val="F7921E"/>
      </a:accent4>
      <a:accent5>
        <a:srgbClr val="603F99"/>
      </a:accent5>
      <a:accent6>
        <a:srgbClr val="51B9EA"/>
      </a:accent6>
      <a:hlink>
        <a:srgbClr val="008599"/>
      </a:hlink>
      <a:folHlink>
        <a:srgbClr val="8270B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22 BRAND_LIMRA presentation WIDE_BC_v4.potx" id="{F4562832-B1FA-4A7D-A12E-13EFD0F1BD1D}" vid="{083A3FF9-75F6-496A-88AC-B0AC9D7FEE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ample_x0020_Report_x0020_Image xmlns="f9a02c79-f89a-4756-8ef1-377f3f7b1aa2">
      <Url xsi:nil="true"/>
      <Description xsi:nil="true"/>
    </Sample_x0020_Report_x0020_Image>
    <Description0 xmlns="f9a02c79-f89a-4756-8ef1-377f3f7b1aa2" xsi:nil="true"/>
    <Sensitivity xmlns="ff47d776-8114-4207-8cc3-ed44e79849e7">Internal Use</Sensitivity>
    <SharedWithUsers xmlns="05c452c8-1c6f-4d8e-b449-e328afff9455">
      <UserInfo>
        <DisplayName>Simpson, Madrika</DisplayName>
        <AccountId>1440</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708C23D927C0442A2C8F4B217F22280" ma:contentTypeVersion="6" ma:contentTypeDescription="Create a new document." ma:contentTypeScope="" ma:versionID="221e4f7ad853a2917699c5d67c535f5a">
  <xsd:schema xmlns:xsd="http://www.w3.org/2001/XMLSchema" xmlns:xs="http://www.w3.org/2001/XMLSchema" xmlns:p="http://schemas.microsoft.com/office/2006/metadata/properties" xmlns:ns2="ff47d776-8114-4207-8cc3-ed44e79849e7" xmlns:ns3="f9a02c79-f89a-4756-8ef1-377f3f7b1aa2" xmlns:ns4="05c452c8-1c6f-4d8e-b449-e328afff9455" targetNamespace="http://schemas.microsoft.com/office/2006/metadata/properties" ma:root="true" ma:fieldsID="20df2b0be6429b9078baca214a11ae36" ns2:_="" ns3:_="" ns4:_="">
    <xsd:import namespace="ff47d776-8114-4207-8cc3-ed44e79849e7"/>
    <xsd:import namespace="f9a02c79-f89a-4756-8ef1-377f3f7b1aa2"/>
    <xsd:import namespace="05c452c8-1c6f-4d8e-b449-e328afff9455"/>
    <xsd:element name="properties">
      <xsd:complexType>
        <xsd:sequence>
          <xsd:element name="documentManagement">
            <xsd:complexType>
              <xsd:all>
                <xsd:element ref="ns2:Sensitivity" minOccurs="0"/>
                <xsd:element ref="ns3:Description0" minOccurs="0"/>
                <xsd:element ref="ns3:Sample_x0020_Report_x0020_Image" minOccurs="0"/>
                <xsd:element ref="ns4: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f47d776-8114-4207-8cc3-ed44e79849e7" elementFormDefault="qualified">
    <xsd:import namespace="http://schemas.microsoft.com/office/2006/documentManagement/types"/>
    <xsd:import namespace="http://schemas.microsoft.com/office/infopath/2007/PartnerControls"/>
    <xsd:element name="Sensitivity" ma:index="8" nillable="true" ma:displayName="Sensitivity" ma:default="Internal Use" ma:format="Dropdown" ma:internalName="Sensitivity">
      <xsd:simpleType>
        <xsd:restriction base="dms:Choice">
          <xsd:enumeration value="Public"/>
          <xsd:enumeration value="Member Only"/>
          <xsd:enumeration value="Internal Use"/>
          <xsd:enumeration value="Confidential"/>
          <xsd:enumeration value="Secret"/>
        </xsd:restriction>
      </xsd:simpleType>
    </xsd:element>
  </xsd:schema>
  <xsd:schema xmlns:xsd="http://www.w3.org/2001/XMLSchema" xmlns:xs="http://www.w3.org/2001/XMLSchema" xmlns:dms="http://schemas.microsoft.com/office/2006/documentManagement/types" xmlns:pc="http://schemas.microsoft.com/office/infopath/2007/PartnerControls" targetNamespace="f9a02c79-f89a-4756-8ef1-377f3f7b1aa2" elementFormDefault="qualified">
    <xsd:import namespace="http://schemas.microsoft.com/office/2006/documentManagement/types"/>
    <xsd:import namespace="http://schemas.microsoft.com/office/infopath/2007/PartnerControls"/>
    <xsd:element name="Description0" ma:index="9" nillable="true" ma:displayName="Description" ma:internalName="Description0">
      <xsd:simpleType>
        <xsd:restriction base="dms:Note">
          <xsd:maxLength value="255"/>
        </xsd:restriction>
      </xsd:simpleType>
    </xsd:element>
    <xsd:element name="Sample_x0020_Report_x0020_Image" ma:index="10" nillable="true" ma:displayName="Sample Report Image" ma:format="Image" ma:internalName="Sample_x0020_Report_x0020_Image">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5c452c8-1c6f-4d8e-b449-e328afff9455" elementFormDefault="qualified">
    <xsd:import namespace="http://schemas.microsoft.com/office/2006/documentManagement/types"/>
    <xsd:import namespace="http://schemas.microsoft.com/office/infopath/2007/PartnerControls"/>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8739A3B-44F2-4B1D-86F9-B06C3C6995D1}">
  <ds:schemaRefs>
    <ds:schemaRef ds:uri="http://schemas.microsoft.com/sharepoint/v3/contenttype/forms"/>
  </ds:schemaRefs>
</ds:datastoreItem>
</file>

<file path=customXml/itemProps2.xml><?xml version="1.0" encoding="utf-8"?>
<ds:datastoreItem xmlns:ds="http://schemas.openxmlformats.org/officeDocument/2006/customXml" ds:itemID="{287CD4A8-A75F-4042-8B00-3ABE0B150ACA}">
  <ds:schemaRefs>
    <ds:schemaRef ds:uri="http://purl.org/dc/elements/1.1/"/>
    <ds:schemaRef ds:uri="http://schemas.microsoft.com/office/2006/metadata/properties"/>
    <ds:schemaRef ds:uri="http://schemas.openxmlformats.org/package/2006/metadata/core-properties"/>
    <ds:schemaRef ds:uri="http://purl.org/dc/terms/"/>
    <ds:schemaRef ds:uri="http://schemas.microsoft.com/office/2006/documentManagement/types"/>
    <ds:schemaRef ds:uri="05c452c8-1c6f-4d8e-b449-e328afff9455"/>
    <ds:schemaRef ds:uri="http://purl.org/dc/dcmitype/"/>
    <ds:schemaRef ds:uri="ff47d776-8114-4207-8cc3-ed44e79849e7"/>
    <ds:schemaRef ds:uri="http://schemas.microsoft.com/office/infopath/2007/PartnerControls"/>
    <ds:schemaRef ds:uri="f9a02c79-f89a-4756-8ef1-377f3f7b1aa2"/>
    <ds:schemaRef ds:uri="http://www.w3.org/XML/1998/namespace"/>
  </ds:schemaRefs>
</ds:datastoreItem>
</file>

<file path=customXml/itemProps3.xml><?xml version="1.0" encoding="utf-8"?>
<ds:datastoreItem xmlns:ds="http://schemas.openxmlformats.org/officeDocument/2006/customXml" ds:itemID="{349EA1E3-D9AE-4E87-A843-710C8174BFC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f47d776-8114-4207-8cc3-ed44e79849e7"/>
    <ds:schemaRef ds:uri="f9a02c79-f89a-4756-8ef1-377f3f7b1aa2"/>
    <ds:schemaRef ds:uri="05c452c8-1c6f-4d8e-b449-e328afff94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2022 BRAND_LIMRA presentation WIDE_BC_v4</Template>
  <TotalTime>2569</TotalTime>
  <Words>3904</Words>
  <Application>Microsoft Office PowerPoint</Application>
  <PresentationFormat>Widescreen</PresentationFormat>
  <Paragraphs>524</Paragraphs>
  <Slides>40</Slides>
  <Notes>35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40</vt:i4>
      </vt:variant>
    </vt:vector>
  </HeadingPairs>
  <TitlesOfParts>
    <vt:vector size="44" baseType="lpstr">
      <vt:lpstr>Arial</vt:lpstr>
      <vt:lpstr>Calibri</vt:lpstr>
      <vt:lpstr>Times New Roman</vt:lpstr>
      <vt:lpstr>2022 LIMRA-LOMA Presentation</vt:lpstr>
      <vt:lpstr>2023 U.S. Financial Professional Survey Results</vt:lpstr>
      <vt:lpstr>2023 U.S. Financial Professional Survey</vt:lpstr>
      <vt:lpstr>Respondent Profile</vt:lpstr>
      <vt:lpstr>Section 1: Wholesaling Interactions</vt:lpstr>
      <vt:lpstr>Working With Wholesalers</vt:lpstr>
      <vt:lpstr>Working With Wholesalers – Primary Product They Represent</vt:lpstr>
      <vt:lpstr>Interaction With Wholesalers</vt:lpstr>
      <vt:lpstr>Agree/Disagree</vt:lpstr>
      <vt:lpstr>Preference for Traditional External Wholesaler</vt:lpstr>
      <vt:lpstr>Agree/Disagree</vt:lpstr>
      <vt:lpstr>New Wholesaler Relationships</vt:lpstr>
      <vt:lpstr>Section 2: The Value of Wholesaling</vt:lpstr>
      <vt:lpstr>Drivers of Interaction With Wholesalers</vt:lpstr>
      <vt:lpstr>Wholesaling Services That Have a Positive Impact on a Practice</vt:lpstr>
      <vt:lpstr>Services Provided by Internal or External Wholesalers</vt:lpstr>
      <vt:lpstr>Preferred Method of Receiving Wholesaler Services</vt:lpstr>
      <vt:lpstr>Agree/Disagree</vt:lpstr>
      <vt:lpstr>Years Working With Most Valuable Wholesaler</vt:lpstr>
      <vt:lpstr>Monthly Interaction With Most Valuable Wholesaler</vt:lpstr>
      <vt:lpstr>Section 3: Point-of-Sale Assistance</vt:lpstr>
      <vt:lpstr>Percentage of Sales With Point-of-Sale Assistance</vt:lpstr>
      <vt:lpstr>Most Helpful Aspects of Point-of-Sale Wholesaler Assistance</vt:lpstr>
      <vt:lpstr>Method of Delivery for Point-of-Sale Assistance</vt:lpstr>
      <vt:lpstr>Section 4: The Role of Virtual and Use of Data Analytics</vt:lpstr>
      <vt:lpstr>Type of External Wholesaler Interaction</vt:lpstr>
      <vt:lpstr>Virtual Interaction With External Wholesaler</vt:lpstr>
      <vt:lpstr>Factors Determining In-Person v. Virtual Meeting</vt:lpstr>
      <vt:lpstr>Effectiveness of Virtual Communication With Wholesaler</vt:lpstr>
      <vt:lpstr>Planned v. Unplanned Meetings with Externals</vt:lpstr>
      <vt:lpstr>Data Analytics in Practice</vt:lpstr>
      <vt:lpstr>Data and/or Analytics Support from Wholesalers</vt:lpstr>
      <vt:lpstr>Section 5: Attitudes and Future Outlook</vt:lpstr>
      <vt:lpstr>Looking Forward 3 Years…</vt:lpstr>
      <vt:lpstr>Expected Data and/or Analytics Support</vt:lpstr>
      <vt:lpstr>Primary Reason for Needing an External Wholesaler</vt:lpstr>
      <vt:lpstr>Agree/Disagree</vt:lpstr>
      <vt:lpstr>Expected 2023 Net Income Compared to 2022</vt:lpstr>
      <vt:lpstr>Most Highly Valued Means of Wholesaling</vt:lpstr>
      <vt:lpstr>Our Mission</vt:lpstr>
      <vt:lpstr>Our Organization and Brands</vt:lpstr>
    </vt:vector>
  </TitlesOfParts>
  <Company>LL Global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Carr, Brittany</dc:creator>
  <cp:lastModifiedBy>Bowler, Erin</cp:lastModifiedBy>
  <cp:revision>92</cp:revision>
  <dcterms:created xsi:type="dcterms:W3CDTF">2022-04-11T13:29:07Z</dcterms:created>
  <dcterms:modified xsi:type="dcterms:W3CDTF">2024-06-17T16:43:17Z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0x010100C708C23D927C0442A2C8F4B217F22280</vt:lpwstr>
  </property>
</Properties>
</file>