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07" r:id="rId5"/>
    <p:sldMasterId id="2147483709" r:id="rId6"/>
  </p:sldMasterIdLst>
  <p:notesMasterIdLst>
    <p:notesMasterId r:id="rId23"/>
  </p:notesMasterIdLst>
  <p:handoutMasterIdLst>
    <p:handoutMasterId r:id="rId24"/>
  </p:handoutMasterIdLst>
  <p:sldIdLst>
    <p:sldId id="336" r:id="rId7"/>
    <p:sldId id="337" r:id="rId8"/>
    <p:sldId id="796" r:id="rId9"/>
    <p:sldId id="978" r:id="rId10"/>
    <p:sldId id="977" r:id="rId11"/>
    <p:sldId id="345" r:id="rId12"/>
    <p:sldId id="351" r:id="rId13"/>
    <p:sldId id="340" r:id="rId14"/>
    <p:sldId id="347" r:id="rId15"/>
    <p:sldId id="348" r:id="rId16"/>
    <p:sldId id="349" r:id="rId17"/>
    <p:sldId id="350" r:id="rId18"/>
    <p:sldId id="352" r:id="rId19"/>
    <p:sldId id="361" r:id="rId20"/>
    <p:sldId id="363" r:id="rId21"/>
    <p:sldId id="3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B93321-6BAD-4EE7-D053-ABDC0BAA661D}" name="Calica, Brandi" initials="CB" userId="S-1-5-21-3670347269-1734258486-2757495605-27415" providerId="AD"/>
  <p188:author id="{555E3E9C-998F-C529-2D90-108BF2464823}" name="Durham, Ashley" initials="AD" userId="S::adurham@limra.com::c1bebe62-70fd-4770-8e72-60f6eafbbc0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alica, Brandi" initials="CB" lastIdx="7" clrIdx="6">
    <p:extLst>
      <p:ext uri="{19B8F6BF-5375-455C-9EA6-DF929625EA0E}">
        <p15:presenceInfo xmlns:p15="http://schemas.microsoft.com/office/powerpoint/2012/main" userId="S-1-5-21-3670347269-1734258486-2757495605-27415" providerId="AD"/>
      </p:ext>
    </p:extLst>
  </p:cmAuthor>
  <p:cmAuthor id="1" name="Crane, Carie" initials="CC" lastIdx="15" clrIdx="0">
    <p:extLst>
      <p:ext uri="{19B8F6BF-5375-455C-9EA6-DF929625EA0E}">
        <p15:presenceInfo xmlns:p15="http://schemas.microsoft.com/office/powerpoint/2012/main" userId="S-1-5-21-3670347269-1734258486-2757495605-8895" providerId="AD"/>
      </p:ext>
    </p:extLst>
  </p:cmAuthor>
  <p:cmAuthor id="8" name="Terry, Karen" initials="TK" lastIdx="1" clrIdx="7">
    <p:extLst>
      <p:ext uri="{19B8F6BF-5375-455C-9EA6-DF929625EA0E}">
        <p15:presenceInfo xmlns:p15="http://schemas.microsoft.com/office/powerpoint/2012/main" userId="S-1-5-21-3670347269-1734258486-2757495605-7266" providerId="AD"/>
      </p:ext>
    </p:extLst>
  </p:cmAuthor>
  <p:cmAuthor id="2" name="Tribble, Christie" initials="TC" lastIdx="5" clrIdx="1">
    <p:extLst>
      <p:ext uri="{19B8F6BF-5375-455C-9EA6-DF929625EA0E}">
        <p15:presenceInfo xmlns:p15="http://schemas.microsoft.com/office/powerpoint/2012/main" userId="S-1-5-21-3670347269-1734258486-2757495605-9456" providerId="AD"/>
      </p:ext>
    </p:extLst>
  </p:cmAuthor>
  <p:cmAuthor id="3" name="Beckwith, Tina" initials="BT" lastIdx="1" clrIdx="2">
    <p:extLst>
      <p:ext uri="{19B8F6BF-5375-455C-9EA6-DF929625EA0E}">
        <p15:presenceInfo xmlns:p15="http://schemas.microsoft.com/office/powerpoint/2012/main" userId="S-1-5-21-3670347269-1734258486-2757495605-28709" providerId="AD"/>
      </p:ext>
    </p:extLst>
  </p:cmAuthor>
  <p:cmAuthor id="4" name="Hartshorn, Renee" initials="HR" lastIdx="25" clrIdx="3">
    <p:extLst>
      <p:ext uri="{19B8F6BF-5375-455C-9EA6-DF929625EA0E}">
        <p15:presenceInfo xmlns:p15="http://schemas.microsoft.com/office/powerpoint/2012/main" userId="S-1-5-21-3670347269-1734258486-2757495605-26766" providerId="AD"/>
      </p:ext>
    </p:extLst>
  </p:cmAuthor>
  <p:cmAuthor id="5" name="McKenna, Kevin" initials="MK" lastIdx="2" clrIdx="4">
    <p:extLst>
      <p:ext uri="{19B8F6BF-5375-455C-9EA6-DF929625EA0E}">
        <p15:presenceInfo xmlns:p15="http://schemas.microsoft.com/office/powerpoint/2012/main" userId="S-1-5-21-3670347269-1734258486-2757495605-28351" providerId="AD"/>
      </p:ext>
    </p:extLst>
  </p:cmAuthor>
  <p:cmAuthor id="6" name="Rabuse, Lisa" initials="RL" lastIdx="10" clrIdx="5">
    <p:extLst>
      <p:ext uri="{19B8F6BF-5375-455C-9EA6-DF929625EA0E}">
        <p15:presenceInfo xmlns:p15="http://schemas.microsoft.com/office/powerpoint/2012/main" userId="S-1-5-21-3670347269-1734258486-2757495605-270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70"/>
    <a:srgbClr val="ED8C00"/>
    <a:srgbClr val="F9C606"/>
    <a:srgbClr val="007B4E"/>
    <a:srgbClr val="4298BE"/>
    <a:srgbClr val="763AC7"/>
    <a:srgbClr val="E6E6E6"/>
    <a:srgbClr val="DAAA00"/>
    <a:srgbClr val="4298C0"/>
    <a:srgbClr val="026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404" autoAdjust="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31034482758621E-2"/>
          <c:y val="2.4883247340369161E-2"/>
          <c:w val="0.9683908045977011"/>
          <c:h val="0.83596204565586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Indexed Universal Life</c:v>
                </c:pt>
              </c:strCache>
            </c:strRef>
          </c:tx>
          <c:spPr>
            <a:solidFill>
              <a:srgbClr val="4298B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140-4C59-BED2-EDA1E671B8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140-4C59-BED2-EDA1E671B8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140-4C59-BED2-EDA1E671B8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140-4C59-BED2-EDA1E671B8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140-4C59-BED2-EDA1E671B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_(* #,##0.00_);_(* \(#,##0.00\);_(* "-"??_);_(@_)</c:formatCode>
                <c:ptCount val="5"/>
                <c:pt idx="0">
                  <c:v>2.3348146467858362</c:v>
                </c:pt>
                <c:pt idx="1">
                  <c:v>3.0652028839744534</c:v>
                </c:pt>
                <c:pt idx="2">
                  <c:v>3.8455250174900462</c:v>
                </c:pt>
                <c:pt idx="3">
                  <c:v>3.76</c:v>
                </c:pt>
                <c:pt idx="4" formatCode="0.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49-4404-9624-F062262E58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Fixed Universal Life</c:v>
                </c:pt>
              </c:strCache>
            </c:strRef>
          </c:tx>
          <c:spPr>
            <a:solidFill>
              <a:srgbClr val="F9C60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140-4C59-BED2-EDA1E671B8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D140-4C59-BED2-EDA1E671B8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140-4C59-BED2-EDA1E671B8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140-4C59-BED2-EDA1E671B8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140-4C59-BED2-EDA1E671B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_(* #,##0.00_);_(* \(#,##0.00\);_(* "-"??_);_(@_)</c:formatCode>
                <c:ptCount val="5"/>
                <c:pt idx="0">
                  <c:v>1.9247011105332605</c:v>
                </c:pt>
                <c:pt idx="1">
                  <c:v>1.5226142718609046</c:v>
                </c:pt>
                <c:pt idx="2">
                  <c:v>1.0076682698103834</c:v>
                </c:pt>
                <c:pt idx="3">
                  <c:v>0.99</c:v>
                </c:pt>
                <c:pt idx="4" formatCode="0.0">
                  <c:v>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49-4404-9624-F062262E58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Variable Universal Life</c:v>
                </c:pt>
              </c:strCache>
            </c:strRef>
          </c:tx>
          <c:spPr>
            <a:solidFill>
              <a:srgbClr val="00814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D140-4C59-BED2-EDA1E671B8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D140-4C59-BED2-EDA1E671B8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D140-4C59-BED2-EDA1E671B8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140-4C59-BED2-EDA1E671B8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140-4C59-BED2-EDA1E671B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Sheet1!$D$2:$D$6</c:f>
              <c:numCache>
                <c:formatCode>_(* #,##0.00_);_(* \(#,##0.00\);_(* "-"??_);_(@_)</c:formatCode>
                <c:ptCount val="5"/>
                <c:pt idx="0">
                  <c:v>0.6390594036308832</c:v>
                </c:pt>
                <c:pt idx="1">
                  <c:v>0.90160358205218949</c:v>
                </c:pt>
                <c:pt idx="2">
                  <c:v>1.7763708612140257</c:v>
                </c:pt>
                <c:pt idx="3">
                  <c:v>1.93</c:v>
                </c:pt>
                <c:pt idx="4" formatCode="0.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49-4404-9624-F062262E58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Term</c:v>
                </c:pt>
              </c:strCache>
            </c:strRef>
          </c:tx>
          <c:spPr>
            <a:solidFill>
              <a:srgbClr val="F7921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D140-4C59-BED2-EDA1E671B8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D140-4C59-BED2-EDA1E671B8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D140-4C59-BED2-EDA1E671B8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D140-4C59-BED2-EDA1E671B8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40-4C59-BED2-EDA1E671B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Sheet1!$E$2:$E$6</c:f>
              <c:numCache>
                <c:formatCode>_(* #,##0.00_);_(* \(#,##0.00\);_(* "-"??_);_(@_)</c:formatCode>
                <c:ptCount val="5"/>
                <c:pt idx="0">
                  <c:v>2.637616832457101</c:v>
                </c:pt>
                <c:pt idx="1">
                  <c:v>2.7631287044876931</c:v>
                </c:pt>
                <c:pt idx="2">
                  <c:v>2.8437004259070746</c:v>
                </c:pt>
                <c:pt idx="3">
                  <c:v>2.9</c:v>
                </c:pt>
                <c:pt idx="4" formatCode="0.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49-4404-9624-F062262E587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Whole Life</c:v>
                </c:pt>
              </c:strCache>
            </c:strRef>
          </c:tx>
          <c:spPr>
            <a:solidFill>
              <a:srgbClr val="5F3E9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51E-4542-8C58-FD4E4F24BA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51E-4542-8C58-FD4E4F24BA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51E-4542-8C58-FD4E4F24BA2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51E-4542-8C58-FD4E4F24BA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140-4C59-BED2-EDA1E671B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Sheet1!$F$2:$F$6</c:f>
              <c:numCache>
                <c:formatCode>_(* #,##0.00_);_(* \(#,##0.00\);_(* "-"??_);_(@_)</c:formatCode>
                <c:ptCount val="5"/>
                <c:pt idx="0">
                  <c:v>4.9288080065929192</c:v>
                </c:pt>
                <c:pt idx="1">
                  <c:v>5.2174505576247592</c:v>
                </c:pt>
                <c:pt idx="2">
                  <c:v>6.0517354255784692</c:v>
                </c:pt>
                <c:pt idx="3">
                  <c:v>6.1</c:v>
                </c:pt>
                <c:pt idx="4" formatCode="0.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49-4404-9624-F062262E58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34128304"/>
        <c:axId val="979957696"/>
      </c:barChart>
      <c:catAx>
        <c:axId val="11341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979957696"/>
        <c:crosses val="autoZero"/>
        <c:auto val="1"/>
        <c:lblAlgn val="ctr"/>
        <c:lblOffset val="100"/>
        <c:noMultiLvlLbl val="0"/>
      </c:catAx>
      <c:valAx>
        <c:axId val="97995769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1341283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0249357155106647E-2"/>
          <c:y val="0.93751870544316063"/>
          <c:w val="0.94100472598497886"/>
          <c:h val="4.1552034659718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Sheet1!$A$2:$B$21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28-4E12-91E8-80114E8B7D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IUL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Sheet1!$A$2:$B$21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Sheet1!$C$2:$C$21</c:f>
              <c:numCache>
                <c:formatCode>0.0</c:formatCode>
                <c:ptCount val="20"/>
                <c:pt idx="0">
                  <c:v>0.63799006888902654</c:v>
                </c:pt>
                <c:pt idx="1">
                  <c:v>0.6420400083382739</c:v>
                </c:pt>
                <c:pt idx="2">
                  <c:v>0.71478610987118207</c:v>
                </c:pt>
                <c:pt idx="3">
                  <c:v>0.84543947427122024</c:v>
                </c:pt>
                <c:pt idx="4">
                  <c:v>0.71968569169804342</c:v>
                </c:pt>
                <c:pt idx="5">
                  <c:v>0.76633724869174313</c:v>
                </c:pt>
                <c:pt idx="6">
                  <c:v>0.85889711509132927</c:v>
                </c:pt>
                <c:pt idx="7">
                  <c:v>1.083878350257246</c:v>
                </c:pt>
                <c:pt idx="8">
                  <c:v>1.0013346216458687</c:v>
                </c:pt>
                <c:pt idx="9">
                  <c:v>0.97016704925760844</c:v>
                </c:pt>
                <c:pt idx="10">
                  <c:v>0.87907315690310084</c:v>
                </c:pt>
                <c:pt idx="11">
                  <c:v>1.0336712910114514</c:v>
                </c:pt>
                <c:pt idx="12" formatCode="#,##0.000">
                  <c:v>0.84345615666694396</c:v>
                </c:pt>
                <c:pt idx="13" formatCode="#,##0.000">
                  <c:v>0.91100481854999638</c:v>
                </c:pt>
                <c:pt idx="14" formatCode="#,##0.000">
                  <c:v>0.86512397871946167</c:v>
                </c:pt>
                <c:pt idx="15" formatCode="#,##0.000">
                  <c:v>1.0410403599850402</c:v>
                </c:pt>
                <c:pt idx="16" formatCode="#,##0.000">
                  <c:v>0.86319303073295039</c:v>
                </c:pt>
                <c:pt idx="17" formatCode="#,##0.000">
                  <c:v>0.90808960313063647</c:v>
                </c:pt>
                <c:pt idx="18">
                  <c:v>0.88242645829385091</c:v>
                </c:pt>
                <c:pt idx="19" formatCode="#,##0.000">
                  <c:v>1.1492044533874859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28-4E12-91E8-80114E8B7D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Fixed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Sheet1!$A$2:$B$21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Sheet1!$D$2:$D$21</c:f>
              <c:numCache>
                <c:formatCode>0.0</c:formatCode>
                <c:ptCount val="20"/>
                <c:pt idx="0">
                  <c:v>0.30660646400885078</c:v>
                </c:pt>
                <c:pt idx="1">
                  <c:v>0.28807742576594986</c:v>
                </c:pt>
                <c:pt idx="2">
                  <c:v>0.26140415515670395</c:v>
                </c:pt>
                <c:pt idx="3">
                  <c:v>0.25975629491137348</c:v>
                </c:pt>
                <c:pt idx="4">
                  <c:v>0.27742937249715771</c:v>
                </c:pt>
                <c:pt idx="5">
                  <c:v>0.31370595554250175</c:v>
                </c:pt>
                <c:pt idx="6">
                  <c:v>0.2993358489856649</c:v>
                </c:pt>
                <c:pt idx="7">
                  <c:v>0.36072970739013777</c:v>
                </c:pt>
                <c:pt idx="8">
                  <c:v>0.27965684278437697</c:v>
                </c:pt>
                <c:pt idx="9">
                  <c:v>0.25930035148928315</c:v>
                </c:pt>
                <c:pt idx="10">
                  <c:v>0.21654272036549155</c:v>
                </c:pt>
                <c:pt idx="11">
                  <c:v>0.24236108039236232</c:v>
                </c:pt>
                <c:pt idx="12" formatCode="#,##0.000">
                  <c:v>0.22820740792287661</c:v>
                </c:pt>
                <c:pt idx="13" formatCode="#,##0.000">
                  <c:v>0.26364528224602884</c:v>
                </c:pt>
                <c:pt idx="14" formatCode="#,##0.000">
                  <c:v>0.2351044655619807</c:v>
                </c:pt>
                <c:pt idx="15" formatCode="#,##0.000">
                  <c:v>0.27625571133861604</c:v>
                </c:pt>
                <c:pt idx="16" formatCode="#,##0.000">
                  <c:v>0.2546794672419303</c:v>
                </c:pt>
                <c:pt idx="17" formatCode="#,##0.000">
                  <c:v>0.27864669880582787</c:v>
                </c:pt>
                <c:pt idx="18">
                  <c:v>0.26439848197100352</c:v>
                </c:pt>
                <c:pt idx="19" formatCode="#,##0.000">
                  <c:v>0.2746534282128521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28-4E12-91E8-80114E8B7D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Sheet1!$A$2:$B$21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Sheet1!$E$2:$E$21</c:f>
              <c:numCache>
                <c:formatCode>0.0</c:formatCode>
                <c:ptCount val="20"/>
                <c:pt idx="0">
                  <c:v>0.18927733570482697</c:v>
                </c:pt>
                <c:pt idx="1">
                  <c:v>0.19963778789692788</c:v>
                </c:pt>
                <c:pt idx="2">
                  <c:v>0.21584783265513752</c:v>
                </c:pt>
                <c:pt idx="3">
                  <c:v>0.3349859227500484</c:v>
                </c:pt>
                <c:pt idx="4">
                  <c:v>0.29526859209715456</c:v>
                </c:pt>
                <c:pt idx="5">
                  <c:v>0.3473075491718231</c:v>
                </c:pt>
                <c:pt idx="6">
                  <c:v>0.43571231538719257</c:v>
                </c:pt>
                <c:pt idx="7">
                  <c:v>0.55289467550766624</c:v>
                </c:pt>
                <c:pt idx="8">
                  <c:v>0.4409597252413191</c:v>
                </c:pt>
                <c:pt idx="9">
                  <c:v>0.46421140663617344</c:v>
                </c:pt>
                <c:pt idx="10">
                  <c:v>0.38653726284555456</c:v>
                </c:pt>
                <c:pt idx="11">
                  <c:v>0.4847871794786916</c:v>
                </c:pt>
                <c:pt idx="12" formatCode="#,##0.000">
                  <c:v>0.41481100982330704</c:v>
                </c:pt>
                <c:pt idx="13" formatCode="#,##0.000">
                  <c:v>0.48198280302923713</c:v>
                </c:pt>
                <c:pt idx="14" formatCode="#,##0.000">
                  <c:v>0.47356449172684051</c:v>
                </c:pt>
                <c:pt idx="15" formatCode="#,##0.000">
                  <c:v>0.5411125420072973</c:v>
                </c:pt>
                <c:pt idx="16" formatCode="#,##0.000">
                  <c:v>0.40249112283155486</c:v>
                </c:pt>
                <c:pt idx="17" formatCode="#,##0.000">
                  <c:v>0.53201261798367194</c:v>
                </c:pt>
                <c:pt idx="18">
                  <c:v>0.53195499355676001</c:v>
                </c:pt>
                <c:pt idx="19" formatCode="#,##0.000">
                  <c:v>0.74089129251639141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28-4E12-91E8-80114E8B7D1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Sheet1!$A$2:$B$21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Sheet1!$F$2:$F$21</c:f>
              <c:numCache>
                <c:formatCode>0.0</c:formatCode>
                <c:ptCount val="20"/>
                <c:pt idx="0">
                  <c:v>0.68948100648645749</c:v>
                </c:pt>
                <c:pt idx="1">
                  <c:v>0.72942252677742447</c:v>
                </c:pt>
                <c:pt idx="2">
                  <c:v>0.7112168227133131</c:v>
                </c:pt>
                <c:pt idx="3">
                  <c:v>0.75081512165860387</c:v>
                </c:pt>
                <c:pt idx="4">
                  <c:v>0.73055990106633772</c:v>
                </c:pt>
                <c:pt idx="5">
                  <c:v>0.78413076055498221</c:v>
                </c:pt>
                <c:pt idx="6">
                  <c:v>0.7333570211879179</c:v>
                </c:pt>
                <c:pt idx="7">
                  <c:v>0.73904470390392285</c:v>
                </c:pt>
                <c:pt idx="8">
                  <c:v>0.72451306257077552</c:v>
                </c:pt>
                <c:pt idx="9">
                  <c:v>0.74273905797182993</c:v>
                </c:pt>
                <c:pt idx="10">
                  <c:v>0.7011984489483547</c:v>
                </c:pt>
                <c:pt idx="11">
                  <c:v>0.70861959920614115</c:v>
                </c:pt>
                <c:pt idx="12" formatCode="#,##0.000">
                  <c:v>0.73326907455317214</c:v>
                </c:pt>
                <c:pt idx="13" formatCode="#,##0.000">
                  <c:v>0.76572719938660627</c:v>
                </c:pt>
                <c:pt idx="14" formatCode="#,##0.000">
                  <c:v>0.73713836623518658</c:v>
                </c:pt>
                <c:pt idx="15" formatCode="#,##0.000">
                  <c:v>0.75264830949241357</c:v>
                </c:pt>
                <c:pt idx="16" formatCode="#,##0.000">
                  <c:v>0.75409391627048217</c:v>
                </c:pt>
                <c:pt idx="17" formatCode="#,##0.000">
                  <c:v>0.77606451657832543</c:v>
                </c:pt>
                <c:pt idx="18">
                  <c:v>0.73020926559257593</c:v>
                </c:pt>
                <c:pt idx="19" formatCode="#,##0.000">
                  <c:v>0.74888506794495147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28-4E12-91E8-80114E8B7D1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Sheet1!$A$2:$B$21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Sheet1!$G$2:$G$21</c:f>
              <c:numCache>
                <c:formatCode>0.0</c:formatCode>
                <c:ptCount val="20"/>
                <c:pt idx="0">
                  <c:v>1.223331862527226</c:v>
                </c:pt>
                <c:pt idx="1">
                  <c:v>1.2303723828841739</c:v>
                </c:pt>
                <c:pt idx="2">
                  <c:v>1.3036272245992742</c:v>
                </c:pt>
                <c:pt idx="3">
                  <c:v>1.5258841721340048</c:v>
                </c:pt>
                <c:pt idx="4">
                  <c:v>1.4032913305370511</c:v>
                </c:pt>
                <c:pt idx="5">
                  <c:v>1.4836239259025739</c:v>
                </c:pt>
                <c:pt idx="6">
                  <c:v>1.3632022564164847</c:v>
                </c:pt>
                <c:pt idx="7">
                  <c:v>1.8866076781130705</c:v>
                </c:pt>
                <c:pt idx="8">
                  <c:v>1.5748904077967829</c:v>
                </c:pt>
                <c:pt idx="9">
                  <c:v>1.4938195726907268</c:v>
                </c:pt>
                <c:pt idx="10">
                  <c:v>1.3874180210118472</c:v>
                </c:pt>
                <c:pt idx="11">
                  <c:v>1.5781991417522603</c:v>
                </c:pt>
                <c:pt idx="12" formatCode="#,##0.000">
                  <c:v>1.5509001891623155</c:v>
                </c:pt>
                <c:pt idx="13" formatCode="#,##0.000">
                  <c:v>1.579155240189972</c:v>
                </c:pt>
                <c:pt idx="14" formatCode="#,##0.000">
                  <c:v>1.3838142758098393</c:v>
                </c:pt>
                <c:pt idx="15" formatCode="#,##0.000">
                  <c:v>1.5370383175928697</c:v>
                </c:pt>
                <c:pt idx="16" formatCode="#,##0.000">
                  <c:v>1.4221754734618433</c:v>
                </c:pt>
                <c:pt idx="17" formatCode="#,##0.000">
                  <c:v>1.4872484052109156</c:v>
                </c:pt>
                <c:pt idx="18">
                  <c:v>1.3403625075494103</c:v>
                </c:pt>
                <c:pt idx="19" formatCode="#,##0.000">
                  <c:v>1.5754642755326911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C28-4E12-91E8-80114E8B7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4546392"/>
        <c:axId val="454545408"/>
      </c:lineChart>
      <c:catAx>
        <c:axId val="45454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54545408"/>
        <c:crosses val="autoZero"/>
        <c:auto val="1"/>
        <c:lblAlgn val="ctr"/>
        <c:lblOffset val="100"/>
        <c:noMultiLvlLbl val="0"/>
      </c:catAx>
      <c:valAx>
        <c:axId val="454545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US" dirty="0">
                    <a:latin typeface="Aptos" panose="020B0004020202020204" pitchFamily="34" charset="0"/>
                  </a:rPr>
                  <a:t>Sales in Billions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54546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0743755171099482"/>
          <c:y val="0.92086698237453413"/>
          <c:w val="0.58394416607015032"/>
          <c:h val="6.8456861041835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 Share By Product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68-49D4-A66C-676D12E2FF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68-49D4-A66C-676D12E2FF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168-49D4-A66C-676D12E2FF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68-49D4-A66C-676D12E2FF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168-49D4-A66C-676D12E2FF5A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7168-49D4-A66C-676D12E2FF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Fixed Universal Life</c:v>
                </c:pt>
                <c:pt idx="1">
                  <c:v>Indexed Universal Life</c:v>
                </c:pt>
                <c:pt idx="2">
                  <c:v>Variable Universal Life</c:v>
                </c:pt>
                <c:pt idx="3">
                  <c:v>Term</c:v>
                </c:pt>
                <c:pt idx="4">
                  <c:v>Whole Life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0.24</c:v>
                </c:pt>
                <c:pt idx="2">
                  <c:v>0.14000000000000001</c:v>
                </c:pt>
                <c:pt idx="3">
                  <c:v>0.19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8-49D4-A66C-676D12E2FF5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359041057367832E-2"/>
          <c:y val="0.86922267907035811"/>
          <c:w val="0.93789658826128874"/>
          <c:h val="0.11565635318770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21564372960922E-3"/>
          <c:y val="2.1894518392894993E-2"/>
          <c:w val="0.97157542639658101"/>
          <c:h val="0.82804355830274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chemeClr val="tx2"/>
              </a:solidFill>
              <a:ln w="38100">
                <a:solidFill>
                  <a:srgbClr val="ED8C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A5-4704-8895-9D3281B4D5E5}"/>
              </c:ext>
            </c:extLst>
          </c:dPt>
          <c:dLbls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A5-4704-8895-9D3281B4D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Sheet1!$A$5:$B$24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Sheet1!$C$5:$C$24</c:f>
              <c:numCache>
                <c:formatCode>0.0</c:formatCode>
                <c:ptCount val="20"/>
                <c:pt idx="0">
                  <c:v>3.0466867376163882</c:v>
                </c:pt>
                <c:pt idx="1">
                  <c:v>3.0895501316627501</c:v>
                </c:pt>
                <c:pt idx="2">
                  <c:v>3.2068821449956109</c:v>
                </c:pt>
                <c:pt idx="3">
                  <c:v>3.7168809857252509</c:v>
                </c:pt>
                <c:pt idx="4">
                  <c:v>3.4262348878957445</c:v>
                </c:pt>
                <c:pt idx="5">
                  <c:v>3.6951054398636241</c:v>
                </c:pt>
                <c:pt idx="6">
                  <c:v>3.6905045570685897</c:v>
                </c:pt>
                <c:pt idx="7">
                  <c:v>4.6231551151720431</c:v>
                </c:pt>
                <c:pt idx="8">
                  <c:v>4.0213546600391235</c:v>
                </c:pt>
                <c:pt idx="9">
                  <c:v>3.930237438045622</c:v>
                </c:pt>
                <c:pt idx="10">
                  <c:v>3.5707696100743487</c:v>
                </c:pt>
                <c:pt idx="11">
                  <c:v>4.0476382918409062</c:v>
                </c:pt>
                <c:pt idx="12">
                  <c:v>3.7706438381286151</c:v>
                </c:pt>
                <c:pt idx="13">
                  <c:v>4.0015153434018407</c:v>
                </c:pt>
                <c:pt idx="14">
                  <c:v>3.6947455780533085</c:v>
                </c:pt>
                <c:pt idx="15">
                  <c:v>4.1480952404162359</c:v>
                </c:pt>
                <c:pt idx="16">
                  <c:v>3.6966330105387617</c:v>
                </c:pt>
                <c:pt idx="17">
                  <c:v>3.9820618417093776</c:v>
                </c:pt>
                <c:pt idx="18">
                  <c:v>3.7493517069636009</c:v>
                </c:pt>
                <c:pt idx="19">
                  <c:v>4.4890985175943721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9-44D5-9D29-BFD84D12B4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7"/>
        <c:axId val="97628672"/>
        <c:axId val="87855040"/>
      </c:barChart>
      <c:catAx>
        <c:axId val="9762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7855040"/>
        <c:crosses val="autoZero"/>
        <c:auto val="1"/>
        <c:lblAlgn val="ctr"/>
        <c:lblOffset val="100"/>
        <c:tickMarkSkip val="1"/>
        <c:noMultiLvlLbl val="0"/>
      </c:catAx>
      <c:valAx>
        <c:axId val="87855040"/>
        <c:scaling>
          <c:orientation val="minMax"/>
          <c:min val="-0.15000000000000002"/>
        </c:scaling>
        <c:delete val="1"/>
        <c:axPos val="l"/>
        <c:numFmt formatCode="0.0" sourceLinked="1"/>
        <c:majorTickMark val="out"/>
        <c:minorTickMark val="none"/>
        <c:tickLblPos val="nextTo"/>
        <c:crossAx val="9762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016789604086852E-2"/>
          <c:y val="9.5740704206340135E-2"/>
          <c:w val="0.97157542639658101"/>
          <c:h val="0.75719439686451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/>
            </a:solidFill>
            <a:ln w="57150"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chemeClr val="tx2"/>
              </a:solidFill>
              <a:ln w="2540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AB-4A26-A290-151E9A7E263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B10-4B1E-83AC-1A01C5E173F9}"/>
                </c:ext>
              </c:extLst>
            </c:dLbl>
            <c:dLbl>
              <c:idx val="2"/>
              <c:layout>
                <c:manualLayout>
                  <c:x val="1.2920260728826584E-3"/>
                  <c:y val="6.7654472049370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03-4AA6-842D-24DDFE45968C}"/>
                </c:ext>
              </c:extLst>
            </c:dLbl>
            <c:dLbl>
              <c:idx val="13"/>
              <c:layout>
                <c:manualLayout>
                  <c:x val="0"/>
                  <c:y val="9.6766778965371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C0-4FBF-BCB8-D861F6438D68}"/>
                </c:ext>
              </c:extLst>
            </c:dLbl>
            <c:dLbl>
              <c:idx val="16"/>
              <c:layout>
                <c:manualLayout>
                  <c:x val="0"/>
                  <c:y val="6.67963340718176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88-49D4-9915-6C9F95D13D12}"/>
                </c:ext>
              </c:extLst>
            </c:dLbl>
            <c:dLbl>
              <c:idx val="17"/>
              <c:layout>
                <c:manualLayout>
                  <c:x val="-2.2646484191282904E-3"/>
                  <c:y val="1.79822669361332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AB-4A26-A290-151E9A7E2633}"/>
                </c:ext>
              </c:extLst>
            </c:dLbl>
            <c:dLbl>
              <c:idx val="18"/>
              <c:layout>
                <c:manualLayout>
                  <c:x val="1.1323242095641452E-3"/>
                  <c:y val="6.855444284705855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E0-413D-8E08-94623568A27B}"/>
                </c:ext>
              </c:extLst>
            </c:dLbl>
            <c:dLbl>
              <c:idx val="19"/>
              <c:layout>
                <c:manualLayout>
                  <c:x val="-9.5115233603388194E-2"/>
                  <c:y val="0.2269625213686912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</a:rPr>
                      <a:t>++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177099340229457E-2"/>
                      <c:h val="5.922159910966539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AAB-4A26-A290-151E9A7E2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Sheet1!$A$5:$B$24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Sheet1!$C$5:$C$24</c:f>
              <c:numCache>
                <c:formatCode>0%</c:formatCode>
                <c:ptCount val="20"/>
                <c:pt idx="0">
                  <c:v>0.01</c:v>
                </c:pt>
                <c:pt idx="1">
                  <c:v>-0.05</c:v>
                </c:pt>
                <c:pt idx="2">
                  <c:v>0.03</c:v>
                </c:pt>
                <c:pt idx="3">
                  <c:v>-0.08</c:v>
                </c:pt>
                <c:pt idx="4">
                  <c:v>0.15</c:v>
                </c:pt>
                <c:pt idx="5">
                  <c:v>0.21</c:v>
                </c:pt>
                <c:pt idx="6">
                  <c:v>0.18</c:v>
                </c:pt>
                <c:pt idx="7">
                  <c:v>0.26</c:v>
                </c:pt>
                <c:pt idx="8">
                  <c:v>0.18</c:v>
                </c:pt>
                <c:pt idx="9">
                  <c:v>7.0000000000000007E-2</c:v>
                </c:pt>
                <c:pt idx="10">
                  <c:v>-0.05</c:v>
                </c:pt>
                <c:pt idx="11">
                  <c:v>-0.13</c:v>
                </c:pt>
                <c:pt idx="12">
                  <c:v>-0.06</c:v>
                </c:pt>
                <c:pt idx="13">
                  <c:v>0.02</c:v>
                </c:pt>
                <c:pt idx="14">
                  <c:v>0.05</c:v>
                </c:pt>
                <c:pt idx="15">
                  <c:v>0.04</c:v>
                </c:pt>
                <c:pt idx="16">
                  <c:v>-0.02</c:v>
                </c:pt>
                <c:pt idx="17">
                  <c:v>0</c:v>
                </c:pt>
                <c:pt idx="18">
                  <c:v>0.02</c:v>
                </c:pt>
                <c:pt idx="19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9-44D5-9D29-BFD84D12B4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-27"/>
        <c:axId val="97628672"/>
        <c:axId val="87855040"/>
      </c:barChart>
      <c:catAx>
        <c:axId val="9762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7855040"/>
        <c:crosses val="autoZero"/>
        <c:auto val="1"/>
        <c:lblAlgn val="ctr"/>
        <c:lblOffset val="100"/>
        <c:tickMarkSkip val="1"/>
        <c:noMultiLvlLbl val="0"/>
      </c:catAx>
      <c:valAx>
        <c:axId val="87855040"/>
        <c:scaling>
          <c:orientation val="minMax"/>
          <c:min val="-0.15000000000000002"/>
        </c:scaling>
        <c:delete val="1"/>
        <c:axPos val="l"/>
        <c:numFmt formatCode="0%" sourceLinked="1"/>
        <c:majorTickMark val="out"/>
        <c:minorTickMark val="none"/>
        <c:tickLblPos val="nextTo"/>
        <c:crossAx val="9762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 baseline="0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21564372960922E-3"/>
          <c:y val="9.274367935191398E-2"/>
          <c:w val="0.97157542639658101"/>
          <c:h val="0.75719439686451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chemeClr val="tx2"/>
              </a:solidFill>
              <a:ln w="2540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D3-455C-BB8D-F2576AA23BCA}"/>
              </c:ext>
            </c:extLst>
          </c:dPt>
          <c:dLbls>
            <c:dLbl>
              <c:idx val="0"/>
              <c:layout>
                <c:manualLayout>
                  <c:x val="-5.9217177591900855E-18"/>
                  <c:y val="4.63042225285736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10-4B1E-83AC-1A01C5E173F9}"/>
                </c:ext>
              </c:extLst>
            </c:dLbl>
            <c:dLbl>
              <c:idx val="1"/>
              <c:layout>
                <c:manualLayout>
                  <c:x val="-1.1843435518380171E-17"/>
                  <c:y val="6.7654201580780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59-4237-BABD-834A6E2695E7}"/>
                </c:ext>
              </c:extLst>
            </c:dLbl>
            <c:dLbl>
              <c:idx val="3"/>
              <c:layout>
                <c:manualLayout>
                  <c:x val="-4.7373742073520684E-17"/>
                  <c:y val="6.7654201580780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59-4237-BABD-834A6E2695E7}"/>
                </c:ext>
              </c:extLst>
            </c:dLbl>
            <c:dLbl>
              <c:idx val="6"/>
              <c:layout>
                <c:manualLayout>
                  <c:x val="2.332034524761117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8F-4FAF-B603-537B88C85C02}"/>
                </c:ext>
              </c:extLst>
            </c:dLbl>
            <c:dLbl>
              <c:idx val="7"/>
              <c:layout>
                <c:manualLayout>
                  <c:x val="1.544100655017083E-3"/>
                  <c:y val="5.81559420806884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16040936203523E-2"/>
                      <c:h val="4.83190212261172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D59-4237-BABD-834A6E2695E7}"/>
                </c:ext>
              </c:extLst>
            </c:dLbl>
            <c:dLbl>
              <c:idx val="15"/>
              <c:layout>
                <c:manualLayout>
                  <c:x val="0"/>
                  <c:y val="6.3574213564444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54-49BB-AA94-CBC4BA654EBB}"/>
                </c:ext>
              </c:extLst>
            </c:dLbl>
            <c:dLbl>
              <c:idx val="16"/>
              <c:layout>
                <c:manualLayout>
                  <c:x val="0"/>
                  <c:y val="2.32480449628898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7F-41DA-9AB0-6354E2426D2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D3-455C-BB8D-F2576AA23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Sheet1!$A$5:$B$24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Sheet1!$C$5:$C$24</c:f>
              <c:numCache>
                <c:formatCode>0%</c:formatCode>
                <c:ptCount val="20"/>
                <c:pt idx="0">
                  <c:v>-0.01</c:v>
                </c:pt>
                <c:pt idx="1">
                  <c:v>0.02</c:v>
                </c:pt>
                <c:pt idx="2">
                  <c:v>7.0000000000000007E-2</c:v>
                </c:pt>
                <c:pt idx="3">
                  <c:v>0.02</c:v>
                </c:pt>
                <c:pt idx="4">
                  <c:v>0.1</c:v>
                </c:pt>
                <c:pt idx="5">
                  <c:v>0.06</c:v>
                </c:pt>
                <c:pt idx="6">
                  <c:v>0</c:v>
                </c:pt>
                <c:pt idx="7">
                  <c:v>0.02</c:v>
                </c:pt>
                <c:pt idx="8">
                  <c:v>-7.0000000000000007E-2</c:v>
                </c:pt>
                <c:pt idx="9">
                  <c:v>-0.11</c:v>
                </c:pt>
                <c:pt idx="10">
                  <c:v>-0.12</c:v>
                </c:pt>
                <c:pt idx="11">
                  <c:v>-0.1</c:v>
                </c:pt>
                <c:pt idx="12">
                  <c:v>0.04</c:v>
                </c:pt>
                <c:pt idx="13">
                  <c:v>0.04</c:v>
                </c:pt>
                <c:pt idx="14">
                  <c:v>0.05</c:v>
                </c:pt>
                <c:pt idx="15">
                  <c:v>0.02</c:v>
                </c:pt>
                <c:pt idx="16">
                  <c:v>-0.01</c:v>
                </c:pt>
                <c:pt idx="17">
                  <c:v>0</c:v>
                </c:pt>
                <c:pt idx="18">
                  <c:v>0</c:v>
                </c:pt>
                <c:pt idx="1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9-44D5-9D29-BFD84D12B4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7"/>
        <c:axId val="97628672"/>
        <c:axId val="87855040"/>
      </c:barChart>
      <c:catAx>
        <c:axId val="9762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7855040"/>
        <c:crosses val="autoZero"/>
        <c:auto val="1"/>
        <c:lblAlgn val="ctr"/>
        <c:lblOffset val="100"/>
        <c:tickMarkSkip val="1"/>
        <c:noMultiLvlLbl val="0"/>
      </c:catAx>
      <c:valAx>
        <c:axId val="87855040"/>
        <c:scaling>
          <c:orientation val="minMax"/>
          <c:min val="-0.15000000000000002"/>
        </c:scaling>
        <c:delete val="1"/>
        <c:axPos val="l"/>
        <c:numFmt formatCode="0%" sourceLinked="1"/>
        <c:majorTickMark val="out"/>
        <c:minorTickMark val="none"/>
        <c:tickLblPos val="nextTo"/>
        <c:crossAx val="9762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21564372960922E-3"/>
          <c:y val="9.274367935191398E-2"/>
          <c:w val="0.97157542639658101"/>
          <c:h val="0.75719439686451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4298BE"/>
            </a:solidFill>
            <a:ln w="57150"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4298BE"/>
              </a:solidFill>
              <a:ln w="571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B45-48F6-96FB-90F61CBD31A5}"/>
              </c:ext>
            </c:extLst>
          </c:dPt>
          <c:dLbls>
            <c:dLbl>
              <c:idx val="19"/>
              <c:layout>
                <c:manualLayout>
                  <c:x val="-2.0185235939124465E-3"/>
                  <c:y val="-1.45643142195622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$1.15B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B45-48F6-96FB-90F61CBD31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Sheet1!$A$5:$B$24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Sheet1!$C$5:$C$24</c:f>
              <c:numCache>
                <c:formatCode>#,##0</c:formatCode>
                <c:ptCount val="20"/>
                <c:pt idx="0">
                  <c:v>637.99006888902659</c:v>
                </c:pt>
                <c:pt idx="1">
                  <c:v>642.04000833827388</c:v>
                </c:pt>
                <c:pt idx="2">
                  <c:v>714.78610987118202</c:v>
                </c:pt>
                <c:pt idx="3">
                  <c:v>845.43947427122021</c:v>
                </c:pt>
                <c:pt idx="4">
                  <c:v>719.68569169804346</c:v>
                </c:pt>
                <c:pt idx="5">
                  <c:v>766.33724869174318</c:v>
                </c:pt>
                <c:pt idx="6">
                  <c:v>858.89711509132928</c:v>
                </c:pt>
                <c:pt idx="7">
                  <c:v>1083.878350257246</c:v>
                </c:pt>
                <c:pt idx="8">
                  <c:v>1001.3346216458687</c:v>
                </c:pt>
                <c:pt idx="9">
                  <c:v>970.16704925760848</c:v>
                </c:pt>
                <c:pt idx="10">
                  <c:v>879.07315690310088</c:v>
                </c:pt>
                <c:pt idx="11">
                  <c:v>1033.6712910114513</c:v>
                </c:pt>
                <c:pt idx="12">
                  <c:v>843.45615666694391</c:v>
                </c:pt>
                <c:pt idx="13">
                  <c:v>911.00481854999634</c:v>
                </c:pt>
                <c:pt idx="14">
                  <c:v>865.12397871946166</c:v>
                </c:pt>
                <c:pt idx="15">
                  <c:v>1041.0403599850401</c:v>
                </c:pt>
                <c:pt idx="16">
                  <c:v>863.19303073295043</c:v>
                </c:pt>
                <c:pt idx="17">
                  <c:v>908.08960313063642</c:v>
                </c:pt>
                <c:pt idx="18">
                  <c:v>882.42645829385094</c:v>
                </c:pt>
                <c:pt idx="19">
                  <c:v>1149.204453387486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9-44D5-9D29-BFD84D12B4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"/>
        <c:overlap val="-27"/>
        <c:axId val="97628672"/>
        <c:axId val="87855040"/>
      </c:barChart>
      <c:catAx>
        <c:axId val="9762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7855040"/>
        <c:crosses val="autoZero"/>
        <c:auto val="1"/>
        <c:lblAlgn val="ctr"/>
        <c:lblOffset val="100"/>
        <c:tickMarkSkip val="1"/>
        <c:noMultiLvlLbl val="0"/>
      </c:catAx>
      <c:valAx>
        <c:axId val="87855040"/>
        <c:scaling>
          <c:orientation val="minMax"/>
          <c:min val="-0.15000000000000002"/>
        </c:scaling>
        <c:delete val="1"/>
        <c:axPos val="l"/>
        <c:numFmt formatCode="#,##0" sourceLinked="1"/>
        <c:majorTickMark val="out"/>
        <c:minorTickMark val="none"/>
        <c:tickLblPos val="nextTo"/>
        <c:crossAx val="9762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21564372960922E-3"/>
          <c:y val="9.274367935191398E-2"/>
          <c:w val="0.97157542639658101"/>
          <c:h val="0.75719439686451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9C606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F9C606"/>
              </a:solidFill>
              <a:ln w="571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41-4033-8933-E1DECA24B496}"/>
              </c:ext>
            </c:extLst>
          </c:dPt>
          <c:dLbls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1-4033-8933-E1DECA24B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Sheet1!$A$5:$B$24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Sheet1!$C$5:$C$24</c:f>
              <c:numCache>
                <c:formatCode>#,##0</c:formatCode>
                <c:ptCount val="20"/>
                <c:pt idx="0">
                  <c:v>306.60646400885076</c:v>
                </c:pt>
                <c:pt idx="1">
                  <c:v>288.07742576594984</c:v>
                </c:pt>
                <c:pt idx="2">
                  <c:v>261.40415515670395</c:v>
                </c:pt>
                <c:pt idx="3">
                  <c:v>259.75629491137346</c:v>
                </c:pt>
                <c:pt idx="4">
                  <c:v>277.42937249715771</c:v>
                </c:pt>
                <c:pt idx="5">
                  <c:v>313.70595554250173</c:v>
                </c:pt>
                <c:pt idx="6">
                  <c:v>299.33584898566488</c:v>
                </c:pt>
                <c:pt idx="7">
                  <c:v>360.72970739013778</c:v>
                </c:pt>
                <c:pt idx="8">
                  <c:v>279.65684278437698</c:v>
                </c:pt>
                <c:pt idx="9">
                  <c:v>259.30035148928317</c:v>
                </c:pt>
                <c:pt idx="10">
                  <c:v>216.54272036549156</c:v>
                </c:pt>
                <c:pt idx="11">
                  <c:v>242.36108039236231</c:v>
                </c:pt>
                <c:pt idx="12">
                  <c:v>228.2074079228766</c:v>
                </c:pt>
                <c:pt idx="13">
                  <c:v>263.64528224602884</c:v>
                </c:pt>
                <c:pt idx="14">
                  <c:v>235.1044655619807</c:v>
                </c:pt>
                <c:pt idx="15">
                  <c:v>276.25571133861604</c:v>
                </c:pt>
                <c:pt idx="16">
                  <c:v>254.6794672419303</c:v>
                </c:pt>
                <c:pt idx="17">
                  <c:v>278.6466988058279</c:v>
                </c:pt>
                <c:pt idx="18">
                  <c:v>264.39848197100349</c:v>
                </c:pt>
                <c:pt idx="19">
                  <c:v>274.65342821285208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9-44D5-9D29-BFD84D12B4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7"/>
        <c:axId val="97628672"/>
        <c:axId val="87855040"/>
      </c:barChart>
      <c:catAx>
        <c:axId val="9762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7855040"/>
        <c:crosses val="autoZero"/>
        <c:auto val="1"/>
        <c:lblAlgn val="ctr"/>
        <c:lblOffset val="100"/>
        <c:tickMarkSkip val="1"/>
        <c:noMultiLvlLbl val="0"/>
      </c:catAx>
      <c:valAx>
        <c:axId val="87855040"/>
        <c:scaling>
          <c:orientation val="minMax"/>
          <c:min val="-0.15000000000000002"/>
        </c:scaling>
        <c:delete val="1"/>
        <c:axPos val="l"/>
        <c:numFmt formatCode="#,##0" sourceLinked="1"/>
        <c:majorTickMark val="out"/>
        <c:minorTickMark val="none"/>
        <c:tickLblPos val="nextTo"/>
        <c:crossAx val="9762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21564372960922E-3"/>
          <c:y val="9.274367935191398E-2"/>
          <c:w val="0.97157542639658101"/>
          <c:h val="0.64190529482881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B4E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007B4E"/>
              </a:solidFill>
              <a:ln w="57150">
                <a:solidFill>
                  <a:srgbClr val="ED8C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5E-4045-9E01-23829F7543B8}"/>
              </c:ext>
            </c:extLst>
          </c:dPt>
          <c:dLbls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5E-4045-9E01-23829F754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Sheet1!$A$5:$B$24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Sheet1!$C$5:$C$24</c:f>
              <c:numCache>
                <c:formatCode>#,##0</c:formatCode>
                <c:ptCount val="20"/>
                <c:pt idx="0">
                  <c:v>189.27733570482695</c:v>
                </c:pt>
                <c:pt idx="1">
                  <c:v>199.63778789692788</c:v>
                </c:pt>
                <c:pt idx="2">
                  <c:v>215.84783265513752</c:v>
                </c:pt>
                <c:pt idx="3">
                  <c:v>334.98592275004842</c:v>
                </c:pt>
                <c:pt idx="4">
                  <c:v>295.26859209715457</c:v>
                </c:pt>
                <c:pt idx="5">
                  <c:v>347.3075491718231</c:v>
                </c:pt>
                <c:pt idx="6">
                  <c:v>435.71231538719258</c:v>
                </c:pt>
                <c:pt idx="7">
                  <c:v>552.89467550766619</c:v>
                </c:pt>
                <c:pt idx="8">
                  <c:v>440.95972524131912</c:v>
                </c:pt>
                <c:pt idx="9">
                  <c:v>464.21140663617342</c:v>
                </c:pt>
                <c:pt idx="10">
                  <c:v>386.53726284555455</c:v>
                </c:pt>
                <c:pt idx="11">
                  <c:v>484.7871794786916</c:v>
                </c:pt>
                <c:pt idx="12">
                  <c:v>414.81100982330702</c:v>
                </c:pt>
                <c:pt idx="13">
                  <c:v>481.98280302923712</c:v>
                </c:pt>
                <c:pt idx="14">
                  <c:v>473.56449172684052</c:v>
                </c:pt>
                <c:pt idx="15">
                  <c:v>541.11254200729729</c:v>
                </c:pt>
                <c:pt idx="16">
                  <c:v>402.49112283155483</c:v>
                </c:pt>
                <c:pt idx="17">
                  <c:v>532.01261798367193</c:v>
                </c:pt>
                <c:pt idx="18">
                  <c:v>531.95499355675997</c:v>
                </c:pt>
                <c:pt idx="19">
                  <c:v>740.89129251639145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9-44D5-9D29-BFD84D12B4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7"/>
        <c:axId val="97628672"/>
        <c:axId val="87855040"/>
      </c:barChart>
      <c:catAx>
        <c:axId val="9762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7855040"/>
        <c:crosses val="autoZero"/>
        <c:auto val="1"/>
        <c:lblAlgn val="ctr"/>
        <c:lblOffset val="100"/>
        <c:tickMarkSkip val="1"/>
        <c:noMultiLvlLbl val="0"/>
      </c:catAx>
      <c:valAx>
        <c:axId val="87855040"/>
        <c:scaling>
          <c:orientation val="minMax"/>
          <c:min val="-0.15000000000000002"/>
        </c:scaling>
        <c:delete val="1"/>
        <c:axPos val="l"/>
        <c:numFmt formatCode="#,##0" sourceLinked="1"/>
        <c:majorTickMark val="out"/>
        <c:minorTickMark val="none"/>
        <c:tickLblPos val="nextTo"/>
        <c:crossAx val="9762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21564372960922E-3"/>
          <c:y val="9.274367935191398E-2"/>
          <c:w val="0.97157542639658101"/>
          <c:h val="0.75719439686451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ED8C00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ED8C00"/>
              </a:solidFill>
              <a:ln w="571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2-449D-868B-1F8BADBA07FE}"/>
              </c:ext>
            </c:extLst>
          </c:dPt>
          <c:dLbls>
            <c:dLbl>
              <c:idx val="19"/>
              <c:layout>
                <c:manualLayout>
                  <c:x val="2.5840521457653641E-3"/>
                  <c:y val="-1.45641926093376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  <a:latin typeface="Aptos" panose="020B0004020202020204" pitchFamily="34" charset="0"/>
                      </a:rPr>
                      <a:t>$749M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C2-449D-868B-1F8BADBA0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Sheet1!$A$5:$B$24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Sheet1!$C$5:$C$24</c:f>
              <c:numCache>
                <c:formatCode>#,##0</c:formatCode>
                <c:ptCount val="20"/>
                <c:pt idx="0">
                  <c:v>689.48100648645755</c:v>
                </c:pt>
                <c:pt idx="1">
                  <c:v>729.42252677742442</c:v>
                </c:pt>
                <c:pt idx="2">
                  <c:v>711.21682271331315</c:v>
                </c:pt>
                <c:pt idx="3">
                  <c:v>750.81512165860386</c:v>
                </c:pt>
                <c:pt idx="4">
                  <c:v>730.55990106633772</c:v>
                </c:pt>
                <c:pt idx="5">
                  <c:v>784.1307605549822</c:v>
                </c:pt>
                <c:pt idx="6">
                  <c:v>733.35702118791789</c:v>
                </c:pt>
                <c:pt idx="7">
                  <c:v>739.04470390392282</c:v>
                </c:pt>
                <c:pt idx="8">
                  <c:v>724.51306257077556</c:v>
                </c:pt>
                <c:pt idx="9">
                  <c:v>742.73905797182988</c:v>
                </c:pt>
                <c:pt idx="10">
                  <c:v>701.19844894835467</c:v>
                </c:pt>
                <c:pt idx="11">
                  <c:v>708.61959920614117</c:v>
                </c:pt>
                <c:pt idx="12">
                  <c:v>733.26907455317212</c:v>
                </c:pt>
                <c:pt idx="13">
                  <c:v>765.72719938660623</c:v>
                </c:pt>
                <c:pt idx="14">
                  <c:v>737.1383662351866</c:v>
                </c:pt>
                <c:pt idx="15">
                  <c:v>752.64830949241355</c:v>
                </c:pt>
                <c:pt idx="16">
                  <c:v>754.09391627048217</c:v>
                </c:pt>
                <c:pt idx="17">
                  <c:v>776.06451657832542</c:v>
                </c:pt>
                <c:pt idx="18">
                  <c:v>730.20926559257589</c:v>
                </c:pt>
                <c:pt idx="19">
                  <c:v>748.88506794495152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9-44D5-9D29-BFD84D12B4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7"/>
        <c:axId val="97628672"/>
        <c:axId val="87855040"/>
      </c:barChart>
      <c:catAx>
        <c:axId val="9762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7855040"/>
        <c:crosses val="autoZero"/>
        <c:auto val="1"/>
        <c:lblAlgn val="ctr"/>
        <c:lblOffset val="100"/>
        <c:tickMarkSkip val="1"/>
        <c:noMultiLvlLbl val="0"/>
      </c:catAx>
      <c:valAx>
        <c:axId val="87855040"/>
        <c:scaling>
          <c:orientation val="minMax"/>
          <c:min val="-0.15000000000000002"/>
        </c:scaling>
        <c:delete val="1"/>
        <c:axPos val="l"/>
        <c:numFmt formatCode="#,##0" sourceLinked="1"/>
        <c:majorTickMark val="out"/>
        <c:minorTickMark val="none"/>
        <c:tickLblPos val="nextTo"/>
        <c:crossAx val="9762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21564372960922E-3"/>
          <c:y val="9.274367935191398E-2"/>
          <c:w val="0.97157542639658101"/>
          <c:h val="0.75719439686451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chemeClr val="accent5"/>
              </a:solidFill>
              <a:ln w="571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5A-4D9C-AFF4-073393B2B779}"/>
              </c:ext>
            </c:extLst>
          </c:dPt>
          <c:dLbls>
            <c:dLbl>
              <c:idx val="19"/>
              <c:layout>
                <c:manualLayout>
                  <c:x val="-3.1128380233294635E-3"/>
                  <c:y val="-5.612121901349775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</a:rPr>
                      <a:t>$1.58B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85A-4D9C-AFF4-073393B2B7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Sheet1!$A$5:$B$24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Sheet1!$C$5:$C$24</c:f>
              <c:numCache>
                <c:formatCode>#,##0</c:formatCode>
                <c:ptCount val="20"/>
                <c:pt idx="0">
                  <c:v>1223.3318625272261</c:v>
                </c:pt>
                <c:pt idx="1">
                  <c:v>1230.3723828841739</c:v>
                </c:pt>
                <c:pt idx="2">
                  <c:v>1303.6272245992741</c:v>
                </c:pt>
                <c:pt idx="3">
                  <c:v>1525.8841721340048</c:v>
                </c:pt>
                <c:pt idx="4">
                  <c:v>1403.2913305370512</c:v>
                </c:pt>
                <c:pt idx="5">
                  <c:v>1483.6239259025738</c:v>
                </c:pt>
                <c:pt idx="6">
                  <c:v>1363.2022564164847</c:v>
                </c:pt>
                <c:pt idx="7">
                  <c:v>1886.6076781130705</c:v>
                </c:pt>
                <c:pt idx="8">
                  <c:v>1574.8904077967829</c:v>
                </c:pt>
                <c:pt idx="9">
                  <c:v>1493.8195726907268</c:v>
                </c:pt>
                <c:pt idx="10">
                  <c:v>1387.4180210118473</c:v>
                </c:pt>
                <c:pt idx="11">
                  <c:v>1578.1991417522602</c:v>
                </c:pt>
                <c:pt idx="12">
                  <c:v>1550.9001891623154</c:v>
                </c:pt>
                <c:pt idx="13">
                  <c:v>1579.1552401899719</c:v>
                </c:pt>
                <c:pt idx="14">
                  <c:v>1383.8142758098393</c:v>
                </c:pt>
                <c:pt idx="15">
                  <c:v>1537.0383175928696</c:v>
                </c:pt>
                <c:pt idx="16">
                  <c:v>1422.1754734618432</c:v>
                </c:pt>
                <c:pt idx="17">
                  <c:v>1487.2484052109155</c:v>
                </c:pt>
                <c:pt idx="18">
                  <c:v>1340.3625075494103</c:v>
                </c:pt>
                <c:pt idx="19">
                  <c:v>1575.4642755326911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9-44D5-9D29-BFD84D12B4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-23"/>
        <c:axId val="97628672"/>
        <c:axId val="87855040"/>
      </c:barChart>
      <c:catAx>
        <c:axId val="9762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7855040"/>
        <c:crosses val="autoZero"/>
        <c:auto val="1"/>
        <c:lblAlgn val="ctr"/>
        <c:lblOffset val="100"/>
        <c:tickMarkSkip val="1"/>
        <c:noMultiLvlLbl val="0"/>
      </c:catAx>
      <c:valAx>
        <c:axId val="87855040"/>
        <c:scaling>
          <c:orientation val="minMax"/>
          <c:min val="-0.15000000000000002"/>
        </c:scaling>
        <c:delete val="1"/>
        <c:axPos val="l"/>
        <c:numFmt formatCode="#,##0" sourceLinked="1"/>
        <c:majorTickMark val="out"/>
        <c:minorTickMark val="none"/>
        <c:tickLblPos val="nextTo"/>
        <c:crossAx val="9762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0.0564</cdr:x>
      <cdr:y>0.222</cdr:y>
    </cdr:from>
    <cdr:to>
      <cdr:x>0.15891</cdr:x>
      <cdr:y>0.2769</cdr:y>
    </cdr:to>
    <cdr:sp macro="" textlink="">
      <cdr:nvSpPr>
        <cdr:cNvPr id="2" name="object 12">
          <a:extLst xmlns:a="http://schemas.openxmlformats.org/drawingml/2006/main">
            <a:ext uri="{FF2B5EF4-FFF2-40B4-BE49-F238E27FC236}">
              <a16:creationId xmlns:a16="http://schemas.microsoft.com/office/drawing/2014/main" id="{B720A767-BB1F-086B-7DD1-C822272F7C51}"/>
            </a:ext>
          </a:extLst>
        </cdr:cNvPr>
        <cdr:cNvSpPr txBox="1"/>
      </cdr:nvSpPr>
      <cdr:spPr>
        <a:xfrm xmlns:a="http://schemas.openxmlformats.org/drawingml/2006/main">
          <a:off x="554168" y="1171995"/>
          <a:ext cx="1007148" cy="289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defPPr>
            <a:defRPr kern="0"/>
          </a:defPPr>
        </a:lstStyle>
        <a:p xmlns:a="http://schemas.openxmlformats.org/drawingml/2006/main">
          <a:pPr marL="12700" algn="ctr">
            <a:lnSpc>
              <a:spcPct val="100000"/>
            </a:lnSpc>
            <a:spcBef>
              <a:spcPts val="100"/>
            </a:spcBef>
          </a:pPr>
          <a:r>
            <a:rPr sz="1800" b="1" spc="-10" dirty="0">
              <a:solidFill>
                <a:schemeClr val="tx1"/>
              </a:solidFill>
              <a:latin typeface="Aptos" panose="020B0004020202020204" pitchFamily="34" charset="0"/>
              <a:cs typeface="Arial"/>
            </a:rPr>
            <a:t>$12.</a:t>
          </a:r>
          <a:r>
            <a:rPr lang="en-US" sz="1800" b="1" spc="-10" dirty="0">
              <a:solidFill>
                <a:schemeClr val="tx1"/>
              </a:solidFill>
              <a:latin typeface="Aptos" panose="020B0004020202020204" pitchFamily="34" charset="0"/>
              <a:cs typeface="Arial"/>
            </a:rPr>
            <a:t>5 </a:t>
          </a:r>
          <a:r>
            <a:rPr sz="1800" b="1" spc="-10" dirty="0">
              <a:solidFill>
                <a:schemeClr val="tx1"/>
              </a:solidFill>
              <a:latin typeface="Aptos" panose="020B0004020202020204" pitchFamily="34" charset="0"/>
              <a:cs typeface="Arial"/>
            </a:rPr>
            <a:t>B</a:t>
          </a:r>
          <a:endParaRPr sz="1800" b="1" dirty="0">
            <a:solidFill>
              <a:schemeClr val="tx1"/>
            </a:solidFill>
            <a:latin typeface="Aptos" panose="020B0004020202020204" pitchFamily="34" charset="0"/>
            <a:cs typeface="Arial"/>
          </a:endParaRPr>
        </a:p>
      </cdr:txBody>
    </cdr:sp>
  </cdr:relSizeAnchor>
  <cdr:relSizeAnchor xmlns:cdr="http://schemas.openxmlformats.org/drawingml/2006/chartDrawing">
    <cdr:from>
      <cdr:x>0.24171</cdr:x>
      <cdr:y>0.18461</cdr:y>
    </cdr:from>
    <cdr:to>
      <cdr:x>0.36463</cdr:x>
      <cdr:y>0.23951</cdr:y>
    </cdr:to>
    <cdr:sp macro="" textlink="">
      <cdr:nvSpPr>
        <cdr:cNvPr id="3" name="object 13">
          <a:extLst xmlns:a="http://schemas.openxmlformats.org/drawingml/2006/main">
            <a:ext uri="{FF2B5EF4-FFF2-40B4-BE49-F238E27FC236}">
              <a16:creationId xmlns:a16="http://schemas.microsoft.com/office/drawing/2014/main" id="{C19893BD-789B-8D34-8111-3B9077FD5E6D}"/>
            </a:ext>
          </a:extLst>
        </cdr:cNvPr>
        <cdr:cNvSpPr txBox="1"/>
      </cdr:nvSpPr>
      <cdr:spPr>
        <a:xfrm xmlns:a="http://schemas.openxmlformats.org/drawingml/2006/main">
          <a:off x="2374951" y="974581"/>
          <a:ext cx="1207669" cy="289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defPPr>
            <a:defRPr kern="0"/>
          </a:defPPr>
        </a:lstStyle>
        <a:p xmlns:a="http://schemas.openxmlformats.org/drawingml/2006/main">
          <a:pPr marL="12700" algn="ctr">
            <a:lnSpc>
              <a:spcPct val="100000"/>
            </a:lnSpc>
            <a:spcBef>
              <a:spcPts val="100"/>
            </a:spcBef>
          </a:pPr>
          <a:r>
            <a:rPr sz="1800" b="1" spc="-10" dirty="0">
              <a:solidFill>
                <a:schemeClr val="tx1"/>
              </a:solidFill>
              <a:latin typeface="Aptos" panose="020B0004020202020204" pitchFamily="34" charset="0"/>
              <a:cs typeface="Arial"/>
            </a:rPr>
            <a:t>$13.</a:t>
          </a:r>
          <a:r>
            <a:rPr lang="en-US" sz="1800" b="1" spc="-10" dirty="0">
              <a:solidFill>
                <a:schemeClr val="tx1"/>
              </a:solidFill>
              <a:latin typeface="Aptos" panose="020B0004020202020204" pitchFamily="34" charset="0"/>
              <a:cs typeface="Arial"/>
            </a:rPr>
            <a:t>5 </a:t>
          </a:r>
          <a:r>
            <a:rPr sz="1800" b="1" spc="-10" dirty="0">
              <a:solidFill>
                <a:schemeClr val="tx1"/>
              </a:solidFill>
              <a:latin typeface="Aptos" panose="020B0004020202020204" pitchFamily="34" charset="0"/>
              <a:cs typeface="Arial"/>
            </a:rPr>
            <a:t>B</a:t>
          </a:r>
          <a:endParaRPr sz="1800" b="1" dirty="0">
            <a:solidFill>
              <a:schemeClr val="tx1"/>
            </a:solidFill>
            <a:latin typeface="Aptos" panose="020B0004020202020204" pitchFamily="34" charset="0"/>
            <a:cs typeface="Arial"/>
          </a:endParaRPr>
        </a:p>
      </cdr:txBody>
    </cdr:sp>
  </cdr:relSizeAnchor>
  <cdr:relSizeAnchor xmlns:cdr="http://schemas.openxmlformats.org/drawingml/2006/chartDrawing">
    <cdr:from>
      <cdr:x>0.45093</cdr:x>
      <cdr:y>0.08114</cdr:y>
    </cdr:from>
    <cdr:to>
      <cdr:x>0.54907</cdr:x>
      <cdr:y>0.13604</cdr:y>
    </cdr:to>
    <cdr:sp macro="" textlink="">
      <cdr:nvSpPr>
        <cdr:cNvPr id="5" name="object 14">
          <a:extLst xmlns:a="http://schemas.openxmlformats.org/drawingml/2006/main">
            <a:ext uri="{FF2B5EF4-FFF2-40B4-BE49-F238E27FC236}">
              <a16:creationId xmlns:a16="http://schemas.microsoft.com/office/drawing/2014/main" id="{7C4C8271-385B-EB75-C259-7EE638702F44}"/>
            </a:ext>
          </a:extLst>
        </cdr:cNvPr>
        <cdr:cNvSpPr txBox="1"/>
      </cdr:nvSpPr>
      <cdr:spPr>
        <a:xfrm xmlns:a="http://schemas.openxmlformats.org/drawingml/2006/main">
          <a:off x="4430548" y="428337"/>
          <a:ext cx="964368" cy="289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defPPr>
            <a:defRPr kern="0"/>
          </a:defPPr>
        </a:lstStyle>
        <a:p xmlns:a="http://schemas.openxmlformats.org/drawingml/2006/main">
          <a:pPr marL="12700" algn="ctr">
            <a:lnSpc>
              <a:spcPct val="100000"/>
            </a:lnSpc>
            <a:spcBef>
              <a:spcPts val="100"/>
            </a:spcBef>
          </a:pPr>
          <a:r>
            <a:rPr sz="1800" b="1" spc="-10" dirty="0">
              <a:solidFill>
                <a:schemeClr val="tx1"/>
              </a:solidFill>
              <a:latin typeface="Aptos" panose="020B0004020202020204" pitchFamily="34" charset="0"/>
              <a:cs typeface="Arial"/>
            </a:rPr>
            <a:t>$15.</a:t>
          </a:r>
          <a:r>
            <a:rPr lang="en-US" sz="1800" b="1" spc="-10" dirty="0">
              <a:solidFill>
                <a:schemeClr val="tx1"/>
              </a:solidFill>
              <a:latin typeface="Aptos" panose="020B0004020202020204" pitchFamily="34" charset="0"/>
              <a:cs typeface="Arial"/>
            </a:rPr>
            <a:t>6 </a:t>
          </a:r>
          <a:r>
            <a:rPr sz="1800" b="1" spc="-10" dirty="0">
              <a:solidFill>
                <a:schemeClr val="tx1"/>
              </a:solidFill>
              <a:latin typeface="Aptos" panose="020B0004020202020204" pitchFamily="34" charset="0"/>
              <a:cs typeface="Arial"/>
            </a:rPr>
            <a:t>B</a:t>
          </a:r>
          <a:endParaRPr sz="1800" b="1" dirty="0">
            <a:solidFill>
              <a:schemeClr val="tx1"/>
            </a:solidFill>
            <a:latin typeface="Aptos" panose="020B0004020202020204" pitchFamily="34" charset="0"/>
            <a:cs typeface="Arial"/>
          </a:endParaRPr>
        </a:p>
      </cdr:txBody>
    </cdr:sp>
  </cdr:relSizeAnchor>
  <cdr:relSizeAnchor xmlns:cdr="http://schemas.openxmlformats.org/drawingml/2006/chartDrawing">
    <cdr:from>
      <cdr:x>0.63761</cdr:x>
      <cdr:y>0.08041</cdr:y>
    </cdr:from>
    <cdr:to>
      <cdr:x>0.74161</cdr:x>
      <cdr:y>0.13531</cdr:y>
    </cdr:to>
    <cdr:sp macro="" textlink="">
      <cdr:nvSpPr>
        <cdr:cNvPr id="6" name="object 14">
          <a:extLst xmlns:a="http://schemas.openxmlformats.org/drawingml/2006/main">
            <a:ext uri="{FF2B5EF4-FFF2-40B4-BE49-F238E27FC236}">
              <a16:creationId xmlns:a16="http://schemas.microsoft.com/office/drawing/2014/main" id="{67B6F34D-DAA7-D772-E559-34AA1FC9C497}"/>
            </a:ext>
          </a:extLst>
        </cdr:cNvPr>
        <cdr:cNvSpPr txBox="1"/>
      </cdr:nvSpPr>
      <cdr:spPr>
        <a:xfrm xmlns:a="http://schemas.openxmlformats.org/drawingml/2006/main">
          <a:off x="6264833" y="424525"/>
          <a:ext cx="1021822" cy="289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 algn="ctr">
            <a:lnSpc>
              <a:spcPct val="100000"/>
            </a:lnSpc>
            <a:spcBef>
              <a:spcPts val="100"/>
            </a:spcBef>
          </a:pPr>
          <a:r>
            <a:rPr sz="1800" b="1" spc="-10" dirty="0">
              <a:solidFill>
                <a:schemeClr val="tx1"/>
              </a:solidFill>
              <a:latin typeface="Aptos" panose="020B0004020202020204" pitchFamily="34" charset="0"/>
              <a:cs typeface="Arial"/>
            </a:rPr>
            <a:t>$15.</a:t>
          </a:r>
          <a:r>
            <a:rPr lang="en-US" sz="1800" b="1" spc="-10" dirty="0">
              <a:solidFill>
                <a:schemeClr val="tx1"/>
              </a:solidFill>
              <a:latin typeface="Aptos" panose="020B0004020202020204" pitchFamily="34" charset="0"/>
              <a:cs typeface="Arial"/>
            </a:rPr>
            <a:t>6 </a:t>
          </a:r>
          <a:r>
            <a:rPr sz="1800" b="1" spc="-10" dirty="0">
              <a:solidFill>
                <a:schemeClr val="tx1"/>
              </a:solidFill>
              <a:latin typeface="Aptos" panose="020B0004020202020204" pitchFamily="34" charset="0"/>
              <a:cs typeface="Arial"/>
            </a:rPr>
            <a:t>B</a:t>
          </a:r>
          <a:endParaRPr sz="1800" b="1" dirty="0">
            <a:solidFill>
              <a:schemeClr val="tx1"/>
            </a:solidFill>
            <a:latin typeface="Aptos" panose="020B0004020202020204" pitchFamily="34" charset="0"/>
            <a:cs typeface="Arial"/>
          </a:endParaRPr>
        </a:p>
      </cdr:txBody>
    </cdr:sp>
  </cdr:relSizeAnchor>
  <cdr:relSizeAnchor xmlns:cdr="http://schemas.openxmlformats.org/drawingml/2006/chartDrawing">
    <cdr:from>
      <cdr:x>0.82671</cdr:x>
      <cdr:y>0.05296</cdr:y>
    </cdr:from>
    <cdr:to>
      <cdr:x>0.93403</cdr:x>
      <cdr:y>0.10786</cdr:y>
    </cdr:to>
    <cdr:sp macro="" textlink="">
      <cdr:nvSpPr>
        <cdr:cNvPr id="31" name="object 14">
          <a:extLst xmlns:a="http://schemas.openxmlformats.org/drawingml/2006/main">
            <a:ext uri="{FF2B5EF4-FFF2-40B4-BE49-F238E27FC236}">
              <a16:creationId xmlns:a16="http://schemas.microsoft.com/office/drawing/2014/main" id="{CE8A1BF7-6CC8-44D5-3B11-A1E7916FBF0A}"/>
            </a:ext>
          </a:extLst>
        </cdr:cNvPr>
        <cdr:cNvSpPr txBox="1"/>
      </cdr:nvSpPr>
      <cdr:spPr>
        <a:xfrm xmlns:a="http://schemas.openxmlformats.org/drawingml/2006/main">
          <a:off x="8122819" y="279613"/>
          <a:ext cx="1054485" cy="289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 algn="ctr">
            <a:lnSpc>
              <a:spcPct val="100000"/>
            </a:lnSpc>
            <a:spcBef>
              <a:spcPts val="100"/>
            </a:spcBef>
          </a:pPr>
          <a:r>
            <a:rPr sz="1800" b="1" spc="-10" dirty="0">
              <a:solidFill>
                <a:schemeClr val="tx1"/>
              </a:solidFill>
              <a:latin typeface="Aptos" panose="020B0004020202020204" pitchFamily="34" charset="0"/>
              <a:cs typeface="Arial"/>
            </a:rPr>
            <a:t>$</a:t>
          </a:r>
          <a:r>
            <a:rPr lang="en-US" sz="1800" b="1" spc="-10" dirty="0">
              <a:solidFill>
                <a:schemeClr val="tx1"/>
              </a:solidFill>
              <a:latin typeface="Aptos" panose="020B0004020202020204" pitchFamily="34" charset="0"/>
              <a:cs typeface="Arial"/>
            </a:rPr>
            <a:t>15.9 </a:t>
          </a:r>
          <a:r>
            <a:rPr sz="1800" b="1" spc="-10" dirty="0">
              <a:solidFill>
                <a:schemeClr val="tx1"/>
              </a:solidFill>
              <a:latin typeface="Aptos" panose="020B0004020202020204" pitchFamily="34" charset="0"/>
              <a:cs typeface="Arial"/>
            </a:rPr>
            <a:t>B</a:t>
          </a:r>
          <a:endParaRPr sz="1800" b="1" dirty="0">
            <a:solidFill>
              <a:schemeClr val="tx1"/>
            </a:solidFill>
            <a:latin typeface="Aptos" panose="020B0004020202020204" pitchFamily="34" charset="0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0.93385</cdr:x>
      <cdr:y>0.35473</cdr:y>
    </cdr:from>
    <cdr:to>
      <cdr:x>0.98427</cdr:x>
      <cdr:y>0.42152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1091E07-43E3-843F-FDD9-A3414AEB4C66}"/>
            </a:ext>
          </a:extLst>
        </cdr:cNvPr>
        <cdr:cNvSpPr txBox="1"/>
      </cdr:nvSpPr>
      <cdr:spPr>
        <a:xfrm xmlns:a="http://schemas.openxmlformats.org/drawingml/2006/main">
          <a:off x="10473992" y="1503171"/>
          <a:ext cx="565417" cy="283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kern="1200" dirty="0"/>
            <a:t>9%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0.31398</cdr:x>
      <cdr:y>0.40743</cdr:y>
    </cdr:from>
    <cdr:to>
      <cdr:x>0.33846</cdr:x>
      <cdr:y>0.47126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19822" y="1580611"/>
          <a:ext cx="266630" cy="247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+</a:t>
          </a:r>
        </a:p>
      </cdr:txBody>
    </cdr:sp>
  </cdr:relSizeAnchor>
  <cdr:relSizeAnchor xmlns:cdr="http://schemas.openxmlformats.org/drawingml/2006/chartDrawing">
    <cdr:from>
      <cdr:x>0.89037</cdr:x>
      <cdr:y>0.47409</cdr:y>
    </cdr:from>
    <cdr:to>
      <cdr:x>0.931</cdr:x>
      <cdr:y>0.53646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AAF4A6D-C805-450A-12EE-6E7C9AB0A54C}"/>
            </a:ext>
          </a:extLst>
        </cdr:cNvPr>
        <cdr:cNvSpPr txBox="1"/>
      </cdr:nvSpPr>
      <cdr:spPr>
        <a:xfrm xmlns:a="http://schemas.openxmlformats.org/drawingml/2006/main">
          <a:off x="9697762" y="1839202"/>
          <a:ext cx="442481" cy="241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++</a:t>
          </a:r>
        </a:p>
      </cdr:txBody>
    </cdr:sp>
  </cdr:relSizeAnchor>
  <cdr:relSizeAnchor xmlns:cdr="http://schemas.openxmlformats.org/drawingml/2006/chartDrawing">
    <cdr:from>
      <cdr:x>0.8451</cdr:x>
      <cdr:y>0.4719</cdr:y>
    </cdr:from>
    <cdr:to>
      <cdr:x>0.88207</cdr:x>
      <cdr:y>0.53182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C0B6B82-173A-3CC7-E75F-E4898398E5A5}"/>
            </a:ext>
          </a:extLst>
        </cdr:cNvPr>
        <cdr:cNvSpPr txBox="1"/>
      </cdr:nvSpPr>
      <cdr:spPr>
        <a:xfrm xmlns:a="http://schemas.openxmlformats.org/drawingml/2006/main">
          <a:off x="9204601" y="1830729"/>
          <a:ext cx="402669" cy="232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++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0.90768</cdr:x>
      <cdr:y>0.03436</cdr:y>
    </cdr:from>
    <cdr:to>
      <cdr:x>1</cdr:x>
      <cdr:y>0.12033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0895A526-05A9-276B-CE18-8DEA7D800B9B}"/>
            </a:ext>
          </a:extLst>
        </cdr:cNvPr>
        <cdr:cNvSpPr txBox="1"/>
      </cdr:nvSpPr>
      <cdr:spPr>
        <a:xfrm xmlns:a="http://schemas.openxmlformats.org/drawingml/2006/main">
          <a:off x="10306492" y="147613"/>
          <a:ext cx="1048272" cy="3693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latin typeface="Aptos" panose="020B0004020202020204" pitchFamily="34" charset="0"/>
            </a:rPr>
            <a:t>$741M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686D-1A2B-4337-B141-16C810AEFD68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E46D3-CB57-4E2A-B7DC-DCD566DC0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5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D3BE4-62BE-4B60-BFFF-70CF8F0F7C95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ED4EE-C9DA-462C-B712-3D4638B35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16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27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62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5424A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55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03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634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74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A19E-9604-42AD-99CC-48A7B68242EB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418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718A9-24AF-4B75-82DF-85E339A6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2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5424A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92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5424A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01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A19E-9604-42AD-99CC-48A7B68242EB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9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3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2800" b="0" i="0" dirty="0">
              <a:solidFill>
                <a:srgbClr val="35424A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4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24" y="-571500"/>
            <a:ext cx="12195955" cy="68122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2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002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PP 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89" y="1368425"/>
            <a:ext cx="5993476" cy="3995284"/>
          </a:xfrm>
          <a:prstGeom prst="rect">
            <a:avLst/>
          </a:prstGeom>
          <a:noFill/>
        </p:spPr>
      </p:pic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905830" y="1368425"/>
            <a:ext cx="3666956" cy="3689131"/>
            <a:chOff x="7012369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7012369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7167532" y="2039454"/>
              <a:ext cx="4133546" cy="30469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Advancing the financial services industry by empowering our </a:t>
              </a:r>
              <a:b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 with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endParaRPr lang="en-US" sz="2400" b="1" dirty="0">
                <a:solidFill>
                  <a:srgbClr val="002F70"/>
                </a:solidFill>
              </a:endParaRPr>
            </a:p>
          </p:txBody>
        </p:sp>
      </p:grpSp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43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498100" y="4196742"/>
            <a:ext cx="1754360" cy="759886"/>
          </a:xfrm>
          <a:prstGeom prst="rect">
            <a:avLst/>
          </a:prstGeom>
          <a:solidFill>
            <a:schemeClr val="bg1"/>
          </a:solidFill>
          <a:ln w="22225">
            <a:solidFill>
              <a:srgbClr val="C4B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5215670" y="4194952"/>
            <a:ext cx="1754360" cy="759886"/>
          </a:xfrm>
          <a:prstGeom prst="rect">
            <a:avLst/>
          </a:prstGeom>
          <a:solidFill>
            <a:schemeClr val="bg1"/>
          </a:solidFill>
          <a:ln w="22225">
            <a:solidFill>
              <a:srgbClr val="C4B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938197" y="4194952"/>
            <a:ext cx="1754360" cy="759886"/>
          </a:xfrm>
          <a:prstGeom prst="rect">
            <a:avLst/>
          </a:prstGeom>
          <a:solidFill>
            <a:schemeClr val="bg1"/>
          </a:solidFill>
          <a:ln w="22225">
            <a:solidFill>
              <a:srgbClr val="C4B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646990" y="4366421"/>
            <a:ext cx="230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5236297" y="4229858"/>
            <a:ext cx="1713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Income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515854" y="4220054"/>
            <a:ext cx="170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en-US" sz="2000" b="1" baseline="0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938197" y="3819365"/>
            <a:ext cx="6314263" cy="0"/>
          </a:xfrm>
          <a:prstGeom prst="line">
            <a:avLst/>
          </a:prstGeom>
          <a:ln w="25400">
            <a:solidFill>
              <a:srgbClr val="C4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2172095"/>
            <a:ext cx="4838700" cy="1429476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9867901" y="5778395"/>
            <a:ext cx="2247899" cy="955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1820" y="1368425"/>
            <a:ext cx="4443873" cy="3689131"/>
            <a:chOff x="935277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935277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063744" y="1773082"/>
              <a:ext cx="4133546" cy="32342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Our Mission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to advance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and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financial services industry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by empowering our members</a:t>
              </a:r>
              <a:b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ith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9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1368425"/>
            <a:ext cx="5208587" cy="3689350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20517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_w/Top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984183"/>
            <a:ext cx="12192000" cy="166699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15" name="Right Triangle 14"/>
          <p:cNvSpPr/>
          <p:nvPr userDrawn="1"/>
        </p:nvSpPr>
        <p:spPr>
          <a:xfrm rot="13500000">
            <a:off x="-589369" y="4228306"/>
            <a:ext cx="1178740" cy="1178740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    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05621" y="3984183"/>
            <a:ext cx="10676435" cy="1666991"/>
          </a:xfrm>
          <a:prstGeom prst="rect">
            <a:avLst/>
          </a:prstGeom>
          <a:effectLst/>
        </p:spPr>
        <p:txBody>
          <a:bodyPr lIns="0" rIns="0" bIns="0" anchor="ctr"/>
          <a:lstStyle>
            <a:lvl1pPr algn="r">
              <a:lnSpc>
                <a:spcPct val="90000"/>
              </a:lnSpc>
              <a:defRPr sz="4533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3983567"/>
          </a:xfrm>
          <a:solidFill>
            <a:schemeClr val="bg1">
              <a:lumMod val="85000"/>
              <a:alpha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Image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Rectangle 6"/>
          <p:cNvSpPr txBox="1">
            <a:spLocks noChangeArrowheads="1"/>
          </p:cNvSpPr>
          <p:nvPr userDrawn="1"/>
        </p:nvSpPr>
        <p:spPr bwMode="auto">
          <a:xfrm>
            <a:off x="471050" y="6231471"/>
            <a:ext cx="395111" cy="33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004C9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8162B50B-EB50-498A-B2EC-0A933EEFC76B}" type="slidenum">
              <a:rPr lang="en-US" sz="1067" smtClean="0"/>
              <a:pPr algn="l"/>
              <a:t>‹#›</a:t>
            </a:fld>
            <a:r>
              <a:rPr lang="en-US" sz="1067" dirty="0"/>
              <a:t> </a:t>
            </a:r>
          </a:p>
        </p:txBody>
      </p:sp>
      <p:pic>
        <p:nvPicPr>
          <p:cNvPr id="8" name="Picture 2" descr="C:\Users\mhilla\Desktop\08LIM5-logo-2co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2843" y="6178089"/>
            <a:ext cx="1159212" cy="386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401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Slid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0" y="132049"/>
            <a:ext cx="12192000" cy="635000"/>
          </a:xfrm>
          <a:prstGeom prst="rect">
            <a:avLst/>
          </a:prstGeom>
          <a:noFill/>
        </p:spPr>
        <p:txBody>
          <a:bodyPr vert="horz" wrap="none" lIns="365760" tIns="0" rIns="365760" bIns="0" rtlCol="0" anchor="ctr" anchorCtr="0">
            <a:no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3884986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34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F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6F0F5-DF6A-4E0E-AC03-6B0D0B0A130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802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06698" y="786687"/>
            <a:ext cx="6089904" cy="608990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473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28"/>
            <a:ext cx="12175816" cy="673768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997573" y="1297096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996617" y="1593705"/>
            <a:ext cx="2836553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LIMRA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276013" y="2270169"/>
            <a:ext cx="2277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financial services industry research and talent management organization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260319" y="1297096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6301887" y="1603824"/>
            <a:ext cx="2751505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LOMA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464254" y="2270169"/>
            <a:ext cx="2426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 for industry professional development and industry networking</a:t>
            </a:r>
            <a:endParaRPr lang="en-US" dirty="0"/>
          </a:p>
        </p:txBody>
      </p:sp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5884" y="5141475"/>
            <a:ext cx="1159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the financial services industry by empowering our members with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400" dirty="0"/>
          </a:p>
        </p:txBody>
      </p:sp>
      <p:sp>
        <p:nvSpPr>
          <p:cNvPr id="2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6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43799" y="1118774"/>
            <a:ext cx="11307818" cy="4512643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79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ue Bar-bullets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" y="1326776"/>
            <a:ext cx="5829300" cy="4731124"/>
          </a:xfrm>
          <a:prstGeom prst="rect">
            <a:avLst/>
          </a:prstGeom>
        </p:spPr>
        <p:txBody>
          <a:bodyPr/>
          <a:lstStyle>
            <a:lvl1pPr marL="347472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2pPr>
            <a:lvl3pPr marL="1033463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3pPr>
            <a:lvl4pPr marL="13716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4pPr>
            <a:lvl5pPr marL="1719263" indent="-342900"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143000"/>
            <a:ext cx="5676900" cy="4593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34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 bar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327228" y="1780925"/>
            <a:ext cx="5467717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4278" y="1780925"/>
            <a:ext cx="5468112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7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722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66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lue bar 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87119" y="158806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19999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72030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680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0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lue bar multiple boxes/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051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9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99735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8593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96787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358593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5300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199735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840166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45548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558784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558784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840166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5745548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358593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95300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199735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11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62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text</a:t>
            </a:r>
          </a:p>
        </p:txBody>
      </p:sp>
    </p:spTree>
    <p:extLst>
      <p:ext uri="{BB962C8B-B14F-4D97-AF65-F5344CB8AC3E}">
        <p14:creationId xmlns:p14="http://schemas.microsoft.com/office/powerpoint/2010/main" val="290595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95" r:id="rId3"/>
    <p:sldLayoutId id="2147483694" r:id="rId4"/>
    <p:sldLayoutId id="2147483669" r:id="rId5"/>
    <p:sldLayoutId id="2147483693" r:id="rId6"/>
    <p:sldLayoutId id="2147483692" r:id="rId7"/>
    <p:sldLayoutId id="2147483689" r:id="rId8"/>
    <p:sldLayoutId id="2147483701" r:id="rId9"/>
    <p:sldLayoutId id="2147483691" r:id="rId10"/>
    <p:sldLayoutId id="2147483697" r:id="rId11"/>
    <p:sldLayoutId id="2147483698" r:id="rId12"/>
    <p:sldLayoutId id="2147483700" r:id="rId13"/>
    <p:sldLayoutId id="2147483706" r:id="rId14"/>
  </p:sldLayoutIdLst>
  <p:hf sldNum="0"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8" userDrawn="1">
          <p15:clr>
            <a:srgbClr val="F26B43"/>
          </p15:clr>
        </p15:guide>
        <p15:guide id="4" pos="7416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userDrawn="1">
          <p15:clr>
            <a:srgbClr val="F26B43"/>
          </p15:clr>
        </p15:guide>
        <p15:guide id="8" orient="horz" userDrawn="1">
          <p15:clr>
            <a:srgbClr val="F26B43"/>
          </p15:clr>
        </p15:guide>
        <p15:guide id="9" orient="horz" pos="42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59" y="5980289"/>
            <a:ext cx="2163305" cy="6232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DDD070-05A3-2161-026F-3CED281F8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9" t="33415" r="-139" b="53881"/>
          <a:stretch/>
        </p:blipFill>
        <p:spPr>
          <a:xfrm>
            <a:off x="-8467" y="8467"/>
            <a:ext cx="12208933" cy="8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9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60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120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80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240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97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27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9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87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936" indent="-240030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998" indent="-240030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7056" indent="-240030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7116" indent="-240030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  <p15:guide id="3" pos="252">
          <p15:clr>
            <a:srgbClr val="F26B43"/>
          </p15:clr>
        </p15:guide>
        <p15:guide id="4" pos="11124">
          <p15:clr>
            <a:srgbClr val="F26B43"/>
          </p15:clr>
        </p15:guide>
        <p15:guide id="5" orient="horz" pos="5832">
          <p15:clr>
            <a:srgbClr val="F26B43"/>
          </p15:clr>
        </p15:guide>
        <p15:guide id="6" pos="115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644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8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0" r:id="rId2"/>
  </p:sldLayoutIdLst>
  <p:hf sldNum="0"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8">
          <p15:clr>
            <a:srgbClr val="F26B43"/>
          </p15:clr>
        </p15:guide>
        <p15:guide id="4" pos="7416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768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4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mra.com/en/newsroom/news-releases/2025/limra-u.s.-individual-life-insurance-premium-exceeds-$16-billion-in-2024-setting-new-sales-recor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8094" y="5321397"/>
            <a:ext cx="8818653" cy="815608"/>
          </a:xfrm>
        </p:spPr>
        <p:txBody>
          <a:bodyPr/>
          <a:lstStyle/>
          <a:p>
            <a:r>
              <a:rPr lang="en-US" sz="2500" dirty="0">
                <a:latin typeface="Aptos" panose="020B0004020202020204" pitchFamily="34" charset="0"/>
              </a:rPr>
              <a:t>U.S. Individual Life Insurance Premium Sets New Sales Record in 2024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08094" y="6245862"/>
            <a:ext cx="5449824" cy="333375"/>
          </a:xfrm>
        </p:spPr>
        <p:txBody>
          <a:bodyPr/>
          <a:lstStyle/>
          <a:p>
            <a:r>
              <a:rPr lang="en-US">
                <a:latin typeface="Aptos" panose="020B0004020202020204" pitchFamily="34" charset="0"/>
              </a:rPr>
              <a:t>March </a:t>
            </a:r>
            <a:r>
              <a:rPr lang="en-US" dirty="0">
                <a:latin typeface="Aptos" panose="020B00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2129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Fixed UL Premium Sales Fell 1% in 4Q 2024 From 2023</a:t>
            </a:r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919541"/>
              </p:ext>
            </p:extLst>
          </p:nvPr>
        </p:nvGraphicFramePr>
        <p:xfrm>
          <a:off x="720859" y="1675288"/>
          <a:ext cx="10625560" cy="402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73363" y="1001127"/>
            <a:ext cx="12045273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b="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5pPr>
            <a:lvl6pPr marL="480036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6pPr>
            <a:lvl7pPr marL="960072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7pPr>
            <a:lvl8pPr marL="1440108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8pPr>
            <a:lvl9pPr marL="1920144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 2024, new premium was $1.07 billion, 7% higher than prior year’s results.</a:t>
            </a:r>
            <a:endParaRPr lang="en-US" sz="1800" b="1" kern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109EE5-B581-CC39-B431-AD57D42011F1}"/>
              </a:ext>
            </a:extLst>
          </p:cNvPr>
          <p:cNvSpPr/>
          <p:nvPr/>
        </p:nvSpPr>
        <p:spPr>
          <a:xfrm>
            <a:off x="266700" y="6379386"/>
            <a:ext cx="9029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0" lvl="0" indent="0" algn="l" defTabSz="2057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Source: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U.S.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Retail</a:t>
            </a:r>
            <a:r>
              <a:rPr kumimoji="0" lang="en-US" sz="1000" b="0" i="1" u="none" strike="noStrike" kern="1200" cap="none" spc="-7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Individual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Life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Insurance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Sales</a:t>
            </a:r>
            <a:r>
              <a:rPr kumimoji="0" lang="en-US" sz="1000" b="0" i="1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Survey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and Industry Estimates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—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Annualized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Premium</a:t>
            </a:r>
            <a:r>
              <a:rPr lang="en-US" sz="1000" spc="-2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, LIMRA.</a:t>
            </a:r>
            <a:endParaRPr kumimoji="0" lang="en-US" sz="10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4BDC5-8868-DFA9-8C05-4B4D05B07057}"/>
              </a:ext>
            </a:extLst>
          </p:cNvPr>
          <p:cNvSpPr txBox="1"/>
          <p:nvPr/>
        </p:nvSpPr>
        <p:spPr>
          <a:xfrm>
            <a:off x="10427154" y="2667946"/>
            <a:ext cx="116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$275M</a:t>
            </a:r>
          </a:p>
        </p:txBody>
      </p:sp>
    </p:spTree>
    <p:extLst>
      <p:ext uri="{BB962C8B-B14F-4D97-AF65-F5344CB8AC3E}">
        <p14:creationId xmlns:p14="http://schemas.microsoft.com/office/powerpoint/2010/main" val="427309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VUL Premium Sales 37% Higher Than 4Q 2023</a:t>
            </a:r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140817"/>
              </p:ext>
            </p:extLst>
          </p:nvPr>
        </p:nvGraphicFramePr>
        <p:xfrm>
          <a:off x="418618" y="1751320"/>
          <a:ext cx="11354764" cy="429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76201" y="1085765"/>
            <a:ext cx="12045273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b="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5pPr>
            <a:lvl6pPr marL="480036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6pPr>
            <a:lvl7pPr marL="960072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7pPr>
            <a:lvl8pPr marL="1440108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8pPr>
            <a:lvl9pPr marL="1920144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 kern="0" dirty="0">
                <a:solidFill>
                  <a:schemeClr val="tx1"/>
                </a:solidFill>
                <a:latin typeface="Aptos" panose="020B0004020202020204" pitchFamily="34" charset="0"/>
              </a:rPr>
              <a:t>In 2024, new premium increased 15% year over year to $2.2 billion.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FF8BC0-ED0B-35D5-D9FD-521FCBBF922E}"/>
              </a:ext>
            </a:extLst>
          </p:cNvPr>
          <p:cNvSpPr/>
          <p:nvPr/>
        </p:nvSpPr>
        <p:spPr>
          <a:xfrm>
            <a:off x="266700" y="6488243"/>
            <a:ext cx="9029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0" lvl="0" indent="0" algn="l" defTabSz="2057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Source: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U.S.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Retail</a:t>
            </a:r>
            <a:r>
              <a:rPr kumimoji="0" lang="en-US" sz="1000" b="0" i="1" u="none" strike="noStrike" kern="1200" cap="none" spc="-7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Individual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Life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Insurance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Sales</a:t>
            </a:r>
            <a:r>
              <a:rPr kumimoji="0" lang="en-US" sz="1000" b="0" i="1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Survey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and Industry Estimates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—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Annualized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Premium</a:t>
            </a:r>
            <a:r>
              <a:rPr lang="en-US" sz="1000" spc="-2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, LIMRA.</a:t>
            </a:r>
            <a:endParaRPr kumimoji="0" lang="en-US" sz="10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14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Term Life Down 1% in 4Q 2024 From 2023</a:t>
            </a:r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238013"/>
              </p:ext>
            </p:extLst>
          </p:nvPr>
        </p:nvGraphicFramePr>
        <p:xfrm>
          <a:off x="505428" y="1261682"/>
          <a:ext cx="11181145" cy="456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9331" y="1165613"/>
            <a:ext cx="12191998" cy="646332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b="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5pPr>
            <a:lvl6pPr marL="480036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6pPr>
            <a:lvl7pPr marL="960072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7pPr>
            <a:lvl8pPr marL="1440108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8pPr>
            <a:lvl9pPr marL="1920144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 kern="0" dirty="0">
                <a:solidFill>
                  <a:schemeClr val="tx1"/>
                </a:solidFill>
                <a:latin typeface="Aptos" panose="020B0004020202020204" pitchFamily="34" charset="0"/>
              </a:rPr>
              <a:t>In 2024, term new life annualized premium sales were $3 billion, </a:t>
            </a:r>
          </a:p>
          <a:p>
            <a:pPr algn="ctr"/>
            <a:r>
              <a:rPr lang="en-US" sz="1800" b="1" kern="0" dirty="0">
                <a:solidFill>
                  <a:schemeClr val="tx1"/>
                </a:solidFill>
                <a:latin typeface="Aptos" panose="020B0004020202020204" pitchFamily="34" charset="0"/>
              </a:rPr>
              <a:t>up 1% compared to 2023 results.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5BC2D-83FD-B37D-35CE-AB3170C0EA63}"/>
              </a:ext>
            </a:extLst>
          </p:cNvPr>
          <p:cNvSpPr/>
          <p:nvPr/>
        </p:nvSpPr>
        <p:spPr>
          <a:xfrm>
            <a:off x="277585" y="6368500"/>
            <a:ext cx="9029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0" lvl="0" indent="0" algn="l" defTabSz="2057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Source: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U.S.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Retail</a:t>
            </a:r>
            <a:r>
              <a:rPr kumimoji="0" lang="en-US" sz="1000" b="0" i="1" u="none" strike="noStrike" kern="1200" cap="none" spc="-7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Individual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Life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Insurance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Sales</a:t>
            </a:r>
            <a:r>
              <a:rPr kumimoji="0" lang="en-US" sz="1000" b="0" i="1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Survey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and Industry Estimates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—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Annualized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Premium</a:t>
            </a:r>
            <a:r>
              <a:rPr lang="en-US" sz="1000" spc="-2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, LIMRA.</a:t>
            </a:r>
            <a:endParaRPr kumimoji="0" lang="en-US" sz="10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98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Whole Life Annualized Premium Up 3% in 4Q 2024 From 2023</a:t>
            </a:r>
            <a:endParaRPr lang="en-US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526286"/>
              </p:ext>
            </p:extLst>
          </p:nvPr>
        </p:nvGraphicFramePr>
        <p:xfrm>
          <a:off x="522791" y="1709422"/>
          <a:ext cx="11146420" cy="425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02871" y="1054766"/>
            <a:ext cx="1158625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b="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5pPr>
            <a:lvl6pPr marL="480036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6pPr>
            <a:lvl7pPr marL="960072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7pPr>
            <a:lvl8pPr marL="1440108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8pPr>
            <a:lvl9pPr marL="1920144" algn="l" rtl="0" eaLnBrk="1" fontAlgn="base" hangingPunct="1">
              <a:spcBef>
                <a:spcPct val="0"/>
              </a:spcBef>
              <a:spcAft>
                <a:spcPct val="0"/>
              </a:spcAft>
              <a:defRPr sz="378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 2024, WL new premium fell 4% to $5.8 billion. </a:t>
            </a:r>
            <a:endParaRPr lang="en-US" sz="1800" b="1" kern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ABBF22-4059-4150-AFB6-0080CCE93368}"/>
              </a:ext>
            </a:extLst>
          </p:cNvPr>
          <p:cNvSpPr/>
          <p:nvPr/>
        </p:nvSpPr>
        <p:spPr>
          <a:xfrm>
            <a:off x="245969" y="6384359"/>
            <a:ext cx="9029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0" lvl="0" indent="0" algn="l" defTabSz="2057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Source: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U.S.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Retail</a:t>
            </a:r>
            <a:r>
              <a:rPr kumimoji="0" lang="en-US" sz="1000" b="0" i="1" u="none" strike="noStrike" kern="1200" cap="none" spc="-7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Individual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Life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Insurance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Sales</a:t>
            </a:r>
            <a:r>
              <a:rPr kumimoji="0" lang="en-US" sz="1000" b="0" i="1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Survey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and Industry Estimates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—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Annualized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Premium</a:t>
            </a:r>
            <a:r>
              <a:rPr lang="en-US" sz="1000" spc="-2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, LIMRA.</a:t>
            </a:r>
            <a:endParaRPr kumimoji="0" lang="en-US" sz="10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1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Annualized Premium Sales by Product</a:t>
            </a: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363810091"/>
              </p:ext>
            </p:extLst>
          </p:nvPr>
        </p:nvGraphicFramePr>
        <p:xfrm>
          <a:off x="464331" y="1965235"/>
          <a:ext cx="11043041" cy="356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3880C82-C675-9341-D301-0714D587705E}"/>
              </a:ext>
            </a:extLst>
          </p:cNvPr>
          <p:cNvSpPr/>
          <p:nvPr/>
        </p:nvSpPr>
        <p:spPr>
          <a:xfrm>
            <a:off x="201386" y="6393472"/>
            <a:ext cx="9029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0" lvl="0" indent="0" algn="l" defTabSz="2057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Source: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U.S.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Retail</a:t>
            </a:r>
            <a:r>
              <a:rPr kumimoji="0" lang="en-US" sz="1000" b="0" i="1" u="none" strike="noStrike" kern="1200" cap="none" spc="-7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Individual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Life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Insurance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Sales</a:t>
            </a:r>
            <a:r>
              <a:rPr kumimoji="0" lang="en-US" sz="1000" b="0" i="1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Survey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and Industry Estimates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—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Annualized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Premium</a:t>
            </a:r>
            <a:r>
              <a:rPr lang="en-US" sz="1000" spc="-2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, LIMRA.</a:t>
            </a:r>
            <a:endParaRPr kumimoji="0" lang="en-US" sz="10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1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36"/>
            <a:ext cx="12191998" cy="890341"/>
          </a:xfrm>
        </p:spPr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Market Share by Product – 2024</a:t>
            </a:r>
            <a:endParaRPr lang="en-US" baseline="30000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95071" y="5991898"/>
            <a:ext cx="8919899" cy="671574"/>
          </a:xfrm>
        </p:spPr>
        <p:txBody>
          <a:bodyPr/>
          <a:lstStyle/>
          <a:p>
            <a:pPr marL="25400" marR="0" lvl="0" indent="0" algn="l" defTabSz="2057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Source: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U.S.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Retail</a:t>
            </a:r>
            <a:r>
              <a:rPr kumimoji="0" lang="en-US" sz="1000" b="0" i="1" u="none" strike="noStrike" kern="1200" cap="none" spc="-7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Individual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Life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Insurance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Sales</a:t>
            </a:r>
            <a:r>
              <a:rPr kumimoji="0" lang="en-US" sz="1000" b="0" i="1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Survey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and Industry Estimates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—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Annualized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Premium</a:t>
            </a:r>
            <a:r>
              <a:rPr lang="en-US" sz="1000" spc="-2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, LIMRA.</a:t>
            </a:r>
            <a:endParaRPr kumimoji="0" lang="en-US" sz="10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4850" y="2076450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2609850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38%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3DD0780-9C3F-5676-8185-B2B7D6B5E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138378"/>
              </p:ext>
            </p:extLst>
          </p:nvPr>
        </p:nvGraphicFramePr>
        <p:xfrm>
          <a:off x="1241493" y="865305"/>
          <a:ext cx="9709014" cy="5455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64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6096000" y="2971800"/>
            <a:ext cx="2238375" cy="2514600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684891" y="2978674"/>
            <a:ext cx="2238375" cy="2514600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096000" y="2776514"/>
            <a:ext cx="2238375" cy="666750"/>
          </a:xfrm>
          <a:prstGeom prst="rect">
            <a:avLst/>
          </a:prstGeom>
          <a:solidFill>
            <a:srgbClr val="008145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684677" y="2762250"/>
            <a:ext cx="2238375" cy="666750"/>
          </a:xfrm>
          <a:prstGeom prst="rect">
            <a:avLst/>
          </a:prstGeom>
          <a:solidFill>
            <a:srgbClr val="FAC809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99179" y="2885931"/>
            <a:ext cx="2209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ptos" panose="020B0004020202020204" pitchFamily="34" charset="0"/>
              </a:rPr>
              <a:t>Insights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53792" y="2854050"/>
            <a:ext cx="225742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Connections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3629" y="1535973"/>
            <a:ext cx="9644742" cy="781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ptos" panose="020B0004020202020204" pitchFamily="34" charset="0"/>
              </a:rPr>
              <a:t>Advancing the financial services industry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ptos" panose="020B0004020202020204" pitchFamily="34" charset="0"/>
              </a:rPr>
              <a:t>by empowering our members with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5214" y="2762250"/>
            <a:ext cx="2243137" cy="2724150"/>
            <a:chOff x="10693885" y="862215"/>
            <a:chExt cx="2243137" cy="2724150"/>
          </a:xfrm>
        </p:grpSpPr>
        <p:sp>
          <p:nvSpPr>
            <p:cNvPr id="65" name="Rectangle 64"/>
            <p:cNvSpPr/>
            <p:nvPr/>
          </p:nvSpPr>
          <p:spPr>
            <a:xfrm>
              <a:off x="10698647" y="1071765"/>
              <a:ext cx="2238375" cy="2514600"/>
            </a:xfrm>
            <a:prstGeom prst="rect">
              <a:avLst/>
            </a:prstGeom>
            <a:noFill/>
            <a:ln>
              <a:solidFill>
                <a:srgbClr val="9D9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93885" y="862215"/>
              <a:ext cx="2242923" cy="666750"/>
            </a:xfrm>
            <a:prstGeom prst="rect">
              <a:avLst/>
            </a:prstGeom>
            <a:solidFill>
              <a:srgbClr val="0B9EC1"/>
            </a:solidFill>
            <a:ln>
              <a:solidFill>
                <a:srgbClr val="9D9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717698" y="965173"/>
              <a:ext cx="2200275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Knowledge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5532" y="1897855"/>
              <a:ext cx="1448115" cy="1124932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320" y="3678975"/>
            <a:ext cx="1288806" cy="14002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329" y="3685299"/>
            <a:ext cx="1276350" cy="132925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492822" y="2762250"/>
            <a:ext cx="2243137" cy="2724150"/>
            <a:chOff x="8667750" y="2762250"/>
            <a:chExt cx="2243137" cy="2724150"/>
          </a:xfrm>
        </p:grpSpPr>
        <p:sp>
          <p:nvSpPr>
            <p:cNvPr id="67" name="Rectangle 66"/>
            <p:cNvSpPr/>
            <p:nvPr/>
          </p:nvSpPr>
          <p:spPr>
            <a:xfrm>
              <a:off x="8672512" y="2971800"/>
              <a:ext cx="2238375" cy="2514600"/>
            </a:xfrm>
            <a:prstGeom prst="rect">
              <a:avLst/>
            </a:prstGeom>
            <a:noFill/>
            <a:ln>
              <a:solidFill>
                <a:srgbClr val="9D9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667750" y="2762250"/>
              <a:ext cx="2238375" cy="666750"/>
            </a:xfrm>
            <a:prstGeom prst="rect">
              <a:avLst/>
            </a:prstGeom>
            <a:solidFill>
              <a:srgbClr val="F7921D"/>
            </a:solidFill>
            <a:ln>
              <a:solidFill>
                <a:srgbClr val="9D9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677275" y="2835584"/>
              <a:ext cx="2228850" cy="4985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75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Solutions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5896" y="3709971"/>
              <a:ext cx="1252554" cy="1252554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782" y="-30864"/>
            <a:ext cx="12191998" cy="89034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Our Mission</a:t>
            </a:r>
          </a:p>
        </p:txBody>
      </p:sp>
    </p:spTree>
    <p:extLst>
      <p:ext uri="{BB962C8B-B14F-4D97-AF65-F5344CB8AC3E}">
        <p14:creationId xmlns:p14="http://schemas.microsoft.com/office/powerpoint/2010/main" val="92360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499" y="1316037"/>
            <a:ext cx="5905500" cy="4248150"/>
          </a:xfrm>
        </p:spPr>
        <p:txBody>
          <a:bodyPr/>
          <a:lstStyle/>
          <a:p>
            <a:r>
              <a:rPr lang="en-US" sz="2200" b="0" i="0" dirty="0">
                <a:effectLst/>
                <a:latin typeface="Aptos" panose="020B0004020202020204" pitchFamily="34" charset="0"/>
              </a:rPr>
              <a:t>Total new annualized premium was $15.9 billion in 2024, setting a new sales record.</a:t>
            </a:r>
            <a:endParaRPr lang="en-US" sz="2200" dirty="0">
              <a:latin typeface="Aptos" panose="020B0004020202020204" pitchFamily="34" charset="0"/>
            </a:endParaRPr>
          </a:p>
          <a:p>
            <a:r>
              <a:rPr lang="en-US" sz="2200" dirty="0">
                <a:latin typeface="Aptos" panose="020B0004020202020204" pitchFamily="34" charset="0"/>
              </a:rPr>
              <a:t>Record-high indexed universal life sales - $3.8 billion in new annualized premium.</a:t>
            </a:r>
          </a:p>
          <a:p>
            <a:r>
              <a:rPr lang="en-US" sz="2200" dirty="0">
                <a:latin typeface="Aptos" panose="020B0004020202020204" pitchFamily="34" charset="0"/>
              </a:rPr>
              <a:t>Variable universal life new premium jumped 15% to $2.2 billion in 2024.</a:t>
            </a:r>
            <a:endParaRPr lang="en-US" sz="2200" b="0" i="0" dirty="0">
              <a:effectLst/>
              <a:latin typeface="Aptos" panose="020B0004020202020204" pitchFamily="34" charset="0"/>
            </a:endParaRPr>
          </a:p>
          <a:p>
            <a:pPr lvl="0"/>
            <a:r>
              <a:rPr lang="en-US" sz="2200" dirty="0">
                <a:latin typeface="Aptos" panose="020B0004020202020204" pitchFamily="34" charset="0"/>
              </a:rPr>
              <a:t>View the full press release </a:t>
            </a:r>
            <a:r>
              <a:rPr lang="en-US" sz="2200" dirty="0">
                <a:latin typeface="Aptos" panose="020B0004020202020204" pitchFamily="34" charset="0"/>
                <a:hlinkClick r:id="rId3"/>
              </a:rPr>
              <a:t>here</a:t>
            </a:r>
            <a:r>
              <a:rPr lang="en-US" sz="2200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52498"/>
            <a:ext cx="12191998" cy="890341"/>
          </a:xfrm>
        </p:spPr>
        <p:txBody>
          <a:bodyPr>
            <a:noAutofit/>
          </a:bodyPr>
          <a:lstStyle/>
          <a:p>
            <a:r>
              <a:rPr lang="en-CA" dirty="0">
                <a:latin typeface="Aptos" panose="020B0004020202020204" pitchFamily="34" charset="0"/>
              </a:rPr>
              <a:t>Key Highlights 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r="8811"/>
          <a:stretch>
            <a:fillRect/>
          </a:stretch>
        </p:blipFill>
        <p:spPr>
          <a:xfrm>
            <a:off x="6219825" y="1143000"/>
            <a:ext cx="5676900" cy="4594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" y="6488243"/>
            <a:ext cx="9029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0" lvl="0" indent="0" algn="l" defTabSz="2057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Source: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U.S.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Retail</a:t>
            </a:r>
            <a:r>
              <a:rPr kumimoji="0" lang="en-US" sz="1000" b="0" i="1" u="none" strike="noStrike" kern="1200" cap="none" spc="-7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Individual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Life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Insurance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Sales</a:t>
            </a:r>
            <a:r>
              <a:rPr kumimoji="0" lang="en-US" sz="1000" b="0" i="1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Survey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and Industry Estimates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—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Annualized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Premium</a:t>
            </a:r>
            <a:r>
              <a:rPr lang="en-US" sz="1000" spc="-2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, LIMRA.</a:t>
            </a:r>
            <a:endParaRPr kumimoji="0" lang="en-US" sz="10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1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ompass and pins on a map&#10;&#10;Description automatically generated">
            <a:extLst>
              <a:ext uri="{FF2B5EF4-FFF2-40B4-BE49-F238E27FC236}">
                <a16:creationId xmlns:a16="http://schemas.microsoft.com/office/drawing/2014/main" id="{4849A056-ADC4-843F-E1F8-0295F6D619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395" b="24395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F6A91F-951B-4F8C-F566-3F2F2DAA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Product Overviews</a:t>
            </a:r>
          </a:p>
        </p:txBody>
      </p:sp>
    </p:spTree>
    <p:extLst>
      <p:ext uri="{BB962C8B-B14F-4D97-AF65-F5344CB8AC3E}">
        <p14:creationId xmlns:p14="http://schemas.microsoft.com/office/powerpoint/2010/main" val="121388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FF6B-7A4B-D2B4-8B64-5662A961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U.S.</a:t>
            </a:r>
            <a:r>
              <a:rPr lang="en-US" spc="-100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Life</a:t>
            </a:r>
            <a:r>
              <a:rPr lang="en-US" spc="-80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Insurance</a:t>
            </a:r>
            <a:r>
              <a:rPr lang="en-US" spc="-87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Sales</a:t>
            </a:r>
            <a:r>
              <a:rPr lang="en-US" spc="-53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Trends</a:t>
            </a:r>
            <a:r>
              <a:rPr lang="en-US" spc="-87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by</a:t>
            </a:r>
            <a:r>
              <a:rPr lang="en-US" spc="-93" dirty="0">
                <a:latin typeface="Aptos" panose="020B0004020202020204" pitchFamily="34" charset="0"/>
              </a:rPr>
              <a:t> </a:t>
            </a:r>
            <a:r>
              <a:rPr lang="en-US" spc="-13" dirty="0">
                <a:latin typeface="Aptos" panose="020B0004020202020204" pitchFamily="34" charset="0"/>
              </a:rPr>
              <a:t>Product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5" name="object 45">
            <a:extLst>
              <a:ext uri="{FF2B5EF4-FFF2-40B4-BE49-F238E27FC236}">
                <a16:creationId xmlns:a16="http://schemas.microsoft.com/office/drawing/2014/main" id="{58679082-83B7-1113-722B-9F1AC7C2BF40}"/>
              </a:ext>
            </a:extLst>
          </p:cNvPr>
          <p:cNvSpPr txBox="1"/>
          <p:nvPr/>
        </p:nvSpPr>
        <p:spPr>
          <a:xfrm>
            <a:off x="213399" y="6441880"/>
            <a:ext cx="7318907" cy="170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5400" marR="0" lvl="0" indent="0" algn="l" defTabSz="2057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Source: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U.S.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Retail</a:t>
            </a:r>
            <a:r>
              <a:rPr kumimoji="0" lang="en-US" sz="1000" b="0" i="1" u="none" strike="noStrike" kern="1200" cap="none" spc="-7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Individual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Life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Insurance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Sales</a:t>
            </a:r>
            <a:r>
              <a:rPr kumimoji="0" lang="en-US" sz="1000" b="0" i="1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Survey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and Industry Estimates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—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Annualized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Premium</a:t>
            </a:r>
            <a:r>
              <a:rPr lang="en-US" sz="1000" spc="-2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, LIMRA.</a:t>
            </a:r>
            <a:endParaRPr kumimoji="0" lang="en-US" sz="10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42281-8FBC-E0F5-EE29-A800EFA29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306" y="1191574"/>
            <a:ext cx="24386" cy="4474852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4B87FA-0569-49EA-8D8D-9C45CDE99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227978"/>
              </p:ext>
            </p:extLst>
          </p:nvPr>
        </p:nvGraphicFramePr>
        <p:xfrm>
          <a:off x="1109695" y="767049"/>
          <a:ext cx="9825465" cy="527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853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latin typeface="Aptos" panose="020B0004020202020204" pitchFamily="34" charset="0"/>
              </a:rPr>
              <a:t>4</a:t>
            </a:r>
            <a:r>
              <a:rPr lang="en-US" sz="3100" baseline="30000" dirty="0">
                <a:latin typeface="Aptos" panose="020B0004020202020204" pitchFamily="34" charset="0"/>
              </a:rPr>
              <a:t>th</a:t>
            </a:r>
            <a:r>
              <a:rPr lang="en-US" sz="3100" dirty="0">
                <a:latin typeface="Aptos" panose="020B0004020202020204" pitchFamily="34" charset="0"/>
              </a:rPr>
              <a:t> Quarter New Annualized Premium Up 9%</a:t>
            </a:r>
            <a:endParaRPr lang="en-US" sz="3100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562850"/>
              </p:ext>
            </p:extLst>
          </p:nvPr>
        </p:nvGraphicFramePr>
        <p:xfrm>
          <a:off x="545940" y="1173257"/>
          <a:ext cx="11100121" cy="44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84A2344-32E4-260A-95B4-90B3A8560F73}"/>
              </a:ext>
            </a:extLst>
          </p:cNvPr>
          <p:cNvSpPr/>
          <p:nvPr/>
        </p:nvSpPr>
        <p:spPr>
          <a:xfrm>
            <a:off x="200025" y="6463750"/>
            <a:ext cx="9029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0" lvl="0" indent="0" algn="l" defTabSz="2057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Source: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U.S.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Retail</a:t>
            </a:r>
            <a:r>
              <a:rPr kumimoji="0" lang="en-US" sz="1000" b="0" i="1" u="none" strike="noStrike" kern="1200" cap="none" spc="-7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Individual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Life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Insurance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Sales</a:t>
            </a:r>
            <a:r>
              <a:rPr kumimoji="0" lang="en-US" sz="1000" b="0" i="1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Survey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and Industry Estimates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—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Annualized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Premium</a:t>
            </a:r>
            <a:r>
              <a:rPr lang="en-US" sz="1000" spc="-2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, LIMRA.</a:t>
            </a:r>
            <a:endParaRPr kumimoji="0" lang="en-US" sz="10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5A526-05A9-276B-CE18-8DEA7D800B9B}"/>
              </a:ext>
            </a:extLst>
          </p:cNvPr>
          <p:cNvSpPr txBox="1"/>
          <p:nvPr/>
        </p:nvSpPr>
        <p:spPr>
          <a:xfrm>
            <a:off x="10719175" y="1634922"/>
            <a:ext cx="83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$4.5B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B203F-B1D0-437D-FA91-D696B91EC1D6}"/>
              </a:ext>
            </a:extLst>
          </p:cNvPr>
          <p:cNvSpPr txBox="1"/>
          <p:nvPr/>
        </p:nvSpPr>
        <p:spPr>
          <a:xfrm>
            <a:off x="2430032" y="1173257"/>
            <a:ext cx="733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Total new annualized premium reaches $15.9 billion in 2024, setting a new sales record.</a:t>
            </a:r>
          </a:p>
        </p:txBody>
      </p:sp>
    </p:spTree>
    <p:extLst>
      <p:ext uri="{BB962C8B-B14F-4D97-AF65-F5344CB8AC3E}">
        <p14:creationId xmlns:p14="http://schemas.microsoft.com/office/powerpoint/2010/main" val="150908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New Annualized Jumped 9% in 4Q 2024 Year Over Year</a:t>
            </a:r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108469"/>
              </p:ext>
            </p:extLst>
          </p:nvPr>
        </p:nvGraphicFramePr>
        <p:xfrm>
          <a:off x="381964" y="1307939"/>
          <a:ext cx="11215869" cy="423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A56FB4F-A4DF-DC49-C7B1-BF0EB0AFEDD1}"/>
              </a:ext>
            </a:extLst>
          </p:cNvPr>
          <p:cNvSpPr/>
          <p:nvPr/>
        </p:nvSpPr>
        <p:spPr>
          <a:xfrm>
            <a:off x="223156" y="6390272"/>
            <a:ext cx="902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0" lvl="0" indent="0" algn="l" defTabSz="2057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Aptos" panose="020B0004020202020204" pitchFamily="34" charset="0"/>
              </a:rPr>
              <a:t>Source: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Source: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U.S.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Retail</a:t>
            </a:r>
            <a:r>
              <a:rPr kumimoji="0" lang="en-US" sz="1000" b="0" i="1" u="none" strike="noStrike" kern="1200" cap="none" spc="-7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Individual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Life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Insurance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Sales</a:t>
            </a:r>
            <a:r>
              <a:rPr kumimoji="0" lang="en-US" sz="1000" b="0" i="1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Survey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and Industry Estimates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—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Annualized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Premium</a:t>
            </a:r>
            <a:r>
              <a:rPr lang="en-US" sz="1000" spc="-2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, LIMRA.</a:t>
            </a:r>
            <a:endParaRPr kumimoji="0" lang="en-US" sz="10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r>
              <a:rPr lang="en-US" sz="1000" dirty="0">
                <a:latin typeface="Aptos" panose="020B0004020202020204" pitchFamily="34" charset="0"/>
              </a:rPr>
              <a:t> ++ Less than ½ of negative one percent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E43DF-E495-6EBC-C50D-2704BEED337D}"/>
              </a:ext>
            </a:extLst>
          </p:cNvPr>
          <p:cNvSpPr txBox="1"/>
          <p:nvPr/>
        </p:nvSpPr>
        <p:spPr>
          <a:xfrm>
            <a:off x="3927961" y="1123273"/>
            <a:ext cx="43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New premium up 3% in 2024</a:t>
            </a:r>
          </a:p>
        </p:txBody>
      </p:sp>
    </p:spTree>
    <p:extLst>
      <p:ext uri="{BB962C8B-B14F-4D97-AF65-F5344CB8AC3E}">
        <p14:creationId xmlns:p14="http://schemas.microsoft.com/office/powerpoint/2010/main" val="263772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3823" y="0"/>
            <a:ext cx="12191998" cy="890341"/>
          </a:xfrm>
        </p:spPr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Total Individual Life Policy Sales Level with 2023</a:t>
            </a:r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749528"/>
              </p:ext>
            </p:extLst>
          </p:nvPr>
        </p:nvGraphicFramePr>
        <p:xfrm>
          <a:off x="775504" y="1365813"/>
          <a:ext cx="10891777" cy="387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37805" y="6245626"/>
            <a:ext cx="92037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0" lvl="0" indent="0" algn="l" defTabSz="2057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Source: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U.S.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Retail</a:t>
            </a:r>
            <a:r>
              <a:rPr kumimoji="0" lang="en-US" sz="1000" b="0" i="1" u="none" strike="noStrike" kern="1200" cap="none" spc="-7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Individual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Life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Insurance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Sales</a:t>
            </a:r>
            <a:r>
              <a:rPr kumimoji="0" lang="en-US" sz="1000" b="0" i="1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Survey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and Industry Estimates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—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Annualized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Premium</a:t>
            </a:r>
            <a:r>
              <a:rPr lang="en-US" sz="1000" spc="-2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, LIMRA.</a:t>
            </a:r>
            <a:endParaRPr kumimoji="0" lang="en-US" sz="10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r>
              <a:rPr lang="en-US" sz="1000" dirty="0">
                <a:latin typeface="Aptos" panose="020B0004020202020204" pitchFamily="34" charset="0"/>
              </a:rPr>
              <a:t>+ Less than ½ of one percent </a:t>
            </a:r>
          </a:p>
          <a:p>
            <a:r>
              <a:rPr lang="en-US" sz="1000" dirty="0">
                <a:latin typeface="Aptos" panose="020B0004020202020204" pitchFamily="34" charset="0"/>
              </a:rPr>
              <a:t>++ Less than ½ of negative one percent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E74874B-608A-63DC-1C51-03F07CDBB62B}"/>
              </a:ext>
            </a:extLst>
          </p:cNvPr>
          <p:cNvSpPr txBox="1"/>
          <p:nvPr/>
        </p:nvSpPr>
        <p:spPr>
          <a:xfrm>
            <a:off x="10959488" y="2691141"/>
            <a:ext cx="634655" cy="2830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kern="1200" dirty="0">
                <a:latin typeface="Aptos" panose="020B0004020202020204" pitchFamily="34" charset="0"/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145358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52498"/>
            <a:ext cx="12191998" cy="890341"/>
          </a:xfrm>
        </p:spPr>
        <p:txBody>
          <a:bodyPr>
            <a:noAutofit/>
          </a:bodyPr>
          <a:lstStyle/>
          <a:p>
            <a:r>
              <a:rPr lang="en-CA" dirty="0">
                <a:latin typeface="Aptos" panose="020B0004020202020204" pitchFamily="34" charset="0"/>
              </a:rPr>
              <a:t>Product Sales Trends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CCA15-C53F-D71C-4F26-6A9262BC2159}"/>
              </a:ext>
            </a:extLst>
          </p:cNvPr>
          <p:cNvSpPr/>
          <p:nvPr/>
        </p:nvSpPr>
        <p:spPr>
          <a:xfrm>
            <a:off x="266700" y="6488243"/>
            <a:ext cx="9029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0" lvl="0" indent="0" algn="l" defTabSz="2057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Source: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U.S.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Retail</a:t>
            </a:r>
            <a:r>
              <a:rPr kumimoji="0" lang="en-US" sz="1000" b="0" i="1" u="none" strike="noStrike" kern="1200" cap="none" spc="-7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Individual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Life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Insurance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Sales</a:t>
            </a:r>
            <a:r>
              <a:rPr kumimoji="0" lang="en-US" sz="1000" b="0" i="1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Survey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and Industry Estimates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—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Annualized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Premium</a:t>
            </a:r>
            <a:r>
              <a:rPr lang="en-US" sz="1000" spc="-2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, LIMRA.</a:t>
            </a:r>
            <a:endParaRPr kumimoji="0" lang="en-US" sz="10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524D69-24A9-359E-F249-E93C1A8B7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699074"/>
              </p:ext>
            </p:extLst>
          </p:nvPr>
        </p:nvGraphicFramePr>
        <p:xfrm>
          <a:off x="1273840" y="1554983"/>
          <a:ext cx="9644317" cy="3394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187">
                  <a:extLst>
                    <a:ext uri="{9D8B030D-6E8A-4147-A177-3AD203B41FA5}">
                      <a16:colId xmlns:a16="http://schemas.microsoft.com/office/drawing/2014/main" val="2086692083"/>
                    </a:ext>
                  </a:extLst>
                </a:gridCol>
                <a:gridCol w="3556339">
                  <a:extLst>
                    <a:ext uri="{9D8B030D-6E8A-4147-A177-3AD203B41FA5}">
                      <a16:colId xmlns:a16="http://schemas.microsoft.com/office/drawing/2014/main" val="1040043727"/>
                    </a:ext>
                  </a:extLst>
                </a:gridCol>
                <a:gridCol w="3452791">
                  <a:extLst>
                    <a:ext uri="{9D8B030D-6E8A-4147-A177-3AD203B41FA5}">
                      <a16:colId xmlns:a16="http://schemas.microsoft.com/office/drawing/2014/main" val="4170652237"/>
                    </a:ext>
                  </a:extLst>
                </a:gridCol>
              </a:tblGrid>
              <a:tr h="5657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Product</a:t>
                      </a:r>
                    </a:p>
                  </a:txBody>
                  <a:tcPr anchor="ctr">
                    <a:solidFill>
                      <a:srgbClr val="002F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4</a:t>
                      </a:r>
                      <a:r>
                        <a:rPr lang="en-US" baseline="30000" dirty="0">
                          <a:latin typeface="Aptos" panose="020B0004020202020204" pitchFamily="34" charset="0"/>
                        </a:rPr>
                        <a:t>th</a:t>
                      </a:r>
                      <a:r>
                        <a:rPr lang="en-US" dirty="0">
                          <a:latin typeface="Aptos" panose="020B0004020202020204" pitchFamily="34" charset="0"/>
                        </a:rPr>
                        <a:t> Quarter </a:t>
                      </a:r>
                      <a:r>
                        <a:rPr lang="en-US" sz="1200" b="0" i="1" dirty="0">
                          <a:latin typeface="Aptos" panose="020B0004020202020204" pitchFamily="34" charset="0"/>
                        </a:rPr>
                        <a:t>(compared to 4</a:t>
                      </a:r>
                      <a:r>
                        <a:rPr lang="en-US" sz="1200" b="0" i="1" baseline="30000" dirty="0">
                          <a:latin typeface="Aptos" panose="020B0004020202020204" pitchFamily="34" charset="0"/>
                        </a:rPr>
                        <a:t>th</a:t>
                      </a:r>
                      <a:r>
                        <a:rPr lang="en-US" sz="1200" b="0" i="1" dirty="0">
                          <a:latin typeface="Aptos" panose="020B0004020202020204" pitchFamily="34" charset="0"/>
                        </a:rPr>
                        <a:t> quarter 2023)</a:t>
                      </a:r>
                    </a:p>
                  </a:txBody>
                  <a:tcPr anchor="ctr">
                    <a:solidFill>
                      <a:srgbClr val="002F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2024 </a:t>
                      </a:r>
                      <a:r>
                        <a:rPr lang="en-US" sz="1200" b="0" i="1" dirty="0">
                          <a:latin typeface="Aptos" panose="020B0004020202020204" pitchFamily="34" charset="0"/>
                        </a:rPr>
                        <a:t>(compared to 2023)</a:t>
                      </a:r>
                    </a:p>
                  </a:txBody>
                  <a:tcPr anchor="ctr">
                    <a:solidFill>
                      <a:srgbClr val="002F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965833"/>
                  </a:ext>
                </a:extLst>
              </a:tr>
              <a:tr h="565784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Whole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$1.58 billion, up 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$5.8 billion, down 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471896"/>
                  </a:ext>
                </a:extLst>
              </a:tr>
              <a:tr h="565784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Term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$749 million, down 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$3.0 billion, up 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9055809"/>
                  </a:ext>
                </a:extLst>
              </a:tr>
              <a:tr h="565784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Variable Universal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$741 million, up 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$2.2 billion, up 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101913"/>
                  </a:ext>
                </a:extLst>
              </a:tr>
              <a:tr h="565784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Fixed Universal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$275 million, down 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$1.07 billion, up 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2360126"/>
                  </a:ext>
                </a:extLst>
              </a:tr>
              <a:tr h="565784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Indexed Universal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$1.15 billion, up 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$3.8 billion, up 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611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33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-57553"/>
            <a:ext cx="12191998" cy="890341"/>
          </a:xfrm>
        </p:spPr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IUL New Premium Up 10% in 4</a:t>
            </a:r>
            <a:r>
              <a:rPr lang="en-US" baseline="30000" dirty="0">
                <a:latin typeface="Aptos" panose="020B0004020202020204" pitchFamily="34" charset="0"/>
              </a:rPr>
              <a:t>th</a:t>
            </a:r>
            <a:r>
              <a:rPr lang="en-US" dirty="0">
                <a:latin typeface="Aptos" panose="020B0004020202020204" pitchFamily="34" charset="0"/>
              </a:rPr>
              <a:t> Quarter 2024 From 2023</a:t>
            </a:r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619457"/>
              </p:ext>
            </p:extLst>
          </p:nvPr>
        </p:nvGraphicFramePr>
        <p:xfrm>
          <a:off x="636494" y="1462624"/>
          <a:ext cx="11037275" cy="4064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27961" y="1277958"/>
            <a:ext cx="43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IUL new premium up 4% in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EF97C9-77D3-247A-88AD-39BC836806FE}"/>
              </a:ext>
            </a:extLst>
          </p:cNvPr>
          <p:cNvSpPr/>
          <p:nvPr/>
        </p:nvSpPr>
        <p:spPr>
          <a:xfrm>
            <a:off x="244928" y="6401157"/>
            <a:ext cx="9029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0" lvl="0" indent="0" algn="l" defTabSz="2057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Source: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U.S.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Retail</a:t>
            </a:r>
            <a:r>
              <a:rPr kumimoji="0" lang="en-US" sz="1000" b="0" i="1" u="none" strike="noStrike" kern="1200" cap="none" spc="-7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Individual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Life</a:t>
            </a:r>
            <a:r>
              <a:rPr kumimoji="0" lang="en-US" sz="1000" b="0" i="1" u="none" strike="noStrike" kern="1200" cap="none" spc="-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Insurance</a:t>
            </a:r>
            <a:r>
              <a:rPr kumimoji="0" lang="en-US" sz="1000" b="0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Sales</a:t>
            </a:r>
            <a:r>
              <a:rPr kumimoji="0" lang="en-US" sz="1000" b="0" i="1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Survey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and Industry Estimates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—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Annualized</a:t>
            </a:r>
            <a:r>
              <a:rPr kumimoji="0" lang="en-US" sz="1000" b="0" i="0" u="none" strike="noStrike" kern="1200" cap="none" spc="-1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Premium</a:t>
            </a:r>
            <a:r>
              <a:rPr lang="en-US" sz="1000" spc="-2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, LIMRA.</a:t>
            </a:r>
            <a:endParaRPr kumimoji="0" lang="en-US" sz="10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212088"/>
      </p:ext>
    </p:extLst>
  </p:cSld>
  <p:clrMapOvr>
    <a:masterClrMapping/>
  </p:clrMapOvr>
</p:sld>
</file>

<file path=ppt/theme/theme1.xml><?xml version="1.0" encoding="utf-8"?>
<a:theme xmlns:a="http://schemas.openxmlformats.org/drawingml/2006/main" name="2022 LIMRA-LOMA Presentation">
  <a:themeElements>
    <a:clrScheme name="2022 Branding Colors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0B9EC1"/>
      </a:accent1>
      <a:accent2>
        <a:srgbClr val="FAC809"/>
      </a:accent2>
      <a:accent3>
        <a:srgbClr val="008145"/>
      </a:accent3>
      <a:accent4>
        <a:srgbClr val="F7921E"/>
      </a:accent4>
      <a:accent5>
        <a:srgbClr val="603F99"/>
      </a:accent5>
      <a:accent6>
        <a:srgbClr val="51B9EA"/>
      </a:accent6>
      <a:hlink>
        <a:srgbClr val="008599"/>
      </a:hlink>
      <a:folHlink>
        <a:srgbClr val="8270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 presentation WIDE_BC_v4.potx" id="{F4562832-B1FA-4A7D-A12E-13EFD0F1BD1D}" vid="{083A3FF9-75F6-496A-88AC-B0AC9D7FEE60}"/>
    </a:ext>
  </a:extLst>
</a:theme>
</file>

<file path=ppt/theme/theme2.xml><?xml version="1.0" encoding="utf-8"?>
<a:theme xmlns:a="http://schemas.openxmlformats.org/drawingml/2006/main" name="Interior Slides">
  <a:themeElements>
    <a:clrScheme name="Bright Colors rev2022-CANCUN-CADET BLUE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4298BE"/>
      </a:accent1>
      <a:accent2>
        <a:srgbClr val="DAAA00"/>
      </a:accent2>
      <a:accent3>
        <a:srgbClr val="007B4E"/>
      </a:accent3>
      <a:accent4>
        <a:srgbClr val="ED8C00"/>
      </a:accent4>
      <a:accent5>
        <a:srgbClr val="763AC7"/>
      </a:accent5>
      <a:accent6>
        <a:srgbClr val="62B6F3"/>
      </a:accent6>
      <a:hlink>
        <a:srgbClr val="4298BE"/>
      </a:hlink>
      <a:folHlink>
        <a:srgbClr val="7F55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042-2022 AC Speaker_INTERNAL Pwpt Presentation Template_v7.potx" id="{8D5B3717-74B3-4A84-9A0E-03543D039C70}" vid="{9A1AB4F1-D810-4AE7-94DF-D767354C929B}"/>
    </a:ext>
  </a:extLst>
</a:theme>
</file>

<file path=ppt/theme/theme3.xml><?xml version="1.0" encoding="utf-8"?>
<a:theme xmlns:a="http://schemas.openxmlformats.org/drawingml/2006/main" name="2024 LIMRA-LOMA Presentation">
  <a:themeElements>
    <a:clrScheme name="2022 Branding Colors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0B9EC1"/>
      </a:accent1>
      <a:accent2>
        <a:srgbClr val="FAC809"/>
      </a:accent2>
      <a:accent3>
        <a:srgbClr val="008145"/>
      </a:accent3>
      <a:accent4>
        <a:srgbClr val="F7921E"/>
      </a:accent4>
      <a:accent5>
        <a:srgbClr val="603F99"/>
      </a:accent5>
      <a:accent6>
        <a:srgbClr val="51B9EA"/>
      </a:accent6>
      <a:hlink>
        <a:srgbClr val="008599"/>
      </a:hlink>
      <a:folHlink>
        <a:srgbClr val="8270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 presentation WIDE_BC_v4.potx" id="{F4562832-B1FA-4A7D-A12E-13EFD0F1BD1D}" vid="{083A3FF9-75F6-496A-88AC-B0AC9D7FEE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mple_x0020_Report_x0020_Image xmlns="f9a02c79-f89a-4756-8ef1-377f3f7b1aa2">
      <Url xsi:nil="true"/>
      <Description xsi:nil="true"/>
    </Sample_x0020_Report_x0020_Image>
    <Description0 xmlns="f9a02c79-f89a-4756-8ef1-377f3f7b1aa2" xsi:nil="true"/>
    <Sensitivity xmlns="ff47d776-8114-4207-8cc3-ed44e79849e7">Internal Use</Sensitivit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08C23D927C0442A2C8F4B217F22280" ma:contentTypeVersion="6" ma:contentTypeDescription="Create a new document." ma:contentTypeScope="" ma:versionID="221e4f7ad853a2917699c5d67c535f5a">
  <xsd:schema xmlns:xsd="http://www.w3.org/2001/XMLSchema" xmlns:xs="http://www.w3.org/2001/XMLSchema" xmlns:p="http://schemas.microsoft.com/office/2006/metadata/properties" xmlns:ns2="ff47d776-8114-4207-8cc3-ed44e79849e7" xmlns:ns3="f9a02c79-f89a-4756-8ef1-377f3f7b1aa2" xmlns:ns4="05c452c8-1c6f-4d8e-b449-e328afff9455" targetNamespace="http://schemas.microsoft.com/office/2006/metadata/properties" ma:root="true" ma:fieldsID="20df2b0be6429b9078baca214a11ae36" ns2:_="" ns3:_="" ns4:_="">
    <xsd:import namespace="ff47d776-8114-4207-8cc3-ed44e79849e7"/>
    <xsd:import namespace="f9a02c79-f89a-4756-8ef1-377f3f7b1aa2"/>
    <xsd:import namespace="05c452c8-1c6f-4d8e-b449-e328afff9455"/>
    <xsd:element name="properties">
      <xsd:complexType>
        <xsd:sequence>
          <xsd:element name="documentManagement">
            <xsd:complexType>
              <xsd:all>
                <xsd:element ref="ns2:Sensitivity" minOccurs="0"/>
                <xsd:element ref="ns3:Description0" minOccurs="0"/>
                <xsd:element ref="ns3:Sample_x0020_Report_x0020_Image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7d776-8114-4207-8cc3-ed44e79849e7" elementFormDefault="qualified">
    <xsd:import namespace="http://schemas.microsoft.com/office/2006/documentManagement/types"/>
    <xsd:import namespace="http://schemas.microsoft.com/office/infopath/2007/PartnerControls"/>
    <xsd:element name="Sensitivity" ma:index="8" nillable="true" ma:displayName="Sensitivity" ma:default="Internal Use" ma:format="Dropdown" ma:internalName="Sensitivity">
      <xsd:simpleType>
        <xsd:restriction base="dms:Choice">
          <xsd:enumeration value="Public"/>
          <xsd:enumeration value="Member Only"/>
          <xsd:enumeration value="Internal Use"/>
          <xsd:enumeration value="Confidential"/>
          <xsd:enumeration value="Secre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02c79-f89a-4756-8ef1-377f3f7b1aa2" elementFormDefault="qualified">
    <xsd:import namespace="http://schemas.microsoft.com/office/2006/documentManagement/types"/>
    <xsd:import namespace="http://schemas.microsoft.com/office/infopath/2007/PartnerControls"/>
    <xsd:element name="Description0" ma:index="9" nillable="true" ma:displayName="Description" ma:internalName="Description0">
      <xsd:simpleType>
        <xsd:restriction base="dms:Note">
          <xsd:maxLength value="255"/>
        </xsd:restriction>
      </xsd:simpleType>
    </xsd:element>
    <xsd:element name="Sample_x0020_Report_x0020_Image" ma:index="10" nillable="true" ma:displayName="Sample Report Image" ma:format="Image" ma:internalName="Sample_x0020_Report_x0020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452c8-1c6f-4d8e-b449-e328afff94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7CD4A8-A75F-4042-8B00-3ABE0B150ACA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5c452c8-1c6f-4d8e-b449-e328afff9455"/>
    <ds:schemaRef ds:uri="http://schemas.microsoft.com/office/2006/documentManagement/types"/>
    <ds:schemaRef ds:uri="ff47d776-8114-4207-8cc3-ed44e79849e7"/>
    <ds:schemaRef ds:uri="http://schemas.microsoft.com/office/2006/metadata/properties"/>
    <ds:schemaRef ds:uri="f9a02c79-f89a-4756-8ef1-377f3f7b1aa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49EA1E3-D9AE-4E87-A843-710C8174B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47d776-8114-4207-8cc3-ed44e79849e7"/>
    <ds:schemaRef ds:uri="f9a02c79-f89a-4756-8ef1-377f3f7b1aa2"/>
    <ds:schemaRef ds:uri="05c452c8-1c6f-4d8e-b449-e328afff94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739A3B-44F2-4B1D-86F9-B06C3C6995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BRAND_LIMRA presentation WIDE_BC_v4</Template>
  <TotalTime>6837</TotalTime>
  <Words>819</Words>
  <Application>Microsoft Office PowerPoint</Application>
  <PresentationFormat>Widescreen</PresentationFormat>
  <Paragraphs>143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Open Sans</vt:lpstr>
      <vt:lpstr>Times New Roman</vt:lpstr>
      <vt:lpstr>2022 LIMRA-LOMA Presentation</vt:lpstr>
      <vt:lpstr>Interior Slides</vt:lpstr>
      <vt:lpstr>2024 LIMRA-LOMA Presentation</vt:lpstr>
      <vt:lpstr>U.S. Individual Life Insurance Premium Sets New Sales Record in 2024</vt:lpstr>
      <vt:lpstr>Key Highlights </vt:lpstr>
      <vt:lpstr>Product Overviews</vt:lpstr>
      <vt:lpstr>U.S. Life Insurance Sales Trends by Product</vt:lpstr>
      <vt:lpstr>4th Quarter New Annualized Premium Up 9%</vt:lpstr>
      <vt:lpstr>New Annualized Jumped 9% in 4Q 2024 Year Over Year</vt:lpstr>
      <vt:lpstr>Total Individual Life Policy Sales Level with 2023</vt:lpstr>
      <vt:lpstr>Product Sales Trends</vt:lpstr>
      <vt:lpstr>IUL New Premium Up 10% in 4th Quarter 2024 From 2023</vt:lpstr>
      <vt:lpstr>Fixed UL Premium Sales Fell 1% in 4Q 2024 From 2023</vt:lpstr>
      <vt:lpstr>VUL Premium Sales 37% Higher Than 4Q 2023</vt:lpstr>
      <vt:lpstr>Term Life Down 1% in 4Q 2024 From 2023</vt:lpstr>
      <vt:lpstr>Whole Life Annualized Premium Up 3% in 4Q 2024 From 2023</vt:lpstr>
      <vt:lpstr>Annualized Premium Sales by Product</vt:lpstr>
      <vt:lpstr>Market Share by Product – 2024</vt:lpstr>
      <vt:lpstr>Our Mission</vt:lpstr>
    </vt:vector>
  </TitlesOfParts>
  <Company>LL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Carr, Brittany</dc:creator>
  <cp:lastModifiedBy>Calica, Brandi</cp:lastModifiedBy>
  <cp:revision>589</cp:revision>
  <dcterms:created xsi:type="dcterms:W3CDTF">2022-04-11T13:29:07Z</dcterms:created>
  <dcterms:modified xsi:type="dcterms:W3CDTF">2025-03-25T15:50:35Z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0x010100C708C23D927C0442A2C8F4B217F22280</vt:lpwstr>
  </property>
</Properties>
</file>