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5.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3.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4.xml" ContentType="application/vnd.openxmlformats-officedocument.themeOverride+xml"/>
  <Override PartName="/ppt/notesSlides/notesSlide6.xml" ContentType="application/vnd.openxmlformats-officedocument.presentationml.notesSlide+xml"/>
  <Override PartName="/ppt/charts/chart6.xml" ContentType="application/vnd.openxmlformats-officedocument.drawingml.chart+xml"/>
  <Override PartName="/ppt/theme/themeOverride5.xml" ContentType="application/vnd.openxmlformats-officedocument.themeOverride+xml"/>
  <Override PartName="/ppt/notesSlides/notesSlide7.xml" ContentType="application/vnd.openxmlformats-officedocument.presentationml.notesSlid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8.xml" ContentType="application/vnd.openxmlformats-officedocument.presentationml.notesSlide+xml"/>
  <Override PartName="/ppt/charts/chart8.xml" ContentType="application/vnd.openxmlformats-officedocument.drawingml.chart+xml"/>
  <Override PartName="/ppt/charts/style7.xml" ContentType="application/vnd.ms-office.chartstyle+xml"/>
  <Override PartName="/ppt/charts/colors7.xml" ContentType="application/vnd.ms-office.chartcolorstyle+xml"/>
  <Override PartName="/ppt/charts/chart9.xml" ContentType="application/vnd.openxmlformats-officedocument.drawingml.chart+xml"/>
  <Override PartName="/ppt/charts/style8.xml" ContentType="application/vnd.ms-office.chartstyle+xml"/>
  <Override PartName="/ppt/charts/colors8.xml" ContentType="application/vnd.ms-office.chartcolorstyle+xml"/>
  <Override PartName="/ppt/charts/chart10.xml" ContentType="application/vnd.openxmlformats-officedocument.drawingml.chart+xml"/>
  <Override PartName="/ppt/charts/style9.xml" ContentType="application/vnd.ms-office.chartstyle+xml"/>
  <Override PartName="/ppt/charts/colors9.xml" ContentType="application/vnd.ms-office.chartcolorstyle+xml"/>
  <Override PartName="/ppt/charts/chart11.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2.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9.xml" ContentType="application/vnd.openxmlformats-officedocument.presentationml.notesSlide+xml"/>
  <Override PartName="/ppt/charts/chart13.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0.xml" ContentType="application/vnd.openxmlformats-officedocument.presentationml.notesSlide+xml"/>
  <Override PartName="/ppt/charts/chart14.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11.xml" ContentType="application/vnd.openxmlformats-officedocument.presentationml.notesSlide+xml"/>
  <Override PartName="/ppt/charts/chart15.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6.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12.xml" ContentType="application/vnd.openxmlformats-officedocument.presentationml.notesSlide+xml"/>
  <Override PartName="/ppt/charts/chart17.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8.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13.xml" ContentType="application/vnd.openxmlformats-officedocument.presentationml.notesSlide+xml"/>
  <Override PartName="/ppt/charts/chart19.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20.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21.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22.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23.xml" ContentType="application/vnd.openxmlformats-officedocument.drawingml.chart+xml"/>
  <Override PartName="/ppt/charts/style22.xml" ContentType="application/vnd.ms-office.chartstyle+xml"/>
  <Override PartName="/ppt/charts/colors22.xml" ContentType="application/vnd.ms-office.chartcolorstyle+xml"/>
  <Override PartName="/ppt/notesSlides/notesSlide20.xml" ContentType="application/vnd.openxmlformats-officedocument.presentationml.notesSlide+xml"/>
  <Override PartName="/ppt/charts/chart24.xml" ContentType="application/vnd.openxmlformats-officedocument.drawingml.chart+xml"/>
  <Override PartName="/ppt/charts/style23.xml" ContentType="application/vnd.ms-office.chartstyle+xml"/>
  <Override PartName="/ppt/charts/colors23.xml" ContentType="application/vnd.ms-office.chartcolorstyle+xml"/>
  <Override PartName="/ppt/notesSlides/notesSlide21.xml" ContentType="application/vnd.openxmlformats-officedocument.presentationml.notesSlide+xml"/>
  <Override PartName="/ppt/charts/chart25.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22.xml" ContentType="application/vnd.openxmlformats-officedocument.presentationml.notesSlide+xml"/>
  <Override PartName="/ppt/charts/chart26.xml" ContentType="application/vnd.openxmlformats-officedocument.drawingml.chart+xml"/>
  <Override PartName="/ppt/charts/style25.xml" ContentType="application/vnd.ms-office.chartstyle+xml"/>
  <Override PartName="/ppt/charts/colors25.xml" ContentType="application/vnd.ms-office.chartcolorstyle+xml"/>
  <Override PartName="/ppt/notesSlides/notesSlide23.xml" ContentType="application/vnd.openxmlformats-officedocument.presentationml.notesSlide+xml"/>
  <Override PartName="/ppt/charts/chart27.xml" ContentType="application/vnd.openxmlformats-officedocument.drawingml.chart+xml"/>
  <Override PartName="/ppt/charts/style26.xml" ContentType="application/vnd.ms-office.chartstyle+xml"/>
  <Override PartName="/ppt/charts/colors26.xml" ContentType="application/vnd.ms-office.chartcolorstyle+xml"/>
  <Override PartName="/ppt/notesSlides/notesSlide24.xml" ContentType="application/vnd.openxmlformats-officedocument.presentationml.notesSlide+xml"/>
  <Override PartName="/ppt/charts/chart28.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2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4"/>
  </p:sldMasterIdLst>
  <p:notesMasterIdLst>
    <p:notesMasterId r:id="rId36"/>
  </p:notesMasterIdLst>
  <p:handoutMasterIdLst>
    <p:handoutMasterId r:id="rId37"/>
  </p:handoutMasterIdLst>
  <p:sldIdLst>
    <p:sldId id="404" r:id="rId5"/>
    <p:sldId id="979" r:id="rId6"/>
    <p:sldId id="2147481656" r:id="rId7"/>
    <p:sldId id="981" r:id="rId8"/>
    <p:sldId id="2147481636" r:id="rId9"/>
    <p:sldId id="977" r:id="rId10"/>
    <p:sldId id="796" r:id="rId11"/>
    <p:sldId id="2147481631" r:id="rId12"/>
    <p:sldId id="2147481633" r:id="rId13"/>
    <p:sldId id="2147481640" r:id="rId14"/>
    <p:sldId id="2147481638" r:id="rId15"/>
    <p:sldId id="2147481637" r:id="rId16"/>
    <p:sldId id="2147481641" r:id="rId17"/>
    <p:sldId id="2147481642" r:id="rId18"/>
    <p:sldId id="2147481643" r:id="rId19"/>
    <p:sldId id="2147481644" r:id="rId20"/>
    <p:sldId id="2147481647" r:id="rId21"/>
    <p:sldId id="2147481646" r:id="rId22"/>
    <p:sldId id="2147481628" r:id="rId23"/>
    <p:sldId id="368" r:id="rId24"/>
    <p:sldId id="2147481629" r:id="rId25"/>
    <p:sldId id="2147481648" r:id="rId26"/>
    <p:sldId id="2147481650" r:id="rId27"/>
    <p:sldId id="2147481651" r:id="rId28"/>
    <p:sldId id="408" r:id="rId29"/>
    <p:sldId id="2147481653" r:id="rId30"/>
    <p:sldId id="2147481655" r:id="rId31"/>
    <p:sldId id="424" r:id="rId32"/>
    <p:sldId id="425" r:id="rId33"/>
    <p:sldId id="391" r:id="rId34"/>
    <p:sldId id="392"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2D7A167-D2AF-038A-BE8E-515CF5F77C00}" name="Bowler, Erin" initials="EB" userId="S::EBowler@limra.com::8636c00f-004a-47f2-a03c-125497652bc4"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Crane, Carie" initials="CC" lastIdx="15" clrIdx="0">
    <p:extLst>
      <p:ext uri="{19B8F6BF-5375-455C-9EA6-DF929625EA0E}">
        <p15:presenceInfo xmlns:p15="http://schemas.microsoft.com/office/powerpoint/2012/main" userId="S-1-5-21-3670347269-1734258486-2757495605-8895" providerId="AD"/>
      </p:ext>
    </p:extLst>
  </p:cmAuthor>
  <p:cmAuthor id="2" name="Tribble, Christie" initials="TC" lastIdx="5" clrIdx="1">
    <p:extLst>
      <p:ext uri="{19B8F6BF-5375-455C-9EA6-DF929625EA0E}">
        <p15:presenceInfo xmlns:p15="http://schemas.microsoft.com/office/powerpoint/2012/main" userId="S-1-5-21-3670347269-1734258486-2757495605-9456" providerId="AD"/>
      </p:ext>
    </p:extLst>
  </p:cmAuthor>
  <p:cmAuthor id="3" name="Beckwith, Tina" initials="BT" lastIdx="1" clrIdx="2">
    <p:extLst>
      <p:ext uri="{19B8F6BF-5375-455C-9EA6-DF929625EA0E}">
        <p15:presenceInfo xmlns:p15="http://schemas.microsoft.com/office/powerpoint/2012/main" userId="S-1-5-21-3670347269-1734258486-2757495605-28709" providerId="AD"/>
      </p:ext>
    </p:extLst>
  </p:cmAuthor>
  <p:cmAuthor id="4" name="Hartshorn, Renee" initials="HR" lastIdx="25" clrIdx="3">
    <p:extLst>
      <p:ext uri="{19B8F6BF-5375-455C-9EA6-DF929625EA0E}">
        <p15:presenceInfo xmlns:p15="http://schemas.microsoft.com/office/powerpoint/2012/main" userId="S-1-5-21-3670347269-1734258486-2757495605-26766" providerId="AD"/>
      </p:ext>
    </p:extLst>
  </p:cmAuthor>
  <p:cmAuthor id="5" name="McKenna, Kevin" initials="MK" lastIdx="2" clrIdx="4">
    <p:extLst>
      <p:ext uri="{19B8F6BF-5375-455C-9EA6-DF929625EA0E}">
        <p15:presenceInfo xmlns:p15="http://schemas.microsoft.com/office/powerpoint/2012/main" userId="S-1-5-21-3670347269-1734258486-2757495605-2835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C0"/>
    <a:srgbClr val="129DC0"/>
    <a:srgbClr val="F7921E"/>
    <a:srgbClr val="595959"/>
    <a:srgbClr val="F22E00"/>
    <a:srgbClr val="769EC7"/>
    <a:srgbClr val="00437B"/>
    <a:srgbClr val="006EA0"/>
    <a:srgbClr val="002F70"/>
    <a:srgbClr val="DAAA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7001" autoAdjust="0"/>
    <p:restoredTop sz="83399" autoAdjust="0"/>
  </p:normalViewPr>
  <p:slideViewPr>
    <p:cSldViewPr snapToGrid="0">
      <p:cViewPr varScale="1">
        <p:scale>
          <a:sx n="65" d="100"/>
          <a:sy n="65" d="100"/>
        </p:scale>
        <p:origin x="1709" y="53"/>
      </p:cViewPr>
      <p:guideLst/>
    </p:cSldViewPr>
  </p:slideViewPr>
  <p:notesTextViewPr>
    <p:cViewPr>
      <p:scale>
        <a:sx n="3" d="2"/>
        <a:sy n="3" d="2"/>
      </p:scale>
      <p:origin x="0" y="0"/>
    </p:cViewPr>
  </p:notesTextViewPr>
  <p:sorterViewPr>
    <p:cViewPr varScale="1">
      <p:scale>
        <a:sx n="1" d="1"/>
        <a:sy n="1" d="1"/>
      </p:scale>
      <p:origin x="0" y="0"/>
    </p:cViewPr>
  </p:sorterViewPr>
  <p:notesViewPr>
    <p:cSldViewPr snapToGrid="0">
      <p:cViewPr varScale="1">
        <p:scale>
          <a:sx n="89" d="100"/>
          <a:sy n="89" d="100"/>
        </p:scale>
        <p:origin x="3714"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8/10/relationships/authors" Target="author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9.xml"/><Relationship Id="rId1" Type="http://schemas.microsoft.com/office/2011/relationships/chartStyle" Target="style9.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0.xml"/><Relationship Id="rId1" Type="http://schemas.microsoft.com/office/2011/relationships/chartStyle" Target="style10.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1.xml"/><Relationship Id="rId1" Type="http://schemas.microsoft.com/office/2011/relationships/chartStyle" Target="style11.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2.xml"/><Relationship Id="rId1" Type="http://schemas.microsoft.com/office/2011/relationships/chartStyle" Target="style12.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3.xml"/><Relationship Id="rId1" Type="http://schemas.microsoft.com/office/2011/relationships/chartStyle" Target="style13.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4.xml"/><Relationship Id="rId1" Type="http://schemas.microsoft.com/office/2011/relationships/chartStyle" Target="style14.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5.xml"/><Relationship Id="rId1" Type="http://schemas.microsoft.com/office/2011/relationships/chartStyle" Target="style15.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6.xml"/><Relationship Id="rId1" Type="http://schemas.microsoft.com/office/2011/relationships/chartStyle" Target="style16.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7.xml"/><Relationship Id="rId1" Type="http://schemas.microsoft.com/office/2011/relationships/chartStyle" Target="style17.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8.xml"/><Relationship Id="rId1" Type="http://schemas.microsoft.com/office/2011/relationships/chartStyle" Target="style18.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19.xml"/><Relationship Id="rId1" Type="http://schemas.microsoft.com/office/2011/relationships/chartStyle" Target="style19.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0.xml"/><Relationship Id="rId1" Type="http://schemas.microsoft.com/office/2011/relationships/chartStyle" Target="style20.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1.xml"/><Relationship Id="rId1" Type="http://schemas.microsoft.com/office/2011/relationships/chartStyle" Target="style21.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2.xml"/><Relationship Id="rId1" Type="http://schemas.microsoft.com/office/2011/relationships/chartStyle" Target="style22.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3.xml"/><Relationship Id="rId1" Type="http://schemas.microsoft.com/office/2011/relationships/chartStyle" Target="style23.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24.xml"/><Relationship Id="rId1" Type="http://schemas.microsoft.com/office/2011/relationships/chartStyle" Target="style24.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25.xml"/><Relationship Id="rId1" Type="http://schemas.microsoft.com/office/2011/relationships/chartStyle" Target="style25.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26.xml"/><Relationship Id="rId1" Type="http://schemas.microsoft.com/office/2011/relationships/chartStyle" Target="style26.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27.xml"/><Relationship Id="rId1" Type="http://schemas.microsoft.com/office/2011/relationships/chartStyle" Target="style27.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5.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6.xml"/><Relationship Id="rId1" Type="http://schemas.microsoft.com/office/2011/relationships/chartStyle" Target="style6.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7.xml"/><Relationship Id="rId1" Type="http://schemas.microsoft.com/office/2011/relationships/chartStyle" Target="style7.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9.9469961091382689E-2"/>
          <c:w val="0.6136820793090938"/>
          <c:h val="0.8540524416977423"/>
        </c:manualLayout>
      </c:layout>
      <c:barChart>
        <c:barDir val="col"/>
        <c:grouping val="percentStacked"/>
        <c:varyColors val="0"/>
        <c:ser>
          <c:idx val="0"/>
          <c:order val="0"/>
          <c:tx>
            <c:strRef>
              <c:f>Sheet1!$B$1</c:f>
              <c:strCache>
                <c:ptCount val="1"/>
                <c:pt idx="0">
                  <c:v>Less than $1 million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Sheet1!$B$2</c:f>
              <c:numCache>
                <c:formatCode>0%</c:formatCode>
                <c:ptCount val="1"/>
                <c:pt idx="0">
                  <c:v>0.18</c:v>
                </c:pt>
              </c:numCache>
            </c:numRef>
          </c:val>
          <c:extLst>
            <c:ext xmlns:c16="http://schemas.microsoft.com/office/drawing/2014/chart" uri="{C3380CC4-5D6E-409C-BE32-E72D297353CC}">
              <c16:uniqueId val="{00000000-9A3B-42D7-AA6A-2A9EA13800DF}"/>
            </c:ext>
          </c:extLst>
        </c:ser>
        <c:ser>
          <c:idx val="1"/>
          <c:order val="1"/>
          <c:tx>
            <c:strRef>
              <c:f>Sheet1!$C$1</c:f>
              <c:strCache>
                <c:ptCount val="1"/>
                <c:pt idx="0">
                  <c:v>$1 million to $5 million</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Sheet1!$C$2</c:f>
              <c:numCache>
                <c:formatCode>0%</c:formatCode>
                <c:ptCount val="1"/>
                <c:pt idx="0">
                  <c:v>0.33</c:v>
                </c:pt>
              </c:numCache>
            </c:numRef>
          </c:val>
          <c:extLst>
            <c:ext xmlns:c16="http://schemas.microsoft.com/office/drawing/2014/chart" uri="{C3380CC4-5D6E-409C-BE32-E72D297353CC}">
              <c16:uniqueId val="{00000001-9A3B-42D7-AA6A-2A9EA13800DF}"/>
            </c:ext>
          </c:extLst>
        </c:ser>
        <c:ser>
          <c:idx val="2"/>
          <c:order val="2"/>
          <c:tx>
            <c:strRef>
              <c:f>Sheet1!$D$1</c:f>
              <c:strCache>
                <c:ptCount val="1"/>
                <c:pt idx="0">
                  <c:v>$5 million to $10 million</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Sheet1!$D$2</c:f>
              <c:numCache>
                <c:formatCode>0%</c:formatCode>
                <c:ptCount val="1"/>
                <c:pt idx="0">
                  <c:v>0.16</c:v>
                </c:pt>
              </c:numCache>
            </c:numRef>
          </c:val>
          <c:extLst>
            <c:ext xmlns:c16="http://schemas.microsoft.com/office/drawing/2014/chart" uri="{C3380CC4-5D6E-409C-BE32-E72D297353CC}">
              <c16:uniqueId val="{00000002-9A3B-42D7-AA6A-2A9EA13800DF}"/>
            </c:ext>
          </c:extLst>
        </c:ser>
        <c:ser>
          <c:idx val="3"/>
          <c:order val="3"/>
          <c:tx>
            <c:strRef>
              <c:f>Sheet1!$E$1</c:f>
              <c:strCache>
                <c:ptCount val="1"/>
                <c:pt idx="0">
                  <c:v>$10 million to $25 million</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Sheet1!$E$2</c:f>
              <c:numCache>
                <c:formatCode>0%</c:formatCode>
                <c:ptCount val="1"/>
                <c:pt idx="0">
                  <c:v>0.11</c:v>
                </c:pt>
              </c:numCache>
            </c:numRef>
          </c:val>
          <c:extLst>
            <c:ext xmlns:c16="http://schemas.microsoft.com/office/drawing/2014/chart" uri="{C3380CC4-5D6E-409C-BE32-E72D297353CC}">
              <c16:uniqueId val="{00000003-9A3B-42D7-AA6A-2A9EA13800DF}"/>
            </c:ext>
          </c:extLst>
        </c:ser>
        <c:ser>
          <c:idx val="4"/>
          <c:order val="4"/>
          <c:tx>
            <c:strRef>
              <c:f>Sheet1!$F$1</c:f>
              <c:strCache>
                <c:ptCount val="1"/>
                <c:pt idx="0">
                  <c:v>$25 million to $49 million</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Sheet1!$F$2</c:f>
              <c:numCache>
                <c:formatCode>0%</c:formatCode>
                <c:ptCount val="1"/>
                <c:pt idx="0">
                  <c:v>0.05</c:v>
                </c:pt>
              </c:numCache>
            </c:numRef>
          </c:val>
          <c:extLst>
            <c:ext xmlns:c16="http://schemas.microsoft.com/office/drawing/2014/chart" uri="{C3380CC4-5D6E-409C-BE32-E72D297353CC}">
              <c16:uniqueId val="{00000004-9A3B-42D7-AA6A-2A9EA13800DF}"/>
            </c:ext>
          </c:extLst>
        </c:ser>
        <c:ser>
          <c:idx val="5"/>
          <c:order val="5"/>
          <c:tx>
            <c:strRef>
              <c:f>Sheet1!$G$1</c:f>
              <c:strCache>
                <c:ptCount val="1"/>
                <c:pt idx="0">
                  <c:v>$50 million+</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Sheet1!$G$2</c:f>
              <c:numCache>
                <c:formatCode>0%</c:formatCode>
                <c:ptCount val="1"/>
                <c:pt idx="0">
                  <c:v>0.16</c:v>
                </c:pt>
              </c:numCache>
            </c:numRef>
          </c:val>
          <c:extLst>
            <c:ext xmlns:c16="http://schemas.microsoft.com/office/drawing/2014/chart" uri="{C3380CC4-5D6E-409C-BE32-E72D297353CC}">
              <c16:uniqueId val="{00000005-9A3B-42D7-AA6A-2A9EA13800DF}"/>
            </c:ext>
          </c:extLst>
        </c:ser>
        <c:dLbls>
          <c:dLblPos val="ctr"/>
          <c:showLegendKey val="0"/>
          <c:showVal val="1"/>
          <c:showCatName val="0"/>
          <c:showSerName val="0"/>
          <c:showPercent val="0"/>
          <c:showBubbleSize val="0"/>
        </c:dLbls>
        <c:gapWidth val="150"/>
        <c:overlap val="100"/>
        <c:axId val="1756694207"/>
        <c:axId val="2003322015"/>
      </c:barChart>
      <c:catAx>
        <c:axId val="175669420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03322015"/>
        <c:crosses val="autoZero"/>
        <c:auto val="1"/>
        <c:lblAlgn val="ctr"/>
        <c:lblOffset val="100"/>
        <c:noMultiLvlLbl val="0"/>
      </c:catAx>
      <c:valAx>
        <c:axId val="2003322015"/>
        <c:scaling>
          <c:orientation val="minMax"/>
        </c:scaling>
        <c:delete val="1"/>
        <c:axPos val="l"/>
        <c:numFmt formatCode="0%" sourceLinked="1"/>
        <c:majorTickMark val="none"/>
        <c:minorTickMark val="none"/>
        <c:tickLblPos val="nextTo"/>
        <c:crossAx val="1756694207"/>
        <c:crosses val="autoZero"/>
        <c:crossBetween val="between"/>
      </c:valAx>
      <c:spPr>
        <a:noFill/>
        <a:ln>
          <a:noFill/>
        </a:ln>
        <a:effectLst/>
      </c:spPr>
    </c:plotArea>
    <c:legend>
      <c:legendPos val="r"/>
      <c:layout>
        <c:manualLayout>
          <c:xMode val="edge"/>
          <c:yMode val="edge"/>
          <c:x val="0.5571895584740294"/>
          <c:y val="0.23766525472611852"/>
          <c:w val="0.41334123222253288"/>
          <c:h val="0.58939586631834306"/>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Less than 5 years</c:v>
                </c:pt>
                <c:pt idx="1">
                  <c:v>5-9 years</c:v>
                </c:pt>
                <c:pt idx="2">
                  <c:v>10-14 years</c:v>
                </c:pt>
                <c:pt idx="3">
                  <c:v>15-19 years</c:v>
                </c:pt>
                <c:pt idx="4">
                  <c:v>More than 20 years</c:v>
                </c:pt>
              </c:strCache>
            </c:strRef>
          </c:cat>
          <c:val>
            <c:numRef>
              <c:f>Sheet1!$B$2:$B$6</c:f>
              <c:numCache>
                <c:formatCode>0%</c:formatCode>
                <c:ptCount val="5"/>
                <c:pt idx="0">
                  <c:v>0.1</c:v>
                </c:pt>
                <c:pt idx="1">
                  <c:v>0.13</c:v>
                </c:pt>
                <c:pt idx="2">
                  <c:v>0.17</c:v>
                </c:pt>
                <c:pt idx="3">
                  <c:v>0.22</c:v>
                </c:pt>
                <c:pt idx="4">
                  <c:v>0.37</c:v>
                </c:pt>
              </c:numCache>
            </c:numRef>
          </c:val>
          <c:extLst>
            <c:ext xmlns:c16="http://schemas.microsoft.com/office/drawing/2014/chart" uri="{C3380CC4-5D6E-409C-BE32-E72D297353CC}">
              <c16:uniqueId val="{00000000-4A04-4B48-9242-F3B96AD96142}"/>
            </c:ext>
          </c:extLst>
        </c:ser>
        <c:dLbls>
          <c:dLblPos val="outEnd"/>
          <c:showLegendKey val="0"/>
          <c:showVal val="1"/>
          <c:showCatName val="0"/>
          <c:showSerName val="0"/>
          <c:showPercent val="0"/>
          <c:showBubbleSize val="0"/>
        </c:dLbls>
        <c:gapWidth val="219"/>
        <c:overlap val="-27"/>
        <c:axId val="1752625455"/>
        <c:axId val="1752625935"/>
      </c:barChart>
      <c:catAx>
        <c:axId val="175262545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52625935"/>
        <c:crosses val="autoZero"/>
        <c:auto val="1"/>
        <c:lblAlgn val="ctr"/>
        <c:lblOffset val="100"/>
        <c:noMultiLvlLbl val="0"/>
      </c:catAx>
      <c:valAx>
        <c:axId val="1752625935"/>
        <c:scaling>
          <c:orientation val="minMax"/>
          <c:max val="0.60000000000000009"/>
        </c:scaling>
        <c:delete val="1"/>
        <c:axPos val="l"/>
        <c:numFmt formatCode="0%" sourceLinked="1"/>
        <c:majorTickMark val="out"/>
        <c:minorTickMark val="none"/>
        <c:tickLblPos val="nextTo"/>
        <c:crossAx val="175262545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2024</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34 and younger</c:v>
                </c:pt>
                <c:pt idx="1">
                  <c:v>35-44</c:v>
                </c:pt>
                <c:pt idx="2">
                  <c:v>45-54</c:v>
                </c:pt>
                <c:pt idx="3">
                  <c:v>55 and older</c:v>
                </c:pt>
              </c:strCache>
            </c:strRef>
          </c:cat>
          <c:val>
            <c:numRef>
              <c:f>Sheet1!$B$2:$B$5</c:f>
              <c:numCache>
                <c:formatCode>0%</c:formatCode>
                <c:ptCount val="4"/>
                <c:pt idx="0">
                  <c:v>0.1</c:v>
                </c:pt>
                <c:pt idx="1">
                  <c:v>0.15</c:v>
                </c:pt>
                <c:pt idx="2">
                  <c:v>0.27</c:v>
                </c:pt>
                <c:pt idx="3">
                  <c:v>0.48</c:v>
                </c:pt>
              </c:numCache>
            </c:numRef>
          </c:val>
          <c:extLst>
            <c:ext xmlns:c16="http://schemas.microsoft.com/office/drawing/2014/chart" uri="{C3380CC4-5D6E-409C-BE32-E72D297353CC}">
              <c16:uniqueId val="{00000000-CBD5-4364-9B32-39D830DAF1CD}"/>
            </c:ext>
          </c:extLst>
        </c:ser>
        <c:dLbls>
          <c:dLblPos val="outEnd"/>
          <c:showLegendKey val="0"/>
          <c:showVal val="1"/>
          <c:showCatName val="0"/>
          <c:showSerName val="0"/>
          <c:showPercent val="0"/>
          <c:showBubbleSize val="0"/>
        </c:dLbls>
        <c:gapWidth val="219"/>
        <c:overlap val="-27"/>
        <c:axId val="1752625455"/>
        <c:axId val="1752625935"/>
      </c:barChart>
      <c:catAx>
        <c:axId val="175262545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52625935"/>
        <c:crosses val="autoZero"/>
        <c:auto val="1"/>
        <c:lblAlgn val="ctr"/>
        <c:lblOffset val="100"/>
        <c:noMultiLvlLbl val="0"/>
      </c:catAx>
      <c:valAx>
        <c:axId val="1752625935"/>
        <c:scaling>
          <c:orientation val="minMax"/>
          <c:max val="0.60000000000000009"/>
        </c:scaling>
        <c:delete val="1"/>
        <c:axPos val="l"/>
        <c:numFmt formatCode="0%" sourceLinked="1"/>
        <c:majorTickMark val="out"/>
        <c:minorTickMark val="none"/>
        <c:tickLblPos val="nextTo"/>
        <c:crossAx val="175262545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3F19-4D8F-9208-0C4365C610B1}"/>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3F19-4D8F-9208-0C4365C610B1}"/>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3F19-4D8F-9208-0C4365C610B1}"/>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3F19-4D8F-9208-0C4365C610B1}"/>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3F19-4D8F-9208-0C4365C610B1}"/>
              </c:ext>
            </c:extLst>
          </c:dPt>
          <c:dLbls>
            <c:dLbl>
              <c:idx val="4"/>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bestFit"/>
              <c:showLegendKey val="0"/>
              <c:showVal val="1"/>
              <c:showCatName val="0"/>
              <c:showSerName val="0"/>
              <c:showPercent val="0"/>
              <c:showBubbleSize val="0"/>
              <c:extLst>
                <c:ext xmlns:c16="http://schemas.microsoft.com/office/drawing/2014/chart" uri="{C3380CC4-5D6E-409C-BE32-E72D297353CC}">
                  <c16:uniqueId val="{00000009-3F19-4D8F-9208-0C4365C610B1}"/>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0 policies</c:v>
                </c:pt>
                <c:pt idx="1">
                  <c:v>1 policy</c:v>
                </c:pt>
                <c:pt idx="2">
                  <c:v>2 to 4 policies</c:v>
                </c:pt>
                <c:pt idx="3">
                  <c:v>5 to 9 policies</c:v>
                </c:pt>
                <c:pt idx="4">
                  <c:v>10 or more</c:v>
                </c:pt>
              </c:strCache>
            </c:strRef>
          </c:cat>
          <c:val>
            <c:numRef>
              <c:f>Sheet1!$B$2:$B$6</c:f>
              <c:numCache>
                <c:formatCode>0%</c:formatCode>
                <c:ptCount val="5"/>
                <c:pt idx="0">
                  <c:v>0.3003703703703704</c:v>
                </c:pt>
                <c:pt idx="1">
                  <c:v>0.17</c:v>
                </c:pt>
                <c:pt idx="2">
                  <c:v>0.18</c:v>
                </c:pt>
                <c:pt idx="3">
                  <c:v>0.15814814814814815</c:v>
                </c:pt>
                <c:pt idx="4">
                  <c:v>0.19</c:v>
                </c:pt>
              </c:numCache>
            </c:numRef>
          </c:val>
          <c:extLst>
            <c:ext xmlns:c16="http://schemas.microsoft.com/office/drawing/2014/chart" uri="{C3380CC4-5D6E-409C-BE32-E72D297353CC}">
              <c16:uniqueId val="{0000000A-3F19-4D8F-9208-0C4365C610B1}"/>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479390722643697"/>
          <c:y val="3.9145907473309607E-2"/>
          <c:w val="0.79221902220774287"/>
          <c:h val="0.8644363493709194"/>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Policy Count Only</c:v>
                </c:pt>
                <c:pt idx="1">
                  <c:v>Other</c:v>
                </c:pt>
                <c:pt idx="2">
                  <c:v>Premium Only</c:v>
                </c:pt>
                <c:pt idx="3">
                  <c:v>Premium and Policy Count</c:v>
                </c:pt>
              </c:strCache>
            </c:strRef>
          </c:cat>
          <c:val>
            <c:numRef>
              <c:f>Sheet1!$B$2:$B$5</c:f>
              <c:numCache>
                <c:formatCode>0%</c:formatCode>
                <c:ptCount val="4"/>
                <c:pt idx="0">
                  <c:v>7.0000000000000007E-2</c:v>
                </c:pt>
                <c:pt idx="1">
                  <c:v>7.0000000000000007E-2</c:v>
                </c:pt>
                <c:pt idx="2">
                  <c:v>0.39</c:v>
                </c:pt>
                <c:pt idx="3">
                  <c:v>0.48</c:v>
                </c:pt>
              </c:numCache>
            </c:numRef>
          </c:val>
          <c:extLst>
            <c:ext xmlns:c16="http://schemas.microsoft.com/office/drawing/2014/chart" uri="{C3380CC4-5D6E-409C-BE32-E72D297353CC}">
              <c16:uniqueId val="{00000000-1CF7-4D12-A494-54EFDF669048}"/>
            </c:ext>
          </c:extLst>
        </c:ser>
        <c:dLbls>
          <c:dLblPos val="outEnd"/>
          <c:showLegendKey val="0"/>
          <c:showVal val="1"/>
          <c:showCatName val="0"/>
          <c:showSerName val="0"/>
          <c:showPercent val="0"/>
          <c:showBubbleSize val="0"/>
        </c:dLbls>
        <c:gapWidth val="219"/>
        <c:axId val="1739574799"/>
        <c:axId val="1739583919"/>
      </c:barChart>
      <c:catAx>
        <c:axId val="173957479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595959"/>
                </a:solidFill>
                <a:latin typeface="+mn-lt"/>
                <a:ea typeface="+mn-ea"/>
                <a:cs typeface="+mn-cs"/>
              </a:defRPr>
            </a:pPr>
            <a:endParaRPr lang="en-US"/>
          </a:p>
        </c:txPr>
        <c:crossAx val="1739583919"/>
        <c:crosses val="autoZero"/>
        <c:auto val="1"/>
        <c:lblAlgn val="ctr"/>
        <c:lblOffset val="100"/>
        <c:noMultiLvlLbl val="0"/>
      </c:catAx>
      <c:valAx>
        <c:axId val="1739583919"/>
        <c:scaling>
          <c:orientation val="minMax"/>
        </c:scaling>
        <c:delete val="1"/>
        <c:axPos val="b"/>
        <c:numFmt formatCode="0%" sourceLinked="1"/>
        <c:majorTickMark val="none"/>
        <c:minorTickMark val="none"/>
        <c:tickLblPos val="nextTo"/>
        <c:crossAx val="173957479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Sales</c:v>
                </c:pt>
              </c:strCache>
            </c:strRef>
          </c:tx>
          <c:spPr>
            <a:solidFill>
              <a:schemeClr val="accent1"/>
            </a:solidFill>
            <a:ln w="19050">
              <a:solidFill>
                <a:schemeClr val="lt1"/>
              </a:solidFill>
            </a:ln>
            <a:effectLst/>
          </c:spPr>
          <c:invertIfNegative val="0"/>
          <c:dPt>
            <c:idx val="0"/>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1-0F76-4A76-86EE-9EA0D6AC9945}"/>
              </c:ext>
            </c:extLst>
          </c:dPt>
          <c:dPt>
            <c:idx val="1"/>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3-0F76-4A76-86EE-9EA0D6AC9945}"/>
              </c:ext>
            </c:extLst>
          </c:dPt>
          <c:dPt>
            <c:idx val="2"/>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5-0F76-4A76-86EE-9EA0D6AC9945}"/>
              </c:ext>
            </c:extLst>
          </c:dPt>
          <c:dPt>
            <c:idx val="3"/>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7-0F76-4A76-86EE-9EA0D6AC9945}"/>
              </c:ext>
            </c:extLst>
          </c:dPt>
          <c:dPt>
            <c:idx val="4"/>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9-0F76-4A76-86EE-9EA0D6AC9945}"/>
              </c:ext>
            </c:extLst>
          </c:dPt>
          <c:dLbls>
            <c:dLbl>
              <c:idx val="4"/>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9-0F76-4A76-86EE-9EA0D6AC9945}"/>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Up to 10 policies</c:v>
                </c:pt>
                <c:pt idx="1">
                  <c:v>11-24 policies</c:v>
                </c:pt>
                <c:pt idx="2">
                  <c:v>25-49 policies</c:v>
                </c:pt>
                <c:pt idx="3">
                  <c:v>50 or more policies</c:v>
                </c:pt>
                <c:pt idx="4">
                  <c:v>Other*</c:v>
                </c:pt>
              </c:strCache>
            </c:strRef>
          </c:cat>
          <c:val>
            <c:numRef>
              <c:f>Sheet1!$B$2:$B$6</c:f>
              <c:numCache>
                <c:formatCode>0%</c:formatCode>
                <c:ptCount val="5"/>
                <c:pt idx="0">
                  <c:v>0.18</c:v>
                </c:pt>
                <c:pt idx="1">
                  <c:v>0.39</c:v>
                </c:pt>
                <c:pt idx="2">
                  <c:v>0.2413793103448276</c:v>
                </c:pt>
                <c:pt idx="3">
                  <c:v>0.15</c:v>
                </c:pt>
                <c:pt idx="4">
                  <c:v>3.4482758620689655E-2</c:v>
                </c:pt>
              </c:numCache>
            </c:numRef>
          </c:val>
          <c:extLst>
            <c:ext xmlns:c16="http://schemas.microsoft.com/office/drawing/2014/chart" uri="{C3380CC4-5D6E-409C-BE32-E72D297353CC}">
              <c16:uniqueId val="{0000000A-0F76-4A76-86EE-9EA0D6AC9945}"/>
            </c:ext>
          </c:extLst>
        </c:ser>
        <c:dLbls>
          <c:showLegendKey val="0"/>
          <c:showVal val="0"/>
          <c:showCatName val="0"/>
          <c:showSerName val="0"/>
          <c:showPercent val="0"/>
          <c:showBubbleSize val="0"/>
        </c:dLbls>
        <c:gapWidth val="100"/>
        <c:axId val="1889987280"/>
        <c:axId val="1889999280"/>
      </c:barChart>
      <c:catAx>
        <c:axId val="188998728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889999280"/>
        <c:crosses val="autoZero"/>
        <c:auto val="1"/>
        <c:lblAlgn val="ctr"/>
        <c:lblOffset val="100"/>
        <c:noMultiLvlLbl val="0"/>
      </c:catAx>
      <c:valAx>
        <c:axId val="1889999280"/>
        <c:scaling>
          <c:orientation val="minMax"/>
        </c:scaling>
        <c:delete val="1"/>
        <c:axPos val="l"/>
        <c:numFmt formatCode="0%" sourceLinked="1"/>
        <c:majorTickMark val="out"/>
        <c:minorTickMark val="none"/>
        <c:tickLblPos val="nextTo"/>
        <c:crossAx val="18899872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1815950757704479"/>
          <c:y val="0"/>
          <c:w val="0.34594158265806796"/>
          <c:h val="1"/>
        </c:manualLayout>
      </c:layout>
      <c:barChart>
        <c:barDir val="bar"/>
        <c:grouping val="stacked"/>
        <c:varyColors val="0"/>
        <c:ser>
          <c:idx val="0"/>
          <c:order val="0"/>
          <c:tx>
            <c:strRef>
              <c:f>Sheet1!$B$1</c:f>
              <c:strCache>
                <c:ptCount val="1"/>
                <c:pt idx="0">
                  <c:v>1</c:v>
                </c:pt>
              </c:strCache>
            </c:strRef>
          </c:tx>
          <c:spPr>
            <a:solidFill>
              <a:schemeClr val="accent1"/>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8F8B-4425-8E63-A11339100C8F}"/>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Financial planning software</c:v>
                </c:pt>
                <c:pt idx="1">
                  <c:v>Other</c:v>
                </c:pt>
                <c:pt idx="2">
                  <c:v>New product training and support desk</c:v>
                </c:pt>
                <c:pt idx="3">
                  <c:v>Virtual technology training and support</c:v>
                </c:pt>
                <c:pt idx="4">
                  <c:v>New business development/prospecting</c:v>
                </c:pt>
                <c:pt idx="5">
                  <c:v>Sales training</c:v>
                </c:pt>
                <c:pt idx="6">
                  <c:v>Wholesaling support</c:v>
                </c:pt>
                <c:pt idx="7">
                  <c:v>Effective application status, tracking, and reporting</c:v>
                </c:pt>
                <c:pt idx="8">
                  <c:v>Advanced sales support/underwriting</c:v>
                </c:pt>
              </c:strCache>
            </c:strRef>
          </c:cat>
          <c:val>
            <c:numRef>
              <c:f>Sheet1!$B$2:$B$10</c:f>
              <c:numCache>
                <c:formatCode>General</c:formatCode>
                <c:ptCount val="9"/>
                <c:pt idx="0">
                  <c:v>0</c:v>
                </c:pt>
                <c:pt idx="1">
                  <c:v>1</c:v>
                </c:pt>
                <c:pt idx="2">
                  <c:v>4</c:v>
                </c:pt>
                <c:pt idx="3">
                  <c:v>5</c:v>
                </c:pt>
                <c:pt idx="4">
                  <c:v>6</c:v>
                </c:pt>
                <c:pt idx="5">
                  <c:v>9</c:v>
                </c:pt>
                <c:pt idx="6">
                  <c:v>11</c:v>
                </c:pt>
                <c:pt idx="7">
                  <c:v>6</c:v>
                </c:pt>
                <c:pt idx="8">
                  <c:v>12</c:v>
                </c:pt>
              </c:numCache>
            </c:numRef>
          </c:val>
          <c:extLst>
            <c:ext xmlns:c16="http://schemas.microsoft.com/office/drawing/2014/chart" uri="{C3380CC4-5D6E-409C-BE32-E72D297353CC}">
              <c16:uniqueId val="{00000001-8F8B-4425-8E63-A11339100C8F}"/>
            </c:ext>
          </c:extLst>
        </c:ser>
        <c:ser>
          <c:idx val="1"/>
          <c:order val="1"/>
          <c:tx>
            <c:strRef>
              <c:f>Sheet1!$C$1</c:f>
              <c:strCache>
                <c:ptCount val="1"/>
                <c:pt idx="0">
                  <c:v>2</c:v>
                </c:pt>
              </c:strCache>
            </c:strRef>
          </c:tx>
          <c:spPr>
            <a:solidFill>
              <a:schemeClr val="accent2"/>
            </a:solidFill>
            <a:ln>
              <a:no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2-8F8B-4425-8E63-A11339100C8F}"/>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Financial planning software</c:v>
                </c:pt>
                <c:pt idx="1">
                  <c:v>Other</c:v>
                </c:pt>
                <c:pt idx="2">
                  <c:v>New product training and support desk</c:v>
                </c:pt>
                <c:pt idx="3">
                  <c:v>Virtual technology training and support</c:v>
                </c:pt>
                <c:pt idx="4">
                  <c:v>New business development/prospecting</c:v>
                </c:pt>
                <c:pt idx="5">
                  <c:v>Sales training</c:v>
                </c:pt>
                <c:pt idx="6">
                  <c:v>Wholesaling support</c:v>
                </c:pt>
                <c:pt idx="7">
                  <c:v>Effective application status, tracking, and reporting</c:v>
                </c:pt>
                <c:pt idx="8">
                  <c:v>Advanced sales support/underwriting</c:v>
                </c:pt>
              </c:strCache>
            </c:strRef>
          </c:cat>
          <c:val>
            <c:numRef>
              <c:f>Sheet1!$C$2:$C$10</c:f>
              <c:numCache>
                <c:formatCode>General</c:formatCode>
                <c:ptCount val="9"/>
                <c:pt idx="0">
                  <c:v>1</c:v>
                </c:pt>
                <c:pt idx="1">
                  <c:v>0</c:v>
                </c:pt>
                <c:pt idx="2">
                  <c:v>5</c:v>
                </c:pt>
                <c:pt idx="3">
                  <c:v>4</c:v>
                </c:pt>
                <c:pt idx="4">
                  <c:v>5</c:v>
                </c:pt>
                <c:pt idx="5">
                  <c:v>11</c:v>
                </c:pt>
                <c:pt idx="6">
                  <c:v>9</c:v>
                </c:pt>
                <c:pt idx="7">
                  <c:v>11</c:v>
                </c:pt>
                <c:pt idx="8">
                  <c:v>8</c:v>
                </c:pt>
              </c:numCache>
            </c:numRef>
          </c:val>
          <c:extLst>
            <c:ext xmlns:c16="http://schemas.microsoft.com/office/drawing/2014/chart" uri="{C3380CC4-5D6E-409C-BE32-E72D297353CC}">
              <c16:uniqueId val="{00000003-8F8B-4425-8E63-A11339100C8F}"/>
            </c:ext>
          </c:extLst>
        </c:ser>
        <c:ser>
          <c:idx val="2"/>
          <c:order val="2"/>
          <c:tx>
            <c:strRef>
              <c:f>Sheet1!$D$1</c:f>
              <c:strCache>
                <c:ptCount val="1"/>
                <c:pt idx="0">
                  <c:v>3</c:v>
                </c:pt>
              </c:strCache>
            </c:strRef>
          </c:tx>
          <c:spPr>
            <a:solidFill>
              <a:schemeClr val="accent3"/>
            </a:solidFill>
            <a:ln>
              <a:solidFill>
                <a:schemeClr val="bg1"/>
              </a:solid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4-8F8B-4425-8E63-A11339100C8F}"/>
                </c:ext>
              </c:extLst>
            </c:dLbl>
            <c:dLbl>
              <c:idx val="1"/>
              <c:layout>
                <c:manualLayout>
                  <c:x val="0"/>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F8B-4425-8E63-A11339100C8F}"/>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Financial planning software</c:v>
                </c:pt>
                <c:pt idx="1">
                  <c:v>Other</c:v>
                </c:pt>
                <c:pt idx="2">
                  <c:v>New product training and support desk</c:v>
                </c:pt>
                <c:pt idx="3">
                  <c:v>Virtual technology training and support</c:v>
                </c:pt>
                <c:pt idx="4">
                  <c:v>New business development/prospecting</c:v>
                </c:pt>
                <c:pt idx="5">
                  <c:v>Sales training</c:v>
                </c:pt>
                <c:pt idx="6">
                  <c:v>Wholesaling support</c:v>
                </c:pt>
                <c:pt idx="7">
                  <c:v>Effective application status, tracking, and reporting</c:v>
                </c:pt>
                <c:pt idx="8">
                  <c:v>Advanced sales support/underwriting</c:v>
                </c:pt>
              </c:strCache>
            </c:strRef>
          </c:cat>
          <c:val>
            <c:numRef>
              <c:f>Sheet1!$D$2:$D$10</c:f>
              <c:numCache>
                <c:formatCode>General</c:formatCode>
                <c:ptCount val="9"/>
                <c:pt idx="0">
                  <c:v>0</c:v>
                </c:pt>
                <c:pt idx="1">
                  <c:v>2</c:v>
                </c:pt>
                <c:pt idx="2">
                  <c:v>4</c:v>
                </c:pt>
                <c:pt idx="3">
                  <c:v>5</c:v>
                </c:pt>
                <c:pt idx="4">
                  <c:v>8</c:v>
                </c:pt>
                <c:pt idx="5">
                  <c:v>2</c:v>
                </c:pt>
                <c:pt idx="6">
                  <c:v>9</c:v>
                </c:pt>
                <c:pt idx="7">
                  <c:v>13</c:v>
                </c:pt>
                <c:pt idx="8">
                  <c:v>11</c:v>
                </c:pt>
              </c:numCache>
            </c:numRef>
          </c:val>
          <c:extLst>
            <c:ext xmlns:c16="http://schemas.microsoft.com/office/drawing/2014/chart" uri="{C3380CC4-5D6E-409C-BE32-E72D297353CC}">
              <c16:uniqueId val="{00000006-8F8B-4425-8E63-A11339100C8F}"/>
            </c:ext>
          </c:extLst>
        </c:ser>
        <c:dLbls>
          <c:dLblPos val="ctr"/>
          <c:showLegendKey val="0"/>
          <c:showVal val="1"/>
          <c:showCatName val="0"/>
          <c:showSerName val="0"/>
          <c:showPercent val="0"/>
          <c:showBubbleSize val="0"/>
        </c:dLbls>
        <c:gapWidth val="150"/>
        <c:overlap val="100"/>
        <c:axId val="1576898976"/>
        <c:axId val="1576886496"/>
      </c:barChart>
      <c:catAx>
        <c:axId val="157689897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576886496"/>
        <c:crosses val="autoZero"/>
        <c:auto val="1"/>
        <c:lblAlgn val="ctr"/>
        <c:lblOffset val="100"/>
        <c:noMultiLvlLbl val="0"/>
      </c:catAx>
      <c:valAx>
        <c:axId val="1576886496"/>
        <c:scaling>
          <c:orientation val="minMax"/>
        </c:scaling>
        <c:delete val="1"/>
        <c:axPos val="b"/>
        <c:numFmt formatCode="General" sourceLinked="1"/>
        <c:majorTickMark val="none"/>
        <c:minorTickMark val="none"/>
        <c:tickLblPos val="nextTo"/>
        <c:crossAx val="1576898976"/>
        <c:crosses val="autoZero"/>
        <c:crossBetween val="between"/>
      </c:valAx>
      <c:spPr>
        <a:noFill/>
        <a:ln>
          <a:noFill/>
        </a:ln>
        <a:effectLst/>
      </c:spPr>
    </c:plotArea>
    <c:legend>
      <c:legendPos val="b"/>
      <c:layout>
        <c:manualLayout>
          <c:xMode val="edge"/>
          <c:yMode val="edge"/>
          <c:x val="0.50154328542688154"/>
          <c:y val="0.81999552508197537"/>
          <c:w val="0.13012136633892607"/>
          <c:h val="0.16002378646265503"/>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556498619490743"/>
          <c:y val="0"/>
          <c:w val="0.65144800081807952"/>
          <c:h val="1"/>
        </c:manualLayout>
      </c:layout>
      <c:barChart>
        <c:barDir val="bar"/>
        <c:grouping val="stacked"/>
        <c:varyColors val="0"/>
        <c:ser>
          <c:idx val="0"/>
          <c:order val="0"/>
          <c:tx>
            <c:strRef>
              <c:f>Sheet1!$B$1</c:f>
              <c:strCache>
                <c:ptCount val="1"/>
                <c:pt idx="0">
                  <c:v>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Other</c:v>
                </c:pt>
                <c:pt idx="1">
                  <c:v>Financial planning software</c:v>
                </c:pt>
                <c:pt idx="2">
                  <c:v>Virtual technology training and support</c:v>
                </c:pt>
                <c:pt idx="3">
                  <c:v>New product training and support desk</c:v>
                </c:pt>
                <c:pt idx="4">
                  <c:v>Effective application status, tracking, and reporting</c:v>
                </c:pt>
                <c:pt idx="5">
                  <c:v>Sales training</c:v>
                </c:pt>
                <c:pt idx="6">
                  <c:v>New business development/prospecting</c:v>
                </c:pt>
                <c:pt idx="7">
                  <c:v>Wholesaling support</c:v>
                </c:pt>
                <c:pt idx="8">
                  <c:v>Advanced sales support/underwriting</c:v>
                </c:pt>
              </c:strCache>
            </c:strRef>
          </c:cat>
          <c:val>
            <c:numRef>
              <c:f>Sheet1!$B$2:$B$10</c:f>
              <c:numCache>
                <c:formatCode>General</c:formatCode>
                <c:ptCount val="9"/>
                <c:pt idx="0">
                  <c:v>2</c:v>
                </c:pt>
                <c:pt idx="1">
                  <c:v>2</c:v>
                </c:pt>
                <c:pt idx="2">
                  <c:v>8</c:v>
                </c:pt>
                <c:pt idx="3">
                  <c:v>5</c:v>
                </c:pt>
                <c:pt idx="4">
                  <c:v>5</c:v>
                </c:pt>
                <c:pt idx="5">
                  <c:v>4</c:v>
                </c:pt>
                <c:pt idx="6">
                  <c:v>6</c:v>
                </c:pt>
                <c:pt idx="7">
                  <c:v>7</c:v>
                </c:pt>
                <c:pt idx="8">
                  <c:v>15</c:v>
                </c:pt>
              </c:numCache>
            </c:numRef>
          </c:val>
          <c:extLst>
            <c:ext xmlns:c16="http://schemas.microsoft.com/office/drawing/2014/chart" uri="{C3380CC4-5D6E-409C-BE32-E72D297353CC}">
              <c16:uniqueId val="{00000000-A993-41C3-9653-AC91C8CC19D6}"/>
            </c:ext>
          </c:extLst>
        </c:ser>
        <c:ser>
          <c:idx val="1"/>
          <c:order val="1"/>
          <c:tx>
            <c:strRef>
              <c:f>Sheet1!$C$1</c:f>
              <c:strCache>
                <c:ptCount val="1"/>
                <c:pt idx="0">
                  <c:v>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Other</c:v>
                </c:pt>
                <c:pt idx="1">
                  <c:v>Financial planning software</c:v>
                </c:pt>
                <c:pt idx="2">
                  <c:v>Virtual technology training and support</c:v>
                </c:pt>
                <c:pt idx="3">
                  <c:v>New product training and support desk</c:v>
                </c:pt>
                <c:pt idx="4">
                  <c:v>Effective application status, tracking, and reporting</c:v>
                </c:pt>
                <c:pt idx="5">
                  <c:v>Sales training</c:v>
                </c:pt>
                <c:pt idx="6">
                  <c:v>New business development/prospecting</c:v>
                </c:pt>
                <c:pt idx="7">
                  <c:v>Wholesaling support</c:v>
                </c:pt>
                <c:pt idx="8">
                  <c:v>Advanced sales support/underwriting</c:v>
                </c:pt>
              </c:strCache>
            </c:strRef>
          </c:cat>
          <c:val>
            <c:numRef>
              <c:f>Sheet1!$C$2:$C$10</c:f>
              <c:numCache>
                <c:formatCode>General</c:formatCode>
                <c:ptCount val="9"/>
                <c:pt idx="0">
                  <c:v>1</c:v>
                </c:pt>
                <c:pt idx="1">
                  <c:v>1</c:v>
                </c:pt>
                <c:pt idx="2">
                  <c:v>5</c:v>
                </c:pt>
                <c:pt idx="3">
                  <c:v>6</c:v>
                </c:pt>
                <c:pt idx="4">
                  <c:v>6</c:v>
                </c:pt>
                <c:pt idx="5">
                  <c:v>14</c:v>
                </c:pt>
                <c:pt idx="6">
                  <c:v>7</c:v>
                </c:pt>
                <c:pt idx="7">
                  <c:v>7</c:v>
                </c:pt>
                <c:pt idx="8">
                  <c:v>7</c:v>
                </c:pt>
              </c:numCache>
            </c:numRef>
          </c:val>
          <c:extLst>
            <c:ext xmlns:c16="http://schemas.microsoft.com/office/drawing/2014/chart" uri="{C3380CC4-5D6E-409C-BE32-E72D297353CC}">
              <c16:uniqueId val="{00000001-A993-41C3-9653-AC91C8CC19D6}"/>
            </c:ext>
          </c:extLst>
        </c:ser>
        <c:ser>
          <c:idx val="2"/>
          <c:order val="2"/>
          <c:tx>
            <c:strRef>
              <c:f>Sheet1!$D$1</c:f>
              <c:strCache>
                <c:ptCount val="1"/>
                <c:pt idx="0">
                  <c:v>3</c:v>
                </c:pt>
              </c:strCache>
            </c:strRef>
          </c:tx>
          <c:spPr>
            <a:solidFill>
              <a:schemeClr val="accent3"/>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2-A993-41C3-9653-AC91C8CC19D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Other</c:v>
                </c:pt>
                <c:pt idx="1">
                  <c:v>Financial planning software</c:v>
                </c:pt>
                <c:pt idx="2">
                  <c:v>Virtual technology training and support</c:v>
                </c:pt>
                <c:pt idx="3">
                  <c:v>New product training and support desk</c:v>
                </c:pt>
                <c:pt idx="4">
                  <c:v>Effective application status, tracking, and reporting</c:v>
                </c:pt>
                <c:pt idx="5">
                  <c:v>Sales training</c:v>
                </c:pt>
                <c:pt idx="6">
                  <c:v>New business development/prospecting</c:v>
                </c:pt>
                <c:pt idx="7">
                  <c:v>Wholesaling support</c:v>
                </c:pt>
                <c:pt idx="8">
                  <c:v>Advanced sales support/underwriting</c:v>
                </c:pt>
              </c:strCache>
            </c:strRef>
          </c:cat>
          <c:val>
            <c:numRef>
              <c:f>Sheet1!$D$2:$D$10</c:f>
              <c:numCache>
                <c:formatCode>General</c:formatCode>
                <c:ptCount val="9"/>
                <c:pt idx="0">
                  <c:v>0</c:v>
                </c:pt>
                <c:pt idx="1">
                  <c:v>1</c:v>
                </c:pt>
                <c:pt idx="2">
                  <c:v>5</c:v>
                </c:pt>
                <c:pt idx="3">
                  <c:v>8</c:v>
                </c:pt>
                <c:pt idx="4">
                  <c:v>9</c:v>
                </c:pt>
                <c:pt idx="5">
                  <c:v>4</c:v>
                </c:pt>
                <c:pt idx="6">
                  <c:v>10</c:v>
                </c:pt>
                <c:pt idx="7">
                  <c:v>10</c:v>
                </c:pt>
                <c:pt idx="8">
                  <c:v>7</c:v>
                </c:pt>
              </c:numCache>
            </c:numRef>
          </c:val>
          <c:extLst>
            <c:ext xmlns:c16="http://schemas.microsoft.com/office/drawing/2014/chart" uri="{C3380CC4-5D6E-409C-BE32-E72D297353CC}">
              <c16:uniqueId val="{00000003-A993-41C3-9653-AC91C8CC19D6}"/>
            </c:ext>
          </c:extLst>
        </c:ser>
        <c:dLbls>
          <c:dLblPos val="ctr"/>
          <c:showLegendKey val="0"/>
          <c:showVal val="1"/>
          <c:showCatName val="0"/>
          <c:showSerName val="0"/>
          <c:showPercent val="0"/>
          <c:showBubbleSize val="0"/>
        </c:dLbls>
        <c:gapWidth val="150"/>
        <c:overlap val="100"/>
        <c:axId val="1576898976"/>
        <c:axId val="1576886496"/>
      </c:barChart>
      <c:catAx>
        <c:axId val="157689897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576886496"/>
        <c:crosses val="autoZero"/>
        <c:auto val="1"/>
        <c:lblAlgn val="ctr"/>
        <c:lblOffset val="100"/>
        <c:noMultiLvlLbl val="0"/>
      </c:catAx>
      <c:valAx>
        <c:axId val="1576886496"/>
        <c:scaling>
          <c:orientation val="minMax"/>
        </c:scaling>
        <c:delete val="1"/>
        <c:axPos val="b"/>
        <c:numFmt formatCode="General" sourceLinked="1"/>
        <c:majorTickMark val="none"/>
        <c:minorTickMark val="none"/>
        <c:tickLblPos val="nextTo"/>
        <c:crossAx val="1576898976"/>
        <c:crosses val="autoZero"/>
        <c:crossBetween val="between"/>
      </c:valAx>
      <c:spPr>
        <a:noFill/>
        <a:ln>
          <a:noFill/>
        </a:ln>
        <a:effectLst/>
      </c:spPr>
    </c:plotArea>
    <c:legend>
      <c:legendPos val="b"/>
      <c:layout>
        <c:manualLayout>
          <c:xMode val="edge"/>
          <c:yMode val="edge"/>
          <c:x val="0.63377048604710351"/>
          <c:y val="0.82820646966851197"/>
          <c:w val="0.22628657534017158"/>
          <c:h val="0.13006495194901124"/>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62184029986400757"/>
          <c:y val="0"/>
          <c:w val="0.28094959246225676"/>
          <c:h val="1"/>
        </c:manualLayout>
      </c:layout>
      <c:barChart>
        <c:barDir val="bar"/>
        <c:grouping val="stacked"/>
        <c:varyColors val="0"/>
        <c:ser>
          <c:idx val="0"/>
          <c:order val="0"/>
          <c:tx>
            <c:strRef>
              <c:f>Sheet1!$B$1</c:f>
              <c:strCache>
                <c:ptCount val="1"/>
                <c:pt idx="0">
                  <c:v>1</c:v>
                </c:pt>
              </c:strCache>
            </c:strRef>
          </c:tx>
          <c:spPr>
            <a:solidFill>
              <a:schemeClr val="accent1"/>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4763-4DD2-83EE-4D9A81094857}"/>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0EB-4053-AF19-C397803D0E3F}"/>
                </c:ext>
              </c:extLst>
            </c:dLbl>
            <c:dLbl>
              <c:idx val="3"/>
              <c:delete val="1"/>
              <c:extLst>
                <c:ext xmlns:c15="http://schemas.microsoft.com/office/drawing/2012/chart" uri="{CE6537A1-D6FC-4f65-9D91-7224C49458BB}"/>
                <c:ext xmlns:c16="http://schemas.microsoft.com/office/drawing/2014/chart" uri="{C3380CC4-5D6E-409C-BE32-E72D297353CC}">
                  <c16:uniqueId val="{00000000-F65E-4AE8-85A8-E7974D3427B5}"/>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Electronic funds transfer (EFT)</c:v>
                </c:pt>
                <c:pt idx="1">
                  <c:v>Other</c:v>
                </c:pt>
                <c:pt idx="2">
                  <c:v>Additional producer training on working remotely</c:v>
                </c:pt>
                <c:pt idx="3">
                  <c:v>Succession planning support</c:v>
                </c:pt>
                <c:pt idx="4">
                  <c:v>Training on remote sales</c:v>
                </c:pt>
                <c:pt idx="5">
                  <c:v>Coaching on building and growing teams</c:v>
                </c:pt>
                <c:pt idx="6">
                  <c:v>Innovative underwriting accommodations</c:v>
                </c:pt>
                <c:pt idx="7">
                  <c:v>Concierge service/dedicated to support top producers</c:v>
                </c:pt>
                <c:pt idx="8">
                  <c:v>Specific programs to support target market segments</c:v>
                </c:pt>
                <c:pt idx="9">
                  <c:v>Acceleration of e-delivery/e-application/e-signature</c:v>
                </c:pt>
              </c:strCache>
            </c:strRef>
          </c:cat>
          <c:val>
            <c:numRef>
              <c:f>Sheet1!$B$2:$B$11</c:f>
              <c:numCache>
                <c:formatCode>General</c:formatCode>
                <c:ptCount val="10"/>
                <c:pt idx="0">
                  <c:v>0</c:v>
                </c:pt>
                <c:pt idx="1">
                  <c:v>2</c:v>
                </c:pt>
                <c:pt idx="2">
                  <c:v>2</c:v>
                </c:pt>
                <c:pt idx="3">
                  <c:v>0</c:v>
                </c:pt>
                <c:pt idx="4">
                  <c:v>2</c:v>
                </c:pt>
                <c:pt idx="5">
                  <c:v>6</c:v>
                </c:pt>
                <c:pt idx="6">
                  <c:v>3</c:v>
                </c:pt>
                <c:pt idx="7">
                  <c:v>16</c:v>
                </c:pt>
                <c:pt idx="8">
                  <c:v>7</c:v>
                </c:pt>
                <c:pt idx="9">
                  <c:v>16</c:v>
                </c:pt>
              </c:numCache>
            </c:numRef>
          </c:val>
          <c:extLst>
            <c:ext xmlns:c16="http://schemas.microsoft.com/office/drawing/2014/chart" uri="{C3380CC4-5D6E-409C-BE32-E72D297353CC}">
              <c16:uniqueId val="{00000002-4763-4DD2-83EE-4D9A81094857}"/>
            </c:ext>
          </c:extLst>
        </c:ser>
        <c:ser>
          <c:idx val="1"/>
          <c:order val="1"/>
          <c:tx>
            <c:strRef>
              <c:f>Sheet1!$C$1</c:f>
              <c:strCache>
                <c:ptCount val="1"/>
                <c:pt idx="0">
                  <c:v>2</c:v>
                </c:pt>
              </c:strCache>
            </c:strRef>
          </c:tx>
          <c:spPr>
            <a:solidFill>
              <a:schemeClr val="accent2"/>
            </a:solidFill>
            <a:ln>
              <a:no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1-F65E-4AE8-85A8-E7974D3427B5}"/>
                </c:ext>
              </c:extLst>
            </c:dLbl>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0EB-4053-AF19-C397803D0E3F}"/>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Electronic funds transfer (EFT)</c:v>
                </c:pt>
                <c:pt idx="1">
                  <c:v>Other</c:v>
                </c:pt>
                <c:pt idx="2">
                  <c:v>Additional producer training on working remotely</c:v>
                </c:pt>
                <c:pt idx="3">
                  <c:v>Succession planning support</c:v>
                </c:pt>
                <c:pt idx="4">
                  <c:v>Training on remote sales</c:v>
                </c:pt>
                <c:pt idx="5">
                  <c:v>Coaching on building and growing teams</c:v>
                </c:pt>
                <c:pt idx="6">
                  <c:v>Innovative underwriting accommodations</c:v>
                </c:pt>
                <c:pt idx="7">
                  <c:v>Concierge service/dedicated to support top producers</c:v>
                </c:pt>
                <c:pt idx="8">
                  <c:v>Specific programs to support target market segments</c:v>
                </c:pt>
                <c:pt idx="9">
                  <c:v>Acceleration of e-delivery/e-application/e-signature</c:v>
                </c:pt>
              </c:strCache>
            </c:strRef>
          </c:cat>
          <c:val>
            <c:numRef>
              <c:f>Sheet1!$C$2:$C$11</c:f>
              <c:numCache>
                <c:formatCode>General</c:formatCode>
                <c:ptCount val="10"/>
                <c:pt idx="0">
                  <c:v>1</c:v>
                </c:pt>
                <c:pt idx="1">
                  <c:v>0</c:v>
                </c:pt>
                <c:pt idx="2">
                  <c:v>1</c:v>
                </c:pt>
                <c:pt idx="3">
                  <c:v>2</c:v>
                </c:pt>
                <c:pt idx="4">
                  <c:v>3</c:v>
                </c:pt>
                <c:pt idx="5">
                  <c:v>5</c:v>
                </c:pt>
                <c:pt idx="6">
                  <c:v>8</c:v>
                </c:pt>
                <c:pt idx="7">
                  <c:v>10</c:v>
                </c:pt>
                <c:pt idx="8">
                  <c:v>13</c:v>
                </c:pt>
                <c:pt idx="9">
                  <c:v>11</c:v>
                </c:pt>
              </c:numCache>
            </c:numRef>
          </c:val>
          <c:extLst>
            <c:ext xmlns:c16="http://schemas.microsoft.com/office/drawing/2014/chart" uri="{C3380CC4-5D6E-409C-BE32-E72D297353CC}">
              <c16:uniqueId val="{00000004-4763-4DD2-83EE-4D9A81094857}"/>
            </c:ext>
          </c:extLst>
        </c:ser>
        <c:ser>
          <c:idx val="2"/>
          <c:order val="2"/>
          <c:tx>
            <c:strRef>
              <c:f>Sheet1!$D$1</c:f>
              <c:strCache>
                <c:ptCount val="1"/>
                <c:pt idx="0">
                  <c:v>3</c:v>
                </c:pt>
              </c:strCache>
            </c:strRef>
          </c:tx>
          <c:spPr>
            <a:solidFill>
              <a:schemeClr val="accent3"/>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5-4763-4DD2-83EE-4D9A81094857}"/>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Electronic funds transfer (EFT)</c:v>
                </c:pt>
                <c:pt idx="1">
                  <c:v>Other</c:v>
                </c:pt>
                <c:pt idx="2">
                  <c:v>Additional producer training on working remotely</c:v>
                </c:pt>
                <c:pt idx="3">
                  <c:v>Succession planning support</c:v>
                </c:pt>
                <c:pt idx="4">
                  <c:v>Training on remote sales</c:v>
                </c:pt>
                <c:pt idx="5">
                  <c:v>Coaching on building and growing teams</c:v>
                </c:pt>
                <c:pt idx="6">
                  <c:v>Innovative underwriting accommodations</c:v>
                </c:pt>
                <c:pt idx="7">
                  <c:v>Concierge service/dedicated to support top producers</c:v>
                </c:pt>
                <c:pt idx="8">
                  <c:v>Specific programs to support target market segments</c:v>
                </c:pt>
                <c:pt idx="9">
                  <c:v>Acceleration of e-delivery/e-application/e-signature</c:v>
                </c:pt>
              </c:strCache>
            </c:strRef>
          </c:cat>
          <c:val>
            <c:numRef>
              <c:f>Sheet1!$D$2:$D$11</c:f>
              <c:numCache>
                <c:formatCode>General</c:formatCode>
                <c:ptCount val="10"/>
                <c:pt idx="0">
                  <c:v>0</c:v>
                </c:pt>
                <c:pt idx="1">
                  <c:v>2</c:v>
                </c:pt>
                <c:pt idx="2">
                  <c:v>2</c:v>
                </c:pt>
                <c:pt idx="3">
                  <c:v>4</c:v>
                </c:pt>
                <c:pt idx="4">
                  <c:v>5</c:v>
                </c:pt>
                <c:pt idx="5">
                  <c:v>5</c:v>
                </c:pt>
                <c:pt idx="6">
                  <c:v>11</c:v>
                </c:pt>
                <c:pt idx="7">
                  <c:v>6</c:v>
                </c:pt>
                <c:pt idx="8">
                  <c:v>12</c:v>
                </c:pt>
                <c:pt idx="9">
                  <c:v>7</c:v>
                </c:pt>
              </c:numCache>
            </c:numRef>
          </c:val>
          <c:extLst>
            <c:ext xmlns:c16="http://schemas.microsoft.com/office/drawing/2014/chart" uri="{C3380CC4-5D6E-409C-BE32-E72D297353CC}">
              <c16:uniqueId val="{00000006-4763-4DD2-83EE-4D9A81094857}"/>
            </c:ext>
          </c:extLst>
        </c:ser>
        <c:dLbls>
          <c:dLblPos val="ctr"/>
          <c:showLegendKey val="0"/>
          <c:showVal val="1"/>
          <c:showCatName val="0"/>
          <c:showSerName val="0"/>
          <c:showPercent val="0"/>
          <c:showBubbleSize val="0"/>
        </c:dLbls>
        <c:gapWidth val="150"/>
        <c:overlap val="100"/>
        <c:axId val="1576898976"/>
        <c:axId val="1576886496"/>
      </c:barChart>
      <c:catAx>
        <c:axId val="157689897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576886496"/>
        <c:crosses val="autoZero"/>
        <c:auto val="1"/>
        <c:lblAlgn val="ctr"/>
        <c:lblOffset val="100"/>
        <c:noMultiLvlLbl val="0"/>
      </c:catAx>
      <c:valAx>
        <c:axId val="1576886496"/>
        <c:scaling>
          <c:orientation val="minMax"/>
        </c:scaling>
        <c:delete val="1"/>
        <c:axPos val="b"/>
        <c:numFmt formatCode="General" sourceLinked="1"/>
        <c:majorTickMark val="none"/>
        <c:minorTickMark val="none"/>
        <c:tickLblPos val="nextTo"/>
        <c:crossAx val="1576898976"/>
        <c:crosses val="autoZero"/>
        <c:crossBetween val="between"/>
      </c:valAx>
      <c:spPr>
        <a:noFill/>
        <a:ln>
          <a:noFill/>
        </a:ln>
        <a:effectLst/>
      </c:spPr>
    </c:plotArea>
    <c:legend>
      <c:legendPos val="b"/>
      <c:layout>
        <c:manualLayout>
          <c:xMode val="edge"/>
          <c:yMode val="edge"/>
          <c:x val="0.62052919410377738"/>
          <c:y val="0.81024318973154352"/>
          <c:w val="0.21358093924178664"/>
          <c:h val="6.8456861041835959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61128597179385968"/>
          <c:y val="8.8967971530249115E-2"/>
          <c:w val="0.47802331624787658"/>
          <c:h val="0.91103202846975084"/>
        </c:manualLayout>
      </c:layout>
      <c:barChart>
        <c:barDir val="bar"/>
        <c:grouping val="stacked"/>
        <c:varyColors val="0"/>
        <c:ser>
          <c:idx val="0"/>
          <c:order val="0"/>
          <c:tx>
            <c:strRef>
              <c:f>Sheet1!$B$1</c:f>
              <c:strCache>
                <c:ptCount val="1"/>
                <c:pt idx="0">
                  <c:v>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Electronic funds transfer (EFT)</c:v>
                </c:pt>
                <c:pt idx="1">
                  <c:v>Additional producer training on working remotely</c:v>
                </c:pt>
                <c:pt idx="2">
                  <c:v>Training on remote sales</c:v>
                </c:pt>
                <c:pt idx="3">
                  <c:v>Other</c:v>
                </c:pt>
                <c:pt idx="4">
                  <c:v>Succession planning support</c:v>
                </c:pt>
                <c:pt idx="5">
                  <c:v>Coaching on building and growing teams</c:v>
                </c:pt>
                <c:pt idx="6">
                  <c:v>Acceleration of e-delivery/e-application/e-signature</c:v>
                </c:pt>
                <c:pt idx="7">
                  <c:v>Innovative underwriting accommodations</c:v>
                </c:pt>
                <c:pt idx="8">
                  <c:v>Concierge service/dedicated to support top producers</c:v>
                </c:pt>
                <c:pt idx="9">
                  <c:v>Specific programs to support target market segments</c:v>
                </c:pt>
              </c:strCache>
            </c:strRef>
          </c:cat>
          <c:val>
            <c:numRef>
              <c:f>Sheet1!$B$2:$B$11</c:f>
              <c:numCache>
                <c:formatCode>General</c:formatCode>
                <c:ptCount val="10"/>
                <c:pt idx="0">
                  <c:v>0</c:v>
                </c:pt>
                <c:pt idx="1">
                  <c:v>4</c:v>
                </c:pt>
                <c:pt idx="2">
                  <c:v>1</c:v>
                </c:pt>
                <c:pt idx="3">
                  <c:v>4</c:v>
                </c:pt>
                <c:pt idx="4">
                  <c:v>1</c:v>
                </c:pt>
                <c:pt idx="5">
                  <c:v>8</c:v>
                </c:pt>
                <c:pt idx="6">
                  <c:v>6</c:v>
                </c:pt>
                <c:pt idx="7">
                  <c:v>2</c:v>
                </c:pt>
                <c:pt idx="8">
                  <c:v>14</c:v>
                </c:pt>
                <c:pt idx="9">
                  <c:v>14</c:v>
                </c:pt>
              </c:numCache>
            </c:numRef>
          </c:val>
          <c:extLst>
            <c:ext xmlns:c16="http://schemas.microsoft.com/office/drawing/2014/chart" uri="{C3380CC4-5D6E-409C-BE32-E72D297353CC}">
              <c16:uniqueId val="{00000000-E1E7-4F43-AAD8-76079B901DDE}"/>
            </c:ext>
          </c:extLst>
        </c:ser>
        <c:ser>
          <c:idx val="1"/>
          <c:order val="1"/>
          <c:tx>
            <c:strRef>
              <c:f>Sheet1!$C$1</c:f>
              <c:strCache>
                <c:ptCount val="1"/>
                <c:pt idx="0">
                  <c:v>2</c:v>
                </c:pt>
              </c:strCache>
            </c:strRef>
          </c:tx>
          <c:spPr>
            <a:solidFill>
              <a:schemeClr val="accent2"/>
            </a:solidFill>
            <a:ln>
              <a:noFill/>
            </a:ln>
            <a:effectLst/>
          </c:spPr>
          <c:invertIfNegative val="0"/>
          <c:dLbls>
            <c:dLbl>
              <c:idx val="3"/>
              <c:delete val="1"/>
              <c:extLst>
                <c:ext xmlns:c15="http://schemas.microsoft.com/office/drawing/2012/chart" uri="{CE6537A1-D6FC-4f65-9D91-7224C49458BB}"/>
                <c:ext xmlns:c16="http://schemas.microsoft.com/office/drawing/2014/chart" uri="{C3380CC4-5D6E-409C-BE32-E72D297353CC}">
                  <c16:uniqueId val="{00000000-0A66-4AEF-8E58-6AEEF1F606A1}"/>
                </c:ext>
              </c:extLst>
            </c:dLbl>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0EA-41C6-8E99-C2D74A95AD9B}"/>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Electronic funds transfer (EFT)</c:v>
                </c:pt>
                <c:pt idx="1">
                  <c:v>Additional producer training on working remotely</c:v>
                </c:pt>
                <c:pt idx="2">
                  <c:v>Training on remote sales</c:v>
                </c:pt>
                <c:pt idx="3">
                  <c:v>Other</c:v>
                </c:pt>
                <c:pt idx="4">
                  <c:v>Succession planning support</c:v>
                </c:pt>
                <c:pt idx="5">
                  <c:v>Coaching on building and growing teams</c:v>
                </c:pt>
                <c:pt idx="6">
                  <c:v>Acceleration of e-delivery/e-application/e-signature</c:v>
                </c:pt>
                <c:pt idx="7">
                  <c:v>Innovative underwriting accommodations</c:v>
                </c:pt>
                <c:pt idx="8">
                  <c:v>Concierge service/dedicated to support top producers</c:v>
                </c:pt>
                <c:pt idx="9">
                  <c:v>Specific programs to support target market segments</c:v>
                </c:pt>
              </c:strCache>
            </c:strRef>
          </c:cat>
          <c:val>
            <c:numRef>
              <c:f>Sheet1!$C$2:$C$11</c:f>
              <c:numCache>
                <c:formatCode>General</c:formatCode>
                <c:ptCount val="10"/>
                <c:pt idx="0">
                  <c:v>0</c:v>
                </c:pt>
                <c:pt idx="1">
                  <c:v>2</c:v>
                </c:pt>
                <c:pt idx="2">
                  <c:v>1</c:v>
                </c:pt>
                <c:pt idx="3">
                  <c:v>0</c:v>
                </c:pt>
                <c:pt idx="4">
                  <c:v>5</c:v>
                </c:pt>
                <c:pt idx="5">
                  <c:v>6</c:v>
                </c:pt>
                <c:pt idx="6">
                  <c:v>9</c:v>
                </c:pt>
                <c:pt idx="7">
                  <c:v>10</c:v>
                </c:pt>
                <c:pt idx="8">
                  <c:v>5</c:v>
                </c:pt>
                <c:pt idx="9">
                  <c:v>16</c:v>
                </c:pt>
              </c:numCache>
            </c:numRef>
          </c:val>
          <c:extLst>
            <c:ext xmlns:c16="http://schemas.microsoft.com/office/drawing/2014/chart" uri="{C3380CC4-5D6E-409C-BE32-E72D297353CC}">
              <c16:uniqueId val="{00000002-E1E7-4F43-AAD8-76079B901DDE}"/>
            </c:ext>
          </c:extLst>
        </c:ser>
        <c:ser>
          <c:idx val="2"/>
          <c:order val="2"/>
          <c:tx>
            <c:strRef>
              <c:f>Sheet1!$D$1</c:f>
              <c:strCache>
                <c:ptCount val="1"/>
                <c:pt idx="0">
                  <c:v>3</c:v>
                </c:pt>
              </c:strCache>
            </c:strRef>
          </c:tx>
          <c:spPr>
            <a:solidFill>
              <a:schemeClr val="accent3"/>
            </a:solidFill>
            <a:ln>
              <a:no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3-E1E7-4F43-AAD8-76079B901DDE}"/>
                </c:ext>
              </c:extLst>
            </c:dLbl>
            <c:dLbl>
              <c:idx val="1"/>
              <c:delete val="1"/>
              <c:extLst>
                <c:ext xmlns:c15="http://schemas.microsoft.com/office/drawing/2012/chart" uri="{CE6537A1-D6FC-4f65-9D91-7224C49458BB}"/>
                <c:ext xmlns:c16="http://schemas.microsoft.com/office/drawing/2014/chart" uri="{C3380CC4-5D6E-409C-BE32-E72D297353CC}">
                  <c16:uniqueId val="{00000001-0A66-4AEF-8E58-6AEEF1F606A1}"/>
                </c:ext>
              </c:extLst>
            </c:dLbl>
            <c:dLbl>
              <c:idx val="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0EA-41C6-8E99-C2D74A95AD9B}"/>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Electronic funds transfer (EFT)</c:v>
                </c:pt>
                <c:pt idx="1">
                  <c:v>Additional producer training on working remotely</c:v>
                </c:pt>
                <c:pt idx="2">
                  <c:v>Training on remote sales</c:v>
                </c:pt>
                <c:pt idx="3">
                  <c:v>Other</c:v>
                </c:pt>
                <c:pt idx="4">
                  <c:v>Succession planning support</c:v>
                </c:pt>
                <c:pt idx="5">
                  <c:v>Coaching on building and growing teams</c:v>
                </c:pt>
                <c:pt idx="6">
                  <c:v>Acceleration of e-delivery/e-application/e-signature</c:v>
                </c:pt>
                <c:pt idx="7">
                  <c:v>Innovative underwriting accommodations</c:v>
                </c:pt>
                <c:pt idx="8">
                  <c:v>Concierge service/dedicated to support top producers</c:v>
                </c:pt>
                <c:pt idx="9">
                  <c:v>Specific programs to support target market segments</c:v>
                </c:pt>
              </c:strCache>
            </c:strRef>
          </c:cat>
          <c:val>
            <c:numRef>
              <c:f>Sheet1!$D$2:$D$11</c:f>
              <c:numCache>
                <c:formatCode>General</c:formatCode>
                <c:ptCount val="10"/>
                <c:pt idx="0">
                  <c:v>0</c:v>
                </c:pt>
                <c:pt idx="1">
                  <c:v>0</c:v>
                </c:pt>
                <c:pt idx="2">
                  <c:v>5</c:v>
                </c:pt>
                <c:pt idx="3">
                  <c:v>3</c:v>
                </c:pt>
                <c:pt idx="4">
                  <c:v>5</c:v>
                </c:pt>
                <c:pt idx="5">
                  <c:v>4</c:v>
                </c:pt>
                <c:pt idx="6">
                  <c:v>6</c:v>
                </c:pt>
                <c:pt idx="7">
                  <c:v>10</c:v>
                </c:pt>
                <c:pt idx="8">
                  <c:v>13</c:v>
                </c:pt>
                <c:pt idx="9">
                  <c:v>8</c:v>
                </c:pt>
              </c:numCache>
            </c:numRef>
          </c:val>
          <c:extLst>
            <c:ext xmlns:c16="http://schemas.microsoft.com/office/drawing/2014/chart" uri="{C3380CC4-5D6E-409C-BE32-E72D297353CC}">
              <c16:uniqueId val="{00000005-E1E7-4F43-AAD8-76079B901DDE}"/>
            </c:ext>
          </c:extLst>
        </c:ser>
        <c:dLbls>
          <c:dLblPos val="ctr"/>
          <c:showLegendKey val="0"/>
          <c:showVal val="1"/>
          <c:showCatName val="0"/>
          <c:showSerName val="0"/>
          <c:showPercent val="0"/>
          <c:showBubbleSize val="0"/>
        </c:dLbls>
        <c:gapWidth val="150"/>
        <c:overlap val="100"/>
        <c:axId val="1576898976"/>
        <c:axId val="1576886496"/>
      </c:barChart>
      <c:catAx>
        <c:axId val="1576898976"/>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576886496"/>
        <c:crosses val="autoZero"/>
        <c:auto val="1"/>
        <c:lblAlgn val="ctr"/>
        <c:lblOffset val="100"/>
        <c:noMultiLvlLbl val="0"/>
      </c:catAx>
      <c:valAx>
        <c:axId val="1576886496"/>
        <c:scaling>
          <c:orientation val="minMax"/>
        </c:scaling>
        <c:delete val="1"/>
        <c:axPos val="b"/>
        <c:numFmt formatCode="General" sourceLinked="1"/>
        <c:majorTickMark val="out"/>
        <c:minorTickMark val="none"/>
        <c:tickLblPos val="nextTo"/>
        <c:crossAx val="1576898976"/>
        <c:crosses val="autoZero"/>
        <c:crossBetween val="between"/>
      </c:valAx>
      <c:spPr>
        <a:noFill/>
        <a:ln>
          <a:noFill/>
        </a:ln>
        <a:effectLst/>
      </c:spPr>
    </c:plotArea>
    <c:legend>
      <c:legendPos val="b"/>
      <c:layout>
        <c:manualLayout>
          <c:xMode val="edge"/>
          <c:yMode val="edge"/>
          <c:x val="0.67767999251555056"/>
          <c:y val="0.7607246336200858"/>
          <c:w val="0.23818147407327694"/>
          <c:h val="0.1858945834617648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335413383121843"/>
          <c:y val="0"/>
          <c:w val="0.59664586616878157"/>
          <c:h val="1"/>
        </c:manualLayout>
      </c:layout>
      <c:barChart>
        <c:barDir val="bar"/>
        <c:grouping val="stacked"/>
        <c:varyColors val="0"/>
        <c:ser>
          <c:idx val="0"/>
          <c:order val="0"/>
          <c:tx>
            <c:strRef>
              <c:f>Sheet1!$B$1</c:f>
              <c:strCache>
                <c:ptCount val="1"/>
                <c:pt idx="0">
                  <c:v>1</c:v>
                </c:pt>
              </c:strCache>
            </c:strRef>
          </c:tx>
          <c:spPr>
            <a:solidFill>
              <a:schemeClr val="accent1"/>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65DC-4E1D-AA1D-21F8305558CB}"/>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Video scripting</c:v>
                </c:pt>
                <c:pt idx="1">
                  <c:v>Other</c:v>
                </c:pt>
                <c:pt idx="2">
                  <c:v>Lead generation</c:v>
                </c:pt>
                <c:pt idx="3">
                  <c:v>Podcast/Blog/Webinars</c:v>
                </c:pt>
                <c:pt idx="4">
                  <c:v>Website support</c:v>
                </c:pt>
                <c:pt idx="5">
                  <c:v>On-line marketing</c:v>
                </c:pt>
                <c:pt idx="6">
                  <c:v>Social media support/training</c:v>
                </c:pt>
                <c:pt idx="7">
                  <c:v>Brand development</c:v>
                </c:pt>
                <c:pt idx="8">
                  <c:v>Seminar presentations</c:v>
                </c:pt>
              </c:strCache>
            </c:strRef>
          </c:cat>
          <c:val>
            <c:numRef>
              <c:f>Sheet1!$B$2:$B$10</c:f>
              <c:numCache>
                <c:formatCode>General</c:formatCode>
                <c:ptCount val="9"/>
                <c:pt idx="0">
                  <c:v>0</c:v>
                </c:pt>
                <c:pt idx="1">
                  <c:v>2</c:v>
                </c:pt>
                <c:pt idx="2">
                  <c:v>5</c:v>
                </c:pt>
                <c:pt idx="3">
                  <c:v>6</c:v>
                </c:pt>
                <c:pt idx="4">
                  <c:v>9</c:v>
                </c:pt>
                <c:pt idx="5">
                  <c:v>10</c:v>
                </c:pt>
                <c:pt idx="6">
                  <c:v>6</c:v>
                </c:pt>
                <c:pt idx="7">
                  <c:v>7</c:v>
                </c:pt>
                <c:pt idx="8">
                  <c:v>9</c:v>
                </c:pt>
              </c:numCache>
            </c:numRef>
          </c:val>
          <c:extLst>
            <c:ext xmlns:c16="http://schemas.microsoft.com/office/drawing/2014/chart" uri="{C3380CC4-5D6E-409C-BE32-E72D297353CC}">
              <c16:uniqueId val="{00000001-65DC-4E1D-AA1D-21F8305558CB}"/>
            </c:ext>
          </c:extLst>
        </c:ser>
        <c:ser>
          <c:idx val="1"/>
          <c:order val="1"/>
          <c:tx>
            <c:strRef>
              <c:f>Sheet1!$C$1</c:f>
              <c:strCache>
                <c:ptCount val="1"/>
                <c:pt idx="0">
                  <c:v>2</c:v>
                </c:pt>
              </c:strCache>
            </c:strRef>
          </c:tx>
          <c:spPr>
            <a:solidFill>
              <a:schemeClr val="accent2"/>
            </a:solidFill>
            <a:ln>
              <a:no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2-65DC-4E1D-AA1D-21F8305558CB}"/>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Video scripting</c:v>
                </c:pt>
                <c:pt idx="1">
                  <c:v>Other</c:v>
                </c:pt>
                <c:pt idx="2">
                  <c:v>Lead generation</c:v>
                </c:pt>
                <c:pt idx="3">
                  <c:v>Podcast/Blog/Webinars</c:v>
                </c:pt>
                <c:pt idx="4">
                  <c:v>Website support</c:v>
                </c:pt>
                <c:pt idx="5">
                  <c:v>On-line marketing</c:v>
                </c:pt>
                <c:pt idx="6">
                  <c:v>Social media support/training</c:v>
                </c:pt>
                <c:pt idx="7">
                  <c:v>Brand development</c:v>
                </c:pt>
                <c:pt idx="8">
                  <c:v>Seminar presentations</c:v>
                </c:pt>
              </c:strCache>
            </c:strRef>
          </c:cat>
          <c:val>
            <c:numRef>
              <c:f>Sheet1!$C$2:$C$10</c:f>
              <c:numCache>
                <c:formatCode>General</c:formatCode>
                <c:ptCount val="9"/>
                <c:pt idx="0">
                  <c:v>1</c:v>
                </c:pt>
                <c:pt idx="1">
                  <c:v>0</c:v>
                </c:pt>
                <c:pt idx="2">
                  <c:v>5</c:v>
                </c:pt>
                <c:pt idx="3">
                  <c:v>5</c:v>
                </c:pt>
                <c:pt idx="4">
                  <c:v>6</c:v>
                </c:pt>
                <c:pt idx="5">
                  <c:v>7</c:v>
                </c:pt>
                <c:pt idx="6">
                  <c:v>7</c:v>
                </c:pt>
                <c:pt idx="7">
                  <c:v>13</c:v>
                </c:pt>
                <c:pt idx="8">
                  <c:v>10</c:v>
                </c:pt>
              </c:numCache>
            </c:numRef>
          </c:val>
          <c:extLst>
            <c:ext xmlns:c16="http://schemas.microsoft.com/office/drawing/2014/chart" uri="{C3380CC4-5D6E-409C-BE32-E72D297353CC}">
              <c16:uniqueId val="{00000003-65DC-4E1D-AA1D-21F8305558CB}"/>
            </c:ext>
          </c:extLst>
        </c:ser>
        <c:ser>
          <c:idx val="2"/>
          <c:order val="2"/>
          <c:tx>
            <c:strRef>
              <c:f>Sheet1!$D$1</c:f>
              <c:strCache>
                <c:ptCount val="1"/>
                <c:pt idx="0">
                  <c:v>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Video scripting</c:v>
                </c:pt>
                <c:pt idx="1">
                  <c:v>Other</c:v>
                </c:pt>
                <c:pt idx="2">
                  <c:v>Lead generation</c:v>
                </c:pt>
                <c:pt idx="3">
                  <c:v>Podcast/Blog/Webinars</c:v>
                </c:pt>
                <c:pt idx="4">
                  <c:v>Website support</c:v>
                </c:pt>
                <c:pt idx="5">
                  <c:v>On-line marketing</c:v>
                </c:pt>
                <c:pt idx="6">
                  <c:v>Social media support/training</c:v>
                </c:pt>
                <c:pt idx="7">
                  <c:v>Brand development</c:v>
                </c:pt>
                <c:pt idx="8">
                  <c:v>Seminar presentations</c:v>
                </c:pt>
              </c:strCache>
            </c:strRef>
          </c:cat>
          <c:val>
            <c:numRef>
              <c:f>Sheet1!$D$2:$D$10</c:f>
              <c:numCache>
                <c:formatCode>General</c:formatCode>
                <c:ptCount val="9"/>
                <c:pt idx="0">
                  <c:v>2</c:v>
                </c:pt>
                <c:pt idx="1">
                  <c:v>3</c:v>
                </c:pt>
                <c:pt idx="2">
                  <c:v>2</c:v>
                </c:pt>
                <c:pt idx="3">
                  <c:v>5</c:v>
                </c:pt>
                <c:pt idx="4">
                  <c:v>8</c:v>
                </c:pt>
                <c:pt idx="5">
                  <c:v>6</c:v>
                </c:pt>
                <c:pt idx="6">
                  <c:v>11</c:v>
                </c:pt>
                <c:pt idx="7">
                  <c:v>6</c:v>
                </c:pt>
                <c:pt idx="8">
                  <c:v>11</c:v>
                </c:pt>
              </c:numCache>
            </c:numRef>
          </c:val>
          <c:extLst>
            <c:ext xmlns:c16="http://schemas.microsoft.com/office/drawing/2014/chart" uri="{C3380CC4-5D6E-409C-BE32-E72D297353CC}">
              <c16:uniqueId val="{00000004-65DC-4E1D-AA1D-21F8305558CB}"/>
            </c:ext>
          </c:extLst>
        </c:ser>
        <c:dLbls>
          <c:dLblPos val="ctr"/>
          <c:showLegendKey val="0"/>
          <c:showVal val="1"/>
          <c:showCatName val="0"/>
          <c:showSerName val="0"/>
          <c:showPercent val="0"/>
          <c:showBubbleSize val="0"/>
        </c:dLbls>
        <c:gapWidth val="150"/>
        <c:overlap val="100"/>
        <c:axId val="1576898976"/>
        <c:axId val="1576886496"/>
      </c:barChart>
      <c:catAx>
        <c:axId val="157689897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576886496"/>
        <c:crosses val="autoZero"/>
        <c:auto val="1"/>
        <c:lblAlgn val="ctr"/>
        <c:lblOffset val="100"/>
        <c:noMultiLvlLbl val="0"/>
      </c:catAx>
      <c:valAx>
        <c:axId val="1576886496"/>
        <c:scaling>
          <c:orientation val="minMax"/>
        </c:scaling>
        <c:delete val="1"/>
        <c:axPos val="b"/>
        <c:numFmt formatCode="General" sourceLinked="1"/>
        <c:majorTickMark val="none"/>
        <c:minorTickMark val="none"/>
        <c:tickLblPos val="nextTo"/>
        <c:crossAx val="1576898976"/>
        <c:crosses val="autoZero"/>
        <c:crossBetween val="between"/>
      </c:valAx>
      <c:spPr>
        <a:noFill/>
        <a:ln>
          <a:noFill/>
        </a:ln>
        <a:effectLst/>
      </c:spPr>
    </c:plotArea>
    <c:legend>
      <c:legendPos val="b"/>
      <c:layout>
        <c:manualLayout>
          <c:xMode val="edge"/>
          <c:yMode val="edge"/>
          <c:x val="0.54181752630778479"/>
          <c:y val="0.79275310337097538"/>
          <c:w val="0.25728926356220033"/>
          <c:h val="0.19301202118418473"/>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5.7308224011915966E-2"/>
          <c:w val="0.6136820793090938"/>
          <c:h val="0.89621420846904276"/>
        </c:manualLayout>
      </c:layout>
      <c:barChart>
        <c:barDir val="col"/>
        <c:grouping val="percentStacked"/>
        <c:varyColors val="0"/>
        <c:ser>
          <c:idx val="0"/>
          <c:order val="0"/>
          <c:tx>
            <c:strRef>
              <c:f>Sheet1!$B$1</c:f>
              <c:strCache>
                <c:ptCount val="1"/>
                <c:pt idx="0">
                  <c:v>Life insurance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Sheet1!$B$2</c:f>
              <c:numCache>
                <c:formatCode>0%</c:formatCode>
                <c:ptCount val="1"/>
                <c:pt idx="0">
                  <c:v>0.62</c:v>
                </c:pt>
              </c:numCache>
            </c:numRef>
          </c:val>
          <c:extLst>
            <c:ext xmlns:c16="http://schemas.microsoft.com/office/drawing/2014/chart" uri="{C3380CC4-5D6E-409C-BE32-E72D297353CC}">
              <c16:uniqueId val="{00000000-53AE-4537-B799-4BB8C387D156}"/>
            </c:ext>
          </c:extLst>
        </c:ser>
        <c:ser>
          <c:idx val="1"/>
          <c:order val="1"/>
          <c:tx>
            <c:strRef>
              <c:f>Sheet1!$C$1</c:f>
              <c:strCache>
                <c:ptCount val="1"/>
                <c:pt idx="0">
                  <c:v>Annuities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Sheet1!$C$2</c:f>
              <c:numCache>
                <c:formatCode>0%</c:formatCode>
                <c:ptCount val="1"/>
                <c:pt idx="0">
                  <c:v>0.25</c:v>
                </c:pt>
              </c:numCache>
            </c:numRef>
          </c:val>
          <c:extLst>
            <c:ext xmlns:c16="http://schemas.microsoft.com/office/drawing/2014/chart" uri="{C3380CC4-5D6E-409C-BE32-E72D297353CC}">
              <c16:uniqueId val="{00000001-53AE-4537-B799-4BB8C387D156}"/>
            </c:ext>
          </c:extLst>
        </c:ser>
        <c:ser>
          <c:idx val="2"/>
          <c:order val="2"/>
          <c:tx>
            <c:strRef>
              <c:f>Sheet1!$D$1</c:f>
              <c:strCache>
                <c:ptCount val="1"/>
                <c:pt idx="0">
                  <c:v>DI and LTC</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Sheet1!$D$2</c:f>
              <c:numCache>
                <c:formatCode>0%</c:formatCode>
                <c:ptCount val="1"/>
                <c:pt idx="0">
                  <c:v>0.06</c:v>
                </c:pt>
              </c:numCache>
            </c:numRef>
          </c:val>
          <c:extLst>
            <c:ext xmlns:c16="http://schemas.microsoft.com/office/drawing/2014/chart" uri="{C3380CC4-5D6E-409C-BE32-E72D297353CC}">
              <c16:uniqueId val="{00000002-53AE-4537-B799-4BB8C387D156}"/>
            </c:ext>
          </c:extLst>
        </c:ser>
        <c:ser>
          <c:idx val="3"/>
          <c:order val="3"/>
          <c:tx>
            <c:strRef>
              <c:f>Sheet1!$E$1</c:f>
              <c:strCache>
                <c:ptCount val="1"/>
                <c:pt idx="0">
                  <c:v>Medicare supplement</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Sheet1!$E$2</c:f>
              <c:numCache>
                <c:formatCode>0%</c:formatCode>
                <c:ptCount val="1"/>
                <c:pt idx="0">
                  <c:v>0.02</c:v>
                </c:pt>
              </c:numCache>
            </c:numRef>
          </c:val>
          <c:extLst>
            <c:ext xmlns:c16="http://schemas.microsoft.com/office/drawing/2014/chart" uri="{C3380CC4-5D6E-409C-BE32-E72D297353CC}">
              <c16:uniqueId val="{00000003-53AE-4537-B799-4BB8C387D156}"/>
            </c:ext>
          </c:extLst>
        </c:ser>
        <c:ser>
          <c:idx val="4"/>
          <c:order val="4"/>
          <c:tx>
            <c:strRef>
              <c:f>Sheet1!$F$1</c:f>
              <c:strCache>
                <c:ptCount val="1"/>
                <c:pt idx="0">
                  <c:v>Other health insurance (1%)</c:v>
                </c:pt>
              </c:strCache>
            </c:strRef>
          </c:tx>
          <c:spPr>
            <a:solidFill>
              <a:schemeClr val="accent5"/>
            </a:solidFill>
            <a:ln>
              <a:noFill/>
            </a:ln>
            <a:effectLst/>
          </c:spPr>
          <c:invertIfNegative val="0"/>
          <c:dLbls>
            <c:dLbl>
              <c:idx val="0"/>
              <c:layout>
                <c:manualLayout>
                  <c:x val="0.16593822082400836"/>
                  <c:y val="7.026965565378844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3AE-4537-B799-4BB8C387D15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Sheet1!$F$2</c:f>
              <c:numCache>
                <c:formatCode>0%</c:formatCode>
                <c:ptCount val="1"/>
                <c:pt idx="0">
                  <c:v>0.01</c:v>
                </c:pt>
              </c:numCache>
            </c:numRef>
          </c:val>
          <c:extLst>
            <c:ext xmlns:c16="http://schemas.microsoft.com/office/drawing/2014/chart" uri="{C3380CC4-5D6E-409C-BE32-E72D297353CC}">
              <c16:uniqueId val="{00000005-53AE-4537-B799-4BB8C387D156}"/>
            </c:ext>
          </c:extLst>
        </c:ser>
        <c:ser>
          <c:idx val="5"/>
          <c:order val="5"/>
          <c:tx>
            <c:strRef>
              <c:f>Sheet1!$G$1</c:f>
              <c:strCache>
                <c:ptCount val="1"/>
                <c:pt idx="0">
                  <c:v>Other insurance products (0%)</c:v>
                </c:pt>
              </c:strCache>
            </c:strRef>
          </c:tx>
          <c:spPr>
            <a:solidFill>
              <a:schemeClr val="accent6"/>
            </a:solidFill>
            <a:ln>
              <a:noFill/>
            </a:ln>
            <a:effectLst/>
          </c:spPr>
          <c:invertIfNegative val="0"/>
          <c:dLbls>
            <c:dLbl>
              <c:idx val="0"/>
              <c:layout>
                <c:manualLayout>
                  <c:x val="-0.16841491068705328"/>
                  <c:y val="4.9188758957652019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3AE-4537-B799-4BB8C387D15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Sheet1!$G$2</c:f>
              <c:numCache>
                <c:formatCode>0%</c:formatCode>
                <c:ptCount val="1"/>
                <c:pt idx="0">
                  <c:v>0</c:v>
                </c:pt>
              </c:numCache>
            </c:numRef>
          </c:val>
          <c:extLst>
            <c:ext xmlns:c16="http://schemas.microsoft.com/office/drawing/2014/chart" uri="{C3380CC4-5D6E-409C-BE32-E72D297353CC}">
              <c16:uniqueId val="{00000007-53AE-4537-B799-4BB8C387D156}"/>
            </c:ext>
          </c:extLst>
        </c:ser>
        <c:ser>
          <c:idx val="6"/>
          <c:order val="6"/>
          <c:tx>
            <c:strRef>
              <c:f>Sheet1!$H$1</c:f>
              <c:strCache>
                <c:ptCount val="1"/>
                <c:pt idx="0">
                  <c:v>Other (3%)</c:v>
                </c:pt>
              </c:strCache>
            </c:strRef>
          </c:tx>
          <c:spPr>
            <a:solidFill>
              <a:schemeClr val="accent1">
                <a:lumMod val="60000"/>
              </a:schemeClr>
            </a:solidFill>
            <a:ln>
              <a:noFill/>
            </a:ln>
            <a:effectLst/>
          </c:spPr>
          <c:invertIfNegative val="0"/>
          <c:dLbls>
            <c:dLbl>
              <c:idx val="0"/>
              <c:layout>
                <c:manualLayout>
                  <c:x val="-0.16841491068705328"/>
                  <c:y val="-3.5134827826894298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53AE-4537-B799-4BB8C387D15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Sheet1!$H$2</c:f>
              <c:numCache>
                <c:formatCode>0%</c:formatCode>
                <c:ptCount val="1"/>
                <c:pt idx="0">
                  <c:v>0.03</c:v>
                </c:pt>
              </c:numCache>
            </c:numRef>
          </c:val>
          <c:extLst>
            <c:ext xmlns:c16="http://schemas.microsoft.com/office/drawing/2014/chart" uri="{C3380CC4-5D6E-409C-BE32-E72D297353CC}">
              <c16:uniqueId val="{00000009-53AE-4537-B799-4BB8C387D156}"/>
            </c:ext>
          </c:extLst>
        </c:ser>
        <c:dLbls>
          <c:dLblPos val="ctr"/>
          <c:showLegendKey val="0"/>
          <c:showVal val="1"/>
          <c:showCatName val="0"/>
          <c:showSerName val="0"/>
          <c:showPercent val="0"/>
          <c:showBubbleSize val="0"/>
        </c:dLbls>
        <c:gapWidth val="150"/>
        <c:overlap val="100"/>
        <c:axId val="1756694207"/>
        <c:axId val="2003322015"/>
      </c:barChart>
      <c:catAx>
        <c:axId val="175669420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03322015"/>
        <c:crosses val="autoZero"/>
        <c:auto val="1"/>
        <c:lblAlgn val="ctr"/>
        <c:lblOffset val="100"/>
        <c:noMultiLvlLbl val="0"/>
      </c:catAx>
      <c:valAx>
        <c:axId val="2003322015"/>
        <c:scaling>
          <c:orientation val="minMax"/>
        </c:scaling>
        <c:delete val="1"/>
        <c:axPos val="l"/>
        <c:numFmt formatCode="0%" sourceLinked="1"/>
        <c:majorTickMark val="none"/>
        <c:minorTickMark val="none"/>
        <c:tickLblPos val="nextTo"/>
        <c:crossAx val="1756694207"/>
        <c:crosses val="autoZero"/>
        <c:crossBetween val="between"/>
      </c:valAx>
      <c:spPr>
        <a:noFill/>
        <a:ln>
          <a:noFill/>
        </a:ln>
        <a:effectLst/>
      </c:spPr>
    </c:plotArea>
    <c:legend>
      <c:legendPos val="r"/>
      <c:layout>
        <c:manualLayout>
          <c:xMode val="edge"/>
          <c:yMode val="edge"/>
          <c:x val="0.53985267010569016"/>
          <c:y val="0.12874728846274616"/>
          <c:w val="0.41647899727993148"/>
          <c:h val="0.76233474527388156"/>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4">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376025699334532"/>
          <c:y val="0"/>
          <c:w val="0.484260454237119"/>
          <c:h val="1"/>
        </c:manualLayout>
      </c:layout>
      <c:barChart>
        <c:barDir val="bar"/>
        <c:grouping val="stacked"/>
        <c:varyColors val="0"/>
        <c:ser>
          <c:idx val="0"/>
          <c:order val="0"/>
          <c:tx>
            <c:strRef>
              <c:f>Sheet1!$B$1</c:f>
              <c:strCache>
                <c:ptCount val="1"/>
                <c:pt idx="0">
                  <c:v>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Video scripting</c:v>
                </c:pt>
                <c:pt idx="1">
                  <c:v>Other</c:v>
                </c:pt>
                <c:pt idx="2">
                  <c:v>Podcast/Blog/Webinars</c:v>
                </c:pt>
                <c:pt idx="3">
                  <c:v>Website support</c:v>
                </c:pt>
                <c:pt idx="4">
                  <c:v>Social media support/training</c:v>
                </c:pt>
                <c:pt idx="5">
                  <c:v>Seminar presentations</c:v>
                </c:pt>
                <c:pt idx="6">
                  <c:v>Brand development</c:v>
                </c:pt>
                <c:pt idx="7">
                  <c:v>Lead generation</c:v>
                </c:pt>
                <c:pt idx="8">
                  <c:v>On-line marketing</c:v>
                </c:pt>
              </c:strCache>
            </c:strRef>
          </c:cat>
          <c:val>
            <c:numRef>
              <c:f>Sheet1!$B$2:$B$10</c:f>
              <c:numCache>
                <c:formatCode>General</c:formatCode>
                <c:ptCount val="9"/>
                <c:pt idx="0">
                  <c:v>2</c:v>
                </c:pt>
                <c:pt idx="1">
                  <c:v>3</c:v>
                </c:pt>
                <c:pt idx="2">
                  <c:v>4</c:v>
                </c:pt>
                <c:pt idx="3">
                  <c:v>5</c:v>
                </c:pt>
                <c:pt idx="4">
                  <c:v>6</c:v>
                </c:pt>
                <c:pt idx="5">
                  <c:v>7</c:v>
                </c:pt>
                <c:pt idx="6">
                  <c:v>8</c:v>
                </c:pt>
                <c:pt idx="7">
                  <c:v>9</c:v>
                </c:pt>
                <c:pt idx="8">
                  <c:v>10</c:v>
                </c:pt>
              </c:numCache>
            </c:numRef>
          </c:val>
          <c:extLst>
            <c:ext xmlns:c16="http://schemas.microsoft.com/office/drawing/2014/chart" uri="{C3380CC4-5D6E-409C-BE32-E72D297353CC}">
              <c16:uniqueId val="{00000000-CF78-4E13-A840-8A47334C55D9}"/>
            </c:ext>
          </c:extLst>
        </c:ser>
        <c:ser>
          <c:idx val="1"/>
          <c:order val="1"/>
          <c:tx>
            <c:strRef>
              <c:f>Sheet1!$C$1</c:f>
              <c:strCache>
                <c:ptCount val="1"/>
                <c:pt idx="0">
                  <c:v>2</c:v>
                </c:pt>
              </c:strCache>
            </c:strRef>
          </c:tx>
          <c:spPr>
            <a:solidFill>
              <a:schemeClr val="accent2"/>
            </a:solidFill>
            <a:ln>
              <a:no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0-5BF3-4564-90BF-4E0FA533D1E2}"/>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Video scripting</c:v>
                </c:pt>
                <c:pt idx="1">
                  <c:v>Other</c:v>
                </c:pt>
                <c:pt idx="2">
                  <c:v>Podcast/Blog/Webinars</c:v>
                </c:pt>
                <c:pt idx="3">
                  <c:v>Website support</c:v>
                </c:pt>
                <c:pt idx="4">
                  <c:v>Social media support/training</c:v>
                </c:pt>
                <c:pt idx="5">
                  <c:v>Seminar presentations</c:v>
                </c:pt>
                <c:pt idx="6">
                  <c:v>Brand development</c:v>
                </c:pt>
                <c:pt idx="7">
                  <c:v>Lead generation</c:v>
                </c:pt>
                <c:pt idx="8">
                  <c:v>On-line marketing</c:v>
                </c:pt>
              </c:strCache>
            </c:strRef>
          </c:cat>
          <c:val>
            <c:numRef>
              <c:f>Sheet1!$C$2:$C$10</c:f>
              <c:numCache>
                <c:formatCode>General</c:formatCode>
                <c:ptCount val="9"/>
                <c:pt idx="0">
                  <c:v>3</c:v>
                </c:pt>
                <c:pt idx="1">
                  <c:v>0</c:v>
                </c:pt>
                <c:pt idx="2">
                  <c:v>8</c:v>
                </c:pt>
                <c:pt idx="3">
                  <c:v>3</c:v>
                </c:pt>
                <c:pt idx="4">
                  <c:v>11</c:v>
                </c:pt>
                <c:pt idx="5">
                  <c:v>8</c:v>
                </c:pt>
                <c:pt idx="6">
                  <c:v>9</c:v>
                </c:pt>
                <c:pt idx="7">
                  <c:v>3</c:v>
                </c:pt>
                <c:pt idx="8">
                  <c:v>9</c:v>
                </c:pt>
              </c:numCache>
            </c:numRef>
          </c:val>
          <c:extLst>
            <c:ext xmlns:c16="http://schemas.microsoft.com/office/drawing/2014/chart" uri="{C3380CC4-5D6E-409C-BE32-E72D297353CC}">
              <c16:uniqueId val="{00000002-CF78-4E13-A840-8A47334C55D9}"/>
            </c:ext>
          </c:extLst>
        </c:ser>
        <c:ser>
          <c:idx val="2"/>
          <c:order val="2"/>
          <c:tx>
            <c:strRef>
              <c:f>Sheet1!$D$1</c:f>
              <c:strCache>
                <c:ptCount val="1"/>
                <c:pt idx="0">
                  <c:v>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Video scripting</c:v>
                </c:pt>
                <c:pt idx="1">
                  <c:v>Other</c:v>
                </c:pt>
                <c:pt idx="2">
                  <c:v>Podcast/Blog/Webinars</c:v>
                </c:pt>
                <c:pt idx="3">
                  <c:v>Website support</c:v>
                </c:pt>
                <c:pt idx="4">
                  <c:v>Social media support/training</c:v>
                </c:pt>
                <c:pt idx="5">
                  <c:v>Seminar presentations</c:v>
                </c:pt>
                <c:pt idx="6">
                  <c:v>Brand development</c:v>
                </c:pt>
                <c:pt idx="7">
                  <c:v>Lead generation</c:v>
                </c:pt>
                <c:pt idx="8">
                  <c:v>On-line marketing</c:v>
                </c:pt>
              </c:strCache>
            </c:strRef>
          </c:cat>
          <c:val>
            <c:numRef>
              <c:f>Sheet1!$D$2:$D$10</c:f>
              <c:numCache>
                <c:formatCode>General</c:formatCode>
                <c:ptCount val="9"/>
                <c:pt idx="0">
                  <c:v>2</c:v>
                </c:pt>
                <c:pt idx="1">
                  <c:v>2</c:v>
                </c:pt>
                <c:pt idx="2">
                  <c:v>10</c:v>
                </c:pt>
                <c:pt idx="3">
                  <c:v>6</c:v>
                </c:pt>
                <c:pt idx="4">
                  <c:v>10</c:v>
                </c:pt>
                <c:pt idx="5">
                  <c:v>7</c:v>
                </c:pt>
                <c:pt idx="6">
                  <c:v>8</c:v>
                </c:pt>
                <c:pt idx="7">
                  <c:v>3</c:v>
                </c:pt>
                <c:pt idx="8">
                  <c:v>6</c:v>
                </c:pt>
              </c:numCache>
            </c:numRef>
          </c:val>
          <c:extLst>
            <c:ext xmlns:c16="http://schemas.microsoft.com/office/drawing/2014/chart" uri="{C3380CC4-5D6E-409C-BE32-E72D297353CC}">
              <c16:uniqueId val="{00000003-CF78-4E13-A840-8A47334C55D9}"/>
            </c:ext>
          </c:extLst>
        </c:ser>
        <c:dLbls>
          <c:dLblPos val="ctr"/>
          <c:showLegendKey val="0"/>
          <c:showVal val="1"/>
          <c:showCatName val="0"/>
          <c:showSerName val="0"/>
          <c:showPercent val="0"/>
          <c:showBubbleSize val="0"/>
        </c:dLbls>
        <c:gapWidth val="150"/>
        <c:overlap val="100"/>
        <c:axId val="1576898976"/>
        <c:axId val="1576886496"/>
      </c:barChart>
      <c:catAx>
        <c:axId val="157689897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576886496"/>
        <c:crosses val="autoZero"/>
        <c:auto val="1"/>
        <c:lblAlgn val="ctr"/>
        <c:lblOffset val="100"/>
        <c:noMultiLvlLbl val="0"/>
      </c:catAx>
      <c:valAx>
        <c:axId val="1576886496"/>
        <c:scaling>
          <c:orientation val="minMax"/>
        </c:scaling>
        <c:delete val="1"/>
        <c:axPos val="b"/>
        <c:numFmt formatCode="General" sourceLinked="1"/>
        <c:majorTickMark val="none"/>
        <c:minorTickMark val="none"/>
        <c:tickLblPos val="nextTo"/>
        <c:crossAx val="1576898976"/>
        <c:crosses val="autoZero"/>
        <c:crossBetween val="between"/>
      </c:valAx>
      <c:spPr>
        <a:noFill/>
        <a:ln>
          <a:noFill/>
        </a:ln>
        <a:effectLst/>
      </c:spPr>
    </c:plotArea>
    <c:legend>
      <c:legendPos val="b"/>
      <c:layout>
        <c:manualLayout>
          <c:xMode val="edge"/>
          <c:yMode val="edge"/>
          <c:x val="0.5529210189138386"/>
          <c:y val="0.8141054165382352"/>
          <c:w val="0.17882444391531899"/>
          <c:h val="0.16810098915571497"/>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117134721679413"/>
          <c:y val="0"/>
          <c:w val="0.66636910617513678"/>
          <c:h val="1"/>
        </c:manualLayout>
      </c:layout>
      <c:barChart>
        <c:barDir val="bar"/>
        <c:grouping val="clustered"/>
        <c:varyColors val="0"/>
        <c:ser>
          <c:idx val="0"/>
          <c:order val="0"/>
          <c:tx>
            <c:strRef>
              <c:f>Sheet1!$B$1</c:f>
              <c:strCache>
                <c:ptCount val="1"/>
                <c:pt idx="0">
                  <c:v>2024</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Strong producer technology such as sales platforms</c:v>
                </c:pt>
                <c:pt idx="1">
                  <c:v>Virtual tools, training and support</c:v>
                </c:pt>
                <c:pt idx="2">
                  <c:v>Name recognition</c:v>
                </c:pt>
                <c:pt idx="3">
                  <c:v>Other</c:v>
                </c:pt>
                <c:pt idx="4">
                  <c:v>Strong customer service/client experience</c:v>
                </c:pt>
                <c:pt idx="5">
                  <c:v>Wholesaling support</c:v>
                </c:pt>
                <c:pt idx="6">
                  <c:v>Competitive compensation plan</c:v>
                </c:pt>
                <c:pt idx="7">
                  <c:v>Broad or unique product line</c:v>
                </c:pt>
                <c:pt idx="8">
                  <c:v>Faster/easier underwriting process</c:v>
                </c:pt>
                <c:pt idx="9">
                  <c:v>Product pricing</c:v>
                </c:pt>
              </c:strCache>
            </c:strRef>
          </c:cat>
          <c:val>
            <c:numRef>
              <c:f>Sheet1!$B$2:$B$11</c:f>
              <c:numCache>
                <c:formatCode>0%</c:formatCode>
                <c:ptCount val="10"/>
                <c:pt idx="0">
                  <c:v>0.02</c:v>
                </c:pt>
                <c:pt idx="1">
                  <c:v>0.02</c:v>
                </c:pt>
                <c:pt idx="2">
                  <c:v>7.0000000000000007E-2</c:v>
                </c:pt>
                <c:pt idx="3">
                  <c:v>0.08</c:v>
                </c:pt>
                <c:pt idx="4">
                  <c:v>0.11</c:v>
                </c:pt>
                <c:pt idx="5">
                  <c:v>0.13</c:v>
                </c:pt>
                <c:pt idx="6">
                  <c:v>0.21</c:v>
                </c:pt>
                <c:pt idx="7">
                  <c:v>0.3</c:v>
                </c:pt>
                <c:pt idx="8">
                  <c:v>0.38</c:v>
                </c:pt>
                <c:pt idx="9">
                  <c:v>0.56999999999999995</c:v>
                </c:pt>
              </c:numCache>
            </c:numRef>
          </c:val>
          <c:extLst>
            <c:ext xmlns:c16="http://schemas.microsoft.com/office/drawing/2014/chart" uri="{C3380CC4-5D6E-409C-BE32-E72D297353CC}">
              <c16:uniqueId val="{00000000-9930-4305-9731-20FE8128EEAF}"/>
            </c:ext>
          </c:extLst>
        </c:ser>
        <c:dLbls>
          <c:dLblPos val="outEnd"/>
          <c:showLegendKey val="0"/>
          <c:showVal val="1"/>
          <c:showCatName val="0"/>
          <c:showSerName val="0"/>
          <c:showPercent val="0"/>
          <c:showBubbleSize val="0"/>
        </c:dLbls>
        <c:gapWidth val="182"/>
        <c:axId val="1011821560"/>
        <c:axId val="1011819920"/>
      </c:barChart>
      <c:catAx>
        <c:axId val="101182156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011819920"/>
        <c:crosses val="autoZero"/>
        <c:auto val="1"/>
        <c:lblAlgn val="ctr"/>
        <c:lblOffset val="100"/>
        <c:noMultiLvlLbl val="0"/>
      </c:catAx>
      <c:valAx>
        <c:axId val="1011819920"/>
        <c:scaling>
          <c:orientation val="minMax"/>
        </c:scaling>
        <c:delete val="1"/>
        <c:axPos val="b"/>
        <c:numFmt formatCode="0%" sourceLinked="1"/>
        <c:majorTickMark val="none"/>
        <c:minorTickMark val="none"/>
        <c:tickLblPos val="nextTo"/>
        <c:crossAx val="101182156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663182583914146"/>
          <c:y val="2.0186630966530329E-2"/>
          <c:w val="0.55336817416085859"/>
          <c:h val="0.88080708375902095"/>
        </c:manualLayout>
      </c:layout>
      <c:barChart>
        <c:barDir val="bar"/>
        <c:grouping val="percentStacked"/>
        <c:varyColors val="0"/>
        <c:ser>
          <c:idx val="0"/>
          <c:order val="0"/>
          <c:tx>
            <c:strRef>
              <c:f>Sheet1!$A$2</c:f>
              <c:strCache>
                <c:ptCount val="1"/>
                <c:pt idx="0">
                  <c:v>Most Important</c:v>
                </c:pt>
              </c:strCache>
            </c:strRef>
          </c:tx>
          <c:spPr>
            <a:solidFill>
              <a:schemeClr val="accent1"/>
            </a:solidFill>
            <a:ln>
              <a:noFill/>
            </a:ln>
            <a:effectLst/>
          </c:spPr>
          <c:invertIfNegative val="0"/>
          <c:dLbls>
            <c:dLbl>
              <c:idx val="4"/>
              <c:layout>
                <c:manualLayout>
                  <c:x val="-1.7972015484589484E-2"/>
                  <c:y val="-2.5233288708163023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0D1-42D1-AABA-D6C2F2738618}"/>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Sheet1!$B$1:$F$1</c:f>
              <c:strCache>
                <c:ptCount val="5"/>
                <c:pt idx="0">
                  <c:v>Specialized underwriting programs (e.g. for avocations, impairments, foreign nationals)</c:v>
                </c:pt>
                <c:pt idx="1">
                  <c:v>Different underwriting options (instant decision, accelerated underwriting, full underwriting)</c:v>
                </c:pt>
                <c:pt idx="2">
                  <c:v>Concierge service</c:v>
                </c:pt>
                <c:pt idx="3">
                  <c:v>Digital experience (order entry, e.g. iPipeline, electronic policy delivery, underwriting updates)</c:v>
                </c:pt>
                <c:pt idx="4">
                  <c:v>Underwriting times (from submission to issue, clear underwriting timeframes)</c:v>
                </c:pt>
              </c:strCache>
            </c:strRef>
          </c:cat>
          <c:val>
            <c:numRef>
              <c:f>Sheet1!$B$2:$F$2</c:f>
              <c:numCache>
                <c:formatCode>0%</c:formatCode>
                <c:ptCount val="5"/>
                <c:pt idx="0">
                  <c:v>6.5573770491803282E-2</c:v>
                </c:pt>
                <c:pt idx="1">
                  <c:v>0.14754098360655737</c:v>
                </c:pt>
                <c:pt idx="2">
                  <c:v>0.18032786885245902</c:v>
                </c:pt>
                <c:pt idx="3">
                  <c:v>0.26229508196721313</c:v>
                </c:pt>
                <c:pt idx="4">
                  <c:v>0.34426229508196721</c:v>
                </c:pt>
              </c:numCache>
            </c:numRef>
          </c:val>
          <c:extLst>
            <c:ext xmlns:c16="http://schemas.microsoft.com/office/drawing/2014/chart" uri="{C3380CC4-5D6E-409C-BE32-E72D297353CC}">
              <c16:uniqueId val="{00000000-4E13-4E2E-A326-EE1590BFF1D8}"/>
            </c:ext>
          </c:extLst>
        </c:ser>
        <c:ser>
          <c:idx val="1"/>
          <c:order val="1"/>
          <c:tx>
            <c:strRef>
              <c:f>Sheet1!$A$3</c:f>
              <c:strCache>
                <c:ptCount val="1"/>
                <c:pt idx="0">
                  <c:v>Important</c:v>
                </c:pt>
              </c:strCache>
            </c:strRef>
          </c:tx>
          <c:spPr>
            <a:solidFill>
              <a:schemeClr val="accent2"/>
            </a:solidFill>
            <a:ln>
              <a:noFill/>
            </a:ln>
            <a:effectLst/>
          </c:spPr>
          <c:invertIfNegative val="0"/>
          <c:dLbls>
            <c:dLbl>
              <c:idx val="4"/>
              <c:layout>
                <c:manualLayout>
                  <c:x val="-2.2465019355736855E-3"/>
                  <c:y val="-2.3130247446557051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1DC-42CF-9926-B99B82782C94}"/>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Sheet1!$B$1:$F$1</c:f>
              <c:strCache>
                <c:ptCount val="5"/>
                <c:pt idx="0">
                  <c:v>Specialized underwriting programs (e.g. for avocations, impairments, foreign nationals)</c:v>
                </c:pt>
                <c:pt idx="1">
                  <c:v>Different underwriting options (instant decision, accelerated underwriting, full underwriting)</c:v>
                </c:pt>
                <c:pt idx="2">
                  <c:v>Concierge service</c:v>
                </c:pt>
                <c:pt idx="3">
                  <c:v>Digital experience (order entry, e.g. iPipeline, electronic policy delivery, underwriting updates)</c:v>
                </c:pt>
                <c:pt idx="4">
                  <c:v>Underwriting times (from submission to issue, clear underwriting timeframes)</c:v>
                </c:pt>
              </c:strCache>
            </c:strRef>
          </c:cat>
          <c:val>
            <c:numRef>
              <c:f>Sheet1!$B$3:$F$3</c:f>
              <c:numCache>
                <c:formatCode>0%</c:formatCode>
                <c:ptCount val="5"/>
                <c:pt idx="0">
                  <c:v>0.14754098360655737</c:v>
                </c:pt>
                <c:pt idx="1">
                  <c:v>0.27868852459016391</c:v>
                </c:pt>
                <c:pt idx="2">
                  <c:v>0.11475409836065574</c:v>
                </c:pt>
                <c:pt idx="3">
                  <c:v>0.19672131147540983</c:v>
                </c:pt>
                <c:pt idx="4">
                  <c:v>0.26229508196721313</c:v>
                </c:pt>
              </c:numCache>
            </c:numRef>
          </c:val>
          <c:extLst>
            <c:ext xmlns:c16="http://schemas.microsoft.com/office/drawing/2014/chart" uri="{C3380CC4-5D6E-409C-BE32-E72D297353CC}">
              <c16:uniqueId val="{00000001-4E13-4E2E-A326-EE1590BFF1D8}"/>
            </c:ext>
          </c:extLst>
        </c:ser>
        <c:ser>
          <c:idx val="2"/>
          <c:order val="2"/>
          <c:tx>
            <c:strRef>
              <c:f>Sheet1!$A$4</c:f>
              <c:strCache>
                <c:ptCount val="1"/>
                <c:pt idx="0">
                  <c:v>Moderately Important</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Sheet1!$B$1:$F$1</c:f>
              <c:strCache>
                <c:ptCount val="5"/>
                <c:pt idx="0">
                  <c:v>Specialized underwriting programs (e.g. for avocations, impairments, foreign nationals)</c:v>
                </c:pt>
                <c:pt idx="1">
                  <c:v>Different underwriting options (instant decision, accelerated underwriting, full underwriting)</c:v>
                </c:pt>
                <c:pt idx="2">
                  <c:v>Concierge service</c:v>
                </c:pt>
                <c:pt idx="3">
                  <c:v>Digital experience (order entry, e.g. iPipeline, electronic policy delivery, underwriting updates)</c:v>
                </c:pt>
                <c:pt idx="4">
                  <c:v>Underwriting times (from submission to issue, clear underwriting timeframes)</c:v>
                </c:pt>
              </c:strCache>
            </c:strRef>
          </c:cat>
          <c:val>
            <c:numRef>
              <c:f>Sheet1!$B$4:$F$4</c:f>
              <c:numCache>
                <c:formatCode>0%</c:formatCode>
                <c:ptCount val="5"/>
                <c:pt idx="0">
                  <c:v>6.5573770491803282E-2</c:v>
                </c:pt>
                <c:pt idx="1">
                  <c:v>0.24590163934426229</c:v>
                </c:pt>
                <c:pt idx="2">
                  <c:v>0.21311475409836064</c:v>
                </c:pt>
                <c:pt idx="3">
                  <c:v>0.32786885245901637</c:v>
                </c:pt>
                <c:pt idx="4">
                  <c:v>0.14754098360655737</c:v>
                </c:pt>
              </c:numCache>
            </c:numRef>
          </c:val>
          <c:extLst>
            <c:ext xmlns:c16="http://schemas.microsoft.com/office/drawing/2014/chart" uri="{C3380CC4-5D6E-409C-BE32-E72D297353CC}">
              <c16:uniqueId val="{00000002-4E13-4E2E-A326-EE1590BFF1D8}"/>
            </c:ext>
          </c:extLst>
        </c:ser>
        <c:ser>
          <c:idx val="3"/>
          <c:order val="3"/>
          <c:tx>
            <c:strRef>
              <c:f>Sheet1!$A$5</c:f>
              <c:strCache>
                <c:ptCount val="1"/>
                <c:pt idx="0">
                  <c:v>Slightly Important</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Sheet1!$B$1:$F$1</c:f>
              <c:strCache>
                <c:ptCount val="5"/>
                <c:pt idx="0">
                  <c:v>Specialized underwriting programs (e.g. for avocations, impairments, foreign nationals)</c:v>
                </c:pt>
                <c:pt idx="1">
                  <c:v>Different underwriting options (instant decision, accelerated underwriting, full underwriting)</c:v>
                </c:pt>
                <c:pt idx="2">
                  <c:v>Concierge service</c:v>
                </c:pt>
                <c:pt idx="3">
                  <c:v>Digital experience (order entry, e.g. iPipeline, electronic policy delivery, underwriting updates)</c:v>
                </c:pt>
                <c:pt idx="4">
                  <c:v>Underwriting times (from submission to issue, clear underwriting timeframes)</c:v>
                </c:pt>
              </c:strCache>
            </c:strRef>
          </c:cat>
          <c:val>
            <c:numRef>
              <c:f>Sheet1!$B$5:$F$5</c:f>
              <c:numCache>
                <c:formatCode>0%</c:formatCode>
                <c:ptCount val="5"/>
                <c:pt idx="0">
                  <c:v>0.26229508196721313</c:v>
                </c:pt>
                <c:pt idx="1">
                  <c:v>0.21311475409836064</c:v>
                </c:pt>
                <c:pt idx="2">
                  <c:v>0.18032786885245902</c:v>
                </c:pt>
                <c:pt idx="3">
                  <c:v>0.13114754098360656</c:v>
                </c:pt>
                <c:pt idx="4">
                  <c:v>0.21311475409836064</c:v>
                </c:pt>
              </c:numCache>
            </c:numRef>
          </c:val>
          <c:extLst>
            <c:ext xmlns:c16="http://schemas.microsoft.com/office/drawing/2014/chart" uri="{C3380CC4-5D6E-409C-BE32-E72D297353CC}">
              <c16:uniqueId val="{00000003-4E13-4E2E-A326-EE1590BFF1D8}"/>
            </c:ext>
          </c:extLst>
        </c:ser>
        <c:ser>
          <c:idx val="4"/>
          <c:order val="4"/>
          <c:tx>
            <c:strRef>
              <c:f>Sheet1!$A$6</c:f>
              <c:strCache>
                <c:ptCount val="1"/>
                <c:pt idx="0">
                  <c:v>Least Important</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Sheet1!$B$1:$F$1</c:f>
              <c:strCache>
                <c:ptCount val="5"/>
                <c:pt idx="0">
                  <c:v>Specialized underwriting programs (e.g. for avocations, impairments, foreign nationals)</c:v>
                </c:pt>
                <c:pt idx="1">
                  <c:v>Different underwriting options (instant decision, accelerated underwriting, full underwriting)</c:v>
                </c:pt>
                <c:pt idx="2">
                  <c:v>Concierge service</c:v>
                </c:pt>
                <c:pt idx="3">
                  <c:v>Digital experience (order entry, e.g. iPipeline, electronic policy delivery, underwriting updates)</c:v>
                </c:pt>
                <c:pt idx="4">
                  <c:v>Underwriting times (from submission to issue, clear underwriting timeframes)</c:v>
                </c:pt>
              </c:strCache>
            </c:strRef>
          </c:cat>
          <c:val>
            <c:numRef>
              <c:f>Sheet1!$B$6:$F$6</c:f>
              <c:numCache>
                <c:formatCode>0%</c:formatCode>
                <c:ptCount val="5"/>
                <c:pt idx="0">
                  <c:v>0.45901639344262296</c:v>
                </c:pt>
                <c:pt idx="1">
                  <c:v>0.11475409836065574</c:v>
                </c:pt>
                <c:pt idx="2">
                  <c:v>0.31147540983606559</c:v>
                </c:pt>
                <c:pt idx="3">
                  <c:v>8.1967213114754092E-2</c:v>
                </c:pt>
                <c:pt idx="4">
                  <c:v>3.2786885245901641E-2</c:v>
                </c:pt>
              </c:numCache>
            </c:numRef>
          </c:val>
          <c:extLst>
            <c:ext xmlns:c16="http://schemas.microsoft.com/office/drawing/2014/chart" uri="{C3380CC4-5D6E-409C-BE32-E72D297353CC}">
              <c16:uniqueId val="{00000004-4E13-4E2E-A326-EE1590BFF1D8}"/>
            </c:ext>
          </c:extLst>
        </c:ser>
        <c:dLbls>
          <c:dLblPos val="ctr"/>
          <c:showLegendKey val="0"/>
          <c:showVal val="1"/>
          <c:showCatName val="0"/>
          <c:showSerName val="0"/>
          <c:showPercent val="0"/>
          <c:showBubbleSize val="0"/>
        </c:dLbls>
        <c:gapWidth val="150"/>
        <c:overlap val="100"/>
        <c:axId val="1120374120"/>
        <c:axId val="1120368872"/>
      </c:barChart>
      <c:catAx>
        <c:axId val="112037412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120368872"/>
        <c:crosses val="autoZero"/>
        <c:auto val="1"/>
        <c:lblAlgn val="ctr"/>
        <c:lblOffset val="100"/>
        <c:noMultiLvlLbl val="0"/>
      </c:catAx>
      <c:valAx>
        <c:axId val="1120368872"/>
        <c:scaling>
          <c:orientation val="minMax"/>
        </c:scaling>
        <c:delete val="1"/>
        <c:axPos val="b"/>
        <c:numFmt formatCode="0%" sourceLinked="1"/>
        <c:majorTickMark val="none"/>
        <c:minorTickMark val="none"/>
        <c:tickLblPos val="nextTo"/>
        <c:crossAx val="11203741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637245967660403"/>
          <c:y val="0"/>
          <c:w val="0.48574030289698145"/>
          <c:h val="1"/>
        </c:manualLayout>
      </c:layout>
      <c:barChart>
        <c:barDir val="bar"/>
        <c:grouping val="clustered"/>
        <c:varyColors val="0"/>
        <c:ser>
          <c:idx val="0"/>
          <c:order val="0"/>
          <c:tx>
            <c:strRef>
              <c:f>Sheet1!$B$1</c:f>
              <c:strCache>
                <c:ptCount val="1"/>
                <c:pt idx="0">
                  <c:v>2023</c:v>
                </c:pt>
              </c:strCache>
            </c:strRef>
          </c:tx>
          <c:spPr>
            <a:solidFill>
              <a:srgbClr val="F7921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Other</c:v>
                </c:pt>
                <c:pt idx="1">
                  <c:v>Invest in IT infrastructure</c:v>
                </c:pt>
                <c:pt idx="2">
                  <c:v>Educating the consumer</c:v>
                </c:pt>
                <c:pt idx="3">
                  <c:v>Expand product offerings</c:v>
                </c:pt>
                <c:pt idx="4">
                  <c:v>Improve technology solutions to producers</c:v>
                </c:pt>
                <c:pt idx="5">
                  <c:v>Improve producer sales support and service-related issues</c:v>
                </c:pt>
                <c:pt idx="6">
                  <c:v>Grow network of producers</c:v>
                </c:pt>
                <c:pt idx="7">
                  <c:v>Increase sales of current product offerings</c:v>
                </c:pt>
              </c:strCache>
            </c:strRef>
          </c:cat>
          <c:val>
            <c:numRef>
              <c:f>Sheet1!$B$2:$B$9</c:f>
              <c:numCache>
                <c:formatCode>0%</c:formatCode>
                <c:ptCount val="8"/>
                <c:pt idx="0">
                  <c:v>0.09</c:v>
                </c:pt>
                <c:pt idx="1">
                  <c:v>0.05</c:v>
                </c:pt>
                <c:pt idx="2">
                  <c:v>0.14000000000000001</c:v>
                </c:pt>
                <c:pt idx="3">
                  <c:v>0.15</c:v>
                </c:pt>
                <c:pt idx="4">
                  <c:v>0.32</c:v>
                </c:pt>
                <c:pt idx="5">
                  <c:v>0.55000000000000004</c:v>
                </c:pt>
                <c:pt idx="6">
                  <c:v>0.92</c:v>
                </c:pt>
                <c:pt idx="7">
                  <c:v>0.77</c:v>
                </c:pt>
              </c:numCache>
            </c:numRef>
          </c:val>
          <c:extLst>
            <c:ext xmlns:c16="http://schemas.microsoft.com/office/drawing/2014/chart" uri="{C3380CC4-5D6E-409C-BE32-E72D297353CC}">
              <c16:uniqueId val="{00000000-C28A-4CCA-9145-5338BB596B97}"/>
            </c:ext>
          </c:extLst>
        </c:ser>
        <c:ser>
          <c:idx val="1"/>
          <c:order val="1"/>
          <c:tx>
            <c:strRef>
              <c:f>Sheet1!$C$1</c:f>
              <c:strCache>
                <c:ptCount val="1"/>
                <c:pt idx="0">
                  <c:v>2024</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Other</c:v>
                </c:pt>
                <c:pt idx="1">
                  <c:v>Invest in IT infrastructure</c:v>
                </c:pt>
                <c:pt idx="2">
                  <c:v>Educating the consumer</c:v>
                </c:pt>
                <c:pt idx="3">
                  <c:v>Expand product offerings</c:v>
                </c:pt>
                <c:pt idx="4">
                  <c:v>Improve technology solutions to producers</c:v>
                </c:pt>
                <c:pt idx="5">
                  <c:v>Improve producer sales support and service-related issues</c:v>
                </c:pt>
                <c:pt idx="6">
                  <c:v>Grow network of producers</c:v>
                </c:pt>
                <c:pt idx="7">
                  <c:v>Increase sales of current product offerings</c:v>
                </c:pt>
              </c:strCache>
            </c:strRef>
          </c:cat>
          <c:val>
            <c:numRef>
              <c:f>Sheet1!$C$2:$C$9</c:f>
              <c:numCache>
                <c:formatCode>0%</c:formatCode>
                <c:ptCount val="8"/>
                <c:pt idx="0">
                  <c:v>0.03</c:v>
                </c:pt>
                <c:pt idx="1">
                  <c:v>0.08</c:v>
                </c:pt>
                <c:pt idx="2">
                  <c:v>0.08</c:v>
                </c:pt>
                <c:pt idx="3">
                  <c:v>0.2</c:v>
                </c:pt>
                <c:pt idx="4">
                  <c:v>0.41</c:v>
                </c:pt>
                <c:pt idx="5">
                  <c:v>0.51</c:v>
                </c:pt>
                <c:pt idx="6">
                  <c:v>0.84</c:v>
                </c:pt>
                <c:pt idx="7">
                  <c:v>0.85</c:v>
                </c:pt>
              </c:numCache>
            </c:numRef>
          </c:val>
          <c:extLst>
            <c:ext xmlns:c16="http://schemas.microsoft.com/office/drawing/2014/chart" uri="{C3380CC4-5D6E-409C-BE32-E72D297353CC}">
              <c16:uniqueId val="{00000000-49FA-4336-AFE5-4EF574B636C7}"/>
            </c:ext>
          </c:extLst>
        </c:ser>
        <c:dLbls>
          <c:dLblPos val="outEnd"/>
          <c:showLegendKey val="0"/>
          <c:showVal val="1"/>
          <c:showCatName val="0"/>
          <c:showSerName val="0"/>
          <c:showPercent val="0"/>
          <c:showBubbleSize val="0"/>
        </c:dLbls>
        <c:gapWidth val="182"/>
        <c:axId val="1008329168"/>
        <c:axId val="1008329496"/>
      </c:barChart>
      <c:catAx>
        <c:axId val="10083291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08329496"/>
        <c:crosses val="autoZero"/>
        <c:auto val="1"/>
        <c:lblAlgn val="ctr"/>
        <c:lblOffset val="100"/>
        <c:noMultiLvlLbl val="0"/>
      </c:catAx>
      <c:valAx>
        <c:axId val="1008329496"/>
        <c:scaling>
          <c:orientation val="minMax"/>
        </c:scaling>
        <c:delete val="1"/>
        <c:axPos val="b"/>
        <c:numFmt formatCode="0%" sourceLinked="1"/>
        <c:majorTickMark val="none"/>
        <c:minorTickMark val="none"/>
        <c:tickLblPos val="nextTo"/>
        <c:crossAx val="1008329168"/>
        <c:crosses val="autoZero"/>
        <c:crossBetween val="between"/>
      </c:valAx>
      <c:spPr>
        <a:noFill/>
        <a:ln>
          <a:noFill/>
        </a:ln>
        <a:effectLst/>
      </c:spPr>
    </c:plotArea>
    <c:legend>
      <c:legendPos val="b"/>
      <c:layout>
        <c:manualLayout>
          <c:xMode val="edge"/>
          <c:yMode val="edge"/>
          <c:x val="0.61999242887745365"/>
          <c:y val="0.78523283072465699"/>
          <c:w val="0.16964469433212634"/>
          <c:h val="4.7358023533042463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7CC5-4D4F-9D2C-CA63424EDECC}"/>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7CC5-4D4F-9D2C-CA63424EDECC}"/>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7CC5-4D4F-9D2C-CA63424EDECC}"/>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Increasing</c:v>
                </c:pt>
                <c:pt idx="1">
                  <c:v>Remaining the same</c:v>
                </c:pt>
                <c:pt idx="2">
                  <c:v>Decreasing</c:v>
                </c:pt>
              </c:strCache>
            </c:strRef>
          </c:cat>
          <c:val>
            <c:numRef>
              <c:f>Sheet1!$B$2:$B$4</c:f>
              <c:numCache>
                <c:formatCode>0%</c:formatCode>
                <c:ptCount val="3"/>
                <c:pt idx="0">
                  <c:v>0.66</c:v>
                </c:pt>
                <c:pt idx="1">
                  <c:v>0.25</c:v>
                </c:pt>
                <c:pt idx="2">
                  <c:v>0.1</c:v>
                </c:pt>
              </c:numCache>
            </c:numRef>
          </c:val>
          <c:extLst>
            <c:ext xmlns:c16="http://schemas.microsoft.com/office/drawing/2014/chart" uri="{C3380CC4-5D6E-409C-BE32-E72D297353CC}">
              <c16:uniqueId val="{00000006-7CC5-4D4F-9D2C-CA63424EDECC}"/>
            </c:ext>
          </c:extLst>
        </c:ser>
        <c:dLbls>
          <c:dLblPos val="inEnd"/>
          <c:showLegendKey val="0"/>
          <c:showVal val="1"/>
          <c:showCatName val="0"/>
          <c:showSerName val="0"/>
          <c:showPercent val="0"/>
          <c:showBubbleSize val="0"/>
          <c:showLeaderLines val="1"/>
        </c:dLbls>
        <c:firstSliceAng val="0"/>
      </c:pieChart>
      <c:spPr>
        <a:noFill/>
        <a:ln>
          <a:noFill/>
        </a:ln>
        <a:effectLst/>
      </c:spPr>
    </c:plotArea>
    <c:legend>
      <c:legendPos val="r"/>
      <c:layout>
        <c:manualLayout>
          <c:xMode val="edge"/>
          <c:yMode val="edge"/>
          <c:x val="0.63848739348133599"/>
          <c:y val="0.36871666225650646"/>
          <c:w val="0.31687946807295547"/>
          <c:h val="0.23059925424767649"/>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3250983089923676"/>
          <c:y val="0"/>
          <c:w val="0.45450315611375025"/>
          <c:h val="1"/>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Employment agencies</c:v>
                </c:pt>
                <c:pt idx="1">
                  <c:v>Job boards (e.g., Indeed, CareerBuilder, ZipRecruiter, etc.)</c:v>
                </c:pt>
                <c:pt idx="2">
                  <c:v>Self-referred (walk-in)</c:v>
                </c:pt>
                <c:pt idx="3">
                  <c:v>Colleges/Universities</c:v>
                </c:pt>
                <c:pt idx="4">
                  <c:v>Job fairs/Seminars/Study groups</c:v>
                </c:pt>
                <c:pt idx="5">
                  <c:v>Industry conferences</c:v>
                </c:pt>
                <c:pt idx="6">
                  <c:v>Other</c:v>
                </c:pt>
                <c:pt idx="7">
                  <c:v>Your own personal observation/approach to individuals/family members</c:v>
                </c:pt>
                <c:pt idx="8">
                  <c:v>Advertisements/newsletters/direct mail</c:v>
                </c:pt>
                <c:pt idx="9">
                  <c:v>Centers of influence, nominators (i.e., business groups, church staff, charitable organizations)</c:v>
                </c:pt>
                <c:pt idx="10">
                  <c:v>Career agents</c:v>
                </c:pt>
                <c:pt idx="11">
                  <c:v>Social networking/Social media (i.e., Facebook, LinkedIn, YouTube, etc.)</c:v>
                </c:pt>
                <c:pt idx="12">
                  <c:v>Internal referrals</c:v>
                </c:pt>
                <c:pt idx="13">
                  <c:v>Marketing campaigns</c:v>
                </c:pt>
              </c:strCache>
            </c:strRef>
          </c:cat>
          <c:val>
            <c:numRef>
              <c:f>Sheet1!$B$2:$B$15</c:f>
              <c:numCache>
                <c:formatCode>0%</c:formatCode>
                <c:ptCount val="14"/>
                <c:pt idx="0">
                  <c:v>0</c:v>
                </c:pt>
                <c:pt idx="1">
                  <c:v>0</c:v>
                </c:pt>
                <c:pt idx="2">
                  <c:v>0</c:v>
                </c:pt>
                <c:pt idx="3">
                  <c:v>1.6393442622950821E-2</c:v>
                </c:pt>
                <c:pt idx="4">
                  <c:v>3.2786885245901641E-2</c:v>
                </c:pt>
                <c:pt idx="5">
                  <c:v>0.14754098360655737</c:v>
                </c:pt>
                <c:pt idx="6">
                  <c:v>0.14754098360655737</c:v>
                </c:pt>
                <c:pt idx="7">
                  <c:v>0.16393442622950818</c:v>
                </c:pt>
                <c:pt idx="8">
                  <c:v>0.21311475409836064</c:v>
                </c:pt>
                <c:pt idx="9">
                  <c:v>0.26229508196721313</c:v>
                </c:pt>
                <c:pt idx="10">
                  <c:v>0.29508196721311475</c:v>
                </c:pt>
                <c:pt idx="11">
                  <c:v>0.29508196721311475</c:v>
                </c:pt>
                <c:pt idx="12">
                  <c:v>0.39344262295081966</c:v>
                </c:pt>
                <c:pt idx="13">
                  <c:v>0.54098360655737709</c:v>
                </c:pt>
              </c:numCache>
            </c:numRef>
          </c:val>
          <c:extLst>
            <c:ext xmlns:c16="http://schemas.microsoft.com/office/drawing/2014/chart" uri="{C3380CC4-5D6E-409C-BE32-E72D297353CC}">
              <c16:uniqueId val="{00000000-90D0-4588-A483-54E55DC997D9}"/>
            </c:ext>
          </c:extLst>
        </c:ser>
        <c:dLbls>
          <c:dLblPos val="outEnd"/>
          <c:showLegendKey val="0"/>
          <c:showVal val="1"/>
          <c:showCatName val="0"/>
          <c:showSerName val="0"/>
          <c:showPercent val="0"/>
          <c:showBubbleSize val="0"/>
        </c:dLbls>
        <c:gapWidth val="182"/>
        <c:axId val="1765286831"/>
        <c:axId val="1765287791"/>
      </c:barChart>
      <c:catAx>
        <c:axId val="176528683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765287791"/>
        <c:crosses val="autoZero"/>
        <c:auto val="1"/>
        <c:lblAlgn val="ctr"/>
        <c:lblOffset val="100"/>
        <c:noMultiLvlLbl val="0"/>
      </c:catAx>
      <c:valAx>
        <c:axId val="1765287791"/>
        <c:scaling>
          <c:orientation val="minMax"/>
        </c:scaling>
        <c:delete val="1"/>
        <c:axPos val="b"/>
        <c:numFmt formatCode="0%" sourceLinked="1"/>
        <c:majorTickMark val="none"/>
        <c:minorTickMark val="none"/>
        <c:tickLblPos val="nextTo"/>
        <c:crossAx val="176528683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637245967660403"/>
          <c:y val="0"/>
          <c:w val="0.48574030289698145"/>
          <c:h val="1"/>
        </c:manualLayout>
      </c:layout>
      <c:barChart>
        <c:barDir val="bar"/>
        <c:grouping val="clustered"/>
        <c:varyColors val="0"/>
        <c:ser>
          <c:idx val="0"/>
          <c:order val="0"/>
          <c:tx>
            <c:strRef>
              <c:f>Sheet1!$B$1</c:f>
              <c:strCache>
                <c:ptCount val="1"/>
                <c:pt idx="0">
                  <c:v>Most focused</c:v>
                </c:pt>
              </c:strCache>
            </c:strRef>
          </c:tx>
          <c:spPr>
            <a:solidFill>
              <a:srgbClr val="0070C0"/>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1627-40F3-9764-D00696705408}"/>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Other</c:v>
                </c:pt>
                <c:pt idx="1">
                  <c:v>Inexperienced producers</c:v>
                </c:pt>
                <c:pt idx="2">
                  <c:v>Individuals of a specific ethnic/racial background</c:v>
                </c:pt>
                <c:pt idx="3">
                  <c:v>Individuals under the age of 30</c:v>
                </c:pt>
                <c:pt idx="4">
                  <c:v>Females</c:v>
                </c:pt>
                <c:pt idx="5">
                  <c:v>Experienced producers</c:v>
                </c:pt>
              </c:strCache>
            </c:strRef>
          </c:cat>
          <c:val>
            <c:numRef>
              <c:f>Sheet1!$B$2:$B$7</c:f>
              <c:numCache>
                <c:formatCode>0%</c:formatCode>
                <c:ptCount val="6"/>
                <c:pt idx="0">
                  <c:v>0</c:v>
                </c:pt>
                <c:pt idx="1">
                  <c:v>0.09</c:v>
                </c:pt>
                <c:pt idx="2">
                  <c:v>0.18</c:v>
                </c:pt>
                <c:pt idx="3">
                  <c:v>0.09</c:v>
                </c:pt>
                <c:pt idx="4">
                  <c:v>0.09</c:v>
                </c:pt>
                <c:pt idx="5">
                  <c:v>0.55000000000000004</c:v>
                </c:pt>
              </c:numCache>
            </c:numRef>
          </c:val>
          <c:extLst>
            <c:ext xmlns:c16="http://schemas.microsoft.com/office/drawing/2014/chart" uri="{C3380CC4-5D6E-409C-BE32-E72D297353CC}">
              <c16:uniqueId val="{00000000-C28A-4CCA-9145-5338BB596B97}"/>
            </c:ext>
          </c:extLst>
        </c:ser>
        <c:ser>
          <c:idx val="1"/>
          <c:order val="1"/>
          <c:tx>
            <c:strRef>
              <c:f>Sheet1!$C$1</c:f>
              <c:strCache>
                <c:ptCount val="1"/>
                <c:pt idx="0">
                  <c:v>Types targeted</c:v>
                </c:pt>
              </c:strCache>
            </c:strRef>
          </c:tx>
          <c:spPr>
            <a:solidFill>
              <a:srgbClr val="F7921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Other</c:v>
                </c:pt>
                <c:pt idx="1">
                  <c:v>Inexperienced producers</c:v>
                </c:pt>
                <c:pt idx="2">
                  <c:v>Individuals of a specific ethnic/racial background</c:v>
                </c:pt>
                <c:pt idx="3">
                  <c:v>Individuals under the age of 30</c:v>
                </c:pt>
                <c:pt idx="4">
                  <c:v>Females</c:v>
                </c:pt>
                <c:pt idx="5">
                  <c:v>Experienced producers</c:v>
                </c:pt>
              </c:strCache>
            </c:strRef>
          </c:cat>
          <c:val>
            <c:numRef>
              <c:f>Sheet1!$C$2:$C$7</c:f>
              <c:numCache>
                <c:formatCode>0%</c:formatCode>
                <c:ptCount val="6"/>
                <c:pt idx="0">
                  <c:v>0.11</c:v>
                </c:pt>
                <c:pt idx="1">
                  <c:v>0.14000000000000001</c:v>
                </c:pt>
                <c:pt idx="2">
                  <c:v>0.14000000000000001</c:v>
                </c:pt>
                <c:pt idx="3">
                  <c:v>0.17</c:v>
                </c:pt>
                <c:pt idx="4">
                  <c:v>0.28999999999999998</c:v>
                </c:pt>
                <c:pt idx="5">
                  <c:v>0.74</c:v>
                </c:pt>
              </c:numCache>
            </c:numRef>
          </c:val>
          <c:extLst>
            <c:ext xmlns:c16="http://schemas.microsoft.com/office/drawing/2014/chart" uri="{C3380CC4-5D6E-409C-BE32-E72D297353CC}">
              <c16:uniqueId val="{00000000-49FA-4336-AFE5-4EF574B636C7}"/>
            </c:ext>
          </c:extLst>
        </c:ser>
        <c:dLbls>
          <c:dLblPos val="outEnd"/>
          <c:showLegendKey val="0"/>
          <c:showVal val="1"/>
          <c:showCatName val="0"/>
          <c:showSerName val="0"/>
          <c:showPercent val="0"/>
          <c:showBubbleSize val="0"/>
        </c:dLbls>
        <c:gapWidth val="182"/>
        <c:axId val="1008329168"/>
        <c:axId val="1008329496"/>
      </c:barChart>
      <c:catAx>
        <c:axId val="10083291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08329496"/>
        <c:crosses val="autoZero"/>
        <c:auto val="1"/>
        <c:lblAlgn val="ctr"/>
        <c:lblOffset val="100"/>
        <c:noMultiLvlLbl val="0"/>
      </c:catAx>
      <c:valAx>
        <c:axId val="1008329496"/>
        <c:scaling>
          <c:orientation val="minMax"/>
        </c:scaling>
        <c:delete val="1"/>
        <c:axPos val="b"/>
        <c:numFmt formatCode="0%" sourceLinked="1"/>
        <c:majorTickMark val="none"/>
        <c:minorTickMark val="none"/>
        <c:tickLblPos val="nextTo"/>
        <c:crossAx val="1008329168"/>
        <c:crosses val="autoZero"/>
        <c:crossBetween val="between"/>
      </c:valAx>
      <c:spPr>
        <a:noFill/>
        <a:ln>
          <a:noFill/>
        </a:ln>
        <a:effectLst/>
      </c:spPr>
    </c:plotArea>
    <c:legend>
      <c:legendPos val="b"/>
      <c:layout>
        <c:manualLayout>
          <c:xMode val="edge"/>
          <c:yMode val="edge"/>
          <c:x val="0.62547854087851806"/>
          <c:y val="0.55381430572794776"/>
          <c:w val="0.22822513909309816"/>
          <c:h val="0.1507577900209339"/>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458424604652138"/>
          <c:y val="0"/>
          <c:w val="0.79840348891752033"/>
          <c:h val="1"/>
        </c:manualLayout>
      </c:layout>
      <c:barChart>
        <c:barDir val="bar"/>
        <c:grouping val="clustered"/>
        <c:varyColors val="0"/>
        <c:ser>
          <c:idx val="0"/>
          <c:order val="0"/>
          <c:tx>
            <c:strRef>
              <c:f>Sheet1!$B$1</c:f>
              <c:strCache>
                <c:ptCount val="1"/>
                <c:pt idx="0">
                  <c:v>2023</c:v>
                </c:pt>
              </c:strCache>
            </c:strRef>
          </c:tx>
          <c:spPr>
            <a:solidFill>
              <a:srgbClr val="F7921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None</c:v>
                </c:pt>
                <c:pt idx="1">
                  <c:v>Other</c:v>
                </c:pt>
                <c:pt idx="2">
                  <c:v>Compliance</c:v>
                </c:pt>
                <c:pt idx="3">
                  <c:v>Cloud/Data Storage</c:v>
                </c:pt>
                <c:pt idx="4">
                  <c:v>Product Platform</c:v>
                </c:pt>
                <c:pt idx="5">
                  <c:v>Prospecting</c:v>
                </c:pt>
                <c:pt idx="6">
                  <c:v>Data Analytics</c:v>
                </c:pt>
                <c:pt idx="7">
                  <c:v>Cyber Security</c:v>
                </c:pt>
                <c:pt idx="8">
                  <c:v>Website and Digital Delivery</c:v>
                </c:pt>
                <c:pt idx="9">
                  <c:v>CRM</c:v>
                </c:pt>
                <c:pt idx="10">
                  <c:v>Marketing / Social Media</c:v>
                </c:pt>
                <c:pt idx="11">
                  <c:v>Back office/Processing</c:v>
                </c:pt>
              </c:strCache>
            </c:strRef>
          </c:cat>
          <c:val>
            <c:numRef>
              <c:f>Sheet1!$B$2:$B$13</c:f>
              <c:numCache>
                <c:formatCode>0%</c:formatCode>
                <c:ptCount val="12"/>
                <c:pt idx="0">
                  <c:v>3.0769230769230771E-2</c:v>
                </c:pt>
                <c:pt idx="1">
                  <c:v>3.0769230769230771E-2</c:v>
                </c:pt>
                <c:pt idx="2">
                  <c:v>0.16923076923076924</c:v>
                </c:pt>
                <c:pt idx="3">
                  <c:v>0.4</c:v>
                </c:pt>
                <c:pt idx="4">
                  <c:v>0.26153846153846155</c:v>
                </c:pt>
                <c:pt idx="5">
                  <c:v>0.38461538461538464</c:v>
                </c:pt>
                <c:pt idx="6">
                  <c:v>0.44615384615384618</c:v>
                </c:pt>
                <c:pt idx="7">
                  <c:v>0.43076923076923079</c:v>
                </c:pt>
                <c:pt idx="8">
                  <c:v>0.47692307692307695</c:v>
                </c:pt>
                <c:pt idx="9">
                  <c:v>0.52307692307692311</c:v>
                </c:pt>
                <c:pt idx="10">
                  <c:v>0.63076923076923075</c:v>
                </c:pt>
                <c:pt idx="11">
                  <c:v>0.56923076923076921</c:v>
                </c:pt>
              </c:numCache>
            </c:numRef>
          </c:val>
          <c:extLst>
            <c:ext xmlns:c16="http://schemas.microsoft.com/office/drawing/2014/chart" uri="{C3380CC4-5D6E-409C-BE32-E72D297353CC}">
              <c16:uniqueId val="{00000000-FF84-4B06-A7F5-0C327ED85110}"/>
            </c:ext>
          </c:extLst>
        </c:ser>
        <c:ser>
          <c:idx val="1"/>
          <c:order val="1"/>
          <c:tx>
            <c:strRef>
              <c:f>Sheet1!$C$1</c:f>
              <c:strCache>
                <c:ptCount val="1"/>
                <c:pt idx="0">
                  <c:v>2024</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None</c:v>
                </c:pt>
                <c:pt idx="1">
                  <c:v>Other</c:v>
                </c:pt>
                <c:pt idx="2">
                  <c:v>Compliance</c:v>
                </c:pt>
                <c:pt idx="3">
                  <c:v>Cloud/Data Storage</c:v>
                </c:pt>
                <c:pt idx="4">
                  <c:v>Product Platform</c:v>
                </c:pt>
                <c:pt idx="5">
                  <c:v>Prospecting</c:v>
                </c:pt>
                <c:pt idx="6">
                  <c:v>Data Analytics</c:v>
                </c:pt>
                <c:pt idx="7">
                  <c:v>Cyber Security</c:v>
                </c:pt>
                <c:pt idx="8">
                  <c:v>Website and Digital Delivery</c:v>
                </c:pt>
                <c:pt idx="9">
                  <c:v>CRM</c:v>
                </c:pt>
                <c:pt idx="10">
                  <c:v>Marketing / Social Media</c:v>
                </c:pt>
                <c:pt idx="11">
                  <c:v>Back office/Processing</c:v>
                </c:pt>
              </c:strCache>
            </c:strRef>
          </c:cat>
          <c:val>
            <c:numRef>
              <c:f>Sheet1!$C$2:$C$13</c:f>
              <c:numCache>
                <c:formatCode>0%</c:formatCode>
                <c:ptCount val="12"/>
                <c:pt idx="0">
                  <c:v>0</c:v>
                </c:pt>
                <c:pt idx="1">
                  <c:v>0.02</c:v>
                </c:pt>
                <c:pt idx="2">
                  <c:v>0.25</c:v>
                </c:pt>
                <c:pt idx="3">
                  <c:v>0.25</c:v>
                </c:pt>
                <c:pt idx="4">
                  <c:v>0.26</c:v>
                </c:pt>
                <c:pt idx="5">
                  <c:v>0.34</c:v>
                </c:pt>
                <c:pt idx="6">
                  <c:v>0.36</c:v>
                </c:pt>
                <c:pt idx="7">
                  <c:v>0.44</c:v>
                </c:pt>
                <c:pt idx="8">
                  <c:v>0.51</c:v>
                </c:pt>
                <c:pt idx="9">
                  <c:v>0.56000000000000005</c:v>
                </c:pt>
                <c:pt idx="10">
                  <c:v>0.56999999999999995</c:v>
                </c:pt>
                <c:pt idx="11">
                  <c:v>0.69</c:v>
                </c:pt>
              </c:numCache>
            </c:numRef>
          </c:val>
          <c:extLst>
            <c:ext xmlns:c16="http://schemas.microsoft.com/office/drawing/2014/chart" uri="{C3380CC4-5D6E-409C-BE32-E72D297353CC}">
              <c16:uniqueId val="{00000001-FF84-4B06-A7F5-0C327ED85110}"/>
            </c:ext>
          </c:extLst>
        </c:ser>
        <c:dLbls>
          <c:dLblPos val="outEnd"/>
          <c:showLegendKey val="0"/>
          <c:showVal val="1"/>
          <c:showCatName val="0"/>
          <c:showSerName val="0"/>
          <c:showPercent val="0"/>
          <c:showBubbleSize val="0"/>
        </c:dLbls>
        <c:gapWidth val="182"/>
        <c:axId val="1009840584"/>
        <c:axId val="1009839600"/>
      </c:barChart>
      <c:catAx>
        <c:axId val="100984058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09839600"/>
        <c:crosses val="autoZero"/>
        <c:auto val="1"/>
        <c:lblAlgn val="ctr"/>
        <c:lblOffset val="100"/>
        <c:noMultiLvlLbl val="0"/>
      </c:catAx>
      <c:valAx>
        <c:axId val="1009839600"/>
        <c:scaling>
          <c:orientation val="minMax"/>
        </c:scaling>
        <c:delete val="1"/>
        <c:axPos val="b"/>
        <c:numFmt formatCode="0%" sourceLinked="1"/>
        <c:majorTickMark val="none"/>
        <c:minorTickMark val="none"/>
        <c:tickLblPos val="nextTo"/>
        <c:crossAx val="1009840584"/>
        <c:crosses val="autoZero"/>
        <c:crossBetween val="between"/>
      </c:valAx>
      <c:spPr>
        <a:noFill/>
        <a:ln>
          <a:noFill/>
        </a:ln>
        <a:effectLst/>
      </c:spPr>
    </c:plotArea>
    <c:legend>
      <c:legendPos val="r"/>
      <c:layout>
        <c:manualLayout>
          <c:xMode val="edge"/>
          <c:yMode val="edge"/>
          <c:x val="0.71578860837229996"/>
          <c:y val="0.72019795504724748"/>
          <c:w val="0.19878686536936985"/>
          <c:h val="0.14561915250704693"/>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F962-472E-8A20-06FCF6FC5144}"/>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F962-472E-8A20-06FCF6FC5144}"/>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F962-472E-8A20-06FCF6FC5144}"/>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F962-472E-8A20-06FCF6FC5144}"/>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F962-472E-8A20-06FCF6FC5144}"/>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Yes, currently using</c:v>
                </c:pt>
                <c:pt idx="1">
                  <c:v>Yes, plan to incorporate in next few years</c:v>
                </c:pt>
                <c:pt idx="2">
                  <c:v>Yes, considering</c:v>
                </c:pt>
                <c:pt idx="3">
                  <c:v>Unsure, do not know enough to make informed decision</c:v>
                </c:pt>
                <c:pt idx="4">
                  <c:v>No, and no future plans to</c:v>
                </c:pt>
              </c:strCache>
            </c:strRef>
          </c:cat>
          <c:val>
            <c:numRef>
              <c:f>Sheet1!$B$2:$B$6</c:f>
              <c:numCache>
                <c:formatCode>0%</c:formatCode>
                <c:ptCount val="5"/>
                <c:pt idx="0">
                  <c:v>0.27868852459016391</c:v>
                </c:pt>
                <c:pt idx="1">
                  <c:v>0.14754098360655737</c:v>
                </c:pt>
                <c:pt idx="2">
                  <c:v>0.22950819672131148</c:v>
                </c:pt>
                <c:pt idx="3">
                  <c:v>0.27868852459016391</c:v>
                </c:pt>
                <c:pt idx="4">
                  <c:v>6.5573770491803282E-2</c:v>
                </c:pt>
              </c:numCache>
            </c:numRef>
          </c:val>
          <c:extLst>
            <c:ext xmlns:c16="http://schemas.microsoft.com/office/drawing/2014/chart" uri="{C3380CC4-5D6E-409C-BE32-E72D297353CC}">
              <c16:uniqueId val="{00000000-9041-40C1-8B96-052FB4A7C270}"/>
            </c:ext>
          </c:extLst>
        </c:ser>
        <c:dLbls>
          <c:showLegendKey val="0"/>
          <c:showVal val="0"/>
          <c:showCatName val="0"/>
          <c:showSerName val="0"/>
          <c:showPercent val="0"/>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How are your current life insurance sales trending over last year?</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7CC5-4D4F-9D2C-CA63424EDECC}"/>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7CC5-4D4F-9D2C-CA63424EDECC}"/>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7CC5-4D4F-9D2C-CA63424EDECC}"/>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They are increasing</c:v>
                </c:pt>
                <c:pt idx="1">
                  <c:v>They are decreasing</c:v>
                </c:pt>
                <c:pt idx="2">
                  <c:v>They are remaining the same</c:v>
                </c:pt>
              </c:strCache>
            </c:strRef>
          </c:cat>
          <c:val>
            <c:numRef>
              <c:f>Sheet1!$B$2:$B$4</c:f>
              <c:numCache>
                <c:formatCode>0%</c:formatCode>
                <c:ptCount val="3"/>
                <c:pt idx="0">
                  <c:v>0.52</c:v>
                </c:pt>
                <c:pt idx="1">
                  <c:v>0.15</c:v>
                </c:pt>
                <c:pt idx="2">
                  <c:v>0.26</c:v>
                </c:pt>
              </c:numCache>
            </c:numRef>
          </c:val>
          <c:extLst>
            <c:ext xmlns:c16="http://schemas.microsoft.com/office/drawing/2014/chart" uri="{C3380CC4-5D6E-409C-BE32-E72D297353CC}">
              <c16:uniqueId val="{00000006-7CC5-4D4F-9D2C-CA63424EDECC}"/>
            </c:ext>
          </c:extLst>
        </c:ser>
        <c:dLbls>
          <c:dLblPos val="inEnd"/>
          <c:showLegendKey val="0"/>
          <c:showVal val="1"/>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2.5793648922627189E-2"/>
          <c:y val="9.1090548139544203E-2"/>
          <c:w val="0.94841269841269804"/>
          <c:h val="0.76465916765710462"/>
        </c:manualLayout>
      </c:layout>
      <c:lineChart>
        <c:grouping val="standard"/>
        <c:varyColors val="0"/>
        <c:ser>
          <c:idx val="0"/>
          <c:order val="0"/>
          <c:tx>
            <c:strRef>
              <c:f>Sheet1!$A$2</c:f>
              <c:strCache>
                <c:ptCount val="1"/>
                <c:pt idx="0">
                  <c:v>Affiliated Agents</c:v>
                </c:pt>
              </c:strCache>
            </c:strRef>
          </c:tx>
          <c:spPr>
            <a:ln w="28575" cap="rnd" cmpd="sng" algn="ctr">
              <a:solidFill>
                <a:schemeClr val="accent1">
                  <a:shade val="95000"/>
                  <a:satMod val="105000"/>
                </a:schemeClr>
              </a:solidFill>
              <a:prstDash val="solid"/>
              <a:round/>
            </a:ln>
            <a:effectLst/>
          </c:spPr>
          <c:marker>
            <c:symbol val="circle"/>
            <c:size val="5"/>
            <c:spPr>
              <a:solidFill>
                <a:schemeClr val="accent1"/>
              </a:solidFill>
              <a:ln w="9525" cap="flat" cmpd="sng" algn="ctr">
                <a:solidFill>
                  <a:srgbClr val="FFFFFF">
                    <a:lumMod val="50000"/>
                    <a:alpha val="97000"/>
                  </a:srgbClr>
                </a:solidFill>
                <a:prstDash val="solid"/>
                <a:round/>
              </a:ln>
              <a:effectLst/>
            </c:spPr>
          </c:marker>
          <c:cat>
            <c:strRef>
              <c:f>Sheet1!$B$1:$L$1</c:f>
              <c:strCache>
                <c:ptCount val="11"/>
                <c:pt idx="0">
                  <c:v>2013</c:v>
                </c:pt>
                <c:pt idx="1">
                  <c:v>2014</c:v>
                </c:pt>
                <c:pt idx="2">
                  <c:v>2015</c:v>
                </c:pt>
                <c:pt idx="3">
                  <c:v>2016</c:v>
                </c:pt>
                <c:pt idx="4">
                  <c:v>2017</c:v>
                </c:pt>
                <c:pt idx="5">
                  <c:v>2018</c:v>
                </c:pt>
                <c:pt idx="6">
                  <c:v>2019</c:v>
                </c:pt>
                <c:pt idx="7">
                  <c:v>2020</c:v>
                </c:pt>
                <c:pt idx="8">
                  <c:v>2021</c:v>
                </c:pt>
                <c:pt idx="9">
                  <c:v>2022</c:v>
                </c:pt>
                <c:pt idx="10">
                  <c:v>2023</c:v>
                </c:pt>
              </c:strCache>
            </c:strRef>
          </c:cat>
          <c:val>
            <c:numRef>
              <c:f>Sheet1!$B$2:$L$2</c:f>
              <c:numCache>
                <c:formatCode>0%</c:formatCode>
                <c:ptCount val="11"/>
                <c:pt idx="0">
                  <c:v>0.41</c:v>
                </c:pt>
                <c:pt idx="1">
                  <c:v>0.42</c:v>
                </c:pt>
                <c:pt idx="2">
                  <c:v>0.39</c:v>
                </c:pt>
                <c:pt idx="3">
                  <c:v>0.39</c:v>
                </c:pt>
                <c:pt idx="4">
                  <c:v>0.4</c:v>
                </c:pt>
                <c:pt idx="5">
                  <c:v>0.39</c:v>
                </c:pt>
                <c:pt idx="6">
                  <c:v>0.38</c:v>
                </c:pt>
                <c:pt idx="7">
                  <c:v>0.36</c:v>
                </c:pt>
                <c:pt idx="8">
                  <c:v>0.36</c:v>
                </c:pt>
                <c:pt idx="9">
                  <c:v>0.37</c:v>
                </c:pt>
                <c:pt idx="10">
                  <c:v>0.38</c:v>
                </c:pt>
              </c:numCache>
            </c:numRef>
          </c:val>
          <c:smooth val="0"/>
          <c:extLst>
            <c:ext xmlns:c16="http://schemas.microsoft.com/office/drawing/2014/chart" uri="{C3380CC4-5D6E-409C-BE32-E72D297353CC}">
              <c16:uniqueId val="{00000000-ABE6-45C7-A7BE-059EB16CAD30}"/>
            </c:ext>
          </c:extLst>
        </c:ser>
        <c:ser>
          <c:idx val="1"/>
          <c:order val="1"/>
          <c:tx>
            <c:strRef>
              <c:f>Sheet1!$A$3</c:f>
              <c:strCache>
                <c:ptCount val="1"/>
                <c:pt idx="0">
                  <c:v>Independent Agents</c:v>
                </c:pt>
              </c:strCache>
            </c:strRef>
          </c:tx>
          <c:spPr>
            <a:ln w="28575" cap="rnd" cmpd="sng" algn="ctr">
              <a:solidFill>
                <a:schemeClr val="accent2">
                  <a:shade val="95000"/>
                  <a:satMod val="105000"/>
                </a:schemeClr>
              </a:solidFill>
              <a:prstDash val="solid"/>
              <a:round/>
            </a:ln>
            <a:effectLst/>
          </c:spPr>
          <c:marker>
            <c:symbol val="circle"/>
            <c:size val="5"/>
            <c:spPr>
              <a:solidFill>
                <a:schemeClr val="accent2"/>
              </a:solidFill>
              <a:ln w="9525" cap="flat" cmpd="sng" algn="ctr">
                <a:solidFill>
                  <a:schemeClr val="accent2">
                    <a:shade val="95000"/>
                    <a:satMod val="105000"/>
                  </a:schemeClr>
                </a:solidFill>
                <a:prstDash val="solid"/>
                <a:round/>
              </a:ln>
              <a:effectLst/>
            </c:spPr>
          </c:marker>
          <c:cat>
            <c:strRef>
              <c:f>Sheet1!$B$1:$L$1</c:f>
              <c:strCache>
                <c:ptCount val="11"/>
                <c:pt idx="0">
                  <c:v>2013</c:v>
                </c:pt>
                <c:pt idx="1">
                  <c:v>2014</c:v>
                </c:pt>
                <c:pt idx="2">
                  <c:v>2015</c:v>
                </c:pt>
                <c:pt idx="3">
                  <c:v>2016</c:v>
                </c:pt>
                <c:pt idx="4">
                  <c:v>2017</c:v>
                </c:pt>
                <c:pt idx="5">
                  <c:v>2018</c:v>
                </c:pt>
                <c:pt idx="6">
                  <c:v>2019</c:v>
                </c:pt>
                <c:pt idx="7">
                  <c:v>2020</c:v>
                </c:pt>
                <c:pt idx="8">
                  <c:v>2021</c:v>
                </c:pt>
                <c:pt idx="9">
                  <c:v>2022</c:v>
                </c:pt>
                <c:pt idx="10">
                  <c:v>2023</c:v>
                </c:pt>
              </c:strCache>
            </c:strRef>
          </c:cat>
          <c:val>
            <c:numRef>
              <c:f>Sheet1!$B$3:$L$3</c:f>
              <c:numCache>
                <c:formatCode>0%</c:formatCode>
                <c:ptCount val="11"/>
                <c:pt idx="0">
                  <c:v>0.23</c:v>
                </c:pt>
                <c:pt idx="1">
                  <c:v>0.24</c:v>
                </c:pt>
                <c:pt idx="2">
                  <c:v>0.24</c:v>
                </c:pt>
                <c:pt idx="3">
                  <c:v>0.22</c:v>
                </c:pt>
                <c:pt idx="4">
                  <c:v>0.24</c:v>
                </c:pt>
                <c:pt idx="5">
                  <c:v>0.25</c:v>
                </c:pt>
                <c:pt idx="6">
                  <c:v>0.26</c:v>
                </c:pt>
                <c:pt idx="7">
                  <c:v>0.27</c:v>
                </c:pt>
                <c:pt idx="8">
                  <c:v>0.28999999999999998</c:v>
                </c:pt>
                <c:pt idx="9">
                  <c:v>0.28999999999999998</c:v>
                </c:pt>
                <c:pt idx="10">
                  <c:v>0.3</c:v>
                </c:pt>
              </c:numCache>
            </c:numRef>
          </c:val>
          <c:smooth val="0"/>
          <c:extLst>
            <c:ext xmlns:c16="http://schemas.microsoft.com/office/drawing/2014/chart" uri="{C3380CC4-5D6E-409C-BE32-E72D297353CC}">
              <c16:uniqueId val="{00000001-ABE6-45C7-A7BE-059EB16CAD30}"/>
            </c:ext>
          </c:extLst>
        </c:ser>
        <c:ser>
          <c:idx val="2"/>
          <c:order val="2"/>
          <c:tx>
            <c:strRef>
              <c:f>Sheet1!$A$4</c:f>
              <c:strCache>
                <c:ptCount val="1"/>
                <c:pt idx="0">
                  <c:v>Direct</c:v>
                </c:pt>
              </c:strCache>
            </c:strRef>
          </c:tx>
          <c:spPr>
            <a:ln w="28575" cap="rnd" cmpd="sng" algn="ctr">
              <a:solidFill>
                <a:schemeClr val="accent3">
                  <a:shade val="95000"/>
                  <a:satMod val="105000"/>
                </a:schemeClr>
              </a:solidFill>
              <a:prstDash val="solid"/>
              <a:round/>
            </a:ln>
            <a:effectLst/>
          </c:spPr>
          <c:marker>
            <c:symbol val="circle"/>
            <c:size val="5"/>
            <c:spPr>
              <a:solidFill>
                <a:schemeClr val="accent3"/>
              </a:solidFill>
              <a:ln w="9525" cap="flat" cmpd="sng" algn="ctr">
                <a:solidFill>
                  <a:schemeClr val="accent3">
                    <a:shade val="95000"/>
                    <a:satMod val="105000"/>
                  </a:schemeClr>
                </a:solidFill>
                <a:prstDash val="solid"/>
                <a:round/>
              </a:ln>
              <a:effectLst/>
            </c:spPr>
          </c:marker>
          <c:cat>
            <c:strRef>
              <c:f>Sheet1!$B$1:$L$1</c:f>
              <c:strCache>
                <c:ptCount val="11"/>
                <c:pt idx="0">
                  <c:v>2013</c:v>
                </c:pt>
                <c:pt idx="1">
                  <c:v>2014</c:v>
                </c:pt>
                <c:pt idx="2">
                  <c:v>2015</c:v>
                </c:pt>
                <c:pt idx="3">
                  <c:v>2016</c:v>
                </c:pt>
                <c:pt idx="4">
                  <c:v>2017</c:v>
                </c:pt>
                <c:pt idx="5">
                  <c:v>2018</c:v>
                </c:pt>
                <c:pt idx="6">
                  <c:v>2019</c:v>
                </c:pt>
                <c:pt idx="7">
                  <c:v>2020</c:v>
                </c:pt>
                <c:pt idx="8">
                  <c:v>2021</c:v>
                </c:pt>
                <c:pt idx="9">
                  <c:v>2022</c:v>
                </c:pt>
                <c:pt idx="10">
                  <c:v>2023</c:v>
                </c:pt>
              </c:strCache>
            </c:strRef>
          </c:cat>
          <c:val>
            <c:numRef>
              <c:f>Sheet1!$B$4:$L$4</c:f>
              <c:numCache>
                <c:formatCode>0%</c:formatCode>
                <c:ptCount val="11"/>
                <c:pt idx="0">
                  <c:v>0.21</c:v>
                </c:pt>
                <c:pt idx="1">
                  <c:v>0.19</c:v>
                </c:pt>
                <c:pt idx="2">
                  <c:v>0.23</c:v>
                </c:pt>
                <c:pt idx="3">
                  <c:v>0.25</c:v>
                </c:pt>
                <c:pt idx="4">
                  <c:v>0.23</c:v>
                </c:pt>
                <c:pt idx="5">
                  <c:v>0.23</c:v>
                </c:pt>
                <c:pt idx="6">
                  <c:v>0.23</c:v>
                </c:pt>
                <c:pt idx="7">
                  <c:v>0.26</c:v>
                </c:pt>
                <c:pt idx="8">
                  <c:v>0.24</c:v>
                </c:pt>
                <c:pt idx="9">
                  <c:v>0.23</c:v>
                </c:pt>
                <c:pt idx="10">
                  <c:v>0.21</c:v>
                </c:pt>
              </c:numCache>
            </c:numRef>
          </c:val>
          <c:smooth val="0"/>
          <c:extLst>
            <c:ext xmlns:c16="http://schemas.microsoft.com/office/drawing/2014/chart" uri="{C3380CC4-5D6E-409C-BE32-E72D297353CC}">
              <c16:uniqueId val="{00000002-ABE6-45C7-A7BE-059EB16CAD30}"/>
            </c:ext>
          </c:extLst>
        </c:ser>
        <c:ser>
          <c:idx val="3"/>
          <c:order val="3"/>
          <c:tx>
            <c:strRef>
              <c:f>Sheet1!$A$5</c:f>
              <c:strCache>
                <c:ptCount val="1"/>
                <c:pt idx="0">
                  <c:v>Other</c:v>
                </c:pt>
              </c:strCache>
            </c:strRef>
          </c:tx>
          <c:spPr>
            <a:ln w="28575" cap="rnd" cmpd="sng" algn="ctr">
              <a:solidFill>
                <a:schemeClr val="accent4">
                  <a:shade val="95000"/>
                  <a:satMod val="105000"/>
                </a:schemeClr>
              </a:solidFill>
              <a:prstDash val="solid"/>
              <a:round/>
            </a:ln>
            <a:effectLst/>
          </c:spPr>
          <c:marker>
            <c:symbol val="circle"/>
            <c:size val="5"/>
            <c:spPr>
              <a:solidFill>
                <a:schemeClr val="accent4"/>
              </a:solidFill>
              <a:ln w="9525" cap="flat" cmpd="sng" algn="ctr">
                <a:solidFill>
                  <a:schemeClr val="accent4">
                    <a:shade val="95000"/>
                    <a:satMod val="105000"/>
                  </a:schemeClr>
                </a:solidFill>
                <a:prstDash val="solid"/>
                <a:round/>
              </a:ln>
              <a:effectLst/>
            </c:spPr>
          </c:marker>
          <c:cat>
            <c:strRef>
              <c:f>Sheet1!$B$1:$L$1</c:f>
              <c:strCache>
                <c:ptCount val="11"/>
                <c:pt idx="0">
                  <c:v>2013</c:v>
                </c:pt>
                <c:pt idx="1">
                  <c:v>2014</c:v>
                </c:pt>
                <c:pt idx="2">
                  <c:v>2015</c:v>
                </c:pt>
                <c:pt idx="3">
                  <c:v>2016</c:v>
                </c:pt>
                <c:pt idx="4">
                  <c:v>2017</c:v>
                </c:pt>
                <c:pt idx="5">
                  <c:v>2018</c:v>
                </c:pt>
                <c:pt idx="6">
                  <c:v>2019</c:v>
                </c:pt>
                <c:pt idx="7">
                  <c:v>2020</c:v>
                </c:pt>
                <c:pt idx="8">
                  <c:v>2021</c:v>
                </c:pt>
                <c:pt idx="9">
                  <c:v>2022</c:v>
                </c:pt>
                <c:pt idx="10">
                  <c:v>2023</c:v>
                </c:pt>
              </c:strCache>
            </c:strRef>
          </c:cat>
          <c:val>
            <c:numRef>
              <c:f>Sheet1!$B$5:$L$5</c:f>
              <c:numCache>
                <c:formatCode>0%</c:formatCode>
                <c:ptCount val="11"/>
                <c:pt idx="0">
                  <c:v>0.15</c:v>
                </c:pt>
                <c:pt idx="1">
                  <c:v>0.15</c:v>
                </c:pt>
                <c:pt idx="2">
                  <c:v>0.14000000000000001</c:v>
                </c:pt>
                <c:pt idx="3">
                  <c:v>0.14000000000000001</c:v>
                </c:pt>
                <c:pt idx="4">
                  <c:v>0.13</c:v>
                </c:pt>
                <c:pt idx="5">
                  <c:v>0.13</c:v>
                </c:pt>
                <c:pt idx="6">
                  <c:v>0.13</c:v>
                </c:pt>
                <c:pt idx="7">
                  <c:v>0.11</c:v>
                </c:pt>
                <c:pt idx="8">
                  <c:v>0.11</c:v>
                </c:pt>
                <c:pt idx="9">
                  <c:v>0.11</c:v>
                </c:pt>
                <c:pt idx="10">
                  <c:v>0.11</c:v>
                </c:pt>
              </c:numCache>
            </c:numRef>
          </c:val>
          <c:smooth val="0"/>
          <c:extLst>
            <c:ext xmlns:c16="http://schemas.microsoft.com/office/drawing/2014/chart" uri="{C3380CC4-5D6E-409C-BE32-E72D297353CC}">
              <c16:uniqueId val="{00000003-ABE6-45C7-A7BE-059EB16CAD30}"/>
            </c:ext>
          </c:extLst>
        </c:ser>
        <c:dLbls>
          <c:showLegendKey val="0"/>
          <c:showVal val="0"/>
          <c:showCatName val="0"/>
          <c:showSerName val="0"/>
          <c:showPercent val="0"/>
          <c:showBubbleSize val="0"/>
        </c:dLbls>
        <c:marker val="1"/>
        <c:smooth val="0"/>
        <c:axId val="2120032272"/>
        <c:axId val="2119957600"/>
      </c:lineChart>
      <c:catAx>
        <c:axId val="2120032272"/>
        <c:scaling>
          <c:orientation val="minMax"/>
        </c:scaling>
        <c:delete val="0"/>
        <c:axPos val="b"/>
        <c:numFmt formatCode="General" sourceLinked="1"/>
        <c:majorTickMark val="out"/>
        <c:minorTickMark val="none"/>
        <c:tickLblPos val="nextTo"/>
        <c:spPr>
          <a:noFill/>
          <a:ln w="9525" cap="flat" cmpd="sng" algn="ctr">
            <a:solidFill>
              <a:srgbClr val="FFFFFF">
                <a:lumMod val="50000"/>
              </a:srgbClr>
            </a:solidFill>
            <a:prstDash val="solid"/>
            <a:round/>
          </a:ln>
          <a:effectLst/>
        </c:spPr>
        <c:txPr>
          <a:bodyPr rot="-60000000" spcFirstLastPara="1" vertOverflow="ellipsis" vert="horz" wrap="square" anchor="ctr" anchorCtr="1"/>
          <a:lstStyle/>
          <a:p>
            <a:pPr>
              <a:defRPr sz="900" b="0" i="0" u="none" strike="noStrike" kern="1200" baseline="0">
                <a:solidFill>
                  <a:srgbClr val="595959"/>
                </a:solidFill>
                <a:latin typeface="Arial"/>
                <a:ea typeface="+mn-ea"/>
                <a:cs typeface="Arial"/>
              </a:defRPr>
            </a:pPr>
            <a:endParaRPr lang="en-US"/>
          </a:p>
        </c:txPr>
        <c:crossAx val="2119957600"/>
        <c:crosses val="autoZero"/>
        <c:auto val="1"/>
        <c:lblAlgn val="ctr"/>
        <c:lblOffset val="100"/>
        <c:noMultiLvlLbl val="0"/>
      </c:catAx>
      <c:valAx>
        <c:axId val="2119957600"/>
        <c:scaling>
          <c:orientation val="minMax"/>
          <c:max val="0.60000000000000009"/>
        </c:scaling>
        <c:delete val="0"/>
        <c:axPos val="l"/>
        <c:majorGridlines>
          <c:spPr>
            <a:ln w="9525" cap="flat" cmpd="sng" algn="ctr">
              <a:solidFill>
                <a:schemeClr val="tx1">
                  <a:tint val="75000"/>
                  <a:shade val="95000"/>
                  <a:satMod val="105000"/>
                </a:schemeClr>
              </a:solidFill>
              <a:prstDash val="solid"/>
              <a:round/>
            </a:ln>
            <a:effectLst/>
          </c:spPr>
        </c:majorGridlines>
        <c:numFmt formatCode="0%" sourceLinked="1"/>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900" b="0" i="0" u="none" strike="noStrike" kern="1200" baseline="0">
                <a:solidFill>
                  <a:srgbClr val="595959"/>
                </a:solidFill>
                <a:latin typeface="Arial"/>
                <a:ea typeface="+mn-ea"/>
                <a:cs typeface="Arial"/>
              </a:defRPr>
            </a:pPr>
            <a:endParaRPr lang="en-US"/>
          </a:p>
        </c:txPr>
        <c:crossAx val="212003227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000" b="0" i="0" u="none" strike="noStrike" kern="1200" baseline="0">
              <a:solidFill>
                <a:srgbClr val="595959"/>
              </a:solidFill>
              <a:latin typeface="Arial"/>
              <a:ea typeface="+mn-ea"/>
              <a:cs typeface="Arial"/>
            </a:defRPr>
          </a:pPr>
          <a:endParaRPr lang="en-US"/>
        </a:p>
      </c:txPr>
    </c:legend>
    <c:plotVisOnly val="1"/>
    <c:dispBlanksAs val="gap"/>
    <c:showDLblsOverMax val="0"/>
  </c:chart>
  <c:spPr>
    <a:noFill/>
    <a:ln w="9525" cap="flat" cmpd="sng" algn="ctr">
      <a:noFill/>
      <a:prstDash val="solid"/>
      <a:round/>
    </a:ln>
    <a:effectLst/>
  </c:spPr>
  <c:txPr>
    <a:bodyPr/>
    <a:lstStyle/>
    <a:p>
      <a:pPr>
        <a:defRPr sz="900">
          <a:solidFill>
            <a:sysClr val="windowText" lastClr="000000"/>
          </a:solidFill>
          <a:latin typeface="Arial"/>
          <a:cs typeface="Arial"/>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2.5793648922627189E-2"/>
          <c:y val="0.10989246235708751"/>
          <c:w val="0.94841269841269804"/>
          <c:h val="0.74585745125808001"/>
        </c:manualLayout>
      </c:layout>
      <c:lineChart>
        <c:grouping val="standard"/>
        <c:varyColors val="0"/>
        <c:ser>
          <c:idx val="0"/>
          <c:order val="0"/>
          <c:tx>
            <c:strRef>
              <c:f>Sheet1!$A$2</c:f>
              <c:strCache>
                <c:ptCount val="1"/>
                <c:pt idx="0">
                  <c:v>Affiliated Agents</c:v>
                </c:pt>
              </c:strCache>
            </c:strRef>
          </c:tx>
          <c:spPr>
            <a:ln w="28575" cap="rnd" cmpd="sng" algn="ctr">
              <a:solidFill>
                <a:schemeClr val="accent1">
                  <a:shade val="95000"/>
                  <a:satMod val="105000"/>
                </a:schemeClr>
              </a:solidFill>
              <a:prstDash val="solid"/>
              <a:round/>
            </a:ln>
            <a:effectLst/>
          </c:spPr>
          <c:marker>
            <c:symbol val="circle"/>
            <c:size val="5"/>
            <c:spPr>
              <a:solidFill>
                <a:schemeClr val="accent1"/>
              </a:solidFill>
              <a:ln w="9525" cap="flat" cmpd="sng" algn="ctr">
                <a:solidFill>
                  <a:schemeClr val="accent1">
                    <a:shade val="95000"/>
                    <a:satMod val="105000"/>
                  </a:schemeClr>
                </a:solidFill>
                <a:prstDash val="solid"/>
                <a:round/>
              </a:ln>
              <a:effectLst/>
            </c:spPr>
          </c:marker>
          <c:cat>
            <c:strRef>
              <c:f>Sheet1!$B$1:$L$1</c:f>
              <c:strCache>
                <c:ptCount val="11"/>
                <c:pt idx="0">
                  <c:v>2013</c:v>
                </c:pt>
                <c:pt idx="1">
                  <c:v>2014</c:v>
                </c:pt>
                <c:pt idx="2">
                  <c:v>2015</c:v>
                </c:pt>
                <c:pt idx="3">
                  <c:v>2016</c:v>
                </c:pt>
                <c:pt idx="4">
                  <c:v>2017</c:v>
                </c:pt>
                <c:pt idx="5">
                  <c:v>2018</c:v>
                </c:pt>
                <c:pt idx="6">
                  <c:v>2019</c:v>
                </c:pt>
                <c:pt idx="7">
                  <c:v>2020</c:v>
                </c:pt>
                <c:pt idx="8">
                  <c:v>2021</c:v>
                </c:pt>
                <c:pt idx="9">
                  <c:v>2022</c:v>
                </c:pt>
                <c:pt idx="10">
                  <c:v>2023</c:v>
                </c:pt>
              </c:strCache>
            </c:strRef>
          </c:cat>
          <c:val>
            <c:numRef>
              <c:f>Sheet1!$B$2:$L$2</c:f>
              <c:numCache>
                <c:formatCode>0%</c:formatCode>
                <c:ptCount val="11"/>
                <c:pt idx="0">
                  <c:v>0.43</c:v>
                </c:pt>
                <c:pt idx="1">
                  <c:v>0.42</c:v>
                </c:pt>
                <c:pt idx="2">
                  <c:v>0.41</c:v>
                </c:pt>
                <c:pt idx="3">
                  <c:v>0.42</c:v>
                </c:pt>
                <c:pt idx="4">
                  <c:v>0.41</c:v>
                </c:pt>
                <c:pt idx="5">
                  <c:v>0.4</c:v>
                </c:pt>
                <c:pt idx="6">
                  <c:v>0.39</c:v>
                </c:pt>
                <c:pt idx="7">
                  <c:v>0.39</c:v>
                </c:pt>
                <c:pt idx="8">
                  <c:v>0.39</c:v>
                </c:pt>
                <c:pt idx="9">
                  <c:v>0.38</c:v>
                </c:pt>
                <c:pt idx="10">
                  <c:v>0.37</c:v>
                </c:pt>
              </c:numCache>
            </c:numRef>
          </c:val>
          <c:smooth val="0"/>
          <c:extLst>
            <c:ext xmlns:c16="http://schemas.microsoft.com/office/drawing/2014/chart" uri="{C3380CC4-5D6E-409C-BE32-E72D297353CC}">
              <c16:uniqueId val="{00000000-8460-4456-A04F-022ED1860426}"/>
            </c:ext>
          </c:extLst>
        </c:ser>
        <c:ser>
          <c:idx val="1"/>
          <c:order val="1"/>
          <c:tx>
            <c:strRef>
              <c:f>Sheet1!$A$3</c:f>
              <c:strCache>
                <c:ptCount val="1"/>
                <c:pt idx="0">
                  <c:v>Independent Agents</c:v>
                </c:pt>
              </c:strCache>
            </c:strRef>
          </c:tx>
          <c:spPr>
            <a:ln w="28575" cap="rnd" cmpd="sng" algn="ctr">
              <a:solidFill>
                <a:schemeClr val="accent2">
                  <a:shade val="95000"/>
                  <a:satMod val="105000"/>
                </a:schemeClr>
              </a:solidFill>
              <a:prstDash val="solid"/>
              <a:round/>
            </a:ln>
            <a:effectLst/>
          </c:spPr>
          <c:marker>
            <c:symbol val="circle"/>
            <c:size val="5"/>
            <c:spPr>
              <a:solidFill>
                <a:schemeClr val="accent2"/>
              </a:solidFill>
              <a:ln w="9525" cap="flat" cmpd="sng" algn="ctr">
                <a:solidFill>
                  <a:schemeClr val="accent2">
                    <a:shade val="95000"/>
                    <a:satMod val="105000"/>
                  </a:schemeClr>
                </a:solidFill>
                <a:prstDash val="solid"/>
                <a:round/>
              </a:ln>
              <a:effectLst/>
            </c:spPr>
          </c:marker>
          <c:cat>
            <c:strRef>
              <c:f>Sheet1!$B$1:$L$1</c:f>
              <c:strCache>
                <c:ptCount val="11"/>
                <c:pt idx="0">
                  <c:v>2013</c:v>
                </c:pt>
                <c:pt idx="1">
                  <c:v>2014</c:v>
                </c:pt>
                <c:pt idx="2">
                  <c:v>2015</c:v>
                </c:pt>
                <c:pt idx="3">
                  <c:v>2016</c:v>
                </c:pt>
                <c:pt idx="4">
                  <c:v>2017</c:v>
                </c:pt>
                <c:pt idx="5">
                  <c:v>2018</c:v>
                </c:pt>
                <c:pt idx="6">
                  <c:v>2019</c:v>
                </c:pt>
                <c:pt idx="7">
                  <c:v>2020</c:v>
                </c:pt>
                <c:pt idx="8">
                  <c:v>2021</c:v>
                </c:pt>
                <c:pt idx="9">
                  <c:v>2022</c:v>
                </c:pt>
                <c:pt idx="10">
                  <c:v>2023</c:v>
                </c:pt>
              </c:strCache>
            </c:strRef>
          </c:cat>
          <c:val>
            <c:numRef>
              <c:f>Sheet1!$B$3:$L$3</c:f>
              <c:numCache>
                <c:formatCode>0%</c:formatCode>
                <c:ptCount val="11"/>
                <c:pt idx="0">
                  <c:v>0.45</c:v>
                </c:pt>
                <c:pt idx="1">
                  <c:v>0.46</c:v>
                </c:pt>
                <c:pt idx="2">
                  <c:v>0.46</c:v>
                </c:pt>
                <c:pt idx="3">
                  <c:v>0.44</c:v>
                </c:pt>
                <c:pt idx="4">
                  <c:v>0.46</c:v>
                </c:pt>
                <c:pt idx="5">
                  <c:v>0.48</c:v>
                </c:pt>
                <c:pt idx="6">
                  <c:v>0.49</c:v>
                </c:pt>
                <c:pt idx="7">
                  <c:v>0.49</c:v>
                </c:pt>
                <c:pt idx="8">
                  <c:v>0.5</c:v>
                </c:pt>
                <c:pt idx="9">
                  <c:v>0.52</c:v>
                </c:pt>
                <c:pt idx="10">
                  <c:v>0.52</c:v>
                </c:pt>
              </c:numCache>
            </c:numRef>
          </c:val>
          <c:smooth val="0"/>
          <c:extLst>
            <c:ext xmlns:c16="http://schemas.microsoft.com/office/drawing/2014/chart" uri="{C3380CC4-5D6E-409C-BE32-E72D297353CC}">
              <c16:uniqueId val="{00000001-8460-4456-A04F-022ED1860426}"/>
            </c:ext>
          </c:extLst>
        </c:ser>
        <c:ser>
          <c:idx val="2"/>
          <c:order val="2"/>
          <c:tx>
            <c:strRef>
              <c:f>Sheet1!$A$4</c:f>
              <c:strCache>
                <c:ptCount val="1"/>
                <c:pt idx="0">
                  <c:v>Direct</c:v>
                </c:pt>
              </c:strCache>
            </c:strRef>
          </c:tx>
          <c:spPr>
            <a:ln w="28575" cap="rnd" cmpd="sng" algn="ctr">
              <a:solidFill>
                <a:schemeClr val="accent3">
                  <a:shade val="95000"/>
                  <a:satMod val="105000"/>
                </a:schemeClr>
              </a:solidFill>
              <a:prstDash val="solid"/>
              <a:round/>
            </a:ln>
            <a:effectLst/>
          </c:spPr>
          <c:marker>
            <c:symbol val="circle"/>
            <c:size val="5"/>
            <c:spPr>
              <a:solidFill>
                <a:schemeClr val="accent3"/>
              </a:solidFill>
              <a:ln w="9525" cap="flat" cmpd="sng" algn="ctr">
                <a:solidFill>
                  <a:schemeClr val="accent3">
                    <a:shade val="95000"/>
                    <a:satMod val="105000"/>
                  </a:schemeClr>
                </a:solidFill>
                <a:prstDash val="solid"/>
                <a:round/>
              </a:ln>
              <a:effectLst/>
            </c:spPr>
          </c:marker>
          <c:cat>
            <c:strRef>
              <c:f>Sheet1!$B$1:$L$1</c:f>
              <c:strCache>
                <c:ptCount val="11"/>
                <c:pt idx="0">
                  <c:v>2013</c:v>
                </c:pt>
                <c:pt idx="1">
                  <c:v>2014</c:v>
                </c:pt>
                <c:pt idx="2">
                  <c:v>2015</c:v>
                </c:pt>
                <c:pt idx="3">
                  <c:v>2016</c:v>
                </c:pt>
                <c:pt idx="4">
                  <c:v>2017</c:v>
                </c:pt>
                <c:pt idx="5">
                  <c:v>2018</c:v>
                </c:pt>
                <c:pt idx="6">
                  <c:v>2019</c:v>
                </c:pt>
                <c:pt idx="7">
                  <c:v>2020</c:v>
                </c:pt>
                <c:pt idx="8">
                  <c:v>2021</c:v>
                </c:pt>
                <c:pt idx="9">
                  <c:v>2022</c:v>
                </c:pt>
                <c:pt idx="10">
                  <c:v>2023</c:v>
                </c:pt>
              </c:strCache>
            </c:strRef>
          </c:cat>
          <c:val>
            <c:numRef>
              <c:f>Sheet1!$B$4:$L$4</c:f>
              <c:numCache>
                <c:formatCode>0%</c:formatCode>
                <c:ptCount val="11"/>
                <c:pt idx="0">
                  <c:v>0.06</c:v>
                </c:pt>
                <c:pt idx="1">
                  <c:v>0.06</c:v>
                </c:pt>
                <c:pt idx="2">
                  <c:v>7.0000000000000007E-2</c:v>
                </c:pt>
                <c:pt idx="3">
                  <c:v>0.08</c:v>
                </c:pt>
                <c:pt idx="4">
                  <c:v>0.06</c:v>
                </c:pt>
                <c:pt idx="5">
                  <c:v>0.06</c:v>
                </c:pt>
                <c:pt idx="6">
                  <c:v>0.06</c:v>
                </c:pt>
                <c:pt idx="7">
                  <c:v>7.0000000000000007E-2</c:v>
                </c:pt>
                <c:pt idx="8">
                  <c:v>0.06</c:v>
                </c:pt>
                <c:pt idx="9">
                  <c:v>0.06</c:v>
                </c:pt>
                <c:pt idx="10">
                  <c:v>0.06</c:v>
                </c:pt>
              </c:numCache>
            </c:numRef>
          </c:val>
          <c:smooth val="0"/>
          <c:extLst>
            <c:ext xmlns:c16="http://schemas.microsoft.com/office/drawing/2014/chart" uri="{C3380CC4-5D6E-409C-BE32-E72D297353CC}">
              <c16:uniqueId val="{00000002-8460-4456-A04F-022ED1860426}"/>
            </c:ext>
          </c:extLst>
        </c:ser>
        <c:ser>
          <c:idx val="3"/>
          <c:order val="3"/>
          <c:tx>
            <c:strRef>
              <c:f>Sheet1!$A$5</c:f>
              <c:strCache>
                <c:ptCount val="1"/>
                <c:pt idx="0">
                  <c:v>Other</c:v>
                </c:pt>
              </c:strCache>
            </c:strRef>
          </c:tx>
          <c:spPr>
            <a:ln w="28575" cap="rnd" cmpd="sng" algn="ctr">
              <a:solidFill>
                <a:schemeClr val="accent4">
                  <a:shade val="95000"/>
                  <a:satMod val="105000"/>
                </a:schemeClr>
              </a:solidFill>
              <a:prstDash val="solid"/>
              <a:round/>
            </a:ln>
            <a:effectLst/>
          </c:spPr>
          <c:marker>
            <c:symbol val="circle"/>
            <c:size val="5"/>
            <c:spPr>
              <a:solidFill>
                <a:schemeClr val="accent4"/>
              </a:solidFill>
              <a:ln w="9525" cap="flat" cmpd="sng" algn="ctr">
                <a:solidFill>
                  <a:schemeClr val="accent4">
                    <a:shade val="95000"/>
                    <a:satMod val="105000"/>
                  </a:schemeClr>
                </a:solidFill>
                <a:prstDash val="solid"/>
                <a:round/>
              </a:ln>
              <a:effectLst/>
            </c:spPr>
          </c:marker>
          <c:cat>
            <c:strRef>
              <c:f>Sheet1!$B$1:$L$1</c:f>
              <c:strCache>
                <c:ptCount val="11"/>
                <c:pt idx="0">
                  <c:v>2013</c:v>
                </c:pt>
                <c:pt idx="1">
                  <c:v>2014</c:v>
                </c:pt>
                <c:pt idx="2">
                  <c:v>2015</c:v>
                </c:pt>
                <c:pt idx="3">
                  <c:v>2016</c:v>
                </c:pt>
                <c:pt idx="4">
                  <c:v>2017</c:v>
                </c:pt>
                <c:pt idx="5">
                  <c:v>2018</c:v>
                </c:pt>
                <c:pt idx="6">
                  <c:v>2019</c:v>
                </c:pt>
                <c:pt idx="7">
                  <c:v>2020</c:v>
                </c:pt>
                <c:pt idx="8">
                  <c:v>2021</c:v>
                </c:pt>
                <c:pt idx="9">
                  <c:v>2022</c:v>
                </c:pt>
                <c:pt idx="10">
                  <c:v>2023</c:v>
                </c:pt>
              </c:strCache>
            </c:strRef>
          </c:cat>
          <c:val>
            <c:numRef>
              <c:f>Sheet1!$B$5:$L$5</c:f>
              <c:numCache>
                <c:formatCode>0%</c:formatCode>
                <c:ptCount val="11"/>
                <c:pt idx="0">
                  <c:v>0.06</c:v>
                </c:pt>
                <c:pt idx="1">
                  <c:v>0.06</c:v>
                </c:pt>
                <c:pt idx="2">
                  <c:v>0.06</c:v>
                </c:pt>
                <c:pt idx="3">
                  <c:v>0.06</c:v>
                </c:pt>
                <c:pt idx="4">
                  <c:v>7.0000000000000007E-2</c:v>
                </c:pt>
                <c:pt idx="5">
                  <c:v>0.06</c:v>
                </c:pt>
                <c:pt idx="6">
                  <c:v>0.06</c:v>
                </c:pt>
                <c:pt idx="7">
                  <c:v>0.05</c:v>
                </c:pt>
                <c:pt idx="8">
                  <c:v>0.05</c:v>
                </c:pt>
                <c:pt idx="9">
                  <c:v>0.04</c:v>
                </c:pt>
                <c:pt idx="10">
                  <c:v>0.05</c:v>
                </c:pt>
              </c:numCache>
            </c:numRef>
          </c:val>
          <c:smooth val="0"/>
          <c:extLst>
            <c:ext xmlns:c16="http://schemas.microsoft.com/office/drawing/2014/chart" uri="{C3380CC4-5D6E-409C-BE32-E72D297353CC}">
              <c16:uniqueId val="{00000003-8460-4456-A04F-022ED1860426}"/>
            </c:ext>
          </c:extLst>
        </c:ser>
        <c:dLbls>
          <c:showLegendKey val="0"/>
          <c:showVal val="0"/>
          <c:showCatName val="0"/>
          <c:showSerName val="0"/>
          <c:showPercent val="0"/>
          <c:showBubbleSize val="0"/>
        </c:dLbls>
        <c:marker val="1"/>
        <c:smooth val="0"/>
        <c:axId val="2120032272"/>
        <c:axId val="2119957600"/>
      </c:lineChart>
      <c:catAx>
        <c:axId val="2120032272"/>
        <c:scaling>
          <c:orientation val="minMax"/>
        </c:scaling>
        <c:delete val="0"/>
        <c:axPos val="b"/>
        <c:numFmt formatCode="General" sourceLinked="1"/>
        <c:majorTickMark val="none"/>
        <c:minorTickMark val="none"/>
        <c:tickLblPos val="nextTo"/>
        <c:spPr>
          <a:noFill/>
          <a:ln w="9525" cap="flat" cmpd="sng" algn="ctr">
            <a:solidFill>
              <a:schemeClr val="bg1">
                <a:lumMod val="50000"/>
              </a:schemeClr>
            </a:solidFill>
            <a:prstDash val="solid"/>
            <a:round/>
          </a:ln>
          <a:effectLst/>
        </c:spPr>
        <c:txPr>
          <a:bodyPr rot="-60000000" spcFirstLastPara="1" vertOverflow="ellipsis" vert="horz" wrap="square" anchor="ctr" anchorCtr="1"/>
          <a:lstStyle/>
          <a:p>
            <a:pPr>
              <a:defRPr sz="900" b="0" i="0" u="none" strike="noStrike" kern="1200" baseline="0">
                <a:solidFill>
                  <a:srgbClr val="595959"/>
                </a:solidFill>
                <a:latin typeface="Arial"/>
                <a:ea typeface="+mn-ea"/>
                <a:cs typeface="Arial"/>
              </a:defRPr>
            </a:pPr>
            <a:endParaRPr lang="en-US"/>
          </a:p>
        </c:txPr>
        <c:crossAx val="2119957600"/>
        <c:crosses val="autoZero"/>
        <c:auto val="1"/>
        <c:lblAlgn val="ctr"/>
        <c:lblOffset val="100"/>
        <c:noMultiLvlLbl val="0"/>
      </c:catAx>
      <c:valAx>
        <c:axId val="2119957600"/>
        <c:scaling>
          <c:orientation val="minMax"/>
          <c:max val="0.60000000000000009"/>
        </c:scaling>
        <c:delete val="0"/>
        <c:axPos val="l"/>
        <c:majorGridlines>
          <c:spPr>
            <a:ln w="9525" cap="flat" cmpd="sng" algn="ctr">
              <a:solidFill>
                <a:schemeClr val="tx1">
                  <a:tint val="75000"/>
                  <a:shade val="95000"/>
                  <a:satMod val="105000"/>
                </a:schemeClr>
              </a:solidFill>
              <a:prstDash val="solid"/>
              <a:round/>
            </a:ln>
            <a:effectLst/>
          </c:spPr>
        </c:majorGridlines>
        <c:numFmt formatCode="0%" sourceLinked="1"/>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900" b="0" i="0" u="none" strike="noStrike" kern="1200" baseline="0">
                <a:solidFill>
                  <a:srgbClr val="595959"/>
                </a:solidFill>
                <a:latin typeface="Arial"/>
                <a:ea typeface="+mn-ea"/>
                <a:cs typeface="Arial"/>
              </a:defRPr>
            </a:pPr>
            <a:endParaRPr lang="en-US"/>
          </a:p>
        </c:txPr>
        <c:crossAx val="212003227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000" b="0" i="0" u="none" strike="noStrike" kern="1200" baseline="0">
              <a:solidFill>
                <a:srgbClr val="595959"/>
              </a:solidFill>
              <a:latin typeface="Arial"/>
              <a:ea typeface="+mn-ea"/>
              <a:cs typeface="Arial"/>
            </a:defRPr>
          </a:pPr>
          <a:endParaRPr lang="en-US"/>
        </a:p>
      </c:txPr>
    </c:legend>
    <c:plotVisOnly val="1"/>
    <c:dispBlanksAs val="gap"/>
    <c:showDLblsOverMax val="0"/>
  </c:chart>
  <c:spPr>
    <a:noFill/>
    <a:ln w="9525" cap="flat" cmpd="sng" algn="ctr">
      <a:noFill/>
      <a:prstDash val="solid"/>
      <a:round/>
    </a:ln>
    <a:effectLst/>
  </c:spPr>
  <c:txPr>
    <a:bodyPr/>
    <a:lstStyle/>
    <a:p>
      <a:pPr>
        <a:defRPr sz="900">
          <a:solidFill>
            <a:sysClr val="windowText" lastClr="000000"/>
          </a:solidFill>
          <a:latin typeface="Arial"/>
          <a:cs typeface="Arial"/>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625040922765518"/>
          <c:y val="6.6211683743008301E-2"/>
          <c:w val="0.88416342897103561"/>
          <c:h val="0.91487069233041773"/>
        </c:manualLayout>
      </c:layout>
      <c:barChart>
        <c:barDir val="bar"/>
        <c:grouping val="percentStacked"/>
        <c:varyColors val="0"/>
        <c:ser>
          <c:idx val="0"/>
          <c:order val="0"/>
          <c:tx>
            <c:strRef>
              <c:f>Sheet1!$B$1</c:f>
              <c:strCache>
                <c:ptCount val="1"/>
                <c:pt idx="0">
                  <c:v>Indexed universal life</c:v>
                </c:pt>
              </c:strCache>
            </c:strRef>
          </c:tx>
          <c:spPr>
            <a:solidFill>
              <a:srgbClr val="002F70"/>
            </a:solidFill>
          </c:spPr>
          <c:invertIfNegative val="0"/>
          <c:dLbls>
            <c:dLbl>
              <c:idx val="0"/>
              <c:tx>
                <c:rich>
                  <a:bodyPr/>
                  <a:lstStyle/>
                  <a:p>
                    <a:pPr>
                      <a:defRPr sz="1200" b="1">
                        <a:solidFill>
                          <a:sysClr val="windowText" lastClr="000000"/>
                        </a:solidFill>
                      </a:defRPr>
                    </a:pPr>
                    <a:fld id="{A230DAD6-9FEE-41A6-8094-175FDE3E87D5}" type="VALUE">
                      <a:rPr lang="en-US" sz="1200">
                        <a:solidFill>
                          <a:schemeClr val="bg1"/>
                        </a:solidFill>
                      </a:rPr>
                      <a:pPr>
                        <a:defRPr sz="1200" b="1">
                          <a:solidFill>
                            <a:sysClr val="windowText" lastClr="000000"/>
                          </a:solidFill>
                        </a:defRPr>
                      </a:pPr>
                      <a:t>[VALUE]</a:t>
                    </a:fld>
                    <a:endParaRPr lang="en-US"/>
                  </a:p>
                </c:rich>
              </c:tx>
              <c:spPr>
                <a:noFill/>
                <a:ln>
                  <a:noFill/>
                </a:ln>
                <a:effectLst/>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A7C6-4715-9648-710B61323118}"/>
                </c:ext>
              </c:extLst>
            </c:dLbl>
            <c:dLbl>
              <c:idx val="1"/>
              <c:layout>
                <c:manualLayout>
                  <c:x val="1.6701475999918922E-2"/>
                  <c:y val="-8.828224499067773E-2"/>
                </c:manualLayout>
              </c:layout>
              <c:spPr>
                <a:noFill/>
                <a:ln>
                  <a:noFill/>
                </a:ln>
                <a:effectLst/>
              </c:spPr>
              <c:txPr>
                <a:bodyPr/>
                <a:lstStyle/>
                <a:p>
                  <a:pPr>
                    <a:defRPr sz="1200" b="1">
                      <a:solidFill>
                        <a:schemeClr val="tx1"/>
                      </a:solidFill>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7C6-4715-9648-710B61323118}"/>
                </c:ext>
              </c:extLst>
            </c:dLbl>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Other</c:v>
                </c:pt>
                <c:pt idx="1">
                  <c:v>Direct</c:v>
                </c:pt>
                <c:pt idx="2">
                  <c:v>Independent</c:v>
                </c:pt>
                <c:pt idx="3">
                  <c:v>Affiliated</c:v>
                </c:pt>
              </c:strCache>
            </c:strRef>
          </c:cat>
          <c:val>
            <c:numRef>
              <c:f>Sheet1!$B$2:$B$5</c:f>
              <c:numCache>
                <c:formatCode>0%</c:formatCode>
                <c:ptCount val="4"/>
                <c:pt idx="0">
                  <c:v>0.05</c:v>
                </c:pt>
                <c:pt idx="1">
                  <c:v>0.01</c:v>
                </c:pt>
                <c:pt idx="2">
                  <c:v>0.45</c:v>
                </c:pt>
                <c:pt idx="3">
                  <c:v>0.05</c:v>
                </c:pt>
              </c:numCache>
            </c:numRef>
          </c:val>
          <c:extLst>
            <c:ext xmlns:c16="http://schemas.microsoft.com/office/drawing/2014/chart" uri="{C3380CC4-5D6E-409C-BE32-E72D297353CC}">
              <c16:uniqueId val="{00000002-A7C6-4715-9648-710B61323118}"/>
            </c:ext>
          </c:extLst>
        </c:ser>
        <c:ser>
          <c:idx val="1"/>
          <c:order val="1"/>
          <c:tx>
            <c:strRef>
              <c:f>Sheet1!$C$1</c:f>
              <c:strCache>
                <c:ptCount val="1"/>
                <c:pt idx="0">
                  <c:v>Fixed universal life</c:v>
                </c:pt>
              </c:strCache>
            </c:strRef>
          </c:tx>
          <c:spPr>
            <a:solidFill>
              <a:srgbClr val="ED8C00"/>
            </a:solidFill>
            <a:ln>
              <a:noFill/>
            </a:ln>
          </c:spPr>
          <c:invertIfNegative val="0"/>
          <c:dLbls>
            <c:dLbl>
              <c:idx val="0"/>
              <c:layout>
                <c:manualLayout>
                  <c:x val="0"/>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7C6-4715-9648-710B61323118}"/>
                </c:ext>
              </c:extLst>
            </c:dLbl>
            <c:dLbl>
              <c:idx val="1"/>
              <c:delete val="1"/>
              <c:extLst>
                <c:ext xmlns:c15="http://schemas.microsoft.com/office/drawing/2012/chart" uri="{CE6537A1-D6FC-4f65-9D91-7224C49458BB}"/>
                <c:ext xmlns:c16="http://schemas.microsoft.com/office/drawing/2014/chart" uri="{C3380CC4-5D6E-409C-BE32-E72D297353CC}">
                  <c16:uniqueId val="{00000004-A7C6-4715-9648-710B61323118}"/>
                </c:ext>
              </c:extLst>
            </c:dLbl>
            <c:spPr>
              <a:noFill/>
              <a:ln>
                <a:noFill/>
              </a:ln>
              <a:effectLst/>
            </c:spPr>
            <c:txPr>
              <a:bodyPr/>
              <a:lstStyle/>
              <a:p>
                <a:pPr>
                  <a:defRPr sz="1200" b="1">
                    <a:solidFill>
                      <a:sysClr val="windowText" lastClr="00000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Other</c:v>
                </c:pt>
                <c:pt idx="1">
                  <c:v>Direct</c:v>
                </c:pt>
                <c:pt idx="2">
                  <c:v>Independent</c:v>
                </c:pt>
                <c:pt idx="3">
                  <c:v>Affiliated</c:v>
                </c:pt>
              </c:strCache>
            </c:strRef>
          </c:cat>
          <c:val>
            <c:numRef>
              <c:f>Sheet1!$C$2:$C$5</c:f>
              <c:numCache>
                <c:formatCode>General</c:formatCode>
                <c:ptCount val="4"/>
                <c:pt idx="0" formatCode="0%">
                  <c:v>0.13</c:v>
                </c:pt>
                <c:pt idx="2" formatCode="0%">
                  <c:v>0.06</c:v>
                </c:pt>
                <c:pt idx="3" formatCode="0%">
                  <c:v>7.0000000000000007E-2</c:v>
                </c:pt>
              </c:numCache>
            </c:numRef>
          </c:val>
          <c:extLst>
            <c:ext xmlns:c16="http://schemas.microsoft.com/office/drawing/2014/chart" uri="{C3380CC4-5D6E-409C-BE32-E72D297353CC}">
              <c16:uniqueId val="{00000005-A7C6-4715-9648-710B61323118}"/>
            </c:ext>
          </c:extLst>
        </c:ser>
        <c:ser>
          <c:idx val="2"/>
          <c:order val="2"/>
          <c:tx>
            <c:strRef>
              <c:f>Sheet1!$D$1</c:f>
              <c:strCache>
                <c:ptCount val="1"/>
                <c:pt idx="0">
                  <c:v>Variable universal life</c:v>
                </c:pt>
              </c:strCache>
            </c:strRef>
          </c:tx>
          <c:spPr>
            <a:solidFill>
              <a:srgbClr val="007B4E"/>
            </a:solidFill>
          </c:spPr>
          <c:invertIfNegative val="0"/>
          <c:dLbls>
            <c:dLbl>
              <c:idx val="0"/>
              <c:layout>
                <c:manualLayout>
                  <c:x val="1.9058509624547361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7C6-4715-9648-710B61323118}"/>
                </c:ext>
              </c:extLst>
            </c:dLbl>
            <c:dLbl>
              <c:idx val="1"/>
              <c:delete val="1"/>
              <c:extLst>
                <c:ext xmlns:c15="http://schemas.microsoft.com/office/drawing/2012/chart" uri="{CE6537A1-D6FC-4f65-9D91-7224C49458BB}"/>
                <c:ext xmlns:c16="http://schemas.microsoft.com/office/drawing/2014/chart" uri="{C3380CC4-5D6E-409C-BE32-E72D297353CC}">
                  <c16:uniqueId val="{00000007-A7C6-4715-9648-710B61323118}"/>
                </c:ext>
              </c:extLst>
            </c:dLbl>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Other</c:v>
                </c:pt>
                <c:pt idx="1">
                  <c:v>Direct</c:v>
                </c:pt>
                <c:pt idx="2">
                  <c:v>Independent</c:v>
                </c:pt>
                <c:pt idx="3">
                  <c:v>Affiliated</c:v>
                </c:pt>
              </c:strCache>
            </c:strRef>
          </c:cat>
          <c:val>
            <c:numRef>
              <c:f>Sheet1!$D$2:$D$5</c:f>
              <c:numCache>
                <c:formatCode>General</c:formatCode>
                <c:ptCount val="4"/>
                <c:pt idx="0" formatCode="0%">
                  <c:v>0.11</c:v>
                </c:pt>
                <c:pt idx="2" formatCode="0%">
                  <c:v>0.19</c:v>
                </c:pt>
                <c:pt idx="3" formatCode="0%">
                  <c:v>0.14000000000000001</c:v>
                </c:pt>
              </c:numCache>
            </c:numRef>
          </c:val>
          <c:extLst>
            <c:ext xmlns:c16="http://schemas.microsoft.com/office/drawing/2014/chart" uri="{C3380CC4-5D6E-409C-BE32-E72D297353CC}">
              <c16:uniqueId val="{00000008-A7C6-4715-9648-710B61323118}"/>
            </c:ext>
          </c:extLst>
        </c:ser>
        <c:ser>
          <c:idx val="3"/>
          <c:order val="3"/>
          <c:tx>
            <c:strRef>
              <c:f>Sheet1!$E$1</c:f>
              <c:strCache>
                <c:ptCount val="1"/>
                <c:pt idx="0">
                  <c:v>Term</c:v>
                </c:pt>
              </c:strCache>
            </c:strRef>
          </c:tx>
          <c:spPr>
            <a:solidFill>
              <a:srgbClr val="F9C606"/>
            </a:solidFill>
          </c:spPr>
          <c:invertIfNegative val="0"/>
          <c:dLbls>
            <c:spPr>
              <a:noFill/>
              <a:ln>
                <a:noFill/>
              </a:ln>
              <a:effectLst/>
            </c:spPr>
            <c:txPr>
              <a:bodyPr wrap="square" lIns="38100" tIns="19050" rIns="38100" bIns="19050" anchor="ctr">
                <a:spAutoFit/>
              </a:bodyPr>
              <a:lstStyle/>
              <a:p>
                <a:pPr>
                  <a:defRPr sz="12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Other</c:v>
                </c:pt>
                <c:pt idx="1">
                  <c:v>Direct</c:v>
                </c:pt>
                <c:pt idx="2">
                  <c:v>Independent</c:v>
                </c:pt>
                <c:pt idx="3">
                  <c:v>Affiliated</c:v>
                </c:pt>
              </c:strCache>
            </c:strRef>
          </c:cat>
          <c:val>
            <c:numRef>
              <c:f>Sheet1!$E$2:$E$5</c:f>
              <c:numCache>
                <c:formatCode>0%</c:formatCode>
                <c:ptCount val="4"/>
                <c:pt idx="0">
                  <c:v>0.05</c:v>
                </c:pt>
                <c:pt idx="1">
                  <c:v>0.23</c:v>
                </c:pt>
                <c:pt idx="2">
                  <c:v>0.17</c:v>
                </c:pt>
                <c:pt idx="3">
                  <c:v>0.2</c:v>
                </c:pt>
              </c:numCache>
            </c:numRef>
          </c:val>
          <c:extLst>
            <c:ext xmlns:c16="http://schemas.microsoft.com/office/drawing/2014/chart" uri="{C3380CC4-5D6E-409C-BE32-E72D297353CC}">
              <c16:uniqueId val="{00000009-A7C6-4715-9648-710B61323118}"/>
            </c:ext>
          </c:extLst>
        </c:ser>
        <c:ser>
          <c:idx val="4"/>
          <c:order val="4"/>
          <c:tx>
            <c:strRef>
              <c:f>Sheet1!$F$1</c:f>
              <c:strCache>
                <c:ptCount val="1"/>
                <c:pt idx="0">
                  <c:v>Whole life</c:v>
                </c:pt>
              </c:strCache>
            </c:strRef>
          </c:tx>
          <c:spPr>
            <a:solidFill>
              <a:srgbClr val="4298BE"/>
            </a:solidFill>
          </c:spPr>
          <c:invertIfNegative val="0"/>
          <c:dLbls>
            <c:spPr>
              <a:noFill/>
              <a:ln>
                <a:noFill/>
              </a:ln>
              <a:effectLst/>
            </c:spPr>
            <c:txPr>
              <a:bodyPr wrap="square" lIns="38100" tIns="19050" rIns="38100" bIns="19050" anchor="ctr">
                <a:spAutoFit/>
              </a:bodyPr>
              <a:lstStyle/>
              <a:p>
                <a:pPr>
                  <a:defRPr sz="1200"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Other</c:v>
                </c:pt>
                <c:pt idx="1">
                  <c:v>Direct</c:v>
                </c:pt>
                <c:pt idx="2">
                  <c:v>Independent</c:v>
                </c:pt>
                <c:pt idx="3">
                  <c:v>Affiliated</c:v>
                </c:pt>
              </c:strCache>
            </c:strRef>
          </c:cat>
          <c:val>
            <c:numRef>
              <c:f>Sheet1!$F$2:$F$5</c:f>
              <c:numCache>
                <c:formatCode>0%</c:formatCode>
                <c:ptCount val="4"/>
                <c:pt idx="0">
                  <c:v>0.66</c:v>
                </c:pt>
                <c:pt idx="1">
                  <c:v>0.76</c:v>
                </c:pt>
                <c:pt idx="2">
                  <c:v>0.13</c:v>
                </c:pt>
                <c:pt idx="3">
                  <c:v>0.54</c:v>
                </c:pt>
              </c:numCache>
            </c:numRef>
          </c:val>
          <c:extLst>
            <c:ext xmlns:c16="http://schemas.microsoft.com/office/drawing/2014/chart" uri="{C3380CC4-5D6E-409C-BE32-E72D297353CC}">
              <c16:uniqueId val="{0000000A-A7C6-4715-9648-710B61323118}"/>
            </c:ext>
          </c:extLst>
        </c:ser>
        <c:dLbls>
          <c:showLegendKey val="0"/>
          <c:showVal val="1"/>
          <c:showCatName val="0"/>
          <c:showSerName val="0"/>
          <c:showPercent val="0"/>
          <c:showBubbleSize val="0"/>
        </c:dLbls>
        <c:gapWidth val="110"/>
        <c:overlap val="100"/>
        <c:axId val="2132396096"/>
        <c:axId val="2132540912"/>
      </c:barChart>
      <c:catAx>
        <c:axId val="2132396096"/>
        <c:scaling>
          <c:orientation val="minMax"/>
        </c:scaling>
        <c:delete val="0"/>
        <c:axPos val="l"/>
        <c:numFmt formatCode="General" sourceLinked="0"/>
        <c:majorTickMark val="none"/>
        <c:minorTickMark val="none"/>
        <c:tickLblPos val="nextTo"/>
        <c:spPr>
          <a:ln>
            <a:solidFill>
              <a:schemeClr val="bg1">
                <a:lumMod val="50000"/>
              </a:schemeClr>
            </a:solidFill>
          </a:ln>
        </c:spPr>
        <c:txPr>
          <a:bodyPr/>
          <a:lstStyle/>
          <a:p>
            <a:pPr>
              <a:defRPr sz="1200">
                <a:solidFill>
                  <a:srgbClr val="595959"/>
                </a:solidFill>
              </a:defRPr>
            </a:pPr>
            <a:endParaRPr lang="en-US"/>
          </a:p>
        </c:txPr>
        <c:crossAx val="2132540912"/>
        <c:crosses val="autoZero"/>
        <c:auto val="1"/>
        <c:lblAlgn val="ctr"/>
        <c:lblOffset val="100"/>
        <c:noMultiLvlLbl val="0"/>
      </c:catAx>
      <c:valAx>
        <c:axId val="2132540912"/>
        <c:scaling>
          <c:orientation val="minMax"/>
          <c:max val="1"/>
        </c:scaling>
        <c:delete val="1"/>
        <c:axPos val="b"/>
        <c:numFmt formatCode="0%" sourceLinked="1"/>
        <c:majorTickMark val="out"/>
        <c:minorTickMark val="none"/>
        <c:tickLblPos val="nextTo"/>
        <c:crossAx val="2132396096"/>
        <c:crosses val="autoZero"/>
        <c:crossBetween val="between"/>
      </c:valAx>
      <c:spPr>
        <a:noFill/>
        <a:ln>
          <a:noFill/>
        </a:ln>
      </c:spPr>
    </c:plotArea>
    <c:legend>
      <c:legendPos val="t"/>
      <c:overlay val="0"/>
      <c:txPr>
        <a:bodyPr/>
        <a:lstStyle/>
        <a:p>
          <a:pPr>
            <a:defRPr sz="1200">
              <a:solidFill>
                <a:srgbClr val="595959"/>
              </a:solidFill>
            </a:defRPr>
          </a:pPr>
          <a:endParaRPr lang="en-US"/>
        </a:p>
      </c:txPr>
    </c:legend>
    <c:plotVisOnly val="1"/>
    <c:dispBlanksAs val="gap"/>
    <c:showDLblsOverMax val="0"/>
  </c:chart>
  <c:spPr>
    <a:noFill/>
    <a:ln>
      <a:noFill/>
    </a:ln>
  </c:spPr>
  <c:txPr>
    <a:bodyPr/>
    <a:lstStyle/>
    <a:p>
      <a:pPr>
        <a:defRPr sz="900">
          <a:solidFill>
            <a:sysClr val="windowText" lastClr="000000"/>
          </a:solidFill>
        </a:defRPr>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1862" b="1" i="0" u="none" strike="noStrike" kern="1200" spc="0" baseline="0">
                <a:solidFill>
                  <a:schemeClr val="tx1">
                    <a:lumMod val="65000"/>
                    <a:lumOff val="35000"/>
                  </a:schemeClr>
                </a:solidFill>
                <a:latin typeface="+mn-lt"/>
                <a:ea typeface="+mn-ea"/>
                <a:cs typeface="+mn-cs"/>
              </a:defRPr>
            </a:pPr>
            <a:r>
              <a:rPr lang="en-US" sz="1800" b="0" dirty="0"/>
              <a:t>Primary</a:t>
            </a:r>
            <a:r>
              <a:rPr lang="en-US" sz="1800" b="0" baseline="0" dirty="0"/>
              <a:t> Reason for Associating with an NMO</a:t>
            </a:r>
            <a:endParaRPr lang="en-US" sz="1800" b="0" dirty="0"/>
          </a:p>
        </c:rich>
      </c:tx>
      <c:layout>
        <c:manualLayout>
          <c:xMode val="edge"/>
          <c:yMode val="edge"/>
          <c:x val="0.11549375200543621"/>
          <c:y val="1.5563973445655384E-2"/>
        </c:manualLayout>
      </c:layout>
      <c:overlay val="0"/>
      <c:spPr>
        <a:noFill/>
        <a:ln>
          <a:noFill/>
        </a:ln>
        <a:effectLst/>
      </c:spPr>
      <c:txPr>
        <a:bodyPr rot="0" spcFirstLastPara="1" vertOverflow="ellipsis" vert="horz" wrap="square" anchor="ctr" anchorCtr="1"/>
        <a:lstStyle/>
        <a:p>
          <a:pPr algn="ctr">
            <a:defRPr sz="1862"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Cost efficiency</c:v>
                </c:pt>
                <c:pt idx="1">
                  <c:v>Brand exposure</c:v>
                </c:pt>
                <c:pt idx="2">
                  <c:v>Other</c:v>
                </c:pt>
                <c:pt idx="3">
                  <c:v>Access to specialized expertise</c:v>
                </c:pt>
                <c:pt idx="4">
                  <c:v>To have a succession plan</c:v>
                </c:pt>
                <c:pt idx="5">
                  <c:v>Expanded reach</c:v>
                </c:pt>
                <c:pt idx="6">
                  <c:v>Access to carriers for specialized products</c:v>
                </c:pt>
                <c:pt idx="7">
                  <c:v>Shared services (underwriting, marketing, advanced sales)</c:v>
                </c:pt>
                <c:pt idx="8">
                  <c:v>Better compensation</c:v>
                </c:pt>
                <c:pt idx="9">
                  <c:v>To remain competitive</c:v>
                </c:pt>
              </c:strCache>
            </c:strRef>
          </c:cat>
          <c:val>
            <c:numRef>
              <c:f>Sheet1!$B$2:$B$11</c:f>
              <c:numCache>
                <c:formatCode>0%</c:formatCode>
                <c:ptCount val="10"/>
                <c:pt idx="0">
                  <c:v>0</c:v>
                </c:pt>
                <c:pt idx="1">
                  <c:v>0</c:v>
                </c:pt>
                <c:pt idx="2">
                  <c:v>0</c:v>
                </c:pt>
                <c:pt idx="3">
                  <c:v>4.0816326530612242E-2</c:v>
                </c:pt>
                <c:pt idx="4">
                  <c:v>6.1224489795918366E-2</c:v>
                </c:pt>
                <c:pt idx="5">
                  <c:v>6.1224489795918366E-2</c:v>
                </c:pt>
                <c:pt idx="6">
                  <c:v>0.08</c:v>
                </c:pt>
                <c:pt idx="7">
                  <c:v>0.11</c:v>
                </c:pt>
                <c:pt idx="8">
                  <c:v>0.3</c:v>
                </c:pt>
                <c:pt idx="9">
                  <c:v>0.36</c:v>
                </c:pt>
              </c:numCache>
            </c:numRef>
          </c:val>
          <c:extLst>
            <c:ext xmlns:c16="http://schemas.microsoft.com/office/drawing/2014/chart" uri="{C3380CC4-5D6E-409C-BE32-E72D297353CC}">
              <c16:uniqueId val="{00000000-8CB0-424F-B16B-36E67C4AE6C2}"/>
            </c:ext>
          </c:extLst>
        </c:ser>
        <c:dLbls>
          <c:dLblPos val="outEnd"/>
          <c:showLegendKey val="0"/>
          <c:showVal val="1"/>
          <c:showCatName val="0"/>
          <c:showSerName val="0"/>
          <c:showPercent val="0"/>
          <c:showBubbleSize val="0"/>
        </c:dLbls>
        <c:gapWidth val="182"/>
        <c:axId val="768357983"/>
        <c:axId val="768360863"/>
      </c:barChart>
      <c:catAx>
        <c:axId val="76835798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68360863"/>
        <c:crosses val="autoZero"/>
        <c:auto val="1"/>
        <c:lblAlgn val="ctr"/>
        <c:lblOffset val="100"/>
        <c:noMultiLvlLbl val="0"/>
      </c:catAx>
      <c:valAx>
        <c:axId val="768360863"/>
        <c:scaling>
          <c:orientation val="minMax"/>
        </c:scaling>
        <c:delete val="1"/>
        <c:axPos val="b"/>
        <c:numFmt formatCode="0%" sourceLinked="1"/>
        <c:majorTickMark val="none"/>
        <c:minorTickMark val="none"/>
        <c:tickLblPos val="nextTo"/>
        <c:crossAx val="76835798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CPA firm</c:v>
                </c:pt>
                <c:pt idx="1">
                  <c:v>Other</c:v>
                </c:pt>
                <c:pt idx="2">
                  <c:v>Bank or credit union</c:v>
                </c:pt>
                <c:pt idx="3">
                  <c:v>Wirehouse</c:v>
                </c:pt>
                <c:pt idx="4">
                  <c:v>Independent broker-dealer</c:v>
                </c:pt>
                <c:pt idx="5">
                  <c:v>Property and casualty agency</c:v>
                </c:pt>
                <c:pt idx="6">
                  <c:v>RIA</c:v>
                </c:pt>
              </c:strCache>
            </c:strRef>
          </c:cat>
          <c:val>
            <c:numRef>
              <c:f>Sheet1!$B$2:$B$8</c:f>
              <c:numCache>
                <c:formatCode>0%</c:formatCode>
                <c:ptCount val="7"/>
                <c:pt idx="0">
                  <c:v>0</c:v>
                </c:pt>
                <c:pt idx="1">
                  <c:v>2.7027027027027029E-2</c:v>
                </c:pt>
                <c:pt idx="2">
                  <c:v>0.13513513513513514</c:v>
                </c:pt>
                <c:pt idx="3">
                  <c:v>0.13513513513513514</c:v>
                </c:pt>
                <c:pt idx="4">
                  <c:v>0.13513513513513514</c:v>
                </c:pt>
                <c:pt idx="5">
                  <c:v>0.27027027027027029</c:v>
                </c:pt>
                <c:pt idx="6">
                  <c:v>0.29729729729729731</c:v>
                </c:pt>
              </c:numCache>
            </c:numRef>
          </c:val>
          <c:extLst>
            <c:ext xmlns:c16="http://schemas.microsoft.com/office/drawing/2014/chart" uri="{C3380CC4-5D6E-409C-BE32-E72D297353CC}">
              <c16:uniqueId val="{00000000-4CF7-4222-A4D1-3796E20E999E}"/>
            </c:ext>
          </c:extLst>
        </c:ser>
        <c:dLbls>
          <c:dLblPos val="outEnd"/>
          <c:showLegendKey val="0"/>
          <c:showVal val="1"/>
          <c:showCatName val="0"/>
          <c:showSerName val="0"/>
          <c:showPercent val="0"/>
          <c:showBubbleSize val="0"/>
        </c:dLbls>
        <c:gapWidth val="219"/>
        <c:axId val="1884745119"/>
        <c:axId val="1884742239"/>
      </c:barChart>
      <c:catAx>
        <c:axId val="188474511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884742239"/>
        <c:crosses val="autoZero"/>
        <c:auto val="1"/>
        <c:lblAlgn val="ctr"/>
        <c:lblOffset val="100"/>
        <c:noMultiLvlLbl val="0"/>
      </c:catAx>
      <c:valAx>
        <c:axId val="1884742239"/>
        <c:scaling>
          <c:orientation val="minMax"/>
        </c:scaling>
        <c:delete val="1"/>
        <c:axPos val="b"/>
        <c:numFmt formatCode="0%" sourceLinked="1"/>
        <c:majorTickMark val="none"/>
        <c:minorTickMark val="none"/>
        <c:tickLblPos val="nextTo"/>
        <c:crossAx val="188474511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Other</c:v>
                </c:pt>
                <c:pt idx="1">
                  <c:v>Wirehouse</c:v>
                </c:pt>
                <c:pt idx="2">
                  <c:v>CPA firm</c:v>
                </c:pt>
                <c:pt idx="3">
                  <c:v>Bank or credit union</c:v>
                </c:pt>
                <c:pt idx="4">
                  <c:v>RIA</c:v>
                </c:pt>
                <c:pt idx="5">
                  <c:v>Independent broker-dealer</c:v>
                </c:pt>
                <c:pt idx="6">
                  <c:v>Property and casualty agency</c:v>
                </c:pt>
              </c:strCache>
            </c:strRef>
          </c:cat>
          <c:val>
            <c:numRef>
              <c:f>Sheet1!$B$2:$B$8</c:f>
              <c:numCache>
                <c:formatCode>0%</c:formatCode>
                <c:ptCount val="7"/>
                <c:pt idx="0">
                  <c:v>0.08</c:v>
                </c:pt>
                <c:pt idx="1">
                  <c:v>0.2</c:v>
                </c:pt>
                <c:pt idx="2">
                  <c:v>0.3</c:v>
                </c:pt>
                <c:pt idx="3">
                  <c:v>0.46</c:v>
                </c:pt>
                <c:pt idx="4">
                  <c:v>0.56000000000000005</c:v>
                </c:pt>
                <c:pt idx="5">
                  <c:v>0.62</c:v>
                </c:pt>
                <c:pt idx="6">
                  <c:v>0.78</c:v>
                </c:pt>
              </c:numCache>
            </c:numRef>
          </c:val>
          <c:extLst>
            <c:ext xmlns:c16="http://schemas.microsoft.com/office/drawing/2014/chart" uri="{C3380CC4-5D6E-409C-BE32-E72D297353CC}">
              <c16:uniqueId val="{00000000-B5CC-449D-B44D-F7FCA8ADEA4E}"/>
            </c:ext>
          </c:extLst>
        </c:ser>
        <c:dLbls>
          <c:dLblPos val="outEnd"/>
          <c:showLegendKey val="0"/>
          <c:showVal val="1"/>
          <c:showCatName val="0"/>
          <c:showSerName val="0"/>
          <c:showPercent val="0"/>
          <c:showBubbleSize val="0"/>
        </c:dLbls>
        <c:gapWidth val="219"/>
        <c:axId val="1884745119"/>
        <c:axId val="1884742239"/>
      </c:barChart>
      <c:catAx>
        <c:axId val="188474511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884742239"/>
        <c:crosses val="autoZero"/>
        <c:auto val="1"/>
        <c:lblAlgn val="ctr"/>
        <c:lblOffset val="100"/>
        <c:noMultiLvlLbl val="0"/>
      </c:catAx>
      <c:valAx>
        <c:axId val="1884742239"/>
        <c:scaling>
          <c:orientation val="minMax"/>
        </c:scaling>
        <c:delete val="1"/>
        <c:axPos val="b"/>
        <c:numFmt formatCode="0%" sourceLinked="1"/>
        <c:majorTickMark val="none"/>
        <c:minorTickMark val="none"/>
        <c:tickLblPos val="nextTo"/>
        <c:crossAx val="188474511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5.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image" Target="../media/image18.jpg"/></Relationships>
</file>

<file path=ppt/diagrams/_rels/drawing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image" Target="../media/image18.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5476C8B-E086-4200-9F47-B4442ACA5307}" type="doc">
      <dgm:prSet loTypeId="urn:microsoft.com/office/officeart/2005/8/layout/pList2" loCatId="list" qsTypeId="urn:microsoft.com/office/officeart/2005/8/quickstyle/simple1" qsCatId="simple" csTypeId="urn:microsoft.com/office/officeart/2005/8/colors/accent1_2" csCatId="accent1" phldr="1"/>
      <dgm:spPr/>
    </dgm:pt>
    <dgm:pt modelId="{A7B7B1A4-301C-4B5E-89E8-A4ABC9BF00C0}">
      <dgm:prSet phldrT="[Text]"/>
      <dgm:spPr/>
      <dgm:t>
        <a:bodyPr/>
        <a:lstStyle/>
        <a:p>
          <a:pPr algn="ctr">
            <a:buNone/>
          </a:pPr>
          <a:r>
            <a:rPr lang="en-US" dirty="0"/>
            <a:t>Term</a:t>
          </a:r>
        </a:p>
      </dgm:t>
    </dgm:pt>
    <dgm:pt modelId="{642AE83A-551C-4CDC-BCEE-0A6ED7E9B7F8}" type="parTrans" cxnId="{0ABEA78C-07B7-454D-8456-6D89EA98CBC0}">
      <dgm:prSet/>
      <dgm:spPr/>
      <dgm:t>
        <a:bodyPr/>
        <a:lstStyle/>
        <a:p>
          <a:endParaRPr lang="en-US"/>
        </a:p>
      </dgm:t>
    </dgm:pt>
    <dgm:pt modelId="{DE46A16D-8FD9-46FF-BCD0-9488BA8275E3}" type="sibTrans" cxnId="{0ABEA78C-07B7-454D-8456-6D89EA98CBC0}">
      <dgm:prSet/>
      <dgm:spPr/>
      <dgm:t>
        <a:bodyPr/>
        <a:lstStyle/>
        <a:p>
          <a:endParaRPr lang="en-US"/>
        </a:p>
      </dgm:t>
    </dgm:pt>
    <dgm:pt modelId="{D649AB97-A2A5-4C92-B47A-8F6367B6251D}">
      <dgm:prSet phldrT="[Text]"/>
      <dgm:spPr/>
      <dgm:t>
        <a:bodyPr/>
        <a:lstStyle/>
        <a:p>
          <a:pPr algn="ctr">
            <a:buNone/>
          </a:pPr>
          <a:r>
            <a:rPr lang="en-US" dirty="0"/>
            <a:t>Permanent</a:t>
          </a:r>
        </a:p>
      </dgm:t>
    </dgm:pt>
    <dgm:pt modelId="{AA36BCEB-5F31-4BF4-B3DA-833C75C2799E}" type="parTrans" cxnId="{E523C973-E3FD-46A2-96D4-A773F4A732DA}">
      <dgm:prSet/>
      <dgm:spPr/>
      <dgm:t>
        <a:bodyPr/>
        <a:lstStyle/>
        <a:p>
          <a:endParaRPr lang="en-US"/>
        </a:p>
      </dgm:t>
    </dgm:pt>
    <dgm:pt modelId="{D8C6C634-26BE-4FEB-BDF7-330C4691FA74}" type="sibTrans" cxnId="{E523C973-E3FD-46A2-96D4-A773F4A732DA}">
      <dgm:prSet/>
      <dgm:spPr/>
      <dgm:t>
        <a:bodyPr/>
        <a:lstStyle/>
        <a:p>
          <a:endParaRPr lang="en-US"/>
        </a:p>
      </dgm:t>
    </dgm:pt>
    <dgm:pt modelId="{40549714-BC17-4E73-9E54-F0F6A69CA1A7}">
      <dgm:prSet phldrT="[Text]"/>
      <dgm:spPr/>
      <dgm:t>
        <a:bodyPr/>
        <a:lstStyle/>
        <a:p>
          <a:pPr algn="ctr">
            <a:buFontTx/>
            <a:buNone/>
          </a:pPr>
          <a:r>
            <a:rPr lang="en-US" dirty="0"/>
            <a:t>0</a:t>
          </a:r>
        </a:p>
      </dgm:t>
    </dgm:pt>
    <dgm:pt modelId="{C1036F1C-3257-46C4-82B9-3A8AFAF19A66}" type="parTrans" cxnId="{03AFF989-10F2-4134-8CD8-FCEE7E27D1F0}">
      <dgm:prSet/>
      <dgm:spPr/>
      <dgm:t>
        <a:bodyPr/>
        <a:lstStyle/>
        <a:p>
          <a:endParaRPr lang="en-US"/>
        </a:p>
      </dgm:t>
    </dgm:pt>
    <dgm:pt modelId="{90BA1848-90AE-4983-8287-5FF3DC602ED5}" type="sibTrans" cxnId="{03AFF989-10F2-4134-8CD8-FCEE7E27D1F0}">
      <dgm:prSet/>
      <dgm:spPr/>
      <dgm:t>
        <a:bodyPr/>
        <a:lstStyle/>
        <a:p>
          <a:endParaRPr lang="en-US"/>
        </a:p>
      </dgm:t>
    </dgm:pt>
    <dgm:pt modelId="{F55C24E7-77E2-4C41-926D-27AD6957BAEA}">
      <dgm:prSet phldrT="[Text]"/>
      <dgm:spPr/>
      <dgm:t>
        <a:bodyPr/>
        <a:lstStyle/>
        <a:p>
          <a:pPr algn="ctr">
            <a:buFontTx/>
            <a:buNone/>
          </a:pPr>
          <a:r>
            <a:rPr lang="en-US" dirty="0"/>
            <a:t>60%</a:t>
          </a:r>
        </a:p>
      </dgm:t>
    </dgm:pt>
    <dgm:pt modelId="{33148245-3CCE-4DC3-ADF3-F9DC5BC66D07}" type="parTrans" cxnId="{4064C27A-3AA5-4414-B5CC-306F51292897}">
      <dgm:prSet/>
      <dgm:spPr/>
      <dgm:t>
        <a:bodyPr/>
        <a:lstStyle/>
        <a:p>
          <a:endParaRPr lang="en-US"/>
        </a:p>
      </dgm:t>
    </dgm:pt>
    <dgm:pt modelId="{C8E804C1-9548-4DDE-BE22-A0CD813AA387}" type="sibTrans" cxnId="{4064C27A-3AA5-4414-B5CC-306F51292897}">
      <dgm:prSet/>
      <dgm:spPr/>
      <dgm:t>
        <a:bodyPr/>
        <a:lstStyle/>
        <a:p>
          <a:endParaRPr lang="en-US"/>
        </a:p>
      </dgm:t>
    </dgm:pt>
    <dgm:pt modelId="{73D1781F-15A8-48C3-89E3-37DCCFBD4ED6}">
      <dgm:prSet phldrT="[Text]"/>
      <dgm:spPr/>
      <dgm:t>
        <a:bodyPr/>
        <a:lstStyle/>
        <a:p>
          <a:pPr algn="ctr">
            <a:buFontTx/>
            <a:buNone/>
          </a:pPr>
          <a:r>
            <a:rPr lang="en-US" dirty="0"/>
            <a:t>53%</a:t>
          </a:r>
        </a:p>
      </dgm:t>
    </dgm:pt>
    <dgm:pt modelId="{EA9927B8-1269-4422-BD5D-14C5DC3A869D}" type="parTrans" cxnId="{C0E82D89-47CA-4BE2-A58A-E996D7E247B7}">
      <dgm:prSet/>
      <dgm:spPr/>
      <dgm:t>
        <a:bodyPr/>
        <a:lstStyle/>
        <a:p>
          <a:endParaRPr lang="en-US"/>
        </a:p>
      </dgm:t>
    </dgm:pt>
    <dgm:pt modelId="{328BA56D-1D11-4283-BD73-22A4D2E45FBE}" type="sibTrans" cxnId="{C0E82D89-47CA-4BE2-A58A-E996D7E247B7}">
      <dgm:prSet/>
      <dgm:spPr/>
      <dgm:t>
        <a:bodyPr/>
        <a:lstStyle/>
        <a:p>
          <a:endParaRPr lang="en-US"/>
        </a:p>
      </dgm:t>
    </dgm:pt>
    <dgm:pt modelId="{A63EE867-CDF3-47F0-9725-370D9CD73D14}">
      <dgm:prSet phldrT="[Text]"/>
      <dgm:spPr/>
      <dgm:t>
        <a:bodyPr/>
        <a:lstStyle/>
        <a:p>
          <a:pPr algn="ctr">
            <a:buFontTx/>
            <a:buNone/>
          </a:pPr>
          <a:r>
            <a:rPr lang="en-US" dirty="0"/>
            <a:t>100%</a:t>
          </a:r>
        </a:p>
      </dgm:t>
    </dgm:pt>
    <dgm:pt modelId="{B038D513-7FB6-498A-9A9D-29152304F50D}" type="parTrans" cxnId="{B251192E-A3E6-4E24-8066-89CDDD91EF2B}">
      <dgm:prSet/>
      <dgm:spPr/>
      <dgm:t>
        <a:bodyPr/>
        <a:lstStyle/>
        <a:p>
          <a:endParaRPr lang="en-US"/>
        </a:p>
      </dgm:t>
    </dgm:pt>
    <dgm:pt modelId="{27DF3EC5-4DD7-4A6E-AB58-4987111D8FA8}" type="sibTrans" cxnId="{B251192E-A3E6-4E24-8066-89CDDD91EF2B}">
      <dgm:prSet/>
      <dgm:spPr/>
      <dgm:t>
        <a:bodyPr/>
        <a:lstStyle/>
        <a:p>
          <a:endParaRPr lang="en-US"/>
        </a:p>
      </dgm:t>
    </dgm:pt>
    <dgm:pt modelId="{91CA1DB5-DD9A-4F24-AC41-B9C55C1DE998}">
      <dgm:prSet phldrT="[Text]"/>
      <dgm:spPr/>
      <dgm:t>
        <a:bodyPr/>
        <a:lstStyle/>
        <a:p>
          <a:pPr algn="ctr">
            <a:buFontTx/>
            <a:buNone/>
          </a:pPr>
          <a:r>
            <a:rPr lang="en-US" dirty="0"/>
            <a:t>0</a:t>
          </a:r>
        </a:p>
      </dgm:t>
    </dgm:pt>
    <dgm:pt modelId="{52A63E3D-427A-408A-B74A-D6C180A42738}" type="parTrans" cxnId="{727489A8-0C46-4BE3-BEF2-7A47D6869ACE}">
      <dgm:prSet/>
      <dgm:spPr/>
      <dgm:t>
        <a:bodyPr/>
        <a:lstStyle/>
        <a:p>
          <a:endParaRPr lang="en-US"/>
        </a:p>
      </dgm:t>
    </dgm:pt>
    <dgm:pt modelId="{A54CE64B-F30A-4BC6-B37B-FDFFDF106825}" type="sibTrans" cxnId="{727489A8-0C46-4BE3-BEF2-7A47D6869ACE}">
      <dgm:prSet/>
      <dgm:spPr/>
      <dgm:t>
        <a:bodyPr/>
        <a:lstStyle/>
        <a:p>
          <a:endParaRPr lang="en-US"/>
        </a:p>
      </dgm:t>
    </dgm:pt>
    <dgm:pt modelId="{F9DA41BB-37E9-4888-B61F-5D7A1D42B5F9}">
      <dgm:prSet phldrT="[Text]"/>
      <dgm:spPr/>
      <dgm:t>
        <a:bodyPr/>
        <a:lstStyle/>
        <a:p>
          <a:pPr algn="ctr">
            <a:buFontTx/>
            <a:buNone/>
          </a:pPr>
          <a:r>
            <a:rPr lang="en-US" dirty="0"/>
            <a:t>40%</a:t>
          </a:r>
        </a:p>
      </dgm:t>
    </dgm:pt>
    <dgm:pt modelId="{9732E718-BA5A-4FA1-B98C-AE9C1F02211D}" type="parTrans" cxnId="{8A0117D4-0D43-41BB-B692-A6CE2B1E4183}">
      <dgm:prSet/>
      <dgm:spPr/>
      <dgm:t>
        <a:bodyPr/>
        <a:lstStyle/>
        <a:p>
          <a:endParaRPr lang="en-US"/>
        </a:p>
      </dgm:t>
    </dgm:pt>
    <dgm:pt modelId="{C58DAA88-A4C4-4EE6-BCD2-CB4D61C8B0FC}" type="sibTrans" cxnId="{8A0117D4-0D43-41BB-B692-A6CE2B1E4183}">
      <dgm:prSet/>
      <dgm:spPr/>
      <dgm:t>
        <a:bodyPr/>
        <a:lstStyle/>
        <a:p>
          <a:endParaRPr lang="en-US"/>
        </a:p>
      </dgm:t>
    </dgm:pt>
    <dgm:pt modelId="{11359F7A-4F74-482A-BC5F-6F53DC6E7506}">
      <dgm:prSet phldrT="[Text]"/>
      <dgm:spPr/>
      <dgm:t>
        <a:bodyPr/>
        <a:lstStyle/>
        <a:p>
          <a:pPr algn="ctr">
            <a:buFontTx/>
            <a:buNone/>
          </a:pPr>
          <a:r>
            <a:rPr lang="en-US" dirty="0"/>
            <a:t>47%</a:t>
          </a:r>
        </a:p>
      </dgm:t>
    </dgm:pt>
    <dgm:pt modelId="{1E1C7000-1A80-49E8-8BFE-FAC41BD8E9F8}" type="parTrans" cxnId="{27FE54B8-9613-4A10-A7A2-94EEB022FD16}">
      <dgm:prSet/>
      <dgm:spPr/>
      <dgm:t>
        <a:bodyPr/>
        <a:lstStyle/>
        <a:p>
          <a:endParaRPr lang="en-US"/>
        </a:p>
      </dgm:t>
    </dgm:pt>
    <dgm:pt modelId="{97289B1E-F0E8-4E1B-9EFC-FE46911ED65D}" type="sibTrans" cxnId="{27FE54B8-9613-4A10-A7A2-94EEB022FD16}">
      <dgm:prSet/>
      <dgm:spPr/>
      <dgm:t>
        <a:bodyPr/>
        <a:lstStyle/>
        <a:p>
          <a:endParaRPr lang="en-US"/>
        </a:p>
      </dgm:t>
    </dgm:pt>
    <dgm:pt modelId="{1597E2D0-FFE8-4E7D-818F-177CE9AA0188}">
      <dgm:prSet phldrT="[Text]"/>
      <dgm:spPr/>
      <dgm:t>
        <a:bodyPr/>
        <a:lstStyle/>
        <a:p>
          <a:pPr algn="ctr">
            <a:buFontTx/>
            <a:buNone/>
          </a:pPr>
          <a:r>
            <a:rPr lang="en-US" dirty="0"/>
            <a:t>100%</a:t>
          </a:r>
        </a:p>
      </dgm:t>
    </dgm:pt>
    <dgm:pt modelId="{FC757F37-66C9-432C-9898-21817DBF63FB}" type="parTrans" cxnId="{B3D867B6-F9E6-4C97-824C-05A1138832BC}">
      <dgm:prSet/>
      <dgm:spPr/>
      <dgm:t>
        <a:bodyPr/>
        <a:lstStyle/>
        <a:p>
          <a:endParaRPr lang="en-US"/>
        </a:p>
      </dgm:t>
    </dgm:pt>
    <dgm:pt modelId="{5663CA64-F4F6-4BEF-A9F6-F54BE5555980}" type="sibTrans" cxnId="{B3D867B6-F9E6-4C97-824C-05A1138832BC}">
      <dgm:prSet/>
      <dgm:spPr/>
      <dgm:t>
        <a:bodyPr/>
        <a:lstStyle/>
        <a:p>
          <a:endParaRPr lang="en-US"/>
        </a:p>
      </dgm:t>
    </dgm:pt>
    <dgm:pt modelId="{A0B18725-1637-4B5B-B595-AD5C9DBD0CCB}" type="pres">
      <dgm:prSet presAssocID="{85476C8B-E086-4200-9F47-B4442ACA5307}" presName="Name0" presStyleCnt="0">
        <dgm:presLayoutVars>
          <dgm:dir/>
          <dgm:resizeHandles val="exact"/>
        </dgm:presLayoutVars>
      </dgm:prSet>
      <dgm:spPr/>
    </dgm:pt>
    <dgm:pt modelId="{96734B78-AF29-4509-94AF-9C6112B37DC4}" type="pres">
      <dgm:prSet presAssocID="{85476C8B-E086-4200-9F47-B4442ACA5307}" presName="bkgdShp" presStyleLbl="alignAccFollowNode1" presStyleIdx="0" presStyleCnt="1" custScaleY="77596" custLinFactNeighborX="30610" custLinFactNeighborY="19832"/>
      <dgm:spPr/>
    </dgm:pt>
    <dgm:pt modelId="{CD93ED84-6499-4996-B31F-EDA9FC35115C}" type="pres">
      <dgm:prSet presAssocID="{85476C8B-E086-4200-9F47-B4442ACA5307}" presName="linComp" presStyleCnt="0"/>
      <dgm:spPr/>
    </dgm:pt>
    <dgm:pt modelId="{A4E86CF9-84BC-4C74-A554-B4A53378E050}" type="pres">
      <dgm:prSet presAssocID="{A7B7B1A4-301C-4B5E-89E8-A4ABC9BF00C0}" presName="compNode" presStyleCnt="0"/>
      <dgm:spPr/>
    </dgm:pt>
    <dgm:pt modelId="{B37E3C87-ECBF-4F23-88FF-821DDB35537B}" type="pres">
      <dgm:prSet presAssocID="{A7B7B1A4-301C-4B5E-89E8-A4ABC9BF00C0}" presName="node" presStyleLbl="node1" presStyleIdx="0" presStyleCnt="2">
        <dgm:presLayoutVars>
          <dgm:bulletEnabled val="1"/>
        </dgm:presLayoutVars>
      </dgm:prSet>
      <dgm:spPr/>
    </dgm:pt>
    <dgm:pt modelId="{304661DB-EEC4-4C72-8F63-EC074B2A5A2F}" type="pres">
      <dgm:prSet presAssocID="{A7B7B1A4-301C-4B5E-89E8-A4ABC9BF00C0}" presName="invisiNode" presStyleLbl="node1" presStyleIdx="0" presStyleCnt="2"/>
      <dgm:spPr/>
    </dgm:pt>
    <dgm:pt modelId="{6A689A2F-FCCB-4322-8B26-F37F0756A57C}" type="pres">
      <dgm:prSet presAssocID="{A7B7B1A4-301C-4B5E-89E8-A4ABC9BF00C0}" presName="imagNode" presStyleLbl="fgImgPlace1" presStyleIdx="0" presStyleCnt="2" custLinFactNeighborX="2676" custLinFactNeighborY="1189"/>
      <dgm:spPr>
        <a:blipFill>
          <a:blip xmlns:r="http://schemas.openxmlformats.org/officeDocument/2006/relationships" r:embed="rId1">
            <a:extLst>
              <a:ext uri="{28A0092B-C50C-407E-A947-70E740481C1C}">
                <a14:useLocalDpi xmlns:a14="http://schemas.microsoft.com/office/drawing/2010/main" val="0"/>
              </a:ext>
            </a:extLst>
          </a:blip>
          <a:srcRect/>
          <a:stretch>
            <a:fillRect l="-6000" r="-6000"/>
          </a:stretch>
        </a:blipFill>
      </dgm:spPr>
    </dgm:pt>
    <dgm:pt modelId="{B14EE69E-869A-4631-9B75-5CA053116E47}" type="pres">
      <dgm:prSet presAssocID="{DE46A16D-8FD9-46FF-BCD0-9488BA8275E3}" presName="sibTrans" presStyleLbl="sibTrans2D1" presStyleIdx="0" presStyleCnt="0"/>
      <dgm:spPr/>
    </dgm:pt>
    <dgm:pt modelId="{8225B2C7-CC54-44E9-A5A9-0658E6B1E009}" type="pres">
      <dgm:prSet presAssocID="{D649AB97-A2A5-4C92-B47A-8F6367B6251D}" presName="compNode" presStyleCnt="0"/>
      <dgm:spPr/>
    </dgm:pt>
    <dgm:pt modelId="{8F9BA5D3-C829-4564-9EA4-E87122814DF9}" type="pres">
      <dgm:prSet presAssocID="{D649AB97-A2A5-4C92-B47A-8F6367B6251D}" presName="node" presStyleLbl="node1" presStyleIdx="1" presStyleCnt="2">
        <dgm:presLayoutVars>
          <dgm:bulletEnabled val="1"/>
        </dgm:presLayoutVars>
      </dgm:prSet>
      <dgm:spPr/>
    </dgm:pt>
    <dgm:pt modelId="{733542FC-8890-4865-BA27-8B4864A9805E}" type="pres">
      <dgm:prSet presAssocID="{D649AB97-A2A5-4C92-B47A-8F6367B6251D}" presName="invisiNode" presStyleLbl="node1" presStyleIdx="1" presStyleCnt="2"/>
      <dgm:spPr/>
    </dgm:pt>
    <dgm:pt modelId="{DB2E07BB-4E67-472D-A361-8F7D914DEBB6}" type="pres">
      <dgm:prSet presAssocID="{D649AB97-A2A5-4C92-B47A-8F6367B6251D}" presName="imagNode" presStyleLbl="fgImgPlace1" presStyleIdx="1" presStyleCnt="2"/>
      <dgm:spPr>
        <a:blipFill>
          <a:blip xmlns:r="http://schemas.openxmlformats.org/officeDocument/2006/relationships" r:embed="rId2">
            <a:extLst>
              <a:ext uri="{28A0092B-C50C-407E-A947-70E740481C1C}">
                <a14:useLocalDpi xmlns:a14="http://schemas.microsoft.com/office/drawing/2010/main" val="0"/>
              </a:ext>
            </a:extLst>
          </a:blip>
          <a:srcRect/>
          <a:stretch>
            <a:fillRect l="-8000" r="-8000"/>
          </a:stretch>
        </a:blipFill>
      </dgm:spPr>
    </dgm:pt>
  </dgm:ptLst>
  <dgm:cxnLst>
    <dgm:cxn modelId="{BB74BD03-E9E8-4D9E-A77A-6ABC1DB46098}" type="presOf" srcId="{D649AB97-A2A5-4C92-B47A-8F6367B6251D}" destId="{8F9BA5D3-C829-4564-9EA4-E87122814DF9}" srcOrd="0" destOrd="0" presId="urn:microsoft.com/office/officeart/2005/8/layout/pList2"/>
    <dgm:cxn modelId="{59C3AC0C-6979-4671-A54B-E614FA5C4AD8}" type="presOf" srcId="{A7B7B1A4-301C-4B5E-89E8-A4ABC9BF00C0}" destId="{B37E3C87-ECBF-4F23-88FF-821DDB35537B}" srcOrd="0" destOrd="0" presId="urn:microsoft.com/office/officeart/2005/8/layout/pList2"/>
    <dgm:cxn modelId="{E9D8432D-1F93-4451-AF8B-CA294000DF7D}" type="presOf" srcId="{73D1781F-15A8-48C3-89E3-37DCCFBD4ED6}" destId="{B37E3C87-ECBF-4F23-88FF-821DDB35537B}" srcOrd="0" destOrd="3" presId="urn:microsoft.com/office/officeart/2005/8/layout/pList2"/>
    <dgm:cxn modelId="{B8C7762D-B7CE-4DF3-80F5-0F2D4639D2B6}" type="presOf" srcId="{DE46A16D-8FD9-46FF-BCD0-9488BA8275E3}" destId="{B14EE69E-869A-4631-9B75-5CA053116E47}" srcOrd="0" destOrd="0" presId="urn:microsoft.com/office/officeart/2005/8/layout/pList2"/>
    <dgm:cxn modelId="{09D4A02D-FEEF-42AA-9573-3D5760E86EB2}" type="presOf" srcId="{85476C8B-E086-4200-9F47-B4442ACA5307}" destId="{A0B18725-1637-4B5B-B595-AD5C9DBD0CCB}" srcOrd="0" destOrd="0" presId="urn:microsoft.com/office/officeart/2005/8/layout/pList2"/>
    <dgm:cxn modelId="{B251192E-A3E6-4E24-8066-89CDDD91EF2B}" srcId="{A7B7B1A4-301C-4B5E-89E8-A4ABC9BF00C0}" destId="{A63EE867-CDF3-47F0-9725-370D9CD73D14}" srcOrd="3" destOrd="0" parTransId="{B038D513-7FB6-498A-9A9D-29152304F50D}" sibTransId="{27DF3EC5-4DD7-4A6E-AB58-4987111D8FA8}"/>
    <dgm:cxn modelId="{32899933-0472-489C-A144-F04B268D47FD}" type="presOf" srcId="{F55C24E7-77E2-4C41-926D-27AD6957BAEA}" destId="{B37E3C87-ECBF-4F23-88FF-821DDB35537B}" srcOrd="0" destOrd="2" presId="urn:microsoft.com/office/officeart/2005/8/layout/pList2"/>
    <dgm:cxn modelId="{E523C973-E3FD-46A2-96D4-A773F4A732DA}" srcId="{85476C8B-E086-4200-9F47-B4442ACA5307}" destId="{D649AB97-A2A5-4C92-B47A-8F6367B6251D}" srcOrd="1" destOrd="0" parTransId="{AA36BCEB-5F31-4BF4-B3DA-833C75C2799E}" sibTransId="{D8C6C634-26BE-4FEB-BDF7-330C4691FA74}"/>
    <dgm:cxn modelId="{4064C27A-3AA5-4414-B5CC-306F51292897}" srcId="{A7B7B1A4-301C-4B5E-89E8-A4ABC9BF00C0}" destId="{F55C24E7-77E2-4C41-926D-27AD6957BAEA}" srcOrd="1" destOrd="0" parTransId="{33148245-3CCE-4DC3-ADF3-F9DC5BC66D07}" sibTransId="{C8E804C1-9548-4DDE-BE22-A0CD813AA387}"/>
    <dgm:cxn modelId="{C0E82D89-47CA-4BE2-A58A-E996D7E247B7}" srcId="{A7B7B1A4-301C-4B5E-89E8-A4ABC9BF00C0}" destId="{73D1781F-15A8-48C3-89E3-37DCCFBD4ED6}" srcOrd="2" destOrd="0" parTransId="{EA9927B8-1269-4422-BD5D-14C5DC3A869D}" sibTransId="{328BA56D-1D11-4283-BD73-22A4D2E45FBE}"/>
    <dgm:cxn modelId="{03AFF989-10F2-4134-8CD8-FCEE7E27D1F0}" srcId="{A7B7B1A4-301C-4B5E-89E8-A4ABC9BF00C0}" destId="{40549714-BC17-4E73-9E54-F0F6A69CA1A7}" srcOrd="0" destOrd="0" parTransId="{C1036F1C-3257-46C4-82B9-3A8AFAF19A66}" sibTransId="{90BA1848-90AE-4983-8287-5FF3DC602ED5}"/>
    <dgm:cxn modelId="{0ABEA78C-07B7-454D-8456-6D89EA98CBC0}" srcId="{85476C8B-E086-4200-9F47-B4442ACA5307}" destId="{A7B7B1A4-301C-4B5E-89E8-A4ABC9BF00C0}" srcOrd="0" destOrd="0" parTransId="{642AE83A-551C-4CDC-BCEE-0A6ED7E9B7F8}" sibTransId="{DE46A16D-8FD9-46FF-BCD0-9488BA8275E3}"/>
    <dgm:cxn modelId="{04FC8B9C-D3B7-41A1-9706-FE8340E118E2}" type="presOf" srcId="{1597E2D0-FFE8-4E7D-818F-177CE9AA0188}" destId="{8F9BA5D3-C829-4564-9EA4-E87122814DF9}" srcOrd="0" destOrd="4" presId="urn:microsoft.com/office/officeart/2005/8/layout/pList2"/>
    <dgm:cxn modelId="{2C4B7AA1-4564-4707-AAE1-E8E02D611D83}" type="presOf" srcId="{40549714-BC17-4E73-9E54-F0F6A69CA1A7}" destId="{B37E3C87-ECBF-4F23-88FF-821DDB35537B}" srcOrd="0" destOrd="1" presId="urn:microsoft.com/office/officeart/2005/8/layout/pList2"/>
    <dgm:cxn modelId="{F51514A7-8D6D-40F0-B694-EBED33F452FB}" type="presOf" srcId="{F9DA41BB-37E9-4888-B61F-5D7A1D42B5F9}" destId="{8F9BA5D3-C829-4564-9EA4-E87122814DF9}" srcOrd="0" destOrd="2" presId="urn:microsoft.com/office/officeart/2005/8/layout/pList2"/>
    <dgm:cxn modelId="{727489A8-0C46-4BE3-BEF2-7A47D6869ACE}" srcId="{D649AB97-A2A5-4C92-B47A-8F6367B6251D}" destId="{91CA1DB5-DD9A-4F24-AC41-B9C55C1DE998}" srcOrd="0" destOrd="0" parTransId="{52A63E3D-427A-408A-B74A-D6C180A42738}" sibTransId="{A54CE64B-F30A-4BC6-B37B-FDFFDF106825}"/>
    <dgm:cxn modelId="{F74FF2B5-76F2-4873-9F35-9E997F5C16C3}" type="presOf" srcId="{11359F7A-4F74-482A-BC5F-6F53DC6E7506}" destId="{8F9BA5D3-C829-4564-9EA4-E87122814DF9}" srcOrd="0" destOrd="3" presId="urn:microsoft.com/office/officeart/2005/8/layout/pList2"/>
    <dgm:cxn modelId="{B3D867B6-F9E6-4C97-824C-05A1138832BC}" srcId="{D649AB97-A2A5-4C92-B47A-8F6367B6251D}" destId="{1597E2D0-FFE8-4E7D-818F-177CE9AA0188}" srcOrd="3" destOrd="0" parTransId="{FC757F37-66C9-432C-9898-21817DBF63FB}" sibTransId="{5663CA64-F4F6-4BEF-A9F6-F54BE5555980}"/>
    <dgm:cxn modelId="{27FE54B8-9613-4A10-A7A2-94EEB022FD16}" srcId="{D649AB97-A2A5-4C92-B47A-8F6367B6251D}" destId="{11359F7A-4F74-482A-BC5F-6F53DC6E7506}" srcOrd="2" destOrd="0" parTransId="{1E1C7000-1A80-49E8-8BFE-FAC41BD8E9F8}" sibTransId="{97289B1E-F0E8-4E1B-9EFC-FE46911ED65D}"/>
    <dgm:cxn modelId="{ACA2B0CF-3BBE-426F-BDF1-41121D3AF5A8}" type="presOf" srcId="{A63EE867-CDF3-47F0-9725-370D9CD73D14}" destId="{B37E3C87-ECBF-4F23-88FF-821DDB35537B}" srcOrd="0" destOrd="4" presId="urn:microsoft.com/office/officeart/2005/8/layout/pList2"/>
    <dgm:cxn modelId="{6E28B1CF-A57D-428A-8648-B532462CB2B4}" type="presOf" srcId="{91CA1DB5-DD9A-4F24-AC41-B9C55C1DE998}" destId="{8F9BA5D3-C829-4564-9EA4-E87122814DF9}" srcOrd="0" destOrd="1" presId="urn:microsoft.com/office/officeart/2005/8/layout/pList2"/>
    <dgm:cxn modelId="{8A0117D4-0D43-41BB-B692-A6CE2B1E4183}" srcId="{D649AB97-A2A5-4C92-B47A-8F6367B6251D}" destId="{F9DA41BB-37E9-4888-B61F-5D7A1D42B5F9}" srcOrd="1" destOrd="0" parTransId="{9732E718-BA5A-4FA1-B98C-AE9C1F02211D}" sibTransId="{C58DAA88-A4C4-4EE6-BCD2-CB4D61C8B0FC}"/>
    <dgm:cxn modelId="{57DDEADF-C05D-4F20-9B87-D0F30C8B29CA}" type="presParOf" srcId="{A0B18725-1637-4B5B-B595-AD5C9DBD0CCB}" destId="{96734B78-AF29-4509-94AF-9C6112B37DC4}" srcOrd="0" destOrd="0" presId="urn:microsoft.com/office/officeart/2005/8/layout/pList2"/>
    <dgm:cxn modelId="{6BADAD4B-8964-47AB-8761-C816EA0DFE20}" type="presParOf" srcId="{A0B18725-1637-4B5B-B595-AD5C9DBD0CCB}" destId="{CD93ED84-6499-4996-B31F-EDA9FC35115C}" srcOrd="1" destOrd="0" presId="urn:microsoft.com/office/officeart/2005/8/layout/pList2"/>
    <dgm:cxn modelId="{9DE5ABB9-4E42-46BC-9D89-935094F36642}" type="presParOf" srcId="{CD93ED84-6499-4996-B31F-EDA9FC35115C}" destId="{A4E86CF9-84BC-4C74-A554-B4A53378E050}" srcOrd="0" destOrd="0" presId="urn:microsoft.com/office/officeart/2005/8/layout/pList2"/>
    <dgm:cxn modelId="{C36F8D9D-B3E3-4003-9305-04DFDBA63BA1}" type="presParOf" srcId="{A4E86CF9-84BC-4C74-A554-B4A53378E050}" destId="{B37E3C87-ECBF-4F23-88FF-821DDB35537B}" srcOrd="0" destOrd="0" presId="urn:microsoft.com/office/officeart/2005/8/layout/pList2"/>
    <dgm:cxn modelId="{A13C2136-E87C-4972-93B5-F10223BF4AFA}" type="presParOf" srcId="{A4E86CF9-84BC-4C74-A554-B4A53378E050}" destId="{304661DB-EEC4-4C72-8F63-EC074B2A5A2F}" srcOrd="1" destOrd="0" presId="urn:microsoft.com/office/officeart/2005/8/layout/pList2"/>
    <dgm:cxn modelId="{509A8205-EC72-4AE4-8E06-D57CA4BCDCC6}" type="presParOf" srcId="{A4E86CF9-84BC-4C74-A554-B4A53378E050}" destId="{6A689A2F-FCCB-4322-8B26-F37F0756A57C}" srcOrd="2" destOrd="0" presId="urn:microsoft.com/office/officeart/2005/8/layout/pList2"/>
    <dgm:cxn modelId="{2EF661CC-2A25-4D5D-BF5C-81A6AE3B50F4}" type="presParOf" srcId="{CD93ED84-6499-4996-B31F-EDA9FC35115C}" destId="{B14EE69E-869A-4631-9B75-5CA053116E47}" srcOrd="1" destOrd="0" presId="urn:microsoft.com/office/officeart/2005/8/layout/pList2"/>
    <dgm:cxn modelId="{CDD8A613-50EF-4A2A-B781-DC630C0F9769}" type="presParOf" srcId="{CD93ED84-6499-4996-B31F-EDA9FC35115C}" destId="{8225B2C7-CC54-44E9-A5A9-0658E6B1E009}" srcOrd="2" destOrd="0" presId="urn:microsoft.com/office/officeart/2005/8/layout/pList2"/>
    <dgm:cxn modelId="{24BB4E43-39EA-4228-BC50-6C574B4C195C}" type="presParOf" srcId="{8225B2C7-CC54-44E9-A5A9-0658E6B1E009}" destId="{8F9BA5D3-C829-4564-9EA4-E87122814DF9}" srcOrd="0" destOrd="0" presId="urn:microsoft.com/office/officeart/2005/8/layout/pList2"/>
    <dgm:cxn modelId="{36D714A1-68AD-4F96-89B9-CECA0C4BAAF7}" type="presParOf" srcId="{8225B2C7-CC54-44E9-A5A9-0658E6B1E009}" destId="{733542FC-8890-4865-BA27-8B4864A9805E}" srcOrd="1" destOrd="0" presId="urn:microsoft.com/office/officeart/2005/8/layout/pList2"/>
    <dgm:cxn modelId="{83DCBF0E-4EAE-4A49-AEB6-A97F1BACEA95}" type="presParOf" srcId="{8225B2C7-CC54-44E9-A5A9-0658E6B1E009}" destId="{DB2E07BB-4E67-472D-A361-8F7D914DEBB6}" srcOrd="2" destOrd="0" presId="urn:microsoft.com/office/officeart/2005/8/layout/p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734B78-AF29-4509-94AF-9C6112B37DC4}">
      <dsp:nvSpPr>
        <dsp:cNvPr id="0" name=""/>
        <dsp:cNvSpPr/>
      </dsp:nvSpPr>
      <dsp:spPr>
        <a:xfrm>
          <a:off x="0" y="598402"/>
          <a:ext cx="5346858" cy="1496217"/>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A689A2F-FCCB-4322-8B26-F37F0756A57C}">
      <dsp:nvSpPr>
        <dsp:cNvPr id="0" name=""/>
        <dsp:cNvSpPr/>
      </dsp:nvSpPr>
      <dsp:spPr>
        <a:xfrm>
          <a:off x="225049" y="273908"/>
          <a:ext cx="2392771" cy="1414023"/>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6000" r="-6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37E3C87-ECBF-4F23-88FF-821DDB35537B}">
      <dsp:nvSpPr>
        <dsp:cNvPr id="0" name=""/>
        <dsp:cNvSpPr/>
      </dsp:nvSpPr>
      <dsp:spPr>
        <a:xfrm rot="10800000">
          <a:off x="161019" y="1928214"/>
          <a:ext cx="2392771" cy="2356706"/>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t" anchorCtr="0">
          <a:noAutofit/>
        </a:bodyPr>
        <a:lstStyle/>
        <a:p>
          <a:pPr marL="0" lvl="0" indent="0" algn="ctr" defTabSz="1244600">
            <a:lnSpc>
              <a:spcPct val="90000"/>
            </a:lnSpc>
            <a:spcBef>
              <a:spcPct val="0"/>
            </a:spcBef>
            <a:spcAft>
              <a:spcPct val="35000"/>
            </a:spcAft>
            <a:buNone/>
          </a:pPr>
          <a:r>
            <a:rPr lang="en-US" sz="2800" kern="1200" dirty="0"/>
            <a:t>Term</a:t>
          </a:r>
        </a:p>
        <a:p>
          <a:pPr marL="228600" lvl="1" indent="-228600" algn="ctr" defTabSz="977900">
            <a:lnSpc>
              <a:spcPct val="90000"/>
            </a:lnSpc>
            <a:spcBef>
              <a:spcPct val="0"/>
            </a:spcBef>
            <a:spcAft>
              <a:spcPct val="15000"/>
            </a:spcAft>
            <a:buFontTx/>
            <a:buNone/>
          </a:pPr>
          <a:r>
            <a:rPr lang="en-US" sz="2200" kern="1200" dirty="0"/>
            <a:t>0</a:t>
          </a:r>
        </a:p>
        <a:p>
          <a:pPr marL="228600" lvl="1" indent="-228600" algn="ctr" defTabSz="977900">
            <a:lnSpc>
              <a:spcPct val="90000"/>
            </a:lnSpc>
            <a:spcBef>
              <a:spcPct val="0"/>
            </a:spcBef>
            <a:spcAft>
              <a:spcPct val="15000"/>
            </a:spcAft>
            <a:buFontTx/>
            <a:buNone/>
          </a:pPr>
          <a:r>
            <a:rPr lang="en-US" sz="2200" kern="1200" dirty="0"/>
            <a:t>60%</a:t>
          </a:r>
        </a:p>
        <a:p>
          <a:pPr marL="228600" lvl="1" indent="-228600" algn="ctr" defTabSz="977900">
            <a:lnSpc>
              <a:spcPct val="90000"/>
            </a:lnSpc>
            <a:spcBef>
              <a:spcPct val="0"/>
            </a:spcBef>
            <a:spcAft>
              <a:spcPct val="15000"/>
            </a:spcAft>
            <a:buFontTx/>
            <a:buNone/>
          </a:pPr>
          <a:r>
            <a:rPr lang="en-US" sz="2200" kern="1200" dirty="0"/>
            <a:t>53%</a:t>
          </a:r>
        </a:p>
        <a:p>
          <a:pPr marL="228600" lvl="1" indent="-228600" algn="ctr" defTabSz="977900">
            <a:lnSpc>
              <a:spcPct val="90000"/>
            </a:lnSpc>
            <a:spcBef>
              <a:spcPct val="0"/>
            </a:spcBef>
            <a:spcAft>
              <a:spcPct val="15000"/>
            </a:spcAft>
            <a:buFontTx/>
            <a:buNone/>
          </a:pPr>
          <a:r>
            <a:rPr lang="en-US" sz="2200" kern="1200" dirty="0"/>
            <a:t>100%</a:t>
          </a:r>
        </a:p>
      </dsp:txBody>
      <dsp:txXfrm rot="10800000">
        <a:off x="233496" y="1928214"/>
        <a:ext cx="2247817" cy="2284229"/>
      </dsp:txXfrm>
    </dsp:sp>
    <dsp:sp modelId="{DB2E07BB-4E67-472D-A361-8F7D914DEBB6}">
      <dsp:nvSpPr>
        <dsp:cNvPr id="0" name=""/>
        <dsp:cNvSpPr/>
      </dsp:nvSpPr>
      <dsp:spPr>
        <a:xfrm>
          <a:off x="2793067" y="257095"/>
          <a:ext cx="2392771" cy="1414023"/>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8000" r="-8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F9BA5D3-C829-4564-9EA4-E87122814DF9}">
      <dsp:nvSpPr>
        <dsp:cNvPr id="0" name=""/>
        <dsp:cNvSpPr/>
      </dsp:nvSpPr>
      <dsp:spPr>
        <a:xfrm rot="10800000">
          <a:off x="2793067" y="1928214"/>
          <a:ext cx="2392771" cy="2356706"/>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t" anchorCtr="0">
          <a:noAutofit/>
        </a:bodyPr>
        <a:lstStyle/>
        <a:p>
          <a:pPr marL="0" lvl="0" indent="0" algn="ctr" defTabSz="1244600">
            <a:lnSpc>
              <a:spcPct val="90000"/>
            </a:lnSpc>
            <a:spcBef>
              <a:spcPct val="0"/>
            </a:spcBef>
            <a:spcAft>
              <a:spcPct val="35000"/>
            </a:spcAft>
            <a:buNone/>
          </a:pPr>
          <a:r>
            <a:rPr lang="en-US" sz="2800" kern="1200" dirty="0"/>
            <a:t>Permanent</a:t>
          </a:r>
        </a:p>
        <a:p>
          <a:pPr marL="228600" lvl="1" indent="-228600" algn="ctr" defTabSz="977900">
            <a:lnSpc>
              <a:spcPct val="90000"/>
            </a:lnSpc>
            <a:spcBef>
              <a:spcPct val="0"/>
            </a:spcBef>
            <a:spcAft>
              <a:spcPct val="15000"/>
            </a:spcAft>
            <a:buFontTx/>
            <a:buNone/>
          </a:pPr>
          <a:r>
            <a:rPr lang="en-US" sz="2200" kern="1200" dirty="0"/>
            <a:t>0</a:t>
          </a:r>
        </a:p>
        <a:p>
          <a:pPr marL="228600" lvl="1" indent="-228600" algn="ctr" defTabSz="977900">
            <a:lnSpc>
              <a:spcPct val="90000"/>
            </a:lnSpc>
            <a:spcBef>
              <a:spcPct val="0"/>
            </a:spcBef>
            <a:spcAft>
              <a:spcPct val="15000"/>
            </a:spcAft>
            <a:buFontTx/>
            <a:buNone/>
          </a:pPr>
          <a:r>
            <a:rPr lang="en-US" sz="2200" kern="1200" dirty="0"/>
            <a:t>40%</a:t>
          </a:r>
        </a:p>
        <a:p>
          <a:pPr marL="228600" lvl="1" indent="-228600" algn="ctr" defTabSz="977900">
            <a:lnSpc>
              <a:spcPct val="90000"/>
            </a:lnSpc>
            <a:spcBef>
              <a:spcPct val="0"/>
            </a:spcBef>
            <a:spcAft>
              <a:spcPct val="15000"/>
            </a:spcAft>
            <a:buFontTx/>
            <a:buNone/>
          </a:pPr>
          <a:r>
            <a:rPr lang="en-US" sz="2200" kern="1200" dirty="0"/>
            <a:t>47%</a:t>
          </a:r>
        </a:p>
        <a:p>
          <a:pPr marL="228600" lvl="1" indent="-228600" algn="ctr" defTabSz="977900">
            <a:lnSpc>
              <a:spcPct val="90000"/>
            </a:lnSpc>
            <a:spcBef>
              <a:spcPct val="0"/>
            </a:spcBef>
            <a:spcAft>
              <a:spcPct val="15000"/>
            </a:spcAft>
            <a:buFontTx/>
            <a:buNone/>
          </a:pPr>
          <a:r>
            <a:rPr lang="en-US" sz="2200" kern="1200" dirty="0"/>
            <a:t>100%</a:t>
          </a:r>
        </a:p>
      </dsp:txBody>
      <dsp:txXfrm rot="10800000">
        <a:off x="2865544" y="1928214"/>
        <a:ext cx="2247817" cy="2284229"/>
      </dsp:txXfrm>
    </dsp:sp>
  </dsp:spTree>
</dsp:drawing>
</file>

<file path=ppt/diagrams/layout1.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A54686D-1A2B-4337-B141-16C810AEFD68}" type="datetimeFigureOut">
              <a:rPr lang="en-US" smtClean="0"/>
              <a:t>1/22/2025</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10E46D3-CB57-4E2A-B7DC-DCD566DC0429}" type="slidenum">
              <a:rPr lang="en-US" smtClean="0"/>
              <a:t>‹#›</a:t>
            </a:fld>
            <a:endParaRPr lang="en-US" dirty="0"/>
          </a:p>
        </p:txBody>
      </p:sp>
    </p:spTree>
    <p:extLst>
      <p:ext uri="{BB962C8B-B14F-4D97-AF65-F5344CB8AC3E}">
        <p14:creationId xmlns:p14="http://schemas.microsoft.com/office/powerpoint/2010/main" val="14470526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9D3BE4-62BE-4B60-BFFF-70CF8F0F7C95}" type="datetimeFigureOut">
              <a:rPr lang="en-US" smtClean="0"/>
              <a:t>1/22/2025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AED4EE-C9DA-462C-B712-3D4638B353E0}" type="slidenum">
              <a:rPr lang="en-US" smtClean="0"/>
              <a:t>‹#›</a:t>
            </a:fld>
            <a:endParaRPr lang="en-US" dirty="0"/>
          </a:p>
        </p:txBody>
      </p:sp>
    </p:spTree>
    <p:extLst>
      <p:ext uri="{BB962C8B-B14F-4D97-AF65-F5344CB8AC3E}">
        <p14:creationId xmlns:p14="http://schemas.microsoft.com/office/powerpoint/2010/main" val="2987290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AED4EE-C9DA-462C-B712-3D4638B353E0}" type="slidenum">
              <a:rPr lang="en-US" smtClean="0"/>
              <a:t>1</a:t>
            </a:fld>
            <a:endParaRPr lang="en-US" dirty="0"/>
          </a:p>
        </p:txBody>
      </p:sp>
    </p:spTree>
    <p:extLst>
      <p:ext uri="{BB962C8B-B14F-4D97-AF65-F5344CB8AC3E}">
        <p14:creationId xmlns:p14="http://schemas.microsoft.com/office/powerpoint/2010/main" val="30286194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719592-C29A-0486-8141-C2C5C59F700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4E0ACD-17AD-B23E-CCCD-3484AF4F8FA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E8E1955-0CA7-F4E6-595F-46237EA0772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On average, 15% of contracted producers are identified as “top producers.” The median is 10%. </a:t>
            </a:r>
          </a:p>
          <a:p>
            <a:endParaRPr lang="en-US" dirty="0"/>
          </a:p>
        </p:txBody>
      </p:sp>
      <p:sp>
        <p:nvSpPr>
          <p:cNvPr id="4" name="Slide Number Placeholder 3">
            <a:extLst>
              <a:ext uri="{FF2B5EF4-FFF2-40B4-BE49-F238E27FC236}">
                <a16:creationId xmlns:a16="http://schemas.microsoft.com/office/drawing/2014/main" id="{A7416DC7-C4CE-FA25-B8BF-FA0BEF94E13C}"/>
              </a:ext>
            </a:extLst>
          </p:cNvPr>
          <p:cNvSpPr>
            <a:spLocks noGrp="1"/>
          </p:cNvSpPr>
          <p:nvPr>
            <p:ph type="sldNum" sz="quarter" idx="10"/>
          </p:nvPr>
        </p:nvSpPr>
        <p:spPr/>
        <p:txBody>
          <a:bodyPr/>
          <a:lstStyle/>
          <a:p>
            <a:fld id="{48AED4EE-C9DA-462C-B712-3D4638B353E0}" type="slidenum">
              <a:rPr lang="en-US" smtClean="0"/>
              <a:t>12</a:t>
            </a:fld>
            <a:endParaRPr lang="en-US" dirty="0"/>
          </a:p>
        </p:txBody>
      </p:sp>
    </p:spTree>
    <p:extLst>
      <p:ext uri="{BB962C8B-B14F-4D97-AF65-F5344CB8AC3E}">
        <p14:creationId xmlns:p14="http://schemas.microsoft.com/office/powerpoint/2010/main" val="4989662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22E8C1-4B1A-A143-5EB2-843C48D9E61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7E7C1F-55F7-4AE3-07D7-47788EB8F39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6301954-2A31-BE4F-5BA6-090AA57AB93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A736A9A-4401-CCED-E57E-FAF40BB2F57D}"/>
              </a:ext>
            </a:extLst>
          </p:cNvPr>
          <p:cNvSpPr>
            <a:spLocks noGrp="1"/>
          </p:cNvSpPr>
          <p:nvPr>
            <p:ph type="sldNum" sz="quarter" idx="10"/>
          </p:nvPr>
        </p:nvSpPr>
        <p:spPr/>
        <p:txBody>
          <a:bodyPr/>
          <a:lstStyle/>
          <a:p>
            <a:fld id="{48AED4EE-C9DA-462C-B712-3D4638B353E0}" type="slidenum">
              <a:rPr lang="en-US" smtClean="0"/>
              <a:t>14</a:t>
            </a:fld>
            <a:endParaRPr lang="en-US" dirty="0"/>
          </a:p>
        </p:txBody>
      </p:sp>
    </p:spTree>
    <p:extLst>
      <p:ext uri="{BB962C8B-B14F-4D97-AF65-F5344CB8AC3E}">
        <p14:creationId xmlns:p14="http://schemas.microsoft.com/office/powerpoint/2010/main" val="6725304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3D5F1B-12A0-8CF3-C9E9-5B5AC0E0580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E975B09-6C2B-5EE1-C395-E1B580DA47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BC71A4C-9FC0-8406-CEA9-6CB11EE6BA5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9E5754C-1A6F-E704-1CB4-A8E2DAAF3FDC}"/>
              </a:ext>
            </a:extLst>
          </p:cNvPr>
          <p:cNvSpPr>
            <a:spLocks noGrp="1"/>
          </p:cNvSpPr>
          <p:nvPr>
            <p:ph type="sldNum" sz="quarter" idx="10"/>
          </p:nvPr>
        </p:nvSpPr>
        <p:spPr/>
        <p:txBody>
          <a:bodyPr/>
          <a:lstStyle/>
          <a:p>
            <a:fld id="{48AED4EE-C9DA-462C-B712-3D4638B353E0}" type="slidenum">
              <a:rPr lang="en-US" smtClean="0"/>
              <a:t>15</a:t>
            </a:fld>
            <a:endParaRPr lang="en-US" dirty="0"/>
          </a:p>
        </p:txBody>
      </p:sp>
    </p:spTree>
    <p:extLst>
      <p:ext uri="{BB962C8B-B14F-4D97-AF65-F5344CB8AC3E}">
        <p14:creationId xmlns:p14="http://schemas.microsoft.com/office/powerpoint/2010/main" val="9666574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55CF33-A8CC-DE1F-BC1C-38CFE74E1D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F5BD55A-024A-F0FD-8D4C-4E0416C3E23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CA3CF55-49F5-59E0-6420-197285BBBBB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7AE2A82-BF8D-FFE0-6C83-32D9541255DA}"/>
              </a:ext>
            </a:extLst>
          </p:cNvPr>
          <p:cNvSpPr>
            <a:spLocks noGrp="1"/>
          </p:cNvSpPr>
          <p:nvPr>
            <p:ph type="sldNum" sz="quarter" idx="10"/>
          </p:nvPr>
        </p:nvSpPr>
        <p:spPr/>
        <p:txBody>
          <a:bodyPr/>
          <a:lstStyle/>
          <a:p>
            <a:fld id="{48AED4EE-C9DA-462C-B712-3D4638B353E0}" type="slidenum">
              <a:rPr lang="en-US" smtClean="0"/>
              <a:t>16</a:t>
            </a:fld>
            <a:endParaRPr lang="en-US" dirty="0"/>
          </a:p>
        </p:txBody>
      </p:sp>
    </p:spTree>
    <p:extLst>
      <p:ext uri="{BB962C8B-B14F-4D97-AF65-F5344CB8AC3E}">
        <p14:creationId xmlns:p14="http://schemas.microsoft.com/office/powerpoint/2010/main" val="22665818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87F36B-5C60-1561-922F-90DF7B21D6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5F61757-201A-FBC9-6270-D611C748DF8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2591136-D452-6120-1E3F-1EACC930495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effectLst/>
                <a:latin typeface="Calibri" panose="020F0502020204030204" pitchFamily="34" charset="0"/>
                <a:ea typeface="Calibri" panose="020F0502020204030204" pitchFamily="34" charset="0"/>
              </a:rPr>
              <a:t>Q3_1:</a:t>
            </a:r>
            <a:r>
              <a:rPr lang="en-US" sz="1200" dirty="0">
                <a:effectLst/>
                <a:latin typeface="Calibri" panose="020F0502020204030204" pitchFamily="34" charset="0"/>
                <a:ea typeface="Calibri" panose="020F0502020204030204" pitchFamily="34" charset="0"/>
              </a:rPr>
              <a:t> How many life insurance contracts do you have directly with a carrier versus through a National Marketing Organization?</a:t>
            </a:r>
            <a:endParaRPr lang="en-US" dirty="0"/>
          </a:p>
          <a:p>
            <a:endParaRPr lang="en-US" dirty="0"/>
          </a:p>
        </p:txBody>
      </p:sp>
      <p:sp>
        <p:nvSpPr>
          <p:cNvPr id="4" name="Slide Number Placeholder 3">
            <a:extLst>
              <a:ext uri="{FF2B5EF4-FFF2-40B4-BE49-F238E27FC236}">
                <a16:creationId xmlns:a16="http://schemas.microsoft.com/office/drawing/2014/main" id="{3B031A03-5A06-C666-D20E-8E6C3B9E00C9}"/>
              </a:ext>
            </a:extLst>
          </p:cNvPr>
          <p:cNvSpPr>
            <a:spLocks noGrp="1"/>
          </p:cNvSpPr>
          <p:nvPr>
            <p:ph type="sldNum" sz="quarter" idx="10"/>
          </p:nvPr>
        </p:nvSpPr>
        <p:spPr/>
        <p:txBody>
          <a:bodyPr/>
          <a:lstStyle/>
          <a:p>
            <a:fld id="{48AED4EE-C9DA-462C-B712-3D4638B353E0}" type="slidenum">
              <a:rPr lang="en-US" smtClean="0"/>
              <a:t>18</a:t>
            </a:fld>
            <a:endParaRPr lang="en-US" dirty="0"/>
          </a:p>
        </p:txBody>
      </p:sp>
    </p:spTree>
    <p:extLst>
      <p:ext uri="{BB962C8B-B14F-4D97-AF65-F5344CB8AC3E}">
        <p14:creationId xmlns:p14="http://schemas.microsoft.com/office/powerpoint/2010/main" val="428129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effectLst/>
                <a:latin typeface="Calibri" panose="020F0502020204030204" pitchFamily="34" charset="0"/>
                <a:ea typeface="Times New Roman" panose="02020603050405020304" pitchFamily="18" charset="0"/>
              </a:rPr>
              <a:t>Q3_4:</a:t>
            </a:r>
            <a:r>
              <a:rPr lang="en-US" sz="1800" dirty="0">
                <a:effectLst/>
                <a:latin typeface="Calibri" panose="020F0502020204030204" pitchFamily="34" charset="0"/>
                <a:ea typeface="Times New Roman" panose="02020603050405020304" pitchFamily="18" charset="0"/>
              </a:rPr>
              <a:t> Why do you place so much business with this carrier? Select top 2 choices.</a:t>
            </a:r>
            <a:endParaRPr lang="en-US" dirty="0"/>
          </a:p>
        </p:txBody>
      </p:sp>
      <p:sp>
        <p:nvSpPr>
          <p:cNvPr id="4" name="Slide Number Placeholder 3"/>
          <p:cNvSpPr>
            <a:spLocks noGrp="1"/>
          </p:cNvSpPr>
          <p:nvPr>
            <p:ph type="sldNum" sz="quarter" idx="10"/>
          </p:nvPr>
        </p:nvSpPr>
        <p:spPr/>
        <p:txBody>
          <a:bodyPr/>
          <a:lstStyle/>
          <a:p>
            <a:fld id="{48AED4EE-C9DA-462C-B712-3D4638B353E0}" type="slidenum">
              <a:rPr lang="en-US" smtClean="0"/>
              <a:t>19</a:t>
            </a:fld>
            <a:endParaRPr lang="en-US" dirty="0"/>
          </a:p>
        </p:txBody>
      </p:sp>
    </p:spTree>
    <p:extLst>
      <p:ext uri="{BB962C8B-B14F-4D97-AF65-F5344CB8AC3E}">
        <p14:creationId xmlns:p14="http://schemas.microsoft.com/office/powerpoint/2010/main" val="15053087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Q3_7: </a:t>
            </a:r>
            <a:r>
              <a:rPr lang="en-US" dirty="0"/>
              <a:t>What support can carriers provide more of to help you succeed? (open end)</a:t>
            </a:r>
          </a:p>
        </p:txBody>
      </p:sp>
      <p:sp>
        <p:nvSpPr>
          <p:cNvPr id="4" name="Slide Number Placeholder 3"/>
          <p:cNvSpPr>
            <a:spLocks noGrp="1"/>
          </p:cNvSpPr>
          <p:nvPr>
            <p:ph type="sldNum" sz="quarter" idx="5"/>
          </p:nvPr>
        </p:nvSpPr>
        <p:spPr/>
        <p:txBody>
          <a:bodyPr/>
          <a:lstStyle/>
          <a:p>
            <a:fld id="{48AED4EE-C9DA-462C-B712-3D4638B353E0}" type="slidenum">
              <a:rPr lang="en-US" smtClean="0"/>
              <a:t>20</a:t>
            </a:fld>
            <a:endParaRPr lang="en-US" dirty="0"/>
          </a:p>
        </p:txBody>
      </p:sp>
    </p:spTree>
    <p:extLst>
      <p:ext uri="{BB962C8B-B14F-4D97-AF65-F5344CB8AC3E}">
        <p14:creationId xmlns:p14="http://schemas.microsoft.com/office/powerpoint/2010/main" val="7330979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dirty="0">
                <a:effectLst/>
                <a:latin typeface="Calibri" panose="020F0502020204030204" pitchFamily="34" charset="0"/>
                <a:ea typeface="Times New Roman" panose="02020603050405020304" pitchFamily="18" charset="0"/>
              </a:rPr>
              <a:t>Q3_5:</a:t>
            </a:r>
            <a:r>
              <a:rPr lang="en-US" sz="1800" dirty="0">
                <a:effectLst/>
                <a:latin typeface="Calibri" panose="020F0502020204030204" pitchFamily="34" charset="0"/>
                <a:ea typeface="Times New Roman" panose="02020603050405020304" pitchFamily="18" charset="0"/>
              </a:rPr>
              <a:t> When thinking about underwriting, what is most important about the process? Rank in order of importance the following components of an underwriting process.</a:t>
            </a:r>
            <a:endParaRPr lang="en-US" dirty="0"/>
          </a:p>
        </p:txBody>
      </p:sp>
      <p:sp>
        <p:nvSpPr>
          <p:cNvPr id="4" name="Slide Number Placeholder 3"/>
          <p:cNvSpPr>
            <a:spLocks noGrp="1"/>
          </p:cNvSpPr>
          <p:nvPr>
            <p:ph type="sldNum" sz="quarter" idx="10"/>
          </p:nvPr>
        </p:nvSpPr>
        <p:spPr/>
        <p:txBody>
          <a:bodyPr/>
          <a:lstStyle/>
          <a:p>
            <a:fld id="{48AED4EE-C9DA-462C-B712-3D4638B353E0}" type="slidenum">
              <a:rPr lang="en-US" smtClean="0"/>
              <a:t>21</a:t>
            </a:fld>
            <a:endParaRPr lang="en-US" dirty="0"/>
          </a:p>
        </p:txBody>
      </p:sp>
    </p:spTree>
    <p:extLst>
      <p:ext uri="{BB962C8B-B14F-4D97-AF65-F5344CB8AC3E}">
        <p14:creationId xmlns:p14="http://schemas.microsoft.com/office/powerpoint/2010/main" val="17027234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AED4EE-C9DA-462C-B712-3D4638B353E0}" type="slidenum">
              <a:rPr lang="en-US" smtClean="0"/>
              <a:t>22</a:t>
            </a:fld>
            <a:endParaRPr lang="en-US" dirty="0"/>
          </a:p>
        </p:txBody>
      </p:sp>
    </p:spTree>
    <p:extLst>
      <p:ext uri="{BB962C8B-B14F-4D97-AF65-F5344CB8AC3E}">
        <p14:creationId xmlns:p14="http://schemas.microsoft.com/office/powerpoint/2010/main" val="37914513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07E403-69BD-EB20-0D38-583C408C60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7282594-7509-4C9A-38D7-19D60545D9B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33D580E-4ACD-A26A-2515-5B0361C68D4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Q4_1:</a:t>
            </a:r>
            <a:r>
              <a:rPr lang="en-US" sz="1200" kern="1200" dirty="0">
                <a:solidFill>
                  <a:schemeClr val="tx1"/>
                </a:solidFill>
                <a:effectLst/>
                <a:latin typeface="+mn-lt"/>
                <a:ea typeface="+mn-ea"/>
                <a:cs typeface="+mn-cs"/>
              </a:rPr>
              <a:t> What are your organization’s top three business priorities? Select three. </a:t>
            </a:r>
            <a:endParaRPr lang="en-US" dirty="0"/>
          </a:p>
          <a:p>
            <a:r>
              <a:rPr lang="en-US" dirty="0"/>
              <a:t>Note – not a constant group of companies</a:t>
            </a:r>
          </a:p>
        </p:txBody>
      </p:sp>
      <p:sp>
        <p:nvSpPr>
          <p:cNvPr id="4" name="Slide Number Placeholder 3">
            <a:extLst>
              <a:ext uri="{FF2B5EF4-FFF2-40B4-BE49-F238E27FC236}">
                <a16:creationId xmlns:a16="http://schemas.microsoft.com/office/drawing/2014/main" id="{BDBDD8EA-4C24-D9A6-7572-EFCD60C6DB6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AED4EE-C9DA-462C-B712-3D4638B353E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0140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7766F4-C119-AB3E-6F7B-9ECD6AAD690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E495024-96E8-DD73-1AE2-3EF0862FEB5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4BE147-AEA2-AFCB-00FB-B9064B92371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E00D685-D193-1E33-7529-D108BA828CB9}"/>
              </a:ext>
            </a:extLst>
          </p:cNvPr>
          <p:cNvSpPr>
            <a:spLocks noGrp="1"/>
          </p:cNvSpPr>
          <p:nvPr>
            <p:ph type="sldNum" sz="quarter" idx="10"/>
          </p:nvPr>
        </p:nvSpPr>
        <p:spPr/>
        <p:txBody>
          <a:bodyPr/>
          <a:lstStyle/>
          <a:p>
            <a:fld id="{48AED4EE-C9DA-462C-B712-3D4638B353E0}" type="slidenum">
              <a:rPr lang="en-US" smtClean="0"/>
              <a:t>2</a:t>
            </a:fld>
            <a:endParaRPr lang="en-US" dirty="0"/>
          </a:p>
        </p:txBody>
      </p:sp>
    </p:spTree>
    <p:extLst>
      <p:ext uri="{BB962C8B-B14F-4D97-AF65-F5344CB8AC3E}">
        <p14:creationId xmlns:p14="http://schemas.microsoft.com/office/powerpoint/2010/main" val="12723127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F03F74-D97B-2211-A1BA-AC466C3BA3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FCCF0C-F3F7-D143-B858-C8D753686F6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C4D1DA0-F0AC-7770-3379-C17E58D5A98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8C81DC3-E609-FDAD-4FDA-F3934432A4C8}"/>
              </a:ext>
            </a:extLst>
          </p:cNvPr>
          <p:cNvSpPr>
            <a:spLocks noGrp="1"/>
          </p:cNvSpPr>
          <p:nvPr>
            <p:ph type="sldNum" sz="quarter" idx="10"/>
          </p:nvPr>
        </p:nvSpPr>
        <p:spPr/>
        <p:txBody>
          <a:bodyPr/>
          <a:lstStyle/>
          <a:p>
            <a:fld id="{48AED4EE-C9DA-462C-B712-3D4638B353E0}" type="slidenum">
              <a:rPr lang="en-US" smtClean="0"/>
              <a:t>24</a:t>
            </a:fld>
            <a:endParaRPr lang="en-US" dirty="0"/>
          </a:p>
        </p:txBody>
      </p:sp>
    </p:spTree>
    <p:extLst>
      <p:ext uri="{BB962C8B-B14F-4D97-AF65-F5344CB8AC3E}">
        <p14:creationId xmlns:p14="http://schemas.microsoft.com/office/powerpoint/2010/main" val="31702179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dirty="0">
                <a:effectLst/>
                <a:latin typeface="Calibri" panose="020F0502020204030204" pitchFamily="34" charset="0"/>
                <a:ea typeface="Times New Roman" panose="02020603050405020304" pitchFamily="18" charset="0"/>
              </a:rPr>
              <a:t>Q4_1b:</a:t>
            </a:r>
            <a:r>
              <a:rPr lang="en-US" sz="1800" dirty="0">
                <a:effectLst/>
                <a:latin typeface="Calibri" panose="020F0502020204030204" pitchFamily="34" charset="0"/>
                <a:ea typeface="Times New Roman" panose="02020603050405020304" pitchFamily="18" charset="0"/>
              </a:rPr>
              <a:t> You indicated one of your top three business priorities is to grow your network of producers. What are your top three (3) sources of those new producers? Please rank the top 3 starting with 1 as your primary source.</a:t>
            </a:r>
          </a:p>
          <a:p>
            <a:r>
              <a:rPr lang="en-US" sz="1800" dirty="0">
                <a:effectLst/>
                <a:latin typeface="Calibri" panose="020F0502020204030204" pitchFamily="34" charset="0"/>
              </a:rPr>
              <a:t>Interpretation note – 54% said “marketing campaigns” was either ranked 1, 2, or 3</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rPr>
              <a:t>Other examples include sister agencies, sub ga growth, </a:t>
            </a:r>
            <a:r>
              <a:rPr lang="en-US" sz="1800" b="0" i="0" dirty="0">
                <a:effectLst/>
                <a:latin typeface="Segoe UI" panose="020B0502040204020203" pitchFamily="34" charset="0"/>
              </a:rPr>
              <a:t>institutional clients, BD relationships, </a:t>
            </a:r>
            <a:r>
              <a:rPr lang="en-US" b="0" i="0" dirty="0">
                <a:effectLst/>
                <a:latin typeface="Segoe UI" panose="020B0502040204020203" pitchFamily="34" charset="0"/>
              </a:rPr>
              <a:t>agent referrals, Sales Recruiters, comprehensive recruiting plan</a:t>
            </a:r>
          </a:p>
          <a:p>
            <a:endParaRPr lang="en-US" dirty="0"/>
          </a:p>
        </p:txBody>
      </p:sp>
      <p:sp>
        <p:nvSpPr>
          <p:cNvPr id="4" name="Slide Number Placeholder 3"/>
          <p:cNvSpPr>
            <a:spLocks noGrp="1"/>
          </p:cNvSpPr>
          <p:nvPr>
            <p:ph type="sldNum" sz="quarter" idx="5"/>
          </p:nvPr>
        </p:nvSpPr>
        <p:spPr/>
        <p:txBody>
          <a:bodyPr/>
          <a:lstStyle/>
          <a:p>
            <a:fld id="{48AED4EE-C9DA-462C-B712-3D4638B353E0}" type="slidenum">
              <a:rPr lang="en-US" smtClean="0"/>
              <a:t>25</a:t>
            </a:fld>
            <a:endParaRPr lang="en-US" dirty="0"/>
          </a:p>
        </p:txBody>
      </p:sp>
    </p:spTree>
    <p:extLst>
      <p:ext uri="{BB962C8B-B14F-4D97-AF65-F5344CB8AC3E}">
        <p14:creationId xmlns:p14="http://schemas.microsoft.com/office/powerpoint/2010/main" val="3549787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DB65E7-3C8B-9155-5B2C-0669C75653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6F1023E-ECCF-547C-9F38-B8B176380D9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103998B-F11E-6C05-FD2D-850DB16ADA8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effectLst/>
                <a:latin typeface="Calibri" panose="020F0502020204030204" pitchFamily="34" charset="0"/>
                <a:ea typeface="Times New Roman" panose="02020603050405020304" pitchFamily="18" charset="0"/>
              </a:rPr>
              <a:t>Q4_2:</a:t>
            </a:r>
            <a:r>
              <a:rPr lang="en-US" sz="1200" dirty="0">
                <a:effectLst/>
                <a:latin typeface="Calibri" panose="020F0502020204030204" pitchFamily="34" charset="0"/>
                <a:ea typeface="Times New Roman" panose="02020603050405020304" pitchFamily="18" charset="0"/>
              </a:rPr>
              <a:t> Are you targeting specific types of new producers?</a:t>
            </a:r>
            <a:endParaRPr lang="en-US" sz="12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effectLst/>
                <a:latin typeface="Calibri" panose="020F0502020204030204" pitchFamily="34" charset="0"/>
                <a:ea typeface="Times New Roman" panose="02020603050405020304" pitchFamily="18" charset="0"/>
              </a:rPr>
              <a:t>Q4_2b:</a:t>
            </a:r>
            <a:r>
              <a:rPr lang="en-US" sz="1200" dirty="0">
                <a:effectLst/>
                <a:latin typeface="Calibri" panose="020F0502020204030204" pitchFamily="34" charset="0"/>
                <a:ea typeface="Times New Roman" panose="02020603050405020304" pitchFamily="18" charset="0"/>
              </a:rPr>
              <a:t> </a:t>
            </a:r>
            <a:r>
              <a:rPr lang="en-US" sz="1200" b="1" dirty="0">
                <a:solidFill>
                  <a:srgbClr val="C00000"/>
                </a:solidFill>
                <a:effectLst/>
                <a:latin typeface="Calibri" panose="020F0502020204030204" pitchFamily="34" charset="0"/>
                <a:ea typeface="Times New Roman" panose="02020603050405020304" pitchFamily="18" charset="0"/>
              </a:rPr>
              <a:t>[If Q4_2 = “Yes” then ask]</a:t>
            </a:r>
            <a:r>
              <a:rPr lang="en-US" sz="1200" dirty="0">
                <a:solidFill>
                  <a:srgbClr val="C00000"/>
                </a:solidFill>
                <a:effectLst/>
                <a:latin typeface="Calibri" panose="020F0502020204030204" pitchFamily="34" charset="0"/>
                <a:ea typeface="Times New Roman" panose="02020603050405020304" pitchFamily="18" charset="0"/>
              </a:rPr>
              <a:t> </a:t>
            </a:r>
            <a:r>
              <a:rPr lang="en-US" sz="1200" dirty="0">
                <a:effectLst/>
                <a:latin typeface="Calibri" panose="020F0502020204030204" pitchFamily="34" charset="0"/>
                <a:ea typeface="Times New Roman" panose="02020603050405020304" pitchFamily="18" charset="0"/>
              </a:rPr>
              <a:t>What types of new producers are you targeting?</a:t>
            </a:r>
            <a:endParaRPr lang="en-US" sz="12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dirty="0">
                <a:effectLst/>
                <a:latin typeface="Calibri" panose="020F0502020204030204" pitchFamily="34" charset="0"/>
                <a:ea typeface="Times New Roman" panose="02020603050405020304" pitchFamily="18" charset="0"/>
              </a:rPr>
              <a:t>Q4_2b.5:</a:t>
            </a:r>
            <a:r>
              <a:rPr lang="en-US" sz="1200" i="1" dirty="0">
                <a:solidFill>
                  <a:srgbClr val="C00000"/>
                </a:solidFill>
                <a:effectLst/>
                <a:latin typeface="Calibri" panose="020F0502020204030204" pitchFamily="34" charset="0"/>
                <a:ea typeface="Times New Roman" panose="02020603050405020304" pitchFamily="18" charset="0"/>
              </a:rPr>
              <a:t> </a:t>
            </a:r>
            <a:r>
              <a:rPr lang="en-US" sz="1200" i="1" dirty="0">
                <a:effectLst/>
                <a:latin typeface="Calibri" panose="020F0502020204030204" pitchFamily="34" charset="0"/>
                <a:ea typeface="Times New Roman" panose="02020603050405020304" pitchFamily="18" charset="0"/>
              </a:rPr>
              <a:t>Of those types of producers selected, which are you most focused on targeting?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effectLst/>
                <a:latin typeface="Calibri" panose="020F0502020204030204" pitchFamily="34" charset="0"/>
                <a:ea typeface="Times New Roman" panose="02020603050405020304" pitchFamily="18" charset="0"/>
              </a:rPr>
              <a:t>Note: Other includes CPAs, Attorneys and RIA's</a:t>
            </a:r>
            <a:endParaRPr lang="en-US" sz="12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3BEEC935-541F-6A05-078C-732CA2C80FF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AED4EE-C9DA-462C-B712-3D4638B353E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432796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380802-A257-A809-187D-8D7388E0A24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FE190A-E628-CA73-7CBC-A4DD8C4245A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5F61585-BADB-3AB0-AAE2-D97C80D8B62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Q4_4:</a:t>
            </a:r>
            <a:r>
              <a:rPr lang="en-US" sz="1200" kern="1200" dirty="0">
                <a:solidFill>
                  <a:schemeClr val="tx1"/>
                </a:solidFill>
                <a:effectLst/>
                <a:latin typeface="+mn-lt"/>
                <a:ea typeface="+mn-ea"/>
                <a:cs typeface="+mn-cs"/>
              </a:rPr>
              <a:t> In which areas are you making investments in technology? </a:t>
            </a:r>
            <a:endParaRPr lang="en-US" dirty="0"/>
          </a:p>
          <a:p>
            <a:r>
              <a:rPr lang="en-US" dirty="0"/>
              <a:t>Note – not a constant group of companies</a:t>
            </a:r>
          </a:p>
        </p:txBody>
      </p:sp>
      <p:sp>
        <p:nvSpPr>
          <p:cNvPr id="4" name="Slide Number Placeholder 3">
            <a:extLst>
              <a:ext uri="{FF2B5EF4-FFF2-40B4-BE49-F238E27FC236}">
                <a16:creationId xmlns:a16="http://schemas.microsoft.com/office/drawing/2014/main" id="{26C9E825-3A45-583A-6BAC-8E976ED7E78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AED4EE-C9DA-462C-B712-3D4638B353E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76769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Q4_5: </a:t>
            </a:r>
            <a:r>
              <a:rPr lang="en-US" dirty="0"/>
              <a:t>Do you plan to incorporate ChatGPT and AI into your business model?</a:t>
            </a:r>
          </a:p>
        </p:txBody>
      </p:sp>
      <p:sp>
        <p:nvSpPr>
          <p:cNvPr id="4" name="Slide Number Placeholder 3"/>
          <p:cNvSpPr>
            <a:spLocks noGrp="1"/>
          </p:cNvSpPr>
          <p:nvPr>
            <p:ph type="sldNum" sz="quarter" idx="5"/>
          </p:nvPr>
        </p:nvSpPr>
        <p:spPr/>
        <p:txBody>
          <a:bodyPr/>
          <a:lstStyle/>
          <a:p>
            <a:fld id="{48AED4EE-C9DA-462C-B712-3D4638B353E0}" type="slidenum">
              <a:rPr lang="en-US" smtClean="0"/>
              <a:t>28</a:t>
            </a:fld>
            <a:endParaRPr lang="en-US" dirty="0"/>
          </a:p>
        </p:txBody>
      </p:sp>
    </p:spTree>
    <p:extLst>
      <p:ext uri="{BB962C8B-B14F-4D97-AF65-F5344CB8AC3E}">
        <p14:creationId xmlns:p14="http://schemas.microsoft.com/office/powerpoint/2010/main" val="846994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2CEC5D-BF12-FB05-AE9A-F736CBC8CAC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5762B2-CD9A-4DDC-2F05-BC832BA8877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09EF3E1-C510-E642-108A-E6B6EB9C720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effectLst/>
                <a:latin typeface="Calibri" panose="020F0502020204030204" pitchFamily="34" charset="0"/>
                <a:ea typeface="Calibri" panose="020F0502020204030204" pitchFamily="34" charset="0"/>
              </a:rPr>
              <a:t>Q4_11:</a:t>
            </a:r>
            <a:r>
              <a:rPr lang="en-US" sz="1800" dirty="0">
                <a:effectLst/>
                <a:latin typeface="Calibri" panose="020F0502020204030204" pitchFamily="34" charset="0"/>
                <a:ea typeface="Calibri" panose="020F0502020204030204" pitchFamily="34" charset="0"/>
              </a:rPr>
              <a:t> If M&amp;A continues at current levels, how will that affect your business? </a:t>
            </a:r>
            <a:r>
              <a:rPr lang="en-US" sz="1800" dirty="0">
                <a:effectLst/>
                <a:latin typeface="Calibri" panose="020F0502020204030204" pitchFamily="34" charset="0"/>
                <a:ea typeface="Times New Roman" panose="02020603050405020304" pitchFamily="18" charset="0"/>
              </a:rPr>
              <a:t>_____ </a:t>
            </a:r>
            <a:r>
              <a:rPr lang="en-US" sz="1800" b="1" dirty="0">
                <a:solidFill>
                  <a:srgbClr val="C00000"/>
                </a:solidFill>
                <a:effectLst/>
                <a:latin typeface="Calibri" panose="020F0502020204030204" pitchFamily="34" charset="0"/>
                <a:ea typeface="Times New Roman" panose="02020603050405020304" pitchFamily="18" charset="0"/>
              </a:rPr>
              <a:t>[OPEN-END]</a:t>
            </a:r>
            <a:endParaRPr lang="en-US" sz="1800" dirty="0">
              <a:effectLst/>
              <a:latin typeface="Times New Roman" panose="02020603050405020304" pitchFamily="18" charset="0"/>
              <a:ea typeface="Times New Roman" panose="02020603050405020304" pitchFamily="18" charset="0"/>
            </a:endParaRPr>
          </a:p>
        </p:txBody>
      </p:sp>
      <p:sp>
        <p:nvSpPr>
          <p:cNvPr id="4" name="Slide Number Placeholder 3">
            <a:extLst>
              <a:ext uri="{FF2B5EF4-FFF2-40B4-BE49-F238E27FC236}">
                <a16:creationId xmlns:a16="http://schemas.microsoft.com/office/drawing/2014/main" id="{86EE9551-DED1-86F3-57ED-88EF41143E22}"/>
              </a:ext>
            </a:extLst>
          </p:cNvPr>
          <p:cNvSpPr>
            <a:spLocks noGrp="1"/>
          </p:cNvSpPr>
          <p:nvPr>
            <p:ph type="sldNum" sz="quarter" idx="5"/>
          </p:nvPr>
        </p:nvSpPr>
        <p:spPr/>
        <p:txBody>
          <a:bodyPr/>
          <a:lstStyle/>
          <a:p>
            <a:fld id="{48AED4EE-C9DA-462C-B712-3D4638B353E0}" type="slidenum">
              <a:rPr lang="en-US" smtClean="0"/>
              <a:t>29</a:t>
            </a:fld>
            <a:endParaRPr lang="en-US" dirty="0"/>
          </a:p>
        </p:txBody>
      </p:sp>
    </p:spTree>
    <p:extLst>
      <p:ext uri="{BB962C8B-B14F-4D97-AF65-F5344CB8AC3E}">
        <p14:creationId xmlns:p14="http://schemas.microsoft.com/office/powerpoint/2010/main" val="30508300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F891E0-AD4F-1DDB-5347-F028818907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23E4156-2208-D943-175C-DE6FBB9B194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1887FE6-0761-E4FA-64B4-CB290FEDEB6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effectLst/>
                <a:latin typeface="Calibri" panose="020F0502020204030204" pitchFamily="34" charset="0"/>
                <a:ea typeface="Calibri" panose="020F0502020204030204" pitchFamily="34" charset="0"/>
              </a:rPr>
              <a:t>Q1_4:</a:t>
            </a:r>
            <a:r>
              <a:rPr lang="en-US" sz="1800" dirty="0">
                <a:effectLst/>
                <a:latin typeface="Calibri" panose="020F0502020204030204" pitchFamily="34" charset="0"/>
                <a:ea typeface="Calibri" panose="020F0502020204030204" pitchFamily="34" charset="0"/>
              </a:rPr>
              <a:t> Approximately what percentage of your organization’s sales and revenue come from each of the following products?</a:t>
            </a:r>
            <a:endParaRPr lang="en-US" sz="1800" b="1" dirty="0">
              <a:effectLst/>
              <a:latin typeface="Calibri" panose="020F050202020403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effectLst/>
                <a:latin typeface="Calibri" panose="020F0502020204030204" pitchFamily="34" charset="0"/>
                <a:ea typeface="Times New Roman" panose="02020603050405020304" pitchFamily="18" charset="0"/>
              </a:rPr>
              <a:t>Q1_4b:</a:t>
            </a:r>
            <a:r>
              <a:rPr lang="en-US" sz="1800" dirty="0">
                <a:effectLst/>
                <a:latin typeface="Calibri" panose="020F0502020204030204" pitchFamily="34" charset="0"/>
                <a:ea typeface="Times New Roman" panose="02020603050405020304" pitchFamily="18" charset="0"/>
              </a:rPr>
              <a:t> [</a:t>
            </a:r>
            <a:r>
              <a:rPr lang="en-US" sz="1800" b="1" dirty="0">
                <a:solidFill>
                  <a:srgbClr val="C00000"/>
                </a:solidFill>
                <a:effectLst/>
                <a:latin typeface="Calibri" panose="020F0502020204030204" pitchFamily="34" charset="0"/>
                <a:ea typeface="Calibri" panose="020F0502020204030204" pitchFamily="34" charset="0"/>
              </a:rPr>
              <a:t>Ask only if “Life insurance” in Q1_4 is ≥ 1]</a:t>
            </a:r>
            <a:r>
              <a:rPr lang="en-US" sz="1800" dirty="0">
                <a:effectLst/>
                <a:latin typeface="Calibri" panose="020F0502020204030204" pitchFamily="34" charset="0"/>
                <a:ea typeface="Times New Roman" panose="02020603050405020304" pitchFamily="18" charset="0"/>
              </a:rPr>
              <a:t> What percentage of your life insurance sales are term versus permanent?</a:t>
            </a:r>
            <a:endParaRPr lang="en-US" sz="1800" dirty="0">
              <a:effectLst/>
              <a:latin typeface="Times New Roman" panose="02020603050405020304" pitchFamily="18" charset="0"/>
              <a:ea typeface="Times New Roman" panose="02020603050405020304" pitchFamily="18" charset="0"/>
            </a:endParaRPr>
          </a:p>
        </p:txBody>
      </p:sp>
      <p:sp>
        <p:nvSpPr>
          <p:cNvPr id="4" name="Slide Number Placeholder 3">
            <a:extLst>
              <a:ext uri="{FF2B5EF4-FFF2-40B4-BE49-F238E27FC236}">
                <a16:creationId xmlns:a16="http://schemas.microsoft.com/office/drawing/2014/main" id="{4C865D5E-B1C5-E022-C15C-54857BC52D46}"/>
              </a:ext>
            </a:extLst>
          </p:cNvPr>
          <p:cNvSpPr>
            <a:spLocks noGrp="1"/>
          </p:cNvSpPr>
          <p:nvPr>
            <p:ph type="sldNum" sz="quarter" idx="5"/>
          </p:nvPr>
        </p:nvSpPr>
        <p:spPr/>
        <p:txBody>
          <a:bodyPr/>
          <a:lstStyle/>
          <a:p>
            <a:fld id="{48AED4EE-C9DA-462C-B712-3D4638B353E0}" type="slidenum">
              <a:rPr lang="en-US" smtClean="0"/>
              <a:t>3</a:t>
            </a:fld>
            <a:endParaRPr lang="en-US" dirty="0"/>
          </a:p>
        </p:txBody>
      </p:sp>
    </p:spTree>
    <p:extLst>
      <p:ext uri="{BB962C8B-B14F-4D97-AF65-F5344CB8AC3E}">
        <p14:creationId xmlns:p14="http://schemas.microsoft.com/office/powerpoint/2010/main" val="1626920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172325-DA46-1E6A-6EB7-A3A0977D54A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FE4B09-06AE-BBD0-369F-187B9EEB5C6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A258C80-45CC-E132-0B4E-5F5171200C4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C3C486E-2CFA-5F66-D597-7CB30EEE0B2B}"/>
              </a:ext>
            </a:extLst>
          </p:cNvPr>
          <p:cNvSpPr>
            <a:spLocks noGrp="1"/>
          </p:cNvSpPr>
          <p:nvPr>
            <p:ph type="sldNum" sz="quarter" idx="10"/>
          </p:nvPr>
        </p:nvSpPr>
        <p:spPr/>
        <p:txBody>
          <a:bodyPr/>
          <a:lstStyle/>
          <a:p>
            <a:fld id="{48AED4EE-C9DA-462C-B712-3D4638B353E0}" type="slidenum">
              <a:rPr lang="en-US" smtClean="0"/>
              <a:t>4</a:t>
            </a:fld>
            <a:endParaRPr lang="en-US" dirty="0"/>
          </a:p>
        </p:txBody>
      </p:sp>
    </p:spTree>
    <p:extLst>
      <p:ext uri="{BB962C8B-B14F-4D97-AF65-F5344CB8AC3E}">
        <p14:creationId xmlns:p14="http://schemas.microsoft.com/office/powerpoint/2010/main" val="10637082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07E5E2-BC08-54FA-EC20-A65EC9AEF8D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BCD4309-60D2-AA12-651E-C733BA64952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4311A31-2A81-E125-9459-6E3E5FE1696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C692CB0-774E-0451-F639-B16E3C00E487}"/>
              </a:ext>
            </a:extLst>
          </p:cNvPr>
          <p:cNvSpPr>
            <a:spLocks noGrp="1"/>
          </p:cNvSpPr>
          <p:nvPr>
            <p:ph type="sldNum" sz="quarter" idx="10"/>
          </p:nvPr>
        </p:nvSpPr>
        <p:spPr/>
        <p:txBody>
          <a:bodyPr/>
          <a:lstStyle/>
          <a:p>
            <a:fld id="{48AED4EE-C9DA-462C-B712-3D4638B353E0}" type="slidenum">
              <a:rPr lang="en-US" smtClean="0"/>
              <a:t>5</a:t>
            </a:fld>
            <a:endParaRPr lang="en-US" dirty="0"/>
          </a:p>
        </p:txBody>
      </p:sp>
    </p:spTree>
    <p:extLst>
      <p:ext uri="{BB962C8B-B14F-4D97-AF65-F5344CB8AC3E}">
        <p14:creationId xmlns:p14="http://schemas.microsoft.com/office/powerpoint/2010/main" val="313439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b="0" i="0" dirty="0">
              <a:solidFill>
                <a:srgbClr val="35424A"/>
              </a:solidFill>
              <a:effectLst/>
              <a:latin typeface="Open Sans" panose="020B060603050402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AED4EE-C9DA-462C-B712-3D4638B353E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709286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C8A0C9-5258-4C7D-293A-9CA6C01CD7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5049B4-E2AF-AF1A-B2A8-94922BF022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8078ADD-6787-4F98-85EB-F3658D8AD8B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B0C1857-CC67-0886-CE1A-48F88951F665}"/>
              </a:ext>
            </a:extLst>
          </p:cNvPr>
          <p:cNvSpPr>
            <a:spLocks noGrp="1"/>
          </p:cNvSpPr>
          <p:nvPr>
            <p:ph type="sldNum" sz="quarter" idx="5"/>
          </p:nvPr>
        </p:nvSpPr>
        <p:spPr/>
        <p:txBody>
          <a:bodyPr/>
          <a:lstStyle/>
          <a:p>
            <a:fld id="{48AED4EE-C9DA-462C-B712-3D4638B353E0}" type="slidenum">
              <a:rPr lang="en-US" smtClean="0"/>
              <a:t>8</a:t>
            </a:fld>
            <a:endParaRPr lang="en-US" dirty="0"/>
          </a:p>
        </p:txBody>
      </p:sp>
    </p:spTree>
    <p:extLst>
      <p:ext uri="{BB962C8B-B14F-4D97-AF65-F5344CB8AC3E}">
        <p14:creationId xmlns:p14="http://schemas.microsoft.com/office/powerpoint/2010/main" val="38180492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A73DB0-EE51-6AE5-BD77-53707099BD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84DDA7-D159-D29B-6251-75A2F529F03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733830B-AF64-BF91-7787-DD110E5FCA0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68F2492-3BC0-1846-74D4-1342FC14B832}"/>
              </a:ext>
            </a:extLst>
          </p:cNvPr>
          <p:cNvSpPr>
            <a:spLocks noGrp="1"/>
          </p:cNvSpPr>
          <p:nvPr>
            <p:ph type="sldNum" sz="quarter" idx="10"/>
          </p:nvPr>
        </p:nvSpPr>
        <p:spPr/>
        <p:txBody>
          <a:bodyPr/>
          <a:lstStyle/>
          <a:p>
            <a:fld id="{48AED4EE-C9DA-462C-B712-3D4638B353E0}" type="slidenum">
              <a:rPr lang="en-US" smtClean="0"/>
              <a:t>9</a:t>
            </a:fld>
            <a:endParaRPr lang="en-US" dirty="0"/>
          </a:p>
        </p:txBody>
      </p:sp>
    </p:spTree>
    <p:extLst>
      <p:ext uri="{BB962C8B-B14F-4D97-AF65-F5344CB8AC3E}">
        <p14:creationId xmlns:p14="http://schemas.microsoft.com/office/powerpoint/2010/main" val="34980292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ACF015-4748-7EB9-A5BD-48BF31B2096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813FB22-979E-89E7-9659-CB184F50EED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1EE520C-7228-17DE-E60A-BC45CBA8958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CC0B782-ED4C-BE14-E936-176784B37EC4}"/>
              </a:ext>
            </a:extLst>
          </p:cNvPr>
          <p:cNvSpPr>
            <a:spLocks noGrp="1"/>
          </p:cNvSpPr>
          <p:nvPr>
            <p:ph type="sldNum" sz="quarter" idx="5"/>
          </p:nvPr>
        </p:nvSpPr>
        <p:spPr/>
        <p:txBody>
          <a:bodyPr/>
          <a:lstStyle/>
          <a:p>
            <a:fld id="{48AED4EE-C9DA-462C-B712-3D4638B353E0}" type="slidenum">
              <a:rPr lang="en-US" smtClean="0"/>
              <a:t>11</a:t>
            </a:fld>
            <a:endParaRPr lang="en-US" dirty="0"/>
          </a:p>
        </p:txBody>
      </p:sp>
    </p:spTree>
    <p:extLst>
      <p:ext uri="{BB962C8B-B14F-4D97-AF65-F5344CB8AC3E}">
        <p14:creationId xmlns:p14="http://schemas.microsoft.com/office/powerpoint/2010/main" val="237708584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page">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824" y="-571500"/>
            <a:ext cx="12195955" cy="6812280"/>
          </a:xfrm>
          <a:prstGeom prst="rect">
            <a:avLst/>
          </a:prstGeom>
        </p:spPr>
      </p:pic>
      <p:sp>
        <p:nvSpPr>
          <p:cNvPr id="10" name="Rectangle 9"/>
          <p:cNvSpPr/>
          <p:nvPr userDrawn="1"/>
        </p:nvSpPr>
        <p:spPr>
          <a:xfrm>
            <a:off x="0" y="4995950"/>
            <a:ext cx="12198096" cy="1868734"/>
          </a:xfrm>
          <a:prstGeom prst="rect">
            <a:avLst/>
          </a:prstGeom>
          <a:solidFill>
            <a:srgbClr val="00437B"/>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endParaRPr lang="en-US" dirty="0"/>
          </a:p>
        </p:txBody>
      </p:sp>
      <p:sp>
        <p:nvSpPr>
          <p:cNvPr id="13" name="Rectangle 2"/>
          <p:cNvSpPr>
            <a:spLocks noGrp="1" noChangeArrowheads="1"/>
          </p:cNvSpPr>
          <p:nvPr>
            <p:ph type="ctrTitle" hasCustomPrompt="1"/>
          </p:nvPr>
        </p:nvSpPr>
        <p:spPr>
          <a:xfrm>
            <a:off x="441028" y="5293508"/>
            <a:ext cx="5446762" cy="477054"/>
          </a:xfrm>
          <a:prstGeom prst="rect">
            <a:avLst/>
          </a:prstGeom>
          <a:noFill/>
          <a:effectLst/>
        </p:spPr>
        <p:txBody>
          <a:bodyPr wrap="square" lIns="0" rIns="182880" bIns="0" anchor="b" anchorCtr="0">
            <a:spAutoFit/>
          </a:bodyPr>
          <a:lstStyle>
            <a:lvl1pPr algn="l">
              <a:lnSpc>
                <a:spcPct val="100000"/>
              </a:lnSpc>
              <a:defRPr sz="2800" b="1">
                <a:solidFill>
                  <a:schemeClr val="bg1"/>
                </a:solidFill>
                <a:latin typeface="Aptos" panose="020B0004020202020204" pitchFamily="34" charset="0"/>
                <a:cs typeface="Arial"/>
              </a:defRPr>
            </a:lvl1pPr>
          </a:lstStyle>
          <a:p>
            <a:r>
              <a:rPr lang="en-US" dirty="0"/>
              <a:t>Click to add Title</a:t>
            </a:r>
          </a:p>
        </p:txBody>
      </p:sp>
      <p:pic>
        <p:nvPicPr>
          <p:cNvPr id="11" name="Picture 10"/>
          <p:cNvPicPr>
            <a:picLocks noChangeAspect="1"/>
          </p:cNvPicPr>
          <p:nvPr userDrawn="1"/>
        </p:nvPicPr>
        <p:blipFill rotWithShape="1">
          <a:blip r:embed="rId3" cstate="screen">
            <a:extLst>
              <a:ext uri="{28A0092B-C50C-407E-A947-70E740481C1C}">
                <a14:useLocalDpi xmlns:a14="http://schemas.microsoft.com/office/drawing/2010/main"/>
              </a:ext>
            </a:extLst>
          </a:blip>
          <a:srcRect r="-1"/>
          <a:stretch/>
        </p:blipFill>
        <p:spPr>
          <a:xfrm>
            <a:off x="-6824" y="1857042"/>
            <a:ext cx="1131113" cy="2562474"/>
          </a:xfrm>
          <a:prstGeom prst="rect">
            <a:avLst/>
          </a:prstGeom>
        </p:spPr>
      </p:pic>
      <p:sp>
        <p:nvSpPr>
          <p:cNvPr id="12" name="Text Placeholder 2"/>
          <p:cNvSpPr>
            <a:spLocks noGrp="1"/>
          </p:cNvSpPr>
          <p:nvPr>
            <p:ph type="body" sz="quarter" idx="10"/>
          </p:nvPr>
        </p:nvSpPr>
        <p:spPr>
          <a:xfrm>
            <a:off x="441028" y="5805131"/>
            <a:ext cx="5449824" cy="333375"/>
          </a:xfrm>
          <a:prstGeom prst="rect">
            <a:avLst/>
          </a:prstGeom>
        </p:spPr>
        <p:txBody>
          <a:bodyPr lIns="0" tIns="0" rIns="0" bIns="0" anchor="ctr" anchorCtr="0"/>
          <a:lstStyle>
            <a:lvl1pPr>
              <a:defRPr sz="1800">
                <a:solidFill>
                  <a:schemeClr val="bg1"/>
                </a:solidFill>
                <a:latin typeface="Aptos" panose="020B0004020202020204" pitchFamily="34" charset="0"/>
              </a:defRPr>
            </a:lvl1pPr>
          </a:lstStyle>
          <a:p>
            <a:pPr lvl="0"/>
            <a:r>
              <a:rPr lang="en-US" dirty="0"/>
              <a:t>Edit Master text styles</a:t>
            </a:r>
          </a:p>
        </p:txBody>
      </p:sp>
      <p:sp>
        <p:nvSpPr>
          <p:cNvPr id="14" name="Text Placeholder 2"/>
          <p:cNvSpPr>
            <a:spLocks noGrp="1"/>
          </p:cNvSpPr>
          <p:nvPr>
            <p:ph type="body" sz="quarter" idx="11"/>
          </p:nvPr>
        </p:nvSpPr>
        <p:spPr>
          <a:xfrm>
            <a:off x="441028" y="6159279"/>
            <a:ext cx="5449824" cy="333375"/>
          </a:xfrm>
          <a:prstGeom prst="rect">
            <a:avLst/>
          </a:prstGeom>
        </p:spPr>
        <p:txBody>
          <a:bodyPr lIns="0" tIns="0" rIns="0" bIns="0" anchor="ctr" anchorCtr="0"/>
          <a:lstStyle>
            <a:lvl1pPr>
              <a:defRPr sz="1600" i="1">
                <a:solidFill>
                  <a:schemeClr val="bg1"/>
                </a:solidFill>
                <a:latin typeface="Aptos" panose="020B0004020202020204" pitchFamily="34" charset="0"/>
              </a:defRPr>
            </a:lvl1pPr>
          </a:lstStyle>
          <a:p>
            <a:pPr lvl="0"/>
            <a:r>
              <a:rPr lang="en-US" dirty="0"/>
              <a:t>Edit Master text styles</a:t>
            </a:r>
          </a:p>
        </p:txBody>
      </p:sp>
      <p:pic>
        <p:nvPicPr>
          <p:cNvPr id="2" name="Picture 1" descr="A logo with a globe in the middle&#10;&#10;Description automatically generated">
            <a:extLst>
              <a:ext uri="{FF2B5EF4-FFF2-40B4-BE49-F238E27FC236}">
                <a16:creationId xmlns:a16="http://schemas.microsoft.com/office/drawing/2014/main" id="{1823A258-D776-D85E-E2DC-A0C3AB676D86}"/>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10579099" y="6048376"/>
            <a:ext cx="1222376" cy="595517"/>
          </a:xfrm>
          <a:prstGeom prst="rect">
            <a:avLst/>
          </a:prstGeom>
        </p:spPr>
      </p:pic>
    </p:spTree>
    <p:extLst>
      <p:ext uri="{BB962C8B-B14F-4D97-AF65-F5344CB8AC3E}">
        <p14:creationId xmlns:p14="http://schemas.microsoft.com/office/powerpoint/2010/main" val="2545602925"/>
      </p:ext>
    </p:extLst>
  </p:cSld>
  <p:clrMapOvr>
    <a:masterClrMapping/>
  </p:clrMapOvr>
  <p:extLst>
    <p:ext uri="{DCECCB84-F9BA-43D5-87BE-67443E8EF086}">
      <p15:sldGuideLst xmlns:p15="http://schemas.microsoft.com/office/powerpoint/2012/main">
        <p15:guide id="1" orient="horz" pos="4032"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9_Cover pag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21" y="0"/>
            <a:ext cx="12195948" cy="5081645"/>
          </a:xfrm>
          <a:prstGeom prst="rect">
            <a:avLst/>
          </a:prstGeom>
        </p:spPr>
      </p:pic>
      <p:sp>
        <p:nvSpPr>
          <p:cNvPr id="10" name="Rectangle 9"/>
          <p:cNvSpPr/>
          <p:nvPr userDrawn="1"/>
        </p:nvSpPr>
        <p:spPr>
          <a:xfrm>
            <a:off x="0" y="4995950"/>
            <a:ext cx="12198096" cy="1868734"/>
          </a:xfrm>
          <a:prstGeom prst="rect">
            <a:avLst/>
          </a:prstGeom>
          <a:solidFill>
            <a:srgbClr val="00437B"/>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endParaRPr lang="en-US" dirty="0"/>
          </a:p>
        </p:txBody>
      </p:sp>
      <p:sp>
        <p:nvSpPr>
          <p:cNvPr id="13" name="Rectangle 2"/>
          <p:cNvSpPr>
            <a:spLocks noGrp="1" noChangeArrowheads="1"/>
          </p:cNvSpPr>
          <p:nvPr>
            <p:ph type="ctrTitle" hasCustomPrompt="1"/>
          </p:nvPr>
        </p:nvSpPr>
        <p:spPr>
          <a:xfrm>
            <a:off x="441028" y="5293508"/>
            <a:ext cx="5446762" cy="477054"/>
          </a:xfrm>
          <a:prstGeom prst="rect">
            <a:avLst/>
          </a:prstGeom>
          <a:noFill/>
          <a:effectLst/>
        </p:spPr>
        <p:txBody>
          <a:bodyPr wrap="square" lIns="0" rIns="182880" bIns="0" anchor="b" anchorCtr="0">
            <a:spAutoFit/>
          </a:bodyPr>
          <a:lstStyle>
            <a:lvl1pPr algn="l">
              <a:lnSpc>
                <a:spcPct val="100000"/>
              </a:lnSpc>
              <a:defRPr sz="2800" b="1">
                <a:solidFill>
                  <a:schemeClr val="bg1"/>
                </a:solidFill>
                <a:latin typeface="Aptos" panose="020B0004020202020204" pitchFamily="34" charset="0"/>
                <a:cs typeface="Arial"/>
              </a:defRPr>
            </a:lvl1pPr>
          </a:lstStyle>
          <a:p>
            <a:r>
              <a:rPr lang="en-US" dirty="0"/>
              <a:t>Click to add Title</a:t>
            </a:r>
          </a:p>
        </p:txBody>
      </p:sp>
      <p:pic>
        <p:nvPicPr>
          <p:cNvPr id="11" name="Picture 10"/>
          <p:cNvPicPr>
            <a:picLocks noChangeAspect="1"/>
          </p:cNvPicPr>
          <p:nvPr userDrawn="1"/>
        </p:nvPicPr>
        <p:blipFill rotWithShape="1">
          <a:blip r:embed="rId3" cstate="screen">
            <a:extLst>
              <a:ext uri="{28A0092B-C50C-407E-A947-70E740481C1C}">
                <a14:useLocalDpi xmlns:a14="http://schemas.microsoft.com/office/drawing/2010/main"/>
              </a:ext>
            </a:extLst>
          </a:blip>
          <a:srcRect r="-1"/>
          <a:stretch/>
        </p:blipFill>
        <p:spPr>
          <a:xfrm>
            <a:off x="-6824" y="1857042"/>
            <a:ext cx="1131113" cy="2562474"/>
          </a:xfrm>
          <a:prstGeom prst="rect">
            <a:avLst/>
          </a:prstGeom>
        </p:spPr>
      </p:pic>
      <p:sp>
        <p:nvSpPr>
          <p:cNvPr id="12" name="Text Placeholder 2"/>
          <p:cNvSpPr>
            <a:spLocks noGrp="1"/>
          </p:cNvSpPr>
          <p:nvPr>
            <p:ph type="body" sz="quarter" idx="10"/>
          </p:nvPr>
        </p:nvSpPr>
        <p:spPr>
          <a:xfrm>
            <a:off x="441028" y="5805131"/>
            <a:ext cx="5449824" cy="333375"/>
          </a:xfrm>
          <a:prstGeom prst="rect">
            <a:avLst/>
          </a:prstGeom>
        </p:spPr>
        <p:txBody>
          <a:bodyPr lIns="0" tIns="0" rIns="0" bIns="0" anchor="ctr" anchorCtr="0"/>
          <a:lstStyle>
            <a:lvl1pPr>
              <a:defRPr sz="1800">
                <a:solidFill>
                  <a:schemeClr val="bg1"/>
                </a:solidFill>
                <a:latin typeface="Aptos" panose="020B0004020202020204" pitchFamily="34" charset="0"/>
              </a:defRPr>
            </a:lvl1pPr>
          </a:lstStyle>
          <a:p>
            <a:pPr lvl="0"/>
            <a:r>
              <a:rPr lang="en-US" dirty="0"/>
              <a:t>Edit Master text styles</a:t>
            </a:r>
          </a:p>
        </p:txBody>
      </p:sp>
      <p:sp>
        <p:nvSpPr>
          <p:cNvPr id="14" name="Text Placeholder 2"/>
          <p:cNvSpPr>
            <a:spLocks noGrp="1"/>
          </p:cNvSpPr>
          <p:nvPr>
            <p:ph type="body" sz="quarter" idx="11"/>
          </p:nvPr>
        </p:nvSpPr>
        <p:spPr>
          <a:xfrm>
            <a:off x="441028" y="6159279"/>
            <a:ext cx="5449824" cy="333375"/>
          </a:xfrm>
          <a:prstGeom prst="rect">
            <a:avLst/>
          </a:prstGeom>
        </p:spPr>
        <p:txBody>
          <a:bodyPr lIns="0" tIns="0" rIns="0" bIns="0" anchor="ctr" anchorCtr="0"/>
          <a:lstStyle>
            <a:lvl1pPr>
              <a:defRPr sz="1600" i="1">
                <a:solidFill>
                  <a:schemeClr val="bg1"/>
                </a:solidFill>
                <a:latin typeface="Aptos" panose="020B0004020202020204" pitchFamily="34" charset="0"/>
              </a:defRPr>
            </a:lvl1pPr>
          </a:lstStyle>
          <a:p>
            <a:pPr lvl="0"/>
            <a:r>
              <a:rPr lang="en-US" dirty="0"/>
              <a:t>Edit Master text styles</a:t>
            </a:r>
          </a:p>
        </p:txBody>
      </p:sp>
      <p:pic>
        <p:nvPicPr>
          <p:cNvPr id="3" name="Picture 2" descr="A logo with a globe in the middle&#10;&#10;Description automatically generated">
            <a:extLst>
              <a:ext uri="{FF2B5EF4-FFF2-40B4-BE49-F238E27FC236}">
                <a16:creationId xmlns:a16="http://schemas.microsoft.com/office/drawing/2014/main" id="{CEABE7B4-9FDB-8BBB-8CC3-A76B10179986}"/>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10579099" y="6048376"/>
            <a:ext cx="1222376" cy="595517"/>
          </a:xfrm>
          <a:prstGeom prst="rect">
            <a:avLst/>
          </a:prstGeom>
        </p:spPr>
      </p:pic>
    </p:spTree>
    <p:extLst>
      <p:ext uri="{BB962C8B-B14F-4D97-AF65-F5344CB8AC3E}">
        <p14:creationId xmlns:p14="http://schemas.microsoft.com/office/powerpoint/2010/main" val="687855803"/>
      </p:ext>
    </p:extLst>
  </p:cSld>
  <p:clrMapOvr>
    <a:masterClrMapping/>
  </p:clrMapOvr>
  <p:extLst>
    <p:ext uri="{DCECCB84-F9BA-43D5-87BE-67443E8EF086}">
      <p15:sldGuideLst xmlns:p15="http://schemas.microsoft.com/office/powerpoint/2012/main">
        <p15:guide id="1" orient="horz" pos="4032">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Bullets on left-Photo right">
    <p:spTree>
      <p:nvGrpSpPr>
        <p:cNvPr id="1" name=""/>
        <p:cNvGrpSpPr/>
        <p:nvPr/>
      </p:nvGrpSpPr>
      <p:grpSpPr>
        <a:xfrm>
          <a:off x="0" y="0"/>
          <a:ext cx="0" cy="0"/>
          <a:chOff x="0" y="0"/>
          <a:chExt cx="0" cy="0"/>
        </a:xfrm>
      </p:grpSpPr>
      <p:sp>
        <p:nvSpPr>
          <p:cNvPr id="4" name="Picture Placeholder 3"/>
          <p:cNvSpPr>
            <a:spLocks noGrp="1"/>
          </p:cNvSpPr>
          <p:nvPr>
            <p:ph type="pic" sz="quarter" idx="15"/>
          </p:nvPr>
        </p:nvSpPr>
        <p:spPr>
          <a:xfrm>
            <a:off x="6106698" y="786687"/>
            <a:ext cx="6089904" cy="6089904"/>
          </a:xfrm>
          <a:prstGeom prst="rect">
            <a:avLst/>
          </a:prstGeom>
        </p:spPr>
        <p:txBody>
          <a:bodyPr anchor="ctr"/>
          <a:lstStyle>
            <a:lvl1pPr algn="ctr">
              <a:defRPr/>
            </a:lvl1pPr>
          </a:lstStyle>
          <a:p>
            <a:r>
              <a:rPr lang="en-US" dirty="0"/>
              <a:t>Click icon to add picture</a:t>
            </a:r>
          </a:p>
        </p:txBody>
      </p:sp>
      <p:sp>
        <p:nvSpPr>
          <p:cNvPr id="2" name="TextBox 1"/>
          <p:cNvSpPr txBox="1"/>
          <p:nvPr userDrawn="1"/>
        </p:nvSpPr>
        <p:spPr>
          <a:xfrm>
            <a:off x="11247350" y="-1111937"/>
            <a:ext cx="251992" cy="383310"/>
          </a:xfrm>
          <a:prstGeom prst="rect">
            <a:avLst/>
          </a:prstGeom>
          <a:noFill/>
        </p:spPr>
        <p:txBody>
          <a:bodyPr wrap="none" rtlCol="0">
            <a:spAutoFit/>
          </a:bodyPr>
          <a:lstStyle/>
          <a:p>
            <a:pPr marL="0" marR="0" lvl="0" indent="0" algn="l" defTabSz="960072" rtl="0" eaLnBrk="1" fontAlgn="base" latinLnBrk="0" hangingPunct="1">
              <a:lnSpc>
                <a:spcPct val="100000"/>
              </a:lnSpc>
              <a:spcBef>
                <a:spcPct val="0"/>
              </a:spcBef>
              <a:spcAft>
                <a:spcPct val="0"/>
              </a:spcAft>
              <a:buClrTx/>
              <a:buSzTx/>
              <a:buFontTx/>
              <a:buNone/>
              <a:tabLst/>
              <a:defRPr/>
            </a:pPr>
            <a:r>
              <a:rPr kumimoji="0" lang="en-US" sz="1891" b="0" i="0" u="none" strike="noStrike" kern="1200" cap="none" spc="0" normalizeH="0" baseline="0" noProof="0" dirty="0">
                <a:ln>
                  <a:noFill/>
                </a:ln>
                <a:solidFill>
                  <a:srgbClr val="000000"/>
                </a:solidFill>
                <a:effectLst/>
                <a:uLnTx/>
                <a:uFillTx/>
                <a:latin typeface="Arial" charset="0"/>
                <a:ea typeface="+mn-ea"/>
                <a:cs typeface="+mn-cs"/>
              </a:rPr>
              <a:t> </a:t>
            </a:r>
          </a:p>
        </p:txBody>
      </p:sp>
      <p:sp>
        <p:nvSpPr>
          <p:cNvPr id="5" name="Text Placeholder 4"/>
          <p:cNvSpPr>
            <a:spLocks noGrp="1"/>
          </p:cNvSpPr>
          <p:nvPr>
            <p:ph type="body" sz="quarter" idx="13"/>
          </p:nvPr>
        </p:nvSpPr>
        <p:spPr>
          <a:xfrm>
            <a:off x="266700" y="1143000"/>
            <a:ext cx="5570538" cy="4914900"/>
          </a:xfrm>
          <a:prstGeom prst="rect">
            <a:avLst/>
          </a:prstGeom>
        </p:spPr>
        <p:txBody>
          <a:bodyPr/>
          <a:lstStyle>
            <a:lvl1pPr marL="342900" indent="-342900">
              <a:lnSpc>
                <a:spcPct val="100000"/>
              </a:lnSpc>
              <a:spcAft>
                <a:spcPts val="1800"/>
              </a:spcAft>
              <a:buClr>
                <a:schemeClr val="tx1"/>
              </a:buClr>
              <a:buSzPct val="135000"/>
              <a:buFont typeface="Arial" panose="020B0604020202020204" pitchFamily="34" charset="0"/>
              <a:buChar char="•"/>
              <a:defRPr sz="2400">
                <a:latin typeface="Aptos" panose="020B0004020202020204" pitchFamily="34" charset="0"/>
              </a:defRPr>
            </a:lvl1pPr>
            <a:lvl2pPr marL="685800" indent="-342900">
              <a:lnSpc>
                <a:spcPct val="100000"/>
              </a:lnSpc>
              <a:spcAft>
                <a:spcPts val="1800"/>
              </a:spcAft>
              <a:buClr>
                <a:schemeClr val="tx1"/>
              </a:buClr>
              <a:buSzPct val="135000"/>
              <a:buFont typeface="Arial" panose="020B0604020202020204" pitchFamily="34" charset="0"/>
              <a:buChar char="•"/>
              <a:defRPr sz="2400">
                <a:latin typeface="Aptos" panose="020B0004020202020204" pitchFamily="34" charset="0"/>
              </a:defRPr>
            </a:lvl2pPr>
            <a:lvl3pPr marL="1031875" indent="-342900">
              <a:lnSpc>
                <a:spcPct val="100000"/>
              </a:lnSpc>
              <a:spcAft>
                <a:spcPts val="1200"/>
              </a:spcAft>
              <a:buClr>
                <a:schemeClr val="tx1"/>
              </a:buClr>
              <a:buSzPct val="135000"/>
              <a:buFont typeface="Arial" panose="020B0604020202020204" pitchFamily="34" charset="0"/>
              <a:buChar char="•"/>
              <a:defRPr sz="2400">
                <a:latin typeface="Aptos" panose="020B0004020202020204" pitchFamily="34" charset="0"/>
              </a:defRPr>
            </a:lvl3pPr>
          </a:lstStyle>
          <a:p>
            <a:pPr lvl="0"/>
            <a:r>
              <a:rPr lang="en-US" dirty="0"/>
              <a:t>Edit Master text styles</a:t>
            </a:r>
          </a:p>
          <a:p>
            <a:pPr lvl="1"/>
            <a:r>
              <a:rPr lang="en-US" dirty="0"/>
              <a:t>Second level</a:t>
            </a:r>
          </a:p>
          <a:p>
            <a:pPr lvl="2"/>
            <a:r>
              <a:rPr lang="en-US" dirty="0"/>
              <a:t>Third level</a:t>
            </a:r>
          </a:p>
        </p:txBody>
      </p:sp>
      <p:sp>
        <p:nvSpPr>
          <p:cNvPr id="9" name="Slide Number Placeholder 2"/>
          <p:cNvSpPr>
            <a:spLocks noGrp="1"/>
          </p:cNvSpPr>
          <p:nvPr>
            <p:ph type="sldNum" sz="quarter" idx="4294967295"/>
          </p:nvPr>
        </p:nvSpPr>
        <p:spPr>
          <a:xfrm>
            <a:off x="192741" y="6412994"/>
            <a:ext cx="443753" cy="365125"/>
          </a:xfrm>
          <a:prstGeom prst="rect">
            <a:avLst/>
          </a:prstGeom>
        </p:spPr>
        <p:txBody>
          <a:bodyPr/>
          <a:lstStyle>
            <a:lvl1pPr>
              <a:defRPr>
                <a:latin typeface="Aptos" panose="020B0004020202020204" pitchFamily="34" charset="0"/>
              </a:defRPr>
            </a:lvl1pPr>
          </a:lstStyle>
          <a:p>
            <a:fld id="{FA06F0F5-DF6A-4E0E-AC03-6B0D0B0A1300}" type="slidenum">
              <a:rPr lang="en-US" sz="900" smtClean="0"/>
              <a:pPr/>
              <a:t>‹#›</a:t>
            </a:fld>
            <a:endParaRPr lang="en-US" sz="900" dirty="0"/>
          </a:p>
        </p:txBody>
      </p:sp>
      <p:sp>
        <p:nvSpPr>
          <p:cNvPr id="11" name="Text Placeholder 9"/>
          <p:cNvSpPr>
            <a:spLocks noGrp="1"/>
          </p:cNvSpPr>
          <p:nvPr>
            <p:ph type="body" sz="quarter" idx="14"/>
          </p:nvPr>
        </p:nvSpPr>
        <p:spPr>
          <a:xfrm>
            <a:off x="417448" y="5980090"/>
            <a:ext cx="5346858" cy="658368"/>
          </a:xfrm>
          <a:prstGeom prst="rect">
            <a:avLst/>
          </a:prstGeom>
          <a:ln>
            <a:noFill/>
          </a:ln>
        </p:spPr>
        <p:txBody>
          <a:bodyPr anchor="b"/>
          <a:lstStyle>
            <a:lvl1pPr>
              <a:lnSpc>
                <a:spcPct val="100000"/>
              </a:lnSpc>
              <a:spcAft>
                <a:spcPts val="0"/>
              </a:spcAft>
              <a:defRPr sz="800">
                <a:latin typeface="Aptos" panose="020B0004020202020204" pitchFamily="34" charset="0"/>
              </a:defRPr>
            </a:lvl1pPr>
          </a:lstStyle>
          <a:p>
            <a:pPr lvl="0"/>
            <a:r>
              <a:rPr lang="en-US" dirty="0"/>
              <a:t>Edit Master text styles</a:t>
            </a:r>
          </a:p>
        </p:txBody>
      </p:sp>
      <p:sp>
        <p:nvSpPr>
          <p:cNvPr id="3" name="Rectangle 2">
            <a:extLst>
              <a:ext uri="{FF2B5EF4-FFF2-40B4-BE49-F238E27FC236}">
                <a16:creationId xmlns:a16="http://schemas.microsoft.com/office/drawing/2014/main" id="{36FC6AB4-7B99-2AE6-F031-B86BA65AE66C}"/>
              </a:ext>
            </a:extLst>
          </p:cNvPr>
          <p:cNvSpPr/>
          <p:nvPr userDrawn="1"/>
        </p:nvSpPr>
        <p:spPr>
          <a:xfrm>
            <a:off x="0" y="666"/>
            <a:ext cx="12191999" cy="787609"/>
          </a:xfrm>
          <a:prstGeom prst="rect">
            <a:avLst/>
          </a:prstGeom>
          <a:solidFill>
            <a:srgbClr val="0043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endParaRPr>
          </a:p>
        </p:txBody>
      </p:sp>
      <p:sp>
        <p:nvSpPr>
          <p:cNvPr id="6" name="Title Placeholder 37">
            <a:extLst>
              <a:ext uri="{FF2B5EF4-FFF2-40B4-BE49-F238E27FC236}">
                <a16:creationId xmlns:a16="http://schemas.microsoft.com/office/drawing/2014/main" id="{CCD1A13D-31EF-EECB-1C3B-5BCCEFA8B9DE}"/>
              </a:ext>
            </a:extLst>
          </p:cNvPr>
          <p:cNvSpPr>
            <a:spLocks noGrp="1"/>
          </p:cNvSpPr>
          <p:nvPr>
            <p:ph type="title" hasCustomPrompt="1"/>
          </p:nvPr>
        </p:nvSpPr>
        <p:spPr>
          <a:xfrm>
            <a:off x="2" y="-44825"/>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latin typeface="Aptos" panose="020B0004020202020204" pitchFamily="34" charset="0"/>
              </a:defRPr>
            </a:lvl1pPr>
          </a:lstStyle>
          <a:p>
            <a:r>
              <a:rPr lang="en-US" dirty="0"/>
              <a:t>Click to edit slide heading</a:t>
            </a:r>
          </a:p>
        </p:txBody>
      </p:sp>
      <p:pic>
        <p:nvPicPr>
          <p:cNvPr id="7" name="Picture 6">
            <a:extLst>
              <a:ext uri="{FF2B5EF4-FFF2-40B4-BE49-F238E27FC236}">
                <a16:creationId xmlns:a16="http://schemas.microsoft.com/office/drawing/2014/main" id="{446DCA96-FA9A-55CC-0FD8-086E267B4A3E}"/>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10579099" y="6099201"/>
            <a:ext cx="1222376" cy="493866"/>
          </a:xfrm>
          <a:prstGeom prst="rect">
            <a:avLst/>
          </a:prstGeom>
        </p:spPr>
      </p:pic>
    </p:spTree>
    <p:extLst>
      <p:ext uri="{BB962C8B-B14F-4D97-AF65-F5344CB8AC3E}">
        <p14:creationId xmlns:p14="http://schemas.microsoft.com/office/powerpoint/2010/main" val="3361473779"/>
      </p:ext>
    </p:extLst>
  </p:cSld>
  <p:clrMapOvr>
    <a:masterClrMapping/>
  </p:clrMapOvr>
  <p:extLst>
    <p:ext uri="{DCECCB84-F9BA-43D5-87BE-67443E8EF086}">
      <p15:sldGuideLst xmlns:p15="http://schemas.microsoft.com/office/powerpoint/2012/main">
        <p15:guide id="1" pos="3840" userDrawn="1">
          <p15:clr>
            <a:srgbClr val="FBAE40"/>
          </p15:clr>
        </p15:guide>
        <p15:guide id="3" orient="horz" pos="2160" userDrawn="1">
          <p15:clr>
            <a:srgbClr val="FBAE40"/>
          </p15:clr>
        </p15:guide>
        <p15:guide id="4" orient="horz" pos="408" userDrawn="1">
          <p15:clr>
            <a:srgbClr val="FBAE40"/>
          </p15:clr>
        </p15:guide>
        <p15:guide id="5" orient="horz" pos="72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About Us">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25128"/>
            <a:ext cx="12175816" cy="6737685"/>
          </a:xfrm>
          <a:prstGeom prst="rect">
            <a:avLst/>
          </a:prstGeom>
        </p:spPr>
      </p:pic>
      <p:grpSp>
        <p:nvGrpSpPr>
          <p:cNvPr id="2" name="Group 1">
            <a:extLst>
              <a:ext uri="{FF2B5EF4-FFF2-40B4-BE49-F238E27FC236}">
                <a16:creationId xmlns:a16="http://schemas.microsoft.com/office/drawing/2014/main" id="{C3CB0C08-1240-1B6E-5DBB-526FF86C7DFF}"/>
              </a:ext>
            </a:extLst>
          </p:cNvPr>
          <p:cNvGrpSpPr/>
          <p:nvPr userDrawn="1"/>
        </p:nvGrpSpPr>
        <p:grpSpPr>
          <a:xfrm>
            <a:off x="3046829" y="1056027"/>
            <a:ext cx="6098342" cy="3200400"/>
            <a:chOff x="1425508" y="1056027"/>
            <a:chExt cx="6098342" cy="3200400"/>
          </a:xfrm>
        </p:grpSpPr>
        <p:sp>
          <p:nvSpPr>
            <p:cNvPr id="11" name="Rectangle 10"/>
            <p:cNvSpPr/>
            <p:nvPr userDrawn="1"/>
          </p:nvSpPr>
          <p:spPr>
            <a:xfrm>
              <a:off x="1426464" y="1056027"/>
              <a:ext cx="2834640" cy="3200400"/>
            </a:xfrm>
            <a:prstGeom prst="rect">
              <a:avLst/>
            </a:prstGeom>
            <a:solidFill>
              <a:schemeClr val="bg1">
                <a:lumMod val="95000"/>
              </a:schemeClr>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 1"/>
            <p:cNvSpPr txBox="1">
              <a:spLocks/>
            </p:cNvSpPr>
            <p:nvPr userDrawn="1"/>
          </p:nvSpPr>
          <p:spPr>
            <a:xfrm>
              <a:off x="1425508" y="1352636"/>
              <a:ext cx="2836553" cy="359618"/>
            </a:xfrm>
          </p:spPr>
          <p:txBody>
            <a:bodyPr anchor="b"/>
            <a:lstStyle>
              <a:lvl1pPr algn="l" defTabSz="914400" rtl="0" eaLnBrk="1" latinLnBrk="0" hangingPunct="1">
                <a:lnSpc>
                  <a:spcPct val="90000"/>
                </a:lnSpc>
                <a:spcBef>
                  <a:spcPct val="0"/>
                </a:spcBef>
                <a:buNone/>
                <a:defRPr sz="2200" kern="1200">
                  <a:solidFill>
                    <a:srgbClr val="002F70"/>
                  </a:solidFill>
                  <a:latin typeface="Arial" panose="020B0604020202020204" pitchFamily="34" charset="0"/>
                  <a:ea typeface="+mj-ea"/>
                  <a:cs typeface="Arial" panose="020B0604020202020204" pitchFamily="34" charset="0"/>
                </a:defRPr>
              </a:lvl1pPr>
            </a:lstStyle>
            <a:p>
              <a:pPr algn="ctr" fontAlgn="auto">
                <a:spcAft>
                  <a:spcPts val="0"/>
                </a:spcAft>
              </a:pPr>
              <a:r>
                <a:rPr lang="en-US" sz="1600" b="1" dirty="0">
                  <a:latin typeface="Aptos" panose="020B0004020202020204" pitchFamily="34" charset="0"/>
                </a:rPr>
                <a:t>LIMRA</a:t>
              </a:r>
            </a:p>
          </p:txBody>
        </p:sp>
        <p:sp>
          <p:nvSpPr>
            <p:cNvPr id="13" name="Rectangle 12"/>
            <p:cNvSpPr/>
            <p:nvPr userDrawn="1"/>
          </p:nvSpPr>
          <p:spPr>
            <a:xfrm>
              <a:off x="1704904" y="2029100"/>
              <a:ext cx="2277761" cy="1477328"/>
            </a:xfrm>
            <a:prstGeom prst="rect">
              <a:avLst/>
            </a:prstGeom>
          </p:spPr>
          <p:txBody>
            <a:bodyPr wrap="square">
              <a:spAutoFit/>
            </a:bodyPr>
            <a:lstStyle/>
            <a:p>
              <a:r>
                <a:rPr lang="en-US" dirty="0">
                  <a:solidFill>
                    <a:schemeClr val="tx1">
                      <a:lumMod val="65000"/>
                      <a:lumOff val="35000"/>
                    </a:schemeClr>
                  </a:solidFill>
                  <a:latin typeface="Aptos" panose="020B0004020202020204" pitchFamily="34" charset="0"/>
                  <a:cs typeface="Arial" panose="020B0604020202020204" pitchFamily="34" charset="0"/>
                </a:rPr>
                <a:t>Premier financial services industry research and talent management organization</a:t>
              </a:r>
              <a:endParaRPr lang="en-US" dirty="0">
                <a:latin typeface="Aptos" panose="020B0004020202020204" pitchFamily="34" charset="0"/>
              </a:endParaRPr>
            </a:p>
          </p:txBody>
        </p:sp>
        <p:sp>
          <p:nvSpPr>
            <p:cNvPr id="14" name="Rectangle 13"/>
            <p:cNvSpPr/>
            <p:nvPr userDrawn="1"/>
          </p:nvSpPr>
          <p:spPr>
            <a:xfrm>
              <a:off x="4689210" y="1056027"/>
              <a:ext cx="2834640" cy="3200400"/>
            </a:xfrm>
            <a:prstGeom prst="rect">
              <a:avLst/>
            </a:prstGeom>
            <a:solidFill>
              <a:schemeClr val="bg1">
                <a:lumMod val="95000"/>
              </a:schemeClr>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itle 1"/>
            <p:cNvSpPr txBox="1">
              <a:spLocks/>
            </p:cNvSpPr>
            <p:nvPr userDrawn="1"/>
          </p:nvSpPr>
          <p:spPr>
            <a:xfrm>
              <a:off x="4730778" y="1362755"/>
              <a:ext cx="2751505" cy="359618"/>
            </a:xfrm>
          </p:spPr>
          <p:txBody>
            <a:bodyPr anchor="b"/>
            <a:lstStyle>
              <a:lvl1pPr algn="l" defTabSz="914400" rtl="0" eaLnBrk="1" latinLnBrk="0" hangingPunct="1">
                <a:lnSpc>
                  <a:spcPct val="90000"/>
                </a:lnSpc>
                <a:spcBef>
                  <a:spcPct val="0"/>
                </a:spcBef>
                <a:buNone/>
                <a:defRPr sz="2200" kern="1200">
                  <a:solidFill>
                    <a:srgbClr val="002F70"/>
                  </a:solidFill>
                  <a:latin typeface="Arial" panose="020B0604020202020204" pitchFamily="34" charset="0"/>
                  <a:ea typeface="+mj-ea"/>
                  <a:cs typeface="Arial" panose="020B0604020202020204" pitchFamily="34" charset="0"/>
                </a:defRPr>
              </a:lvl1pPr>
            </a:lstStyle>
            <a:p>
              <a:pPr algn="ctr" fontAlgn="auto">
                <a:spcAft>
                  <a:spcPts val="0"/>
                </a:spcAft>
              </a:pPr>
              <a:r>
                <a:rPr lang="en-US" sz="1600" b="1" dirty="0">
                  <a:latin typeface="Aptos" panose="020B0004020202020204" pitchFamily="34" charset="0"/>
                </a:rPr>
                <a:t>LOMA</a:t>
              </a:r>
            </a:p>
          </p:txBody>
        </p:sp>
        <p:sp>
          <p:nvSpPr>
            <p:cNvPr id="16" name="Rectangle 15"/>
            <p:cNvSpPr/>
            <p:nvPr userDrawn="1"/>
          </p:nvSpPr>
          <p:spPr>
            <a:xfrm>
              <a:off x="4893145" y="2029100"/>
              <a:ext cx="2426770" cy="1200329"/>
            </a:xfrm>
            <a:prstGeom prst="rect">
              <a:avLst/>
            </a:prstGeom>
          </p:spPr>
          <p:txBody>
            <a:bodyPr wrap="square">
              <a:spAutoFit/>
            </a:bodyPr>
            <a:lstStyle/>
            <a:p>
              <a:r>
                <a:rPr lang="en-US" dirty="0">
                  <a:solidFill>
                    <a:schemeClr val="tx1">
                      <a:lumMod val="65000"/>
                      <a:lumOff val="35000"/>
                    </a:schemeClr>
                  </a:solidFill>
                  <a:latin typeface="Aptos" panose="020B0004020202020204" pitchFamily="34" charset="0"/>
                  <a:cs typeface="Arial" panose="020B0604020202020204" pitchFamily="34" charset="0"/>
                </a:rPr>
                <a:t>Flagship for industry professional development and industry networking</a:t>
              </a:r>
              <a:endParaRPr lang="en-US" dirty="0">
                <a:latin typeface="Aptos" panose="020B0004020202020204" pitchFamily="34" charset="0"/>
              </a:endParaRPr>
            </a:p>
          </p:txBody>
        </p:sp>
      </p:grpSp>
      <p:sp>
        <p:nvSpPr>
          <p:cNvPr id="22" name="Rectangle 21" hidden="1"/>
          <p:cNvSpPr/>
          <p:nvPr userDrawn="1"/>
        </p:nvSpPr>
        <p:spPr>
          <a:xfrm>
            <a:off x="-24938" y="5308671"/>
            <a:ext cx="12216384" cy="1596043"/>
          </a:xfrm>
          <a:prstGeom prst="rect">
            <a:avLst/>
          </a:prstGeom>
          <a:solidFill>
            <a:srgbClr val="002F70">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endParaRPr lang="en-US" sz="1350" dirty="0"/>
          </a:p>
        </p:txBody>
      </p:sp>
      <p:sp>
        <p:nvSpPr>
          <p:cNvPr id="19" name="Rectangle 18"/>
          <p:cNvSpPr/>
          <p:nvPr userDrawn="1"/>
        </p:nvSpPr>
        <p:spPr>
          <a:xfrm>
            <a:off x="385884" y="5141475"/>
            <a:ext cx="11590410" cy="830997"/>
          </a:xfrm>
          <a:prstGeom prst="rect">
            <a:avLst/>
          </a:prstGeom>
        </p:spPr>
        <p:txBody>
          <a:bodyPr wrap="square">
            <a:spAutoFit/>
          </a:bodyPr>
          <a:lstStyle/>
          <a:p>
            <a:r>
              <a:rPr lang="en-US" sz="2400" dirty="0">
                <a:solidFill>
                  <a:schemeClr val="bg1"/>
                </a:solidFill>
                <a:latin typeface="Aptos" panose="020B0004020202020204" pitchFamily="34" charset="0"/>
                <a:cs typeface="Arial" panose="020B0604020202020204" pitchFamily="34" charset="0"/>
              </a:rPr>
              <a:t>Advancing the financial services industry by empowering our members with </a:t>
            </a:r>
            <a:br>
              <a:rPr lang="en-US" sz="2400" dirty="0">
                <a:solidFill>
                  <a:schemeClr val="bg1"/>
                </a:solidFill>
                <a:latin typeface="Aptos" panose="020B0004020202020204" pitchFamily="34" charset="0"/>
                <a:cs typeface="Arial" panose="020B0604020202020204" pitchFamily="34" charset="0"/>
              </a:rPr>
            </a:br>
            <a:r>
              <a:rPr lang="en-US" sz="2400" dirty="0">
                <a:solidFill>
                  <a:srgbClr val="DAAA00"/>
                </a:solidFill>
                <a:latin typeface="Aptos" panose="020B0004020202020204" pitchFamily="34" charset="0"/>
                <a:cs typeface="Arial" panose="020B0604020202020204" pitchFamily="34" charset="0"/>
              </a:rPr>
              <a:t>knowledge</a:t>
            </a:r>
            <a:r>
              <a:rPr lang="en-US" sz="2400" dirty="0">
                <a:solidFill>
                  <a:schemeClr val="bg1"/>
                </a:solidFill>
                <a:latin typeface="Aptos" panose="020B0004020202020204" pitchFamily="34" charset="0"/>
                <a:cs typeface="Arial" panose="020B0604020202020204" pitchFamily="34" charset="0"/>
              </a:rPr>
              <a:t>, </a:t>
            </a:r>
            <a:r>
              <a:rPr lang="en-US" sz="2400" dirty="0">
                <a:solidFill>
                  <a:srgbClr val="DAAA00"/>
                </a:solidFill>
                <a:latin typeface="Aptos" panose="020B0004020202020204" pitchFamily="34" charset="0"/>
                <a:cs typeface="Arial" panose="020B0604020202020204" pitchFamily="34" charset="0"/>
              </a:rPr>
              <a:t>insights</a:t>
            </a:r>
            <a:r>
              <a:rPr lang="en-US" sz="2400" dirty="0">
                <a:solidFill>
                  <a:schemeClr val="bg1"/>
                </a:solidFill>
                <a:latin typeface="Aptos" panose="020B0004020202020204" pitchFamily="34" charset="0"/>
                <a:cs typeface="Arial" panose="020B0604020202020204" pitchFamily="34" charset="0"/>
              </a:rPr>
              <a:t>, </a:t>
            </a:r>
            <a:r>
              <a:rPr lang="en-US" sz="2400" dirty="0">
                <a:solidFill>
                  <a:srgbClr val="DAAA00"/>
                </a:solidFill>
                <a:latin typeface="Aptos" panose="020B0004020202020204" pitchFamily="34" charset="0"/>
                <a:cs typeface="Arial" panose="020B0604020202020204" pitchFamily="34" charset="0"/>
              </a:rPr>
              <a:t>connections</a:t>
            </a:r>
            <a:r>
              <a:rPr lang="en-US" sz="2400" dirty="0">
                <a:solidFill>
                  <a:schemeClr val="bg1"/>
                </a:solidFill>
                <a:latin typeface="Aptos" panose="020B0004020202020204" pitchFamily="34" charset="0"/>
                <a:cs typeface="Arial" panose="020B0604020202020204" pitchFamily="34" charset="0"/>
              </a:rPr>
              <a:t>, and </a:t>
            </a:r>
            <a:r>
              <a:rPr lang="en-US" sz="2400" dirty="0">
                <a:solidFill>
                  <a:srgbClr val="DAAA00"/>
                </a:solidFill>
                <a:latin typeface="Aptos" panose="020B0004020202020204" pitchFamily="34" charset="0"/>
                <a:cs typeface="Arial" panose="020B0604020202020204" pitchFamily="34" charset="0"/>
              </a:rPr>
              <a:t>solutions</a:t>
            </a:r>
            <a:endParaRPr lang="en-US" sz="2400" dirty="0">
              <a:latin typeface="Aptos" panose="020B0004020202020204" pitchFamily="34" charset="0"/>
            </a:endParaRPr>
          </a:p>
        </p:txBody>
      </p:sp>
      <p:sp>
        <p:nvSpPr>
          <p:cNvPr id="3" name="Rectangle 2">
            <a:extLst>
              <a:ext uri="{FF2B5EF4-FFF2-40B4-BE49-F238E27FC236}">
                <a16:creationId xmlns:a16="http://schemas.microsoft.com/office/drawing/2014/main" id="{24F88CAA-8F06-3656-CF0D-4EC80F654DC4}"/>
              </a:ext>
            </a:extLst>
          </p:cNvPr>
          <p:cNvSpPr/>
          <p:nvPr userDrawn="1"/>
        </p:nvSpPr>
        <p:spPr>
          <a:xfrm>
            <a:off x="0" y="666"/>
            <a:ext cx="12191999" cy="787609"/>
          </a:xfrm>
          <a:prstGeom prst="rect">
            <a:avLst/>
          </a:prstGeom>
          <a:solidFill>
            <a:srgbClr val="0043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endParaRPr>
          </a:p>
        </p:txBody>
      </p:sp>
      <p:sp>
        <p:nvSpPr>
          <p:cNvPr id="4" name="Title Placeholder 37">
            <a:extLst>
              <a:ext uri="{FF2B5EF4-FFF2-40B4-BE49-F238E27FC236}">
                <a16:creationId xmlns:a16="http://schemas.microsoft.com/office/drawing/2014/main" id="{7042515B-196D-B205-EA53-56EAA55EED6D}"/>
              </a:ext>
            </a:extLst>
          </p:cNvPr>
          <p:cNvSpPr>
            <a:spLocks noGrp="1"/>
          </p:cNvSpPr>
          <p:nvPr>
            <p:ph type="title" hasCustomPrompt="1"/>
          </p:nvPr>
        </p:nvSpPr>
        <p:spPr>
          <a:xfrm>
            <a:off x="2" y="-44825"/>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latin typeface="Aptos" panose="020B0004020202020204" pitchFamily="34" charset="0"/>
              </a:defRPr>
            </a:lvl1pPr>
          </a:lstStyle>
          <a:p>
            <a:r>
              <a:rPr lang="en-US" dirty="0"/>
              <a:t>Click to edit slide heading</a:t>
            </a:r>
          </a:p>
        </p:txBody>
      </p:sp>
      <p:pic>
        <p:nvPicPr>
          <p:cNvPr id="7" name="Picture 6" descr="A logo with a globe in the middle&#10;&#10;Description automatically generated">
            <a:extLst>
              <a:ext uri="{FF2B5EF4-FFF2-40B4-BE49-F238E27FC236}">
                <a16:creationId xmlns:a16="http://schemas.microsoft.com/office/drawing/2014/main" id="{A300D053-A94D-2B51-0686-19DF24EBD58C}"/>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0579099" y="6048376"/>
            <a:ext cx="1222376" cy="595517"/>
          </a:xfrm>
          <a:prstGeom prst="rect">
            <a:avLst/>
          </a:prstGeom>
        </p:spPr>
      </p:pic>
    </p:spTree>
    <p:extLst>
      <p:ext uri="{BB962C8B-B14F-4D97-AF65-F5344CB8AC3E}">
        <p14:creationId xmlns:p14="http://schemas.microsoft.com/office/powerpoint/2010/main" val="36221616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Blue Bar Section Header-blank">
    <p:bg>
      <p:bgPr>
        <a:solidFill>
          <a:schemeClr val="bg1"/>
        </a:solidFill>
        <a:effectLst/>
      </p:bgPr>
    </p:bg>
    <p:spTree>
      <p:nvGrpSpPr>
        <p:cNvPr id="1" name=""/>
        <p:cNvGrpSpPr/>
        <p:nvPr/>
      </p:nvGrpSpPr>
      <p:grpSpPr>
        <a:xfrm>
          <a:off x="0" y="0"/>
          <a:ext cx="0" cy="0"/>
          <a:chOff x="0" y="0"/>
          <a:chExt cx="0" cy="0"/>
        </a:xfrm>
      </p:grpSpPr>
      <p:sp>
        <p:nvSpPr>
          <p:cNvPr id="11" name="Slide Number Placeholder 2"/>
          <p:cNvSpPr>
            <a:spLocks noGrp="1"/>
          </p:cNvSpPr>
          <p:nvPr>
            <p:ph type="sldNum" sz="quarter" idx="4294967295"/>
          </p:nvPr>
        </p:nvSpPr>
        <p:spPr>
          <a:xfrm>
            <a:off x="192741" y="6412994"/>
            <a:ext cx="443753" cy="365125"/>
          </a:xfrm>
          <a:prstGeom prst="rect">
            <a:avLst/>
          </a:prstGeom>
        </p:spPr>
        <p:txBody>
          <a:bodyPr/>
          <a:lstStyle>
            <a:lvl1pPr>
              <a:defRPr>
                <a:latin typeface="Aptos" panose="020B0004020202020204" pitchFamily="34" charset="0"/>
              </a:defRPr>
            </a:lvl1pPr>
          </a:lstStyle>
          <a:p>
            <a:fld id="{FA06F0F5-DF6A-4E0E-AC03-6B0D0B0A1300}" type="slidenum">
              <a:rPr lang="en-US" sz="900" smtClean="0"/>
              <a:pPr/>
              <a:t>‹#›</a:t>
            </a:fld>
            <a:endParaRPr lang="en-US" sz="900" dirty="0"/>
          </a:p>
        </p:txBody>
      </p:sp>
      <p:sp>
        <p:nvSpPr>
          <p:cNvPr id="5" name="Text Placeholder 9"/>
          <p:cNvSpPr>
            <a:spLocks noGrp="1"/>
          </p:cNvSpPr>
          <p:nvPr>
            <p:ph type="body" sz="quarter" idx="14"/>
          </p:nvPr>
        </p:nvSpPr>
        <p:spPr>
          <a:xfrm>
            <a:off x="417448" y="5980090"/>
            <a:ext cx="5346858" cy="658368"/>
          </a:xfrm>
          <a:prstGeom prst="rect">
            <a:avLst/>
          </a:prstGeom>
          <a:ln>
            <a:noFill/>
          </a:ln>
        </p:spPr>
        <p:txBody>
          <a:bodyPr anchor="b"/>
          <a:lstStyle>
            <a:lvl1pPr>
              <a:lnSpc>
                <a:spcPct val="100000"/>
              </a:lnSpc>
              <a:spcAft>
                <a:spcPts val="0"/>
              </a:spcAft>
              <a:defRPr sz="800">
                <a:latin typeface="Aptos" panose="020B0004020202020204" pitchFamily="34" charset="0"/>
              </a:defRPr>
            </a:lvl1pPr>
          </a:lstStyle>
          <a:p>
            <a:pPr lvl="0"/>
            <a:r>
              <a:rPr lang="en-US" dirty="0"/>
              <a:t>Edit Master text styles</a:t>
            </a:r>
          </a:p>
        </p:txBody>
      </p:sp>
      <p:sp>
        <p:nvSpPr>
          <p:cNvPr id="4" name="Rectangle 3">
            <a:extLst>
              <a:ext uri="{FF2B5EF4-FFF2-40B4-BE49-F238E27FC236}">
                <a16:creationId xmlns:a16="http://schemas.microsoft.com/office/drawing/2014/main" id="{EA69F344-421F-01BC-4D28-4589C7FFA1EA}"/>
              </a:ext>
            </a:extLst>
          </p:cNvPr>
          <p:cNvSpPr/>
          <p:nvPr userDrawn="1"/>
        </p:nvSpPr>
        <p:spPr>
          <a:xfrm>
            <a:off x="0" y="666"/>
            <a:ext cx="12191999" cy="787609"/>
          </a:xfrm>
          <a:prstGeom prst="rect">
            <a:avLst/>
          </a:prstGeom>
          <a:solidFill>
            <a:srgbClr val="0043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endParaRPr>
          </a:p>
        </p:txBody>
      </p:sp>
      <p:sp>
        <p:nvSpPr>
          <p:cNvPr id="6" name="Title Placeholder 37">
            <a:extLst>
              <a:ext uri="{FF2B5EF4-FFF2-40B4-BE49-F238E27FC236}">
                <a16:creationId xmlns:a16="http://schemas.microsoft.com/office/drawing/2014/main" id="{DAA0B3AD-56BE-B0C0-CE01-5E595D96A8E3}"/>
              </a:ext>
            </a:extLst>
          </p:cNvPr>
          <p:cNvSpPr>
            <a:spLocks noGrp="1"/>
          </p:cNvSpPr>
          <p:nvPr>
            <p:ph type="title" hasCustomPrompt="1"/>
          </p:nvPr>
        </p:nvSpPr>
        <p:spPr>
          <a:xfrm>
            <a:off x="2" y="-44825"/>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latin typeface="Aptos" panose="020B0004020202020204" pitchFamily="34" charset="0"/>
              </a:defRPr>
            </a:lvl1pPr>
          </a:lstStyle>
          <a:p>
            <a:r>
              <a:rPr lang="en-US" dirty="0"/>
              <a:t>Click to edit slide heading</a:t>
            </a:r>
          </a:p>
        </p:txBody>
      </p:sp>
    </p:spTree>
    <p:extLst>
      <p:ext uri="{BB962C8B-B14F-4D97-AF65-F5344CB8AC3E}">
        <p14:creationId xmlns:p14="http://schemas.microsoft.com/office/powerpoint/2010/main" val="27093489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ue Bar Section Header-1 lge box">
    <p:bg>
      <p:bgPr>
        <a:solidFill>
          <a:schemeClr val="bg1"/>
        </a:solidFill>
        <a:effectLst/>
      </p:bgPr>
    </p:bg>
    <p:spTree>
      <p:nvGrpSpPr>
        <p:cNvPr id="1" name=""/>
        <p:cNvGrpSpPr/>
        <p:nvPr/>
      </p:nvGrpSpPr>
      <p:grpSpPr>
        <a:xfrm>
          <a:off x="0" y="0"/>
          <a:ext cx="0" cy="0"/>
          <a:chOff x="0" y="0"/>
          <a:chExt cx="0" cy="0"/>
        </a:xfrm>
      </p:grpSpPr>
      <p:sp>
        <p:nvSpPr>
          <p:cNvPr id="5" name="Rectangle 4"/>
          <p:cNvSpPr/>
          <p:nvPr userDrawn="1"/>
        </p:nvSpPr>
        <p:spPr>
          <a:xfrm>
            <a:off x="443799" y="1118774"/>
            <a:ext cx="11307818" cy="4512643"/>
          </a:xfrm>
          <a:prstGeom prst="rect">
            <a:avLst/>
          </a:prstGeom>
          <a:solidFill>
            <a:schemeClr val="bg1"/>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 Placeholder 3"/>
          <p:cNvSpPr>
            <a:spLocks noGrp="1"/>
          </p:cNvSpPr>
          <p:nvPr>
            <p:ph type="body" sz="quarter" idx="10"/>
          </p:nvPr>
        </p:nvSpPr>
        <p:spPr>
          <a:xfrm>
            <a:off x="443799" y="1234758"/>
            <a:ext cx="11311128" cy="400050"/>
          </a:xfrm>
          <a:prstGeom prst="rect">
            <a:avLst/>
          </a:prstGeom>
        </p:spPr>
        <p:txBody>
          <a:bodyPr anchor="ctr" anchorCtr="0"/>
          <a:lstStyle>
            <a:lvl1pPr algn="ctr">
              <a:defRPr sz="1800" b="1" cap="all" spc="20" baseline="0">
                <a:solidFill>
                  <a:srgbClr val="002F70"/>
                </a:solidFill>
                <a:latin typeface="Aptos" panose="020B0004020202020204" pitchFamily="34" charset="0"/>
              </a:defRPr>
            </a:lvl1pPr>
          </a:lstStyle>
          <a:p>
            <a:pPr lvl="0"/>
            <a:r>
              <a:rPr lang="en-US" dirty="0"/>
              <a:t>Edit Master text styles</a:t>
            </a:r>
          </a:p>
        </p:txBody>
      </p:sp>
      <p:sp>
        <p:nvSpPr>
          <p:cNvPr id="3" name="Chart Placeholder 2"/>
          <p:cNvSpPr>
            <a:spLocks noGrp="1"/>
          </p:cNvSpPr>
          <p:nvPr>
            <p:ph type="chart" sz="quarter" idx="15"/>
          </p:nvPr>
        </p:nvSpPr>
        <p:spPr>
          <a:xfrm>
            <a:off x="717550" y="1828800"/>
            <a:ext cx="10756900" cy="3568700"/>
          </a:xfrm>
          <a:prstGeom prst="rect">
            <a:avLst/>
          </a:prstGeom>
        </p:spPr>
        <p:txBody>
          <a:bodyPr/>
          <a:lstStyle>
            <a:lvl1pPr algn="ctr">
              <a:defRPr>
                <a:latin typeface="Aptos" panose="020B0004020202020204" pitchFamily="34" charset="0"/>
              </a:defRPr>
            </a:lvl1pPr>
          </a:lstStyle>
          <a:p>
            <a:r>
              <a:rPr lang="en-US" dirty="0"/>
              <a:t>Click icon to add chart</a:t>
            </a:r>
          </a:p>
        </p:txBody>
      </p:sp>
      <p:sp>
        <p:nvSpPr>
          <p:cNvPr id="9" name="Slide Number Placeholder 2"/>
          <p:cNvSpPr>
            <a:spLocks noGrp="1"/>
          </p:cNvSpPr>
          <p:nvPr>
            <p:ph type="sldNum" sz="quarter" idx="4294967295"/>
          </p:nvPr>
        </p:nvSpPr>
        <p:spPr>
          <a:xfrm>
            <a:off x="192741" y="6412994"/>
            <a:ext cx="443753" cy="365125"/>
          </a:xfrm>
          <a:prstGeom prst="rect">
            <a:avLst/>
          </a:prstGeom>
        </p:spPr>
        <p:txBody>
          <a:bodyPr/>
          <a:lstStyle>
            <a:lvl1pPr>
              <a:defRPr>
                <a:latin typeface="Aptos" panose="020B0004020202020204" pitchFamily="34" charset="0"/>
              </a:defRPr>
            </a:lvl1pPr>
          </a:lstStyle>
          <a:p>
            <a:fld id="{FA06F0F5-DF6A-4E0E-AC03-6B0D0B0A1300}" type="slidenum">
              <a:rPr lang="en-US" sz="900" smtClean="0"/>
              <a:pPr/>
              <a:t>‹#›</a:t>
            </a:fld>
            <a:endParaRPr lang="en-US" sz="900" dirty="0"/>
          </a:p>
        </p:txBody>
      </p:sp>
      <p:sp>
        <p:nvSpPr>
          <p:cNvPr id="11" name="Text Placeholder 9"/>
          <p:cNvSpPr>
            <a:spLocks noGrp="1"/>
          </p:cNvSpPr>
          <p:nvPr>
            <p:ph type="body" sz="quarter" idx="14"/>
          </p:nvPr>
        </p:nvSpPr>
        <p:spPr>
          <a:xfrm>
            <a:off x="417448" y="5980090"/>
            <a:ext cx="5346858" cy="658368"/>
          </a:xfrm>
          <a:prstGeom prst="rect">
            <a:avLst/>
          </a:prstGeom>
          <a:ln>
            <a:noFill/>
          </a:ln>
        </p:spPr>
        <p:txBody>
          <a:bodyPr anchor="b"/>
          <a:lstStyle>
            <a:lvl1pPr>
              <a:lnSpc>
                <a:spcPct val="100000"/>
              </a:lnSpc>
              <a:spcAft>
                <a:spcPts val="0"/>
              </a:spcAft>
              <a:defRPr sz="800">
                <a:latin typeface="Aptos" panose="020B0004020202020204" pitchFamily="34" charset="0"/>
              </a:defRPr>
            </a:lvl1pPr>
          </a:lstStyle>
          <a:p>
            <a:pPr lvl="0"/>
            <a:r>
              <a:rPr lang="en-US" dirty="0"/>
              <a:t>Edit Master text styles</a:t>
            </a:r>
          </a:p>
        </p:txBody>
      </p:sp>
      <p:sp>
        <p:nvSpPr>
          <p:cNvPr id="10" name="Rectangle 9">
            <a:extLst>
              <a:ext uri="{FF2B5EF4-FFF2-40B4-BE49-F238E27FC236}">
                <a16:creationId xmlns:a16="http://schemas.microsoft.com/office/drawing/2014/main" id="{1B98408A-FED8-83CF-D0AA-C8DB83FCB9D5}"/>
              </a:ext>
            </a:extLst>
          </p:cNvPr>
          <p:cNvSpPr/>
          <p:nvPr userDrawn="1"/>
        </p:nvSpPr>
        <p:spPr>
          <a:xfrm>
            <a:off x="0" y="666"/>
            <a:ext cx="12191999" cy="787609"/>
          </a:xfrm>
          <a:prstGeom prst="rect">
            <a:avLst/>
          </a:prstGeom>
          <a:solidFill>
            <a:srgbClr val="0043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endParaRPr>
          </a:p>
        </p:txBody>
      </p:sp>
      <p:sp>
        <p:nvSpPr>
          <p:cNvPr id="12" name="Title Placeholder 37">
            <a:extLst>
              <a:ext uri="{FF2B5EF4-FFF2-40B4-BE49-F238E27FC236}">
                <a16:creationId xmlns:a16="http://schemas.microsoft.com/office/drawing/2014/main" id="{31B81CCF-4A6C-B879-56C1-0F47C8EE1D47}"/>
              </a:ext>
            </a:extLst>
          </p:cNvPr>
          <p:cNvSpPr>
            <a:spLocks noGrp="1"/>
          </p:cNvSpPr>
          <p:nvPr>
            <p:ph type="title" hasCustomPrompt="1"/>
          </p:nvPr>
        </p:nvSpPr>
        <p:spPr>
          <a:xfrm>
            <a:off x="2" y="-44825"/>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latin typeface="Aptos" panose="020B0004020202020204" pitchFamily="34" charset="0"/>
              </a:defRPr>
            </a:lvl1pPr>
          </a:lstStyle>
          <a:p>
            <a:r>
              <a:rPr lang="en-US" dirty="0"/>
              <a:t>Click to edit slide heading</a:t>
            </a:r>
          </a:p>
        </p:txBody>
      </p:sp>
    </p:spTree>
    <p:extLst>
      <p:ext uri="{BB962C8B-B14F-4D97-AF65-F5344CB8AC3E}">
        <p14:creationId xmlns:p14="http://schemas.microsoft.com/office/powerpoint/2010/main" val="39647946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Blue Bar-bullets/photo">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66700" y="1326776"/>
            <a:ext cx="5829300" cy="4731124"/>
          </a:xfrm>
          <a:prstGeom prst="rect">
            <a:avLst/>
          </a:prstGeom>
        </p:spPr>
        <p:txBody>
          <a:bodyPr/>
          <a:lstStyle>
            <a:lvl1pPr marL="347472" indent="-342900">
              <a:lnSpc>
                <a:spcPct val="100000"/>
              </a:lnSpc>
              <a:spcAft>
                <a:spcPts val="1800"/>
              </a:spcAft>
              <a:buClr>
                <a:schemeClr val="tx1"/>
              </a:buClr>
              <a:buSzPct val="135000"/>
              <a:buFont typeface="Arial" panose="020B0604020202020204" pitchFamily="34" charset="0"/>
              <a:buChar char="•"/>
              <a:defRPr sz="2000">
                <a:latin typeface="Aptos" panose="020B0004020202020204" pitchFamily="34" charset="0"/>
              </a:defRPr>
            </a:lvl1pPr>
            <a:lvl2pPr marL="685800" indent="-342900">
              <a:lnSpc>
                <a:spcPct val="100000"/>
              </a:lnSpc>
              <a:spcAft>
                <a:spcPts val="1800"/>
              </a:spcAft>
              <a:buClr>
                <a:schemeClr val="tx1"/>
              </a:buClr>
              <a:buSzPct val="135000"/>
              <a:buFont typeface="Arial" panose="020B0604020202020204" pitchFamily="34" charset="0"/>
              <a:buChar char="•"/>
              <a:defRPr sz="2000">
                <a:latin typeface="Aptos" panose="020B0004020202020204" pitchFamily="34" charset="0"/>
              </a:defRPr>
            </a:lvl2pPr>
            <a:lvl3pPr marL="1033463" indent="-342900">
              <a:lnSpc>
                <a:spcPct val="100000"/>
              </a:lnSpc>
              <a:spcAft>
                <a:spcPts val="1800"/>
              </a:spcAft>
              <a:buClr>
                <a:schemeClr val="tx1"/>
              </a:buClr>
              <a:buSzPct val="135000"/>
              <a:buFont typeface="Arial" panose="020B0604020202020204" pitchFamily="34" charset="0"/>
              <a:buChar char="•"/>
              <a:defRPr sz="2000">
                <a:latin typeface="Aptos" panose="020B0004020202020204" pitchFamily="34" charset="0"/>
              </a:defRPr>
            </a:lvl3pPr>
            <a:lvl4pPr marL="1371600" indent="-342900">
              <a:lnSpc>
                <a:spcPct val="100000"/>
              </a:lnSpc>
              <a:spcAft>
                <a:spcPts val="1800"/>
              </a:spcAft>
              <a:buClr>
                <a:schemeClr val="tx1"/>
              </a:buClr>
              <a:buSzPct val="135000"/>
              <a:buFont typeface="Arial" panose="020B0604020202020204" pitchFamily="34" charset="0"/>
              <a:buChar char="•"/>
              <a:defRPr sz="2000">
                <a:latin typeface="Aptos" panose="020B0004020202020204" pitchFamily="34" charset="0"/>
              </a:defRPr>
            </a:lvl4pPr>
            <a:lvl5pPr marL="1719263" indent="-342900">
              <a:buClr>
                <a:schemeClr val="tx1"/>
              </a:buClr>
              <a:buSzPct val="135000"/>
              <a:buFont typeface="Arial" panose="020B0604020202020204" pitchFamily="34" charset="0"/>
              <a:buChar char="•"/>
              <a:defRPr sz="2400"/>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7" name="Picture Placeholder 6"/>
          <p:cNvSpPr>
            <a:spLocks noGrp="1"/>
          </p:cNvSpPr>
          <p:nvPr>
            <p:ph type="pic" sz="quarter" idx="11"/>
          </p:nvPr>
        </p:nvSpPr>
        <p:spPr>
          <a:xfrm>
            <a:off x="6096000" y="1143000"/>
            <a:ext cx="5676900" cy="4593772"/>
          </a:xfrm>
          <a:prstGeom prst="rect">
            <a:avLst/>
          </a:prstGeom>
        </p:spPr>
        <p:txBody>
          <a:bodyPr/>
          <a:lstStyle>
            <a:lvl1pPr algn="ctr">
              <a:defRPr>
                <a:latin typeface="Aptos" panose="020B0004020202020204" pitchFamily="34" charset="0"/>
              </a:defRPr>
            </a:lvl1pPr>
          </a:lstStyle>
          <a:p>
            <a:r>
              <a:rPr lang="en-US" dirty="0"/>
              <a:t>Click icon to add picture</a:t>
            </a:r>
          </a:p>
        </p:txBody>
      </p:sp>
      <p:sp>
        <p:nvSpPr>
          <p:cNvPr id="11" name="Slide Number Placeholder 2"/>
          <p:cNvSpPr>
            <a:spLocks noGrp="1"/>
          </p:cNvSpPr>
          <p:nvPr>
            <p:ph type="sldNum" sz="quarter" idx="4294967295"/>
          </p:nvPr>
        </p:nvSpPr>
        <p:spPr>
          <a:xfrm>
            <a:off x="192741" y="6412994"/>
            <a:ext cx="443753" cy="365125"/>
          </a:xfrm>
          <a:prstGeom prst="rect">
            <a:avLst/>
          </a:prstGeom>
        </p:spPr>
        <p:txBody>
          <a:bodyPr/>
          <a:lstStyle>
            <a:lvl1pPr>
              <a:defRPr>
                <a:latin typeface="Aptos" panose="020B0004020202020204" pitchFamily="34" charset="0"/>
              </a:defRPr>
            </a:lvl1pPr>
          </a:lstStyle>
          <a:p>
            <a:fld id="{FA06F0F5-DF6A-4E0E-AC03-6B0D0B0A1300}" type="slidenum">
              <a:rPr lang="en-US" sz="900" smtClean="0"/>
              <a:pPr/>
              <a:t>‹#›</a:t>
            </a:fld>
            <a:endParaRPr lang="en-US" sz="900" dirty="0"/>
          </a:p>
        </p:txBody>
      </p:sp>
      <p:sp>
        <p:nvSpPr>
          <p:cNvPr id="9" name="Text Placeholder 9"/>
          <p:cNvSpPr>
            <a:spLocks noGrp="1"/>
          </p:cNvSpPr>
          <p:nvPr>
            <p:ph type="body" sz="quarter" idx="14"/>
          </p:nvPr>
        </p:nvSpPr>
        <p:spPr>
          <a:xfrm>
            <a:off x="417448" y="5980090"/>
            <a:ext cx="5346858" cy="658368"/>
          </a:xfrm>
          <a:prstGeom prst="rect">
            <a:avLst/>
          </a:prstGeom>
          <a:ln>
            <a:noFill/>
          </a:ln>
        </p:spPr>
        <p:txBody>
          <a:bodyPr anchor="b"/>
          <a:lstStyle>
            <a:lvl1pPr>
              <a:lnSpc>
                <a:spcPct val="100000"/>
              </a:lnSpc>
              <a:spcAft>
                <a:spcPts val="0"/>
              </a:spcAft>
              <a:defRPr sz="800">
                <a:latin typeface="Aptos" panose="020B0004020202020204" pitchFamily="34" charset="0"/>
              </a:defRPr>
            </a:lvl1pPr>
          </a:lstStyle>
          <a:p>
            <a:pPr lvl="0"/>
            <a:r>
              <a:rPr lang="en-US" dirty="0"/>
              <a:t>Edit Master text styles</a:t>
            </a:r>
          </a:p>
        </p:txBody>
      </p:sp>
      <p:sp>
        <p:nvSpPr>
          <p:cNvPr id="8" name="Rectangle 7">
            <a:extLst>
              <a:ext uri="{FF2B5EF4-FFF2-40B4-BE49-F238E27FC236}">
                <a16:creationId xmlns:a16="http://schemas.microsoft.com/office/drawing/2014/main" id="{9D2AA369-9C04-26E8-93D8-D3E1B2234236}"/>
              </a:ext>
            </a:extLst>
          </p:cNvPr>
          <p:cNvSpPr/>
          <p:nvPr userDrawn="1"/>
        </p:nvSpPr>
        <p:spPr>
          <a:xfrm>
            <a:off x="0" y="666"/>
            <a:ext cx="12191999" cy="787609"/>
          </a:xfrm>
          <a:prstGeom prst="rect">
            <a:avLst/>
          </a:prstGeom>
          <a:solidFill>
            <a:srgbClr val="0043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endParaRPr>
          </a:p>
        </p:txBody>
      </p:sp>
      <p:sp>
        <p:nvSpPr>
          <p:cNvPr id="12" name="Title Placeholder 37">
            <a:extLst>
              <a:ext uri="{FF2B5EF4-FFF2-40B4-BE49-F238E27FC236}">
                <a16:creationId xmlns:a16="http://schemas.microsoft.com/office/drawing/2014/main" id="{C46B516E-F1CB-67F6-E3C6-35EC4B341A1B}"/>
              </a:ext>
            </a:extLst>
          </p:cNvPr>
          <p:cNvSpPr>
            <a:spLocks noGrp="1"/>
          </p:cNvSpPr>
          <p:nvPr>
            <p:ph type="title" hasCustomPrompt="1"/>
          </p:nvPr>
        </p:nvSpPr>
        <p:spPr>
          <a:xfrm>
            <a:off x="2" y="-44825"/>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latin typeface="Aptos" panose="020B0004020202020204" pitchFamily="34" charset="0"/>
              </a:defRPr>
            </a:lvl1pPr>
          </a:lstStyle>
          <a:p>
            <a:r>
              <a:rPr lang="en-US" dirty="0"/>
              <a:t>Click to edit slide heading</a:t>
            </a:r>
          </a:p>
        </p:txBody>
      </p:sp>
    </p:spTree>
    <p:extLst>
      <p:ext uri="{BB962C8B-B14F-4D97-AF65-F5344CB8AC3E}">
        <p14:creationId xmlns:p14="http://schemas.microsoft.com/office/powerpoint/2010/main" val="728348555"/>
      </p:ext>
    </p:extLst>
  </p:cSld>
  <p:clrMapOvr>
    <a:masterClrMapping/>
  </p:clrMapOvr>
  <p:extLst>
    <p:ext uri="{DCECCB84-F9BA-43D5-87BE-67443E8EF086}">
      <p15:sldGuideLst xmlns:p15="http://schemas.microsoft.com/office/powerpoint/2012/main">
        <p15:guide id="1" orient="horz" pos="72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Blue bar 2 boxes">
    <p:bg>
      <p:bgPr>
        <a:solidFill>
          <a:schemeClr val="bg1"/>
        </a:solidFill>
        <a:effectLst/>
      </p:bgPr>
    </p:bg>
    <p:spTree>
      <p:nvGrpSpPr>
        <p:cNvPr id="1" name=""/>
        <p:cNvGrpSpPr/>
        <p:nvPr/>
      </p:nvGrpSpPr>
      <p:grpSpPr>
        <a:xfrm>
          <a:off x="0" y="0"/>
          <a:ext cx="0" cy="0"/>
          <a:chOff x="0" y="0"/>
          <a:chExt cx="0" cy="0"/>
        </a:xfrm>
      </p:grpSpPr>
      <p:sp>
        <p:nvSpPr>
          <p:cNvPr id="13" name="Rectangle 12"/>
          <p:cNvSpPr/>
          <p:nvPr userDrawn="1"/>
        </p:nvSpPr>
        <p:spPr>
          <a:xfrm>
            <a:off x="6327228" y="1780925"/>
            <a:ext cx="5467717" cy="3978747"/>
          </a:xfrm>
          <a:prstGeom prst="rect">
            <a:avLst/>
          </a:prstGeom>
          <a:no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userDrawn="1"/>
        </p:nvSpPr>
        <p:spPr>
          <a:xfrm>
            <a:off x="474278" y="1780925"/>
            <a:ext cx="5468112" cy="3978747"/>
          </a:xfrm>
          <a:prstGeom prst="rect">
            <a:avLst/>
          </a:prstGeom>
          <a:no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3"/>
          <p:cNvSpPr>
            <a:spLocks noGrp="1"/>
          </p:cNvSpPr>
          <p:nvPr>
            <p:ph type="body" sz="quarter" idx="10"/>
          </p:nvPr>
        </p:nvSpPr>
        <p:spPr>
          <a:xfrm>
            <a:off x="474278" y="1905318"/>
            <a:ext cx="5468112" cy="400050"/>
          </a:xfrm>
          <a:prstGeom prst="rect">
            <a:avLst/>
          </a:prstGeom>
        </p:spPr>
        <p:txBody>
          <a:bodyPr anchor="ctr" anchorCtr="0"/>
          <a:lstStyle>
            <a:lvl1pPr algn="ctr">
              <a:defRPr sz="1600" b="1" cap="all" spc="20" baseline="0">
                <a:solidFill>
                  <a:srgbClr val="002F70"/>
                </a:solidFill>
                <a:latin typeface="Aptos" panose="020B0004020202020204" pitchFamily="34" charset="0"/>
              </a:defRPr>
            </a:lvl1pPr>
          </a:lstStyle>
          <a:p>
            <a:pPr lvl="0"/>
            <a:r>
              <a:rPr lang="en-US" dirty="0"/>
              <a:t>Edit Master text styles</a:t>
            </a:r>
          </a:p>
        </p:txBody>
      </p:sp>
      <p:sp>
        <p:nvSpPr>
          <p:cNvPr id="10" name="Text Placeholder 3"/>
          <p:cNvSpPr>
            <a:spLocks noGrp="1"/>
          </p:cNvSpPr>
          <p:nvPr>
            <p:ph type="body" sz="quarter" idx="11"/>
          </p:nvPr>
        </p:nvSpPr>
        <p:spPr>
          <a:xfrm>
            <a:off x="6327228" y="1905318"/>
            <a:ext cx="5468112" cy="400050"/>
          </a:xfrm>
          <a:prstGeom prst="rect">
            <a:avLst/>
          </a:prstGeom>
        </p:spPr>
        <p:txBody>
          <a:bodyPr anchor="ctr" anchorCtr="0"/>
          <a:lstStyle>
            <a:lvl1pPr algn="ctr">
              <a:defRPr sz="1600" b="1" cap="all" spc="20" baseline="0">
                <a:solidFill>
                  <a:srgbClr val="002F70"/>
                </a:solidFill>
                <a:latin typeface="Aptos" panose="020B0004020202020204" pitchFamily="34" charset="0"/>
              </a:defRPr>
            </a:lvl1pPr>
          </a:lstStyle>
          <a:p>
            <a:pPr lvl="0"/>
            <a:r>
              <a:rPr lang="en-US" dirty="0"/>
              <a:t>Edit Master text styles</a:t>
            </a:r>
          </a:p>
        </p:txBody>
      </p:sp>
      <p:sp>
        <p:nvSpPr>
          <p:cNvPr id="15" name="Slide Number Placeholder 2"/>
          <p:cNvSpPr>
            <a:spLocks noGrp="1"/>
          </p:cNvSpPr>
          <p:nvPr>
            <p:ph type="sldNum" sz="quarter" idx="4294967295"/>
          </p:nvPr>
        </p:nvSpPr>
        <p:spPr>
          <a:xfrm>
            <a:off x="192741" y="6412994"/>
            <a:ext cx="443753" cy="365125"/>
          </a:xfrm>
          <a:prstGeom prst="rect">
            <a:avLst/>
          </a:prstGeom>
        </p:spPr>
        <p:txBody>
          <a:bodyPr/>
          <a:lstStyle>
            <a:lvl1pPr>
              <a:defRPr>
                <a:latin typeface="Aptos" panose="020B0004020202020204" pitchFamily="34" charset="0"/>
              </a:defRPr>
            </a:lvl1pPr>
          </a:lstStyle>
          <a:p>
            <a:fld id="{FA06F0F5-DF6A-4E0E-AC03-6B0D0B0A1300}" type="slidenum">
              <a:rPr lang="en-US" sz="900" smtClean="0"/>
              <a:pPr/>
              <a:t>‹#›</a:t>
            </a:fld>
            <a:endParaRPr lang="en-US" sz="900" dirty="0"/>
          </a:p>
        </p:txBody>
      </p:sp>
      <p:sp>
        <p:nvSpPr>
          <p:cNvPr id="12" name="Text Placeholder 9"/>
          <p:cNvSpPr>
            <a:spLocks noGrp="1"/>
          </p:cNvSpPr>
          <p:nvPr>
            <p:ph type="body" sz="quarter" idx="14"/>
          </p:nvPr>
        </p:nvSpPr>
        <p:spPr>
          <a:xfrm>
            <a:off x="417448" y="5980090"/>
            <a:ext cx="5346858" cy="658368"/>
          </a:xfrm>
          <a:prstGeom prst="rect">
            <a:avLst/>
          </a:prstGeom>
          <a:ln>
            <a:noFill/>
          </a:ln>
        </p:spPr>
        <p:txBody>
          <a:bodyPr anchor="b"/>
          <a:lstStyle>
            <a:lvl1pPr>
              <a:lnSpc>
                <a:spcPct val="100000"/>
              </a:lnSpc>
              <a:spcAft>
                <a:spcPts val="0"/>
              </a:spcAft>
              <a:defRPr sz="800">
                <a:latin typeface="Aptos" panose="020B0004020202020204" pitchFamily="34" charset="0"/>
              </a:defRPr>
            </a:lvl1pPr>
          </a:lstStyle>
          <a:p>
            <a:pPr lvl="0"/>
            <a:r>
              <a:rPr lang="en-US" dirty="0"/>
              <a:t>Edit Master text styles</a:t>
            </a:r>
          </a:p>
        </p:txBody>
      </p:sp>
      <p:sp>
        <p:nvSpPr>
          <p:cNvPr id="4" name="Rectangle 3">
            <a:extLst>
              <a:ext uri="{FF2B5EF4-FFF2-40B4-BE49-F238E27FC236}">
                <a16:creationId xmlns:a16="http://schemas.microsoft.com/office/drawing/2014/main" id="{C7026CAE-4D7B-40AF-43EF-14C78C73C37B}"/>
              </a:ext>
            </a:extLst>
          </p:cNvPr>
          <p:cNvSpPr/>
          <p:nvPr userDrawn="1"/>
        </p:nvSpPr>
        <p:spPr>
          <a:xfrm>
            <a:off x="0" y="666"/>
            <a:ext cx="12191999" cy="787609"/>
          </a:xfrm>
          <a:prstGeom prst="rect">
            <a:avLst/>
          </a:prstGeom>
          <a:solidFill>
            <a:srgbClr val="0043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endParaRPr>
          </a:p>
        </p:txBody>
      </p:sp>
      <p:sp>
        <p:nvSpPr>
          <p:cNvPr id="5" name="Title Placeholder 37">
            <a:extLst>
              <a:ext uri="{FF2B5EF4-FFF2-40B4-BE49-F238E27FC236}">
                <a16:creationId xmlns:a16="http://schemas.microsoft.com/office/drawing/2014/main" id="{85BF10DA-B9B5-ECFD-A8EE-2C41F25F6115}"/>
              </a:ext>
            </a:extLst>
          </p:cNvPr>
          <p:cNvSpPr>
            <a:spLocks noGrp="1"/>
          </p:cNvSpPr>
          <p:nvPr>
            <p:ph type="title" hasCustomPrompt="1"/>
          </p:nvPr>
        </p:nvSpPr>
        <p:spPr>
          <a:xfrm>
            <a:off x="2" y="-44825"/>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latin typeface="Aptos" panose="020B0004020202020204" pitchFamily="34" charset="0"/>
              </a:defRPr>
            </a:lvl1pPr>
          </a:lstStyle>
          <a:p>
            <a:r>
              <a:rPr lang="en-US" dirty="0"/>
              <a:t>Click to edit slide heading</a:t>
            </a:r>
          </a:p>
        </p:txBody>
      </p:sp>
    </p:spTree>
    <p:extLst>
      <p:ext uri="{BB962C8B-B14F-4D97-AF65-F5344CB8AC3E}">
        <p14:creationId xmlns:p14="http://schemas.microsoft.com/office/powerpoint/2010/main" val="10236619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Blue bar 3 boxes">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8287119" y="1588065"/>
            <a:ext cx="3474720" cy="3978747"/>
          </a:xfrm>
          <a:prstGeom prst="rect">
            <a:avLst/>
          </a:prstGeom>
          <a:solidFill>
            <a:schemeClr val="bg1"/>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userDrawn="1"/>
        </p:nvSpPr>
        <p:spPr>
          <a:xfrm>
            <a:off x="519999" y="1582805"/>
            <a:ext cx="3474720" cy="3978747"/>
          </a:xfrm>
          <a:prstGeom prst="rect">
            <a:avLst/>
          </a:prstGeom>
          <a:solidFill>
            <a:schemeClr val="bg1"/>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userDrawn="1"/>
        </p:nvSpPr>
        <p:spPr>
          <a:xfrm>
            <a:off x="4372030" y="1582805"/>
            <a:ext cx="3474720" cy="3978747"/>
          </a:xfrm>
          <a:prstGeom prst="rect">
            <a:avLst/>
          </a:prstGeom>
          <a:solidFill>
            <a:schemeClr val="bg1"/>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3"/>
          <p:cNvSpPr>
            <a:spLocks noGrp="1"/>
          </p:cNvSpPr>
          <p:nvPr>
            <p:ph type="body" sz="quarter" idx="10"/>
          </p:nvPr>
        </p:nvSpPr>
        <p:spPr>
          <a:xfrm>
            <a:off x="495300" y="1600518"/>
            <a:ext cx="3475038" cy="400050"/>
          </a:xfrm>
          <a:prstGeom prst="rect">
            <a:avLst/>
          </a:prstGeom>
        </p:spPr>
        <p:txBody>
          <a:bodyPr anchor="ctr" anchorCtr="0"/>
          <a:lstStyle>
            <a:lvl1pPr algn="ctr">
              <a:defRPr sz="1600" b="1" cap="all" spc="20" baseline="0">
                <a:solidFill>
                  <a:srgbClr val="002F70"/>
                </a:solidFill>
              </a:defRPr>
            </a:lvl1pPr>
          </a:lstStyle>
          <a:p>
            <a:pPr lvl="0"/>
            <a:r>
              <a:rPr lang="en-US"/>
              <a:t>Edit Master text styles</a:t>
            </a:r>
          </a:p>
        </p:txBody>
      </p:sp>
      <p:sp>
        <p:nvSpPr>
          <p:cNvPr id="10" name="Text Placeholder 3"/>
          <p:cNvSpPr>
            <a:spLocks noGrp="1"/>
          </p:cNvSpPr>
          <p:nvPr>
            <p:ph type="body" sz="quarter" idx="11"/>
          </p:nvPr>
        </p:nvSpPr>
        <p:spPr>
          <a:xfrm>
            <a:off x="4369161" y="1600518"/>
            <a:ext cx="3475038" cy="400050"/>
          </a:xfrm>
          <a:prstGeom prst="rect">
            <a:avLst/>
          </a:prstGeom>
        </p:spPr>
        <p:txBody>
          <a:bodyPr anchor="ctr" anchorCtr="0"/>
          <a:lstStyle>
            <a:lvl1pPr algn="ctr">
              <a:defRPr sz="1600" b="1" cap="all" spc="20" baseline="0">
                <a:solidFill>
                  <a:srgbClr val="002F70"/>
                </a:solidFill>
              </a:defRPr>
            </a:lvl1pPr>
          </a:lstStyle>
          <a:p>
            <a:pPr lvl="0"/>
            <a:r>
              <a:rPr lang="en-US"/>
              <a:t>Edit Master text styles</a:t>
            </a:r>
          </a:p>
        </p:txBody>
      </p:sp>
      <p:sp>
        <p:nvSpPr>
          <p:cNvPr id="11" name="Text Placeholder 3"/>
          <p:cNvSpPr>
            <a:spLocks noGrp="1"/>
          </p:cNvSpPr>
          <p:nvPr>
            <p:ph type="body" sz="quarter" idx="12"/>
          </p:nvPr>
        </p:nvSpPr>
        <p:spPr>
          <a:xfrm>
            <a:off x="8286801" y="1600518"/>
            <a:ext cx="3475038" cy="400050"/>
          </a:xfrm>
          <a:prstGeom prst="rect">
            <a:avLst/>
          </a:prstGeom>
        </p:spPr>
        <p:txBody>
          <a:bodyPr anchor="ctr" anchorCtr="0"/>
          <a:lstStyle>
            <a:lvl1pPr algn="ctr">
              <a:defRPr sz="1600" b="1" cap="all" spc="20" baseline="0">
                <a:solidFill>
                  <a:srgbClr val="002F70"/>
                </a:solidFill>
              </a:defRPr>
            </a:lvl1pPr>
          </a:lstStyle>
          <a:p>
            <a:pPr lvl="0"/>
            <a:r>
              <a:rPr lang="en-US"/>
              <a:t>Edit Master text styles</a:t>
            </a:r>
          </a:p>
        </p:txBody>
      </p:sp>
      <p:sp>
        <p:nvSpPr>
          <p:cNvPr id="14" name="Slide Number Placeholder 2"/>
          <p:cNvSpPr>
            <a:spLocks noGrp="1"/>
          </p:cNvSpPr>
          <p:nvPr>
            <p:ph type="sldNum" sz="quarter" idx="4294967295"/>
          </p:nvPr>
        </p:nvSpPr>
        <p:spPr>
          <a:xfrm>
            <a:off x="192741" y="6412994"/>
            <a:ext cx="443753" cy="365125"/>
          </a:xfrm>
          <a:prstGeom prst="rect">
            <a:avLst/>
          </a:prstGeom>
        </p:spPr>
        <p:txBody>
          <a:bodyPr/>
          <a:lstStyle>
            <a:lvl1pPr>
              <a:defRPr>
                <a:latin typeface="Aptos" panose="020B0004020202020204" pitchFamily="34" charset="0"/>
              </a:defRPr>
            </a:lvl1pPr>
          </a:lstStyle>
          <a:p>
            <a:fld id="{FA06F0F5-DF6A-4E0E-AC03-6B0D0B0A1300}" type="slidenum">
              <a:rPr lang="en-US" sz="900" smtClean="0"/>
              <a:pPr/>
              <a:t>‹#›</a:t>
            </a:fld>
            <a:endParaRPr lang="en-US" sz="900" dirty="0"/>
          </a:p>
        </p:txBody>
      </p:sp>
      <p:sp>
        <p:nvSpPr>
          <p:cNvPr id="12" name="Text Placeholder 9"/>
          <p:cNvSpPr>
            <a:spLocks noGrp="1"/>
          </p:cNvSpPr>
          <p:nvPr>
            <p:ph type="body" sz="quarter" idx="14"/>
          </p:nvPr>
        </p:nvSpPr>
        <p:spPr>
          <a:xfrm>
            <a:off x="417448" y="5980090"/>
            <a:ext cx="5346858" cy="658368"/>
          </a:xfrm>
          <a:prstGeom prst="rect">
            <a:avLst/>
          </a:prstGeom>
          <a:ln>
            <a:noFill/>
          </a:ln>
        </p:spPr>
        <p:txBody>
          <a:bodyPr anchor="b"/>
          <a:lstStyle>
            <a:lvl1pPr>
              <a:lnSpc>
                <a:spcPct val="100000"/>
              </a:lnSpc>
              <a:spcAft>
                <a:spcPts val="0"/>
              </a:spcAft>
              <a:defRPr sz="800">
                <a:latin typeface="Aptos" panose="020B0004020202020204" pitchFamily="34" charset="0"/>
              </a:defRPr>
            </a:lvl1pPr>
          </a:lstStyle>
          <a:p>
            <a:pPr lvl="0"/>
            <a:r>
              <a:rPr lang="en-US" dirty="0"/>
              <a:t>Edit Master text styles</a:t>
            </a:r>
          </a:p>
        </p:txBody>
      </p:sp>
      <p:sp>
        <p:nvSpPr>
          <p:cNvPr id="13" name="Rectangle 12">
            <a:extLst>
              <a:ext uri="{FF2B5EF4-FFF2-40B4-BE49-F238E27FC236}">
                <a16:creationId xmlns:a16="http://schemas.microsoft.com/office/drawing/2014/main" id="{C4DC01B8-CEE1-3E15-199B-71DAE8112DD2}"/>
              </a:ext>
            </a:extLst>
          </p:cNvPr>
          <p:cNvSpPr/>
          <p:nvPr userDrawn="1"/>
        </p:nvSpPr>
        <p:spPr>
          <a:xfrm>
            <a:off x="0" y="666"/>
            <a:ext cx="12191999" cy="787609"/>
          </a:xfrm>
          <a:prstGeom prst="rect">
            <a:avLst/>
          </a:prstGeom>
          <a:solidFill>
            <a:srgbClr val="0043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endParaRPr>
          </a:p>
        </p:txBody>
      </p:sp>
      <p:sp>
        <p:nvSpPr>
          <p:cNvPr id="15" name="Title Placeholder 37">
            <a:extLst>
              <a:ext uri="{FF2B5EF4-FFF2-40B4-BE49-F238E27FC236}">
                <a16:creationId xmlns:a16="http://schemas.microsoft.com/office/drawing/2014/main" id="{73FFCA7F-F238-BA44-322F-D746A90CF82C}"/>
              </a:ext>
            </a:extLst>
          </p:cNvPr>
          <p:cNvSpPr>
            <a:spLocks noGrp="1"/>
          </p:cNvSpPr>
          <p:nvPr>
            <p:ph type="title" hasCustomPrompt="1"/>
          </p:nvPr>
        </p:nvSpPr>
        <p:spPr>
          <a:xfrm>
            <a:off x="2" y="-44825"/>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latin typeface="Aptos" panose="020B0004020202020204" pitchFamily="34" charset="0"/>
              </a:defRPr>
            </a:lvl1pPr>
          </a:lstStyle>
          <a:p>
            <a:r>
              <a:rPr lang="en-US" dirty="0"/>
              <a:t>Click to edit slide heading</a:t>
            </a:r>
          </a:p>
        </p:txBody>
      </p:sp>
    </p:spTree>
    <p:extLst>
      <p:ext uri="{BB962C8B-B14F-4D97-AF65-F5344CB8AC3E}">
        <p14:creationId xmlns:p14="http://schemas.microsoft.com/office/powerpoint/2010/main" val="19607003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Blue bar multiple boxes/icons">
    <p:bg>
      <p:bgPr>
        <a:solidFill>
          <a:schemeClr val="bg1"/>
        </a:solidFill>
        <a:effectLst/>
      </p:bgPr>
    </p:bg>
    <p:spTree>
      <p:nvGrpSpPr>
        <p:cNvPr id="1" name=""/>
        <p:cNvGrpSpPr/>
        <p:nvPr/>
      </p:nvGrpSpPr>
      <p:grpSpPr>
        <a:xfrm>
          <a:off x="0" y="0"/>
          <a:ext cx="0" cy="0"/>
          <a:chOff x="0" y="0"/>
          <a:chExt cx="0" cy="0"/>
        </a:xfrm>
      </p:grpSpPr>
      <p:sp>
        <p:nvSpPr>
          <p:cNvPr id="10" name="Rectangle 9"/>
          <p:cNvSpPr/>
          <p:nvPr userDrawn="1"/>
        </p:nvSpPr>
        <p:spPr>
          <a:xfrm>
            <a:off x="496051" y="1113523"/>
            <a:ext cx="3474720" cy="4714467"/>
          </a:xfrm>
          <a:prstGeom prst="rect">
            <a:avLst/>
          </a:prstGeom>
          <a:solidFill>
            <a:schemeClr val="bg1">
              <a:lumMod val="95000"/>
            </a:schemeClr>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userDrawn="1"/>
        </p:nvSpPr>
        <p:spPr>
          <a:xfrm>
            <a:off x="11247350" y="-1111937"/>
            <a:ext cx="251992" cy="383310"/>
          </a:xfrm>
          <a:prstGeom prst="rect">
            <a:avLst/>
          </a:prstGeom>
          <a:noFill/>
        </p:spPr>
        <p:txBody>
          <a:bodyPr wrap="none" rtlCol="0">
            <a:spAutoFit/>
          </a:bodyPr>
          <a:lstStyle/>
          <a:p>
            <a:pPr marL="0" marR="0" lvl="0" indent="0" algn="l" defTabSz="960072" rtl="0" eaLnBrk="1" fontAlgn="base" latinLnBrk="0" hangingPunct="1">
              <a:lnSpc>
                <a:spcPct val="100000"/>
              </a:lnSpc>
              <a:spcBef>
                <a:spcPct val="0"/>
              </a:spcBef>
              <a:spcAft>
                <a:spcPct val="0"/>
              </a:spcAft>
              <a:buClrTx/>
              <a:buSzTx/>
              <a:buFontTx/>
              <a:buNone/>
              <a:tabLst/>
              <a:defRPr/>
            </a:pPr>
            <a:r>
              <a:rPr kumimoji="0" lang="en-US" sz="1891" b="0" i="0" u="none" strike="noStrike" kern="1200" cap="none" spc="0" normalizeH="0" baseline="0" noProof="0" dirty="0">
                <a:ln>
                  <a:noFill/>
                </a:ln>
                <a:solidFill>
                  <a:srgbClr val="000000"/>
                </a:solidFill>
                <a:effectLst/>
                <a:uLnTx/>
                <a:uFillTx/>
                <a:latin typeface="Arial" charset="0"/>
                <a:ea typeface="+mn-ea"/>
                <a:cs typeface="+mn-cs"/>
              </a:rPr>
              <a:t> </a:t>
            </a:r>
          </a:p>
        </p:txBody>
      </p:sp>
      <p:sp>
        <p:nvSpPr>
          <p:cNvPr id="7" name="Rectangle 6"/>
          <p:cNvSpPr/>
          <p:nvPr userDrawn="1"/>
        </p:nvSpPr>
        <p:spPr>
          <a:xfrm>
            <a:off x="8199735" y="1113523"/>
            <a:ext cx="3474720" cy="4714467"/>
          </a:xfrm>
          <a:prstGeom prst="rect">
            <a:avLst/>
          </a:prstGeom>
          <a:solidFill>
            <a:schemeClr val="bg1">
              <a:lumMod val="95000"/>
            </a:schemeClr>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4358593" y="1113523"/>
            <a:ext cx="3474720" cy="4714467"/>
          </a:xfrm>
          <a:prstGeom prst="rect">
            <a:avLst/>
          </a:prstGeom>
          <a:solidFill>
            <a:schemeClr val="bg1">
              <a:lumMod val="95000"/>
            </a:schemeClr>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3"/>
          <p:cNvSpPr>
            <a:spLocks noGrp="1"/>
          </p:cNvSpPr>
          <p:nvPr>
            <p:ph type="body" sz="quarter" idx="10"/>
          </p:nvPr>
        </p:nvSpPr>
        <p:spPr>
          <a:xfrm>
            <a:off x="495300" y="1112838"/>
            <a:ext cx="3475038" cy="400050"/>
          </a:xfrm>
          <a:prstGeom prst="rect">
            <a:avLst/>
          </a:prstGeom>
        </p:spPr>
        <p:txBody>
          <a:bodyPr anchor="ctr" anchorCtr="0"/>
          <a:lstStyle>
            <a:lvl1pPr algn="ctr">
              <a:defRPr sz="1600" b="1" cap="all" spc="20" baseline="0">
                <a:solidFill>
                  <a:srgbClr val="002F70"/>
                </a:solidFill>
              </a:defRPr>
            </a:lvl1pPr>
          </a:lstStyle>
          <a:p>
            <a:pPr lvl="0"/>
            <a:r>
              <a:rPr lang="en-US"/>
              <a:t>Edit Master text styles</a:t>
            </a:r>
          </a:p>
        </p:txBody>
      </p:sp>
      <p:sp>
        <p:nvSpPr>
          <p:cNvPr id="14" name="Text Placeholder 3"/>
          <p:cNvSpPr>
            <a:spLocks noGrp="1"/>
          </p:cNvSpPr>
          <p:nvPr>
            <p:ph type="body" sz="quarter" idx="11"/>
          </p:nvPr>
        </p:nvSpPr>
        <p:spPr>
          <a:xfrm>
            <a:off x="4369161" y="1112838"/>
            <a:ext cx="3475038" cy="400050"/>
          </a:xfrm>
          <a:prstGeom prst="rect">
            <a:avLst/>
          </a:prstGeom>
        </p:spPr>
        <p:txBody>
          <a:bodyPr anchor="ctr" anchorCtr="0"/>
          <a:lstStyle>
            <a:lvl1pPr algn="ctr">
              <a:defRPr sz="1600" b="1" cap="all" spc="20" baseline="0">
                <a:solidFill>
                  <a:srgbClr val="002F70"/>
                </a:solidFill>
              </a:defRPr>
            </a:lvl1pPr>
          </a:lstStyle>
          <a:p>
            <a:pPr lvl="0"/>
            <a:r>
              <a:rPr lang="en-US"/>
              <a:t>Edit Master text styles</a:t>
            </a:r>
          </a:p>
        </p:txBody>
      </p:sp>
      <p:sp>
        <p:nvSpPr>
          <p:cNvPr id="15" name="Text Placeholder 3"/>
          <p:cNvSpPr>
            <a:spLocks noGrp="1"/>
          </p:cNvSpPr>
          <p:nvPr>
            <p:ph type="body" sz="quarter" idx="12"/>
          </p:nvPr>
        </p:nvSpPr>
        <p:spPr>
          <a:xfrm>
            <a:off x="8196787" y="1112838"/>
            <a:ext cx="3475038" cy="400050"/>
          </a:xfrm>
          <a:prstGeom prst="rect">
            <a:avLst/>
          </a:prstGeom>
        </p:spPr>
        <p:txBody>
          <a:bodyPr anchor="ctr" anchorCtr="0"/>
          <a:lstStyle>
            <a:lvl1pPr algn="ctr">
              <a:defRPr sz="1600" b="1" cap="all" spc="20" baseline="0">
                <a:solidFill>
                  <a:srgbClr val="002F70"/>
                </a:solidFill>
              </a:defRPr>
            </a:lvl1pPr>
          </a:lstStyle>
          <a:p>
            <a:pPr lvl="0"/>
            <a:r>
              <a:rPr lang="en-US"/>
              <a:t>Edit Master text styles</a:t>
            </a:r>
          </a:p>
        </p:txBody>
      </p:sp>
      <p:sp>
        <p:nvSpPr>
          <p:cNvPr id="18" name="Text Placeholder 16"/>
          <p:cNvSpPr>
            <a:spLocks noGrp="1"/>
          </p:cNvSpPr>
          <p:nvPr>
            <p:ph type="body" sz="quarter" idx="14"/>
          </p:nvPr>
        </p:nvSpPr>
        <p:spPr>
          <a:xfrm>
            <a:off x="4358593" y="2535693"/>
            <a:ext cx="3475038" cy="849312"/>
          </a:xfrm>
          <a:prstGeom prst="rect">
            <a:avLst/>
          </a:prstGeom>
        </p:spPr>
        <p:txBody>
          <a:bodyPr anchor="ctr" anchorCtr="1"/>
          <a:lstStyle>
            <a:lvl1pPr algn="ctr">
              <a:lnSpc>
                <a:spcPct val="100000"/>
              </a:lnSpc>
              <a:spcAft>
                <a:spcPts val="600"/>
              </a:spcAft>
              <a:defRPr sz="1500">
                <a:solidFill>
                  <a:schemeClr val="tx1">
                    <a:lumMod val="65000"/>
                    <a:lumOff val="35000"/>
                  </a:schemeClr>
                </a:solidFill>
              </a:defRPr>
            </a:lvl1pPr>
            <a:lvl2pPr>
              <a:lnSpc>
                <a:spcPct val="100000"/>
              </a:lnSpc>
              <a:spcAft>
                <a:spcPts val="1200"/>
              </a:spcAft>
              <a:defRPr sz="1500"/>
            </a:lvl2pPr>
            <a:lvl3pPr>
              <a:lnSpc>
                <a:spcPct val="100000"/>
              </a:lnSpc>
              <a:spcAft>
                <a:spcPts val="1200"/>
              </a:spcAft>
              <a:defRPr sz="1500"/>
            </a:lvl3pPr>
            <a:lvl4pPr>
              <a:lnSpc>
                <a:spcPct val="100000"/>
              </a:lnSpc>
              <a:spcAft>
                <a:spcPts val="1200"/>
              </a:spcAft>
              <a:defRPr sz="1500"/>
            </a:lvl4pPr>
            <a:lvl5pPr>
              <a:lnSpc>
                <a:spcPct val="100000"/>
              </a:lnSpc>
              <a:spcAft>
                <a:spcPts val="1200"/>
              </a:spcAft>
              <a:defRPr sz="1500"/>
            </a:lvl5pPr>
          </a:lstStyle>
          <a:p>
            <a:pPr lvl="0"/>
            <a:r>
              <a:rPr lang="en-US"/>
              <a:t>Edit Master text styles</a:t>
            </a:r>
          </a:p>
        </p:txBody>
      </p:sp>
      <p:sp>
        <p:nvSpPr>
          <p:cNvPr id="17" name="Text Placeholder 16"/>
          <p:cNvSpPr>
            <a:spLocks noGrp="1"/>
          </p:cNvSpPr>
          <p:nvPr>
            <p:ph type="body" sz="quarter" idx="13"/>
          </p:nvPr>
        </p:nvSpPr>
        <p:spPr>
          <a:xfrm>
            <a:off x="495300" y="2535693"/>
            <a:ext cx="3475038" cy="849312"/>
          </a:xfrm>
          <a:prstGeom prst="rect">
            <a:avLst/>
          </a:prstGeom>
        </p:spPr>
        <p:txBody>
          <a:bodyPr anchor="ctr" anchorCtr="1"/>
          <a:lstStyle>
            <a:lvl1pPr algn="ctr">
              <a:lnSpc>
                <a:spcPct val="100000"/>
              </a:lnSpc>
              <a:spcAft>
                <a:spcPts val="600"/>
              </a:spcAft>
              <a:defRPr sz="1500">
                <a:solidFill>
                  <a:schemeClr val="tx1">
                    <a:lumMod val="65000"/>
                    <a:lumOff val="35000"/>
                  </a:schemeClr>
                </a:solidFill>
              </a:defRPr>
            </a:lvl1pPr>
            <a:lvl2pPr>
              <a:lnSpc>
                <a:spcPct val="100000"/>
              </a:lnSpc>
              <a:spcAft>
                <a:spcPts val="1200"/>
              </a:spcAft>
              <a:defRPr sz="1500"/>
            </a:lvl2pPr>
            <a:lvl3pPr>
              <a:lnSpc>
                <a:spcPct val="100000"/>
              </a:lnSpc>
              <a:spcAft>
                <a:spcPts val="1200"/>
              </a:spcAft>
              <a:defRPr sz="1500"/>
            </a:lvl3pPr>
            <a:lvl4pPr>
              <a:lnSpc>
                <a:spcPct val="100000"/>
              </a:lnSpc>
              <a:spcAft>
                <a:spcPts val="1200"/>
              </a:spcAft>
              <a:defRPr sz="1500"/>
            </a:lvl4pPr>
            <a:lvl5pPr>
              <a:lnSpc>
                <a:spcPct val="100000"/>
              </a:lnSpc>
              <a:spcAft>
                <a:spcPts val="1200"/>
              </a:spcAft>
              <a:defRPr sz="1500"/>
            </a:lvl5pPr>
          </a:lstStyle>
          <a:p>
            <a:pPr lvl="0"/>
            <a:r>
              <a:rPr lang="en-US"/>
              <a:t>Edit Master text styles</a:t>
            </a:r>
          </a:p>
        </p:txBody>
      </p:sp>
      <p:sp>
        <p:nvSpPr>
          <p:cNvPr id="19" name="Text Placeholder 16"/>
          <p:cNvSpPr>
            <a:spLocks noGrp="1"/>
          </p:cNvSpPr>
          <p:nvPr>
            <p:ph type="body" sz="quarter" idx="15"/>
          </p:nvPr>
        </p:nvSpPr>
        <p:spPr>
          <a:xfrm>
            <a:off x="8199735" y="2535693"/>
            <a:ext cx="3475038" cy="849312"/>
          </a:xfrm>
          <a:prstGeom prst="rect">
            <a:avLst/>
          </a:prstGeom>
        </p:spPr>
        <p:txBody>
          <a:bodyPr anchor="ctr" anchorCtr="1"/>
          <a:lstStyle>
            <a:lvl1pPr algn="ctr">
              <a:lnSpc>
                <a:spcPct val="100000"/>
              </a:lnSpc>
              <a:spcAft>
                <a:spcPts val="600"/>
              </a:spcAft>
              <a:defRPr sz="1500">
                <a:solidFill>
                  <a:schemeClr val="tx1">
                    <a:lumMod val="65000"/>
                    <a:lumOff val="35000"/>
                  </a:schemeClr>
                </a:solidFill>
              </a:defRPr>
            </a:lvl1pPr>
            <a:lvl2pPr>
              <a:lnSpc>
                <a:spcPct val="100000"/>
              </a:lnSpc>
              <a:spcAft>
                <a:spcPts val="1200"/>
              </a:spcAft>
              <a:defRPr sz="1500"/>
            </a:lvl2pPr>
            <a:lvl3pPr>
              <a:lnSpc>
                <a:spcPct val="100000"/>
              </a:lnSpc>
              <a:spcAft>
                <a:spcPts val="1200"/>
              </a:spcAft>
              <a:defRPr sz="1500"/>
            </a:lvl3pPr>
            <a:lvl4pPr>
              <a:lnSpc>
                <a:spcPct val="100000"/>
              </a:lnSpc>
              <a:spcAft>
                <a:spcPts val="1200"/>
              </a:spcAft>
              <a:defRPr sz="1500"/>
            </a:lvl4pPr>
            <a:lvl5pPr>
              <a:lnSpc>
                <a:spcPct val="100000"/>
              </a:lnSpc>
              <a:spcAft>
                <a:spcPts val="1200"/>
              </a:spcAft>
              <a:defRPr sz="1500"/>
            </a:lvl5pPr>
          </a:lstStyle>
          <a:p>
            <a:pPr lvl="0"/>
            <a:r>
              <a:rPr lang="en-US"/>
              <a:t>Edit Master text styles</a:t>
            </a:r>
          </a:p>
        </p:txBody>
      </p:sp>
      <p:sp>
        <p:nvSpPr>
          <p:cNvPr id="20" name="Oval 19"/>
          <p:cNvSpPr/>
          <p:nvPr userDrawn="1"/>
        </p:nvSpPr>
        <p:spPr>
          <a:xfrm>
            <a:off x="1840166" y="1669428"/>
            <a:ext cx="742946" cy="742946"/>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lumMod val="75000"/>
                </a:schemeClr>
              </a:solidFill>
            </a:endParaRPr>
          </a:p>
        </p:txBody>
      </p:sp>
      <p:sp>
        <p:nvSpPr>
          <p:cNvPr id="21" name="Oval 20"/>
          <p:cNvSpPr/>
          <p:nvPr userDrawn="1"/>
        </p:nvSpPr>
        <p:spPr>
          <a:xfrm>
            <a:off x="5745548" y="1669428"/>
            <a:ext cx="742946" cy="742946"/>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lumMod val="75000"/>
                </a:schemeClr>
              </a:solidFill>
            </a:endParaRPr>
          </a:p>
        </p:txBody>
      </p:sp>
      <p:sp>
        <p:nvSpPr>
          <p:cNvPr id="22" name="Oval 21"/>
          <p:cNvSpPr/>
          <p:nvPr userDrawn="1"/>
        </p:nvSpPr>
        <p:spPr>
          <a:xfrm>
            <a:off x="9558784" y="1669428"/>
            <a:ext cx="742946" cy="742946"/>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lumMod val="75000"/>
                </a:schemeClr>
              </a:solidFill>
            </a:endParaRPr>
          </a:p>
        </p:txBody>
      </p:sp>
      <p:sp>
        <p:nvSpPr>
          <p:cNvPr id="23" name="Oval 22"/>
          <p:cNvSpPr/>
          <p:nvPr userDrawn="1"/>
        </p:nvSpPr>
        <p:spPr>
          <a:xfrm>
            <a:off x="9558784" y="3811156"/>
            <a:ext cx="742946" cy="742946"/>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lumMod val="75000"/>
                </a:schemeClr>
              </a:solidFill>
            </a:endParaRPr>
          </a:p>
        </p:txBody>
      </p:sp>
      <p:sp>
        <p:nvSpPr>
          <p:cNvPr id="24" name="Oval 23"/>
          <p:cNvSpPr/>
          <p:nvPr userDrawn="1"/>
        </p:nvSpPr>
        <p:spPr>
          <a:xfrm>
            <a:off x="1840166" y="3811156"/>
            <a:ext cx="742946" cy="742946"/>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lumMod val="75000"/>
                </a:schemeClr>
              </a:solidFill>
            </a:endParaRPr>
          </a:p>
        </p:txBody>
      </p:sp>
      <p:sp>
        <p:nvSpPr>
          <p:cNvPr id="25" name="Oval 24"/>
          <p:cNvSpPr/>
          <p:nvPr userDrawn="1"/>
        </p:nvSpPr>
        <p:spPr>
          <a:xfrm>
            <a:off x="5745548" y="3811156"/>
            <a:ext cx="742946" cy="742946"/>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lumMod val="75000"/>
                </a:schemeClr>
              </a:solidFill>
            </a:endParaRPr>
          </a:p>
        </p:txBody>
      </p:sp>
      <p:sp>
        <p:nvSpPr>
          <p:cNvPr id="29" name="Text Placeholder 16"/>
          <p:cNvSpPr>
            <a:spLocks noGrp="1"/>
          </p:cNvSpPr>
          <p:nvPr>
            <p:ph type="body" sz="quarter" idx="16"/>
          </p:nvPr>
        </p:nvSpPr>
        <p:spPr>
          <a:xfrm>
            <a:off x="4358593" y="4658406"/>
            <a:ext cx="3475038" cy="849312"/>
          </a:xfrm>
          <a:prstGeom prst="rect">
            <a:avLst/>
          </a:prstGeom>
        </p:spPr>
        <p:txBody>
          <a:bodyPr anchor="ctr" anchorCtr="1"/>
          <a:lstStyle>
            <a:lvl1pPr algn="ctr">
              <a:lnSpc>
                <a:spcPct val="100000"/>
              </a:lnSpc>
              <a:spcAft>
                <a:spcPts val="600"/>
              </a:spcAft>
              <a:defRPr sz="1500">
                <a:solidFill>
                  <a:schemeClr val="tx1">
                    <a:lumMod val="65000"/>
                    <a:lumOff val="35000"/>
                  </a:schemeClr>
                </a:solidFill>
              </a:defRPr>
            </a:lvl1pPr>
            <a:lvl2pPr>
              <a:lnSpc>
                <a:spcPct val="100000"/>
              </a:lnSpc>
              <a:spcAft>
                <a:spcPts val="1200"/>
              </a:spcAft>
              <a:defRPr sz="1500"/>
            </a:lvl2pPr>
            <a:lvl3pPr>
              <a:lnSpc>
                <a:spcPct val="100000"/>
              </a:lnSpc>
              <a:spcAft>
                <a:spcPts val="1200"/>
              </a:spcAft>
              <a:defRPr sz="1500"/>
            </a:lvl3pPr>
            <a:lvl4pPr>
              <a:lnSpc>
                <a:spcPct val="100000"/>
              </a:lnSpc>
              <a:spcAft>
                <a:spcPts val="1200"/>
              </a:spcAft>
              <a:defRPr sz="1500"/>
            </a:lvl4pPr>
            <a:lvl5pPr>
              <a:lnSpc>
                <a:spcPct val="100000"/>
              </a:lnSpc>
              <a:spcAft>
                <a:spcPts val="1200"/>
              </a:spcAft>
              <a:defRPr sz="1500"/>
            </a:lvl5pPr>
          </a:lstStyle>
          <a:p>
            <a:pPr lvl="0"/>
            <a:r>
              <a:rPr lang="en-US"/>
              <a:t>Edit Master text styles</a:t>
            </a:r>
          </a:p>
        </p:txBody>
      </p:sp>
      <p:sp>
        <p:nvSpPr>
          <p:cNvPr id="30" name="Text Placeholder 16"/>
          <p:cNvSpPr>
            <a:spLocks noGrp="1"/>
          </p:cNvSpPr>
          <p:nvPr>
            <p:ph type="body" sz="quarter" idx="17"/>
          </p:nvPr>
        </p:nvSpPr>
        <p:spPr>
          <a:xfrm>
            <a:off x="495300" y="4658406"/>
            <a:ext cx="3475038" cy="849312"/>
          </a:xfrm>
          <a:prstGeom prst="rect">
            <a:avLst/>
          </a:prstGeom>
        </p:spPr>
        <p:txBody>
          <a:bodyPr anchor="ctr" anchorCtr="1"/>
          <a:lstStyle>
            <a:lvl1pPr algn="ctr">
              <a:lnSpc>
                <a:spcPct val="100000"/>
              </a:lnSpc>
              <a:spcAft>
                <a:spcPts val="600"/>
              </a:spcAft>
              <a:defRPr sz="1500">
                <a:solidFill>
                  <a:schemeClr val="tx1">
                    <a:lumMod val="65000"/>
                    <a:lumOff val="35000"/>
                  </a:schemeClr>
                </a:solidFill>
              </a:defRPr>
            </a:lvl1pPr>
            <a:lvl2pPr>
              <a:lnSpc>
                <a:spcPct val="100000"/>
              </a:lnSpc>
              <a:spcAft>
                <a:spcPts val="1200"/>
              </a:spcAft>
              <a:defRPr sz="1500"/>
            </a:lvl2pPr>
            <a:lvl3pPr>
              <a:lnSpc>
                <a:spcPct val="100000"/>
              </a:lnSpc>
              <a:spcAft>
                <a:spcPts val="1200"/>
              </a:spcAft>
              <a:defRPr sz="1500"/>
            </a:lvl3pPr>
            <a:lvl4pPr>
              <a:lnSpc>
                <a:spcPct val="100000"/>
              </a:lnSpc>
              <a:spcAft>
                <a:spcPts val="1200"/>
              </a:spcAft>
              <a:defRPr sz="1500"/>
            </a:lvl4pPr>
            <a:lvl5pPr>
              <a:lnSpc>
                <a:spcPct val="100000"/>
              </a:lnSpc>
              <a:spcAft>
                <a:spcPts val="1200"/>
              </a:spcAft>
              <a:defRPr sz="1500"/>
            </a:lvl5pPr>
          </a:lstStyle>
          <a:p>
            <a:pPr lvl="0"/>
            <a:r>
              <a:rPr lang="en-US"/>
              <a:t>Edit Master text styles</a:t>
            </a:r>
          </a:p>
        </p:txBody>
      </p:sp>
      <p:sp>
        <p:nvSpPr>
          <p:cNvPr id="31" name="Text Placeholder 16"/>
          <p:cNvSpPr>
            <a:spLocks noGrp="1"/>
          </p:cNvSpPr>
          <p:nvPr>
            <p:ph type="body" sz="quarter" idx="18"/>
          </p:nvPr>
        </p:nvSpPr>
        <p:spPr>
          <a:xfrm>
            <a:off x="8199735" y="4658406"/>
            <a:ext cx="3475038" cy="849312"/>
          </a:xfrm>
          <a:prstGeom prst="rect">
            <a:avLst/>
          </a:prstGeom>
        </p:spPr>
        <p:txBody>
          <a:bodyPr anchor="ctr" anchorCtr="1"/>
          <a:lstStyle>
            <a:lvl1pPr algn="ctr">
              <a:lnSpc>
                <a:spcPct val="100000"/>
              </a:lnSpc>
              <a:spcAft>
                <a:spcPts val="600"/>
              </a:spcAft>
              <a:defRPr sz="1500">
                <a:solidFill>
                  <a:schemeClr val="tx1">
                    <a:lumMod val="65000"/>
                    <a:lumOff val="35000"/>
                  </a:schemeClr>
                </a:solidFill>
              </a:defRPr>
            </a:lvl1pPr>
            <a:lvl2pPr>
              <a:lnSpc>
                <a:spcPct val="100000"/>
              </a:lnSpc>
              <a:spcAft>
                <a:spcPts val="1200"/>
              </a:spcAft>
              <a:defRPr sz="1500"/>
            </a:lvl2pPr>
            <a:lvl3pPr>
              <a:lnSpc>
                <a:spcPct val="100000"/>
              </a:lnSpc>
              <a:spcAft>
                <a:spcPts val="1200"/>
              </a:spcAft>
              <a:defRPr sz="1500"/>
            </a:lvl3pPr>
            <a:lvl4pPr>
              <a:lnSpc>
                <a:spcPct val="100000"/>
              </a:lnSpc>
              <a:spcAft>
                <a:spcPts val="1200"/>
              </a:spcAft>
              <a:defRPr sz="1500"/>
            </a:lvl4pPr>
            <a:lvl5pPr>
              <a:lnSpc>
                <a:spcPct val="100000"/>
              </a:lnSpc>
              <a:spcAft>
                <a:spcPts val="1200"/>
              </a:spcAft>
              <a:defRPr sz="1500"/>
            </a:lvl5pPr>
          </a:lstStyle>
          <a:p>
            <a:pPr lvl="0"/>
            <a:r>
              <a:rPr lang="en-US"/>
              <a:t>Edit Master text styles</a:t>
            </a:r>
          </a:p>
        </p:txBody>
      </p:sp>
      <p:sp>
        <p:nvSpPr>
          <p:cNvPr id="26" name="Slide Number Placeholder 2"/>
          <p:cNvSpPr>
            <a:spLocks noGrp="1"/>
          </p:cNvSpPr>
          <p:nvPr>
            <p:ph type="sldNum" sz="quarter" idx="4294967295"/>
          </p:nvPr>
        </p:nvSpPr>
        <p:spPr>
          <a:xfrm>
            <a:off x="192741" y="6412994"/>
            <a:ext cx="443753" cy="365125"/>
          </a:xfrm>
          <a:prstGeom prst="rect">
            <a:avLst/>
          </a:prstGeom>
        </p:spPr>
        <p:txBody>
          <a:bodyPr/>
          <a:lstStyle>
            <a:lvl1pPr>
              <a:defRPr>
                <a:latin typeface="Aptos" panose="020B0004020202020204" pitchFamily="34" charset="0"/>
              </a:defRPr>
            </a:lvl1pPr>
          </a:lstStyle>
          <a:p>
            <a:fld id="{FA06F0F5-DF6A-4E0E-AC03-6B0D0B0A1300}" type="slidenum">
              <a:rPr lang="en-US" sz="900" smtClean="0"/>
              <a:pPr/>
              <a:t>‹#›</a:t>
            </a:fld>
            <a:endParaRPr lang="en-US" sz="900" dirty="0"/>
          </a:p>
        </p:txBody>
      </p:sp>
      <p:sp>
        <p:nvSpPr>
          <p:cNvPr id="27" name="Text Placeholder 9"/>
          <p:cNvSpPr>
            <a:spLocks noGrp="1"/>
          </p:cNvSpPr>
          <p:nvPr>
            <p:ph type="body" sz="quarter" idx="19"/>
          </p:nvPr>
        </p:nvSpPr>
        <p:spPr>
          <a:xfrm>
            <a:off x="417448" y="5980090"/>
            <a:ext cx="5346858" cy="658368"/>
          </a:xfrm>
          <a:prstGeom prst="rect">
            <a:avLst/>
          </a:prstGeom>
          <a:ln>
            <a:noFill/>
          </a:ln>
        </p:spPr>
        <p:txBody>
          <a:bodyPr anchor="b"/>
          <a:lstStyle>
            <a:lvl1pPr>
              <a:lnSpc>
                <a:spcPct val="100000"/>
              </a:lnSpc>
              <a:spcAft>
                <a:spcPts val="0"/>
              </a:spcAft>
              <a:defRPr sz="800">
                <a:latin typeface="Aptos" panose="020B0004020202020204" pitchFamily="34" charset="0"/>
              </a:defRPr>
            </a:lvl1pPr>
          </a:lstStyle>
          <a:p>
            <a:pPr lvl="0"/>
            <a:r>
              <a:rPr lang="en-US" dirty="0"/>
              <a:t>Edit Master text styles</a:t>
            </a:r>
          </a:p>
        </p:txBody>
      </p:sp>
      <p:sp>
        <p:nvSpPr>
          <p:cNvPr id="11" name="Rectangle 10">
            <a:extLst>
              <a:ext uri="{FF2B5EF4-FFF2-40B4-BE49-F238E27FC236}">
                <a16:creationId xmlns:a16="http://schemas.microsoft.com/office/drawing/2014/main" id="{DA3A7BDF-114D-3943-2784-373CB52022BE}"/>
              </a:ext>
            </a:extLst>
          </p:cNvPr>
          <p:cNvSpPr/>
          <p:nvPr userDrawn="1"/>
        </p:nvSpPr>
        <p:spPr>
          <a:xfrm>
            <a:off x="0" y="666"/>
            <a:ext cx="12191999" cy="787609"/>
          </a:xfrm>
          <a:prstGeom prst="rect">
            <a:avLst/>
          </a:prstGeom>
          <a:solidFill>
            <a:srgbClr val="0043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endParaRPr>
          </a:p>
        </p:txBody>
      </p:sp>
      <p:sp>
        <p:nvSpPr>
          <p:cNvPr id="12" name="Title Placeholder 37">
            <a:extLst>
              <a:ext uri="{FF2B5EF4-FFF2-40B4-BE49-F238E27FC236}">
                <a16:creationId xmlns:a16="http://schemas.microsoft.com/office/drawing/2014/main" id="{352A69DA-E32F-4F8D-DF8A-38F9236D327F}"/>
              </a:ext>
            </a:extLst>
          </p:cNvPr>
          <p:cNvSpPr>
            <a:spLocks noGrp="1"/>
          </p:cNvSpPr>
          <p:nvPr>
            <p:ph type="title" hasCustomPrompt="1"/>
          </p:nvPr>
        </p:nvSpPr>
        <p:spPr>
          <a:xfrm>
            <a:off x="2" y="-44825"/>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latin typeface="Aptos" panose="020B0004020202020204" pitchFamily="34" charset="0"/>
              </a:defRPr>
            </a:lvl1pPr>
          </a:lstStyle>
          <a:p>
            <a:r>
              <a:rPr lang="en-US" dirty="0"/>
              <a:t>Click to edit slide heading</a:t>
            </a:r>
          </a:p>
        </p:txBody>
      </p:sp>
    </p:spTree>
    <p:extLst>
      <p:ext uri="{BB962C8B-B14F-4D97-AF65-F5344CB8AC3E}">
        <p14:creationId xmlns:p14="http://schemas.microsoft.com/office/powerpoint/2010/main" val="18371112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vider Section">
    <p:spTree>
      <p:nvGrpSpPr>
        <p:cNvPr id="1" name=""/>
        <p:cNvGrpSpPr/>
        <p:nvPr/>
      </p:nvGrpSpPr>
      <p:grpSpPr>
        <a:xfrm>
          <a:off x="0" y="0"/>
          <a:ext cx="0" cy="0"/>
          <a:chOff x="0" y="0"/>
          <a:chExt cx="0" cy="0"/>
        </a:xfrm>
      </p:grpSpPr>
      <p:sp>
        <p:nvSpPr>
          <p:cNvPr id="10" name="Picture Placeholder 10"/>
          <p:cNvSpPr>
            <a:spLocks noGrp="1"/>
          </p:cNvSpPr>
          <p:nvPr>
            <p:ph type="pic" sz="quarter" idx="10" hasCustomPrompt="1"/>
          </p:nvPr>
        </p:nvSpPr>
        <p:spPr>
          <a:xfrm>
            <a:off x="0" y="0"/>
            <a:ext cx="12192000" cy="4162425"/>
          </a:xfrm>
          <a:prstGeom prst="rect">
            <a:avLst/>
          </a:prstGeom>
        </p:spPr>
        <p:txBody>
          <a:bodyPr anchor="ctr"/>
          <a:lstStyle>
            <a:lvl1pPr algn="ctr">
              <a:defRPr/>
            </a:lvl1pPr>
          </a:lstStyle>
          <a:p>
            <a:r>
              <a:rPr lang="en-US" dirty="0"/>
              <a:t>Click to add photo</a:t>
            </a:r>
          </a:p>
        </p:txBody>
      </p:sp>
      <p:sp>
        <p:nvSpPr>
          <p:cNvPr id="11" name="Rectangle 10"/>
          <p:cNvSpPr/>
          <p:nvPr userDrawn="1"/>
        </p:nvSpPr>
        <p:spPr>
          <a:xfrm>
            <a:off x="0" y="4133850"/>
            <a:ext cx="12191999" cy="787609"/>
          </a:xfrm>
          <a:prstGeom prst="rect">
            <a:avLst/>
          </a:prstGeom>
          <a:solidFill>
            <a:srgbClr val="EBE8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EBE8E5"/>
              </a:solidFill>
            </a:endParaRPr>
          </a:p>
        </p:txBody>
      </p:sp>
      <p:sp>
        <p:nvSpPr>
          <p:cNvPr id="12" name="Rectangle 11"/>
          <p:cNvSpPr/>
          <p:nvPr userDrawn="1"/>
        </p:nvSpPr>
        <p:spPr>
          <a:xfrm>
            <a:off x="0" y="4378221"/>
            <a:ext cx="12191999" cy="1241530"/>
          </a:xfrm>
          <a:prstGeom prst="rect">
            <a:avLst/>
          </a:prstGeom>
          <a:solidFill>
            <a:srgbClr val="0043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solidFill>
                <a:srgbClr val="002F70"/>
              </a:solidFill>
            </a:endParaRPr>
          </a:p>
        </p:txBody>
      </p:sp>
      <p:sp>
        <p:nvSpPr>
          <p:cNvPr id="13" name="Title Placeholder 37"/>
          <p:cNvSpPr>
            <a:spLocks noGrp="1"/>
          </p:cNvSpPr>
          <p:nvPr>
            <p:ph type="title" hasCustomPrompt="1"/>
          </p:nvPr>
        </p:nvSpPr>
        <p:spPr>
          <a:xfrm>
            <a:off x="5782" y="4391025"/>
            <a:ext cx="12024293" cy="1219199"/>
          </a:xfrm>
          <a:prstGeom prst="rect">
            <a:avLst/>
          </a:prstGeom>
          <a:noFill/>
        </p:spPr>
        <p:txBody>
          <a:bodyPr vert="horz" wrap="none" lIns="274320" tIns="0" rIns="182880" bIns="0" rtlCol="0" anchor="ctr" anchorCtr="0">
            <a:normAutofit/>
          </a:bodyPr>
          <a:lstStyle>
            <a:lvl1pPr algn="r">
              <a:defRPr sz="3200" b="0" baseline="0">
                <a:solidFill>
                  <a:schemeClr val="bg1"/>
                </a:solidFill>
                <a:latin typeface="Aptos" panose="020B0004020202020204" pitchFamily="34" charset="0"/>
              </a:defRPr>
            </a:lvl1pPr>
          </a:lstStyle>
          <a:p>
            <a:r>
              <a:rPr lang="en-US" dirty="0"/>
              <a:t>Click to edit section text</a:t>
            </a:r>
          </a:p>
        </p:txBody>
      </p:sp>
      <p:sp>
        <p:nvSpPr>
          <p:cNvPr id="2" name="Slide Number Placeholder 2">
            <a:extLst>
              <a:ext uri="{FF2B5EF4-FFF2-40B4-BE49-F238E27FC236}">
                <a16:creationId xmlns:a16="http://schemas.microsoft.com/office/drawing/2014/main" id="{CF4A2717-C8B4-484E-4BEB-91DFA5DA8F47}"/>
              </a:ext>
            </a:extLst>
          </p:cNvPr>
          <p:cNvSpPr>
            <a:spLocks noGrp="1"/>
          </p:cNvSpPr>
          <p:nvPr>
            <p:ph type="sldNum" sz="quarter" idx="4294967295"/>
          </p:nvPr>
        </p:nvSpPr>
        <p:spPr>
          <a:xfrm>
            <a:off x="192741" y="6412994"/>
            <a:ext cx="443753" cy="365125"/>
          </a:xfrm>
          <a:prstGeom prst="rect">
            <a:avLst/>
          </a:prstGeom>
        </p:spPr>
        <p:txBody>
          <a:bodyPr/>
          <a:lstStyle>
            <a:lvl1pPr>
              <a:defRPr>
                <a:latin typeface="Aptos" panose="020B0004020202020204" pitchFamily="34" charset="0"/>
              </a:defRPr>
            </a:lvl1pPr>
          </a:lstStyle>
          <a:p>
            <a:fld id="{FA06F0F5-DF6A-4E0E-AC03-6B0D0B0A1300}" type="slidenum">
              <a:rPr lang="en-US" sz="900" smtClean="0"/>
              <a:pPr/>
              <a:t>‹#›</a:t>
            </a:fld>
            <a:endParaRPr lang="en-US" sz="900" dirty="0"/>
          </a:p>
        </p:txBody>
      </p:sp>
    </p:spTree>
    <p:extLst>
      <p:ext uri="{BB962C8B-B14F-4D97-AF65-F5344CB8AC3E}">
        <p14:creationId xmlns:p14="http://schemas.microsoft.com/office/powerpoint/2010/main" val="29059580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Cover pag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24" y="0"/>
            <a:ext cx="12195955" cy="5081647"/>
          </a:xfrm>
          <a:prstGeom prst="rect">
            <a:avLst/>
          </a:prstGeom>
        </p:spPr>
      </p:pic>
      <p:sp>
        <p:nvSpPr>
          <p:cNvPr id="10" name="Rectangle 9"/>
          <p:cNvSpPr/>
          <p:nvPr userDrawn="1"/>
        </p:nvSpPr>
        <p:spPr>
          <a:xfrm>
            <a:off x="0" y="4995950"/>
            <a:ext cx="12198096" cy="1868734"/>
          </a:xfrm>
          <a:prstGeom prst="rect">
            <a:avLst/>
          </a:prstGeom>
          <a:solidFill>
            <a:srgbClr val="00437B"/>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endParaRPr lang="en-US" dirty="0"/>
          </a:p>
        </p:txBody>
      </p:sp>
      <p:sp>
        <p:nvSpPr>
          <p:cNvPr id="13" name="Rectangle 2"/>
          <p:cNvSpPr>
            <a:spLocks noGrp="1" noChangeArrowheads="1"/>
          </p:cNvSpPr>
          <p:nvPr>
            <p:ph type="ctrTitle" hasCustomPrompt="1"/>
          </p:nvPr>
        </p:nvSpPr>
        <p:spPr>
          <a:xfrm>
            <a:off x="441028" y="5293508"/>
            <a:ext cx="5446762" cy="477054"/>
          </a:xfrm>
          <a:prstGeom prst="rect">
            <a:avLst/>
          </a:prstGeom>
          <a:noFill/>
          <a:effectLst/>
        </p:spPr>
        <p:txBody>
          <a:bodyPr wrap="square" lIns="0" rIns="182880" bIns="0" anchor="b" anchorCtr="0">
            <a:spAutoFit/>
          </a:bodyPr>
          <a:lstStyle>
            <a:lvl1pPr algn="l">
              <a:lnSpc>
                <a:spcPct val="100000"/>
              </a:lnSpc>
              <a:defRPr sz="2800" b="1">
                <a:solidFill>
                  <a:schemeClr val="bg1"/>
                </a:solidFill>
                <a:latin typeface="Aptos" panose="020B0004020202020204" pitchFamily="34" charset="0"/>
                <a:cs typeface="Arial"/>
              </a:defRPr>
            </a:lvl1pPr>
          </a:lstStyle>
          <a:p>
            <a:r>
              <a:rPr lang="en-US" dirty="0"/>
              <a:t>Click to add Title</a:t>
            </a:r>
          </a:p>
        </p:txBody>
      </p:sp>
      <p:pic>
        <p:nvPicPr>
          <p:cNvPr id="11" name="Picture 10"/>
          <p:cNvPicPr>
            <a:picLocks noChangeAspect="1"/>
          </p:cNvPicPr>
          <p:nvPr userDrawn="1"/>
        </p:nvPicPr>
        <p:blipFill rotWithShape="1">
          <a:blip r:embed="rId3" cstate="screen">
            <a:extLst>
              <a:ext uri="{28A0092B-C50C-407E-A947-70E740481C1C}">
                <a14:useLocalDpi xmlns:a14="http://schemas.microsoft.com/office/drawing/2010/main"/>
              </a:ext>
            </a:extLst>
          </a:blip>
          <a:srcRect r="-1"/>
          <a:stretch/>
        </p:blipFill>
        <p:spPr>
          <a:xfrm>
            <a:off x="-6824" y="1857042"/>
            <a:ext cx="1131113" cy="2562474"/>
          </a:xfrm>
          <a:prstGeom prst="rect">
            <a:avLst/>
          </a:prstGeom>
        </p:spPr>
      </p:pic>
      <p:sp>
        <p:nvSpPr>
          <p:cNvPr id="12" name="Text Placeholder 2"/>
          <p:cNvSpPr>
            <a:spLocks noGrp="1"/>
          </p:cNvSpPr>
          <p:nvPr>
            <p:ph type="body" sz="quarter" idx="10"/>
          </p:nvPr>
        </p:nvSpPr>
        <p:spPr>
          <a:xfrm>
            <a:off x="441028" y="5805131"/>
            <a:ext cx="5449824" cy="333375"/>
          </a:xfrm>
          <a:prstGeom prst="rect">
            <a:avLst/>
          </a:prstGeom>
        </p:spPr>
        <p:txBody>
          <a:bodyPr lIns="0" tIns="0" rIns="0" bIns="0" anchor="ctr" anchorCtr="0"/>
          <a:lstStyle>
            <a:lvl1pPr>
              <a:defRPr sz="1800">
                <a:solidFill>
                  <a:schemeClr val="bg1"/>
                </a:solidFill>
                <a:latin typeface="Aptos" panose="020B0004020202020204" pitchFamily="34" charset="0"/>
              </a:defRPr>
            </a:lvl1pPr>
          </a:lstStyle>
          <a:p>
            <a:pPr lvl="0"/>
            <a:r>
              <a:rPr lang="en-US" dirty="0"/>
              <a:t>Edit Master text styles</a:t>
            </a:r>
          </a:p>
        </p:txBody>
      </p:sp>
      <p:sp>
        <p:nvSpPr>
          <p:cNvPr id="14" name="Text Placeholder 2"/>
          <p:cNvSpPr>
            <a:spLocks noGrp="1"/>
          </p:cNvSpPr>
          <p:nvPr>
            <p:ph type="body" sz="quarter" idx="11"/>
          </p:nvPr>
        </p:nvSpPr>
        <p:spPr>
          <a:xfrm>
            <a:off x="441028" y="6159279"/>
            <a:ext cx="5449824" cy="333375"/>
          </a:xfrm>
          <a:prstGeom prst="rect">
            <a:avLst/>
          </a:prstGeom>
        </p:spPr>
        <p:txBody>
          <a:bodyPr lIns="0" tIns="0" rIns="0" bIns="0" anchor="ctr" anchorCtr="0"/>
          <a:lstStyle>
            <a:lvl1pPr>
              <a:defRPr sz="1600" i="1">
                <a:solidFill>
                  <a:schemeClr val="bg1"/>
                </a:solidFill>
                <a:latin typeface="Aptos" panose="020B0004020202020204" pitchFamily="34" charset="0"/>
              </a:defRPr>
            </a:lvl1pPr>
          </a:lstStyle>
          <a:p>
            <a:pPr lvl="0"/>
            <a:r>
              <a:rPr lang="en-US" dirty="0"/>
              <a:t>Edit Master text styles</a:t>
            </a:r>
          </a:p>
        </p:txBody>
      </p:sp>
      <p:pic>
        <p:nvPicPr>
          <p:cNvPr id="3" name="Picture 2" descr="A logo with a globe in the middle&#10;&#10;Description automatically generated">
            <a:extLst>
              <a:ext uri="{FF2B5EF4-FFF2-40B4-BE49-F238E27FC236}">
                <a16:creationId xmlns:a16="http://schemas.microsoft.com/office/drawing/2014/main" id="{920016E4-B307-7BBE-8375-9D05E05DBE4A}"/>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10579099" y="6048376"/>
            <a:ext cx="1222376" cy="595517"/>
          </a:xfrm>
          <a:prstGeom prst="rect">
            <a:avLst/>
          </a:prstGeom>
        </p:spPr>
      </p:pic>
    </p:spTree>
    <p:extLst>
      <p:ext uri="{BB962C8B-B14F-4D97-AF65-F5344CB8AC3E}">
        <p14:creationId xmlns:p14="http://schemas.microsoft.com/office/powerpoint/2010/main" val="1958313548"/>
      </p:ext>
    </p:extLst>
  </p:cSld>
  <p:clrMapOvr>
    <a:masterClrMapping/>
  </p:clrMapOvr>
  <p:extLst>
    <p:ext uri="{DCECCB84-F9BA-43D5-87BE-67443E8EF086}">
      <p15:sldGuideLst xmlns:p15="http://schemas.microsoft.com/office/powerpoint/2012/main">
        <p15:guide id="1" orient="horz" pos="4032">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6-Blue bar-gray background">
    <p:bg>
      <p:bgRef idx="1001">
        <a:schemeClr val="bg1"/>
      </p:bgRef>
    </p:bg>
    <p:spTree>
      <p:nvGrpSpPr>
        <p:cNvPr id="1" name=""/>
        <p:cNvGrpSpPr/>
        <p:nvPr/>
      </p:nvGrpSpPr>
      <p:grpSpPr>
        <a:xfrm>
          <a:off x="0" y="0"/>
          <a:ext cx="0" cy="0"/>
          <a:chOff x="0" y="0"/>
          <a:chExt cx="0" cy="0"/>
        </a:xfrm>
      </p:grpSpPr>
      <p:sp>
        <p:nvSpPr>
          <p:cNvPr id="6" name="Text Placeholder 9"/>
          <p:cNvSpPr>
            <a:spLocks noGrp="1"/>
          </p:cNvSpPr>
          <p:nvPr>
            <p:ph type="body" sz="quarter" idx="14"/>
          </p:nvPr>
        </p:nvSpPr>
        <p:spPr>
          <a:xfrm>
            <a:off x="417448" y="5980090"/>
            <a:ext cx="5346858" cy="658368"/>
          </a:xfrm>
          <a:prstGeom prst="rect">
            <a:avLst/>
          </a:prstGeom>
          <a:ln>
            <a:noFill/>
          </a:ln>
        </p:spPr>
        <p:txBody>
          <a:bodyPr anchor="b"/>
          <a:lstStyle>
            <a:lvl1pPr>
              <a:lnSpc>
                <a:spcPct val="100000"/>
              </a:lnSpc>
              <a:spcAft>
                <a:spcPts val="0"/>
              </a:spcAft>
              <a:defRPr sz="800">
                <a:latin typeface="Aptos" panose="020B0004020202020204" pitchFamily="34" charset="0"/>
              </a:defRPr>
            </a:lvl1pPr>
          </a:lstStyle>
          <a:p>
            <a:pPr lvl="0"/>
            <a:r>
              <a:rPr lang="en-US" dirty="0"/>
              <a:t>Edit Master text styles</a:t>
            </a:r>
          </a:p>
        </p:txBody>
      </p:sp>
      <p:sp>
        <p:nvSpPr>
          <p:cNvPr id="4" name="Slide Number Placeholder 2">
            <a:extLst>
              <a:ext uri="{FF2B5EF4-FFF2-40B4-BE49-F238E27FC236}">
                <a16:creationId xmlns:a16="http://schemas.microsoft.com/office/drawing/2014/main" id="{5B820695-8BF3-9956-DC9C-CA54993AFACD}"/>
              </a:ext>
            </a:extLst>
          </p:cNvPr>
          <p:cNvSpPr>
            <a:spLocks noGrp="1"/>
          </p:cNvSpPr>
          <p:nvPr>
            <p:ph type="sldNum" sz="quarter" idx="4294967295"/>
          </p:nvPr>
        </p:nvSpPr>
        <p:spPr>
          <a:xfrm>
            <a:off x="192741" y="6412994"/>
            <a:ext cx="443753" cy="365125"/>
          </a:xfrm>
          <a:prstGeom prst="rect">
            <a:avLst/>
          </a:prstGeom>
        </p:spPr>
        <p:txBody>
          <a:bodyPr/>
          <a:lstStyle>
            <a:lvl1pPr>
              <a:defRPr>
                <a:latin typeface="Aptos" panose="020B0004020202020204" pitchFamily="34" charset="0"/>
              </a:defRPr>
            </a:lvl1pPr>
          </a:lstStyle>
          <a:p>
            <a:fld id="{FA06F0F5-DF6A-4E0E-AC03-6B0D0B0A1300}" type="slidenum">
              <a:rPr lang="en-US" sz="900" smtClean="0"/>
              <a:pPr/>
              <a:t>‹#›</a:t>
            </a:fld>
            <a:endParaRPr lang="en-US" sz="900" dirty="0"/>
          </a:p>
        </p:txBody>
      </p:sp>
      <p:sp>
        <p:nvSpPr>
          <p:cNvPr id="9" name="Rectangle 8">
            <a:extLst>
              <a:ext uri="{FF2B5EF4-FFF2-40B4-BE49-F238E27FC236}">
                <a16:creationId xmlns:a16="http://schemas.microsoft.com/office/drawing/2014/main" id="{E47029E6-153B-0D74-4222-7673D15E667E}"/>
              </a:ext>
            </a:extLst>
          </p:cNvPr>
          <p:cNvSpPr/>
          <p:nvPr userDrawn="1"/>
        </p:nvSpPr>
        <p:spPr>
          <a:xfrm>
            <a:off x="0" y="666"/>
            <a:ext cx="12191999" cy="787609"/>
          </a:xfrm>
          <a:prstGeom prst="rect">
            <a:avLst/>
          </a:prstGeom>
          <a:solidFill>
            <a:srgbClr val="0043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endParaRPr>
          </a:p>
        </p:txBody>
      </p:sp>
      <p:sp>
        <p:nvSpPr>
          <p:cNvPr id="10" name="Title Placeholder 37">
            <a:extLst>
              <a:ext uri="{FF2B5EF4-FFF2-40B4-BE49-F238E27FC236}">
                <a16:creationId xmlns:a16="http://schemas.microsoft.com/office/drawing/2014/main" id="{522FD1F7-25D9-70DD-EB03-C2EF93D962CD}"/>
              </a:ext>
            </a:extLst>
          </p:cNvPr>
          <p:cNvSpPr>
            <a:spLocks noGrp="1"/>
          </p:cNvSpPr>
          <p:nvPr>
            <p:ph type="title" hasCustomPrompt="1"/>
          </p:nvPr>
        </p:nvSpPr>
        <p:spPr>
          <a:xfrm>
            <a:off x="2" y="-44825"/>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latin typeface="Aptos" panose="020B0004020202020204" pitchFamily="34" charset="0"/>
              </a:defRPr>
            </a:lvl1pPr>
          </a:lstStyle>
          <a:p>
            <a:r>
              <a:rPr lang="en-US" dirty="0"/>
              <a:t>Click to edit slide heading</a:t>
            </a:r>
          </a:p>
        </p:txBody>
      </p:sp>
    </p:spTree>
    <p:extLst>
      <p:ext uri="{BB962C8B-B14F-4D97-AF65-F5344CB8AC3E}">
        <p14:creationId xmlns:p14="http://schemas.microsoft.com/office/powerpoint/2010/main" val="2884002735"/>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Who We Are PP gray background">
    <p:bg>
      <p:bgRef idx="1001">
        <a:schemeClr val="bg1"/>
      </p:bgRef>
    </p:bg>
    <p:spTree>
      <p:nvGrpSpPr>
        <p:cNvPr id="1" name=""/>
        <p:cNvGrpSpPr/>
        <p:nvPr/>
      </p:nvGrpSpPr>
      <p:grpSpPr>
        <a:xfrm>
          <a:off x="0" y="0"/>
          <a:ext cx="0" cy="0"/>
          <a:chOff x="0" y="0"/>
          <a:chExt cx="0" cy="0"/>
        </a:xfrm>
      </p:grpSpPr>
      <p:pic>
        <p:nvPicPr>
          <p:cNvPr id="24" name="Picture 2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47789" y="1368425"/>
            <a:ext cx="5993476" cy="3995284"/>
          </a:xfrm>
          <a:prstGeom prst="rect">
            <a:avLst/>
          </a:prstGeom>
          <a:noFill/>
        </p:spPr>
      </p:pic>
      <p:sp>
        <p:nvSpPr>
          <p:cNvPr id="22" name="Rectangle 21" hidden="1"/>
          <p:cNvSpPr/>
          <p:nvPr userDrawn="1"/>
        </p:nvSpPr>
        <p:spPr>
          <a:xfrm>
            <a:off x="-24938" y="5308671"/>
            <a:ext cx="12216384" cy="1596043"/>
          </a:xfrm>
          <a:prstGeom prst="rect">
            <a:avLst/>
          </a:prstGeom>
          <a:solidFill>
            <a:srgbClr val="002F70">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endParaRPr lang="en-US" sz="1350" dirty="0"/>
          </a:p>
        </p:txBody>
      </p:sp>
      <p:grpSp>
        <p:nvGrpSpPr>
          <p:cNvPr id="8" name="Group 7"/>
          <p:cNvGrpSpPr/>
          <p:nvPr userDrawn="1"/>
        </p:nvGrpSpPr>
        <p:grpSpPr>
          <a:xfrm>
            <a:off x="7905830" y="1368425"/>
            <a:ext cx="3666956" cy="3689131"/>
            <a:chOff x="7012369" y="1565306"/>
            <a:chExt cx="4443873" cy="3689131"/>
          </a:xfrm>
          <a:solidFill>
            <a:schemeClr val="bg1">
              <a:lumMod val="95000"/>
            </a:schemeClr>
          </a:solidFill>
        </p:grpSpPr>
        <p:sp>
          <p:nvSpPr>
            <p:cNvPr id="9" name="Rectangle 8"/>
            <p:cNvSpPr/>
            <p:nvPr userDrawn="1"/>
          </p:nvSpPr>
          <p:spPr>
            <a:xfrm>
              <a:off x="7012369" y="1565306"/>
              <a:ext cx="4443873" cy="3689131"/>
            </a:xfrm>
            <a:prstGeom prst="rect">
              <a:avLst/>
            </a:prstGeom>
            <a:grpFill/>
            <a:ln>
              <a:solidFill>
                <a:srgbClr val="006E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userDrawn="1"/>
          </p:nvSpPr>
          <p:spPr>
            <a:xfrm>
              <a:off x="7167532" y="2039454"/>
              <a:ext cx="4133546" cy="2677656"/>
            </a:xfrm>
            <a:prstGeom prst="rect">
              <a:avLst/>
            </a:prstGeom>
            <a:grpFill/>
          </p:spPr>
          <p:txBody>
            <a:bodyPr wrap="square" rtlCol="0">
              <a:spAutoFit/>
            </a:bodyPr>
            <a:lstStyle/>
            <a:p>
              <a:pPr algn="ctr"/>
              <a:r>
                <a:rPr lang="en-US" sz="2400" dirty="0">
                  <a:solidFill>
                    <a:srgbClr val="404040"/>
                  </a:solidFill>
                  <a:latin typeface="Aptos" panose="020B0004020202020204" pitchFamily="34" charset="0"/>
                  <a:cs typeface="Arial" panose="020B0604020202020204" pitchFamily="34" charset="0"/>
                </a:rPr>
                <a:t>Advancing the financial services industry by empowering our </a:t>
              </a:r>
              <a:br>
                <a:rPr lang="en-US" sz="2400" dirty="0">
                  <a:solidFill>
                    <a:srgbClr val="404040"/>
                  </a:solidFill>
                  <a:latin typeface="Aptos" panose="020B0004020202020204" pitchFamily="34" charset="0"/>
                  <a:cs typeface="Arial" panose="020B0604020202020204" pitchFamily="34" charset="0"/>
                </a:rPr>
              </a:br>
              <a:r>
                <a:rPr lang="en-US" sz="2400" dirty="0">
                  <a:solidFill>
                    <a:srgbClr val="404040"/>
                  </a:solidFill>
                  <a:latin typeface="Aptos" panose="020B0004020202020204" pitchFamily="34" charset="0"/>
                  <a:cs typeface="Arial" panose="020B0604020202020204" pitchFamily="34" charset="0"/>
                </a:rPr>
                <a:t>members with </a:t>
              </a:r>
              <a:r>
                <a:rPr lang="en-US" sz="2400" b="1" dirty="0">
                  <a:solidFill>
                    <a:srgbClr val="002F70"/>
                  </a:solidFill>
                  <a:latin typeface="Aptos" panose="020B0004020202020204" pitchFamily="34" charset="0"/>
                  <a:cs typeface="Arial" panose="020B0604020202020204" pitchFamily="34" charset="0"/>
                </a:rPr>
                <a:t>knowledge</a:t>
              </a:r>
              <a:r>
                <a:rPr lang="en-US" sz="2400" dirty="0">
                  <a:solidFill>
                    <a:srgbClr val="404040"/>
                  </a:solidFill>
                  <a:latin typeface="Aptos" panose="020B0004020202020204" pitchFamily="34" charset="0"/>
                  <a:cs typeface="Arial" panose="020B0604020202020204" pitchFamily="34" charset="0"/>
                </a:rPr>
                <a:t>, </a:t>
              </a:r>
              <a:r>
                <a:rPr lang="en-US" sz="2400" b="1" dirty="0">
                  <a:solidFill>
                    <a:srgbClr val="002F70"/>
                  </a:solidFill>
                  <a:latin typeface="Aptos" panose="020B0004020202020204" pitchFamily="34" charset="0"/>
                  <a:cs typeface="Arial" panose="020B0604020202020204" pitchFamily="34" charset="0"/>
                </a:rPr>
                <a:t>insights</a:t>
              </a:r>
              <a:r>
                <a:rPr lang="en-US" sz="2400" dirty="0">
                  <a:solidFill>
                    <a:srgbClr val="404040"/>
                  </a:solidFill>
                  <a:latin typeface="Aptos" panose="020B0004020202020204" pitchFamily="34" charset="0"/>
                  <a:cs typeface="Arial" panose="020B0604020202020204" pitchFamily="34" charset="0"/>
                </a:rPr>
                <a:t>, </a:t>
              </a:r>
              <a:r>
                <a:rPr lang="en-US" sz="2400" b="1" dirty="0">
                  <a:solidFill>
                    <a:srgbClr val="002F70"/>
                  </a:solidFill>
                  <a:latin typeface="Aptos" panose="020B0004020202020204" pitchFamily="34" charset="0"/>
                  <a:cs typeface="Arial" panose="020B0604020202020204" pitchFamily="34" charset="0"/>
                </a:rPr>
                <a:t>connections</a:t>
              </a:r>
              <a:r>
                <a:rPr lang="en-US" sz="2400" dirty="0">
                  <a:solidFill>
                    <a:srgbClr val="404040"/>
                  </a:solidFill>
                  <a:latin typeface="Aptos" panose="020B0004020202020204" pitchFamily="34" charset="0"/>
                  <a:cs typeface="Arial" panose="020B0604020202020204" pitchFamily="34" charset="0"/>
                </a:rPr>
                <a:t>, and </a:t>
              </a:r>
              <a:r>
                <a:rPr lang="en-US" sz="2400" b="1" dirty="0">
                  <a:solidFill>
                    <a:srgbClr val="002F70"/>
                  </a:solidFill>
                  <a:latin typeface="Aptos" panose="020B0004020202020204" pitchFamily="34" charset="0"/>
                  <a:cs typeface="Arial" panose="020B0604020202020204" pitchFamily="34" charset="0"/>
                </a:rPr>
                <a:t>solutions</a:t>
              </a:r>
              <a:endParaRPr lang="en-US" sz="2400" b="1" dirty="0">
                <a:solidFill>
                  <a:srgbClr val="002F70"/>
                </a:solidFill>
                <a:latin typeface="Aptos" panose="020B0004020202020204" pitchFamily="34" charset="0"/>
              </a:endParaRPr>
            </a:p>
          </p:txBody>
        </p:sp>
      </p:grpSp>
      <p:sp>
        <p:nvSpPr>
          <p:cNvPr id="2" name="Slide Number Placeholder 2">
            <a:extLst>
              <a:ext uri="{FF2B5EF4-FFF2-40B4-BE49-F238E27FC236}">
                <a16:creationId xmlns:a16="http://schemas.microsoft.com/office/drawing/2014/main" id="{4CB518EE-AEE0-6236-F412-99EB3F37D64C}"/>
              </a:ext>
            </a:extLst>
          </p:cNvPr>
          <p:cNvSpPr>
            <a:spLocks noGrp="1"/>
          </p:cNvSpPr>
          <p:nvPr>
            <p:ph type="sldNum" sz="quarter" idx="4294967295"/>
          </p:nvPr>
        </p:nvSpPr>
        <p:spPr>
          <a:xfrm>
            <a:off x="192741" y="6412994"/>
            <a:ext cx="443753" cy="365125"/>
          </a:xfrm>
          <a:prstGeom prst="rect">
            <a:avLst/>
          </a:prstGeom>
        </p:spPr>
        <p:txBody>
          <a:bodyPr/>
          <a:lstStyle>
            <a:lvl1pPr>
              <a:defRPr>
                <a:latin typeface="Aptos" panose="020B0004020202020204" pitchFamily="34" charset="0"/>
              </a:defRPr>
            </a:lvl1pPr>
          </a:lstStyle>
          <a:p>
            <a:fld id="{FA06F0F5-DF6A-4E0E-AC03-6B0D0B0A1300}" type="slidenum">
              <a:rPr lang="en-US" sz="900" smtClean="0"/>
              <a:pPr/>
              <a:t>‹#›</a:t>
            </a:fld>
            <a:endParaRPr lang="en-US" sz="900" dirty="0"/>
          </a:p>
        </p:txBody>
      </p:sp>
      <p:pic>
        <p:nvPicPr>
          <p:cNvPr id="4" name="Picture 3">
            <a:extLst>
              <a:ext uri="{FF2B5EF4-FFF2-40B4-BE49-F238E27FC236}">
                <a16:creationId xmlns:a16="http://schemas.microsoft.com/office/drawing/2014/main" id="{5F835847-2CF1-09EB-F12A-058BB4E5F748}"/>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10579099" y="6099201"/>
            <a:ext cx="1222376" cy="493866"/>
          </a:xfrm>
          <a:prstGeom prst="rect">
            <a:avLst/>
          </a:prstGeom>
        </p:spPr>
      </p:pic>
    </p:spTree>
    <p:extLst>
      <p:ext uri="{BB962C8B-B14F-4D97-AF65-F5344CB8AC3E}">
        <p14:creationId xmlns:p14="http://schemas.microsoft.com/office/powerpoint/2010/main" val="1513343587"/>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8" name="Rectangle 27"/>
          <p:cNvSpPr/>
          <p:nvPr userDrawn="1"/>
        </p:nvSpPr>
        <p:spPr>
          <a:xfrm>
            <a:off x="9867901" y="5778395"/>
            <a:ext cx="2247899" cy="955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endParaRPr>
          </a:p>
        </p:txBody>
      </p:sp>
      <p:grpSp>
        <p:nvGrpSpPr>
          <p:cNvPr id="17" name="Group 16"/>
          <p:cNvGrpSpPr/>
          <p:nvPr userDrawn="1"/>
        </p:nvGrpSpPr>
        <p:grpSpPr>
          <a:xfrm>
            <a:off x="2807354" y="4059591"/>
            <a:ext cx="1920240" cy="759886"/>
            <a:chOff x="2807354" y="4059591"/>
            <a:chExt cx="1920240" cy="759886"/>
          </a:xfrm>
        </p:grpSpPr>
        <p:sp>
          <p:nvSpPr>
            <p:cNvPr id="18" name="Rectangle 17"/>
            <p:cNvSpPr/>
            <p:nvPr userDrawn="1"/>
          </p:nvSpPr>
          <p:spPr>
            <a:xfrm>
              <a:off x="2807354" y="4059591"/>
              <a:ext cx="1920240" cy="759886"/>
            </a:xfrm>
            <a:prstGeom prst="rect">
              <a:avLst/>
            </a:prstGeom>
            <a:solidFill>
              <a:schemeClr val="bg1"/>
            </a:solidFill>
            <a:ln w="22225">
              <a:solidFill>
                <a:srgbClr val="C4BFC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20" name="TextBox 20"/>
            <p:cNvSpPr txBox="1"/>
            <p:nvPr userDrawn="1"/>
          </p:nvSpPr>
          <p:spPr>
            <a:xfrm>
              <a:off x="2807354" y="4231060"/>
              <a:ext cx="1920240" cy="4001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b="1" dirty="0">
                  <a:solidFill>
                    <a:srgbClr val="005F9F"/>
                  </a:solidFill>
                  <a:latin typeface="Aptos" panose="020B0004020202020204" pitchFamily="34" charset="0"/>
                  <a:cs typeface="Arial" panose="020B0604020202020204" pitchFamily="34" charset="0"/>
                </a:rPr>
                <a:t>Life Insurance</a:t>
              </a:r>
            </a:p>
          </p:txBody>
        </p:sp>
      </p:grpSp>
      <p:grpSp>
        <p:nvGrpSpPr>
          <p:cNvPr id="21" name="Group 20"/>
          <p:cNvGrpSpPr/>
          <p:nvPr userDrawn="1"/>
        </p:nvGrpSpPr>
        <p:grpSpPr>
          <a:xfrm>
            <a:off x="5135880" y="4059591"/>
            <a:ext cx="1920240" cy="759886"/>
            <a:chOff x="5135880" y="4059591"/>
            <a:chExt cx="1920240" cy="759886"/>
          </a:xfrm>
        </p:grpSpPr>
        <p:sp>
          <p:nvSpPr>
            <p:cNvPr id="22" name="Rectangle 21"/>
            <p:cNvSpPr/>
            <p:nvPr userDrawn="1"/>
          </p:nvSpPr>
          <p:spPr>
            <a:xfrm>
              <a:off x="5135880" y="4059591"/>
              <a:ext cx="1920240" cy="759886"/>
            </a:xfrm>
            <a:prstGeom prst="rect">
              <a:avLst/>
            </a:prstGeom>
            <a:solidFill>
              <a:schemeClr val="bg1"/>
            </a:solidFill>
            <a:ln w="22225">
              <a:solidFill>
                <a:srgbClr val="C4BFC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23" name="TextBox 21"/>
            <p:cNvSpPr txBox="1"/>
            <p:nvPr userDrawn="1"/>
          </p:nvSpPr>
          <p:spPr>
            <a:xfrm>
              <a:off x="5135880" y="4231060"/>
              <a:ext cx="1920240" cy="4001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b="1" dirty="0">
                  <a:solidFill>
                    <a:srgbClr val="005F9F"/>
                  </a:solidFill>
                  <a:latin typeface="Aptos" panose="020B0004020202020204" pitchFamily="34" charset="0"/>
                  <a:cs typeface="Arial" panose="020B0604020202020204" pitchFamily="34" charset="0"/>
                </a:rPr>
                <a:t>Annuities</a:t>
              </a:r>
            </a:p>
          </p:txBody>
        </p:sp>
      </p:grpSp>
      <p:grpSp>
        <p:nvGrpSpPr>
          <p:cNvPr id="24" name="Group 23"/>
          <p:cNvGrpSpPr/>
          <p:nvPr userDrawn="1"/>
        </p:nvGrpSpPr>
        <p:grpSpPr>
          <a:xfrm>
            <a:off x="7464407" y="4059591"/>
            <a:ext cx="1920240" cy="759886"/>
            <a:chOff x="7464407" y="4059591"/>
            <a:chExt cx="1920240" cy="759886"/>
          </a:xfrm>
        </p:grpSpPr>
        <p:sp>
          <p:nvSpPr>
            <p:cNvPr id="27" name="Rectangle 26"/>
            <p:cNvSpPr/>
            <p:nvPr userDrawn="1"/>
          </p:nvSpPr>
          <p:spPr>
            <a:xfrm>
              <a:off x="7464407" y="4059591"/>
              <a:ext cx="1920240" cy="759886"/>
            </a:xfrm>
            <a:prstGeom prst="rect">
              <a:avLst/>
            </a:prstGeom>
            <a:solidFill>
              <a:schemeClr val="bg1"/>
            </a:solidFill>
            <a:ln w="22225">
              <a:solidFill>
                <a:srgbClr val="C4BFC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34" name="TextBox 22"/>
            <p:cNvSpPr txBox="1"/>
            <p:nvPr userDrawn="1"/>
          </p:nvSpPr>
          <p:spPr>
            <a:xfrm>
              <a:off x="7572354" y="4089739"/>
              <a:ext cx="1704346" cy="70788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b="1" dirty="0">
                  <a:solidFill>
                    <a:srgbClr val="005F9F"/>
                  </a:solidFill>
                  <a:latin typeface="Aptos" panose="020B0004020202020204" pitchFamily="34" charset="0"/>
                  <a:cs typeface="Arial" panose="020B0604020202020204" pitchFamily="34" charset="0"/>
                </a:rPr>
                <a:t>Workplace Benefits</a:t>
              </a:r>
            </a:p>
          </p:txBody>
        </p:sp>
      </p:grpSp>
      <p:cxnSp>
        <p:nvCxnSpPr>
          <p:cNvPr id="35" name="Straight Connector 34"/>
          <p:cNvCxnSpPr/>
          <p:nvPr userDrawn="1"/>
        </p:nvCxnSpPr>
        <p:spPr>
          <a:xfrm>
            <a:off x="2804160" y="3684004"/>
            <a:ext cx="6583680" cy="0"/>
          </a:xfrm>
          <a:prstGeom prst="line">
            <a:avLst/>
          </a:prstGeom>
          <a:ln w="25400">
            <a:solidFill>
              <a:srgbClr val="C4BFC0"/>
            </a:solidFill>
          </a:ln>
        </p:spPr>
        <p:style>
          <a:lnRef idx="1">
            <a:schemeClr val="accent1"/>
          </a:lnRef>
          <a:fillRef idx="0">
            <a:schemeClr val="accent1"/>
          </a:fillRef>
          <a:effectRef idx="0">
            <a:schemeClr val="accent1"/>
          </a:effectRef>
          <a:fontRef idx="minor">
            <a:schemeClr val="tx1"/>
          </a:fontRef>
        </p:style>
      </p:cxnSp>
      <p:pic>
        <p:nvPicPr>
          <p:cNvPr id="36" name="Picture 3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76650" y="2036734"/>
            <a:ext cx="4838700" cy="1429476"/>
          </a:xfrm>
          <a:prstGeom prst="rect">
            <a:avLst/>
          </a:prstGeom>
        </p:spPr>
      </p:pic>
      <p:sp>
        <p:nvSpPr>
          <p:cNvPr id="4" name="Slide Number Placeholder 2">
            <a:extLst>
              <a:ext uri="{FF2B5EF4-FFF2-40B4-BE49-F238E27FC236}">
                <a16:creationId xmlns:a16="http://schemas.microsoft.com/office/drawing/2014/main" id="{37F7F690-D15F-3769-426B-17A56713A272}"/>
              </a:ext>
            </a:extLst>
          </p:cNvPr>
          <p:cNvSpPr>
            <a:spLocks noGrp="1"/>
          </p:cNvSpPr>
          <p:nvPr>
            <p:ph type="sldNum" sz="quarter" idx="4294967295"/>
          </p:nvPr>
        </p:nvSpPr>
        <p:spPr>
          <a:xfrm>
            <a:off x="192741" y="6412994"/>
            <a:ext cx="443753" cy="365125"/>
          </a:xfrm>
          <a:prstGeom prst="rect">
            <a:avLst/>
          </a:prstGeom>
        </p:spPr>
        <p:txBody>
          <a:bodyPr/>
          <a:lstStyle>
            <a:lvl1pPr>
              <a:defRPr>
                <a:latin typeface="Aptos" panose="020B0004020202020204" pitchFamily="34" charset="0"/>
              </a:defRPr>
            </a:lvl1pPr>
          </a:lstStyle>
          <a:p>
            <a:fld id="{FA06F0F5-DF6A-4E0E-AC03-6B0D0B0A1300}" type="slidenum">
              <a:rPr lang="en-US" sz="900" smtClean="0"/>
              <a:pPr/>
              <a:t>‹#›</a:t>
            </a:fld>
            <a:endParaRPr lang="en-US" sz="900" dirty="0"/>
          </a:p>
        </p:txBody>
      </p:sp>
      <p:sp>
        <p:nvSpPr>
          <p:cNvPr id="5" name="Rectangle 4">
            <a:extLst>
              <a:ext uri="{FF2B5EF4-FFF2-40B4-BE49-F238E27FC236}">
                <a16:creationId xmlns:a16="http://schemas.microsoft.com/office/drawing/2014/main" id="{ECA5D688-F84E-FCF0-714E-1B6617E5BB8A}"/>
              </a:ext>
            </a:extLst>
          </p:cNvPr>
          <p:cNvSpPr/>
          <p:nvPr userDrawn="1"/>
        </p:nvSpPr>
        <p:spPr>
          <a:xfrm>
            <a:off x="0" y="666"/>
            <a:ext cx="12191999" cy="787609"/>
          </a:xfrm>
          <a:prstGeom prst="rect">
            <a:avLst/>
          </a:prstGeom>
          <a:solidFill>
            <a:srgbClr val="0043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endParaRPr>
          </a:p>
        </p:txBody>
      </p:sp>
      <p:sp>
        <p:nvSpPr>
          <p:cNvPr id="6" name="Title Placeholder 37">
            <a:extLst>
              <a:ext uri="{FF2B5EF4-FFF2-40B4-BE49-F238E27FC236}">
                <a16:creationId xmlns:a16="http://schemas.microsoft.com/office/drawing/2014/main" id="{2049D210-CE19-A873-8BF9-58838CA5443C}"/>
              </a:ext>
            </a:extLst>
          </p:cNvPr>
          <p:cNvSpPr>
            <a:spLocks noGrp="1"/>
          </p:cNvSpPr>
          <p:nvPr>
            <p:ph type="title" hasCustomPrompt="1"/>
          </p:nvPr>
        </p:nvSpPr>
        <p:spPr>
          <a:xfrm>
            <a:off x="2" y="-44825"/>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latin typeface="Aptos" panose="020B0004020202020204" pitchFamily="34" charset="0"/>
              </a:defRPr>
            </a:lvl1pPr>
          </a:lstStyle>
          <a:p>
            <a:r>
              <a:rPr lang="en-US" dirty="0"/>
              <a:t>Click to edit slide heading</a:t>
            </a:r>
          </a:p>
        </p:txBody>
      </p:sp>
    </p:spTree>
    <p:extLst>
      <p:ext uri="{BB962C8B-B14F-4D97-AF65-F5344CB8AC3E}">
        <p14:creationId xmlns:p14="http://schemas.microsoft.com/office/powerpoint/2010/main" val="1211485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2" name="Rectangle 11"/>
          <p:cNvSpPr/>
          <p:nvPr userDrawn="1"/>
        </p:nvSpPr>
        <p:spPr>
          <a:xfrm>
            <a:off x="1051820" y="1368425"/>
            <a:ext cx="4443873" cy="3689131"/>
          </a:xfrm>
          <a:prstGeom prst="rect">
            <a:avLst/>
          </a:prstGeom>
          <a:solidFill>
            <a:schemeClr val="bg1">
              <a:lumMod val="95000"/>
            </a:schemeClr>
          </a:solidFill>
          <a:ln>
            <a:solidFill>
              <a:srgbClr val="006E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userDrawn="1"/>
        </p:nvSpPr>
        <p:spPr>
          <a:xfrm>
            <a:off x="1155347" y="1750771"/>
            <a:ext cx="4239611" cy="2785378"/>
          </a:xfrm>
          <a:prstGeom prst="rect">
            <a:avLst/>
          </a:prstGeom>
          <a:solidFill>
            <a:schemeClr val="bg1">
              <a:lumMod val="95000"/>
            </a:schemeClr>
          </a:solidFill>
        </p:spPr>
        <p:txBody>
          <a:bodyPr wrap="square" rtlCol="0">
            <a:spAutoFit/>
          </a:bodyPr>
          <a:lstStyle/>
          <a:p>
            <a:pPr marR="0" lvl="0" algn="ctr" defTabSz="914400" rtl="0" eaLnBrk="1" fontAlgn="auto" latinLnBrk="0" hangingPunct="1">
              <a:lnSpc>
                <a:spcPts val="35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tx1">
                    <a:lumMod val="65000"/>
                    <a:lumOff val="35000"/>
                  </a:schemeClr>
                </a:solidFill>
                <a:uLnTx/>
                <a:uFillTx/>
                <a:latin typeface="Aptos" panose="020B0004020202020204" pitchFamily="34" charset="0"/>
                <a:cs typeface="Arial" panose="020B0604020202020204" pitchFamily="34" charset="0"/>
              </a:rPr>
              <a:t>Our Mission</a:t>
            </a:r>
          </a:p>
          <a:p>
            <a:pPr marL="0" marR="0" lvl="0" indent="0" algn="ctr" defTabSz="914400" rtl="0" eaLnBrk="1" fontAlgn="auto" latinLnBrk="0" hangingPunct="1">
              <a:lnSpc>
                <a:spcPts val="3500"/>
              </a:lnSpc>
              <a:spcBef>
                <a:spcPts val="0"/>
              </a:spcBef>
              <a:spcAft>
                <a:spcPts val="0"/>
              </a:spcAft>
              <a:buClrTx/>
              <a:buSzTx/>
              <a:buFontTx/>
              <a:buNone/>
              <a:tabLst/>
              <a:defRPr/>
            </a:pPr>
            <a:r>
              <a:rPr lang="en-US" sz="2400" dirty="0">
                <a:solidFill>
                  <a:schemeClr val="tx1">
                    <a:lumMod val="65000"/>
                    <a:lumOff val="35000"/>
                  </a:schemeClr>
                </a:solidFill>
                <a:latin typeface="Aptos" panose="020B0004020202020204" pitchFamily="34" charset="0"/>
                <a:cs typeface="Arial" panose="020B0604020202020204" pitchFamily="34" charset="0"/>
              </a:rPr>
              <a:t>is to advance</a:t>
            </a:r>
            <a:r>
              <a:rPr kumimoji="0" lang="en-US" sz="2400" i="0" u="none" strike="noStrike" kern="1200" cap="none" spc="0" normalizeH="0" noProof="0" dirty="0">
                <a:ln>
                  <a:noFill/>
                </a:ln>
                <a:solidFill>
                  <a:schemeClr val="tx1">
                    <a:lumMod val="65000"/>
                    <a:lumOff val="35000"/>
                  </a:schemeClr>
                </a:solidFill>
                <a:uLnTx/>
                <a:uFillTx/>
                <a:latin typeface="Aptos" panose="020B0004020202020204" pitchFamily="34" charset="0"/>
                <a:cs typeface="Arial" panose="020B0604020202020204" pitchFamily="34" charset="0"/>
              </a:rPr>
              <a:t> </a:t>
            </a:r>
            <a:r>
              <a:rPr kumimoji="0" lang="en-US" sz="2400" i="0" u="none" strike="noStrike" kern="1200" cap="none" spc="0" normalizeH="0" baseline="0" noProof="0" dirty="0">
                <a:ln>
                  <a:noFill/>
                </a:ln>
                <a:solidFill>
                  <a:schemeClr val="tx1">
                    <a:lumMod val="65000"/>
                    <a:lumOff val="35000"/>
                  </a:schemeClr>
                </a:solidFill>
                <a:uLnTx/>
                <a:uFillTx/>
                <a:latin typeface="Aptos" panose="020B0004020202020204" pitchFamily="34" charset="0"/>
                <a:cs typeface="Arial" panose="020B0604020202020204" pitchFamily="34" charset="0"/>
              </a:rPr>
              <a:t>the</a:t>
            </a:r>
            <a:r>
              <a:rPr lang="en-US" sz="2400" dirty="0">
                <a:solidFill>
                  <a:schemeClr val="tx1">
                    <a:lumMod val="65000"/>
                    <a:lumOff val="35000"/>
                  </a:schemeClr>
                </a:solidFill>
                <a:latin typeface="Aptos" panose="020B0004020202020204" pitchFamily="34" charset="0"/>
                <a:cs typeface="Arial" panose="020B0604020202020204" pitchFamily="34" charset="0"/>
              </a:rPr>
              <a:t> </a:t>
            </a:r>
            <a:br>
              <a:rPr lang="en-US" sz="2400" dirty="0">
                <a:solidFill>
                  <a:schemeClr val="tx1">
                    <a:lumMod val="65000"/>
                    <a:lumOff val="35000"/>
                  </a:schemeClr>
                </a:solidFill>
                <a:latin typeface="Aptos" panose="020B0004020202020204" pitchFamily="34" charset="0"/>
                <a:cs typeface="Arial" panose="020B0604020202020204" pitchFamily="34" charset="0"/>
              </a:rPr>
            </a:br>
            <a:r>
              <a:rPr kumimoji="0" lang="en-US" sz="2400" i="0" u="none" strike="noStrike" kern="1200" cap="none" spc="0" normalizeH="0" baseline="0" noProof="0" dirty="0">
                <a:ln>
                  <a:noFill/>
                </a:ln>
                <a:solidFill>
                  <a:schemeClr val="tx1">
                    <a:lumMod val="65000"/>
                    <a:lumOff val="35000"/>
                  </a:schemeClr>
                </a:solidFill>
                <a:uLnTx/>
                <a:uFillTx/>
                <a:latin typeface="Aptos" panose="020B0004020202020204" pitchFamily="34" charset="0"/>
                <a:cs typeface="Arial" panose="020B0604020202020204" pitchFamily="34" charset="0"/>
              </a:rPr>
              <a:t>financial services industry</a:t>
            </a:r>
            <a:r>
              <a:rPr kumimoji="0" lang="en-US" sz="2400" i="0" u="none" strike="noStrike" kern="1200" cap="none" spc="0" normalizeH="0" noProof="0" dirty="0">
                <a:ln>
                  <a:noFill/>
                </a:ln>
                <a:solidFill>
                  <a:schemeClr val="tx1">
                    <a:lumMod val="65000"/>
                    <a:lumOff val="35000"/>
                  </a:schemeClr>
                </a:solidFill>
                <a:uLnTx/>
                <a:uFillTx/>
                <a:latin typeface="Aptos" panose="020B0004020202020204" pitchFamily="34" charset="0"/>
                <a:cs typeface="Arial" panose="020B0604020202020204" pitchFamily="34" charset="0"/>
              </a:rPr>
              <a:t> </a:t>
            </a:r>
            <a:r>
              <a:rPr kumimoji="0" lang="en-US" sz="2400" i="0" u="none" strike="noStrike" kern="1200" cap="none" spc="0" normalizeH="0" baseline="0" noProof="0" dirty="0">
                <a:ln>
                  <a:noFill/>
                </a:ln>
                <a:solidFill>
                  <a:schemeClr val="tx1">
                    <a:lumMod val="65000"/>
                    <a:lumOff val="35000"/>
                  </a:schemeClr>
                </a:solidFill>
                <a:uLnTx/>
                <a:uFillTx/>
                <a:latin typeface="Aptos" panose="020B0004020202020204" pitchFamily="34" charset="0"/>
                <a:cs typeface="Arial" panose="020B0604020202020204" pitchFamily="34" charset="0"/>
              </a:rPr>
              <a:t>by empowering our members</a:t>
            </a:r>
            <a:br>
              <a:rPr kumimoji="0" lang="en-US" sz="2400" i="0" u="none" strike="noStrike" kern="1200" cap="none" spc="0" normalizeH="0" baseline="0" noProof="0" dirty="0">
                <a:ln>
                  <a:noFill/>
                </a:ln>
                <a:solidFill>
                  <a:schemeClr val="bg1"/>
                </a:solidFill>
                <a:uLnTx/>
                <a:uFillTx/>
                <a:latin typeface="Aptos" panose="020B0004020202020204" pitchFamily="34" charset="0"/>
                <a:cs typeface="Arial" panose="020B0604020202020204" pitchFamily="34" charset="0"/>
              </a:rPr>
            </a:br>
            <a:r>
              <a:rPr lang="en-US" sz="2400" dirty="0">
                <a:solidFill>
                  <a:schemeClr val="tx1">
                    <a:lumMod val="65000"/>
                    <a:lumOff val="35000"/>
                  </a:schemeClr>
                </a:solidFill>
                <a:latin typeface="Aptos" panose="020B0004020202020204" pitchFamily="34" charset="0"/>
                <a:cs typeface="Arial" panose="020B0604020202020204" pitchFamily="34" charset="0"/>
              </a:rPr>
              <a:t>w</a:t>
            </a:r>
            <a:r>
              <a:rPr kumimoji="0" lang="en-US" sz="2400" i="0" u="none" strike="noStrike" kern="1200" cap="none" spc="0" normalizeH="0" baseline="0" noProof="0" dirty="0">
                <a:ln>
                  <a:noFill/>
                </a:ln>
                <a:solidFill>
                  <a:schemeClr val="tx1">
                    <a:lumMod val="65000"/>
                    <a:lumOff val="35000"/>
                  </a:schemeClr>
                </a:solidFill>
                <a:uLnTx/>
                <a:uFillTx/>
                <a:latin typeface="Aptos" panose="020B0004020202020204" pitchFamily="34" charset="0"/>
                <a:cs typeface="Arial" panose="020B0604020202020204" pitchFamily="34" charset="0"/>
              </a:rPr>
              <a:t>ith</a:t>
            </a:r>
            <a:r>
              <a:rPr lang="en-US" sz="2400" dirty="0">
                <a:solidFill>
                  <a:schemeClr val="tx1">
                    <a:lumMod val="65000"/>
                    <a:lumOff val="35000"/>
                  </a:schemeClr>
                </a:solidFill>
                <a:latin typeface="Aptos" panose="020B0004020202020204" pitchFamily="34" charset="0"/>
                <a:cs typeface="Arial" panose="020B0604020202020204" pitchFamily="34" charset="0"/>
              </a:rPr>
              <a:t> </a:t>
            </a:r>
            <a:r>
              <a:rPr kumimoji="0" lang="en-US" sz="2400" b="1" i="0" u="none" strike="noStrike" kern="1200" cap="none" spc="0" normalizeH="0" baseline="0" noProof="0" dirty="0">
                <a:ln>
                  <a:noFill/>
                </a:ln>
                <a:solidFill>
                  <a:srgbClr val="002F70"/>
                </a:solidFill>
                <a:uLnTx/>
                <a:uFillTx/>
                <a:latin typeface="Aptos" panose="020B0004020202020204" pitchFamily="34" charset="0"/>
                <a:cs typeface="Arial" panose="020B0604020202020204" pitchFamily="34" charset="0"/>
              </a:rPr>
              <a:t>knowledge</a:t>
            </a:r>
            <a:r>
              <a:rPr kumimoji="0" lang="en-US" sz="2400" i="0" u="none" strike="noStrike" kern="1200" cap="none" spc="0" normalizeH="0" baseline="0" noProof="0" dirty="0">
                <a:ln>
                  <a:noFill/>
                </a:ln>
                <a:solidFill>
                  <a:schemeClr val="tx1">
                    <a:lumMod val="65000"/>
                    <a:lumOff val="35000"/>
                  </a:schemeClr>
                </a:solidFill>
                <a:uLnTx/>
                <a:uFillTx/>
                <a:latin typeface="Aptos" panose="020B0004020202020204" pitchFamily="34" charset="0"/>
                <a:cs typeface="Arial" panose="020B0604020202020204" pitchFamily="34" charset="0"/>
              </a:rPr>
              <a:t>,</a:t>
            </a:r>
            <a:r>
              <a:rPr kumimoji="0" lang="en-US" sz="2400" i="0" u="none" strike="noStrike" kern="1200" cap="none" spc="0" normalizeH="0" noProof="0" dirty="0">
                <a:ln>
                  <a:noFill/>
                </a:ln>
                <a:solidFill>
                  <a:schemeClr val="tx1">
                    <a:lumMod val="65000"/>
                    <a:lumOff val="35000"/>
                  </a:schemeClr>
                </a:solidFill>
                <a:uLnTx/>
                <a:uFillTx/>
                <a:latin typeface="Aptos" panose="020B0004020202020204" pitchFamily="34" charset="0"/>
                <a:cs typeface="Arial" panose="020B0604020202020204" pitchFamily="34" charset="0"/>
              </a:rPr>
              <a:t> </a:t>
            </a:r>
            <a:r>
              <a:rPr kumimoji="0" lang="en-US" sz="2400" b="1" i="0" u="none" strike="noStrike" kern="1200" cap="none" spc="0" normalizeH="0" baseline="0" noProof="0" dirty="0">
                <a:ln>
                  <a:noFill/>
                </a:ln>
                <a:solidFill>
                  <a:srgbClr val="002F70"/>
                </a:solidFill>
                <a:uLnTx/>
                <a:uFillTx/>
                <a:latin typeface="Aptos" panose="020B0004020202020204" pitchFamily="34" charset="0"/>
                <a:cs typeface="Arial" panose="020B0604020202020204" pitchFamily="34" charset="0"/>
              </a:rPr>
              <a:t>insights</a:t>
            </a:r>
            <a:r>
              <a:rPr kumimoji="0" lang="en-US" sz="2400" i="0" u="none" strike="noStrike" kern="1200" cap="none" spc="0" normalizeH="0" baseline="0" noProof="0" dirty="0">
                <a:ln>
                  <a:noFill/>
                </a:ln>
                <a:solidFill>
                  <a:schemeClr val="tx1">
                    <a:lumMod val="65000"/>
                    <a:lumOff val="35000"/>
                  </a:schemeClr>
                </a:solidFill>
                <a:uLnTx/>
                <a:uFillTx/>
                <a:latin typeface="Aptos" panose="020B0004020202020204" pitchFamily="34" charset="0"/>
                <a:cs typeface="Arial" panose="020B0604020202020204" pitchFamily="34" charset="0"/>
              </a:rPr>
              <a:t>, </a:t>
            </a:r>
            <a:r>
              <a:rPr kumimoji="0" lang="en-US" sz="2400" b="1" i="0" u="none" strike="noStrike" kern="1200" cap="none" spc="0" normalizeH="0" baseline="0" noProof="0" dirty="0">
                <a:ln>
                  <a:noFill/>
                </a:ln>
                <a:solidFill>
                  <a:srgbClr val="002F70"/>
                </a:solidFill>
                <a:uLnTx/>
                <a:uFillTx/>
                <a:latin typeface="Aptos" panose="020B0004020202020204" pitchFamily="34" charset="0"/>
                <a:cs typeface="Arial" panose="020B0604020202020204" pitchFamily="34" charset="0"/>
              </a:rPr>
              <a:t>connections,</a:t>
            </a:r>
            <a:r>
              <a:rPr kumimoji="0" lang="en-US" sz="2400" i="0" u="none" strike="noStrike" kern="1200" cap="none" spc="0" normalizeH="0" noProof="0" dirty="0">
                <a:ln>
                  <a:noFill/>
                </a:ln>
                <a:solidFill>
                  <a:schemeClr val="tx1">
                    <a:lumMod val="65000"/>
                    <a:lumOff val="35000"/>
                  </a:schemeClr>
                </a:solidFill>
                <a:uLnTx/>
                <a:uFillTx/>
                <a:latin typeface="Aptos" panose="020B0004020202020204" pitchFamily="34" charset="0"/>
                <a:cs typeface="Arial" panose="020B0604020202020204" pitchFamily="34" charset="0"/>
              </a:rPr>
              <a:t> </a:t>
            </a:r>
            <a:r>
              <a:rPr kumimoji="0" lang="en-US" sz="2400" i="0" u="none" strike="noStrike" kern="1200" cap="none" spc="0" normalizeH="0" baseline="0" noProof="0" dirty="0">
                <a:ln>
                  <a:noFill/>
                </a:ln>
                <a:solidFill>
                  <a:schemeClr val="tx1">
                    <a:lumMod val="65000"/>
                    <a:lumOff val="35000"/>
                  </a:schemeClr>
                </a:solidFill>
                <a:uLnTx/>
                <a:uFillTx/>
                <a:latin typeface="Aptos" panose="020B0004020202020204" pitchFamily="34" charset="0"/>
                <a:cs typeface="Arial" panose="020B0604020202020204" pitchFamily="34" charset="0"/>
              </a:rPr>
              <a:t>and </a:t>
            </a:r>
            <a:r>
              <a:rPr kumimoji="0" lang="en-US" sz="2400" b="1" i="0" u="none" strike="noStrike" kern="1200" cap="none" spc="0" normalizeH="0" baseline="0" noProof="0" dirty="0">
                <a:ln>
                  <a:noFill/>
                </a:ln>
                <a:solidFill>
                  <a:srgbClr val="002F70"/>
                </a:solidFill>
                <a:uLnTx/>
                <a:uFillTx/>
                <a:latin typeface="Aptos" panose="020B0004020202020204" pitchFamily="34" charset="0"/>
                <a:cs typeface="Arial" panose="020B0604020202020204" pitchFamily="34" charset="0"/>
              </a:rPr>
              <a:t>solutions</a:t>
            </a:r>
            <a:r>
              <a:rPr kumimoji="0" lang="en-US" sz="2400" i="0" u="none" strike="noStrike" kern="1200" cap="none" spc="0" normalizeH="0" baseline="0" noProof="0" dirty="0">
                <a:ln>
                  <a:noFill/>
                </a:ln>
                <a:solidFill>
                  <a:schemeClr val="tx1">
                    <a:lumMod val="65000"/>
                    <a:lumOff val="35000"/>
                  </a:schemeClr>
                </a:solidFill>
                <a:uLnTx/>
                <a:uFillTx/>
                <a:latin typeface="Aptos" panose="020B0004020202020204" pitchFamily="34" charset="0"/>
                <a:cs typeface="Arial" panose="020B0604020202020204" pitchFamily="34" charset="0"/>
              </a:rPr>
              <a:t>.</a:t>
            </a:r>
          </a:p>
        </p:txBody>
      </p:sp>
      <p:pic>
        <p:nvPicPr>
          <p:cNvPr id="14" name="Picture Placeholder 2"/>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6364288" y="1368425"/>
            <a:ext cx="5208587" cy="3689350"/>
          </a:xfrm>
          <a:prstGeom prst="rect">
            <a:avLst/>
          </a:prstGeom>
        </p:spPr>
      </p:pic>
      <p:sp>
        <p:nvSpPr>
          <p:cNvPr id="2" name="Slide Number Placeholder 2">
            <a:extLst>
              <a:ext uri="{FF2B5EF4-FFF2-40B4-BE49-F238E27FC236}">
                <a16:creationId xmlns:a16="http://schemas.microsoft.com/office/drawing/2014/main" id="{D398A1F8-D825-F123-4D15-C00C4DFEB28C}"/>
              </a:ext>
            </a:extLst>
          </p:cNvPr>
          <p:cNvSpPr>
            <a:spLocks noGrp="1"/>
          </p:cNvSpPr>
          <p:nvPr>
            <p:ph type="sldNum" sz="quarter" idx="4294967295"/>
          </p:nvPr>
        </p:nvSpPr>
        <p:spPr>
          <a:xfrm>
            <a:off x="192741" y="6412994"/>
            <a:ext cx="443753" cy="365125"/>
          </a:xfrm>
          <a:prstGeom prst="rect">
            <a:avLst/>
          </a:prstGeom>
        </p:spPr>
        <p:txBody>
          <a:bodyPr/>
          <a:lstStyle>
            <a:lvl1pPr>
              <a:defRPr>
                <a:latin typeface="Aptos" panose="020B0004020202020204" pitchFamily="34" charset="0"/>
              </a:defRPr>
            </a:lvl1pPr>
          </a:lstStyle>
          <a:p>
            <a:fld id="{FA06F0F5-DF6A-4E0E-AC03-6B0D0B0A1300}" type="slidenum">
              <a:rPr lang="en-US" sz="900" smtClean="0"/>
              <a:pPr/>
              <a:t>‹#›</a:t>
            </a:fld>
            <a:endParaRPr lang="en-US" sz="900" dirty="0"/>
          </a:p>
        </p:txBody>
      </p:sp>
    </p:spTree>
    <p:extLst>
      <p:ext uri="{BB962C8B-B14F-4D97-AF65-F5344CB8AC3E}">
        <p14:creationId xmlns:p14="http://schemas.microsoft.com/office/powerpoint/2010/main" val="5205176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Cover pag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23" y="0"/>
            <a:ext cx="12195952" cy="5081647"/>
          </a:xfrm>
          <a:prstGeom prst="rect">
            <a:avLst/>
          </a:prstGeom>
        </p:spPr>
      </p:pic>
      <p:sp>
        <p:nvSpPr>
          <p:cNvPr id="10" name="Rectangle 9"/>
          <p:cNvSpPr/>
          <p:nvPr userDrawn="1"/>
        </p:nvSpPr>
        <p:spPr>
          <a:xfrm>
            <a:off x="0" y="4995950"/>
            <a:ext cx="12198096" cy="1868734"/>
          </a:xfrm>
          <a:prstGeom prst="rect">
            <a:avLst/>
          </a:prstGeom>
          <a:solidFill>
            <a:srgbClr val="00437B"/>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endParaRPr lang="en-US" dirty="0"/>
          </a:p>
        </p:txBody>
      </p:sp>
      <p:sp>
        <p:nvSpPr>
          <p:cNvPr id="13" name="Rectangle 2"/>
          <p:cNvSpPr>
            <a:spLocks noGrp="1" noChangeArrowheads="1"/>
          </p:cNvSpPr>
          <p:nvPr>
            <p:ph type="ctrTitle" hasCustomPrompt="1"/>
          </p:nvPr>
        </p:nvSpPr>
        <p:spPr>
          <a:xfrm>
            <a:off x="441028" y="5293508"/>
            <a:ext cx="5446762" cy="477054"/>
          </a:xfrm>
          <a:prstGeom prst="rect">
            <a:avLst/>
          </a:prstGeom>
          <a:noFill/>
          <a:effectLst/>
        </p:spPr>
        <p:txBody>
          <a:bodyPr wrap="square" lIns="0" rIns="182880" bIns="0" anchor="b" anchorCtr="0">
            <a:spAutoFit/>
          </a:bodyPr>
          <a:lstStyle>
            <a:lvl1pPr algn="l">
              <a:lnSpc>
                <a:spcPct val="100000"/>
              </a:lnSpc>
              <a:defRPr sz="2800" b="1">
                <a:solidFill>
                  <a:schemeClr val="bg1"/>
                </a:solidFill>
                <a:latin typeface="Aptos" panose="020B0004020202020204" pitchFamily="34" charset="0"/>
                <a:cs typeface="Arial"/>
              </a:defRPr>
            </a:lvl1pPr>
          </a:lstStyle>
          <a:p>
            <a:r>
              <a:rPr lang="en-US" dirty="0"/>
              <a:t>Click to add Title</a:t>
            </a:r>
          </a:p>
        </p:txBody>
      </p:sp>
      <p:pic>
        <p:nvPicPr>
          <p:cNvPr id="11" name="Picture 10"/>
          <p:cNvPicPr>
            <a:picLocks noChangeAspect="1"/>
          </p:cNvPicPr>
          <p:nvPr userDrawn="1"/>
        </p:nvPicPr>
        <p:blipFill rotWithShape="1">
          <a:blip r:embed="rId3" cstate="screen">
            <a:extLst>
              <a:ext uri="{28A0092B-C50C-407E-A947-70E740481C1C}">
                <a14:useLocalDpi xmlns:a14="http://schemas.microsoft.com/office/drawing/2010/main"/>
              </a:ext>
            </a:extLst>
          </a:blip>
          <a:srcRect r="-1"/>
          <a:stretch/>
        </p:blipFill>
        <p:spPr>
          <a:xfrm>
            <a:off x="-6824" y="1857042"/>
            <a:ext cx="1131113" cy="2562474"/>
          </a:xfrm>
          <a:prstGeom prst="rect">
            <a:avLst/>
          </a:prstGeom>
        </p:spPr>
      </p:pic>
      <p:sp>
        <p:nvSpPr>
          <p:cNvPr id="12" name="Text Placeholder 2"/>
          <p:cNvSpPr>
            <a:spLocks noGrp="1"/>
          </p:cNvSpPr>
          <p:nvPr>
            <p:ph type="body" sz="quarter" idx="10"/>
          </p:nvPr>
        </p:nvSpPr>
        <p:spPr>
          <a:xfrm>
            <a:off x="441028" y="5805131"/>
            <a:ext cx="5449824" cy="333375"/>
          </a:xfrm>
          <a:prstGeom prst="rect">
            <a:avLst/>
          </a:prstGeom>
        </p:spPr>
        <p:txBody>
          <a:bodyPr lIns="0" tIns="0" rIns="0" bIns="0" anchor="ctr" anchorCtr="0"/>
          <a:lstStyle>
            <a:lvl1pPr>
              <a:defRPr sz="1800">
                <a:solidFill>
                  <a:schemeClr val="bg1"/>
                </a:solidFill>
                <a:latin typeface="Aptos" panose="020B0004020202020204" pitchFamily="34" charset="0"/>
              </a:defRPr>
            </a:lvl1pPr>
          </a:lstStyle>
          <a:p>
            <a:pPr lvl="0"/>
            <a:r>
              <a:rPr lang="en-US" dirty="0"/>
              <a:t>Edit Master text styles</a:t>
            </a:r>
          </a:p>
        </p:txBody>
      </p:sp>
      <p:sp>
        <p:nvSpPr>
          <p:cNvPr id="14" name="Text Placeholder 2"/>
          <p:cNvSpPr>
            <a:spLocks noGrp="1"/>
          </p:cNvSpPr>
          <p:nvPr>
            <p:ph type="body" sz="quarter" idx="11"/>
          </p:nvPr>
        </p:nvSpPr>
        <p:spPr>
          <a:xfrm>
            <a:off x="441028" y="6159279"/>
            <a:ext cx="5449824" cy="333375"/>
          </a:xfrm>
          <a:prstGeom prst="rect">
            <a:avLst/>
          </a:prstGeom>
        </p:spPr>
        <p:txBody>
          <a:bodyPr lIns="0" tIns="0" rIns="0" bIns="0" anchor="ctr" anchorCtr="0"/>
          <a:lstStyle>
            <a:lvl1pPr>
              <a:defRPr sz="1600" i="1">
                <a:solidFill>
                  <a:schemeClr val="bg1"/>
                </a:solidFill>
                <a:latin typeface="Aptos" panose="020B0004020202020204" pitchFamily="34" charset="0"/>
              </a:defRPr>
            </a:lvl1pPr>
          </a:lstStyle>
          <a:p>
            <a:pPr lvl="0"/>
            <a:r>
              <a:rPr lang="en-US" dirty="0"/>
              <a:t>Edit Master text styles</a:t>
            </a:r>
          </a:p>
        </p:txBody>
      </p:sp>
      <p:pic>
        <p:nvPicPr>
          <p:cNvPr id="3" name="Picture 2" descr="A logo with a globe in the middle&#10;&#10;Description automatically generated">
            <a:extLst>
              <a:ext uri="{FF2B5EF4-FFF2-40B4-BE49-F238E27FC236}">
                <a16:creationId xmlns:a16="http://schemas.microsoft.com/office/drawing/2014/main" id="{99080D6D-468B-79E8-848F-452DA7619471}"/>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10579099" y="6048376"/>
            <a:ext cx="1222376" cy="595517"/>
          </a:xfrm>
          <a:prstGeom prst="rect">
            <a:avLst/>
          </a:prstGeom>
        </p:spPr>
      </p:pic>
    </p:spTree>
    <p:extLst>
      <p:ext uri="{BB962C8B-B14F-4D97-AF65-F5344CB8AC3E}">
        <p14:creationId xmlns:p14="http://schemas.microsoft.com/office/powerpoint/2010/main" val="502467068"/>
      </p:ext>
    </p:extLst>
  </p:cSld>
  <p:clrMapOvr>
    <a:masterClrMapping/>
  </p:clrMapOvr>
  <p:extLst>
    <p:ext uri="{DCECCB84-F9BA-43D5-87BE-67443E8EF086}">
      <p15:sldGuideLst xmlns:p15="http://schemas.microsoft.com/office/powerpoint/2012/main">
        <p15:guide id="1" orient="horz" pos="403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3_Cover pag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23" y="0"/>
            <a:ext cx="12195952" cy="5081646"/>
          </a:xfrm>
          <a:prstGeom prst="rect">
            <a:avLst/>
          </a:prstGeom>
        </p:spPr>
      </p:pic>
      <p:sp>
        <p:nvSpPr>
          <p:cNvPr id="10" name="Rectangle 9"/>
          <p:cNvSpPr/>
          <p:nvPr userDrawn="1"/>
        </p:nvSpPr>
        <p:spPr>
          <a:xfrm>
            <a:off x="0" y="4995950"/>
            <a:ext cx="12198096" cy="1868734"/>
          </a:xfrm>
          <a:prstGeom prst="rect">
            <a:avLst/>
          </a:prstGeom>
          <a:solidFill>
            <a:srgbClr val="00437B"/>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endParaRPr lang="en-US" dirty="0"/>
          </a:p>
        </p:txBody>
      </p:sp>
      <p:sp>
        <p:nvSpPr>
          <p:cNvPr id="13" name="Rectangle 2"/>
          <p:cNvSpPr>
            <a:spLocks noGrp="1" noChangeArrowheads="1"/>
          </p:cNvSpPr>
          <p:nvPr>
            <p:ph type="ctrTitle" hasCustomPrompt="1"/>
          </p:nvPr>
        </p:nvSpPr>
        <p:spPr>
          <a:xfrm>
            <a:off x="441028" y="5293508"/>
            <a:ext cx="5446762" cy="477054"/>
          </a:xfrm>
          <a:prstGeom prst="rect">
            <a:avLst/>
          </a:prstGeom>
          <a:noFill/>
          <a:effectLst/>
        </p:spPr>
        <p:txBody>
          <a:bodyPr wrap="square" lIns="0" rIns="182880" bIns="0" anchor="b" anchorCtr="0">
            <a:spAutoFit/>
          </a:bodyPr>
          <a:lstStyle>
            <a:lvl1pPr algn="l">
              <a:lnSpc>
                <a:spcPct val="100000"/>
              </a:lnSpc>
              <a:defRPr sz="2800" b="1">
                <a:solidFill>
                  <a:schemeClr val="bg1"/>
                </a:solidFill>
                <a:latin typeface="Aptos" panose="020B0004020202020204" pitchFamily="34" charset="0"/>
                <a:cs typeface="Arial"/>
              </a:defRPr>
            </a:lvl1pPr>
          </a:lstStyle>
          <a:p>
            <a:r>
              <a:rPr lang="en-US" dirty="0"/>
              <a:t>Click to add Title</a:t>
            </a:r>
          </a:p>
        </p:txBody>
      </p:sp>
      <p:pic>
        <p:nvPicPr>
          <p:cNvPr id="11" name="Picture 10"/>
          <p:cNvPicPr>
            <a:picLocks noChangeAspect="1"/>
          </p:cNvPicPr>
          <p:nvPr userDrawn="1"/>
        </p:nvPicPr>
        <p:blipFill rotWithShape="1">
          <a:blip r:embed="rId3" cstate="screen">
            <a:extLst>
              <a:ext uri="{28A0092B-C50C-407E-A947-70E740481C1C}">
                <a14:useLocalDpi xmlns:a14="http://schemas.microsoft.com/office/drawing/2010/main"/>
              </a:ext>
            </a:extLst>
          </a:blip>
          <a:srcRect r="-1"/>
          <a:stretch/>
        </p:blipFill>
        <p:spPr>
          <a:xfrm>
            <a:off x="-6824" y="1857042"/>
            <a:ext cx="1131113" cy="2562474"/>
          </a:xfrm>
          <a:prstGeom prst="rect">
            <a:avLst/>
          </a:prstGeom>
        </p:spPr>
      </p:pic>
      <p:sp>
        <p:nvSpPr>
          <p:cNvPr id="12" name="Text Placeholder 2"/>
          <p:cNvSpPr>
            <a:spLocks noGrp="1"/>
          </p:cNvSpPr>
          <p:nvPr>
            <p:ph type="body" sz="quarter" idx="10"/>
          </p:nvPr>
        </p:nvSpPr>
        <p:spPr>
          <a:xfrm>
            <a:off x="441028" y="5805131"/>
            <a:ext cx="5449824" cy="333375"/>
          </a:xfrm>
          <a:prstGeom prst="rect">
            <a:avLst/>
          </a:prstGeom>
        </p:spPr>
        <p:txBody>
          <a:bodyPr lIns="0" tIns="0" rIns="0" bIns="0" anchor="ctr" anchorCtr="0"/>
          <a:lstStyle>
            <a:lvl1pPr>
              <a:defRPr sz="1800">
                <a:solidFill>
                  <a:schemeClr val="bg1"/>
                </a:solidFill>
                <a:latin typeface="Aptos" panose="020B0004020202020204" pitchFamily="34" charset="0"/>
              </a:defRPr>
            </a:lvl1pPr>
          </a:lstStyle>
          <a:p>
            <a:pPr lvl="0"/>
            <a:r>
              <a:rPr lang="en-US" dirty="0"/>
              <a:t>Edit Master text styles</a:t>
            </a:r>
          </a:p>
        </p:txBody>
      </p:sp>
      <p:sp>
        <p:nvSpPr>
          <p:cNvPr id="14" name="Text Placeholder 2"/>
          <p:cNvSpPr>
            <a:spLocks noGrp="1"/>
          </p:cNvSpPr>
          <p:nvPr>
            <p:ph type="body" sz="quarter" idx="11"/>
          </p:nvPr>
        </p:nvSpPr>
        <p:spPr>
          <a:xfrm>
            <a:off x="441028" y="6159279"/>
            <a:ext cx="5449824" cy="333375"/>
          </a:xfrm>
          <a:prstGeom prst="rect">
            <a:avLst/>
          </a:prstGeom>
        </p:spPr>
        <p:txBody>
          <a:bodyPr lIns="0" tIns="0" rIns="0" bIns="0" anchor="ctr" anchorCtr="0"/>
          <a:lstStyle>
            <a:lvl1pPr>
              <a:defRPr sz="1600" i="1">
                <a:solidFill>
                  <a:schemeClr val="bg1"/>
                </a:solidFill>
                <a:latin typeface="Aptos" panose="020B0004020202020204" pitchFamily="34" charset="0"/>
              </a:defRPr>
            </a:lvl1pPr>
          </a:lstStyle>
          <a:p>
            <a:pPr lvl="0"/>
            <a:r>
              <a:rPr lang="en-US" dirty="0"/>
              <a:t>Edit Master text styles</a:t>
            </a:r>
          </a:p>
        </p:txBody>
      </p:sp>
      <p:pic>
        <p:nvPicPr>
          <p:cNvPr id="3" name="Picture 2" descr="A logo with a globe in the middle&#10;&#10;Description automatically generated">
            <a:extLst>
              <a:ext uri="{FF2B5EF4-FFF2-40B4-BE49-F238E27FC236}">
                <a16:creationId xmlns:a16="http://schemas.microsoft.com/office/drawing/2014/main" id="{5F44DF6C-D100-1CF6-54FB-0509E73342DC}"/>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10579099" y="6048376"/>
            <a:ext cx="1222376" cy="595517"/>
          </a:xfrm>
          <a:prstGeom prst="rect">
            <a:avLst/>
          </a:prstGeom>
        </p:spPr>
      </p:pic>
    </p:spTree>
    <p:extLst>
      <p:ext uri="{BB962C8B-B14F-4D97-AF65-F5344CB8AC3E}">
        <p14:creationId xmlns:p14="http://schemas.microsoft.com/office/powerpoint/2010/main" val="2142241896"/>
      </p:ext>
    </p:extLst>
  </p:cSld>
  <p:clrMapOvr>
    <a:masterClrMapping/>
  </p:clrMapOvr>
  <p:extLst>
    <p:ext uri="{DCECCB84-F9BA-43D5-87BE-67443E8EF086}">
      <p15:sldGuideLst xmlns:p15="http://schemas.microsoft.com/office/powerpoint/2012/main">
        <p15:guide id="1" orient="horz" pos="4032">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4_Cover pag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22" y="0"/>
            <a:ext cx="12195950" cy="5081646"/>
          </a:xfrm>
          <a:prstGeom prst="rect">
            <a:avLst/>
          </a:prstGeom>
        </p:spPr>
      </p:pic>
      <p:sp>
        <p:nvSpPr>
          <p:cNvPr id="10" name="Rectangle 9"/>
          <p:cNvSpPr/>
          <p:nvPr userDrawn="1"/>
        </p:nvSpPr>
        <p:spPr>
          <a:xfrm>
            <a:off x="0" y="4995950"/>
            <a:ext cx="12198096" cy="1868734"/>
          </a:xfrm>
          <a:prstGeom prst="rect">
            <a:avLst/>
          </a:prstGeom>
          <a:solidFill>
            <a:srgbClr val="00437B"/>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endParaRPr lang="en-US" dirty="0"/>
          </a:p>
        </p:txBody>
      </p:sp>
      <p:sp>
        <p:nvSpPr>
          <p:cNvPr id="13" name="Rectangle 2"/>
          <p:cNvSpPr>
            <a:spLocks noGrp="1" noChangeArrowheads="1"/>
          </p:cNvSpPr>
          <p:nvPr>
            <p:ph type="ctrTitle" hasCustomPrompt="1"/>
          </p:nvPr>
        </p:nvSpPr>
        <p:spPr>
          <a:xfrm>
            <a:off x="441028" y="5293508"/>
            <a:ext cx="5446762" cy="477054"/>
          </a:xfrm>
          <a:prstGeom prst="rect">
            <a:avLst/>
          </a:prstGeom>
          <a:noFill/>
          <a:effectLst/>
        </p:spPr>
        <p:txBody>
          <a:bodyPr wrap="square" lIns="0" rIns="182880" bIns="0" anchor="b" anchorCtr="0">
            <a:spAutoFit/>
          </a:bodyPr>
          <a:lstStyle>
            <a:lvl1pPr algn="l">
              <a:lnSpc>
                <a:spcPct val="100000"/>
              </a:lnSpc>
              <a:defRPr sz="2800" b="1">
                <a:solidFill>
                  <a:schemeClr val="bg1"/>
                </a:solidFill>
                <a:latin typeface="Aptos" panose="020B0004020202020204" pitchFamily="34" charset="0"/>
                <a:cs typeface="Arial"/>
              </a:defRPr>
            </a:lvl1pPr>
          </a:lstStyle>
          <a:p>
            <a:r>
              <a:rPr lang="en-US" dirty="0"/>
              <a:t>Click to add Title</a:t>
            </a:r>
          </a:p>
        </p:txBody>
      </p:sp>
      <p:pic>
        <p:nvPicPr>
          <p:cNvPr id="11" name="Picture 10"/>
          <p:cNvPicPr>
            <a:picLocks noChangeAspect="1"/>
          </p:cNvPicPr>
          <p:nvPr userDrawn="1"/>
        </p:nvPicPr>
        <p:blipFill rotWithShape="1">
          <a:blip r:embed="rId3" cstate="screen">
            <a:extLst>
              <a:ext uri="{28A0092B-C50C-407E-A947-70E740481C1C}">
                <a14:useLocalDpi xmlns:a14="http://schemas.microsoft.com/office/drawing/2010/main"/>
              </a:ext>
            </a:extLst>
          </a:blip>
          <a:srcRect r="-1"/>
          <a:stretch/>
        </p:blipFill>
        <p:spPr>
          <a:xfrm>
            <a:off x="-6824" y="1857042"/>
            <a:ext cx="1131113" cy="2562474"/>
          </a:xfrm>
          <a:prstGeom prst="rect">
            <a:avLst/>
          </a:prstGeom>
        </p:spPr>
      </p:pic>
      <p:sp>
        <p:nvSpPr>
          <p:cNvPr id="12" name="Text Placeholder 2"/>
          <p:cNvSpPr>
            <a:spLocks noGrp="1"/>
          </p:cNvSpPr>
          <p:nvPr>
            <p:ph type="body" sz="quarter" idx="10"/>
          </p:nvPr>
        </p:nvSpPr>
        <p:spPr>
          <a:xfrm>
            <a:off x="441028" y="5805131"/>
            <a:ext cx="5449824" cy="333375"/>
          </a:xfrm>
          <a:prstGeom prst="rect">
            <a:avLst/>
          </a:prstGeom>
        </p:spPr>
        <p:txBody>
          <a:bodyPr lIns="0" tIns="0" rIns="0" bIns="0" anchor="ctr" anchorCtr="0"/>
          <a:lstStyle>
            <a:lvl1pPr>
              <a:defRPr sz="1800">
                <a:solidFill>
                  <a:schemeClr val="bg1"/>
                </a:solidFill>
                <a:latin typeface="Aptos" panose="020B0004020202020204" pitchFamily="34" charset="0"/>
              </a:defRPr>
            </a:lvl1pPr>
          </a:lstStyle>
          <a:p>
            <a:pPr lvl="0"/>
            <a:r>
              <a:rPr lang="en-US" dirty="0"/>
              <a:t>Edit Master text styles</a:t>
            </a:r>
          </a:p>
        </p:txBody>
      </p:sp>
      <p:sp>
        <p:nvSpPr>
          <p:cNvPr id="14" name="Text Placeholder 2"/>
          <p:cNvSpPr>
            <a:spLocks noGrp="1"/>
          </p:cNvSpPr>
          <p:nvPr>
            <p:ph type="body" sz="quarter" idx="11"/>
          </p:nvPr>
        </p:nvSpPr>
        <p:spPr>
          <a:xfrm>
            <a:off x="441028" y="6159279"/>
            <a:ext cx="5449824" cy="333375"/>
          </a:xfrm>
          <a:prstGeom prst="rect">
            <a:avLst/>
          </a:prstGeom>
        </p:spPr>
        <p:txBody>
          <a:bodyPr lIns="0" tIns="0" rIns="0" bIns="0" anchor="ctr" anchorCtr="0"/>
          <a:lstStyle>
            <a:lvl1pPr>
              <a:defRPr sz="1600" i="1">
                <a:solidFill>
                  <a:schemeClr val="bg1"/>
                </a:solidFill>
                <a:latin typeface="Aptos" panose="020B0004020202020204" pitchFamily="34" charset="0"/>
              </a:defRPr>
            </a:lvl1pPr>
          </a:lstStyle>
          <a:p>
            <a:pPr lvl="0"/>
            <a:r>
              <a:rPr lang="en-US" dirty="0"/>
              <a:t>Edit Master text styles</a:t>
            </a:r>
          </a:p>
        </p:txBody>
      </p:sp>
      <p:pic>
        <p:nvPicPr>
          <p:cNvPr id="3" name="Picture 2" descr="A logo with a globe in the middle&#10;&#10;Description automatically generated">
            <a:extLst>
              <a:ext uri="{FF2B5EF4-FFF2-40B4-BE49-F238E27FC236}">
                <a16:creationId xmlns:a16="http://schemas.microsoft.com/office/drawing/2014/main" id="{90ABBEF3-F97A-F6E7-3A55-F2712A9E7ED1}"/>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10579099" y="6048376"/>
            <a:ext cx="1222376" cy="595517"/>
          </a:xfrm>
          <a:prstGeom prst="rect">
            <a:avLst/>
          </a:prstGeom>
        </p:spPr>
      </p:pic>
    </p:spTree>
    <p:extLst>
      <p:ext uri="{BB962C8B-B14F-4D97-AF65-F5344CB8AC3E}">
        <p14:creationId xmlns:p14="http://schemas.microsoft.com/office/powerpoint/2010/main" val="3794818387"/>
      </p:ext>
    </p:extLst>
  </p:cSld>
  <p:clrMapOvr>
    <a:masterClrMapping/>
  </p:clrMapOvr>
  <p:extLst>
    <p:ext uri="{DCECCB84-F9BA-43D5-87BE-67443E8EF086}">
      <p15:sldGuideLst xmlns:p15="http://schemas.microsoft.com/office/powerpoint/2012/main">
        <p15:guide id="1" orient="horz" pos="4032">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5_Cover pag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22" y="0"/>
            <a:ext cx="12195950" cy="5081645"/>
          </a:xfrm>
          <a:prstGeom prst="rect">
            <a:avLst/>
          </a:prstGeom>
        </p:spPr>
      </p:pic>
      <p:sp>
        <p:nvSpPr>
          <p:cNvPr id="10" name="Rectangle 9"/>
          <p:cNvSpPr/>
          <p:nvPr userDrawn="1"/>
        </p:nvSpPr>
        <p:spPr>
          <a:xfrm>
            <a:off x="0" y="4995950"/>
            <a:ext cx="12198096" cy="1868734"/>
          </a:xfrm>
          <a:prstGeom prst="rect">
            <a:avLst/>
          </a:prstGeom>
          <a:solidFill>
            <a:srgbClr val="00437B"/>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endParaRPr lang="en-US" dirty="0"/>
          </a:p>
        </p:txBody>
      </p:sp>
      <p:sp>
        <p:nvSpPr>
          <p:cNvPr id="13" name="Rectangle 2"/>
          <p:cNvSpPr>
            <a:spLocks noGrp="1" noChangeArrowheads="1"/>
          </p:cNvSpPr>
          <p:nvPr>
            <p:ph type="ctrTitle" hasCustomPrompt="1"/>
          </p:nvPr>
        </p:nvSpPr>
        <p:spPr>
          <a:xfrm>
            <a:off x="441028" y="5293508"/>
            <a:ext cx="5446762" cy="477054"/>
          </a:xfrm>
          <a:prstGeom prst="rect">
            <a:avLst/>
          </a:prstGeom>
          <a:noFill/>
          <a:effectLst/>
        </p:spPr>
        <p:txBody>
          <a:bodyPr wrap="square" lIns="0" rIns="182880" bIns="0" anchor="b" anchorCtr="0">
            <a:spAutoFit/>
          </a:bodyPr>
          <a:lstStyle>
            <a:lvl1pPr algn="l">
              <a:lnSpc>
                <a:spcPct val="100000"/>
              </a:lnSpc>
              <a:defRPr sz="2800" b="1">
                <a:solidFill>
                  <a:schemeClr val="bg1"/>
                </a:solidFill>
                <a:latin typeface="Aptos" panose="020B0004020202020204" pitchFamily="34" charset="0"/>
                <a:cs typeface="Arial"/>
              </a:defRPr>
            </a:lvl1pPr>
          </a:lstStyle>
          <a:p>
            <a:r>
              <a:rPr lang="en-US" dirty="0"/>
              <a:t>Click to add Title</a:t>
            </a:r>
          </a:p>
        </p:txBody>
      </p:sp>
      <p:pic>
        <p:nvPicPr>
          <p:cNvPr id="11" name="Picture 10"/>
          <p:cNvPicPr>
            <a:picLocks noChangeAspect="1"/>
          </p:cNvPicPr>
          <p:nvPr userDrawn="1"/>
        </p:nvPicPr>
        <p:blipFill rotWithShape="1">
          <a:blip r:embed="rId3" cstate="screen">
            <a:extLst>
              <a:ext uri="{28A0092B-C50C-407E-A947-70E740481C1C}">
                <a14:useLocalDpi xmlns:a14="http://schemas.microsoft.com/office/drawing/2010/main"/>
              </a:ext>
            </a:extLst>
          </a:blip>
          <a:srcRect r="-1"/>
          <a:stretch/>
        </p:blipFill>
        <p:spPr>
          <a:xfrm>
            <a:off x="-6824" y="1857042"/>
            <a:ext cx="1131113" cy="2562474"/>
          </a:xfrm>
          <a:prstGeom prst="rect">
            <a:avLst/>
          </a:prstGeom>
        </p:spPr>
      </p:pic>
      <p:sp>
        <p:nvSpPr>
          <p:cNvPr id="12" name="Text Placeholder 2"/>
          <p:cNvSpPr>
            <a:spLocks noGrp="1"/>
          </p:cNvSpPr>
          <p:nvPr>
            <p:ph type="body" sz="quarter" idx="10"/>
          </p:nvPr>
        </p:nvSpPr>
        <p:spPr>
          <a:xfrm>
            <a:off x="441028" y="5805131"/>
            <a:ext cx="5449824" cy="333375"/>
          </a:xfrm>
          <a:prstGeom prst="rect">
            <a:avLst/>
          </a:prstGeom>
        </p:spPr>
        <p:txBody>
          <a:bodyPr lIns="0" tIns="0" rIns="0" bIns="0" anchor="ctr" anchorCtr="0"/>
          <a:lstStyle>
            <a:lvl1pPr>
              <a:defRPr sz="1800">
                <a:solidFill>
                  <a:schemeClr val="bg1"/>
                </a:solidFill>
                <a:latin typeface="Aptos" panose="020B0004020202020204" pitchFamily="34" charset="0"/>
              </a:defRPr>
            </a:lvl1pPr>
          </a:lstStyle>
          <a:p>
            <a:pPr lvl="0"/>
            <a:r>
              <a:rPr lang="en-US" dirty="0"/>
              <a:t>Edit Master text styles</a:t>
            </a:r>
          </a:p>
        </p:txBody>
      </p:sp>
      <p:sp>
        <p:nvSpPr>
          <p:cNvPr id="14" name="Text Placeholder 2"/>
          <p:cNvSpPr>
            <a:spLocks noGrp="1"/>
          </p:cNvSpPr>
          <p:nvPr>
            <p:ph type="body" sz="quarter" idx="11"/>
          </p:nvPr>
        </p:nvSpPr>
        <p:spPr>
          <a:xfrm>
            <a:off x="441028" y="6159279"/>
            <a:ext cx="5449824" cy="333375"/>
          </a:xfrm>
          <a:prstGeom prst="rect">
            <a:avLst/>
          </a:prstGeom>
        </p:spPr>
        <p:txBody>
          <a:bodyPr lIns="0" tIns="0" rIns="0" bIns="0" anchor="ctr" anchorCtr="0"/>
          <a:lstStyle>
            <a:lvl1pPr>
              <a:defRPr sz="1600" i="1">
                <a:solidFill>
                  <a:schemeClr val="bg1"/>
                </a:solidFill>
                <a:latin typeface="Aptos" panose="020B0004020202020204" pitchFamily="34" charset="0"/>
              </a:defRPr>
            </a:lvl1pPr>
          </a:lstStyle>
          <a:p>
            <a:pPr lvl="0"/>
            <a:r>
              <a:rPr lang="en-US" dirty="0"/>
              <a:t>Edit Master text styles</a:t>
            </a:r>
          </a:p>
        </p:txBody>
      </p:sp>
      <p:pic>
        <p:nvPicPr>
          <p:cNvPr id="3" name="Picture 2" descr="A logo with a globe in the middle&#10;&#10;Description automatically generated">
            <a:extLst>
              <a:ext uri="{FF2B5EF4-FFF2-40B4-BE49-F238E27FC236}">
                <a16:creationId xmlns:a16="http://schemas.microsoft.com/office/drawing/2014/main" id="{85C98D36-A7F7-85D3-6C13-A770D8AB90D8}"/>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10579099" y="6048376"/>
            <a:ext cx="1222376" cy="595517"/>
          </a:xfrm>
          <a:prstGeom prst="rect">
            <a:avLst/>
          </a:prstGeom>
        </p:spPr>
      </p:pic>
    </p:spTree>
    <p:extLst>
      <p:ext uri="{BB962C8B-B14F-4D97-AF65-F5344CB8AC3E}">
        <p14:creationId xmlns:p14="http://schemas.microsoft.com/office/powerpoint/2010/main" val="4240038023"/>
      </p:ext>
    </p:extLst>
  </p:cSld>
  <p:clrMapOvr>
    <a:masterClrMapping/>
  </p:clrMapOvr>
  <p:extLst>
    <p:ext uri="{DCECCB84-F9BA-43D5-87BE-67443E8EF086}">
      <p15:sldGuideLst xmlns:p15="http://schemas.microsoft.com/office/powerpoint/2012/main">
        <p15:guide id="1" orient="horz" pos="4032">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6_Cover pag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21" y="0"/>
            <a:ext cx="12195948" cy="5081645"/>
          </a:xfrm>
          <a:prstGeom prst="rect">
            <a:avLst/>
          </a:prstGeom>
        </p:spPr>
      </p:pic>
      <p:sp>
        <p:nvSpPr>
          <p:cNvPr id="10" name="Rectangle 9"/>
          <p:cNvSpPr/>
          <p:nvPr userDrawn="1"/>
        </p:nvSpPr>
        <p:spPr>
          <a:xfrm>
            <a:off x="0" y="4995950"/>
            <a:ext cx="12198096" cy="1868734"/>
          </a:xfrm>
          <a:prstGeom prst="rect">
            <a:avLst/>
          </a:prstGeom>
          <a:solidFill>
            <a:srgbClr val="00437B"/>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endParaRPr lang="en-US" dirty="0"/>
          </a:p>
        </p:txBody>
      </p:sp>
      <p:sp>
        <p:nvSpPr>
          <p:cNvPr id="13" name="Rectangle 2"/>
          <p:cNvSpPr>
            <a:spLocks noGrp="1" noChangeArrowheads="1"/>
          </p:cNvSpPr>
          <p:nvPr>
            <p:ph type="ctrTitle" hasCustomPrompt="1"/>
          </p:nvPr>
        </p:nvSpPr>
        <p:spPr>
          <a:xfrm>
            <a:off x="441028" y="5293508"/>
            <a:ext cx="5446762" cy="477054"/>
          </a:xfrm>
          <a:prstGeom prst="rect">
            <a:avLst/>
          </a:prstGeom>
          <a:noFill/>
          <a:effectLst/>
        </p:spPr>
        <p:txBody>
          <a:bodyPr wrap="square" lIns="0" rIns="182880" bIns="0" anchor="b" anchorCtr="0">
            <a:spAutoFit/>
          </a:bodyPr>
          <a:lstStyle>
            <a:lvl1pPr algn="l">
              <a:lnSpc>
                <a:spcPct val="100000"/>
              </a:lnSpc>
              <a:defRPr sz="2800" b="1">
                <a:solidFill>
                  <a:schemeClr val="bg1"/>
                </a:solidFill>
                <a:latin typeface="Aptos" panose="020B0004020202020204" pitchFamily="34" charset="0"/>
                <a:cs typeface="Aparajita" panose="020B0502040204020203" pitchFamily="18" charset="0"/>
              </a:defRPr>
            </a:lvl1pPr>
          </a:lstStyle>
          <a:p>
            <a:r>
              <a:rPr lang="en-US" dirty="0"/>
              <a:t>Click to add Title</a:t>
            </a:r>
          </a:p>
        </p:txBody>
      </p:sp>
      <p:pic>
        <p:nvPicPr>
          <p:cNvPr id="11" name="Picture 10"/>
          <p:cNvPicPr>
            <a:picLocks noChangeAspect="1"/>
          </p:cNvPicPr>
          <p:nvPr userDrawn="1"/>
        </p:nvPicPr>
        <p:blipFill rotWithShape="1">
          <a:blip r:embed="rId3" cstate="screen">
            <a:extLst>
              <a:ext uri="{28A0092B-C50C-407E-A947-70E740481C1C}">
                <a14:useLocalDpi xmlns:a14="http://schemas.microsoft.com/office/drawing/2010/main"/>
              </a:ext>
            </a:extLst>
          </a:blip>
          <a:srcRect r="-1"/>
          <a:stretch/>
        </p:blipFill>
        <p:spPr>
          <a:xfrm>
            <a:off x="-6824" y="1857042"/>
            <a:ext cx="1131113" cy="2562474"/>
          </a:xfrm>
          <a:prstGeom prst="rect">
            <a:avLst/>
          </a:prstGeom>
        </p:spPr>
      </p:pic>
      <p:sp>
        <p:nvSpPr>
          <p:cNvPr id="12" name="Text Placeholder 2"/>
          <p:cNvSpPr>
            <a:spLocks noGrp="1"/>
          </p:cNvSpPr>
          <p:nvPr>
            <p:ph type="body" sz="quarter" idx="10"/>
          </p:nvPr>
        </p:nvSpPr>
        <p:spPr>
          <a:xfrm>
            <a:off x="441028" y="5805131"/>
            <a:ext cx="5449824" cy="333375"/>
          </a:xfrm>
          <a:prstGeom prst="rect">
            <a:avLst/>
          </a:prstGeom>
        </p:spPr>
        <p:txBody>
          <a:bodyPr lIns="0" tIns="0" rIns="0" bIns="0" anchor="ctr" anchorCtr="0"/>
          <a:lstStyle>
            <a:lvl1pPr>
              <a:defRPr sz="1800">
                <a:solidFill>
                  <a:schemeClr val="bg1"/>
                </a:solidFill>
                <a:latin typeface="Aptos" panose="020B0004020202020204" pitchFamily="34" charset="0"/>
              </a:defRPr>
            </a:lvl1pPr>
          </a:lstStyle>
          <a:p>
            <a:pPr lvl="0"/>
            <a:r>
              <a:rPr lang="en-US" dirty="0"/>
              <a:t>Edit Master text styles</a:t>
            </a:r>
          </a:p>
        </p:txBody>
      </p:sp>
      <p:sp>
        <p:nvSpPr>
          <p:cNvPr id="14" name="Text Placeholder 2"/>
          <p:cNvSpPr>
            <a:spLocks noGrp="1"/>
          </p:cNvSpPr>
          <p:nvPr>
            <p:ph type="body" sz="quarter" idx="11"/>
          </p:nvPr>
        </p:nvSpPr>
        <p:spPr>
          <a:xfrm>
            <a:off x="441028" y="6159279"/>
            <a:ext cx="5449824" cy="333375"/>
          </a:xfrm>
          <a:prstGeom prst="rect">
            <a:avLst/>
          </a:prstGeom>
        </p:spPr>
        <p:txBody>
          <a:bodyPr lIns="0" tIns="0" rIns="0" bIns="0" anchor="ctr" anchorCtr="0"/>
          <a:lstStyle>
            <a:lvl1pPr>
              <a:defRPr sz="1600" i="1">
                <a:solidFill>
                  <a:schemeClr val="bg1"/>
                </a:solidFill>
                <a:latin typeface="Aptos" panose="020B0004020202020204" pitchFamily="34" charset="0"/>
              </a:defRPr>
            </a:lvl1pPr>
          </a:lstStyle>
          <a:p>
            <a:pPr lvl="0"/>
            <a:r>
              <a:rPr lang="en-US" dirty="0"/>
              <a:t>Edit Master text styles</a:t>
            </a:r>
          </a:p>
        </p:txBody>
      </p:sp>
      <p:pic>
        <p:nvPicPr>
          <p:cNvPr id="3" name="Picture 2" descr="A logo with a globe in the middle&#10;&#10;Description automatically generated">
            <a:extLst>
              <a:ext uri="{FF2B5EF4-FFF2-40B4-BE49-F238E27FC236}">
                <a16:creationId xmlns:a16="http://schemas.microsoft.com/office/drawing/2014/main" id="{715F3D33-1B0E-4788-B49B-0039805ACFDA}"/>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10579099" y="6048376"/>
            <a:ext cx="1222376" cy="595517"/>
          </a:xfrm>
          <a:prstGeom prst="rect">
            <a:avLst/>
          </a:prstGeom>
        </p:spPr>
      </p:pic>
    </p:spTree>
    <p:extLst>
      <p:ext uri="{BB962C8B-B14F-4D97-AF65-F5344CB8AC3E}">
        <p14:creationId xmlns:p14="http://schemas.microsoft.com/office/powerpoint/2010/main" val="3395276618"/>
      </p:ext>
    </p:extLst>
  </p:cSld>
  <p:clrMapOvr>
    <a:masterClrMapping/>
  </p:clrMapOvr>
  <p:extLst>
    <p:ext uri="{DCECCB84-F9BA-43D5-87BE-67443E8EF086}">
      <p15:sldGuideLst xmlns:p15="http://schemas.microsoft.com/office/powerpoint/2012/main">
        <p15:guide id="1" orient="horz" pos="4032">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7_Cover pag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21" y="0"/>
            <a:ext cx="12195948" cy="5081645"/>
          </a:xfrm>
          <a:prstGeom prst="rect">
            <a:avLst/>
          </a:prstGeom>
        </p:spPr>
      </p:pic>
      <p:sp>
        <p:nvSpPr>
          <p:cNvPr id="10" name="Rectangle 9"/>
          <p:cNvSpPr/>
          <p:nvPr userDrawn="1"/>
        </p:nvSpPr>
        <p:spPr>
          <a:xfrm>
            <a:off x="0" y="4995950"/>
            <a:ext cx="12198096" cy="1868734"/>
          </a:xfrm>
          <a:prstGeom prst="rect">
            <a:avLst/>
          </a:prstGeom>
          <a:solidFill>
            <a:srgbClr val="00437B"/>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endParaRPr lang="en-US" dirty="0"/>
          </a:p>
        </p:txBody>
      </p:sp>
      <p:sp>
        <p:nvSpPr>
          <p:cNvPr id="13" name="Rectangle 2"/>
          <p:cNvSpPr>
            <a:spLocks noGrp="1" noChangeArrowheads="1"/>
          </p:cNvSpPr>
          <p:nvPr>
            <p:ph type="ctrTitle" hasCustomPrompt="1"/>
          </p:nvPr>
        </p:nvSpPr>
        <p:spPr>
          <a:xfrm>
            <a:off x="441028" y="5293508"/>
            <a:ext cx="5446762" cy="477054"/>
          </a:xfrm>
          <a:prstGeom prst="rect">
            <a:avLst/>
          </a:prstGeom>
          <a:noFill/>
          <a:effectLst/>
        </p:spPr>
        <p:txBody>
          <a:bodyPr wrap="square" lIns="0" rIns="182880" bIns="0" anchor="b" anchorCtr="0">
            <a:spAutoFit/>
          </a:bodyPr>
          <a:lstStyle>
            <a:lvl1pPr algn="l">
              <a:lnSpc>
                <a:spcPct val="100000"/>
              </a:lnSpc>
              <a:defRPr sz="2800" b="1">
                <a:solidFill>
                  <a:schemeClr val="bg1"/>
                </a:solidFill>
                <a:latin typeface="Aptos" panose="020B0004020202020204" pitchFamily="34" charset="0"/>
                <a:cs typeface="Arial"/>
              </a:defRPr>
            </a:lvl1pPr>
          </a:lstStyle>
          <a:p>
            <a:r>
              <a:rPr lang="en-US" dirty="0"/>
              <a:t>Click to add Title</a:t>
            </a:r>
          </a:p>
        </p:txBody>
      </p:sp>
      <p:pic>
        <p:nvPicPr>
          <p:cNvPr id="11" name="Picture 10"/>
          <p:cNvPicPr>
            <a:picLocks noChangeAspect="1"/>
          </p:cNvPicPr>
          <p:nvPr userDrawn="1"/>
        </p:nvPicPr>
        <p:blipFill rotWithShape="1">
          <a:blip r:embed="rId3" cstate="screen">
            <a:extLst>
              <a:ext uri="{28A0092B-C50C-407E-A947-70E740481C1C}">
                <a14:useLocalDpi xmlns:a14="http://schemas.microsoft.com/office/drawing/2010/main"/>
              </a:ext>
            </a:extLst>
          </a:blip>
          <a:srcRect r="-1"/>
          <a:stretch/>
        </p:blipFill>
        <p:spPr>
          <a:xfrm>
            <a:off x="-6824" y="1857042"/>
            <a:ext cx="1131113" cy="2562474"/>
          </a:xfrm>
          <a:prstGeom prst="rect">
            <a:avLst/>
          </a:prstGeom>
        </p:spPr>
      </p:pic>
      <p:sp>
        <p:nvSpPr>
          <p:cNvPr id="12" name="Text Placeholder 2"/>
          <p:cNvSpPr>
            <a:spLocks noGrp="1"/>
          </p:cNvSpPr>
          <p:nvPr>
            <p:ph type="body" sz="quarter" idx="10"/>
          </p:nvPr>
        </p:nvSpPr>
        <p:spPr>
          <a:xfrm>
            <a:off x="441028" y="5805131"/>
            <a:ext cx="5449824" cy="333375"/>
          </a:xfrm>
          <a:prstGeom prst="rect">
            <a:avLst/>
          </a:prstGeom>
        </p:spPr>
        <p:txBody>
          <a:bodyPr lIns="0" tIns="0" rIns="0" bIns="0" anchor="ctr" anchorCtr="0"/>
          <a:lstStyle>
            <a:lvl1pPr>
              <a:defRPr sz="1800">
                <a:solidFill>
                  <a:schemeClr val="bg1"/>
                </a:solidFill>
                <a:latin typeface="Aptos" panose="020B0004020202020204" pitchFamily="34" charset="0"/>
              </a:defRPr>
            </a:lvl1pPr>
          </a:lstStyle>
          <a:p>
            <a:pPr lvl="0"/>
            <a:r>
              <a:rPr lang="en-US" dirty="0"/>
              <a:t>Edit Master text styles</a:t>
            </a:r>
          </a:p>
        </p:txBody>
      </p:sp>
      <p:sp>
        <p:nvSpPr>
          <p:cNvPr id="14" name="Text Placeholder 2"/>
          <p:cNvSpPr>
            <a:spLocks noGrp="1"/>
          </p:cNvSpPr>
          <p:nvPr>
            <p:ph type="body" sz="quarter" idx="11"/>
          </p:nvPr>
        </p:nvSpPr>
        <p:spPr>
          <a:xfrm>
            <a:off x="441028" y="6159279"/>
            <a:ext cx="5449824" cy="333375"/>
          </a:xfrm>
          <a:prstGeom prst="rect">
            <a:avLst/>
          </a:prstGeom>
        </p:spPr>
        <p:txBody>
          <a:bodyPr lIns="0" tIns="0" rIns="0" bIns="0" anchor="ctr" anchorCtr="0"/>
          <a:lstStyle>
            <a:lvl1pPr>
              <a:defRPr sz="1600" i="1">
                <a:solidFill>
                  <a:schemeClr val="bg1"/>
                </a:solidFill>
                <a:latin typeface="Aptos" panose="020B0004020202020204" pitchFamily="34" charset="0"/>
              </a:defRPr>
            </a:lvl1pPr>
          </a:lstStyle>
          <a:p>
            <a:pPr lvl="0"/>
            <a:r>
              <a:rPr lang="en-US" dirty="0"/>
              <a:t>Edit Master text styles</a:t>
            </a:r>
          </a:p>
        </p:txBody>
      </p:sp>
      <p:pic>
        <p:nvPicPr>
          <p:cNvPr id="3" name="Picture 2" descr="A logo with a globe in the middle&#10;&#10;Description automatically generated">
            <a:extLst>
              <a:ext uri="{FF2B5EF4-FFF2-40B4-BE49-F238E27FC236}">
                <a16:creationId xmlns:a16="http://schemas.microsoft.com/office/drawing/2014/main" id="{415CC82D-F8D8-6AF0-A5A1-9B7BBC6A30F6}"/>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10579099" y="6048376"/>
            <a:ext cx="1222376" cy="595517"/>
          </a:xfrm>
          <a:prstGeom prst="rect">
            <a:avLst/>
          </a:prstGeom>
        </p:spPr>
      </p:pic>
    </p:spTree>
    <p:extLst>
      <p:ext uri="{BB962C8B-B14F-4D97-AF65-F5344CB8AC3E}">
        <p14:creationId xmlns:p14="http://schemas.microsoft.com/office/powerpoint/2010/main" val="994495060"/>
      </p:ext>
    </p:extLst>
  </p:cSld>
  <p:clrMapOvr>
    <a:masterClrMapping/>
  </p:clrMapOvr>
  <p:extLst>
    <p:ext uri="{DCECCB84-F9BA-43D5-87BE-67443E8EF086}">
      <p15:sldGuideLst xmlns:p15="http://schemas.microsoft.com/office/powerpoint/2012/main">
        <p15:guide id="1" orient="horz" pos="4032">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8_Cover pag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21" y="0"/>
            <a:ext cx="12195948" cy="5081645"/>
          </a:xfrm>
          <a:prstGeom prst="rect">
            <a:avLst/>
          </a:prstGeom>
        </p:spPr>
      </p:pic>
      <p:sp>
        <p:nvSpPr>
          <p:cNvPr id="10" name="Rectangle 9"/>
          <p:cNvSpPr/>
          <p:nvPr userDrawn="1"/>
        </p:nvSpPr>
        <p:spPr>
          <a:xfrm>
            <a:off x="0" y="4995950"/>
            <a:ext cx="12198096" cy="1868734"/>
          </a:xfrm>
          <a:prstGeom prst="rect">
            <a:avLst/>
          </a:prstGeom>
          <a:solidFill>
            <a:srgbClr val="00437B"/>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endParaRPr lang="en-US" dirty="0"/>
          </a:p>
        </p:txBody>
      </p:sp>
      <p:sp>
        <p:nvSpPr>
          <p:cNvPr id="13" name="Rectangle 2"/>
          <p:cNvSpPr>
            <a:spLocks noGrp="1" noChangeArrowheads="1"/>
          </p:cNvSpPr>
          <p:nvPr>
            <p:ph type="ctrTitle" hasCustomPrompt="1"/>
          </p:nvPr>
        </p:nvSpPr>
        <p:spPr>
          <a:xfrm>
            <a:off x="441028" y="5293508"/>
            <a:ext cx="5446762" cy="477054"/>
          </a:xfrm>
          <a:prstGeom prst="rect">
            <a:avLst/>
          </a:prstGeom>
          <a:noFill/>
          <a:effectLst/>
        </p:spPr>
        <p:txBody>
          <a:bodyPr wrap="square" lIns="0" rIns="182880" bIns="0" anchor="b" anchorCtr="0">
            <a:spAutoFit/>
          </a:bodyPr>
          <a:lstStyle>
            <a:lvl1pPr algn="l">
              <a:lnSpc>
                <a:spcPct val="100000"/>
              </a:lnSpc>
              <a:defRPr sz="2800" b="1">
                <a:solidFill>
                  <a:schemeClr val="bg1"/>
                </a:solidFill>
                <a:latin typeface="Aptos" panose="020B0004020202020204" pitchFamily="34" charset="0"/>
                <a:cs typeface="Arial"/>
              </a:defRPr>
            </a:lvl1pPr>
          </a:lstStyle>
          <a:p>
            <a:r>
              <a:rPr lang="en-US" dirty="0"/>
              <a:t>Click to add Title</a:t>
            </a:r>
          </a:p>
        </p:txBody>
      </p:sp>
      <p:pic>
        <p:nvPicPr>
          <p:cNvPr id="11" name="Picture 10"/>
          <p:cNvPicPr>
            <a:picLocks noChangeAspect="1"/>
          </p:cNvPicPr>
          <p:nvPr userDrawn="1"/>
        </p:nvPicPr>
        <p:blipFill rotWithShape="1">
          <a:blip r:embed="rId3" cstate="screen">
            <a:extLst>
              <a:ext uri="{28A0092B-C50C-407E-A947-70E740481C1C}">
                <a14:useLocalDpi xmlns:a14="http://schemas.microsoft.com/office/drawing/2010/main"/>
              </a:ext>
            </a:extLst>
          </a:blip>
          <a:srcRect r="-1"/>
          <a:stretch/>
        </p:blipFill>
        <p:spPr>
          <a:xfrm>
            <a:off x="-6824" y="1857042"/>
            <a:ext cx="1131113" cy="2562474"/>
          </a:xfrm>
          <a:prstGeom prst="rect">
            <a:avLst/>
          </a:prstGeom>
        </p:spPr>
      </p:pic>
      <p:sp>
        <p:nvSpPr>
          <p:cNvPr id="12" name="Text Placeholder 2"/>
          <p:cNvSpPr>
            <a:spLocks noGrp="1"/>
          </p:cNvSpPr>
          <p:nvPr>
            <p:ph type="body" sz="quarter" idx="10"/>
          </p:nvPr>
        </p:nvSpPr>
        <p:spPr>
          <a:xfrm>
            <a:off x="441028" y="5805131"/>
            <a:ext cx="5449824" cy="333375"/>
          </a:xfrm>
          <a:prstGeom prst="rect">
            <a:avLst/>
          </a:prstGeom>
        </p:spPr>
        <p:txBody>
          <a:bodyPr lIns="0" tIns="0" rIns="0" bIns="0" anchor="ctr" anchorCtr="0"/>
          <a:lstStyle>
            <a:lvl1pPr>
              <a:defRPr sz="1800">
                <a:solidFill>
                  <a:schemeClr val="bg1"/>
                </a:solidFill>
                <a:latin typeface="Aptos" panose="020B0004020202020204" pitchFamily="34" charset="0"/>
              </a:defRPr>
            </a:lvl1pPr>
          </a:lstStyle>
          <a:p>
            <a:pPr lvl="0"/>
            <a:r>
              <a:rPr lang="en-US" dirty="0"/>
              <a:t>Edit Master text styles</a:t>
            </a:r>
          </a:p>
        </p:txBody>
      </p:sp>
      <p:sp>
        <p:nvSpPr>
          <p:cNvPr id="14" name="Text Placeholder 2"/>
          <p:cNvSpPr>
            <a:spLocks noGrp="1"/>
          </p:cNvSpPr>
          <p:nvPr>
            <p:ph type="body" sz="quarter" idx="11"/>
          </p:nvPr>
        </p:nvSpPr>
        <p:spPr>
          <a:xfrm>
            <a:off x="441028" y="6159279"/>
            <a:ext cx="5449824" cy="333375"/>
          </a:xfrm>
          <a:prstGeom prst="rect">
            <a:avLst/>
          </a:prstGeom>
        </p:spPr>
        <p:txBody>
          <a:bodyPr lIns="0" tIns="0" rIns="0" bIns="0" anchor="ctr" anchorCtr="0"/>
          <a:lstStyle>
            <a:lvl1pPr>
              <a:defRPr sz="1600" i="1">
                <a:solidFill>
                  <a:schemeClr val="bg1"/>
                </a:solidFill>
                <a:latin typeface="Aptos" panose="020B0004020202020204" pitchFamily="34" charset="0"/>
              </a:defRPr>
            </a:lvl1pPr>
          </a:lstStyle>
          <a:p>
            <a:pPr lvl="0"/>
            <a:r>
              <a:rPr lang="en-US" dirty="0"/>
              <a:t>Edit Master text styles</a:t>
            </a:r>
          </a:p>
        </p:txBody>
      </p:sp>
      <p:pic>
        <p:nvPicPr>
          <p:cNvPr id="3" name="Picture 2" descr="A logo with a globe in the middle&#10;&#10;Description automatically generated">
            <a:extLst>
              <a:ext uri="{FF2B5EF4-FFF2-40B4-BE49-F238E27FC236}">
                <a16:creationId xmlns:a16="http://schemas.microsoft.com/office/drawing/2014/main" id="{63FBC3C0-3696-A028-E362-A7889CEC802B}"/>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10579099" y="6048376"/>
            <a:ext cx="1222376" cy="595517"/>
          </a:xfrm>
          <a:prstGeom prst="rect">
            <a:avLst/>
          </a:prstGeom>
        </p:spPr>
      </p:pic>
    </p:spTree>
    <p:extLst>
      <p:ext uri="{BB962C8B-B14F-4D97-AF65-F5344CB8AC3E}">
        <p14:creationId xmlns:p14="http://schemas.microsoft.com/office/powerpoint/2010/main" val="828511970"/>
      </p:ext>
    </p:extLst>
  </p:cSld>
  <p:clrMapOvr>
    <a:masterClrMapping/>
  </p:clrMapOvr>
  <p:extLst>
    <p:ext uri="{DCECCB84-F9BA-43D5-87BE-67443E8EF086}">
      <p15:sldGuideLst xmlns:p15="http://schemas.microsoft.com/office/powerpoint/2012/main">
        <p15:guide id="1" orient="horz" pos="4032">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92E76F1-DBDB-2D30-E925-23B1519E6C93}"/>
              </a:ext>
            </a:extLst>
          </p:cNvPr>
          <p:cNvPicPr>
            <a:picLocks noChangeAspect="1"/>
          </p:cNvPicPr>
          <p:nvPr userDrawn="1"/>
        </p:nvPicPr>
        <p:blipFill>
          <a:blip r:embed="rId25" cstate="screen">
            <a:extLst>
              <a:ext uri="{28A0092B-C50C-407E-A947-70E740481C1C}">
                <a14:useLocalDpi xmlns:a14="http://schemas.microsoft.com/office/drawing/2010/main" val="0"/>
              </a:ext>
            </a:extLst>
          </a:blip>
          <a:srcRect/>
          <a:stretch/>
        </p:blipFill>
        <p:spPr>
          <a:xfrm>
            <a:off x="10579099" y="6099201"/>
            <a:ext cx="1222376" cy="493866"/>
          </a:xfrm>
          <a:prstGeom prst="rect">
            <a:avLst/>
          </a:prstGeom>
        </p:spPr>
      </p:pic>
    </p:spTree>
    <p:extLst>
      <p:ext uri="{BB962C8B-B14F-4D97-AF65-F5344CB8AC3E}">
        <p14:creationId xmlns:p14="http://schemas.microsoft.com/office/powerpoint/2010/main" val="2454913312"/>
      </p:ext>
    </p:extLst>
  </p:cSld>
  <p:clrMap bg1="lt1" tx1="dk1" bg2="lt2" tx2="dk2" accent1="accent1" accent2="accent2" accent3="accent3" accent4="accent4" accent5="accent5" accent6="accent6" hlink="hlink" folHlink="folHlink"/>
  <p:sldLayoutIdLst>
    <p:sldLayoutId id="2147483663"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668" r:id="rId11"/>
    <p:sldLayoutId id="2147483695" r:id="rId12"/>
    <p:sldLayoutId id="2147483687" r:id="rId13"/>
    <p:sldLayoutId id="2147483694" r:id="rId14"/>
    <p:sldLayoutId id="2147483669" r:id="rId15"/>
    <p:sldLayoutId id="2147483693" r:id="rId16"/>
    <p:sldLayoutId id="2147483692" r:id="rId17"/>
    <p:sldLayoutId id="2147483689" r:id="rId18"/>
    <p:sldLayoutId id="2147483701" r:id="rId19"/>
    <p:sldLayoutId id="2147483691" r:id="rId20"/>
    <p:sldLayoutId id="2147483697" r:id="rId21"/>
    <p:sldLayoutId id="2147483698" r:id="rId22"/>
    <p:sldLayoutId id="2147483700" r:id="rId23"/>
  </p:sldLayoutIdLst>
  <p:hf sldNum="0" hdr="0" ftr="0" dt="0"/>
  <p:txStyles>
    <p:titleStyle>
      <a:lvl1pPr algn="l" rtl="0" eaLnBrk="1" fontAlgn="base" hangingPunct="1">
        <a:lnSpc>
          <a:spcPct val="100000"/>
        </a:lnSpc>
        <a:spcBef>
          <a:spcPct val="0"/>
        </a:spcBef>
        <a:spcAft>
          <a:spcPct val="0"/>
        </a:spcAft>
        <a:defRPr sz="3780" b="1" baseline="0">
          <a:solidFill>
            <a:schemeClr val="tx2"/>
          </a:solidFill>
          <a:latin typeface="Arial"/>
          <a:ea typeface="+mj-ea"/>
          <a:cs typeface="Arial"/>
        </a:defRPr>
      </a:lvl1pPr>
      <a:lvl2pPr algn="l" rtl="0" eaLnBrk="1" fontAlgn="base" hangingPunct="1">
        <a:spcBef>
          <a:spcPct val="0"/>
        </a:spcBef>
        <a:spcAft>
          <a:spcPct val="0"/>
        </a:spcAft>
        <a:defRPr sz="3780" b="1">
          <a:solidFill>
            <a:schemeClr val="bg1"/>
          </a:solidFill>
          <a:latin typeface="Times New Roman" pitchFamily="18" charset="0"/>
        </a:defRPr>
      </a:lvl2pPr>
      <a:lvl3pPr algn="l" rtl="0" eaLnBrk="1" fontAlgn="base" hangingPunct="1">
        <a:spcBef>
          <a:spcPct val="0"/>
        </a:spcBef>
        <a:spcAft>
          <a:spcPct val="0"/>
        </a:spcAft>
        <a:defRPr sz="3780" b="1">
          <a:solidFill>
            <a:schemeClr val="bg1"/>
          </a:solidFill>
          <a:latin typeface="Times New Roman" pitchFamily="18" charset="0"/>
        </a:defRPr>
      </a:lvl3pPr>
      <a:lvl4pPr algn="l" rtl="0" eaLnBrk="1" fontAlgn="base" hangingPunct="1">
        <a:spcBef>
          <a:spcPct val="0"/>
        </a:spcBef>
        <a:spcAft>
          <a:spcPct val="0"/>
        </a:spcAft>
        <a:defRPr sz="3780" b="1">
          <a:solidFill>
            <a:schemeClr val="bg1"/>
          </a:solidFill>
          <a:latin typeface="Times New Roman" pitchFamily="18" charset="0"/>
        </a:defRPr>
      </a:lvl4pPr>
      <a:lvl5pPr algn="l" rtl="0" eaLnBrk="1" fontAlgn="base" hangingPunct="1">
        <a:spcBef>
          <a:spcPct val="0"/>
        </a:spcBef>
        <a:spcAft>
          <a:spcPct val="0"/>
        </a:spcAft>
        <a:defRPr sz="3780" b="1">
          <a:solidFill>
            <a:schemeClr val="bg1"/>
          </a:solidFill>
          <a:latin typeface="Times New Roman" pitchFamily="18" charset="0"/>
        </a:defRPr>
      </a:lvl5pPr>
      <a:lvl6pPr marL="480036" algn="l" rtl="0" eaLnBrk="1" fontAlgn="base" hangingPunct="1">
        <a:spcBef>
          <a:spcPct val="0"/>
        </a:spcBef>
        <a:spcAft>
          <a:spcPct val="0"/>
        </a:spcAft>
        <a:defRPr sz="3780" b="1">
          <a:solidFill>
            <a:schemeClr val="bg1"/>
          </a:solidFill>
          <a:latin typeface="Times New Roman" pitchFamily="18" charset="0"/>
        </a:defRPr>
      </a:lvl6pPr>
      <a:lvl7pPr marL="960072" algn="l" rtl="0" eaLnBrk="1" fontAlgn="base" hangingPunct="1">
        <a:spcBef>
          <a:spcPct val="0"/>
        </a:spcBef>
        <a:spcAft>
          <a:spcPct val="0"/>
        </a:spcAft>
        <a:defRPr sz="3780" b="1">
          <a:solidFill>
            <a:schemeClr val="bg1"/>
          </a:solidFill>
          <a:latin typeface="Times New Roman" pitchFamily="18" charset="0"/>
        </a:defRPr>
      </a:lvl7pPr>
      <a:lvl8pPr marL="1440108" algn="l" rtl="0" eaLnBrk="1" fontAlgn="base" hangingPunct="1">
        <a:spcBef>
          <a:spcPct val="0"/>
        </a:spcBef>
        <a:spcAft>
          <a:spcPct val="0"/>
        </a:spcAft>
        <a:defRPr sz="3780" b="1">
          <a:solidFill>
            <a:schemeClr val="bg1"/>
          </a:solidFill>
          <a:latin typeface="Times New Roman" pitchFamily="18" charset="0"/>
        </a:defRPr>
      </a:lvl8pPr>
      <a:lvl9pPr marL="1920144" algn="l" rtl="0" eaLnBrk="1" fontAlgn="base" hangingPunct="1">
        <a:spcBef>
          <a:spcPct val="0"/>
        </a:spcBef>
        <a:spcAft>
          <a:spcPct val="0"/>
        </a:spcAft>
        <a:defRPr sz="3780" b="1">
          <a:solidFill>
            <a:schemeClr val="bg1"/>
          </a:solidFill>
          <a:latin typeface="Times New Roman" pitchFamily="18" charset="0"/>
        </a:defRPr>
      </a:lvl9pPr>
    </p:titleStyle>
    <p:bodyStyle>
      <a:lvl1pPr marL="0" indent="0" algn="l" rtl="0" eaLnBrk="1" fontAlgn="base" hangingPunct="1">
        <a:lnSpc>
          <a:spcPct val="120000"/>
        </a:lnSpc>
        <a:spcBef>
          <a:spcPts val="0"/>
        </a:spcBef>
        <a:spcAft>
          <a:spcPts val="1260"/>
        </a:spcAft>
        <a:buClr>
          <a:schemeClr val="accent1"/>
        </a:buClr>
        <a:buSzPct val="90000"/>
        <a:buFont typeface="Arial"/>
        <a:buNone/>
        <a:defRPr sz="2100" b="0">
          <a:solidFill>
            <a:schemeClr val="tx1"/>
          </a:solidFill>
          <a:latin typeface="+mn-lt"/>
          <a:ea typeface="+mn-ea"/>
          <a:cs typeface="+mn-cs"/>
        </a:defRPr>
      </a:lvl1pPr>
      <a:lvl2pPr marL="236685" indent="0" algn="l" rtl="0" eaLnBrk="1" fontAlgn="base" hangingPunct="1">
        <a:lnSpc>
          <a:spcPct val="120000"/>
        </a:lnSpc>
        <a:spcBef>
          <a:spcPts val="0"/>
        </a:spcBef>
        <a:spcAft>
          <a:spcPts val="1260"/>
        </a:spcAft>
        <a:buClr>
          <a:schemeClr val="accent1"/>
        </a:buClr>
        <a:buSzPct val="90000"/>
        <a:buFont typeface="Arial"/>
        <a:buNone/>
        <a:defRPr sz="1575" b="0">
          <a:solidFill>
            <a:schemeClr val="tx1"/>
          </a:solidFill>
          <a:latin typeface="+mn-lt"/>
        </a:defRPr>
      </a:lvl2pPr>
      <a:lvl3pPr marL="481703"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defRPr>
      </a:lvl3pPr>
      <a:lvl4pPr marL="720054"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cs typeface="Arial" charset="0"/>
        </a:defRPr>
      </a:lvl4pPr>
      <a:lvl5pPr marL="956739" indent="0" algn="l" rtl="0" eaLnBrk="1" fontAlgn="base" hangingPunct="1">
        <a:lnSpc>
          <a:spcPct val="120000"/>
        </a:lnSpc>
        <a:spcBef>
          <a:spcPts val="0"/>
        </a:spcBef>
        <a:spcAft>
          <a:spcPts val="1260"/>
        </a:spcAft>
        <a:buClr>
          <a:schemeClr val="accent1"/>
        </a:buClr>
        <a:buSzPct val="90000"/>
        <a:buFont typeface="Arial"/>
        <a:buNone/>
        <a:defRPr sz="1260" b="0">
          <a:solidFill>
            <a:schemeClr val="tx1"/>
          </a:solidFill>
          <a:latin typeface="+mn-lt"/>
          <a:cs typeface="Arial" charset="0"/>
        </a:defRPr>
      </a:lvl5pPr>
      <a:lvl6pPr marL="2166828"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6pPr>
      <a:lvl7pPr marL="264686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7pPr>
      <a:lvl8pPr marL="3126900"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8pPr>
      <a:lvl9pPr marL="360693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9pPr>
    </p:bodyStyle>
    <p:otherStyle>
      <a:defPPr>
        <a:defRPr lang="en-US"/>
      </a:defPPr>
      <a:lvl1pPr marL="0" algn="l" defTabSz="960072" rtl="0" eaLnBrk="1" latinLnBrk="0" hangingPunct="1">
        <a:defRPr sz="1891" kern="1200">
          <a:solidFill>
            <a:schemeClr val="tx1"/>
          </a:solidFill>
          <a:latin typeface="+mn-lt"/>
          <a:ea typeface="+mn-ea"/>
          <a:cs typeface="+mn-cs"/>
        </a:defRPr>
      </a:lvl1pPr>
      <a:lvl2pPr marL="480036" algn="l" defTabSz="960072" rtl="0" eaLnBrk="1" latinLnBrk="0" hangingPunct="1">
        <a:defRPr sz="1891" kern="1200">
          <a:solidFill>
            <a:schemeClr val="tx1"/>
          </a:solidFill>
          <a:latin typeface="+mn-lt"/>
          <a:ea typeface="+mn-ea"/>
          <a:cs typeface="+mn-cs"/>
        </a:defRPr>
      </a:lvl2pPr>
      <a:lvl3pPr marL="960072" algn="l" defTabSz="960072" rtl="0" eaLnBrk="1" latinLnBrk="0" hangingPunct="1">
        <a:defRPr sz="1891" kern="1200">
          <a:solidFill>
            <a:schemeClr val="tx1"/>
          </a:solidFill>
          <a:latin typeface="+mn-lt"/>
          <a:ea typeface="+mn-ea"/>
          <a:cs typeface="+mn-cs"/>
        </a:defRPr>
      </a:lvl3pPr>
      <a:lvl4pPr marL="1440108" algn="l" defTabSz="960072" rtl="0" eaLnBrk="1" latinLnBrk="0" hangingPunct="1">
        <a:defRPr sz="1891" kern="1200">
          <a:solidFill>
            <a:schemeClr val="tx1"/>
          </a:solidFill>
          <a:latin typeface="+mn-lt"/>
          <a:ea typeface="+mn-ea"/>
          <a:cs typeface="+mn-cs"/>
        </a:defRPr>
      </a:lvl4pPr>
      <a:lvl5pPr marL="1920144" algn="l" defTabSz="960072" rtl="0" eaLnBrk="1" latinLnBrk="0" hangingPunct="1">
        <a:defRPr sz="1891" kern="1200">
          <a:solidFill>
            <a:schemeClr val="tx1"/>
          </a:solidFill>
          <a:latin typeface="+mn-lt"/>
          <a:ea typeface="+mn-ea"/>
          <a:cs typeface="+mn-cs"/>
        </a:defRPr>
      </a:lvl5pPr>
      <a:lvl6pPr marL="2400180" algn="l" defTabSz="960072" rtl="0" eaLnBrk="1" latinLnBrk="0" hangingPunct="1">
        <a:defRPr sz="1891" kern="1200">
          <a:solidFill>
            <a:schemeClr val="tx1"/>
          </a:solidFill>
          <a:latin typeface="+mn-lt"/>
          <a:ea typeface="+mn-ea"/>
          <a:cs typeface="+mn-cs"/>
        </a:defRPr>
      </a:lvl6pPr>
      <a:lvl7pPr marL="2880216" algn="l" defTabSz="960072" rtl="0" eaLnBrk="1" latinLnBrk="0" hangingPunct="1">
        <a:defRPr sz="1891" kern="1200">
          <a:solidFill>
            <a:schemeClr val="tx1"/>
          </a:solidFill>
          <a:latin typeface="+mn-lt"/>
          <a:ea typeface="+mn-ea"/>
          <a:cs typeface="+mn-cs"/>
        </a:defRPr>
      </a:lvl7pPr>
      <a:lvl8pPr marL="3360252" algn="l" defTabSz="960072" rtl="0" eaLnBrk="1" latinLnBrk="0" hangingPunct="1">
        <a:defRPr sz="1891" kern="1200">
          <a:solidFill>
            <a:schemeClr val="tx1"/>
          </a:solidFill>
          <a:latin typeface="+mn-lt"/>
          <a:ea typeface="+mn-ea"/>
          <a:cs typeface="+mn-cs"/>
        </a:defRPr>
      </a:lvl8pPr>
      <a:lvl9pPr marL="3840288" algn="l" defTabSz="960072" rtl="0" eaLnBrk="1" latinLnBrk="0" hangingPunct="1">
        <a:defRPr sz="1891"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168" userDrawn="1">
          <p15:clr>
            <a:srgbClr val="F26B43"/>
          </p15:clr>
        </p15:guide>
        <p15:guide id="4" pos="7416" userDrawn="1">
          <p15:clr>
            <a:srgbClr val="F26B43"/>
          </p15:clr>
        </p15:guide>
        <p15:guide id="5" orient="horz" pos="3888" userDrawn="1">
          <p15:clr>
            <a:srgbClr val="F26B43"/>
          </p15:clr>
        </p15:guide>
        <p15:guide id="6" pos="7680" userDrawn="1">
          <p15:clr>
            <a:srgbClr val="F26B43"/>
          </p15:clr>
        </p15:guide>
        <p15:guide id="7" userDrawn="1">
          <p15:clr>
            <a:srgbClr val="F26B43"/>
          </p15:clr>
        </p15:guide>
        <p15:guide id="8" orient="horz" userDrawn="1">
          <p15:clr>
            <a:srgbClr val="F26B43"/>
          </p15:clr>
        </p15:guide>
        <p15:guide id="9" orient="horz" pos="429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17.xml"/><Relationship Id="rId4" Type="http://schemas.openxmlformats.org/officeDocument/2006/relationships/chart" Target="../charts/char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9.xml"/><Relationship Id="rId1" Type="http://schemas.openxmlformats.org/officeDocument/2006/relationships/slideLayout" Target="../slideLayouts/slideLayout11.xml"/><Relationship Id="rId4" Type="http://schemas.openxmlformats.org/officeDocument/2006/relationships/chart" Target="../charts/chart13.xml"/></Relationships>
</file>

<file path=ppt/slides/_rels/slide12.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1.xml"/><Relationship Id="rId1" Type="http://schemas.openxmlformats.org/officeDocument/2006/relationships/slideLayout" Target="../slideLayouts/slideLayout16.xml"/><Relationship Id="rId4" Type="http://schemas.openxmlformats.org/officeDocument/2006/relationships/chart" Target="../charts/chart16.xml"/></Relationships>
</file>

<file path=ppt/slides/_rels/slide15.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12.xml"/><Relationship Id="rId1" Type="http://schemas.openxmlformats.org/officeDocument/2006/relationships/slideLayout" Target="../slideLayouts/slideLayout16.xml"/><Relationship Id="rId4" Type="http://schemas.openxmlformats.org/officeDocument/2006/relationships/chart" Target="../charts/chart18.xml"/></Relationships>
</file>

<file path=ppt/slides/_rels/slide16.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13.xml"/><Relationship Id="rId1" Type="http://schemas.openxmlformats.org/officeDocument/2006/relationships/slideLayout" Target="../slideLayouts/slideLayout16.xml"/><Relationship Id="rId4" Type="http://schemas.openxmlformats.org/officeDocument/2006/relationships/chart" Target="../charts/chart20.xml"/></Relationships>
</file>

<file path=ppt/slides/_rels/slide17.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19.xml"/><Relationship Id="rId1" Type="http://schemas.openxmlformats.org/officeDocument/2006/relationships/slideLayout" Target="../slideLayouts/slideLayout11.xml"/><Relationship Id="rId4"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22.xml"/><Relationship Id="rId1" Type="http://schemas.openxmlformats.org/officeDocument/2006/relationships/slideLayout" Target="../slideLayouts/slideLayout11.xml"/><Relationship Id="rId4" Type="http://schemas.openxmlformats.org/officeDocument/2006/relationships/image" Target="../media/image30.jpg"/></Relationships>
</file>

<file path=ppt/slides/_rels/slide27.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23.xml"/><Relationship Id="rId1" Type="http://schemas.openxmlformats.org/officeDocument/2006/relationships/slideLayout" Target="../slideLayouts/slideLayout11.xml"/><Relationship Id="rId4"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8" Type="http://schemas.openxmlformats.org/officeDocument/2006/relationships/chart" Target="../charts/chart2.xm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5.xml"/><Relationship Id="rId1" Type="http://schemas.openxmlformats.org/officeDocument/2006/relationships/slideLayout" Target="../slideLayouts/slideLayout16.xml"/><Relationship Id="rId4" Type="http://schemas.openxmlformats.org/officeDocument/2006/relationships/chart" Target="../charts/chart5.xml"/></Relationships>
</file>

<file path=ppt/slides/_rels/slide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7.xml"/><Relationship Id="rId1" Type="http://schemas.openxmlformats.org/officeDocument/2006/relationships/slideLayout" Target="../slideLayouts/slideLayout11.xml"/><Relationship Id="rId4" Type="http://schemas.openxmlformats.org/officeDocument/2006/relationships/image" Target="../media/image23.jpg"/></Relationships>
</file>

<file path=ppt/slides/_rels/slide9.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8.xml"/><Relationship Id="rId1" Type="http://schemas.openxmlformats.org/officeDocument/2006/relationships/slideLayout" Target="../slideLayouts/slideLayout16.xml"/><Relationship Id="rId4" Type="http://schemas.openxmlformats.org/officeDocument/2006/relationships/chart" Target="../charts/char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441028" y="4862621"/>
            <a:ext cx="9265680" cy="907941"/>
          </a:xfrm>
        </p:spPr>
        <p:txBody>
          <a:bodyPr/>
          <a:lstStyle/>
          <a:p>
            <a:r>
              <a:rPr lang="en-US" dirty="0"/>
              <a:t>Inside the Intermediary 4.0: A LIMRA-NAILBA Study</a:t>
            </a:r>
          </a:p>
        </p:txBody>
      </p:sp>
      <p:sp>
        <p:nvSpPr>
          <p:cNvPr id="10" name="Text Placeholder 9"/>
          <p:cNvSpPr>
            <a:spLocks noGrp="1"/>
          </p:cNvSpPr>
          <p:nvPr>
            <p:ph type="body" sz="quarter" idx="10"/>
          </p:nvPr>
        </p:nvSpPr>
        <p:spPr>
          <a:xfrm>
            <a:off x="441027" y="5805131"/>
            <a:ext cx="6723447" cy="333375"/>
          </a:xfrm>
        </p:spPr>
        <p:txBody>
          <a:bodyPr/>
          <a:lstStyle/>
          <a:p>
            <a:r>
              <a:rPr lang="en-US" dirty="0"/>
              <a:t>Bryan Hodgens • </a:t>
            </a:r>
            <a:r>
              <a:rPr lang="en-US" sz="1800" dirty="0">
                <a:effectLst/>
                <a:latin typeface="Calibri" panose="020F0502020204030204" pitchFamily="34" charset="0"/>
                <a:ea typeface="Aptos" panose="020B0004020202020204" pitchFamily="34" charset="0"/>
              </a:rPr>
              <a:t>Senior Vice President | Head of Research, LIMRA</a:t>
            </a:r>
            <a:endParaRPr lang="en-US" dirty="0"/>
          </a:p>
        </p:txBody>
      </p:sp>
      <p:sp>
        <p:nvSpPr>
          <p:cNvPr id="11" name="Text Placeholder 10"/>
          <p:cNvSpPr>
            <a:spLocks noGrp="1"/>
          </p:cNvSpPr>
          <p:nvPr>
            <p:ph type="body" sz="quarter" idx="11"/>
          </p:nvPr>
        </p:nvSpPr>
        <p:spPr>
          <a:xfrm>
            <a:off x="441028" y="6269811"/>
            <a:ext cx="6723446" cy="333375"/>
          </a:xfrm>
        </p:spPr>
        <p:txBody>
          <a:bodyPr/>
          <a:lstStyle/>
          <a:p>
            <a:r>
              <a:rPr lang="en-US" dirty="0"/>
              <a:t>Distribution Leaders Round Table Meeting • January 30, 2025</a:t>
            </a:r>
          </a:p>
        </p:txBody>
      </p:sp>
    </p:spTree>
    <p:extLst>
      <p:ext uri="{BB962C8B-B14F-4D97-AF65-F5344CB8AC3E}">
        <p14:creationId xmlns:p14="http://schemas.microsoft.com/office/powerpoint/2010/main" val="17098987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4BF4A4-00DD-5182-4549-E515521CA1AC}"/>
            </a:ext>
          </a:extLst>
        </p:cNvPr>
        <p:cNvGrpSpPr/>
        <p:nvPr/>
      </p:nvGrpSpPr>
      <p:grpSpPr>
        <a:xfrm>
          <a:off x="0" y="0"/>
          <a:ext cx="0" cy="0"/>
          <a:chOff x="0" y="0"/>
          <a:chExt cx="0" cy="0"/>
        </a:xfrm>
      </p:grpSpPr>
      <p:sp>
        <p:nvSpPr>
          <p:cNvPr id="34" name="Text Placeholder 33">
            <a:extLst>
              <a:ext uri="{FF2B5EF4-FFF2-40B4-BE49-F238E27FC236}">
                <a16:creationId xmlns:a16="http://schemas.microsoft.com/office/drawing/2014/main" id="{12DEFE49-5BD8-C19C-CC29-5E121F49FD2F}"/>
              </a:ext>
            </a:extLst>
          </p:cNvPr>
          <p:cNvSpPr>
            <a:spLocks noGrp="1"/>
          </p:cNvSpPr>
          <p:nvPr>
            <p:ph type="body" sz="quarter" idx="10"/>
          </p:nvPr>
        </p:nvSpPr>
        <p:spPr/>
        <p:txBody>
          <a:bodyPr/>
          <a:lstStyle/>
          <a:p>
            <a:r>
              <a:rPr lang="en-US" dirty="0">
                <a:latin typeface="Aptos" panose="020B0004020202020204" pitchFamily="34" charset="0"/>
              </a:rPr>
              <a:t>age</a:t>
            </a:r>
          </a:p>
        </p:txBody>
      </p:sp>
      <p:sp>
        <p:nvSpPr>
          <p:cNvPr id="35" name="Text Placeholder 34">
            <a:extLst>
              <a:ext uri="{FF2B5EF4-FFF2-40B4-BE49-F238E27FC236}">
                <a16:creationId xmlns:a16="http://schemas.microsoft.com/office/drawing/2014/main" id="{E10D1122-AB52-3455-1EAE-368BBE3D2D9F}"/>
              </a:ext>
            </a:extLst>
          </p:cNvPr>
          <p:cNvSpPr>
            <a:spLocks noGrp="1"/>
          </p:cNvSpPr>
          <p:nvPr>
            <p:ph type="body" sz="quarter" idx="11"/>
          </p:nvPr>
        </p:nvSpPr>
        <p:spPr>
          <a:xfrm>
            <a:off x="4358481" y="1659122"/>
            <a:ext cx="3475038" cy="400050"/>
          </a:xfrm>
        </p:spPr>
        <p:txBody>
          <a:bodyPr/>
          <a:lstStyle/>
          <a:p>
            <a:r>
              <a:rPr lang="en-US" dirty="0">
                <a:latin typeface="Aptos" panose="020B0004020202020204" pitchFamily="34" charset="0"/>
              </a:rPr>
              <a:t>Average percent selling number of life policies ytd</a:t>
            </a:r>
          </a:p>
        </p:txBody>
      </p:sp>
      <p:sp>
        <p:nvSpPr>
          <p:cNvPr id="36" name="Text Placeholder 35">
            <a:extLst>
              <a:ext uri="{FF2B5EF4-FFF2-40B4-BE49-F238E27FC236}">
                <a16:creationId xmlns:a16="http://schemas.microsoft.com/office/drawing/2014/main" id="{5923F212-27F0-D7B9-D6E1-9EA0DCF00666}"/>
              </a:ext>
            </a:extLst>
          </p:cNvPr>
          <p:cNvSpPr>
            <a:spLocks noGrp="1"/>
          </p:cNvSpPr>
          <p:nvPr>
            <p:ph type="body" sz="quarter" idx="12"/>
          </p:nvPr>
        </p:nvSpPr>
        <p:spPr/>
        <p:txBody>
          <a:bodyPr/>
          <a:lstStyle/>
          <a:p>
            <a:r>
              <a:rPr lang="en-US" dirty="0">
                <a:latin typeface="Aptos" panose="020B0004020202020204" pitchFamily="34" charset="0"/>
              </a:rPr>
              <a:t>Tenure</a:t>
            </a:r>
          </a:p>
        </p:txBody>
      </p:sp>
      <p:sp>
        <p:nvSpPr>
          <p:cNvPr id="7" name="Slide Number Placeholder 3">
            <a:extLst>
              <a:ext uri="{FF2B5EF4-FFF2-40B4-BE49-F238E27FC236}">
                <a16:creationId xmlns:a16="http://schemas.microsoft.com/office/drawing/2014/main" id="{A8D9AF9E-84EC-E4FB-59AB-55BA5D4DEE50}"/>
              </a:ext>
            </a:extLst>
          </p:cNvPr>
          <p:cNvSpPr txBox="1">
            <a:spLocks/>
          </p:cNvSpPr>
          <p:nvPr/>
        </p:nvSpPr>
        <p:spPr>
          <a:xfrm>
            <a:off x="192741" y="6356350"/>
            <a:ext cx="443753" cy="365125"/>
          </a:xfrm>
          <a:prstGeom prst="rect">
            <a:avLst/>
          </a:prstGeom>
        </p:spPr>
        <p:txBody>
          <a:bodyPr vert="horz" lIns="91440" tIns="45720" rIns="91440" bIns="45720" rtlCol="0" anchor="ctr"/>
          <a:lstStyle>
            <a:defPPr>
              <a:defRPr lang="en-US"/>
            </a:defPPr>
            <a:lvl1pPr marL="0" algn="l" defTabSz="914400" rtl="0" eaLnBrk="1" latinLnBrk="0" hangingPunct="1">
              <a:defRPr sz="9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   </a:t>
            </a:r>
          </a:p>
        </p:txBody>
      </p:sp>
      <p:sp>
        <p:nvSpPr>
          <p:cNvPr id="11" name="Text Placeholder 2">
            <a:extLst>
              <a:ext uri="{FF2B5EF4-FFF2-40B4-BE49-F238E27FC236}">
                <a16:creationId xmlns:a16="http://schemas.microsoft.com/office/drawing/2014/main" id="{DFEF82E1-FA1F-0E92-9117-A3B8568C2550}"/>
              </a:ext>
            </a:extLst>
          </p:cNvPr>
          <p:cNvSpPr>
            <a:spLocks noGrp="1"/>
          </p:cNvSpPr>
          <p:nvPr>
            <p:ph type="body" sz="quarter" idx="14"/>
          </p:nvPr>
        </p:nvSpPr>
        <p:spPr>
          <a:xfrm>
            <a:off x="417448" y="5980090"/>
            <a:ext cx="5346858" cy="658368"/>
          </a:xfrm>
        </p:spPr>
        <p:txBody>
          <a:bodyPr/>
          <a:lstStyle/>
          <a:p>
            <a:endParaRPr lang="en-US" dirty="0"/>
          </a:p>
        </p:txBody>
      </p:sp>
      <p:sp>
        <p:nvSpPr>
          <p:cNvPr id="5" name="Title Placeholder 37">
            <a:extLst>
              <a:ext uri="{FF2B5EF4-FFF2-40B4-BE49-F238E27FC236}">
                <a16:creationId xmlns:a16="http://schemas.microsoft.com/office/drawing/2014/main" id="{CEC35BBE-967B-B0EC-4369-189845F736C5}"/>
              </a:ext>
            </a:extLst>
          </p:cNvPr>
          <p:cNvSpPr>
            <a:spLocks noGrp="1"/>
          </p:cNvSpPr>
          <p:nvPr>
            <p:ph type="title" hasCustomPrompt="1"/>
          </p:nvPr>
        </p:nvSpPr>
        <p:spPr>
          <a:xfrm>
            <a:off x="2" y="-44825"/>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latin typeface="Aptos" panose="020B0004020202020204" pitchFamily="34" charset="0"/>
              </a:defRPr>
            </a:lvl1pPr>
          </a:lstStyle>
          <a:p>
            <a:r>
              <a:rPr lang="en-US" dirty="0"/>
              <a:t>Producer Network Profile</a:t>
            </a:r>
          </a:p>
        </p:txBody>
      </p:sp>
      <p:graphicFrame>
        <p:nvGraphicFramePr>
          <p:cNvPr id="3" name="Chart Placeholder 8">
            <a:extLst>
              <a:ext uri="{FF2B5EF4-FFF2-40B4-BE49-F238E27FC236}">
                <a16:creationId xmlns:a16="http://schemas.microsoft.com/office/drawing/2014/main" id="{01267639-5298-9F36-1F22-024F782DDB19}"/>
              </a:ext>
            </a:extLst>
          </p:cNvPr>
          <p:cNvGraphicFramePr>
            <a:graphicFrameLocks/>
          </p:cNvGraphicFramePr>
          <p:nvPr>
            <p:extLst>
              <p:ext uri="{D42A27DB-BD31-4B8C-83A1-F6EECF244321}">
                <p14:modId xmlns:p14="http://schemas.microsoft.com/office/powerpoint/2010/main" val="1788630028"/>
              </p:ext>
            </p:extLst>
          </p:nvPr>
        </p:nvGraphicFramePr>
        <p:xfrm>
          <a:off x="8391646" y="1296365"/>
          <a:ext cx="3206187" cy="393204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Chart Placeholder 8">
            <a:extLst>
              <a:ext uri="{FF2B5EF4-FFF2-40B4-BE49-F238E27FC236}">
                <a16:creationId xmlns:a16="http://schemas.microsoft.com/office/drawing/2014/main" id="{3EE878E0-4281-BCEF-FACF-A8FC6CCC2FDA}"/>
              </a:ext>
            </a:extLst>
          </p:cNvPr>
          <p:cNvGraphicFramePr>
            <a:graphicFrameLocks/>
          </p:cNvGraphicFramePr>
          <p:nvPr>
            <p:extLst>
              <p:ext uri="{D42A27DB-BD31-4B8C-83A1-F6EECF244321}">
                <p14:modId xmlns:p14="http://schemas.microsoft.com/office/powerpoint/2010/main" val="2531124903"/>
              </p:ext>
            </p:extLst>
          </p:nvPr>
        </p:nvGraphicFramePr>
        <p:xfrm>
          <a:off x="636494" y="2059172"/>
          <a:ext cx="3163861" cy="319831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Placeholder 8">
            <a:extLst>
              <a:ext uri="{FF2B5EF4-FFF2-40B4-BE49-F238E27FC236}">
                <a16:creationId xmlns:a16="http://schemas.microsoft.com/office/drawing/2014/main" id="{2F99376E-EACB-270C-8A22-FBB324352633}"/>
              </a:ext>
            </a:extLst>
          </p:cNvPr>
          <p:cNvGraphicFramePr>
            <a:graphicFrameLocks/>
          </p:cNvGraphicFramePr>
          <p:nvPr>
            <p:extLst>
              <p:ext uri="{D42A27DB-BD31-4B8C-83A1-F6EECF244321}">
                <p14:modId xmlns:p14="http://schemas.microsoft.com/office/powerpoint/2010/main" val="3471925844"/>
              </p:ext>
            </p:extLst>
          </p:nvPr>
        </p:nvGraphicFramePr>
        <p:xfrm>
          <a:off x="4358481" y="2314937"/>
          <a:ext cx="3475038" cy="3114616"/>
        </p:xfrm>
        <a:graphic>
          <a:graphicData uri="http://schemas.openxmlformats.org/drawingml/2006/chart">
            <c:chart xmlns:c="http://schemas.openxmlformats.org/drawingml/2006/chart" xmlns:r="http://schemas.openxmlformats.org/officeDocument/2006/relationships" r:id="rId4"/>
          </a:graphicData>
        </a:graphic>
      </p:graphicFrame>
      <p:sp>
        <p:nvSpPr>
          <p:cNvPr id="8" name="Rectangle 7">
            <a:extLst>
              <a:ext uri="{FF2B5EF4-FFF2-40B4-BE49-F238E27FC236}">
                <a16:creationId xmlns:a16="http://schemas.microsoft.com/office/drawing/2014/main" id="{0D08E0A8-495C-0F8F-114C-B30DBE9FCBA1}"/>
              </a:ext>
            </a:extLst>
          </p:cNvPr>
          <p:cNvSpPr/>
          <p:nvPr/>
        </p:nvSpPr>
        <p:spPr>
          <a:xfrm>
            <a:off x="281354" y="950870"/>
            <a:ext cx="11274249" cy="369332"/>
          </a:xfrm>
          <a:prstGeom prst="rect">
            <a:avLst/>
          </a:prstGeom>
        </p:spPr>
        <p:txBody>
          <a:bodyPr wrap="square">
            <a:spAutoFit/>
          </a:bodyPr>
          <a:lstStyle/>
          <a:p>
            <a:pPr algn="ctr"/>
            <a:r>
              <a:rPr lang="en-US" sz="1800" dirty="0"/>
              <a:t>The average number of producers </a:t>
            </a:r>
            <a:r>
              <a:rPr lang="en-US" dirty="0"/>
              <a:t>in network is 9,000 and the median is 680.</a:t>
            </a:r>
            <a:endParaRPr lang="en-US" sz="1800" dirty="0"/>
          </a:p>
        </p:txBody>
      </p:sp>
      <p:sp>
        <p:nvSpPr>
          <p:cNvPr id="9" name="Slide Number Placeholder 2">
            <a:extLst>
              <a:ext uri="{FF2B5EF4-FFF2-40B4-BE49-F238E27FC236}">
                <a16:creationId xmlns:a16="http://schemas.microsoft.com/office/drawing/2014/main" id="{AEF5AAF8-4AC9-C683-FE49-31E73A81E5F4}"/>
              </a:ext>
            </a:extLst>
          </p:cNvPr>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latin typeface="Aptos" panose="020B0004020202020204" pitchFamily="34" charset="0"/>
              </a:rPr>
              <a:pPr/>
              <a:t>10</a:t>
            </a:fld>
            <a:endParaRPr lang="en-US" sz="900" dirty="0">
              <a:latin typeface="Aptos" panose="020B0004020202020204" pitchFamily="34" charset="0"/>
            </a:endParaRPr>
          </a:p>
        </p:txBody>
      </p:sp>
    </p:spTree>
    <p:extLst>
      <p:ext uri="{BB962C8B-B14F-4D97-AF65-F5344CB8AC3E}">
        <p14:creationId xmlns:p14="http://schemas.microsoft.com/office/powerpoint/2010/main" val="35524239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A5FAA2-0044-3E3D-7A70-FA4E0336F63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8CE5798-CDFA-CF02-0DAC-43DD5BC40351}"/>
              </a:ext>
            </a:extLst>
          </p:cNvPr>
          <p:cNvSpPr>
            <a:spLocks noGrp="1"/>
          </p:cNvSpPr>
          <p:nvPr>
            <p:ph type="title"/>
          </p:nvPr>
        </p:nvSpPr>
        <p:spPr/>
        <p:txBody>
          <a:bodyPr>
            <a:normAutofit/>
          </a:bodyPr>
          <a:lstStyle/>
          <a:p>
            <a:r>
              <a:rPr lang="en-US" sz="2800" dirty="0"/>
              <a:t>Top Producers</a:t>
            </a:r>
          </a:p>
        </p:txBody>
      </p:sp>
      <p:sp>
        <p:nvSpPr>
          <p:cNvPr id="5" name="Slide Number Placeholder 4">
            <a:extLst>
              <a:ext uri="{FF2B5EF4-FFF2-40B4-BE49-F238E27FC236}">
                <a16:creationId xmlns:a16="http://schemas.microsoft.com/office/drawing/2014/main" id="{CDD10D0C-DDB1-9AD9-F9BE-DCABB1F2B5FA}"/>
              </a:ext>
            </a:extLst>
          </p:cNvPr>
          <p:cNvSpPr>
            <a:spLocks noGrp="1"/>
          </p:cNvSpPr>
          <p:nvPr>
            <p:ph type="sldNum" sz="quarter" idx="4294967295"/>
          </p:nvPr>
        </p:nvSpPr>
        <p:spPr/>
        <p:txBody>
          <a:bodyPr/>
          <a:lstStyle/>
          <a:p>
            <a:fld id="{FA06F0F5-DF6A-4E0E-AC03-6B0D0B0A1300}" type="slidenum">
              <a:rPr lang="en-US" sz="900" smtClean="0"/>
              <a:pPr/>
              <a:t>11</a:t>
            </a:fld>
            <a:endParaRPr lang="en-US" sz="900" dirty="0"/>
          </a:p>
        </p:txBody>
      </p:sp>
      <p:sp>
        <p:nvSpPr>
          <p:cNvPr id="3" name="Rectangle 2">
            <a:extLst>
              <a:ext uri="{FF2B5EF4-FFF2-40B4-BE49-F238E27FC236}">
                <a16:creationId xmlns:a16="http://schemas.microsoft.com/office/drawing/2014/main" id="{DEA10D14-BF3A-FA97-D47F-B4C24BB20AA7}"/>
              </a:ext>
            </a:extLst>
          </p:cNvPr>
          <p:cNvSpPr/>
          <p:nvPr/>
        </p:nvSpPr>
        <p:spPr>
          <a:xfrm>
            <a:off x="417448" y="1018109"/>
            <a:ext cx="5193471" cy="646331"/>
          </a:xfrm>
          <a:prstGeom prst="rect">
            <a:avLst/>
          </a:prstGeom>
        </p:spPr>
        <p:txBody>
          <a:bodyPr wrap="square">
            <a:spAutoFit/>
          </a:bodyPr>
          <a:lstStyle/>
          <a:p>
            <a:pPr algn="ctr"/>
            <a:r>
              <a:rPr lang="en-US" sz="1800" dirty="0"/>
              <a:t>On average, 15% of contracted producers are identified as “top producers.” The median is 10%. </a:t>
            </a:r>
          </a:p>
        </p:txBody>
      </p:sp>
      <p:pic>
        <p:nvPicPr>
          <p:cNvPr id="14" name="Picture Placeholder 13" descr="A person sitting at a desk with her arms raised&#10;&#10;Description automatically generated">
            <a:extLst>
              <a:ext uri="{FF2B5EF4-FFF2-40B4-BE49-F238E27FC236}">
                <a16:creationId xmlns:a16="http://schemas.microsoft.com/office/drawing/2014/main" id="{F0261ABD-4554-1BD1-FB0D-B47C86847511}"/>
              </a:ext>
            </a:extLst>
          </p:cNvPr>
          <p:cNvPicPr>
            <a:picLocks noGrp="1" noChangeAspect="1"/>
          </p:cNvPicPr>
          <p:nvPr>
            <p:ph type="pic" sz="quarter" idx="15"/>
          </p:nvPr>
        </p:nvPicPr>
        <p:blipFill>
          <a:blip r:embed="rId3"/>
          <a:srcRect l="18750" r="18750"/>
          <a:stretch>
            <a:fillRect/>
          </a:stretch>
        </p:blipFill>
        <p:spPr/>
      </p:pic>
      <p:graphicFrame>
        <p:nvGraphicFramePr>
          <p:cNvPr id="15" name="Chart Placeholder 9">
            <a:extLst>
              <a:ext uri="{FF2B5EF4-FFF2-40B4-BE49-F238E27FC236}">
                <a16:creationId xmlns:a16="http://schemas.microsoft.com/office/drawing/2014/main" id="{06646038-BA67-584D-0A6E-F53FB5EA4927}"/>
              </a:ext>
            </a:extLst>
          </p:cNvPr>
          <p:cNvGraphicFramePr>
            <a:graphicFrameLocks/>
          </p:cNvGraphicFramePr>
          <p:nvPr>
            <p:extLst>
              <p:ext uri="{D42A27DB-BD31-4B8C-83A1-F6EECF244321}">
                <p14:modId xmlns:p14="http://schemas.microsoft.com/office/powerpoint/2010/main" val="12281175"/>
              </p:ext>
            </p:extLst>
          </p:nvPr>
        </p:nvGraphicFramePr>
        <p:xfrm>
          <a:off x="241447" y="2495952"/>
          <a:ext cx="6089903" cy="3568700"/>
        </p:xfrm>
        <a:graphic>
          <a:graphicData uri="http://schemas.openxmlformats.org/drawingml/2006/chart">
            <c:chart xmlns:c="http://schemas.openxmlformats.org/drawingml/2006/chart" xmlns:r="http://schemas.openxmlformats.org/officeDocument/2006/relationships" r:id="rId4"/>
          </a:graphicData>
        </a:graphic>
      </p:graphicFrame>
      <p:sp>
        <p:nvSpPr>
          <p:cNvPr id="16" name="Text Placeholder 2">
            <a:extLst>
              <a:ext uri="{FF2B5EF4-FFF2-40B4-BE49-F238E27FC236}">
                <a16:creationId xmlns:a16="http://schemas.microsoft.com/office/drawing/2014/main" id="{949FD5A6-0A36-0B5A-E86C-D24E21A2CC2A}"/>
              </a:ext>
            </a:extLst>
          </p:cNvPr>
          <p:cNvSpPr txBox="1">
            <a:spLocks/>
          </p:cNvSpPr>
          <p:nvPr/>
        </p:nvSpPr>
        <p:spPr>
          <a:xfrm>
            <a:off x="785861" y="2295927"/>
            <a:ext cx="5443337" cy="400050"/>
          </a:xfrm>
          <a:prstGeom prst="rect">
            <a:avLst/>
          </a:prstGeom>
        </p:spPr>
        <p:txBody>
          <a:bodyPr/>
          <a:lstStyle>
            <a:lvl1pPr marL="0" indent="0" algn="l" rtl="0" eaLnBrk="1" fontAlgn="base" hangingPunct="1">
              <a:lnSpc>
                <a:spcPct val="120000"/>
              </a:lnSpc>
              <a:spcBef>
                <a:spcPts val="0"/>
              </a:spcBef>
              <a:spcAft>
                <a:spcPts val="1260"/>
              </a:spcAft>
              <a:buClr>
                <a:schemeClr val="accent1"/>
              </a:buClr>
              <a:buSzPct val="90000"/>
              <a:buFont typeface="Arial"/>
              <a:buNone/>
              <a:defRPr sz="2100" b="0">
                <a:solidFill>
                  <a:schemeClr val="tx1"/>
                </a:solidFill>
                <a:latin typeface="+mn-lt"/>
                <a:ea typeface="+mn-ea"/>
                <a:cs typeface="+mn-cs"/>
              </a:defRPr>
            </a:lvl1pPr>
            <a:lvl2pPr marL="236685" indent="0" algn="l" rtl="0" eaLnBrk="1" fontAlgn="base" hangingPunct="1">
              <a:lnSpc>
                <a:spcPct val="120000"/>
              </a:lnSpc>
              <a:spcBef>
                <a:spcPts val="0"/>
              </a:spcBef>
              <a:spcAft>
                <a:spcPts val="1260"/>
              </a:spcAft>
              <a:buClr>
                <a:schemeClr val="accent1"/>
              </a:buClr>
              <a:buSzPct val="90000"/>
              <a:buFont typeface="Arial"/>
              <a:buNone/>
              <a:defRPr sz="1575" b="0">
                <a:solidFill>
                  <a:schemeClr val="tx1"/>
                </a:solidFill>
                <a:latin typeface="+mn-lt"/>
              </a:defRPr>
            </a:lvl2pPr>
            <a:lvl3pPr marL="481703"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defRPr>
            </a:lvl3pPr>
            <a:lvl4pPr marL="720054"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cs typeface="Arial" charset="0"/>
              </a:defRPr>
            </a:lvl4pPr>
            <a:lvl5pPr marL="956739" indent="0" algn="l" rtl="0" eaLnBrk="1" fontAlgn="base" hangingPunct="1">
              <a:lnSpc>
                <a:spcPct val="120000"/>
              </a:lnSpc>
              <a:spcBef>
                <a:spcPts val="0"/>
              </a:spcBef>
              <a:spcAft>
                <a:spcPts val="1260"/>
              </a:spcAft>
              <a:buClr>
                <a:schemeClr val="accent1"/>
              </a:buClr>
              <a:buSzPct val="90000"/>
              <a:buFont typeface="Arial"/>
              <a:buNone/>
              <a:defRPr sz="1260" b="0">
                <a:solidFill>
                  <a:schemeClr val="tx1"/>
                </a:solidFill>
                <a:latin typeface="+mn-lt"/>
                <a:cs typeface="Arial" charset="0"/>
              </a:defRPr>
            </a:lvl5pPr>
            <a:lvl6pPr marL="2166828"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6pPr>
            <a:lvl7pPr marL="264686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7pPr>
            <a:lvl8pPr marL="3126900"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8pPr>
            <a:lvl9pPr marL="360693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9pPr>
          </a:lstStyle>
          <a:p>
            <a:pPr algn="ctr"/>
            <a:r>
              <a:rPr lang="en-US" sz="1600" kern="0" dirty="0">
                <a:solidFill>
                  <a:srgbClr val="595959"/>
                </a:solidFill>
              </a:rPr>
              <a:t>Metrics Used to Define a Top Producer</a:t>
            </a:r>
          </a:p>
        </p:txBody>
      </p:sp>
      <p:sp>
        <p:nvSpPr>
          <p:cNvPr id="18" name="TextBox 17">
            <a:extLst>
              <a:ext uri="{FF2B5EF4-FFF2-40B4-BE49-F238E27FC236}">
                <a16:creationId xmlns:a16="http://schemas.microsoft.com/office/drawing/2014/main" id="{C80612B9-36A8-EF20-2B96-E51B938D3EDF}"/>
              </a:ext>
            </a:extLst>
          </p:cNvPr>
          <p:cNvSpPr txBox="1"/>
          <p:nvPr/>
        </p:nvSpPr>
        <p:spPr>
          <a:xfrm>
            <a:off x="417448" y="5908857"/>
            <a:ext cx="2871216" cy="253916"/>
          </a:xfrm>
          <a:prstGeom prst="rect">
            <a:avLst/>
          </a:prstGeom>
          <a:noFill/>
        </p:spPr>
        <p:txBody>
          <a:bodyPr wrap="square" rtlCol="0">
            <a:spAutoFit/>
          </a:bodyPr>
          <a:lstStyle/>
          <a:p>
            <a:r>
              <a:rPr lang="en-US" sz="1050" i="1" dirty="0">
                <a:solidFill>
                  <a:srgbClr val="595959"/>
                </a:solidFill>
              </a:rPr>
              <a:t>Total may not equal 100% due to rounding.</a:t>
            </a:r>
          </a:p>
        </p:txBody>
      </p:sp>
      <p:sp>
        <p:nvSpPr>
          <p:cNvPr id="19" name="TextBox 18">
            <a:extLst>
              <a:ext uri="{FF2B5EF4-FFF2-40B4-BE49-F238E27FC236}">
                <a16:creationId xmlns:a16="http://schemas.microsoft.com/office/drawing/2014/main" id="{A4C227C0-7691-3F55-66C4-8C62EB20A4AE}"/>
              </a:ext>
            </a:extLst>
          </p:cNvPr>
          <p:cNvSpPr txBox="1"/>
          <p:nvPr/>
        </p:nvSpPr>
        <p:spPr>
          <a:xfrm>
            <a:off x="2583844" y="4460392"/>
            <a:ext cx="2871216" cy="461665"/>
          </a:xfrm>
          <a:prstGeom prst="rect">
            <a:avLst/>
          </a:prstGeom>
          <a:noFill/>
        </p:spPr>
        <p:txBody>
          <a:bodyPr wrap="square" rtlCol="0">
            <a:spAutoFit/>
          </a:bodyPr>
          <a:lstStyle/>
          <a:p>
            <a:r>
              <a:rPr lang="en-US" sz="1200" dirty="0">
                <a:solidFill>
                  <a:srgbClr val="595959"/>
                </a:solidFill>
              </a:rPr>
              <a:t>Other includes revenue, profitability, consistent production and premium</a:t>
            </a:r>
            <a:endParaRPr lang="en-US" sz="1200" i="1" dirty="0">
              <a:solidFill>
                <a:srgbClr val="595959"/>
              </a:solidFill>
            </a:endParaRPr>
          </a:p>
        </p:txBody>
      </p:sp>
      <p:sp>
        <p:nvSpPr>
          <p:cNvPr id="20" name="Slide Number Placeholder 2">
            <a:extLst>
              <a:ext uri="{FF2B5EF4-FFF2-40B4-BE49-F238E27FC236}">
                <a16:creationId xmlns:a16="http://schemas.microsoft.com/office/drawing/2014/main" id="{552AC261-A756-49A5-55FB-8A82A2746B60}"/>
              </a:ext>
            </a:extLst>
          </p:cNvPr>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latin typeface="Aptos" panose="020B0004020202020204" pitchFamily="34" charset="0"/>
              </a:rPr>
              <a:pPr/>
              <a:t>11</a:t>
            </a:fld>
            <a:endParaRPr lang="en-US" sz="900" dirty="0">
              <a:latin typeface="Aptos" panose="020B0004020202020204" pitchFamily="34" charset="0"/>
            </a:endParaRPr>
          </a:p>
        </p:txBody>
      </p:sp>
    </p:spTree>
    <p:extLst>
      <p:ext uri="{BB962C8B-B14F-4D97-AF65-F5344CB8AC3E}">
        <p14:creationId xmlns:p14="http://schemas.microsoft.com/office/powerpoint/2010/main" val="20060755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33C96C-5148-5C84-2F34-0E1D132FBB76}"/>
            </a:ext>
          </a:extLst>
        </p:cNvPr>
        <p:cNvGrpSpPr/>
        <p:nvPr/>
      </p:nvGrpSpPr>
      <p:grpSpPr>
        <a:xfrm>
          <a:off x="0" y="0"/>
          <a:ext cx="0" cy="0"/>
          <a:chOff x="0" y="0"/>
          <a:chExt cx="0" cy="0"/>
        </a:xfrm>
      </p:grpSpPr>
      <p:sp>
        <p:nvSpPr>
          <p:cNvPr id="9" name="Title Placeholder 37">
            <a:extLst>
              <a:ext uri="{FF2B5EF4-FFF2-40B4-BE49-F238E27FC236}">
                <a16:creationId xmlns:a16="http://schemas.microsoft.com/office/drawing/2014/main" id="{7C73E7A2-C609-A18C-B86D-02A6B941DEC6}"/>
              </a:ext>
            </a:extLst>
          </p:cNvPr>
          <p:cNvSpPr>
            <a:spLocks noGrp="1"/>
          </p:cNvSpPr>
          <p:nvPr>
            <p:ph type="title" hasCustomPrompt="1"/>
          </p:nvPr>
        </p:nvSpPr>
        <p:spPr>
          <a:xfrm>
            <a:off x="2" y="-44825"/>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latin typeface="Aptos" panose="020B0004020202020204" pitchFamily="34" charset="0"/>
              </a:defRPr>
            </a:lvl1pPr>
          </a:lstStyle>
          <a:p>
            <a:r>
              <a:rPr lang="en-US" kern="1200" dirty="0"/>
              <a:t>Definition of a Top Producer</a:t>
            </a:r>
            <a:endParaRPr lang="en-US" dirty="0"/>
          </a:p>
        </p:txBody>
      </p:sp>
      <p:sp>
        <p:nvSpPr>
          <p:cNvPr id="7" name="Text Placeholder 6">
            <a:extLst>
              <a:ext uri="{FF2B5EF4-FFF2-40B4-BE49-F238E27FC236}">
                <a16:creationId xmlns:a16="http://schemas.microsoft.com/office/drawing/2014/main" id="{6FC81F39-44CC-DA23-66A4-D973AE480841}"/>
              </a:ext>
            </a:extLst>
          </p:cNvPr>
          <p:cNvSpPr>
            <a:spLocks noGrp="1"/>
          </p:cNvSpPr>
          <p:nvPr>
            <p:ph type="body" sz="quarter" idx="10"/>
          </p:nvPr>
        </p:nvSpPr>
        <p:spPr/>
        <p:txBody>
          <a:bodyPr/>
          <a:lstStyle/>
          <a:p>
            <a:r>
              <a:rPr lang="en-US" dirty="0"/>
              <a:t>Number of life policies</a:t>
            </a:r>
          </a:p>
        </p:txBody>
      </p:sp>
      <p:sp>
        <p:nvSpPr>
          <p:cNvPr id="3" name="Text Placeholder 6">
            <a:extLst>
              <a:ext uri="{FF2B5EF4-FFF2-40B4-BE49-F238E27FC236}">
                <a16:creationId xmlns:a16="http://schemas.microsoft.com/office/drawing/2014/main" id="{0F3377F8-1F27-E9DD-85DA-111B20BCDA2F}"/>
              </a:ext>
            </a:extLst>
          </p:cNvPr>
          <p:cNvSpPr txBox="1">
            <a:spLocks/>
          </p:cNvSpPr>
          <p:nvPr/>
        </p:nvSpPr>
        <p:spPr>
          <a:xfrm>
            <a:off x="6249610" y="1905318"/>
            <a:ext cx="5468112" cy="400050"/>
          </a:xfrm>
          <a:prstGeom prst="rect">
            <a:avLst/>
          </a:prstGeom>
        </p:spPr>
        <p:txBody>
          <a:bodyPr anchor="ctr" anchorCtr="0"/>
          <a:lstStyle>
            <a:lvl1pPr marL="0" indent="0" algn="ctr" rtl="0" eaLnBrk="1" fontAlgn="base" hangingPunct="1">
              <a:lnSpc>
                <a:spcPct val="120000"/>
              </a:lnSpc>
              <a:spcBef>
                <a:spcPts val="0"/>
              </a:spcBef>
              <a:spcAft>
                <a:spcPts val="1260"/>
              </a:spcAft>
              <a:buClr>
                <a:schemeClr val="accent1"/>
              </a:buClr>
              <a:buSzPct val="90000"/>
              <a:buFont typeface="Arial"/>
              <a:buNone/>
              <a:defRPr sz="1600" b="1" cap="all" spc="20" baseline="0">
                <a:solidFill>
                  <a:srgbClr val="002F70"/>
                </a:solidFill>
                <a:latin typeface="Aptos" panose="020B0004020202020204" pitchFamily="34" charset="0"/>
                <a:ea typeface="+mn-ea"/>
                <a:cs typeface="+mn-cs"/>
              </a:defRPr>
            </a:lvl1pPr>
            <a:lvl2pPr marL="236685" indent="0" algn="l" rtl="0" eaLnBrk="1" fontAlgn="base" hangingPunct="1">
              <a:lnSpc>
                <a:spcPct val="120000"/>
              </a:lnSpc>
              <a:spcBef>
                <a:spcPts val="0"/>
              </a:spcBef>
              <a:spcAft>
                <a:spcPts val="1260"/>
              </a:spcAft>
              <a:buClr>
                <a:schemeClr val="accent1"/>
              </a:buClr>
              <a:buSzPct val="90000"/>
              <a:buFont typeface="Arial"/>
              <a:buNone/>
              <a:defRPr sz="1575" b="0">
                <a:solidFill>
                  <a:schemeClr val="tx1"/>
                </a:solidFill>
                <a:latin typeface="+mn-lt"/>
              </a:defRPr>
            </a:lvl2pPr>
            <a:lvl3pPr marL="481703"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defRPr>
            </a:lvl3pPr>
            <a:lvl4pPr marL="720054"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cs typeface="Arial" charset="0"/>
              </a:defRPr>
            </a:lvl4pPr>
            <a:lvl5pPr marL="956739" indent="0" algn="l" rtl="0" eaLnBrk="1" fontAlgn="base" hangingPunct="1">
              <a:lnSpc>
                <a:spcPct val="120000"/>
              </a:lnSpc>
              <a:spcBef>
                <a:spcPts val="0"/>
              </a:spcBef>
              <a:spcAft>
                <a:spcPts val="1260"/>
              </a:spcAft>
              <a:buClr>
                <a:schemeClr val="accent1"/>
              </a:buClr>
              <a:buSzPct val="90000"/>
              <a:buFont typeface="Arial"/>
              <a:buNone/>
              <a:defRPr sz="1260" b="0">
                <a:solidFill>
                  <a:schemeClr val="tx1"/>
                </a:solidFill>
                <a:latin typeface="+mn-lt"/>
                <a:cs typeface="Arial" charset="0"/>
              </a:defRPr>
            </a:lvl5pPr>
            <a:lvl6pPr marL="2166828"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6pPr>
            <a:lvl7pPr marL="264686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7pPr>
            <a:lvl8pPr marL="3126900"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8pPr>
            <a:lvl9pPr marL="360693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9pPr>
          </a:lstStyle>
          <a:p>
            <a:r>
              <a:rPr lang="en-US" kern="0" dirty="0"/>
              <a:t>Minimum life insurance premium</a:t>
            </a:r>
          </a:p>
        </p:txBody>
      </p:sp>
      <p:graphicFrame>
        <p:nvGraphicFramePr>
          <p:cNvPr id="8" name="Chart Placeholder 8">
            <a:extLst>
              <a:ext uri="{FF2B5EF4-FFF2-40B4-BE49-F238E27FC236}">
                <a16:creationId xmlns:a16="http://schemas.microsoft.com/office/drawing/2014/main" id="{AE415BAB-709E-BBCF-F059-6F18CF8BF515}"/>
              </a:ext>
            </a:extLst>
          </p:cNvPr>
          <p:cNvGraphicFramePr>
            <a:graphicFrameLocks/>
          </p:cNvGraphicFramePr>
          <p:nvPr>
            <p:extLst>
              <p:ext uri="{D42A27DB-BD31-4B8C-83A1-F6EECF244321}">
                <p14:modId xmlns:p14="http://schemas.microsoft.com/office/powerpoint/2010/main" val="3927458712"/>
              </p:ext>
            </p:extLst>
          </p:nvPr>
        </p:nvGraphicFramePr>
        <p:xfrm>
          <a:off x="841311" y="2105343"/>
          <a:ext cx="4734046" cy="35687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Table 9">
            <a:extLst>
              <a:ext uri="{FF2B5EF4-FFF2-40B4-BE49-F238E27FC236}">
                <a16:creationId xmlns:a16="http://schemas.microsoft.com/office/drawing/2014/main" id="{64102913-1FBF-810C-E519-778461109861}"/>
              </a:ext>
            </a:extLst>
          </p:cNvPr>
          <p:cNvGraphicFramePr>
            <a:graphicFrameLocks noGrp="1"/>
          </p:cNvGraphicFramePr>
          <p:nvPr>
            <p:extLst>
              <p:ext uri="{D42A27DB-BD31-4B8C-83A1-F6EECF244321}">
                <p14:modId xmlns:p14="http://schemas.microsoft.com/office/powerpoint/2010/main" val="2031400082"/>
              </p:ext>
            </p:extLst>
          </p:nvPr>
        </p:nvGraphicFramePr>
        <p:xfrm>
          <a:off x="7245750" y="2305368"/>
          <a:ext cx="3935394" cy="2754005"/>
        </p:xfrm>
        <a:graphic>
          <a:graphicData uri="http://schemas.openxmlformats.org/drawingml/2006/table">
            <a:tbl>
              <a:tblPr firstRow="1" bandRow="1">
                <a:tableStyleId>{5C22544A-7EE6-4342-B048-85BDC9FD1C3A}</a:tableStyleId>
              </a:tblPr>
              <a:tblGrid>
                <a:gridCol w="1967697">
                  <a:extLst>
                    <a:ext uri="{9D8B030D-6E8A-4147-A177-3AD203B41FA5}">
                      <a16:colId xmlns:a16="http://schemas.microsoft.com/office/drawing/2014/main" val="3252605246"/>
                    </a:ext>
                  </a:extLst>
                </a:gridCol>
                <a:gridCol w="1967697">
                  <a:extLst>
                    <a:ext uri="{9D8B030D-6E8A-4147-A177-3AD203B41FA5}">
                      <a16:colId xmlns:a16="http://schemas.microsoft.com/office/drawing/2014/main" val="2788756073"/>
                    </a:ext>
                  </a:extLst>
                </a:gridCol>
              </a:tblGrid>
              <a:tr h="550801">
                <a:tc>
                  <a:txBody>
                    <a:bodyPr/>
                    <a:lstStyle/>
                    <a:p>
                      <a:endParaRPr lang="en-US" dirty="0"/>
                    </a:p>
                  </a:txBody>
                  <a:tcPr>
                    <a:noFill/>
                  </a:tcPr>
                </a:tc>
                <a:tc>
                  <a:txBody>
                    <a:bodyPr/>
                    <a:lstStyle/>
                    <a:p>
                      <a:endParaRPr lang="en-US" dirty="0"/>
                    </a:p>
                  </a:txBody>
                  <a:tcPr>
                    <a:noFill/>
                  </a:tcPr>
                </a:tc>
                <a:extLst>
                  <a:ext uri="{0D108BD9-81ED-4DB2-BD59-A6C34878D82A}">
                    <a16:rowId xmlns:a16="http://schemas.microsoft.com/office/drawing/2014/main" val="1312614158"/>
                  </a:ext>
                </a:extLst>
              </a:tr>
              <a:tr h="550801">
                <a:tc>
                  <a:txBody>
                    <a:bodyPr/>
                    <a:lstStyle/>
                    <a:p>
                      <a:r>
                        <a:rPr lang="en-US" dirty="0"/>
                        <a:t>Min</a:t>
                      </a:r>
                    </a:p>
                  </a:txBody>
                  <a:tcPr>
                    <a:noFill/>
                  </a:tcPr>
                </a:tc>
                <a:tc>
                  <a:txBody>
                    <a:bodyPr/>
                    <a:lstStyle/>
                    <a:p>
                      <a:r>
                        <a:rPr lang="en-US" dirty="0"/>
                        <a:t>$1,000</a:t>
                      </a:r>
                    </a:p>
                  </a:txBody>
                  <a:tcPr>
                    <a:noFill/>
                  </a:tcPr>
                </a:tc>
                <a:extLst>
                  <a:ext uri="{0D108BD9-81ED-4DB2-BD59-A6C34878D82A}">
                    <a16:rowId xmlns:a16="http://schemas.microsoft.com/office/drawing/2014/main" val="2500145418"/>
                  </a:ext>
                </a:extLst>
              </a:tr>
              <a:tr h="550801">
                <a:tc>
                  <a:txBody>
                    <a:bodyPr/>
                    <a:lstStyle/>
                    <a:p>
                      <a:r>
                        <a:rPr lang="en-US" dirty="0"/>
                        <a:t>Median</a:t>
                      </a:r>
                    </a:p>
                  </a:txBody>
                  <a:tcPr>
                    <a:noFill/>
                  </a:tcPr>
                </a:tc>
                <a:tc>
                  <a:txBody>
                    <a:bodyPr/>
                    <a:lstStyle/>
                    <a:p>
                      <a:r>
                        <a:rPr lang="en-US" dirty="0"/>
                        <a:t>$75,000</a:t>
                      </a:r>
                    </a:p>
                  </a:txBody>
                  <a:tcPr>
                    <a:noFill/>
                  </a:tcPr>
                </a:tc>
                <a:extLst>
                  <a:ext uri="{0D108BD9-81ED-4DB2-BD59-A6C34878D82A}">
                    <a16:rowId xmlns:a16="http://schemas.microsoft.com/office/drawing/2014/main" val="1343684296"/>
                  </a:ext>
                </a:extLst>
              </a:tr>
              <a:tr h="550801">
                <a:tc>
                  <a:txBody>
                    <a:bodyPr/>
                    <a:lstStyle/>
                    <a:p>
                      <a:r>
                        <a:rPr lang="en-US" dirty="0"/>
                        <a:t>Average</a:t>
                      </a:r>
                    </a:p>
                  </a:txBody>
                  <a:tcPr>
                    <a:noFill/>
                  </a:tcPr>
                </a:tc>
                <a:tc>
                  <a:txBody>
                    <a:bodyPr/>
                    <a:lstStyle/>
                    <a:p>
                      <a:r>
                        <a:rPr lang="en-US" dirty="0"/>
                        <a:t>$177,660</a:t>
                      </a:r>
                    </a:p>
                  </a:txBody>
                  <a:tcPr>
                    <a:noFill/>
                  </a:tcPr>
                </a:tc>
                <a:extLst>
                  <a:ext uri="{0D108BD9-81ED-4DB2-BD59-A6C34878D82A}">
                    <a16:rowId xmlns:a16="http://schemas.microsoft.com/office/drawing/2014/main" val="3982748632"/>
                  </a:ext>
                </a:extLst>
              </a:tr>
              <a:tr h="550801">
                <a:tc>
                  <a:txBody>
                    <a:bodyPr/>
                    <a:lstStyle/>
                    <a:p>
                      <a:r>
                        <a:rPr lang="en-US" dirty="0"/>
                        <a:t>Max</a:t>
                      </a:r>
                    </a:p>
                  </a:txBody>
                  <a:tcPr>
                    <a:noFill/>
                  </a:tcPr>
                </a:tc>
                <a:tc>
                  <a:txBody>
                    <a:bodyPr/>
                    <a:lstStyle/>
                    <a:p>
                      <a:r>
                        <a:rPr lang="en-US" dirty="0"/>
                        <a:t>$3,000,000</a:t>
                      </a:r>
                    </a:p>
                  </a:txBody>
                  <a:tcPr>
                    <a:noFill/>
                  </a:tcPr>
                </a:tc>
                <a:extLst>
                  <a:ext uri="{0D108BD9-81ED-4DB2-BD59-A6C34878D82A}">
                    <a16:rowId xmlns:a16="http://schemas.microsoft.com/office/drawing/2014/main" val="2684665021"/>
                  </a:ext>
                </a:extLst>
              </a:tr>
            </a:tbl>
          </a:graphicData>
        </a:graphic>
      </p:graphicFrame>
      <p:sp>
        <p:nvSpPr>
          <p:cNvPr id="12" name="Rectangle 11">
            <a:extLst>
              <a:ext uri="{FF2B5EF4-FFF2-40B4-BE49-F238E27FC236}">
                <a16:creationId xmlns:a16="http://schemas.microsoft.com/office/drawing/2014/main" id="{86A219A3-AF49-DC8F-93BE-6375F4BBA478}"/>
              </a:ext>
            </a:extLst>
          </p:cNvPr>
          <p:cNvSpPr/>
          <p:nvPr/>
        </p:nvSpPr>
        <p:spPr>
          <a:xfrm>
            <a:off x="8260991" y="2890484"/>
            <a:ext cx="1040671" cy="1938992"/>
          </a:xfrm>
          <a:prstGeom prst="rect">
            <a:avLst/>
          </a:prstGeom>
          <a:solidFill>
            <a:schemeClr val="bg1"/>
          </a:solidFill>
        </p:spPr>
        <p:txBody>
          <a:bodyPr wrap="none" lIns="91440" tIns="45720" rIns="91440" bIns="45720">
            <a:spAutoFit/>
          </a:bodyPr>
          <a:lstStyle/>
          <a:p>
            <a:pPr algn="ctr"/>
            <a:r>
              <a:rPr lang="en-US" sz="12000" b="0" cap="none" spc="0" dirty="0">
                <a:ln w="0"/>
                <a:solidFill>
                  <a:srgbClr val="00B050"/>
                </a:solidFill>
                <a:effectLst>
                  <a:outerShdw blurRad="38100" dist="19050" dir="2700000" algn="tl" rotWithShape="0">
                    <a:schemeClr val="dk1">
                      <a:alpha val="29000"/>
                    </a:schemeClr>
                  </a:outerShdw>
                </a:effectLst>
              </a:rPr>
              <a:t>$</a:t>
            </a:r>
          </a:p>
        </p:txBody>
      </p:sp>
      <p:sp>
        <p:nvSpPr>
          <p:cNvPr id="14" name="TextBox 13">
            <a:extLst>
              <a:ext uri="{FF2B5EF4-FFF2-40B4-BE49-F238E27FC236}">
                <a16:creationId xmlns:a16="http://schemas.microsoft.com/office/drawing/2014/main" id="{B6B65986-8EC9-F3A0-0AC5-5ED50049B854}"/>
              </a:ext>
            </a:extLst>
          </p:cNvPr>
          <p:cNvSpPr txBox="1"/>
          <p:nvPr/>
        </p:nvSpPr>
        <p:spPr>
          <a:xfrm>
            <a:off x="662446" y="5907130"/>
            <a:ext cx="2871216" cy="276999"/>
          </a:xfrm>
          <a:prstGeom prst="rect">
            <a:avLst/>
          </a:prstGeom>
          <a:noFill/>
        </p:spPr>
        <p:txBody>
          <a:bodyPr wrap="square" rtlCol="0">
            <a:spAutoFit/>
          </a:bodyPr>
          <a:lstStyle/>
          <a:p>
            <a:r>
              <a:rPr lang="en-US" sz="1200" dirty="0">
                <a:solidFill>
                  <a:srgbClr val="595959"/>
                </a:solidFill>
              </a:rPr>
              <a:t>*Activity over number </a:t>
            </a:r>
            <a:endParaRPr lang="en-US" sz="1200" i="1" dirty="0">
              <a:solidFill>
                <a:srgbClr val="595959"/>
              </a:solidFill>
            </a:endParaRPr>
          </a:p>
        </p:txBody>
      </p:sp>
      <p:sp>
        <p:nvSpPr>
          <p:cNvPr id="15" name="Slide Number Placeholder 2">
            <a:extLst>
              <a:ext uri="{FF2B5EF4-FFF2-40B4-BE49-F238E27FC236}">
                <a16:creationId xmlns:a16="http://schemas.microsoft.com/office/drawing/2014/main" id="{16196649-E6C7-BC74-EA14-EA7DBE1167A9}"/>
              </a:ext>
            </a:extLst>
          </p:cNvPr>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latin typeface="Aptos" panose="020B0004020202020204" pitchFamily="34" charset="0"/>
              </a:rPr>
              <a:pPr/>
              <a:t>12</a:t>
            </a:fld>
            <a:endParaRPr lang="en-US" sz="900" dirty="0">
              <a:latin typeface="Aptos" panose="020B0004020202020204" pitchFamily="34" charset="0"/>
            </a:endParaRPr>
          </a:p>
        </p:txBody>
      </p:sp>
    </p:spTree>
    <p:extLst>
      <p:ext uri="{BB962C8B-B14F-4D97-AF65-F5344CB8AC3E}">
        <p14:creationId xmlns:p14="http://schemas.microsoft.com/office/powerpoint/2010/main" val="35383650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CBCC7D-DB40-A55B-B8BE-D8971877922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624BCDA-5253-2268-56AC-233F9CB28906}"/>
              </a:ext>
            </a:extLst>
          </p:cNvPr>
          <p:cNvSpPr>
            <a:spLocks noGrp="1"/>
          </p:cNvSpPr>
          <p:nvPr>
            <p:ph type="title"/>
          </p:nvPr>
        </p:nvSpPr>
        <p:spPr/>
        <p:txBody>
          <a:bodyPr/>
          <a:lstStyle/>
          <a:p>
            <a:r>
              <a:rPr lang="en-US" dirty="0"/>
              <a:t>Financial Investments</a:t>
            </a:r>
          </a:p>
        </p:txBody>
      </p:sp>
      <p:pic>
        <p:nvPicPr>
          <p:cNvPr id="11" name="Picture Placeholder 10" descr="Glasses and glasses on a paper&#10;&#10;Description automatically generated">
            <a:extLst>
              <a:ext uri="{FF2B5EF4-FFF2-40B4-BE49-F238E27FC236}">
                <a16:creationId xmlns:a16="http://schemas.microsoft.com/office/drawing/2014/main" id="{FC9CD4EA-BEEE-7149-12C9-331327238FE9}"/>
              </a:ext>
            </a:extLst>
          </p:cNvPr>
          <p:cNvPicPr>
            <a:picLocks noGrp="1" noChangeAspect="1"/>
          </p:cNvPicPr>
          <p:nvPr>
            <p:ph type="pic" sz="quarter" idx="10"/>
          </p:nvPr>
        </p:nvPicPr>
        <p:blipFill>
          <a:blip r:embed="rId2"/>
          <a:srcRect t="24415" b="24415"/>
          <a:stretch>
            <a:fillRect/>
          </a:stretch>
        </p:blipFill>
        <p:spPr/>
      </p:pic>
    </p:spTree>
    <p:extLst>
      <p:ext uri="{BB962C8B-B14F-4D97-AF65-F5344CB8AC3E}">
        <p14:creationId xmlns:p14="http://schemas.microsoft.com/office/powerpoint/2010/main" val="40765904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F41356-0B95-D27C-9D21-D3686800B565}"/>
            </a:ext>
          </a:extLst>
        </p:cNvPr>
        <p:cNvGrpSpPr/>
        <p:nvPr/>
      </p:nvGrpSpPr>
      <p:grpSpPr>
        <a:xfrm>
          <a:off x="0" y="0"/>
          <a:ext cx="0" cy="0"/>
          <a:chOff x="0" y="0"/>
          <a:chExt cx="0" cy="0"/>
        </a:xfrm>
      </p:grpSpPr>
      <p:sp>
        <p:nvSpPr>
          <p:cNvPr id="16" name="Rectangle 15">
            <a:extLst>
              <a:ext uri="{FF2B5EF4-FFF2-40B4-BE49-F238E27FC236}">
                <a16:creationId xmlns:a16="http://schemas.microsoft.com/office/drawing/2014/main" id="{3515A9B3-06D9-6D8A-64AC-E739004BDE27}"/>
              </a:ext>
            </a:extLst>
          </p:cNvPr>
          <p:cNvSpPr/>
          <p:nvPr/>
        </p:nvSpPr>
        <p:spPr>
          <a:xfrm>
            <a:off x="281354" y="950870"/>
            <a:ext cx="11274249" cy="646331"/>
          </a:xfrm>
          <a:prstGeom prst="rect">
            <a:avLst/>
          </a:prstGeom>
        </p:spPr>
        <p:txBody>
          <a:bodyPr wrap="square">
            <a:spAutoFit/>
          </a:bodyPr>
          <a:lstStyle/>
          <a:p>
            <a:pPr algn="ctr"/>
            <a:r>
              <a:rPr lang="en-US" dirty="0"/>
              <a:t>A</a:t>
            </a:r>
            <a:r>
              <a:rPr lang="en-US" sz="1800" dirty="0"/>
              <a:t>dvanced sales support and underwriting will continue to be a priority investment for BGAs and IMOs </a:t>
            </a:r>
            <a:br>
              <a:rPr lang="en-US" sz="1800" dirty="0"/>
            </a:br>
            <a:r>
              <a:rPr lang="en-US" sz="1800" dirty="0"/>
              <a:t>to support their associated producers.</a:t>
            </a:r>
          </a:p>
        </p:txBody>
      </p:sp>
      <p:sp>
        <p:nvSpPr>
          <p:cNvPr id="9" name="Title Placeholder 37">
            <a:extLst>
              <a:ext uri="{FF2B5EF4-FFF2-40B4-BE49-F238E27FC236}">
                <a16:creationId xmlns:a16="http://schemas.microsoft.com/office/drawing/2014/main" id="{A5B7810C-9922-68F4-18D7-9E9F8637B4DF}"/>
              </a:ext>
            </a:extLst>
          </p:cNvPr>
          <p:cNvSpPr>
            <a:spLocks noGrp="1"/>
          </p:cNvSpPr>
          <p:nvPr>
            <p:ph type="title" hasCustomPrompt="1"/>
          </p:nvPr>
        </p:nvSpPr>
        <p:spPr>
          <a:xfrm>
            <a:off x="2" y="-44825"/>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latin typeface="Aptos" panose="020B0004020202020204" pitchFamily="34" charset="0"/>
              </a:defRPr>
            </a:lvl1pPr>
          </a:lstStyle>
          <a:p>
            <a:r>
              <a:rPr lang="en-US" kern="1200" dirty="0"/>
              <a:t>Financial Investments in Sales Support</a:t>
            </a:r>
            <a:endParaRPr lang="en-US" dirty="0"/>
          </a:p>
        </p:txBody>
      </p:sp>
      <p:sp>
        <p:nvSpPr>
          <p:cNvPr id="7" name="Text Placeholder 6">
            <a:extLst>
              <a:ext uri="{FF2B5EF4-FFF2-40B4-BE49-F238E27FC236}">
                <a16:creationId xmlns:a16="http://schemas.microsoft.com/office/drawing/2014/main" id="{841017A5-E679-AECD-CD43-037823298DEB}"/>
              </a:ext>
            </a:extLst>
          </p:cNvPr>
          <p:cNvSpPr>
            <a:spLocks noGrp="1"/>
          </p:cNvSpPr>
          <p:nvPr>
            <p:ph type="body" sz="quarter" idx="10"/>
          </p:nvPr>
        </p:nvSpPr>
        <p:spPr>
          <a:xfrm>
            <a:off x="474279" y="1742611"/>
            <a:ext cx="5468112" cy="400050"/>
          </a:xfrm>
        </p:spPr>
        <p:txBody>
          <a:bodyPr/>
          <a:lstStyle/>
          <a:p>
            <a:r>
              <a:rPr lang="en-US" dirty="0"/>
              <a:t>current</a:t>
            </a:r>
          </a:p>
        </p:txBody>
      </p:sp>
      <p:sp>
        <p:nvSpPr>
          <p:cNvPr id="3" name="Text Placeholder 6">
            <a:extLst>
              <a:ext uri="{FF2B5EF4-FFF2-40B4-BE49-F238E27FC236}">
                <a16:creationId xmlns:a16="http://schemas.microsoft.com/office/drawing/2014/main" id="{01742741-BD81-C330-CFE9-3B16ABCFB70B}"/>
              </a:ext>
            </a:extLst>
          </p:cNvPr>
          <p:cNvSpPr txBox="1">
            <a:spLocks/>
          </p:cNvSpPr>
          <p:nvPr/>
        </p:nvSpPr>
        <p:spPr>
          <a:xfrm>
            <a:off x="6249609" y="1778550"/>
            <a:ext cx="5468112" cy="400050"/>
          </a:xfrm>
          <a:prstGeom prst="rect">
            <a:avLst/>
          </a:prstGeom>
        </p:spPr>
        <p:txBody>
          <a:bodyPr anchor="ctr" anchorCtr="0"/>
          <a:lstStyle>
            <a:lvl1pPr marL="0" indent="0" algn="ctr" rtl="0" eaLnBrk="1" fontAlgn="base" hangingPunct="1">
              <a:lnSpc>
                <a:spcPct val="120000"/>
              </a:lnSpc>
              <a:spcBef>
                <a:spcPts val="0"/>
              </a:spcBef>
              <a:spcAft>
                <a:spcPts val="1260"/>
              </a:spcAft>
              <a:buClr>
                <a:schemeClr val="accent1"/>
              </a:buClr>
              <a:buSzPct val="90000"/>
              <a:buFont typeface="Arial"/>
              <a:buNone/>
              <a:defRPr sz="1600" b="1" cap="all" spc="20" baseline="0">
                <a:solidFill>
                  <a:srgbClr val="002F70"/>
                </a:solidFill>
                <a:latin typeface="Aptos" panose="020B0004020202020204" pitchFamily="34" charset="0"/>
                <a:ea typeface="+mn-ea"/>
                <a:cs typeface="+mn-cs"/>
              </a:defRPr>
            </a:lvl1pPr>
            <a:lvl2pPr marL="236685" indent="0" algn="l" rtl="0" eaLnBrk="1" fontAlgn="base" hangingPunct="1">
              <a:lnSpc>
                <a:spcPct val="120000"/>
              </a:lnSpc>
              <a:spcBef>
                <a:spcPts val="0"/>
              </a:spcBef>
              <a:spcAft>
                <a:spcPts val="1260"/>
              </a:spcAft>
              <a:buClr>
                <a:schemeClr val="accent1"/>
              </a:buClr>
              <a:buSzPct val="90000"/>
              <a:buFont typeface="Arial"/>
              <a:buNone/>
              <a:defRPr sz="1575" b="0">
                <a:solidFill>
                  <a:schemeClr val="tx1"/>
                </a:solidFill>
                <a:latin typeface="+mn-lt"/>
              </a:defRPr>
            </a:lvl2pPr>
            <a:lvl3pPr marL="481703"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defRPr>
            </a:lvl3pPr>
            <a:lvl4pPr marL="720054"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cs typeface="Arial" charset="0"/>
              </a:defRPr>
            </a:lvl4pPr>
            <a:lvl5pPr marL="956739" indent="0" algn="l" rtl="0" eaLnBrk="1" fontAlgn="base" hangingPunct="1">
              <a:lnSpc>
                <a:spcPct val="120000"/>
              </a:lnSpc>
              <a:spcBef>
                <a:spcPts val="0"/>
              </a:spcBef>
              <a:spcAft>
                <a:spcPts val="1260"/>
              </a:spcAft>
              <a:buClr>
                <a:schemeClr val="accent1"/>
              </a:buClr>
              <a:buSzPct val="90000"/>
              <a:buFont typeface="Arial"/>
              <a:buNone/>
              <a:defRPr sz="1260" b="0">
                <a:solidFill>
                  <a:schemeClr val="tx1"/>
                </a:solidFill>
                <a:latin typeface="+mn-lt"/>
                <a:cs typeface="Arial" charset="0"/>
              </a:defRPr>
            </a:lvl5pPr>
            <a:lvl6pPr marL="2166828"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6pPr>
            <a:lvl7pPr marL="264686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7pPr>
            <a:lvl8pPr marL="3126900"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8pPr>
            <a:lvl9pPr marL="360693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9pPr>
          </a:lstStyle>
          <a:p>
            <a:r>
              <a:rPr lang="en-US" kern="0" dirty="0"/>
              <a:t>3-year plan</a:t>
            </a:r>
          </a:p>
        </p:txBody>
      </p:sp>
      <p:sp>
        <p:nvSpPr>
          <p:cNvPr id="15" name="Slide Number Placeholder 2">
            <a:extLst>
              <a:ext uri="{FF2B5EF4-FFF2-40B4-BE49-F238E27FC236}">
                <a16:creationId xmlns:a16="http://schemas.microsoft.com/office/drawing/2014/main" id="{91B862EC-7620-DD8C-921B-38BF15F22F6E}"/>
              </a:ext>
            </a:extLst>
          </p:cNvPr>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latin typeface="Aptos" panose="020B0004020202020204" pitchFamily="34" charset="0"/>
              </a:rPr>
              <a:pPr/>
              <a:t>14</a:t>
            </a:fld>
            <a:endParaRPr lang="en-US" sz="900" dirty="0">
              <a:latin typeface="Aptos" panose="020B0004020202020204" pitchFamily="34" charset="0"/>
            </a:endParaRPr>
          </a:p>
        </p:txBody>
      </p:sp>
      <p:graphicFrame>
        <p:nvGraphicFramePr>
          <p:cNvPr id="2" name="Chart Placeholder 10">
            <a:extLst>
              <a:ext uri="{FF2B5EF4-FFF2-40B4-BE49-F238E27FC236}">
                <a16:creationId xmlns:a16="http://schemas.microsoft.com/office/drawing/2014/main" id="{C5B683C0-6617-D9F5-5464-17E6A395E50B}"/>
              </a:ext>
            </a:extLst>
          </p:cNvPr>
          <p:cNvGraphicFramePr>
            <a:graphicFrameLocks/>
          </p:cNvGraphicFramePr>
          <p:nvPr>
            <p:extLst>
              <p:ext uri="{D42A27DB-BD31-4B8C-83A1-F6EECF244321}">
                <p14:modId xmlns:p14="http://schemas.microsoft.com/office/powerpoint/2010/main" val="3250406280"/>
              </p:ext>
            </p:extLst>
          </p:nvPr>
        </p:nvGraphicFramePr>
        <p:xfrm>
          <a:off x="474279" y="2178599"/>
          <a:ext cx="7199736" cy="348270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Chart Placeholder 10">
            <a:extLst>
              <a:ext uri="{FF2B5EF4-FFF2-40B4-BE49-F238E27FC236}">
                <a16:creationId xmlns:a16="http://schemas.microsoft.com/office/drawing/2014/main" id="{4ACA1229-56EF-19ED-D57E-093101E9F364}"/>
              </a:ext>
            </a:extLst>
          </p:cNvPr>
          <p:cNvGraphicFramePr>
            <a:graphicFrameLocks/>
          </p:cNvGraphicFramePr>
          <p:nvPr>
            <p:extLst>
              <p:ext uri="{D42A27DB-BD31-4B8C-83A1-F6EECF244321}">
                <p14:modId xmlns:p14="http://schemas.microsoft.com/office/powerpoint/2010/main" val="3463277255"/>
              </p:ext>
            </p:extLst>
          </p:nvPr>
        </p:nvGraphicFramePr>
        <p:xfrm>
          <a:off x="6249609" y="2214537"/>
          <a:ext cx="5834361" cy="3482709"/>
        </p:xfrm>
        <a:graphic>
          <a:graphicData uri="http://schemas.openxmlformats.org/drawingml/2006/chart">
            <c:chart xmlns:c="http://schemas.openxmlformats.org/drawingml/2006/chart" xmlns:r="http://schemas.openxmlformats.org/officeDocument/2006/relationships" r:id="rId4"/>
          </a:graphicData>
        </a:graphic>
      </p:graphicFrame>
      <p:sp>
        <p:nvSpPr>
          <p:cNvPr id="5" name="Rectangle 4">
            <a:extLst>
              <a:ext uri="{FF2B5EF4-FFF2-40B4-BE49-F238E27FC236}">
                <a16:creationId xmlns:a16="http://schemas.microsoft.com/office/drawing/2014/main" id="{0D31BCE0-DE89-F3AE-F403-C4E3BB990C8B}"/>
              </a:ext>
            </a:extLst>
          </p:cNvPr>
          <p:cNvSpPr/>
          <p:nvPr/>
        </p:nvSpPr>
        <p:spPr>
          <a:xfrm>
            <a:off x="474279" y="5898651"/>
            <a:ext cx="5320793" cy="276999"/>
          </a:xfrm>
          <a:prstGeom prst="rect">
            <a:avLst/>
          </a:prstGeom>
        </p:spPr>
        <p:txBody>
          <a:bodyPr wrap="square">
            <a:spAutoFit/>
          </a:bodyPr>
          <a:lstStyle/>
          <a:p>
            <a:r>
              <a:rPr lang="en-US" sz="1200" dirty="0"/>
              <a:t>Number of companies selecting each rank</a:t>
            </a:r>
            <a:endParaRPr lang="en-US" sz="1800" dirty="0"/>
          </a:p>
        </p:txBody>
      </p:sp>
    </p:spTree>
    <p:extLst>
      <p:ext uri="{BB962C8B-B14F-4D97-AF65-F5344CB8AC3E}">
        <p14:creationId xmlns:p14="http://schemas.microsoft.com/office/powerpoint/2010/main" val="37686698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F45A1C-8C77-87C0-580B-08650E3B6165}"/>
            </a:ext>
          </a:extLst>
        </p:cNvPr>
        <p:cNvGrpSpPr/>
        <p:nvPr/>
      </p:nvGrpSpPr>
      <p:grpSpPr>
        <a:xfrm>
          <a:off x="0" y="0"/>
          <a:ext cx="0" cy="0"/>
          <a:chOff x="0" y="0"/>
          <a:chExt cx="0" cy="0"/>
        </a:xfrm>
      </p:grpSpPr>
      <p:sp>
        <p:nvSpPr>
          <p:cNvPr id="16" name="Rectangle 15">
            <a:extLst>
              <a:ext uri="{FF2B5EF4-FFF2-40B4-BE49-F238E27FC236}">
                <a16:creationId xmlns:a16="http://schemas.microsoft.com/office/drawing/2014/main" id="{81F82DE1-463E-3B29-8581-C3E43553B7A1}"/>
              </a:ext>
            </a:extLst>
          </p:cNvPr>
          <p:cNvSpPr/>
          <p:nvPr/>
        </p:nvSpPr>
        <p:spPr>
          <a:xfrm>
            <a:off x="305266" y="958682"/>
            <a:ext cx="11274249" cy="646331"/>
          </a:xfrm>
          <a:prstGeom prst="rect">
            <a:avLst/>
          </a:prstGeom>
        </p:spPr>
        <p:txBody>
          <a:bodyPr wrap="square">
            <a:spAutoFit/>
          </a:bodyPr>
          <a:lstStyle/>
          <a:p>
            <a:pPr algn="ctr"/>
            <a:r>
              <a:rPr lang="en-US" dirty="0"/>
              <a:t>In the next 3 years, supporting target market segments and concierge service to top producers </a:t>
            </a:r>
            <a:br>
              <a:rPr lang="en-US" dirty="0"/>
            </a:br>
            <a:r>
              <a:rPr lang="en-US" dirty="0"/>
              <a:t>are priority investments.</a:t>
            </a:r>
            <a:endParaRPr lang="en-US" sz="1800" dirty="0"/>
          </a:p>
        </p:txBody>
      </p:sp>
      <p:sp>
        <p:nvSpPr>
          <p:cNvPr id="9" name="Title Placeholder 37">
            <a:extLst>
              <a:ext uri="{FF2B5EF4-FFF2-40B4-BE49-F238E27FC236}">
                <a16:creationId xmlns:a16="http://schemas.microsoft.com/office/drawing/2014/main" id="{0245A976-9B3F-7524-9176-9F3B4F159810}"/>
              </a:ext>
            </a:extLst>
          </p:cNvPr>
          <p:cNvSpPr>
            <a:spLocks noGrp="1"/>
          </p:cNvSpPr>
          <p:nvPr>
            <p:ph type="title" hasCustomPrompt="1"/>
          </p:nvPr>
        </p:nvSpPr>
        <p:spPr>
          <a:xfrm>
            <a:off x="2" y="-44825"/>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latin typeface="Aptos" panose="020B0004020202020204" pitchFamily="34" charset="0"/>
              </a:defRPr>
            </a:lvl1pPr>
          </a:lstStyle>
          <a:p>
            <a:r>
              <a:rPr lang="en-US" kern="1200" dirty="0"/>
              <a:t>Financial Investments in Practice Support</a:t>
            </a:r>
            <a:endParaRPr lang="en-US" dirty="0"/>
          </a:p>
        </p:txBody>
      </p:sp>
      <p:sp>
        <p:nvSpPr>
          <p:cNvPr id="7" name="Text Placeholder 6">
            <a:extLst>
              <a:ext uri="{FF2B5EF4-FFF2-40B4-BE49-F238E27FC236}">
                <a16:creationId xmlns:a16="http://schemas.microsoft.com/office/drawing/2014/main" id="{6174B532-F4DA-2DB2-9B8D-EA2FF5F20209}"/>
              </a:ext>
            </a:extLst>
          </p:cNvPr>
          <p:cNvSpPr>
            <a:spLocks noGrp="1"/>
          </p:cNvSpPr>
          <p:nvPr>
            <p:ph type="body" sz="quarter" idx="10"/>
          </p:nvPr>
        </p:nvSpPr>
        <p:spPr>
          <a:xfrm>
            <a:off x="474279" y="1749007"/>
            <a:ext cx="5468112" cy="400050"/>
          </a:xfrm>
        </p:spPr>
        <p:txBody>
          <a:bodyPr/>
          <a:lstStyle/>
          <a:p>
            <a:r>
              <a:rPr lang="en-US" dirty="0"/>
              <a:t>current</a:t>
            </a:r>
          </a:p>
        </p:txBody>
      </p:sp>
      <p:sp>
        <p:nvSpPr>
          <p:cNvPr id="3" name="Text Placeholder 6">
            <a:extLst>
              <a:ext uri="{FF2B5EF4-FFF2-40B4-BE49-F238E27FC236}">
                <a16:creationId xmlns:a16="http://schemas.microsoft.com/office/drawing/2014/main" id="{8744C2B3-819B-58A7-F6E7-59963889540E}"/>
              </a:ext>
            </a:extLst>
          </p:cNvPr>
          <p:cNvSpPr txBox="1">
            <a:spLocks/>
          </p:cNvSpPr>
          <p:nvPr/>
        </p:nvSpPr>
        <p:spPr>
          <a:xfrm>
            <a:off x="6261572" y="1744794"/>
            <a:ext cx="5468112" cy="400050"/>
          </a:xfrm>
          <a:prstGeom prst="rect">
            <a:avLst/>
          </a:prstGeom>
        </p:spPr>
        <p:txBody>
          <a:bodyPr anchor="ctr" anchorCtr="0"/>
          <a:lstStyle>
            <a:lvl1pPr marL="0" indent="0" algn="ctr" rtl="0" eaLnBrk="1" fontAlgn="base" hangingPunct="1">
              <a:lnSpc>
                <a:spcPct val="120000"/>
              </a:lnSpc>
              <a:spcBef>
                <a:spcPts val="0"/>
              </a:spcBef>
              <a:spcAft>
                <a:spcPts val="1260"/>
              </a:spcAft>
              <a:buClr>
                <a:schemeClr val="accent1"/>
              </a:buClr>
              <a:buSzPct val="90000"/>
              <a:buFont typeface="Arial"/>
              <a:buNone/>
              <a:defRPr sz="1600" b="1" cap="all" spc="20" baseline="0">
                <a:solidFill>
                  <a:srgbClr val="002F70"/>
                </a:solidFill>
                <a:latin typeface="Aptos" panose="020B0004020202020204" pitchFamily="34" charset="0"/>
                <a:ea typeface="+mn-ea"/>
                <a:cs typeface="+mn-cs"/>
              </a:defRPr>
            </a:lvl1pPr>
            <a:lvl2pPr marL="236685" indent="0" algn="l" rtl="0" eaLnBrk="1" fontAlgn="base" hangingPunct="1">
              <a:lnSpc>
                <a:spcPct val="120000"/>
              </a:lnSpc>
              <a:spcBef>
                <a:spcPts val="0"/>
              </a:spcBef>
              <a:spcAft>
                <a:spcPts val="1260"/>
              </a:spcAft>
              <a:buClr>
                <a:schemeClr val="accent1"/>
              </a:buClr>
              <a:buSzPct val="90000"/>
              <a:buFont typeface="Arial"/>
              <a:buNone/>
              <a:defRPr sz="1575" b="0">
                <a:solidFill>
                  <a:schemeClr val="tx1"/>
                </a:solidFill>
                <a:latin typeface="+mn-lt"/>
              </a:defRPr>
            </a:lvl2pPr>
            <a:lvl3pPr marL="481703"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defRPr>
            </a:lvl3pPr>
            <a:lvl4pPr marL="720054"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cs typeface="Arial" charset="0"/>
              </a:defRPr>
            </a:lvl4pPr>
            <a:lvl5pPr marL="956739" indent="0" algn="l" rtl="0" eaLnBrk="1" fontAlgn="base" hangingPunct="1">
              <a:lnSpc>
                <a:spcPct val="120000"/>
              </a:lnSpc>
              <a:spcBef>
                <a:spcPts val="0"/>
              </a:spcBef>
              <a:spcAft>
                <a:spcPts val="1260"/>
              </a:spcAft>
              <a:buClr>
                <a:schemeClr val="accent1"/>
              </a:buClr>
              <a:buSzPct val="90000"/>
              <a:buFont typeface="Arial"/>
              <a:buNone/>
              <a:defRPr sz="1260" b="0">
                <a:solidFill>
                  <a:schemeClr val="tx1"/>
                </a:solidFill>
                <a:latin typeface="+mn-lt"/>
                <a:cs typeface="Arial" charset="0"/>
              </a:defRPr>
            </a:lvl5pPr>
            <a:lvl6pPr marL="2166828"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6pPr>
            <a:lvl7pPr marL="264686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7pPr>
            <a:lvl8pPr marL="3126900"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8pPr>
            <a:lvl9pPr marL="360693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9pPr>
          </a:lstStyle>
          <a:p>
            <a:r>
              <a:rPr lang="en-US" kern="0" dirty="0"/>
              <a:t>3-year plan</a:t>
            </a:r>
          </a:p>
        </p:txBody>
      </p:sp>
      <p:sp>
        <p:nvSpPr>
          <p:cNvPr id="15" name="Slide Number Placeholder 2">
            <a:extLst>
              <a:ext uri="{FF2B5EF4-FFF2-40B4-BE49-F238E27FC236}">
                <a16:creationId xmlns:a16="http://schemas.microsoft.com/office/drawing/2014/main" id="{B2B80DEA-F210-A01A-A1E2-251FCAD4FDA3}"/>
              </a:ext>
            </a:extLst>
          </p:cNvPr>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latin typeface="Aptos" panose="020B0004020202020204" pitchFamily="34" charset="0"/>
              </a:rPr>
              <a:pPr/>
              <a:t>15</a:t>
            </a:fld>
            <a:endParaRPr lang="en-US" sz="900" dirty="0">
              <a:latin typeface="Aptos" panose="020B0004020202020204" pitchFamily="34" charset="0"/>
            </a:endParaRPr>
          </a:p>
        </p:txBody>
      </p:sp>
      <p:graphicFrame>
        <p:nvGraphicFramePr>
          <p:cNvPr id="5" name="Chart Placeholder 10">
            <a:extLst>
              <a:ext uri="{FF2B5EF4-FFF2-40B4-BE49-F238E27FC236}">
                <a16:creationId xmlns:a16="http://schemas.microsoft.com/office/drawing/2014/main" id="{BAF3CB6F-892E-0930-AA11-83E99F1513AD}"/>
              </a:ext>
            </a:extLst>
          </p:cNvPr>
          <p:cNvGraphicFramePr>
            <a:graphicFrameLocks/>
          </p:cNvGraphicFramePr>
          <p:nvPr>
            <p:extLst>
              <p:ext uri="{D42A27DB-BD31-4B8C-83A1-F6EECF244321}">
                <p14:modId xmlns:p14="http://schemas.microsoft.com/office/powerpoint/2010/main" val="1416260000"/>
              </p:ext>
            </p:extLst>
          </p:nvPr>
        </p:nvGraphicFramePr>
        <p:xfrm>
          <a:off x="-293510" y="2149056"/>
          <a:ext cx="7203595" cy="371208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Placeholder 10">
            <a:extLst>
              <a:ext uri="{FF2B5EF4-FFF2-40B4-BE49-F238E27FC236}">
                <a16:creationId xmlns:a16="http://schemas.microsoft.com/office/drawing/2014/main" id="{C579010B-4FD7-2961-6B31-261056880AEC}"/>
              </a:ext>
            </a:extLst>
          </p:cNvPr>
          <p:cNvGraphicFramePr>
            <a:graphicFrameLocks/>
          </p:cNvGraphicFramePr>
          <p:nvPr>
            <p:extLst>
              <p:ext uri="{D42A27DB-BD31-4B8C-83A1-F6EECF244321}">
                <p14:modId xmlns:p14="http://schemas.microsoft.com/office/powerpoint/2010/main" val="3533555004"/>
              </p:ext>
            </p:extLst>
          </p:nvPr>
        </p:nvGraphicFramePr>
        <p:xfrm>
          <a:off x="6249611" y="1944819"/>
          <a:ext cx="5579716" cy="3796224"/>
        </p:xfrm>
        <a:graphic>
          <a:graphicData uri="http://schemas.openxmlformats.org/drawingml/2006/chart">
            <c:chart xmlns:c="http://schemas.openxmlformats.org/drawingml/2006/chart" xmlns:r="http://schemas.openxmlformats.org/officeDocument/2006/relationships" r:id="rId4"/>
          </a:graphicData>
        </a:graphic>
      </p:graphicFrame>
      <p:sp>
        <p:nvSpPr>
          <p:cNvPr id="2" name="Rectangle 1">
            <a:extLst>
              <a:ext uri="{FF2B5EF4-FFF2-40B4-BE49-F238E27FC236}">
                <a16:creationId xmlns:a16="http://schemas.microsoft.com/office/drawing/2014/main" id="{40898B89-C62B-A5F7-7789-E6DB408412D6}"/>
              </a:ext>
            </a:extLst>
          </p:cNvPr>
          <p:cNvSpPr/>
          <p:nvPr/>
        </p:nvSpPr>
        <p:spPr>
          <a:xfrm>
            <a:off x="474279" y="5898651"/>
            <a:ext cx="5320793" cy="276999"/>
          </a:xfrm>
          <a:prstGeom prst="rect">
            <a:avLst/>
          </a:prstGeom>
        </p:spPr>
        <p:txBody>
          <a:bodyPr wrap="square">
            <a:spAutoFit/>
          </a:bodyPr>
          <a:lstStyle/>
          <a:p>
            <a:r>
              <a:rPr lang="en-US" sz="1200" dirty="0"/>
              <a:t>Number of companies selecting each rank</a:t>
            </a:r>
            <a:endParaRPr lang="en-US" sz="1800" dirty="0"/>
          </a:p>
        </p:txBody>
      </p:sp>
    </p:spTree>
    <p:extLst>
      <p:ext uri="{BB962C8B-B14F-4D97-AF65-F5344CB8AC3E}">
        <p14:creationId xmlns:p14="http://schemas.microsoft.com/office/powerpoint/2010/main" val="36871517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FF0CA7-DF94-F765-272C-CCAC6CEACE61}"/>
            </a:ext>
          </a:extLst>
        </p:cNvPr>
        <p:cNvGrpSpPr/>
        <p:nvPr/>
      </p:nvGrpSpPr>
      <p:grpSpPr>
        <a:xfrm>
          <a:off x="0" y="0"/>
          <a:ext cx="0" cy="0"/>
          <a:chOff x="0" y="0"/>
          <a:chExt cx="0" cy="0"/>
        </a:xfrm>
      </p:grpSpPr>
      <p:sp>
        <p:nvSpPr>
          <p:cNvPr id="9" name="Title Placeholder 37">
            <a:extLst>
              <a:ext uri="{FF2B5EF4-FFF2-40B4-BE49-F238E27FC236}">
                <a16:creationId xmlns:a16="http://schemas.microsoft.com/office/drawing/2014/main" id="{5E3A426B-E936-F7D1-C7A2-A2016DF46203}"/>
              </a:ext>
            </a:extLst>
          </p:cNvPr>
          <p:cNvSpPr>
            <a:spLocks noGrp="1"/>
          </p:cNvSpPr>
          <p:nvPr>
            <p:ph type="title" hasCustomPrompt="1"/>
          </p:nvPr>
        </p:nvSpPr>
        <p:spPr>
          <a:xfrm>
            <a:off x="2" y="-44825"/>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latin typeface="Aptos" panose="020B0004020202020204" pitchFamily="34" charset="0"/>
              </a:defRPr>
            </a:lvl1pPr>
          </a:lstStyle>
          <a:p>
            <a:r>
              <a:rPr lang="en-US" kern="1200" dirty="0"/>
              <a:t>Financial Investments in Marketing Support</a:t>
            </a:r>
            <a:endParaRPr lang="en-US" dirty="0"/>
          </a:p>
        </p:txBody>
      </p:sp>
      <p:sp>
        <p:nvSpPr>
          <p:cNvPr id="7" name="Text Placeholder 6">
            <a:extLst>
              <a:ext uri="{FF2B5EF4-FFF2-40B4-BE49-F238E27FC236}">
                <a16:creationId xmlns:a16="http://schemas.microsoft.com/office/drawing/2014/main" id="{6D4A773A-13B2-6E4A-CFCE-C00BDF152B48}"/>
              </a:ext>
            </a:extLst>
          </p:cNvPr>
          <p:cNvSpPr>
            <a:spLocks noGrp="1"/>
          </p:cNvSpPr>
          <p:nvPr>
            <p:ph type="body" sz="quarter" idx="10"/>
          </p:nvPr>
        </p:nvSpPr>
        <p:spPr>
          <a:xfrm>
            <a:off x="474279" y="1749007"/>
            <a:ext cx="5468112" cy="400050"/>
          </a:xfrm>
        </p:spPr>
        <p:txBody>
          <a:bodyPr/>
          <a:lstStyle/>
          <a:p>
            <a:r>
              <a:rPr lang="en-US" dirty="0"/>
              <a:t>current</a:t>
            </a:r>
          </a:p>
        </p:txBody>
      </p:sp>
      <p:sp>
        <p:nvSpPr>
          <p:cNvPr id="3" name="Text Placeholder 6">
            <a:extLst>
              <a:ext uri="{FF2B5EF4-FFF2-40B4-BE49-F238E27FC236}">
                <a16:creationId xmlns:a16="http://schemas.microsoft.com/office/drawing/2014/main" id="{ABA91F37-5451-DF69-F57D-FF6F5126BDA3}"/>
              </a:ext>
            </a:extLst>
          </p:cNvPr>
          <p:cNvSpPr txBox="1">
            <a:spLocks/>
          </p:cNvSpPr>
          <p:nvPr/>
        </p:nvSpPr>
        <p:spPr>
          <a:xfrm>
            <a:off x="6261572" y="1744794"/>
            <a:ext cx="5468112" cy="400050"/>
          </a:xfrm>
          <a:prstGeom prst="rect">
            <a:avLst/>
          </a:prstGeom>
        </p:spPr>
        <p:txBody>
          <a:bodyPr anchor="ctr" anchorCtr="0"/>
          <a:lstStyle>
            <a:lvl1pPr marL="0" indent="0" algn="ctr" rtl="0" eaLnBrk="1" fontAlgn="base" hangingPunct="1">
              <a:lnSpc>
                <a:spcPct val="120000"/>
              </a:lnSpc>
              <a:spcBef>
                <a:spcPts val="0"/>
              </a:spcBef>
              <a:spcAft>
                <a:spcPts val="1260"/>
              </a:spcAft>
              <a:buClr>
                <a:schemeClr val="accent1"/>
              </a:buClr>
              <a:buSzPct val="90000"/>
              <a:buFont typeface="Arial"/>
              <a:buNone/>
              <a:defRPr sz="1600" b="1" cap="all" spc="20" baseline="0">
                <a:solidFill>
                  <a:srgbClr val="002F70"/>
                </a:solidFill>
                <a:latin typeface="Aptos" panose="020B0004020202020204" pitchFamily="34" charset="0"/>
                <a:ea typeface="+mn-ea"/>
                <a:cs typeface="+mn-cs"/>
              </a:defRPr>
            </a:lvl1pPr>
            <a:lvl2pPr marL="236685" indent="0" algn="l" rtl="0" eaLnBrk="1" fontAlgn="base" hangingPunct="1">
              <a:lnSpc>
                <a:spcPct val="120000"/>
              </a:lnSpc>
              <a:spcBef>
                <a:spcPts val="0"/>
              </a:spcBef>
              <a:spcAft>
                <a:spcPts val="1260"/>
              </a:spcAft>
              <a:buClr>
                <a:schemeClr val="accent1"/>
              </a:buClr>
              <a:buSzPct val="90000"/>
              <a:buFont typeface="Arial"/>
              <a:buNone/>
              <a:defRPr sz="1575" b="0">
                <a:solidFill>
                  <a:schemeClr val="tx1"/>
                </a:solidFill>
                <a:latin typeface="+mn-lt"/>
              </a:defRPr>
            </a:lvl2pPr>
            <a:lvl3pPr marL="481703"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defRPr>
            </a:lvl3pPr>
            <a:lvl4pPr marL="720054"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cs typeface="Arial" charset="0"/>
              </a:defRPr>
            </a:lvl4pPr>
            <a:lvl5pPr marL="956739" indent="0" algn="l" rtl="0" eaLnBrk="1" fontAlgn="base" hangingPunct="1">
              <a:lnSpc>
                <a:spcPct val="120000"/>
              </a:lnSpc>
              <a:spcBef>
                <a:spcPts val="0"/>
              </a:spcBef>
              <a:spcAft>
                <a:spcPts val="1260"/>
              </a:spcAft>
              <a:buClr>
                <a:schemeClr val="accent1"/>
              </a:buClr>
              <a:buSzPct val="90000"/>
              <a:buFont typeface="Arial"/>
              <a:buNone/>
              <a:defRPr sz="1260" b="0">
                <a:solidFill>
                  <a:schemeClr val="tx1"/>
                </a:solidFill>
                <a:latin typeface="+mn-lt"/>
                <a:cs typeface="Arial" charset="0"/>
              </a:defRPr>
            </a:lvl5pPr>
            <a:lvl6pPr marL="2166828"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6pPr>
            <a:lvl7pPr marL="264686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7pPr>
            <a:lvl8pPr marL="3126900"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8pPr>
            <a:lvl9pPr marL="360693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9pPr>
          </a:lstStyle>
          <a:p>
            <a:r>
              <a:rPr lang="en-US" kern="0" dirty="0"/>
              <a:t>3-year plan</a:t>
            </a:r>
          </a:p>
        </p:txBody>
      </p:sp>
      <p:sp>
        <p:nvSpPr>
          <p:cNvPr id="15" name="Slide Number Placeholder 2">
            <a:extLst>
              <a:ext uri="{FF2B5EF4-FFF2-40B4-BE49-F238E27FC236}">
                <a16:creationId xmlns:a16="http://schemas.microsoft.com/office/drawing/2014/main" id="{B675F08F-0FA8-01DA-955A-6FE954BA63E9}"/>
              </a:ext>
            </a:extLst>
          </p:cNvPr>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latin typeface="Aptos" panose="020B0004020202020204" pitchFamily="34" charset="0"/>
              </a:rPr>
              <a:pPr/>
              <a:t>16</a:t>
            </a:fld>
            <a:endParaRPr lang="en-US" sz="900" dirty="0">
              <a:latin typeface="Aptos" panose="020B0004020202020204" pitchFamily="34" charset="0"/>
            </a:endParaRPr>
          </a:p>
        </p:txBody>
      </p:sp>
      <p:graphicFrame>
        <p:nvGraphicFramePr>
          <p:cNvPr id="2" name="Chart Placeholder 10">
            <a:extLst>
              <a:ext uri="{FF2B5EF4-FFF2-40B4-BE49-F238E27FC236}">
                <a16:creationId xmlns:a16="http://schemas.microsoft.com/office/drawing/2014/main" id="{844AA215-223C-AE74-15CF-2A6138431A63}"/>
              </a:ext>
            </a:extLst>
          </p:cNvPr>
          <p:cNvGraphicFramePr>
            <a:graphicFrameLocks/>
          </p:cNvGraphicFramePr>
          <p:nvPr>
            <p:extLst>
              <p:ext uri="{D42A27DB-BD31-4B8C-83A1-F6EECF244321}">
                <p14:modId xmlns:p14="http://schemas.microsoft.com/office/powerpoint/2010/main" val="3997234959"/>
              </p:ext>
            </p:extLst>
          </p:nvPr>
        </p:nvGraphicFramePr>
        <p:xfrm>
          <a:off x="192741" y="2163145"/>
          <a:ext cx="6068831" cy="35687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Chart Placeholder 10">
            <a:extLst>
              <a:ext uri="{FF2B5EF4-FFF2-40B4-BE49-F238E27FC236}">
                <a16:creationId xmlns:a16="http://schemas.microsoft.com/office/drawing/2014/main" id="{7BB66887-B9EC-4AFD-D227-A201091D6439}"/>
              </a:ext>
            </a:extLst>
          </p:cNvPr>
          <p:cNvGraphicFramePr>
            <a:graphicFrameLocks/>
          </p:cNvGraphicFramePr>
          <p:nvPr>
            <p:extLst>
              <p:ext uri="{D42A27DB-BD31-4B8C-83A1-F6EECF244321}">
                <p14:modId xmlns:p14="http://schemas.microsoft.com/office/powerpoint/2010/main" val="3626777455"/>
              </p:ext>
            </p:extLst>
          </p:nvPr>
        </p:nvGraphicFramePr>
        <p:xfrm>
          <a:off x="6261572" y="2144844"/>
          <a:ext cx="7095281" cy="3568700"/>
        </p:xfrm>
        <a:graphic>
          <a:graphicData uri="http://schemas.openxmlformats.org/drawingml/2006/chart">
            <c:chart xmlns:c="http://schemas.openxmlformats.org/drawingml/2006/chart" xmlns:r="http://schemas.openxmlformats.org/officeDocument/2006/relationships" r:id="rId4"/>
          </a:graphicData>
        </a:graphic>
      </p:graphicFrame>
      <p:sp>
        <p:nvSpPr>
          <p:cNvPr id="8" name="Rectangle 7">
            <a:extLst>
              <a:ext uri="{FF2B5EF4-FFF2-40B4-BE49-F238E27FC236}">
                <a16:creationId xmlns:a16="http://schemas.microsoft.com/office/drawing/2014/main" id="{C31FCA3B-E37B-FBED-AB16-D41E286E8EFB}"/>
              </a:ext>
            </a:extLst>
          </p:cNvPr>
          <p:cNvSpPr/>
          <p:nvPr/>
        </p:nvSpPr>
        <p:spPr>
          <a:xfrm>
            <a:off x="305266" y="958682"/>
            <a:ext cx="11274249" cy="369332"/>
          </a:xfrm>
          <a:prstGeom prst="rect">
            <a:avLst/>
          </a:prstGeom>
        </p:spPr>
        <p:txBody>
          <a:bodyPr wrap="square">
            <a:spAutoFit/>
          </a:bodyPr>
          <a:lstStyle/>
          <a:p>
            <a:pPr algn="ctr"/>
            <a:r>
              <a:rPr lang="en-US" dirty="0"/>
              <a:t>Future investment priorities for BGAs and IMOs are on-line marketing and lead generation.</a:t>
            </a:r>
            <a:endParaRPr lang="en-US" sz="1800" dirty="0"/>
          </a:p>
        </p:txBody>
      </p:sp>
      <p:sp>
        <p:nvSpPr>
          <p:cNvPr id="5" name="Rectangle 4">
            <a:extLst>
              <a:ext uri="{FF2B5EF4-FFF2-40B4-BE49-F238E27FC236}">
                <a16:creationId xmlns:a16="http://schemas.microsoft.com/office/drawing/2014/main" id="{A02BEB93-D50A-F01C-1DF1-E3FE1181F83E}"/>
              </a:ext>
            </a:extLst>
          </p:cNvPr>
          <p:cNvSpPr/>
          <p:nvPr/>
        </p:nvSpPr>
        <p:spPr>
          <a:xfrm>
            <a:off x="474279" y="5898651"/>
            <a:ext cx="5320793" cy="276999"/>
          </a:xfrm>
          <a:prstGeom prst="rect">
            <a:avLst/>
          </a:prstGeom>
        </p:spPr>
        <p:txBody>
          <a:bodyPr wrap="square">
            <a:spAutoFit/>
          </a:bodyPr>
          <a:lstStyle/>
          <a:p>
            <a:r>
              <a:rPr lang="en-US" sz="1200" dirty="0"/>
              <a:t>Number of companies selecting each rank</a:t>
            </a:r>
            <a:endParaRPr lang="en-US" sz="1800" dirty="0"/>
          </a:p>
        </p:txBody>
      </p:sp>
    </p:spTree>
    <p:extLst>
      <p:ext uri="{BB962C8B-B14F-4D97-AF65-F5344CB8AC3E}">
        <p14:creationId xmlns:p14="http://schemas.microsoft.com/office/powerpoint/2010/main" val="17718986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4C654C-D2CF-E847-A996-4A33A378DA1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3B5AFF7-51A6-4C10-BA42-952EF8CCAAE5}"/>
              </a:ext>
            </a:extLst>
          </p:cNvPr>
          <p:cNvSpPr>
            <a:spLocks noGrp="1"/>
          </p:cNvSpPr>
          <p:nvPr>
            <p:ph type="title"/>
          </p:nvPr>
        </p:nvSpPr>
        <p:spPr/>
        <p:txBody>
          <a:bodyPr/>
          <a:lstStyle/>
          <a:p>
            <a:r>
              <a:rPr lang="en-US" dirty="0"/>
              <a:t>Carrier Service and Support</a:t>
            </a:r>
          </a:p>
        </p:txBody>
      </p:sp>
      <p:pic>
        <p:nvPicPr>
          <p:cNvPr id="10" name="Picture Placeholder 9" descr="A group of people skydiving&#10;&#10;Description automatically generated">
            <a:extLst>
              <a:ext uri="{FF2B5EF4-FFF2-40B4-BE49-F238E27FC236}">
                <a16:creationId xmlns:a16="http://schemas.microsoft.com/office/drawing/2014/main" id="{F4D6CBA1-80F7-9C82-4EE1-3C5A4967E26A}"/>
              </a:ext>
            </a:extLst>
          </p:cNvPr>
          <p:cNvPicPr>
            <a:picLocks noGrp="1" noChangeAspect="1"/>
          </p:cNvPicPr>
          <p:nvPr>
            <p:ph type="pic" sz="quarter" idx="10"/>
          </p:nvPr>
        </p:nvPicPr>
        <p:blipFill>
          <a:blip r:embed="rId2"/>
          <a:srcRect t="26198" b="26198"/>
          <a:stretch>
            <a:fillRect/>
          </a:stretch>
        </p:blipFill>
        <p:spPr/>
      </p:pic>
    </p:spTree>
    <p:extLst>
      <p:ext uri="{BB962C8B-B14F-4D97-AF65-F5344CB8AC3E}">
        <p14:creationId xmlns:p14="http://schemas.microsoft.com/office/powerpoint/2010/main" val="22806116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43B1C0-3DF2-1A43-B354-4A44BB08E909}"/>
            </a:ext>
          </a:extLst>
        </p:cNvPr>
        <p:cNvGrpSpPr/>
        <p:nvPr/>
      </p:nvGrpSpPr>
      <p:grpSpPr>
        <a:xfrm>
          <a:off x="0" y="0"/>
          <a:ext cx="0" cy="0"/>
          <a:chOff x="0" y="0"/>
          <a:chExt cx="0" cy="0"/>
        </a:xfrm>
      </p:grpSpPr>
      <p:sp>
        <p:nvSpPr>
          <p:cNvPr id="9" name="Title Placeholder 37">
            <a:extLst>
              <a:ext uri="{FF2B5EF4-FFF2-40B4-BE49-F238E27FC236}">
                <a16:creationId xmlns:a16="http://schemas.microsoft.com/office/drawing/2014/main" id="{1F55122F-4F14-26E4-056D-4F03E1AA60A6}"/>
              </a:ext>
            </a:extLst>
          </p:cNvPr>
          <p:cNvSpPr>
            <a:spLocks noGrp="1"/>
          </p:cNvSpPr>
          <p:nvPr>
            <p:ph type="title" hasCustomPrompt="1"/>
          </p:nvPr>
        </p:nvSpPr>
        <p:spPr>
          <a:xfrm>
            <a:off x="2" y="-44825"/>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latin typeface="Aptos" panose="020B0004020202020204" pitchFamily="34" charset="0"/>
              </a:defRPr>
            </a:lvl1pPr>
          </a:lstStyle>
          <a:p>
            <a:r>
              <a:rPr lang="en-US" kern="1200" dirty="0"/>
              <a:t>Life Insurance Contracts</a:t>
            </a:r>
            <a:endParaRPr lang="en-US" dirty="0"/>
          </a:p>
        </p:txBody>
      </p:sp>
      <p:sp>
        <p:nvSpPr>
          <p:cNvPr id="7" name="Text Placeholder 6">
            <a:extLst>
              <a:ext uri="{FF2B5EF4-FFF2-40B4-BE49-F238E27FC236}">
                <a16:creationId xmlns:a16="http://schemas.microsoft.com/office/drawing/2014/main" id="{FD74C44B-882E-CAA2-0B3D-77730FAA47DD}"/>
              </a:ext>
            </a:extLst>
          </p:cNvPr>
          <p:cNvSpPr>
            <a:spLocks noGrp="1"/>
          </p:cNvSpPr>
          <p:nvPr>
            <p:ph type="body" sz="quarter" idx="10"/>
          </p:nvPr>
        </p:nvSpPr>
        <p:spPr>
          <a:xfrm>
            <a:off x="474279" y="1749007"/>
            <a:ext cx="5468112" cy="400050"/>
          </a:xfrm>
        </p:spPr>
        <p:txBody>
          <a:bodyPr/>
          <a:lstStyle/>
          <a:p>
            <a:r>
              <a:rPr lang="en-US" dirty="0"/>
              <a:t>Direct carrier contracts</a:t>
            </a:r>
          </a:p>
        </p:txBody>
      </p:sp>
      <p:sp>
        <p:nvSpPr>
          <p:cNvPr id="3" name="Text Placeholder 6">
            <a:extLst>
              <a:ext uri="{FF2B5EF4-FFF2-40B4-BE49-F238E27FC236}">
                <a16:creationId xmlns:a16="http://schemas.microsoft.com/office/drawing/2014/main" id="{9435B465-9BE7-B561-3F5D-A345DD1A627A}"/>
              </a:ext>
            </a:extLst>
          </p:cNvPr>
          <p:cNvSpPr txBox="1">
            <a:spLocks/>
          </p:cNvSpPr>
          <p:nvPr/>
        </p:nvSpPr>
        <p:spPr>
          <a:xfrm>
            <a:off x="6261572" y="1744794"/>
            <a:ext cx="5468112" cy="400050"/>
          </a:xfrm>
          <a:prstGeom prst="rect">
            <a:avLst/>
          </a:prstGeom>
        </p:spPr>
        <p:txBody>
          <a:bodyPr anchor="ctr" anchorCtr="0"/>
          <a:lstStyle>
            <a:lvl1pPr marL="0" indent="0" algn="ctr" rtl="0" eaLnBrk="1" fontAlgn="base" hangingPunct="1">
              <a:lnSpc>
                <a:spcPct val="120000"/>
              </a:lnSpc>
              <a:spcBef>
                <a:spcPts val="0"/>
              </a:spcBef>
              <a:spcAft>
                <a:spcPts val="1260"/>
              </a:spcAft>
              <a:buClr>
                <a:schemeClr val="accent1"/>
              </a:buClr>
              <a:buSzPct val="90000"/>
              <a:buFont typeface="Arial"/>
              <a:buNone/>
              <a:defRPr sz="1600" b="1" cap="all" spc="20" baseline="0">
                <a:solidFill>
                  <a:srgbClr val="002F70"/>
                </a:solidFill>
                <a:latin typeface="Aptos" panose="020B0004020202020204" pitchFamily="34" charset="0"/>
                <a:ea typeface="+mn-ea"/>
                <a:cs typeface="+mn-cs"/>
              </a:defRPr>
            </a:lvl1pPr>
            <a:lvl2pPr marL="236685" indent="0" algn="l" rtl="0" eaLnBrk="1" fontAlgn="base" hangingPunct="1">
              <a:lnSpc>
                <a:spcPct val="120000"/>
              </a:lnSpc>
              <a:spcBef>
                <a:spcPts val="0"/>
              </a:spcBef>
              <a:spcAft>
                <a:spcPts val="1260"/>
              </a:spcAft>
              <a:buClr>
                <a:schemeClr val="accent1"/>
              </a:buClr>
              <a:buSzPct val="90000"/>
              <a:buFont typeface="Arial"/>
              <a:buNone/>
              <a:defRPr sz="1575" b="0">
                <a:solidFill>
                  <a:schemeClr val="tx1"/>
                </a:solidFill>
                <a:latin typeface="+mn-lt"/>
              </a:defRPr>
            </a:lvl2pPr>
            <a:lvl3pPr marL="481703"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defRPr>
            </a:lvl3pPr>
            <a:lvl4pPr marL="720054"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cs typeface="Arial" charset="0"/>
              </a:defRPr>
            </a:lvl4pPr>
            <a:lvl5pPr marL="956739" indent="0" algn="l" rtl="0" eaLnBrk="1" fontAlgn="base" hangingPunct="1">
              <a:lnSpc>
                <a:spcPct val="120000"/>
              </a:lnSpc>
              <a:spcBef>
                <a:spcPts val="0"/>
              </a:spcBef>
              <a:spcAft>
                <a:spcPts val="1260"/>
              </a:spcAft>
              <a:buClr>
                <a:schemeClr val="accent1"/>
              </a:buClr>
              <a:buSzPct val="90000"/>
              <a:buFont typeface="Arial"/>
              <a:buNone/>
              <a:defRPr sz="1260" b="0">
                <a:solidFill>
                  <a:schemeClr val="tx1"/>
                </a:solidFill>
                <a:latin typeface="+mn-lt"/>
                <a:cs typeface="Arial" charset="0"/>
              </a:defRPr>
            </a:lvl5pPr>
            <a:lvl6pPr marL="2166828"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6pPr>
            <a:lvl7pPr marL="264686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7pPr>
            <a:lvl8pPr marL="3126900"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8pPr>
            <a:lvl9pPr marL="360693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9pPr>
          </a:lstStyle>
          <a:p>
            <a:r>
              <a:rPr lang="en-US" kern="0" dirty="0"/>
              <a:t>Access to Carrier contracts through an nmo</a:t>
            </a:r>
          </a:p>
        </p:txBody>
      </p:sp>
      <p:sp>
        <p:nvSpPr>
          <p:cNvPr id="15" name="Slide Number Placeholder 2">
            <a:extLst>
              <a:ext uri="{FF2B5EF4-FFF2-40B4-BE49-F238E27FC236}">
                <a16:creationId xmlns:a16="http://schemas.microsoft.com/office/drawing/2014/main" id="{6FCAB15D-BB5F-EB5F-E04B-7F1F43E9BA8D}"/>
              </a:ext>
            </a:extLst>
          </p:cNvPr>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latin typeface="Aptos" panose="020B0004020202020204" pitchFamily="34" charset="0"/>
              </a:rPr>
              <a:pPr/>
              <a:t>18</a:t>
            </a:fld>
            <a:endParaRPr lang="en-US" sz="900" dirty="0">
              <a:latin typeface="Aptos" panose="020B0004020202020204" pitchFamily="34" charset="0"/>
            </a:endParaRPr>
          </a:p>
        </p:txBody>
      </p:sp>
      <p:sp>
        <p:nvSpPr>
          <p:cNvPr id="8" name="Rectangle 7">
            <a:extLst>
              <a:ext uri="{FF2B5EF4-FFF2-40B4-BE49-F238E27FC236}">
                <a16:creationId xmlns:a16="http://schemas.microsoft.com/office/drawing/2014/main" id="{8646AA2A-0E22-927E-B167-184447D8D4A8}"/>
              </a:ext>
            </a:extLst>
          </p:cNvPr>
          <p:cNvSpPr/>
          <p:nvPr/>
        </p:nvSpPr>
        <p:spPr>
          <a:xfrm>
            <a:off x="305266" y="958682"/>
            <a:ext cx="11274249" cy="646331"/>
          </a:xfrm>
          <a:prstGeom prst="rect">
            <a:avLst/>
          </a:prstGeom>
        </p:spPr>
        <p:txBody>
          <a:bodyPr wrap="square">
            <a:spAutoFit/>
          </a:bodyPr>
          <a:lstStyle/>
          <a:p>
            <a:pPr algn="ctr"/>
            <a:r>
              <a:rPr lang="en-US" dirty="0"/>
              <a:t>BGAs and IMOs have access to life insurance carriers through national marketing organizations </a:t>
            </a:r>
            <a:br>
              <a:rPr lang="en-US" dirty="0"/>
            </a:br>
            <a:r>
              <a:rPr lang="en-US" dirty="0"/>
              <a:t>and/or directly with the carriers.</a:t>
            </a:r>
            <a:endParaRPr lang="en-US" sz="1800" dirty="0"/>
          </a:p>
        </p:txBody>
      </p:sp>
      <p:graphicFrame>
        <p:nvGraphicFramePr>
          <p:cNvPr id="6" name="Table 5">
            <a:extLst>
              <a:ext uri="{FF2B5EF4-FFF2-40B4-BE49-F238E27FC236}">
                <a16:creationId xmlns:a16="http://schemas.microsoft.com/office/drawing/2014/main" id="{F64933C7-D1DC-F98B-371F-5E836EA88A8B}"/>
              </a:ext>
            </a:extLst>
          </p:cNvPr>
          <p:cNvGraphicFramePr>
            <a:graphicFrameLocks noGrp="1"/>
          </p:cNvGraphicFramePr>
          <p:nvPr>
            <p:extLst>
              <p:ext uri="{D42A27DB-BD31-4B8C-83A1-F6EECF244321}">
                <p14:modId xmlns:p14="http://schemas.microsoft.com/office/powerpoint/2010/main" val="3581289020"/>
              </p:ext>
            </p:extLst>
          </p:nvPr>
        </p:nvGraphicFramePr>
        <p:xfrm>
          <a:off x="636494" y="2235502"/>
          <a:ext cx="5160219" cy="3270004"/>
        </p:xfrm>
        <a:graphic>
          <a:graphicData uri="http://schemas.openxmlformats.org/drawingml/2006/table">
            <a:tbl>
              <a:tblPr firstRow="1" bandRow="1">
                <a:tableStyleId>{5C22544A-7EE6-4342-B048-85BDC9FD1C3A}</a:tableStyleId>
              </a:tblPr>
              <a:tblGrid>
                <a:gridCol w="981757">
                  <a:extLst>
                    <a:ext uri="{9D8B030D-6E8A-4147-A177-3AD203B41FA5}">
                      <a16:colId xmlns:a16="http://schemas.microsoft.com/office/drawing/2014/main" val="3252605246"/>
                    </a:ext>
                  </a:extLst>
                </a:gridCol>
                <a:gridCol w="1319514">
                  <a:extLst>
                    <a:ext uri="{9D8B030D-6E8A-4147-A177-3AD203B41FA5}">
                      <a16:colId xmlns:a16="http://schemas.microsoft.com/office/drawing/2014/main" val="2788756073"/>
                    </a:ext>
                  </a:extLst>
                </a:gridCol>
                <a:gridCol w="1446836">
                  <a:extLst>
                    <a:ext uri="{9D8B030D-6E8A-4147-A177-3AD203B41FA5}">
                      <a16:colId xmlns:a16="http://schemas.microsoft.com/office/drawing/2014/main" val="3006858109"/>
                    </a:ext>
                  </a:extLst>
                </a:gridCol>
                <a:gridCol w="1412112">
                  <a:extLst>
                    <a:ext uri="{9D8B030D-6E8A-4147-A177-3AD203B41FA5}">
                      <a16:colId xmlns:a16="http://schemas.microsoft.com/office/drawing/2014/main" val="2654330288"/>
                    </a:ext>
                  </a:extLst>
                </a:gridCol>
              </a:tblGrid>
              <a:tr h="454441">
                <a:tc>
                  <a:txBody>
                    <a:bodyPr/>
                    <a:lstStyle/>
                    <a:p>
                      <a:endParaRPr lang="en-US" sz="1600" dirty="0">
                        <a:solidFill>
                          <a:schemeClr val="tx1"/>
                        </a:solidFill>
                        <a:latin typeface="+mn-lt"/>
                      </a:endParaRPr>
                    </a:p>
                  </a:txBody>
                  <a:tcPr>
                    <a:solidFill>
                      <a:schemeClr val="accent6">
                        <a:lumMod val="20000"/>
                        <a:lumOff val="80000"/>
                      </a:schemeClr>
                    </a:solidFill>
                  </a:tcPr>
                </a:tc>
                <a:tc>
                  <a:txBody>
                    <a:bodyPr/>
                    <a:lstStyle/>
                    <a:p>
                      <a:pPr algn="ctr"/>
                      <a:br>
                        <a:rPr lang="en-US" sz="1600" dirty="0">
                          <a:solidFill>
                            <a:schemeClr val="tx1"/>
                          </a:solidFill>
                          <a:latin typeface="+mn-lt"/>
                        </a:rPr>
                      </a:br>
                      <a:r>
                        <a:rPr lang="en-US" sz="1600" dirty="0">
                          <a:solidFill>
                            <a:schemeClr val="tx1"/>
                          </a:solidFill>
                          <a:latin typeface="+mn-lt"/>
                        </a:rPr>
                        <a:t>Number of direct carriers</a:t>
                      </a:r>
                    </a:p>
                  </a:txBody>
                  <a:tcPr>
                    <a:solidFill>
                      <a:schemeClr val="accent6">
                        <a:lumMod val="20000"/>
                        <a:lumOff val="80000"/>
                      </a:schemeClr>
                    </a:solidFill>
                  </a:tcPr>
                </a:tc>
                <a:tc>
                  <a:txBody>
                    <a:bodyPr/>
                    <a:lstStyle/>
                    <a:p>
                      <a:pPr algn="ctr"/>
                      <a:r>
                        <a:rPr lang="en-US" sz="1600" dirty="0">
                          <a:solidFill>
                            <a:schemeClr val="tx1"/>
                          </a:solidFill>
                          <a:latin typeface="+mn-lt"/>
                        </a:rPr>
                        <a:t>Number of carriers business placed with</a:t>
                      </a:r>
                    </a:p>
                  </a:txBody>
                  <a:tcPr>
                    <a:solidFill>
                      <a:schemeClr val="accent6">
                        <a:lumMod val="20000"/>
                        <a:lumOff val="80000"/>
                      </a:schemeClr>
                    </a:solidFill>
                  </a:tcPr>
                </a:tc>
                <a:tc>
                  <a:txBody>
                    <a:bodyPr/>
                    <a:lstStyle/>
                    <a:p>
                      <a:pPr algn="ctr"/>
                      <a:r>
                        <a:rPr lang="en-US" sz="1600" dirty="0">
                          <a:solidFill>
                            <a:schemeClr val="tx1"/>
                          </a:solidFill>
                          <a:latin typeface="+mn-lt"/>
                        </a:rPr>
                        <a:t>Percent of business placed with top carrier</a:t>
                      </a:r>
                    </a:p>
                  </a:txBody>
                  <a:tcPr>
                    <a:solidFill>
                      <a:schemeClr val="accent6">
                        <a:lumMod val="20000"/>
                        <a:lumOff val="80000"/>
                      </a:schemeClr>
                    </a:solidFill>
                  </a:tcPr>
                </a:tc>
                <a:extLst>
                  <a:ext uri="{0D108BD9-81ED-4DB2-BD59-A6C34878D82A}">
                    <a16:rowId xmlns:a16="http://schemas.microsoft.com/office/drawing/2014/main" val="1312614158"/>
                  </a:ext>
                </a:extLst>
              </a:tr>
              <a:tr h="550801">
                <a:tc>
                  <a:txBody>
                    <a:bodyPr/>
                    <a:lstStyle/>
                    <a:p>
                      <a:r>
                        <a:rPr lang="en-US" sz="1600" dirty="0">
                          <a:latin typeface="+mn-lt"/>
                        </a:rPr>
                        <a:t>Min</a:t>
                      </a:r>
                    </a:p>
                  </a:txBody>
                  <a:tcPr anchor="ctr">
                    <a:solidFill>
                      <a:schemeClr val="accent6">
                        <a:lumMod val="20000"/>
                        <a:lumOff val="80000"/>
                      </a:schemeClr>
                    </a:solidFill>
                  </a:tcPr>
                </a:tc>
                <a:tc>
                  <a:txBody>
                    <a:bodyPr/>
                    <a:lstStyle/>
                    <a:p>
                      <a:pPr algn="ctr" fontAlgn="b"/>
                      <a:r>
                        <a:rPr lang="en-US" sz="1600" b="0" i="0" u="none" strike="noStrike" dirty="0">
                          <a:solidFill>
                            <a:srgbClr val="000000"/>
                          </a:solidFill>
                          <a:effectLst/>
                          <a:latin typeface="+mn-lt"/>
                        </a:rPr>
                        <a:t>0</a:t>
                      </a:r>
                    </a:p>
                  </a:txBody>
                  <a:tcPr marL="6350" marR="6350" marT="6350" marB="0" anchor="ctr">
                    <a:solidFill>
                      <a:schemeClr val="accent6">
                        <a:lumMod val="20000"/>
                        <a:lumOff val="80000"/>
                      </a:schemeClr>
                    </a:solidFill>
                  </a:tcPr>
                </a:tc>
                <a:tc>
                  <a:txBody>
                    <a:bodyPr/>
                    <a:lstStyle/>
                    <a:p>
                      <a:pPr algn="ctr" fontAlgn="b"/>
                      <a:r>
                        <a:rPr lang="en-US" sz="1600" b="0" i="0" u="none" strike="noStrike" dirty="0">
                          <a:solidFill>
                            <a:srgbClr val="000000"/>
                          </a:solidFill>
                          <a:effectLst/>
                          <a:latin typeface="+mn-lt"/>
                        </a:rPr>
                        <a:t>0</a:t>
                      </a:r>
                    </a:p>
                  </a:txBody>
                  <a:tcPr marL="6350" marR="6350" marT="6350" marB="0" anchor="ctr">
                    <a:solidFill>
                      <a:schemeClr val="accent6">
                        <a:lumMod val="20000"/>
                        <a:lumOff val="80000"/>
                      </a:schemeClr>
                    </a:solidFill>
                  </a:tcPr>
                </a:tc>
                <a:tc>
                  <a:txBody>
                    <a:bodyPr/>
                    <a:lstStyle/>
                    <a:p>
                      <a:pPr algn="ctr" fontAlgn="b"/>
                      <a:r>
                        <a:rPr lang="en-US" sz="1600" b="0" i="0" u="none" strike="noStrike" dirty="0">
                          <a:solidFill>
                            <a:srgbClr val="000000"/>
                          </a:solidFill>
                          <a:effectLst/>
                          <a:latin typeface="+mn-lt"/>
                        </a:rPr>
                        <a:t>5%</a:t>
                      </a:r>
                    </a:p>
                  </a:txBody>
                  <a:tcPr marL="6350" marR="6350" marT="6350" marB="0" anchor="ctr">
                    <a:solidFill>
                      <a:schemeClr val="accent6">
                        <a:lumMod val="20000"/>
                        <a:lumOff val="80000"/>
                      </a:schemeClr>
                    </a:solidFill>
                  </a:tcPr>
                </a:tc>
                <a:extLst>
                  <a:ext uri="{0D108BD9-81ED-4DB2-BD59-A6C34878D82A}">
                    <a16:rowId xmlns:a16="http://schemas.microsoft.com/office/drawing/2014/main" val="2500145418"/>
                  </a:ext>
                </a:extLst>
              </a:tr>
              <a:tr h="550801">
                <a:tc>
                  <a:txBody>
                    <a:bodyPr/>
                    <a:lstStyle/>
                    <a:p>
                      <a:r>
                        <a:rPr lang="en-US" sz="1600" dirty="0">
                          <a:latin typeface="+mn-lt"/>
                        </a:rPr>
                        <a:t>Median</a:t>
                      </a:r>
                    </a:p>
                  </a:txBody>
                  <a:tcPr anchor="ctr">
                    <a:solidFill>
                      <a:schemeClr val="accent6">
                        <a:lumMod val="20000"/>
                        <a:lumOff val="80000"/>
                      </a:schemeClr>
                    </a:solidFill>
                  </a:tcPr>
                </a:tc>
                <a:tc>
                  <a:txBody>
                    <a:bodyPr/>
                    <a:lstStyle/>
                    <a:p>
                      <a:pPr algn="ctr" fontAlgn="b"/>
                      <a:r>
                        <a:rPr lang="en-US" sz="1600" b="0" i="0" u="none" strike="noStrike" dirty="0">
                          <a:solidFill>
                            <a:srgbClr val="000000"/>
                          </a:solidFill>
                          <a:effectLst/>
                          <a:latin typeface="+mn-lt"/>
                        </a:rPr>
                        <a:t>5</a:t>
                      </a:r>
                    </a:p>
                  </a:txBody>
                  <a:tcPr marL="6350" marR="6350" marT="6350" marB="0" anchor="ctr">
                    <a:solidFill>
                      <a:schemeClr val="accent6">
                        <a:lumMod val="20000"/>
                        <a:lumOff val="80000"/>
                      </a:schemeClr>
                    </a:solidFill>
                  </a:tcPr>
                </a:tc>
                <a:tc>
                  <a:txBody>
                    <a:bodyPr/>
                    <a:lstStyle/>
                    <a:p>
                      <a:pPr algn="ctr" fontAlgn="b"/>
                      <a:r>
                        <a:rPr lang="en-US" sz="1600" b="0" i="0" u="none" strike="noStrike" dirty="0">
                          <a:solidFill>
                            <a:srgbClr val="000000"/>
                          </a:solidFill>
                          <a:effectLst/>
                          <a:latin typeface="+mn-lt"/>
                        </a:rPr>
                        <a:t>4</a:t>
                      </a:r>
                    </a:p>
                  </a:txBody>
                  <a:tcPr marL="6350" marR="6350" marT="6350" marB="0" anchor="ctr">
                    <a:solidFill>
                      <a:schemeClr val="accent6">
                        <a:lumMod val="20000"/>
                        <a:lumOff val="80000"/>
                      </a:schemeClr>
                    </a:solidFill>
                  </a:tcPr>
                </a:tc>
                <a:tc>
                  <a:txBody>
                    <a:bodyPr/>
                    <a:lstStyle/>
                    <a:p>
                      <a:pPr algn="ctr" fontAlgn="b"/>
                      <a:r>
                        <a:rPr lang="en-US" sz="1600" b="0" i="0" u="none" strike="noStrike" dirty="0">
                          <a:solidFill>
                            <a:srgbClr val="000000"/>
                          </a:solidFill>
                          <a:effectLst/>
                          <a:latin typeface="+mn-lt"/>
                        </a:rPr>
                        <a:t>34%</a:t>
                      </a:r>
                    </a:p>
                  </a:txBody>
                  <a:tcPr marL="6350" marR="6350" marT="6350" marB="0" anchor="ctr">
                    <a:solidFill>
                      <a:schemeClr val="accent6">
                        <a:lumMod val="20000"/>
                        <a:lumOff val="80000"/>
                      </a:schemeClr>
                    </a:solidFill>
                  </a:tcPr>
                </a:tc>
                <a:extLst>
                  <a:ext uri="{0D108BD9-81ED-4DB2-BD59-A6C34878D82A}">
                    <a16:rowId xmlns:a16="http://schemas.microsoft.com/office/drawing/2014/main" val="1343684296"/>
                  </a:ext>
                </a:extLst>
              </a:tr>
              <a:tr h="550801">
                <a:tc>
                  <a:txBody>
                    <a:bodyPr/>
                    <a:lstStyle/>
                    <a:p>
                      <a:r>
                        <a:rPr lang="en-US" sz="1600" dirty="0">
                          <a:latin typeface="+mn-lt"/>
                        </a:rPr>
                        <a:t>Average</a:t>
                      </a:r>
                    </a:p>
                  </a:txBody>
                  <a:tcPr anchor="ctr">
                    <a:solidFill>
                      <a:schemeClr val="accent6">
                        <a:lumMod val="20000"/>
                        <a:lumOff val="80000"/>
                      </a:schemeClr>
                    </a:solidFill>
                  </a:tcPr>
                </a:tc>
                <a:tc>
                  <a:txBody>
                    <a:bodyPr/>
                    <a:lstStyle/>
                    <a:p>
                      <a:pPr algn="ctr" fontAlgn="b"/>
                      <a:r>
                        <a:rPr lang="en-US" sz="1600" b="0" i="0" u="none" strike="noStrike" dirty="0">
                          <a:solidFill>
                            <a:srgbClr val="000000"/>
                          </a:solidFill>
                          <a:effectLst/>
                          <a:latin typeface="+mn-lt"/>
                        </a:rPr>
                        <a:t>12</a:t>
                      </a:r>
                    </a:p>
                  </a:txBody>
                  <a:tcPr marL="6350" marR="6350" marT="6350" marB="0" anchor="ctr">
                    <a:solidFill>
                      <a:schemeClr val="accent6">
                        <a:lumMod val="20000"/>
                        <a:lumOff val="80000"/>
                      </a:schemeClr>
                    </a:solidFill>
                  </a:tcPr>
                </a:tc>
                <a:tc>
                  <a:txBody>
                    <a:bodyPr/>
                    <a:lstStyle/>
                    <a:p>
                      <a:pPr algn="ctr" fontAlgn="b"/>
                      <a:r>
                        <a:rPr lang="en-US" sz="1600" b="0" i="0" u="none" strike="noStrike" dirty="0">
                          <a:solidFill>
                            <a:srgbClr val="000000"/>
                          </a:solidFill>
                          <a:effectLst/>
                          <a:latin typeface="+mn-lt"/>
                        </a:rPr>
                        <a:t>9</a:t>
                      </a:r>
                    </a:p>
                  </a:txBody>
                  <a:tcPr marL="6350" marR="6350" marT="6350" marB="0" anchor="ctr">
                    <a:solidFill>
                      <a:schemeClr val="accent6">
                        <a:lumMod val="20000"/>
                        <a:lumOff val="80000"/>
                      </a:schemeClr>
                    </a:solidFill>
                  </a:tcPr>
                </a:tc>
                <a:tc>
                  <a:txBody>
                    <a:bodyPr/>
                    <a:lstStyle/>
                    <a:p>
                      <a:pPr algn="ctr" fontAlgn="b"/>
                      <a:r>
                        <a:rPr lang="en-US" sz="1600" b="0" i="0" u="none" strike="noStrike" dirty="0">
                          <a:solidFill>
                            <a:srgbClr val="000000"/>
                          </a:solidFill>
                          <a:effectLst/>
                          <a:latin typeface="+mn-lt"/>
                        </a:rPr>
                        <a:t>36%</a:t>
                      </a:r>
                    </a:p>
                  </a:txBody>
                  <a:tcPr marL="6350" marR="6350" marT="6350" marB="0" anchor="ctr">
                    <a:solidFill>
                      <a:schemeClr val="accent6">
                        <a:lumMod val="20000"/>
                        <a:lumOff val="80000"/>
                      </a:schemeClr>
                    </a:solidFill>
                  </a:tcPr>
                </a:tc>
                <a:extLst>
                  <a:ext uri="{0D108BD9-81ED-4DB2-BD59-A6C34878D82A}">
                    <a16:rowId xmlns:a16="http://schemas.microsoft.com/office/drawing/2014/main" val="3982748632"/>
                  </a:ext>
                </a:extLst>
              </a:tr>
              <a:tr h="550801">
                <a:tc>
                  <a:txBody>
                    <a:bodyPr/>
                    <a:lstStyle/>
                    <a:p>
                      <a:r>
                        <a:rPr lang="en-US" sz="1600" dirty="0">
                          <a:latin typeface="+mn-lt"/>
                        </a:rPr>
                        <a:t>Max</a:t>
                      </a:r>
                    </a:p>
                  </a:txBody>
                  <a:tcPr anchor="ctr">
                    <a:solidFill>
                      <a:schemeClr val="accent6">
                        <a:lumMod val="20000"/>
                        <a:lumOff val="80000"/>
                      </a:schemeClr>
                    </a:solidFill>
                  </a:tcPr>
                </a:tc>
                <a:tc>
                  <a:txBody>
                    <a:bodyPr/>
                    <a:lstStyle/>
                    <a:p>
                      <a:pPr algn="ctr" fontAlgn="b"/>
                      <a:r>
                        <a:rPr lang="en-US" sz="1600" b="0" i="0" u="none" strike="noStrike" dirty="0">
                          <a:solidFill>
                            <a:srgbClr val="000000"/>
                          </a:solidFill>
                          <a:effectLst/>
                          <a:latin typeface="+mn-lt"/>
                        </a:rPr>
                        <a:t>100</a:t>
                      </a:r>
                    </a:p>
                  </a:txBody>
                  <a:tcPr marL="6350" marR="6350" marT="6350" marB="0" anchor="ctr">
                    <a:solidFill>
                      <a:schemeClr val="accent6">
                        <a:lumMod val="20000"/>
                        <a:lumOff val="80000"/>
                      </a:schemeClr>
                    </a:solidFill>
                  </a:tcPr>
                </a:tc>
                <a:tc>
                  <a:txBody>
                    <a:bodyPr/>
                    <a:lstStyle/>
                    <a:p>
                      <a:pPr algn="ctr" fontAlgn="b"/>
                      <a:r>
                        <a:rPr lang="en-US" sz="1600" b="0" i="0" u="none" strike="noStrike" dirty="0">
                          <a:solidFill>
                            <a:srgbClr val="000000"/>
                          </a:solidFill>
                          <a:effectLst/>
                          <a:latin typeface="+mn-lt"/>
                        </a:rPr>
                        <a:t>80</a:t>
                      </a:r>
                    </a:p>
                  </a:txBody>
                  <a:tcPr marL="6350" marR="6350" marT="6350" marB="0" anchor="ctr">
                    <a:solidFill>
                      <a:schemeClr val="accent6">
                        <a:lumMod val="20000"/>
                        <a:lumOff val="80000"/>
                      </a:schemeClr>
                    </a:solidFill>
                  </a:tcPr>
                </a:tc>
                <a:tc>
                  <a:txBody>
                    <a:bodyPr/>
                    <a:lstStyle/>
                    <a:p>
                      <a:pPr algn="ctr" fontAlgn="b"/>
                      <a:r>
                        <a:rPr lang="en-US" sz="1600" b="0" i="0" u="none" strike="noStrike" dirty="0">
                          <a:solidFill>
                            <a:srgbClr val="000000"/>
                          </a:solidFill>
                          <a:effectLst/>
                          <a:latin typeface="+mn-lt"/>
                        </a:rPr>
                        <a:t>90%</a:t>
                      </a:r>
                    </a:p>
                  </a:txBody>
                  <a:tcPr marL="6350" marR="6350" marT="6350" marB="0" anchor="ctr">
                    <a:solidFill>
                      <a:schemeClr val="accent6">
                        <a:lumMod val="20000"/>
                        <a:lumOff val="80000"/>
                      </a:schemeClr>
                    </a:solidFill>
                  </a:tcPr>
                </a:tc>
                <a:extLst>
                  <a:ext uri="{0D108BD9-81ED-4DB2-BD59-A6C34878D82A}">
                    <a16:rowId xmlns:a16="http://schemas.microsoft.com/office/drawing/2014/main" val="2684665021"/>
                  </a:ext>
                </a:extLst>
              </a:tr>
            </a:tbl>
          </a:graphicData>
        </a:graphic>
      </p:graphicFrame>
      <p:graphicFrame>
        <p:nvGraphicFramePr>
          <p:cNvPr id="11" name="Table 10">
            <a:extLst>
              <a:ext uri="{FF2B5EF4-FFF2-40B4-BE49-F238E27FC236}">
                <a16:creationId xmlns:a16="http://schemas.microsoft.com/office/drawing/2014/main" id="{3840B159-C434-1F85-BD50-9B31A4718997}"/>
              </a:ext>
            </a:extLst>
          </p:cNvPr>
          <p:cNvGraphicFramePr>
            <a:graphicFrameLocks noGrp="1"/>
          </p:cNvGraphicFramePr>
          <p:nvPr>
            <p:extLst>
              <p:ext uri="{D42A27DB-BD31-4B8C-83A1-F6EECF244321}">
                <p14:modId xmlns:p14="http://schemas.microsoft.com/office/powerpoint/2010/main" val="2813503048"/>
              </p:ext>
            </p:extLst>
          </p:nvPr>
        </p:nvGraphicFramePr>
        <p:xfrm>
          <a:off x="7193287" y="2284625"/>
          <a:ext cx="3604682" cy="3220882"/>
        </p:xfrm>
        <a:graphic>
          <a:graphicData uri="http://schemas.openxmlformats.org/drawingml/2006/table">
            <a:tbl>
              <a:tblPr firstRow="1" bandRow="1">
                <a:tableStyleId>{5C22544A-7EE6-4342-B048-85BDC9FD1C3A}</a:tableStyleId>
              </a:tblPr>
              <a:tblGrid>
                <a:gridCol w="1537812">
                  <a:extLst>
                    <a:ext uri="{9D8B030D-6E8A-4147-A177-3AD203B41FA5}">
                      <a16:colId xmlns:a16="http://schemas.microsoft.com/office/drawing/2014/main" val="3252605246"/>
                    </a:ext>
                  </a:extLst>
                </a:gridCol>
                <a:gridCol w="2066870">
                  <a:extLst>
                    <a:ext uri="{9D8B030D-6E8A-4147-A177-3AD203B41FA5}">
                      <a16:colId xmlns:a16="http://schemas.microsoft.com/office/drawing/2014/main" val="2788756073"/>
                    </a:ext>
                  </a:extLst>
                </a:gridCol>
              </a:tblGrid>
              <a:tr h="875914">
                <a:tc>
                  <a:txBody>
                    <a:bodyPr/>
                    <a:lstStyle/>
                    <a:p>
                      <a:endParaRPr lang="en-US" sz="1600" dirty="0">
                        <a:solidFill>
                          <a:schemeClr val="tx1"/>
                        </a:solidFill>
                        <a:latin typeface="+mn-lt"/>
                      </a:endParaRPr>
                    </a:p>
                  </a:txBody>
                  <a:tcPr>
                    <a:solidFill>
                      <a:schemeClr val="accent6">
                        <a:lumMod val="20000"/>
                        <a:lumOff val="80000"/>
                      </a:schemeClr>
                    </a:solidFill>
                  </a:tcPr>
                </a:tc>
                <a:tc>
                  <a:txBody>
                    <a:bodyPr/>
                    <a:lstStyle/>
                    <a:p>
                      <a:pPr algn="ctr"/>
                      <a:br>
                        <a:rPr lang="en-US" sz="1600" dirty="0">
                          <a:solidFill>
                            <a:schemeClr val="tx1"/>
                          </a:solidFill>
                          <a:latin typeface="+mn-lt"/>
                        </a:rPr>
                      </a:br>
                      <a:r>
                        <a:rPr lang="en-US" sz="1600" dirty="0">
                          <a:solidFill>
                            <a:schemeClr val="tx1"/>
                          </a:solidFill>
                          <a:latin typeface="+mn-lt"/>
                        </a:rPr>
                        <a:t>Number of carrier contracts</a:t>
                      </a:r>
                    </a:p>
                  </a:txBody>
                  <a:tcPr>
                    <a:solidFill>
                      <a:schemeClr val="accent6">
                        <a:lumMod val="20000"/>
                        <a:lumOff val="80000"/>
                      </a:schemeClr>
                    </a:solidFill>
                  </a:tcPr>
                </a:tc>
                <a:extLst>
                  <a:ext uri="{0D108BD9-81ED-4DB2-BD59-A6C34878D82A}">
                    <a16:rowId xmlns:a16="http://schemas.microsoft.com/office/drawing/2014/main" val="1312614158"/>
                  </a:ext>
                </a:extLst>
              </a:tr>
              <a:tr h="586242">
                <a:tc>
                  <a:txBody>
                    <a:bodyPr/>
                    <a:lstStyle/>
                    <a:p>
                      <a:r>
                        <a:rPr lang="en-US" sz="1600" dirty="0">
                          <a:latin typeface="+mn-lt"/>
                        </a:rPr>
                        <a:t>Min</a:t>
                      </a:r>
                    </a:p>
                  </a:txBody>
                  <a:tcPr anchor="ctr">
                    <a:solidFill>
                      <a:schemeClr val="accent6">
                        <a:lumMod val="20000"/>
                        <a:lumOff val="80000"/>
                      </a:schemeClr>
                    </a:solidFill>
                  </a:tcPr>
                </a:tc>
                <a:tc>
                  <a:txBody>
                    <a:bodyPr/>
                    <a:lstStyle/>
                    <a:p>
                      <a:pPr algn="ctr" fontAlgn="b"/>
                      <a:r>
                        <a:rPr lang="en-US" sz="1600" b="0" i="0" u="none" strike="noStrike" dirty="0">
                          <a:solidFill>
                            <a:srgbClr val="000000"/>
                          </a:solidFill>
                          <a:effectLst/>
                          <a:latin typeface="+mn-lt"/>
                        </a:rPr>
                        <a:t>0</a:t>
                      </a:r>
                    </a:p>
                  </a:txBody>
                  <a:tcPr marL="6350" marR="6350" marT="6350" marB="0" anchor="ctr">
                    <a:solidFill>
                      <a:schemeClr val="accent6">
                        <a:lumMod val="20000"/>
                        <a:lumOff val="80000"/>
                      </a:schemeClr>
                    </a:solidFill>
                  </a:tcPr>
                </a:tc>
                <a:extLst>
                  <a:ext uri="{0D108BD9-81ED-4DB2-BD59-A6C34878D82A}">
                    <a16:rowId xmlns:a16="http://schemas.microsoft.com/office/drawing/2014/main" val="2500145418"/>
                  </a:ext>
                </a:extLst>
              </a:tr>
              <a:tr h="586242">
                <a:tc>
                  <a:txBody>
                    <a:bodyPr/>
                    <a:lstStyle/>
                    <a:p>
                      <a:r>
                        <a:rPr lang="en-US" sz="1600" dirty="0">
                          <a:latin typeface="+mn-lt"/>
                        </a:rPr>
                        <a:t>Median</a:t>
                      </a:r>
                    </a:p>
                  </a:txBody>
                  <a:tcPr anchor="ctr">
                    <a:solidFill>
                      <a:schemeClr val="accent6">
                        <a:lumMod val="20000"/>
                        <a:lumOff val="80000"/>
                      </a:schemeClr>
                    </a:solidFill>
                  </a:tcPr>
                </a:tc>
                <a:tc>
                  <a:txBody>
                    <a:bodyPr/>
                    <a:lstStyle/>
                    <a:p>
                      <a:pPr algn="ctr" fontAlgn="b"/>
                      <a:r>
                        <a:rPr lang="en-US" sz="1600" b="0" i="0" u="none" strike="noStrike" dirty="0">
                          <a:solidFill>
                            <a:srgbClr val="000000"/>
                          </a:solidFill>
                          <a:effectLst/>
                          <a:latin typeface="+mn-lt"/>
                        </a:rPr>
                        <a:t>20</a:t>
                      </a:r>
                    </a:p>
                  </a:txBody>
                  <a:tcPr marL="6350" marR="6350" marT="6350" marB="0" anchor="ctr">
                    <a:solidFill>
                      <a:schemeClr val="accent6">
                        <a:lumMod val="20000"/>
                        <a:lumOff val="80000"/>
                      </a:schemeClr>
                    </a:solidFill>
                  </a:tcPr>
                </a:tc>
                <a:extLst>
                  <a:ext uri="{0D108BD9-81ED-4DB2-BD59-A6C34878D82A}">
                    <a16:rowId xmlns:a16="http://schemas.microsoft.com/office/drawing/2014/main" val="1343684296"/>
                  </a:ext>
                </a:extLst>
              </a:tr>
              <a:tr h="586242">
                <a:tc>
                  <a:txBody>
                    <a:bodyPr/>
                    <a:lstStyle/>
                    <a:p>
                      <a:r>
                        <a:rPr lang="en-US" sz="1600" dirty="0">
                          <a:latin typeface="+mn-lt"/>
                        </a:rPr>
                        <a:t>Average</a:t>
                      </a:r>
                    </a:p>
                  </a:txBody>
                  <a:tcPr anchor="ctr">
                    <a:solidFill>
                      <a:schemeClr val="accent6">
                        <a:lumMod val="20000"/>
                        <a:lumOff val="80000"/>
                      </a:schemeClr>
                    </a:solidFill>
                  </a:tcPr>
                </a:tc>
                <a:tc>
                  <a:txBody>
                    <a:bodyPr/>
                    <a:lstStyle/>
                    <a:p>
                      <a:pPr algn="ctr" fontAlgn="b"/>
                      <a:r>
                        <a:rPr lang="en-US" sz="1600" b="0" i="0" u="none" strike="noStrike" dirty="0">
                          <a:solidFill>
                            <a:srgbClr val="000000"/>
                          </a:solidFill>
                          <a:effectLst/>
                          <a:latin typeface="+mn-lt"/>
                        </a:rPr>
                        <a:t>25</a:t>
                      </a:r>
                    </a:p>
                  </a:txBody>
                  <a:tcPr marL="6350" marR="6350" marT="6350" marB="0" anchor="ctr">
                    <a:solidFill>
                      <a:schemeClr val="accent6">
                        <a:lumMod val="20000"/>
                        <a:lumOff val="80000"/>
                      </a:schemeClr>
                    </a:solidFill>
                  </a:tcPr>
                </a:tc>
                <a:extLst>
                  <a:ext uri="{0D108BD9-81ED-4DB2-BD59-A6C34878D82A}">
                    <a16:rowId xmlns:a16="http://schemas.microsoft.com/office/drawing/2014/main" val="3982748632"/>
                  </a:ext>
                </a:extLst>
              </a:tr>
              <a:tr h="586242">
                <a:tc>
                  <a:txBody>
                    <a:bodyPr/>
                    <a:lstStyle/>
                    <a:p>
                      <a:r>
                        <a:rPr lang="en-US" sz="1600" dirty="0">
                          <a:latin typeface="+mn-lt"/>
                        </a:rPr>
                        <a:t>Max</a:t>
                      </a:r>
                    </a:p>
                  </a:txBody>
                  <a:tcPr anchor="ctr">
                    <a:solidFill>
                      <a:schemeClr val="accent6">
                        <a:lumMod val="20000"/>
                        <a:lumOff val="80000"/>
                      </a:schemeClr>
                    </a:solidFill>
                  </a:tcPr>
                </a:tc>
                <a:tc>
                  <a:txBody>
                    <a:bodyPr/>
                    <a:lstStyle/>
                    <a:p>
                      <a:pPr algn="ctr" fontAlgn="b"/>
                      <a:r>
                        <a:rPr lang="en-US" sz="1600" b="0" i="0" u="none" strike="noStrike" dirty="0">
                          <a:solidFill>
                            <a:srgbClr val="000000"/>
                          </a:solidFill>
                          <a:effectLst/>
                          <a:latin typeface="+mn-lt"/>
                        </a:rPr>
                        <a:t>100</a:t>
                      </a:r>
                    </a:p>
                  </a:txBody>
                  <a:tcPr marL="6350" marR="6350" marT="6350" marB="0" anchor="ctr">
                    <a:solidFill>
                      <a:schemeClr val="accent6">
                        <a:lumMod val="20000"/>
                        <a:lumOff val="80000"/>
                      </a:schemeClr>
                    </a:solidFill>
                  </a:tcPr>
                </a:tc>
                <a:extLst>
                  <a:ext uri="{0D108BD9-81ED-4DB2-BD59-A6C34878D82A}">
                    <a16:rowId xmlns:a16="http://schemas.microsoft.com/office/drawing/2014/main" val="2684665021"/>
                  </a:ext>
                </a:extLst>
              </a:tr>
            </a:tbl>
          </a:graphicData>
        </a:graphic>
      </p:graphicFrame>
    </p:spTree>
    <p:extLst>
      <p:ext uri="{BB962C8B-B14F-4D97-AF65-F5344CB8AC3E}">
        <p14:creationId xmlns:p14="http://schemas.microsoft.com/office/powerpoint/2010/main" val="19804411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Top 2 Reasons for Placing Business with Top Carrier</a:t>
            </a:r>
          </a:p>
        </p:txBody>
      </p:sp>
      <p:graphicFrame>
        <p:nvGraphicFramePr>
          <p:cNvPr id="7" name="Chart 6"/>
          <p:cNvGraphicFramePr/>
          <p:nvPr>
            <p:extLst>
              <p:ext uri="{D42A27DB-BD31-4B8C-83A1-F6EECF244321}">
                <p14:modId xmlns:p14="http://schemas.microsoft.com/office/powerpoint/2010/main" val="385907485"/>
              </p:ext>
            </p:extLst>
          </p:nvPr>
        </p:nvGraphicFramePr>
        <p:xfrm>
          <a:off x="562266" y="998373"/>
          <a:ext cx="11212286" cy="5120613"/>
        </p:xfrm>
        <a:graphic>
          <a:graphicData uri="http://schemas.openxmlformats.org/drawingml/2006/chart">
            <c:chart xmlns:c="http://schemas.openxmlformats.org/drawingml/2006/chart" xmlns:r="http://schemas.openxmlformats.org/officeDocument/2006/relationships" r:id="rId3"/>
          </a:graphicData>
        </a:graphic>
      </p:graphicFrame>
      <p:sp>
        <p:nvSpPr>
          <p:cNvPr id="9" name="Slide Number Placeholder 8">
            <a:extLst>
              <a:ext uri="{FF2B5EF4-FFF2-40B4-BE49-F238E27FC236}">
                <a16:creationId xmlns:a16="http://schemas.microsoft.com/office/drawing/2014/main" id="{87B45B03-1EC9-1A5A-4BED-17B4498B6D04}"/>
              </a:ext>
            </a:extLst>
          </p:cNvPr>
          <p:cNvSpPr>
            <a:spLocks noGrp="1"/>
          </p:cNvSpPr>
          <p:nvPr>
            <p:ph type="sldNum" sz="quarter" idx="4294967295"/>
          </p:nvPr>
        </p:nvSpPr>
        <p:spPr/>
        <p:txBody>
          <a:bodyPr/>
          <a:lstStyle/>
          <a:p>
            <a:fld id="{FA06F0F5-DF6A-4E0E-AC03-6B0D0B0A1300}" type="slidenum">
              <a:rPr lang="en-US" sz="900" smtClean="0"/>
              <a:pPr/>
              <a:t>19</a:t>
            </a:fld>
            <a:endParaRPr lang="en-US" sz="900" dirty="0"/>
          </a:p>
        </p:txBody>
      </p:sp>
      <p:sp>
        <p:nvSpPr>
          <p:cNvPr id="3" name="Slide Number Placeholder 2">
            <a:extLst>
              <a:ext uri="{FF2B5EF4-FFF2-40B4-BE49-F238E27FC236}">
                <a16:creationId xmlns:a16="http://schemas.microsoft.com/office/drawing/2014/main" id="{E451912D-635C-C287-89F3-8278204BC8B4}"/>
              </a:ext>
            </a:extLst>
          </p:cNvPr>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latin typeface="Aptos" panose="020B0004020202020204" pitchFamily="34" charset="0"/>
              </a:rPr>
              <a:pPr/>
              <a:t>19</a:t>
            </a:fld>
            <a:endParaRPr lang="en-US" sz="900" dirty="0">
              <a:latin typeface="Aptos" panose="020B0004020202020204" pitchFamily="34" charset="0"/>
            </a:endParaRPr>
          </a:p>
        </p:txBody>
      </p:sp>
    </p:spTree>
    <p:extLst>
      <p:ext uri="{BB962C8B-B14F-4D97-AF65-F5344CB8AC3E}">
        <p14:creationId xmlns:p14="http://schemas.microsoft.com/office/powerpoint/2010/main" val="27580989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22CD41-7044-095F-F2DD-BA7D2F303155}"/>
            </a:ext>
          </a:extLst>
        </p:cNvPr>
        <p:cNvGrpSpPr/>
        <p:nvPr/>
      </p:nvGrpSpPr>
      <p:grpSpPr>
        <a:xfrm>
          <a:off x="0" y="0"/>
          <a:ext cx="0" cy="0"/>
          <a:chOff x="0" y="0"/>
          <a:chExt cx="0" cy="0"/>
        </a:xfrm>
      </p:grpSpPr>
      <p:sp>
        <p:nvSpPr>
          <p:cNvPr id="16" name="Rectangle 15">
            <a:extLst>
              <a:ext uri="{FF2B5EF4-FFF2-40B4-BE49-F238E27FC236}">
                <a16:creationId xmlns:a16="http://schemas.microsoft.com/office/drawing/2014/main" id="{C88182FC-E83E-DA8C-5816-B5853F002AEC}"/>
              </a:ext>
            </a:extLst>
          </p:cNvPr>
          <p:cNvSpPr/>
          <p:nvPr/>
        </p:nvSpPr>
        <p:spPr>
          <a:xfrm>
            <a:off x="297331" y="892940"/>
            <a:ext cx="11274249" cy="584775"/>
          </a:xfrm>
          <a:prstGeom prst="rect">
            <a:avLst/>
          </a:prstGeom>
        </p:spPr>
        <p:txBody>
          <a:bodyPr wrap="square">
            <a:spAutoFit/>
          </a:bodyPr>
          <a:lstStyle/>
          <a:p>
            <a:pPr algn="ctr"/>
            <a:r>
              <a:rPr lang="en-US" sz="1600" dirty="0"/>
              <a:t>LIMRA and NAILBA collaborated for a fourth consecutive year to gain a better understanding about brokerage general agencies (BGAs) and independent marketing organizations (IMOs) in the United States. </a:t>
            </a:r>
          </a:p>
        </p:txBody>
      </p:sp>
      <p:sp>
        <p:nvSpPr>
          <p:cNvPr id="20" name="Text Placeholder 2">
            <a:extLst>
              <a:ext uri="{FF2B5EF4-FFF2-40B4-BE49-F238E27FC236}">
                <a16:creationId xmlns:a16="http://schemas.microsoft.com/office/drawing/2014/main" id="{B6C7937E-4762-D78F-3FD0-60C34D5CA8A2}"/>
              </a:ext>
            </a:extLst>
          </p:cNvPr>
          <p:cNvSpPr>
            <a:spLocks noGrp="1"/>
          </p:cNvSpPr>
          <p:nvPr>
            <p:ph type="body" sz="quarter" idx="14"/>
          </p:nvPr>
        </p:nvSpPr>
        <p:spPr>
          <a:xfrm>
            <a:off x="417448" y="5980090"/>
            <a:ext cx="5346858" cy="658368"/>
          </a:xfrm>
        </p:spPr>
        <p:txBody>
          <a:bodyPr/>
          <a:lstStyle/>
          <a:p>
            <a:endParaRPr lang="en-US" dirty="0"/>
          </a:p>
        </p:txBody>
      </p:sp>
      <p:sp>
        <p:nvSpPr>
          <p:cNvPr id="2" name="Slide Number Placeholder 2">
            <a:extLst>
              <a:ext uri="{FF2B5EF4-FFF2-40B4-BE49-F238E27FC236}">
                <a16:creationId xmlns:a16="http://schemas.microsoft.com/office/drawing/2014/main" id="{99A39DBF-1FDF-857B-BE61-F0813E907043}"/>
              </a:ext>
            </a:extLst>
          </p:cNvPr>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latin typeface="Aptos" panose="020B0004020202020204" pitchFamily="34" charset="0"/>
              </a:rPr>
              <a:pPr/>
              <a:t>2</a:t>
            </a:fld>
            <a:endParaRPr lang="en-US" sz="900" dirty="0">
              <a:latin typeface="Aptos" panose="020B0004020202020204" pitchFamily="34" charset="0"/>
            </a:endParaRPr>
          </a:p>
        </p:txBody>
      </p:sp>
      <p:sp>
        <p:nvSpPr>
          <p:cNvPr id="9" name="Title Placeholder 37">
            <a:extLst>
              <a:ext uri="{FF2B5EF4-FFF2-40B4-BE49-F238E27FC236}">
                <a16:creationId xmlns:a16="http://schemas.microsoft.com/office/drawing/2014/main" id="{E0B3981B-D631-D8CA-7195-867E59D561F8}"/>
              </a:ext>
            </a:extLst>
          </p:cNvPr>
          <p:cNvSpPr>
            <a:spLocks noGrp="1"/>
          </p:cNvSpPr>
          <p:nvPr>
            <p:ph type="title" hasCustomPrompt="1"/>
          </p:nvPr>
        </p:nvSpPr>
        <p:spPr>
          <a:xfrm>
            <a:off x="2" y="-44825"/>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latin typeface="Aptos" panose="020B0004020202020204" pitchFamily="34" charset="0"/>
              </a:defRPr>
            </a:lvl1pPr>
          </a:lstStyle>
          <a:p>
            <a:r>
              <a:rPr lang="en-US" dirty="0"/>
              <a:t>About the Study and Participants</a:t>
            </a:r>
          </a:p>
        </p:txBody>
      </p:sp>
      <p:graphicFrame>
        <p:nvGraphicFramePr>
          <p:cNvPr id="8" name="Chart 7">
            <a:extLst>
              <a:ext uri="{FF2B5EF4-FFF2-40B4-BE49-F238E27FC236}">
                <a16:creationId xmlns:a16="http://schemas.microsoft.com/office/drawing/2014/main" id="{2FB28F5B-A92F-75A9-70E0-3784E4232B75}"/>
              </a:ext>
            </a:extLst>
          </p:cNvPr>
          <p:cNvGraphicFramePr/>
          <p:nvPr>
            <p:extLst>
              <p:ext uri="{D42A27DB-BD31-4B8C-83A1-F6EECF244321}">
                <p14:modId xmlns:p14="http://schemas.microsoft.com/office/powerpoint/2010/main" val="1221740584"/>
              </p:ext>
            </p:extLst>
          </p:nvPr>
        </p:nvGraphicFramePr>
        <p:xfrm>
          <a:off x="6443768" y="1990184"/>
          <a:ext cx="5127812" cy="3614647"/>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Placeholder 6">
            <a:extLst>
              <a:ext uri="{FF2B5EF4-FFF2-40B4-BE49-F238E27FC236}">
                <a16:creationId xmlns:a16="http://schemas.microsoft.com/office/drawing/2014/main" id="{7F0398CF-7E26-B61D-8868-1BC7C3DC7D5C}"/>
              </a:ext>
            </a:extLst>
          </p:cNvPr>
          <p:cNvSpPr>
            <a:spLocks noGrp="1"/>
          </p:cNvSpPr>
          <p:nvPr>
            <p:ph type="body" sz="quarter" idx="10"/>
          </p:nvPr>
        </p:nvSpPr>
        <p:spPr>
          <a:xfrm>
            <a:off x="6273618" y="1788862"/>
            <a:ext cx="5468112" cy="400050"/>
          </a:xfrm>
        </p:spPr>
        <p:txBody>
          <a:bodyPr/>
          <a:lstStyle/>
          <a:p>
            <a:r>
              <a:rPr lang="en-US" dirty="0"/>
              <a:t>Size of participants based on Revenue</a:t>
            </a:r>
          </a:p>
        </p:txBody>
      </p:sp>
      <p:sp>
        <p:nvSpPr>
          <p:cNvPr id="11" name="TextBox 10">
            <a:extLst>
              <a:ext uri="{FF2B5EF4-FFF2-40B4-BE49-F238E27FC236}">
                <a16:creationId xmlns:a16="http://schemas.microsoft.com/office/drawing/2014/main" id="{CD5014C4-70EE-F749-975F-2E8BF42A9D08}"/>
              </a:ext>
            </a:extLst>
          </p:cNvPr>
          <p:cNvSpPr txBox="1"/>
          <p:nvPr/>
        </p:nvSpPr>
        <p:spPr>
          <a:xfrm>
            <a:off x="1192192" y="2529582"/>
            <a:ext cx="4027989" cy="1415772"/>
          </a:xfrm>
          <a:prstGeom prst="rect">
            <a:avLst/>
          </a:prstGeom>
          <a:noFill/>
        </p:spPr>
        <p:txBody>
          <a:bodyPr wrap="square">
            <a:spAutoFit/>
          </a:bodyPr>
          <a:lstStyle/>
          <a:p>
            <a:r>
              <a:rPr lang="en-US" sz="3200" b="1" dirty="0"/>
              <a:t>85% </a:t>
            </a:r>
            <a:r>
              <a:rPr lang="en-US" sz="1800" dirty="0"/>
              <a:t>of the </a:t>
            </a:r>
            <a:r>
              <a:rPr lang="en-US" sz="3200" b="1" dirty="0"/>
              <a:t>61</a:t>
            </a:r>
            <a:r>
              <a:rPr lang="en-US" sz="1800" dirty="0"/>
              <a:t>participants </a:t>
            </a:r>
          </a:p>
          <a:p>
            <a:r>
              <a:rPr lang="en-US" sz="1800" dirty="0"/>
              <a:t>identify as brokerage general agencies with the remaining as independent marketing organizations </a:t>
            </a:r>
            <a:endParaRPr lang="en-US" dirty="0"/>
          </a:p>
        </p:txBody>
      </p:sp>
    </p:spTree>
    <p:extLst>
      <p:ext uri="{BB962C8B-B14F-4D97-AF65-F5344CB8AC3E}">
        <p14:creationId xmlns:p14="http://schemas.microsoft.com/office/powerpoint/2010/main" val="3220153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close-up of a row of pillars&#10;&#10;Description automatically generated">
            <a:extLst>
              <a:ext uri="{FF2B5EF4-FFF2-40B4-BE49-F238E27FC236}">
                <a16:creationId xmlns:a16="http://schemas.microsoft.com/office/drawing/2014/main" id="{8E1BE85E-C1F8-5698-0EC0-E4691FEE143C}"/>
              </a:ext>
            </a:extLst>
          </p:cNvPr>
          <p:cNvPicPr>
            <a:picLocks noGrp="1" noChangeAspect="1"/>
          </p:cNvPicPr>
          <p:nvPr>
            <p:ph type="pic" sz="quarter" idx="15"/>
          </p:nvPr>
        </p:nvPicPr>
        <p:blipFill>
          <a:blip r:embed="rId3"/>
          <a:srcRect l="12500" r="12500"/>
          <a:stretch>
            <a:fillRect/>
          </a:stretch>
        </p:blipFill>
        <p:spPr/>
      </p:pic>
      <p:sp>
        <p:nvSpPr>
          <p:cNvPr id="3" name="Text Placeholder 2">
            <a:extLst>
              <a:ext uri="{FF2B5EF4-FFF2-40B4-BE49-F238E27FC236}">
                <a16:creationId xmlns:a16="http://schemas.microsoft.com/office/drawing/2014/main" id="{1025E8DC-C6B8-8342-B1E4-EEAC3561F840}"/>
              </a:ext>
            </a:extLst>
          </p:cNvPr>
          <p:cNvSpPr>
            <a:spLocks noGrp="1"/>
          </p:cNvSpPr>
          <p:nvPr>
            <p:ph type="body" sz="quarter" idx="13"/>
          </p:nvPr>
        </p:nvSpPr>
        <p:spPr>
          <a:xfrm>
            <a:off x="270971" y="1221786"/>
            <a:ext cx="5570538" cy="4882481"/>
          </a:xfrm>
        </p:spPr>
        <p:txBody>
          <a:bodyPr/>
          <a:lstStyle/>
          <a:p>
            <a:pPr marL="0" indent="0">
              <a:buNone/>
            </a:pPr>
            <a:r>
              <a:rPr lang="en-US" sz="2200" dirty="0"/>
              <a:t>Intermediaries were asked what support carriers can provide more of to help them  succeed. The main themes were:</a:t>
            </a:r>
          </a:p>
          <a:p>
            <a:r>
              <a:rPr lang="en-US" sz="2200" dirty="0"/>
              <a:t>Faster and easier underwriting processes</a:t>
            </a:r>
          </a:p>
          <a:p>
            <a:r>
              <a:rPr lang="en-US" sz="2200" dirty="0"/>
              <a:t>Improved customer service for producers and consumers alike</a:t>
            </a:r>
          </a:p>
          <a:p>
            <a:r>
              <a:rPr lang="en-US" sz="2200" dirty="0"/>
              <a:t>Focused marketing that drives results</a:t>
            </a:r>
          </a:p>
          <a:p>
            <a:r>
              <a:rPr lang="en-US" sz="2200" dirty="0"/>
              <a:t>Product support, information on product and sales ideology, and marketplace fit</a:t>
            </a:r>
          </a:p>
          <a:p>
            <a:endParaRPr lang="en-US" sz="2200" dirty="0"/>
          </a:p>
        </p:txBody>
      </p:sp>
      <p:sp>
        <p:nvSpPr>
          <p:cNvPr id="2" name="Title 1">
            <a:extLst>
              <a:ext uri="{FF2B5EF4-FFF2-40B4-BE49-F238E27FC236}">
                <a16:creationId xmlns:a16="http://schemas.microsoft.com/office/drawing/2014/main" id="{42F9AF39-B4DA-167C-B1B6-E5275AD3A5A3}"/>
              </a:ext>
            </a:extLst>
          </p:cNvPr>
          <p:cNvSpPr>
            <a:spLocks noGrp="1"/>
          </p:cNvSpPr>
          <p:nvPr>
            <p:ph type="title"/>
          </p:nvPr>
        </p:nvSpPr>
        <p:spPr/>
        <p:txBody>
          <a:bodyPr/>
          <a:lstStyle/>
          <a:p>
            <a:r>
              <a:rPr lang="en-US" dirty="0"/>
              <a:t>Carrier Support</a:t>
            </a:r>
          </a:p>
        </p:txBody>
      </p:sp>
      <p:sp>
        <p:nvSpPr>
          <p:cNvPr id="5" name="Slide Number Placeholder 4">
            <a:extLst>
              <a:ext uri="{FF2B5EF4-FFF2-40B4-BE49-F238E27FC236}">
                <a16:creationId xmlns:a16="http://schemas.microsoft.com/office/drawing/2014/main" id="{505D5A5A-9BF1-1CED-02F1-FD93CF0BF2E0}"/>
              </a:ext>
            </a:extLst>
          </p:cNvPr>
          <p:cNvSpPr>
            <a:spLocks noGrp="1"/>
          </p:cNvSpPr>
          <p:nvPr>
            <p:ph type="sldNum" sz="quarter" idx="4294967295"/>
          </p:nvPr>
        </p:nvSpPr>
        <p:spPr/>
        <p:txBody>
          <a:bodyPr/>
          <a:lstStyle/>
          <a:p>
            <a:fld id="{FA06F0F5-DF6A-4E0E-AC03-6B0D0B0A1300}" type="slidenum">
              <a:rPr lang="en-US" sz="900" smtClean="0"/>
              <a:pPr/>
              <a:t>20</a:t>
            </a:fld>
            <a:endParaRPr lang="en-US" sz="900" dirty="0"/>
          </a:p>
        </p:txBody>
      </p:sp>
      <p:sp>
        <p:nvSpPr>
          <p:cNvPr id="4" name="Slide Number Placeholder 2">
            <a:extLst>
              <a:ext uri="{FF2B5EF4-FFF2-40B4-BE49-F238E27FC236}">
                <a16:creationId xmlns:a16="http://schemas.microsoft.com/office/drawing/2014/main" id="{47A7277D-8449-6AC0-BBE2-9F060C6DD371}"/>
              </a:ext>
            </a:extLst>
          </p:cNvPr>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latin typeface="Aptos" panose="020B0004020202020204" pitchFamily="34" charset="0"/>
              </a:rPr>
              <a:pPr/>
              <a:t>20</a:t>
            </a:fld>
            <a:endParaRPr lang="en-US" sz="900" dirty="0">
              <a:latin typeface="Aptos" panose="020B0004020202020204" pitchFamily="34" charset="0"/>
            </a:endParaRPr>
          </a:p>
        </p:txBody>
      </p:sp>
    </p:spTree>
    <p:extLst>
      <p:ext uri="{BB962C8B-B14F-4D97-AF65-F5344CB8AC3E}">
        <p14:creationId xmlns:p14="http://schemas.microsoft.com/office/powerpoint/2010/main" val="35568298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Most Important Components of an Underwriting Process</a:t>
            </a:r>
          </a:p>
        </p:txBody>
      </p:sp>
      <p:graphicFrame>
        <p:nvGraphicFramePr>
          <p:cNvPr id="6" name="Chart 5"/>
          <p:cNvGraphicFramePr/>
          <p:nvPr>
            <p:extLst>
              <p:ext uri="{D42A27DB-BD31-4B8C-83A1-F6EECF244321}">
                <p14:modId xmlns:p14="http://schemas.microsoft.com/office/powerpoint/2010/main" val="829338981"/>
              </p:ext>
            </p:extLst>
          </p:nvPr>
        </p:nvGraphicFramePr>
        <p:xfrm>
          <a:off x="417447" y="947057"/>
          <a:ext cx="11306467" cy="5033034"/>
        </p:xfrm>
        <a:graphic>
          <a:graphicData uri="http://schemas.openxmlformats.org/drawingml/2006/chart">
            <c:chart xmlns:c="http://schemas.openxmlformats.org/drawingml/2006/chart" xmlns:r="http://schemas.openxmlformats.org/officeDocument/2006/relationships" r:id="rId3"/>
          </a:graphicData>
        </a:graphic>
      </p:graphicFrame>
      <p:sp>
        <p:nvSpPr>
          <p:cNvPr id="7" name="Slide Number Placeholder 6">
            <a:extLst>
              <a:ext uri="{FF2B5EF4-FFF2-40B4-BE49-F238E27FC236}">
                <a16:creationId xmlns:a16="http://schemas.microsoft.com/office/drawing/2014/main" id="{FD022517-020F-6257-6C9D-906531717EF5}"/>
              </a:ext>
            </a:extLst>
          </p:cNvPr>
          <p:cNvSpPr>
            <a:spLocks noGrp="1"/>
          </p:cNvSpPr>
          <p:nvPr>
            <p:ph type="sldNum" sz="quarter" idx="4294967295"/>
          </p:nvPr>
        </p:nvSpPr>
        <p:spPr/>
        <p:txBody>
          <a:bodyPr/>
          <a:lstStyle/>
          <a:p>
            <a:fld id="{FA06F0F5-DF6A-4E0E-AC03-6B0D0B0A1300}" type="slidenum">
              <a:rPr lang="en-US" sz="900" smtClean="0"/>
              <a:pPr/>
              <a:t>21</a:t>
            </a:fld>
            <a:endParaRPr lang="en-US" sz="900" dirty="0"/>
          </a:p>
        </p:txBody>
      </p:sp>
      <p:sp>
        <p:nvSpPr>
          <p:cNvPr id="3" name="Slide Number Placeholder 2">
            <a:extLst>
              <a:ext uri="{FF2B5EF4-FFF2-40B4-BE49-F238E27FC236}">
                <a16:creationId xmlns:a16="http://schemas.microsoft.com/office/drawing/2014/main" id="{51D4A712-ED10-B727-7667-00B0CC7AC5DE}"/>
              </a:ext>
            </a:extLst>
          </p:cNvPr>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latin typeface="Aptos" panose="020B0004020202020204" pitchFamily="34" charset="0"/>
              </a:rPr>
              <a:pPr/>
              <a:t>21</a:t>
            </a:fld>
            <a:endParaRPr lang="en-US" sz="900" dirty="0">
              <a:latin typeface="Aptos" panose="020B0004020202020204" pitchFamily="34" charset="0"/>
            </a:endParaRPr>
          </a:p>
        </p:txBody>
      </p:sp>
    </p:spTree>
    <p:extLst>
      <p:ext uri="{BB962C8B-B14F-4D97-AF65-F5344CB8AC3E}">
        <p14:creationId xmlns:p14="http://schemas.microsoft.com/office/powerpoint/2010/main" val="18932177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160C1E-D4CD-7016-CDEB-6767DB9C918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3A82803-3881-7888-86E6-EA2A8B34DBD6}"/>
              </a:ext>
            </a:extLst>
          </p:cNvPr>
          <p:cNvSpPr>
            <a:spLocks noGrp="1"/>
          </p:cNvSpPr>
          <p:nvPr>
            <p:ph type="title"/>
          </p:nvPr>
        </p:nvSpPr>
        <p:spPr/>
        <p:txBody>
          <a:bodyPr/>
          <a:lstStyle/>
          <a:p>
            <a:r>
              <a:rPr lang="en-US" dirty="0"/>
              <a:t>Future Outlook</a:t>
            </a:r>
          </a:p>
        </p:txBody>
      </p:sp>
      <p:pic>
        <p:nvPicPr>
          <p:cNvPr id="6" name="Picture Placeholder 5" descr="A person looking through binoculars on a mountain&#10;&#10;Description automatically generated">
            <a:extLst>
              <a:ext uri="{FF2B5EF4-FFF2-40B4-BE49-F238E27FC236}">
                <a16:creationId xmlns:a16="http://schemas.microsoft.com/office/drawing/2014/main" id="{C79D295F-F370-F7D5-6902-DF35364F68DB}"/>
              </a:ext>
            </a:extLst>
          </p:cNvPr>
          <p:cNvPicPr>
            <a:picLocks noGrp="1" noChangeAspect="1"/>
          </p:cNvPicPr>
          <p:nvPr>
            <p:ph type="pic" sz="quarter" idx="10"/>
          </p:nvPr>
        </p:nvPicPr>
        <p:blipFill>
          <a:blip r:embed="rId3"/>
          <a:srcRect t="27240" b="27240"/>
          <a:stretch>
            <a:fillRect/>
          </a:stretch>
        </p:blipFill>
        <p:spPr/>
      </p:pic>
    </p:spTree>
    <p:extLst>
      <p:ext uri="{BB962C8B-B14F-4D97-AF65-F5344CB8AC3E}">
        <p14:creationId xmlns:p14="http://schemas.microsoft.com/office/powerpoint/2010/main" val="375901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0E2A4A-39F9-4D77-AD96-513B54DF1B0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58BF146-4B41-C71B-C5EB-8B91B8B6D0A6}"/>
              </a:ext>
            </a:extLst>
          </p:cNvPr>
          <p:cNvSpPr>
            <a:spLocks noGrp="1"/>
          </p:cNvSpPr>
          <p:nvPr>
            <p:ph type="title"/>
          </p:nvPr>
        </p:nvSpPr>
        <p:spPr/>
        <p:txBody>
          <a:bodyPr>
            <a:normAutofit/>
          </a:bodyPr>
          <a:lstStyle/>
          <a:p>
            <a:r>
              <a:rPr lang="en-US" sz="2800" dirty="0"/>
              <a:t>Top Three Business Priorities – 2024 compared to 2023</a:t>
            </a:r>
          </a:p>
        </p:txBody>
      </p:sp>
      <p:sp>
        <p:nvSpPr>
          <p:cNvPr id="5" name="Slide Number Placeholder 4">
            <a:extLst>
              <a:ext uri="{FF2B5EF4-FFF2-40B4-BE49-F238E27FC236}">
                <a16:creationId xmlns:a16="http://schemas.microsoft.com/office/drawing/2014/main" id="{03F0A208-1488-54AC-218A-30ED262CA212}"/>
              </a:ext>
            </a:extLst>
          </p:cNvPr>
          <p:cNvSpPr>
            <a:spLocks noGrp="1"/>
          </p:cNvSpPr>
          <p:nvPr>
            <p:ph type="sldNum" sz="quarter" idx="429496729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A06F0F5-DF6A-4E0E-AC03-6B0D0B0A1300}" type="slidenum">
              <a:rPr kumimoji="0" lang="en-US" sz="900" b="0" i="0" u="none" strike="noStrike" kern="1200" cap="none" spc="0" normalizeH="0" baseline="0" noProof="0" smtClean="0">
                <a:ln>
                  <a:noFill/>
                </a:ln>
                <a:solidFill>
                  <a:srgbClr val="000000"/>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a:t>
            </a:fld>
            <a:endParaRPr kumimoji="0" lang="en-US" sz="9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20" name="Slide Number Placeholder 2">
            <a:extLst>
              <a:ext uri="{FF2B5EF4-FFF2-40B4-BE49-F238E27FC236}">
                <a16:creationId xmlns:a16="http://schemas.microsoft.com/office/drawing/2014/main" id="{DCB43ED6-178B-6283-251C-8D0649435B98}"/>
              </a:ext>
            </a:extLst>
          </p:cNvPr>
          <p:cNvSpPr>
            <a:spLocks noGrp="1"/>
          </p:cNvSpPr>
          <p:nvPr>
            <p:ph type="sldNum" sz="quarter" idx="4294967295"/>
          </p:nvPr>
        </p:nvSpPr>
        <p:spPr>
          <a:xfrm>
            <a:off x="192741" y="6412994"/>
            <a:ext cx="443753"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A06F0F5-DF6A-4E0E-AC03-6B0D0B0A1300}" type="slidenum">
              <a:rPr kumimoji="0" lang="en-US" sz="900" b="0" i="0" u="none" strike="noStrike" kern="1200" cap="none" spc="0" normalizeH="0" baseline="0" noProof="0" smtClean="0">
                <a:ln>
                  <a:noFill/>
                </a:ln>
                <a:solidFill>
                  <a:srgbClr val="000000"/>
                </a:solidFill>
                <a:effectLst/>
                <a:uLnTx/>
                <a:uFillTx/>
                <a:latin typeface="Aptos" panose="020B00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a:t>
            </a:fld>
            <a:endParaRPr kumimoji="0" lang="en-US" sz="900" b="0" i="0" u="none" strike="noStrike" kern="1200" cap="none" spc="0" normalizeH="0" baseline="0" noProof="0" dirty="0">
              <a:ln>
                <a:noFill/>
              </a:ln>
              <a:solidFill>
                <a:srgbClr val="000000"/>
              </a:solidFill>
              <a:effectLst/>
              <a:uLnTx/>
              <a:uFillTx/>
              <a:latin typeface="Aptos" panose="020B0004020202020204" pitchFamily="34" charset="0"/>
              <a:ea typeface="+mn-ea"/>
              <a:cs typeface="+mn-cs"/>
            </a:endParaRPr>
          </a:p>
        </p:txBody>
      </p:sp>
      <p:graphicFrame>
        <p:nvGraphicFramePr>
          <p:cNvPr id="4" name="Chart 3">
            <a:extLst>
              <a:ext uri="{FF2B5EF4-FFF2-40B4-BE49-F238E27FC236}">
                <a16:creationId xmlns:a16="http://schemas.microsoft.com/office/drawing/2014/main" id="{594F42E5-41D6-661D-C4C5-0AB442B1F911}"/>
              </a:ext>
            </a:extLst>
          </p:cNvPr>
          <p:cNvGraphicFramePr/>
          <p:nvPr>
            <p:extLst>
              <p:ext uri="{D42A27DB-BD31-4B8C-83A1-F6EECF244321}">
                <p14:modId xmlns:p14="http://schemas.microsoft.com/office/powerpoint/2010/main" val="1117438673"/>
              </p:ext>
            </p:extLst>
          </p:nvPr>
        </p:nvGraphicFramePr>
        <p:xfrm>
          <a:off x="-100808" y="1049945"/>
          <a:ext cx="6944809" cy="5158619"/>
        </p:xfrm>
        <a:graphic>
          <a:graphicData uri="http://schemas.openxmlformats.org/drawingml/2006/chart">
            <c:chart xmlns:c="http://schemas.openxmlformats.org/drawingml/2006/chart" xmlns:r="http://schemas.openxmlformats.org/officeDocument/2006/relationships" r:id="rId3"/>
          </a:graphicData>
        </a:graphic>
      </p:graphicFrame>
      <p:pic>
        <p:nvPicPr>
          <p:cNvPr id="9" name="Picture Placeholder 8" descr="A person looking at a window&#10;&#10;Description automatically generated">
            <a:extLst>
              <a:ext uri="{FF2B5EF4-FFF2-40B4-BE49-F238E27FC236}">
                <a16:creationId xmlns:a16="http://schemas.microsoft.com/office/drawing/2014/main" id="{4F26065B-0863-8397-9FF5-5649988BBDE8}"/>
              </a:ext>
            </a:extLst>
          </p:cNvPr>
          <p:cNvPicPr>
            <a:picLocks noGrp="1" noChangeAspect="1"/>
          </p:cNvPicPr>
          <p:nvPr>
            <p:ph type="pic" sz="quarter" idx="15"/>
          </p:nvPr>
        </p:nvPicPr>
        <p:blipFill>
          <a:blip r:embed="rId4"/>
          <a:srcRect l="14062" r="14062"/>
          <a:stretch>
            <a:fillRect/>
          </a:stretch>
        </p:blipFill>
        <p:spPr/>
      </p:pic>
      <p:sp>
        <p:nvSpPr>
          <p:cNvPr id="3" name="TextBox 2">
            <a:extLst>
              <a:ext uri="{FF2B5EF4-FFF2-40B4-BE49-F238E27FC236}">
                <a16:creationId xmlns:a16="http://schemas.microsoft.com/office/drawing/2014/main" id="{ECAAE971-8620-C5D7-B06F-5AC5705B684C}"/>
              </a:ext>
            </a:extLst>
          </p:cNvPr>
          <p:cNvSpPr txBox="1"/>
          <p:nvPr/>
        </p:nvSpPr>
        <p:spPr>
          <a:xfrm>
            <a:off x="4174433" y="5346390"/>
            <a:ext cx="2411563" cy="461665"/>
          </a:xfrm>
          <a:prstGeom prst="rect">
            <a:avLst/>
          </a:prstGeom>
          <a:noFill/>
        </p:spPr>
        <p:txBody>
          <a:bodyPr wrap="square" rtlCol="0">
            <a:spAutoFit/>
          </a:bodyPr>
          <a:lstStyle/>
          <a:p>
            <a:r>
              <a:rPr lang="en-US" sz="1200" dirty="0">
                <a:solidFill>
                  <a:srgbClr val="595959"/>
                </a:solidFill>
              </a:rPr>
              <a:t>*Not a constant group of companies</a:t>
            </a:r>
            <a:endParaRPr lang="en-US" sz="1200" i="1" dirty="0">
              <a:solidFill>
                <a:srgbClr val="595959"/>
              </a:solidFill>
            </a:endParaRPr>
          </a:p>
        </p:txBody>
      </p:sp>
    </p:spTree>
    <p:extLst>
      <p:ext uri="{BB962C8B-B14F-4D97-AF65-F5344CB8AC3E}">
        <p14:creationId xmlns:p14="http://schemas.microsoft.com/office/powerpoint/2010/main" val="24454624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7AD35E-732E-586E-8AB6-99CA6FA01151}"/>
            </a:ext>
          </a:extLst>
        </p:cNvPr>
        <p:cNvGrpSpPr/>
        <p:nvPr/>
      </p:nvGrpSpPr>
      <p:grpSpPr>
        <a:xfrm>
          <a:off x="0" y="0"/>
          <a:ext cx="0" cy="0"/>
          <a:chOff x="0" y="0"/>
          <a:chExt cx="0" cy="0"/>
        </a:xfrm>
      </p:grpSpPr>
      <p:sp>
        <p:nvSpPr>
          <p:cNvPr id="13" name="Arrow: Up 12">
            <a:extLst>
              <a:ext uri="{FF2B5EF4-FFF2-40B4-BE49-F238E27FC236}">
                <a16:creationId xmlns:a16="http://schemas.microsoft.com/office/drawing/2014/main" id="{09D45B83-C0CE-38F3-E02C-A631EF98C1B2}"/>
              </a:ext>
            </a:extLst>
          </p:cNvPr>
          <p:cNvSpPr/>
          <p:nvPr/>
        </p:nvSpPr>
        <p:spPr>
          <a:xfrm rot="10800000">
            <a:off x="10007897" y="2729046"/>
            <a:ext cx="1280915" cy="2507284"/>
          </a:xfrm>
          <a:prstGeom prst="upArrow">
            <a:avLst/>
          </a:prstGeom>
          <a:solidFill>
            <a:srgbClr val="F22E00">
              <a:alpha val="6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a:extLst>
              <a:ext uri="{FF2B5EF4-FFF2-40B4-BE49-F238E27FC236}">
                <a16:creationId xmlns:a16="http://schemas.microsoft.com/office/drawing/2014/main" id="{6FD718CB-F684-5935-570B-96F20FEB7474}"/>
              </a:ext>
            </a:extLst>
          </p:cNvPr>
          <p:cNvSpPr>
            <a:spLocks noGrp="1"/>
          </p:cNvSpPr>
          <p:nvPr>
            <p:ph type="body" sz="quarter" idx="10"/>
          </p:nvPr>
        </p:nvSpPr>
        <p:spPr/>
        <p:txBody>
          <a:bodyPr/>
          <a:lstStyle/>
          <a:p>
            <a:r>
              <a:rPr lang="en-US" dirty="0"/>
              <a:t>Three-year expected change in size of producer network</a:t>
            </a:r>
          </a:p>
        </p:txBody>
      </p:sp>
      <p:sp>
        <p:nvSpPr>
          <p:cNvPr id="5" name="Text Placeholder 4">
            <a:extLst>
              <a:ext uri="{FF2B5EF4-FFF2-40B4-BE49-F238E27FC236}">
                <a16:creationId xmlns:a16="http://schemas.microsoft.com/office/drawing/2014/main" id="{8BF73560-89A0-1894-611A-62BFC7114321}"/>
              </a:ext>
            </a:extLst>
          </p:cNvPr>
          <p:cNvSpPr>
            <a:spLocks noGrp="1"/>
          </p:cNvSpPr>
          <p:nvPr>
            <p:ph type="body" sz="quarter" idx="11"/>
          </p:nvPr>
        </p:nvSpPr>
        <p:spPr>
          <a:xfrm>
            <a:off x="6314856" y="2033717"/>
            <a:ext cx="5468112" cy="400050"/>
          </a:xfrm>
        </p:spPr>
        <p:txBody>
          <a:bodyPr/>
          <a:lstStyle/>
          <a:p>
            <a:r>
              <a:rPr lang="en-US" dirty="0"/>
              <a:t>Three-year expected change in size of producer network </a:t>
            </a:r>
            <a:br>
              <a:rPr lang="en-US" dirty="0"/>
            </a:br>
            <a:endParaRPr lang="en-US" dirty="0"/>
          </a:p>
        </p:txBody>
      </p:sp>
      <p:sp>
        <p:nvSpPr>
          <p:cNvPr id="16" name="Rectangle 15">
            <a:extLst>
              <a:ext uri="{FF2B5EF4-FFF2-40B4-BE49-F238E27FC236}">
                <a16:creationId xmlns:a16="http://schemas.microsoft.com/office/drawing/2014/main" id="{9AD071D9-CC85-0201-BCB6-7E4F1EAFB7C4}"/>
              </a:ext>
            </a:extLst>
          </p:cNvPr>
          <p:cNvSpPr/>
          <p:nvPr/>
        </p:nvSpPr>
        <p:spPr>
          <a:xfrm>
            <a:off x="1244009" y="923257"/>
            <a:ext cx="9133367" cy="646331"/>
          </a:xfrm>
          <a:prstGeom prst="rect">
            <a:avLst/>
          </a:prstGeom>
        </p:spPr>
        <p:txBody>
          <a:bodyPr wrap="square">
            <a:spAutoFit/>
          </a:bodyPr>
          <a:lstStyle/>
          <a:p>
            <a:r>
              <a:rPr lang="en-US" dirty="0">
                <a:latin typeface="Aptos" panose="020B0004020202020204" pitchFamily="34" charset="0"/>
              </a:rPr>
              <a:t>Approximately two out of three intermediaries are anticipating an increase in their number of contracted producers. </a:t>
            </a:r>
          </a:p>
        </p:txBody>
      </p:sp>
      <p:sp>
        <p:nvSpPr>
          <p:cNvPr id="2" name="Slide Number Placeholder 2">
            <a:extLst>
              <a:ext uri="{FF2B5EF4-FFF2-40B4-BE49-F238E27FC236}">
                <a16:creationId xmlns:a16="http://schemas.microsoft.com/office/drawing/2014/main" id="{5E353791-191E-B959-00B4-4FA370FB282A}"/>
              </a:ext>
            </a:extLst>
          </p:cNvPr>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latin typeface="Aptos" panose="020B0004020202020204" pitchFamily="34" charset="0"/>
              </a:rPr>
              <a:pPr/>
              <a:t>24</a:t>
            </a:fld>
            <a:endParaRPr lang="en-US" sz="900" dirty="0">
              <a:latin typeface="Aptos" panose="020B0004020202020204" pitchFamily="34" charset="0"/>
            </a:endParaRPr>
          </a:p>
        </p:txBody>
      </p:sp>
      <p:sp>
        <p:nvSpPr>
          <p:cNvPr id="9" name="Title Placeholder 37">
            <a:extLst>
              <a:ext uri="{FF2B5EF4-FFF2-40B4-BE49-F238E27FC236}">
                <a16:creationId xmlns:a16="http://schemas.microsoft.com/office/drawing/2014/main" id="{1B4A61DF-5143-3507-D50F-1BB90A58A71D}"/>
              </a:ext>
            </a:extLst>
          </p:cNvPr>
          <p:cNvSpPr>
            <a:spLocks noGrp="1"/>
          </p:cNvSpPr>
          <p:nvPr>
            <p:ph type="title" hasCustomPrompt="1"/>
          </p:nvPr>
        </p:nvSpPr>
        <p:spPr>
          <a:xfrm>
            <a:off x="2" y="-44825"/>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latin typeface="Aptos" panose="020B0004020202020204" pitchFamily="34" charset="0"/>
              </a:defRPr>
            </a:lvl1pPr>
          </a:lstStyle>
          <a:p>
            <a:r>
              <a:rPr lang="en-US" dirty="0"/>
              <a:t>3-Year Producer Network Growth Outlook</a:t>
            </a:r>
          </a:p>
        </p:txBody>
      </p:sp>
      <p:graphicFrame>
        <p:nvGraphicFramePr>
          <p:cNvPr id="6" name="Chart 5">
            <a:extLst>
              <a:ext uri="{FF2B5EF4-FFF2-40B4-BE49-F238E27FC236}">
                <a16:creationId xmlns:a16="http://schemas.microsoft.com/office/drawing/2014/main" id="{CEB29120-FE23-5D7F-7083-8B917C8F1DF9}"/>
              </a:ext>
            </a:extLst>
          </p:cNvPr>
          <p:cNvGraphicFramePr/>
          <p:nvPr>
            <p:extLst>
              <p:ext uri="{D42A27DB-BD31-4B8C-83A1-F6EECF244321}">
                <p14:modId xmlns:p14="http://schemas.microsoft.com/office/powerpoint/2010/main" val="2964933517"/>
              </p:ext>
            </p:extLst>
          </p:nvPr>
        </p:nvGraphicFramePr>
        <p:xfrm>
          <a:off x="636494" y="2466485"/>
          <a:ext cx="5121755" cy="31782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Table 7">
            <a:extLst>
              <a:ext uri="{FF2B5EF4-FFF2-40B4-BE49-F238E27FC236}">
                <a16:creationId xmlns:a16="http://schemas.microsoft.com/office/drawing/2014/main" id="{2EB3D7DE-D1B8-232D-F050-DEB780DD2BD7}"/>
              </a:ext>
            </a:extLst>
          </p:cNvPr>
          <p:cNvGraphicFramePr>
            <a:graphicFrameLocks noGrp="1"/>
          </p:cNvGraphicFramePr>
          <p:nvPr>
            <p:extLst>
              <p:ext uri="{D42A27DB-BD31-4B8C-83A1-F6EECF244321}">
                <p14:modId xmlns:p14="http://schemas.microsoft.com/office/powerpoint/2010/main" val="469032528"/>
              </p:ext>
            </p:extLst>
          </p:nvPr>
        </p:nvGraphicFramePr>
        <p:xfrm>
          <a:off x="6673584" y="2629390"/>
          <a:ext cx="5121756" cy="2560320"/>
        </p:xfrm>
        <a:graphic>
          <a:graphicData uri="http://schemas.openxmlformats.org/drawingml/2006/table">
            <a:tbl>
              <a:tblPr firstRow="1" bandRow="1">
                <a:tableStyleId>{5C22544A-7EE6-4342-B048-85BDC9FD1C3A}</a:tableStyleId>
              </a:tblPr>
              <a:tblGrid>
                <a:gridCol w="1043550">
                  <a:extLst>
                    <a:ext uri="{9D8B030D-6E8A-4147-A177-3AD203B41FA5}">
                      <a16:colId xmlns:a16="http://schemas.microsoft.com/office/drawing/2014/main" val="2752416229"/>
                    </a:ext>
                  </a:extLst>
                </a:gridCol>
                <a:gridCol w="1857140">
                  <a:extLst>
                    <a:ext uri="{9D8B030D-6E8A-4147-A177-3AD203B41FA5}">
                      <a16:colId xmlns:a16="http://schemas.microsoft.com/office/drawing/2014/main" val="1117436030"/>
                    </a:ext>
                  </a:extLst>
                </a:gridCol>
                <a:gridCol w="2221066">
                  <a:extLst>
                    <a:ext uri="{9D8B030D-6E8A-4147-A177-3AD203B41FA5}">
                      <a16:colId xmlns:a16="http://schemas.microsoft.com/office/drawing/2014/main" val="1103317385"/>
                    </a:ext>
                  </a:extLst>
                </a:gridCol>
              </a:tblGrid>
              <a:tr h="640080">
                <a:tc>
                  <a:txBody>
                    <a:bodyPr/>
                    <a:lstStyle/>
                    <a:p>
                      <a:pPr algn="l" fontAlgn="b"/>
                      <a:r>
                        <a:rPr lang="en-US" sz="1800" b="0" i="0" u="none" strike="noStrike" dirty="0">
                          <a:solidFill>
                            <a:srgbClr val="000000"/>
                          </a:solidFill>
                          <a:effectLst/>
                          <a:latin typeface="+mn-lt"/>
                        </a:rPr>
                        <a:t>Min</a:t>
                      </a:r>
                    </a:p>
                  </a:txBody>
                  <a:tcPr marL="6350" marR="6350" marT="635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b"/>
                      <a:r>
                        <a:rPr lang="en-US" sz="1800" b="0" i="0" u="none" strike="noStrike" dirty="0">
                          <a:solidFill>
                            <a:srgbClr val="000000"/>
                          </a:solidFill>
                          <a:effectLst/>
                          <a:latin typeface="+mn-lt"/>
                        </a:rPr>
                        <a:t>2%</a:t>
                      </a:r>
                    </a:p>
                  </a:txBody>
                  <a:tcPr marL="6350" marR="6350" marT="635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b"/>
                      <a:r>
                        <a:rPr lang="en-US" sz="1800" b="0" i="0" u="none" strike="noStrike" dirty="0">
                          <a:solidFill>
                            <a:srgbClr val="000000"/>
                          </a:solidFill>
                          <a:effectLst/>
                          <a:latin typeface="+mn-lt"/>
                        </a:rPr>
                        <a:t>4%</a:t>
                      </a:r>
                    </a:p>
                  </a:txBody>
                  <a:tcPr marL="6350" marR="6350" marT="635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22489351"/>
                  </a:ext>
                </a:extLst>
              </a:tr>
              <a:tr h="640080">
                <a:tc>
                  <a:txBody>
                    <a:bodyPr/>
                    <a:lstStyle/>
                    <a:p>
                      <a:pPr algn="l" fontAlgn="b"/>
                      <a:r>
                        <a:rPr lang="en-US" sz="1800" b="0" i="0" u="none" strike="noStrike" dirty="0">
                          <a:solidFill>
                            <a:srgbClr val="000000"/>
                          </a:solidFill>
                          <a:effectLst/>
                          <a:latin typeface="+mn-lt"/>
                        </a:rPr>
                        <a:t>Median</a:t>
                      </a:r>
                    </a:p>
                  </a:txBody>
                  <a:tcPr marL="6350" marR="6350" marT="635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fontAlgn="b"/>
                      <a:r>
                        <a:rPr lang="en-US" sz="1800" b="0" i="0" u="none" strike="noStrike" dirty="0">
                          <a:solidFill>
                            <a:srgbClr val="000000"/>
                          </a:solidFill>
                          <a:effectLst/>
                          <a:latin typeface="+mn-lt"/>
                        </a:rPr>
                        <a:t>15%</a:t>
                      </a:r>
                    </a:p>
                  </a:txBody>
                  <a:tcPr marL="6350" marR="6350" marT="635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fontAlgn="b"/>
                      <a:r>
                        <a:rPr lang="en-US" sz="1800" b="0" i="0" u="none" strike="noStrike" dirty="0">
                          <a:solidFill>
                            <a:srgbClr val="000000"/>
                          </a:solidFill>
                          <a:effectLst/>
                          <a:latin typeface="+mn-lt"/>
                        </a:rPr>
                        <a:t>11%</a:t>
                      </a:r>
                    </a:p>
                  </a:txBody>
                  <a:tcPr marL="6350" marR="6350" marT="635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78241630"/>
                  </a:ext>
                </a:extLst>
              </a:tr>
              <a:tr h="640080">
                <a:tc>
                  <a:txBody>
                    <a:bodyPr/>
                    <a:lstStyle/>
                    <a:p>
                      <a:pPr algn="l" fontAlgn="b"/>
                      <a:r>
                        <a:rPr lang="en-US" sz="1800" b="0" i="0" u="none" strike="noStrike" dirty="0">
                          <a:solidFill>
                            <a:srgbClr val="000000"/>
                          </a:solidFill>
                          <a:effectLst/>
                          <a:latin typeface="+mn-lt"/>
                        </a:rPr>
                        <a:t>Average</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800" b="0" i="0" u="none" strike="noStrike" dirty="0">
                          <a:solidFill>
                            <a:srgbClr val="000000"/>
                          </a:solidFill>
                          <a:effectLst/>
                          <a:latin typeface="+mn-lt"/>
                        </a:rPr>
                        <a:t>24%</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800" b="0" i="0" u="none" strike="noStrike" dirty="0">
                          <a:solidFill>
                            <a:srgbClr val="000000"/>
                          </a:solidFill>
                          <a:effectLst/>
                          <a:latin typeface="+mn-lt"/>
                        </a:rPr>
                        <a:t>13%</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34448531"/>
                  </a:ext>
                </a:extLst>
              </a:tr>
              <a:tr h="640080">
                <a:tc>
                  <a:txBody>
                    <a:bodyPr/>
                    <a:lstStyle/>
                    <a:p>
                      <a:pPr algn="l" fontAlgn="b"/>
                      <a:r>
                        <a:rPr lang="en-US" sz="1800" b="0" i="0" u="none" strike="noStrike" dirty="0">
                          <a:solidFill>
                            <a:srgbClr val="000000"/>
                          </a:solidFill>
                          <a:effectLst/>
                          <a:latin typeface="+mn-lt"/>
                        </a:rPr>
                        <a:t>Max</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800" b="0" i="0" u="none" strike="noStrike" dirty="0">
                          <a:solidFill>
                            <a:srgbClr val="000000"/>
                          </a:solidFill>
                          <a:effectLst/>
                          <a:latin typeface="+mn-lt"/>
                        </a:rPr>
                        <a:t>100%</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800" b="0" i="0" u="none" strike="noStrike" dirty="0">
                          <a:solidFill>
                            <a:srgbClr val="000000"/>
                          </a:solidFill>
                          <a:effectLst/>
                          <a:latin typeface="+mn-lt"/>
                        </a:rPr>
                        <a:t>25%</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76240357"/>
                  </a:ext>
                </a:extLst>
              </a:tr>
            </a:tbl>
          </a:graphicData>
        </a:graphic>
      </p:graphicFrame>
      <p:sp>
        <p:nvSpPr>
          <p:cNvPr id="11" name="Arrow: Up 10">
            <a:extLst>
              <a:ext uri="{FF2B5EF4-FFF2-40B4-BE49-F238E27FC236}">
                <a16:creationId xmlns:a16="http://schemas.microsoft.com/office/drawing/2014/main" id="{48B34836-51B9-E6A5-0801-42B582DE8E3A}"/>
              </a:ext>
            </a:extLst>
          </p:cNvPr>
          <p:cNvSpPr/>
          <p:nvPr/>
        </p:nvSpPr>
        <p:spPr>
          <a:xfrm>
            <a:off x="8005497" y="2609672"/>
            <a:ext cx="1280915" cy="2507284"/>
          </a:xfrm>
          <a:prstGeom prst="upArrow">
            <a:avLst/>
          </a:prstGeom>
          <a:solidFill>
            <a:srgbClr val="00B050">
              <a:alpha val="39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1E05DB8C-96B7-4DDC-C93B-C588FB524E48}"/>
              </a:ext>
            </a:extLst>
          </p:cNvPr>
          <p:cNvSpPr txBox="1"/>
          <p:nvPr/>
        </p:nvSpPr>
        <p:spPr>
          <a:xfrm>
            <a:off x="636494" y="5939316"/>
            <a:ext cx="2871216" cy="253916"/>
          </a:xfrm>
          <a:prstGeom prst="rect">
            <a:avLst/>
          </a:prstGeom>
          <a:noFill/>
        </p:spPr>
        <p:txBody>
          <a:bodyPr wrap="square" rtlCol="0">
            <a:spAutoFit/>
          </a:bodyPr>
          <a:lstStyle/>
          <a:p>
            <a:r>
              <a:rPr lang="en-US" sz="1050" dirty="0"/>
              <a:t>Total may not equal 100% due to rounding</a:t>
            </a:r>
            <a:r>
              <a:rPr lang="en-US" sz="1050" i="1" dirty="0"/>
              <a:t>.</a:t>
            </a:r>
          </a:p>
        </p:txBody>
      </p:sp>
    </p:spTree>
    <p:extLst>
      <p:ext uri="{BB962C8B-B14F-4D97-AF65-F5344CB8AC3E}">
        <p14:creationId xmlns:p14="http://schemas.microsoft.com/office/powerpoint/2010/main" val="37149224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679B5-B190-5086-726A-547C01BE4876}"/>
              </a:ext>
            </a:extLst>
          </p:cNvPr>
          <p:cNvSpPr>
            <a:spLocks noGrp="1"/>
          </p:cNvSpPr>
          <p:nvPr>
            <p:ph type="title"/>
          </p:nvPr>
        </p:nvSpPr>
        <p:spPr/>
        <p:txBody>
          <a:bodyPr/>
          <a:lstStyle/>
          <a:p>
            <a:r>
              <a:rPr lang="en-US" dirty="0"/>
              <a:t>Sourcing New Producers</a:t>
            </a:r>
          </a:p>
        </p:txBody>
      </p:sp>
      <p:sp>
        <p:nvSpPr>
          <p:cNvPr id="3" name="Text Placeholder 2">
            <a:extLst>
              <a:ext uri="{FF2B5EF4-FFF2-40B4-BE49-F238E27FC236}">
                <a16:creationId xmlns:a16="http://schemas.microsoft.com/office/drawing/2014/main" id="{BC7B745C-6016-B867-0A78-E4C215A03C40}"/>
              </a:ext>
            </a:extLst>
          </p:cNvPr>
          <p:cNvSpPr>
            <a:spLocks noGrp="1"/>
          </p:cNvSpPr>
          <p:nvPr>
            <p:ph type="body" sz="quarter" idx="10"/>
          </p:nvPr>
        </p:nvSpPr>
        <p:spPr/>
        <p:txBody>
          <a:bodyPr/>
          <a:lstStyle/>
          <a:p>
            <a:r>
              <a:rPr lang="en-US" dirty="0"/>
              <a:t>top 3 sources</a:t>
            </a:r>
          </a:p>
        </p:txBody>
      </p:sp>
      <p:graphicFrame>
        <p:nvGraphicFramePr>
          <p:cNvPr id="9" name="Chart Placeholder 8">
            <a:extLst>
              <a:ext uri="{FF2B5EF4-FFF2-40B4-BE49-F238E27FC236}">
                <a16:creationId xmlns:a16="http://schemas.microsoft.com/office/drawing/2014/main" id="{C1363144-C05C-71EE-0A11-1A6282A15C78}"/>
              </a:ext>
            </a:extLst>
          </p:cNvPr>
          <p:cNvGraphicFramePr>
            <a:graphicFrameLocks noGrp="1"/>
          </p:cNvGraphicFramePr>
          <p:nvPr>
            <p:ph type="chart" sz="quarter" idx="15"/>
            <p:extLst>
              <p:ext uri="{D42A27DB-BD31-4B8C-83A1-F6EECF244321}">
                <p14:modId xmlns:p14="http://schemas.microsoft.com/office/powerpoint/2010/main" val="806690317"/>
              </p:ext>
            </p:extLst>
          </p:nvPr>
        </p:nvGraphicFramePr>
        <p:xfrm>
          <a:off x="0" y="1637586"/>
          <a:ext cx="11586339" cy="3988434"/>
        </p:xfrm>
        <a:graphic>
          <a:graphicData uri="http://schemas.openxmlformats.org/drawingml/2006/chart">
            <c:chart xmlns:c="http://schemas.openxmlformats.org/drawingml/2006/chart" xmlns:r="http://schemas.openxmlformats.org/officeDocument/2006/relationships" r:id="rId3"/>
          </a:graphicData>
        </a:graphic>
      </p:graphicFrame>
      <p:sp>
        <p:nvSpPr>
          <p:cNvPr id="5" name="Slide Number Placeholder 4">
            <a:extLst>
              <a:ext uri="{FF2B5EF4-FFF2-40B4-BE49-F238E27FC236}">
                <a16:creationId xmlns:a16="http://schemas.microsoft.com/office/drawing/2014/main" id="{0A7358B5-9D22-2CD5-9354-847840A606F1}"/>
              </a:ext>
            </a:extLst>
          </p:cNvPr>
          <p:cNvSpPr>
            <a:spLocks noGrp="1"/>
          </p:cNvSpPr>
          <p:nvPr>
            <p:ph type="sldNum" sz="quarter" idx="4294967295"/>
          </p:nvPr>
        </p:nvSpPr>
        <p:spPr/>
        <p:txBody>
          <a:bodyPr/>
          <a:lstStyle/>
          <a:p>
            <a:fld id="{FA06F0F5-DF6A-4E0E-AC03-6B0D0B0A1300}" type="slidenum">
              <a:rPr lang="en-US" sz="900" smtClean="0"/>
              <a:pPr/>
              <a:t>25</a:t>
            </a:fld>
            <a:endParaRPr lang="en-US" sz="900" dirty="0"/>
          </a:p>
        </p:txBody>
      </p:sp>
      <p:sp>
        <p:nvSpPr>
          <p:cNvPr id="6" name="Text Placeholder 5">
            <a:extLst>
              <a:ext uri="{FF2B5EF4-FFF2-40B4-BE49-F238E27FC236}">
                <a16:creationId xmlns:a16="http://schemas.microsoft.com/office/drawing/2014/main" id="{117ED415-C0AC-D32D-3EEC-4D093BF4C423}"/>
              </a:ext>
            </a:extLst>
          </p:cNvPr>
          <p:cNvSpPr>
            <a:spLocks noGrp="1"/>
          </p:cNvSpPr>
          <p:nvPr>
            <p:ph type="body" sz="quarter" idx="14"/>
          </p:nvPr>
        </p:nvSpPr>
        <p:spPr/>
        <p:txBody>
          <a:bodyPr/>
          <a:lstStyle/>
          <a:p>
            <a:endParaRPr lang="en-US" dirty="0"/>
          </a:p>
        </p:txBody>
      </p:sp>
    </p:spTree>
    <p:extLst>
      <p:ext uri="{BB962C8B-B14F-4D97-AF65-F5344CB8AC3E}">
        <p14:creationId xmlns:p14="http://schemas.microsoft.com/office/powerpoint/2010/main" val="10685941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25C9B7-C045-4BC6-393E-268E9EC89C0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184446D-E320-9885-6D08-43DD3D622120}"/>
              </a:ext>
            </a:extLst>
          </p:cNvPr>
          <p:cNvSpPr>
            <a:spLocks noGrp="1"/>
          </p:cNvSpPr>
          <p:nvPr>
            <p:ph type="title"/>
          </p:nvPr>
        </p:nvSpPr>
        <p:spPr/>
        <p:txBody>
          <a:bodyPr>
            <a:normAutofit/>
          </a:bodyPr>
          <a:lstStyle/>
          <a:p>
            <a:r>
              <a:rPr lang="en-US" sz="2800" dirty="0"/>
              <a:t>Targeting New Producers</a:t>
            </a:r>
          </a:p>
        </p:txBody>
      </p:sp>
      <p:sp>
        <p:nvSpPr>
          <p:cNvPr id="5" name="Slide Number Placeholder 4">
            <a:extLst>
              <a:ext uri="{FF2B5EF4-FFF2-40B4-BE49-F238E27FC236}">
                <a16:creationId xmlns:a16="http://schemas.microsoft.com/office/drawing/2014/main" id="{20542704-0FD4-9E6E-AD04-7B8ED903571E}"/>
              </a:ext>
            </a:extLst>
          </p:cNvPr>
          <p:cNvSpPr>
            <a:spLocks noGrp="1"/>
          </p:cNvSpPr>
          <p:nvPr>
            <p:ph type="sldNum" sz="quarter" idx="429496729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A06F0F5-DF6A-4E0E-AC03-6B0D0B0A1300}" type="slidenum">
              <a:rPr kumimoji="0" lang="en-US" sz="900" b="0" i="0" u="none" strike="noStrike" kern="1200" cap="none" spc="0" normalizeH="0" baseline="0" noProof="0" smtClean="0">
                <a:ln>
                  <a:noFill/>
                </a:ln>
                <a:solidFill>
                  <a:srgbClr val="000000"/>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a:t>
            </a:fld>
            <a:endParaRPr kumimoji="0" lang="en-US" sz="9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20" name="Slide Number Placeholder 2">
            <a:extLst>
              <a:ext uri="{FF2B5EF4-FFF2-40B4-BE49-F238E27FC236}">
                <a16:creationId xmlns:a16="http://schemas.microsoft.com/office/drawing/2014/main" id="{72785D32-B267-354F-0DFF-B3BD7A0157E1}"/>
              </a:ext>
            </a:extLst>
          </p:cNvPr>
          <p:cNvSpPr>
            <a:spLocks noGrp="1"/>
          </p:cNvSpPr>
          <p:nvPr>
            <p:ph type="sldNum" sz="quarter" idx="4294967295"/>
          </p:nvPr>
        </p:nvSpPr>
        <p:spPr>
          <a:xfrm>
            <a:off x="192741" y="6412994"/>
            <a:ext cx="443753"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A06F0F5-DF6A-4E0E-AC03-6B0D0B0A1300}" type="slidenum">
              <a:rPr kumimoji="0" lang="en-US" sz="900" b="0" i="0" u="none" strike="noStrike" kern="1200" cap="none" spc="0" normalizeH="0" baseline="0" noProof="0" smtClean="0">
                <a:ln>
                  <a:noFill/>
                </a:ln>
                <a:solidFill>
                  <a:srgbClr val="000000"/>
                </a:solidFill>
                <a:effectLst/>
                <a:uLnTx/>
                <a:uFillTx/>
                <a:latin typeface="Aptos" panose="020B00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a:t>
            </a:fld>
            <a:endParaRPr kumimoji="0" lang="en-US" sz="900" b="0" i="0" u="none" strike="noStrike" kern="1200" cap="none" spc="0" normalizeH="0" baseline="0" noProof="0" dirty="0">
              <a:ln>
                <a:noFill/>
              </a:ln>
              <a:solidFill>
                <a:srgbClr val="000000"/>
              </a:solidFill>
              <a:effectLst/>
              <a:uLnTx/>
              <a:uFillTx/>
              <a:latin typeface="Aptos" panose="020B0004020202020204" pitchFamily="34" charset="0"/>
              <a:ea typeface="+mn-ea"/>
              <a:cs typeface="+mn-cs"/>
            </a:endParaRPr>
          </a:p>
        </p:txBody>
      </p:sp>
      <p:graphicFrame>
        <p:nvGraphicFramePr>
          <p:cNvPr id="4" name="Chart 3">
            <a:extLst>
              <a:ext uri="{FF2B5EF4-FFF2-40B4-BE49-F238E27FC236}">
                <a16:creationId xmlns:a16="http://schemas.microsoft.com/office/drawing/2014/main" id="{0BBD11E4-223F-5F11-0AAF-88629DBA2A71}"/>
              </a:ext>
            </a:extLst>
          </p:cNvPr>
          <p:cNvGraphicFramePr/>
          <p:nvPr>
            <p:extLst>
              <p:ext uri="{D42A27DB-BD31-4B8C-83A1-F6EECF244321}">
                <p14:modId xmlns:p14="http://schemas.microsoft.com/office/powerpoint/2010/main" val="4251956920"/>
              </p:ext>
            </p:extLst>
          </p:nvPr>
        </p:nvGraphicFramePr>
        <p:xfrm>
          <a:off x="-100808" y="1524507"/>
          <a:ext cx="6944809" cy="5158619"/>
        </p:xfrm>
        <a:graphic>
          <a:graphicData uri="http://schemas.openxmlformats.org/drawingml/2006/chart">
            <c:chart xmlns:c="http://schemas.openxmlformats.org/drawingml/2006/chart" xmlns:r="http://schemas.openxmlformats.org/officeDocument/2006/relationships" r:id="rId3"/>
          </a:graphicData>
        </a:graphic>
      </p:graphicFrame>
      <p:pic>
        <p:nvPicPr>
          <p:cNvPr id="10" name="Picture Placeholder 9" descr="A group of people sitting in chairs holding papers&#10;&#10;Description automatically generated">
            <a:extLst>
              <a:ext uri="{FF2B5EF4-FFF2-40B4-BE49-F238E27FC236}">
                <a16:creationId xmlns:a16="http://schemas.microsoft.com/office/drawing/2014/main" id="{7BA72A6B-C830-6E61-EF9B-0608410A4503}"/>
              </a:ext>
            </a:extLst>
          </p:cNvPr>
          <p:cNvPicPr>
            <a:picLocks noGrp="1" noChangeAspect="1"/>
          </p:cNvPicPr>
          <p:nvPr>
            <p:ph type="pic" sz="quarter" idx="15"/>
          </p:nvPr>
        </p:nvPicPr>
        <p:blipFill>
          <a:blip r:embed="rId4"/>
          <a:srcRect l="16719" r="16719"/>
          <a:stretch>
            <a:fillRect/>
          </a:stretch>
        </p:blipFill>
        <p:spPr/>
      </p:pic>
      <p:sp>
        <p:nvSpPr>
          <p:cNvPr id="11" name="Rectangle 10">
            <a:extLst>
              <a:ext uri="{FF2B5EF4-FFF2-40B4-BE49-F238E27FC236}">
                <a16:creationId xmlns:a16="http://schemas.microsoft.com/office/drawing/2014/main" id="{F76AEFEE-3000-E6A4-7657-F0A9A1220AB0}"/>
              </a:ext>
            </a:extLst>
          </p:cNvPr>
          <p:cNvSpPr/>
          <p:nvPr/>
        </p:nvSpPr>
        <p:spPr>
          <a:xfrm>
            <a:off x="159346" y="878176"/>
            <a:ext cx="5687198" cy="646331"/>
          </a:xfrm>
          <a:prstGeom prst="rect">
            <a:avLst/>
          </a:prstGeom>
        </p:spPr>
        <p:txBody>
          <a:bodyPr wrap="square">
            <a:spAutoFit/>
          </a:bodyPr>
          <a:lstStyle/>
          <a:p>
            <a:r>
              <a:rPr lang="en-US" dirty="0">
                <a:latin typeface="Aptos" panose="020B0004020202020204" pitchFamily="34" charset="0"/>
              </a:rPr>
              <a:t>57% of participants are targeting specific types of new producers.</a:t>
            </a:r>
          </a:p>
        </p:txBody>
      </p:sp>
    </p:spTree>
    <p:extLst>
      <p:ext uri="{BB962C8B-B14F-4D97-AF65-F5344CB8AC3E}">
        <p14:creationId xmlns:p14="http://schemas.microsoft.com/office/powerpoint/2010/main" val="29170006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5C33F1-9BC9-FF69-59ED-BAC675B9188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0D470E9-0DA5-F105-1A3C-9A8388341703}"/>
              </a:ext>
            </a:extLst>
          </p:cNvPr>
          <p:cNvSpPr>
            <a:spLocks noGrp="1"/>
          </p:cNvSpPr>
          <p:nvPr>
            <p:ph type="title"/>
          </p:nvPr>
        </p:nvSpPr>
        <p:spPr/>
        <p:txBody>
          <a:bodyPr>
            <a:normAutofit/>
          </a:bodyPr>
          <a:lstStyle/>
          <a:p>
            <a:r>
              <a:rPr lang="en-US" sz="2800" dirty="0"/>
              <a:t>Technology Investments – 2024 and 2023</a:t>
            </a:r>
          </a:p>
        </p:txBody>
      </p:sp>
      <p:sp>
        <p:nvSpPr>
          <p:cNvPr id="5" name="Slide Number Placeholder 4">
            <a:extLst>
              <a:ext uri="{FF2B5EF4-FFF2-40B4-BE49-F238E27FC236}">
                <a16:creationId xmlns:a16="http://schemas.microsoft.com/office/drawing/2014/main" id="{759063F1-D1AB-F58E-2347-1FDFA5F9F3BA}"/>
              </a:ext>
            </a:extLst>
          </p:cNvPr>
          <p:cNvSpPr>
            <a:spLocks noGrp="1"/>
          </p:cNvSpPr>
          <p:nvPr>
            <p:ph type="sldNum" sz="quarter" idx="429496729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A06F0F5-DF6A-4E0E-AC03-6B0D0B0A1300}" type="slidenum">
              <a:rPr kumimoji="0" lang="en-US" sz="900" b="0" i="0" u="none" strike="noStrike" kern="1200" cap="none" spc="0" normalizeH="0" baseline="0" noProof="0" smtClean="0">
                <a:ln>
                  <a:noFill/>
                </a:ln>
                <a:solidFill>
                  <a:srgbClr val="000000"/>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a:t>
            </a:fld>
            <a:endParaRPr kumimoji="0" lang="en-US" sz="9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20" name="Slide Number Placeholder 2">
            <a:extLst>
              <a:ext uri="{FF2B5EF4-FFF2-40B4-BE49-F238E27FC236}">
                <a16:creationId xmlns:a16="http://schemas.microsoft.com/office/drawing/2014/main" id="{8B758C5D-CE3F-9D1A-B42B-22437EEB7E5E}"/>
              </a:ext>
            </a:extLst>
          </p:cNvPr>
          <p:cNvSpPr>
            <a:spLocks noGrp="1"/>
          </p:cNvSpPr>
          <p:nvPr>
            <p:ph type="sldNum" sz="quarter" idx="4294967295"/>
          </p:nvPr>
        </p:nvSpPr>
        <p:spPr>
          <a:xfrm>
            <a:off x="192741" y="6412994"/>
            <a:ext cx="443753"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A06F0F5-DF6A-4E0E-AC03-6B0D0B0A1300}" type="slidenum">
              <a:rPr kumimoji="0" lang="en-US" sz="900" b="0" i="0" u="none" strike="noStrike" kern="1200" cap="none" spc="0" normalizeH="0" baseline="0" noProof="0" smtClean="0">
                <a:ln>
                  <a:noFill/>
                </a:ln>
                <a:solidFill>
                  <a:srgbClr val="000000"/>
                </a:solidFill>
                <a:effectLst/>
                <a:uLnTx/>
                <a:uFillTx/>
                <a:latin typeface="Aptos" panose="020B00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a:t>
            </a:fld>
            <a:endParaRPr kumimoji="0" lang="en-US" sz="900" b="0" i="0" u="none" strike="noStrike" kern="1200" cap="none" spc="0" normalizeH="0" baseline="0" noProof="0" dirty="0">
              <a:ln>
                <a:noFill/>
              </a:ln>
              <a:solidFill>
                <a:srgbClr val="000000"/>
              </a:solidFill>
              <a:effectLst/>
              <a:uLnTx/>
              <a:uFillTx/>
              <a:latin typeface="Aptos" panose="020B0004020202020204" pitchFamily="34" charset="0"/>
              <a:ea typeface="+mn-ea"/>
              <a:cs typeface="+mn-cs"/>
            </a:endParaRPr>
          </a:p>
        </p:txBody>
      </p:sp>
      <p:sp>
        <p:nvSpPr>
          <p:cNvPr id="3" name="TextBox 2">
            <a:extLst>
              <a:ext uri="{FF2B5EF4-FFF2-40B4-BE49-F238E27FC236}">
                <a16:creationId xmlns:a16="http://schemas.microsoft.com/office/drawing/2014/main" id="{6D4775CF-8727-F81B-6BD2-47BB6968919E}"/>
              </a:ext>
            </a:extLst>
          </p:cNvPr>
          <p:cNvSpPr txBox="1"/>
          <p:nvPr/>
        </p:nvSpPr>
        <p:spPr>
          <a:xfrm>
            <a:off x="4067280" y="5663045"/>
            <a:ext cx="1793194" cy="276999"/>
          </a:xfrm>
          <a:prstGeom prst="rect">
            <a:avLst/>
          </a:prstGeom>
          <a:noFill/>
        </p:spPr>
        <p:txBody>
          <a:bodyPr wrap="square" rtlCol="0">
            <a:spAutoFit/>
          </a:bodyPr>
          <a:lstStyle/>
          <a:p>
            <a:r>
              <a:rPr lang="en-US" sz="1200" dirty="0">
                <a:solidFill>
                  <a:srgbClr val="595959"/>
                </a:solidFill>
              </a:rPr>
              <a:t>*Not a constant group</a:t>
            </a:r>
            <a:endParaRPr lang="en-US" sz="1200" i="1" dirty="0">
              <a:solidFill>
                <a:srgbClr val="595959"/>
              </a:solidFill>
            </a:endParaRPr>
          </a:p>
        </p:txBody>
      </p:sp>
      <p:graphicFrame>
        <p:nvGraphicFramePr>
          <p:cNvPr id="7" name="Chart 6">
            <a:extLst>
              <a:ext uri="{FF2B5EF4-FFF2-40B4-BE49-F238E27FC236}">
                <a16:creationId xmlns:a16="http://schemas.microsoft.com/office/drawing/2014/main" id="{F6791F59-1B11-8953-311F-5A70532FCD41}"/>
              </a:ext>
            </a:extLst>
          </p:cNvPr>
          <p:cNvGraphicFramePr/>
          <p:nvPr>
            <p:extLst>
              <p:ext uri="{D42A27DB-BD31-4B8C-83A1-F6EECF244321}">
                <p14:modId xmlns:p14="http://schemas.microsoft.com/office/powerpoint/2010/main" val="2298326940"/>
              </p:ext>
            </p:extLst>
          </p:nvPr>
        </p:nvGraphicFramePr>
        <p:xfrm>
          <a:off x="0" y="917956"/>
          <a:ext cx="6204030" cy="5788789"/>
        </p:xfrm>
        <a:graphic>
          <a:graphicData uri="http://schemas.openxmlformats.org/drawingml/2006/chart">
            <c:chart xmlns:c="http://schemas.openxmlformats.org/drawingml/2006/chart" xmlns:r="http://schemas.openxmlformats.org/officeDocument/2006/relationships" r:id="rId3"/>
          </a:graphicData>
        </a:graphic>
      </p:graphicFrame>
      <p:pic>
        <p:nvPicPr>
          <p:cNvPr id="12" name="Picture Placeholder 11" descr="A group of people in a meeting&#10;&#10;Description automatically generated">
            <a:extLst>
              <a:ext uri="{FF2B5EF4-FFF2-40B4-BE49-F238E27FC236}">
                <a16:creationId xmlns:a16="http://schemas.microsoft.com/office/drawing/2014/main" id="{B4481BFA-5E2A-E9B6-D494-6ADC1156C003}"/>
              </a:ext>
            </a:extLst>
          </p:cNvPr>
          <p:cNvPicPr>
            <a:picLocks noGrp="1" noChangeAspect="1"/>
          </p:cNvPicPr>
          <p:nvPr>
            <p:ph type="pic" sz="quarter" idx="15"/>
          </p:nvPr>
        </p:nvPicPr>
        <p:blipFill>
          <a:blip r:embed="rId4"/>
          <a:srcRect l="21875" r="21875"/>
          <a:stretch>
            <a:fillRect/>
          </a:stretch>
        </p:blipFill>
        <p:spPr/>
      </p:pic>
    </p:spTree>
    <p:extLst>
      <p:ext uri="{BB962C8B-B14F-4D97-AF65-F5344CB8AC3E}">
        <p14:creationId xmlns:p14="http://schemas.microsoft.com/office/powerpoint/2010/main" val="18958707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F2D92-044E-AFD3-1F53-CCDF52BD8EB6}"/>
              </a:ext>
            </a:extLst>
          </p:cNvPr>
          <p:cNvSpPr>
            <a:spLocks noGrp="1"/>
          </p:cNvSpPr>
          <p:nvPr>
            <p:ph type="title"/>
          </p:nvPr>
        </p:nvSpPr>
        <p:spPr/>
        <p:txBody>
          <a:bodyPr/>
          <a:lstStyle/>
          <a:p>
            <a:r>
              <a:rPr lang="en-US" dirty="0"/>
              <a:t>ChatGPT and AI</a:t>
            </a:r>
          </a:p>
        </p:txBody>
      </p:sp>
      <p:sp>
        <p:nvSpPr>
          <p:cNvPr id="3" name="Text Placeholder 2">
            <a:extLst>
              <a:ext uri="{FF2B5EF4-FFF2-40B4-BE49-F238E27FC236}">
                <a16:creationId xmlns:a16="http://schemas.microsoft.com/office/drawing/2014/main" id="{83C4E975-0F9B-E2A0-6C8E-EC390B0C7205}"/>
              </a:ext>
            </a:extLst>
          </p:cNvPr>
          <p:cNvSpPr>
            <a:spLocks noGrp="1"/>
          </p:cNvSpPr>
          <p:nvPr>
            <p:ph type="body" sz="quarter" idx="10"/>
          </p:nvPr>
        </p:nvSpPr>
        <p:spPr/>
        <p:txBody>
          <a:bodyPr/>
          <a:lstStyle/>
          <a:p>
            <a:r>
              <a:rPr lang="en-US" dirty="0"/>
              <a:t>Do you plan to incorporate ChatGPT &amp; ai into your business model?</a:t>
            </a:r>
          </a:p>
        </p:txBody>
      </p:sp>
      <p:graphicFrame>
        <p:nvGraphicFramePr>
          <p:cNvPr id="9" name="Chart Placeholder 8">
            <a:extLst>
              <a:ext uri="{FF2B5EF4-FFF2-40B4-BE49-F238E27FC236}">
                <a16:creationId xmlns:a16="http://schemas.microsoft.com/office/drawing/2014/main" id="{43260D32-F14A-74C1-D2CE-EF6C4B6A3B87}"/>
              </a:ext>
            </a:extLst>
          </p:cNvPr>
          <p:cNvGraphicFramePr>
            <a:graphicFrameLocks noGrp="1"/>
          </p:cNvGraphicFramePr>
          <p:nvPr>
            <p:ph type="chart" sz="quarter" idx="15"/>
          </p:nvPr>
        </p:nvGraphicFramePr>
        <p:xfrm>
          <a:off x="717550" y="1524190"/>
          <a:ext cx="10756900" cy="4099052"/>
        </p:xfrm>
        <a:graphic>
          <a:graphicData uri="http://schemas.openxmlformats.org/drawingml/2006/chart">
            <c:chart xmlns:c="http://schemas.openxmlformats.org/drawingml/2006/chart" xmlns:r="http://schemas.openxmlformats.org/officeDocument/2006/relationships" r:id="rId3"/>
          </a:graphicData>
        </a:graphic>
      </p:graphicFrame>
      <p:sp>
        <p:nvSpPr>
          <p:cNvPr id="5" name="Slide Number Placeholder 4">
            <a:extLst>
              <a:ext uri="{FF2B5EF4-FFF2-40B4-BE49-F238E27FC236}">
                <a16:creationId xmlns:a16="http://schemas.microsoft.com/office/drawing/2014/main" id="{F53EBEFC-09C9-9915-D76C-B3F45868713F}"/>
              </a:ext>
            </a:extLst>
          </p:cNvPr>
          <p:cNvSpPr>
            <a:spLocks noGrp="1"/>
          </p:cNvSpPr>
          <p:nvPr>
            <p:ph type="sldNum" sz="quarter" idx="4294967295"/>
          </p:nvPr>
        </p:nvSpPr>
        <p:spPr/>
        <p:txBody>
          <a:bodyPr/>
          <a:lstStyle/>
          <a:p>
            <a:fld id="{FA06F0F5-DF6A-4E0E-AC03-6B0D0B0A1300}" type="slidenum">
              <a:rPr lang="en-US" sz="900" smtClean="0"/>
              <a:pPr/>
              <a:t>28</a:t>
            </a:fld>
            <a:endParaRPr lang="en-US" sz="900" dirty="0"/>
          </a:p>
        </p:txBody>
      </p:sp>
      <p:sp>
        <p:nvSpPr>
          <p:cNvPr id="4" name="Text Placeholder 12">
            <a:extLst>
              <a:ext uri="{FF2B5EF4-FFF2-40B4-BE49-F238E27FC236}">
                <a16:creationId xmlns:a16="http://schemas.microsoft.com/office/drawing/2014/main" id="{DADD9398-78AF-C343-93FD-21A1F9C0A59C}"/>
              </a:ext>
            </a:extLst>
          </p:cNvPr>
          <p:cNvSpPr>
            <a:spLocks noGrp="1"/>
          </p:cNvSpPr>
          <p:nvPr>
            <p:ph type="body" sz="quarter" idx="14"/>
          </p:nvPr>
        </p:nvSpPr>
        <p:spPr>
          <a:xfrm>
            <a:off x="417448" y="5980090"/>
            <a:ext cx="5346858" cy="658368"/>
          </a:xfrm>
        </p:spPr>
        <p:txBody>
          <a:bodyPr/>
          <a:lstStyle/>
          <a:p>
            <a:endParaRPr lang="en-US" dirty="0"/>
          </a:p>
        </p:txBody>
      </p:sp>
    </p:spTree>
    <p:extLst>
      <p:ext uri="{BB962C8B-B14F-4D97-AF65-F5344CB8AC3E}">
        <p14:creationId xmlns:p14="http://schemas.microsoft.com/office/powerpoint/2010/main" val="2475443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FB6BDE-8B34-65A9-EAEB-22F58329CE25}"/>
            </a:ext>
          </a:extLst>
        </p:cNvPr>
        <p:cNvGrpSpPr/>
        <p:nvPr/>
      </p:nvGrpSpPr>
      <p:grpSpPr>
        <a:xfrm>
          <a:off x="0" y="0"/>
          <a:ext cx="0" cy="0"/>
          <a:chOff x="0" y="0"/>
          <a:chExt cx="0" cy="0"/>
        </a:xfrm>
      </p:grpSpPr>
      <p:pic>
        <p:nvPicPr>
          <p:cNvPr id="6" name="Picture Placeholder 5" descr="A high angle view of men shaking hands&#10;&#10;Description automatically generated">
            <a:extLst>
              <a:ext uri="{FF2B5EF4-FFF2-40B4-BE49-F238E27FC236}">
                <a16:creationId xmlns:a16="http://schemas.microsoft.com/office/drawing/2014/main" id="{C4F0D3B2-51B9-8415-D6B5-93EBA080FEDF}"/>
              </a:ext>
            </a:extLst>
          </p:cNvPr>
          <p:cNvPicPr>
            <a:picLocks noGrp="1" noChangeAspect="1"/>
          </p:cNvPicPr>
          <p:nvPr>
            <p:ph type="pic" sz="quarter" idx="15"/>
          </p:nvPr>
        </p:nvPicPr>
        <p:blipFill>
          <a:blip r:embed="rId3"/>
          <a:srcRect l="16667" r="16667"/>
          <a:stretch>
            <a:fillRect/>
          </a:stretch>
        </p:blipFill>
        <p:spPr/>
      </p:pic>
      <p:sp>
        <p:nvSpPr>
          <p:cNvPr id="3" name="Text Placeholder 2">
            <a:extLst>
              <a:ext uri="{FF2B5EF4-FFF2-40B4-BE49-F238E27FC236}">
                <a16:creationId xmlns:a16="http://schemas.microsoft.com/office/drawing/2014/main" id="{B960ED62-E3FB-B1D5-F2F8-C84B1E514433}"/>
              </a:ext>
            </a:extLst>
          </p:cNvPr>
          <p:cNvSpPr>
            <a:spLocks noGrp="1"/>
          </p:cNvSpPr>
          <p:nvPr>
            <p:ph type="body" sz="quarter" idx="13"/>
          </p:nvPr>
        </p:nvSpPr>
        <p:spPr/>
        <p:txBody>
          <a:bodyPr/>
          <a:lstStyle/>
          <a:p>
            <a:r>
              <a:rPr lang="en-US" sz="1500" dirty="0"/>
              <a:t>Intermediaries that have </a:t>
            </a:r>
            <a:r>
              <a:rPr lang="en-US" sz="1500" b="1" dirty="0"/>
              <a:t>concerns</a:t>
            </a:r>
            <a:r>
              <a:rPr lang="en-US" sz="1500" dirty="0"/>
              <a:t> about consolidation feel that it increases pressure for scale to access new producers. It may also decrease agency revenues due to advisor attrition.</a:t>
            </a:r>
          </a:p>
          <a:p>
            <a:r>
              <a:rPr lang="en-US" sz="1500" dirty="0"/>
              <a:t>Those that envision a </a:t>
            </a:r>
            <a:r>
              <a:rPr lang="en-US" sz="1500" b="1" dirty="0"/>
              <a:t>positive</a:t>
            </a:r>
            <a:r>
              <a:rPr lang="en-US" sz="1500" dirty="0"/>
              <a:t> </a:t>
            </a:r>
            <a:r>
              <a:rPr lang="en-US" sz="1500" b="1" dirty="0"/>
              <a:t>impact</a:t>
            </a:r>
            <a:r>
              <a:rPr lang="en-US" sz="1500" dirty="0"/>
              <a:t> cite opportunities for intermediaries prepared to support dissatisfied producers. They may be able to service producers at a higher level with less competition.</a:t>
            </a:r>
          </a:p>
          <a:p>
            <a:r>
              <a:rPr lang="en-US" sz="1500" dirty="0"/>
              <a:t>Some feel that M&amp;A is a </a:t>
            </a:r>
            <a:r>
              <a:rPr lang="en-US" sz="1500" b="1" dirty="0"/>
              <a:t>double-edged sword</a:t>
            </a:r>
            <a:r>
              <a:rPr lang="en-US" sz="1500" dirty="0"/>
              <a:t>. Consolidation brings challenges but also creates openings for smaller, relationship-based firms. It may also create opportunities to compete on superior service as large firms face integration issues.</a:t>
            </a:r>
          </a:p>
          <a:p>
            <a:r>
              <a:rPr lang="en-US" sz="1500" dirty="0"/>
              <a:t>On the </a:t>
            </a:r>
            <a:r>
              <a:rPr lang="en-US" sz="1500" b="1" dirty="0"/>
              <a:t>carrier front</a:t>
            </a:r>
            <a:r>
              <a:rPr lang="en-US" sz="1500" dirty="0"/>
              <a:t>, intermediaries feel that bonus comp from carriers will change, and there will be a realignment of carriers trying to position themselves as the top carrier of choice based on one or more factors – product, pricing, producer group, intermediary partnerships, etc.</a:t>
            </a:r>
          </a:p>
        </p:txBody>
      </p:sp>
      <p:sp>
        <p:nvSpPr>
          <p:cNvPr id="2" name="Title 1">
            <a:extLst>
              <a:ext uri="{FF2B5EF4-FFF2-40B4-BE49-F238E27FC236}">
                <a16:creationId xmlns:a16="http://schemas.microsoft.com/office/drawing/2014/main" id="{F2F1097A-0053-9FB7-FC54-98CB9C229CEC}"/>
              </a:ext>
            </a:extLst>
          </p:cNvPr>
          <p:cNvSpPr>
            <a:spLocks noGrp="1"/>
          </p:cNvSpPr>
          <p:nvPr>
            <p:ph type="title"/>
          </p:nvPr>
        </p:nvSpPr>
        <p:spPr/>
        <p:txBody>
          <a:bodyPr>
            <a:normAutofit/>
          </a:bodyPr>
          <a:lstStyle/>
          <a:p>
            <a:r>
              <a:rPr lang="en-US" sz="2800" dirty="0"/>
              <a:t>Intermediary Views on the Impact of M&amp;A on Activity on Their Business</a:t>
            </a:r>
          </a:p>
        </p:txBody>
      </p:sp>
      <p:sp>
        <p:nvSpPr>
          <p:cNvPr id="5" name="Slide Number Placeholder 4">
            <a:extLst>
              <a:ext uri="{FF2B5EF4-FFF2-40B4-BE49-F238E27FC236}">
                <a16:creationId xmlns:a16="http://schemas.microsoft.com/office/drawing/2014/main" id="{22476619-ECE1-293B-A8FC-C86AC9BC1C7D}"/>
              </a:ext>
            </a:extLst>
          </p:cNvPr>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29</a:t>
            </a:fld>
            <a:endParaRPr lang="en-US" sz="900" dirty="0"/>
          </a:p>
        </p:txBody>
      </p:sp>
      <p:sp>
        <p:nvSpPr>
          <p:cNvPr id="7" name="Text Placeholder 6">
            <a:extLst>
              <a:ext uri="{FF2B5EF4-FFF2-40B4-BE49-F238E27FC236}">
                <a16:creationId xmlns:a16="http://schemas.microsoft.com/office/drawing/2014/main" id="{393C4347-753D-CE51-D8CF-DC137C1D40A7}"/>
              </a:ext>
            </a:extLst>
          </p:cNvPr>
          <p:cNvSpPr>
            <a:spLocks noGrp="1"/>
          </p:cNvSpPr>
          <p:nvPr>
            <p:ph type="body" sz="quarter" idx="14"/>
          </p:nvPr>
        </p:nvSpPr>
        <p:spPr/>
        <p:txBody>
          <a:bodyPr/>
          <a:lstStyle/>
          <a:p>
            <a:endParaRPr lang="en-US" dirty="0"/>
          </a:p>
        </p:txBody>
      </p:sp>
    </p:spTree>
    <p:extLst>
      <p:ext uri="{BB962C8B-B14F-4D97-AF65-F5344CB8AC3E}">
        <p14:creationId xmlns:p14="http://schemas.microsoft.com/office/powerpoint/2010/main" val="21937596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4963D5-698C-4901-AE32-D5129C3EBF6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17799B3-0E2B-0624-1942-AECA41B0D474}"/>
              </a:ext>
            </a:extLst>
          </p:cNvPr>
          <p:cNvSpPr>
            <a:spLocks noGrp="1"/>
          </p:cNvSpPr>
          <p:nvPr>
            <p:ph type="title"/>
          </p:nvPr>
        </p:nvSpPr>
        <p:spPr/>
        <p:txBody>
          <a:bodyPr/>
          <a:lstStyle/>
          <a:p>
            <a:r>
              <a:rPr lang="en-US" dirty="0"/>
              <a:t>Business Mix</a:t>
            </a:r>
          </a:p>
        </p:txBody>
      </p:sp>
      <p:sp>
        <p:nvSpPr>
          <p:cNvPr id="5" name="Slide Number Placeholder 4">
            <a:extLst>
              <a:ext uri="{FF2B5EF4-FFF2-40B4-BE49-F238E27FC236}">
                <a16:creationId xmlns:a16="http://schemas.microsoft.com/office/drawing/2014/main" id="{8C24D872-E04A-E12D-B155-EF040E15194A}"/>
              </a:ext>
            </a:extLst>
          </p:cNvPr>
          <p:cNvSpPr>
            <a:spLocks noGrp="1"/>
          </p:cNvSpPr>
          <p:nvPr>
            <p:ph type="sldNum" sz="quarter" idx="4294967295"/>
          </p:nvPr>
        </p:nvSpPr>
        <p:spPr/>
        <p:txBody>
          <a:bodyPr/>
          <a:lstStyle/>
          <a:p>
            <a:fld id="{FA06F0F5-DF6A-4E0E-AC03-6B0D0B0A1300}" type="slidenum">
              <a:rPr lang="en-US" sz="900" smtClean="0"/>
              <a:pPr/>
              <a:t>3</a:t>
            </a:fld>
            <a:endParaRPr lang="en-US" sz="900" dirty="0"/>
          </a:p>
        </p:txBody>
      </p:sp>
      <p:sp>
        <p:nvSpPr>
          <p:cNvPr id="7" name="Text Placeholder 6">
            <a:extLst>
              <a:ext uri="{FF2B5EF4-FFF2-40B4-BE49-F238E27FC236}">
                <a16:creationId xmlns:a16="http://schemas.microsoft.com/office/drawing/2014/main" id="{46574CC4-F6D4-9C02-61E3-637714DAE285}"/>
              </a:ext>
            </a:extLst>
          </p:cNvPr>
          <p:cNvSpPr>
            <a:spLocks noGrp="1"/>
          </p:cNvSpPr>
          <p:nvPr>
            <p:ph type="body" sz="quarter" idx="14"/>
          </p:nvPr>
        </p:nvSpPr>
        <p:spPr/>
        <p:txBody>
          <a:bodyPr/>
          <a:lstStyle/>
          <a:p>
            <a:endParaRPr lang="en-US" dirty="0"/>
          </a:p>
        </p:txBody>
      </p:sp>
      <p:graphicFrame>
        <p:nvGraphicFramePr>
          <p:cNvPr id="3" name="Diagram 2">
            <a:extLst>
              <a:ext uri="{FF2B5EF4-FFF2-40B4-BE49-F238E27FC236}">
                <a16:creationId xmlns:a16="http://schemas.microsoft.com/office/drawing/2014/main" id="{6ED36884-0552-A1F9-6B78-D1D17814D306}"/>
              </a:ext>
            </a:extLst>
          </p:cNvPr>
          <p:cNvGraphicFramePr/>
          <p:nvPr/>
        </p:nvGraphicFramePr>
        <p:xfrm>
          <a:off x="6529700" y="1270342"/>
          <a:ext cx="5346858" cy="42849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Table 3">
            <a:extLst>
              <a:ext uri="{FF2B5EF4-FFF2-40B4-BE49-F238E27FC236}">
                <a16:creationId xmlns:a16="http://schemas.microsoft.com/office/drawing/2014/main" id="{233985DC-92C4-B769-4460-AE6CBED54EC8}"/>
              </a:ext>
            </a:extLst>
          </p:cNvPr>
          <p:cNvGraphicFramePr>
            <a:graphicFrameLocks noGrp="1"/>
          </p:cNvGraphicFramePr>
          <p:nvPr/>
        </p:nvGraphicFramePr>
        <p:xfrm>
          <a:off x="8523236" y="3787815"/>
          <a:ext cx="1359786" cy="1518412"/>
        </p:xfrm>
        <a:graphic>
          <a:graphicData uri="http://schemas.openxmlformats.org/drawingml/2006/table">
            <a:tbl>
              <a:tblPr firstRow="1" bandRow="1">
                <a:tableStyleId>{5C22544A-7EE6-4342-B048-85BDC9FD1C3A}</a:tableStyleId>
              </a:tblPr>
              <a:tblGrid>
                <a:gridCol w="1359786">
                  <a:extLst>
                    <a:ext uri="{9D8B030D-6E8A-4147-A177-3AD203B41FA5}">
                      <a16:colId xmlns:a16="http://schemas.microsoft.com/office/drawing/2014/main" val="3717369844"/>
                    </a:ext>
                  </a:extLst>
                </a:gridCol>
              </a:tblGrid>
              <a:tr h="370840">
                <a:tc>
                  <a:txBody>
                    <a:bodyPr/>
                    <a:lstStyle/>
                    <a:p>
                      <a:pPr algn="ctr"/>
                      <a:r>
                        <a:rPr lang="en-US" b="0" dirty="0">
                          <a:solidFill>
                            <a:schemeClr val="bg1"/>
                          </a:solidFill>
                        </a:rPr>
                        <a:t>Min</a:t>
                      </a: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3272551399"/>
                  </a:ext>
                </a:extLst>
              </a:tr>
              <a:tr h="370840">
                <a:tc>
                  <a:txBody>
                    <a:bodyPr/>
                    <a:lstStyle/>
                    <a:p>
                      <a:pPr algn="ctr"/>
                      <a:r>
                        <a:rPr lang="en-US" dirty="0">
                          <a:solidFill>
                            <a:schemeClr val="bg1"/>
                          </a:solidFill>
                        </a:rPr>
                        <a:t>Median</a:t>
                      </a: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29DC0"/>
                    </a:solidFill>
                  </a:tcPr>
                </a:tc>
                <a:extLst>
                  <a:ext uri="{0D108BD9-81ED-4DB2-BD59-A6C34878D82A}">
                    <a16:rowId xmlns:a16="http://schemas.microsoft.com/office/drawing/2014/main" val="4133195774"/>
                  </a:ext>
                </a:extLst>
              </a:tr>
              <a:tr h="370840">
                <a:tc>
                  <a:txBody>
                    <a:bodyPr/>
                    <a:lstStyle/>
                    <a:p>
                      <a:pPr algn="ctr"/>
                      <a:r>
                        <a:rPr lang="en-US" dirty="0">
                          <a:solidFill>
                            <a:schemeClr val="bg1"/>
                          </a:solidFill>
                        </a:rPr>
                        <a:t>Average</a:t>
                      </a: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29DC0"/>
                    </a:solidFill>
                  </a:tcPr>
                </a:tc>
                <a:extLst>
                  <a:ext uri="{0D108BD9-81ED-4DB2-BD59-A6C34878D82A}">
                    <a16:rowId xmlns:a16="http://schemas.microsoft.com/office/drawing/2014/main" val="4190261990"/>
                  </a:ext>
                </a:extLst>
              </a:tr>
              <a:tr h="370840">
                <a:tc>
                  <a:txBody>
                    <a:bodyPr/>
                    <a:lstStyle/>
                    <a:p>
                      <a:pPr algn="ctr"/>
                      <a:r>
                        <a:rPr lang="en-US" dirty="0">
                          <a:solidFill>
                            <a:schemeClr val="bg1"/>
                          </a:solidFill>
                        </a:rPr>
                        <a:t>Max</a:t>
                      </a:r>
                    </a:p>
                  </a:txBody>
                  <a:tcP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129DC0"/>
                    </a:solidFill>
                  </a:tcPr>
                </a:tc>
                <a:extLst>
                  <a:ext uri="{0D108BD9-81ED-4DB2-BD59-A6C34878D82A}">
                    <a16:rowId xmlns:a16="http://schemas.microsoft.com/office/drawing/2014/main" val="2777742992"/>
                  </a:ext>
                </a:extLst>
              </a:tr>
            </a:tbl>
          </a:graphicData>
        </a:graphic>
      </p:graphicFrame>
      <p:sp>
        <p:nvSpPr>
          <p:cNvPr id="6" name="Slide Number Placeholder 2">
            <a:extLst>
              <a:ext uri="{FF2B5EF4-FFF2-40B4-BE49-F238E27FC236}">
                <a16:creationId xmlns:a16="http://schemas.microsoft.com/office/drawing/2014/main" id="{D86CC7D8-AA7F-B018-4278-344CF5300DC9}"/>
              </a:ext>
            </a:extLst>
          </p:cNvPr>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latin typeface="Aptos" panose="020B0004020202020204" pitchFamily="34" charset="0"/>
              </a:rPr>
              <a:pPr/>
              <a:t>3</a:t>
            </a:fld>
            <a:endParaRPr lang="en-US" sz="900" dirty="0">
              <a:latin typeface="Aptos" panose="020B0004020202020204" pitchFamily="34" charset="0"/>
            </a:endParaRPr>
          </a:p>
        </p:txBody>
      </p:sp>
      <p:graphicFrame>
        <p:nvGraphicFramePr>
          <p:cNvPr id="8" name="Chart 7">
            <a:extLst>
              <a:ext uri="{FF2B5EF4-FFF2-40B4-BE49-F238E27FC236}">
                <a16:creationId xmlns:a16="http://schemas.microsoft.com/office/drawing/2014/main" id="{7679024E-781C-19C0-1534-7F51A2D74D55}"/>
              </a:ext>
            </a:extLst>
          </p:cNvPr>
          <p:cNvGraphicFramePr/>
          <p:nvPr>
            <p:extLst>
              <p:ext uri="{D42A27DB-BD31-4B8C-83A1-F6EECF244321}">
                <p14:modId xmlns:p14="http://schemas.microsoft.com/office/powerpoint/2010/main" val="3582466430"/>
              </p:ext>
            </p:extLst>
          </p:nvPr>
        </p:nvGraphicFramePr>
        <p:xfrm>
          <a:off x="534490" y="2148991"/>
          <a:ext cx="5127812" cy="3614647"/>
        </p:xfrm>
        <a:graphic>
          <a:graphicData uri="http://schemas.openxmlformats.org/drawingml/2006/chart">
            <c:chart xmlns:c="http://schemas.openxmlformats.org/drawingml/2006/chart" xmlns:r="http://schemas.openxmlformats.org/officeDocument/2006/relationships" r:id="rId8"/>
          </a:graphicData>
        </a:graphic>
      </p:graphicFrame>
      <p:sp>
        <p:nvSpPr>
          <p:cNvPr id="12" name="Rectangle 11">
            <a:extLst>
              <a:ext uri="{FF2B5EF4-FFF2-40B4-BE49-F238E27FC236}">
                <a16:creationId xmlns:a16="http://schemas.microsoft.com/office/drawing/2014/main" id="{8A81FCE0-B360-4957-20EB-7BB2AFB2BF2C}"/>
              </a:ext>
            </a:extLst>
          </p:cNvPr>
          <p:cNvSpPr/>
          <p:nvPr/>
        </p:nvSpPr>
        <p:spPr>
          <a:xfrm>
            <a:off x="636494" y="1035588"/>
            <a:ext cx="4579742" cy="923330"/>
          </a:xfrm>
          <a:prstGeom prst="rect">
            <a:avLst/>
          </a:prstGeom>
        </p:spPr>
        <p:txBody>
          <a:bodyPr wrap="square">
            <a:spAutoFit/>
          </a:bodyPr>
          <a:lstStyle/>
          <a:p>
            <a:r>
              <a:rPr lang="en-US" dirty="0">
                <a:latin typeface="Aptos" panose="020B0004020202020204" pitchFamily="34" charset="0"/>
              </a:rPr>
              <a:t>The average percent of sales from life insurance is 62% with 53% of those sales being term insurance.</a:t>
            </a:r>
          </a:p>
        </p:txBody>
      </p:sp>
    </p:spTree>
    <p:extLst>
      <p:ext uri="{BB962C8B-B14F-4D97-AF65-F5344CB8AC3E}">
        <p14:creationId xmlns:p14="http://schemas.microsoft.com/office/powerpoint/2010/main" val="6445331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27051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F5BAF18-132C-FF05-AF1F-F72FB5BB9D2A}"/>
              </a:ext>
            </a:extLst>
          </p:cNvPr>
          <p:cNvSpPr>
            <a:spLocks noGrp="1"/>
          </p:cNvSpPr>
          <p:nvPr>
            <p:ph type="title"/>
          </p:nvPr>
        </p:nvSpPr>
        <p:spPr/>
        <p:txBody>
          <a:bodyPr/>
          <a:lstStyle/>
          <a:p>
            <a:r>
              <a:rPr lang="en-US" dirty="0"/>
              <a:t>Our Organization and Brands</a:t>
            </a:r>
          </a:p>
        </p:txBody>
      </p:sp>
    </p:spTree>
    <p:extLst>
      <p:ext uri="{BB962C8B-B14F-4D97-AF65-F5344CB8AC3E}">
        <p14:creationId xmlns:p14="http://schemas.microsoft.com/office/powerpoint/2010/main" val="23293794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9D0BB1-4DEF-796F-39A3-A2B08CBC7376}"/>
            </a:ext>
          </a:extLst>
        </p:cNvPr>
        <p:cNvGrpSpPr/>
        <p:nvPr/>
      </p:nvGrpSpPr>
      <p:grpSpPr>
        <a:xfrm>
          <a:off x="0" y="0"/>
          <a:ext cx="0" cy="0"/>
          <a:chOff x="0" y="0"/>
          <a:chExt cx="0" cy="0"/>
        </a:xfrm>
      </p:grpSpPr>
      <p:sp>
        <p:nvSpPr>
          <p:cNvPr id="13" name="Arrow: Up 12">
            <a:extLst>
              <a:ext uri="{FF2B5EF4-FFF2-40B4-BE49-F238E27FC236}">
                <a16:creationId xmlns:a16="http://schemas.microsoft.com/office/drawing/2014/main" id="{ADEDF270-E5DA-890B-CD0C-069193DB576B}"/>
              </a:ext>
            </a:extLst>
          </p:cNvPr>
          <p:cNvSpPr/>
          <p:nvPr/>
        </p:nvSpPr>
        <p:spPr>
          <a:xfrm rot="10800000">
            <a:off x="10007897" y="2729046"/>
            <a:ext cx="1280915" cy="2507284"/>
          </a:xfrm>
          <a:prstGeom prst="upArrow">
            <a:avLst/>
          </a:prstGeom>
          <a:solidFill>
            <a:srgbClr val="F22E00">
              <a:alpha val="6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a:extLst>
              <a:ext uri="{FF2B5EF4-FFF2-40B4-BE49-F238E27FC236}">
                <a16:creationId xmlns:a16="http://schemas.microsoft.com/office/drawing/2014/main" id="{ABD5A614-2660-6461-24C5-AD75B55CD6EE}"/>
              </a:ext>
            </a:extLst>
          </p:cNvPr>
          <p:cNvSpPr>
            <a:spLocks noGrp="1"/>
          </p:cNvSpPr>
          <p:nvPr>
            <p:ph type="body" sz="quarter" idx="10"/>
          </p:nvPr>
        </p:nvSpPr>
        <p:spPr/>
        <p:txBody>
          <a:bodyPr/>
          <a:lstStyle/>
          <a:p>
            <a:r>
              <a:rPr lang="en-US" dirty="0"/>
              <a:t>How are your current life sales trending </a:t>
            </a:r>
            <a:br>
              <a:rPr lang="en-US" dirty="0"/>
            </a:br>
            <a:r>
              <a:rPr lang="en-US" dirty="0"/>
              <a:t>over last year?</a:t>
            </a:r>
          </a:p>
        </p:txBody>
      </p:sp>
      <p:sp>
        <p:nvSpPr>
          <p:cNvPr id="5" name="Text Placeholder 4">
            <a:extLst>
              <a:ext uri="{FF2B5EF4-FFF2-40B4-BE49-F238E27FC236}">
                <a16:creationId xmlns:a16="http://schemas.microsoft.com/office/drawing/2014/main" id="{3D743FA8-50B4-008D-9ED9-19CCE49029A2}"/>
              </a:ext>
            </a:extLst>
          </p:cNvPr>
          <p:cNvSpPr>
            <a:spLocks noGrp="1"/>
          </p:cNvSpPr>
          <p:nvPr>
            <p:ph type="body" sz="quarter" idx="11"/>
          </p:nvPr>
        </p:nvSpPr>
        <p:spPr/>
        <p:txBody>
          <a:bodyPr/>
          <a:lstStyle/>
          <a:p>
            <a:r>
              <a:rPr lang="en-US" dirty="0"/>
              <a:t>By what Percentage are sales </a:t>
            </a:r>
            <a:br>
              <a:rPr lang="en-US" dirty="0"/>
            </a:br>
            <a:r>
              <a:rPr lang="en-US" dirty="0"/>
              <a:t>increasing or decreasing?</a:t>
            </a:r>
          </a:p>
        </p:txBody>
      </p:sp>
      <p:sp>
        <p:nvSpPr>
          <p:cNvPr id="16" name="Rectangle 15">
            <a:extLst>
              <a:ext uri="{FF2B5EF4-FFF2-40B4-BE49-F238E27FC236}">
                <a16:creationId xmlns:a16="http://schemas.microsoft.com/office/drawing/2014/main" id="{3E8515E2-FA35-8087-ACE1-A47FEF3EEDC5}"/>
              </a:ext>
            </a:extLst>
          </p:cNvPr>
          <p:cNvSpPr/>
          <p:nvPr/>
        </p:nvSpPr>
        <p:spPr>
          <a:xfrm>
            <a:off x="1244009" y="923257"/>
            <a:ext cx="9133367" cy="369332"/>
          </a:xfrm>
          <a:prstGeom prst="rect">
            <a:avLst/>
          </a:prstGeom>
        </p:spPr>
        <p:txBody>
          <a:bodyPr wrap="square">
            <a:spAutoFit/>
          </a:bodyPr>
          <a:lstStyle/>
          <a:p>
            <a:r>
              <a:rPr lang="en-US" dirty="0">
                <a:latin typeface="Aptos" panose="020B0004020202020204" pitchFamily="34" charset="0"/>
              </a:rPr>
              <a:t>As of early fall 2024, about 50% of participants were experiencing growth of their life sales.</a:t>
            </a:r>
          </a:p>
        </p:txBody>
      </p:sp>
      <p:sp>
        <p:nvSpPr>
          <p:cNvPr id="20" name="Text Placeholder 2">
            <a:extLst>
              <a:ext uri="{FF2B5EF4-FFF2-40B4-BE49-F238E27FC236}">
                <a16:creationId xmlns:a16="http://schemas.microsoft.com/office/drawing/2014/main" id="{106546E6-71A9-1C7C-F1C4-1F976E388A3F}"/>
              </a:ext>
            </a:extLst>
          </p:cNvPr>
          <p:cNvSpPr>
            <a:spLocks noGrp="1"/>
          </p:cNvSpPr>
          <p:nvPr>
            <p:ph type="body" sz="quarter" idx="14"/>
          </p:nvPr>
        </p:nvSpPr>
        <p:spPr>
          <a:xfrm>
            <a:off x="417448" y="5980090"/>
            <a:ext cx="5346858" cy="658368"/>
          </a:xfrm>
        </p:spPr>
        <p:txBody>
          <a:bodyPr/>
          <a:lstStyle/>
          <a:p>
            <a:endParaRPr lang="en-US" dirty="0"/>
          </a:p>
        </p:txBody>
      </p:sp>
      <p:sp>
        <p:nvSpPr>
          <p:cNvPr id="2" name="Slide Number Placeholder 2">
            <a:extLst>
              <a:ext uri="{FF2B5EF4-FFF2-40B4-BE49-F238E27FC236}">
                <a16:creationId xmlns:a16="http://schemas.microsoft.com/office/drawing/2014/main" id="{E464FA93-D3B2-3425-8F7C-259536CB9A5F}"/>
              </a:ext>
            </a:extLst>
          </p:cNvPr>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latin typeface="Aptos" panose="020B0004020202020204" pitchFamily="34" charset="0"/>
              </a:rPr>
              <a:pPr/>
              <a:t>4</a:t>
            </a:fld>
            <a:endParaRPr lang="en-US" sz="900" dirty="0">
              <a:latin typeface="Aptos" panose="020B0004020202020204" pitchFamily="34" charset="0"/>
            </a:endParaRPr>
          </a:p>
        </p:txBody>
      </p:sp>
      <p:sp>
        <p:nvSpPr>
          <p:cNvPr id="9" name="Title Placeholder 37">
            <a:extLst>
              <a:ext uri="{FF2B5EF4-FFF2-40B4-BE49-F238E27FC236}">
                <a16:creationId xmlns:a16="http://schemas.microsoft.com/office/drawing/2014/main" id="{231E49AF-3762-08DE-B23E-AD8F002FEE8D}"/>
              </a:ext>
            </a:extLst>
          </p:cNvPr>
          <p:cNvSpPr>
            <a:spLocks noGrp="1"/>
          </p:cNvSpPr>
          <p:nvPr>
            <p:ph type="title" hasCustomPrompt="1"/>
          </p:nvPr>
        </p:nvSpPr>
        <p:spPr>
          <a:xfrm>
            <a:off x="2" y="-44825"/>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latin typeface="Aptos" panose="020B0004020202020204" pitchFamily="34" charset="0"/>
              </a:defRPr>
            </a:lvl1pPr>
          </a:lstStyle>
          <a:p>
            <a:r>
              <a:rPr lang="en-US" dirty="0"/>
              <a:t>2023 to 2024 Sales Growth</a:t>
            </a:r>
          </a:p>
        </p:txBody>
      </p:sp>
      <p:graphicFrame>
        <p:nvGraphicFramePr>
          <p:cNvPr id="6" name="Chart 5">
            <a:extLst>
              <a:ext uri="{FF2B5EF4-FFF2-40B4-BE49-F238E27FC236}">
                <a16:creationId xmlns:a16="http://schemas.microsoft.com/office/drawing/2014/main" id="{E8488404-8593-18C7-6974-729BC1FF09D4}"/>
              </a:ext>
            </a:extLst>
          </p:cNvPr>
          <p:cNvGraphicFramePr/>
          <p:nvPr>
            <p:extLst>
              <p:ext uri="{D42A27DB-BD31-4B8C-83A1-F6EECF244321}">
                <p14:modId xmlns:p14="http://schemas.microsoft.com/office/powerpoint/2010/main" val="4151172537"/>
              </p:ext>
            </p:extLst>
          </p:nvPr>
        </p:nvGraphicFramePr>
        <p:xfrm>
          <a:off x="1080815" y="2466485"/>
          <a:ext cx="4255037" cy="31782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Table 7">
            <a:extLst>
              <a:ext uri="{FF2B5EF4-FFF2-40B4-BE49-F238E27FC236}">
                <a16:creationId xmlns:a16="http://schemas.microsoft.com/office/drawing/2014/main" id="{93A32AED-490F-8F2D-8A7C-43A52717484C}"/>
              </a:ext>
            </a:extLst>
          </p:cNvPr>
          <p:cNvGraphicFramePr>
            <a:graphicFrameLocks noGrp="1"/>
          </p:cNvGraphicFramePr>
          <p:nvPr>
            <p:extLst>
              <p:ext uri="{D42A27DB-BD31-4B8C-83A1-F6EECF244321}">
                <p14:modId xmlns:p14="http://schemas.microsoft.com/office/powerpoint/2010/main" val="297259664"/>
              </p:ext>
            </p:extLst>
          </p:nvPr>
        </p:nvGraphicFramePr>
        <p:xfrm>
          <a:off x="6673584" y="2629390"/>
          <a:ext cx="5121756" cy="2560320"/>
        </p:xfrm>
        <a:graphic>
          <a:graphicData uri="http://schemas.openxmlformats.org/drawingml/2006/table">
            <a:tbl>
              <a:tblPr firstRow="1" bandRow="1">
                <a:tableStyleId>{5C22544A-7EE6-4342-B048-85BDC9FD1C3A}</a:tableStyleId>
              </a:tblPr>
              <a:tblGrid>
                <a:gridCol w="1043550">
                  <a:extLst>
                    <a:ext uri="{9D8B030D-6E8A-4147-A177-3AD203B41FA5}">
                      <a16:colId xmlns:a16="http://schemas.microsoft.com/office/drawing/2014/main" val="2752416229"/>
                    </a:ext>
                  </a:extLst>
                </a:gridCol>
                <a:gridCol w="1857140">
                  <a:extLst>
                    <a:ext uri="{9D8B030D-6E8A-4147-A177-3AD203B41FA5}">
                      <a16:colId xmlns:a16="http://schemas.microsoft.com/office/drawing/2014/main" val="1117436030"/>
                    </a:ext>
                  </a:extLst>
                </a:gridCol>
                <a:gridCol w="2221066">
                  <a:extLst>
                    <a:ext uri="{9D8B030D-6E8A-4147-A177-3AD203B41FA5}">
                      <a16:colId xmlns:a16="http://schemas.microsoft.com/office/drawing/2014/main" val="1103317385"/>
                    </a:ext>
                  </a:extLst>
                </a:gridCol>
              </a:tblGrid>
              <a:tr h="640080">
                <a:tc>
                  <a:txBody>
                    <a:bodyPr/>
                    <a:lstStyle/>
                    <a:p>
                      <a:pPr algn="l" fontAlgn="b"/>
                      <a:r>
                        <a:rPr lang="en-US" sz="1800" b="0" i="0" u="none" strike="noStrike" dirty="0">
                          <a:solidFill>
                            <a:srgbClr val="000000"/>
                          </a:solidFill>
                          <a:effectLst/>
                          <a:latin typeface="+mn-lt"/>
                        </a:rPr>
                        <a:t>Min</a:t>
                      </a:r>
                    </a:p>
                  </a:txBody>
                  <a:tcPr marL="6350" marR="6350" marT="635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b"/>
                      <a:r>
                        <a:rPr lang="en-US" sz="1800" b="0" i="0" u="none" strike="noStrike" dirty="0">
                          <a:solidFill>
                            <a:srgbClr val="000000"/>
                          </a:solidFill>
                          <a:effectLst/>
                          <a:latin typeface="+mn-lt"/>
                        </a:rPr>
                        <a:t>4%</a:t>
                      </a:r>
                    </a:p>
                  </a:txBody>
                  <a:tcPr marL="6350" marR="6350" marT="635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b"/>
                      <a:r>
                        <a:rPr lang="en-US" sz="1800" b="0" i="0" u="none" strike="noStrike" dirty="0">
                          <a:solidFill>
                            <a:srgbClr val="000000"/>
                          </a:solidFill>
                          <a:effectLst/>
                          <a:latin typeface="+mn-lt"/>
                        </a:rPr>
                        <a:t>3%</a:t>
                      </a:r>
                    </a:p>
                  </a:txBody>
                  <a:tcPr marL="6350" marR="6350" marT="635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22489351"/>
                  </a:ext>
                </a:extLst>
              </a:tr>
              <a:tr h="640080">
                <a:tc>
                  <a:txBody>
                    <a:bodyPr/>
                    <a:lstStyle/>
                    <a:p>
                      <a:pPr algn="l" fontAlgn="b"/>
                      <a:r>
                        <a:rPr lang="en-US" sz="1800" b="0" i="0" u="none" strike="noStrike" dirty="0">
                          <a:solidFill>
                            <a:srgbClr val="000000"/>
                          </a:solidFill>
                          <a:effectLst/>
                          <a:latin typeface="+mn-lt"/>
                        </a:rPr>
                        <a:t>Median</a:t>
                      </a:r>
                    </a:p>
                  </a:txBody>
                  <a:tcPr marL="6350" marR="6350" marT="635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fontAlgn="b"/>
                      <a:r>
                        <a:rPr lang="en-US" sz="1800" b="0" i="0" u="none" strike="noStrike" dirty="0">
                          <a:solidFill>
                            <a:srgbClr val="000000"/>
                          </a:solidFill>
                          <a:effectLst/>
                          <a:latin typeface="+mn-lt"/>
                        </a:rPr>
                        <a:t>15%</a:t>
                      </a:r>
                    </a:p>
                  </a:txBody>
                  <a:tcPr marL="6350" marR="6350" marT="635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fontAlgn="b"/>
                      <a:r>
                        <a:rPr lang="en-US" sz="1800" b="0" i="0" u="none" strike="noStrike" dirty="0">
                          <a:solidFill>
                            <a:srgbClr val="000000"/>
                          </a:solidFill>
                          <a:effectLst/>
                          <a:latin typeface="+mn-lt"/>
                        </a:rPr>
                        <a:t>14%</a:t>
                      </a:r>
                    </a:p>
                  </a:txBody>
                  <a:tcPr marL="6350" marR="6350" marT="635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78241630"/>
                  </a:ext>
                </a:extLst>
              </a:tr>
              <a:tr h="640080">
                <a:tc>
                  <a:txBody>
                    <a:bodyPr/>
                    <a:lstStyle/>
                    <a:p>
                      <a:pPr algn="l" fontAlgn="b"/>
                      <a:r>
                        <a:rPr lang="en-US" sz="1800" b="0" i="0" u="none" strike="noStrike" dirty="0">
                          <a:solidFill>
                            <a:srgbClr val="000000"/>
                          </a:solidFill>
                          <a:effectLst/>
                          <a:latin typeface="+mn-lt"/>
                        </a:rPr>
                        <a:t>Average</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800" b="0" i="0" u="none" strike="noStrike" dirty="0">
                          <a:solidFill>
                            <a:srgbClr val="000000"/>
                          </a:solidFill>
                          <a:effectLst/>
                          <a:latin typeface="+mn-lt"/>
                        </a:rPr>
                        <a:t>21%</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800" b="0" i="0" u="none" strike="noStrike" dirty="0">
                          <a:solidFill>
                            <a:srgbClr val="000000"/>
                          </a:solidFill>
                          <a:effectLst/>
                          <a:latin typeface="+mn-lt"/>
                        </a:rPr>
                        <a:t>18%</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34448531"/>
                  </a:ext>
                </a:extLst>
              </a:tr>
              <a:tr h="640080">
                <a:tc>
                  <a:txBody>
                    <a:bodyPr/>
                    <a:lstStyle/>
                    <a:p>
                      <a:pPr algn="l" fontAlgn="b"/>
                      <a:r>
                        <a:rPr lang="en-US" sz="1800" b="0" i="0" u="none" strike="noStrike" dirty="0">
                          <a:solidFill>
                            <a:srgbClr val="000000"/>
                          </a:solidFill>
                          <a:effectLst/>
                          <a:latin typeface="+mn-lt"/>
                        </a:rPr>
                        <a:t>Max</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800" b="0" i="0" u="none" strike="noStrike" dirty="0">
                          <a:solidFill>
                            <a:srgbClr val="000000"/>
                          </a:solidFill>
                          <a:effectLst/>
                          <a:latin typeface="+mn-lt"/>
                        </a:rPr>
                        <a:t>75%</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800" b="0" i="0" u="none" strike="noStrike" dirty="0">
                          <a:solidFill>
                            <a:srgbClr val="000000"/>
                          </a:solidFill>
                          <a:effectLst/>
                          <a:latin typeface="+mn-lt"/>
                        </a:rPr>
                        <a:t>50%</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76240357"/>
                  </a:ext>
                </a:extLst>
              </a:tr>
            </a:tbl>
          </a:graphicData>
        </a:graphic>
      </p:graphicFrame>
      <p:sp>
        <p:nvSpPr>
          <p:cNvPr id="11" name="Arrow: Up 10">
            <a:extLst>
              <a:ext uri="{FF2B5EF4-FFF2-40B4-BE49-F238E27FC236}">
                <a16:creationId xmlns:a16="http://schemas.microsoft.com/office/drawing/2014/main" id="{143A6E63-76EA-4A44-C1F5-C895B3EB8604}"/>
              </a:ext>
            </a:extLst>
          </p:cNvPr>
          <p:cNvSpPr/>
          <p:nvPr/>
        </p:nvSpPr>
        <p:spPr>
          <a:xfrm>
            <a:off x="8029708" y="2556920"/>
            <a:ext cx="1280915" cy="2507284"/>
          </a:xfrm>
          <a:prstGeom prst="upArrow">
            <a:avLst/>
          </a:prstGeom>
          <a:solidFill>
            <a:srgbClr val="00B050">
              <a:alpha val="39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721340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37A766-9F88-9F8B-C275-DFF955F87386}"/>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784563D5-AE9D-5E1D-E8C0-9F466CB9CA5F}"/>
              </a:ext>
            </a:extLst>
          </p:cNvPr>
          <p:cNvSpPr>
            <a:spLocks noGrp="1"/>
          </p:cNvSpPr>
          <p:nvPr>
            <p:ph type="body" sz="quarter" idx="11"/>
          </p:nvPr>
        </p:nvSpPr>
        <p:spPr/>
        <p:txBody>
          <a:bodyPr/>
          <a:lstStyle/>
          <a:p>
            <a:r>
              <a:rPr lang="en-US" dirty="0"/>
              <a:t>Annualized premium market share</a:t>
            </a:r>
          </a:p>
        </p:txBody>
      </p:sp>
      <p:sp>
        <p:nvSpPr>
          <p:cNvPr id="16" name="Rectangle 15">
            <a:extLst>
              <a:ext uri="{FF2B5EF4-FFF2-40B4-BE49-F238E27FC236}">
                <a16:creationId xmlns:a16="http://schemas.microsoft.com/office/drawing/2014/main" id="{A389A97C-4280-FABE-7A6F-1652FFD74766}"/>
              </a:ext>
            </a:extLst>
          </p:cNvPr>
          <p:cNvSpPr/>
          <p:nvPr/>
        </p:nvSpPr>
        <p:spPr>
          <a:xfrm>
            <a:off x="1244009" y="923257"/>
            <a:ext cx="9133367" cy="646331"/>
          </a:xfrm>
          <a:prstGeom prst="rect">
            <a:avLst/>
          </a:prstGeom>
        </p:spPr>
        <p:txBody>
          <a:bodyPr wrap="square">
            <a:spAutoFit/>
          </a:bodyPr>
          <a:lstStyle/>
          <a:p>
            <a:r>
              <a:rPr lang="en-US" dirty="0">
                <a:latin typeface="Aptos" panose="020B0004020202020204" pitchFamily="34" charset="0"/>
              </a:rPr>
              <a:t>Since 2016, independent distribution has grown and currently accounts for over 50% of individual life insurance premium. </a:t>
            </a:r>
          </a:p>
        </p:txBody>
      </p:sp>
      <p:sp>
        <p:nvSpPr>
          <p:cNvPr id="20" name="Text Placeholder 2">
            <a:extLst>
              <a:ext uri="{FF2B5EF4-FFF2-40B4-BE49-F238E27FC236}">
                <a16:creationId xmlns:a16="http://schemas.microsoft.com/office/drawing/2014/main" id="{7EC4FC3F-B2C2-3FFC-2428-FAEA97ABE1CF}"/>
              </a:ext>
            </a:extLst>
          </p:cNvPr>
          <p:cNvSpPr>
            <a:spLocks noGrp="1"/>
          </p:cNvSpPr>
          <p:nvPr>
            <p:ph type="body" sz="quarter" idx="14"/>
          </p:nvPr>
        </p:nvSpPr>
        <p:spPr>
          <a:xfrm>
            <a:off x="417448" y="5980090"/>
            <a:ext cx="5346858" cy="658368"/>
          </a:xfrm>
        </p:spPr>
        <p:txBody>
          <a:bodyPr/>
          <a:lstStyle/>
          <a:p>
            <a:r>
              <a:rPr lang="en-US" dirty="0"/>
              <a:t>Source: LIMRA’s U.S. Individual Life Insurance Sales Survey and LIMRA estimates, 2014 – 2024.</a:t>
            </a:r>
          </a:p>
        </p:txBody>
      </p:sp>
      <p:sp>
        <p:nvSpPr>
          <p:cNvPr id="9" name="Title Placeholder 37">
            <a:extLst>
              <a:ext uri="{FF2B5EF4-FFF2-40B4-BE49-F238E27FC236}">
                <a16:creationId xmlns:a16="http://schemas.microsoft.com/office/drawing/2014/main" id="{69683C74-8B13-C3DC-83BF-178367820A90}"/>
              </a:ext>
            </a:extLst>
          </p:cNvPr>
          <p:cNvSpPr>
            <a:spLocks noGrp="1"/>
          </p:cNvSpPr>
          <p:nvPr>
            <p:ph type="title" hasCustomPrompt="1"/>
          </p:nvPr>
        </p:nvSpPr>
        <p:spPr>
          <a:xfrm>
            <a:off x="2" y="-44825"/>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latin typeface="Aptos" panose="020B0004020202020204" pitchFamily="34" charset="0"/>
              </a:defRPr>
            </a:lvl1pPr>
          </a:lstStyle>
          <a:p>
            <a:r>
              <a:rPr lang="en-US" dirty="0"/>
              <a:t>The Importance of Independent Distribution</a:t>
            </a:r>
          </a:p>
        </p:txBody>
      </p:sp>
      <p:sp>
        <p:nvSpPr>
          <p:cNvPr id="7" name="Text Placeholder 6">
            <a:extLst>
              <a:ext uri="{FF2B5EF4-FFF2-40B4-BE49-F238E27FC236}">
                <a16:creationId xmlns:a16="http://schemas.microsoft.com/office/drawing/2014/main" id="{AE2156FA-434E-5D21-97C0-51AAB1019402}"/>
              </a:ext>
            </a:extLst>
          </p:cNvPr>
          <p:cNvSpPr>
            <a:spLocks noGrp="1"/>
          </p:cNvSpPr>
          <p:nvPr>
            <p:ph type="body" sz="quarter" idx="10"/>
          </p:nvPr>
        </p:nvSpPr>
        <p:spPr/>
        <p:txBody>
          <a:bodyPr/>
          <a:lstStyle/>
          <a:p>
            <a:r>
              <a:rPr lang="en-US" dirty="0"/>
              <a:t>Policy market share</a:t>
            </a:r>
          </a:p>
        </p:txBody>
      </p:sp>
      <p:graphicFrame>
        <p:nvGraphicFramePr>
          <p:cNvPr id="10" name="Chart Placeholder 33">
            <a:extLst>
              <a:ext uri="{FF2B5EF4-FFF2-40B4-BE49-F238E27FC236}">
                <a16:creationId xmlns:a16="http://schemas.microsoft.com/office/drawing/2014/main" id="{1D45B69E-FD2D-F4D8-4F7F-70D0695AAC2B}"/>
              </a:ext>
            </a:extLst>
          </p:cNvPr>
          <p:cNvGraphicFramePr>
            <a:graphicFrameLocks/>
          </p:cNvGraphicFramePr>
          <p:nvPr>
            <p:extLst>
              <p:ext uri="{D42A27DB-BD31-4B8C-83A1-F6EECF244321}">
                <p14:modId xmlns:p14="http://schemas.microsoft.com/office/powerpoint/2010/main" val="193272206"/>
              </p:ext>
            </p:extLst>
          </p:nvPr>
        </p:nvGraphicFramePr>
        <p:xfrm>
          <a:off x="572014" y="2352391"/>
          <a:ext cx="5192292" cy="358235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Placeholder 33">
            <a:extLst>
              <a:ext uri="{FF2B5EF4-FFF2-40B4-BE49-F238E27FC236}">
                <a16:creationId xmlns:a16="http://schemas.microsoft.com/office/drawing/2014/main" id="{435C31F1-0346-0D84-067D-C0D91AB19994}"/>
              </a:ext>
            </a:extLst>
          </p:cNvPr>
          <p:cNvGraphicFramePr>
            <a:graphicFrameLocks/>
          </p:cNvGraphicFramePr>
          <p:nvPr>
            <p:extLst>
              <p:ext uri="{D42A27DB-BD31-4B8C-83A1-F6EECF244321}">
                <p14:modId xmlns:p14="http://schemas.microsoft.com/office/powerpoint/2010/main" val="1700939872"/>
              </p:ext>
            </p:extLst>
          </p:nvPr>
        </p:nvGraphicFramePr>
        <p:xfrm>
          <a:off x="6666168" y="2352391"/>
          <a:ext cx="4790231" cy="3429000"/>
        </p:xfrm>
        <a:graphic>
          <a:graphicData uri="http://schemas.openxmlformats.org/drawingml/2006/chart">
            <c:chart xmlns:c="http://schemas.openxmlformats.org/drawingml/2006/chart" xmlns:r="http://schemas.openxmlformats.org/officeDocument/2006/relationships" r:id="rId4"/>
          </a:graphicData>
        </a:graphic>
      </p:graphicFrame>
      <p:sp>
        <p:nvSpPr>
          <p:cNvPr id="14" name="Slide Number Placeholder 2">
            <a:extLst>
              <a:ext uri="{FF2B5EF4-FFF2-40B4-BE49-F238E27FC236}">
                <a16:creationId xmlns:a16="http://schemas.microsoft.com/office/drawing/2014/main" id="{DA1DF285-1CDD-046E-87F7-1FDA83E5944E}"/>
              </a:ext>
            </a:extLst>
          </p:cNvPr>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latin typeface="Aptos" panose="020B0004020202020204" pitchFamily="34" charset="0"/>
              </a:rPr>
              <a:pPr/>
              <a:t>5</a:t>
            </a:fld>
            <a:endParaRPr lang="en-US" sz="900" dirty="0">
              <a:latin typeface="Aptos" panose="020B0004020202020204" pitchFamily="34" charset="0"/>
            </a:endParaRPr>
          </a:p>
        </p:txBody>
      </p:sp>
    </p:spTree>
    <p:extLst>
      <p:ext uri="{BB962C8B-B14F-4D97-AF65-F5344CB8AC3E}">
        <p14:creationId xmlns:p14="http://schemas.microsoft.com/office/powerpoint/2010/main" val="6110367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100" dirty="0"/>
              <a:t>The Importance of Independent Distribution</a:t>
            </a:r>
          </a:p>
        </p:txBody>
      </p:sp>
      <p:graphicFrame>
        <p:nvGraphicFramePr>
          <p:cNvPr id="6" name="Chart 5">
            <a:extLst>
              <a:ext uri="{FF2B5EF4-FFF2-40B4-BE49-F238E27FC236}">
                <a16:creationId xmlns:a16="http://schemas.microsoft.com/office/drawing/2014/main" id="{75DDF453-1C52-40F2-7ECC-41758F8657B1}"/>
              </a:ext>
            </a:extLst>
          </p:cNvPr>
          <p:cNvGraphicFramePr>
            <a:graphicFrameLocks/>
          </p:cNvGraphicFramePr>
          <p:nvPr>
            <p:extLst>
              <p:ext uri="{D42A27DB-BD31-4B8C-83A1-F6EECF244321}">
                <p14:modId xmlns:p14="http://schemas.microsoft.com/office/powerpoint/2010/main" val="3132572435"/>
              </p:ext>
            </p:extLst>
          </p:nvPr>
        </p:nvGraphicFramePr>
        <p:xfrm>
          <a:off x="1215342" y="1769294"/>
          <a:ext cx="9423239" cy="402799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6B299F7E-BB39-B934-D5D0-00EBFDC45B11}"/>
              </a:ext>
            </a:extLst>
          </p:cNvPr>
          <p:cNvSpPr txBox="1"/>
          <p:nvPr/>
        </p:nvSpPr>
        <p:spPr>
          <a:xfrm>
            <a:off x="2526536" y="1217156"/>
            <a:ext cx="7346669" cy="369332"/>
          </a:xfrm>
          <a:prstGeom prst="rect">
            <a:avLst/>
          </a:prstGeom>
          <a:noFill/>
        </p:spPr>
        <p:txBody>
          <a:bodyPr wrap="square" rtlCol="0">
            <a:spAutoFit/>
          </a:bodyPr>
          <a:lstStyle/>
          <a:p>
            <a:r>
              <a:rPr lang="en-US" dirty="0"/>
              <a:t>Annualized Premium Market Share by Product – 3</a:t>
            </a:r>
            <a:r>
              <a:rPr lang="en-US" baseline="30000" dirty="0"/>
              <a:t>rd</a:t>
            </a:r>
            <a:r>
              <a:rPr lang="en-US" dirty="0"/>
              <a:t> Quarter 2024</a:t>
            </a:r>
          </a:p>
        </p:txBody>
      </p:sp>
      <p:sp>
        <p:nvSpPr>
          <p:cNvPr id="8" name="Text Placeholder 2">
            <a:extLst>
              <a:ext uri="{FF2B5EF4-FFF2-40B4-BE49-F238E27FC236}">
                <a16:creationId xmlns:a16="http://schemas.microsoft.com/office/drawing/2014/main" id="{ECCB1507-1806-C616-F45D-74A3F96BB2F5}"/>
              </a:ext>
            </a:extLst>
          </p:cNvPr>
          <p:cNvSpPr>
            <a:spLocks noGrp="1"/>
          </p:cNvSpPr>
          <p:nvPr>
            <p:ph type="body" sz="quarter" idx="14"/>
          </p:nvPr>
        </p:nvSpPr>
        <p:spPr>
          <a:xfrm>
            <a:off x="417448" y="5980090"/>
            <a:ext cx="5346858" cy="658368"/>
          </a:xfrm>
        </p:spPr>
        <p:txBody>
          <a:bodyPr/>
          <a:lstStyle/>
          <a:p>
            <a:r>
              <a:rPr lang="en-US" dirty="0"/>
              <a:t>Source: LIMRA’s U.S. Individual Life Insurance Sales Survey</a:t>
            </a:r>
          </a:p>
        </p:txBody>
      </p:sp>
      <p:sp>
        <p:nvSpPr>
          <p:cNvPr id="9" name="Slide Number Placeholder 2">
            <a:extLst>
              <a:ext uri="{FF2B5EF4-FFF2-40B4-BE49-F238E27FC236}">
                <a16:creationId xmlns:a16="http://schemas.microsoft.com/office/drawing/2014/main" id="{8CEC806B-46D5-4758-094B-D6C62CB5402B}"/>
              </a:ext>
            </a:extLst>
          </p:cNvPr>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latin typeface="Aptos" panose="020B0004020202020204" pitchFamily="34" charset="0"/>
              </a:rPr>
              <a:pPr/>
              <a:t>6</a:t>
            </a:fld>
            <a:endParaRPr lang="en-US" sz="900" dirty="0">
              <a:latin typeface="Aptos" panose="020B0004020202020204" pitchFamily="34" charset="0"/>
            </a:endParaRPr>
          </a:p>
        </p:txBody>
      </p:sp>
    </p:spTree>
    <p:extLst>
      <p:ext uri="{BB962C8B-B14F-4D97-AF65-F5344CB8AC3E}">
        <p14:creationId xmlns:p14="http://schemas.microsoft.com/office/powerpoint/2010/main" val="15090888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BF6A91F-951B-4F8C-F566-3F2F2DAA94C0}"/>
              </a:ext>
            </a:extLst>
          </p:cNvPr>
          <p:cNvSpPr>
            <a:spLocks noGrp="1"/>
          </p:cNvSpPr>
          <p:nvPr>
            <p:ph type="title"/>
          </p:nvPr>
        </p:nvSpPr>
        <p:spPr/>
        <p:txBody>
          <a:bodyPr/>
          <a:lstStyle/>
          <a:p>
            <a:r>
              <a:rPr lang="en-US" dirty="0"/>
              <a:t>BGA/IMO Partners and Producers</a:t>
            </a:r>
          </a:p>
        </p:txBody>
      </p:sp>
      <p:pic>
        <p:nvPicPr>
          <p:cNvPr id="19" name="Picture Placeholder 18">
            <a:extLst>
              <a:ext uri="{FF2B5EF4-FFF2-40B4-BE49-F238E27FC236}">
                <a16:creationId xmlns:a16="http://schemas.microsoft.com/office/drawing/2014/main" id="{86DDFCC6-32E4-0DC6-3F85-BB364A3E2D2B}"/>
              </a:ext>
            </a:extLst>
          </p:cNvPr>
          <p:cNvPicPr>
            <a:picLocks noGrp="1" noChangeAspect="1"/>
          </p:cNvPicPr>
          <p:nvPr>
            <p:ph type="pic" sz="quarter" idx="10"/>
          </p:nvPr>
        </p:nvPicPr>
        <p:blipFill>
          <a:blip r:embed="rId2"/>
          <a:srcRect t="23675" b="23675"/>
          <a:stretch>
            <a:fillRect/>
          </a:stretch>
        </p:blipFill>
        <p:spPr/>
      </p:pic>
    </p:spTree>
    <p:extLst>
      <p:ext uri="{BB962C8B-B14F-4D97-AF65-F5344CB8AC3E}">
        <p14:creationId xmlns:p14="http://schemas.microsoft.com/office/powerpoint/2010/main" val="12138871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5D4122-9BD0-6A6C-E0FF-E341AF2B93A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F578473-D77F-C76D-805E-3797C83FE16A}"/>
              </a:ext>
            </a:extLst>
          </p:cNvPr>
          <p:cNvSpPr>
            <a:spLocks noGrp="1"/>
          </p:cNvSpPr>
          <p:nvPr>
            <p:ph type="title"/>
          </p:nvPr>
        </p:nvSpPr>
        <p:spPr/>
        <p:txBody>
          <a:bodyPr>
            <a:normAutofit/>
          </a:bodyPr>
          <a:lstStyle/>
          <a:p>
            <a:r>
              <a:rPr lang="en-US" sz="2800" dirty="0"/>
              <a:t>87% of participants are affiliated with a national marketing organization</a:t>
            </a:r>
          </a:p>
        </p:txBody>
      </p:sp>
      <p:sp>
        <p:nvSpPr>
          <p:cNvPr id="5" name="Slide Number Placeholder 4">
            <a:extLst>
              <a:ext uri="{FF2B5EF4-FFF2-40B4-BE49-F238E27FC236}">
                <a16:creationId xmlns:a16="http://schemas.microsoft.com/office/drawing/2014/main" id="{99A048F8-87B5-C156-9410-422FA638BE48}"/>
              </a:ext>
            </a:extLst>
          </p:cNvPr>
          <p:cNvSpPr>
            <a:spLocks noGrp="1"/>
          </p:cNvSpPr>
          <p:nvPr>
            <p:ph type="sldNum" sz="quarter" idx="4294967295"/>
          </p:nvPr>
        </p:nvSpPr>
        <p:spPr/>
        <p:txBody>
          <a:bodyPr/>
          <a:lstStyle/>
          <a:p>
            <a:fld id="{FA06F0F5-DF6A-4E0E-AC03-6B0D0B0A1300}" type="slidenum">
              <a:rPr lang="en-US" sz="900" smtClean="0"/>
              <a:pPr/>
              <a:t>8</a:t>
            </a:fld>
            <a:endParaRPr lang="en-US" sz="900" dirty="0"/>
          </a:p>
        </p:txBody>
      </p:sp>
      <p:sp>
        <p:nvSpPr>
          <p:cNvPr id="7" name="Text Placeholder 6">
            <a:extLst>
              <a:ext uri="{FF2B5EF4-FFF2-40B4-BE49-F238E27FC236}">
                <a16:creationId xmlns:a16="http://schemas.microsoft.com/office/drawing/2014/main" id="{ADF08839-4C39-8265-596E-64924A367017}"/>
              </a:ext>
            </a:extLst>
          </p:cNvPr>
          <p:cNvSpPr>
            <a:spLocks noGrp="1"/>
          </p:cNvSpPr>
          <p:nvPr>
            <p:ph type="body" sz="quarter" idx="14"/>
          </p:nvPr>
        </p:nvSpPr>
        <p:spPr/>
        <p:txBody>
          <a:bodyPr/>
          <a:lstStyle/>
          <a:p>
            <a:endParaRPr lang="en-US" dirty="0"/>
          </a:p>
        </p:txBody>
      </p:sp>
      <p:graphicFrame>
        <p:nvGraphicFramePr>
          <p:cNvPr id="9" name="Chart 8">
            <a:extLst>
              <a:ext uri="{FF2B5EF4-FFF2-40B4-BE49-F238E27FC236}">
                <a16:creationId xmlns:a16="http://schemas.microsoft.com/office/drawing/2014/main" id="{763C90E5-E11A-A54C-3CA6-C10F4A5EB737}"/>
              </a:ext>
            </a:extLst>
          </p:cNvPr>
          <p:cNvGraphicFramePr/>
          <p:nvPr>
            <p:extLst>
              <p:ext uri="{D42A27DB-BD31-4B8C-83A1-F6EECF244321}">
                <p14:modId xmlns:p14="http://schemas.microsoft.com/office/powerpoint/2010/main" val="1258969534"/>
              </p:ext>
            </p:extLst>
          </p:nvPr>
        </p:nvGraphicFramePr>
        <p:xfrm>
          <a:off x="85213" y="1084168"/>
          <a:ext cx="5936275" cy="4895922"/>
        </p:xfrm>
        <a:graphic>
          <a:graphicData uri="http://schemas.openxmlformats.org/drawingml/2006/chart">
            <c:chart xmlns:c="http://schemas.openxmlformats.org/drawingml/2006/chart" xmlns:r="http://schemas.openxmlformats.org/officeDocument/2006/relationships" r:id="rId3"/>
          </a:graphicData>
        </a:graphic>
      </p:graphicFrame>
      <p:pic>
        <p:nvPicPr>
          <p:cNvPr id="13" name="Picture Placeholder 12" descr="A group of people giving each other a high five&#10;&#10;Description automatically generated">
            <a:extLst>
              <a:ext uri="{FF2B5EF4-FFF2-40B4-BE49-F238E27FC236}">
                <a16:creationId xmlns:a16="http://schemas.microsoft.com/office/drawing/2014/main" id="{64E61B68-8CD1-FC1E-7376-C76245DF5E14}"/>
              </a:ext>
            </a:extLst>
          </p:cNvPr>
          <p:cNvPicPr>
            <a:picLocks noGrp="1" noChangeAspect="1"/>
          </p:cNvPicPr>
          <p:nvPr>
            <p:ph type="pic" sz="quarter" idx="15"/>
          </p:nvPr>
        </p:nvPicPr>
        <p:blipFill>
          <a:blip r:embed="rId4"/>
          <a:srcRect l="16719" r="16719"/>
          <a:stretch>
            <a:fillRect/>
          </a:stretch>
        </p:blipFill>
        <p:spPr/>
      </p:pic>
      <p:sp>
        <p:nvSpPr>
          <p:cNvPr id="14" name="Slide Number Placeholder 2">
            <a:extLst>
              <a:ext uri="{FF2B5EF4-FFF2-40B4-BE49-F238E27FC236}">
                <a16:creationId xmlns:a16="http://schemas.microsoft.com/office/drawing/2014/main" id="{63004AB0-19DB-D47E-B0BE-07489B8D8AF4}"/>
              </a:ext>
            </a:extLst>
          </p:cNvPr>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latin typeface="Aptos" panose="020B0004020202020204" pitchFamily="34" charset="0"/>
              </a:rPr>
              <a:pPr/>
              <a:t>8</a:t>
            </a:fld>
            <a:endParaRPr lang="en-US" sz="900" dirty="0">
              <a:latin typeface="Aptos" panose="020B0004020202020204" pitchFamily="34" charset="0"/>
            </a:endParaRPr>
          </a:p>
        </p:txBody>
      </p:sp>
    </p:spTree>
    <p:extLst>
      <p:ext uri="{BB962C8B-B14F-4D97-AF65-F5344CB8AC3E}">
        <p14:creationId xmlns:p14="http://schemas.microsoft.com/office/powerpoint/2010/main" val="23381363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C9BD78-2039-5A12-FD99-EFDA6B3B93D2}"/>
            </a:ext>
          </a:extLst>
        </p:cNvPr>
        <p:cNvGrpSpPr/>
        <p:nvPr/>
      </p:nvGrpSpPr>
      <p:grpSpPr>
        <a:xfrm>
          <a:off x="0" y="0"/>
          <a:ext cx="0" cy="0"/>
          <a:chOff x="0" y="0"/>
          <a:chExt cx="0" cy="0"/>
        </a:xfrm>
      </p:grpSpPr>
      <p:sp>
        <p:nvSpPr>
          <p:cNvPr id="16" name="Rectangle 15">
            <a:extLst>
              <a:ext uri="{FF2B5EF4-FFF2-40B4-BE49-F238E27FC236}">
                <a16:creationId xmlns:a16="http://schemas.microsoft.com/office/drawing/2014/main" id="{E848B6A0-60BA-967A-8DEF-6CE7861ED0E6}"/>
              </a:ext>
            </a:extLst>
          </p:cNvPr>
          <p:cNvSpPr/>
          <p:nvPr/>
        </p:nvSpPr>
        <p:spPr>
          <a:xfrm>
            <a:off x="281354" y="950870"/>
            <a:ext cx="11274249" cy="369332"/>
          </a:xfrm>
          <a:prstGeom prst="rect">
            <a:avLst/>
          </a:prstGeom>
        </p:spPr>
        <p:txBody>
          <a:bodyPr wrap="square">
            <a:spAutoFit/>
          </a:bodyPr>
          <a:lstStyle/>
          <a:p>
            <a:pPr algn="ctr"/>
            <a:r>
              <a:rPr lang="en-US" sz="1800" dirty="0"/>
              <a:t>8 in 10 participants have other types of distribution partners, in addition to its contracted producers.</a:t>
            </a:r>
          </a:p>
        </p:txBody>
      </p:sp>
      <p:sp>
        <p:nvSpPr>
          <p:cNvPr id="20" name="Text Placeholder 2">
            <a:extLst>
              <a:ext uri="{FF2B5EF4-FFF2-40B4-BE49-F238E27FC236}">
                <a16:creationId xmlns:a16="http://schemas.microsoft.com/office/drawing/2014/main" id="{37082235-B5E0-F4BE-E274-F12A717E7E9D}"/>
              </a:ext>
            </a:extLst>
          </p:cNvPr>
          <p:cNvSpPr>
            <a:spLocks noGrp="1"/>
          </p:cNvSpPr>
          <p:nvPr>
            <p:ph type="body" sz="quarter" idx="14"/>
          </p:nvPr>
        </p:nvSpPr>
        <p:spPr>
          <a:xfrm>
            <a:off x="417448" y="5980090"/>
            <a:ext cx="5346858" cy="658368"/>
          </a:xfrm>
        </p:spPr>
        <p:txBody>
          <a:bodyPr/>
          <a:lstStyle/>
          <a:p>
            <a:endParaRPr lang="en-US" dirty="0"/>
          </a:p>
        </p:txBody>
      </p:sp>
      <p:sp>
        <p:nvSpPr>
          <p:cNvPr id="2" name="Slide Number Placeholder 2">
            <a:extLst>
              <a:ext uri="{FF2B5EF4-FFF2-40B4-BE49-F238E27FC236}">
                <a16:creationId xmlns:a16="http://schemas.microsoft.com/office/drawing/2014/main" id="{774FE6AD-F197-D4FB-A5D2-A975C3210666}"/>
              </a:ext>
            </a:extLst>
          </p:cNvPr>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latin typeface="Aptos" panose="020B0004020202020204" pitchFamily="34" charset="0"/>
              </a:rPr>
              <a:pPr/>
              <a:t>9</a:t>
            </a:fld>
            <a:endParaRPr lang="en-US" sz="900" dirty="0">
              <a:latin typeface="Aptos" panose="020B0004020202020204" pitchFamily="34" charset="0"/>
            </a:endParaRPr>
          </a:p>
        </p:txBody>
      </p:sp>
      <p:sp>
        <p:nvSpPr>
          <p:cNvPr id="9" name="Title Placeholder 37">
            <a:extLst>
              <a:ext uri="{FF2B5EF4-FFF2-40B4-BE49-F238E27FC236}">
                <a16:creationId xmlns:a16="http://schemas.microsoft.com/office/drawing/2014/main" id="{D5D51EF5-ECD1-9FB3-B0DD-CBD2FBA0E4F5}"/>
              </a:ext>
            </a:extLst>
          </p:cNvPr>
          <p:cNvSpPr>
            <a:spLocks noGrp="1"/>
          </p:cNvSpPr>
          <p:nvPr>
            <p:ph type="title" hasCustomPrompt="1"/>
          </p:nvPr>
        </p:nvSpPr>
        <p:spPr>
          <a:xfrm>
            <a:off x="2" y="-44825"/>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latin typeface="Aptos" panose="020B0004020202020204" pitchFamily="34" charset="0"/>
              </a:defRPr>
            </a:lvl1pPr>
          </a:lstStyle>
          <a:p>
            <a:r>
              <a:rPr lang="en-US" kern="1200" dirty="0"/>
              <a:t>Additional Distribution Partners</a:t>
            </a:r>
            <a:endParaRPr lang="en-US" dirty="0"/>
          </a:p>
        </p:txBody>
      </p:sp>
      <p:sp>
        <p:nvSpPr>
          <p:cNvPr id="7" name="Text Placeholder 6">
            <a:extLst>
              <a:ext uri="{FF2B5EF4-FFF2-40B4-BE49-F238E27FC236}">
                <a16:creationId xmlns:a16="http://schemas.microsoft.com/office/drawing/2014/main" id="{CAE16A3A-1DA9-50EC-F46F-54889DEA20E8}"/>
              </a:ext>
            </a:extLst>
          </p:cNvPr>
          <p:cNvSpPr>
            <a:spLocks noGrp="1"/>
          </p:cNvSpPr>
          <p:nvPr>
            <p:ph type="body" sz="quarter" idx="10"/>
          </p:nvPr>
        </p:nvSpPr>
        <p:spPr/>
        <p:txBody>
          <a:bodyPr/>
          <a:lstStyle/>
          <a:p>
            <a:r>
              <a:rPr lang="en-US" dirty="0"/>
              <a:t>Percent with additional distribution partner(s)</a:t>
            </a:r>
          </a:p>
        </p:txBody>
      </p:sp>
      <p:sp>
        <p:nvSpPr>
          <p:cNvPr id="3" name="Text Placeholder 6">
            <a:extLst>
              <a:ext uri="{FF2B5EF4-FFF2-40B4-BE49-F238E27FC236}">
                <a16:creationId xmlns:a16="http://schemas.microsoft.com/office/drawing/2014/main" id="{CB38FEF3-34F9-275B-1650-0796BFEDCE8D}"/>
              </a:ext>
            </a:extLst>
          </p:cNvPr>
          <p:cNvSpPr txBox="1">
            <a:spLocks/>
          </p:cNvSpPr>
          <p:nvPr/>
        </p:nvSpPr>
        <p:spPr>
          <a:xfrm>
            <a:off x="6249610" y="1905318"/>
            <a:ext cx="5468112" cy="400050"/>
          </a:xfrm>
          <a:prstGeom prst="rect">
            <a:avLst/>
          </a:prstGeom>
        </p:spPr>
        <p:txBody>
          <a:bodyPr anchor="ctr" anchorCtr="0"/>
          <a:lstStyle>
            <a:lvl1pPr marL="0" indent="0" algn="ctr" rtl="0" eaLnBrk="1" fontAlgn="base" hangingPunct="1">
              <a:lnSpc>
                <a:spcPct val="120000"/>
              </a:lnSpc>
              <a:spcBef>
                <a:spcPts val="0"/>
              </a:spcBef>
              <a:spcAft>
                <a:spcPts val="1260"/>
              </a:spcAft>
              <a:buClr>
                <a:schemeClr val="accent1"/>
              </a:buClr>
              <a:buSzPct val="90000"/>
              <a:buFont typeface="Arial"/>
              <a:buNone/>
              <a:defRPr sz="1600" b="1" cap="all" spc="20" baseline="0">
                <a:solidFill>
                  <a:srgbClr val="002F70"/>
                </a:solidFill>
                <a:latin typeface="Aptos" panose="020B0004020202020204" pitchFamily="34" charset="0"/>
                <a:ea typeface="+mn-ea"/>
                <a:cs typeface="+mn-cs"/>
              </a:defRPr>
            </a:lvl1pPr>
            <a:lvl2pPr marL="236685" indent="0" algn="l" rtl="0" eaLnBrk="1" fontAlgn="base" hangingPunct="1">
              <a:lnSpc>
                <a:spcPct val="120000"/>
              </a:lnSpc>
              <a:spcBef>
                <a:spcPts val="0"/>
              </a:spcBef>
              <a:spcAft>
                <a:spcPts val="1260"/>
              </a:spcAft>
              <a:buClr>
                <a:schemeClr val="accent1"/>
              </a:buClr>
              <a:buSzPct val="90000"/>
              <a:buFont typeface="Arial"/>
              <a:buNone/>
              <a:defRPr sz="1575" b="0">
                <a:solidFill>
                  <a:schemeClr val="tx1"/>
                </a:solidFill>
                <a:latin typeface="+mn-lt"/>
              </a:defRPr>
            </a:lvl2pPr>
            <a:lvl3pPr marL="481703"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defRPr>
            </a:lvl3pPr>
            <a:lvl4pPr marL="720054"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cs typeface="Arial" charset="0"/>
              </a:defRPr>
            </a:lvl4pPr>
            <a:lvl5pPr marL="956739" indent="0" algn="l" rtl="0" eaLnBrk="1" fontAlgn="base" hangingPunct="1">
              <a:lnSpc>
                <a:spcPct val="120000"/>
              </a:lnSpc>
              <a:spcBef>
                <a:spcPts val="0"/>
              </a:spcBef>
              <a:spcAft>
                <a:spcPts val="1260"/>
              </a:spcAft>
              <a:buClr>
                <a:schemeClr val="accent1"/>
              </a:buClr>
              <a:buSzPct val="90000"/>
              <a:buFont typeface="Arial"/>
              <a:buNone/>
              <a:defRPr sz="1260" b="0">
                <a:solidFill>
                  <a:schemeClr val="tx1"/>
                </a:solidFill>
                <a:latin typeface="+mn-lt"/>
                <a:cs typeface="Arial" charset="0"/>
              </a:defRPr>
            </a:lvl5pPr>
            <a:lvl6pPr marL="2166828"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6pPr>
            <a:lvl7pPr marL="264686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7pPr>
            <a:lvl8pPr marL="3126900"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8pPr>
            <a:lvl9pPr marL="360693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9pPr>
          </a:lstStyle>
          <a:p>
            <a:r>
              <a:rPr lang="en-US" kern="0" dirty="0"/>
              <a:t>Distribution partner with most growth</a:t>
            </a:r>
          </a:p>
        </p:txBody>
      </p:sp>
      <p:graphicFrame>
        <p:nvGraphicFramePr>
          <p:cNvPr id="5" name="Chart Placeholder 8">
            <a:extLst>
              <a:ext uri="{FF2B5EF4-FFF2-40B4-BE49-F238E27FC236}">
                <a16:creationId xmlns:a16="http://schemas.microsoft.com/office/drawing/2014/main" id="{E386B464-7BB3-B24E-39B9-7981B993F91D}"/>
              </a:ext>
            </a:extLst>
          </p:cNvPr>
          <p:cNvGraphicFramePr>
            <a:graphicFrameLocks/>
          </p:cNvGraphicFramePr>
          <p:nvPr/>
        </p:nvGraphicFramePr>
        <p:xfrm>
          <a:off x="6352084" y="2214706"/>
          <a:ext cx="5672858" cy="372105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Placeholder 8">
            <a:extLst>
              <a:ext uri="{FF2B5EF4-FFF2-40B4-BE49-F238E27FC236}">
                <a16:creationId xmlns:a16="http://schemas.microsoft.com/office/drawing/2014/main" id="{5393CF68-53EE-8A9A-EE03-F9D652AEBAEF}"/>
              </a:ext>
            </a:extLst>
          </p:cNvPr>
          <p:cNvGraphicFramePr>
            <a:graphicFrameLocks/>
          </p:cNvGraphicFramePr>
          <p:nvPr>
            <p:extLst>
              <p:ext uri="{D42A27DB-BD31-4B8C-83A1-F6EECF244321}">
                <p14:modId xmlns:p14="http://schemas.microsoft.com/office/powerpoint/2010/main" val="984018402"/>
              </p:ext>
            </p:extLst>
          </p:nvPr>
        </p:nvGraphicFramePr>
        <p:xfrm>
          <a:off x="474379" y="2239676"/>
          <a:ext cx="5672858" cy="372105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83775004"/>
      </p:ext>
    </p:extLst>
  </p:cSld>
  <p:clrMapOvr>
    <a:masterClrMapping/>
  </p:clrMapOvr>
</p:sld>
</file>

<file path=ppt/theme/_rels/themeOverride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image" Target="../media/image20.jpeg"/></Relationships>
</file>

<file path=ppt/theme/_rels/themeOverride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image" Target="../media/image20.jpeg"/></Relationships>
</file>

<file path=ppt/theme/_rels/themeOverride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image" Target="../media/image20.jpeg"/></Relationships>
</file>

<file path=ppt/theme/theme1.xml><?xml version="1.0" encoding="utf-8"?>
<a:theme xmlns:a="http://schemas.openxmlformats.org/drawingml/2006/main" name="2024 LIMRA-LOMA Presentation">
  <a:themeElements>
    <a:clrScheme name="LIMRA LOMA Brand Colors 2025">
      <a:dk1>
        <a:srgbClr val="000000"/>
      </a:dk1>
      <a:lt1>
        <a:srgbClr val="FFFFFF"/>
      </a:lt1>
      <a:dk2>
        <a:srgbClr val="005F9E"/>
      </a:dk2>
      <a:lt2>
        <a:srgbClr val="E2DED9"/>
      </a:lt2>
      <a:accent1>
        <a:srgbClr val="129DC0"/>
      </a:accent1>
      <a:accent2>
        <a:srgbClr val="E6B711"/>
      </a:accent2>
      <a:accent3>
        <a:srgbClr val="008145"/>
      </a:accent3>
      <a:accent4>
        <a:srgbClr val="F7921E"/>
      </a:accent4>
      <a:accent5>
        <a:srgbClr val="603F99"/>
      </a:accent5>
      <a:accent6>
        <a:srgbClr val="52B9E9"/>
      </a:accent6>
      <a:hlink>
        <a:srgbClr val="005F9E"/>
      </a:hlink>
      <a:folHlink>
        <a:srgbClr val="00859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022 BRAND_LIMRA presentation WIDE_BC_v4.potx" id="{F4562832-B1FA-4A7D-A12E-13EFD0F1BD1D}" vid="{083A3FF9-75F6-496A-88AC-B0AC9D7FEE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Bridge Colors rev2022-CANCUN-CADET BLUE">
    <a:dk1>
      <a:srgbClr val="000000"/>
    </a:dk1>
    <a:lt1>
      <a:srgbClr val="FFFFFF"/>
    </a:lt1>
    <a:dk2>
      <a:srgbClr val="004C9D"/>
    </a:dk2>
    <a:lt2>
      <a:srgbClr val="9D9795"/>
    </a:lt2>
    <a:accent1>
      <a:srgbClr val="4298BE"/>
    </a:accent1>
    <a:accent2>
      <a:srgbClr val="DAAA00"/>
    </a:accent2>
    <a:accent3>
      <a:srgbClr val="007B4E"/>
    </a:accent3>
    <a:accent4>
      <a:srgbClr val="ED8C00"/>
    </a:accent4>
    <a:accent5>
      <a:srgbClr val="763AC7"/>
    </a:accent5>
    <a:accent6>
      <a:srgbClr val="62B6F3"/>
    </a:accent6>
    <a:hlink>
      <a:srgbClr val="4298BE"/>
    </a:hlink>
    <a:folHlink>
      <a:srgbClr val="7F55D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Override>
</file>

<file path=ppt/theme/themeOverride4.xml><?xml version="1.0" encoding="utf-8"?>
<a:themeOverride xmlns:a="http://schemas.openxmlformats.org/drawingml/2006/main">
  <a:clrScheme name="Bridge Colors rev2022-CANCUN-CADET BLUE">
    <a:dk1>
      <a:srgbClr val="000000"/>
    </a:dk1>
    <a:lt1>
      <a:srgbClr val="FFFFFF"/>
    </a:lt1>
    <a:dk2>
      <a:srgbClr val="004C9D"/>
    </a:dk2>
    <a:lt2>
      <a:srgbClr val="9D9795"/>
    </a:lt2>
    <a:accent1>
      <a:srgbClr val="4298BE"/>
    </a:accent1>
    <a:accent2>
      <a:srgbClr val="DAAA00"/>
    </a:accent2>
    <a:accent3>
      <a:srgbClr val="007B4E"/>
    </a:accent3>
    <a:accent4>
      <a:srgbClr val="ED8C00"/>
    </a:accent4>
    <a:accent5>
      <a:srgbClr val="763AC7"/>
    </a:accent5>
    <a:accent6>
      <a:srgbClr val="62B6F3"/>
    </a:accent6>
    <a:hlink>
      <a:srgbClr val="4298BE"/>
    </a:hlink>
    <a:folHlink>
      <a:srgbClr val="7F55D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Override>
</file>

<file path=ppt/theme/themeOverride5.xml><?xml version="1.0" encoding="utf-8"?>
<a:themeOverride xmlns:a="http://schemas.openxmlformats.org/drawingml/2006/main">
  <a:clrScheme name="Bridge Colors rev2022-CANCUN-CADET BLUE">
    <a:dk1>
      <a:srgbClr val="000000"/>
    </a:dk1>
    <a:lt1>
      <a:srgbClr val="FFFFFF"/>
    </a:lt1>
    <a:dk2>
      <a:srgbClr val="004C9D"/>
    </a:dk2>
    <a:lt2>
      <a:srgbClr val="9D9795"/>
    </a:lt2>
    <a:accent1>
      <a:srgbClr val="4298BE"/>
    </a:accent1>
    <a:accent2>
      <a:srgbClr val="DAAA00"/>
    </a:accent2>
    <a:accent3>
      <a:srgbClr val="007B4E"/>
    </a:accent3>
    <a:accent4>
      <a:srgbClr val="ED8C00"/>
    </a:accent4>
    <a:accent5>
      <a:srgbClr val="763AC7"/>
    </a:accent5>
    <a:accent6>
      <a:srgbClr val="62B6F3"/>
    </a:accent6>
    <a:hlink>
      <a:srgbClr val="4298BE"/>
    </a:hlink>
    <a:folHlink>
      <a:srgbClr val="7F55D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708C23D927C0442A2C8F4B217F22280" ma:contentTypeVersion="6" ma:contentTypeDescription="Create a new document." ma:contentTypeScope="" ma:versionID="221e4f7ad853a2917699c5d67c535f5a">
  <xsd:schema xmlns:xsd="http://www.w3.org/2001/XMLSchema" xmlns:xs="http://www.w3.org/2001/XMLSchema" xmlns:p="http://schemas.microsoft.com/office/2006/metadata/properties" xmlns:ns2="ff47d776-8114-4207-8cc3-ed44e79849e7" xmlns:ns3="f9a02c79-f89a-4756-8ef1-377f3f7b1aa2" xmlns:ns4="05c452c8-1c6f-4d8e-b449-e328afff9455" targetNamespace="http://schemas.microsoft.com/office/2006/metadata/properties" ma:root="true" ma:fieldsID="20df2b0be6429b9078baca214a11ae36" ns2:_="" ns3:_="" ns4:_="">
    <xsd:import namespace="ff47d776-8114-4207-8cc3-ed44e79849e7"/>
    <xsd:import namespace="f9a02c79-f89a-4756-8ef1-377f3f7b1aa2"/>
    <xsd:import namespace="05c452c8-1c6f-4d8e-b449-e328afff9455"/>
    <xsd:element name="properties">
      <xsd:complexType>
        <xsd:sequence>
          <xsd:element name="documentManagement">
            <xsd:complexType>
              <xsd:all>
                <xsd:element ref="ns2:Sensitivity" minOccurs="0"/>
                <xsd:element ref="ns3:Description0" minOccurs="0"/>
                <xsd:element ref="ns3:Sample_x0020_Report_x0020_Image" minOccurs="0"/>
                <xsd:element ref="ns4: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f47d776-8114-4207-8cc3-ed44e79849e7" elementFormDefault="qualified">
    <xsd:import namespace="http://schemas.microsoft.com/office/2006/documentManagement/types"/>
    <xsd:import namespace="http://schemas.microsoft.com/office/infopath/2007/PartnerControls"/>
    <xsd:element name="Sensitivity" ma:index="8" nillable="true" ma:displayName="Sensitivity" ma:default="Internal Use" ma:format="Dropdown" ma:internalName="Sensitivity">
      <xsd:simpleType>
        <xsd:restriction base="dms:Choice">
          <xsd:enumeration value="Public"/>
          <xsd:enumeration value="Member Only"/>
          <xsd:enumeration value="Internal Use"/>
          <xsd:enumeration value="Confidential"/>
          <xsd:enumeration value="Secret"/>
        </xsd:restriction>
      </xsd:simpleType>
    </xsd:element>
  </xsd:schema>
  <xsd:schema xmlns:xsd="http://www.w3.org/2001/XMLSchema" xmlns:xs="http://www.w3.org/2001/XMLSchema" xmlns:dms="http://schemas.microsoft.com/office/2006/documentManagement/types" xmlns:pc="http://schemas.microsoft.com/office/infopath/2007/PartnerControls" targetNamespace="f9a02c79-f89a-4756-8ef1-377f3f7b1aa2" elementFormDefault="qualified">
    <xsd:import namespace="http://schemas.microsoft.com/office/2006/documentManagement/types"/>
    <xsd:import namespace="http://schemas.microsoft.com/office/infopath/2007/PartnerControls"/>
    <xsd:element name="Description0" ma:index="9" nillable="true" ma:displayName="Description" ma:internalName="Description0">
      <xsd:simpleType>
        <xsd:restriction base="dms:Note">
          <xsd:maxLength value="255"/>
        </xsd:restriction>
      </xsd:simpleType>
    </xsd:element>
    <xsd:element name="Sample_x0020_Report_x0020_Image" ma:index="10" nillable="true" ma:displayName="Sample Report Image" ma:format="Image" ma:internalName="Sample_x0020_Report_x0020_Image">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5c452c8-1c6f-4d8e-b449-e328afff9455" elementFormDefault="qualified">
    <xsd:import namespace="http://schemas.microsoft.com/office/2006/documentManagement/types"/>
    <xsd:import namespace="http://schemas.microsoft.com/office/infopath/2007/PartnerControls"/>
    <xsd:element name="SharedWithUsers" ma:index="11"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ample_x0020_Report_x0020_Image xmlns="f9a02c79-f89a-4756-8ef1-377f3f7b1aa2">
      <Url xsi:nil="true"/>
      <Description xsi:nil="true"/>
    </Sample_x0020_Report_x0020_Image>
    <Description0 xmlns="f9a02c79-f89a-4756-8ef1-377f3f7b1aa2" xsi:nil="true"/>
    <Sensitivity xmlns="ff47d776-8114-4207-8cc3-ed44e79849e7">Internal Use</Sensitivity>
  </documentManagement>
</p:properties>
</file>

<file path=customXml/itemProps1.xml><?xml version="1.0" encoding="utf-8"?>
<ds:datastoreItem xmlns:ds="http://schemas.openxmlformats.org/officeDocument/2006/customXml" ds:itemID="{349EA1E3-D9AE-4E87-A843-710C8174BFC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f47d776-8114-4207-8cc3-ed44e79849e7"/>
    <ds:schemaRef ds:uri="f9a02c79-f89a-4756-8ef1-377f3f7b1aa2"/>
    <ds:schemaRef ds:uri="05c452c8-1c6f-4d8e-b449-e328afff945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8739A3B-44F2-4B1D-86F9-B06C3C6995D1}">
  <ds:schemaRefs>
    <ds:schemaRef ds:uri="http://schemas.microsoft.com/sharepoint/v3/contenttype/forms"/>
  </ds:schemaRefs>
</ds:datastoreItem>
</file>

<file path=customXml/itemProps3.xml><?xml version="1.0" encoding="utf-8"?>
<ds:datastoreItem xmlns:ds="http://schemas.openxmlformats.org/officeDocument/2006/customXml" ds:itemID="{287CD4A8-A75F-4042-8B00-3ABE0B150ACA}">
  <ds:schemaRefs>
    <ds:schemaRef ds:uri="05c452c8-1c6f-4d8e-b449-e328afff9455"/>
    <ds:schemaRef ds:uri="http://schemas.microsoft.com/office/2006/metadata/properties"/>
    <ds:schemaRef ds:uri="http://purl.org/dc/elements/1.1/"/>
    <ds:schemaRef ds:uri="http://purl.org/dc/terms/"/>
    <ds:schemaRef ds:uri="ff47d776-8114-4207-8cc3-ed44e79849e7"/>
    <ds:schemaRef ds:uri="http://schemas.microsoft.com/office/2006/documentManagement/types"/>
    <ds:schemaRef ds:uri="http://schemas.microsoft.com/office/infopath/2007/PartnerControls"/>
    <ds:schemaRef ds:uri="http://schemas.openxmlformats.org/package/2006/metadata/core-properties"/>
    <ds:schemaRef ds:uri="f9a02c79-f89a-4756-8ef1-377f3f7b1aa2"/>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2022 BRAND_LIMRA presentation WIDE_BC_v4</Template>
  <TotalTime>1058</TotalTime>
  <Words>1468</Words>
  <Application>Microsoft Office PowerPoint</Application>
  <PresentationFormat>Widescreen</PresentationFormat>
  <Paragraphs>265</Paragraphs>
  <Slides>31</Slides>
  <Notes>25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Aptos</vt:lpstr>
      <vt:lpstr>Arial</vt:lpstr>
      <vt:lpstr>Calibri</vt:lpstr>
      <vt:lpstr>Open Sans</vt:lpstr>
      <vt:lpstr>Segoe UI</vt:lpstr>
      <vt:lpstr>Times New Roman</vt:lpstr>
      <vt:lpstr>2024 LIMRA-LOMA Presentation</vt:lpstr>
      <vt:lpstr>Inside the Intermediary 4.0: A LIMRA-NAILBA Study</vt:lpstr>
      <vt:lpstr>About the Study and Participants</vt:lpstr>
      <vt:lpstr>Business Mix</vt:lpstr>
      <vt:lpstr>2023 to 2024 Sales Growth</vt:lpstr>
      <vt:lpstr>The Importance of Independent Distribution</vt:lpstr>
      <vt:lpstr>The Importance of Independent Distribution</vt:lpstr>
      <vt:lpstr>BGA/IMO Partners and Producers</vt:lpstr>
      <vt:lpstr>87% of participants are affiliated with a national marketing organization</vt:lpstr>
      <vt:lpstr>Additional Distribution Partners</vt:lpstr>
      <vt:lpstr>Producer Network Profile</vt:lpstr>
      <vt:lpstr>Top Producers</vt:lpstr>
      <vt:lpstr>Definition of a Top Producer</vt:lpstr>
      <vt:lpstr>Financial Investments</vt:lpstr>
      <vt:lpstr>Financial Investments in Sales Support</vt:lpstr>
      <vt:lpstr>Financial Investments in Practice Support</vt:lpstr>
      <vt:lpstr>Financial Investments in Marketing Support</vt:lpstr>
      <vt:lpstr>Carrier Service and Support</vt:lpstr>
      <vt:lpstr>Life Insurance Contracts</vt:lpstr>
      <vt:lpstr>Top 2 Reasons for Placing Business with Top Carrier</vt:lpstr>
      <vt:lpstr>Carrier Support</vt:lpstr>
      <vt:lpstr>Most Important Components of an Underwriting Process</vt:lpstr>
      <vt:lpstr>Future Outlook</vt:lpstr>
      <vt:lpstr>Top Three Business Priorities – 2024 compared to 2023</vt:lpstr>
      <vt:lpstr>3-Year Producer Network Growth Outlook</vt:lpstr>
      <vt:lpstr>Sourcing New Producers</vt:lpstr>
      <vt:lpstr>Targeting New Producers</vt:lpstr>
      <vt:lpstr>Technology Investments – 2024 and 2023</vt:lpstr>
      <vt:lpstr>ChatGPT and AI</vt:lpstr>
      <vt:lpstr>Intermediary Views on the Impact of M&amp;A on Activity on Their Business</vt:lpstr>
      <vt:lpstr>PowerPoint Presentation</vt:lpstr>
      <vt:lpstr>Our Organization and Brands</vt:lpstr>
    </vt:vector>
  </TitlesOfParts>
  <Company>LL Global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Carr, Brittany</dc:creator>
  <cp:lastModifiedBy>Murach, Laura</cp:lastModifiedBy>
  <cp:revision>55</cp:revision>
  <dcterms:created xsi:type="dcterms:W3CDTF">2022-04-11T13:29:07Z</dcterms:created>
  <dcterms:modified xsi:type="dcterms:W3CDTF">2025-01-22T21:16:55Z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0x010100C708C23D927C0442A2C8F4B217F22280</vt:lpwstr>
  </property>
</Properties>
</file>