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0" r:id="rId4"/>
  </p:sldMasterIdLst>
  <p:notesMasterIdLst>
    <p:notesMasterId r:id="rId30"/>
  </p:notesMasterIdLst>
  <p:handoutMasterIdLst>
    <p:handoutMasterId r:id="rId31"/>
  </p:handoutMasterIdLst>
  <p:sldIdLst>
    <p:sldId id="556" r:id="rId5"/>
    <p:sldId id="983" r:id="rId6"/>
    <p:sldId id="353" r:id="rId7"/>
    <p:sldId id="586" r:id="rId8"/>
    <p:sldId id="355" r:id="rId9"/>
    <p:sldId id="328" r:id="rId10"/>
    <p:sldId id="352" r:id="rId11"/>
    <p:sldId id="986" r:id="rId12"/>
    <p:sldId id="980" r:id="rId13"/>
    <p:sldId id="568" r:id="rId14"/>
    <p:sldId id="351" r:id="rId15"/>
    <p:sldId id="984" r:id="rId16"/>
    <p:sldId id="341" r:id="rId17"/>
    <p:sldId id="610" r:id="rId18"/>
    <p:sldId id="612" r:id="rId19"/>
    <p:sldId id="985" r:id="rId20"/>
    <p:sldId id="623" r:id="rId21"/>
    <p:sldId id="615" r:id="rId22"/>
    <p:sldId id="987" r:id="rId23"/>
    <p:sldId id="988" r:id="rId24"/>
    <p:sldId id="333" r:id="rId25"/>
    <p:sldId id="544" r:id="rId26"/>
    <p:sldId id="354" r:id="rId27"/>
    <p:sldId id="982" r:id="rId28"/>
    <p:sldId id="562" r:id="rId29"/>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B93321-6BAD-4EE7-D053-ABDC0BAA661D}" name="Calica, Brandi" initials="CB" userId="S-1-5-21-3670347269-1734258486-2757495605-27415" providerId="AD"/>
  <p188:author id="{4A8DFA87-00AD-5D75-878E-BC75513179C5}" name="Rabuse, Lisa" initials="LR" userId="S::LRabuse@limra.com::0e1023f4-4478-4ea9-90b3-460579b1d080" providerId="AD"/>
  <p188:author id="{7AF8F38D-97EF-4644-8922-4202C294EE96}" name="Rubino, Matthew" initials="RM" userId="S::mrubino@limra.com::50e2efd2-dba1-4d94-a67e-9815b10ddf8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Rubino, Matthew" initials="RM" lastIdx="2" clrIdx="6">
    <p:extLst>
      <p:ext uri="{19B8F6BF-5375-455C-9EA6-DF929625EA0E}">
        <p15:presenceInfo xmlns:p15="http://schemas.microsoft.com/office/powerpoint/2012/main" userId="S-1-5-21-3670347269-1734258486-2757495605-25029" providerId="AD"/>
      </p:ext>
    </p:extLst>
  </p:cmAuthor>
  <p:cmAuthor id="1" name="Crane, Carie" initials="CC" lastIdx="15" clrIdx="0">
    <p:extLst>
      <p:ext uri="{19B8F6BF-5375-455C-9EA6-DF929625EA0E}">
        <p15:presenceInfo xmlns:p15="http://schemas.microsoft.com/office/powerpoint/2012/main" userId="S-1-5-21-3670347269-1734258486-2757495605-8895" providerId="AD"/>
      </p:ext>
    </p:extLst>
  </p:cmAuthor>
  <p:cmAuthor id="8" name="Calica, Brandi" initials="CB" lastIdx="17" clrIdx="7">
    <p:extLst>
      <p:ext uri="{19B8F6BF-5375-455C-9EA6-DF929625EA0E}">
        <p15:presenceInfo xmlns:p15="http://schemas.microsoft.com/office/powerpoint/2012/main" userId="S-1-5-21-3670347269-1734258486-2757495605-27415" providerId="AD"/>
      </p:ext>
    </p:extLst>
  </p:cmAuthor>
  <p:cmAuthor id="2" name="Tribble, Christie" initials="TC" lastIdx="5" clrIdx="1">
    <p:extLst>
      <p:ext uri="{19B8F6BF-5375-455C-9EA6-DF929625EA0E}">
        <p15:presenceInfo xmlns:p15="http://schemas.microsoft.com/office/powerpoint/2012/main" userId="S-1-5-21-3670347269-1734258486-2757495605-9456" providerId="AD"/>
      </p:ext>
    </p:extLst>
  </p:cmAuthor>
  <p:cmAuthor id="9" name="Gorney, Elizabeth" initials="GE" lastIdx="4" clrIdx="8">
    <p:extLst>
      <p:ext uri="{19B8F6BF-5375-455C-9EA6-DF929625EA0E}">
        <p15:presenceInfo xmlns:p15="http://schemas.microsoft.com/office/powerpoint/2012/main" userId="S-1-5-21-3670347269-1734258486-2757495605-26694" providerId="AD"/>
      </p:ext>
    </p:extLst>
  </p:cmAuthor>
  <p:cmAuthor id="3" name="Beckwith, Tina" initials="BT" lastIdx="1" clrIdx="2">
    <p:extLst>
      <p:ext uri="{19B8F6BF-5375-455C-9EA6-DF929625EA0E}">
        <p15:presenceInfo xmlns:p15="http://schemas.microsoft.com/office/powerpoint/2012/main" userId="S-1-5-21-3670347269-1734258486-2757495605-28709" providerId="AD"/>
      </p:ext>
    </p:extLst>
  </p:cmAuthor>
  <p:cmAuthor id="4" name="Hartshorn, Renee" initials="HR" lastIdx="25" clrIdx="3">
    <p:extLst>
      <p:ext uri="{19B8F6BF-5375-455C-9EA6-DF929625EA0E}">
        <p15:presenceInfo xmlns:p15="http://schemas.microsoft.com/office/powerpoint/2012/main" userId="S-1-5-21-3670347269-1734258486-2757495605-26766" providerId="AD"/>
      </p:ext>
    </p:extLst>
  </p:cmAuthor>
  <p:cmAuthor id="5" name="McKenna, Kevin" initials="MK" lastIdx="2" clrIdx="4">
    <p:extLst>
      <p:ext uri="{19B8F6BF-5375-455C-9EA6-DF929625EA0E}">
        <p15:presenceInfo xmlns:p15="http://schemas.microsoft.com/office/powerpoint/2012/main" userId="S-1-5-21-3670347269-1734258486-2757495605-28351" providerId="AD"/>
      </p:ext>
    </p:extLst>
  </p:cmAuthor>
  <p:cmAuthor id="6" name="Rabuse, Lisa" initials="RL" lastIdx="11" clrIdx="5">
    <p:extLst>
      <p:ext uri="{19B8F6BF-5375-455C-9EA6-DF929625EA0E}">
        <p15:presenceInfo xmlns:p15="http://schemas.microsoft.com/office/powerpoint/2012/main" userId="S-1-5-21-3670347269-1734258486-2757495605-270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3AC7"/>
    <a:srgbClr val="007B4E"/>
    <a:srgbClr val="F9C606"/>
    <a:srgbClr val="4298BE"/>
    <a:srgbClr val="002F70"/>
    <a:srgbClr val="003B73"/>
    <a:srgbClr val="603F99"/>
    <a:srgbClr val="FFFFFF"/>
    <a:srgbClr val="DAAA00"/>
    <a:srgbClr val="006EA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247" autoAdjust="0"/>
  </p:normalViewPr>
  <p:slideViewPr>
    <p:cSldViewPr snapToGrid="0">
      <p:cViewPr varScale="1">
        <p:scale>
          <a:sx n="111" d="100"/>
          <a:sy n="111" d="100"/>
        </p:scale>
        <p:origin x="534" y="96"/>
      </p:cViewPr>
      <p:guideLst/>
    </p:cSldViewPr>
  </p:slideViewPr>
  <p:notesTextViewPr>
    <p:cViewPr>
      <p:scale>
        <a:sx n="3" d="2"/>
        <a:sy n="3" d="2"/>
      </p:scale>
      <p:origin x="0" y="0"/>
    </p:cViewPr>
  </p:notesTextViewPr>
  <p:sorterViewPr>
    <p:cViewPr>
      <p:scale>
        <a:sx n="110" d="100"/>
        <a:sy n="110" d="100"/>
      </p:scale>
      <p:origin x="0" y="-10456"/>
    </p:cViewPr>
  </p:sorterViewPr>
  <p:notesViewPr>
    <p:cSldViewPr snapToGrid="0">
      <p:cViewPr varScale="1">
        <p:scale>
          <a:sx n="83" d="100"/>
          <a:sy n="83" d="100"/>
        </p:scale>
        <p:origin x="3894"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lumMod val="40000"/>
                <a:lumOff val="60000"/>
              </a:schemeClr>
            </a:solidFill>
          </c:spPr>
          <c:dPt>
            <c:idx val="0"/>
            <c:bubble3D val="0"/>
            <c:spPr>
              <a:solidFill>
                <a:schemeClr val="accent1"/>
              </a:solidFill>
              <a:ln w="19050">
                <a:solidFill>
                  <a:schemeClr val="accent1"/>
                </a:solidFill>
              </a:ln>
              <a:effectLst/>
            </c:spPr>
            <c:extLst>
              <c:ext xmlns:c16="http://schemas.microsoft.com/office/drawing/2014/chart" uri="{C3380CC4-5D6E-409C-BE32-E72D297353CC}">
                <c16:uniqueId val="{00000001-BF46-41F0-B71B-75090A97625D}"/>
              </c:ext>
            </c:extLst>
          </c:dPt>
          <c:dPt>
            <c:idx val="1"/>
            <c:bubble3D val="0"/>
            <c:spPr>
              <a:solidFill>
                <a:schemeClr val="bg2">
                  <a:lumMod val="40000"/>
                  <a:lumOff val="60000"/>
                </a:schemeClr>
              </a:solidFill>
              <a:ln w="19050">
                <a:solidFill>
                  <a:schemeClr val="lt1"/>
                </a:solidFill>
              </a:ln>
              <a:effectLst/>
            </c:spPr>
            <c:extLst>
              <c:ext xmlns:c16="http://schemas.microsoft.com/office/drawing/2014/chart" uri="{C3380CC4-5D6E-409C-BE32-E72D297353CC}">
                <c16:uniqueId val="{00000003-B5A9-4CF6-9761-AF9A7E2241F3}"/>
              </c:ext>
            </c:extLst>
          </c:dPt>
          <c:cat>
            <c:strRef>
              <c:f>Sheet1!$A$2:$A$3</c:f>
              <c:strCache>
                <c:ptCount val="2"/>
                <c:pt idx="0">
                  <c:v>1st Qtr</c:v>
                </c:pt>
                <c:pt idx="1">
                  <c:v>2nd Qtr</c:v>
                </c:pt>
              </c:strCache>
            </c:strRef>
          </c:cat>
          <c:val>
            <c:numRef>
              <c:f>Sheet1!$B$2:$B$3</c:f>
              <c:numCache>
                <c:formatCode>0%</c:formatCode>
                <c:ptCount val="2"/>
                <c:pt idx="0">
                  <c:v>0.52</c:v>
                </c:pt>
                <c:pt idx="1">
                  <c:v>0.48</c:v>
                </c:pt>
              </c:numCache>
            </c:numRef>
          </c:val>
          <c:extLst>
            <c:ext xmlns:c16="http://schemas.microsoft.com/office/drawing/2014/chart" uri="{C3380CC4-5D6E-409C-BE32-E72D297353CC}">
              <c16:uniqueId val="{00000000-BF46-41F0-B71B-75090A97625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lumMod val="40000"/>
                <a:lumOff val="60000"/>
              </a:schemeClr>
            </a:solidFill>
          </c:spPr>
          <c:dPt>
            <c:idx val="0"/>
            <c:bubble3D val="0"/>
            <c:spPr>
              <a:solidFill>
                <a:schemeClr val="accent3"/>
              </a:solidFill>
              <a:ln w="19050">
                <a:solidFill>
                  <a:schemeClr val="accent3"/>
                </a:solidFill>
              </a:ln>
              <a:effectLst/>
            </c:spPr>
            <c:extLst>
              <c:ext xmlns:c16="http://schemas.microsoft.com/office/drawing/2014/chart" uri="{C3380CC4-5D6E-409C-BE32-E72D297353CC}">
                <c16:uniqueId val="{00000001-BF46-41F0-B71B-75090A97625D}"/>
              </c:ext>
            </c:extLst>
          </c:dPt>
          <c:dPt>
            <c:idx val="1"/>
            <c:bubble3D val="0"/>
            <c:spPr>
              <a:solidFill>
                <a:schemeClr val="bg2">
                  <a:lumMod val="40000"/>
                  <a:lumOff val="60000"/>
                </a:schemeClr>
              </a:solidFill>
              <a:ln w="19050">
                <a:solidFill>
                  <a:schemeClr val="lt1"/>
                </a:solidFill>
              </a:ln>
              <a:effectLst/>
            </c:spPr>
            <c:extLst>
              <c:ext xmlns:c16="http://schemas.microsoft.com/office/drawing/2014/chart" uri="{C3380CC4-5D6E-409C-BE32-E72D297353CC}">
                <c16:uniqueId val="{00000003-FBE3-436F-A15B-04A752D9634F}"/>
              </c:ext>
            </c:extLst>
          </c:dPt>
          <c:cat>
            <c:strRef>
              <c:f>Sheet1!$A$2:$A$3</c:f>
              <c:strCache>
                <c:ptCount val="2"/>
                <c:pt idx="0">
                  <c:v>1st Qtr</c:v>
                </c:pt>
                <c:pt idx="1">
                  <c:v>2nd Qtr</c:v>
                </c:pt>
              </c:strCache>
            </c:strRef>
          </c:cat>
          <c:val>
            <c:numRef>
              <c:f>Sheet1!$B$2:$B$3</c:f>
              <c:numCache>
                <c:formatCode>0%</c:formatCode>
                <c:ptCount val="2"/>
                <c:pt idx="0">
                  <c:v>0.21</c:v>
                </c:pt>
                <c:pt idx="1">
                  <c:v>0.79</c:v>
                </c:pt>
              </c:numCache>
            </c:numRef>
          </c:val>
          <c:extLst>
            <c:ext xmlns:c16="http://schemas.microsoft.com/office/drawing/2014/chart" uri="{C3380CC4-5D6E-409C-BE32-E72D297353CC}">
              <c16:uniqueId val="{00000000-BF46-41F0-B71B-75090A97625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lumMod val="40000"/>
                <a:lumOff val="60000"/>
              </a:schemeClr>
            </a:solidFill>
          </c:spPr>
          <c:dPt>
            <c:idx val="0"/>
            <c:bubble3D val="0"/>
            <c:spPr>
              <a:solidFill>
                <a:srgbClr val="603F99"/>
              </a:solidFill>
              <a:ln w="19050">
                <a:solidFill>
                  <a:srgbClr val="7030A0"/>
                </a:solidFill>
              </a:ln>
              <a:effectLst/>
            </c:spPr>
            <c:extLst>
              <c:ext xmlns:c16="http://schemas.microsoft.com/office/drawing/2014/chart" uri="{C3380CC4-5D6E-409C-BE32-E72D297353CC}">
                <c16:uniqueId val="{00000001-77E7-4E5A-9B29-61A4C294AEE8}"/>
              </c:ext>
            </c:extLst>
          </c:dPt>
          <c:dPt>
            <c:idx val="1"/>
            <c:bubble3D val="0"/>
            <c:spPr>
              <a:solidFill>
                <a:schemeClr val="bg2">
                  <a:lumMod val="40000"/>
                  <a:lumOff val="60000"/>
                </a:schemeClr>
              </a:solidFill>
              <a:ln w="19050">
                <a:solidFill>
                  <a:schemeClr val="lt1"/>
                </a:solidFill>
              </a:ln>
              <a:effectLst/>
            </c:spPr>
            <c:extLst>
              <c:ext xmlns:c16="http://schemas.microsoft.com/office/drawing/2014/chart" uri="{C3380CC4-5D6E-409C-BE32-E72D297353CC}">
                <c16:uniqueId val="{00000003-77E7-4E5A-9B29-61A4C294AEE8}"/>
              </c:ext>
            </c:extLst>
          </c:dPt>
          <c:cat>
            <c:strRef>
              <c:f>Sheet1!$A$2:$A$3</c:f>
              <c:strCache>
                <c:ptCount val="2"/>
                <c:pt idx="0">
                  <c:v>1st Qtr</c:v>
                </c:pt>
                <c:pt idx="1">
                  <c:v>2nd Qtr</c:v>
                </c:pt>
              </c:strCache>
            </c:strRef>
          </c:cat>
          <c:val>
            <c:numRef>
              <c:f>Sheet1!$B$2:$B$3</c:f>
              <c:numCache>
                <c:formatCode>0%</c:formatCode>
                <c:ptCount val="2"/>
                <c:pt idx="0">
                  <c:v>0.34</c:v>
                </c:pt>
                <c:pt idx="1">
                  <c:v>0.66</c:v>
                </c:pt>
              </c:numCache>
            </c:numRef>
          </c:val>
          <c:extLst>
            <c:ext xmlns:c16="http://schemas.microsoft.com/office/drawing/2014/chart" uri="{C3380CC4-5D6E-409C-BE32-E72D297353CC}">
              <c16:uniqueId val="{00000004-77E7-4E5A-9B29-61A4C294AEE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Life </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Strongly Agree</c:v>
                </c:pt>
                <c:pt idx="1">
                  <c:v>Agree</c:v>
                </c:pt>
                <c:pt idx="2">
                  <c:v>Disagree</c:v>
                </c:pt>
                <c:pt idx="3">
                  <c:v>Strongly Disagree</c:v>
                </c:pt>
              </c:strCache>
            </c:strRef>
          </c:cat>
          <c:val>
            <c:numRef>
              <c:f>Sheet1!$B$2:$B$5</c:f>
              <c:numCache>
                <c:formatCode>0%</c:formatCode>
                <c:ptCount val="4"/>
                <c:pt idx="0">
                  <c:v>0.23</c:v>
                </c:pt>
                <c:pt idx="1">
                  <c:v>0.43</c:v>
                </c:pt>
                <c:pt idx="2">
                  <c:v>0.22</c:v>
                </c:pt>
                <c:pt idx="3">
                  <c:v>0.13</c:v>
                </c:pt>
              </c:numCache>
            </c:numRef>
          </c:val>
          <c:extLst>
            <c:ext xmlns:c16="http://schemas.microsoft.com/office/drawing/2014/chart" uri="{C3380CC4-5D6E-409C-BE32-E72D297353CC}">
              <c16:uniqueId val="{00000000-172C-4ECE-944E-84564367BEB0}"/>
            </c:ext>
          </c:extLst>
        </c:ser>
        <c:ser>
          <c:idx val="1"/>
          <c:order val="1"/>
          <c:tx>
            <c:strRef>
              <c:f>Sheet1!$C$1</c:f>
              <c:strCache>
                <c:ptCount val="1"/>
                <c:pt idx="0">
                  <c:v>Long-Term Care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Strongly Agree</c:v>
                </c:pt>
                <c:pt idx="1">
                  <c:v>Agree</c:v>
                </c:pt>
                <c:pt idx="2">
                  <c:v>Disagree</c:v>
                </c:pt>
                <c:pt idx="3">
                  <c:v>Strongly Disagree</c:v>
                </c:pt>
              </c:strCache>
            </c:strRef>
          </c:cat>
          <c:val>
            <c:numRef>
              <c:f>Sheet1!$C$2:$C$5</c:f>
              <c:numCache>
                <c:formatCode>0%</c:formatCode>
                <c:ptCount val="4"/>
                <c:pt idx="0">
                  <c:v>0.13</c:v>
                </c:pt>
                <c:pt idx="1">
                  <c:v>0.4</c:v>
                </c:pt>
                <c:pt idx="2">
                  <c:v>0.32</c:v>
                </c:pt>
                <c:pt idx="3">
                  <c:v>0.15</c:v>
                </c:pt>
              </c:numCache>
            </c:numRef>
          </c:val>
          <c:extLst>
            <c:ext xmlns:c16="http://schemas.microsoft.com/office/drawing/2014/chart" uri="{C3380CC4-5D6E-409C-BE32-E72D297353CC}">
              <c16:uniqueId val="{00000000-6008-4B44-A4AE-04E6F1377657}"/>
            </c:ext>
          </c:extLst>
        </c:ser>
        <c:ser>
          <c:idx val="2"/>
          <c:order val="2"/>
          <c:tx>
            <c:strRef>
              <c:f>Sheet1!$D$1</c:f>
              <c:strCache>
                <c:ptCount val="1"/>
                <c:pt idx="0">
                  <c:v>Disability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Strongly Agree</c:v>
                </c:pt>
                <c:pt idx="1">
                  <c:v>Agree</c:v>
                </c:pt>
                <c:pt idx="2">
                  <c:v>Disagree</c:v>
                </c:pt>
                <c:pt idx="3">
                  <c:v>Strongly Disagree</c:v>
                </c:pt>
              </c:strCache>
            </c:strRef>
          </c:cat>
          <c:val>
            <c:numRef>
              <c:f>Sheet1!$D$2:$D$5</c:f>
              <c:numCache>
                <c:formatCode>0%</c:formatCode>
                <c:ptCount val="4"/>
                <c:pt idx="0">
                  <c:v>0.13</c:v>
                </c:pt>
                <c:pt idx="1">
                  <c:v>0.35</c:v>
                </c:pt>
                <c:pt idx="2">
                  <c:v>0.33</c:v>
                </c:pt>
                <c:pt idx="3">
                  <c:v>0.19</c:v>
                </c:pt>
              </c:numCache>
            </c:numRef>
          </c:val>
          <c:extLst>
            <c:ext xmlns:c16="http://schemas.microsoft.com/office/drawing/2014/chart" uri="{C3380CC4-5D6E-409C-BE32-E72D297353CC}">
              <c16:uniqueId val="{00000001-6008-4B44-A4AE-04E6F1377657}"/>
            </c:ext>
          </c:extLst>
        </c:ser>
        <c:dLbls>
          <c:dLblPos val="outEnd"/>
          <c:showLegendKey val="0"/>
          <c:showVal val="1"/>
          <c:showCatName val="0"/>
          <c:showSerName val="0"/>
          <c:showPercent val="0"/>
          <c:showBubbleSize val="0"/>
        </c:dLbls>
        <c:gapWidth val="219"/>
        <c:overlap val="-27"/>
        <c:axId val="969582312"/>
        <c:axId val="969576080"/>
      </c:barChart>
      <c:catAx>
        <c:axId val="969582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969576080"/>
        <c:crosses val="autoZero"/>
        <c:auto val="1"/>
        <c:lblAlgn val="ctr"/>
        <c:lblOffset val="100"/>
        <c:noMultiLvlLbl val="0"/>
      </c:catAx>
      <c:valAx>
        <c:axId val="969576080"/>
        <c:scaling>
          <c:orientation val="minMax"/>
        </c:scaling>
        <c:delete val="1"/>
        <c:axPos val="l"/>
        <c:numFmt formatCode="0%" sourceLinked="1"/>
        <c:majorTickMark val="none"/>
        <c:minorTickMark val="none"/>
        <c:tickLblPos val="nextTo"/>
        <c:crossAx val="9695823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312509650821809E-2"/>
          <c:y val="3.0974126294616489E-2"/>
          <c:w val="0.97537498069835638"/>
          <c:h val="0.70736723030559956"/>
        </c:manualLayout>
      </c:layout>
      <c:barChart>
        <c:barDir val="col"/>
        <c:grouping val="clustered"/>
        <c:varyColors val="0"/>
        <c:ser>
          <c:idx val="0"/>
          <c:order val="0"/>
          <c:tx>
            <c:strRef>
              <c:f>Sheet1!$B$1</c:f>
              <c:strCache>
                <c:ptCount val="1"/>
                <c:pt idx="0">
                  <c:v>Extremely/Very Knowledgeable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Life Insurance</c:v>
                </c:pt>
                <c:pt idx="1">
                  <c:v>Disability Insurance</c:v>
                </c:pt>
                <c:pt idx="2">
                  <c:v>Long-Term Care Insurance</c:v>
                </c:pt>
                <c:pt idx="3">
                  <c:v>Annuities</c:v>
                </c:pt>
              </c:strCache>
            </c:strRef>
          </c:cat>
          <c:val>
            <c:numRef>
              <c:f>Sheet1!$B$2:$B$5</c:f>
              <c:numCache>
                <c:formatCode>0%</c:formatCode>
                <c:ptCount val="4"/>
                <c:pt idx="0">
                  <c:v>0.18</c:v>
                </c:pt>
                <c:pt idx="1">
                  <c:v>0.11</c:v>
                </c:pt>
                <c:pt idx="2">
                  <c:v>0.09</c:v>
                </c:pt>
                <c:pt idx="3">
                  <c:v>0.09</c:v>
                </c:pt>
              </c:numCache>
            </c:numRef>
          </c:val>
          <c:extLst>
            <c:ext xmlns:c16="http://schemas.microsoft.com/office/drawing/2014/chart" uri="{C3380CC4-5D6E-409C-BE32-E72D297353CC}">
              <c16:uniqueId val="{00000000-9C93-4AF5-A1F7-5DBB3BAB3F7F}"/>
            </c:ext>
          </c:extLst>
        </c:ser>
        <c:ser>
          <c:idx val="1"/>
          <c:order val="1"/>
          <c:tx>
            <c:strRef>
              <c:f>Sheet1!$C$1</c:f>
              <c:strCache>
                <c:ptCount val="1"/>
                <c:pt idx="0">
                  <c:v>Very Knowledgeable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Life Insurance</c:v>
                </c:pt>
                <c:pt idx="1">
                  <c:v>Disability Insurance</c:v>
                </c:pt>
                <c:pt idx="2">
                  <c:v>Long-Term Care Insurance</c:v>
                </c:pt>
                <c:pt idx="3">
                  <c:v>Annuities</c:v>
                </c:pt>
              </c:strCache>
            </c:strRef>
          </c:cat>
          <c:val>
            <c:numRef>
              <c:f>Sheet1!$C$2:$C$5</c:f>
            </c:numRef>
          </c:val>
          <c:extLst>
            <c:ext xmlns:c16="http://schemas.microsoft.com/office/drawing/2014/chart" uri="{C3380CC4-5D6E-409C-BE32-E72D297353CC}">
              <c16:uniqueId val="{00000001-9C93-4AF5-A1F7-5DBB3BAB3F7F}"/>
            </c:ext>
          </c:extLst>
        </c:ser>
        <c:ser>
          <c:idx val="2"/>
          <c:order val="2"/>
          <c:tx>
            <c:strRef>
              <c:f>Sheet1!$D$1</c:f>
              <c:strCache>
                <c:ptCount val="1"/>
                <c:pt idx="0">
                  <c:v>Knowledgeable</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Life Insurance</c:v>
                </c:pt>
                <c:pt idx="1">
                  <c:v>Disability Insurance</c:v>
                </c:pt>
                <c:pt idx="2">
                  <c:v>Long-Term Care Insurance</c:v>
                </c:pt>
                <c:pt idx="3">
                  <c:v>Annuities</c:v>
                </c:pt>
              </c:strCache>
            </c:strRef>
          </c:cat>
          <c:val>
            <c:numRef>
              <c:f>Sheet1!$D$2:$D$5</c:f>
              <c:numCache>
                <c:formatCode>0%</c:formatCode>
                <c:ptCount val="4"/>
                <c:pt idx="0">
                  <c:v>0.31</c:v>
                </c:pt>
                <c:pt idx="1">
                  <c:v>0.26</c:v>
                </c:pt>
                <c:pt idx="2">
                  <c:v>0.2</c:v>
                </c:pt>
                <c:pt idx="3">
                  <c:v>0.19</c:v>
                </c:pt>
              </c:numCache>
            </c:numRef>
          </c:val>
          <c:extLst>
            <c:ext xmlns:c16="http://schemas.microsoft.com/office/drawing/2014/chart" uri="{C3380CC4-5D6E-409C-BE32-E72D297353CC}">
              <c16:uniqueId val="{00000002-9C93-4AF5-A1F7-5DBB3BAB3F7F}"/>
            </c:ext>
          </c:extLst>
        </c:ser>
        <c:ser>
          <c:idx val="3"/>
          <c:order val="3"/>
          <c:tx>
            <c:strRef>
              <c:f>Sheet1!$E$1</c:f>
              <c:strCache>
                <c:ptCount val="1"/>
                <c:pt idx="0">
                  <c:v>Somewhat/Not at All Knowledgeable</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Life Insurance</c:v>
                </c:pt>
                <c:pt idx="1">
                  <c:v>Disability Insurance</c:v>
                </c:pt>
                <c:pt idx="2">
                  <c:v>Long-Term Care Insurance</c:v>
                </c:pt>
                <c:pt idx="3">
                  <c:v>Annuities</c:v>
                </c:pt>
              </c:strCache>
            </c:strRef>
          </c:cat>
          <c:val>
            <c:numRef>
              <c:f>Sheet1!$E$2:$E$5</c:f>
              <c:numCache>
                <c:formatCode>0%</c:formatCode>
                <c:ptCount val="4"/>
                <c:pt idx="0">
                  <c:v>0.5</c:v>
                </c:pt>
                <c:pt idx="1">
                  <c:v>0.63</c:v>
                </c:pt>
                <c:pt idx="2">
                  <c:v>0.7</c:v>
                </c:pt>
                <c:pt idx="3">
                  <c:v>0.73</c:v>
                </c:pt>
              </c:numCache>
            </c:numRef>
          </c:val>
          <c:extLst>
            <c:ext xmlns:c16="http://schemas.microsoft.com/office/drawing/2014/chart" uri="{C3380CC4-5D6E-409C-BE32-E72D297353CC}">
              <c16:uniqueId val="{00000003-9C93-4AF5-A1F7-5DBB3BAB3F7F}"/>
            </c:ext>
          </c:extLst>
        </c:ser>
        <c:ser>
          <c:idx val="4"/>
          <c:order val="4"/>
          <c:tx>
            <c:strRef>
              <c:f>Sheet1!$F$1</c:f>
              <c:strCache>
                <c:ptCount val="1"/>
                <c:pt idx="0">
                  <c:v>Not at all Knowledgeable</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Life Insurance</c:v>
                </c:pt>
                <c:pt idx="1">
                  <c:v>Disability Insurance</c:v>
                </c:pt>
                <c:pt idx="2">
                  <c:v>Long-Term Care Insurance</c:v>
                </c:pt>
                <c:pt idx="3">
                  <c:v>Annuities</c:v>
                </c:pt>
              </c:strCache>
            </c:strRef>
          </c:cat>
          <c:val>
            <c:numRef>
              <c:f>Sheet1!$F$2:$F$5</c:f>
            </c:numRef>
          </c:val>
          <c:extLst>
            <c:ext xmlns:c16="http://schemas.microsoft.com/office/drawing/2014/chart" uri="{C3380CC4-5D6E-409C-BE32-E72D297353CC}">
              <c16:uniqueId val="{00000004-9C93-4AF5-A1F7-5DBB3BAB3F7F}"/>
            </c:ext>
          </c:extLst>
        </c:ser>
        <c:dLbls>
          <c:dLblPos val="outEnd"/>
          <c:showLegendKey val="0"/>
          <c:showVal val="1"/>
          <c:showCatName val="0"/>
          <c:showSerName val="0"/>
          <c:showPercent val="0"/>
          <c:showBubbleSize val="0"/>
        </c:dLbls>
        <c:gapWidth val="219"/>
        <c:overlap val="-27"/>
        <c:axId val="1381922159"/>
        <c:axId val="1381902479"/>
      </c:barChart>
      <c:catAx>
        <c:axId val="1381922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381902479"/>
        <c:crosses val="autoZero"/>
        <c:auto val="1"/>
        <c:lblAlgn val="ctr"/>
        <c:lblOffset val="100"/>
        <c:noMultiLvlLbl val="0"/>
      </c:catAx>
      <c:valAx>
        <c:axId val="1381902479"/>
        <c:scaling>
          <c:orientation val="minMax"/>
        </c:scaling>
        <c:delete val="1"/>
        <c:axPos val="l"/>
        <c:numFmt formatCode="0%" sourceLinked="1"/>
        <c:majorTickMark val="none"/>
        <c:minorTickMark val="none"/>
        <c:tickLblPos val="nextTo"/>
        <c:crossAx val="1381922159"/>
        <c:crosses val="autoZero"/>
        <c:crossBetween val="between"/>
      </c:valAx>
      <c:spPr>
        <a:noFill/>
        <a:ln>
          <a:noFill/>
        </a:ln>
        <a:effectLst/>
      </c:spPr>
    </c:plotArea>
    <c:legend>
      <c:legendPos val="b"/>
      <c:layout>
        <c:manualLayout>
          <c:xMode val="edge"/>
          <c:yMode val="edge"/>
          <c:x val="2.6109395017743411E-2"/>
          <c:y val="0.84114153291106231"/>
          <c:w val="0.9456038259206796"/>
          <c:h val="0.158858380600704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151803355254466E-2"/>
          <c:y val="0"/>
          <c:w val="0.89053204599502667"/>
          <c:h val="0.95162548080186049"/>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5"/>
                <c:pt idx="0">
                  <c:v>Not sure how much or what to buy</c:v>
                </c:pt>
                <c:pt idx="1">
                  <c:v>I don't need any</c:v>
                </c:pt>
                <c:pt idx="2">
                  <c:v>Haven't gotten around to it</c:v>
                </c:pt>
                <c:pt idx="3">
                  <c:v>Other financial priorities</c:v>
                </c:pt>
                <c:pt idx="4">
                  <c:v>Too expensive</c:v>
                </c:pt>
              </c:strCache>
            </c:strRef>
          </c:cat>
          <c:val>
            <c:numRef>
              <c:f>Sheet1!$B$2:$B$13</c:f>
              <c:numCache>
                <c:formatCode>0%</c:formatCode>
                <c:ptCount val="5"/>
                <c:pt idx="0">
                  <c:v>0.17</c:v>
                </c:pt>
                <c:pt idx="1">
                  <c:v>0.18</c:v>
                </c:pt>
                <c:pt idx="2">
                  <c:v>0.19</c:v>
                </c:pt>
                <c:pt idx="3">
                  <c:v>0.33</c:v>
                </c:pt>
                <c:pt idx="4">
                  <c:v>0.53</c:v>
                </c:pt>
              </c:numCache>
            </c:numRef>
          </c:val>
          <c:extLst>
            <c:ext xmlns:c16="http://schemas.microsoft.com/office/drawing/2014/chart" uri="{C3380CC4-5D6E-409C-BE32-E72D297353CC}">
              <c16:uniqueId val="{00000000-3C7D-4E92-AF94-A0BB55D2B085}"/>
            </c:ext>
          </c:extLst>
        </c:ser>
        <c:dLbls>
          <c:dLblPos val="outEnd"/>
          <c:showLegendKey val="0"/>
          <c:showVal val="1"/>
          <c:showCatName val="0"/>
          <c:showSerName val="0"/>
          <c:showPercent val="0"/>
          <c:showBubbleSize val="0"/>
        </c:dLbls>
        <c:gapWidth val="182"/>
        <c:axId val="2012399839"/>
        <c:axId val="2012397439"/>
      </c:barChart>
      <c:catAx>
        <c:axId val="20123998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012397439"/>
        <c:crosses val="autoZero"/>
        <c:auto val="1"/>
        <c:lblAlgn val="ctr"/>
        <c:lblOffset val="100"/>
        <c:noMultiLvlLbl val="0"/>
      </c:catAx>
      <c:valAx>
        <c:axId val="2012397439"/>
        <c:scaling>
          <c:orientation val="minMax"/>
        </c:scaling>
        <c:delete val="1"/>
        <c:axPos val="l"/>
        <c:numFmt formatCode="0%" sourceLinked="1"/>
        <c:majorTickMark val="none"/>
        <c:minorTickMark val="none"/>
        <c:tickLblPos val="nextTo"/>
        <c:crossAx val="20123998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One Week</c:v>
                </c:pt>
                <c:pt idx="1">
                  <c:v>One Month</c:v>
                </c:pt>
                <c:pt idx="2">
                  <c:v>Six Months</c:v>
                </c:pt>
                <c:pt idx="3">
                  <c:v>One Year</c:v>
                </c:pt>
                <c:pt idx="4">
                  <c:v>Two Years</c:v>
                </c:pt>
                <c:pt idx="5">
                  <c:v>Five or More Years</c:v>
                </c:pt>
                <c:pt idx="6">
                  <c:v>Don't Know</c:v>
                </c:pt>
                <c:pt idx="7">
                  <c:v>Not Applicable</c:v>
                </c:pt>
              </c:strCache>
            </c:strRef>
          </c:cat>
          <c:val>
            <c:numRef>
              <c:f>Sheet1!$B$2:$B$9</c:f>
              <c:numCache>
                <c:formatCode>0%</c:formatCode>
                <c:ptCount val="8"/>
                <c:pt idx="0">
                  <c:v>0.08</c:v>
                </c:pt>
                <c:pt idx="1">
                  <c:v>0.13</c:v>
                </c:pt>
                <c:pt idx="2">
                  <c:v>0.15</c:v>
                </c:pt>
                <c:pt idx="3">
                  <c:v>0.08</c:v>
                </c:pt>
                <c:pt idx="4">
                  <c:v>0.06</c:v>
                </c:pt>
                <c:pt idx="5">
                  <c:v>0.13</c:v>
                </c:pt>
                <c:pt idx="6">
                  <c:v>0.19</c:v>
                </c:pt>
                <c:pt idx="7">
                  <c:v>0.18</c:v>
                </c:pt>
              </c:numCache>
            </c:numRef>
          </c:val>
          <c:extLst>
            <c:ext xmlns:c16="http://schemas.microsoft.com/office/drawing/2014/chart" uri="{C3380CC4-5D6E-409C-BE32-E72D297353CC}">
              <c16:uniqueId val="{00000000-6503-4519-B20D-72223C402A15}"/>
            </c:ext>
          </c:extLst>
        </c:ser>
        <c:dLbls>
          <c:dLblPos val="outEnd"/>
          <c:showLegendKey val="0"/>
          <c:showVal val="1"/>
          <c:showCatName val="0"/>
          <c:showSerName val="0"/>
          <c:showPercent val="0"/>
          <c:showBubbleSize val="0"/>
        </c:dLbls>
        <c:gapWidth val="219"/>
        <c:overlap val="-27"/>
        <c:axId val="1615627536"/>
        <c:axId val="1615628496"/>
      </c:barChart>
      <c:catAx>
        <c:axId val="1615627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615628496"/>
        <c:crosses val="autoZero"/>
        <c:auto val="1"/>
        <c:lblAlgn val="ctr"/>
        <c:lblOffset val="100"/>
        <c:noMultiLvlLbl val="0"/>
      </c:catAx>
      <c:valAx>
        <c:axId val="1615628496"/>
        <c:scaling>
          <c:orientation val="minMax"/>
        </c:scaling>
        <c:delete val="1"/>
        <c:axPos val="l"/>
        <c:numFmt formatCode="0%" sourceLinked="1"/>
        <c:majorTickMark val="none"/>
        <c:minorTickMark val="none"/>
        <c:tickLblPos val="nextTo"/>
        <c:crossAx val="16156275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2929AC-3308-4221-B480-F390EFE9DFE6}"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234AF5FC-EEFD-44A2-A20D-098E973CC298}">
      <dgm:prSet phldrT="[Text]" custT="1">
        <dgm:style>
          <a:lnRef idx="2">
            <a:schemeClr val="accent1"/>
          </a:lnRef>
          <a:fillRef idx="1">
            <a:schemeClr val="lt1"/>
          </a:fillRef>
          <a:effectRef idx="0">
            <a:schemeClr val="accent1"/>
          </a:effectRef>
          <a:fontRef idx="minor">
            <a:schemeClr val="dk1"/>
          </a:fontRef>
        </dgm:style>
      </dgm:prSet>
      <dgm:spPr>
        <a:ln>
          <a:noFill/>
        </a:ln>
      </dgm:spPr>
      <dgm:t>
        <a:bodyPr/>
        <a:lstStyle/>
        <a:p>
          <a:r>
            <a:rPr lang="en-US" sz="4200" b="1" dirty="0">
              <a:solidFill>
                <a:schemeClr val="tx1"/>
              </a:solidFill>
            </a:rPr>
            <a:t>30%</a:t>
          </a:r>
        </a:p>
      </dgm:t>
    </dgm:pt>
    <dgm:pt modelId="{4704132E-3485-4391-8921-83A338746BF0}" type="parTrans" cxnId="{8395A750-4817-4DBE-A236-F21A1F46A999}">
      <dgm:prSet/>
      <dgm:spPr/>
      <dgm:t>
        <a:bodyPr/>
        <a:lstStyle/>
        <a:p>
          <a:endParaRPr lang="en-US"/>
        </a:p>
      </dgm:t>
    </dgm:pt>
    <dgm:pt modelId="{82C0A30B-03DD-40EC-9CC8-B75396076ADA}" type="sibTrans" cxnId="{8395A750-4817-4DBE-A236-F21A1F46A999}">
      <dgm:prSet/>
      <dgm:spPr/>
      <dgm:t>
        <a:bodyPr/>
        <a:lstStyle/>
        <a:p>
          <a:endParaRPr lang="en-US"/>
        </a:p>
      </dgm:t>
    </dgm:pt>
    <dgm:pt modelId="{A0B9024E-EC0D-4F14-AFD8-7F9D82823A4E}">
      <dgm:prSet phldrT="[Text]" custT="1">
        <dgm:style>
          <a:lnRef idx="2">
            <a:schemeClr val="accent1"/>
          </a:lnRef>
          <a:fillRef idx="1">
            <a:schemeClr val="lt1"/>
          </a:fillRef>
          <a:effectRef idx="0">
            <a:schemeClr val="accent1"/>
          </a:effectRef>
          <a:fontRef idx="minor">
            <a:schemeClr val="dk1"/>
          </a:fontRef>
        </dgm:style>
      </dgm:prSet>
      <dgm:spPr>
        <a:ln>
          <a:noFill/>
        </a:ln>
      </dgm:spPr>
      <dgm:t>
        <a:bodyPr/>
        <a:lstStyle/>
        <a:p>
          <a:r>
            <a:rPr lang="en-US" sz="4000" b="1" dirty="0">
              <a:solidFill>
                <a:schemeClr val="tx1"/>
              </a:solidFill>
            </a:rPr>
            <a:t>8.4</a:t>
          </a:r>
        </a:p>
      </dgm:t>
    </dgm:pt>
    <dgm:pt modelId="{E5AF1299-31E1-42FD-9866-B42DCD6E10DD}" type="parTrans" cxnId="{301616BC-E612-4C79-BF44-901BBB2C480C}">
      <dgm:prSet/>
      <dgm:spPr/>
      <dgm:t>
        <a:bodyPr/>
        <a:lstStyle/>
        <a:p>
          <a:endParaRPr lang="en-US"/>
        </a:p>
      </dgm:t>
    </dgm:pt>
    <dgm:pt modelId="{09531D55-2403-4BF0-9CAC-D2396E0ECCBF}" type="sibTrans" cxnId="{301616BC-E612-4C79-BF44-901BBB2C480C}">
      <dgm:prSet/>
      <dgm:spPr/>
      <dgm:t>
        <a:bodyPr/>
        <a:lstStyle/>
        <a:p>
          <a:endParaRPr lang="en-US"/>
        </a:p>
      </dgm:t>
    </dgm:pt>
    <dgm:pt modelId="{F6C3A5B9-8509-43D6-AA1D-FB7592B8C697}" type="pres">
      <dgm:prSet presAssocID="{A92929AC-3308-4221-B480-F390EFE9DFE6}" presName="Name0" presStyleCnt="0">
        <dgm:presLayoutVars>
          <dgm:chMax val="7"/>
          <dgm:chPref val="7"/>
          <dgm:dir/>
          <dgm:animLvl val="lvl"/>
        </dgm:presLayoutVars>
      </dgm:prSet>
      <dgm:spPr/>
    </dgm:pt>
    <dgm:pt modelId="{16875F91-90A5-402A-8D91-A7FA18E3E913}" type="pres">
      <dgm:prSet presAssocID="{234AF5FC-EEFD-44A2-A20D-098E973CC298}" presName="Accent1" presStyleCnt="0"/>
      <dgm:spPr/>
    </dgm:pt>
    <dgm:pt modelId="{185F93C5-37E5-4395-834B-A9390E6164BB}" type="pres">
      <dgm:prSet presAssocID="{234AF5FC-EEFD-44A2-A20D-098E973CC298}" presName="Accent" presStyleLbl="node1" presStyleIdx="0" presStyleCnt="2"/>
      <dgm:spPr>
        <a:solidFill>
          <a:schemeClr val="tx2"/>
        </a:solidFill>
      </dgm:spPr>
    </dgm:pt>
    <dgm:pt modelId="{636DF16A-47AD-467C-981F-3346BAF5DCE7}" type="pres">
      <dgm:prSet presAssocID="{234AF5FC-EEFD-44A2-A20D-098E973CC298}" presName="Parent1" presStyleLbl="revTx" presStyleIdx="0" presStyleCnt="2" custScaleX="86918" custScaleY="85531" custLinFactNeighborX="-2099" custLinFactNeighborY="-12734">
        <dgm:presLayoutVars>
          <dgm:chMax val="1"/>
          <dgm:chPref val="1"/>
          <dgm:bulletEnabled val="1"/>
        </dgm:presLayoutVars>
      </dgm:prSet>
      <dgm:spPr/>
    </dgm:pt>
    <dgm:pt modelId="{CD7095F2-BF1C-4A76-B17F-B333794C8D56}" type="pres">
      <dgm:prSet presAssocID="{A0B9024E-EC0D-4F14-AFD8-7F9D82823A4E}" presName="Accent2" presStyleCnt="0"/>
      <dgm:spPr/>
    </dgm:pt>
    <dgm:pt modelId="{91D7E4DC-E235-4E2A-BAF6-351929987FDC}" type="pres">
      <dgm:prSet presAssocID="{A0B9024E-EC0D-4F14-AFD8-7F9D82823A4E}" presName="Accent" presStyleLbl="node1" presStyleIdx="1" presStyleCnt="2"/>
      <dgm:spPr>
        <a:solidFill>
          <a:srgbClr val="C4BFC0"/>
        </a:solidFill>
      </dgm:spPr>
    </dgm:pt>
    <dgm:pt modelId="{8EAA87BE-4803-4971-8BC2-D6DC9530E85A}" type="pres">
      <dgm:prSet presAssocID="{A0B9024E-EC0D-4F14-AFD8-7F9D82823A4E}" presName="Parent2" presStyleLbl="revTx" presStyleIdx="1" presStyleCnt="2" custScaleX="82351" custScaleY="76875">
        <dgm:presLayoutVars>
          <dgm:chMax val="1"/>
          <dgm:chPref val="1"/>
          <dgm:bulletEnabled val="1"/>
        </dgm:presLayoutVars>
      </dgm:prSet>
      <dgm:spPr/>
    </dgm:pt>
  </dgm:ptLst>
  <dgm:cxnLst>
    <dgm:cxn modelId="{421C2C25-D1C9-42BB-8318-D50C0DBF2066}" type="presOf" srcId="{A92929AC-3308-4221-B480-F390EFE9DFE6}" destId="{F6C3A5B9-8509-43D6-AA1D-FB7592B8C697}" srcOrd="0" destOrd="0" presId="urn:microsoft.com/office/officeart/2009/layout/CircleArrowProcess"/>
    <dgm:cxn modelId="{8395A750-4817-4DBE-A236-F21A1F46A999}" srcId="{A92929AC-3308-4221-B480-F390EFE9DFE6}" destId="{234AF5FC-EEFD-44A2-A20D-098E973CC298}" srcOrd="0" destOrd="0" parTransId="{4704132E-3485-4391-8921-83A338746BF0}" sibTransId="{82C0A30B-03DD-40EC-9CC8-B75396076ADA}"/>
    <dgm:cxn modelId="{BC48EEA6-2376-4163-BB9C-D042B5F3DA20}" type="presOf" srcId="{234AF5FC-EEFD-44A2-A20D-098E973CC298}" destId="{636DF16A-47AD-467C-981F-3346BAF5DCE7}" srcOrd="0" destOrd="0" presId="urn:microsoft.com/office/officeart/2009/layout/CircleArrowProcess"/>
    <dgm:cxn modelId="{301616BC-E612-4C79-BF44-901BBB2C480C}" srcId="{A92929AC-3308-4221-B480-F390EFE9DFE6}" destId="{A0B9024E-EC0D-4F14-AFD8-7F9D82823A4E}" srcOrd="1" destOrd="0" parTransId="{E5AF1299-31E1-42FD-9866-B42DCD6E10DD}" sibTransId="{09531D55-2403-4BF0-9CAC-D2396E0ECCBF}"/>
    <dgm:cxn modelId="{11A75DC8-915A-4DC8-A475-C678871A2C8E}" type="presOf" srcId="{A0B9024E-EC0D-4F14-AFD8-7F9D82823A4E}" destId="{8EAA87BE-4803-4971-8BC2-D6DC9530E85A}" srcOrd="0" destOrd="0" presId="urn:microsoft.com/office/officeart/2009/layout/CircleArrowProcess"/>
    <dgm:cxn modelId="{01326FAE-61AC-45DB-9761-B532165C4E47}" type="presParOf" srcId="{F6C3A5B9-8509-43D6-AA1D-FB7592B8C697}" destId="{16875F91-90A5-402A-8D91-A7FA18E3E913}" srcOrd="0" destOrd="0" presId="urn:microsoft.com/office/officeart/2009/layout/CircleArrowProcess"/>
    <dgm:cxn modelId="{C943F171-57B4-4A99-84AB-DF1DDBD5812B}" type="presParOf" srcId="{16875F91-90A5-402A-8D91-A7FA18E3E913}" destId="{185F93C5-37E5-4395-834B-A9390E6164BB}" srcOrd="0" destOrd="0" presId="urn:microsoft.com/office/officeart/2009/layout/CircleArrowProcess"/>
    <dgm:cxn modelId="{1E03B7E9-0BB0-4048-B7DE-7D6340575830}" type="presParOf" srcId="{F6C3A5B9-8509-43D6-AA1D-FB7592B8C697}" destId="{636DF16A-47AD-467C-981F-3346BAF5DCE7}" srcOrd="1" destOrd="0" presId="urn:microsoft.com/office/officeart/2009/layout/CircleArrowProcess"/>
    <dgm:cxn modelId="{3959E319-AAEB-47BE-89CF-18564229E3E9}" type="presParOf" srcId="{F6C3A5B9-8509-43D6-AA1D-FB7592B8C697}" destId="{CD7095F2-BF1C-4A76-B17F-B333794C8D56}" srcOrd="2" destOrd="0" presId="urn:microsoft.com/office/officeart/2009/layout/CircleArrowProcess"/>
    <dgm:cxn modelId="{EF7C9738-34A9-43D3-AC81-23ADC5F55857}" type="presParOf" srcId="{CD7095F2-BF1C-4A76-B17F-B333794C8D56}" destId="{91D7E4DC-E235-4E2A-BAF6-351929987FDC}" srcOrd="0" destOrd="0" presId="urn:microsoft.com/office/officeart/2009/layout/CircleArrowProcess"/>
    <dgm:cxn modelId="{67F49558-EEB8-452D-9A19-6D2E83EBC690}" type="presParOf" srcId="{F6C3A5B9-8509-43D6-AA1D-FB7592B8C697}" destId="{8EAA87BE-4803-4971-8BC2-D6DC9530E85A}" srcOrd="3"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5F93C5-37E5-4395-834B-A9390E6164BB}">
      <dsp:nvSpPr>
        <dsp:cNvPr id="0" name=""/>
        <dsp:cNvSpPr/>
      </dsp:nvSpPr>
      <dsp:spPr>
        <a:xfrm>
          <a:off x="1429686" y="0"/>
          <a:ext cx="2564486" cy="2564560"/>
        </a:xfrm>
        <a:prstGeom prst="circularArrow">
          <a:avLst>
            <a:gd name="adj1" fmla="val 10980"/>
            <a:gd name="adj2" fmla="val 1142322"/>
            <a:gd name="adj3" fmla="val 4500000"/>
            <a:gd name="adj4" fmla="val 10800000"/>
            <a:gd name="adj5" fmla="val 125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6DF16A-47AD-467C-981F-3346BAF5DCE7}">
      <dsp:nvSpPr>
        <dsp:cNvPr id="0" name=""/>
        <dsp:cNvSpPr/>
      </dsp:nvSpPr>
      <dsp:spPr>
        <a:xfrm>
          <a:off x="2059631" y="889136"/>
          <a:ext cx="1243606" cy="611808"/>
        </a:xfrm>
        <a:prstGeom prst="rect">
          <a:avLst/>
        </a:prstGeom>
        <a:solidFill>
          <a:schemeClr val="lt1"/>
        </a:solidFill>
        <a:ln w="25400" cap="flat" cmpd="sng" algn="ctr">
          <a:no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a:lnSpc>
              <a:spcPct val="90000"/>
            </a:lnSpc>
            <a:spcBef>
              <a:spcPct val="0"/>
            </a:spcBef>
            <a:spcAft>
              <a:spcPct val="35000"/>
            </a:spcAft>
            <a:buNone/>
          </a:pPr>
          <a:r>
            <a:rPr lang="en-US" sz="4200" b="1" kern="1200" dirty="0">
              <a:solidFill>
                <a:schemeClr val="tx1"/>
              </a:solidFill>
            </a:rPr>
            <a:t>30%</a:t>
          </a:r>
        </a:p>
      </dsp:txBody>
      <dsp:txXfrm>
        <a:off x="2059631" y="889136"/>
        <a:ext cx="1243606" cy="611808"/>
      </dsp:txXfrm>
    </dsp:sp>
    <dsp:sp modelId="{91D7E4DC-E235-4E2A-BAF6-351929987FDC}">
      <dsp:nvSpPr>
        <dsp:cNvPr id="0" name=""/>
        <dsp:cNvSpPr/>
      </dsp:nvSpPr>
      <dsp:spPr>
        <a:xfrm>
          <a:off x="900315" y="1643781"/>
          <a:ext cx="2203089" cy="2204020"/>
        </a:xfrm>
        <a:prstGeom prst="blockArc">
          <a:avLst>
            <a:gd name="adj1" fmla="val 0"/>
            <a:gd name="adj2" fmla="val 18900000"/>
            <a:gd name="adj3" fmla="val 12740"/>
          </a:avLst>
        </a:prstGeom>
        <a:solidFill>
          <a:srgbClr val="C4BF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AA87BE-4803-4971-8BC2-D6DC9530E85A}">
      <dsp:nvSpPr>
        <dsp:cNvPr id="0" name=""/>
        <dsp:cNvSpPr/>
      </dsp:nvSpPr>
      <dsp:spPr>
        <a:xfrm>
          <a:off x="1406944" y="2487583"/>
          <a:ext cx="1178263" cy="549891"/>
        </a:xfrm>
        <a:prstGeom prst="rect">
          <a:avLst/>
        </a:prstGeom>
        <a:solidFill>
          <a:schemeClr val="lt1"/>
        </a:solidFill>
        <a:ln w="25400" cap="flat" cmpd="sng" algn="ctr">
          <a:no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tx1"/>
              </a:solidFill>
            </a:rPr>
            <a:t>8.4</a:t>
          </a:r>
        </a:p>
      </dsp:txBody>
      <dsp:txXfrm>
        <a:off x="1406944" y="2487583"/>
        <a:ext cx="1178263" cy="549891"/>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3408"/>
          </a:xfrm>
          <a:prstGeom prst="rect">
            <a:avLst/>
          </a:prstGeom>
        </p:spPr>
        <p:txBody>
          <a:bodyPr vert="horz" lIns="92830" tIns="46415" rIns="92830" bIns="46415" rtlCol="0"/>
          <a:lstStyle>
            <a:lvl1pPr algn="r">
              <a:defRPr sz="1200"/>
            </a:lvl1pPr>
          </a:lstStyle>
          <a:p>
            <a:fld id="{1A54686D-1A2B-4337-B141-16C810AEFD68}" type="datetimeFigureOut">
              <a:rPr lang="en-US" smtClean="0"/>
              <a:t>8/20/2024</a:t>
            </a:fld>
            <a:endParaRPr lang="en-US" dirty="0"/>
          </a:p>
        </p:txBody>
      </p:sp>
      <p:sp>
        <p:nvSpPr>
          <p:cNvPr id="4" name="Footer Placeholder 3"/>
          <p:cNvSpPr>
            <a:spLocks noGrp="1"/>
          </p:cNvSpPr>
          <p:nvPr>
            <p:ph type="ftr" sz="quarter" idx="2"/>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772669"/>
            <a:ext cx="3037840" cy="463407"/>
          </a:xfrm>
          <a:prstGeom prst="rect">
            <a:avLst/>
          </a:prstGeom>
        </p:spPr>
        <p:txBody>
          <a:bodyPr vert="horz" lIns="92830" tIns="46415" rIns="92830" bIns="46415" rtlCol="0" anchor="b"/>
          <a:lstStyle>
            <a:lvl1pPr algn="r">
              <a:defRPr sz="1200"/>
            </a:lvl1pPr>
          </a:lstStyle>
          <a:p>
            <a:fld id="{110E46D3-CB57-4E2A-B7DC-DCD566DC0429}" type="slidenum">
              <a:rPr lang="en-US" smtClean="0"/>
              <a:t>‹#›</a:t>
            </a:fld>
            <a:endParaRPr lang="en-US" dirty="0"/>
          </a:p>
        </p:txBody>
      </p:sp>
    </p:spTree>
    <p:extLst>
      <p:ext uri="{BB962C8B-B14F-4D97-AF65-F5344CB8AC3E}">
        <p14:creationId xmlns:p14="http://schemas.microsoft.com/office/powerpoint/2010/main" val="14470526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889D3BE4-62BE-4B60-BFFF-70CF8F0F7C95}" type="datetimeFigureOut">
              <a:rPr lang="en-US" smtClean="0"/>
              <a:t>8/20/2024</a:t>
            </a:fld>
            <a:endParaRPr lang="en-US" dirty="0"/>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48AED4EE-C9DA-462C-B712-3D4638B353E0}" type="slidenum">
              <a:rPr lang="en-US" smtClean="0"/>
              <a:t>‹#›</a:t>
            </a:fld>
            <a:endParaRPr lang="en-US" dirty="0"/>
          </a:p>
        </p:txBody>
      </p:sp>
    </p:spTree>
    <p:extLst>
      <p:ext uri="{BB962C8B-B14F-4D97-AF65-F5344CB8AC3E}">
        <p14:creationId xmlns:p14="http://schemas.microsoft.com/office/powerpoint/2010/main" val="2987290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2,113 responses age 18-75</a:t>
            </a:r>
          </a:p>
          <a:p>
            <a:endParaRPr lang="en-US" dirty="0"/>
          </a:p>
          <a:p>
            <a:r>
              <a:rPr lang="en-US" dirty="0"/>
              <a:t>Gen Z (18-26) 9%</a:t>
            </a:r>
          </a:p>
          <a:p>
            <a:r>
              <a:rPr lang="en-US" dirty="0"/>
              <a:t>Millennial (27-42 31%</a:t>
            </a:r>
          </a:p>
          <a:p>
            <a:r>
              <a:rPr lang="en-US" dirty="0"/>
              <a:t>Gen X (43-58) 30%</a:t>
            </a:r>
          </a:p>
          <a:p>
            <a:r>
              <a:rPr lang="en-US" dirty="0"/>
              <a:t>Boomers (59-75) 30%</a:t>
            </a:r>
          </a:p>
        </p:txBody>
      </p:sp>
      <p:sp>
        <p:nvSpPr>
          <p:cNvPr id="4" name="Slide Number Placeholder 3"/>
          <p:cNvSpPr>
            <a:spLocks noGrp="1"/>
          </p:cNvSpPr>
          <p:nvPr>
            <p:ph type="sldNum" sz="quarter" idx="5"/>
          </p:nvPr>
        </p:nvSpPr>
        <p:spPr/>
        <p:txBody>
          <a:bodyPr/>
          <a:lstStyle/>
          <a:p>
            <a:fld id="{48AED4EE-C9DA-462C-B712-3D4638B353E0}" type="slidenum">
              <a:rPr lang="en-US" smtClean="0"/>
              <a:t>1</a:t>
            </a:fld>
            <a:endParaRPr lang="en-US" dirty="0"/>
          </a:p>
        </p:txBody>
      </p:sp>
    </p:spTree>
    <p:extLst>
      <p:ext uri="{BB962C8B-B14F-4D97-AF65-F5344CB8AC3E}">
        <p14:creationId xmlns:p14="http://schemas.microsoft.com/office/powerpoint/2010/main" val="791778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is new research from our Canadian Barometer study.  This is the most popular piece year after year in the US and I am so glad we have it for CA now. It is a perception study NOT a data study</a:t>
            </a:r>
          </a:p>
          <a:p>
            <a:r>
              <a:rPr lang="en-US" dirty="0"/>
              <a:t>I am just going to go over some of the key items and try and tell a story of your consumer market with them</a:t>
            </a:r>
          </a:p>
          <a:p>
            <a:r>
              <a:rPr lang="en-US" dirty="0"/>
              <a:t>The study focuses on ownership and need.  This is showing perceived need.</a:t>
            </a:r>
          </a:p>
          <a:p>
            <a:r>
              <a:rPr lang="en-US" dirty="0"/>
              <a:t>Goodnews/Bad news – The need for Life Ins.  Is high – 66% strongly/agree; only 13% strongly disagree</a:t>
            </a:r>
          </a:p>
          <a:p>
            <a:r>
              <a:rPr lang="en-US" dirty="0"/>
              <a:t>LTC and DI are strong but have much higher degrees of disagreement with both close to 50% dis/strongly dis</a:t>
            </a:r>
          </a:p>
        </p:txBody>
      </p:sp>
      <p:sp>
        <p:nvSpPr>
          <p:cNvPr id="4" name="Slide Number Placeholder 3"/>
          <p:cNvSpPr>
            <a:spLocks noGrp="1"/>
          </p:cNvSpPr>
          <p:nvPr>
            <p:ph type="sldNum" sz="quarter" idx="5"/>
          </p:nvPr>
        </p:nvSpPr>
        <p:spPr/>
        <p:txBody>
          <a:bodyPr/>
          <a:lstStyle/>
          <a:p>
            <a:fld id="{48AED4EE-C9DA-462C-B712-3D4638B353E0}" type="slidenum">
              <a:rPr lang="en-US" smtClean="0"/>
              <a:t>10</a:t>
            </a:fld>
            <a:endParaRPr lang="en-US" dirty="0"/>
          </a:p>
        </p:txBody>
      </p:sp>
    </p:spTree>
    <p:extLst>
      <p:ext uri="{BB962C8B-B14F-4D97-AF65-F5344CB8AC3E}">
        <p14:creationId xmlns:p14="http://schemas.microsoft.com/office/powerpoint/2010/main" val="2649886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Concerning that X is same as Mill and not far off of Gen Z, </a:t>
            </a:r>
          </a:p>
          <a:p>
            <a:endParaRPr lang="en-US" dirty="0"/>
          </a:p>
          <a:p>
            <a:r>
              <a:rPr lang="en-US" dirty="0"/>
              <a:t>For right audience (honestly not many) can explore lower incomes and their need.  Of course they have a need, we all do, but what can the industry do better to serve them?</a:t>
            </a:r>
          </a:p>
          <a:p>
            <a:endParaRPr lang="en-US" dirty="0"/>
          </a:p>
          <a:p>
            <a:r>
              <a:rPr lang="en-US" dirty="0"/>
              <a:t>Who Owns</a:t>
            </a:r>
          </a:p>
          <a:p>
            <a:r>
              <a:rPr lang="en-US" dirty="0"/>
              <a:t>	Male 58% Female 55%</a:t>
            </a:r>
          </a:p>
          <a:p>
            <a:r>
              <a:rPr lang="en-US" dirty="0"/>
              <a:t>	</a:t>
            </a:r>
          </a:p>
          <a:p>
            <a:r>
              <a:rPr lang="en-US" dirty="0"/>
              <a:t>	Millen – 58%, Gen X – 64%, BB – 56%</a:t>
            </a:r>
          </a:p>
          <a:p>
            <a:endParaRPr lang="en-US" dirty="0"/>
          </a:p>
          <a:p>
            <a:r>
              <a:rPr lang="en-US" dirty="0"/>
              <a:t>	French – 74%, English – 53%</a:t>
            </a:r>
          </a:p>
          <a:p>
            <a:endParaRPr lang="en-US" dirty="0"/>
          </a:p>
          <a:p>
            <a:r>
              <a:rPr lang="en-US" dirty="0"/>
              <a:t>	&lt;$50k – 41%</a:t>
            </a:r>
          </a:p>
          <a:p>
            <a:r>
              <a:rPr lang="en-US" dirty="0"/>
              <a:t>	$50k-$149k – 61%</a:t>
            </a:r>
          </a:p>
          <a:p>
            <a:r>
              <a:rPr lang="en-US" dirty="0"/>
              <a:t>	$150k+ - 70%</a:t>
            </a:r>
          </a:p>
        </p:txBody>
      </p:sp>
      <p:sp>
        <p:nvSpPr>
          <p:cNvPr id="4" name="Slide Number Placeholder 3"/>
          <p:cNvSpPr>
            <a:spLocks noGrp="1"/>
          </p:cNvSpPr>
          <p:nvPr>
            <p:ph type="sldNum" sz="quarter" idx="5"/>
          </p:nvPr>
        </p:nvSpPr>
        <p:spPr/>
        <p:txBody>
          <a:bodyPr/>
          <a:lstStyle/>
          <a:p>
            <a:fld id="{48AED4EE-C9DA-462C-B712-3D4638B353E0}" type="slidenum">
              <a:rPr lang="en-US" smtClean="0"/>
              <a:t>11</a:t>
            </a:fld>
            <a:endParaRPr lang="en-US" dirty="0"/>
          </a:p>
        </p:txBody>
      </p:sp>
    </p:spTree>
    <p:extLst>
      <p:ext uri="{BB962C8B-B14F-4D97-AF65-F5344CB8AC3E}">
        <p14:creationId xmlns:p14="http://schemas.microsoft.com/office/powerpoint/2010/main" val="1075449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12</a:t>
            </a:fld>
            <a:endParaRPr lang="en-US" dirty="0"/>
          </a:p>
        </p:txBody>
      </p:sp>
    </p:spTree>
    <p:extLst>
      <p:ext uri="{BB962C8B-B14F-4D97-AF65-F5344CB8AC3E}">
        <p14:creationId xmlns:p14="http://schemas.microsoft.com/office/powerpoint/2010/main" val="634721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proves that.  While this may be true, do you believe that 50% of Canadians have enough or more than enough??  </a:t>
            </a:r>
          </a:p>
          <a:p>
            <a:r>
              <a:rPr lang="en-US" dirty="0"/>
              <a:t>What I would focus on is the 40% who say not enough, or they don’t know! </a:t>
            </a:r>
          </a:p>
          <a:p>
            <a:endParaRPr lang="en-US" dirty="0"/>
          </a:p>
          <a:p>
            <a:r>
              <a:rPr lang="en-US" dirty="0"/>
              <a:t>Unaided by needs analysis</a:t>
            </a:r>
          </a:p>
          <a:p>
            <a:r>
              <a:rPr lang="en-US" dirty="0"/>
              <a:t>	Insurance immersion experience</a:t>
            </a:r>
          </a:p>
          <a:p>
            <a:r>
              <a:rPr lang="en-US" dirty="0"/>
              <a:t>	inflation</a:t>
            </a:r>
          </a:p>
          <a:p>
            <a:r>
              <a:rPr lang="en-US" dirty="0"/>
              <a:t>	mortgage rates</a:t>
            </a:r>
          </a:p>
        </p:txBody>
      </p:sp>
      <p:sp>
        <p:nvSpPr>
          <p:cNvPr id="4" name="Slide Number Placeholder 3"/>
          <p:cNvSpPr>
            <a:spLocks noGrp="1"/>
          </p:cNvSpPr>
          <p:nvPr>
            <p:ph type="sldNum" sz="quarter" idx="5"/>
          </p:nvPr>
        </p:nvSpPr>
        <p:spPr/>
        <p:txBody>
          <a:bodyPr/>
          <a:lstStyle/>
          <a:p>
            <a:fld id="{48AED4EE-C9DA-462C-B712-3D4638B353E0}" type="slidenum">
              <a:rPr lang="en-US" smtClean="0"/>
              <a:t>13</a:t>
            </a:fld>
            <a:endParaRPr lang="en-US" dirty="0"/>
          </a:p>
        </p:txBody>
      </p:sp>
    </p:spTree>
    <p:extLst>
      <p:ext uri="{BB962C8B-B14F-4D97-AF65-F5344CB8AC3E}">
        <p14:creationId xmlns:p14="http://schemas.microsoft.com/office/powerpoint/2010/main" val="3760441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biggest hurdles we face as an industry is our complexity. Here was ask people how well they know various products – again good and bad news. </a:t>
            </a:r>
          </a:p>
          <a:p>
            <a:r>
              <a:rPr lang="en-US" dirty="0"/>
              <a:t>Good news – 49% feel they have pretty good knowledge of LI </a:t>
            </a:r>
          </a:p>
          <a:p>
            <a:r>
              <a:rPr lang="en-US" dirty="0"/>
              <a:t>Bad news – don’t know much about anything else!  The somewhat/not at all scores are above 60% for all the others, and almost 75% for annuities! </a:t>
            </a:r>
          </a:p>
          <a:p>
            <a:r>
              <a:rPr lang="en-US" dirty="0"/>
              <a:t>Lots of education needed and looking at insurance more holistically in a FP is probably the best way for people to understand how it fits and why they are using it. </a:t>
            </a:r>
          </a:p>
        </p:txBody>
      </p:sp>
      <p:sp>
        <p:nvSpPr>
          <p:cNvPr id="4" name="Slide Number Placeholder 3"/>
          <p:cNvSpPr>
            <a:spLocks noGrp="1"/>
          </p:cNvSpPr>
          <p:nvPr>
            <p:ph type="sldNum" sz="quarter" idx="5"/>
          </p:nvPr>
        </p:nvSpPr>
        <p:spPr/>
        <p:txBody>
          <a:bodyPr/>
          <a:lstStyle/>
          <a:p>
            <a:fld id="{48AED4EE-C9DA-462C-B712-3D4638B353E0}" type="slidenum">
              <a:rPr lang="en-US" smtClean="0"/>
              <a:t>14</a:t>
            </a:fld>
            <a:endParaRPr lang="en-US" dirty="0"/>
          </a:p>
        </p:txBody>
      </p:sp>
    </p:spTree>
    <p:extLst>
      <p:ext uri="{BB962C8B-B14F-4D97-AF65-F5344CB8AC3E}">
        <p14:creationId xmlns:p14="http://schemas.microsoft.com/office/powerpoint/2010/main" val="279916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expensive – but people over estimate 3X</a:t>
            </a:r>
          </a:p>
          <a:p>
            <a:endParaRPr lang="en-US" dirty="0"/>
          </a:p>
          <a:p>
            <a:r>
              <a:rPr lang="en-US" dirty="0"/>
              <a:t>Confused - procrastinate</a:t>
            </a:r>
          </a:p>
          <a:p>
            <a:endParaRPr lang="en-US" dirty="0"/>
          </a:p>
          <a:p>
            <a:r>
              <a:rPr lang="en-US" dirty="0"/>
              <a:t>The ones below these are kind of funny but scary too: </a:t>
            </a:r>
          </a:p>
          <a:p>
            <a:r>
              <a:rPr lang="en-US" dirty="0"/>
              <a:t>I don’t trust insurance companies – 12%</a:t>
            </a:r>
          </a:p>
          <a:p>
            <a:r>
              <a:rPr lang="en-US" dirty="0"/>
              <a:t>I do not trust insurance agents, brokers, and/of financial advisors -11%</a:t>
            </a:r>
          </a:p>
          <a:p>
            <a:r>
              <a:rPr lang="en-US" dirty="0"/>
              <a:t>I don’t like thinking about death -10%</a:t>
            </a:r>
          </a:p>
          <a:p>
            <a:r>
              <a:rPr lang="en-US" dirty="0"/>
              <a:t>It is not offered by my employer - 9%</a:t>
            </a:r>
          </a:p>
          <a:p>
            <a:r>
              <a:rPr lang="en-US" dirty="0"/>
              <a:t>No one has approached me about it - 9%</a:t>
            </a:r>
          </a:p>
        </p:txBody>
      </p:sp>
      <p:sp>
        <p:nvSpPr>
          <p:cNvPr id="4" name="Slide Number Placeholder 3"/>
          <p:cNvSpPr>
            <a:spLocks noGrp="1"/>
          </p:cNvSpPr>
          <p:nvPr>
            <p:ph type="sldNum" sz="quarter" idx="5"/>
          </p:nvPr>
        </p:nvSpPr>
        <p:spPr/>
        <p:txBody>
          <a:bodyPr/>
          <a:lstStyle/>
          <a:p>
            <a:fld id="{48AED4EE-C9DA-462C-B712-3D4638B353E0}" type="slidenum">
              <a:rPr lang="en-US" smtClean="0"/>
              <a:t>15</a:t>
            </a:fld>
            <a:endParaRPr lang="en-US" dirty="0"/>
          </a:p>
        </p:txBody>
      </p:sp>
    </p:spTree>
    <p:extLst>
      <p:ext uri="{BB962C8B-B14F-4D97-AF65-F5344CB8AC3E}">
        <p14:creationId xmlns:p14="http://schemas.microsoft.com/office/powerpoint/2010/main" val="4076676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Financial Concerns</a:t>
            </a:r>
          </a:p>
          <a:p>
            <a:r>
              <a:rPr lang="en-US" dirty="0"/>
              <a:t>	comfortable retirement</a:t>
            </a:r>
          </a:p>
          <a:p>
            <a:endParaRPr lang="en-US" dirty="0"/>
          </a:p>
          <a:p>
            <a:r>
              <a:rPr lang="en-US" dirty="0"/>
              <a:t>	long term care expenses</a:t>
            </a:r>
          </a:p>
          <a:p>
            <a:endParaRPr lang="en-US" dirty="0"/>
          </a:p>
          <a:p>
            <a:r>
              <a:rPr lang="en-US" dirty="0"/>
              <a:t>	no emergency fund</a:t>
            </a:r>
          </a:p>
          <a:p>
            <a:endParaRPr lang="en-US" dirty="0"/>
          </a:p>
          <a:p>
            <a:r>
              <a:rPr lang="en-US" dirty="0"/>
              <a:t>	disability or illness</a:t>
            </a:r>
          </a:p>
        </p:txBody>
      </p:sp>
      <p:sp>
        <p:nvSpPr>
          <p:cNvPr id="4" name="Slide Number Placeholder 3"/>
          <p:cNvSpPr>
            <a:spLocks noGrp="1"/>
          </p:cNvSpPr>
          <p:nvPr>
            <p:ph type="sldNum" sz="quarter" idx="5"/>
          </p:nvPr>
        </p:nvSpPr>
        <p:spPr/>
        <p:txBody>
          <a:bodyPr/>
          <a:lstStyle/>
          <a:p>
            <a:fld id="{48AED4EE-C9DA-462C-B712-3D4638B353E0}" type="slidenum">
              <a:rPr lang="en-US" smtClean="0"/>
              <a:t>16</a:t>
            </a:fld>
            <a:endParaRPr lang="en-US" dirty="0"/>
          </a:p>
        </p:txBody>
      </p:sp>
    </p:spTree>
    <p:extLst>
      <p:ext uri="{BB962C8B-B14F-4D97-AF65-F5344CB8AC3E}">
        <p14:creationId xmlns:p14="http://schemas.microsoft.com/office/powerpoint/2010/main" val="4180465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gets to the need for insurance and the situation if a primary earner passes away. </a:t>
            </a:r>
          </a:p>
          <a:p>
            <a:r>
              <a:rPr lang="en-US" dirty="0"/>
              <a:t>Not many feel very securer while 40% are barely/not at all secure.  </a:t>
            </a:r>
          </a:p>
          <a:p>
            <a:r>
              <a:rPr lang="en-US" dirty="0"/>
              <a:t>There is a clear need for what you do to help people remove this concern. </a:t>
            </a:r>
          </a:p>
          <a:p>
            <a:r>
              <a:rPr lang="en-US" dirty="0"/>
              <a:t>The 18% have no dependents is interesting – I don’t know if that is higher or lower than the past but it does get to the needs and if they have really changed. </a:t>
            </a:r>
          </a:p>
          <a:p>
            <a:endParaRPr lang="en-US" dirty="0"/>
          </a:p>
          <a:p>
            <a:r>
              <a:rPr lang="en-US" dirty="0"/>
              <a:t>Generally women feel less secure than men 53% vs 65%</a:t>
            </a:r>
          </a:p>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17</a:t>
            </a:fld>
            <a:endParaRPr lang="en-US" dirty="0"/>
          </a:p>
        </p:txBody>
      </p:sp>
    </p:spTree>
    <p:extLst>
      <p:ext uri="{BB962C8B-B14F-4D97-AF65-F5344CB8AC3E}">
        <p14:creationId xmlns:p14="http://schemas.microsoft.com/office/powerpoint/2010/main" val="3357108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just blows up that info to how SOON would you feel the impact.  </a:t>
            </a:r>
          </a:p>
          <a:p>
            <a:r>
              <a:rPr lang="en-US" dirty="0"/>
              <a:t>36% say within 6 months and another 19% don’t even know! That is 55% with uncertainty.</a:t>
            </a:r>
          </a:p>
          <a:p>
            <a:r>
              <a:rPr lang="en-US" dirty="0"/>
              <a:t>The 1-5 year group is pretty small.</a:t>
            </a:r>
            <a:endParaRPr lang="en-US" sz="1200" b="0" kern="1200" dirty="0">
              <a:solidFill>
                <a:schemeClr val="tx1"/>
              </a:solidFill>
              <a:effectLst/>
              <a:latin typeface="+mn-lt"/>
              <a:ea typeface="+mn-ea"/>
              <a:cs typeface="+mn-cs"/>
            </a:endParaRPr>
          </a:p>
          <a:p>
            <a:r>
              <a:rPr lang="en-US" sz="1400" b="1" kern="100" dirty="0">
                <a:solidFill>
                  <a:srgbClr val="002F70"/>
                </a:solidFill>
                <a:effectLst/>
                <a:latin typeface="+mj-lt"/>
                <a:ea typeface="Aptos" panose="020B0004020202020204" pitchFamily="34" charset="0"/>
                <a:cs typeface="Times New Roman" panose="02020603050405020304" pitchFamily="18" charset="0"/>
              </a:rPr>
              <a:t>40% </a:t>
            </a:r>
            <a:r>
              <a:rPr lang="en-US" sz="1200" kern="100" dirty="0">
                <a:effectLst/>
                <a:latin typeface="+mj-lt"/>
                <a:ea typeface="Aptos" panose="020B0004020202020204" pitchFamily="34" charset="0"/>
                <a:cs typeface="Times New Roman" panose="02020603050405020304" pitchFamily="18" charset="0"/>
              </a:rPr>
              <a:t>do not feel financially secure enough to weather the death of a primary wage earner, </a:t>
            </a:r>
          </a:p>
          <a:p>
            <a:pPr marR="0" algn="l">
              <a:spcBef>
                <a:spcPts val="0"/>
              </a:spcBef>
            </a:pPr>
            <a:r>
              <a:rPr lang="en-US" sz="1200" kern="100" dirty="0">
                <a:effectLst/>
                <a:latin typeface="+mj-lt"/>
                <a:ea typeface="Aptos" panose="020B0004020202020204" pitchFamily="34" charset="0"/>
                <a:cs typeface="Times New Roman" panose="02020603050405020304" pitchFamily="18" charset="0"/>
              </a:rPr>
              <a:t>with </a:t>
            </a:r>
            <a:r>
              <a:rPr lang="en-US" sz="1400" b="1" kern="100" dirty="0">
                <a:solidFill>
                  <a:srgbClr val="002F70"/>
                </a:solidFill>
                <a:effectLst/>
                <a:latin typeface="+mj-lt"/>
                <a:ea typeface="Aptos" panose="020B0004020202020204" pitchFamily="34" charset="0"/>
                <a:cs typeface="Times New Roman" panose="02020603050405020304" pitchFamily="18" charset="0"/>
              </a:rPr>
              <a:t>almost half </a:t>
            </a:r>
            <a:r>
              <a:rPr lang="en-US" sz="1400" kern="100" dirty="0">
                <a:effectLst/>
                <a:latin typeface="+mj-lt"/>
                <a:ea typeface="Aptos" panose="020B0004020202020204" pitchFamily="34" charset="0"/>
                <a:cs typeface="Times New Roman" panose="02020603050405020304" pitchFamily="18" charset="0"/>
              </a:rPr>
              <a:t>(42%) </a:t>
            </a:r>
            <a:r>
              <a:rPr lang="en-US" kern="100" dirty="0">
                <a:effectLst/>
                <a:latin typeface="+mj-lt"/>
                <a:ea typeface="Aptos" panose="020B0004020202020204" pitchFamily="34" charset="0"/>
                <a:cs typeface="Times New Roman" panose="02020603050405020304" pitchFamily="18" charset="0"/>
              </a:rPr>
              <a:t>stating they </a:t>
            </a:r>
            <a:r>
              <a:rPr lang="en-US" sz="1400" b="1" kern="100" dirty="0">
                <a:solidFill>
                  <a:srgbClr val="4298BE"/>
                </a:solidFill>
                <a:effectLst/>
                <a:latin typeface="+mj-lt"/>
                <a:ea typeface="Aptos" panose="020B0004020202020204" pitchFamily="34" charset="0"/>
                <a:cs typeface="Times New Roman" panose="02020603050405020304" pitchFamily="18" charset="0"/>
              </a:rPr>
              <a:t>wouldn’t make it past one month</a:t>
            </a:r>
            <a:r>
              <a:rPr lang="en-US" sz="1400" kern="100" dirty="0">
                <a:effectLst/>
                <a:latin typeface="+mj-lt"/>
                <a:ea typeface="Aptos" panose="020B0004020202020204" pitchFamily="34" charset="0"/>
                <a:cs typeface="Times New Roman" panose="02020603050405020304" pitchFamily="18" charset="0"/>
              </a:rPr>
              <a:t>. </a:t>
            </a:r>
          </a:p>
          <a:p>
            <a:pPr marR="0" algn="ctr">
              <a:spcBef>
                <a:spcPts val="0"/>
              </a:spcBef>
            </a:pPr>
            <a:endParaRPr lang="en-US" sz="1200" kern="100" dirty="0">
              <a:effectLst/>
              <a:latin typeface="+mj-lt"/>
              <a:ea typeface="Aptos" panose="020B0004020202020204" pitchFamily="34" charset="0"/>
              <a:cs typeface="Times New Roman" panose="02020603050405020304" pitchFamily="18" charset="0"/>
            </a:endParaRPr>
          </a:p>
          <a:p>
            <a:pPr marL="457200" marR="0" algn="ctr">
              <a:spcBef>
                <a:spcPts val="0"/>
              </a:spcBef>
            </a:pPr>
            <a:r>
              <a:rPr lang="en-US" sz="1400" b="1" kern="100" dirty="0">
                <a:solidFill>
                  <a:srgbClr val="4298BE"/>
                </a:solidFill>
                <a:effectLst/>
                <a:latin typeface="+mj-lt"/>
                <a:ea typeface="Aptos" panose="020B0004020202020204" pitchFamily="34" charset="0"/>
                <a:cs typeface="Times New Roman" panose="02020603050405020304" pitchFamily="18" charset="0"/>
              </a:rPr>
              <a:t>1 in 10 </a:t>
            </a:r>
            <a:r>
              <a:rPr lang="en-US" sz="1200" kern="100" dirty="0">
                <a:effectLst/>
                <a:latin typeface="+mj-lt"/>
                <a:ea typeface="Aptos" panose="020B0004020202020204" pitchFamily="34" charset="0"/>
                <a:cs typeface="Times New Roman" panose="02020603050405020304" pitchFamily="18" charset="0"/>
              </a:rPr>
              <a:t>say they would </a:t>
            </a:r>
            <a:r>
              <a:rPr lang="en-US" kern="100" dirty="0">
                <a:effectLst/>
                <a:latin typeface="+mj-lt"/>
                <a:ea typeface="Aptos" panose="020B0004020202020204" pitchFamily="34" charset="0"/>
                <a:cs typeface="Times New Roman" panose="02020603050405020304" pitchFamily="18" charset="0"/>
              </a:rPr>
              <a:t>feel</a:t>
            </a:r>
            <a:r>
              <a:rPr lang="en-US" sz="1400" b="1" kern="100" dirty="0">
                <a:solidFill>
                  <a:srgbClr val="002F70"/>
                </a:solidFill>
                <a:effectLst/>
                <a:latin typeface="+mj-lt"/>
                <a:ea typeface="Aptos" panose="020B0004020202020204" pitchFamily="34" charset="0"/>
                <a:cs typeface="Times New Roman" panose="02020603050405020304" pitchFamily="18" charset="0"/>
              </a:rPr>
              <a:t> financial hardship within one week</a:t>
            </a:r>
            <a:r>
              <a:rPr lang="en-US" sz="1200" kern="100" dirty="0">
                <a:effectLst/>
                <a:latin typeface="+mj-lt"/>
                <a:ea typeface="Aptos" panose="020B000402020202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18</a:t>
            </a:fld>
            <a:endParaRPr lang="en-US" dirty="0"/>
          </a:p>
        </p:txBody>
      </p:sp>
    </p:spTree>
    <p:extLst>
      <p:ext uri="{BB962C8B-B14F-4D97-AF65-F5344CB8AC3E}">
        <p14:creationId xmlns:p14="http://schemas.microsoft.com/office/powerpoint/2010/main" val="3923532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sort of scary.  Here are what people say will be how they get by after the death of a primary earner. </a:t>
            </a:r>
          </a:p>
          <a:p>
            <a:r>
              <a:rPr lang="en-US" dirty="0"/>
              <a:t>The first two make good financial sense. The rest are pretty thin and more wishful thinking than anything. </a:t>
            </a:r>
          </a:p>
          <a:p>
            <a:r>
              <a:rPr lang="en-US" dirty="0"/>
              <a:t>Still have almost 1 in 5 saying they don’t even know. </a:t>
            </a:r>
          </a:p>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19</a:t>
            </a:fld>
            <a:endParaRPr lang="en-US" dirty="0"/>
          </a:p>
        </p:txBody>
      </p:sp>
    </p:spTree>
    <p:extLst>
      <p:ext uri="{BB962C8B-B14F-4D97-AF65-F5344CB8AC3E}">
        <p14:creationId xmlns:p14="http://schemas.microsoft.com/office/powerpoint/2010/main" val="2747369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2</a:t>
            </a:fld>
            <a:endParaRPr lang="en-US" dirty="0"/>
          </a:p>
        </p:txBody>
      </p:sp>
    </p:spTree>
    <p:extLst>
      <p:ext uri="{BB962C8B-B14F-4D97-AF65-F5344CB8AC3E}">
        <p14:creationId xmlns:p14="http://schemas.microsoft.com/office/powerpoint/2010/main" val="4273892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536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people buy is a big question for the future.  We believe, and our research supports, that Advisors are central to the sales process. </a:t>
            </a:r>
          </a:p>
          <a:p>
            <a:r>
              <a:rPr lang="en-US" dirty="0"/>
              <a:t>The statements here show that but also that a large % (36%) are open to buying online, phone or mail. </a:t>
            </a:r>
          </a:p>
          <a:p>
            <a:r>
              <a:rPr lang="en-US" dirty="0"/>
              <a:t>I asked our Researchers about this and the idea that younger generations will avoid people an go digital.  That may be true BUT if they don’t understand a product, they want to interact with a professional.</a:t>
            </a:r>
          </a:p>
          <a:p>
            <a:r>
              <a:rPr lang="en-US" dirty="0"/>
              <a:t>The question is HOW.  They need and want advice but also are looking for ratings/reviews.</a:t>
            </a:r>
          </a:p>
          <a:p>
            <a:r>
              <a:rPr lang="en-US" dirty="0"/>
              <a:t>How do advisors show their value? Market themselves?  That is the question. </a:t>
            </a:r>
          </a:p>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21</a:t>
            </a:fld>
            <a:endParaRPr lang="en-US" dirty="0"/>
          </a:p>
        </p:txBody>
      </p:sp>
    </p:spTree>
    <p:extLst>
      <p:ext uri="{BB962C8B-B14F-4D97-AF65-F5344CB8AC3E}">
        <p14:creationId xmlns:p14="http://schemas.microsoft.com/office/powerpoint/2010/main" val="813082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12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46% - research online and buy in person</a:t>
            </a:r>
          </a:p>
          <a:p>
            <a:r>
              <a:rPr lang="en-US" dirty="0"/>
              <a:t>23% - research online and buy in person using the phone, mail, or video service</a:t>
            </a:r>
          </a:p>
          <a:p>
            <a:r>
              <a:rPr lang="en-US" dirty="0"/>
              <a:t>13% - research and buy online</a:t>
            </a:r>
          </a:p>
        </p:txBody>
      </p:sp>
      <p:sp>
        <p:nvSpPr>
          <p:cNvPr id="4" name="Slide Number Placeholder 3"/>
          <p:cNvSpPr>
            <a:spLocks noGrp="1"/>
          </p:cNvSpPr>
          <p:nvPr>
            <p:ph type="sldNum" sz="quarter" idx="5"/>
          </p:nvPr>
        </p:nvSpPr>
        <p:spPr/>
        <p:txBody>
          <a:bodyPr/>
          <a:lstStyle/>
          <a:p>
            <a:fld id="{48AED4EE-C9DA-462C-B712-3D4638B353E0}" type="slidenum">
              <a:rPr lang="en-US" smtClean="0"/>
              <a:t>23</a:t>
            </a:fld>
            <a:endParaRPr lang="en-US" dirty="0"/>
          </a:p>
        </p:txBody>
      </p:sp>
    </p:spTree>
    <p:extLst>
      <p:ext uri="{BB962C8B-B14F-4D97-AF65-F5344CB8AC3E}">
        <p14:creationId xmlns:p14="http://schemas.microsoft.com/office/powerpoint/2010/main" val="2001261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8AED4EE-C9DA-462C-B712-3D4638B353E0}" type="slidenum">
              <a:rPr lang="en-US" smtClean="0"/>
              <a:t>24</a:t>
            </a:fld>
            <a:endParaRPr lang="en-US" dirty="0"/>
          </a:p>
        </p:txBody>
      </p:sp>
    </p:spTree>
    <p:extLst>
      <p:ext uri="{BB962C8B-B14F-4D97-AF65-F5344CB8AC3E}">
        <p14:creationId xmlns:p14="http://schemas.microsoft.com/office/powerpoint/2010/main" val="3903128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8AED4EE-C9DA-462C-B712-3D4638B353E0}" type="slidenum">
              <a:rPr lang="en-US" smtClean="0"/>
              <a:t>25</a:t>
            </a:fld>
            <a:endParaRPr lang="en-US" dirty="0"/>
          </a:p>
        </p:txBody>
      </p:sp>
    </p:spTree>
    <p:extLst>
      <p:ext uri="{BB962C8B-B14F-4D97-AF65-F5344CB8AC3E}">
        <p14:creationId xmlns:p14="http://schemas.microsoft.com/office/powerpoint/2010/main" val="2224943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3</a:t>
            </a:fld>
            <a:endParaRPr lang="en-US" dirty="0"/>
          </a:p>
        </p:txBody>
      </p:sp>
    </p:spTree>
    <p:extLst>
      <p:ext uri="{BB962C8B-B14F-4D97-AF65-F5344CB8AC3E}">
        <p14:creationId xmlns:p14="http://schemas.microsoft.com/office/powerpoint/2010/main" val="3983018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4</a:t>
            </a:fld>
            <a:endParaRPr lang="en-US" dirty="0"/>
          </a:p>
        </p:txBody>
      </p:sp>
    </p:spTree>
    <p:extLst>
      <p:ext uri="{BB962C8B-B14F-4D97-AF65-F5344CB8AC3E}">
        <p14:creationId xmlns:p14="http://schemas.microsoft.com/office/powerpoint/2010/main" val="1795467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they own Life?  This is a good mix.  Almost ½ have individual policies with the rest being Group (employer) or a combo.  </a:t>
            </a:r>
          </a:p>
          <a:p>
            <a:r>
              <a:rPr lang="en-US" dirty="0"/>
              <a:t>The issue with Group is 1) its usually nowhere near enough and 2) is lost when you leave. These seem to be tow issues people don’t really consider and just think its good enough</a:t>
            </a:r>
          </a:p>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5</a:t>
            </a:fld>
            <a:endParaRPr lang="en-US" dirty="0"/>
          </a:p>
        </p:txBody>
      </p:sp>
    </p:spTree>
    <p:extLst>
      <p:ext uri="{BB962C8B-B14F-4D97-AF65-F5344CB8AC3E}">
        <p14:creationId xmlns:p14="http://schemas.microsoft.com/office/powerpoint/2010/main" val="4088731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asked what they own – it is broad but two things jump out</a:t>
            </a:r>
          </a:p>
          <a:p>
            <a:pPr marL="228600" indent="-228600">
              <a:buAutoNum type="arabicParenR"/>
            </a:pPr>
            <a:r>
              <a:rPr lang="en-US" dirty="0"/>
              <a:t>Life Ins ownership is pretty good – but still a large % do not own it.  CA much higher than the US</a:t>
            </a:r>
          </a:p>
          <a:p>
            <a:pPr marL="228600" indent="-228600">
              <a:buAutoNum type="arabicParenR"/>
            </a:pPr>
            <a:r>
              <a:rPr lang="en-US" dirty="0"/>
              <a:t>None of these is almost a 1/3 of people!  This is either true or they don’t know – either way its bad and a big opp for the industry</a:t>
            </a:r>
          </a:p>
        </p:txBody>
      </p:sp>
      <p:sp>
        <p:nvSpPr>
          <p:cNvPr id="4" name="Slide Number Placeholder 3"/>
          <p:cNvSpPr>
            <a:spLocks noGrp="1"/>
          </p:cNvSpPr>
          <p:nvPr>
            <p:ph type="sldNum" sz="quarter" idx="5"/>
          </p:nvPr>
        </p:nvSpPr>
        <p:spPr/>
        <p:txBody>
          <a:bodyPr/>
          <a:lstStyle/>
          <a:p>
            <a:fld id="{48AED4EE-C9DA-462C-B712-3D4638B353E0}" type="slidenum">
              <a:rPr lang="en-US" smtClean="0"/>
              <a:t>6</a:t>
            </a:fld>
            <a:endParaRPr lang="en-US" dirty="0"/>
          </a:p>
        </p:txBody>
      </p:sp>
    </p:spTree>
    <p:extLst>
      <p:ext uri="{BB962C8B-B14F-4D97-AF65-F5344CB8AC3E}">
        <p14:creationId xmlns:p14="http://schemas.microsoft.com/office/powerpoint/2010/main" val="4272062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WHY people own, the reasons are solid and shows an understanding of what it is for.  BUT the top answer implies a perception that not THAT much is needed while inheritance is quite big and the others all imply using proceeds for financial reasons – all good</a:t>
            </a:r>
          </a:p>
          <a:p>
            <a:endParaRPr lang="en-US" dirty="0"/>
          </a:p>
          <a:p>
            <a:r>
              <a:rPr lang="en-US" dirty="0"/>
              <a:t>18% -help replace lost wages/income of a wager earner</a:t>
            </a:r>
          </a:p>
          <a:p>
            <a:r>
              <a:rPr lang="en-US" dirty="0"/>
              <a:t>17% - pay for estate taxes or create estate liquidity</a:t>
            </a:r>
          </a:p>
        </p:txBody>
      </p:sp>
      <p:sp>
        <p:nvSpPr>
          <p:cNvPr id="4" name="Slide Number Placeholder 3"/>
          <p:cNvSpPr>
            <a:spLocks noGrp="1"/>
          </p:cNvSpPr>
          <p:nvPr>
            <p:ph type="sldNum" sz="quarter" idx="5"/>
          </p:nvPr>
        </p:nvSpPr>
        <p:spPr/>
        <p:txBody>
          <a:bodyPr/>
          <a:lstStyle/>
          <a:p>
            <a:fld id="{48AED4EE-C9DA-462C-B712-3D4638B353E0}" type="slidenum">
              <a:rPr lang="en-US" smtClean="0"/>
              <a:t>7</a:t>
            </a:fld>
            <a:endParaRPr lang="en-US" dirty="0"/>
          </a:p>
        </p:txBody>
      </p:sp>
    </p:spTree>
    <p:extLst>
      <p:ext uri="{BB962C8B-B14F-4D97-AF65-F5344CB8AC3E}">
        <p14:creationId xmlns:p14="http://schemas.microsoft.com/office/powerpoint/2010/main" val="2948083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8</a:t>
            </a:fld>
            <a:endParaRPr lang="en-US" dirty="0"/>
          </a:p>
        </p:txBody>
      </p:sp>
    </p:spTree>
    <p:extLst>
      <p:ext uri="{BB962C8B-B14F-4D97-AF65-F5344CB8AC3E}">
        <p14:creationId xmlns:p14="http://schemas.microsoft.com/office/powerpoint/2010/main" val="4145815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F94DABB-F61B-AE0C-887F-12495ED62B1D}"/>
              </a:ext>
            </a:extLst>
          </p:cNvPr>
          <p:cNvSpPr txBox="1"/>
          <p:nvPr/>
        </p:nvSpPr>
        <p:spPr>
          <a:xfrm>
            <a:off x="733425" y="4814371"/>
            <a:ext cx="5543550" cy="4093428"/>
          </a:xfrm>
          <a:prstGeom prst="rect">
            <a:avLst/>
          </a:prstGeom>
          <a:noFill/>
        </p:spPr>
        <p:txBody>
          <a:bodyPr wrap="square" rtlCol="0">
            <a:spAutoFit/>
          </a:bodyPr>
          <a:lstStyle/>
          <a:p>
            <a:r>
              <a:rPr lang="en-US" sz="1400" dirty="0"/>
              <a:t>27,400,000 Canadians between the ages of 18-75</a:t>
            </a:r>
          </a:p>
          <a:p>
            <a:endParaRPr lang="en-US" sz="1400" dirty="0"/>
          </a:p>
          <a:p>
            <a:r>
              <a:rPr lang="en-US" sz="1400" dirty="0"/>
              <a:t>Need gap:</a:t>
            </a:r>
          </a:p>
          <a:p>
            <a:r>
              <a:rPr lang="en-US" sz="1400" dirty="0"/>
              <a:t>	owners 10%, 2.7kk</a:t>
            </a:r>
          </a:p>
          <a:p>
            <a:r>
              <a:rPr lang="en-US" sz="1400" dirty="0"/>
              <a:t>	non-own 21% - 5.7kk</a:t>
            </a:r>
          </a:p>
          <a:p>
            <a:endParaRPr lang="en-US" sz="1400" dirty="0"/>
          </a:p>
          <a:p>
            <a:r>
              <a:rPr lang="en-US" sz="1400" dirty="0"/>
              <a:t>Male 28%, female 32%</a:t>
            </a:r>
          </a:p>
          <a:p>
            <a:endParaRPr lang="en-US" sz="1400" dirty="0"/>
          </a:p>
          <a:p>
            <a:r>
              <a:rPr lang="en-US" sz="1400" dirty="0"/>
              <a:t>Gen Z – 44%</a:t>
            </a:r>
          </a:p>
          <a:p>
            <a:r>
              <a:rPr lang="en-US" sz="1400" dirty="0"/>
              <a:t>Mill – 34%</a:t>
            </a:r>
          </a:p>
          <a:p>
            <a:r>
              <a:rPr lang="en-US" sz="1400" dirty="0"/>
              <a:t>Gen X – 32%</a:t>
            </a:r>
          </a:p>
          <a:p>
            <a:r>
              <a:rPr lang="en-US" sz="1400" dirty="0"/>
              <a:t>BB – 21%</a:t>
            </a:r>
          </a:p>
          <a:p>
            <a:endParaRPr lang="en-US" sz="1400" dirty="0"/>
          </a:p>
          <a:p>
            <a:r>
              <a:rPr lang="en-US" sz="1400" dirty="0"/>
              <a:t>English 33%, French 18%</a:t>
            </a:r>
          </a:p>
          <a:p>
            <a:endParaRPr lang="en-US" sz="1400" dirty="0"/>
          </a:p>
          <a:p>
            <a:r>
              <a:rPr lang="en-US" sz="1400" dirty="0"/>
              <a:t>Income	 &lt;50k, 38%</a:t>
            </a:r>
          </a:p>
          <a:p>
            <a:r>
              <a:rPr lang="en-CA" dirty="0"/>
              <a:t>	</a:t>
            </a:r>
            <a:r>
              <a:rPr lang="en-CA" sz="1400" dirty="0"/>
              <a:t>50k-149k, 28%</a:t>
            </a:r>
          </a:p>
          <a:p>
            <a:r>
              <a:rPr lang="en-CA" sz="1400" dirty="0"/>
              <a:t>	150+ 29%</a:t>
            </a:r>
          </a:p>
        </p:txBody>
      </p:sp>
    </p:spTree>
    <p:extLst>
      <p:ext uri="{BB962C8B-B14F-4D97-AF65-F5344CB8AC3E}">
        <p14:creationId xmlns:p14="http://schemas.microsoft.com/office/powerpoint/2010/main" val="19106982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1.jp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24" y="-571500"/>
            <a:ext cx="12195955" cy="6812280"/>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2762343822"/>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9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36458869"/>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ullets on left-Photo right">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6106698" y="786687"/>
            <a:ext cx="6089904" cy="6089904"/>
          </a:xfrm>
          <a:prstGeom prst="rect">
            <a:avLst/>
          </a:prstGeom>
        </p:spPr>
        <p:txBody>
          <a:bodyPr anchor="ctr"/>
          <a:lstStyle>
            <a:lvl1pPr algn="ctr">
              <a:defRPr/>
            </a:lvl1pPr>
          </a:lstStyle>
          <a:p>
            <a:r>
              <a:rPr lang="en-US" dirty="0"/>
              <a:t>Click icon to add picture</a:t>
            </a:r>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5" name="Text Placeholder 4"/>
          <p:cNvSpPr>
            <a:spLocks noGrp="1"/>
          </p:cNvSpPr>
          <p:nvPr>
            <p:ph type="body" sz="quarter" idx="13"/>
          </p:nvPr>
        </p:nvSpPr>
        <p:spPr>
          <a:xfrm>
            <a:off x="266700" y="1143000"/>
            <a:ext cx="5570538" cy="4914900"/>
          </a:xfrm>
          <a:prstGeom prst="rect">
            <a:avLst/>
          </a:prstGeom>
        </p:spPr>
        <p:txBody>
          <a:bodyPr/>
          <a:lstStyle>
            <a:lvl1pPr marL="342900" indent="-342900">
              <a:lnSpc>
                <a:spcPct val="100000"/>
              </a:lnSpc>
              <a:spcAft>
                <a:spcPts val="1800"/>
              </a:spcAft>
              <a:buClr>
                <a:schemeClr val="tx1"/>
              </a:buClr>
              <a:buSzPct val="135000"/>
              <a:buFont typeface="Arial" panose="020B0604020202020204" pitchFamily="34" charset="0"/>
              <a:buChar char="•"/>
              <a:defRPr sz="2400"/>
            </a:lvl1pPr>
            <a:lvl2pPr marL="685800" indent="-342900">
              <a:lnSpc>
                <a:spcPct val="100000"/>
              </a:lnSpc>
              <a:spcAft>
                <a:spcPts val="1800"/>
              </a:spcAft>
              <a:buClr>
                <a:schemeClr val="tx1"/>
              </a:buClr>
              <a:buSzPct val="135000"/>
              <a:buFont typeface="Arial" panose="020B0604020202020204" pitchFamily="34" charset="0"/>
              <a:buChar char="•"/>
              <a:defRPr sz="2400"/>
            </a:lvl2pPr>
            <a:lvl3pPr marL="1031875" indent="-342900">
              <a:lnSpc>
                <a:spcPct val="100000"/>
              </a:lnSpc>
              <a:spcAft>
                <a:spcPts val="1200"/>
              </a:spcAft>
              <a:buClr>
                <a:schemeClr val="tx1"/>
              </a:buClr>
              <a:buSzPct val="135000"/>
              <a:buFont typeface="Arial" panose="020B0604020202020204" pitchFamily="34" charset="0"/>
              <a:buChar char="•"/>
              <a:defRPr sz="2400"/>
            </a:lvl3pPr>
          </a:lstStyle>
          <a:p>
            <a:pPr lvl="0"/>
            <a:r>
              <a:rPr lang="en-US"/>
              <a:t>Edit Master text styles</a:t>
            </a:r>
          </a:p>
          <a:p>
            <a:pPr lvl="1"/>
            <a:r>
              <a:rPr lang="en-US"/>
              <a:t>Second level</a:t>
            </a:r>
          </a:p>
          <a:p>
            <a:pPr lvl="2"/>
            <a:r>
              <a:rPr lang="en-US"/>
              <a:t>Third level</a:t>
            </a:r>
          </a:p>
        </p:txBody>
      </p:sp>
      <p:sp>
        <p:nvSpPr>
          <p:cNvPr id="12" name="Rectangle 11"/>
          <p:cNvSpPr/>
          <p:nvPr userDrawn="1"/>
        </p:nvSpPr>
        <p:spPr>
          <a:xfrm>
            <a:off x="0" y="-539"/>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3"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3512621965"/>
      </p:ext>
    </p:extLst>
  </p:cSld>
  <p:clrMapOvr>
    <a:masterClrMapping/>
  </p:clrMapOvr>
  <p:extLst>
    <p:ext uri="{DCECCB84-F9BA-43D5-87BE-67443E8EF086}">
      <p15:sldGuideLst xmlns:p15="http://schemas.microsoft.com/office/powerpoint/2012/main">
        <p15:guide id="1" pos="3840">
          <p15:clr>
            <a:srgbClr val="FBAE40"/>
          </p15:clr>
        </p15:guide>
        <p15:guide id="3" orient="horz" pos="2160">
          <p15:clr>
            <a:srgbClr val="FBAE40"/>
          </p15:clr>
        </p15:guide>
        <p15:guide id="4" orient="horz" pos="408">
          <p15:clr>
            <a:srgbClr val="FBAE40"/>
          </p15:clr>
        </p15:guide>
        <p15:guide id="5" orient="horz" pos="7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25128"/>
            <a:ext cx="12175816" cy="6737685"/>
          </a:xfrm>
          <a:prstGeom prst="rect">
            <a:avLst/>
          </a:prstGeom>
        </p:spPr>
      </p:pic>
      <p:sp>
        <p:nvSpPr>
          <p:cNvPr id="20" name="Rectangle 19"/>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grpSp>
        <p:nvGrpSpPr>
          <p:cNvPr id="2" name="Group 1">
            <a:extLst>
              <a:ext uri="{FF2B5EF4-FFF2-40B4-BE49-F238E27FC236}">
                <a16:creationId xmlns:a16="http://schemas.microsoft.com/office/drawing/2014/main" id="{C3CB0C08-1240-1B6E-5DBB-526FF86C7DFF}"/>
              </a:ext>
            </a:extLst>
          </p:cNvPr>
          <p:cNvGrpSpPr/>
          <p:nvPr userDrawn="1"/>
        </p:nvGrpSpPr>
        <p:grpSpPr>
          <a:xfrm>
            <a:off x="3046829" y="1056027"/>
            <a:ext cx="6098342" cy="3200400"/>
            <a:chOff x="1425508" y="1056027"/>
            <a:chExt cx="6098342" cy="3200400"/>
          </a:xfrm>
        </p:grpSpPr>
        <p:sp>
          <p:nvSpPr>
            <p:cNvPr id="11" name="Rectangle 10"/>
            <p:cNvSpPr/>
            <p:nvPr userDrawn="1"/>
          </p:nvSpPr>
          <p:spPr>
            <a:xfrm>
              <a:off x="1426464"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txBox="1">
              <a:spLocks/>
            </p:cNvSpPr>
            <p:nvPr userDrawn="1"/>
          </p:nvSpPr>
          <p:spPr>
            <a:xfrm>
              <a:off x="1425508" y="1352636"/>
              <a:ext cx="2836553"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LIMRA</a:t>
              </a:r>
            </a:p>
          </p:txBody>
        </p:sp>
        <p:sp>
          <p:nvSpPr>
            <p:cNvPr id="13" name="Rectangle 12"/>
            <p:cNvSpPr/>
            <p:nvPr userDrawn="1"/>
          </p:nvSpPr>
          <p:spPr>
            <a:xfrm>
              <a:off x="1704904" y="2029100"/>
              <a:ext cx="2277761" cy="1477328"/>
            </a:xfrm>
            <a:prstGeom prst="rect">
              <a:avLst/>
            </a:prstGeom>
          </p:spPr>
          <p:txBody>
            <a:bodyPr wrap="square">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Premier financial services industry research and talent management organization</a:t>
              </a:r>
              <a:endParaRPr lang="en-US" dirty="0"/>
            </a:p>
          </p:txBody>
        </p:sp>
        <p:sp>
          <p:nvSpPr>
            <p:cNvPr id="14" name="Rectangle 13"/>
            <p:cNvSpPr/>
            <p:nvPr userDrawn="1"/>
          </p:nvSpPr>
          <p:spPr>
            <a:xfrm>
              <a:off x="4689210" y="1056027"/>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txBox="1">
              <a:spLocks/>
            </p:cNvSpPr>
            <p:nvPr userDrawn="1"/>
          </p:nvSpPr>
          <p:spPr>
            <a:xfrm>
              <a:off x="4730778" y="1362755"/>
              <a:ext cx="2751505"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LOMA</a:t>
              </a:r>
            </a:p>
          </p:txBody>
        </p:sp>
        <p:sp>
          <p:nvSpPr>
            <p:cNvPr id="16" name="Rectangle 15"/>
            <p:cNvSpPr/>
            <p:nvPr userDrawn="1"/>
          </p:nvSpPr>
          <p:spPr>
            <a:xfrm>
              <a:off x="4893145" y="2029100"/>
              <a:ext cx="2426770" cy="1200329"/>
            </a:xfrm>
            <a:prstGeom prst="rect">
              <a:avLst/>
            </a:prstGeom>
          </p:spPr>
          <p:txBody>
            <a:bodyPr wrap="square">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Flagship for industry professional development and industry networking</a:t>
              </a:r>
              <a:endParaRPr lang="en-US" dirty="0"/>
            </a:p>
          </p:txBody>
        </p:sp>
      </p:grpSp>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sp>
        <p:nvSpPr>
          <p:cNvPr id="19" name="Rectangle 18"/>
          <p:cNvSpPr/>
          <p:nvPr userDrawn="1"/>
        </p:nvSpPr>
        <p:spPr>
          <a:xfrm>
            <a:off x="385884" y="5141475"/>
            <a:ext cx="11590410" cy="830997"/>
          </a:xfrm>
          <a:prstGeom prst="rect">
            <a:avLst/>
          </a:prstGeom>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Advancing the financial services industry by empowering our members with </a:t>
            </a:r>
            <a:br>
              <a:rPr lang="en-US" sz="2400" dirty="0">
                <a:solidFill>
                  <a:schemeClr val="bg1"/>
                </a:solidFill>
                <a:latin typeface="Arial" panose="020B0604020202020204" pitchFamily="34" charset="0"/>
                <a:cs typeface="Arial" panose="020B0604020202020204" pitchFamily="34" charset="0"/>
              </a:rPr>
            </a:br>
            <a:r>
              <a:rPr lang="en-US" sz="2400" dirty="0">
                <a:solidFill>
                  <a:srgbClr val="DAAA00"/>
                </a:solidFill>
                <a:latin typeface="Arial" panose="020B0604020202020204" pitchFamily="34" charset="0"/>
                <a:cs typeface="Arial" panose="020B0604020202020204" pitchFamily="34" charset="0"/>
              </a:rPr>
              <a:t>knowledge</a:t>
            </a:r>
            <a:r>
              <a:rPr lang="en-US" sz="2400" dirty="0">
                <a:solidFill>
                  <a:schemeClr val="bg1"/>
                </a:solidFill>
                <a:latin typeface="Arial" panose="020B0604020202020204" pitchFamily="34" charset="0"/>
                <a:cs typeface="Arial" panose="020B0604020202020204" pitchFamily="34" charset="0"/>
              </a:rPr>
              <a:t>, </a:t>
            </a:r>
            <a:r>
              <a:rPr lang="en-US" sz="2400" dirty="0">
                <a:solidFill>
                  <a:srgbClr val="DAAA00"/>
                </a:solidFill>
                <a:latin typeface="Arial" panose="020B0604020202020204" pitchFamily="34" charset="0"/>
                <a:cs typeface="Arial" panose="020B0604020202020204" pitchFamily="34" charset="0"/>
              </a:rPr>
              <a:t>insights</a:t>
            </a:r>
            <a:r>
              <a:rPr lang="en-US" sz="2400" dirty="0">
                <a:solidFill>
                  <a:schemeClr val="bg1"/>
                </a:solidFill>
                <a:latin typeface="Arial" panose="020B0604020202020204" pitchFamily="34" charset="0"/>
                <a:cs typeface="Arial" panose="020B0604020202020204" pitchFamily="34" charset="0"/>
              </a:rPr>
              <a:t>, </a:t>
            </a:r>
            <a:r>
              <a:rPr lang="en-US" sz="2400" dirty="0">
                <a:solidFill>
                  <a:srgbClr val="DAAA00"/>
                </a:solidFill>
                <a:latin typeface="Arial" panose="020B0604020202020204" pitchFamily="34" charset="0"/>
                <a:cs typeface="Arial" panose="020B0604020202020204" pitchFamily="34" charset="0"/>
              </a:rPr>
              <a:t>connections</a:t>
            </a:r>
            <a:r>
              <a:rPr lang="en-US" sz="2400" dirty="0">
                <a:solidFill>
                  <a:schemeClr val="bg1"/>
                </a:solidFill>
                <a:latin typeface="Arial" panose="020B0604020202020204" pitchFamily="34" charset="0"/>
                <a:cs typeface="Arial" panose="020B0604020202020204" pitchFamily="34" charset="0"/>
              </a:rPr>
              <a:t>, and </a:t>
            </a:r>
            <a:r>
              <a:rPr lang="en-US" sz="2400" dirty="0">
                <a:solidFill>
                  <a:srgbClr val="DAAA00"/>
                </a:solidFill>
                <a:latin typeface="Arial" panose="020B0604020202020204" pitchFamily="34" charset="0"/>
                <a:cs typeface="Arial" panose="020B0604020202020204" pitchFamily="34" charset="0"/>
              </a:rPr>
              <a:t>solutions</a:t>
            </a:r>
            <a:endParaRPr lang="en-US" sz="2400" dirty="0"/>
          </a:p>
        </p:txBody>
      </p:sp>
      <p:sp>
        <p:nvSpPr>
          <p:cNvPr id="21"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3259671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Bar Section Header-blank">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27043"/>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5"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1408718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 Bar Section Header-1 lge box">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Rectangle 4"/>
          <p:cNvSpPr/>
          <p:nvPr userDrawn="1"/>
        </p:nvSpPr>
        <p:spPr>
          <a:xfrm>
            <a:off x="443799" y="1118774"/>
            <a:ext cx="11307818" cy="4512643"/>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3"/>
          <p:cNvSpPr>
            <a:spLocks noGrp="1"/>
          </p:cNvSpPr>
          <p:nvPr>
            <p:ph type="body" sz="quarter" idx="10"/>
          </p:nvPr>
        </p:nvSpPr>
        <p:spPr>
          <a:xfrm>
            <a:off x="443799" y="1234758"/>
            <a:ext cx="11311128" cy="400050"/>
          </a:xfrm>
          <a:prstGeom prst="rect">
            <a:avLst/>
          </a:prstGeom>
        </p:spPr>
        <p:txBody>
          <a:bodyPr anchor="ctr" anchorCtr="0"/>
          <a:lstStyle>
            <a:lvl1pPr algn="ctr">
              <a:defRPr sz="1800" b="1" cap="all" spc="20" baseline="0">
                <a:solidFill>
                  <a:srgbClr val="002F70"/>
                </a:solidFill>
              </a:defRPr>
            </a:lvl1pPr>
          </a:lstStyle>
          <a:p>
            <a:pPr lvl="0"/>
            <a:r>
              <a:rPr lang="en-US"/>
              <a:t>Edit Master text styles</a:t>
            </a:r>
          </a:p>
        </p:txBody>
      </p:sp>
      <p:sp>
        <p:nvSpPr>
          <p:cNvPr id="3" name="Chart Placeholder 2"/>
          <p:cNvSpPr>
            <a:spLocks noGrp="1"/>
          </p:cNvSpPr>
          <p:nvPr>
            <p:ph type="chart" sz="quarter" idx="15"/>
          </p:nvPr>
        </p:nvSpPr>
        <p:spPr>
          <a:xfrm>
            <a:off x="717550" y="1828800"/>
            <a:ext cx="10756900" cy="3568700"/>
          </a:xfrm>
          <a:prstGeom prst="rect">
            <a:avLst/>
          </a:prstGeom>
        </p:spPr>
        <p:txBody>
          <a:bodyPr/>
          <a:lstStyle>
            <a:lvl1pPr algn="ctr">
              <a:defRPr/>
            </a:lvl1pPr>
          </a:lstStyle>
          <a:p>
            <a:r>
              <a:rPr lang="en-US" dirty="0"/>
              <a:t>Click icon to add chart</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805545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Blue Bar-bullets/photo">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0"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Text Placeholder 3"/>
          <p:cNvSpPr>
            <a:spLocks noGrp="1"/>
          </p:cNvSpPr>
          <p:nvPr>
            <p:ph type="body" sz="quarter" idx="10"/>
          </p:nvPr>
        </p:nvSpPr>
        <p:spPr>
          <a:xfrm>
            <a:off x="266700" y="1326776"/>
            <a:ext cx="5829300" cy="4731124"/>
          </a:xfrm>
          <a:prstGeom prst="rect">
            <a:avLst/>
          </a:prstGeom>
        </p:spPr>
        <p:txBody>
          <a:bodyPr/>
          <a:lstStyle>
            <a:lvl1pPr marL="347472" indent="-342900">
              <a:lnSpc>
                <a:spcPct val="100000"/>
              </a:lnSpc>
              <a:spcAft>
                <a:spcPts val="1800"/>
              </a:spcAft>
              <a:buClr>
                <a:schemeClr val="tx1"/>
              </a:buClr>
              <a:buSzPct val="135000"/>
              <a:buFont typeface="Arial" panose="020B0604020202020204" pitchFamily="34" charset="0"/>
              <a:buChar char="•"/>
              <a:defRPr sz="2000"/>
            </a:lvl1pPr>
            <a:lvl2pPr marL="685800" indent="-342900">
              <a:lnSpc>
                <a:spcPct val="100000"/>
              </a:lnSpc>
              <a:spcAft>
                <a:spcPts val="1800"/>
              </a:spcAft>
              <a:buClr>
                <a:schemeClr val="tx1"/>
              </a:buClr>
              <a:buSzPct val="135000"/>
              <a:buFont typeface="Arial" panose="020B0604020202020204" pitchFamily="34" charset="0"/>
              <a:buChar char="•"/>
              <a:defRPr sz="2000"/>
            </a:lvl2pPr>
            <a:lvl3pPr marL="1033463" indent="-342900">
              <a:lnSpc>
                <a:spcPct val="100000"/>
              </a:lnSpc>
              <a:spcAft>
                <a:spcPts val="1800"/>
              </a:spcAft>
              <a:buClr>
                <a:schemeClr val="tx1"/>
              </a:buClr>
              <a:buSzPct val="135000"/>
              <a:buFont typeface="Arial" panose="020B0604020202020204" pitchFamily="34" charset="0"/>
              <a:buChar char="•"/>
              <a:defRPr sz="2000"/>
            </a:lvl3pPr>
            <a:lvl4pPr marL="1371600" indent="-342900">
              <a:lnSpc>
                <a:spcPct val="100000"/>
              </a:lnSpc>
              <a:spcAft>
                <a:spcPts val="1800"/>
              </a:spcAft>
              <a:buClr>
                <a:schemeClr val="tx1"/>
              </a:buClr>
              <a:buSzPct val="135000"/>
              <a:buFont typeface="Arial" panose="020B0604020202020204" pitchFamily="34" charset="0"/>
              <a:buChar char="•"/>
              <a:defRPr sz="2000"/>
            </a:lvl4pPr>
            <a:lvl5pPr marL="1719263" indent="-342900">
              <a:buClr>
                <a:schemeClr val="tx1"/>
              </a:buClr>
              <a:buSzPct val="135000"/>
              <a:buFont typeface="Arial" panose="020B0604020202020204" pitchFamily="34" charset="0"/>
              <a:buChar char="•"/>
              <a:defRPr sz="240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Picture Placeholder 6"/>
          <p:cNvSpPr>
            <a:spLocks noGrp="1"/>
          </p:cNvSpPr>
          <p:nvPr>
            <p:ph type="pic" sz="quarter" idx="11"/>
          </p:nvPr>
        </p:nvSpPr>
        <p:spPr>
          <a:xfrm>
            <a:off x="6096000" y="1143000"/>
            <a:ext cx="5676900" cy="4593772"/>
          </a:xfrm>
          <a:prstGeom prst="rect">
            <a:avLst/>
          </a:prstGeom>
        </p:spPr>
        <p:txBody>
          <a:bodyPr/>
          <a:lstStyle>
            <a:lvl1pPr algn="ctr">
              <a:defRPr/>
            </a:lvl1pPr>
          </a:lstStyle>
          <a:p>
            <a:r>
              <a:rPr lang="en-US" dirty="0"/>
              <a:t>Click icon to add picture</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9"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3044403882"/>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Blue bar 2 boxes">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6327228" y="1780925"/>
            <a:ext cx="5467717"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474278" y="1780925"/>
            <a:ext cx="5468112"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9" name="Text Placeholder 3"/>
          <p:cNvSpPr>
            <a:spLocks noGrp="1"/>
          </p:cNvSpPr>
          <p:nvPr>
            <p:ph type="body" sz="quarter" idx="10"/>
          </p:nvPr>
        </p:nvSpPr>
        <p:spPr>
          <a:xfrm>
            <a:off x="47427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632722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680252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Blue bar 3 boxes">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4" name="Rectangle 3"/>
          <p:cNvSpPr/>
          <p:nvPr userDrawn="1"/>
        </p:nvSpPr>
        <p:spPr>
          <a:xfrm>
            <a:off x="8287119" y="158806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519999"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4372030"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p:cNvSpPr>
            <a:spLocks noGrp="1"/>
          </p:cNvSpPr>
          <p:nvPr>
            <p:ph type="body" sz="quarter" idx="10"/>
          </p:nvPr>
        </p:nvSpPr>
        <p:spPr>
          <a:xfrm>
            <a:off x="495300"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436916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1" name="Text Placeholder 3"/>
          <p:cNvSpPr>
            <a:spLocks noGrp="1"/>
          </p:cNvSpPr>
          <p:nvPr>
            <p:ph type="body" sz="quarter" idx="12"/>
          </p:nvPr>
        </p:nvSpPr>
        <p:spPr>
          <a:xfrm>
            <a:off x="828680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379924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Blue bar multiple boxes/icons">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496051"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9"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7" name="Rectangle 6"/>
          <p:cNvSpPr/>
          <p:nvPr userDrawn="1"/>
        </p:nvSpPr>
        <p:spPr>
          <a:xfrm>
            <a:off x="8199735"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4358593"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495300"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Text Placeholder 3"/>
          <p:cNvSpPr>
            <a:spLocks noGrp="1"/>
          </p:cNvSpPr>
          <p:nvPr>
            <p:ph type="body" sz="quarter" idx="11"/>
          </p:nvPr>
        </p:nvSpPr>
        <p:spPr>
          <a:xfrm>
            <a:off x="4369161"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Text Placeholder 3"/>
          <p:cNvSpPr>
            <a:spLocks noGrp="1"/>
          </p:cNvSpPr>
          <p:nvPr>
            <p:ph type="body" sz="quarter" idx="12"/>
          </p:nvPr>
        </p:nvSpPr>
        <p:spPr>
          <a:xfrm>
            <a:off x="8196787"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8" name="Text Placeholder 16"/>
          <p:cNvSpPr>
            <a:spLocks noGrp="1"/>
          </p:cNvSpPr>
          <p:nvPr>
            <p:ph type="body" sz="quarter" idx="14"/>
          </p:nvPr>
        </p:nvSpPr>
        <p:spPr>
          <a:xfrm>
            <a:off x="4358593"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7" name="Text Placeholder 16"/>
          <p:cNvSpPr>
            <a:spLocks noGrp="1"/>
          </p:cNvSpPr>
          <p:nvPr>
            <p:ph type="body" sz="quarter" idx="13"/>
          </p:nvPr>
        </p:nvSpPr>
        <p:spPr>
          <a:xfrm>
            <a:off x="495300"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9" name="Text Placeholder 16"/>
          <p:cNvSpPr>
            <a:spLocks noGrp="1"/>
          </p:cNvSpPr>
          <p:nvPr>
            <p:ph type="body" sz="quarter" idx="15"/>
          </p:nvPr>
        </p:nvSpPr>
        <p:spPr>
          <a:xfrm>
            <a:off x="8199735"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0" name="Oval 19"/>
          <p:cNvSpPr/>
          <p:nvPr userDrawn="1"/>
        </p:nvSpPr>
        <p:spPr>
          <a:xfrm>
            <a:off x="1840166"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1" name="Oval 20"/>
          <p:cNvSpPr/>
          <p:nvPr userDrawn="1"/>
        </p:nvSpPr>
        <p:spPr>
          <a:xfrm>
            <a:off x="5745548"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2" name="Oval 21"/>
          <p:cNvSpPr/>
          <p:nvPr userDrawn="1"/>
        </p:nvSpPr>
        <p:spPr>
          <a:xfrm>
            <a:off x="9558784"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3" name="Oval 22"/>
          <p:cNvSpPr/>
          <p:nvPr userDrawn="1"/>
        </p:nvSpPr>
        <p:spPr>
          <a:xfrm>
            <a:off x="9558784"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4" name="Oval 23"/>
          <p:cNvSpPr/>
          <p:nvPr userDrawn="1"/>
        </p:nvSpPr>
        <p:spPr>
          <a:xfrm>
            <a:off x="1840166"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5" name="Oval 24"/>
          <p:cNvSpPr/>
          <p:nvPr userDrawn="1"/>
        </p:nvSpPr>
        <p:spPr>
          <a:xfrm>
            <a:off x="5745548"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9" name="Text Placeholder 16"/>
          <p:cNvSpPr>
            <a:spLocks noGrp="1"/>
          </p:cNvSpPr>
          <p:nvPr>
            <p:ph type="body" sz="quarter" idx="16"/>
          </p:nvPr>
        </p:nvSpPr>
        <p:spPr>
          <a:xfrm>
            <a:off x="4358593"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0" name="Text Placeholder 16"/>
          <p:cNvSpPr>
            <a:spLocks noGrp="1"/>
          </p:cNvSpPr>
          <p:nvPr>
            <p:ph type="body" sz="quarter" idx="17"/>
          </p:nvPr>
        </p:nvSpPr>
        <p:spPr>
          <a:xfrm>
            <a:off x="495300"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1" name="Text Placeholder 16"/>
          <p:cNvSpPr>
            <a:spLocks noGrp="1"/>
          </p:cNvSpPr>
          <p:nvPr>
            <p:ph type="body" sz="quarter" idx="18"/>
          </p:nvPr>
        </p:nvSpPr>
        <p:spPr>
          <a:xfrm>
            <a:off x="8199735"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27" name="Text Placeholder 9"/>
          <p:cNvSpPr>
            <a:spLocks noGrp="1"/>
          </p:cNvSpPr>
          <p:nvPr>
            <p:ph type="body" sz="quarter" idx="19"/>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2628949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ection">
    <p:spTree>
      <p:nvGrpSpPr>
        <p:cNvPr id="1" name=""/>
        <p:cNvGrpSpPr/>
        <p:nvPr/>
      </p:nvGrpSpPr>
      <p:grpSpPr>
        <a:xfrm>
          <a:off x="0" y="0"/>
          <a:ext cx="0" cy="0"/>
          <a:chOff x="0" y="0"/>
          <a:chExt cx="0" cy="0"/>
        </a:xfrm>
      </p:grpSpPr>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0" name="Picture Placeholder 10"/>
          <p:cNvSpPr>
            <a:spLocks noGrp="1"/>
          </p:cNvSpPr>
          <p:nvPr>
            <p:ph type="pic" sz="quarter" idx="10" hasCustomPrompt="1"/>
          </p:nvPr>
        </p:nvSpPr>
        <p:spPr>
          <a:xfrm>
            <a:off x="0" y="0"/>
            <a:ext cx="12192000" cy="4162425"/>
          </a:xfrm>
          <a:prstGeom prst="rect">
            <a:avLst/>
          </a:prstGeom>
        </p:spPr>
        <p:txBody>
          <a:bodyPr anchor="ctr"/>
          <a:lstStyle>
            <a:lvl1pPr algn="ctr">
              <a:defRPr/>
            </a:lvl1pPr>
          </a:lstStyle>
          <a:p>
            <a:r>
              <a:rPr lang="en-US" dirty="0"/>
              <a:t>Click to add photo</a:t>
            </a:r>
          </a:p>
        </p:txBody>
      </p:sp>
      <p:sp>
        <p:nvSpPr>
          <p:cNvPr id="11" name="Rectangle 10"/>
          <p:cNvSpPr/>
          <p:nvPr userDrawn="1"/>
        </p:nvSpPr>
        <p:spPr>
          <a:xfrm>
            <a:off x="0" y="4133850"/>
            <a:ext cx="12191999" cy="787609"/>
          </a:xfrm>
          <a:prstGeom prst="rect">
            <a:avLst/>
          </a:prstGeom>
          <a:solidFill>
            <a:srgbClr val="EB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BE8E5"/>
              </a:solidFill>
            </a:endParaRPr>
          </a:p>
        </p:txBody>
      </p:sp>
      <p:sp>
        <p:nvSpPr>
          <p:cNvPr id="12" name="Rectangle 11"/>
          <p:cNvSpPr/>
          <p:nvPr userDrawn="1"/>
        </p:nvSpPr>
        <p:spPr>
          <a:xfrm>
            <a:off x="0" y="4378221"/>
            <a:ext cx="12191999" cy="1241530"/>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rgbClr val="002F70"/>
              </a:solidFill>
            </a:endParaRPr>
          </a:p>
        </p:txBody>
      </p:sp>
      <p:sp>
        <p:nvSpPr>
          <p:cNvPr id="13" name="Title Placeholder 37"/>
          <p:cNvSpPr>
            <a:spLocks noGrp="1"/>
          </p:cNvSpPr>
          <p:nvPr>
            <p:ph type="title" hasCustomPrompt="1"/>
          </p:nvPr>
        </p:nvSpPr>
        <p:spPr>
          <a:xfrm>
            <a:off x="5782" y="4391025"/>
            <a:ext cx="12024293" cy="1219199"/>
          </a:xfrm>
          <a:prstGeom prst="rect">
            <a:avLst/>
          </a:prstGeom>
          <a:noFill/>
        </p:spPr>
        <p:txBody>
          <a:bodyPr vert="horz" wrap="none" lIns="274320" tIns="0" rIns="182880" bIns="0" rtlCol="0" anchor="ctr" anchorCtr="0">
            <a:normAutofit/>
          </a:bodyPr>
          <a:lstStyle>
            <a:lvl1pPr algn="r">
              <a:defRPr sz="3200" b="0" baseline="0">
                <a:solidFill>
                  <a:schemeClr val="bg1"/>
                </a:solidFill>
              </a:defRPr>
            </a:lvl1pPr>
          </a:lstStyle>
          <a:p>
            <a:r>
              <a:rPr lang="en-US" dirty="0"/>
              <a:t>Click to edit section text</a:t>
            </a:r>
          </a:p>
        </p:txBody>
      </p:sp>
    </p:spTree>
    <p:extLst>
      <p:ext uri="{BB962C8B-B14F-4D97-AF65-F5344CB8AC3E}">
        <p14:creationId xmlns:p14="http://schemas.microsoft.com/office/powerpoint/2010/main" val="1320510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4" y="0"/>
            <a:ext cx="12195955" cy="5081647"/>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2569750263"/>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Blue bar-gray backgroun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5"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6"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dirty="0"/>
              <a:t>Edit Master text styles</a:t>
            </a:r>
          </a:p>
        </p:txBody>
      </p:sp>
    </p:spTree>
    <p:extLst>
      <p:ext uri="{BB962C8B-B14F-4D97-AF65-F5344CB8AC3E}">
        <p14:creationId xmlns:p14="http://schemas.microsoft.com/office/powerpoint/2010/main" val="3866761677"/>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Who We Are PP gray backgroun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7789" y="1368425"/>
            <a:ext cx="5993476" cy="3995284"/>
          </a:xfrm>
          <a:prstGeom prst="rect">
            <a:avLst/>
          </a:prstGeom>
          <a:noFill/>
        </p:spPr>
      </p:pic>
      <p:sp>
        <p:nvSpPr>
          <p:cNvPr id="22" name="Rectangle 21" hidden="1"/>
          <p:cNvSpPr/>
          <p:nvPr userDrawn="1"/>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grpSp>
        <p:nvGrpSpPr>
          <p:cNvPr id="8" name="Group 7"/>
          <p:cNvGrpSpPr/>
          <p:nvPr userDrawn="1"/>
        </p:nvGrpSpPr>
        <p:grpSpPr>
          <a:xfrm>
            <a:off x="7905830" y="1368425"/>
            <a:ext cx="3666956" cy="3689131"/>
            <a:chOff x="7012369" y="1565306"/>
            <a:chExt cx="4443873" cy="3689131"/>
          </a:xfrm>
          <a:solidFill>
            <a:schemeClr val="bg1">
              <a:lumMod val="95000"/>
            </a:schemeClr>
          </a:solidFill>
        </p:grpSpPr>
        <p:sp>
          <p:nvSpPr>
            <p:cNvPr id="9" name="Rectangle 8"/>
            <p:cNvSpPr/>
            <p:nvPr userDrawn="1"/>
          </p:nvSpPr>
          <p:spPr>
            <a:xfrm>
              <a:off x="7012369" y="1565306"/>
              <a:ext cx="4443873" cy="36891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userDrawn="1"/>
          </p:nvSpPr>
          <p:spPr>
            <a:xfrm>
              <a:off x="7167532" y="2039454"/>
              <a:ext cx="4133546" cy="3046988"/>
            </a:xfrm>
            <a:prstGeom prst="rect">
              <a:avLst/>
            </a:prstGeom>
            <a:grpFill/>
          </p:spPr>
          <p:txBody>
            <a:bodyPr wrap="square" rtlCol="0">
              <a:spAutoFit/>
            </a:bodyPr>
            <a:lstStyle/>
            <a:p>
              <a:pPr algn="ctr"/>
              <a:r>
                <a:rPr lang="en-US" sz="2400" dirty="0">
                  <a:solidFill>
                    <a:srgbClr val="404040"/>
                  </a:solidFill>
                  <a:latin typeface="Arial" panose="020B0604020202020204" pitchFamily="34" charset="0"/>
                  <a:cs typeface="Arial" panose="020B0604020202020204" pitchFamily="34" charset="0"/>
                </a:rPr>
                <a:t>Advancing the financial services industry by empowering our </a:t>
              </a:r>
              <a:br>
                <a:rPr lang="en-US" sz="2400" dirty="0">
                  <a:solidFill>
                    <a:srgbClr val="404040"/>
                  </a:solidFill>
                  <a:latin typeface="Arial" panose="020B0604020202020204" pitchFamily="34" charset="0"/>
                  <a:cs typeface="Arial" panose="020B0604020202020204" pitchFamily="34" charset="0"/>
                </a:rPr>
              </a:br>
              <a:r>
                <a:rPr lang="en-US" sz="2400" dirty="0">
                  <a:solidFill>
                    <a:srgbClr val="404040"/>
                  </a:solidFill>
                  <a:latin typeface="Arial" panose="020B0604020202020204" pitchFamily="34" charset="0"/>
                  <a:cs typeface="Arial" panose="020B0604020202020204" pitchFamily="34" charset="0"/>
                </a:rPr>
                <a:t>members with </a:t>
              </a:r>
              <a:r>
                <a:rPr lang="en-US" sz="2400" b="1" dirty="0">
                  <a:solidFill>
                    <a:srgbClr val="002F70"/>
                  </a:solidFill>
                  <a:latin typeface="Arial" panose="020B0604020202020204" pitchFamily="34" charset="0"/>
                  <a:cs typeface="Arial" panose="020B0604020202020204" pitchFamily="34" charset="0"/>
                </a:rPr>
                <a:t>knowledge</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2F70"/>
                  </a:solidFill>
                  <a:latin typeface="Arial" panose="020B0604020202020204" pitchFamily="34" charset="0"/>
                  <a:cs typeface="Arial" panose="020B0604020202020204" pitchFamily="34" charset="0"/>
                </a:rPr>
                <a:t>insights</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2F70"/>
                  </a:solidFill>
                  <a:latin typeface="Arial" panose="020B0604020202020204" pitchFamily="34" charset="0"/>
                  <a:cs typeface="Arial" panose="020B0604020202020204" pitchFamily="34" charset="0"/>
                </a:rPr>
                <a:t>connections</a:t>
              </a:r>
              <a:r>
                <a:rPr lang="en-US" sz="2400" dirty="0">
                  <a:solidFill>
                    <a:srgbClr val="404040"/>
                  </a:solidFill>
                  <a:latin typeface="Arial" panose="020B0604020202020204" pitchFamily="34" charset="0"/>
                  <a:cs typeface="Arial" panose="020B0604020202020204" pitchFamily="34" charset="0"/>
                </a:rPr>
                <a:t>, and </a:t>
              </a:r>
              <a:r>
                <a:rPr lang="en-US" sz="2400" b="1" dirty="0">
                  <a:solidFill>
                    <a:srgbClr val="002F70"/>
                  </a:solidFill>
                  <a:latin typeface="Arial" panose="020B0604020202020204" pitchFamily="34" charset="0"/>
                  <a:cs typeface="Arial" panose="020B0604020202020204" pitchFamily="34" charset="0"/>
                </a:rPr>
                <a:t>solutions</a:t>
              </a:r>
              <a:endParaRPr lang="en-US" sz="2400" b="1" dirty="0">
                <a:solidFill>
                  <a:srgbClr val="002F70"/>
                </a:solidFill>
              </a:endParaRPr>
            </a:p>
          </p:txBody>
        </p:sp>
      </p:grpSp>
      <p:sp>
        <p:nvSpPr>
          <p:cNvPr id="29"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3012378905"/>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9" name="Rectangle 18"/>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25"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dirty="0"/>
              <a:t>Click to edit slide heading</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28" name="Rectangle 27"/>
          <p:cNvSpPr/>
          <p:nvPr userDrawn="1"/>
        </p:nvSpPr>
        <p:spPr>
          <a:xfrm>
            <a:off x="9867901" y="5778395"/>
            <a:ext cx="2247899" cy="955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grpSp>
        <p:nvGrpSpPr>
          <p:cNvPr id="17" name="Group 16"/>
          <p:cNvGrpSpPr/>
          <p:nvPr userDrawn="1"/>
        </p:nvGrpSpPr>
        <p:grpSpPr>
          <a:xfrm>
            <a:off x="2807354" y="4059591"/>
            <a:ext cx="1920240" cy="759886"/>
            <a:chOff x="2807354" y="4059591"/>
            <a:chExt cx="1920240" cy="759886"/>
          </a:xfrm>
        </p:grpSpPr>
        <p:sp>
          <p:nvSpPr>
            <p:cNvPr id="18" name="Rectangle 17"/>
            <p:cNvSpPr/>
            <p:nvPr userDrawn="1"/>
          </p:nvSpPr>
          <p:spPr>
            <a:xfrm>
              <a:off x="2807354"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0" name="TextBox 20"/>
            <p:cNvSpPr txBox="1"/>
            <p:nvPr userDrawn="1"/>
          </p:nvSpPr>
          <p:spPr>
            <a:xfrm>
              <a:off x="2807354" y="4231060"/>
              <a:ext cx="192024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5F9F"/>
                  </a:solidFill>
                  <a:latin typeface="Arial" panose="020B0604020202020204" pitchFamily="34" charset="0"/>
                  <a:cs typeface="Arial" panose="020B0604020202020204" pitchFamily="34" charset="0"/>
                </a:rPr>
                <a:t>Life Insurance</a:t>
              </a:r>
            </a:p>
          </p:txBody>
        </p:sp>
      </p:grpSp>
      <p:grpSp>
        <p:nvGrpSpPr>
          <p:cNvPr id="21" name="Group 20"/>
          <p:cNvGrpSpPr/>
          <p:nvPr userDrawn="1"/>
        </p:nvGrpSpPr>
        <p:grpSpPr>
          <a:xfrm>
            <a:off x="5135880" y="4059591"/>
            <a:ext cx="1920240" cy="759886"/>
            <a:chOff x="5135880" y="4059591"/>
            <a:chExt cx="1920240" cy="759886"/>
          </a:xfrm>
        </p:grpSpPr>
        <p:sp>
          <p:nvSpPr>
            <p:cNvPr id="22" name="Rectangle 21"/>
            <p:cNvSpPr/>
            <p:nvPr userDrawn="1"/>
          </p:nvSpPr>
          <p:spPr>
            <a:xfrm>
              <a:off x="5135880"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3" name="TextBox 21"/>
            <p:cNvSpPr txBox="1"/>
            <p:nvPr userDrawn="1"/>
          </p:nvSpPr>
          <p:spPr>
            <a:xfrm>
              <a:off x="5135880" y="4231060"/>
              <a:ext cx="192024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5F9F"/>
                  </a:solidFill>
                  <a:latin typeface="Arial" panose="020B0604020202020204" pitchFamily="34" charset="0"/>
                  <a:cs typeface="Arial" panose="020B0604020202020204" pitchFamily="34" charset="0"/>
                </a:rPr>
                <a:t>Annuities</a:t>
              </a:r>
            </a:p>
          </p:txBody>
        </p:sp>
      </p:grpSp>
      <p:grpSp>
        <p:nvGrpSpPr>
          <p:cNvPr id="24" name="Group 23"/>
          <p:cNvGrpSpPr/>
          <p:nvPr userDrawn="1"/>
        </p:nvGrpSpPr>
        <p:grpSpPr>
          <a:xfrm>
            <a:off x="7464407" y="4059591"/>
            <a:ext cx="1920240" cy="759886"/>
            <a:chOff x="7464407" y="4059591"/>
            <a:chExt cx="1920240" cy="759886"/>
          </a:xfrm>
        </p:grpSpPr>
        <p:sp>
          <p:nvSpPr>
            <p:cNvPr id="27" name="Rectangle 26"/>
            <p:cNvSpPr/>
            <p:nvPr userDrawn="1"/>
          </p:nvSpPr>
          <p:spPr>
            <a:xfrm>
              <a:off x="7464407" y="4059591"/>
              <a:ext cx="192024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4" name="TextBox 22"/>
            <p:cNvSpPr txBox="1"/>
            <p:nvPr userDrawn="1"/>
          </p:nvSpPr>
          <p:spPr>
            <a:xfrm>
              <a:off x="7572354" y="4089739"/>
              <a:ext cx="1704346"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rgbClr val="005F9F"/>
                  </a:solidFill>
                  <a:latin typeface="Arial" panose="020B0604020202020204" pitchFamily="34" charset="0"/>
                  <a:cs typeface="Arial" panose="020B0604020202020204" pitchFamily="34" charset="0"/>
                </a:rPr>
                <a:t>Workplace Benefits</a:t>
              </a:r>
            </a:p>
          </p:txBody>
        </p:sp>
      </p:grpSp>
      <p:cxnSp>
        <p:nvCxnSpPr>
          <p:cNvPr id="35" name="Straight Connector 34"/>
          <p:cNvCxnSpPr/>
          <p:nvPr userDrawn="1"/>
        </p:nvCxnSpPr>
        <p:spPr>
          <a:xfrm>
            <a:off x="2804160" y="3684004"/>
            <a:ext cx="6583680" cy="0"/>
          </a:xfrm>
          <a:prstGeom prst="line">
            <a:avLst/>
          </a:prstGeom>
          <a:ln w="25400">
            <a:solidFill>
              <a:srgbClr val="C4BFC0"/>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676650" y="2036734"/>
            <a:ext cx="4838700" cy="1429476"/>
          </a:xfrm>
          <a:prstGeom prst="rect">
            <a:avLst/>
          </a:prstGeom>
        </p:spPr>
      </p:pic>
    </p:spTree>
    <p:extLst>
      <p:ext uri="{BB962C8B-B14F-4D97-AF65-F5344CB8AC3E}">
        <p14:creationId xmlns:p14="http://schemas.microsoft.com/office/powerpoint/2010/main" val="2806990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FA06F0F5-DF6A-4E0E-AC03-6B0D0B0A1300}" type="slidenum">
              <a:rPr lang="en-US" sz="900" smtClean="0"/>
              <a:pPr/>
              <a:t>‹#›</a:t>
            </a:fld>
            <a:endParaRPr lang="en-US" sz="900" dirty="0"/>
          </a:p>
        </p:txBody>
      </p:sp>
      <p:sp>
        <p:nvSpPr>
          <p:cNvPr id="12" name="Rectangle 11"/>
          <p:cNvSpPr/>
          <p:nvPr userDrawn="1"/>
        </p:nvSpPr>
        <p:spPr>
          <a:xfrm>
            <a:off x="1051820" y="1368425"/>
            <a:ext cx="4443873" cy="368913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userDrawn="1"/>
        </p:nvSpPr>
        <p:spPr>
          <a:xfrm>
            <a:off x="1155347" y="1750771"/>
            <a:ext cx="4239611" cy="2785378"/>
          </a:xfrm>
          <a:prstGeom prst="rect">
            <a:avLst/>
          </a:prstGeom>
          <a:solidFill>
            <a:schemeClr val="bg1">
              <a:lumMod val="95000"/>
            </a:schemeClr>
          </a:solidFill>
        </p:spPr>
        <p:txBody>
          <a:bodyPr wrap="square" rtlCol="0">
            <a:spAutoFit/>
          </a:bodyPr>
          <a:lstStyle/>
          <a:p>
            <a:pPr marR="0" lvl="0" algn="ctr" defTabSz="914400" rtl="0" eaLnBrk="1" fontAlgn="auto" latinLnBrk="0" hangingPunct="1">
              <a:lnSpc>
                <a:spcPts val="35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Our Mission</a:t>
            </a:r>
          </a:p>
          <a:p>
            <a:pPr marL="0" marR="0" lvl="0" indent="0" algn="ctr" defTabSz="914400" rtl="0" eaLnBrk="1" fontAlgn="auto" latinLnBrk="0" hangingPunct="1">
              <a:lnSpc>
                <a:spcPts val="3500"/>
              </a:lnSpc>
              <a:spcBef>
                <a:spcPts val="0"/>
              </a:spcBef>
              <a:spcAft>
                <a:spcPts val="0"/>
              </a:spcAft>
              <a:buClrTx/>
              <a:buSzTx/>
              <a:buFontTx/>
              <a:buNone/>
              <a:tabLst/>
              <a:defRPr/>
            </a:pPr>
            <a:r>
              <a:rPr lang="en-US" sz="2400" dirty="0">
                <a:solidFill>
                  <a:schemeClr val="tx1">
                    <a:lumMod val="65000"/>
                    <a:lumOff val="35000"/>
                  </a:schemeClr>
                </a:solidFill>
                <a:latin typeface="Arial" panose="020B0604020202020204" pitchFamily="34" charset="0"/>
                <a:cs typeface="Arial" panose="020B0604020202020204" pitchFamily="34" charset="0"/>
              </a:rPr>
              <a:t>is to advance</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the</a:t>
            </a:r>
            <a:r>
              <a:rPr lang="en-US" sz="2400" dirty="0">
                <a:solidFill>
                  <a:schemeClr val="tx1">
                    <a:lumMod val="65000"/>
                    <a:lumOff val="35000"/>
                  </a:schemeClr>
                </a:solidFill>
                <a:latin typeface="Arial" panose="020B0604020202020204" pitchFamily="34" charset="0"/>
                <a:cs typeface="Arial" panose="020B0604020202020204" pitchFamily="34" charset="0"/>
              </a:rPr>
              <a:t> </a:t>
            </a:r>
            <a:br>
              <a:rPr lang="en-US" sz="2400" dirty="0">
                <a:solidFill>
                  <a:schemeClr val="tx1">
                    <a:lumMod val="65000"/>
                    <a:lumOff val="35000"/>
                  </a:schemeClr>
                </a:solidFill>
                <a:latin typeface="Arial" panose="020B0604020202020204" pitchFamily="34" charset="0"/>
                <a:cs typeface="Arial" panose="020B0604020202020204" pitchFamily="34" charset="0"/>
              </a:rPr>
            </a:b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financial services industry</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by empowering our members</a:t>
            </a:r>
            <a:br>
              <a:rPr kumimoji="0" lang="en-US" sz="2400" i="0" u="none" strike="noStrike" kern="1200" cap="none" spc="0" normalizeH="0" baseline="0" noProof="0" dirty="0">
                <a:ln>
                  <a:noFill/>
                </a:ln>
                <a:solidFill>
                  <a:schemeClr val="bg1"/>
                </a:solidFill>
                <a:uLnTx/>
                <a:uFillTx/>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w</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ith</a:t>
            </a:r>
            <a:r>
              <a:rPr lang="en-US" sz="2400" dirty="0">
                <a:solidFill>
                  <a:schemeClr val="tx1">
                    <a:lumMod val="65000"/>
                    <a:lumOff val="35000"/>
                  </a:schemeClr>
                </a:solidFill>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knowledge</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insights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connections,</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and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solutions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p>
        </p:txBody>
      </p:sp>
      <p:pic>
        <p:nvPicPr>
          <p:cNvPr id="14" name="Picture Placeholder 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6364288" y="1368425"/>
            <a:ext cx="5208587" cy="3689350"/>
          </a:xfrm>
          <a:prstGeom prst="rect">
            <a:avLst/>
          </a:prstGeom>
        </p:spPr>
      </p:pic>
    </p:spTree>
    <p:extLst>
      <p:ext uri="{BB962C8B-B14F-4D97-AF65-F5344CB8AC3E}">
        <p14:creationId xmlns:p14="http://schemas.microsoft.com/office/powerpoint/2010/main" val="1035467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3" y="0"/>
            <a:ext cx="12195952" cy="5081647"/>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3087348981"/>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3" y="0"/>
            <a:ext cx="12195952" cy="5081646"/>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3155938147"/>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Cover page">
    <p:spTree>
      <p:nvGrpSpPr>
        <p:cNvPr id="1" name=""/>
        <p:cNvGrpSpPr/>
        <p:nvPr/>
      </p:nvGrpSpPr>
      <p:grpSpPr>
        <a:xfrm>
          <a:off x="0" y="0"/>
          <a:ext cx="0" cy="0"/>
          <a:chOff x="0" y="0"/>
          <a:chExt cx="0" cy="0"/>
        </a:xfrm>
      </p:grpSpPr>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3" name="Picture 2">
            <a:extLst>
              <a:ext uri="{FF2B5EF4-FFF2-40B4-BE49-F238E27FC236}">
                <a16:creationId xmlns:a16="http://schemas.microsoft.com/office/drawing/2014/main" id="{9DB613E8-6C0B-7CFE-98AD-FEBF6B2679EE}"/>
              </a:ext>
            </a:extLst>
          </p:cNvPr>
          <p:cNvPicPr>
            <a:picLocks noChangeAspect="1"/>
          </p:cNvPicPr>
          <p:nvPr userDrawn="1"/>
        </p:nvPicPr>
        <p:blipFill>
          <a:blip r:embed="rId3"/>
          <a:srcRect/>
          <a:stretch/>
        </p:blipFill>
        <p:spPr>
          <a:xfrm>
            <a:off x="10127070" y="6048250"/>
            <a:ext cx="1994893" cy="664964"/>
          </a:xfrm>
          <a:prstGeom prst="rect">
            <a:avLst/>
          </a:prstGeom>
        </p:spPr>
      </p:pic>
      <p:pic>
        <p:nvPicPr>
          <p:cNvPr id="4" name="Picture 3">
            <a:extLst>
              <a:ext uri="{FF2B5EF4-FFF2-40B4-BE49-F238E27FC236}">
                <a16:creationId xmlns:a16="http://schemas.microsoft.com/office/drawing/2014/main" id="{030559F1-C012-457D-43D5-B14745DA27B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36351" y="6206231"/>
            <a:ext cx="1490719" cy="440397"/>
          </a:xfrm>
          <a:prstGeom prst="rect">
            <a:avLst/>
          </a:prstGeom>
        </p:spPr>
      </p:pic>
      <p:pic>
        <p:nvPicPr>
          <p:cNvPr id="15" name="Picture 14" descr="A city skyline with a body of water&#10;&#10;Description automatically generated">
            <a:extLst>
              <a:ext uri="{FF2B5EF4-FFF2-40B4-BE49-F238E27FC236}">
                <a16:creationId xmlns:a16="http://schemas.microsoft.com/office/drawing/2014/main" id="{6164AA5B-DBD2-504A-296C-C85A7702BEC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32288"/>
          <a:stretch/>
        </p:blipFill>
        <p:spPr>
          <a:xfrm>
            <a:off x="0" y="6012"/>
            <a:ext cx="12192000" cy="4989938"/>
          </a:xfrm>
          <a:prstGeom prst="rect">
            <a:avLst/>
          </a:prstGeom>
        </p:spPr>
      </p:pic>
    </p:spTree>
    <p:extLst>
      <p:ext uri="{BB962C8B-B14F-4D97-AF65-F5344CB8AC3E}">
        <p14:creationId xmlns:p14="http://schemas.microsoft.com/office/powerpoint/2010/main" val="1925575635"/>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2" y="0"/>
            <a:ext cx="12195950"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1794561079"/>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928900316"/>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3759144568"/>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Cover p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1" y="0"/>
            <a:ext cx="12195948" cy="5081645"/>
          </a:xfrm>
          <a:prstGeom prst="rect">
            <a:avLst/>
          </a:prstGeom>
        </p:spPr>
      </p:pic>
      <p:sp>
        <p:nvSpPr>
          <p:cNvPr id="10" name="Rectangle 9"/>
          <p:cNvSpPr/>
          <p:nvPr userDrawn="1"/>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dirty="0"/>
              <a:t>Click to add Title</a:t>
            </a:r>
          </a:p>
        </p:txBody>
      </p:sp>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pic>
        <p:nvPicPr>
          <p:cNvPr id="21" name="Picture 2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3913920932"/>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9EE9B1-FEEE-EFB4-5F7E-A5B592F76019}"/>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488393" y="6082511"/>
            <a:ext cx="1490719" cy="440398"/>
          </a:xfrm>
          <a:prstGeom prst="rect">
            <a:avLst/>
          </a:prstGeom>
        </p:spPr>
      </p:pic>
      <p:pic>
        <p:nvPicPr>
          <p:cNvPr id="3" name="Picture 2">
            <a:extLst>
              <a:ext uri="{FF2B5EF4-FFF2-40B4-BE49-F238E27FC236}">
                <a16:creationId xmlns:a16="http://schemas.microsoft.com/office/drawing/2014/main" id="{2C4E70D1-9CA9-D1A7-E6BA-1BDCA10B0857}"/>
              </a:ext>
            </a:extLst>
          </p:cNvPr>
          <p:cNvPicPr>
            <a:picLocks noChangeAspect="1"/>
          </p:cNvPicPr>
          <p:nvPr userDrawn="1"/>
        </p:nvPicPr>
        <p:blipFill>
          <a:blip r:embed="rId26"/>
          <a:srcRect/>
          <a:stretch/>
        </p:blipFill>
        <p:spPr>
          <a:xfrm>
            <a:off x="10153560" y="6145803"/>
            <a:ext cx="1490719" cy="235031"/>
          </a:xfrm>
          <a:prstGeom prst="rect">
            <a:avLst/>
          </a:prstGeom>
        </p:spPr>
      </p:pic>
    </p:spTree>
    <p:extLst>
      <p:ext uri="{BB962C8B-B14F-4D97-AF65-F5344CB8AC3E}">
        <p14:creationId xmlns:p14="http://schemas.microsoft.com/office/powerpoint/2010/main" val="2106751619"/>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 id="2147483878" r:id="rId18"/>
    <p:sldLayoutId id="2147483879" r:id="rId19"/>
    <p:sldLayoutId id="2147483880" r:id="rId20"/>
    <p:sldLayoutId id="2147483881" r:id="rId21"/>
    <p:sldLayoutId id="2147483882" r:id="rId22"/>
    <p:sldLayoutId id="2147483883" r:id="rId23"/>
  </p:sldLayoutIdLst>
  <p:hf sldNum="0" hdr="0" ftr="0" dt="0"/>
  <p:txStyles>
    <p:titleStyle>
      <a:lvl1pPr algn="l" rtl="0" eaLnBrk="1" fontAlgn="base" hangingPunct="1">
        <a:lnSpc>
          <a:spcPct val="100000"/>
        </a:lnSpc>
        <a:spcBef>
          <a:spcPct val="0"/>
        </a:spcBef>
        <a:spcAft>
          <a:spcPct val="0"/>
        </a:spcAft>
        <a:defRPr sz="3780" b="1" baseline="0">
          <a:solidFill>
            <a:schemeClr val="tx2"/>
          </a:solidFill>
          <a:latin typeface="Arial"/>
          <a:ea typeface="+mj-ea"/>
          <a:cs typeface="Arial"/>
        </a:defRPr>
      </a:lvl1pPr>
      <a:lvl2pPr algn="l" rtl="0" eaLnBrk="1" fontAlgn="base" hangingPunct="1">
        <a:spcBef>
          <a:spcPct val="0"/>
        </a:spcBef>
        <a:spcAft>
          <a:spcPct val="0"/>
        </a:spcAft>
        <a:defRPr sz="3780" b="1">
          <a:solidFill>
            <a:schemeClr val="bg1"/>
          </a:solidFill>
          <a:latin typeface="Times New Roman" pitchFamily="18" charset="0"/>
        </a:defRPr>
      </a:lvl2pPr>
      <a:lvl3pPr algn="l" rtl="0" eaLnBrk="1" fontAlgn="base" hangingPunct="1">
        <a:spcBef>
          <a:spcPct val="0"/>
        </a:spcBef>
        <a:spcAft>
          <a:spcPct val="0"/>
        </a:spcAft>
        <a:defRPr sz="3780" b="1">
          <a:solidFill>
            <a:schemeClr val="bg1"/>
          </a:solidFill>
          <a:latin typeface="Times New Roman" pitchFamily="18" charset="0"/>
        </a:defRPr>
      </a:lvl3pPr>
      <a:lvl4pPr algn="l" rtl="0" eaLnBrk="1" fontAlgn="base" hangingPunct="1">
        <a:spcBef>
          <a:spcPct val="0"/>
        </a:spcBef>
        <a:spcAft>
          <a:spcPct val="0"/>
        </a:spcAft>
        <a:defRPr sz="3780" b="1">
          <a:solidFill>
            <a:schemeClr val="bg1"/>
          </a:solidFill>
          <a:latin typeface="Times New Roman" pitchFamily="18" charset="0"/>
        </a:defRPr>
      </a:lvl4pPr>
      <a:lvl5pPr algn="l" rtl="0" eaLnBrk="1" fontAlgn="base" hangingPunct="1">
        <a:spcBef>
          <a:spcPct val="0"/>
        </a:spcBef>
        <a:spcAft>
          <a:spcPct val="0"/>
        </a:spcAft>
        <a:defRPr sz="3780" b="1">
          <a:solidFill>
            <a:schemeClr val="bg1"/>
          </a:solidFill>
          <a:latin typeface="Times New Roman" pitchFamily="18" charset="0"/>
        </a:defRPr>
      </a:lvl5pPr>
      <a:lvl6pPr marL="480036" algn="l" rtl="0" eaLnBrk="1" fontAlgn="base" hangingPunct="1">
        <a:spcBef>
          <a:spcPct val="0"/>
        </a:spcBef>
        <a:spcAft>
          <a:spcPct val="0"/>
        </a:spcAft>
        <a:defRPr sz="3780" b="1">
          <a:solidFill>
            <a:schemeClr val="bg1"/>
          </a:solidFill>
          <a:latin typeface="Times New Roman" pitchFamily="18" charset="0"/>
        </a:defRPr>
      </a:lvl6pPr>
      <a:lvl7pPr marL="960072" algn="l" rtl="0" eaLnBrk="1" fontAlgn="base" hangingPunct="1">
        <a:spcBef>
          <a:spcPct val="0"/>
        </a:spcBef>
        <a:spcAft>
          <a:spcPct val="0"/>
        </a:spcAft>
        <a:defRPr sz="3780" b="1">
          <a:solidFill>
            <a:schemeClr val="bg1"/>
          </a:solidFill>
          <a:latin typeface="Times New Roman" pitchFamily="18" charset="0"/>
        </a:defRPr>
      </a:lvl7pPr>
      <a:lvl8pPr marL="1440108" algn="l" rtl="0" eaLnBrk="1" fontAlgn="base" hangingPunct="1">
        <a:spcBef>
          <a:spcPct val="0"/>
        </a:spcBef>
        <a:spcAft>
          <a:spcPct val="0"/>
        </a:spcAft>
        <a:defRPr sz="3780" b="1">
          <a:solidFill>
            <a:schemeClr val="bg1"/>
          </a:solidFill>
          <a:latin typeface="Times New Roman" pitchFamily="18" charset="0"/>
        </a:defRPr>
      </a:lvl8pPr>
      <a:lvl9pPr marL="1920144" algn="l" rtl="0" eaLnBrk="1" fontAlgn="base" hangingPunct="1">
        <a:spcBef>
          <a:spcPct val="0"/>
        </a:spcBef>
        <a:spcAft>
          <a:spcPct val="0"/>
        </a:spcAft>
        <a:defRPr sz="378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p:bodyStyle>
    <p:otherStyle>
      <a:defPPr>
        <a:defRPr lang="en-US"/>
      </a:defPPr>
      <a:lvl1pPr marL="0" algn="l" defTabSz="960072" rtl="0" eaLnBrk="1" latinLnBrk="0" hangingPunct="1">
        <a:defRPr sz="1891" kern="1200">
          <a:solidFill>
            <a:schemeClr val="tx1"/>
          </a:solidFill>
          <a:latin typeface="+mn-lt"/>
          <a:ea typeface="+mn-ea"/>
          <a:cs typeface="+mn-cs"/>
        </a:defRPr>
      </a:lvl1pPr>
      <a:lvl2pPr marL="480036" algn="l" defTabSz="960072" rtl="0" eaLnBrk="1" latinLnBrk="0" hangingPunct="1">
        <a:defRPr sz="1891" kern="1200">
          <a:solidFill>
            <a:schemeClr val="tx1"/>
          </a:solidFill>
          <a:latin typeface="+mn-lt"/>
          <a:ea typeface="+mn-ea"/>
          <a:cs typeface="+mn-cs"/>
        </a:defRPr>
      </a:lvl2pPr>
      <a:lvl3pPr marL="960072" algn="l" defTabSz="960072" rtl="0" eaLnBrk="1" latinLnBrk="0" hangingPunct="1">
        <a:defRPr sz="1891" kern="1200">
          <a:solidFill>
            <a:schemeClr val="tx1"/>
          </a:solidFill>
          <a:latin typeface="+mn-lt"/>
          <a:ea typeface="+mn-ea"/>
          <a:cs typeface="+mn-cs"/>
        </a:defRPr>
      </a:lvl3pPr>
      <a:lvl4pPr marL="1440108" algn="l" defTabSz="960072" rtl="0" eaLnBrk="1" latinLnBrk="0" hangingPunct="1">
        <a:defRPr sz="1891" kern="1200">
          <a:solidFill>
            <a:schemeClr val="tx1"/>
          </a:solidFill>
          <a:latin typeface="+mn-lt"/>
          <a:ea typeface="+mn-ea"/>
          <a:cs typeface="+mn-cs"/>
        </a:defRPr>
      </a:lvl4pPr>
      <a:lvl5pPr marL="1920144" algn="l" defTabSz="960072" rtl="0" eaLnBrk="1" latinLnBrk="0" hangingPunct="1">
        <a:defRPr sz="1891" kern="1200">
          <a:solidFill>
            <a:schemeClr val="tx1"/>
          </a:solidFill>
          <a:latin typeface="+mn-lt"/>
          <a:ea typeface="+mn-ea"/>
          <a:cs typeface="+mn-cs"/>
        </a:defRPr>
      </a:lvl5pPr>
      <a:lvl6pPr marL="2400180" algn="l" defTabSz="960072" rtl="0" eaLnBrk="1" latinLnBrk="0" hangingPunct="1">
        <a:defRPr sz="1891" kern="1200">
          <a:solidFill>
            <a:schemeClr val="tx1"/>
          </a:solidFill>
          <a:latin typeface="+mn-lt"/>
          <a:ea typeface="+mn-ea"/>
          <a:cs typeface="+mn-cs"/>
        </a:defRPr>
      </a:lvl6pPr>
      <a:lvl7pPr marL="2880216" algn="l" defTabSz="960072" rtl="0" eaLnBrk="1" latinLnBrk="0" hangingPunct="1">
        <a:defRPr sz="1891" kern="1200">
          <a:solidFill>
            <a:schemeClr val="tx1"/>
          </a:solidFill>
          <a:latin typeface="+mn-lt"/>
          <a:ea typeface="+mn-ea"/>
          <a:cs typeface="+mn-cs"/>
        </a:defRPr>
      </a:lvl7pPr>
      <a:lvl8pPr marL="3360252" algn="l" defTabSz="960072" rtl="0" eaLnBrk="1" latinLnBrk="0" hangingPunct="1">
        <a:defRPr sz="1891" kern="1200">
          <a:solidFill>
            <a:schemeClr val="tx1"/>
          </a:solidFill>
          <a:latin typeface="+mn-lt"/>
          <a:ea typeface="+mn-ea"/>
          <a:cs typeface="+mn-cs"/>
        </a:defRPr>
      </a:lvl8pPr>
      <a:lvl9pPr marL="3840288" algn="l" defTabSz="960072" rtl="0" eaLnBrk="1" latinLnBrk="0" hangingPunct="1">
        <a:defRPr sz="189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8">
          <p15:clr>
            <a:srgbClr val="F26B43"/>
          </p15:clr>
        </p15:guide>
        <p15:guide id="4" pos="7416">
          <p15:clr>
            <a:srgbClr val="F26B43"/>
          </p15:clr>
        </p15:guide>
        <p15:guide id="5" orient="horz" pos="3888">
          <p15:clr>
            <a:srgbClr val="F26B43"/>
          </p15:clr>
        </p15:guide>
        <p15:guide id="6" pos="7680">
          <p15:clr>
            <a:srgbClr val="F26B43"/>
          </p15:clr>
        </p15:guide>
        <p15:guide id="7">
          <p15:clr>
            <a:srgbClr val="F26B43"/>
          </p15:clr>
        </p15:guide>
        <p15:guide id="8" orient="horz">
          <p15:clr>
            <a:srgbClr val="F26B43"/>
          </p15:clr>
        </p15:guide>
        <p15:guide id="9" orient="horz" pos="429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22.jpg"/></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chart" Target="../charts/char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9ED02-423D-4ADE-6D7B-4B165DC5AEDE}"/>
              </a:ext>
            </a:extLst>
          </p:cNvPr>
          <p:cNvSpPr>
            <a:spLocks noGrp="1"/>
          </p:cNvSpPr>
          <p:nvPr>
            <p:ph type="ctrTitle"/>
          </p:nvPr>
        </p:nvSpPr>
        <p:spPr>
          <a:xfrm>
            <a:off x="441028" y="5349849"/>
            <a:ext cx="9201736" cy="477054"/>
          </a:xfrm>
        </p:spPr>
        <p:txBody>
          <a:bodyPr/>
          <a:lstStyle/>
          <a:p>
            <a:r>
              <a:rPr lang="en-US" dirty="0"/>
              <a:t>Canadian Insurance Barometer Study</a:t>
            </a:r>
          </a:p>
        </p:txBody>
      </p:sp>
      <p:sp>
        <p:nvSpPr>
          <p:cNvPr id="4" name="Text Placeholder 3">
            <a:extLst>
              <a:ext uri="{FF2B5EF4-FFF2-40B4-BE49-F238E27FC236}">
                <a16:creationId xmlns:a16="http://schemas.microsoft.com/office/drawing/2014/main" id="{B5771E20-3018-0DF8-7C72-83041CC2F75F}"/>
              </a:ext>
            </a:extLst>
          </p:cNvPr>
          <p:cNvSpPr>
            <a:spLocks noGrp="1"/>
          </p:cNvSpPr>
          <p:nvPr>
            <p:ph type="body" sz="quarter" idx="11"/>
          </p:nvPr>
        </p:nvSpPr>
        <p:spPr>
          <a:xfrm>
            <a:off x="441028" y="6068443"/>
            <a:ext cx="5449824" cy="333375"/>
          </a:xfrm>
        </p:spPr>
        <p:txBody>
          <a:bodyPr/>
          <a:lstStyle/>
          <a:p>
            <a:r>
              <a:rPr lang="en-US" dirty="0"/>
              <a:t>August 21, 2024</a:t>
            </a:r>
          </a:p>
        </p:txBody>
      </p:sp>
    </p:spTree>
    <p:extLst>
      <p:ext uri="{BB962C8B-B14F-4D97-AF65-F5344CB8AC3E}">
        <p14:creationId xmlns:p14="http://schemas.microsoft.com/office/powerpoint/2010/main" val="902245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0BDE8-5FFB-1982-12B0-73086733DC0C}"/>
              </a:ext>
            </a:extLst>
          </p:cNvPr>
          <p:cNvSpPr>
            <a:spLocks noGrp="1"/>
          </p:cNvSpPr>
          <p:nvPr>
            <p:ph type="title"/>
          </p:nvPr>
        </p:nvSpPr>
        <p:spPr/>
        <p:txBody>
          <a:bodyPr/>
          <a:lstStyle/>
          <a:p>
            <a:r>
              <a:rPr lang="en-US" dirty="0"/>
              <a:t>Insurance Ownership Need</a:t>
            </a:r>
          </a:p>
        </p:txBody>
      </p:sp>
      <p:graphicFrame>
        <p:nvGraphicFramePr>
          <p:cNvPr id="3" name="Chart Placeholder 2">
            <a:extLst>
              <a:ext uri="{FF2B5EF4-FFF2-40B4-BE49-F238E27FC236}">
                <a16:creationId xmlns:a16="http://schemas.microsoft.com/office/drawing/2014/main" id="{1C1FC68F-1D77-A677-9525-C10E3EAFC07D}"/>
              </a:ext>
            </a:extLst>
          </p:cNvPr>
          <p:cNvGraphicFramePr>
            <a:graphicFrameLocks noGrp="1"/>
          </p:cNvGraphicFramePr>
          <p:nvPr>
            <p:ph type="chart" sz="quarter" idx="15"/>
            <p:extLst>
              <p:ext uri="{D42A27DB-BD31-4B8C-83A1-F6EECF244321}">
                <p14:modId xmlns:p14="http://schemas.microsoft.com/office/powerpoint/2010/main" val="3304230642"/>
              </p:ext>
            </p:extLst>
          </p:nvPr>
        </p:nvGraphicFramePr>
        <p:xfrm>
          <a:off x="717550" y="1304693"/>
          <a:ext cx="10756900" cy="409280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5">
            <a:extLst>
              <a:ext uri="{FF2B5EF4-FFF2-40B4-BE49-F238E27FC236}">
                <a16:creationId xmlns:a16="http://schemas.microsoft.com/office/drawing/2014/main" id="{9E282265-6B3E-2358-14D5-3095D5159B2B}"/>
              </a:ext>
            </a:extLst>
          </p:cNvPr>
          <p:cNvSpPr>
            <a:spLocks noGrp="1"/>
          </p:cNvSpPr>
          <p:nvPr>
            <p:ph type="body" sz="quarter" idx="14"/>
          </p:nvPr>
        </p:nvSpPr>
        <p:spPr/>
        <p:txBody>
          <a:bodyPr/>
          <a:lstStyle/>
          <a:p>
            <a:r>
              <a:rPr lang="en-US" sz="1000" dirty="0"/>
              <a:t>Source: </a:t>
            </a:r>
            <a:r>
              <a:rPr lang="en-US" sz="1000" i="1" dirty="0"/>
              <a:t>2023 Canadian Life Insurance Barometer Study</a:t>
            </a:r>
            <a:r>
              <a:rPr lang="en-US" sz="1000" dirty="0"/>
              <a:t>, LIMRA and Life Happens.</a:t>
            </a:r>
          </a:p>
        </p:txBody>
      </p:sp>
    </p:spTree>
    <p:extLst>
      <p:ext uri="{BB962C8B-B14F-4D97-AF65-F5344CB8AC3E}">
        <p14:creationId xmlns:p14="http://schemas.microsoft.com/office/powerpoint/2010/main" val="1501067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A15AC-23EB-3966-8135-FBDAB07EA0FC}"/>
              </a:ext>
            </a:extLst>
          </p:cNvPr>
          <p:cNvSpPr>
            <a:spLocks noGrp="1"/>
          </p:cNvSpPr>
          <p:nvPr>
            <p:ph type="title"/>
          </p:nvPr>
        </p:nvSpPr>
        <p:spPr/>
        <p:txBody>
          <a:bodyPr/>
          <a:lstStyle/>
          <a:p>
            <a:r>
              <a:rPr lang="en-US" dirty="0"/>
              <a:t>Who Needs it Most? </a:t>
            </a:r>
          </a:p>
        </p:txBody>
      </p:sp>
      <p:sp>
        <p:nvSpPr>
          <p:cNvPr id="31" name="TextBox 30">
            <a:extLst>
              <a:ext uri="{FF2B5EF4-FFF2-40B4-BE49-F238E27FC236}">
                <a16:creationId xmlns:a16="http://schemas.microsoft.com/office/drawing/2014/main" id="{886D8733-EE00-2988-76B5-D0DFCA35436F}"/>
              </a:ext>
            </a:extLst>
          </p:cNvPr>
          <p:cNvSpPr txBox="1"/>
          <p:nvPr/>
        </p:nvSpPr>
        <p:spPr>
          <a:xfrm>
            <a:off x="414617" y="6422706"/>
            <a:ext cx="6806241" cy="246221"/>
          </a:xfrm>
          <a:prstGeom prst="rect">
            <a:avLst/>
          </a:prstGeom>
          <a:noFill/>
        </p:spPr>
        <p:txBody>
          <a:bodyPr wrap="square" rtlCol="0">
            <a:spAutoFit/>
          </a:bodyPr>
          <a:lstStyle/>
          <a:p>
            <a:r>
              <a:rPr lang="en-US" sz="1000" dirty="0"/>
              <a:t>Source: </a:t>
            </a:r>
            <a:r>
              <a:rPr lang="en-US" sz="1000" i="1" dirty="0"/>
              <a:t>2023 Canadian Life Insurance Barometer Study</a:t>
            </a:r>
            <a:r>
              <a:rPr lang="en-US" sz="1000" dirty="0"/>
              <a:t>, LIMRA and Life Happens.</a:t>
            </a:r>
          </a:p>
        </p:txBody>
      </p:sp>
      <p:grpSp>
        <p:nvGrpSpPr>
          <p:cNvPr id="42" name="Group 41">
            <a:extLst>
              <a:ext uri="{FF2B5EF4-FFF2-40B4-BE49-F238E27FC236}">
                <a16:creationId xmlns:a16="http://schemas.microsoft.com/office/drawing/2014/main" id="{93DC3877-70C9-2EF3-E1D9-C6CF4AD0B422}"/>
              </a:ext>
            </a:extLst>
          </p:cNvPr>
          <p:cNvGrpSpPr/>
          <p:nvPr/>
        </p:nvGrpSpPr>
        <p:grpSpPr>
          <a:xfrm>
            <a:off x="1011755" y="1792104"/>
            <a:ext cx="10168490" cy="3273792"/>
            <a:chOff x="509403" y="1446795"/>
            <a:chExt cx="10168490" cy="3273792"/>
          </a:xfrm>
        </p:grpSpPr>
        <p:cxnSp>
          <p:nvCxnSpPr>
            <p:cNvPr id="41" name="Straight Connector 40">
              <a:extLst>
                <a:ext uri="{FF2B5EF4-FFF2-40B4-BE49-F238E27FC236}">
                  <a16:creationId xmlns:a16="http://schemas.microsoft.com/office/drawing/2014/main" id="{59CFAAC0-666E-A82E-135A-67833A7E4DEF}"/>
                </a:ext>
              </a:extLst>
            </p:cNvPr>
            <p:cNvCxnSpPr>
              <a:cxnSpLocks/>
            </p:cNvCxnSpPr>
            <p:nvPr/>
          </p:nvCxnSpPr>
          <p:spPr>
            <a:xfrm>
              <a:off x="6797923" y="2793844"/>
              <a:ext cx="0" cy="62086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49FEF609-ED97-4FAD-DDBC-56C9DC889967}"/>
                </a:ext>
              </a:extLst>
            </p:cNvPr>
            <p:cNvSpPr/>
            <p:nvPr/>
          </p:nvSpPr>
          <p:spPr>
            <a:xfrm>
              <a:off x="509403" y="1446795"/>
              <a:ext cx="2190666" cy="3266298"/>
            </a:xfrm>
            <a:prstGeom prst="roundRect">
              <a:avLst/>
            </a:prstGeom>
            <a:noFill/>
            <a:ln>
              <a:solidFill>
                <a:schemeClr val="tx2"/>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B886F24F-14F7-FBBA-E6D8-70929A4D9654}"/>
                </a:ext>
              </a:extLst>
            </p:cNvPr>
            <p:cNvSpPr/>
            <p:nvPr/>
          </p:nvSpPr>
          <p:spPr>
            <a:xfrm>
              <a:off x="8933368" y="1585391"/>
              <a:ext cx="1736341" cy="1477560"/>
            </a:xfrm>
            <a:prstGeom prst="roundRect">
              <a:avLst/>
            </a:prstGeom>
            <a:noFill/>
            <a:ln>
              <a:solidFill>
                <a:schemeClr val="accent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758C929A-4233-F1D9-143B-90DF7AD55D40}"/>
                </a:ext>
              </a:extLst>
            </p:cNvPr>
            <p:cNvSpPr/>
            <p:nvPr/>
          </p:nvSpPr>
          <p:spPr>
            <a:xfrm>
              <a:off x="4424770" y="1473515"/>
              <a:ext cx="2556735" cy="1477560"/>
            </a:xfrm>
            <a:prstGeom prst="roundRect">
              <a:avLst/>
            </a:prstGeom>
            <a:solidFill>
              <a:schemeClr val="accent5"/>
            </a:solidFill>
            <a:ln>
              <a:solidFill>
                <a:schemeClr val="accent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A0A4B5B1-4CED-9EDB-C7B4-58950289225B}"/>
                </a:ext>
              </a:extLst>
            </p:cNvPr>
            <p:cNvSpPr/>
            <p:nvPr/>
          </p:nvSpPr>
          <p:spPr>
            <a:xfrm>
              <a:off x="8933370" y="3243027"/>
              <a:ext cx="1736341" cy="1477560"/>
            </a:xfrm>
            <a:prstGeom prst="roundRect">
              <a:avLst/>
            </a:prstGeom>
            <a:noFill/>
            <a:ln>
              <a:solidFill>
                <a:srgbClr val="00798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87293AD3-757E-7243-B29B-65EF60444AEF}"/>
                </a:ext>
              </a:extLst>
            </p:cNvPr>
            <p:cNvGrpSpPr/>
            <p:nvPr/>
          </p:nvGrpSpPr>
          <p:grpSpPr>
            <a:xfrm>
              <a:off x="3307721" y="3296975"/>
              <a:ext cx="4822165" cy="1416118"/>
              <a:chOff x="3425544" y="3393635"/>
              <a:chExt cx="4822165" cy="1416118"/>
            </a:xfrm>
          </p:grpSpPr>
          <p:sp>
            <p:nvSpPr>
              <p:cNvPr id="10" name="Rectangle: Rounded Corners 9">
                <a:extLst>
                  <a:ext uri="{FF2B5EF4-FFF2-40B4-BE49-F238E27FC236}">
                    <a16:creationId xmlns:a16="http://schemas.microsoft.com/office/drawing/2014/main" id="{3D1A5F8E-35BD-E8F1-6459-03A44688A71B}"/>
                  </a:ext>
                </a:extLst>
              </p:cNvPr>
              <p:cNvSpPr/>
              <p:nvPr/>
            </p:nvSpPr>
            <p:spPr>
              <a:xfrm>
                <a:off x="3425544" y="3393635"/>
                <a:ext cx="1493365" cy="1416118"/>
              </a:xfrm>
              <a:prstGeom prst="roundRect">
                <a:avLst/>
              </a:prstGeom>
              <a:noFill/>
              <a:ln>
                <a:solidFill>
                  <a:schemeClr val="accent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6718D02A-79A8-88BA-4AFA-C1FF7B2B7E29}"/>
                  </a:ext>
                </a:extLst>
              </p:cNvPr>
              <p:cNvSpPr/>
              <p:nvPr/>
            </p:nvSpPr>
            <p:spPr>
              <a:xfrm>
                <a:off x="5089944" y="3393635"/>
                <a:ext cx="1493365" cy="1416118"/>
              </a:xfrm>
              <a:prstGeom prst="roundRect">
                <a:avLst/>
              </a:prstGeom>
              <a:noFill/>
              <a:ln>
                <a:solidFill>
                  <a:schemeClr val="accent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AB5A4A93-94C8-23CA-45B2-D58FD8129FB7}"/>
                  </a:ext>
                </a:extLst>
              </p:cNvPr>
              <p:cNvSpPr/>
              <p:nvPr/>
            </p:nvSpPr>
            <p:spPr>
              <a:xfrm>
                <a:off x="6754344" y="3393635"/>
                <a:ext cx="1493365" cy="1416118"/>
              </a:xfrm>
              <a:prstGeom prst="roundRect">
                <a:avLst/>
              </a:prstGeom>
              <a:solidFill>
                <a:schemeClr val="bg1"/>
              </a:solidFill>
              <a:ln>
                <a:solidFill>
                  <a:schemeClr val="accent5"/>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a16="http://schemas.microsoft.com/office/drawing/2014/main" id="{CDE25E70-67C3-35A0-F5E3-678CE058EADF}"/>
                </a:ext>
              </a:extLst>
            </p:cNvPr>
            <p:cNvSpPr txBox="1"/>
            <p:nvPr/>
          </p:nvSpPr>
          <p:spPr>
            <a:xfrm>
              <a:off x="626650" y="2282456"/>
              <a:ext cx="1956172" cy="2308324"/>
            </a:xfrm>
            <a:prstGeom prst="rect">
              <a:avLst/>
            </a:prstGeom>
            <a:noFill/>
          </p:spPr>
          <p:txBody>
            <a:bodyPr wrap="square" rtlCol="0">
              <a:spAutoFit/>
            </a:bodyPr>
            <a:lstStyle/>
            <a:p>
              <a:pPr algn="ctr"/>
              <a:r>
                <a:rPr lang="en-US" dirty="0"/>
                <a:t>Households earning under $50,000 per year</a:t>
              </a:r>
            </a:p>
            <a:p>
              <a:pPr algn="ctr"/>
              <a:endParaRPr lang="en-US" dirty="0"/>
            </a:p>
            <a:p>
              <a:pPr algn="ctr"/>
              <a:r>
                <a:rPr lang="en-US" dirty="0">
                  <a:solidFill>
                    <a:srgbClr val="003B73"/>
                  </a:solidFill>
                </a:rPr>
                <a:t>29% </a:t>
              </a:r>
              <a:r>
                <a:rPr lang="en-US" dirty="0"/>
                <a:t>- $150,000+</a:t>
              </a:r>
            </a:p>
            <a:p>
              <a:pPr algn="ctr"/>
              <a:endParaRPr lang="en-US" dirty="0"/>
            </a:p>
            <a:p>
              <a:pPr algn="ctr"/>
              <a:r>
                <a:rPr lang="en-US" dirty="0">
                  <a:solidFill>
                    <a:srgbClr val="003B73"/>
                  </a:solidFill>
                </a:rPr>
                <a:t>28% </a:t>
              </a:r>
              <a:r>
                <a:rPr lang="en-US" dirty="0"/>
                <a:t>- $50,000 - $149,000</a:t>
              </a:r>
            </a:p>
          </p:txBody>
        </p:sp>
        <p:sp>
          <p:nvSpPr>
            <p:cNvPr id="15" name="TextBox 14">
              <a:extLst>
                <a:ext uri="{FF2B5EF4-FFF2-40B4-BE49-F238E27FC236}">
                  <a16:creationId xmlns:a16="http://schemas.microsoft.com/office/drawing/2014/main" id="{05C79EC0-5590-83B7-DF8A-C2AB2F6C2771}"/>
                </a:ext>
              </a:extLst>
            </p:cNvPr>
            <p:cNvSpPr txBox="1"/>
            <p:nvPr/>
          </p:nvSpPr>
          <p:spPr>
            <a:xfrm>
              <a:off x="1105482" y="1627520"/>
              <a:ext cx="998508" cy="584775"/>
            </a:xfrm>
            <a:prstGeom prst="rect">
              <a:avLst/>
            </a:prstGeom>
            <a:noFill/>
          </p:spPr>
          <p:txBody>
            <a:bodyPr wrap="square">
              <a:spAutoFit/>
            </a:bodyPr>
            <a:lstStyle/>
            <a:p>
              <a:pPr algn="ctr"/>
              <a:r>
                <a:rPr lang="en-US" sz="3200" b="1" dirty="0">
                  <a:solidFill>
                    <a:schemeClr val="tx2"/>
                  </a:solidFill>
                </a:rPr>
                <a:t>38</a:t>
              </a:r>
              <a:r>
                <a:rPr lang="en-US" sz="2400" b="1" dirty="0">
                  <a:solidFill>
                    <a:schemeClr val="tx2"/>
                  </a:solidFill>
                </a:rPr>
                <a:t>%</a:t>
              </a:r>
              <a:endParaRPr lang="en-US" sz="3200" b="1" dirty="0">
                <a:solidFill>
                  <a:schemeClr val="tx2"/>
                </a:solidFill>
              </a:endParaRPr>
            </a:p>
          </p:txBody>
        </p:sp>
        <p:sp>
          <p:nvSpPr>
            <p:cNvPr id="19" name="TextBox 18">
              <a:extLst>
                <a:ext uri="{FF2B5EF4-FFF2-40B4-BE49-F238E27FC236}">
                  <a16:creationId xmlns:a16="http://schemas.microsoft.com/office/drawing/2014/main" id="{BED1A4C8-73BF-3518-A788-4258108A0289}"/>
                </a:ext>
              </a:extLst>
            </p:cNvPr>
            <p:cNvSpPr txBox="1"/>
            <p:nvPr/>
          </p:nvSpPr>
          <p:spPr>
            <a:xfrm>
              <a:off x="4498982" y="1796411"/>
              <a:ext cx="2391950" cy="861774"/>
            </a:xfrm>
            <a:prstGeom prst="rect">
              <a:avLst/>
            </a:prstGeom>
            <a:noFill/>
          </p:spPr>
          <p:txBody>
            <a:bodyPr wrap="square">
              <a:spAutoFit/>
            </a:bodyPr>
            <a:lstStyle/>
            <a:p>
              <a:pPr algn="ctr"/>
              <a:r>
                <a:rPr lang="en-US" dirty="0">
                  <a:solidFill>
                    <a:schemeClr val="bg1"/>
                  </a:solidFill>
                </a:rPr>
                <a:t>Younger </a:t>
              </a:r>
            </a:p>
            <a:p>
              <a:pPr algn="ctr"/>
              <a:r>
                <a:rPr lang="en-US" dirty="0">
                  <a:solidFill>
                    <a:schemeClr val="bg1"/>
                  </a:solidFill>
                </a:rPr>
                <a:t>Generations</a:t>
              </a:r>
            </a:p>
            <a:p>
              <a:pPr algn="ctr"/>
              <a:r>
                <a:rPr lang="en-US" sz="1400" dirty="0">
                  <a:solidFill>
                    <a:schemeClr val="bg1"/>
                  </a:solidFill>
                </a:rPr>
                <a:t>(Ages 18 to 59)</a:t>
              </a:r>
            </a:p>
          </p:txBody>
        </p:sp>
        <p:sp>
          <p:nvSpPr>
            <p:cNvPr id="20" name="TextBox 19">
              <a:extLst>
                <a:ext uri="{FF2B5EF4-FFF2-40B4-BE49-F238E27FC236}">
                  <a16:creationId xmlns:a16="http://schemas.microsoft.com/office/drawing/2014/main" id="{C3DB0960-4CF1-D9B2-E087-BB06985A691C}"/>
                </a:ext>
              </a:extLst>
            </p:cNvPr>
            <p:cNvSpPr txBox="1"/>
            <p:nvPr/>
          </p:nvSpPr>
          <p:spPr>
            <a:xfrm>
              <a:off x="8925185" y="1762400"/>
              <a:ext cx="1744524" cy="584775"/>
            </a:xfrm>
            <a:prstGeom prst="rect">
              <a:avLst/>
            </a:prstGeom>
            <a:noFill/>
          </p:spPr>
          <p:txBody>
            <a:bodyPr wrap="square">
              <a:spAutoFit/>
            </a:bodyPr>
            <a:lstStyle/>
            <a:p>
              <a:pPr algn="ctr"/>
              <a:r>
                <a:rPr lang="en-US" sz="3200" b="1" dirty="0">
                  <a:solidFill>
                    <a:schemeClr val="accent3"/>
                  </a:solidFill>
                </a:rPr>
                <a:t>28</a:t>
              </a:r>
              <a:r>
                <a:rPr lang="en-US" sz="2400" b="1" dirty="0">
                  <a:solidFill>
                    <a:schemeClr val="accent3"/>
                  </a:solidFill>
                </a:rPr>
                <a:t>%</a:t>
              </a:r>
              <a:endParaRPr lang="en-US" sz="3200" b="1" dirty="0">
                <a:solidFill>
                  <a:schemeClr val="accent3"/>
                </a:solidFill>
              </a:endParaRPr>
            </a:p>
          </p:txBody>
        </p:sp>
        <p:sp>
          <p:nvSpPr>
            <p:cNvPr id="21" name="TextBox 20">
              <a:extLst>
                <a:ext uri="{FF2B5EF4-FFF2-40B4-BE49-F238E27FC236}">
                  <a16:creationId xmlns:a16="http://schemas.microsoft.com/office/drawing/2014/main" id="{7565993D-82A3-B6C6-78DA-3F8D5D5BA3C4}"/>
                </a:ext>
              </a:extLst>
            </p:cNvPr>
            <p:cNvSpPr txBox="1"/>
            <p:nvPr/>
          </p:nvSpPr>
          <p:spPr>
            <a:xfrm>
              <a:off x="8933367" y="2347175"/>
              <a:ext cx="1736342" cy="369332"/>
            </a:xfrm>
            <a:prstGeom prst="rect">
              <a:avLst/>
            </a:prstGeom>
            <a:noFill/>
          </p:spPr>
          <p:txBody>
            <a:bodyPr wrap="square">
              <a:spAutoFit/>
            </a:bodyPr>
            <a:lstStyle/>
            <a:p>
              <a:pPr algn="ctr"/>
              <a:r>
                <a:rPr lang="en-US" dirty="0"/>
                <a:t>Men</a:t>
              </a:r>
            </a:p>
          </p:txBody>
        </p:sp>
        <p:sp>
          <p:nvSpPr>
            <p:cNvPr id="22" name="TextBox 21">
              <a:extLst>
                <a:ext uri="{FF2B5EF4-FFF2-40B4-BE49-F238E27FC236}">
                  <a16:creationId xmlns:a16="http://schemas.microsoft.com/office/drawing/2014/main" id="{F2A0B31C-13C8-B6C0-246D-E91E606041C8}"/>
                </a:ext>
              </a:extLst>
            </p:cNvPr>
            <p:cNvSpPr txBox="1"/>
            <p:nvPr/>
          </p:nvSpPr>
          <p:spPr>
            <a:xfrm>
              <a:off x="8941551" y="4083843"/>
              <a:ext cx="1736342" cy="369332"/>
            </a:xfrm>
            <a:prstGeom prst="rect">
              <a:avLst/>
            </a:prstGeom>
            <a:noFill/>
          </p:spPr>
          <p:txBody>
            <a:bodyPr wrap="square">
              <a:spAutoFit/>
            </a:bodyPr>
            <a:lstStyle/>
            <a:p>
              <a:pPr algn="ctr"/>
              <a:r>
                <a:rPr lang="en-US" dirty="0"/>
                <a:t>Women</a:t>
              </a:r>
            </a:p>
          </p:txBody>
        </p:sp>
        <p:sp>
          <p:nvSpPr>
            <p:cNvPr id="23" name="TextBox 22">
              <a:extLst>
                <a:ext uri="{FF2B5EF4-FFF2-40B4-BE49-F238E27FC236}">
                  <a16:creationId xmlns:a16="http://schemas.microsoft.com/office/drawing/2014/main" id="{7EBBF224-927F-89BC-8267-AC440196CB67}"/>
                </a:ext>
              </a:extLst>
            </p:cNvPr>
            <p:cNvSpPr txBox="1"/>
            <p:nvPr/>
          </p:nvSpPr>
          <p:spPr>
            <a:xfrm>
              <a:off x="8933368" y="3533572"/>
              <a:ext cx="1744524" cy="584775"/>
            </a:xfrm>
            <a:prstGeom prst="rect">
              <a:avLst/>
            </a:prstGeom>
            <a:noFill/>
          </p:spPr>
          <p:txBody>
            <a:bodyPr wrap="square">
              <a:spAutoFit/>
            </a:bodyPr>
            <a:lstStyle/>
            <a:p>
              <a:pPr algn="ctr"/>
              <a:r>
                <a:rPr lang="en-US" sz="3200" b="1" dirty="0">
                  <a:solidFill>
                    <a:srgbClr val="007985"/>
                  </a:solidFill>
                </a:rPr>
                <a:t>32</a:t>
              </a:r>
              <a:r>
                <a:rPr lang="en-US" sz="2400" b="1" dirty="0">
                  <a:solidFill>
                    <a:srgbClr val="007985"/>
                  </a:solidFill>
                </a:rPr>
                <a:t>%</a:t>
              </a:r>
              <a:endParaRPr lang="en-US" sz="3200" b="1" dirty="0">
                <a:solidFill>
                  <a:srgbClr val="007985"/>
                </a:solidFill>
              </a:endParaRPr>
            </a:p>
          </p:txBody>
        </p:sp>
        <p:sp>
          <p:nvSpPr>
            <p:cNvPr id="25" name="TextBox 24">
              <a:extLst>
                <a:ext uri="{FF2B5EF4-FFF2-40B4-BE49-F238E27FC236}">
                  <a16:creationId xmlns:a16="http://schemas.microsoft.com/office/drawing/2014/main" id="{A095763D-2EAB-5584-CD0F-B90CF29C4B93}"/>
                </a:ext>
              </a:extLst>
            </p:cNvPr>
            <p:cNvSpPr txBox="1"/>
            <p:nvPr/>
          </p:nvSpPr>
          <p:spPr>
            <a:xfrm>
              <a:off x="3307721" y="4113750"/>
              <a:ext cx="1504937" cy="369332"/>
            </a:xfrm>
            <a:prstGeom prst="rect">
              <a:avLst/>
            </a:prstGeom>
            <a:noFill/>
          </p:spPr>
          <p:txBody>
            <a:bodyPr wrap="square">
              <a:spAutoFit/>
            </a:bodyPr>
            <a:lstStyle/>
            <a:p>
              <a:pPr algn="ctr"/>
              <a:r>
                <a:rPr lang="en-US" dirty="0"/>
                <a:t>Gen Z</a:t>
              </a:r>
            </a:p>
          </p:txBody>
        </p:sp>
        <p:sp>
          <p:nvSpPr>
            <p:cNvPr id="26" name="TextBox 25">
              <a:extLst>
                <a:ext uri="{FF2B5EF4-FFF2-40B4-BE49-F238E27FC236}">
                  <a16:creationId xmlns:a16="http://schemas.microsoft.com/office/drawing/2014/main" id="{22CF9830-0752-6A67-2FD9-C89FBE71F9F7}"/>
                </a:ext>
              </a:extLst>
            </p:cNvPr>
            <p:cNvSpPr txBox="1"/>
            <p:nvPr/>
          </p:nvSpPr>
          <p:spPr>
            <a:xfrm>
              <a:off x="4972120" y="4127874"/>
              <a:ext cx="1493366" cy="369332"/>
            </a:xfrm>
            <a:prstGeom prst="rect">
              <a:avLst/>
            </a:prstGeom>
            <a:noFill/>
          </p:spPr>
          <p:txBody>
            <a:bodyPr wrap="square">
              <a:spAutoFit/>
            </a:bodyPr>
            <a:lstStyle/>
            <a:p>
              <a:pPr algn="ctr"/>
              <a:r>
                <a:rPr lang="en-US" dirty="0"/>
                <a:t>Millennials</a:t>
              </a:r>
            </a:p>
          </p:txBody>
        </p:sp>
        <p:sp>
          <p:nvSpPr>
            <p:cNvPr id="27" name="TextBox 26">
              <a:extLst>
                <a:ext uri="{FF2B5EF4-FFF2-40B4-BE49-F238E27FC236}">
                  <a16:creationId xmlns:a16="http://schemas.microsoft.com/office/drawing/2014/main" id="{4F0CBA6C-E765-711E-C0A7-355303880497}"/>
                </a:ext>
              </a:extLst>
            </p:cNvPr>
            <p:cNvSpPr txBox="1"/>
            <p:nvPr/>
          </p:nvSpPr>
          <p:spPr>
            <a:xfrm>
              <a:off x="6636520" y="4121824"/>
              <a:ext cx="1493364" cy="369332"/>
            </a:xfrm>
            <a:prstGeom prst="rect">
              <a:avLst/>
            </a:prstGeom>
            <a:noFill/>
          </p:spPr>
          <p:txBody>
            <a:bodyPr wrap="square">
              <a:spAutoFit/>
            </a:bodyPr>
            <a:lstStyle/>
            <a:p>
              <a:pPr algn="ctr"/>
              <a:r>
                <a:rPr lang="en-US" dirty="0"/>
                <a:t>Gen X</a:t>
              </a:r>
            </a:p>
          </p:txBody>
        </p:sp>
        <p:sp>
          <p:nvSpPr>
            <p:cNvPr id="28" name="TextBox 27">
              <a:extLst>
                <a:ext uri="{FF2B5EF4-FFF2-40B4-BE49-F238E27FC236}">
                  <a16:creationId xmlns:a16="http://schemas.microsoft.com/office/drawing/2014/main" id="{46CFFA6B-3983-3DED-B21E-E92BB006013C}"/>
                </a:ext>
              </a:extLst>
            </p:cNvPr>
            <p:cNvSpPr txBox="1"/>
            <p:nvPr/>
          </p:nvSpPr>
          <p:spPr>
            <a:xfrm>
              <a:off x="3365665" y="3528975"/>
              <a:ext cx="1493365" cy="584775"/>
            </a:xfrm>
            <a:prstGeom prst="rect">
              <a:avLst/>
            </a:prstGeom>
            <a:noFill/>
          </p:spPr>
          <p:txBody>
            <a:bodyPr wrap="square">
              <a:spAutoFit/>
            </a:bodyPr>
            <a:lstStyle/>
            <a:p>
              <a:pPr algn="ctr"/>
              <a:r>
                <a:rPr lang="en-US" sz="3200" b="1" dirty="0">
                  <a:solidFill>
                    <a:schemeClr val="accent5"/>
                  </a:solidFill>
                </a:rPr>
                <a:t>44</a:t>
              </a:r>
              <a:r>
                <a:rPr lang="en-US" sz="2400" b="1" dirty="0">
                  <a:solidFill>
                    <a:schemeClr val="accent5"/>
                  </a:solidFill>
                </a:rPr>
                <a:t>%</a:t>
              </a:r>
              <a:endParaRPr lang="en-US" sz="3200" b="1" dirty="0">
                <a:solidFill>
                  <a:schemeClr val="accent5"/>
                </a:solidFill>
              </a:endParaRPr>
            </a:p>
          </p:txBody>
        </p:sp>
        <p:sp>
          <p:nvSpPr>
            <p:cNvPr id="29" name="TextBox 28">
              <a:extLst>
                <a:ext uri="{FF2B5EF4-FFF2-40B4-BE49-F238E27FC236}">
                  <a16:creationId xmlns:a16="http://schemas.microsoft.com/office/drawing/2014/main" id="{9D84DE05-8803-E6AF-243E-B7E4EB863FC2}"/>
                </a:ext>
              </a:extLst>
            </p:cNvPr>
            <p:cNvSpPr txBox="1"/>
            <p:nvPr/>
          </p:nvSpPr>
          <p:spPr>
            <a:xfrm>
              <a:off x="4960548" y="3533947"/>
              <a:ext cx="1475411" cy="584775"/>
            </a:xfrm>
            <a:prstGeom prst="rect">
              <a:avLst/>
            </a:prstGeom>
            <a:noFill/>
          </p:spPr>
          <p:txBody>
            <a:bodyPr wrap="square">
              <a:spAutoFit/>
            </a:bodyPr>
            <a:lstStyle/>
            <a:p>
              <a:pPr algn="ctr"/>
              <a:r>
                <a:rPr lang="en-US" sz="3200" b="1" dirty="0">
                  <a:solidFill>
                    <a:schemeClr val="accent5"/>
                  </a:solidFill>
                </a:rPr>
                <a:t>34</a:t>
              </a:r>
              <a:r>
                <a:rPr lang="en-US" sz="2400" b="1" dirty="0">
                  <a:solidFill>
                    <a:schemeClr val="accent5"/>
                  </a:solidFill>
                </a:rPr>
                <a:t>%</a:t>
              </a:r>
              <a:endParaRPr lang="en-US" sz="3200" b="1" dirty="0">
                <a:solidFill>
                  <a:schemeClr val="accent5"/>
                </a:solidFill>
              </a:endParaRPr>
            </a:p>
          </p:txBody>
        </p:sp>
        <p:sp>
          <p:nvSpPr>
            <p:cNvPr id="30" name="TextBox 29">
              <a:extLst>
                <a:ext uri="{FF2B5EF4-FFF2-40B4-BE49-F238E27FC236}">
                  <a16:creationId xmlns:a16="http://schemas.microsoft.com/office/drawing/2014/main" id="{7F75776B-48BE-EDF6-13AB-9C59A58A8B6F}"/>
                </a:ext>
              </a:extLst>
            </p:cNvPr>
            <p:cNvSpPr txBox="1"/>
            <p:nvPr/>
          </p:nvSpPr>
          <p:spPr>
            <a:xfrm>
              <a:off x="6636520" y="3532564"/>
              <a:ext cx="1493365" cy="584775"/>
            </a:xfrm>
            <a:prstGeom prst="rect">
              <a:avLst/>
            </a:prstGeom>
            <a:noFill/>
          </p:spPr>
          <p:txBody>
            <a:bodyPr wrap="square">
              <a:spAutoFit/>
            </a:bodyPr>
            <a:lstStyle/>
            <a:p>
              <a:pPr algn="ctr"/>
              <a:r>
                <a:rPr lang="en-US" sz="3200" b="1" dirty="0">
                  <a:solidFill>
                    <a:schemeClr val="accent5"/>
                  </a:solidFill>
                </a:rPr>
                <a:t>32</a:t>
              </a:r>
              <a:r>
                <a:rPr lang="en-US" sz="2400" b="1" dirty="0">
                  <a:solidFill>
                    <a:schemeClr val="accent5"/>
                  </a:solidFill>
                </a:rPr>
                <a:t>%</a:t>
              </a:r>
              <a:endParaRPr lang="en-US" sz="3200" b="1" dirty="0">
                <a:solidFill>
                  <a:schemeClr val="accent5"/>
                </a:solidFill>
              </a:endParaRPr>
            </a:p>
          </p:txBody>
        </p:sp>
        <p:cxnSp>
          <p:nvCxnSpPr>
            <p:cNvPr id="38" name="Straight Connector 37">
              <a:extLst>
                <a:ext uri="{FF2B5EF4-FFF2-40B4-BE49-F238E27FC236}">
                  <a16:creationId xmlns:a16="http://schemas.microsoft.com/office/drawing/2014/main" id="{27DC77BF-4CA0-6B95-EB8A-2C42CBEC916F}"/>
                </a:ext>
              </a:extLst>
            </p:cNvPr>
            <p:cNvCxnSpPr>
              <a:cxnSpLocks/>
            </p:cNvCxnSpPr>
            <p:nvPr/>
          </p:nvCxnSpPr>
          <p:spPr>
            <a:xfrm>
              <a:off x="4643749" y="2676115"/>
              <a:ext cx="0" cy="62086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733C5D6-CB04-180E-D2BD-A3A430AA4859}"/>
                </a:ext>
              </a:extLst>
            </p:cNvPr>
            <p:cNvCxnSpPr>
              <a:cxnSpLocks/>
            </p:cNvCxnSpPr>
            <p:nvPr/>
          </p:nvCxnSpPr>
          <p:spPr>
            <a:xfrm>
              <a:off x="5694957" y="2663649"/>
              <a:ext cx="0" cy="62086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2101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E5F259-4FB5-F7CE-E700-DBC2CA2D0B36}"/>
              </a:ext>
            </a:extLst>
          </p:cNvPr>
          <p:cNvSpPr>
            <a:spLocks noGrp="1"/>
          </p:cNvSpPr>
          <p:nvPr>
            <p:ph type="title"/>
          </p:nvPr>
        </p:nvSpPr>
        <p:spPr/>
        <p:txBody>
          <a:bodyPr/>
          <a:lstStyle/>
          <a:p>
            <a:r>
              <a:rPr lang="en-US" dirty="0"/>
              <a:t>Perceptions of Life Insurance Ownership</a:t>
            </a:r>
          </a:p>
        </p:txBody>
      </p:sp>
      <p:pic>
        <p:nvPicPr>
          <p:cNvPr id="9" name="Picture Placeholder 8" descr="A person sitting at a table with a computer&#10;&#10;Description automatically generated">
            <a:extLst>
              <a:ext uri="{FF2B5EF4-FFF2-40B4-BE49-F238E27FC236}">
                <a16:creationId xmlns:a16="http://schemas.microsoft.com/office/drawing/2014/main" id="{8F1D2A1C-A4CC-8CC8-0032-B5441DD3FC76}"/>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val="0"/>
              </a:ext>
            </a:extLst>
          </a:blip>
          <a:srcRect t="24395" b="24395"/>
          <a:stretch>
            <a:fillRect/>
          </a:stretch>
        </p:blipFill>
        <p:spPr/>
      </p:pic>
    </p:spTree>
    <p:extLst>
      <p:ext uri="{BB962C8B-B14F-4D97-AF65-F5344CB8AC3E}">
        <p14:creationId xmlns:p14="http://schemas.microsoft.com/office/powerpoint/2010/main" val="2629648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DC5BE42-73B5-E932-A1A5-10A7F44CD43B}"/>
              </a:ext>
            </a:extLst>
          </p:cNvPr>
          <p:cNvSpPr/>
          <p:nvPr/>
        </p:nvSpPr>
        <p:spPr>
          <a:xfrm>
            <a:off x="3203825" y="2128175"/>
            <a:ext cx="2792120" cy="2622431"/>
          </a:xfrm>
          <a:prstGeom prst="roundRect">
            <a:avLst/>
          </a:prstGeom>
          <a:solidFill>
            <a:schemeClr val="accent3"/>
          </a:solidFill>
          <a:ln>
            <a:solidFill>
              <a:schemeClr val="bg2">
                <a:lumMod val="20000"/>
                <a:lumOff val="8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2">
            <a:extLst>
              <a:ext uri="{FF2B5EF4-FFF2-40B4-BE49-F238E27FC236}">
                <a16:creationId xmlns:a16="http://schemas.microsoft.com/office/drawing/2014/main" id="{19256AAF-6656-309B-6CA3-BF6E247ADB8E}"/>
              </a:ext>
            </a:extLst>
          </p:cNvPr>
          <p:cNvSpPr/>
          <p:nvPr/>
        </p:nvSpPr>
        <p:spPr>
          <a:xfrm>
            <a:off x="261897" y="2147067"/>
            <a:ext cx="2792120" cy="2622431"/>
          </a:xfrm>
          <a:prstGeom prst="roundRect">
            <a:avLst/>
          </a:prstGeom>
          <a:solidFill>
            <a:schemeClr val="tx2"/>
          </a:solidFill>
          <a:ln>
            <a:solidFill>
              <a:schemeClr val="bg2">
                <a:lumMod val="20000"/>
                <a:lumOff val="8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B1A2B55-39DA-CCD1-434B-1C89F0E44F14}"/>
              </a:ext>
            </a:extLst>
          </p:cNvPr>
          <p:cNvSpPr>
            <a:spLocks noGrp="1"/>
          </p:cNvSpPr>
          <p:nvPr>
            <p:ph type="title"/>
          </p:nvPr>
        </p:nvSpPr>
        <p:spPr/>
        <p:txBody>
          <a:bodyPr/>
          <a:lstStyle/>
          <a:p>
            <a:r>
              <a:rPr lang="en-US" dirty="0"/>
              <a:t>Perceived Life Insurance Coverage</a:t>
            </a:r>
          </a:p>
        </p:txBody>
      </p:sp>
      <p:sp>
        <p:nvSpPr>
          <p:cNvPr id="5" name="TextBox 4">
            <a:extLst>
              <a:ext uri="{FF2B5EF4-FFF2-40B4-BE49-F238E27FC236}">
                <a16:creationId xmlns:a16="http://schemas.microsoft.com/office/drawing/2014/main" id="{3D2FE063-73C6-98DA-3F39-F8FB86DE40F4}"/>
              </a:ext>
            </a:extLst>
          </p:cNvPr>
          <p:cNvSpPr txBox="1"/>
          <p:nvPr/>
        </p:nvSpPr>
        <p:spPr>
          <a:xfrm>
            <a:off x="578820" y="2569796"/>
            <a:ext cx="2137491" cy="707886"/>
          </a:xfrm>
          <a:prstGeom prst="rect">
            <a:avLst/>
          </a:prstGeom>
          <a:noFill/>
        </p:spPr>
        <p:txBody>
          <a:bodyPr wrap="square" rtlCol="0">
            <a:spAutoFit/>
          </a:bodyPr>
          <a:lstStyle/>
          <a:p>
            <a:pPr algn="ctr"/>
            <a:r>
              <a:rPr lang="en-US" sz="4000" b="1" dirty="0">
                <a:solidFill>
                  <a:schemeClr val="bg1"/>
                </a:solidFill>
              </a:rPr>
              <a:t>42%</a:t>
            </a:r>
          </a:p>
        </p:txBody>
      </p:sp>
      <p:sp>
        <p:nvSpPr>
          <p:cNvPr id="9" name="TextBox 8">
            <a:extLst>
              <a:ext uri="{FF2B5EF4-FFF2-40B4-BE49-F238E27FC236}">
                <a16:creationId xmlns:a16="http://schemas.microsoft.com/office/drawing/2014/main" id="{F91B91A1-20A3-8044-69D1-3EFC9FCC4836}"/>
              </a:ext>
            </a:extLst>
          </p:cNvPr>
          <p:cNvSpPr txBox="1"/>
          <p:nvPr/>
        </p:nvSpPr>
        <p:spPr>
          <a:xfrm>
            <a:off x="-60468" y="3423691"/>
            <a:ext cx="3416068" cy="861774"/>
          </a:xfrm>
          <a:prstGeom prst="rect">
            <a:avLst/>
          </a:prstGeom>
          <a:noFill/>
        </p:spPr>
        <p:txBody>
          <a:bodyPr wrap="square">
            <a:spAutoFit/>
          </a:bodyPr>
          <a:lstStyle/>
          <a:p>
            <a:pPr algn="ctr"/>
            <a:r>
              <a:rPr lang="en-US" sz="2500" dirty="0">
                <a:solidFill>
                  <a:schemeClr val="bg1"/>
                </a:solidFill>
              </a:rPr>
              <a:t>I have the right amount</a:t>
            </a:r>
          </a:p>
        </p:txBody>
      </p:sp>
      <p:sp>
        <p:nvSpPr>
          <p:cNvPr id="7" name="TextBox 6">
            <a:extLst>
              <a:ext uri="{FF2B5EF4-FFF2-40B4-BE49-F238E27FC236}">
                <a16:creationId xmlns:a16="http://schemas.microsoft.com/office/drawing/2014/main" id="{F2BE8439-857D-775A-CDE8-C5A7F1732854}"/>
              </a:ext>
            </a:extLst>
          </p:cNvPr>
          <p:cNvSpPr txBox="1"/>
          <p:nvPr/>
        </p:nvSpPr>
        <p:spPr>
          <a:xfrm>
            <a:off x="414617" y="6422706"/>
            <a:ext cx="6806241" cy="246221"/>
          </a:xfrm>
          <a:prstGeom prst="rect">
            <a:avLst/>
          </a:prstGeom>
          <a:noFill/>
        </p:spPr>
        <p:txBody>
          <a:bodyPr wrap="square" rtlCol="0">
            <a:spAutoFit/>
          </a:bodyPr>
          <a:lstStyle/>
          <a:p>
            <a:r>
              <a:rPr lang="en-US" sz="1000" dirty="0"/>
              <a:t>Source: </a:t>
            </a:r>
            <a:r>
              <a:rPr lang="en-US" sz="1000" i="1" dirty="0"/>
              <a:t>2023 Canadian Life Insurance Barometer Study</a:t>
            </a:r>
            <a:r>
              <a:rPr lang="en-US" sz="1000" dirty="0"/>
              <a:t>, LIMRA and Life Happens.</a:t>
            </a:r>
          </a:p>
        </p:txBody>
      </p:sp>
      <p:sp>
        <p:nvSpPr>
          <p:cNvPr id="16" name="TextBox 15">
            <a:extLst>
              <a:ext uri="{FF2B5EF4-FFF2-40B4-BE49-F238E27FC236}">
                <a16:creationId xmlns:a16="http://schemas.microsoft.com/office/drawing/2014/main" id="{086CE200-980C-09E0-C9DD-3C4EC9629557}"/>
              </a:ext>
            </a:extLst>
          </p:cNvPr>
          <p:cNvSpPr txBox="1"/>
          <p:nvPr/>
        </p:nvSpPr>
        <p:spPr>
          <a:xfrm>
            <a:off x="3544309" y="2653305"/>
            <a:ext cx="2137491" cy="707886"/>
          </a:xfrm>
          <a:prstGeom prst="rect">
            <a:avLst/>
          </a:prstGeom>
          <a:noFill/>
        </p:spPr>
        <p:txBody>
          <a:bodyPr wrap="square" rtlCol="0">
            <a:spAutoFit/>
          </a:bodyPr>
          <a:lstStyle/>
          <a:p>
            <a:pPr algn="ctr"/>
            <a:r>
              <a:rPr lang="en-US" sz="4000" b="1" dirty="0">
                <a:solidFill>
                  <a:schemeClr val="bg1"/>
                </a:solidFill>
              </a:rPr>
              <a:t>26%</a:t>
            </a:r>
          </a:p>
        </p:txBody>
      </p:sp>
      <p:sp>
        <p:nvSpPr>
          <p:cNvPr id="17" name="TextBox 16">
            <a:extLst>
              <a:ext uri="{FF2B5EF4-FFF2-40B4-BE49-F238E27FC236}">
                <a16:creationId xmlns:a16="http://schemas.microsoft.com/office/drawing/2014/main" id="{DA0D957D-7691-6697-D57F-D5CEDAB78FF2}"/>
              </a:ext>
            </a:extLst>
          </p:cNvPr>
          <p:cNvSpPr txBox="1"/>
          <p:nvPr/>
        </p:nvSpPr>
        <p:spPr>
          <a:xfrm>
            <a:off x="2893353" y="3423691"/>
            <a:ext cx="3416068" cy="861774"/>
          </a:xfrm>
          <a:prstGeom prst="rect">
            <a:avLst/>
          </a:prstGeom>
          <a:noFill/>
        </p:spPr>
        <p:txBody>
          <a:bodyPr wrap="square">
            <a:spAutoFit/>
          </a:bodyPr>
          <a:lstStyle/>
          <a:p>
            <a:pPr algn="ctr"/>
            <a:r>
              <a:rPr lang="en-US" sz="2500" dirty="0">
                <a:solidFill>
                  <a:schemeClr val="bg1"/>
                </a:solidFill>
              </a:rPr>
              <a:t>I do not have</a:t>
            </a:r>
            <a:br>
              <a:rPr lang="en-US" sz="2500" dirty="0">
                <a:solidFill>
                  <a:schemeClr val="bg1"/>
                </a:solidFill>
              </a:rPr>
            </a:br>
            <a:r>
              <a:rPr lang="en-US" sz="2500" dirty="0">
                <a:solidFill>
                  <a:schemeClr val="bg1"/>
                </a:solidFill>
              </a:rPr>
              <a:t>enough</a:t>
            </a:r>
          </a:p>
        </p:txBody>
      </p:sp>
      <p:sp>
        <p:nvSpPr>
          <p:cNvPr id="18" name="Rectangle: Rounded Corners 17">
            <a:extLst>
              <a:ext uri="{FF2B5EF4-FFF2-40B4-BE49-F238E27FC236}">
                <a16:creationId xmlns:a16="http://schemas.microsoft.com/office/drawing/2014/main" id="{3CDA530A-0D93-41EA-2DC3-6C7EC4017AAA}"/>
              </a:ext>
            </a:extLst>
          </p:cNvPr>
          <p:cNvSpPr/>
          <p:nvPr/>
        </p:nvSpPr>
        <p:spPr>
          <a:xfrm>
            <a:off x="9087906" y="2117784"/>
            <a:ext cx="2792120" cy="2622431"/>
          </a:xfrm>
          <a:prstGeom prst="roundRect">
            <a:avLst/>
          </a:prstGeom>
          <a:solidFill>
            <a:schemeClr val="accent3"/>
          </a:solidFill>
          <a:ln>
            <a:solidFill>
              <a:schemeClr val="bg2">
                <a:lumMod val="20000"/>
                <a:lumOff val="8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724135A0-DEE5-2487-0CAC-87696D7881C7}"/>
              </a:ext>
            </a:extLst>
          </p:cNvPr>
          <p:cNvSpPr/>
          <p:nvPr/>
        </p:nvSpPr>
        <p:spPr>
          <a:xfrm>
            <a:off x="6169539" y="2117784"/>
            <a:ext cx="2792120" cy="2622431"/>
          </a:xfrm>
          <a:prstGeom prst="roundRect">
            <a:avLst/>
          </a:prstGeom>
          <a:solidFill>
            <a:schemeClr val="tx2"/>
          </a:solidFill>
          <a:ln>
            <a:solidFill>
              <a:schemeClr val="bg2">
                <a:lumMod val="20000"/>
                <a:lumOff val="8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65041C56-BC84-F014-23ED-DF2353DBF45A}"/>
              </a:ext>
            </a:extLst>
          </p:cNvPr>
          <p:cNvSpPr txBox="1"/>
          <p:nvPr/>
        </p:nvSpPr>
        <p:spPr>
          <a:xfrm>
            <a:off x="6486462" y="2540513"/>
            <a:ext cx="2137491" cy="707886"/>
          </a:xfrm>
          <a:prstGeom prst="rect">
            <a:avLst/>
          </a:prstGeom>
          <a:noFill/>
        </p:spPr>
        <p:txBody>
          <a:bodyPr wrap="square" rtlCol="0">
            <a:spAutoFit/>
          </a:bodyPr>
          <a:lstStyle/>
          <a:p>
            <a:pPr algn="ctr"/>
            <a:r>
              <a:rPr lang="en-US" sz="4000" b="1" dirty="0">
                <a:solidFill>
                  <a:schemeClr val="bg1"/>
                </a:solidFill>
              </a:rPr>
              <a:t>11%</a:t>
            </a:r>
          </a:p>
        </p:txBody>
      </p:sp>
      <p:sp>
        <p:nvSpPr>
          <p:cNvPr id="21" name="TextBox 20">
            <a:extLst>
              <a:ext uri="{FF2B5EF4-FFF2-40B4-BE49-F238E27FC236}">
                <a16:creationId xmlns:a16="http://schemas.microsoft.com/office/drawing/2014/main" id="{3C01EBB1-D472-B885-DC9C-DAD263F69B2B}"/>
              </a:ext>
            </a:extLst>
          </p:cNvPr>
          <p:cNvSpPr txBox="1"/>
          <p:nvPr/>
        </p:nvSpPr>
        <p:spPr>
          <a:xfrm>
            <a:off x="5847174" y="3394408"/>
            <a:ext cx="3416068" cy="861774"/>
          </a:xfrm>
          <a:prstGeom prst="rect">
            <a:avLst/>
          </a:prstGeom>
          <a:noFill/>
        </p:spPr>
        <p:txBody>
          <a:bodyPr wrap="square">
            <a:spAutoFit/>
          </a:bodyPr>
          <a:lstStyle/>
          <a:p>
            <a:pPr algn="ctr"/>
            <a:r>
              <a:rPr lang="en-US" sz="2500" dirty="0">
                <a:solidFill>
                  <a:schemeClr val="bg1"/>
                </a:solidFill>
              </a:rPr>
              <a:t>I do not need any </a:t>
            </a:r>
          </a:p>
          <a:p>
            <a:pPr algn="ctr"/>
            <a:r>
              <a:rPr lang="en-US" sz="2500" dirty="0">
                <a:solidFill>
                  <a:schemeClr val="bg1"/>
                </a:solidFill>
              </a:rPr>
              <a:t>life insurance</a:t>
            </a:r>
          </a:p>
        </p:txBody>
      </p:sp>
      <p:sp>
        <p:nvSpPr>
          <p:cNvPr id="22" name="TextBox 21">
            <a:extLst>
              <a:ext uri="{FF2B5EF4-FFF2-40B4-BE49-F238E27FC236}">
                <a16:creationId xmlns:a16="http://schemas.microsoft.com/office/drawing/2014/main" id="{5915781D-AEFA-1579-2DE4-9F1BC0622609}"/>
              </a:ext>
            </a:extLst>
          </p:cNvPr>
          <p:cNvSpPr txBox="1"/>
          <p:nvPr/>
        </p:nvSpPr>
        <p:spPr>
          <a:xfrm>
            <a:off x="9428390" y="2642914"/>
            <a:ext cx="2137491" cy="707886"/>
          </a:xfrm>
          <a:prstGeom prst="rect">
            <a:avLst/>
          </a:prstGeom>
          <a:noFill/>
        </p:spPr>
        <p:txBody>
          <a:bodyPr wrap="square" rtlCol="0">
            <a:spAutoFit/>
          </a:bodyPr>
          <a:lstStyle/>
          <a:p>
            <a:pPr algn="ctr"/>
            <a:r>
              <a:rPr lang="en-US" sz="4000" b="1" dirty="0">
                <a:solidFill>
                  <a:schemeClr val="bg1"/>
                </a:solidFill>
              </a:rPr>
              <a:t>8%</a:t>
            </a:r>
          </a:p>
        </p:txBody>
      </p:sp>
      <p:sp>
        <p:nvSpPr>
          <p:cNvPr id="23" name="TextBox 22">
            <a:extLst>
              <a:ext uri="{FF2B5EF4-FFF2-40B4-BE49-F238E27FC236}">
                <a16:creationId xmlns:a16="http://schemas.microsoft.com/office/drawing/2014/main" id="{E90DE42D-63AD-1C13-7A03-CF10D52630AE}"/>
              </a:ext>
            </a:extLst>
          </p:cNvPr>
          <p:cNvSpPr txBox="1"/>
          <p:nvPr/>
        </p:nvSpPr>
        <p:spPr>
          <a:xfrm>
            <a:off x="8775932" y="3423691"/>
            <a:ext cx="3416068" cy="861774"/>
          </a:xfrm>
          <a:prstGeom prst="rect">
            <a:avLst/>
          </a:prstGeom>
          <a:noFill/>
        </p:spPr>
        <p:txBody>
          <a:bodyPr wrap="square">
            <a:spAutoFit/>
          </a:bodyPr>
          <a:lstStyle/>
          <a:p>
            <a:pPr algn="ctr"/>
            <a:r>
              <a:rPr lang="en-US" sz="2500" dirty="0">
                <a:solidFill>
                  <a:schemeClr val="bg1"/>
                </a:solidFill>
              </a:rPr>
              <a:t>I have more than enough</a:t>
            </a:r>
          </a:p>
        </p:txBody>
      </p:sp>
    </p:spTree>
    <p:extLst>
      <p:ext uri="{BB962C8B-B14F-4D97-AF65-F5344CB8AC3E}">
        <p14:creationId xmlns:p14="http://schemas.microsoft.com/office/powerpoint/2010/main" val="3135042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E37E6-76D5-2D96-710D-037D43D0605F}"/>
              </a:ext>
            </a:extLst>
          </p:cNvPr>
          <p:cNvSpPr>
            <a:spLocks noGrp="1"/>
          </p:cNvSpPr>
          <p:nvPr>
            <p:ph type="title"/>
          </p:nvPr>
        </p:nvSpPr>
        <p:spPr/>
        <p:txBody>
          <a:bodyPr>
            <a:normAutofit/>
          </a:bodyPr>
          <a:lstStyle/>
          <a:p>
            <a:r>
              <a:rPr lang="en-US" dirty="0"/>
              <a:t>Insurance Product Knowledge</a:t>
            </a:r>
          </a:p>
        </p:txBody>
      </p:sp>
      <p:graphicFrame>
        <p:nvGraphicFramePr>
          <p:cNvPr id="8" name="Chart Placeholder 7">
            <a:extLst>
              <a:ext uri="{FF2B5EF4-FFF2-40B4-BE49-F238E27FC236}">
                <a16:creationId xmlns:a16="http://schemas.microsoft.com/office/drawing/2014/main" id="{23E73BFF-49F1-36F8-7460-D10FA0A02C45}"/>
              </a:ext>
            </a:extLst>
          </p:cNvPr>
          <p:cNvGraphicFramePr>
            <a:graphicFrameLocks noGrp="1"/>
          </p:cNvGraphicFramePr>
          <p:nvPr>
            <p:ph type="chart" sz="quarter" idx="15"/>
            <p:extLst>
              <p:ext uri="{D42A27DB-BD31-4B8C-83A1-F6EECF244321}">
                <p14:modId xmlns:p14="http://schemas.microsoft.com/office/powerpoint/2010/main" val="1273509970"/>
              </p:ext>
            </p:extLst>
          </p:nvPr>
        </p:nvGraphicFramePr>
        <p:xfrm>
          <a:off x="417448" y="1124465"/>
          <a:ext cx="11346184" cy="451021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a:extLst>
              <a:ext uri="{FF2B5EF4-FFF2-40B4-BE49-F238E27FC236}">
                <a16:creationId xmlns:a16="http://schemas.microsoft.com/office/drawing/2014/main" id="{370A783E-3CA0-4F9A-F284-56FB83A73A10}"/>
              </a:ext>
            </a:extLst>
          </p:cNvPr>
          <p:cNvSpPr>
            <a:spLocks noGrp="1"/>
          </p:cNvSpPr>
          <p:nvPr>
            <p:ph type="body" sz="quarter" idx="14"/>
          </p:nvPr>
        </p:nvSpPr>
        <p:spPr/>
        <p:txBody>
          <a:bodyPr/>
          <a:lstStyle/>
          <a:p>
            <a:r>
              <a:rPr lang="en-US" sz="1000" dirty="0"/>
              <a:t>Source: </a:t>
            </a:r>
            <a:r>
              <a:rPr lang="en-US" sz="1000" i="1" dirty="0"/>
              <a:t>2023 Canadian Life Insurance Barometer Study</a:t>
            </a:r>
            <a:r>
              <a:rPr lang="en-US" sz="1000" dirty="0"/>
              <a:t>, LIMRA and Life Happens.</a:t>
            </a:r>
          </a:p>
        </p:txBody>
      </p:sp>
    </p:spTree>
    <p:extLst>
      <p:ext uri="{BB962C8B-B14F-4D97-AF65-F5344CB8AC3E}">
        <p14:creationId xmlns:p14="http://schemas.microsoft.com/office/powerpoint/2010/main" val="1269573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A53956F0-9722-5492-B2E8-41157A6A6BE7}"/>
              </a:ext>
            </a:extLst>
          </p:cNvPr>
          <p:cNvGraphicFramePr/>
          <p:nvPr>
            <p:extLst>
              <p:ext uri="{D42A27DB-BD31-4B8C-83A1-F6EECF244321}">
                <p14:modId xmlns:p14="http://schemas.microsoft.com/office/powerpoint/2010/main" val="2709248446"/>
              </p:ext>
            </p:extLst>
          </p:nvPr>
        </p:nvGraphicFramePr>
        <p:xfrm>
          <a:off x="285777" y="1366794"/>
          <a:ext cx="5716705" cy="436997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85AB36D-095A-162A-CE9E-AD2AA74492B0}"/>
              </a:ext>
            </a:extLst>
          </p:cNvPr>
          <p:cNvSpPr>
            <a:spLocks noGrp="1"/>
          </p:cNvSpPr>
          <p:nvPr>
            <p:ph type="title"/>
          </p:nvPr>
        </p:nvSpPr>
        <p:spPr/>
        <p:txBody>
          <a:bodyPr>
            <a:normAutofit/>
          </a:bodyPr>
          <a:lstStyle/>
          <a:p>
            <a:r>
              <a:rPr lang="en-US" dirty="0"/>
              <a:t>Primary Reasons For Not Owning (More) Life Insurance</a:t>
            </a:r>
          </a:p>
        </p:txBody>
      </p:sp>
      <p:pic>
        <p:nvPicPr>
          <p:cNvPr id="7" name="Picture Placeholder 6" descr="A person and person looking at a computer&#10;&#10;Description automatically generated">
            <a:extLst>
              <a:ext uri="{FF2B5EF4-FFF2-40B4-BE49-F238E27FC236}">
                <a16:creationId xmlns:a16="http://schemas.microsoft.com/office/drawing/2014/main" id="{BEC7DC23-3226-4559-7AA0-0187D7DBE7AE}"/>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val="0"/>
              </a:ext>
            </a:extLst>
          </a:blip>
          <a:srcRect l="8811" r="8811"/>
          <a:stretch>
            <a:fillRect/>
          </a:stretch>
        </p:blipFill>
        <p:spPr/>
      </p:pic>
      <p:sp>
        <p:nvSpPr>
          <p:cNvPr id="5" name="Text Placeholder 4">
            <a:extLst>
              <a:ext uri="{FF2B5EF4-FFF2-40B4-BE49-F238E27FC236}">
                <a16:creationId xmlns:a16="http://schemas.microsoft.com/office/drawing/2014/main" id="{9007163D-87D7-A9FD-A29F-BD35B9AA4CA2}"/>
              </a:ext>
            </a:extLst>
          </p:cNvPr>
          <p:cNvSpPr>
            <a:spLocks noGrp="1"/>
          </p:cNvSpPr>
          <p:nvPr>
            <p:ph type="body" sz="quarter" idx="14"/>
          </p:nvPr>
        </p:nvSpPr>
        <p:spPr>
          <a:xfrm>
            <a:off x="157676" y="6158223"/>
            <a:ext cx="5346858" cy="658368"/>
          </a:xfrm>
        </p:spPr>
        <p:txBody>
          <a:bodyPr/>
          <a:lstStyle/>
          <a:p>
            <a:r>
              <a:rPr lang="en-US" sz="1000" dirty="0"/>
              <a:t>Source: </a:t>
            </a:r>
            <a:r>
              <a:rPr lang="en-US" sz="1000" i="1" dirty="0"/>
              <a:t>2023 Canadian Life Insurance Barometer Study</a:t>
            </a:r>
            <a:r>
              <a:rPr lang="en-US" sz="1000" dirty="0"/>
              <a:t>, LIMRA and Life Happens.</a:t>
            </a:r>
          </a:p>
          <a:p>
            <a:endParaRPr lang="en-US" dirty="0"/>
          </a:p>
        </p:txBody>
      </p:sp>
    </p:spTree>
    <p:extLst>
      <p:ext uri="{BB962C8B-B14F-4D97-AF65-F5344CB8AC3E}">
        <p14:creationId xmlns:p14="http://schemas.microsoft.com/office/powerpoint/2010/main" val="1357885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E5F259-4FB5-F7CE-E700-DBC2CA2D0B36}"/>
              </a:ext>
            </a:extLst>
          </p:cNvPr>
          <p:cNvSpPr>
            <a:spLocks noGrp="1"/>
          </p:cNvSpPr>
          <p:nvPr>
            <p:ph type="title"/>
          </p:nvPr>
        </p:nvSpPr>
        <p:spPr/>
        <p:txBody>
          <a:bodyPr/>
          <a:lstStyle/>
          <a:p>
            <a:r>
              <a:rPr lang="en-US" dirty="0"/>
              <a:t>Being Prepared for Financial Disruptions</a:t>
            </a:r>
          </a:p>
        </p:txBody>
      </p:sp>
      <p:pic>
        <p:nvPicPr>
          <p:cNvPr id="9" name="Picture Placeholder 8" descr="A group of people smiling and touching their hands">
            <a:extLst>
              <a:ext uri="{FF2B5EF4-FFF2-40B4-BE49-F238E27FC236}">
                <a16:creationId xmlns:a16="http://schemas.microsoft.com/office/drawing/2014/main" id="{833A1F70-6994-820C-E2BD-8FF63D052D0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val="0"/>
              </a:ext>
            </a:extLst>
          </a:blip>
          <a:srcRect t="10524" b="10524"/>
          <a:stretch>
            <a:fillRect/>
          </a:stretch>
        </p:blipFill>
        <p:spPr/>
      </p:pic>
    </p:spTree>
    <p:extLst>
      <p:ext uri="{BB962C8B-B14F-4D97-AF65-F5344CB8AC3E}">
        <p14:creationId xmlns:p14="http://schemas.microsoft.com/office/powerpoint/2010/main" val="633172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935E2-FC24-E2F1-4670-A6F206B51266}"/>
              </a:ext>
            </a:extLst>
          </p:cNvPr>
          <p:cNvSpPr>
            <a:spLocks noGrp="1"/>
          </p:cNvSpPr>
          <p:nvPr>
            <p:ph type="title"/>
          </p:nvPr>
        </p:nvSpPr>
        <p:spPr/>
        <p:txBody>
          <a:bodyPr/>
          <a:lstStyle/>
          <a:p>
            <a:r>
              <a:rPr lang="en-US" dirty="0"/>
              <a:t>Financial Security Should Primary Earner Pass </a:t>
            </a:r>
          </a:p>
        </p:txBody>
      </p:sp>
      <p:grpSp>
        <p:nvGrpSpPr>
          <p:cNvPr id="28" name="Group 27">
            <a:extLst>
              <a:ext uri="{FF2B5EF4-FFF2-40B4-BE49-F238E27FC236}">
                <a16:creationId xmlns:a16="http://schemas.microsoft.com/office/drawing/2014/main" id="{B2E84A09-390D-BB33-5542-C4D3F7E92DFD}"/>
              </a:ext>
            </a:extLst>
          </p:cNvPr>
          <p:cNvGrpSpPr/>
          <p:nvPr/>
        </p:nvGrpSpPr>
        <p:grpSpPr>
          <a:xfrm>
            <a:off x="816367" y="1505552"/>
            <a:ext cx="10559265" cy="3846895"/>
            <a:chOff x="684544" y="1617276"/>
            <a:chExt cx="10685857" cy="3837216"/>
          </a:xfrm>
        </p:grpSpPr>
        <p:grpSp>
          <p:nvGrpSpPr>
            <p:cNvPr id="25" name="Group 24">
              <a:extLst>
                <a:ext uri="{FF2B5EF4-FFF2-40B4-BE49-F238E27FC236}">
                  <a16:creationId xmlns:a16="http://schemas.microsoft.com/office/drawing/2014/main" id="{C94F967E-D92C-2EAF-7DAE-9987AA17860B}"/>
                </a:ext>
              </a:extLst>
            </p:cNvPr>
            <p:cNvGrpSpPr/>
            <p:nvPr/>
          </p:nvGrpSpPr>
          <p:grpSpPr>
            <a:xfrm>
              <a:off x="684544" y="1624817"/>
              <a:ext cx="2592525" cy="2592525"/>
              <a:chOff x="711908" y="1624817"/>
              <a:chExt cx="2592525" cy="2592525"/>
            </a:xfrm>
          </p:grpSpPr>
          <p:sp>
            <p:nvSpPr>
              <p:cNvPr id="4" name="Oval 3">
                <a:extLst>
                  <a:ext uri="{FF2B5EF4-FFF2-40B4-BE49-F238E27FC236}">
                    <a16:creationId xmlns:a16="http://schemas.microsoft.com/office/drawing/2014/main" id="{BE529A3E-8732-1B48-7200-CC8ED338F14B}"/>
                  </a:ext>
                </a:extLst>
              </p:cNvPr>
              <p:cNvSpPr/>
              <p:nvPr/>
            </p:nvSpPr>
            <p:spPr>
              <a:xfrm>
                <a:off x="711908" y="1624817"/>
                <a:ext cx="2592525" cy="2592525"/>
              </a:xfrm>
              <a:prstGeom prst="ellipse">
                <a:avLst/>
              </a:prstGeom>
              <a:solidFill>
                <a:schemeClr val="accent1"/>
              </a:solidFill>
              <a:ln>
                <a:no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C480AE6F-D980-9DAC-9C65-7C022A717125}"/>
                  </a:ext>
                </a:extLst>
              </p:cNvPr>
              <p:cNvGrpSpPr/>
              <p:nvPr/>
            </p:nvGrpSpPr>
            <p:grpSpPr>
              <a:xfrm>
                <a:off x="1098645" y="2112880"/>
                <a:ext cx="1819051" cy="1504572"/>
                <a:chOff x="1098644" y="2193691"/>
                <a:chExt cx="1819051" cy="1504572"/>
              </a:xfrm>
            </p:grpSpPr>
            <p:sp>
              <p:nvSpPr>
                <p:cNvPr id="5" name="TextBox 4">
                  <a:extLst>
                    <a:ext uri="{FF2B5EF4-FFF2-40B4-BE49-F238E27FC236}">
                      <a16:creationId xmlns:a16="http://schemas.microsoft.com/office/drawing/2014/main" id="{9BFA3319-3BC0-2179-C58D-C46B9281AF3D}"/>
                    </a:ext>
                  </a:extLst>
                </p:cNvPr>
                <p:cNvSpPr txBox="1"/>
                <p:nvPr/>
              </p:nvSpPr>
              <p:spPr>
                <a:xfrm>
                  <a:off x="1098644" y="2193691"/>
                  <a:ext cx="1819051" cy="646331"/>
                </a:xfrm>
                <a:prstGeom prst="rect">
                  <a:avLst/>
                </a:prstGeom>
                <a:noFill/>
                <a:effectLst/>
              </p:spPr>
              <p:txBody>
                <a:bodyPr wrap="square" rtlCol="0">
                  <a:spAutoFit/>
                </a:bodyPr>
                <a:lstStyle/>
                <a:p>
                  <a:pPr algn="ctr"/>
                  <a:r>
                    <a:rPr lang="en-US" b="1" dirty="0"/>
                    <a:t>Very </a:t>
                  </a:r>
                </a:p>
                <a:p>
                  <a:pPr algn="ctr"/>
                  <a:r>
                    <a:rPr lang="en-US" b="1" dirty="0"/>
                    <a:t>Secure</a:t>
                  </a:r>
                </a:p>
              </p:txBody>
            </p:sp>
            <p:sp>
              <p:nvSpPr>
                <p:cNvPr id="6" name="TextBox 5">
                  <a:extLst>
                    <a:ext uri="{FF2B5EF4-FFF2-40B4-BE49-F238E27FC236}">
                      <a16:creationId xmlns:a16="http://schemas.microsoft.com/office/drawing/2014/main" id="{70CEDA5B-FB64-5BB8-5832-4B2466A4D823}"/>
                    </a:ext>
                  </a:extLst>
                </p:cNvPr>
                <p:cNvSpPr txBox="1"/>
                <p:nvPr/>
              </p:nvSpPr>
              <p:spPr>
                <a:xfrm>
                  <a:off x="1268058" y="2951552"/>
                  <a:ext cx="1649636" cy="746711"/>
                </a:xfrm>
                <a:prstGeom prst="rect">
                  <a:avLst/>
                </a:prstGeom>
                <a:noFill/>
                <a:effectLst/>
              </p:spPr>
              <p:txBody>
                <a:bodyPr wrap="square" rtlCol="0">
                  <a:spAutoFit/>
                </a:bodyPr>
                <a:lstStyle/>
                <a:p>
                  <a:r>
                    <a:rPr lang="en-US" sz="3600" b="1" dirty="0">
                      <a:latin typeface="+mj-lt"/>
                    </a:rPr>
                    <a:t>10%</a:t>
                  </a:r>
                </a:p>
              </p:txBody>
            </p:sp>
          </p:grpSp>
        </p:grpSp>
        <p:grpSp>
          <p:nvGrpSpPr>
            <p:cNvPr id="24" name="Group 23">
              <a:extLst>
                <a:ext uri="{FF2B5EF4-FFF2-40B4-BE49-F238E27FC236}">
                  <a16:creationId xmlns:a16="http://schemas.microsoft.com/office/drawing/2014/main" id="{A85B4B01-12D8-42AC-9DAD-34809D5F21AD}"/>
                </a:ext>
              </a:extLst>
            </p:cNvPr>
            <p:cNvGrpSpPr/>
            <p:nvPr/>
          </p:nvGrpSpPr>
          <p:grpSpPr>
            <a:xfrm>
              <a:off x="6805826" y="2907727"/>
              <a:ext cx="2546765" cy="2546765"/>
              <a:chOff x="6832979" y="2907727"/>
              <a:chExt cx="2546765" cy="2546765"/>
            </a:xfrm>
          </p:grpSpPr>
          <p:sp>
            <p:nvSpPr>
              <p:cNvPr id="7" name="Oval 6">
                <a:extLst>
                  <a:ext uri="{FF2B5EF4-FFF2-40B4-BE49-F238E27FC236}">
                    <a16:creationId xmlns:a16="http://schemas.microsoft.com/office/drawing/2014/main" id="{8EA10B96-52BE-6813-101F-40CFEE6DFB50}"/>
                  </a:ext>
                </a:extLst>
              </p:cNvPr>
              <p:cNvSpPr/>
              <p:nvPr/>
            </p:nvSpPr>
            <p:spPr>
              <a:xfrm>
                <a:off x="6832979" y="2907727"/>
                <a:ext cx="2546765" cy="2546765"/>
              </a:xfrm>
              <a:prstGeom prst="ellipse">
                <a:avLst/>
              </a:prstGeom>
              <a:solidFill>
                <a:schemeClr val="accent1"/>
              </a:solidFill>
              <a:ln>
                <a:no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4579BB49-2CA4-991B-2470-9579EB03519B}"/>
                  </a:ext>
                </a:extLst>
              </p:cNvPr>
              <p:cNvGrpSpPr/>
              <p:nvPr/>
            </p:nvGrpSpPr>
            <p:grpSpPr>
              <a:xfrm>
                <a:off x="7161614" y="3450596"/>
                <a:ext cx="1889495" cy="1486520"/>
                <a:chOff x="7234961" y="3596303"/>
                <a:chExt cx="1889495" cy="1486520"/>
              </a:xfrm>
            </p:grpSpPr>
            <p:sp>
              <p:nvSpPr>
                <p:cNvPr id="8" name="TextBox 7">
                  <a:extLst>
                    <a:ext uri="{FF2B5EF4-FFF2-40B4-BE49-F238E27FC236}">
                      <a16:creationId xmlns:a16="http://schemas.microsoft.com/office/drawing/2014/main" id="{7689FCB8-E789-56B3-5CBA-8DE154C78CB5}"/>
                    </a:ext>
                  </a:extLst>
                </p:cNvPr>
                <p:cNvSpPr txBox="1"/>
                <p:nvPr/>
              </p:nvSpPr>
              <p:spPr>
                <a:xfrm>
                  <a:off x="7234961" y="3596303"/>
                  <a:ext cx="1889495" cy="646331"/>
                </a:xfrm>
                <a:prstGeom prst="rect">
                  <a:avLst/>
                </a:prstGeom>
                <a:noFill/>
                <a:effectLst/>
              </p:spPr>
              <p:txBody>
                <a:bodyPr wrap="square" rtlCol="0">
                  <a:spAutoFit/>
                </a:bodyPr>
                <a:lstStyle/>
                <a:p>
                  <a:pPr algn="ctr"/>
                  <a:r>
                    <a:rPr lang="en-US" b="1" dirty="0"/>
                    <a:t>Not At All Secure</a:t>
                  </a:r>
                </a:p>
              </p:txBody>
            </p:sp>
            <p:sp>
              <p:nvSpPr>
                <p:cNvPr id="9" name="TextBox 8">
                  <a:extLst>
                    <a:ext uri="{FF2B5EF4-FFF2-40B4-BE49-F238E27FC236}">
                      <a16:creationId xmlns:a16="http://schemas.microsoft.com/office/drawing/2014/main" id="{245E658F-F513-2370-4204-288BC8C1D04B}"/>
                    </a:ext>
                  </a:extLst>
                </p:cNvPr>
                <p:cNvSpPr txBox="1"/>
                <p:nvPr/>
              </p:nvSpPr>
              <p:spPr>
                <a:xfrm>
                  <a:off x="7438575" y="4336112"/>
                  <a:ext cx="1650522" cy="746711"/>
                </a:xfrm>
                <a:prstGeom prst="rect">
                  <a:avLst/>
                </a:prstGeom>
                <a:noFill/>
                <a:effectLst/>
              </p:spPr>
              <p:txBody>
                <a:bodyPr wrap="square" rtlCol="0">
                  <a:spAutoFit/>
                </a:bodyPr>
                <a:lstStyle/>
                <a:p>
                  <a:r>
                    <a:rPr lang="en-US" sz="3600" b="1" dirty="0">
                      <a:latin typeface="+mj-lt"/>
                    </a:rPr>
                    <a:t>16%</a:t>
                  </a:r>
                </a:p>
              </p:txBody>
            </p:sp>
          </p:grpSp>
        </p:grpSp>
        <p:grpSp>
          <p:nvGrpSpPr>
            <p:cNvPr id="21" name="Group 20">
              <a:extLst>
                <a:ext uri="{FF2B5EF4-FFF2-40B4-BE49-F238E27FC236}">
                  <a16:creationId xmlns:a16="http://schemas.microsoft.com/office/drawing/2014/main" id="{FDDF2B52-8999-0E3E-6278-FBBC514F11A6}"/>
                </a:ext>
              </a:extLst>
            </p:cNvPr>
            <p:cNvGrpSpPr/>
            <p:nvPr/>
          </p:nvGrpSpPr>
          <p:grpSpPr>
            <a:xfrm>
              <a:off x="4745549" y="1617276"/>
              <a:ext cx="2592743" cy="2592743"/>
              <a:chOff x="4794119" y="1617276"/>
              <a:chExt cx="2592743" cy="2592743"/>
            </a:xfrm>
          </p:grpSpPr>
          <p:sp>
            <p:nvSpPr>
              <p:cNvPr id="10" name="Oval 9">
                <a:extLst>
                  <a:ext uri="{FF2B5EF4-FFF2-40B4-BE49-F238E27FC236}">
                    <a16:creationId xmlns:a16="http://schemas.microsoft.com/office/drawing/2014/main" id="{71D74876-5770-18F1-3419-ECA15562CB7B}"/>
                  </a:ext>
                </a:extLst>
              </p:cNvPr>
              <p:cNvSpPr/>
              <p:nvPr/>
            </p:nvSpPr>
            <p:spPr>
              <a:xfrm>
                <a:off x="4794119" y="1617276"/>
                <a:ext cx="2592743" cy="2592743"/>
              </a:xfrm>
              <a:prstGeom prst="ellipse">
                <a:avLst/>
              </a:prstGeom>
              <a:solidFill>
                <a:srgbClr val="002F70"/>
              </a:solidFill>
              <a:ln>
                <a:solidFill>
                  <a:schemeClr val="bg1"/>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5463B798-3B32-EFA7-C582-D1180FE20EFF}"/>
                  </a:ext>
                </a:extLst>
              </p:cNvPr>
              <p:cNvGrpSpPr/>
              <p:nvPr/>
            </p:nvGrpSpPr>
            <p:grpSpPr>
              <a:xfrm>
                <a:off x="5180965" y="2098039"/>
                <a:ext cx="1819053" cy="1537089"/>
                <a:chOff x="5319647" y="2193691"/>
                <a:chExt cx="1819053" cy="1537089"/>
              </a:xfrm>
            </p:grpSpPr>
            <p:sp>
              <p:nvSpPr>
                <p:cNvPr id="11" name="TextBox 10">
                  <a:extLst>
                    <a:ext uri="{FF2B5EF4-FFF2-40B4-BE49-F238E27FC236}">
                      <a16:creationId xmlns:a16="http://schemas.microsoft.com/office/drawing/2014/main" id="{14BC55FB-54BA-B418-0568-5BE16D9E9631}"/>
                    </a:ext>
                  </a:extLst>
                </p:cNvPr>
                <p:cNvSpPr txBox="1"/>
                <p:nvPr/>
              </p:nvSpPr>
              <p:spPr>
                <a:xfrm>
                  <a:off x="5319647" y="2193691"/>
                  <a:ext cx="1819050" cy="646331"/>
                </a:xfrm>
                <a:prstGeom prst="rect">
                  <a:avLst/>
                </a:prstGeom>
                <a:noFill/>
                <a:effectLst/>
              </p:spPr>
              <p:txBody>
                <a:bodyPr wrap="square" rtlCol="0">
                  <a:spAutoFit/>
                </a:bodyPr>
                <a:lstStyle/>
                <a:p>
                  <a:pPr algn="ctr"/>
                  <a:r>
                    <a:rPr lang="en-US" b="1" dirty="0">
                      <a:solidFill>
                        <a:schemeClr val="bg1"/>
                      </a:solidFill>
                    </a:rPr>
                    <a:t>Barely </a:t>
                  </a:r>
                </a:p>
                <a:p>
                  <a:pPr algn="ctr"/>
                  <a:r>
                    <a:rPr lang="en-US" b="1" dirty="0">
                      <a:solidFill>
                        <a:schemeClr val="bg1"/>
                      </a:solidFill>
                    </a:rPr>
                    <a:t>Secure</a:t>
                  </a:r>
                </a:p>
              </p:txBody>
            </p:sp>
            <p:sp>
              <p:nvSpPr>
                <p:cNvPr id="12" name="TextBox 11">
                  <a:extLst>
                    <a:ext uri="{FF2B5EF4-FFF2-40B4-BE49-F238E27FC236}">
                      <a16:creationId xmlns:a16="http://schemas.microsoft.com/office/drawing/2014/main" id="{36C05BD6-A32B-60B3-E8AA-DC20FE1B3231}"/>
                    </a:ext>
                  </a:extLst>
                </p:cNvPr>
                <p:cNvSpPr txBox="1"/>
                <p:nvPr/>
              </p:nvSpPr>
              <p:spPr>
                <a:xfrm>
                  <a:off x="5319647" y="2984069"/>
                  <a:ext cx="1819053" cy="746711"/>
                </a:xfrm>
                <a:prstGeom prst="rect">
                  <a:avLst/>
                </a:prstGeom>
                <a:noFill/>
                <a:effectLst/>
              </p:spPr>
              <p:txBody>
                <a:bodyPr wrap="square" rtlCol="0">
                  <a:spAutoFit/>
                </a:bodyPr>
                <a:lstStyle/>
                <a:p>
                  <a:pPr algn="ctr"/>
                  <a:r>
                    <a:rPr lang="en-US" sz="3600" b="1" dirty="0">
                      <a:solidFill>
                        <a:schemeClr val="bg1"/>
                      </a:solidFill>
                      <a:latin typeface="+mj-lt"/>
                    </a:rPr>
                    <a:t>24%</a:t>
                  </a:r>
                </a:p>
              </p:txBody>
            </p:sp>
          </p:grpSp>
        </p:grpSp>
        <p:grpSp>
          <p:nvGrpSpPr>
            <p:cNvPr id="26" name="Group 25">
              <a:extLst>
                <a:ext uri="{FF2B5EF4-FFF2-40B4-BE49-F238E27FC236}">
                  <a16:creationId xmlns:a16="http://schemas.microsoft.com/office/drawing/2014/main" id="{6A7430B6-23A5-92FD-65F9-8C479AFAB614}"/>
                </a:ext>
              </a:extLst>
            </p:cNvPr>
            <p:cNvGrpSpPr/>
            <p:nvPr/>
          </p:nvGrpSpPr>
          <p:grpSpPr>
            <a:xfrm>
              <a:off x="2744603" y="2907727"/>
              <a:ext cx="2533412" cy="2533412"/>
              <a:chOff x="2729179" y="2907727"/>
              <a:chExt cx="2533412" cy="2533412"/>
            </a:xfrm>
          </p:grpSpPr>
          <p:sp>
            <p:nvSpPr>
              <p:cNvPr id="13" name="Oval 12">
                <a:extLst>
                  <a:ext uri="{FF2B5EF4-FFF2-40B4-BE49-F238E27FC236}">
                    <a16:creationId xmlns:a16="http://schemas.microsoft.com/office/drawing/2014/main" id="{9DB40418-4D14-70E1-1350-74DF4B7BF194}"/>
                  </a:ext>
                </a:extLst>
              </p:cNvPr>
              <p:cNvSpPr/>
              <p:nvPr/>
            </p:nvSpPr>
            <p:spPr>
              <a:xfrm>
                <a:off x="2729179" y="2907727"/>
                <a:ext cx="2533412" cy="2533412"/>
              </a:xfrm>
              <a:prstGeom prst="ellipse">
                <a:avLst/>
              </a:prstGeom>
              <a:solidFill>
                <a:srgbClr val="EAE6E2"/>
              </a:solidFill>
              <a:ln>
                <a:solidFill>
                  <a:schemeClr val="bg1"/>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4" name="TextBox 13">
                <a:extLst>
                  <a:ext uri="{FF2B5EF4-FFF2-40B4-BE49-F238E27FC236}">
                    <a16:creationId xmlns:a16="http://schemas.microsoft.com/office/drawing/2014/main" id="{01FCA349-4347-177E-4B30-E623A996BB0A}"/>
                  </a:ext>
                </a:extLst>
              </p:cNvPr>
              <p:cNvSpPr txBox="1"/>
              <p:nvPr/>
            </p:nvSpPr>
            <p:spPr>
              <a:xfrm>
                <a:off x="3080730" y="3596303"/>
                <a:ext cx="1771687" cy="369332"/>
              </a:xfrm>
              <a:prstGeom prst="rect">
                <a:avLst/>
              </a:prstGeom>
              <a:noFill/>
              <a:effectLst/>
            </p:spPr>
            <p:txBody>
              <a:bodyPr wrap="square" rtlCol="0">
                <a:spAutoFit/>
              </a:bodyPr>
              <a:lstStyle/>
              <a:p>
                <a:pPr algn="ctr"/>
                <a:r>
                  <a:rPr lang="en-US" b="1" dirty="0"/>
                  <a:t>Secure</a:t>
                </a:r>
              </a:p>
            </p:txBody>
          </p:sp>
          <p:sp>
            <p:nvSpPr>
              <p:cNvPr id="15" name="TextBox 14">
                <a:extLst>
                  <a:ext uri="{FF2B5EF4-FFF2-40B4-BE49-F238E27FC236}">
                    <a16:creationId xmlns:a16="http://schemas.microsoft.com/office/drawing/2014/main" id="{9F79466C-B29E-9E2B-BB72-46366562DD4A}"/>
                  </a:ext>
                </a:extLst>
              </p:cNvPr>
              <p:cNvSpPr txBox="1"/>
              <p:nvPr/>
            </p:nvSpPr>
            <p:spPr>
              <a:xfrm>
                <a:off x="3169767" y="4089213"/>
                <a:ext cx="1602825" cy="746711"/>
              </a:xfrm>
              <a:prstGeom prst="rect">
                <a:avLst/>
              </a:prstGeom>
              <a:noFill/>
              <a:effectLst/>
            </p:spPr>
            <p:txBody>
              <a:bodyPr wrap="square" rtlCol="0">
                <a:spAutoFit/>
              </a:bodyPr>
              <a:lstStyle/>
              <a:p>
                <a:pPr algn="ctr"/>
                <a:r>
                  <a:rPr lang="en-US" sz="3600" b="1" dirty="0">
                    <a:latin typeface="+mj-lt"/>
                  </a:rPr>
                  <a:t>33%</a:t>
                </a:r>
              </a:p>
            </p:txBody>
          </p:sp>
        </p:grpSp>
        <p:grpSp>
          <p:nvGrpSpPr>
            <p:cNvPr id="27" name="Group 26">
              <a:extLst>
                <a:ext uri="{FF2B5EF4-FFF2-40B4-BE49-F238E27FC236}">
                  <a16:creationId xmlns:a16="http://schemas.microsoft.com/office/drawing/2014/main" id="{FBE58B3F-48BA-EA90-5FF2-1C492EA58281}"/>
                </a:ext>
              </a:extLst>
            </p:cNvPr>
            <p:cNvGrpSpPr/>
            <p:nvPr/>
          </p:nvGrpSpPr>
          <p:grpSpPr>
            <a:xfrm>
              <a:off x="8820126" y="1621187"/>
              <a:ext cx="2550275" cy="2550275"/>
              <a:chOff x="8820126" y="1621187"/>
              <a:chExt cx="2550275" cy="2550275"/>
            </a:xfrm>
          </p:grpSpPr>
          <p:sp>
            <p:nvSpPr>
              <p:cNvPr id="16" name="Oval 15">
                <a:extLst>
                  <a:ext uri="{FF2B5EF4-FFF2-40B4-BE49-F238E27FC236}">
                    <a16:creationId xmlns:a16="http://schemas.microsoft.com/office/drawing/2014/main" id="{2B0AAA2A-7A35-0B5A-3858-6AE0B304ED3C}"/>
                  </a:ext>
                </a:extLst>
              </p:cNvPr>
              <p:cNvSpPr/>
              <p:nvPr/>
            </p:nvSpPr>
            <p:spPr>
              <a:xfrm>
                <a:off x="8820126" y="1621187"/>
                <a:ext cx="2550275" cy="2550275"/>
              </a:xfrm>
              <a:prstGeom prst="ellipse">
                <a:avLst/>
              </a:prstGeom>
              <a:solidFill>
                <a:srgbClr val="EAE6E2"/>
              </a:solidFill>
              <a:ln>
                <a:solidFill>
                  <a:schemeClr val="bg1"/>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B57CD437-299F-CAD0-63EF-79FD8FC91A34}"/>
                  </a:ext>
                </a:extLst>
              </p:cNvPr>
              <p:cNvGrpSpPr/>
              <p:nvPr/>
            </p:nvGrpSpPr>
            <p:grpSpPr>
              <a:xfrm>
                <a:off x="9225090" y="2055532"/>
                <a:ext cx="1758575" cy="1744956"/>
                <a:chOff x="9175061" y="2101358"/>
                <a:chExt cx="1758575" cy="1744956"/>
              </a:xfrm>
            </p:grpSpPr>
            <p:sp>
              <p:nvSpPr>
                <p:cNvPr id="17" name="TextBox 16">
                  <a:extLst>
                    <a:ext uri="{FF2B5EF4-FFF2-40B4-BE49-F238E27FC236}">
                      <a16:creationId xmlns:a16="http://schemas.microsoft.com/office/drawing/2014/main" id="{CD1D9EF4-DB61-6C44-B4CE-E35776BD6D6F}"/>
                    </a:ext>
                  </a:extLst>
                </p:cNvPr>
                <p:cNvSpPr txBox="1"/>
                <p:nvPr/>
              </p:nvSpPr>
              <p:spPr>
                <a:xfrm>
                  <a:off x="9175061" y="2101358"/>
                  <a:ext cx="1758575" cy="1066730"/>
                </a:xfrm>
                <a:prstGeom prst="rect">
                  <a:avLst/>
                </a:prstGeom>
                <a:noFill/>
                <a:effectLst/>
              </p:spPr>
              <p:txBody>
                <a:bodyPr wrap="square" rtlCol="0">
                  <a:spAutoFit/>
                </a:bodyPr>
                <a:lstStyle/>
                <a:p>
                  <a:pPr algn="ctr"/>
                  <a:r>
                    <a:rPr lang="en-US" b="1" dirty="0"/>
                    <a:t>I Have No Financial Dependents</a:t>
                  </a:r>
                </a:p>
              </p:txBody>
            </p:sp>
            <p:sp>
              <p:nvSpPr>
                <p:cNvPr id="18" name="TextBox 17">
                  <a:extLst>
                    <a:ext uri="{FF2B5EF4-FFF2-40B4-BE49-F238E27FC236}">
                      <a16:creationId xmlns:a16="http://schemas.microsoft.com/office/drawing/2014/main" id="{7BBE2038-2C31-434A-8272-A9EFC0B98B8D}"/>
                    </a:ext>
                  </a:extLst>
                </p:cNvPr>
                <p:cNvSpPr txBox="1"/>
                <p:nvPr/>
              </p:nvSpPr>
              <p:spPr>
                <a:xfrm>
                  <a:off x="9282664" y="3099603"/>
                  <a:ext cx="1525140" cy="746711"/>
                </a:xfrm>
                <a:prstGeom prst="rect">
                  <a:avLst/>
                </a:prstGeom>
                <a:noFill/>
                <a:effectLst/>
              </p:spPr>
              <p:txBody>
                <a:bodyPr wrap="square" rtlCol="0">
                  <a:spAutoFit/>
                </a:bodyPr>
                <a:lstStyle/>
                <a:p>
                  <a:pPr algn="ctr"/>
                  <a:r>
                    <a:rPr lang="en-US" sz="3600" b="1" dirty="0">
                      <a:latin typeface="+mj-lt"/>
                    </a:rPr>
                    <a:t>18%</a:t>
                  </a:r>
                </a:p>
              </p:txBody>
            </p:sp>
          </p:grpSp>
        </p:grpSp>
      </p:grpSp>
      <p:sp>
        <p:nvSpPr>
          <p:cNvPr id="19" name="TextBox 18">
            <a:extLst>
              <a:ext uri="{FF2B5EF4-FFF2-40B4-BE49-F238E27FC236}">
                <a16:creationId xmlns:a16="http://schemas.microsoft.com/office/drawing/2014/main" id="{9874D6EC-2BFB-4AE8-5168-0014927F81CF}"/>
              </a:ext>
            </a:extLst>
          </p:cNvPr>
          <p:cNvSpPr txBox="1"/>
          <p:nvPr/>
        </p:nvSpPr>
        <p:spPr>
          <a:xfrm>
            <a:off x="414617" y="6422706"/>
            <a:ext cx="6806241" cy="246221"/>
          </a:xfrm>
          <a:prstGeom prst="rect">
            <a:avLst/>
          </a:prstGeom>
          <a:noFill/>
        </p:spPr>
        <p:txBody>
          <a:bodyPr wrap="square" rtlCol="0">
            <a:spAutoFit/>
          </a:bodyPr>
          <a:lstStyle/>
          <a:p>
            <a:r>
              <a:rPr lang="en-US" sz="1000" dirty="0"/>
              <a:t>Source: </a:t>
            </a:r>
            <a:r>
              <a:rPr lang="en-US" sz="1000" i="1" dirty="0"/>
              <a:t>2023 Canadian Life Insurance Barometer Study</a:t>
            </a:r>
            <a:r>
              <a:rPr lang="en-US" sz="1000" dirty="0"/>
              <a:t>, LIMRA and Life Happens.</a:t>
            </a:r>
          </a:p>
        </p:txBody>
      </p:sp>
    </p:spTree>
    <p:extLst>
      <p:ext uri="{BB962C8B-B14F-4D97-AF65-F5344CB8AC3E}">
        <p14:creationId xmlns:p14="http://schemas.microsoft.com/office/powerpoint/2010/main" val="2636993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584C5-1E47-BD9B-A093-774B2C7C4F50}"/>
              </a:ext>
            </a:extLst>
          </p:cNvPr>
          <p:cNvSpPr>
            <a:spLocks noGrp="1"/>
          </p:cNvSpPr>
          <p:nvPr>
            <p:ph type="title"/>
          </p:nvPr>
        </p:nvSpPr>
        <p:spPr/>
        <p:txBody>
          <a:bodyPr>
            <a:normAutofit/>
          </a:bodyPr>
          <a:lstStyle/>
          <a:p>
            <a:r>
              <a:rPr lang="en-US" dirty="0"/>
              <a:t>Financial Impact Should Primary Earner Pass</a:t>
            </a:r>
          </a:p>
        </p:txBody>
      </p:sp>
      <p:graphicFrame>
        <p:nvGraphicFramePr>
          <p:cNvPr id="8" name="Chart Placeholder 7">
            <a:extLst>
              <a:ext uri="{FF2B5EF4-FFF2-40B4-BE49-F238E27FC236}">
                <a16:creationId xmlns:a16="http://schemas.microsoft.com/office/drawing/2014/main" id="{9DB6E071-B0CA-F4AD-FB50-9576E5F9E234}"/>
              </a:ext>
            </a:extLst>
          </p:cNvPr>
          <p:cNvGraphicFramePr>
            <a:graphicFrameLocks noGrp="1"/>
          </p:cNvGraphicFramePr>
          <p:nvPr>
            <p:ph type="chart" sz="quarter" idx="15"/>
            <p:extLst>
              <p:ext uri="{D42A27DB-BD31-4B8C-83A1-F6EECF244321}">
                <p14:modId xmlns:p14="http://schemas.microsoft.com/office/powerpoint/2010/main" val="1287791398"/>
              </p:ext>
            </p:extLst>
          </p:nvPr>
        </p:nvGraphicFramePr>
        <p:xfrm>
          <a:off x="717550" y="1293541"/>
          <a:ext cx="10756900" cy="410395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4">
            <a:extLst>
              <a:ext uri="{FF2B5EF4-FFF2-40B4-BE49-F238E27FC236}">
                <a16:creationId xmlns:a16="http://schemas.microsoft.com/office/drawing/2014/main" id="{D75A7A4A-8DAA-E34F-432F-FBA1611A46D0}"/>
              </a:ext>
            </a:extLst>
          </p:cNvPr>
          <p:cNvSpPr>
            <a:spLocks noGrp="1"/>
          </p:cNvSpPr>
          <p:nvPr>
            <p:ph type="body" sz="quarter" idx="14"/>
          </p:nvPr>
        </p:nvSpPr>
        <p:spPr/>
        <p:txBody>
          <a:bodyPr/>
          <a:lstStyle/>
          <a:p>
            <a:r>
              <a:rPr lang="en-US" sz="1000" dirty="0"/>
              <a:t>Source: </a:t>
            </a:r>
            <a:r>
              <a:rPr lang="en-US" sz="1000" i="1" dirty="0"/>
              <a:t>2023 Canadian Life Insurance Barometer Study</a:t>
            </a:r>
            <a:r>
              <a:rPr lang="en-US" sz="1000" dirty="0"/>
              <a:t>, LIMRA and Life Happens.</a:t>
            </a:r>
          </a:p>
        </p:txBody>
      </p:sp>
      <p:sp>
        <p:nvSpPr>
          <p:cNvPr id="4" name="Rectangle: Rounded Corners 3">
            <a:extLst>
              <a:ext uri="{FF2B5EF4-FFF2-40B4-BE49-F238E27FC236}">
                <a16:creationId xmlns:a16="http://schemas.microsoft.com/office/drawing/2014/main" id="{C8118D4E-C7BF-4154-EB93-43F0C680EEC4}"/>
              </a:ext>
            </a:extLst>
          </p:cNvPr>
          <p:cNvSpPr/>
          <p:nvPr/>
        </p:nvSpPr>
        <p:spPr>
          <a:xfrm>
            <a:off x="717550" y="1616926"/>
            <a:ext cx="4110928" cy="3780573"/>
          </a:xfrm>
          <a:prstGeom prst="round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20289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C1475-11FB-D455-702C-F36D6D5C967A}"/>
              </a:ext>
            </a:extLst>
          </p:cNvPr>
          <p:cNvSpPr>
            <a:spLocks noGrp="1"/>
          </p:cNvSpPr>
          <p:nvPr>
            <p:ph type="title"/>
          </p:nvPr>
        </p:nvSpPr>
        <p:spPr/>
        <p:txBody>
          <a:bodyPr/>
          <a:lstStyle/>
          <a:p>
            <a:r>
              <a:rPr lang="en-US" dirty="0"/>
              <a:t>Financial Resources Should Primary Earner Pass</a:t>
            </a:r>
          </a:p>
        </p:txBody>
      </p:sp>
      <p:sp>
        <p:nvSpPr>
          <p:cNvPr id="4" name="TextBox 3">
            <a:extLst>
              <a:ext uri="{FF2B5EF4-FFF2-40B4-BE49-F238E27FC236}">
                <a16:creationId xmlns:a16="http://schemas.microsoft.com/office/drawing/2014/main" id="{5A9ECF75-2CF3-B355-2868-C3746865CEA3}"/>
              </a:ext>
            </a:extLst>
          </p:cNvPr>
          <p:cNvSpPr txBox="1"/>
          <p:nvPr/>
        </p:nvSpPr>
        <p:spPr>
          <a:xfrm>
            <a:off x="414617" y="6422706"/>
            <a:ext cx="6806241" cy="246221"/>
          </a:xfrm>
          <a:prstGeom prst="rect">
            <a:avLst/>
          </a:prstGeom>
          <a:noFill/>
        </p:spPr>
        <p:txBody>
          <a:bodyPr wrap="square" rtlCol="0">
            <a:spAutoFit/>
          </a:bodyPr>
          <a:lstStyle/>
          <a:p>
            <a:r>
              <a:rPr lang="en-US" sz="1000" dirty="0"/>
              <a:t>Source: </a:t>
            </a:r>
            <a:r>
              <a:rPr lang="en-US" sz="1000" i="1" dirty="0"/>
              <a:t>2023 Canadian Life Insurance Barometer Study</a:t>
            </a:r>
            <a:r>
              <a:rPr lang="en-US" sz="1000" dirty="0"/>
              <a:t>, LIMRA and Life Happens.</a:t>
            </a:r>
          </a:p>
        </p:txBody>
      </p:sp>
      <p:grpSp>
        <p:nvGrpSpPr>
          <p:cNvPr id="31" name="Group 30">
            <a:extLst>
              <a:ext uri="{FF2B5EF4-FFF2-40B4-BE49-F238E27FC236}">
                <a16:creationId xmlns:a16="http://schemas.microsoft.com/office/drawing/2014/main" id="{BCAE6D9E-64B5-ECDF-09C6-C11332A9F9EA}"/>
              </a:ext>
            </a:extLst>
          </p:cNvPr>
          <p:cNvGrpSpPr/>
          <p:nvPr/>
        </p:nvGrpSpPr>
        <p:grpSpPr>
          <a:xfrm>
            <a:off x="1064031" y="1319552"/>
            <a:ext cx="9939260" cy="1819102"/>
            <a:chOff x="41512" y="2530652"/>
            <a:chExt cx="11997238" cy="2163214"/>
          </a:xfrm>
        </p:grpSpPr>
        <p:sp>
          <p:nvSpPr>
            <p:cNvPr id="7" name="Rectangle: Rounded Corners 6">
              <a:extLst>
                <a:ext uri="{FF2B5EF4-FFF2-40B4-BE49-F238E27FC236}">
                  <a16:creationId xmlns:a16="http://schemas.microsoft.com/office/drawing/2014/main" id="{C49E6224-85C7-502F-A684-2494DDF7D248}"/>
                </a:ext>
              </a:extLst>
            </p:cNvPr>
            <p:cNvSpPr/>
            <p:nvPr/>
          </p:nvSpPr>
          <p:spPr>
            <a:xfrm rot="5400000">
              <a:off x="1435698" y="1982252"/>
              <a:ext cx="1822316" cy="3541896"/>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84ECEB7A-263F-089E-41C4-32B9291B6136}"/>
                </a:ext>
              </a:extLst>
            </p:cNvPr>
            <p:cNvSpPr txBox="1"/>
            <p:nvPr/>
          </p:nvSpPr>
          <p:spPr>
            <a:xfrm>
              <a:off x="694857" y="3402504"/>
              <a:ext cx="3343961" cy="841794"/>
            </a:xfrm>
            <a:prstGeom prst="rect">
              <a:avLst/>
            </a:prstGeom>
            <a:noFill/>
          </p:spPr>
          <p:txBody>
            <a:bodyPr wrap="square" rtlCol="0">
              <a:spAutoFit/>
            </a:bodyPr>
            <a:lstStyle/>
            <a:p>
              <a:pPr algn="ctr"/>
              <a:r>
                <a:rPr lang="en-US" sz="2000" dirty="0"/>
                <a:t>Savings or investment account</a:t>
              </a:r>
            </a:p>
          </p:txBody>
        </p:sp>
        <p:sp>
          <p:nvSpPr>
            <p:cNvPr id="5" name="Rectangle: Rounded Corners 4">
              <a:extLst>
                <a:ext uri="{FF2B5EF4-FFF2-40B4-BE49-F238E27FC236}">
                  <a16:creationId xmlns:a16="http://schemas.microsoft.com/office/drawing/2014/main" id="{0D8F22C5-F181-3C77-CDA5-A13343C9CCF0}"/>
                </a:ext>
              </a:extLst>
            </p:cNvPr>
            <p:cNvSpPr/>
            <p:nvPr/>
          </p:nvSpPr>
          <p:spPr>
            <a:xfrm rot="5400000">
              <a:off x="604702" y="2335248"/>
              <a:ext cx="646331" cy="1177694"/>
            </a:xfrm>
            <a:prstGeom prst="round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4214D93-41E6-F4F8-EBC5-2FEE32EFFDE2}"/>
                </a:ext>
              </a:extLst>
            </p:cNvPr>
            <p:cNvSpPr txBox="1"/>
            <p:nvPr/>
          </p:nvSpPr>
          <p:spPr>
            <a:xfrm>
              <a:off x="41512" y="2628742"/>
              <a:ext cx="1800435" cy="622195"/>
            </a:xfrm>
            <a:prstGeom prst="rect">
              <a:avLst/>
            </a:prstGeom>
            <a:noFill/>
          </p:spPr>
          <p:txBody>
            <a:bodyPr wrap="square" rtlCol="0">
              <a:spAutoFit/>
            </a:bodyPr>
            <a:lstStyle/>
            <a:p>
              <a:pPr algn="ctr"/>
              <a:r>
                <a:rPr lang="en-US" sz="2800" b="1" dirty="0">
                  <a:solidFill>
                    <a:schemeClr val="bg1"/>
                  </a:solidFill>
                </a:rPr>
                <a:t>51%</a:t>
              </a:r>
            </a:p>
          </p:txBody>
        </p:sp>
        <p:sp>
          <p:nvSpPr>
            <p:cNvPr id="18" name="Rectangle: Rounded Corners 17">
              <a:extLst>
                <a:ext uri="{FF2B5EF4-FFF2-40B4-BE49-F238E27FC236}">
                  <a16:creationId xmlns:a16="http://schemas.microsoft.com/office/drawing/2014/main" id="{2985811C-B78F-6B41-2456-6C337129126B}"/>
                </a:ext>
              </a:extLst>
            </p:cNvPr>
            <p:cNvSpPr/>
            <p:nvPr/>
          </p:nvSpPr>
          <p:spPr>
            <a:xfrm rot="5400000">
              <a:off x="5160722" y="1982252"/>
              <a:ext cx="1822317" cy="3541896"/>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69197CC9-5167-2297-D5D3-23817616195A}"/>
                </a:ext>
              </a:extLst>
            </p:cNvPr>
            <p:cNvSpPr txBox="1"/>
            <p:nvPr/>
          </p:nvSpPr>
          <p:spPr>
            <a:xfrm>
              <a:off x="4835406" y="3522039"/>
              <a:ext cx="2614424" cy="475797"/>
            </a:xfrm>
            <a:prstGeom prst="rect">
              <a:avLst/>
            </a:prstGeom>
            <a:noFill/>
          </p:spPr>
          <p:txBody>
            <a:bodyPr wrap="square" rtlCol="0">
              <a:spAutoFit/>
            </a:bodyPr>
            <a:lstStyle/>
            <a:p>
              <a:pPr algn="ctr"/>
              <a:r>
                <a:rPr lang="en-US" sz="2000" dirty="0"/>
                <a:t>Life insurance</a:t>
              </a:r>
            </a:p>
          </p:txBody>
        </p:sp>
        <p:sp>
          <p:nvSpPr>
            <p:cNvPr id="20" name="Rectangle: Rounded Corners 19">
              <a:extLst>
                <a:ext uri="{FF2B5EF4-FFF2-40B4-BE49-F238E27FC236}">
                  <a16:creationId xmlns:a16="http://schemas.microsoft.com/office/drawing/2014/main" id="{70CB49F3-0BB5-3DDA-DF07-A685A9376832}"/>
                </a:ext>
              </a:extLst>
            </p:cNvPr>
            <p:cNvSpPr/>
            <p:nvPr/>
          </p:nvSpPr>
          <p:spPr>
            <a:xfrm rot="5400000">
              <a:off x="5693545" y="2264970"/>
              <a:ext cx="646330" cy="1177694"/>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294CD67F-C924-1648-BCE9-1BDD7EE81C9A}"/>
                </a:ext>
              </a:extLst>
            </p:cNvPr>
            <p:cNvSpPr txBox="1"/>
            <p:nvPr/>
          </p:nvSpPr>
          <p:spPr>
            <a:xfrm>
              <a:off x="5116492" y="2530943"/>
              <a:ext cx="1800435" cy="622195"/>
            </a:xfrm>
            <a:prstGeom prst="rect">
              <a:avLst/>
            </a:prstGeom>
            <a:noFill/>
          </p:spPr>
          <p:txBody>
            <a:bodyPr wrap="square" rtlCol="0">
              <a:spAutoFit/>
            </a:bodyPr>
            <a:lstStyle/>
            <a:p>
              <a:pPr algn="ctr"/>
              <a:r>
                <a:rPr lang="en-US" sz="2800" b="1" dirty="0"/>
                <a:t>46%</a:t>
              </a:r>
            </a:p>
          </p:txBody>
        </p:sp>
        <p:sp>
          <p:nvSpPr>
            <p:cNvPr id="22" name="Rectangle: Rounded Corners 21">
              <a:extLst>
                <a:ext uri="{FF2B5EF4-FFF2-40B4-BE49-F238E27FC236}">
                  <a16:creationId xmlns:a16="http://schemas.microsoft.com/office/drawing/2014/main" id="{6E9953E8-1548-5707-E9FC-3CF695225ED9}"/>
                </a:ext>
              </a:extLst>
            </p:cNvPr>
            <p:cNvSpPr/>
            <p:nvPr/>
          </p:nvSpPr>
          <p:spPr>
            <a:xfrm rot="5400000">
              <a:off x="8864994" y="1991007"/>
              <a:ext cx="1863821" cy="3541897"/>
            </a:xfrm>
            <a:prstGeom prst="roundRect">
              <a:avLst/>
            </a:prstGeom>
            <a:solidFill>
              <a:schemeClr val="bg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73461B72-965C-EF3B-6714-A82EC5336214}"/>
                </a:ext>
              </a:extLst>
            </p:cNvPr>
            <p:cNvSpPr txBox="1"/>
            <p:nvPr/>
          </p:nvSpPr>
          <p:spPr>
            <a:xfrm>
              <a:off x="8250772" y="3402504"/>
              <a:ext cx="3092262" cy="841794"/>
            </a:xfrm>
            <a:prstGeom prst="rect">
              <a:avLst/>
            </a:prstGeom>
            <a:noFill/>
          </p:spPr>
          <p:txBody>
            <a:bodyPr wrap="square" rtlCol="0">
              <a:spAutoFit/>
            </a:bodyPr>
            <a:lstStyle/>
            <a:p>
              <a:pPr algn="ctr"/>
              <a:r>
                <a:rPr lang="en-US" sz="2000" dirty="0"/>
                <a:t>Other family member’s income</a:t>
              </a:r>
            </a:p>
          </p:txBody>
        </p:sp>
        <p:sp>
          <p:nvSpPr>
            <p:cNvPr id="24" name="Rectangle: Rounded Corners 23">
              <a:extLst>
                <a:ext uri="{FF2B5EF4-FFF2-40B4-BE49-F238E27FC236}">
                  <a16:creationId xmlns:a16="http://schemas.microsoft.com/office/drawing/2014/main" id="{32032320-5FD6-C008-892E-4D2B3091228D}"/>
                </a:ext>
              </a:extLst>
            </p:cNvPr>
            <p:cNvSpPr/>
            <p:nvPr/>
          </p:nvSpPr>
          <p:spPr>
            <a:xfrm rot="5400000">
              <a:off x="10917955" y="2290497"/>
              <a:ext cx="646331" cy="1177694"/>
            </a:xfrm>
            <a:prstGeom prst="round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78AAF67E-C4BD-42E2-BA18-8FCF4FE27C1F}"/>
                </a:ext>
              </a:extLst>
            </p:cNvPr>
            <p:cNvSpPr txBox="1"/>
            <p:nvPr/>
          </p:nvSpPr>
          <p:spPr>
            <a:xfrm>
              <a:off x="10443489" y="2554750"/>
              <a:ext cx="1595261" cy="622195"/>
            </a:xfrm>
            <a:prstGeom prst="rect">
              <a:avLst/>
            </a:prstGeom>
            <a:noFill/>
          </p:spPr>
          <p:txBody>
            <a:bodyPr wrap="square" rtlCol="0">
              <a:spAutoFit/>
            </a:bodyPr>
            <a:lstStyle/>
            <a:p>
              <a:pPr algn="ctr"/>
              <a:r>
                <a:rPr lang="en-US" sz="2800" b="1" dirty="0"/>
                <a:t>21%</a:t>
              </a:r>
            </a:p>
          </p:txBody>
        </p:sp>
      </p:grpSp>
      <p:grpSp>
        <p:nvGrpSpPr>
          <p:cNvPr id="3" name="Group 2">
            <a:extLst>
              <a:ext uri="{FF2B5EF4-FFF2-40B4-BE49-F238E27FC236}">
                <a16:creationId xmlns:a16="http://schemas.microsoft.com/office/drawing/2014/main" id="{9127B396-4EFC-F503-C1F9-1EE1DC7A095E}"/>
              </a:ext>
            </a:extLst>
          </p:cNvPr>
          <p:cNvGrpSpPr/>
          <p:nvPr/>
        </p:nvGrpSpPr>
        <p:grpSpPr>
          <a:xfrm>
            <a:off x="1310505" y="3585668"/>
            <a:ext cx="9637286" cy="1893681"/>
            <a:chOff x="339021" y="2530652"/>
            <a:chExt cx="11490947" cy="2163214"/>
          </a:xfrm>
        </p:grpSpPr>
        <p:sp>
          <p:nvSpPr>
            <p:cNvPr id="8" name="Rectangle: Rounded Corners 7">
              <a:extLst>
                <a:ext uri="{FF2B5EF4-FFF2-40B4-BE49-F238E27FC236}">
                  <a16:creationId xmlns:a16="http://schemas.microsoft.com/office/drawing/2014/main" id="{D2270C63-7327-D932-6467-803DF616588E}"/>
                </a:ext>
              </a:extLst>
            </p:cNvPr>
            <p:cNvSpPr/>
            <p:nvPr/>
          </p:nvSpPr>
          <p:spPr>
            <a:xfrm rot="5400000">
              <a:off x="1435698" y="1982252"/>
              <a:ext cx="1822316" cy="3541896"/>
            </a:xfrm>
            <a:prstGeom prst="roundRect">
              <a:avLst/>
            </a:prstGeom>
            <a:solidFill>
              <a:schemeClr val="bg1"/>
            </a:solidFill>
            <a:ln>
              <a:solidFill>
                <a:srgbClr val="F9C6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CC13874-324C-8CED-5815-7354CC78926F}"/>
                </a:ext>
              </a:extLst>
            </p:cNvPr>
            <p:cNvSpPr txBox="1"/>
            <p:nvPr/>
          </p:nvSpPr>
          <p:spPr>
            <a:xfrm>
              <a:off x="1052471" y="3393798"/>
              <a:ext cx="2579299" cy="808641"/>
            </a:xfrm>
            <a:prstGeom prst="rect">
              <a:avLst/>
            </a:prstGeom>
            <a:noFill/>
          </p:spPr>
          <p:txBody>
            <a:bodyPr wrap="square" rtlCol="0">
              <a:spAutoFit/>
            </a:bodyPr>
            <a:lstStyle/>
            <a:p>
              <a:pPr algn="ctr"/>
              <a:r>
                <a:rPr lang="en-US" sz="2000" dirty="0"/>
                <a:t>Extended family/friends</a:t>
              </a:r>
            </a:p>
          </p:txBody>
        </p:sp>
        <p:sp>
          <p:nvSpPr>
            <p:cNvPr id="10" name="Rectangle: Rounded Corners 9">
              <a:extLst>
                <a:ext uri="{FF2B5EF4-FFF2-40B4-BE49-F238E27FC236}">
                  <a16:creationId xmlns:a16="http://schemas.microsoft.com/office/drawing/2014/main" id="{C6E3116D-BFCB-3D84-4734-52E1BE40339D}"/>
                </a:ext>
              </a:extLst>
            </p:cNvPr>
            <p:cNvSpPr/>
            <p:nvPr/>
          </p:nvSpPr>
          <p:spPr>
            <a:xfrm rot="5400000">
              <a:off x="604702" y="2335248"/>
              <a:ext cx="646331" cy="1177694"/>
            </a:xfrm>
            <a:prstGeom prst="roundRect">
              <a:avLst/>
            </a:prstGeom>
            <a:solidFill>
              <a:srgbClr val="F9C606"/>
            </a:solidFill>
            <a:ln>
              <a:solidFill>
                <a:srgbClr val="F9C6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6B2E4AE-7294-D90C-6955-1D710811448C}"/>
                </a:ext>
              </a:extLst>
            </p:cNvPr>
            <p:cNvSpPr txBox="1"/>
            <p:nvPr/>
          </p:nvSpPr>
          <p:spPr>
            <a:xfrm>
              <a:off x="377284" y="2606859"/>
              <a:ext cx="1114201" cy="597691"/>
            </a:xfrm>
            <a:prstGeom prst="rect">
              <a:avLst/>
            </a:prstGeom>
            <a:solidFill>
              <a:srgbClr val="F9C606"/>
            </a:solidFill>
          </p:spPr>
          <p:txBody>
            <a:bodyPr wrap="square" rtlCol="0">
              <a:spAutoFit/>
            </a:bodyPr>
            <a:lstStyle/>
            <a:p>
              <a:pPr algn="ctr"/>
              <a:r>
                <a:rPr lang="en-US" sz="2800" b="1" dirty="0"/>
                <a:t>21%</a:t>
              </a:r>
            </a:p>
          </p:txBody>
        </p:sp>
        <p:sp>
          <p:nvSpPr>
            <p:cNvPr id="12" name="Rectangle: Rounded Corners 11">
              <a:extLst>
                <a:ext uri="{FF2B5EF4-FFF2-40B4-BE49-F238E27FC236}">
                  <a16:creationId xmlns:a16="http://schemas.microsoft.com/office/drawing/2014/main" id="{543E7B58-A9B4-59BF-6C47-129089641950}"/>
                </a:ext>
              </a:extLst>
            </p:cNvPr>
            <p:cNvSpPr/>
            <p:nvPr/>
          </p:nvSpPr>
          <p:spPr>
            <a:xfrm rot="5400000">
              <a:off x="5160722" y="1982252"/>
              <a:ext cx="1822317" cy="3541896"/>
            </a:xfrm>
            <a:prstGeom prst="roundRect">
              <a:avLst/>
            </a:prstGeom>
            <a:solidFill>
              <a:schemeClr val="bg1"/>
            </a:solidFill>
            <a:ln>
              <a:solidFill>
                <a:srgbClr val="007B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D106CA5-514B-5D96-4A06-20D18982782F}"/>
                </a:ext>
              </a:extLst>
            </p:cNvPr>
            <p:cNvSpPr txBox="1"/>
            <p:nvPr/>
          </p:nvSpPr>
          <p:spPr>
            <a:xfrm>
              <a:off x="4357690" y="3393798"/>
              <a:ext cx="3406151" cy="808641"/>
            </a:xfrm>
            <a:prstGeom prst="rect">
              <a:avLst/>
            </a:prstGeom>
            <a:noFill/>
          </p:spPr>
          <p:txBody>
            <a:bodyPr wrap="square" rtlCol="0">
              <a:spAutoFit/>
            </a:bodyPr>
            <a:lstStyle/>
            <a:p>
              <a:pPr algn="ctr"/>
              <a:r>
                <a:rPr lang="en-US" sz="2000" dirty="0"/>
                <a:t>I don’t know (17%) / Something else (4%)</a:t>
              </a:r>
            </a:p>
          </p:txBody>
        </p:sp>
        <p:sp>
          <p:nvSpPr>
            <p:cNvPr id="14" name="Rectangle: Rounded Corners 13">
              <a:extLst>
                <a:ext uri="{FF2B5EF4-FFF2-40B4-BE49-F238E27FC236}">
                  <a16:creationId xmlns:a16="http://schemas.microsoft.com/office/drawing/2014/main" id="{0BBB1501-B9DE-2235-D095-EF88884A3C64}"/>
                </a:ext>
              </a:extLst>
            </p:cNvPr>
            <p:cNvSpPr/>
            <p:nvPr/>
          </p:nvSpPr>
          <p:spPr>
            <a:xfrm rot="5400000">
              <a:off x="5693545" y="2264970"/>
              <a:ext cx="646330" cy="1177694"/>
            </a:xfrm>
            <a:prstGeom prst="roundRect">
              <a:avLst/>
            </a:prstGeom>
            <a:solidFill>
              <a:srgbClr val="007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B301066A-647A-4B58-F591-36CE87431526}"/>
                </a:ext>
              </a:extLst>
            </p:cNvPr>
            <p:cNvSpPr txBox="1"/>
            <p:nvPr/>
          </p:nvSpPr>
          <p:spPr>
            <a:xfrm>
              <a:off x="5477871" y="2555066"/>
              <a:ext cx="1090437" cy="597691"/>
            </a:xfrm>
            <a:prstGeom prst="rect">
              <a:avLst/>
            </a:prstGeom>
            <a:solidFill>
              <a:srgbClr val="007B4E"/>
            </a:solidFill>
          </p:spPr>
          <p:txBody>
            <a:bodyPr wrap="square" rtlCol="0">
              <a:spAutoFit/>
            </a:bodyPr>
            <a:lstStyle/>
            <a:p>
              <a:pPr algn="ctr"/>
              <a:r>
                <a:rPr lang="en-US" sz="2800" b="1" dirty="0">
                  <a:solidFill>
                    <a:schemeClr val="bg1"/>
                  </a:solidFill>
                </a:rPr>
                <a:t>21%</a:t>
              </a:r>
            </a:p>
          </p:txBody>
        </p:sp>
        <p:sp>
          <p:nvSpPr>
            <p:cNvPr id="16" name="Rectangle: Rounded Corners 15">
              <a:extLst>
                <a:ext uri="{FF2B5EF4-FFF2-40B4-BE49-F238E27FC236}">
                  <a16:creationId xmlns:a16="http://schemas.microsoft.com/office/drawing/2014/main" id="{44F38216-8EFB-ADCB-563E-1ED3F704B26C}"/>
                </a:ext>
              </a:extLst>
            </p:cNvPr>
            <p:cNvSpPr/>
            <p:nvPr/>
          </p:nvSpPr>
          <p:spPr>
            <a:xfrm rot="5400000">
              <a:off x="8864994" y="1991007"/>
              <a:ext cx="1863821" cy="3541897"/>
            </a:xfrm>
            <a:prstGeom prst="roundRect">
              <a:avLst/>
            </a:prstGeom>
            <a:solidFill>
              <a:schemeClr val="bg1"/>
            </a:solidFill>
            <a:ln>
              <a:solidFill>
                <a:srgbClr val="763A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A0300E50-A5CF-CE95-8467-6A9523717508}"/>
                </a:ext>
              </a:extLst>
            </p:cNvPr>
            <p:cNvSpPr txBox="1"/>
            <p:nvPr/>
          </p:nvSpPr>
          <p:spPr>
            <a:xfrm>
              <a:off x="8250772" y="3393798"/>
              <a:ext cx="3092264" cy="808641"/>
            </a:xfrm>
            <a:prstGeom prst="rect">
              <a:avLst/>
            </a:prstGeom>
            <a:noFill/>
          </p:spPr>
          <p:txBody>
            <a:bodyPr wrap="square" rtlCol="0">
              <a:spAutoFit/>
            </a:bodyPr>
            <a:lstStyle/>
            <a:p>
              <a:pPr algn="ctr"/>
              <a:r>
                <a:rPr lang="en-US" sz="2000" dirty="0"/>
                <a:t>Crowdsourcing campaign</a:t>
              </a:r>
            </a:p>
          </p:txBody>
        </p:sp>
        <p:sp>
          <p:nvSpPr>
            <p:cNvPr id="27" name="Rectangle: Rounded Corners 26">
              <a:extLst>
                <a:ext uri="{FF2B5EF4-FFF2-40B4-BE49-F238E27FC236}">
                  <a16:creationId xmlns:a16="http://schemas.microsoft.com/office/drawing/2014/main" id="{210A3858-B0FE-38D0-99EE-D067518A1982}"/>
                </a:ext>
              </a:extLst>
            </p:cNvPr>
            <p:cNvSpPr/>
            <p:nvPr/>
          </p:nvSpPr>
          <p:spPr>
            <a:xfrm rot="5400000">
              <a:off x="10917955" y="2290497"/>
              <a:ext cx="646331" cy="1177694"/>
            </a:xfrm>
            <a:prstGeom prst="roundRect">
              <a:avLst/>
            </a:prstGeom>
            <a:solidFill>
              <a:srgbClr val="763A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90E80EA4-7AC4-97D3-CDFB-2A9E715BDDC1}"/>
                </a:ext>
              </a:extLst>
            </p:cNvPr>
            <p:cNvSpPr txBox="1"/>
            <p:nvPr/>
          </p:nvSpPr>
          <p:spPr>
            <a:xfrm>
              <a:off x="10719926" y="2580734"/>
              <a:ext cx="1030996" cy="597691"/>
            </a:xfrm>
            <a:prstGeom prst="rect">
              <a:avLst/>
            </a:prstGeom>
            <a:solidFill>
              <a:srgbClr val="763AC7"/>
            </a:solidFill>
          </p:spPr>
          <p:txBody>
            <a:bodyPr wrap="square" rtlCol="0">
              <a:spAutoFit/>
            </a:bodyPr>
            <a:lstStyle/>
            <a:p>
              <a:pPr algn="ctr"/>
              <a:r>
                <a:rPr lang="en-US" sz="2800" b="1" dirty="0">
                  <a:solidFill>
                    <a:schemeClr val="bg1"/>
                  </a:solidFill>
                </a:rPr>
                <a:t>3%</a:t>
              </a:r>
            </a:p>
          </p:txBody>
        </p:sp>
      </p:grpSp>
    </p:spTree>
    <p:extLst>
      <p:ext uri="{BB962C8B-B14F-4D97-AF65-F5344CB8AC3E}">
        <p14:creationId xmlns:p14="http://schemas.microsoft.com/office/powerpoint/2010/main" val="1416104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C6B12-B338-C87F-F233-1A0276294F03}"/>
              </a:ext>
            </a:extLst>
          </p:cNvPr>
          <p:cNvSpPr>
            <a:spLocks noGrp="1"/>
          </p:cNvSpPr>
          <p:nvPr>
            <p:ph type="title"/>
          </p:nvPr>
        </p:nvSpPr>
        <p:spPr/>
        <p:txBody>
          <a:bodyPr/>
          <a:lstStyle/>
          <a:p>
            <a:r>
              <a:rPr lang="en-US" dirty="0"/>
              <a:t>Today’s Speakers</a:t>
            </a:r>
          </a:p>
        </p:txBody>
      </p:sp>
      <p:pic>
        <p:nvPicPr>
          <p:cNvPr id="1026" name="Picture 2">
            <a:extLst>
              <a:ext uri="{FF2B5EF4-FFF2-40B4-BE49-F238E27FC236}">
                <a16:creationId xmlns:a16="http://schemas.microsoft.com/office/drawing/2014/main" id="{3C0A78BC-B6D7-4A5B-6799-D9410819C8F2}"/>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352675" y="1371600"/>
            <a:ext cx="2695575" cy="269557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6">
            <a:extLst>
              <a:ext uri="{FF2B5EF4-FFF2-40B4-BE49-F238E27FC236}">
                <a16:creationId xmlns:a16="http://schemas.microsoft.com/office/drawing/2014/main" id="{B1774CB3-CE50-ED50-8847-83346F1D8FA9}"/>
              </a:ext>
            </a:extLst>
          </p:cNvPr>
          <p:cNvSpPr txBox="1">
            <a:spLocks/>
          </p:cNvSpPr>
          <p:nvPr/>
        </p:nvSpPr>
        <p:spPr>
          <a:xfrm>
            <a:off x="6052098" y="4367459"/>
            <a:ext cx="4688377" cy="1256342"/>
          </a:xfrm>
          <a:prstGeom prst="rect">
            <a:avLst/>
          </a:prstGeom>
        </p:spPr>
        <p:txBody>
          <a:bodyPr>
            <a:normAutofit/>
          </a:bodyPr>
          <a:lst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algn="ctr">
              <a:lnSpc>
                <a:spcPct val="100000"/>
              </a:lnSpc>
              <a:spcAft>
                <a:spcPts val="600"/>
              </a:spcAft>
            </a:pPr>
            <a:r>
              <a:rPr lang="en-US" sz="2000" b="1" kern="0" dirty="0"/>
              <a:t>Brent Lemanski</a:t>
            </a:r>
          </a:p>
          <a:p>
            <a:pPr algn="ctr">
              <a:lnSpc>
                <a:spcPct val="100000"/>
              </a:lnSpc>
              <a:spcAft>
                <a:spcPts val="0"/>
              </a:spcAft>
            </a:pPr>
            <a:r>
              <a:rPr lang="en-US" sz="1800" dirty="0">
                <a:effectLst/>
                <a:ea typeface="Aptos" panose="020B0004020202020204" pitchFamily="34" charset="0"/>
                <a:cs typeface="Aptos" panose="020B0004020202020204" pitchFamily="34" charset="0"/>
              </a:rPr>
              <a:t>Assistant Vice President and </a:t>
            </a:r>
          </a:p>
          <a:p>
            <a:pPr algn="ctr">
              <a:lnSpc>
                <a:spcPct val="100000"/>
              </a:lnSpc>
              <a:spcAft>
                <a:spcPts val="0"/>
              </a:spcAft>
            </a:pPr>
            <a:r>
              <a:rPr lang="en-US" sz="1800" dirty="0">
                <a:effectLst/>
                <a:ea typeface="Aptos" panose="020B0004020202020204" pitchFamily="34" charset="0"/>
                <a:cs typeface="Aptos" panose="020B0004020202020204" pitchFamily="34" charset="0"/>
              </a:rPr>
              <a:t>Executive Director</a:t>
            </a:r>
            <a:r>
              <a:rPr lang="en-US" sz="2000" dirty="0">
                <a:effectLst/>
                <a:latin typeface="+mj-lt"/>
                <a:ea typeface="Aptos" panose="020B0004020202020204" pitchFamily="34" charset="0"/>
                <a:cs typeface="Aptos" panose="020B0004020202020204" pitchFamily="34" charset="0"/>
              </a:rPr>
              <a:t> – </a:t>
            </a:r>
            <a:r>
              <a:rPr lang="en-US" sz="2000" kern="0" dirty="0"/>
              <a:t>Canada</a:t>
            </a:r>
          </a:p>
          <a:p>
            <a:pPr algn="ctr">
              <a:lnSpc>
                <a:spcPct val="100000"/>
              </a:lnSpc>
              <a:spcAft>
                <a:spcPts val="0"/>
              </a:spcAft>
            </a:pPr>
            <a:endParaRPr lang="en-US" sz="500" kern="0" dirty="0"/>
          </a:p>
        </p:txBody>
      </p:sp>
      <p:sp>
        <p:nvSpPr>
          <p:cNvPr id="5" name="Content Placeholder 6">
            <a:extLst>
              <a:ext uri="{FF2B5EF4-FFF2-40B4-BE49-F238E27FC236}">
                <a16:creationId xmlns:a16="http://schemas.microsoft.com/office/drawing/2014/main" id="{FEDFEC66-9D0B-C944-1C18-0E6DE7F2FDFB}"/>
              </a:ext>
            </a:extLst>
          </p:cNvPr>
          <p:cNvSpPr txBox="1">
            <a:spLocks/>
          </p:cNvSpPr>
          <p:nvPr/>
        </p:nvSpPr>
        <p:spPr>
          <a:xfrm>
            <a:off x="1363721" y="4367459"/>
            <a:ext cx="4688377" cy="1256342"/>
          </a:xfrm>
          <a:prstGeom prst="rect">
            <a:avLst/>
          </a:prstGeom>
        </p:spPr>
        <p:txBody>
          <a:bodyPr>
            <a:noAutofit/>
          </a:bodyPr>
          <a:lst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pPr algn="ctr">
              <a:lnSpc>
                <a:spcPct val="100000"/>
              </a:lnSpc>
              <a:spcAft>
                <a:spcPts val="600"/>
              </a:spcAft>
            </a:pPr>
            <a:r>
              <a:rPr lang="en-US" sz="2000" b="1" kern="0" dirty="0"/>
              <a:t>John Carroll, MBA</a:t>
            </a:r>
          </a:p>
          <a:p>
            <a:pPr algn="ctr">
              <a:lnSpc>
                <a:spcPct val="100000"/>
              </a:lnSpc>
              <a:spcAft>
                <a:spcPts val="0"/>
              </a:spcAft>
            </a:pPr>
            <a:r>
              <a:rPr lang="en-US" sz="1800" dirty="0">
                <a:effectLst/>
                <a:latin typeface="+mj-lt"/>
                <a:ea typeface="Aptos" panose="020B0004020202020204" pitchFamily="34" charset="0"/>
                <a:cs typeface="Aptos" panose="020B0004020202020204" pitchFamily="34" charset="0"/>
              </a:rPr>
              <a:t>Senior Vice President and Head of Insurance and Annuities – U.S. and Canada</a:t>
            </a:r>
            <a:endParaRPr lang="en-US" sz="500" kern="0" dirty="0">
              <a:latin typeface="+mj-lt"/>
            </a:endParaRPr>
          </a:p>
        </p:txBody>
      </p:sp>
      <p:pic>
        <p:nvPicPr>
          <p:cNvPr id="3" name="Picture 2" descr="A person in a suit&#10;&#10;Description automatically generated">
            <a:extLst>
              <a:ext uri="{FF2B5EF4-FFF2-40B4-BE49-F238E27FC236}">
                <a16:creationId xmlns:a16="http://schemas.microsoft.com/office/drawing/2014/main" id="{98B2EF20-4274-41E7-B6C9-B3BDF4391D0C}"/>
              </a:ext>
            </a:extLst>
          </p:cNvPr>
          <p:cNvPicPr>
            <a:picLocks noChangeAspect="1"/>
          </p:cNvPicPr>
          <p:nvPr/>
        </p:nvPicPr>
        <p:blipFill rotWithShape="1">
          <a:blip r:embed="rId4"/>
          <a:srcRect l="4656" r="4805" b="10086"/>
          <a:stretch/>
        </p:blipFill>
        <p:spPr>
          <a:xfrm>
            <a:off x="7048498" y="1371600"/>
            <a:ext cx="2695575" cy="2676983"/>
          </a:xfrm>
          <a:prstGeom prst="rect">
            <a:avLst/>
          </a:prstGeom>
          <a:ln w="28575"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68299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 y="0"/>
            <a:ext cx="12192000" cy="754349"/>
          </a:xfrm>
          <a:prstGeom prst="rect">
            <a:avLst/>
          </a:prstGeom>
          <a:noFill/>
        </p:spPr>
        <p:txBody>
          <a:bodyPr vert="horz" wrap="none" lIns="243840" tIns="0" rIns="243840" bIns="0" rtlCol="0" anchor="ctr" anchorCtr="0">
            <a:noAutofit/>
          </a:bodyPr>
          <a:lstStyle>
            <a:lvl1pPr algn="l" rtl="0" eaLnBrk="1" fontAlgn="base" hangingPunct="1">
              <a:lnSpc>
                <a:spcPct val="100000"/>
              </a:lnSpc>
              <a:spcBef>
                <a:spcPct val="0"/>
              </a:spcBef>
              <a:spcAft>
                <a:spcPct val="0"/>
              </a:spcAft>
              <a:defRPr sz="4800" b="0" baseline="0">
                <a:solidFill>
                  <a:schemeClr val="bg1"/>
                </a:solidFill>
                <a:latin typeface="Arial"/>
                <a:ea typeface="+mj-ea"/>
                <a:cs typeface="Arial"/>
              </a:defRPr>
            </a:lvl1pPr>
            <a:lvl2pPr algn="l" rtl="0" eaLnBrk="1" fontAlgn="base" hangingPunct="1">
              <a:spcBef>
                <a:spcPct val="0"/>
              </a:spcBef>
              <a:spcAft>
                <a:spcPct val="0"/>
              </a:spcAft>
              <a:defRPr sz="5670" b="1">
                <a:solidFill>
                  <a:schemeClr val="bg1"/>
                </a:solidFill>
                <a:latin typeface="Times New Roman" pitchFamily="18" charset="0"/>
              </a:defRPr>
            </a:lvl2pPr>
            <a:lvl3pPr algn="l" rtl="0" eaLnBrk="1" fontAlgn="base" hangingPunct="1">
              <a:spcBef>
                <a:spcPct val="0"/>
              </a:spcBef>
              <a:spcAft>
                <a:spcPct val="0"/>
              </a:spcAft>
              <a:defRPr sz="5670" b="1">
                <a:solidFill>
                  <a:schemeClr val="bg1"/>
                </a:solidFill>
                <a:latin typeface="Times New Roman" pitchFamily="18" charset="0"/>
              </a:defRPr>
            </a:lvl3pPr>
            <a:lvl4pPr algn="l" rtl="0" eaLnBrk="1" fontAlgn="base" hangingPunct="1">
              <a:spcBef>
                <a:spcPct val="0"/>
              </a:spcBef>
              <a:spcAft>
                <a:spcPct val="0"/>
              </a:spcAft>
              <a:defRPr sz="5670" b="1">
                <a:solidFill>
                  <a:schemeClr val="bg1"/>
                </a:solidFill>
                <a:latin typeface="Times New Roman" pitchFamily="18" charset="0"/>
              </a:defRPr>
            </a:lvl4pPr>
            <a:lvl5pPr algn="l" rtl="0" eaLnBrk="1" fontAlgn="base" hangingPunct="1">
              <a:spcBef>
                <a:spcPct val="0"/>
              </a:spcBef>
              <a:spcAft>
                <a:spcPct val="0"/>
              </a:spcAft>
              <a:defRPr sz="5670" b="1">
                <a:solidFill>
                  <a:schemeClr val="bg1"/>
                </a:solidFill>
                <a:latin typeface="Times New Roman" pitchFamily="18" charset="0"/>
              </a:defRPr>
            </a:lvl5pPr>
            <a:lvl6pPr marL="720054" algn="l" rtl="0" eaLnBrk="1" fontAlgn="base" hangingPunct="1">
              <a:spcBef>
                <a:spcPct val="0"/>
              </a:spcBef>
              <a:spcAft>
                <a:spcPct val="0"/>
              </a:spcAft>
              <a:defRPr sz="5670" b="1">
                <a:solidFill>
                  <a:schemeClr val="bg1"/>
                </a:solidFill>
                <a:latin typeface="Times New Roman" pitchFamily="18" charset="0"/>
              </a:defRPr>
            </a:lvl6pPr>
            <a:lvl7pPr marL="1440108" algn="l" rtl="0" eaLnBrk="1" fontAlgn="base" hangingPunct="1">
              <a:spcBef>
                <a:spcPct val="0"/>
              </a:spcBef>
              <a:spcAft>
                <a:spcPct val="0"/>
              </a:spcAft>
              <a:defRPr sz="5670" b="1">
                <a:solidFill>
                  <a:schemeClr val="bg1"/>
                </a:solidFill>
                <a:latin typeface="Times New Roman" pitchFamily="18" charset="0"/>
              </a:defRPr>
            </a:lvl7pPr>
            <a:lvl8pPr marL="2160162" algn="l" rtl="0" eaLnBrk="1" fontAlgn="base" hangingPunct="1">
              <a:spcBef>
                <a:spcPct val="0"/>
              </a:spcBef>
              <a:spcAft>
                <a:spcPct val="0"/>
              </a:spcAft>
              <a:defRPr sz="5670" b="1">
                <a:solidFill>
                  <a:schemeClr val="bg1"/>
                </a:solidFill>
                <a:latin typeface="Times New Roman" pitchFamily="18" charset="0"/>
              </a:defRPr>
            </a:lvl8pPr>
            <a:lvl9pPr marL="2880216" algn="l" rtl="0" eaLnBrk="1" fontAlgn="base" hangingPunct="1">
              <a:spcBef>
                <a:spcPct val="0"/>
              </a:spcBef>
              <a:spcAft>
                <a:spcPct val="0"/>
              </a:spcAft>
              <a:defRPr sz="5670" b="1">
                <a:solidFill>
                  <a:schemeClr val="bg1"/>
                </a:solidFill>
                <a:latin typeface="Times New Roman" pitchFamily="18"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Arial"/>
                <a:ea typeface="+mj-ea"/>
                <a:cs typeface="Arial"/>
              </a:rPr>
              <a:t>Questions?</a:t>
            </a:r>
          </a:p>
        </p:txBody>
      </p:sp>
      <p:sp>
        <p:nvSpPr>
          <p:cNvPr id="2" name="Title 1">
            <a:extLst>
              <a:ext uri="{FF2B5EF4-FFF2-40B4-BE49-F238E27FC236}">
                <a16:creationId xmlns:a16="http://schemas.microsoft.com/office/drawing/2014/main" id="{56E74B88-FDD9-77DE-E93B-A12A89690BD0}"/>
              </a:ext>
            </a:extLst>
          </p:cNvPr>
          <p:cNvSpPr>
            <a:spLocks noGrp="1"/>
          </p:cNvSpPr>
          <p:nvPr>
            <p:ph type="title"/>
          </p:nvPr>
        </p:nvSpPr>
        <p:spPr/>
        <p:txBody>
          <a:bodyPr/>
          <a:lstStyle/>
          <a:p>
            <a:r>
              <a:rPr lang="en-US" dirty="0"/>
              <a:t>The Connected Consumer</a:t>
            </a:r>
          </a:p>
        </p:txBody>
      </p:sp>
      <p:pic>
        <p:nvPicPr>
          <p:cNvPr id="8" name="Picture Placeholder 7" descr="A person sitting at a table with a computer&#10;&#10;Description automatically generated">
            <a:extLst>
              <a:ext uri="{FF2B5EF4-FFF2-40B4-BE49-F238E27FC236}">
                <a16:creationId xmlns:a16="http://schemas.microsoft.com/office/drawing/2014/main" id="{B336DF84-69E6-2EDB-AC6C-C3A467520B3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4426" b="24426"/>
          <a:stretch>
            <a:fillRect/>
          </a:stretch>
        </p:blipFill>
        <p:spPr/>
      </p:pic>
    </p:spTree>
    <p:extLst>
      <p:ext uri="{BB962C8B-B14F-4D97-AF65-F5344CB8AC3E}">
        <p14:creationId xmlns:p14="http://schemas.microsoft.com/office/powerpoint/2010/main" val="2500824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86725FE7-9E43-303C-2ED0-F07BF091422E}"/>
              </a:ext>
            </a:extLst>
          </p:cNvPr>
          <p:cNvSpPr/>
          <p:nvPr/>
        </p:nvSpPr>
        <p:spPr>
          <a:xfrm>
            <a:off x="6567055" y="1582095"/>
            <a:ext cx="5114026" cy="880289"/>
          </a:xfrm>
          <a:prstGeom prst="roundRect">
            <a:avLst/>
          </a:prstGeom>
          <a:solidFill>
            <a:srgbClr val="003B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935346BD-EEF6-E448-6E8F-AAABEC501B73}"/>
              </a:ext>
            </a:extLst>
          </p:cNvPr>
          <p:cNvSpPr/>
          <p:nvPr/>
        </p:nvSpPr>
        <p:spPr>
          <a:xfrm>
            <a:off x="587967" y="1351053"/>
            <a:ext cx="5114026" cy="3818526"/>
          </a:xfrm>
          <a:prstGeom prst="roundRect">
            <a:avLst/>
          </a:prstGeom>
          <a:solidFill>
            <a:schemeClr val="accent1"/>
          </a:solidFill>
          <a:ln>
            <a:solidFill>
              <a:schemeClr val="bg2">
                <a:lumMod val="20000"/>
                <a:lumOff val="8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F8B4B73-F698-7A89-8F78-96C1EA5AEFD3}"/>
              </a:ext>
            </a:extLst>
          </p:cNvPr>
          <p:cNvSpPr>
            <a:spLocks noGrp="1"/>
          </p:cNvSpPr>
          <p:nvPr>
            <p:ph type="title"/>
          </p:nvPr>
        </p:nvSpPr>
        <p:spPr/>
        <p:txBody>
          <a:bodyPr/>
          <a:lstStyle/>
          <a:p>
            <a:r>
              <a:rPr lang="en-US" dirty="0"/>
              <a:t>The Connected Consumer</a:t>
            </a:r>
          </a:p>
        </p:txBody>
      </p:sp>
      <p:sp>
        <p:nvSpPr>
          <p:cNvPr id="6" name="TextBox 5">
            <a:extLst>
              <a:ext uri="{FF2B5EF4-FFF2-40B4-BE49-F238E27FC236}">
                <a16:creationId xmlns:a16="http://schemas.microsoft.com/office/drawing/2014/main" id="{D6F9DE92-B1D8-ACE0-E56B-AA0F4F961E1C}"/>
              </a:ext>
            </a:extLst>
          </p:cNvPr>
          <p:cNvSpPr txBox="1"/>
          <p:nvPr/>
        </p:nvSpPr>
        <p:spPr>
          <a:xfrm>
            <a:off x="1137682" y="1688421"/>
            <a:ext cx="4157006" cy="1569660"/>
          </a:xfrm>
          <a:prstGeom prst="rect">
            <a:avLst/>
          </a:prstGeom>
          <a:noFill/>
          <a:ln>
            <a:noFill/>
          </a:ln>
        </p:spPr>
        <p:txBody>
          <a:bodyPr wrap="square" rtlCol="0">
            <a:spAutoFit/>
          </a:bodyPr>
          <a:lstStyle/>
          <a:p>
            <a:pPr algn="ctr"/>
            <a:r>
              <a:rPr lang="en-US" sz="9600" b="1" dirty="0"/>
              <a:t>82</a:t>
            </a:r>
            <a:r>
              <a:rPr lang="en-US" sz="7200" b="1" dirty="0"/>
              <a:t>%</a:t>
            </a:r>
            <a:endParaRPr lang="en-US" sz="9600" b="1" dirty="0"/>
          </a:p>
        </p:txBody>
      </p:sp>
      <p:sp>
        <p:nvSpPr>
          <p:cNvPr id="7" name="TextBox 6">
            <a:extLst>
              <a:ext uri="{FF2B5EF4-FFF2-40B4-BE49-F238E27FC236}">
                <a16:creationId xmlns:a16="http://schemas.microsoft.com/office/drawing/2014/main" id="{A91E689F-7AEB-606B-3753-798E41F79640}"/>
              </a:ext>
            </a:extLst>
          </p:cNvPr>
          <p:cNvSpPr txBox="1"/>
          <p:nvPr/>
        </p:nvSpPr>
        <p:spPr>
          <a:xfrm>
            <a:off x="994163" y="3716558"/>
            <a:ext cx="4444043" cy="830997"/>
          </a:xfrm>
          <a:prstGeom prst="rect">
            <a:avLst/>
          </a:prstGeom>
          <a:noFill/>
          <a:ln>
            <a:noFill/>
          </a:ln>
        </p:spPr>
        <p:txBody>
          <a:bodyPr wrap="square" rtlCol="0">
            <a:spAutoFit/>
          </a:bodyPr>
          <a:lstStyle/>
          <a:p>
            <a:pPr algn="ctr"/>
            <a:r>
              <a:rPr lang="en-US" sz="2400" dirty="0"/>
              <a:t>Use the internet during the life insurance process.</a:t>
            </a:r>
          </a:p>
        </p:txBody>
      </p:sp>
      <p:cxnSp>
        <p:nvCxnSpPr>
          <p:cNvPr id="9" name="Straight Connector 8">
            <a:extLst>
              <a:ext uri="{FF2B5EF4-FFF2-40B4-BE49-F238E27FC236}">
                <a16:creationId xmlns:a16="http://schemas.microsoft.com/office/drawing/2014/main" id="{A70F590A-6B03-135A-B7D5-66FBEE69646C}"/>
              </a:ext>
            </a:extLst>
          </p:cNvPr>
          <p:cNvCxnSpPr>
            <a:cxnSpLocks/>
          </p:cNvCxnSpPr>
          <p:nvPr/>
        </p:nvCxnSpPr>
        <p:spPr>
          <a:xfrm flipV="1">
            <a:off x="1357677" y="3405892"/>
            <a:ext cx="3470697" cy="208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B55615A-56E6-9332-2D45-FF49D81ED2B2}"/>
              </a:ext>
            </a:extLst>
          </p:cNvPr>
          <p:cNvSpPr txBox="1"/>
          <p:nvPr/>
        </p:nvSpPr>
        <p:spPr>
          <a:xfrm>
            <a:off x="414617" y="6422706"/>
            <a:ext cx="6806241" cy="246221"/>
          </a:xfrm>
          <a:prstGeom prst="rect">
            <a:avLst/>
          </a:prstGeom>
          <a:noFill/>
        </p:spPr>
        <p:txBody>
          <a:bodyPr wrap="square" rtlCol="0">
            <a:spAutoFit/>
          </a:bodyPr>
          <a:lstStyle/>
          <a:p>
            <a:r>
              <a:rPr lang="en-US" sz="1000" dirty="0"/>
              <a:t>Source: </a:t>
            </a:r>
            <a:r>
              <a:rPr lang="en-US" sz="1000" i="1" dirty="0"/>
              <a:t>2023 Canadian Life Insurance Barometer Study</a:t>
            </a:r>
            <a:r>
              <a:rPr lang="en-US" sz="1000" dirty="0"/>
              <a:t>, LIMRA and Life Happens.</a:t>
            </a:r>
          </a:p>
        </p:txBody>
      </p:sp>
      <p:sp>
        <p:nvSpPr>
          <p:cNvPr id="14" name="TextBox 13">
            <a:extLst>
              <a:ext uri="{FF2B5EF4-FFF2-40B4-BE49-F238E27FC236}">
                <a16:creationId xmlns:a16="http://schemas.microsoft.com/office/drawing/2014/main" id="{6B207D5F-0AF0-189D-18B3-BF50F800C11D}"/>
              </a:ext>
            </a:extLst>
          </p:cNvPr>
          <p:cNvSpPr txBox="1"/>
          <p:nvPr/>
        </p:nvSpPr>
        <p:spPr>
          <a:xfrm>
            <a:off x="7678882" y="1849146"/>
            <a:ext cx="3925151" cy="369332"/>
          </a:xfrm>
          <a:prstGeom prst="rect">
            <a:avLst/>
          </a:prstGeom>
          <a:noFill/>
        </p:spPr>
        <p:txBody>
          <a:bodyPr wrap="square">
            <a:spAutoFit/>
          </a:bodyPr>
          <a:lstStyle/>
          <a:p>
            <a:pPr algn="r"/>
            <a:r>
              <a:rPr lang="en-US" dirty="0">
                <a:solidFill>
                  <a:schemeClr val="bg1"/>
                </a:solidFill>
              </a:rPr>
              <a:t>Research online and buy in person </a:t>
            </a:r>
            <a:endParaRPr lang="en-US" b="1" dirty="0">
              <a:solidFill>
                <a:srgbClr val="4298BE"/>
              </a:solidFill>
            </a:endParaRPr>
          </a:p>
        </p:txBody>
      </p:sp>
      <p:sp>
        <p:nvSpPr>
          <p:cNvPr id="17" name="Rectangle: Rounded Corners 16">
            <a:extLst>
              <a:ext uri="{FF2B5EF4-FFF2-40B4-BE49-F238E27FC236}">
                <a16:creationId xmlns:a16="http://schemas.microsoft.com/office/drawing/2014/main" id="{3E537DA9-0187-BDAE-37E3-3BFEAD218EAF}"/>
              </a:ext>
            </a:extLst>
          </p:cNvPr>
          <p:cNvSpPr/>
          <p:nvPr/>
        </p:nvSpPr>
        <p:spPr>
          <a:xfrm>
            <a:off x="6567055" y="2762923"/>
            <a:ext cx="5145215" cy="880289"/>
          </a:xfrm>
          <a:prstGeom prst="roundRect">
            <a:avLst/>
          </a:prstGeom>
          <a:solidFill>
            <a:srgbClr val="003B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2965EBF-D34F-0753-7DE1-CC8780D57D31}"/>
              </a:ext>
            </a:extLst>
          </p:cNvPr>
          <p:cNvSpPr txBox="1"/>
          <p:nvPr/>
        </p:nvSpPr>
        <p:spPr>
          <a:xfrm>
            <a:off x="6376316" y="2859471"/>
            <a:ext cx="5227717" cy="646331"/>
          </a:xfrm>
          <a:prstGeom prst="rect">
            <a:avLst/>
          </a:prstGeom>
          <a:noFill/>
        </p:spPr>
        <p:txBody>
          <a:bodyPr wrap="square">
            <a:spAutoFit/>
          </a:bodyPr>
          <a:lstStyle/>
          <a:p>
            <a:pPr algn="r"/>
            <a:r>
              <a:rPr lang="en-US" dirty="0">
                <a:solidFill>
                  <a:schemeClr val="bg1"/>
                </a:solidFill>
              </a:rPr>
              <a:t>Research online and buy in person</a:t>
            </a:r>
          </a:p>
          <a:p>
            <a:pPr algn="r"/>
            <a:r>
              <a:rPr lang="en-US" dirty="0">
                <a:solidFill>
                  <a:schemeClr val="bg1"/>
                </a:solidFill>
              </a:rPr>
              <a:t>using phone, mail, or video service</a:t>
            </a:r>
            <a:endParaRPr lang="en-US" b="1" dirty="0">
              <a:solidFill>
                <a:srgbClr val="4298BE"/>
              </a:solidFill>
            </a:endParaRPr>
          </a:p>
        </p:txBody>
      </p:sp>
      <p:sp>
        <p:nvSpPr>
          <p:cNvPr id="18" name="TextBox 17">
            <a:extLst>
              <a:ext uri="{FF2B5EF4-FFF2-40B4-BE49-F238E27FC236}">
                <a16:creationId xmlns:a16="http://schemas.microsoft.com/office/drawing/2014/main" id="{2C0D6165-5F5A-1BF6-91D7-46611AA8115C}"/>
              </a:ext>
            </a:extLst>
          </p:cNvPr>
          <p:cNvSpPr txBox="1"/>
          <p:nvPr/>
        </p:nvSpPr>
        <p:spPr>
          <a:xfrm>
            <a:off x="6817321" y="1772202"/>
            <a:ext cx="904009" cy="523220"/>
          </a:xfrm>
          <a:prstGeom prst="rect">
            <a:avLst/>
          </a:prstGeom>
          <a:noFill/>
        </p:spPr>
        <p:txBody>
          <a:bodyPr wrap="square" rtlCol="0">
            <a:spAutoFit/>
          </a:bodyPr>
          <a:lstStyle/>
          <a:p>
            <a:r>
              <a:rPr lang="en-US" sz="2800" b="1" dirty="0">
                <a:solidFill>
                  <a:srgbClr val="4298BE"/>
                </a:solidFill>
              </a:rPr>
              <a:t>46%</a:t>
            </a:r>
            <a:endParaRPr lang="en-US" sz="2800" dirty="0"/>
          </a:p>
        </p:txBody>
      </p:sp>
      <p:sp>
        <p:nvSpPr>
          <p:cNvPr id="19" name="TextBox 18">
            <a:extLst>
              <a:ext uri="{FF2B5EF4-FFF2-40B4-BE49-F238E27FC236}">
                <a16:creationId xmlns:a16="http://schemas.microsoft.com/office/drawing/2014/main" id="{DAF0B21B-5C00-75C9-783E-BC69CD624435}"/>
              </a:ext>
            </a:extLst>
          </p:cNvPr>
          <p:cNvSpPr txBox="1"/>
          <p:nvPr/>
        </p:nvSpPr>
        <p:spPr>
          <a:xfrm>
            <a:off x="6839501" y="2921027"/>
            <a:ext cx="904009" cy="523220"/>
          </a:xfrm>
          <a:prstGeom prst="rect">
            <a:avLst/>
          </a:prstGeom>
          <a:noFill/>
        </p:spPr>
        <p:txBody>
          <a:bodyPr wrap="square" rtlCol="0">
            <a:spAutoFit/>
          </a:bodyPr>
          <a:lstStyle/>
          <a:p>
            <a:r>
              <a:rPr lang="en-US" sz="2800" b="1" dirty="0">
                <a:solidFill>
                  <a:srgbClr val="4298BE"/>
                </a:solidFill>
              </a:rPr>
              <a:t>23%</a:t>
            </a:r>
            <a:endParaRPr lang="en-US" sz="2800" dirty="0"/>
          </a:p>
        </p:txBody>
      </p:sp>
      <p:sp>
        <p:nvSpPr>
          <p:cNvPr id="20" name="Rectangle: Rounded Corners 19">
            <a:extLst>
              <a:ext uri="{FF2B5EF4-FFF2-40B4-BE49-F238E27FC236}">
                <a16:creationId xmlns:a16="http://schemas.microsoft.com/office/drawing/2014/main" id="{62C57FCA-B5B0-A687-B630-3E6062315EB7}"/>
              </a:ext>
            </a:extLst>
          </p:cNvPr>
          <p:cNvSpPr/>
          <p:nvPr/>
        </p:nvSpPr>
        <p:spPr>
          <a:xfrm>
            <a:off x="6567055" y="3943751"/>
            <a:ext cx="5145215" cy="880289"/>
          </a:xfrm>
          <a:prstGeom prst="roundRect">
            <a:avLst/>
          </a:prstGeom>
          <a:solidFill>
            <a:srgbClr val="003B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16334861-A402-ADD6-5B50-3655CF260ED2}"/>
              </a:ext>
            </a:extLst>
          </p:cNvPr>
          <p:cNvSpPr txBox="1"/>
          <p:nvPr/>
        </p:nvSpPr>
        <p:spPr>
          <a:xfrm>
            <a:off x="6376316" y="4178295"/>
            <a:ext cx="5227717" cy="369332"/>
          </a:xfrm>
          <a:prstGeom prst="rect">
            <a:avLst/>
          </a:prstGeom>
          <a:noFill/>
        </p:spPr>
        <p:txBody>
          <a:bodyPr wrap="square">
            <a:spAutoFit/>
          </a:bodyPr>
          <a:lstStyle/>
          <a:p>
            <a:pPr algn="r"/>
            <a:r>
              <a:rPr lang="en-US" dirty="0">
                <a:solidFill>
                  <a:schemeClr val="bg1"/>
                </a:solidFill>
              </a:rPr>
              <a:t>Research and buy online</a:t>
            </a:r>
            <a:endParaRPr lang="en-US" b="1" dirty="0">
              <a:solidFill>
                <a:srgbClr val="4298BE"/>
              </a:solidFill>
            </a:endParaRPr>
          </a:p>
        </p:txBody>
      </p:sp>
      <p:sp>
        <p:nvSpPr>
          <p:cNvPr id="22" name="TextBox 21">
            <a:extLst>
              <a:ext uri="{FF2B5EF4-FFF2-40B4-BE49-F238E27FC236}">
                <a16:creationId xmlns:a16="http://schemas.microsoft.com/office/drawing/2014/main" id="{FA91D457-359C-3365-5BC1-26F623636C36}"/>
              </a:ext>
            </a:extLst>
          </p:cNvPr>
          <p:cNvSpPr txBox="1"/>
          <p:nvPr/>
        </p:nvSpPr>
        <p:spPr>
          <a:xfrm>
            <a:off x="6839501" y="4101855"/>
            <a:ext cx="904009" cy="523220"/>
          </a:xfrm>
          <a:prstGeom prst="rect">
            <a:avLst/>
          </a:prstGeom>
          <a:noFill/>
        </p:spPr>
        <p:txBody>
          <a:bodyPr wrap="square" rtlCol="0">
            <a:spAutoFit/>
          </a:bodyPr>
          <a:lstStyle/>
          <a:p>
            <a:r>
              <a:rPr lang="en-US" sz="2800" b="1" dirty="0">
                <a:solidFill>
                  <a:srgbClr val="4298BE"/>
                </a:solidFill>
              </a:rPr>
              <a:t>13%</a:t>
            </a:r>
            <a:endParaRPr lang="en-US" sz="2800" dirty="0"/>
          </a:p>
        </p:txBody>
      </p:sp>
    </p:spTree>
    <p:extLst>
      <p:ext uri="{BB962C8B-B14F-4D97-AF65-F5344CB8AC3E}">
        <p14:creationId xmlns:p14="http://schemas.microsoft.com/office/powerpoint/2010/main" val="1562387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 y="0"/>
            <a:ext cx="12192000" cy="754349"/>
          </a:xfrm>
          <a:prstGeom prst="rect">
            <a:avLst/>
          </a:prstGeom>
          <a:noFill/>
        </p:spPr>
        <p:txBody>
          <a:bodyPr vert="horz" wrap="none" lIns="243840" tIns="0" rIns="243840" bIns="0" rtlCol="0" anchor="ctr" anchorCtr="0">
            <a:noAutofit/>
          </a:bodyPr>
          <a:lstStyle>
            <a:lvl1pPr algn="l" rtl="0" eaLnBrk="1" fontAlgn="base" hangingPunct="1">
              <a:lnSpc>
                <a:spcPct val="100000"/>
              </a:lnSpc>
              <a:spcBef>
                <a:spcPct val="0"/>
              </a:spcBef>
              <a:spcAft>
                <a:spcPct val="0"/>
              </a:spcAft>
              <a:defRPr sz="4800" b="0" baseline="0">
                <a:solidFill>
                  <a:schemeClr val="bg1"/>
                </a:solidFill>
                <a:latin typeface="Arial"/>
                <a:ea typeface="+mj-ea"/>
                <a:cs typeface="Arial"/>
              </a:defRPr>
            </a:lvl1pPr>
            <a:lvl2pPr algn="l" rtl="0" eaLnBrk="1" fontAlgn="base" hangingPunct="1">
              <a:spcBef>
                <a:spcPct val="0"/>
              </a:spcBef>
              <a:spcAft>
                <a:spcPct val="0"/>
              </a:spcAft>
              <a:defRPr sz="5670" b="1">
                <a:solidFill>
                  <a:schemeClr val="bg1"/>
                </a:solidFill>
                <a:latin typeface="Times New Roman" pitchFamily="18" charset="0"/>
              </a:defRPr>
            </a:lvl2pPr>
            <a:lvl3pPr algn="l" rtl="0" eaLnBrk="1" fontAlgn="base" hangingPunct="1">
              <a:spcBef>
                <a:spcPct val="0"/>
              </a:spcBef>
              <a:spcAft>
                <a:spcPct val="0"/>
              </a:spcAft>
              <a:defRPr sz="5670" b="1">
                <a:solidFill>
                  <a:schemeClr val="bg1"/>
                </a:solidFill>
                <a:latin typeface="Times New Roman" pitchFamily="18" charset="0"/>
              </a:defRPr>
            </a:lvl3pPr>
            <a:lvl4pPr algn="l" rtl="0" eaLnBrk="1" fontAlgn="base" hangingPunct="1">
              <a:spcBef>
                <a:spcPct val="0"/>
              </a:spcBef>
              <a:spcAft>
                <a:spcPct val="0"/>
              </a:spcAft>
              <a:defRPr sz="5670" b="1">
                <a:solidFill>
                  <a:schemeClr val="bg1"/>
                </a:solidFill>
                <a:latin typeface="Times New Roman" pitchFamily="18" charset="0"/>
              </a:defRPr>
            </a:lvl4pPr>
            <a:lvl5pPr algn="l" rtl="0" eaLnBrk="1" fontAlgn="base" hangingPunct="1">
              <a:spcBef>
                <a:spcPct val="0"/>
              </a:spcBef>
              <a:spcAft>
                <a:spcPct val="0"/>
              </a:spcAft>
              <a:defRPr sz="5670" b="1">
                <a:solidFill>
                  <a:schemeClr val="bg1"/>
                </a:solidFill>
                <a:latin typeface="Times New Roman" pitchFamily="18" charset="0"/>
              </a:defRPr>
            </a:lvl5pPr>
            <a:lvl6pPr marL="720054" algn="l" rtl="0" eaLnBrk="1" fontAlgn="base" hangingPunct="1">
              <a:spcBef>
                <a:spcPct val="0"/>
              </a:spcBef>
              <a:spcAft>
                <a:spcPct val="0"/>
              </a:spcAft>
              <a:defRPr sz="5670" b="1">
                <a:solidFill>
                  <a:schemeClr val="bg1"/>
                </a:solidFill>
                <a:latin typeface="Times New Roman" pitchFamily="18" charset="0"/>
              </a:defRPr>
            </a:lvl6pPr>
            <a:lvl7pPr marL="1440108" algn="l" rtl="0" eaLnBrk="1" fontAlgn="base" hangingPunct="1">
              <a:spcBef>
                <a:spcPct val="0"/>
              </a:spcBef>
              <a:spcAft>
                <a:spcPct val="0"/>
              </a:spcAft>
              <a:defRPr sz="5670" b="1">
                <a:solidFill>
                  <a:schemeClr val="bg1"/>
                </a:solidFill>
                <a:latin typeface="Times New Roman" pitchFamily="18" charset="0"/>
              </a:defRPr>
            </a:lvl7pPr>
            <a:lvl8pPr marL="2160162" algn="l" rtl="0" eaLnBrk="1" fontAlgn="base" hangingPunct="1">
              <a:spcBef>
                <a:spcPct val="0"/>
              </a:spcBef>
              <a:spcAft>
                <a:spcPct val="0"/>
              </a:spcAft>
              <a:defRPr sz="5670" b="1">
                <a:solidFill>
                  <a:schemeClr val="bg1"/>
                </a:solidFill>
                <a:latin typeface="Times New Roman" pitchFamily="18" charset="0"/>
              </a:defRPr>
            </a:lvl8pPr>
            <a:lvl9pPr marL="2880216" algn="l" rtl="0" eaLnBrk="1" fontAlgn="base" hangingPunct="1">
              <a:spcBef>
                <a:spcPct val="0"/>
              </a:spcBef>
              <a:spcAft>
                <a:spcPct val="0"/>
              </a:spcAft>
              <a:defRPr sz="5670" b="1">
                <a:solidFill>
                  <a:schemeClr val="bg1"/>
                </a:solidFill>
                <a:latin typeface="Times New Roman" pitchFamily="18" charset="0"/>
              </a:defRPr>
            </a:lvl9pPr>
          </a:lstStyle>
          <a:p>
            <a:pPr marL="0" marR="0" lvl="0" indent="0" algn="l" defTabSz="60963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Arial"/>
                <a:ea typeface="+mj-ea"/>
                <a:cs typeface="Arial"/>
              </a:rPr>
              <a:t>Questions?</a:t>
            </a:r>
          </a:p>
        </p:txBody>
      </p:sp>
      <p:pic>
        <p:nvPicPr>
          <p:cNvPr id="6" name="Picture Placeholder 5" descr="A glass ball on a rock&#10;&#10;Description automatically generated">
            <a:extLst>
              <a:ext uri="{FF2B5EF4-FFF2-40B4-BE49-F238E27FC236}">
                <a16:creationId xmlns:a16="http://schemas.microsoft.com/office/drawing/2014/main" id="{1D3D8B8E-3D82-2A43-E26A-CAF82B580668}"/>
              </a:ext>
            </a:extLst>
          </p:cNvPr>
          <p:cNvPicPr>
            <a:picLocks noGrp="1" noChangeAspect="1"/>
          </p:cNvPicPr>
          <p:nvPr>
            <p:ph type="pic" sz="quarter" idx="10"/>
          </p:nvPr>
        </p:nvPicPr>
        <p:blipFill>
          <a:blip r:embed="rId3"/>
          <a:srcRect t="24395" b="24395"/>
          <a:stretch/>
        </p:blipFill>
        <p:spPr/>
      </p:pic>
      <p:sp>
        <p:nvSpPr>
          <p:cNvPr id="2" name="Title 1">
            <a:extLst>
              <a:ext uri="{FF2B5EF4-FFF2-40B4-BE49-F238E27FC236}">
                <a16:creationId xmlns:a16="http://schemas.microsoft.com/office/drawing/2014/main" id="{56E74B88-FDD9-77DE-E93B-A12A89690BD0}"/>
              </a:ext>
            </a:extLst>
          </p:cNvPr>
          <p:cNvSpPr>
            <a:spLocks noGrp="1"/>
          </p:cNvSpPr>
          <p:nvPr>
            <p:ph type="title"/>
          </p:nvPr>
        </p:nvSpPr>
        <p:spPr/>
        <p:txBody>
          <a:bodyPr/>
          <a:lstStyle/>
          <a:p>
            <a:r>
              <a:rPr lang="en-US" dirty="0"/>
              <a:t>What We Can Do To Help Close The Need-Gap</a:t>
            </a:r>
          </a:p>
        </p:txBody>
      </p:sp>
    </p:spTree>
    <p:extLst>
      <p:ext uri="{BB962C8B-B14F-4D97-AF65-F5344CB8AC3E}">
        <p14:creationId xmlns:p14="http://schemas.microsoft.com/office/powerpoint/2010/main" val="3336767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EE096-A350-C8A5-9AF7-53FEAA145EFA}"/>
              </a:ext>
            </a:extLst>
          </p:cNvPr>
          <p:cNvSpPr>
            <a:spLocks noGrp="1"/>
          </p:cNvSpPr>
          <p:nvPr>
            <p:ph type="title"/>
          </p:nvPr>
        </p:nvSpPr>
        <p:spPr/>
        <p:txBody>
          <a:bodyPr/>
          <a:lstStyle/>
          <a:p>
            <a:r>
              <a:rPr lang="en-US" dirty="0"/>
              <a:t>What We Can Do </a:t>
            </a:r>
            <a:endParaRPr lang="en-US" dirty="0">
              <a:solidFill>
                <a:srgbClr val="FF0000"/>
              </a:solidFill>
            </a:endParaRPr>
          </a:p>
        </p:txBody>
      </p:sp>
      <p:sp>
        <p:nvSpPr>
          <p:cNvPr id="3" name="Text Placeholder 2">
            <a:extLst>
              <a:ext uri="{FF2B5EF4-FFF2-40B4-BE49-F238E27FC236}">
                <a16:creationId xmlns:a16="http://schemas.microsoft.com/office/drawing/2014/main" id="{B5FAC431-67B1-B9D7-6F03-8554C671F98A}"/>
              </a:ext>
            </a:extLst>
          </p:cNvPr>
          <p:cNvSpPr>
            <a:spLocks noGrp="1"/>
          </p:cNvSpPr>
          <p:nvPr>
            <p:ph type="body" sz="quarter" idx="10"/>
          </p:nvPr>
        </p:nvSpPr>
        <p:spPr/>
        <p:txBody>
          <a:bodyPr/>
          <a:lstStyle/>
          <a:p>
            <a:pPr marL="285750" indent="-285750">
              <a:buFont typeface="Arial" panose="020B0604020202020204" pitchFamily="34" charset="0"/>
              <a:buChar char="•"/>
            </a:pPr>
            <a:r>
              <a:rPr lang="en-US" sz="2200" dirty="0"/>
              <a:t>Focus on education and awareness</a:t>
            </a:r>
          </a:p>
          <a:p>
            <a:pPr marL="285750" indent="-285750">
              <a:buFont typeface="Arial" panose="020B0604020202020204" pitchFamily="34" charset="0"/>
              <a:buChar char="•"/>
            </a:pPr>
            <a:r>
              <a:rPr lang="en-US" sz="2200" dirty="0"/>
              <a:t>Empower the connected consumer </a:t>
            </a:r>
          </a:p>
          <a:p>
            <a:pPr marL="624078" lvl="1" indent="-285750"/>
            <a:r>
              <a:rPr lang="en-US" sz="2200" dirty="0"/>
              <a:t>82% use the internet when purchasing life insurance </a:t>
            </a:r>
          </a:p>
          <a:p>
            <a:pPr marL="624078" lvl="1" indent="-285750"/>
            <a:r>
              <a:rPr lang="en-US" sz="2200" dirty="0"/>
              <a:t>Enhance online accessibility</a:t>
            </a:r>
          </a:p>
          <a:p>
            <a:pPr marL="285750" indent="-285750">
              <a:buFont typeface="Arial" panose="020B0604020202020204" pitchFamily="34" charset="0"/>
              <a:buChar char="•"/>
            </a:pPr>
            <a:r>
              <a:rPr lang="en-US" sz="2200" dirty="0"/>
              <a:t>Acknowledge the different needs of demographic groups to build trust </a:t>
            </a:r>
          </a:p>
          <a:p>
            <a:pPr marL="285750" indent="-285750">
              <a:buFont typeface="Arial" panose="020B0604020202020204" pitchFamily="34" charset="0"/>
              <a:buChar char="•"/>
            </a:pPr>
            <a:r>
              <a:rPr lang="en-US" sz="2200" dirty="0"/>
              <a:t>Work cohesively to bridge the ownership and need gaps</a:t>
            </a:r>
          </a:p>
          <a:p>
            <a:pPr marL="0" indent="0">
              <a:buNone/>
            </a:pPr>
            <a:endParaRPr lang="en-US" sz="2200" dirty="0"/>
          </a:p>
          <a:p>
            <a:endParaRPr lang="en-US" dirty="0"/>
          </a:p>
        </p:txBody>
      </p:sp>
      <p:pic>
        <p:nvPicPr>
          <p:cNvPr id="11" name="Picture Placeholder 10" descr="A person and person with children on their shoulders&#10;&#10;Description automatically generated">
            <a:extLst>
              <a:ext uri="{FF2B5EF4-FFF2-40B4-BE49-F238E27FC236}">
                <a16:creationId xmlns:a16="http://schemas.microsoft.com/office/drawing/2014/main" id="{6920F845-1861-0213-EFAC-33CA1507152B}"/>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val="0"/>
              </a:ext>
            </a:extLst>
          </a:blip>
          <a:srcRect l="9507" r="9507"/>
          <a:stretch>
            <a:fillRect/>
          </a:stretch>
        </p:blipFill>
        <p:spPr/>
      </p:pic>
      <p:sp>
        <p:nvSpPr>
          <p:cNvPr id="5" name="TextBox 4">
            <a:extLst>
              <a:ext uri="{FF2B5EF4-FFF2-40B4-BE49-F238E27FC236}">
                <a16:creationId xmlns:a16="http://schemas.microsoft.com/office/drawing/2014/main" id="{09207D6D-2F42-FAA9-B8C7-7EBC47276861}"/>
              </a:ext>
            </a:extLst>
          </p:cNvPr>
          <p:cNvSpPr txBox="1"/>
          <p:nvPr/>
        </p:nvSpPr>
        <p:spPr>
          <a:xfrm>
            <a:off x="414617" y="6422706"/>
            <a:ext cx="6806241" cy="246221"/>
          </a:xfrm>
          <a:prstGeom prst="rect">
            <a:avLst/>
          </a:prstGeom>
          <a:noFill/>
        </p:spPr>
        <p:txBody>
          <a:bodyPr wrap="square" rtlCol="0">
            <a:spAutoFit/>
          </a:bodyPr>
          <a:lstStyle/>
          <a:p>
            <a:r>
              <a:rPr lang="en-US" sz="1000" dirty="0"/>
              <a:t>Source: </a:t>
            </a:r>
            <a:r>
              <a:rPr lang="en-US" sz="1000" i="1" dirty="0"/>
              <a:t>2023 Insurance Barometer Study</a:t>
            </a:r>
            <a:r>
              <a:rPr lang="en-US" sz="1000" dirty="0"/>
              <a:t>, LIMRA and Life Happens.</a:t>
            </a:r>
          </a:p>
        </p:txBody>
      </p:sp>
    </p:spTree>
    <p:extLst>
      <p:ext uri="{BB962C8B-B14F-4D97-AF65-F5344CB8AC3E}">
        <p14:creationId xmlns:p14="http://schemas.microsoft.com/office/powerpoint/2010/main" val="1014623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27B75-56B2-5636-AEB7-4551B3DC6129}"/>
              </a:ext>
            </a:extLst>
          </p:cNvPr>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495952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6EE74-2B11-5533-04FD-78545645A6CE}"/>
              </a:ext>
            </a:extLst>
          </p:cNvPr>
          <p:cNvSpPr>
            <a:spLocks noGrp="1"/>
          </p:cNvSpPr>
          <p:nvPr>
            <p:ph type="title"/>
          </p:nvPr>
        </p:nvSpPr>
        <p:spPr/>
        <p:txBody>
          <a:bodyPr/>
          <a:lstStyle/>
          <a:p>
            <a:r>
              <a:rPr lang="en-US" dirty="0"/>
              <a:t>Insights</a:t>
            </a:r>
          </a:p>
        </p:txBody>
      </p:sp>
      <p:sp>
        <p:nvSpPr>
          <p:cNvPr id="3" name="Text Placeholder 2">
            <a:extLst>
              <a:ext uri="{FF2B5EF4-FFF2-40B4-BE49-F238E27FC236}">
                <a16:creationId xmlns:a16="http://schemas.microsoft.com/office/drawing/2014/main" id="{A9383B46-4340-F542-4256-94D398E2DC39}"/>
              </a:ext>
            </a:extLst>
          </p:cNvPr>
          <p:cNvSpPr>
            <a:spLocks noGrp="1"/>
          </p:cNvSpPr>
          <p:nvPr>
            <p:ph type="body" sz="quarter" idx="10"/>
          </p:nvPr>
        </p:nvSpPr>
        <p:spPr>
          <a:prstGeom prst="rect">
            <a:avLst/>
          </a:prstGeom>
        </p:spPr>
        <p:txBody>
          <a:bodyPr numCol="1"/>
          <a:lstStyle/>
          <a:p>
            <a:pPr marL="4572" indent="0">
              <a:spcAft>
                <a:spcPts val="0"/>
              </a:spcAft>
              <a:buNone/>
            </a:pPr>
            <a:r>
              <a:rPr lang="en-US" sz="1400" b="1" dirty="0"/>
              <a:t>Benchmarks</a:t>
            </a:r>
          </a:p>
          <a:p>
            <a:pPr marL="346075" indent="-231775">
              <a:spcAft>
                <a:spcPts val="0"/>
              </a:spcAft>
            </a:pPr>
            <a:r>
              <a:rPr lang="en-US" sz="1400" dirty="0"/>
              <a:t>Canadian Compensation of Group Insurance Personnel</a:t>
            </a:r>
          </a:p>
          <a:p>
            <a:pPr marL="346075" indent="-231775">
              <a:spcAft>
                <a:spcPts val="0"/>
              </a:spcAft>
            </a:pPr>
            <a:r>
              <a:rPr lang="en-US" sz="1400" dirty="0"/>
              <a:t>Canadian Compensation of Group Retirement Sales and Service Personnel </a:t>
            </a:r>
          </a:p>
          <a:p>
            <a:pPr marL="346075" indent="-231775">
              <a:spcAft>
                <a:spcPts val="0"/>
              </a:spcAft>
            </a:pPr>
            <a:r>
              <a:rPr lang="en-US" sz="1400" dirty="0"/>
              <a:t>Canadian Wholesaler Company Practices and Compensation</a:t>
            </a:r>
          </a:p>
          <a:p>
            <a:pPr marL="346075" indent="-231775">
              <a:spcAft>
                <a:spcPts val="0"/>
              </a:spcAft>
            </a:pPr>
            <a:r>
              <a:rPr lang="en-US" sz="1400" dirty="0"/>
              <a:t>Canadian Individual Disability Income Insurance Sales</a:t>
            </a:r>
          </a:p>
          <a:p>
            <a:pPr marL="346075" indent="-231775">
              <a:spcAft>
                <a:spcPts val="0"/>
              </a:spcAft>
            </a:pPr>
            <a:r>
              <a:rPr lang="en-US" sz="1400" dirty="0"/>
              <a:t>Canadian Group Life and Health Insurance Sales Report</a:t>
            </a:r>
          </a:p>
          <a:p>
            <a:pPr marL="346075" indent="-231775">
              <a:spcAft>
                <a:spcPts val="0"/>
              </a:spcAft>
            </a:pPr>
            <a:r>
              <a:rPr lang="en-US" sz="1400" dirty="0"/>
              <a:t>Canadian Individual Critical Illness Insurance Sales</a:t>
            </a:r>
          </a:p>
          <a:p>
            <a:pPr marL="346075" indent="-231775">
              <a:spcAft>
                <a:spcPts val="0"/>
              </a:spcAft>
            </a:pPr>
            <a:r>
              <a:rPr lang="en-US" sz="1400" dirty="0"/>
              <a:t>Canadian Individual Life Annual Supplement </a:t>
            </a:r>
          </a:p>
          <a:p>
            <a:pPr marL="346075" indent="-231775">
              <a:spcAft>
                <a:spcPts val="0"/>
              </a:spcAft>
            </a:pPr>
            <a:r>
              <a:rPr lang="en-US" sz="1400" dirty="0"/>
              <a:t>Canadian Individual Life Sales</a:t>
            </a:r>
          </a:p>
          <a:p>
            <a:pPr marL="346075" indent="-231775">
              <a:spcAft>
                <a:spcPts val="0"/>
              </a:spcAft>
            </a:pPr>
            <a:r>
              <a:rPr lang="en-US" sz="1400" dirty="0"/>
              <a:t>Canadian Pension Market</a:t>
            </a:r>
          </a:p>
          <a:p>
            <a:pPr marL="346075" indent="-231775">
              <a:spcAft>
                <a:spcPts val="0"/>
              </a:spcAft>
            </a:pPr>
            <a:r>
              <a:rPr lang="en-US" sz="1400" dirty="0"/>
              <a:t>Canadian Sales Force &amp; Retention</a:t>
            </a:r>
          </a:p>
          <a:p>
            <a:pPr marL="346075" indent="-231775">
              <a:spcAft>
                <a:spcPts val="0"/>
              </a:spcAft>
            </a:pPr>
            <a:r>
              <a:rPr lang="en-US" sz="1400" dirty="0"/>
              <a:t>Individual Annuity Premium by Distribution System &amp; Province - Canada</a:t>
            </a:r>
          </a:p>
          <a:p>
            <a:pPr marL="346075" indent="-231775">
              <a:spcAft>
                <a:spcPts val="0"/>
              </a:spcAft>
            </a:pPr>
            <a:r>
              <a:rPr lang="en-US" sz="1400" dirty="0"/>
              <a:t>Individual Annuity Sales - Canada</a:t>
            </a:r>
          </a:p>
          <a:p>
            <a:pPr marL="346075" indent="-231775">
              <a:spcAft>
                <a:spcPts val="0"/>
              </a:spcAft>
            </a:pPr>
            <a:r>
              <a:rPr lang="en-US" sz="1400" dirty="0"/>
              <a:t>Career FP (Agent) Recruiting - Canada</a:t>
            </a:r>
          </a:p>
          <a:p>
            <a:pPr>
              <a:spcAft>
                <a:spcPts val="0"/>
              </a:spcAft>
            </a:pPr>
            <a:endParaRPr lang="en-US" sz="1400" dirty="0"/>
          </a:p>
          <a:p>
            <a:pPr marL="4572" indent="0">
              <a:spcAft>
                <a:spcPts val="0"/>
              </a:spcAft>
              <a:buNone/>
            </a:pPr>
            <a:r>
              <a:rPr lang="en-US" sz="1400" b="1" dirty="0"/>
              <a:t>Thought Leadership</a:t>
            </a:r>
          </a:p>
          <a:p>
            <a:pPr marL="346075" lvl="1" indent="-231775">
              <a:spcAft>
                <a:spcPts val="0"/>
              </a:spcAft>
            </a:pPr>
            <a:r>
              <a:rPr lang="en-US" sz="1400" dirty="0">
                <a:ea typeface="+mn-ea"/>
                <a:cs typeface="+mn-cs"/>
              </a:rPr>
              <a:t>Retirement Investors in Canada 2023</a:t>
            </a:r>
          </a:p>
          <a:p>
            <a:pPr marL="346075" lvl="1" indent="-231775">
              <a:spcAft>
                <a:spcPts val="0"/>
              </a:spcAft>
            </a:pPr>
            <a:r>
              <a:rPr lang="en-US" sz="1400" dirty="0">
                <a:ea typeface="+mn-ea"/>
                <a:cs typeface="+mn-cs"/>
              </a:rPr>
              <a:t>Canadian Insurance Barometer 2023</a:t>
            </a:r>
          </a:p>
          <a:p>
            <a:pPr marL="346075" indent="-231775">
              <a:spcAft>
                <a:spcPts val="0"/>
              </a:spcAft>
            </a:pPr>
            <a:r>
              <a:rPr lang="en-US" sz="1400" dirty="0"/>
              <a:t>Canadian Wholesaler Project 2024 </a:t>
            </a:r>
          </a:p>
          <a:p>
            <a:pPr marL="346075" indent="-231775">
              <a:spcAft>
                <a:spcPts val="0"/>
              </a:spcAft>
            </a:pPr>
            <a:r>
              <a:rPr lang="en-US" sz="1400" dirty="0"/>
              <a:t>Digital Transformation in Canadian Workplace Benefits</a:t>
            </a:r>
          </a:p>
        </p:txBody>
      </p:sp>
      <p:pic>
        <p:nvPicPr>
          <p:cNvPr id="6" name="Picture Placeholder 5">
            <a:extLst>
              <a:ext uri="{FF2B5EF4-FFF2-40B4-BE49-F238E27FC236}">
                <a16:creationId xmlns:a16="http://schemas.microsoft.com/office/drawing/2014/main" id="{B2DFF547-12B1-F8C0-941F-70101CA919B5}"/>
              </a:ext>
            </a:extLst>
          </p:cNvPr>
          <p:cNvPicPr>
            <a:picLocks noGrp="1" noChangeAspect="1"/>
          </p:cNvPicPr>
          <p:nvPr>
            <p:ph type="pic" sz="quarter" idx="11"/>
          </p:nvPr>
        </p:nvPicPr>
        <p:blipFill>
          <a:blip r:embed="rId3"/>
          <a:srcRect l="12737" r="12737"/>
          <a:stretch>
            <a:fillRect/>
          </a:stretch>
        </p:blipFill>
        <p:spPr>
          <a:prstGeom prst="rect">
            <a:avLst/>
          </a:prstGeom>
        </p:spPr>
      </p:pic>
      <p:pic>
        <p:nvPicPr>
          <p:cNvPr id="4" name="Picture 3">
            <a:extLst>
              <a:ext uri="{FF2B5EF4-FFF2-40B4-BE49-F238E27FC236}">
                <a16:creationId xmlns:a16="http://schemas.microsoft.com/office/drawing/2014/main" id="{F9F62930-0B69-B395-96A9-5822650060E1}"/>
              </a:ext>
            </a:extLst>
          </p:cNvPr>
          <p:cNvPicPr>
            <a:picLocks noChangeAspect="1"/>
          </p:cNvPicPr>
          <p:nvPr/>
        </p:nvPicPr>
        <p:blipFill>
          <a:blip r:embed="rId4"/>
          <a:stretch>
            <a:fillRect/>
          </a:stretch>
        </p:blipFill>
        <p:spPr>
          <a:xfrm>
            <a:off x="10680061" y="0"/>
            <a:ext cx="1511939" cy="792549"/>
          </a:xfrm>
          <a:prstGeom prst="rect">
            <a:avLst/>
          </a:prstGeom>
        </p:spPr>
      </p:pic>
    </p:spTree>
    <p:extLst>
      <p:ext uri="{BB962C8B-B14F-4D97-AF65-F5344CB8AC3E}">
        <p14:creationId xmlns:p14="http://schemas.microsoft.com/office/powerpoint/2010/main" val="3108825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48F5EE-41E4-7904-1377-7C807966EADA}"/>
              </a:ext>
            </a:extLst>
          </p:cNvPr>
          <p:cNvSpPr>
            <a:spLocks noGrp="1"/>
          </p:cNvSpPr>
          <p:nvPr>
            <p:ph type="title"/>
          </p:nvPr>
        </p:nvSpPr>
        <p:spPr/>
        <p:txBody>
          <a:bodyPr/>
          <a:lstStyle/>
          <a:p>
            <a:r>
              <a:rPr lang="en-US" dirty="0"/>
              <a:t>Securing Tomorrow With Life Insurance</a:t>
            </a:r>
          </a:p>
        </p:txBody>
      </p:sp>
      <p:sp>
        <p:nvSpPr>
          <p:cNvPr id="2" name="Text Placeholder 1">
            <a:extLst>
              <a:ext uri="{FF2B5EF4-FFF2-40B4-BE49-F238E27FC236}">
                <a16:creationId xmlns:a16="http://schemas.microsoft.com/office/drawing/2014/main" id="{E1C93E9C-5A3C-7EF1-1CAE-4EC7D00CB6E8}"/>
              </a:ext>
            </a:extLst>
          </p:cNvPr>
          <p:cNvSpPr>
            <a:spLocks noGrp="1"/>
          </p:cNvSpPr>
          <p:nvPr>
            <p:ph type="body" sz="quarter" idx="10"/>
          </p:nvPr>
        </p:nvSpPr>
        <p:spPr/>
        <p:txBody>
          <a:bodyPr/>
          <a:lstStyle/>
          <a:p>
            <a:r>
              <a:rPr lang="en-US" sz="2200" dirty="0"/>
              <a:t>Life insurance ownership</a:t>
            </a:r>
          </a:p>
          <a:p>
            <a:r>
              <a:rPr lang="en-US" sz="2200" dirty="0"/>
              <a:t>Addressing the life insurance-need gap</a:t>
            </a:r>
          </a:p>
          <a:p>
            <a:r>
              <a:rPr lang="en-US" sz="2200" dirty="0"/>
              <a:t>Perceptions of life insurance</a:t>
            </a:r>
          </a:p>
          <a:p>
            <a:r>
              <a:rPr lang="en-US" sz="2200" dirty="0"/>
              <a:t>Being prepared for financial disruptions</a:t>
            </a:r>
          </a:p>
          <a:p>
            <a:r>
              <a:rPr lang="en-US" sz="2200" dirty="0"/>
              <a:t>The connected consumer</a:t>
            </a:r>
          </a:p>
          <a:p>
            <a:endParaRPr lang="en-US" dirty="0"/>
          </a:p>
          <a:p>
            <a:endParaRPr lang="en-US" dirty="0"/>
          </a:p>
        </p:txBody>
      </p:sp>
      <p:pic>
        <p:nvPicPr>
          <p:cNvPr id="8" name="Picture Placeholder 7" descr="A fountain in a park&#10;&#10;Description automatically generated">
            <a:extLst>
              <a:ext uri="{FF2B5EF4-FFF2-40B4-BE49-F238E27FC236}">
                <a16:creationId xmlns:a16="http://schemas.microsoft.com/office/drawing/2014/main" id="{17D66CEA-E401-2B92-2B81-6F8E229052C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35" r="35"/>
          <a:stretch>
            <a:fillRect/>
          </a:stretch>
        </p:blipFill>
        <p:spPr/>
      </p:pic>
    </p:spTree>
    <p:extLst>
      <p:ext uri="{BB962C8B-B14F-4D97-AF65-F5344CB8AC3E}">
        <p14:creationId xmlns:p14="http://schemas.microsoft.com/office/powerpoint/2010/main" val="3546214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E5F259-4FB5-F7CE-E700-DBC2CA2D0B36}"/>
              </a:ext>
            </a:extLst>
          </p:cNvPr>
          <p:cNvSpPr>
            <a:spLocks noGrp="1"/>
          </p:cNvSpPr>
          <p:nvPr>
            <p:ph type="title"/>
          </p:nvPr>
        </p:nvSpPr>
        <p:spPr/>
        <p:txBody>
          <a:bodyPr/>
          <a:lstStyle/>
          <a:p>
            <a:r>
              <a:rPr lang="en-US" dirty="0"/>
              <a:t>Life Insurance Ownership</a:t>
            </a:r>
          </a:p>
        </p:txBody>
      </p:sp>
      <p:pic>
        <p:nvPicPr>
          <p:cNvPr id="7" name="Picture Placeholder 6">
            <a:extLst>
              <a:ext uri="{FF2B5EF4-FFF2-40B4-BE49-F238E27FC236}">
                <a16:creationId xmlns:a16="http://schemas.microsoft.com/office/drawing/2014/main" id="{027165F1-C4D0-CDCD-78AB-576B1F2F11BF}"/>
              </a:ext>
            </a:extLst>
          </p:cNvPr>
          <p:cNvPicPr>
            <a:picLocks noGrp="1" noChangeAspect="1"/>
          </p:cNvPicPr>
          <p:nvPr>
            <p:ph type="pic" sz="quarter" idx="10"/>
          </p:nvPr>
        </p:nvPicPr>
        <p:blipFill>
          <a:blip r:embed="rId3"/>
          <a:srcRect t="8567" b="8567"/>
          <a:stretch>
            <a:fillRect/>
          </a:stretch>
        </p:blipFill>
        <p:spPr>
          <a:prstGeom prst="rect">
            <a:avLst/>
          </a:prstGeom>
        </p:spPr>
      </p:pic>
    </p:spTree>
    <p:extLst>
      <p:ext uri="{BB962C8B-B14F-4D97-AF65-F5344CB8AC3E}">
        <p14:creationId xmlns:p14="http://schemas.microsoft.com/office/powerpoint/2010/main" val="2518455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C1475-11FB-D455-702C-F36D6D5C967A}"/>
              </a:ext>
            </a:extLst>
          </p:cNvPr>
          <p:cNvSpPr>
            <a:spLocks noGrp="1"/>
          </p:cNvSpPr>
          <p:nvPr>
            <p:ph type="title"/>
          </p:nvPr>
        </p:nvSpPr>
        <p:spPr/>
        <p:txBody>
          <a:bodyPr/>
          <a:lstStyle/>
          <a:p>
            <a:r>
              <a:rPr lang="en-US" dirty="0"/>
              <a:t>How Consumers Own Life Insurance </a:t>
            </a:r>
          </a:p>
        </p:txBody>
      </p:sp>
      <p:sp>
        <p:nvSpPr>
          <p:cNvPr id="4" name="TextBox 3">
            <a:extLst>
              <a:ext uri="{FF2B5EF4-FFF2-40B4-BE49-F238E27FC236}">
                <a16:creationId xmlns:a16="http://schemas.microsoft.com/office/drawing/2014/main" id="{5A9ECF75-2CF3-B355-2868-C3746865CEA3}"/>
              </a:ext>
            </a:extLst>
          </p:cNvPr>
          <p:cNvSpPr txBox="1"/>
          <p:nvPr/>
        </p:nvSpPr>
        <p:spPr>
          <a:xfrm>
            <a:off x="414617" y="6422706"/>
            <a:ext cx="6806241" cy="246221"/>
          </a:xfrm>
          <a:prstGeom prst="rect">
            <a:avLst/>
          </a:prstGeom>
          <a:noFill/>
        </p:spPr>
        <p:txBody>
          <a:bodyPr wrap="square" rtlCol="0">
            <a:spAutoFit/>
          </a:bodyPr>
          <a:lstStyle/>
          <a:p>
            <a:r>
              <a:rPr lang="en-US" sz="1000" dirty="0"/>
              <a:t>Source: </a:t>
            </a:r>
            <a:r>
              <a:rPr lang="en-US" sz="1000" i="1" dirty="0"/>
              <a:t>2023 Canadian Life Insurance Barometer Study</a:t>
            </a:r>
            <a:r>
              <a:rPr lang="en-US" sz="1000" dirty="0"/>
              <a:t>, LIMRA and Life Happens.</a:t>
            </a:r>
          </a:p>
        </p:txBody>
      </p:sp>
      <p:grpSp>
        <p:nvGrpSpPr>
          <p:cNvPr id="31" name="Group 30">
            <a:extLst>
              <a:ext uri="{FF2B5EF4-FFF2-40B4-BE49-F238E27FC236}">
                <a16:creationId xmlns:a16="http://schemas.microsoft.com/office/drawing/2014/main" id="{BCAE6D9E-64B5-ECDF-09C6-C11332A9F9EA}"/>
              </a:ext>
            </a:extLst>
          </p:cNvPr>
          <p:cNvGrpSpPr/>
          <p:nvPr/>
        </p:nvGrpSpPr>
        <p:grpSpPr>
          <a:xfrm>
            <a:off x="991649" y="2059061"/>
            <a:ext cx="10208702" cy="2024567"/>
            <a:chOff x="339021" y="2470068"/>
            <a:chExt cx="11576755" cy="2223798"/>
          </a:xfrm>
        </p:grpSpPr>
        <p:sp>
          <p:nvSpPr>
            <p:cNvPr id="7" name="Rectangle: Rounded Corners 6">
              <a:extLst>
                <a:ext uri="{FF2B5EF4-FFF2-40B4-BE49-F238E27FC236}">
                  <a16:creationId xmlns:a16="http://schemas.microsoft.com/office/drawing/2014/main" id="{C49E6224-85C7-502F-A684-2494DDF7D248}"/>
                </a:ext>
              </a:extLst>
            </p:cNvPr>
            <p:cNvSpPr/>
            <p:nvPr/>
          </p:nvSpPr>
          <p:spPr>
            <a:xfrm rot="5400000">
              <a:off x="1435698" y="1982252"/>
              <a:ext cx="1822316" cy="3541896"/>
            </a:xfrm>
            <a:prstGeom prst="round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84ECEB7A-263F-089E-41C4-32B9291B6136}"/>
                </a:ext>
              </a:extLst>
            </p:cNvPr>
            <p:cNvSpPr txBox="1"/>
            <p:nvPr/>
          </p:nvSpPr>
          <p:spPr>
            <a:xfrm>
              <a:off x="1158011" y="3390191"/>
              <a:ext cx="2579300" cy="912772"/>
            </a:xfrm>
            <a:prstGeom prst="rect">
              <a:avLst/>
            </a:prstGeom>
            <a:noFill/>
          </p:spPr>
          <p:txBody>
            <a:bodyPr wrap="square" rtlCol="0">
              <a:spAutoFit/>
            </a:bodyPr>
            <a:lstStyle/>
            <a:p>
              <a:pPr algn="ctr"/>
              <a:r>
                <a:rPr lang="en-US" sz="2400" dirty="0"/>
                <a:t>Individual Life Insurance</a:t>
              </a:r>
            </a:p>
          </p:txBody>
        </p:sp>
        <p:sp>
          <p:nvSpPr>
            <p:cNvPr id="5" name="Rectangle: Rounded Corners 4">
              <a:extLst>
                <a:ext uri="{FF2B5EF4-FFF2-40B4-BE49-F238E27FC236}">
                  <a16:creationId xmlns:a16="http://schemas.microsoft.com/office/drawing/2014/main" id="{0D8F22C5-F181-3C77-CDA5-A13343C9CCF0}"/>
                </a:ext>
              </a:extLst>
            </p:cNvPr>
            <p:cNvSpPr/>
            <p:nvPr/>
          </p:nvSpPr>
          <p:spPr>
            <a:xfrm rot="5400000">
              <a:off x="604702" y="2335248"/>
              <a:ext cx="646331" cy="1177694"/>
            </a:xfrm>
            <a:prstGeom prst="round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4214D93-41E6-F4F8-EBC5-2FEE32EFFDE2}"/>
                </a:ext>
              </a:extLst>
            </p:cNvPr>
            <p:cNvSpPr txBox="1"/>
            <p:nvPr/>
          </p:nvSpPr>
          <p:spPr>
            <a:xfrm>
              <a:off x="393350" y="2556178"/>
              <a:ext cx="1177696" cy="646331"/>
            </a:xfrm>
            <a:prstGeom prst="rect">
              <a:avLst/>
            </a:prstGeom>
            <a:noFill/>
          </p:spPr>
          <p:txBody>
            <a:bodyPr wrap="square" rtlCol="0">
              <a:spAutoFit/>
            </a:bodyPr>
            <a:lstStyle/>
            <a:p>
              <a:pPr algn="ctr"/>
              <a:r>
                <a:rPr lang="en-US" sz="3600" b="1" dirty="0">
                  <a:solidFill>
                    <a:schemeClr val="bg1"/>
                  </a:solidFill>
                </a:rPr>
                <a:t>48</a:t>
              </a:r>
              <a:r>
                <a:rPr lang="en-US" sz="2800" b="1" dirty="0">
                  <a:solidFill>
                    <a:schemeClr val="bg1"/>
                  </a:solidFill>
                </a:rPr>
                <a:t>%</a:t>
              </a:r>
            </a:p>
          </p:txBody>
        </p:sp>
        <p:sp>
          <p:nvSpPr>
            <p:cNvPr id="18" name="Rectangle: Rounded Corners 17">
              <a:extLst>
                <a:ext uri="{FF2B5EF4-FFF2-40B4-BE49-F238E27FC236}">
                  <a16:creationId xmlns:a16="http://schemas.microsoft.com/office/drawing/2014/main" id="{2985811C-B78F-6B41-2456-6C337129126B}"/>
                </a:ext>
              </a:extLst>
            </p:cNvPr>
            <p:cNvSpPr/>
            <p:nvPr/>
          </p:nvSpPr>
          <p:spPr>
            <a:xfrm rot="5400000">
              <a:off x="5160722" y="1982252"/>
              <a:ext cx="1822317" cy="3541896"/>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69197CC9-5167-2297-D5D3-23817616195A}"/>
                </a:ext>
              </a:extLst>
            </p:cNvPr>
            <p:cNvSpPr txBox="1"/>
            <p:nvPr/>
          </p:nvSpPr>
          <p:spPr>
            <a:xfrm>
              <a:off x="5003955" y="3390191"/>
              <a:ext cx="2061714" cy="912773"/>
            </a:xfrm>
            <a:prstGeom prst="rect">
              <a:avLst/>
            </a:prstGeom>
            <a:noFill/>
          </p:spPr>
          <p:txBody>
            <a:bodyPr wrap="square" rtlCol="0">
              <a:spAutoFit/>
            </a:bodyPr>
            <a:lstStyle/>
            <a:p>
              <a:pPr algn="ctr"/>
              <a:r>
                <a:rPr lang="en-US" sz="2400" dirty="0"/>
                <a:t>Group Life Insurance</a:t>
              </a:r>
            </a:p>
          </p:txBody>
        </p:sp>
        <p:sp>
          <p:nvSpPr>
            <p:cNvPr id="20" name="Rectangle: Rounded Corners 19">
              <a:extLst>
                <a:ext uri="{FF2B5EF4-FFF2-40B4-BE49-F238E27FC236}">
                  <a16:creationId xmlns:a16="http://schemas.microsoft.com/office/drawing/2014/main" id="{70CB49F3-0BB5-3DDA-DF07-A685A9376832}"/>
                </a:ext>
              </a:extLst>
            </p:cNvPr>
            <p:cNvSpPr/>
            <p:nvPr/>
          </p:nvSpPr>
          <p:spPr>
            <a:xfrm rot="5400000">
              <a:off x="5693545" y="2264970"/>
              <a:ext cx="646330" cy="1177694"/>
            </a:xfrm>
            <a:prstGeom prst="round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294CD67F-C924-1648-BCE9-1BDD7EE81C9A}"/>
                </a:ext>
              </a:extLst>
            </p:cNvPr>
            <p:cNvSpPr txBox="1"/>
            <p:nvPr/>
          </p:nvSpPr>
          <p:spPr>
            <a:xfrm>
              <a:off x="5425216" y="2470068"/>
              <a:ext cx="1180341" cy="646331"/>
            </a:xfrm>
            <a:prstGeom prst="rect">
              <a:avLst/>
            </a:prstGeom>
            <a:noFill/>
          </p:spPr>
          <p:txBody>
            <a:bodyPr wrap="square" rtlCol="0">
              <a:spAutoFit/>
            </a:bodyPr>
            <a:lstStyle/>
            <a:p>
              <a:pPr algn="ctr"/>
              <a:r>
                <a:rPr lang="en-US" sz="3600" b="1" dirty="0"/>
                <a:t>31</a:t>
              </a:r>
              <a:r>
                <a:rPr lang="en-US" sz="2800" b="1" dirty="0"/>
                <a:t>%</a:t>
              </a:r>
              <a:endParaRPr lang="en-US" sz="4400" b="1" dirty="0"/>
            </a:p>
          </p:txBody>
        </p:sp>
        <p:sp>
          <p:nvSpPr>
            <p:cNvPr id="22" name="Rectangle: Rounded Corners 21">
              <a:extLst>
                <a:ext uri="{FF2B5EF4-FFF2-40B4-BE49-F238E27FC236}">
                  <a16:creationId xmlns:a16="http://schemas.microsoft.com/office/drawing/2014/main" id="{6E9953E8-1548-5707-E9FC-3CF695225ED9}"/>
                </a:ext>
              </a:extLst>
            </p:cNvPr>
            <p:cNvSpPr/>
            <p:nvPr/>
          </p:nvSpPr>
          <p:spPr>
            <a:xfrm rot="5400000">
              <a:off x="8864994" y="1991007"/>
              <a:ext cx="1863821" cy="3541897"/>
            </a:xfrm>
            <a:prstGeom prst="roundRect">
              <a:avLst/>
            </a:prstGeom>
            <a:solidFill>
              <a:schemeClr val="bg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73461B72-965C-EF3B-6714-A82EC5336214}"/>
                </a:ext>
              </a:extLst>
            </p:cNvPr>
            <p:cNvSpPr txBox="1"/>
            <p:nvPr/>
          </p:nvSpPr>
          <p:spPr>
            <a:xfrm>
              <a:off x="8238702" y="3202509"/>
              <a:ext cx="3092264" cy="1318449"/>
            </a:xfrm>
            <a:prstGeom prst="rect">
              <a:avLst/>
            </a:prstGeom>
            <a:noFill/>
          </p:spPr>
          <p:txBody>
            <a:bodyPr wrap="square" rtlCol="0">
              <a:spAutoFit/>
            </a:bodyPr>
            <a:lstStyle/>
            <a:p>
              <a:pPr algn="ctr"/>
              <a:r>
                <a:rPr lang="en-US" sz="2400" dirty="0"/>
                <a:t>Both Group and Individual Life Insurance</a:t>
              </a:r>
            </a:p>
          </p:txBody>
        </p:sp>
        <p:sp>
          <p:nvSpPr>
            <p:cNvPr id="24" name="Rectangle: Rounded Corners 23">
              <a:extLst>
                <a:ext uri="{FF2B5EF4-FFF2-40B4-BE49-F238E27FC236}">
                  <a16:creationId xmlns:a16="http://schemas.microsoft.com/office/drawing/2014/main" id="{32032320-5FD6-C008-892E-4D2B3091228D}"/>
                </a:ext>
              </a:extLst>
            </p:cNvPr>
            <p:cNvSpPr/>
            <p:nvPr/>
          </p:nvSpPr>
          <p:spPr>
            <a:xfrm rot="5400000">
              <a:off x="10917955" y="2290497"/>
              <a:ext cx="646331" cy="1177694"/>
            </a:xfrm>
            <a:prstGeom prst="round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78AAF67E-C4BD-42E2-BA18-8FCF4FE27C1F}"/>
                </a:ext>
              </a:extLst>
            </p:cNvPr>
            <p:cNvSpPr txBox="1"/>
            <p:nvPr/>
          </p:nvSpPr>
          <p:spPr>
            <a:xfrm>
              <a:off x="10746157" y="2530651"/>
              <a:ext cx="1169619" cy="646331"/>
            </a:xfrm>
            <a:prstGeom prst="rect">
              <a:avLst/>
            </a:prstGeom>
            <a:noFill/>
          </p:spPr>
          <p:txBody>
            <a:bodyPr wrap="square" rtlCol="0">
              <a:spAutoFit/>
            </a:bodyPr>
            <a:lstStyle/>
            <a:p>
              <a:pPr algn="ctr"/>
              <a:r>
                <a:rPr lang="en-US" sz="3600" b="1" dirty="0"/>
                <a:t>21</a:t>
              </a:r>
              <a:r>
                <a:rPr lang="en-US" sz="2800" b="1" dirty="0"/>
                <a:t>%</a:t>
              </a:r>
            </a:p>
          </p:txBody>
        </p:sp>
      </p:grpSp>
    </p:spTree>
    <p:extLst>
      <p:ext uri="{BB962C8B-B14F-4D97-AF65-F5344CB8AC3E}">
        <p14:creationId xmlns:p14="http://schemas.microsoft.com/office/powerpoint/2010/main" val="2807742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935E2-FC24-E2F1-4670-A6F206B51266}"/>
              </a:ext>
            </a:extLst>
          </p:cNvPr>
          <p:cNvSpPr>
            <a:spLocks noGrp="1"/>
          </p:cNvSpPr>
          <p:nvPr>
            <p:ph type="title"/>
          </p:nvPr>
        </p:nvSpPr>
        <p:spPr>
          <a:xfrm>
            <a:off x="0" y="-93690"/>
            <a:ext cx="12191998" cy="890341"/>
          </a:xfrm>
        </p:spPr>
        <p:txBody>
          <a:bodyPr/>
          <a:lstStyle/>
          <a:p>
            <a:r>
              <a:rPr lang="en-US" dirty="0"/>
              <a:t>Ownership Product Types</a:t>
            </a:r>
          </a:p>
        </p:txBody>
      </p:sp>
      <p:sp>
        <p:nvSpPr>
          <p:cNvPr id="19" name="TextBox 18">
            <a:extLst>
              <a:ext uri="{FF2B5EF4-FFF2-40B4-BE49-F238E27FC236}">
                <a16:creationId xmlns:a16="http://schemas.microsoft.com/office/drawing/2014/main" id="{9874D6EC-2BFB-4AE8-5168-0014927F81CF}"/>
              </a:ext>
            </a:extLst>
          </p:cNvPr>
          <p:cNvSpPr txBox="1"/>
          <p:nvPr/>
        </p:nvSpPr>
        <p:spPr>
          <a:xfrm>
            <a:off x="414617" y="6422706"/>
            <a:ext cx="6806241" cy="246221"/>
          </a:xfrm>
          <a:prstGeom prst="rect">
            <a:avLst/>
          </a:prstGeom>
          <a:noFill/>
        </p:spPr>
        <p:txBody>
          <a:bodyPr wrap="square" rtlCol="0">
            <a:spAutoFit/>
          </a:bodyPr>
          <a:lstStyle/>
          <a:p>
            <a:r>
              <a:rPr lang="en-US" sz="1000" dirty="0"/>
              <a:t>Source: </a:t>
            </a:r>
            <a:r>
              <a:rPr lang="en-US" sz="1000" i="1" dirty="0"/>
              <a:t>2023 Canadian Life Insurance Barometer Study</a:t>
            </a:r>
            <a:r>
              <a:rPr lang="en-US" sz="1000" dirty="0"/>
              <a:t>, LIMRA and Life Happens.</a:t>
            </a:r>
          </a:p>
        </p:txBody>
      </p:sp>
      <p:grpSp>
        <p:nvGrpSpPr>
          <p:cNvPr id="35" name="Group 34">
            <a:extLst>
              <a:ext uri="{FF2B5EF4-FFF2-40B4-BE49-F238E27FC236}">
                <a16:creationId xmlns:a16="http://schemas.microsoft.com/office/drawing/2014/main" id="{939D92B5-5BF7-F789-2F0C-A0F97D8903B8}"/>
              </a:ext>
            </a:extLst>
          </p:cNvPr>
          <p:cNvGrpSpPr/>
          <p:nvPr/>
        </p:nvGrpSpPr>
        <p:grpSpPr>
          <a:xfrm>
            <a:off x="667887" y="1265491"/>
            <a:ext cx="10856227" cy="4327019"/>
            <a:chOff x="233718" y="1312664"/>
            <a:chExt cx="10856227" cy="4327019"/>
          </a:xfrm>
        </p:grpSpPr>
        <p:grpSp>
          <p:nvGrpSpPr>
            <p:cNvPr id="34" name="Group 33">
              <a:extLst>
                <a:ext uri="{FF2B5EF4-FFF2-40B4-BE49-F238E27FC236}">
                  <a16:creationId xmlns:a16="http://schemas.microsoft.com/office/drawing/2014/main" id="{D7AF6977-ACA5-929F-B858-E2A0C43518C0}"/>
                </a:ext>
              </a:extLst>
            </p:cNvPr>
            <p:cNvGrpSpPr/>
            <p:nvPr/>
          </p:nvGrpSpPr>
          <p:grpSpPr>
            <a:xfrm>
              <a:off x="233718" y="1312664"/>
              <a:ext cx="2592525" cy="2592525"/>
              <a:chOff x="233718" y="1312664"/>
              <a:chExt cx="2592525" cy="2592525"/>
            </a:xfrm>
          </p:grpSpPr>
          <p:sp>
            <p:nvSpPr>
              <p:cNvPr id="4" name="Oval 3">
                <a:extLst>
                  <a:ext uri="{FF2B5EF4-FFF2-40B4-BE49-F238E27FC236}">
                    <a16:creationId xmlns:a16="http://schemas.microsoft.com/office/drawing/2014/main" id="{BE529A3E-8732-1B48-7200-CC8ED338F14B}"/>
                  </a:ext>
                </a:extLst>
              </p:cNvPr>
              <p:cNvSpPr/>
              <p:nvPr/>
            </p:nvSpPr>
            <p:spPr>
              <a:xfrm>
                <a:off x="233718" y="1312664"/>
                <a:ext cx="2592525" cy="2592525"/>
              </a:xfrm>
              <a:prstGeom prst="ellipse">
                <a:avLst/>
              </a:prstGeom>
              <a:solidFill>
                <a:schemeClr val="accent1"/>
              </a:solidFill>
              <a:ln>
                <a:no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24095742-E1BA-7421-1F44-542E33D7649C}"/>
                  </a:ext>
                </a:extLst>
              </p:cNvPr>
              <p:cNvGrpSpPr/>
              <p:nvPr/>
            </p:nvGrpSpPr>
            <p:grpSpPr>
              <a:xfrm>
                <a:off x="620455" y="1846032"/>
                <a:ext cx="1819051" cy="1525788"/>
                <a:chOff x="620454" y="1930830"/>
                <a:chExt cx="1819051" cy="1525788"/>
              </a:xfrm>
            </p:grpSpPr>
            <p:sp>
              <p:nvSpPr>
                <p:cNvPr id="5" name="TextBox 4">
                  <a:extLst>
                    <a:ext uri="{FF2B5EF4-FFF2-40B4-BE49-F238E27FC236}">
                      <a16:creationId xmlns:a16="http://schemas.microsoft.com/office/drawing/2014/main" id="{9BFA3319-3BC0-2179-C58D-C46B9281AF3D}"/>
                    </a:ext>
                  </a:extLst>
                </p:cNvPr>
                <p:cNvSpPr txBox="1"/>
                <p:nvPr/>
              </p:nvSpPr>
              <p:spPr>
                <a:xfrm>
                  <a:off x="620454" y="1930830"/>
                  <a:ext cx="1819051" cy="369332"/>
                </a:xfrm>
                <a:prstGeom prst="rect">
                  <a:avLst/>
                </a:prstGeom>
                <a:noFill/>
                <a:effectLst/>
              </p:spPr>
              <p:txBody>
                <a:bodyPr wrap="square" rtlCol="0">
                  <a:spAutoFit/>
                </a:bodyPr>
                <a:lstStyle/>
                <a:p>
                  <a:pPr algn="ctr"/>
                  <a:r>
                    <a:rPr lang="en-US" b="1" dirty="0"/>
                    <a:t>Life Insurance</a:t>
                  </a:r>
                </a:p>
              </p:txBody>
            </p:sp>
            <p:sp>
              <p:nvSpPr>
                <p:cNvPr id="6" name="TextBox 5">
                  <a:extLst>
                    <a:ext uri="{FF2B5EF4-FFF2-40B4-BE49-F238E27FC236}">
                      <a16:creationId xmlns:a16="http://schemas.microsoft.com/office/drawing/2014/main" id="{70CEDA5B-FB64-5BB8-5832-4B2466A4D823}"/>
                    </a:ext>
                  </a:extLst>
                </p:cNvPr>
                <p:cNvSpPr txBox="1"/>
                <p:nvPr/>
              </p:nvSpPr>
              <p:spPr>
                <a:xfrm>
                  <a:off x="925169" y="2748732"/>
                  <a:ext cx="1209620" cy="707886"/>
                </a:xfrm>
                <a:prstGeom prst="rect">
                  <a:avLst/>
                </a:prstGeom>
                <a:noFill/>
                <a:effectLst/>
              </p:spPr>
              <p:txBody>
                <a:bodyPr wrap="square" rtlCol="0">
                  <a:spAutoFit/>
                </a:bodyPr>
                <a:lstStyle/>
                <a:p>
                  <a:pPr algn="ctr"/>
                  <a:r>
                    <a:rPr lang="en-US" sz="4000" b="1" dirty="0">
                      <a:latin typeface="+mj-lt"/>
                    </a:rPr>
                    <a:t>57%</a:t>
                  </a:r>
                </a:p>
              </p:txBody>
            </p:sp>
          </p:grpSp>
        </p:grpSp>
        <p:grpSp>
          <p:nvGrpSpPr>
            <p:cNvPr id="27" name="Group 26">
              <a:extLst>
                <a:ext uri="{FF2B5EF4-FFF2-40B4-BE49-F238E27FC236}">
                  <a16:creationId xmlns:a16="http://schemas.microsoft.com/office/drawing/2014/main" id="{3D1E5255-9939-80E2-FAFA-38710F657F9E}"/>
                </a:ext>
              </a:extLst>
            </p:cNvPr>
            <p:cNvGrpSpPr/>
            <p:nvPr/>
          </p:nvGrpSpPr>
          <p:grpSpPr>
            <a:xfrm>
              <a:off x="5221057" y="3074401"/>
              <a:ext cx="2546765" cy="2546765"/>
              <a:chOff x="5391136" y="3074401"/>
              <a:chExt cx="2546765" cy="2546765"/>
            </a:xfrm>
          </p:grpSpPr>
          <p:sp>
            <p:nvSpPr>
              <p:cNvPr id="7" name="Oval 6">
                <a:extLst>
                  <a:ext uri="{FF2B5EF4-FFF2-40B4-BE49-F238E27FC236}">
                    <a16:creationId xmlns:a16="http://schemas.microsoft.com/office/drawing/2014/main" id="{8EA10B96-52BE-6813-101F-40CFEE6DFB50}"/>
                  </a:ext>
                </a:extLst>
              </p:cNvPr>
              <p:cNvSpPr/>
              <p:nvPr/>
            </p:nvSpPr>
            <p:spPr>
              <a:xfrm>
                <a:off x="5391136" y="3074401"/>
                <a:ext cx="2546765" cy="2546765"/>
              </a:xfrm>
              <a:prstGeom prst="ellipse">
                <a:avLst/>
              </a:prstGeom>
              <a:solidFill>
                <a:schemeClr val="accent1"/>
              </a:solidFill>
              <a:ln>
                <a:no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E2301CF8-B34E-FF0C-114B-1E733CFFBB36}"/>
                  </a:ext>
                </a:extLst>
              </p:cNvPr>
              <p:cNvGrpSpPr/>
              <p:nvPr/>
            </p:nvGrpSpPr>
            <p:grpSpPr>
              <a:xfrm>
                <a:off x="5719771" y="3527457"/>
                <a:ext cx="1889495" cy="1640653"/>
                <a:chOff x="5843224" y="3522984"/>
                <a:chExt cx="1889495" cy="1640653"/>
              </a:xfrm>
            </p:grpSpPr>
            <p:sp>
              <p:nvSpPr>
                <p:cNvPr id="8" name="TextBox 7">
                  <a:extLst>
                    <a:ext uri="{FF2B5EF4-FFF2-40B4-BE49-F238E27FC236}">
                      <a16:creationId xmlns:a16="http://schemas.microsoft.com/office/drawing/2014/main" id="{7689FCB8-E789-56B3-5CBA-8DE154C78CB5}"/>
                    </a:ext>
                  </a:extLst>
                </p:cNvPr>
                <p:cNvSpPr txBox="1"/>
                <p:nvPr/>
              </p:nvSpPr>
              <p:spPr>
                <a:xfrm>
                  <a:off x="5843224" y="3522984"/>
                  <a:ext cx="1889495" cy="646331"/>
                </a:xfrm>
                <a:prstGeom prst="rect">
                  <a:avLst/>
                </a:prstGeom>
                <a:noFill/>
                <a:effectLst/>
              </p:spPr>
              <p:txBody>
                <a:bodyPr wrap="square" rtlCol="0">
                  <a:spAutoFit/>
                </a:bodyPr>
                <a:lstStyle/>
                <a:p>
                  <a:pPr algn="ctr"/>
                  <a:r>
                    <a:rPr lang="en-US" b="1" dirty="0"/>
                    <a:t>Long-Term Care Insurance</a:t>
                  </a:r>
                </a:p>
              </p:txBody>
            </p:sp>
            <p:sp>
              <p:nvSpPr>
                <p:cNvPr id="9" name="TextBox 8">
                  <a:extLst>
                    <a:ext uri="{FF2B5EF4-FFF2-40B4-BE49-F238E27FC236}">
                      <a16:creationId xmlns:a16="http://schemas.microsoft.com/office/drawing/2014/main" id="{245E658F-F513-2370-4204-288BC8C1D04B}"/>
                    </a:ext>
                  </a:extLst>
                </p:cNvPr>
                <p:cNvSpPr txBox="1"/>
                <p:nvPr/>
              </p:nvSpPr>
              <p:spPr>
                <a:xfrm>
                  <a:off x="6172245" y="4455751"/>
                  <a:ext cx="1231453" cy="707886"/>
                </a:xfrm>
                <a:prstGeom prst="rect">
                  <a:avLst/>
                </a:prstGeom>
                <a:noFill/>
                <a:effectLst/>
              </p:spPr>
              <p:txBody>
                <a:bodyPr wrap="square" rtlCol="0">
                  <a:spAutoFit/>
                </a:bodyPr>
                <a:lstStyle/>
                <a:p>
                  <a:pPr algn="ctr"/>
                  <a:r>
                    <a:rPr lang="en-US" sz="4000" b="1" dirty="0">
                      <a:latin typeface="+mj-lt"/>
                    </a:rPr>
                    <a:t>17%</a:t>
                  </a:r>
                </a:p>
              </p:txBody>
            </p:sp>
          </p:grpSp>
        </p:grpSp>
        <p:grpSp>
          <p:nvGrpSpPr>
            <p:cNvPr id="29" name="Group 28">
              <a:extLst>
                <a:ext uri="{FF2B5EF4-FFF2-40B4-BE49-F238E27FC236}">
                  <a16:creationId xmlns:a16="http://schemas.microsoft.com/office/drawing/2014/main" id="{28B40287-86B2-FB3F-D891-7A5EBE517C9B}"/>
                </a:ext>
              </a:extLst>
            </p:cNvPr>
            <p:cNvGrpSpPr/>
            <p:nvPr/>
          </p:nvGrpSpPr>
          <p:grpSpPr>
            <a:xfrm>
              <a:off x="3538761" y="1312664"/>
              <a:ext cx="2592743" cy="2592743"/>
              <a:chOff x="3590960" y="1312664"/>
              <a:chExt cx="2592743" cy="2592743"/>
            </a:xfrm>
          </p:grpSpPr>
          <p:sp>
            <p:nvSpPr>
              <p:cNvPr id="10" name="Oval 9">
                <a:extLst>
                  <a:ext uri="{FF2B5EF4-FFF2-40B4-BE49-F238E27FC236}">
                    <a16:creationId xmlns:a16="http://schemas.microsoft.com/office/drawing/2014/main" id="{71D74876-5770-18F1-3419-ECA15562CB7B}"/>
                  </a:ext>
                </a:extLst>
              </p:cNvPr>
              <p:cNvSpPr/>
              <p:nvPr/>
            </p:nvSpPr>
            <p:spPr>
              <a:xfrm>
                <a:off x="3590960" y="1312664"/>
                <a:ext cx="2592743" cy="2592743"/>
              </a:xfrm>
              <a:prstGeom prst="ellipse">
                <a:avLst/>
              </a:prstGeom>
              <a:solidFill>
                <a:srgbClr val="002F70"/>
              </a:solidFill>
              <a:ln>
                <a:solidFill>
                  <a:schemeClr val="bg1"/>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8FF38841-345E-4DB7-8AE3-D1CF55578E60}"/>
                  </a:ext>
                </a:extLst>
              </p:cNvPr>
              <p:cNvGrpSpPr/>
              <p:nvPr/>
            </p:nvGrpSpPr>
            <p:grpSpPr>
              <a:xfrm>
                <a:off x="3977805" y="1792331"/>
                <a:ext cx="1819053" cy="1633408"/>
                <a:chOff x="4157427" y="1767475"/>
                <a:chExt cx="1819053" cy="1633408"/>
              </a:xfrm>
            </p:grpSpPr>
            <p:sp>
              <p:nvSpPr>
                <p:cNvPr id="11" name="TextBox 10">
                  <a:extLst>
                    <a:ext uri="{FF2B5EF4-FFF2-40B4-BE49-F238E27FC236}">
                      <a16:creationId xmlns:a16="http://schemas.microsoft.com/office/drawing/2014/main" id="{14BC55FB-54BA-B418-0568-5BE16D9E9631}"/>
                    </a:ext>
                  </a:extLst>
                </p:cNvPr>
                <p:cNvSpPr txBox="1"/>
                <p:nvPr/>
              </p:nvSpPr>
              <p:spPr>
                <a:xfrm>
                  <a:off x="4157428" y="1767475"/>
                  <a:ext cx="1819050" cy="646331"/>
                </a:xfrm>
                <a:prstGeom prst="rect">
                  <a:avLst/>
                </a:prstGeom>
                <a:noFill/>
                <a:effectLst/>
              </p:spPr>
              <p:txBody>
                <a:bodyPr wrap="square" rtlCol="0">
                  <a:spAutoFit/>
                </a:bodyPr>
                <a:lstStyle/>
                <a:p>
                  <a:pPr algn="ctr"/>
                  <a:r>
                    <a:rPr lang="en-US" b="1" dirty="0">
                      <a:solidFill>
                        <a:schemeClr val="bg1"/>
                      </a:solidFill>
                    </a:rPr>
                    <a:t>Disability Insurance</a:t>
                  </a:r>
                </a:p>
              </p:txBody>
            </p:sp>
            <p:sp>
              <p:nvSpPr>
                <p:cNvPr id="12" name="TextBox 11">
                  <a:extLst>
                    <a:ext uri="{FF2B5EF4-FFF2-40B4-BE49-F238E27FC236}">
                      <a16:creationId xmlns:a16="http://schemas.microsoft.com/office/drawing/2014/main" id="{36C05BD6-A32B-60B3-E8AA-DC20FE1B3231}"/>
                    </a:ext>
                  </a:extLst>
                </p:cNvPr>
                <p:cNvSpPr txBox="1"/>
                <p:nvPr/>
              </p:nvSpPr>
              <p:spPr>
                <a:xfrm>
                  <a:off x="4157427" y="2692997"/>
                  <a:ext cx="1819053" cy="707886"/>
                </a:xfrm>
                <a:prstGeom prst="rect">
                  <a:avLst/>
                </a:prstGeom>
                <a:noFill/>
                <a:effectLst/>
              </p:spPr>
              <p:txBody>
                <a:bodyPr wrap="square" rtlCol="0">
                  <a:spAutoFit/>
                </a:bodyPr>
                <a:lstStyle/>
                <a:p>
                  <a:pPr algn="ctr"/>
                  <a:r>
                    <a:rPr lang="en-US" sz="4000" b="1" dirty="0">
                      <a:solidFill>
                        <a:schemeClr val="bg1"/>
                      </a:solidFill>
                      <a:latin typeface="+mj-lt"/>
                    </a:rPr>
                    <a:t>21%</a:t>
                  </a:r>
                </a:p>
              </p:txBody>
            </p:sp>
          </p:grpSp>
        </p:grpSp>
        <p:grpSp>
          <p:nvGrpSpPr>
            <p:cNvPr id="31" name="Group 30">
              <a:extLst>
                <a:ext uri="{FF2B5EF4-FFF2-40B4-BE49-F238E27FC236}">
                  <a16:creationId xmlns:a16="http://schemas.microsoft.com/office/drawing/2014/main" id="{90926F14-1C56-0BEC-58BD-6AA0F27CB88B}"/>
                </a:ext>
              </a:extLst>
            </p:cNvPr>
            <p:cNvGrpSpPr/>
            <p:nvPr/>
          </p:nvGrpSpPr>
          <p:grpSpPr>
            <a:xfrm>
              <a:off x="1915796" y="3106271"/>
              <a:ext cx="2533412" cy="2533412"/>
              <a:chOff x="1906930" y="3106271"/>
              <a:chExt cx="2533412" cy="2533412"/>
            </a:xfrm>
          </p:grpSpPr>
          <p:sp>
            <p:nvSpPr>
              <p:cNvPr id="13" name="Oval 12">
                <a:extLst>
                  <a:ext uri="{FF2B5EF4-FFF2-40B4-BE49-F238E27FC236}">
                    <a16:creationId xmlns:a16="http://schemas.microsoft.com/office/drawing/2014/main" id="{9DB40418-4D14-70E1-1350-74DF4B7BF194}"/>
                  </a:ext>
                </a:extLst>
              </p:cNvPr>
              <p:cNvSpPr/>
              <p:nvPr/>
            </p:nvSpPr>
            <p:spPr>
              <a:xfrm>
                <a:off x="1906930" y="3106271"/>
                <a:ext cx="2533412" cy="2533412"/>
              </a:xfrm>
              <a:prstGeom prst="ellipse">
                <a:avLst/>
              </a:prstGeom>
              <a:solidFill>
                <a:srgbClr val="EAE6E2"/>
              </a:solidFill>
              <a:ln>
                <a:solidFill>
                  <a:schemeClr val="bg1"/>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788FA359-B3EA-CB81-9ABB-45580B49F7B9}"/>
                  </a:ext>
                </a:extLst>
              </p:cNvPr>
              <p:cNvGrpSpPr/>
              <p:nvPr/>
            </p:nvGrpSpPr>
            <p:grpSpPr>
              <a:xfrm>
                <a:off x="2287793" y="3561900"/>
                <a:ext cx="1771687" cy="1622155"/>
                <a:chOff x="2223173" y="3544261"/>
                <a:chExt cx="1771687" cy="1622155"/>
              </a:xfrm>
            </p:grpSpPr>
            <p:sp>
              <p:nvSpPr>
                <p:cNvPr id="14" name="TextBox 13">
                  <a:extLst>
                    <a:ext uri="{FF2B5EF4-FFF2-40B4-BE49-F238E27FC236}">
                      <a16:creationId xmlns:a16="http://schemas.microsoft.com/office/drawing/2014/main" id="{01FCA349-4347-177E-4B30-E623A996BB0A}"/>
                    </a:ext>
                  </a:extLst>
                </p:cNvPr>
                <p:cNvSpPr txBox="1"/>
                <p:nvPr/>
              </p:nvSpPr>
              <p:spPr>
                <a:xfrm>
                  <a:off x="2223173" y="3544261"/>
                  <a:ext cx="1771687" cy="646331"/>
                </a:xfrm>
                <a:prstGeom prst="rect">
                  <a:avLst/>
                </a:prstGeom>
                <a:noFill/>
                <a:effectLst/>
              </p:spPr>
              <p:txBody>
                <a:bodyPr wrap="square" rtlCol="0">
                  <a:spAutoFit/>
                </a:bodyPr>
                <a:lstStyle/>
                <a:p>
                  <a:pPr algn="ctr"/>
                  <a:r>
                    <a:rPr lang="en-US" b="1" dirty="0"/>
                    <a:t>Critical Illness Insurance</a:t>
                  </a:r>
                </a:p>
              </p:txBody>
            </p:sp>
            <p:sp>
              <p:nvSpPr>
                <p:cNvPr id="15" name="TextBox 14">
                  <a:extLst>
                    <a:ext uri="{FF2B5EF4-FFF2-40B4-BE49-F238E27FC236}">
                      <a16:creationId xmlns:a16="http://schemas.microsoft.com/office/drawing/2014/main" id="{9F79466C-B29E-9E2B-BB72-46366562DD4A}"/>
                    </a:ext>
                  </a:extLst>
                </p:cNvPr>
                <p:cNvSpPr txBox="1"/>
                <p:nvPr/>
              </p:nvSpPr>
              <p:spPr>
                <a:xfrm>
                  <a:off x="2487765" y="4458530"/>
                  <a:ext cx="1242503" cy="707886"/>
                </a:xfrm>
                <a:prstGeom prst="rect">
                  <a:avLst/>
                </a:prstGeom>
                <a:noFill/>
                <a:effectLst/>
              </p:spPr>
              <p:txBody>
                <a:bodyPr wrap="square" rtlCol="0">
                  <a:spAutoFit/>
                </a:bodyPr>
                <a:lstStyle/>
                <a:p>
                  <a:r>
                    <a:rPr lang="en-US" sz="4000" b="1" dirty="0">
                      <a:latin typeface="+mj-lt"/>
                    </a:rPr>
                    <a:t>23%</a:t>
                  </a:r>
                </a:p>
              </p:txBody>
            </p:sp>
          </p:grpSp>
        </p:grpSp>
        <p:grpSp>
          <p:nvGrpSpPr>
            <p:cNvPr id="25" name="Group 24">
              <a:extLst>
                <a:ext uri="{FF2B5EF4-FFF2-40B4-BE49-F238E27FC236}">
                  <a16:creationId xmlns:a16="http://schemas.microsoft.com/office/drawing/2014/main" id="{54C3F1B1-E3FC-E19A-9349-7CB402DF03CE}"/>
                </a:ext>
              </a:extLst>
            </p:cNvPr>
            <p:cNvGrpSpPr/>
            <p:nvPr/>
          </p:nvGrpSpPr>
          <p:grpSpPr>
            <a:xfrm>
              <a:off x="6857375" y="1312664"/>
              <a:ext cx="2550275" cy="2550275"/>
              <a:chOff x="7180718" y="1312664"/>
              <a:chExt cx="2550275" cy="2550275"/>
            </a:xfrm>
          </p:grpSpPr>
          <p:sp>
            <p:nvSpPr>
              <p:cNvPr id="16" name="Oval 15">
                <a:extLst>
                  <a:ext uri="{FF2B5EF4-FFF2-40B4-BE49-F238E27FC236}">
                    <a16:creationId xmlns:a16="http://schemas.microsoft.com/office/drawing/2014/main" id="{2B0AAA2A-7A35-0B5A-3858-6AE0B304ED3C}"/>
                  </a:ext>
                </a:extLst>
              </p:cNvPr>
              <p:cNvSpPr/>
              <p:nvPr/>
            </p:nvSpPr>
            <p:spPr>
              <a:xfrm>
                <a:off x="7180718" y="1312664"/>
                <a:ext cx="2550275" cy="2550275"/>
              </a:xfrm>
              <a:prstGeom prst="ellipse">
                <a:avLst/>
              </a:prstGeom>
              <a:solidFill>
                <a:srgbClr val="EAE6E2"/>
              </a:solidFill>
              <a:ln>
                <a:solidFill>
                  <a:schemeClr val="bg1"/>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EB920ECE-DDDC-D361-3A3F-E46DCAF9E948}"/>
                  </a:ext>
                </a:extLst>
              </p:cNvPr>
              <p:cNvGrpSpPr/>
              <p:nvPr/>
            </p:nvGrpSpPr>
            <p:grpSpPr>
              <a:xfrm>
                <a:off x="7585682" y="1767475"/>
                <a:ext cx="1740347" cy="1640652"/>
                <a:chOff x="7585681" y="1868358"/>
                <a:chExt cx="1740347" cy="1640652"/>
              </a:xfrm>
            </p:grpSpPr>
            <p:sp>
              <p:nvSpPr>
                <p:cNvPr id="17" name="TextBox 16">
                  <a:extLst>
                    <a:ext uri="{FF2B5EF4-FFF2-40B4-BE49-F238E27FC236}">
                      <a16:creationId xmlns:a16="http://schemas.microsoft.com/office/drawing/2014/main" id="{CD1D9EF4-DB61-6C44-B4CE-E35776BD6D6F}"/>
                    </a:ext>
                  </a:extLst>
                </p:cNvPr>
                <p:cNvSpPr txBox="1"/>
                <p:nvPr/>
              </p:nvSpPr>
              <p:spPr>
                <a:xfrm>
                  <a:off x="7585681" y="1868358"/>
                  <a:ext cx="1740347" cy="646331"/>
                </a:xfrm>
                <a:prstGeom prst="rect">
                  <a:avLst/>
                </a:prstGeom>
                <a:noFill/>
                <a:effectLst/>
              </p:spPr>
              <p:txBody>
                <a:bodyPr wrap="square" rtlCol="0">
                  <a:spAutoFit/>
                </a:bodyPr>
                <a:lstStyle/>
                <a:p>
                  <a:pPr algn="ctr"/>
                  <a:r>
                    <a:rPr lang="en-US" b="1" dirty="0"/>
                    <a:t>At Least One Annuity</a:t>
                  </a:r>
                </a:p>
              </p:txBody>
            </p:sp>
            <p:sp>
              <p:nvSpPr>
                <p:cNvPr id="18" name="TextBox 17">
                  <a:extLst>
                    <a:ext uri="{FF2B5EF4-FFF2-40B4-BE49-F238E27FC236}">
                      <a16:creationId xmlns:a16="http://schemas.microsoft.com/office/drawing/2014/main" id="{7BBE2038-2C31-434A-8272-A9EFC0B98B8D}"/>
                    </a:ext>
                  </a:extLst>
                </p:cNvPr>
                <p:cNvSpPr txBox="1"/>
                <p:nvPr/>
              </p:nvSpPr>
              <p:spPr>
                <a:xfrm>
                  <a:off x="7819116" y="2801124"/>
                  <a:ext cx="1273476" cy="707886"/>
                </a:xfrm>
                <a:prstGeom prst="rect">
                  <a:avLst/>
                </a:prstGeom>
                <a:noFill/>
                <a:effectLst/>
              </p:spPr>
              <p:txBody>
                <a:bodyPr wrap="square" rtlCol="0">
                  <a:spAutoFit/>
                </a:bodyPr>
                <a:lstStyle/>
                <a:p>
                  <a:pPr algn="ctr"/>
                  <a:r>
                    <a:rPr lang="en-US" sz="4000" b="1" dirty="0">
                      <a:latin typeface="+mj-lt"/>
                    </a:rPr>
                    <a:t>11%</a:t>
                  </a:r>
                </a:p>
              </p:txBody>
            </p:sp>
          </p:grpSp>
        </p:grpSp>
        <p:grpSp>
          <p:nvGrpSpPr>
            <p:cNvPr id="23" name="Group 22">
              <a:extLst>
                <a:ext uri="{FF2B5EF4-FFF2-40B4-BE49-F238E27FC236}">
                  <a16:creationId xmlns:a16="http://schemas.microsoft.com/office/drawing/2014/main" id="{CC81D738-6D2D-EA71-324C-A1E7B50451C8}"/>
                </a:ext>
              </a:extLst>
            </p:cNvPr>
            <p:cNvGrpSpPr/>
            <p:nvPr/>
          </p:nvGrpSpPr>
          <p:grpSpPr>
            <a:xfrm>
              <a:off x="8497202" y="3046940"/>
              <a:ext cx="2592743" cy="2592743"/>
              <a:chOff x="8497202" y="3046940"/>
              <a:chExt cx="2592743" cy="2592743"/>
            </a:xfrm>
          </p:grpSpPr>
          <p:sp>
            <p:nvSpPr>
              <p:cNvPr id="3" name="Oval 2">
                <a:extLst>
                  <a:ext uri="{FF2B5EF4-FFF2-40B4-BE49-F238E27FC236}">
                    <a16:creationId xmlns:a16="http://schemas.microsoft.com/office/drawing/2014/main" id="{6D71CB44-A901-545A-6E8C-D499E0C95D78}"/>
                  </a:ext>
                </a:extLst>
              </p:cNvPr>
              <p:cNvSpPr/>
              <p:nvPr/>
            </p:nvSpPr>
            <p:spPr>
              <a:xfrm>
                <a:off x="8497202" y="3046940"/>
                <a:ext cx="2592743" cy="2592743"/>
              </a:xfrm>
              <a:prstGeom prst="ellipse">
                <a:avLst/>
              </a:prstGeom>
              <a:solidFill>
                <a:srgbClr val="002F70"/>
              </a:solidFill>
              <a:ln>
                <a:solidFill>
                  <a:schemeClr val="bg1"/>
                </a:solidFill>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FC31D113-2FF1-0D83-5786-2AB931145E17}"/>
                  </a:ext>
                </a:extLst>
              </p:cNvPr>
              <p:cNvGrpSpPr/>
              <p:nvPr/>
            </p:nvGrpSpPr>
            <p:grpSpPr>
              <a:xfrm>
                <a:off x="9072982" y="3522985"/>
                <a:ext cx="1441183" cy="1640652"/>
                <a:chOff x="9072982" y="3609438"/>
                <a:chExt cx="1441183" cy="1640652"/>
              </a:xfrm>
            </p:grpSpPr>
            <p:sp>
              <p:nvSpPr>
                <p:cNvPr id="20" name="TextBox 19">
                  <a:extLst>
                    <a:ext uri="{FF2B5EF4-FFF2-40B4-BE49-F238E27FC236}">
                      <a16:creationId xmlns:a16="http://schemas.microsoft.com/office/drawing/2014/main" id="{3D45EE71-C563-DBD5-9C7D-81669B5751E8}"/>
                    </a:ext>
                  </a:extLst>
                </p:cNvPr>
                <p:cNvSpPr txBox="1"/>
                <p:nvPr/>
              </p:nvSpPr>
              <p:spPr>
                <a:xfrm>
                  <a:off x="9072982" y="3609438"/>
                  <a:ext cx="1441183" cy="646331"/>
                </a:xfrm>
                <a:prstGeom prst="rect">
                  <a:avLst/>
                </a:prstGeom>
                <a:noFill/>
                <a:effectLst/>
              </p:spPr>
              <p:txBody>
                <a:bodyPr wrap="square" rtlCol="0">
                  <a:spAutoFit/>
                </a:bodyPr>
                <a:lstStyle/>
                <a:p>
                  <a:pPr algn="ctr"/>
                  <a:r>
                    <a:rPr lang="en-US" b="1" dirty="0">
                      <a:solidFill>
                        <a:schemeClr val="bg1"/>
                      </a:solidFill>
                    </a:rPr>
                    <a:t>None Of These</a:t>
                  </a:r>
                </a:p>
              </p:txBody>
            </p:sp>
            <p:sp>
              <p:nvSpPr>
                <p:cNvPr id="21" name="TextBox 20">
                  <a:extLst>
                    <a:ext uri="{FF2B5EF4-FFF2-40B4-BE49-F238E27FC236}">
                      <a16:creationId xmlns:a16="http://schemas.microsoft.com/office/drawing/2014/main" id="{4AC85AC2-0D87-DEA9-4FFD-C64803F1B0EC}"/>
                    </a:ext>
                  </a:extLst>
                </p:cNvPr>
                <p:cNvSpPr txBox="1"/>
                <p:nvPr/>
              </p:nvSpPr>
              <p:spPr>
                <a:xfrm>
                  <a:off x="9156835" y="4542204"/>
                  <a:ext cx="1273476" cy="707886"/>
                </a:xfrm>
                <a:prstGeom prst="rect">
                  <a:avLst/>
                </a:prstGeom>
                <a:noFill/>
                <a:effectLst/>
              </p:spPr>
              <p:txBody>
                <a:bodyPr wrap="square" rtlCol="0">
                  <a:spAutoFit/>
                </a:bodyPr>
                <a:lstStyle/>
                <a:p>
                  <a:pPr algn="ctr"/>
                  <a:r>
                    <a:rPr lang="en-US" sz="4000" b="1" dirty="0">
                      <a:solidFill>
                        <a:schemeClr val="bg1"/>
                      </a:solidFill>
                      <a:latin typeface="+mj-lt"/>
                    </a:rPr>
                    <a:t>31%</a:t>
                  </a:r>
                </a:p>
              </p:txBody>
            </p:sp>
          </p:grpSp>
        </p:grpSp>
      </p:grpSp>
    </p:spTree>
    <p:extLst>
      <p:ext uri="{BB962C8B-B14F-4D97-AF65-F5344CB8AC3E}">
        <p14:creationId xmlns:p14="http://schemas.microsoft.com/office/powerpoint/2010/main" val="2514893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B9645-46E4-3BB4-B139-0B94EF9C5C6E}"/>
              </a:ext>
            </a:extLst>
          </p:cNvPr>
          <p:cNvSpPr>
            <a:spLocks noGrp="1"/>
          </p:cNvSpPr>
          <p:nvPr>
            <p:ph type="title"/>
          </p:nvPr>
        </p:nvSpPr>
        <p:spPr/>
        <p:txBody>
          <a:bodyPr/>
          <a:lstStyle/>
          <a:p>
            <a:r>
              <a:rPr lang="en-US" dirty="0"/>
              <a:t>Primary Reasons for Owning Life Insurance </a:t>
            </a:r>
          </a:p>
        </p:txBody>
      </p:sp>
      <p:graphicFrame>
        <p:nvGraphicFramePr>
          <p:cNvPr id="6" name="Chart 5">
            <a:extLst>
              <a:ext uri="{FF2B5EF4-FFF2-40B4-BE49-F238E27FC236}">
                <a16:creationId xmlns:a16="http://schemas.microsoft.com/office/drawing/2014/main" id="{26FBE78C-7018-163B-C1BE-F79947BB6675}"/>
              </a:ext>
            </a:extLst>
          </p:cNvPr>
          <p:cNvGraphicFramePr/>
          <p:nvPr>
            <p:extLst>
              <p:ext uri="{D42A27DB-BD31-4B8C-83A1-F6EECF244321}">
                <p14:modId xmlns:p14="http://schemas.microsoft.com/office/powerpoint/2010/main" val="2613881377"/>
              </p:ext>
            </p:extLst>
          </p:nvPr>
        </p:nvGraphicFramePr>
        <p:xfrm>
          <a:off x="304324" y="1300028"/>
          <a:ext cx="3583756" cy="23564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04BDD763-82C1-9C16-2488-26909EC64DAC}"/>
              </a:ext>
            </a:extLst>
          </p:cNvPr>
          <p:cNvGraphicFramePr/>
          <p:nvPr>
            <p:extLst>
              <p:ext uri="{D42A27DB-BD31-4B8C-83A1-F6EECF244321}">
                <p14:modId xmlns:p14="http://schemas.microsoft.com/office/powerpoint/2010/main" val="2917108978"/>
              </p:ext>
            </p:extLst>
          </p:nvPr>
        </p:nvGraphicFramePr>
        <p:xfrm>
          <a:off x="7640527" y="1300029"/>
          <a:ext cx="3600172" cy="2356494"/>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A08D2F9D-5369-C3F6-6DD4-B1026030B1DE}"/>
              </a:ext>
            </a:extLst>
          </p:cNvPr>
          <p:cNvSpPr txBox="1"/>
          <p:nvPr/>
        </p:nvSpPr>
        <p:spPr>
          <a:xfrm>
            <a:off x="1150068" y="2093554"/>
            <a:ext cx="1940807" cy="769441"/>
          </a:xfrm>
          <a:prstGeom prst="rect">
            <a:avLst/>
          </a:prstGeom>
          <a:noFill/>
        </p:spPr>
        <p:txBody>
          <a:bodyPr wrap="square" rtlCol="0">
            <a:spAutoFit/>
          </a:bodyPr>
          <a:lstStyle/>
          <a:p>
            <a:pPr algn="ctr"/>
            <a:r>
              <a:rPr lang="en-US" sz="4400" b="1" dirty="0">
                <a:solidFill>
                  <a:schemeClr val="accent1"/>
                </a:solidFill>
              </a:rPr>
              <a:t>52</a:t>
            </a:r>
            <a:r>
              <a:rPr lang="en-US" sz="3600" b="1" dirty="0">
                <a:solidFill>
                  <a:schemeClr val="accent1"/>
                </a:solidFill>
              </a:rPr>
              <a:t>%</a:t>
            </a:r>
            <a:endParaRPr lang="en-US" sz="4400" b="1" dirty="0">
              <a:solidFill>
                <a:schemeClr val="accent1"/>
              </a:solidFill>
            </a:endParaRPr>
          </a:p>
        </p:txBody>
      </p:sp>
      <p:sp>
        <p:nvSpPr>
          <p:cNvPr id="12" name="TextBox 11">
            <a:extLst>
              <a:ext uri="{FF2B5EF4-FFF2-40B4-BE49-F238E27FC236}">
                <a16:creationId xmlns:a16="http://schemas.microsoft.com/office/drawing/2014/main" id="{B158A9B6-A569-D59D-A4F7-4EE9F77CD1BA}"/>
              </a:ext>
            </a:extLst>
          </p:cNvPr>
          <p:cNvSpPr txBox="1"/>
          <p:nvPr/>
        </p:nvSpPr>
        <p:spPr>
          <a:xfrm>
            <a:off x="8437732" y="2093342"/>
            <a:ext cx="1940807" cy="769441"/>
          </a:xfrm>
          <a:prstGeom prst="rect">
            <a:avLst/>
          </a:prstGeom>
          <a:noFill/>
        </p:spPr>
        <p:txBody>
          <a:bodyPr wrap="square" rtlCol="0">
            <a:spAutoFit/>
          </a:bodyPr>
          <a:lstStyle/>
          <a:p>
            <a:pPr algn="ctr"/>
            <a:r>
              <a:rPr lang="en-US" sz="4400" b="1" dirty="0">
                <a:solidFill>
                  <a:schemeClr val="accent3"/>
                </a:solidFill>
              </a:rPr>
              <a:t>21</a:t>
            </a:r>
            <a:r>
              <a:rPr lang="en-US" sz="3600" b="1" dirty="0">
                <a:solidFill>
                  <a:schemeClr val="accent3"/>
                </a:solidFill>
              </a:rPr>
              <a:t>%</a:t>
            </a:r>
            <a:endParaRPr lang="en-US" sz="4400" b="1" dirty="0">
              <a:solidFill>
                <a:schemeClr val="accent3"/>
              </a:solidFill>
            </a:endParaRPr>
          </a:p>
        </p:txBody>
      </p:sp>
      <p:sp>
        <p:nvSpPr>
          <p:cNvPr id="13" name="TextBox 12">
            <a:extLst>
              <a:ext uri="{FF2B5EF4-FFF2-40B4-BE49-F238E27FC236}">
                <a16:creationId xmlns:a16="http://schemas.microsoft.com/office/drawing/2014/main" id="{A7FB5358-EBF2-6D97-2161-644F02F0F729}"/>
              </a:ext>
            </a:extLst>
          </p:cNvPr>
          <p:cNvSpPr txBox="1"/>
          <p:nvPr/>
        </p:nvSpPr>
        <p:spPr>
          <a:xfrm>
            <a:off x="484959" y="6394131"/>
            <a:ext cx="6806241" cy="246221"/>
          </a:xfrm>
          <a:prstGeom prst="rect">
            <a:avLst/>
          </a:prstGeom>
          <a:noFill/>
        </p:spPr>
        <p:txBody>
          <a:bodyPr wrap="square" rtlCol="0">
            <a:spAutoFit/>
          </a:bodyPr>
          <a:lstStyle/>
          <a:p>
            <a:r>
              <a:rPr lang="en-US" sz="1000" dirty="0"/>
              <a:t>Source: </a:t>
            </a:r>
            <a:r>
              <a:rPr lang="en-US" sz="1000" i="1" dirty="0"/>
              <a:t>2023 Canadian Life Insurance Barometer Study</a:t>
            </a:r>
            <a:r>
              <a:rPr lang="en-US" sz="1000" dirty="0"/>
              <a:t>, LIMRA and Life Happens.</a:t>
            </a:r>
          </a:p>
        </p:txBody>
      </p:sp>
      <p:sp>
        <p:nvSpPr>
          <p:cNvPr id="14" name="TextBox 13">
            <a:extLst>
              <a:ext uri="{FF2B5EF4-FFF2-40B4-BE49-F238E27FC236}">
                <a16:creationId xmlns:a16="http://schemas.microsoft.com/office/drawing/2014/main" id="{E868193C-E8CF-EAA9-CA22-C2B9103AE290}"/>
              </a:ext>
            </a:extLst>
          </p:cNvPr>
          <p:cNvSpPr txBox="1"/>
          <p:nvPr/>
        </p:nvSpPr>
        <p:spPr>
          <a:xfrm>
            <a:off x="813069" y="4116284"/>
            <a:ext cx="2614803" cy="646331"/>
          </a:xfrm>
          <a:prstGeom prst="rect">
            <a:avLst/>
          </a:prstGeom>
          <a:noFill/>
        </p:spPr>
        <p:txBody>
          <a:bodyPr wrap="square">
            <a:spAutoFit/>
          </a:bodyPr>
          <a:lstStyle/>
          <a:p>
            <a:pPr algn="ctr"/>
            <a:r>
              <a:rPr lang="en-US" dirty="0"/>
              <a:t>Cover burial and other financial expenses.</a:t>
            </a:r>
          </a:p>
        </p:txBody>
      </p:sp>
      <p:sp>
        <p:nvSpPr>
          <p:cNvPr id="15" name="TextBox 14">
            <a:extLst>
              <a:ext uri="{FF2B5EF4-FFF2-40B4-BE49-F238E27FC236}">
                <a16:creationId xmlns:a16="http://schemas.microsoft.com/office/drawing/2014/main" id="{18E22D23-18F3-3F66-5D64-2098E5A65357}"/>
              </a:ext>
            </a:extLst>
          </p:cNvPr>
          <p:cNvSpPr txBox="1"/>
          <p:nvPr/>
        </p:nvSpPr>
        <p:spPr>
          <a:xfrm>
            <a:off x="4709076" y="4116284"/>
            <a:ext cx="2289561" cy="1200329"/>
          </a:xfrm>
          <a:prstGeom prst="rect">
            <a:avLst/>
          </a:prstGeom>
          <a:noFill/>
        </p:spPr>
        <p:txBody>
          <a:bodyPr wrap="square">
            <a:spAutoFit/>
          </a:bodyPr>
          <a:lstStyle/>
          <a:p>
            <a:pPr algn="ctr"/>
            <a:r>
              <a:rPr lang="en-US" dirty="0"/>
              <a:t>Employer provided or to transfer wealth/leave an inheritance.</a:t>
            </a:r>
          </a:p>
        </p:txBody>
      </p:sp>
      <p:sp>
        <p:nvSpPr>
          <p:cNvPr id="16" name="TextBox 15">
            <a:extLst>
              <a:ext uri="{FF2B5EF4-FFF2-40B4-BE49-F238E27FC236}">
                <a16:creationId xmlns:a16="http://schemas.microsoft.com/office/drawing/2014/main" id="{3C4A4A5A-E04D-F37C-591C-B19D07AA94A2}"/>
              </a:ext>
            </a:extLst>
          </p:cNvPr>
          <p:cNvSpPr txBox="1"/>
          <p:nvPr/>
        </p:nvSpPr>
        <p:spPr>
          <a:xfrm>
            <a:off x="8304111" y="4080643"/>
            <a:ext cx="2427913" cy="646331"/>
          </a:xfrm>
          <a:prstGeom prst="rect">
            <a:avLst/>
          </a:prstGeom>
          <a:noFill/>
        </p:spPr>
        <p:txBody>
          <a:bodyPr wrap="square">
            <a:spAutoFit/>
          </a:bodyPr>
          <a:lstStyle/>
          <a:p>
            <a:pPr algn="ctr"/>
            <a:r>
              <a:rPr lang="en-US" dirty="0"/>
              <a:t>Help pay off </a:t>
            </a:r>
          </a:p>
          <a:p>
            <a:pPr algn="ctr"/>
            <a:r>
              <a:rPr lang="en-US" dirty="0"/>
              <a:t>mortgage.</a:t>
            </a:r>
          </a:p>
        </p:txBody>
      </p:sp>
      <p:cxnSp>
        <p:nvCxnSpPr>
          <p:cNvPr id="18" name="Straight Connector 17">
            <a:extLst>
              <a:ext uri="{FF2B5EF4-FFF2-40B4-BE49-F238E27FC236}">
                <a16:creationId xmlns:a16="http://schemas.microsoft.com/office/drawing/2014/main" id="{7F86C067-31B8-2D54-04EE-E9E6692788DD}"/>
              </a:ext>
            </a:extLst>
          </p:cNvPr>
          <p:cNvCxnSpPr/>
          <p:nvPr/>
        </p:nvCxnSpPr>
        <p:spPr>
          <a:xfrm>
            <a:off x="2111043" y="3331226"/>
            <a:ext cx="0" cy="650593"/>
          </a:xfrm>
          <a:prstGeom prst="line">
            <a:avLst/>
          </a:prstGeom>
          <a:ln w="28575">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E445613-E9B4-5B81-0408-E7DD95DCDE6F}"/>
              </a:ext>
            </a:extLst>
          </p:cNvPr>
          <p:cNvCxnSpPr/>
          <p:nvPr/>
        </p:nvCxnSpPr>
        <p:spPr>
          <a:xfrm>
            <a:off x="5793593" y="3331226"/>
            <a:ext cx="0" cy="650593"/>
          </a:xfrm>
          <a:prstGeom prst="line">
            <a:avLst/>
          </a:prstGeom>
          <a:ln w="28575">
            <a:solidFill>
              <a:schemeClr val="accent5"/>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BB2097-C01C-7D6D-40FD-C8C1807DDFE7}"/>
              </a:ext>
            </a:extLst>
          </p:cNvPr>
          <p:cNvCxnSpPr/>
          <p:nvPr/>
        </p:nvCxnSpPr>
        <p:spPr>
          <a:xfrm>
            <a:off x="9476143" y="3331226"/>
            <a:ext cx="0" cy="650593"/>
          </a:xfrm>
          <a:prstGeom prst="line">
            <a:avLst/>
          </a:prstGeom>
          <a:ln w="28575">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aphicFrame>
        <p:nvGraphicFramePr>
          <p:cNvPr id="3" name="Chart 2">
            <a:extLst>
              <a:ext uri="{FF2B5EF4-FFF2-40B4-BE49-F238E27FC236}">
                <a16:creationId xmlns:a16="http://schemas.microsoft.com/office/drawing/2014/main" id="{BF805892-988F-2F78-B6A7-19202BF1B427}"/>
              </a:ext>
            </a:extLst>
          </p:cNvPr>
          <p:cNvGraphicFramePr/>
          <p:nvPr>
            <p:extLst>
              <p:ext uri="{D42A27DB-BD31-4B8C-83A1-F6EECF244321}">
                <p14:modId xmlns:p14="http://schemas.microsoft.com/office/powerpoint/2010/main" val="2758808575"/>
              </p:ext>
            </p:extLst>
          </p:nvPr>
        </p:nvGraphicFramePr>
        <p:xfrm>
          <a:off x="3972425" y="1322933"/>
          <a:ext cx="3583756" cy="2356495"/>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a:extLst>
              <a:ext uri="{FF2B5EF4-FFF2-40B4-BE49-F238E27FC236}">
                <a16:creationId xmlns:a16="http://schemas.microsoft.com/office/drawing/2014/main" id="{43CDADB6-FE27-8F70-AA5B-FD7757088CD2}"/>
              </a:ext>
            </a:extLst>
          </p:cNvPr>
          <p:cNvSpPr txBox="1"/>
          <p:nvPr/>
        </p:nvSpPr>
        <p:spPr>
          <a:xfrm>
            <a:off x="4793900" y="2093448"/>
            <a:ext cx="1940807" cy="769441"/>
          </a:xfrm>
          <a:prstGeom prst="rect">
            <a:avLst/>
          </a:prstGeom>
          <a:noFill/>
        </p:spPr>
        <p:txBody>
          <a:bodyPr wrap="square" rtlCol="0">
            <a:spAutoFit/>
          </a:bodyPr>
          <a:lstStyle/>
          <a:p>
            <a:pPr algn="ctr"/>
            <a:r>
              <a:rPr lang="en-US" sz="4400" b="1" dirty="0">
                <a:solidFill>
                  <a:schemeClr val="accent5"/>
                </a:solidFill>
              </a:rPr>
              <a:t>34</a:t>
            </a:r>
            <a:r>
              <a:rPr lang="en-US" sz="3600" b="1" dirty="0">
                <a:solidFill>
                  <a:schemeClr val="accent5"/>
                </a:solidFill>
              </a:rPr>
              <a:t>%</a:t>
            </a:r>
            <a:endParaRPr lang="en-US" sz="4400" b="1" dirty="0">
              <a:solidFill>
                <a:schemeClr val="accent5"/>
              </a:solidFill>
            </a:endParaRPr>
          </a:p>
        </p:txBody>
      </p:sp>
    </p:spTree>
    <p:extLst>
      <p:ext uri="{BB962C8B-B14F-4D97-AF65-F5344CB8AC3E}">
        <p14:creationId xmlns:p14="http://schemas.microsoft.com/office/powerpoint/2010/main" val="1970127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E5F259-4FB5-F7CE-E700-DBC2CA2D0B36}"/>
              </a:ext>
            </a:extLst>
          </p:cNvPr>
          <p:cNvSpPr>
            <a:spLocks noGrp="1"/>
          </p:cNvSpPr>
          <p:nvPr>
            <p:ph type="title"/>
          </p:nvPr>
        </p:nvSpPr>
        <p:spPr/>
        <p:txBody>
          <a:bodyPr/>
          <a:lstStyle/>
          <a:p>
            <a:r>
              <a:rPr lang="en-US" dirty="0"/>
              <a:t>Addressing the Life Insurance Need-Gap</a:t>
            </a:r>
          </a:p>
        </p:txBody>
      </p:sp>
      <p:pic>
        <p:nvPicPr>
          <p:cNvPr id="9" name="Picture Placeholder 8" descr="Two people sitting at a table looking at a computer&#10;&#10;Description automatically generated">
            <a:extLst>
              <a:ext uri="{FF2B5EF4-FFF2-40B4-BE49-F238E27FC236}">
                <a16:creationId xmlns:a16="http://schemas.microsoft.com/office/drawing/2014/main" id="{ACD6DF68-0645-6754-D4CE-A853746A263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5916" b="15916"/>
          <a:stretch>
            <a:fillRect/>
          </a:stretch>
        </p:blipFill>
        <p:spPr/>
      </p:pic>
    </p:spTree>
    <p:extLst>
      <p:ext uri="{BB962C8B-B14F-4D97-AF65-F5344CB8AC3E}">
        <p14:creationId xmlns:p14="http://schemas.microsoft.com/office/powerpoint/2010/main" val="2409024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1B2272-50BC-1121-E6B5-A47B9D44133B}"/>
              </a:ext>
            </a:extLst>
          </p:cNvPr>
          <p:cNvSpPr>
            <a:spLocks noGrp="1"/>
          </p:cNvSpPr>
          <p:nvPr>
            <p:ph type="title"/>
          </p:nvPr>
        </p:nvSpPr>
        <p:spPr/>
        <p:txBody>
          <a:bodyPr/>
          <a:lstStyle/>
          <a:p>
            <a:r>
              <a:rPr lang="en-US" dirty="0"/>
              <a:t>The Life Insurance Need-Gap</a:t>
            </a:r>
          </a:p>
        </p:txBody>
      </p:sp>
      <p:graphicFrame>
        <p:nvGraphicFramePr>
          <p:cNvPr id="13" name="Picture Placeholder 13">
            <a:extLst>
              <a:ext uri="{FF2B5EF4-FFF2-40B4-BE49-F238E27FC236}">
                <a16:creationId xmlns:a16="http://schemas.microsoft.com/office/drawing/2014/main" id="{1D289391-D137-0FF4-03A5-0FFD2F3D8297}"/>
              </a:ext>
            </a:extLst>
          </p:cNvPr>
          <p:cNvGraphicFramePr>
            <a:graphicFrameLocks/>
          </p:cNvGraphicFramePr>
          <p:nvPr>
            <p:extLst>
              <p:ext uri="{D42A27DB-BD31-4B8C-83A1-F6EECF244321}">
                <p14:modId xmlns:p14="http://schemas.microsoft.com/office/powerpoint/2010/main" val="216436839"/>
              </p:ext>
            </p:extLst>
          </p:nvPr>
        </p:nvGraphicFramePr>
        <p:xfrm>
          <a:off x="-275596" y="1408923"/>
          <a:ext cx="4894488" cy="38478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746FAF83-2F1F-7F70-B066-D08F7A398517}"/>
              </a:ext>
            </a:extLst>
          </p:cNvPr>
          <p:cNvSpPr txBox="1"/>
          <p:nvPr/>
        </p:nvSpPr>
        <p:spPr>
          <a:xfrm>
            <a:off x="3622720" y="1701257"/>
            <a:ext cx="209736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of Canadians live with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a life insurance need-gap</a:t>
            </a:r>
          </a:p>
        </p:txBody>
      </p:sp>
      <p:sp>
        <p:nvSpPr>
          <p:cNvPr id="15" name="TextBox 14">
            <a:extLst>
              <a:ext uri="{FF2B5EF4-FFF2-40B4-BE49-F238E27FC236}">
                <a16:creationId xmlns:a16="http://schemas.microsoft.com/office/drawing/2014/main" id="{EDD358FD-2511-0466-B546-D10E7D69F2A1}"/>
              </a:ext>
            </a:extLst>
          </p:cNvPr>
          <p:cNvSpPr txBox="1"/>
          <p:nvPr/>
        </p:nvSpPr>
        <p:spPr>
          <a:xfrm>
            <a:off x="2911338" y="4000921"/>
            <a:ext cx="2485019" cy="6633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million adult customers</a:t>
            </a:r>
          </a:p>
        </p:txBody>
      </p:sp>
      <p:sp>
        <p:nvSpPr>
          <p:cNvPr id="2" name="TextBox 1">
            <a:extLst>
              <a:ext uri="{FF2B5EF4-FFF2-40B4-BE49-F238E27FC236}">
                <a16:creationId xmlns:a16="http://schemas.microsoft.com/office/drawing/2014/main" id="{78914F3D-9014-658F-36EE-660C5A81B78D}"/>
              </a:ext>
            </a:extLst>
          </p:cNvPr>
          <p:cNvSpPr txBox="1"/>
          <p:nvPr/>
        </p:nvSpPr>
        <p:spPr>
          <a:xfrm>
            <a:off x="414617" y="6422706"/>
            <a:ext cx="6806241" cy="246221"/>
          </a:xfrm>
          <a:prstGeom prst="rect">
            <a:avLst/>
          </a:prstGeom>
          <a:noFill/>
        </p:spPr>
        <p:txBody>
          <a:bodyPr wrap="square" rtlCol="0">
            <a:spAutoFit/>
          </a:bodyPr>
          <a:lstStyle/>
          <a:p>
            <a:r>
              <a:rPr lang="en-US" sz="1000" dirty="0"/>
              <a:t>Source: </a:t>
            </a:r>
            <a:r>
              <a:rPr lang="en-US" sz="1000" i="1" dirty="0"/>
              <a:t>2023 Canadian Life Insurance Barometer Study</a:t>
            </a:r>
            <a:r>
              <a:rPr lang="en-US" sz="1000" dirty="0"/>
              <a:t>, LIMRA and Life Happens.</a:t>
            </a:r>
          </a:p>
        </p:txBody>
      </p:sp>
      <p:pic>
        <p:nvPicPr>
          <p:cNvPr id="12" name="Picture Placeholder 11" descr="An old person and person looking at papers&#10;&#10;Description automatically generated">
            <a:extLst>
              <a:ext uri="{FF2B5EF4-FFF2-40B4-BE49-F238E27FC236}">
                <a16:creationId xmlns:a16="http://schemas.microsoft.com/office/drawing/2014/main" id="{65D8B3CB-5418-0787-E50F-E63D1DFC902B}"/>
              </a:ext>
            </a:extLst>
          </p:cNvPr>
          <p:cNvPicPr>
            <a:picLocks noGrp="1" noChangeAspect="1"/>
          </p:cNvPicPr>
          <p:nvPr>
            <p:ph type="pic" sz="quarter" idx="15"/>
          </p:nvPr>
        </p:nvPicPr>
        <p:blipFill>
          <a:blip r:embed="rId8">
            <a:extLst>
              <a:ext uri="{28A0092B-C50C-407E-A947-70E740481C1C}">
                <a14:useLocalDpi xmlns:a14="http://schemas.microsoft.com/office/drawing/2010/main" val="0"/>
              </a:ext>
            </a:extLst>
          </a:blip>
          <a:srcRect l="16719" r="16719"/>
          <a:stretch>
            <a:fillRect/>
          </a:stretch>
        </p:blipFill>
        <p:spPr/>
      </p:pic>
    </p:spTree>
    <p:extLst>
      <p:ext uri="{BB962C8B-B14F-4D97-AF65-F5344CB8AC3E}">
        <p14:creationId xmlns:p14="http://schemas.microsoft.com/office/powerpoint/2010/main" val="2519280016"/>
      </p:ext>
    </p:extLst>
  </p:cSld>
  <p:clrMapOvr>
    <a:masterClrMapping/>
  </p:clrMapOvr>
</p:sld>
</file>

<file path=ppt/theme/theme1.xml><?xml version="1.0" encoding="utf-8"?>
<a:theme xmlns:a="http://schemas.openxmlformats.org/drawingml/2006/main" name="2024 LIMRA-LOMA Presentation">
  <a:themeElements>
    <a:clrScheme name="2022 Branding Colors">
      <a:dk1>
        <a:srgbClr val="000000"/>
      </a:dk1>
      <a:lt1>
        <a:srgbClr val="FFFFFF"/>
      </a:lt1>
      <a:dk2>
        <a:srgbClr val="004C9D"/>
      </a:dk2>
      <a:lt2>
        <a:srgbClr val="9D9795"/>
      </a:lt2>
      <a:accent1>
        <a:srgbClr val="0B9EC1"/>
      </a:accent1>
      <a:accent2>
        <a:srgbClr val="FAC809"/>
      </a:accent2>
      <a:accent3>
        <a:srgbClr val="008145"/>
      </a:accent3>
      <a:accent4>
        <a:srgbClr val="F7921E"/>
      </a:accent4>
      <a:accent5>
        <a:srgbClr val="603F99"/>
      </a:accent5>
      <a:accent6>
        <a:srgbClr val="51B9EA"/>
      </a:accent6>
      <a:hlink>
        <a:srgbClr val="008599"/>
      </a:hlink>
      <a:folHlink>
        <a:srgbClr val="8270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BRAND_LIMRA presentation WIDE_BC_v4.potx" id="{F4562832-B1FA-4A7D-A12E-13EFD0F1BD1D}" vid="{083A3FF9-75F6-496A-88AC-B0AC9D7FEE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08C23D927C0442A2C8F4B217F22280" ma:contentTypeVersion="6" ma:contentTypeDescription="Create a new document." ma:contentTypeScope="" ma:versionID="221e4f7ad853a2917699c5d67c535f5a">
  <xsd:schema xmlns:xsd="http://www.w3.org/2001/XMLSchema" xmlns:xs="http://www.w3.org/2001/XMLSchema" xmlns:p="http://schemas.microsoft.com/office/2006/metadata/properties" xmlns:ns2="ff47d776-8114-4207-8cc3-ed44e79849e7" xmlns:ns3="f9a02c79-f89a-4756-8ef1-377f3f7b1aa2" xmlns:ns4="05c452c8-1c6f-4d8e-b449-e328afff9455" targetNamespace="http://schemas.microsoft.com/office/2006/metadata/properties" ma:root="true" ma:fieldsID="20df2b0be6429b9078baca214a11ae36" ns2:_="" ns3:_="" ns4:_="">
    <xsd:import namespace="ff47d776-8114-4207-8cc3-ed44e79849e7"/>
    <xsd:import namespace="f9a02c79-f89a-4756-8ef1-377f3f7b1aa2"/>
    <xsd:import namespace="05c452c8-1c6f-4d8e-b449-e328afff9455"/>
    <xsd:element name="properties">
      <xsd:complexType>
        <xsd:sequence>
          <xsd:element name="documentManagement">
            <xsd:complexType>
              <xsd:all>
                <xsd:element ref="ns2:Sensitivity" minOccurs="0"/>
                <xsd:element ref="ns3:Description0" minOccurs="0"/>
                <xsd:element ref="ns3:Sample_x0020_Report_x0020_Image" minOccurs="0"/>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47d776-8114-4207-8cc3-ed44e79849e7" elementFormDefault="qualified">
    <xsd:import namespace="http://schemas.microsoft.com/office/2006/documentManagement/types"/>
    <xsd:import namespace="http://schemas.microsoft.com/office/infopath/2007/PartnerControls"/>
    <xsd:element name="Sensitivity" ma:index="8" nillable="true" ma:displayName="Sensitivity" ma:default="Internal Use" ma:format="Dropdown" ma:internalName="Sensitivity">
      <xsd:simpleType>
        <xsd:restriction base="dms:Choice">
          <xsd:enumeration value="Public"/>
          <xsd:enumeration value="Member Only"/>
          <xsd:enumeration value="Internal Use"/>
          <xsd:enumeration value="Confidential"/>
          <xsd:enumeration value="Secret"/>
        </xsd:restriction>
      </xsd:simpleType>
    </xsd:element>
  </xsd:schema>
  <xsd:schema xmlns:xsd="http://www.w3.org/2001/XMLSchema" xmlns:xs="http://www.w3.org/2001/XMLSchema" xmlns:dms="http://schemas.microsoft.com/office/2006/documentManagement/types" xmlns:pc="http://schemas.microsoft.com/office/infopath/2007/PartnerControls" targetNamespace="f9a02c79-f89a-4756-8ef1-377f3f7b1aa2" elementFormDefault="qualified">
    <xsd:import namespace="http://schemas.microsoft.com/office/2006/documentManagement/types"/>
    <xsd:import namespace="http://schemas.microsoft.com/office/infopath/2007/PartnerControls"/>
    <xsd:element name="Description0" ma:index="9" nillable="true" ma:displayName="Description" ma:internalName="Description0">
      <xsd:simpleType>
        <xsd:restriction base="dms:Note">
          <xsd:maxLength value="255"/>
        </xsd:restriction>
      </xsd:simpleType>
    </xsd:element>
    <xsd:element name="Sample_x0020_Report_x0020_Image" ma:index="10" nillable="true" ma:displayName="Sample Report Image" ma:format="Image" ma:internalName="Sample_x0020_Report_x0020_Imag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5c452c8-1c6f-4d8e-b449-e328afff9455"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ample_x0020_Report_x0020_Image xmlns="f9a02c79-f89a-4756-8ef1-377f3f7b1aa2">
      <Url xsi:nil="true"/>
      <Description xsi:nil="true"/>
    </Sample_x0020_Report_x0020_Image>
    <Description0 xmlns="f9a02c79-f89a-4756-8ef1-377f3f7b1aa2" xsi:nil="true"/>
    <Sensitivity xmlns="ff47d776-8114-4207-8cc3-ed44e79849e7">Internal Use</Sensitivity>
  </documentManagement>
</p:properties>
</file>

<file path=customXml/itemProps1.xml><?xml version="1.0" encoding="utf-8"?>
<ds:datastoreItem xmlns:ds="http://schemas.openxmlformats.org/officeDocument/2006/customXml" ds:itemID="{349EA1E3-D9AE-4E87-A843-710C8174BF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47d776-8114-4207-8cc3-ed44e79849e7"/>
    <ds:schemaRef ds:uri="f9a02c79-f89a-4756-8ef1-377f3f7b1aa2"/>
    <ds:schemaRef ds:uri="05c452c8-1c6f-4d8e-b449-e328afff94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8739A3B-44F2-4B1D-86F9-B06C3C6995D1}">
  <ds:schemaRefs>
    <ds:schemaRef ds:uri="http://schemas.microsoft.com/sharepoint/v3/contenttype/forms"/>
  </ds:schemaRefs>
</ds:datastoreItem>
</file>

<file path=customXml/itemProps3.xml><?xml version="1.0" encoding="utf-8"?>
<ds:datastoreItem xmlns:ds="http://schemas.openxmlformats.org/officeDocument/2006/customXml" ds:itemID="{287CD4A8-A75F-4042-8B00-3ABE0B150ACA}">
  <ds:schemaRefs>
    <ds:schemaRef ds:uri="http://purl.org/dc/elements/1.1/"/>
    <ds:schemaRef ds:uri="f9a02c79-f89a-4756-8ef1-377f3f7b1aa2"/>
    <ds:schemaRef ds:uri="http://schemas.microsoft.com/office/2006/metadata/properties"/>
    <ds:schemaRef ds:uri="http://purl.org/dc/dcmitype/"/>
    <ds:schemaRef ds:uri="ff47d776-8114-4207-8cc3-ed44e79849e7"/>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05c452c8-1c6f-4d8e-b449-e328afff9455"/>
    <ds:schemaRef ds:uri="http://purl.org/dc/terms/"/>
  </ds:schemaRefs>
</ds:datastoreItem>
</file>

<file path=docProps/app.xml><?xml version="1.0" encoding="utf-8"?>
<Properties xmlns="http://schemas.openxmlformats.org/officeDocument/2006/extended-properties" xmlns:vt="http://schemas.openxmlformats.org/officeDocument/2006/docPropsVTypes">
  <Template>2022 BRAND_LIMRA presentation WIDE_BC_v4</Template>
  <TotalTime>7214</TotalTime>
  <Words>2015</Words>
  <Application>Microsoft Office PowerPoint</Application>
  <PresentationFormat>Widescreen</PresentationFormat>
  <Paragraphs>300</Paragraphs>
  <Slides>25</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Aptos</vt:lpstr>
      <vt:lpstr>Arial</vt:lpstr>
      <vt:lpstr>Calibri</vt:lpstr>
      <vt:lpstr>Times New Roman</vt:lpstr>
      <vt:lpstr>2024 LIMRA-LOMA Presentation</vt:lpstr>
      <vt:lpstr>Canadian Insurance Barometer Study</vt:lpstr>
      <vt:lpstr>Today’s Speakers</vt:lpstr>
      <vt:lpstr>Securing Tomorrow With Life Insurance</vt:lpstr>
      <vt:lpstr>Life Insurance Ownership</vt:lpstr>
      <vt:lpstr>How Consumers Own Life Insurance </vt:lpstr>
      <vt:lpstr>Ownership Product Types</vt:lpstr>
      <vt:lpstr>Primary Reasons for Owning Life Insurance </vt:lpstr>
      <vt:lpstr>Addressing the Life Insurance Need-Gap</vt:lpstr>
      <vt:lpstr>The Life Insurance Need-Gap</vt:lpstr>
      <vt:lpstr>Insurance Ownership Need</vt:lpstr>
      <vt:lpstr>Who Needs it Most? </vt:lpstr>
      <vt:lpstr>Perceptions of Life Insurance Ownership</vt:lpstr>
      <vt:lpstr>Perceived Life Insurance Coverage</vt:lpstr>
      <vt:lpstr>Insurance Product Knowledge</vt:lpstr>
      <vt:lpstr>Primary Reasons For Not Owning (More) Life Insurance</vt:lpstr>
      <vt:lpstr>Being Prepared for Financial Disruptions</vt:lpstr>
      <vt:lpstr>Financial Security Should Primary Earner Pass </vt:lpstr>
      <vt:lpstr>Financial Impact Should Primary Earner Pass</vt:lpstr>
      <vt:lpstr>Financial Resources Should Primary Earner Pass</vt:lpstr>
      <vt:lpstr>The Connected Consumer</vt:lpstr>
      <vt:lpstr>The Connected Consumer</vt:lpstr>
      <vt:lpstr>What We Can Do To Help Close The Need-Gap</vt:lpstr>
      <vt:lpstr>What We Can Do </vt:lpstr>
      <vt:lpstr>Thank You</vt:lpstr>
      <vt:lpstr>Insights</vt:lpstr>
    </vt:vector>
  </TitlesOfParts>
  <Company>LL Global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Carr, Brittany</dc:creator>
  <cp:lastModifiedBy>Calica, Brandi</cp:lastModifiedBy>
  <cp:revision>273</cp:revision>
  <cp:lastPrinted>2024-04-25T19:07:07Z</cp:lastPrinted>
  <dcterms:created xsi:type="dcterms:W3CDTF">2022-04-11T13:29:07Z</dcterms:created>
  <dcterms:modified xsi:type="dcterms:W3CDTF">2024-08-20T20:14:24Z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0x010100C708C23D927C0442A2C8F4B217F22280</vt:lpwstr>
  </property>
</Properties>
</file>