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html"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32" r:id="rId5"/>
    <p:sldMasterId id="2147483757" r:id="rId6"/>
    <p:sldMasterId id="2147483748" r:id="rId7"/>
    <p:sldMasterId id="2147483761" r:id="rId8"/>
    <p:sldMasterId id="2147483770" r:id="rId9"/>
    <p:sldMasterId id="2147483764" r:id="rId10"/>
    <p:sldMasterId id="2147483768" r:id="rId11"/>
    <p:sldMasterId id="2147483740" r:id="rId12"/>
    <p:sldMasterId id="2147483775" r:id="rId13"/>
  </p:sldMasterIdLst>
  <p:notesMasterIdLst>
    <p:notesMasterId r:id="rId45"/>
  </p:notesMasterIdLst>
  <p:handoutMasterIdLst>
    <p:handoutMasterId r:id="rId46"/>
  </p:handoutMasterIdLst>
  <p:sldIdLst>
    <p:sldId id="470" r:id="rId14"/>
    <p:sldId id="431" r:id="rId15"/>
    <p:sldId id="461" r:id="rId16"/>
    <p:sldId id="462" r:id="rId17"/>
    <p:sldId id="463" r:id="rId18"/>
    <p:sldId id="464" r:id="rId19"/>
    <p:sldId id="442" r:id="rId20"/>
    <p:sldId id="443" r:id="rId21"/>
    <p:sldId id="441" r:id="rId22"/>
    <p:sldId id="446" r:id="rId23"/>
    <p:sldId id="468" r:id="rId24"/>
    <p:sldId id="447" r:id="rId25"/>
    <p:sldId id="448" r:id="rId26"/>
    <p:sldId id="445" r:id="rId27"/>
    <p:sldId id="450" r:id="rId28"/>
    <p:sldId id="469" r:id="rId29"/>
    <p:sldId id="453" r:id="rId30"/>
    <p:sldId id="451" r:id="rId31"/>
    <p:sldId id="455" r:id="rId32"/>
    <p:sldId id="456" r:id="rId33"/>
    <p:sldId id="457" r:id="rId34"/>
    <p:sldId id="458" r:id="rId35"/>
    <p:sldId id="449" r:id="rId36"/>
    <p:sldId id="459" r:id="rId37"/>
    <p:sldId id="454" r:id="rId38"/>
    <p:sldId id="460" r:id="rId39"/>
    <p:sldId id="465" r:id="rId40"/>
    <p:sldId id="466" r:id="rId41"/>
    <p:sldId id="467" r:id="rId42"/>
    <p:sldId id="475" r:id="rId43"/>
    <p:sldId id="473" r:id="rId44"/>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orney, Elizabeth" initials="GE" lastIdx="4" clrIdx="6">
    <p:extLst>
      <p:ext uri="{19B8F6BF-5375-455C-9EA6-DF929625EA0E}">
        <p15:presenceInfo xmlns:p15="http://schemas.microsoft.com/office/powerpoint/2012/main" userId="S-1-5-21-3670347269-1734258486-2757495605-26694"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Rabuse, Lisa" initials="RL" lastIdx="4" clrIdx="5">
    <p:extLst>
      <p:ext uri="{19B8F6BF-5375-455C-9EA6-DF929625EA0E}">
        <p15:presenceInfo xmlns:p15="http://schemas.microsoft.com/office/powerpoint/2012/main" userId="S-1-5-21-3670347269-1734258486-2757495605-27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E0B"/>
    <a:srgbClr val="F9C606"/>
    <a:srgbClr val="E7DA37"/>
    <a:srgbClr val="62B6F3"/>
    <a:srgbClr val="ECDD31"/>
    <a:srgbClr val="F3EF97"/>
    <a:srgbClr val="DCD334"/>
    <a:srgbClr val="E1D65C"/>
    <a:srgbClr val="E2CF00"/>
    <a:srgbClr val="E4D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5332" autoAdjust="0"/>
  </p:normalViewPr>
  <p:slideViewPr>
    <p:cSldViewPr snapToGrid="0">
      <p:cViewPr varScale="1">
        <p:scale>
          <a:sx n="77" d="100"/>
          <a:sy n="77" d="100"/>
        </p:scale>
        <p:origin x="564" y="132"/>
      </p:cViewPr>
      <p:guideLst/>
    </p:cSldViewPr>
  </p:slideViewPr>
  <p:notesTextViewPr>
    <p:cViewPr>
      <p:scale>
        <a:sx n="3" d="2"/>
        <a:sy n="3" d="2"/>
      </p:scale>
      <p:origin x="0" y="0"/>
    </p:cViewPr>
  </p:notesTextViewPr>
  <p:sorterViewPr>
    <p:cViewPr>
      <p:scale>
        <a:sx n="180" d="100"/>
        <a:sy n="180" d="100"/>
      </p:scale>
      <p:origin x="0" y="0"/>
    </p:cViewPr>
  </p:sorterViewPr>
  <p:notesViewPr>
    <p:cSldViewPr snapToGrid="0">
      <p:cViewPr varScale="1">
        <p:scale>
          <a:sx n="59" d="100"/>
          <a:sy n="59" d="100"/>
        </p:scale>
        <p:origin x="2528"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About as likely to get married </c:v>
                </c:pt>
                <c:pt idx="1">
                  <c:v>Less likely to get married </c:v>
                </c:pt>
                <c:pt idx="2">
                  <c:v>More likely to get married </c:v>
                </c:pt>
              </c:strCache>
            </c:strRef>
          </c:cat>
          <c:val>
            <c:numRef>
              <c:f>Sheet1!$B$3:$B$5</c:f>
              <c:numCache>
                <c:formatCode>0%</c:formatCode>
                <c:ptCount val="3"/>
                <c:pt idx="0">
                  <c:v>0.39</c:v>
                </c:pt>
                <c:pt idx="1">
                  <c:v>0.53</c:v>
                </c:pt>
                <c:pt idx="2">
                  <c:v>7.0000000000000007E-2</c:v>
                </c:pt>
              </c:numCache>
            </c:numRef>
          </c:val>
          <c:extLst>
            <c:ext xmlns:c16="http://schemas.microsoft.com/office/drawing/2014/chart" uri="{C3380CC4-5D6E-409C-BE32-E72D297353CC}">
              <c16:uniqueId val="{00000000-1F8B-466D-B84A-F659A363EC5D}"/>
            </c:ext>
          </c:extLst>
        </c:ser>
        <c:dLbls>
          <c:showLegendKey val="0"/>
          <c:showVal val="0"/>
          <c:showCatName val="0"/>
          <c:showSerName val="0"/>
          <c:showPercent val="0"/>
          <c:showBubbleSize val="0"/>
        </c:dLbls>
        <c:gapWidth val="182"/>
        <c:axId val="472988888"/>
        <c:axId val="472986920"/>
      </c:barChart>
      <c:catAx>
        <c:axId val="472988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72986920"/>
        <c:crosses val="autoZero"/>
        <c:auto val="1"/>
        <c:lblAlgn val="ctr"/>
        <c:lblOffset val="100"/>
        <c:noMultiLvlLbl val="0"/>
      </c:catAx>
      <c:valAx>
        <c:axId val="472986920"/>
        <c:scaling>
          <c:orientation val="minMax"/>
        </c:scaling>
        <c:delete val="1"/>
        <c:axPos val="b"/>
        <c:numFmt formatCode="0%" sourceLinked="1"/>
        <c:majorTickMark val="none"/>
        <c:minorTickMark val="none"/>
        <c:tickLblPos val="nextTo"/>
        <c:crossAx val="472988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aseline="0"/>
              <a:t>Top Reason to Stop Placing Business with a Carrier </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Sheet1!$C$2:$C$13</c:f>
              <c:strCache>
                <c:ptCount val="12"/>
                <c:pt idx="0">
                  <c:v>Other</c:v>
                </c:pt>
                <c:pt idx="1">
                  <c:v>Lack of competitiveness of compensation package</c:v>
                </c:pt>
                <c:pt idx="2">
                  <c:v>Poor/lacking advisor technology</c:v>
                </c:pt>
                <c:pt idx="3">
                  <c:v>Poor pre-sale process/experience</c:v>
                </c:pt>
                <c:pt idx="4">
                  <c:v>No longer available on my product platform</c:v>
                </c:pt>
                <c:pt idx="5">
                  <c:v>Needed to streamline number of companies I work with</c:v>
                </c:pt>
                <c:pt idx="6">
                  <c:v>Poor wholesaler support</c:v>
                </c:pt>
                <c:pt idx="7">
                  <c:v>Limited product line</c:v>
                </c:pt>
                <c:pt idx="8">
                  <c:v>High client fees/costs</c:v>
                </c:pt>
                <c:pt idx="9">
                  <c:v>Lack of competitiveness of underwriting offers</c:v>
                </c:pt>
                <c:pt idx="10">
                  <c:v>Poor at sales process/experience</c:v>
                </c:pt>
                <c:pt idx="11">
                  <c:v>Poor post-sale service process/experience</c:v>
                </c:pt>
              </c:strCache>
            </c:strRef>
          </c:cat>
          <c:val>
            <c:numRef>
              <c:f>Sheet1!$D$2:$D$13</c:f>
              <c:numCache>
                <c:formatCode>0%</c:formatCode>
                <c:ptCount val="12"/>
                <c:pt idx="0">
                  <c:v>7.0000000000000007E-2</c:v>
                </c:pt>
                <c:pt idx="1">
                  <c:v>0.01</c:v>
                </c:pt>
                <c:pt idx="2">
                  <c:v>0.02</c:v>
                </c:pt>
                <c:pt idx="3">
                  <c:v>0.02</c:v>
                </c:pt>
                <c:pt idx="4">
                  <c:v>7.0000000000000007E-2</c:v>
                </c:pt>
                <c:pt idx="5">
                  <c:v>0.09</c:v>
                </c:pt>
                <c:pt idx="6">
                  <c:v>0.08</c:v>
                </c:pt>
                <c:pt idx="7">
                  <c:v>7.0000000000000007E-2</c:v>
                </c:pt>
                <c:pt idx="8">
                  <c:v>0.13</c:v>
                </c:pt>
                <c:pt idx="9">
                  <c:v>0.15</c:v>
                </c:pt>
                <c:pt idx="10">
                  <c:v>0.12</c:v>
                </c:pt>
                <c:pt idx="11">
                  <c:v>0.18</c:v>
                </c:pt>
              </c:numCache>
            </c:numRef>
          </c:val>
          <c:extLst>
            <c:ext xmlns:c16="http://schemas.microsoft.com/office/drawing/2014/chart" uri="{C3380CC4-5D6E-409C-BE32-E72D297353CC}">
              <c16:uniqueId val="{00000000-8E2F-41F1-AFA0-801CD3BA1606}"/>
            </c:ext>
          </c:extLst>
        </c:ser>
        <c:dLbls>
          <c:showLegendKey val="0"/>
          <c:showVal val="0"/>
          <c:showCatName val="0"/>
          <c:showSerName val="0"/>
          <c:showPercent val="0"/>
          <c:showBubbleSize val="0"/>
        </c:dLbls>
        <c:gapWidth val="182"/>
        <c:axId val="453836528"/>
        <c:axId val="453830952"/>
      </c:barChart>
      <c:catAx>
        <c:axId val="45383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3830952"/>
        <c:crosses val="autoZero"/>
        <c:auto val="1"/>
        <c:lblAlgn val="ctr"/>
        <c:lblOffset val="100"/>
        <c:noMultiLvlLbl val="0"/>
      </c:catAx>
      <c:valAx>
        <c:axId val="453830952"/>
        <c:scaling>
          <c:orientation val="minMax"/>
        </c:scaling>
        <c:delete val="1"/>
        <c:axPos val="b"/>
        <c:numFmt formatCode="0%" sourceLinked="1"/>
        <c:majorTickMark val="none"/>
        <c:minorTickMark val="none"/>
        <c:tickLblPos val="nextTo"/>
        <c:crossAx val="4538365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25591197253975"/>
          <c:y val="1.3708509944336613E-2"/>
          <c:w val="0.50444594221913264"/>
          <c:h val="0.94973546353743243"/>
        </c:manualLayout>
      </c:layout>
      <c:barChart>
        <c:barDir val="bar"/>
        <c:grouping val="clustered"/>
        <c:varyColors val="0"/>
        <c:ser>
          <c:idx val="0"/>
          <c:order val="0"/>
          <c:spPr>
            <a:solidFill>
              <a:srgbClr val="F5BE0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Sheet1!$A$8:$A$10</c:f>
              <c:strCache>
                <c:ptCount val="3"/>
                <c:pt idx="0">
                  <c:v>About as likely to get divorced</c:v>
                </c:pt>
                <c:pt idx="1">
                  <c:v>Less likely to get divorced </c:v>
                </c:pt>
                <c:pt idx="2">
                  <c:v>More likely to get divorced</c:v>
                </c:pt>
              </c:strCache>
            </c:strRef>
          </c:cat>
          <c:val>
            <c:numRef>
              <c:f>Sheet1!$B$8:$B$10</c:f>
              <c:numCache>
                <c:formatCode>0%</c:formatCode>
                <c:ptCount val="3"/>
                <c:pt idx="0">
                  <c:v>0.57999999999999996</c:v>
                </c:pt>
                <c:pt idx="1">
                  <c:v>0.12</c:v>
                </c:pt>
                <c:pt idx="2">
                  <c:v>0.28999999999999998</c:v>
                </c:pt>
              </c:numCache>
            </c:numRef>
          </c:val>
          <c:extLst>
            <c:ext xmlns:c16="http://schemas.microsoft.com/office/drawing/2014/chart" uri="{C3380CC4-5D6E-409C-BE32-E72D297353CC}">
              <c16:uniqueId val="{00000000-9550-4BC2-8029-415A2C212506}"/>
            </c:ext>
          </c:extLst>
        </c:ser>
        <c:dLbls>
          <c:showLegendKey val="0"/>
          <c:showVal val="0"/>
          <c:showCatName val="0"/>
          <c:showSerName val="0"/>
          <c:showPercent val="0"/>
          <c:showBubbleSize val="0"/>
        </c:dLbls>
        <c:gapWidth val="182"/>
        <c:axId val="474732960"/>
        <c:axId val="474735584"/>
      </c:barChart>
      <c:catAx>
        <c:axId val="474732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74735584"/>
        <c:crosses val="autoZero"/>
        <c:auto val="1"/>
        <c:lblAlgn val="ctr"/>
        <c:lblOffset val="100"/>
        <c:noMultiLvlLbl val="0"/>
      </c:catAx>
      <c:valAx>
        <c:axId val="474735584"/>
        <c:scaling>
          <c:orientation val="minMax"/>
        </c:scaling>
        <c:delete val="1"/>
        <c:axPos val="b"/>
        <c:numFmt formatCode="0%" sourceLinked="1"/>
        <c:majorTickMark val="none"/>
        <c:minorTickMark val="none"/>
        <c:tickLblPos val="nextTo"/>
        <c:crossAx val="474732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4-91AF-4630-9F31-A26EA511E04A}"/>
              </c:ext>
            </c:extLst>
          </c:dPt>
          <c:dPt>
            <c:idx val="1"/>
            <c:invertIfNegative val="0"/>
            <c:bubble3D val="0"/>
            <c:spPr>
              <a:solidFill>
                <a:srgbClr val="F5BE0B"/>
              </a:solidFill>
              <a:ln>
                <a:noFill/>
              </a:ln>
              <a:effectLst/>
            </c:spPr>
            <c:extLst>
              <c:ext xmlns:c16="http://schemas.microsoft.com/office/drawing/2014/chart" uri="{C3380CC4-5D6E-409C-BE32-E72D297353CC}">
                <c16:uniqueId val="{00000001-91AF-4630-9F31-A26EA511E04A}"/>
              </c:ext>
            </c:extLst>
          </c:dPt>
          <c:dPt>
            <c:idx val="2"/>
            <c:invertIfNegative val="0"/>
            <c:bubble3D val="0"/>
            <c:spPr>
              <a:solidFill>
                <a:srgbClr val="002060"/>
              </a:solidFill>
              <a:ln>
                <a:noFill/>
              </a:ln>
              <a:effectLst/>
            </c:spPr>
            <c:extLst>
              <c:ext xmlns:c16="http://schemas.microsoft.com/office/drawing/2014/chart" uri="{C3380CC4-5D6E-409C-BE32-E72D297353CC}">
                <c16:uniqueId val="{00000003-91AF-4630-9F31-A26EA511E04A}"/>
              </c:ext>
            </c:extLst>
          </c:dPt>
          <c:dPt>
            <c:idx val="3"/>
            <c:invertIfNegative val="0"/>
            <c:bubble3D val="0"/>
            <c:spPr>
              <a:solidFill>
                <a:srgbClr val="F5BE0B"/>
              </a:solidFill>
              <a:ln>
                <a:noFill/>
              </a:ln>
              <a:effectLst/>
            </c:spPr>
            <c:extLst>
              <c:ext xmlns:c16="http://schemas.microsoft.com/office/drawing/2014/chart" uri="{C3380CC4-5D6E-409C-BE32-E72D297353CC}">
                <c16:uniqueId val="{00000002-91AF-4630-9F31-A26EA511E04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Sheet2!$C$3:$C$6</c:f>
              <c:strCache>
                <c:ptCount val="4"/>
                <c:pt idx="0">
                  <c:v>Life Insurance Sales Growth - Male </c:v>
                </c:pt>
                <c:pt idx="1">
                  <c:v>Life Insurance Sales Growth - Female </c:v>
                </c:pt>
                <c:pt idx="2">
                  <c:v>Annuity Sales Growth - Male </c:v>
                </c:pt>
                <c:pt idx="3">
                  <c:v>Annuity Sales Growth - Female </c:v>
                </c:pt>
              </c:strCache>
            </c:strRef>
          </c:cat>
          <c:val>
            <c:numRef>
              <c:f>Sheet2!$D$3:$D$6</c:f>
              <c:numCache>
                <c:formatCode>0%</c:formatCode>
                <c:ptCount val="4"/>
                <c:pt idx="0">
                  <c:v>0.05</c:v>
                </c:pt>
                <c:pt idx="1">
                  <c:v>0.13</c:v>
                </c:pt>
                <c:pt idx="2">
                  <c:v>0.15</c:v>
                </c:pt>
                <c:pt idx="3">
                  <c:v>0.23</c:v>
                </c:pt>
              </c:numCache>
            </c:numRef>
          </c:val>
          <c:extLst>
            <c:ext xmlns:c16="http://schemas.microsoft.com/office/drawing/2014/chart" uri="{C3380CC4-5D6E-409C-BE32-E72D297353CC}">
              <c16:uniqueId val="{00000000-91AF-4630-9F31-A26EA511E04A}"/>
            </c:ext>
          </c:extLst>
        </c:ser>
        <c:dLbls>
          <c:showLegendKey val="0"/>
          <c:showVal val="0"/>
          <c:showCatName val="0"/>
          <c:showSerName val="0"/>
          <c:showPercent val="0"/>
          <c:showBubbleSize val="0"/>
        </c:dLbls>
        <c:gapWidth val="219"/>
        <c:overlap val="-27"/>
        <c:axId val="463223344"/>
        <c:axId val="463224656"/>
      </c:barChart>
      <c:catAx>
        <c:axId val="46322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63224656"/>
        <c:crosses val="autoZero"/>
        <c:auto val="1"/>
        <c:lblAlgn val="ctr"/>
        <c:lblOffset val="100"/>
        <c:noMultiLvlLbl val="0"/>
      </c:catAx>
      <c:valAx>
        <c:axId val="463224656"/>
        <c:scaling>
          <c:orientation val="minMax"/>
        </c:scaling>
        <c:delete val="1"/>
        <c:axPos val="l"/>
        <c:numFmt formatCode="0%" sourceLinked="1"/>
        <c:majorTickMark val="none"/>
        <c:minorTickMark val="none"/>
        <c:tickLblPos val="nextTo"/>
        <c:crossAx val="46322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715525486272089E-2"/>
          <c:w val="0.97306006689087043"/>
          <c:h val="0.90927951121531547"/>
        </c:manualLayout>
      </c:layout>
      <c:barChart>
        <c:barDir val="col"/>
        <c:grouping val="clustered"/>
        <c:varyColors val="0"/>
        <c:ser>
          <c:idx val="0"/>
          <c:order val="0"/>
          <c:spPr>
            <a:solidFill>
              <a:srgbClr val="F5BE0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Sheet2!$B$3:$B$13</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Sheet2!$C$3:$C$13</c:f>
              <c:numCache>
                <c:formatCode>0.0%</c:formatCode>
                <c:ptCount val="11"/>
                <c:pt idx="0">
                  <c:v>0.08</c:v>
                </c:pt>
                <c:pt idx="1">
                  <c:v>0.09</c:v>
                </c:pt>
                <c:pt idx="2">
                  <c:v>0.1</c:v>
                </c:pt>
                <c:pt idx="3">
                  <c:v>0.113</c:v>
                </c:pt>
                <c:pt idx="4">
                  <c:v>0.125</c:v>
                </c:pt>
                <c:pt idx="5">
                  <c:v>0.124</c:v>
                </c:pt>
                <c:pt idx="6">
                  <c:v>0.13100000000000001</c:v>
                </c:pt>
                <c:pt idx="7">
                  <c:v>0.16900000000000001</c:v>
                </c:pt>
                <c:pt idx="8">
                  <c:v>0.20599999999999999</c:v>
                </c:pt>
                <c:pt idx="9">
                  <c:v>0.216</c:v>
                </c:pt>
                <c:pt idx="10">
                  <c:v>0.22</c:v>
                </c:pt>
              </c:numCache>
            </c:numRef>
          </c:val>
          <c:extLst>
            <c:ext xmlns:c16="http://schemas.microsoft.com/office/drawing/2014/chart" uri="{C3380CC4-5D6E-409C-BE32-E72D297353CC}">
              <c16:uniqueId val="{00000000-5D7B-4FC2-A5E6-AACE4B3206C6}"/>
            </c:ext>
          </c:extLst>
        </c:ser>
        <c:dLbls>
          <c:showLegendKey val="0"/>
          <c:showVal val="0"/>
          <c:showCatName val="0"/>
          <c:showSerName val="0"/>
          <c:showPercent val="0"/>
          <c:showBubbleSize val="0"/>
        </c:dLbls>
        <c:gapWidth val="219"/>
        <c:overlap val="-27"/>
        <c:axId val="594622696"/>
        <c:axId val="594626960"/>
      </c:barChart>
      <c:catAx>
        <c:axId val="59462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4626960"/>
        <c:crosses val="autoZero"/>
        <c:auto val="1"/>
        <c:lblAlgn val="ctr"/>
        <c:lblOffset val="100"/>
        <c:noMultiLvlLbl val="0"/>
      </c:catAx>
      <c:valAx>
        <c:axId val="594626960"/>
        <c:scaling>
          <c:orientation val="minMax"/>
        </c:scaling>
        <c:delete val="1"/>
        <c:axPos val="l"/>
        <c:numFmt formatCode="0.0%" sourceLinked="1"/>
        <c:majorTickMark val="none"/>
        <c:minorTickMark val="none"/>
        <c:tickLblPos val="nextTo"/>
        <c:crossAx val="594622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
                  <c:y val="-1.51541698130131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1F8-49C2-8ACC-6244441680DE}"/>
                </c:ext>
              </c:extLst>
            </c:dLbl>
            <c:dLbl>
              <c:idx val="4"/>
              <c:layout>
                <c:manualLayout>
                  <c:x val="1.3649748108408735E-3"/>
                  <c:y val="-3.78854245325325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F8-49C2-8ACC-6244441680DE}"/>
                </c:ext>
              </c:extLst>
            </c:dLbl>
            <c:dLbl>
              <c:idx val="5"/>
              <c:layout>
                <c:manualLayout>
                  <c:x val="-8.1898488650449398E-3"/>
                  <c:y val="1.76798647818485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1F8-49C2-8ACC-6244441680DE}"/>
                </c:ext>
              </c:extLst>
            </c:dLbl>
            <c:dLbl>
              <c:idx val="7"/>
              <c:layout>
                <c:manualLayout>
                  <c:x val="2.7300033608474278E-3"/>
                  <c:y val="3.7885424532532644E-2"/>
                </c:manualLayout>
              </c:layout>
              <c:showLegendKey val="0"/>
              <c:showVal val="1"/>
              <c:showCatName val="0"/>
              <c:showSerName val="0"/>
              <c:showPercent val="0"/>
              <c:showBubbleSize val="0"/>
              <c:extLst>
                <c:ext xmlns:c15="http://schemas.microsoft.com/office/drawing/2012/chart" uri="{CE6537A1-D6FC-4f65-9D91-7224C49458BB}">
                  <c15:layout>
                    <c:manualLayout>
                      <c:w val="4.3699614829903172E-2"/>
                      <c:h val="5.9858970761401571E-2"/>
                    </c:manualLayout>
                  </c15:layout>
                </c:ext>
                <c:ext xmlns:c16="http://schemas.microsoft.com/office/drawing/2014/chart" uri="{C3380CC4-5D6E-409C-BE32-E72D297353CC}">
                  <c16:uniqueId val="{00000002-71F8-49C2-8ACC-6244441680DE}"/>
                </c:ext>
              </c:extLst>
            </c:dLbl>
            <c:dLbl>
              <c:idx val="10"/>
              <c:layout>
                <c:manualLayout>
                  <c:x val="-2.866447102765729E-2"/>
                  <c:y val="-3.030833962602611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1F8-49C2-8ACC-6244441680D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Sheet2!$B$24:$B$35</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xVal>
          <c:yVal>
            <c:numRef>
              <c:f>Sheet2!$C$24:$C$35</c:f>
              <c:numCache>
                <c:formatCode>0%</c:formatCode>
                <c:ptCount val="12"/>
                <c:pt idx="0">
                  <c:v>7.0000000000000007E-2</c:v>
                </c:pt>
                <c:pt idx="1">
                  <c:v>0.06</c:v>
                </c:pt>
                <c:pt idx="2">
                  <c:v>0.03</c:v>
                </c:pt>
                <c:pt idx="3">
                  <c:v>0.06</c:v>
                </c:pt>
                <c:pt idx="4">
                  <c:v>0.1</c:v>
                </c:pt>
                <c:pt idx="5">
                  <c:v>0.09</c:v>
                </c:pt>
                <c:pt idx="6">
                  <c:v>0.11</c:v>
                </c:pt>
                <c:pt idx="7">
                  <c:v>0.09</c:v>
                </c:pt>
                <c:pt idx="8">
                  <c:v>0.09</c:v>
                </c:pt>
                <c:pt idx="9">
                  <c:v>0.16</c:v>
                </c:pt>
                <c:pt idx="10">
                  <c:v>0.18</c:v>
                </c:pt>
                <c:pt idx="11">
                  <c:v>0.18</c:v>
                </c:pt>
              </c:numCache>
            </c:numRef>
          </c:yVal>
          <c:smooth val="0"/>
          <c:extLst>
            <c:ext xmlns:c16="http://schemas.microsoft.com/office/drawing/2014/chart" uri="{C3380CC4-5D6E-409C-BE32-E72D297353CC}">
              <c16:uniqueId val="{00000000-83A1-4D04-8025-D494545B4AC4}"/>
            </c:ext>
          </c:extLst>
        </c:ser>
        <c:dLbls>
          <c:showLegendKey val="0"/>
          <c:showVal val="0"/>
          <c:showCatName val="0"/>
          <c:showSerName val="0"/>
          <c:showPercent val="0"/>
          <c:showBubbleSize val="0"/>
        </c:dLbls>
        <c:axId val="598473936"/>
        <c:axId val="598474264"/>
      </c:scatterChart>
      <c:valAx>
        <c:axId val="59847393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98474264"/>
        <c:crosses val="autoZero"/>
        <c:crossBetween val="midCat"/>
      </c:valAx>
      <c:valAx>
        <c:axId val="598474264"/>
        <c:scaling>
          <c:orientation val="minMax"/>
        </c:scaling>
        <c:delete val="1"/>
        <c:axPos val="l"/>
        <c:numFmt formatCode="0%" sourceLinked="1"/>
        <c:majorTickMark val="none"/>
        <c:minorTickMark val="none"/>
        <c:tickLblPos val="nextTo"/>
        <c:crossAx val="5984739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08013665567516"/>
          <c:y val="2.3687878876770634E-2"/>
          <c:w val="0.53491986334432484"/>
          <c:h val="0.9526242422464587"/>
        </c:manualLayout>
      </c:layout>
      <c:barChart>
        <c:barDir val="bar"/>
        <c:grouping val="clustered"/>
        <c:varyColors val="0"/>
        <c:ser>
          <c:idx val="0"/>
          <c:order val="0"/>
          <c:spPr>
            <a:solidFill>
              <a:srgbClr val="F5BE0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Sheet3!$C$2:$C$8</c:f>
              <c:strCache>
                <c:ptCount val="7"/>
                <c:pt idx="0">
                  <c:v>Other</c:v>
                </c:pt>
                <c:pt idx="1">
                  <c:v>Product basics</c:v>
                </c:pt>
                <c:pt idx="2">
                  <c:v>Life product applications</c:v>
                </c:pt>
                <c:pt idx="3">
                  <c:v>Life product illustrations</c:v>
                </c:pt>
                <c:pt idx="4">
                  <c:v>Guarantees versus market returns</c:v>
                </c:pt>
                <c:pt idx="5">
                  <c:v>Living benefits riders, including LTC</c:v>
                </c:pt>
                <c:pt idx="6">
                  <c:v>How insurance products fit with other financial products/plans they have</c:v>
                </c:pt>
              </c:strCache>
            </c:strRef>
          </c:cat>
          <c:val>
            <c:numRef>
              <c:f>Sheet3!$D$2:$D$8</c:f>
              <c:numCache>
                <c:formatCode>0%</c:formatCode>
                <c:ptCount val="7"/>
                <c:pt idx="0">
                  <c:v>0.03</c:v>
                </c:pt>
                <c:pt idx="1">
                  <c:v>0.06</c:v>
                </c:pt>
                <c:pt idx="2">
                  <c:v>0.05</c:v>
                </c:pt>
                <c:pt idx="3">
                  <c:v>0.18</c:v>
                </c:pt>
                <c:pt idx="4">
                  <c:v>0.16</c:v>
                </c:pt>
                <c:pt idx="5">
                  <c:v>0.22</c:v>
                </c:pt>
                <c:pt idx="6">
                  <c:v>0.3</c:v>
                </c:pt>
              </c:numCache>
            </c:numRef>
          </c:val>
          <c:extLst>
            <c:ext xmlns:c16="http://schemas.microsoft.com/office/drawing/2014/chart" uri="{C3380CC4-5D6E-409C-BE32-E72D297353CC}">
              <c16:uniqueId val="{00000000-35AC-4906-9381-E4C3045F7FA4}"/>
            </c:ext>
          </c:extLst>
        </c:ser>
        <c:dLbls>
          <c:showLegendKey val="0"/>
          <c:showVal val="0"/>
          <c:showCatName val="0"/>
          <c:showSerName val="0"/>
          <c:showPercent val="0"/>
          <c:showBubbleSize val="0"/>
        </c:dLbls>
        <c:gapWidth val="182"/>
        <c:axId val="450684544"/>
        <c:axId val="450686512"/>
      </c:barChart>
      <c:catAx>
        <c:axId val="45068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50686512"/>
        <c:crosses val="autoZero"/>
        <c:auto val="1"/>
        <c:lblAlgn val="ctr"/>
        <c:lblOffset val="100"/>
        <c:noMultiLvlLbl val="0"/>
      </c:catAx>
      <c:valAx>
        <c:axId val="450686512"/>
        <c:scaling>
          <c:orientation val="minMax"/>
        </c:scaling>
        <c:delete val="1"/>
        <c:axPos val="b"/>
        <c:numFmt formatCode="0%" sourceLinked="1"/>
        <c:majorTickMark val="none"/>
        <c:minorTickMark val="none"/>
        <c:tickLblPos val="nextTo"/>
        <c:crossAx val="45068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16688439853489"/>
          <c:y val="2.7259680871416871E-2"/>
          <c:w val="0.5041001077445465"/>
          <c:h val="0.88997649371245802"/>
        </c:manualLayout>
      </c:layout>
      <c:barChart>
        <c:barDir val="bar"/>
        <c:grouping val="clustered"/>
        <c:varyColors val="0"/>
        <c:ser>
          <c:idx val="0"/>
          <c:order val="0"/>
          <c:tx>
            <c:strRef>
              <c:f>Sheet3!$D$10</c:f>
              <c:strCache>
                <c:ptCount val="1"/>
                <c:pt idx="0">
                  <c:v>Insurance Focused FP Top Reason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Sheet3!$C$11:$C$17</c:f>
              <c:strCache>
                <c:ptCount val="7"/>
                <c:pt idx="0">
                  <c:v>Other</c:v>
                </c:pt>
                <c:pt idx="1">
                  <c:v>Product basics</c:v>
                </c:pt>
                <c:pt idx="2">
                  <c:v>Life product applications</c:v>
                </c:pt>
                <c:pt idx="3">
                  <c:v>Living benefits riders, including LTC</c:v>
                </c:pt>
                <c:pt idx="4">
                  <c:v>Guarantees versus market returns</c:v>
                </c:pt>
                <c:pt idx="5">
                  <c:v>Life product illustrations</c:v>
                </c:pt>
                <c:pt idx="6">
                  <c:v>How insurance products fit with other financial products / financial plans they have</c:v>
                </c:pt>
              </c:strCache>
            </c:strRef>
          </c:cat>
          <c:val>
            <c:numRef>
              <c:f>Sheet3!$D$11:$D$17</c:f>
              <c:numCache>
                <c:formatCode>0%</c:formatCode>
                <c:ptCount val="7"/>
                <c:pt idx="0">
                  <c:v>0.03</c:v>
                </c:pt>
                <c:pt idx="1">
                  <c:v>0.04</c:v>
                </c:pt>
                <c:pt idx="2">
                  <c:v>0.06</c:v>
                </c:pt>
                <c:pt idx="3">
                  <c:v>0.12</c:v>
                </c:pt>
                <c:pt idx="4">
                  <c:v>0.14000000000000001</c:v>
                </c:pt>
                <c:pt idx="5">
                  <c:v>0.2</c:v>
                </c:pt>
                <c:pt idx="6">
                  <c:v>0.42</c:v>
                </c:pt>
              </c:numCache>
            </c:numRef>
          </c:val>
          <c:extLst>
            <c:ext xmlns:c16="http://schemas.microsoft.com/office/drawing/2014/chart" uri="{C3380CC4-5D6E-409C-BE32-E72D297353CC}">
              <c16:uniqueId val="{00000000-B51B-40AE-B642-72A9C2228FD7}"/>
            </c:ext>
          </c:extLst>
        </c:ser>
        <c:ser>
          <c:idx val="1"/>
          <c:order val="1"/>
          <c:tx>
            <c:strRef>
              <c:f>Sheet3!$E$10</c:f>
              <c:strCache>
                <c:ptCount val="1"/>
                <c:pt idx="0">
                  <c:v>Investment Focused FP Top Reason</c:v>
                </c:pt>
              </c:strCache>
            </c:strRef>
          </c:tx>
          <c:spPr>
            <a:solidFill>
              <a:srgbClr val="F5BE0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Sheet3!$C$11:$C$17</c:f>
              <c:strCache>
                <c:ptCount val="7"/>
                <c:pt idx="0">
                  <c:v>Other</c:v>
                </c:pt>
                <c:pt idx="1">
                  <c:v>Product basics</c:v>
                </c:pt>
                <c:pt idx="2">
                  <c:v>Life product applications</c:v>
                </c:pt>
                <c:pt idx="3">
                  <c:v>Living benefits riders, including LTC</c:v>
                </c:pt>
                <c:pt idx="4">
                  <c:v>Guarantees versus market returns</c:v>
                </c:pt>
                <c:pt idx="5">
                  <c:v>Life product illustrations</c:v>
                </c:pt>
                <c:pt idx="6">
                  <c:v>How insurance products fit with other financial products / financial plans they have</c:v>
                </c:pt>
              </c:strCache>
            </c:strRef>
          </c:cat>
          <c:val>
            <c:numRef>
              <c:f>Sheet3!$E$11:$E$17</c:f>
              <c:numCache>
                <c:formatCode>0%</c:formatCode>
                <c:ptCount val="7"/>
                <c:pt idx="0">
                  <c:v>0.03</c:v>
                </c:pt>
                <c:pt idx="1">
                  <c:v>0.05</c:v>
                </c:pt>
                <c:pt idx="2">
                  <c:v>0.06</c:v>
                </c:pt>
                <c:pt idx="3">
                  <c:v>0.27</c:v>
                </c:pt>
                <c:pt idx="4">
                  <c:v>0.18</c:v>
                </c:pt>
                <c:pt idx="5">
                  <c:v>0.17</c:v>
                </c:pt>
                <c:pt idx="6">
                  <c:v>0.24</c:v>
                </c:pt>
              </c:numCache>
            </c:numRef>
          </c:val>
          <c:extLst>
            <c:ext xmlns:c16="http://schemas.microsoft.com/office/drawing/2014/chart" uri="{C3380CC4-5D6E-409C-BE32-E72D297353CC}">
              <c16:uniqueId val="{00000001-B51B-40AE-B642-72A9C2228FD7}"/>
            </c:ext>
          </c:extLst>
        </c:ser>
        <c:dLbls>
          <c:showLegendKey val="0"/>
          <c:showVal val="0"/>
          <c:showCatName val="0"/>
          <c:showSerName val="0"/>
          <c:showPercent val="0"/>
          <c:showBubbleSize val="0"/>
        </c:dLbls>
        <c:gapWidth val="182"/>
        <c:axId val="213495248"/>
        <c:axId val="213499184"/>
      </c:barChart>
      <c:catAx>
        <c:axId val="213495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499184"/>
        <c:crosses val="autoZero"/>
        <c:auto val="1"/>
        <c:lblAlgn val="ctr"/>
        <c:lblOffset val="100"/>
        <c:noMultiLvlLbl val="0"/>
      </c:catAx>
      <c:valAx>
        <c:axId val="213499184"/>
        <c:scaling>
          <c:orientation val="minMax"/>
        </c:scaling>
        <c:delete val="1"/>
        <c:axPos val="b"/>
        <c:numFmt formatCode="0%" sourceLinked="1"/>
        <c:majorTickMark val="none"/>
        <c:minorTickMark val="none"/>
        <c:tickLblPos val="nextTo"/>
        <c:crossAx val="213495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04513054640522E-2"/>
          <c:y val="0.1544536671387314"/>
          <c:w val="0.7326731412087828"/>
          <c:h val="0.76948882862241585"/>
        </c:manualLayout>
      </c:layout>
      <c:lineChart>
        <c:grouping val="standard"/>
        <c:varyColors val="0"/>
        <c:ser>
          <c:idx val="0"/>
          <c:order val="0"/>
          <c:tx>
            <c:strRef>
              <c:f>Sheet1!$B$1</c:f>
              <c:strCache>
                <c:ptCount val="1"/>
                <c:pt idx="0">
                  <c:v>Community banks and 
credit unions</c:v>
                </c:pt>
              </c:strCache>
            </c:strRef>
          </c:tx>
          <c:spPr>
            <a:ln w="28575" cap="rnd">
              <a:solidFill>
                <a:schemeClr val="accent1"/>
              </a:solidFill>
              <a:round/>
            </a:ln>
            <a:effectLst/>
          </c:spPr>
          <c:marker>
            <c:symbol val="none"/>
          </c:marker>
          <c:dLbls>
            <c:dLbl>
              <c:idx val="0"/>
              <c:layout>
                <c:manualLayout>
                  <c:x val="-4.151657816823176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933-4785-8B00-877F2DFF3ECB}"/>
                </c:ext>
              </c:extLst>
            </c:dLbl>
            <c:dLbl>
              <c:idx val="1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Sheet1!$B$2:$B$14</c:f>
              <c:numCache>
                <c:formatCode>0%</c:formatCode>
                <c:ptCount val="13"/>
                <c:pt idx="0">
                  <c:v>0.59</c:v>
                </c:pt>
                <c:pt idx="1">
                  <c:v>0.31</c:v>
                </c:pt>
                <c:pt idx="2">
                  <c:v>0.39</c:v>
                </c:pt>
                <c:pt idx="3">
                  <c:v>0.46</c:v>
                </c:pt>
                <c:pt idx="4">
                  <c:v>0.38</c:v>
                </c:pt>
                <c:pt idx="5">
                  <c:v>0.46</c:v>
                </c:pt>
                <c:pt idx="6">
                  <c:v>0.51</c:v>
                </c:pt>
                <c:pt idx="7">
                  <c:v>0.5</c:v>
                </c:pt>
                <c:pt idx="8">
                  <c:v>0.52</c:v>
                </c:pt>
                <c:pt idx="9">
                  <c:v>0.51</c:v>
                </c:pt>
                <c:pt idx="10">
                  <c:v>0.49</c:v>
                </c:pt>
                <c:pt idx="11">
                  <c:v>0.48</c:v>
                </c:pt>
                <c:pt idx="12">
                  <c:v>0.43</c:v>
                </c:pt>
              </c:numCache>
            </c:numRef>
          </c:val>
          <c:smooth val="0"/>
          <c:extLst>
            <c:ext xmlns:c16="http://schemas.microsoft.com/office/drawing/2014/chart" uri="{C3380CC4-5D6E-409C-BE32-E72D297353CC}">
              <c16:uniqueId val="{00000002-B933-4785-8B00-877F2DFF3ECB}"/>
            </c:ext>
          </c:extLst>
        </c:ser>
        <c:ser>
          <c:idx val="1"/>
          <c:order val="1"/>
          <c:tx>
            <c:strRef>
              <c:f>Sheet1!$C$1</c:f>
              <c:strCache>
                <c:ptCount val="1"/>
                <c:pt idx="0">
                  <c:v>National and
regional banks</c:v>
                </c:pt>
              </c:strCache>
            </c:strRef>
          </c:tx>
          <c:spPr>
            <a:ln w="28575" cap="rnd">
              <a:solidFill>
                <a:schemeClr val="accent2"/>
              </a:solidFill>
              <a:round/>
            </a:ln>
            <a:effectLst/>
          </c:spPr>
          <c:marker>
            <c:symbol val="none"/>
          </c:marker>
          <c:dLbls>
            <c:dLbl>
              <c:idx val="0"/>
              <c:layout>
                <c:manualLayout>
                  <c:x val="-4.2948184311963886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933-4785-8B00-877F2DFF3ECB}"/>
                </c:ext>
              </c:extLst>
            </c:dLbl>
            <c:dLbl>
              <c:idx val="12"/>
              <c:layout>
                <c:manualLayout>
                  <c:x val="1.4316061437320245E-3"/>
                  <c:y val="-5.551851892329045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F9C60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Sheet1!$C$2:$C$14</c:f>
              <c:numCache>
                <c:formatCode>0%</c:formatCode>
                <c:ptCount val="13"/>
                <c:pt idx="0">
                  <c:v>0.46</c:v>
                </c:pt>
                <c:pt idx="1">
                  <c:v>0.12</c:v>
                </c:pt>
                <c:pt idx="2">
                  <c:v>0.15</c:v>
                </c:pt>
                <c:pt idx="3">
                  <c:v>0.18</c:v>
                </c:pt>
                <c:pt idx="4">
                  <c:v>0.19</c:v>
                </c:pt>
                <c:pt idx="5">
                  <c:v>0.27</c:v>
                </c:pt>
                <c:pt idx="6">
                  <c:v>0.31</c:v>
                </c:pt>
                <c:pt idx="7">
                  <c:v>0.37</c:v>
                </c:pt>
                <c:pt idx="8">
                  <c:v>0.43</c:v>
                </c:pt>
                <c:pt idx="9">
                  <c:v>0.41</c:v>
                </c:pt>
                <c:pt idx="10">
                  <c:v>0.38</c:v>
                </c:pt>
                <c:pt idx="11">
                  <c:v>0.37</c:v>
                </c:pt>
                <c:pt idx="12">
                  <c:v>0.34</c:v>
                </c:pt>
              </c:numCache>
            </c:numRef>
          </c:val>
          <c:smooth val="0"/>
          <c:extLst>
            <c:ext xmlns:c16="http://schemas.microsoft.com/office/drawing/2014/chart" uri="{C3380CC4-5D6E-409C-BE32-E72D297353CC}">
              <c16:uniqueId val="{00000005-B933-4785-8B00-877F2DFF3ECB}"/>
            </c:ext>
          </c:extLst>
        </c:ser>
        <c:ser>
          <c:idx val="2"/>
          <c:order val="2"/>
          <c:tx>
            <c:strRef>
              <c:f>Sheet1!$D$1</c:f>
              <c:strCache>
                <c:ptCount val="1"/>
                <c:pt idx="0">
                  <c:v>Financial advisors</c:v>
                </c:pt>
              </c:strCache>
            </c:strRef>
          </c:tx>
          <c:spPr>
            <a:ln w="28575" cap="rnd">
              <a:solidFill>
                <a:schemeClr val="accent3"/>
              </a:solidFill>
              <a:round/>
            </a:ln>
            <a:effectLst/>
          </c:spPr>
          <c:marker>
            <c:symbol val="none"/>
          </c:marker>
          <c:dLbls>
            <c:dLbl>
              <c:idx val="0"/>
              <c:layout>
                <c:manualLayout>
                  <c:x val="-5.0106215030624533E-2"/>
                  <c:y val="-1.99731609245888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933-4785-8B00-877F2DFF3ECB}"/>
                </c:ext>
              </c:extLst>
            </c:dLbl>
            <c:dLbl>
              <c:idx val="12"/>
              <c:layout>
                <c:manualLayout>
                  <c:x val="1.4316061437320245E-3"/>
                  <c:y val="8.32777783849346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007B4E"/>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Sheet1!$D$2:$D$14</c:f>
              <c:numCache>
                <c:formatCode>0%</c:formatCode>
                <c:ptCount val="13"/>
                <c:pt idx="0">
                  <c:v>0.24</c:v>
                </c:pt>
                <c:pt idx="1">
                  <c:v>0.11</c:v>
                </c:pt>
                <c:pt idx="2">
                  <c:v>0.13</c:v>
                </c:pt>
                <c:pt idx="3">
                  <c:v>0.17</c:v>
                </c:pt>
                <c:pt idx="4">
                  <c:v>0.17</c:v>
                </c:pt>
                <c:pt idx="5">
                  <c:v>0.24</c:v>
                </c:pt>
                <c:pt idx="6">
                  <c:v>0.26</c:v>
                </c:pt>
                <c:pt idx="7">
                  <c:v>0.3</c:v>
                </c:pt>
                <c:pt idx="8">
                  <c:v>0.37</c:v>
                </c:pt>
                <c:pt idx="9">
                  <c:v>0.38</c:v>
                </c:pt>
                <c:pt idx="10">
                  <c:v>0.35</c:v>
                </c:pt>
                <c:pt idx="11">
                  <c:v>0.32</c:v>
                </c:pt>
                <c:pt idx="12">
                  <c:v>0.33</c:v>
                </c:pt>
              </c:numCache>
            </c:numRef>
          </c:val>
          <c:smooth val="0"/>
          <c:extLst>
            <c:ext xmlns:c16="http://schemas.microsoft.com/office/drawing/2014/chart" uri="{C3380CC4-5D6E-409C-BE32-E72D297353CC}">
              <c16:uniqueId val="{00000008-B933-4785-8B00-877F2DFF3ECB}"/>
            </c:ext>
          </c:extLst>
        </c:ser>
        <c:ser>
          <c:idx val="3"/>
          <c:order val="3"/>
          <c:tx>
            <c:strRef>
              <c:f>Sheet1!$E$1</c:f>
              <c:strCache>
                <c:ptCount val="1"/>
                <c:pt idx="0">
                  <c:v>Insurance companies</c:v>
                </c:pt>
              </c:strCache>
            </c:strRef>
          </c:tx>
          <c:spPr>
            <a:ln w="28575" cap="rnd">
              <a:solidFill>
                <a:schemeClr val="accent4"/>
              </a:solidFill>
              <a:round/>
            </a:ln>
            <a:effectLst/>
          </c:spPr>
          <c:marker>
            <c:symbol val="none"/>
          </c:marker>
          <c:dLbls>
            <c:dLbl>
              <c:idx val="0"/>
              <c:layout>
                <c:manualLayout>
                  <c:x val="-4.8674608886892408E-2"/>
                  <c:y val="-1.99731609245889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933-4785-8B00-877F2DFF3ECB}"/>
                </c:ext>
              </c:extLst>
            </c:dLbl>
            <c:dLbl>
              <c:idx val="12"/>
              <c:layout>
                <c:manualLayout>
                  <c:x val="1.4316061437320245E-3"/>
                  <c:y val="-2.49833335154807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F7921E"/>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Sheet1!$E$2:$E$14</c:f>
              <c:numCache>
                <c:formatCode>0%</c:formatCode>
                <c:ptCount val="13"/>
                <c:pt idx="0">
                  <c:v>0.32</c:v>
                </c:pt>
                <c:pt idx="1">
                  <c:v>0.12</c:v>
                </c:pt>
                <c:pt idx="2">
                  <c:v>0.15</c:v>
                </c:pt>
                <c:pt idx="3">
                  <c:v>0.16</c:v>
                </c:pt>
                <c:pt idx="4">
                  <c:v>0.16</c:v>
                </c:pt>
                <c:pt idx="5">
                  <c:v>0.23</c:v>
                </c:pt>
                <c:pt idx="6">
                  <c:v>0.24</c:v>
                </c:pt>
                <c:pt idx="7">
                  <c:v>0.32</c:v>
                </c:pt>
                <c:pt idx="8">
                  <c:v>0.33</c:v>
                </c:pt>
                <c:pt idx="9">
                  <c:v>0.32</c:v>
                </c:pt>
                <c:pt idx="10">
                  <c:v>0.31</c:v>
                </c:pt>
                <c:pt idx="11">
                  <c:v>0.28000000000000003</c:v>
                </c:pt>
                <c:pt idx="12">
                  <c:v>0.27</c:v>
                </c:pt>
              </c:numCache>
            </c:numRef>
          </c:val>
          <c:smooth val="0"/>
          <c:extLst>
            <c:ext xmlns:c16="http://schemas.microsoft.com/office/drawing/2014/chart" uri="{C3380CC4-5D6E-409C-BE32-E72D297353CC}">
              <c16:uniqueId val="{0000000B-B933-4785-8B00-877F2DFF3ECB}"/>
            </c:ext>
          </c:extLst>
        </c:ser>
        <c:ser>
          <c:idx val="4"/>
          <c:order val="4"/>
          <c:tx>
            <c:strRef>
              <c:f>Sheet1!$F$1</c:f>
              <c:strCache>
                <c:ptCount val="1"/>
                <c:pt idx="0">
                  <c:v>Stockbrokerage and 
investment firms</c:v>
                </c:pt>
              </c:strCache>
            </c:strRef>
          </c:tx>
          <c:spPr>
            <a:ln w="28575" cap="rnd">
              <a:solidFill>
                <a:schemeClr val="accent5"/>
              </a:solidFill>
              <a:round/>
            </a:ln>
            <a:effectLst/>
          </c:spPr>
          <c:marker>
            <c:symbol val="none"/>
          </c:marker>
          <c:dLbls>
            <c:dLbl>
              <c:idx val="12"/>
              <c:layout>
                <c:manualLayout>
                  <c:x val="1.4316061437320245E-3"/>
                  <c:y val="-1.11037037846580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accent5"/>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Sheet1!$F$2:$F$14</c:f>
              <c:numCache>
                <c:formatCode>0%</c:formatCode>
                <c:ptCount val="13"/>
                <c:pt idx="0">
                  <c:v>0.2</c:v>
                </c:pt>
                <c:pt idx="1">
                  <c:v>0.04</c:v>
                </c:pt>
                <c:pt idx="2">
                  <c:v>0.09</c:v>
                </c:pt>
                <c:pt idx="3">
                  <c:v>0.13</c:v>
                </c:pt>
                <c:pt idx="4">
                  <c:v>0.14000000000000001</c:v>
                </c:pt>
                <c:pt idx="5">
                  <c:v>0.18</c:v>
                </c:pt>
                <c:pt idx="6">
                  <c:v>0.23</c:v>
                </c:pt>
                <c:pt idx="7">
                  <c:v>0.26</c:v>
                </c:pt>
                <c:pt idx="8">
                  <c:v>0.32</c:v>
                </c:pt>
                <c:pt idx="9">
                  <c:v>0.28999999999999998</c:v>
                </c:pt>
                <c:pt idx="10">
                  <c:v>0.27</c:v>
                </c:pt>
                <c:pt idx="11">
                  <c:v>0.25</c:v>
                </c:pt>
                <c:pt idx="12">
                  <c:v>0.26</c:v>
                </c:pt>
              </c:numCache>
            </c:numRef>
          </c:val>
          <c:smooth val="0"/>
          <c:extLst>
            <c:ext xmlns:c16="http://schemas.microsoft.com/office/drawing/2014/chart" uri="{C3380CC4-5D6E-409C-BE32-E72D297353CC}">
              <c16:uniqueId val="{0000000D-B933-4785-8B00-877F2DFF3ECB}"/>
            </c:ext>
          </c:extLst>
        </c:ser>
        <c:ser>
          <c:idx val="5"/>
          <c:order val="5"/>
          <c:tx>
            <c:strRef>
              <c:f>Sheet1!$G$1</c:f>
              <c:strCache>
                <c:ptCount val="1"/>
                <c:pt idx="0">
                  <c:v>Mutual fund companies</c:v>
                </c:pt>
              </c:strCache>
            </c:strRef>
          </c:tx>
          <c:spPr>
            <a:ln w="28575" cap="rnd">
              <a:solidFill>
                <a:schemeClr val="accent6"/>
              </a:solidFill>
              <a:round/>
            </a:ln>
            <a:effectLst/>
          </c:spPr>
          <c:marker>
            <c:symbol val="none"/>
          </c:marker>
          <c:dLbls>
            <c:dLbl>
              <c:idx val="0"/>
              <c:layout>
                <c:manualLayout>
                  <c:x val="-5.0106215030624533E-2"/>
                  <c:y val="-2.853308703512692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B933-4785-8B00-877F2DFF3ECB}"/>
                </c:ext>
              </c:extLst>
            </c:dLbl>
            <c:dLbl>
              <c:idx val="1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51BAEA"/>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Sheet1!$G$2:$G$14</c:f>
              <c:numCache>
                <c:formatCode>0%</c:formatCode>
                <c:ptCount val="13"/>
                <c:pt idx="0">
                  <c:v>0.31</c:v>
                </c:pt>
                <c:pt idx="1">
                  <c:v>0.09</c:v>
                </c:pt>
                <c:pt idx="2">
                  <c:v>0.12</c:v>
                </c:pt>
                <c:pt idx="3">
                  <c:v>0.17</c:v>
                </c:pt>
                <c:pt idx="4">
                  <c:v>0.16</c:v>
                </c:pt>
                <c:pt idx="5">
                  <c:v>0.21</c:v>
                </c:pt>
                <c:pt idx="6">
                  <c:v>0.24</c:v>
                </c:pt>
                <c:pt idx="7">
                  <c:v>0.3</c:v>
                </c:pt>
                <c:pt idx="8">
                  <c:v>0.32</c:v>
                </c:pt>
                <c:pt idx="9">
                  <c:v>0.3</c:v>
                </c:pt>
                <c:pt idx="10">
                  <c:v>0.27</c:v>
                </c:pt>
                <c:pt idx="11">
                  <c:v>0.26</c:v>
                </c:pt>
                <c:pt idx="12">
                  <c:v>0.25</c:v>
                </c:pt>
              </c:numCache>
            </c:numRef>
          </c:val>
          <c:smooth val="0"/>
          <c:extLst>
            <c:ext xmlns:c16="http://schemas.microsoft.com/office/drawing/2014/chart" uri="{C3380CC4-5D6E-409C-BE32-E72D297353CC}">
              <c16:uniqueId val="{00000010-B933-4785-8B00-877F2DFF3ECB}"/>
            </c:ext>
          </c:extLst>
        </c:ser>
        <c:ser>
          <c:idx val="6"/>
          <c:order val="6"/>
          <c:tx>
            <c:strRef>
              <c:f>Sheet1!$H$1</c:f>
              <c:strCache>
                <c:ptCount val="1"/>
                <c:pt idx="0">
                  <c:v>Insurance agents 
and brokers</c:v>
                </c:pt>
              </c:strCache>
            </c:strRef>
          </c:tx>
          <c:spPr>
            <a:ln w="28575" cap="rnd">
              <a:solidFill>
                <a:schemeClr val="accent1">
                  <a:lumMod val="60000"/>
                </a:schemeClr>
              </a:solidFill>
              <a:round/>
            </a:ln>
            <a:effectLst/>
          </c:spPr>
          <c:marker>
            <c:symbol val="none"/>
          </c:marker>
          <c:dLbls>
            <c:dLbl>
              <c:idx val="0"/>
              <c:layout>
                <c:manualLayout>
                  <c:x val="-5.0106215030624533E-2"/>
                  <c:y val="-5.706617407025385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B933-4785-8B00-877F2DFF3ECB}"/>
                </c:ext>
              </c:extLst>
            </c:dLbl>
            <c:dLbl>
              <c:idx val="1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accent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Sheet1!$H$2:$H$14</c:f>
              <c:numCache>
                <c:formatCode>0%</c:formatCode>
                <c:ptCount val="13"/>
                <c:pt idx="0">
                  <c:v>0.23</c:v>
                </c:pt>
                <c:pt idx="1">
                  <c:v>0.09</c:v>
                </c:pt>
                <c:pt idx="2">
                  <c:v>0.12</c:v>
                </c:pt>
                <c:pt idx="3">
                  <c:v>0.13</c:v>
                </c:pt>
                <c:pt idx="4">
                  <c:v>0.14000000000000001</c:v>
                </c:pt>
                <c:pt idx="5">
                  <c:v>0.21</c:v>
                </c:pt>
                <c:pt idx="6">
                  <c:v>0.2</c:v>
                </c:pt>
                <c:pt idx="7">
                  <c:v>0.22</c:v>
                </c:pt>
                <c:pt idx="8">
                  <c:v>0.28999999999999998</c:v>
                </c:pt>
                <c:pt idx="9">
                  <c:v>0.28999999999999998</c:v>
                </c:pt>
                <c:pt idx="10">
                  <c:v>0.27</c:v>
                </c:pt>
                <c:pt idx="11">
                  <c:v>0.23</c:v>
                </c:pt>
                <c:pt idx="12">
                  <c:v>0.23</c:v>
                </c:pt>
              </c:numCache>
            </c:numRef>
          </c:val>
          <c:smooth val="0"/>
          <c:extLst>
            <c:ext xmlns:c16="http://schemas.microsoft.com/office/drawing/2014/chart" uri="{C3380CC4-5D6E-409C-BE32-E72D297353CC}">
              <c16:uniqueId val="{00000013-B933-4785-8B00-877F2DFF3ECB}"/>
            </c:ext>
          </c:extLst>
        </c:ser>
        <c:ser>
          <c:idx val="7"/>
          <c:order val="7"/>
          <c:tx>
            <c:strRef>
              <c:f>Sheet1!$I$1</c:f>
              <c:strCache>
                <c:ptCount val="1"/>
                <c:pt idx="0">
                  <c:v>Financial rating 
agencies</c:v>
                </c:pt>
              </c:strCache>
            </c:strRef>
          </c:tx>
          <c:spPr>
            <a:ln w="28575" cap="rnd">
              <a:solidFill>
                <a:schemeClr val="accent2">
                  <a:lumMod val="60000"/>
                </a:schemeClr>
              </a:solidFill>
              <a:round/>
            </a:ln>
            <a:effectLst/>
          </c:spPr>
          <c:marker>
            <c:symbol val="none"/>
          </c:marker>
          <c:dLbls>
            <c:dLbl>
              <c:idx val="0"/>
              <c:layout>
                <c:manualLayout>
                  <c:x val="-5.1537821174356666E-2"/>
                  <c:y val="-8.559926110538077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B933-4785-8B00-877F2DFF3ECB}"/>
                </c:ext>
              </c:extLst>
            </c:dLbl>
            <c:dLbl>
              <c:idx val="1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accent2">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Sheet1!$I$2:$I$14</c:f>
              <c:numCache>
                <c:formatCode>0%</c:formatCode>
                <c:ptCount val="13"/>
                <c:pt idx="0">
                  <c:v>0.17</c:v>
                </c:pt>
                <c:pt idx="1">
                  <c:v>0.04</c:v>
                </c:pt>
                <c:pt idx="2">
                  <c:v>7.0000000000000007E-2</c:v>
                </c:pt>
                <c:pt idx="3">
                  <c:v>0.09</c:v>
                </c:pt>
                <c:pt idx="4">
                  <c:v>0.11</c:v>
                </c:pt>
                <c:pt idx="5">
                  <c:v>0.15</c:v>
                </c:pt>
                <c:pt idx="6">
                  <c:v>0.18</c:v>
                </c:pt>
                <c:pt idx="7">
                  <c:v>0.25</c:v>
                </c:pt>
                <c:pt idx="8">
                  <c:v>0.27</c:v>
                </c:pt>
                <c:pt idx="9">
                  <c:v>0.25</c:v>
                </c:pt>
                <c:pt idx="10">
                  <c:v>0.25</c:v>
                </c:pt>
                <c:pt idx="11">
                  <c:v>0.21</c:v>
                </c:pt>
                <c:pt idx="12">
                  <c:v>0.21</c:v>
                </c:pt>
              </c:numCache>
            </c:numRef>
          </c:val>
          <c:smooth val="0"/>
          <c:extLst>
            <c:ext xmlns:c16="http://schemas.microsoft.com/office/drawing/2014/chart" uri="{C3380CC4-5D6E-409C-BE32-E72D297353CC}">
              <c16:uniqueId val="{00000016-B933-4785-8B00-877F2DFF3ECB}"/>
            </c:ext>
          </c:extLst>
        </c:ser>
        <c:ser>
          <c:idx val="8"/>
          <c:order val="8"/>
          <c:tx>
            <c:strRef>
              <c:f>Sheet1!$J$1</c:f>
              <c:strCache>
                <c:ptCount val="1"/>
                <c:pt idx="0">
                  <c:v>Mortgage lenders</c:v>
                </c:pt>
              </c:strCache>
            </c:strRef>
          </c:tx>
          <c:spPr>
            <a:ln w="28575" cap="rnd">
              <a:solidFill>
                <a:schemeClr val="accent3">
                  <a:lumMod val="60000"/>
                </a:schemeClr>
              </a:solidFill>
              <a:round/>
            </a:ln>
            <a:effectLst/>
          </c:spPr>
          <c:marker>
            <c:symbol val="none"/>
          </c:marker>
          <c:dLbls>
            <c:dLbl>
              <c:idx val="0"/>
              <c:layout>
                <c:manualLayout>
                  <c:x val="-5.0106215030624533E-2"/>
                  <c:y val="1.71198522210761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B933-4785-8B00-877F2DFF3ECB}"/>
                </c:ext>
              </c:extLst>
            </c:dLbl>
            <c:dLbl>
              <c:idx val="12"/>
              <c:layout>
                <c:manualLayout>
                  <c:x val="-3.5790153593304288E-3"/>
                  <c:y val="9.7157408115758296E-3"/>
                </c:manualLayout>
              </c:layout>
              <c:spPr>
                <a:noFill/>
                <a:ln>
                  <a:noFill/>
                </a:ln>
                <a:effectLst/>
              </c:spPr>
              <c:txPr>
                <a:bodyPr rot="0" spcFirstLastPara="1" vertOverflow="ellipsis" vert="horz" wrap="square" lIns="38100" tIns="19050" rIns="38100" bIns="19050" anchor="ctr" anchorCtr="1">
                  <a:noAutofit/>
                </a:bodyPr>
                <a:lstStyle/>
                <a:p>
                  <a:pPr>
                    <a:defRPr lang="en-US" sz="900" b="1" i="0" u="none" strike="noStrike" kern="1200" baseline="0">
                      <a:solidFill>
                        <a:srgbClr val="004A2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530894229669081E-2"/>
                      <c:h val="3.982076698615316E-2"/>
                    </c:manualLayout>
                  </c15:layout>
                </c:ext>
                <c:ext xmlns:c16="http://schemas.microsoft.com/office/drawing/2014/chart" uri="{C3380CC4-5D6E-409C-BE32-E72D297353CC}">
                  <c16:uniqueId val="{00000018-B933-4785-8B00-877F2DFF3ECB}"/>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004A2F"/>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July '08*</c:v>
                </c:pt>
                <c:pt idx="1">
                  <c:v>Oct '08</c:v>
                </c:pt>
                <c:pt idx="2">
                  <c:v>Jan '10</c:v>
                </c:pt>
                <c:pt idx="3">
                  <c:v>Jan '12</c:v>
                </c:pt>
                <c:pt idx="4">
                  <c:v>Jan '14</c:v>
                </c:pt>
                <c:pt idx="5">
                  <c:v>Jan '16</c:v>
                </c:pt>
                <c:pt idx="6">
                  <c:v>Jan '18</c:v>
                </c:pt>
                <c:pt idx="7">
                  <c:v>Jan '20</c:v>
                </c:pt>
                <c:pt idx="8">
                  <c:v>Jan '22</c:v>
                </c:pt>
                <c:pt idx="9">
                  <c:v>Apr '22</c:v>
                </c:pt>
                <c:pt idx="10">
                  <c:v>July '22</c:v>
                </c:pt>
                <c:pt idx="11">
                  <c:v>Oct '22</c:v>
                </c:pt>
                <c:pt idx="12">
                  <c:v>Jan '23</c:v>
                </c:pt>
              </c:strCache>
            </c:strRef>
          </c:cat>
          <c:val>
            <c:numRef>
              <c:f>Sheet1!$J$2:$J$14</c:f>
              <c:numCache>
                <c:formatCode>0%</c:formatCode>
                <c:ptCount val="13"/>
                <c:pt idx="0">
                  <c:v>0.17</c:v>
                </c:pt>
                <c:pt idx="1">
                  <c:v>0.03</c:v>
                </c:pt>
                <c:pt idx="2">
                  <c:v>0.06</c:v>
                </c:pt>
                <c:pt idx="3">
                  <c:v>0.09</c:v>
                </c:pt>
                <c:pt idx="4">
                  <c:v>0.11</c:v>
                </c:pt>
                <c:pt idx="5">
                  <c:v>0.16</c:v>
                </c:pt>
                <c:pt idx="6">
                  <c:v>0.17</c:v>
                </c:pt>
                <c:pt idx="7">
                  <c:v>0.25</c:v>
                </c:pt>
                <c:pt idx="8">
                  <c:v>0.28000000000000003</c:v>
                </c:pt>
                <c:pt idx="9">
                  <c:v>0.25</c:v>
                </c:pt>
                <c:pt idx="10">
                  <c:v>0.24</c:v>
                </c:pt>
                <c:pt idx="11">
                  <c:v>0.18</c:v>
                </c:pt>
                <c:pt idx="12">
                  <c:v>0.19</c:v>
                </c:pt>
              </c:numCache>
            </c:numRef>
          </c:val>
          <c:smooth val="0"/>
          <c:extLst>
            <c:ext xmlns:c16="http://schemas.microsoft.com/office/drawing/2014/chart" uri="{C3380CC4-5D6E-409C-BE32-E72D297353CC}">
              <c16:uniqueId val="{00000019-B933-4785-8B00-877F2DFF3ECB}"/>
            </c:ext>
          </c:extLst>
        </c:ser>
        <c:dLbls>
          <c:showLegendKey val="0"/>
          <c:showVal val="0"/>
          <c:showCatName val="0"/>
          <c:showSerName val="0"/>
          <c:showPercent val="0"/>
          <c:showBubbleSize val="0"/>
        </c:dLbls>
        <c:smooth val="0"/>
        <c:axId val="165304936"/>
        <c:axId val="165309200"/>
      </c:lineChart>
      <c:catAx>
        <c:axId val="16530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en-US"/>
          </a:p>
        </c:txPr>
        <c:crossAx val="165309200"/>
        <c:crosses val="autoZero"/>
        <c:auto val="1"/>
        <c:lblAlgn val="ctr"/>
        <c:lblOffset val="100"/>
        <c:noMultiLvlLbl val="0"/>
      </c:catAx>
      <c:valAx>
        <c:axId val="165309200"/>
        <c:scaling>
          <c:orientation val="minMax"/>
          <c:max val="0.65000000000000013"/>
          <c:min val="0"/>
        </c:scaling>
        <c:delete val="1"/>
        <c:axPos val="l"/>
        <c:majorGridlines>
          <c:spPr>
            <a:ln w="9525" cap="flat" cmpd="sng" algn="ctr">
              <a:noFill/>
              <a:round/>
            </a:ln>
            <a:effectLst/>
          </c:spPr>
        </c:majorGridlines>
        <c:numFmt formatCode="0%" sourceLinked="0"/>
        <c:majorTickMark val="none"/>
        <c:minorTickMark val="none"/>
        <c:tickLblPos val="nextTo"/>
        <c:crossAx val="165304936"/>
        <c:crosses val="autoZero"/>
        <c:crossBetween val="between"/>
      </c:valAx>
      <c:spPr>
        <a:noFill/>
        <a:ln w="25400">
          <a:noFill/>
        </a:ln>
        <a:effectLst/>
      </c:spPr>
    </c:plotArea>
    <c:legend>
      <c:legendPos val="r"/>
      <c:layout>
        <c:manualLayout>
          <c:xMode val="edge"/>
          <c:yMode val="edge"/>
          <c:x val="0.82297424672999042"/>
          <c:y val="0.18753472156167139"/>
          <c:w val="0.17615271066732574"/>
          <c:h val="0.6470447317515655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Sheet3!$B$1</c:f>
              <c:strCache>
                <c:ptCount val="1"/>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Strong sales process/experience*</c:v>
                </c:pt>
                <c:pt idx="1">
                  <c:v>Broad or unique product line </c:v>
                </c:pt>
                <c:pt idx="2">
                  <c:v>Carrier financial strength </c:v>
                </c:pt>
                <c:pt idx="3">
                  <c:v>Wholesaler support</c:v>
                </c:pt>
                <c:pt idx="4">
                  <c:v>Strong pre-sales process/experience**</c:v>
                </c:pt>
                <c:pt idx="5">
                  <c:v>Name recognition</c:v>
                </c:pt>
              </c:strCache>
            </c:strRef>
          </c:cat>
          <c:val>
            <c:numRef>
              <c:f>Sheet3!$B$2:$B$7</c:f>
              <c:numCache>
                <c:formatCode>0%</c:formatCode>
                <c:ptCount val="6"/>
                <c:pt idx="0">
                  <c:v>0.18</c:v>
                </c:pt>
                <c:pt idx="1">
                  <c:v>0.17</c:v>
                </c:pt>
                <c:pt idx="2">
                  <c:v>0.15</c:v>
                </c:pt>
                <c:pt idx="3">
                  <c:v>0.1</c:v>
                </c:pt>
                <c:pt idx="4">
                  <c:v>0.09</c:v>
                </c:pt>
                <c:pt idx="5">
                  <c:v>0.09</c:v>
                </c:pt>
              </c:numCache>
            </c:numRef>
          </c:val>
          <c:extLst>
            <c:ext xmlns:c16="http://schemas.microsoft.com/office/drawing/2014/chart" uri="{C3380CC4-5D6E-409C-BE32-E72D297353CC}">
              <c16:uniqueId val="{00000000-612B-44EA-8B7D-D621CFFABC98}"/>
            </c:ext>
          </c:extLst>
        </c:ser>
        <c:dLbls>
          <c:showLegendKey val="0"/>
          <c:showVal val="0"/>
          <c:showCatName val="0"/>
          <c:showSerName val="0"/>
          <c:showPercent val="0"/>
          <c:showBubbleSize val="0"/>
        </c:dLbls>
        <c:gapWidth val="182"/>
        <c:axId val="476037536"/>
        <c:axId val="476040160"/>
      </c:barChart>
      <c:catAx>
        <c:axId val="47603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6040160"/>
        <c:crosses val="autoZero"/>
        <c:auto val="1"/>
        <c:lblAlgn val="ctr"/>
        <c:lblOffset val="100"/>
        <c:noMultiLvlLbl val="0"/>
      </c:catAx>
      <c:valAx>
        <c:axId val="476040160"/>
        <c:scaling>
          <c:orientation val="minMax"/>
        </c:scaling>
        <c:delete val="1"/>
        <c:axPos val="b"/>
        <c:numFmt formatCode="0%" sourceLinked="1"/>
        <c:majorTickMark val="none"/>
        <c:minorTickMark val="none"/>
        <c:tickLblPos val="nextTo"/>
        <c:crossAx val="47603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0.39809</cdr:y>
    </cdr:from>
    <cdr:to>
      <cdr:x>1</cdr:x>
      <cdr:y>0.52635</cdr:y>
    </cdr:to>
    <cdr:sp macro="" textlink="">
      <cdr:nvSpPr>
        <cdr:cNvPr id="2" name="Rectangle 1"/>
        <cdr:cNvSpPr/>
      </cdr:nvSpPr>
      <cdr:spPr>
        <a:xfrm xmlns:a="http://schemas.openxmlformats.org/drawingml/2006/main">
          <a:off x="0" y="2781968"/>
          <a:ext cx="16423105" cy="896352"/>
        </a:xfrm>
        <a:prstGeom xmlns:a="http://schemas.openxmlformats.org/drawingml/2006/main" prst="rect">
          <a:avLst/>
        </a:prstGeom>
        <a:noFill xmlns:a="http://schemas.openxmlformats.org/drawingml/2006/main"/>
        <a:ln xmlns:a="http://schemas.openxmlformats.org/drawingml/2006/main">
          <a:solidFill>
            <a:srgbClr val="F5BE0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1371600" rtl="0" eaLnBrk="1" latinLnBrk="0" hangingPunct="1">
            <a:defRPr sz="2700" kern="1200">
              <a:solidFill>
                <a:schemeClr val="lt1"/>
              </a:solidFill>
              <a:latin typeface="+mn-lt"/>
              <a:ea typeface="+mn-ea"/>
              <a:cs typeface="+mn-cs"/>
            </a:defRPr>
          </a:lvl1pPr>
          <a:lvl2pPr marL="685800" algn="l" defTabSz="1371600" rtl="0" eaLnBrk="1" latinLnBrk="0" hangingPunct="1">
            <a:defRPr sz="2700" kern="1200">
              <a:solidFill>
                <a:schemeClr val="lt1"/>
              </a:solidFill>
              <a:latin typeface="+mn-lt"/>
              <a:ea typeface="+mn-ea"/>
              <a:cs typeface="+mn-cs"/>
            </a:defRPr>
          </a:lvl2pPr>
          <a:lvl3pPr marL="1371600" algn="l" defTabSz="1371600" rtl="0" eaLnBrk="1" latinLnBrk="0" hangingPunct="1">
            <a:defRPr sz="2700" kern="1200">
              <a:solidFill>
                <a:schemeClr val="lt1"/>
              </a:solidFill>
              <a:latin typeface="+mn-lt"/>
              <a:ea typeface="+mn-ea"/>
              <a:cs typeface="+mn-cs"/>
            </a:defRPr>
          </a:lvl3pPr>
          <a:lvl4pPr marL="2057400" algn="l" defTabSz="1371600" rtl="0" eaLnBrk="1" latinLnBrk="0" hangingPunct="1">
            <a:defRPr sz="2700" kern="1200">
              <a:solidFill>
                <a:schemeClr val="lt1"/>
              </a:solidFill>
              <a:latin typeface="+mn-lt"/>
              <a:ea typeface="+mn-ea"/>
              <a:cs typeface="+mn-cs"/>
            </a:defRPr>
          </a:lvl4pPr>
          <a:lvl5pPr marL="2743200" algn="l" defTabSz="1371600" rtl="0" eaLnBrk="1" latinLnBrk="0" hangingPunct="1">
            <a:defRPr sz="2700" kern="1200">
              <a:solidFill>
                <a:schemeClr val="lt1"/>
              </a:solidFill>
              <a:latin typeface="+mn-lt"/>
              <a:ea typeface="+mn-ea"/>
              <a:cs typeface="+mn-cs"/>
            </a:defRPr>
          </a:lvl5pPr>
          <a:lvl6pPr marL="3429000" algn="l" defTabSz="1371600" rtl="0" eaLnBrk="1" latinLnBrk="0" hangingPunct="1">
            <a:defRPr sz="2700" kern="1200">
              <a:solidFill>
                <a:schemeClr val="lt1"/>
              </a:solidFill>
              <a:latin typeface="+mn-lt"/>
              <a:ea typeface="+mn-ea"/>
              <a:cs typeface="+mn-cs"/>
            </a:defRPr>
          </a:lvl6pPr>
          <a:lvl7pPr marL="4114800" algn="l" defTabSz="1371600" rtl="0" eaLnBrk="1" latinLnBrk="0" hangingPunct="1">
            <a:defRPr sz="2700" kern="1200">
              <a:solidFill>
                <a:schemeClr val="lt1"/>
              </a:solidFill>
              <a:latin typeface="+mn-lt"/>
              <a:ea typeface="+mn-ea"/>
              <a:cs typeface="+mn-cs"/>
            </a:defRPr>
          </a:lvl7pPr>
          <a:lvl8pPr marL="4800600" algn="l" defTabSz="1371600" rtl="0" eaLnBrk="1" latinLnBrk="0" hangingPunct="1">
            <a:defRPr sz="2700" kern="1200">
              <a:solidFill>
                <a:schemeClr val="lt1"/>
              </a:solidFill>
              <a:latin typeface="+mn-lt"/>
              <a:ea typeface="+mn-ea"/>
              <a:cs typeface="+mn-cs"/>
            </a:defRPr>
          </a:lvl8pPr>
          <a:lvl9pPr marL="5486400" algn="l" defTabSz="1371600" rtl="0" eaLnBrk="1" latinLnBrk="0" hangingPunct="1">
            <a:defRPr sz="27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0.08396</cdr:x>
      <cdr:y>0.84754</cdr:y>
    </cdr:from>
    <cdr:to>
      <cdr:x>0.16126</cdr:x>
      <cdr:y>1</cdr:y>
    </cdr:to>
    <cdr:sp macro="" textlink="">
      <cdr:nvSpPr>
        <cdr:cNvPr id="2" name="TextBox 1"/>
        <cdr:cNvSpPr txBox="1"/>
      </cdr:nvSpPr>
      <cdr:spPr>
        <a:xfrm xmlns:a="http://schemas.openxmlformats.org/drawingml/2006/main">
          <a:off x="993057" y="59091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7/24/2023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7/24/2023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47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Wellness services</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169453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Twenty-seven percent of Americans have high levels of confidence in insurance companies today, down 6 percentage points from January 2022 and 5 points below its pre-pandemic levels (January 2020).  </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3155042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you know a little bit more about us and our membership let’s now focus on what exactly we do.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purpose is to advance the industry by empowering our members through insights, connections, knowledge and solutions. I’m going to talk about each one of these and the products and services we offer to live up to that purpose and support our membership.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26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78125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D4EE-C9DA-462C-B712-3D4638B353E0}" type="slidenum">
              <a:rPr lang="en-US" smtClean="0"/>
              <a:t>3</a:t>
            </a:fld>
            <a:endParaRPr lang="en-US" dirty="0"/>
          </a:p>
        </p:txBody>
      </p:sp>
    </p:spTree>
    <p:extLst>
      <p:ext uri="{BB962C8B-B14F-4D97-AF65-F5344CB8AC3E}">
        <p14:creationId xmlns:p14="http://schemas.microsoft.com/office/powerpoint/2010/main" val="35579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11683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40282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39092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147735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growth increasingly driven by net immigration, which accounts for all population growth after 2042</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183141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on the first day of 2020, whites under age 18 were already in the minority. Among all the young people now in the U.S., there are more minority young people than there are white young people.</a:t>
            </a:r>
          </a:p>
          <a:p>
            <a:pPr fontAlgn="base"/>
            <a:r>
              <a:rPr lang="en-US" dirty="0"/>
              <a:t>Among old people age 65 and over, whites are still in the majority. Indeed white old people, compared to minority old people, will continue to be in the majority until some years after 2060.</a:t>
            </a: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296186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0.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990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7309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2576383" y="1504950"/>
            <a:ext cx="5682287" cy="6553200"/>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a:t>
            </a:r>
            <a:endParaRPr lang="en-US" dirty="0"/>
          </a:p>
        </p:txBody>
      </p:sp>
      <p:sp>
        <p:nvSpPr>
          <p:cNvPr id="7" name="Text Placeholder 8"/>
          <p:cNvSpPr>
            <a:spLocks noGrp="1"/>
          </p:cNvSpPr>
          <p:nvPr>
            <p:ph type="body" sz="quarter" idx="11" hasCustomPrompt="1"/>
          </p:nvPr>
        </p:nvSpPr>
        <p:spPr>
          <a:xfrm>
            <a:off x="8902988" y="2985157"/>
            <a:ext cx="7105031" cy="477824"/>
          </a:xfrm>
          <a:prstGeom prst="rect">
            <a:avLst/>
          </a:prstGeom>
        </p:spPr>
        <p:txBody>
          <a:bodyPr wrap="square" lIns="0" tIns="0" rIns="0" bIns="0">
            <a:noAutofit/>
          </a:bodyPr>
          <a:lstStyle>
            <a:lvl1pPr marL="0" indent="0">
              <a:buFontTx/>
              <a:buNone/>
              <a:defRPr sz="34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8" name="Text Placeholder 8"/>
          <p:cNvSpPr>
            <a:spLocks noGrp="1"/>
          </p:cNvSpPr>
          <p:nvPr>
            <p:ph type="body" sz="quarter" idx="12" hasCustomPrompt="1"/>
          </p:nvPr>
        </p:nvSpPr>
        <p:spPr>
          <a:xfrm>
            <a:off x="8902987" y="3680909"/>
            <a:ext cx="7105031" cy="373949"/>
          </a:xfrm>
          <a:prstGeom prst="rect">
            <a:avLst/>
          </a:prstGeom>
          <a:noFill/>
        </p:spPr>
        <p:txBody>
          <a:bodyPr wrap="square" lIns="0" tIns="0" rIns="0" bIns="0">
            <a:noAutofit/>
          </a:bodyPr>
          <a:lstStyle>
            <a:lvl1pPr marL="0" indent="0">
              <a:buFontTx/>
              <a:buNone/>
              <a:defRPr sz="3000"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9" name="Text Placeholder 8"/>
          <p:cNvSpPr>
            <a:spLocks noGrp="1"/>
          </p:cNvSpPr>
          <p:nvPr>
            <p:ph type="body" sz="quarter" idx="13" hasCustomPrompt="1"/>
          </p:nvPr>
        </p:nvSpPr>
        <p:spPr>
          <a:xfrm>
            <a:off x="8902987" y="4293562"/>
            <a:ext cx="7105031" cy="373949"/>
          </a:xfrm>
          <a:prstGeom prst="rect">
            <a:avLst/>
          </a:prstGeom>
          <a:noFill/>
        </p:spPr>
        <p:txBody>
          <a:bodyPr wrap="square" lIns="0" tIns="0" rIns="0" bIns="0">
            <a:noAutofit/>
          </a:bodyPr>
          <a:lstStyle>
            <a:lvl1pPr marL="0" indent="0">
              <a:buFontTx/>
              <a:buNone/>
              <a:defRPr sz="3000"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Tree>
    <p:extLst>
      <p:ext uri="{BB962C8B-B14F-4D97-AF65-F5344CB8AC3E}">
        <p14:creationId xmlns:p14="http://schemas.microsoft.com/office/powerpoint/2010/main" val="24125971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1901047" y="1079456"/>
            <a:ext cx="3317792" cy="3753116"/>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7" name="Text Placeholder 8"/>
          <p:cNvSpPr>
            <a:spLocks noGrp="1"/>
          </p:cNvSpPr>
          <p:nvPr>
            <p:ph type="body" sz="quarter" idx="11" hasCustomPrompt="1"/>
          </p:nvPr>
        </p:nvSpPr>
        <p:spPr>
          <a:xfrm>
            <a:off x="5575928" y="1589703"/>
            <a:ext cx="5687057" cy="329391"/>
          </a:xfrm>
          <a:prstGeom prst="rect">
            <a:avLst/>
          </a:prstGeom>
        </p:spPr>
        <p:txBody>
          <a:bodyPr wrap="square" lIns="0" tIns="0" rIns="0" bIns="0">
            <a:noAutofit/>
          </a:bodyPr>
          <a:lstStyle>
            <a:lvl1pPr marL="0" indent="0">
              <a:buFontTx/>
              <a:buNone/>
              <a:defRPr sz="28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8" name="Text Placeholder 8"/>
          <p:cNvSpPr>
            <a:spLocks noGrp="1"/>
          </p:cNvSpPr>
          <p:nvPr>
            <p:ph type="body" sz="quarter" idx="12" hasCustomPrompt="1"/>
          </p:nvPr>
        </p:nvSpPr>
        <p:spPr>
          <a:xfrm>
            <a:off x="5575927" y="2071934"/>
            <a:ext cx="5642489" cy="332399"/>
          </a:xfrm>
          <a:prstGeom prst="rect">
            <a:avLst/>
          </a:prstGeom>
          <a:noFill/>
        </p:spPr>
        <p:txBody>
          <a:bodyPr wrap="square" lIns="0" tIns="0" rIns="0" bIns="0">
            <a:noAutofit/>
          </a:bodyPr>
          <a:lstStyle>
            <a:lvl1pPr marL="0" indent="0">
              <a:buFontTx/>
              <a:buNone/>
              <a:defRPr sz="2550"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22" name="Text Placeholder 8"/>
          <p:cNvSpPr>
            <a:spLocks noGrp="1"/>
          </p:cNvSpPr>
          <p:nvPr>
            <p:ph type="body" sz="quarter" idx="18" hasCustomPrompt="1"/>
          </p:nvPr>
        </p:nvSpPr>
        <p:spPr>
          <a:xfrm>
            <a:off x="5553442" y="2531404"/>
            <a:ext cx="5642489" cy="332399"/>
          </a:xfrm>
          <a:prstGeom prst="rect">
            <a:avLst/>
          </a:prstGeom>
          <a:noFill/>
        </p:spPr>
        <p:txBody>
          <a:bodyPr wrap="square" lIns="0" tIns="0" rIns="0" bIns="0">
            <a:noAutofit/>
          </a:bodyPr>
          <a:lstStyle>
            <a:lvl1pPr marL="0" indent="0">
              <a:buFontTx/>
              <a:buNone/>
              <a:defRPr sz="247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23" name="Picture Placeholder 6"/>
          <p:cNvSpPr>
            <a:spLocks noGrp="1"/>
          </p:cNvSpPr>
          <p:nvPr>
            <p:ph type="pic" sz="quarter" idx="19" hasCustomPrompt="1"/>
          </p:nvPr>
        </p:nvSpPr>
        <p:spPr>
          <a:xfrm>
            <a:off x="7054173" y="5035018"/>
            <a:ext cx="3302744" cy="3753116"/>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a:t>
            </a:r>
            <a:endParaRPr lang="en-US" dirty="0"/>
          </a:p>
        </p:txBody>
      </p:sp>
      <p:sp>
        <p:nvSpPr>
          <p:cNvPr id="24" name="Text Placeholder 8"/>
          <p:cNvSpPr>
            <a:spLocks noGrp="1"/>
          </p:cNvSpPr>
          <p:nvPr>
            <p:ph type="body" sz="quarter" idx="20" hasCustomPrompt="1"/>
          </p:nvPr>
        </p:nvSpPr>
        <p:spPr>
          <a:xfrm>
            <a:off x="10714006" y="5488114"/>
            <a:ext cx="5642489" cy="373949"/>
          </a:xfrm>
          <a:prstGeom prst="rect">
            <a:avLst/>
          </a:prstGeom>
        </p:spPr>
        <p:txBody>
          <a:bodyPr wrap="square" lIns="0" tIns="0" rIns="0" bIns="0">
            <a:noAutofit/>
          </a:bodyPr>
          <a:lstStyle>
            <a:lvl1pPr marL="0" indent="0">
              <a:buFontTx/>
              <a:buNone/>
              <a:defRPr sz="28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25" name="Text Placeholder 8"/>
          <p:cNvSpPr>
            <a:spLocks noGrp="1"/>
          </p:cNvSpPr>
          <p:nvPr>
            <p:ph type="body" sz="quarter" idx="21" hasCustomPrompt="1"/>
          </p:nvPr>
        </p:nvSpPr>
        <p:spPr>
          <a:xfrm>
            <a:off x="10714005" y="6017237"/>
            <a:ext cx="5642489" cy="332399"/>
          </a:xfrm>
          <a:prstGeom prst="rect">
            <a:avLst/>
          </a:prstGeom>
          <a:noFill/>
        </p:spPr>
        <p:txBody>
          <a:bodyPr wrap="square" lIns="0" tIns="0" rIns="0" bIns="0">
            <a:noAutofit/>
          </a:bodyPr>
          <a:lstStyle>
            <a:lvl1pPr marL="0" indent="0">
              <a:buFontTx/>
              <a:buNone/>
              <a:defRPr sz="247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26" name="Text Placeholder 8"/>
          <p:cNvSpPr>
            <a:spLocks noGrp="1"/>
          </p:cNvSpPr>
          <p:nvPr>
            <p:ph type="body" sz="quarter" idx="22" hasCustomPrompt="1"/>
          </p:nvPr>
        </p:nvSpPr>
        <p:spPr>
          <a:xfrm>
            <a:off x="10691520" y="6476708"/>
            <a:ext cx="5642489" cy="332399"/>
          </a:xfrm>
          <a:prstGeom prst="rect">
            <a:avLst/>
          </a:prstGeom>
          <a:noFill/>
        </p:spPr>
        <p:txBody>
          <a:bodyPr wrap="square" lIns="0" tIns="0" rIns="0" bIns="0">
            <a:noAutofit/>
          </a:bodyPr>
          <a:lstStyle>
            <a:lvl1pPr marL="0" indent="0">
              <a:buFontTx/>
              <a:buNone/>
              <a:defRPr sz="247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Tree>
    <p:extLst>
      <p:ext uri="{BB962C8B-B14F-4D97-AF65-F5344CB8AC3E}">
        <p14:creationId xmlns:p14="http://schemas.microsoft.com/office/powerpoint/2010/main" val="2876903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417282" y="1249824"/>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21" name="Text Placeholder 8"/>
          <p:cNvSpPr>
            <a:spLocks noGrp="1"/>
          </p:cNvSpPr>
          <p:nvPr>
            <p:ph type="body" sz="quarter" idx="11" hasCustomPrompt="1"/>
          </p:nvPr>
        </p:nvSpPr>
        <p:spPr>
          <a:xfrm>
            <a:off x="4484091" y="1543180"/>
            <a:ext cx="4738213"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22" name="Text Placeholder 8"/>
          <p:cNvSpPr>
            <a:spLocks noGrp="1"/>
          </p:cNvSpPr>
          <p:nvPr>
            <p:ph type="body" sz="quarter" idx="12" hasCustomPrompt="1"/>
          </p:nvPr>
        </p:nvSpPr>
        <p:spPr>
          <a:xfrm>
            <a:off x="4484088" y="2119773"/>
            <a:ext cx="4738216"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23" name="Text Placeholder 8"/>
          <p:cNvSpPr>
            <a:spLocks noGrp="1"/>
          </p:cNvSpPr>
          <p:nvPr>
            <p:ph type="body" sz="quarter" idx="13" hasCustomPrompt="1"/>
          </p:nvPr>
        </p:nvSpPr>
        <p:spPr>
          <a:xfrm>
            <a:off x="4484089" y="2693592"/>
            <a:ext cx="4738216"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39" name="Picture Placeholder 6"/>
          <p:cNvSpPr>
            <a:spLocks noGrp="1"/>
          </p:cNvSpPr>
          <p:nvPr>
            <p:ph type="pic" sz="quarter" idx="28" hasCustomPrompt="1"/>
          </p:nvPr>
        </p:nvSpPr>
        <p:spPr>
          <a:xfrm>
            <a:off x="5488483" y="5408465"/>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40" name="Text Placeholder 8"/>
          <p:cNvSpPr>
            <a:spLocks noGrp="1"/>
          </p:cNvSpPr>
          <p:nvPr>
            <p:ph type="body" sz="quarter" idx="29" hasCustomPrompt="1"/>
          </p:nvPr>
        </p:nvSpPr>
        <p:spPr>
          <a:xfrm>
            <a:off x="8555291" y="5701820"/>
            <a:ext cx="5274005" cy="428837"/>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41" name="Text Placeholder 8"/>
          <p:cNvSpPr>
            <a:spLocks noGrp="1"/>
          </p:cNvSpPr>
          <p:nvPr>
            <p:ph type="body" sz="quarter" idx="30" hasCustomPrompt="1"/>
          </p:nvPr>
        </p:nvSpPr>
        <p:spPr>
          <a:xfrm>
            <a:off x="8567012" y="6290137"/>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42" name="Text Placeholder 8"/>
          <p:cNvSpPr>
            <a:spLocks noGrp="1"/>
          </p:cNvSpPr>
          <p:nvPr>
            <p:ph type="body" sz="quarter" idx="31" hasCustomPrompt="1"/>
          </p:nvPr>
        </p:nvSpPr>
        <p:spPr>
          <a:xfrm>
            <a:off x="8567012" y="6817064"/>
            <a:ext cx="5274005" cy="573293"/>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43" name="Picture Placeholder 6"/>
          <p:cNvSpPr>
            <a:spLocks noGrp="1"/>
          </p:cNvSpPr>
          <p:nvPr>
            <p:ph type="pic" sz="quarter" idx="32" hasCustomPrompt="1"/>
          </p:nvPr>
        </p:nvSpPr>
        <p:spPr>
          <a:xfrm>
            <a:off x="9908546" y="125295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44" name="Text Placeholder 8"/>
          <p:cNvSpPr>
            <a:spLocks noGrp="1"/>
          </p:cNvSpPr>
          <p:nvPr>
            <p:ph type="body" sz="quarter" idx="33" hasCustomPrompt="1"/>
          </p:nvPr>
        </p:nvSpPr>
        <p:spPr>
          <a:xfrm>
            <a:off x="12987078" y="1546312"/>
            <a:ext cx="4738213"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45" name="Text Placeholder 8"/>
          <p:cNvSpPr>
            <a:spLocks noGrp="1"/>
          </p:cNvSpPr>
          <p:nvPr>
            <p:ph type="body" sz="quarter" idx="34" hasCustomPrompt="1"/>
          </p:nvPr>
        </p:nvSpPr>
        <p:spPr>
          <a:xfrm>
            <a:off x="12987076" y="2696724"/>
            <a:ext cx="4738216"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46" name="Text Placeholder 8"/>
          <p:cNvSpPr>
            <a:spLocks noGrp="1"/>
          </p:cNvSpPr>
          <p:nvPr>
            <p:ph type="body" sz="quarter" idx="35" hasCustomPrompt="1"/>
          </p:nvPr>
        </p:nvSpPr>
        <p:spPr>
          <a:xfrm>
            <a:off x="12987075" y="2115839"/>
            <a:ext cx="4738216"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Tree>
    <p:extLst>
      <p:ext uri="{BB962C8B-B14F-4D97-AF65-F5344CB8AC3E}">
        <p14:creationId xmlns:p14="http://schemas.microsoft.com/office/powerpoint/2010/main" val="1596671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Speakers">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323498" y="1249824"/>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21" name="Text Placeholder 8"/>
          <p:cNvSpPr>
            <a:spLocks noGrp="1"/>
          </p:cNvSpPr>
          <p:nvPr>
            <p:ph type="body" sz="quarter" idx="11" hasCustomPrompt="1"/>
          </p:nvPr>
        </p:nvSpPr>
        <p:spPr>
          <a:xfrm>
            <a:off x="4402031" y="1546312"/>
            <a:ext cx="4656152"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22" name="Text Placeholder 8"/>
          <p:cNvSpPr>
            <a:spLocks noGrp="1"/>
          </p:cNvSpPr>
          <p:nvPr>
            <p:ph type="body" sz="quarter" idx="12" hasCustomPrompt="1"/>
          </p:nvPr>
        </p:nvSpPr>
        <p:spPr>
          <a:xfrm>
            <a:off x="4402027" y="2111182"/>
            <a:ext cx="4656155"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23" name="Text Placeholder 8"/>
          <p:cNvSpPr>
            <a:spLocks noGrp="1"/>
          </p:cNvSpPr>
          <p:nvPr>
            <p:ph type="body" sz="quarter" idx="13" hasCustomPrompt="1"/>
          </p:nvPr>
        </p:nvSpPr>
        <p:spPr>
          <a:xfrm>
            <a:off x="4402028" y="2670146"/>
            <a:ext cx="4656155"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43" name="Picture Placeholder 6"/>
          <p:cNvSpPr>
            <a:spLocks noGrp="1"/>
          </p:cNvSpPr>
          <p:nvPr>
            <p:ph type="pic" sz="quarter" idx="32" hasCustomPrompt="1"/>
          </p:nvPr>
        </p:nvSpPr>
        <p:spPr>
          <a:xfrm>
            <a:off x="9744424" y="125295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44" name="Text Placeholder 8"/>
          <p:cNvSpPr>
            <a:spLocks noGrp="1"/>
          </p:cNvSpPr>
          <p:nvPr>
            <p:ph type="body" sz="quarter" idx="33" hasCustomPrompt="1"/>
          </p:nvPr>
        </p:nvSpPr>
        <p:spPr>
          <a:xfrm>
            <a:off x="12822957" y="1546312"/>
            <a:ext cx="4656152"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45" name="Text Placeholder 8"/>
          <p:cNvSpPr>
            <a:spLocks noGrp="1"/>
          </p:cNvSpPr>
          <p:nvPr>
            <p:ph type="body" sz="quarter" idx="34" hasCustomPrompt="1"/>
          </p:nvPr>
        </p:nvSpPr>
        <p:spPr>
          <a:xfrm>
            <a:off x="12822954" y="2661555"/>
            <a:ext cx="4656155"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46" name="Text Placeholder 8"/>
          <p:cNvSpPr>
            <a:spLocks noGrp="1"/>
          </p:cNvSpPr>
          <p:nvPr>
            <p:ph type="body" sz="quarter" idx="35" hasCustomPrompt="1"/>
          </p:nvPr>
        </p:nvSpPr>
        <p:spPr>
          <a:xfrm>
            <a:off x="12822953" y="2115839"/>
            <a:ext cx="4656155"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14" name="Picture Placeholder 6"/>
          <p:cNvSpPr>
            <a:spLocks noGrp="1"/>
          </p:cNvSpPr>
          <p:nvPr>
            <p:ph type="pic" sz="quarter" idx="36" hasCustomPrompt="1"/>
          </p:nvPr>
        </p:nvSpPr>
        <p:spPr>
          <a:xfrm>
            <a:off x="1323498" y="5345574"/>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15" name="Text Placeholder 8"/>
          <p:cNvSpPr>
            <a:spLocks noGrp="1"/>
          </p:cNvSpPr>
          <p:nvPr>
            <p:ph type="body" sz="quarter" idx="37" hasCustomPrompt="1"/>
          </p:nvPr>
        </p:nvSpPr>
        <p:spPr>
          <a:xfrm>
            <a:off x="4402031" y="5638930"/>
            <a:ext cx="4656152"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16" name="Text Placeholder 8"/>
          <p:cNvSpPr>
            <a:spLocks noGrp="1"/>
          </p:cNvSpPr>
          <p:nvPr>
            <p:ph type="body" sz="quarter" idx="38" hasCustomPrompt="1"/>
          </p:nvPr>
        </p:nvSpPr>
        <p:spPr>
          <a:xfrm>
            <a:off x="4402027" y="6215523"/>
            <a:ext cx="4656155"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17" name="Text Placeholder 8"/>
          <p:cNvSpPr>
            <a:spLocks noGrp="1"/>
          </p:cNvSpPr>
          <p:nvPr>
            <p:ph type="body" sz="quarter" idx="39" hasCustomPrompt="1"/>
          </p:nvPr>
        </p:nvSpPr>
        <p:spPr>
          <a:xfrm>
            <a:off x="4402028" y="6765896"/>
            <a:ext cx="4656155"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18" name="Picture Placeholder 6"/>
          <p:cNvSpPr>
            <a:spLocks noGrp="1"/>
          </p:cNvSpPr>
          <p:nvPr>
            <p:ph type="pic" sz="quarter" idx="40" hasCustomPrompt="1"/>
          </p:nvPr>
        </p:nvSpPr>
        <p:spPr>
          <a:xfrm>
            <a:off x="9744424" y="534870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19" name="Text Placeholder 8"/>
          <p:cNvSpPr>
            <a:spLocks noGrp="1"/>
          </p:cNvSpPr>
          <p:nvPr>
            <p:ph type="body" sz="quarter" idx="41" hasCustomPrompt="1"/>
          </p:nvPr>
        </p:nvSpPr>
        <p:spPr>
          <a:xfrm>
            <a:off x="12822957" y="5642062"/>
            <a:ext cx="4656152"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24" name="Text Placeholder 8"/>
          <p:cNvSpPr>
            <a:spLocks noGrp="1"/>
          </p:cNvSpPr>
          <p:nvPr>
            <p:ph type="body" sz="quarter" idx="42" hasCustomPrompt="1"/>
          </p:nvPr>
        </p:nvSpPr>
        <p:spPr>
          <a:xfrm>
            <a:off x="12822954" y="6757305"/>
            <a:ext cx="4656155"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25" name="Text Placeholder 8"/>
          <p:cNvSpPr>
            <a:spLocks noGrp="1"/>
          </p:cNvSpPr>
          <p:nvPr>
            <p:ph type="body" sz="quarter" idx="43" hasCustomPrompt="1"/>
          </p:nvPr>
        </p:nvSpPr>
        <p:spPr>
          <a:xfrm>
            <a:off x="12822953" y="6211589"/>
            <a:ext cx="4656155"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Tree>
    <p:extLst>
      <p:ext uri="{BB962C8B-B14F-4D97-AF65-F5344CB8AC3E}">
        <p14:creationId xmlns:p14="http://schemas.microsoft.com/office/powerpoint/2010/main" val="17972939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Tex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85656"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283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itle Placeholder 37"/>
          <p:cNvSpPr>
            <a:spLocks noGrp="1"/>
          </p:cNvSpPr>
          <p:nvPr>
            <p:ph type="title" hasCustomPrompt="1"/>
          </p:nvPr>
        </p:nvSpPr>
        <p:spPr>
          <a:xfrm>
            <a:off x="0" y="-19050"/>
            <a:ext cx="18288000" cy="1200150"/>
          </a:xfrm>
          <a:prstGeom prst="rect">
            <a:avLst/>
          </a:prstGeom>
          <a:noFill/>
        </p:spPr>
        <p:txBody>
          <a:bodyPr vert="horz" wrap="none" lIns="365760" tIns="0" rIns="365760" bIns="0" rtlCol="0" anchor="ctr" anchorCtr="0">
            <a:noAutofit/>
          </a:bodyPr>
          <a:lstStyle>
            <a:lvl1pPr algn="l">
              <a:defRPr sz="4800" b="0">
                <a:solidFill>
                  <a:schemeClr val="bg1"/>
                </a:solidFill>
              </a:defRPr>
            </a:lvl1pPr>
          </a:lstStyle>
          <a:p>
            <a:r>
              <a:rPr lang="en-US" dirty="0" smtClean="0"/>
              <a:t>Click to edit slide heading</a:t>
            </a:r>
            <a:endParaRPr lang="en-US" dirty="0"/>
          </a:p>
        </p:txBody>
      </p:sp>
      <p:sp>
        <p:nvSpPr>
          <p:cNvPr id="5" name="Text Placeholder 4"/>
          <p:cNvSpPr>
            <a:spLocks noGrp="1"/>
          </p:cNvSpPr>
          <p:nvPr>
            <p:ph type="body" sz="quarter" idx="10"/>
          </p:nvPr>
        </p:nvSpPr>
        <p:spPr>
          <a:xfrm>
            <a:off x="2526507" y="2724151"/>
            <a:ext cx="11639550" cy="5233988"/>
          </a:xfrm>
          <a:prstGeom prst="rect">
            <a:avLst/>
          </a:prstGeom>
        </p:spPr>
        <p:txBody>
          <a:bodyPr lIns="0" tIns="0" rIns="0" bIns="0"/>
          <a:lstStyle>
            <a:lvl1pPr>
              <a:defRPr sz="42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043470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Char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85656"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283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itle Placeholder 37"/>
          <p:cNvSpPr>
            <a:spLocks noGrp="1"/>
          </p:cNvSpPr>
          <p:nvPr>
            <p:ph type="title" hasCustomPrompt="1"/>
          </p:nvPr>
        </p:nvSpPr>
        <p:spPr>
          <a:xfrm>
            <a:off x="0" y="0"/>
            <a:ext cx="18288000" cy="1181100"/>
          </a:xfrm>
          <a:prstGeom prst="rect">
            <a:avLst/>
          </a:prstGeom>
          <a:noFill/>
        </p:spPr>
        <p:txBody>
          <a:bodyPr vert="horz" wrap="none" lIns="365760" tIns="0" rIns="365760" bIns="0" rtlCol="0" anchor="ctr" anchorCtr="0">
            <a:noAutofit/>
          </a:bodyPr>
          <a:lstStyle>
            <a:lvl1pPr algn="l">
              <a:defRPr sz="4800" b="0">
                <a:solidFill>
                  <a:schemeClr val="bg1"/>
                </a:solidFill>
              </a:defRPr>
            </a:lvl1pPr>
          </a:lstStyle>
          <a:p>
            <a:r>
              <a:rPr lang="en-US" dirty="0" smtClean="0"/>
              <a:t>Click to edit slide heading</a:t>
            </a:r>
            <a:endParaRPr lang="en-US" dirty="0"/>
          </a:p>
        </p:txBody>
      </p:sp>
      <p:sp>
        <p:nvSpPr>
          <p:cNvPr id="6" name="Chart Placeholder 7"/>
          <p:cNvSpPr>
            <a:spLocks noGrp="1"/>
          </p:cNvSpPr>
          <p:nvPr>
            <p:ph type="chart" sz="quarter" idx="10"/>
          </p:nvPr>
        </p:nvSpPr>
        <p:spPr>
          <a:xfrm>
            <a:off x="2762251" y="2707483"/>
            <a:ext cx="12218195" cy="5395913"/>
          </a:xfrm>
          <a:prstGeom prst="rect">
            <a:avLst/>
          </a:prstGeom>
        </p:spPr>
        <p:txBody>
          <a:bodyPr/>
          <a:lstStyle/>
          <a:p>
            <a:endParaRPr lang="en-US"/>
          </a:p>
        </p:txBody>
      </p:sp>
    </p:spTree>
    <p:extLst>
      <p:ext uri="{BB962C8B-B14F-4D97-AF65-F5344CB8AC3E}">
        <p14:creationId xmlns:p14="http://schemas.microsoft.com/office/powerpoint/2010/main" val="19761148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85656"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283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itle Placeholder 37"/>
          <p:cNvSpPr>
            <a:spLocks noGrp="1"/>
          </p:cNvSpPr>
          <p:nvPr>
            <p:ph type="title" hasCustomPrompt="1"/>
          </p:nvPr>
        </p:nvSpPr>
        <p:spPr>
          <a:xfrm>
            <a:off x="0" y="38100"/>
            <a:ext cx="18288000" cy="1131524"/>
          </a:xfrm>
          <a:prstGeom prst="rect">
            <a:avLst/>
          </a:prstGeom>
          <a:noFill/>
        </p:spPr>
        <p:txBody>
          <a:bodyPr vert="horz" wrap="none" lIns="365760" tIns="0" rIns="365760" bIns="0" rtlCol="0" anchor="ctr" anchorCtr="0">
            <a:noAutofit/>
          </a:bodyPr>
          <a:lstStyle>
            <a:lvl1pPr algn="l">
              <a:defRPr sz="4800" b="0">
                <a:solidFill>
                  <a:schemeClr val="bg1"/>
                </a:solidFill>
              </a:defRPr>
            </a:lvl1pPr>
          </a:lstStyle>
          <a:p>
            <a:r>
              <a:rPr lang="en-US" dirty="0" smtClean="0"/>
              <a:t>Click to edit slide heading</a:t>
            </a:r>
            <a:endParaRPr lang="en-US" dirty="0"/>
          </a:p>
        </p:txBody>
      </p:sp>
    </p:spTree>
    <p:extLst>
      <p:ext uri="{BB962C8B-B14F-4D97-AF65-F5344CB8AC3E}">
        <p14:creationId xmlns:p14="http://schemas.microsoft.com/office/powerpoint/2010/main" val="10578503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23408" y="4234255"/>
            <a:ext cx="3545834" cy="1047533"/>
          </a:xfrm>
          <a:prstGeom prst="rect">
            <a:avLst/>
          </a:prstGeom>
        </p:spPr>
      </p:pic>
      <p:sp>
        <p:nvSpPr>
          <p:cNvPr id="6" name="TextBox 5"/>
          <p:cNvSpPr txBox="1"/>
          <p:nvPr userDrawn="1"/>
        </p:nvSpPr>
        <p:spPr>
          <a:xfrm>
            <a:off x="4305300" y="1740924"/>
            <a:ext cx="8782050" cy="1692771"/>
          </a:xfrm>
          <a:prstGeom prst="rect">
            <a:avLst/>
          </a:prstGeom>
          <a:noFill/>
        </p:spPr>
        <p:txBody>
          <a:bodyPr wrap="square" rtlCol="0">
            <a:spAutoFit/>
          </a:bodyPr>
          <a:lstStyle/>
          <a:p>
            <a:pPr algn="ctr"/>
            <a:r>
              <a:rPr lang="en-US" sz="10400" dirty="0" smtClean="0">
                <a:solidFill>
                  <a:schemeClr val="bg1"/>
                </a:solidFill>
                <a:latin typeface="Arial Black" panose="020B0A04020102020204" pitchFamily="34" charset="0"/>
              </a:rPr>
              <a:t>Thank</a:t>
            </a:r>
            <a:r>
              <a:rPr lang="en-US" sz="10400" baseline="0" dirty="0" smtClean="0">
                <a:solidFill>
                  <a:schemeClr val="bg1"/>
                </a:solidFill>
                <a:latin typeface="Arial Black" panose="020B0A04020102020204" pitchFamily="34" charset="0"/>
              </a:rPr>
              <a:t> You</a:t>
            </a:r>
            <a:endParaRPr lang="en-US" sz="10400" dirty="0">
              <a:solidFill>
                <a:schemeClr val="bg1"/>
              </a:solidFill>
              <a:latin typeface="Arial Black" panose="020B0A04020102020204" pitchFamily="34" charset="0"/>
            </a:endParaRPr>
          </a:p>
        </p:txBody>
      </p:sp>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 y="7323820"/>
            <a:ext cx="18291243" cy="2963180"/>
          </a:xfrm>
          <a:prstGeom prst="rect">
            <a:avLst/>
          </a:prstGeom>
        </p:spPr>
      </p:pic>
    </p:spTree>
    <p:extLst>
      <p:ext uri="{BB962C8B-B14F-4D97-AF65-F5344CB8AC3E}">
        <p14:creationId xmlns:p14="http://schemas.microsoft.com/office/powerpoint/2010/main" val="9260530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236" y="-857250"/>
            <a:ext cx="18293933" cy="10218420"/>
          </a:xfrm>
          <a:prstGeom prst="rect">
            <a:avLst/>
          </a:prstGeom>
        </p:spPr>
      </p:pic>
      <p:sp>
        <p:nvSpPr>
          <p:cNvPr id="10" name="Rectangle 9"/>
          <p:cNvSpPr/>
          <p:nvPr userDrawn="1"/>
        </p:nvSpPr>
        <p:spPr>
          <a:xfrm>
            <a:off x="0" y="7493925"/>
            <a:ext cx="18297144" cy="2803101"/>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2"/>
          <p:cNvSpPr>
            <a:spLocks noGrp="1" noChangeArrowheads="1"/>
          </p:cNvSpPr>
          <p:nvPr>
            <p:ph type="ctrTitle" hasCustomPrompt="1"/>
          </p:nvPr>
        </p:nvSpPr>
        <p:spPr>
          <a:xfrm>
            <a:off x="661542" y="7940262"/>
            <a:ext cx="8170143" cy="715581"/>
          </a:xfrm>
          <a:prstGeom prst="rect">
            <a:avLst/>
          </a:prstGeom>
          <a:noFill/>
          <a:effectLst/>
        </p:spPr>
        <p:txBody>
          <a:bodyPr wrap="square" lIns="0" rIns="182880" bIns="0" anchor="b" anchorCtr="0">
            <a:spAutoFit/>
          </a:bodyPr>
          <a:lstStyle>
            <a:lvl1pPr algn="l">
              <a:lnSpc>
                <a:spcPct val="100000"/>
              </a:lnSpc>
              <a:defRPr sz="4200" b="1">
                <a:solidFill>
                  <a:schemeClr val="bg1"/>
                </a:solidFill>
                <a:latin typeface="Arial"/>
                <a:cs typeface="Arial"/>
              </a:defRPr>
            </a:lvl1pPr>
          </a:lstStyle>
          <a:p>
            <a:r>
              <a:rPr lang="en-US" dirty="0" smtClean="0"/>
              <a:t>Click to add Title</a:t>
            </a:r>
            <a:endParaRPr lang="en-US" dirty="0"/>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10236" y="2785563"/>
            <a:ext cx="1696670" cy="3843711"/>
          </a:xfrm>
          <a:prstGeom prst="rect">
            <a:avLst/>
          </a:prstGeom>
        </p:spPr>
      </p:pic>
      <p:sp>
        <p:nvSpPr>
          <p:cNvPr id="12" name="Text Placeholder 2"/>
          <p:cNvSpPr>
            <a:spLocks noGrp="1"/>
          </p:cNvSpPr>
          <p:nvPr>
            <p:ph type="body" sz="quarter" idx="10"/>
          </p:nvPr>
        </p:nvSpPr>
        <p:spPr>
          <a:xfrm>
            <a:off x="661542" y="8707697"/>
            <a:ext cx="8174736" cy="500063"/>
          </a:xfrm>
          <a:prstGeom prst="rect">
            <a:avLst/>
          </a:prstGeom>
        </p:spPr>
        <p:txBody>
          <a:bodyPr lIns="0" tIns="0" rIns="0" bIns="0" anchor="ctr" anchorCtr="0"/>
          <a:lstStyle>
            <a:lvl1pPr>
              <a:defRPr sz="2700">
                <a:solidFill>
                  <a:schemeClr val="bg1"/>
                </a:solidFill>
              </a:defRPr>
            </a:lvl1pPr>
          </a:lstStyle>
          <a:p>
            <a:pPr lvl="0"/>
            <a:r>
              <a:rPr lang="en-US" smtClean="0"/>
              <a:t>Edit Master text styles</a:t>
            </a:r>
          </a:p>
        </p:txBody>
      </p:sp>
      <p:sp>
        <p:nvSpPr>
          <p:cNvPr id="14" name="Text Placeholder 2"/>
          <p:cNvSpPr>
            <a:spLocks noGrp="1"/>
          </p:cNvSpPr>
          <p:nvPr>
            <p:ph type="body" sz="quarter" idx="11"/>
          </p:nvPr>
        </p:nvSpPr>
        <p:spPr>
          <a:xfrm>
            <a:off x="661542" y="9238919"/>
            <a:ext cx="8174736" cy="500063"/>
          </a:xfrm>
          <a:prstGeom prst="rect">
            <a:avLst/>
          </a:prstGeom>
        </p:spPr>
        <p:txBody>
          <a:bodyPr lIns="0" tIns="0" rIns="0" bIns="0" anchor="ctr" anchorCtr="0"/>
          <a:lstStyle>
            <a:lvl1pPr>
              <a:defRPr sz="2400" i="1">
                <a:solidFill>
                  <a:schemeClr val="bg1"/>
                </a:solidFill>
              </a:defRPr>
            </a:lvl1pPr>
          </a:lstStyle>
          <a:p>
            <a:pPr lvl="0"/>
            <a:r>
              <a:rPr lang="en-US" smtClean="0"/>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029805" y="9103540"/>
            <a:ext cx="2629545" cy="776837"/>
          </a:xfrm>
          <a:prstGeom prst="rect">
            <a:avLst/>
          </a:prstGeom>
        </p:spPr>
      </p:pic>
    </p:spTree>
    <p:extLst>
      <p:ext uri="{BB962C8B-B14F-4D97-AF65-F5344CB8AC3E}">
        <p14:creationId xmlns:p14="http://schemas.microsoft.com/office/powerpoint/2010/main" val="26530595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2576383" y="1504950"/>
            <a:ext cx="5682287" cy="6553200"/>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a:t>
            </a:r>
            <a:endParaRPr lang="en-US" dirty="0"/>
          </a:p>
        </p:txBody>
      </p:sp>
      <p:sp>
        <p:nvSpPr>
          <p:cNvPr id="7" name="Text Placeholder 8"/>
          <p:cNvSpPr>
            <a:spLocks noGrp="1"/>
          </p:cNvSpPr>
          <p:nvPr>
            <p:ph type="body" sz="quarter" idx="11" hasCustomPrompt="1"/>
          </p:nvPr>
        </p:nvSpPr>
        <p:spPr>
          <a:xfrm>
            <a:off x="8902988" y="2985157"/>
            <a:ext cx="7105031" cy="477824"/>
          </a:xfrm>
          <a:prstGeom prst="rect">
            <a:avLst/>
          </a:prstGeom>
        </p:spPr>
        <p:txBody>
          <a:bodyPr wrap="square" lIns="0" tIns="0" rIns="0" bIns="0">
            <a:noAutofit/>
          </a:bodyPr>
          <a:lstStyle>
            <a:lvl1pPr marL="0" indent="0">
              <a:buFontTx/>
              <a:buNone/>
              <a:defRPr sz="34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8" name="Text Placeholder 8"/>
          <p:cNvSpPr>
            <a:spLocks noGrp="1"/>
          </p:cNvSpPr>
          <p:nvPr>
            <p:ph type="body" sz="quarter" idx="12" hasCustomPrompt="1"/>
          </p:nvPr>
        </p:nvSpPr>
        <p:spPr>
          <a:xfrm>
            <a:off x="8902987" y="3680909"/>
            <a:ext cx="7105031" cy="373949"/>
          </a:xfrm>
          <a:prstGeom prst="rect">
            <a:avLst/>
          </a:prstGeom>
          <a:noFill/>
        </p:spPr>
        <p:txBody>
          <a:bodyPr wrap="square" lIns="0" tIns="0" rIns="0" bIns="0">
            <a:noAutofit/>
          </a:bodyPr>
          <a:lstStyle>
            <a:lvl1pPr marL="0" indent="0">
              <a:buFontTx/>
              <a:buNone/>
              <a:defRPr sz="3000"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9" name="Text Placeholder 8"/>
          <p:cNvSpPr>
            <a:spLocks noGrp="1"/>
          </p:cNvSpPr>
          <p:nvPr>
            <p:ph type="body" sz="quarter" idx="13" hasCustomPrompt="1"/>
          </p:nvPr>
        </p:nvSpPr>
        <p:spPr>
          <a:xfrm>
            <a:off x="8902987" y="4293562"/>
            <a:ext cx="7105031" cy="373949"/>
          </a:xfrm>
          <a:prstGeom prst="rect">
            <a:avLst/>
          </a:prstGeom>
          <a:noFill/>
        </p:spPr>
        <p:txBody>
          <a:bodyPr wrap="square" lIns="0" tIns="0" rIns="0" bIns="0">
            <a:noAutofit/>
          </a:bodyPr>
          <a:lstStyle>
            <a:lvl1pPr marL="0" indent="0">
              <a:buFontTx/>
              <a:buNone/>
              <a:defRPr sz="3000"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Tree>
    <p:extLst>
      <p:ext uri="{BB962C8B-B14F-4D97-AF65-F5344CB8AC3E}">
        <p14:creationId xmlns:p14="http://schemas.microsoft.com/office/powerpoint/2010/main" val="16842778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6871025" y="-1667905"/>
            <a:ext cx="285656"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283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5"/>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
        <p:nvSpPr>
          <p:cNvPr id="10"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defRPr>
            </a:lvl1pPr>
          </a:lstStyle>
          <a:p>
            <a:r>
              <a:rPr lang="en-US" dirty="0" smtClean="0"/>
              <a:t>Click to edit slide heading</a:t>
            </a:r>
            <a:endParaRPr lang="en-US" dirty="0"/>
          </a:p>
        </p:txBody>
      </p:sp>
      <p:sp>
        <p:nvSpPr>
          <p:cNvPr id="4" name="Text Placeholder 3"/>
          <p:cNvSpPr>
            <a:spLocks noGrp="1"/>
          </p:cNvSpPr>
          <p:nvPr>
            <p:ph type="body" sz="quarter" idx="10"/>
          </p:nvPr>
        </p:nvSpPr>
        <p:spPr>
          <a:xfrm>
            <a:off x="400050" y="1990164"/>
            <a:ext cx="8743950" cy="7096686"/>
          </a:xfrm>
          <a:prstGeom prst="rect">
            <a:avLst/>
          </a:prstGeom>
        </p:spPr>
        <p:txBody>
          <a:bodyPr/>
          <a:lstStyle>
            <a:lvl1pPr marL="521208" indent="-514350">
              <a:lnSpc>
                <a:spcPct val="100000"/>
              </a:lnSpc>
              <a:spcAft>
                <a:spcPts val="2700"/>
              </a:spcAft>
              <a:buClr>
                <a:schemeClr val="tx1"/>
              </a:buClr>
              <a:buSzPct val="135000"/>
              <a:buFont typeface="Arial" panose="020B0604020202020204" pitchFamily="34" charset="0"/>
              <a:buChar char="•"/>
              <a:defRPr sz="3000"/>
            </a:lvl1pPr>
            <a:lvl2pPr marL="1028700" indent="-514350">
              <a:lnSpc>
                <a:spcPct val="100000"/>
              </a:lnSpc>
              <a:spcAft>
                <a:spcPts val="2700"/>
              </a:spcAft>
              <a:buClr>
                <a:schemeClr val="tx1"/>
              </a:buClr>
              <a:buSzPct val="135000"/>
              <a:buFont typeface="Arial" panose="020B0604020202020204" pitchFamily="34" charset="0"/>
              <a:buChar char="•"/>
              <a:defRPr sz="3000"/>
            </a:lvl2pPr>
            <a:lvl3pPr marL="1550195" indent="-514350">
              <a:lnSpc>
                <a:spcPct val="100000"/>
              </a:lnSpc>
              <a:spcAft>
                <a:spcPts val="2700"/>
              </a:spcAft>
              <a:buClr>
                <a:schemeClr val="tx1"/>
              </a:buClr>
              <a:buSzPct val="135000"/>
              <a:buFont typeface="Arial" panose="020B0604020202020204" pitchFamily="34" charset="0"/>
              <a:buChar char="•"/>
              <a:defRPr sz="3000"/>
            </a:lvl3pPr>
            <a:lvl4pPr marL="2057400" indent="-514350">
              <a:lnSpc>
                <a:spcPct val="100000"/>
              </a:lnSpc>
              <a:spcAft>
                <a:spcPts val="2700"/>
              </a:spcAft>
              <a:buClr>
                <a:schemeClr val="tx1"/>
              </a:buClr>
              <a:buSzPct val="135000"/>
              <a:buFont typeface="Arial" panose="020B0604020202020204" pitchFamily="34" charset="0"/>
              <a:buChar char="•"/>
              <a:defRPr sz="3000"/>
            </a:lvl4pPr>
            <a:lvl5pPr marL="2578895" indent="-514350">
              <a:buClr>
                <a:schemeClr val="tx1"/>
              </a:buClr>
              <a:buSzPct val="135000"/>
              <a:buFont typeface="Arial" panose="020B0604020202020204" pitchFamily="34" charset="0"/>
              <a:buChar char="•"/>
              <a:defRPr sz="3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Picture Placeholder 6"/>
          <p:cNvSpPr>
            <a:spLocks noGrp="1"/>
          </p:cNvSpPr>
          <p:nvPr>
            <p:ph type="pic" sz="quarter" idx="11"/>
          </p:nvPr>
        </p:nvSpPr>
        <p:spPr>
          <a:xfrm>
            <a:off x="9144000" y="1714500"/>
            <a:ext cx="8515350" cy="6890658"/>
          </a:xfrm>
          <a:prstGeom prst="rect">
            <a:avLst/>
          </a:prstGeom>
        </p:spPr>
        <p:txBody>
          <a:bodyPr/>
          <a:lstStyle>
            <a:lvl1pPr algn="ctr">
              <a:defRPr/>
            </a:lvl1pPr>
          </a:lstStyle>
          <a:p>
            <a:r>
              <a:rPr lang="en-US" smtClean="0"/>
              <a:t>Click icon to add picture</a:t>
            </a:r>
            <a:endParaRPr lang="en-US"/>
          </a:p>
        </p:txBody>
      </p:sp>
      <p:sp>
        <p:nvSpPr>
          <p:cNvPr id="11" name="Slide Number Placeholder 2"/>
          <p:cNvSpPr>
            <a:spLocks noGrp="1"/>
          </p:cNvSpPr>
          <p:nvPr>
            <p:ph type="sldNum" sz="quarter" idx="4294967295"/>
          </p:nvPr>
        </p:nvSpPr>
        <p:spPr>
          <a:xfrm>
            <a:off x="289112" y="9619492"/>
            <a:ext cx="665630" cy="547688"/>
          </a:xfrm>
          <a:prstGeom prst="rect">
            <a:avLst/>
          </a:prstGeom>
        </p:spPr>
        <p:txBody>
          <a:bodyPr/>
          <a:lstStyle/>
          <a:p>
            <a:fld id="{FA06F0F5-DF6A-4E0E-AC03-6B0D0B0A1300}" type="slidenum">
              <a:rPr lang="en-US" sz="1350" smtClean="0">
                <a:solidFill>
                  <a:srgbClr val="000000"/>
                </a:solidFill>
              </a:rPr>
              <a:pPr/>
              <a:t>‹#›</a:t>
            </a:fld>
            <a:endParaRPr lang="en-US" sz="1350" dirty="0">
              <a:solidFill>
                <a:srgbClr val="000000"/>
              </a:solidFill>
            </a:endParaRPr>
          </a:p>
        </p:txBody>
      </p:sp>
      <p:sp>
        <p:nvSpPr>
          <p:cNvPr id="9"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vl1pPr>
          </a:lstStyle>
          <a:p>
            <a:pPr lvl="0"/>
            <a:r>
              <a:rPr lang="en-US" dirty="0" smtClean="0"/>
              <a:t>Edit Master text styles</a:t>
            </a:r>
          </a:p>
        </p:txBody>
      </p:sp>
    </p:spTree>
    <p:extLst>
      <p:ext uri="{BB962C8B-B14F-4D97-AF65-F5344CB8AC3E}">
        <p14:creationId xmlns:p14="http://schemas.microsoft.com/office/powerpoint/2010/main" val="13146738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7" name="Rectangle 16"/>
          <p:cNvSpPr/>
          <p:nvPr userDrawn="1"/>
        </p:nvSpPr>
        <p:spPr>
          <a:xfrm>
            <a:off x="11247150" y="6295113"/>
            <a:ext cx="2631540" cy="1139829"/>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p:cNvSpPr/>
          <p:nvPr userDrawn="1"/>
        </p:nvSpPr>
        <p:spPr>
          <a:xfrm>
            <a:off x="7823505" y="6292428"/>
            <a:ext cx="2631540" cy="1139829"/>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p:cNvSpPr/>
          <p:nvPr userDrawn="1"/>
        </p:nvSpPr>
        <p:spPr>
          <a:xfrm>
            <a:off x="1" y="1000"/>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
        <p:nvSpPr>
          <p:cNvPr id="20" name="Rectangle 19"/>
          <p:cNvSpPr/>
          <p:nvPr userDrawn="1"/>
        </p:nvSpPr>
        <p:spPr>
          <a:xfrm>
            <a:off x="4407296" y="6292428"/>
            <a:ext cx="2631540" cy="1139829"/>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TextBox 20"/>
          <p:cNvSpPr txBox="1"/>
          <p:nvPr userDrawn="1"/>
        </p:nvSpPr>
        <p:spPr>
          <a:xfrm>
            <a:off x="3988083" y="6330082"/>
            <a:ext cx="3462531" cy="1015663"/>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5F9F"/>
                </a:solidFill>
                <a:effectLst/>
                <a:uLnTx/>
                <a:uFillTx/>
                <a:latin typeface="Arial" panose="020B0604020202020204" pitchFamily="34" charset="0"/>
                <a:ea typeface="+mn-ea"/>
                <a:cs typeface="Arial" panose="020B0604020202020204" pitchFamily="34" charset="0"/>
              </a:rPr>
              <a:t>Life</a:t>
            </a:r>
            <a:br>
              <a:rPr kumimoji="0" lang="en-US" sz="3000" b="1" i="0" u="none" strike="noStrike" kern="1200" cap="none" spc="0" normalizeH="0" baseline="0" noProof="0" dirty="0" smtClean="0">
                <a:ln>
                  <a:noFill/>
                </a:ln>
                <a:solidFill>
                  <a:srgbClr val="005F9F"/>
                </a:solidFill>
                <a:effectLst/>
                <a:uLnTx/>
                <a:uFillTx/>
                <a:latin typeface="Arial" panose="020B0604020202020204" pitchFamily="34" charset="0"/>
                <a:ea typeface="+mn-ea"/>
                <a:cs typeface="Arial" panose="020B0604020202020204" pitchFamily="34" charset="0"/>
              </a:rPr>
            </a:br>
            <a:r>
              <a:rPr kumimoji="0" lang="en-US" sz="3000" b="1" i="0" u="none" strike="noStrike" kern="1200" cap="none" spc="0" normalizeH="0" baseline="0" noProof="0" dirty="0" smtClean="0">
                <a:ln>
                  <a:noFill/>
                </a:ln>
                <a:solidFill>
                  <a:srgbClr val="005F9F"/>
                </a:solidFill>
                <a:effectLst/>
                <a:uLnTx/>
                <a:uFillTx/>
                <a:latin typeface="Arial" panose="020B0604020202020204" pitchFamily="34" charset="0"/>
                <a:ea typeface="+mn-ea"/>
                <a:cs typeface="Arial" panose="020B0604020202020204" pitchFamily="34" charset="0"/>
              </a:rPr>
              <a:t>Insurance</a:t>
            </a:r>
            <a:endParaRPr kumimoji="0" lang="en-US" sz="3000" b="1" i="0" u="none" strike="noStrike" kern="1200" cap="none" spc="0" normalizeH="0" baseline="0" noProof="0" dirty="0">
              <a:ln>
                <a:noFill/>
              </a:ln>
              <a:solidFill>
                <a:srgbClr val="005F9F"/>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userDrawn="1"/>
        </p:nvSpPr>
        <p:spPr>
          <a:xfrm>
            <a:off x="7854446" y="6560914"/>
            <a:ext cx="2569659" cy="55399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5F9F"/>
                </a:solidFill>
                <a:effectLst/>
                <a:uLnTx/>
                <a:uFillTx/>
                <a:latin typeface="Arial" panose="020B0604020202020204" pitchFamily="34" charset="0"/>
                <a:ea typeface="+mn-ea"/>
                <a:cs typeface="Arial" panose="020B0604020202020204" pitchFamily="34" charset="0"/>
              </a:rPr>
              <a:t>Annuities</a:t>
            </a:r>
            <a:endParaRPr kumimoji="0" lang="en-US" sz="3000" b="1" i="0" u="none" strike="noStrike" kern="1200" cap="none" spc="0" normalizeH="0" baseline="0" noProof="0" dirty="0">
              <a:ln>
                <a:noFill/>
              </a:ln>
              <a:solidFill>
                <a:srgbClr val="005F9F"/>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userDrawn="1"/>
        </p:nvSpPr>
        <p:spPr>
          <a:xfrm>
            <a:off x="11273781" y="6330081"/>
            <a:ext cx="2556519" cy="1015663"/>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5F9F"/>
                </a:solidFill>
                <a:effectLst/>
                <a:uLnTx/>
                <a:uFillTx/>
                <a:latin typeface="Arial" panose="020B0604020202020204" pitchFamily="34" charset="0"/>
                <a:ea typeface="+mn-ea"/>
                <a:cs typeface="Arial" panose="020B0604020202020204" pitchFamily="34" charset="0"/>
              </a:rPr>
              <a:t>Workplace Benefits</a:t>
            </a:r>
            <a:endParaRPr kumimoji="0" lang="en-US" sz="3000" b="1" i="0" u="none" strike="noStrike" kern="1200" cap="none" spc="0" normalizeH="0" baseline="0" noProof="0" dirty="0">
              <a:ln>
                <a:noFill/>
              </a:ln>
              <a:solidFill>
                <a:srgbClr val="005F9F"/>
              </a:solidFill>
              <a:effectLst/>
              <a:uLnTx/>
              <a:uFillTx/>
              <a:latin typeface="Arial" panose="020B0604020202020204" pitchFamily="34" charset="0"/>
              <a:ea typeface="+mn-ea"/>
              <a:cs typeface="Arial" panose="020B0604020202020204" pitchFamily="34" charset="0"/>
            </a:endParaRPr>
          </a:p>
        </p:txBody>
      </p:sp>
      <p:cxnSp>
        <p:nvCxnSpPr>
          <p:cNvPr id="24" name="Straight Connector 23"/>
          <p:cNvCxnSpPr/>
          <p:nvPr userDrawn="1"/>
        </p:nvCxnSpPr>
        <p:spPr>
          <a:xfrm>
            <a:off x="4407296" y="5729048"/>
            <a:ext cx="9471395"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defRPr>
            </a:lvl1pPr>
          </a:lstStyle>
          <a:p>
            <a:r>
              <a:rPr lang="en-US" dirty="0" smtClean="0"/>
              <a:t>Click to edit slide heading</a:t>
            </a:r>
            <a:endParaRPr lang="en-US" dirty="0"/>
          </a:p>
        </p:txBody>
      </p:sp>
      <p:sp>
        <p:nvSpPr>
          <p:cNvPr id="26" name="Slide Number Placeholder 2"/>
          <p:cNvSpPr>
            <a:spLocks noGrp="1"/>
          </p:cNvSpPr>
          <p:nvPr>
            <p:ph type="sldNum" sz="quarter" idx="4294967295"/>
          </p:nvPr>
        </p:nvSpPr>
        <p:spPr>
          <a:xfrm>
            <a:off x="289112" y="9619492"/>
            <a:ext cx="665630" cy="547688"/>
          </a:xfrm>
          <a:prstGeom prst="rect">
            <a:avLst/>
          </a:prstGeom>
        </p:spPr>
        <p:txBody>
          <a:bodyPr/>
          <a:lstStyle/>
          <a:p>
            <a:fld id="{FA06F0F5-DF6A-4E0E-AC03-6B0D0B0A1300}" type="slidenum">
              <a:rPr lang="en-US" sz="1350" smtClean="0">
                <a:solidFill>
                  <a:srgbClr val="000000"/>
                </a:solidFill>
              </a:rPr>
              <a:pPr/>
              <a:t>‹#›</a:t>
            </a:fld>
            <a:endParaRPr lang="en-US" sz="1350" dirty="0">
              <a:solidFill>
                <a:srgbClr val="000000"/>
              </a:solidFill>
            </a:endParaRPr>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514975" y="3258143"/>
            <a:ext cx="7258050" cy="2144214"/>
          </a:xfrm>
          <a:prstGeom prst="rect">
            <a:avLst/>
          </a:prstGeom>
        </p:spPr>
      </p:pic>
      <p:sp>
        <p:nvSpPr>
          <p:cNvPr id="28" name="Rectangle 27"/>
          <p:cNvSpPr/>
          <p:nvPr userDrawn="1"/>
        </p:nvSpPr>
        <p:spPr>
          <a:xfrm>
            <a:off x="14801852" y="8667593"/>
            <a:ext cx="3371849" cy="1433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16952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9160047" y="1180031"/>
            <a:ext cx="9134856" cy="9134856"/>
          </a:xfrm>
          <a:prstGeom prst="rect">
            <a:avLst/>
          </a:prstGeom>
        </p:spPr>
        <p:txBody>
          <a:bodyPr anchor="ctr"/>
          <a:lstStyle>
            <a:lvl1pPr algn="ctr">
              <a:defRPr/>
            </a:lvl1pPr>
          </a:lstStyle>
          <a:p>
            <a:r>
              <a:rPr lang="en-US" dirty="0" smtClean="0"/>
              <a:t>Click icon to add picture</a:t>
            </a:r>
            <a:endParaRPr lang="en-US" dirty="0"/>
          </a:p>
        </p:txBody>
      </p:sp>
      <p:sp>
        <p:nvSpPr>
          <p:cNvPr id="2" name="TextBox 1"/>
          <p:cNvSpPr txBox="1"/>
          <p:nvPr userDrawn="1"/>
        </p:nvSpPr>
        <p:spPr>
          <a:xfrm>
            <a:off x="16871025" y="-1667905"/>
            <a:ext cx="285656"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283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 Placeholder 4"/>
          <p:cNvSpPr>
            <a:spLocks noGrp="1"/>
          </p:cNvSpPr>
          <p:nvPr>
            <p:ph type="body" sz="quarter" idx="13"/>
          </p:nvPr>
        </p:nvSpPr>
        <p:spPr>
          <a:xfrm>
            <a:off x="400050" y="1714500"/>
            <a:ext cx="8355807" cy="7372350"/>
          </a:xfrm>
          <a:prstGeom prst="rect">
            <a:avLst/>
          </a:prstGeom>
        </p:spPr>
        <p:txBody>
          <a:bodyPr/>
          <a:lstStyle>
            <a:lvl1pPr marL="514350" indent="-514350">
              <a:lnSpc>
                <a:spcPct val="100000"/>
              </a:lnSpc>
              <a:spcAft>
                <a:spcPts val="2700"/>
              </a:spcAft>
              <a:buClr>
                <a:schemeClr val="tx1"/>
              </a:buClr>
              <a:buSzPct val="135000"/>
              <a:buFont typeface="Arial" panose="020B0604020202020204" pitchFamily="34" charset="0"/>
              <a:buChar char="•"/>
              <a:defRPr sz="3600"/>
            </a:lvl1pPr>
            <a:lvl2pPr marL="1028700" indent="-514350">
              <a:lnSpc>
                <a:spcPct val="100000"/>
              </a:lnSpc>
              <a:spcAft>
                <a:spcPts val="2700"/>
              </a:spcAft>
              <a:buClr>
                <a:schemeClr val="tx1"/>
              </a:buClr>
              <a:buSzPct val="135000"/>
              <a:buFont typeface="Arial" panose="020B0604020202020204" pitchFamily="34" charset="0"/>
              <a:buChar char="•"/>
              <a:defRPr sz="3600"/>
            </a:lvl2pPr>
            <a:lvl3pPr marL="1547813" indent="-514350">
              <a:lnSpc>
                <a:spcPct val="100000"/>
              </a:lnSpc>
              <a:spcAft>
                <a:spcPts val="1800"/>
              </a:spcAft>
              <a:buClr>
                <a:schemeClr val="tx1"/>
              </a:buClr>
              <a:buSzPct val="135000"/>
              <a:buFont typeface="Arial" panose="020B0604020202020204" pitchFamily="34" charset="0"/>
              <a:buChar char="•"/>
              <a:defRPr sz="3600"/>
            </a:lvl3pPr>
          </a:lstStyle>
          <a:p>
            <a:pPr lvl="0"/>
            <a:r>
              <a:rPr lang="en-US" smtClean="0"/>
              <a:t>Edit Master text styles</a:t>
            </a:r>
          </a:p>
          <a:p>
            <a:pPr lvl="1"/>
            <a:r>
              <a:rPr lang="en-US" smtClean="0"/>
              <a:t>Second level</a:t>
            </a:r>
          </a:p>
          <a:p>
            <a:pPr lvl="2"/>
            <a:r>
              <a:rPr lang="en-US" smtClean="0"/>
              <a:t>Third level</a:t>
            </a:r>
          </a:p>
        </p:txBody>
      </p:sp>
      <p:sp>
        <p:nvSpPr>
          <p:cNvPr id="12" name="Rectangle 11"/>
          <p:cNvSpPr/>
          <p:nvPr userDrawn="1"/>
        </p:nvSpPr>
        <p:spPr>
          <a:xfrm>
            <a:off x="1" y="-808"/>
            <a:ext cx="18287999" cy="1181414"/>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002F70"/>
              </a:solidFill>
            </a:endParaRPr>
          </a:p>
        </p:txBody>
      </p:sp>
      <p:sp>
        <p:nvSpPr>
          <p:cNvPr id="13" name="Title Placeholder 37"/>
          <p:cNvSpPr>
            <a:spLocks noGrp="1"/>
          </p:cNvSpPr>
          <p:nvPr>
            <p:ph type="title" hasCustomPrompt="1"/>
          </p:nvPr>
        </p:nvSpPr>
        <p:spPr>
          <a:xfrm>
            <a:off x="8673" y="-46296"/>
            <a:ext cx="18287997" cy="1335512"/>
          </a:xfrm>
          <a:prstGeom prst="rect">
            <a:avLst/>
          </a:prstGeom>
          <a:noFill/>
        </p:spPr>
        <p:txBody>
          <a:bodyPr vert="horz" wrap="none" lIns="274320" tIns="0" rIns="182880" bIns="0" rtlCol="0" anchor="ctr" anchorCtr="0">
            <a:normAutofit/>
          </a:bodyPr>
          <a:lstStyle>
            <a:lvl1pPr algn="l">
              <a:defRPr sz="4800" b="0">
                <a:solidFill>
                  <a:schemeClr val="bg1"/>
                </a:solidFill>
              </a:defRPr>
            </a:lvl1pPr>
          </a:lstStyle>
          <a:p>
            <a:r>
              <a:rPr lang="en-US" dirty="0" smtClean="0"/>
              <a:t>Click to edit slide heading</a:t>
            </a:r>
            <a:endParaRPr lang="en-US" dirty="0"/>
          </a:p>
        </p:txBody>
      </p:sp>
      <p:sp>
        <p:nvSpPr>
          <p:cNvPr id="9" name="Slide Number Placeholder 2"/>
          <p:cNvSpPr>
            <a:spLocks noGrp="1"/>
          </p:cNvSpPr>
          <p:nvPr>
            <p:ph type="sldNum" sz="quarter" idx="4294967295"/>
          </p:nvPr>
        </p:nvSpPr>
        <p:spPr>
          <a:xfrm>
            <a:off x="289112" y="9619492"/>
            <a:ext cx="665630" cy="547688"/>
          </a:xfrm>
          <a:prstGeom prst="rect">
            <a:avLst/>
          </a:prstGeom>
        </p:spPr>
        <p:txBody>
          <a:bodyPr/>
          <a:lstStyle/>
          <a:p>
            <a:fld id="{FA06F0F5-DF6A-4E0E-AC03-6B0D0B0A1300}" type="slidenum">
              <a:rPr lang="en-US" sz="1350" smtClean="0"/>
              <a:pPr/>
              <a:t>‹#›</a:t>
            </a:fld>
            <a:endParaRPr lang="en-US" sz="135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39048" y="9105692"/>
            <a:ext cx="2620302" cy="774107"/>
          </a:xfrm>
          <a:prstGeom prst="rect">
            <a:avLst/>
          </a:prstGeom>
        </p:spPr>
      </p:pic>
      <p:sp>
        <p:nvSpPr>
          <p:cNvPr id="11" name="Text Placeholder 9"/>
          <p:cNvSpPr>
            <a:spLocks noGrp="1"/>
          </p:cNvSpPr>
          <p:nvPr>
            <p:ph type="body" sz="quarter" idx="14"/>
          </p:nvPr>
        </p:nvSpPr>
        <p:spPr>
          <a:xfrm>
            <a:off x="626172" y="8970135"/>
            <a:ext cx="8020287" cy="987552"/>
          </a:xfrm>
          <a:prstGeom prst="rect">
            <a:avLst/>
          </a:prstGeom>
          <a:ln>
            <a:noFill/>
          </a:ln>
        </p:spPr>
        <p:txBody>
          <a:bodyPr anchor="b"/>
          <a:lstStyle>
            <a:lvl1pPr>
              <a:lnSpc>
                <a:spcPct val="100000"/>
              </a:lnSpc>
              <a:spcAft>
                <a:spcPts val="0"/>
              </a:spcAft>
              <a:defRPr sz="1200"/>
            </a:lvl1pPr>
          </a:lstStyle>
          <a:p>
            <a:pPr lvl="0"/>
            <a:r>
              <a:rPr lang="en-US" dirty="0" smtClean="0"/>
              <a:t>Edit Master text styles</a:t>
            </a:r>
          </a:p>
        </p:txBody>
      </p:sp>
    </p:spTree>
    <p:extLst>
      <p:ext uri="{BB962C8B-B14F-4D97-AF65-F5344CB8AC3E}">
        <p14:creationId xmlns:p14="http://schemas.microsoft.com/office/powerpoint/2010/main" val="4139270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1901047" y="1079456"/>
            <a:ext cx="3317792" cy="3753116"/>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7" name="Text Placeholder 8"/>
          <p:cNvSpPr>
            <a:spLocks noGrp="1"/>
          </p:cNvSpPr>
          <p:nvPr>
            <p:ph type="body" sz="quarter" idx="11" hasCustomPrompt="1"/>
          </p:nvPr>
        </p:nvSpPr>
        <p:spPr>
          <a:xfrm>
            <a:off x="5575928" y="1589703"/>
            <a:ext cx="5687057" cy="329391"/>
          </a:xfrm>
          <a:prstGeom prst="rect">
            <a:avLst/>
          </a:prstGeom>
        </p:spPr>
        <p:txBody>
          <a:bodyPr wrap="square" lIns="0" tIns="0" rIns="0" bIns="0">
            <a:noAutofit/>
          </a:bodyPr>
          <a:lstStyle>
            <a:lvl1pPr marL="0" indent="0">
              <a:buFontTx/>
              <a:buNone/>
              <a:defRPr sz="28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8" name="Text Placeholder 8"/>
          <p:cNvSpPr>
            <a:spLocks noGrp="1"/>
          </p:cNvSpPr>
          <p:nvPr>
            <p:ph type="body" sz="quarter" idx="12" hasCustomPrompt="1"/>
          </p:nvPr>
        </p:nvSpPr>
        <p:spPr>
          <a:xfrm>
            <a:off x="5575927" y="2071934"/>
            <a:ext cx="5642489" cy="332399"/>
          </a:xfrm>
          <a:prstGeom prst="rect">
            <a:avLst/>
          </a:prstGeom>
          <a:noFill/>
        </p:spPr>
        <p:txBody>
          <a:bodyPr wrap="square" lIns="0" tIns="0" rIns="0" bIns="0">
            <a:noAutofit/>
          </a:bodyPr>
          <a:lstStyle>
            <a:lvl1pPr marL="0" indent="0">
              <a:buFontTx/>
              <a:buNone/>
              <a:defRPr sz="2550"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22" name="Text Placeholder 8"/>
          <p:cNvSpPr>
            <a:spLocks noGrp="1"/>
          </p:cNvSpPr>
          <p:nvPr>
            <p:ph type="body" sz="quarter" idx="18" hasCustomPrompt="1"/>
          </p:nvPr>
        </p:nvSpPr>
        <p:spPr>
          <a:xfrm>
            <a:off x="5553442" y="2531404"/>
            <a:ext cx="5642489" cy="332399"/>
          </a:xfrm>
          <a:prstGeom prst="rect">
            <a:avLst/>
          </a:prstGeom>
          <a:noFill/>
        </p:spPr>
        <p:txBody>
          <a:bodyPr wrap="square" lIns="0" tIns="0" rIns="0" bIns="0">
            <a:noAutofit/>
          </a:bodyPr>
          <a:lstStyle>
            <a:lvl1pPr marL="0" indent="0">
              <a:buFontTx/>
              <a:buNone/>
              <a:defRPr sz="247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23" name="Picture Placeholder 6"/>
          <p:cNvSpPr>
            <a:spLocks noGrp="1"/>
          </p:cNvSpPr>
          <p:nvPr>
            <p:ph type="pic" sz="quarter" idx="19" hasCustomPrompt="1"/>
          </p:nvPr>
        </p:nvSpPr>
        <p:spPr>
          <a:xfrm>
            <a:off x="7054173" y="5035018"/>
            <a:ext cx="3302744" cy="3753116"/>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a:t>
            </a:r>
            <a:endParaRPr lang="en-US" dirty="0"/>
          </a:p>
        </p:txBody>
      </p:sp>
      <p:sp>
        <p:nvSpPr>
          <p:cNvPr id="24" name="Text Placeholder 8"/>
          <p:cNvSpPr>
            <a:spLocks noGrp="1"/>
          </p:cNvSpPr>
          <p:nvPr>
            <p:ph type="body" sz="quarter" idx="20" hasCustomPrompt="1"/>
          </p:nvPr>
        </p:nvSpPr>
        <p:spPr>
          <a:xfrm>
            <a:off x="10714006" y="5488114"/>
            <a:ext cx="5642489" cy="373949"/>
          </a:xfrm>
          <a:prstGeom prst="rect">
            <a:avLst/>
          </a:prstGeom>
        </p:spPr>
        <p:txBody>
          <a:bodyPr wrap="square" lIns="0" tIns="0" rIns="0" bIns="0">
            <a:noAutofit/>
          </a:bodyPr>
          <a:lstStyle>
            <a:lvl1pPr marL="0" indent="0">
              <a:buFontTx/>
              <a:buNone/>
              <a:defRPr sz="28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25" name="Text Placeholder 8"/>
          <p:cNvSpPr>
            <a:spLocks noGrp="1"/>
          </p:cNvSpPr>
          <p:nvPr>
            <p:ph type="body" sz="quarter" idx="21" hasCustomPrompt="1"/>
          </p:nvPr>
        </p:nvSpPr>
        <p:spPr>
          <a:xfrm>
            <a:off x="10714005" y="6017237"/>
            <a:ext cx="5642489" cy="332399"/>
          </a:xfrm>
          <a:prstGeom prst="rect">
            <a:avLst/>
          </a:prstGeom>
          <a:noFill/>
        </p:spPr>
        <p:txBody>
          <a:bodyPr wrap="square" lIns="0" tIns="0" rIns="0" bIns="0">
            <a:noAutofit/>
          </a:bodyPr>
          <a:lstStyle>
            <a:lvl1pPr marL="0" indent="0">
              <a:buFontTx/>
              <a:buNone/>
              <a:defRPr sz="247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26" name="Text Placeholder 8"/>
          <p:cNvSpPr>
            <a:spLocks noGrp="1"/>
          </p:cNvSpPr>
          <p:nvPr>
            <p:ph type="body" sz="quarter" idx="22" hasCustomPrompt="1"/>
          </p:nvPr>
        </p:nvSpPr>
        <p:spPr>
          <a:xfrm>
            <a:off x="10691520" y="6476708"/>
            <a:ext cx="5642489" cy="332399"/>
          </a:xfrm>
          <a:prstGeom prst="rect">
            <a:avLst/>
          </a:prstGeom>
          <a:noFill/>
        </p:spPr>
        <p:txBody>
          <a:bodyPr wrap="square" lIns="0" tIns="0" rIns="0" bIns="0">
            <a:noAutofit/>
          </a:bodyPr>
          <a:lstStyle>
            <a:lvl1pPr marL="0" indent="0">
              <a:buFontTx/>
              <a:buNone/>
              <a:defRPr sz="247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Tree>
    <p:extLst>
      <p:ext uri="{BB962C8B-B14F-4D97-AF65-F5344CB8AC3E}">
        <p14:creationId xmlns:p14="http://schemas.microsoft.com/office/powerpoint/2010/main" val="3454136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417282" y="1249824"/>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21" name="Text Placeholder 8"/>
          <p:cNvSpPr>
            <a:spLocks noGrp="1"/>
          </p:cNvSpPr>
          <p:nvPr>
            <p:ph type="body" sz="quarter" idx="11" hasCustomPrompt="1"/>
          </p:nvPr>
        </p:nvSpPr>
        <p:spPr>
          <a:xfrm>
            <a:off x="4484091" y="1543180"/>
            <a:ext cx="5092160"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22" name="Text Placeholder 8"/>
          <p:cNvSpPr>
            <a:spLocks noGrp="1"/>
          </p:cNvSpPr>
          <p:nvPr>
            <p:ph type="body" sz="quarter" idx="12" hasCustomPrompt="1"/>
          </p:nvPr>
        </p:nvSpPr>
        <p:spPr>
          <a:xfrm>
            <a:off x="4484087" y="2119773"/>
            <a:ext cx="5092163"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23" name="Text Placeholder 8"/>
          <p:cNvSpPr>
            <a:spLocks noGrp="1"/>
          </p:cNvSpPr>
          <p:nvPr>
            <p:ph type="body" sz="quarter" idx="13" hasCustomPrompt="1"/>
          </p:nvPr>
        </p:nvSpPr>
        <p:spPr>
          <a:xfrm>
            <a:off x="4484088" y="2693592"/>
            <a:ext cx="5092163"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39" name="Picture Placeholder 6"/>
          <p:cNvSpPr>
            <a:spLocks noGrp="1"/>
          </p:cNvSpPr>
          <p:nvPr>
            <p:ph type="pic" sz="quarter" idx="28" hasCustomPrompt="1"/>
          </p:nvPr>
        </p:nvSpPr>
        <p:spPr>
          <a:xfrm>
            <a:off x="5488483" y="5408465"/>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40" name="Text Placeholder 8"/>
          <p:cNvSpPr>
            <a:spLocks noGrp="1"/>
          </p:cNvSpPr>
          <p:nvPr>
            <p:ph type="body" sz="quarter" idx="29" hasCustomPrompt="1"/>
          </p:nvPr>
        </p:nvSpPr>
        <p:spPr>
          <a:xfrm>
            <a:off x="8555291" y="5701820"/>
            <a:ext cx="5274005" cy="428837"/>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41" name="Text Placeholder 8"/>
          <p:cNvSpPr>
            <a:spLocks noGrp="1"/>
          </p:cNvSpPr>
          <p:nvPr>
            <p:ph type="body" sz="quarter" idx="30" hasCustomPrompt="1"/>
          </p:nvPr>
        </p:nvSpPr>
        <p:spPr>
          <a:xfrm>
            <a:off x="8567012" y="6290137"/>
            <a:ext cx="5274006" cy="386237"/>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42" name="Text Placeholder 8"/>
          <p:cNvSpPr>
            <a:spLocks noGrp="1"/>
          </p:cNvSpPr>
          <p:nvPr>
            <p:ph type="body" sz="quarter" idx="31" hasCustomPrompt="1"/>
          </p:nvPr>
        </p:nvSpPr>
        <p:spPr>
          <a:xfrm>
            <a:off x="8567012" y="6817064"/>
            <a:ext cx="5274005" cy="573293"/>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43" name="Picture Placeholder 6"/>
          <p:cNvSpPr>
            <a:spLocks noGrp="1"/>
          </p:cNvSpPr>
          <p:nvPr>
            <p:ph type="pic" sz="quarter" idx="32" hasCustomPrompt="1"/>
          </p:nvPr>
        </p:nvSpPr>
        <p:spPr>
          <a:xfrm>
            <a:off x="9908546" y="125295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44" name="Text Placeholder 8"/>
          <p:cNvSpPr>
            <a:spLocks noGrp="1"/>
          </p:cNvSpPr>
          <p:nvPr>
            <p:ph type="body" sz="quarter" idx="33" hasCustomPrompt="1"/>
          </p:nvPr>
        </p:nvSpPr>
        <p:spPr>
          <a:xfrm>
            <a:off x="12987078" y="1546312"/>
            <a:ext cx="4738213"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45" name="Text Placeholder 8"/>
          <p:cNvSpPr>
            <a:spLocks noGrp="1"/>
          </p:cNvSpPr>
          <p:nvPr>
            <p:ph type="body" sz="quarter" idx="34" hasCustomPrompt="1"/>
          </p:nvPr>
        </p:nvSpPr>
        <p:spPr>
          <a:xfrm>
            <a:off x="12987076" y="2696724"/>
            <a:ext cx="4738216"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46" name="Text Placeholder 8"/>
          <p:cNvSpPr>
            <a:spLocks noGrp="1"/>
          </p:cNvSpPr>
          <p:nvPr>
            <p:ph type="body" sz="quarter" idx="35" hasCustomPrompt="1"/>
          </p:nvPr>
        </p:nvSpPr>
        <p:spPr>
          <a:xfrm>
            <a:off x="12987075" y="2115839"/>
            <a:ext cx="4738216"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Tree>
    <p:extLst>
      <p:ext uri="{BB962C8B-B14F-4D97-AF65-F5344CB8AC3E}">
        <p14:creationId xmlns:p14="http://schemas.microsoft.com/office/powerpoint/2010/main" val="10324331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peakers">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1323498" y="1249824"/>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21" name="Text Placeholder 8"/>
          <p:cNvSpPr>
            <a:spLocks noGrp="1"/>
          </p:cNvSpPr>
          <p:nvPr>
            <p:ph type="body" sz="quarter" idx="11" hasCustomPrompt="1"/>
          </p:nvPr>
        </p:nvSpPr>
        <p:spPr>
          <a:xfrm>
            <a:off x="4402031" y="1546312"/>
            <a:ext cx="4656152"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22" name="Text Placeholder 8"/>
          <p:cNvSpPr>
            <a:spLocks noGrp="1"/>
          </p:cNvSpPr>
          <p:nvPr>
            <p:ph type="body" sz="quarter" idx="12" hasCustomPrompt="1"/>
          </p:nvPr>
        </p:nvSpPr>
        <p:spPr>
          <a:xfrm>
            <a:off x="4402027" y="2111182"/>
            <a:ext cx="4656155"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23" name="Text Placeholder 8"/>
          <p:cNvSpPr>
            <a:spLocks noGrp="1"/>
          </p:cNvSpPr>
          <p:nvPr>
            <p:ph type="body" sz="quarter" idx="13" hasCustomPrompt="1"/>
          </p:nvPr>
        </p:nvSpPr>
        <p:spPr>
          <a:xfrm>
            <a:off x="4402028" y="2670146"/>
            <a:ext cx="4656155"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43" name="Picture Placeholder 6"/>
          <p:cNvSpPr>
            <a:spLocks noGrp="1"/>
          </p:cNvSpPr>
          <p:nvPr>
            <p:ph type="pic" sz="quarter" idx="32" hasCustomPrompt="1"/>
          </p:nvPr>
        </p:nvSpPr>
        <p:spPr>
          <a:xfrm>
            <a:off x="9744424" y="125295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44" name="Text Placeholder 8"/>
          <p:cNvSpPr>
            <a:spLocks noGrp="1"/>
          </p:cNvSpPr>
          <p:nvPr>
            <p:ph type="body" sz="quarter" idx="33" hasCustomPrompt="1"/>
          </p:nvPr>
        </p:nvSpPr>
        <p:spPr>
          <a:xfrm>
            <a:off x="12822957" y="1546312"/>
            <a:ext cx="4656152"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45" name="Text Placeholder 8"/>
          <p:cNvSpPr>
            <a:spLocks noGrp="1"/>
          </p:cNvSpPr>
          <p:nvPr>
            <p:ph type="body" sz="quarter" idx="34" hasCustomPrompt="1"/>
          </p:nvPr>
        </p:nvSpPr>
        <p:spPr>
          <a:xfrm>
            <a:off x="12822954" y="2661555"/>
            <a:ext cx="4656155"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46" name="Text Placeholder 8"/>
          <p:cNvSpPr>
            <a:spLocks noGrp="1"/>
          </p:cNvSpPr>
          <p:nvPr>
            <p:ph type="body" sz="quarter" idx="35" hasCustomPrompt="1"/>
          </p:nvPr>
        </p:nvSpPr>
        <p:spPr>
          <a:xfrm>
            <a:off x="12822953" y="2115839"/>
            <a:ext cx="4656155"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14" name="Picture Placeholder 6"/>
          <p:cNvSpPr>
            <a:spLocks noGrp="1"/>
          </p:cNvSpPr>
          <p:nvPr>
            <p:ph type="pic" sz="quarter" idx="36" hasCustomPrompt="1"/>
          </p:nvPr>
        </p:nvSpPr>
        <p:spPr>
          <a:xfrm>
            <a:off x="1323498" y="5345574"/>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15" name="Text Placeholder 8"/>
          <p:cNvSpPr>
            <a:spLocks noGrp="1"/>
          </p:cNvSpPr>
          <p:nvPr>
            <p:ph type="body" sz="quarter" idx="37" hasCustomPrompt="1"/>
          </p:nvPr>
        </p:nvSpPr>
        <p:spPr>
          <a:xfrm>
            <a:off x="4402031" y="5638930"/>
            <a:ext cx="4656152"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16" name="Text Placeholder 8"/>
          <p:cNvSpPr>
            <a:spLocks noGrp="1"/>
          </p:cNvSpPr>
          <p:nvPr>
            <p:ph type="body" sz="quarter" idx="38" hasCustomPrompt="1"/>
          </p:nvPr>
        </p:nvSpPr>
        <p:spPr>
          <a:xfrm>
            <a:off x="4402027" y="6215523"/>
            <a:ext cx="4656155"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
        <p:nvSpPr>
          <p:cNvPr id="17" name="Text Placeholder 8"/>
          <p:cNvSpPr>
            <a:spLocks noGrp="1"/>
          </p:cNvSpPr>
          <p:nvPr>
            <p:ph type="body" sz="quarter" idx="39" hasCustomPrompt="1"/>
          </p:nvPr>
        </p:nvSpPr>
        <p:spPr>
          <a:xfrm>
            <a:off x="4402028" y="6765896"/>
            <a:ext cx="4656155"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18" name="Picture Placeholder 6"/>
          <p:cNvSpPr>
            <a:spLocks noGrp="1"/>
          </p:cNvSpPr>
          <p:nvPr>
            <p:ph type="pic" sz="quarter" idx="40" hasCustomPrompt="1"/>
          </p:nvPr>
        </p:nvSpPr>
        <p:spPr>
          <a:xfrm>
            <a:off x="9744424" y="5348706"/>
            <a:ext cx="2746238" cy="3097959"/>
          </a:xfrm>
          <a:prstGeom prst="rect">
            <a:avLst/>
          </a:prstGeom>
          <a:effectLst>
            <a:outerShdw blurRad="215900" dist="127000" dir="8100000" algn="tr" rotWithShape="0">
              <a:srgbClr val="002F70">
                <a:alpha val="59000"/>
              </a:srgbClr>
            </a:outerShdw>
          </a:effectLst>
        </p:spPr>
        <p:txBody>
          <a:bodyPr lIns="0" tIns="0" rIns="0" bIns="0" anchor="ctr" anchorCtr="0"/>
          <a:lstStyle>
            <a:lvl1pPr marL="0" indent="0" algn="ctr">
              <a:buFontTx/>
              <a:buNone/>
              <a:defRPr b="1" baseline="0">
                <a:solidFill>
                  <a:schemeClr val="bg1"/>
                </a:solidFill>
                <a:latin typeface="Arial" panose="020B0604020202020204" pitchFamily="34" charset="0"/>
                <a:cs typeface="Arial" panose="020B0604020202020204" pitchFamily="34" charset="0"/>
              </a:defRPr>
            </a:lvl1pPr>
          </a:lstStyle>
          <a:p>
            <a:r>
              <a:rPr lang="en-US" dirty="0" smtClean="0"/>
              <a:t>Place Speaker </a:t>
            </a:r>
          </a:p>
          <a:p>
            <a:r>
              <a:rPr lang="en-US" dirty="0" smtClean="0"/>
              <a:t>Photo Here </a:t>
            </a:r>
            <a:endParaRPr lang="en-US" dirty="0"/>
          </a:p>
        </p:txBody>
      </p:sp>
      <p:sp>
        <p:nvSpPr>
          <p:cNvPr id="19" name="Text Placeholder 8"/>
          <p:cNvSpPr>
            <a:spLocks noGrp="1"/>
          </p:cNvSpPr>
          <p:nvPr>
            <p:ph type="body" sz="quarter" idx="41" hasCustomPrompt="1"/>
          </p:nvPr>
        </p:nvSpPr>
        <p:spPr>
          <a:xfrm>
            <a:off x="12822957" y="5642062"/>
            <a:ext cx="4656152" cy="447626"/>
          </a:xfrm>
          <a:prstGeom prst="rect">
            <a:avLst/>
          </a:prstGeom>
        </p:spPr>
        <p:txBody>
          <a:bodyPr wrap="square" lIns="0" tIns="0" rIns="0" bIns="0">
            <a:noAutofit/>
          </a:bodyPr>
          <a:lstStyle>
            <a:lvl1pPr marL="0" indent="0">
              <a:buFontTx/>
              <a:buNone/>
              <a:defRPr sz="2550" b="1">
                <a:solidFill>
                  <a:srgbClr val="E7DA37"/>
                </a:solidFill>
                <a:latin typeface="Arial" panose="020B0604020202020204" pitchFamily="34" charset="0"/>
                <a:cs typeface="Arial" panose="020B0604020202020204" pitchFamily="34" charset="0"/>
              </a:defRPr>
            </a:lvl1pPr>
          </a:lstStyle>
          <a:p>
            <a:pPr lvl="0"/>
            <a:r>
              <a:rPr lang="en-US" dirty="0" smtClean="0"/>
              <a:t>Speaker Name</a:t>
            </a:r>
          </a:p>
        </p:txBody>
      </p:sp>
      <p:sp>
        <p:nvSpPr>
          <p:cNvPr id="24" name="Text Placeholder 8"/>
          <p:cNvSpPr>
            <a:spLocks noGrp="1"/>
          </p:cNvSpPr>
          <p:nvPr>
            <p:ph type="body" sz="quarter" idx="42" hasCustomPrompt="1"/>
          </p:nvPr>
        </p:nvSpPr>
        <p:spPr>
          <a:xfrm>
            <a:off x="12822954" y="6757305"/>
            <a:ext cx="4656155" cy="615354"/>
          </a:xfrm>
          <a:prstGeom prst="rect">
            <a:avLst/>
          </a:prstGeom>
          <a:noFill/>
        </p:spPr>
        <p:txBody>
          <a:bodyPr wrap="square" lIns="0" tIns="0" rIns="0" bIns="0">
            <a:noAutofit/>
          </a:bodyPr>
          <a:lstStyle>
            <a:lvl1pPr marL="0" indent="0">
              <a:buFontTx/>
              <a:buNone/>
              <a:defRPr sz="2325" b="0" i="0">
                <a:solidFill>
                  <a:schemeClr val="bg1"/>
                </a:solidFill>
                <a:effectLst/>
                <a:latin typeface="Arial" panose="020B0604020202020204" pitchFamily="34" charset="0"/>
                <a:cs typeface="Arial" panose="020B0604020202020204" pitchFamily="34" charset="0"/>
              </a:defRPr>
            </a:lvl1pPr>
          </a:lstStyle>
          <a:p>
            <a:pPr lvl="0"/>
            <a:r>
              <a:rPr lang="en-US" dirty="0" smtClean="0"/>
              <a:t>Company</a:t>
            </a:r>
          </a:p>
        </p:txBody>
      </p:sp>
      <p:sp>
        <p:nvSpPr>
          <p:cNvPr id="25" name="Text Placeholder 8"/>
          <p:cNvSpPr>
            <a:spLocks noGrp="1"/>
          </p:cNvSpPr>
          <p:nvPr>
            <p:ph type="body" sz="quarter" idx="43" hasCustomPrompt="1"/>
          </p:nvPr>
        </p:nvSpPr>
        <p:spPr>
          <a:xfrm>
            <a:off x="12822953" y="6211589"/>
            <a:ext cx="4656155" cy="457301"/>
          </a:xfrm>
          <a:prstGeom prst="rect">
            <a:avLst/>
          </a:prstGeom>
          <a:noFill/>
        </p:spPr>
        <p:txBody>
          <a:bodyPr wrap="square" lIns="0" tIns="0" rIns="0" bIns="0">
            <a:noAutofit/>
          </a:bodyPr>
          <a:lstStyle>
            <a:lvl1pPr marL="0" indent="0">
              <a:lnSpc>
                <a:spcPct val="100000"/>
              </a:lnSpc>
              <a:buFontTx/>
              <a:buNone/>
              <a:defRPr sz="2325" b="0" i="1">
                <a:solidFill>
                  <a:schemeClr val="bg1"/>
                </a:solidFill>
                <a:effectLst/>
                <a:latin typeface="Arial" panose="020B0604020202020204" pitchFamily="34" charset="0"/>
                <a:cs typeface="Arial" panose="020B0604020202020204" pitchFamily="34" charset="0"/>
              </a:defRPr>
            </a:lvl1pPr>
          </a:lstStyle>
          <a:p>
            <a:pPr lvl="0"/>
            <a:r>
              <a:rPr lang="en-US" dirty="0" smtClean="0"/>
              <a:t>Title</a:t>
            </a:r>
          </a:p>
        </p:txBody>
      </p:sp>
    </p:spTree>
    <p:extLst>
      <p:ext uri="{BB962C8B-B14F-4D97-AF65-F5344CB8AC3E}">
        <p14:creationId xmlns:p14="http://schemas.microsoft.com/office/powerpoint/2010/main" val="34886145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Tex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85656"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283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itle Placeholder 37"/>
          <p:cNvSpPr>
            <a:spLocks noGrp="1"/>
          </p:cNvSpPr>
          <p:nvPr>
            <p:ph type="title" hasCustomPrompt="1"/>
          </p:nvPr>
        </p:nvSpPr>
        <p:spPr>
          <a:xfrm>
            <a:off x="0" y="-19050"/>
            <a:ext cx="18288000" cy="1200150"/>
          </a:xfrm>
          <a:prstGeom prst="rect">
            <a:avLst/>
          </a:prstGeom>
          <a:noFill/>
        </p:spPr>
        <p:txBody>
          <a:bodyPr vert="horz" wrap="none" lIns="365760" tIns="0" rIns="365760" bIns="0" rtlCol="0" anchor="ctr" anchorCtr="0">
            <a:noAutofit/>
          </a:bodyPr>
          <a:lstStyle>
            <a:lvl1pPr algn="l">
              <a:defRPr sz="4800" b="0">
                <a:solidFill>
                  <a:schemeClr val="bg1"/>
                </a:solidFill>
              </a:defRPr>
            </a:lvl1pPr>
          </a:lstStyle>
          <a:p>
            <a:r>
              <a:rPr lang="en-US" dirty="0" smtClean="0"/>
              <a:t>Click to edit slide heading</a:t>
            </a:r>
            <a:endParaRPr lang="en-US" dirty="0"/>
          </a:p>
        </p:txBody>
      </p:sp>
      <p:sp>
        <p:nvSpPr>
          <p:cNvPr id="5" name="Text Placeholder 4"/>
          <p:cNvSpPr>
            <a:spLocks noGrp="1"/>
          </p:cNvSpPr>
          <p:nvPr>
            <p:ph type="body" sz="quarter" idx="10"/>
          </p:nvPr>
        </p:nvSpPr>
        <p:spPr>
          <a:xfrm>
            <a:off x="2526507" y="2724151"/>
            <a:ext cx="11639550" cy="5233988"/>
          </a:xfrm>
          <a:prstGeom prst="rect">
            <a:avLst/>
          </a:prstGeom>
        </p:spPr>
        <p:txBody>
          <a:bodyPr lIns="0" tIns="0" rIns="0" bIns="0"/>
          <a:lstStyle>
            <a:lvl1pPr>
              <a:defRPr sz="42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309544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Chart">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85656"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283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itle Placeholder 37"/>
          <p:cNvSpPr>
            <a:spLocks noGrp="1"/>
          </p:cNvSpPr>
          <p:nvPr>
            <p:ph type="title" hasCustomPrompt="1"/>
          </p:nvPr>
        </p:nvSpPr>
        <p:spPr>
          <a:xfrm>
            <a:off x="0" y="0"/>
            <a:ext cx="18288000" cy="1181100"/>
          </a:xfrm>
          <a:prstGeom prst="rect">
            <a:avLst/>
          </a:prstGeom>
          <a:noFill/>
        </p:spPr>
        <p:txBody>
          <a:bodyPr vert="horz" wrap="none" lIns="365760" tIns="0" rIns="365760" bIns="0" rtlCol="0" anchor="ctr" anchorCtr="0">
            <a:noAutofit/>
          </a:bodyPr>
          <a:lstStyle>
            <a:lvl1pPr algn="l">
              <a:defRPr sz="4800" b="0">
                <a:solidFill>
                  <a:schemeClr val="bg1"/>
                </a:solidFill>
              </a:defRPr>
            </a:lvl1pPr>
          </a:lstStyle>
          <a:p>
            <a:r>
              <a:rPr lang="en-US" dirty="0" smtClean="0"/>
              <a:t>Click to edit slide heading</a:t>
            </a:r>
            <a:endParaRPr lang="en-US" dirty="0"/>
          </a:p>
        </p:txBody>
      </p:sp>
      <p:sp>
        <p:nvSpPr>
          <p:cNvPr id="6" name="Chart Placeholder 7"/>
          <p:cNvSpPr>
            <a:spLocks noGrp="1"/>
          </p:cNvSpPr>
          <p:nvPr>
            <p:ph type="chart" sz="quarter" idx="10"/>
          </p:nvPr>
        </p:nvSpPr>
        <p:spPr>
          <a:xfrm>
            <a:off x="2762251" y="2707483"/>
            <a:ext cx="12218195" cy="5395913"/>
          </a:xfrm>
          <a:prstGeom prst="rect">
            <a:avLst/>
          </a:prstGeom>
        </p:spPr>
        <p:txBody>
          <a:bodyPr/>
          <a:lstStyle/>
          <a:p>
            <a:endParaRPr lang="en-US"/>
          </a:p>
        </p:txBody>
      </p:sp>
    </p:spTree>
    <p:extLst>
      <p:ext uri="{BB962C8B-B14F-4D97-AF65-F5344CB8AC3E}">
        <p14:creationId xmlns:p14="http://schemas.microsoft.com/office/powerpoint/2010/main" val="20639131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6871025" y="-1667905"/>
            <a:ext cx="285656" cy="528927"/>
          </a:xfrm>
          <a:prstGeom prst="rect">
            <a:avLst/>
          </a:prstGeom>
          <a:noFill/>
        </p:spPr>
        <p:txBody>
          <a:bodyPr wrap="none" rtlCol="0">
            <a:spAutoFit/>
          </a:bodyPr>
          <a:lstStyle/>
          <a:p>
            <a:pPr marL="0" marR="0" lvl="0" indent="0" algn="l" defTabSz="1440108" rtl="0" eaLnBrk="1" fontAlgn="base" latinLnBrk="0" hangingPunct="1">
              <a:lnSpc>
                <a:spcPct val="100000"/>
              </a:lnSpc>
              <a:spcBef>
                <a:spcPct val="0"/>
              </a:spcBef>
              <a:spcAft>
                <a:spcPct val="0"/>
              </a:spcAft>
              <a:buClrTx/>
              <a:buSzTx/>
              <a:buFontTx/>
              <a:buNone/>
              <a:tabLst/>
              <a:defRPr/>
            </a:pPr>
            <a:r>
              <a:rPr kumimoji="0" lang="en-US" sz="2837"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US" sz="2837"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itle Placeholder 37"/>
          <p:cNvSpPr>
            <a:spLocks noGrp="1"/>
          </p:cNvSpPr>
          <p:nvPr>
            <p:ph type="title" hasCustomPrompt="1"/>
          </p:nvPr>
        </p:nvSpPr>
        <p:spPr>
          <a:xfrm>
            <a:off x="0" y="38100"/>
            <a:ext cx="18288000" cy="1131524"/>
          </a:xfrm>
          <a:prstGeom prst="rect">
            <a:avLst/>
          </a:prstGeom>
          <a:noFill/>
        </p:spPr>
        <p:txBody>
          <a:bodyPr vert="horz" wrap="none" lIns="365760" tIns="0" rIns="365760" bIns="0" rtlCol="0" anchor="ctr" anchorCtr="0">
            <a:noAutofit/>
          </a:bodyPr>
          <a:lstStyle>
            <a:lvl1pPr algn="l">
              <a:defRPr sz="4800" b="0">
                <a:solidFill>
                  <a:schemeClr val="bg1"/>
                </a:solidFill>
              </a:defRPr>
            </a:lvl1pPr>
          </a:lstStyle>
          <a:p>
            <a:r>
              <a:rPr lang="en-US" dirty="0" smtClean="0"/>
              <a:t>Click to edit slide heading</a:t>
            </a:r>
            <a:endParaRPr lang="en-US" dirty="0"/>
          </a:p>
        </p:txBody>
      </p:sp>
    </p:spTree>
    <p:extLst>
      <p:ext uri="{BB962C8B-B14F-4D97-AF65-F5344CB8AC3E}">
        <p14:creationId xmlns:p14="http://schemas.microsoft.com/office/powerpoint/2010/main" val="14473129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Last Slide">
    <p:spTree>
      <p:nvGrpSpPr>
        <p:cNvPr id="1" name=""/>
        <p:cNvGrpSpPr/>
        <p:nvPr/>
      </p:nvGrpSpPr>
      <p:grpSpPr>
        <a:xfrm>
          <a:off x="0" y="0"/>
          <a:ext cx="0" cy="0"/>
          <a:chOff x="0" y="0"/>
          <a:chExt cx="0" cy="0"/>
        </a:xfrm>
      </p:grpSpPr>
      <p:sp>
        <p:nvSpPr>
          <p:cNvPr id="2" name="Picture Placeholder 3"/>
          <p:cNvSpPr txBox="1">
            <a:spLocks/>
          </p:cNvSpPr>
          <p:nvPr userDrawn="1"/>
        </p:nvSpPr>
        <p:spPr>
          <a:xfrm>
            <a:off x="9960570" y="4076385"/>
            <a:ext cx="2364582" cy="1022322"/>
          </a:xfrm>
          <a:prstGeom prst="rect">
            <a:avLst/>
          </a:prstGeom>
        </p:spPr>
        <p:txBody>
          <a:bodyPr lIns="0" tIns="0" rIns="0" bIns="0"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21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5400" kern="0" dirty="0" smtClean="0"/>
              <a:t>LOGO</a:t>
            </a:r>
            <a:endParaRPr lang="en-US" sz="5400" kern="0" dirty="0"/>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58180" y="4234255"/>
            <a:ext cx="3545834" cy="1047533"/>
          </a:xfrm>
          <a:prstGeom prst="rect">
            <a:avLst/>
          </a:prstGeom>
        </p:spPr>
      </p:pic>
      <p:sp>
        <p:nvSpPr>
          <p:cNvPr id="6" name="TextBox 5"/>
          <p:cNvSpPr txBox="1"/>
          <p:nvPr userDrawn="1"/>
        </p:nvSpPr>
        <p:spPr>
          <a:xfrm>
            <a:off x="4305300" y="1740924"/>
            <a:ext cx="8782050" cy="1692771"/>
          </a:xfrm>
          <a:prstGeom prst="rect">
            <a:avLst/>
          </a:prstGeom>
          <a:noFill/>
        </p:spPr>
        <p:txBody>
          <a:bodyPr wrap="square" rtlCol="0">
            <a:spAutoFit/>
          </a:bodyPr>
          <a:lstStyle/>
          <a:p>
            <a:pPr algn="ctr"/>
            <a:r>
              <a:rPr lang="en-US" sz="10400" dirty="0" smtClean="0">
                <a:solidFill>
                  <a:schemeClr val="bg1"/>
                </a:solidFill>
                <a:latin typeface="Arial Black" panose="020B0A04020102020204" pitchFamily="34" charset="0"/>
              </a:rPr>
              <a:t>Thank</a:t>
            </a:r>
            <a:r>
              <a:rPr lang="en-US" sz="10400" baseline="0" dirty="0" smtClean="0">
                <a:solidFill>
                  <a:schemeClr val="bg1"/>
                </a:solidFill>
                <a:latin typeface="Arial Black" panose="020B0A04020102020204" pitchFamily="34" charset="0"/>
              </a:rPr>
              <a:t> You</a:t>
            </a:r>
            <a:endParaRPr lang="en-US" sz="10400" dirty="0">
              <a:solidFill>
                <a:schemeClr val="bg1"/>
              </a:solidFill>
              <a:latin typeface="Arial Black" panose="020B0A04020102020204" pitchFamily="34" charset="0"/>
            </a:endParaRPr>
          </a:p>
        </p:txBody>
      </p:sp>
      <p:pic>
        <p:nvPicPr>
          <p:cNvPr id="7" name="Picture 6"/>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 y="7323820"/>
            <a:ext cx="18291243" cy="2963180"/>
          </a:xfrm>
          <a:prstGeom prst="rect">
            <a:avLst/>
          </a:prstGeom>
        </p:spPr>
      </p:pic>
    </p:spTree>
    <p:extLst>
      <p:ext uri="{BB962C8B-B14F-4D97-AF65-F5344CB8AC3E}">
        <p14:creationId xmlns:p14="http://schemas.microsoft.com/office/powerpoint/2010/main" val="8179001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theme" Target="../theme/theme10.xml"/><Relationship Id="rId4"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3" name="Picture 2"/>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4" name="Text Placeholder 2"/>
          <p:cNvSpPr txBox="1">
            <a:spLocks/>
          </p:cNvSpPr>
          <p:nvPr userDrawn="1"/>
        </p:nvSpPr>
        <p:spPr>
          <a:xfrm>
            <a:off x="1722211" y="4312920"/>
            <a:ext cx="7383689" cy="3093720"/>
          </a:xfrm>
          <a:prstGeom prst="rect">
            <a:avLst/>
          </a:prstGeom>
        </p:spPr>
        <p:txBody>
          <a:bodyPr lIns="0" tIns="0" rIns="0" bIns="0"/>
          <a:lstStyle>
            <a:lvl1pPr marL="0" indent="0" algn="l" rtl="0" eaLnBrk="1" fontAlgn="base" hangingPunct="1">
              <a:lnSpc>
                <a:spcPct val="120000"/>
              </a:lnSpc>
              <a:spcBef>
                <a:spcPts val="0"/>
              </a:spcBef>
              <a:spcAft>
                <a:spcPts val="1260"/>
              </a:spcAft>
              <a:buClr>
                <a:schemeClr val="accent1"/>
              </a:buClr>
              <a:buSzPct val="90000"/>
              <a:buFont typeface="Arial"/>
              <a:buNone/>
              <a:defRPr sz="3000" b="1">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4800" b="1" dirty="0" smtClean="0">
                <a:solidFill>
                  <a:schemeClr val="accent2">
                    <a:lumMod val="60000"/>
                    <a:lumOff val="40000"/>
                  </a:schemeClr>
                </a:solidFill>
              </a:rPr>
              <a:t>Five Insights Into the Evolution of Distribution </a:t>
            </a:r>
            <a:endParaRPr lang="en-US" sz="4800" b="1" dirty="0">
              <a:solidFill>
                <a:schemeClr val="accent2">
                  <a:lumMod val="60000"/>
                  <a:lumOff val="40000"/>
                </a:schemeClr>
              </a:solidFill>
            </a:endParaRPr>
          </a:p>
        </p:txBody>
      </p:sp>
      <p:sp>
        <p:nvSpPr>
          <p:cNvPr id="5" name="Text Placeholder 2"/>
          <p:cNvSpPr txBox="1">
            <a:spLocks/>
          </p:cNvSpPr>
          <p:nvPr userDrawn="1"/>
        </p:nvSpPr>
        <p:spPr>
          <a:xfrm>
            <a:off x="600572" y="9130067"/>
            <a:ext cx="10615505" cy="809625"/>
          </a:xfrm>
          <a:prstGeom prst="rect">
            <a:avLst/>
          </a:prstGeom>
        </p:spPr>
        <p:txBody>
          <a:bodyPr lIns="0" tIns="0" rIns="0" bIns="0"/>
          <a:lstStyle>
            <a:lvl1pPr marL="0" indent="0" algn="l" rtl="0" eaLnBrk="1" fontAlgn="base" hangingPunct="1">
              <a:lnSpc>
                <a:spcPct val="120000"/>
              </a:lnSpc>
              <a:spcBef>
                <a:spcPts val="0"/>
              </a:spcBef>
              <a:spcAft>
                <a:spcPts val="1260"/>
              </a:spcAft>
              <a:buClr>
                <a:schemeClr val="accent1"/>
              </a:buClr>
              <a:buSzPct val="90000"/>
              <a:buFont typeface="Arial"/>
              <a:buNone/>
              <a:defRPr sz="22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endParaRPr lang="en-US" sz="3300" kern="0" dirty="0" smtClean="0"/>
          </a:p>
        </p:txBody>
      </p:sp>
      <p:pic>
        <p:nvPicPr>
          <p:cNvPr id="6" name="Picture 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612176" y="8933607"/>
            <a:ext cx="3024545" cy="893529"/>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guide id="2" pos="5760" userDrawn="1">
          <p15:clr>
            <a:srgbClr val="F26B43"/>
          </p15:clr>
        </p15:guide>
        <p15:guide id="3" pos="252" userDrawn="1">
          <p15:clr>
            <a:srgbClr val="F26B43"/>
          </p15:clr>
        </p15:guide>
        <p15:guide id="4" pos="11124" userDrawn="1">
          <p15:clr>
            <a:srgbClr val="F26B43"/>
          </p15:clr>
        </p15:guide>
        <p15:guide id="5" orient="horz" pos="5832" userDrawn="1">
          <p15:clr>
            <a:srgbClr val="F26B43"/>
          </p15:clr>
        </p15:guide>
        <p15:guide id="6" pos="11520" userDrawn="1">
          <p15:clr>
            <a:srgbClr val="F26B43"/>
          </p15:clr>
        </p15:guide>
        <p15:guide id="7" userDrawn="1">
          <p15:clr>
            <a:srgbClr val="F26B43"/>
          </p15:clr>
        </p15:guide>
        <p15:guide id="8" orient="horz" userDrawn="1">
          <p15:clr>
            <a:srgbClr val="F26B43"/>
          </p15:clr>
        </p15:guide>
        <p15:guide id="9" orient="horz" pos="644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039048" y="9105692"/>
            <a:ext cx="2620302" cy="774107"/>
          </a:xfrm>
          <a:prstGeom prst="rect">
            <a:avLst/>
          </a:prstGeom>
        </p:spPr>
      </p:pic>
    </p:spTree>
    <p:extLst>
      <p:ext uri="{BB962C8B-B14F-4D97-AF65-F5344CB8AC3E}">
        <p14:creationId xmlns:p14="http://schemas.microsoft.com/office/powerpoint/2010/main" val="317467117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80" r:id="rId3"/>
    <p:sldLayoutId id="2147483781" r:id="rId4"/>
  </p:sldLayoutIdLst>
  <p:timing>
    <p:tnLst>
      <p:par>
        <p:cTn id="1" dur="indefinite" restart="never" nodeType="tmRoot"/>
      </p:par>
    </p:tnLst>
  </p:timing>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4" name="Picture 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4303387" y="9155837"/>
            <a:ext cx="2808593" cy="829731"/>
          </a:xfrm>
          <a:prstGeom prst="rect">
            <a:avLst/>
          </a:prstGeom>
        </p:spPr>
      </p:pic>
      <p:pic>
        <p:nvPicPr>
          <p:cNvPr id="7" name="Picture 6"/>
          <p:cNvPicPr>
            <a:picLocks noChangeAspect="1"/>
          </p:cNvPicPr>
          <p:nvPr userDrawn="1"/>
        </p:nvPicPr>
        <p:blipFill rotWithShape="1">
          <a:blip r:embed="rId8" cstate="hqprint">
            <a:extLst>
              <a:ext uri="{28A0092B-C50C-407E-A947-70E740481C1C}">
                <a14:useLocalDpi xmlns:a14="http://schemas.microsoft.com/office/drawing/2010/main"/>
              </a:ext>
            </a:extLst>
          </a:blip>
          <a:srcRect t="-8"/>
          <a:stretch/>
        </p:blipFill>
        <p:spPr>
          <a:xfrm rot="5400000">
            <a:off x="-4937760" y="4937760"/>
            <a:ext cx="10332720" cy="457200"/>
          </a:xfrm>
          <a:prstGeom prst="rect">
            <a:avLst/>
          </a:prstGeom>
        </p:spPr>
      </p:pic>
    </p:spTree>
    <p:extLst>
      <p:ext uri="{BB962C8B-B14F-4D97-AF65-F5344CB8AC3E}">
        <p14:creationId xmlns:p14="http://schemas.microsoft.com/office/powerpoint/2010/main" val="3020297566"/>
      </p:ext>
    </p:extLst>
  </p:cSld>
  <p:clrMap bg1="lt1" tx1="dk1" bg2="lt2" tx2="dk2" accent1="accent1" accent2="accent2" accent3="accent3" accent4="accent4" accent5="accent5" accent6="accent6" hlink="hlink" folHlink="folHlink"/>
  <p:sldLayoutIdLst>
    <p:sldLayoutId id="2147483734" r:id="rId1"/>
    <p:sldLayoutId id="2147483749" r:id="rId2"/>
    <p:sldLayoutId id="2147483750" r:id="rId3"/>
    <p:sldLayoutId id="2147483756" r:id="rId4"/>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571924" y="9167603"/>
            <a:ext cx="2735622" cy="788195"/>
          </a:xfrm>
          <a:prstGeom prst="rect">
            <a:avLst/>
          </a:prstGeom>
        </p:spPr>
      </p:pic>
      <p:sp>
        <p:nvSpPr>
          <p:cNvPr id="4" name="Rectangle 3"/>
          <p:cNvSpPr/>
          <p:nvPr userDrawn="1"/>
        </p:nvSpPr>
        <p:spPr>
          <a:xfrm>
            <a:off x="0" y="0"/>
            <a:ext cx="18288000" cy="11830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4630400" y="-1"/>
            <a:ext cx="3657600" cy="1183043"/>
          </a:xfrm>
          <a:prstGeom prst="rect">
            <a:avLst/>
          </a:prstGeom>
        </p:spPr>
      </p:pic>
    </p:spTree>
    <p:extLst>
      <p:ext uri="{BB962C8B-B14F-4D97-AF65-F5344CB8AC3E}">
        <p14:creationId xmlns:p14="http://schemas.microsoft.com/office/powerpoint/2010/main" val="382439519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p:timing>
    <p:tnLst>
      <p:par>
        <p:cTn id="1" dur="indefinite" restart="never" nodeType="tmRoot"/>
      </p:par>
    </p:tnLst>
  </p:timing>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926020" y="4234255"/>
            <a:ext cx="3545834" cy="1047533"/>
          </a:xfrm>
          <a:prstGeom prst="rect">
            <a:avLst/>
          </a:prstGeom>
        </p:spPr>
      </p:pic>
      <p:sp>
        <p:nvSpPr>
          <p:cNvPr id="6" name="TextBox 5"/>
          <p:cNvSpPr txBox="1"/>
          <p:nvPr userDrawn="1"/>
        </p:nvSpPr>
        <p:spPr>
          <a:xfrm>
            <a:off x="4305300" y="1740924"/>
            <a:ext cx="8782050" cy="1692771"/>
          </a:xfrm>
          <a:prstGeom prst="rect">
            <a:avLst/>
          </a:prstGeom>
          <a:noFill/>
        </p:spPr>
        <p:txBody>
          <a:bodyPr wrap="square" rtlCol="0">
            <a:spAutoFit/>
          </a:bodyPr>
          <a:lstStyle/>
          <a:p>
            <a:pPr algn="ctr"/>
            <a:r>
              <a:rPr lang="en-US" sz="10400" dirty="0" smtClean="0">
                <a:solidFill>
                  <a:schemeClr val="bg1"/>
                </a:solidFill>
                <a:latin typeface="Arial Black" panose="020B0A04020102020204" pitchFamily="34" charset="0"/>
              </a:rPr>
              <a:t>Thank</a:t>
            </a:r>
            <a:r>
              <a:rPr lang="en-US" sz="10400" baseline="0" dirty="0" smtClean="0">
                <a:solidFill>
                  <a:schemeClr val="bg1"/>
                </a:solidFill>
                <a:latin typeface="Arial Black" panose="020B0A04020102020204" pitchFamily="34" charset="0"/>
              </a:rPr>
              <a:t> You</a:t>
            </a:r>
            <a:endParaRPr lang="en-US" sz="10400" dirty="0">
              <a:solidFill>
                <a:schemeClr val="bg1"/>
              </a:solidFill>
              <a:latin typeface="Arial Black" panose="020B0A04020102020204" pitchFamily="34" charset="0"/>
            </a:endParaRPr>
          </a:p>
        </p:txBody>
      </p:sp>
      <p:pic>
        <p:nvPicPr>
          <p:cNvPr id="7" name="Picture 6"/>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 y="7323820"/>
            <a:ext cx="18291243" cy="2963180"/>
          </a:xfrm>
          <a:prstGeom prst="rect">
            <a:avLst/>
          </a:prstGeom>
        </p:spPr>
      </p:pic>
    </p:spTree>
    <p:extLst>
      <p:ext uri="{BB962C8B-B14F-4D97-AF65-F5344CB8AC3E}">
        <p14:creationId xmlns:p14="http://schemas.microsoft.com/office/powerpoint/2010/main" val="2766594216"/>
      </p:ext>
    </p:extLst>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3" name="Picture 2"/>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4" name="Text Placeholder 2"/>
          <p:cNvSpPr txBox="1">
            <a:spLocks/>
          </p:cNvSpPr>
          <p:nvPr userDrawn="1"/>
        </p:nvSpPr>
        <p:spPr>
          <a:xfrm>
            <a:off x="1722211" y="4312920"/>
            <a:ext cx="6766469" cy="3093720"/>
          </a:xfrm>
          <a:prstGeom prst="rect">
            <a:avLst/>
          </a:prstGeom>
        </p:spPr>
        <p:txBody>
          <a:bodyPr lIns="0" tIns="0" rIns="0" bIns="0"/>
          <a:lstStyle>
            <a:lvl1pPr marL="0" indent="0" algn="l" rtl="0" eaLnBrk="1" fontAlgn="base" hangingPunct="1">
              <a:lnSpc>
                <a:spcPct val="120000"/>
              </a:lnSpc>
              <a:spcBef>
                <a:spcPts val="0"/>
              </a:spcBef>
              <a:spcAft>
                <a:spcPts val="1260"/>
              </a:spcAft>
              <a:buClr>
                <a:schemeClr val="accent1"/>
              </a:buClr>
              <a:buSzPct val="90000"/>
              <a:buFont typeface="Arial"/>
              <a:buNone/>
              <a:defRPr sz="3000" b="1">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4500" kern="0" dirty="0" smtClean="0">
                <a:solidFill>
                  <a:srgbClr val="F9C606"/>
                </a:solidFill>
              </a:rPr>
              <a:t>This is where the presentation title lives</a:t>
            </a:r>
          </a:p>
        </p:txBody>
      </p:sp>
      <p:sp>
        <p:nvSpPr>
          <p:cNvPr id="5" name="Text Placeholder 2"/>
          <p:cNvSpPr txBox="1">
            <a:spLocks/>
          </p:cNvSpPr>
          <p:nvPr userDrawn="1"/>
        </p:nvSpPr>
        <p:spPr>
          <a:xfrm>
            <a:off x="600572" y="9130067"/>
            <a:ext cx="10615505" cy="809625"/>
          </a:xfrm>
          <a:prstGeom prst="rect">
            <a:avLst/>
          </a:prstGeom>
        </p:spPr>
        <p:txBody>
          <a:bodyPr lIns="0" tIns="0" rIns="0" bIns="0"/>
          <a:lstStyle>
            <a:lvl1pPr marL="0" indent="0" algn="l" rtl="0" eaLnBrk="1" fontAlgn="base" hangingPunct="1">
              <a:lnSpc>
                <a:spcPct val="120000"/>
              </a:lnSpc>
              <a:spcBef>
                <a:spcPts val="0"/>
              </a:spcBef>
              <a:spcAft>
                <a:spcPts val="1260"/>
              </a:spcAft>
              <a:buClr>
                <a:schemeClr val="accent1"/>
              </a:buClr>
              <a:buSzPct val="90000"/>
              <a:buFont typeface="Arial"/>
              <a:buNone/>
              <a:defRPr sz="22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endParaRPr lang="en-US" sz="3300" kern="0" dirty="0" smtClean="0"/>
          </a:p>
        </p:txBody>
      </p:sp>
      <p:pic>
        <p:nvPicPr>
          <p:cNvPr id="6" name="Picture 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654379" y="8933607"/>
            <a:ext cx="3024545" cy="893529"/>
          </a:xfrm>
          <a:prstGeom prst="rect">
            <a:avLst/>
          </a:prstGeom>
        </p:spPr>
      </p:pic>
    </p:spTree>
    <p:extLst>
      <p:ext uri="{BB962C8B-B14F-4D97-AF65-F5344CB8AC3E}">
        <p14:creationId xmlns:p14="http://schemas.microsoft.com/office/powerpoint/2010/main" val="1734637658"/>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4" name="Picture 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2375527" y="9155837"/>
            <a:ext cx="2808593" cy="829731"/>
          </a:xfrm>
          <a:prstGeom prst="rect">
            <a:avLst/>
          </a:prstGeom>
        </p:spPr>
      </p:pic>
      <p:sp>
        <p:nvSpPr>
          <p:cNvPr id="6" name="Picture Placeholder 3"/>
          <p:cNvSpPr txBox="1">
            <a:spLocks/>
          </p:cNvSpPr>
          <p:nvPr userDrawn="1"/>
        </p:nvSpPr>
        <p:spPr>
          <a:xfrm>
            <a:off x="15520988" y="8979195"/>
            <a:ext cx="2364582" cy="1022322"/>
          </a:xfrm>
          <a:prstGeom prst="rect">
            <a:avLst/>
          </a:prstGeom>
        </p:spPr>
        <p:txBody>
          <a:bodyPr lIns="0" tIns="0" rIns="0" bIns="0"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21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3150" kern="0" dirty="0" smtClean="0"/>
              <a:t>LOGO</a:t>
            </a:r>
            <a:endParaRPr lang="en-US" sz="3150" kern="0" dirty="0"/>
          </a:p>
        </p:txBody>
      </p:sp>
      <p:pic>
        <p:nvPicPr>
          <p:cNvPr id="7" name="Picture 6"/>
          <p:cNvPicPr>
            <a:picLocks noChangeAspect="1"/>
          </p:cNvPicPr>
          <p:nvPr userDrawn="1"/>
        </p:nvPicPr>
        <p:blipFill rotWithShape="1">
          <a:blip r:embed="rId8" cstate="hqprint">
            <a:extLst>
              <a:ext uri="{28A0092B-C50C-407E-A947-70E740481C1C}">
                <a14:useLocalDpi xmlns:a14="http://schemas.microsoft.com/office/drawing/2010/main"/>
              </a:ext>
            </a:extLst>
          </a:blip>
          <a:srcRect t="-8"/>
          <a:stretch/>
        </p:blipFill>
        <p:spPr>
          <a:xfrm rot="5400000">
            <a:off x="-4937760" y="4937760"/>
            <a:ext cx="10332720" cy="457200"/>
          </a:xfrm>
          <a:prstGeom prst="rect">
            <a:avLst/>
          </a:prstGeom>
        </p:spPr>
      </p:pic>
    </p:spTree>
    <p:extLst>
      <p:ext uri="{BB962C8B-B14F-4D97-AF65-F5344CB8AC3E}">
        <p14:creationId xmlns:p14="http://schemas.microsoft.com/office/powerpoint/2010/main" val="423466209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30400" y="9213323"/>
            <a:ext cx="2735622" cy="788195"/>
          </a:xfrm>
          <a:prstGeom prst="rect">
            <a:avLst/>
          </a:prstGeom>
        </p:spPr>
      </p:pic>
      <p:sp>
        <p:nvSpPr>
          <p:cNvPr id="4" name="Rectangle 3"/>
          <p:cNvSpPr/>
          <p:nvPr userDrawn="1"/>
        </p:nvSpPr>
        <p:spPr>
          <a:xfrm>
            <a:off x="0" y="0"/>
            <a:ext cx="18288000" cy="11830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4630400" y="-1"/>
            <a:ext cx="3657600" cy="1183043"/>
          </a:xfrm>
          <a:prstGeom prst="rect">
            <a:avLst/>
          </a:prstGeom>
        </p:spPr>
      </p:pic>
    </p:spTree>
    <p:extLst>
      <p:ext uri="{BB962C8B-B14F-4D97-AF65-F5344CB8AC3E}">
        <p14:creationId xmlns:p14="http://schemas.microsoft.com/office/powerpoint/2010/main" val="194774249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timing>
    <p:tnLst>
      <p:par>
        <p:cTn id="1" dur="indefinite" restart="never" nodeType="tmRoot"/>
      </p:par>
    </p:tnLst>
  </p:timing>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876652643"/>
      </p:ext>
    </p:extLst>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Picture Placeholder 3"/>
          <p:cNvSpPr txBox="1">
            <a:spLocks/>
          </p:cNvSpPr>
          <p:nvPr userDrawn="1"/>
        </p:nvSpPr>
        <p:spPr>
          <a:xfrm>
            <a:off x="15693656" y="9090838"/>
            <a:ext cx="2025503" cy="765545"/>
          </a:xfrm>
          <a:prstGeom prst="rect">
            <a:avLst/>
          </a:prstGeom>
        </p:spPr>
        <p:txBody>
          <a:bodyPr lIns="0" tIns="0" rIns="0" bIns="0"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2100" b="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3150" kern="0" dirty="0" smtClean="0">
                <a:solidFill>
                  <a:schemeClr val="tx1"/>
                </a:solidFill>
              </a:rPr>
              <a:t>LOGO</a:t>
            </a:r>
            <a:endParaRPr lang="en-US" sz="3150" kern="0" dirty="0">
              <a:solidFill>
                <a:schemeClr val="tx1"/>
              </a:solidFill>
            </a:endParaRP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2430704" y="9213323"/>
            <a:ext cx="2735622" cy="788195"/>
          </a:xfrm>
          <a:prstGeom prst="rect">
            <a:avLst/>
          </a:prstGeom>
        </p:spPr>
      </p:pic>
      <p:sp>
        <p:nvSpPr>
          <p:cNvPr id="4" name="Rectangle 3"/>
          <p:cNvSpPr/>
          <p:nvPr userDrawn="1"/>
        </p:nvSpPr>
        <p:spPr>
          <a:xfrm>
            <a:off x="0" y="0"/>
            <a:ext cx="18288000" cy="1619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a:ext>
            </a:extLst>
          </a:blip>
          <a:srcRect b="-8"/>
          <a:stretch/>
        </p:blipFill>
        <p:spPr>
          <a:xfrm>
            <a:off x="-1" y="0"/>
            <a:ext cx="18288001" cy="457200"/>
          </a:xfrm>
          <a:prstGeom prst="rect">
            <a:avLst/>
          </a:prstGeom>
        </p:spPr>
      </p:pic>
    </p:spTree>
    <p:extLst>
      <p:ext uri="{BB962C8B-B14F-4D97-AF65-F5344CB8AC3E}">
        <p14:creationId xmlns:p14="http://schemas.microsoft.com/office/powerpoint/2010/main" val="235609812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rtl="0" eaLnBrk="1" fontAlgn="base" hangingPunct="1">
        <a:lnSpc>
          <a:spcPct val="100000"/>
        </a:lnSpc>
        <a:spcBef>
          <a:spcPct val="0"/>
        </a:spcBef>
        <a:spcAft>
          <a:spcPct val="0"/>
        </a:spcAft>
        <a:defRPr sz="5670" b="1" baseline="0">
          <a:solidFill>
            <a:schemeClr val="tx2"/>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p:bodyStyle>
    <p:otherStyle>
      <a:defPPr>
        <a:defRPr lang="en-US"/>
      </a:defPPr>
      <a:lvl1pPr marL="0" algn="l" defTabSz="1440108" rtl="0" eaLnBrk="1" latinLnBrk="0" hangingPunct="1">
        <a:defRPr sz="2837" kern="1200">
          <a:solidFill>
            <a:schemeClr val="tx1"/>
          </a:solidFill>
          <a:latin typeface="+mn-lt"/>
          <a:ea typeface="+mn-ea"/>
          <a:cs typeface="+mn-cs"/>
        </a:defRPr>
      </a:lvl1pPr>
      <a:lvl2pPr marL="720054" algn="l" defTabSz="1440108" rtl="0" eaLnBrk="1" latinLnBrk="0" hangingPunct="1">
        <a:defRPr sz="2837" kern="1200">
          <a:solidFill>
            <a:schemeClr val="tx1"/>
          </a:solidFill>
          <a:latin typeface="+mn-lt"/>
          <a:ea typeface="+mn-ea"/>
          <a:cs typeface="+mn-cs"/>
        </a:defRPr>
      </a:lvl2pPr>
      <a:lvl3pPr marL="1440108" algn="l" defTabSz="1440108" rtl="0" eaLnBrk="1" latinLnBrk="0" hangingPunct="1">
        <a:defRPr sz="2837" kern="1200">
          <a:solidFill>
            <a:schemeClr val="tx1"/>
          </a:solidFill>
          <a:latin typeface="+mn-lt"/>
          <a:ea typeface="+mn-ea"/>
          <a:cs typeface="+mn-cs"/>
        </a:defRPr>
      </a:lvl3pPr>
      <a:lvl4pPr marL="2160162" algn="l" defTabSz="1440108" rtl="0" eaLnBrk="1" latinLnBrk="0" hangingPunct="1">
        <a:defRPr sz="2837" kern="1200">
          <a:solidFill>
            <a:schemeClr val="tx1"/>
          </a:solidFill>
          <a:latin typeface="+mn-lt"/>
          <a:ea typeface="+mn-ea"/>
          <a:cs typeface="+mn-cs"/>
        </a:defRPr>
      </a:lvl4pPr>
      <a:lvl5pPr marL="2880216" algn="l" defTabSz="1440108" rtl="0" eaLnBrk="1" latinLnBrk="0" hangingPunct="1">
        <a:defRPr sz="2837" kern="1200">
          <a:solidFill>
            <a:schemeClr val="tx1"/>
          </a:solidFill>
          <a:latin typeface="+mn-lt"/>
          <a:ea typeface="+mn-ea"/>
          <a:cs typeface="+mn-cs"/>
        </a:defRPr>
      </a:lvl5pPr>
      <a:lvl6pPr marL="3600270" algn="l" defTabSz="1440108" rtl="0" eaLnBrk="1" latinLnBrk="0" hangingPunct="1">
        <a:defRPr sz="2837" kern="1200">
          <a:solidFill>
            <a:schemeClr val="tx1"/>
          </a:solidFill>
          <a:latin typeface="+mn-lt"/>
          <a:ea typeface="+mn-ea"/>
          <a:cs typeface="+mn-cs"/>
        </a:defRPr>
      </a:lvl6pPr>
      <a:lvl7pPr marL="4320324" algn="l" defTabSz="1440108" rtl="0" eaLnBrk="1" latinLnBrk="0" hangingPunct="1">
        <a:defRPr sz="2837" kern="1200">
          <a:solidFill>
            <a:schemeClr val="tx1"/>
          </a:solidFill>
          <a:latin typeface="+mn-lt"/>
          <a:ea typeface="+mn-ea"/>
          <a:cs typeface="+mn-cs"/>
        </a:defRPr>
      </a:lvl7pPr>
      <a:lvl8pPr marL="5040378" algn="l" defTabSz="1440108" rtl="0" eaLnBrk="1" latinLnBrk="0" hangingPunct="1">
        <a:defRPr sz="2837" kern="1200">
          <a:solidFill>
            <a:schemeClr val="tx1"/>
          </a:solidFill>
          <a:latin typeface="+mn-lt"/>
          <a:ea typeface="+mn-ea"/>
          <a:cs typeface="+mn-cs"/>
        </a:defRPr>
      </a:lvl8pPr>
      <a:lvl9pPr marL="5760432" algn="l" defTabSz="1440108" rtl="0" eaLnBrk="1" latinLnBrk="0" hangingPunct="1">
        <a:defRPr sz="28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guide id="2" pos="5760" userDrawn="1">
          <p15:clr>
            <a:srgbClr val="F26B43"/>
          </p15:clr>
        </p15:guide>
        <p15:guide id="3" pos="252" userDrawn="1">
          <p15:clr>
            <a:srgbClr val="F26B43"/>
          </p15:clr>
        </p15:guide>
        <p15:guide id="4" pos="11124" userDrawn="1">
          <p15:clr>
            <a:srgbClr val="F26B43"/>
          </p15:clr>
        </p15:guide>
        <p15:guide id="5" orient="horz" pos="5832" userDrawn="1">
          <p15:clr>
            <a:srgbClr val="F26B43"/>
          </p15:clr>
        </p15:guide>
        <p15:guide id="6" pos="11520" userDrawn="1">
          <p15:clr>
            <a:srgbClr val="F26B43"/>
          </p15:clr>
        </p15:guide>
        <p15:guide id="7" userDrawn="1">
          <p15:clr>
            <a:srgbClr val="F26B43"/>
          </p15:clr>
        </p15:guide>
        <p15:guide id="8" orient="horz" userDrawn="1">
          <p15:clr>
            <a:srgbClr val="F26B43"/>
          </p15:clr>
        </p15:guide>
        <p15:guide id="9" orient="horz" pos="64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chart" Target="../charts/chart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34.ht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1542" y="7317015"/>
            <a:ext cx="12405101" cy="1338828"/>
          </a:xfrm>
        </p:spPr>
        <p:txBody>
          <a:bodyPr/>
          <a:lstStyle/>
          <a:p>
            <a:r>
              <a:rPr lang="en-US" dirty="0" smtClean="0"/>
              <a:t>Five Insights Into The Evolution of Distribution</a:t>
            </a:r>
            <a:endParaRPr lang="en-US" dirty="0"/>
          </a:p>
        </p:txBody>
      </p:sp>
      <p:sp>
        <p:nvSpPr>
          <p:cNvPr id="10" name="Text Placeholder 9"/>
          <p:cNvSpPr>
            <a:spLocks noGrp="1"/>
          </p:cNvSpPr>
          <p:nvPr>
            <p:ph type="body" sz="quarter" idx="10"/>
          </p:nvPr>
        </p:nvSpPr>
        <p:spPr/>
        <p:txBody>
          <a:bodyPr/>
          <a:lstStyle/>
          <a:p>
            <a:r>
              <a:rPr lang="en-US" dirty="0" smtClean="0"/>
              <a:t>Faye Williamson</a:t>
            </a:r>
            <a:r>
              <a:rPr lang="en-US" sz="2400" dirty="0" smtClean="0"/>
              <a:t>  </a:t>
            </a:r>
            <a:r>
              <a:rPr lang="en-US" sz="2400" dirty="0"/>
              <a:t>•  </a:t>
            </a:r>
            <a:r>
              <a:rPr lang="en-US" dirty="0" smtClean="0"/>
              <a:t>Member Relations Director</a:t>
            </a:r>
            <a:endParaRPr lang="en-US" dirty="0"/>
          </a:p>
        </p:txBody>
      </p:sp>
      <p:sp>
        <p:nvSpPr>
          <p:cNvPr id="11" name="Text Placeholder 10"/>
          <p:cNvSpPr>
            <a:spLocks noGrp="1"/>
          </p:cNvSpPr>
          <p:nvPr>
            <p:ph type="body" sz="quarter" idx="11"/>
          </p:nvPr>
        </p:nvSpPr>
        <p:spPr/>
        <p:txBody>
          <a:bodyPr/>
          <a:lstStyle/>
          <a:p>
            <a:r>
              <a:rPr lang="en-US" dirty="0" smtClean="0"/>
              <a:t>Date</a:t>
            </a:r>
            <a:endParaRPr lang="en-US" dirty="0"/>
          </a:p>
        </p:txBody>
      </p:sp>
    </p:spTree>
    <p:extLst>
      <p:ext uri="{BB962C8B-B14F-4D97-AF65-F5344CB8AC3E}">
        <p14:creationId xmlns:p14="http://schemas.microsoft.com/office/powerpoint/2010/main" val="4029228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Fewer Marriages, More </a:t>
            </a:r>
            <a:r>
              <a:rPr lang="en-US" dirty="0"/>
              <a:t>D</a:t>
            </a:r>
            <a:r>
              <a:rPr lang="en-US" dirty="0" smtClean="0"/>
              <a:t>ivorces </a:t>
            </a:r>
            <a:endParaRPr lang="en-US" dirty="0"/>
          </a:p>
        </p:txBody>
      </p:sp>
      <p:sp>
        <p:nvSpPr>
          <p:cNvPr id="10" name="Text Placeholder 9"/>
          <p:cNvSpPr>
            <a:spLocks noGrp="1"/>
          </p:cNvSpPr>
          <p:nvPr>
            <p:ph type="body" sz="quarter" idx="14"/>
          </p:nvPr>
        </p:nvSpPr>
        <p:spPr>
          <a:xfrm>
            <a:off x="409174" y="9275771"/>
            <a:ext cx="8020287" cy="987552"/>
          </a:xfrm>
        </p:spPr>
        <p:txBody>
          <a:bodyPr/>
          <a:lstStyle/>
          <a:p>
            <a:r>
              <a:rPr lang="en-US" dirty="0"/>
              <a:t>Source: Pew Research, Looking to the Future, Public sees an American Decline on Many Fronts. </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39040783"/>
              </p:ext>
            </p:extLst>
          </p:nvPr>
        </p:nvGraphicFramePr>
        <p:xfrm>
          <a:off x="1566693" y="2455475"/>
          <a:ext cx="7408864" cy="6015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74772045"/>
              </p:ext>
            </p:extLst>
          </p:nvPr>
        </p:nvGraphicFramePr>
        <p:xfrm>
          <a:off x="9606985" y="2912672"/>
          <a:ext cx="8073190" cy="55585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63972" y="1670136"/>
            <a:ext cx="14602264" cy="507831"/>
          </a:xfrm>
          <a:prstGeom prst="rect">
            <a:avLst/>
          </a:prstGeom>
          <a:noFill/>
        </p:spPr>
        <p:txBody>
          <a:bodyPr wrap="square" rtlCol="0">
            <a:spAutoFit/>
          </a:bodyPr>
          <a:lstStyle/>
          <a:p>
            <a:pPr algn="ctr"/>
            <a:r>
              <a:rPr lang="en-US" dirty="0"/>
              <a:t>%</a:t>
            </a:r>
            <a:r>
              <a:rPr lang="en-US" dirty="0" smtClean="0"/>
              <a:t> saying, by 2050, they expect people will be ____ likely than they are now</a:t>
            </a:r>
            <a:endParaRPr lang="en-US" dirty="0"/>
          </a:p>
        </p:txBody>
      </p:sp>
      <p:sp>
        <p:nvSpPr>
          <p:cNvPr id="9" name="Rectangle 8"/>
          <p:cNvSpPr/>
          <p:nvPr/>
        </p:nvSpPr>
        <p:spPr>
          <a:xfrm>
            <a:off x="1010423" y="2390611"/>
            <a:ext cx="8181704" cy="66725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12441" y="2390611"/>
            <a:ext cx="8181704" cy="667251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267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Advisor Growth</a:t>
            </a:r>
            <a:endParaRPr lang="en-US" dirty="0"/>
          </a:p>
        </p:txBody>
      </p:sp>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8876" r="8876"/>
          <a:stretch>
            <a:fillRect/>
          </a:stretch>
        </p:blipFill>
        <p:spPr/>
      </p:pic>
      <p:sp>
        <p:nvSpPr>
          <p:cNvPr id="3" name="TextBox 2"/>
          <p:cNvSpPr txBox="1"/>
          <p:nvPr/>
        </p:nvSpPr>
        <p:spPr>
          <a:xfrm>
            <a:off x="360948" y="1717902"/>
            <a:ext cx="8582636" cy="1661993"/>
          </a:xfrm>
          <a:prstGeom prst="rect">
            <a:avLst/>
          </a:prstGeom>
          <a:noFill/>
        </p:spPr>
        <p:txBody>
          <a:bodyPr wrap="square" rtlCol="0">
            <a:spAutoFit/>
          </a:bodyPr>
          <a:lstStyle/>
          <a:p>
            <a:pPr algn="ctr"/>
            <a:r>
              <a:rPr lang="en-US" sz="3400" dirty="0" smtClean="0"/>
              <a:t>Female advisors are growing their client base 22% more than their male counterparts.</a:t>
            </a:r>
            <a:endParaRPr lang="en-US" sz="3400" dirty="0"/>
          </a:p>
        </p:txBody>
      </p:sp>
      <p:sp>
        <p:nvSpPr>
          <p:cNvPr id="5" name="Rectangle 4"/>
          <p:cNvSpPr/>
          <p:nvPr/>
        </p:nvSpPr>
        <p:spPr>
          <a:xfrm>
            <a:off x="360948" y="9785720"/>
            <a:ext cx="4696542" cy="307777"/>
          </a:xfrm>
          <a:prstGeom prst="rect">
            <a:avLst/>
          </a:prstGeom>
        </p:spPr>
        <p:txBody>
          <a:bodyPr wrap="none">
            <a:spAutoFit/>
          </a:bodyPr>
          <a:lstStyle/>
          <a:p>
            <a:r>
              <a:rPr lang="en-US" sz="1400" dirty="0"/>
              <a:t>Source: </a:t>
            </a:r>
            <a:r>
              <a:rPr lang="en-US" sz="1400" i="1" dirty="0"/>
              <a:t>LIMRA EY Study of Experienced Advisors</a:t>
            </a:r>
            <a:r>
              <a:rPr lang="en-US" sz="1400" dirty="0"/>
              <a:t>, 2023</a:t>
            </a:r>
            <a:r>
              <a:rPr lang="en-US" sz="1050" dirty="0"/>
              <a:t>.</a:t>
            </a:r>
            <a:endParaRPr lang="en-US" sz="1050" dirty="0"/>
          </a:p>
        </p:txBody>
      </p:sp>
      <p:graphicFrame>
        <p:nvGraphicFramePr>
          <p:cNvPr id="10" name="Chart 9"/>
          <p:cNvGraphicFramePr>
            <a:graphicFrameLocks/>
          </p:cNvGraphicFramePr>
          <p:nvPr>
            <p:extLst>
              <p:ext uri="{D42A27DB-BD31-4B8C-83A1-F6EECF244321}">
                <p14:modId xmlns:p14="http://schemas.microsoft.com/office/powerpoint/2010/main" val="2913291617"/>
              </p:ext>
            </p:extLst>
          </p:nvPr>
        </p:nvGraphicFramePr>
        <p:xfrm>
          <a:off x="609655" y="4137389"/>
          <a:ext cx="8434137" cy="4890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8071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Brings </a:t>
            </a:r>
            <a:r>
              <a:rPr lang="en-US" dirty="0"/>
              <a:t>O</a:t>
            </a:r>
            <a:r>
              <a:rPr lang="en-US" dirty="0" smtClean="0"/>
              <a:t>pportunity </a:t>
            </a:r>
            <a:endParaRPr lang="en-US" dirty="0"/>
          </a:p>
        </p:txBody>
      </p:sp>
      <p:pic>
        <p:nvPicPr>
          <p:cNvPr id="13" name="Picture Placeholder 1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8844" r="8844"/>
          <a:stretch>
            <a:fillRect/>
          </a:stretch>
        </p:blipFill>
        <p:spPr/>
      </p:pic>
      <p:sp>
        <p:nvSpPr>
          <p:cNvPr id="4" name="Rectangle 3"/>
          <p:cNvSpPr/>
          <p:nvPr/>
        </p:nvSpPr>
        <p:spPr>
          <a:xfrm>
            <a:off x="983412" y="1533895"/>
            <a:ext cx="7305805" cy="1569660"/>
          </a:xfrm>
          <a:prstGeom prst="rect">
            <a:avLst/>
          </a:prstGeom>
        </p:spPr>
        <p:txBody>
          <a:bodyPr wrap="square">
            <a:spAutoFit/>
          </a:bodyPr>
          <a:lstStyle/>
          <a:p>
            <a:pPr algn="ctr"/>
            <a:r>
              <a:rPr lang="en-US" sz="3200" dirty="0">
                <a:solidFill>
                  <a:srgbClr val="353535"/>
                </a:solidFill>
                <a:latin typeface="Lato"/>
              </a:rPr>
              <a:t>The number of Americans ages 65 and older will more than double over the next 40 years</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174216254"/>
              </p:ext>
            </p:extLst>
          </p:nvPr>
        </p:nvGraphicFramePr>
        <p:xfrm>
          <a:off x="696321" y="2562725"/>
          <a:ext cx="8020288" cy="640741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97522" y="9170190"/>
            <a:ext cx="5668407" cy="400110"/>
          </a:xfrm>
          <a:prstGeom prst="rect">
            <a:avLst/>
          </a:prstGeom>
          <a:noFill/>
        </p:spPr>
        <p:txBody>
          <a:bodyPr wrap="square" rtlCol="0">
            <a:spAutoFit/>
          </a:bodyPr>
          <a:lstStyle/>
          <a:p>
            <a:pPr algn="ctr"/>
            <a:r>
              <a:rPr lang="en-US" sz="2000" dirty="0" smtClean="0"/>
              <a:t>Share of population 65 and older, 1950-2025</a:t>
            </a:r>
            <a:endParaRPr lang="en-US" sz="2000" dirty="0"/>
          </a:p>
        </p:txBody>
      </p:sp>
      <p:sp>
        <p:nvSpPr>
          <p:cNvPr id="12" name="Text Placeholder 11"/>
          <p:cNvSpPr>
            <a:spLocks noGrp="1"/>
          </p:cNvSpPr>
          <p:nvPr>
            <p:ph type="body" sz="quarter" idx="14"/>
          </p:nvPr>
        </p:nvSpPr>
        <p:spPr>
          <a:xfrm>
            <a:off x="696322" y="8182638"/>
            <a:ext cx="8020287" cy="987552"/>
          </a:xfrm>
        </p:spPr>
        <p:txBody>
          <a:bodyPr/>
          <a:lstStyle/>
          <a:p>
            <a:r>
              <a:rPr lang="en-US" dirty="0" smtClean="0"/>
              <a:t>Statista, 2023</a:t>
            </a:r>
            <a:endParaRPr lang="en-US" dirty="0"/>
          </a:p>
        </p:txBody>
      </p:sp>
    </p:spTree>
    <p:extLst>
      <p:ext uri="{BB962C8B-B14F-4D97-AF65-F5344CB8AC3E}">
        <p14:creationId xmlns:p14="http://schemas.microsoft.com/office/powerpoint/2010/main" val="237387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endParaRPr lang="en-US" dirty="0"/>
          </a:p>
        </p:txBody>
      </p:sp>
      <p:sp>
        <p:nvSpPr>
          <p:cNvPr id="7" name="Text Placeholder 6"/>
          <p:cNvSpPr>
            <a:spLocks noGrp="1"/>
          </p:cNvSpPr>
          <p:nvPr>
            <p:ph type="body" sz="quarter" idx="14"/>
          </p:nvPr>
        </p:nvSpPr>
        <p:spPr>
          <a:xfrm>
            <a:off x="200908" y="9299448"/>
            <a:ext cx="8020287" cy="987552"/>
          </a:xfrm>
        </p:spPr>
        <p:txBody>
          <a:bodyPr/>
          <a:lstStyle/>
          <a:p>
            <a:r>
              <a:rPr lang="en-US" dirty="0" smtClean="0"/>
              <a:t>Source: </a:t>
            </a:r>
            <a:r>
              <a:rPr lang="en-US" i="1" dirty="0" smtClean="0"/>
              <a:t>LIMRA- NAILBA BGA IMO Survey,</a:t>
            </a:r>
            <a:r>
              <a:rPr lang="en-US" dirty="0"/>
              <a:t> </a:t>
            </a:r>
            <a:r>
              <a:rPr lang="en-US" dirty="0" smtClean="0"/>
              <a:t>2023</a:t>
            </a:r>
            <a:endParaRPr lang="en-US" i="1" dirty="0"/>
          </a:p>
          <a:p>
            <a:endParaRPr lang="en-US" dirty="0"/>
          </a:p>
        </p:txBody>
      </p:sp>
      <p:sp>
        <p:nvSpPr>
          <p:cNvPr id="10" name="Title 1"/>
          <p:cNvSpPr txBox="1">
            <a:spLocks/>
          </p:cNvSpPr>
          <p:nvPr/>
        </p:nvSpPr>
        <p:spPr>
          <a:xfrm>
            <a:off x="0" y="0"/>
            <a:ext cx="18288000" cy="1181100"/>
          </a:xfrm>
          <a:prstGeom prst="rect">
            <a:avLst/>
          </a:prstGeom>
          <a:noFill/>
        </p:spPr>
        <p:txBody>
          <a:bodyPr vert="horz" wrap="none" lIns="365760" tIns="0" rIns="365760" bIns="0" rtlCol="0" anchor="ctr" anchorCtr="0">
            <a:noAutofit/>
          </a:bodyPr>
          <a:lstStyle>
            <a:lvl1pPr algn="l" rtl="0" eaLnBrk="1" fontAlgn="base" hangingPunct="1">
              <a:lnSpc>
                <a:spcPct val="100000"/>
              </a:lnSpc>
              <a:spcBef>
                <a:spcPct val="0"/>
              </a:spcBef>
              <a:spcAft>
                <a:spcPct val="0"/>
              </a:spcAft>
              <a:defRPr sz="4800" b="0" baseline="0">
                <a:solidFill>
                  <a:schemeClr val="bg1"/>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a:lstStyle>
          <a:p>
            <a:pPr defTabSz="914400"/>
            <a:r>
              <a:rPr lang="en-US" kern="0" dirty="0" smtClean="0"/>
              <a:t>Need Growing, but Sales </a:t>
            </a:r>
            <a:r>
              <a:rPr lang="en-US" kern="0" dirty="0"/>
              <a:t>A</a:t>
            </a:r>
            <a:r>
              <a:rPr lang="en-US" kern="0" dirty="0" smtClean="0"/>
              <a:t>ren’t (mostly)</a:t>
            </a:r>
            <a:endParaRPr lang="en-US" kern="0" dirty="0"/>
          </a:p>
        </p:txBody>
      </p:sp>
      <p:grpSp>
        <p:nvGrpSpPr>
          <p:cNvPr id="12" name="Group 11"/>
          <p:cNvGrpSpPr/>
          <p:nvPr/>
        </p:nvGrpSpPr>
        <p:grpSpPr>
          <a:xfrm>
            <a:off x="8718115" y="1443789"/>
            <a:ext cx="9304201" cy="7261800"/>
            <a:chOff x="890336" y="1888958"/>
            <a:chExt cx="9372600" cy="7315200"/>
          </a:xfrm>
        </p:grpSpPr>
        <p:graphicFrame>
          <p:nvGraphicFramePr>
            <p:cNvPr id="8" name="Chart 7"/>
            <p:cNvGraphicFramePr>
              <a:graphicFrameLocks/>
            </p:cNvGraphicFramePr>
            <p:nvPr>
              <p:extLst>
                <p:ext uri="{D42A27DB-BD31-4B8C-83A1-F6EECF244321}">
                  <p14:modId xmlns:p14="http://schemas.microsoft.com/office/powerpoint/2010/main" val="285548613"/>
                </p:ext>
              </p:extLst>
            </p:nvPr>
          </p:nvGraphicFramePr>
          <p:xfrm>
            <a:off x="890336" y="3549315"/>
            <a:ext cx="9372600" cy="506529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370221" y="2322095"/>
              <a:ext cx="5991726" cy="923330"/>
            </a:xfrm>
            <a:prstGeom prst="rect">
              <a:avLst/>
            </a:prstGeom>
            <a:noFill/>
          </p:spPr>
          <p:txBody>
            <a:bodyPr wrap="square" rtlCol="0">
              <a:spAutoFit/>
            </a:bodyPr>
            <a:lstStyle/>
            <a:p>
              <a:pPr algn="ctr"/>
              <a:r>
                <a:rPr lang="en-US" dirty="0" smtClean="0"/>
                <a:t>Gap Between Own Insurance and Need Insurance </a:t>
              </a:r>
              <a:endParaRPr lang="en-US" dirty="0"/>
            </a:p>
          </p:txBody>
        </p:sp>
        <p:sp>
          <p:nvSpPr>
            <p:cNvPr id="11" name="Rectangle 10"/>
            <p:cNvSpPr/>
            <p:nvPr/>
          </p:nvSpPr>
          <p:spPr>
            <a:xfrm>
              <a:off x="1010652" y="1888958"/>
              <a:ext cx="9252283" cy="7315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Table 13"/>
          <p:cNvGraphicFramePr>
            <a:graphicFrameLocks noGrp="1"/>
          </p:cNvGraphicFramePr>
          <p:nvPr>
            <p:extLst>
              <p:ext uri="{D42A27DB-BD31-4B8C-83A1-F6EECF244321}">
                <p14:modId xmlns:p14="http://schemas.microsoft.com/office/powerpoint/2010/main" val="3894823122"/>
              </p:ext>
            </p:extLst>
          </p:nvPr>
        </p:nvGraphicFramePr>
        <p:xfrm>
          <a:off x="601579" y="1564575"/>
          <a:ext cx="7218947" cy="3182008"/>
        </p:xfrm>
        <a:graphic>
          <a:graphicData uri="http://schemas.openxmlformats.org/drawingml/2006/table">
            <a:tbl>
              <a:tblPr/>
              <a:tblGrid>
                <a:gridCol w="2788738">
                  <a:extLst>
                    <a:ext uri="{9D8B030D-6E8A-4147-A177-3AD203B41FA5}">
                      <a16:colId xmlns:a16="http://schemas.microsoft.com/office/drawing/2014/main" val="1262498851"/>
                    </a:ext>
                  </a:extLst>
                </a:gridCol>
                <a:gridCol w="4430209">
                  <a:extLst>
                    <a:ext uri="{9D8B030D-6E8A-4147-A177-3AD203B41FA5}">
                      <a16:colId xmlns:a16="http://schemas.microsoft.com/office/drawing/2014/main" val="3937920887"/>
                    </a:ext>
                  </a:extLst>
                </a:gridCol>
              </a:tblGrid>
              <a:tr h="1221832">
                <a:tc>
                  <a:txBody>
                    <a:bodyPr/>
                    <a:lstStyle/>
                    <a:p>
                      <a:pPr algn="l" fontAlgn="b"/>
                      <a:r>
                        <a:rPr lang="en-US" sz="2800" b="0" i="0"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C000"/>
                    </a:solidFill>
                  </a:tcPr>
                </a:tc>
                <a:tc>
                  <a:txBody>
                    <a:bodyPr/>
                    <a:lstStyle/>
                    <a:p>
                      <a:pPr algn="l" fontAlgn="b"/>
                      <a:r>
                        <a:rPr lang="en-US" sz="2800" b="0" i="0" u="none" strike="noStrike" dirty="0">
                          <a:solidFill>
                            <a:srgbClr val="000000"/>
                          </a:solidFill>
                          <a:effectLst/>
                          <a:latin typeface="Calibri" panose="020F0502020204030204" pitchFamily="34" charset="0"/>
                        </a:rPr>
                        <a:t>U.S. Individual Life Insurance Annualized Premium Growth </a:t>
                      </a:r>
                    </a:p>
                  </a:txBody>
                  <a:tcPr marL="6350" marR="6350" marT="6350" marB="0" anchor="b">
                    <a:lnL>
                      <a:noFill/>
                    </a:lnL>
                    <a:lnR>
                      <a:noFill/>
                    </a:lnR>
                    <a:lnT>
                      <a:noFill/>
                    </a:lnT>
                    <a:lnB>
                      <a:noFill/>
                    </a:lnB>
                    <a:solidFill>
                      <a:srgbClr val="FFC000"/>
                    </a:solidFill>
                  </a:tcPr>
                </a:tc>
                <a:extLst>
                  <a:ext uri="{0D108BD9-81ED-4DB2-BD59-A6C34878D82A}">
                    <a16:rowId xmlns:a16="http://schemas.microsoft.com/office/drawing/2014/main" val="1079150614"/>
                  </a:ext>
                </a:extLst>
              </a:tr>
              <a:tr h="490044">
                <a:tc>
                  <a:txBody>
                    <a:bodyPr/>
                    <a:lstStyle/>
                    <a:p>
                      <a:pPr algn="l" fontAlgn="b"/>
                      <a:r>
                        <a:rPr lang="en-US" sz="2800" b="0" i="0" u="none" strike="noStrike">
                          <a:solidFill>
                            <a:srgbClr val="000000"/>
                          </a:solidFill>
                          <a:effectLst/>
                          <a:latin typeface="Calibri" panose="020F0502020204030204" pitchFamily="34" charset="0"/>
                        </a:rPr>
                        <a:t>2021</a:t>
                      </a:r>
                    </a:p>
                  </a:txBody>
                  <a:tcPr marL="6350" marR="6350" marT="6350" marB="0" anchor="b">
                    <a:lnL>
                      <a:noFill/>
                    </a:lnL>
                    <a:lnR>
                      <a:noFill/>
                    </a:lnR>
                    <a:lnT>
                      <a:noFill/>
                    </a:lnT>
                    <a:lnB>
                      <a:noFill/>
                    </a:lnB>
                  </a:tcPr>
                </a:tc>
                <a:tc>
                  <a:txBody>
                    <a:bodyPr/>
                    <a:lstStyle/>
                    <a:p>
                      <a:pPr algn="r" fontAlgn="b"/>
                      <a:r>
                        <a:rPr lang="en-US" sz="28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tcPr>
                </a:tc>
                <a:extLst>
                  <a:ext uri="{0D108BD9-81ED-4DB2-BD59-A6C34878D82A}">
                    <a16:rowId xmlns:a16="http://schemas.microsoft.com/office/drawing/2014/main" val="1442911780"/>
                  </a:ext>
                </a:extLst>
              </a:tr>
              <a:tr h="490044">
                <a:tc>
                  <a:txBody>
                    <a:bodyPr/>
                    <a:lstStyle/>
                    <a:p>
                      <a:pPr algn="l" fontAlgn="b"/>
                      <a:r>
                        <a:rPr lang="en-US" sz="2800" b="0" i="0" u="none" strike="noStrike" dirty="0" smtClean="0">
                          <a:solidFill>
                            <a:srgbClr val="000000"/>
                          </a:solidFill>
                          <a:effectLst/>
                          <a:latin typeface="Calibri" panose="020F0502020204030204" pitchFamily="34" charset="0"/>
                        </a:rPr>
                        <a:t>2022</a:t>
                      </a:r>
                      <a:endParaRPr lang="en-US"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7E6E6"/>
                    </a:solidFill>
                  </a:tcPr>
                </a:tc>
                <a:tc>
                  <a:txBody>
                    <a:bodyPr/>
                    <a:lstStyle/>
                    <a:p>
                      <a:pPr algn="r" fontAlgn="b"/>
                      <a:r>
                        <a:rPr lang="en-US" sz="2800" b="0" i="0" u="none" strike="noStrike" dirty="0" smtClean="0">
                          <a:solidFill>
                            <a:srgbClr val="000000"/>
                          </a:solidFill>
                          <a:effectLst/>
                          <a:latin typeface="Calibri" panose="020F0502020204030204" pitchFamily="34" charset="0"/>
                        </a:rPr>
                        <a:t>1%</a:t>
                      </a:r>
                      <a:endParaRPr lang="en-US"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277381342"/>
                  </a:ext>
                </a:extLst>
              </a:tr>
              <a:tr h="490044">
                <a:tc>
                  <a:txBody>
                    <a:bodyPr/>
                    <a:lstStyle/>
                    <a:p>
                      <a:pPr algn="l" fontAlgn="b"/>
                      <a:r>
                        <a:rPr lang="en-US" sz="2800" b="0" i="0" u="none" strike="noStrike">
                          <a:solidFill>
                            <a:srgbClr val="000000"/>
                          </a:solidFill>
                          <a:effectLst/>
                          <a:latin typeface="Calibri" panose="020F0502020204030204" pitchFamily="34" charset="0"/>
                        </a:rPr>
                        <a:t>2023 (Forecast) </a:t>
                      </a:r>
                    </a:p>
                  </a:txBody>
                  <a:tcPr marL="6350" marR="6350" marT="6350" marB="0" anchor="b">
                    <a:lnL>
                      <a:noFill/>
                    </a:lnL>
                    <a:lnR>
                      <a:noFill/>
                    </a:lnR>
                    <a:lnT>
                      <a:noFill/>
                    </a:lnT>
                    <a:lnB>
                      <a:noFill/>
                    </a:lnB>
                  </a:tcPr>
                </a:tc>
                <a:tc>
                  <a:txBody>
                    <a:bodyPr/>
                    <a:lstStyle/>
                    <a:p>
                      <a:pPr algn="r" fontAlgn="b"/>
                      <a:r>
                        <a:rPr lang="en-US" sz="2800" b="0" i="0" u="none" strike="noStrike" dirty="0">
                          <a:solidFill>
                            <a:srgbClr val="000000"/>
                          </a:solidFill>
                          <a:effectLst/>
                          <a:latin typeface="Calibri" panose="020F0502020204030204" pitchFamily="34" charset="0"/>
                        </a:rPr>
                        <a:t>-3 to +1%</a:t>
                      </a:r>
                    </a:p>
                  </a:txBody>
                  <a:tcPr marL="6350" marR="6350" marT="6350" marB="0" anchor="b">
                    <a:lnL>
                      <a:noFill/>
                    </a:lnL>
                    <a:lnR>
                      <a:noFill/>
                    </a:lnR>
                    <a:lnT>
                      <a:noFill/>
                    </a:lnT>
                    <a:lnB>
                      <a:noFill/>
                    </a:lnB>
                  </a:tcPr>
                </a:tc>
                <a:extLst>
                  <a:ext uri="{0D108BD9-81ED-4DB2-BD59-A6C34878D82A}">
                    <a16:rowId xmlns:a16="http://schemas.microsoft.com/office/drawing/2014/main" val="346410973"/>
                  </a:ext>
                </a:extLst>
              </a:tr>
              <a:tr h="490044">
                <a:tc>
                  <a:txBody>
                    <a:bodyPr/>
                    <a:lstStyle/>
                    <a:p>
                      <a:pPr algn="l" fontAlgn="b"/>
                      <a:r>
                        <a:rPr lang="en-US" sz="2800" b="0" i="0" u="none" strike="noStrike">
                          <a:solidFill>
                            <a:srgbClr val="000000"/>
                          </a:solidFill>
                          <a:effectLst/>
                          <a:latin typeface="Calibri" panose="020F0502020204030204" pitchFamily="34" charset="0"/>
                        </a:rPr>
                        <a:t>2024 (Forecast) </a:t>
                      </a:r>
                    </a:p>
                  </a:txBody>
                  <a:tcPr marL="6350" marR="6350" marT="6350" marB="0" anchor="b">
                    <a:lnL>
                      <a:noFill/>
                    </a:lnL>
                    <a:lnR>
                      <a:noFill/>
                    </a:lnR>
                    <a:lnT>
                      <a:noFill/>
                    </a:lnT>
                    <a:lnB>
                      <a:noFill/>
                    </a:lnB>
                    <a:solidFill>
                      <a:srgbClr val="E7E6E6"/>
                    </a:solidFill>
                  </a:tcPr>
                </a:tc>
                <a:tc>
                  <a:txBody>
                    <a:bodyPr/>
                    <a:lstStyle/>
                    <a:p>
                      <a:pPr algn="r" fontAlgn="b"/>
                      <a:r>
                        <a:rPr lang="en-US" sz="2800" b="0" i="0" u="none" strike="noStrike" dirty="0">
                          <a:solidFill>
                            <a:srgbClr val="000000"/>
                          </a:solidFill>
                          <a:effectLst/>
                          <a:latin typeface="Calibri" panose="020F0502020204030204" pitchFamily="34" charset="0"/>
                        </a:rPr>
                        <a:t>+1 to +5</a:t>
                      </a:r>
                      <a:r>
                        <a:rPr lang="en-US" sz="2800" b="0" i="0" u="none" strike="noStrike" dirty="0" smtClean="0">
                          <a:solidFill>
                            <a:srgbClr val="000000"/>
                          </a:solidFill>
                          <a:effectLst/>
                          <a:latin typeface="Calibri" panose="020F0502020204030204" pitchFamily="34" charset="0"/>
                        </a:rPr>
                        <a:t>%</a:t>
                      </a:r>
                      <a:endParaRPr lang="en-US" sz="2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1811674462"/>
                  </a:ext>
                </a:extLst>
              </a:tr>
            </a:tbl>
          </a:graphicData>
        </a:graphic>
      </p:graphicFrame>
      <p:sp>
        <p:nvSpPr>
          <p:cNvPr id="2" name="Rectangle 1"/>
          <p:cNvSpPr/>
          <p:nvPr/>
        </p:nvSpPr>
        <p:spPr>
          <a:xfrm>
            <a:off x="601580" y="1564575"/>
            <a:ext cx="7218947" cy="3182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7109" y="5021942"/>
            <a:ext cx="8069058" cy="4324261"/>
          </a:xfrm>
          <a:prstGeom prst="rect">
            <a:avLst/>
          </a:prstGeom>
        </p:spPr>
        <p:txBody>
          <a:bodyPr wrap="square">
            <a:spAutoFit/>
          </a:bodyPr>
          <a:lstStyle/>
          <a:p>
            <a:pPr marL="457200" indent="-457200">
              <a:buFont typeface="Wingdings" panose="05000000000000000000" pitchFamily="2" charset="2"/>
              <a:buChar char="§"/>
            </a:pPr>
            <a:r>
              <a:rPr lang="en-US" sz="2500" dirty="0" smtClean="0"/>
              <a:t>Industry </a:t>
            </a:r>
            <a:r>
              <a:rPr lang="en-US" sz="2500" dirty="0"/>
              <a:t>premium </a:t>
            </a:r>
            <a:r>
              <a:rPr lang="en-US" sz="2500" dirty="0" smtClean="0"/>
              <a:t>declined 13% </a:t>
            </a:r>
            <a:r>
              <a:rPr lang="en-US" sz="2500" dirty="0"/>
              <a:t>in the last three months of 2022 </a:t>
            </a:r>
            <a:r>
              <a:rPr lang="en-US" sz="2500" dirty="0" smtClean="0"/>
              <a:t>and continued </a:t>
            </a:r>
            <a:r>
              <a:rPr lang="en-US" sz="2500" dirty="0"/>
              <a:t>into 2023, with annualized new premiums dropping 7 percent compared with </a:t>
            </a:r>
            <a:r>
              <a:rPr lang="en-US" sz="2500" dirty="0" smtClean="0"/>
              <a:t>first quarter 2022</a:t>
            </a:r>
            <a:r>
              <a:rPr lang="en-US" sz="2500" dirty="0"/>
              <a:t>. </a:t>
            </a:r>
            <a:endParaRPr lang="en-US" sz="2500" dirty="0" smtClean="0"/>
          </a:p>
          <a:p>
            <a:endParaRPr lang="en-US" sz="2500" dirty="0"/>
          </a:p>
          <a:p>
            <a:pPr marL="457200" indent="-457200">
              <a:buFont typeface="Wingdings" panose="05000000000000000000" pitchFamily="2" charset="2"/>
              <a:buChar char="§"/>
            </a:pPr>
            <a:r>
              <a:rPr lang="en-US" sz="2500" dirty="0" smtClean="0"/>
              <a:t>After dropping throughout 2022, </a:t>
            </a:r>
            <a:r>
              <a:rPr lang="en-US" sz="2500" dirty="0"/>
              <a:t>policy sales stabilized, </a:t>
            </a:r>
            <a:r>
              <a:rPr lang="en-US" sz="2500" dirty="0" smtClean="0"/>
              <a:t>increasing </a:t>
            </a:r>
            <a:r>
              <a:rPr lang="en-US" sz="2500" dirty="0"/>
              <a:t>by </a:t>
            </a:r>
            <a:r>
              <a:rPr lang="en-US" sz="2500" dirty="0" smtClean="0"/>
              <a:t>4 percent in the first quarter 2023. </a:t>
            </a:r>
          </a:p>
          <a:p>
            <a:endParaRPr lang="en-US" sz="2500" dirty="0" smtClean="0"/>
          </a:p>
          <a:p>
            <a:pPr marL="457200" indent="-457200">
              <a:buFont typeface="Wingdings" panose="05000000000000000000" pitchFamily="2" charset="2"/>
              <a:buChar char="§"/>
            </a:pPr>
            <a:r>
              <a:rPr lang="en-US" sz="2500" dirty="0" smtClean="0"/>
              <a:t>Intermediaries are most bullish on indexed universal life products and most bearish on fixed universal life. </a:t>
            </a:r>
            <a:endParaRPr lang="en-US" sz="2500" dirty="0"/>
          </a:p>
        </p:txBody>
      </p:sp>
    </p:spTree>
    <p:extLst>
      <p:ext uri="{BB962C8B-B14F-4D97-AF65-F5344CB8AC3E}">
        <p14:creationId xmlns:p14="http://schemas.microsoft.com/office/powerpoint/2010/main" val="727484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4966" r="4966"/>
          <a:stretch>
            <a:fillRect/>
          </a:stretch>
        </p:blipFill>
        <p:spPr/>
      </p:pic>
      <p:sp>
        <p:nvSpPr>
          <p:cNvPr id="4" name="Text Placeholder 3"/>
          <p:cNvSpPr txBox="1">
            <a:spLocks/>
          </p:cNvSpPr>
          <p:nvPr/>
        </p:nvSpPr>
        <p:spPr>
          <a:xfrm>
            <a:off x="535272" y="2010566"/>
            <a:ext cx="7544016" cy="5233988"/>
          </a:xfrm>
          <a:prstGeom prst="rect">
            <a:avLst/>
          </a:prstGeom>
        </p:spPr>
        <p:txBody>
          <a:bodyPr/>
          <a:lst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a:lstStyle>
          <a:p>
            <a:pPr marL="742950" indent="-742950" defTabSz="914400">
              <a:lnSpc>
                <a:spcPct val="100000"/>
              </a:lnSpc>
              <a:buFont typeface="Wingdings" panose="05000000000000000000" pitchFamily="2" charset="2"/>
              <a:buChar char="§"/>
            </a:pPr>
            <a:r>
              <a:rPr lang="en-US" sz="3200" kern="0" dirty="0" smtClean="0"/>
              <a:t>Are products that worked for Boomers what the market really wants? </a:t>
            </a:r>
          </a:p>
          <a:p>
            <a:pPr marL="742950" indent="-742950" defTabSz="914400">
              <a:lnSpc>
                <a:spcPct val="100000"/>
              </a:lnSpc>
              <a:buFont typeface="Wingdings" panose="05000000000000000000" pitchFamily="2" charset="2"/>
              <a:buChar char="§"/>
            </a:pPr>
            <a:r>
              <a:rPr lang="en-US" sz="3200" kern="0" dirty="0" smtClean="0">
                <a:solidFill>
                  <a:srgbClr val="000000"/>
                </a:solidFill>
              </a:rPr>
              <a:t>Do your products reflect the reality of the market? (Delayed family formation, high debt, different family structures and markets) </a:t>
            </a:r>
          </a:p>
          <a:p>
            <a:pPr marL="742950" indent="-742950" defTabSz="914400">
              <a:lnSpc>
                <a:spcPct val="100000"/>
              </a:lnSpc>
              <a:buFont typeface="Wingdings" panose="05000000000000000000" pitchFamily="2" charset="2"/>
              <a:buChar char="§"/>
            </a:pPr>
            <a:r>
              <a:rPr lang="en-US" sz="3200" kern="0" dirty="0" smtClean="0">
                <a:solidFill>
                  <a:srgbClr val="000000"/>
                </a:solidFill>
              </a:rPr>
              <a:t>What does the future financial professional look like? What will they expect and what will they need to manage large books of business?  </a:t>
            </a:r>
          </a:p>
        </p:txBody>
      </p:sp>
    </p:spTree>
    <p:extLst>
      <p:ext uri="{BB962C8B-B14F-4D97-AF65-F5344CB8AC3E}">
        <p14:creationId xmlns:p14="http://schemas.microsoft.com/office/powerpoint/2010/main" val="2944135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 Have Other Things </a:t>
            </a:r>
            <a:r>
              <a:rPr lang="en-US" dirty="0"/>
              <a:t>O</a:t>
            </a:r>
            <a:r>
              <a:rPr lang="en-US" dirty="0" smtClean="0"/>
              <a:t>n </a:t>
            </a:r>
            <a:r>
              <a:rPr lang="en-US" dirty="0"/>
              <a:t>T</a:t>
            </a:r>
            <a:r>
              <a:rPr lang="en-US" dirty="0" smtClean="0"/>
              <a:t>heir </a:t>
            </a:r>
            <a:r>
              <a:rPr lang="en-US" dirty="0"/>
              <a:t>M</a:t>
            </a:r>
            <a:r>
              <a:rPr lang="en-US" dirty="0" smtClean="0"/>
              <a:t>inds  </a:t>
            </a:r>
            <a:endParaRPr lang="en-US" dirty="0"/>
          </a:p>
        </p:txBody>
      </p:sp>
      <p:sp>
        <p:nvSpPr>
          <p:cNvPr id="6" name="Text Placeholder 5"/>
          <p:cNvSpPr>
            <a:spLocks noGrp="1"/>
          </p:cNvSpPr>
          <p:nvPr>
            <p:ph type="body" sz="quarter" idx="14"/>
          </p:nvPr>
        </p:nvSpPr>
        <p:spPr>
          <a:xfrm>
            <a:off x="221345" y="9299448"/>
            <a:ext cx="8020287" cy="987552"/>
          </a:xfrm>
        </p:spPr>
        <p:txBody>
          <a:bodyPr/>
          <a:lstStyle/>
          <a:p>
            <a:r>
              <a:rPr lang="en-US" dirty="0" smtClean="0"/>
              <a:t>Source: </a:t>
            </a:r>
            <a:r>
              <a:rPr lang="en-US" i="1" dirty="0" smtClean="0"/>
              <a:t>LIMRA </a:t>
            </a:r>
            <a:r>
              <a:rPr lang="en-US" i="1" dirty="0"/>
              <a:t>Consumer Sentiment Survey</a:t>
            </a:r>
            <a:r>
              <a:rPr lang="en-US" dirty="0"/>
              <a:t>, January 2023</a:t>
            </a:r>
          </a:p>
          <a:p>
            <a:endParaRPr lang="en-US" dirty="0"/>
          </a:p>
        </p:txBody>
      </p:sp>
      <p:pic>
        <p:nvPicPr>
          <p:cNvPr id="4" name="Picture 3"/>
          <p:cNvPicPr>
            <a:picLocks noChangeAspect="1"/>
          </p:cNvPicPr>
          <p:nvPr/>
        </p:nvPicPr>
        <p:blipFill>
          <a:blip r:embed="rId2"/>
          <a:stretch>
            <a:fillRect/>
          </a:stretch>
        </p:blipFill>
        <p:spPr>
          <a:xfrm>
            <a:off x="8771021" y="3621886"/>
            <a:ext cx="9393101" cy="4992028"/>
          </a:xfrm>
          <a:prstGeom prst="rect">
            <a:avLst/>
          </a:prstGeom>
        </p:spPr>
      </p:pic>
      <p:sp>
        <p:nvSpPr>
          <p:cNvPr id="13" name="Rectangle 12"/>
          <p:cNvSpPr/>
          <p:nvPr/>
        </p:nvSpPr>
        <p:spPr>
          <a:xfrm>
            <a:off x="10724371" y="2040052"/>
            <a:ext cx="5486399" cy="830997"/>
          </a:xfrm>
          <a:prstGeom prst="rect">
            <a:avLst/>
          </a:prstGeom>
        </p:spPr>
        <p:txBody>
          <a:bodyPr wrap="square">
            <a:spAutoFit/>
          </a:bodyPr>
          <a:lstStyle/>
          <a:p>
            <a:pPr algn="ctr"/>
            <a:r>
              <a:rPr lang="en-US" sz="2400" dirty="0"/>
              <a:t>Topics Discussed With Financial Professional in Past Two Years</a:t>
            </a:r>
          </a:p>
        </p:txBody>
      </p:sp>
      <p:sp>
        <p:nvSpPr>
          <p:cNvPr id="14" name="TextBox 13"/>
          <p:cNvSpPr txBox="1"/>
          <p:nvPr/>
        </p:nvSpPr>
        <p:spPr>
          <a:xfrm>
            <a:off x="926432" y="3029282"/>
            <a:ext cx="7315200" cy="4585871"/>
          </a:xfrm>
          <a:prstGeom prst="rect">
            <a:avLst/>
          </a:prstGeom>
          <a:noFill/>
        </p:spPr>
        <p:txBody>
          <a:bodyPr wrap="square" rtlCol="0">
            <a:spAutoFit/>
          </a:bodyPr>
          <a:lstStyle/>
          <a:p>
            <a:pPr marL="457200" indent="-457200">
              <a:spcAft>
                <a:spcPts val="2400"/>
              </a:spcAft>
              <a:buFont typeface="Wingdings" panose="05000000000000000000" pitchFamily="2" charset="2"/>
              <a:buChar char="§"/>
            </a:pPr>
            <a:r>
              <a:rPr lang="en-US" sz="3600" dirty="0" smtClean="0"/>
              <a:t>19% have a very or somewhat favorable view of the economy</a:t>
            </a:r>
          </a:p>
          <a:p>
            <a:pPr marL="457200" indent="-457200">
              <a:spcAft>
                <a:spcPts val="2400"/>
              </a:spcAft>
              <a:buFont typeface="Wingdings" panose="05000000000000000000" pitchFamily="2" charset="2"/>
              <a:buChar char="§"/>
            </a:pPr>
            <a:r>
              <a:rPr lang="en-US" sz="3600" dirty="0" smtClean="0"/>
              <a:t>66% say inflation is a major concern for them </a:t>
            </a:r>
          </a:p>
          <a:p>
            <a:pPr marL="457200" indent="-457200">
              <a:spcAft>
                <a:spcPts val="2400"/>
              </a:spcAft>
              <a:buFont typeface="Wingdings" panose="05000000000000000000" pitchFamily="2" charset="2"/>
              <a:buChar char="§"/>
            </a:pPr>
            <a:r>
              <a:rPr lang="en-US" sz="3600" dirty="0" smtClean="0"/>
              <a:t>32% say they have somewhat or high stress levels around their household finances </a:t>
            </a:r>
            <a:endParaRPr lang="en-US" sz="3600" dirty="0"/>
          </a:p>
        </p:txBody>
      </p:sp>
      <p:sp>
        <p:nvSpPr>
          <p:cNvPr id="16" name="TextBox 15"/>
          <p:cNvSpPr txBox="1"/>
          <p:nvPr/>
        </p:nvSpPr>
        <p:spPr>
          <a:xfrm>
            <a:off x="9152671" y="8306137"/>
            <a:ext cx="5775158" cy="307777"/>
          </a:xfrm>
          <a:prstGeom prst="rect">
            <a:avLst/>
          </a:prstGeom>
          <a:noFill/>
        </p:spPr>
        <p:txBody>
          <a:bodyPr wrap="square" rtlCol="0">
            <a:spAutoFit/>
          </a:bodyPr>
          <a:lstStyle/>
          <a:p>
            <a:r>
              <a:rPr lang="en-US" sz="1400" dirty="0" smtClean="0"/>
              <a:t>LIMRA Retirement Investors Survey 2022</a:t>
            </a:r>
            <a:endParaRPr lang="en-US" sz="1400" dirty="0"/>
          </a:p>
        </p:txBody>
      </p:sp>
    </p:spTree>
    <p:extLst>
      <p:ext uri="{BB962C8B-B14F-4D97-AF65-F5344CB8AC3E}">
        <p14:creationId xmlns:p14="http://schemas.microsoft.com/office/powerpoint/2010/main" val="115228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Clients </a:t>
            </a:r>
            <a:r>
              <a:rPr lang="en-US" dirty="0"/>
              <a:t>D</a:t>
            </a:r>
            <a:r>
              <a:rPr lang="en-US" dirty="0" smtClean="0"/>
              <a:t>on’t </a:t>
            </a:r>
            <a:r>
              <a:rPr lang="en-US" dirty="0"/>
              <a:t>U</a:t>
            </a:r>
            <a:r>
              <a:rPr lang="en-US" dirty="0" smtClean="0"/>
              <a:t>nderstand </a:t>
            </a:r>
            <a:r>
              <a:rPr lang="en-US" dirty="0"/>
              <a:t>A</a:t>
            </a:r>
            <a:r>
              <a:rPr lang="en-US" dirty="0" smtClean="0"/>
              <a:t>bout </a:t>
            </a:r>
            <a:r>
              <a:rPr lang="en-US" dirty="0"/>
              <a:t>L</a:t>
            </a:r>
            <a:r>
              <a:rPr lang="en-US" dirty="0" smtClean="0"/>
              <a:t>ife </a:t>
            </a:r>
            <a:r>
              <a:rPr lang="en-US" dirty="0"/>
              <a:t>I</a:t>
            </a:r>
            <a:r>
              <a:rPr lang="en-US" dirty="0" smtClean="0"/>
              <a:t>nsurance…</a:t>
            </a:r>
            <a:endParaRPr lang="en-US" dirty="0"/>
          </a:p>
        </p:txBody>
      </p:sp>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5893" b="5893"/>
          <a:stretch>
            <a:fillRect/>
          </a:stretch>
        </p:blipFill>
        <p:spPr/>
      </p:pic>
      <p:sp>
        <p:nvSpPr>
          <p:cNvPr id="6" name="Text Placeholder 5"/>
          <p:cNvSpPr>
            <a:spLocks noGrp="1"/>
          </p:cNvSpPr>
          <p:nvPr>
            <p:ph type="body" sz="quarter" idx="14"/>
          </p:nvPr>
        </p:nvSpPr>
        <p:spPr>
          <a:xfrm>
            <a:off x="265043" y="9120447"/>
            <a:ext cx="8020287" cy="987552"/>
          </a:xfrm>
        </p:spPr>
        <p:txBody>
          <a:bodyPr/>
          <a:lstStyle/>
          <a:p>
            <a:r>
              <a:rPr lang="en-US" dirty="0" smtClean="0"/>
              <a:t>Sample: All FP’s selling life insurance</a:t>
            </a:r>
          </a:p>
          <a:p>
            <a:r>
              <a:rPr lang="en-US" dirty="0" smtClean="0"/>
              <a:t>Source: </a:t>
            </a:r>
            <a:r>
              <a:rPr lang="en-US" i="1" dirty="0" smtClean="0"/>
              <a:t>Reimagining Growth: LIMRA-EY Experienced Financial Professional Study</a:t>
            </a:r>
            <a:r>
              <a:rPr lang="en-US" dirty="0" smtClean="0"/>
              <a:t>, 2023</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368066519"/>
              </p:ext>
            </p:extLst>
          </p:nvPr>
        </p:nvGraphicFramePr>
        <p:xfrm>
          <a:off x="265043" y="2096502"/>
          <a:ext cx="8878958" cy="5897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2945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…Differs </a:t>
            </a:r>
            <a:r>
              <a:rPr lang="en-US" dirty="0"/>
              <a:t>B</a:t>
            </a:r>
            <a:r>
              <a:rPr lang="en-US" dirty="0" smtClean="0"/>
              <a:t>y </a:t>
            </a:r>
            <a:r>
              <a:rPr lang="en-US" dirty="0"/>
              <a:t>A</a:t>
            </a:r>
            <a:r>
              <a:rPr lang="en-US" dirty="0" smtClean="0"/>
              <a:t>dvisor </a:t>
            </a:r>
            <a:r>
              <a:rPr lang="en-US" dirty="0"/>
              <a:t>T</a:t>
            </a:r>
            <a:r>
              <a:rPr lang="en-US" dirty="0" smtClean="0"/>
              <a:t>ype </a:t>
            </a:r>
            <a:endParaRPr lang="en-US" dirty="0"/>
          </a:p>
        </p:txBody>
      </p:sp>
      <p:sp>
        <p:nvSpPr>
          <p:cNvPr id="6" name="Text Placeholder 5"/>
          <p:cNvSpPr>
            <a:spLocks noGrp="1"/>
          </p:cNvSpPr>
          <p:nvPr>
            <p:ph type="body" sz="quarter" idx="14"/>
          </p:nvPr>
        </p:nvSpPr>
        <p:spPr>
          <a:xfrm>
            <a:off x="338074" y="9006989"/>
            <a:ext cx="8020287" cy="987552"/>
          </a:xfrm>
        </p:spPr>
        <p:txBody>
          <a:bodyPr/>
          <a:lstStyle/>
          <a:p>
            <a:r>
              <a:rPr lang="en-US" dirty="0" smtClean="0"/>
              <a:t>Sample: All FP’s selling life insurance</a:t>
            </a:r>
          </a:p>
          <a:p>
            <a:r>
              <a:rPr lang="en-US" dirty="0"/>
              <a:t>Source: </a:t>
            </a:r>
            <a:r>
              <a:rPr lang="en-US" i="1" dirty="0"/>
              <a:t>Reimagining Growth: LIMRA-EY Experienced Financial Professional Study, </a:t>
            </a:r>
            <a:r>
              <a:rPr lang="en-US" dirty="0"/>
              <a:t>2023</a:t>
            </a:r>
            <a:endParaRPr lang="en-US" i="1" dirty="0"/>
          </a:p>
        </p:txBody>
      </p:sp>
      <p:graphicFrame>
        <p:nvGraphicFramePr>
          <p:cNvPr id="8" name="Chart Placeholder 7"/>
          <p:cNvGraphicFramePr>
            <a:graphicFrameLocks noGrp="1"/>
          </p:cNvGraphicFramePr>
          <p:nvPr>
            <p:ph type="chart" sz="quarter" idx="4294967295"/>
            <p:extLst>
              <p:ext uri="{D42A27DB-BD31-4B8C-83A1-F6EECF244321}">
                <p14:modId xmlns:p14="http://schemas.microsoft.com/office/powerpoint/2010/main" val="2545967355"/>
              </p:ext>
            </p:extLst>
          </p:nvPr>
        </p:nvGraphicFramePr>
        <p:xfrm>
          <a:off x="2292626" y="2558250"/>
          <a:ext cx="13411200" cy="582379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658155" y="1640458"/>
            <a:ext cx="9140131" cy="523220"/>
          </a:xfrm>
          <a:prstGeom prst="rect">
            <a:avLst/>
          </a:prstGeom>
        </p:spPr>
        <p:txBody>
          <a:bodyPr wrap="none">
            <a:spAutoFit/>
          </a:bodyPr>
          <a:lstStyle/>
          <a:p>
            <a:r>
              <a:rPr lang="en-US" sz="2800" b="1" dirty="0">
                <a:solidFill>
                  <a:srgbClr val="002E6C"/>
                </a:solidFill>
                <a:latin typeface="Arial" panose="020B0604020202020204" pitchFamily="34" charset="0"/>
              </a:rPr>
              <a:t>What Clients Don’t Understand About Life Insurance</a:t>
            </a:r>
            <a:endParaRPr lang="en-US" dirty="0"/>
          </a:p>
        </p:txBody>
      </p:sp>
      <p:sp>
        <p:nvSpPr>
          <p:cNvPr id="10" name="Rectangle 9"/>
          <p:cNvSpPr/>
          <p:nvPr/>
        </p:nvSpPr>
        <p:spPr>
          <a:xfrm>
            <a:off x="2292627" y="2588327"/>
            <a:ext cx="13411200" cy="896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463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Matters…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396398506"/>
              </p:ext>
            </p:extLst>
          </p:nvPr>
        </p:nvGraphicFramePr>
        <p:xfrm>
          <a:off x="-299454" y="1031464"/>
          <a:ext cx="13662498" cy="830535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11214" y="9553529"/>
            <a:ext cx="6120581" cy="461665"/>
          </a:xfrm>
          <a:prstGeom prst="rect">
            <a:avLst/>
          </a:prstGeom>
          <a:noFill/>
        </p:spPr>
        <p:txBody>
          <a:bodyPr wrap="square" rtlCol="0">
            <a:spAutoFit/>
          </a:bodyPr>
          <a:lstStyle/>
          <a:p>
            <a:r>
              <a:rPr lang="en-US" sz="1200" dirty="0"/>
              <a:t>Base: Consumers involved in their households’ financial decisions.</a:t>
            </a:r>
            <a:br>
              <a:rPr lang="en-US" sz="1200" dirty="0"/>
            </a:br>
            <a:r>
              <a:rPr lang="en-US" sz="1200" dirty="0"/>
              <a:t>*July ‘08 represents October-surveyed consumer responses regarding “3 months ago.”</a:t>
            </a:r>
          </a:p>
        </p:txBody>
      </p:sp>
      <p:sp>
        <p:nvSpPr>
          <p:cNvPr id="10" name="Rectangle 9"/>
          <p:cNvSpPr/>
          <p:nvPr/>
        </p:nvSpPr>
        <p:spPr>
          <a:xfrm>
            <a:off x="2108332" y="1736756"/>
            <a:ext cx="8070384" cy="954107"/>
          </a:xfrm>
          <a:prstGeom prst="rect">
            <a:avLst/>
          </a:prstGeom>
        </p:spPr>
        <p:txBody>
          <a:bodyPr wrap="square">
            <a:spAutoFit/>
          </a:bodyPr>
          <a:lstStyle/>
          <a:p>
            <a:pPr algn="ctr"/>
            <a:r>
              <a:rPr lang="en-US" sz="2800" b="1" dirty="0">
                <a:solidFill>
                  <a:schemeClr val="tx2"/>
                </a:solidFill>
              </a:rPr>
              <a:t>Consumers With an “Extreme Amount” or “Quite a Bit” of Confidence in…</a:t>
            </a:r>
          </a:p>
        </p:txBody>
      </p:sp>
      <p:sp>
        <p:nvSpPr>
          <p:cNvPr id="3" name="TextBox 2"/>
          <p:cNvSpPr txBox="1"/>
          <p:nvPr/>
        </p:nvSpPr>
        <p:spPr>
          <a:xfrm>
            <a:off x="13846327" y="2598820"/>
            <a:ext cx="3633537" cy="2585323"/>
          </a:xfrm>
          <a:prstGeom prst="rect">
            <a:avLst/>
          </a:prstGeom>
          <a:noFill/>
        </p:spPr>
        <p:txBody>
          <a:bodyPr wrap="square" rtlCol="0">
            <a:spAutoFit/>
          </a:bodyPr>
          <a:lstStyle/>
          <a:p>
            <a:pPr algn="ctr"/>
            <a:r>
              <a:rPr lang="en-US" dirty="0" smtClean="0"/>
              <a:t>Formal financial plans drive trust in advisors, satisfaction with advisors, loyalty to advisors, and increase cross sales.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9213" y="5775158"/>
            <a:ext cx="3550651" cy="1997241"/>
          </a:xfrm>
          <a:prstGeom prst="rect">
            <a:avLst/>
          </a:prstGeom>
        </p:spPr>
      </p:pic>
      <p:sp>
        <p:nvSpPr>
          <p:cNvPr id="5" name="Rectangle 4"/>
          <p:cNvSpPr/>
          <p:nvPr/>
        </p:nvSpPr>
        <p:spPr>
          <a:xfrm>
            <a:off x="13535526" y="2442411"/>
            <a:ext cx="4427621" cy="60639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22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Figures: Food for Thought </a:t>
            </a:r>
            <a:endParaRPr lang="en-US" dirty="0"/>
          </a:p>
        </p:txBody>
      </p:sp>
      <p:sp>
        <p:nvSpPr>
          <p:cNvPr id="4" name="TextBox 3"/>
          <p:cNvSpPr txBox="1"/>
          <p:nvPr/>
        </p:nvSpPr>
        <p:spPr>
          <a:xfrm>
            <a:off x="7339263" y="2502570"/>
            <a:ext cx="8686800" cy="5509200"/>
          </a:xfrm>
          <a:prstGeom prst="rect">
            <a:avLst/>
          </a:prstGeom>
          <a:noFill/>
        </p:spPr>
        <p:txBody>
          <a:bodyPr wrap="square" rtlCol="0">
            <a:spAutoFit/>
          </a:bodyPr>
          <a:lstStyle/>
          <a:p>
            <a:pPr>
              <a:spcAft>
                <a:spcPts val="2400"/>
              </a:spcAft>
            </a:pPr>
            <a:r>
              <a:rPr lang="en-US" sz="8800" dirty="0" smtClean="0"/>
              <a:t>Number </a:t>
            </a:r>
            <a:r>
              <a:rPr lang="en-US" sz="8800" dirty="0"/>
              <a:t>of carriers </a:t>
            </a:r>
            <a:r>
              <a:rPr lang="en-US" sz="8800" dirty="0" smtClean="0"/>
              <a:t>advisors place business with  </a:t>
            </a:r>
          </a:p>
        </p:txBody>
      </p:sp>
      <p:sp>
        <p:nvSpPr>
          <p:cNvPr id="5" name="TextBox 4"/>
          <p:cNvSpPr txBox="1"/>
          <p:nvPr/>
        </p:nvSpPr>
        <p:spPr>
          <a:xfrm>
            <a:off x="2057400" y="1904638"/>
            <a:ext cx="5281863" cy="6247864"/>
          </a:xfrm>
          <a:prstGeom prst="rect">
            <a:avLst/>
          </a:prstGeom>
          <a:noFill/>
        </p:spPr>
        <p:txBody>
          <a:bodyPr wrap="square" rtlCol="0">
            <a:spAutoFit/>
          </a:bodyPr>
          <a:lstStyle/>
          <a:p>
            <a:r>
              <a:rPr lang="en-US" sz="40000" b="1" dirty="0" smtClean="0">
                <a:solidFill>
                  <a:srgbClr val="FFC000"/>
                </a:solidFill>
              </a:rPr>
              <a:t>3</a:t>
            </a:r>
            <a:endParaRPr lang="en-US" sz="40000" b="1" dirty="0">
              <a:solidFill>
                <a:srgbClr val="FFC000"/>
              </a:solidFill>
            </a:endParaRPr>
          </a:p>
        </p:txBody>
      </p:sp>
      <p:sp>
        <p:nvSpPr>
          <p:cNvPr id="6" name="Rectangle 5"/>
          <p:cNvSpPr/>
          <p:nvPr/>
        </p:nvSpPr>
        <p:spPr>
          <a:xfrm>
            <a:off x="318925" y="9720208"/>
            <a:ext cx="14846968" cy="276999"/>
          </a:xfrm>
          <a:prstGeom prst="rect">
            <a:avLst/>
          </a:prstGeom>
        </p:spPr>
        <p:txBody>
          <a:bodyPr wrap="square">
            <a:spAutoFit/>
          </a:bodyPr>
          <a:lstStyle/>
          <a:p>
            <a:r>
              <a:rPr lang="en-US" sz="1200" dirty="0"/>
              <a:t>Source: </a:t>
            </a:r>
            <a:r>
              <a:rPr lang="en-US" sz="1200" i="1" dirty="0"/>
              <a:t>Reimagining Growth: LIMRA-EY Experienced Financial Professional Study, </a:t>
            </a:r>
            <a:r>
              <a:rPr lang="en-US" sz="1200" dirty="0"/>
              <a:t>2023</a:t>
            </a:r>
            <a:endParaRPr lang="en-US" sz="1200" i="1" dirty="0"/>
          </a:p>
        </p:txBody>
      </p:sp>
    </p:spTree>
    <p:extLst>
      <p:ext uri="{BB962C8B-B14F-4D97-AF65-F5344CB8AC3E}">
        <p14:creationId xmlns:p14="http://schemas.microsoft.com/office/powerpoint/2010/main" val="18192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Insights Into </a:t>
            </a:r>
            <a:r>
              <a:rPr lang="en-US" dirty="0"/>
              <a:t>T</a:t>
            </a:r>
            <a:r>
              <a:rPr lang="en-US" dirty="0" smtClean="0"/>
              <a:t>he Evolution Of Distribution </a:t>
            </a:r>
            <a:endParaRPr lang="en-US" dirty="0"/>
          </a:p>
        </p:txBody>
      </p:sp>
      <p:sp>
        <p:nvSpPr>
          <p:cNvPr id="4" name="Text Placeholder 3"/>
          <p:cNvSpPr>
            <a:spLocks noGrp="1"/>
          </p:cNvSpPr>
          <p:nvPr>
            <p:ph type="body" sz="quarter" idx="10"/>
          </p:nvPr>
        </p:nvSpPr>
        <p:spPr/>
        <p:txBody>
          <a:bodyPr/>
          <a:lstStyle/>
          <a:p>
            <a:pPr marL="742950" indent="-742950">
              <a:lnSpc>
                <a:spcPct val="100000"/>
              </a:lnSpc>
              <a:buFont typeface="+mj-lt"/>
              <a:buAutoNum type="arabicPeriod"/>
            </a:pPr>
            <a:r>
              <a:rPr lang="en-US" i="1" dirty="0" smtClean="0"/>
              <a:t>Demographics is Destiny </a:t>
            </a:r>
            <a:endParaRPr lang="en-US" i="1" dirty="0"/>
          </a:p>
          <a:p>
            <a:pPr lvl="2"/>
            <a:r>
              <a:rPr lang="en-US" dirty="0"/>
              <a:t>Families and needs are changing; are you?</a:t>
            </a:r>
          </a:p>
        </p:txBody>
      </p:sp>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760" r="8760"/>
          <a:stretch>
            <a:fillRect/>
          </a:stretch>
        </p:blipFill>
        <p:spPr/>
      </p:pic>
    </p:spTree>
    <p:extLst>
      <p:ext uri="{BB962C8B-B14F-4D97-AF65-F5344CB8AC3E}">
        <p14:creationId xmlns:p14="http://schemas.microsoft.com/office/powerpoint/2010/main" val="122596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Figures: Food for Thought </a:t>
            </a:r>
            <a:endParaRPr lang="en-US" dirty="0"/>
          </a:p>
        </p:txBody>
      </p:sp>
      <p:sp>
        <p:nvSpPr>
          <p:cNvPr id="4" name="TextBox 3"/>
          <p:cNvSpPr txBox="1"/>
          <p:nvPr/>
        </p:nvSpPr>
        <p:spPr>
          <a:xfrm>
            <a:off x="9144000" y="3238474"/>
            <a:ext cx="8686800" cy="4154984"/>
          </a:xfrm>
          <a:prstGeom prst="rect">
            <a:avLst/>
          </a:prstGeom>
          <a:noFill/>
        </p:spPr>
        <p:txBody>
          <a:bodyPr wrap="square" rtlCol="0">
            <a:spAutoFit/>
          </a:bodyPr>
          <a:lstStyle/>
          <a:p>
            <a:pPr>
              <a:spcAft>
                <a:spcPts val="2400"/>
              </a:spcAft>
            </a:pPr>
            <a:r>
              <a:rPr lang="en-US" sz="8800" dirty="0" smtClean="0"/>
              <a:t>Percent </a:t>
            </a:r>
            <a:r>
              <a:rPr lang="en-US" sz="8800" dirty="0"/>
              <a:t>of life </a:t>
            </a:r>
            <a:r>
              <a:rPr lang="en-US" sz="8800" dirty="0" smtClean="0"/>
              <a:t>business given to </a:t>
            </a:r>
            <a:r>
              <a:rPr lang="en-US" sz="8800" dirty="0"/>
              <a:t>top </a:t>
            </a:r>
            <a:r>
              <a:rPr lang="en-US" sz="8800" dirty="0" smtClean="0"/>
              <a:t>carrier</a:t>
            </a:r>
          </a:p>
        </p:txBody>
      </p:sp>
      <p:sp>
        <p:nvSpPr>
          <p:cNvPr id="5" name="TextBox 4"/>
          <p:cNvSpPr txBox="1"/>
          <p:nvPr/>
        </p:nvSpPr>
        <p:spPr>
          <a:xfrm>
            <a:off x="444673" y="2857111"/>
            <a:ext cx="9168063" cy="4708981"/>
          </a:xfrm>
          <a:prstGeom prst="rect">
            <a:avLst/>
          </a:prstGeom>
          <a:noFill/>
        </p:spPr>
        <p:txBody>
          <a:bodyPr wrap="square" rtlCol="0">
            <a:spAutoFit/>
          </a:bodyPr>
          <a:lstStyle/>
          <a:p>
            <a:r>
              <a:rPr lang="en-US" sz="30000" b="1" dirty="0" smtClean="0">
                <a:solidFill>
                  <a:srgbClr val="002060"/>
                </a:solidFill>
              </a:rPr>
              <a:t>57%</a:t>
            </a:r>
            <a:endParaRPr lang="en-US" sz="30000" b="1" dirty="0">
              <a:solidFill>
                <a:srgbClr val="002060"/>
              </a:solidFill>
            </a:endParaRPr>
          </a:p>
        </p:txBody>
      </p:sp>
      <p:sp>
        <p:nvSpPr>
          <p:cNvPr id="6" name="Rectangle 5"/>
          <p:cNvSpPr/>
          <p:nvPr/>
        </p:nvSpPr>
        <p:spPr>
          <a:xfrm>
            <a:off x="277716" y="9774850"/>
            <a:ext cx="14846968" cy="276999"/>
          </a:xfrm>
          <a:prstGeom prst="rect">
            <a:avLst/>
          </a:prstGeom>
        </p:spPr>
        <p:txBody>
          <a:bodyPr wrap="square">
            <a:spAutoFit/>
          </a:bodyPr>
          <a:lstStyle/>
          <a:p>
            <a:r>
              <a:rPr lang="en-US" sz="1200" dirty="0"/>
              <a:t>Source: </a:t>
            </a:r>
            <a:r>
              <a:rPr lang="en-US" sz="1200" i="1" dirty="0"/>
              <a:t>Reimagining Growth: LIMRA-EY Experienced Financial Professional Study, </a:t>
            </a:r>
            <a:r>
              <a:rPr lang="en-US" sz="1200" dirty="0"/>
              <a:t>2023</a:t>
            </a:r>
            <a:endParaRPr lang="en-US" sz="1200" i="1" dirty="0"/>
          </a:p>
        </p:txBody>
      </p:sp>
    </p:spTree>
    <p:extLst>
      <p:ext uri="{BB962C8B-B14F-4D97-AF65-F5344CB8AC3E}">
        <p14:creationId xmlns:p14="http://schemas.microsoft.com/office/powerpoint/2010/main" val="323110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Figures: Food for Thought </a:t>
            </a:r>
            <a:endParaRPr lang="en-US" dirty="0"/>
          </a:p>
        </p:txBody>
      </p:sp>
      <p:sp>
        <p:nvSpPr>
          <p:cNvPr id="4" name="TextBox 3"/>
          <p:cNvSpPr txBox="1"/>
          <p:nvPr/>
        </p:nvSpPr>
        <p:spPr>
          <a:xfrm>
            <a:off x="9315904" y="2937850"/>
            <a:ext cx="8686800" cy="4154984"/>
          </a:xfrm>
          <a:prstGeom prst="rect">
            <a:avLst/>
          </a:prstGeom>
          <a:noFill/>
        </p:spPr>
        <p:txBody>
          <a:bodyPr wrap="square" rtlCol="0">
            <a:spAutoFit/>
          </a:bodyPr>
          <a:lstStyle/>
          <a:p>
            <a:pPr>
              <a:spcAft>
                <a:spcPts val="2400"/>
              </a:spcAft>
            </a:pPr>
            <a:r>
              <a:rPr lang="en-US" sz="8800" dirty="0" smtClean="0"/>
              <a:t>Percent who added/replaced carrier </a:t>
            </a:r>
          </a:p>
        </p:txBody>
      </p:sp>
      <p:sp>
        <p:nvSpPr>
          <p:cNvPr id="5" name="TextBox 4"/>
          <p:cNvSpPr txBox="1"/>
          <p:nvPr/>
        </p:nvSpPr>
        <p:spPr>
          <a:xfrm>
            <a:off x="444673" y="2857111"/>
            <a:ext cx="9168063" cy="4708981"/>
          </a:xfrm>
          <a:prstGeom prst="rect">
            <a:avLst/>
          </a:prstGeom>
          <a:noFill/>
        </p:spPr>
        <p:txBody>
          <a:bodyPr wrap="square" rtlCol="0">
            <a:spAutoFit/>
          </a:bodyPr>
          <a:lstStyle/>
          <a:p>
            <a:r>
              <a:rPr lang="en-US" sz="30000" b="1" dirty="0" smtClean="0">
                <a:solidFill>
                  <a:srgbClr val="FFC000"/>
                </a:solidFill>
              </a:rPr>
              <a:t>31%</a:t>
            </a:r>
            <a:endParaRPr lang="en-US" sz="30000" b="1" dirty="0">
              <a:solidFill>
                <a:srgbClr val="FFC000"/>
              </a:solidFill>
            </a:endParaRPr>
          </a:p>
        </p:txBody>
      </p:sp>
      <p:sp>
        <p:nvSpPr>
          <p:cNvPr id="6" name="Rectangle 5"/>
          <p:cNvSpPr/>
          <p:nvPr/>
        </p:nvSpPr>
        <p:spPr>
          <a:xfrm>
            <a:off x="240138" y="9812428"/>
            <a:ext cx="14846968" cy="276999"/>
          </a:xfrm>
          <a:prstGeom prst="rect">
            <a:avLst/>
          </a:prstGeom>
        </p:spPr>
        <p:txBody>
          <a:bodyPr wrap="square">
            <a:spAutoFit/>
          </a:bodyPr>
          <a:lstStyle/>
          <a:p>
            <a:r>
              <a:rPr lang="en-US" sz="1200" dirty="0"/>
              <a:t>Source: </a:t>
            </a:r>
            <a:r>
              <a:rPr lang="en-US" sz="1200" i="1" dirty="0"/>
              <a:t>Reimagining Growth: LIMRA-EY Experienced Financial Professional Study, </a:t>
            </a:r>
            <a:r>
              <a:rPr lang="en-US" sz="1200" dirty="0"/>
              <a:t>2023</a:t>
            </a:r>
            <a:endParaRPr lang="en-US" sz="1200" i="1" dirty="0"/>
          </a:p>
        </p:txBody>
      </p:sp>
    </p:spTree>
    <p:extLst>
      <p:ext uri="{BB962C8B-B14F-4D97-AF65-F5344CB8AC3E}">
        <p14:creationId xmlns:p14="http://schemas.microsoft.com/office/powerpoint/2010/main" val="19874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Figures: Food for Thought </a:t>
            </a:r>
            <a:endParaRPr lang="en-US" dirty="0"/>
          </a:p>
        </p:txBody>
      </p:sp>
      <p:sp>
        <p:nvSpPr>
          <p:cNvPr id="4" name="TextBox 3"/>
          <p:cNvSpPr txBox="1"/>
          <p:nvPr/>
        </p:nvSpPr>
        <p:spPr>
          <a:xfrm>
            <a:off x="9144000" y="3601730"/>
            <a:ext cx="8686800" cy="2800767"/>
          </a:xfrm>
          <a:prstGeom prst="rect">
            <a:avLst/>
          </a:prstGeom>
          <a:noFill/>
        </p:spPr>
        <p:txBody>
          <a:bodyPr wrap="square" rtlCol="0">
            <a:spAutoFit/>
          </a:bodyPr>
          <a:lstStyle/>
          <a:p>
            <a:pPr>
              <a:spcAft>
                <a:spcPts val="2400"/>
              </a:spcAft>
            </a:pPr>
            <a:r>
              <a:rPr lang="en-US" sz="8800" dirty="0" smtClean="0"/>
              <a:t>Percent who dropped carrier </a:t>
            </a:r>
            <a:endParaRPr lang="en-US" sz="8800" dirty="0"/>
          </a:p>
        </p:txBody>
      </p:sp>
      <p:sp>
        <p:nvSpPr>
          <p:cNvPr id="5" name="TextBox 4"/>
          <p:cNvSpPr txBox="1"/>
          <p:nvPr/>
        </p:nvSpPr>
        <p:spPr>
          <a:xfrm>
            <a:off x="908136" y="2857111"/>
            <a:ext cx="9168063" cy="4708981"/>
          </a:xfrm>
          <a:prstGeom prst="rect">
            <a:avLst/>
          </a:prstGeom>
          <a:noFill/>
        </p:spPr>
        <p:txBody>
          <a:bodyPr wrap="square" rtlCol="0">
            <a:spAutoFit/>
          </a:bodyPr>
          <a:lstStyle/>
          <a:p>
            <a:r>
              <a:rPr lang="en-US" sz="30000" b="1" dirty="0" smtClean="0">
                <a:solidFill>
                  <a:srgbClr val="002060"/>
                </a:solidFill>
              </a:rPr>
              <a:t>19%</a:t>
            </a:r>
            <a:endParaRPr lang="en-US" sz="30000" b="1" dirty="0">
              <a:solidFill>
                <a:srgbClr val="002060"/>
              </a:solidFill>
            </a:endParaRPr>
          </a:p>
        </p:txBody>
      </p:sp>
      <p:sp>
        <p:nvSpPr>
          <p:cNvPr id="6" name="Rectangle 5"/>
          <p:cNvSpPr/>
          <p:nvPr/>
        </p:nvSpPr>
        <p:spPr>
          <a:xfrm>
            <a:off x="277716" y="9878606"/>
            <a:ext cx="14846968" cy="276999"/>
          </a:xfrm>
          <a:prstGeom prst="rect">
            <a:avLst/>
          </a:prstGeom>
        </p:spPr>
        <p:txBody>
          <a:bodyPr wrap="square">
            <a:spAutoFit/>
          </a:bodyPr>
          <a:lstStyle/>
          <a:p>
            <a:r>
              <a:rPr lang="en-US" sz="1200" dirty="0"/>
              <a:t>Source: </a:t>
            </a:r>
            <a:r>
              <a:rPr lang="en-US" sz="1200" i="1" dirty="0"/>
              <a:t>Reimagining Growth: LIMRA-EY Experienced Financial Professional Study, </a:t>
            </a:r>
            <a:r>
              <a:rPr lang="en-US" sz="1200" dirty="0"/>
              <a:t>2023</a:t>
            </a:r>
            <a:endParaRPr lang="en-US" sz="1200" i="1" dirty="0"/>
          </a:p>
        </p:txBody>
      </p:sp>
    </p:spTree>
    <p:extLst>
      <p:ext uri="{BB962C8B-B14F-4D97-AF65-F5344CB8AC3E}">
        <p14:creationId xmlns:p14="http://schemas.microsoft.com/office/powerpoint/2010/main" val="29139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is the Most </a:t>
            </a:r>
            <a:r>
              <a:rPr lang="en-US" dirty="0"/>
              <a:t>I</a:t>
            </a:r>
            <a:r>
              <a:rPr lang="en-US" dirty="0" smtClean="0"/>
              <a:t>mportant… </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492829785"/>
              </p:ext>
            </p:extLst>
          </p:nvPr>
        </p:nvGraphicFramePr>
        <p:xfrm>
          <a:off x="800099" y="2989847"/>
          <a:ext cx="9568949" cy="50466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012574" y="2158850"/>
            <a:ext cx="9144000" cy="830997"/>
          </a:xfrm>
          <a:prstGeom prst="rect">
            <a:avLst/>
          </a:prstGeom>
        </p:spPr>
        <p:txBody>
          <a:bodyPr>
            <a:spAutoFit/>
          </a:bodyPr>
          <a:lstStyle/>
          <a:p>
            <a:pPr algn="ctr"/>
            <a:r>
              <a:rPr lang="en-US" sz="2400" dirty="0"/>
              <a:t>Primary Reasons Financial Professionals </a:t>
            </a:r>
            <a:endParaRPr lang="en-US" sz="2400" dirty="0" smtClean="0"/>
          </a:p>
          <a:p>
            <a:pPr algn="ctr"/>
            <a:r>
              <a:rPr lang="en-US" sz="2400" dirty="0" smtClean="0"/>
              <a:t>Place </a:t>
            </a:r>
            <a:r>
              <a:rPr lang="en-US" sz="2400" dirty="0"/>
              <a:t>Business with their top Life Carrier</a:t>
            </a:r>
          </a:p>
        </p:txBody>
      </p:sp>
      <p:sp>
        <p:nvSpPr>
          <p:cNvPr id="5" name="TextBox 4"/>
          <p:cNvSpPr txBox="1"/>
          <p:nvPr/>
        </p:nvSpPr>
        <p:spPr>
          <a:xfrm>
            <a:off x="1431756" y="8487694"/>
            <a:ext cx="10900611" cy="523220"/>
          </a:xfrm>
          <a:prstGeom prst="rect">
            <a:avLst/>
          </a:prstGeom>
          <a:noFill/>
        </p:spPr>
        <p:txBody>
          <a:bodyPr wrap="square" rtlCol="0">
            <a:spAutoFit/>
          </a:bodyPr>
          <a:lstStyle/>
          <a:p>
            <a:r>
              <a:rPr lang="en-US" sz="1400" dirty="0" smtClean="0"/>
              <a:t>* Including things like integration with financial professional platforms and illustrations </a:t>
            </a:r>
          </a:p>
          <a:p>
            <a:r>
              <a:rPr lang="en-US" sz="1400" dirty="0" smtClean="0"/>
              <a:t>** Including things like faster, easier, consistent application and underwriting process </a:t>
            </a:r>
            <a:endParaRPr lang="en-US" sz="1400" dirty="0"/>
          </a:p>
        </p:txBody>
      </p:sp>
      <p:sp>
        <p:nvSpPr>
          <p:cNvPr id="6" name="Rectangle 5"/>
          <p:cNvSpPr/>
          <p:nvPr/>
        </p:nvSpPr>
        <p:spPr>
          <a:xfrm>
            <a:off x="589547" y="1636295"/>
            <a:ext cx="9990054" cy="758286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2574" y="7098632"/>
            <a:ext cx="9356474" cy="937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153" y="1651738"/>
            <a:ext cx="7097566" cy="7097566"/>
          </a:xfrm>
          <a:prstGeom prst="rect">
            <a:avLst/>
          </a:prstGeom>
        </p:spPr>
      </p:pic>
      <p:sp>
        <p:nvSpPr>
          <p:cNvPr id="9" name="Rectangle 8"/>
          <p:cNvSpPr/>
          <p:nvPr/>
        </p:nvSpPr>
        <p:spPr>
          <a:xfrm>
            <a:off x="226292" y="9749254"/>
            <a:ext cx="14846968" cy="276999"/>
          </a:xfrm>
          <a:prstGeom prst="rect">
            <a:avLst/>
          </a:prstGeom>
        </p:spPr>
        <p:txBody>
          <a:bodyPr wrap="square">
            <a:spAutoFit/>
          </a:bodyPr>
          <a:lstStyle/>
          <a:p>
            <a:r>
              <a:rPr lang="en-US" sz="1200" dirty="0"/>
              <a:t>Source: </a:t>
            </a:r>
            <a:r>
              <a:rPr lang="en-US" sz="1200" i="1" dirty="0"/>
              <a:t>Reimagining Growth: LIMRA-EY Experienced Financial Professional Study, </a:t>
            </a:r>
            <a:r>
              <a:rPr lang="en-US" sz="1200" dirty="0"/>
              <a:t>2023</a:t>
            </a:r>
            <a:endParaRPr lang="en-US" sz="1200" i="1" dirty="0"/>
          </a:p>
        </p:txBody>
      </p:sp>
    </p:spTree>
    <p:extLst>
      <p:ext uri="{BB962C8B-B14F-4D97-AF65-F5344CB8AC3E}">
        <p14:creationId xmlns:p14="http://schemas.microsoft.com/office/powerpoint/2010/main" val="3550502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Placement </a:t>
            </a:r>
            <a:r>
              <a:rPr lang="en-US" i="1" dirty="0" smtClean="0"/>
              <a:t>and</a:t>
            </a:r>
            <a:r>
              <a:rPr lang="en-US" dirty="0" smtClean="0"/>
              <a:t> for Stopping </a:t>
            </a:r>
            <a:r>
              <a:rPr lang="en-US" dirty="0"/>
              <a:t>P</a:t>
            </a:r>
            <a:r>
              <a:rPr lang="en-US" dirty="0" smtClean="0"/>
              <a:t>lacement </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336676575"/>
              </p:ext>
            </p:extLst>
          </p:nvPr>
        </p:nvGraphicFramePr>
        <p:xfrm>
          <a:off x="453345" y="1457568"/>
          <a:ext cx="17398652" cy="811686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90242" y="9742786"/>
            <a:ext cx="14846968" cy="276999"/>
          </a:xfrm>
          <a:prstGeom prst="rect">
            <a:avLst/>
          </a:prstGeom>
        </p:spPr>
        <p:txBody>
          <a:bodyPr wrap="square">
            <a:spAutoFit/>
          </a:bodyPr>
          <a:lstStyle/>
          <a:p>
            <a:r>
              <a:rPr lang="en-US" sz="1200" dirty="0"/>
              <a:t>Source: </a:t>
            </a:r>
            <a:r>
              <a:rPr lang="en-US" sz="1200" i="1" dirty="0"/>
              <a:t>Reimagining Growth: LIMRA-EY Experienced Financial Professional Study, </a:t>
            </a:r>
            <a:r>
              <a:rPr lang="en-US" sz="1200" dirty="0"/>
              <a:t>2023</a:t>
            </a:r>
            <a:endParaRPr lang="en-US" sz="1200" i="1" dirty="0"/>
          </a:p>
        </p:txBody>
      </p:sp>
    </p:spTree>
    <p:extLst>
      <p:ext uri="{BB962C8B-B14F-4D97-AF65-F5344CB8AC3E}">
        <p14:creationId xmlns:p14="http://schemas.microsoft.com/office/powerpoint/2010/main" val="255133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Platforms </a:t>
            </a:r>
            <a:r>
              <a:rPr lang="en-US" dirty="0"/>
              <a:t>I</a:t>
            </a:r>
            <a:r>
              <a:rPr lang="en-US" dirty="0" smtClean="0"/>
              <a:t>mprove </a:t>
            </a:r>
            <a:r>
              <a:rPr lang="en-US" dirty="0"/>
              <a:t>E</a:t>
            </a:r>
            <a:r>
              <a:rPr lang="en-US" dirty="0" smtClean="0"/>
              <a:t>xperience </a:t>
            </a:r>
            <a:endParaRPr lang="en-US" dirty="0"/>
          </a:p>
        </p:txBody>
      </p:sp>
      <p:pic>
        <p:nvPicPr>
          <p:cNvPr id="3" name="Picture 2"/>
          <p:cNvPicPr>
            <a:picLocks noChangeAspect="1"/>
          </p:cNvPicPr>
          <p:nvPr/>
        </p:nvPicPr>
        <p:blipFill>
          <a:blip r:embed="rId2"/>
          <a:stretch>
            <a:fillRect/>
          </a:stretch>
        </p:blipFill>
        <p:spPr>
          <a:xfrm>
            <a:off x="475368" y="2153652"/>
            <a:ext cx="17337264" cy="6821905"/>
          </a:xfrm>
          <a:prstGeom prst="rect">
            <a:avLst/>
          </a:prstGeom>
        </p:spPr>
      </p:pic>
      <p:sp>
        <p:nvSpPr>
          <p:cNvPr id="4" name="Rectangle 3"/>
          <p:cNvSpPr/>
          <p:nvPr/>
        </p:nvSpPr>
        <p:spPr>
          <a:xfrm>
            <a:off x="2791326" y="1630432"/>
            <a:ext cx="16350915" cy="523220"/>
          </a:xfrm>
          <a:prstGeom prst="rect">
            <a:avLst/>
          </a:prstGeom>
        </p:spPr>
        <p:txBody>
          <a:bodyPr wrap="square">
            <a:spAutoFit/>
          </a:bodyPr>
          <a:lstStyle/>
          <a:p>
            <a:r>
              <a:rPr lang="en-US" sz="2800" dirty="0">
                <a:solidFill>
                  <a:srgbClr val="000000"/>
                </a:solidFill>
                <a:latin typeface="Arial" panose="020B0604020202020204" pitchFamily="34" charset="0"/>
              </a:rPr>
              <a:t>FP’s are forced to use a fragmented set of tools and platforms to support clients </a:t>
            </a:r>
            <a:endParaRPr lang="en-US" dirty="0"/>
          </a:p>
        </p:txBody>
      </p:sp>
      <p:sp>
        <p:nvSpPr>
          <p:cNvPr id="5" name="Rectangle 4"/>
          <p:cNvSpPr/>
          <p:nvPr/>
        </p:nvSpPr>
        <p:spPr>
          <a:xfrm>
            <a:off x="252664" y="9839993"/>
            <a:ext cx="14846968" cy="276999"/>
          </a:xfrm>
          <a:prstGeom prst="rect">
            <a:avLst/>
          </a:prstGeom>
        </p:spPr>
        <p:txBody>
          <a:bodyPr wrap="square">
            <a:spAutoFit/>
          </a:bodyPr>
          <a:lstStyle/>
          <a:p>
            <a:r>
              <a:rPr lang="en-US" sz="1200" dirty="0"/>
              <a:t>Source: </a:t>
            </a:r>
            <a:r>
              <a:rPr lang="en-US" sz="1200" i="1" dirty="0"/>
              <a:t>Reimagining Growth: LIMRA-EY Experienced Financial Professional Study, </a:t>
            </a:r>
            <a:r>
              <a:rPr lang="en-US" sz="1200" dirty="0"/>
              <a:t>2023</a:t>
            </a:r>
            <a:endParaRPr lang="en-US" sz="1200" i="1" dirty="0"/>
          </a:p>
        </p:txBody>
      </p:sp>
    </p:spTree>
    <p:extLst>
      <p:ext uri="{BB962C8B-B14F-4D97-AF65-F5344CB8AC3E}">
        <p14:creationId xmlns:p14="http://schemas.microsoft.com/office/powerpoint/2010/main" val="3918251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Easy </a:t>
            </a:r>
            <a:r>
              <a:rPr lang="en-US" dirty="0"/>
              <a:t>I</a:t>
            </a:r>
            <a:r>
              <a:rPr lang="en-US" dirty="0" smtClean="0"/>
              <a:t>ntegration </a:t>
            </a:r>
            <a:r>
              <a:rPr lang="en-US" dirty="0"/>
              <a:t>E</a:t>
            </a:r>
            <a:r>
              <a:rPr lang="en-US" dirty="0" smtClean="0"/>
              <a:t>nables </a:t>
            </a:r>
            <a:r>
              <a:rPr lang="en-US" dirty="0"/>
              <a:t>I</a:t>
            </a:r>
            <a:r>
              <a:rPr lang="en-US" dirty="0" smtClean="0"/>
              <a:t>nnovation</a:t>
            </a:r>
            <a:endParaRPr lang="en-US" dirty="0"/>
          </a:p>
        </p:txBody>
      </p:sp>
      <p:sp>
        <p:nvSpPr>
          <p:cNvPr id="6" name="Text Placeholder 5"/>
          <p:cNvSpPr>
            <a:spLocks noGrp="1"/>
          </p:cNvSpPr>
          <p:nvPr>
            <p:ph type="body" sz="quarter" idx="10"/>
          </p:nvPr>
        </p:nvSpPr>
        <p:spPr>
          <a:xfrm>
            <a:off x="400050" y="2992836"/>
            <a:ext cx="8743950" cy="7096686"/>
          </a:xfrm>
        </p:spPr>
        <p:txBody>
          <a:bodyPr/>
          <a:lstStyle/>
          <a:p>
            <a:pPr marL="457200" lvl="0" indent="-457200">
              <a:lnSpc>
                <a:spcPct val="107000"/>
              </a:lnSpc>
              <a:spcAft>
                <a:spcPts val="2400"/>
              </a:spcAft>
              <a:buFont typeface="Wingdings" panose="05000000000000000000" pitchFamily="2" charset="2"/>
              <a:buChar char="§"/>
            </a:pPr>
            <a:r>
              <a:rPr lang="en-US" sz="2600" dirty="0">
                <a:ea typeface="Calibri" panose="020F0502020204030204" pitchFamily="34" charset="0"/>
                <a:cs typeface="Times New Roman" panose="02020603050405020304" pitchFamily="18" charset="0"/>
              </a:rPr>
              <a:t>Address legacy systems; don’t create “bolt </a:t>
            </a:r>
            <a:r>
              <a:rPr lang="en-US" sz="2600" dirty="0" err="1">
                <a:ea typeface="Calibri" panose="020F0502020204030204" pitchFamily="34" charset="0"/>
                <a:cs typeface="Times New Roman" panose="02020603050405020304" pitchFamily="18" charset="0"/>
              </a:rPr>
              <a:t>ons</a:t>
            </a:r>
            <a:r>
              <a:rPr lang="en-US" sz="2600" dirty="0">
                <a:ea typeface="Calibri" panose="020F0502020204030204" pitchFamily="34" charset="0"/>
                <a:cs typeface="Times New Roman" panose="02020603050405020304" pitchFamily="18" charset="0"/>
              </a:rPr>
              <a:t>” that provide a slick front end that short circuits and is not integrated across the customer experience. </a:t>
            </a:r>
          </a:p>
          <a:p>
            <a:pPr marL="457200" lvl="0" indent="-457200">
              <a:lnSpc>
                <a:spcPct val="107000"/>
              </a:lnSpc>
              <a:spcAft>
                <a:spcPts val="2400"/>
              </a:spcAft>
              <a:buFont typeface="Wingdings" panose="05000000000000000000" pitchFamily="2" charset="2"/>
              <a:buChar char="§"/>
            </a:pPr>
            <a:r>
              <a:rPr lang="en-US" sz="2600" dirty="0">
                <a:ea typeface="Calibri" panose="020F0502020204030204" pitchFamily="34" charset="0"/>
                <a:cs typeface="Times New Roman" panose="02020603050405020304" pitchFamily="18" charset="0"/>
              </a:rPr>
              <a:t>Create a simple way to connect to </a:t>
            </a:r>
            <a:r>
              <a:rPr lang="en-US" sz="2600" dirty="0" err="1">
                <a:ea typeface="Calibri" panose="020F0502020204030204" pitchFamily="34" charset="0"/>
                <a:cs typeface="Times New Roman" panose="02020603050405020304" pitchFamily="18" charset="0"/>
              </a:rPr>
              <a:t>insurtechs</a:t>
            </a:r>
            <a:r>
              <a:rPr lang="en-US" sz="2600" dirty="0">
                <a:ea typeface="Calibri" panose="020F0502020204030204" pitchFamily="34" charset="0"/>
                <a:cs typeface="Times New Roman" panose="02020603050405020304" pitchFamily="18" charset="0"/>
              </a:rPr>
              <a:t>. You don’t need to build everything yourself. And you don’t really want to. </a:t>
            </a:r>
          </a:p>
          <a:p>
            <a:pPr marL="457200" lvl="0" indent="-457200">
              <a:lnSpc>
                <a:spcPct val="107000"/>
              </a:lnSpc>
              <a:spcAft>
                <a:spcPts val="2400"/>
              </a:spcAft>
              <a:buFont typeface="Wingdings" panose="05000000000000000000" pitchFamily="2" charset="2"/>
              <a:buChar char="§"/>
            </a:pPr>
            <a:r>
              <a:rPr lang="en-US" sz="2600" dirty="0">
                <a:ea typeface="Calibri" panose="020F0502020204030204" pitchFamily="34" charset="0"/>
                <a:cs typeface="Times New Roman" panose="02020603050405020304" pitchFamily="18" charset="0"/>
              </a:rPr>
              <a:t>Ensure digital transformation </a:t>
            </a:r>
            <a:r>
              <a:rPr lang="en-US" sz="2600" i="1" dirty="0">
                <a:ea typeface="Calibri" panose="020F0502020204030204" pitchFamily="34" charset="0"/>
                <a:cs typeface="Times New Roman" panose="02020603050405020304" pitchFamily="18" charset="0"/>
              </a:rPr>
              <a:t>across</a:t>
            </a:r>
            <a:r>
              <a:rPr lang="en-US" sz="2600" dirty="0">
                <a:ea typeface="Calibri" panose="020F0502020204030204" pitchFamily="34" charset="0"/>
                <a:cs typeface="Times New Roman" panose="02020603050405020304" pitchFamily="18" charset="0"/>
              </a:rPr>
              <a:t> the value chain</a:t>
            </a:r>
          </a:p>
          <a:p>
            <a:pPr marL="457200" lvl="0" indent="-457200">
              <a:lnSpc>
                <a:spcPct val="107000"/>
              </a:lnSpc>
              <a:spcAft>
                <a:spcPts val="2400"/>
              </a:spcAft>
              <a:buFont typeface="Wingdings" panose="05000000000000000000" pitchFamily="2" charset="2"/>
              <a:buChar char="§"/>
            </a:pPr>
            <a:r>
              <a:rPr lang="en-US" sz="2600" dirty="0">
                <a:ea typeface="Calibri" panose="020F0502020204030204" pitchFamily="34" charset="0"/>
                <a:cs typeface="Times New Roman" panose="02020603050405020304" pitchFamily="18" charset="0"/>
              </a:rPr>
              <a:t>Clean up data – GIGO. This is necessary to leverage the potential of AI and automation</a:t>
            </a:r>
          </a:p>
          <a:p>
            <a:endParaRPr lang="en-US" sz="2600" dirty="0"/>
          </a:p>
        </p:txBody>
      </p:sp>
      <p:sp>
        <p:nvSpPr>
          <p:cNvPr id="3" name="TextBox 2"/>
          <p:cNvSpPr txBox="1"/>
          <p:nvPr/>
        </p:nvSpPr>
        <p:spPr>
          <a:xfrm>
            <a:off x="918585" y="1787083"/>
            <a:ext cx="12236116" cy="707886"/>
          </a:xfrm>
          <a:prstGeom prst="rect">
            <a:avLst/>
          </a:prstGeom>
          <a:noFill/>
        </p:spPr>
        <p:txBody>
          <a:bodyPr wrap="square" rtlCol="0">
            <a:spAutoFit/>
          </a:bodyPr>
          <a:lstStyle/>
          <a:p>
            <a:r>
              <a:rPr lang="en-US" sz="4000" dirty="0" smtClean="0"/>
              <a:t>Technology is not fully optimized</a:t>
            </a:r>
            <a:endParaRPr lang="en-US" sz="4000" dirty="0"/>
          </a:p>
        </p:txBody>
      </p:sp>
      <p:pic>
        <p:nvPicPr>
          <p:cNvPr id="11" name="Picture Placeholder 10"/>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247" r="15247"/>
          <a:stretch>
            <a:fillRect/>
          </a:stretch>
        </p:blipFill>
        <p:spPr/>
      </p:pic>
    </p:spTree>
    <p:extLst>
      <p:ext uri="{BB962C8B-B14F-4D97-AF65-F5344CB8AC3E}">
        <p14:creationId xmlns:p14="http://schemas.microsoft.com/office/powerpoint/2010/main" val="3301276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API Economy is </a:t>
            </a:r>
            <a:r>
              <a:rPr lang="en-US" dirty="0"/>
              <a:t>D</a:t>
            </a:r>
            <a:r>
              <a:rPr lang="en-US" dirty="0" smtClean="0"/>
              <a:t>riving </a:t>
            </a:r>
            <a:r>
              <a:rPr lang="en-US" dirty="0"/>
              <a:t>C</a:t>
            </a:r>
            <a:r>
              <a:rPr lang="en-US" dirty="0" smtClean="0"/>
              <a:t>hange </a:t>
            </a:r>
            <a:endParaRPr lang="en-US" dirty="0"/>
          </a:p>
        </p:txBody>
      </p:sp>
      <p:sp>
        <p:nvSpPr>
          <p:cNvPr id="3" name="Rectangle 2"/>
          <p:cNvSpPr/>
          <p:nvPr/>
        </p:nvSpPr>
        <p:spPr>
          <a:xfrm>
            <a:off x="10936704" y="2307087"/>
            <a:ext cx="6340642" cy="5806654"/>
          </a:xfrm>
          <a:prstGeom prst="rect">
            <a:avLst/>
          </a:prstGeom>
        </p:spPr>
        <p:txBody>
          <a:bodyPr wrap="square">
            <a:spAutoFit/>
          </a:bodyPr>
          <a:lstStyle/>
          <a:p>
            <a:pPr>
              <a:lnSpc>
                <a:spcPct val="150000"/>
              </a:lnSpc>
              <a:spcAft>
                <a:spcPts val="1200"/>
              </a:spcAft>
            </a:pPr>
            <a:r>
              <a:rPr lang="en-US" sz="3600" dirty="0" smtClean="0">
                <a:solidFill>
                  <a:srgbClr val="000000"/>
                </a:solidFill>
                <a:latin typeface="Arial" panose="020B0604020202020204" pitchFamily="34" charset="0"/>
              </a:rPr>
              <a:t>An application programming interface(API) establishes an online connection between a data provider and an end-user. This allows IT to simplify and automate tasks, and speed development. </a:t>
            </a:r>
            <a:endParaRPr lang="en-US" sz="3600" dirty="0">
              <a:solidFill>
                <a:srgbClr val="000000"/>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86589" y="2114582"/>
            <a:ext cx="9548505" cy="6536123"/>
          </a:xfrm>
          <a:prstGeom prst="rect">
            <a:avLst/>
          </a:prstGeom>
        </p:spPr>
      </p:pic>
      <p:sp>
        <p:nvSpPr>
          <p:cNvPr id="5" name="Rectangle 4"/>
          <p:cNvSpPr/>
          <p:nvPr/>
        </p:nvSpPr>
        <p:spPr>
          <a:xfrm>
            <a:off x="986589" y="2114582"/>
            <a:ext cx="16507327" cy="6536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689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olutions Offer a </a:t>
            </a:r>
            <a:r>
              <a:rPr lang="en-US" dirty="0"/>
              <a:t>P</a:t>
            </a:r>
            <a:r>
              <a:rPr lang="en-US" dirty="0" smtClean="0"/>
              <a:t>otential </a:t>
            </a:r>
            <a:r>
              <a:rPr lang="en-US" dirty="0"/>
              <a:t>C</a:t>
            </a:r>
            <a:r>
              <a:rPr lang="en-US" dirty="0" smtClean="0"/>
              <a:t>ompetitive Advantage </a:t>
            </a:r>
            <a:endParaRPr lang="en-US" dirty="0"/>
          </a:p>
        </p:txBody>
      </p:sp>
      <p:pic>
        <p:nvPicPr>
          <p:cNvPr id="4" name="Picture 3"/>
          <p:cNvPicPr>
            <a:picLocks noChangeAspect="1"/>
          </p:cNvPicPr>
          <p:nvPr/>
        </p:nvPicPr>
        <p:blipFill>
          <a:blip r:embed="rId2"/>
          <a:stretch>
            <a:fillRect/>
          </a:stretch>
        </p:blipFill>
        <p:spPr>
          <a:xfrm>
            <a:off x="649704" y="2744276"/>
            <a:ext cx="16765412" cy="6003757"/>
          </a:xfrm>
          <a:prstGeom prst="rect">
            <a:avLst/>
          </a:prstGeom>
        </p:spPr>
      </p:pic>
      <p:sp>
        <p:nvSpPr>
          <p:cNvPr id="5" name="Rectangle 4"/>
          <p:cNvSpPr/>
          <p:nvPr/>
        </p:nvSpPr>
        <p:spPr>
          <a:xfrm>
            <a:off x="3489156" y="1933695"/>
            <a:ext cx="12645190" cy="461665"/>
          </a:xfrm>
          <a:prstGeom prst="rect">
            <a:avLst/>
          </a:prstGeom>
        </p:spPr>
        <p:txBody>
          <a:bodyPr wrap="square">
            <a:spAutoFit/>
          </a:bodyPr>
          <a:lstStyle/>
          <a:p>
            <a:r>
              <a:rPr lang="en-US" sz="2400" b="1" dirty="0">
                <a:solidFill>
                  <a:schemeClr val="accent1"/>
                </a:solidFill>
                <a:latin typeface="Arial" panose="020B0604020202020204" pitchFamily="34" charset="0"/>
              </a:rPr>
              <a:t>We are seeing a steady increase in partnerships within the insurance </a:t>
            </a:r>
            <a:r>
              <a:rPr lang="en-US" sz="2400" b="1" dirty="0" smtClean="0">
                <a:solidFill>
                  <a:schemeClr val="accent1"/>
                </a:solidFill>
                <a:latin typeface="Arial" panose="020B0604020202020204" pitchFamily="34" charset="0"/>
              </a:rPr>
              <a:t>industry</a:t>
            </a:r>
            <a:endParaRPr lang="en-US" sz="2400" b="1"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3465693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One </a:t>
            </a:r>
            <a:r>
              <a:rPr lang="en-US" dirty="0"/>
              <a:t>A</a:t>
            </a:r>
            <a:r>
              <a:rPr lang="en-US" dirty="0" smtClean="0"/>
              <a:t>nswer…</a:t>
            </a:r>
            <a:endParaRPr lang="en-US" dirty="0"/>
          </a:p>
        </p:txBody>
      </p:sp>
      <p:sp>
        <p:nvSpPr>
          <p:cNvPr id="5" name="Title 1"/>
          <p:cNvSpPr txBox="1">
            <a:spLocks/>
          </p:cNvSpPr>
          <p:nvPr/>
        </p:nvSpPr>
        <p:spPr>
          <a:xfrm>
            <a:off x="0" y="1393656"/>
            <a:ext cx="18288000" cy="1131524"/>
          </a:xfrm>
          <a:prstGeom prst="rect">
            <a:avLst/>
          </a:prstGeom>
          <a:noFill/>
        </p:spPr>
        <p:txBody>
          <a:bodyPr vert="horz" wrap="none" lIns="365760" tIns="0" rIns="365760" bIns="0" rtlCol="0" anchor="ctr" anchorCtr="0">
            <a:noAutofit/>
          </a:bodyPr>
          <a:lstStyle>
            <a:lvl1pPr algn="l" rtl="0" eaLnBrk="1" fontAlgn="base" hangingPunct="1">
              <a:lnSpc>
                <a:spcPct val="100000"/>
              </a:lnSpc>
              <a:spcBef>
                <a:spcPct val="0"/>
              </a:spcBef>
              <a:spcAft>
                <a:spcPct val="0"/>
              </a:spcAft>
              <a:defRPr sz="4800" b="0" baseline="0">
                <a:solidFill>
                  <a:schemeClr val="bg1"/>
                </a:solidFill>
                <a:latin typeface="Arial"/>
                <a:ea typeface="+mj-ea"/>
                <a:cs typeface="Arial"/>
              </a:defRPr>
            </a:lvl1pPr>
            <a:lvl2pPr algn="l" rtl="0" eaLnBrk="1" fontAlgn="base" hangingPunct="1">
              <a:spcBef>
                <a:spcPct val="0"/>
              </a:spcBef>
              <a:spcAft>
                <a:spcPct val="0"/>
              </a:spcAft>
              <a:defRPr sz="5670" b="1">
                <a:solidFill>
                  <a:schemeClr val="bg1"/>
                </a:solidFill>
                <a:latin typeface="Times New Roman" pitchFamily="18" charset="0"/>
              </a:defRPr>
            </a:lvl2pPr>
            <a:lvl3pPr algn="l" rtl="0" eaLnBrk="1" fontAlgn="base" hangingPunct="1">
              <a:spcBef>
                <a:spcPct val="0"/>
              </a:spcBef>
              <a:spcAft>
                <a:spcPct val="0"/>
              </a:spcAft>
              <a:defRPr sz="5670" b="1">
                <a:solidFill>
                  <a:schemeClr val="bg1"/>
                </a:solidFill>
                <a:latin typeface="Times New Roman" pitchFamily="18" charset="0"/>
              </a:defRPr>
            </a:lvl3pPr>
            <a:lvl4pPr algn="l" rtl="0" eaLnBrk="1" fontAlgn="base" hangingPunct="1">
              <a:spcBef>
                <a:spcPct val="0"/>
              </a:spcBef>
              <a:spcAft>
                <a:spcPct val="0"/>
              </a:spcAft>
              <a:defRPr sz="5670" b="1">
                <a:solidFill>
                  <a:schemeClr val="bg1"/>
                </a:solidFill>
                <a:latin typeface="Times New Roman" pitchFamily="18" charset="0"/>
              </a:defRPr>
            </a:lvl4pPr>
            <a:lvl5pPr algn="l" rtl="0" eaLnBrk="1" fontAlgn="base" hangingPunct="1">
              <a:spcBef>
                <a:spcPct val="0"/>
              </a:spcBef>
              <a:spcAft>
                <a:spcPct val="0"/>
              </a:spcAft>
              <a:defRPr sz="5670" b="1">
                <a:solidFill>
                  <a:schemeClr val="bg1"/>
                </a:solidFill>
                <a:latin typeface="Times New Roman" pitchFamily="18" charset="0"/>
              </a:defRPr>
            </a:lvl5pPr>
            <a:lvl6pPr marL="720054" algn="l" rtl="0" eaLnBrk="1" fontAlgn="base" hangingPunct="1">
              <a:spcBef>
                <a:spcPct val="0"/>
              </a:spcBef>
              <a:spcAft>
                <a:spcPct val="0"/>
              </a:spcAft>
              <a:defRPr sz="5670" b="1">
                <a:solidFill>
                  <a:schemeClr val="bg1"/>
                </a:solidFill>
                <a:latin typeface="Times New Roman" pitchFamily="18" charset="0"/>
              </a:defRPr>
            </a:lvl6pPr>
            <a:lvl7pPr marL="1440108" algn="l" rtl="0" eaLnBrk="1" fontAlgn="base" hangingPunct="1">
              <a:spcBef>
                <a:spcPct val="0"/>
              </a:spcBef>
              <a:spcAft>
                <a:spcPct val="0"/>
              </a:spcAft>
              <a:defRPr sz="5670" b="1">
                <a:solidFill>
                  <a:schemeClr val="bg1"/>
                </a:solidFill>
                <a:latin typeface="Times New Roman" pitchFamily="18" charset="0"/>
              </a:defRPr>
            </a:lvl7pPr>
            <a:lvl8pPr marL="2160162" algn="l" rtl="0" eaLnBrk="1" fontAlgn="base" hangingPunct="1">
              <a:spcBef>
                <a:spcPct val="0"/>
              </a:spcBef>
              <a:spcAft>
                <a:spcPct val="0"/>
              </a:spcAft>
              <a:defRPr sz="5670" b="1">
                <a:solidFill>
                  <a:schemeClr val="bg1"/>
                </a:solidFill>
                <a:latin typeface="Times New Roman" pitchFamily="18" charset="0"/>
              </a:defRPr>
            </a:lvl8pPr>
            <a:lvl9pPr marL="2880216" algn="l" rtl="0" eaLnBrk="1" fontAlgn="base" hangingPunct="1">
              <a:spcBef>
                <a:spcPct val="0"/>
              </a:spcBef>
              <a:spcAft>
                <a:spcPct val="0"/>
              </a:spcAft>
              <a:defRPr sz="5670" b="1">
                <a:solidFill>
                  <a:schemeClr val="bg1"/>
                </a:solidFill>
                <a:latin typeface="Times New Roman" pitchFamily="18" charset="0"/>
              </a:defRPr>
            </a:lvl9pPr>
          </a:lstStyle>
          <a:p>
            <a:pPr defTabSz="914400"/>
            <a:r>
              <a:rPr lang="en-US" kern="0" dirty="0" smtClean="0">
                <a:solidFill>
                  <a:srgbClr val="002060"/>
                </a:solidFill>
              </a:rPr>
              <a:t>But you need to be experimenting…</a:t>
            </a:r>
            <a:endParaRPr lang="en-US" kern="0" dirty="0">
              <a:solidFill>
                <a:srgbClr val="00206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961" y="2845465"/>
            <a:ext cx="12012881" cy="6242207"/>
          </a:xfrm>
          <a:prstGeom prst="rect">
            <a:avLst/>
          </a:prstGeom>
        </p:spPr>
      </p:pic>
    </p:spTree>
    <p:extLst>
      <p:ext uri="{BB962C8B-B14F-4D97-AF65-F5344CB8AC3E}">
        <p14:creationId xmlns:p14="http://schemas.microsoft.com/office/powerpoint/2010/main" val="210460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Insights Into </a:t>
            </a:r>
            <a:r>
              <a:rPr lang="en-US" dirty="0"/>
              <a:t>T</a:t>
            </a:r>
            <a:r>
              <a:rPr lang="en-US" dirty="0" smtClean="0"/>
              <a:t>he Evolution Of Distribution </a:t>
            </a:r>
            <a:endParaRPr lang="en-US" dirty="0"/>
          </a:p>
        </p:txBody>
      </p:sp>
      <p:sp>
        <p:nvSpPr>
          <p:cNvPr id="4" name="Text Placeholder 3"/>
          <p:cNvSpPr>
            <a:spLocks noGrp="1"/>
          </p:cNvSpPr>
          <p:nvPr>
            <p:ph type="body" sz="quarter" idx="10"/>
          </p:nvPr>
        </p:nvSpPr>
        <p:spPr>
          <a:xfrm>
            <a:off x="400050" y="1990164"/>
            <a:ext cx="8505411" cy="7096686"/>
          </a:xfrm>
        </p:spPr>
        <p:txBody>
          <a:bodyPr/>
          <a:lstStyle/>
          <a:p>
            <a:pPr marL="742950" indent="-742950">
              <a:lnSpc>
                <a:spcPct val="100000"/>
              </a:lnSpc>
              <a:buFont typeface="+mj-lt"/>
              <a:buAutoNum type="arabicPeriod"/>
            </a:pPr>
            <a:r>
              <a:rPr lang="en-US" dirty="0" smtClean="0"/>
              <a:t>Demographics is Destiny </a:t>
            </a:r>
            <a:endParaRPr lang="en-US" dirty="0"/>
          </a:p>
          <a:p>
            <a:pPr lvl="2">
              <a:lnSpc>
                <a:spcPct val="100000"/>
              </a:lnSpc>
            </a:pPr>
            <a:r>
              <a:rPr lang="en-US" dirty="0" smtClean="0"/>
              <a:t>Families and needs are changing; are you?</a:t>
            </a:r>
            <a:endParaRPr lang="en-US" dirty="0"/>
          </a:p>
          <a:p>
            <a:pPr marL="742950" indent="-742950">
              <a:lnSpc>
                <a:spcPct val="100000"/>
              </a:lnSpc>
              <a:spcBef>
                <a:spcPts val="1800"/>
              </a:spcBef>
              <a:buFont typeface="+mj-lt"/>
              <a:buAutoNum type="arabicPeriod"/>
            </a:pPr>
            <a:r>
              <a:rPr lang="en-US" i="1" dirty="0" smtClean="0"/>
              <a:t>It’s all about the experience </a:t>
            </a:r>
            <a:endParaRPr lang="en-US" i="1" dirty="0"/>
          </a:p>
          <a:p>
            <a:pPr lvl="2">
              <a:lnSpc>
                <a:spcPct val="100000"/>
              </a:lnSpc>
            </a:pPr>
            <a:r>
              <a:rPr lang="en-US" dirty="0" smtClean="0"/>
              <a:t>Customers have high expectations – can you deliver? </a:t>
            </a:r>
            <a:endParaRPr lang="en-US" dirty="0"/>
          </a:p>
        </p:txBody>
      </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844" r="8844"/>
          <a:stretch>
            <a:fillRect/>
          </a:stretch>
        </p:blipFill>
        <p:spPr/>
      </p:pic>
    </p:spTree>
    <p:extLst>
      <p:ext uri="{BB962C8B-B14F-4D97-AF65-F5344CB8AC3E}">
        <p14:creationId xmlns:p14="http://schemas.microsoft.com/office/powerpoint/2010/main" val="3239892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9091682" y="4457700"/>
            <a:ext cx="3357563" cy="37719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66" name="Rectangle 65"/>
          <p:cNvSpPr/>
          <p:nvPr/>
        </p:nvSpPr>
        <p:spPr>
          <a:xfrm>
            <a:off x="5422700" y="4457700"/>
            <a:ext cx="3357563" cy="37719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62" name="Rectangle 61"/>
          <p:cNvSpPr/>
          <p:nvPr/>
        </p:nvSpPr>
        <p:spPr>
          <a:xfrm>
            <a:off x="9091682" y="4143375"/>
            <a:ext cx="3357563" cy="1000125"/>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60" name="Rectangle 59"/>
          <p:cNvSpPr/>
          <p:nvPr/>
        </p:nvSpPr>
        <p:spPr>
          <a:xfrm>
            <a:off x="5415557" y="4143375"/>
            <a:ext cx="3378993" cy="1000125"/>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6" name="Slide Number Placeholder 5"/>
          <p:cNvSpPr>
            <a:spLocks noGrp="1"/>
          </p:cNvSpPr>
          <p:nvPr>
            <p:ph type="sldNum" sz="quarter" idx="4294967295"/>
          </p:nvPr>
        </p:nvSpPr>
        <p:spPr/>
        <p:txBody>
          <a:bodyPr/>
          <a:lstStyle/>
          <a:p>
            <a:pPr>
              <a:defRPr/>
            </a:pPr>
            <a:fld id="{FA06F0F5-DF6A-4E0E-AC03-6B0D0B0A1300}" type="slidenum">
              <a:rPr lang="en-US" sz="1350">
                <a:solidFill>
                  <a:srgbClr val="000000"/>
                </a:solidFill>
                <a:latin typeface="Arial" panose="020B0604020202020204"/>
              </a:rPr>
              <a:pPr>
                <a:defRPr/>
              </a:pPr>
              <a:t>30</a:t>
            </a:fld>
            <a:endParaRPr lang="en-US" sz="1350" dirty="0">
              <a:solidFill>
                <a:srgbClr val="000000"/>
              </a:solidFill>
              <a:latin typeface="Arial" panose="020B0604020202020204"/>
            </a:endParaRPr>
          </a:p>
        </p:txBody>
      </p:sp>
      <p:sp>
        <p:nvSpPr>
          <p:cNvPr id="31" name="Rectangle 30"/>
          <p:cNvSpPr/>
          <p:nvPr/>
        </p:nvSpPr>
        <p:spPr>
          <a:xfrm>
            <a:off x="5398689" y="4304159"/>
            <a:ext cx="3314700" cy="646331"/>
          </a:xfrm>
          <a:prstGeom prst="rect">
            <a:avLst/>
          </a:prstGeom>
        </p:spPr>
        <p:txBody>
          <a:bodyPr wrap="square" anchor="ctr">
            <a:spAutoFit/>
          </a:bodyPr>
          <a:lstStyle/>
          <a:p>
            <a:pPr algn="ctr">
              <a:defRPr/>
            </a:pPr>
            <a:r>
              <a:rPr lang="en-US" sz="3600" b="1" dirty="0">
                <a:solidFill>
                  <a:srgbClr val="231F20"/>
                </a:solidFill>
                <a:latin typeface="Arial" panose="020B0604020202020204"/>
              </a:rPr>
              <a:t>Insights </a:t>
            </a:r>
          </a:p>
        </p:txBody>
      </p:sp>
      <p:sp>
        <p:nvSpPr>
          <p:cNvPr id="36" name="Rectangle 35"/>
          <p:cNvSpPr/>
          <p:nvPr/>
        </p:nvSpPr>
        <p:spPr>
          <a:xfrm>
            <a:off x="9091684" y="4320896"/>
            <a:ext cx="3386138" cy="646331"/>
          </a:xfrm>
          <a:prstGeom prst="rect">
            <a:avLst/>
          </a:prstGeom>
        </p:spPr>
        <p:txBody>
          <a:bodyPr wrap="square" anchor="ctr">
            <a:spAutoFit/>
          </a:bodyPr>
          <a:lstStyle/>
          <a:p>
            <a:pPr algn="ctr">
              <a:defRPr/>
            </a:pPr>
            <a:r>
              <a:rPr lang="en-US" sz="3600" b="1" dirty="0">
                <a:solidFill>
                  <a:srgbClr val="000000"/>
                </a:solidFill>
                <a:latin typeface="Arial" panose="020B0604020202020204"/>
              </a:rPr>
              <a:t>Connections</a:t>
            </a:r>
            <a:r>
              <a:rPr lang="en-US" sz="3600" b="1" dirty="0">
                <a:solidFill>
                  <a:srgbClr val="FFFFFF"/>
                </a:solidFill>
                <a:latin typeface="Arial" panose="020B0604020202020204"/>
              </a:rPr>
              <a:t> </a:t>
            </a:r>
          </a:p>
        </p:txBody>
      </p:sp>
      <p:sp>
        <p:nvSpPr>
          <p:cNvPr id="9" name="Rectangle 8"/>
          <p:cNvSpPr/>
          <p:nvPr/>
        </p:nvSpPr>
        <p:spPr>
          <a:xfrm>
            <a:off x="1910444" y="2303960"/>
            <a:ext cx="14467113" cy="117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dirty="0">
                <a:solidFill>
                  <a:srgbClr val="404040"/>
                </a:solidFill>
                <a:latin typeface="Arial" panose="020B0604020202020204"/>
              </a:rPr>
              <a:t>Advancing the financial services industry</a:t>
            </a:r>
          </a:p>
          <a:p>
            <a:pPr algn="ctr">
              <a:defRPr/>
            </a:pPr>
            <a:r>
              <a:rPr lang="en-US" sz="4800" dirty="0">
                <a:solidFill>
                  <a:srgbClr val="404040"/>
                </a:solidFill>
                <a:latin typeface="Arial" panose="020B0604020202020204"/>
              </a:rPr>
              <a:t>by empowering our members with</a:t>
            </a:r>
          </a:p>
        </p:txBody>
      </p:sp>
      <p:sp>
        <p:nvSpPr>
          <p:cNvPr id="69" name="Slide Number Placeholder 2"/>
          <p:cNvSpPr>
            <a:spLocks noGrp="1"/>
          </p:cNvSpPr>
          <p:nvPr>
            <p:ph type="sldNum" sz="quarter" idx="4294967295"/>
          </p:nvPr>
        </p:nvSpPr>
        <p:spPr>
          <a:xfrm>
            <a:off x="289112" y="9619492"/>
            <a:ext cx="665630" cy="547688"/>
          </a:xfrm>
          <a:prstGeom prst="rect">
            <a:avLst/>
          </a:prstGeom>
        </p:spPr>
        <p:txBody>
          <a:bodyPr/>
          <a:lstStyle/>
          <a:p>
            <a:pPr>
              <a:defRPr/>
            </a:pPr>
            <a:fld id="{FA06F0F5-DF6A-4E0E-AC03-6B0D0B0A1300}" type="slidenum">
              <a:rPr lang="en-US" sz="1350">
                <a:solidFill>
                  <a:srgbClr val="000000"/>
                </a:solidFill>
                <a:latin typeface="Arial" panose="020B0604020202020204"/>
              </a:rPr>
              <a:pPr>
                <a:defRPr/>
              </a:pPr>
              <a:t>30</a:t>
            </a:fld>
            <a:endParaRPr lang="en-US" sz="1350" dirty="0">
              <a:solidFill>
                <a:srgbClr val="000000"/>
              </a:solidFill>
              <a:latin typeface="Arial" panose="020B0604020202020204"/>
            </a:endParaRPr>
          </a:p>
        </p:txBody>
      </p:sp>
      <p:grpSp>
        <p:nvGrpSpPr>
          <p:cNvPr id="2" name="Group 1"/>
          <p:cNvGrpSpPr/>
          <p:nvPr/>
        </p:nvGrpSpPr>
        <p:grpSpPr>
          <a:xfrm>
            <a:off x="1751459" y="4143375"/>
            <a:ext cx="3357563" cy="4086225"/>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30" name="Rectangle 29"/>
            <p:cNvSpPr/>
            <p:nvPr/>
          </p:nvSpPr>
          <p:spPr>
            <a:xfrm>
              <a:off x="10717698" y="980562"/>
              <a:ext cx="2200275" cy="430887"/>
            </a:xfrm>
            <a:prstGeom prst="rect">
              <a:avLst/>
            </a:prstGeom>
          </p:spPr>
          <p:txBody>
            <a:bodyPr wrap="square" anchor="ctr">
              <a:spAutoFit/>
            </a:bodyPr>
            <a:lstStyle/>
            <a:p>
              <a:pPr algn="ctr">
                <a:defRPr/>
              </a:pPr>
              <a:r>
                <a:rPr lang="en-US" sz="3600" b="1" dirty="0">
                  <a:solidFill>
                    <a:srgbClr val="231F20"/>
                  </a:solidFill>
                  <a:latin typeface="Arial" panose="020B0604020202020204"/>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01662" y="5518463"/>
            <a:ext cx="1933209" cy="2100405"/>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01357" y="5517638"/>
            <a:ext cx="1914525" cy="1993886"/>
          </a:xfrm>
          <a:prstGeom prst="rect">
            <a:avLst/>
          </a:prstGeom>
        </p:spPr>
      </p:pic>
      <p:grpSp>
        <p:nvGrpSpPr>
          <p:cNvPr id="3" name="Group 2"/>
          <p:cNvGrpSpPr/>
          <p:nvPr/>
        </p:nvGrpSpPr>
        <p:grpSpPr>
          <a:xfrm>
            <a:off x="12739234" y="4143375"/>
            <a:ext cx="3364706" cy="4086225"/>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51" name="Rectangle 50"/>
            <p:cNvSpPr/>
            <p:nvPr/>
          </p:nvSpPr>
          <p:spPr>
            <a:xfrm>
              <a:off x="8677275" y="2850972"/>
              <a:ext cx="2228850" cy="467821"/>
            </a:xfrm>
            <a:prstGeom prst="rect">
              <a:avLst/>
            </a:prstGeom>
          </p:spPr>
          <p:txBody>
            <a:bodyPr wrap="square" anchor="ctr">
              <a:spAutoFit/>
            </a:bodyPr>
            <a:lstStyle/>
            <a:p>
              <a:pPr algn="ctr">
                <a:lnSpc>
                  <a:spcPct val="110000"/>
                </a:lnSpc>
                <a:spcBef>
                  <a:spcPts val="113"/>
                </a:spcBef>
                <a:buSzPct val="100000"/>
                <a:defRPr/>
              </a:pPr>
              <a:r>
                <a:rPr lang="en-US" sz="3600" b="1" dirty="0">
                  <a:solidFill>
                    <a:srgbClr val="231F20"/>
                  </a:solidFill>
                  <a:latin typeface="Arial" panose="020B0604020202020204"/>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
        <p:nvSpPr>
          <p:cNvPr id="24" name="Title 1"/>
          <p:cNvSpPr>
            <a:spLocks noGrp="1"/>
          </p:cNvSpPr>
          <p:nvPr>
            <p:ph type="title"/>
          </p:nvPr>
        </p:nvSpPr>
        <p:spPr>
          <a:xfrm>
            <a:off x="8673" y="-46296"/>
            <a:ext cx="18287997" cy="1335512"/>
          </a:xfrm>
          <a:prstGeom prst="rect">
            <a:avLst/>
          </a:prstGeom>
        </p:spPr>
        <p:txBody>
          <a:bodyPr/>
          <a:lstStyle/>
          <a:p>
            <a:r>
              <a:rPr lang="en-US" dirty="0" smtClean="0"/>
              <a:t>Our Mission</a:t>
            </a:r>
            <a:endParaRPr lang="en-US" dirty="0"/>
          </a:p>
        </p:txBody>
      </p:sp>
    </p:spTree>
    <p:extLst>
      <p:ext uri="{BB962C8B-B14F-4D97-AF65-F5344CB8AC3E}">
        <p14:creationId xmlns:p14="http://schemas.microsoft.com/office/powerpoint/2010/main" val="1872819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 y="-46296"/>
            <a:ext cx="18287997" cy="1335512"/>
          </a:xfrm>
          <a:prstGeom prst="rect">
            <a:avLst/>
          </a:prstGeom>
        </p:spPr>
        <p:txBody>
          <a:bodyPr/>
          <a:lstStyle/>
          <a:p>
            <a:r>
              <a:rPr lang="en-US" dirty="0" smtClean="0"/>
              <a:t>Our Organization and Brands</a:t>
            </a:r>
            <a:endParaRPr lang="en-US" dirty="0"/>
          </a:p>
        </p:txBody>
      </p:sp>
      <p:sp>
        <p:nvSpPr>
          <p:cNvPr id="4" name="Slide Number Placeholder 2"/>
          <p:cNvSpPr>
            <a:spLocks noGrp="1"/>
          </p:cNvSpPr>
          <p:nvPr>
            <p:ph type="sldNum" sz="quarter" idx="4294967295"/>
          </p:nvPr>
        </p:nvSpPr>
        <p:spPr>
          <a:xfrm>
            <a:off x="289112" y="9619492"/>
            <a:ext cx="665630" cy="547688"/>
          </a:xfrm>
          <a:prstGeom prst="rect">
            <a:avLst/>
          </a:prstGeom>
        </p:spPr>
        <p:txBody>
          <a:bodyPr/>
          <a:lstStyle/>
          <a:p>
            <a:fld id="{FA06F0F5-DF6A-4E0E-AC03-6B0D0B0A1300}" type="slidenum">
              <a:rPr lang="en-US" sz="1350">
                <a:solidFill>
                  <a:srgbClr val="000000"/>
                </a:solidFill>
                <a:latin typeface="Arial" panose="020B0604020202020204"/>
              </a:rPr>
              <a:pPr/>
              <a:t>31</a:t>
            </a:fld>
            <a:endParaRPr lang="en-US" sz="1350" dirty="0">
              <a:solidFill>
                <a:srgbClr val="000000"/>
              </a:solidFill>
              <a:latin typeface="Arial" panose="020B0604020202020204"/>
            </a:endParaRPr>
          </a:p>
        </p:txBody>
      </p:sp>
    </p:spTree>
    <p:extLst>
      <p:ext uri="{BB962C8B-B14F-4D97-AF65-F5344CB8AC3E}">
        <p14:creationId xmlns:p14="http://schemas.microsoft.com/office/powerpoint/2010/main" val="4266871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Insights Into </a:t>
            </a:r>
            <a:r>
              <a:rPr lang="en-US" dirty="0"/>
              <a:t>T</a:t>
            </a:r>
            <a:r>
              <a:rPr lang="en-US" dirty="0" smtClean="0"/>
              <a:t>he Evolution Of Distribution </a:t>
            </a:r>
            <a:endParaRPr lang="en-US" dirty="0"/>
          </a:p>
        </p:txBody>
      </p:sp>
      <p:sp>
        <p:nvSpPr>
          <p:cNvPr id="4" name="Text Placeholder 3"/>
          <p:cNvSpPr>
            <a:spLocks noGrp="1"/>
          </p:cNvSpPr>
          <p:nvPr>
            <p:ph type="body" sz="quarter" idx="10"/>
          </p:nvPr>
        </p:nvSpPr>
        <p:spPr/>
        <p:txBody>
          <a:bodyPr/>
          <a:lstStyle/>
          <a:p>
            <a:pPr marL="742950" indent="-742950">
              <a:lnSpc>
                <a:spcPct val="100000"/>
              </a:lnSpc>
              <a:buFont typeface="+mj-lt"/>
              <a:buAutoNum type="arabicPeriod"/>
            </a:pPr>
            <a:r>
              <a:rPr lang="en-US" dirty="0" smtClean="0"/>
              <a:t>Demographics is Destiny </a:t>
            </a:r>
            <a:endParaRPr lang="en-US" dirty="0"/>
          </a:p>
          <a:p>
            <a:pPr lvl="2"/>
            <a:r>
              <a:rPr lang="en-US" dirty="0" smtClean="0"/>
              <a:t>Families and needs are changing; are you?</a:t>
            </a:r>
            <a:endParaRPr lang="en-US" dirty="0"/>
          </a:p>
          <a:p>
            <a:pPr marL="742950" indent="-742950">
              <a:lnSpc>
                <a:spcPct val="100000"/>
              </a:lnSpc>
              <a:spcBef>
                <a:spcPts val="1800"/>
              </a:spcBef>
              <a:buFont typeface="+mj-lt"/>
              <a:buAutoNum type="arabicPeriod"/>
            </a:pPr>
            <a:r>
              <a:rPr lang="en-US" dirty="0" smtClean="0"/>
              <a:t>It’s all about the experience </a:t>
            </a:r>
            <a:endParaRPr lang="en-US" dirty="0"/>
          </a:p>
          <a:p>
            <a:pPr lvl="2"/>
            <a:r>
              <a:rPr lang="en-US" dirty="0" smtClean="0"/>
              <a:t>Customers have high expectations – can you deliver? </a:t>
            </a:r>
            <a:endParaRPr lang="en-US" dirty="0"/>
          </a:p>
          <a:p>
            <a:pPr marL="742950" lvl="0" indent="-742950">
              <a:lnSpc>
                <a:spcPct val="100000"/>
              </a:lnSpc>
              <a:spcBef>
                <a:spcPts val="1800"/>
              </a:spcBef>
              <a:buFont typeface="+mj-lt"/>
              <a:buAutoNum type="arabicPeriod"/>
            </a:pPr>
            <a:r>
              <a:rPr lang="en-US" i="1" dirty="0"/>
              <a:t>It’s all about the experience </a:t>
            </a:r>
          </a:p>
          <a:p>
            <a:pPr lvl="2"/>
            <a:r>
              <a:rPr lang="en-US" dirty="0" smtClean="0"/>
              <a:t>A happy advisor means a happy end customer </a:t>
            </a:r>
            <a:endParaRPr lang="en-US" dirty="0"/>
          </a:p>
        </p:txBody>
      </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876" r="8876"/>
          <a:stretch>
            <a:fillRect/>
          </a:stretch>
        </p:blipFill>
        <p:spPr/>
      </p:pic>
    </p:spTree>
    <p:extLst>
      <p:ext uri="{BB962C8B-B14F-4D97-AF65-F5344CB8AC3E}">
        <p14:creationId xmlns:p14="http://schemas.microsoft.com/office/powerpoint/2010/main" val="1886969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Insights Into </a:t>
            </a:r>
            <a:r>
              <a:rPr lang="en-US" dirty="0"/>
              <a:t>T</a:t>
            </a:r>
            <a:r>
              <a:rPr lang="en-US" dirty="0" smtClean="0"/>
              <a:t>he Evolution Of Distribution </a:t>
            </a:r>
            <a:endParaRPr lang="en-US" dirty="0"/>
          </a:p>
        </p:txBody>
      </p:sp>
      <p:sp>
        <p:nvSpPr>
          <p:cNvPr id="4" name="Text Placeholder 3"/>
          <p:cNvSpPr>
            <a:spLocks noGrp="1"/>
          </p:cNvSpPr>
          <p:nvPr>
            <p:ph type="body" sz="quarter" idx="10"/>
          </p:nvPr>
        </p:nvSpPr>
        <p:spPr>
          <a:xfrm>
            <a:off x="408721" y="1508472"/>
            <a:ext cx="8743950" cy="7096686"/>
          </a:xfrm>
        </p:spPr>
        <p:txBody>
          <a:bodyPr/>
          <a:lstStyle/>
          <a:p>
            <a:pPr marL="514350" indent="-514350">
              <a:lnSpc>
                <a:spcPct val="100000"/>
              </a:lnSpc>
              <a:buClr>
                <a:schemeClr val="tx1"/>
              </a:buClr>
              <a:buFont typeface="+mj-lt"/>
              <a:buAutoNum type="arabicPeriod"/>
            </a:pPr>
            <a:r>
              <a:rPr lang="en-US" sz="3000" dirty="0" smtClean="0"/>
              <a:t>Demographics is Destiny </a:t>
            </a:r>
            <a:endParaRPr lang="en-US" sz="3000" dirty="0"/>
          </a:p>
          <a:p>
            <a:pPr marL="1179755" lvl="2" indent="-457200">
              <a:lnSpc>
                <a:spcPct val="100000"/>
              </a:lnSpc>
              <a:buClr>
                <a:schemeClr val="tx1"/>
              </a:buClr>
              <a:buFont typeface="Arial" panose="020B0604020202020204" pitchFamily="34" charset="0"/>
              <a:buChar char="•"/>
            </a:pPr>
            <a:r>
              <a:rPr lang="en-US" dirty="0" smtClean="0"/>
              <a:t>Families and needs are changing; are you?</a:t>
            </a:r>
            <a:endParaRPr lang="en-US" dirty="0"/>
          </a:p>
          <a:p>
            <a:pPr marL="514350" indent="-514350">
              <a:lnSpc>
                <a:spcPct val="100000"/>
              </a:lnSpc>
              <a:spcBef>
                <a:spcPts val="1800"/>
              </a:spcBef>
              <a:buClr>
                <a:schemeClr val="tx1"/>
              </a:buClr>
              <a:buFont typeface="+mj-lt"/>
              <a:buAutoNum type="arabicPeriod"/>
            </a:pPr>
            <a:r>
              <a:rPr lang="en-US" sz="3000" dirty="0" smtClean="0"/>
              <a:t>It’s all about the experience </a:t>
            </a:r>
            <a:endParaRPr lang="en-US" sz="3000" dirty="0"/>
          </a:p>
          <a:p>
            <a:pPr marL="1179755" lvl="2" indent="-457200">
              <a:lnSpc>
                <a:spcPct val="100000"/>
              </a:lnSpc>
              <a:buClr>
                <a:schemeClr val="tx1"/>
              </a:buClr>
              <a:buFont typeface="Arial" panose="020B0604020202020204" pitchFamily="34" charset="0"/>
              <a:buChar char="•"/>
            </a:pPr>
            <a:r>
              <a:rPr lang="en-US" dirty="0" smtClean="0"/>
              <a:t>Customers have high expectations – can you deliver? </a:t>
            </a:r>
            <a:endParaRPr lang="en-US" dirty="0"/>
          </a:p>
          <a:p>
            <a:pPr marL="514350" lvl="0" indent="-514350">
              <a:lnSpc>
                <a:spcPct val="100000"/>
              </a:lnSpc>
              <a:spcBef>
                <a:spcPts val="1800"/>
              </a:spcBef>
              <a:buClr>
                <a:schemeClr val="tx1"/>
              </a:buClr>
              <a:buFont typeface="+mj-lt"/>
              <a:buAutoNum type="arabicPeriod"/>
            </a:pPr>
            <a:r>
              <a:rPr lang="en-US" sz="3000" dirty="0">
                <a:solidFill>
                  <a:srgbClr val="000000"/>
                </a:solidFill>
              </a:rPr>
              <a:t>It’s all about the experience </a:t>
            </a:r>
          </a:p>
          <a:p>
            <a:pPr marL="1179755" lvl="2" indent="-457200">
              <a:lnSpc>
                <a:spcPct val="100000"/>
              </a:lnSpc>
              <a:buClr>
                <a:schemeClr val="tx1"/>
              </a:buClr>
              <a:buFont typeface="Arial" panose="020B0604020202020204" pitchFamily="34" charset="0"/>
              <a:buChar char="•"/>
            </a:pPr>
            <a:r>
              <a:rPr lang="en-US" dirty="0" smtClean="0">
                <a:solidFill>
                  <a:srgbClr val="000000"/>
                </a:solidFill>
              </a:rPr>
              <a:t>A happy advisor means a happy end customer </a:t>
            </a:r>
            <a:endParaRPr lang="en-US" dirty="0">
              <a:solidFill>
                <a:srgbClr val="000000"/>
              </a:solidFill>
            </a:endParaRPr>
          </a:p>
          <a:p>
            <a:pPr marL="514350" indent="-514350">
              <a:spcBef>
                <a:spcPts val="1800"/>
              </a:spcBef>
              <a:spcAft>
                <a:spcPts val="1000"/>
              </a:spcAft>
              <a:buClr>
                <a:schemeClr val="tx1"/>
              </a:buClr>
              <a:buFont typeface="+mj-lt"/>
              <a:buAutoNum type="arabicPeriod"/>
            </a:pPr>
            <a:r>
              <a:rPr lang="en-US" sz="3000" i="1" dirty="0" smtClean="0"/>
              <a:t>Easy integration enables future innovation                                </a:t>
            </a:r>
            <a:r>
              <a:rPr lang="en-US" sz="3000" i="1" dirty="0"/>
              <a:t> </a:t>
            </a:r>
            <a:r>
              <a:rPr lang="en-US" sz="3000" i="1" dirty="0" smtClean="0"/>
              <a:t>  </a:t>
            </a:r>
          </a:p>
          <a:p>
            <a:pPr marL="1236905" lvl="2" indent="-514350">
              <a:spcBef>
                <a:spcPts val="1800"/>
              </a:spcBef>
              <a:spcAft>
                <a:spcPts val="1000"/>
              </a:spcAft>
              <a:buClr>
                <a:schemeClr val="tx1"/>
              </a:buClr>
              <a:buFont typeface="Arial" panose="020B0604020202020204" pitchFamily="34" charset="0"/>
              <a:buChar char="•"/>
            </a:pPr>
            <a:r>
              <a:rPr lang="en-US" dirty="0" smtClean="0"/>
              <a:t>Easier said than done, of course </a:t>
            </a: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843" r="8843"/>
          <a:stretch>
            <a:fillRect/>
          </a:stretch>
        </p:blipFill>
        <p:spPr/>
      </p:pic>
    </p:spTree>
    <p:extLst>
      <p:ext uri="{BB962C8B-B14F-4D97-AF65-F5344CB8AC3E}">
        <p14:creationId xmlns:p14="http://schemas.microsoft.com/office/powerpoint/2010/main" val="217352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Insights Into </a:t>
            </a:r>
            <a:r>
              <a:rPr lang="en-US" dirty="0"/>
              <a:t>T</a:t>
            </a:r>
            <a:r>
              <a:rPr lang="en-US" dirty="0" smtClean="0"/>
              <a:t>he Evolution Of Distribution </a:t>
            </a:r>
            <a:endParaRPr lang="en-US" dirty="0"/>
          </a:p>
        </p:txBody>
      </p:sp>
      <p:sp>
        <p:nvSpPr>
          <p:cNvPr id="4" name="Text Placeholder 3"/>
          <p:cNvSpPr>
            <a:spLocks noGrp="1"/>
          </p:cNvSpPr>
          <p:nvPr>
            <p:ph type="body" sz="quarter" idx="10"/>
          </p:nvPr>
        </p:nvSpPr>
        <p:spPr>
          <a:xfrm>
            <a:off x="282614" y="1413967"/>
            <a:ext cx="8743950" cy="7096686"/>
          </a:xfrm>
        </p:spPr>
        <p:txBody>
          <a:bodyPr/>
          <a:lstStyle/>
          <a:p>
            <a:pPr marL="742950" indent="-742950">
              <a:lnSpc>
                <a:spcPct val="100000"/>
              </a:lnSpc>
              <a:buClr>
                <a:schemeClr val="tx1"/>
              </a:buClr>
              <a:buSzPct val="125000"/>
              <a:buFont typeface="+mj-lt"/>
              <a:buAutoNum type="arabicPeriod"/>
            </a:pPr>
            <a:r>
              <a:rPr lang="en-US" dirty="0" smtClean="0"/>
              <a:t>Demographics is Destiny </a:t>
            </a:r>
            <a:endParaRPr lang="en-US" dirty="0"/>
          </a:p>
          <a:p>
            <a:pPr marL="1065455" lvl="2" indent="-342900">
              <a:lnSpc>
                <a:spcPct val="50000"/>
              </a:lnSpc>
              <a:buSzPct val="125000"/>
            </a:pPr>
            <a:r>
              <a:rPr lang="en-US" sz="2500" dirty="0" smtClean="0"/>
              <a:t>Families and needs are changing; are you?</a:t>
            </a:r>
            <a:endParaRPr lang="en-US" sz="2500" dirty="0"/>
          </a:p>
          <a:p>
            <a:pPr marL="742950" indent="-742950">
              <a:lnSpc>
                <a:spcPct val="100000"/>
              </a:lnSpc>
              <a:spcBef>
                <a:spcPts val="1800"/>
              </a:spcBef>
              <a:buClr>
                <a:schemeClr val="tx1"/>
              </a:buClr>
              <a:buSzPct val="125000"/>
              <a:buFont typeface="+mj-lt"/>
              <a:buAutoNum type="arabicPeriod"/>
            </a:pPr>
            <a:r>
              <a:rPr lang="en-US" dirty="0" smtClean="0"/>
              <a:t>It’s all about the experience </a:t>
            </a:r>
            <a:endParaRPr lang="en-US" dirty="0"/>
          </a:p>
          <a:p>
            <a:pPr marL="1065455" lvl="2" indent="-342900">
              <a:buSzPct val="125000"/>
            </a:pPr>
            <a:r>
              <a:rPr lang="en-US" sz="2500" dirty="0" smtClean="0"/>
              <a:t>Customers have high expectations – can you deliver? </a:t>
            </a:r>
            <a:endParaRPr lang="en-US" sz="2500" dirty="0"/>
          </a:p>
          <a:p>
            <a:pPr marL="742950" lvl="0" indent="-742950">
              <a:lnSpc>
                <a:spcPct val="100000"/>
              </a:lnSpc>
              <a:spcBef>
                <a:spcPts val="1800"/>
              </a:spcBef>
              <a:buClr>
                <a:schemeClr val="tx1"/>
              </a:buClr>
              <a:buSzPct val="125000"/>
              <a:buFont typeface="+mj-lt"/>
              <a:buAutoNum type="arabicPeriod"/>
            </a:pPr>
            <a:r>
              <a:rPr lang="en-US" dirty="0">
                <a:solidFill>
                  <a:srgbClr val="000000"/>
                </a:solidFill>
              </a:rPr>
              <a:t>It’s all about the experience </a:t>
            </a:r>
          </a:p>
          <a:p>
            <a:pPr marL="1065455" lvl="2" indent="-342900">
              <a:lnSpc>
                <a:spcPct val="50000"/>
              </a:lnSpc>
              <a:buSzPct val="125000"/>
            </a:pPr>
            <a:r>
              <a:rPr lang="en-US" sz="2500" dirty="0" smtClean="0">
                <a:solidFill>
                  <a:srgbClr val="000000"/>
                </a:solidFill>
              </a:rPr>
              <a:t>A happy advisor means a happy end customer </a:t>
            </a:r>
            <a:endParaRPr lang="en-US" sz="2500" dirty="0">
              <a:solidFill>
                <a:srgbClr val="000000"/>
              </a:solidFill>
            </a:endParaRPr>
          </a:p>
          <a:p>
            <a:pPr marL="514350" indent="-514350">
              <a:lnSpc>
                <a:spcPct val="100000"/>
              </a:lnSpc>
              <a:spcBef>
                <a:spcPts val="1800"/>
              </a:spcBef>
              <a:spcAft>
                <a:spcPts val="0"/>
              </a:spcAft>
              <a:buClr>
                <a:schemeClr val="tx1"/>
              </a:buClr>
              <a:buSzPct val="125000"/>
              <a:buFont typeface="+mj-lt"/>
              <a:buAutoNum type="arabicPeriod"/>
            </a:pPr>
            <a:r>
              <a:rPr lang="en-US" dirty="0" smtClean="0"/>
              <a:t> Easy </a:t>
            </a:r>
            <a:r>
              <a:rPr lang="en-US" dirty="0"/>
              <a:t>integration enables future innovation                                   </a:t>
            </a:r>
          </a:p>
          <a:p>
            <a:pPr marL="1065455" lvl="2" indent="-342900">
              <a:spcBef>
                <a:spcPts val="1800"/>
              </a:spcBef>
              <a:spcAft>
                <a:spcPts val="0"/>
              </a:spcAft>
              <a:buSzPct val="125000"/>
            </a:pPr>
            <a:r>
              <a:rPr lang="en-US" sz="2500" dirty="0"/>
              <a:t>Easier said than done, of course </a:t>
            </a:r>
            <a:endParaRPr lang="en-US" sz="2500" dirty="0" smtClean="0"/>
          </a:p>
          <a:p>
            <a:pPr marL="1065455" lvl="2" indent="-342900">
              <a:spcBef>
                <a:spcPts val="1800"/>
              </a:spcBef>
              <a:spcAft>
                <a:spcPts val="0"/>
              </a:spcAft>
              <a:buSzPct val="125000"/>
            </a:pPr>
            <a:endParaRPr lang="en-US" sz="100" dirty="0"/>
          </a:p>
          <a:p>
            <a:pPr marL="742950" indent="-742950">
              <a:lnSpc>
                <a:spcPct val="100000"/>
              </a:lnSpc>
              <a:spcBef>
                <a:spcPts val="1800"/>
              </a:spcBef>
              <a:buClr>
                <a:schemeClr val="tx1"/>
              </a:buClr>
              <a:buSzPct val="125000"/>
              <a:buFont typeface="+mj-lt"/>
              <a:buAutoNum type="arabicPeriod"/>
            </a:pPr>
            <a:r>
              <a:rPr lang="en-US" i="1" dirty="0" smtClean="0"/>
              <a:t>There is no one answer… </a:t>
            </a:r>
            <a:endParaRPr lang="en-US" i="1" dirty="0"/>
          </a:p>
          <a:p>
            <a:pPr marL="1065455" lvl="2" indent="-342900">
              <a:buSzPct val="125000"/>
            </a:pPr>
            <a:r>
              <a:rPr lang="en-US" sz="2500" dirty="0" smtClean="0"/>
              <a:t>… but you need to be experimenting to reach new markets</a:t>
            </a:r>
          </a:p>
        </p:txBody>
      </p:sp>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760" r="8760"/>
          <a:stretch>
            <a:fillRect/>
          </a:stretch>
        </p:blipFill>
        <p:spPr/>
      </p:pic>
    </p:spTree>
    <p:extLst>
      <p:ext uri="{BB962C8B-B14F-4D97-AF65-F5344CB8AC3E}">
        <p14:creationId xmlns:p14="http://schemas.microsoft.com/office/powerpoint/2010/main" val="57098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Who Will </a:t>
            </a:r>
            <a:r>
              <a:rPr lang="en-US" dirty="0"/>
              <a:t>Y</a:t>
            </a:r>
            <a:r>
              <a:rPr lang="en-US" dirty="0" smtClean="0"/>
              <a:t>ou </a:t>
            </a:r>
            <a:r>
              <a:rPr lang="en-US" dirty="0"/>
              <a:t>B</a:t>
            </a:r>
            <a:r>
              <a:rPr lang="en-US" dirty="0" smtClean="0"/>
              <a:t>e </a:t>
            </a:r>
            <a:r>
              <a:rPr lang="en-US" dirty="0"/>
              <a:t>S</a:t>
            </a:r>
            <a:r>
              <a:rPr lang="en-US" dirty="0" smtClean="0"/>
              <a:t>elling </a:t>
            </a:r>
            <a:r>
              <a:rPr lang="en-US" dirty="0"/>
              <a:t>T</a:t>
            </a:r>
            <a:r>
              <a:rPr lang="en-US" dirty="0" smtClean="0"/>
              <a:t>o? </a:t>
            </a:r>
            <a:endParaRPr lang="en-US" dirty="0"/>
          </a:p>
        </p:txBody>
      </p:sp>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4863" r="4863"/>
          <a:stretch>
            <a:fillRect/>
          </a:stretch>
        </p:blipFill>
        <p:spPr/>
      </p:pic>
      <p:sp>
        <p:nvSpPr>
          <p:cNvPr id="5" name="Text Placeholder 3"/>
          <p:cNvSpPr txBox="1">
            <a:spLocks/>
          </p:cNvSpPr>
          <p:nvPr/>
        </p:nvSpPr>
        <p:spPr>
          <a:xfrm>
            <a:off x="504380" y="2005059"/>
            <a:ext cx="9073252" cy="5233988"/>
          </a:xfrm>
          <a:prstGeom prst="rect">
            <a:avLst/>
          </a:prstGeom>
        </p:spPr>
        <p:txBody>
          <a:bodyPr/>
          <a:lstStyle>
            <a:lvl1pPr marL="0" indent="0" algn="l" rtl="0" eaLnBrk="1" fontAlgn="base" hangingPunct="1">
              <a:lnSpc>
                <a:spcPct val="120000"/>
              </a:lnSpc>
              <a:spcBef>
                <a:spcPts val="0"/>
              </a:spcBef>
              <a:spcAft>
                <a:spcPts val="1890"/>
              </a:spcAft>
              <a:buClr>
                <a:schemeClr val="accent1"/>
              </a:buClr>
              <a:buSzPct val="90000"/>
              <a:buFont typeface="Arial"/>
              <a:buNone/>
              <a:defRPr sz="3150" b="0">
                <a:solidFill>
                  <a:schemeClr val="tx1"/>
                </a:solidFill>
                <a:latin typeface="+mn-lt"/>
                <a:ea typeface="+mn-ea"/>
                <a:cs typeface="+mn-cs"/>
              </a:defRPr>
            </a:lvl1pPr>
            <a:lvl2pPr marL="355028" indent="0" algn="l" rtl="0" eaLnBrk="1" fontAlgn="base" hangingPunct="1">
              <a:lnSpc>
                <a:spcPct val="120000"/>
              </a:lnSpc>
              <a:spcBef>
                <a:spcPts val="0"/>
              </a:spcBef>
              <a:spcAft>
                <a:spcPts val="1890"/>
              </a:spcAft>
              <a:buClr>
                <a:schemeClr val="accent1"/>
              </a:buClr>
              <a:buSzPct val="90000"/>
              <a:buFont typeface="Arial"/>
              <a:buNone/>
              <a:defRPr sz="2363" b="0">
                <a:solidFill>
                  <a:schemeClr val="tx1"/>
                </a:solidFill>
                <a:latin typeface="+mn-lt"/>
              </a:defRPr>
            </a:lvl2pPr>
            <a:lvl3pPr marL="722555"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defRPr>
            </a:lvl3pPr>
            <a:lvl4pPr marL="1080081" indent="0" algn="l" rtl="0" eaLnBrk="1" fontAlgn="base" hangingPunct="1">
              <a:lnSpc>
                <a:spcPct val="120000"/>
              </a:lnSpc>
              <a:spcBef>
                <a:spcPts val="0"/>
              </a:spcBef>
              <a:spcAft>
                <a:spcPts val="1890"/>
              </a:spcAft>
              <a:buClr>
                <a:schemeClr val="accent1"/>
              </a:buClr>
              <a:buSzPct val="90000"/>
              <a:buFont typeface="Arial"/>
              <a:buNone/>
              <a:defRPr sz="2207" b="0">
                <a:solidFill>
                  <a:schemeClr val="tx1"/>
                </a:solidFill>
                <a:latin typeface="+mn-lt"/>
                <a:cs typeface="Arial" charset="0"/>
              </a:defRPr>
            </a:lvl4pPr>
            <a:lvl5pPr marL="1435109" indent="0" algn="l" rtl="0" eaLnBrk="1" fontAlgn="base" hangingPunct="1">
              <a:lnSpc>
                <a:spcPct val="120000"/>
              </a:lnSpc>
              <a:spcBef>
                <a:spcPts val="0"/>
              </a:spcBef>
              <a:spcAft>
                <a:spcPts val="1890"/>
              </a:spcAft>
              <a:buClr>
                <a:schemeClr val="accent1"/>
              </a:buClr>
              <a:buSzPct val="90000"/>
              <a:buFont typeface="Arial"/>
              <a:buNone/>
              <a:defRPr sz="1890" b="0">
                <a:solidFill>
                  <a:schemeClr val="tx1"/>
                </a:solidFill>
                <a:latin typeface="+mn-lt"/>
                <a:cs typeface="Arial" charset="0"/>
              </a:defRPr>
            </a:lvl5pPr>
            <a:lvl6pPr marL="3250242"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6pPr>
            <a:lvl7pPr marL="3970299"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7pPr>
            <a:lvl8pPr marL="4690350"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8pPr>
            <a:lvl9pPr marL="5410404" indent="-360027" algn="l" rtl="0" eaLnBrk="1" fontAlgn="base" hangingPunct="1">
              <a:lnSpc>
                <a:spcPts val="4097"/>
              </a:lnSpc>
              <a:spcBef>
                <a:spcPts val="944"/>
              </a:spcBef>
              <a:spcAft>
                <a:spcPct val="0"/>
              </a:spcAft>
              <a:buSzPct val="130000"/>
              <a:buChar char="•"/>
              <a:defRPr sz="3467">
                <a:solidFill>
                  <a:schemeClr val="tx1"/>
                </a:solidFill>
                <a:latin typeface="+mn-lt"/>
                <a:cs typeface="Arial" charset="0"/>
              </a:defRPr>
            </a:lvl9pPr>
          </a:lstStyle>
          <a:p>
            <a:pPr marL="742950" indent="-742950" defTabSz="914400">
              <a:lnSpc>
                <a:spcPct val="100000"/>
              </a:lnSpc>
              <a:buClr>
                <a:schemeClr val="tx1"/>
              </a:buClr>
              <a:buFont typeface="Wingdings" panose="05000000000000000000" pitchFamily="2" charset="2"/>
              <a:buChar char="§"/>
            </a:pPr>
            <a:r>
              <a:rPr lang="en-US" sz="3500" kern="0" dirty="0" smtClean="0"/>
              <a:t>Little population growth</a:t>
            </a:r>
          </a:p>
          <a:p>
            <a:pPr marL="742950" indent="-742950" defTabSz="914400">
              <a:lnSpc>
                <a:spcPct val="100000"/>
              </a:lnSpc>
              <a:spcBef>
                <a:spcPts val="1800"/>
              </a:spcBef>
              <a:buClr>
                <a:schemeClr val="tx1"/>
              </a:buClr>
              <a:buFont typeface="Wingdings" panose="05000000000000000000" pitchFamily="2" charset="2"/>
              <a:buChar char="§"/>
            </a:pPr>
            <a:r>
              <a:rPr lang="en-US" sz="3500" kern="0" dirty="0" smtClean="0">
                <a:solidFill>
                  <a:srgbClr val="000000"/>
                </a:solidFill>
              </a:rPr>
              <a:t>More diverse population </a:t>
            </a:r>
          </a:p>
          <a:p>
            <a:pPr marL="742950" indent="-742950" defTabSz="914400">
              <a:lnSpc>
                <a:spcPct val="100000"/>
              </a:lnSpc>
              <a:spcBef>
                <a:spcPts val="1800"/>
              </a:spcBef>
              <a:buClr>
                <a:schemeClr val="tx1"/>
              </a:buClr>
              <a:buFont typeface="Wingdings" panose="05000000000000000000" pitchFamily="2" charset="2"/>
              <a:buChar char="§"/>
            </a:pPr>
            <a:r>
              <a:rPr lang="en-US" sz="3500" kern="0" dirty="0">
                <a:solidFill>
                  <a:srgbClr val="000000"/>
                </a:solidFill>
              </a:rPr>
              <a:t>Fewer </a:t>
            </a:r>
            <a:r>
              <a:rPr lang="en-US" sz="3500" kern="0" dirty="0" smtClean="0">
                <a:solidFill>
                  <a:srgbClr val="000000"/>
                </a:solidFill>
              </a:rPr>
              <a:t>marriages</a:t>
            </a:r>
          </a:p>
          <a:p>
            <a:pPr marL="742950" indent="-742950" defTabSz="914400">
              <a:lnSpc>
                <a:spcPct val="100000"/>
              </a:lnSpc>
              <a:spcBef>
                <a:spcPts val="1800"/>
              </a:spcBef>
              <a:buClr>
                <a:schemeClr val="tx1"/>
              </a:buClr>
              <a:buFont typeface="Wingdings" panose="05000000000000000000" pitchFamily="2" charset="2"/>
              <a:buChar char="§"/>
            </a:pPr>
            <a:r>
              <a:rPr lang="en-US" sz="3500" kern="0" dirty="0" smtClean="0">
                <a:solidFill>
                  <a:srgbClr val="000000"/>
                </a:solidFill>
              </a:rPr>
              <a:t>Fewer </a:t>
            </a:r>
            <a:r>
              <a:rPr lang="en-US" sz="3500" kern="0" dirty="0">
                <a:solidFill>
                  <a:srgbClr val="000000"/>
                </a:solidFill>
              </a:rPr>
              <a:t>children </a:t>
            </a:r>
            <a:endParaRPr lang="en-US" sz="3500" kern="0" dirty="0" smtClean="0">
              <a:solidFill>
                <a:srgbClr val="000000"/>
              </a:solidFill>
            </a:endParaRPr>
          </a:p>
          <a:p>
            <a:pPr marL="742950" indent="-742950" defTabSz="914400">
              <a:lnSpc>
                <a:spcPct val="100000"/>
              </a:lnSpc>
              <a:spcBef>
                <a:spcPts val="1800"/>
              </a:spcBef>
              <a:buClr>
                <a:schemeClr val="tx1"/>
              </a:buClr>
              <a:buFont typeface="Wingdings" panose="05000000000000000000" pitchFamily="2" charset="2"/>
              <a:buChar char="§"/>
            </a:pPr>
            <a:r>
              <a:rPr lang="en-US" sz="3500" kern="0" dirty="0" smtClean="0">
                <a:solidFill>
                  <a:srgbClr val="000000"/>
                </a:solidFill>
              </a:rPr>
              <a:t>Aging population </a:t>
            </a:r>
          </a:p>
        </p:txBody>
      </p:sp>
    </p:spTree>
    <p:extLst>
      <p:ext uri="{BB962C8B-B14F-4D97-AF65-F5344CB8AC3E}">
        <p14:creationId xmlns:p14="http://schemas.microsoft.com/office/powerpoint/2010/main" val="3286259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Contribute To Population Growth</a:t>
            </a:r>
            <a:endParaRPr lang="en-US" dirty="0"/>
          </a:p>
        </p:txBody>
      </p:sp>
      <p:sp>
        <p:nvSpPr>
          <p:cNvPr id="5" name="TextBox 4"/>
          <p:cNvSpPr txBox="1"/>
          <p:nvPr/>
        </p:nvSpPr>
        <p:spPr>
          <a:xfrm>
            <a:off x="7844590" y="8211449"/>
            <a:ext cx="10226842" cy="338554"/>
          </a:xfrm>
          <a:prstGeom prst="rect">
            <a:avLst/>
          </a:prstGeom>
          <a:noFill/>
        </p:spPr>
        <p:txBody>
          <a:bodyPr wrap="square" rtlCol="0">
            <a:spAutoFit/>
          </a:bodyPr>
          <a:lstStyle/>
          <a:p>
            <a:r>
              <a:rPr lang="en-US" sz="1600" dirty="0" smtClean="0"/>
              <a:t>Source: Congressional Business Office, July 27, 2022</a:t>
            </a:r>
            <a:endParaRPr lang="en-US" sz="1600" dirty="0"/>
          </a:p>
        </p:txBody>
      </p:sp>
      <p:pic>
        <p:nvPicPr>
          <p:cNvPr id="4" name="Chart Placeholder 3"/>
          <p:cNvPicPr>
            <a:picLocks noGrp="1" noChangeAspect="1"/>
          </p:cNvPicPr>
          <p:nvPr>
            <p:ph type="chart" sz="quarter" idx="4294967295"/>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7484395" y="2039654"/>
            <a:ext cx="10587037" cy="6704013"/>
          </a:xfrm>
          <a:prstGeom prst="rect">
            <a:avLst/>
          </a:prstGeom>
        </p:spPr>
      </p:pic>
      <p:sp>
        <p:nvSpPr>
          <p:cNvPr id="6" name="Rectangle 5"/>
          <p:cNvSpPr/>
          <p:nvPr/>
        </p:nvSpPr>
        <p:spPr>
          <a:xfrm>
            <a:off x="565486" y="3063179"/>
            <a:ext cx="6725652" cy="3939540"/>
          </a:xfrm>
          <a:prstGeom prst="rect">
            <a:avLst/>
          </a:prstGeom>
        </p:spPr>
        <p:txBody>
          <a:bodyPr wrap="square">
            <a:spAutoFit/>
          </a:bodyPr>
          <a:lstStyle/>
          <a:p>
            <a:pPr marL="457200" indent="-457200">
              <a:spcAft>
                <a:spcPts val="2400"/>
              </a:spcAft>
              <a:buClr>
                <a:schemeClr val="tx1"/>
              </a:buClr>
              <a:buFont typeface="Wingdings" panose="05000000000000000000" pitchFamily="2" charset="2"/>
              <a:buChar char="§"/>
            </a:pPr>
            <a:r>
              <a:rPr lang="en-US" sz="3500" dirty="0" smtClean="0">
                <a:latin typeface="+mj-lt"/>
              </a:rPr>
              <a:t>Population growth is slowing </a:t>
            </a:r>
          </a:p>
          <a:p>
            <a:pPr marL="457200" indent="-457200">
              <a:spcAft>
                <a:spcPts val="2400"/>
              </a:spcAft>
              <a:buClr>
                <a:schemeClr val="tx1"/>
              </a:buClr>
              <a:buFont typeface="Wingdings" panose="05000000000000000000" pitchFamily="2" charset="2"/>
              <a:buChar char="§"/>
            </a:pPr>
            <a:r>
              <a:rPr lang="en-US" sz="3500" dirty="0" smtClean="0">
                <a:latin typeface="+mj-lt"/>
              </a:rPr>
              <a:t>U.S</a:t>
            </a:r>
            <a:r>
              <a:rPr lang="en-US" sz="3500" dirty="0">
                <a:latin typeface="+mj-lt"/>
              </a:rPr>
              <a:t>. population </a:t>
            </a:r>
            <a:r>
              <a:rPr lang="en-US" sz="3500" dirty="0" smtClean="0">
                <a:latin typeface="+mj-lt"/>
              </a:rPr>
              <a:t>will grow from 335 </a:t>
            </a:r>
            <a:r>
              <a:rPr lang="en-US" sz="3500" dirty="0">
                <a:latin typeface="+mj-lt"/>
              </a:rPr>
              <a:t>million people in 2022 to 369 million people in </a:t>
            </a:r>
            <a:r>
              <a:rPr lang="en-US" sz="3500" dirty="0" smtClean="0">
                <a:latin typeface="+mj-lt"/>
              </a:rPr>
              <a:t>2052 </a:t>
            </a:r>
          </a:p>
          <a:p>
            <a:pPr marL="457200" indent="-457200">
              <a:spcAft>
                <a:spcPts val="2400"/>
              </a:spcAft>
              <a:buClr>
                <a:schemeClr val="tx1"/>
              </a:buClr>
              <a:buFont typeface="Wingdings" panose="05000000000000000000" pitchFamily="2" charset="2"/>
              <a:buChar char="§"/>
            </a:pPr>
            <a:r>
              <a:rPr lang="en-US" sz="3500" dirty="0" smtClean="0">
                <a:latin typeface="+mj-lt"/>
              </a:rPr>
              <a:t>Population </a:t>
            </a:r>
            <a:r>
              <a:rPr lang="en-US" sz="3500" dirty="0">
                <a:latin typeface="+mj-lt"/>
              </a:rPr>
              <a:t>growth </a:t>
            </a:r>
            <a:r>
              <a:rPr lang="en-US" sz="3500" dirty="0" smtClean="0">
                <a:latin typeface="+mj-lt"/>
              </a:rPr>
              <a:t>increasingly </a:t>
            </a:r>
            <a:r>
              <a:rPr lang="en-US" sz="3500" dirty="0">
                <a:latin typeface="+mj-lt"/>
              </a:rPr>
              <a:t>driven by net </a:t>
            </a:r>
            <a:r>
              <a:rPr lang="en-US" sz="3500" dirty="0" smtClean="0">
                <a:latin typeface="+mj-lt"/>
              </a:rPr>
              <a:t>immigration</a:t>
            </a:r>
            <a:endParaRPr lang="en-US" sz="3500" dirty="0">
              <a:latin typeface="+mj-lt"/>
            </a:endParaRPr>
          </a:p>
        </p:txBody>
      </p:sp>
    </p:spTree>
    <p:extLst>
      <p:ext uri="{BB962C8B-B14F-4D97-AF65-F5344CB8AC3E}">
        <p14:creationId xmlns:p14="http://schemas.microsoft.com/office/powerpoint/2010/main" val="563648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a:t>
            </a:r>
            <a:r>
              <a:rPr lang="en-US" dirty="0"/>
              <a:t>F</a:t>
            </a:r>
            <a:r>
              <a:rPr lang="en-US" dirty="0" smtClean="0"/>
              <a:t>ace </a:t>
            </a:r>
            <a:r>
              <a:rPr lang="en-US" dirty="0"/>
              <a:t>O</a:t>
            </a:r>
            <a:r>
              <a:rPr lang="en-US" dirty="0" smtClean="0"/>
              <a:t>f </a:t>
            </a:r>
            <a:r>
              <a:rPr lang="en-US" dirty="0"/>
              <a:t>T</a:t>
            </a:r>
            <a:r>
              <a:rPr lang="en-US" dirty="0" smtClean="0"/>
              <a:t>he United States </a:t>
            </a:r>
            <a:endParaRPr lang="en-US" dirty="0"/>
          </a:p>
        </p:txBody>
      </p:sp>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4804" r="4804"/>
          <a:stretch>
            <a:fillRect/>
          </a:stretch>
        </p:blipFill>
        <p:spPr/>
      </p:pic>
      <p:pic>
        <p:nvPicPr>
          <p:cNvPr id="4" name="Picture 3"/>
          <p:cNvPicPr>
            <a:picLocks noChangeAspect="1"/>
          </p:cNvPicPr>
          <p:nvPr/>
        </p:nvPicPr>
        <p:blipFill>
          <a:blip r:embed="rId4"/>
          <a:stretch>
            <a:fillRect/>
          </a:stretch>
        </p:blipFill>
        <p:spPr>
          <a:xfrm>
            <a:off x="468798" y="2734215"/>
            <a:ext cx="8531257" cy="4851228"/>
          </a:xfrm>
          <a:prstGeom prst="rect">
            <a:avLst/>
          </a:prstGeom>
        </p:spPr>
      </p:pic>
      <p:sp>
        <p:nvSpPr>
          <p:cNvPr id="5" name="Rectangle 4"/>
          <p:cNvSpPr/>
          <p:nvPr/>
        </p:nvSpPr>
        <p:spPr>
          <a:xfrm>
            <a:off x="-36096" y="1471063"/>
            <a:ext cx="9541043" cy="923330"/>
          </a:xfrm>
          <a:prstGeom prst="rect">
            <a:avLst/>
          </a:prstGeom>
        </p:spPr>
        <p:txBody>
          <a:bodyPr wrap="square">
            <a:spAutoFit/>
          </a:bodyPr>
          <a:lstStyle/>
          <a:p>
            <a:pPr algn="ctr"/>
            <a:r>
              <a:rPr lang="en-US" dirty="0"/>
              <a:t>After 2045, non-Hispanic whites will likely </a:t>
            </a:r>
            <a:endParaRPr lang="en-US" dirty="0" smtClean="0"/>
          </a:p>
          <a:p>
            <a:pPr algn="ctr"/>
            <a:r>
              <a:rPr lang="en-US" dirty="0" smtClean="0"/>
              <a:t>make </a:t>
            </a:r>
            <a:r>
              <a:rPr lang="en-US" dirty="0"/>
              <a:t>up less than half of all Americans</a:t>
            </a:r>
          </a:p>
        </p:txBody>
      </p:sp>
      <p:sp>
        <p:nvSpPr>
          <p:cNvPr id="3" name="TextBox 2"/>
          <p:cNvSpPr txBox="1"/>
          <p:nvPr/>
        </p:nvSpPr>
        <p:spPr>
          <a:xfrm>
            <a:off x="324853" y="7843411"/>
            <a:ext cx="17036716" cy="2262158"/>
          </a:xfrm>
          <a:prstGeom prst="rect">
            <a:avLst/>
          </a:prstGeom>
          <a:noFill/>
        </p:spPr>
        <p:txBody>
          <a:bodyPr wrap="square" rtlCol="0">
            <a:spAutoFit/>
          </a:bodyPr>
          <a:lstStyle/>
          <a:p>
            <a:r>
              <a:rPr lang="en-US" dirty="0" smtClean="0"/>
              <a:t>Multilingual advisors growing their business at twice the </a:t>
            </a:r>
          </a:p>
          <a:p>
            <a:r>
              <a:rPr lang="en-US" dirty="0" smtClean="0"/>
              <a:t>rate of monolingual advisors and have more clients with </a:t>
            </a:r>
          </a:p>
          <a:p>
            <a:r>
              <a:rPr lang="en-US" dirty="0" smtClean="0"/>
              <a:t>incomes over $1 million.</a:t>
            </a:r>
          </a:p>
          <a:p>
            <a:endParaRPr lang="en-US" sz="1200" dirty="0" smtClean="0"/>
          </a:p>
          <a:p>
            <a:endParaRPr lang="en-US" sz="1200" dirty="0"/>
          </a:p>
          <a:p>
            <a:endParaRPr lang="en-US" sz="1200" dirty="0" smtClean="0"/>
          </a:p>
          <a:p>
            <a:endParaRPr lang="en-US" sz="1200" dirty="0"/>
          </a:p>
          <a:p>
            <a:r>
              <a:rPr lang="en-US" sz="1200" dirty="0" smtClean="0"/>
              <a:t>Source: </a:t>
            </a:r>
            <a:r>
              <a:rPr lang="en-US" sz="1200" i="1" dirty="0" smtClean="0"/>
              <a:t>LIMRA EY Study of Experienced Advisors</a:t>
            </a:r>
            <a:r>
              <a:rPr lang="en-US" sz="1200" dirty="0" smtClean="0"/>
              <a:t>, 2023</a:t>
            </a:r>
            <a:r>
              <a:rPr lang="en-US" sz="1000" dirty="0" smtClean="0"/>
              <a:t>.</a:t>
            </a:r>
            <a:endParaRPr lang="en-US" sz="1000" dirty="0"/>
          </a:p>
        </p:txBody>
      </p:sp>
    </p:spTree>
    <p:extLst>
      <p:ext uri="{BB962C8B-B14F-4D97-AF65-F5344CB8AC3E}">
        <p14:creationId xmlns:p14="http://schemas.microsoft.com/office/powerpoint/2010/main" val="2586463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Pg - 2 Logo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 Distribution Presentation - Salka" id="{C534B47F-7117-4FF8-A286-B60F7F604C5A}" vid="{98DBAA4D-5B63-4289-ABCB-54DC98E4BB0E}"/>
    </a:ext>
  </a:extLst>
</a:theme>
</file>

<file path=ppt/theme/theme10.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akers - 2 Logo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istribution Presentation - Salka" id="{C534B47F-7117-4FF8-A286-B60F7F604C5A}" vid="{48150C2E-11A5-41E3-9931-7C3D016A0407}"/>
    </a:ext>
  </a:extLst>
</a:theme>
</file>

<file path=ppt/theme/theme3.xml><?xml version="1.0" encoding="utf-8"?>
<a:theme xmlns:a="http://schemas.openxmlformats.org/drawingml/2006/main" name="Content Slide_short mosaic">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 Distribution Presentation - Salka" id="{C534B47F-7117-4FF8-A286-B60F7F604C5A}" vid="{0FCFEA2A-0DDE-4485-8D44-1A167B1D10D5}"/>
    </a:ext>
  </a:extLst>
</a:theme>
</file>

<file path=ppt/theme/theme4.xml><?xml version="1.0" encoding="utf-8"?>
<a:theme xmlns:a="http://schemas.openxmlformats.org/drawingml/2006/main" name="Thank You Page - 2 logo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istribution Presentation - Salka" id="{C534B47F-7117-4FF8-A286-B60F7F604C5A}" vid="{B434C40C-3AAD-47AC-A112-E45D2200A426}"/>
    </a:ext>
  </a:extLst>
</a:theme>
</file>

<file path=ppt/theme/theme5.xml><?xml version="1.0" encoding="utf-8"?>
<a:theme xmlns:a="http://schemas.openxmlformats.org/drawingml/2006/main" name="Title Pg - LIMRA Logo">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 Distribution Presentation - Salka" id="{C534B47F-7117-4FF8-A286-B60F7F604C5A}" vid="{D7235CF6-4592-4078-B7C8-036ED09006E8}"/>
    </a:ext>
  </a:extLst>
</a:theme>
</file>

<file path=ppt/theme/theme6.xml><?xml version="1.0" encoding="utf-8"?>
<a:theme xmlns:a="http://schemas.openxmlformats.org/drawingml/2006/main" name="Speakers - LIMRA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istribution Presentation - Salka" id="{C534B47F-7117-4FF8-A286-B60F7F604C5A}" vid="{3CEA7250-8F5A-4472-99C2-17B9D240718D}"/>
    </a:ext>
  </a:extLst>
</a:theme>
</file>

<file path=ppt/theme/theme7.xml><?xml version="1.0" encoding="utf-8"?>
<a:theme xmlns:a="http://schemas.openxmlformats.org/drawingml/2006/main" name="Content Slide_LIMRA Logo">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 Distribution Presentation - Salka" id="{C534B47F-7117-4FF8-A286-B60F7F604C5A}" vid="{EED2FA17-5A67-478E-80C0-A40E5328449E}"/>
    </a:ext>
  </a:extLst>
</a:theme>
</file>

<file path=ppt/theme/theme8.xml><?xml version="1.0" encoding="utf-8"?>
<a:theme xmlns:a="http://schemas.openxmlformats.org/drawingml/2006/main" name="Thank You - LIMRA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istribution Presentation - Salka" id="{C534B47F-7117-4FF8-A286-B60F7F604C5A}" vid="{229C906D-D112-4927-BAB0-FC1A2E8F5A63}"/>
    </a:ext>
  </a:extLst>
</a:theme>
</file>

<file path=ppt/theme/theme9.xml><?xml version="1.0" encoding="utf-8"?>
<a:theme xmlns:a="http://schemas.openxmlformats.org/drawingml/2006/main" name="Content Slide - Horiz Mosaic">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 Distribution Presentation - Salka" id="{C534B47F-7117-4FF8-A286-B60F7F604C5A}" vid="{1F2861B5-144A-41CC-ABBA-68BC6420F12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DCFDA-72C2-4DB1-A3C7-D43310FEF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7CD4A8-A75F-4042-8B00-3ABE0B150AC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8739A3B-44F2-4B1D-86F9-B06C3C699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Distribution Presentation - Salka</Template>
  <TotalTime>1332</TotalTime>
  <Words>1470</Words>
  <Application>Microsoft Office PowerPoint</Application>
  <PresentationFormat>Custom</PresentationFormat>
  <Paragraphs>205</Paragraphs>
  <Slides>31</Slides>
  <Notes>12</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31</vt:i4>
      </vt:variant>
    </vt:vector>
  </HeadingPairs>
  <TitlesOfParts>
    <vt:vector size="47" baseType="lpstr">
      <vt:lpstr>Arial</vt:lpstr>
      <vt:lpstr>Arial Black</vt:lpstr>
      <vt:lpstr>Calibri</vt:lpstr>
      <vt:lpstr>Lato</vt:lpstr>
      <vt:lpstr>Times New Roman</vt:lpstr>
      <vt:lpstr>Wingdings</vt:lpstr>
      <vt:lpstr>Title Pg - 2 Logos</vt:lpstr>
      <vt:lpstr>Speakers - 2 Logos</vt:lpstr>
      <vt:lpstr>Content Slide_short mosaic</vt:lpstr>
      <vt:lpstr>Thank You Page - 2 logos</vt:lpstr>
      <vt:lpstr>Title Pg - LIMRA Logo</vt:lpstr>
      <vt:lpstr>Speakers - LIMRA logo</vt:lpstr>
      <vt:lpstr>Content Slide_LIMRA Logo</vt:lpstr>
      <vt:lpstr>Thank You - LIMRA logo</vt:lpstr>
      <vt:lpstr>Content Slide - Horiz Mosaic</vt:lpstr>
      <vt:lpstr>2022 LIMRA-LOMA Presentation</vt:lpstr>
      <vt:lpstr>Five Insights Into The Evolution of Distribution</vt:lpstr>
      <vt:lpstr>Insights Into The Evolution Of Distribution </vt:lpstr>
      <vt:lpstr>Insights Into The Evolution Of Distribution </vt:lpstr>
      <vt:lpstr>Insights Into The Evolution Of Distribution </vt:lpstr>
      <vt:lpstr>Insights Into The Evolution Of Distribution </vt:lpstr>
      <vt:lpstr>Insights Into The Evolution Of Distribution </vt:lpstr>
      <vt:lpstr>Demographics: Who Will You Be Selling To? </vt:lpstr>
      <vt:lpstr>Demographics Contribute To Population Growth</vt:lpstr>
      <vt:lpstr>The Changing Face Of The United States </vt:lpstr>
      <vt:lpstr>Fewer Marriages, More Divorces </vt:lpstr>
      <vt:lpstr>Female Advisor Growth</vt:lpstr>
      <vt:lpstr>Age Brings Opportunity </vt:lpstr>
      <vt:lpstr> </vt:lpstr>
      <vt:lpstr>Consider…</vt:lpstr>
      <vt:lpstr>Consumers Have Other Things On Their Minds  </vt:lpstr>
      <vt:lpstr>What Clients Don’t Understand About Life Insurance…</vt:lpstr>
      <vt:lpstr>…Differs By Advisor Type </vt:lpstr>
      <vt:lpstr>Trust Matters… </vt:lpstr>
      <vt:lpstr>Facts and Figures: Food for Thought </vt:lpstr>
      <vt:lpstr>Facts and Figures: Food for Thought </vt:lpstr>
      <vt:lpstr>Facts and Figures: Food for Thought </vt:lpstr>
      <vt:lpstr>Facts and Figures: Food for Thought </vt:lpstr>
      <vt:lpstr>Experience is the Most Important… </vt:lpstr>
      <vt:lpstr>…for Placement and for Stopping Placement </vt:lpstr>
      <vt:lpstr>Centralized Platforms Improve Experience </vt:lpstr>
      <vt:lpstr>Technology: Easy Integration Enables Innovation</vt:lpstr>
      <vt:lpstr>The API Economy is Driving Change </vt:lpstr>
      <vt:lpstr>Solutions Offer a Potential Competitive Advantage </vt:lpstr>
      <vt:lpstr>There is No One Answer…</vt:lpstr>
      <vt:lpstr>Our Mission</vt:lpstr>
      <vt:lpstr>Our Organization and Brands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Gorney, Elizabeth</dc:creator>
  <cp:lastModifiedBy>Calica, Brandi</cp:lastModifiedBy>
  <cp:revision>80</cp:revision>
  <dcterms:created xsi:type="dcterms:W3CDTF">2023-02-28T19:26:14Z</dcterms:created>
  <dcterms:modified xsi:type="dcterms:W3CDTF">2023-07-24T15:47:09Z</dcterms:modified>
</cp:coreProperties>
</file>