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6" r:id="rId5"/>
  </p:sldMasterIdLst>
  <p:notesMasterIdLst>
    <p:notesMasterId r:id="rId29"/>
  </p:notesMasterIdLst>
  <p:handoutMasterIdLst>
    <p:handoutMasterId r:id="rId30"/>
  </p:handoutMasterIdLst>
  <p:sldIdLst>
    <p:sldId id="256" r:id="rId6"/>
    <p:sldId id="446" r:id="rId7"/>
    <p:sldId id="450" r:id="rId8"/>
    <p:sldId id="258" r:id="rId9"/>
    <p:sldId id="288" r:id="rId10"/>
    <p:sldId id="291" r:id="rId11"/>
    <p:sldId id="262" r:id="rId12"/>
    <p:sldId id="289" r:id="rId13"/>
    <p:sldId id="448" r:id="rId14"/>
    <p:sldId id="264" r:id="rId15"/>
    <p:sldId id="265" r:id="rId16"/>
    <p:sldId id="271" r:id="rId17"/>
    <p:sldId id="269" r:id="rId18"/>
    <p:sldId id="277" r:id="rId19"/>
    <p:sldId id="276" r:id="rId20"/>
    <p:sldId id="278" r:id="rId21"/>
    <p:sldId id="292" r:id="rId22"/>
    <p:sldId id="281" r:id="rId23"/>
    <p:sldId id="451" r:id="rId24"/>
    <p:sldId id="452" r:id="rId25"/>
    <p:sldId id="453" r:id="rId26"/>
    <p:sldId id="454"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3820" autoAdjust="0"/>
  </p:normalViewPr>
  <p:slideViewPr>
    <p:cSldViewPr snapToGrid="0">
      <p:cViewPr varScale="1">
        <p:scale>
          <a:sx n="72" d="100"/>
          <a:sy n="72" d="100"/>
        </p:scale>
        <p:origin x="-12" y="300"/>
      </p:cViewPr>
      <p:guideLst/>
    </p:cSldViewPr>
  </p:slideViewPr>
  <p:outlineViewPr>
    <p:cViewPr>
      <p:scale>
        <a:sx n="33" d="100"/>
        <a:sy n="33" d="100"/>
      </p:scale>
      <p:origin x="0" y="-1440"/>
    </p:cViewPr>
  </p:outlineViewPr>
  <p:notesTextViewPr>
    <p:cViewPr>
      <p:scale>
        <a:sx n="100" d="100"/>
        <a:sy n="100" d="100"/>
      </p:scale>
      <p:origin x="0" y="0"/>
    </p:cViewPr>
  </p:notesTextViewPr>
  <p:sorterViewPr>
    <p:cViewPr>
      <p:scale>
        <a:sx n="100" d="100"/>
        <a:sy n="100" d="100"/>
      </p:scale>
      <p:origin x="0" y="-2524"/>
    </p:cViewPr>
  </p:sorterViewPr>
  <p:notesViewPr>
    <p:cSldViewPr snapToGrid="0">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llg.corp\files\MemberBenefits\Markets\Insurance%20Barometer%20Study\2023\Data\Report%202%20Data\Baro23_Rep2%20Data%20For%20Etha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llg.corp\files\MemberBenefits\Markets\Insurance%20Barometer%20Study\2023\Data\Report%202%20Data\Baro23_Rep2%20Data%20For%20Eth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llg.corp\files\MemberBenefits\Markets\Insurance%20Barometer%20Study\2023\Data\Report%202%20Data\Baro23_Rep2%20Data%20For%20Etha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US" sz="2000" b="1" dirty="0"/>
              <a:t>Labor Force Participation </a:t>
            </a:r>
            <a:br>
              <a:rPr lang="en-US" sz="2000" b="1" dirty="0"/>
            </a:br>
            <a:r>
              <a:rPr lang="en-US" sz="2000" b="1" dirty="0"/>
              <a:t>(when 20-24 years old</a:t>
            </a:r>
            <a:r>
              <a:rPr lang="en-US" dirty="0"/>
              <a:t>)</a:t>
            </a:r>
          </a:p>
        </c:rich>
      </c:tx>
      <c:layout>
        <c:manualLayout>
          <c:xMode val="edge"/>
          <c:yMode val="edge"/>
          <c:x val="0.22333301582782783"/>
          <c:y val="7.9949285712936739E-3"/>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150415052179513"/>
          <c:y val="0.27909400990677874"/>
          <c:w val="0.45335573679532121"/>
          <c:h val="0.48712029597603285"/>
        </c:manualLayout>
      </c:layout>
      <c:barChart>
        <c:barDir val="bar"/>
        <c:grouping val="clustered"/>
        <c:varyColors val="0"/>
        <c:ser>
          <c:idx val="0"/>
          <c:order val="0"/>
          <c:tx>
            <c:strRef>
              <c:f>Sheet1!$B$7</c:f>
              <c:strCache>
                <c:ptCount val="1"/>
                <c:pt idx="0">
                  <c:v>Labor Force Participation (when 20-24 year olds)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Sheet1!$A$8:$A$10</c:f>
              <c:strCache>
                <c:ptCount val="3"/>
                <c:pt idx="0">
                  <c:v>Gen X </c:v>
                </c:pt>
                <c:pt idx="1">
                  <c:v>Millennials</c:v>
                </c:pt>
                <c:pt idx="2">
                  <c:v>Gen Z</c:v>
                </c:pt>
              </c:strCache>
            </c:strRef>
          </c:cat>
          <c:val>
            <c:numRef>
              <c:f>Sheet1!$B$8:$B$10</c:f>
              <c:numCache>
                <c:formatCode>0.0%</c:formatCode>
                <c:ptCount val="3"/>
                <c:pt idx="0">
                  <c:v>0.77800000000000002</c:v>
                </c:pt>
                <c:pt idx="1">
                  <c:v>0.746</c:v>
                </c:pt>
                <c:pt idx="2">
                  <c:v>0.70699999999999996</c:v>
                </c:pt>
              </c:numCache>
            </c:numRef>
          </c:val>
          <c:extLst>
            <c:ext xmlns:c16="http://schemas.microsoft.com/office/drawing/2014/chart" uri="{C3380CC4-5D6E-409C-BE32-E72D297353CC}">
              <c16:uniqueId val="{00000000-846C-4F03-BD5E-E350C2684CC7}"/>
            </c:ext>
          </c:extLst>
        </c:ser>
        <c:dLbls>
          <c:showLegendKey val="0"/>
          <c:showVal val="0"/>
          <c:showCatName val="0"/>
          <c:showSerName val="0"/>
          <c:showPercent val="0"/>
          <c:showBubbleSize val="0"/>
        </c:dLbls>
        <c:gapWidth val="182"/>
        <c:axId val="465363296"/>
        <c:axId val="475932592"/>
      </c:barChart>
      <c:catAx>
        <c:axId val="465363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75932592"/>
        <c:crosses val="autoZero"/>
        <c:auto val="1"/>
        <c:lblAlgn val="ctr"/>
        <c:lblOffset val="100"/>
        <c:noMultiLvlLbl val="0"/>
      </c:catAx>
      <c:valAx>
        <c:axId val="475932592"/>
        <c:scaling>
          <c:orientation val="minMax"/>
        </c:scaling>
        <c:delete val="1"/>
        <c:axPos val="b"/>
        <c:numFmt formatCode="0.0%" sourceLinked="1"/>
        <c:majorTickMark val="none"/>
        <c:minorTickMark val="none"/>
        <c:tickLblPos val="nextTo"/>
        <c:crossAx val="465363296"/>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99226785840958"/>
          <c:y val="0.13935185185185187"/>
          <c:w val="0.59900773214159042"/>
          <c:h val="0.61343030037911928"/>
        </c:manualLayout>
      </c:layout>
      <c:barChart>
        <c:barDir val="bar"/>
        <c:grouping val="stacked"/>
        <c:varyColors val="0"/>
        <c:ser>
          <c:idx val="0"/>
          <c:order val="0"/>
          <c:tx>
            <c:strRef>
              <c:f>'EY Future FA'!$S$22:$S$23</c:f>
              <c:strCache>
                <c:ptCount val="2"/>
                <c:pt idx="1">
                  <c:v>Frequently</c:v>
                </c:pt>
              </c:strCache>
            </c:strRef>
          </c:tx>
          <c:spPr>
            <a:solidFill>
              <a:schemeClr val="accent1"/>
            </a:solidFill>
            <a:ln>
              <a:noFill/>
            </a:ln>
            <a:effectLst/>
          </c:spPr>
          <c:invertIfNegative val="0"/>
          <c:dLbls>
            <c:dLbl>
              <c:idx val="0"/>
              <c:layout>
                <c:manualLayout>
                  <c:x val="8.608310680032741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B33-4C9C-9796-FDE5D483EE3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'EY Future FA'!$R$24:$R$30</c:f>
              <c:strCache>
                <c:ptCount val="7"/>
                <c:pt idx="0">
                  <c:v>Mail</c:v>
                </c:pt>
                <c:pt idx="1">
                  <c:v>Social networks</c:v>
                </c:pt>
                <c:pt idx="2">
                  <c:v>Virtual meeting</c:v>
                </c:pt>
                <c:pt idx="3">
                  <c:v>Email</c:v>
                </c:pt>
                <c:pt idx="4">
                  <c:v>Text/Instant message</c:v>
                </c:pt>
                <c:pt idx="5">
                  <c:v>Phone</c:v>
                </c:pt>
                <c:pt idx="6">
                  <c:v>In person</c:v>
                </c:pt>
              </c:strCache>
            </c:strRef>
          </c:cat>
          <c:val>
            <c:numRef>
              <c:f>'EY Future FA'!$S$24:$S$30</c:f>
              <c:numCache>
                <c:formatCode>0%</c:formatCode>
                <c:ptCount val="7"/>
                <c:pt idx="0">
                  <c:v>0.13</c:v>
                </c:pt>
                <c:pt idx="1">
                  <c:v>0.2</c:v>
                </c:pt>
                <c:pt idx="2">
                  <c:v>0.55000000000000004</c:v>
                </c:pt>
                <c:pt idx="3">
                  <c:v>0.75</c:v>
                </c:pt>
                <c:pt idx="4">
                  <c:v>0.37</c:v>
                </c:pt>
                <c:pt idx="5">
                  <c:v>0.78</c:v>
                </c:pt>
                <c:pt idx="6">
                  <c:v>0.68</c:v>
                </c:pt>
              </c:numCache>
            </c:numRef>
          </c:val>
          <c:extLst>
            <c:ext xmlns:c16="http://schemas.microsoft.com/office/drawing/2014/chart" uri="{C3380CC4-5D6E-409C-BE32-E72D297353CC}">
              <c16:uniqueId val="{00000000-75A1-4E63-B7E4-F5545CF2DCBB}"/>
            </c:ext>
          </c:extLst>
        </c:ser>
        <c:ser>
          <c:idx val="1"/>
          <c:order val="1"/>
          <c:tx>
            <c:strRef>
              <c:f>'EY Future FA'!$T$22:$T$23</c:f>
              <c:strCache>
                <c:ptCount val="2"/>
                <c:pt idx="1">
                  <c:v>Occasionally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'EY Future FA'!$R$24:$R$30</c:f>
              <c:strCache>
                <c:ptCount val="7"/>
                <c:pt idx="0">
                  <c:v>Mail</c:v>
                </c:pt>
                <c:pt idx="1">
                  <c:v>Social networks</c:v>
                </c:pt>
                <c:pt idx="2">
                  <c:v>Virtual meeting</c:v>
                </c:pt>
                <c:pt idx="3">
                  <c:v>Email</c:v>
                </c:pt>
                <c:pt idx="4">
                  <c:v>Text/Instant message</c:v>
                </c:pt>
                <c:pt idx="5">
                  <c:v>Phone</c:v>
                </c:pt>
                <c:pt idx="6">
                  <c:v>In person</c:v>
                </c:pt>
              </c:strCache>
            </c:strRef>
          </c:cat>
          <c:val>
            <c:numRef>
              <c:f>'EY Future FA'!$T$24:$T$30</c:f>
              <c:numCache>
                <c:formatCode>0%</c:formatCode>
                <c:ptCount val="7"/>
                <c:pt idx="0">
                  <c:v>0.49</c:v>
                </c:pt>
                <c:pt idx="1">
                  <c:v>0.43</c:v>
                </c:pt>
                <c:pt idx="2">
                  <c:v>0.37</c:v>
                </c:pt>
                <c:pt idx="3">
                  <c:v>0.24</c:v>
                </c:pt>
                <c:pt idx="4">
                  <c:v>0.39</c:v>
                </c:pt>
                <c:pt idx="5">
                  <c:v>0.21</c:v>
                </c:pt>
                <c:pt idx="6">
                  <c:v>0.31</c:v>
                </c:pt>
              </c:numCache>
            </c:numRef>
          </c:val>
          <c:extLst>
            <c:ext xmlns:c16="http://schemas.microsoft.com/office/drawing/2014/chart" uri="{C3380CC4-5D6E-409C-BE32-E72D297353CC}">
              <c16:uniqueId val="{00000001-75A1-4E63-B7E4-F5545CF2DCBB}"/>
            </c:ext>
          </c:extLst>
        </c:ser>
        <c:ser>
          <c:idx val="2"/>
          <c:order val="2"/>
          <c:tx>
            <c:strRef>
              <c:f>'EY Future FA'!$U$22:$U$23</c:f>
              <c:strCache>
                <c:ptCount val="2"/>
                <c:pt idx="1">
                  <c:v>Never</c:v>
                </c:pt>
              </c:strCache>
            </c:strRef>
          </c:tx>
          <c:spPr>
            <a:solidFill>
              <a:schemeClr val="accent3"/>
            </a:solidFill>
            <a:ln>
              <a:noFill/>
            </a:ln>
            <a:effectLst/>
          </c:spPr>
          <c:invertIfNegative val="0"/>
          <c:dLbls>
            <c:dLbl>
              <c:idx val="2"/>
              <c:layout>
                <c:manualLayout>
                  <c:x val="1.0760388350041025E-2"/>
                  <c:y val="1.6734549201550561E-3"/>
                </c:manualLayout>
              </c:layout>
              <c:showLegendKey val="0"/>
              <c:showVal val="1"/>
              <c:showCatName val="0"/>
              <c:showSerName val="0"/>
              <c:showPercent val="0"/>
              <c:showBubbleSize val="0"/>
              <c:extLst>
                <c:ext xmlns:c15="http://schemas.microsoft.com/office/drawing/2012/chart" uri="{CE6537A1-D6FC-4f65-9D91-7224C49458BB}">
                  <c15:layout>
                    <c:manualLayout>
                      <c:w val="6.2679177411521653E-2"/>
                      <c:h val="6.8276960742328793E-2"/>
                    </c:manualLayout>
                  </c15:layout>
                </c:ext>
                <c:ext xmlns:c16="http://schemas.microsoft.com/office/drawing/2014/chart" uri="{C3380CC4-5D6E-409C-BE32-E72D297353CC}">
                  <c16:uniqueId val="{00000000-C641-41DB-B3C0-06B4444BECA1}"/>
                </c:ext>
              </c:extLst>
            </c:dLbl>
            <c:dLbl>
              <c:idx val="3"/>
              <c:layout>
                <c:manualLayout>
                  <c:x val="3.4433242720131277E-2"/>
                  <c:y val="-3.346909840310234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641-41DB-B3C0-06B4444BECA1}"/>
                </c:ext>
              </c:extLst>
            </c:dLbl>
            <c:dLbl>
              <c:idx val="5"/>
              <c:layout>
                <c:manualLayout>
                  <c:x val="3.443324272013127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641-41DB-B3C0-06B4444BECA1}"/>
                </c:ext>
              </c:extLst>
            </c:dLbl>
            <c:dLbl>
              <c:idx val="6"/>
              <c:layout>
                <c:manualLayout>
                  <c:x val="3.4433242720131277E-2"/>
                  <c:y val="-1.33876393612409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641-41DB-B3C0-06B4444BECA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'EY Future FA'!$R$24:$R$30</c:f>
              <c:strCache>
                <c:ptCount val="7"/>
                <c:pt idx="0">
                  <c:v>Mail</c:v>
                </c:pt>
                <c:pt idx="1">
                  <c:v>Social networks</c:v>
                </c:pt>
                <c:pt idx="2">
                  <c:v>Virtual meeting</c:v>
                </c:pt>
                <c:pt idx="3">
                  <c:v>Email</c:v>
                </c:pt>
                <c:pt idx="4">
                  <c:v>Text/Instant message</c:v>
                </c:pt>
                <c:pt idx="5">
                  <c:v>Phone</c:v>
                </c:pt>
                <c:pt idx="6">
                  <c:v>In person</c:v>
                </c:pt>
              </c:strCache>
            </c:strRef>
          </c:cat>
          <c:val>
            <c:numRef>
              <c:f>'EY Future FA'!$U$24:$U$30</c:f>
              <c:numCache>
                <c:formatCode>0%</c:formatCode>
                <c:ptCount val="7"/>
                <c:pt idx="0">
                  <c:v>0.38</c:v>
                </c:pt>
                <c:pt idx="1">
                  <c:v>0.37</c:v>
                </c:pt>
                <c:pt idx="2">
                  <c:v>0.08</c:v>
                </c:pt>
                <c:pt idx="3">
                  <c:v>0.01</c:v>
                </c:pt>
                <c:pt idx="4">
                  <c:v>0.25</c:v>
                </c:pt>
                <c:pt idx="5">
                  <c:v>0.01</c:v>
                </c:pt>
                <c:pt idx="6">
                  <c:v>0.01</c:v>
                </c:pt>
              </c:numCache>
            </c:numRef>
          </c:val>
          <c:extLst>
            <c:ext xmlns:c16="http://schemas.microsoft.com/office/drawing/2014/chart" uri="{C3380CC4-5D6E-409C-BE32-E72D297353CC}">
              <c16:uniqueId val="{00000002-75A1-4E63-B7E4-F5545CF2DCBB}"/>
            </c:ext>
          </c:extLst>
        </c:ser>
        <c:dLbls>
          <c:showLegendKey val="0"/>
          <c:showVal val="0"/>
          <c:showCatName val="0"/>
          <c:showSerName val="0"/>
          <c:showPercent val="0"/>
          <c:showBubbleSize val="0"/>
        </c:dLbls>
        <c:gapWidth val="47"/>
        <c:overlap val="100"/>
        <c:axId val="657897168"/>
        <c:axId val="657898152"/>
      </c:barChart>
      <c:catAx>
        <c:axId val="65789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7898152"/>
        <c:crosses val="autoZero"/>
        <c:auto val="1"/>
        <c:lblAlgn val="ctr"/>
        <c:lblOffset val="100"/>
        <c:noMultiLvlLbl val="0"/>
      </c:catAx>
      <c:valAx>
        <c:axId val="657898152"/>
        <c:scaling>
          <c:orientation val="minMax"/>
        </c:scaling>
        <c:delete val="1"/>
        <c:axPos val="b"/>
        <c:numFmt formatCode="0%" sourceLinked="1"/>
        <c:majorTickMark val="none"/>
        <c:minorTickMark val="none"/>
        <c:tickLblPos val="nextTo"/>
        <c:crossAx val="6578971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40661938534278E-2"/>
          <c:y val="0.29765623168945426"/>
          <c:w val="0.95271867612293148"/>
          <c:h val="0.31719590814493676"/>
        </c:manualLayout>
      </c:layout>
      <c:barChart>
        <c:barDir val="col"/>
        <c:grouping val="clustered"/>
        <c:varyColors val="0"/>
        <c:ser>
          <c:idx val="0"/>
          <c:order val="0"/>
          <c:tx>
            <c:strRef>
              <c:f>Sheet1!$B$1</c:f>
              <c:strCache>
                <c:ptCount val="1"/>
                <c:pt idx="0">
                  <c:v>Gen Z</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Financial Professional</c:v>
                </c:pt>
                <c:pt idx="1">
                  <c:v>Online</c:v>
                </c:pt>
              </c:strCache>
            </c:strRef>
          </c:cat>
          <c:val>
            <c:numRef>
              <c:f>Sheet1!$B$2:$B$3</c:f>
              <c:numCache>
                <c:formatCode>0%</c:formatCode>
                <c:ptCount val="2"/>
                <c:pt idx="0">
                  <c:v>0.26</c:v>
                </c:pt>
                <c:pt idx="1">
                  <c:v>0.38</c:v>
                </c:pt>
              </c:numCache>
            </c:numRef>
          </c:val>
          <c:extLst>
            <c:ext xmlns:c16="http://schemas.microsoft.com/office/drawing/2014/chart" uri="{C3380CC4-5D6E-409C-BE32-E72D297353CC}">
              <c16:uniqueId val="{00000000-1E52-4C24-838A-18EEC1AE708C}"/>
            </c:ext>
          </c:extLst>
        </c:ser>
        <c:ser>
          <c:idx val="1"/>
          <c:order val="1"/>
          <c:tx>
            <c:strRef>
              <c:f>Sheet1!$C$1</c:f>
              <c:strCache>
                <c:ptCount val="1"/>
                <c:pt idx="0">
                  <c:v>Millennials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Financial Professional</c:v>
                </c:pt>
                <c:pt idx="1">
                  <c:v>Online</c:v>
                </c:pt>
              </c:strCache>
            </c:strRef>
          </c:cat>
          <c:val>
            <c:numRef>
              <c:f>Sheet1!$C$2:$C$3</c:f>
              <c:numCache>
                <c:formatCode>0%</c:formatCode>
                <c:ptCount val="2"/>
                <c:pt idx="0">
                  <c:v>0.23</c:v>
                </c:pt>
                <c:pt idx="1">
                  <c:v>0.27</c:v>
                </c:pt>
              </c:numCache>
            </c:numRef>
          </c:val>
          <c:extLst>
            <c:ext xmlns:c16="http://schemas.microsoft.com/office/drawing/2014/chart" uri="{C3380CC4-5D6E-409C-BE32-E72D297353CC}">
              <c16:uniqueId val="{00000001-1E52-4C24-838A-18EEC1AE708C}"/>
            </c:ext>
          </c:extLst>
        </c:ser>
        <c:dLbls>
          <c:dLblPos val="outEnd"/>
          <c:showLegendKey val="0"/>
          <c:showVal val="1"/>
          <c:showCatName val="0"/>
          <c:showSerName val="0"/>
          <c:showPercent val="0"/>
          <c:showBubbleSize val="0"/>
        </c:dLbls>
        <c:gapWidth val="219"/>
        <c:overlap val="-27"/>
        <c:axId val="1688905935"/>
        <c:axId val="1688906415"/>
      </c:barChart>
      <c:catAx>
        <c:axId val="168890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688906415"/>
        <c:crosses val="autoZero"/>
        <c:auto val="1"/>
        <c:lblAlgn val="ctr"/>
        <c:lblOffset val="100"/>
        <c:noMultiLvlLbl val="0"/>
      </c:catAx>
      <c:valAx>
        <c:axId val="1688906415"/>
        <c:scaling>
          <c:orientation val="minMax"/>
        </c:scaling>
        <c:delete val="1"/>
        <c:axPos val="l"/>
        <c:numFmt formatCode="0%" sourceLinked="1"/>
        <c:majorTickMark val="none"/>
        <c:minorTickMark val="none"/>
        <c:tickLblPos val="nextTo"/>
        <c:crossAx val="1688905935"/>
        <c:crosses val="autoZero"/>
        <c:crossBetween val="between"/>
      </c:valAx>
      <c:spPr>
        <a:noFill/>
        <a:ln>
          <a:noFill/>
        </a:ln>
        <a:effectLst/>
      </c:spPr>
    </c:plotArea>
    <c:legend>
      <c:legendPos val="b"/>
      <c:layout>
        <c:manualLayout>
          <c:xMode val="edge"/>
          <c:yMode val="edge"/>
          <c:x val="0.1804970652498594"/>
          <c:y val="0.12288354312970327"/>
          <c:w val="0.62937752365009836"/>
          <c:h val="4.508525805331827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723995090965803E-2"/>
          <c:y val="0.11486250465781023"/>
          <c:w val="0.8926367402147265"/>
          <c:h val="0.79080091021751719"/>
        </c:manualLayout>
      </c:layout>
      <c:barChart>
        <c:barDir val="col"/>
        <c:grouping val="clustered"/>
        <c:varyColors val="0"/>
        <c:ser>
          <c:idx val="0"/>
          <c:order val="0"/>
          <c:tx>
            <c:strRef>
              <c:f>Sheet1!$B$1</c:f>
              <c:strCache>
                <c:ptCount val="1"/>
                <c:pt idx="0">
                  <c:v>Series 1</c:v>
                </c:pt>
              </c:strCache>
            </c:strRef>
          </c:tx>
          <c:spPr>
            <a:solidFill>
              <a:srgbClr val="0B9E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It's convenient</c:v>
                </c:pt>
                <c:pt idx="1">
                  <c:v>Ability to research</c:v>
                </c:pt>
                <c:pt idx="2">
                  <c:v>It would be faster/easier</c:v>
                </c:pt>
              </c:strCache>
            </c:strRef>
          </c:cat>
          <c:val>
            <c:numRef>
              <c:f>Sheet1!$B$2:$B$4</c:f>
              <c:numCache>
                <c:formatCode>0%</c:formatCode>
                <c:ptCount val="3"/>
                <c:pt idx="0">
                  <c:v>0.66</c:v>
                </c:pt>
                <c:pt idx="1">
                  <c:v>0.61</c:v>
                </c:pt>
                <c:pt idx="2">
                  <c:v>0.59</c:v>
                </c:pt>
              </c:numCache>
            </c:numRef>
          </c:val>
          <c:extLst>
            <c:ext xmlns:c16="http://schemas.microsoft.com/office/drawing/2014/chart" uri="{C3380CC4-5D6E-409C-BE32-E72D297353CC}">
              <c16:uniqueId val="{00000000-2502-4497-80A4-E67E0EDFB574}"/>
            </c:ext>
          </c:extLst>
        </c:ser>
        <c:dLbls>
          <c:showLegendKey val="0"/>
          <c:showVal val="0"/>
          <c:showCatName val="0"/>
          <c:showSerName val="0"/>
          <c:showPercent val="0"/>
          <c:showBubbleSize val="0"/>
        </c:dLbls>
        <c:gapWidth val="80"/>
        <c:overlap val="-42"/>
        <c:axId val="2097237487"/>
        <c:axId val="2010183343"/>
      </c:barChart>
      <c:catAx>
        <c:axId val="20972374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10183343"/>
        <c:crosses val="autoZero"/>
        <c:auto val="1"/>
        <c:lblAlgn val="ctr"/>
        <c:lblOffset val="100"/>
        <c:noMultiLvlLbl val="0"/>
      </c:catAx>
      <c:valAx>
        <c:axId val="2010183343"/>
        <c:scaling>
          <c:orientation val="minMax"/>
        </c:scaling>
        <c:delete val="1"/>
        <c:axPos val="l"/>
        <c:numFmt formatCode="0%" sourceLinked="1"/>
        <c:majorTickMark val="none"/>
        <c:minorTickMark val="none"/>
        <c:tickLblPos val="nextTo"/>
        <c:crossAx val="20972374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rgbClr val="008145"/>
            </a:solidFill>
            <a:ln w="3175">
              <a:solidFill>
                <a:schemeClr val="tx2">
                  <a:alpha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would research life insurance online, 
but ultimately buy in person</c:v>
                </c:pt>
                <c:pt idx="1">
                  <c:v>I would research and complete 
the purchase entirely online</c:v>
                </c:pt>
              </c:strCache>
            </c:strRef>
          </c:cat>
          <c:val>
            <c:numRef>
              <c:f>Sheet1!$B$2:$B$3</c:f>
              <c:numCache>
                <c:formatCode>0%</c:formatCode>
                <c:ptCount val="2"/>
                <c:pt idx="0">
                  <c:v>0.44</c:v>
                </c:pt>
                <c:pt idx="1">
                  <c:v>0.24</c:v>
                </c:pt>
              </c:numCache>
            </c:numRef>
          </c:val>
          <c:extLst>
            <c:ext xmlns:c16="http://schemas.microsoft.com/office/drawing/2014/chart" uri="{C3380CC4-5D6E-409C-BE32-E72D297353CC}">
              <c16:uniqueId val="{00000000-8F5B-4C58-BF47-52D9E54996B1}"/>
            </c:ext>
          </c:extLst>
        </c:ser>
        <c:ser>
          <c:idx val="1"/>
          <c:order val="1"/>
          <c:tx>
            <c:strRef>
              <c:f>Sheet1!$C$1</c:f>
              <c:strCache>
                <c:ptCount val="1"/>
                <c:pt idx="0">
                  <c:v>Gen Z</c:v>
                </c:pt>
              </c:strCache>
            </c:strRef>
          </c:tx>
          <c:spPr>
            <a:solidFill>
              <a:srgbClr val="FAC8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would research life insurance online, 
but ultimately buy in person</c:v>
                </c:pt>
                <c:pt idx="1">
                  <c:v>I would research and complete 
the purchase entirely online</c:v>
                </c:pt>
              </c:strCache>
            </c:strRef>
          </c:cat>
          <c:val>
            <c:numRef>
              <c:f>Sheet1!$C$2:$C$3</c:f>
              <c:numCache>
                <c:formatCode>0%</c:formatCode>
                <c:ptCount val="2"/>
                <c:pt idx="0">
                  <c:v>0.49</c:v>
                </c:pt>
                <c:pt idx="1">
                  <c:v>0.17</c:v>
                </c:pt>
              </c:numCache>
            </c:numRef>
          </c:val>
          <c:extLst>
            <c:ext xmlns:c16="http://schemas.microsoft.com/office/drawing/2014/chart" uri="{C3380CC4-5D6E-409C-BE32-E72D297353CC}">
              <c16:uniqueId val="{00000001-8F5B-4C58-BF47-52D9E54996B1}"/>
            </c:ext>
          </c:extLst>
        </c:ser>
        <c:ser>
          <c:idx val="2"/>
          <c:order val="2"/>
          <c:tx>
            <c:strRef>
              <c:f>Sheet1!$D$1</c:f>
              <c:strCache>
                <c:ptCount val="1"/>
                <c:pt idx="0">
                  <c:v>Millennials</c:v>
                </c:pt>
              </c:strCache>
            </c:strRef>
          </c:tx>
          <c:spPr>
            <a:solidFill>
              <a:srgbClr val="0B9E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would research life insurance online, 
but ultimately buy in person</c:v>
                </c:pt>
                <c:pt idx="1">
                  <c:v>I would research and complete 
the purchase entirely online</c:v>
                </c:pt>
              </c:strCache>
            </c:strRef>
          </c:cat>
          <c:val>
            <c:numRef>
              <c:f>Sheet1!$D$2:$D$3</c:f>
              <c:numCache>
                <c:formatCode>0%</c:formatCode>
                <c:ptCount val="2"/>
                <c:pt idx="0">
                  <c:v>0.46</c:v>
                </c:pt>
                <c:pt idx="1">
                  <c:v>0.25</c:v>
                </c:pt>
              </c:numCache>
            </c:numRef>
          </c:val>
          <c:extLst>
            <c:ext xmlns:c16="http://schemas.microsoft.com/office/drawing/2014/chart" uri="{C3380CC4-5D6E-409C-BE32-E72D297353CC}">
              <c16:uniqueId val="{00000002-8F5B-4C58-BF47-52D9E54996B1}"/>
            </c:ext>
          </c:extLst>
        </c:ser>
        <c:dLbls>
          <c:dLblPos val="outEnd"/>
          <c:showLegendKey val="0"/>
          <c:showVal val="1"/>
          <c:showCatName val="0"/>
          <c:showSerName val="0"/>
          <c:showPercent val="0"/>
          <c:showBubbleSize val="0"/>
        </c:dLbls>
        <c:gapWidth val="112"/>
        <c:axId val="819669327"/>
        <c:axId val="819545647"/>
      </c:barChart>
      <c:catAx>
        <c:axId val="819669327"/>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b" anchorCtr="1"/>
          <a:lstStyle/>
          <a:p>
            <a:pPr algn="just">
              <a:defRPr sz="1200" b="0" i="0" u="none" strike="noStrike" kern="1200" baseline="0">
                <a:noFill/>
                <a:latin typeface="+mn-lt"/>
                <a:ea typeface="+mn-ea"/>
                <a:cs typeface="+mn-cs"/>
              </a:defRPr>
            </a:pPr>
            <a:endParaRPr lang="en-US"/>
          </a:p>
        </c:txPr>
        <c:crossAx val="819545647"/>
        <c:crosses val="autoZero"/>
        <c:auto val="0"/>
        <c:lblAlgn val="r"/>
        <c:lblOffset val="100"/>
        <c:noMultiLvlLbl val="0"/>
      </c:catAx>
      <c:valAx>
        <c:axId val="819545647"/>
        <c:scaling>
          <c:orientation val="minMax"/>
        </c:scaling>
        <c:delete val="1"/>
        <c:axPos val="b"/>
        <c:numFmt formatCode="0%" sourceLinked="1"/>
        <c:majorTickMark val="none"/>
        <c:minorTickMark val="none"/>
        <c:tickLblPos val="nextTo"/>
        <c:crossAx val="819669327"/>
        <c:crosses val="autoZero"/>
        <c:crossBetween val="between"/>
      </c:valAx>
      <c:spPr>
        <a:noFill/>
        <a:ln>
          <a:noFill/>
        </a:ln>
        <a:effectLst/>
      </c:spPr>
    </c:plotArea>
    <c:legend>
      <c:legendPos val="tr"/>
      <c:legendEntry>
        <c:idx val="0"/>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layout>
        <c:manualLayout>
          <c:xMode val="edge"/>
          <c:yMode val="edge"/>
          <c:x val="0.77628819002660754"/>
          <c:y val="0.17271660929753713"/>
          <c:w val="0.18479776258354375"/>
          <c:h val="0.18976364896851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400" b="1" dirty="0"/>
              <a:t>Have somewhat</a:t>
            </a:r>
            <a:r>
              <a:rPr lang="en-US" sz="2400" b="1" baseline="0" dirty="0"/>
              <a:t> or </a:t>
            </a:r>
            <a:r>
              <a:rPr lang="en-US" sz="2400" b="1" dirty="0"/>
              <a:t>high levels of stress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2360133411581738E-3"/>
          <c:y val="0.19061981018783916"/>
          <c:w val="0.99876398665884181"/>
          <c:h val="0.70656190334152047"/>
        </c:manualLayout>
      </c:layout>
      <c:barChart>
        <c:barDir val="col"/>
        <c:grouping val="clustered"/>
        <c:varyColors val="0"/>
        <c:ser>
          <c:idx val="0"/>
          <c:order val="0"/>
          <c:tx>
            <c:strRef>
              <c:f>Sheet1!$B$1</c:f>
              <c:strCache>
                <c:ptCount val="1"/>
                <c:pt idx="0">
                  <c:v>Gen Z</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Work/career issues</c:v>
                </c:pt>
                <c:pt idx="1">
                  <c:v>Household finances</c:v>
                </c:pt>
                <c:pt idx="2">
                  <c:v>Personal well being</c:v>
                </c:pt>
                <c:pt idx="3">
                  <c:v>Caregiving (children, and/or relatives)</c:v>
                </c:pt>
                <c:pt idx="4">
                  <c:v>Personal day-to-day demands</c:v>
                </c:pt>
              </c:strCache>
            </c:strRef>
          </c:cat>
          <c:val>
            <c:numRef>
              <c:f>Sheet1!$B$2:$B$6</c:f>
              <c:numCache>
                <c:formatCode>0%</c:formatCode>
                <c:ptCount val="5"/>
                <c:pt idx="0">
                  <c:v>0.4</c:v>
                </c:pt>
                <c:pt idx="1">
                  <c:v>0.45</c:v>
                </c:pt>
                <c:pt idx="2">
                  <c:v>0.4</c:v>
                </c:pt>
                <c:pt idx="3">
                  <c:v>0.24</c:v>
                </c:pt>
                <c:pt idx="4">
                  <c:v>0.34</c:v>
                </c:pt>
              </c:numCache>
            </c:numRef>
          </c:val>
          <c:extLst>
            <c:ext xmlns:c16="http://schemas.microsoft.com/office/drawing/2014/chart" uri="{C3380CC4-5D6E-409C-BE32-E72D297353CC}">
              <c16:uniqueId val="{00000000-C85C-460F-9C79-3D976A35BC39}"/>
            </c:ext>
          </c:extLst>
        </c:ser>
        <c:ser>
          <c:idx val="1"/>
          <c:order val="1"/>
          <c:tx>
            <c:strRef>
              <c:f>Sheet1!$C$1</c:f>
              <c:strCache>
                <c:ptCount val="1"/>
                <c:pt idx="0">
                  <c:v>Millennials</c:v>
                </c:pt>
              </c:strCache>
            </c:strRef>
          </c:tx>
          <c:spPr>
            <a:solidFill>
              <a:schemeClr val="accent2"/>
            </a:solidFill>
            <a:ln>
              <a:noFill/>
            </a:ln>
            <a:effectLst/>
          </c:spPr>
          <c:invertIfNegative val="0"/>
          <c:dLbls>
            <c:dLbl>
              <c:idx val="1"/>
              <c:layout>
                <c:manualLayout>
                  <c:x val="7.416080046949042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07-458C-AEE3-A188A4A65340}"/>
                </c:ext>
              </c:extLst>
            </c:dLbl>
            <c:dLbl>
              <c:idx val="4"/>
              <c:layout>
                <c:manualLayout>
                  <c:x val="8.6520933881072161E-3"/>
                  <c:y val="-4.521411808611566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07-458C-AEE3-A188A4A6534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Work/career issues</c:v>
                </c:pt>
                <c:pt idx="1">
                  <c:v>Household finances</c:v>
                </c:pt>
                <c:pt idx="2">
                  <c:v>Personal well being</c:v>
                </c:pt>
                <c:pt idx="3">
                  <c:v>Caregiving (children, and/or relatives)</c:v>
                </c:pt>
                <c:pt idx="4">
                  <c:v>Personal day-to-day demands</c:v>
                </c:pt>
              </c:strCache>
            </c:strRef>
          </c:cat>
          <c:val>
            <c:numRef>
              <c:f>Sheet1!$C$2:$C$6</c:f>
              <c:numCache>
                <c:formatCode>0%</c:formatCode>
                <c:ptCount val="5"/>
                <c:pt idx="0">
                  <c:v>0.36</c:v>
                </c:pt>
                <c:pt idx="1">
                  <c:v>0.46</c:v>
                </c:pt>
                <c:pt idx="2">
                  <c:v>0.28999999999999998</c:v>
                </c:pt>
                <c:pt idx="3">
                  <c:v>0.27</c:v>
                </c:pt>
                <c:pt idx="4">
                  <c:v>0.32</c:v>
                </c:pt>
              </c:numCache>
            </c:numRef>
          </c:val>
          <c:extLst>
            <c:ext xmlns:c16="http://schemas.microsoft.com/office/drawing/2014/chart" uri="{C3380CC4-5D6E-409C-BE32-E72D297353CC}">
              <c16:uniqueId val="{00000001-C85C-460F-9C79-3D976A35BC39}"/>
            </c:ext>
          </c:extLst>
        </c:ser>
        <c:ser>
          <c:idx val="2"/>
          <c:order val="2"/>
          <c:tx>
            <c:strRef>
              <c:f>Sheet1!$D$1</c:f>
              <c:strCache>
                <c:ptCount val="1"/>
                <c:pt idx="0">
                  <c:v>Gen X</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Work/career issues</c:v>
                </c:pt>
                <c:pt idx="1">
                  <c:v>Household finances</c:v>
                </c:pt>
                <c:pt idx="2">
                  <c:v>Personal well being</c:v>
                </c:pt>
                <c:pt idx="3">
                  <c:v>Caregiving (children, and/or relatives)</c:v>
                </c:pt>
                <c:pt idx="4">
                  <c:v>Personal day-to-day demands</c:v>
                </c:pt>
              </c:strCache>
            </c:strRef>
          </c:cat>
          <c:val>
            <c:numRef>
              <c:f>Sheet1!$D$2:$D$6</c:f>
              <c:numCache>
                <c:formatCode>0%</c:formatCode>
                <c:ptCount val="5"/>
                <c:pt idx="0">
                  <c:v>0.25</c:v>
                </c:pt>
                <c:pt idx="1">
                  <c:v>0.33</c:v>
                </c:pt>
                <c:pt idx="2">
                  <c:v>0.23</c:v>
                </c:pt>
                <c:pt idx="3">
                  <c:v>0.15</c:v>
                </c:pt>
                <c:pt idx="4">
                  <c:v>0.23</c:v>
                </c:pt>
              </c:numCache>
            </c:numRef>
          </c:val>
          <c:extLst>
            <c:ext xmlns:c16="http://schemas.microsoft.com/office/drawing/2014/chart" uri="{C3380CC4-5D6E-409C-BE32-E72D297353CC}">
              <c16:uniqueId val="{00000002-C85C-460F-9C79-3D976A35BC39}"/>
            </c:ext>
          </c:extLst>
        </c:ser>
        <c:ser>
          <c:idx val="3"/>
          <c:order val="3"/>
          <c:tx>
            <c:strRef>
              <c:f>Sheet1!$E$1</c:f>
              <c:strCache>
                <c:ptCount val="1"/>
                <c:pt idx="0">
                  <c:v>Baby Boomers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Work/career issues</c:v>
                </c:pt>
                <c:pt idx="1">
                  <c:v>Household finances</c:v>
                </c:pt>
                <c:pt idx="2">
                  <c:v>Personal well being</c:v>
                </c:pt>
                <c:pt idx="3">
                  <c:v>Caregiving (children, and/or relatives)</c:v>
                </c:pt>
                <c:pt idx="4">
                  <c:v>Personal day-to-day demands</c:v>
                </c:pt>
              </c:strCache>
            </c:strRef>
          </c:cat>
          <c:val>
            <c:numRef>
              <c:f>Sheet1!$E$2:$E$6</c:f>
              <c:numCache>
                <c:formatCode>0%</c:formatCode>
                <c:ptCount val="5"/>
                <c:pt idx="0">
                  <c:v>0.13</c:v>
                </c:pt>
                <c:pt idx="1">
                  <c:v>0.15</c:v>
                </c:pt>
                <c:pt idx="2">
                  <c:v>0.17</c:v>
                </c:pt>
                <c:pt idx="3">
                  <c:v>7.0000000000000007E-2</c:v>
                </c:pt>
                <c:pt idx="4">
                  <c:v>0.08</c:v>
                </c:pt>
              </c:numCache>
            </c:numRef>
          </c:val>
          <c:extLst>
            <c:ext xmlns:c16="http://schemas.microsoft.com/office/drawing/2014/chart" uri="{C3380CC4-5D6E-409C-BE32-E72D297353CC}">
              <c16:uniqueId val="{00000003-C85C-460F-9C79-3D976A35BC39}"/>
            </c:ext>
          </c:extLst>
        </c:ser>
        <c:dLbls>
          <c:dLblPos val="outEnd"/>
          <c:showLegendKey val="0"/>
          <c:showVal val="1"/>
          <c:showCatName val="0"/>
          <c:showSerName val="0"/>
          <c:showPercent val="0"/>
          <c:showBubbleSize val="0"/>
        </c:dLbls>
        <c:gapWidth val="219"/>
        <c:overlap val="-27"/>
        <c:axId val="1965612687"/>
        <c:axId val="1965615567"/>
      </c:barChart>
      <c:catAx>
        <c:axId val="1965612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65615567"/>
        <c:crosses val="autoZero"/>
        <c:auto val="1"/>
        <c:lblAlgn val="ctr"/>
        <c:lblOffset val="100"/>
        <c:noMultiLvlLbl val="0"/>
      </c:catAx>
      <c:valAx>
        <c:axId val="1965615567"/>
        <c:scaling>
          <c:orientation val="minMax"/>
        </c:scaling>
        <c:delete val="1"/>
        <c:axPos val="l"/>
        <c:numFmt formatCode="0%" sourceLinked="1"/>
        <c:majorTickMark val="none"/>
        <c:minorTickMark val="none"/>
        <c:tickLblPos val="nextTo"/>
        <c:crossAx val="19656126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'Financial concernsYoung'!$C$3</c:f>
              <c:strCache>
                <c:ptCount val="1"/>
                <c:pt idx="0">
                  <c:v>Gen Z</c:v>
                </c:pt>
              </c:strCache>
            </c:strRef>
          </c:tx>
          <c:spPr>
            <a:solidFill>
              <a:schemeClr val="accent2"/>
            </a:solidFill>
            <a:ln w="0">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'Financial concernsYoung'!$A$4:$A$10</c:f>
              <c:strCache>
                <c:ptCount val="7"/>
                <c:pt idx="0">
                  <c:v>Having enough money for a comfortable retirement</c:v>
                </c:pt>
                <c:pt idx="1">
                  <c:v>Being able to save money for an emergency fund</c:v>
                </c:pt>
                <c:pt idx="2">
                  <c:v>Being able to support myself if I am unable to work due to a disabling illness or injury</c:v>
                </c:pt>
                <c:pt idx="3">
                  <c:v>Job security/maintaining a steady income</c:v>
                </c:pt>
                <c:pt idx="4">
                  <c:v>Paying my monthly bills</c:v>
                </c:pt>
                <c:pt idx="5">
                  <c:v>Paying for medical expenses in case of illness or injury</c:v>
                </c:pt>
                <c:pt idx="6">
                  <c:v>Paying my mortgage or rent</c:v>
                </c:pt>
              </c:strCache>
            </c:strRef>
          </c:cat>
          <c:val>
            <c:numRef>
              <c:f>'Financial concernsYoung'!$C$4:$C$10</c:f>
              <c:numCache>
                <c:formatCode>0%</c:formatCode>
                <c:ptCount val="7"/>
                <c:pt idx="0">
                  <c:v>0.45</c:v>
                </c:pt>
                <c:pt idx="1">
                  <c:v>0.45</c:v>
                </c:pt>
                <c:pt idx="2">
                  <c:v>0.44</c:v>
                </c:pt>
                <c:pt idx="3">
                  <c:v>0.43</c:v>
                </c:pt>
                <c:pt idx="4">
                  <c:v>0.41</c:v>
                </c:pt>
                <c:pt idx="5">
                  <c:v>0.39</c:v>
                </c:pt>
                <c:pt idx="6">
                  <c:v>0.34</c:v>
                </c:pt>
              </c:numCache>
            </c:numRef>
          </c:val>
          <c:extLst>
            <c:ext xmlns:c16="http://schemas.microsoft.com/office/drawing/2014/chart" uri="{C3380CC4-5D6E-409C-BE32-E72D297353CC}">
              <c16:uniqueId val="{00000000-CA53-4B8B-8D39-CFA44DB0D8D7}"/>
            </c:ext>
          </c:extLst>
        </c:ser>
        <c:ser>
          <c:idx val="2"/>
          <c:order val="2"/>
          <c:tx>
            <c:strRef>
              <c:f>'Financial concernsYoung'!$D$3</c:f>
              <c:strCache>
                <c:ptCount val="1"/>
                <c:pt idx="0">
                  <c:v>Millennials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'Financial concernsYoung'!$A$4:$A$10</c:f>
              <c:strCache>
                <c:ptCount val="7"/>
                <c:pt idx="0">
                  <c:v>Having enough money for a comfortable retirement</c:v>
                </c:pt>
                <c:pt idx="1">
                  <c:v>Being able to save money for an emergency fund</c:v>
                </c:pt>
                <c:pt idx="2">
                  <c:v>Being able to support myself if I am unable to work due to a disabling illness or injury</c:v>
                </c:pt>
                <c:pt idx="3">
                  <c:v>Job security/maintaining a steady income</c:v>
                </c:pt>
                <c:pt idx="4">
                  <c:v>Paying my monthly bills</c:v>
                </c:pt>
                <c:pt idx="5">
                  <c:v>Paying for medical expenses in case of illness or injury</c:v>
                </c:pt>
                <c:pt idx="6">
                  <c:v>Paying my mortgage or rent</c:v>
                </c:pt>
              </c:strCache>
            </c:strRef>
          </c:cat>
          <c:val>
            <c:numRef>
              <c:f>'Financial concernsYoung'!$D$4:$D$10</c:f>
              <c:numCache>
                <c:formatCode>0%</c:formatCode>
                <c:ptCount val="7"/>
                <c:pt idx="0">
                  <c:v>0.5</c:v>
                </c:pt>
                <c:pt idx="1">
                  <c:v>0.47</c:v>
                </c:pt>
                <c:pt idx="2">
                  <c:v>0.46</c:v>
                </c:pt>
                <c:pt idx="3">
                  <c:v>0.41</c:v>
                </c:pt>
                <c:pt idx="4">
                  <c:v>0.42</c:v>
                </c:pt>
                <c:pt idx="5">
                  <c:v>0.41</c:v>
                </c:pt>
                <c:pt idx="6">
                  <c:v>0.37</c:v>
                </c:pt>
              </c:numCache>
            </c:numRef>
          </c:val>
          <c:extLst>
            <c:ext xmlns:c16="http://schemas.microsoft.com/office/drawing/2014/chart" uri="{C3380CC4-5D6E-409C-BE32-E72D297353CC}">
              <c16:uniqueId val="{00000001-CA53-4B8B-8D39-CFA44DB0D8D7}"/>
            </c:ext>
          </c:extLst>
        </c:ser>
        <c:dLbls>
          <c:showLegendKey val="0"/>
          <c:showVal val="0"/>
          <c:showCatName val="0"/>
          <c:showSerName val="0"/>
          <c:showPercent val="0"/>
          <c:showBubbleSize val="0"/>
        </c:dLbls>
        <c:gapWidth val="250"/>
        <c:overlap val="-67"/>
        <c:axId val="692260328"/>
        <c:axId val="692260656"/>
      </c:barChart>
      <c:lineChart>
        <c:grouping val="standard"/>
        <c:varyColors val="0"/>
        <c:ser>
          <c:idx val="0"/>
          <c:order val="0"/>
          <c:tx>
            <c:strRef>
              <c:f>'Financial concernsYoung'!$B$3</c:f>
              <c:strCache>
                <c:ptCount val="1"/>
                <c:pt idx="0">
                  <c:v>Total All Generations</c:v>
                </c:pt>
              </c:strCache>
            </c:strRef>
          </c:tx>
          <c:spPr>
            <a:ln w="28575" cap="rnd">
              <a:solidFill>
                <a:schemeClr val="accent1"/>
              </a:solidFill>
              <a:round/>
            </a:ln>
            <a:effectLst/>
          </c:spPr>
          <c:marker>
            <c:symbol val="none"/>
          </c:marker>
          <c:dLbls>
            <c:dLbl>
              <c:idx val="0"/>
              <c:layout>
                <c:manualLayout>
                  <c:x val="6.7750677506774942E-3"/>
                  <c:y val="-1.6640912872934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5F-45F8-8AB1-D93707C139A7}"/>
                </c:ext>
              </c:extLst>
            </c:dLbl>
            <c:dLbl>
              <c:idx val="1"/>
              <c:layout>
                <c:manualLayout>
                  <c:x val="6.7750677506774569E-3"/>
                  <c:y val="-3.0904552478307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5F-45F8-8AB1-D93707C139A7}"/>
                </c:ext>
              </c:extLst>
            </c:dLbl>
            <c:dLbl>
              <c:idx val="2"/>
              <c:layout>
                <c:manualLayout>
                  <c:x val="1.0840108401083961E-2"/>
                  <c:y val="-1.1886366337810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5F-45F8-8AB1-D93707C139A7}"/>
                </c:ext>
              </c:extLst>
            </c:dLbl>
            <c:dLbl>
              <c:idx val="3"/>
              <c:layout>
                <c:manualLayout>
                  <c:x val="0"/>
                  <c:y val="2.3772732675621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5F-45F8-8AB1-D93707C139A7}"/>
                </c:ext>
              </c:extLst>
            </c:dLbl>
            <c:dLbl>
              <c:idx val="4"/>
              <c:layout>
                <c:manualLayout>
                  <c:x val="0"/>
                  <c:y val="2.3772732675621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5F-45F8-8AB1-D93707C139A7}"/>
                </c:ext>
              </c:extLst>
            </c:dLbl>
            <c:dLbl>
              <c:idx val="5"/>
              <c:layout>
                <c:manualLayout>
                  <c:x val="6.7750677506773077E-3"/>
                  <c:y val="-1.9018186140496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5F-45F8-8AB1-D93707C139A7}"/>
                </c:ext>
              </c:extLst>
            </c:dLbl>
            <c:dLbl>
              <c:idx val="6"/>
              <c:layout>
                <c:manualLayout>
                  <c:x val="-9.485094850948509E-3"/>
                  <c:y val="-3.803637228099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5F-45F8-8AB1-D93707C139A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'Financial concernsYoung'!$A$4:$A$10</c:f>
              <c:strCache>
                <c:ptCount val="7"/>
                <c:pt idx="0">
                  <c:v>Having enough money for a comfortable retirement</c:v>
                </c:pt>
                <c:pt idx="1">
                  <c:v>Being able to save money for an emergency fund</c:v>
                </c:pt>
                <c:pt idx="2">
                  <c:v>Being able to support myself if I am unable to work due to a disabling illness or injury</c:v>
                </c:pt>
                <c:pt idx="3">
                  <c:v>Job security/maintaining a steady income</c:v>
                </c:pt>
                <c:pt idx="4">
                  <c:v>Paying my monthly bills</c:v>
                </c:pt>
                <c:pt idx="5">
                  <c:v>Paying for medical expenses in case of illness or injury</c:v>
                </c:pt>
                <c:pt idx="6">
                  <c:v>Paying my mortgage or rent</c:v>
                </c:pt>
              </c:strCache>
            </c:strRef>
          </c:cat>
          <c:val>
            <c:numRef>
              <c:f>'Financial concernsYoung'!$B$4:$B$10</c:f>
              <c:numCache>
                <c:formatCode>0%</c:formatCode>
                <c:ptCount val="7"/>
                <c:pt idx="0">
                  <c:v>0.44</c:v>
                </c:pt>
                <c:pt idx="1">
                  <c:v>0.38</c:v>
                </c:pt>
                <c:pt idx="2">
                  <c:v>0.38</c:v>
                </c:pt>
                <c:pt idx="3">
                  <c:v>0.3</c:v>
                </c:pt>
                <c:pt idx="4">
                  <c:v>0.32</c:v>
                </c:pt>
                <c:pt idx="5">
                  <c:v>0.35</c:v>
                </c:pt>
                <c:pt idx="6">
                  <c:v>0.27</c:v>
                </c:pt>
              </c:numCache>
            </c:numRef>
          </c:val>
          <c:smooth val="0"/>
          <c:extLst>
            <c:ext xmlns:c16="http://schemas.microsoft.com/office/drawing/2014/chart" uri="{C3380CC4-5D6E-409C-BE32-E72D297353CC}">
              <c16:uniqueId val="{00000002-CA53-4B8B-8D39-CFA44DB0D8D7}"/>
            </c:ext>
          </c:extLst>
        </c:ser>
        <c:dLbls>
          <c:showLegendKey val="0"/>
          <c:showVal val="0"/>
          <c:showCatName val="0"/>
          <c:showSerName val="0"/>
          <c:showPercent val="0"/>
          <c:showBubbleSize val="0"/>
        </c:dLbls>
        <c:marker val="1"/>
        <c:smooth val="0"/>
        <c:axId val="692260328"/>
        <c:axId val="692260656"/>
      </c:lineChart>
      <c:catAx>
        <c:axId val="69226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92260656"/>
        <c:crosses val="autoZero"/>
        <c:auto val="1"/>
        <c:lblAlgn val="ctr"/>
        <c:lblOffset val="100"/>
        <c:noMultiLvlLbl val="0"/>
      </c:catAx>
      <c:valAx>
        <c:axId val="692260656"/>
        <c:scaling>
          <c:orientation val="minMax"/>
        </c:scaling>
        <c:delete val="1"/>
        <c:axPos val="l"/>
        <c:numFmt formatCode="0%" sourceLinked="1"/>
        <c:majorTickMark val="none"/>
        <c:minorTickMark val="none"/>
        <c:tickLblPos val="nextTo"/>
        <c:crossAx val="69226032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ayout>
        <c:manualLayout>
          <c:xMode val="edge"/>
          <c:yMode val="edge"/>
          <c:x val="0.22309700616691203"/>
          <c:y val="5.943183168905266E-2"/>
          <c:w val="0.55380598766617584"/>
          <c:h val="5.633239147139176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89054596652241E-2"/>
          <c:y val="0.16179246330913194"/>
          <c:w val="0.93968320393517246"/>
          <c:h val="0.70856169955907511"/>
        </c:manualLayout>
      </c:layout>
      <c:barChart>
        <c:barDir val="col"/>
        <c:grouping val="clustered"/>
        <c:varyColors val="0"/>
        <c:ser>
          <c:idx val="0"/>
          <c:order val="0"/>
          <c:tx>
            <c:strRef>
              <c:f>Sheet1!$B$1</c:f>
              <c:strCache>
                <c:ptCount val="1"/>
                <c:pt idx="0">
                  <c:v>Annualized Premium</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2019</c:v>
                </c:pt>
                <c:pt idx="1">
                  <c:v>2020</c:v>
                </c:pt>
                <c:pt idx="2">
                  <c:v>2021</c:v>
                </c:pt>
                <c:pt idx="3">
                  <c:v>2022</c:v>
                </c:pt>
              </c:numCache>
            </c:numRef>
          </c:cat>
          <c:val>
            <c:numRef>
              <c:f>Sheet1!$B$2:$B$5</c:f>
              <c:numCache>
                <c:formatCode>0%</c:formatCode>
                <c:ptCount val="4"/>
                <c:pt idx="0">
                  <c:v>0.04</c:v>
                </c:pt>
                <c:pt idx="1">
                  <c:v>-0.03</c:v>
                </c:pt>
                <c:pt idx="2">
                  <c:v>0.18</c:v>
                </c:pt>
                <c:pt idx="3">
                  <c:v>0.01</c:v>
                </c:pt>
              </c:numCache>
            </c:numRef>
          </c:val>
          <c:extLst>
            <c:ext xmlns:c16="http://schemas.microsoft.com/office/drawing/2014/chart" uri="{C3380CC4-5D6E-409C-BE32-E72D297353CC}">
              <c16:uniqueId val="{00000000-41DD-4945-BBC0-33317524BC6E}"/>
            </c:ext>
          </c:extLst>
        </c:ser>
        <c:dLbls>
          <c:dLblPos val="outEnd"/>
          <c:showLegendKey val="0"/>
          <c:showVal val="1"/>
          <c:showCatName val="0"/>
          <c:showSerName val="0"/>
          <c:showPercent val="0"/>
          <c:showBubbleSize val="0"/>
        </c:dLbls>
        <c:gapWidth val="125"/>
        <c:axId val="539400088"/>
        <c:axId val="53940041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ontserrat Medium" pitchFamily="2" charset="77"/>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numRef>
                    <c:extLst>
                      <c:ext uri="{02D57815-91ED-43cb-92C2-25804820EDAC}">
                        <c15:formulaRef>
                          <c15:sqref>Sheet1!$A$2:$A$5</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41DD-4945-BBC0-33317524BC6E}"/>
                  </c:ext>
                </c:extLst>
              </c15:ser>
            </c15:filteredBarSeries>
          </c:ext>
        </c:extLst>
      </c:barChart>
      <c:catAx>
        <c:axId val="5394000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solidFill>
                <a:latin typeface="+mj-lt"/>
                <a:ea typeface="+mn-ea"/>
                <a:cs typeface="+mn-cs"/>
              </a:defRPr>
            </a:pPr>
            <a:endParaRPr lang="en-US"/>
          </a:p>
        </c:txPr>
        <c:crossAx val="539400416"/>
        <c:crosses val="autoZero"/>
        <c:auto val="1"/>
        <c:lblAlgn val="ctr"/>
        <c:lblOffset val="100"/>
        <c:noMultiLvlLbl val="0"/>
      </c:catAx>
      <c:valAx>
        <c:axId val="539400416"/>
        <c:scaling>
          <c:orientation val="minMax"/>
        </c:scaling>
        <c:delete val="1"/>
        <c:axPos val="l"/>
        <c:numFmt formatCode="0%" sourceLinked="1"/>
        <c:majorTickMark val="none"/>
        <c:minorTickMark val="none"/>
        <c:tickLblPos val="nextTo"/>
        <c:crossAx val="539400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04612769216411E-2"/>
          <c:y val="0"/>
          <c:w val="0.9017312219425011"/>
          <c:h val="0.94758403874879349"/>
        </c:manualLayout>
      </c:layout>
      <c:lineChart>
        <c:grouping val="standard"/>
        <c:varyColors val="0"/>
        <c:ser>
          <c:idx val="0"/>
          <c:order val="0"/>
          <c:tx>
            <c:strRef>
              <c:f>[NeedvsHave_AS.xlsx]Sheet2!$C$1</c:f>
              <c:strCache>
                <c:ptCount val="1"/>
                <c:pt idx="0">
                  <c:v>Life Insurance Need Gap</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[NeedvsHave_AS.xlsx]Sheet2!$A$2:$B$14</c:f>
              <c:strCach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strCache>
            </c:strRef>
          </c:cat>
          <c:val>
            <c:numRef>
              <c:f>[NeedvsHave_AS.xlsx]Sheet2!$C$2:$C$14</c:f>
              <c:numCache>
                <c:formatCode>0%</c:formatCode>
                <c:ptCount val="13"/>
                <c:pt idx="0">
                  <c:v>6.9999999999999951E-2</c:v>
                </c:pt>
                <c:pt idx="1">
                  <c:v>6.0000000000000053E-2</c:v>
                </c:pt>
                <c:pt idx="2">
                  <c:v>3.0000000000000027E-2</c:v>
                </c:pt>
                <c:pt idx="3">
                  <c:v>6.0000000000000053E-2</c:v>
                </c:pt>
                <c:pt idx="4">
                  <c:v>0.10000000000000009</c:v>
                </c:pt>
                <c:pt idx="5">
                  <c:v>8.9999999999999969E-2</c:v>
                </c:pt>
                <c:pt idx="6">
                  <c:v>0.10999999999999999</c:v>
                </c:pt>
                <c:pt idx="7">
                  <c:v>9.000000000000008E-2</c:v>
                </c:pt>
                <c:pt idx="8">
                  <c:v>9.000000000000008E-2</c:v>
                </c:pt>
                <c:pt idx="9">
                  <c:v>0.15999999999999992</c:v>
                </c:pt>
                <c:pt idx="10">
                  <c:v>0.17999999999999994</c:v>
                </c:pt>
                <c:pt idx="11">
                  <c:v>0.18000000000000005</c:v>
                </c:pt>
                <c:pt idx="12">
                  <c:v>0.18</c:v>
                </c:pt>
              </c:numCache>
            </c:numRef>
          </c:val>
          <c:smooth val="0"/>
          <c:extLst>
            <c:ext xmlns:c16="http://schemas.microsoft.com/office/drawing/2014/chart" uri="{C3380CC4-5D6E-409C-BE32-E72D297353CC}">
              <c16:uniqueId val="{00000000-6CE0-4F9B-BCDB-4152B1DCF642}"/>
            </c:ext>
          </c:extLst>
        </c:ser>
        <c:dLbls>
          <c:showLegendKey val="0"/>
          <c:showVal val="0"/>
          <c:showCatName val="0"/>
          <c:showSerName val="0"/>
          <c:showPercent val="0"/>
          <c:showBubbleSize val="0"/>
        </c:dLbls>
        <c:marker val="1"/>
        <c:smooth val="0"/>
        <c:axId val="741424096"/>
        <c:axId val="741422128"/>
      </c:lineChart>
      <c:catAx>
        <c:axId val="7414240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1422128"/>
        <c:crosses val="autoZero"/>
        <c:auto val="1"/>
        <c:lblAlgn val="ctr"/>
        <c:lblOffset val="100"/>
        <c:noMultiLvlLbl val="0"/>
      </c:catAx>
      <c:valAx>
        <c:axId val="741422128"/>
        <c:scaling>
          <c:orientation val="minMax"/>
          <c:max val="0.5"/>
        </c:scaling>
        <c:delete val="1"/>
        <c:axPos val="l"/>
        <c:numFmt formatCode="0%" sourceLinked="1"/>
        <c:majorTickMark val="none"/>
        <c:minorTickMark val="none"/>
        <c:tickLblPos val="nextTo"/>
        <c:crossAx val="741424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2439841754438864"/>
          <c:w val="0.96116584740596478"/>
          <c:h val="0.5271724577280722"/>
        </c:manualLayout>
      </c:layout>
      <c:barChart>
        <c:barDir val="col"/>
        <c:grouping val="clustered"/>
        <c:varyColors val="0"/>
        <c:ser>
          <c:idx val="0"/>
          <c:order val="0"/>
          <c:tx>
            <c:strRef>
              <c:f>Sheet1!$B$1</c:f>
              <c:strCache>
                <c:ptCount val="1"/>
                <c:pt idx="0">
                  <c:v>Have life insurance</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Gen Z adults</c:v>
                </c:pt>
                <c:pt idx="1">
                  <c:v>Millennials</c:v>
                </c:pt>
              </c:strCache>
            </c:strRef>
          </c:cat>
          <c:val>
            <c:numRef>
              <c:f>Sheet1!$B$2:$B$3</c:f>
              <c:numCache>
                <c:formatCode>0%</c:formatCode>
                <c:ptCount val="2"/>
                <c:pt idx="0">
                  <c:v>0.4</c:v>
                </c:pt>
                <c:pt idx="1">
                  <c:v>0.48</c:v>
                </c:pt>
              </c:numCache>
            </c:numRef>
          </c:val>
          <c:extLst>
            <c:ext xmlns:c16="http://schemas.microsoft.com/office/drawing/2014/chart" uri="{C3380CC4-5D6E-409C-BE32-E72D297353CC}">
              <c16:uniqueId val="{00000000-B30F-49B5-B725-FAB449855ABA}"/>
            </c:ext>
          </c:extLst>
        </c:ser>
        <c:ser>
          <c:idx val="1"/>
          <c:order val="1"/>
          <c:tx>
            <c:strRef>
              <c:f>Sheet1!$C$1</c:f>
              <c:strCache>
                <c:ptCount val="1"/>
                <c:pt idx="0">
                  <c:v>Believe they need life insurance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Gen Z adults</c:v>
                </c:pt>
                <c:pt idx="1">
                  <c:v>Millennials</c:v>
                </c:pt>
              </c:strCache>
            </c:strRef>
          </c:cat>
          <c:val>
            <c:numRef>
              <c:f>Sheet1!$C$2:$C$3</c:f>
              <c:numCache>
                <c:formatCode>0%</c:formatCode>
                <c:ptCount val="2"/>
                <c:pt idx="0">
                  <c:v>0.77</c:v>
                </c:pt>
                <c:pt idx="1">
                  <c:v>0.77</c:v>
                </c:pt>
              </c:numCache>
            </c:numRef>
          </c:val>
          <c:extLst>
            <c:ext xmlns:c16="http://schemas.microsoft.com/office/drawing/2014/chart" uri="{C3380CC4-5D6E-409C-BE32-E72D297353CC}">
              <c16:uniqueId val="{00000001-B30F-49B5-B725-FAB449855ABA}"/>
            </c:ext>
          </c:extLst>
        </c:ser>
        <c:dLbls>
          <c:dLblPos val="outEnd"/>
          <c:showLegendKey val="0"/>
          <c:showVal val="1"/>
          <c:showCatName val="0"/>
          <c:showSerName val="0"/>
          <c:showPercent val="0"/>
          <c:showBubbleSize val="0"/>
        </c:dLbls>
        <c:gapWidth val="219"/>
        <c:overlap val="-27"/>
        <c:axId val="1126984847"/>
        <c:axId val="1126990607"/>
      </c:barChart>
      <c:catAx>
        <c:axId val="112698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126990607"/>
        <c:crosses val="autoZero"/>
        <c:auto val="1"/>
        <c:lblAlgn val="ctr"/>
        <c:lblOffset val="100"/>
        <c:noMultiLvlLbl val="0"/>
      </c:catAx>
      <c:valAx>
        <c:axId val="1126990607"/>
        <c:scaling>
          <c:orientation val="minMax"/>
        </c:scaling>
        <c:delete val="1"/>
        <c:axPos val="l"/>
        <c:numFmt formatCode="0%" sourceLinked="1"/>
        <c:majorTickMark val="none"/>
        <c:minorTickMark val="none"/>
        <c:tickLblPos val="nextTo"/>
        <c:crossAx val="1126984847"/>
        <c:crosses val="autoZero"/>
        <c:crossBetween val="between"/>
      </c:valAx>
      <c:spPr>
        <a:noFill/>
        <a:ln>
          <a:noFill/>
        </a:ln>
        <a:effectLst/>
      </c:spPr>
    </c:plotArea>
    <c:legend>
      <c:legendPos val="b"/>
      <c:layout>
        <c:manualLayout>
          <c:xMode val="edge"/>
          <c:yMode val="edge"/>
          <c:x val="0.21493867249688994"/>
          <c:y val="0.1808978112144555"/>
          <c:w val="0.56900878953871581"/>
          <c:h val="5.035223607577288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t>% of people who say they plan to buy life insurance in 2023</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Purchase Intent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Baby Boomers</c:v>
                </c:pt>
                <c:pt idx="1">
                  <c:v>Gen X</c:v>
                </c:pt>
                <c:pt idx="2">
                  <c:v>Millennials</c:v>
                </c:pt>
                <c:pt idx="3">
                  <c:v>Gen Z adults</c:v>
                </c:pt>
              </c:strCache>
            </c:strRef>
          </c:cat>
          <c:val>
            <c:numRef>
              <c:f>Sheet1!$B$2:$B$5</c:f>
              <c:numCache>
                <c:formatCode>0%</c:formatCode>
                <c:ptCount val="4"/>
                <c:pt idx="0">
                  <c:v>0.17</c:v>
                </c:pt>
                <c:pt idx="1">
                  <c:v>0.45</c:v>
                </c:pt>
                <c:pt idx="2">
                  <c:v>0.5</c:v>
                </c:pt>
                <c:pt idx="3">
                  <c:v>0.44</c:v>
                </c:pt>
              </c:numCache>
            </c:numRef>
          </c:val>
          <c:extLst>
            <c:ext xmlns:c16="http://schemas.microsoft.com/office/drawing/2014/chart" uri="{C3380CC4-5D6E-409C-BE32-E72D297353CC}">
              <c16:uniqueId val="{00000000-D2E5-44DB-A996-0736176F9F2C}"/>
            </c:ext>
          </c:extLst>
        </c:ser>
        <c:dLbls>
          <c:dLblPos val="outEnd"/>
          <c:showLegendKey val="0"/>
          <c:showVal val="1"/>
          <c:showCatName val="0"/>
          <c:showSerName val="0"/>
          <c:showPercent val="0"/>
          <c:showBubbleSize val="0"/>
        </c:dLbls>
        <c:gapWidth val="182"/>
        <c:axId val="1688909775"/>
        <c:axId val="1688927055"/>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Baby Boomers</c:v>
                      </c:pt>
                      <c:pt idx="1">
                        <c:v>Gen X</c:v>
                      </c:pt>
                      <c:pt idx="2">
                        <c:v>Millennials</c:v>
                      </c:pt>
                      <c:pt idx="3">
                        <c:v>Gen Z adults</c:v>
                      </c:pt>
                    </c:strCache>
                  </c:strRef>
                </c:cat>
                <c:val>
                  <c:numRef>
                    <c:extLst>
                      <c:ext uri="{02D57815-91ED-43cb-92C2-25804820EDAC}">
                        <c15:formulaRef>
                          <c15:sqref>Sheet1!$C$2:$C$5</c15:sqref>
                        </c15:formulaRef>
                      </c:ext>
                    </c:extLst>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E5-44DB-A996-0736176F9F2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Baby Boomers</c:v>
                      </c:pt>
                      <c:pt idx="1">
                        <c:v>Gen X</c:v>
                      </c:pt>
                      <c:pt idx="2">
                        <c:v>Millennials</c:v>
                      </c:pt>
                      <c:pt idx="3">
                        <c:v>Gen Z adults</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pt idx="0">
                        <c:v>2</c:v>
                      </c:pt>
                      <c:pt idx="1">
                        <c:v>2</c:v>
                      </c:pt>
                      <c:pt idx="2">
                        <c:v>3</c:v>
                      </c:pt>
                      <c:pt idx="3">
                        <c:v>5</c:v>
                      </c:pt>
                    </c:numCache>
                  </c:numRef>
                </c:val>
                <c:extLst xmlns:c15="http://schemas.microsoft.com/office/drawing/2012/chart">
                  <c:ext xmlns:c16="http://schemas.microsoft.com/office/drawing/2014/chart" uri="{C3380CC4-5D6E-409C-BE32-E72D297353CC}">
                    <c16:uniqueId val="{00000002-D2E5-44DB-A996-0736176F9F2C}"/>
                  </c:ext>
                </c:extLst>
              </c15:ser>
            </c15:filteredBarSeries>
          </c:ext>
        </c:extLst>
      </c:barChart>
      <c:catAx>
        <c:axId val="16889097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88927055"/>
        <c:crosses val="autoZero"/>
        <c:auto val="1"/>
        <c:lblAlgn val="ctr"/>
        <c:lblOffset val="100"/>
        <c:noMultiLvlLbl val="0"/>
      </c:catAx>
      <c:valAx>
        <c:axId val="1688927055"/>
        <c:scaling>
          <c:orientation val="minMax"/>
        </c:scaling>
        <c:delete val="1"/>
        <c:axPos val="b"/>
        <c:numFmt formatCode="0%" sourceLinked="1"/>
        <c:majorTickMark val="none"/>
        <c:minorTickMark val="none"/>
        <c:tickLblPos val="nextTo"/>
        <c:crossAx val="16889097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86960045735279"/>
          <c:y val="9.53817608648031E-2"/>
          <c:w val="0.54130017539002684"/>
          <c:h val="0.87883699072114974"/>
        </c:manualLayout>
      </c:layout>
      <c:barChart>
        <c:barDir val="bar"/>
        <c:grouping val="clustered"/>
        <c:varyColors val="0"/>
        <c:ser>
          <c:idx val="0"/>
          <c:order val="0"/>
          <c:tx>
            <c:strRef>
              <c:f>Sheet1!$B$1</c:f>
              <c:strCache>
                <c:ptCount val="1"/>
                <c:pt idx="0">
                  <c:v>Millennials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one has approached me</c:v>
                </c:pt>
                <c:pt idx="1">
                  <c:v>I just haven't gotten around to it</c:v>
                </c:pt>
                <c:pt idx="2">
                  <c:v>Not sure how much or what type to get</c:v>
                </c:pt>
                <c:pt idx="3">
                  <c:v>Other financial priorities</c:v>
                </c:pt>
                <c:pt idx="4">
                  <c:v>Believe it is too expensive</c:v>
                </c:pt>
              </c:strCache>
            </c:strRef>
          </c:cat>
          <c:val>
            <c:numRef>
              <c:f>Sheet1!$B$2:$B$6</c:f>
              <c:numCache>
                <c:formatCode>0%</c:formatCode>
                <c:ptCount val="5"/>
                <c:pt idx="0">
                  <c:v>0.13</c:v>
                </c:pt>
                <c:pt idx="1">
                  <c:v>0.27</c:v>
                </c:pt>
                <c:pt idx="2">
                  <c:v>0.28000000000000003</c:v>
                </c:pt>
                <c:pt idx="3">
                  <c:v>0.3</c:v>
                </c:pt>
                <c:pt idx="4">
                  <c:v>0.38</c:v>
                </c:pt>
              </c:numCache>
            </c:numRef>
          </c:val>
          <c:extLst>
            <c:ext xmlns:c16="http://schemas.microsoft.com/office/drawing/2014/chart" uri="{C3380CC4-5D6E-409C-BE32-E72D297353CC}">
              <c16:uniqueId val="{00000000-E277-4F5B-B9BB-67748616F7D8}"/>
            </c:ext>
          </c:extLst>
        </c:ser>
        <c:ser>
          <c:idx val="1"/>
          <c:order val="1"/>
          <c:tx>
            <c:strRef>
              <c:f>Sheet1!$C$1</c:f>
              <c:strCache>
                <c:ptCount val="1"/>
                <c:pt idx="0">
                  <c:v>Gen Z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one has approached me</c:v>
                </c:pt>
                <c:pt idx="1">
                  <c:v>I just haven't gotten around to it</c:v>
                </c:pt>
                <c:pt idx="2">
                  <c:v>Not sure how much or what type to get</c:v>
                </c:pt>
                <c:pt idx="3">
                  <c:v>Other financial priorities</c:v>
                </c:pt>
                <c:pt idx="4">
                  <c:v>Believe it is too expensive</c:v>
                </c:pt>
              </c:strCache>
            </c:strRef>
          </c:cat>
          <c:val>
            <c:numRef>
              <c:f>Sheet1!$C$2:$C$6</c:f>
              <c:numCache>
                <c:formatCode>0%</c:formatCode>
                <c:ptCount val="5"/>
                <c:pt idx="0">
                  <c:v>0.26</c:v>
                </c:pt>
                <c:pt idx="1">
                  <c:v>0.37</c:v>
                </c:pt>
                <c:pt idx="2">
                  <c:v>0.27</c:v>
                </c:pt>
                <c:pt idx="3">
                  <c:v>0.27</c:v>
                </c:pt>
                <c:pt idx="4">
                  <c:v>0.28999999999999998</c:v>
                </c:pt>
              </c:numCache>
            </c:numRef>
          </c:val>
          <c:extLst>
            <c:ext xmlns:c16="http://schemas.microsoft.com/office/drawing/2014/chart" uri="{C3380CC4-5D6E-409C-BE32-E72D297353CC}">
              <c16:uniqueId val="{00000001-E277-4F5B-B9BB-67748616F7D8}"/>
            </c:ext>
          </c:extLst>
        </c:ser>
        <c:dLbls>
          <c:dLblPos val="outEnd"/>
          <c:showLegendKey val="0"/>
          <c:showVal val="1"/>
          <c:showCatName val="0"/>
          <c:showSerName val="0"/>
          <c:showPercent val="0"/>
          <c:showBubbleSize val="0"/>
        </c:dLbls>
        <c:gapWidth val="182"/>
        <c:axId val="1127001647"/>
        <c:axId val="1127005967"/>
      </c:barChart>
      <c:catAx>
        <c:axId val="1127001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127005967"/>
        <c:crosses val="autoZero"/>
        <c:auto val="1"/>
        <c:lblAlgn val="ctr"/>
        <c:lblOffset val="100"/>
        <c:noMultiLvlLbl val="0"/>
      </c:catAx>
      <c:valAx>
        <c:axId val="1127005967"/>
        <c:scaling>
          <c:orientation val="minMax"/>
        </c:scaling>
        <c:delete val="1"/>
        <c:axPos val="b"/>
        <c:numFmt formatCode="0%" sourceLinked="1"/>
        <c:majorTickMark val="none"/>
        <c:minorTickMark val="none"/>
        <c:tickLblPos val="nextTo"/>
        <c:crossAx val="11270016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'EY Future FA'!$N$22:$N$23</c:f>
              <c:strCache>
                <c:ptCount val="2"/>
                <c:pt idx="0">
                  <c:v>Current</c:v>
                </c:pt>
                <c:pt idx="1">
                  <c:v>Frequently</c:v>
                </c:pt>
              </c:strCache>
            </c:strRef>
          </c:tx>
          <c:spPr>
            <a:solidFill>
              <a:schemeClr val="accent1"/>
            </a:solidFill>
            <a:ln>
              <a:noFill/>
            </a:ln>
            <a:effectLst/>
          </c:spPr>
          <c:invertIfNegative val="0"/>
          <c:dLbls>
            <c:dLbl>
              <c:idx val="0"/>
              <c:layout>
                <c:manualLayout>
                  <c:x val="1.039365774094258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7AA-4DA6-B793-1B33E10EACE5}"/>
                </c:ext>
              </c:extLst>
            </c:dLbl>
            <c:dLbl>
              <c:idx val="1"/>
              <c:layout>
                <c:manualLayout>
                  <c:x val="4.1574630963770332E-3"/>
                  <c:y val="3.497825701968174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7AA-4DA6-B793-1B33E10EACE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'EY Future FA'!$M$24:$M$30</c:f>
              <c:strCache>
                <c:ptCount val="7"/>
                <c:pt idx="0">
                  <c:v>Mail</c:v>
                </c:pt>
                <c:pt idx="1">
                  <c:v>Social networks</c:v>
                </c:pt>
                <c:pt idx="2">
                  <c:v>Virtual meeting</c:v>
                </c:pt>
                <c:pt idx="3">
                  <c:v>Email</c:v>
                </c:pt>
                <c:pt idx="4">
                  <c:v>Text/Instant message</c:v>
                </c:pt>
                <c:pt idx="5">
                  <c:v>Phone</c:v>
                </c:pt>
                <c:pt idx="6">
                  <c:v>In person</c:v>
                </c:pt>
              </c:strCache>
            </c:strRef>
          </c:cat>
          <c:val>
            <c:numRef>
              <c:f>'EY Future FA'!$N$24:$N$30</c:f>
              <c:numCache>
                <c:formatCode>0%</c:formatCode>
                <c:ptCount val="7"/>
                <c:pt idx="0">
                  <c:v>0.11</c:v>
                </c:pt>
                <c:pt idx="1">
                  <c:v>0.09</c:v>
                </c:pt>
                <c:pt idx="2">
                  <c:v>0.4</c:v>
                </c:pt>
                <c:pt idx="3">
                  <c:v>0.67</c:v>
                </c:pt>
                <c:pt idx="4">
                  <c:v>0.19</c:v>
                </c:pt>
                <c:pt idx="5">
                  <c:v>0.77</c:v>
                </c:pt>
                <c:pt idx="6">
                  <c:v>0.63</c:v>
                </c:pt>
              </c:numCache>
            </c:numRef>
          </c:val>
          <c:extLst>
            <c:ext xmlns:c16="http://schemas.microsoft.com/office/drawing/2014/chart" uri="{C3380CC4-5D6E-409C-BE32-E72D297353CC}">
              <c16:uniqueId val="{00000000-0B73-46D8-AC67-CBF77567AC8C}"/>
            </c:ext>
          </c:extLst>
        </c:ser>
        <c:ser>
          <c:idx val="1"/>
          <c:order val="1"/>
          <c:tx>
            <c:strRef>
              <c:f>'EY Future FA'!$O$22:$O$23</c:f>
              <c:strCache>
                <c:ptCount val="2"/>
                <c:pt idx="0">
                  <c:v>Current</c:v>
                </c:pt>
                <c:pt idx="1">
                  <c:v>Occasionally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'EY Future FA'!$M$24:$M$30</c:f>
              <c:strCache>
                <c:ptCount val="7"/>
                <c:pt idx="0">
                  <c:v>Mail</c:v>
                </c:pt>
                <c:pt idx="1">
                  <c:v>Social networks</c:v>
                </c:pt>
                <c:pt idx="2">
                  <c:v>Virtual meeting</c:v>
                </c:pt>
                <c:pt idx="3">
                  <c:v>Email</c:v>
                </c:pt>
                <c:pt idx="4">
                  <c:v>Text/Instant message</c:v>
                </c:pt>
                <c:pt idx="5">
                  <c:v>Phone</c:v>
                </c:pt>
                <c:pt idx="6">
                  <c:v>In person</c:v>
                </c:pt>
              </c:strCache>
            </c:strRef>
          </c:cat>
          <c:val>
            <c:numRef>
              <c:f>'EY Future FA'!$O$24:$O$30</c:f>
              <c:numCache>
                <c:formatCode>0%</c:formatCode>
                <c:ptCount val="7"/>
                <c:pt idx="0">
                  <c:v>0.47</c:v>
                </c:pt>
                <c:pt idx="1">
                  <c:v>0.39</c:v>
                </c:pt>
                <c:pt idx="2">
                  <c:v>0.45</c:v>
                </c:pt>
                <c:pt idx="3">
                  <c:v>0.27</c:v>
                </c:pt>
                <c:pt idx="4">
                  <c:v>0.41</c:v>
                </c:pt>
                <c:pt idx="5">
                  <c:v>0.2</c:v>
                </c:pt>
                <c:pt idx="6">
                  <c:v>0.36</c:v>
                </c:pt>
              </c:numCache>
            </c:numRef>
          </c:val>
          <c:extLst>
            <c:ext xmlns:c16="http://schemas.microsoft.com/office/drawing/2014/chart" uri="{C3380CC4-5D6E-409C-BE32-E72D297353CC}">
              <c16:uniqueId val="{00000001-0B73-46D8-AC67-CBF77567AC8C}"/>
            </c:ext>
          </c:extLst>
        </c:ser>
        <c:ser>
          <c:idx val="2"/>
          <c:order val="2"/>
          <c:tx>
            <c:strRef>
              <c:f>'EY Future FA'!$P$22:$P$23</c:f>
              <c:strCache>
                <c:ptCount val="2"/>
                <c:pt idx="0">
                  <c:v>Current</c:v>
                </c:pt>
                <c:pt idx="1">
                  <c:v>Never</c:v>
                </c:pt>
              </c:strCache>
            </c:strRef>
          </c:tx>
          <c:spPr>
            <a:solidFill>
              <a:schemeClr val="accent3"/>
            </a:solidFill>
            <a:ln>
              <a:noFill/>
            </a:ln>
            <a:effectLst/>
          </c:spPr>
          <c:invertIfNegative val="0"/>
          <c:dLbls>
            <c:dLbl>
              <c:idx val="3"/>
              <c:layout>
                <c:manualLayout>
                  <c:x val="1.4551120837319615E-2"/>
                  <c:y val="6.995651403936348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228-4888-BBE1-09A28F6C6CA7}"/>
                </c:ext>
              </c:extLst>
            </c:dLbl>
            <c:dLbl>
              <c:idx val="5"/>
              <c:layout>
                <c:manualLayout>
                  <c:x val="3.9495899415581813E-2"/>
                  <c:y val="-6.995651403936348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228-4888-BBE1-09A28F6C6CA7}"/>
                </c:ext>
              </c:extLst>
            </c:dLbl>
            <c:dLbl>
              <c:idx val="6"/>
              <c:layout>
                <c:manualLayout>
                  <c:x val="3.1180973222827747E-2"/>
                  <c:y val="-6.995651403936348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228-4888-BBE1-09A28F6C6CA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'EY Future FA'!$M$24:$M$30</c:f>
              <c:strCache>
                <c:ptCount val="7"/>
                <c:pt idx="0">
                  <c:v>Mail</c:v>
                </c:pt>
                <c:pt idx="1">
                  <c:v>Social networks</c:v>
                </c:pt>
                <c:pt idx="2">
                  <c:v>Virtual meeting</c:v>
                </c:pt>
                <c:pt idx="3">
                  <c:v>Email</c:v>
                </c:pt>
                <c:pt idx="4">
                  <c:v>Text/Instant message</c:v>
                </c:pt>
                <c:pt idx="5">
                  <c:v>Phone</c:v>
                </c:pt>
                <c:pt idx="6">
                  <c:v>In person</c:v>
                </c:pt>
              </c:strCache>
            </c:strRef>
          </c:cat>
          <c:val>
            <c:numRef>
              <c:f>'EY Future FA'!$P$24:$P$30</c:f>
              <c:numCache>
                <c:formatCode>0%</c:formatCode>
                <c:ptCount val="7"/>
                <c:pt idx="0">
                  <c:v>0.42</c:v>
                </c:pt>
                <c:pt idx="1">
                  <c:v>0.52</c:v>
                </c:pt>
                <c:pt idx="2">
                  <c:v>0.15</c:v>
                </c:pt>
                <c:pt idx="3">
                  <c:v>0.06</c:v>
                </c:pt>
                <c:pt idx="4">
                  <c:v>0.4</c:v>
                </c:pt>
                <c:pt idx="5">
                  <c:v>0.02</c:v>
                </c:pt>
                <c:pt idx="6">
                  <c:v>0.01</c:v>
                </c:pt>
              </c:numCache>
            </c:numRef>
          </c:val>
          <c:extLst>
            <c:ext xmlns:c16="http://schemas.microsoft.com/office/drawing/2014/chart" uri="{C3380CC4-5D6E-409C-BE32-E72D297353CC}">
              <c16:uniqueId val="{00000002-0B73-46D8-AC67-CBF77567AC8C}"/>
            </c:ext>
          </c:extLst>
        </c:ser>
        <c:dLbls>
          <c:showLegendKey val="0"/>
          <c:showVal val="0"/>
          <c:showCatName val="0"/>
          <c:showSerName val="0"/>
          <c:showPercent val="0"/>
          <c:showBubbleSize val="0"/>
        </c:dLbls>
        <c:gapWidth val="47"/>
        <c:overlap val="100"/>
        <c:axId val="650149416"/>
        <c:axId val="650150072"/>
      </c:barChart>
      <c:catAx>
        <c:axId val="650149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0150072"/>
        <c:crosses val="autoZero"/>
        <c:auto val="1"/>
        <c:lblAlgn val="ctr"/>
        <c:lblOffset val="100"/>
        <c:noMultiLvlLbl val="0"/>
      </c:catAx>
      <c:valAx>
        <c:axId val="650150072"/>
        <c:scaling>
          <c:orientation val="minMax"/>
        </c:scaling>
        <c:delete val="1"/>
        <c:axPos val="b"/>
        <c:numFmt formatCode="0%" sourceLinked="1"/>
        <c:majorTickMark val="none"/>
        <c:minorTickMark val="none"/>
        <c:tickLblPos val="nextTo"/>
        <c:crossAx val="6501494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D8185A-E400-4172-B712-29B1E7DEE65D}" type="datetimeFigureOut">
              <a:rPr lang="en-US" smtClean="0"/>
              <a:t>8/4/2023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ACD835-0EF2-4106-8EB9-481EE1965918}" type="slidenum">
              <a:rPr lang="en-US" smtClean="0"/>
              <a:t>‹#›</a:t>
            </a:fld>
            <a:endParaRPr lang="en-US"/>
          </a:p>
        </p:txBody>
      </p:sp>
    </p:spTree>
    <p:extLst>
      <p:ext uri="{BB962C8B-B14F-4D97-AF65-F5344CB8AC3E}">
        <p14:creationId xmlns:p14="http://schemas.microsoft.com/office/powerpoint/2010/main" val="22408520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37344-006B-4B6A-9A13-80D1DE4AD135}" type="datetimeFigureOut">
              <a:rPr lang="en-US" smtClean="0"/>
              <a:t>8/4/2023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658B0-DDB4-4A61-89FE-276C2C31CE95}" type="slidenum">
              <a:rPr lang="en-US" smtClean="0"/>
              <a:t>‹#›</a:t>
            </a:fld>
            <a:endParaRPr lang="en-US" dirty="0"/>
          </a:p>
        </p:txBody>
      </p:sp>
    </p:spTree>
    <p:extLst>
      <p:ext uri="{BB962C8B-B14F-4D97-AF65-F5344CB8AC3E}">
        <p14:creationId xmlns:p14="http://schemas.microsoft.com/office/powerpoint/2010/main" val="28124650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2535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Alison:</a:t>
            </a:r>
          </a:p>
          <a:p>
            <a:endParaRPr lang="en-US" dirty="0"/>
          </a:p>
          <a:p>
            <a:r>
              <a:rPr lang="en-US" dirty="0"/>
              <a:t>This need gap is more pronounced in younger generations. There is a 37% need gap for Gen Z adults and a 29% need gap for Millennials </a:t>
            </a:r>
          </a:p>
          <a:p>
            <a:r>
              <a:rPr lang="en-US" dirty="0"/>
              <a:t>At the start of their adult lives, these are people where the impact of not having life insurance could be the greatest. </a:t>
            </a:r>
          </a:p>
          <a:p>
            <a:endParaRPr lang="en-US" dirty="0"/>
          </a:p>
          <a:p>
            <a:r>
              <a:rPr lang="en-US" dirty="0"/>
              <a:t>More than </a:t>
            </a:r>
            <a:r>
              <a:rPr lang="en-US" b="1" dirty="0"/>
              <a:t>4 in 10 </a:t>
            </a:r>
            <a:r>
              <a:rPr lang="en-US" dirty="0"/>
              <a:t>of Gen Z and Millennials say their families would face financial hardship within the first 6 months – </a:t>
            </a:r>
            <a:r>
              <a:rPr lang="en-US" b="1" dirty="0"/>
              <a:t>more than a quarter </a:t>
            </a:r>
            <a:r>
              <a:rPr lang="en-US" dirty="0"/>
              <a:t>would struggle within a month.</a:t>
            </a:r>
          </a:p>
          <a:p>
            <a:endParaRPr lang="en-US" dirty="0"/>
          </a:p>
          <a:p>
            <a:r>
              <a:rPr lang="en-US" dirty="0"/>
              <a:t>More than half of Millennials (52%) s their families would rely on life insurance death benefit proceeds should they die.  (38% for Gen Z) </a:t>
            </a:r>
          </a:p>
        </p:txBody>
      </p:sp>
    </p:spTree>
    <p:extLst>
      <p:ext uri="{BB962C8B-B14F-4D97-AF65-F5344CB8AC3E}">
        <p14:creationId xmlns:p14="http://schemas.microsoft.com/office/powerpoint/2010/main" val="3159957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Alison:</a:t>
            </a:r>
          </a:p>
          <a:p>
            <a:endParaRPr lang="en-US" dirty="0"/>
          </a:p>
          <a:p>
            <a:r>
              <a:rPr lang="en-US" dirty="0"/>
              <a:t>The good news is these generations recognize the importance of life insurance. Half of Millennials and 44% of Gen Z say they plan to purchase life insurance within the next 12 months, representing 53 million consumers. </a:t>
            </a:r>
          </a:p>
        </p:txBody>
      </p:sp>
    </p:spTree>
    <p:extLst>
      <p:ext uri="{BB962C8B-B14F-4D97-AF65-F5344CB8AC3E}">
        <p14:creationId xmlns:p14="http://schemas.microsoft.com/office/powerpoint/2010/main" val="258897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479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John (5 minutes):</a:t>
            </a:r>
          </a:p>
          <a:p>
            <a:endParaRPr lang="en-US" sz="1800" dirty="0"/>
          </a:p>
          <a:p>
            <a:r>
              <a:rPr lang="en-US" sz="1800" dirty="0"/>
              <a:t>When you look at the reasons why younger people say they don’t purchase coverage they know they need a couple of things stand out:</a:t>
            </a:r>
          </a:p>
          <a:p>
            <a:endParaRPr lang="en-US" sz="1800" dirty="0"/>
          </a:p>
          <a:p>
            <a:pPr marL="228600" indent="-228600">
              <a:buAutoNum type="arabicPeriod"/>
            </a:pPr>
            <a:r>
              <a:rPr lang="en-US" sz="1800" dirty="0"/>
              <a:t>They have competing financial priorities – we need to do a better job of showing how life insurance can help with living benefits.</a:t>
            </a:r>
          </a:p>
          <a:p>
            <a:pPr marL="228600" indent="-228600">
              <a:buAutoNum type="arabicPeriod"/>
            </a:pPr>
            <a:r>
              <a:rPr lang="en-US" sz="1800" dirty="0"/>
              <a:t>There is a lot of uncertainty or misconceptions about life insurance</a:t>
            </a:r>
          </a:p>
          <a:p>
            <a:pPr marL="742950" lvl="1" indent="-285750">
              <a:buFont typeface="Arial" panose="020B0604020202020204" pitchFamily="34" charset="0"/>
              <a:buChar char="•"/>
            </a:pPr>
            <a:r>
              <a:rPr lang="en-US" sz="1800" dirty="0"/>
              <a:t>Nearly 4 in 10 Millennials say they think life insurance is too expensive but the majority overestimate the cost at least three-fold.</a:t>
            </a:r>
          </a:p>
          <a:p>
            <a:pPr marL="742950" lvl="1" indent="-285750">
              <a:buFont typeface="Arial" panose="020B0604020202020204" pitchFamily="34" charset="0"/>
              <a:buChar char="•"/>
            </a:pPr>
            <a:r>
              <a:rPr lang="en-US" sz="1800" dirty="0"/>
              <a:t>More than a quarter say they don’t know what to buy or how much they need</a:t>
            </a:r>
          </a:p>
          <a:p>
            <a:pPr marL="742950" lvl="1" indent="-285750">
              <a:buFont typeface="Arial" panose="020B0604020202020204" pitchFamily="34" charset="0"/>
              <a:buChar char="•"/>
            </a:pPr>
            <a:r>
              <a:rPr lang="en-US" sz="1800" dirty="0"/>
              <a:t>While more than a quarter suggest they have just </a:t>
            </a:r>
            <a:r>
              <a:rPr lang="en-US" sz="2400" dirty="0"/>
              <a:t>procrastinated</a:t>
            </a:r>
            <a:r>
              <a:rPr lang="en-US" sz="1800" dirty="0"/>
              <a:t> – behavioral economic research suggests that people who are uncertain about a decision often do nothing,</a:t>
            </a:r>
          </a:p>
          <a:p>
            <a:pPr marL="685800" lvl="1" indent="-228600">
              <a:buAutoNum type="arabicPeriod"/>
            </a:pPr>
            <a:endParaRPr lang="en-US" sz="1400" dirty="0"/>
          </a:p>
          <a:p>
            <a:endParaRPr lang="en-US" dirty="0"/>
          </a:p>
          <a:p>
            <a:endParaRPr lang="en-US" dirty="0"/>
          </a:p>
        </p:txBody>
      </p:sp>
    </p:spTree>
    <p:extLst>
      <p:ext uri="{BB962C8B-B14F-4D97-AF65-F5344CB8AC3E}">
        <p14:creationId xmlns:p14="http://schemas.microsoft.com/office/powerpoint/2010/main" val="2462526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John:</a:t>
            </a:r>
          </a:p>
          <a:p>
            <a:pPr marL="0" marR="0">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How do  we effectively engage and educate these younger consumers so they do get the life insurance coverage they need to protect the ones they love?</a:t>
            </a:r>
          </a:p>
          <a:p>
            <a:pPr marL="0" marR="0">
              <a:spcBef>
                <a:spcPts val="0"/>
              </a:spcBef>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3771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b="1" dirty="0"/>
              <a:t>John:</a:t>
            </a:r>
          </a:p>
          <a:p>
            <a:pPr marL="342900" indent="-342900">
              <a:buFont typeface="Arial" panose="020B0604020202020204" pitchFamily="34" charset="0"/>
              <a:buChar char="•"/>
            </a:pPr>
            <a:r>
              <a:rPr lang="en-US" sz="2000" dirty="0"/>
              <a:t>From the company they choose:</a:t>
            </a:r>
          </a:p>
          <a:p>
            <a:pPr marL="342900" indent="-342900">
              <a:buFont typeface="Arial" panose="020B0604020202020204" pitchFamily="34" charset="0"/>
              <a:buChar char="•"/>
            </a:pPr>
            <a:r>
              <a:rPr lang="en-US" sz="2000" dirty="0"/>
              <a:t>Expect speed of delivery and process</a:t>
            </a:r>
          </a:p>
          <a:p>
            <a:pPr marL="342900" indent="-342900">
              <a:buFont typeface="Arial" panose="020B0604020202020204" pitchFamily="34" charset="0"/>
              <a:buChar char="•"/>
            </a:pPr>
            <a:r>
              <a:rPr lang="en-US" sz="2000" dirty="0"/>
              <a:t>Expect 24/7 access</a:t>
            </a:r>
          </a:p>
          <a:p>
            <a:pPr marL="342900" indent="-342900">
              <a:buFont typeface="Arial" panose="020B0604020202020204" pitchFamily="34" charset="0"/>
              <a:buChar char="•"/>
            </a:pPr>
            <a:r>
              <a:rPr lang="en-US" sz="2000" dirty="0"/>
              <a:t>Ease of doing business</a:t>
            </a:r>
          </a:p>
          <a:p>
            <a:pPr marL="342900" indent="-342900">
              <a:buFont typeface="Arial" panose="020B0604020202020204" pitchFamily="34" charset="0"/>
              <a:buChar char="•"/>
            </a:pPr>
            <a:r>
              <a:rPr lang="en-US" sz="2000" dirty="0"/>
              <a:t>Personal touch</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pandemic put online shopping and purchase into hyperdrive for ALL Americans, but Mills/Z’s now EXPECT those channels to be equal across all consumer goods. </a:t>
            </a:r>
          </a:p>
          <a:p>
            <a:pPr marL="342900" indent="-342900">
              <a:buFont typeface="Arial" panose="020B0604020202020204" pitchFamily="34" charset="0"/>
              <a:buChar char="•"/>
            </a:pPr>
            <a:r>
              <a:rPr lang="en-US" sz="2000" dirty="0"/>
              <a:t>Groceries, clothes, sure, but cars? Real estate? Banking (of course) and why not life purchase?  </a:t>
            </a:r>
          </a:p>
          <a:p>
            <a:pPr marL="342900" indent="-342900">
              <a:buFont typeface="Arial" panose="020B0604020202020204" pitchFamily="34" charset="0"/>
              <a:buChar char="•"/>
            </a:pPr>
            <a:r>
              <a:rPr lang="en-US" sz="2000" dirty="0"/>
              <a:t>Talk about how Z and Mil’s view “the internet” as pretty much social media.  </a:t>
            </a:r>
          </a:p>
          <a:p>
            <a:pPr marL="342900" indent="-342900">
              <a:buFont typeface="Arial" panose="020B0604020202020204" pitchFamily="34" charset="0"/>
              <a:buChar char="•"/>
            </a:pPr>
            <a:r>
              <a:rPr lang="en-US" sz="2000" dirty="0"/>
              <a:t>Digital Only isn’t the answer</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031134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40" b="1" baseline="0" dirty="0">
                <a:latin typeface="Arial" panose="020B0604020202020204" pitchFamily="34" charset="0"/>
              </a:rPr>
              <a:t>John:</a:t>
            </a:r>
          </a:p>
          <a:p>
            <a:endParaRPr lang="en-US" sz="1240" b="1" baseline="0" dirty="0">
              <a:latin typeface="Arial" panose="020B0604020202020204" pitchFamily="34" charset="0"/>
            </a:endParaRPr>
          </a:p>
          <a:p>
            <a:r>
              <a:rPr lang="en-US" sz="1240" b="0" baseline="0" dirty="0">
                <a:latin typeface="Arial" panose="020B0604020202020204" pitchFamily="34" charset="0"/>
              </a:rPr>
              <a:t>Through social media</a:t>
            </a:r>
          </a:p>
          <a:p>
            <a:endParaRPr lang="en-US" sz="1240" baseline="0" dirty="0">
              <a:latin typeface="Arial" panose="020B0604020202020204" pitchFamily="34"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Our research shows that for younger generations social media is increasingly the equivalent of the internet. They search social media platforms in the same way Gen X uses Google. </a:t>
            </a:r>
          </a:p>
          <a:p>
            <a:pPr marL="0" marR="0">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About two thirds of Gen Z and Millennials turn to YouTube for financial information, a third search TikTok. </a:t>
            </a:r>
          </a:p>
          <a:p>
            <a:pPr marL="0" marR="0">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They aren’t going to carriers’ websites so the industry needs to get better at providing tools and information where they are.</a:t>
            </a:r>
          </a:p>
        </p:txBody>
      </p:sp>
    </p:spTree>
    <p:extLst>
      <p:ext uri="{BB962C8B-B14F-4D97-AF65-F5344CB8AC3E}">
        <p14:creationId xmlns:p14="http://schemas.microsoft.com/office/powerpoint/2010/main" val="1709182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a:t>
            </a:r>
          </a:p>
          <a:p>
            <a:endParaRPr lang="en-US" dirty="0"/>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Our research shows experienced financial professionals are already planning to adjust their practices to serve these younger generations. As an industry, it is not just being on the platform but building personalized content that will resonate with younger people.</a:t>
            </a:r>
          </a:p>
        </p:txBody>
      </p:sp>
    </p:spTree>
    <p:extLst>
      <p:ext uri="{BB962C8B-B14F-4D97-AF65-F5344CB8AC3E}">
        <p14:creationId xmlns:p14="http://schemas.microsoft.com/office/powerpoint/2010/main" val="110994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Alison 5 minutes:</a:t>
            </a:r>
          </a:p>
          <a:p>
            <a:endParaRPr lang="en-US" dirty="0"/>
          </a:p>
          <a:p>
            <a:r>
              <a:rPr lang="en-US" dirty="0"/>
              <a:t>Another shift is the expressed preference to buy online.</a:t>
            </a:r>
          </a:p>
          <a:p>
            <a:endParaRPr lang="en-US" dirty="0"/>
          </a:p>
          <a:p>
            <a:r>
              <a:rPr lang="en-US" dirty="0"/>
              <a:t>Back in 2020, 41% of all  consumers said they preferred to work with a financial professional to buy life insurance – just 29% said they wanted to buy online. </a:t>
            </a:r>
          </a:p>
          <a:p>
            <a:endParaRPr lang="en-US" dirty="0"/>
          </a:p>
          <a:p>
            <a:r>
              <a:rPr lang="en-US" dirty="0"/>
              <a:t>Today, online purchases seem much more reasonable because of all of the work our industry did improving online access and underwriting.</a:t>
            </a:r>
          </a:p>
          <a:p>
            <a:endParaRPr lang="en-US" dirty="0"/>
          </a:p>
          <a:p>
            <a:r>
              <a:rPr lang="en-US" dirty="0"/>
              <a:t>But this is hypothetical…</a:t>
            </a:r>
          </a:p>
        </p:txBody>
      </p:sp>
    </p:spTree>
    <p:extLst>
      <p:ext uri="{BB962C8B-B14F-4D97-AF65-F5344CB8AC3E}">
        <p14:creationId xmlns:p14="http://schemas.microsoft.com/office/powerpoint/2010/main" val="3070214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047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Alison: 3 minutes</a:t>
            </a:r>
          </a:p>
          <a:p>
            <a:endParaRPr lang="en-US" dirty="0"/>
          </a:p>
        </p:txBody>
      </p:sp>
    </p:spTree>
    <p:extLst>
      <p:ext uri="{BB962C8B-B14F-4D97-AF65-F5344CB8AC3E}">
        <p14:creationId xmlns:p14="http://schemas.microsoft.com/office/powerpoint/2010/main" val="317512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t>
            </a:r>
            <a:endParaRPr lang="en-US" sz="1200" dirty="0"/>
          </a:p>
          <a:p>
            <a:endParaRPr lang="en-US" dirty="0"/>
          </a:p>
        </p:txBody>
      </p:sp>
    </p:spTree>
    <p:extLst>
      <p:ext uri="{BB962C8B-B14F-4D97-AF65-F5344CB8AC3E}">
        <p14:creationId xmlns:p14="http://schemas.microsoft.com/office/powerpoint/2010/main" val="1366248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076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 wallets and expensive tastes </a:t>
            </a:r>
          </a:p>
        </p:txBody>
      </p:sp>
    </p:spTree>
    <p:extLst>
      <p:ext uri="{BB962C8B-B14F-4D97-AF65-F5344CB8AC3E}">
        <p14:creationId xmlns:p14="http://schemas.microsoft.com/office/powerpoint/2010/main" val="380749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90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(3 minutes):</a:t>
            </a:r>
          </a:p>
          <a:p>
            <a:endParaRPr lang="en-US" dirty="0"/>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In our most recent Consumer Sentiment Study, younger adults report much higher levels of stress regarding their finances, jobs, personal well-being and day-to-day demands.  Given their life stage and financial resources, the pandemic and threat of an economic downturn had a greater impact on younger adults.</a:t>
            </a:r>
          </a:p>
        </p:txBody>
      </p:sp>
    </p:spTree>
    <p:extLst>
      <p:ext uri="{BB962C8B-B14F-4D97-AF65-F5344CB8AC3E}">
        <p14:creationId xmlns:p14="http://schemas.microsoft.com/office/powerpoint/2010/main" val="280506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John:</a:t>
            </a:r>
          </a:p>
          <a:p>
            <a:endParaRPr lang="en-US" dirty="0"/>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Again, the younger generations are more likely to have fewer financial resources as they start to build their careers and families. Our research shows they are more likely to express concerns than the general population about almost every topic – saving for retirement, having emergency savings, job security, etc. </a:t>
            </a:r>
          </a:p>
          <a:p>
            <a:pPr marL="0" marR="0">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Educating younger consumers about how life insurance can support retirement security and possible financial emergencies can help them prioritize getting enough life insurance.</a:t>
            </a:r>
          </a:p>
        </p:txBody>
      </p:sp>
    </p:spTree>
    <p:extLst>
      <p:ext uri="{BB962C8B-B14F-4D97-AF65-F5344CB8AC3E}">
        <p14:creationId xmlns:p14="http://schemas.microsoft.com/office/powerpoint/2010/main" val="3991936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John: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Let’s take a look at how COVID-19 and economic conditions affected sales.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2020, sales fell – in part, the industry was trying to figure out how to serve its customers in a remote setting. Tremendous work was done to expand automated underwriting (from 64% of the industry in 2019 to 82% in 2021), to allow people to purchase coverage without needing a medical exam. And we saw the results in 2021 and 2022.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New annualized premium jumped a record 18% in 2021 to $15.4 billion – the highest annual premium on record. Despite inflation, market volatility and rising interest rates, sales continued to grow in 2022 – up 1% to $15.5 billion. Topping the record results in 2021.</a:t>
            </a:r>
          </a:p>
        </p:txBody>
      </p:sp>
    </p:spTree>
    <p:extLst>
      <p:ext uri="{BB962C8B-B14F-4D97-AF65-F5344CB8AC3E}">
        <p14:creationId xmlns:p14="http://schemas.microsoft.com/office/powerpoint/2010/main" val="364764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Alison (5 minutes):</a:t>
            </a:r>
          </a:p>
          <a:p>
            <a:endParaRPr lang="en-US" dirty="0"/>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Despite the sales growth and the record interest in life insurance, we still see a gap between the number of people who say they should have life insurance and those who actually do have coverage.</a:t>
            </a:r>
          </a:p>
          <a:p>
            <a:pPr marL="0" marR="0">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continued success of the life insurance industry depends on finding new markets and more effectively serving the uninsured and underinsured segments of the population who need and seek protection. Reaching them, and expanding coverage across the nation, requires taking a new approach and adjusting longstanding industry thinking about how we can engage consumers.</a:t>
            </a:r>
          </a:p>
          <a:p>
            <a:endParaRPr lang="en-US" dirty="0"/>
          </a:p>
        </p:txBody>
      </p:sp>
    </p:spTree>
    <p:extLst>
      <p:ext uri="{BB962C8B-B14F-4D97-AF65-F5344CB8AC3E}">
        <p14:creationId xmlns:p14="http://schemas.microsoft.com/office/powerpoint/2010/main" val="794208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Alison:</a:t>
            </a:r>
          </a:p>
        </p:txBody>
      </p:sp>
    </p:spTree>
    <p:extLst>
      <p:ext uri="{BB962C8B-B14F-4D97-AF65-F5344CB8AC3E}">
        <p14:creationId xmlns:p14="http://schemas.microsoft.com/office/powerpoint/2010/main" val="2114219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0099" b="5821"/>
          <a:stretch/>
        </p:blipFill>
        <p:spPr>
          <a:xfrm>
            <a:off x="-6824" y="1"/>
            <a:ext cx="12192000" cy="6833936"/>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sp>
        <p:nvSpPr>
          <p:cNvPr id="10" name="Rectangle 9"/>
          <p:cNvSpPr/>
          <p:nvPr/>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pic>
        <p:nvPicPr>
          <p:cNvPr id="6" name="Picture 5">
            <a:extLst>
              <a:ext uri="{FF2B5EF4-FFF2-40B4-BE49-F238E27FC236}">
                <a16:creationId xmlns:a16="http://schemas.microsoft.com/office/drawing/2014/main" id="{536B5608-FA71-7FC1-F896-EDF841FE49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11993448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04397EF3-D18C-4DC3-9670-EA50C968395A}" type="slidenum">
              <a:rPr lang="en-US" smtClean="0"/>
              <a:t>‹#›</a:t>
            </a:fld>
            <a:endParaRPr lang="en-US"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373018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42946598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04397EF3-D18C-4DC3-9670-EA50C968395A}" type="slidenum">
              <a:rPr lang="en-US" smtClean="0"/>
              <a:t>‹#›</a:t>
            </a:fld>
            <a:endParaRPr lang="en-US" dirty="0"/>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23468641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7" name="Rectangle 16"/>
          <p:cNvSpPr/>
          <p:nvPr/>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658722" y="4220054"/>
            <a:ext cx="2308354"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Life</a:t>
            </a:r>
            <a:br>
              <a:rPr lang="en-US" sz="2000" b="1" dirty="0">
                <a:solidFill>
                  <a:srgbClr val="005F9F"/>
                </a:solidFill>
                <a:latin typeface="Arial" panose="020B0604020202020204" pitchFamily="34" charset="0"/>
                <a:cs typeface="Arial" panose="020B0604020202020204" pitchFamily="34" charset="0"/>
              </a:rPr>
            </a:b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p:nvSpPr>
        <p:spPr>
          <a:xfrm>
            <a:off x="5236297" y="4373942"/>
            <a:ext cx="1713106"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sp>
        <p:nvSpPr>
          <p:cNvPr id="23" name="TextBox 22"/>
          <p:cNvSpPr txBox="1"/>
          <p:nvPr/>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Benefits</a:t>
            </a:r>
            <a:endParaRPr lang="en-US" sz="2000" b="1" dirty="0">
              <a:solidFill>
                <a:srgbClr val="005F9F"/>
              </a:solidFill>
              <a:latin typeface="Arial" panose="020B0604020202020204" pitchFamily="34" charset="0"/>
              <a:cs typeface="Arial" panose="020B0604020202020204" pitchFamily="34" charset="0"/>
            </a:endParaRPr>
          </a:p>
        </p:txBody>
      </p:sp>
      <p:cxnSp>
        <p:nvCxnSpPr>
          <p:cNvPr id="24" name="Straight Connector 23"/>
          <p:cNvCxnSpPr/>
          <p:nvPr/>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04397EF3-D18C-4DC3-9670-EA50C968395A}" type="slidenum">
              <a:rPr lang="en-US" smtClean="0"/>
              <a:t>‹#›</a:t>
            </a:fld>
            <a:endParaRPr lang="en-US" dirty="0"/>
          </a:p>
        </p:txBody>
      </p:sp>
      <p:pic>
        <p:nvPicPr>
          <p:cNvPr id="27" name="Picture 2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676650" y="2172095"/>
            <a:ext cx="4838700" cy="1429476"/>
          </a:xfrm>
          <a:prstGeom prst="rect">
            <a:avLst/>
          </a:prstGeom>
        </p:spPr>
      </p:pic>
      <p:sp>
        <p:nvSpPr>
          <p:cNvPr id="28" name="Rectangle 27"/>
          <p:cNvSpPr/>
          <p:nvPr/>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3172810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5" name="Group 4"/>
          <p:cNvGrpSpPr/>
          <p:nvPr/>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04397EF3-D18C-4DC3-9670-EA50C968395A}" type="slidenum">
              <a:rPr lang="en-US" smtClean="0"/>
              <a:t>‹#›</a:t>
            </a:fld>
            <a:endParaRPr lang="en-US" dirty="0"/>
          </a:p>
        </p:txBody>
      </p:sp>
    </p:spTree>
    <p:extLst>
      <p:ext uri="{BB962C8B-B14F-4D97-AF65-F5344CB8AC3E}">
        <p14:creationId xmlns:p14="http://schemas.microsoft.com/office/powerpoint/2010/main" val="3343997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97EF3-D18C-4DC3-9670-EA50C968395A}" type="slidenum">
              <a:rPr lang="en-US" smtClean="0"/>
              <a:t>‹#›</a:t>
            </a:fld>
            <a:endParaRPr lang="en-US" dirty="0"/>
          </a:p>
        </p:txBody>
      </p:sp>
    </p:spTree>
    <p:extLst>
      <p:ext uri="{BB962C8B-B14F-4D97-AF65-F5344CB8AC3E}">
        <p14:creationId xmlns:p14="http://schemas.microsoft.com/office/powerpoint/2010/main" val="355228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Blue bar-gray background">
    <p:bg>
      <p:bgPr>
        <a:solidFill>
          <a:srgbClr val="EBE8E5"/>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70"/>
              </a:solidFill>
              <a:effectLst/>
              <a:uLnTx/>
              <a:uFillTx/>
              <a:latin typeface="Arial" panose="020B0604020202020204"/>
              <a:ea typeface="+mn-ea"/>
              <a:cs typeface="+mn-cs"/>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smtClean="0"/>
              <a:t>Click to edit slide heading</a:t>
            </a:r>
            <a:endParaRPr lang="en-US" dirty="0"/>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smtClean="0"/>
              <a:t>Edit Master text styles</a:t>
            </a:r>
          </a:p>
        </p:txBody>
      </p:sp>
    </p:spTree>
    <p:extLst>
      <p:ext uri="{BB962C8B-B14F-4D97-AF65-F5344CB8AC3E}">
        <p14:creationId xmlns:p14="http://schemas.microsoft.com/office/powerpoint/2010/main" val="382457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US" sz="189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70"/>
              </a:solidFill>
              <a:effectLst/>
              <a:uLnTx/>
              <a:uFillTx/>
              <a:latin typeface="Arial" panose="020B0604020202020204"/>
              <a:ea typeface="+mn-ea"/>
              <a:cs typeface="+mn-cs"/>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smtClean="0"/>
              <a:t>Click to edit slide heading</a:t>
            </a:r>
            <a:endParaRPr lang="en-US" dirty="0"/>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smtClean="0"/>
              <a:t>Click icon to add picture</a:t>
            </a:r>
            <a:endParaRPr lang="en-US" dirty="0"/>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smtClean="0"/>
              <a:t>Edit Master text styles</a:t>
            </a:r>
          </a:p>
        </p:txBody>
      </p:sp>
    </p:spTree>
    <p:extLst>
      <p:ext uri="{BB962C8B-B14F-4D97-AF65-F5344CB8AC3E}">
        <p14:creationId xmlns:p14="http://schemas.microsoft.com/office/powerpoint/2010/main" val="325167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04397EF3-D18C-4DC3-9670-EA50C968395A}" type="slidenum">
              <a:rPr lang="en-US" smtClean="0"/>
              <a:t>‹#›</a:t>
            </a:fld>
            <a:endParaRPr lang="en-US"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pic>
        <p:nvPicPr>
          <p:cNvPr id="6" name="Picture 5">
            <a:extLst>
              <a:ext uri="{FF2B5EF4-FFF2-40B4-BE49-F238E27FC236}">
                <a16:creationId xmlns:a16="http://schemas.microsoft.com/office/drawing/2014/main" id="{4D9EED95-9211-7622-2722-F7C0FC89E6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902302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bout Us">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1" name="Rectangle 10"/>
          <p:cNvSpPr/>
          <p:nvPr/>
        </p:nvSpPr>
        <p:spPr>
          <a:xfrm>
            <a:off x="2997573"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a:xfrm>
            <a:off x="2996617" y="1593705"/>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p:nvSpPr>
        <p:spPr>
          <a:xfrm>
            <a:off x="3276013" y="2270169"/>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p:nvSpPr>
        <p:spPr>
          <a:xfrm>
            <a:off x="6260319"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6301887" y="1603824"/>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p:nvSpPr>
        <p:spPr>
          <a:xfrm>
            <a:off x="6464254" y="2270169"/>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83306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04397EF3-D18C-4DC3-9670-EA50C968395A}" type="slidenum">
              <a:rPr lang="en-US" smtClean="0"/>
              <a:t>‹#›</a:t>
            </a:fld>
            <a:endParaRPr lang="en-US"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69951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04397EF3-D18C-4DC3-9670-EA50C968395A}" type="slidenum">
              <a:rPr lang="en-US" smtClean="0"/>
              <a:t>‹#›</a:t>
            </a:fld>
            <a:endParaRPr lang="en-US"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1927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Blue Bar-bullets/photo">
    <p:spTree>
      <p:nvGrpSpPr>
        <p:cNvPr id="1" name=""/>
        <p:cNvGrpSpPr/>
        <p:nvPr/>
      </p:nvGrpSpPr>
      <p:grpSpPr>
        <a:xfrm>
          <a:off x="0" y="0"/>
          <a:ext cx="0" cy="0"/>
          <a:chOff x="0" y="0"/>
          <a:chExt cx="0" cy="0"/>
        </a:xfrm>
      </p:grpSpPr>
      <p:sp>
        <p:nvSpPr>
          <p:cNvPr id="2" name="TextBox 1"/>
          <p:cNvSpPr txBox="1"/>
          <p:nvPr/>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04397EF3-D18C-4DC3-9670-EA50C968395A}" type="slidenum">
              <a:rPr lang="en-US" smtClean="0"/>
              <a:t>‹#›</a:t>
            </a:fld>
            <a:endParaRPr lang="en-US"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2760634034"/>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04397EF3-D18C-4DC3-9670-EA50C968395A}" type="slidenum">
              <a:rPr lang="en-US" smtClean="0"/>
              <a:t>‹#›</a:t>
            </a:fld>
            <a:endParaRPr lang="en-US"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272193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04397EF3-D18C-4DC3-9670-EA50C968395A}" type="slidenum">
              <a:rPr lang="en-US" smtClean="0"/>
              <a:t>‹#›</a:t>
            </a:fld>
            <a:endParaRPr lang="en-US"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105089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04397EF3-D18C-4DC3-9670-EA50C968395A}" type="slidenum">
              <a:rPr lang="en-US" smtClean="0"/>
              <a:t>‹#›</a:t>
            </a:fld>
            <a:endParaRPr lang="en-US"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32681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837785-0494-8ED0-3EAB-CA88EA4784B6}"/>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37912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326063" y="6088629"/>
            <a:ext cx="1263016" cy="516071"/>
          </a:xfrm>
          <a:prstGeom prst="rect">
            <a:avLst/>
          </a:prstGeom>
        </p:spPr>
      </p:pic>
    </p:spTree>
    <p:extLst>
      <p:ext uri="{BB962C8B-B14F-4D97-AF65-F5344CB8AC3E}">
        <p14:creationId xmlns:p14="http://schemas.microsoft.com/office/powerpoint/2010/main" val="1745823906"/>
      </p:ext>
    </p:extLst>
  </p:cSld>
  <p:clrMap bg1="lt1" tx1="dk1" bg2="lt2" tx2="dk2" accent1="accent1" accent2="accent2" accent3="accent3" accent4="accent4" accent5="accent5" accent6="accent6" hlink="hlink" folHlink="folHlink"/>
  <p:sldLayoutIdLst>
    <p:sldLayoutId id="2147483677" r:id="rId1"/>
    <p:sldLayoutId id="2147483678" r:id="rId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5246175"/>
            <a:ext cx="10833100" cy="907941"/>
          </a:xfrm>
        </p:spPr>
        <p:txBody>
          <a:bodyPr/>
          <a:lstStyle/>
          <a:p>
            <a:pPr algn="l"/>
            <a:r>
              <a:rPr lang="en-US" sz="2800" b="1" i="0" dirty="0">
                <a:effectLst/>
                <a:latin typeface="+mj-lt"/>
              </a:rPr>
              <a:t>Unlocking the Future: Empowering Gen Z &amp; Millennials to Secure Their Future </a:t>
            </a:r>
          </a:p>
        </p:txBody>
      </p:sp>
      <p:sp>
        <p:nvSpPr>
          <p:cNvPr id="5" name="Text Placeholder 4"/>
          <p:cNvSpPr>
            <a:spLocks noGrp="1"/>
          </p:cNvSpPr>
          <p:nvPr>
            <p:ph type="body" sz="quarter" idx="10"/>
          </p:nvPr>
        </p:nvSpPr>
        <p:spPr>
          <a:xfrm flipV="1">
            <a:off x="499513" y="6983153"/>
            <a:ext cx="10091150" cy="617443"/>
          </a:xfrm>
        </p:spPr>
        <p:txBody>
          <a:bodyPr/>
          <a:lstStyle/>
          <a:p>
            <a:r>
              <a:rPr lang="en-US" sz="1600" dirty="0"/>
              <a:t/>
            </a:r>
            <a:br>
              <a:rPr lang="en-US" sz="1600" dirty="0"/>
            </a:br>
            <a:endParaRPr lang="en-US" sz="1600" dirty="0"/>
          </a:p>
        </p:txBody>
      </p:sp>
      <p:sp>
        <p:nvSpPr>
          <p:cNvPr id="6" name="Text Placeholder 5"/>
          <p:cNvSpPr>
            <a:spLocks noGrp="1"/>
          </p:cNvSpPr>
          <p:nvPr>
            <p:ph type="body" sz="quarter" idx="11"/>
          </p:nvPr>
        </p:nvSpPr>
        <p:spPr>
          <a:xfrm>
            <a:off x="304800" y="6235259"/>
            <a:ext cx="5449824" cy="333375"/>
          </a:xfrm>
        </p:spPr>
        <p:txBody>
          <a:bodyPr/>
          <a:lstStyle/>
          <a:p>
            <a:r>
              <a:rPr lang="en-US" dirty="0"/>
              <a:t>July 12, 2023 LinkedIn Live Event</a:t>
            </a:r>
          </a:p>
        </p:txBody>
      </p:sp>
    </p:spTree>
    <p:extLst>
      <p:ext uri="{BB962C8B-B14F-4D97-AF65-F5344CB8AC3E}">
        <p14:creationId xmlns:p14="http://schemas.microsoft.com/office/powerpoint/2010/main" val="3780771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 </a:t>
            </a:r>
            <a:r>
              <a:rPr lang="en-US" dirty="0" smtClean="0"/>
              <a:t>Gap </a:t>
            </a:r>
            <a:r>
              <a:rPr lang="en-US" dirty="0"/>
              <a:t>M</a:t>
            </a:r>
            <a:r>
              <a:rPr lang="en-US" dirty="0" smtClean="0"/>
              <a:t>uch </a:t>
            </a:r>
            <a:r>
              <a:rPr lang="en-US" dirty="0"/>
              <a:t>H</a:t>
            </a:r>
            <a:r>
              <a:rPr lang="en-US" dirty="0" smtClean="0"/>
              <a:t>igher </a:t>
            </a:r>
            <a:r>
              <a:rPr lang="en-US" dirty="0"/>
              <a:t>for Gen Z and Millennials</a:t>
            </a:r>
          </a:p>
        </p:txBody>
      </p:sp>
      <p:graphicFrame>
        <p:nvGraphicFramePr>
          <p:cNvPr id="7" name="Chart 6">
            <a:extLst>
              <a:ext uri="{FF2B5EF4-FFF2-40B4-BE49-F238E27FC236}">
                <a16:creationId xmlns:a16="http://schemas.microsoft.com/office/drawing/2014/main" id="{7C2CB1D4-2ADC-06D5-3154-A2CD5CDF1F6A}"/>
              </a:ext>
            </a:extLst>
          </p:cNvPr>
          <p:cNvGraphicFramePr/>
          <p:nvPr>
            <p:extLst>
              <p:ext uri="{D42A27DB-BD31-4B8C-83A1-F6EECF244321}">
                <p14:modId xmlns:p14="http://schemas.microsoft.com/office/powerpoint/2010/main" val="2701803498"/>
              </p:ext>
            </p:extLst>
          </p:nvPr>
        </p:nvGraphicFramePr>
        <p:xfrm>
          <a:off x="395132" y="953980"/>
          <a:ext cx="11401736" cy="541866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4C2D989C-2F0A-E47D-2053-C48AAE2AA77B}"/>
              </a:ext>
            </a:extLst>
          </p:cNvPr>
          <p:cNvGrpSpPr/>
          <p:nvPr/>
        </p:nvGrpSpPr>
        <p:grpSpPr>
          <a:xfrm>
            <a:off x="5036240" y="3738783"/>
            <a:ext cx="828462" cy="369332"/>
            <a:chOff x="5005819" y="5854601"/>
            <a:chExt cx="828462" cy="369332"/>
          </a:xfrm>
        </p:grpSpPr>
        <p:sp>
          <p:nvSpPr>
            <p:cNvPr id="8" name="Isosceles Triangle 7">
              <a:extLst>
                <a:ext uri="{FF2B5EF4-FFF2-40B4-BE49-F238E27FC236}">
                  <a16:creationId xmlns:a16="http://schemas.microsoft.com/office/drawing/2014/main" id="{4648E46E-2FAB-867C-5F75-DE7D01AC6109}"/>
                </a:ext>
              </a:extLst>
            </p:cNvPr>
            <p:cNvSpPr/>
            <p:nvPr/>
          </p:nvSpPr>
          <p:spPr>
            <a:xfrm>
              <a:off x="5005819" y="5854603"/>
              <a:ext cx="201181" cy="26287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extBox 8">
              <a:extLst>
                <a:ext uri="{FF2B5EF4-FFF2-40B4-BE49-F238E27FC236}">
                  <a16:creationId xmlns:a16="http://schemas.microsoft.com/office/drawing/2014/main" id="{CD28686C-AFC4-D809-72CD-F1530512D2CB}"/>
                </a:ext>
              </a:extLst>
            </p:cNvPr>
            <p:cNvSpPr txBox="1"/>
            <p:nvPr/>
          </p:nvSpPr>
          <p:spPr>
            <a:xfrm>
              <a:off x="5187950" y="5854601"/>
              <a:ext cx="646331" cy="369332"/>
            </a:xfrm>
            <a:prstGeom prst="rect">
              <a:avLst/>
            </a:prstGeom>
            <a:noFill/>
          </p:spPr>
          <p:txBody>
            <a:bodyPr wrap="none" rtlCol="0">
              <a:spAutoFit/>
            </a:bodyPr>
            <a:lstStyle/>
            <a:p>
              <a:r>
                <a:rPr lang="en-US" dirty="0"/>
                <a:t>37%</a:t>
              </a:r>
            </a:p>
          </p:txBody>
        </p:sp>
      </p:grpSp>
      <p:grpSp>
        <p:nvGrpSpPr>
          <p:cNvPr id="14" name="Group 13">
            <a:extLst>
              <a:ext uri="{FF2B5EF4-FFF2-40B4-BE49-F238E27FC236}">
                <a16:creationId xmlns:a16="http://schemas.microsoft.com/office/drawing/2014/main" id="{AD4D6B74-BAEE-166C-AB0A-A94A016E76FA}"/>
              </a:ext>
            </a:extLst>
          </p:cNvPr>
          <p:cNvGrpSpPr/>
          <p:nvPr/>
        </p:nvGrpSpPr>
        <p:grpSpPr>
          <a:xfrm>
            <a:off x="10585349" y="3777632"/>
            <a:ext cx="828462" cy="369332"/>
            <a:chOff x="5005819" y="5854601"/>
            <a:chExt cx="828462" cy="369332"/>
          </a:xfrm>
        </p:grpSpPr>
        <p:sp>
          <p:nvSpPr>
            <p:cNvPr id="15" name="Isosceles Triangle 14">
              <a:extLst>
                <a:ext uri="{FF2B5EF4-FFF2-40B4-BE49-F238E27FC236}">
                  <a16:creationId xmlns:a16="http://schemas.microsoft.com/office/drawing/2014/main" id="{7C68B179-B7FB-2345-E95B-419F4C0532B7}"/>
                </a:ext>
              </a:extLst>
            </p:cNvPr>
            <p:cNvSpPr/>
            <p:nvPr/>
          </p:nvSpPr>
          <p:spPr>
            <a:xfrm>
              <a:off x="5005819" y="5854603"/>
              <a:ext cx="201181" cy="26287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TextBox 15">
              <a:extLst>
                <a:ext uri="{FF2B5EF4-FFF2-40B4-BE49-F238E27FC236}">
                  <a16:creationId xmlns:a16="http://schemas.microsoft.com/office/drawing/2014/main" id="{6478AF81-BB6F-A1BD-29B9-ABC95A6F958B}"/>
                </a:ext>
              </a:extLst>
            </p:cNvPr>
            <p:cNvSpPr txBox="1"/>
            <p:nvPr/>
          </p:nvSpPr>
          <p:spPr>
            <a:xfrm>
              <a:off x="5187950" y="5854601"/>
              <a:ext cx="646331" cy="369332"/>
            </a:xfrm>
            <a:prstGeom prst="rect">
              <a:avLst/>
            </a:prstGeom>
            <a:noFill/>
          </p:spPr>
          <p:txBody>
            <a:bodyPr wrap="none" rtlCol="0">
              <a:spAutoFit/>
            </a:bodyPr>
            <a:lstStyle/>
            <a:p>
              <a:r>
                <a:rPr lang="en-US" dirty="0"/>
                <a:t>29%</a:t>
              </a:r>
            </a:p>
          </p:txBody>
        </p:sp>
      </p:grpSp>
      <p:sp>
        <p:nvSpPr>
          <p:cNvPr id="17" name="TextBox 16">
            <a:extLst>
              <a:ext uri="{FF2B5EF4-FFF2-40B4-BE49-F238E27FC236}">
                <a16:creationId xmlns:a16="http://schemas.microsoft.com/office/drawing/2014/main" id="{43A7AD63-E590-304E-C472-6F6B84D6AAFF}"/>
              </a:ext>
            </a:extLst>
          </p:cNvPr>
          <p:cNvSpPr txBox="1"/>
          <p:nvPr/>
        </p:nvSpPr>
        <p:spPr>
          <a:xfrm>
            <a:off x="3017144" y="1243418"/>
            <a:ext cx="6157711" cy="461665"/>
          </a:xfrm>
          <a:prstGeom prst="rect">
            <a:avLst/>
          </a:prstGeom>
          <a:noFill/>
        </p:spPr>
        <p:txBody>
          <a:bodyPr wrap="none" rtlCol="0">
            <a:spAutoFit/>
          </a:bodyPr>
          <a:lstStyle/>
          <a:p>
            <a:r>
              <a:rPr lang="en-US" sz="2400" b="1" dirty="0"/>
              <a:t>Greater Opportunity with Younger Adults</a:t>
            </a:r>
          </a:p>
        </p:txBody>
      </p:sp>
      <p:sp>
        <p:nvSpPr>
          <p:cNvPr id="3" name="TextBox 2">
            <a:extLst>
              <a:ext uri="{FF2B5EF4-FFF2-40B4-BE49-F238E27FC236}">
                <a16:creationId xmlns:a16="http://schemas.microsoft.com/office/drawing/2014/main" id="{0110E06B-210B-FCF6-E1CA-4A8D59EB8289}"/>
              </a:ext>
            </a:extLst>
          </p:cNvPr>
          <p:cNvSpPr txBox="1"/>
          <p:nvPr/>
        </p:nvSpPr>
        <p:spPr>
          <a:xfrm>
            <a:off x="333756" y="6344412"/>
            <a:ext cx="4789453" cy="276999"/>
          </a:xfrm>
          <a:prstGeom prst="rect">
            <a:avLst/>
          </a:prstGeom>
          <a:noFill/>
        </p:spPr>
        <p:txBody>
          <a:bodyPr wrap="none" rtlCol="0">
            <a:spAutoFit/>
          </a:bodyPr>
          <a:lstStyle/>
          <a:p>
            <a:r>
              <a:rPr lang="en-US" sz="1200" dirty="0"/>
              <a:t>Source: 2023 Insurance Barometer Study, LIMRA and Life Happens</a:t>
            </a:r>
          </a:p>
        </p:txBody>
      </p:sp>
    </p:spTree>
    <p:extLst>
      <p:ext uri="{BB962C8B-B14F-4D97-AF65-F5344CB8AC3E}">
        <p14:creationId xmlns:p14="http://schemas.microsoft.com/office/powerpoint/2010/main" val="2092316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45CE04-98F9-2578-812B-24658C38AC1B}"/>
              </a:ext>
            </a:extLst>
          </p:cNvPr>
          <p:cNvSpPr txBox="1">
            <a:spLocks noGrp="1"/>
          </p:cNvSpPr>
          <p:nvPr>
            <p:ph type="title"/>
          </p:nvPr>
        </p:nvSpPr>
        <p:spPr>
          <a:prstGeom prst="rect">
            <a:avLst/>
          </a:prstGeom>
        </p:spPr>
        <p:txBody>
          <a:bodyPr anchor="ctr">
            <a:normAutofit/>
          </a:bodyPr>
          <a:lstStyle>
            <a:lvl1pPr algn="l" defTabSz="914400" rtl="0" eaLnBrk="1" latinLnBrk="0" hangingPunct="1">
              <a:lnSpc>
                <a:spcPct val="90000"/>
              </a:lnSpc>
              <a:spcBef>
                <a:spcPct val="0"/>
              </a:spcBef>
              <a:buNone/>
              <a:defRPr sz="4400" b="0" i="0" kern="1200">
                <a:solidFill>
                  <a:srgbClr val="000F14"/>
                </a:solidFill>
                <a:latin typeface="Montserrat Black" pitchFamily="2" charset="77"/>
                <a:ea typeface="+mj-ea"/>
                <a:cs typeface="+mj-cs"/>
              </a:defRPr>
            </a:lvl1pPr>
          </a:lstStyle>
          <a:p>
            <a:r>
              <a:rPr lang="en-US" sz="2800" dirty="0">
                <a:solidFill>
                  <a:schemeClr val="bg1"/>
                </a:solidFill>
                <a:latin typeface="Arial" panose="020B0604020202020204" pitchFamily="34" charset="0"/>
                <a:cs typeface="Arial" panose="020B0604020202020204" pitchFamily="34" charset="0"/>
              </a:rPr>
              <a:t>Market </a:t>
            </a:r>
            <a:r>
              <a:rPr lang="en-US" sz="2800" dirty="0" smtClean="0">
                <a:solidFill>
                  <a:schemeClr val="bg1"/>
                </a:solidFill>
                <a:latin typeface="Arial" panose="020B0604020202020204" pitchFamily="34" charset="0"/>
                <a:cs typeface="Arial" panose="020B0604020202020204" pitchFamily="34" charset="0"/>
              </a:rPr>
              <a:t>Opportunity </a:t>
            </a:r>
            <a:r>
              <a:rPr lang="en-US" sz="2800" dirty="0">
                <a:solidFill>
                  <a:schemeClr val="bg1"/>
                </a:solidFill>
                <a:latin typeface="Arial" panose="020B0604020202020204" pitchFamily="34" charset="0"/>
                <a:cs typeface="Arial" panose="020B0604020202020204" pitchFamily="34" charset="0"/>
              </a:rPr>
              <a:t>for </a:t>
            </a:r>
            <a:r>
              <a:rPr lang="en-US" sz="2800" dirty="0" smtClean="0">
                <a:solidFill>
                  <a:schemeClr val="bg1"/>
                </a:solidFill>
                <a:latin typeface="Arial" panose="020B0604020202020204" pitchFamily="34" charset="0"/>
                <a:cs typeface="Arial" panose="020B0604020202020204" pitchFamily="34" charset="0"/>
              </a:rPr>
              <a:t>Younger </a:t>
            </a:r>
            <a:r>
              <a:rPr lang="en-US" sz="2800" dirty="0">
                <a:solidFill>
                  <a:schemeClr val="bg1"/>
                </a:solidFill>
                <a:latin typeface="Arial" panose="020B0604020202020204" pitchFamily="34" charset="0"/>
                <a:cs typeface="Arial" panose="020B0604020202020204" pitchFamily="34" charset="0"/>
              </a:rPr>
              <a:t>A</a:t>
            </a:r>
            <a:r>
              <a:rPr lang="en-US" sz="2800" dirty="0" smtClean="0">
                <a:solidFill>
                  <a:schemeClr val="bg1"/>
                </a:solidFill>
                <a:latin typeface="Arial" panose="020B0604020202020204" pitchFamily="34" charset="0"/>
                <a:cs typeface="Arial" panose="020B0604020202020204" pitchFamily="34" charset="0"/>
              </a:rPr>
              <a:t>dults</a:t>
            </a:r>
            <a:endParaRPr lang="en-US" sz="2800" dirty="0">
              <a:solidFill>
                <a:schemeClr val="bg1"/>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488F44F7-B6EC-BA83-F2F7-AE84A6AD7FE4}"/>
              </a:ext>
            </a:extLst>
          </p:cNvPr>
          <p:cNvGraphicFramePr/>
          <p:nvPr>
            <p:extLst>
              <p:ext uri="{D42A27DB-BD31-4B8C-83A1-F6EECF244321}">
                <p14:modId xmlns:p14="http://schemas.microsoft.com/office/powerpoint/2010/main" val="2865106764"/>
              </p:ext>
            </p:extLst>
          </p:nvPr>
        </p:nvGraphicFramePr>
        <p:xfrm>
          <a:off x="395706" y="890341"/>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8" name="Left Brace 7">
            <a:extLst>
              <a:ext uri="{FF2B5EF4-FFF2-40B4-BE49-F238E27FC236}">
                <a16:creationId xmlns:a16="http://schemas.microsoft.com/office/drawing/2014/main" id="{370EA2E4-885D-3941-5317-8CDEF27122F5}"/>
              </a:ext>
            </a:extLst>
          </p:cNvPr>
          <p:cNvSpPr/>
          <p:nvPr/>
        </p:nvSpPr>
        <p:spPr>
          <a:xfrm flipH="1">
            <a:off x="7708885" y="1764572"/>
            <a:ext cx="577515" cy="1804737"/>
          </a:xfrm>
          <a:prstGeom prst="leftBrace">
            <a:avLst>
              <a:gd name="adj1" fmla="val 8333"/>
              <a:gd name="adj2" fmla="val 4533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4EEA0F2C-C6CA-4117-DFFC-993B54076EC2}"/>
              </a:ext>
            </a:extLst>
          </p:cNvPr>
          <p:cNvSpPr txBox="1"/>
          <p:nvPr/>
        </p:nvSpPr>
        <p:spPr>
          <a:xfrm>
            <a:off x="8523706" y="1999649"/>
            <a:ext cx="2410593" cy="1569660"/>
          </a:xfrm>
          <a:prstGeom prst="rect">
            <a:avLst/>
          </a:prstGeom>
          <a:noFill/>
        </p:spPr>
        <p:txBody>
          <a:bodyPr wrap="square" rtlCol="0">
            <a:spAutoFit/>
          </a:bodyPr>
          <a:lstStyle/>
          <a:p>
            <a:r>
              <a:rPr lang="en-US" sz="2400" b="1" dirty="0">
                <a:solidFill>
                  <a:schemeClr val="accent3"/>
                </a:solidFill>
              </a:rPr>
              <a:t>Represents 53 million potential consumers </a:t>
            </a:r>
          </a:p>
        </p:txBody>
      </p:sp>
      <p:sp>
        <p:nvSpPr>
          <p:cNvPr id="2" name="TextBox 1">
            <a:extLst>
              <a:ext uri="{FF2B5EF4-FFF2-40B4-BE49-F238E27FC236}">
                <a16:creationId xmlns:a16="http://schemas.microsoft.com/office/drawing/2014/main" id="{40E0618C-A86E-633F-01CE-08F9BADEE511}"/>
              </a:ext>
            </a:extLst>
          </p:cNvPr>
          <p:cNvSpPr txBox="1"/>
          <p:nvPr/>
        </p:nvSpPr>
        <p:spPr>
          <a:xfrm>
            <a:off x="333756" y="6344412"/>
            <a:ext cx="4789453" cy="276999"/>
          </a:xfrm>
          <a:prstGeom prst="rect">
            <a:avLst/>
          </a:prstGeom>
          <a:noFill/>
        </p:spPr>
        <p:txBody>
          <a:bodyPr wrap="none" rtlCol="0">
            <a:spAutoFit/>
          </a:bodyPr>
          <a:lstStyle/>
          <a:p>
            <a:r>
              <a:rPr lang="en-US" sz="1200" dirty="0"/>
              <a:t>Source: 2023 Insurance Barometer Study, LIMRA and Life Happens</a:t>
            </a:r>
          </a:p>
        </p:txBody>
      </p:sp>
    </p:spTree>
    <p:extLst>
      <p:ext uri="{BB962C8B-B14F-4D97-AF65-F5344CB8AC3E}">
        <p14:creationId xmlns:p14="http://schemas.microsoft.com/office/powerpoint/2010/main" val="1952414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7192EEA-D3D0-D89F-B090-2B1785FC6479}"/>
              </a:ext>
            </a:extLst>
          </p:cNvPr>
          <p:cNvSpPr txBox="1">
            <a:spLocks/>
          </p:cNvSpPr>
          <p:nvPr/>
        </p:nvSpPr>
        <p:spPr>
          <a:xfrm>
            <a:off x="1621749" y="2428660"/>
            <a:ext cx="9144000" cy="1549083"/>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pPr algn="ctr"/>
            <a:r>
              <a:rPr lang="en-US" sz="4400" b="1" kern="0" dirty="0">
                <a:solidFill>
                  <a:schemeClr val="tx2"/>
                </a:solidFill>
                <a:latin typeface="+mn-lt"/>
              </a:rPr>
              <a:t>They aren’t going to buy </a:t>
            </a:r>
          </a:p>
          <a:p>
            <a:pPr algn="ctr"/>
            <a:r>
              <a:rPr lang="en-US" sz="4400" b="1" kern="0" dirty="0">
                <a:solidFill>
                  <a:schemeClr val="tx2"/>
                </a:solidFill>
                <a:latin typeface="+mn-lt"/>
              </a:rPr>
              <a:t>what they don’t understand.</a:t>
            </a:r>
          </a:p>
        </p:txBody>
      </p:sp>
    </p:spTree>
    <p:extLst>
      <p:ext uri="{BB962C8B-B14F-4D97-AF65-F5344CB8AC3E}">
        <p14:creationId xmlns:p14="http://schemas.microsoft.com/office/powerpoint/2010/main" val="2017323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3D8F4A-4990-56E7-72A7-EEAC21DEB447}"/>
              </a:ext>
            </a:extLst>
          </p:cNvPr>
          <p:cNvSpPr>
            <a:spLocks noGrp="1"/>
          </p:cNvSpPr>
          <p:nvPr>
            <p:ph type="title"/>
          </p:nvPr>
        </p:nvSpPr>
        <p:spPr>
          <a:xfrm>
            <a:off x="2" y="-74428"/>
            <a:ext cx="12191998" cy="890341"/>
          </a:xfrm>
        </p:spPr>
        <p:txBody>
          <a:bodyPr>
            <a:noAutofit/>
          </a:bodyPr>
          <a:lstStyle/>
          <a:p>
            <a:r>
              <a:rPr lang="en-US" dirty="0"/>
              <a:t>Major </a:t>
            </a:r>
            <a:r>
              <a:rPr lang="en-US" dirty="0" smtClean="0"/>
              <a:t>Reasons </a:t>
            </a:r>
            <a:r>
              <a:rPr lang="en-US" dirty="0"/>
              <a:t>W</a:t>
            </a:r>
            <a:r>
              <a:rPr lang="en-US" dirty="0" smtClean="0"/>
              <a:t>hy </a:t>
            </a:r>
            <a:r>
              <a:rPr lang="en-US" dirty="0"/>
              <a:t>Y</a:t>
            </a:r>
            <a:r>
              <a:rPr lang="en-US" dirty="0" smtClean="0"/>
              <a:t>ounger </a:t>
            </a:r>
            <a:r>
              <a:rPr lang="en-US" dirty="0"/>
              <a:t>A</a:t>
            </a:r>
            <a:r>
              <a:rPr lang="en-US" dirty="0" smtClean="0"/>
              <a:t>dults </a:t>
            </a:r>
            <a:r>
              <a:rPr lang="en-US" dirty="0"/>
              <a:t>D</a:t>
            </a:r>
            <a:r>
              <a:rPr lang="en-US" dirty="0" smtClean="0"/>
              <a:t>on’t </a:t>
            </a:r>
            <a:r>
              <a:rPr lang="en-US" dirty="0"/>
              <a:t>B</a:t>
            </a:r>
            <a:r>
              <a:rPr lang="en-US" dirty="0" smtClean="0"/>
              <a:t>uy </a:t>
            </a:r>
            <a:r>
              <a:rPr lang="en-US" dirty="0"/>
              <a:t>(or buy more)</a:t>
            </a:r>
          </a:p>
        </p:txBody>
      </p:sp>
      <p:graphicFrame>
        <p:nvGraphicFramePr>
          <p:cNvPr id="8" name="Chart 7">
            <a:extLst>
              <a:ext uri="{FF2B5EF4-FFF2-40B4-BE49-F238E27FC236}">
                <a16:creationId xmlns:a16="http://schemas.microsoft.com/office/drawing/2014/main" id="{3223B413-A9E5-A5DD-F5CD-882D22B0BF5E}"/>
              </a:ext>
            </a:extLst>
          </p:cNvPr>
          <p:cNvGraphicFramePr/>
          <p:nvPr>
            <p:extLst>
              <p:ext uri="{D42A27DB-BD31-4B8C-83A1-F6EECF244321}">
                <p14:modId xmlns:p14="http://schemas.microsoft.com/office/powerpoint/2010/main" val="1329528923"/>
              </p:ext>
            </p:extLst>
          </p:nvPr>
        </p:nvGraphicFramePr>
        <p:xfrm>
          <a:off x="1011120" y="925745"/>
          <a:ext cx="1016976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BC0FD26-EBFF-1199-AA67-6EF6E78AB8EA}"/>
              </a:ext>
            </a:extLst>
          </p:cNvPr>
          <p:cNvSpPr txBox="1"/>
          <p:nvPr/>
        </p:nvSpPr>
        <p:spPr>
          <a:xfrm>
            <a:off x="333756" y="6344412"/>
            <a:ext cx="4789453" cy="276999"/>
          </a:xfrm>
          <a:prstGeom prst="rect">
            <a:avLst/>
          </a:prstGeom>
          <a:noFill/>
        </p:spPr>
        <p:txBody>
          <a:bodyPr wrap="none" rtlCol="0">
            <a:spAutoFit/>
          </a:bodyPr>
          <a:lstStyle/>
          <a:p>
            <a:r>
              <a:rPr lang="en-US" sz="1200" dirty="0"/>
              <a:t>Source: 2023 Insurance Barometer Study, LIMRA and Life Happens</a:t>
            </a:r>
          </a:p>
        </p:txBody>
      </p:sp>
    </p:spTree>
    <p:extLst>
      <p:ext uri="{BB962C8B-B14F-4D97-AF65-F5344CB8AC3E}">
        <p14:creationId xmlns:p14="http://schemas.microsoft.com/office/powerpoint/2010/main" val="1972284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944" b="13944"/>
          <a:stretch>
            <a:fillRect/>
          </a:stretch>
        </p:blipFill>
        <p:spPr/>
      </p:pic>
      <p:sp>
        <p:nvSpPr>
          <p:cNvPr id="3" name="Title 2"/>
          <p:cNvSpPr>
            <a:spLocks noGrp="1"/>
          </p:cNvSpPr>
          <p:nvPr>
            <p:ph type="title"/>
          </p:nvPr>
        </p:nvSpPr>
        <p:spPr/>
        <p:txBody>
          <a:bodyPr/>
          <a:lstStyle/>
          <a:p>
            <a:r>
              <a:rPr lang="en-US" dirty="0"/>
              <a:t>Future Trends &amp; Opportunities </a:t>
            </a:r>
          </a:p>
        </p:txBody>
      </p:sp>
    </p:spTree>
    <p:extLst>
      <p:ext uri="{BB962C8B-B14F-4D97-AF65-F5344CB8AC3E}">
        <p14:creationId xmlns:p14="http://schemas.microsoft.com/office/powerpoint/2010/main" val="3017736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2741" y="1099213"/>
            <a:ext cx="5570538" cy="4649810"/>
          </a:xfrm>
        </p:spPr>
        <p:txBody>
          <a:bodyPr/>
          <a:lstStyle/>
          <a:p>
            <a:pPr marL="380990" lvl="1" indent="-380990">
              <a:spcAft>
                <a:spcPts val="600"/>
              </a:spcAft>
              <a:buClr>
                <a:srgbClr val="002060"/>
              </a:buClr>
              <a:buSzPct val="100000"/>
            </a:pPr>
            <a:r>
              <a:rPr lang="en-US" sz="1800" dirty="0"/>
              <a:t>Much more </a:t>
            </a:r>
            <a:r>
              <a:rPr lang="en-US" sz="1800" b="1" dirty="0"/>
              <a:t>diverse and digitally sophisticated</a:t>
            </a:r>
          </a:p>
          <a:p>
            <a:pPr marL="380990" lvl="1" indent="-380990">
              <a:spcAft>
                <a:spcPts val="600"/>
              </a:spcAft>
              <a:buClr>
                <a:srgbClr val="002060"/>
              </a:buClr>
              <a:buSzPct val="100000"/>
            </a:pPr>
            <a:endParaRPr lang="en-US" sz="500" b="1" dirty="0" smtClean="0"/>
          </a:p>
          <a:p>
            <a:pPr marL="380990" lvl="1" indent="-380990">
              <a:spcAft>
                <a:spcPts val="600"/>
              </a:spcAft>
              <a:buClr>
                <a:srgbClr val="002060"/>
              </a:buClr>
              <a:buSzPct val="100000"/>
            </a:pPr>
            <a:r>
              <a:rPr lang="en-US" sz="1800" b="1" dirty="0" smtClean="0"/>
              <a:t>High </a:t>
            </a:r>
            <a:r>
              <a:rPr lang="en-US" sz="1800" b="1" dirty="0"/>
              <a:t>expectations</a:t>
            </a:r>
            <a:r>
              <a:rPr lang="en-US" sz="1800" dirty="0"/>
              <a:t> – </a:t>
            </a:r>
            <a:br>
              <a:rPr lang="en-US" sz="1800" dirty="0"/>
            </a:br>
            <a:r>
              <a:rPr lang="en-US" sz="1800" dirty="0"/>
              <a:t>speed, access, personalization</a:t>
            </a:r>
          </a:p>
          <a:p>
            <a:pPr marL="380990" lvl="1" indent="-380990">
              <a:spcAft>
                <a:spcPts val="600"/>
              </a:spcAft>
              <a:buClr>
                <a:srgbClr val="002060"/>
              </a:buClr>
              <a:buSzPct val="100000"/>
            </a:pPr>
            <a:endParaRPr lang="en-US" sz="500" dirty="0"/>
          </a:p>
          <a:p>
            <a:pPr marL="380990" lvl="1" indent="-380990">
              <a:spcAft>
                <a:spcPts val="600"/>
              </a:spcAft>
              <a:buClr>
                <a:srgbClr val="002060"/>
              </a:buClr>
              <a:buSzPct val="100000"/>
            </a:pPr>
            <a:r>
              <a:rPr lang="en-US" sz="1800" b="1" u="sng" dirty="0"/>
              <a:t>Expect </a:t>
            </a:r>
            <a:r>
              <a:rPr lang="en-US" sz="1800" b="1" dirty="0"/>
              <a:t>everything to be online</a:t>
            </a:r>
            <a:r>
              <a:rPr lang="en-US" sz="1800" dirty="0"/>
              <a:t>.  </a:t>
            </a:r>
            <a:br>
              <a:rPr lang="en-US" sz="1800" dirty="0"/>
            </a:br>
            <a:r>
              <a:rPr lang="en-US" sz="1800" dirty="0"/>
              <a:t>Why not Insurance? </a:t>
            </a:r>
          </a:p>
          <a:p>
            <a:pPr marL="380990" lvl="1" indent="-380990">
              <a:spcAft>
                <a:spcPts val="600"/>
              </a:spcAft>
              <a:buClr>
                <a:srgbClr val="002060"/>
              </a:buClr>
              <a:buSzPct val="100000"/>
            </a:pPr>
            <a:endParaRPr lang="en-US" sz="500" b="1" dirty="0"/>
          </a:p>
          <a:p>
            <a:pPr marL="380990" lvl="1" indent="-380990">
              <a:spcAft>
                <a:spcPts val="600"/>
              </a:spcAft>
              <a:buClr>
                <a:srgbClr val="002060"/>
              </a:buClr>
              <a:buSzPct val="100000"/>
            </a:pPr>
            <a:r>
              <a:rPr lang="en-US" sz="1800" b="1" dirty="0"/>
              <a:t>Crowded financial mindshare </a:t>
            </a:r>
            <a:r>
              <a:rPr lang="en-US" sz="1800" dirty="0"/>
              <a:t>can keep Insurance from standing out</a:t>
            </a:r>
          </a:p>
          <a:p>
            <a:pPr marL="380990" lvl="1" indent="-380990">
              <a:spcAft>
                <a:spcPts val="600"/>
              </a:spcAft>
              <a:buClr>
                <a:srgbClr val="002060"/>
              </a:buClr>
              <a:buSzPct val="100000"/>
            </a:pPr>
            <a:endParaRPr lang="en-US" sz="500" dirty="0"/>
          </a:p>
          <a:p>
            <a:pPr marL="380990" lvl="1" indent="-380990">
              <a:spcAft>
                <a:spcPts val="600"/>
              </a:spcAft>
              <a:buClr>
                <a:srgbClr val="002060"/>
              </a:buClr>
              <a:buSzPct val="100000"/>
            </a:pPr>
            <a:r>
              <a:rPr lang="en-US" sz="1800" dirty="0"/>
              <a:t>COVID increased </a:t>
            </a:r>
            <a:r>
              <a:rPr lang="en-US" sz="1800" b="1" dirty="0"/>
              <a:t>need for security and virtual sales and service</a:t>
            </a:r>
            <a:br>
              <a:rPr lang="en-US" sz="1800" b="1" dirty="0"/>
            </a:br>
            <a:endParaRPr lang="en-US" sz="500" b="1" dirty="0"/>
          </a:p>
          <a:p>
            <a:pPr marL="380990" lvl="1" indent="-380990">
              <a:spcAft>
                <a:spcPts val="600"/>
              </a:spcAft>
              <a:buClr>
                <a:srgbClr val="002060"/>
              </a:buClr>
              <a:buSzPct val="100000"/>
            </a:pPr>
            <a:r>
              <a:rPr lang="en-US" sz="1800" dirty="0"/>
              <a:t>Desire to act is strong, confusion is high and most remain inactive. </a:t>
            </a:r>
            <a:br>
              <a:rPr lang="en-US" sz="1800" dirty="0"/>
            </a:br>
            <a:r>
              <a:rPr lang="en-US" sz="1800" b="1" dirty="0"/>
              <a:t>Requires proactive response from the industry</a:t>
            </a:r>
          </a:p>
        </p:txBody>
      </p:sp>
      <p:sp>
        <p:nvSpPr>
          <p:cNvPr id="10" name="Title 1"/>
          <p:cNvSpPr>
            <a:spLocks noGrp="1"/>
          </p:cNvSpPr>
          <p:nvPr>
            <p:ph type="title"/>
          </p:nvPr>
        </p:nvSpPr>
        <p:spPr/>
        <p:txBody>
          <a:bodyPr>
            <a:noAutofit/>
          </a:bodyPr>
          <a:lstStyle/>
          <a:p>
            <a:r>
              <a:rPr lang="en-CA" dirty="0"/>
              <a:t>Expectations and H</a:t>
            </a:r>
            <a:r>
              <a:rPr lang="en-CA" dirty="0" smtClean="0"/>
              <a:t>ow </a:t>
            </a:r>
            <a:r>
              <a:rPr lang="en-CA" dirty="0"/>
              <a:t>T</a:t>
            </a:r>
            <a:r>
              <a:rPr lang="en-CA" dirty="0" smtClean="0"/>
              <a:t>he </a:t>
            </a:r>
            <a:r>
              <a:rPr lang="en-CA" dirty="0"/>
              <a:t>I</a:t>
            </a:r>
            <a:r>
              <a:rPr lang="en-CA" dirty="0" smtClean="0"/>
              <a:t>ndustry </a:t>
            </a:r>
            <a:r>
              <a:rPr lang="en-CA" dirty="0"/>
              <a:t>C</a:t>
            </a:r>
            <a:r>
              <a:rPr lang="en-CA" dirty="0" smtClean="0"/>
              <a:t>an </a:t>
            </a:r>
            <a:r>
              <a:rPr lang="en-CA" dirty="0"/>
              <a:t>R</a:t>
            </a:r>
            <a:r>
              <a:rPr lang="en-CA" dirty="0" smtClean="0"/>
              <a:t>espond</a:t>
            </a:r>
            <a:endParaRPr lang="en-CA" dirty="0"/>
          </a:p>
        </p:txBody>
      </p:sp>
      <p:pic>
        <p:nvPicPr>
          <p:cNvPr id="9" name="Picture Placeholder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667" r="16667"/>
          <a:stretch>
            <a:fillRect/>
          </a:stretch>
        </p:blipFill>
        <p:spPr>
          <a:xfrm>
            <a:off x="6106698" y="786687"/>
            <a:ext cx="6089904" cy="6071313"/>
          </a:xfrm>
        </p:spPr>
      </p:pic>
    </p:spTree>
    <p:extLst>
      <p:ext uri="{BB962C8B-B14F-4D97-AF65-F5344CB8AC3E}">
        <p14:creationId xmlns:p14="http://schemas.microsoft.com/office/powerpoint/2010/main" val="761083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77469"/>
            <a:ext cx="12191998" cy="890341"/>
          </a:xfrm>
        </p:spPr>
        <p:txBody>
          <a:bodyPr>
            <a:normAutofit/>
          </a:bodyPr>
          <a:lstStyle/>
          <a:p>
            <a:r>
              <a:rPr lang="en-US" dirty="0"/>
              <a:t>Social Media Use By Generation</a:t>
            </a:r>
          </a:p>
        </p:txBody>
      </p:sp>
      <p:sp>
        <p:nvSpPr>
          <p:cNvPr id="5" name="Title 1">
            <a:extLst>
              <a:ext uri="{FF2B5EF4-FFF2-40B4-BE49-F238E27FC236}">
                <a16:creationId xmlns:a16="http://schemas.microsoft.com/office/drawing/2014/main" id="{40B5868F-683E-4FF9-60EF-2F9718794DBF}"/>
              </a:ext>
            </a:extLst>
          </p:cNvPr>
          <p:cNvSpPr txBox="1">
            <a:spLocks/>
          </p:cNvSpPr>
          <p:nvPr/>
        </p:nvSpPr>
        <p:spPr>
          <a:xfrm>
            <a:off x="838200" y="1362416"/>
            <a:ext cx="10515600" cy="780923"/>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pPr algn="ctr"/>
            <a:r>
              <a:rPr lang="en-US" sz="2000" kern="0" dirty="0">
                <a:latin typeface="Montserrat Medium" pitchFamily="2" charset="77"/>
              </a:rPr>
              <a:t>Use for financial information:</a:t>
            </a:r>
          </a:p>
        </p:txBody>
      </p:sp>
      <p:pic>
        <p:nvPicPr>
          <p:cNvPr id="6" name="Picture 5">
            <a:extLst>
              <a:ext uri="{FF2B5EF4-FFF2-40B4-BE49-F238E27FC236}">
                <a16:creationId xmlns:a16="http://schemas.microsoft.com/office/drawing/2014/main" id="{8EAEA54C-BD38-F161-2E0D-FA043859EC30}"/>
              </a:ext>
            </a:extLst>
          </p:cNvPr>
          <p:cNvPicPr>
            <a:picLocks noChangeAspect="1"/>
          </p:cNvPicPr>
          <p:nvPr/>
        </p:nvPicPr>
        <p:blipFill>
          <a:blip r:embed="rId3"/>
          <a:stretch>
            <a:fillRect/>
          </a:stretch>
        </p:blipFill>
        <p:spPr>
          <a:xfrm>
            <a:off x="4110451" y="2650273"/>
            <a:ext cx="1146556" cy="1146556"/>
          </a:xfrm>
          <a:prstGeom prst="rect">
            <a:avLst/>
          </a:prstGeom>
        </p:spPr>
      </p:pic>
      <p:pic>
        <p:nvPicPr>
          <p:cNvPr id="7" name="Picture 6">
            <a:extLst>
              <a:ext uri="{FF2B5EF4-FFF2-40B4-BE49-F238E27FC236}">
                <a16:creationId xmlns:a16="http://schemas.microsoft.com/office/drawing/2014/main" id="{A92F0F7D-B406-7165-A4F0-D027EAD0CE11}"/>
              </a:ext>
            </a:extLst>
          </p:cNvPr>
          <p:cNvPicPr>
            <a:picLocks noChangeAspect="1"/>
          </p:cNvPicPr>
          <p:nvPr/>
        </p:nvPicPr>
        <p:blipFill>
          <a:blip r:embed="rId4"/>
          <a:stretch>
            <a:fillRect/>
          </a:stretch>
        </p:blipFill>
        <p:spPr>
          <a:xfrm>
            <a:off x="6939227" y="2625639"/>
            <a:ext cx="1146556" cy="1146556"/>
          </a:xfrm>
          <a:prstGeom prst="rect">
            <a:avLst/>
          </a:prstGeom>
        </p:spPr>
      </p:pic>
      <p:pic>
        <p:nvPicPr>
          <p:cNvPr id="8" name="Picture 7">
            <a:extLst>
              <a:ext uri="{FF2B5EF4-FFF2-40B4-BE49-F238E27FC236}">
                <a16:creationId xmlns:a16="http://schemas.microsoft.com/office/drawing/2014/main" id="{877E0428-2457-3180-F192-BD9EE854C7BE}"/>
              </a:ext>
            </a:extLst>
          </p:cNvPr>
          <p:cNvPicPr>
            <a:picLocks noChangeAspect="1"/>
          </p:cNvPicPr>
          <p:nvPr/>
        </p:nvPicPr>
        <p:blipFill>
          <a:blip r:embed="rId5"/>
          <a:stretch>
            <a:fillRect/>
          </a:stretch>
        </p:blipFill>
        <p:spPr>
          <a:xfrm>
            <a:off x="5524839" y="2638021"/>
            <a:ext cx="1146556" cy="1146556"/>
          </a:xfrm>
          <a:prstGeom prst="rect">
            <a:avLst/>
          </a:prstGeom>
        </p:spPr>
      </p:pic>
      <p:pic>
        <p:nvPicPr>
          <p:cNvPr id="9" name="Picture 8">
            <a:extLst>
              <a:ext uri="{FF2B5EF4-FFF2-40B4-BE49-F238E27FC236}">
                <a16:creationId xmlns:a16="http://schemas.microsoft.com/office/drawing/2014/main" id="{FDAB0E30-DFD4-D75C-16DB-CD4E86009B94}"/>
              </a:ext>
            </a:extLst>
          </p:cNvPr>
          <p:cNvPicPr>
            <a:picLocks noChangeAspect="1"/>
          </p:cNvPicPr>
          <p:nvPr/>
        </p:nvPicPr>
        <p:blipFill>
          <a:blip r:embed="rId6"/>
          <a:stretch>
            <a:fillRect/>
          </a:stretch>
        </p:blipFill>
        <p:spPr>
          <a:xfrm>
            <a:off x="2696063" y="2650273"/>
            <a:ext cx="1146556" cy="1146556"/>
          </a:xfrm>
          <a:prstGeom prst="rect">
            <a:avLst/>
          </a:prstGeom>
        </p:spPr>
      </p:pic>
      <p:grpSp>
        <p:nvGrpSpPr>
          <p:cNvPr id="10" name="Group 9">
            <a:extLst>
              <a:ext uri="{FF2B5EF4-FFF2-40B4-BE49-F238E27FC236}">
                <a16:creationId xmlns:a16="http://schemas.microsoft.com/office/drawing/2014/main" id="{426E2295-4040-640C-73F5-92566DC27807}"/>
              </a:ext>
            </a:extLst>
          </p:cNvPr>
          <p:cNvGrpSpPr>
            <a:grpSpLocks/>
          </p:cNvGrpSpPr>
          <p:nvPr/>
        </p:nvGrpSpPr>
        <p:grpSpPr>
          <a:xfrm>
            <a:off x="8353615" y="2621457"/>
            <a:ext cx="1150738" cy="1150738"/>
            <a:chOff x="9274627" y="2672443"/>
            <a:chExt cx="1513114" cy="1513114"/>
          </a:xfrm>
        </p:grpSpPr>
        <p:sp>
          <p:nvSpPr>
            <p:cNvPr id="11" name="Oval 10">
              <a:extLst>
                <a:ext uri="{FF2B5EF4-FFF2-40B4-BE49-F238E27FC236}">
                  <a16:creationId xmlns:a16="http://schemas.microsoft.com/office/drawing/2014/main" id="{6439B4FB-2DE2-B158-44CD-6FE899FE5406}"/>
                </a:ext>
              </a:extLst>
            </p:cNvPr>
            <p:cNvSpPr/>
            <p:nvPr/>
          </p:nvSpPr>
          <p:spPr>
            <a:xfrm>
              <a:off x="9274627" y="2672443"/>
              <a:ext cx="1513114" cy="1513114"/>
            </a:xfrm>
            <a:prstGeom prst="ellipse">
              <a:avLst/>
            </a:prstGeom>
            <a:solidFill>
              <a:srgbClr val="000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E2DEC56-8617-8933-FA1A-E59C0BC91861}"/>
                </a:ext>
              </a:extLst>
            </p:cNvPr>
            <p:cNvSpPr txBox="1"/>
            <p:nvPr/>
          </p:nvSpPr>
          <p:spPr>
            <a:xfrm>
              <a:off x="9345670" y="3198167"/>
              <a:ext cx="1358284" cy="485637"/>
            </a:xfrm>
            <a:prstGeom prst="rect">
              <a:avLst/>
            </a:prstGeom>
            <a:noFill/>
          </p:spPr>
          <p:txBody>
            <a:bodyPr wrap="square" rtlCol="0">
              <a:spAutoFit/>
            </a:bodyPr>
            <a:lstStyle/>
            <a:p>
              <a:pPr algn="ctr"/>
              <a:r>
                <a:rPr lang="en-US" dirty="0">
                  <a:solidFill>
                    <a:schemeClr val="bg1"/>
                  </a:solidFill>
                  <a:latin typeface="+mj-lt"/>
                </a:rPr>
                <a:t>TikTok</a:t>
              </a:r>
            </a:p>
          </p:txBody>
        </p:sp>
      </p:grpSp>
      <p:sp>
        <p:nvSpPr>
          <p:cNvPr id="13" name="TextBox 12">
            <a:extLst>
              <a:ext uri="{FF2B5EF4-FFF2-40B4-BE49-F238E27FC236}">
                <a16:creationId xmlns:a16="http://schemas.microsoft.com/office/drawing/2014/main" id="{1B66D431-5A7F-9507-EEA6-F5BED989AEB8}"/>
              </a:ext>
            </a:extLst>
          </p:cNvPr>
          <p:cNvSpPr txBox="1"/>
          <p:nvPr/>
        </p:nvSpPr>
        <p:spPr>
          <a:xfrm>
            <a:off x="1277493" y="4114366"/>
            <a:ext cx="1237786" cy="461665"/>
          </a:xfrm>
          <a:prstGeom prst="rect">
            <a:avLst/>
          </a:prstGeom>
          <a:noFill/>
        </p:spPr>
        <p:txBody>
          <a:bodyPr wrap="square" rtlCol="0">
            <a:spAutoFit/>
          </a:bodyPr>
          <a:lstStyle/>
          <a:p>
            <a:pPr algn="ctr"/>
            <a:r>
              <a:rPr lang="en-US" sz="2400" b="1" dirty="0">
                <a:solidFill>
                  <a:schemeClr val="tx2"/>
                </a:solidFill>
                <a:latin typeface="Montserrat SemiBold" pitchFamily="2" charset="77"/>
              </a:rPr>
              <a:t>68%</a:t>
            </a:r>
          </a:p>
        </p:txBody>
      </p:sp>
      <p:sp>
        <p:nvSpPr>
          <p:cNvPr id="14" name="TextBox 13">
            <a:extLst>
              <a:ext uri="{FF2B5EF4-FFF2-40B4-BE49-F238E27FC236}">
                <a16:creationId xmlns:a16="http://schemas.microsoft.com/office/drawing/2014/main" id="{A4CF93F3-02FB-5692-FB5C-7F8231B55C9B}"/>
              </a:ext>
            </a:extLst>
          </p:cNvPr>
          <p:cNvSpPr txBox="1"/>
          <p:nvPr/>
        </p:nvSpPr>
        <p:spPr>
          <a:xfrm>
            <a:off x="2714594" y="4114365"/>
            <a:ext cx="1237786" cy="461665"/>
          </a:xfrm>
          <a:prstGeom prst="rect">
            <a:avLst/>
          </a:prstGeom>
          <a:noFill/>
        </p:spPr>
        <p:txBody>
          <a:bodyPr wrap="square" rtlCol="0">
            <a:spAutoFit/>
          </a:bodyPr>
          <a:lstStyle/>
          <a:p>
            <a:pPr algn="ctr"/>
            <a:r>
              <a:rPr lang="en-US" sz="2400" b="1" dirty="0">
                <a:solidFill>
                  <a:schemeClr val="tx2"/>
                </a:solidFill>
                <a:latin typeface="Montserrat SemiBold" pitchFamily="2" charset="77"/>
              </a:rPr>
              <a:t>64%</a:t>
            </a:r>
          </a:p>
        </p:txBody>
      </p:sp>
      <p:sp>
        <p:nvSpPr>
          <p:cNvPr id="15" name="TextBox 14">
            <a:extLst>
              <a:ext uri="{FF2B5EF4-FFF2-40B4-BE49-F238E27FC236}">
                <a16:creationId xmlns:a16="http://schemas.microsoft.com/office/drawing/2014/main" id="{C057D811-0C37-242B-8F77-EF65429C9426}"/>
              </a:ext>
            </a:extLst>
          </p:cNvPr>
          <p:cNvSpPr txBox="1"/>
          <p:nvPr/>
        </p:nvSpPr>
        <p:spPr>
          <a:xfrm>
            <a:off x="4110451" y="4111682"/>
            <a:ext cx="1237786" cy="461665"/>
          </a:xfrm>
          <a:prstGeom prst="rect">
            <a:avLst/>
          </a:prstGeom>
          <a:noFill/>
        </p:spPr>
        <p:txBody>
          <a:bodyPr wrap="square" rtlCol="0">
            <a:spAutoFit/>
          </a:bodyPr>
          <a:lstStyle/>
          <a:p>
            <a:pPr algn="ctr"/>
            <a:r>
              <a:rPr lang="en-US" sz="2400" b="1" dirty="0">
                <a:solidFill>
                  <a:schemeClr val="tx2"/>
                </a:solidFill>
                <a:latin typeface="Montserrat SemiBold" pitchFamily="2" charset="77"/>
              </a:rPr>
              <a:t>43%</a:t>
            </a:r>
          </a:p>
        </p:txBody>
      </p:sp>
      <p:sp>
        <p:nvSpPr>
          <p:cNvPr id="16" name="TextBox 15">
            <a:extLst>
              <a:ext uri="{FF2B5EF4-FFF2-40B4-BE49-F238E27FC236}">
                <a16:creationId xmlns:a16="http://schemas.microsoft.com/office/drawing/2014/main" id="{4EE6BE61-C109-50AE-A972-D21CC384C8D1}"/>
              </a:ext>
            </a:extLst>
          </p:cNvPr>
          <p:cNvSpPr txBox="1"/>
          <p:nvPr/>
        </p:nvSpPr>
        <p:spPr>
          <a:xfrm>
            <a:off x="5541495" y="4111682"/>
            <a:ext cx="1237786" cy="461665"/>
          </a:xfrm>
          <a:prstGeom prst="rect">
            <a:avLst/>
          </a:prstGeom>
          <a:noFill/>
        </p:spPr>
        <p:txBody>
          <a:bodyPr wrap="square" rtlCol="0">
            <a:spAutoFit/>
          </a:bodyPr>
          <a:lstStyle/>
          <a:p>
            <a:pPr algn="ctr"/>
            <a:r>
              <a:rPr lang="en-US" sz="2400" b="1" dirty="0">
                <a:solidFill>
                  <a:schemeClr val="tx2"/>
                </a:solidFill>
                <a:latin typeface="Montserrat SemiBold" pitchFamily="2" charset="77"/>
              </a:rPr>
              <a:t>32%</a:t>
            </a:r>
          </a:p>
        </p:txBody>
      </p:sp>
      <p:sp>
        <p:nvSpPr>
          <p:cNvPr id="17" name="TextBox 16">
            <a:extLst>
              <a:ext uri="{FF2B5EF4-FFF2-40B4-BE49-F238E27FC236}">
                <a16:creationId xmlns:a16="http://schemas.microsoft.com/office/drawing/2014/main" id="{908B84A8-C9E5-F92D-71AD-C3717E61E32C}"/>
              </a:ext>
            </a:extLst>
          </p:cNvPr>
          <p:cNvSpPr txBox="1"/>
          <p:nvPr/>
        </p:nvSpPr>
        <p:spPr>
          <a:xfrm>
            <a:off x="6972539" y="4111682"/>
            <a:ext cx="1237786" cy="461665"/>
          </a:xfrm>
          <a:prstGeom prst="rect">
            <a:avLst/>
          </a:prstGeom>
          <a:noFill/>
        </p:spPr>
        <p:txBody>
          <a:bodyPr wrap="square" rtlCol="0">
            <a:spAutoFit/>
          </a:bodyPr>
          <a:lstStyle/>
          <a:p>
            <a:pPr algn="ctr"/>
            <a:r>
              <a:rPr lang="en-US" sz="2400" b="1" dirty="0">
                <a:solidFill>
                  <a:schemeClr val="tx2"/>
                </a:solidFill>
                <a:latin typeface="Montserrat SemiBold" pitchFamily="2" charset="77"/>
              </a:rPr>
              <a:t>31%</a:t>
            </a:r>
          </a:p>
        </p:txBody>
      </p:sp>
      <p:pic>
        <p:nvPicPr>
          <p:cNvPr id="18" name="Picture 17">
            <a:extLst>
              <a:ext uri="{FF2B5EF4-FFF2-40B4-BE49-F238E27FC236}">
                <a16:creationId xmlns:a16="http://schemas.microsoft.com/office/drawing/2014/main" id="{FFA282E0-25BF-D4B8-CA1D-45B09C38CD39}"/>
              </a:ext>
            </a:extLst>
          </p:cNvPr>
          <p:cNvPicPr>
            <a:picLocks noChangeAspect="1"/>
          </p:cNvPicPr>
          <p:nvPr/>
        </p:nvPicPr>
        <p:blipFill>
          <a:blip r:embed="rId7"/>
          <a:stretch>
            <a:fillRect/>
          </a:stretch>
        </p:blipFill>
        <p:spPr>
          <a:xfrm>
            <a:off x="1277493" y="2646091"/>
            <a:ext cx="1150738" cy="1150738"/>
          </a:xfrm>
          <a:prstGeom prst="rect">
            <a:avLst/>
          </a:prstGeom>
        </p:spPr>
      </p:pic>
      <p:grpSp>
        <p:nvGrpSpPr>
          <p:cNvPr id="19" name="Group 18">
            <a:extLst>
              <a:ext uri="{FF2B5EF4-FFF2-40B4-BE49-F238E27FC236}">
                <a16:creationId xmlns:a16="http://schemas.microsoft.com/office/drawing/2014/main" id="{8D410686-D820-39B3-7EA2-79DB51406757}"/>
              </a:ext>
            </a:extLst>
          </p:cNvPr>
          <p:cNvGrpSpPr/>
          <p:nvPr/>
        </p:nvGrpSpPr>
        <p:grpSpPr>
          <a:xfrm>
            <a:off x="9768003" y="2621457"/>
            <a:ext cx="1150738" cy="1150738"/>
            <a:chOff x="10433021" y="2627531"/>
            <a:chExt cx="1150738" cy="1150738"/>
          </a:xfrm>
        </p:grpSpPr>
        <p:sp>
          <p:nvSpPr>
            <p:cNvPr id="20" name="Oval 19">
              <a:extLst>
                <a:ext uri="{FF2B5EF4-FFF2-40B4-BE49-F238E27FC236}">
                  <a16:creationId xmlns:a16="http://schemas.microsoft.com/office/drawing/2014/main" id="{32477836-55E3-BE44-E67B-8B14A2C413BA}"/>
                </a:ext>
              </a:extLst>
            </p:cNvPr>
            <p:cNvSpPr/>
            <p:nvPr/>
          </p:nvSpPr>
          <p:spPr>
            <a:xfrm>
              <a:off x="10433021" y="2627531"/>
              <a:ext cx="1150738" cy="1150738"/>
            </a:xfrm>
            <a:prstGeom prst="ellipse">
              <a:avLst/>
            </a:prstGeom>
            <a:solidFill>
              <a:srgbClr val="000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222F3217-D23D-6271-D571-1E097216DE0B}"/>
                </a:ext>
              </a:extLst>
            </p:cNvPr>
            <p:cNvPicPr>
              <a:picLocks noChangeAspect="1"/>
            </p:cNvPicPr>
            <p:nvPr/>
          </p:nvPicPr>
          <p:blipFill>
            <a:blip r:embed="rId8"/>
            <a:srcRect/>
            <a:stretch/>
          </p:blipFill>
          <p:spPr>
            <a:xfrm>
              <a:off x="10738642" y="2942267"/>
              <a:ext cx="548640" cy="548640"/>
            </a:xfrm>
            <a:prstGeom prst="rect">
              <a:avLst/>
            </a:prstGeom>
          </p:spPr>
        </p:pic>
      </p:grpSp>
      <p:sp>
        <p:nvSpPr>
          <p:cNvPr id="22" name="TextBox 21">
            <a:extLst>
              <a:ext uri="{FF2B5EF4-FFF2-40B4-BE49-F238E27FC236}">
                <a16:creationId xmlns:a16="http://schemas.microsoft.com/office/drawing/2014/main" id="{BEBC9899-CFA4-A996-F872-7E151C5ADC4D}"/>
              </a:ext>
            </a:extLst>
          </p:cNvPr>
          <p:cNvSpPr txBox="1"/>
          <p:nvPr/>
        </p:nvSpPr>
        <p:spPr>
          <a:xfrm>
            <a:off x="8403583" y="4111682"/>
            <a:ext cx="1237786" cy="461665"/>
          </a:xfrm>
          <a:prstGeom prst="rect">
            <a:avLst/>
          </a:prstGeom>
          <a:noFill/>
        </p:spPr>
        <p:txBody>
          <a:bodyPr wrap="square" rtlCol="0">
            <a:spAutoFit/>
          </a:bodyPr>
          <a:lstStyle/>
          <a:p>
            <a:pPr algn="ctr"/>
            <a:r>
              <a:rPr lang="en-US" sz="2400" b="1" dirty="0">
                <a:solidFill>
                  <a:schemeClr val="tx2"/>
                </a:solidFill>
                <a:latin typeface="Montserrat SemiBold" pitchFamily="2" charset="77"/>
              </a:rPr>
              <a:t>28%</a:t>
            </a:r>
          </a:p>
        </p:txBody>
      </p:sp>
      <p:sp>
        <p:nvSpPr>
          <p:cNvPr id="23" name="TextBox 22">
            <a:extLst>
              <a:ext uri="{FF2B5EF4-FFF2-40B4-BE49-F238E27FC236}">
                <a16:creationId xmlns:a16="http://schemas.microsoft.com/office/drawing/2014/main" id="{0502D95C-2A95-0BB6-F431-0C0D8E5CAE56}"/>
              </a:ext>
            </a:extLst>
          </p:cNvPr>
          <p:cNvSpPr txBox="1"/>
          <p:nvPr/>
        </p:nvSpPr>
        <p:spPr>
          <a:xfrm>
            <a:off x="9796250" y="4111682"/>
            <a:ext cx="1237786" cy="461665"/>
          </a:xfrm>
          <a:prstGeom prst="rect">
            <a:avLst/>
          </a:prstGeom>
          <a:noFill/>
        </p:spPr>
        <p:txBody>
          <a:bodyPr wrap="square" rtlCol="0">
            <a:spAutoFit/>
          </a:bodyPr>
          <a:lstStyle/>
          <a:p>
            <a:pPr algn="ctr"/>
            <a:r>
              <a:rPr lang="en-US" sz="2400" b="1" dirty="0">
                <a:solidFill>
                  <a:schemeClr val="tx2"/>
                </a:solidFill>
                <a:latin typeface="Montserrat SemiBold" pitchFamily="2" charset="77"/>
              </a:rPr>
              <a:t>31%</a:t>
            </a:r>
          </a:p>
        </p:txBody>
      </p:sp>
      <p:sp>
        <p:nvSpPr>
          <p:cNvPr id="24" name="TextBox 23">
            <a:extLst>
              <a:ext uri="{FF2B5EF4-FFF2-40B4-BE49-F238E27FC236}">
                <a16:creationId xmlns:a16="http://schemas.microsoft.com/office/drawing/2014/main" id="{CF893A81-6EBB-2C7E-BD0D-C1C7B9E25435}"/>
              </a:ext>
            </a:extLst>
          </p:cNvPr>
          <p:cNvSpPr txBox="1"/>
          <p:nvPr/>
        </p:nvSpPr>
        <p:spPr>
          <a:xfrm>
            <a:off x="1277493" y="4576031"/>
            <a:ext cx="1237786" cy="461665"/>
          </a:xfrm>
          <a:prstGeom prst="rect">
            <a:avLst/>
          </a:prstGeom>
          <a:noFill/>
        </p:spPr>
        <p:txBody>
          <a:bodyPr wrap="square" rtlCol="0">
            <a:spAutoFit/>
          </a:bodyPr>
          <a:lstStyle/>
          <a:p>
            <a:pPr algn="ctr"/>
            <a:r>
              <a:rPr lang="en-US" sz="2400" b="1" dirty="0">
                <a:solidFill>
                  <a:schemeClr val="accent1"/>
                </a:solidFill>
                <a:latin typeface="Montserrat SemiBold" pitchFamily="2" charset="77"/>
              </a:rPr>
              <a:t>47%</a:t>
            </a:r>
          </a:p>
        </p:txBody>
      </p:sp>
      <p:sp>
        <p:nvSpPr>
          <p:cNvPr id="25" name="TextBox 24">
            <a:extLst>
              <a:ext uri="{FF2B5EF4-FFF2-40B4-BE49-F238E27FC236}">
                <a16:creationId xmlns:a16="http://schemas.microsoft.com/office/drawing/2014/main" id="{ED79A66C-FAE4-81A9-D335-A52ECBB06F37}"/>
              </a:ext>
            </a:extLst>
          </p:cNvPr>
          <p:cNvSpPr txBox="1"/>
          <p:nvPr/>
        </p:nvSpPr>
        <p:spPr>
          <a:xfrm>
            <a:off x="2714594" y="4576030"/>
            <a:ext cx="1237786" cy="461665"/>
          </a:xfrm>
          <a:prstGeom prst="rect">
            <a:avLst/>
          </a:prstGeom>
          <a:noFill/>
        </p:spPr>
        <p:txBody>
          <a:bodyPr wrap="square" rtlCol="0">
            <a:spAutoFit/>
          </a:bodyPr>
          <a:lstStyle/>
          <a:p>
            <a:pPr algn="ctr"/>
            <a:r>
              <a:rPr lang="en-US" sz="2400" b="1" dirty="0">
                <a:solidFill>
                  <a:schemeClr val="accent1"/>
                </a:solidFill>
                <a:latin typeface="Montserrat SemiBold" pitchFamily="2" charset="77"/>
              </a:rPr>
              <a:t>70%</a:t>
            </a:r>
          </a:p>
        </p:txBody>
      </p:sp>
      <p:sp>
        <p:nvSpPr>
          <p:cNvPr id="26" name="TextBox 25">
            <a:extLst>
              <a:ext uri="{FF2B5EF4-FFF2-40B4-BE49-F238E27FC236}">
                <a16:creationId xmlns:a16="http://schemas.microsoft.com/office/drawing/2014/main" id="{F14AEE21-F006-BBC6-18E4-C43EB40B8A2A}"/>
              </a:ext>
            </a:extLst>
          </p:cNvPr>
          <p:cNvSpPr txBox="1"/>
          <p:nvPr/>
        </p:nvSpPr>
        <p:spPr>
          <a:xfrm>
            <a:off x="4110451" y="4573347"/>
            <a:ext cx="1237786" cy="461665"/>
          </a:xfrm>
          <a:prstGeom prst="rect">
            <a:avLst/>
          </a:prstGeom>
          <a:noFill/>
        </p:spPr>
        <p:txBody>
          <a:bodyPr wrap="square" rtlCol="0">
            <a:spAutoFit/>
          </a:bodyPr>
          <a:lstStyle/>
          <a:p>
            <a:pPr algn="ctr"/>
            <a:r>
              <a:rPr lang="en-US" sz="2400" b="1" dirty="0">
                <a:solidFill>
                  <a:schemeClr val="accent1"/>
                </a:solidFill>
                <a:latin typeface="Montserrat SemiBold" pitchFamily="2" charset="77"/>
              </a:rPr>
              <a:t>50%</a:t>
            </a:r>
          </a:p>
        </p:txBody>
      </p:sp>
      <p:sp>
        <p:nvSpPr>
          <p:cNvPr id="27" name="TextBox 26">
            <a:extLst>
              <a:ext uri="{FF2B5EF4-FFF2-40B4-BE49-F238E27FC236}">
                <a16:creationId xmlns:a16="http://schemas.microsoft.com/office/drawing/2014/main" id="{B8333244-54F2-78AC-C270-990352F24786}"/>
              </a:ext>
            </a:extLst>
          </p:cNvPr>
          <p:cNvSpPr txBox="1"/>
          <p:nvPr/>
        </p:nvSpPr>
        <p:spPr>
          <a:xfrm>
            <a:off x="5541495" y="4573347"/>
            <a:ext cx="1237786" cy="461665"/>
          </a:xfrm>
          <a:prstGeom prst="rect">
            <a:avLst/>
          </a:prstGeom>
          <a:noFill/>
        </p:spPr>
        <p:txBody>
          <a:bodyPr wrap="square" rtlCol="0">
            <a:spAutoFit/>
          </a:bodyPr>
          <a:lstStyle/>
          <a:p>
            <a:pPr algn="ctr"/>
            <a:r>
              <a:rPr lang="en-US" sz="2400" b="1" dirty="0">
                <a:solidFill>
                  <a:schemeClr val="accent1"/>
                </a:solidFill>
                <a:latin typeface="Montserrat SemiBold" pitchFamily="2" charset="77"/>
              </a:rPr>
              <a:t>34%</a:t>
            </a:r>
          </a:p>
        </p:txBody>
      </p:sp>
      <p:sp>
        <p:nvSpPr>
          <p:cNvPr id="28" name="TextBox 27">
            <a:extLst>
              <a:ext uri="{FF2B5EF4-FFF2-40B4-BE49-F238E27FC236}">
                <a16:creationId xmlns:a16="http://schemas.microsoft.com/office/drawing/2014/main" id="{EC73928B-AE8C-715F-3F4C-88E8A24CC217}"/>
              </a:ext>
            </a:extLst>
          </p:cNvPr>
          <p:cNvSpPr txBox="1"/>
          <p:nvPr/>
        </p:nvSpPr>
        <p:spPr>
          <a:xfrm>
            <a:off x="6972539" y="4573347"/>
            <a:ext cx="1237786" cy="461665"/>
          </a:xfrm>
          <a:prstGeom prst="rect">
            <a:avLst/>
          </a:prstGeom>
          <a:noFill/>
        </p:spPr>
        <p:txBody>
          <a:bodyPr wrap="square" rtlCol="0">
            <a:spAutoFit/>
          </a:bodyPr>
          <a:lstStyle/>
          <a:p>
            <a:pPr algn="ctr"/>
            <a:r>
              <a:rPr lang="en-US" sz="2400" b="1" dirty="0">
                <a:solidFill>
                  <a:schemeClr val="accent1"/>
                </a:solidFill>
                <a:latin typeface="Montserrat SemiBold" pitchFamily="2" charset="77"/>
              </a:rPr>
              <a:t>21%</a:t>
            </a:r>
          </a:p>
        </p:txBody>
      </p:sp>
      <p:sp>
        <p:nvSpPr>
          <p:cNvPr id="29" name="TextBox 28">
            <a:extLst>
              <a:ext uri="{FF2B5EF4-FFF2-40B4-BE49-F238E27FC236}">
                <a16:creationId xmlns:a16="http://schemas.microsoft.com/office/drawing/2014/main" id="{685FE322-1EF6-EF49-9966-F1D379BC5E0F}"/>
              </a:ext>
            </a:extLst>
          </p:cNvPr>
          <p:cNvSpPr txBox="1"/>
          <p:nvPr/>
        </p:nvSpPr>
        <p:spPr>
          <a:xfrm>
            <a:off x="8403583" y="4573347"/>
            <a:ext cx="1237786" cy="461665"/>
          </a:xfrm>
          <a:prstGeom prst="rect">
            <a:avLst/>
          </a:prstGeom>
          <a:noFill/>
        </p:spPr>
        <p:txBody>
          <a:bodyPr wrap="square" rtlCol="0">
            <a:spAutoFit/>
          </a:bodyPr>
          <a:lstStyle/>
          <a:p>
            <a:pPr algn="ctr"/>
            <a:r>
              <a:rPr lang="en-US" sz="2400" b="1" dirty="0">
                <a:solidFill>
                  <a:schemeClr val="accent1"/>
                </a:solidFill>
                <a:latin typeface="Montserrat SemiBold" pitchFamily="2" charset="77"/>
              </a:rPr>
              <a:t>45%</a:t>
            </a:r>
          </a:p>
        </p:txBody>
      </p:sp>
      <p:sp>
        <p:nvSpPr>
          <p:cNvPr id="30" name="TextBox 29">
            <a:extLst>
              <a:ext uri="{FF2B5EF4-FFF2-40B4-BE49-F238E27FC236}">
                <a16:creationId xmlns:a16="http://schemas.microsoft.com/office/drawing/2014/main" id="{7109483F-D4A6-8D81-43BE-C975F14E79A1}"/>
              </a:ext>
            </a:extLst>
          </p:cNvPr>
          <p:cNvSpPr txBox="1"/>
          <p:nvPr/>
        </p:nvSpPr>
        <p:spPr>
          <a:xfrm>
            <a:off x="9796250" y="4573347"/>
            <a:ext cx="1237786" cy="461665"/>
          </a:xfrm>
          <a:prstGeom prst="rect">
            <a:avLst/>
          </a:prstGeom>
          <a:noFill/>
        </p:spPr>
        <p:txBody>
          <a:bodyPr wrap="square" rtlCol="0">
            <a:spAutoFit/>
          </a:bodyPr>
          <a:lstStyle/>
          <a:p>
            <a:pPr algn="ctr"/>
            <a:r>
              <a:rPr lang="en-US" sz="2400" b="1" dirty="0">
                <a:solidFill>
                  <a:schemeClr val="accent1"/>
                </a:solidFill>
                <a:latin typeface="Montserrat SemiBold" pitchFamily="2" charset="77"/>
              </a:rPr>
              <a:t>24%</a:t>
            </a:r>
          </a:p>
        </p:txBody>
      </p:sp>
      <p:sp>
        <p:nvSpPr>
          <p:cNvPr id="31" name="Rectangle 30">
            <a:extLst>
              <a:ext uri="{FF2B5EF4-FFF2-40B4-BE49-F238E27FC236}">
                <a16:creationId xmlns:a16="http://schemas.microsoft.com/office/drawing/2014/main" id="{B9683AA1-B358-DCF3-297E-06267062557E}"/>
              </a:ext>
            </a:extLst>
          </p:cNvPr>
          <p:cNvSpPr>
            <a:spLocks noChangeAspect="1"/>
          </p:cNvSpPr>
          <p:nvPr/>
        </p:nvSpPr>
        <p:spPr>
          <a:xfrm>
            <a:off x="9457361" y="1549897"/>
            <a:ext cx="164592" cy="16459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BE377CEA-5E36-28EA-09F0-AC5D32581AFC}"/>
              </a:ext>
            </a:extLst>
          </p:cNvPr>
          <p:cNvSpPr>
            <a:spLocks noChangeAspect="1"/>
          </p:cNvSpPr>
          <p:nvPr/>
        </p:nvSpPr>
        <p:spPr>
          <a:xfrm>
            <a:off x="9457361" y="1837843"/>
            <a:ext cx="164592" cy="164592"/>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3" name="TextBox 32">
            <a:extLst>
              <a:ext uri="{FF2B5EF4-FFF2-40B4-BE49-F238E27FC236}">
                <a16:creationId xmlns:a16="http://schemas.microsoft.com/office/drawing/2014/main" id="{09871EC2-C724-9553-8424-BAF711E14D06}"/>
              </a:ext>
            </a:extLst>
          </p:cNvPr>
          <p:cNvSpPr txBox="1"/>
          <p:nvPr/>
        </p:nvSpPr>
        <p:spPr>
          <a:xfrm>
            <a:off x="9690688" y="1480271"/>
            <a:ext cx="1731818" cy="369332"/>
          </a:xfrm>
          <a:prstGeom prst="rect">
            <a:avLst/>
          </a:prstGeom>
          <a:noFill/>
        </p:spPr>
        <p:txBody>
          <a:bodyPr wrap="square" rtlCol="0">
            <a:spAutoFit/>
          </a:bodyPr>
          <a:lstStyle/>
          <a:p>
            <a:r>
              <a:rPr lang="en-US" dirty="0"/>
              <a:t>Millennials</a:t>
            </a:r>
          </a:p>
        </p:txBody>
      </p:sp>
      <p:sp>
        <p:nvSpPr>
          <p:cNvPr id="34" name="TextBox 33">
            <a:extLst>
              <a:ext uri="{FF2B5EF4-FFF2-40B4-BE49-F238E27FC236}">
                <a16:creationId xmlns:a16="http://schemas.microsoft.com/office/drawing/2014/main" id="{40969A24-7772-8C7A-990D-F3AA3CFFC5E9}"/>
              </a:ext>
            </a:extLst>
          </p:cNvPr>
          <p:cNvSpPr txBox="1"/>
          <p:nvPr/>
        </p:nvSpPr>
        <p:spPr>
          <a:xfrm>
            <a:off x="9698407" y="1786882"/>
            <a:ext cx="1731818" cy="369332"/>
          </a:xfrm>
          <a:prstGeom prst="rect">
            <a:avLst/>
          </a:prstGeom>
          <a:noFill/>
        </p:spPr>
        <p:txBody>
          <a:bodyPr wrap="square" rtlCol="0">
            <a:spAutoFit/>
          </a:bodyPr>
          <a:lstStyle/>
          <a:p>
            <a:r>
              <a:rPr lang="en-US" dirty="0"/>
              <a:t>Gen Z</a:t>
            </a:r>
          </a:p>
        </p:txBody>
      </p:sp>
      <p:sp>
        <p:nvSpPr>
          <p:cNvPr id="2" name="TextBox 1">
            <a:extLst>
              <a:ext uri="{FF2B5EF4-FFF2-40B4-BE49-F238E27FC236}">
                <a16:creationId xmlns:a16="http://schemas.microsoft.com/office/drawing/2014/main" id="{9567BAD9-D73D-F826-2E48-C67A99A1FB91}"/>
              </a:ext>
            </a:extLst>
          </p:cNvPr>
          <p:cNvSpPr txBox="1"/>
          <p:nvPr/>
        </p:nvSpPr>
        <p:spPr>
          <a:xfrm>
            <a:off x="333756" y="6344412"/>
            <a:ext cx="4789453" cy="276999"/>
          </a:xfrm>
          <a:prstGeom prst="rect">
            <a:avLst/>
          </a:prstGeom>
          <a:noFill/>
        </p:spPr>
        <p:txBody>
          <a:bodyPr wrap="none" rtlCol="0">
            <a:spAutoFit/>
          </a:bodyPr>
          <a:lstStyle/>
          <a:p>
            <a:r>
              <a:rPr lang="en-US" sz="1200" dirty="0"/>
              <a:t>Source: 2023 Insurance Barometer Study, LIMRA and Life Happens</a:t>
            </a:r>
          </a:p>
        </p:txBody>
      </p:sp>
    </p:spTree>
    <p:extLst>
      <p:ext uri="{BB962C8B-B14F-4D97-AF65-F5344CB8AC3E}">
        <p14:creationId xmlns:p14="http://schemas.microsoft.com/office/powerpoint/2010/main" val="506309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4FC3-B89A-7B97-0BC7-F869A7F560A4}"/>
              </a:ext>
            </a:extLst>
          </p:cNvPr>
          <p:cNvSpPr>
            <a:spLocks noGrp="1"/>
          </p:cNvSpPr>
          <p:nvPr>
            <p:ph type="title"/>
          </p:nvPr>
        </p:nvSpPr>
        <p:spPr/>
        <p:txBody>
          <a:bodyPr/>
          <a:lstStyle/>
          <a:p>
            <a:r>
              <a:rPr lang="en-US" dirty="0"/>
              <a:t>Financial </a:t>
            </a:r>
            <a:r>
              <a:rPr lang="en-US" dirty="0" smtClean="0"/>
              <a:t>Professionals </a:t>
            </a:r>
            <a:r>
              <a:rPr lang="en-US" dirty="0"/>
              <a:t>K</a:t>
            </a:r>
            <a:r>
              <a:rPr lang="en-US" dirty="0" smtClean="0"/>
              <a:t>now </a:t>
            </a:r>
            <a:r>
              <a:rPr lang="en-US" dirty="0"/>
              <a:t>T</a:t>
            </a:r>
            <a:r>
              <a:rPr lang="en-US" dirty="0" smtClean="0"/>
              <a:t>his</a:t>
            </a:r>
            <a:r>
              <a:rPr lang="en-US" dirty="0"/>
              <a:t>…</a:t>
            </a:r>
          </a:p>
        </p:txBody>
      </p:sp>
      <p:sp>
        <p:nvSpPr>
          <p:cNvPr id="12" name="Rectangle 10">
            <a:extLst>
              <a:ext uri="{FF2B5EF4-FFF2-40B4-BE49-F238E27FC236}">
                <a16:creationId xmlns:a16="http://schemas.microsoft.com/office/drawing/2014/main" id="{CFB2D6E1-1686-2F1C-FD01-4933848479BB}"/>
              </a:ext>
            </a:extLst>
          </p:cNvPr>
          <p:cNvSpPr>
            <a:spLocks noChangeArrowheads="1"/>
          </p:cNvSpPr>
          <p:nvPr/>
        </p:nvSpPr>
        <p:spPr bwMode="auto">
          <a:xfrm>
            <a:off x="179813" y="6400799"/>
            <a:ext cx="621035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ea typeface="Times New Roman" panose="02020603050405020304" pitchFamily="18" charset="0"/>
                <a:cs typeface="Calibri Light" panose="020F0302020204030204" pitchFamily="34" charset="0"/>
              </a:rPr>
              <a:t>Source </a:t>
            </a:r>
            <a:r>
              <a:rPr kumimoji="0" lang="en-US" altLang="en-US" sz="10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Reimagining Growth: Key Findings From the LIMRA-EY Experienced Financial Professional Study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p:txBody>
      </p:sp>
      <p:graphicFrame>
        <p:nvGraphicFramePr>
          <p:cNvPr id="3" name="Chart 2">
            <a:extLst>
              <a:ext uri="{FF2B5EF4-FFF2-40B4-BE49-F238E27FC236}">
                <a16:creationId xmlns:a16="http://schemas.microsoft.com/office/drawing/2014/main" id="{3ADF6C53-D3A2-0FAE-7AC1-FA4331E18310}"/>
              </a:ext>
            </a:extLst>
          </p:cNvPr>
          <p:cNvGraphicFramePr/>
          <p:nvPr>
            <p:extLst>
              <p:ext uri="{D42A27DB-BD31-4B8C-83A1-F6EECF244321}">
                <p14:modId xmlns:p14="http://schemas.microsoft.com/office/powerpoint/2010/main" val="2363489212"/>
              </p:ext>
            </p:extLst>
          </p:nvPr>
        </p:nvGraphicFramePr>
        <p:xfrm>
          <a:off x="2" y="2090864"/>
          <a:ext cx="6109495" cy="36308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13342E6-1BD8-22E2-199B-CB579D2B48BF}"/>
              </a:ext>
            </a:extLst>
          </p:cNvPr>
          <p:cNvGraphicFramePr/>
          <p:nvPr>
            <p:extLst>
              <p:ext uri="{D42A27DB-BD31-4B8C-83A1-F6EECF244321}">
                <p14:modId xmlns:p14="http://schemas.microsoft.com/office/powerpoint/2010/main" val="1751732402"/>
              </p:ext>
            </p:extLst>
          </p:nvPr>
        </p:nvGraphicFramePr>
        <p:xfrm>
          <a:off x="4386470" y="1534328"/>
          <a:ext cx="8079953" cy="533407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8F5D063C-C82E-443E-F5A5-A6987B40791C}"/>
              </a:ext>
            </a:extLst>
          </p:cNvPr>
          <p:cNvSpPr txBox="1"/>
          <p:nvPr/>
        </p:nvSpPr>
        <p:spPr>
          <a:xfrm>
            <a:off x="280672" y="1105882"/>
            <a:ext cx="5524500" cy="769441"/>
          </a:xfrm>
          <a:prstGeom prst="rect">
            <a:avLst/>
          </a:prstGeom>
          <a:noFill/>
        </p:spPr>
        <p:txBody>
          <a:bodyPr wrap="square" rtlCol="0">
            <a:spAutoFit/>
          </a:bodyPr>
          <a:lstStyle/>
          <a:p>
            <a:pPr algn="ctr"/>
            <a:r>
              <a:rPr lang="en-US" sz="2000" b="1" dirty="0"/>
              <a:t>Currently,</a:t>
            </a:r>
            <a:r>
              <a:rPr lang="en-US" sz="2400" b="1" dirty="0"/>
              <a:t> </a:t>
            </a:r>
            <a:r>
              <a:rPr lang="en-US" sz="2400" b="1" dirty="0">
                <a:solidFill>
                  <a:schemeClr val="accent1"/>
                </a:solidFill>
              </a:rPr>
              <a:t>48% </a:t>
            </a:r>
            <a:r>
              <a:rPr lang="en-US" sz="2000" b="1" dirty="0"/>
              <a:t>use social media to communicate with clients/prospects.</a:t>
            </a:r>
          </a:p>
        </p:txBody>
      </p:sp>
      <p:sp>
        <p:nvSpPr>
          <p:cNvPr id="8" name="TextBox 7">
            <a:extLst>
              <a:ext uri="{FF2B5EF4-FFF2-40B4-BE49-F238E27FC236}">
                <a16:creationId xmlns:a16="http://schemas.microsoft.com/office/drawing/2014/main" id="{BA8F6144-BEFF-EFC8-CD1A-CF4D634F6B0B}"/>
              </a:ext>
            </a:extLst>
          </p:cNvPr>
          <p:cNvSpPr txBox="1"/>
          <p:nvPr/>
        </p:nvSpPr>
        <p:spPr>
          <a:xfrm>
            <a:off x="6390167" y="1105881"/>
            <a:ext cx="5323838" cy="769441"/>
          </a:xfrm>
          <a:prstGeom prst="rect">
            <a:avLst/>
          </a:prstGeom>
          <a:noFill/>
        </p:spPr>
        <p:txBody>
          <a:bodyPr wrap="square" rtlCol="0">
            <a:spAutoFit/>
          </a:bodyPr>
          <a:lstStyle/>
          <a:p>
            <a:pPr algn="ctr"/>
            <a:r>
              <a:rPr lang="en-US" sz="2000" b="1" dirty="0"/>
              <a:t>By 2025, </a:t>
            </a:r>
            <a:r>
              <a:rPr lang="en-US" sz="2400" b="1" dirty="0">
                <a:solidFill>
                  <a:schemeClr val="accent1"/>
                </a:solidFill>
              </a:rPr>
              <a:t>63% </a:t>
            </a:r>
            <a:r>
              <a:rPr lang="en-US" sz="2000" b="1" dirty="0"/>
              <a:t>expect to use social media to communicate with clients/prospects.</a:t>
            </a:r>
          </a:p>
        </p:txBody>
      </p:sp>
      <p:sp>
        <p:nvSpPr>
          <p:cNvPr id="7" name="TextBox 6"/>
          <p:cNvSpPr txBox="1"/>
          <p:nvPr/>
        </p:nvSpPr>
        <p:spPr>
          <a:xfrm>
            <a:off x="3938515" y="5817244"/>
            <a:ext cx="5936974" cy="369332"/>
          </a:xfrm>
          <a:prstGeom prst="rect">
            <a:avLst/>
          </a:prstGeom>
          <a:noFill/>
        </p:spPr>
        <p:txBody>
          <a:bodyPr wrap="square" rtlCol="0">
            <a:spAutoFit/>
          </a:bodyPr>
          <a:lstStyle/>
          <a:p>
            <a:r>
              <a:rPr lang="en-US" dirty="0" smtClean="0"/>
              <a:t>Frequently	Occasionally</a:t>
            </a:r>
            <a:r>
              <a:rPr lang="en-US" dirty="0"/>
              <a:t>	</a:t>
            </a:r>
            <a:r>
              <a:rPr lang="en-US" dirty="0" smtClean="0"/>
              <a:t>  Never</a:t>
            </a:r>
            <a:endParaRPr lang="en-US" dirty="0"/>
          </a:p>
        </p:txBody>
      </p:sp>
      <p:sp>
        <p:nvSpPr>
          <p:cNvPr id="11" name="Rectangle 10"/>
          <p:cNvSpPr/>
          <p:nvPr/>
        </p:nvSpPr>
        <p:spPr>
          <a:xfrm flipV="1">
            <a:off x="3475408" y="5929090"/>
            <a:ext cx="251792" cy="180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5377095" y="5935586"/>
            <a:ext cx="251792" cy="1804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flipV="1">
            <a:off x="7308239" y="5929089"/>
            <a:ext cx="251792" cy="180419"/>
          </a:xfrm>
          <a:prstGeom prst="rect">
            <a:avLst/>
          </a:prstGeom>
          <a:solidFill>
            <a:srgbClr val="00814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708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470"/>
            <a:ext cx="12191998" cy="890341"/>
          </a:xfrm>
        </p:spPr>
        <p:txBody>
          <a:bodyPr>
            <a:normAutofit/>
          </a:bodyPr>
          <a:lstStyle/>
          <a:p>
            <a:r>
              <a:rPr lang="en-US" dirty="0"/>
              <a:t>Young </a:t>
            </a:r>
            <a:r>
              <a:rPr lang="en-US" dirty="0" smtClean="0"/>
              <a:t>Adults </a:t>
            </a:r>
            <a:r>
              <a:rPr lang="en-US" i="1" dirty="0"/>
              <a:t>S</a:t>
            </a:r>
            <a:r>
              <a:rPr lang="en-US" i="1" dirty="0" smtClean="0"/>
              <a:t>ay</a:t>
            </a:r>
            <a:r>
              <a:rPr lang="en-US" dirty="0" smtClean="0"/>
              <a:t> </a:t>
            </a:r>
            <a:r>
              <a:rPr lang="en-US" dirty="0"/>
              <a:t>T</a:t>
            </a:r>
            <a:r>
              <a:rPr lang="en-US" dirty="0" smtClean="0"/>
              <a:t>hey </a:t>
            </a:r>
            <a:r>
              <a:rPr lang="en-US" dirty="0"/>
              <a:t>P</a:t>
            </a:r>
            <a:r>
              <a:rPr lang="en-US" dirty="0" smtClean="0"/>
              <a:t>refer </a:t>
            </a:r>
            <a:r>
              <a:rPr lang="en-US" dirty="0"/>
              <a:t>to </a:t>
            </a:r>
            <a:r>
              <a:rPr lang="en-US" dirty="0" smtClean="0"/>
              <a:t>Buy </a:t>
            </a:r>
            <a:r>
              <a:rPr lang="en-US" dirty="0"/>
              <a:t>O</a:t>
            </a:r>
            <a:r>
              <a:rPr lang="en-US" dirty="0" smtClean="0"/>
              <a:t>nline</a:t>
            </a:r>
            <a:endParaRPr lang="en-US" dirty="0"/>
          </a:p>
        </p:txBody>
      </p:sp>
      <p:sp>
        <p:nvSpPr>
          <p:cNvPr id="4" name="TextBox 3">
            <a:extLst>
              <a:ext uri="{FF2B5EF4-FFF2-40B4-BE49-F238E27FC236}">
                <a16:creationId xmlns:a16="http://schemas.microsoft.com/office/drawing/2014/main" id="{413D6A18-EA10-1E27-5852-DF2AAFB52EE4}"/>
              </a:ext>
            </a:extLst>
          </p:cNvPr>
          <p:cNvSpPr txBox="1"/>
          <p:nvPr/>
        </p:nvSpPr>
        <p:spPr>
          <a:xfrm>
            <a:off x="899063" y="2016684"/>
            <a:ext cx="3529926" cy="2831544"/>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In 2023, younger adults </a:t>
            </a:r>
            <a:r>
              <a:rPr lang="en-US" sz="2800" b="1" dirty="0">
                <a:solidFill>
                  <a:schemeClr val="accent1"/>
                </a:solidFill>
                <a:latin typeface="Arial" panose="020B0604020202020204" pitchFamily="34" charset="0"/>
                <a:cs typeface="Arial" panose="020B0604020202020204" pitchFamily="34" charset="0"/>
              </a:rPr>
              <a:t>— for the first time — </a:t>
            </a:r>
            <a:r>
              <a:rPr lang="en-US" sz="2800" b="1" dirty="0">
                <a:latin typeface="Arial" panose="020B0604020202020204" pitchFamily="34" charset="0"/>
                <a:cs typeface="Arial" panose="020B0604020202020204" pitchFamily="34" charset="0"/>
              </a:rPr>
              <a:t>said their top choice is to buy online.</a:t>
            </a:r>
          </a:p>
          <a:p>
            <a:endParaRPr lang="en-US" sz="20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28AEFD64-37A7-8F20-5A83-D6778528EA8F}"/>
              </a:ext>
            </a:extLst>
          </p:cNvPr>
          <p:cNvGraphicFramePr/>
          <p:nvPr>
            <p:extLst>
              <p:ext uri="{D42A27DB-BD31-4B8C-83A1-F6EECF244321}">
                <p14:modId xmlns:p14="http://schemas.microsoft.com/office/powerpoint/2010/main" val="2551100274"/>
              </p:ext>
            </p:extLst>
          </p:nvPr>
        </p:nvGraphicFramePr>
        <p:xfrm>
          <a:off x="4609202" y="1439333"/>
          <a:ext cx="659511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99794C8-DF0F-C6AB-C46B-D029D241E8C5}"/>
              </a:ext>
            </a:extLst>
          </p:cNvPr>
          <p:cNvSpPr txBox="1"/>
          <p:nvPr/>
        </p:nvSpPr>
        <p:spPr>
          <a:xfrm>
            <a:off x="4541520" y="4848228"/>
            <a:ext cx="3737609" cy="369332"/>
          </a:xfrm>
          <a:prstGeom prst="rect">
            <a:avLst/>
          </a:prstGeom>
          <a:noFill/>
        </p:spPr>
        <p:txBody>
          <a:bodyPr wrap="square" rtlCol="0">
            <a:spAutoFit/>
          </a:bodyPr>
          <a:lstStyle/>
          <a:p>
            <a:pPr algn="ctr"/>
            <a:r>
              <a:rPr lang="en-US" dirty="0"/>
              <a:t>With a financial professional</a:t>
            </a:r>
          </a:p>
        </p:txBody>
      </p:sp>
      <p:sp>
        <p:nvSpPr>
          <p:cNvPr id="7" name="TextBox 6">
            <a:extLst>
              <a:ext uri="{FF2B5EF4-FFF2-40B4-BE49-F238E27FC236}">
                <a16:creationId xmlns:a16="http://schemas.microsoft.com/office/drawing/2014/main" id="{DCB736C2-C136-A771-84FA-3F621DFED498}"/>
              </a:ext>
            </a:extLst>
          </p:cNvPr>
          <p:cNvSpPr txBox="1"/>
          <p:nvPr/>
        </p:nvSpPr>
        <p:spPr>
          <a:xfrm>
            <a:off x="8504192" y="4848228"/>
            <a:ext cx="2011118" cy="369332"/>
          </a:xfrm>
          <a:prstGeom prst="rect">
            <a:avLst/>
          </a:prstGeom>
          <a:noFill/>
        </p:spPr>
        <p:txBody>
          <a:bodyPr wrap="square" rtlCol="0">
            <a:spAutoFit/>
          </a:bodyPr>
          <a:lstStyle/>
          <a:p>
            <a:pPr algn="ctr"/>
            <a:r>
              <a:rPr lang="en-US" dirty="0"/>
              <a:t>Entirely online</a:t>
            </a:r>
          </a:p>
        </p:txBody>
      </p:sp>
    </p:spTree>
    <p:extLst>
      <p:ext uri="{BB962C8B-B14F-4D97-AF65-F5344CB8AC3E}">
        <p14:creationId xmlns:p14="http://schemas.microsoft.com/office/powerpoint/2010/main" val="3848186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110C-CB0C-F2A8-3BE5-C45AD18D51FD}"/>
              </a:ext>
            </a:extLst>
          </p:cNvPr>
          <p:cNvSpPr>
            <a:spLocks noGrp="1"/>
          </p:cNvSpPr>
          <p:nvPr>
            <p:ph type="title"/>
          </p:nvPr>
        </p:nvSpPr>
        <p:spPr/>
        <p:txBody>
          <a:bodyPr>
            <a:normAutofit/>
          </a:bodyPr>
          <a:lstStyle/>
          <a:p>
            <a:r>
              <a:rPr lang="en-US" dirty="0">
                <a:latin typeface="+mj-lt"/>
              </a:rPr>
              <a:t>Online </a:t>
            </a:r>
            <a:r>
              <a:rPr lang="en-US" dirty="0" smtClean="0">
                <a:latin typeface="+mj-lt"/>
              </a:rPr>
              <a:t>Purchase Perceptions</a:t>
            </a:r>
            <a:endParaRPr lang="en-US" dirty="0">
              <a:latin typeface="+mj-lt"/>
            </a:endParaRPr>
          </a:p>
        </p:txBody>
      </p:sp>
      <p:sp>
        <p:nvSpPr>
          <p:cNvPr id="3" name="Text Placeholder 2"/>
          <p:cNvSpPr>
            <a:spLocks noGrp="1"/>
          </p:cNvSpPr>
          <p:nvPr>
            <p:ph type="body" sz="quarter" idx="14"/>
          </p:nvPr>
        </p:nvSpPr>
        <p:spPr/>
        <p:txBody>
          <a:bodyPr/>
          <a:lstStyle/>
          <a:p>
            <a:r>
              <a:rPr lang="en-US" dirty="0"/>
              <a:t>Source: 2023 Barometer Study, Focus on: Life Insurance: </a:t>
            </a:r>
            <a:br>
              <a:rPr lang="en-US" dirty="0"/>
            </a:br>
            <a:r>
              <a:rPr lang="en-US" dirty="0"/>
              <a:t>Ownership, Behaviors, and Attitudes, LIMRA and Life Happens, 2023</a:t>
            </a:r>
            <a:r>
              <a:rPr lang="en-US" dirty="0" smtClean="0"/>
              <a:t>.</a:t>
            </a:r>
            <a:endParaRPr lang="en-US" dirty="0"/>
          </a:p>
        </p:txBody>
      </p:sp>
      <p:sp>
        <p:nvSpPr>
          <p:cNvPr id="5" name="Title 1">
            <a:extLst>
              <a:ext uri="{FF2B5EF4-FFF2-40B4-BE49-F238E27FC236}">
                <a16:creationId xmlns:a16="http://schemas.microsoft.com/office/drawing/2014/main" id="{27F6D5EA-FD28-3F5E-8B85-641ED2369DC1}"/>
              </a:ext>
            </a:extLst>
          </p:cNvPr>
          <p:cNvSpPr txBox="1">
            <a:spLocks/>
          </p:cNvSpPr>
          <p:nvPr/>
        </p:nvSpPr>
        <p:spPr>
          <a:xfrm>
            <a:off x="843981" y="983347"/>
            <a:ext cx="10515600" cy="7809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000F14"/>
                </a:solidFill>
                <a:latin typeface="Montserrat Black"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F14"/>
                </a:solidFill>
                <a:effectLst/>
                <a:uLnTx/>
                <a:uFillTx/>
                <a:latin typeface="Arial" panose="020B0604020202020204"/>
                <a:ea typeface="+mj-ea"/>
                <a:cs typeface="+mj-cs"/>
              </a:rPr>
              <a:t>Top three reasons people prefer to purchase life insurance online:</a:t>
            </a:r>
          </a:p>
        </p:txBody>
      </p:sp>
      <p:graphicFrame>
        <p:nvGraphicFramePr>
          <p:cNvPr id="14" name="Chart 13">
            <a:extLst>
              <a:ext uri="{FF2B5EF4-FFF2-40B4-BE49-F238E27FC236}">
                <a16:creationId xmlns:a16="http://schemas.microsoft.com/office/drawing/2014/main" id="{A109585C-E89D-CCB3-30E2-7DCC2006301B}"/>
              </a:ext>
            </a:extLst>
          </p:cNvPr>
          <p:cNvGraphicFramePr/>
          <p:nvPr>
            <p:extLst>
              <p:ext uri="{D42A27DB-BD31-4B8C-83A1-F6EECF244321}">
                <p14:modId xmlns:p14="http://schemas.microsoft.com/office/powerpoint/2010/main" val="3664145752"/>
              </p:ext>
            </p:extLst>
          </p:nvPr>
        </p:nvGraphicFramePr>
        <p:xfrm>
          <a:off x="1447550" y="1186249"/>
          <a:ext cx="9547722" cy="47938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842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5639-9C99-5431-9506-54EFF9611CE1}"/>
              </a:ext>
            </a:extLst>
          </p:cNvPr>
          <p:cNvSpPr>
            <a:spLocks noGrp="1"/>
          </p:cNvSpPr>
          <p:nvPr>
            <p:ph type="title"/>
          </p:nvPr>
        </p:nvSpPr>
        <p:spPr/>
        <p:txBody>
          <a:bodyPr/>
          <a:lstStyle/>
          <a:p>
            <a:r>
              <a:rPr lang="en-US" dirty="0"/>
              <a:t>Who </a:t>
            </a:r>
            <a:r>
              <a:rPr lang="en-US" dirty="0" smtClean="0"/>
              <a:t>Are </a:t>
            </a:r>
            <a:r>
              <a:rPr lang="en-US" dirty="0"/>
              <a:t>T</a:t>
            </a:r>
            <a:r>
              <a:rPr lang="en-US" dirty="0" smtClean="0"/>
              <a:t>hey</a:t>
            </a:r>
            <a:r>
              <a:rPr lang="en-US" dirty="0"/>
              <a:t>?</a:t>
            </a:r>
          </a:p>
        </p:txBody>
      </p:sp>
      <p:sp>
        <p:nvSpPr>
          <p:cNvPr id="4" name="TextBox 3">
            <a:extLst>
              <a:ext uri="{FF2B5EF4-FFF2-40B4-BE49-F238E27FC236}">
                <a16:creationId xmlns:a16="http://schemas.microsoft.com/office/drawing/2014/main" id="{3873D89E-3A71-87AD-CE8A-A8B071F50DB2}"/>
              </a:ext>
            </a:extLst>
          </p:cNvPr>
          <p:cNvSpPr txBox="1"/>
          <p:nvPr/>
        </p:nvSpPr>
        <p:spPr>
          <a:xfrm>
            <a:off x="231738" y="1549629"/>
            <a:ext cx="4994781" cy="433965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t>143 million people </a:t>
            </a:r>
          </a:p>
          <a:p>
            <a:pPr marL="342900" indent="-342900">
              <a:spcAft>
                <a:spcPts val="1200"/>
              </a:spcAft>
              <a:buFont typeface="Arial" panose="020B0604020202020204" pitchFamily="34" charset="0"/>
              <a:buChar char="•"/>
            </a:pPr>
            <a:r>
              <a:rPr lang="en-US" sz="2400" dirty="0"/>
              <a:t>Ethnically and racially diverse </a:t>
            </a:r>
          </a:p>
          <a:p>
            <a:pPr marL="342900" indent="-342900">
              <a:spcAft>
                <a:spcPts val="1200"/>
              </a:spcAft>
              <a:buFont typeface="Arial" panose="020B0604020202020204" pitchFamily="34" charset="0"/>
              <a:buChar char="•"/>
            </a:pPr>
            <a:r>
              <a:rPr lang="en-US" sz="2400" dirty="0"/>
              <a:t>Used to structure, achievement, and support </a:t>
            </a:r>
          </a:p>
          <a:p>
            <a:pPr marL="342900" indent="-342900">
              <a:spcAft>
                <a:spcPts val="1200"/>
              </a:spcAft>
              <a:buFont typeface="Arial" panose="020B0604020202020204" pitchFamily="34" charset="0"/>
              <a:buChar char="•"/>
            </a:pPr>
            <a:r>
              <a:rPr lang="en-US" sz="2400" dirty="0"/>
              <a:t>Expect convenience</a:t>
            </a:r>
          </a:p>
          <a:p>
            <a:pPr marL="342900" indent="-342900">
              <a:spcAft>
                <a:spcPts val="1200"/>
              </a:spcAft>
              <a:buFont typeface="Arial" panose="020B0604020202020204" pitchFamily="34" charset="0"/>
              <a:buChar char="•"/>
            </a:pPr>
            <a:r>
              <a:rPr lang="en-US" sz="2400" dirty="0" smtClean="0"/>
              <a:t>Digital </a:t>
            </a:r>
            <a:r>
              <a:rPr lang="en-US" sz="2400" dirty="0"/>
              <a:t>natives </a:t>
            </a:r>
          </a:p>
          <a:p>
            <a:pPr marL="342900" indent="-342900">
              <a:spcAft>
                <a:spcPts val="1200"/>
              </a:spcAft>
              <a:buFont typeface="Arial" panose="020B0604020202020204" pitchFamily="34" charset="0"/>
              <a:buChar char="•"/>
            </a:pPr>
            <a:r>
              <a:rPr lang="en-US" sz="2400" dirty="0"/>
              <a:t>Want authenticity &amp; social conscience from brands </a:t>
            </a:r>
          </a:p>
          <a:p>
            <a:pPr marL="285764" indent="-285764">
              <a:spcAft>
                <a:spcPts val="1200"/>
              </a:spcAft>
              <a:buFont typeface="Wingdings" panose="05000000000000000000" pitchFamily="2" charset="2"/>
              <a:buChar char="§"/>
            </a:pPr>
            <a:endParaRPr lang="en-US" sz="2400" dirty="0"/>
          </a:p>
        </p:txBody>
      </p:sp>
      <p:pic>
        <p:nvPicPr>
          <p:cNvPr id="14" name="Picture Placeholder 1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1116" r="21116"/>
          <a:stretch>
            <a:fillRect/>
          </a:stretch>
        </p:blipFill>
        <p:spPr/>
      </p:pic>
      <p:sp>
        <p:nvSpPr>
          <p:cNvPr id="3" name="Slide Number Placeholder 2"/>
          <p:cNvSpPr>
            <a:spLocks noGrp="1"/>
          </p:cNvSpPr>
          <p:nvPr>
            <p:ph type="sldNum" sz="quarter" idx="4294967295"/>
          </p:nvPr>
        </p:nvSpPr>
        <p:spPr/>
        <p:txBody>
          <a:bodyPr/>
          <a:lstStyle/>
          <a:p>
            <a:fld id="{04397EF3-D18C-4DC3-9670-EA50C968395A}" type="slidenum">
              <a:rPr lang="en-US" smtClean="0"/>
              <a:t>2</a:t>
            </a:fld>
            <a:endParaRPr lang="en-US" dirty="0"/>
          </a:p>
        </p:txBody>
      </p:sp>
    </p:spTree>
    <p:extLst>
      <p:ext uri="{BB962C8B-B14F-4D97-AF65-F5344CB8AC3E}">
        <p14:creationId xmlns:p14="http://schemas.microsoft.com/office/powerpoint/2010/main" val="2232444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C616-4654-A1D2-393B-B19B16088348}"/>
              </a:ext>
            </a:extLst>
          </p:cNvPr>
          <p:cNvSpPr>
            <a:spLocks noGrp="1"/>
          </p:cNvSpPr>
          <p:nvPr>
            <p:ph type="title"/>
          </p:nvPr>
        </p:nvSpPr>
        <p:spPr/>
        <p:txBody>
          <a:bodyPr>
            <a:normAutofit/>
          </a:bodyPr>
          <a:lstStyle/>
          <a:p>
            <a:r>
              <a:rPr lang="en-US" dirty="0">
                <a:latin typeface="+mj-lt"/>
              </a:rPr>
              <a:t>But </a:t>
            </a:r>
            <a:r>
              <a:rPr lang="en-US" dirty="0" smtClean="0">
                <a:latin typeface="+mj-lt"/>
              </a:rPr>
              <a:t>Reality </a:t>
            </a:r>
            <a:r>
              <a:rPr lang="en-US" dirty="0">
                <a:latin typeface="+mj-lt"/>
              </a:rPr>
              <a:t>is a </a:t>
            </a:r>
            <a:r>
              <a:rPr lang="en-US" dirty="0" smtClean="0">
                <a:latin typeface="+mj-lt"/>
              </a:rPr>
              <a:t>Different Story</a:t>
            </a:r>
            <a:r>
              <a:rPr lang="en-US" dirty="0">
                <a:latin typeface="+mj-lt"/>
              </a:rPr>
              <a:t>…</a:t>
            </a:r>
          </a:p>
        </p:txBody>
      </p:sp>
      <p:sp>
        <p:nvSpPr>
          <p:cNvPr id="4" name="Text Placeholder 3"/>
          <p:cNvSpPr>
            <a:spLocks noGrp="1"/>
          </p:cNvSpPr>
          <p:nvPr>
            <p:ph type="body" sz="quarter" idx="14"/>
          </p:nvPr>
        </p:nvSpPr>
        <p:spPr/>
        <p:txBody>
          <a:bodyPr/>
          <a:lstStyle/>
          <a:p>
            <a:r>
              <a:rPr lang="en-US" dirty="0"/>
              <a:t>Source: 2023 Barometer Study, Focus on: Life Insurance: </a:t>
            </a:r>
            <a:br>
              <a:rPr lang="en-US" dirty="0"/>
            </a:br>
            <a:r>
              <a:rPr lang="en-US" dirty="0"/>
              <a:t>Ownership, Behaviors, and Attitudes, LIMRA and Life Happens, 2023.</a:t>
            </a:r>
          </a:p>
          <a:p>
            <a:endParaRPr lang="en-US" dirty="0"/>
          </a:p>
        </p:txBody>
      </p:sp>
      <p:graphicFrame>
        <p:nvGraphicFramePr>
          <p:cNvPr id="6" name="Chart 5">
            <a:extLst>
              <a:ext uri="{FF2B5EF4-FFF2-40B4-BE49-F238E27FC236}">
                <a16:creationId xmlns:a16="http://schemas.microsoft.com/office/drawing/2014/main" id="{5A2CBF3B-8498-1495-FF02-F438446EB94F}"/>
              </a:ext>
            </a:extLst>
          </p:cNvPr>
          <p:cNvGraphicFramePr/>
          <p:nvPr>
            <p:extLst>
              <p:ext uri="{D42A27DB-BD31-4B8C-83A1-F6EECF244321}">
                <p14:modId xmlns:p14="http://schemas.microsoft.com/office/powerpoint/2010/main" val="1091720002"/>
              </p:ext>
            </p:extLst>
          </p:nvPr>
        </p:nvGraphicFramePr>
        <p:xfrm>
          <a:off x="1382996" y="793287"/>
          <a:ext cx="10526069" cy="494894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03157" y="2390597"/>
            <a:ext cx="3326553"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a:ea typeface="+mn-ea"/>
                <a:cs typeface="+mn-cs"/>
              </a:rPr>
              <a:t>I would research and complete</a:t>
            </a:r>
            <a:br>
              <a:rPr kumimoji="0" lang="en-US" sz="1800" b="0" i="0" u="none" strike="noStrike" kern="1200" cap="none" spc="0" normalizeH="0" baseline="0" noProof="0" dirty="0" smtClean="0">
                <a:ln>
                  <a:noFill/>
                </a:ln>
                <a:solidFill>
                  <a:srgbClr val="000000"/>
                </a:solidFill>
                <a:effectLst/>
                <a:uLnTx/>
                <a:uFillTx/>
                <a:latin typeface="Arial" panose="020B0604020202020204"/>
                <a:ea typeface="+mn-ea"/>
                <a:cs typeface="+mn-cs"/>
              </a:rPr>
            </a:br>
            <a:r>
              <a:rPr kumimoji="0" lang="en-US" sz="1800" b="0" i="0" u="none" strike="noStrike" kern="1200" cap="none" spc="0" normalizeH="0" baseline="0" noProof="0" dirty="0" smtClean="0">
                <a:ln>
                  <a:noFill/>
                </a:ln>
                <a:solidFill>
                  <a:srgbClr val="000000"/>
                </a:solidFill>
                <a:effectLst/>
                <a:uLnTx/>
                <a:uFillTx/>
                <a:latin typeface="Arial" panose="020B0604020202020204"/>
                <a:ea typeface="+mn-ea"/>
                <a:cs typeface="+mn-cs"/>
              </a:rPr>
              <a:t>the purchase entirely online</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p:cNvSpPr txBox="1"/>
          <p:nvPr/>
        </p:nvSpPr>
        <p:spPr>
          <a:xfrm>
            <a:off x="292790" y="4329350"/>
            <a:ext cx="3736920"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a:ea typeface="+mn-ea"/>
                <a:cs typeface="+mn-cs"/>
              </a:rPr>
              <a:t>I would research life insurance </a:t>
            </a:r>
            <a:br>
              <a:rPr kumimoji="0" lang="en-US" sz="1800" b="0" i="0" u="none" strike="noStrike" kern="1200" cap="none" spc="0" normalizeH="0" baseline="0" noProof="0" dirty="0" smtClean="0">
                <a:ln>
                  <a:noFill/>
                </a:ln>
                <a:solidFill>
                  <a:srgbClr val="000000"/>
                </a:solidFill>
                <a:effectLst/>
                <a:uLnTx/>
                <a:uFillTx/>
                <a:latin typeface="Arial" panose="020B0604020202020204"/>
                <a:ea typeface="+mn-ea"/>
                <a:cs typeface="+mn-cs"/>
              </a:rPr>
            </a:br>
            <a:r>
              <a:rPr kumimoji="0" lang="en-US" sz="1800" b="0" i="0" u="none" strike="noStrike" kern="1200" cap="none" spc="0" normalizeH="0" baseline="0" noProof="0" dirty="0" smtClean="0">
                <a:ln>
                  <a:noFill/>
                </a:ln>
                <a:solidFill>
                  <a:srgbClr val="000000"/>
                </a:solidFill>
                <a:effectLst/>
                <a:uLnTx/>
                <a:uFillTx/>
                <a:latin typeface="Arial" panose="020B0604020202020204"/>
                <a:ea typeface="+mn-ea"/>
                <a:cs typeface="+mn-cs"/>
              </a:rPr>
              <a:t>online, but ultimately buy in person</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01599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0639-CCAD-C87A-DE2C-D3E5984585ED}"/>
              </a:ext>
            </a:extLst>
          </p:cNvPr>
          <p:cNvSpPr>
            <a:spLocks noGrp="1"/>
          </p:cNvSpPr>
          <p:nvPr>
            <p:ph type="title"/>
          </p:nvPr>
        </p:nvSpPr>
        <p:spPr/>
        <p:txBody>
          <a:bodyPr>
            <a:noAutofit/>
          </a:bodyPr>
          <a:lstStyle/>
          <a:p>
            <a:r>
              <a:rPr lang="en-US" dirty="0">
                <a:latin typeface="+mj-lt"/>
              </a:rPr>
              <a:t>I </a:t>
            </a:r>
            <a:r>
              <a:rPr lang="en-US" dirty="0" smtClean="0">
                <a:latin typeface="+mj-lt"/>
              </a:rPr>
              <a:t>Would </a:t>
            </a:r>
            <a:r>
              <a:rPr lang="en-US" dirty="0">
                <a:latin typeface="+mj-lt"/>
              </a:rPr>
              <a:t>be </a:t>
            </a:r>
            <a:r>
              <a:rPr lang="en-US" dirty="0" smtClean="0">
                <a:latin typeface="+mj-lt"/>
              </a:rPr>
              <a:t>Interested </a:t>
            </a:r>
            <a:r>
              <a:rPr lang="en-US" dirty="0">
                <a:latin typeface="+mj-lt"/>
              </a:rPr>
              <a:t>in a </a:t>
            </a:r>
            <a:r>
              <a:rPr lang="en-US" dirty="0" smtClean="0">
                <a:latin typeface="+mj-lt"/>
              </a:rPr>
              <a:t>Life Insurance Policy That</a:t>
            </a:r>
            <a:r>
              <a:rPr lang="en-US" dirty="0">
                <a:latin typeface="+mj-lt"/>
              </a:rPr>
              <a:t>…</a:t>
            </a:r>
          </a:p>
        </p:txBody>
      </p:sp>
      <p:sp>
        <p:nvSpPr>
          <p:cNvPr id="25" name="Text Placeholder 24"/>
          <p:cNvSpPr>
            <a:spLocks noGrp="1"/>
          </p:cNvSpPr>
          <p:nvPr>
            <p:ph type="body" sz="quarter" idx="14"/>
          </p:nvPr>
        </p:nvSpPr>
        <p:spPr/>
        <p:txBody>
          <a:bodyPr/>
          <a:lstStyle/>
          <a:p>
            <a:r>
              <a:rPr lang="en-US" dirty="0"/>
              <a:t>Source: 2023 Barometer Study, Focus on: Life Insurance: </a:t>
            </a:r>
            <a:br>
              <a:rPr lang="en-US" dirty="0"/>
            </a:br>
            <a:r>
              <a:rPr lang="en-US" dirty="0"/>
              <a:t>Ownership, Behaviors, and Attitudes, LIMRA and Life Happens, 2023</a:t>
            </a:r>
            <a:r>
              <a:rPr lang="en-US" dirty="0" smtClean="0"/>
              <a:t>.</a:t>
            </a:r>
            <a:endParaRPr lang="en-US" dirty="0"/>
          </a:p>
        </p:txBody>
      </p:sp>
      <p:sp>
        <p:nvSpPr>
          <p:cNvPr id="3" name="Oval 2">
            <a:extLst>
              <a:ext uri="{FF2B5EF4-FFF2-40B4-BE49-F238E27FC236}">
                <a16:creationId xmlns:a16="http://schemas.microsoft.com/office/drawing/2014/main" id="{F204E27C-A284-B025-8FA7-8832E2498850}"/>
              </a:ext>
            </a:extLst>
          </p:cNvPr>
          <p:cNvSpPr/>
          <p:nvPr/>
        </p:nvSpPr>
        <p:spPr>
          <a:xfrm>
            <a:off x="656305" y="1588584"/>
            <a:ext cx="2592525" cy="2592525"/>
          </a:xfrm>
          <a:prstGeom prst="ellipse">
            <a:avLst/>
          </a:prstGeom>
          <a:solidFill>
            <a:srgbClr val="007B4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4A5EB05E-08D3-D43A-D45C-4CDE64F704BA}"/>
              </a:ext>
            </a:extLst>
          </p:cNvPr>
          <p:cNvSpPr txBox="1"/>
          <p:nvPr/>
        </p:nvSpPr>
        <p:spPr>
          <a:xfrm>
            <a:off x="1275536" y="1955449"/>
            <a:ext cx="18190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provides guaranteed income in retirement</a:t>
            </a:r>
          </a:p>
        </p:txBody>
      </p:sp>
      <p:sp>
        <p:nvSpPr>
          <p:cNvPr id="13" name="TextBox 12">
            <a:extLst>
              <a:ext uri="{FF2B5EF4-FFF2-40B4-BE49-F238E27FC236}">
                <a16:creationId xmlns:a16="http://schemas.microsoft.com/office/drawing/2014/main" id="{7AAE9BF7-9C75-4B74-25DD-A6C2C467A0DF}"/>
              </a:ext>
            </a:extLst>
          </p:cNvPr>
          <p:cNvSpPr txBox="1"/>
          <p:nvPr/>
        </p:nvSpPr>
        <p:spPr>
          <a:xfrm>
            <a:off x="1271371" y="3035675"/>
            <a:ext cx="12096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a:ea typeface="+mn-ea"/>
                <a:cs typeface="+mn-cs"/>
              </a:rPr>
              <a:t>59%</a:t>
            </a:r>
          </a:p>
        </p:txBody>
      </p:sp>
      <p:sp>
        <p:nvSpPr>
          <p:cNvPr id="6" name="Oval 5">
            <a:extLst>
              <a:ext uri="{FF2B5EF4-FFF2-40B4-BE49-F238E27FC236}">
                <a16:creationId xmlns:a16="http://schemas.microsoft.com/office/drawing/2014/main" id="{B67F0AC4-2DDA-A4C2-2254-ED9F00AB9C78}"/>
              </a:ext>
            </a:extLst>
          </p:cNvPr>
          <p:cNvSpPr/>
          <p:nvPr/>
        </p:nvSpPr>
        <p:spPr>
          <a:xfrm>
            <a:off x="6832979" y="2907727"/>
            <a:ext cx="2546765" cy="2546765"/>
          </a:xfrm>
          <a:prstGeom prst="ellipse">
            <a:avLst/>
          </a:prstGeom>
          <a:solidFill>
            <a:srgbClr val="007B4E"/>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99C13343-6383-20E1-4318-2BFE97DDBF38}"/>
              </a:ext>
            </a:extLst>
          </p:cNvPr>
          <p:cNvSpPr txBox="1"/>
          <p:nvPr/>
        </p:nvSpPr>
        <p:spPr>
          <a:xfrm>
            <a:off x="7498620" y="3524756"/>
            <a:ext cx="1889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is bundled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with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mortgage</a:t>
            </a:r>
          </a:p>
        </p:txBody>
      </p:sp>
      <p:sp>
        <p:nvSpPr>
          <p:cNvPr id="16" name="TextBox 15">
            <a:extLst>
              <a:ext uri="{FF2B5EF4-FFF2-40B4-BE49-F238E27FC236}">
                <a16:creationId xmlns:a16="http://schemas.microsoft.com/office/drawing/2014/main" id="{908219C5-AC39-A72D-D594-E58D72AD1FBB}"/>
              </a:ext>
            </a:extLst>
          </p:cNvPr>
          <p:cNvSpPr txBox="1"/>
          <p:nvPr/>
        </p:nvSpPr>
        <p:spPr>
          <a:xfrm>
            <a:off x="7498620" y="4380205"/>
            <a:ext cx="12314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a:ea typeface="+mn-ea"/>
                <a:cs typeface="+mn-cs"/>
              </a:rPr>
              <a:t>19%</a:t>
            </a:r>
          </a:p>
        </p:txBody>
      </p:sp>
      <p:sp>
        <p:nvSpPr>
          <p:cNvPr id="5" name="Oval 4">
            <a:extLst>
              <a:ext uri="{FF2B5EF4-FFF2-40B4-BE49-F238E27FC236}">
                <a16:creationId xmlns:a16="http://schemas.microsoft.com/office/drawing/2014/main" id="{DC026A13-BBED-163E-3381-93834A4D3F44}"/>
              </a:ext>
            </a:extLst>
          </p:cNvPr>
          <p:cNvSpPr/>
          <p:nvPr/>
        </p:nvSpPr>
        <p:spPr>
          <a:xfrm>
            <a:off x="4794120" y="1718551"/>
            <a:ext cx="2592743" cy="2592743"/>
          </a:xfrm>
          <a:prstGeom prst="ellipse">
            <a:avLst/>
          </a:prstGeom>
          <a:solidFill>
            <a:srgbClr val="002F70"/>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27577C84-75E1-2828-19A1-AA51C0E48FDC}"/>
              </a:ext>
            </a:extLst>
          </p:cNvPr>
          <p:cNvSpPr txBox="1"/>
          <p:nvPr/>
        </p:nvSpPr>
        <p:spPr>
          <a:xfrm>
            <a:off x="5458325" y="2293216"/>
            <a:ext cx="18190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is bundled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with a P&amp;C policy</a:t>
            </a:r>
          </a:p>
        </p:txBody>
      </p:sp>
      <p:sp>
        <p:nvSpPr>
          <p:cNvPr id="17" name="TextBox 16">
            <a:extLst>
              <a:ext uri="{FF2B5EF4-FFF2-40B4-BE49-F238E27FC236}">
                <a16:creationId xmlns:a16="http://schemas.microsoft.com/office/drawing/2014/main" id="{EDCB96AC-ABEB-D693-1845-072A51836933}"/>
              </a:ext>
            </a:extLst>
          </p:cNvPr>
          <p:cNvSpPr txBox="1"/>
          <p:nvPr/>
        </p:nvSpPr>
        <p:spPr>
          <a:xfrm>
            <a:off x="5458325" y="3117021"/>
            <a:ext cx="18190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a:ea typeface="+mn-ea"/>
                <a:cs typeface="+mn-cs"/>
              </a:rPr>
              <a:t>24%</a:t>
            </a:r>
          </a:p>
        </p:txBody>
      </p:sp>
      <p:sp>
        <p:nvSpPr>
          <p:cNvPr id="4" name="Oval 3">
            <a:extLst>
              <a:ext uri="{FF2B5EF4-FFF2-40B4-BE49-F238E27FC236}">
                <a16:creationId xmlns:a16="http://schemas.microsoft.com/office/drawing/2014/main" id="{861C3906-F434-368C-697B-362599142FF7}"/>
              </a:ext>
            </a:extLst>
          </p:cNvPr>
          <p:cNvSpPr/>
          <p:nvPr/>
        </p:nvSpPr>
        <p:spPr>
          <a:xfrm>
            <a:off x="2659421" y="2921080"/>
            <a:ext cx="2533412" cy="2533412"/>
          </a:xfrm>
          <a:prstGeom prst="ellipse">
            <a:avLst/>
          </a:prstGeom>
          <a:solidFill>
            <a:srgbClr val="EAE6E2"/>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F5F5BE7-3F4F-222B-BC73-B757E4B8DCF4}"/>
              </a:ext>
            </a:extLst>
          </p:cNvPr>
          <p:cNvSpPr txBox="1"/>
          <p:nvPr/>
        </p:nvSpPr>
        <p:spPr>
          <a:xfrm>
            <a:off x="3231563" y="3247757"/>
            <a:ext cx="177168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provides wellness programs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and incentives</a:t>
            </a:r>
          </a:p>
        </p:txBody>
      </p:sp>
      <p:sp>
        <p:nvSpPr>
          <p:cNvPr id="15" name="TextBox 14">
            <a:extLst>
              <a:ext uri="{FF2B5EF4-FFF2-40B4-BE49-F238E27FC236}">
                <a16:creationId xmlns:a16="http://schemas.microsoft.com/office/drawing/2014/main" id="{1C3F0A6D-AABF-DDB9-29E1-B0E533948FDE}"/>
              </a:ext>
            </a:extLst>
          </p:cNvPr>
          <p:cNvSpPr txBox="1"/>
          <p:nvPr/>
        </p:nvSpPr>
        <p:spPr>
          <a:xfrm>
            <a:off x="3231563" y="4349444"/>
            <a:ext cx="12425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panose="020B0604020202020204"/>
                <a:ea typeface="+mn-ea"/>
                <a:cs typeface="+mn-cs"/>
              </a:rPr>
              <a:t>25%</a:t>
            </a:r>
          </a:p>
        </p:txBody>
      </p:sp>
      <p:sp>
        <p:nvSpPr>
          <p:cNvPr id="7" name="Oval 6">
            <a:extLst>
              <a:ext uri="{FF2B5EF4-FFF2-40B4-BE49-F238E27FC236}">
                <a16:creationId xmlns:a16="http://schemas.microsoft.com/office/drawing/2014/main" id="{44E1A2B0-267F-E9B7-082B-CABAA1E2EEAB}"/>
              </a:ext>
            </a:extLst>
          </p:cNvPr>
          <p:cNvSpPr/>
          <p:nvPr/>
        </p:nvSpPr>
        <p:spPr>
          <a:xfrm>
            <a:off x="8820126" y="1621187"/>
            <a:ext cx="2550275" cy="2550275"/>
          </a:xfrm>
          <a:prstGeom prst="ellipse">
            <a:avLst/>
          </a:prstGeom>
          <a:solidFill>
            <a:srgbClr val="EAE6E2"/>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818D0A89-746D-26B5-5EEC-F5CEF19347D9}"/>
              </a:ext>
            </a:extLst>
          </p:cNvPr>
          <p:cNvSpPr txBox="1"/>
          <p:nvPr/>
        </p:nvSpPr>
        <p:spPr>
          <a:xfrm>
            <a:off x="9499872" y="2016217"/>
            <a:ext cx="188949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provides immediate short-term coverage</a:t>
            </a:r>
          </a:p>
        </p:txBody>
      </p:sp>
      <p:sp>
        <p:nvSpPr>
          <p:cNvPr id="18" name="TextBox 17">
            <a:extLst>
              <a:ext uri="{FF2B5EF4-FFF2-40B4-BE49-F238E27FC236}">
                <a16:creationId xmlns:a16="http://schemas.microsoft.com/office/drawing/2014/main" id="{144E8294-D4C0-C74A-3610-080AF7EFEC17}"/>
              </a:ext>
            </a:extLst>
          </p:cNvPr>
          <p:cNvSpPr txBox="1"/>
          <p:nvPr/>
        </p:nvSpPr>
        <p:spPr>
          <a:xfrm>
            <a:off x="9499872" y="3109647"/>
            <a:ext cx="12734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panose="020B0604020202020204"/>
                <a:ea typeface="+mn-ea"/>
                <a:cs typeface="+mn-cs"/>
              </a:rPr>
              <a:t>13%</a:t>
            </a:r>
          </a:p>
        </p:txBody>
      </p:sp>
    </p:spTree>
    <p:extLst>
      <p:ext uri="{BB962C8B-B14F-4D97-AF65-F5344CB8AC3E}">
        <p14:creationId xmlns:p14="http://schemas.microsoft.com/office/powerpoint/2010/main" val="634106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latin typeface="+mj-lt"/>
              </a:rPr>
              <a:t>The Takeaways…</a:t>
            </a:r>
            <a:endParaRPr lang="en-US" dirty="0">
              <a:latin typeface="+mj-lt"/>
            </a:endParaRPr>
          </a:p>
        </p:txBody>
      </p:sp>
      <p:sp>
        <p:nvSpPr>
          <p:cNvPr id="4" name="Text Placeholder 3"/>
          <p:cNvSpPr>
            <a:spLocks noGrp="1"/>
          </p:cNvSpPr>
          <p:nvPr>
            <p:ph type="body" sz="quarter" idx="10"/>
          </p:nvPr>
        </p:nvSpPr>
        <p:spPr/>
        <p:txBody>
          <a:bodyPr/>
          <a:lstStyle/>
          <a:p>
            <a:pPr marL="342900"/>
            <a:r>
              <a:rPr lang="en-US" dirty="0"/>
              <a:t>While the pandemic is over it’s impact on younger generations’ thinking about financial protection will last</a:t>
            </a:r>
          </a:p>
          <a:p>
            <a:pPr marL="342900"/>
            <a:r>
              <a:rPr lang="en-US" dirty="0"/>
              <a:t>Personalize all online environments - Social Media is “the internet” to millions </a:t>
            </a:r>
          </a:p>
          <a:p>
            <a:pPr marL="342900"/>
            <a:r>
              <a:rPr lang="en-US" dirty="0"/>
              <a:t>Embedded life products, wellness programs, bundling, immediate smaller purchases may work well with younger individuals</a:t>
            </a:r>
          </a:p>
          <a:p>
            <a:pPr marL="342900"/>
            <a:r>
              <a:rPr lang="en-US" dirty="0"/>
              <a:t>New ways to educate and market – it’s a new world and we’re not going back</a:t>
            </a:r>
          </a:p>
          <a:p>
            <a:pPr>
              <a:lnSpc>
                <a:spcPts val="2600"/>
              </a:lnSpc>
            </a:pPr>
            <a:endParaRPr lang="en-US" dirty="0"/>
          </a:p>
        </p:txBody>
      </p:sp>
      <p:pic>
        <p:nvPicPr>
          <p:cNvPr id="9" name="Picture Placeholder 8"/>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l="8793" r="8793"/>
          <a:stretch>
            <a:fillRect/>
          </a:stretch>
        </p:blipFill>
        <p:spPr/>
      </p:pic>
      <p:sp>
        <p:nvSpPr>
          <p:cNvPr id="2" name="Slide Number Placeholder 1"/>
          <p:cNvSpPr>
            <a:spLocks noGrp="1"/>
          </p:cNvSpPr>
          <p:nvPr>
            <p:ph type="sldNum" sz="quarter" idx="4294967295"/>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Content Placeholder 6">
            <a:extLst>
              <a:ext uri="{FF2B5EF4-FFF2-40B4-BE49-F238E27FC236}">
                <a16:creationId xmlns:a16="http://schemas.microsoft.com/office/drawing/2014/main" id="{8C185E17-11B2-19E9-4047-2B2E2D518BFB}"/>
              </a:ext>
            </a:extLst>
          </p:cNvPr>
          <p:cNvSpPr txBox="1">
            <a:spLocks/>
          </p:cNvSpPr>
          <p:nvPr/>
        </p:nvSpPr>
        <p:spPr>
          <a:xfrm>
            <a:off x="192741" y="1392185"/>
            <a:ext cx="11900350" cy="4066413"/>
          </a:xfrm>
          <a:prstGeom prst="rect">
            <a:avLst/>
          </a:prstGeom>
        </p:spPr>
        <p:txBody>
          <a:bodyPr>
            <a:noAutofit/>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342900" marR="0" lvl="0" indent="-342900" algn="l" defTabSz="914400" rtl="0" eaLnBrk="1" fontAlgn="base" latinLnBrk="0" hangingPunct="1">
              <a:lnSpc>
                <a:spcPct val="160000"/>
              </a:lnSpc>
              <a:spcBef>
                <a:spcPts val="0"/>
              </a:spcBef>
              <a:spcAft>
                <a:spcPts val="1260"/>
              </a:spcAft>
              <a:buClrTx/>
              <a:buSzPct val="90000"/>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026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276579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5639-9C99-5431-9506-54EFF9611CE1}"/>
              </a:ext>
            </a:extLst>
          </p:cNvPr>
          <p:cNvSpPr>
            <a:spLocks noGrp="1"/>
          </p:cNvSpPr>
          <p:nvPr>
            <p:ph type="title"/>
          </p:nvPr>
        </p:nvSpPr>
        <p:spPr/>
        <p:txBody>
          <a:bodyPr/>
          <a:lstStyle/>
          <a:p>
            <a:r>
              <a:rPr lang="en-US" dirty="0"/>
              <a:t>Who </a:t>
            </a:r>
            <a:r>
              <a:rPr lang="en-US" dirty="0" smtClean="0"/>
              <a:t>Are </a:t>
            </a:r>
            <a:r>
              <a:rPr lang="en-US" dirty="0"/>
              <a:t>T</a:t>
            </a:r>
            <a:r>
              <a:rPr lang="en-US" dirty="0" smtClean="0"/>
              <a:t>hey</a:t>
            </a:r>
            <a:r>
              <a:rPr lang="en-US" dirty="0"/>
              <a:t>?</a:t>
            </a:r>
          </a:p>
        </p:txBody>
      </p:sp>
      <p:sp>
        <p:nvSpPr>
          <p:cNvPr id="4" name="TextBox 3">
            <a:extLst>
              <a:ext uri="{FF2B5EF4-FFF2-40B4-BE49-F238E27FC236}">
                <a16:creationId xmlns:a16="http://schemas.microsoft.com/office/drawing/2014/main" id="{3873D89E-3A71-87AD-CE8A-A8B071F50DB2}"/>
              </a:ext>
            </a:extLst>
          </p:cNvPr>
          <p:cNvSpPr txBox="1"/>
          <p:nvPr/>
        </p:nvSpPr>
        <p:spPr>
          <a:xfrm>
            <a:off x="539746" y="1485284"/>
            <a:ext cx="4994781" cy="4185761"/>
          </a:xfrm>
          <a:prstGeom prst="rect">
            <a:avLst/>
          </a:prstGeom>
          <a:noFill/>
        </p:spPr>
        <p:txBody>
          <a:bodyPr wrap="square" rtlCol="0">
            <a:spAutoFit/>
          </a:bodyPr>
          <a:lstStyle/>
          <a:p>
            <a:pPr marL="285764" indent="-285764">
              <a:spcAft>
                <a:spcPts val="1200"/>
              </a:spcAft>
              <a:buFont typeface="Wingdings" panose="05000000000000000000" pitchFamily="2" charset="2"/>
              <a:buChar char="§"/>
            </a:pPr>
            <a:r>
              <a:rPr lang="en-US" sz="2400" dirty="0"/>
              <a:t>More educated </a:t>
            </a:r>
          </a:p>
          <a:p>
            <a:pPr marL="285764" indent="-285764">
              <a:spcAft>
                <a:spcPts val="1200"/>
              </a:spcAft>
              <a:buFont typeface="Wingdings" panose="05000000000000000000" pitchFamily="2" charset="2"/>
              <a:buChar char="§"/>
            </a:pPr>
            <a:r>
              <a:rPr lang="en-US" sz="2400" dirty="0"/>
              <a:t>Slower to join the workforce</a:t>
            </a:r>
          </a:p>
          <a:p>
            <a:pPr marL="285764" indent="-285764">
              <a:spcAft>
                <a:spcPts val="1200"/>
              </a:spcAft>
              <a:buFont typeface="Wingdings" panose="05000000000000000000" pitchFamily="2" charset="2"/>
              <a:buChar char="§"/>
            </a:pPr>
            <a:r>
              <a:rPr lang="en-US" sz="2400" dirty="0"/>
              <a:t>Financial crisis &amp; COVID </a:t>
            </a:r>
          </a:p>
          <a:p>
            <a:pPr marL="285764" indent="-285764">
              <a:spcAft>
                <a:spcPts val="1200"/>
              </a:spcAft>
              <a:buFont typeface="Wingdings" panose="05000000000000000000" pitchFamily="2" charset="2"/>
              <a:buChar char="§"/>
            </a:pPr>
            <a:r>
              <a:rPr lang="en-US" sz="2400" dirty="0"/>
              <a:t>Some pessimism about finances – home ownership &amp; retirement  </a:t>
            </a:r>
          </a:p>
          <a:p>
            <a:pPr marL="285764" indent="-285764">
              <a:spcAft>
                <a:spcPts val="1200"/>
              </a:spcAft>
              <a:buFont typeface="Wingdings" panose="05000000000000000000" pitchFamily="2" charset="2"/>
              <a:buChar char="§"/>
            </a:pPr>
            <a:r>
              <a:rPr lang="en-US" sz="2400" dirty="0"/>
              <a:t>Accumulated less wealth than Gen X or Boomers at same age</a:t>
            </a:r>
          </a:p>
          <a:p>
            <a:pPr marL="285764" indent="-285764">
              <a:spcAft>
                <a:spcPts val="1200"/>
              </a:spcAft>
              <a:buFont typeface="Wingdings" panose="05000000000000000000" pitchFamily="2" charset="2"/>
              <a:buChar char="§"/>
            </a:pPr>
            <a:r>
              <a:rPr lang="en-US" sz="2400" dirty="0"/>
              <a:t>More likely to use buy now, pay later services</a:t>
            </a:r>
          </a:p>
        </p:txBody>
      </p:sp>
      <p:graphicFrame>
        <p:nvGraphicFramePr>
          <p:cNvPr id="6" name="Chart 5">
            <a:extLst>
              <a:ext uri="{FF2B5EF4-FFF2-40B4-BE49-F238E27FC236}">
                <a16:creationId xmlns:a16="http://schemas.microsoft.com/office/drawing/2014/main" id="{65307248-7D02-88BB-3D87-5D4F7088A16D}"/>
              </a:ext>
            </a:extLst>
          </p:cNvPr>
          <p:cNvGraphicFramePr>
            <a:graphicFrameLocks/>
          </p:cNvGraphicFramePr>
          <p:nvPr>
            <p:extLst>
              <p:ext uri="{D42A27DB-BD31-4B8C-83A1-F6EECF244321}">
                <p14:modId xmlns:p14="http://schemas.microsoft.com/office/powerpoint/2010/main" val="532676581"/>
              </p:ext>
            </p:extLst>
          </p:nvPr>
        </p:nvGraphicFramePr>
        <p:xfrm>
          <a:off x="6371924" y="3773342"/>
          <a:ext cx="4777833" cy="281362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9065" y="1000315"/>
            <a:ext cx="4025767" cy="2687199"/>
          </a:xfrm>
          <a:prstGeom prst="rect">
            <a:avLst/>
          </a:prstGeom>
        </p:spPr>
      </p:pic>
    </p:spTree>
    <p:extLst>
      <p:ext uri="{BB962C8B-B14F-4D97-AF65-F5344CB8AC3E}">
        <p14:creationId xmlns:p14="http://schemas.microsoft.com/office/powerpoint/2010/main" val="1785939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F8349B9-3CC5-9A79-16DB-35910F8A6B47}"/>
              </a:ext>
            </a:extLst>
          </p:cNvPr>
          <p:cNvSpPr>
            <a:spLocks noGrp="1"/>
          </p:cNvSpPr>
          <p:nvPr>
            <p:ph type="title"/>
          </p:nvPr>
        </p:nvSpPr>
        <p:spPr>
          <a:xfrm>
            <a:off x="5782" y="4391025"/>
            <a:ext cx="12024293" cy="1219199"/>
          </a:xfrm>
        </p:spPr>
        <p:txBody>
          <a:bodyPr wrap="none" anchor="ctr">
            <a:normAutofit/>
          </a:bodyPr>
          <a:lstStyle/>
          <a:p>
            <a:r>
              <a:rPr lang="en-US" dirty="0"/>
              <a:t>Gen Z and Millennials Face Unique Challenges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5428" b="33257"/>
          <a:stretch/>
        </p:blipFill>
        <p:spPr>
          <a:xfrm>
            <a:off x="5782" y="0"/>
            <a:ext cx="12191980" cy="4170947"/>
          </a:xfrm>
          <a:prstGeom prst="rect">
            <a:avLst/>
          </a:prstGeom>
        </p:spPr>
      </p:pic>
      <p:sp>
        <p:nvSpPr>
          <p:cNvPr id="3" name="Slide Number Placeholder 2"/>
          <p:cNvSpPr>
            <a:spLocks noGrp="1"/>
          </p:cNvSpPr>
          <p:nvPr>
            <p:ph type="sldNum" sz="quarter" idx="4294967295"/>
          </p:nvPr>
        </p:nvSpPr>
        <p:spPr/>
        <p:txBody>
          <a:bodyPr/>
          <a:lstStyle/>
          <a:p>
            <a:fld id="{04397EF3-D18C-4DC3-9670-EA50C968395A}" type="slidenum">
              <a:rPr lang="en-US" smtClean="0"/>
              <a:t>4</a:t>
            </a:fld>
            <a:endParaRPr lang="en-US" dirty="0"/>
          </a:p>
        </p:txBody>
      </p:sp>
    </p:spTree>
    <p:extLst>
      <p:ext uri="{BB962C8B-B14F-4D97-AF65-F5344CB8AC3E}">
        <p14:creationId xmlns:p14="http://schemas.microsoft.com/office/powerpoint/2010/main" val="3121853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7A3D-4371-4990-E6D3-4AFF34682141}"/>
              </a:ext>
            </a:extLst>
          </p:cNvPr>
          <p:cNvSpPr>
            <a:spLocks noGrp="1"/>
          </p:cNvSpPr>
          <p:nvPr>
            <p:ph type="title"/>
          </p:nvPr>
        </p:nvSpPr>
        <p:spPr/>
        <p:txBody>
          <a:bodyPr/>
          <a:lstStyle/>
          <a:p>
            <a:r>
              <a:rPr lang="en-US" dirty="0"/>
              <a:t>Gen Z and Millennials </a:t>
            </a:r>
            <a:r>
              <a:rPr lang="en-US" dirty="0" smtClean="0"/>
              <a:t>Feel </a:t>
            </a:r>
            <a:r>
              <a:rPr lang="en-US" dirty="0"/>
              <a:t>M</a:t>
            </a:r>
            <a:r>
              <a:rPr lang="en-US" dirty="0" smtClean="0"/>
              <a:t>ore </a:t>
            </a:r>
            <a:r>
              <a:rPr lang="en-US" dirty="0"/>
              <a:t>S</a:t>
            </a:r>
            <a:r>
              <a:rPr lang="en-US" dirty="0" smtClean="0"/>
              <a:t>tressed</a:t>
            </a:r>
            <a:endParaRPr lang="en-US" dirty="0"/>
          </a:p>
        </p:txBody>
      </p:sp>
      <p:graphicFrame>
        <p:nvGraphicFramePr>
          <p:cNvPr id="5" name="Chart 4">
            <a:extLst>
              <a:ext uri="{FF2B5EF4-FFF2-40B4-BE49-F238E27FC236}">
                <a16:creationId xmlns:a16="http://schemas.microsoft.com/office/drawing/2014/main" id="{90A3433E-9E80-D545-C70F-301A1EE22975}"/>
              </a:ext>
            </a:extLst>
          </p:cNvPr>
          <p:cNvGraphicFramePr/>
          <p:nvPr>
            <p:extLst>
              <p:ext uri="{D42A27DB-BD31-4B8C-83A1-F6EECF244321}">
                <p14:modId xmlns:p14="http://schemas.microsoft.com/office/powerpoint/2010/main" val="2662571002"/>
              </p:ext>
            </p:extLst>
          </p:nvPr>
        </p:nvGraphicFramePr>
        <p:xfrm>
          <a:off x="958516" y="890341"/>
          <a:ext cx="10274970" cy="51495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5D38FC2-0E70-7ACA-0FFF-A35914538550}"/>
              </a:ext>
            </a:extLst>
          </p:cNvPr>
          <p:cNvSpPr txBox="1"/>
          <p:nvPr/>
        </p:nvSpPr>
        <p:spPr>
          <a:xfrm>
            <a:off x="333756" y="6344412"/>
            <a:ext cx="4110421" cy="276999"/>
          </a:xfrm>
          <a:prstGeom prst="rect">
            <a:avLst/>
          </a:prstGeom>
          <a:noFill/>
        </p:spPr>
        <p:txBody>
          <a:bodyPr wrap="none" rtlCol="0">
            <a:spAutoFit/>
          </a:bodyPr>
          <a:lstStyle/>
          <a:p>
            <a:r>
              <a:rPr lang="en-US" sz="1200" dirty="0"/>
              <a:t>Source: Consumer Sentiment Survey (April 2023), LIMRA</a:t>
            </a:r>
          </a:p>
        </p:txBody>
      </p:sp>
    </p:spTree>
    <p:extLst>
      <p:ext uri="{BB962C8B-B14F-4D97-AF65-F5344CB8AC3E}">
        <p14:creationId xmlns:p14="http://schemas.microsoft.com/office/powerpoint/2010/main" val="4208389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99DC-5B3B-0F55-615E-F897233F85F0}"/>
              </a:ext>
            </a:extLst>
          </p:cNvPr>
          <p:cNvSpPr>
            <a:spLocks noGrp="1"/>
          </p:cNvSpPr>
          <p:nvPr>
            <p:ph type="title"/>
          </p:nvPr>
        </p:nvSpPr>
        <p:spPr/>
        <p:txBody>
          <a:bodyPr/>
          <a:lstStyle/>
          <a:p>
            <a:r>
              <a:rPr lang="en-US" dirty="0"/>
              <a:t>Young </a:t>
            </a:r>
            <a:r>
              <a:rPr lang="en-US" dirty="0" smtClean="0"/>
              <a:t>Adults</a:t>
            </a:r>
            <a:r>
              <a:rPr lang="en-US" dirty="0"/>
              <a:t>’ </a:t>
            </a:r>
            <a:r>
              <a:rPr lang="en-US" dirty="0" smtClean="0"/>
              <a:t>Financial </a:t>
            </a:r>
            <a:r>
              <a:rPr lang="en-US" dirty="0"/>
              <a:t>P</a:t>
            </a:r>
            <a:r>
              <a:rPr lang="en-US" dirty="0" smtClean="0"/>
              <a:t>riorities </a:t>
            </a:r>
            <a:r>
              <a:rPr lang="en-US" dirty="0"/>
              <a:t>and </a:t>
            </a:r>
            <a:r>
              <a:rPr lang="en-US" dirty="0" smtClean="0"/>
              <a:t>Concerns</a:t>
            </a:r>
            <a:endParaRPr lang="en-US" dirty="0"/>
          </a:p>
        </p:txBody>
      </p:sp>
      <p:graphicFrame>
        <p:nvGraphicFramePr>
          <p:cNvPr id="3" name="Chart 2">
            <a:extLst>
              <a:ext uri="{FF2B5EF4-FFF2-40B4-BE49-F238E27FC236}">
                <a16:creationId xmlns:a16="http://schemas.microsoft.com/office/drawing/2014/main" id="{D7AE01F2-D32E-B56F-0EB8-03298F82EB24}"/>
              </a:ext>
            </a:extLst>
          </p:cNvPr>
          <p:cNvGraphicFramePr/>
          <p:nvPr>
            <p:extLst>
              <p:ext uri="{D42A27DB-BD31-4B8C-83A1-F6EECF244321}">
                <p14:modId xmlns:p14="http://schemas.microsoft.com/office/powerpoint/2010/main" val="3860555566"/>
              </p:ext>
            </p:extLst>
          </p:nvPr>
        </p:nvGraphicFramePr>
        <p:xfrm>
          <a:off x="1634490" y="890341"/>
          <a:ext cx="9372600" cy="53422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7659422-C54F-9853-CBC6-C4B9584F0456}"/>
              </a:ext>
            </a:extLst>
          </p:cNvPr>
          <p:cNvSpPr txBox="1"/>
          <p:nvPr/>
        </p:nvSpPr>
        <p:spPr>
          <a:xfrm>
            <a:off x="333756" y="6344412"/>
            <a:ext cx="4789453" cy="276999"/>
          </a:xfrm>
          <a:prstGeom prst="rect">
            <a:avLst/>
          </a:prstGeom>
          <a:noFill/>
        </p:spPr>
        <p:txBody>
          <a:bodyPr wrap="none" rtlCol="0">
            <a:spAutoFit/>
          </a:bodyPr>
          <a:lstStyle/>
          <a:p>
            <a:r>
              <a:rPr lang="en-US" sz="1200" dirty="0"/>
              <a:t>Source: 2023 Insurance Barometer Study, LIMRA and Life Happens</a:t>
            </a:r>
          </a:p>
        </p:txBody>
      </p:sp>
    </p:spTree>
    <p:extLst>
      <p:ext uri="{BB962C8B-B14F-4D97-AF65-F5344CB8AC3E}">
        <p14:creationId xmlns:p14="http://schemas.microsoft.com/office/powerpoint/2010/main" val="271094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104FDE-1430-3968-24EB-E5CC655E8488}"/>
              </a:ext>
            </a:extLst>
          </p:cNvPr>
          <p:cNvSpPr>
            <a:spLocks noGrp="1"/>
          </p:cNvSpPr>
          <p:nvPr>
            <p:ph type="title"/>
          </p:nvPr>
        </p:nvSpPr>
        <p:spPr/>
        <p:txBody>
          <a:bodyPr anchor="ctr">
            <a:normAutofit/>
          </a:bodyPr>
          <a:lstStyle/>
          <a:p>
            <a:r>
              <a:rPr lang="en-US" dirty="0"/>
              <a:t>U.S. </a:t>
            </a:r>
            <a:r>
              <a:rPr lang="en-US" dirty="0" smtClean="0"/>
              <a:t>Life </a:t>
            </a:r>
            <a:r>
              <a:rPr lang="en-US" dirty="0"/>
              <a:t>I</a:t>
            </a:r>
            <a:r>
              <a:rPr lang="en-US" dirty="0" smtClean="0"/>
              <a:t>nsurance Record-Breaking </a:t>
            </a:r>
            <a:r>
              <a:rPr lang="en-US" dirty="0"/>
              <a:t>S</a:t>
            </a:r>
            <a:r>
              <a:rPr lang="en-US" dirty="0" smtClean="0"/>
              <a:t>ales </a:t>
            </a:r>
            <a:r>
              <a:rPr lang="en-US" dirty="0"/>
              <a:t>in 2021 and 2022</a:t>
            </a:r>
          </a:p>
        </p:txBody>
      </p:sp>
      <p:graphicFrame>
        <p:nvGraphicFramePr>
          <p:cNvPr id="4" name="Chart 3">
            <a:extLst>
              <a:ext uri="{FF2B5EF4-FFF2-40B4-BE49-F238E27FC236}">
                <a16:creationId xmlns:a16="http://schemas.microsoft.com/office/drawing/2014/main" id="{C76CBDC9-B708-915D-7A50-F89B04905092}"/>
              </a:ext>
            </a:extLst>
          </p:cNvPr>
          <p:cNvGraphicFramePr/>
          <p:nvPr>
            <p:extLst>
              <p:ext uri="{D42A27DB-BD31-4B8C-83A1-F6EECF244321}">
                <p14:modId xmlns:p14="http://schemas.microsoft.com/office/powerpoint/2010/main" val="3017068750"/>
              </p:ext>
            </p:extLst>
          </p:nvPr>
        </p:nvGraphicFramePr>
        <p:xfrm>
          <a:off x="555987" y="1121469"/>
          <a:ext cx="10515600" cy="49333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6EE5BF0-1400-C789-834D-1F964A75D6EB}"/>
              </a:ext>
            </a:extLst>
          </p:cNvPr>
          <p:cNvSpPr txBox="1"/>
          <p:nvPr/>
        </p:nvSpPr>
        <p:spPr>
          <a:xfrm>
            <a:off x="333756" y="6344412"/>
            <a:ext cx="4854214" cy="276999"/>
          </a:xfrm>
          <a:prstGeom prst="rect">
            <a:avLst/>
          </a:prstGeom>
          <a:noFill/>
        </p:spPr>
        <p:txBody>
          <a:bodyPr wrap="none" rtlCol="0">
            <a:spAutoFit/>
          </a:bodyPr>
          <a:lstStyle/>
          <a:p>
            <a:r>
              <a:rPr lang="en-US" sz="1200" dirty="0"/>
              <a:t>Source: U.S. Retail Individual Life Insurance Sales Estimates, LIMRA</a:t>
            </a:r>
          </a:p>
        </p:txBody>
      </p:sp>
    </p:spTree>
    <p:extLst>
      <p:ext uri="{BB962C8B-B14F-4D97-AF65-F5344CB8AC3E}">
        <p14:creationId xmlns:p14="http://schemas.microsoft.com/office/powerpoint/2010/main" val="3790978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93EA1EC-AE0B-AD7A-5CF7-2DA92BADFA2D}"/>
              </a:ext>
            </a:extLst>
          </p:cNvPr>
          <p:cNvGraphicFramePr>
            <a:graphicFrameLocks/>
          </p:cNvGraphicFramePr>
          <p:nvPr>
            <p:extLst>
              <p:ext uri="{D42A27DB-BD31-4B8C-83A1-F6EECF244321}">
                <p14:modId xmlns:p14="http://schemas.microsoft.com/office/powerpoint/2010/main" val="1767169927"/>
              </p:ext>
            </p:extLst>
          </p:nvPr>
        </p:nvGraphicFramePr>
        <p:xfrm>
          <a:off x="-1010653" y="-932407"/>
          <a:ext cx="13036399" cy="65296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6C58643-24EC-2F63-319B-CE35CC474D12}"/>
              </a:ext>
            </a:extLst>
          </p:cNvPr>
          <p:cNvSpPr>
            <a:spLocks noGrp="1"/>
          </p:cNvSpPr>
          <p:nvPr>
            <p:ph type="title"/>
          </p:nvPr>
        </p:nvSpPr>
        <p:spPr>
          <a:xfrm>
            <a:off x="21268" y="0"/>
            <a:ext cx="12191998" cy="890341"/>
          </a:xfrm>
        </p:spPr>
        <p:txBody>
          <a:bodyPr/>
          <a:lstStyle/>
          <a:p>
            <a:r>
              <a:rPr lang="en-US" dirty="0"/>
              <a:t>Despite S</a:t>
            </a:r>
            <a:r>
              <a:rPr lang="en-US" dirty="0" smtClean="0"/>
              <a:t>ales</a:t>
            </a:r>
            <a:r>
              <a:rPr lang="en-US" dirty="0"/>
              <a:t>, N</a:t>
            </a:r>
            <a:r>
              <a:rPr lang="en-US" dirty="0" smtClean="0"/>
              <a:t>eed </a:t>
            </a:r>
            <a:r>
              <a:rPr lang="en-US" dirty="0"/>
              <a:t>G</a:t>
            </a:r>
            <a:r>
              <a:rPr lang="en-US" dirty="0" smtClean="0"/>
              <a:t>ap </a:t>
            </a:r>
            <a:r>
              <a:rPr lang="en-US" dirty="0"/>
              <a:t>H</a:t>
            </a:r>
            <a:r>
              <a:rPr lang="en-US" dirty="0" smtClean="0"/>
              <a:t>as Been </a:t>
            </a:r>
            <a:r>
              <a:rPr lang="en-US" dirty="0"/>
              <a:t>G</a:t>
            </a:r>
            <a:r>
              <a:rPr lang="en-US" dirty="0" smtClean="0"/>
              <a:t>rowing</a:t>
            </a:r>
            <a:endParaRPr lang="en-US" dirty="0"/>
          </a:p>
        </p:txBody>
      </p:sp>
      <p:sp>
        <p:nvSpPr>
          <p:cNvPr id="4" name="TextBox 3">
            <a:extLst>
              <a:ext uri="{FF2B5EF4-FFF2-40B4-BE49-F238E27FC236}">
                <a16:creationId xmlns:a16="http://schemas.microsoft.com/office/drawing/2014/main" id="{8D271163-1473-31CF-8CD2-C270CC528967}"/>
              </a:ext>
            </a:extLst>
          </p:cNvPr>
          <p:cNvSpPr txBox="1"/>
          <p:nvPr/>
        </p:nvSpPr>
        <p:spPr>
          <a:xfrm>
            <a:off x="-166253" y="1100484"/>
            <a:ext cx="12191999" cy="461665"/>
          </a:xfrm>
          <a:prstGeom prst="rect">
            <a:avLst/>
          </a:prstGeom>
          <a:noFill/>
        </p:spPr>
        <p:txBody>
          <a:bodyPr wrap="square" rtlCol="0">
            <a:spAutoFit/>
          </a:bodyPr>
          <a:lstStyle/>
          <a:p>
            <a:pPr algn="ctr"/>
            <a:r>
              <a:rPr lang="en-US" sz="2400" b="1" dirty="0"/>
              <a:t>Gap Between Own Insurance and Recognized Insurance Need</a:t>
            </a:r>
          </a:p>
        </p:txBody>
      </p:sp>
      <p:sp>
        <p:nvSpPr>
          <p:cNvPr id="5" name="TextBox 4">
            <a:extLst>
              <a:ext uri="{FF2B5EF4-FFF2-40B4-BE49-F238E27FC236}">
                <a16:creationId xmlns:a16="http://schemas.microsoft.com/office/drawing/2014/main" id="{3E741E88-3310-D96C-F72A-5F22A05BA88D}"/>
              </a:ext>
            </a:extLst>
          </p:cNvPr>
          <p:cNvSpPr txBox="1"/>
          <p:nvPr/>
        </p:nvSpPr>
        <p:spPr>
          <a:xfrm>
            <a:off x="333756" y="6344412"/>
            <a:ext cx="4789453" cy="276999"/>
          </a:xfrm>
          <a:prstGeom prst="rect">
            <a:avLst/>
          </a:prstGeom>
          <a:noFill/>
        </p:spPr>
        <p:txBody>
          <a:bodyPr wrap="none" rtlCol="0">
            <a:spAutoFit/>
          </a:bodyPr>
          <a:lstStyle/>
          <a:p>
            <a:r>
              <a:rPr lang="en-US" sz="1200" dirty="0"/>
              <a:t>Source: 2023 Insurance Barometer Study, LIMRA and Life Happens</a:t>
            </a:r>
          </a:p>
        </p:txBody>
      </p:sp>
    </p:spTree>
    <p:extLst>
      <p:ext uri="{BB962C8B-B14F-4D97-AF65-F5344CB8AC3E}">
        <p14:creationId xmlns:p14="http://schemas.microsoft.com/office/powerpoint/2010/main" val="3169917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550" r="550"/>
          <a:stretch>
            <a:fillRect/>
          </a:stretch>
        </p:blipFill>
        <p:spPr/>
      </p:pic>
      <p:sp>
        <p:nvSpPr>
          <p:cNvPr id="2" name="Title 1">
            <a:extLst>
              <a:ext uri="{FF2B5EF4-FFF2-40B4-BE49-F238E27FC236}">
                <a16:creationId xmlns:a16="http://schemas.microsoft.com/office/drawing/2014/main" id="{04F0C298-5E1E-F66F-985B-01677216BA3C}"/>
              </a:ext>
            </a:extLst>
          </p:cNvPr>
          <p:cNvSpPr>
            <a:spLocks noGrp="1"/>
          </p:cNvSpPr>
          <p:nvPr>
            <p:ph type="title"/>
          </p:nvPr>
        </p:nvSpPr>
        <p:spPr/>
        <p:txBody>
          <a:bodyPr/>
          <a:lstStyle/>
          <a:p>
            <a:r>
              <a:rPr lang="en-US" smtClean="0"/>
              <a:t>Less Likely to Own, More Likely to Say They Need Life Insurance</a:t>
            </a:r>
            <a:endParaRPr lang="en-US" dirty="0"/>
          </a:p>
        </p:txBody>
      </p:sp>
      <p:graphicFrame>
        <p:nvGraphicFramePr>
          <p:cNvPr id="6" name="Table 6">
            <a:extLst>
              <a:ext uri="{FF2B5EF4-FFF2-40B4-BE49-F238E27FC236}">
                <a16:creationId xmlns:a16="http://schemas.microsoft.com/office/drawing/2014/main" id="{884513CE-3944-1BA3-3B36-B8AB76574C49}"/>
              </a:ext>
            </a:extLst>
          </p:cNvPr>
          <p:cNvGraphicFramePr>
            <a:graphicFrameLocks noGrp="1"/>
          </p:cNvGraphicFramePr>
          <p:nvPr>
            <p:extLst>
              <p:ext uri="{D42A27DB-BD31-4B8C-83A1-F6EECF244321}">
                <p14:modId xmlns:p14="http://schemas.microsoft.com/office/powerpoint/2010/main" val="1496096045"/>
              </p:ext>
            </p:extLst>
          </p:nvPr>
        </p:nvGraphicFramePr>
        <p:xfrm>
          <a:off x="68438" y="1888697"/>
          <a:ext cx="5975604" cy="3885883"/>
        </p:xfrm>
        <a:graphic>
          <a:graphicData uri="http://schemas.openxmlformats.org/drawingml/2006/table">
            <a:tbl>
              <a:tblPr firstRow="1" bandRow="1">
                <a:tableStyleId>{5C22544A-7EE6-4342-B048-85BDC9FD1C3A}</a:tableStyleId>
              </a:tblPr>
              <a:tblGrid>
                <a:gridCol w="1991868">
                  <a:extLst>
                    <a:ext uri="{9D8B030D-6E8A-4147-A177-3AD203B41FA5}">
                      <a16:colId xmlns:a16="http://schemas.microsoft.com/office/drawing/2014/main" val="1567501910"/>
                    </a:ext>
                  </a:extLst>
                </a:gridCol>
                <a:gridCol w="1991868">
                  <a:extLst>
                    <a:ext uri="{9D8B030D-6E8A-4147-A177-3AD203B41FA5}">
                      <a16:colId xmlns:a16="http://schemas.microsoft.com/office/drawing/2014/main" val="1483084972"/>
                    </a:ext>
                  </a:extLst>
                </a:gridCol>
                <a:gridCol w="1991868">
                  <a:extLst>
                    <a:ext uri="{9D8B030D-6E8A-4147-A177-3AD203B41FA5}">
                      <a16:colId xmlns:a16="http://schemas.microsoft.com/office/drawing/2014/main" val="891593198"/>
                    </a:ext>
                  </a:extLst>
                </a:gridCol>
              </a:tblGrid>
              <a:tr h="983648">
                <a:tc>
                  <a:txBody>
                    <a:bodyPr/>
                    <a:lstStyle/>
                    <a:p>
                      <a:endParaRPr lang="en-US" dirty="0">
                        <a:solidFill>
                          <a:schemeClr val="tx1"/>
                        </a:solidFill>
                      </a:endParaRPr>
                    </a:p>
                  </a:txBody>
                  <a:tcPr>
                    <a:noFill/>
                  </a:tcPr>
                </a:tc>
                <a:tc>
                  <a:txBody>
                    <a:bodyPr/>
                    <a:lstStyle/>
                    <a:p>
                      <a:pPr algn="ctr"/>
                      <a:r>
                        <a:rPr lang="en-US" sz="2400" dirty="0">
                          <a:solidFill>
                            <a:schemeClr val="tx2">
                              <a:lumMod val="75000"/>
                            </a:schemeClr>
                          </a:solidFill>
                        </a:rPr>
                        <a:t>Have life insurance</a:t>
                      </a:r>
                    </a:p>
                  </a:txBody>
                  <a:tcPr>
                    <a:noFill/>
                  </a:tcPr>
                </a:tc>
                <a:tc>
                  <a:txBody>
                    <a:bodyPr/>
                    <a:lstStyle/>
                    <a:p>
                      <a:pPr algn="ctr"/>
                      <a:r>
                        <a:rPr lang="en-US" sz="2400" dirty="0">
                          <a:solidFill>
                            <a:schemeClr val="tx2">
                              <a:lumMod val="75000"/>
                            </a:schemeClr>
                          </a:solidFill>
                        </a:rPr>
                        <a:t>Need life insurance</a:t>
                      </a:r>
                    </a:p>
                  </a:txBody>
                  <a:tcPr>
                    <a:noFill/>
                  </a:tcPr>
                </a:tc>
                <a:extLst>
                  <a:ext uri="{0D108BD9-81ED-4DB2-BD59-A6C34878D82A}">
                    <a16:rowId xmlns:a16="http://schemas.microsoft.com/office/drawing/2014/main" val="4269894952"/>
                  </a:ext>
                </a:extLst>
              </a:tr>
              <a:tr h="772052">
                <a:tc>
                  <a:txBody>
                    <a:bodyPr/>
                    <a:lstStyle/>
                    <a:p>
                      <a:pPr algn="ctr"/>
                      <a:r>
                        <a:rPr lang="en-US" sz="2000" b="1" dirty="0">
                          <a:solidFill>
                            <a:schemeClr val="tx2">
                              <a:lumMod val="75000"/>
                            </a:schemeClr>
                          </a:solidFill>
                        </a:rPr>
                        <a:t>Gen Z</a:t>
                      </a:r>
                    </a:p>
                  </a:txBody>
                  <a:tcPr>
                    <a:noFill/>
                  </a:tcPr>
                </a:tc>
                <a:tc>
                  <a:txBody>
                    <a:bodyPr/>
                    <a:lstStyle/>
                    <a:p>
                      <a:pPr algn="ctr"/>
                      <a:r>
                        <a:rPr lang="en-US" sz="2400" dirty="0"/>
                        <a:t>40%</a:t>
                      </a:r>
                    </a:p>
                  </a:txBody>
                  <a:tcPr>
                    <a:noFill/>
                  </a:tcPr>
                </a:tc>
                <a:tc>
                  <a:txBody>
                    <a:bodyPr/>
                    <a:lstStyle/>
                    <a:p>
                      <a:pPr algn="ctr"/>
                      <a:r>
                        <a:rPr lang="en-US" sz="2400" dirty="0"/>
                        <a:t>49%</a:t>
                      </a:r>
                    </a:p>
                  </a:txBody>
                  <a:tcPr>
                    <a:noFill/>
                  </a:tcPr>
                </a:tc>
                <a:extLst>
                  <a:ext uri="{0D108BD9-81ED-4DB2-BD59-A6C34878D82A}">
                    <a16:rowId xmlns:a16="http://schemas.microsoft.com/office/drawing/2014/main" val="262573017"/>
                  </a:ext>
                </a:extLst>
              </a:tr>
              <a:tr h="772052">
                <a:tc>
                  <a:txBody>
                    <a:bodyPr/>
                    <a:lstStyle/>
                    <a:p>
                      <a:pPr algn="ctr"/>
                      <a:r>
                        <a:rPr lang="en-US" sz="2000" b="1" dirty="0">
                          <a:solidFill>
                            <a:schemeClr val="tx2">
                              <a:lumMod val="75000"/>
                            </a:schemeClr>
                          </a:solidFill>
                        </a:rPr>
                        <a:t>Millennials</a:t>
                      </a:r>
                    </a:p>
                  </a:txBody>
                  <a:tcPr>
                    <a:noFill/>
                  </a:tcPr>
                </a:tc>
                <a:tc>
                  <a:txBody>
                    <a:bodyPr/>
                    <a:lstStyle/>
                    <a:p>
                      <a:pPr algn="ctr"/>
                      <a:r>
                        <a:rPr lang="en-US" sz="2400" dirty="0"/>
                        <a:t>48%</a:t>
                      </a:r>
                    </a:p>
                  </a:txBody>
                  <a:tcPr>
                    <a:noFill/>
                  </a:tcPr>
                </a:tc>
                <a:tc>
                  <a:txBody>
                    <a:bodyPr/>
                    <a:lstStyle/>
                    <a:p>
                      <a:pPr algn="ctr"/>
                      <a:r>
                        <a:rPr lang="en-US" sz="2400" dirty="0"/>
                        <a:t>47%</a:t>
                      </a:r>
                    </a:p>
                  </a:txBody>
                  <a:tcPr>
                    <a:noFill/>
                  </a:tcPr>
                </a:tc>
                <a:extLst>
                  <a:ext uri="{0D108BD9-81ED-4DB2-BD59-A6C34878D82A}">
                    <a16:rowId xmlns:a16="http://schemas.microsoft.com/office/drawing/2014/main" val="2570113767"/>
                  </a:ext>
                </a:extLst>
              </a:tr>
              <a:tr h="1358131">
                <a:tc>
                  <a:txBody>
                    <a:bodyPr/>
                    <a:lstStyle/>
                    <a:p>
                      <a:pPr algn="ctr"/>
                      <a:r>
                        <a:rPr lang="en-US" sz="2000" b="1" dirty="0">
                          <a:solidFill>
                            <a:schemeClr val="tx2">
                              <a:lumMod val="75000"/>
                            </a:schemeClr>
                          </a:solidFill>
                        </a:rPr>
                        <a:t>General Population</a:t>
                      </a:r>
                    </a:p>
                  </a:txBody>
                  <a:tcPr>
                    <a:noFill/>
                  </a:tcPr>
                </a:tc>
                <a:tc>
                  <a:txBody>
                    <a:bodyPr/>
                    <a:lstStyle/>
                    <a:p>
                      <a:pPr algn="ctr"/>
                      <a:r>
                        <a:rPr lang="en-US" sz="2400" dirty="0"/>
                        <a:t>52%</a:t>
                      </a:r>
                    </a:p>
                  </a:txBody>
                  <a:tcPr>
                    <a:noFill/>
                  </a:tcPr>
                </a:tc>
                <a:tc>
                  <a:txBody>
                    <a:bodyPr/>
                    <a:lstStyle/>
                    <a:p>
                      <a:pPr algn="ctr"/>
                      <a:r>
                        <a:rPr lang="en-US" sz="2400" dirty="0"/>
                        <a:t>41%</a:t>
                      </a:r>
                    </a:p>
                  </a:txBody>
                  <a:tcPr>
                    <a:noFill/>
                  </a:tcPr>
                </a:tc>
                <a:extLst>
                  <a:ext uri="{0D108BD9-81ED-4DB2-BD59-A6C34878D82A}">
                    <a16:rowId xmlns:a16="http://schemas.microsoft.com/office/drawing/2014/main" val="2636026300"/>
                  </a:ext>
                </a:extLst>
              </a:tr>
            </a:tbl>
          </a:graphicData>
        </a:graphic>
      </p:graphicFrame>
      <p:sp>
        <p:nvSpPr>
          <p:cNvPr id="7" name="TextBox 6">
            <a:extLst>
              <a:ext uri="{FF2B5EF4-FFF2-40B4-BE49-F238E27FC236}">
                <a16:creationId xmlns:a16="http://schemas.microsoft.com/office/drawing/2014/main" id="{E5615C7D-6A9E-4489-9B73-63F54FABCAD2}"/>
              </a:ext>
            </a:extLst>
          </p:cNvPr>
          <p:cNvSpPr txBox="1"/>
          <p:nvPr/>
        </p:nvSpPr>
        <p:spPr>
          <a:xfrm>
            <a:off x="0" y="6466701"/>
            <a:ext cx="4789453" cy="276999"/>
          </a:xfrm>
          <a:prstGeom prst="rect">
            <a:avLst/>
          </a:prstGeom>
          <a:noFill/>
        </p:spPr>
        <p:txBody>
          <a:bodyPr wrap="none" rtlCol="0">
            <a:spAutoFit/>
          </a:bodyPr>
          <a:lstStyle/>
          <a:p>
            <a:r>
              <a:rPr lang="en-US" sz="1200" dirty="0">
                <a:solidFill>
                  <a:schemeClr val="bg1"/>
                </a:solidFill>
              </a:rPr>
              <a:t>Source: 2023 Insurance Barometer Study, LIMRA and Life Happens</a:t>
            </a:r>
          </a:p>
        </p:txBody>
      </p:sp>
      <p:sp>
        <p:nvSpPr>
          <p:cNvPr id="11" name="TextBox 10">
            <a:extLst>
              <a:ext uri="{FF2B5EF4-FFF2-40B4-BE49-F238E27FC236}">
                <a16:creationId xmlns:a16="http://schemas.microsoft.com/office/drawing/2014/main" id="{3E741E88-3310-D96C-F72A-5F22A05BA88D}"/>
              </a:ext>
            </a:extLst>
          </p:cNvPr>
          <p:cNvSpPr txBox="1"/>
          <p:nvPr/>
        </p:nvSpPr>
        <p:spPr>
          <a:xfrm>
            <a:off x="333756" y="6344412"/>
            <a:ext cx="4789453" cy="276999"/>
          </a:xfrm>
          <a:prstGeom prst="rect">
            <a:avLst/>
          </a:prstGeom>
          <a:noFill/>
        </p:spPr>
        <p:txBody>
          <a:bodyPr wrap="none" rtlCol="0">
            <a:spAutoFit/>
          </a:bodyPr>
          <a:lstStyle/>
          <a:p>
            <a:r>
              <a:rPr lang="en-US" sz="1200" dirty="0"/>
              <a:t>Source: 2023 Insurance Barometer Study, LIMRA and Life Happens</a:t>
            </a:r>
          </a:p>
        </p:txBody>
      </p:sp>
    </p:spTree>
    <p:extLst>
      <p:ext uri="{BB962C8B-B14F-4D97-AF65-F5344CB8AC3E}">
        <p14:creationId xmlns:p14="http://schemas.microsoft.com/office/powerpoint/2010/main" val="2893702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1_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4551F03ED9645943E3073FBB9B378" ma:contentTypeVersion="3" ma:contentTypeDescription="Create a new document." ma:contentTypeScope="" ma:versionID="ef0722a6e0727c62f441228e632333f9">
  <xsd:schema xmlns:xsd="http://www.w3.org/2001/XMLSchema" xmlns:xs="http://www.w3.org/2001/XMLSchema" xmlns:p="http://schemas.microsoft.com/office/2006/metadata/properties" xmlns:ns3="8bf391c0-aa9e-4abb-ab47-36901c9f9598" targetNamespace="http://schemas.microsoft.com/office/2006/metadata/properties" ma:root="true" ma:fieldsID="f9d61ec9ef2eff9ae401a879a07d06ea" ns3:_="">
    <xsd:import namespace="8bf391c0-aa9e-4abb-ab47-36901c9f9598"/>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391c0-aa9e-4abb-ab47-36901c9f95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6B3AA7-57D6-426F-98AD-5DDC0A965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391c0-aa9e-4abb-ab47-36901c9f95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6B7250-196F-405D-90F2-9DDDE60FF5AB}">
  <ds:schemaRefs>
    <ds:schemaRef ds:uri="http://schemas.microsoft.com/sharepoint/v3/contenttype/forms"/>
  </ds:schemaRefs>
</ds:datastoreItem>
</file>

<file path=customXml/itemProps3.xml><?xml version="1.0" encoding="utf-8"?>
<ds:datastoreItem xmlns:ds="http://schemas.openxmlformats.org/officeDocument/2006/customXml" ds:itemID="{4D1947CA-5C6C-46B1-9308-A5939F958D4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8bf391c0-aa9e-4abb-ab47-36901c9f959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2023 BRAND_LIMRA-LOMA presentation WIDE-updated</Template>
  <TotalTime>11807</TotalTime>
  <Words>1829</Words>
  <Application>Microsoft Office PowerPoint</Application>
  <PresentationFormat>Widescreen</PresentationFormat>
  <Paragraphs>218</Paragraphs>
  <Slides>23</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Montserrat Medium</vt:lpstr>
      <vt:lpstr>Montserrat SemiBold</vt:lpstr>
      <vt:lpstr>Times New Roman</vt:lpstr>
      <vt:lpstr>Wingdings</vt:lpstr>
      <vt:lpstr>2022 LIMRA-LOMA Presentation</vt:lpstr>
      <vt:lpstr>1_2022 LIMRA-LOMA Presentation</vt:lpstr>
      <vt:lpstr>Unlocking the Future: Empowering Gen Z &amp; Millennials to Secure Their Future </vt:lpstr>
      <vt:lpstr>Who Are They?</vt:lpstr>
      <vt:lpstr>Who Are They?</vt:lpstr>
      <vt:lpstr>Gen Z and Millennials Face Unique Challenges</vt:lpstr>
      <vt:lpstr>Gen Z and Millennials Feel More Stressed</vt:lpstr>
      <vt:lpstr>Young Adults’ Financial Priorities and Concerns</vt:lpstr>
      <vt:lpstr>U.S. Life Insurance Record-Breaking Sales in 2021 and 2022</vt:lpstr>
      <vt:lpstr>Despite Sales, Need Gap Has Been Growing</vt:lpstr>
      <vt:lpstr>Less Likely to Own, More Likely to Say They Need Life Insurance</vt:lpstr>
      <vt:lpstr>Need Gap Much Higher for Gen Z and Millennials</vt:lpstr>
      <vt:lpstr>Market Opportunity for Younger Adults</vt:lpstr>
      <vt:lpstr>PowerPoint Presentation</vt:lpstr>
      <vt:lpstr>Major Reasons Why Younger Adults Don’t Buy (or buy more)</vt:lpstr>
      <vt:lpstr>Future Trends &amp; Opportunities </vt:lpstr>
      <vt:lpstr>Expectations and How The Industry Can Respond</vt:lpstr>
      <vt:lpstr>Social Media Use By Generation</vt:lpstr>
      <vt:lpstr>Financial Professionals Know This…</vt:lpstr>
      <vt:lpstr>Young Adults Say They Prefer to Buy Online</vt:lpstr>
      <vt:lpstr>Online Purchase Perceptions</vt:lpstr>
      <vt:lpstr>But Reality is a Different Story…</vt:lpstr>
      <vt:lpstr>I Would be Interested in a Life Insurance Policy That…</vt:lpstr>
      <vt:lpstr>The Takeaways…</vt:lpstr>
      <vt:lpstr>PowerPoint Presentation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Barometer Series</dc:title>
  <dc:creator>Guerrera, Meghan</dc:creator>
  <cp:lastModifiedBy>Calica, Brandi</cp:lastModifiedBy>
  <cp:revision>68</cp:revision>
  <dcterms:created xsi:type="dcterms:W3CDTF">2023-05-24T23:22:09Z</dcterms:created>
  <dcterms:modified xsi:type="dcterms:W3CDTF">2023-08-04T13:32:40Z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0x0101001A04551F03ED9645943E3073FBB9B378</vt:lpwstr>
  </property>
</Properties>
</file>