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xml" ContentType="application/inkml+xml"/>
  <Override PartName="/ppt/charts/chart4.xml" ContentType="application/vnd.openxmlformats-officedocument.drawingml.chart+xml"/>
  <Override PartName="/ppt/notesSlides/notesSlide12.xml" ContentType="application/vnd.openxmlformats-officedocument.presentationml.notesSlide+xml"/>
  <Override PartName="/ppt/ink/ink3.xml" ContentType="application/inkml+xml"/>
  <Override PartName="/ppt/notesSlides/notesSlide1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bookmarkIdSeed="2">
  <p:sldMasterIdLst>
    <p:sldMasterId id="2147483753" r:id="rId4"/>
    <p:sldMasterId id="2147483781" r:id="rId5"/>
    <p:sldMasterId id="2147483762" r:id="rId6"/>
    <p:sldMasterId id="2147483770" r:id="rId7"/>
    <p:sldMasterId id="2147483795" r:id="rId8"/>
    <p:sldMasterId id="2147483660" r:id="rId9"/>
  </p:sldMasterIdLst>
  <p:notesMasterIdLst>
    <p:notesMasterId r:id="rId41"/>
  </p:notesMasterIdLst>
  <p:handoutMasterIdLst>
    <p:handoutMasterId r:id="rId42"/>
  </p:handoutMasterIdLst>
  <p:sldIdLst>
    <p:sldId id="460" r:id="rId10"/>
    <p:sldId id="518" r:id="rId11"/>
    <p:sldId id="519" r:id="rId12"/>
    <p:sldId id="448" r:id="rId13"/>
    <p:sldId id="463" r:id="rId14"/>
    <p:sldId id="520" r:id="rId15"/>
    <p:sldId id="449" r:id="rId16"/>
    <p:sldId id="462" r:id="rId17"/>
    <p:sldId id="486" r:id="rId18"/>
    <p:sldId id="467" r:id="rId19"/>
    <p:sldId id="357" r:id="rId20"/>
    <p:sldId id="521" r:id="rId21"/>
    <p:sldId id="461" r:id="rId22"/>
    <p:sldId id="469" r:id="rId23"/>
    <p:sldId id="522" r:id="rId24"/>
    <p:sldId id="470" r:id="rId25"/>
    <p:sldId id="471" r:id="rId26"/>
    <p:sldId id="472" r:id="rId27"/>
    <p:sldId id="523" r:id="rId28"/>
    <p:sldId id="473" r:id="rId29"/>
    <p:sldId id="487" r:id="rId30"/>
    <p:sldId id="517" r:id="rId31"/>
    <p:sldId id="476" r:id="rId32"/>
    <p:sldId id="478" r:id="rId33"/>
    <p:sldId id="490" r:id="rId34"/>
    <p:sldId id="480" r:id="rId35"/>
    <p:sldId id="524" r:id="rId36"/>
    <p:sldId id="488" r:id="rId37"/>
    <p:sldId id="481" r:id="rId38"/>
    <p:sldId id="482" r:id="rId39"/>
    <p:sldId id="335" r:id="rId40"/>
  </p:sldIdLst>
  <p:sldSz cx="18288000" cy="10287000"/>
  <p:notesSz cx="6858000" cy="9144000"/>
  <p:embeddedFontLst>
    <p:embeddedFont>
      <p:font typeface="Aptos Black" panose="020B0004020202020204" pitchFamily="34" charset="0"/>
      <p:bold r:id="rId43"/>
      <p:italic r:id="rId44"/>
      <p:boldItalic r:id="rId45"/>
    </p:embeddedFont>
    <p:embeddedFont>
      <p:font typeface="Aptos ExtraBold" panose="020B0004020202020204" pitchFamily="34" charset="0"/>
      <p:bold r:id="rId46"/>
      <p:italic r:id="rId47"/>
      <p:boldItalic r:id="rId48"/>
    </p:embeddedFont>
    <p:embeddedFont>
      <p:font typeface="Aptos Narrow" panose="020B0004020202020204" pitchFamily="34" charset="0"/>
      <p:regular r:id="rId49"/>
      <p:bold r:id="rId50"/>
      <p:italic r:id="rId51"/>
      <p:boldItalic r:id="rId52"/>
    </p:embeddedFont>
    <p:embeddedFont>
      <p:font typeface="Aptos SemiBold" panose="020B0004020202020204" pitchFamily="34" charset="0"/>
      <p:regular r:id="rId53"/>
      <p:bold r:id="rId54"/>
      <p:italic r:id="rId55"/>
      <p:boldItalic r:id="rId56"/>
    </p:embeddedFont>
  </p:embeddedFont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abuse, Lisa" initials="RL" lastIdx="2" clrIdx="6">
    <p:extLst>
      <p:ext uri="{19B8F6BF-5375-455C-9EA6-DF929625EA0E}">
        <p15:presenceInfo xmlns:p15="http://schemas.microsoft.com/office/powerpoint/2012/main" userId="S-1-5-21-3670347269-1734258486-2757495605-27095" providerId="AD"/>
      </p:ext>
    </p:extLst>
  </p:cmAuthor>
  <p:cmAuthor id="1" name="Crane, Carie" initials="CC" lastIdx="15" clrIdx="0">
    <p:extLst>
      <p:ext uri="{19B8F6BF-5375-455C-9EA6-DF929625EA0E}">
        <p15:presenceInfo xmlns:p15="http://schemas.microsoft.com/office/powerpoint/2012/main" userId="S-1-5-21-3670347269-1734258486-2757495605-8895" providerId="AD"/>
      </p:ext>
    </p:extLst>
  </p:cmAuthor>
  <p:cmAuthor id="8" name="Julie Holsinger - Life Happens" initials="JH" lastIdx="43" clrIdx="7">
    <p:extLst>
      <p:ext uri="{19B8F6BF-5375-455C-9EA6-DF929625EA0E}">
        <p15:presenceInfo xmlns:p15="http://schemas.microsoft.com/office/powerpoint/2012/main" userId="S::jholsinger@lifehappens.org::c215cfd0-185d-4651-b952-d129f4d5ccd1"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 id="6" name="Mayers, Donna" initials="MD" lastIdx="7" clrIdx="5">
    <p:extLst>
      <p:ext uri="{19B8F6BF-5375-455C-9EA6-DF929625EA0E}">
        <p15:presenceInfo xmlns:p15="http://schemas.microsoft.com/office/powerpoint/2012/main" userId="S-1-5-21-3670347269-1734258486-2757495605-267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7B"/>
    <a:srgbClr val="008599"/>
    <a:srgbClr val="FFD103"/>
    <a:srgbClr val="F9C606"/>
    <a:srgbClr val="F7921E"/>
    <a:srgbClr val="129DC0"/>
    <a:srgbClr val="005F9E"/>
    <a:srgbClr val="7030A0"/>
    <a:srgbClr val="009DC0"/>
    <a:srgbClr val="008145"/>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13" autoAdjust="0"/>
    <p:restoredTop sz="95267" autoAdjust="0"/>
  </p:normalViewPr>
  <p:slideViewPr>
    <p:cSldViewPr snapToGrid="0">
      <p:cViewPr varScale="1">
        <p:scale>
          <a:sx n="73" d="100"/>
          <a:sy n="73" d="100"/>
        </p:scale>
        <p:origin x="1104" y="84"/>
      </p:cViewPr>
      <p:guideLst>
        <p:guide orient="horz" pos="3240"/>
        <p:guide pos="5760"/>
      </p:guideLst>
    </p:cSldViewPr>
  </p:slideViewPr>
  <p:outlineViewPr>
    <p:cViewPr>
      <p:scale>
        <a:sx n="33" d="100"/>
        <a:sy n="33" d="100"/>
      </p:scale>
      <p:origin x="0" y="-31332"/>
    </p:cViewPr>
  </p:outlineViewPr>
  <p:notesTextViewPr>
    <p:cViewPr>
      <p:scale>
        <a:sx n="3" d="2"/>
        <a:sy n="3" d="2"/>
      </p:scale>
      <p:origin x="0" y="0"/>
    </p:cViewPr>
  </p:notesTextViewPr>
  <p:sorterViewPr>
    <p:cViewPr>
      <p:scale>
        <a:sx n="180" d="100"/>
        <a:sy n="180" d="100"/>
      </p:scale>
      <p:origin x="0" y="0"/>
    </p:cViewPr>
  </p:sorterViewPr>
  <p:notesViewPr>
    <p:cSldViewPr snapToGrid="0">
      <p:cViewPr varScale="1">
        <p:scale>
          <a:sx n="77" d="100"/>
          <a:sy n="77" d="100"/>
        </p:scale>
        <p:origin x="286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7.fntdata"/><Relationship Id="rId57"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Gen Z</c:v>
                </c:pt>
              </c:strCache>
            </c:strRef>
          </c:tx>
          <c:spPr>
            <a:solidFill>
              <a:srgbClr val="129DC0"/>
            </a:solidFill>
            <a:ln>
              <a:noFill/>
            </a:ln>
            <a:effectLst/>
          </c:spPr>
          <c:invertIfNegative val="0"/>
          <c:dLbls>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Aptos SemiBold"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Having enough money for a comfortable retirement</c:v>
                </c:pt>
                <c:pt idx="1">
                  <c:v>Being able to save money for an emergency fund </c:v>
                </c:pt>
                <c:pt idx="2">
                  <c:v>Being able to support myself if I am unable to work due to a disabling injury or illness</c:v>
                </c:pt>
                <c:pt idx="3">
                  <c:v>Paying for long-term care services if I become unable to take care of myself</c:v>
                </c:pt>
                <c:pt idx="4">
                  <c:v>Job security/maintaining a steady income </c:v>
                </c:pt>
              </c:strCache>
            </c:strRef>
          </c:cat>
          <c:val>
            <c:numRef>
              <c:f>Sheet1!$B$2:$B$6</c:f>
              <c:numCache>
                <c:formatCode>0%</c:formatCode>
                <c:ptCount val="5"/>
                <c:pt idx="0">
                  <c:v>0.38</c:v>
                </c:pt>
                <c:pt idx="1">
                  <c:v>0.42</c:v>
                </c:pt>
                <c:pt idx="2">
                  <c:v>0.4</c:v>
                </c:pt>
                <c:pt idx="3">
                  <c:v>0.35</c:v>
                </c:pt>
                <c:pt idx="4">
                  <c:v>0.44</c:v>
                </c:pt>
              </c:numCache>
            </c:numRef>
          </c:val>
          <c:extLst>
            <c:ext xmlns:c16="http://schemas.microsoft.com/office/drawing/2014/chart" uri="{C3380CC4-5D6E-409C-BE32-E72D297353CC}">
              <c16:uniqueId val="{00000000-F4C0-468E-8ABB-D9A3EE2E3381}"/>
            </c:ext>
          </c:extLst>
        </c:ser>
        <c:ser>
          <c:idx val="1"/>
          <c:order val="1"/>
          <c:tx>
            <c:strRef>
              <c:f>Sheet1!$C$1</c:f>
              <c:strCache>
                <c:ptCount val="1"/>
                <c:pt idx="0">
                  <c:v>Millennials</c:v>
                </c:pt>
              </c:strCache>
            </c:strRef>
          </c:tx>
          <c:spPr>
            <a:solidFill>
              <a:srgbClr val="FFD103"/>
            </a:solidFill>
            <a:ln>
              <a:noFill/>
            </a:ln>
            <a:effectLst/>
          </c:spPr>
          <c:invertIfNegative val="0"/>
          <c:dLbls>
            <c:dLbl>
              <c:idx val="2"/>
              <c:layout>
                <c:manualLayout>
                  <c:x val="5.9226355728299093E-3"/>
                  <c:y val="1.61796898519074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16-4673-A144-BA97917F0052}"/>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Aptos SemiBold"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Having enough money for a comfortable retirement</c:v>
                </c:pt>
                <c:pt idx="1">
                  <c:v>Being able to save money for an emergency fund </c:v>
                </c:pt>
                <c:pt idx="2">
                  <c:v>Being able to support myself if I am unable to work due to a disabling injury or illness</c:v>
                </c:pt>
                <c:pt idx="3">
                  <c:v>Paying for long-term care services if I become unable to take care of myself</c:v>
                </c:pt>
                <c:pt idx="4">
                  <c:v>Job security/maintaining a steady income </c:v>
                </c:pt>
              </c:strCache>
            </c:strRef>
          </c:cat>
          <c:val>
            <c:numRef>
              <c:f>Sheet1!$C$2:$C$6</c:f>
              <c:numCache>
                <c:formatCode>0%</c:formatCode>
                <c:ptCount val="5"/>
                <c:pt idx="0">
                  <c:v>0.48</c:v>
                </c:pt>
                <c:pt idx="1">
                  <c:v>0.45</c:v>
                </c:pt>
                <c:pt idx="2">
                  <c:v>0.41</c:v>
                </c:pt>
                <c:pt idx="3">
                  <c:v>0.39</c:v>
                </c:pt>
                <c:pt idx="4">
                  <c:v>0.36</c:v>
                </c:pt>
              </c:numCache>
            </c:numRef>
          </c:val>
          <c:extLst>
            <c:ext xmlns:c16="http://schemas.microsoft.com/office/drawing/2014/chart" uri="{C3380CC4-5D6E-409C-BE32-E72D297353CC}">
              <c16:uniqueId val="{00000001-F4C0-468E-8ABB-D9A3EE2E3381}"/>
            </c:ext>
          </c:extLst>
        </c:ser>
        <c:ser>
          <c:idx val="2"/>
          <c:order val="2"/>
          <c:tx>
            <c:strRef>
              <c:f>Sheet1!$D$1</c:f>
              <c:strCache>
                <c:ptCount val="1"/>
                <c:pt idx="0">
                  <c:v>Gen X</c:v>
                </c:pt>
              </c:strCache>
            </c:strRef>
          </c:tx>
          <c:spPr>
            <a:solidFill>
              <a:srgbClr val="008145"/>
            </a:solidFill>
            <a:ln>
              <a:noFill/>
            </a:ln>
            <a:effectLst/>
          </c:spPr>
          <c:invertIfNegative val="0"/>
          <c:dLbls>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Aptos SemiBold"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Having enough money for a comfortable retirement</c:v>
                </c:pt>
                <c:pt idx="1">
                  <c:v>Being able to save money for an emergency fund </c:v>
                </c:pt>
                <c:pt idx="2">
                  <c:v>Being able to support myself if I am unable to work due to a disabling injury or illness</c:v>
                </c:pt>
                <c:pt idx="3">
                  <c:v>Paying for long-term care services if I become unable to take care of myself</c:v>
                </c:pt>
                <c:pt idx="4">
                  <c:v>Job security/maintaining a steady income </c:v>
                </c:pt>
              </c:strCache>
            </c:strRef>
          </c:cat>
          <c:val>
            <c:numRef>
              <c:f>Sheet1!$D$2:$D$6</c:f>
              <c:numCache>
                <c:formatCode>0%</c:formatCode>
                <c:ptCount val="5"/>
                <c:pt idx="0">
                  <c:v>0.43</c:v>
                </c:pt>
                <c:pt idx="1">
                  <c:v>0.32</c:v>
                </c:pt>
                <c:pt idx="2">
                  <c:v>0.35</c:v>
                </c:pt>
                <c:pt idx="3">
                  <c:v>0.36</c:v>
                </c:pt>
                <c:pt idx="4">
                  <c:v>0.25</c:v>
                </c:pt>
              </c:numCache>
            </c:numRef>
          </c:val>
          <c:extLst>
            <c:ext xmlns:c16="http://schemas.microsoft.com/office/drawing/2014/chart" uri="{C3380CC4-5D6E-409C-BE32-E72D297353CC}">
              <c16:uniqueId val="{00000002-F4C0-468E-8ABB-D9A3EE2E3381}"/>
            </c:ext>
          </c:extLst>
        </c:ser>
        <c:dLbls>
          <c:showLegendKey val="0"/>
          <c:showVal val="0"/>
          <c:showCatName val="0"/>
          <c:showSerName val="0"/>
          <c:showPercent val="0"/>
          <c:showBubbleSize val="0"/>
        </c:dLbls>
        <c:gapWidth val="230"/>
        <c:axId val="1737356224"/>
        <c:axId val="1737375904"/>
      </c:barChart>
      <c:catAx>
        <c:axId val="173735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1737375904"/>
        <c:crosses val="autoZero"/>
        <c:auto val="1"/>
        <c:lblAlgn val="ctr"/>
        <c:lblOffset val="100"/>
        <c:noMultiLvlLbl val="0"/>
      </c:catAx>
      <c:valAx>
        <c:axId val="1737375904"/>
        <c:scaling>
          <c:orientation val="minMax"/>
        </c:scaling>
        <c:delete val="1"/>
        <c:axPos val="l"/>
        <c:numFmt formatCode="0%" sourceLinked="1"/>
        <c:majorTickMark val="none"/>
        <c:minorTickMark val="none"/>
        <c:tickLblPos val="nextTo"/>
        <c:crossAx val="1737356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legendEntry>
      <c:layout>
        <c:manualLayout>
          <c:xMode val="edge"/>
          <c:yMode val="edge"/>
          <c:x val="0.25221671832942039"/>
          <c:y val="3.6375509962803275E-2"/>
          <c:w val="0.50850658936927717"/>
          <c:h val="0.1219826311666435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Montserrat" pitchFamily="2"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977551239634112E-2"/>
          <c:y val="0.14804500600339984"/>
          <c:w val="0.97364938727280492"/>
          <c:h val="0.7181187712465485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E0B1-5547-93F8-B977BF97223E}"/>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SemiBold"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 month or less</c:v>
                </c:pt>
                <c:pt idx="1">
                  <c:v>6 months</c:v>
                </c:pt>
                <c:pt idx="2">
                  <c:v>1 year</c:v>
                </c:pt>
                <c:pt idx="3">
                  <c:v>2+ years</c:v>
                </c:pt>
                <c:pt idx="4">
                  <c:v>Don't know</c:v>
                </c:pt>
              </c:strCache>
            </c:strRef>
          </c:cat>
          <c:val>
            <c:numRef>
              <c:f>Sheet1!$B$2:$B$6</c:f>
              <c:numCache>
                <c:formatCode>0%</c:formatCode>
                <c:ptCount val="5"/>
                <c:pt idx="0">
                  <c:v>0.27</c:v>
                </c:pt>
                <c:pt idx="1">
                  <c:v>0.2</c:v>
                </c:pt>
                <c:pt idx="2">
                  <c:v>0.12</c:v>
                </c:pt>
                <c:pt idx="3">
                  <c:v>0.26</c:v>
                </c:pt>
                <c:pt idx="4">
                  <c:v>0.15</c:v>
                </c:pt>
              </c:numCache>
            </c:numRef>
          </c:val>
          <c:extLst>
            <c:ext xmlns:c16="http://schemas.microsoft.com/office/drawing/2014/chart" uri="{C3380CC4-5D6E-409C-BE32-E72D297353CC}">
              <c16:uniqueId val="{00000000-EB3A-7D43-9AC3-1839DA680B69}"/>
            </c:ext>
          </c:extLst>
        </c:ser>
        <c:dLbls>
          <c:showLegendKey val="0"/>
          <c:showVal val="0"/>
          <c:showCatName val="0"/>
          <c:showSerName val="0"/>
          <c:showPercent val="0"/>
          <c:showBubbleSize val="0"/>
        </c:dLbls>
        <c:gapWidth val="80"/>
        <c:overlap val="-42"/>
        <c:axId val="2097237487"/>
        <c:axId val="2010183343"/>
      </c:barChart>
      <c:catAx>
        <c:axId val="209723748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crossAx val="2010183343"/>
        <c:crosses val="autoZero"/>
        <c:auto val="1"/>
        <c:lblAlgn val="ctr"/>
        <c:lblOffset val="100"/>
        <c:noMultiLvlLbl val="0"/>
      </c:catAx>
      <c:valAx>
        <c:axId val="2010183343"/>
        <c:scaling>
          <c:orientation val="minMax"/>
        </c:scaling>
        <c:delete val="1"/>
        <c:axPos val="l"/>
        <c:numFmt formatCode="0%" sourceLinked="1"/>
        <c:majorTickMark val="none"/>
        <c:minorTickMark val="none"/>
        <c:tickLblPos val="nextTo"/>
        <c:crossAx val="2097237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alpha val="75180"/>
                      </a:schemeClr>
                    </a:solidFill>
                    <a:latin typeface="Aptos SemiBold"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'Fig7'!$A$5:$A$15</c:f>
              <c:strCache>
                <c:ptCount val="11"/>
                <c:pt idx="0">
                  <c:v>White/Non-Hispanic</c:v>
                </c:pt>
                <c:pt idx="1">
                  <c:v>Hispanic</c:v>
                </c:pt>
                <c:pt idx="2">
                  <c:v>Black American</c:v>
                </c:pt>
                <c:pt idx="3">
                  <c:v>Asian</c:v>
                </c:pt>
                <c:pt idx="5">
                  <c:v>Gen X</c:v>
                </c:pt>
                <c:pt idx="6">
                  <c:v>Millennials</c:v>
                </c:pt>
                <c:pt idx="7">
                  <c:v>Gen Z</c:v>
                </c:pt>
                <c:pt idx="9">
                  <c:v>Female</c:v>
                </c:pt>
                <c:pt idx="10">
                  <c:v>Male</c:v>
                </c:pt>
              </c:strCache>
            </c:strRef>
          </c:cat>
          <c:val>
            <c:numRef>
              <c:f>'Fig7'!$B$5:$B$15</c:f>
              <c:numCache>
                <c:formatCode>0%</c:formatCode>
                <c:ptCount val="11"/>
                <c:pt idx="0">
                  <c:v>0.52</c:v>
                </c:pt>
                <c:pt idx="1">
                  <c:v>0.4</c:v>
                </c:pt>
                <c:pt idx="2">
                  <c:v>0.56999999999999995</c:v>
                </c:pt>
                <c:pt idx="3">
                  <c:v>0.57999999999999996</c:v>
                </c:pt>
                <c:pt idx="5">
                  <c:v>0.51</c:v>
                </c:pt>
                <c:pt idx="6">
                  <c:v>0.49</c:v>
                </c:pt>
                <c:pt idx="7">
                  <c:v>0.42</c:v>
                </c:pt>
                <c:pt idx="9">
                  <c:v>0.48</c:v>
                </c:pt>
                <c:pt idx="10">
                  <c:v>0.54</c:v>
                </c:pt>
              </c:numCache>
            </c:numRef>
          </c:val>
          <c:extLst>
            <c:ext xmlns:c16="http://schemas.microsoft.com/office/drawing/2014/chart" uri="{C3380CC4-5D6E-409C-BE32-E72D297353CC}">
              <c16:uniqueId val="{00000000-9BED-F84D-888D-D1F6A925FE7C}"/>
            </c:ext>
          </c:extLst>
        </c:ser>
        <c:dLbls>
          <c:showLegendKey val="0"/>
          <c:showVal val="0"/>
          <c:showCatName val="0"/>
          <c:showSerName val="0"/>
          <c:showPercent val="0"/>
          <c:showBubbleSize val="0"/>
        </c:dLbls>
        <c:gapWidth val="44"/>
        <c:axId val="514379344"/>
        <c:axId val="514379672"/>
      </c:barChart>
      <c:catAx>
        <c:axId val="514379344"/>
        <c:scaling>
          <c:orientation val="minMax"/>
        </c:scaling>
        <c:delete val="0"/>
        <c:axPos val="l"/>
        <c:numFmt formatCode="General" sourceLinked="1"/>
        <c:majorTickMark val="none"/>
        <c:minorTickMark val="none"/>
        <c:tickLblPos val="nextTo"/>
        <c:spPr>
          <a:noFill/>
          <a:ln w="9525" cap="flat" cmpd="sng" algn="ctr">
            <a:solidFill>
              <a:srgbClr val="D7D3CE"/>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514379672"/>
        <c:crosses val="autoZero"/>
        <c:auto val="1"/>
        <c:lblAlgn val="ctr"/>
        <c:lblOffset val="100"/>
        <c:noMultiLvlLbl val="0"/>
      </c:catAx>
      <c:valAx>
        <c:axId val="514379672"/>
        <c:scaling>
          <c:orientation val="minMax"/>
        </c:scaling>
        <c:delete val="1"/>
        <c:axPos val="b"/>
        <c:numFmt formatCode="0%" sourceLinked="1"/>
        <c:majorTickMark val="none"/>
        <c:minorTickMark val="none"/>
        <c:tickLblPos val="nextTo"/>
        <c:crossAx val="514379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27000" cap="rnd">
              <a:solidFill>
                <a:schemeClr val="accent1"/>
              </a:solidFill>
              <a:round/>
            </a:ln>
            <a:effectLst/>
          </c:spPr>
          <c:marker>
            <c:symbol val="none"/>
          </c:marker>
          <c:dPt>
            <c:idx val="14"/>
            <c:bubble3D val="0"/>
            <c:extLst>
              <c:ext xmlns:c16="http://schemas.microsoft.com/office/drawing/2014/chart" uri="{C3380CC4-5D6E-409C-BE32-E72D297353CC}">
                <c16:uniqueId val="{00000001-EF28-B242-AF12-C62D705DF9FA}"/>
              </c:ext>
            </c:extLst>
          </c:dPt>
          <c:dLbls>
            <c:dLbl>
              <c:idx val="8"/>
              <c:layout>
                <c:manualLayout>
                  <c:x val="-3.9607858712084713E-2"/>
                  <c:y val="-5.9665691941245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F6-4D12-9D5F-A482975741AB}"/>
                </c:ext>
              </c:extLst>
            </c:dLbl>
            <c:spPr>
              <a:noFill/>
              <a:ln>
                <a:noFill/>
              </a:ln>
              <a:effectLst/>
            </c:spPr>
            <c:txPr>
              <a:bodyPr rot="0" spcFirstLastPara="1" vertOverflow="ellipsis" vert="horz" wrap="square" lIns="91440" tIns="91440" rIns="182880" bIns="0" anchor="t" anchorCtr="0"/>
              <a:lstStyle/>
              <a:p>
                <a:pPr>
                  <a:defRPr sz="2400" b="1" i="0" u="none" strike="noStrike" kern="1200" baseline="0">
                    <a:solidFill>
                      <a:schemeClr val="tx1"/>
                    </a:solidFill>
                    <a:latin typeface="Aptos" panose="020B0004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Sheet1!$A$1:$O$1</c:f>
              <c:strCach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strCache>
            </c:strRef>
          </c:cat>
          <c:val>
            <c:numRef>
              <c:f>Sheet1!$A$2:$O$2</c:f>
              <c:numCache>
                <c:formatCode>###0%</c:formatCode>
                <c:ptCount val="15"/>
                <c:pt idx="0">
                  <c:v>0.35</c:v>
                </c:pt>
                <c:pt idx="1">
                  <c:v>0.34</c:v>
                </c:pt>
                <c:pt idx="2">
                  <c:v>0.33</c:v>
                </c:pt>
                <c:pt idx="3">
                  <c:v>0.31</c:v>
                </c:pt>
                <c:pt idx="4">
                  <c:v>0.36</c:v>
                </c:pt>
                <c:pt idx="5">
                  <c:v>0.34</c:v>
                </c:pt>
                <c:pt idx="6">
                  <c:v>0.35</c:v>
                </c:pt>
                <c:pt idx="7">
                  <c:v>0.33</c:v>
                </c:pt>
                <c:pt idx="8">
                  <c:v>0.35</c:v>
                </c:pt>
                <c:pt idx="9">
                  <c:v>0.41</c:v>
                </c:pt>
                <c:pt idx="10">
                  <c:v>0.4</c:v>
                </c:pt>
                <c:pt idx="11">
                  <c:v>0.41</c:v>
                </c:pt>
                <c:pt idx="12">
                  <c:v>0.41</c:v>
                </c:pt>
                <c:pt idx="13">
                  <c:v>0.42</c:v>
                </c:pt>
                <c:pt idx="14">
                  <c:v>0.4</c:v>
                </c:pt>
              </c:numCache>
            </c:numRef>
          </c:val>
          <c:smooth val="0"/>
          <c:extLst>
            <c:ext xmlns:c16="http://schemas.microsoft.com/office/drawing/2014/chart" uri="{C3380CC4-5D6E-409C-BE32-E72D297353CC}">
              <c16:uniqueId val="{00000000-EF28-B242-AF12-C62D705DF9FA}"/>
            </c:ext>
          </c:extLst>
        </c:ser>
        <c:dLbls>
          <c:dLblPos val="t"/>
          <c:showLegendKey val="0"/>
          <c:showVal val="1"/>
          <c:showCatName val="0"/>
          <c:showSerName val="0"/>
          <c:showPercent val="0"/>
          <c:showBubbleSize val="0"/>
        </c:dLbls>
        <c:smooth val="0"/>
        <c:axId val="23428207"/>
        <c:axId val="283295519"/>
      </c:lineChart>
      <c:catAx>
        <c:axId val="23428207"/>
        <c:scaling>
          <c:orientation val="minMax"/>
        </c:scaling>
        <c:delete val="0"/>
        <c:axPos val="b"/>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283295519"/>
        <c:crosses val="autoZero"/>
        <c:auto val="1"/>
        <c:lblAlgn val="ctr"/>
        <c:lblOffset val="100"/>
        <c:noMultiLvlLbl val="0"/>
      </c:catAx>
      <c:valAx>
        <c:axId val="283295519"/>
        <c:scaling>
          <c:orientation val="minMax"/>
          <c:max val="0.5"/>
          <c:min val="0.25"/>
        </c:scaling>
        <c:delete val="1"/>
        <c:axPos val="l"/>
        <c:numFmt formatCode="###0%" sourceLinked="1"/>
        <c:majorTickMark val="out"/>
        <c:minorTickMark val="none"/>
        <c:tickLblPos val="nextTo"/>
        <c:crossAx val="23428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ptos" panose="020B00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16666666666665E-2"/>
          <c:y val="0.11093749999999999"/>
          <c:w val="0.9770833333333333"/>
          <c:h val="0.7670415846456692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ptos SemiBold"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Perceived cost</c:v>
                </c:pt>
                <c:pt idx="1">
                  <c:v>Other financial priorities</c:v>
                </c:pt>
                <c:pt idx="2">
                  <c:v>Unsure how much or what type to get</c:v>
                </c:pt>
                <c:pt idx="3">
                  <c:v>Procrastination</c:v>
                </c:pt>
              </c:strCache>
            </c:strRef>
          </c:cat>
          <c:val>
            <c:numRef>
              <c:f>Sheet1!$B$2:$B$5</c:f>
              <c:numCache>
                <c:formatCode>0%</c:formatCode>
                <c:ptCount val="4"/>
                <c:pt idx="0">
                  <c:v>0.46</c:v>
                </c:pt>
                <c:pt idx="1">
                  <c:v>0.33</c:v>
                </c:pt>
                <c:pt idx="2">
                  <c:v>0.22</c:v>
                </c:pt>
                <c:pt idx="3">
                  <c:v>0.21</c:v>
                </c:pt>
              </c:numCache>
            </c:numRef>
          </c:val>
          <c:extLst>
            <c:ext xmlns:c16="http://schemas.microsoft.com/office/drawing/2014/chart" uri="{C3380CC4-5D6E-409C-BE32-E72D297353CC}">
              <c16:uniqueId val="{00000000-13B4-452D-B522-053F34D227A5}"/>
            </c:ext>
          </c:extLst>
        </c:ser>
        <c:dLbls>
          <c:dLblPos val="outEnd"/>
          <c:showLegendKey val="0"/>
          <c:showVal val="1"/>
          <c:showCatName val="0"/>
          <c:showSerName val="0"/>
          <c:showPercent val="0"/>
          <c:showBubbleSize val="0"/>
        </c:dLbls>
        <c:gapWidth val="219"/>
        <c:overlap val="-27"/>
        <c:axId val="1011557920"/>
        <c:axId val="1011559360"/>
      </c:barChart>
      <c:catAx>
        <c:axId val="1011557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1011559360"/>
        <c:crosses val="autoZero"/>
        <c:auto val="1"/>
        <c:lblAlgn val="ctr"/>
        <c:lblOffset val="100"/>
        <c:noMultiLvlLbl val="0"/>
      </c:catAx>
      <c:valAx>
        <c:axId val="1011559360"/>
        <c:scaling>
          <c:orientation val="minMax"/>
        </c:scaling>
        <c:delete val="1"/>
        <c:axPos val="l"/>
        <c:numFmt formatCode="0%" sourceLinked="1"/>
        <c:majorTickMark val="none"/>
        <c:minorTickMark val="none"/>
        <c:tickLblPos val="nextTo"/>
        <c:crossAx val="1011557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61-46B8-8B21-B5318DFE49F6}"/>
              </c:ext>
            </c:extLst>
          </c:dPt>
          <c:dPt>
            <c:idx val="1"/>
            <c:bubble3D val="0"/>
            <c:spPr>
              <a:solidFill>
                <a:srgbClr val="FFD103"/>
              </a:solidFill>
              <a:ln w="19050">
                <a:solidFill>
                  <a:schemeClr val="lt1"/>
                </a:solidFill>
              </a:ln>
              <a:effectLst/>
            </c:spPr>
            <c:extLst>
              <c:ext xmlns:c16="http://schemas.microsoft.com/office/drawing/2014/chart" uri="{C3380CC4-5D6E-409C-BE32-E72D297353CC}">
                <c16:uniqueId val="{00000003-9F61-46B8-8B21-B5318DFE49F6}"/>
              </c:ext>
            </c:extLst>
          </c:dPt>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Financial Advisors</c:v>
                </c:pt>
                <c:pt idx="1">
                  <c:v>Financial Influencers</c:v>
                </c:pt>
              </c:strCache>
            </c:strRef>
          </c:cat>
          <c:val>
            <c:numRef>
              <c:f>Sheet1!$B$2:$B$3</c:f>
              <c:numCache>
                <c:formatCode>0%</c:formatCode>
                <c:ptCount val="2"/>
                <c:pt idx="0">
                  <c:v>0.45</c:v>
                </c:pt>
                <c:pt idx="1">
                  <c:v>0.33</c:v>
                </c:pt>
              </c:numCache>
            </c:numRef>
          </c:val>
          <c:extLst>
            <c:ext xmlns:c16="http://schemas.microsoft.com/office/drawing/2014/chart" uri="{C3380CC4-5D6E-409C-BE32-E72D297353CC}">
              <c16:uniqueId val="{00000000-AB79-47CA-912D-DF87E741A2A2}"/>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16093750000000001"/>
          <c:w val="0.9770833333333333"/>
          <c:h val="0.7061040846456692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ptos SemiBold" panose="020B0004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97DE-432A-9EBC-75CA7C808F3C}"/>
                </c:ext>
              </c:extLst>
            </c:dLbl>
            <c:dLbl>
              <c:idx val="1"/>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ptos SemiBold" panose="020B0004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97DE-432A-9EBC-75CA7C808F3C}"/>
                </c:ext>
              </c:extLst>
            </c:dLbl>
            <c:dLbl>
              <c:idx val="2"/>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ptos SemiBold" panose="020B0004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97DE-432A-9EBC-75CA7C808F3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Experience</c:v>
                </c:pt>
                <c:pt idx="1">
                  <c:v>Special focus</c:v>
                </c:pt>
                <c:pt idx="2">
                  <c:v>Recommendations</c:v>
                </c:pt>
              </c:strCache>
            </c:strRef>
          </c:cat>
          <c:val>
            <c:numRef>
              <c:f>Sheet1!$B$2:$B$4</c:f>
              <c:numCache>
                <c:formatCode>0%</c:formatCode>
                <c:ptCount val="3"/>
                <c:pt idx="0">
                  <c:v>0.81</c:v>
                </c:pt>
                <c:pt idx="1">
                  <c:v>0.62</c:v>
                </c:pt>
                <c:pt idx="2">
                  <c:v>0.53</c:v>
                </c:pt>
              </c:numCache>
            </c:numRef>
          </c:val>
          <c:extLst>
            <c:ext xmlns:c16="http://schemas.microsoft.com/office/drawing/2014/chart" uri="{C3380CC4-5D6E-409C-BE32-E72D297353CC}">
              <c16:uniqueId val="{00000000-97DE-432A-9EBC-75CA7C808F3C}"/>
            </c:ext>
          </c:extLst>
        </c:ser>
        <c:dLbls>
          <c:dLblPos val="outEnd"/>
          <c:showLegendKey val="0"/>
          <c:showVal val="1"/>
          <c:showCatName val="0"/>
          <c:showSerName val="0"/>
          <c:showPercent val="0"/>
          <c:showBubbleSize val="0"/>
        </c:dLbls>
        <c:gapWidth val="219"/>
        <c:overlap val="-27"/>
        <c:axId val="1104822080"/>
        <c:axId val="1104819200"/>
      </c:barChart>
      <c:catAx>
        <c:axId val="110482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1104819200"/>
        <c:crosses val="autoZero"/>
        <c:auto val="1"/>
        <c:lblAlgn val="ctr"/>
        <c:lblOffset val="100"/>
        <c:noMultiLvlLbl val="0"/>
      </c:catAx>
      <c:valAx>
        <c:axId val="1104819200"/>
        <c:scaling>
          <c:orientation val="minMax"/>
        </c:scaling>
        <c:delete val="1"/>
        <c:axPos val="l"/>
        <c:numFmt formatCode="0%" sourceLinked="1"/>
        <c:majorTickMark val="none"/>
        <c:minorTickMark val="none"/>
        <c:tickLblPos val="nextTo"/>
        <c:crossAx val="1104822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1874999999999999E-2"/>
          <c:w val="0.9770833333333333"/>
          <c:h val="0.89747883858267719"/>
        </c:manualLayout>
      </c:layout>
      <c:barChart>
        <c:barDir val="col"/>
        <c:grouping val="clustered"/>
        <c:varyColors val="0"/>
        <c:ser>
          <c:idx val="0"/>
          <c:order val="0"/>
          <c:tx>
            <c:strRef>
              <c:f>Sheet1!$B$1</c:f>
              <c:strCache>
                <c:ptCount val="1"/>
                <c:pt idx="0">
                  <c:v>When to Seek a Professional</c:v>
                </c:pt>
              </c:strCache>
            </c:strRef>
          </c:tx>
          <c:spPr>
            <a:solidFill>
              <a:schemeClr val="accent1"/>
            </a:solidFill>
            <a:ln>
              <a:noFill/>
            </a:ln>
            <a:effectLst/>
          </c:spPr>
          <c:invertIfNegative val="0"/>
          <c:dLbls>
            <c:dLbl>
              <c:idx val="0"/>
              <c:tx>
                <c:rich>
                  <a:bodyPr/>
                  <a:lstStyle/>
                  <a:p>
                    <a:fld id="{2CB573FC-9806-1F47-9723-B3A28E1216A4}" type="VALUE">
                      <a:rPr lang="en-US" sz="2400"/>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7.1154419880832265E-2"/>
                      <c:h val="7.9262132211095779E-2"/>
                    </c:manualLayout>
                  </c15:layout>
                  <c15:dlblFieldTable/>
                  <c15:showDataLabelsRange val="0"/>
                </c:ext>
                <c:ext xmlns:c16="http://schemas.microsoft.com/office/drawing/2014/chart" uri="{C3380CC4-5D6E-409C-BE32-E72D297353CC}">
                  <c16:uniqueId val="{00000000-2642-A54A-865B-CB863C3D9F56}"/>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early </c:v>
                </c:pt>
                <c:pt idx="1">
                  <c:v>Early — not sure which type of life insurance is best</c:v>
                </c:pt>
                <c:pt idx="2">
                  <c:v>After narrowing it down to product type but still question amount and price</c:v>
                </c:pt>
                <c:pt idx="3">
                  <c:v>After deciding on what type of life insurance and how much</c:v>
                </c:pt>
                <c:pt idx="4">
                  <c:v>At the very end, to wrap up any lingering questions</c:v>
                </c:pt>
              </c:strCache>
            </c:strRef>
          </c:cat>
          <c:val>
            <c:numRef>
              <c:f>Sheet1!$B$2:$B$6</c:f>
              <c:numCache>
                <c:formatCode>0%</c:formatCode>
                <c:ptCount val="5"/>
                <c:pt idx="0">
                  <c:v>0.17605426127985846</c:v>
                </c:pt>
                <c:pt idx="1">
                  <c:v>0.23680330286051313</c:v>
                </c:pt>
                <c:pt idx="2">
                  <c:v>0.35594219994102033</c:v>
                </c:pt>
                <c:pt idx="3">
                  <c:v>0.17900324388086111</c:v>
                </c:pt>
                <c:pt idx="4">
                  <c:v>5.2196992037746977E-2</c:v>
                </c:pt>
              </c:numCache>
            </c:numRef>
          </c:val>
          <c:extLst>
            <c:ext xmlns:c16="http://schemas.microsoft.com/office/drawing/2014/chart" uri="{C3380CC4-5D6E-409C-BE32-E72D297353CC}">
              <c16:uniqueId val="{00000000-5841-2349-9040-6ABA1DC9D647}"/>
            </c:ext>
          </c:extLst>
        </c:ser>
        <c:dLbls>
          <c:showLegendKey val="0"/>
          <c:showVal val="0"/>
          <c:showCatName val="0"/>
          <c:showSerName val="0"/>
          <c:showPercent val="0"/>
          <c:showBubbleSize val="0"/>
        </c:dLbls>
        <c:gapWidth val="219"/>
        <c:overlap val="-27"/>
        <c:axId val="1223952687"/>
        <c:axId val="1223953167"/>
      </c:barChart>
      <c:catAx>
        <c:axId val="1223952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1223953167"/>
        <c:crosses val="autoZero"/>
        <c:auto val="1"/>
        <c:lblAlgn val="ctr"/>
        <c:lblOffset val="100"/>
        <c:noMultiLvlLbl val="0"/>
      </c:catAx>
      <c:valAx>
        <c:axId val="1223953167"/>
        <c:scaling>
          <c:orientation val="minMax"/>
        </c:scaling>
        <c:delete val="1"/>
        <c:axPos val="l"/>
        <c:numFmt formatCode="0%" sourceLinked="1"/>
        <c:majorTickMark val="none"/>
        <c:minorTickMark val="none"/>
        <c:tickLblPos val="nextTo"/>
        <c:crossAx val="1223952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ptos" panose="020B00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54686D-1A2B-4337-B141-16C810AEFD68}" type="datetimeFigureOut">
              <a:rPr lang="en-US" smtClean="0">
                <a:latin typeface="Aptos" panose="020B0004020202020204" pitchFamily="34" charset="0"/>
              </a:rPr>
              <a:t>5/6/2025</a:t>
            </a:fld>
            <a:endParaRPr lang="en-US" dirty="0">
              <a:latin typeface="Aptos" panose="020B00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0E46D3-CB57-4E2A-B7DC-DCD566DC0429}"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0:13:43.213"/>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0:13:43.213"/>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0:13:43.213"/>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889D3BE4-62BE-4B60-BFFF-70CF8F0F7C95}" type="datetimeFigureOut">
              <a:rPr lang="en-US" smtClean="0"/>
              <a:pPr/>
              <a:t>5/6/2025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48AED4EE-C9DA-462C-B712-3D4638B353E0}" type="slidenum">
              <a:rPr lang="en-US" smtClean="0"/>
              <a:pPr/>
              <a:t>‹#›</a:t>
            </a:fld>
            <a:endParaRPr lang="en-US" dirty="0"/>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Aptos" panose="020B0004020202020204" pitchFamily="34" charset="0"/>
        <a:ea typeface="+mn-ea"/>
        <a:cs typeface="+mn-cs"/>
      </a:defRPr>
    </a:lvl1pPr>
    <a:lvl2pPr marL="685800" algn="l" defTabSz="1371600" rtl="0" eaLnBrk="1" latinLnBrk="0" hangingPunct="1">
      <a:defRPr sz="1800" kern="1200">
        <a:solidFill>
          <a:schemeClr val="tx1"/>
        </a:solidFill>
        <a:latin typeface="Aptos" panose="020B0004020202020204" pitchFamily="34" charset="0"/>
        <a:ea typeface="+mn-ea"/>
        <a:cs typeface="+mn-cs"/>
      </a:defRPr>
    </a:lvl2pPr>
    <a:lvl3pPr marL="1371600" algn="l" defTabSz="1371600" rtl="0" eaLnBrk="1" latinLnBrk="0" hangingPunct="1">
      <a:defRPr sz="1800" kern="1200">
        <a:solidFill>
          <a:schemeClr val="tx1"/>
        </a:solidFill>
        <a:latin typeface="Aptos" panose="020B0004020202020204" pitchFamily="34" charset="0"/>
        <a:ea typeface="+mn-ea"/>
        <a:cs typeface="+mn-cs"/>
      </a:defRPr>
    </a:lvl3pPr>
    <a:lvl4pPr marL="2057400" algn="l" defTabSz="1371600" rtl="0" eaLnBrk="1" latinLnBrk="0" hangingPunct="1">
      <a:defRPr sz="1800" kern="1200">
        <a:solidFill>
          <a:schemeClr val="tx1"/>
        </a:solidFill>
        <a:latin typeface="Aptos" panose="020B0004020202020204" pitchFamily="34" charset="0"/>
        <a:ea typeface="+mn-ea"/>
        <a:cs typeface="+mn-cs"/>
      </a:defRPr>
    </a:lvl4pPr>
    <a:lvl5pPr marL="2743200" algn="l" defTabSz="1371600" rtl="0" eaLnBrk="1" latinLnBrk="0" hangingPunct="1">
      <a:defRPr sz="1800" kern="1200">
        <a:solidFill>
          <a:schemeClr val="tx1"/>
        </a:solidFill>
        <a:latin typeface="Aptos" panose="020B0004020202020204" pitchFamily="34" charset="0"/>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panoply of options out there these days.  “Not like it was back in the day. “</a:t>
            </a:r>
          </a:p>
          <a:p>
            <a:endParaRPr lang="en-US" dirty="0"/>
          </a:p>
          <a:p>
            <a:r>
              <a:rPr lang="en-US" dirty="0"/>
              <a:t>These are self-assessments, and I think they’re overestimating as it is – men vs. women, younger generations, c’mon. </a:t>
            </a:r>
          </a:p>
          <a:p>
            <a:endParaRPr lang="en-US" dirty="0"/>
          </a:p>
          <a:p>
            <a:endParaRPr lang="en-US" dirty="0"/>
          </a:p>
          <a:p>
            <a:r>
              <a:rPr lang="en-US" dirty="0"/>
              <a:t>Maggie </a:t>
            </a:r>
          </a:p>
          <a:p>
            <a:r>
              <a:rPr lang="en-US" dirty="0"/>
              <a:t>–the crux of why we do this study: to find out what it is that they don’t know (or think they don’t know</a:t>
            </a:r>
          </a:p>
          <a:p>
            <a:r>
              <a:rPr lang="en-US" dirty="0"/>
              <a:t>--why LH continues it’s mission to educate consumers</a:t>
            </a:r>
          </a:p>
          <a:p>
            <a:r>
              <a:rPr lang="en-US" dirty="0"/>
              <a:t>--always a new “crop” of people coming into the market who do not know</a:t>
            </a:r>
          </a:p>
        </p:txBody>
      </p:sp>
      <p:sp>
        <p:nvSpPr>
          <p:cNvPr id="4" name="Slide Number Placeholder 3"/>
          <p:cNvSpPr>
            <a:spLocks noGrp="1"/>
          </p:cNvSpPr>
          <p:nvPr>
            <p:ph type="sldNum" sz="quarter" idx="5"/>
          </p:nvPr>
        </p:nvSpPr>
        <p:spPr/>
        <p:txBody>
          <a:bodyPr/>
          <a:lstStyle/>
          <a:p>
            <a:fld id="{48AED4EE-C9DA-462C-B712-3D4638B353E0}" type="slidenum">
              <a:rPr lang="en-US" smtClean="0"/>
              <a:t>4</a:t>
            </a:fld>
            <a:endParaRPr lang="en-US" dirty="0"/>
          </a:p>
        </p:txBody>
      </p:sp>
    </p:spTree>
    <p:extLst>
      <p:ext uri="{BB962C8B-B14F-4D97-AF65-F5344CB8AC3E}">
        <p14:creationId xmlns:p14="http://schemas.microsoft.com/office/powerpoint/2010/main" val="86042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Life Ins Need Gap is and why it’s important</a:t>
            </a:r>
          </a:p>
        </p:txBody>
      </p:sp>
      <p:sp>
        <p:nvSpPr>
          <p:cNvPr id="4" name="Slide Number Placeholder 3"/>
          <p:cNvSpPr>
            <a:spLocks noGrp="1"/>
          </p:cNvSpPr>
          <p:nvPr>
            <p:ph type="sldNum" sz="quarter" idx="5"/>
          </p:nvPr>
        </p:nvSpPr>
        <p:spPr/>
        <p:txBody>
          <a:bodyPr/>
          <a:lstStyle/>
          <a:p>
            <a:fld id="{48AED4EE-C9DA-462C-B712-3D4638B353E0}" type="slidenum">
              <a:rPr lang="en-US" smtClean="0"/>
              <a:t>16</a:t>
            </a:fld>
            <a:endParaRPr lang="en-US" dirty="0"/>
          </a:p>
        </p:txBody>
      </p:sp>
    </p:spTree>
    <p:extLst>
      <p:ext uri="{BB962C8B-B14F-4D97-AF65-F5344CB8AC3E}">
        <p14:creationId xmlns:p14="http://schemas.microsoft.com/office/powerpoint/2010/main" val="879285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Pandemic effect, starting to return?  But that long period of increase is still interesting</a:t>
            </a:r>
          </a:p>
        </p:txBody>
      </p:sp>
      <p:sp>
        <p:nvSpPr>
          <p:cNvPr id="4" name="Slide Number Placeholder 3"/>
          <p:cNvSpPr>
            <a:spLocks noGrp="1"/>
          </p:cNvSpPr>
          <p:nvPr>
            <p:ph type="sldNum" sz="quarter" idx="5"/>
          </p:nvPr>
        </p:nvSpPr>
        <p:spPr/>
        <p:txBody>
          <a:bodyPr/>
          <a:lstStyle/>
          <a:p>
            <a:fld id="{48AED4EE-C9DA-462C-B712-3D4638B353E0}" type="slidenum">
              <a:rPr lang="en-US" smtClean="0"/>
              <a:t>18</a:t>
            </a:fld>
            <a:endParaRPr lang="en-US" dirty="0"/>
          </a:p>
        </p:txBody>
      </p:sp>
    </p:spTree>
    <p:extLst>
      <p:ext uri="{BB962C8B-B14F-4D97-AF65-F5344CB8AC3E}">
        <p14:creationId xmlns:p14="http://schemas.microsoft.com/office/powerpoint/2010/main" val="1651510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Catch/note difference in last line</a:t>
            </a:r>
          </a:p>
          <a:p>
            <a:endParaRPr lang="en-US" dirty="0"/>
          </a:p>
          <a:p>
            <a:r>
              <a:rPr lang="en-US" dirty="0"/>
              <a:t>--content around living benefits</a:t>
            </a:r>
          </a:p>
        </p:txBody>
      </p:sp>
      <p:sp>
        <p:nvSpPr>
          <p:cNvPr id="4" name="Slide Number Placeholder 3"/>
          <p:cNvSpPr>
            <a:spLocks noGrp="1"/>
          </p:cNvSpPr>
          <p:nvPr>
            <p:ph type="sldNum" sz="quarter" idx="5"/>
          </p:nvPr>
        </p:nvSpPr>
        <p:spPr/>
        <p:txBody>
          <a:bodyPr/>
          <a:lstStyle/>
          <a:p>
            <a:fld id="{48AED4EE-C9DA-462C-B712-3D4638B353E0}" type="slidenum">
              <a:rPr lang="en-US" smtClean="0"/>
              <a:t>20</a:t>
            </a:fld>
            <a:endParaRPr lang="en-US" dirty="0"/>
          </a:p>
        </p:txBody>
      </p:sp>
    </p:spTree>
    <p:extLst>
      <p:ext uri="{BB962C8B-B14F-4D97-AF65-F5344CB8AC3E}">
        <p14:creationId xmlns:p14="http://schemas.microsoft.com/office/powerpoint/2010/main" val="1145227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DF3BF-FED3-2983-E4AB-1BDB3B8C6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E1C02-7961-B1E6-068A-0BC3C4E90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446235-D620-7607-122F-7B8BE6A4E749}"/>
              </a:ext>
            </a:extLst>
          </p:cNvPr>
          <p:cNvSpPr>
            <a:spLocks noGrp="1"/>
          </p:cNvSpPr>
          <p:nvPr>
            <p:ph type="body" idx="1"/>
          </p:nvPr>
        </p:nvSpPr>
        <p:spPr/>
        <p:txBody>
          <a:bodyPr/>
          <a:lstStyle/>
          <a:p>
            <a:r>
              <a:rPr lang="en-US" dirty="0"/>
              <a:t>#2 are</a:t>
            </a:r>
          </a:p>
          <a:p>
            <a:r>
              <a:rPr lang="en-US" dirty="0"/>
              <a:t>The other three are things we can address</a:t>
            </a:r>
          </a:p>
        </p:txBody>
      </p:sp>
      <p:sp>
        <p:nvSpPr>
          <p:cNvPr id="4" name="Slide Number Placeholder 3">
            <a:extLst>
              <a:ext uri="{FF2B5EF4-FFF2-40B4-BE49-F238E27FC236}">
                <a16:creationId xmlns:a16="http://schemas.microsoft.com/office/drawing/2014/main" id="{5B6D2860-7E68-AD52-14B8-6435BB4FCB80}"/>
              </a:ext>
            </a:extLst>
          </p:cNvPr>
          <p:cNvSpPr>
            <a:spLocks noGrp="1"/>
          </p:cNvSpPr>
          <p:nvPr>
            <p:ph type="sldNum" sz="quarter" idx="5"/>
          </p:nvPr>
        </p:nvSpPr>
        <p:spPr/>
        <p:txBody>
          <a:bodyPr/>
          <a:lstStyle/>
          <a:p>
            <a:fld id="{48AED4EE-C9DA-462C-B712-3D4638B353E0}" type="slidenum">
              <a:rPr lang="en-US" smtClean="0"/>
              <a:t>21</a:t>
            </a:fld>
            <a:endParaRPr lang="en-US" dirty="0"/>
          </a:p>
        </p:txBody>
      </p:sp>
    </p:spTree>
    <p:extLst>
      <p:ext uri="{BB962C8B-B14F-4D97-AF65-F5344CB8AC3E}">
        <p14:creationId xmlns:p14="http://schemas.microsoft.com/office/powerpoint/2010/main" val="1956564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it’s tough to separate these platforms now – since Meta owns FB &amp; Insta, Google owns YT, and its very common to post tiktoks on Insta,FB Reels, YT Shorts and vice versa etc. “social media IS the Internet for so many now, incl people in this room.”   tiktoks but not on tiktok</a:t>
            </a:r>
          </a:p>
          <a:p>
            <a:endParaRPr lang="en-US" dirty="0"/>
          </a:p>
          <a:p>
            <a:r>
              <a:rPr lang="en-US" dirty="0"/>
              <a:t>Maggie</a:t>
            </a:r>
          </a:p>
          <a:p>
            <a:r>
              <a:rPr lang="en-US" dirty="0"/>
              <a:t>--not overly skewed young</a:t>
            </a:r>
          </a:p>
          <a:p>
            <a:r>
              <a:rPr lang="en-US" dirty="0"/>
              <a:t>--we may not like it, but that is where they are</a:t>
            </a:r>
          </a:p>
        </p:txBody>
      </p:sp>
      <p:sp>
        <p:nvSpPr>
          <p:cNvPr id="4" name="Slide Number Placeholder 3"/>
          <p:cNvSpPr>
            <a:spLocks noGrp="1"/>
          </p:cNvSpPr>
          <p:nvPr>
            <p:ph type="sldNum" sz="quarter" idx="5"/>
          </p:nvPr>
        </p:nvSpPr>
        <p:spPr/>
        <p:txBody>
          <a:bodyPr/>
          <a:lstStyle/>
          <a:p>
            <a:fld id="{48AED4EE-C9DA-462C-B712-3D4638B353E0}" type="slidenum">
              <a:rPr lang="en-US" smtClean="0"/>
              <a:t>23</a:t>
            </a:fld>
            <a:endParaRPr lang="en-US" dirty="0"/>
          </a:p>
        </p:txBody>
      </p:sp>
    </p:spTree>
    <p:extLst>
      <p:ext uri="{BB962C8B-B14F-4D97-AF65-F5344CB8AC3E}">
        <p14:creationId xmlns:p14="http://schemas.microsoft.com/office/powerpoint/2010/main" val="1124601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tough out there. There is some bad information – how do stodgy companies cut through that noise AND impart trust and education in the face of flashy, young, hip person ?</a:t>
            </a:r>
          </a:p>
        </p:txBody>
      </p:sp>
      <p:sp>
        <p:nvSpPr>
          <p:cNvPr id="4" name="Slide Number Placeholder 3"/>
          <p:cNvSpPr>
            <a:spLocks noGrp="1"/>
          </p:cNvSpPr>
          <p:nvPr>
            <p:ph type="sldNum" sz="quarter" idx="5"/>
          </p:nvPr>
        </p:nvSpPr>
        <p:spPr/>
        <p:txBody>
          <a:bodyPr/>
          <a:lstStyle/>
          <a:p>
            <a:fld id="{48AED4EE-C9DA-462C-B712-3D4638B353E0}" type="slidenum">
              <a:rPr lang="en-US" smtClean="0"/>
              <a:t>24</a:t>
            </a:fld>
            <a:endParaRPr lang="en-US" dirty="0"/>
          </a:p>
        </p:txBody>
      </p:sp>
    </p:spTree>
    <p:extLst>
      <p:ext uri="{BB962C8B-B14F-4D97-AF65-F5344CB8AC3E}">
        <p14:creationId xmlns:p14="http://schemas.microsoft.com/office/powerpoint/2010/main" val="2140449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93B3C-49A7-8419-76F9-3E0D06E3E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BEC79-8502-3CF4-C9A2-6C07A2D60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2E62C-840E-9711-6469-4B24606E8B04}"/>
              </a:ext>
            </a:extLst>
          </p:cNvPr>
          <p:cNvSpPr>
            <a:spLocks noGrp="1"/>
          </p:cNvSpPr>
          <p:nvPr>
            <p:ph type="body" idx="1"/>
          </p:nvPr>
        </p:nvSpPr>
        <p:spPr/>
        <p:txBody>
          <a:bodyPr/>
          <a:lstStyle/>
          <a:p>
            <a:r>
              <a:rPr lang="en-US" dirty="0"/>
              <a:t>Again, WHO?  Podcasts are important now – story from YC study</a:t>
            </a:r>
          </a:p>
        </p:txBody>
      </p:sp>
      <p:sp>
        <p:nvSpPr>
          <p:cNvPr id="4" name="Slide Number Placeholder 3">
            <a:extLst>
              <a:ext uri="{FF2B5EF4-FFF2-40B4-BE49-F238E27FC236}">
                <a16:creationId xmlns:a16="http://schemas.microsoft.com/office/drawing/2014/main" id="{46C3DE24-09A5-3468-FD84-65FCE89CB0D2}"/>
              </a:ext>
            </a:extLst>
          </p:cNvPr>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70377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26</a:t>
            </a:fld>
            <a:endParaRPr lang="en-US" dirty="0"/>
          </a:p>
        </p:txBody>
      </p:sp>
    </p:spTree>
    <p:extLst>
      <p:ext uri="{BB962C8B-B14F-4D97-AF65-F5344CB8AC3E}">
        <p14:creationId xmlns:p14="http://schemas.microsoft.com/office/powerpoint/2010/main" val="4090546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AF60C-8A6C-2003-8C95-6334E63D4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3A34B-0A5B-3A2A-99A4-5FCDF2F489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8E4F9-4871-CD8A-D725-090D0F9DEF90}"/>
              </a:ext>
            </a:extLst>
          </p:cNvPr>
          <p:cNvSpPr>
            <a:spLocks noGrp="1"/>
          </p:cNvSpPr>
          <p:nvPr>
            <p:ph type="body" idx="1"/>
          </p:nvPr>
        </p:nvSpPr>
        <p:spPr/>
        <p:txBody>
          <a:bodyPr/>
          <a:lstStyle/>
          <a:p>
            <a:r>
              <a:rPr lang="en-US" dirty="0"/>
              <a:t>Experience is always paramount and will never change, no matter how many bells and whistles. </a:t>
            </a:r>
            <a:br>
              <a:rPr lang="en-US" dirty="0"/>
            </a:br>
            <a:br>
              <a:rPr lang="en-US" dirty="0"/>
            </a:br>
            <a:r>
              <a:rPr lang="en-US" dirty="0"/>
              <a:t>Can’t know what people mean by “special focus” but it’s interesting nonetheless. (We did ask if wanting same gender/race/etc. but that rates very low, so this should be something different)</a:t>
            </a:r>
          </a:p>
          <a:p>
            <a:endParaRPr lang="en-US" dirty="0"/>
          </a:p>
          <a:p>
            <a:r>
              <a:rPr lang="en-US" dirty="0"/>
              <a:t>Recommendations – but for many, GenZ, Black Americans, lower incomes, empathy &amp; Kindness slotted in behind the top 2.  All should be aware of situations, being cognizant of language and culture, different cultures and backgrounds view death very differently.  BE AWARE. TRAIN.</a:t>
            </a:r>
          </a:p>
          <a:p>
            <a:endParaRPr lang="en-US" dirty="0"/>
          </a:p>
          <a:p>
            <a:pPr marL="0" marR="0"/>
            <a:r>
              <a:rPr lang="en-US" sz="1800" b="1" dirty="0">
                <a:effectLst/>
                <a:latin typeface="Aptos" panose="020B0004020202020204" pitchFamily="34" charset="0"/>
                <a:ea typeface="Aptos" panose="020B0004020202020204" pitchFamily="34" charset="0"/>
                <a:cs typeface="Aptos" panose="020B0004020202020204" pitchFamily="34" charset="0"/>
              </a:rPr>
              <a:t>Northwestern Mutual</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b="1" dirty="0">
                <a:effectLst/>
                <a:latin typeface="Aptos" panose="020B0004020202020204" pitchFamily="34" charset="0"/>
                <a:ea typeface="Aptos" panose="020B0004020202020204" pitchFamily="34" charset="0"/>
                <a:cs typeface="Aptos" panose="020B0004020202020204" pitchFamily="34" charset="0"/>
              </a:rPr>
              <a:t>says it plans to hire more than 5,000 financial professionals this year</a:t>
            </a:r>
            <a:r>
              <a:rPr lang="en-US" sz="1800" dirty="0">
                <a:effectLst/>
                <a:latin typeface="Aptos" panose="020B0004020202020204" pitchFamily="34" charset="0"/>
                <a:ea typeface="Aptos" panose="020B0004020202020204" pitchFamily="34" charset="0"/>
                <a:cs typeface="Aptos" panose="020B0004020202020204" pitchFamily="34" charset="0"/>
              </a:rPr>
              <a:t>, citing a "financial insecurity epidemic" and a looming generational shift among advisors.</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The new employees will include an unspecified number of financial advisors, representatives and interns, the firm announced this month.</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"Financial insecurity continues to be an epidemic in America, and many people are looking for an advisor to guide them down a path toward greater financial security," said chief field officer </a:t>
            </a:r>
            <a:r>
              <a:rPr lang="en-US" sz="1800" b="1" dirty="0">
                <a:effectLst/>
                <a:latin typeface="Aptos" panose="020B0004020202020204" pitchFamily="34" charset="0"/>
                <a:ea typeface="Aptos" panose="020B0004020202020204" pitchFamily="34" charset="0"/>
                <a:cs typeface="Aptos" panose="020B0004020202020204" pitchFamily="34" charset="0"/>
              </a:rPr>
              <a:t>John Roberts</a:t>
            </a:r>
            <a:r>
              <a:rPr lang="en-US" sz="1800" dirty="0">
                <a:effectLst/>
                <a:latin typeface="Aptos" panose="020B0004020202020204" pitchFamily="34" charset="0"/>
                <a:ea typeface="Aptos" panose="020B0004020202020204" pitchFamily="34" charset="0"/>
                <a:cs typeface="Aptos" panose="020B0004020202020204" pitchFamily="34" charset="0"/>
              </a:rPr>
              <a:t>.</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The firm's own survey data suggests robo-advisors and artificial intelligence-based advisory services have only limited appeal, with respondents trusting human advisors over AI and robos by a margin of 54% to 15%.</a:t>
            </a:r>
          </a:p>
          <a:p>
            <a:endParaRPr lang="en-US" dirty="0"/>
          </a:p>
        </p:txBody>
      </p:sp>
      <p:sp>
        <p:nvSpPr>
          <p:cNvPr id="4" name="Slide Number Placeholder 3">
            <a:extLst>
              <a:ext uri="{FF2B5EF4-FFF2-40B4-BE49-F238E27FC236}">
                <a16:creationId xmlns:a16="http://schemas.microsoft.com/office/drawing/2014/main" id="{2D599A29-0172-4462-E52A-BC3C30807810}"/>
              </a:ext>
            </a:extLst>
          </p:cNvPr>
          <p:cNvSpPr>
            <a:spLocks noGrp="1"/>
          </p:cNvSpPr>
          <p:nvPr>
            <p:ph type="sldNum" sz="quarter" idx="5"/>
          </p:nvPr>
        </p:nvSpPr>
        <p:spPr/>
        <p:txBody>
          <a:bodyPr/>
          <a:lstStyle/>
          <a:p>
            <a:fld id="{48AED4EE-C9DA-462C-B712-3D4638B353E0}" type="slidenum">
              <a:rPr lang="en-US" smtClean="0"/>
              <a:t>28</a:t>
            </a:fld>
            <a:endParaRPr lang="en-US" dirty="0"/>
          </a:p>
        </p:txBody>
      </p:sp>
    </p:spTree>
    <p:extLst>
      <p:ext uri="{BB962C8B-B14F-4D97-AF65-F5344CB8AC3E}">
        <p14:creationId xmlns:p14="http://schemas.microsoft.com/office/powerpoint/2010/main" val="2855822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Humans are still relevant – and look to be for the foreseeable future!  </a:t>
            </a:r>
          </a:p>
          <a:p>
            <a:endParaRPr lang="en-US" dirty="0"/>
          </a:p>
          <a:p>
            <a:pPr marL="0" marR="0"/>
            <a:r>
              <a:rPr lang="en-US" sz="1800" b="1" dirty="0">
                <a:effectLst/>
                <a:latin typeface="Aptos" panose="020B0004020202020204" pitchFamily="34" charset="0"/>
                <a:ea typeface="Aptos" panose="020B0004020202020204" pitchFamily="34" charset="0"/>
                <a:cs typeface="Aptos" panose="020B0004020202020204" pitchFamily="34" charset="0"/>
              </a:rPr>
              <a:t>Northwestern Mutual</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b="1" dirty="0">
                <a:effectLst/>
                <a:latin typeface="Aptos" panose="020B0004020202020204" pitchFamily="34" charset="0"/>
                <a:ea typeface="Aptos" panose="020B0004020202020204" pitchFamily="34" charset="0"/>
                <a:cs typeface="Aptos" panose="020B0004020202020204" pitchFamily="34" charset="0"/>
              </a:rPr>
              <a:t>says it plans to hire more than 5,000 financial professionals this year</a:t>
            </a:r>
            <a:r>
              <a:rPr lang="en-US" sz="1800" dirty="0">
                <a:effectLst/>
                <a:latin typeface="Aptos" panose="020B0004020202020204" pitchFamily="34" charset="0"/>
                <a:ea typeface="Aptos" panose="020B0004020202020204" pitchFamily="34" charset="0"/>
                <a:cs typeface="Aptos" panose="020B0004020202020204" pitchFamily="34" charset="0"/>
              </a:rPr>
              <a:t>, citing a "financial insecurity epidemic" and a looming generational shift among advisors.</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The new employees will include an unspecified number of financial advisors, representatives and interns, the firm announced this month.</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"Financial insecurity continues to be an epidemic in America, and many people are looking for an advisor to guide them down a path toward greater financial security," said chief field officer </a:t>
            </a:r>
            <a:r>
              <a:rPr lang="en-US" sz="1800" b="1" dirty="0">
                <a:effectLst/>
                <a:latin typeface="Aptos" panose="020B0004020202020204" pitchFamily="34" charset="0"/>
                <a:ea typeface="Aptos" panose="020B0004020202020204" pitchFamily="34" charset="0"/>
                <a:cs typeface="Aptos" panose="020B0004020202020204" pitchFamily="34" charset="0"/>
              </a:rPr>
              <a:t>John Roberts</a:t>
            </a:r>
            <a:r>
              <a:rPr lang="en-US" sz="1800" dirty="0">
                <a:effectLst/>
                <a:latin typeface="Aptos" panose="020B0004020202020204" pitchFamily="34" charset="0"/>
                <a:ea typeface="Aptos" panose="020B0004020202020204" pitchFamily="34" charset="0"/>
                <a:cs typeface="Aptos" panose="020B0004020202020204" pitchFamily="34" charset="0"/>
              </a:rPr>
              <a:t>.</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The firm's own survey data suggests robo-advisors and artificial intelligence-based advisory services have only limited appeal, with respondents trusting human advisors over AI and robos by a margin of 54% to 15%.</a:t>
            </a: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29</a:t>
            </a:fld>
            <a:endParaRPr lang="en-US" dirty="0"/>
          </a:p>
        </p:txBody>
      </p:sp>
    </p:spTree>
    <p:extLst>
      <p:ext uri="{BB962C8B-B14F-4D97-AF65-F5344CB8AC3E}">
        <p14:creationId xmlns:p14="http://schemas.microsoft.com/office/powerpoint/2010/main" val="1359951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BDBDB-0188-D3D2-636E-6B1C8FD661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20845-14FF-DBBF-FD26-9A9EAECD5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EFB56-809E-E7A5-7ED1-649DB2AD5516}"/>
              </a:ext>
            </a:extLst>
          </p:cNvPr>
          <p:cNvSpPr>
            <a:spLocks noGrp="1"/>
          </p:cNvSpPr>
          <p:nvPr>
            <p:ph type="body" idx="1"/>
          </p:nvPr>
        </p:nvSpPr>
        <p:spPr/>
        <p:txBody>
          <a:bodyPr/>
          <a:lstStyle/>
          <a:p>
            <a:r>
              <a:rPr lang="en-US" dirty="0"/>
              <a:t> </a:t>
            </a:r>
          </a:p>
          <a:p>
            <a:endParaRPr lang="en-US" dirty="0"/>
          </a:p>
          <a:p>
            <a:r>
              <a:rPr lang="en-US" dirty="0"/>
              <a:t>These quotes are from 2 different LIMRA focus group studies. Both are from Millennial-aged women.  The 2</a:t>
            </a:r>
            <a:r>
              <a:rPr lang="en-US" baseline="30000" dirty="0"/>
              <a:t>nd</a:t>
            </a:r>
            <a:r>
              <a:rPr lang="en-US" dirty="0"/>
              <a:t> one is from a recent Young Consumers study conducted a few months ago.</a:t>
            </a:r>
            <a:br>
              <a:rPr lang="en-US" dirty="0"/>
            </a:br>
            <a:br>
              <a:rPr lang="en-US" dirty="0"/>
            </a:br>
            <a:r>
              <a:rPr lang="en-US" dirty="0"/>
              <a:t>The first one is from a 1966 LIMRA study on recently widowed beneficiaries. Almost 60 years</a:t>
            </a:r>
          </a:p>
          <a:p>
            <a:endParaRPr lang="en-US" dirty="0"/>
          </a:p>
          <a:p>
            <a:r>
              <a:rPr lang="en-US" dirty="0"/>
              <a:t>Maggie: Life Happens 1994; 30 years</a:t>
            </a:r>
          </a:p>
        </p:txBody>
      </p:sp>
      <p:sp>
        <p:nvSpPr>
          <p:cNvPr id="4" name="Slide Number Placeholder 3">
            <a:extLst>
              <a:ext uri="{FF2B5EF4-FFF2-40B4-BE49-F238E27FC236}">
                <a16:creationId xmlns:a16="http://schemas.microsoft.com/office/drawing/2014/main" id="{719F36E4-263B-0F38-51D8-86CD5F20C9FF}"/>
              </a:ext>
            </a:extLst>
          </p:cNvPr>
          <p:cNvSpPr>
            <a:spLocks noGrp="1"/>
          </p:cNvSpPr>
          <p:nvPr>
            <p:ph type="sldNum" sz="quarter" idx="5"/>
          </p:nvPr>
        </p:nvSpPr>
        <p:spPr/>
        <p:txBody>
          <a:bodyPr/>
          <a:lstStyle/>
          <a:p>
            <a:fld id="{48AED4EE-C9DA-462C-B712-3D4638B353E0}" type="slidenum">
              <a:rPr lang="en-US" smtClean="0"/>
              <a:t>5</a:t>
            </a:fld>
            <a:endParaRPr lang="en-US" dirty="0"/>
          </a:p>
        </p:txBody>
      </p:sp>
    </p:spTree>
    <p:extLst>
      <p:ext uri="{BB962C8B-B14F-4D97-AF65-F5344CB8AC3E}">
        <p14:creationId xmlns:p14="http://schemas.microsoft.com/office/powerpoint/2010/main" val="4033221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pays no matter what as long as paying premiums.  </a:t>
            </a:r>
          </a:p>
          <a:p>
            <a:endParaRPr lang="en-US" dirty="0"/>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30</a:t>
            </a:fld>
            <a:endParaRPr lang="en-US" dirty="0"/>
          </a:p>
        </p:txBody>
      </p:sp>
    </p:spTree>
    <p:extLst>
      <p:ext uri="{BB962C8B-B14F-4D97-AF65-F5344CB8AC3E}">
        <p14:creationId xmlns:p14="http://schemas.microsoft.com/office/powerpoint/2010/main" val="980543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943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attention grabbing metrics Maggie and I share in presentations is regarding what the average consumer thinks a middle of the road life insurance policy’s annual premium is. We asked everyone what a 250K level-term 20 year policy for a healthy male would be for several years and consistently found that 75 % overestimated the cost, ____ at 3x or more. </a:t>
            </a:r>
            <a:br>
              <a:rPr lang="en-US" dirty="0"/>
            </a:br>
            <a:br>
              <a:rPr lang="en-US" dirty="0"/>
            </a:br>
            <a:r>
              <a:rPr lang="en-US" dirty="0"/>
              <a:t>Last year we added a follow-up that found that over 50% were basing their estimate on gut feeling or wild guess. But we – and you and your companies- wanted to know more.  </a:t>
            </a:r>
            <a:br>
              <a:rPr lang="en-US" dirty="0"/>
            </a:br>
            <a:br>
              <a:rPr lang="en-US" dirty="0"/>
            </a:br>
            <a:r>
              <a:rPr lang="en-US" dirty="0"/>
              <a:t>Maggie</a:t>
            </a:r>
          </a:p>
          <a:p>
            <a:r>
              <a:rPr lang="en-US" dirty="0"/>
              <a:t>--critical info for us at LH and for you (even if you are in the HIE or advanced markets)</a:t>
            </a:r>
          </a:p>
          <a:p>
            <a:r>
              <a:rPr lang="en-US" dirty="0"/>
              <a:t>--mantra: they are not going to buy what they don’t understand (education) and think they can’t afford (overestimate price)</a:t>
            </a: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7</a:t>
            </a:fld>
            <a:endParaRPr lang="en-US" dirty="0"/>
          </a:p>
        </p:txBody>
      </p:sp>
    </p:spTree>
    <p:extLst>
      <p:ext uri="{BB962C8B-B14F-4D97-AF65-F5344CB8AC3E}">
        <p14:creationId xmlns:p14="http://schemas.microsoft.com/office/powerpoint/2010/main" val="155969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always been a little unfair expecting people to accurately estimate what 30 year old healthy male would pay for something that is priced based on things like gender, age, and overall health. So this year we tightened up the question a bit, asking respondents to price the same product for themselves. We know their gender, age, and asked them to rate their own health on a 11 point scale. </a:t>
            </a:r>
            <a:br>
              <a:rPr lang="en-US" dirty="0"/>
            </a:br>
            <a:br>
              <a:rPr lang="en-US" dirty="0"/>
            </a:br>
            <a:r>
              <a:rPr lang="en-US" dirty="0"/>
              <a:t>On first glance, it does look like people have a slightly better idea of what a policy would cost for themselves, but honestly not really. We asked the same policy (250K 20 yr level term) and explained what we were asking (how much you’d pay a yr to pay out 250k to beneficiary if you die.)  </a:t>
            </a:r>
          </a:p>
          <a:p>
            <a:endParaRPr lang="en-US" dirty="0"/>
          </a:p>
          <a:p>
            <a:r>
              <a:rPr lang="en-US" dirty="0"/>
              <a:t>Maggie</a:t>
            </a:r>
          </a:p>
          <a:p>
            <a:r>
              <a:rPr lang="en-US" dirty="0"/>
              <a:t>--what else do we buy that costs us several hundred dollars that people think is 7 to 10 times more than it is … meaning is hundreds but we think costs thousands</a:t>
            </a:r>
          </a:p>
        </p:txBody>
      </p:sp>
      <p:sp>
        <p:nvSpPr>
          <p:cNvPr id="4" name="Slide Number Placeholder 3"/>
          <p:cNvSpPr>
            <a:spLocks noGrp="1"/>
          </p:cNvSpPr>
          <p:nvPr>
            <p:ph type="sldNum" sz="quarter" idx="5"/>
          </p:nvPr>
        </p:nvSpPr>
        <p:spPr/>
        <p:txBody>
          <a:bodyPr/>
          <a:lstStyle/>
          <a:p>
            <a:fld id="{48AED4EE-C9DA-462C-B712-3D4638B353E0}" type="slidenum">
              <a:rPr lang="en-US" smtClean="0"/>
              <a:t>8</a:t>
            </a:fld>
            <a:endParaRPr lang="en-US" dirty="0"/>
          </a:p>
        </p:txBody>
      </p:sp>
    </p:spTree>
    <p:extLst>
      <p:ext uri="{BB962C8B-B14F-4D97-AF65-F5344CB8AC3E}">
        <p14:creationId xmlns:p14="http://schemas.microsoft.com/office/powerpoint/2010/main" val="282668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really tried to drill down this year, asking respondents to rate their health and then we were able to take those numbers, their age, their gender and ask them what they think THEY would pay.  Interestingly, those who would pay the least – healthy younger adults – over estimate the cost the MOST.  </a:t>
            </a:r>
          </a:p>
          <a:p>
            <a:endParaRPr lang="en-US" dirty="0"/>
          </a:p>
          <a:p>
            <a:r>
              <a:rPr lang="en-US" dirty="0"/>
              <a:t>AND they are also likely to cite cost as a reason not to buy.  </a:t>
            </a:r>
            <a:br>
              <a:rPr lang="en-US" dirty="0"/>
            </a:br>
            <a:br>
              <a:rPr lang="en-US" dirty="0"/>
            </a:br>
            <a:r>
              <a:rPr lang="en-US" dirty="0"/>
              <a:t>“Too good to be true” – as P&amp;C costs rise with labor, materials, tariffs, environmental events, etc., life more or less stays stable, really only responding to inflationary reasons.  It’s kind of amazing. </a:t>
            </a:r>
            <a:br>
              <a:rPr lang="en-US" dirty="0"/>
            </a:br>
            <a:br>
              <a:rPr lang="en-US" dirty="0"/>
            </a:br>
            <a:r>
              <a:rPr lang="en-US" dirty="0"/>
              <a:t>They don’t believe it. </a:t>
            </a:r>
          </a:p>
        </p:txBody>
      </p:sp>
      <p:sp>
        <p:nvSpPr>
          <p:cNvPr id="4" name="Slide Number Placeholder 3"/>
          <p:cNvSpPr>
            <a:spLocks noGrp="1"/>
          </p:cNvSpPr>
          <p:nvPr>
            <p:ph type="sldNum" sz="quarter" idx="5"/>
          </p:nvPr>
        </p:nvSpPr>
        <p:spPr/>
        <p:txBody>
          <a:bodyPr/>
          <a:lstStyle/>
          <a:p>
            <a:fld id="{48AED4EE-C9DA-462C-B712-3D4638B353E0}" type="slidenum">
              <a:rPr lang="en-US" smtClean="0"/>
              <a:t>9</a:t>
            </a:fld>
            <a:endParaRPr lang="en-US" dirty="0"/>
          </a:p>
        </p:txBody>
      </p:sp>
    </p:spTree>
    <p:extLst>
      <p:ext uri="{BB962C8B-B14F-4D97-AF65-F5344CB8AC3E}">
        <p14:creationId xmlns:p14="http://schemas.microsoft.com/office/powerpoint/2010/main" val="248448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C6D99-B082-C340-47F5-29112B88D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B947A-E11E-CA59-05D2-739BDEA9A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4EF4A-223A-3E9A-7789-BC37E3DCFE04}"/>
              </a:ext>
            </a:extLst>
          </p:cNvPr>
          <p:cNvSpPr>
            <a:spLocks noGrp="1"/>
          </p:cNvSpPr>
          <p:nvPr>
            <p:ph type="body" idx="1"/>
          </p:nvPr>
        </p:nvSpPr>
        <p:spPr/>
        <p:txBody>
          <a:bodyPr/>
          <a:lstStyle/>
          <a:p>
            <a:pPr marL="285750" indent="-285750">
              <a:buFont typeface="Arial" panose="020B0604020202020204" pitchFamily="34" charset="0"/>
              <a:buChar char="•"/>
            </a:pPr>
            <a:r>
              <a:rPr lang="en-US" dirty="0"/>
              <a:t>Comfy retirement # 1 for all except Z</a:t>
            </a:r>
          </a:p>
          <a:p>
            <a:pPr marL="285750" indent="-285750">
              <a:buFont typeface="Arial" panose="020B0604020202020204" pitchFamily="34" charset="0"/>
              <a:buChar char="•"/>
            </a:pPr>
            <a:r>
              <a:rPr lang="en-US" dirty="0"/>
              <a:t>Hisp, Black, LGBTQ more concerned generally</a:t>
            </a:r>
          </a:p>
          <a:p>
            <a:pPr marL="285750" indent="-285750">
              <a:buFont typeface="Arial" panose="020B0604020202020204" pitchFamily="34" charset="0"/>
              <a:buChar char="•"/>
            </a:pPr>
            <a:r>
              <a:rPr lang="en-US" dirty="0"/>
              <a:t>Asian significantly more concerned about losing $ on investments – ties into Asian view of life as more of an investment than others.</a:t>
            </a:r>
          </a:p>
          <a:p>
            <a:pPr marL="285750" indent="-285750">
              <a:buFont typeface="Arial" panose="020B0604020202020204" pitchFamily="34" charset="0"/>
              <a:buChar char="•"/>
            </a:pPr>
            <a:r>
              <a:rPr lang="en-US" dirty="0"/>
              <a:t>Z and Mill more concerned than X across the board</a:t>
            </a:r>
          </a:p>
          <a:p>
            <a:pPr marL="285750" indent="-285750">
              <a:buFont typeface="Arial" panose="020B0604020202020204" pitchFamily="34" charset="0"/>
              <a:buChar char="•"/>
            </a:pPr>
            <a:r>
              <a:rPr lang="en-US" dirty="0"/>
              <a:t>Mill most concerned in 10 of 15</a:t>
            </a:r>
          </a:p>
          <a:p>
            <a:pPr marL="285750" indent="-285750">
              <a:buFont typeface="Arial" panose="020B0604020202020204" pitchFamily="34" charset="0"/>
              <a:buChar char="•"/>
            </a:pPr>
            <a:r>
              <a:rPr lang="en-US" dirty="0"/>
              <a:t>Z most concerned in 5 of 15 – (</a:t>
            </a:r>
            <a:r>
              <a:rPr lang="en-US" sz="1800" b="0" i="0" u="none" strike="noStrike" dirty="0">
                <a:solidFill>
                  <a:srgbClr val="000000"/>
                </a:solidFill>
                <a:effectLst/>
                <a:latin typeface="Aptos Narrow" panose="020B0004020202020204" pitchFamily="34" charset="0"/>
              </a:rPr>
              <a:t>Paying my monthly bills </a:t>
            </a:r>
            <a:r>
              <a:rPr lang="en-US" dirty="0"/>
              <a:t> </a:t>
            </a:r>
            <a:r>
              <a:rPr lang="en-US" sz="1800" b="0" i="0" u="none" strike="noStrike" dirty="0">
                <a:solidFill>
                  <a:srgbClr val="000000"/>
                </a:solidFill>
                <a:effectLst/>
                <a:latin typeface="Aptos Narrow" panose="020B0004020202020204" pitchFamily="34" charset="0"/>
              </a:rPr>
              <a:t>Paying my mortgage or rent </a:t>
            </a:r>
            <a:r>
              <a:rPr lang="en-US" dirty="0"/>
              <a:t> </a:t>
            </a:r>
            <a:r>
              <a:rPr lang="en-US" sz="1800" b="0" i="0" u="none" strike="noStrike" dirty="0">
                <a:solidFill>
                  <a:srgbClr val="000000"/>
                </a:solidFill>
                <a:effectLst/>
                <a:latin typeface="Aptos Narrow" panose="020B0004020202020204" pitchFamily="34" charset="0"/>
              </a:rPr>
              <a:t>Losing money on my investments </a:t>
            </a:r>
            <a:r>
              <a:rPr lang="en-US" dirty="0"/>
              <a:t> </a:t>
            </a:r>
            <a:r>
              <a:rPr lang="en-US" sz="1800" b="0" i="0" u="none" strike="noStrike" dirty="0">
                <a:solidFill>
                  <a:srgbClr val="000000"/>
                </a:solidFill>
                <a:effectLst/>
                <a:latin typeface="Aptos Narrow" panose="020B0004020202020204" pitchFamily="34" charset="0"/>
              </a:rPr>
              <a:t>Paying off or reducing student loan debt </a:t>
            </a:r>
            <a:r>
              <a:rPr lang="en-US" dirty="0"/>
              <a:t> </a:t>
            </a:r>
            <a:r>
              <a:rPr lang="en-US" sz="1800" b="0" i="0" u="none" strike="noStrike" dirty="0">
                <a:solidFill>
                  <a:srgbClr val="000000"/>
                </a:solidFill>
                <a:effectLst/>
                <a:latin typeface="Aptos Narrow" panose="020B0004020202020204" pitchFamily="34" charset="0"/>
              </a:rPr>
              <a:t>Job security/maintaining a steady income )</a:t>
            </a:r>
            <a:endParaRPr lang="en-US" dirty="0"/>
          </a:p>
        </p:txBody>
      </p:sp>
      <p:sp>
        <p:nvSpPr>
          <p:cNvPr id="4" name="Slide Number Placeholder 3">
            <a:extLst>
              <a:ext uri="{FF2B5EF4-FFF2-40B4-BE49-F238E27FC236}">
                <a16:creationId xmlns:a16="http://schemas.microsoft.com/office/drawing/2014/main" id="{BC38D65F-D365-E5D8-DA37-61D9622516B4}"/>
              </a:ext>
            </a:extLst>
          </p:cNvPr>
          <p:cNvSpPr>
            <a:spLocks noGrp="1"/>
          </p:cNvSpPr>
          <p:nvPr>
            <p:ph type="sldNum" sz="quarter" idx="5"/>
          </p:nvPr>
        </p:nvSpPr>
        <p:spPr/>
        <p:txBody>
          <a:bodyPr/>
          <a:lstStyle/>
          <a:p>
            <a:fld id="{48AED4EE-C9DA-462C-B712-3D4638B353E0}" type="slidenum">
              <a:rPr lang="en-US" smtClean="0"/>
              <a:t>10</a:t>
            </a:fld>
            <a:endParaRPr lang="en-US" dirty="0"/>
          </a:p>
        </p:txBody>
      </p:sp>
    </p:spTree>
    <p:extLst>
      <p:ext uri="{BB962C8B-B14F-4D97-AF65-F5344CB8AC3E}">
        <p14:creationId xmlns:p14="http://schemas.microsoft.com/office/powerpoint/2010/main" val="356172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half (47%) under 6 months. </a:t>
            </a:r>
          </a:p>
        </p:txBody>
      </p:sp>
      <p:sp>
        <p:nvSpPr>
          <p:cNvPr id="4" name="Slide Number Placeholder 3"/>
          <p:cNvSpPr>
            <a:spLocks noGrp="1"/>
          </p:cNvSpPr>
          <p:nvPr>
            <p:ph type="sldNum" sz="quarter" idx="5"/>
          </p:nvPr>
        </p:nvSpPr>
        <p:spPr/>
        <p:txBody>
          <a:bodyPr/>
          <a:lstStyle/>
          <a:p>
            <a:fld id="{B8F23193-F071-EE43-94D6-A0084ADD5B94}" type="slidenum">
              <a:rPr lang="en-US" smtClean="0"/>
              <a:t>11</a:t>
            </a:fld>
            <a:endParaRPr lang="en-US" dirty="0"/>
          </a:p>
        </p:txBody>
      </p:sp>
    </p:spTree>
    <p:extLst>
      <p:ext uri="{BB962C8B-B14F-4D97-AF65-F5344CB8AC3E}">
        <p14:creationId xmlns:p14="http://schemas.microsoft.com/office/powerpoint/2010/main" val="2214791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51% is the consumer reported # and when we look at the breakdown of that a bit – click – </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We can know where the disconnect it.  Ind – know, group/worksite do not.  We estimate it much higher in the high 30% range, so why?  “drowning in information”… Are we connecting with our customers? How to better communicate these days with employees who DO have our benefit, even if their employer is paying100%.  We know it’s eroded since 2010 and have the data to back that up.  Why? IF they knew more about their life benefit, would that prompt them to look into other more personalized life coverages?</a:t>
            </a:r>
          </a:p>
          <a:p>
            <a:endParaRPr lang="en-US" dirty="0"/>
          </a:p>
          <a:p>
            <a:r>
              <a:rPr lang="en-US" dirty="0"/>
              <a:t>an educated consumer is a more likely consumer.</a:t>
            </a:r>
          </a:p>
        </p:txBody>
      </p:sp>
      <p:sp>
        <p:nvSpPr>
          <p:cNvPr id="4" name="Slide Number Placeholder 3"/>
          <p:cNvSpPr>
            <a:spLocks noGrp="1"/>
          </p:cNvSpPr>
          <p:nvPr>
            <p:ph type="sldNum" sz="quarter" idx="5"/>
          </p:nvPr>
        </p:nvSpPr>
        <p:spPr/>
        <p:txBody>
          <a:bodyPr/>
          <a:lstStyle/>
          <a:p>
            <a:fld id="{48AED4EE-C9DA-462C-B712-3D4638B353E0}" type="slidenum">
              <a:rPr lang="en-US" smtClean="0"/>
              <a:t>13</a:t>
            </a:fld>
            <a:endParaRPr lang="en-US" dirty="0"/>
          </a:p>
        </p:txBody>
      </p:sp>
    </p:spTree>
    <p:extLst>
      <p:ext uri="{BB962C8B-B14F-4D97-AF65-F5344CB8AC3E}">
        <p14:creationId xmlns:p14="http://schemas.microsoft.com/office/powerpoint/2010/main" val="977214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Demographic ownership. </a:t>
            </a:r>
          </a:p>
          <a:p>
            <a:r>
              <a:rPr lang="en-US" dirty="0"/>
              <a:t>Hispanic – things in Spanish … </a:t>
            </a:r>
          </a:p>
        </p:txBody>
      </p:sp>
      <p:sp>
        <p:nvSpPr>
          <p:cNvPr id="4" name="Slide Number Placeholder 3"/>
          <p:cNvSpPr>
            <a:spLocks noGrp="1"/>
          </p:cNvSpPr>
          <p:nvPr>
            <p:ph type="sldNum" sz="quarter" idx="5"/>
          </p:nvPr>
        </p:nvSpPr>
        <p:spPr/>
        <p:txBody>
          <a:bodyPr/>
          <a:lstStyle/>
          <a:p>
            <a:fld id="{48AED4EE-C9DA-462C-B712-3D4638B353E0}" type="slidenum">
              <a:rPr lang="en-US" smtClean="0"/>
              <a:t>14</a:t>
            </a:fld>
            <a:endParaRPr lang="en-US" dirty="0"/>
          </a:p>
        </p:txBody>
      </p:sp>
    </p:spTree>
    <p:extLst>
      <p:ext uri="{BB962C8B-B14F-4D97-AF65-F5344CB8AC3E}">
        <p14:creationId xmlns:p14="http://schemas.microsoft.com/office/powerpoint/2010/main" val="2145202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IMRA LOMA outside co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C01CA-1F75-847B-5956-7C53ED7E03B1}"/>
              </a:ext>
            </a:extLst>
          </p:cNvPr>
          <p:cNvPicPr>
            <a:picLocks noChangeAspect="1"/>
          </p:cNvPicPr>
          <p:nvPr userDrawn="1"/>
        </p:nvPicPr>
        <p:blipFill>
          <a:blip r:embed="rId2"/>
          <a:srcRect/>
          <a:stretch/>
        </p:blipFill>
        <p:spPr>
          <a:xfrm>
            <a:off x="1" y="1"/>
            <a:ext cx="18287999" cy="10286999"/>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5444" r="-1"/>
          <a:stretch/>
        </p:blipFill>
        <p:spPr>
          <a:xfrm>
            <a:off x="4877" y="1406465"/>
            <a:ext cx="1288149" cy="2918229"/>
          </a:xfrm>
          <a:prstGeom prst="rect">
            <a:avLst/>
          </a:prstGeom>
        </p:spPr>
      </p:pic>
      <p:sp>
        <p:nvSpPr>
          <p:cNvPr id="5" name="Title 1">
            <a:extLst>
              <a:ext uri="{FF2B5EF4-FFF2-40B4-BE49-F238E27FC236}">
                <a16:creationId xmlns:a16="http://schemas.microsoft.com/office/drawing/2014/main" id="{738759DA-1D0D-6DD1-CFC6-0D5186BCF119}"/>
              </a:ext>
            </a:extLst>
          </p:cNvPr>
          <p:cNvSpPr>
            <a:spLocks noGrp="1"/>
          </p:cNvSpPr>
          <p:nvPr>
            <p:ph type="title"/>
          </p:nvPr>
        </p:nvSpPr>
        <p:spPr>
          <a:xfrm>
            <a:off x="2535676" y="5870730"/>
            <a:ext cx="7169296" cy="2585059"/>
          </a:xfrm>
          <a:prstGeom prst="rect">
            <a:avLst/>
          </a:prstGeom>
        </p:spPr>
        <p:txBody>
          <a:bodyPr/>
          <a:lstStyle>
            <a:lvl1pPr>
              <a:defRPr>
                <a:solidFill>
                  <a:srgbClr val="154099"/>
                </a:solidFill>
                <a:latin typeface="Aptos" panose="020B0004020202020204" pitchFamily="34" charset="0"/>
              </a:defRPr>
            </a:lvl1pPr>
          </a:lstStyle>
          <a:p>
            <a:r>
              <a:rPr lang="en-US" dirty="0"/>
              <a:t>Session Title</a:t>
            </a:r>
            <a:br>
              <a:rPr lang="en-US" dirty="0"/>
            </a:br>
            <a:r>
              <a:rPr lang="en-US" dirty="0"/>
              <a:t>Goes Here</a:t>
            </a:r>
          </a:p>
        </p:txBody>
      </p:sp>
      <p:pic>
        <p:nvPicPr>
          <p:cNvPr id="4" name="Picture 3">
            <a:extLst>
              <a:ext uri="{FF2B5EF4-FFF2-40B4-BE49-F238E27FC236}">
                <a16:creationId xmlns:a16="http://schemas.microsoft.com/office/drawing/2014/main" id="{C11B6250-B74F-4AA8-C41A-5EA63B6FD448}"/>
              </a:ext>
            </a:extLst>
          </p:cNvPr>
          <p:cNvPicPr>
            <a:picLocks noChangeAspect="1"/>
          </p:cNvPicPr>
          <p:nvPr userDrawn="1"/>
        </p:nvPicPr>
        <p:blipFill>
          <a:blip r:embed="rId4"/>
          <a:stretch>
            <a:fillRect/>
          </a:stretch>
        </p:blipFill>
        <p:spPr>
          <a:xfrm>
            <a:off x="9143999" y="9214567"/>
            <a:ext cx="6591300" cy="730387"/>
          </a:xfrm>
          <a:prstGeom prst="rect">
            <a:avLst/>
          </a:prstGeom>
        </p:spPr>
      </p:pic>
      <p:pic>
        <p:nvPicPr>
          <p:cNvPr id="12" name="Picture 11">
            <a:extLst>
              <a:ext uri="{FF2B5EF4-FFF2-40B4-BE49-F238E27FC236}">
                <a16:creationId xmlns:a16="http://schemas.microsoft.com/office/drawing/2014/main" id="{68BE877F-4BE1-5A2F-2971-A9A69ED6593A}"/>
              </a:ext>
            </a:extLst>
          </p:cNvPr>
          <p:cNvPicPr>
            <a:picLocks noChangeAspect="1"/>
          </p:cNvPicPr>
          <p:nvPr userDrawn="1"/>
        </p:nvPicPr>
        <p:blipFill>
          <a:blip r:embed="rId5"/>
          <a:stretch>
            <a:fillRect/>
          </a:stretch>
        </p:blipFill>
        <p:spPr>
          <a:xfrm>
            <a:off x="16008498" y="9213434"/>
            <a:ext cx="1770333" cy="731520"/>
          </a:xfrm>
          <a:prstGeom prst="rect">
            <a:avLst/>
          </a:prstGeom>
        </p:spPr>
      </p:pic>
    </p:spTree>
    <p:extLst>
      <p:ext uri="{BB962C8B-B14F-4D97-AF65-F5344CB8AC3E}">
        <p14:creationId xmlns:p14="http://schemas.microsoft.com/office/powerpoint/2010/main" val="450023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Speaker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2576383" y="1504950"/>
            <a:ext cx="5682287" cy="6553200"/>
          </a:xfrm>
          <a:prstGeom prst="rect">
            <a:avLst/>
          </a:prstGeom>
          <a:effectLst/>
        </p:spPr>
        <p:txBody>
          <a:bodyPr lIns="0" tIns="0" rIns="0" bIns="0" anchor="ctr" anchorCtr="0"/>
          <a:lstStyle>
            <a:lvl1pPr marL="0" indent="0" algn="ctr">
              <a:buFontTx/>
              <a:buNone/>
              <a:defRPr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a:t>
            </a:r>
          </a:p>
        </p:txBody>
      </p:sp>
      <p:sp>
        <p:nvSpPr>
          <p:cNvPr id="7" name="Text Placeholder 8"/>
          <p:cNvSpPr>
            <a:spLocks noGrp="1"/>
          </p:cNvSpPr>
          <p:nvPr>
            <p:ph type="body" sz="quarter" idx="11" hasCustomPrompt="1"/>
          </p:nvPr>
        </p:nvSpPr>
        <p:spPr>
          <a:xfrm>
            <a:off x="8902988" y="2985157"/>
            <a:ext cx="7105031" cy="477824"/>
          </a:xfrm>
          <a:prstGeom prst="rect">
            <a:avLst/>
          </a:prstGeom>
        </p:spPr>
        <p:txBody>
          <a:bodyPr wrap="square" lIns="0" tIns="0" rIns="0" bIns="0">
            <a:noAutofit/>
          </a:bodyPr>
          <a:lstStyle>
            <a:lvl1pPr marL="0" indent="0">
              <a:buFontTx/>
              <a:buNone/>
              <a:defRPr sz="34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8" name="Text Placeholder 8"/>
          <p:cNvSpPr>
            <a:spLocks noGrp="1"/>
          </p:cNvSpPr>
          <p:nvPr>
            <p:ph type="body" sz="quarter" idx="12" hasCustomPrompt="1"/>
          </p:nvPr>
        </p:nvSpPr>
        <p:spPr>
          <a:xfrm>
            <a:off x="8902987" y="3680909"/>
            <a:ext cx="7105031" cy="373949"/>
          </a:xfrm>
          <a:prstGeom prst="rect">
            <a:avLst/>
          </a:prstGeom>
          <a:noFill/>
        </p:spPr>
        <p:txBody>
          <a:bodyPr wrap="square" lIns="0" tIns="0" rIns="0" bIns="0">
            <a:noAutofit/>
          </a:bodyPr>
          <a:lstStyle>
            <a:lvl1pPr marL="0" indent="0">
              <a:buFontTx/>
              <a:buNone/>
              <a:defRPr sz="3000"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9" name="Text Placeholder 8"/>
          <p:cNvSpPr>
            <a:spLocks noGrp="1"/>
          </p:cNvSpPr>
          <p:nvPr>
            <p:ph type="body" sz="quarter" idx="13" hasCustomPrompt="1"/>
          </p:nvPr>
        </p:nvSpPr>
        <p:spPr>
          <a:xfrm>
            <a:off x="8902987" y="4293562"/>
            <a:ext cx="7105031" cy="373949"/>
          </a:xfrm>
          <a:prstGeom prst="rect">
            <a:avLst/>
          </a:prstGeom>
          <a:noFill/>
        </p:spPr>
        <p:txBody>
          <a:bodyPr wrap="square" lIns="0" tIns="0" rIns="0" bIns="0">
            <a:noAutofit/>
          </a:bodyPr>
          <a:lstStyle>
            <a:lvl1pPr marL="0" indent="0">
              <a:buFontTx/>
              <a:buNone/>
              <a:defRPr sz="3000"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401270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700" dirty="0">
              <a:latin typeface="Aptos" panose="020B0004020202020204" pitchFamily="34" charset="0"/>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4" name="Picture 3" descr="A black and white logo with white text&#10;&#10;Description automatically generated">
            <a:extLst>
              <a:ext uri="{FF2B5EF4-FFF2-40B4-BE49-F238E27FC236}">
                <a16:creationId xmlns:a16="http://schemas.microsoft.com/office/drawing/2014/main" id="{7D6E558F-B195-A616-293E-58B8EE0B5F1D}"/>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2545602925"/>
      </p:ext>
    </p:extLst>
  </p:cSld>
  <p:clrMapOvr>
    <a:masterClrMapping/>
  </p:clrMapOvr>
  <p:extLst>
    <p:ext uri="{DCECCB84-F9BA-43D5-87BE-67443E8EF086}">
      <p15:sldGuideLst xmlns:p15="http://schemas.microsoft.com/office/powerpoint/2012/main">
        <p15:guide id="1" orient="horz" pos="60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700" dirty="0">
              <a:latin typeface="Aptos" panose="020B0004020202020204" pitchFamily="34" charset="0"/>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72673E52-540F-3BCC-F594-342770CF6278}"/>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1958313548"/>
      </p:ext>
    </p:extLst>
  </p:cSld>
  <p:clrMapOvr>
    <a:masterClrMapping/>
  </p:clrMapOvr>
  <p:extLst>
    <p:ext uri="{DCECCB84-F9BA-43D5-87BE-67443E8EF086}">
      <p15:sldGuideLst xmlns:p15="http://schemas.microsoft.com/office/powerpoint/2012/main">
        <p15:guide id="1" orient="horz" pos="60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700" dirty="0">
              <a:latin typeface="Aptos" panose="020B0004020202020204" pitchFamily="34" charset="0"/>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4C1A552C-3CEE-5D6D-7D12-02368D8ACD6E}"/>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502467068"/>
      </p:ext>
    </p:extLst>
  </p:cSld>
  <p:clrMapOvr>
    <a:masterClrMapping/>
  </p:clrMapOvr>
  <p:extLst>
    <p:ext uri="{DCECCB84-F9BA-43D5-87BE-67443E8EF086}">
      <p15:sldGuideLst xmlns:p15="http://schemas.microsoft.com/office/powerpoint/2012/main">
        <p15:guide id="1" orient="horz" pos="604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700" dirty="0">
              <a:latin typeface="Aptos" panose="020B0004020202020204" pitchFamily="34" charset="0"/>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B41CECBA-BBE6-8080-8B18-6819216F5B54}"/>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2142241896"/>
      </p:ext>
    </p:extLst>
  </p:cSld>
  <p:clrMapOvr>
    <a:masterClrMapping/>
  </p:clrMapOvr>
  <p:extLst>
    <p:ext uri="{DCECCB84-F9BA-43D5-87BE-67443E8EF086}">
      <p15:sldGuideLst xmlns:p15="http://schemas.microsoft.com/office/powerpoint/2012/main">
        <p15:guide id="1" orient="horz" pos="604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700" dirty="0">
              <a:latin typeface="Aptos" panose="020B0004020202020204" pitchFamily="34" charset="0"/>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1CE5B90B-5D65-25B3-9EE6-11A47703298C}"/>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3794818387"/>
      </p:ext>
    </p:extLst>
  </p:cSld>
  <p:clrMapOvr>
    <a:masterClrMapping/>
  </p:clrMapOvr>
  <p:extLst>
    <p:ext uri="{DCECCB84-F9BA-43D5-87BE-67443E8EF086}">
      <p15:sldGuideLst xmlns:p15="http://schemas.microsoft.com/office/powerpoint/2012/main">
        <p15:guide id="1" orient="horz" pos="604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3" y="1"/>
            <a:ext cx="18293925" cy="7622468"/>
          </a:xfrm>
          <a:prstGeom prst="rect">
            <a:avLst/>
          </a:prstGeom>
        </p:spPr>
      </p:pic>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700" dirty="0">
              <a:latin typeface="Aptos" panose="020B0004020202020204" pitchFamily="34" charset="0"/>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4582BA7A-0062-6592-9569-2D9D95EA1008}"/>
              </a:ext>
            </a:extLst>
          </p:cNvPr>
          <p:cNvPicPr>
            <a:picLocks noChangeAspect="1"/>
          </p:cNvPicPr>
          <p:nvPr userDrawn="1"/>
        </p:nvPicPr>
        <p:blipFill>
          <a:blip r:embed="rId4"/>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4240038023"/>
      </p:ext>
    </p:extLst>
  </p:cSld>
  <p:clrMapOvr>
    <a:masterClrMapping/>
  </p:clrMapOvr>
  <p:extLst>
    <p:ext uri="{DCECCB84-F9BA-43D5-87BE-67443E8EF086}">
      <p15:sldGuideLst xmlns:p15="http://schemas.microsoft.com/office/powerpoint/2012/main">
        <p15:guide id="1" orient="horz" pos="604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Cover page">
    <p:spTree>
      <p:nvGrpSpPr>
        <p:cNvPr id="1" name=""/>
        <p:cNvGrpSpPr/>
        <p:nvPr/>
      </p:nvGrpSpPr>
      <p:grpSpPr>
        <a:xfrm>
          <a:off x="0" y="0"/>
          <a:ext cx="0" cy="0"/>
          <a:chOff x="0" y="0"/>
          <a:chExt cx="0" cy="0"/>
        </a:xfrm>
      </p:grpSpPr>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700" dirty="0">
              <a:latin typeface="Aptos" panose="020B0004020202020204" pitchFamily="34" charset="0"/>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parajita" panose="020B0502040204020203" pitchFamily="18" charset="0"/>
              </a:defRPr>
            </a:lvl1pPr>
          </a:lstStyle>
          <a:p>
            <a:r>
              <a:rPr lang="en-US" dirty="0"/>
              <a:t>Click to add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D9B0F03D-54F2-E3D4-441B-72BD62E12600}"/>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3395276618"/>
      </p:ext>
    </p:extLst>
  </p:cSld>
  <p:clrMapOvr>
    <a:masterClrMapping/>
  </p:clrMapOvr>
  <p:extLst>
    <p:ext uri="{DCECCB84-F9BA-43D5-87BE-67443E8EF086}">
      <p15:sldGuideLst xmlns:p15="http://schemas.microsoft.com/office/powerpoint/2012/main">
        <p15:guide id="1" orient="horz" pos="60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7_Cover page">
    <p:spTree>
      <p:nvGrpSpPr>
        <p:cNvPr id="1" name=""/>
        <p:cNvGrpSpPr/>
        <p:nvPr/>
      </p:nvGrpSpPr>
      <p:grpSpPr>
        <a:xfrm>
          <a:off x="0" y="0"/>
          <a:ext cx="0" cy="0"/>
          <a:chOff x="0" y="0"/>
          <a:chExt cx="0" cy="0"/>
        </a:xfrm>
      </p:grpSpPr>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700" dirty="0">
              <a:latin typeface="Aptos" panose="020B0004020202020204" pitchFamily="34" charset="0"/>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EAAB23B2-67CD-237D-2CD3-7B22A0BB6526}"/>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994495060"/>
      </p:ext>
    </p:extLst>
  </p:cSld>
  <p:clrMapOvr>
    <a:masterClrMapping/>
  </p:clrMapOvr>
  <p:extLst>
    <p:ext uri="{DCECCB84-F9BA-43D5-87BE-67443E8EF086}">
      <p15:sldGuideLst xmlns:p15="http://schemas.microsoft.com/office/powerpoint/2012/main">
        <p15:guide id="1" orient="horz" pos="604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8_Cover page">
    <p:spTree>
      <p:nvGrpSpPr>
        <p:cNvPr id="1" name=""/>
        <p:cNvGrpSpPr/>
        <p:nvPr/>
      </p:nvGrpSpPr>
      <p:grpSpPr>
        <a:xfrm>
          <a:off x="0" y="0"/>
          <a:ext cx="0" cy="0"/>
          <a:chOff x="0" y="0"/>
          <a:chExt cx="0" cy="0"/>
        </a:xfrm>
      </p:grpSpPr>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700" dirty="0">
              <a:latin typeface="Aptos" panose="020B0004020202020204" pitchFamily="34" charset="0"/>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5B1BD85E-CA7D-2BE8-4B27-4516F8815EB5}"/>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828511970"/>
      </p:ext>
    </p:extLst>
  </p:cSld>
  <p:clrMapOvr>
    <a:masterClrMapping/>
  </p:clrMapOvr>
  <p:extLst>
    <p:ext uri="{DCECCB84-F9BA-43D5-87BE-67443E8EF086}">
      <p15:sldGuideLst xmlns:p15="http://schemas.microsoft.com/office/powerpoint/2012/main">
        <p15:guide id="1" orient="horz" pos="604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Transition slide partner log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E691EA-BFC4-4FA7-2157-8CBC38FC031A}"/>
              </a:ext>
            </a:extLst>
          </p:cNvPr>
          <p:cNvPicPr>
            <a:picLocks noChangeAspect="1"/>
          </p:cNvPicPr>
          <p:nvPr userDrawn="1"/>
        </p:nvPicPr>
        <p:blipFill>
          <a:blip r:embed="rId2"/>
          <a:srcRect/>
          <a:stretch/>
        </p:blipFill>
        <p:spPr>
          <a:xfrm>
            <a:off x="2709" y="0"/>
            <a:ext cx="18282582" cy="10287000"/>
          </a:xfrm>
          <a:prstGeom prst="rect">
            <a:avLst/>
          </a:prstGeom>
        </p:spPr>
      </p:pic>
      <p:sp>
        <p:nvSpPr>
          <p:cNvPr id="5" name="Rectangle 4">
            <a:extLst>
              <a:ext uri="{FF2B5EF4-FFF2-40B4-BE49-F238E27FC236}">
                <a16:creationId xmlns:a16="http://schemas.microsoft.com/office/drawing/2014/main" id="{6A6AA1F6-6ADB-325A-6A98-25BDE596D552}"/>
              </a:ext>
            </a:extLst>
          </p:cNvPr>
          <p:cNvSpPr/>
          <p:nvPr userDrawn="1"/>
        </p:nvSpPr>
        <p:spPr>
          <a:xfrm>
            <a:off x="0" y="6277231"/>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latin typeface="Aptos" panose="020B0004020202020204" pitchFamily="34" charset="0"/>
            </a:endParaRPr>
          </a:p>
        </p:txBody>
      </p:sp>
      <p:pic>
        <p:nvPicPr>
          <p:cNvPr id="2" name="Picture 1">
            <a:extLst>
              <a:ext uri="{FF2B5EF4-FFF2-40B4-BE49-F238E27FC236}">
                <a16:creationId xmlns:a16="http://schemas.microsoft.com/office/drawing/2014/main" id="{1ECF8329-24EF-767B-FA56-0E1720740315}"/>
              </a:ext>
            </a:extLst>
          </p:cNvPr>
          <p:cNvPicPr>
            <a:picLocks noChangeAspect="1"/>
          </p:cNvPicPr>
          <p:nvPr userDrawn="1"/>
        </p:nvPicPr>
        <p:blipFill>
          <a:blip r:embed="rId3"/>
          <a:stretch>
            <a:fillRect/>
          </a:stretch>
        </p:blipFill>
        <p:spPr>
          <a:xfrm>
            <a:off x="9143999" y="9214567"/>
            <a:ext cx="6591300" cy="730387"/>
          </a:xfrm>
          <a:prstGeom prst="rect">
            <a:avLst/>
          </a:prstGeom>
        </p:spPr>
      </p:pic>
      <p:pic>
        <p:nvPicPr>
          <p:cNvPr id="4" name="Picture 3">
            <a:extLst>
              <a:ext uri="{FF2B5EF4-FFF2-40B4-BE49-F238E27FC236}">
                <a16:creationId xmlns:a16="http://schemas.microsoft.com/office/drawing/2014/main" id="{755D53C4-A851-95EB-F60F-1CB06135D882}"/>
              </a:ext>
            </a:extLst>
          </p:cNvPr>
          <p:cNvPicPr>
            <a:picLocks noChangeAspect="1"/>
          </p:cNvPicPr>
          <p:nvPr userDrawn="1"/>
        </p:nvPicPr>
        <p:blipFill>
          <a:blip r:embed="rId4"/>
          <a:stretch>
            <a:fillRect/>
          </a:stretch>
        </p:blipFill>
        <p:spPr>
          <a:xfrm>
            <a:off x="16008498" y="9213434"/>
            <a:ext cx="1770333" cy="731520"/>
          </a:xfrm>
          <a:prstGeom prst="rect">
            <a:avLst/>
          </a:prstGeom>
        </p:spPr>
      </p:pic>
    </p:spTree>
    <p:extLst>
      <p:ext uri="{BB962C8B-B14F-4D97-AF65-F5344CB8AC3E}">
        <p14:creationId xmlns:p14="http://schemas.microsoft.com/office/powerpoint/2010/main" val="1102034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Cover page">
    <p:spTree>
      <p:nvGrpSpPr>
        <p:cNvPr id="1" name=""/>
        <p:cNvGrpSpPr/>
        <p:nvPr/>
      </p:nvGrpSpPr>
      <p:grpSpPr>
        <a:xfrm>
          <a:off x="0" y="0"/>
          <a:ext cx="0" cy="0"/>
          <a:chOff x="0" y="0"/>
          <a:chExt cx="0" cy="0"/>
        </a:xfrm>
      </p:grpSpPr>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700" dirty="0">
              <a:latin typeface="Aptos" panose="020B0004020202020204" pitchFamily="34" charset="0"/>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6D6D6EAD-4E35-7CE4-7BFB-46F1B3FE6CFC}"/>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687855803"/>
      </p:ext>
    </p:extLst>
  </p:cSld>
  <p:clrMapOvr>
    <a:masterClrMapping/>
  </p:clrMapOvr>
  <p:extLst>
    <p:ext uri="{DCECCB84-F9BA-43D5-87BE-67443E8EF086}">
      <p15:sldGuideLst xmlns:p15="http://schemas.microsoft.com/office/powerpoint/2012/main">
        <p15:guide id="1" orient="horz" pos="604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9160047" y="1180031"/>
            <a:ext cx="9134856" cy="9134856"/>
          </a:xfrm>
          <a:prstGeom prst="rect">
            <a:avLst/>
          </a:prstGeom>
        </p:spPr>
        <p:txBody>
          <a:bodyPr anchor="ctr"/>
          <a:lstStyle>
            <a:lvl1pPr algn="ctr">
              <a:defRPr>
                <a:latin typeface="Aptos" panose="020B0004020202020204" pitchFamily="34" charset="0"/>
              </a:defRPr>
            </a:lvl1pPr>
          </a:lstStyle>
          <a:p>
            <a:r>
              <a:rPr lang="en-US" dirty="0"/>
              <a:t>Click icon to add picture</a:t>
            </a:r>
          </a:p>
        </p:txBody>
      </p:sp>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5" name="Text Placeholder 4"/>
          <p:cNvSpPr>
            <a:spLocks noGrp="1"/>
          </p:cNvSpPr>
          <p:nvPr>
            <p:ph type="body" sz="quarter" idx="13"/>
          </p:nvPr>
        </p:nvSpPr>
        <p:spPr>
          <a:xfrm>
            <a:off x="400050" y="1714500"/>
            <a:ext cx="8355807" cy="7372350"/>
          </a:xfrm>
          <a:prstGeom prst="rect">
            <a:avLst/>
          </a:prstGeom>
        </p:spPr>
        <p:txBody>
          <a:bodyPr/>
          <a:lstStyle>
            <a:lvl1pPr marL="514350" indent="-514350">
              <a:lnSpc>
                <a:spcPct val="100000"/>
              </a:lnSpc>
              <a:spcAft>
                <a:spcPts val="2700"/>
              </a:spcAft>
              <a:buClr>
                <a:schemeClr val="tx1"/>
              </a:buClr>
              <a:buSzPct val="135000"/>
              <a:buFont typeface="Arial" panose="020B0604020202020204" pitchFamily="34" charset="0"/>
              <a:buChar char="•"/>
              <a:defRPr sz="3600">
                <a:latin typeface="Aptos" panose="020B0004020202020204" pitchFamily="34" charset="0"/>
              </a:defRPr>
            </a:lvl1pPr>
            <a:lvl2pPr marL="1028700" indent="-514350">
              <a:lnSpc>
                <a:spcPct val="100000"/>
              </a:lnSpc>
              <a:spcAft>
                <a:spcPts val="2700"/>
              </a:spcAft>
              <a:buClr>
                <a:schemeClr val="tx1"/>
              </a:buClr>
              <a:buSzPct val="135000"/>
              <a:buFont typeface="Arial" panose="020B0604020202020204" pitchFamily="34" charset="0"/>
              <a:buChar char="•"/>
              <a:defRPr sz="3600">
                <a:latin typeface="Aptos" panose="020B0004020202020204" pitchFamily="34" charset="0"/>
              </a:defRPr>
            </a:lvl2pPr>
            <a:lvl3pPr marL="1547813" indent="-514350">
              <a:lnSpc>
                <a:spcPct val="100000"/>
              </a:lnSpc>
              <a:spcAft>
                <a:spcPts val="1800"/>
              </a:spcAft>
              <a:buClr>
                <a:schemeClr val="tx1"/>
              </a:buClr>
              <a:buSzPct val="135000"/>
              <a:buFont typeface="Arial" panose="020B0604020202020204" pitchFamily="34" charset="0"/>
              <a:buChar char="•"/>
              <a:defRPr sz="3600">
                <a:latin typeface="Aptos" panose="020B0004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9"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11"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3" name="Rectangle 2">
            <a:extLst>
              <a:ext uri="{FF2B5EF4-FFF2-40B4-BE49-F238E27FC236}">
                <a16:creationId xmlns:a16="http://schemas.microsoft.com/office/drawing/2014/main" id="{36FC6AB4-7B99-2AE6-F031-B86BA65AE66C}"/>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02F70"/>
              </a:solidFill>
              <a:latin typeface="Aptos" panose="020B0004020202020204" pitchFamily="34" charset="0"/>
            </a:endParaRPr>
          </a:p>
        </p:txBody>
      </p:sp>
      <p:sp>
        <p:nvSpPr>
          <p:cNvPr id="6" name="Title Placeholder 37">
            <a:extLst>
              <a:ext uri="{FF2B5EF4-FFF2-40B4-BE49-F238E27FC236}">
                <a16:creationId xmlns:a16="http://schemas.microsoft.com/office/drawing/2014/main" id="{CCD1A13D-31EF-EECB-1C3B-5BCCEFA8B9DE}"/>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pic>
        <p:nvPicPr>
          <p:cNvPr id="8" name="Picture 7">
            <a:extLst>
              <a:ext uri="{FF2B5EF4-FFF2-40B4-BE49-F238E27FC236}">
                <a16:creationId xmlns:a16="http://schemas.microsoft.com/office/drawing/2014/main" id="{B137BDFE-9B22-CD04-D67E-4DDEEC60909B}"/>
              </a:ext>
            </a:extLst>
          </p:cNvPr>
          <p:cNvPicPr>
            <a:picLocks noChangeAspect="1"/>
          </p:cNvPicPr>
          <p:nvPr userDrawn="1"/>
        </p:nvPicPr>
        <p:blipFill>
          <a:blip r:embed="rId2"/>
          <a:srcRect l="-3016" t="-14727" r="-2812" b="-9443"/>
          <a:stretch/>
        </p:blipFill>
        <p:spPr>
          <a:xfrm>
            <a:off x="14963775" y="9001126"/>
            <a:ext cx="2733675" cy="923924"/>
          </a:xfrm>
          <a:prstGeom prst="rect">
            <a:avLst/>
          </a:prstGeom>
        </p:spPr>
      </p:pic>
    </p:spTree>
    <p:extLst>
      <p:ext uri="{BB962C8B-B14F-4D97-AF65-F5344CB8AC3E}">
        <p14:creationId xmlns:p14="http://schemas.microsoft.com/office/powerpoint/2010/main" val="3361473779"/>
      </p:ext>
    </p:extLst>
  </p:cSld>
  <p:clrMapOvr>
    <a:masterClrMapping/>
  </p:clrMapOvr>
  <p:extLst>
    <p:ext uri="{DCECCB84-F9BA-43D5-87BE-67443E8EF086}">
      <p15:sldGuideLst xmlns:p15="http://schemas.microsoft.com/office/powerpoint/2012/main">
        <p15:guide id="1" pos="5760" userDrawn="1">
          <p15:clr>
            <a:srgbClr val="FBAE40"/>
          </p15:clr>
        </p15:guide>
        <p15:guide id="3" orient="horz" pos="3240" userDrawn="1">
          <p15:clr>
            <a:srgbClr val="FBAE40"/>
          </p15:clr>
        </p15:guide>
        <p15:guide id="4" orient="horz" pos="612" userDrawn="1">
          <p15:clr>
            <a:srgbClr val="FBAE40"/>
          </p15:clr>
        </p15:guide>
        <p15:guide id="5" orient="horz" pos="10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7693"/>
            <a:ext cx="18263724" cy="10106528"/>
          </a:xfrm>
          <a:prstGeom prst="rect">
            <a:avLst/>
          </a:prstGeom>
        </p:spPr>
      </p:pic>
      <p:grpSp>
        <p:nvGrpSpPr>
          <p:cNvPr id="2" name="Group 1">
            <a:extLst>
              <a:ext uri="{FF2B5EF4-FFF2-40B4-BE49-F238E27FC236}">
                <a16:creationId xmlns:a16="http://schemas.microsoft.com/office/drawing/2014/main" id="{C3CB0C08-1240-1B6E-5DBB-526FF86C7DFF}"/>
              </a:ext>
            </a:extLst>
          </p:cNvPr>
          <p:cNvGrpSpPr/>
          <p:nvPr userDrawn="1"/>
        </p:nvGrpSpPr>
        <p:grpSpPr>
          <a:xfrm>
            <a:off x="4570244" y="1584041"/>
            <a:ext cx="9147513" cy="4800600"/>
            <a:chOff x="1425508" y="1056027"/>
            <a:chExt cx="6098342" cy="3200400"/>
          </a:xfrm>
        </p:grpSpPr>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2400" b="1" dirty="0">
                  <a:latin typeface="Aptos" panose="020B0004020202020204" pitchFamily="34" charset="0"/>
                </a:rPr>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sz="2700" dirty="0">
                  <a:solidFill>
                    <a:schemeClr val="tx1">
                      <a:lumMod val="65000"/>
                      <a:lumOff val="35000"/>
                    </a:schemeClr>
                  </a:solidFill>
                  <a:latin typeface="Aptos" panose="020B0004020202020204" pitchFamily="34" charset="0"/>
                  <a:cs typeface="Arial" panose="020B0604020202020204" pitchFamily="34" charset="0"/>
                </a:rPr>
                <a:t>Premier financial services industry research and talent management organization</a:t>
              </a:r>
              <a:endParaRPr lang="en-US" sz="2700" dirty="0">
                <a:latin typeface="Aptos" panose="020B0004020202020204" pitchFamily="34" charset="0"/>
              </a:endParaRPr>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2400" b="1" dirty="0">
                  <a:latin typeface="Aptos" panose="020B0004020202020204" pitchFamily="34" charset="0"/>
                </a:rPr>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sz="2700" dirty="0">
                  <a:solidFill>
                    <a:schemeClr val="tx1">
                      <a:lumMod val="65000"/>
                      <a:lumOff val="35000"/>
                    </a:schemeClr>
                  </a:solidFill>
                  <a:latin typeface="Aptos" panose="020B0004020202020204" pitchFamily="34" charset="0"/>
                  <a:cs typeface="Arial" panose="020B0604020202020204" pitchFamily="34" charset="0"/>
                </a:rPr>
                <a:t>Flagship for industry professional development and industry networking</a:t>
              </a:r>
              <a:endParaRPr lang="en-US" sz="2700" dirty="0">
                <a:latin typeface="Aptos" panose="020B0004020202020204" pitchFamily="34" charset="0"/>
              </a:endParaRPr>
            </a:p>
          </p:txBody>
        </p:sp>
      </p:grpSp>
      <p:sp>
        <p:nvSpPr>
          <p:cNvPr id="22" name="Rectangle 21" hidden="1"/>
          <p:cNvSpPr/>
          <p:nvPr userDrawn="1"/>
        </p:nvSpPr>
        <p:spPr>
          <a:xfrm>
            <a:off x="-37407" y="7963007"/>
            <a:ext cx="18324576" cy="2394065"/>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025" dirty="0">
              <a:latin typeface="Aptos" panose="020B0004020202020204" pitchFamily="34" charset="0"/>
            </a:endParaRPr>
          </a:p>
        </p:txBody>
      </p:sp>
      <p:sp>
        <p:nvSpPr>
          <p:cNvPr id="19" name="Rectangle 18"/>
          <p:cNvSpPr/>
          <p:nvPr userDrawn="1"/>
        </p:nvSpPr>
        <p:spPr>
          <a:xfrm>
            <a:off x="578826" y="7712213"/>
            <a:ext cx="17385615" cy="1246496"/>
          </a:xfrm>
          <a:prstGeom prst="rect">
            <a:avLst/>
          </a:prstGeom>
        </p:spPr>
        <p:txBody>
          <a:bodyPr wrap="square">
            <a:spAutoFit/>
          </a:bodyPr>
          <a:lstStyle/>
          <a:p>
            <a:r>
              <a:rPr lang="en-US" sz="3600" dirty="0">
                <a:solidFill>
                  <a:schemeClr val="bg1"/>
                </a:solidFill>
                <a:latin typeface="Aptos" panose="020B0004020202020204" pitchFamily="34" charset="0"/>
                <a:cs typeface="Arial" panose="020B0604020202020204" pitchFamily="34" charset="0"/>
              </a:rPr>
              <a:t>Advancing the financial services industry by empowering our members with </a:t>
            </a:r>
            <a:br>
              <a:rPr lang="en-US" sz="3600" dirty="0">
                <a:solidFill>
                  <a:schemeClr val="bg1"/>
                </a:solidFill>
                <a:latin typeface="Aptos" panose="020B0004020202020204" pitchFamily="34" charset="0"/>
                <a:cs typeface="Arial" panose="020B0604020202020204" pitchFamily="34" charset="0"/>
              </a:rPr>
            </a:br>
            <a:r>
              <a:rPr lang="en-US" sz="3600" dirty="0">
                <a:solidFill>
                  <a:srgbClr val="DAAA00"/>
                </a:solidFill>
                <a:latin typeface="Aptos" panose="020B0004020202020204" pitchFamily="34" charset="0"/>
                <a:cs typeface="Arial" panose="020B0604020202020204" pitchFamily="34" charset="0"/>
              </a:rPr>
              <a:t>knowledge</a:t>
            </a:r>
            <a:r>
              <a:rPr lang="en-US" sz="3600" dirty="0">
                <a:solidFill>
                  <a:schemeClr val="bg1"/>
                </a:solidFill>
                <a:latin typeface="Aptos" panose="020B0004020202020204" pitchFamily="34" charset="0"/>
                <a:cs typeface="Arial" panose="020B0604020202020204" pitchFamily="34" charset="0"/>
              </a:rPr>
              <a:t>, </a:t>
            </a:r>
            <a:r>
              <a:rPr lang="en-US" sz="3600" dirty="0">
                <a:solidFill>
                  <a:srgbClr val="DAAA00"/>
                </a:solidFill>
                <a:latin typeface="Aptos" panose="020B0004020202020204" pitchFamily="34" charset="0"/>
                <a:cs typeface="Arial" panose="020B0604020202020204" pitchFamily="34" charset="0"/>
              </a:rPr>
              <a:t>insights</a:t>
            </a:r>
            <a:r>
              <a:rPr lang="en-US" sz="3600" dirty="0">
                <a:solidFill>
                  <a:schemeClr val="bg1"/>
                </a:solidFill>
                <a:latin typeface="Aptos" panose="020B0004020202020204" pitchFamily="34" charset="0"/>
                <a:cs typeface="Arial" panose="020B0604020202020204" pitchFamily="34" charset="0"/>
              </a:rPr>
              <a:t>, </a:t>
            </a:r>
            <a:r>
              <a:rPr lang="en-US" sz="3600" dirty="0">
                <a:solidFill>
                  <a:srgbClr val="DAAA00"/>
                </a:solidFill>
                <a:latin typeface="Aptos" panose="020B0004020202020204" pitchFamily="34" charset="0"/>
                <a:cs typeface="Arial" panose="020B0604020202020204" pitchFamily="34" charset="0"/>
              </a:rPr>
              <a:t>connections</a:t>
            </a:r>
            <a:r>
              <a:rPr lang="en-US" sz="3600" dirty="0">
                <a:solidFill>
                  <a:schemeClr val="bg1"/>
                </a:solidFill>
                <a:latin typeface="Aptos" panose="020B0004020202020204" pitchFamily="34" charset="0"/>
                <a:cs typeface="Arial" panose="020B0604020202020204" pitchFamily="34" charset="0"/>
              </a:rPr>
              <a:t>, and </a:t>
            </a:r>
            <a:r>
              <a:rPr lang="en-US" sz="3600" dirty="0">
                <a:solidFill>
                  <a:srgbClr val="DAAA00"/>
                </a:solidFill>
                <a:latin typeface="Aptos" panose="020B0004020202020204" pitchFamily="34" charset="0"/>
                <a:cs typeface="Arial" panose="020B0604020202020204" pitchFamily="34" charset="0"/>
              </a:rPr>
              <a:t>solutions</a:t>
            </a:r>
            <a:endParaRPr lang="en-US" sz="3600" dirty="0">
              <a:latin typeface="Aptos" panose="020B0004020202020204" pitchFamily="34" charset="0"/>
            </a:endParaRPr>
          </a:p>
        </p:txBody>
      </p:sp>
      <p:sp>
        <p:nvSpPr>
          <p:cNvPr id="3" name="Rectangle 2">
            <a:extLst>
              <a:ext uri="{FF2B5EF4-FFF2-40B4-BE49-F238E27FC236}">
                <a16:creationId xmlns:a16="http://schemas.microsoft.com/office/drawing/2014/main" id="{24F88CAA-8F06-3656-CF0D-4EC80F654DC4}"/>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02F70"/>
              </a:solidFill>
              <a:latin typeface="Aptos" panose="020B0004020202020204" pitchFamily="34" charset="0"/>
            </a:endParaRPr>
          </a:p>
        </p:txBody>
      </p:sp>
      <p:sp>
        <p:nvSpPr>
          <p:cNvPr id="4" name="Title Placeholder 37">
            <a:extLst>
              <a:ext uri="{FF2B5EF4-FFF2-40B4-BE49-F238E27FC236}">
                <a16:creationId xmlns:a16="http://schemas.microsoft.com/office/drawing/2014/main" id="{7042515B-196D-B205-EA53-56EAA55EED6D}"/>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pic>
        <p:nvPicPr>
          <p:cNvPr id="6" name="Picture 5" descr="A black and white logo with white text&#10;&#10;Description automatically generated">
            <a:extLst>
              <a:ext uri="{FF2B5EF4-FFF2-40B4-BE49-F238E27FC236}">
                <a16:creationId xmlns:a16="http://schemas.microsoft.com/office/drawing/2014/main" id="{71EB111F-72C3-C02B-3EC0-1BADCF071892}"/>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3622161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665699" y="1678162"/>
            <a:ext cx="16961727" cy="6768965"/>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6" name="Text Placeholder 3"/>
          <p:cNvSpPr>
            <a:spLocks noGrp="1"/>
          </p:cNvSpPr>
          <p:nvPr>
            <p:ph type="body" sz="quarter" idx="10"/>
          </p:nvPr>
        </p:nvSpPr>
        <p:spPr>
          <a:xfrm>
            <a:off x="665699" y="1852137"/>
            <a:ext cx="16966692" cy="600075"/>
          </a:xfrm>
          <a:prstGeom prst="rect">
            <a:avLst/>
          </a:prstGeom>
        </p:spPr>
        <p:txBody>
          <a:bodyPr anchor="ctr" anchorCtr="0"/>
          <a:lstStyle>
            <a:lvl1pPr algn="ctr">
              <a:defRPr sz="2700" b="1" cap="all" spc="30" baseline="0">
                <a:solidFill>
                  <a:srgbClr val="002F70"/>
                </a:solidFill>
                <a:latin typeface="Aptos" panose="020B0004020202020204" pitchFamily="34" charset="0"/>
              </a:defRPr>
            </a:lvl1pPr>
          </a:lstStyle>
          <a:p>
            <a:pPr lvl="0"/>
            <a:r>
              <a:rPr lang="en-US" dirty="0"/>
              <a:t>Edit Master text styles</a:t>
            </a:r>
          </a:p>
        </p:txBody>
      </p:sp>
      <p:sp>
        <p:nvSpPr>
          <p:cNvPr id="3" name="Chart Placeholder 2"/>
          <p:cNvSpPr>
            <a:spLocks noGrp="1"/>
          </p:cNvSpPr>
          <p:nvPr>
            <p:ph type="chart" sz="quarter" idx="15"/>
          </p:nvPr>
        </p:nvSpPr>
        <p:spPr>
          <a:xfrm>
            <a:off x="1076325" y="2743200"/>
            <a:ext cx="16135350" cy="5353050"/>
          </a:xfrm>
          <a:prstGeom prst="rect">
            <a:avLst/>
          </a:prstGeom>
        </p:spPr>
        <p:txBody>
          <a:bodyPr/>
          <a:lstStyle>
            <a:lvl1pPr algn="ctr">
              <a:defRPr>
                <a:latin typeface="Aptos" panose="020B0004020202020204" pitchFamily="34" charset="0"/>
              </a:defRPr>
            </a:lvl1pPr>
          </a:lstStyle>
          <a:p>
            <a:r>
              <a:rPr lang="en-US" dirty="0"/>
              <a:t>Click icon to add chart</a:t>
            </a:r>
          </a:p>
        </p:txBody>
      </p:sp>
      <p:sp>
        <p:nvSpPr>
          <p:cNvPr id="9"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11"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10" name="Rectangle 9">
            <a:extLst>
              <a:ext uri="{FF2B5EF4-FFF2-40B4-BE49-F238E27FC236}">
                <a16:creationId xmlns:a16="http://schemas.microsoft.com/office/drawing/2014/main" id="{1B98408A-FED8-83CF-D0AA-C8DB83FCB9D5}"/>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02F70"/>
              </a:solidFill>
              <a:latin typeface="Aptos" panose="020B0004020202020204" pitchFamily="34" charset="0"/>
            </a:endParaRPr>
          </a:p>
        </p:txBody>
      </p:sp>
      <p:sp>
        <p:nvSpPr>
          <p:cNvPr id="12" name="Title Placeholder 37">
            <a:extLst>
              <a:ext uri="{FF2B5EF4-FFF2-40B4-BE49-F238E27FC236}">
                <a16:creationId xmlns:a16="http://schemas.microsoft.com/office/drawing/2014/main" id="{31B81CCF-4A6C-B879-56C1-0F47C8EE1D47}"/>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3964794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0050" y="1990164"/>
            <a:ext cx="8743950" cy="7096686"/>
          </a:xfrm>
          <a:prstGeom prst="rect">
            <a:avLst/>
          </a:prstGeom>
        </p:spPr>
        <p:txBody>
          <a:bodyPr/>
          <a:lstStyle>
            <a:lvl1pPr marL="521208"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1pPr>
            <a:lvl2pPr marL="1028700"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2pPr>
            <a:lvl3pPr marL="1550195"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3pPr>
            <a:lvl4pPr marL="2057400"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4pPr>
            <a:lvl5pPr marL="2578895" indent="-514350">
              <a:buClr>
                <a:schemeClr val="tx1"/>
              </a:buClr>
              <a:buSzPct val="135000"/>
              <a:buFont typeface="Arial" panose="020B0604020202020204" pitchFamily="34" charset="0"/>
              <a:buChar char="•"/>
              <a:defRPr sz="3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Picture Placeholder 6"/>
          <p:cNvSpPr>
            <a:spLocks noGrp="1"/>
          </p:cNvSpPr>
          <p:nvPr>
            <p:ph type="pic" sz="quarter" idx="11"/>
          </p:nvPr>
        </p:nvSpPr>
        <p:spPr>
          <a:xfrm>
            <a:off x="9144000" y="1714500"/>
            <a:ext cx="8515350" cy="6890658"/>
          </a:xfrm>
          <a:prstGeom prst="rect">
            <a:avLst/>
          </a:prstGeom>
        </p:spPr>
        <p:txBody>
          <a:bodyPr/>
          <a:lstStyle>
            <a:lvl1pPr algn="ctr">
              <a:defRPr>
                <a:latin typeface="Aptos" panose="020B0004020202020204" pitchFamily="34" charset="0"/>
              </a:defRPr>
            </a:lvl1pPr>
          </a:lstStyle>
          <a:p>
            <a:r>
              <a:rPr lang="en-US" dirty="0"/>
              <a:t>Click icon to add picture</a:t>
            </a:r>
          </a:p>
        </p:txBody>
      </p:sp>
      <p:sp>
        <p:nvSpPr>
          <p:cNvPr id="11"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9"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8" name="Rectangle 7">
            <a:extLst>
              <a:ext uri="{FF2B5EF4-FFF2-40B4-BE49-F238E27FC236}">
                <a16:creationId xmlns:a16="http://schemas.microsoft.com/office/drawing/2014/main" id="{9D2AA369-9C04-26E8-93D8-D3E1B2234236}"/>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02F70"/>
              </a:solidFill>
              <a:latin typeface="Aptos" panose="020B0004020202020204" pitchFamily="34" charset="0"/>
            </a:endParaRPr>
          </a:p>
        </p:txBody>
      </p:sp>
      <p:sp>
        <p:nvSpPr>
          <p:cNvPr id="12" name="Title Placeholder 37">
            <a:extLst>
              <a:ext uri="{FF2B5EF4-FFF2-40B4-BE49-F238E27FC236}">
                <a16:creationId xmlns:a16="http://schemas.microsoft.com/office/drawing/2014/main" id="{C46B516E-F1CB-67F6-E3C6-35EC4B341A1B}"/>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728348555"/>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9490843" y="2671388"/>
            <a:ext cx="8201576" cy="5968121"/>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14" name="Rectangle 13"/>
          <p:cNvSpPr/>
          <p:nvPr userDrawn="1"/>
        </p:nvSpPr>
        <p:spPr>
          <a:xfrm>
            <a:off x="711417" y="2671388"/>
            <a:ext cx="8202168" cy="5968121"/>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9" name="Text Placeholder 3"/>
          <p:cNvSpPr>
            <a:spLocks noGrp="1"/>
          </p:cNvSpPr>
          <p:nvPr>
            <p:ph type="body" sz="quarter" idx="10"/>
          </p:nvPr>
        </p:nvSpPr>
        <p:spPr>
          <a:xfrm>
            <a:off x="711417" y="2857977"/>
            <a:ext cx="8202168"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9490842" y="2857977"/>
            <a:ext cx="8202168"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5"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12"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C7026CAE-4D7B-40AF-43EF-14C78C73C37B}"/>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02F70"/>
              </a:solidFill>
              <a:latin typeface="Aptos" panose="020B0004020202020204" pitchFamily="34" charset="0"/>
            </a:endParaRPr>
          </a:p>
        </p:txBody>
      </p:sp>
      <p:sp>
        <p:nvSpPr>
          <p:cNvPr id="5" name="Title Placeholder 37">
            <a:extLst>
              <a:ext uri="{FF2B5EF4-FFF2-40B4-BE49-F238E27FC236}">
                <a16:creationId xmlns:a16="http://schemas.microsoft.com/office/drawing/2014/main" id="{85BF10DA-B9B5-ECFD-A8EE-2C41F25F6115}"/>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023661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2430679" y="2382098"/>
            <a:ext cx="5212080" cy="5968121"/>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5" name="Rectangle 4"/>
          <p:cNvSpPr/>
          <p:nvPr userDrawn="1"/>
        </p:nvSpPr>
        <p:spPr>
          <a:xfrm>
            <a:off x="779999" y="2374208"/>
            <a:ext cx="5212080" cy="5968121"/>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6" name="Rectangle 5"/>
          <p:cNvSpPr/>
          <p:nvPr userDrawn="1"/>
        </p:nvSpPr>
        <p:spPr>
          <a:xfrm>
            <a:off x="6558045" y="2374208"/>
            <a:ext cx="5212080" cy="5968121"/>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9" name="Text Placeholder 3"/>
          <p:cNvSpPr>
            <a:spLocks noGrp="1"/>
          </p:cNvSpPr>
          <p:nvPr>
            <p:ph type="body" sz="quarter" idx="10"/>
          </p:nvPr>
        </p:nvSpPr>
        <p:spPr>
          <a:xfrm>
            <a:off x="742950" y="240077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6553742" y="240077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1" name="Text Placeholder 3"/>
          <p:cNvSpPr>
            <a:spLocks noGrp="1"/>
          </p:cNvSpPr>
          <p:nvPr>
            <p:ph type="body" sz="quarter" idx="12"/>
          </p:nvPr>
        </p:nvSpPr>
        <p:spPr>
          <a:xfrm>
            <a:off x="12430202" y="240077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4"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12"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13" name="Rectangle 12">
            <a:extLst>
              <a:ext uri="{FF2B5EF4-FFF2-40B4-BE49-F238E27FC236}">
                <a16:creationId xmlns:a16="http://schemas.microsoft.com/office/drawing/2014/main" id="{C4DC01B8-CEE1-3E15-199B-71DAE8112DD2}"/>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02F70"/>
              </a:solidFill>
              <a:latin typeface="Aptos" panose="020B0004020202020204" pitchFamily="34" charset="0"/>
            </a:endParaRPr>
          </a:p>
        </p:txBody>
      </p:sp>
      <p:sp>
        <p:nvSpPr>
          <p:cNvPr id="15" name="Title Placeholder 37">
            <a:extLst>
              <a:ext uri="{FF2B5EF4-FFF2-40B4-BE49-F238E27FC236}">
                <a16:creationId xmlns:a16="http://schemas.microsoft.com/office/drawing/2014/main" id="{73FFCA7F-F238-BA44-322F-D746A90CF82C}"/>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960700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744077" y="1670285"/>
            <a:ext cx="5212080" cy="7071701"/>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7" name="Rectangle 6"/>
          <p:cNvSpPr/>
          <p:nvPr userDrawn="1"/>
        </p:nvSpPr>
        <p:spPr>
          <a:xfrm>
            <a:off x="12299603" y="1670285"/>
            <a:ext cx="5212080" cy="7071701"/>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8" name="Rectangle 7"/>
          <p:cNvSpPr/>
          <p:nvPr userDrawn="1"/>
        </p:nvSpPr>
        <p:spPr>
          <a:xfrm>
            <a:off x="6537890" y="1670285"/>
            <a:ext cx="5212080" cy="7071701"/>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4" name="Text Placeholder 3"/>
          <p:cNvSpPr>
            <a:spLocks noGrp="1"/>
          </p:cNvSpPr>
          <p:nvPr>
            <p:ph type="body" sz="quarter" idx="10"/>
          </p:nvPr>
        </p:nvSpPr>
        <p:spPr>
          <a:xfrm>
            <a:off x="742950" y="166925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4" name="Text Placeholder 3"/>
          <p:cNvSpPr>
            <a:spLocks noGrp="1"/>
          </p:cNvSpPr>
          <p:nvPr>
            <p:ph type="body" sz="quarter" idx="11"/>
          </p:nvPr>
        </p:nvSpPr>
        <p:spPr>
          <a:xfrm>
            <a:off x="6553742" y="166925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5" name="Text Placeholder 3"/>
          <p:cNvSpPr>
            <a:spLocks noGrp="1"/>
          </p:cNvSpPr>
          <p:nvPr>
            <p:ph type="body" sz="quarter" idx="12"/>
          </p:nvPr>
        </p:nvSpPr>
        <p:spPr>
          <a:xfrm>
            <a:off x="12295181" y="166925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8" name="Text Placeholder 16"/>
          <p:cNvSpPr>
            <a:spLocks noGrp="1"/>
          </p:cNvSpPr>
          <p:nvPr>
            <p:ph type="body" sz="quarter" idx="14"/>
          </p:nvPr>
        </p:nvSpPr>
        <p:spPr>
          <a:xfrm>
            <a:off x="6537890" y="3803540"/>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17" name="Text Placeholder 16"/>
          <p:cNvSpPr>
            <a:spLocks noGrp="1"/>
          </p:cNvSpPr>
          <p:nvPr>
            <p:ph type="body" sz="quarter" idx="13"/>
          </p:nvPr>
        </p:nvSpPr>
        <p:spPr>
          <a:xfrm>
            <a:off x="742950" y="3803540"/>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19" name="Text Placeholder 16"/>
          <p:cNvSpPr>
            <a:spLocks noGrp="1"/>
          </p:cNvSpPr>
          <p:nvPr>
            <p:ph type="body" sz="quarter" idx="15"/>
          </p:nvPr>
        </p:nvSpPr>
        <p:spPr>
          <a:xfrm>
            <a:off x="12299603" y="3803540"/>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20" name="Oval 19"/>
          <p:cNvSpPr/>
          <p:nvPr userDrawn="1"/>
        </p:nvSpPr>
        <p:spPr>
          <a:xfrm>
            <a:off x="2760249" y="2504142"/>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2">
                  <a:lumMod val="75000"/>
                </a:schemeClr>
              </a:solidFill>
              <a:latin typeface="Aptos" panose="020B0004020202020204" pitchFamily="34" charset="0"/>
            </a:endParaRPr>
          </a:p>
        </p:txBody>
      </p:sp>
      <p:sp>
        <p:nvSpPr>
          <p:cNvPr id="21" name="Oval 20"/>
          <p:cNvSpPr/>
          <p:nvPr userDrawn="1"/>
        </p:nvSpPr>
        <p:spPr>
          <a:xfrm>
            <a:off x="8618322" y="2504142"/>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2">
                  <a:lumMod val="75000"/>
                </a:schemeClr>
              </a:solidFill>
              <a:latin typeface="Aptos" panose="020B0004020202020204" pitchFamily="34" charset="0"/>
            </a:endParaRPr>
          </a:p>
        </p:txBody>
      </p:sp>
      <p:sp>
        <p:nvSpPr>
          <p:cNvPr id="22" name="Oval 21"/>
          <p:cNvSpPr/>
          <p:nvPr userDrawn="1"/>
        </p:nvSpPr>
        <p:spPr>
          <a:xfrm>
            <a:off x="14338176" y="2504142"/>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2">
                  <a:lumMod val="75000"/>
                </a:schemeClr>
              </a:solidFill>
              <a:latin typeface="Aptos" panose="020B0004020202020204" pitchFamily="34" charset="0"/>
            </a:endParaRPr>
          </a:p>
        </p:txBody>
      </p:sp>
      <p:sp>
        <p:nvSpPr>
          <p:cNvPr id="23" name="Oval 22"/>
          <p:cNvSpPr/>
          <p:nvPr userDrawn="1"/>
        </p:nvSpPr>
        <p:spPr>
          <a:xfrm>
            <a:off x="14338176" y="5716734"/>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2">
                  <a:lumMod val="75000"/>
                </a:schemeClr>
              </a:solidFill>
              <a:latin typeface="Aptos" panose="020B0004020202020204" pitchFamily="34" charset="0"/>
            </a:endParaRPr>
          </a:p>
        </p:txBody>
      </p:sp>
      <p:sp>
        <p:nvSpPr>
          <p:cNvPr id="24" name="Oval 23"/>
          <p:cNvSpPr/>
          <p:nvPr userDrawn="1"/>
        </p:nvSpPr>
        <p:spPr>
          <a:xfrm>
            <a:off x="2760249" y="5716734"/>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2">
                  <a:lumMod val="75000"/>
                </a:schemeClr>
              </a:solidFill>
              <a:latin typeface="Aptos" panose="020B0004020202020204" pitchFamily="34" charset="0"/>
            </a:endParaRPr>
          </a:p>
        </p:txBody>
      </p:sp>
      <p:sp>
        <p:nvSpPr>
          <p:cNvPr id="25" name="Oval 24"/>
          <p:cNvSpPr/>
          <p:nvPr userDrawn="1"/>
        </p:nvSpPr>
        <p:spPr>
          <a:xfrm>
            <a:off x="8618322" y="5716734"/>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2">
                  <a:lumMod val="75000"/>
                </a:schemeClr>
              </a:solidFill>
              <a:latin typeface="Aptos" panose="020B0004020202020204" pitchFamily="34" charset="0"/>
            </a:endParaRPr>
          </a:p>
        </p:txBody>
      </p:sp>
      <p:sp>
        <p:nvSpPr>
          <p:cNvPr id="29" name="Text Placeholder 16"/>
          <p:cNvSpPr>
            <a:spLocks noGrp="1"/>
          </p:cNvSpPr>
          <p:nvPr>
            <p:ph type="body" sz="quarter" idx="16"/>
          </p:nvPr>
        </p:nvSpPr>
        <p:spPr>
          <a:xfrm>
            <a:off x="6537890" y="6987609"/>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30" name="Text Placeholder 16"/>
          <p:cNvSpPr>
            <a:spLocks noGrp="1"/>
          </p:cNvSpPr>
          <p:nvPr>
            <p:ph type="body" sz="quarter" idx="17"/>
          </p:nvPr>
        </p:nvSpPr>
        <p:spPr>
          <a:xfrm>
            <a:off x="742950" y="6987609"/>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31" name="Text Placeholder 16"/>
          <p:cNvSpPr>
            <a:spLocks noGrp="1"/>
          </p:cNvSpPr>
          <p:nvPr>
            <p:ph type="body" sz="quarter" idx="18"/>
          </p:nvPr>
        </p:nvSpPr>
        <p:spPr>
          <a:xfrm>
            <a:off x="12299603" y="6987609"/>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26"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27" name="Text Placeholder 9"/>
          <p:cNvSpPr>
            <a:spLocks noGrp="1"/>
          </p:cNvSpPr>
          <p:nvPr>
            <p:ph type="body" sz="quarter" idx="19"/>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11" name="Rectangle 10">
            <a:extLst>
              <a:ext uri="{FF2B5EF4-FFF2-40B4-BE49-F238E27FC236}">
                <a16:creationId xmlns:a16="http://schemas.microsoft.com/office/drawing/2014/main" id="{DA3A7BDF-114D-3943-2784-373CB52022BE}"/>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02F70"/>
              </a:solidFill>
              <a:latin typeface="Aptos" panose="020B0004020202020204" pitchFamily="34" charset="0"/>
            </a:endParaRPr>
          </a:p>
        </p:txBody>
      </p:sp>
      <p:sp>
        <p:nvSpPr>
          <p:cNvPr id="12" name="Title Placeholder 37">
            <a:extLst>
              <a:ext uri="{FF2B5EF4-FFF2-40B4-BE49-F238E27FC236}">
                <a16:creationId xmlns:a16="http://schemas.microsoft.com/office/drawing/2014/main" id="{352A69DA-E32F-4F8D-DF8A-38F9236D327F}"/>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837111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10" name="Picture Placeholder 10"/>
          <p:cNvSpPr>
            <a:spLocks noGrp="1"/>
          </p:cNvSpPr>
          <p:nvPr>
            <p:ph type="pic" sz="quarter" idx="10" hasCustomPrompt="1"/>
          </p:nvPr>
        </p:nvSpPr>
        <p:spPr>
          <a:xfrm>
            <a:off x="0" y="1"/>
            <a:ext cx="18288000" cy="6243638"/>
          </a:xfrm>
          <a:prstGeom prst="rect">
            <a:avLst/>
          </a:prstGeom>
        </p:spPr>
        <p:txBody>
          <a:bodyPr anchor="ctr"/>
          <a:lstStyle>
            <a:lvl1pPr algn="ctr">
              <a:defRPr>
                <a:latin typeface="Aptos" panose="020B0004020202020204" pitchFamily="34" charset="0"/>
              </a:defRPr>
            </a:lvl1pPr>
          </a:lstStyle>
          <a:p>
            <a:r>
              <a:rPr lang="en-US" dirty="0"/>
              <a:t>Click to add photo</a:t>
            </a:r>
          </a:p>
        </p:txBody>
      </p:sp>
      <p:sp>
        <p:nvSpPr>
          <p:cNvPr id="11" name="Rectangle 10"/>
          <p:cNvSpPr/>
          <p:nvPr userDrawn="1"/>
        </p:nvSpPr>
        <p:spPr>
          <a:xfrm>
            <a:off x="1" y="6200775"/>
            <a:ext cx="18287999" cy="1181414"/>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EBE8E5"/>
              </a:solidFill>
              <a:latin typeface="Aptos" panose="020B0004020202020204" pitchFamily="34" charset="0"/>
            </a:endParaRPr>
          </a:p>
        </p:txBody>
      </p:sp>
      <p:sp>
        <p:nvSpPr>
          <p:cNvPr id="12" name="Rectangle 11"/>
          <p:cNvSpPr/>
          <p:nvPr userDrawn="1"/>
        </p:nvSpPr>
        <p:spPr>
          <a:xfrm>
            <a:off x="1" y="6567332"/>
            <a:ext cx="18287999" cy="1862295"/>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700" dirty="0">
              <a:solidFill>
                <a:srgbClr val="002F70"/>
              </a:solidFill>
              <a:latin typeface="Aptos" panose="020B0004020202020204" pitchFamily="34" charset="0"/>
            </a:endParaRPr>
          </a:p>
        </p:txBody>
      </p:sp>
      <p:sp>
        <p:nvSpPr>
          <p:cNvPr id="13" name="Title Placeholder 37"/>
          <p:cNvSpPr>
            <a:spLocks noGrp="1"/>
          </p:cNvSpPr>
          <p:nvPr>
            <p:ph type="title" hasCustomPrompt="1"/>
          </p:nvPr>
        </p:nvSpPr>
        <p:spPr>
          <a:xfrm>
            <a:off x="8674" y="6586538"/>
            <a:ext cx="18036440" cy="1828799"/>
          </a:xfrm>
          <a:prstGeom prst="rect">
            <a:avLst/>
          </a:prstGeom>
          <a:noFill/>
        </p:spPr>
        <p:txBody>
          <a:bodyPr vert="horz" wrap="none" lIns="274320" tIns="0" rIns="182880" bIns="0" rtlCol="0" anchor="ctr" anchorCtr="0">
            <a:normAutofit/>
          </a:bodyPr>
          <a:lstStyle>
            <a:lvl1pPr algn="r">
              <a:defRPr sz="4800" b="0" baseline="0">
                <a:solidFill>
                  <a:schemeClr val="bg1"/>
                </a:solidFill>
                <a:latin typeface="Aptos" panose="020B0004020202020204" pitchFamily="34" charset="0"/>
              </a:defRPr>
            </a:lvl1pPr>
          </a:lstStyle>
          <a:p>
            <a:r>
              <a:rPr lang="en-US" dirty="0"/>
              <a:t>Click to edit section text</a:t>
            </a:r>
          </a:p>
        </p:txBody>
      </p:sp>
      <p:sp>
        <p:nvSpPr>
          <p:cNvPr id="2" name="Slide Number Placeholder 2">
            <a:extLst>
              <a:ext uri="{FF2B5EF4-FFF2-40B4-BE49-F238E27FC236}">
                <a16:creationId xmlns:a16="http://schemas.microsoft.com/office/drawing/2014/main" id="{CF4A2717-C8B4-484E-4BEB-91DFA5DA8F47}"/>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Tree>
    <p:extLst>
      <p:ext uri="{BB962C8B-B14F-4D97-AF65-F5344CB8AC3E}">
        <p14:creationId xmlns:p14="http://schemas.microsoft.com/office/powerpoint/2010/main" val="2905958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6"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4" name="Slide Number Placeholder 2">
            <a:extLst>
              <a:ext uri="{FF2B5EF4-FFF2-40B4-BE49-F238E27FC236}">
                <a16:creationId xmlns:a16="http://schemas.microsoft.com/office/drawing/2014/main" id="{5B820695-8BF3-9956-DC9C-CA54993AFACD}"/>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9" name="Rectangle 8">
            <a:extLst>
              <a:ext uri="{FF2B5EF4-FFF2-40B4-BE49-F238E27FC236}">
                <a16:creationId xmlns:a16="http://schemas.microsoft.com/office/drawing/2014/main" id="{E47029E6-153B-0D74-4222-7673D15E667E}"/>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02F70"/>
              </a:solidFill>
              <a:latin typeface="Aptos" panose="020B0004020202020204" pitchFamily="34" charset="0"/>
            </a:endParaRPr>
          </a:p>
        </p:txBody>
      </p:sp>
      <p:sp>
        <p:nvSpPr>
          <p:cNvPr id="10" name="Title Placeholder 37">
            <a:extLst>
              <a:ext uri="{FF2B5EF4-FFF2-40B4-BE49-F238E27FC236}">
                <a16:creationId xmlns:a16="http://schemas.microsoft.com/office/drawing/2014/main" id="{522FD1F7-25D9-70DD-EB03-C2EF93D962CD}"/>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288400273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peaker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2576383" y="1504950"/>
            <a:ext cx="5682287" cy="6553200"/>
          </a:xfrm>
          <a:prstGeom prst="rect">
            <a:avLst/>
          </a:prstGeom>
          <a:effectLst/>
        </p:spPr>
        <p:txBody>
          <a:bodyPr lIns="0" tIns="0" rIns="0" bIns="0" anchor="ctr" anchorCtr="0"/>
          <a:lstStyle>
            <a:lvl1pPr marL="0" indent="0" algn="ctr">
              <a:buFontTx/>
              <a:buNone/>
              <a:defRPr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a:t>
            </a:r>
          </a:p>
        </p:txBody>
      </p:sp>
      <p:sp>
        <p:nvSpPr>
          <p:cNvPr id="7" name="Text Placeholder 8"/>
          <p:cNvSpPr>
            <a:spLocks noGrp="1"/>
          </p:cNvSpPr>
          <p:nvPr>
            <p:ph type="body" sz="quarter" idx="11" hasCustomPrompt="1"/>
          </p:nvPr>
        </p:nvSpPr>
        <p:spPr>
          <a:xfrm>
            <a:off x="8902988" y="2985157"/>
            <a:ext cx="7105031" cy="477824"/>
          </a:xfrm>
          <a:prstGeom prst="rect">
            <a:avLst/>
          </a:prstGeom>
        </p:spPr>
        <p:txBody>
          <a:bodyPr wrap="square" lIns="0" tIns="0" rIns="0" bIns="0">
            <a:noAutofit/>
          </a:bodyPr>
          <a:lstStyle>
            <a:lvl1pPr marL="0" indent="0">
              <a:buFontTx/>
              <a:buNone/>
              <a:defRPr sz="34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8" name="Text Placeholder 8"/>
          <p:cNvSpPr>
            <a:spLocks noGrp="1"/>
          </p:cNvSpPr>
          <p:nvPr>
            <p:ph type="body" sz="quarter" idx="12" hasCustomPrompt="1"/>
          </p:nvPr>
        </p:nvSpPr>
        <p:spPr>
          <a:xfrm>
            <a:off x="8902987" y="3680909"/>
            <a:ext cx="7105031" cy="373949"/>
          </a:xfrm>
          <a:prstGeom prst="rect">
            <a:avLst/>
          </a:prstGeom>
          <a:noFill/>
        </p:spPr>
        <p:txBody>
          <a:bodyPr wrap="square" lIns="0" tIns="0" rIns="0" bIns="0">
            <a:noAutofit/>
          </a:bodyPr>
          <a:lstStyle>
            <a:lvl1pPr marL="0" indent="0">
              <a:buFontTx/>
              <a:buNone/>
              <a:defRPr sz="3000"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9" name="Text Placeholder 8"/>
          <p:cNvSpPr>
            <a:spLocks noGrp="1"/>
          </p:cNvSpPr>
          <p:nvPr>
            <p:ph type="body" sz="quarter" idx="13" hasCustomPrompt="1"/>
          </p:nvPr>
        </p:nvSpPr>
        <p:spPr>
          <a:xfrm>
            <a:off x="8902987" y="4293562"/>
            <a:ext cx="7105031" cy="373949"/>
          </a:xfrm>
          <a:prstGeom prst="rect">
            <a:avLst/>
          </a:prstGeom>
          <a:noFill/>
        </p:spPr>
        <p:txBody>
          <a:bodyPr wrap="square" lIns="0" tIns="0" rIns="0" bIns="0">
            <a:noAutofit/>
          </a:bodyPr>
          <a:lstStyle>
            <a:lvl1pPr marL="0" indent="0">
              <a:buFontTx/>
              <a:buNone/>
              <a:defRPr sz="3000"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4012700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1684" y="2052638"/>
            <a:ext cx="8990214" cy="5992926"/>
          </a:xfrm>
          <a:prstGeom prst="rect">
            <a:avLst/>
          </a:prstGeom>
          <a:noFill/>
        </p:spPr>
      </p:pic>
      <p:sp>
        <p:nvSpPr>
          <p:cNvPr id="22" name="Rectangle 21" hidden="1"/>
          <p:cNvSpPr/>
          <p:nvPr userDrawn="1"/>
        </p:nvSpPr>
        <p:spPr>
          <a:xfrm>
            <a:off x="-37407" y="7963007"/>
            <a:ext cx="18324576" cy="2394065"/>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025" dirty="0">
              <a:latin typeface="Aptos" panose="020B0004020202020204" pitchFamily="34" charset="0"/>
            </a:endParaRPr>
          </a:p>
        </p:txBody>
      </p:sp>
      <p:grpSp>
        <p:nvGrpSpPr>
          <p:cNvPr id="8" name="Group 7"/>
          <p:cNvGrpSpPr/>
          <p:nvPr userDrawn="1"/>
        </p:nvGrpSpPr>
        <p:grpSpPr>
          <a:xfrm>
            <a:off x="11858745" y="2052638"/>
            <a:ext cx="5500434" cy="5533697"/>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3600" dirty="0">
                  <a:solidFill>
                    <a:srgbClr val="404040"/>
                  </a:solidFill>
                  <a:latin typeface="Aptos" panose="020B0004020202020204" pitchFamily="34" charset="0"/>
                  <a:cs typeface="Arial" panose="020B0604020202020204" pitchFamily="34" charset="0"/>
                </a:rPr>
                <a:t>Advancing the financial services industry by empowering our </a:t>
              </a:r>
              <a:br>
                <a:rPr lang="en-US" sz="3600" dirty="0">
                  <a:solidFill>
                    <a:srgbClr val="404040"/>
                  </a:solidFill>
                  <a:latin typeface="Aptos" panose="020B0004020202020204" pitchFamily="34" charset="0"/>
                  <a:cs typeface="Arial" panose="020B0604020202020204" pitchFamily="34" charset="0"/>
                </a:rPr>
              </a:br>
              <a:r>
                <a:rPr lang="en-US" sz="3600" dirty="0">
                  <a:solidFill>
                    <a:srgbClr val="404040"/>
                  </a:solidFill>
                  <a:latin typeface="Aptos" panose="020B0004020202020204" pitchFamily="34" charset="0"/>
                  <a:cs typeface="Arial" panose="020B0604020202020204" pitchFamily="34" charset="0"/>
                </a:rPr>
                <a:t>members with </a:t>
              </a:r>
              <a:r>
                <a:rPr lang="en-US" sz="3600" b="1" dirty="0">
                  <a:solidFill>
                    <a:srgbClr val="002F70"/>
                  </a:solidFill>
                  <a:latin typeface="Aptos" panose="020B0004020202020204" pitchFamily="34" charset="0"/>
                  <a:cs typeface="Arial" panose="020B0604020202020204" pitchFamily="34" charset="0"/>
                </a:rPr>
                <a:t>knowledge</a:t>
              </a:r>
              <a:r>
                <a:rPr lang="en-US" sz="3600" dirty="0">
                  <a:solidFill>
                    <a:srgbClr val="404040"/>
                  </a:solidFill>
                  <a:latin typeface="Aptos" panose="020B0004020202020204" pitchFamily="34" charset="0"/>
                  <a:cs typeface="Arial" panose="020B0604020202020204" pitchFamily="34" charset="0"/>
                </a:rPr>
                <a:t>, </a:t>
              </a:r>
              <a:r>
                <a:rPr lang="en-US" sz="3600" b="1" dirty="0">
                  <a:solidFill>
                    <a:srgbClr val="002F70"/>
                  </a:solidFill>
                  <a:latin typeface="Aptos" panose="020B0004020202020204" pitchFamily="34" charset="0"/>
                  <a:cs typeface="Arial" panose="020B0604020202020204" pitchFamily="34" charset="0"/>
                </a:rPr>
                <a:t>insights</a:t>
              </a:r>
              <a:r>
                <a:rPr lang="en-US" sz="3600" dirty="0">
                  <a:solidFill>
                    <a:srgbClr val="404040"/>
                  </a:solidFill>
                  <a:latin typeface="Aptos" panose="020B0004020202020204" pitchFamily="34" charset="0"/>
                  <a:cs typeface="Arial" panose="020B0604020202020204" pitchFamily="34" charset="0"/>
                </a:rPr>
                <a:t>, </a:t>
              </a:r>
              <a:r>
                <a:rPr lang="en-US" sz="3600" b="1" dirty="0">
                  <a:solidFill>
                    <a:srgbClr val="002F70"/>
                  </a:solidFill>
                  <a:latin typeface="Aptos" panose="020B0004020202020204" pitchFamily="34" charset="0"/>
                  <a:cs typeface="Arial" panose="020B0604020202020204" pitchFamily="34" charset="0"/>
                </a:rPr>
                <a:t>connections</a:t>
              </a:r>
              <a:r>
                <a:rPr lang="en-US" sz="3600" dirty="0">
                  <a:solidFill>
                    <a:srgbClr val="404040"/>
                  </a:solidFill>
                  <a:latin typeface="Aptos" panose="020B0004020202020204" pitchFamily="34" charset="0"/>
                  <a:cs typeface="Arial" panose="020B0604020202020204" pitchFamily="34" charset="0"/>
                </a:rPr>
                <a:t>, and </a:t>
              </a:r>
              <a:r>
                <a:rPr lang="en-US" sz="3600" b="1" dirty="0">
                  <a:solidFill>
                    <a:srgbClr val="002F70"/>
                  </a:solidFill>
                  <a:latin typeface="Aptos" panose="020B0004020202020204" pitchFamily="34" charset="0"/>
                  <a:cs typeface="Arial" panose="020B0604020202020204" pitchFamily="34" charset="0"/>
                </a:rPr>
                <a:t>solutions</a:t>
              </a:r>
              <a:endParaRPr lang="en-US" sz="3600" b="1" dirty="0">
                <a:solidFill>
                  <a:srgbClr val="002F70"/>
                </a:solidFill>
                <a:latin typeface="Aptos" panose="020B0004020202020204" pitchFamily="34" charset="0"/>
              </a:endParaRPr>
            </a:p>
          </p:txBody>
        </p:sp>
      </p:grpSp>
      <p:sp>
        <p:nvSpPr>
          <p:cNvPr id="2" name="Slide Number Placeholder 2">
            <a:extLst>
              <a:ext uri="{FF2B5EF4-FFF2-40B4-BE49-F238E27FC236}">
                <a16:creationId xmlns:a16="http://schemas.microsoft.com/office/drawing/2014/main" id="{4CB518EE-AEE0-6236-F412-99EB3F37D64C}"/>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pic>
        <p:nvPicPr>
          <p:cNvPr id="3" name="Picture 2">
            <a:extLst>
              <a:ext uri="{FF2B5EF4-FFF2-40B4-BE49-F238E27FC236}">
                <a16:creationId xmlns:a16="http://schemas.microsoft.com/office/drawing/2014/main" id="{8C3B7D05-C848-5378-C44E-BE1B1D94DFF7}"/>
              </a:ext>
            </a:extLst>
          </p:cNvPr>
          <p:cNvPicPr>
            <a:picLocks noChangeAspect="1"/>
          </p:cNvPicPr>
          <p:nvPr userDrawn="1"/>
        </p:nvPicPr>
        <p:blipFill>
          <a:blip r:embed="rId3"/>
          <a:srcRect l="-3016" t="-14727" r="-2812" b="-9443"/>
          <a:stretch/>
        </p:blipFill>
        <p:spPr>
          <a:xfrm>
            <a:off x="14963775" y="9001126"/>
            <a:ext cx="2733675" cy="923924"/>
          </a:xfrm>
          <a:prstGeom prst="rect">
            <a:avLst/>
          </a:prstGeom>
        </p:spPr>
      </p:pic>
    </p:spTree>
    <p:extLst>
      <p:ext uri="{BB962C8B-B14F-4D97-AF65-F5344CB8AC3E}">
        <p14:creationId xmlns:p14="http://schemas.microsoft.com/office/powerpoint/2010/main" val="151334358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Rectangle 27"/>
          <p:cNvSpPr/>
          <p:nvPr userDrawn="1"/>
        </p:nvSpPr>
        <p:spPr>
          <a:xfrm>
            <a:off x="14801852" y="8667593"/>
            <a:ext cx="3371849" cy="143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02F70"/>
              </a:solidFill>
              <a:latin typeface="Aptos" panose="020B0004020202020204" pitchFamily="34" charset="0"/>
            </a:endParaRPr>
          </a:p>
        </p:txBody>
      </p:sp>
      <p:grpSp>
        <p:nvGrpSpPr>
          <p:cNvPr id="17" name="Group 16"/>
          <p:cNvGrpSpPr/>
          <p:nvPr userDrawn="1"/>
        </p:nvGrpSpPr>
        <p:grpSpPr>
          <a:xfrm>
            <a:off x="4211031" y="6089387"/>
            <a:ext cx="2880360" cy="1139829"/>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dirty="0">
                <a:latin typeface="Aptos" panose="020B0004020202020204" pitchFamily="34" charset="0"/>
              </a:endParaRPr>
            </a:p>
          </p:txBody>
        </p:sp>
        <p:sp>
          <p:nvSpPr>
            <p:cNvPr id="20" name="TextBox 20"/>
            <p:cNvSpPr txBox="1"/>
            <p:nvPr userDrawn="1"/>
          </p:nvSpPr>
          <p:spPr>
            <a:xfrm>
              <a:off x="2807354" y="4231060"/>
              <a:ext cx="19202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rgbClr val="005F9F"/>
                  </a:solidFill>
                  <a:latin typeface="Aptos" panose="020B0004020202020204" pitchFamily="34" charset="0"/>
                  <a:cs typeface="Arial" panose="020B0604020202020204" pitchFamily="34" charset="0"/>
                </a:rPr>
                <a:t>Life Insurance</a:t>
              </a:r>
            </a:p>
          </p:txBody>
        </p:sp>
      </p:grpSp>
      <p:grpSp>
        <p:nvGrpSpPr>
          <p:cNvPr id="21" name="Group 20"/>
          <p:cNvGrpSpPr/>
          <p:nvPr userDrawn="1"/>
        </p:nvGrpSpPr>
        <p:grpSpPr>
          <a:xfrm>
            <a:off x="7703820" y="6089387"/>
            <a:ext cx="2880360" cy="1139829"/>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dirty="0">
                <a:latin typeface="Aptos" panose="020B0004020202020204" pitchFamily="34" charset="0"/>
              </a:endParaRPr>
            </a:p>
          </p:txBody>
        </p:sp>
        <p:sp>
          <p:nvSpPr>
            <p:cNvPr id="23" name="TextBox 21"/>
            <p:cNvSpPr txBox="1"/>
            <p:nvPr userDrawn="1"/>
          </p:nvSpPr>
          <p:spPr>
            <a:xfrm>
              <a:off x="5135880" y="4231060"/>
              <a:ext cx="19202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rgbClr val="005F9F"/>
                  </a:solidFill>
                  <a:latin typeface="Aptos" panose="020B0004020202020204" pitchFamily="34" charset="0"/>
                  <a:cs typeface="Arial" panose="020B0604020202020204" pitchFamily="34" charset="0"/>
                </a:rPr>
                <a:t>Annuities</a:t>
              </a:r>
            </a:p>
          </p:txBody>
        </p:sp>
      </p:grpSp>
      <p:grpSp>
        <p:nvGrpSpPr>
          <p:cNvPr id="24" name="Group 23"/>
          <p:cNvGrpSpPr/>
          <p:nvPr userDrawn="1"/>
        </p:nvGrpSpPr>
        <p:grpSpPr>
          <a:xfrm>
            <a:off x="11196611" y="6089387"/>
            <a:ext cx="2880360" cy="1139829"/>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dirty="0">
                <a:latin typeface="Aptos" panose="020B0004020202020204" pitchFamily="34" charset="0"/>
              </a:endParaRPr>
            </a:p>
          </p:txBody>
        </p:sp>
        <p:sp>
          <p:nvSpPr>
            <p:cNvPr id="34" name="TextBox 22"/>
            <p:cNvSpPr txBox="1"/>
            <p:nvPr userDrawn="1"/>
          </p:nvSpPr>
          <p:spPr>
            <a:xfrm>
              <a:off x="7572354" y="4089739"/>
              <a:ext cx="1704346" cy="6771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rgbClr val="005F9F"/>
                  </a:solidFill>
                  <a:latin typeface="Aptos" panose="020B0004020202020204" pitchFamily="34" charset="0"/>
                  <a:cs typeface="Arial" panose="020B0604020202020204" pitchFamily="34" charset="0"/>
                </a:rPr>
                <a:t>Workplace Benefits</a:t>
              </a:r>
            </a:p>
          </p:txBody>
        </p:sp>
      </p:grpSp>
      <p:cxnSp>
        <p:nvCxnSpPr>
          <p:cNvPr id="35" name="Straight Connector 34"/>
          <p:cNvCxnSpPr/>
          <p:nvPr userDrawn="1"/>
        </p:nvCxnSpPr>
        <p:spPr>
          <a:xfrm>
            <a:off x="4206240" y="5526006"/>
            <a:ext cx="987552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4975" y="3055101"/>
            <a:ext cx="7258050" cy="2144214"/>
          </a:xfrm>
          <a:prstGeom prst="rect">
            <a:avLst/>
          </a:prstGeom>
        </p:spPr>
      </p:pic>
      <p:sp>
        <p:nvSpPr>
          <p:cNvPr id="4" name="Slide Number Placeholder 2">
            <a:extLst>
              <a:ext uri="{FF2B5EF4-FFF2-40B4-BE49-F238E27FC236}">
                <a16:creationId xmlns:a16="http://schemas.microsoft.com/office/drawing/2014/main" id="{37F7F690-D15F-3769-426B-17A56713A272}"/>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5" name="Rectangle 4">
            <a:extLst>
              <a:ext uri="{FF2B5EF4-FFF2-40B4-BE49-F238E27FC236}">
                <a16:creationId xmlns:a16="http://schemas.microsoft.com/office/drawing/2014/main" id="{ECA5D688-F84E-FCF0-714E-1B6617E5BB8A}"/>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02F70"/>
              </a:solidFill>
              <a:latin typeface="Aptos" panose="020B0004020202020204" pitchFamily="34" charset="0"/>
            </a:endParaRPr>
          </a:p>
        </p:txBody>
      </p:sp>
      <p:sp>
        <p:nvSpPr>
          <p:cNvPr id="6" name="Title Placeholder 37">
            <a:extLst>
              <a:ext uri="{FF2B5EF4-FFF2-40B4-BE49-F238E27FC236}">
                <a16:creationId xmlns:a16="http://schemas.microsoft.com/office/drawing/2014/main" id="{2049D210-CE19-A873-8BF9-58838CA5443C}"/>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21148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Rectangle 11"/>
          <p:cNvSpPr/>
          <p:nvPr userDrawn="1"/>
        </p:nvSpPr>
        <p:spPr>
          <a:xfrm>
            <a:off x="1577731" y="2052638"/>
            <a:ext cx="6665810" cy="5533697"/>
          </a:xfrm>
          <a:prstGeom prst="rect">
            <a:avLst/>
          </a:prstGeom>
          <a:solidFill>
            <a:schemeClr val="bg1">
              <a:lumMod val="95000"/>
            </a:schemeClr>
          </a:solid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Aptos" panose="020B0004020202020204" pitchFamily="34" charset="0"/>
            </a:endParaRPr>
          </a:p>
        </p:txBody>
      </p:sp>
      <p:sp>
        <p:nvSpPr>
          <p:cNvPr id="13" name="TextBox 12"/>
          <p:cNvSpPr txBox="1"/>
          <p:nvPr userDrawn="1"/>
        </p:nvSpPr>
        <p:spPr>
          <a:xfrm>
            <a:off x="1733021" y="2626157"/>
            <a:ext cx="6359417" cy="4178067"/>
          </a:xfrm>
          <a:prstGeom prst="rect">
            <a:avLst/>
          </a:prstGeom>
          <a:solidFill>
            <a:schemeClr val="bg1">
              <a:lumMod val="95000"/>
            </a:schemeClr>
          </a:solidFill>
        </p:spPr>
        <p:txBody>
          <a:bodyPr wrap="square" rtlCol="0">
            <a:spAutoFit/>
          </a:bodyPr>
          <a:lstStyle/>
          <a:p>
            <a:pPr marR="0" lvl="0" algn="ctr" defTabSz="1371600" rtl="0" eaLnBrk="1" fontAlgn="auto" latinLnBrk="0" hangingPunct="1">
              <a:lnSpc>
                <a:spcPts val="525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Our Mission</a:t>
            </a:r>
          </a:p>
          <a:p>
            <a:pPr marL="0" marR="0" lvl="0" indent="0" algn="ctr" defTabSz="1371600" rtl="0" eaLnBrk="1" fontAlgn="auto" latinLnBrk="0" hangingPunct="1">
              <a:lnSpc>
                <a:spcPts val="5250"/>
              </a:lnSpc>
              <a:spcBef>
                <a:spcPts val="0"/>
              </a:spcBef>
              <a:spcAft>
                <a:spcPts val="0"/>
              </a:spcAft>
              <a:buClrTx/>
              <a:buSzTx/>
              <a:buFontTx/>
              <a:buNone/>
              <a:tabLst/>
              <a:defRPr/>
            </a:pPr>
            <a:r>
              <a:rPr lang="en-US" sz="3600" dirty="0">
                <a:solidFill>
                  <a:schemeClr val="tx1">
                    <a:lumMod val="65000"/>
                    <a:lumOff val="35000"/>
                  </a:schemeClr>
                </a:solidFill>
                <a:latin typeface="Aptos" panose="020B0004020202020204" pitchFamily="34" charset="0"/>
                <a:cs typeface="Arial" panose="020B0604020202020204" pitchFamily="34" charset="0"/>
              </a:rPr>
              <a:t>is to advance</a:t>
            </a:r>
            <a:r>
              <a:rPr kumimoji="0" lang="en-US" sz="36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the</a:t>
            </a:r>
            <a:r>
              <a:rPr lang="en-US" sz="3600" dirty="0">
                <a:solidFill>
                  <a:schemeClr val="tx1">
                    <a:lumMod val="65000"/>
                    <a:lumOff val="35000"/>
                  </a:schemeClr>
                </a:solidFill>
                <a:latin typeface="Aptos" panose="020B0004020202020204" pitchFamily="34" charset="0"/>
                <a:cs typeface="Arial" panose="020B0604020202020204" pitchFamily="34" charset="0"/>
              </a:rPr>
              <a:t> </a:t>
            </a:r>
            <a:br>
              <a:rPr lang="en-US" sz="3600" dirty="0">
                <a:solidFill>
                  <a:schemeClr val="tx1">
                    <a:lumMod val="65000"/>
                    <a:lumOff val="35000"/>
                  </a:schemeClr>
                </a:solidFill>
                <a:latin typeface="Aptos" panose="020B0004020202020204" pitchFamily="34" charset="0"/>
                <a:cs typeface="Arial" panose="020B0604020202020204" pitchFamily="34" charset="0"/>
              </a:rPr>
            </a:b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financial services industry</a:t>
            </a:r>
            <a:r>
              <a:rPr kumimoji="0" lang="en-US" sz="36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by empowering our members</a:t>
            </a:r>
            <a:br>
              <a:rPr kumimoji="0" lang="en-US" sz="3600" i="0" u="none" strike="noStrike" kern="1200" cap="none" spc="0" normalizeH="0" baseline="0" noProof="0" dirty="0">
                <a:ln>
                  <a:noFill/>
                </a:ln>
                <a:solidFill>
                  <a:schemeClr val="bg1"/>
                </a:solidFill>
                <a:uLnTx/>
                <a:uFillTx/>
                <a:latin typeface="Aptos" panose="020B0004020202020204" pitchFamily="34" charset="0"/>
                <a:cs typeface="Arial" panose="020B0604020202020204" pitchFamily="34" charset="0"/>
              </a:rPr>
            </a:br>
            <a:r>
              <a:rPr lang="en-US" sz="3600" dirty="0">
                <a:solidFill>
                  <a:schemeClr val="tx1">
                    <a:lumMod val="65000"/>
                    <a:lumOff val="35000"/>
                  </a:schemeClr>
                </a:solidFill>
                <a:latin typeface="Aptos" panose="020B0004020202020204" pitchFamily="34" charset="0"/>
                <a:cs typeface="Arial" panose="020B0604020202020204" pitchFamily="34" charset="0"/>
              </a:rPr>
              <a:t>w</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ith</a:t>
            </a:r>
            <a:r>
              <a:rPr lang="en-US" sz="3600" dirty="0">
                <a:solidFill>
                  <a:schemeClr val="tx1">
                    <a:lumMod val="65000"/>
                    <a:lumOff val="35000"/>
                  </a:schemeClr>
                </a:solidFill>
                <a:latin typeface="Aptos" panose="020B00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knowledge</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r>
              <a:rPr kumimoji="0" lang="en-US" sz="36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insights</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connections,</a:t>
            </a:r>
            <a:r>
              <a:rPr kumimoji="0" lang="en-US" sz="36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and </a:t>
            </a:r>
            <a:r>
              <a:rPr kumimoji="0" lang="en-US" sz="36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solutions</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546433" y="2052638"/>
            <a:ext cx="7812881" cy="5534025"/>
          </a:xfrm>
          <a:prstGeom prst="rect">
            <a:avLst/>
          </a:prstGeom>
        </p:spPr>
      </p:pic>
      <p:sp>
        <p:nvSpPr>
          <p:cNvPr id="2" name="Slide Number Placeholder 2">
            <a:extLst>
              <a:ext uri="{FF2B5EF4-FFF2-40B4-BE49-F238E27FC236}">
                <a16:creationId xmlns:a16="http://schemas.microsoft.com/office/drawing/2014/main" id="{D398A1F8-D825-F123-4D15-C00C4DFEB28C}"/>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Tree>
    <p:extLst>
      <p:ext uri="{BB962C8B-B14F-4D97-AF65-F5344CB8AC3E}">
        <p14:creationId xmlns:p14="http://schemas.microsoft.com/office/powerpoint/2010/main" val="520517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peakers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291450" y="888956"/>
            <a:ext cx="3317792" cy="3753116"/>
          </a:xfrm>
          <a:prstGeom prst="rect">
            <a:avLst/>
          </a:prstGeom>
          <a:effectLst/>
        </p:spPr>
        <p:txBody>
          <a:bodyPr lIns="0" tIns="0" rIns="0" bIns="0" anchor="ctr" anchorCtr="0"/>
          <a:lstStyle>
            <a:lvl1pPr marL="0" indent="0" algn="ctr">
              <a:buFontTx/>
              <a:buNone/>
              <a:defRPr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a:t>
            </a:r>
          </a:p>
        </p:txBody>
      </p:sp>
      <p:sp>
        <p:nvSpPr>
          <p:cNvPr id="7" name="Text Placeholder 8"/>
          <p:cNvSpPr>
            <a:spLocks noGrp="1"/>
          </p:cNvSpPr>
          <p:nvPr>
            <p:ph type="body" sz="quarter" idx="11" hasCustomPrompt="1"/>
          </p:nvPr>
        </p:nvSpPr>
        <p:spPr>
          <a:xfrm>
            <a:off x="4966331" y="1399203"/>
            <a:ext cx="5687057" cy="329391"/>
          </a:xfrm>
          <a:prstGeom prst="rect">
            <a:avLst/>
          </a:prstGeom>
        </p:spPr>
        <p:txBody>
          <a:bodyPr wrap="square" lIns="0" tIns="0" rIns="0" bIns="0">
            <a:noAutofit/>
          </a:bodyPr>
          <a:lstStyle>
            <a:lvl1pPr marL="0" indent="0">
              <a:buFontTx/>
              <a:buNone/>
              <a:defRPr sz="28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8" name="Text Placeholder 8"/>
          <p:cNvSpPr>
            <a:spLocks noGrp="1"/>
          </p:cNvSpPr>
          <p:nvPr>
            <p:ph type="body" sz="quarter" idx="12" hasCustomPrompt="1"/>
          </p:nvPr>
        </p:nvSpPr>
        <p:spPr>
          <a:xfrm>
            <a:off x="4966330" y="1928326"/>
            <a:ext cx="5642489" cy="332399"/>
          </a:xfrm>
          <a:prstGeom prst="rect">
            <a:avLst/>
          </a:prstGeom>
          <a:noFill/>
        </p:spPr>
        <p:txBody>
          <a:bodyPr wrap="square" lIns="0" tIns="0" rIns="0" bIns="0">
            <a:noAutofit/>
          </a:bodyPr>
          <a:lstStyle>
            <a:lvl1pPr marL="0" indent="0">
              <a:buFontTx/>
              <a:buNone/>
              <a:defRPr sz="2550"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22" name="Text Placeholder 8"/>
          <p:cNvSpPr>
            <a:spLocks noGrp="1"/>
          </p:cNvSpPr>
          <p:nvPr>
            <p:ph type="body" sz="quarter" idx="18" hasCustomPrompt="1"/>
          </p:nvPr>
        </p:nvSpPr>
        <p:spPr>
          <a:xfrm>
            <a:off x="4943845" y="2434688"/>
            <a:ext cx="5642489" cy="332399"/>
          </a:xfrm>
          <a:prstGeom prst="rect">
            <a:avLst/>
          </a:prstGeom>
          <a:noFill/>
        </p:spPr>
        <p:txBody>
          <a:bodyPr wrap="square" lIns="0" tIns="0" rIns="0" bIns="0">
            <a:noAutofit/>
          </a:bodyPr>
          <a:lstStyle>
            <a:lvl1pPr marL="0" indent="0">
              <a:buFontTx/>
              <a:buNone/>
              <a:defRPr sz="247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
        <p:nvSpPr>
          <p:cNvPr id="23" name="Picture Placeholder 6"/>
          <p:cNvSpPr>
            <a:spLocks noGrp="1"/>
          </p:cNvSpPr>
          <p:nvPr>
            <p:ph type="pic" sz="quarter" idx="19" hasCustomPrompt="1"/>
          </p:nvPr>
        </p:nvSpPr>
        <p:spPr>
          <a:xfrm>
            <a:off x="6761098" y="4920718"/>
            <a:ext cx="3302744" cy="3753116"/>
          </a:xfrm>
          <a:prstGeom prst="rect">
            <a:avLst/>
          </a:prstGeom>
          <a:effectLst/>
        </p:spPr>
        <p:txBody>
          <a:bodyPr lIns="0" tIns="0" rIns="0" bIns="0" anchor="ctr" anchorCtr="0"/>
          <a:lstStyle>
            <a:lvl1pPr marL="0" indent="0" algn="ctr">
              <a:buFontTx/>
              <a:buNone/>
              <a:defRPr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a:t>
            </a:r>
          </a:p>
        </p:txBody>
      </p:sp>
      <p:sp>
        <p:nvSpPr>
          <p:cNvPr id="24" name="Text Placeholder 8"/>
          <p:cNvSpPr>
            <a:spLocks noGrp="1"/>
          </p:cNvSpPr>
          <p:nvPr>
            <p:ph type="body" sz="quarter" idx="20" hasCustomPrompt="1"/>
          </p:nvPr>
        </p:nvSpPr>
        <p:spPr>
          <a:xfrm>
            <a:off x="10420931" y="5430964"/>
            <a:ext cx="5642489" cy="373949"/>
          </a:xfrm>
          <a:prstGeom prst="rect">
            <a:avLst/>
          </a:prstGeom>
        </p:spPr>
        <p:txBody>
          <a:bodyPr wrap="square" lIns="0" tIns="0" rIns="0" bIns="0">
            <a:noAutofit/>
          </a:bodyPr>
          <a:lstStyle>
            <a:lvl1pPr marL="0" indent="0">
              <a:buFontTx/>
              <a:buNone/>
              <a:defRPr sz="28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25" name="Text Placeholder 8"/>
          <p:cNvSpPr>
            <a:spLocks noGrp="1"/>
          </p:cNvSpPr>
          <p:nvPr>
            <p:ph type="body" sz="quarter" idx="21" hasCustomPrompt="1"/>
          </p:nvPr>
        </p:nvSpPr>
        <p:spPr>
          <a:xfrm>
            <a:off x="10420930" y="5960087"/>
            <a:ext cx="5642489" cy="332399"/>
          </a:xfrm>
          <a:prstGeom prst="rect">
            <a:avLst/>
          </a:prstGeom>
          <a:noFill/>
        </p:spPr>
        <p:txBody>
          <a:bodyPr wrap="square" lIns="0" tIns="0" rIns="0" bIns="0">
            <a:noAutofit/>
          </a:bodyPr>
          <a:lstStyle>
            <a:lvl1pPr marL="0" indent="0">
              <a:buFontTx/>
              <a:buNone/>
              <a:defRPr sz="247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26" name="Text Placeholder 8"/>
          <p:cNvSpPr>
            <a:spLocks noGrp="1"/>
          </p:cNvSpPr>
          <p:nvPr>
            <p:ph type="body" sz="quarter" idx="22" hasCustomPrompt="1"/>
          </p:nvPr>
        </p:nvSpPr>
        <p:spPr>
          <a:xfrm>
            <a:off x="10398445" y="6466450"/>
            <a:ext cx="5642489" cy="332399"/>
          </a:xfrm>
          <a:prstGeom prst="rect">
            <a:avLst/>
          </a:prstGeom>
          <a:noFill/>
        </p:spPr>
        <p:txBody>
          <a:bodyPr wrap="square" lIns="0" tIns="0" rIns="0" bIns="0">
            <a:noAutofit/>
          </a:bodyPr>
          <a:lstStyle>
            <a:lvl1pPr marL="0" indent="0">
              <a:buFontTx/>
              <a:buNone/>
              <a:defRPr sz="247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3349540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peakers LIMRA LOMA outside co">
    <p:spTree>
      <p:nvGrpSpPr>
        <p:cNvPr id="1" name=""/>
        <p:cNvGrpSpPr/>
        <p:nvPr/>
      </p:nvGrpSpPr>
      <p:grpSpPr>
        <a:xfrm>
          <a:off x="0" y="0"/>
          <a:ext cx="0" cy="0"/>
          <a:chOff x="0" y="0"/>
          <a:chExt cx="0" cy="0"/>
        </a:xfrm>
      </p:grpSpPr>
      <p:sp>
        <p:nvSpPr>
          <p:cNvPr id="20" name="Picture Placeholder 6"/>
          <p:cNvSpPr>
            <a:spLocks noGrp="1"/>
          </p:cNvSpPr>
          <p:nvPr>
            <p:ph type="pic" sz="quarter" idx="10" hasCustomPrompt="1"/>
          </p:nvPr>
        </p:nvSpPr>
        <p:spPr>
          <a:xfrm>
            <a:off x="1135930" y="1249824"/>
            <a:ext cx="2746238" cy="3097959"/>
          </a:xfrm>
          <a:prstGeom prst="rect">
            <a:avLst/>
          </a:prstGeom>
          <a:effectLst/>
        </p:spPr>
        <p:txBody>
          <a:bodyPr lIns="0" tIns="0" rIns="0" bIns="0" anchor="ctr" anchorCtr="0"/>
          <a:lstStyle>
            <a:lvl1pPr marL="0" indent="0" algn="ctr">
              <a:buFontTx/>
              <a:buNone/>
              <a:defRPr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 </a:t>
            </a:r>
          </a:p>
        </p:txBody>
      </p:sp>
      <p:sp>
        <p:nvSpPr>
          <p:cNvPr id="21" name="Text Placeholder 8"/>
          <p:cNvSpPr>
            <a:spLocks noGrp="1"/>
          </p:cNvSpPr>
          <p:nvPr>
            <p:ph type="body" sz="quarter" idx="11" hasCustomPrompt="1"/>
          </p:nvPr>
        </p:nvSpPr>
        <p:spPr>
          <a:xfrm>
            <a:off x="4214462" y="1543180"/>
            <a:ext cx="5104905" cy="447626"/>
          </a:xfrm>
          <a:prstGeom prst="rect">
            <a:avLst/>
          </a:prstGeom>
        </p:spPr>
        <p:txBody>
          <a:bodyPr wrap="square" lIns="0" tIns="0" rIns="0" bIns="0">
            <a:noAutofit/>
          </a:bodyPr>
          <a:lstStyle>
            <a:lvl1pPr marL="0" indent="0">
              <a:buFontTx/>
              <a:buNone/>
              <a:defRPr sz="25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22" name="Text Placeholder 8"/>
          <p:cNvSpPr>
            <a:spLocks noGrp="1"/>
          </p:cNvSpPr>
          <p:nvPr>
            <p:ph type="body" sz="quarter" idx="12" hasCustomPrompt="1"/>
          </p:nvPr>
        </p:nvSpPr>
        <p:spPr>
          <a:xfrm>
            <a:off x="4214459" y="213149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23" name="Text Placeholder 8"/>
          <p:cNvSpPr>
            <a:spLocks noGrp="1"/>
          </p:cNvSpPr>
          <p:nvPr>
            <p:ph type="body" sz="quarter" idx="13" hasCustomPrompt="1"/>
          </p:nvPr>
        </p:nvSpPr>
        <p:spPr>
          <a:xfrm>
            <a:off x="4214460" y="2658423"/>
            <a:ext cx="5104908" cy="615354"/>
          </a:xfrm>
          <a:prstGeom prst="rect">
            <a:avLst/>
          </a:prstGeom>
          <a:noFill/>
        </p:spPr>
        <p:txBody>
          <a:bodyPr wrap="square" lIns="0" tIns="0" rIns="0" bIns="0">
            <a:noAutofit/>
          </a:bodyPr>
          <a:lstStyle>
            <a:lvl1pPr marL="0" indent="0">
              <a:buFontTx/>
              <a:buNone/>
              <a:defRPr sz="232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
        <p:nvSpPr>
          <p:cNvPr id="39" name="Picture Placeholder 6"/>
          <p:cNvSpPr>
            <a:spLocks noGrp="1"/>
          </p:cNvSpPr>
          <p:nvPr>
            <p:ph type="pic" sz="quarter" idx="28" hasCustomPrompt="1"/>
          </p:nvPr>
        </p:nvSpPr>
        <p:spPr>
          <a:xfrm>
            <a:off x="5347807" y="5408465"/>
            <a:ext cx="2746238" cy="3097959"/>
          </a:xfrm>
          <a:prstGeom prst="rect">
            <a:avLst/>
          </a:prstGeom>
          <a:effectLst/>
        </p:spPr>
        <p:txBody>
          <a:bodyPr lIns="0" tIns="0" rIns="0" bIns="0" anchor="ctr" anchorCtr="0"/>
          <a:lstStyle>
            <a:lvl1pPr marL="0" indent="0" algn="ctr">
              <a:buFontTx/>
              <a:buNone/>
              <a:defRPr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 </a:t>
            </a:r>
          </a:p>
        </p:txBody>
      </p:sp>
      <p:sp>
        <p:nvSpPr>
          <p:cNvPr id="40" name="Text Placeholder 8"/>
          <p:cNvSpPr>
            <a:spLocks noGrp="1"/>
          </p:cNvSpPr>
          <p:nvPr>
            <p:ph type="body" sz="quarter" idx="29" hasCustomPrompt="1"/>
          </p:nvPr>
        </p:nvSpPr>
        <p:spPr>
          <a:xfrm>
            <a:off x="8426338" y="5701820"/>
            <a:ext cx="5274005" cy="428837"/>
          </a:xfrm>
          <a:prstGeom prst="rect">
            <a:avLst/>
          </a:prstGeom>
        </p:spPr>
        <p:txBody>
          <a:bodyPr wrap="square" lIns="0" tIns="0" rIns="0" bIns="0">
            <a:noAutofit/>
          </a:bodyPr>
          <a:lstStyle>
            <a:lvl1pPr marL="0" indent="0">
              <a:buFontTx/>
              <a:buNone/>
              <a:defRPr sz="25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41" name="Text Placeholder 8"/>
          <p:cNvSpPr>
            <a:spLocks noGrp="1"/>
          </p:cNvSpPr>
          <p:nvPr>
            <p:ph type="body" sz="quarter" idx="30" hasCustomPrompt="1"/>
          </p:nvPr>
        </p:nvSpPr>
        <p:spPr>
          <a:xfrm>
            <a:off x="8426336" y="6290137"/>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42" name="Text Placeholder 8"/>
          <p:cNvSpPr>
            <a:spLocks noGrp="1"/>
          </p:cNvSpPr>
          <p:nvPr>
            <p:ph type="body" sz="quarter" idx="31" hasCustomPrompt="1"/>
          </p:nvPr>
        </p:nvSpPr>
        <p:spPr>
          <a:xfrm>
            <a:off x="8426336" y="6817064"/>
            <a:ext cx="5274005" cy="573293"/>
          </a:xfrm>
          <a:prstGeom prst="rect">
            <a:avLst/>
          </a:prstGeom>
          <a:noFill/>
        </p:spPr>
        <p:txBody>
          <a:bodyPr wrap="square" lIns="0" tIns="0" rIns="0" bIns="0">
            <a:noAutofit/>
          </a:bodyPr>
          <a:lstStyle>
            <a:lvl1pPr marL="0" indent="0">
              <a:buFontTx/>
              <a:buNone/>
              <a:defRPr sz="232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
        <p:nvSpPr>
          <p:cNvPr id="43" name="Picture Placeholder 6"/>
          <p:cNvSpPr>
            <a:spLocks noGrp="1"/>
          </p:cNvSpPr>
          <p:nvPr>
            <p:ph type="pic" sz="quarter" idx="32" hasCustomPrompt="1"/>
          </p:nvPr>
        </p:nvSpPr>
        <p:spPr>
          <a:xfrm>
            <a:off x="9744424" y="1252956"/>
            <a:ext cx="2746238" cy="3097959"/>
          </a:xfrm>
          <a:prstGeom prst="rect">
            <a:avLst/>
          </a:prstGeom>
          <a:effectLst/>
        </p:spPr>
        <p:txBody>
          <a:bodyPr lIns="0" tIns="0" rIns="0" bIns="0" anchor="ctr" anchorCtr="0"/>
          <a:lstStyle>
            <a:lvl1pPr marL="0" indent="0" algn="ctr">
              <a:buFontTx/>
              <a:buNone/>
              <a:defRPr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 </a:t>
            </a:r>
          </a:p>
        </p:txBody>
      </p:sp>
      <p:sp>
        <p:nvSpPr>
          <p:cNvPr id="44" name="Text Placeholder 8"/>
          <p:cNvSpPr>
            <a:spLocks noGrp="1"/>
          </p:cNvSpPr>
          <p:nvPr>
            <p:ph type="body" sz="quarter" idx="33" hasCustomPrompt="1"/>
          </p:nvPr>
        </p:nvSpPr>
        <p:spPr>
          <a:xfrm>
            <a:off x="12822956" y="1546312"/>
            <a:ext cx="5104905" cy="447626"/>
          </a:xfrm>
          <a:prstGeom prst="rect">
            <a:avLst/>
          </a:prstGeom>
        </p:spPr>
        <p:txBody>
          <a:bodyPr wrap="square" lIns="0" tIns="0" rIns="0" bIns="0">
            <a:noAutofit/>
          </a:bodyPr>
          <a:lstStyle>
            <a:lvl1pPr marL="0" indent="0">
              <a:buFontTx/>
              <a:buNone/>
              <a:defRPr sz="25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45" name="Text Placeholder 8"/>
          <p:cNvSpPr>
            <a:spLocks noGrp="1"/>
          </p:cNvSpPr>
          <p:nvPr>
            <p:ph type="body" sz="quarter" idx="34" hasCustomPrompt="1"/>
          </p:nvPr>
        </p:nvSpPr>
        <p:spPr>
          <a:xfrm>
            <a:off x="12822954" y="2661555"/>
            <a:ext cx="5104908" cy="615354"/>
          </a:xfrm>
          <a:prstGeom prst="rect">
            <a:avLst/>
          </a:prstGeom>
          <a:noFill/>
        </p:spPr>
        <p:txBody>
          <a:bodyPr wrap="square" lIns="0" tIns="0" rIns="0" bIns="0">
            <a:noAutofit/>
          </a:bodyPr>
          <a:lstStyle>
            <a:lvl1pPr marL="0" indent="0">
              <a:buFontTx/>
              <a:buNone/>
              <a:defRPr sz="232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
        <p:nvSpPr>
          <p:cNvPr id="46" name="Text Placeholder 8"/>
          <p:cNvSpPr>
            <a:spLocks noGrp="1"/>
          </p:cNvSpPr>
          <p:nvPr>
            <p:ph type="body" sz="quarter" idx="35" hasCustomPrompt="1"/>
          </p:nvPr>
        </p:nvSpPr>
        <p:spPr>
          <a:xfrm>
            <a:off x="12822953" y="2115839"/>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Tree>
    <p:extLst>
      <p:ext uri="{BB962C8B-B14F-4D97-AF65-F5344CB8AC3E}">
        <p14:creationId xmlns:p14="http://schemas.microsoft.com/office/powerpoint/2010/main" val="1747513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Speakers LIMRA LOMA outside co">
    <p:spTree>
      <p:nvGrpSpPr>
        <p:cNvPr id="1" name=""/>
        <p:cNvGrpSpPr/>
        <p:nvPr/>
      </p:nvGrpSpPr>
      <p:grpSpPr>
        <a:xfrm>
          <a:off x="0" y="0"/>
          <a:ext cx="0" cy="0"/>
          <a:chOff x="0" y="0"/>
          <a:chExt cx="0" cy="0"/>
        </a:xfrm>
      </p:grpSpPr>
      <p:sp>
        <p:nvSpPr>
          <p:cNvPr id="20" name="Picture Placeholder 6"/>
          <p:cNvSpPr>
            <a:spLocks noGrp="1"/>
          </p:cNvSpPr>
          <p:nvPr>
            <p:ph type="pic" sz="quarter" idx="10" hasCustomPrompt="1"/>
          </p:nvPr>
        </p:nvSpPr>
        <p:spPr>
          <a:xfrm>
            <a:off x="1135927" y="1252955"/>
            <a:ext cx="2746238" cy="3097959"/>
          </a:xfrm>
          <a:prstGeom prst="rect">
            <a:avLst/>
          </a:prstGeom>
          <a:effectLst/>
        </p:spPr>
        <p:txBody>
          <a:bodyPr lIns="0" tIns="0" rIns="0" bIns="0" anchor="ctr" anchorCtr="0"/>
          <a:lstStyle>
            <a:lvl1pPr marL="0" indent="0" algn="ctr">
              <a:buFontTx/>
              <a:buNone/>
              <a:defRPr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 </a:t>
            </a:r>
          </a:p>
        </p:txBody>
      </p:sp>
      <p:sp>
        <p:nvSpPr>
          <p:cNvPr id="21" name="Text Placeholder 8"/>
          <p:cNvSpPr>
            <a:spLocks noGrp="1"/>
          </p:cNvSpPr>
          <p:nvPr>
            <p:ph type="body" sz="quarter" idx="11" hasCustomPrompt="1"/>
          </p:nvPr>
        </p:nvSpPr>
        <p:spPr>
          <a:xfrm>
            <a:off x="4214462" y="1543180"/>
            <a:ext cx="5104905" cy="447626"/>
          </a:xfrm>
          <a:prstGeom prst="rect">
            <a:avLst/>
          </a:prstGeom>
        </p:spPr>
        <p:txBody>
          <a:bodyPr wrap="square" lIns="0" tIns="0" rIns="0" bIns="0">
            <a:noAutofit/>
          </a:bodyPr>
          <a:lstStyle>
            <a:lvl1pPr marL="0" indent="0">
              <a:buFontTx/>
              <a:buNone/>
              <a:defRPr sz="25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22" name="Text Placeholder 8"/>
          <p:cNvSpPr>
            <a:spLocks noGrp="1"/>
          </p:cNvSpPr>
          <p:nvPr>
            <p:ph type="body" sz="quarter" idx="12" hasCustomPrompt="1"/>
          </p:nvPr>
        </p:nvSpPr>
        <p:spPr>
          <a:xfrm>
            <a:off x="4214459" y="213149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23" name="Text Placeholder 8"/>
          <p:cNvSpPr>
            <a:spLocks noGrp="1"/>
          </p:cNvSpPr>
          <p:nvPr>
            <p:ph type="body" sz="quarter" idx="13" hasCustomPrompt="1"/>
          </p:nvPr>
        </p:nvSpPr>
        <p:spPr>
          <a:xfrm>
            <a:off x="4214460" y="2658423"/>
            <a:ext cx="5104908" cy="615354"/>
          </a:xfrm>
          <a:prstGeom prst="rect">
            <a:avLst/>
          </a:prstGeom>
          <a:noFill/>
        </p:spPr>
        <p:txBody>
          <a:bodyPr wrap="square" lIns="0" tIns="0" rIns="0" bIns="0">
            <a:noAutofit/>
          </a:bodyPr>
          <a:lstStyle>
            <a:lvl1pPr marL="0" indent="0">
              <a:buFontTx/>
              <a:buNone/>
              <a:defRPr sz="232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
        <p:nvSpPr>
          <p:cNvPr id="39" name="Picture Placeholder 6"/>
          <p:cNvSpPr>
            <a:spLocks noGrp="1"/>
          </p:cNvSpPr>
          <p:nvPr>
            <p:ph type="pic" sz="quarter" idx="28" hasCustomPrompt="1"/>
          </p:nvPr>
        </p:nvSpPr>
        <p:spPr>
          <a:xfrm>
            <a:off x="1135927" y="5408465"/>
            <a:ext cx="2746238" cy="3097959"/>
          </a:xfrm>
          <a:prstGeom prst="rect">
            <a:avLst/>
          </a:prstGeom>
          <a:effectLst/>
        </p:spPr>
        <p:txBody>
          <a:bodyPr lIns="0" tIns="0" rIns="0" bIns="0" anchor="ctr" anchorCtr="0"/>
          <a:lstStyle>
            <a:lvl1pPr marL="0" indent="0" algn="ctr">
              <a:buFontTx/>
              <a:buNone/>
              <a:defRPr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 </a:t>
            </a:r>
          </a:p>
        </p:txBody>
      </p:sp>
      <p:sp>
        <p:nvSpPr>
          <p:cNvPr id="43" name="Picture Placeholder 6"/>
          <p:cNvSpPr>
            <a:spLocks noGrp="1"/>
          </p:cNvSpPr>
          <p:nvPr>
            <p:ph type="pic" sz="quarter" idx="32" hasCustomPrompt="1"/>
          </p:nvPr>
        </p:nvSpPr>
        <p:spPr>
          <a:xfrm>
            <a:off x="9744424" y="1252956"/>
            <a:ext cx="2746238" cy="3097959"/>
          </a:xfrm>
          <a:prstGeom prst="rect">
            <a:avLst/>
          </a:prstGeom>
          <a:effectLst/>
        </p:spPr>
        <p:txBody>
          <a:bodyPr lIns="0" tIns="0" rIns="0" bIns="0" anchor="ctr" anchorCtr="0"/>
          <a:lstStyle>
            <a:lvl1pPr marL="0" indent="0" algn="ctr">
              <a:buFontTx/>
              <a:buNone/>
              <a:defRPr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 </a:t>
            </a:r>
          </a:p>
        </p:txBody>
      </p:sp>
      <p:sp>
        <p:nvSpPr>
          <p:cNvPr id="44" name="Text Placeholder 8"/>
          <p:cNvSpPr>
            <a:spLocks noGrp="1"/>
          </p:cNvSpPr>
          <p:nvPr>
            <p:ph type="body" sz="quarter" idx="33" hasCustomPrompt="1"/>
          </p:nvPr>
        </p:nvSpPr>
        <p:spPr>
          <a:xfrm>
            <a:off x="12822956" y="1546312"/>
            <a:ext cx="5104905" cy="447626"/>
          </a:xfrm>
          <a:prstGeom prst="rect">
            <a:avLst/>
          </a:prstGeom>
        </p:spPr>
        <p:txBody>
          <a:bodyPr wrap="square" lIns="0" tIns="0" rIns="0" bIns="0">
            <a:noAutofit/>
          </a:bodyPr>
          <a:lstStyle>
            <a:lvl1pPr marL="0" indent="0">
              <a:buFontTx/>
              <a:buNone/>
              <a:defRPr sz="25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45" name="Text Placeholder 8"/>
          <p:cNvSpPr>
            <a:spLocks noGrp="1"/>
          </p:cNvSpPr>
          <p:nvPr>
            <p:ph type="body" sz="quarter" idx="34" hasCustomPrompt="1"/>
          </p:nvPr>
        </p:nvSpPr>
        <p:spPr>
          <a:xfrm>
            <a:off x="12822954" y="2661555"/>
            <a:ext cx="5104908" cy="615354"/>
          </a:xfrm>
          <a:prstGeom prst="rect">
            <a:avLst/>
          </a:prstGeom>
          <a:noFill/>
        </p:spPr>
        <p:txBody>
          <a:bodyPr wrap="square" lIns="0" tIns="0" rIns="0" bIns="0">
            <a:noAutofit/>
          </a:bodyPr>
          <a:lstStyle>
            <a:lvl1pPr marL="0" indent="0">
              <a:buFontTx/>
              <a:buNone/>
              <a:defRPr sz="232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
        <p:nvSpPr>
          <p:cNvPr id="46" name="Text Placeholder 8"/>
          <p:cNvSpPr>
            <a:spLocks noGrp="1"/>
          </p:cNvSpPr>
          <p:nvPr>
            <p:ph type="body" sz="quarter" idx="35" hasCustomPrompt="1"/>
          </p:nvPr>
        </p:nvSpPr>
        <p:spPr>
          <a:xfrm>
            <a:off x="12822953" y="2115839"/>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34" name="Picture Placeholder 6"/>
          <p:cNvSpPr>
            <a:spLocks noGrp="1"/>
          </p:cNvSpPr>
          <p:nvPr>
            <p:ph type="pic" sz="quarter" idx="36" hasCustomPrompt="1"/>
          </p:nvPr>
        </p:nvSpPr>
        <p:spPr>
          <a:xfrm>
            <a:off x="9744424" y="5424938"/>
            <a:ext cx="2746238" cy="3097959"/>
          </a:xfrm>
          <a:prstGeom prst="rect">
            <a:avLst/>
          </a:prstGeom>
          <a:effectLst/>
        </p:spPr>
        <p:txBody>
          <a:bodyPr lIns="0" tIns="0" rIns="0" bIns="0" anchor="ctr" anchorCtr="0"/>
          <a:lstStyle>
            <a:lvl1pPr marL="0" indent="0" algn="ctr">
              <a:buFontTx/>
              <a:buNone/>
              <a:defRPr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 </a:t>
            </a:r>
          </a:p>
        </p:txBody>
      </p:sp>
      <p:sp>
        <p:nvSpPr>
          <p:cNvPr id="35" name="Text Placeholder 8"/>
          <p:cNvSpPr>
            <a:spLocks noGrp="1"/>
          </p:cNvSpPr>
          <p:nvPr>
            <p:ph type="body" sz="quarter" idx="37" hasCustomPrompt="1"/>
          </p:nvPr>
        </p:nvSpPr>
        <p:spPr>
          <a:xfrm>
            <a:off x="12829477" y="5718293"/>
            <a:ext cx="5274005" cy="428837"/>
          </a:xfrm>
          <a:prstGeom prst="rect">
            <a:avLst/>
          </a:prstGeom>
        </p:spPr>
        <p:txBody>
          <a:bodyPr wrap="square" lIns="0" tIns="0" rIns="0" bIns="0">
            <a:noAutofit/>
          </a:bodyPr>
          <a:lstStyle>
            <a:lvl1pPr marL="0" indent="0">
              <a:buFontTx/>
              <a:buNone/>
              <a:defRPr sz="25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36" name="Text Placeholder 8"/>
          <p:cNvSpPr>
            <a:spLocks noGrp="1"/>
          </p:cNvSpPr>
          <p:nvPr>
            <p:ph type="body" sz="quarter" idx="38" hasCustomPrompt="1"/>
          </p:nvPr>
        </p:nvSpPr>
        <p:spPr>
          <a:xfrm>
            <a:off x="12829475" y="6306610"/>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37" name="Text Placeholder 8"/>
          <p:cNvSpPr>
            <a:spLocks noGrp="1"/>
          </p:cNvSpPr>
          <p:nvPr>
            <p:ph type="body" sz="quarter" idx="39" hasCustomPrompt="1"/>
          </p:nvPr>
        </p:nvSpPr>
        <p:spPr>
          <a:xfrm>
            <a:off x="12829475" y="6833537"/>
            <a:ext cx="5274005" cy="573293"/>
          </a:xfrm>
          <a:prstGeom prst="rect">
            <a:avLst/>
          </a:prstGeom>
          <a:noFill/>
        </p:spPr>
        <p:txBody>
          <a:bodyPr wrap="square" lIns="0" tIns="0" rIns="0" bIns="0">
            <a:noAutofit/>
          </a:bodyPr>
          <a:lstStyle>
            <a:lvl1pPr marL="0" indent="0">
              <a:buFontTx/>
              <a:buNone/>
              <a:defRPr sz="232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
        <p:nvSpPr>
          <p:cNvPr id="49" name="Text Placeholder 8"/>
          <p:cNvSpPr>
            <a:spLocks noGrp="1"/>
          </p:cNvSpPr>
          <p:nvPr>
            <p:ph type="body" sz="quarter" idx="40" hasCustomPrompt="1"/>
          </p:nvPr>
        </p:nvSpPr>
        <p:spPr>
          <a:xfrm>
            <a:off x="4230935" y="5711536"/>
            <a:ext cx="5104905" cy="447626"/>
          </a:xfrm>
          <a:prstGeom prst="rect">
            <a:avLst/>
          </a:prstGeom>
        </p:spPr>
        <p:txBody>
          <a:bodyPr wrap="square" lIns="0" tIns="0" rIns="0" bIns="0">
            <a:noAutofit/>
          </a:bodyPr>
          <a:lstStyle>
            <a:lvl1pPr marL="0" indent="0">
              <a:buFontTx/>
              <a:buNone/>
              <a:defRPr sz="25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50" name="Text Placeholder 8"/>
          <p:cNvSpPr>
            <a:spLocks noGrp="1"/>
          </p:cNvSpPr>
          <p:nvPr>
            <p:ph type="body" sz="quarter" idx="41" hasCustomPrompt="1"/>
          </p:nvPr>
        </p:nvSpPr>
        <p:spPr>
          <a:xfrm>
            <a:off x="4230932" y="6299852"/>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51" name="Text Placeholder 8"/>
          <p:cNvSpPr>
            <a:spLocks noGrp="1"/>
          </p:cNvSpPr>
          <p:nvPr>
            <p:ph type="body" sz="quarter" idx="42" hasCustomPrompt="1"/>
          </p:nvPr>
        </p:nvSpPr>
        <p:spPr>
          <a:xfrm>
            <a:off x="4230933" y="6826779"/>
            <a:ext cx="5104908" cy="615354"/>
          </a:xfrm>
          <a:prstGeom prst="rect">
            <a:avLst/>
          </a:prstGeom>
          <a:noFill/>
        </p:spPr>
        <p:txBody>
          <a:bodyPr wrap="square" lIns="0" tIns="0" rIns="0" bIns="0">
            <a:noAutofit/>
          </a:bodyPr>
          <a:lstStyle>
            <a:lvl1pPr marL="0" indent="0">
              <a:buFontTx/>
              <a:buNone/>
              <a:defRPr sz="232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2400745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Speakers LIMRA LOMA outside co">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2BED396-DB5D-77DD-8142-6195B3AFCDA3}"/>
              </a:ext>
            </a:extLst>
          </p:cNvPr>
          <p:cNvSpPr>
            <a:spLocks noGrp="1"/>
          </p:cNvSpPr>
          <p:nvPr>
            <p:ph type="pic" sz="quarter" idx="10" hasCustomPrompt="1"/>
          </p:nvPr>
        </p:nvSpPr>
        <p:spPr>
          <a:xfrm>
            <a:off x="1135928" y="1066230"/>
            <a:ext cx="1945848" cy="2195061"/>
          </a:xfrm>
          <a:prstGeom prst="rect">
            <a:avLst/>
          </a:prstGeom>
          <a:effectLst/>
        </p:spPr>
        <p:txBody>
          <a:bodyPr lIns="0" tIns="0" rIns="0" bIns="0" anchor="ctr" anchorCtr="0"/>
          <a:lstStyle>
            <a:lvl1pPr marL="0" indent="0" algn="ctr">
              <a:buFontTx/>
              <a:buNone/>
              <a:defRPr sz="3400"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 </a:t>
            </a:r>
          </a:p>
        </p:txBody>
      </p:sp>
      <p:sp>
        <p:nvSpPr>
          <p:cNvPr id="3" name="Text Placeholder 8">
            <a:extLst>
              <a:ext uri="{FF2B5EF4-FFF2-40B4-BE49-F238E27FC236}">
                <a16:creationId xmlns:a16="http://schemas.microsoft.com/office/drawing/2014/main" id="{186CDDEA-C9FE-EF78-6F2E-FA783CF6175B}"/>
              </a:ext>
            </a:extLst>
          </p:cNvPr>
          <p:cNvSpPr>
            <a:spLocks noGrp="1"/>
          </p:cNvSpPr>
          <p:nvPr>
            <p:ph type="body" sz="quarter" idx="11" hasCustomPrompt="1"/>
          </p:nvPr>
        </p:nvSpPr>
        <p:spPr>
          <a:xfrm>
            <a:off x="3274662" y="1363451"/>
            <a:ext cx="5104905" cy="447626"/>
          </a:xfrm>
          <a:prstGeom prst="rect">
            <a:avLst/>
          </a:prstGeom>
        </p:spPr>
        <p:txBody>
          <a:bodyPr wrap="square" lIns="0" tIns="0" rIns="0" bIns="0">
            <a:noAutofit/>
          </a:bodyPr>
          <a:lstStyle>
            <a:lvl1pPr marL="0" indent="0">
              <a:buFontTx/>
              <a:buNone/>
              <a:defRPr sz="25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4" name="Text Placeholder 8">
            <a:extLst>
              <a:ext uri="{FF2B5EF4-FFF2-40B4-BE49-F238E27FC236}">
                <a16:creationId xmlns:a16="http://schemas.microsoft.com/office/drawing/2014/main" id="{EE226608-B93F-8883-6390-152FD0E14295}"/>
              </a:ext>
            </a:extLst>
          </p:cNvPr>
          <p:cNvSpPr>
            <a:spLocks noGrp="1"/>
          </p:cNvSpPr>
          <p:nvPr>
            <p:ph type="body" sz="quarter" idx="12" hasCustomPrompt="1"/>
          </p:nvPr>
        </p:nvSpPr>
        <p:spPr>
          <a:xfrm>
            <a:off x="3274659" y="1951767"/>
            <a:ext cx="5104908" cy="457301"/>
          </a:xfrm>
          <a:prstGeom prst="rect">
            <a:avLst/>
          </a:prstGeom>
          <a:noFill/>
          <a:effectLst/>
        </p:spPr>
        <p:txBody>
          <a:bodyPr wrap="square" lIns="0" tIns="0" rIns="0" bIns="0">
            <a:noAutofit/>
          </a:bodyPr>
          <a:lstStyle>
            <a:lvl1pPr marL="0" indent="0">
              <a:lnSpc>
                <a:spcPct val="100000"/>
              </a:lnSpc>
              <a:buFontTx/>
              <a:buNone/>
              <a:defRPr sz="232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5" name="Text Placeholder 8">
            <a:extLst>
              <a:ext uri="{FF2B5EF4-FFF2-40B4-BE49-F238E27FC236}">
                <a16:creationId xmlns:a16="http://schemas.microsoft.com/office/drawing/2014/main" id="{28C68A7F-D603-37D6-57B8-EBE7E6151C6C}"/>
              </a:ext>
            </a:extLst>
          </p:cNvPr>
          <p:cNvSpPr>
            <a:spLocks noGrp="1"/>
          </p:cNvSpPr>
          <p:nvPr>
            <p:ph type="body" sz="quarter" idx="13" hasCustomPrompt="1"/>
          </p:nvPr>
        </p:nvSpPr>
        <p:spPr>
          <a:xfrm>
            <a:off x="3274660" y="2478694"/>
            <a:ext cx="5104908" cy="615354"/>
          </a:xfrm>
          <a:prstGeom prst="rect">
            <a:avLst/>
          </a:prstGeom>
          <a:noFill/>
          <a:effectLst/>
        </p:spPr>
        <p:txBody>
          <a:bodyPr wrap="square" lIns="0" tIns="0" rIns="0" bIns="0">
            <a:noAutofit/>
          </a:bodyPr>
          <a:lstStyle>
            <a:lvl1pPr marL="0" indent="0">
              <a:buFontTx/>
              <a:buNone/>
              <a:defRPr sz="232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
        <p:nvSpPr>
          <p:cNvPr id="6" name="Picture Placeholder 6">
            <a:extLst>
              <a:ext uri="{FF2B5EF4-FFF2-40B4-BE49-F238E27FC236}">
                <a16:creationId xmlns:a16="http://schemas.microsoft.com/office/drawing/2014/main" id="{73603677-38D3-543B-C723-AFB58E21192D}"/>
              </a:ext>
            </a:extLst>
          </p:cNvPr>
          <p:cNvSpPr>
            <a:spLocks noGrp="1"/>
          </p:cNvSpPr>
          <p:nvPr>
            <p:ph type="pic" sz="quarter" idx="28" hasCustomPrompt="1"/>
          </p:nvPr>
        </p:nvSpPr>
        <p:spPr>
          <a:xfrm>
            <a:off x="1135928" y="4081786"/>
            <a:ext cx="1945848" cy="2195061"/>
          </a:xfrm>
          <a:prstGeom prst="rect">
            <a:avLst/>
          </a:prstGeom>
          <a:effectLst/>
        </p:spPr>
        <p:txBody>
          <a:bodyPr lIns="0" tIns="0" rIns="0" bIns="0" anchor="ctr" anchorCtr="0"/>
          <a:lstStyle>
            <a:lvl1pPr marL="0" indent="0" algn="ctr">
              <a:buFontTx/>
              <a:buNone/>
              <a:defRPr sz="3400"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 </a:t>
            </a:r>
          </a:p>
        </p:txBody>
      </p:sp>
      <p:sp>
        <p:nvSpPr>
          <p:cNvPr id="7" name="Picture Placeholder 6">
            <a:extLst>
              <a:ext uri="{FF2B5EF4-FFF2-40B4-BE49-F238E27FC236}">
                <a16:creationId xmlns:a16="http://schemas.microsoft.com/office/drawing/2014/main" id="{4F933B9F-EAE4-DAD0-88A1-1F2A65724CAF}"/>
              </a:ext>
            </a:extLst>
          </p:cNvPr>
          <p:cNvSpPr>
            <a:spLocks noGrp="1"/>
          </p:cNvSpPr>
          <p:nvPr>
            <p:ph type="pic" sz="quarter" idx="32" hasCustomPrompt="1"/>
          </p:nvPr>
        </p:nvSpPr>
        <p:spPr>
          <a:xfrm>
            <a:off x="9744425" y="1066230"/>
            <a:ext cx="1945848" cy="2195061"/>
          </a:xfrm>
          <a:prstGeom prst="rect">
            <a:avLst/>
          </a:prstGeom>
          <a:effectLst/>
        </p:spPr>
        <p:txBody>
          <a:bodyPr lIns="0" tIns="0" rIns="0" bIns="0" anchor="ctr" anchorCtr="0"/>
          <a:lstStyle>
            <a:lvl1pPr marL="0" indent="0" algn="ctr">
              <a:buFontTx/>
              <a:buNone/>
              <a:defRPr sz="3400"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 </a:t>
            </a:r>
          </a:p>
        </p:txBody>
      </p:sp>
      <p:sp>
        <p:nvSpPr>
          <p:cNvPr id="8" name="Text Placeholder 8">
            <a:extLst>
              <a:ext uri="{FF2B5EF4-FFF2-40B4-BE49-F238E27FC236}">
                <a16:creationId xmlns:a16="http://schemas.microsoft.com/office/drawing/2014/main" id="{76FF3DD1-97C9-DD8A-D036-D70DA93821AE}"/>
              </a:ext>
            </a:extLst>
          </p:cNvPr>
          <p:cNvSpPr>
            <a:spLocks noGrp="1"/>
          </p:cNvSpPr>
          <p:nvPr>
            <p:ph type="body" sz="quarter" idx="33" hasCustomPrompt="1"/>
          </p:nvPr>
        </p:nvSpPr>
        <p:spPr>
          <a:xfrm>
            <a:off x="11883156" y="1363451"/>
            <a:ext cx="5104905" cy="447626"/>
          </a:xfrm>
          <a:prstGeom prst="rect">
            <a:avLst/>
          </a:prstGeom>
        </p:spPr>
        <p:txBody>
          <a:bodyPr wrap="square" lIns="0" tIns="0" rIns="0" bIns="0">
            <a:noAutofit/>
          </a:bodyPr>
          <a:lstStyle>
            <a:lvl1pPr marL="0" indent="0">
              <a:buFontTx/>
              <a:buNone/>
              <a:defRPr sz="25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9" name="Text Placeholder 8">
            <a:extLst>
              <a:ext uri="{FF2B5EF4-FFF2-40B4-BE49-F238E27FC236}">
                <a16:creationId xmlns:a16="http://schemas.microsoft.com/office/drawing/2014/main" id="{7626C23E-5B0C-350B-FA5D-4D671E3EA535}"/>
              </a:ext>
            </a:extLst>
          </p:cNvPr>
          <p:cNvSpPr>
            <a:spLocks noGrp="1"/>
          </p:cNvSpPr>
          <p:nvPr>
            <p:ph type="body" sz="quarter" idx="34" hasCustomPrompt="1"/>
          </p:nvPr>
        </p:nvSpPr>
        <p:spPr>
          <a:xfrm>
            <a:off x="11883154" y="2458355"/>
            <a:ext cx="5104908" cy="615354"/>
          </a:xfrm>
          <a:prstGeom prst="rect">
            <a:avLst/>
          </a:prstGeom>
          <a:noFill/>
          <a:effectLst/>
        </p:spPr>
        <p:txBody>
          <a:bodyPr wrap="square" lIns="0" tIns="0" rIns="0" bIns="0">
            <a:noAutofit/>
          </a:bodyPr>
          <a:lstStyle>
            <a:lvl1pPr marL="0" indent="0">
              <a:buFontTx/>
              <a:buNone/>
              <a:defRPr sz="232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
        <p:nvSpPr>
          <p:cNvPr id="10" name="Text Placeholder 8">
            <a:extLst>
              <a:ext uri="{FF2B5EF4-FFF2-40B4-BE49-F238E27FC236}">
                <a16:creationId xmlns:a16="http://schemas.microsoft.com/office/drawing/2014/main" id="{74556E58-4733-A022-ACBB-A11402E3BCF0}"/>
              </a:ext>
            </a:extLst>
          </p:cNvPr>
          <p:cNvSpPr>
            <a:spLocks noGrp="1"/>
          </p:cNvSpPr>
          <p:nvPr>
            <p:ph type="body" sz="quarter" idx="35" hasCustomPrompt="1"/>
          </p:nvPr>
        </p:nvSpPr>
        <p:spPr>
          <a:xfrm>
            <a:off x="11883153" y="1932978"/>
            <a:ext cx="5104908" cy="457301"/>
          </a:xfrm>
          <a:prstGeom prst="rect">
            <a:avLst/>
          </a:prstGeom>
          <a:noFill/>
          <a:effectLst/>
        </p:spPr>
        <p:txBody>
          <a:bodyPr wrap="square" lIns="0" tIns="0" rIns="0" bIns="0">
            <a:noAutofit/>
          </a:bodyPr>
          <a:lstStyle>
            <a:lvl1pPr marL="0" indent="0">
              <a:lnSpc>
                <a:spcPct val="100000"/>
              </a:lnSpc>
              <a:buFontTx/>
              <a:buNone/>
              <a:defRPr sz="232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11" name="Picture Placeholder 6">
            <a:extLst>
              <a:ext uri="{FF2B5EF4-FFF2-40B4-BE49-F238E27FC236}">
                <a16:creationId xmlns:a16="http://schemas.microsoft.com/office/drawing/2014/main" id="{784BA59A-C0EB-E808-0020-1ED7A05E21BC}"/>
              </a:ext>
            </a:extLst>
          </p:cNvPr>
          <p:cNvSpPr>
            <a:spLocks noGrp="1"/>
          </p:cNvSpPr>
          <p:nvPr>
            <p:ph type="pic" sz="quarter" idx="36" hasCustomPrompt="1"/>
          </p:nvPr>
        </p:nvSpPr>
        <p:spPr>
          <a:xfrm>
            <a:off x="9744425" y="4084783"/>
            <a:ext cx="1945848" cy="2195061"/>
          </a:xfrm>
          <a:prstGeom prst="rect">
            <a:avLst/>
          </a:prstGeom>
          <a:effectLst/>
        </p:spPr>
        <p:txBody>
          <a:bodyPr lIns="0" tIns="0" rIns="0" bIns="0" anchor="ctr" anchorCtr="0"/>
          <a:lstStyle>
            <a:lvl1pPr marL="0" indent="0" algn="ctr">
              <a:buFontTx/>
              <a:buNone/>
              <a:defRPr sz="3400"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 </a:t>
            </a:r>
          </a:p>
        </p:txBody>
      </p:sp>
      <p:sp>
        <p:nvSpPr>
          <p:cNvPr id="12" name="Text Placeholder 8">
            <a:extLst>
              <a:ext uri="{FF2B5EF4-FFF2-40B4-BE49-F238E27FC236}">
                <a16:creationId xmlns:a16="http://schemas.microsoft.com/office/drawing/2014/main" id="{F25AF447-3668-B2B5-FA4E-B42254AA476B}"/>
              </a:ext>
            </a:extLst>
          </p:cNvPr>
          <p:cNvSpPr>
            <a:spLocks noGrp="1"/>
          </p:cNvSpPr>
          <p:nvPr>
            <p:ph type="body" sz="quarter" idx="37" hasCustomPrompt="1"/>
          </p:nvPr>
        </p:nvSpPr>
        <p:spPr>
          <a:xfrm>
            <a:off x="11889677" y="4378137"/>
            <a:ext cx="5274005" cy="428837"/>
          </a:xfrm>
          <a:prstGeom prst="rect">
            <a:avLst/>
          </a:prstGeom>
        </p:spPr>
        <p:txBody>
          <a:bodyPr wrap="square" lIns="0" tIns="0" rIns="0" bIns="0">
            <a:noAutofit/>
          </a:bodyPr>
          <a:lstStyle>
            <a:lvl1pPr marL="0" indent="0">
              <a:buFontTx/>
              <a:buNone/>
              <a:defRPr sz="25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13" name="Text Placeholder 8">
            <a:extLst>
              <a:ext uri="{FF2B5EF4-FFF2-40B4-BE49-F238E27FC236}">
                <a16:creationId xmlns:a16="http://schemas.microsoft.com/office/drawing/2014/main" id="{B95A56BF-538D-61E6-3227-0ACAA1DE3863}"/>
              </a:ext>
            </a:extLst>
          </p:cNvPr>
          <p:cNvSpPr>
            <a:spLocks noGrp="1"/>
          </p:cNvSpPr>
          <p:nvPr>
            <p:ph type="body" sz="quarter" idx="38" hasCustomPrompt="1"/>
          </p:nvPr>
        </p:nvSpPr>
        <p:spPr>
          <a:xfrm>
            <a:off x="11889675" y="4966454"/>
            <a:ext cx="5274006" cy="386237"/>
          </a:xfrm>
          <a:prstGeom prst="rect">
            <a:avLst/>
          </a:prstGeom>
          <a:noFill/>
          <a:effectLst/>
        </p:spPr>
        <p:txBody>
          <a:bodyPr wrap="square" lIns="0" tIns="0" rIns="0" bIns="0">
            <a:noAutofit/>
          </a:bodyPr>
          <a:lstStyle>
            <a:lvl1pPr marL="0" indent="0">
              <a:lnSpc>
                <a:spcPct val="100000"/>
              </a:lnSpc>
              <a:buFontTx/>
              <a:buNone/>
              <a:defRPr sz="232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14" name="Text Placeholder 8">
            <a:extLst>
              <a:ext uri="{FF2B5EF4-FFF2-40B4-BE49-F238E27FC236}">
                <a16:creationId xmlns:a16="http://schemas.microsoft.com/office/drawing/2014/main" id="{26C4B191-1C9E-8A1A-BA78-58F1DBE18B6B}"/>
              </a:ext>
            </a:extLst>
          </p:cNvPr>
          <p:cNvSpPr>
            <a:spLocks noGrp="1"/>
          </p:cNvSpPr>
          <p:nvPr>
            <p:ph type="body" sz="quarter" idx="39" hasCustomPrompt="1"/>
          </p:nvPr>
        </p:nvSpPr>
        <p:spPr>
          <a:xfrm>
            <a:off x="11889675" y="5493381"/>
            <a:ext cx="5274005" cy="573293"/>
          </a:xfrm>
          <a:prstGeom prst="rect">
            <a:avLst/>
          </a:prstGeom>
          <a:noFill/>
          <a:effectLst/>
        </p:spPr>
        <p:txBody>
          <a:bodyPr wrap="square" lIns="0" tIns="0" rIns="0" bIns="0">
            <a:noAutofit/>
          </a:bodyPr>
          <a:lstStyle>
            <a:lvl1pPr marL="0" indent="0">
              <a:buFontTx/>
              <a:buNone/>
              <a:defRPr sz="232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
        <p:nvSpPr>
          <p:cNvPr id="15" name="Text Placeholder 8">
            <a:extLst>
              <a:ext uri="{FF2B5EF4-FFF2-40B4-BE49-F238E27FC236}">
                <a16:creationId xmlns:a16="http://schemas.microsoft.com/office/drawing/2014/main" id="{E1D5C9EC-F342-EFE1-923F-4A9BD934AC2B}"/>
              </a:ext>
            </a:extLst>
          </p:cNvPr>
          <p:cNvSpPr>
            <a:spLocks noGrp="1"/>
          </p:cNvSpPr>
          <p:nvPr>
            <p:ph type="body" sz="quarter" idx="40" hasCustomPrompt="1"/>
          </p:nvPr>
        </p:nvSpPr>
        <p:spPr>
          <a:xfrm>
            <a:off x="3291135" y="4371515"/>
            <a:ext cx="5104905" cy="447626"/>
          </a:xfrm>
          <a:prstGeom prst="rect">
            <a:avLst/>
          </a:prstGeom>
        </p:spPr>
        <p:txBody>
          <a:bodyPr wrap="square" lIns="0" tIns="0" rIns="0" bIns="0">
            <a:noAutofit/>
          </a:bodyPr>
          <a:lstStyle>
            <a:lvl1pPr marL="0" indent="0">
              <a:buFontTx/>
              <a:buNone/>
              <a:defRPr sz="25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16" name="Text Placeholder 8">
            <a:extLst>
              <a:ext uri="{FF2B5EF4-FFF2-40B4-BE49-F238E27FC236}">
                <a16:creationId xmlns:a16="http://schemas.microsoft.com/office/drawing/2014/main" id="{6C68E568-F6DC-8751-A8DC-912C106082D0}"/>
              </a:ext>
            </a:extLst>
          </p:cNvPr>
          <p:cNvSpPr>
            <a:spLocks noGrp="1"/>
          </p:cNvSpPr>
          <p:nvPr>
            <p:ph type="body" sz="quarter" idx="41" hasCustomPrompt="1"/>
          </p:nvPr>
        </p:nvSpPr>
        <p:spPr>
          <a:xfrm>
            <a:off x="3291132" y="4949448"/>
            <a:ext cx="5104908" cy="457301"/>
          </a:xfrm>
          <a:prstGeom prst="rect">
            <a:avLst/>
          </a:prstGeom>
          <a:noFill/>
          <a:effectLst/>
        </p:spPr>
        <p:txBody>
          <a:bodyPr wrap="square" lIns="0" tIns="0" rIns="0" bIns="0">
            <a:noAutofit/>
          </a:bodyPr>
          <a:lstStyle>
            <a:lvl1pPr marL="0" indent="0">
              <a:lnSpc>
                <a:spcPct val="100000"/>
              </a:lnSpc>
              <a:buFontTx/>
              <a:buNone/>
              <a:defRPr sz="232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17" name="Text Placeholder 8">
            <a:extLst>
              <a:ext uri="{FF2B5EF4-FFF2-40B4-BE49-F238E27FC236}">
                <a16:creationId xmlns:a16="http://schemas.microsoft.com/office/drawing/2014/main" id="{65A960A5-9BC7-DC91-97FB-03FB8FF3D525}"/>
              </a:ext>
            </a:extLst>
          </p:cNvPr>
          <p:cNvSpPr>
            <a:spLocks noGrp="1"/>
          </p:cNvSpPr>
          <p:nvPr>
            <p:ph type="body" sz="quarter" idx="42" hasCustomPrompt="1"/>
          </p:nvPr>
        </p:nvSpPr>
        <p:spPr>
          <a:xfrm>
            <a:off x="3291133" y="5489755"/>
            <a:ext cx="5104908" cy="615354"/>
          </a:xfrm>
          <a:prstGeom prst="rect">
            <a:avLst/>
          </a:prstGeom>
          <a:noFill/>
          <a:effectLst/>
        </p:spPr>
        <p:txBody>
          <a:bodyPr wrap="square" lIns="0" tIns="0" rIns="0" bIns="0">
            <a:noAutofit/>
          </a:bodyPr>
          <a:lstStyle>
            <a:lvl1pPr marL="0" indent="0">
              <a:buFontTx/>
              <a:buNone/>
              <a:defRPr sz="232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
        <p:nvSpPr>
          <p:cNvPr id="18" name="Picture Placeholder 6">
            <a:extLst>
              <a:ext uri="{FF2B5EF4-FFF2-40B4-BE49-F238E27FC236}">
                <a16:creationId xmlns:a16="http://schemas.microsoft.com/office/drawing/2014/main" id="{E88E3B36-BE9C-DB7C-7DB7-DFDD6BD7AA30}"/>
              </a:ext>
            </a:extLst>
          </p:cNvPr>
          <p:cNvSpPr>
            <a:spLocks noGrp="1"/>
          </p:cNvSpPr>
          <p:nvPr>
            <p:ph type="pic" sz="quarter" idx="43" hasCustomPrompt="1"/>
          </p:nvPr>
        </p:nvSpPr>
        <p:spPr>
          <a:xfrm>
            <a:off x="1148628" y="7155764"/>
            <a:ext cx="1945848" cy="2195061"/>
          </a:xfrm>
          <a:prstGeom prst="rect">
            <a:avLst/>
          </a:prstGeom>
          <a:effectLst/>
        </p:spPr>
        <p:txBody>
          <a:bodyPr lIns="0" tIns="0" rIns="0" bIns="0" anchor="ctr" anchorCtr="0"/>
          <a:lstStyle>
            <a:lvl1pPr marL="0" indent="0" algn="ctr">
              <a:buFontTx/>
              <a:buNone/>
              <a:defRPr sz="3400" b="1" baseline="0">
                <a:solidFill>
                  <a:schemeClr val="tx1"/>
                </a:solidFill>
                <a:latin typeface="Aptos" panose="020B0004020202020204" pitchFamily="34" charset="0"/>
                <a:cs typeface="Arial" panose="020B0604020202020204" pitchFamily="34" charset="0"/>
              </a:defRPr>
            </a:lvl1pPr>
          </a:lstStyle>
          <a:p>
            <a:r>
              <a:rPr lang="en-US" dirty="0"/>
              <a:t>Place Speaker </a:t>
            </a:r>
          </a:p>
          <a:p>
            <a:r>
              <a:rPr lang="en-US" dirty="0"/>
              <a:t>Photo Here </a:t>
            </a:r>
          </a:p>
        </p:txBody>
      </p:sp>
      <p:sp>
        <p:nvSpPr>
          <p:cNvPr id="19" name="Text Placeholder 8">
            <a:extLst>
              <a:ext uri="{FF2B5EF4-FFF2-40B4-BE49-F238E27FC236}">
                <a16:creationId xmlns:a16="http://schemas.microsoft.com/office/drawing/2014/main" id="{6E0FA371-5E68-CAE0-3A15-F3DB338E9830}"/>
              </a:ext>
            </a:extLst>
          </p:cNvPr>
          <p:cNvSpPr>
            <a:spLocks noGrp="1"/>
          </p:cNvSpPr>
          <p:nvPr>
            <p:ph type="body" sz="quarter" idx="44" hasCustomPrompt="1"/>
          </p:nvPr>
        </p:nvSpPr>
        <p:spPr>
          <a:xfrm>
            <a:off x="3303835" y="7445493"/>
            <a:ext cx="5104905" cy="447626"/>
          </a:xfrm>
          <a:prstGeom prst="rect">
            <a:avLst/>
          </a:prstGeom>
        </p:spPr>
        <p:txBody>
          <a:bodyPr wrap="square" lIns="0" tIns="0" rIns="0" bIns="0">
            <a:noAutofit/>
          </a:bodyPr>
          <a:lstStyle>
            <a:lvl1pPr marL="0" indent="0">
              <a:buFontTx/>
              <a:buNone/>
              <a:defRPr sz="2550" b="1">
                <a:solidFill>
                  <a:srgbClr val="7030A0"/>
                </a:solidFill>
                <a:latin typeface="Aptos" panose="020B0004020202020204" pitchFamily="34" charset="0"/>
                <a:cs typeface="Arial" panose="020B0604020202020204" pitchFamily="34" charset="0"/>
              </a:defRPr>
            </a:lvl1pPr>
          </a:lstStyle>
          <a:p>
            <a:pPr lvl="0"/>
            <a:r>
              <a:rPr lang="en-US" dirty="0"/>
              <a:t>Speaker Name</a:t>
            </a:r>
          </a:p>
        </p:txBody>
      </p:sp>
      <p:sp>
        <p:nvSpPr>
          <p:cNvPr id="24" name="Text Placeholder 8">
            <a:extLst>
              <a:ext uri="{FF2B5EF4-FFF2-40B4-BE49-F238E27FC236}">
                <a16:creationId xmlns:a16="http://schemas.microsoft.com/office/drawing/2014/main" id="{41EDDD79-66E5-1FB7-9F6B-9F8C98B29C40}"/>
              </a:ext>
            </a:extLst>
          </p:cNvPr>
          <p:cNvSpPr>
            <a:spLocks noGrp="1"/>
          </p:cNvSpPr>
          <p:nvPr>
            <p:ph type="body" sz="quarter" idx="45" hasCustomPrompt="1"/>
          </p:nvPr>
        </p:nvSpPr>
        <p:spPr>
          <a:xfrm>
            <a:off x="3303832" y="8023426"/>
            <a:ext cx="5104908" cy="457301"/>
          </a:xfrm>
          <a:prstGeom prst="rect">
            <a:avLst/>
          </a:prstGeom>
          <a:noFill/>
          <a:effectLst/>
        </p:spPr>
        <p:txBody>
          <a:bodyPr wrap="square" lIns="0" tIns="0" rIns="0" bIns="0">
            <a:noAutofit/>
          </a:bodyPr>
          <a:lstStyle>
            <a:lvl1pPr marL="0" indent="0">
              <a:lnSpc>
                <a:spcPct val="100000"/>
              </a:lnSpc>
              <a:buFontTx/>
              <a:buNone/>
              <a:defRPr sz="2325" b="0" i="1">
                <a:solidFill>
                  <a:schemeClr val="tx1"/>
                </a:solidFill>
                <a:effectLst/>
                <a:latin typeface="Aptos" panose="020B0004020202020204" pitchFamily="34" charset="0"/>
                <a:cs typeface="Arial" panose="020B0604020202020204" pitchFamily="34" charset="0"/>
              </a:defRPr>
            </a:lvl1pPr>
          </a:lstStyle>
          <a:p>
            <a:pPr lvl="0"/>
            <a:r>
              <a:rPr lang="en-US" dirty="0"/>
              <a:t>Title</a:t>
            </a:r>
          </a:p>
        </p:txBody>
      </p:sp>
      <p:sp>
        <p:nvSpPr>
          <p:cNvPr id="25" name="Text Placeholder 8">
            <a:extLst>
              <a:ext uri="{FF2B5EF4-FFF2-40B4-BE49-F238E27FC236}">
                <a16:creationId xmlns:a16="http://schemas.microsoft.com/office/drawing/2014/main" id="{9CF710C8-029F-FE0C-060D-995AFBC96D3B}"/>
              </a:ext>
            </a:extLst>
          </p:cNvPr>
          <p:cNvSpPr>
            <a:spLocks noGrp="1"/>
          </p:cNvSpPr>
          <p:nvPr>
            <p:ph type="body" sz="quarter" idx="46" hasCustomPrompt="1"/>
          </p:nvPr>
        </p:nvSpPr>
        <p:spPr>
          <a:xfrm>
            <a:off x="3303833" y="8557111"/>
            <a:ext cx="5104908" cy="615354"/>
          </a:xfrm>
          <a:prstGeom prst="rect">
            <a:avLst/>
          </a:prstGeom>
          <a:noFill/>
          <a:effectLst/>
        </p:spPr>
        <p:txBody>
          <a:bodyPr wrap="square" lIns="0" tIns="0" rIns="0" bIns="0">
            <a:noAutofit/>
          </a:bodyPr>
          <a:lstStyle>
            <a:lvl1pPr marL="0" indent="0">
              <a:buFontTx/>
              <a:buNone/>
              <a:defRPr sz="2325" b="0" i="0">
                <a:solidFill>
                  <a:schemeClr val="tx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3944443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89BCB-7EB3-9047-85F5-0BD6E1CD9370}"/>
              </a:ext>
            </a:extLst>
          </p:cNvPr>
          <p:cNvSpPr>
            <a:spLocks noGrp="1"/>
          </p:cNvSpPr>
          <p:nvPr>
            <p:ph type="title"/>
          </p:nvPr>
        </p:nvSpPr>
        <p:spPr>
          <a:xfrm>
            <a:off x="941879" y="547686"/>
            <a:ext cx="15773400" cy="1165860"/>
          </a:xfrm>
          <a:prstGeom prst="rect">
            <a:avLst/>
          </a:prstGeom>
        </p:spPr>
        <p:txBody>
          <a:bodyPr/>
          <a:lstStyle>
            <a:lvl1pPr>
              <a:defRPr sz="4800" b="0" i="0">
                <a:solidFill>
                  <a:srgbClr val="154099"/>
                </a:solidFill>
                <a:latin typeface="Aptos" panose="020B00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5965E2-99A9-B146-A71B-5F8165A39636}"/>
              </a:ext>
            </a:extLst>
          </p:cNvPr>
          <p:cNvSpPr>
            <a:spLocks noGrp="1"/>
          </p:cNvSpPr>
          <p:nvPr>
            <p:ph type="body" idx="1"/>
          </p:nvPr>
        </p:nvSpPr>
        <p:spPr>
          <a:xfrm>
            <a:off x="941879" y="1954817"/>
            <a:ext cx="7736681" cy="987552"/>
          </a:xfrm>
        </p:spPr>
        <p:txBody>
          <a:bodyPr anchor="b"/>
          <a:lstStyle>
            <a:lvl1pPr marL="0" indent="0">
              <a:buNone/>
              <a:defRPr sz="3600" b="1" i="0">
                <a:latin typeface="Aptos" panose="020B00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2AA8869-40A3-0747-839C-AE0CC3B02402}"/>
              </a:ext>
            </a:extLst>
          </p:cNvPr>
          <p:cNvSpPr>
            <a:spLocks noGrp="1"/>
          </p:cNvSpPr>
          <p:nvPr>
            <p:ph sz="half" idx="2"/>
          </p:nvPr>
        </p:nvSpPr>
        <p:spPr>
          <a:xfrm>
            <a:off x="941879" y="3190684"/>
            <a:ext cx="7736681" cy="6099620"/>
          </a:xfrm>
        </p:spPr>
        <p:txBody>
          <a:bodyPr/>
          <a:lstStyle>
            <a:lvl1pPr>
              <a:defRPr sz="3600">
                <a:latin typeface="Aptos" panose="020B0004020202020204" pitchFamily="34" charset="0"/>
              </a:defRPr>
            </a:lvl1pPr>
            <a:lvl2pPr>
              <a:defRPr sz="3000">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10B09CC-4AF7-2F46-9883-676F9D8FB6D7}"/>
              </a:ext>
            </a:extLst>
          </p:cNvPr>
          <p:cNvSpPr>
            <a:spLocks noGrp="1"/>
          </p:cNvSpPr>
          <p:nvPr>
            <p:ph type="body" sz="quarter" idx="3"/>
          </p:nvPr>
        </p:nvSpPr>
        <p:spPr>
          <a:xfrm>
            <a:off x="8940497" y="1954817"/>
            <a:ext cx="7774782" cy="989552"/>
          </a:xfrm>
        </p:spPr>
        <p:txBody>
          <a:bodyPr anchor="b"/>
          <a:lstStyle>
            <a:lvl1pPr marL="0" indent="0">
              <a:buNone/>
              <a:defRPr sz="3600" b="1">
                <a:latin typeface="Aptos" panose="020B00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46310A3-39E1-2344-B2FE-F81C31E2A2E5}"/>
              </a:ext>
            </a:extLst>
          </p:cNvPr>
          <p:cNvSpPr>
            <a:spLocks noGrp="1"/>
          </p:cNvSpPr>
          <p:nvPr>
            <p:ph sz="quarter" idx="4"/>
          </p:nvPr>
        </p:nvSpPr>
        <p:spPr>
          <a:xfrm>
            <a:off x="8940497" y="3190684"/>
            <a:ext cx="7774782" cy="6099620"/>
          </a:xfrm>
        </p:spPr>
        <p:txBody>
          <a:bodyPr/>
          <a:lstStyle>
            <a:lvl1pPr>
              <a:defRPr sz="3600">
                <a:latin typeface="Aptos" panose="020B0004020202020204" pitchFamily="34" charset="0"/>
              </a:defRPr>
            </a:lvl1pPr>
            <a:lvl2pPr>
              <a:defRPr sz="3000">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BE7D2A27-3E7C-284C-85A2-DB578400BC10}"/>
              </a:ext>
            </a:extLst>
          </p:cNvPr>
          <p:cNvSpPr>
            <a:spLocks noGrp="1"/>
          </p:cNvSpPr>
          <p:nvPr>
            <p:ph type="sldNum" sz="quarter" idx="10"/>
          </p:nvPr>
        </p:nvSpPr>
        <p:spPr>
          <a:xfrm>
            <a:off x="12903864" y="9567207"/>
            <a:ext cx="4114800" cy="548640"/>
          </a:xfrm>
          <a:prstGeom prst="rect">
            <a:avLst/>
          </a:prstGeom>
        </p:spPr>
        <p:txBody>
          <a:bodyPr/>
          <a:lstStyle>
            <a:lvl1pPr>
              <a:defRPr>
                <a:latin typeface="Aptos" panose="020B0004020202020204" pitchFamily="34" charset="0"/>
              </a:defRPr>
            </a:lvl1pPr>
          </a:lstStyle>
          <a:p>
            <a:fld id="{C9A42797-D240-A249-A880-FBF9D1474AC1}" type="slidenum">
              <a:rPr lang="en-US" smtClean="0"/>
              <a:pPr/>
              <a:t>‹#›</a:t>
            </a:fld>
            <a:endParaRPr lang="en-US" dirty="0"/>
          </a:p>
        </p:txBody>
      </p:sp>
    </p:spTree>
    <p:extLst>
      <p:ext uri="{BB962C8B-B14F-4D97-AF65-F5344CB8AC3E}">
        <p14:creationId xmlns:p14="http://schemas.microsoft.com/office/powerpoint/2010/main" val="4179561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hank You Last Slide parter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AF62D-62A8-AD2C-524F-90261842FBEF}"/>
              </a:ext>
            </a:extLst>
          </p:cNvPr>
          <p:cNvPicPr>
            <a:picLocks noChangeAspect="1"/>
          </p:cNvPicPr>
          <p:nvPr userDrawn="1"/>
        </p:nvPicPr>
        <p:blipFill>
          <a:blip r:embed="rId2"/>
          <a:stretch>
            <a:fillRect/>
          </a:stretch>
        </p:blipFill>
        <p:spPr>
          <a:xfrm>
            <a:off x="2305050" y="5867400"/>
            <a:ext cx="8172450" cy="905595"/>
          </a:xfrm>
          <a:prstGeom prst="rect">
            <a:avLst/>
          </a:prstGeom>
        </p:spPr>
      </p:pic>
      <p:pic>
        <p:nvPicPr>
          <p:cNvPr id="4" name="Picture 3">
            <a:extLst>
              <a:ext uri="{FF2B5EF4-FFF2-40B4-BE49-F238E27FC236}">
                <a16:creationId xmlns:a16="http://schemas.microsoft.com/office/drawing/2014/main" id="{577C1A5C-151F-120D-5A1F-5FF120965FD9}"/>
              </a:ext>
            </a:extLst>
          </p:cNvPr>
          <p:cNvPicPr>
            <a:picLocks noChangeAspect="1"/>
          </p:cNvPicPr>
          <p:nvPr userDrawn="1"/>
        </p:nvPicPr>
        <p:blipFill>
          <a:blip r:embed="rId3"/>
          <a:stretch>
            <a:fillRect/>
          </a:stretch>
        </p:blipFill>
        <p:spPr>
          <a:xfrm>
            <a:off x="10817067" y="5867400"/>
            <a:ext cx="2190787" cy="905256"/>
          </a:xfrm>
          <a:prstGeom prst="rect">
            <a:avLst/>
          </a:prstGeom>
        </p:spPr>
      </p:pic>
    </p:spTree>
    <p:extLst>
      <p:ext uri="{BB962C8B-B14F-4D97-AF65-F5344CB8AC3E}">
        <p14:creationId xmlns:p14="http://schemas.microsoft.com/office/powerpoint/2010/main" val="331171209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4.em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image" Target="../media/image8.jp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heme" Target="../theme/theme6.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28163"/>
      </p:ext>
    </p:extLst>
  </p:cSld>
  <p:clrMap bg1="lt1" tx1="dk1" bg2="lt2" tx2="dk2" accent1="accent1" accent2="accent2" accent3="accent3" accent4="accent4" accent5="accent5" accent6="accent6" hlink="hlink" folHlink="folHlink"/>
  <p:sldLayoutIdLst>
    <p:sldLayoutId id="2147483792" r:id="rId1"/>
  </p:sldLayoutIdLst>
  <p:hf hd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guide id="3" pos="252" userDrawn="1">
          <p15:clr>
            <a:srgbClr val="F26B43"/>
          </p15:clr>
        </p15:guide>
        <p15:guide id="4" pos="11124" userDrawn="1">
          <p15:clr>
            <a:srgbClr val="F26B43"/>
          </p15:clr>
        </p15:guide>
        <p15:guide id="5" orient="horz" pos="5832" userDrawn="1">
          <p15:clr>
            <a:srgbClr val="F26B43"/>
          </p15:clr>
        </p15:guide>
        <p15:guide id="6" pos="11520" userDrawn="1">
          <p15:clr>
            <a:srgbClr val="F26B43"/>
          </p15:clr>
        </p15:guide>
        <p15:guide id="7" userDrawn="1">
          <p15:clr>
            <a:srgbClr val="F26B43"/>
          </p15:clr>
        </p15:guide>
        <p15:guide id="8" orient="horz" userDrawn="1">
          <p15:clr>
            <a:srgbClr val="F26B43"/>
          </p15:clr>
        </p15:guide>
        <p15:guide id="9" orient="horz" pos="64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10088"/>
      </p:ext>
    </p:extLst>
  </p:cSld>
  <p:clrMap bg1="lt1" tx1="dk1" bg2="lt2" tx2="dk2" accent1="accent1" accent2="accent2" accent3="accent3" accent4="accent4" accent5="accent5" accent6="accent6" hlink="hlink" folHlink="folHlink"/>
  <p:sldLayoutIdLst>
    <p:sldLayoutId id="21474837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8"/>
          <a:srcRect l="44" r="44"/>
          <a:stretch/>
        </p:blipFill>
        <p:spPr>
          <a:xfrm>
            <a:off x="0" y="-12700"/>
            <a:ext cx="18288000" cy="10299013"/>
          </a:xfrm>
          <a:prstGeom prst="rect">
            <a:avLst/>
          </a:prstGeom>
        </p:spPr>
      </p:pic>
      <p:pic>
        <p:nvPicPr>
          <p:cNvPr id="2" name="Picture 1">
            <a:extLst>
              <a:ext uri="{FF2B5EF4-FFF2-40B4-BE49-F238E27FC236}">
                <a16:creationId xmlns:a16="http://schemas.microsoft.com/office/drawing/2014/main" id="{ED0861ED-BF7D-CD86-EFDA-7E36C85CA947}"/>
              </a:ext>
            </a:extLst>
          </p:cNvPr>
          <p:cNvPicPr>
            <a:picLocks noChangeAspect="1"/>
          </p:cNvPicPr>
          <p:nvPr userDrawn="1"/>
        </p:nvPicPr>
        <p:blipFill>
          <a:blip r:embed="rId9"/>
          <a:stretch>
            <a:fillRect/>
          </a:stretch>
        </p:blipFill>
        <p:spPr>
          <a:xfrm>
            <a:off x="9143999" y="9214567"/>
            <a:ext cx="6591300" cy="730387"/>
          </a:xfrm>
          <a:prstGeom prst="rect">
            <a:avLst/>
          </a:prstGeom>
        </p:spPr>
      </p:pic>
      <p:pic>
        <p:nvPicPr>
          <p:cNvPr id="3" name="Picture 2">
            <a:extLst>
              <a:ext uri="{FF2B5EF4-FFF2-40B4-BE49-F238E27FC236}">
                <a16:creationId xmlns:a16="http://schemas.microsoft.com/office/drawing/2014/main" id="{04DC41E7-F9BF-5A0F-9666-0E6AAE900533}"/>
              </a:ext>
            </a:extLst>
          </p:cNvPr>
          <p:cNvPicPr>
            <a:picLocks noChangeAspect="1"/>
          </p:cNvPicPr>
          <p:nvPr userDrawn="1"/>
        </p:nvPicPr>
        <p:blipFill>
          <a:blip r:embed="rId10"/>
          <a:stretch>
            <a:fillRect/>
          </a:stretch>
        </p:blipFill>
        <p:spPr>
          <a:xfrm>
            <a:off x="16008498" y="9213434"/>
            <a:ext cx="1770333" cy="731520"/>
          </a:xfrm>
          <a:prstGeom prst="rect">
            <a:avLst/>
          </a:prstGeom>
        </p:spPr>
      </p:pic>
    </p:spTree>
    <p:extLst>
      <p:ext uri="{BB962C8B-B14F-4D97-AF65-F5344CB8AC3E}">
        <p14:creationId xmlns:p14="http://schemas.microsoft.com/office/powerpoint/2010/main" val="76135444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73" r:id="rId4"/>
    <p:sldLayoutId id="2147483774" r:id="rId5"/>
    <p:sldLayoutId id="2147483793"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rcRect l="44" r="44"/>
          <a:stretch/>
        </p:blipFill>
        <p:spPr>
          <a:xfrm>
            <a:off x="1" y="0"/>
            <a:ext cx="18288000" cy="10299013"/>
          </a:xfrm>
          <a:prstGeom prst="rect">
            <a:avLst/>
          </a:prstGeom>
        </p:spPr>
      </p:pic>
      <p:sp>
        <p:nvSpPr>
          <p:cNvPr id="13" name="TextBox 12"/>
          <p:cNvSpPr txBox="1"/>
          <p:nvPr userDrawn="1"/>
        </p:nvSpPr>
        <p:spPr>
          <a:xfrm>
            <a:off x="2030557" y="3603915"/>
            <a:ext cx="8782050" cy="2246769"/>
          </a:xfrm>
          <a:prstGeom prst="rect">
            <a:avLst/>
          </a:prstGeom>
          <a:noFill/>
        </p:spPr>
        <p:txBody>
          <a:bodyPr wrap="square" rtlCol="0">
            <a:spAutoFit/>
          </a:bodyPr>
          <a:lstStyle/>
          <a:p>
            <a:r>
              <a:rPr lang="en-US" sz="14000" b="1" i="0" dirty="0">
                <a:solidFill>
                  <a:srgbClr val="7030A0"/>
                </a:solidFill>
                <a:latin typeface="Aptos Black" panose="020B0004020202020204" pitchFamily="34" charset="0"/>
              </a:rPr>
              <a:t>Thank</a:t>
            </a:r>
            <a:r>
              <a:rPr lang="en-US" sz="14000" b="1" i="0" baseline="0" dirty="0">
                <a:solidFill>
                  <a:srgbClr val="7030A0"/>
                </a:solidFill>
                <a:latin typeface="Aptos Black" panose="020B0004020202020204" pitchFamily="34" charset="0"/>
              </a:rPr>
              <a:t> You</a:t>
            </a:r>
            <a:endParaRPr lang="en-US" sz="14000" b="1" i="0" dirty="0">
              <a:solidFill>
                <a:srgbClr val="7030A0"/>
              </a:solidFill>
              <a:latin typeface="Aptos Black" panose="020B0004020202020204" pitchFamily="34" charset="0"/>
            </a:endParaRPr>
          </a:p>
        </p:txBody>
      </p:sp>
    </p:spTree>
    <p:extLst>
      <p:ext uri="{BB962C8B-B14F-4D97-AF65-F5344CB8AC3E}">
        <p14:creationId xmlns:p14="http://schemas.microsoft.com/office/powerpoint/2010/main" val="1395832419"/>
      </p:ext>
    </p:extLst>
  </p:cSld>
  <p:clrMap bg1="lt1" tx1="dk1" bg2="lt2" tx2="dk2" accent1="accent1" accent2="accent2" accent3="accent3" accent4="accent4" accent5="accent5" accent6="accent6" hlink="hlink" folHlink="folHlink"/>
  <p:sldLayoutIdLst>
    <p:sldLayoutId id="2147483776"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64000">
              <a:srgbClr val="FCE692"/>
            </a:gs>
            <a:gs pos="0">
              <a:srgbClr val="FCF4A5"/>
            </a:gs>
            <a:gs pos="100000">
              <a:srgbClr val="F7931E"/>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57F5A9-88BA-9062-4E7B-D72D7B2FC490}"/>
              </a:ext>
            </a:extLst>
          </p:cNvPr>
          <p:cNvPicPr>
            <a:picLocks noChangeAspect="1"/>
          </p:cNvPicPr>
          <p:nvPr userDrawn="1"/>
        </p:nvPicPr>
        <p:blipFill>
          <a:blip r:embed="rId3"/>
          <a:stretch>
            <a:fillRect/>
          </a:stretch>
        </p:blipFill>
        <p:spPr>
          <a:xfrm>
            <a:off x="11163300" y="9214567"/>
            <a:ext cx="6591300" cy="730387"/>
          </a:xfrm>
          <a:prstGeom prst="rect">
            <a:avLst/>
          </a:prstGeom>
        </p:spPr>
      </p:pic>
      <p:grpSp>
        <p:nvGrpSpPr>
          <p:cNvPr id="102" name="Graphic 3">
            <a:extLst>
              <a:ext uri="{FF2B5EF4-FFF2-40B4-BE49-F238E27FC236}">
                <a16:creationId xmlns:a16="http://schemas.microsoft.com/office/drawing/2014/main" id="{6EBE4A5B-67A3-BF92-DAC0-C1F8E3D8C14E}"/>
              </a:ext>
            </a:extLst>
          </p:cNvPr>
          <p:cNvGrpSpPr>
            <a:grpSpLocks noGrp="1" noUngrp="1" noRot="1" noMove="1" noResize="1"/>
          </p:cNvGrpSpPr>
          <p:nvPr/>
        </p:nvGrpSpPr>
        <p:grpSpPr>
          <a:xfrm>
            <a:off x="5997984" y="-788335"/>
            <a:ext cx="15458923" cy="10043978"/>
            <a:chOff x="5997984" y="-788335"/>
            <a:chExt cx="15458923" cy="10043978"/>
          </a:xfrm>
        </p:grpSpPr>
        <p:sp>
          <p:nvSpPr>
            <p:cNvPr id="103" name="Freeform: Shape 102">
              <a:extLst>
                <a:ext uri="{FF2B5EF4-FFF2-40B4-BE49-F238E27FC236}">
                  <a16:creationId xmlns:a16="http://schemas.microsoft.com/office/drawing/2014/main" id="{99186E4D-E51A-BB96-2532-1A7A4E70954D}"/>
                </a:ext>
              </a:extLst>
            </p:cNvPr>
            <p:cNvSpPr>
              <a:spLocks noGrp="1" noRot="1" noMove="1" noResize="1" noEditPoints="1" noAdjustHandles="1" noChangeArrowheads="1" noChangeShapeType="1"/>
            </p:cNvSpPr>
            <p:nvPr/>
          </p:nvSpPr>
          <p:spPr>
            <a:xfrm>
              <a:off x="18241547" y="4976018"/>
              <a:ext cx="536645" cy="1071274"/>
            </a:xfrm>
            <a:custGeom>
              <a:avLst/>
              <a:gdLst>
                <a:gd name="connsiteX0" fmla="*/ 672 w 536645"/>
                <a:gd name="connsiteY0" fmla="*/ 1071275 h 1071274"/>
                <a:gd name="connsiteX1" fmla="*/ 0 w 536645"/>
                <a:gd name="connsiteY1" fmla="*/ 1070506 h 1071274"/>
                <a:gd name="connsiteX2" fmla="*/ 96 w 536645"/>
                <a:gd name="connsiteY2" fmla="*/ 480 h 1071274"/>
                <a:gd name="connsiteX3" fmla="*/ 481 w 536645"/>
                <a:gd name="connsiteY3" fmla="*/ 0 h 1071274"/>
                <a:gd name="connsiteX4" fmla="*/ 1056 w 536645"/>
                <a:gd name="connsiteY4" fmla="*/ 0 h 1071274"/>
                <a:gd name="connsiteX5" fmla="*/ 536646 w 536645"/>
                <a:gd name="connsiteY5" fmla="*/ 535493 h 1071274"/>
                <a:gd name="connsiteX6" fmla="*/ 672 w 536645"/>
                <a:gd name="connsiteY6" fmla="*/ 1071275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672" y="1071275"/>
                  </a:moveTo>
                  <a:lnTo>
                    <a:pt x="0" y="1070506"/>
                  </a:lnTo>
                  <a:lnTo>
                    <a:pt x="96" y="480"/>
                  </a:lnTo>
                  <a:lnTo>
                    <a:pt x="481" y="0"/>
                  </a:lnTo>
                  <a:lnTo>
                    <a:pt x="1056" y="0"/>
                  </a:lnTo>
                  <a:lnTo>
                    <a:pt x="536646" y="535493"/>
                  </a:lnTo>
                  <a:lnTo>
                    <a:pt x="672" y="1071275"/>
                  </a:lnTo>
                  <a:close/>
                </a:path>
              </a:pathLst>
            </a:custGeom>
            <a:solidFill>
              <a:srgbClr val="F6911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04" name="Freeform: Shape 103">
              <a:extLst>
                <a:ext uri="{FF2B5EF4-FFF2-40B4-BE49-F238E27FC236}">
                  <a16:creationId xmlns:a16="http://schemas.microsoft.com/office/drawing/2014/main" id="{53C3235A-DCF3-A86E-D9D3-47E4950D28B5}"/>
                </a:ext>
              </a:extLst>
            </p:cNvPr>
            <p:cNvSpPr>
              <a:spLocks noGrp="1" noRot="1" noMove="1" noResize="1" noEditPoints="1" noAdjustHandles="1" noChangeArrowheads="1" noChangeShapeType="1"/>
            </p:cNvSpPr>
            <p:nvPr/>
          </p:nvSpPr>
          <p:spPr>
            <a:xfrm>
              <a:off x="18243276" y="2751757"/>
              <a:ext cx="1070889" cy="536069"/>
            </a:xfrm>
            <a:custGeom>
              <a:avLst/>
              <a:gdLst>
                <a:gd name="connsiteX0" fmla="*/ 287 w 1070889"/>
                <a:gd name="connsiteY0" fmla="*/ 535973 h 536069"/>
                <a:gd name="connsiteX1" fmla="*/ 0 w 1070889"/>
                <a:gd name="connsiteY1" fmla="*/ 535685 h 536069"/>
                <a:gd name="connsiteX2" fmla="*/ 535877 w 1070889"/>
                <a:gd name="connsiteY2" fmla="*/ 0 h 536069"/>
                <a:gd name="connsiteX3" fmla="*/ 1070890 w 1070889"/>
                <a:gd name="connsiteY3" fmla="*/ 535109 h 536069"/>
                <a:gd name="connsiteX4" fmla="*/ 1070890 w 1070889"/>
                <a:gd name="connsiteY4" fmla="*/ 536069 h 536069"/>
                <a:gd name="connsiteX5" fmla="*/ 287 w 1070889"/>
                <a:gd name="connsiteY5" fmla="*/ 535973 h 53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89" h="536069">
                  <a:moveTo>
                    <a:pt x="287" y="535973"/>
                  </a:moveTo>
                  <a:lnTo>
                    <a:pt x="0" y="535685"/>
                  </a:lnTo>
                  <a:lnTo>
                    <a:pt x="535877" y="0"/>
                  </a:lnTo>
                  <a:lnTo>
                    <a:pt x="1070890" y="535109"/>
                  </a:lnTo>
                  <a:lnTo>
                    <a:pt x="1070890" y="536069"/>
                  </a:lnTo>
                  <a:lnTo>
                    <a:pt x="287" y="535973"/>
                  </a:lnTo>
                  <a:close/>
                </a:path>
              </a:pathLst>
            </a:custGeom>
            <a:solidFill>
              <a:srgbClr val="E96C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05" name="Freeform: Shape 104">
              <a:extLst>
                <a:ext uri="{FF2B5EF4-FFF2-40B4-BE49-F238E27FC236}">
                  <a16:creationId xmlns:a16="http://schemas.microsoft.com/office/drawing/2014/main" id="{2A9F9037-3DB3-F7C5-5A96-0A4534BFB825}"/>
                </a:ext>
              </a:extLst>
            </p:cNvPr>
            <p:cNvSpPr>
              <a:spLocks noGrp="1" noRot="1" noMove="1" noResize="1" noEditPoints="1" noAdjustHandles="1" noChangeArrowheads="1" noChangeShapeType="1"/>
            </p:cNvSpPr>
            <p:nvPr/>
          </p:nvSpPr>
          <p:spPr>
            <a:xfrm>
              <a:off x="18242507" y="2216168"/>
              <a:ext cx="536645" cy="1071370"/>
            </a:xfrm>
            <a:custGeom>
              <a:avLst/>
              <a:gdLst>
                <a:gd name="connsiteX0" fmla="*/ 769 w 536645"/>
                <a:gd name="connsiteY0" fmla="*/ 1071371 h 1071370"/>
                <a:gd name="connsiteX1" fmla="*/ 0 w 536645"/>
                <a:gd name="connsiteY1" fmla="*/ 1070506 h 1071370"/>
                <a:gd name="connsiteX2" fmla="*/ 96 w 536645"/>
                <a:gd name="connsiteY2" fmla="*/ 576 h 1071370"/>
                <a:gd name="connsiteX3" fmla="*/ 577 w 536645"/>
                <a:gd name="connsiteY3" fmla="*/ 0 h 1071370"/>
                <a:gd name="connsiteX4" fmla="*/ 1152 w 536645"/>
                <a:gd name="connsiteY4" fmla="*/ 0 h 1071370"/>
                <a:gd name="connsiteX5" fmla="*/ 536646 w 536645"/>
                <a:gd name="connsiteY5" fmla="*/ 535589 h 1071370"/>
                <a:gd name="connsiteX6" fmla="*/ 769 w 536645"/>
                <a:gd name="connsiteY6" fmla="*/ 1071371 h 107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370">
                  <a:moveTo>
                    <a:pt x="769" y="1071371"/>
                  </a:moveTo>
                  <a:lnTo>
                    <a:pt x="0" y="1070506"/>
                  </a:lnTo>
                  <a:lnTo>
                    <a:pt x="96" y="576"/>
                  </a:lnTo>
                  <a:lnTo>
                    <a:pt x="577" y="0"/>
                  </a:lnTo>
                  <a:lnTo>
                    <a:pt x="1152" y="0"/>
                  </a:lnTo>
                  <a:lnTo>
                    <a:pt x="536646" y="535589"/>
                  </a:lnTo>
                  <a:lnTo>
                    <a:pt x="769" y="1071371"/>
                  </a:lnTo>
                  <a:close/>
                </a:path>
              </a:pathLst>
            </a:custGeom>
            <a:solidFill>
              <a:srgbClr val="E96C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06" name="Freeform: Shape 105">
              <a:extLst>
                <a:ext uri="{FF2B5EF4-FFF2-40B4-BE49-F238E27FC236}">
                  <a16:creationId xmlns:a16="http://schemas.microsoft.com/office/drawing/2014/main" id="{7121DD13-ED90-737B-3E7A-70A7B4EA60F4}"/>
                </a:ext>
              </a:extLst>
            </p:cNvPr>
            <p:cNvSpPr>
              <a:spLocks noGrp="1" noRot="1" noMove="1" noResize="1" noEditPoints="1" noAdjustHandles="1" noChangeArrowheads="1" noChangeShapeType="1"/>
            </p:cNvSpPr>
            <p:nvPr/>
          </p:nvSpPr>
          <p:spPr>
            <a:xfrm>
              <a:off x="17172001" y="2216072"/>
              <a:ext cx="1070602" cy="535589"/>
            </a:xfrm>
            <a:custGeom>
              <a:avLst/>
              <a:gdLst>
                <a:gd name="connsiteX0" fmla="*/ 535493 w 1070602"/>
                <a:gd name="connsiteY0" fmla="*/ 535589 h 535589"/>
                <a:gd name="connsiteX1" fmla="*/ 0 w 1070602"/>
                <a:gd name="connsiteY1" fmla="*/ 0 h 535589"/>
                <a:gd name="connsiteX2" fmla="*/ 1070603 w 1070602"/>
                <a:gd name="connsiteY2" fmla="*/ 96 h 535589"/>
                <a:gd name="connsiteX3" fmla="*/ 1070603 w 1070602"/>
                <a:gd name="connsiteY3" fmla="*/ 672 h 535589"/>
                <a:gd name="connsiteX4" fmla="*/ 535493 w 1070602"/>
                <a:gd name="connsiteY4" fmla="*/ 535589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9">
                  <a:moveTo>
                    <a:pt x="535493" y="535589"/>
                  </a:moveTo>
                  <a:lnTo>
                    <a:pt x="0" y="0"/>
                  </a:lnTo>
                  <a:lnTo>
                    <a:pt x="1070603" y="96"/>
                  </a:lnTo>
                  <a:lnTo>
                    <a:pt x="1070603" y="672"/>
                  </a:lnTo>
                  <a:lnTo>
                    <a:pt x="535493" y="535589"/>
                  </a:lnTo>
                  <a:close/>
                </a:path>
              </a:pathLst>
            </a:custGeom>
            <a:solidFill>
              <a:srgbClr val="624098">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07" name="Freeform: Shape 106">
              <a:extLst>
                <a:ext uri="{FF2B5EF4-FFF2-40B4-BE49-F238E27FC236}">
                  <a16:creationId xmlns:a16="http://schemas.microsoft.com/office/drawing/2014/main" id="{252F7C72-BA7B-6043-48CA-75A74383CC6C}"/>
                </a:ext>
              </a:extLst>
            </p:cNvPr>
            <p:cNvSpPr>
              <a:spLocks noGrp="1" noRot="1" noMove="1" noResize="1" noEditPoints="1" noAdjustHandles="1" noChangeArrowheads="1" noChangeShapeType="1"/>
            </p:cNvSpPr>
            <p:nvPr/>
          </p:nvSpPr>
          <p:spPr>
            <a:xfrm>
              <a:off x="17170849" y="2216072"/>
              <a:ext cx="536645" cy="1071274"/>
            </a:xfrm>
            <a:custGeom>
              <a:avLst/>
              <a:gdLst>
                <a:gd name="connsiteX0" fmla="*/ 768 w 536645"/>
                <a:gd name="connsiteY0" fmla="*/ 1071275 h 1071274"/>
                <a:gd name="connsiteX1" fmla="*/ 0 w 536645"/>
                <a:gd name="connsiteY1" fmla="*/ 1070506 h 1071274"/>
                <a:gd name="connsiteX2" fmla="*/ 96 w 536645"/>
                <a:gd name="connsiteY2" fmla="*/ 480 h 1071274"/>
                <a:gd name="connsiteX3" fmla="*/ 577 w 536645"/>
                <a:gd name="connsiteY3" fmla="*/ 0 h 1071274"/>
                <a:gd name="connsiteX4" fmla="*/ 1152 w 536645"/>
                <a:gd name="connsiteY4" fmla="*/ 0 h 1071274"/>
                <a:gd name="connsiteX5" fmla="*/ 536646 w 536645"/>
                <a:gd name="connsiteY5" fmla="*/ 535589 h 1071274"/>
                <a:gd name="connsiteX6" fmla="*/ 768 w 536645"/>
                <a:gd name="connsiteY6" fmla="*/ 1071275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768" y="1071275"/>
                  </a:moveTo>
                  <a:lnTo>
                    <a:pt x="0" y="1070506"/>
                  </a:lnTo>
                  <a:lnTo>
                    <a:pt x="96" y="480"/>
                  </a:lnTo>
                  <a:lnTo>
                    <a:pt x="577" y="0"/>
                  </a:lnTo>
                  <a:lnTo>
                    <a:pt x="1152" y="0"/>
                  </a:lnTo>
                  <a:lnTo>
                    <a:pt x="536646" y="535589"/>
                  </a:lnTo>
                  <a:lnTo>
                    <a:pt x="768" y="1071275"/>
                  </a:lnTo>
                  <a:close/>
                </a:path>
              </a:pathLst>
            </a:custGeom>
            <a:solidFill>
              <a:srgbClr val="E96C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08" name="Freeform: Shape 107">
              <a:extLst>
                <a:ext uri="{FF2B5EF4-FFF2-40B4-BE49-F238E27FC236}">
                  <a16:creationId xmlns:a16="http://schemas.microsoft.com/office/drawing/2014/main" id="{A2026E5F-D21B-E6EB-E400-402EBF4C8AC9}"/>
                </a:ext>
              </a:extLst>
            </p:cNvPr>
            <p:cNvSpPr>
              <a:spLocks noGrp="1" noRot="1" noMove="1" noResize="1" noEditPoints="1" noAdjustHandles="1" noChangeArrowheads="1" noChangeShapeType="1"/>
            </p:cNvSpPr>
            <p:nvPr/>
          </p:nvSpPr>
          <p:spPr>
            <a:xfrm>
              <a:off x="18243467" y="4985716"/>
              <a:ext cx="1070602" cy="535588"/>
            </a:xfrm>
            <a:custGeom>
              <a:avLst/>
              <a:gdLst>
                <a:gd name="connsiteX0" fmla="*/ 0 w 1070602"/>
                <a:gd name="connsiteY0" fmla="*/ 0 h 535588"/>
                <a:gd name="connsiteX1" fmla="*/ 1070603 w 1070602"/>
                <a:gd name="connsiteY1" fmla="*/ 96 h 535588"/>
                <a:gd name="connsiteX2" fmla="*/ 1070603 w 1070602"/>
                <a:gd name="connsiteY2" fmla="*/ 672 h 535588"/>
                <a:gd name="connsiteX3" fmla="*/ 535493 w 1070602"/>
                <a:gd name="connsiteY3" fmla="*/ 535589 h 535588"/>
                <a:gd name="connsiteX4" fmla="*/ 0 w 1070602"/>
                <a:gd name="connsiteY4" fmla="*/ 0 h 53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8">
                  <a:moveTo>
                    <a:pt x="0" y="0"/>
                  </a:moveTo>
                  <a:lnTo>
                    <a:pt x="1070603" y="96"/>
                  </a:lnTo>
                  <a:lnTo>
                    <a:pt x="1070603" y="672"/>
                  </a:lnTo>
                  <a:lnTo>
                    <a:pt x="535493" y="535589"/>
                  </a:lnTo>
                  <a:lnTo>
                    <a:pt x="0" y="0"/>
                  </a:lnTo>
                  <a:close/>
                </a:path>
              </a:pathLst>
            </a:custGeom>
            <a:solidFill>
              <a:srgbClr val="FDD0A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09" name="Freeform: Shape 108">
              <a:extLst>
                <a:ext uri="{FF2B5EF4-FFF2-40B4-BE49-F238E27FC236}">
                  <a16:creationId xmlns:a16="http://schemas.microsoft.com/office/drawing/2014/main" id="{C3E17E18-89C3-FE98-841A-1908807DBFA5}"/>
                </a:ext>
              </a:extLst>
            </p:cNvPr>
            <p:cNvSpPr>
              <a:spLocks noGrp="1" noRot="1" noMove="1" noResize="1" noEditPoints="1" noAdjustHandles="1" noChangeArrowheads="1" noChangeShapeType="1"/>
            </p:cNvSpPr>
            <p:nvPr/>
          </p:nvSpPr>
          <p:spPr>
            <a:xfrm>
              <a:off x="17195334" y="4971121"/>
              <a:ext cx="536645" cy="1071274"/>
            </a:xfrm>
            <a:custGeom>
              <a:avLst/>
              <a:gdLst>
                <a:gd name="connsiteX0" fmla="*/ 672 w 536645"/>
                <a:gd name="connsiteY0" fmla="*/ 1071275 h 1071274"/>
                <a:gd name="connsiteX1" fmla="*/ 0 w 536645"/>
                <a:gd name="connsiteY1" fmla="*/ 1070506 h 1071274"/>
                <a:gd name="connsiteX2" fmla="*/ 96 w 536645"/>
                <a:gd name="connsiteY2" fmla="*/ 480 h 1071274"/>
                <a:gd name="connsiteX3" fmla="*/ 479 w 536645"/>
                <a:gd name="connsiteY3" fmla="*/ 0 h 1071274"/>
                <a:gd name="connsiteX4" fmla="*/ 1152 w 536645"/>
                <a:gd name="connsiteY4" fmla="*/ 0 h 1071274"/>
                <a:gd name="connsiteX5" fmla="*/ 536646 w 536645"/>
                <a:gd name="connsiteY5" fmla="*/ 535590 h 1071274"/>
                <a:gd name="connsiteX6" fmla="*/ 672 w 536645"/>
                <a:gd name="connsiteY6" fmla="*/ 1071275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672" y="1071275"/>
                  </a:moveTo>
                  <a:lnTo>
                    <a:pt x="0" y="1070506"/>
                  </a:lnTo>
                  <a:lnTo>
                    <a:pt x="96" y="480"/>
                  </a:lnTo>
                  <a:lnTo>
                    <a:pt x="479" y="0"/>
                  </a:lnTo>
                  <a:lnTo>
                    <a:pt x="1152" y="0"/>
                  </a:lnTo>
                  <a:lnTo>
                    <a:pt x="536646" y="535590"/>
                  </a:lnTo>
                  <a:lnTo>
                    <a:pt x="672" y="1071275"/>
                  </a:lnTo>
                  <a:close/>
                </a:path>
              </a:pathLst>
            </a:custGeom>
            <a:solidFill>
              <a:srgbClr val="FFE8B1">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10" name="Freeform: Shape 109">
              <a:extLst>
                <a:ext uri="{FF2B5EF4-FFF2-40B4-BE49-F238E27FC236}">
                  <a16:creationId xmlns:a16="http://schemas.microsoft.com/office/drawing/2014/main" id="{B3393991-5B18-DE67-B52E-C1A435126F06}"/>
                </a:ext>
              </a:extLst>
            </p:cNvPr>
            <p:cNvSpPr>
              <a:spLocks noGrp="1" noRot="1" noMove="1" noResize="1" noEditPoints="1" noAdjustHandles="1" noChangeArrowheads="1" noChangeShapeType="1"/>
            </p:cNvSpPr>
            <p:nvPr/>
          </p:nvSpPr>
          <p:spPr>
            <a:xfrm>
              <a:off x="16099286" y="1144413"/>
              <a:ext cx="536645" cy="1071274"/>
            </a:xfrm>
            <a:custGeom>
              <a:avLst/>
              <a:gdLst>
                <a:gd name="connsiteX0" fmla="*/ 768 w 536645"/>
                <a:gd name="connsiteY0" fmla="*/ 1071275 h 1071274"/>
                <a:gd name="connsiteX1" fmla="*/ 0 w 536645"/>
                <a:gd name="connsiteY1" fmla="*/ 1070507 h 1071274"/>
                <a:gd name="connsiteX2" fmla="*/ 96 w 536645"/>
                <a:gd name="connsiteY2" fmla="*/ 480 h 1071274"/>
                <a:gd name="connsiteX3" fmla="*/ 575 w 536645"/>
                <a:gd name="connsiteY3" fmla="*/ 0 h 1071274"/>
                <a:gd name="connsiteX4" fmla="*/ 1152 w 536645"/>
                <a:gd name="connsiteY4" fmla="*/ 0 h 1071274"/>
                <a:gd name="connsiteX5" fmla="*/ 536646 w 536645"/>
                <a:gd name="connsiteY5" fmla="*/ 535589 h 1071274"/>
                <a:gd name="connsiteX6" fmla="*/ 768 w 536645"/>
                <a:gd name="connsiteY6" fmla="*/ 1071275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768" y="1071275"/>
                  </a:moveTo>
                  <a:lnTo>
                    <a:pt x="0" y="1070507"/>
                  </a:lnTo>
                  <a:lnTo>
                    <a:pt x="96" y="480"/>
                  </a:lnTo>
                  <a:lnTo>
                    <a:pt x="575" y="0"/>
                  </a:lnTo>
                  <a:lnTo>
                    <a:pt x="1152" y="0"/>
                  </a:lnTo>
                  <a:lnTo>
                    <a:pt x="536646" y="535589"/>
                  </a:lnTo>
                  <a:lnTo>
                    <a:pt x="768" y="1071275"/>
                  </a:lnTo>
                  <a:close/>
                </a:path>
              </a:pathLst>
            </a:custGeom>
            <a:solidFill>
              <a:srgbClr val="9A7DB8">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11" name="Freeform: Shape 110">
              <a:extLst>
                <a:ext uri="{FF2B5EF4-FFF2-40B4-BE49-F238E27FC236}">
                  <a16:creationId xmlns:a16="http://schemas.microsoft.com/office/drawing/2014/main" id="{28541C98-DE4B-F9F6-D9CA-C3F694D4F26A}"/>
                </a:ext>
              </a:extLst>
            </p:cNvPr>
            <p:cNvSpPr>
              <a:spLocks noGrp="1" noRot="1" noMove="1" noResize="1" noEditPoints="1" noAdjustHandles="1" noChangeArrowheads="1" noChangeShapeType="1"/>
            </p:cNvSpPr>
            <p:nvPr/>
          </p:nvSpPr>
          <p:spPr>
            <a:xfrm>
              <a:off x="16100438" y="1144413"/>
              <a:ext cx="1070602" cy="535589"/>
            </a:xfrm>
            <a:custGeom>
              <a:avLst/>
              <a:gdLst>
                <a:gd name="connsiteX0" fmla="*/ 535493 w 1070602"/>
                <a:gd name="connsiteY0" fmla="*/ 535589 h 535589"/>
                <a:gd name="connsiteX1" fmla="*/ 0 w 1070602"/>
                <a:gd name="connsiteY1" fmla="*/ 0 h 535589"/>
                <a:gd name="connsiteX2" fmla="*/ 1070603 w 1070602"/>
                <a:gd name="connsiteY2" fmla="*/ 96 h 535589"/>
                <a:gd name="connsiteX3" fmla="*/ 1070603 w 1070602"/>
                <a:gd name="connsiteY3" fmla="*/ 576 h 535589"/>
                <a:gd name="connsiteX4" fmla="*/ 535493 w 1070602"/>
                <a:gd name="connsiteY4" fmla="*/ 535589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9">
                  <a:moveTo>
                    <a:pt x="535493" y="535589"/>
                  </a:moveTo>
                  <a:lnTo>
                    <a:pt x="0" y="0"/>
                  </a:lnTo>
                  <a:lnTo>
                    <a:pt x="1070603" y="96"/>
                  </a:lnTo>
                  <a:lnTo>
                    <a:pt x="1070603" y="576"/>
                  </a:lnTo>
                  <a:lnTo>
                    <a:pt x="535493" y="535589"/>
                  </a:lnTo>
                  <a:close/>
                </a:path>
              </a:pathLst>
            </a:custGeom>
            <a:solidFill>
              <a:srgbClr val="FFF1A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12" name="Freeform: Shape 111">
              <a:extLst>
                <a:ext uri="{FF2B5EF4-FFF2-40B4-BE49-F238E27FC236}">
                  <a16:creationId xmlns:a16="http://schemas.microsoft.com/office/drawing/2014/main" id="{931D6441-9CE1-F9AD-55A9-B63B9E669A2D}"/>
                </a:ext>
              </a:extLst>
            </p:cNvPr>
            <p:cNvSpPr>
              <a:spLocks noGrp="1" noRot="1" noMove="1" noResize="1" noEditPoints="1" noAdjustHandles="1" noChangeArrowheads="1" noChangeShapeType="1"/>
            </p:cNvSpPr>
            <p:nvPr/>
          </p:nvSpPr>
          <p:spPr>
            <a:xfrm>
              <a:off x="15564464" y="73331"/>
              <a:ext cx="535014" cy="1070026"/>
            </a:xfrm>
            <a:custGeom>
              <a:avLst/>
              <a:gdLst>
                <a:gd name="connsiteX0" fmla="*/ 535014 w 535014"/>
                <a:gd name="connsiteY0" fmla="*/ 0 h 1070026"/>
                <a:gd name="connsiteX1" fmla="*/ 534918 w 535014"/>
                <a:gd name="connsiteY1" fmla="*/ 1070026 h 1070026"/>
                <a:gd name="connsiteX2" fmla="*/ 0 w 535014"/>
                <a:gd name="connsiteY2" fmla="*/ 534917 h 1070026"/>
                <a:gd name="connsiteX3" fmla="*/ 535014 w 535014"/>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014" h="1070026">
                  <a:moveTo>
                    <a:pt x="535014" y="0"/>
                  </a:moveTo>
                  <a:lnTo>
                    <a:pt x="534918" y="1070026"/>
                  </a:lnTo>
                  <a:lnTo>
                    <a:pt x="0" y="534917"/>
                  </a:lnTo>
                  <a:lnTo>
                    <a:pt x="535014" y="0"/>
                  </a:lnTo>
                  <a:close/>
                </a:path>
              </a:pathLst>
            </a:custGeom>
            <a:solidFill>
              <a:srgbClr val="F9E47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13" name="Freeform: Shape 112">
              <a:extLst>
                <a:ext uri="{FF2B5EF4-FFF2-40B4-BE49-F238E27FC236}">
                  <a16:creationId xmlns:a16="http://schemas.microsoft.com/office/drawing/2014/main" id="{64E51D0A-F4EB-F603-F50E-C5B54B9CED41}"/>
                </a:ext>
              </a:extLst>
            </p:cNvPr>
            <p:cNvSpPr>
              <a:spLocks noGrp="1" noRot="1" noMove="1" noResize="1" noEditPoints="1" noAdjustHandles="1" noChangeArrowheads="1" noChangeShapeType="1"/>
            </p:cNvSpPr>
            <p:nvPr/>
          </p:nvSpPr>
          <p:spPr>
            <a:xfrm>
              <a:off x="15028492" y="608248"/>
              <a:ext cx="1070890" cy="536165"/>
            </a:xfrm>
            <a:custGeom>
              <a:avLst/>
              <a:gdLst>
                <a:gd name="connsiteX0" fmla="*/ 384 w 1070890"/>
                <a:gd name="connsiteY0" fmla="*/ 536069 h 536165"/>
                <a:gd name="connsiteX1" fmla="*/ 0 w 1070890"/>
                <a:gd name="connsiteY1" fmla="*/ 535781 h 536165"/>
                <a:gd name="connsiteX2" fmla="*/ 535973 w 1070890"/>
                <a:gd name="connsiteY2" fmla="*/ 0 h 536165"/>
                <a:gd name="connsiteX3" fmla="*/ 1070891 w 1070890"/>
                <a:gd name="connsiteY3" fmla="*/ 535109 h 536165"/>
                <a:gd name="connsiteX4" fmla="*/ 1070891 w 1070890"/>
                <a:gd name="connsiteY4" fmla="*/ 536165 h 536165"/>
                <a:gd name="connsiteX5" fmla="*/ 384 w 1070890"/>
                <a:gd name="connsiteY5" fmla="*/ 536069 h 5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90" h="536165">
                  <a:moveTo>
                    <a:pt x="384" y="536069"/>
                  </a:moveTo>
                  <a:lnTo>
                    <a:pt x="0" y="535781"/>
                  </a:lnTo>
                  <a:lnTo>
                    <a:pt x="535973" y="0"/>
                  </a:lnTo>
                  <a:lnTo>
                    <a:pt x="1070891" y="535109"/>
                  </a:lnTo>
                  <a:lnTo>
                    <a:pt x="1070891" y="536165"/>
                  </a:lnTo>
                  <a:lnTo>
                    <a:pt x="384" y="536069"/>
                  </a:lnTo>
                  <a:close/>
                </a:path>
              </a:pathLst>
            </a:custGeom>
            <a:solidFill>
              <a:srgbClr val="D45D27">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14" name="Freeform: Shape 113">
              <a:extLst>
                <a:ext uri="{FF2B5EF4-FFF2-40B4-BE49-F238E27FC236}">
                  <a16:creationId xmlns:a16="http://schemas.microsoft.com/office/drawing/2014/main" id="{68FC084A-AA03-DB3D-6799-93342DE9BC07}"/>
                </a:ext>
              </a:extLst>
            </p:cNvPr>
            <p:cNvSpPr>
              <a:spLocks noGrp="1" noRot="1" noMove="1" noResize="1" noEditPoints="1" noAdjustHandles="1" noChangeArrowheads="1" noChangeShapeType="1"/>
            </p:cNvSpPr>
            <p:nvPr/>
          </p:nvSpPr>
          <p:spPr>
            <a:xfrm>
              <a:off x="17172097" y="1144509"/>
              <a:ext cx="1070602" cy="535589"/>
            </a:xfrm>
            <a:custGeom>
              <a:avLst/>
              <a:gdLst>
                <a:gd name="connsiteX0" fmla="*/ 0 w 1070602"/>
                <a:gd name="connsiteY0" fmla="*/ 0 h 535589"/>
                <a:gd name="connsiteX1" fmla="*/ 1070603 w 1070602"/>
                <a:gd name="connsiteY1" fmla="*/ 96 h 535589"/>
                <a:gd name="connsiteX2" fmla="*/ 1070603 w 1070602"/>
                <a:gd name="connsiteY2" fmla="*/ 576 h 535589"/>
                <a:gd name="connsiteX3" fmla="*/ 535493 w 1070602"/>
                <a:gd name="connsiteY3" fmla="*/ 535589 h 535589"/>
                <a:gd name="connsiteX4" fmla="*/ 0 w 1070602"/>
                <a:gd name="connsiteY4" fmla="*/ 0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9">
                  <a:moveTo>
                    <a:pt x="0" y="0"/>
                  </a:moveTo>
                  <a:lnTo>
                    <a:pt x="1070603" y="96"/>
                  </a:lnTo>
                  <a:lnTo>
                    <a:pt x="1070603" y="576"/>
                  </a:lnTo>
                  <a:lnTo>
                    <a:pt x="535493" y="535589"/>
                  </a:lnTo>
                  <a:lnTo>
                    <a:pt x="0" y="0"/>
                  </a:lnTo>
                  <a:close/>
                </a:path>
              </a:pathLst>
            </a:custGeom>
            <a:solidFill>
              <a:srgbClr val="FFF1A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15" name="Freeform: Shape 114">
              <a:extLst>
                <a:ext uri="{FF2B5EF4-FFF2-40B4-BE49-F238E27FC236}">
                  <a16:creationId xmlns:a16="http://schemas.microsoft.com/office/drawing/2014/main" id="{89D2C4F3-761C-0BB7-0CC8-1EBCF311D34A}"/>
                </a:ext>
              </a:extLst>
            </p:cNvPr>
            <p:cNvSpPr>
              <a:spLocks noGrp="1" noRot="1" noMove="1" noResize="1" noEditPoints="1" noAdjustHandles="1" noChangeArrowheads="1" noChangeShapeType="1"/>
            </p:cNvSpPr>
            <p:nvPr/>
          </p:nvSpPr>
          <p:spPr>
            <a:xfrm>
              <a:off x="18243371" y="1680195"/>
              <a:ext cx="1070890" cy="536069"/>
            </a:xfrm>
            <a:custGeom>
              <a:avLst/>
              <a:gdLst>
                <a:gd name="connsiteX0" fmla="*/ 288 w 1070890"/>
                <a:gd name="connsiteY0" fmla="*/ 535973 h 536069"/>
                <a:gd name="connsiteX1" fmla="*/ 0 w 1070890"/>
                <a:gd name="connsiteY1" fmla="*/ 535685 h 536069"/>
                <a:gd name="connsiteX2" fmla="*/ 535878 w 1070890"/>
                <a:gd name="connsiteY2" fmla="*/ 0 h 536069"/>
                <a:gd name="connsiteX3" fmla="*/ 1070891 w 1070890"/>
                <a:gd name="connsiteY3" fmla="*/ 535109 h 536069"/>
                <a:gd name="connsiteX4" fmla="*/ 1070891 w 1070890"/>
                <a:gd name="connsiteY4" fmla="*/ 536069 h 536069"/>
                <a:gd name="connsiteX5" fmla="*/ 288 w 1070890"/>
                <a:gd name="connsiteY5" fmla="*/ 535973 h 53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90" h="536069">
                  <a:moveTo>
                    <a:pt x="288" y="535973"/>
                  </a:moveTo>
                  <a:lnTo>
                    <a:pt x="0" y="535685"/>
                  </a:lnTo>
                  <a:lnTo>
                    <a:pt x="535878" y="0"/>
                  </a:lnTo>
                  <a:lnTo>
                    <a:pt x="1070891" y="535109"/>
                  </a:lnTo>
                  <a:lnTo>
                    <a:pt x="1070891" y="536069"/>
                  </a:lnTo>
                  <a:lnTo>
                    <a:pt x="288" y="535973"/>
                  </a:lnTo>
                  <a:close/>
                </a:path>
              </a:pathLst>
            </a:custGeom>
            <a:solidFill>
              <a:srgbClr val="BAA3C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16" name="Freeform: Shape 115">
              <a:extLst>
                <a:ext uri="{FF2B5EF4-FFF2-40B4-BE49-F238E27FC236}">
                  <a16:creationId xmlns:a16="http://schemas.microsoft.com/office/drawing/2014/main" id="{41D459EA-5768-8F7D-465A-0EAB7CCAAD21}"/>
                </a:ext>
              </a:extLst>
            </p:cNvPr>
            <p:cNvSpPr>
              <a:spLocks noGrp="1" noRot="1" noMove="1" noResize="1" noEditPoints="1" noAdjustHandles="1" noChangeArrowheads="1" noChangeShapeType="1"/>
            </p:cNvSpPr>
            <p:nvPr/>
          </p:nvSpPr>
          <p:spPr>
            <a:xfrm>
              <a:off x="17171712" y="1680098"/>
              <a:ext cx="1070890" cy="536069"/>
            </a:xfrm>
            <a:custGeom>
              <a:avLst/>
              <a:gdLst>
                <a:gd name="connsiteX0" fmla="*/ 288 w 1070890"/>
                <a:gd name="connsiteY0" fmla="*/ 535973 h 536069"/>
                <a:gd name="connsiteX1" fmla="*/ 0 w 1070890"/>
                <a:gd name="connsiteY1" fmla="*/ 535685 h 536069"/>
                <a:gd name="connsiteX2" fmla="*/ 535878 w 1070890"/>
                <a:gd name="connsiteY2" fmla="*/ 0 h 536069"/>
                <a:gd name="connsiteX3" fmla="*/ 1070891 w 1070890"/>
                <a:gd name="connsiteY3" fmla="*/ 535013 h 536069"/>
                <a:gd name="connsiteX4" fmla="*/ 1070891 w 1070890"/>
                <a:gd name="connsiteY4" fmla="*/ 536070 h 536069"/>
                <a:gd name="connsiteX5" fmla="*/ 288 w 1070890"/>
                <a:gd name="connsiteY5" fmla="*/ 535973 h 53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90" h="536069">
                  <a:moveTo>
                    <a:pt x="288" y="535973"/>
                  </a:moveTo>
                  <a:lnTo>
                    <a:pt x="0" y="535685"/>
                  </a:lnTo>
                  <a:lnTo>
                    <a:pt x="535878" y="0"/>
                  </a:lnTo>
                  <a:lnTo>
                    <a:pt x="1070891" y="535013"/>
                  </a:lnTo>
                  <a:lnTo>
                    <a:pt x="1070891" y="536070"/>
                  </a:lnTo>
                  <a:lnTo>
                    <a:pt x="288" y="535973"/>
                  </a:lnTo>
                  <a:close/>
                </a:path>
              </a:pathLst>
            </a:custGeom>
            <a:solidFill>
              <a:srgbClr val="D45D27">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17" name="Freeform: Shape 116">
              <a:extLst>
                <a:ext uri="{FF2B5EF4-FFF2-40B4-BE49-F238E27FC236}">
                  <a16:creationId xmlns:a16="http://schemas.microsoft.com/office/drawing/2014/main" id="{C4CF9AA1-0A32-0AB5-E72C-E7A2962DE86C}"/>
                </a:ext>
              </a:extLst>
            </p:cNvPr>
            <p:cNvSpPr>
              <a:spLocks noGrp="1" noRot="1" noMove="1" noResize="1" noEditPoints="1" noAdjustHandles="1" noChangeArrowheads="1" noChangeShapeType="1"/>
            </p:cNvSpPr>
            <p:nvPr/>
          </p:nvSpPr>
          <p:spPr>
            <a:xfrm>
              <a:off x="17707590" y="1145085"/>
              <a:ext cx="535108" cy="1070026"/>
            </a:xfrm>
            <a:custGeom>
              <a:avLst/>
              <a:gdLst>
                <a:gd name="connsiteX0" fmla="*/ 535109 w 535108"/>
                <a:gd name="connsiteY0" fmla="*/ 0 h 1070026"/>
                <a:gd name="connsiteX1" fmla="*/ 535013 w 535108"/>
                <a:gd name="connsiteY1" fmla="*/ 1070026 h 1070026"/>
                <a:gd name="connsiteX2" fmla="*/ 0 w 535108"/>
                <a:gd name="connsiteY2" fmla="*/ 535013 h 1070026"/>
                <a:gd name="connsiteX3" fmla="*/ 535109 w 535108"/>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108" h="1070026">
                  <a:moveTo>
                    <a:pt x="535109" y="0"/>
                  </a:moveTo>
                  <a:lnTo>
                    <a:pt x="535013" y="1070026"/>
                  </a:lnTo>
                  <a:lnTo>
                    <a:pt x="0" y="535013"/>
                  </a:lnTo>
                  <a:lnTo>
                    <a:pt x="535109" y="0"/>
                  </a:lnTo>
                  <a:close/>
                </a:path>
              </a:pathLst>
            </a:custGeom>
            <a:solidFill>
              <a:srgbClr val="F9C70F">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18" name="Freeform: Shape 117">
              <a:extLst>
                <a:ext uri="{FF2B5EF4-FFF2-40B4-BE49-F238E27FC236}">
                  <a16:creationId xmlns:a16="http://schemas.microsoft.com/office/drawing/2014/main" id="{D75C14AA-0F86-F4F7-78BB-E3D14F3500A8}"/>
                </a:ext>
              </a:extLst>
            </p:cNvPr>
            <p:cNvSpPr>
              <a:spLocks noGrp="1" noRot="1" noMove="1" noResize="1" noEditPoints="1" noAdjustHandles="1" noChangeArrowheads="1" noChangeShapeType="1"/>
            </p:cNvSpPr>
            <p:nvPr/>
          </p:nvSpPr>
          <p:spPr>
            <a:xfrm>
              <a:off x="17170945" y="1144509"/>
              <a:ext cx="536645" cy="1071274"/>
            </a:xfrm>
            <a:custGeom>
              <a:avLst/>
              <a:gdLst>
                <a:gd name="connsiteX0" fmla="*/ 768 w 536645"/>
                <a:gd name="connsiteY0" fmla="*/ 1071275 h 1071274"/>
                <a:gd name="connsiteX1" fmla="*/ 0 w 536645"/>
                <a:gd name="connsiteY1" fmla="*/ 1070507 h 1071274"/>
                <a:gd name="connsiteX2" fmla="*/ 96 w 536645"/>
                <a:gd name="connsiteY2" fmla="*/ 480 h 1071274"/>
                <a:gd name="connsiteX3" fmla="*/ 672 w 536645"/>
                <a:gd name="connsiteY3" fmla="*/ 0 h 1071274"/>
                <a:gd name="connsiteX4" fmla="*/ 1152 w 536645"/>
                <a:gd name="connsiteY4" fmla="*/ 0 h 1071274"/>
                <a:gd name="connsiteX5" fmla="*/ 536646 w 536645"/>
                <a:gd name="connsiteY5" fmla="*/ 535589 h 1071274"/>
                <a:gd name="connsiteX6" fmla="*/ 768 w 536645"/>
                <a:gd name="connsiteY6" fmla="*/ 1071275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768" y="1071275"/>
                  </a:moveTo>
                  <a:lnTo>
                    <a:pt x="0" y="1070507"/>
                  </a:lnTo>
                  <a:lnTo>
                    <a:pt x="96" y="480"/>
                  </a:lnTo>
                  <a:lnTo>
                    <a:pt x="672" y="0"/>
                  </a:lnTo>
                  <a:lnTo>
                    <a:pt x="1152" y="0"/>
                  </a:lnTo>
                  <a:lnTo>
                    <a:pt x="536646" y="535589"/>
                  </a:lnTo>
                  <a:lnTo>
                    <a:pt x="768" y="1071275"/>
                  </a:lnTo>
                  <a:close/>
                </a:path>
              </a:pathLst>
            </a:custGeom>
            <a:solidFill>
              <a:srgbClr val="FDD0A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19" name="Freeform: Shape 118">
              <a:extLst>
                <a:ext uri="{FF2B5EF4-FFF2-40B4-BE49-F238E27FC236}">
                  <a16:creationId xmlns:a16="http://schemas.microsoft.com/office/drawing/2014/main" id="{ED62252C-EEB7-685B-A946-51E29D77E434}"/>
                </a:ext>
              </a:extLst>
            </p:cNvPr>
            <p:cNvSpPr>
              <a:spLocks noGrp="1" noRot="1" noMove="1" noResize="1" noEditPoints="1" noAdjustHandles="1" noChangeArrowheads="1" noChangeShapeType="1"/>
            </p:cNvSpPr>
            <p:nvPr/>
          </p:nvSpPr>
          <p:spPr>
            <a:xfrm>
              <a:off x="16100054" y="1680003"/>
              <a:ext cx="1070890" cy="536069"/>
            </a:xfrm>
            <a:custGeom>
              <a:avLst/>
              <a:gdLst>
                <a:gd name="connsiteX0" fmla="*/ 288 w 1070890"/>
                <a:gd name="connsiteY0" fmla="*/ 535973 h 536069"/>
                <a:gd name="connsiteX1" fmla="*/ 0 w 1070890"/>
                <a:gd name="connsiteY1" fmla="*/ 535685 h 536069"/>
                <a:gd name="connsiteX2" fmla="*/ 535878 w 1070890"/>
                <a:gd name="connsiteY2" fmla="*/ 0 h 536069"/>
                <a:gd name="connsiteX3" fmla="*/ 1070891 w 1070890"/>
                <a:gd name="connsiteY3" fmla="*/ 535013 h 536069"/>
                <a:gd name="connsiteX4" fmla="*/ 1070891 w 1070890"/>
                <a:gd name="connsiteY4" fmla="*/ 536069 h 536069"/>
                <a:gd name="connsiteX5" fmla="*/ 288 w 1070890"/>
                <a:gd name="connsiteY5" fmla="*/ 535973 h 53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90" h="536069">
                  <a:moveTo>
                    <a:pt x="288" y="535973"/>
                  </a:moveTo>
                  <a:lnTo>
                    <a:pt x="0" y="535685"/>
                  </a:lnTo>
                  <a:lnTo>
                    <a:pt x="535878" y="0"/>
                  </a:lnTo>
                  <a:lnTo>
                    <a:pt x="1070891" y="535013"/>
                  </a:lnTo>
                  <a:lnTo>
                    <a:pt x="1070891" y="536069"/>
                  </a:lnTo>
                  <a:lnTo>
                    <a:pt x="288" y="535973"/>
                  </a:lnTo>
                  <a:close/>
                </a:path>
              </a:pathLst>
            </a:custGeom>
            <a:solidFill>
              <a:srgbClr val="F6911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20" name="Freeform: Shape 119">
              <a:extLst>
                <a:ext uri="{FF2B5EF4-FFF2-40B4-BE49-F238E27FC236}">
                  <a16:creationId xmlns:a16="http://schemas.microsoft.com/office/drawing/2014/main" id="{B987F9F2-3680-0F4F-84B1-87AA4E09A0E0}"/>
                </a:ext>
              </a:extLst>
            </p:cNvPr>
            <p:cNvSpPr>
              <a:spLocks noGrp="1" noRot="1" noMove="1" noResize="1" noEditPoints="1" noAdjustHandles="1" noChangeArrowheads="1" noChangeShapeType="1"/>
            </p:cNvSpPr>
            <p:nvPr/>
          </p:nvSpPr>
          <p:spPr>
            <a:xfrm>
              <a:off x="17171616" y="2751661"/>
              <a:ext cx="1070890" cy="536069"/>
            </a:xfrm>
            <a:custGeom>
              <a:avLst/>
              <a:gdLst>
                <a:gd name="connsiteX0" fmla="*/ 288 w 1070890"/>
                <a:gd name="connsiteY0" fmla="*/ 535973 h 536069"/>
                <a:gd name="connsiteX1" fmla="*/ 0 w 1070890"/>
                <a:gd name="connsiteY1" fmla="*/ 535685 h 536069"/>
                <a:gd name="connsiteX2" fmla="*/ 535878 w 1070890"/>
                <a:gd name="connsiteY2" fmla="*/ 0 h 536069"/>
                <a:gd name="connsiteX3" fmla="*/ 1070891 w 1070890"/>
                <a:gd name="connsiteY3" fmla="*/ 535013 h 536069"/>
                <a:gd name="connsiteX4" fmla="*/ 1070891 w 1070890"/>
                <a:gd name="connsiteY4" fmla="*/ 536070 h 536069"/>
                <a:gd name="connsiteX5" fmla="*/ 288 w 1070890"/>
                <a:gd name="connsiteY5" fmla="*/ 535973 h 53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90" h="536069">
                  <a:moveTo>
                    <a:pt x="288" y="535973"/>
                  </a:moveTo>
                  <a:lnTo>
                    <a:pt x="0" y="535685"/>
                  </a:lnTo>
                  <a:lnTo>
                    <a:pt x="535878" y="0"/>
                  </a:lnTo>
                  <a:lnTo>
                    <a:pt x="1070891" y="535013"/>
                  </a:lnTo>
                  <a:lnTo>
                    <a:pt x="1070891" y="536070"/>
                  </a:lnTo>
                  <a:lnTo>
                    <a:pt x="288" y="535973"/>
                  </a:lnTo>
                  <a:close/>
                </a:path>
              </a:pathLst>
            </a:custGeom>
            <a:solidFill>
              <a:srgbClr val="F6911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21" name="Freeform: Shape 120">
              <a:extLst>
                <a:ext uri="{FF2B5EF4-FFF2-40B4-BE49-F238E27FC236}">
                  <a16:creationId xmlns:a16="http://schemas.microsoft.com/office/drawing/2014/main" id="{289A080C-C470-B974-B915-1AB1087790AB}"/>
                </a:ext>
              </a:extLst>
            </p:cNvPr>
            <p:cNvSpPr>
              <a:spLocks noGrp="1" noRot="1" noMove="1" noResize="1" noEditPoints="1" noAdjustHandles="1" noChangeArrowheads="1" noChangeShapeType="1"/>
            </p:cNvSpPr>
            <p:nvPr/>
          </p:nvSpPr>
          <p:spPr>
            <a:xfrm>
              <a:off x="16100342" y="2215976"/>
              <a:ext cx="1070602" cy="535493"/>
            </a:xfrm>
            <a:custGeom>
              <a:avLst/>
              <a:gdLst>
                <a:gd name="connsiteX0" fmla="*/ 0 w 1070602"/>
                <a:gd name="connsiteY0" fmla="*/ 0 h 535493"/>
                <a:gd name="connsiteX1" fmla="*/ 1070603 w 1070602"/>
                <a:gd name="connsiteY1" fmla="*/ 96 h 535493"/>
                <a:gd name="connsiteX2" fmla="*/ 1070603 w 1070602"/>
                <a:gd name="connsiteY2" fmla="*/ 576 h 535493"/>
                <a:gd name="connsiteX3" fmla="*/ 535493 w 1070602"/>
                <a:gd name="connsiteY3" fmla="*/ 535493 h 535493"/>
                <a:gd name="connsiteX4" fmla="*/ 0 w 1070602"/>
                <a:gd name="connsiteY4" fmla="*/ 0 h 53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493">
                  <a:moveTo>
                    <a:pt x="0" y="0"/>
                  </a:moveTo>
                  <a:lnTo>
                    <a:pt x="1070603" y="96"/>
                  </a:lnTo>
                  <a:lnTo>
                    <a:pt x="1070603" y="576"/>
                  </a:lnTo>
                  <a:lnTo>
                    <a:pt x="535493" y="535493"/>
                  </a:lnTo>
                  <a:lnTo>
                    <a:pt x="0" y="0"/>
                  </a:lnTo>
                  <a:close/>
                </a:path>
              </a:pathLst>
            </a:custGeom>
            <a:solidFill>
              <a:srgbClr val="D45D27">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22" name="Freeform: Shape 121">
              <a:extLst>
                <a:ext uri="{FF2B5EF4-FFF2-40B4-BE49-F238E27FC236}">
                  <a16:creationId xmlns:a16="http://schemas.microsoft.com/office/drawing/2014/main" id="{092FE0F7-A15D-28F8-D316-3B26D6F6CCBA}"/>
                </a:ext>
              </a:extLst>
            </p:cNvPr>
            <p:cNvSpPr>
              <a:spLocks noGrp="1" noRot="1" noMove="1" noResize="1" noEditPoints="1" noAdjustHandles="1" noChangeArrowheads="1" noChangeShapeType="1"/>
            </p:cNvSpPr>
            <p:nvPr/>
          </p:nvSpPr>
          <p:spPr>
            <a:xfrm>
              <a:off x="16635836" y="2216552"/>
              <a:ext cx="535108" cy="1070026"/>
            </a:xfrm>
            <a:custGeom>
              <a:avLst/>
              <a:gdLst>
                <a:gd name="connsiteX0" fmla="*/ 535109 w 535108"/>
                <a:gd name="connsiteY0" fmla="*/ 0 h 1070026"/>
                <a:gd name="connsiteX1" fmla="*/ 535013 w 535108"/>
                <a:gd name="connsiteY1" fmla="*/ 1070026 h 1070026"/>
                <a:gd name="connsiteX2" fmla="*/ 0 w 535108"/>
                <a:gd name="connsiteY2" fmla="*/ 535013 h 1070026"/>
                <a:gd name="connsiteX3" fmla="*/ 535109 w 535108"/>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108" h="1070026">
                  <a:moveTo>
                    <a:pt x="535109" y="0"/>
                  </a:moveTo>
                  <a:lnTo>
                    <a:pt x="535013" y="1070026"/>
                  </a:lnTo>
                  <a:lnTo>
                    <a:pt x="0" y="535013"/>
                  </a:lnTo>
                  <a:lnTo>
                    <a:pt x="535109" y="0"/>
                  </a:lnTo>
                  <a:close/>
                </a:path>
              </a:pathLst>
            </a:custGeom>
            <a:solidFill>
              <a:srgbClr val="F6911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23" name="Freeform: Shape 122">
              <a:extLst>
                <a:ext uri="{FF2B5EF4-FFF2-40B4-BE49-F238E27FC236}">
                  <a16:creationId xmlns:a16="http://schemas.microsoft.com/office/drawing/2014/main" id="{4343BD17-33DF-B0AD-0B9B-C5378F635532}"/>
                </a:ext>
              </a:extLst>
            </p:cNvPr>
            <p:cNvSpPr>
              <a:spLocks noGrp="1" noRot="1" noMove="1" noResize="1" noEditPoints="1" noAdjustHandles="1" noChangeArrowheads="1" noChangeShapeType="1"/>
            </p:cNvSpPr>
            <p:nvPr/>
          </p:nvSpPr>
          <p:spPr>
            <a:xfrm>
              <a:off x="18242411" y="3287731"/>
              <a:ext cx="536645" cy="1071370"/>
            </a:xfrm>
            <a:custGeom>
              <a:avLst/>
              <a:gdLst>
                <a:gd name="connsiteX0" fmla="*/ 769 w 536645"/>
                <a:gd name="connsiteY0" fmla="*/ 1071371 h 1071370"/>
                <a:gd name="connsiteX1" fmla="*/ 0 w 536645"/>
                <a:gd name="connsiteY1" fmla="*/ 1070506 h 1071370"/>
                <a:gd name="connsiteX2" fmla="*/ 96 w 536645"/>
                <a:gd name="connsiteY2" fmla="*/ 576 h 1071370"/>
                <a:gd name="connsiteX3" fmla="*/ 577 w 536645"/>
                <a:gd name="connsiteY3" fmla="*/ 0 h 1071370"/>
                <a:gd name="connsiteX4" fmla="*/ 1152 w 536645"/>
                <a:gd name="connsiteY4" fmla="*/ 0 h 1071370"/>
                <a:gd name="connsiteX5" fmla="*/ 536646 w 536645"/>
                <a:gd name="connsiteY5" fmla="*/ 535589 h 1071370"/>
                <a:gd name="connsiteX6" fmla="*/ 769 w 536645"/>
                <a:gd name="connsiteY6" fmla="*/ 1071371 h 107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370">
                  <a:moveTo>
                    <a:pt x="769" y="1071371"/>
                  </a:moveTo>
                  <a:lnTo>
                    <a:pt x="0" y="1070506"/>
                  </a:lnTo>
                  <a:lnTo>
                    <a:pt x="96" y="576"/>
                  </a:lnTo>
                  <a:lnTo>
                    <a:pt x="577" y="0"/>
                  </a:lnTo>
                  <a:lnTo>
                    <a:pt x="1152" y="0"/>
                  </a:lnTo>
                  <a:lnTo>
                    <a:pt x="536646" y="535589"/>
                  </a:lnTo>
                  <a:lnTo>
                    <a:pt x="769" y="1071371"/>
                  </a:lnTo>
                  <a:close/>
                </a:path>
              </a:pathLst>
            </a:custGeom>
            <a:solidFill>
              <a:srgbClr val="E77D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24" name="Freeform: Shape 123">
              <a:extLst>
                <a:ext uri="{FF2B5EF4-FFF2-40B4-BE49-F238E27FC236}">
                  <a16:creationId xmlns:a16="http://schemas.microsoft.com/office/drawing/2014/main" id="{51610385-E46B-BE21-5CF4-8E656D3CC397}"/>
                </a:ext>
              </a:extLst>
            </p:cNvPr>
            <p:cNvSpPr>
              <a:spLocks noGrp="1" noRot="1" noMove="1" noResize="1" noEditPoints="1" noAdjustHandles="1" noChangeArrowheads="1" noChangeShapeType="1"/>
            </p:cNvSpPr>
            <p:nvPr/>
          </p:nvSpPr>
          <p:spPr>
            <a:xfrm>
              <a:off x="18243563" y="3287731"/>
              <a:ext cx="1070602" cy="535589"/>
            </a:xfrm>
            <a:custGeom>
              <a:avLst/>
              <a:gdLst>
                <a:gd name="connsiteX0" fmla="*/ 0 w 1070602"/>
                <a:gd name="connsiteY0" fmla="*/ 0 h 535589"/>
                <a:gd name="connsiteX1" fmla="*/ 1070603 w 1070602"/>
                <a:gd name="connsiteY1" fmla="*/ 96 h 535589"/>
                <a:gd name="connsiteX2" fmla="*/ 1070603 w 1070602"/>
                <a:gd name="connsiteY2" fmla="*/ 672 h 535589"/>
                <a:gd name="connsiteX3" fmla="*/ 535493 w 1070602"/>
                <a:gd name="connsiteY3" fmla="*/ 535589 h 535589"/>
                <a:gd name="connsiteX4" fmla="*/ 0 w 1070602"/>
                <a:gd name="connsiteY4" fmla="*/ 0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9">
                  <a:moveTo>
                    <a:pt x="0" y="0"/>
                  </a:moveTo>
                  <a:lnTo>
                    <a:pt x="1070603" y="96"/>
                  </a:lnTo>
                  <a:lnTo>
                    <a:pt x="1070603" y="672"/>
                  </a:lnTo>
                  <a:lnTo>
                    <a:pt x="535493" y="535589"/>
                  </a:lnTo>
                  <a:lnTo>
                    <a:pt x="0" y="0"/>
                  </a:lnTo>
                  <a:close/>
                </a:path>
              </a:pathLst>
            </a:custGeom>
            <a:solidFill>
              <a:srgbClr val="F6F3B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25" name="Freeform: Shape 124">
              <a:extLst>
                <a:ext uri="{FF2B5EF4-FFF2-40B4-BE49-F238E27FC236}">
                  <a16:creationId xmlns:a16="http://schemas.microsoft.com/office/drawing/2014/main" id="{563D1DBE-046F-02F8-BAA6-1FED159D4A92}"/>
                </a:ext>
              </a:extLst>
            </p:cNvPr>
            <p:cNvSpPr>
              <a:spLocks noGrp="1" noRot="1" noMove="1" noResize="1" noEditPoints="1" noAdjustHandles="1" noChangeArrowheads="1" noChangeShapeType="1"/>
            </p:cNvSpPr>
            <p:nvPr/>
          </p:nvSpPr>
          <p:spPr>
            <a:xfrm>
              <a:off x="13956161" y="72659"/>
              <a:ext cx="536549" cy="1071274"/>
            </a:xfrm>
            <a:custGeom>
              <a:avLst/>
              <a:gdLst>
                <a:gd name="connsiteX0" fmla="*/ 672 w 536549"/>
                <a:gd name="connsiteY0" fmla="*/ 1071275 h 1071274"/>
                <a:gd name="connsiteX1" fmla="*/ 0 w 536549"/>
                <a:gd name="connsiteY1" fmla="*/ 1070507 h 1071274"/>
                <a:gd name="connsiteX2" fmla="*/ 96 w 536549"/>
                <a:gd name="connsiteY2" fmla="*/ 480 h 1071274"/>
                <a:gd name="connsiteX3" fmla="*/ 576 w 536549"/>
                <a:gd name="connsiteY3" fmla="*/ 0 h 1071274"/>
                <a:gd name="connsiteX4" fmla="*/ 1056 w 536549"/>
                <a:gd name="connsiteY4" fmla="*/ 0 h 1071274"/>
                <a:gd name="connsiteX5" fmla="*/ 536550 w 536549"/>
                <a:gd name="connsiteY5" fmla="*/ 535493 h 1071274"/>
                <a:gd name="connsiteX6" fmla="*/ 672 w 536549"/>
                <a:gd name="connsiteY6" fmla="*/ 1071275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549" h="1071274">
                  <a:moveTo>
                    <a:pt x="672" y="1071275"/>
                  </a:moveTo>
                  <a:lnTo>
                    <a:pt x="0" y="1070507"/>
                  </a:lnTo>
                  <a:lnTo>
                    <a:pt x="96" y="480"/>
                  </a:lnTo>
                  <a:lnTo>
                    <a:pt x="576" y="0"/>
                  </a:lnTo>
                  <a:lnTo>
                    <a:pt x="1056" y="0"/>
                  </a:lnTo>
                  <a:lnTo>
                    <a:pt x="536550" y="535493"/>
                  </a:lnTo>
                  <a:lnTo>
                    <a:pt x="672" y="1071275"/>
                  </a:lnTo>
                  <a:close/>
                </a:path>
              </a:pathLst>
            </a:custGeom>
            <a:solidFill>
              <a:srgbClr val="F6911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26" name="Freeform: Shape 125">
              <a:extLst>
                <a:ext uri="{FF2B5EF4-FFF2-40B4-BE49-F238E27FC236}">
                  <a16:creationId xmlns:a16="http://schemas.microsoft.com/office/drawing/2014/main" id="{A34590F3-5DD5-A98A-B8D8-6533725AE0C9}"/>
                </a:ext>
              </a:extLst>
            </p:cNvPr>
            <p:cNvSpPr>
              <a:spLocks noGrp="1" noRot="1" noMove="1" noResize="1" noEditPoints="1" noAdjustHandles="1" noChangeArrowheads="1" noChangeShapeType="1"/>
            </p:cNvSpPr>
            <p:nvPr/>
          </p:nvSpPr>
          <p:spPr>
            <a:xfrm>
              <a:off x="14492710" y="73235"/>
              <a:ext cx="535204" cy="1070026"/>
            </a:xfrm>
            <a:custGeom>
              <a:avLst/>
              <a:gdLst>
                <a:gd name="connsiteX0" fmla="*/ 535205 w 535204"/>
                <a:gd name="connsiteY0" fmla="*/ 0 h 1070026"/>
                <a:gd name="connsiteX1" fmla="*/ 535110 w 535204"/>
                <a:gd name="connsiteY1" fmla="*/ 1070026 h 1070026"/>
                <a:gd name="connsiteX2" fmla="*/ 0 w 535204"/>
                <a:gd name="connsiteY2" fmla="*/ 534917 h 1070026"/>
                <a:gd name="connsiteX3" fmla="*/ 535205 w 535204"/>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204" h="1070026">
                  <a:moveTo>
                    <a:pt x="535205" y="0"/>
                  </a:moveTo>
                  <a:lnTo>
                    <a:pt x="535110" y="1070026"/>
                  </a:lnTo>
                  <a:lnTo>
                    <a:pt x="0" y="534917"/>
                  </a:lnTo>
                  <a:lnTo>
                    <a:pt x="535205" y="0"/>
                  </a:lnTo>
                  <a:close/>
                </a:path>
              </a:pathLst>
            </a:custGeom>
            <a:solidFill>
              <a:srgbClr val="BAA3C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27" name="Freeform: Shape 126">
              <a:extLst>
                <a:ext uri="{FF2B5EF4-FFF2-40B4-BE49-F238E27FC236}">
                  <a16:creationId xmlns:a16="http://schemas.microsoft.com/office/drawing/2014/main" id="{35424555-A8B8-7E9D-73D9-4029333DCBA3}"/>
                </a:ext>
              </a:extLst>
            </p:cNvPr>
            <p:cNvSpPr>
              <a:spLocks noGrp="1" noRot="1" noMove="1" noResize="1" noEditPoints="1" noAdjustHandles="1" noChangeArrowheads="1" noChangeShapeType="1"/>
            </p:cNvSpPr>
            <p:nvPr/>
          </p:nvSpPr>
          <p:spPr>
            <a:xfrm>
              <a:off x="15028684" y="2215880"/>
              <a:ext cx="1070602" cy="535589"/>
            </a:xfrm>
            <a:custGeom>
              <a:avLst/>
              <a:gdLst>
                <a:gd name="connsiteX0" fmla="*/ 535493 w 1070602"/>
                <a:gd name="connsiteY0" fmla="*/ 535589 h 535589"/>
                <a:gd name="connsiteX1" fmla="*/ 0 w 1070602"/>
                <a:gd name="connsiteY1" fmla="*/ 0 h 535589"/>
                <a:gd name="connsiteX2" fmla="*/ 1070603 w 1070602"/>
                <a:gd name="connsiteY2" fmla="*/ 96 h 535589"/>
                <a:gd name="connsiteX3" fmla="*/ 1070603 w 1070602"/>
                <a:gd name="connsiteY3" fmla="*/ 576 h 535589"/>
                <a:gd name="connsiteX4" fmla="*/ 535493 w 1070602"/>
                <a:gd name="connsiteY4" fmla="*/ 535589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9">
                  <a:moveTo>
                    <a:pt x="535493" y="535589"/>
                  </a:moveTo>
                  <a:lnTo>
                    <a:pt x="0" y="0"/>
                  </a:lnTo>
                  <a:lnTo>
                    <a:pt x="1070603" y="96"/>
                  </a:lnTo>
                  <a:lnTo>
                    <a:pt x="1070603" y="576"/>
                  </a:lnTo>
                  <a:lnTo>
                    <a:pt x="535493" y="535589"/>
                  </a:lnTo>
                  <a:close/>
                </a:path>
              </a:pathLst>
            </a:custGeom>
            <a:solidFill>
              <a:srgbClr val="F8C506">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28" name="Freeform: Shape 127">
              <a:extLst>
                <a:ext uri="{FF2B5EF4-FFF2-40B4-BE49-F238E27FC236}">
                  <a16:creationId xmlns:a16="http://schemas.microsoft.com/office/drawing/2014/main" id="{2F632A8A-CD01-2EE1-EFCC-12AA66E51CF9}"/>
                </a:ext>
              </a:extLst>
            </p:cNvPr>
            <p:cNvSpPr>
              <a:spLocks noGrp="1" noRot="1" noMove="1" noResize="1" noEditPoints="1" noAdjustHandles="1" noChangeArrowheads="1" noChangeShapeType="1"/>
            </p:cNvSpPr>
            <p:nvPr/>
          </p:nvSpPr>
          <p:spPr>
            <a:xfrm>
              <a:off x="14492614" y="1144797"/>
              <a:ext cx="535205" cy="1070026"/>
            </a:xfrm>
            <a:custGeom>
              <a:avLst/>
              <a:gdLst>
                <a:gd name="connsiteX0" fmla="*/ 535206 w 535205"/>
                <a:gd name="connsiteY0" fmla="*/ 0 h 1070026"/>
                <a:gd name="connsiteX1" fmla="*/ 535110 w 535205"/>
                <a:gd name="connsiteY1" fmla="*/ 1070026 h 1070026"/>
                <a:gd name="connsiteX2" fmla="*/ 0 w 535205"/>
                <a:gd name="connsiteY2" fmla="*/ 534917 h 1070026"/>
                <a:gd name="connsiteX3" fmla="*/ 535206 w 535205"/>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205" h="1070026">
                  <a:moveTo>
                    <a:pt x="535206" y="0"/>
                  </a:moveTo>
                  <a:lnTo>
                    <a:pt x="535110" y="1070026"/>
                  </a:lnTo>
                  <a:lnTo>
                    <a:pt x="0" y="534917"/>
                  </a:lnTo>
                  <a:lnTo>
                    <a:pt x="535206" y="0"/>
                  </a:lnTo>
                  <a:close/>
                </a:path>
              </a:pathLst>
            </a:custGeom>
            <a:solidFill>
              <a:srgbClr val="603F98">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29" name="Freeform: Shape 128">
              <a:extLst>
                <a:ext uri="{FF2B5EF4-FFF2-40B4-BE49-F238E27FC236}">
                  <a16:creationId xmlns:a16="http://schemas.microsoft.com/office/drawing/2014/main" id="{EDE92B54-1971-EFB9-4724-0A8A28576355}"/>
                </a:ext>
              </a:extLst>
            </p:cNvPr>
            <p:cNvSpPr>
              <a:spLocks noGrp="1" noRot="1" noMove="1" noResize="1" noEditPoints="1" noAdjustHandles="1" noChangeArrowheads="1" noChangeShapeType="1"/>
            </p:cNvSpPr>
            <p:nvPr/>
          </p:nvSpPr>
          <p:spPr>
            <a:xfrm>
              <a:off x="15027820" y="72755"/>
              <a:ext cx="536644" cy="1071274"/>
            </a:xfrm>
            <a:custGeom>
              <a:avLst/>
              <a:gdLst>
                <a:gd name="connsiteX0" fmla="*/ 95 w 536644"/>
                <a:gd name="connsiteY0" fmla="*/ 480 h 1071274"/>
                <a:gd name="connsiteX1" fmla="*/ 575 w 536644"/>
                <a:gd name="connsiteY1" fmla="*/ 0 h 1071274"/>
                <a:gd name="connsiteX2" fmla="*/ 1152 w 536644"/>
                <a:gd name="connsiteY2" fmla="*/ 0 h 1071274"/>
                <a:gd name="connsiteX3" fmla="*/ 536644 w 536644"/>
                <a:gd name="connsiteY3" fmla="*/ 535493 h 1071274"/>
                <a:gd name="connsiteX4" fmla="*/ 672 w 536644"/>
                <a:gd name="connsiteY4" fmla="*/ 1071275 h 1071274"/>
                <a:gd name="connsiteX5" fmla="*/ 0 w 536644"/>
                <a:gd name="connsiteY5" fmla="*/ 1070507 h 1071274"/>
                <a:gd name="connsiteX6" fmla="*/ 95 w 536644"/>
                <a:gd name="connsiteY6" fmla="*/ 480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4" h="1071274">
                  <a:moveTo>
                    <a:pt x="95" y="480"/>
                  </a:moveTo>
                  <a:lnTo>
                    <a:pt x="575" y="0"/>
                  </a:lnTo>
                  <a:lnTo>
                    <a:pt x="1152" y="0"/>
                  </a:lnTo>
                  <a:lnTo>
                    <a:pt x="536644" y="535493"/>
                  </a:lnTo>
                  <a:lnTo>
                    <a:pt x="672" y="1071275"/>
                  </a:lnTo>
                  <a:lnTo>
                    <a:pt x="0" y="1070507"/>
                  </a:lnTo>
                  <a:lnTo>
                    <a:pt x="95" y="480"/>
                  </a:lnTo>
                  <a:close/>
                </a:path>
              </a:pathLst>
            </a:custGeom>
            <a:solidFill>
              <a:srgbClr val="624098">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30" name="Freeform: Shape 129">
              <a:extLst>
                <a:ext uri="{FF2B5EF4-FFF2-40B4-BE49-F238E27FC236}">
                  <a16:creationId xmlns:a16="http://schemas.microsoft.com/office/drawing/2014/main" id="{742F8A5F-6D7C-F0B0-4D59-38C34486627D}"/>
                </a:ext>
              </a:extLst>
            </p:cNvPr>
            <p:cNvSpPr>
              <a:spLocks noGrp="1" noRot="1" noMove="1" noResize="1" noEditPoints="1" noAdjustHandles="1" noChangeArrowheads="1" noChangeShapeType="1"/>
            </p:cNvSpPr>
            <p:nvPr/>
          </p:nvSpPr>
          <p:spPr>
            <a:xfrm>
              <a:off x="15028395" y="1679907"/>
              <a:ext cx="1070890" cy="536069"/>
            </a:xfrm>
            <a:custGeom>
              <a:avLst/>
              <a:gdLst>
                <a:gd name="connsiteX0" fmla="*/ 288 w 1070890"/>
                <a:gd name="connsiteY0" fmla="*/ 535973 h 536069"/>
                <a:gd name="connsiteX1" fmla="*/ 0 w 1070890"/>
                <a:gd name="connsiteY1" fmla="*/ 535685 h 536069"/>
                <a:gd name="connsiteX2" fmla="*/ 535974 w 1070890"/>
                <a:gd name="connsiteY2" fmla="*/ 0 h 536069"/>
                <a:gd name="connsiteX3" fmla="*/ 1070891 w 1070890"/>
                <a:gd name="connsiteY3" fmla="*/ 535013 h 536069"/>
                <a:gd name="connsiteX4" fmla="*/ 1070891 w 1070890"/>
                <a:gd name="connsiteY4" fmla="*/ 536069 h 536069"/>
                <a:gd name="connsiteX5" fmla="*/ 288 w 1070890"/>
                <a:gd name="connsiteY5" fmla="*/ 535973 h 53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90" h="536069">
                  <a:moveTo>
                    <a:pt x="288" y="535973"/>
                  </a:moveTo>
                  <a:lnTo>
                    <a:pt x="0" y="535685"/>
                  </a:lnTo>
                  <a:lnTo>
                    <a:pt x="535974" y="0"/>
                  </a:lnTo>
                  <a:lnTo>
                    <a:pt x="1070891" y="535013"/>
                  </a:lnTo>
                  <a:lnTo>
                    <a:pt x="1070891" y="536069"/>
                  </a:lnTo>
                  <a:lnTo>
                    <a:pt x="288" y="535973"/>
                  </a:lnTo>
                  <a:close/>
                </a:path>
              </a:pathLst>
            </a:custGeom>
            <a:solidFill>
              <a:srgbClr val="E96C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31" name="Freeform: Shape 130">
              <a:extLst>
                <a:ext uri="{FF2B5EF4-FFF2-40B4-BE49-F238E27FC236}">
                  <a16:creationId xmlns:a16="http://schemas.microsoft.com/office/drawing/2014/main" id="{1010FC3C-959A-5880-865B-1EBC1B664CAF}"/>
                </a:ext>
              </a:extLst>
            </p:cNvPr>
            <p:cNvSpPr>
              <a:spLocks noGrp="1" noRot="1" noMove="1" noResize="1" noEditPoints="1" noAdjustHandles="1" noChangeArrowheads="1" noChangeShapeType="1"/>
            </p:cNvSpPr>
            <p:nvPr/>
          </p:nvSpPr>
          <p:spPr>
            <a:xfrm>
              <a:off x="15027724" y="1144317"/>
              <a:ext cx="536645" cy="1071274"/>
            </a:xfrm>
            <a:custGeom>
              <a:avLst/>
              <a:gdLst>
                <a:gd name="connsiteX0" fmla="*/ 672 w 536645"/>
                <a:gd name="connsiteY0" fmla="*/ 1071275 h 1071274"/>
                <a:gd name="connsiteX1" fmla="*/ 0 w 536645"/>
                <a:gd name="connsiteY1" fmla="*/ 1070506 h 1071274"/>
                <a:gd name="connsiteX2" fmla="*/ 96 w 536645"/>
                <a:gd name="connsiteY2" fmla="*/ 480 h 1071274"/>
                <a:gd name="connsiteX3" fmla="*/ 575 w 536645"/>
                <a:gd name="connsiteY3" fmla="*/ 0 h 1071274"/>
                <a:gd name="connsiteX4" fmla="*/ 1152 w 536645"/>
                <a:gd name="connsiteY4" fmla="*/ 0 h 1071274"/>
                <a:gd name="connsiteX5" fmla="*/ 536646 w 536645"/>
                <a:gd name="connsiteY5" fmla="*/ 535589 h 1071274"/>
                <a:gd name="connsiteX6" fmla="*/ 672 w 536645"/>
                <a:gd name="connsiteY6" fmla="*/ 1071275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672" y="1071275"/>
                  </a:moveTo>
                  <a:lnTo>
                    <a:pt x="0" y="1070506"/>
                  </a:lnTo>
                  <a:lnTo>
                    <a:pt x="96" y="480"/>
                  </a:lnTo>
                  <a:lnTo>
                    <a:pt x="575" y="0"/>
                  </a:lnTo>
                  <a:lnTo>
                    <a:pt x="1152" y="0"/>
                  </a:lnTo>
                  <a:lnTo>
                    <a:pt x="536646" y="535589"/>
                  </a:lnTo>
                  <a:lnTo>
                    <a:pt x="672" y="1071275"/>
                  </a:lnTo>
                  <a:close/>
                </a:path>
              </a:pathLst>
            </a:custGeom>
            <a:solidFill>
              <a:srgbClr val="FDD0A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32" name="Freeform: Shape 131">
              <a:extLst>
                <a:ext uri="{FF2B5EF4-FFF2-40B4-BE49-F238E27FC236}">
                  <a16:creationId xmlns:a16="http://schemas.microsoft.com/office/drawing/2014/main" id="{057890BB-3BF2-F004-0071-EA56DFAFB574}"/>
                </a:ext>
              </a:extLst>
            </p:cNvPr>
            <p:cNvSpPr>
              <a:spLocks noGrp="1" noRot="1" noMove="1" noResize="1" noEditPoints="1" noAdjustHandles="1" noChangeArrowheads="1" noChangeShapeType="1"/>
            </p:cNvSpPr>
            <p:nvPr/>
          </p:nvSpPr>
          <p:spPr>
            <a:xfrm>
              <a:off x="15028876" y="1144317"/>
              <a:ext cx="1070506" cy="535589"/>
            </a:xfrm>
            <a:custGeom>
              <a:avLst/>
              <a:gdLst>
                <a:gd name="connsiteX0" fmla="*/ 0 w 1070506"/>
                <a:gd name="connsiteY0" fmla="*/ 0 h 535589"/>
                <a:gd name="connsiteX1" fmla="*/ 1070506 w 1070506"/>
                <a:gd name="connsiteY1" fmla="*/ 96 h 535589"/>
                <a:gd name="connsiteX2" fmla="*/ 1070506 w 1070506"/>
                <a:gd name="connsiteY2" fmla="*/ 576 h 535589"/>
                <a:gd name="connsiteX3" fmla="*/ 535493 w 1070506"/>
                <a:gd name="connsiteY3" fmla="*/ 535589 h 535589"/>
                <a:gd name="connsiteX4" fmla="*/ 0 w 1070506"/>
                <a:gd name="connsiteY4" fmla="*/ 0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506" h="535589">
                  <a:moveTo>
                    <a:pt x="0" y="0"/>
                  </a:moveTo>
                  <a:lnTo>
                    <a:pt x="1070506" y="96"/>
                  </a:lnTo>
                  <a:lnTo>
                    <a:pt x="1070506" y="576"/>
                  </a:lnTo>
                  <a:lnTo>
                    <a:pt x="535493" y="535589"/>
                  </a:lnTo>
                  <a:lnTo>
                    <a:pt x="0" y="0"/>
                  </a:lnTo>
                  <a:close/>
                </a:path>
              </a:pathLst>
            </a:custGeom>
            <a:solidFill>
              <a:srgbClr val="F9C70F">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33" name="Freeform: Shape 132">
              <a:extLst>
                <a:ext uri="{FF2B5EF4-FFF2-40B4-BE49-F238E27FC236}">
                  <a16:creationId xmlns:a16="http://schemas.microsoft.com/office/drawing/2014/main" id="{6C3DBA7E-03D0-0D21-1E80-13E0B2A2CC8D}"/>
                </a:ext>
              </a:extLst>
            </p:cNvPr>
            <p:cNvSpPr>
              <a:spLocks noGrp="1" noRot="1" noMove="1" noResize="1" noEditPoints="1" noAdjustHandles="1" noChangeArrowheads="1" noChangeShapeType="1"/>
            </p:cNvSpPr>
            <p:nvPr/>
          </p:nvSpPr>
          <p:spPr>
            <a:xfrm>
              <a:off x="15564370" y="1144893"/>
              <a:ext cx="535012" cy="1070026"/>
            </a:xfrm>
            <a:custGeom>
              <a:avLst/>
              <a:gdLst>
                <a:gd name="connsiteX0" fmla="*/ 535013 w 535012"/>
                <a:gd name="connsiteY0" fmla="*/ 0 h 1070026"/>
                <a:gd name="connsiteX1" fmla="*/ 534917 w 535012"/>
                <a:gd name="connsiteY1" fmla="*/ 1070026 h 1070026"/>
                <a:gd name="connsiteX2" fmla="*/ 0 w 535012"/>
                <a:gd name="connsiteY2" fmla="*/ 535013 h 1070026"/>
                <a:gd name="connsiteX3" fmla="*/ 535013 w 535012"/>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012" h="1070026">
                  <a:moveTo>
                    <a:pt x="535013" y="0"/>
                  </a:moveTo>
                  <a:lnTo>
                    <a:pt x="534917" y="1070026"/>
                  </a:lnTo>
                  <a:lnTo>
                    <a:pt x="0" y="535013"/>
                  </a:lnTo>
                  <a:lnTo>
                    <a:pt x="535013" y="0"/>
                  </a:lnTo>
                  <a:close/>
                </a:path>
              </a:pathLst>
            </a:custGeom>
            <a:solidFill>
              <a:srgbClr val="F6F3B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34" name="Freeform: Shape 133">
              <a:extLst>
                <a:ext uri="{FF2B5EF4-FFF2-40B4-BE49-F238E27FC236}">
                  <a16:creationId xmlns:a16="http://schemas.microsoft.com/office/drawing/2014/main" id="{B9260B22-E14C-A385-A9E6-28E9DD18F6C9}"/>
                </a:ext>
              </a:extLst>
            </p:cNvPr>
            <p:cNvSpPr>
              <a:spLocks noGrp="1" noRot="1" noMove="1" noResize="1" noEditPoints="1" noAdjustHandles="1" noChangeArrowheads="1" noChangeShapeType="1"/>
            </p:cNvSpPr>
            <p:nvPr/>
          </p:nvSpPr>
          <p:spPr>
            <a:xfrm>
              <a:off x="18242603" y="1143453"/>
              <a:ext cx="536645" cy="1071274"/>
            </a:xfrm>
            <a:custGeom>
              <a:avLst/>
              <a:gdLst>
                <a:gd name="connsiteX0" fmla="*/ 96 w 536645"/>
                <a:gd name="connsiteY0" fmla="*/ 480 h 1071274"/>
                <a:gd name="connsiteX1" fmla="*/ 577 w 536645"/>
                <a:gd name="connsiteY1" fmla="*/ 0 h 1071274"/>
                <a:gd name="connsiteX2" fmla="*/ 1152 w 536645"/>
                <a:gd name="connsiteY2" fmla="*/ 0 h 1071274"/>
                <a:gd name="connsiteX3" fmla="*/ 536646 w 536645"/>
                <a:gd name="connsiteY3" fmla="*/ 535493 h 1071274"/>
                <a:gd name="connsiteX4" fmla="*/ 768 w 536645"/>
                <a:gd name="connsiteY4" fmla="*/ 1071275 h 1071274"/>
                <a:gd name="connsiteX5" fmla="*/ 0 w 536645"/>
                <a:gd name="connsiteY5" fmla="*/ 1070506 h 1071274"/>
                <a:gd name="connsiteX6" fmla="*/ 96 w 536645"/>
                <a:gd name="connsiteY6" fmla="*/ 480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96" y="480"/>
                  </a:moveTo>
                  <a:lnTo>
                    <a:pt x="577" y="0"/>
                  </a:lnTo>
                  <a:lnTo>
                    <a:pt x="1152" y="0"/>
                  </a:lnTo>
                  <a:lnTo>
                    <a:pt x="536646" y="535493"/>
                  </a:lnTo>
                  <a:lnTo>
                    <a:pt x="768" y="1071275"/>
                  </a:lnTo>
                  <a:lnTo>
                    <a:pt x="0" y="1070506"/>
                  </a:lnTo>
                  <a:lnTo>
                    <a:pt x="96" y="480"/>
                  </a:lnTo>
                  <a:close/>
                </a:path>
              </a:pathLst>
            </a:custGeom>
            <a:solidFill>
              <a:srgbClr val="F6911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35" name="Freeform: Shape 134">
              <a:extLst>
                <a:ext uri="{FF2B5EF4-FFF2-40B4-BE49-F238E27FC236}">
                  <a16:creationId xmlns:a16="http://schemas.microsoft.com/office/drawing/2014/main" id="{FE9D0A93-646B-F3B4-B90B-CF4744CCF25A}"/>
                </a:ext>
              </a:extLst>
            </p:cNvPr>
            <p:cNvSpPr>
              <a:spLocks noGrp="1" noRot="1" noMove="1" noResize="1" noEditPoints="1" noAdjustHandles="1" noChangeArrowheads="1" noChangeShapeType="1"/>
            </p:cNvSpPr>
            <p:nvPr/>
          </p:nvSpPr>
          <p:spPr>
            <a:xfrm>
              <a:off x="18778481" y="1144701"/>
              <a:ext cx="536644" cy="1071370"/>
            </a:xfrm>
            <a:custGeom>
              <a:avLst/>
              <a:gdLst>
                <a:gd name="connsiteX0" fmla="*/ 535877 w 536644"/>
                <a:gd name="connsiteY0" fmla="*/ 0 h 1071370"/>
                <a:gd name="connsiteX1" fmla="*/ 536644 w 536644"/>
                <a:gd name="connsiteY1" fmla="*/ 864 h 1071370"/>
                <a:gd name="connsiteX2" fmla="*/ 536550 w 536644"/>
                <a:gd name="connsiteY2" fmla="*/ 1070795 h 1071370"/>
                <a:gd name="connsiteX3" fmla="*/ 536069 w 536644"/>
                <a:gd name="connsiteY3" fmla="*/ 1071371 h 1071370"/>
                <a:gd name="connsiteX4" fmla="*/ 535492 w 536644"/>
                <a:gd name="connsiteY4" fmla="*/ 1071371 h 1071370"/>
                <a:gd name="connsiteX5" fmla="*/ 0 w 536644"/>
                <a:gd name="connsiteY5" fmla="*/ 535781 h 1071370"/>
                <a:gd name="connsiteX6" fmla="*/ 535877 w 536644"/>
                <a:gd name="connsiteY6" fmla="*/ 0 h 107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4" h="1071370">
                  <a:moveTo>
                    <a:pt x="535877" y="0"/>
                  </a:moveTo>
                  <a:lnTo>
                    <a:pt x="536644" y="864"/>
                  </a:lnTo>
                  <a:lnTo>
                    <a:pt x="536550" y="1070795"/>
                  </a:lnTo>
                  <a:lnTo>
                    <a:pt x="536069" y="1071371"/>
                  </a:lnTo>
                  <a:lnTo>
                    <a:pt x="535492" y="1071371"/>
                  </a:lnTo>
                  <a:lnTo>
                    <a:pt x="0" y="535781"/>
                  </a:lnTo>
                  <a:lnTo>
                    <a:pt x="535877" y="0"/>
                  </a:lnTo>
                  <a:close/>
                </a:path>
              </a:pathLst>
            </a:custGeom>
            <a:solidFill>
              <a:srgbClr val="F6C177">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36" name="Freeform: Shape 135">
              <a:extLst>
                <a:ext uri="{FF2B5EF4-FFF2-40B4-BE49-F238E27FC236}">
                  <a16:creationId xmlns:a16="http://schemas.microsoft.com/office/drawing/2014/main" id="{C31D83CA-6D32-3BDB-2088-1EBDFC589C27}"/>
                </a:ext>
              </a:extLst>
            </p:cNvPr>
            <p:cNvSpPr>
              <a:spLocks noGrp="1" noRot="1" noMove="1" noResize="1" noEditPoints="1" noAdjustHandles="1" noChangeArrowheads="1" noChangeShapeType="1"/>
            </p:cNvSpPr>
            <p:nvPr/>
          </p:nvSpPr>
          <p:spPr>
            <a:xfrm>
              <a:off x="16636028" y="73427"/>
              <a:ext cx="535108" cy="1070026"/>
            </a:xfrm>
            <a:custGeom>
              <a:avLst/>
              <a:gdLst>
                <a:gd name="connsiteX0" fmla="*/ 535109 w 535108"/>
                <a:gd name="connsiteY0" fmla="*/ 0 h 1070026"/>
                <a:gd name="connsiteX1" fmla="*/ 535013 w 535108"/>
                <a:gd name="connsiteY1" fmla="*/ 1070026 h 1070026"/>
                <a:gd name="connsiteX2" fmla="*/ 0 w 535108"/>
                <a:gd name="connsiteY2" fmla="*/ 535013 h 1070026"/>
                <a:gd name="connsiteX3" fmla="*/ 535109 w 535108"/>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108" h="1070026">
                  <a:moveTo>
                    <a:pt x="535109" y="0"/>
                  </a:moveTo>
                  <a:lnTo>
                    <a:pt x="535013" y="1070026"/>
                  </a:lnTo>
                  <a:lnTo>
                    <a:pt x="0" y="535013"/>
                  </a:lnTo>
                  <a:lnTo>
                    <a:pt x="535109" y="0"/>
                  </a:lnTo>
                  <a:close/>
                </a:path>
              </a:pathLst>
            </a:custGeom>
            <a:solidFill>
              <a:srgbClr val="F6911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37" name="Freeform: Shape 136">
              <a:extLst>
                <a:ext uri="{FF2B5EF4-FFF2-40B4-BE49-F238E27FC236}">
                  <a16:creationId xmlns:a16="http://schemas.microsoft.com/office/drawing/2014/main" id="{9BE0787E-EE84-ADA8-3105-0309EB6D1FB5}"/>
                </a:ext>
              </a:extLst>
            </p:cNvPr>
            <p:cNvSpPr>
              <a:spLocks noGrp="1" noRot="1" noMove="1" noResize="1" noEditPoints="1" noAdjustHandles="1" noChangeArrowheads="1" noChangeShapeType="1"/>
            </p:cNvSpPr>
            <p:nvPr/>
          </p:nvSpPr>
          <p:spPr>
            <a:xfrm>
              <a:off x="16100150" y="608440"/>
              <a:ext cx="1070890" cy="536069"/>
            </a:xfrm>
            <a:custGeom>
              <a:avLst/>
              <a:gdLst>
                <a:gd name="connsiteX0" fmla="*/ 288 w 1070890"/>
                <a:gd name="connsiteY0" fmla="*/ 535973 h 536069"/>
                <a:gd name="connsiteX1" fmla="*/ 0 w 1070890"/>
                <a:gd name="connsiteY1" fmla="*/ 535685 h 536069"/>
                <a:gd name="connsiteX2" fmla="*/ 535878 w 1070890"/>
                <a:gd name="connsiteY2" fmla="*/ 0 h 536069"/>
                <a:gd name="connsiteX3" fmla="*/ 1070891 w 1070890"/>
                <a:gd name="connsiteY3" fmla="*/ 535013 h 536069"/>
                <a:gd name="connsiteX4" fmla="*/ 1070891 w 1070890"/>
                <a:gd name="connsiteY4" fmla="*/ 536069 h 536069"/>
                <a:gd name="connsiteX5" fmla="*/ 288 w 1070890"/>
                <a:gd name="connsiteY5" fmla="*/ 535973 h 53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90" h="536069">
                  <a:moveTo>
                    <a:pt x="288" y="535973"/>
                  </a:moveTo>
                  <a:lnTo>
                    <a:pt x="0" y="535685"/>
                  </a:lnTo>
                  <a:lnTo>
                    <a:pt x="535878" y="0"/>
                  </a:lnTo>
                  <a:lnTo>
                    <a:pt x="1070891" y="535013"/>
                  </a:lnTo>
                  <a:lnTo>
                    <a:pt x="1070891" y="536069"/>
                  </a:lnTo>
                  <a:lnTo>
                    <a:pt x="288" y="535973"/>
                  </a:lnTo>
                  <a:close/>
                </a:path>
              </a:pathLst>
            </a:custGeom>
            <a:solidFill>
              <a:srgbClr val="F9E47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38" name="Freeform: Shape 137">
              <a:extLst>
                <a:ext uri="{FF2B5EF4-FFF2-40B4-BE49-F238E27FC236}">
                  <a16:creationId xmlns:a16="http://schemas.microsoft.com/office/drawing/2014/main" id="{2CF4CF82-9642-4C52-EFC3-C0F0A724A1C8}"/>
                </a:ext>
              </a:extLst>
            </p:cNvPr>
            <p:cNvSpPr>
              <a:spLocks noGrp="1" noRot="1" noMove="1" noResize="1" noEditPoints="1" noAdjustHandles="1" noChangeArrowheads="1" noChangeShapeType="1"/>
            </p:cNvSpPr>
            <p:nvPr/>
          </p:nvSpPr>
          <p:spPr>
            <a:xfrm>
              <a:off x="16099382" y="72851"/>
              <a:ext cx="536645" cy="1071274"/>
            </a:xfrm>
            <a:custGeom>
              <a:avLst/>
              <a:gdLst>
                <a:gd name="connsiteX0" fmla="*/ 768 w 536645"/>
                <a:gd name="connsiteY0" fmla="*/ 1071275 h 1071274"/>
                <a:gd name="connsiteX1" fmla="*/ 0 w 536645"/>
                <a:gd name="connsiteY1" fmla="*/ 1070506 h 1071274"/>
                <a:gd name="connsiteX2" fmla="*/ 96 w 536645"/>
                <a:gd name="connsiteY2" fmla="*/ 480 h 1071274"/>
                <a:gd name="connsiteX3" fmla="*/ 575 w 536645"/>
                <a:gd name="connsiteY3" fmla="*/ 0 h 1071274"/>
                <a:gd name="connsiteX4" fmla="*/ 1152 w 536645"/>
                <a:gd name="connsiteY4" fmla="*/ 0 h 1071274"/>
                <a:gd name="connsiteX5" fmla="*/ 536646 w 536645"/>
                <a:gd name="connsiteY5" fmla="*/ 535589 h 1071274"/>
                <a:gd name="connsiteX6" fmla="*/ 768 w 536645"/>
                <a:gd name="connsiteY6" fmla="*/ 1071275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768" y="1071275"/>
                  </a:moveTo>
                  <a:lnTo>
                    <a:pt x="0" y="1070506"/>
                  </a:lnTo>
                  <a:lnTo>
                    <a:pt x="96" y="480"/>
                  </a:lnTo>
                  <a:lnTo>
                    <a:pt x="575" y="0"/>
                  </a:lnTo>
                  <a:lnTo>
                    <a:pt x="1152" y="0"/>
                  </a:lnTo>
                  <a:lnTo>
                    <a:pt x="536646" y="535589"/>
                  </a:lnTo>
                  <a:lnTo>
                    <a:pt x="768" y="1071275"/>
                  </a:lnTo>
                  <a:close/>
                </a:path>
              </a:pathLst>
            </a:custGeom>
            <a:solidFill>
              <a:srgbClr val="D45D27">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39" name="Freeform: Shape 138">
              <a:extLst>
                <a:ext uri="{FF2B5EF4-FFF2-40B4-BE49-F238E27FC236}">
                  <a16:creationId xmlns:a16="http://schemas.microsoft.com/office/drawing/2014/main" id="{598513FE-7B28-336D-E6AB-E0DCC83E3168}"/>
                </a:ext>
              </a:extLst>
            </p:cNvPr>
            <p:cNvSpPr>
              <a:spLocks noGrp="1" noRot="1" noMove="1" noResize="1" noEditPoints="1" noAdjustHandles="1" noChangeArrowheads="1" noChangeShapeType="1"/>
            </p:cNvSpPr>
            <p:nvPr/>
          </p:nvSpPr>
          <p:spPr>
            <a:xfrm>
              <a:off x="16099190" y="2215976"/>
              <a:ext cx="536645" cy="1071274"/>
            </a:xfrm>
            <a:custGeom>
              <a:avLst/>
              <a:gdLst>
                <a:gd name="connsiteX0" fmla="*/ 768 w 536645"/>
                <a:gd name="connsiteY0" fmla="*/ 1071275 h 1071274"/>
                <a:gd name="connsiteX1" fmla="*/ 0 w 536645"/>
                <a:gd name="connsiteY1" fmla="*/ 1070507 h 1071274"/>
                <a:gd name="connsiteX2" fmla="*/ 96 w 536645"/>
                <a:gd name="connsiteY2" fmla="*/ 480 h 1071274"/>
                <a:gd name="connsiteX3" fmla="*/ 575 w 536645"/>
                <a:gd name="connsiteY3" fmla="*/ 0 h 1071274"/>
                <a:gd name="connsiteX4" fmla="*/ 1152 w 536645"/>
                <a:gd name="connsiteY4" fmla="*/ 0 h 1071274"/>
                <a:gd name="connsiteX5" fmla="*/ 536646 w 536645"/>
                <a:gd name="connsiteY5" fmla="*/ 535589 h 1071274"/>
                <a:gd name="connsiteX6" fmla="*/ 768 w 536645"/>
                <a:gd name="connsiteY6" fmla="*/ 1071275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768" y="1071275"/>
                  </a:moveTo>
                  <a:lnTo>
                    <a:pt x="0" y="1070507"/>
                  </a:lnTo>
                  <a:lnTo>
                    <a:pt x="96" y="480"/>
                  </a:lnTo>
                  <a:lnTo>
                    <a:pt x="575" y="0"/>
                  </a:lnTo>
                  <a:lnTo>
                    <a:pt x="1152" y="0"/>
                  </a:lnTo>
                  <a:lnTo>
                    <a:pt x="536646" y="535589"/>
                  </a:lnTo>
                  <a:lnTo>
                    <a:pt x="768" y="1071275"/>
                  </a:lnTo>
                  <a:close/>
                </a:path>
              </a:pathLst>
            </a:custGeom>
            <a:solidFill>
              <a:srgbClr val="E96C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40" name="Freeform: Shape 139">
              <a:extLst>
                <a:ext uri="{FF2B5EF4-FFF2-40B4-BE49-F238E27FC236}">
                  <a16:creationId xmlns:a16="http://schemas.microsoft.com/office/drawing/2014/main" id="{D15710C2-AE2B-AEA4-AB4E-F10AA4FB38E3}"/>
                </a:ext>
              </a:extLst>
            </p:cNvPr>
            <p:cNvSpPr>
              <a:spLocks noGrp="1" noRot="1" noMove="1" noResize="1" noEditPoints="1" noAdjustHandles="1" noChangeArrowheads="1" noChangeShapeType="1"/>
            </p:cNvSpPr>
            <p:nvPr/>
          </p:nvSpPr>
          <p:spPr>
            <a:xfrm>
              <a:off x="18242699" y="73043"/>
              <a:ext cx="536645" cy="1071274"/>
            </a:xfrm>
            <a:custGeom>
              <a:avLst/>
              <a:gdLst>
                <a:gd name="connsiteX0" fmla="*/ 768 w 536645"/>
                <a:gd name="connsiteY0" fmla="*/ 1071275 h 1071274"/>
                <a:gd name="connsiteX1" fmla="*/ 0 w 536645"/>
                <a:gd name="connsiteY1" fmla="*/ 1070506 h 1071274"/>
                <a:gd name="connsiteX2" fmla="*/ 96 w 536645"/>
                <a:gd name="connsiteY2" fmla="*/ 480 h 1071274"/>
                <a:gd name="connsiteX3" fmla="*/ 577 w 536645"/>
                <a:gd name="connsiteY3" fmla="*/ 0 h 1071274"/>
                <a:gd name="connsiteX4" fmla="*/ 1152 w 536645"/>
                <a:gd name="connsiteY4" fmla="*/ 0 h 1071274"/>
                <a:gd name="connsiteX5" fmla="*/ 536646 w 536645"/>
                <a:gd name="connsiteY5" fmla="*/ 535589 h 1071274"/>
                <a:gd name="connsiteX6" fmla="*/ 768 w 536645"/>
                <a:gd name="connsiteY6" fmla="*/ 1071275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768" y="1071275"/>
                  </a:moveTo>
                  <a:lnTo>
                    <a:pt x="0" y="1070506"/>
                  </a:lnTo>
                  <a:lnTo>
                    <a:pt x="96" y="480"/>
                  </a:lnTo>
                  <a:lnTo>
                    <a:pt x="577" y="0"/>
                  </a:lnTo>
                  <a:lnTo>
                    <a:pt x="1152" y="0"/>
                  </a:lnTo>
                  <a:lnTo>
                    <a:pt x="536646" y="535589"/>
                  </a:lnTo>
                  <a:lnTo>
                    <a:pt x="768" y="1071275"/>
                  </a:lnTo>
                  <a:close/>
                </a:path>
              </a:pathLst>
            </a:custGeom>
            <a:solidFill>
              <a:srgbClr val="D45D27">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41" name="Freeform: Shape 140">
              <a:extLst>
                <a:ext uri="{FF2B5EF4-FFF2-40B4-BE49-F238E27FC236}">
                  <a16:creationId xmlns:a16="http://schemas.microsoft.com/office/drawing/2014/main" id="{C9091BBC-4987-96DA-1D2C-AAE30A8FA1E6}"/>
                </a:ext>
              </a:extLst>
            </p:cNvPr>
            <p:cNvSpPr>
              <a:spLocks noGrp="1" noRot="1" noMove="1" noResize="1" noEditPoints="1" noAdjustHandles="1" noChangeArrowheads="1" noChangeShapeType="1"/>
            </p:cNvSpPr>
            <p:nvPr/>
          </p:nvSpPr>
          <p:spPr>
            <a:xfrm>
              <a:off x="17171041" y="72947"/>
              <a:ext cx="536645" cy="1071274"/>
            </a:xfrm>
            <a:custGeom>
              <a:avLst/>
              <a:gdLst>
                <a:gd name="connsiteX0" fmla="*/ 768 w 536645"/>
                <a:gd name="connsiteY0" fmla="*/ 1071275 h 1071274"/>
                <a:gd name="connsiteX1" fmla="*/ 0 w 536645"/>
                <a:gd name="connsiteY1" fmla="*/ 1070507 h 1071274"/>
                <a:gd name="connsiteX2" fmla="*/ 96 w 536645"/>
                <a:gd name="connsiteY2" fmla="*/ 480 h 1071274"/>
                <a:gd name="connsiteX3" fmla="*/ 672 w 536645"/>
                <a:gd name="connsiteY3" fmla="*/ 0 h 1071274"/>
                <a:gd name="connsiteX4" fmla="*/ 1152 w 536645"/>
                <a:gd name="connsiteY4" fmla="*/ 0 h 1071274"/>
                <a:gd name="connsiteX5" fmla="*/ 536646 w 536645"/>
                <a:gd name="connsiteY5" fmla="*/ 535589 h 1071274"/>
                <a:gd name="connsiteX6" fmla="*/ 768 w 536645"/>
                <a:gd name="connsiteY6" fmla="*/ 1071275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768" y="1071275"/>
                  </a:moveTo>
                  <a:lnTo>
                    <a:pt x="0" y="1070507"/>
                  </a:lnTo>
                  <a:lnTo>
                    <a:pt x="96" y="480"/>
                  </a:lnTo>
                  <a:lnTo>
                    <a:pt x="672" y="0"/>
                  </a:lnTo>
                  <a:lnTo>
                    <a:pt x="1152" y="0"/>
                  </a:lnTo>
                  <a:lnTo>
                    <a:pt x="536646" y="535589"/>
                  </a:lnTo>
                  <a:lnTo>
                    <a:pt x="768" y="1071275"/>
                  </a:lnTo>
                  <a:close/>
                </a:path>
              </a:pathLst>
            </a:custGeom>
            <a:solidFill>
              <a:srgbClr val="F9E47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42" name="Freeform: Shape 141">
              <a:extLst>
                <a:ext uri="{FF2B5EF4-FFF2-40B4-BE49-F238E27FC236}">
                  <a16:creationId xmlns:a16="http://schemas.microsoft.com/office/drawing/2014/main" id="{11454E02-FC80-1BBC-CDDA-F8EEEEF98BAA}"/>
                </a:ext>
              </a:extLst>
            </p:cNvPr>
            <p:cNvSpPr>
              <a:spLocks noGrp="1" noRot="1" noMove="1" noResize="1" noEditPoints="1" noAdjustHandles="1" noChangeArrowheads="1" noChangeShapeType="1"/>
            </p:cNvSpPr>
            <p:nvPr/>
          </p:nvSpPr>
          <p:spPr>
            <a:xfrm>
              <a:off x="18243467" y="608632"/>
              <a:ext cx="1070890" cy="536069"/>
            </a:xfrm>
            <a:custGeom>
              <a:avLst/>
              <a:gdLst>
                <a:gd name="connsiteX0" fmla="*/ 288 w 1070890"/>
                <a:gd name="connsiteY0" fmla="*/ 535973 h 536069"/>
                <a:gd name="connsiteX1" fmla="*/ 0 w 1070890"/>
                <a:gd name="connsiteY1" fmla="*/ 535685 h 536069"/>
                <a:gd name="connsiteX2" fmla="*/ 535878 w 1070890"/>
                <a:gd name="connsiteY2" fmla="*/ 0 h 536069"/>
                <a:gd name="connsiteX3" fmla="*/ 1070891 w 1070890"/>
                <a:gd name="connsiteY3" fmla="*/ 535013 h 536069"/>
                <a:gd name="connsiteX4" fmla="*/ 1070891 w 1070890"/>
                <a:gd name="connsiteY4" fmla="*/ 536069 h 536069"/>
                <a:gd name="connsiteX5" fmla="*/ 288 w 1070890"/>
                <a:gd name="connsiteY5" fmla="*/ 535973 h 53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90" h="536069">
                  <a:moveTo>
                    <a:pt x="288" y="535973"/>
                  </a:moveTo>
                  <a:lnTo>
                    <a:pt x="0" y="535685"/>
                  </a:lnTo>
                  <a:lnTo>
                    <a:pt x="535878" y="0"/>
                  </a:lnTo>
                  <a:lnTo>
                    <a:pt x="1070891" y="535013"/>
                  </a:lnTo>
                  <a:lnTo>
                    <a:pt x="1070891" y="536069"/>
                  </a:lnTo>
                  <a:lnTo>
                    <a:pt x="288" y="535973"/>
                  </a:lnTo>
                  <a:close/>
                </a:path>
              </a:pathLst>
            </a:custGeom>
            <a:solidFill>
              <a:srgbClr val="E96C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43" name="Freeform: Shape 142">
              <a:extLst>
                <a:ext uri="{FF2B5EF4-FFF2-40B4-BE49-F238E27FC236}">
                  <a16:creationId xmlns:a16="http://schemas.microsoft.com/office/drawing/2014/main" id="{77CDF6C7-D232-3BE9-3A8E-BB2D1DB5EAB0}"/>
                </a:ext>
              </a:extLst>
            </p:cNvPr>
            <p:cNvSpPr>
              <a:spLocks noGrp="1" noRot="1" noMove="1" noResize="1" noEditPoints="1" noAdjustHandles="1" noChangeArrowheads="1" noChangeShapeType="1"/>
            </p:cNvSpPr>
            <p:nvPr/>
          </p:nvSpPr>
          <p:spPr>
            <a:xfrm>
              <a:off x="13767005" y="3997113"/>
              <a:ext cx="707461" cy="492957"/>
            </a:xfrm>
            <a:custGeom>
              <a:avLst/>
              <a:gdLst>
                <a:gd name="connsiteX0" fmla="*/ 0 w 707461"/>
                <a:gd name="connsiteY0" fmla="*/ 0 h 492957"/>
                <a:gd name="connsiteX1" fmla="*/ 707462 w 707461"/>
                <a:gd name="connsiteY1" fmla="*/ 278069 h 492957"/>
                <a:gd name="connsiteX2" fmla="*/ 707270 w 707461"/>
                <a:gd name="connsiteY2" fmla="*/ 278357 h 492957"/>
                <a:gd name="connsiteX3" fmla="*/ 214793 w 707461"/>
                <a:gd name="connsiteY3" fmla="*/ 492957 h 492957"/>
                <a:gd name="connsiteX4" fmla="*/ 0 w 707461"/>
                <a:gd name="connsiteY4" fmla="*/ 0 h 492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461" h="492957">
                  <a:moveTo>
                    <a:pt x="0" y="0"/>
                  </a:moveTo>
                  <a:lnTo>
                    <a:pt x="707462" y="278069"/>
                  </a:lnTo>
                  <a:lnTo>
                    <a:pt x="707270" y="278357"/>
                  </a:lnTo>
                  <a:lnTo>
                    <a:pt x="214793" y="492957"/>
                  </a:lnTo>
                  <a:lnTo>
                    <a:pt x="0" y="0"/>
                  </a:lnTo>
                  <a:close/>
                </a:path>
              </a:pathLst>
            </a:custGeom>
            <a:solidFill>
              <a:srgbClr val="BAA3C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44" name="Freeform: Shape 143">
              <a:extLst>
                <a:ext uri="{FF2B5EF4-FFF2-40B4-BE49-F238E27FC236}">
                  <a16:creationId xmlns:a16="http://schemas.microsoft.com/office/drawing/2014/main" id="{F56620E1-E40E-EC5D-2C0B-501BA87FE43D}"/>
                </a:ext>
              </a:extLst>
            </p:cNvPr>
            <p:cNvSpPr>
              <a:spLocks noGrp="1" noRot="1" noMove="1" noResize="1" noEditPoints="1" noAdjustHandles="1" noChangeArrowheads="1" noChangeShapeType="1"/>
            </p:cNvSpPr>
            <p:nvPr/>
          </p:nvSpPr>
          <p:spPr>
            <a:xfrm>
              <a:off x="13046773" y="1489791"/>
              <a:ext cx="535109" cy="1070122"/>
            </a:xfrm>
            <a:custGeom>
              <a:avLst/>
              <a:gdLst>
                <a:gd name="connsiteX0" fmla="*/ 535110 w 535109"/>
                <a:gd name="connsiteY0" fmla="*/ 0 h 1070122"/>
                <a:gd name="connsiteX1" fmla="*/ 535014 w 535109"/>
                <a:gd name="connsiteY1" fmla="*/ 1070122 h 1070122"/>
                <a:gd name="connsiteX2" fmla="*/ 0 w 535109"/>
                <a:gd name="connsiteY2" fmla="*/ 535013 h 1070122"/>
                <a:gd name="connsiteX3" fmla="*/ 535110 w 535109"/>
                <a:gd name="connsiteY3" fmla="*/ 0 h 1070122"/>
              </a:gdLst>
              <a:ahLst/>
              <a:cxnLst>
                <a:cxn ang="0">
                  <a:pos x="connsiteX0" y="connsiteY0"/>
                </a:cxn>
                <a:cxn ang="0">
                  <a:pos x="connsiteX1" y="connsiteY1"/>
                </a:cxn>
                <a:cxn ang="0">
                  <a:pos x="connsiteX2" y="connsiteY2"/>
                </a:cxn>
                <a:cxn ang="0">
                  <a:pos x="connsiteX3" y="connsiteY3"/>
                </a:cxn>
              </a:cxnLst>
              <a:rect l="l" t="t" r="r" b="b"/>
              <a:pathLst>
                <a:path w="535109" h="1070122">
                  <a:moveTo>
                    <a:pt x="535110" y="0"/>
                  </a:moveTo>
                  <a:lnTo>
                    <a:pt x="535014" y="1070122"/>
                  </a:lnTo>
                  <a:lnTo>
                    <a:pt x="0" y="535013"/>
                  </a:lnTo>
                  <a:lnTo>
                    <a:pt x="535110" y="0"/>
                  </a:lnTo>
                  <a:close/>
                </a:path>
              </a:pathLst>
            </a:custGeom>
            <a:solidFill>
              <a:srgbClr val="F6911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45" name="Freeform: Shape 144">
              <a:extLst>
                <a:ext uri="{FF2B5EF4-FFF2-40B4-BE49-F238E27FC236}">
                  <a16:creationId xmlns:a16="http://schemas.microsoft.com/office/drawing/2014/main" id="{EC77DB4B-0757-5BBF-21DD-C7FBCCC64E0C}"/>
                </a:ext>
              </a:extLst>
            </p:cNvPr>
            <p:cNvSpPr>
              <a:spLocks noGrp="1" noRot="1" noMove="1" noResize="1" noEditPoints="1" noAdjustHandles="1" noChangeArrowheads="1" noChangeShapeType="1"/>
            </p:cNvSpPr>
            <p:nvPr/>
          </p:nvSpPr>
          <p:spPr>
            <a:xfrm>
              <a:off x="16635932" y="1144989"/>
              <a:ext cx="535108" cy="1070026"/>
            </a:xfrm>
            <a:custGeom>
              <a:avLst/>
              <a:gdLst>
                <a:gd name="connsiteX0" fmla="*/ 535109 w 535108"/>
                <a:gd name="connsiteY0" fmla="*/ 0 h 1070026"/>
                <a:gd name="connsiteX1" fmla="*/ 535013 w 535108"/>
                <a:gd name="connsiteY1" fmla="*/ 1070027 h 1070026"/>
                <a:gd name="connsiteX2" fmla="*/ 0 w 535108"/>
                <a:gd name="connsiteY2" fmla="*/ 535013 h 1070026"/>
                <a:gd name="connsiteX3" fmla="*/ 535109 w 535108"/>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108" h="1070026">
                  <a:moveTo>
                    <a:pt x="535109" y="0"/>
                  </a:moveTo>
                  <a:lnTo>
                    <a:pt x="535013" y="1070027"/>
                  </a:lnTo>
                  <a:lnTo>
                    <a:pt x="0" y="535013"/>
                  </a:lnTo>
                  <a:lnTo>
                    <a:pt x="535109" y="0"/>
                  </a:lnTo>
                  <a:close/>
                </a:path>
              </a:pathLst>
            </a:custGeom>
            <a:solidFill>
              <a:srgbClr val="E77D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46" name="Freeform: Shape 145">
              <a:extLst>
                <a:ext uri="{FF2B5EF4-FFF2-40B4-BE49-F238E27FC236}">
                  <a16:creationId xmlns:a16="http://schemas.microsoft.com/office/drawing/2014/main" id="{421DAF21-1996-E7D4-6743-446A6ED07503}"/>
                </a:ext>
              </a:extLst>
            </p:cNvPr>
            <p:cNvSpPr>
              <a:spLocks noGrp="1" noRot="1" noMove="1" noResize="1" noEditPoints="1" noAdjustHandles="1" noChangeArrowheads="1" noChangeShapeType="1"/>
            </p:cNvSpPr>
            <p:nvPr/>
          </p:nvSpPr>
          <p:spPr>
            <a:xfrm>
              <a:off x="17707494" y="2216744"/>
              <a:ext cx="535108" cy="1069930"/>
            </a:xfrm>
            <a:custGeom>
              <a:avLst/>
              <a:gdLst>
                <a:gd name="connsiteX0" fmla="*/ 535109 w 535108"/>
                <a:gd name="connsiteY0" fmla="*/ 0 h 1069930"/>
                <a:gd name="connsiteX1" fmla="*/ 535013 w 535108"/>
                <a:gd name="connsiteY1" fmla="*/ 1069930 h 1069930"/>
                <a:gd name="connsiteX2" fmla="*/ 0 w 535108"/>
                <a:gd name="connsiteY2" fmla="*/ 534917 h 1069930"/>
                <a:gd name="connsiteX3" fmla="*/ 535109 w 535108"/>
                <a:gd name="connsiteY3" fmla="*/ 0 h 1069930"/>
              </a:gdLst>
              <a:ahLst/>
              <a:cxnLst>
                <a:cxn ang="0">
                  <a:pos x="connsiteX0" y="connsiteY0"/>
                </a:cxn>
                <a:cxn ang="0">
                  <a:pos x="connsiteX1" y="connsiteY1"/>
                </a:cxn>
                <a:cxn ang="0">
                  <a:pos x="connsiteX2" y="connsiteY2"/>
                </a:cxn>
                <a:cxn ang="0">
                  <a:pos x="connsiteX3" y="connsiteY3"/>
                </a:cxn>
              </a:cxnLst>
              <a:rect l="l" t="t" r="r" b="b"/>
              <a:pathLst>
                <a:path w="535108" h="1069930">
                  <a:moveTo>
                    <a:pt x="535109" y="0"/>
                  </a:moveTo>
                  <a:lnTo>
                    <a:pt x="535013" y="1069930"/>
                  </a:lnTo>
                  <a:lnTo>
                    <a:pt x="0" y="534917"/>
                  </a:lnTo>
                  <a:lnTo>
                    <a:pt x="535109" y="0"/>
                  </a:lnTo>
                  <a:close/>
                </a:path>
              </a:pathLst>
            </a:custGeom>
            <a:solidFill>
              <a:srgbClr val="F9C70F">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47" name="Freeform: Shape 146">
              <a:extLst>
                <a:ext uri="{FF2B5EF4-FFF2-40B4-BE49-F238E27FC236}">
                  <a16:creationId xmlns:a16="http://schemas.microsoft.com/office/drawing/2014/main" id="{ABC0A3A3-FF24-1C7A-F700-31018148699F}"/>
                </a:ext>
              </a:extLst>
            </p:cNvPr>
            <p:cNvSpPr>
              <a:spLocks noGrp="1" noRot="1" noMove="1" noResize="1" noEditPoints="1" noAdjustHandles="1" noChangeArrowheads="1" noChangeShapeType="1"/>
            </p:cNvSpPr>
            <p:nvPr/>
          </p:nvSpPr>
          <p:spPr>
            <a:xfrm>
              <a:off x="17707687" y="73523"/>
              <a:ext cx="535108" cy="1070026"/>
            </a:xfrm>
            <a:custGeom>
              <a:avLst/>
              <a:gdLst>
                <a:gd name="connsiteX0" fmla="*/ 535109 w 535108"/>
                <a:gd name="connsiteY0" fmla="*/ 0 h 1070026"/>
                <a:gd name="connsiteX1" fmla="*/ 535013 w 535108"/>
                <a:gd name="connsiteY1" fmla="*/ 1070026 h 1070026"/>
                <a:gd name="connsiteX2" fmla="*/ 0 w 535108"/>
                <a:gd name="connsiteY2" fmla="*/ 535013 h 1070026"/>
                <a:gd name="connsiteX3" fmla="*/ 535109 w 535108"/>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108" h="1070026">
                  <a:moveTo>
                    <a:pt x="535109" y="0"/>
                  </a:moveTo>
                  <a:lnTo>
                    <a:pt x="535013" y="1070026"/>
                  </a:lnTo>
                  <a:lnTo>
                    <a:pt x="0" y="535013"/>
                  </a:lnTo>
                  <a:lnTo>
                    <a:pt x="535109" y="0"/>
                  </a:lnTo>
                  <a:close/>
                </a:path>
              </a:pathLst>
            </a:custGeom>
            <a:solidFill>
              <a:srgbClr val="603F98">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48" name="Freeform: Shape 147">
              <a:extLst>
                <a:ext uri="{FF2B5EF4-FFF2-40B4-BE49-F238E27FC236}">
                  <a16:creationId xmlns:a16="http://schemas.microsoft.com/office/drawing/2014/main" id="{8A2D80B6-A80F-A509-B142-3FC693921CE9}"/>
                </a:ext>
              </a:extLst>
            </p:cNvPr>
            <p:cNvSpPr>
              <a:spLocks noGrp="1" noRot="1" noMove="1" noResize="1" noEditPoints="1" noAdjustHandles="1" noChangeArrowheads="1" noChangeShapeType="1"/>
            </p:cNvSpPr>
            <p:nvPr/>
          </p:nvSpPr>
          <p:spPr>
            <a:xfrm>
              <a:off x="10759044" y="2715366"/>
              <a:ext cx="1459380" cy="746925"/>
            </a:xfrm>
            <a:custGeom>
              <a:avLst/>
              <a:gdLst>
                <a:gd name="connsiteX0" fmla="*/ 1459381 w 1459380"/>
                <a:gd name="connsiteY0" fmla="*/ 746925 h 746925"/>
                <a:gd name="connsiteX1" fmla="*/ 384 w 1459380"/>
                <a:gd name="connsiteY1" fmla="*/ 714183 h 746925"/>
                <a:gd name="connsiteX2" fmla="*/ 0 w 1459380"/>
                <a:gd name="connsiteY2" fmla="*/ 713799 h 746925"/>
                <a:gd name="connsiteX3" fmla="*/ 746637 w 1459380"/>
                <a:gd name="connsiteY3" fmla="*/ 0 h 746925"/>
                <a:gd name="connsiteX4" fmla="*/ 1459381 w 1459380"/>
                <a:gd name="connsiteY4" fmla="*/ 745581 h 746925"/>
                <a:gd name="connsiteX5" fmla="*/ 1459381 w 1459380"/>
                <a:gd name="connsiteY5" fmla="*/ 746925 h 74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380" h="746925">
                  <a:moveTo>
                    <a:pt x="1459381" y="746925"/>
                  </a:moveTo>
                  <a:lnTo>
                    <a:pt x="384" y="714183"/>
                  </a:lnTo>
                  <a:lnTo>
                    <a:pt x="0" y="713799"/>
                  </a:lnTo>
                  <a:lnTo>
                    <a:pt x="746637" y="0"/>
                  </a:lnTo>
                  <a:lnTo>
                    <a:pt x="1459381" y="745581"/>
                  </a:lnTo>
                  <a:lnTo>
                    <a:pt x="1459381" y="746925"/>
                  </a:lnTo>
                  <a:close/>
                </a:path>
              </a:pathLst>
            </a:custGeom>
            <a:solidFill>
              <a:srgbClr val="8170B2">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49" name="Freeform: Shape 148">
              <a:extLst>
                <a:ext uri="{FF2B5EF4-FFF2-40B4-BE49-F238E27FC236}">
                  <a16:creationId xmlns:a16="http://schemas.microsoft.com/office/drawing/2014/main" id="{69C3BF32-F51A-17DA-8EF7-02F590AF57E2}"/>
                </a:ext>
              </a:extLst>
            </p:cNvPr>
            <p:cNvSpPr>
              <a:spLocks noGrp="1" noRot="1" noMove="1" noResize="1" noEditPoints="1" noAdjustHandles="1" noChangeArrowheads="1" noChangeShapeType="1"/>
            </p:cNvSpPr>
            <p:nvPr/>
          </p:nvSpPr>
          <p:spPr>
            <a:xfrm>
              <a:off x="9088808" y="5989682"/>
              <a:ext cx="2034433" cy="1614449"/>
            </a:xfrm>
            <a:custGeom>
              <a:avLst/>
              <a:gdLst>
                <a:gd name="connsiteX0" fmla="*/ 2034433 w 2034433"/>
                <a:gd name="connsiteY0" fmla="*/ 728874 h 1614449"/>
                <a:gd name="connsiteX1" fmla="*/ 864 w 2034433"/>
                <a:gd name="connsiteY1" fmla="*/ 1614450 h 1614449"/>
                <a:gd name="connsiteX2" fmla="*/ 0 w 2034433"/>
                <a:gd name="connsiteY2" fmla="*/ 1614065 h 1614449"/>
                <a:gd name="connsiteX3" fmla="*/ 499006 w 2034433"/>
                <a:gd name="connsiteY3" fmla="*/ 0 h 1614449"/>
                <a:gd name="connsiteX4" fmla="*/ 2033473 w 2034433"/>
                <a:gd name="connsiteY4" fmla="*/ 726665 h 1614449"/>
                <a:gd name="connsiteX5" fmla="*/ 2034433 w 2034433"/>
                <a:gd name="connsiteY5" fmla="*/ 728874 h 16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433" h="1614449">
                  <a:moveTo>
                    <a:pt x="2034433" y="728874"/>
                  </a:moveTo>
                  <a:lnTo>
                    <a:pt x="864" y="1614450"/>
                  </a:lnTo>
                  <a:lnTo>
                    <a:pt x="0" y="1614065"/>
                  </a:lnTo>
                  <a:lnTo>
                    <a:pt x="499006" y="0"/>
                  </a:lnTo>
                  <a:lnTo>
                    <a:pt x="2033473" y="726665"/>
                  </a:lnTo>
                  <a:lnTo>
                    <a:pt x="2034433" y="728874"/>
                  </a:lnTo>
                  <a:close/>
                </a:path>
              </a:pathLst>
            </a:custGeom>
            <a:solidFill>
              <a:srgbClr val="8170B2">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50" name="Freeform: Shape 149">
              <a:extLst>
                <a:ext uri="{FF2B5EF4-FFF2-40B4-BE49-F238E27FC236}">
                  <a16:creationId xmlns:a16="http://schemas.microsoft.com/office/drawing/2014/main" id="{0077C7D4-8A91-934B-28E7-5AE57DC42D49}"/>
                </a:ext>
              </a:extLst>
            </p:cNvPr>
            <p:cNvSpPr>
              <a:spLocks noGrp="1" noRot="1" noMove="1" noResize="1" noEditPoints="1" noAdjustHandles="1" noChangeArrowheads="1" noChangeShapeType="1"/>
            </p:cNvSpPr>
            <p:nvPr/>
          </p:nvSpPr>
          <p:spPr>
            <a:xfrm>
              <a:off x="10386110" y="1497568"/>
              <a:ext cx="992635" cy="1313624"/>
            </a:xfrm>
            <a:custGeom>
              <a:avLst/>
              <a:gdLst>
                <a:gd name="connsiteX0" fmla="*/ 992636 w 992635"/>
                <a:gd name="connsiteY0" fmla="*/ 0 h 1313624"/>
                <a:gd name="connsiteX1" fmla="*/ 321085 w 992635"/>
                <a:gd name="connsiteY1" fmla="*/ 1313624 h 1313624"/>
                <a:gd name="connsiteX2" fmla="*/ 0 w 992635"/>
                <a:gd name="connsiteY2" fmla="*/ 320989 h 1313624"/>
                <a:gd name="connsiteX3" fmla="*/ 992636 w 992635"/>
                <a:gd name="connsiteY3" fmla="*/ 0 h 1313624"/>
              </a:gdLst>
              <a:ahLst/>
              <a:cxnLst>
                <a:cxn ang="0">
                  <a:pos x="connsiteX0" y="connsiteY0"/>
                </a:cxn>
                <a:cxn ang="0">
                  <a:pos x="connsiteX1" y="connsiteY1"/>
                </a:cxn>
                <a:cxn ang="0">
                  <a:pos x="connsiteX2" y="connsiteY2"/>
                </a:cxn>
                <a:cxn ang="0">
                  <a:pos x="connsiteX3" y="connsiteY3"/>
                </a:cxn>
              </a:cxnLst>
              <a:rect l="l" t="t" r="r" b="b"/>
              <a:pathLst>
                <a:path w="992635" h="1313624">
                  <a:moveTo>
                    <a:pt x="992636" y="0"/>
                  </a:moveTo>
                  <a:lnTo>
                    <a:pt x="321085" y="1313624"/>
                  </a:lnTo>
                  <a:lnTo>
                    <a:pt x="0" y="320989"/>
                  </a:lnTo>
                  <a:lnTo>
                    <a:pt x="992636" y="0"/>
                  </a:lnTo>
                  <a:close/>
                </a:path>
              </a:pathLst>
            </a:custGeom>
            <a:solidFill>
              <a:srgbClr val="F6911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51" name="Freeform: Shape 150">
              <a:extLst>
                <a:ext uri="{FF2B5EF4-FFF2-40B4-BE49-F238E27FC236}">
                  <a16:creationId xmlns:a16="http://schemas.microsoft.com/office/drawing/2014/main" id="{3B4B558F-8FC1-794D-8540-6A98C79D4362}"/>
                </a:ext>
              </a:extLst>
            </p:cNvPr>
            <p:cNvSpPr>
              <a:spLocks noGrp="1" noRot="1" noMove="1" noResize="1" noEditPoints="1" noAdjustHandles="1" noChangeArrowheads="1" noChangeShapeType="1"/>
            </p:cNvSpPr>
            <p:nvPr/>
          </p:nvSpPr>
          <p:spPr>
            <a:xfrm>
              <a:off x="13956929" y="3287347"/>
              <a:ext cx="1070602" cy="535588"/>
            </a:xfrm>
            <a:custGeom>
              <a:avLst/>
              <a:gdLst>
                <a:gd name="connsiteX0" fmla="*/ 535493 w 1070602"/>
                <a:gd name="connsiteY0" fmla="*/ 535589 h 535588"/>
                <a:gd name="connsiteX1" fmla="*/ 0 w 1070602"/>
                <a:gd name="connsiteY1" fmla="*/ 0 h 535588"/>
                <a:gd name="connsiteX2" fmla="*/ 1070603 w 1070602"/>
                <a:gd name="connsiteY2" fmla="*/ 96 h 535588"/>
                <a:gd name="connsiteX3" fmla="*/ 1070603 w 1070602"/>
                <a:gd name="connsiteY3" fmla="*/ 576 h 535588"/>
                <a:gd name="connsiteX4" fmla="*/ 535493 w 1070602"/>
                <a:gd name="connsiteY4" fmla="*/ 535589 h 53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8">
                  <a:moveTo>
                    <a:pt x="535493" y="535589"/>
                  </a:moveTo>
                  <a:lnTo>
                    <a:pt x="0" y="0"/>
                  </a:lnTo>
                  <a:lnTo>
                    <a:pt x="1070603" y="96"/>
                  </a:lnTo>
                  <a:lnTo>
                    <a:pt x="1070603" y="576"/>
                  </a:lnTo>
                  <a:lnTo>
                    <a:pt x="535493" y="535589"/>
                  </a:lnTo>
                  <a:close/>
                </a:path>
              </a:pathLst>
            </a:custGeom>
            <a:solidFill>
              <a:srgbClr val="F69120">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52" name="Freeform: Shape 151">
              <a:extLst>
                <a:ext uri="{FF2B5EF4-FFF2-40B4-BE49-F238E27FC236}">
                  <a16:creationId xmlns:a16="http://schemas.microsoft.com/office/drawing/2014/main" id="{6E349FCF-5008-13B3-55C5-DBE60ED0DECE}"/>
                </a:ext>
              </a:extLst>
            </p:cNvPr>
            <p:cNvSpPr>
              <a:spLocks noGrp="1" noRot="1" noMove="1" noResize="1" noEditPoints="1" noAdjustHandles="1" noChangeArrowheads="1" noChangeShapeType="1"/>
            </p:cNvSpPr>
            <p:nvPr/>
          </p:nvSpPr>
          <p:spPr>
            <a:xfrm>
              <a:off x="13046773" y="4322326"/>
              <a:ext cx="730890" cy="926767"/>
            </a:xfrm>
            <a:custGeom>
              <a:avLst/>
              <a:gdLst>
                <a:gd name="connsiteX0" fmla="*/ 195973 w 730890"/>
                <a:gd name="connsiteY0" fmla="*/ 0 h 926767"/>
                <a:gd name="connsiteX1" fmla="*/ 730890 w 730890"/>
                <a:gd name="connsiteY1" fmla="*/ 926767 h 926767"/>
                <a:gd name="connsiteX2" fmla="*/ 0 w 730890"/>
                <a:gd name="connsiteY2" fmla="*/ 730890 h 926767"/>
                <a:gd name="connsiteX3" fmla="*/ 195973 w 730890"/>
                <a:gd name="connsiteY3" fmla="*/ 0 h 926767"/>
              </a:gdLst>
              <a:ahLst/>
              <a:cxnLst>
                <a:cxn ang="0">
                  <a:pos x="connsiteX0" y="connsiteY0"/>
                </a:cxn>
                <a:cxn ang="0">
                  <a:pos x="connsiteX1" y="connsiteY1"/>
                </a:cxn>
                <a:cxn ang="0">
                  <a:pos x="connsiteX2" y="connsiteY2"/>
                </a:cxn>
                <a:cxn ang="0">
                  <a:pos x="connsiteX3" y="connsiteY3"/>
                </a:cxn>
              </a:cxnLst>
              <a:rect l="l" t="t" r="r" b="b"/>
              <a:pathLst>
                <a:path w="730890" h="926767">
                  <a:moveTo>
                    <a:pt x="195973" y="0"/>
                  </a:moveTo>
                  <a:lnTo>
                    <a:pt x="730890" y="926767"/>
                  </a:lnTo>
                  <a:lnTo>
                    <a:pt x="0" y="730890"/>
                  </a:lnTo>
                  <a:lnTo>
                    <a:pt x="195973" y="0"/>
                  </a:lnTo>
                  <a:close/>
                </a:path>
              </a:pathLst>
            </a:custGeom>
            <a:solidFill>
              <a:srgbClr val="FFE8B1">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53" name="Freeform: Shape 152">
              <a:extLst>
                <a:ext uri="{FF2B5EF4-FFF2-40B4-BE49-F238E27FC236}">
                  <a16:creationId xmlns:a16="http://schemas.microsoft.com/office/drawing/2014/main" id="{FB3D59E5-C92B-B04E-6D60-E03B43CBF678}"/>
                </a:ext>
              </a:extLst>
            </p:cNvPr>
            <p:cNvSpPr>
              <a:spLocks noGrp="1" noRot="1" noMove="1" noResize="1" noEditPoints="1" noAdjustHandles="1" noChangeArrowheads="1" noChangeShapeType="1"/>
            </p:cNvSpPr>
            <p:nvPr/>
          </p:nvSpPr>
          <p:spPr>
            <a:xfrm>
              <a:off x="12727416" y="7403741"/>
              <a:ext cx="1322650" cy="1851901"/>
            </a:xfrm>
            <a:custGeom>
              <a:avLst/>
              <a:gdLst>
                <a:gd name="connsiteX0" fmla="*/ 462424 w 1322650"/>
                <a:gd name="connsiteY0" fmla="*/ 0 h 1851901"/>
                <a:gd name="connsiteX1" fmla="*/ 1322650 w 1322650"/>
                <a:gd name="connsiteY1" fmla="*/ 1851902 h 1851901"/>
                <a:gd name="connsiteX2" fmla="*/ 0 w 1322650"/>
                <a:gd name="connsiteY2" fmla="*/ 1375748 h 1851901"/>
                <a:gd name="connsiteX3" fmla="*/ 462424 w 1322650"/>
                <a:gd name="connsiteY3" fmla="*/ 0 h 1851901"/>
              </a:gdLst>
              <a:ahLst/>
              <a:cxnLst>
                <a:cxn ang="0">
                  <a:pos x="connsiteX0" y="connsiteY0"/>
                </a:cxn>
                <a:cxn ang="0">
                  <a:pos x="connsiteX1" y="connsiteY1"/>
                </a:cxn>
                <a:cxn ang="0">
                  <a:pos x="connsiteX2" y="connsiteY2"/>
                </a:cxn>
                <a:cxn ang="0">
                  <a:pos x="connsiteX3" y="connsiteY3"/>
                </a:cxn>
              </a:cxnLst>
              <a:rect l="l" t="t" r="r" b="b"/>
              <a:pathLst>
                <a:path w="1322650" h="1851901">
                  <a:moveTo>
                    <a:pt x="462424" y="0"/>
                  </a:moveTo>
                  <a:lnTo>
                    <a:pt x="1322650" y="1851902"/>
                  </a:lnTo>
                  <a:lnTo>
                    <a:pt x="0" y="1375748"/>
                  </a:lnTo>
                  <a:lnTo>
                    <a:pt x="462424" y="0"/>
                  </a:lnTo>
                  <a:close/>
                </a:path>
              </a:pathLst>
            </a:custGeom>
            <a:solidFill>
              <a:srgbClr val="FFE8B1">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54" name="Freeform: Shape 153">
              <a:extLst>
                <a:ext uri="{FF2B5EF4-FFF2-40B4-BE49-F238E27FC236}">
                  <a16:creationId xmlns:a16="http://schemas.microsoft.com/office/drawing/2014/main" id="{799B4045-1A62-9132-E81D-CF4305802612}"/>
                </a:ext>
              </a:extLst>
            </p:cNvPr>
            <p:cNvSpPr>
              <a:spLocks noGrp="1" noRot="1" noMove="1" noResize="1" noEditPoints="1" noAdjustHandles="1" noChangeArrowheads="1" noChangeShapeType="1"/>
            </p:cNvSpPr>
            <p:nvPr/>
          </p:nvSpPr>
          <p:spPr>
            <a:xfrm>
              <a:off x="14708175" y="4394916"/>
              <a:ext cx="978233" cy="706790"/>
            </a:xfrm>
            <a:custGeom>
              <a:avLst/>
              <a:gdLst>
                <a:gd name="connsiteX0" fmla="*/ 706982 w 978233"/>
                <a:gd name="connsiteY0" fmla="*/ 706790 h 706790"/>
                <a:gd name="connsiteX1" fmla="*/ 0 w 978233"/>
                <a:gd name="connsiteY1" fmla="*/ 435347 h 706790"/>
                <a:gd name="connsiteX2" fmla="*/ 978041 w 978233"/>
                <a:gd name="connsiteY2" fmla="*/ 0 h 706790"/>
                <a:gd name="connsiteX3" fmla="*/ 978233 w 978233"/>
                <a:gd name="connsiteY3" fmla="*/ 481 h 706790"/>
                <a:gd name="connsiteX4" fmla="*/ 706982 w 978233"/>
                <a:gd name="connsiteY4" fmla="*/ 706790 h 70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33" h="706790">
                  <a:moveTo>
                    <a:pt x="706982" y="706790"/>
                  </a:moveTo>
                  <a:lnTo>
                    <a:pt x="0" y="435347"/>
                  </a:lnTo>
                  <a:lnTo>
                    <a:pt x="978041" y="0"/>
                  </a:lnTo>
                  <a:lnTo>
                    <a:pt x="978233" y="481"/>
                  </a:lnTo>
                  <a:lnTo>
                    <a:pt x="706982" y="706790"/>
                  </a:lnTo>
                  <a:close/>
                </a:path>
              </a:pathLst>
            </a:custGeom>
            <a:solidFill>
              <a:srgbClr val="F9E47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55" name="Freeform: Shape 154">
              <a:extLst>
                <a:ext uri="{FF2B5EF4-FFF2-40B4-BE49-F238E27FC236}">
                  <a16:creationId xmlns:a16="http://schemas.microsoft.com/office/drawing/2014/main" id="{A6CE4088-D7DE-45DC-D370-568241D6DA97}"/>
                </a:ext>
              </a:extLst>
            </p:cNvPr>
            <p:cNvSpPr>
              <a:spLocks noGrp="1" noRot="1" noMove="1" noResize="1" noEditPoints="1" noAdjustHandles="1" noChangeArrowheads="1" noChangeShapeType="1"/>
            </p:cNvSpPr>
            <p:nvPr/>
          </p:nvSpPr>
          <p:spPr>
            <a:xfrm>
              <a:off x="17171809" y="3823512"/>
              <a:ext cx="1071371" cy="536645"/>
            </a:xfrm>
            <a:custGeom>
              <a:avLst/>
              <a:gdLst>
                <a:gd name="connsiteX0" fmla="*/ 577 w 1071371"/>
                <a:gd name="connsiteY0" fmla="*/ 536550 h 536645"/>
                <a:gd name="connsiteX1" fmla="*/ 0 w 1071371"/>
                <a:gd name="connsiteY1" fmla="*/ 535973 h 536645"/>
                <a:gd name="connsiteX2" fmla="*/ 0 w 1071371"/>
                <a:gd name="connsiteY2" fmla="*/ 535493 h 536645"/>
                <a:gd name="connsiteX3" fmla="*/ 535590 w 1071371"/>
                <a:gd name="connsiteY3" fmla="*/ 0 h 536645"/>
                <a:gd name="connsiteX4" fmla="*/ 1071371 w 1071371"/>
                <a:gd name="connsiteY4" fmla="*/ 535878 h 536645"/>
                <a:gd name="connsiteX5" fmla="*/ 1070603 w 1071371"/>
                <a:gd name="connsiteY5" fmla="*/ 536646 h 536645"/>
                <a:gd name="connsiteX6" fmla="*/ 577 w 1071371"/>
                <a:gd name="connsiteY6" fmla="*/ 536550 h 5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1371" h="536645">
                  <a:moveTo>
                    <a:pt x="577" y="536550"/>
                  </a:moveTo>
                  <a:lnTo>
                    <a:pt x="0" y="535973"/>
                  </a:lnTo>
                  <a:lnTo>
                    <a:pt x="0" y="535493"/>
                  </a:lnTo>
                  <a:lnTo>
                    <a:pt x="535590" y="0"/>
                  </a:lnTo>
                  <a:lnTo>
                    <a:pt x="1071371" y="535878"/>
                  </a:lnTo>
                  <a:lnTo>
                    <a:pt x="1070603" y="536646"/>
                  </a:lnTo>
                  <a:lnTo>
                    <a:pt x="577" y="536550"/>
                  </a:lnTo>
                  <a:close/>
                </a:path>
              </a:pathLst>
            </a:custGeom>
            <a:solidFill>
              <a:srgbClr val="603F98">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56" name="Freeform: Shape 155">
              <a:extLst>
                <a:ext uri="{FF2B5EF4-FFF2-40B4-BE49-F238E27FC236}">
                  <a16:creationId xmlns:a16="http://schemas.microsoft.com/office/drawing/2014/main" id="{97C37FAA-B4D8-213C-06BF-0F076720732F}"/>
                </a:ext>
              </a:extLst>
            </p:cNvPr>
            <p:cNvSpPr>
              <a:spLocks noGrp="1" noRot="1" noMove="1" noResize="1" noEditPoints="1" noAdjustHandles="1" noChangeArrowheads="1" noChangeShapeType="1"/>
            </p:cNvSpPr>
            <p:nvPr/>
          </p:nvSpPr>
          <p:spPr>
            <a:xfrm>
              <a:off x="12349393" y="72947"/>
              <a:ext cx="535205" cy="1070122"/>
            </a:xfrm>
            <a:custGeom>
              <a:avLst/>
              <a:gdLst>
                <a:gd name="connsiteX0" fmla="*/ 535205 w 535205"/>
                <a:gd name="connsiteY0" fmla="*/ 0 h 1070122"/>
                <a:gd name="connsiteX1" fmla="*/ 535014 w 535205"/>
                <a:gd name="connsiteY1" fmla="*/ 1070122 h 1070122"/>
                <a:gd name="connsiteX2" fmla="*/ 0 w 535205"/>
                <a:gd name="connsiteY2" fmla="*/ 535013 h 1070122"/>
                <a:gd name="connsiteX3" fmla="*/ 535205 w 535205"/>
                <a:gd name="connsiteY3" fmla="*/ 0 h 1070122"/>
              </a:gdLst>
              <a:ahLst/>
              <a:cxnLst>
                <a:cxn ang="0">
                  <a:pos x="connsiteX0" y="connsiteY0"/>
                </a:cxn>
                <a:cxn ang="0">
                  <a:pos x="connsiteX1" y="connsiteY1"/>
                </a:cxn>
                <a:cxn ang="0">
                  <a:pos x="connsiteX2" y="connsiteY2"/>
                </a:cxn>
                <a:cxn ang="0">
                  <a:pos x="connsiteX3" y="connsiteY3"/>
                </a:cxn>
              </a:cxnLst>
              <a:rect l="l" t="t" r="r" b="b"/>
              <a:pathLst>
                <a:path w="535205" h="1070122">
                  <a:moveTo>
                    <a:pt x="535205" y="0"/>
                  </a:moveTo>
                  <a:lnTo>
                    <a:pt x="535014" y="1070122"/>
                  </a:lnTo>
                  <a:lnTo>
                    <a:pt x="0" y="535013"/>
                  </a:lnTo>
                  <a:lnTo>
                    <a:pt x="535205" y="0"/>
                  </a:lnTo>
                  <a:close/>
                </a:path>
              </a:pathLst>
            </a:custGeom>
            <a:solidFill>
              <a:srgbClr val="F6911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57" name="Freeform: Shape 156">
              <a:extLst>
                <a:ext uri="{FF2B5EF4-FFF2-40B4-BE49-F238E27FC236}">
                  <a16:creationId xmlns:a16="http://schemas.microsoft.com/office/drawing/2014/main" id="{F749807D-990C-0AE9-C680-12A3655CC1AD}"/>
                </a:ext>
              </a:extLst>
            </p:cNvPr>
            <p:cNvSpPr>
              <a:spLocks noGrp="1" noRot="1" noMove="1" noResize="1" noEditPoints="1" noAdjustHandles="1" noChangeArrowheads="1" noChangeShapeType="1"/>
            </p:cNvSpPr>
            <p:nvPr/>
          </p:nvSpPr>
          <p:spPr>
            <a:xfrm>
              <a:off x="13184847" y="2672542"/>
              <a:ext cx="472025" cy="668094"/>
            </a:xfrm>
            <a:custGeom>
              <a:avLst/>
              <a:gdLst>
                <a:gd name="connsiteX0" fmla="*/ 196069 w 472025"/>
                <a:gd name="connsiteY0" fmla="*/ 0 h 668094"/>
                <a:gd name="connsiteX1" fmla="*/ 472026 w 472025"/>
                <a:gd name="connsiteY1" fmla="*/ 668094 h 668094"/>
                <a:gd name="connsiteX2" fmla="*/ 0 w 472025"/>
                <a:gd name="connsiteY2" fmla="*/ 472025 h 668094"/>
                <a:gd name="connsiteX3" fmla="*/ 196069 w 472025"/>
                <a:gd name="connsiteY3" fmla="*/ 0 h 668094"/>
              </a:gdLst>
              <a:ahLst/>
              <a:cxnLst>
                <a:cxn ang="0">
                  <a:pos x="connsiteX0" y="connsiteY0"/>
                </a:cxn>
                <a:cxn ang="0">
                  <a:pos x="connsiteX1" y="connsiteY1"/>
                </a:cxn>
                <a:cxn ang="0">
                  <a:pos x="connsiteX2" y="connsiteY2"/>
                </a:cxn>
                <a:cxn ang="0">
                  <a:pos x="connsiteX3" y="connsiteY3"/>
                </a:cxn>
              </a:cxnLst>
              <a:rect l="l" t="t" r="r" b="b"/>
              <a:pathLst>
                <a:path w="472025" h="668094">
                  <a:moveTo>
                    <a:pt x="196069" y="0"/>
                  </a:moveTo>
                  <a:lnTo>
                    <a:pt x="472026" y="668094"/>
                  </a:lnTo>
                  <a:lnTo>
                    <a:pt x="0" y="472025"/>
                  </a:lnTo>
                  <a:lnTo>
                    <a:pt x="196069" y="0"/>
                  </a:lnTo>
                  <a:close/>
                </a:path>
              </a:pathLst>
            </a:custGeom>
            <a:solidFill>
              <a:srgbClr val="8170B2">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58" name="Freeform: Shape 157">
              <a:extLst>
                <a:ext uri="{FF2B5EF4-FFF2-40B4-BE49-F238E27FC236}">
                  <a16:creationId xmlns:a16="http://schemas.microsoft.com/office/drawing/2014/main" id="{FB2E5A7F-B116-B786-3FE6-4E62FD279A85}"/>
                </a:ext>
              </a:extLst>
            </p:cNvPr>
            <p:cNvSpPr>
              <a:spLocks noGrp="1" noRot="1" noMove="1" noResize="1" noEditPoints="1" noAdjustHandles="1" noChangeArrowheads="1" noChangeShapeType="1"/>
            </p:cNvSpPr>
            <p:nvPr/>
          </p:nvSpPr>
          <p:spPr>
            <a:xfrm>
              <a:off x="17171905" y="3287635"/>
              <a:ext cx="1070602" cy="535589"/>
            </a:xfrm>
            <a:custGeom>
              <a:avLst/>
              <a:gdLst>
                <a:gd name="connsiteX0" fmla="*/ 0 w 1070602"/>
                <a:gd name="connsiteY0" fmla="*/ 0 h 535589"/>
                <a:gd name="connsiteX1" fmla="*/ 1070603 w 1070602"/>
                <a:gd name="connsiteY1" fmla="*/ 96 h 535589"/>
                <a:gd name="connsiteX2" fmla="*/ 1070603 w 1070602"/>
                <a:gd name="connsiteY2" fmla="*/ 672 h 535589"/>
                <a:gd name="connsiteX3" fmla="*/ 535493 w 1070602"/>
                <a:gd name="connsiteY3" fmla="*/ 535589 h 535589"/>
                <a:gd name="connsiteX4" fmla="*/ 0 w 1070602"/>
                <a:gd name="connsiteY4" fmla="*/ 0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9">
                  <a:moveTo>
                    <a:pt x="0" y="0"/>
                  </a:moveTo>
                  <a:lnTo>
                    <a:pt x="1070603" y="96"/>
                  </a:lnTo>
                  <a:lnTo>
                    <a:pt x="1070603" y="672"/>
                  </a:lnTo>
                  <a:lnTo>
                    <a:pt x="535493" y="535589"/>
                  </a:lnTo>
                  <a:lnTo>
                    <a:pt x="0" y="0"/>
                  </a:lnTo>
                  <a:close/>
                </a:path>
              </a:pathLst>
            </a:custGeom>
            <a:solidFill>
              <a:srgbClr val="624098">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59" name="Freeform: Shape 158">
              <a:extLst>
                <a:ext uri="{FF2B5EF4-FFF2-40B4-BE49-F238E27FC236}">
                  <a16:creationId xmlns:a16="http://schemas.microsoft.com/office/drawing/2014/main" id="{E2C53AA6-D8C2-E77C-6D05-BBF17C02F32A}"/>
                </a:ext>
              </a:extLst>
            </p:cNvPr>
            <p:cNvSpPr>
              <a:spLocks noGrp="1" noRot="1" noMove="1" noResize="1" noEditPoints="1" noAdjustHandles="1" noChangeArrowheads="1" noChangeShapeType="1"/>
            </p:cNvSpPr>
            <p:nvPr/>
          </p:nvSpPr>
          <p:spPr>
            <a:xfrm>
              <a:off x="16100246" y="3287539"/>
              <a:ext cx="1070602" cy="535589"/>
            </a:xfrm>
            <a:custGeom>
              <a:avLst/>
              <a:gdLst>
                <a:gd name="connsiteX0" fmla="*/ 535493 w 1070602"/>
                <a:gd name="connsiteY0" fmla="*/ 535589 h 535589"/>
                <a:gd name="connsiteX1" fmla="*/ 0 w 1070602"/>
                <a:gd name="connsiteY1" fmla="*/ 0 h 535589"/>
                <a:gd name="connsiteX2" fmla="*/ 1070603 w 1070602"/>
                <a:gd name="connsiteY2" fmla="*/ 96 h 535589"/>
                <a:gd name="connsiteX3" fmla="*/ 1070603 w 1070602"/>
                <a:gd name="connsiteY3" fmla="*/ 576 h 535589"/>
                <a:gd name="connsiteX4" fmla="*/ 535493 w 1070602"/>
                <a:gd name="connsiteY4" fmla="*/ 535589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9">
                  <a:moveTo>
                    <a:pt x="535493" y="535589"/>
                  </a:moveTo>
                  <a:lnTo>
                    <a:pt x="0" y="0"/>
                  </a:lnTo>
                  <a:lnTo>
                    <a:pt x="1070603" y="96"/>
                  </a:lnTo>
                  <a:lnTo>
                    <a:pt x="1070603" y="576"/>
                  </a:lnTo>
                  <a:lnTo>
                    <a:pt x="535493" y="535589"/>
                  </a:lnTo>
                  <a:close/>
                </a:path>
              </a:pathLst>
            </a:custGeom>
            <a:solidFill>
              <a:srgbClr val="FDD0A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60" name="Freeform: Shape 159">
              <a:extLst>
                <a:ext uri="{FF2B5EF4-FFF2-40B4-BE49-F238E27FC236}">
                  <a16:creationId xmlns:a16="http://schemas.microsoft.com/office/drawing/2014/main" id="{C572D68D-D82C-51C5-76C2-B274C110F62E}"/>
                </a:ext>
              </a:extLst>
            </p:cNvPr>
            <p:cNvSpPr>
              <a:spLocks noGrp="1" noRot="1" noMove="1" noResize="1" noEditPoints="1" noAdjustHandles="1" noChangeArrowheads="1" noChangeShapeType="1"/>
            </p:cNvSpPr>
            <p:nvPr/>
          </p:nvSpPr>
          <p:spPr>
            <a:xfrm>
              <a:off x="15026859" y="2749357"/>
              <a:ext cx="1071275" cy="536645"/>
            </a:xfrm>
            <a:custGeom>
              <a:avLst/>
              <a:gdLst>
                <a:gd name="connsiteX0" fmla="*/ 1071275 w 1071275"/>
                <a:gd name="connsiteY0" fmla="*/ 535877 h 536645"/>
                <a:gd name="connsiteX1" fmla="*/ 1070506 w 1071275"/>
                <a:gd name="connsiteY1" fmla="*/ 536645 h 536645"/>
                <a:gd name="connsiteX2" fmla="*/ 481 w 1071275"/>
                <a:gd name="connsiteY2" fmla="*/ 536550 h 536645"/>
                <a:gd name="connsiteX3" fmla="*/ 0 w 1071275"/>
                <a:gd name="connsiteY3" fmla="*/ 535973 h 536645"/>
                <a:gd name="connsiteX4" fmla="*/ 0 w 1071275"/>
                <a:gd name="connsiteY4" fmla="*/ 535397 h 536645"/>
                <a:gd name="connsiteX5" fmla="*/ 535590 w 1071275"/>
                <a:gd name="connsiteY5" fmla="*/ 0 h 536645"/>
                <a:gd name="connsiteX6" fmla="*/ 1071275 w 1071275"/>
                <a:gd name="connsiteY6" fmla="*/ 535877 h 5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1275" h="536645">
                  <a:moveTo>
                    <a:pt x="1071275" y="535877"/>
                  </a:moveTo>
                  <a:lnTo>
                    <a:pt x="1070506" y="536645"/>
                  </a:lnTo>
                  <a:lnTo>
                    <a:pt x="481" y="536550"/>
                  </a:lnTo>
                  <a:lnTo>
                    <a:pt x="0" y="535973"/>
                  </a:lnTo>
                  <a:lnTo>
                    <a:pt x="0" y="535397"/>
                  </a:lnTo>
                  <a:lnTo>
                    <a:pt x="535590" y="0"/>
                  </a:lnTo>
                  <a:lnTo>
                    <a:pt x="1071275" y="535877"/>
                  </a:lnTo>
                  <a:close/>
                </a:path>
              </a:pathLst>
            </a:custGeom>
            <a:solidFill>
              <a:srgbClr val="D45D27">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61" name="Freeform: Shape 160">
              <a:extLst>
                <a:ext uri="{FF2B5EF4-FFF2-40B4-BE49-F238E27FC236}">
                  <a16:creationId xmlns:a16="http://schemas.microsoft.com/office/drawing/2014/main" id="{E3F9311D-98E3-C0A4-C15E-51F26ABA785A}"/>
                </a:ext>
              </a:extLst>
            </p:cNvPr>
            <p:cNvSpPr>
              <a:spLocks noGrp="1" noRot="1" noMove="1" noResize="1" noEditPoints="1" noAdjustHandles="1" noChangeArrowheads="1" noChangeShapeType="1"/>
            </p:cNvSpPr>
            <p:nvPr/>
          </p:nvSpPr>
          <p:spPr>
            <a:xfrm>
              <a:off x="13955969" y="1144221"/>
              <a:ext cx="536645" cy="1071274"/>
            </a:xfrm>
            <a:custGeom>
              <a:avLst/>
              <a:gdLst>
                <a:gd name="connsiteX0" fmla="*/ 96 w 536645"/>
                <a:gd name="connsiteY0" fmla="*/ 480 h 1071274"/>
                <a:gd name="connsiteX1" fmla="*/ 576 w 536645"/>
                <a:gd name="connsiteY1" fmla="*/ 0 h 1071274"/>
                <a:gd name="connsiteX2" fmla="*/ 1152 w 536645"/>
                <a:gd name="connsiteY2" fmla="*/ 0 h 1071274"/>
                <a:gd name="connsiteX3" fmla="*/ 536646 w 536645"/>
                <a:gd name="connsiteY3" fmla="*/ 535493 h 1071274"/>
                <a:gd name="connsiteX4" fmla="*/ 768 w 536645"/>
                <a:gd name="connsiteY4" fmla="*/ 1071275 h 1071274"/>
                <a:gd name="connsiteX5" fmla="*/ 0 w 536645"/>
                <a:gd name="connsiteY5" fmla="*/ 1070507 h 1071274"/>
                <a:gd name="connsiteX6" fmla="*/ 96 w 536645"/>
                <a:gd name="connsiteY6" fmla="*/ 480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96" y="480"/>
                  </a:moveTo>
                  <a:lnTo>
                    <a:pt x="576" y="0"/>
                  </a:lnTo>
                  <a:lnTo>
                    <a:pt x="1152" y="0"/>
                  </a:lnTo>
                  <a:lnTo>
                    <a:pt x="536646" y="535493"/>
                  </a:lnTo>
                  <a:lnTo>
                    <a:pt x="768" y="1071275"/>
                  </a:lnTo>
                  <a:lnTo>
                    <a:pt x="0" y="1070507"/>
                  </a:lnTo>
                  <a:lnTo>
                    <a:pt x="96" y="480"/>
                  </a:lnTo>
                  <a:close/>
                </a:path>
              </a:pathLst>
            </a:custGeom>
            <a:solidFill>
              <a:srgbClr val="D45D27">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62" name="Freeform: Shape 161">
              <a:extLst>
                <a:ext uri="{FF2B5EF4-FFF2-40B4-BE49-F238E27FC236}">
                  <a16:creationId xmlns:a16="http://schemas.microsoft.com/office/drawing/2014/main" id="{A113693C-B9CC-2EFC-07FD-D9B68995F7DE}"/>
                </a:ext>
              </a:extLst>
            </p:cNvPr>
            <p:cNvSpPr>
              <a:spLocks noGrp="1" noRot="1" noMove="1" noResize="1" noEditPoints="1" noAdjustHandles="1" noChangeArrowheads="1" noChangeShapeType="1"/>
            </p:cNvSpPr>
            <p:nvPr/>
          </p:nvSpPr>
          <p:spPr>
            <a:xfrm>
              <a:off x="13421147" y="73139"/>
              <a:ext cx="535109" cy="1070026"/>
            </a:xfrm>
            <a:custGeom>
              <a:avLst/>
              <a:gdLst>
                <a:gd name="connsiteX0" fmla="*/ 535110 w 535109"/>
                <a:gd name="connsiteY0" fmla="*/ 0 h 1070026"/>
                <a:gd name="connsiteX1" fmla="*/ 534917 w 535109"/>
                <a:gd name="connsiteY1" fmla="*/ 1070027 h 1070026"/>
                <a:gd name="connsiteX2" fmla="*/ 0 w 535109"/>
                <a:gd name="connsiteY2" fmla="*/ 534917 h 1070026"/>
                <a:gd name="connsiteX3" fmla="*/ 535110 w 535109"/>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109" h="1070026">
                  <a:moveTo>
                    <a:pt x="535110" y="0"/>
                  </a:moveTo>
                  <a:lnTo>
                    <a:pt x="534917" y="1070027"/>
                  </a:lnTo>
                  <a:lnTo>
                    <a:pt x="0" y="534917"/>
                  </a:lnTo>
                  <a:lnTo>
                    <a:pt x="535110" y="0"/>
                  </a:lnTo>
                  <a:close/>
                </a:path>
              </a:pathLst>
            </a:custGeom>
            <a:solidFill>
              <a:srgbClr val="624098">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63" name="Freeform: Shape 162">
              <a:extLst>
                <a:ext uri="{FF2B5EF4-FFF2-40B4-BE49-F238E27FC236}">
                  <a16:creationId xmlns:a16="http://schemas.microsoft.com/office/drawing/2014/main" id="{4663DF3E-35C0-C02D-CB03-5005118E2CD8}"/>
                </a:ext>
              </a:extLst>
            </p:cNvPr>
            <p:cNvSpPr>
              <a:spLocks noGrp="1" noRot="1" noMove="1" noResize="1" noEditPoints="1" noAdjustHandles="1" noChangeArrowheads="1" noChangeShapeType="1"/>
            </p:cNvSpPr>
            <p:nvPr/>
          </p:nvSpPr>
          <p:spPr>
            <a:xfrm>
              <a:off x="17171616" y="4360253"/>
              <a:ext cx="1070602" cy="535589"/>
            </a:xfrm>
            <a:custGeom>
              <a:avLst/>
              <a:gdLst>
                <a:gd name="connsiteX0" fmla="*/ 0 w 1070602"/>
                <a:gd name="connsiteY0" fmla="*/ 0 h 535589"/>
                <a:gd name="connsiteX1" fmla="*/ 1070603 w 1070602"/>
                <a:gd name="connsiteY1" fmla="*/ 192 h 535589"/>
                <a:gd name="connsiteX2" fmla="*/ 1070603 w 1070602"/>
                <a:gd name="connsiteY2" fmla="*/ 672 h 535589"/>
                <a:gd name="connsiteX3" fmla="*/ 535493 w 1070602"/>
                <a:gd name="connsiteY3" fmla="*/ 535590 h 535589"/>
                <a:gd name="connsiteX4" fmla="*/ 0 w 1070602"/>
                <a:gd name="connsiteY4" fmla="*/ 0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9">
                  <a:moveTo>
                    <a:pt x="0" y="0"/>
                  </a:moveTo>
                  <a:lnTo>
                    <a:pt x="1070603" y="192"/>
                  </a:lnTo>
                  <a:lnTo>
                    <a:pt x="1070603" y="672"/>
                  </a:lnTo>
                  <a:lnTo>
                    <a:pt x="535493" y="535590"/>
                  </a:lnTo>
                  <a:lnTo>
                    <a:pt x="0" y="0"/>
                  </a:lnTo>
                  <a:close/>
                </a:path>
              </a:pathLst>
            </a:custGeom>
            <a:solidFill>
              <a:srgbClr val="FFF1A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64" name="Freeform: Shape 163">
              <a:extLst>
                <a:ext uri="{FF2B5EF4-FFF2-40B4-BE49-F238E27FC236}">
                  <a16:creationId xmlns:a16="http://schemas.microsoft.com/office/drawing/2014/main" id="{380F9ECD-A90F-B3C8-6209-44E8C6305CD9}"/>
                </a:ext>
              </a:extLst>
            </p:cNvPr>
            <p:cNvSpPr>
              <a:spLocks noGrp="1" noRot="1" noMove="1" noResize="1" noEditPoints="1" noAdjustHandles="1" noChangeArrowheads="1" noChangeShapeType="1"/>
            </p:cNvSpPr>
            <p:nvPr/>
          </p:nvSpPr>
          <p:spPr>
            <a:xfrm>
              <a:off x="14492518" y="2216360"/>
              <a:ext cx="535205" cy="1070026"/>
            </a:xfrm>
            <a:custGeom>
              <a:avLst/>
              <a:gdLst>
                <a:gd name="connsiteX0" fmla="*/ 535206 w 535205"/>
                <a:gd name="connsiteY0" fmla="*/ 0 h 1070026"/>
                <a:gd name="connsiteX1" fmla="*/ 535014 w 535205"/>
                <a:gd name="connsiteY1" fmla="*/ 1070026 h 1070026"/>
                <a:gd name="connsiteX2" fmla="*/ 0 w 535205"/>
                <a:gd name="connsiteY2" fmla="*/ 535013 h 1070026"/>
                <a:gd name="connsiteX3" fmla="*/ 535206 w 535205"/>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205" h="1070026">
                  <a:moveTo>
                    <a:pt x="535206" y="0"/>
                  </a:moveTo>
                  <a:lnTo>
                    <a:pt x="535014" y="1070026"/>
                  </a:lnTo>
                  <a:lnTo>
                    <a:pt x="0" y="535013"/>
                  </a:lnTo>
                  <a:lnTo>
                    <a:pt x="535206" y="0"/>
                  </a:lnTo>
                  <a:close/>
                </a:path>
              </a:pathLst>
            </a:custGeom>
            <a:solidFill>
              <a:srgbClr val="BAA3C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65" name="Freeform: Shape 164">
              <a:extLst>
                <a:ext uri="{FF2B5EF4-FFF2-40B4-BE49-F238E27FC236}">
                  <a16:creationId xmlns:a16="http://schemas.microsoft.com/office/drawing/2014/main" id="{D8F6431E-3E0F-5A37-36D1-F70161ABC138}"/>
                </a:ext>
              </a:extLst>
            </p:cNvPr>
            <p:cNvSpPr>
              <a:spLocks noGrp="1" noRot="1" noMove="1" noResize="1" noEditPoints="1" noAdjustHandles="1" noChangeArrowheads="1" noChangeShapeType="1"/>
            </p:cNvSpPr>
            <p:nvPr/>
          </p:nvSpPr>
          <p:spPr>
            <a:xfrm>
              <a:off x="16099862" y="3823128"/>
              <a:ext cx="1070890" cy="536069"/>
            </a:xfrm>
            <a:custGeom>
              <a:avLst/>
              <a:gdLst>
                <a:gd name="connsiteX0" fmla="*/ 288 w 1070890"/>
                <a:gd name="connsiteY0" fmla="*/ 535973 h 536069"/>
                <a:gd name="connsiteX1" fmla="*/ 0 w 1070890"/>
                <a:gd name="connsiteY1" fmla="*/ 535685 h 536069"/>
                <a:gd name="connsiteX2" fmla="*/ 535878 w 1070890"/>
                <a:gd name="connsiteY2" fmla="*/ 0 h 536069"/>
                <a:gd name="connsiteX3" fmla="*/ 1070891 w 1070890"/>
                <a:gd name="connsiteY3" fmla="*/ 535109 h 536069"/>
                <a:gd name="connsiteX4" fmla="*/ 1070891 w 1070890"/>
                <a:gd name="connsiteY4" fmla="*/ 536070 h 536069"/>
                <a:gd name="connsiteX5" fmla="*/ 288 w 1070890"/>
                <a:gd name="connsiteY5" fmla="*/ 535973 h 53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90" h="536069">
                  <a:moveTo>
                    <a:pt x="288" y="535973"/>
                  </a:moveTo>
                  <a:lnTo>
                    <a:pt x="0" y="535685"/>
                  </a:lnTo>
                  <a:lnTo>
                    <a:pt x="535878" y="0"/>
                  </a:lnTo>
                  <a:lnTo>
                    <a:pt x="1070891" y="535109"/>
                  </a:lnTo>
                  <a:lnTo>
                    <a:pt x="1070891" y="536070"/>
                  </a:lnTo>
                  <a:lnTo>
                    <a:pt x="288" y="535973"/>
                  </a:lnTo>
                  <a:close/>
                </a:path>
              </a:pathLst>
            </a:custGeom>
            <a:solidFill>
              <a:srgbClr val="FDD0A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66" name="Freeform: Shape 165">
              <a:extLst>
                <a:ext uri="{FF2B5EF4-FFF2-40B4-BE49-F238E27FC236}">
                  <a16:creationId xmlns:a16="http://schemas.microsoft.com/office/drawing/2014/main" id="{67926BBA-FAF7-66FE-D049-D90DCDF9FCAA}"/>
                </a:ext>
              </a:extLst>
            </p:cNvPr>
            <p:cNvSpPr>
              <a:spLocks noGrp="1" noRot="1" noMove="1" noResize="1" noEditPoints="1" noAdjustHandles="1" noChangeArrowheads="1" noChangeShapeType="1"/>
            </p:cNvSpPr>
            <p:nvPr/>
          </p:nvSpPr>
          <p:spPr>
            <a:xfrm>
              <a:off x="15251542" y="3574057"/>
              <a:ext cx="622005" cy="569195"/>
            </a:xfrm>
            <a:custGeom>
              <a:avLst/>
              <a:gdLst>
                <a:gd name="connsiteX0" fmla="*/ 0 w 622005"/>
                <a:gd name="connsiteY0" fmla="*/ 0 h 569195"/>
                <a:gd name="connsiteX1" fmla="*/ 622006 w 622005"/>
                <a:gd name="connsiteY1" fmla="*/ 516098 h 569195"/>
                <a:gd name="connsiteX2" fmla="*/ 52906 w 622005"/>
                <a:gd name="connsiteY2" fmla="*/ 569196 h 569195"/>
                <a:gd name="connsiteX3" fmla="*/ 0 w 622005"/>
                <a:gd name="connsiteY3" fmla="*/ 0 h 569195"/>
              </a:gdLst>
              <a:ahLst/>
              <a:cxnLst>
                <a:cxn ang="0">
                  <a:pos x="connsiteX0" y="connsiteY0"/>
                </a:cxn>
                <a:cxn ang="0">
                  <a:pos x="connsiteX1" y="connsiteY1"/>
                </a:cxn>
                <a:cxn ang="0">
                  <a:pos x="connsiteX2" y="connsiteY2"/>
                </a:cxn>
                <a:cxn ang="0">
                  <a:pos x="connsiteX3" y="connsiteY3"/>
                </a:cxn>
              </a:cxnLst>
              <a:rect l="l" t="t" r="r" b="b"/>
              <a:pathLst>
                <a:path w="622005" h="569195">
                  <a:moveTo>
                    <a:pt x="0" y="0"/>
                  </a:moveTo>
                  <a:lnTo>
                    <a:pt x="622006" y="516098"/>
                  </a:lnTo>
                  <a:lnTo>
                    <a:pt x="52906" y="569196"/>
                  </a:lnTo>
                  <a:lnTo>
                    <a:pt x="0" y="0"/>
                  </a:lnTo>
                  <a:close/>
                </a:path>
              </a:pathLst>
            </a:custGeom>
            <a:solidFill>
              <a:srgbClr val="BAA3C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67" name="Freeform: Shape 166">
              <a:extLst>
                <a:ext uri="{FF2B5EF4-FFF2-40B4-BE49-F238E27FC236}">
                  <a16:creationId xmlns:a16="http://schemas.microsoft.com/office/drawing/2014/main" id="{B8BF89FB-79FF-3A57-33DB-52F643101E0D}"/>
                </a:ext>
              </a:extLst>
            </p:cNvPr>
            <p:cNvSpPr>
              <a:spLocks noGrp="1" noRot="1" noMove="1" noResize="1" noEditPoints="1" noAdjustHandles="1" noChangeArrowheads="1" noChangeShapeType="1"/>
            </p:cNvSpPr>
            <p:nvPr/>
          </p:nvSpPr>
          <p:spPr>
            <a:xfrm>
              <a:off x="11630505" y="3995480"/>
              <a:ext cx="648602" cy="1038340"/>
            </a:xfrm>
            <a:custGeom>
              <a:avLst/>
              <a:gdLst>
                <a:gd name="connsiteX0" fmla="*/ 389834 w 648602"/>
                <a:gd name="connsiteY0" fmla="*/ 0 h 1038340"/>
                <a:gd name="connsiteX1" fmla="*/ 648603 w 648602"/>
                <a:gd name="connsiteY1" fmla="*/ 1038341 h 1038340"/>
                <a:gd name="connsiteX2" fmla="*/ 0 w 648602"/>
                <a:gd name="connsiteY2" fmla="*/ 648506 h 1038340"/>
                <a:gd name="connsiteX3" fmla="*/ 389834 w 648602"/>
                <a:gd name="connsiteY3" fmla="*/ 0 h 1038340"/>
              </a:gdLst>
              <a:ahLst/>
              <a:cxnLst>
                <a:cxn ang="0">
                  <a:pos x="connsiteX0" y="connsiteY0"/>
                </a:cxn>
                <a:cxn ang="0">
                  <a:pos x="connsiteX1" y="connsiteY1"/>
                </a:cxn>
                <a:cxn ang="0">
                  <a:pos x="connsiteX2" y="connsiteY2"/>
                </a:cxn>
                <a:cxn ang="0">
                  <a:pos x="connsiteX3" y="connsiteY3"/>
                </a:cxn>
              </a:cxnLst>
              <a:rect l="l" t="t" r="r" b="b"/>
              <a:pathLst>
                <a:path w="648602" h="1038340">
                  <a:moveTo>
                    <a:pt x="389834" y="0"/>
                  </a:moveTo>
                  <a:lnTo>
                    <a:pt x="648603" y="1038341"/>
                  </a:lnTo>
                  <a:lnTo>
                    <a:pt x="0" y="648506"/>
                  </a:lnTo>
                  <a:lnTo>
                    <a:pt x="389834" y="0"/>
                  </a:lnTo>
                  <a:close/>
                </a:path>
              </a:pathLst>
            </a:custGeom>
            <a:solidFill>
              <a:srgbClr val="FDD0A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68" name="Freeform: Shape 167">
              <a:extLst>
                <a:ext uri="{FF2B5EF4-FFF2-40B4-BE49-F238E27FC236}">
                  <a16:creationId xmlns:a16="http://schemas.microsoft.com/office/drawing/2014/main" id="{E70859C0-C98D-E270-1814-95D1510775A9}"/>
                </a:ext>
              </a:extLst>
            </p:cNvPr>
            <p:cNvSpPr>
              <a:spLocks noGrp="1" noRot="1" noMove="1" noResize="1" noEditPoints="1" noAdjustHandles="1" noChangeArrowheads="1" noChangeShapeType="1"/>
            </p:cNvSpPr>
            <p:nvPr/>
          </p:nvSpPr>
          <p:spPr>
            <a:xfrm>
              <a:off x="5997984" y="815551"/>
              <a:ext cx="648602" cy="1038340"/>
            </a:xfrm>
            <a:custGeom>
              <a:avLst/>
              <a:gdLst>
                <a:gd name="connsiteX0" fmla="*/ 389834 w 648602"/>
                <a:gd name="connsiteY0" fmla="*/ 0 h 1038340"/>
                <a:gd name="connsiteX1" fmla="*/ 648603 w 648602"/>
                <a:gd name="connsiteY1" fmla="*/ 1038340 h 1038340"/>
                <a:gd name="connsiteX2" fmla="*/ 0 w 648602"/>
                <a:gd name="connsiteY2" fmla="*/ 648603 h 1038340"/>
                <a:gd name="connsiteX3" fmla="*/ 389834 w 648602"/>
                <a:gd name="connsiteY3" fmla="*/ 0 h 1038340"/>
              </a:gdLst>
              <a:ahLst/>
              <a:cxnLst>
                <a:cxn ang="0">
                  <a:pos x="connsiteX0" y="connsiteY0"/>
                </a:cxn>
                <a:cxn ang="0">
                  <a:pos x="connsiteX1" y="connsiteY1"/>
                </a:cxn>
                <a:cxn ang="0">
                  <a:pos x="connsiteX2" y="connsiteY2"/>
                </a:cxn>
                <a:cxn ang="0">
                  <a:pos x="connsiteX3" y="connsiteY3"/>
                </a:cxn>
              </a:cxnLst>
              <a:rect l="l" t="t" r="r" b="b"/>
              <a:pathLst>
                <a:path w="648602" h="1038340">
                  <a:moveTo>
                    <a:pt x="389834" y="0"/>
                  </a:moveTo>
                  <a:lnTo>
                    <a:pt x="648603" y="1038340"/>
                  </a:lnTo>
                  <a:lnTo>
                    <a:pt x="0" y="648603"/>
                  </a:lnTo>
                  <a:lnTo>
                    <a:pt x="389834" y="0"/>
                  </a:lnTo>
                  <a:close/>
                </a:path>
              </a:pathLst>
            </a:custGeom>
            <a:solidFill>
              <a:srgbClr val="FDD0A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69" name="Freeform: Shape 168">
              <a:extLst>
                <a:ext uri="{FF2B5EF4-FFF2-40B4-BE49-F238E27FC236}">
                  <a16:creationId xmlns:a16="http://schemas.microsoft.com/office/drawing/2014/main" id="{41D7B8B4-2AB3-A1F2-5BA2-CF06FB7CE21E}"/>
                </a:ext>
              </a:extLst>
            </p:cNvPr>
            <p:cNvSpPr>
              <a:spLocks noGrp="1" noRot="1" noMove="1" noResize="1" noEditPoints="1" noAdjustHandles="1" noChangeArrowheads="1" noChangeShapeType="1"/>
            </p:cNvSpPr>
            <p:nvPr/>
          </p:nvSpPr>
          <p:spPr>
            <a:xfrm>
              <a:off x="18243948" y="2216168"/>
              <a:ext cx="1070602" cy="535589"/>
            </a:xfrm>
            <a:custGeom>
              <a:avLst/>
              <a:gdLst>
                <a:gd name="connsiteX0" fmla="*/ 1070603 w 1070602"/>
                <a:gd name="connsiteY0" fmla="*/ 192 h 535589"/>
                <a:gd name="connsiteX1" fmla="*/ 1070603 w 1070602"/>
                <a:gd name="connsiteY1" fmla="*/ 672 h 535589"/>
                <a:gd name="connsiteX2" fmla="*/ 535493 w 1070602"/>
                <a:gd name="connsiteY2" fmla="*/ 535589 h 535589"/>
                <a:gd name="connsiteX3" fmla="*/ 0 w 1070602"/>
                <a:gd name="connsiteY3" fmla="*/ 0 h 535589"/>
                <a:gd name="connsiteX4" fmla="*/ 1070603 w 1070602"/>
                <a:gd name="connsiteY4" fmla="*/ 192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9">
                  <a:moveTo>
                    <a:pt x="1070603" y="192"/>
                  </a:moveTo>
                  <a:lnTo>
                    <a:pt x="1070603" y="672"/>
                  </a:lnTo>
                  <a:lnTo>
                    <a:pt x="535493" y="535589"/>
                  </a:lnTo>
                  <a:lnTo>
                    <a:pt x="0" y="0"/>
                  </a:lnTo>
                  <a:lnTo>
                    <a:pt x="1070603" y="192"/>
                  </a:lnTo>
                  <a:close/>
                </a:path>
              </a:pathLst>
            </a:custGeom>
            <a:solidFill>
              <a:srgbClr val="E77D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70" name="Freeform: Shape 169">
              <a:extLst>
                <a:ext uri="{FF2B5EF4-FFF2-40B4-BE49-F238E27FC236}">
                  <a16:creationId xmlns:a16="http://schemas.microsoft.com/office/drawing/2014/main" id="{9C475F97-FFAA-9BFB-77C3-1D78F937CDF4}"/>
                </a:ext>
              </a:extLst>
            </p:cNvPr>
            <p:cNvSpPr>
              <a:spLocks noGrp="1" noRot="1" noMove="1" noResize="1" noEditPoints="1" noAdjustHandles="1" noChangeArrowheads="1" noChangeShapeType="1"/>
            </p:cNvSpPr>
            <p:nvPr/>
          </p:nvSpPr>
          <p:spPr>
            <a:xfrm>
              <a:off x="15564177" y="2216456"/>
              <a:ext cx="535108" cy="1070026"/>
            </a:xfrm>
            <a:custGeom>
              <a:avLst/>
              <a:gdLst>
                <a:gd name="connsiteX0" fmla="*/ 535109 w 535108"/>
                <a:gd name="connsiteY0" fmla="*/ 0 h 1070026"/>
                <a:gd name="connsiteX1" fmla="*/ 535013 w 535108"/>
                <a:gd name="connsiteY1" fmla="*/ 1070026 h 1070026"/>
                <a:gd name="connsiteX2" fmla="*/ 0 w 535108"/>
                <a:gd name="connsiteY2" fmla="*/ 535013 h 1070026"/>
                <a:gd name="connsiteX3" fmla="*/ 535109 w 535108"/>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108" h="1070026">
                  <a:moveTo>
                    <a:pt x="535109" y="0"/>
                  </a:moveTo>
                  <a:lnTo>
                    <a:pt x="535013" y="1070026"/>
                  </a:lnTo>
                  <a:lnTo>
                    <a:pt x="0" y="535013"/>
                  </a:lnTo>
                  <a:lnTo>
                    <a:pt x="535109" y="0"/>
                  </a:lnTo>
                  <a:close/>
                </a:path>
              </a:pathLst>
            </a:custGeom>
            <a:solidFill>
              <a:srgbClr val="FFF1A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71" name="Freeform: Shape 170">
              <a:extLst>
                <a:ext uri="{FF2B5EF4-FFF2-40B4-BE49-F238E27FC236}">
                  <a16:creationId xmlns:a16="http://schemas.microsoft.com/office/drawing/2014/main" id="{D003DF98-7042-AF2C-E691-F0750A56FB6C}"/>
                </a:ext>
              </a:extLst>
            </p:cNvPr>
            <p:cNvSpPr>
              <a:spLocks noGrp="1" noRot="1" noMove="1" noResize="1" noEditPoints="1" noAdjustHandles="1" noChangeArrowheads="1" noChangeShapeType="1"/>
            </p:cNvSpPr>
            <p:nvPr/>
          </p:nvSpPr>
          <p:spPr>
            <a:xfrm>
              <a:off x="8536608" y="1678658"/>
              <a:ext cx="1246507" cy="1016448"/>
            </a:xfrm>
            <a:custGeom>
              <a:avLst/>
              <a:gdLst>
                <a:gd name="connsiteX0" fmla="*/ 480 w 1246507"/>
                <a:gd name="connsiteY0" fmla="*/ 1016448 h 1016448"/>
                <a:gd name="connsiteX1" fmla="*/ 0 w 1246507"/>
                <a:gd name="connsiteY1" fmla="*/ 1016352 h 1016448"/>
                <a:gd name="connsiteX2" fmla="*/ 230732 w 1246507"/>
                <a:gd name="connsiteY2" fmla="*/ 0 h 1016448"/>
                <a:gd name="connsiteX3" fmla="*/ 1245740 w 1246507"/>
                <a:gd name="connsiteY3" fmla="*/ 230347 h 1016448"/>
                <a:gd name="connsiteX4" fmla="*/ 1246508 w 1246507"/>
                <a:gd name="connsiteY4" fmla="*/ 231596 h 1016448"/>
                <a:gd name="connsiteX5" fmla="*/ 480 w 1246507"/>
                <a:gd name="connsiteY5" fmla="*/ 1016448 h 10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507" h="1016448">
                  <a:moveTo>
                    <a:pt x="480" y="1016448"/>
                  </a:moveTo>
                  <a:lnTo>
                    <a:pt x="0" y="1016352"/>
                  </a:lnTo>
                  <a:lnTo>
                    <a:pt x="230732" y="0"/>
                  </a:lnTo>
                  <a:lnTo>
                    <a:pt x="1245740" y="230347"/>
                  </a:lnTo>
                  <a:lnTo>
                    <a:pt x="1246508" y="231596"/>
                  </a:lnTo>
                  <a:lnTo>
                    <a:pt x="480" y="1016448"/>
                  </a:lnTo>
                  <a:close/>
                </a:path>
              </a:pathLst>
            </a:custGeom>
            <a:solidFill>
              <a:srgbClr val="F9C70F">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72" name="Freeform: Shape 171">
              <a:extLst>
                <a:ext uri="{FF2B5EF4-FFF2-40B4-BE49-F238E27FC236}">
                  <a16:creationId xmlns:a16="http://schemas.microsoft.com/office/drawing/2014/main" id="{4F07ADD0-7B45-C503-EB5A-C65E8FCC906C}"/>
                </a:ext>
              </a:extLst>
            </p:cNvPr>
            <p:cNvSpPr>
              <a:spLocks noGrp="1" noRot="1" noMove="1" noResize="1" noEditPoints="1" noAdjustHandles="1" noChangeArrowheads="1" noChangeShapeType="1"/>
            </p:cNvSpPr>
            <p:nvPr/>
          </p:nvSpPr>
          <p:spPr>
            <a:xfrm>
              <a:off x="10386110" y="6118"/>
              <a:ext cx="1560678" cy="1138967"/>
            </a:xfrm>
            <a:custGeom>
              <a:avLst/>
              <a:gdLst>
                <a:gd name="connsiteX0" fmla="*/ 1560679 w 1560678"/>
                <a:gd name="connsiteY0" fmla="*/ 1138967 h 1138967"/>
                <a:gd name="connsiteX1" fmla="*/ 0 w 1560678"/>
                <a:gd name="connsiteY1" fmla="*/ 422000 h 1138967"/>
                <a:gd name="connsiteX2" fmla="*/ 1138871 w 1560678"/>
                <a:gd name="connsiteY2" fmla="*/ 0 h 1138967"/>
                <a:gd name="connsiteX3" fmla="*/ 1560679 w 1560678"/>
                <a:gd name="connsiteY3" fmla="*/ 1138967 h 1138967"/>
              </a:gdLst>
              <a:ahLst/>
              <a:cxnLst>
                <a:cxn ang="0">
                  <a:pos x="connsiteX0" y="connsiteY0"/>
                </a:cxn>
                <a:cxn ang="0">
                  <a:pos x="connsiteX1" y="connsiteY1"/>
                </a:cxn>
                <a:cxn ang="0">
                  <a:pos x="connsiteX2" y="connsiteY2"/>
                </a:cxn>
                <a:cxn ang="0">
                  <a:pos x="connsiteX3" y="connsiteY3"/>
                </a:cxn>
              </a:cxnLst>
              <a:rect l="l" t="t" r="r" b="b"/>
              <a:pathLst>
                <a:path w="1560678" h="1138967">
                  <a:moveTo>
                    <a:pt x="1560679" y="1138967"/>
                  </a:moveTo>
                  <a:lnTo>
                    <a:pt x="0" y="422000"/>
                  </a:lnTo>
                  <a:lnTo>
                    <a:pt x="1138871" y="0"/>
                  </a:lnTo>
                  <a:lnTo>
                    <a:pt x="1560679" y="1138967"/>
                  </a:lnTo>
                  <a:close/>
                </a:path>
              </a:pathLst>
            </a:custGeom>
            <a:solidFill>
              <a:srgbClr val="BAA3C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73" name="Freeform: Shape 172">
              <a:extLst>
                <a:ext uri="{FF2B5EF4-FFF2-40B4-BE49-F238E27FC236}">
                  <a16:creationId xmlns:a16="http://schemas.microsoft.com/office/drawing/2014/main" id="{5D2DAC3D-0D8C-E100-0B2B-28FF6DD32BA4}"/>
                </a:ext>
              </a:extLst>
            </p:cNvPr>
            <p:cNvSpPr>
              <a:spLocks noGrp="1" noRot="1" noMove="1" noResize="1" noEditPoints="1" noAdjustHandles="1" noChangeArrowheads="1" noChangeShapeType="1"/>
            </p:cNvSpPr>
            <p:nvPr/>
          </p:nvSpPr>
          <p:spPr>
            <a:xfrm>
              <a:off x="11780581" y="1988605"/>
              <a:ext cx="724073" cy="569771"/>
            </a:xfrm>
            <a:custGeom>
              <a:avLst/>
              <a:gdLst>
                <a:gd name="connsiteX0" fmla="*/ 723305 w 724073"/>
                <a:gd name="connsiteY0" fmla="*/ 0 h 569771"/>
                <a:gd name="connsiteX1" fmla="*/ 723881 w 724073"/>
                <a:gd name="connsiteY1" fmla="*/ 96 h 569771"/>
                <a:gd name="connsiteX2" fmla="*/ 724073 w 724073"/>
                <a:gd name="connsiteY2" fmla="*/ 480 h 569771"/>
                <a:gd name="connsiteX3" fmla="*/ 569580 w 724073"/>
                <a:gd name="connsiteY3" fmla="*/ 569772 h 569771"/>
                <a:gd name="connsiteX4" fmla="*/ 0 w 724073"/>
                <a:gd name="connsiteY4" fmla="*/ 415087 h 569771"/>
                <a:gd name="connsiteX5" fmla="*/ 192 w 724073"/>
                <a:gd name="connsiteY5" fmla="*/ 414318 h 569771"/>
                <a:gd name="connsiteX6" fmla="*/ 723305 w 724073"/>
                <a:gd name="connsiteY6" fmla="*/ 0 h 5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4073" h="569771">
                  <a:moveTo>
                    <a:pt x="723305" y="0"/>
                  </a:moveTo>
                  <a:lnTo>
                    <a:pt x="723881" y="96"/>
                  </a:lnTo>
                  <a:lnTo>
                    <a:pt x="724073" y="480"/>
                  </a:lnTo>
                  <a:lnTo>
                    <a:pt x="569580" y="569772"/>
                  </a:lnTo>
                  <a:lnTo>
                    <a:pt x="0" y="415087"/>
                  </a:lnTo>
                  <a:lnTo>
                    <a:pt x="192" y="414318"/>
                  </a:lnTo>
                  <a:lnTo>
                    <a:pt x="723305" y="0"/>
                  </a:lnTo>
                  <a:close/>
                </a:path>
              </a:pathLst>
            </a:custGeom>
            <a:solidFill>
              <a:srgbClr val="FDD0A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74" name="Freeform: Shape 173">
              <a:extLst>
                <a:ext uri="{FF2B5EF4-FFF2-40B4-BE49-F238E27FC236}">
                  <a16:creationId xmlns:a16="http://schemas.microsoft.com/office/drawing/2014/main" id="{6563DAE7-2516-1194-34D1-1D19DB43B4C1}"/>
                </a:ext>
              </a:extLst>
            </p:cNvPr>
            <p:cNvSpPr>
              <a:spLocks noGrp="1" noRot="1" noMove="1" noResize="1" noEditPoints="1" noAdjustHandles="1" noChangeArrowheads="1" noChangeShapeType="1"/>
            </p:cNvSpPr>
            <p:nvPr/>
          </p:nvSpPr>
          <p:spPr>
            <a:xfrm>
              <a:off x="10093350" y="3284850"/>
              <a:ext cx="789077" cy="1147609"/>
            </a:xfrm>
            <a:custGeom>
              <a:avLst/>
              <a:gdLst>
                <a:gd name="connsiteX0" fmla="*/ 359492 w 789077"/>
                <a:gd name="connsiteY0" fmla="*/ 0 h 1147609"/>
                <a:gd name="connsiteX1" fmla="*/ 360548 w 789077"/>
                <a:gd name="connsiteY1" fmla="*/ 480 h 1147609"/>
                <a:gd name="connsiteX2" fmla="*/ 789077 w 789077"/>
                <a:gd name="connsiteY2" fmla="*/ 1146745 h 1147609"/>
                <a:gd name="connsiteX3" fmla="*/ 788789 w 789077"/>
                <a:gd name="connsiteY3" fmla="*/ 1147417 h 1147609"/>
                <a:gd name="connsiteX4" fmla="*/ 788213 w 789077"/>
                <a:gd name="connsiteY4" fmla="*/ 1147609 h 1147609"/>
                <a:gd name="connsiteX5" fmla="*/ 0 w 789077"/>
                <a:gd name="connsiteY5" fmla="*/ 788501 h 1147609"/>
                <a:gd name="connsiteX6" fmla="*/ 359492 w 789077"/>
                <a:gd name="connsiteY6" fmla="*/ 0 h 114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077" h="1147609">
                  <a:moveTo>
                    <a:pt x="359492" y="0"/>
                  </a:moveTo>
                  <a:lnTo>
                    <a:pt x="360548" y="480"/>
                  </a:lnTo>
                  <a:lnTo>
                    <a:pt x="789077" y="1146745"/>
                  </a:lnTo>
                  <a:lnTo>
                    <a:pt x="788789" y="1147417"/>
                  </a:lnTo>
                  <a:lnTo>
                    <a:pt x="788213" y="1147609"/>
                  </a:lnTo>
                  <a:lnTo>
                    <a:pt x="0" y="788501"/>
                  </a:lnTo>
                  <a:lnTo>
                    <a:pt x="359492" y="0"/>
                  </a:lnTo>
                  <a:close/>
                </a:path>
              </a:pathLst>
            </a:custGeom>
            <a:solidFill>
              <a:srgbClr val="D45D27">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75" name="Freeform: Shape 174">
              <a:extLst>
                <a:ext uri="{FF2B5EF4-FFF2-40B4-BE49-F238E27FC236}">
                  <a16:creationId xmlns:a16="http://schemas.microsoft.com/office/drawing/2014/main" id="{5FA1E79B-75E6-13DE-D097-3D9127A2EF5C}"/>
                </a:ext>
              </a:extLst>
            </p:cNvPr>
            <p:cNvSpPr>
              <a:spLocks noGrp="1" noRot="1" noMove="1" noResize="1" noEditPoints="1" noAdjustHandles="1" noChangeArrowheads="1" noChangeShapeType="1"/>
            </p:cNvSpPr>
            <p:nvPr/>
          </p:nvSpPr>
          <p:spPr>
            <a:xfrm>
              <a:off x="16099575" y="2750701"/>
              <a:ext cx="1070889" cy="536165"/>
            </a:xfrm>
            <a:custGeom>
              <a:avLst/>
              <a:gdLst>
                <a:gd name="connsiteX0" fmla="*/ 287 w 1070889"/>
                <a:gd name="connsiteY0" fmla="*/ 536070 h 536165"/>
                <a:gd name="connsiteX1" fmla="*/ 0 w 1070889"/>
                <a:gd name="connsiteY1" fmla="*/ 535782 h 536165"/>
                <a:gd name="connsiteX2" fmla="*/ 535877 w 1070889"/>
                <a:gd name="connsiteY2" fmla="*/ 0 h 536165"/>
                <a:gd name="connsiteX3" fmla="*/ 1070890 w 1070889"/>
                <a:gd name="connsiteY3" fmla="*/ 535109 h 536165"/>
                <a:gd name="connsiteX4" fmla="*/ 1070890 w 1070889"/>
                <a:gd name="connsiteY4" fmla="*/ 536165 h 536165"/>
                <a:gd name="connsiteX5" fmla="*/ 287 w 1070889"/>
                <a:gd name="connsiteY5" fmla="*/ 536070 h 5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89" h="536165">
                  <a:moveTo>
                    <a:pt x="287" y="536070"/>
                  </a:moveTo>
                  <a:lnTo>
                    <a:pt x="0" y="535782"/>
                  </a:lnTo>
                  <a:lnTo>
                    <a:pt x="535877" y="0"/>
                  </a:lnTo>
                  <a:lnTo>
                    <a:pt x="1070890" y="535109"/>
                  </a:lnTo>
                  <a:lnTo>
                    <a:pt x="1070890" y="536165"/>
                  </a:lnTo>
                  <a:lnTo>
                    <a:pt x="287" y="536070"/>
                  </a:lnTo>
                  <a:close/>
                </a:path>
              </a:pathLst>
            </a:custGeom>
            <a:solidFill>
              <a:srgbClr val="FFDD98">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76" name="Freeform: Shape 175">
              <a:extLst>
                <a:ext uri="{FF2B5EF4-FFF2-40B4-BE49-F238E27FC236}">
                  <a16:creationId xmlns:a16="http://schemas.microsoft.com/office/drawing/2014/main" id="{22AC04D7-EF5A-28DB-1888-2337961B1C6C}"/>
                </a:ext>
              </a:extLst>
            </p:cNvPr>
            <p:cNvSpPr>
              <a:spLocks noGrp="1" noRot="1" noMove="1" noResize="1" noEditPoints="1" noAdjustHandles="1" noChangeArrowheads="1" noChangeShapeType="1"/>
            </p:cNvSpPr>
            <p:nvPr/>
          </p:nvSpPr>
          <p:spPr>
            <a:xfrm>
              <a:off x="16099575" y="3288307"/>
              <a:ext cx="535108" cy="1070026"/>
            </a:xfrm>
            <a:custGeom>
              <a:avLst/>
              <a:gdLst>
                <a:gd name="connsiteX0" fmla="*/ 0 w 535108"/>
                <a:gd name="connsiteY0" fmla="*/ 1070026 h 1070026"/>
                <a:gd name="connsiteX1" fmla="*/ 96 w 535108"/>
                <a:gd name="connsiteY1" fmla="*/ 0 h 1070026"/>
                <a:gd name="connsiteX2" fmla="*/ 535109 w 535108"/>
                <a:gd name="connsiteY2" fmla="*/ 535013 h 1070026"/>
                <a:gd name="connsiteX3" fmla="*/ 0 w 535108"/>
                <a:gd name="connsiteY3" fmla="*/ 1070026 h 1070026"/>
              </a:gdLst>
              <a:ahLst/>
              <a:cxnLst>
                <a:cxn ang="0">
                  <a:pos x="connsiteX0" y="connsiteY0"/>
                </a:cxn>
                <a:cxn ang="0">
                  <a:pos x="connsiteX1" y="connsiteY1"/>
                </a:cxn>
                <a:cxn ang="0">
                  <a:pos x="connsiteX2" y="connsiteY2"/>
                </a:cxn>
                <a:cxn ang="0">
                  <a:pos x="connsiteX3" y="connsiteY3"/>
                </a:cxn>
              </a:cxnLst>
              <a:rect l="l" t="t" r="r" b="b"/>
              <a:pathLst>
                <a:path w="535108" h="1070026">
                  <a:moveTo>
                    <a:pt x="0" y="1070026"/>
                  </a:moveTo>
                  <a:lnTo>
                    <a:pt x="96" y="0"/>
                  </a:lnTo>
                  <a:lnTo>
                    <a:pt x="535109" y="535013"/>
                  </a:lnTo>
                  <a:lnTo>
                    <a:pt x="0" y="1070026"/>
                  </a:lnTo>
                  <a:close/>
                </a:path>
              </a:pathLst>
            </a:custGeom>
            <a:solidFill>
              <a:srgbClr val="E77D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77" name="Freeform: Shape 176">
              <a:extLst>
                <a:ext uri="{FF2B5EF4-FFF2-40B4-BE49-F238E27FC236}">
                  <a16:creationId xmlns:a16="http://schemas.microsoft.com/office/drawing/2014/main" id="{515569E4-A83C-7792-D0ED-FF92EB2A00D0}"/>
                </a:ext>
              </a:extLst>
            </p:cNvPr>
            <p:cNvSpPr>
              <a:spLocks noGrp="1" noRot="1" noMove="1" noResize="1" noEditPoints="1" noAdjustHandles="1" noChangeArrowheads="1" noChangeShapeType="1"/>
            </p:cNvSpPr>
            <p:nvPr/>
          </p:nvSpPr>
          <p:spPr>
            <a:xfrm>
              <a:off x="17708070" y="4976594"/>
              <a:ext cx="535110" cy="1070026"/>
            </a:xfrm>
            <a:custGeom>
              <a:avLst/>
              <a:gdLst>
                <a:gd name="connsiteX0" fmla="*/ 535110 w 535110"/>
                <a:gd name="connsiteY0" fmla="*/ 0 h 1070026"/>
                <a:gd name="connsiteX1" fmla="*/ 535014 w 535110"/>
                <a:gd name="connsiteY1" fmla="*/ 1070026 h 1070026"/>
                <a:gd name="connsiteX2" fmla="*/ 0 w 535110"/>
                <a:gd name="connsiteY2" fmla="*/ 535014 h 1070026"/>
                <a:gd name="connsiteX3" fmla="*/ 535110 w 535110"/>
                <a:gd name="connsiteY3" fmla="*/ 0 h 1070026"/>
              </a:gdLst>
              <a:ahLst/>
              <a:cxnLst>
                <a:cxn ang="0">
                  <a:pos x="connsiteX0" y="connsiteY0"/>
                </a:cxn>
                <a:cxn ang="0">
                  <a:pos x="connsiteX1" y="connsiteY1"/>
                </a:cxn>
                <a:cxn ang="0">
                  <a:pos x="connsiteX2" y="connsiteY2"/>
                </a:cxn>
                <a:cxn ang="0">
                  <a:pos x="connsiteX3" y="connsiteY3"/>
                </a:cxn>
              </a:cxnLst>
              <a:rect l="l" t="t" r="r" b="b"/>
              <a:pathLst>
                <a:path w="535110" h="1070026">
                  <a:moveTo>
                    <a:pt x="535110" y="0"/>
                  </a:moveTo>
                  <a:lnTo>
                    <a:pt x="535014" y="1070026"/>
                  </a:lnTo>
                  <a:lnTo>
                    <a:pt x="0" y="535014"/>
                  </a:lnTo>
                  <a:lnTo>
                    <a:pt x="535110" y="0"/>
                  </a:lnTo>
                  <a:close/>
                </a:path>
              </a:pathLst>
            </a:custGeom>
            <a:solidFill>
              <a:srgbClr val="E96C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78" name="Freeform: Shape 177">
              <a:extLst>
                <a:ext uri="{FF2B5EF4-FFF2-40B4-BE49-F238E27FC236}">
                  <a16:creationId xmlns:a16="http://schemas.microsoft.com/office/drawing/2014/main" id="{52F62D94-EECC-D443-369C-B820F79CCE9A}"/>
                </a:ext>
              </a:extLst>
            </p:cNvPr>
            <p:cNvSpPr>
              <a:spLocks noGrp="1" noRot="1" noMove="1" noResize="1" noEditPoints="1" noAdjustHandles="1" noChangeArrowheads="1" noChangeShapeType="1"/>
            </p:cNvSpPr>
            <p:nvPr/>
          </p:nvSpPr>
          <p:spPr>
            <a:xfrm>
              <a:off x="16098902" y="4359677"/>
              <a:ext cx="1071275" cy="536645"/>
            </a:xfrm>
            <a:custGeom>
              <a:avLst/>
              <a:gdLst>
                <a:gd name="connsiteX0" fmla="*/ 0 w 1071275"/>
                <a:gd name="connsiteY0" fmla="*/ 672 h 536645"/>
                <a:gd name="connsiteX1" fmla="*/ 769 w 1071275"/>
                <a:gd name="connsiteY1" fmla="*/ 0 h 536645"/>
                <a:gd name="connsiteX2" fmla="*/ 1070795 w 1071275"/>
                <a:gd name="connsiteY2" fmla="*/ 96 h 536645"/>
                <a:gd name="connsiteX3" fmla="*/ 1071275 w 1071275"/>
                <a:gd name="connsiteY3" fmla="*/ 576 h 536645"/>
                <a:gd name="connsiteX4" fmla="*/ 1071275 w 1071275"/>
                <a:gd name="connsiteY4" fmla="*/ 1152 h 536645"/>
                <a:gd name="connsiteX5" fmla="*/ 535686 w 1071275"/>
                <a:gd name="connsiteY5" fmla="*/ 536646 h 536645"/>
                <a:gd name="connsiteX6" fmla="*/ 0 w 1071275"/>
                <a:gd name="connsiteY6" fmla="*/ 672 h 5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1275" h="536645">
                  <a:moveTo>
                    <a:pt x="0" y="672"/>
                  </a:moveTo>
                  <a:lnTo>
                    <a:pt x="769" y="0"/>
                  </a:lnTo>
                  <a:lnTo>
                    <a:pt x="1070795" y="96"/>
                  </a:lnTo>
                  <a:lnTo>
                    <a:pt x="1071275" y="576"/>
                  </a:lnTo>
                  <a:lnTo>
                    <a:pt x="1071275" y="1152"/>
                  </a:lnTo>
                  <a:lnTo>
                    <a:pt x="535686" y="536646"/>
                  </a:lnTo>
                  <a:lnTo>
                    <a:pt x="0" y="672"/>
                  </a:lnTo>
                  <a:close/>
                </a:path>
              </a:pathLst>
            </a:custGeom>
            <a:solidFill>
              <a:srgbClr val="624098">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79" name="Freeform: Shape 178">
              <a:extLst>
                <a:ext uri="{FF2B5EF4-FFF2-40B4-BE49-F238E27FC236}">
                  <a16:creationId xmlns:a16="http://schemas.microsoft.com/office/drawing/2014/main" id="{9E950913-39AE-0FBD-0785-D109F0EA00A9}"/>
                </a:ext>
              </a:extLst>
            </p:cNvPr>
            <p:cNvSpPr>
              <a:spLocks noGrp="1" noRot="1" noMove="1" noResize="1" noEditPoints="1" noAdjustHandles="1" noChangeArrowheads="1" noChangeShapeType="1"/>
            </p:cNvSpPr>
            <p:nvPr/>
          </p:nvSpPr>
          <p:spPr>
            <a:xfrm>
              <a:off x="19849275" y="2213960"/>
              <a:ext cx="536645" cy="1071274"/>
            </a:xfrm>
            <a:custGeom>
              <a:avLst/>
              <a:gdLst>
                <a:gd name="connsiteX0" fmla="*/ 535878 w 536645"/>
                <a:gd name="connsiteY0" fmla="*/ 0 h 1071274"/>
                <a:gd name="connsiteX1" fmla="*/ 536646 w 536645"/>
                <a:gd name="connsiteY1" fmla="*/ 768 h 1071274"/>
                <a:gd name="connsiteX2" fmla="*/ 536453 w 536645"/>
                <a:gd name="connsiteY2" fmla="*/ 1070891 h 1071274"/>
                <a:gd name="connsiteX3" fmla="*/ 536070 w 536645"/>
                <a:gd name="connsiteY3" fmla="*/ 1071275 h 1071274"/>
                <a:gd name="connsiteX4" fmla="*/ 535493 w 536645"/>
                <a:gd name="connsiteY4" fmla="*/ 1071275 h 1071274"/>
                <a:gd name="connsiteX5" fmla="*/ 0 w 536645"/>
                <a:gd name="connsiteY5" fmla="*/ 535782 h 1071274"/>
                <a:gd name="connsiteX6" fmla="*/ 535878 w 536645"/>
                <a:gd name="connsiteY6" fmla="*/ 0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535878" y="0"/>
                  </a:moveTo>
                  <a:lnTo>
                    <a:pt x="536646" y="768"/>
                  </a:lnTo>
                  <a:lnTo>
                    <a:pt x="536453" y="1070891"/>
                  </a:lnTo>
                  <a:lnTo>
                    <a:pt x="536070" y="1071275"/>
                  </a:lnTo>
                  <a:lnTo>
                    <a:pt x="535493" y="1071275"/>
                  </a:lnTo>
                  <a:lnTo>
                    <a:pt x="0" y="535782"/>
                  </a:lnTo>
                  <a:lnTo>
                    <a:pt x="535878" y="0"/>
                  </a:lnTo>
                  <a:close/>
                </a:path>
              </a:pathLst>
            </a:custGeom>
            <a:solidFill>
              <a:srgbClr val="F9C70F">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80" name="Freeform: Shape 179">
              <a:extLst>
                <a:ext uri="{FF2B5EF4-FFF2-40B4-BE49-F238E27FC236}">
                  <a16:creationId xmlns:a16="http://schemas.microsoft.com/office/drawing/2014/main" id="{D6F61354-645F-EC61-450E-259CDEF53191}"/>
                </a:ext>
              </a:extLst>
            </p:cNvPr>
            <p:cNvSpPr>
              <a:spLocks noGrp="1" noRot="1" noMove="1" noResize="1" noEditPoints="1" noAdjustHandles="1" noChangeArrowheads="1" noChangeShapeType="1"/>
            </p:cNvSpPr>
            <p:nvPr/>
          </p:nvSpPr>
          <p:spPr>
            <a:xfrm>
              <a:off x="19314262" y="2213575"/>
              <a:ext cx="1070890" cy="536165"/>
            </a:xfrm>
            <a:custGeom>
              <a:avLst/>
              <a:gdLst>
                <a:gd name="connsiteX0" fmla="*/ 1070891 w 1070890"/>
                <a:gd name="connsiteY0" fmla="*/ 384 h 536165"/>
                <a:gd name="connsiteX1" fmla="*/ 535013 w 1070890"/>
                <a:gd name="connsiteY1" fmla="*/ 536166 h 536165"/>
                <a:gd name="connsiteX2" fmla="*/ 0 w 1070890"/>
                <a:gd name="connsiteY2" fmla="*/ 1056 h 536165"/>
                <a:gd name="connsiteX3" fmla="*/ 0 w 1070890"/>
                <a:gd name="connsiteY3" fmla="*/ 0 h 536165"/>
                <a:gd name="connsiteX4" fmla="*/ 1070603 w 1070890"/>
                <a:gd name="connsiteY4" fmla="*/ 96 h 536165"/>
                <a:gd name="connsiteX5" fmla="*/ 1070891 w 1070890"/>
                <a:gd name="connsiteY5" fmla="*/ 384 h 5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90" h="536165">
                  <a:moveTo>
                    <a:pt x="1070891" y="384"/>
                  </a:moveTo>
                  <a:lnTo>
                    <a:pt x="535013" y="536166"/>
                  </a:lnTo>
                  <a:lnTo>
                    <a:pt x="0" y="1056"/>
                  </a:lnTo>
                  <a:lnTo>
                    <a:pt x="0" y="0"/>
                  </a:lnTo>
                  <a:lnTo>
                    <a:pt x="1070603" y="96"/>
                  </a:lnTo>
                  <a:lnTo>
                    <a:pt x="1070891" y="384"/>
                  </a:lnTo>
                  <a:close/>
                </a:path>
              </a:pathLst>
            </a:custGeom>
            <a:solidFill>
              <a:srgbClr val="BAA3C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81" name="Freeform: Shape 180">
              <a:extLst>
                <a:ext uri="{FF2B5EF4-FFF2-40B4-BE49-F238E27FC236}">
                  <a16:creationId xmlns:a16="http://schemas.microsoft.com/office/drawing/2014/main" id="{08AEE75F-2658-42CD-064A-B76F7A75D135}"/>
                </a:ext>
              </a:extLst>
            </p:cNvPr>
            <p:cNvSpPr>
              <a:spLocks noGrp="1" noRot="1" noMove="1" noResize="1" noEditPoints="1" noAdjustHandles="1" noChangeArrowheads="1" noChangeShapeType="1"/>
            </p:cNvSpPr>
            <p:nvPr/>
          </p:nvSpPr>
          <p:spPr>
            <a:xfrm>
              <a:off x="19314070" y="3288403"/>
              <a:ext cx="535110" cy="1070026"/>
            </a:xfrm>
            <a:custGeom>
              <a:avLst/>
              <a:gdLst>
                <a:gd name="connsiteX0" fmla="*/ 0 w 535110"/>
                <a:gd name="connsiteY0" fmla="*/ 1070026 h 1070026"/>
                <a:gd name="connsiteX1" fmla="*/ 96 w 535110"/>
                <a:gd name="connsiteY1" fmla="*/ 0 h 1070026"/>
                <a:gd name="connsiteX2" fmla="*/ 535110 w 535110"/>
                <a:gd name="connsiteY2" fmla="*/ 535014 h 1070026"/>
                <a:gd name="connsiteX3" fmla="*/ 0 w 535110"/>
                <a:gd name="connsiteY3" fmla="*/ 1070026 h 1070026"/>
              </a:gdLst>
              <a:ahLst/>
              <a:cxnLst>
                <a:cxn ang="0">
                  <a:pos x="connsiteX0" y="connsiteY0"/>
                </a:cxn>
                <a:cxn ang="0">
                  <a:pos x="connsiteX1" y="connsiteY1"/>
                </a:cxn>
                <a:cxn ang="0">
                  <a:pos x="connsiteX2" y="connsiteY2"/>
                </a:cxn>
                <a:cxn ang="0">
                  <a:pos x="connsiteX3" y="connsiteY3"/>
                </a:cxn>
              </a:cxnLst>
              <a:rect l="l" t="t" r="r" b="b"/>
              <a:pathLst>
                <a:path w="535110" h="1070026">
                  <a:moveTo>
                    <a:pt x="0" y="1070026"/>
                  </a:moveTo>
                  <a:lnTo>
                    <a:pt x="96" y="0"/>
                  </a:lnTo>
                  <a:lnTo>
                    <a:pt x="535110" y="535014"/>
                  </a:lnTo>
                  <a:lnTo>
                    <a:pt x="0" y="1070026"/>
                  </a:lnTo>
                  <a:close/>
                </a:path>
              </a:pathLst>
            </a:custGeom>
            <a:solidFill>
              <a:srgbClr val="603F98">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82" name="Freeform: Shape 181">
              <a:extLst>
                <a:ext uri="{FF2B5EF4-FFF2-40B4-BE49-F238E27FC236}">
                  <a16:creationId xmlns:a16="http://schemas.microsoft.com/office/drawing/2014/main" id="{DE90FA07-AA74-5224-2A7A-27DEA728DAF6}"/>
                </a:ext>
              </a:extLst>
            </p:cNvPr>
            <p:cNvSpPr>
              <a:spLocks noGrp="1" noRot="1" noMove="1" noResize="1" noEditPoints="1" noAdjustHandles="1" noChangeArrowheads="1" noChangeShapeType="1"/>
            </p:cNvSpPr>
            <p:nvPr/>
          </p:nvSpPr>
          <p:spPr>
            <a:xfrm>
              <a:off x="20385728" y="2214728"/>
              <a:ext cx="535206" cy="1070122"/>
            </a:xfrm>
            <a:custGeom>
              <a:avLst/>
              <a:gdLst>
                <a:gd name="connsiteX0" fmla="*/ 0 w 535206"/>
                <a:gd name="connsiteY0" fmla="*/ 1070122 h 1070122"/>
                <a:gd name="connsiteX1" fmla="*/ 192 w 535206"/>
                <a:gd name="connsiteY1" fmla="*/ 0 h 1070122"/>
                <a:gd name="connsiteX2" fmla="*/ 535206 w 535206"/>
                <a:gd name="connsiteY2" fmla="*/ 535109 h 1070122"/>
                <a:gd name="connsiteX3" fmla="*/ 0 w 535206"/>
                <a:gd name="connsiteY3" fmla="*/ 1070122 h 1070122"/>
              </a:gdLst>
              <a:ahLst/>
              <a:cxnLst>
                <a:cxn ang="0">
                  <a:pos x="connsiteX0" y="connsiteY0"/>
                </a:cxn>
                <a:cxn ang="0">
                  <a:pos x="connsiteX1" y="connsiteY1"/>
                </a:cxn>
                <a:cxn ang="0">
                  <a:pos x="connsiteX2" y="connsiteY2"/>
                </a:cxn>
                <a:cxn ang="0">
                  <a:pos x="connsiteX3" y="connsiteY3"/>
                </a:cxn>
              </a:cxnLst>
              <a:rect l="l" t="t" r="r" b="b"/>
              <a:pathLst>
                <a:path w="535206" h="1070122">
                  <a:moveTo>
                    <a:pt x="0" y="1070122"/>
                  </a:moveTo>
                  <a:lnTo>
                    <a:pt x="192" y="0"/>
                  </a:lnTo>
                  <a:lnTo>
                    <a:pt x="535206" y="535109"/>
                  </a:lnTo>
                  <a:lnTo>
                    <a:pt x="0" y="1070122"/>
                  </a:lnTo>
                  <a:close/>
                </a:path>
              </a:pathLst>
            </a:custGeom>
            <a:solidFill>
              <a:srgbClr val="F69120">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83" name="Freeform: Shape 182">
              <a:extLst>
                <a:ext uri="{FF2B5EF4-FFF2-40B4-BE49-F238E27FC236}">
                  <a16:creationId xmlns:a16="http://schemas.microsoft.com/office/drawing/2014/main" id="{0C724540-955B-81FF-11E5-1D2E7D4092A1}"/>
                </a:ext>
              </a:extLst>
            </p:cNvPr>
            <p:cNvSpPr>
              <a:spLocks noGrp="1" noRot="1" noMove="1" noResize="1" noEditPoints="1" noAdjustHandles="1" noChangeArrowheads="1" noChangeShapeType="1"/>
            </p:cNvSpPr>
            <p:nvPr/>
          </p:nvSpPr>
          <p:spPr>
            <a:xfrm>
              <a:off x="20386016" y="74483"/>
              <a:ext cx="535108" cy="1070026"/>
            </a:xfrm>
            <a:custGeom>
              <a:avLst/>
              <a:gdLst>
                <a:gd name="connsiteX0" fmla="*/ 0 w 535108"/>
                <a:gd name="connsiteY0" fmla="*/ 1070027 h 1070026"/>
                <a:gd name="connsiteX1" fmla="*/ 96 w 535108"/>
                <a:gd name="connsiteY1" fmla="*/ 0 h 1070026"/>
                <a:gd name="connsiteX2" fmla="*/ 535109 w 535108"/>
                <a:gd name="connsiteY2" fmla="*/ 535013 h 1070026"/>
                <a:gd name="connsiteX3" fmla="*/ 0 w 535108"/>
                <a:gd name="connsiteY3" fmla="*/ 1070027 h 1070026"/>
              </a:gdLst>
              <a:ahLst/>
              <a:cxnLst>
                <a:cxn ang="0">
                  <a:pos x="connsiteX0" y="connsiteY0"/>
                </a:cxn>
                <a:cxn ang="0">
                  <a:pos x="connsiteX1" y="connsiteY1"/>
                </a:cxn>
                <a:cxn ang="0">
                  <a:pos x="connsiteX2" y="connsiteY2"/>
                </a:cxn>
                <a:cxn ang="0">
                  <a:pos x="connsiteX3" y="connsiteY3"/>
                </a:cxn>
              </a:cxnLst>
              <a:rect l="l" t="t" r="r" b="b"/>
              <a:pathLst>
                <a:path w="535108" h="1070026">
                  <a:moveTo>
                    <a:pt x="0" y="1070027"/>
                  </a:moveTo>
                  <a:lnTo>
                    <a:pt x="96" y="0"/>
                  </a:lnTo>
                  <a:lnTo>
                    <a:pt x="535109" y="535013"/>
                  </a:lnTo>
                  <a:lnTo>
                    <a:pt x="0" y="1070027"/>
                  </a:lnTo>
                  <a:close/>
                </a:path>
              </a:pathLst>
            </a:custGeom>
            <a:solidFill>
              <a:srgbClr val="00437C">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84" name="Freeform: Shape 183">
              <a:extLst>
                <a:ext uri="{FF2B5EF4-FFF2-40B4-BE49-F238E27FC236}">
                  <a16:creationId xmlns:a16="http://schemas.microsoft.com/office/drawing/2014/main" id="{C42BB3B1-52C5-B28C-E851-C18BC9826C73}"/>
                </a:ext>
              </a:extLst>
            </p:cNvPr>
            <p:cNvSpPr>
              <a:spLocks noGrp="1" noRot="1" noMove="1" noResize="1" noEditPoints="1" noAdjustHandles="1" noChangeArrowheads="1" noChangeShapeType="1"/>
            </p:cNvSpPr>
            <p:nvPr/>
          </p:nvSpPr>
          <p:spPr>
            <a:xfrm>
              <a:off x="20385920" y="1146046"/>
              <a:ext cx="535108" cy="1070026"/>
            </a:xfrm>
            <a:custGeom>
              <a:avLst/>
              <a:gdLst>
                <a:gd name="connsiteX0" fmla="*/ 0 w 535108"/>
                <a:gd name="connsiteY0" fmla="*/ 1070026 h 1070026"/>
                <a:gd name="connsiteX1" fmla="*/ 96 w 535108"/>
                <a:gd name="connsiteY1" fmla="*/ 0 h 1070026"/>
                <a:gd name="connsiteX2" fmla="*/ 535109 w 535108"/>
                <a:gd name="connsiteY2" fmla="*/ 535013 h 1070026"/>
                <a:gd name="connsiteX3" fmla="*/ 0 w 535108"/>
                <a:gd name="connsiteY3" fmla="*/ 1070026 h 1070026"/>
              </a:gdLst>
              <a:ahLst/>
              <a:cxnLst>
                <a:cxn ang="0">
                  <a:pos x="connsiteX0" y="connsiteY0"/>
                </a:cxn>
                <a:cxn ang="0">
                  <a:pos x="connsiteX1" y="connsiteY1"/>
                </a:cxn>
                <a:cxn ang="0">
                  <a:pos x="connsiteX2" y="connsiteY2"/>
                </a:cxn>
                <a:cxn ang="0">
                  <a:pos x="connsiteX3" y="connsiteY3"/>
                </a:cxn>
              </a:cxnLst>
              <a:rect l="l" t="t" r="r" b="b"/>
              <a:pathLst>
                <a:path w="535108" h="1070026">
                  <a:moveTo>
                    <a:pt x="0" y="1070026"/>
                  </a:moveTo>
                  <a:lnTo>
                    <a:pt x="96" y="0"/>
                  </a:lnTo>
                  <a:lnTo>
                    <a:pt x="535109" y="535013"/>
                  </a:lnTo>
                  <a:lnTo>
                    <a:pt x="0" y="1070026"/>
                  </a:lnTo>
                  <a:close/>
                </a:path>
              </a:pathLst>
            </a:custGeom>
            <a:solidFill>
              <a:srgbClr val="E77D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85" name="Freeform: Shape 184">
              <a:extLst>
                <a:ext uri="{FF2B5EF4-FFF2-40B4-BE49-F238E27FC236}">
                  <a16:creationId xmlns:a16="http://schemas.microsoft.com/office/drawing/2014/main" id="{2278739D-B554-2A01-7757-F4CF7BD268DD}"/>
                </a:ext>
              </a:extLst>
            </p:cNvPr>
            <p:cNvSpPr>
              <a:spLocks noGrp="1" noRot="1" noMove="1" noResize="1" noEditPoints="1" noAdjustHandles="1" noChangeArrowheads="1" noChangeShapeType="1"/>
            </p:cNvSpPr>
            <p:nvPr/>
          </p:nvSpPr>
          <p:spPr>
            <a:xfrm>
              <a:off x="20386016" y="1144989"/>
              <a:ext cx="1070890" cy="536069"/>
            </a:xfrm>
            <a:custGeom>
              <a:avLst/>
              <a:gdLst>
                <a:gd name="connsiteX0" fmla="*/ 1070891 w 1070890"/>
                <a:gd name="connsiteY0" fmla="*/ 384 h 536069"/>
                <a:gd name="connsiteX1" fmla="*/ 535013 w 1070890"/>
                <a:gd name="connsiteY1" fmla="*/ 536069 h 536069"/>
                <a:gd name="connsiteX2" fmla="*/ 0 w 1070890"/>
                <a:gd name="connsiteY2" fmla="*/ 1056 h 536069"/>
                <a:gd name="connsiteX3" fmla="*/ 0 w 1070890"/>
                <a:gd name="connsiteY3" fmla="*/ 0 h 536069"/>
                <a:gd name="connsiteX4" fmla="*/ 1070603 w 1070890"/>
                <a:gd name="connsiteY4" fmla="*/ 96 h 536069"/>
                <a:gd name="connsiteX5" fmla="*/ 1070891 w 1070890"/>
                <a:gd name="connsiteY5" fmla="*/ 384 h 53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90" h="536069">
                  <a:moveTo>
                    <a:pt x="1070891" y="384"/>
                  </a:moveTo>
                  <a:lnTo>
                    <a:pt x="535013" y="536069"/>
                  </a:lnTo>
                  <a:lnTo>
                    <a:pt x="0" y="1056"/>
                  </a:lnTo>
                  <a:lnTo>
                    <a:pt x="0" y="0"/>
                  </a:lnTo>
                  <a:lnTo>
                    <a:pt x="1070603" y="96"/>
                  </a:lnTo>
                  <a:lnTo>
                    <a:pt x="1070891" y="384"/>
                  </a:lnTo>
                  <a:close/>
                </a:path>
              </a:pathLst>
            </a:custGeom>
            <a:solidFill>
              <a:srgbClr val="F6F3B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86" name="Freeform: Shape 185">
              <a:extLst>
                <a:ext uri="{FF2B5EF4-FFF2-40B4-BE49-F238E27FC236}">
                  <a16:creationId xmlns:a16="http://schemas.microsoft.com/office/drawing/2014/main" id="{BA855F24-BCC3-A1CA-8A3C-57CDD696E37C}"/>
                </a:ext>
              </a:extLst>
            </p:cNvPr>
            <p:cNvSpPr>
              <a:spLocks noGrp="1" noRot="1" noMove="1" noResize="1" noEditPoints="1" noAdjustHandles="1" noChangeArrowheads="1" noChangeShapeType="1"/>
            </p:cNvSpPr>
            <p:nvPr/>
          </p:nvSpPr>
          <p:spPr>
            <a:xfrm>
              <a:off x="20386016" y="609496"/>
              <a:ext cx="1070602" cy="535589"/>
            </a:xfrm>
            <a:custGeom>
              <a:avLst/>
              <a:gdLst>
                <a:gd name="connsiteX0" fmla="*/ 1070603 w 1070602"/>
                <a:gd name="connsiteY0" fmla="*/ 535589 h 535589"/>
                <a:gd name="connsiteX1" fmla="*/ 0 w 1070602"/>
                <a:gd name="connsiteY1" fmla="*/ 535493 h 535589"/>
                <a:gd name="connsiteX2" fmla="*/ 0 w 1070602"/>
                <a:gd name="connsiteY2" fmla="*/ 535013 h 535589"/>
                <a:gd name="connsiteX3" fmla="*/ 535109 w 1070602"/>
                <a:gd name="connsiteY3" fmla="*/ 0 h 535589"/>
                <a:gd name="connsiteX4" fmla="*/ 1070603 w 1070602"/>
                <a:gd name="connsiteY4" fmla="*/ 535589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9">
                  <a:moveTo>
                    <a:pt x="1070603" y="535589"/>
                  </a:moveTo>
                  <a:lnTo>
                    <a:pt x="0" y="535493"/>
                  </a:lnTo>
                  <a:lnTo>
                    <a:pt x="0" y="535013"/>
                  </a:lnTo>
                  <a:lnTo>
                    <a:pt x="535109" y="0"/>
                  </a:lnTo>
                  <a:lnTo>
                    <a:pt x="1070603" y="535589"/>
                  </a:lnTo>
                  <a:close/>
                </a:path>
              </a:pathLst>
            </a:custGeom>
            <a:solidFill>
              <a:srgbClr val="E96C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87" name="Freeform: Shape 186">
              <a:extLst>
                <a:ext uri="{FF2B5EF4-FFF2-40B4-BE49-F238E27FC236}">
                  <a16:creationId xmlns:a16="http://schemas.microsoft.com/office/drawing/2014/main" id="{EEF86385-DB00-46C8-D977-2F60E498D22B}"/>
                </a:ext>
              </a:extLst>
            </p:cNvPr>
            <p:cNvSpPr>
              <a:spLocks noGrp="1" noRot="1" noMove="1" noResize="1" noEditPoints="1" noAdjustHandles="1" noChangeArrowheads="1" noChangeShapeType="1"/>
            </p:cNvSpPr>
            <p:nvPr/>
          </p:nvSpPr>
          <p:spPr>
            <a:xfrm>
              <a:off x="19314358" y="1144893"/>
              <a:ext cx="1070890" cy="536069"/>
            </a:xfrm>
            <a:custGeom>
              <a:avLst/>
              <a:gdLst>
                <a:gd name="connsiteX0" fmla="*/ 1070603 w 1070890"/>
                <a:gd name="connsiteY0" fmla="*/ 96 h 536069"/>
                <a:gd name="connsiteX1" fmla="*/ 1070891 w 1070890"/>
                <a:gd name="connsiteY1" fmla="*/ 384 h 536069"/>
                <a:gd name="connsiteX2" fmla="*/ 535013 w 1070890"/>
                <a:gd name="connsiteY2" fmla="*/ 536069 h 536069"/>
                <a:gd name="connsiteX3" fmla="*/ 0 w 1070890"/>
                <a:gd name="connsiteY3" fmla="*/ 1056 h 536069"/>
                <a:gd name="connsiteX4" fmla="*/ 0 w 1070890"/>
                <a:gd name="connsiteY4" fmla="*/ 0 h 536069"/>
                <a:gd name="connsiteX5" fmla="*/ 1070603 w 1070890"/>
                <a:gd name="connsiteY5" fmla="*/ 96 h 53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90" h="536069">
                  <a:moveTo>
                    <a:pt x="1070603" y="96"/>
                  </a:moveTo>
                  <a:lnTo>
                    <a:pt x="1070891" y="384"/>
                  </a:lnTo>
                  <a:lnTo>
                    <a:pt x="535013" y="536069"/>
                  </a:lnTo>
                  <a:lnTo>
                    <a:pt x="0" y="1056"/>
                  </a:lnTo>
                  <a:lnTo>
                    <a:pt x="0" y="0"/>
                  </a:lnTo>
                  <a:lnTo>
                    <a:pt x="1070603" y="96"/>
                  </a:lnTo>
                  <a:close/>
                </a:path>
              </a:pathLst>
            </a:custGeom>
            <a:solidFill>
              <a:srgbClr val="D45D27">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88" name="Freeform: Shape 187">
              <a:extLst>
                <a:ext uri="{FF2B5EF4-FFF2-40B4-BE49-F238E27FC236}">
                  <a16:creationId xmlns:a16="http://schemas.microsoft.com/office/drawing/2014/main" id="{3F11320D-B6CF-74CB-A0E1-BEC204B990BF}"/>
                </a:ext>
              </a:extLst>
            </p:cNvPr>
            <p:cNvSpPr>
              <a:spLocks noGrp="1" noRot="1" noMove="1" noResize="1" noEditPoints="1" noAdjustHandles="1" noChangeArrowheads="1" noChangeShapeType="1"/>
            </p:cNvSpPr>
            <p:nvPr/>
          </p:nvSpPr>
          <p:spPr>
            <a:xfrm>
              <a:off x="19849467" y="73715"/>
              <a:ext cx="536645" cy="1071274"/>
            </a:xfrm>
            <a:custGeom>
              <a:avLst/>
              <a:gdLst>
                <a:gd name="connsiteX0" fmla="*/ 535878 w 536645"/>
                <a:gd name="connsiteY0" fmla="*/ 0 h 1071274"/>
                <a:gd name="connsiteX1" fmla="*/ 536646 w 536645"/>
                <a:gd name="connsiteY1" fmla="*/ 768 h 1071274"/>
                <a:gd name="connsiteX2" fmla="*/ 536550 w 536645"/>
                <a:gd name="connsiteY2" fmla="*/ 1070795 h 1071274"/>
                <a:gd name="connsiteX3" fmla="*/ 536070 w 536645"/>
                <a:gd name="connsiteY3" fmla="*/ 1071275 h 1071274"/>
                <a:gd name="connsiteX4" fmla="*/ 535493 w 536645"/>
                <a:gd name="connsiteY4" fmla="*/ 1071275 h 1071274"/>
                <a:gd name="connsiteX5" fmla="*/ 0 w 536645"/>
                <a:gd name="connsiteY5" fmla="*/ 535685 h 1071274"/>
                <a:gd name="connsiteX6" fmla="*/ 535878 w 536645"/>
                <a:gd name="connsiteY6" fmla="*/ 0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535878" y="0"/>
                  </a:moveTo>
                  <a:lnTo>
                    <a:pt x="536646" y="768"/>
                  </a:lnTo>
                  <a:lnTo>
                    <a:pt x="536550" y="1070795"/>
                  </a:lnTo>
                  <a:lnTo>
                    <a:pt x="536070" y="1071275"/>
                  </a:lnTo>
                  <a:lnTo>
                    <a:pt x="535493" y="1071275"/>
                  </a:lnTo>
                  <a:lnTo>
                    <a:pt x="0" y="535685"/>
                  </a:lnTo>
                  <a:lnTo>
                    <a:pt x="535878" y="0"/>
                  </a:lnTo>
                  <a:close/>
                </a:path>
              </a:pathLst>
            </a:custGeom>
            <a:solidFill>
              <a:srgbClr val="F6911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89" name="Freeform: Shape 188">
              <a:extLst>
                <a:ext uri="{FF2B5EF4-FFF2-40B4-BE49-F238E27FC236}">
                  <a16:creationId xmlns:a16="http://schemas.microsoft.com/office/drawing/2014/main" id="{67DA835B-E84A-067C-13F6-CAF77600CC5B}"/>
                </a:ext>
              </a:extLst>
            </p:cNvPr>
            <p:cNvSpPr>
              <a:spLocks noGrp="1" noRot="1" noMove="1" noResize="1" noEditPoints="1" noAdjustHandles="1" noChangeArrowheads="1" noChangeShapeType="1"/>
            </p:cNvSpPr>
            <p:nvPr/>
          </p:nvSpPr>
          <p:spPr>
            <a:xfrm>
              <a:off x="19314358" y="609400"/>
              <a:ext cx="1070602" cy="535589"/>
            </a:xfrm>
            <a:custGeom>
              <a:avLst/>
              <a:gdLst>
                <a:gd name="connsiteX0" fmla="*/ 1070603 w 1070602"/>
                <a:gd name="connsiteY0" fmla="*/ 535589 h 535589"/>
                <a:gd name="connsiteX1" fmla="*/ 0 w 1070602"/>
                <a:gd name="connsiteY1" fmla="*/ 535493 h 535589"/>
                <a:gd name="connsiteX2" fmla="*/ 0 w 1070602"/>
                <a:gd name="connsiteY2" fmla="*/ 535013 h 535589"/>
                <a:gd name="connsiteX3" fmla="*/ 535109 w 1070602"/>
                <a:gd name="connsiteY3" fmla="*/ 0 h 535589"/>
                <a:gd name="connsiteX4" fmla="*/ 1070603 w 1070602"/>
                <a:gd name="connsiteY4" fmla="*/ 535589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9">
                  <a:moveTo>
                    <a:pt x="1070603" y="535589"/>
                  </a:moveTo>
                  <a:lnTo>
                    <a:pt x="0" y="535493"/>
                  </a:lnTo>
                  <a:lnTo>
                    <a:pt x="0" y="535013"/>
                  </a:lnTo>
                  <a:lnTo>
                    <a:pt x="535109" y="0"/>
                  </a:lnTo>
                  <a:lnTo>
                    <a:pt x="1070603" y="535589"/>
                  </a:lnTo>
                  <a:close/>
                </a:path>
              </a:pathLst>
            </a:custGeom>
            <a:solidFill>
              <a:srgbClr val="F9C70F">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90" name="Freeform: Shape 189">
              <a:extLst>
                <a:ext uri="{FF2B5EF4-FFF2-40B4-BE49-F238E27FC236}">
                  <a16:creationId xmlns:a16="http://schemas.microsoft.com/office/drawing/2014/main" id="{0C3B5B97-1991-DF1F-054F-4DB129CC14E1}"/>
                </a:ext>
              </a:extLst>
            </p:cNvPr>
            <p:cNvSpPr>
              <a:spLocks noGrp="1" noRot="1" noMove="1" noResize="1" noEditPoints="1" noAdjustHandles="1" noChangeArrowheads="1" noChangeShapeType="1"/>
            </p:cNvSpPr>
            <p:nvPr/>
          </p:nvSpPr>
          <p:spPr>
            <a:xfrm>
              <a:off x="19314358" y="74387"/>
              <a:ext cx="535108" cy="1070026"/>
            </a:xfrm>
            <a:custGeom>
              <a:avLst/>
              <a:gdLst>
                <a:gd name="connsiteX0" fmla="*/ 0 w 535108"/>
                <a:gd name="connsiteY0" fmla="*/ 1070026 h 1070026"/>
                <a:gd name="connsiteX1" fmla="*/ 96 w 535108"/>
                <a:gd name="connsiteY1" fmla="*/ 0 h 1070026"/>
                <a:gd name="connsiteX2" fmla="*/ 535109 w 535108"/>
                <a:gd name="connsiteY2" fmla="*/ 535013 h 1070026"/>
                <a:gd name="connsiteX3" fmla="*/ 0 w 535108"/>
                <a:gd name="connsiteY3" fmla="*/ 1070026 h 1070026"/>
              </a:gdLst>
              <a:ahLst/>
              <a:cxnLst>
                <a:cxn ang="0">
                  <a:pos x="connsiteX0" y="connsiteY0"/>
                </a:cxn>
                <a:cxn ang="0">
                  <a:pos x="connsiteX1" y="connsiteY1"/>
                </a:cxn>
                <a:cxn ang="0">
                  <a:pos x="connsiteX2" y="connsiteY2"/>
                </a:cxn>
                <a:cxn ang="0">
                  <a:pos x="connsiteX3" y="connsiteY3"/>
                </a:cxn>
              </a:cxnLst>
              <a:rect l="l" t="t" r="r" b="b"/>
              <a:pathLst>
                <a:path w="535108" h="1070026">
                  <a:moveTo>
                    <a:pt x="0" y="1070026"/>
                  </a:moveTo>
                  <a:lnTo>
                    <a:pt x="96" y="0"/>
                  </a:lnTo>
                  <a:lnTo>
                    <a:pt x="535109" y="535013"/>
                  </a:lnTo>
                  <a:lnTo>
                    <a:pt x="0" y="1070026"/>
                  </a:lnTo>
                  <a:close/>
                </a:path>
              </a:pathLst>
            </a:custGeom>
            <a:solidFill>
              <a:srgbClr val="E77D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91" name="Freeform: Shape 190">
              <a:extLst>
                <a:ext uri="{FF2B5EF4-FFF2-40B4-BE49-F238E27FC236}">
                  <a16:creationId xmlns:a16="http://schemas.microsoft.com/office/drawing/2014/main" id="{FF46B141-C9B3-1AF0-4CE8-9BB3BC095FC0}"/>
                </a:ext>
              </a:extLst>
            </p:cNvPr>
            <p:cNvSpPr>
              <a:spLocks noGrp="1" noRot="1" noMove="1" noResize="1" noEditPoints="1" noAdjustHandles="1" noChangeArrowheads="1" noChangeShapeType="1"/>
            </p:cNvSpPr>
            <p:nvPr/>
          </p:nvSpPr>
          <p:spPr>
            <a:xfrm>
              <a:off x="12175216" y="3614192"/>
              <a:ext cx="1049478" cy="631991"/>
            </a:xfrm>
            <a:custGeom>
              <a:avLst/>
              <a:gdLst>
                <a:gd name="connsiteX0" fmla="*/ 1049190 w 1049478"/>
                <a:gd name="connsiteY0" fmla="*/ 0 h 631991"/>
                <a:gd name="connsiteX1" fmla="*/ 1049478 w 1049478"/>
                <a:gd name="connsiteY1" fmla="*/ 192 h 631991"/>
                <a:gd name="connsiteX2" fmla="*/ 631223 w 1049478"/>
                <a:gd name="connsiteY2" fmla="*/ 631991 h 631991"/>
                <a:gd name="connsiteX3" fmla="*/ 192 w 1049478"/>
                <a:gd name="connsiteY3" fmla="*/ 214408 h 631991"/>
                <a:gd name="connsiteX4" fmla="*/ 0 w 1049478"/>
                <a:gd name="connsiteY4" fmla="*/ 213448 h 631991"/>
                <a:gd name="connsiteX5" fmla="*/ 1049190 w 1049478"/>
                <a:gd name="connsiteY5" fmla="*/ 0 h 63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478" h="631991">
                  <a:moveTo>
                    <a:pt x="1049190" y="0"/>
                  </a:moveTo>
                  <a:lnTo>
                    <a:pt x="1049478" y="192"/>
                  </a:lnTo>
                  <a:lnTo>
                    <a:pt x="631223" y="631991"/>
                  </a:lnTo>
                  <a:lnTo>
                    <a:pt x="192" y="214408"/>
                  </a:lnTo>
                  <a:lnTo>
                    <a:pt x="0" y="213448"/>
                  </a:lnTo>
                  <a:lnTo>
                    <a:pt x="1049190" y="0"/>
                  </a:lnTo>
                  <a:close/>
                </a:path>
              </a:pathLst>
            </a:custGeom>
            <a:solidFill>
              <a:srgbClr val="D45D27">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92" name="Freeform: Shape 191">
              <a:extLst>
                <a:ext uri="{FF2B5EF4-FFF2-40B4-BE49-F238E27FC236}">
                  <a16:creationId xmlns:a16="http://schemas.microsoft.com/office/drawing/2014/main" id="{3B3EF842-B55C-FF88-913C-ECA3EE1AA9A1}"/>
                </a:ext>
              </a:extLst>
            </p:cNvPr>
            <p:cNvSpPr>
              <a:spLocks noGrp="1" noRot="1" noMove="1" noResize="1" noEditPoints="1" noAdjustHandles="1" noChangeArrowheads="1" noChangeShapeType="1"/>
            </p:cNvSpPr>
            <p:nvPr/>
          </p:nvSpPr>
          <p:spPr>
            <a:xfrm>
              <a:off x="19314070" y="4847929"/>
              <a:ext cx="709574" cy="505631"/>
            </a:xfrm>
            <a:custGeom>
              <a:avLst/>
              <a:gdLst>
                <a:gd name="connsiteX0" fmla="*/ 204231 w 709574"/>
                <a:gd name="connsiteY0" fmla="*/ 505632 h 505631"/>
                <a:gd name="connsiteX1" fmla="*/ 0 w 709574"/>
                <a:gd name="connsiteY1" fmla="*/ 0 h 505631"/>
                <a:gd name="connsiteX2" fmla="*/ 709574 w 709574"/>
                <a:gd name="connsiteY2" fmla="*/ 301305 h 505631"/>
                <a:gd name="connsiteX3" fmla="*/ 709382 w 709574"/>
                <a:gd name="connsiteY3" fmla="*/ 301593 h 505631"/>
                <a:gd name="connsiteX4" fmla="*/ 204231 w 709574"/>
                <a:gd name="connsiteY4" fmla="*/ 505632 h 505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574" h="505631">
                  <a:moveTo>
                    <a:pt x="204231" y="505632"/>
                  </a:moveTo>
                  <a:lnTo>
                    <a:pt x="0" y="0"/>
                  </a:lnTo>
                  <a:lnTo>
                    <a:pt x="709574" y="301305"/>
                  </a:lnTo>
                  <a:lnTo>
                    <a:pt x="709382" y="301593"/>
                  </a:lnTo>
                  <a:lnTo>
                    <a:pt x="204231" y="505632"/>
                  </a:lnTo>
                  <a:close/>
                </a:path>
              </a:pathLst>
            </a:custGeom>
            <a:solidFill>
              <a:srgbClr val="F8C506">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93" name="Freeform: Shape 192">
              <a:extLst>
                <a:ext uri="{FF2B5EF4-FFF2-40B4-BE49-F238E27FC236}">
                  <a16:creationId xmlns:a16="http://schemas.microsoft.com/office/drawing/2014/main" id="{1138F277-A143-E77A-6398-730C50EA8977}"/>
                </a:ext>
              </a:extLst>
            </p:cNvPr>
            <p:cNvSpPr>
              <a:spLocks noGrp="1" noRot="1" noMove="1" noResize="1" noEditPoints="1" noAdjustHandles="1" noChangeArrowheads="1" noChangeShapeType="1"/>
            </p:cNvSpPr>
            <p:nvPr/>
          </p:nvSpPr>
          <p:spPr>
            <a:xfrm>
              <a:off x="20385537" y="2750317"/>
              <a:ext cx="1070602" cy="535493"/>
            </a:xfrm>
            <a:custGeom>
              <a:avLst/>
              <a:gdLst>
                <a:gd name="connsiteX0" fmla="*/ 1070603 w 1070602"/>
                <a:gd name="connsiteY0" fmla="*/ 535493 h 535493"/>
                <a:gd name="connsiteX1" fmla="*/ 0 w 1070602"/>
                <a:gd name="connsiteY1" fmla="*/ 535397 h 535493"/>
                <a:gd name="connsiteX2" fmla="*/ 0 w 1070602"/>
                <a:gd name="connsiteY2" fmla="*/ 534917 h 535493"/>
                <a:gd name="connsiteX3" fmla="*/ 535109 w 1070602"/>
                <a:gd name="connsiteY3" fmla="*/ 0 h 535493"/>
                <a:gd name="connsiteX4" fmla="*/ 1070603 w 1070602"/>
                <a:gd name="connsiteY4" fmla="*/ 535493 h 53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493">
                  <a:moveTo>
                    <a:pt x="1070603" y="535493"/>
                  </a:moveTo>
                  <a:lnTo>
                    <a:pt x="0" y="535397"/>
                  </a:lnTo>
                  <a:lnTo>
                    <a:pt x="0" y="534917"/>
                  </a:lnTo>
                  <a:lnTo>
                    <a:pt x="535109" y="0"/>
                  </a:lnTo>
                  <a:lnTo>
                    <a:pt x="1070603" y="535493"/>
                  </a:lnTo>
                  <a:close/>
                </a:path>
              </a:pathLst>
            </a:custGeom>
            <a:solidFill>
              <a:srgbClr val="BCE5F5">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94" name="Freeform: Shape 193">
              <a:extLst>
                <a:ext uri="{FF2B5EF4-FFF2-40B4-BE49-F238E27FC236}">
                  <a16:creationId xmlns:a16="http://schemas.microsoft.com/office/drawing/2014/main" id="{A72C5179-FF82-BCE1-0B53-5D0F34935E59}"/>
                </a:ext>
              </a:extLst>
            </p:cNvPr>
            <p:cNvSpPr>
              <a:spLocks noGrp="1" noRot="1" noMove="1" noResize="1" noEditPoints="1" noAdjustHandles="1" noChangeArrowheads="1" noChangeShapeType="1"/>
            </p:cNvSpPr>
            <p:nvPr/>
          </p:nvSpPr>
          <p:spPr>
            <a:xfrm>
              <a:off x="20386016" y="1681539"/>
              <a:ext cx="1070602" cy="535589"/>
            </a:xfrm>
            <a:custGeom>
              <a:avLst/>
              <a:gdLst>
                <a:gd name="connsiteX0" fmla="*/ 535109 w 1070602"/>
                <a:gd name="connsiteY0" fmla="*/ 0 h 535589"/>
                <a:gd name="connsiteX1" fmla="*/ 1070603 w 1070602"/>
                <a:gd name="connsiteY1" fmla="*/ 535589 h 535589"/>
                <a:gd name="connsiteX2" fmla="*/ 0 w 1070602"/>
                <a:gd name="connsiteY2" fmla="*/ 535397 h 535589"/>
                <a:gd name="connsiteX3" fmla="*/ 0 w 1070602"/>
                <a:gd name="connsiteY3" fmla="*/ 534917 h 535589"/>
                <a:gd name="connsiteX4" fmla="*/ 535109 w 1070602"/>
                <a:gd name="connsiteY4" fmla="*/ 0 h 53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02" h="535589">
                  <a:moveTo>
                    <a:pt x="535109" y="0"/>
                  </a:moveTo>
                  <a:lnTo>
                    <a:pt x="1070603" y="535589"/>
                  </a:lnTo>
                  <a:lnTo>
                    <a:pt x="0" y="535397"/>
                  </a:lnTo>
                  <a:lnTo>
                    <a:pt x="0" y="534917"/>
                  </a:lnTo>
                  <a:lnTo>
                    <a:pt x="535109" y="0"/>
                  </a:lnTo>
                  <a:close/>
                </a:path>
              </a:pathLst>
            </a:custGeom>
            <a:solidFill>
              <a:srgbClr val="BBDAF3">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95" name="Freeform: Shape 194">
              <a:extLst>
                <a:ext uri="{FF2B5EF4-FFF2-40B4-BE49-F238E27FC236}">
                  <a16:creationId xmlns:a16="http://schemas.microsoft.com/office/drawing/2014/main" id="{D1840E59-02E4-2180-7A72-8391DC661591}"/>
                </a:ext>
              </a:extLst>
            </p:cNvPr>
            <p:cNvSpPr>
              <a:spLocks noGrp="1" noRot="1" noMove="1" noResize="1" noEditPoints="1" noAdjustHandles="1" noChangeArrowheads="1" noChangeShapeType="1"/>
            </p:cNvSpPr>
            <p:nvPr/>
          </p:nvSpPr>
          <p:spPr>
            <a:xfrm>
              <a:off x="19849371" y="1146622"/>
              <a:ext cx="536645" cy="1071274"/>
            </a:xfrm>
            <a:custGeom>
              <a:avLst/>
              <a:gdLst>
                <a:gd name="connsiteX0" fmla="*/ 535878 w 536645"/>
                <a:gd name="connsiteY0" fmla="*/ 0 h 1071274"/>
                <a:gd name="connsiteX1" fmla="*/ 536646 w 536645"/>
                <a:gd name="connsiteY1" fmla="*/ 768 h 1071274"/>
                <a:gd name="connsiteX2" fmla="*/ 536550 w 536645"/>
                <a:gd name="connsiteY2" fmla="*/ 1070891 h 1071274"/>
                <a:gd name="connsiteX3" fmla="*/ 536070 w 536645"/>
                <a:gd name="connsiteY3" fmla="*/ 1071275 h 1071274"/>
                <a:gd name="connsiteX4" fmla="*/ 535493 w 536645"/>
                <a:gd name="connsiteY4" fmla="*/ 1071275 h 1071274"/>
                <a:gd name="connsiteX5" fmla="*/ 0 w 536645"/>
                <a:gd name="connsiteY5" fmla="*/ 535782 h 1071274"/>
                <a:gd name="connsiteX6" fmla="*/ 535878 w 536645"/>
                <a:gd name="connsiteY6" fmla="*/ 0 h 10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45" h="1071274">
                  <a:moveTo>
                    <a:pt x="535878" y="0"/>
                  </a:moveTo>
                  <a:lnTo>
                    <a:pt x="536646" y="768"/>
                  </a:lnTo>
                  <a:lnTo>
                    <a:pt x="536550" y="1070891"/>
                  </a:lnTo>
                  <a:lnTo>
                    <a:pt x="536070" y="1071275"/>
                  </a:lnTo>
                  <a:lnTo>
                    <a:pt x="535493" y="1071275"/>
                  </a:lnTo>
                  <a:lnTo>
                    <a:pt x="0" y="535782"/>
                  </a:lnTo>
                  <a:lnTo>
                    <a:pt x="535878" y="0"/>
                  </a:lnTo>
                  <a:close/>
                </a:path>
              </a:pathLst>
            </a:custGeom>
            <a:solidFill>
              <a:srgbClr val="BAA3CE">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96" name="Freeform: Shape 195">
              <a:extLst>
                <a:ext uri="{FF2B5EF4-FFF2-40B4-BE49-F238E27FC236}">
                  <a16:creationId xmlns:a16="http://schemas.microsoft.com/office/drawing/2014/main" id="{BD911AE0-FF71-19AF-7632-239791253821}"/>
                </a:ext>
              </a:extLst>
            </p:cNvPr>
            <p:cNvSpPr>
              <a:spLocks noGrp="1" noRot="1" noMove="1" noResize="1" noEditPoints="1" noAdjustHandles="1" noChangeArrowheads="1" noChangeShapeType="1"/>
            </p:cNvSpPr>
            <p:nvPr/>
          </p:nvSpPr>
          <p:spPr>
            <a:xfrm>
              <a:off x="7154811" y="-788335"/>
              <a:ext cx="3112140" cy="2365983"/>
            </a:xfrm>
            <a:custGeom>
              <a:avLst/>
              <a:gdLst>
                <a:gd name="connsiteX0" fmla="*/ 0 w 3112140"/>
                <a:gd name="connsiteY0" fmla="*/ 0 h 2365983"/>
                <a:gd name="connsiteX1" fmla="*/ 746253 w 3112140"/>
                <a:gd name="connsiteY1" fmla="*/ 2365984 h 2365983"/>
                <a:gd name="connsiteX2" fmla="*/ 3112140 w 3112140"/>
                <a:gd name="connsiteY2" fmla="*/ 1619634 h 2365983"/>
                <a:gd name="connsiteX3" fmla="*/ 0 w 3112140"/>
                <a:gd name="connsiteY3" fmla="*/ 0 h 2365983"/>
              </a:gdLst>
              <a:ahLst/>
              <a:cxnLst>
                <a:cxn ang="0">
                  <a:pos x="connsiteX0" y="connsiteY0"/>
                </a:cxn>
                <a:cxn ang="0">
                  <a:pos x="connsiteX1" y="connsiteY1"/>
                </a:cxn>
                <a:cxn ang="0">
                  <a:pos x="connsiteX2" y="connsiteY2"/>
                </a:cxn>
                <a:cxn ang="0">
                  <a:pos x="connsiteX3" y="connsiteY3"/>
                </a:cxn>
              </a:cxnLst>
              <a:rect l="l" t="t" r="r" b="b"/>
              <a:pathLst>
                <a:path w="3112140" h="2365983">
                  <a:moveTo>
                    <a:pt x="0" y="0"/>
                  </a:moveTo>
                  <a:lnTo>
                    <a:pt x="746253" y="2365984"/>
                  </a:lnTo>
                  <a:lnTo>
                    <a:pt x="3112140" y="1619634"/>
                  </a:lnTo>
                  <a:lnTo>
                    <a:pt x="0" y="0"/>
                  </a:lnTo>
                  <a:close/>
                </a:path>
              </a:pathLst>
            </a:custGeom>
            <a:solidFill>
              <a:srgbClr val="E96C24">
                <a:alpha val="12000"/>
              </a:srgbClr>
            </a:solidFill>
            <a:ln w="9599" cap="flat">
              <a:noFill/>
              <a:prstDash val="solid"/>
              <a:miter/>
            </a:ln>
          </p:spPr>
          <p:txBody>
            <a:bodyPr rtlCol="0" anchor="ctr"/>
            <a:lstStyle/>
            <a:p>
              <a:endParaRPr lang="en-US" dirty="0">
                <a:latin typeface="Aptos" panose="020B0004020202020204" pitchFamily="34" charset="0"/>
              </a:endParaRPr>
            </a:p>
          </p:txBody>
        </p:sp>
        <p:sp>
          <p:nvSpPr>
            <p:cNvPr id="197" name="Freeform: Shape 196">
              <a:extLst>
                <a:ext uri="{FF2B5EF4-FFF2-40B4-BE49-F238E27FC236}">
                  <a16:creationId xmlns:a16="http://schemas.microsoft.com/office/drawing/2014/main" id="{ED68B4F8-178E-6BD1-55AD-30B4048ED44F}"/>
                </a:ext>
              </a:extLst>
            </p:cNvPr>
            <p:cNvSpPr>
              <a:spLocks noGrp="1" noRot="1" noMove="1" noResize="1" noEditPoints="1" noAdjustHandles="1" noChangeArrowheads="1" noChangeShapeType="1"/>
            </p:cNvSpPr>
            <p:nvPr/>
          </p:nvSpPr>
          <p:spPr>
            <a:xfrm>
              <a:off x="14898483" y="5597832"/>
              <a:ext cx="1575849" cy="1122644"/>
            </a:xfrm>
            <a:custGeom>
              <a:avLst/>
              <a:gdLst>
                <a:gd name="connsiteX0" fmla="*/ 1575849 w 1575849"/>
                <a:gd name="connsiteY0" fmla="*/ 1122644 h 1122644"/>
                <a:gd name="connsiteX1" fmla="*/ 0 w 1575849"/>
                <a:gd name="connsiteY1" fmla="*/ 453494 h 1122644"/>
                <a:gd name="connsiteX2" fmla="*/ 1122452 w 1575849"/>
                <a:gd name="connsiteY2" fmla="*/ 0 h 1122644"/>
                <a:gd name="connsiteX3" fmla="*/ 1575849 w 1575849"/>
                <a:gd name="connsiteY3" fmla="*/ 1122644 h 1122644"/>
              </a:gdLst>
              <a:ahLst/>
              <a:cxnLst>
                <a:cxn ang="0">
                  <a:pos x="connsiteX0" y="connsiteY0"/>
                </a:cxn>
                <a:cxn ang="0">
                  <a:pos x="connsiteX1" y="connsiteY1"/>
                </a:cxn>
                <a:cxn ang="0">
                  <a:pos x="connsiteX2" y="connsiteY2"/>
                </a:cxn>
                <a:cxn ang="0">
                  <a:pos x="connsiteX3" y="connsiteY3"/>
                </a:cxn>
              </a:cxnLst>
              <a:rect l="l" t="t" r="r" b="b"/>
              <a:pathLst>
                <a:path w="1575849" h="1122644">
                  <a:moveTo>
                    <a:pt x="1575849" y="1122644"/>
                  </a:moveTo>
                  <a:lnTo>
                    <a:pt x="0" y="453494"/>
                  </a:lnTo>
                  <a:lnTo>
                    <a:pt x="1122452" y="0"/>
                  </a:lnTo>
                  <a:lnTo>
                    <a:pt x="1575849" y="1122644"/>
                  </a:lnTo>
                  <a:close/>
                </a:path>
              </a:pathLst>
            </a:custGeom>
            <a:solidFill>
              <a:srgbClr val="E96C24">
                <a:alpha val="12000"/>
              </a:srgbClr>
            </a:solidFill>
            <a:ln w="9599" cap="flat">
              <a:noFill/>
              <a:prstDash val="solid"/>
              <a:miter/>
            </a:ln>
          </p:spPr>
          <p:txBody>
            <a:bodyPr rtlCol="0" anchor="ctr"/>
            <a:lstStyle/>
            <a:p>
              <a:endParaRPr lang="en-US" dirty="0">
                <a:latin typeface="Aptos" panose="020B0004020202020204" pitchFamily="34" charset="0"/>
              </a:endParaRPr>
            </a:p>
          </p:txBody>
        </p:sp>
      </p:grpSp>
    </p:spTree>
    <p:extLst>
      <p:ext uri="{BB962C8B-B14F-4D97-AF65-F5344CB8AC3E}">
        <p14:creationId xmlns:p14="http://schemas.microsoft.com/office/powerpoint/2010/main" val="761354449"/>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D01D3-25E4-2FE8-4384-F6F807AD65E6}"/>
              </a:ext>
            </a:extLst>
          </p:cNvPr>
          <p:cNvPicPr>
            <a:picLocks noChangeAspect="1"/>
          </p:cNvPicPr>
          <p:nvPr userDrawn="1"/>
        </p:nvPicPr>
        <p:blipFill>
          <a:blip r:embed="rId24"/>
          <a:srcRect l="-3016" t="-14727" r="-2812" b="-9443"/>
          <a:stretch/>
        </p:blipFill>
        <p:spPr>
          <a:xfrm>
            <a:off x="14900275" y="9102726"/>
            <a:ext cx="2733675" cy="923924"/>
          </a:xfrm>
          <a:prstGeom prst="rect">
            <a:avLst/>
          </a:prstGeom>
        </p:spPr>
      </p:pic>
    </p:spTree>
    <p:extLst>
      <p:ext uri="{BB962C8B-B14F-4D97-AF65-F5344CB8AC3E}">
        <p14:creationId xmlns:p14="http://schemas.microsoft.com/office/powerpoint/2010/main" val="2454913312"/>
      </p:ext>
    </p:extLst>
  </p:cSld>
  <p:clrMap bg1="lt1" tx1="dk1" bg2="lt2" tx2="dk2" accent1="accent1" accent2="accent2" accent3="accent3" accent4="accent4" accent5="accent5" accent6="accent6" hlink="hlink" folHlink="folHlink"/>
  <p:sldLayoutIdLst>
    <p:sldLayoutId id="2147483663"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668" r:id="rId11"/>
    <p:sldLayoutId id="2147483695" r:id="rId12"/>
    <p:sldLayoutId id="2147483694" r:id="rId13"/>
    <p:sldLayoutId id="2147483669" r:id="rId14"/>
    <p:sldLayoutId id="2147483693" r:id="rId15"/>
    <p:sldLayoutId id="2147483692" r:id="rId16"/>
    <p:sldLayoutId id="2147483689" r:id="rId17"/>
    <p:sldLayoutId id="2147483701" r:id="rId18"/>
    <p:sldLayoutId id="2147483691" r:id="rId19"/>
    <p:sldLayoutId id="2147483697" r:id="rId20"/>
    <p:sldLayoutId id="2147483698" r:id="rId21"/>
    <p:sldLayoutId id="2147483700" r:id="rId22"/>
  </p:sldLayoutIdLst>
  <p:hf sldNum="0" hdr="0" ft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guide id="3" pos="252" userDrawn="1">
          <p15:clr>
            <a:srgbClr val="F26B43"/>
          </p15:clr>
        </p15:guide>
        <p15:guide id="4" pos="11124" userDrawn="1">
          <p15:clr>
            <a:srgbClr val="F26B43"/>
          </p15:clr>
        </p15:guide>
        <p15:guide id="5" orient="horz" pos="5832" userDrawn="1">
          <p15:clr>
            <a:srgbClr val="F26B43"/>
          </p15:clr>
        </p15:guide>
        <p15:guide id="6" pos="11520" userDrawn="1">
          <p15:clr>
            <a:srgbClr val="F26B43"/>
          </p15:clr>
        </p15:guide>
        <p15:guide id="7" userDrawn="1">
          <p15:clr>
            <a:srgbClr val="F26B43"/>
          </p15:clr>
        </p15:guide>
        <p15:guide id="8" orient="horz" userDrawn="1">
          <p15:clr>
            <a:srgbClr val="F26B43"/>
          </p15:clr>
        </p15:guide>
        <p15:guide id="9" orient="horz" pos="64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chart" Target="../charts/chart3.xml"/><Relationship Id="rId5" Type="http://schemas.openxmlformats.org/officeDocument/2006/relationships/image" Target="../media/image130.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chart" Target="../charts/chart4.xml"/><Relationship Id="rId4" Type="http://schemas.openxmlformats.org/officeDocument/2006/relationships/image" Target="../media/image130.png"/></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131.png"/></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32CF06-8FF8-AD65-74FE-EE87D7003C06}"/>
              </a:ext>
            </a:extLst>
          </p:cNvPr>
          <p:cNvSpPr>
            <a:spLocks noGrp="1"/>
          </p:cNvSpPr>
          <p:nvPr>
            <p:ph type="ctrTitle"/>
          </p:nvPr>
        </p:nvSpPr>
        <p:spPr>
          <a:xfrm>
            <a:off x="661542" y="7840235"/>
            <a:ext cx="17416596" cy="815608"/>
          </a:xfrm>
        </p:spPr>
        <p:txBody>
          <a:bodyPr/>
          <a:lstStyle/>
          <a:p>
            <a:r>
              <a:rPr lang="en-US" sz="5000" dirty="0"/>
              <a:t>2025 Insurance Barometer Study</a:t>
            </a:r>
            <a:endParaRPr lang="en-US" sz="5000" dirty="0">
              <a:solidFill>
                <a:srgbClr val="156064"/>
              </a:solidFill>
            </a:endParaRPr>
          </a:p>
        </p:txBody>
      </p:sp>
      <p:sp>
        <p:nvSpPr>
          <p:cNvPr id="2" name="Text Placeholder 1">
            <a:extLst>
              <a:ext uri="{FF2B5EF4-FFF2-40B4-BE49-F238E27FC236}">
                <a16:creationId xmlns:a16="http://schemas.microsoft.com/office/drawing/2014/main" id="{5194D201-B67E-6168-8AF6-A331BA228092}"/>
              </a:ext>
            </a:extLst>
          </p:cNvPr>
          <p:cNvSpPr>
            <a:spLocks noGrp="1"/>
          </p:cNvSpPr>
          <p:nvPr>
            <p:ph type="body" sz="quarter" idx="10"/>
          </p:nvPr>
        </p:nvSpPr>
        <p:spPr/>
        <p:txBody>
          <a:bodyPr/>
          <a:lstStyle/>
          <a:p>
            <a:r>
              <a:rPr lang="en-US" dirty="0"/>
              <a:t>Report 1</a:t>
            </a:r>
          </a:p>
        </p:txBody>
      </p:sp>
      <p:sp>
        <p:nvSpPr>
          <p:cNvPr id="3" name="Text Placeholder 2">
            <a:extLst>
              <a:ext uri="{FF2B5EF4-FFF2-40B4-BE49-F238E27FC236}">
                <a16:creationId xmlns:a16="http://schemas.microsoft.com/office/drawing/2014/main" id="{C178B7BA-8199-0452-9389-343B875F6A65}"/>
              </a:ext>
            </a:extLst>
          </p:cNvPr>
          <p:cNvSpPr>
            <a:spLocks noGrp="1"/>
          </p:cNvSpPr>
          <p:nvPr>
            <p:ph type="body" sz="quarter" idx="11"/>
          </p:nvPr>
        </p:nvSpPr>
        <p:spPr/>
        <p:txBody>
          <a:bodyPr/>
          <a:lstStyle/>
          <a:p>
            <a:r>
              <a:rPr lang="en-US" dirty="0"/>
              <a:t>LIMRA and Life Happens</a:t>
            </a:r>
          </a:p>
        </p:txBody>
      </p:sp>
    </p:spTree>
    <p:extLst>
      <p:ext uri="{BB962C8B-B14F-4D97-AF65-F5344CB8AC3E}">
        <p14:creationId xmlns:p14="http://schemas.microsoft.com/office/powerpoint/2010/main" val="1689911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48072-B7EA-8B5D-5E44-5F4711249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1603BA-5950-8D1D-1D41-BC59D69600E0}"/>
              </a:ext>
            </a:extLst>
          </p:cNvPr>
          <p:cNvSpPr>
            <a:spLocks noGrp="1"/>
          </p:cNvSpPr>
          <p:nvPr>
            <p:ph type="title"/>
          </p:nvPr>
        </p:nvSpPr>
        <p:spPr/>
        <p:txBody>
          <a:bodyPr/>
          <a:lstStyle/>
          <a:p>
            <a:r>
              <a:rPr lang="en-US" b="0" dirty="0"/>
              <a:t>Financial Concerns</a:t>
            </a:r>
            <a:endParaRPr lang="en-US" b="1" dirty="0"/>
          </a:p>
        </p:txBody>
      </p:sp>
      <p:graphicFrame>
        <p:nvGraphicFramePr>
          <p:cNvPr id="6" name="Chart 5">
            <a:extLst>
              <a:ext uri="{FF2B5EF4-FFF2-40B4-BE49-F238E27FC236}">
                <a16:creationId xmlns:a16="http://schemas.microsoft.com/office/drawing/2014/main" id="{101E67F9-6471-21CA-A1AB-0962EE9DE12C}"/>
              </a:ext>
            </a:extLst>
          </p:cNvPr>
          <p:cNvGraphicFramePr/>
          <p:nvPr>
            <p:extLst>
              <p:ext uri="{D42A27DB-BD31-4B8C-83A1-F6EECF244321}">
                <p14:modId xmlns:p14="http://schemas.microsoft.com/office/powerpoint/2010/main" val="333952411"/>
              </p:ext>
            </p:extLst>
          </p:nvPr>
        </p:nvGraphicFramePr>
        <p:xfrm>
          <a:off x="566738" y="1456018"/>
          <a:ext cx="17154525" cy="784934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0E770C5-EAB0-9A12-F355-8A6E18424297}"/>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spTree>
    <p:extLst>
      <p:ext uri="{BB962C8B-B14F-4D97-AF65-F5344CB8AC3E}">
        <p14:creationId xmlns:p14="http://schemas.microsoft.com/office/powerpoint/2010/main" val="1246366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9C96-A0EE-17DB-F448-233B9374E0A6}"/>
              </a:ext>
            </a:extLst>
          </p:cNvPr>
          <p:cNvSpPr>
            <a:spLocks noGrp="1"/>
          </p:cNvSpPr>
          <p:nvPr>
            <p:ph type="title"/>
          </p:nvPr>
        </p:nvSpPr>
        <p:spPr/>
        <p:txBody>
          <a:bodyPr>
            <a:noAutofit/>
          </a:bodyPr>
          <a:lstStyle/>
          <a:p>
            <a:r>
              <a:rPr lang="en-US" b="0" dirty="0"/>
              <a:t>Financial Security of Families</a:t>
            </a:r>
            <a:endParaRPr lang="en-US" b="1" dirty="0"/>
          </a:p>
        </p:txBody>
      </p:sp>
      <p:sp>
        <p:nvSpPr>
          <p:cNvPr id="6" name="TextBox 5">
            <a:extLst>
              <a:ext uri="{FF2B5EF4-FFF2-40B4-BE49-F238E27FC236}">
                <a16:creationId xmlns:a16="http://schemas.microsoft.com/office/drawing/2014/main" id="{AD4F755C-9474-0651-5A8E-C739DA70DF60}"/>
              </a:ext>
            </a:extLst>
          </p:cNvPr>
          <p:cNvSpPr txBox="1"/>
          <p:nvPr/>
        </p:nvSpPr>
        <p:spPr>
          <a:xfrm>
            <a:off x="1310009" y="3158341"/>
            <a:ext cx="5045670" cy="3970318"/>
          </a:xfrm>
          <a:prstGeom prst="rect">
            <a:avLst/>
          </a:prstGeom>
          <a:noFill/>
        </p:spPr>
        <p:txBody>
          <a:bodyPr wrap="square" rtlCol="0">
            <a:spAutoFit/>
          </a:bodyPr>
          <a:lstStyle/>
          <a:p>
            <a:r>
              <a:rPr lang="en-US" sz="3600" b="1" dirty="0">
                <a:latin typeface="Aptos SemiBold" panose="020B0004020202020204" pitchFamily="34" charset="0"/>
              </a:rPr>
              <a:t>How long would it be before your household would feel the financial impact if the primary wage earner were to pass away?</a:t>
            </a:r>
          </a:p>
          <a:p>
            <a:endParaRPr lang="en-US" sz="3600" b="1" dirty="0">
              <a:latin typeface="Aptos SemiBold" panose="020B0004020202020204" pitchFamily="34" charset="0"/>
            </a:endParaRPr>
          </a:p>
        </p:txBody>
      </p:sp>
      <p:graphicFrame>
        <p:nvGraphicFramePr>
          <p:cNvPr id="4" name="Chart 3">
            <a:extLst>
              <a:ext uri="{FF2B5EF4-FFF2-40B4-BE49-F238E27FC236}">
                <a16:creationId xmlns:a16="http://schemas.microsoft.com/office/drawing/2014/main" id="{A109585C-E89D-CCB3-30E2-7DCC2006301B}"/>
              </a:ext>
            </a:extLst>
          </p:cNvPr>
          <p:cNvGraphicFramePr/>
          <p:nvPr>
            <p:extLst>
              <p:ext uri="{D42A27DB-BD31-4B8C-83A1-F6EECF244321}">
                <p14:modId xmlns:p14="http://schemas.microsoft.com/office/powerpoint/2010/main" val="3700020571"/>
              </p:ext>
            </p:extLst>
          </p:nvPr>
        </p:nvGraphicFramePr>
        <p:xfrm>
          <a:off x="6989979" y="1411864"/>
          <a:ext cx="10603169" cy="746327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ABD233A-A78E-7219-6511-9DF05EE6C75F}"/>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spTree>
    <p:extLst>
      <p:ext uri="{BB962C8B-B14F-4D97-AF65-F5344CB8AC3E}">
        <p14:creationId xmlns:p14="http://schemas.microsoft.com/office/powerpoint/2010/main" val="1484848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person sitting at a table looking at papers&#10;&#10;Description automatically generated">
            <a:extLst>
              <a:ext uri="{FF2B5EF4-FFF2-40B4-BE49-F238E27FC236}">
                <a16:creationId xmlns:a16="http://schemas.microsoft.com/office/drawing/2014/main" id="{2B63431F-01ED-B54E-4FE9-6328402BA8A9}"/>
              </a:ext>
            </a:extLst>
          </p:cNvPr>
          <p:cNvPicPr>
            <a:picLocks noGrp="1" noChangeAspect="1"/>
          </p:cNvPicPr>
          <p:nvPr>
            <p:ph type="pic" sz="quarter" idx="10"/>
          </p:nvPr>
        </p:nvPicPr>
        <p:blipFill>
          <a:blip r:embed="rId2"/>
          <a:srcRect t="24395" b="24395"/>
          <a:stretch/>
        </p:blipFill>
        <p:spPr>
          <a:noFill/>
        </p:spPr>
      </p:pic>
      <p:sp>
        <p:nvSpPr>
          <p:cNvPr id="3" name="Title 2">
            <a:extLst>
              <a:ext uri="{FF2B5EF4-FFF2-40B4-BE49-F238E27FC236}">
                <a16:creationId xmlns:a16="http://schemas.microsoft.com/office/drawing/2014/main" id="{BC17A7D1-F362-A7EB-70DC-12F456D719F2}"/>
              </a:ext>
            </a:extLst>
          </p:cNvPr>
          <p:cNvSpPr>
            <a:spLocks noGrp="1"/>
          </p:cNvSpPr>
          <p:nvPr>
            <p:ph type="title"/>
          </p:nvPr>
        </p:nvSpPr>
        <p:spPr/>
        <p:txBody>
          <a:bodyPr wrap="none" anchor="ctr">
            <a:normAutofit/>
          </a:bodyPr>
          <a:lstStyle/>
          <a:p>
            <a:r>
              <a:rPr lang="en-US" dirty="0"/>
              <a:t>Life Insurance Ownership</a:t>
            </a:r>
          </a:p>
        </p:txBody>
      </p:sp>
    </p:spTree>
    <p:extLst>
      <p:ext uri="{BB962C8B-B14F-4D97-AF65-F5344CB8AC3E}">
        <p14:creationId xmlns:p14="http://schemas.microsoft.com/office/powerpoint/2010/main" val="3788067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EE0F7-9E08-D1EB-25A4-76F1D2F881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A5953D-E504-2B9D-286B-9D87F39CD7DD}"/>
              </a:ext>
            </a:extLst>
          </p:cNvPr>
          <p:cNvSpPr>
            <a:spLocks noGrp="1"/>
          </p:cNvSpPr>
          <p:nvPr>
            <p:ph type="title"/>
          </p:nvPr>
        </p:nvSpPr>
        <p:spPr/>
        <p:txBody>
          <a:bodyPr/>
          <a:lstStyle/>
          <a:p>
            <a:r>
              <a:rPr lang="en-US" b="0" dirty="0"/>
              <a:t>Life Insurance Ownership</a:t>
            </a:r>
            <a:endParaRPr lang="en-US" b="1" dirty="0"/>
          </a:p>
        </p:txBody>
      </p:sp>
      <p:sp>
        <p:nvSpPr>
          <p:cNvPr id="2" name="Rectangle 4">
            <a:extLst>
              <a:ext uri="{FF2B5EF4-FFF2-40B4-BE49-F238E27FC236}">
                <a16:creationId xmlns:a16="http://schemas.microsoft.com/office/drawing/2014/main" id="{D1A34544-938D-7DB2-5A70-A3481929E3D5}"/>
              </a:ext>
            </a:extLst>
          </p:cNvPr>
          <p:cNvSpPr>
            <a:spLocks noChangeArrowheads="1"/>
          </p:cNvSpPr>
          <p:nvPr/>
        </p:nvSpPr>
        <p:spPr bwMode="auto">
          <a:xfrm>
            <a:off x="1101375" y="4329976"/>
            <a:ext cx="585092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u="none" strike="noStrike" cap="none" normalizeH="0" baseline="0" dirty="0">
                <a:ln>
                  <a:noFill/>
                </a:ln>
                <a:solidFill>
                  <a:schemeClr val="tx2"/>
                </a:solidFill>
                <a:effectLst/>
                <a:latin typeface="Aptos" panose="020B0004020202020204" pitchFamily="34" charset="0"/>
                <a:cs typeface="Arial" panose="020B0604020202020204" pitchFamily="34" charset="0"/>
              </a:rPr>
              <a:t>51% </a:t>
            </a:r>
            <a:r>
              <a:rPr kumimoji="0" lang="en-US" altLang="en-US" sz="4400" u="none" strike="noStrike" cap="none" normalizeH="0" baseline="0" dirty="0">
                <a:ln>
                  <a:noFill/>
                </a:ln>
                <a:solidFill>
                  <a:schemeClr val="tx1"/>
                </a:solidFill>
                <a:effectLst/>
                <a:latin typeface="Aptos" panose="020B0004020202020204" pitchFamily="34" charset="0"/>
                <a:cs typeface="Arial" panose="020B0604020202020204" pitchFamily="34" charset="0"/>
              </a:rPr>
              <a:t>of adults say they have </a:t>
            </a:r>
            <a:r>
              <a:rPr kumimoji="0" lang="en-US" altLang="en-US" sz="4400" b="1" u="none" strike="noStrike" cap="none" normalizeH="0" baseline="0" dirty="0">
                <a:ln>
                  <a:noFill/>
                </a:ln>
                <a:solidFill>
                  <a:schemeClr val="tx1"/>
                </a:solidFill>
                <a:effectLst/>
                <a:latin typeface="Aptos" panose="020B0004020202020204" pitchFamily="34" charset="0"/>
                <a:cs typeface="Arial Black" panose="020B0604020202020204" pitchFamily="34" charset="0"/>
              </a:rPr>
              <a:t>some typ</a:t>
            </a:r>
            <a:r>
              <a:rPr lang="en-US" altLang="en-US" sz="4400" b="1" dirty="0">
                <a:latin typeface="Aptos" panose="020B0004020202020204" pitchFamily="34" charset="0"/>
                <a:cs typeface="Arial Black" panose="020B0604020202020204" pitchFamily="34" charset="0"/>
              </a:rPr>
              <a:t>e of </a:t>
            </a:r>
            <a:br>
              <a:rPr lang="en-US" altLang="en-US" sz="4400" b="1" dirty="0">
                <a:latin typeface="Aptos" panose="020B0004020202020204" pitchFamily="34" charset="0"/>
                <a:cs typeface="Arial Black" panose="020B0604020202020204" pitchFamily="34" charset="0"/>
              </a:rPr>
            </a:br>
            <a:r>
              <a:rPr lang="en-US" altLang="en-US" sz="4400" b="1" dirty="0">
                <a:latin typeface="Aptos" panose="020B0004020202020204" pitchFamily="34" charset="0"/>
                <a:cs typeface="Arial Black" panose="020B0604020202020204" pitchFamily="34" charset="0"/>
              </a:rPr>
              <a:t>life insurance.</a:t>
            </a:r>
            <a:endParaRPr kumimoji="0" lang="en-US" altLang="en-US" sz="4400" b="1" u="none" strike="noStrike" cap="none" normalizeH="0" baseline="0" dirty="0">
              <a:ln>
                <a:noFill/>
              </a:ln>
              <a:solidFill>
                <a:schemeClr val="tx1"/>
              </a:solidFill>
              <a:effectLst/>
              <a:latin typeface="Aptos" panose="020B00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EE5E5BAA-DE4C-684B-0F30-D6384B60E193}"/>
              </a:ext>
            </a:extLst>
          </p:cNvPr>
          <p:cNvSpPr txBox="1"/>
          <p:nvPr/>
        </p:nvSpPr>
        <p:spPr>
          <a:xfrm>
            <a:off x="9804400" y="2529133"/>
            <a:ext cx="6964289" cy="2277547"/>
          </a:xfrm>
          <a:prstGeom prst="rect">
            <a:avLst/>
          </a:prstGeom>
          <a:solidFill>
            <a:schemeClr val="tx2"/>
          </a:solidFill>
          <a:ln w="31750">
            <a:noFill/>
          </a:ln>
          <a:effectLst>
            <a:softEdge rad="0"/>
          </a:effectLst>
        </p:spPr>
        <p:txBody>
          <a:bodyPr wrap="square" lIns="548640" tIns="457200" rIns="548640" bIns="457200" rtlCol="0" anchor="b" anchorCtr="0">
            <a:spAutoFit/>
          </a:bodyPr>
          <a:lstStyle/>
          <a:p>
            <a:r>
              <a:rPr lang="en-US" sz="4400" b="1" dirty="0">
                <a:solidFill>
                  <a:srgbClr val="FFD103"/>
                </a:solidFill>
                <a:latin typeface="+mj-lt"/>
              </a:rPr>
              <a:t>37%</a:t>
            </a:r>
            <a:r>
              <a:rPr lang="en-US" sz="4400" dirty="0">
                <a:solidFill>
                  <a:srgbClr val="FFD103"/>
                </a:solidFill>
                <a:latin typeface="+mj-lt"/>
              </a:rPr>
              <a:t> </a:t>
            </a:r>
            <a:r>
              <a:rPr lang="en-US" sz="4400" dirty="0">
                <a:solidFill>
                  <a:schemeClr val="bg1"/>
                </a:solidFill>
                <a:latin typeface="Aptos" panose="020B0004020202020204" pitchFamily="34" charset="0"/>
              </a:rPr>
              <a:t>say they have an individual policy</a:t>
            </a:r>
          </a:p>
        </p:txBody>
      </p:sp>
      <p:sp>
        <p:nvSpPr>
          <p:cNvPr id="6" name="TextBox 5">
            <a:extLst>
              <a:ext uri="{FF2B5EF4-FFF2-40B4-BE49-F238E27FC236}">
                <a16:creationId xmlns:a16="http://schemas.microsoft.com/office/drawing/2014/main" id="{9338A990-EEB7-FBF2-4E35-6A22AAD4B35B}"/>
              </a:ext>
            </a:extLst>
          </p:cNvPr>
          <p:cNvSpPr txBox="1"/>
          <p:nvPr/>
        </p:nvSpPr>
        <p:spPr>
          <a:xfrm>
            <a:off x="9804400" y="6159602"/>
            <a:ext cx="6964289" cy="2277547"/>
          </a:xfrm>
          <a:prstGeom prst="rect">
            <a:avLst/>
          </a:prstGeom>
          <a:solidFill>
            <a:schemeClr val="tx2"/>
          </a:solidFill>
          <a:ln w="31750">
            <a:noFill/>
          </a:ln>
          <a:effectLst>
            <a:softEdge rad="0"/>
          </a:effectLst>
        </p:spPr>
        <p:txBody>
          <a:bodyPr wrap="square" lIns="548640" tIns="457200" rIns="548640" bIns="457200" rtlCol="0" anchor="b" anchorCtr="0">
            <a:spAutoFit/>
          </a:bodyPr>
          <a:lstStyle/>
          <a:p>
            <a:r>
              <a:rPr lang="en-US" sz="4400" b="1" dirty="0">
                <a:solidFill>
                  <a:srgbClr val="FFD103"/>
                </a:solidFill>
                <a:latin typeface="+mj-lt"/>
              </a:rPr>
              <a:t>23%</a:t>
            </a:r>
            <a:r>
              <a:rPr lang="en-US" sz="4400" dirty="0">
                <a:solidFill>
                  <a:srgbClr val="FFD103"/>
                </a:solidFill>
                <a:latin typeface="+mj-lt"/>
              </a:rPr>
              <a:t> </a:t>
            </a:r>
            <a:r>
              <a:rPr lang="en-US" sz="4400" dirty="0">
                <a:solidFill>
                  <a:schemeClr val="bg1"/>
                </a:solidFill>
                <a:latin typeface="Aptos" panose="020B0004020202020204" pitchFamily="34" charset="0"/>
              </a:rPr>
              <a:t>say they have a group/workplace policy</a:t>
            </a:r>
          </a:p>
        </p:txBody>
      </p:sp>
      <p:grpSp>
        <p:nvGrpSpPr>
          <p:cNvPr id="14" name="Group 13">
            <a:extLst>
              <a:ext uri="{FF2B5EF4-FFF2-40B4-BE49-F238E27FC236}">
                <a16:creationId xmlns:a16="http://schemas.microsoft.com/office/drawing/2014/main" id="{D0227A3A-F15C-8507-53D6-1DD86049A408}"/>
              </a:ext>
            </a:extLst>
          </p:cNvPr>
          <p:cNvGrpSpPr/>
          <p:nvPr/>
        </p:nvGrpSpPr>
        <p:grpSpPr>
          <a:xfrm>
            <a:off x="7419127" y="4213829"/>
            <a:ext cx="1918448" cy="2213555"/>
            <a:chOff x="7119470" y="3245224"/>
            <a:chExt cx="1918448" cy="2213555"/>
          </a:xfrm>
        </p:grpSpPr>
        <p:cxnSp>
          <p:nvCxnSpPr>
            <p:cNvPr id="9" name="Straight Arrow Connector 8">
              <a:extLst>
                <a:ext uri="{FF2B5EF4-FFF2-40B4-BE49-F238E27FC236}">
                  <a16:creationId xmlns:a16="http://schemas.microsoft.com/office/drawing/2014/main" id="{FEB7127B-A0C2-B23A-AFF0-1A4D800E6909}"/>
                </a:ext>
              </a:extLst>
            </p:cNvPr>
            <p:cNvCxnSpPr/>
            <p:nvPr/>
          </p:nvCxnSpPr>
          <p:spPr>
            <a:xfrm flipV="1">
              <a:off x="7119471" y="3245224"/>
              <a:ext cx="1918447" cy="1111623"/>
            </a:xfrm>
            <a:prstGeom prst="straightConnector1">
              <a:avLst/>
            </a:prstGeom>
            <a:ln w="25400">
              <a:tailEnd type="triangle" w="lg" len="lg"/>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E542836-1CD2-07C5-E6D4-C2AF6E35E122}"/>
                </a:ext>
              </a:extLst>
            </p:cNvPr>
            <p:cNvCxnSpPr>
              <a:cxnSpLocks/>
            </p:cNvCxnSpPr>
            <p:nvPr/>
          </p:nvCxnSpPr>
          <p:spPr>
            <a:xfrm>
              <a:off x="7119470" y="4347156"/>
              <a:ext cx="1918447" cy="1111623"/>
            </a:xfrm>
            <a:prstGeom prst="straightConnector1">
              <a:avLst/>
            </a:prstGeom>
            <a:ln w="25400">
              <a:tailEnd type="triangle" w="lg" len="lg"/>
            </a:ln>
          </p:spPr>
          <p:style>
            <a:lnRef idx="1">
              <a:schemeClr val="dk1"/>
            </a:lnRef>
            <a:fillRef idx="0">
              <a:schemeClr val="dk1"/>
            </a:fillRef>
            <a:effectRef idx="0">
              <a:schemeClr val="dk1"/>
            </a:effectRef>
            <a:fontRef idx="minor">
              <a:schemeClr val="tx1"/>
            </a:fontRef>
          </p:style>
        </p:cxnSp>
      </p:grpSp>
      <p:sp>
        <p:nvSpPr>
          <p:cNvPr id="11" name="TextBox 10">
            <a:extLst>
              <a:ext uri="{FF2B5EF4-FFF2-40B4-BE49-F238E27FC236}">
                <a16:creationId xmlns:a16="http://schemas.microsoft.com/office/drawing/2014/main" id="{B4AE5A53-E3C1-D0A0-C79E-D4E0CB4C93D6}"/>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spTree>
    <p:extLst>
      <p:ext uri="{BB962C8B-B14F-4D97-AF65-F5344CB8AC3E}">
        <p14:creationId xmlns:p14="http://schemas.microsoft.com/office/powerpoint/2010/main" val="311033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D825D-E4DD-0829-4457-8806BB333305}"/>
              </a:ext>
            </a:extLst>
          </p:cNvPr>
          <p:cNvSpPr>
            <a:spLocks noGrp="1"/>
          </p:cNvSpPr>
          <p:nvPr>
            <p:ph type="title"/>
          </p:nvPr>
        </p:nvSpPr>
        <p:spPr/>
        <p:txBody>
          <a:bodyPr/>
          <a:lstStyle/>
          <a:p>
            <a:r>
              <a:rPr lang="en-US" b="0" dirty="0"/>
              <a:t>Life Insurance Ownership</a:t>
            </a:r>
            <a:endParaRPr lang="en-US" b="1"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321F500A-F193-0EA5-79F4-E57EC2355682}"/>
                  </a:ext>
                </a:extLst>
              </p14:cNvPr>
              <p14:cNvContentPartPr/>
              <p14:nvPr/>
            </p14:nvContentPartPr>
            <p14:xfrm>
              <a:off x="3532242" y="6364334"/>
              <a:ext cx="360" cy="360"/>
            </p14:xfrm>
          </p:contentPart>
        </mc:Choice>
        <mc:Fallback xmlns="">
          <p:pic>
            <p:nvPicPr>
              <p:cNvPr id="3" name="Ink 2">
                <a:extLst>
                  <a:ext uri="{FF2B5EF4-FFF2-40B4-BE49-F238E27FC236}">
                    <a16:creationId xmlns:a16="http://schemas.microsoft.com/office/drawing/2014/main" id="{321F500A-F193-0EA5-79F4-E57EC2355682}"/>
                  </a:ext>
                </a:extLst>
              </p:cNvPr>
              <p:cNvPicPr/>
              <p:nvPr/>
            </p:nvPicPr>
            <p:blipFill>
              <a:blip r:embed="rId5"/>
              <a:stretch>
                <a:fillRect/>
              </a:stretch>
            </p:blipFill>
            <p:spPr>
              <a:xfrm>
                <a:off x="3526122" y="6358214"/>
                <a:ext cx="12600" cy="12600"/>
              </a:xfrm>
              <a:prstGeom prst="rect">
                <a:avLst/>
              </a:prstGeom>
            </p:spPr>
          </p:pic>
        </mc:Fallback>
      </mc:AlternateContent>
      <p:graphicFrame>
        <p:nvGraphicFramePr>
          <p:cNvPr id="6" name="Chart 5">
            <a:extLst>
              <a:ext uri="{FF2B5EF4-FFF2-40B4-BE49-F238E27FC236}">
                <a16:creationId xmlns:a16="http://schemas.microsoft.com/office/drawing/2014/main" id="{9414E6D1-C4E6-8893-0CD0-D5D124633716}"/>
              </a:ext>
            </a:extLst>
          </p:cNvPr>
          <p:cNvGraphicFramePr>
            <a:graphicFrameLocks/>
          </p:cNvGraphicFramePr>
          <p:nvPr>
            <p:extLst>
              <p:ext uri="{D42A27DB-BD31-4B8C-83A1-F6EECF244321}">
                <p14:modId xmlns:p14="http://schemas.microsoft.com/office/powerpoint/2010/main" val="159427218"/>
              </p:ext>
            </p:extLst>
          </p:nvPr>
        </p:nvGraphicFramePr>
        <p:xfrm>
          <a:off x="1447610" y="1755483"/>
          <a:ext cx="10948969" cy="716373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F36D46EF-9D85-1294-9549-C292524660F0}"/>
              </a:ext>
            </a:extLst>
          </p:cNvPr>
          <p:cNvSpPr txBox="1"/>
          <p:nvPr/>
        </p:nvSpPr>
        <p:spPr>
          <a:xfrm>
            <a:off x="12849726" y="4474086"/>
            <a:ext cx="4406764" cy="1338828"/>
          </a:xfrm>
          <a:prstGeom prst="rect">
            <a:avLst/>
          </a:prstGeom>
          <a:noFill/>
        </p:spPr>
        <p:txBody>
          <a:bodyPr wrap="square" rtlCol="0">
            <a:spAutoFit/>
          </a:bodyPr>
          <a:lstStyle/>
          <a:p>
            <a:r>
              <a:rPr lang="en-US" sz="4050" dirty="0">
                <a:latin typeface="Aptos" panose="020B0004020202020204" pitchFamily="34" charset="0"/>
              </a:rPr>
              <a:t>Total life insurance ownership: </a:t>
            </a:r>
            <a:r>
              <a:rPr lang="en-US" sz="4050" b="1" dirty="0">
                <a:solidFill>
                  <a:schemeClr val="tx2"/>
                </a:solidFill>
                <a:latin typeface="Aptos" panose="020B0004020202020204" pitchFamily="34" charset="0"/>
              </a:rPr>
              <a:t>51%</a:t>
            </a:r>
          </a:p>
        </p:txBody>
      </p:sp>
      <p:sp>
        <p:nvSpPr>
          <p:cNvPr id="8" name="TextBox 7">
            <a:extLst>
              <a:ext uri="{FF2B5EF4-FFF2-40B4-BE49-F238E27FC236}">
                <a16:creationId xmlns:a16="http://schemas.microsoft.com/office/drawing/2014/main" id="{32472AD2-50D7-30EE-5885-EEACE6DA2FD1}"/>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spTree>
    <p:extLst>
      <p:ext uri="{BB962C8B-B14F-4D97-AF65-F5344CB8AC3E}">
        <p14:creationId xmlns:p14="http://schemas.microsoft.com/office/powerpoint/2010/main" val="3838926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men in suits looking at a tablet&#10;&#10;Description automatically generated">
            <a:extLst>
              <a:ext uri="{FF2B5EF4-FFF2-40B4-BE49-F238E27FC236}">
                <a16:creationId xmlns:a16="http://schemas.microsoft.com/office/drawing/2014/main" id="{2FF1CA71-2D44-8BA8-217E-CC0DE828981D}"/>
              </a:ext>
            </a:extLst>
          </p:cNvPr>
          <p:cNvPicPr>
            <a:picLocks noGrp="1" noChangeAspect="1"/>
          </p:cNvPicPr>
          <p:nvPr>
            <p:ph type="pic" sz="quarter" idx="10"/>
          </p:nvPr>
        </p:nvPicPr>
        <p:blipFill>
          <a:blip r:embed="rId2"/>
          <a:srcRect t="24426" b="24426"/>
          <a:stretch/>
        </p:blipFill>
        <p:spPr>
          <a:noFill/>
        </p:spPr>
      </p:pic>
      <p:sp>
        <p:nvSpPr>
          <p:cNvPr id="3" name="Title 2">
            <a:extLst>
              <a:ext uri="{FF2B5EF4-FFF2-40B4-BE49-F238E27FC236}">
                <a16:creationId xmlns:a16="http://schemas.microsoft.com/office/drawing/2014/main" id="{ADB8ED7C-0F78-BAE0-C967-C6A02B4EF34D}"/>
              </a:ext>
            </a:extLst>
          </p:cNvPr>
          <p:cNvSpPr>
            <a:spLocks noGrp="1"/>
          </p:cNvSpPr>
          <p:nvPr>
            <p:ph type="title"/>
          </p:nvPr>
        </p:nvSpPr>
        <p:spPr/>
        <p:txBody>
          <a:bodyPr wrap="none" anchor="ctr">
            <a:normAutofit/>
          </a:bodyPr>
          <a:lstStyle/>
          <a:p>
            <a:r>
              <a:rPr lang="en-US" dirty="0"/>
              <a:t>The Need Gap</a:t>
            </a:r>
          </a:p>
        </p:txBody>
      </p:sp>
    </p:spTree>
    <p:extLst>
      <p:ext uri="{BB962C8B-B14F-4D97-AF65-F5344CB8AC3E}">
        <p14:creationId xmlns:p14="http://schemas.microsoft.com/office/powerpoint/2010/main" val="1732301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FA3BF-BBB7-95F4-9E45-442898013CFB}"/>
              </a:ext>
            </a:extLst>
          </p:cNvPr>
          <p:cNvSpPr>
            <a:spLocks noGrp="1"/>
          </p:cNvSpPr>
          <p:nvPr>
            <p:ph type="title"/>
          </p:nvPr>
        </p:nvSpPr>
        <p:spPr/>
        <p:txBody>
          <a:bodyPr/>
          <a:lstStyle/>
          <a:p>
            <a:r>
              <a:rPr lang="en-US" b="0" dirty="0"/>
              <a:t>Life Insurance Need Gap</a:t>
            </a:r>
            <a:endParaRPr lang="en-US" b="1" dirty="0"/>
          </a:p>
        </p:txBody>
      </p:sp>
      <p:sp>
        <p:nvSpPr>
          <p:cNvPr id="17" name="TextBox 16">
            <a:extLst>
              <a:ext uri="{FF2B5EF4-FFF2-40B4-BE49-F238E27FC236}">
                <a16:creationId xmlns:a16="http://schemas.microsoft.com/office/drawing/2014/main" id="{9183AC5C-6F5D-1111-D70D-843C271C73A5}"/>
              </a:ext>
            </a:extLst>
          </p:cNvPr>
          <p:cNvSpPr txBox="1"/>
          <p:nvPr/>
        </p:nvSpPr>
        <p:spPr>
          <a:xfrm>
            <a:off x="2377440" y="2246859"/>
            <a:ext cx="13533120" cy="861774"/>
          </a:xfrm>
          <a:prstGeom prst="rect">
            <a:avLst/>
          </a:prstGeom>
          <a:noFill/>
        </p:spPr>
        <p:txBody>
          <a:bodyPr wrap="square" rtlCol="0">
            <a:spAutoFit/>
          </a:bodyPr>
          <a:lstStyle/>
          <a:p>
            <a:pPr algn="ctr"/>
            <a:r>
              <a:rPr lang="en-US" sz="5000" dirty="0">
                <a:latin typeface="Aptos" panose="020B0004020202020204" pitchFamily="34" charset="0"/>
              </a:rPr>
              <a:t>Uninsured and underinsured need gap:</a:t>
            </a:r>
          </a:p>
        </p:txBody>
      </p:sp>
      <p:grpSp>
        <p:nvGrpSpPr>
          <p:cNvPr id="11" name="Group 10">
            <a:extLst>
              <a:ext uri="{FF2B5EF4-FFF2-40B4-BE49-F238E27FC236}">
                <a16:creationId xmlns:a16="http://schemas.microsoft.com/office/drawing/2014/main" id="{9F6C624D-49F9-0F78-794D-6D7ABB1E3A52}"/>
              </a:ext>
            </a:extLst>
          </p:cNvPr>
          <p:cNvGrpSpPr/>
          <p:nvPr/>
        </p:nvGrpSpPr>
        <p:grpSpPr>
          <a:xfrm>
            <a:off x="8606118" y="4948992"/>
            <a:ext cx="1075765" cy="1075765"/>
            <a:chOff x="8064961" y="4948992"/>
            <a:chExt cx="1075765" cy="1075765"/>
          </a:xfrm>
        </p:grpSpPr>
        <p:sp>
          <p:nvSpPr>
            <p:cNvPr id="20" name="Oval 19">
              <a:extLst>
                <a:ext uri="{FF2B5EF4-FFF2-40B4-BE49-F238E27FC236}">
                  <a16:creationId xmlns:a16="http://schemas.microsoft.com/office/drawing/2014/main" id="{A658CEE1-0810-73B9-5FE0-7258BD42FC88}"/>
                </a:ext>
              </a:extLst>
            </p:cNvPr>
            <p:cNvSpPr/>
            <p:nvPr/>
          </p:nvSpPr>
          <p:spPr>
            <a:xfrm>
              <a:off x="8064961" y="4948992"/>
              <a:ext cx="1075765" cy="1075765"/>
            </a:xfrm>
            <a:prstGeom prst="ellipse">
              <a:avLst/>
            </a:prstGeom>
            <a:solidFill>
              <a:srgbClr val="FFD1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3" name="TextBox 22">
              <a:extLst>
                <a:ext uri="{FF2B5EF4-FFF2-40B4-BE49-F238E27FC236}">
                  <a16:creationId xmlns:a16="http://schemas.microsoft.com/office/drawing/2014/main" id="{BDB19525-6868-FA1F-17E4-1FFBD6688898}"/>
                </a:ext>
              </a:extLst>
            </p:cNvPr>
            <p:cNvSpPr txBox="1"/>
            <p:nvPr/>
          </p:nvSpPr>
          <p:spPr>
            <a:xfrm>
              <a:off x="8064961" y="5213753"/>
              <a:ext cx="1075765" cy="507831"/>
            </a:xfrm>
            <a:prstGeom prst="rect">
              <a:avLst/>
            </a:prstGeom>
            <a:noFill/>
          </p:spPr>
          <p:txBody>
            <a:bodyPr wrap="square" rtlCol="0">
              <a:spAutoFit/>
            </a:bodyPr>
            <a:lstStyle/>
            <a:p>
              <a:pPr algn="ctr"/>
              <a:r>
                <a:rPr lang="en-US" b="1" dirty="0">
                  <a:latin typeface="Aptos" panose="020B0004020202020204" pitchFamily="34" charset="0"/>
                  <a:cs typeface="Arial Black" panose="020B0604020202020204" pitchFamily="34" charset="0"/>
                </a:rPr>
                <a:t>plus</a:t>
              </a:r>
            </a:p>
          </p:txBody>
        </p:sp>
      </p:grpSp>
      <p:sp>
        <p:nvSpPr>
          <p:cNvPr id="5" name="TextBox 4">
            <a:extLst>
              <a:ext uri="{FF2B5EF4-FFF2-40B4-BE49-F238E27FC236}">
                <a16:creationId xmlns:a16="http://schemas.microsoft.com/office/drawing/2014/main" id="{2F9D70C8-D41E-5742-A2C8-A83C1B8B27A5}"/>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sp>
        <p:nvSpPr>
          <p:cNvPr id="7" name="TextBox 6">
            <a:extLst>
              <a:ext uri="{FF2B5EF4-FFF2-40B4-BE49-F238E27FC236}">
                <a16:creationId xmlns:a16="http://schemas.microsoft.com/office/drawing/2014/main" id="{21EDDE03-F93B-A4C0-3D7C-A3DF23CCE123}"/>
              </a:ext>
            </a:extLst>
          </p:cNvPr>
          <p:cNvSpPr txBox="1"/>
          <p:nvPr/>
        </p:nvSpPr>
        <p:spPr>
          <a:xfrm>
            <a:off x="3571686" y="3952360"/>
            <a:ext cx="4391214" cy="3200876"/>
          </a:xfrm>
          <a:prstGeom prst="rect">
            <a:avLst/>
          </a:prstGeom>
          <a:solidFill>
            <a:schemeClr val="tx2"/>
          </a:solidFill>
          <a:ln w="31750">
            <a:noFill/>
          </a:ln>
          <a:effectLst>
            <a:softEdge rad="0"/>
          </a:effectLst>
        </p:spPr>
        <p:txBody>
          <a:bodyPr wrap="square" lIns="548640" tIns="457200" rIns="548640" bIns="457200" rtlCol="0" anchor="b" anchorCtr="0">
            <a:spAutoFit/>
          </a:bodyPr>
          <a:lstStyle/>
          <a:p>
            <a:pPr algn="ctr"/>
            <a:r>
              <a:rPr lang="en-US" sz="6000" b="1" dirty="0">
                <a:solidFill>
                  <a:srgbClr val="FFD103"/>
                </a:solidFill>
                <a:latin typeface="+mj-lt"/>
              </a:rPr>
              <a:t>30%</a:t>
            </a:r>
            <a:r>
              <a:rPr lang="en-US" sz="6000" dirty="0">
                <a:solidFill>
                  <a:srgbClr val="FFD103"/>
                </a:solidFill>
                <a:latin typeface="+mj-lt"/>
              </a:rPr>
              <a:t> </a:t>
            </a:r>
          </a:p>
          <a:p>
            <a:pPr algn="ctr"/>
            <a:r>
              <a:rPr lang="en-US" sz="4400" dirty="0">
                <a:solidFill>
                  <a:schemeClr val="bg1"/>
                </a:solidFill>
                <a:latin typeface="Aptos" panose="020B0004020202020204" pitchFamily="34" charset="0"/>
              </a:rPr>
              <a:t>need </a:t>
            </a:r>
          </a:p>
          <a:p>
            <a:pPr algn="ctr"/>
            <a:r>
              <a:rPr lang="en-US" sz="4400" dirty="0">
                <a:solidFill>
                  <a:schemeClr val="bg1"/>
                </a:solidFill>
                <a:latin typeface="Aptos" panose="020B0004020202020204" pitchFamily="34" charset="0"/>
              </a:rPr>
              <a:t>life insurance</a:t>
            </a:r>
          </a:p>
        </p:txBody>
      </p:sp>
      <p:sp>
        <p:nvSpPr>
          <p:cNvPr id="10" name="TextBox 9">
            <a:extLst>
              <a:ext uri="{FF2B5EF4-FFF2-40B4-BE49-F238E27FC236}">
                <a16:creationId xmlns:a16="http://schemas.microsoft.com/office/drawing/2014/main" id="{98769478-D9E3-79AE-F881-21F6B1C32D14}"/>
              </a:ext>
            </a:extLst>
          </p:cNvPr>
          <p:cNvSpPr txBox="1"/>
          <p:nvPr/>
        </p:nvSpPr>
        <p:spPr>
          <a:xfrm>
            <a:off x="10325100" y="3952360"/>
            <a:ext cx="4391214" cy="3200876"/>
          </a:xfrm>
          <a:prstGeom prst="rect">
            <a:avLst/>
          </a:prstGeom>
          <a:solidFill>
            <a:srgbClr val="008599"/>
          </a:solidFill>
          <a:ln w="31750">
            <a:noFill/>
          </a:ln>
          <a:effectLst>
            <a:softEdge rad="0"/>
          </a:effectLst>
        </p:spPr>
        <p:txBody>
          <a:bodyPr wrap="square" lIns="548640" tIns="457200" rIns="548640" bIns="457200" rtlCol="0" anchor="b" anchorCtr="0">
            <a:spAutoFit/>
          </a:bodyPr>
          <a:lstStyle/>
          <a:p>
            <a:pPr algn="ctr"/>
            <a:r>
              <a:rPr lang="en-US" sz="6000" b="1" dirty="0">
                <a:solidFill>
                  <a:srgbClr val="FFD103"/>
                </a:solidFill>
                <a:latin typeface="+mj-lt"/>
              </a:rPr>
              <a:t>10%</a:t>
            </a:r>
            <a:r>
              <a:rPr lang="en-US" sz="6000" dirty="0">
                <a:solidFill>
                  <a:srgbClr val="FFD103"/>
                </a:solidFill>
                <a:latin typeface="+mj-lt"/>
              </a:rPr>
              <a:t> </a:t>
            </a:r>
          </a:p>
          <a:p>
            <a:pPr algn="ctr"/>
            <a:r>
              <a:rPr lang="en-US" sz="4400" dirty="0">
                <a:solidFill>
                  <a:schemeClr val="bg1"/>
                </a:solidFill>
                <a:latin typeface="Aptos" panose="020B0004020202020204" pitchFamily="34" charset="0"/>
              </a:rPr>
              <a:t>need </a:t>
            </a:r>
            <a:r>
              <a:rPr lang="en-US" sz="4400" b="1" dirty="0">
                <a:solidFill>
                  <a:schemeClr val="bg1"/>
                </a:solidFill>
                <a:latin typeface="Aptos" panose="020B0004020202020204" pitchFamily="34" charset="0"/>
              </a:rPr>
              <a:t>more</a:t>
            </a:r>
            <a:r>
              <a:rPr lang="en-US" sz="4400" dirty="0">
                <a:solidFill>
                  <a:schemeClr val="bg1"/>
                </a:solidFill>
                <a:latin typeface="Aptos" panose="020B0004020202020204" pitchFamily="34" charset="0"/>
              </a:rPr>
              <a:t> life insurance</a:t>
            </a:r>
          </a:p>
        </p:txBody>
      </p:sp>
    </p:spTree>
    <p:extLst>
      <p:ext uri="{BB962C8B-B14F-4D97-AF65-F5344CB8AC3E}">
        <p14:creationId xmlns:p14="http://schemas.microsoft.com/office/powerpoint/2010/main" val="3091593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F97FD-ABB0-C75F-B7BB-B660DB3533D3}"/>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0EC02E98-F9DC-323B-2CCE-D7A7CF526906}"/>
              </a:ext>
            </a:extLst>
          </p:cNvPr>
          <p:cNvSpPr>
            <a:spLocks noGrp="1"/>
          </p:cNvSpPr>
          <p:nvPr>
            <p:ph type="title"/>
          </p:nvPr>
        </p:nvSpPr>
        <p:spPr/>
        <p:txBody>
          <a:bodyPr/>
          <a:lstStyle/>
          <a:p>
            <a:r>
              <a:rPr lang="en-US" b="0" dirty="0"/>
              <a:t>Life Insurance Need Gap</a:t>
            </a:r>
            <a:endParaRPr lang="en-US" b="1" dirty="0"/>
          </a:p>
        </p:txBody>
      </p:sp>
      <p:sp>
        <p:nvSpPr>
          <p:cNvPr id="2" name="TextBox 1">
            <a:extLst>
              <a:ext uri="{FF2B5EF4-FFF2-40B4-BE49-F238E27FC236}">
                <a16:creationId xmlns:a16="http://schemas.microsoft.com/office/drawing/2014/main" id="{6F98990F-177D-FE7D-A9D4-C502A6BC8832}"/>
              </a:ext>
            </a:extLst>
          </p:cNvPr>
          <p:cNvSpPr txBox="1"/>
          <p:nvPr/>
        </p:nvSpPr>
        <p:spPr>
          <a:xfrm>
            <a:off x="2265613" y="2488573"/>
            <a:ext cx="13756774" cy="861774"/>
          </a:xfrm>
          <a:prstGeom prst="rect">
            <a:avLst/>
          </a:prstGeom>
          <a:noFill/>
        </p:spPr>
        <p:txBody>
          <a:bodyPr wrap="square" rtlCol="0">
            <a:spAutoFit/>
          </a:bodyPr>
          <a:lstStyle/>
          <a:p>
            <a:pPr algn="ctr"/>
            <a:r>
              <a:rPr lang="en-US" sz="5000" dirty="0">
                <a:latin typeface="Aptos" panose="020B0004020202020204" pitchFamily="34" charset="0"/>
              </a:rPr>
              <a:t>Uninsured and underinsured need gap:</a:t>
            </a:r>
          </a:p>
        </p:txBody>
      </p:sp>
      <p:sp>
        <p:nvSpPr>
          <p:cNvPr id="4" name="TextBox 3">
            <a:extLst>
              <a:ext uri="{FF2B5EF4-FFF2-40B4-BE49-F238E27FC236}">
                <a16:creationId xmlns:a16="http://schemas.microsoft.com/office/drawing/2014/main" id="{125660A6-B297-8C98-A3F1-A56D66630AA1}"/>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grpSp>
        <p:nvGrpSpPr>
          <p:cNvPr id="3" name="Group 2">
            <a:extLst>
              <a:ext uri="{FF2B5EF4-FFF2-40B4-BE49-F238E27FC236}">
                <a16:creationId xmlns:a16="http://schemas.microsoft.com/office/drawing/2014/main" id="{BBAA55AC-09C4-905D-2C5E-EC70951F87C2}"/>
              </a:ext>
            </a:extLst>
          </p:cNvPr>
          <p:cNvGrpSpPr/>
          <p:nvPr/>
        </p:nvGrpSpPr>
        <p:grpSpPr>
          <a:xfrm>
            <a:off x="8606118" y="4948992"/>
            <a:ext cx="1075765" cy="1075765"/>
            <a:chOff x="8064961" y="4948992"/>
            <a:chExt cx="1075765" cy="1075765"/>
          </a:xfrm>
        </p:grpSpPr>
        <p:sp>
          <p:nvSpPr>
            <p:cNvPr id="5" name="Oval 4">
              <a:extLst>
                <a:ext uri="{FF2B5EF4-FFF2-40B4-BE49-F238E27FC236}">
                  <a16:creationId xmlns:a16="http://schemas.microsoft.com/office/drawing/2014/main" id="{E88175A5-AEAD-3B96-07F5-1032471BCC50}"/>
                </a:ext>
              </a:extLst>
            </p:cNvPr>
            <p:cNvSpPr/>
            <p:nvPr/>
          </p:nvSpPr>
          <p:spPr>
            <a:xfrm>
              <a:off x="8064961" y="4948992"/>
              <a:ext cx="1075765" cy="1075765"/>
            </a:xfrm>
            <a:prstGeom prst="ellipse">
              <a:avLst/>
            </a:prstGeom>
            <a:solidFill>
              <a:srgbClr val="FFD1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7B22633E-ED89-95B8-0BEC-7B99F492EAD5}"/>
                </a:ext>
              </a:extLst>
            </p:cNvPr>
            <p:cNvSpPr txBox="1"/>
            <p:nvPr/>
          </p:nvSpPr>
          <p:spPr>
            <a:xfrm>
              <a:off x="8064961" y="5213753"/>
              <a:ext cx="1075765" cy="507831"/>
            </a:xfrm>
            <a:prstGeom prst="rect">
              <a:avLst/>
            </a:prstGeom>
            <a:noFill/>
          </p:spPr>
          <p:txBody>
            <a:bodyPr wrap="square" rtlCol="0">
              <a:spAutoFit/>
            </a:bodyPr>
            <a:lstStyle/>
            <a:p>
              <a:pPr algn="ctr"/>
              <a:r>
                <a:rPr lang="en-US" b="1" dirty="0">
                  <a:latin typeface="Aptos" panose="020B0004020202020204" pitchFamily="34" charset="0"/>
                  <a:cs typeface="Arial Black" panose="020B0604020202020204" pitchFamily="34" charset="0"/>
                </a:rPr>
                <a:t>plus</a:t>
              </a:r>
            </a:p>
          </p:txBody>
        </p:sp>
      </p:grpSp>
      <p:sp>
        <p:nvSpPr>
          <p:cNvPr id="7" name="TextBox 6">
            <a:extLst>
              <a:ext uri="{FF2B5EF4-FFF2-40B4-BE49-F238E27FC236}">
                <a16:creationId xmlns:a16="http://schemas.microsoft.com/office/drawing/2014/main" id="{261BAA14-3027-3EFB-7C46-9FAE885A4E39}"/>
              </a:ext>
            </a:extLst>
          </p:cNvPr>
          <p:cNvSpPr txBox="1"/>
          <p:nvPr/>
        </p:nvSpPr>
        <p:spPr>
          <a:xfrm>
            <a:off x="3703054" y="4301279"/>
            <a:ext cx="4391214" cy="2539157"/>
          </a:xfrm>
          <a:prstGeom prst="rect">
            <a:avLst/>
          </a:prstGeom>
          <a:solidFill>
            <a:schemeClr val="tx2"/>
          </a:solidFill>
          <a:ln w="31750">
            <a:noFill/>
          </a:ln>
          <a:effectLst>
            <a:softEdge rad="0"/>
          </a:effectLst>
        </p:spPr>
        <p:txBody>
          <a:bodyPr wrap="square" lIns="548640" tIns="457200" rIns="548640" bIns="457200" rtlCol="0" anchor="b" anchorCtr="0">
            <a:spAutoFit/>
          </a:bodyPr>
          <a:lstStyle/>
          <a:p>
            <a:pPr algn="ctr"/>
            <a:r>
              <a:rPr lang="en-US" sz="6000" b="1" dirty="0">
                <a:solidFill>
                  <a:srgbClr val="FFD103"/>
                </a:solidFill>
                <a:latin typeface="+mj-lt"/>
              </a:rPr>
              <a:t>74 </a:t>
            </a:r>
            <a:r>
              <a:rPr lang="en-US" sz="4500" dirty="0">
                <a:solidFill>
                  <a:schemeClr val="bg1"/>
                </a:solidFill>
                <a:latin typeface="Aptos" panose="020B0004020202020204" pitchFamily="34" charset="0"/>
              </a:rPr>
              <a:t>million Americans</a:t>
            </a:r>
          </a:p>
        </p:txBody>
      </p:sp>
      <p:sp>
        <p:nvSpPr>
          <p:cNvPr id="8" name="TextBox 7">
            <a:extLst>
              <a:ext uri="{FF2B5EF4-FFF2-40B4-BE49-F238E27FC236}">
                <a16:creationId xmlns:a16="http://schemas.microsoft.com/office/drawing/2014/main" id="{1404177D-0DCB-863B-53B0-4F715CFEAD05}"/>
              </a:ext>
            </a:extLst>
          </p:cNvPr>
          <p:cNvSpPr txBox="1"/>
          <p:nvPr/>
        </p:nvSpPr>
        <p:spPr>
          <a:xfrm>
            <a:off x="10193732" y="4301279"/>
            <a:ext cx="4391214" cy="2539157"/>
          </a:xfrm>
          <a:prstGeom prst="rect">
            <a:avLst/>
          </a:prstGeom>
          <a:solidFill>
            <a:srgbClr val="008599"/>
          </a:solidFill>
          <a:ln w="31750">
            <a:noFill/>
          </a:ln>
          <a:effectLst>
            <a:softEdge rad="0"/>
          </a:effectLst>
        </p:spPr>
        <p:txBody>
          <a:bodyPr wrap="square" lIns="548640" tIns="457200" rIns="548640" bIns="457200" rtlCol="0" anchor="b" anchorCtr="0">
            <a:spAutoFit/>
          </a:bodyPr>
          <a:lstStyle/>
          <a:p>
            <a:pPr algn="ctr"/>
            <a:r>
              <a:rPr lang="en-US" sz="6000" b="1" dirty="0">
                <a:solidFill>
                  <a:srgbClr val="FFD103"/>
                </a:solidFill>
                <a:latin typeface="+mj-lt"/>
              </a:rPr>
              <a:t>25 </a:t>
            </a:r>
            <a:r>
              <a:rPr lang="en-US" sz="4500" dirty="0">
                <a:solidFill>
                  <a:schemeClr val="bg1"/>
                </a:solidFill>
                <a:latin typeface="Aptos" panose="020B0004020202020204" pitchFamily="34" charset="0"/>
              </a:rPr>
              <a:t>million Americans</a:t>
            </a:r>
          </a:p>
        </p:txBody>
      </p:sp>
    </p:spTree>
    <p:extLst>
      <p:ext uri="{BB962C8B-B14F-4D97-AF65-F5344CB8AC3E}">
        <p14:creationId xmlns:p14="http://schemas.microsoft.com/office/powerpoint/2010/main" val="402185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1176-73EF-F054-C16F-483E9C604E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76A5B7-7F15-5A08-CE49-D4B790194BDA}"/>
              </a:ext>
            </a:extLst>
          </p:cNvPr>
          <p:cNvSpPr>
            <a:spLocks noGrp="1"/>
          </p:cNvSpPr>
          <p:nvPr>
            <p:ph type="title"/>
          </p:nvPr>
        </p:nvSpPr>
        <p:spPr/>
        <p:txBody>
          <a:bodyPr/>
          <a:lstStyle/>
          <a:p>
            <a:r>
              <a:rPr lang="en-US" b="0" dirty="0"/>
              <a:t>Life Insurance Need Gap Over Time</a:t>
            </a:r>
            <a:endParaRPr lang="en-US" b="1"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A26C0BEE-1848-D576-55A9-52680C78AE50}"/>
                  </a:ext>
                </a:extLst>
              </p14:cNvPr>
              <p14:cNvContentPartPr/>
              <p14:nvPr/>
            </p14:nvContentPartPr>
            <p14:xfrm>
              <a:off x="3532242" y="6364334"/>
              <a:ext cx="360" cy="360"/>
            </p14:xfrm>
          </p:contentPart>
        </mc:Choice>
        <mc:Fallback xmlns="">
          <p:pic>
            <p:nvPicPr>
              <p:cNvPr id="3" name="Ink 2">
                <a:extLst>
                  <a:ext uri="{FF2B5EF4-FFF2-40B4-BE49-F238E27FC236}">
                    <a16:creationId xmlns:a16="http://schemas.microsoft.com/office/drawing/2014/main" id="{A26C0BEE-1848-D576-55A9-52680C78AE50}"/>
                  </a:ext>
                </a:extLst>
              </p:cNvPr>
              <p:cNvPicPr/>
              <p:nvPr/>
            </p:nvPicPr>
            <p:blipFill>
              <a:blip r:embed="rId4"/>
              <a:stretch>
                <a:fillRect/>
              </a:stretch>
            </p:blipFill>
            <p:spPr>
              <a:xfrm>
                <a:off x="3526122" y="6358214"/>
                <a:ext cx="12600" cy="12600"/>
              </a:xfrm>
              <a:prstGeom prst="rect">
                <a:avLst/>
              </a:prstGeom>
            </p:spPr>
          </p:pic>
        </mc:Fallback>
      </mc:AlternateContent>
      <p:graphicFrame>
        <p:nvGraphicFramePr>
          <p:cNvPr id="9" name="Chart 8">
            <a:extLst>
              <a:ext uri="{FF2B5EF4-FFF2-40B4-BE49-F238E27FC236}">
                <a16:creationId xmlns:a16="http://schemas.microsoft.com/office/drawing/2014/main" id="{798B4BFB-BB6D-A29A-B668-46B3AE8D4C7D}"/>
              </a:ext>
            </a:extLst>
          </p:cNvPr>
          <p:cNvGraphicFramePr/>
          <p:nvPr>
            <p:extLst>
              <p:ext uri="{D42A27DB-BD31-4B8C-83A1-F6EECF244321}">
                <p14:modId xmlns:p14="http://schemas.microsoft.com/office/powerpoint/2010/main" val="2938210219"/>
              </p:ext>
            </p:extLst>
          </p:nvPr>
        </p:nvGraphicFramePr>
        <p:xfrm>
          <a:off x="1414082" y="2169819"/>
          <a:ext cx="15459836" cy="6033836"/>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95DEFD5B-36D2-9248-3F52-896F63EEACC1}"/>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spTree>
    <p:extLst>
      <p:ext uri="{BB962C8B-B14F-4D97-AF65-F5344CB8AC3E}">
        <p14:creationId xmlns:p14="http://schemas.microsoft.com/office/powerpoint/2010/main" val="4265418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desk with her hand on her chin&#10;&#10;Description automatically generated">
            <a:extLst>
              <a:ext uri="{FF2B5EF4-FFF2-40B4-BE49-F238E27FC236}">
                <a16:creationId xmlns:a16="http://schemas.microsoft.com/office/drawing/2014/main" id="{1C9FBCAD-0806-2795-473A-5494CDF821D4}"/>
              </a:ext>
            </a:extLst>
          </p:cNvPr>
          <p:cNvPicPr>
            <a:picLocks noGrp="1" noChangeAspect="1"/>
          </p:cNvPicPr>
          <p:nvPr>
            <p:ph type="pic" sz="quarter" idx="10"/>
          </p:nvPr>
        </p:nvPicPr>
        <p:blipFill>
          <a:blip r:embed="rId2"/>
          <a:srcRect t="24395" b="24395"/>
          <a:stretch/>
        </p:blipFill>
        <p:spPr>
          <a:noFill/>
        </p:spPr>
      </p:pic>
      <p:sp>
        <p:nvSpPr>
          <p:cNvPr id="3" name="Title 2">
            <a:extLst>
              <a:ext uri="{FF2B5EF4-FFF2-40B4-BE49-F238E27FC236}">
                <a16:creationId xmlns:a16="http://schemas.microsoft.com/office/drawing/2014/main" id="{E414E3B7-6A2B-A521-2B6C-4CC24AD7580A}"/>
              </a:ext>
            </a:extLst>
          </p:cNvPr>
          <p:cNvSpPr>
            <a:spLocks noGrp="1"/>
          </p:cNvSpPr>
          <p:nvPr>
            <p:ph type="title"/>
          </p:nvPr>
        </p:nvSpPr>
        <p:spPr/>
        <p:txBody>
          <a:bodyPr wrap="none" anchor="ctr">
            <a:normAutofit/>
          </a:bodyPr>
          <a:lstStyle/>
          <a:p>
            <a:r>
              <a:rPr lang="en-US" dirty="0"/>
              <a:t>Life Insurance Perceptions</a:t>
            </a:r>
          </a:p>
        </p:txBody>
      </p:sp>
    </p:spTree>
    <p:extLst>
      <p:ext uri="{BB962C8B-B14F-4D97-AF65-F5344CB8AC3E}">
        <p14:creationId xmlns:p14="http://schemas.microsoft.com/office/powerpoint/2010/main" val="3889953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t a table&#10;&#10;Description automatically generated">
            <a:extLst>
              <a:ext uri="{FF2B5EF4-FFF2-40B4-BE49-F238E27FC236}">
                <a16:creationId xmlns:a16="http://schemas.microsoft.com/office/drawing/2014/main" id="{E49A24B6-7128-EEE6-8146-3A786BEC79F0}"/>
              </a:ext>
            </a:extLst>
          </p:cNvPr>
          <p:cNvPicPr>
            <a:picLocks noGrp="1" noChangeAspect="1"/>
          </p:cNvPicPr>
          <p:nvPr>
            <p:ph type="pic" sz="quarter" idx="15"/>
          </p:nvPr>
        </p:nvPicPr>
        <p:blipFill>
          <a:blip r:embed="rId2"/>
          <a:srcRect l="20297" r="20297"/>
          <a:stretch>
            <a:fillRect/>
          </a:stretch>
        </p:blipFill>
        <p:spPr/>
      </p:pic>
      <p:sp>
        <p:nvSpPr>
          <p:cNvPr id="3" name="Text Placeholder 2">
            <a:extLst>
              <a:ext uri="{FF2B5EF4-FFF2-40B4-BE49-F238E27FC236}">
                <a16:creationId xmlns:a16="http://schemas.microsoft.com/office/drawing/2014/main" id="{781D37B5-7A09-3478-8E69-D49249C9FF4D}"/>
              </a:ext>
            </a:extLst>
          </p:cNvPr>
          <p:cNvSpPr>
            <a:spLocks noGrp="1"/>
          </p:cNvSpPr>
          <p:nvPr>
            <p:ph type="body" sz="quarter" idx="13"/>
          </p:nvPr>
        </p:nvSpPr>
        <p:spPr>
          <a:xfrm>
            <a:off x="804240" y="2061284"/>
            <a:ext cx="8355807" cy="7372350"/>
          </a:xfrm>
        </p:spPr>
        <p:txBody>
          <a:bodyPr/>
          <a:lstStyle/>
          <a:p>
            <a:r>
              <a:rPr lang="en-US" dirty="0"/>
              <a:t>Understanding Life Insurance</a:t>
            </a:r>
          </a:p>
          <a:p>
            <a:r>
              <a:rPr lang="en-US" dirty="0"/>
              <a:t>The Cost of Life Insurance</a:t>
            </a:r>
          </a:p>
          <a:p>
            <a:r>
              <a:rPr lang="en-US" dirty="0"/>
              <a:t>Life Insurance Ownership</a:t>
            </a:r>
          </a:p>
          <a:p>
            <a:r>
              <a:rPr lang="en-US" dirty="0"/>
              <a:t>The Need Gap</a:t>
            </a:r>
          </a:p>
          <a:p>
            <a:r>
              <a:rPr lang="en-US" dirty="0"/>
              <a:t>Life Insurance Perceptions</a:t>
            </a:r>
          </a:p>
          <a:p>
            <a:r>
              <a:rPr lang="en-US" dirty="0"/>
              <a:t>The Influence of Social Media</a:t>
            </a:r>
          </a:p>
          <a:p>
            <a:r>
              <a:rPr lang="en-US" dirty="0"/>
              <a:t>Seeking Financial Professionals</a:t>
            </a:r>
          </a:p>
          <a:p>
            <a:endParaRPr lang="en-US" dirty="0"/>
          </a:p>
          <a:p>
            <a:endParaRPr lang="en-US" dirty="0"/>
          </a:p>
        </p:txBody>
      </p:sp>
      <p:sp>
        <p:nvSpPr>
          <p:cNvPr id="5" name="Title 4">
            <a:extLst>
              <a:ext uri="{FF2B5EF4-FFF2-40B4-BE49-F238E27FC236}">
                <a16:creationId xmlns:a16="http://schemas.microsoft.com/office/drawing/2014/main" id="{D2E76701-DF03-0BDA-E048-06C39D33DA80}"/>
              </a:ext>
            </a:extLst>
          </p:cNvPr>
          <p:cNvSpPr>
            <a:spLocks noGrp="1"/>
          </p:cNvSpPr>
          <p:nvPr>
            <p:ph type="title"/>
          </p:nvPr>
        </p:nvSpPr>
        <p:spPr/>
        <p:txBody>
          <a:bodyPr/>
          <a:lstStyle/>
          <a:p>
            <a:r>
              <a:rPr lang="en-US" dirty="0"/>
              <a:t>Key Insights</a:t>
            </a:r>
          </a:p>
        </p:txBody>
      </p:sp>
    </p:spTree>
    <p:extLst>
      <p:ext uri="{BB962C8B-B14F-4D97-AF65-F5344CB8AC3E}">
        <p14:creationId xmlns:p14="http://schemas.microsoft.com/office/powerpoint/2010/main" val="493359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55647-1CDF-502C-8EB2-68A8643D9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49D682-F74A-A1C5-D512-478133C32341}"/>
              </a:ext>
            </a:extLst>
          </p:cNvPr>
          <p:cNvSpPr>
            <a:spLocks noGrp="1"/>
          </p:cNvSpPr>
          <p:nvPr>
            <p:ph type="title"/>
          </p:nvPr>
        </p:nvSpPr>
        <p:spPr/>
        <p:txBody>
          <a:bodyPr/>
          <a:lstStyle/>
          <a:p>
            <a:r>
              <a:rPr lang="en-US" b="0" dirty="0"/>
              <a:t>Life Insurance Perceptions</a:t>
            </a:r>
            <a:endParaRPr lang="en-US" b="1"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01A3B281-8B08-0C1E-C6DD-EC51BE6B667F}"/>
                  </a:ext>
                </a:extLst>
              </p14:cNvPr>
              <p14:cNvContentPartPr/>
              <p14:nvPr/>
            </p14:nvContentPartPr>
            <p14:xfrm>
              <a:off x="2467546" y="6418121"/>
              <a:ext cx="45719" cy="45719"/>
            </p14:xfrm>
          </p:contentPart>
        </mc:Choice>
        <mc:Fallback xmlns="">
          <p:pic>
            <p:nvPicPr>
              <p:cNvPr id="3" name="Ink 2">
                <a:extLst>
                  <a:ext uri="{FF2B5EF4-FFF2-40B4-BE49-F238E27FC236}">
                    <a16:creationId xmlns:a16="http://schemas.microsoft.com/office/drawing/2014/main" id="{01A3B281-8B08-0C1E-C6DD-EC51BE6B667F}"/>
                  </a:ext>
                </a:extLst>
              </p:cNvPr>
              <p:cNvPicPr/>
              <p:nvPr/>
            </p:nvPicPr>
            <p:blipFill>
              <a:blip r:embed="rId4"/>
              <a:stretch>
                <a:fillRect/>
              </a:stretch>
            </p:blipFill>
            <p:spPr>
              <a:xfrm>
                <a:off x="1690323" y="5640898"/>
                <a:ext cx="1600165" cy="1600165"/>
              </a:xfrm>
              <a:prstGeom prst="rect">
                <a:avLst/>
              </a:prstGeom>
            </p:spPr>
          </p:pic>
        </mc:Fallback>
      </mc:AlternateContent>
      <p:graphicFrame>
        <p:nvGraphicFramePr>
          <p:cNvPr id="6" name="Table 5">
            <a:extLst>
              <a:ext uri="{FF2B5EF4-FFF2-40B4-BE49-F238E27FC236}">
                <a16:creationId xmlns:a16="http://schemas.microsoft.com/office/drawing/2014/main" id="{C7AF0E83-4227-385E-3C1C-CA0E74FCBD2A}"/>
              </a:ext>
            </a:extLst>
          </p:cNvPr>
          <p:cNvGraphicFramePr>
            <a:graphicFrameLocks noGrp="1"/>
          </p:cNvGraphicFramePr>
          <p:nvPr>
            <p:extLst>
              <p:ext uri="{D42A27DB-BD31-4B8C-83A1-F6EECF244321}">
                <p14:modId xmlns:p14="http://schemas.microsoft.com/office/powerpoint/2010/main" val="530079407"/>
              </p:ext>
            </p:extLst>
          </p:nvPr>
        </p:nvGraphicFramePr>
        <p:xfrm>
          <a:off x="1747300" y="2368016"/>
          <a:ext cx="14793401" cy="6202243"/>
        </p:xfrm>
        <a:graphic>
          <a:graphicData uri="http://schemas.openxmlformats.org/drawingml/2006/table">
            <a:tbl>
              <a:tblPr firstRow="1" bandRow="1">
                <a:tableStyleId>{5C22544A-7EE6-4342-B048-85BDC9FD1C3A}</a:tableStyleId>
              </a:tblPr>
              <a:tblGrid>
                <a:gridCol w="7750709">
                  <a:extLst>
                    <a:ext uri="{9D8B030D-6E8A-4147-A177-3AD203B41FA5}">
                      <a16:colId xmlns:a16="http://schemas.microsoft.com/office/drawing/2014/main" val="688657027"/>
                    </a:ext>
                  </a:extLst>
                </a:gridCol>
                <a:gridCol w="2347564">
                  <a:extLst>
                    <a:ext uri="{9D8B030D-6E8A-4147-A177-3AD203B41FA5}">
                      <a16:colId xmlns:a16="http://schemas.microsoft.com/office/drawing/2014/main" val="384005897"/>
                    </a:ext>
                  </a:extLst>
                </a:gridCol>
                <a:gridCol w="2347564">
                  <a:extLst>
                    <a:ext uri="{9D8B030D-6E8A-4147-A177-3AD203B41FA5}">
                      <a16:colId xmlns:a16="http://schemas.microsoft.com/office/drawing/2014/main" val="878557867"/>
                    </a:ext>
                  </a:extLst>
                </a:gridCol>
                <a:gridCol w="2347564">
                  <a:extLst>
                    <a:ext uri="{9D8B030D-6E8A-4147-A177-3AD203B41FA5}">
                      <a16:colId xmlns:a16="http://schemas.microsoft.com/office/drawing/2014/main" val="1616112236"/>
                    </a:ext>
                  </a:extLst>
                </a:gridCol>
              </a:tblGrid>
              <a:tr h="974875">
                <a:tc>
                  <a:txBody>
                    <a:bodyPr/>
                    <a:lstStyle/>
                    <a:p>
                      <a:pPr algn="l" fontAlgn="b"/>
                      <a:endParaRPr lang="en-US" sz="3200" b="0" i="0" u="none" strike="noStrike" dirty="0">
                        <a:solidFill>
                          <a:srgbClr val="000000"/>
                        </a:solidFill>
                        <a:effectLst/>
                        <a:latin typeface="Aptos" panose="020B0004020202020204" pitchFamily="34" charset="0"/>
                      </a:endParaRPr>
                    </a:p>
                  </a:txBody>
                  <a:tcPr marL="19987" marR="19987" marT="19987" marB="0" anchor="b">
                    <a:solidFill>
                      <a:srgbClr val="129DC0"/>
                    </a:solidFill>
                  </a:tcPr>
                </a:tc>
                <a:tc>
                  <a:txBody>
                    <a:bodyPr/>
                    <a:lstStyle/>
                    <a:p>
                      <a:pPr algn="ctr" fontAlgn="b"/>
                      <a:r>
                        <a:rPr lang="en-US" sz="3200" u="none" strike="noStrike" dirty="0">
                          <a:solidFill>
                            <a:schemeClr val="tx1"/>
                          </a:solidFill>
                          <a:effectLst/>
                          <a:latin typeface="Aptos" panose="020B0004020202020204" pitchFamily="34" charset="0"/>
                        </a:rPr>
                        <a:t> Gen Z</a:t>
                      </a:r>
                      <a:endParaRPr lang="en-US" sz="3200" b="0" i="0" u="none" strike="noStrike" dirty="0">
                        <a:solidFill>
                          <a:schemeClr val="tx1"/>
                        </a:solidFill>
                        <a:effectLst/>
                        <a:latin typeface="Aptos" panose="020B0004020202020204" pitchFamily="34" charset="0"/>
                      </a:endParaRPr>
                    </a:p>
                  </a:txBody>
                  <a:tcPr marL="19987" marT="19987" marB="0" anchor="ctr">
                    <a:solidFill>
                      <a:srgbClr val="129DC0"/>
                    </a:solidFill>
                  </a:tcPr>
                </a:tc>
                <a:tc>
                  <a:txBody>
                    <a:bodyPr/>
                    <a:lstStyle/>
                    <a:p>
                      <a:pPr algn="ctr" fontAlgn="b"/>
                      <a:r>
                        <a:rPr lang="en-US" sz="3200" u="none" strike="noStrike" dirty="0">
                          <a:solidFill>
                            <a:schemeClr val="tx1"/>
                          </a:solidFill>
                          <a:effectLst/>
                          <a:latin typeface="Aptos" panose="020B0004020202020204" pitchFamily="34" charset="0"/>
                        </a:rPr>
                        <a:t> Millennial</a:t>
                      </a:r>
                      <a:endParaRPr lang="en-US" sz="3200" b="0" i="0" u="none" strike="noStrike" dirty="0">
                        <a:solidFill>
                          <a:schemeClr val="tx1"/>
                        </a:solidFill>
                        <a:effectLst/>
                        <a:latin typeface="Aptos" panose="020B0004020202020204" pitchFamily="34" charset="0"/>
                      </a:endParaRPr>
                    </a:p>
                  </a:txBody>
                  <a:tcPr marL="19987" marT="19987" marB="0" anchor="ctr">
                    <a:solidFill>
                      <a:srgbClr val="129DC0"/>
                    </a:solidFill>
                  </a:tcPr>
                </a:tc>
                <a:tc>
                  <a:txBody>
                    <a:bodyPr/>
                    <a:lstStyle/>
                    <a:p>
                      <a:pPr algn="ctr" fontAlgn="b"/>
                      <a:r>
                        <a:rPr lang="en-US" sz="3200" u="none" strike="noStrike" dirty="0">
                          <a:solidFill>
                            <a:schemeClr val="tx1"/>
                          </a:solidFill>
                          <a:effectLst/>
                          <a:latin typeface="Aptos" panose="020B0004020202020204" pitchFamily="34" charset="0"/>
                        </a:rPr>
                        <a:t> Gen X</a:t>
                      </a:r>
                      <a:endParaRPr lang="en-US" sz="3200" b="0" i="0" u="none" strike="noStrike" dirty="0">
                        <a:solidFill>
                          <a:schemeClr val="tx1"/>
                        </a:solidFill>
                        <a:effectLst/>
                        <a:latin typeface="Aptos" panose="020B0004020202020204" pitchFamily="34" charset="0"/>
                      </a:endParaRPr>
                    </a:p>
                  </a:txBody>
                  <a:tcPr marL="19987" marT="19987" marB="0" anchor="ctr">
                    <a:solidFill>
                      <a:srgbClr val="129DC0"/>
                    </a:solidFill>
                  </a:tcPr>
                </a:tc>
                <a:extLst>
                  <a:ext uri="{0D108BD9-81ED-4DB2-BD59-A6C34878D82A}">
                    <a16:rowId xmlns:a16="http://schemas.microsoft.com/office/drawing/2014/main" val="3302313338"/>
                  </a:ext>
                </a:extLst>
              </a:tr>
              <a:tr h="1306842">
                <a:tc>
                  <a:txBody>
                    <a:bodyPr/>
                    <a:lstStyle/>
                    <a:p>
                      <a:pPr algn="l" fontAlgn="b"/>
                      <a:r>
                        <a:rPr lang="en-US" sz="3200" u="none" strike="noStrike" dirty="0">
                          <a:effectLst/>
                          <a:latin typeface="Aptos" panose="020B0004020202020204" pitchFamily="34" charset="0"/>
                        </a:rPr>
                        <a:t>Life insurance is only for final expenses</a:t>
                      </a:r>
                      <a:endParaRPr lang="en-US" sz="3200" b="0" i="0" u="none" strike="noStrike" dirty="0">
                        <a:solidFill>
                          <a:srgbClr val="000000"/>
                        </a:solidFill>
                        <a:effectLst/>
                        <a:latin typeface="Aptos" panose="020B0004020202020204" pitchFamily="34" charset="0"/>
                      </a:endParaRPr>
                    </a:p>
                  </a:txBody>
                  <a:tcPr marL="182880" marR="182880" marT="91440" marB="91440" anchor="ctr">
                    <a:solidFill>
                      <a:srgbClr val="129DC0">
                        <a:alpha val="25000"/>
                      </a:srgbClr>
                    </a:solidFill>
                  </a:tcPr>
                </a:tc>
                <a:tc>
                  <a:txBody>
                    <a:bodyPr/>
                    <a:lstStyle/>
                    <a:p>
                      <a:pPr algn="ctr" fontAlgn="b"/>
                      <a:r>
                        <a:rPr lang="en-US" sz="3200" b="0" i="0" u="none" strike="noStrike" dirty="0">
                          <a:solidFill>
                            <a:srgbClr val="000000"/>
                          </a:solidFill>
                          <a:effectLst/>
                          <a:latin typeface="Aptos" panose="020B0004020202020204" pitchFamily="34" charset="0"/>
                        </a:rPr>
                        <a:t>30%</a:t>
                      </a:r>
                    </a:p>
                  </a:txBody>
                  <a:tcPr marL="19987" marT="91440" marB="91440" anchor="ctr">
                    <a:solidFill>
                      <a:srgbClr val="129DC0">
                        <a:alpha val="25000"/>
                      </a:srgbClr>
                    </a:solidFill>
                  </a:tcPr>
                </a:tc>
                <a:tc>
                  <a:txBody>
                    <a:bodyPr/>
                    <a:lstStyle/>
                    <a:p>
                      <a:pPr algn="ctr" fontAlgn="b"/>
                      <a:r>
                        <a:rPr lang="en-US" sz="3200" b="0" i="0" u="none" strike="noStrike" dirty="0">
                          <a:solidFill>
                            <a:srgbClr val="000000"/>
                          </a:solidFill>
                          <a:effectLst/>
                          <a:latin typeface="Aptos" panose="020B0004020202020204" pitchFamily="34" charset="0"/>
                        </a:rPr>
                        <a:t>32%</a:t>
                      </a:r>
                    </a:p>
                  </a:txBody>
                  <a:tcPr marL="19987" marT="91440" marB="91440" anchor="ctr">
                    <a:solidFill>
                      <a:srgbClr val="129DC0">
                        <a:alpha val="25000"/>
                      </a:srgbClr>
                    </a:solidFill>
                  </a:tcPr>
                </a:tc>
                <a:tc>
                  <a:txBody>
                    <a:bodyPr/>
                    <a:lstStyle/>
                    <a:p>
                      <a:pPr algn="ctr" fontAlgn="b"/>
                      <a:r>
                        <a:rPr lang="en-US" sz="3200" b="0" i="0" u="none" strike="noStrike" dirty="0">
                          <a:solidFill>
                            <a:srgbClr val="000000"/>
                          </a:solidFill>
                          <a:effectLst/>
                          <a:latin typeface="Aptos" panose="020B0004020202020204" pitchFamily="34" charset="0"/>
                        </a:rPr>
                        <a:t>20%</a:t>
                      </a:r>
                    </a:p>
                  </a:txBody>
                  <a:tcPr marL="19987" marT="91440" marB="91440" anchor="ctr">
                    <a:solidFill>
                      <a:srgbClr val="129DC0">
                        <a:alpha val="25000"/>
                      </a:srgbClr>
                    </a:solidFill>
                  </a:tcPr>
                </a:tc>
                <a:extLst>
                  <a:ext uri="{0D108BD9-81ED-4DB2-BD59-A6C34878D82A}">
                    <a16:rowId xmlns:a16="http://schemas.microsoft.com/office/drawing/2014/main" val="3094454134"/>
                  </a:ext>
                </a:extLst>
              </a:tr>
              <a:tr h="1306842">
                <a:tc>
                  <a:txBody>
                    <a:bodyPr/>
                    <a:lstStyle/>
                    <a:p>
                      <a:pPr algn="l" fontAlgn="b"/>
                      <a:r>
                        <a:rPr lang="en-US" sz="3200" u="none" strike="noStrike" dirty="0">
                          <a:effectLst/>
                          <a:latin typeface="Aptos" panose="020B0004020202020204" pitchFamily="34" charset="0"/>
                        </a:rPr>
                        <a:t>I can’t personally benefit from life insurance</a:t>
                      </a:r>
                      <a:endParaRPr lang="en-US" sz="3200" b="0" i="0" u="none" strike="noStrike" dirty="0">
                        <a:solidFill>
                          <a:srgbClr val="000000"/>
                        </a:solidFill>
                        <a:effectLst/>
                        <a:latin typeface="Aptos" panose="020B0004020202020204" pitchFamily="34" charset="0"/>
                      </a:endParaRPr>
                    </a:p>
                  </a:txBody>
                  <a:tcPr marL="182880" marR="182880" marT="91440" marB="91440" anchor="ctr">
                    <a:solidFill>
                      <a:srgbClr val="129DC0">
                        <a:alpha val="5000"/>
                      </a:srgbClr>
                    </a:solidFill>
                  </a:tcPr>
                </a:tc>
                <a:tc>
                  <a:txBody>
                    <a:bodyPr/>
                    <a:lstStyle/>
                    <a:p>
                      <a:pPr algn="ctr" fontAlgn="b"/>
                      <a:r>
                        <a:rPr lang="en-US" sz="3200" b="0" i="0" u="none" strike="noStrike" dirty="0">
                          <a:solidFill>
                            <a:srgbClr val="000000"/>
                          </a:solidFill>
                          <a:effectLst/>
                          <a:latin typeface="Aptos" panose="020B0004020202020204" pitchFamily="34" charset="0"/>
                        </a:rPr>
                        <a:t>34%</a:t>
                      </a:r>
                    </a:p>
                  </a:txBody>
                  <a:tcPr marL="19987" marT="91440" marB="91440" anchor="ctr">
                    <a:solidFill>
                      <a:srgbClr val="129DC0">
                        <a:alpha val="5000"/>
                      </a:srgbClr>
                    </a:solidFill>
                  </a:tcPr>
                </a:tc>
                <a:tc>
                  <a:txBody>
                    <a:bodyPr/>
                    <a:lstStyle/>
                    <a:p>
                      <a:pPr algn="ctr" fontAlgn="b"/>
                      <a:r>
                        <a:rPr lang="en-US" sz="3200" b="0" i="0" u="none" strike="noStrike" dirty="0">
                          <a:solidFill>
                            <a:srgbClr val="000000"/>
                          </a:solidFill>
                          <a:effectLst/>
                          <a:latin typeface="Aptos" panose="020B0004020202020204" pitchFamily="34" charset="0"/>
                        </a:rPr>
                        <a:t>39%</a:t>
                      </a:r>
                    </a:p>
                  </a:txBody>
                  <a:tcPr marL="19987" marT="91440" marB="91440" anchor="ctr">
                    <a:solidFill>
                      <a:srgbClr val="129DC0">
                        <a:alpha val="5000"/>
                      </a:srgbClr>
                    </a:solidFill>
                  </a:tcPr>
                </a:tc>
                <a:tc>
                  <a:txBody>
                    <a:bodyPr/>
                    <a:lstStyle/>
                    <a:p>
                      <a:pPr algn="ctr" fontAlgn="b"/>
                      <a:r>
                        <a:rPr lang="en-US" sz="3200" b="0" i="0" u="none" strike="noStrike" dirty="0">
                          <a:solidFill>
                            <a:srgbClr val="000000"/>
                          </a:solidFill>
                          <a:effectLst/>
                          <a:latin typeface="Aptos" panose="020B0004020202020204" pitchFamily="34" charset="0"/>
                        </a:rPr>
                        <a:t>30%</a:t>
                      </a:r>
                    </a:p>
                  </a:txBody>
                  <a:tcPr marL="19987" marT="91440" marB="91440" anchor="ctr">
                    <a:solidFill>
                      <a:srgbClr val="129DC0">
                        <a:alpha val="5000"/>
                      </a:srgbClr>
                    </a:solidFill>
                  </a:tcPr>
                </a:tc>
                <a:extLst>
                  <a:ext uri="{0D108BD9-81ED-4DB2-BD59-A6C34878D82A}">
                    <a16:rowId xmlns:a16="http://schemas.microsoft.com/office/drawing/2014/main" val="572301115"/>
                  </a:ext>
                </a:extLst>
              </a:tr>
              <a:tr h="1306842">
                <a:tc>
                  <a:txBody>
                    <a:bodyPr/>
                    <a:lstStyle/>
                    <a:p>
                      <a:pPr algn="l" fontAlgn="b"/>
                      <a:r>
                        <a:rPr lang="en-US" sz="3200" u="none" strike="noStrike" dirty="0">
                          <a:effectLst/>
                          <a:latin typeface="Aptos" panose="020B0004020202020204" pitchFamily="34" charset="0"/>
                        </a:rPr>
                        <a:t>Certain types of life insurance provide the benefit of some income in retirement</a:t>
                      </a:r>
                    </a:p>
                  </a:txBody>
                  <a:tcPr marL="182880" marR="182880" marT="91440" marB="91440" anchor="ctr">
                    <a:solidFill>
                      <a:srgbClr val="129DC0">
                        <a:alpha val="25000"/>
                      </a:srgbClr>
                    </a:solidFill>
                  </a:tcPr>
                </a:tc>
                <a:tc>
                  <a:txBody>
                    <a:bodyPr/>
                    <a:lstStyle/>
                    <a:p>
                      <a:pPr algn="ctr" fontAlgn="b"/>
                      <a:r>
                        <a:rPr lang="en-US" sz="3200" b="0" i="0" u="none" strike="noStrike" dirty="0">
                          <a:solidFill>
                            <a:srgbClr val="000000"/>
                          </a:solidFill>
                          <a:effectLst/>
                          <a:latin typeface="Aptos" panose="020B0004020202020204" pitchFamily="34" charset="0"/>
                        </a:rPr>
                        <a:t>51%</a:t>
                      </a:r>
                    </a:p>
                  </a:txBody>
                  <a:tcPr marL="19987" marT="91440" marB="91440" anchor="ctr">
                    <a:solidFill>
                      <a:srgbClr val="129DC0">
                        <a:alpha val="25000"/>
                      </a:srgbClr>
                    </a:solidFill>
                  </a:tcPr>
                </a:tc>
                <a:tc>
                  <a:txBody>
                    <a:bodyPr/>
                    <a:lstStyle/>
                    <a:p>
                      <a:pPr algn="ctr" fontAlgn="b"/>
                      <a:r>
                        <a:rPr lang="en-US" sz="3200" b="0" i="0" u="none" strike="noStrike" dirty="0">
                          <a:solidFill>
                            <a:srgbClr val="000000"/>
                          </a:solidFill>
                          <a:effectLst/>
                          <a:latin typeface="Aptos" panose="020B0004020202020204" pitchFamily="34" charset="0"/>
                        </a:rPr>
                        <a:t>55%</a:t>
                      </a:r>
                    </a:p>
                  </a:txBody>
                  <a:tcPr marL="19987" marT="91440" marB="91440" anchor="ctr">
                    <a:solidFill>
                      <a:srgbClr val="129DC0">
                        <a:alpha val="25000"/>
                      </a:srgbClr>
                    </a:solidFill>
                  </a:tcPr>
                </a:tc>
                <a:tc>
                  <a:txBody>
                    <a:bodyPr/>
                    <a:lstStyle/>
                    <a:p>
                      <a:pPr algn="ctr" fontAlgn="b"/>
                      <a:r>
                        <a:rPr lang="en-US" sz="3200" b="0" i="0" u="none" strike="noStrike" dirty="0">
                          <a:solidFill>
                            <a:srgbClr val="000000"/>
                          </a:solidFill>
                          <a:effectLst/>
                          <a:latin typeface="Aptos" panose="020B0004020202020204" pitchFamily="34" charset="0"/>
                        </a:rPr>
                        <a:t>50%</a:t>
                      </a:r>
                    </a:p>
                  </a:txBody>
                  <a:tcPr marL="19987" marT="91440" marB="91440" anchor="ctr">
                    <a:solidFill>
                      <a:srgbClr val="129DC0">
                        <a:alpha val="25000"/>
                      </a:srgbClr>
                    </a:solidFill>
                  </a:tcPr>
                </a:tc>
                <a:extLst>
                  <a:ext uri="{0D108BD9-81ED-4DB2-BD59-A6C34878D82A}">
                    <a16:rowId xmlns:a16="http://schemas.microsoft.com/office/drawing/2014/main" val="2312491921"/>
                  </a:ext>
                </a:extLst>
              </a:tr>
              <a:tr h="1306842">
                <a:tc>
                  <a:txBody>
                    <a:bodyPr/>
                    <a:lstStyle/>
                    <a:p>
                      <a:pPr algn="l" fontAlgn="b"/>
                      <a:r>
                        <a:rPr lang="en-US" sz="3200" u="none" strike="noStrike" dirty="0">
                          <a:effectLst/>
                          <a:latin typeface="Aptos" panose="020B0004020202020204" pitchFamily="34" charset="0"/>
                        </a:rPr>
                        <a:t>Life insurance companies prefer I live a long and healthy life</a:t>
                      </a:r>
                      <a:endParaRPr lang="en-US" sz="3200" b="0" i="0" u="none" strike="noStrike" dirty="0">
                        <a:solidFill>
                          <a:srgbClr val="000000"/>
                        </a:solidFill>
                        <a:effectLst/>
                        <a:latin typeface="Aptos" panose="020B0004020202020204" pitchFamily="34" charset="0"/>
                      </a:endParaRPr>
                    </a:p>
                  </a:txBody>
                  <a:tcPr marL="182880" marR="182880" marT="91440" marB="91440" anchor="ctr">
                    <a:solidFill>
                      <a:srgbClr val="008599">
                        <a:alpha val="5000"/>
                      </a:srgbClr>
                    </a:solidFill>
                  </a:tcPr>
                </a:tc>
                <a:tc>
                  <a:txBody>
                    <a:bodyPr/>
                    <a:lstStyle/>
                    <a:p>
                      <a:pPr algn="ctr" fontAlgn="b"/>
                      <a:r>
                        <a:rPr lang="en-US" sz="3200" b="0" i="0" u="none" strike="noStrike" dirty="0">
                          <a:solidFill>
                            <a:srgbClr val="000000"/>
                          </a:solidFill>
                          <a:effectLst/>
                          <a:latin typeface="Aptos" panose="020B0004020202020204" pitchFamily="34" charset="0"/>
                        </a:rPr>
                        <a:t>52%</a:t>
                      </a:r>
                    </a:p>
                  </a:txBody>
                  <a:tcPr marL="19987" marT="91440" marB="91440" anchor="ctr">
                    <a:solidFill>
                      <a:srgbClr val="008599">
                        <a:alpha val="5000"/>
                      </a:srgbClr>
                    </a:solidFill>
                  </a:tcPr>
                </a:tc>
                <a:tc>
                  <a:txBody>
                    <a:bodyPr/>
                    <a:lstStyle/>
                    <a:p>
                      <a:pPr algn="ctr" fontAlgn="b"/>
                      <a:r>
                        <a:rPr lang="en-US" sz="3200" b="0" i="0" u="none" strike="noStrike" dirty="0">
                          <a:solidFill>
                            <a:srgbClr val="000000"/>
                          </a:solidFill>
                          <a:effectLst/>
                          <a:latin typeface="Aptos" panose="020B0004020202020204" pitchFamily="34" charset="0"/>
                        </a:rPr>
                        <a:t>61%</a:t>
                      </a:r>
                    </a:p>
                  </a:txBody>
                  <a:tcPr marL="19987" marT="91440" marB="91440" anchor="ctr">
                    <a:solidFill>
                      <a:srgbClr val="008599">
                        <a:alpha val="5000"/>
                      </a:srgbClr>
                    </a:solidFill>
                  </a:tcPr>
                </a:tc>
                <a:tc>
                  <a:txBody>
                    <a:bodyPr/>
                    <a:lstStyle/>
                    <a:p>
                      <a:pPr algn="ctr" fontAlgn="b"/>
                      <a:r>
                        <a:rPr lang="en-US" sz="3200" b="0" i="0" u="none" strike="noStrike" dirty="0">
                          <a:solidFill>
                            <a:srgbClr val="000000"/>
                          </a:solidFill>
                          <a:effectLst/>
                          <a:latin typeface="Aptos" panose="020B0004020202020204" pitchFamily="34" charset="0"/>
                        </a:rPr>
                        <a:t>61%</a:t>
                      </a:r>
                    </a:p>
                  </a:txBody>
                  <a:tcPr marL="19987" marT="91440" marB="91440" anchor="ctr">
                    <a:solidFill>
                      <a:srgbClr val="008599">
                        <a:alpha val="5000"/>
                      </a:srgbClr>
                    </a:solidFill>
                  </a:tcPr>
                </a:tc>
                <a:extLst>
                  <a:ext uri="{0D108BD9-81ED-4DB2-BD59-A6C34878D82A}">
                    <a16:rowId xmlns:a16="http://schemas.microsoft.com/office/drawing/2014/main" val="1924491390"/>
                  </a:ext>
                </a:extLst>
              </a:tr>
            </a:tbl>
          </a:graphicData>
        </a:graphic>
      </p:graphicFrame>
      <p:sp>
        <p:nvSpPr>
          <p:cNvPr id="9" name="TextBox 8">
            <a:extLst>
              <a:ext uri="{FF2B5EF4-FFF2-40B4-BE49-F238E27FC236}">
                <a16:creationId xmlns:a16="http://schemas.microsoft.com/office/drawing/2014/main" id="{25D1F6D9-E0A2-F9B8-C236-0E85D2240046}"/>
              </a:ext>
            </a:extLst>
          </p:cNvPr>
          <p:cNvSpPr txBox="1"/>
          <p:nvPr/>
        </p:nvSpPr>
        <p:spPr>
          <a:xfrm>
            <a:off x="9561444" y="1716741"/>
            <a:ext cx="6881854" cy="584775"/>
          </a:xfrm>
          <a:prstGeom prst="rect">
            <a:avLst/>
          </a:prstGeom>
          <a:noFill/>
        </p:spPr>
        <p:txBody>
          <a:bodyPr wrap="square" rtlCol="0">
            <a:spAutoFit/>
          </a:bodyPr>
          <a:lstStyle/>
          <a:p>
            <a:pPr algn="ctr"/>
            <a:r>
              <a:rPr lang="en-US" sz="3200" dirty="0">
                <a:latin typeface="Aptos" panose="020B0004020202020204" pitchFamily="34" charset="0"/>
              </a:rPr>
              <a:t>% who agree with these statements</a:t>
            </a:r>
          </a:p>
        </p:txBody>
      </p:sp>
      <p:sp>
        <p:nvSpPr>
          <p:cNvPr id="7" name="TextBox 6">
            <a:extLst>
              <a:ext uri="{FF2B5EF4-FFF2-40B4-BE49-F238E27FC236}">
                <a16:creationId xmlns:a16="http://schemas.microsoft.com/office/drawing/2014/main" id="{025B281B-1DDB-828C-CA1A-52B3BC32C4BB}"/>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spTree>
    <p:extLst>
      <p:ext uri="{BB962C8B-B14F-4D97-AF65-F5344CB8AC3E}">
        <p14:creationId xmlns:p14="http://schemas.microsoft.com/office/powerpoint/2010/main" val="2307612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FBF7D-AC81-1120-CA73-E1EC5B67E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175720-1E89-EE6D-6A12-16293901702A}"/>
              </a:ext>
            </a:extLst>
          </p:cNvPr>
          <p:cNvSpPr>
            <a:spLocks noGrp="1"/>
          </p:cNvSpPr>
          <p:nvPr>
            <p:ph type="title"/>
          </p:nvPr>
        </p:nvSpPr>
        <p:spPr/>
        <p:txBody>
          <a:bodyPr/>
          <a:lstStyle/>
          <a:p>
            <a:r>
              <a:rPr lang="en-US" b="0" dirty="0"/>
              <a:t>Reasons They Don’t Own Life Insurance</a:t>
            </a:r>
            <a:r>
              <a:rPr lang="en-US" dirty="0"/>
              <a:t> </a:t>
            </a:r>
            <a:r>
              <a:rPr lang="en-US" dirty="0">
                <a:latin typeface="Aptos Narrow" panose="020B0004020202020204" pitchFamily="34" charset="0"/>
              </a:rPr>
              <a:t>—</a:t>
            </a:r>
            <a:r>
              <a:rPr lang="en-US" b="0" dirty="0"/>
              <a:t> or More of It</a:t>
            </a:r>
            <a:endParaRPr lang="en-US" dirty="0"/>
          </a:p>
        </p:txBody>
      </p:sp>
      <p:graphicFrame>
        <p:nvGraphicFramePr>
          <p:cNvPr id="6" name="Chart 5">
            <a:extLst>
              <a:ext uri="{FF2B5EF4-FFF2-40B4-BE49-F238E27FC236}">
                <a16:creationId xmlns:a16="http://schemas.microsoft.com/office/drawing/2014/main" id="{512FFF1F-D80E-041A-6CA7-67634C36FF7D}"/>
              </a:ext>
            </a:extLst>
          </p:cNvPr>
          <p:cNvGraphicFramePr/>
          <p:nvPr>
            <p:extLst>
              <p:ext uri="{D42A27DB-BD31-4B8C-83A1-F6EECF244321}">
                <p14:modId xmlns:p14="http://schemas.microsoft.com/office/powerpoint/2010/main" val="1309207981"/>
              </p:ext>
            </p:extLst>
          </p:nvPr>
        </p:nvGraphicFramePr>
        <p:xfrm>
          <a:off x="2692175" y="1307357"/>
          <a:ext cx="12192000" cy="8128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53FC89E-A8E8-1031-44FB-BF7B14E4853F}"/>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spTree>
    <p:extLst>
      <p:ext uri="{BB962C8B-B14F-4D97-AF65-F5344CB8AC3E}">
        <p14:creationId xmlns:p14="http://schemas.microsoft.com/office/powerpoint/2010/main" val="1343351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desk with a computer and a phone&#10;&#10;Description automatically generated">
            <a:extLst>
              <a:ext uri="{FF2B5EF4-FFF2-40B4-BE49-F238E27FC236}">
                <a16:creationId xmlns:a16="http://schemas.microsoft.com/office/drawing/2014/main" id="{989CB86F-7D62-A629-9902-495B3C24D9CA}"/>
              </a:ext>
            </a:extLst>
          </p:cNvPr>
          <p:cNvPicPr>
            <a:picLocks noGrp="1" noChangeAspect="1"/>
          </p:cNvPicPr>
          <p:nvPr>
            <p:ph type="pic" sz="quarter" idx="10"/>
          </p:nvPr>
        </p:nvPicPr>
        <p:blipFill>
          <a:blip r:embed="rId2"/>
          <a:srcRect t="23603" b="23603"/>
          <a:stretch/>
        </p:blipFill>
        <p:spPr>
          <a:noFill/>
        </p:spPr>
      </p:pic>
      <p:sp>
        <p:nvSpPr>
          <p:cNvPr id="3" name="Title 2">
            <a:extLst>
              <a:ext uri="{FF2B5EF4-FFF2-40B4-BE49-F238E27FC236}">
                <a16:creationId xmlns:a16="http://schemas.microsoft.com/office/drawing/2014/main" id="{BC3B89FC-E3F6-DBB3-276A-658695D50273}"/>
              </a:ext>
            </a:extLst>
          </p:cNvPr>
          <p:cNvSpPr>
            <a:spLocks noGrp="1"/>
          </p:cNvSpPr>
          <p:nvPr>
            <p:ph type="title"/>
          </p:nvPr>
        </p:nvSpPr>
        <p:spPr/>
        <p:txBody>
          <a:bodyPr wrap="none" anchor="ctr">
            <a:normAutofit/>
          </a:bodyPr>
          <a:lstStyle/>
          <a:p>
            <a:r>
              <a:rPr lang="en-US" dirty="0"/>
              <a:t>The Influence of Social Media</a:t>
            </a:r>
          </a:p>
        </p:txBody>
      </p:sp>
    </p:spTree>
    <p:extLst>
      <p:ext uri="{BB962C8B-B14F-4D97-AF65-F5344CB8AC3E}">
        <p14:creationId xmlns:p14="http://schemas.microsoft.com/office/powerpoint/2010/main" val="2418509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13D94-A8AB-1D9F-CA7E-8E1617E4DF3E}"/>
              </a:ext>
            </a:extLst>
          </p:cNvPr>
          <p:cNvSpPr>
            <a:spLocks noGrp="1"/>
          </p:cNvSpPr>
          <p:nvPr>
            <p:ph type="title"/>
          </p:nvPr>
        </p:nvSpPr>
        <p:spPr/>
        <p:txBody>
          <a:bodyPr/>
          <a:lstStyle/>
          <a:p>
            <a:r>
              <a:rPr lang="en-US" b="0" dirty="0"/>
              <a:t>Reaching People Where They Are</a:t>
            </a:r>
            <a:endParaRPr lang="en-US" b="1" dirty="0"/>
          </a:p>
        </p:txBody>
      </p:sp>
      <p:sp>
        <p:nvSpPr>
          <p:cNvPr id="12" name="Rectangle 4">
            <a:extLst>
              <a:ext uri="{FF2B5EF4-FFF2-40B4-BE49-F238E27FC236}">
                <a16:creationId xmlns:a16="http://schemas.microsoft.com/office/drawing/2014/main" id="{0B48A727-04B9-5734-F087-8160DEA98E86}"/>
              </a:ext>
            </a:extLst>
          </p:cNvPr>
          <p:cNvSpPr>
            <a:spLocks noChangeArrowheads="1"/>
          </p:cNvSpPr>
          <p:nvPr/>
        </p:nvSpPr>
        <p:spPr bwMode="auto">
          <a:xfrm>
            <a:off x="8862645" y="4081671"/>
            <a:ext cx="814519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400" b="1" u="none" strike="noStrike" cap="none" normalizeH="0" baseline="0" dirty="0">
                <a:ln>
                  <a:noFill/>
                </a:ln>
                <a:solidFill>
                  <a:schemeClr val="tx2"/>
                </a:solidFill>
                <a:effectLst/>
                <a:latin typeface="Aptos" panose="020B0004020202020204" pitchFamily="34" charset="0"/>
                <a:cs typeface="Arial" panose="020B0604020202020204" pitchFamily="34" charset="0"/>
              </a:rPr>
              <a:t>62% </a:t>
            </a:r>
            <a:r>
              <a:rPr kumimoji="0" lang="en-US" altLang="en-US" sz="4400" b="1" u="none" strike="noStrike" cap="none" normalizeH="0" baseline="0" dirty="0">
                <a:ln>
                  <a:noFill/>
                </a:ln>
                <a:solidFill>
                  <a:schemeClr val="tx1"/>
                </a:solidFill>
                <a:effectLst/>
                <a:latin typeface="Aptos" panose="020B0004020202020204" pitchFamily="34" charset="0"/>
                <a:cs typeface="Arial" panose="020B0604020202020204" pitchFamily="34" charset="0"/>
              </a:rPr>
              <a:t>use social media </a:t>
            </a:r>
            <a:r>
              <a:rPr kumimoji="0" lang="en-US" altLang="en-US" sz="4400" u="none" strike="noStrike" cap="none" normalizeH="0" baseline="0" dirty="0">
                <a:ln>
                  <a:noFill/>
                </a:ln>
                <a:solidFill>
                  <a:schemeClr val="tx1"/>
                </a:solidFill>
                <a:effectLst/>
                <a:latin typeface="Aptos" panose="020B0004020202020204" pitchFamily="34" charset="0"/>
                <a:cs typeface="Arial" panose="020B0604020202020204" pitchFamily="34" charset="0"/>
              </a:rPr>
              <a:t>when seeking information on financial or insurance products</a:t>
            </a:r>
            <a:endParaRPr kumimoji="0" lang="en-US" altLang="en-US" sz="4400" b="1" u="none" strike="noStrike" cap="none" normalizeH="0" baseline="0" dirty="0">
              <a:ln>
                <a:noFill/>
              </a:ln>
              <a:solidFill>
                <a:schemeClr val="tx1"/>
              </a:solidFill>
              <a:effectLst/>
              <a:latin typeface="Aptos" panose="020B00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6FA37782-A02C-036A-4140-7D186464B769}"/>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pic>
        <p:nvPicPr>
          <p:cNvPr id="3" name="Picture 2">
            <a:extLst>
              <a:ext uri="{FF2B5EF4-FFF2-40B4-BE49-F238E27FC236}">
                <a16:creationId xmlns:a16="http://schemas.microsoft.com/office/drawing/2014/main" id="{3AB59F2F-17A5-B034-46D4-E3CAB4A9755B}"/>
              </a:ext>
            </a:extLst>
          </p:cNvPr>
          <p:cNvPicPr>
            <a:picLocks noChangeAspect="1"/>
          </p:cNvPicPr>
          <p:nvPr/>
        </p:nvPicPr>
        <p:blipFill>
          <a:blip r:embed="rId3"/>
          <a:srcRect l="16427" r="16427"/>
          <a:stretch/>
        </p:blipFill>
        <p:spPr>
          <a:xfrm>
            <a:off x="663135" y="1837299"/>
            <a:ext cx="7650871" cy="6881510"/>
          </a:xfrm>
          <a:prstGeom prst="rect">
            <a:avLst/>
          </a:prstGeom>
        </p:spPr>
      </p:pic>
    </p:spTree>
    <p:extLst>
      <p:ext uri="{BB962C8B-B14F-4D97-AF65-F5344CB8AC3E}">
        <p14:creationId xmlns:p14="http://schemas.microsoft.com/office/powerpoint/2010/main" val="2327021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E628F-E3EF-A5BA-192A-D2CEEE497ABA}"/>
              </a:ext>
            </a:extLst>
          </p:cNvPr>
          <p:cNvSpPr>
            <a:spLocks noGrp="1"/>
          </p:cNvSpPr>
          <p:nvPr>
            <p:ph type="title"/>
          </p:nvPr>
        </p:nvSpPr>
        <p:spPr/>
        <p:txBody>
          <a:bodyPr/>
          <a:lstStyle/>
          <a:p>
            <a:r>
              <a:rPr lang="en-US" b="0" dirty="0"/>
              <a:t>Influencers</a:t>
            </a:r>
            <a:endParaRPr lang="en-US" b="1" dirty="0"/>
          </a:p>
        </p:txBody>
      </p:sp>
      <p:sp>
        <p:nvSpPr>
          <p:cNvPr id="3" name="TextBox 2">
            <a:extLst>
              <a:ext uri="{FF2B5EF4-FFF2-40B4-BE49-F238E27FC236}">
                <a16:creationId xmlns:a16="http://schemas.microsoft.com/office/drawing/2014/main" id="{05B0D701-5B8C-8D88-F98B-A4200A88AC37}"/>
              </a:ext>
            </a:extLst>
          </p:cNvPr>
          <p:cNvSpPr txBox="1"/>
          <p:nvPr/>
        </p:nvSpPr>
        <p:spPr>
          <a:xfrm>
            <a:off x="1951280" y="1656736"/>
            <a:ext cx="14385440" cy="1818383"/>
          </a:xfrm>
          <a:prstGeom prst="rect">
            <a:avLst/>
          </a:prstGeom>
          <a:noFill/>
        </p:spPr>
        <p:txBody>
          <a:bodyPr wrap="square">
            <a:spAutoFit/>
          </a:bodyPr>
          <a:lstStyle/>
          <a:p>
            <a:pPr marL="0" marR="0" algn="ctr">
              <a:lnSpc>
                <a:spcPct val="115000"/>
              </a:lnSpc>
              <a:buNone/>
            </a:pPr>
            <a:r>
              <a:rPr lang="en-US" sz="5000" kern="100" dirty="0">
                <a:latin typeface="Aptos" panose="020B0004020202020204" pitchFamily="34" charset="0"/>
                <a:ea typeface="Aptos" panose="020B0004020202020204" pitchFamily="34" charset="0"/>
                <a:cs typeface="Times New Roman" panose="02020603050405020304" pitchFamily="18" charset="0"/>
              </a:rPr>
              <a:t>Millennials and Gen Z,</a:t>
            </a:r>
            <a:r>
              <a:rPr lang="en-US" sz="5000" kern="100" dirty="0">
                <a:effectLst/>
                <a:latin typeface="Aptos" panose="020B0004020202020204" pitchFamily="34" charset="0"/>
                <a:ea typeface="Aptos" panose="020B0004020202020204" pitchFamily="34" charset="0"/>
                <a:cs typeface="Times New Roman" panose="02020603050405020304" pitchFamily="18" charset="0"/>
              </a:rPr>
              <a:t> who use social media for financial information, follow …</a:t>
            </a:r>
          </a:p>
        </p:txBody>
      </p:sp>
      <p:graphicFrame>
        <p:nvGraphicFramePr>
          <p:cNvPr id="16" name="Chart 15">
            <a:extLst>
              <a:ext uri="{FF2B5EF4-FFF2-40B4-BE49-F238E27FC236}">
                <a16:creationId xmlns:a16="http://schemas.microsoft.com/office/drawing/2014/main" id="{67F4685B-7626-CA46-4EC6-C14A8695E1A2}"/>
              </a:ext>
            </a:extLst>
          </p:cNvPr>
          <p:cNvGraphicFramePr/>
          <p:nvPr>
            <p:extLst>
              <p:ext uri="{D42A27DB-BD31-4B8C-83A1-F6EECF244321}">
                <p14:modId xmlns:p14="http://schemas.microsoft.com/office/powerpoint/2010/main" val="665881536"/>
              </p:ext>
            </p:extLst>
          </p:nvPr>
        </p:nvGraphicFramePr>
        <p:xfrm>
          <a:off x="4766873" y="3627620"/>
          <a:ext cx="8307078" cy="5798636"/>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07282503-8B97-1143-06B8-D948D3E39037}"/>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 </a:t>
            </a:r>
            <a:r>
              <a:rPr lang="en-US" sz="1200" dirty="0">
                <a:latin typeface="Aptos" panose="020B0004020202020204" pitchFamily="34" charset="0"/>
              </a:rPr>
              <a:t>LIMRA and Life Happens.</a:t>
            </a:r>
          </a:p>
        </p:txBody>
      </p:sp>
    </p:spTree>
    <p:extLst>
      <p:ext uri="{BB962C8B-B14F-4D97-AF65-F5344CB8AC3E}">
        <p14:creationId xmlns:p14="http://schemas.microsoft.com/office/powerpoint/2010/main" val="3388757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1B943-5F81-BA23-A36B-D60DAD551C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3A4473-3B0F-44D8-B7DD-A3C216977FD1}"/>
              </a:ext>
            </a:extLst>
          </p:cNvPr>
          <p:cNvSpPr>
            <a:spLocks noGrp="1"/>
          </p:cNvSpPr>
          <p:nvPr>
            <p:ph type="title"/>
          </p:nvPr>
        </p:nvSpPr>
        <p:spPr/>
        <p:txBody>
          <a:bodyPr/>
          <a:lstStyle/>
          <a:p>
            <a:r>
              <a:rPr lang="en-US" b="0" dirty="0"/>
              <a:t>Influencers</a:t>
            </a:r>
            <a:endParaRPr lang="en-US" b="1" dirty="0">
              <a:latin typeface="Aptos ExtraBold" panose="020B0004020202020204" pitchFamily="34" charset="0"/>
            </a:endParaRPr>
          </a:p>
        </p:txBody>
      </p:sp>
      <p:sp>
        <p:nvSpPr>
          <p:cNvPr id="3" name="Rectangle 4">
            <a:extLst>
              <a:ext uri="{FF2B5EF4-FFF2-40B4-BE49-F238E27FC236}">
                <a16:creationId xmlns:a16="http://schemas.microsoft.com/office/drawing/2014/main" id="{6EF31219-DA30-39BC-C8B1-B29ACE17DCD6}"/>
              </a:ext>
            </a:extLst>
          </p:cNvPr>
          <p:cNvSpPr>
            <a:spLocks noChangeArrowheads="1"/>
          </p:cNvSpPr>
          <p:nvPr/>
        </p:nvSpPr>
        <p:spPr bwMode="auto">
          <a:xfrm>
            <a:off x="942109" y="3168622"/>
            <a:ext cx="7680961"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sz="4400" b="1" i="0" u="none" strike="noStrike" dirty="0">
                <a:solidFill>
                  <a:schemeClr val="tx2"/>
                </a:solidFill>
                <a:effectLst/>
                <a:latin typeface="Aptos" panose="020B0004020202020204" pitchFamily="34" charset="0"/>
              </a:rPr>
              <a:t>About half </a:t>
            </a:r>
            <a:r>
              <a:rPr lang="en-US" sz="4400" b="0" i="0" u="none" strike="noStrike" dirty="0">
                <a:solidFill>
                  <a:srgbClr val="212121"/>
                </a:solidFill>
                <a:effectLst/>
                <a:latin typeface="Aptos" panose="020B0004020202020204" pitchFamily="34" charset="0"/>
              </a:rPr>
              <a:t>of </a:t>
            </a:r>
            <a:r>
              <a:rPr lang="en-US" sz="4400" b="1" i="0" u="none" strike="noStrike" dirty="0">
                <a:solidFill>
                  <a:srgbClr val="212121"/>
                </a:solidFill>
                <a:effectLst/>
                <a:latin typeface="Aptos" panose="020B0004020202020204" pitchFamily="34" charset="0"/>
              </a:rPr>
              <a:t>Millennials and Gen Z</a:t>
            </a:r>
            <a:r>
              <a:rPr lang="en-US" sz="4400" b="0" i="0" u="none" strike="noStrike" dirty="0">
                <a:solidFill>
                  <a:srgbClr val="212121"/>
                </a:solidFill>
                <a:effectLst/>
                <a:latin typeface="Aptos" panose="020B0004020202020204" pitchFamily="34" charset="0"/>
              </a:rPr>
              <a:t> (49%) think recommendations from </a:t>
            </a:r>
            <a:br>
              <a:rPr lang="en-US" sz="4400" b="0" i="0" u="none" strike="noStrike" dirty="0">
                <a:solidFill>
                  <a:srgbClr val="212121"/>
                </a:solidFill>
                <a:effectLst/>
                <a:latin typeface="Aptos" panose="020B0004020202020204" pitchFamily="34" charset="0"/>
              </a:rPr>
            </a:br>
            <a:r>
              <a:rPr lang="en-US" sz="4400" b="0" i="0" u="none" strike="noStrike" dirty="0">
                <a:solidFill>
                  <a:srgbClr val="212121"/>
                </a:solidFill>
                <a:effectLst/>
                <a:latin typeface="Aptos" panose="020B0004020202020204" pitchFamily="34" charset="0"/>
              </a:rPr>
              <a:t>experts, influencers, or spokespeople are </a:t>
            </a:r>
            <a:r>
              <a:rPr lang="en-US" sz="4400" b="1" i="0" u="none" strike="noStrike" dirty="0">
                <a:solidFill>
                  <a:srgbClr val="212121"/>
                </a:solidFill>
                <a:effectLst/>
                <a:latin typeface="Aptos" panose="020B0004020202020204" pitchFamily="34" charset="0"/>
              </a:rPr>
              <a:t>extremely or very important</a:t>
            </a:r>
            <a:r>
              <a:rPr lang="en-US" sz="4400" b="0" i="0" u="none" strike="noStrike" dirty="0">
                <a:solidFill>
                  <a:srgbClr val="212121"/>
                </a:solidFill>
                <a:effectLst/>
                <a:latin typeface="Aptos" panose="020B0004020202020204" pitchFamily="34" charset="0"/>
              </a:rPr>
              <a:t>.</a:t>
            </a:r>
            <a:endParaRPr kumimoji="0" lang="en-US" altLang="en-US" sz="4400" b="0" i="0" u="none" strike="noStrike" kern="1200" cap="none" spc="0" normalizeH="0" baseline="0" noProof="0" dirty="0">
              <a:ln>
                <a:noFill/>
              </a:ln>
              <a:solidFill>
                <a:srgbClr val="000000"/>
              </a:solidFill>
              <a:effectLst/>
              <a:uLnTx/>
              <a:uFillTx/>
              <a:latin typeface="Aptos" panose="020B0004020202020204" pitchFamily="34" charset="0"/>
              <a:cs typeface="Arial Black" panose="020B0604020202020204" pitchFamily="34" charset="0"/>
            </a:endParaRPr>
          </a:p>
        </p:txBody>
      </p:sp>
      <p:sp>
        <p:nvSpPr>
          <p:cNvPr id="8" name="TextBox 7">
            <a:extLst>
              <a:ext uri="{FF2B5EF4-FFF2-40B4-BE49-F238E27FC236}">
                <a16:creationId xmlns:a16="http://schemas.microsoft.com/office/drawing/2014/main" id="{0C7D633B-7D46-50F2-A766-BFF325FB81E9}"/>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a:t>
            </a:r>
            <a:r>
              <a:rPr lang="en-US" sz="1200" i="1" dirty="0">
                <a:latin typeface="Aptos" panose="020B0004020202020204" pitchFamily="34" charset="0"/>
              </a:rPr>
              <a:t>: 2025 Insurance Barometer Study</a:t>
            </a:r>
            <a:r>
              <a:rPr lang="en-US" sz="1200" dirty="0">
                <a:latin typeface="Aptos" panose="020B0004020202020204" pitchFamily="34" charset="0"/>
              </a:rPr>
              <a:t>, LIMRA and Life Happens.</a:t>
            </a:r>
          </a:p>
        </p:txBody>
      </p:sp>
      <p:pic>
        <p:nvPicPr>
          <p:cNvPr id="7" name="Picture 6">
            <a:extLst>
              <a:ext uri="{FF2B5EF4-FFF2-40B4-BE49-F238E27FC236}">
                <a16:creationId xmlns:a16="http://schemas.microsoft.com/office/drawing/2014/main" id="{5F0F1AD6-7F3B-9E28-50C1-92F1270E3D29}"/>
              </a:ext>
            </a:extLst>
          </p:cNvPr>
          <p:cNvPicPr>
            <a:picLocks noChangeAspect="1"/>
          </p:cNvPicPr>
          <p:nvPr/>
        </p:nvPicPr>
        <p:blipFill>
          <a:blip r:embed="rId3"/>
          <a:srcRect l="12914" r="12914"/>
          <a:stretch/>
        </p:blipFill>
        <p:spPr>
          <a:xfrm>
            <a:off x="9664930" y="1734270"/>
            <a:ext cx="7863415" cy="7072680"/>
          </a:xfrm>
          <a:prstGeom prst="rect">
            <a:avLst/>
          </a:prstGeom>
        </p:spPr>
      </p:pic>
    </p:spTree>
    <p:extLst>
      <p:ext uri="{BB962C8B-B14F-4D97-AF65-F5344CB8AC3E}">
        <p14:creationId xmlns:p14="http://schemas.microsoft.com/office/powerpoint/2010/main" val="1726336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0F870-FC0D-ABBC-2A0F-B4D67BE647F1}"/>
              </a:ext>
            </a:extLst>
          </p:cNvPr>
          <p:cNvSpPr>
            <a:spLocks noGrp="1"/>
          </p:cNvSpPr>
          <p:nvPr>
            <p:ph type="title"/>
          </p:nvPr>
        </p:nvSpPr>
        <p:spPr/>
        <p:txBody>
          <a:bodyPr/>
          <a:lstStyle/>
          <a:p>
            <a:r>
              <a:rPr lang="en-US" b="0" dirty="0"/>
              <a:t>Advertising on Social </a:t>
            </a:r>
            <a:r>
              <a:rPr lang="en-US" dirty="0"/>
              <a:t>M</a:t>
            </a:r>
            <a:r>
              <a:rPr lang="en-US" b="0" dirty="0"/>
              <a:t>edia</a:t>
            </a:r>
            <a:endParaRPr lang="en-US" b="1" dirty="0"/>
          </a:p>
        </p:txBody>
      </p:sp>
      <p:sp>
        <p:nvSpPr>
          <p:cNvPr id="4" name="Rectangle 4">
            <a:extLst>
              <a:ext uri="{FF2B5EF4-FFF2-40B4-BE49-F238E27FC236}">
                <a16:creationId xmlns:a16="http://schemas.microsoft.com/office/drawing/2014/main" id="{5684F7B5-E140-DA6D-67D1-D6E02F6E5E4B}"/>
              </a:ext>
            </a:extLst>
          </p:cNvPr>
          <p:cNvSpPr>
            <a:spLocks noChangeArrowheads="1"/>
          </p:cNvSpPr>
          <p:nvPr/>
        </p:nvSpPr>
        <p:spPr bwMode="auto">
          <a:xfrm>
            <a:off x="9467556" y="4425045"/>
            <a:ext cx="818544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en-US" sz="4400" b="1" dirty="0">
                <a:solidFill>
                  <a:schemeClr val="tx2"/>
                </a:solidFill>
                <a:latin typeface="Aptos" panose="020B0004020202020204" pitchFamily="34" charset="0"/>
                <a:cs typeface="Arial" panose="020B0604020202020204" pitchFamily="34" charset="0"/>
              </a:rPr>
              <a:t>63% </a:t>
            </a:r>
            <a:r>
              <a:rPr lang="en-US" altLang="en-US" sz="4400" dirty="0">
                <a:latin typeface="Aptos" panose="020B0004020202020204" pitchFamily="34" charset="0"/>
                <a:cs typeface="Arial" panose="020B0604020202020204" pitchFamily="34" charset="0"/>
              </a:rPr>
              <a:t>of Millennials and Gen Z </a:t>
            </a:r>
            <a:br>
              <a:rPr lang="en-US" altLang="en-US" sz="4400" dirty="0">
                <a:latin typeface="Aptos" panose="020B0004020202020204" pitchFamily="34" charset="0"/>
                <a:cs typeface="Arial" panose="020B0604020202020204" pitchFamily="34" charset="0"/>
              </a:rPr>
            </a:br>
            <a:r>
              <a:rPr lang="en-US" altLang="en-US" sz="4400" dirty="0">
                <a:latin typeface="Aptos" panose="020B0004020202020204" pitchFamily="34" charset="0"/>
                <a:cs typeface="Arial" panose="020B0604020202020204" pitchFamily="34" charset="0"/>
              </a:rPr>
              <a:t>s</a:t>
            </a:r>
            <a:r>
              <a:rPr kumimoji="0" lang="en-US" altLang="en-US" sz="4400" u="none" strike="noStrike" cap="none" normalizeH="0" baseline="0" dirty="0">
                <a:ln>
                  <a:noFill/>
                </a:ln>
                <a:solidFill>
                  <a:schemeClr val="tx1"/>
                </a:solidFill>
                <a:effectLst/>
                <a:latin typeface="Aptos" panose="020B0004020202020204" pitchFamily="34" charset="0"/>
                <a:cs typeface="Arial" panose="020B0604020202020204" pitchFamily="34" charset="0"/>
              </a:rPr>
              <a:t>ay they would pursue</a:t>
            </a:r>
            <a:br>
              <a:rPr lang="en-US" altLang="en-US" sz="4400" dirty="0">
                <a:latin typeface="Aptos" panose="020B0004020202020204" pitchFamily="34" charset="0"/>
                <a:cs typeface="Arial" panose="020B0604020202020204" pitchFamily="34" charset="0"/>
              </a:rPr>
            </a:br>
            <a:r>
              <a:rPr lang="en-US" altLang="en-US" sz="4400" b="1" dirty="0">
                <a:latin typeface="Aptos" panose="020B0004020202020204" pitchFamily="34" charset="0"/>
                <a:cs typeface="Arial Black" panose="020B0604020202020204" pitchFamily="34" charset="0"/>
              </a:rPr>
              <a:t>life insurance advertising</a:t>
            </a:r>
            <a:endParaRPr kumimoji="0" lang="en-US" altLang="en-US" sz="4400" b="1" u="none" strike="noStrike" cap="none" normalizeH="0" baseline="0" dirty="0">
              <a:ln>
                <a:noFill/>
              </a:ln>
              <a:solidFill>
                <a:schemeClr val="tx1"/>
              </a:solidFill>
              <a:effectLst/>
              <a:latin typeface="Aptos" panose="020B00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9C7EB2DC-A781-8D47-03EA-C585C2D458FA}"/>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pic>
        <p:nvPicPr>
          <p:cNvPr id="6" name="Picture 5" descr="A person and person looking at a tablet">
            <a:extLst>
              <a:ext uri="{FF2B5EF4-FFF2-40B4-BE49-F238E27FC236}">
                <a16:creationId xmlns:a16="http://schemas.microsoft.com/office/drawing/2014/main" id="{5C3E562D-0983-CBC0-9A95-6305C9ED5600}"/>
              </a:ext>
            </a:extLst>
          </p:cNvPr>
          <p:cNvPicPr>
            <a:picLocks noChangeAspect="1"/>
          </p:cNvPicPr>
          <p:nvPr/>
        </p:nvPicPr>
        <p:blipFill>
          <a:blip r:embed="rId3"/>
          <a:srcRect l="25829"/>
          <a:stretch/>
        </p:blipFill>
        <p:spPr>
          <a:xfrm>
            <a:off x="634999" y="1799451"/>
            <a:ext cx="8185443" cy="7362326"/>
          </a:xfrm>
          <a:prstGeom prst="rect">
            <a:avLst/>
          </a:prstGeom>
        </p:spPr>
      </p:pic>
    </p:spTree>
    <p:extLst>
      <p:ext uri="{BB962C8B-B14F-4D97-AF65-F5344CB8AC3E}">
        <p14:creationId xmlns:p14="http://schemas.microsoft.com/office/powerpoint/2010/main" val="1342237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person shaking hands&#10;&#10;Description automatically generated">
            <a:extLst>
              <a:ext uri="{FF2B5EF4-FFF2-40B4-BE49-F238E27FC236}">
                <a16:creationId xmlns:a16="http://schemas.microsoft.com/office/drawing/2014/main" id="{98337C56-FA6D-95DD-1E11-00185ABC3486}"/>
              </a:ext>
            </a:extLst>
          </p:cNvPr>
          <p:cNvPicPr>
            <a:picLocks noGrp="1" noChangeAspect="1"/>
          </p:cNvPicPr>
          <p:nvPr>
            <p:ph type="pic" sz="quarter" idx="10"/>
          </p:nvPr>
        </p:nvPicPr>
        <p:blipFill>
          <a:blip r:embed="rId2"/>
          <a:srcRect t="19920" b="19920"/>
          <a:stretch/>
        </p:blipFill>
        <p:spPr>
          <a:noFill/>
        </p:spPr>
      </p:pic>
      <p:sp>
        <p:nvSpPr>
          <p:cNvPr id="3" name="Title 2">
            <a:extLst>
              <a:ext uri="{FF2B5EF4-FFF2-40B4-BE49-F238E27FC236}">
                <a16:creationId xmlns:a16="http://schemas.microsoft.com/office/drawing/2014/main" id="{A9A201A2-3EDA-C33C-E065-1C83084158F5}"/>
              </a:ext>
            </a:extLst>
          </p:cNvPr>
          <p:cNvSpPr>
            <a:spLocks noGrp="1"/>
          </p:cNvSpPr>
          <p:nvPr>
            <p:ph type="title"/>
          </p:nvPr>
        </p:nvSpPr>
        <p:spPr/>
        <p:txBody>
          <a:bodyPr wrap="none" anchor="ctr">
            <a:normAutofit/>
          </a:bodyPr>
          <a:lstStyle/>
          <a:p>
            <a:r>
              <a:rPr lang="en-US" dirty="0"/>
              <a:t>Seeking Financial Professionals</a:t>
            </a:r>
          </a:p>
        </p:txBody>
      </p:sp>
    </p:spTree>
    <p:extLst>
      <p:ext uri="{BB962C8B-B14F-4D97-AF65-F5344CB8AC3E}">
        <p14:creationId xmlns:p14="http://schemas.microsoft.com/office/powerpoint/2010/main" val="68941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CBC2C-9DBE-B87D-A7FC-DD83B4A760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431512-4869-C0F5-E052-17CDC1D39B99}"/>
              </a:ext>
            </a:extLst>
          </p:cNvPr>
          <p:cNvSpPr>
            <a:spLocks noGrp="1"/>
          </p:cNvSpPr>
          <p:nvPr>
            <p:ph type="title"/>
          </p:nvPr>
        </p:nvSpPr>
        <p:spPr/>
        <p:txBody>
          <a:bodyPr/>
          <a:lstStyle/>
          <a:p>
            <a:r>
              <a:rPr lang="en-US" b="0" dirty="0"/>
              <a:t>What People Seek When Looking for Advisors</a:t>
            </a:r>
            <a:endParaRPr lang="en-US" dirty="0"/>
          </a:p>
        </p:txBody>
      </p:sp>
      <p:graphicFrame>
        <p:nvGraphicFramePr>
          <p:cNvPr id="10" name="Chart 9">
            <a:extLst>
              <a:ext uri="{FF2B5EF4-FFF2-40B4-BE49-F238E27FC236}">
                <a16:creationId xmlns:a16="http://schemas.microsoft.com/office/drawing/2014/main" id="{97410CBE-14BD-E531-44E5-5474FBC93DC7}"/>
              </a:ext>
            </a:extLst>
          </p:cNvPr>
          <p:cNvGraphicFramePr/>
          <p:nvPr>
            <p:extLst>
              <p:ext uri="{D42A27DB-BD31-4B8C-83A1-F6EECF244321}">
                <p14:modId xmlns:p14="http://schemas.microsoft.com/office/powerpoint/2010/main" val="102842008"/>
              </p:ext>
            </p:extLst>
          </p:nvPr>
        </p:nvGraphicFramePr>
        <p:xfrm>
          <a:off x="3048000" y="1268275"/>
          <a:ext cx="12192000" cy="8128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AE6F28E-B1EC-010F-6F73-BC6DFA88D8C8}"/>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spTree>
    <p:extLst>
      <p:ext uri="{BB962C8B-B14F-4D97-AF65-F5344CB8AC3E}">
        <p14:creationId xmlns:p14="http://schemas.microsoft.com/office/powerpoint/2010/main" val="2697215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D9B3-9C7B-856D-5A31-A203BED123A6}"/>
              </a:ext>
            </a:extLst>
          </p:cNvPr>
          <p:cNvSpPr>
            <a:spLocks noGrp="1"/>
          </p:cNvSpPr>
          <p:nvPr>
            <p:ph type="title"/>
          </p:nvPr>
        </p:nvSpPr>
        <p:spPr/>
        <p:txBody>
          <a:bodyPr/>
          <a:lstStyle/>
          <a:p>
            <a:r>
              <a:rPr lang="en-US" b="0" dirty="0"/>
              <a:t>Financial </a:t>
            </a:r>
            <a:r>
              <a:rPr lang="en-US" dirty="0"/>
              <a:t>P</a:t>
            </a:r>
            <a:r>
              <a:rPr lang="en-US" b="0" dirty="0"/>
              <a:t>rofessionals Versus AI</a:t>
            </a:r>
            <a:endParaRPr lang="en-US" b="1" dirty="0"/>
          </a:p>
        </p:txBody>
      </p:sp>
      <p:graphicFrame>
        <p:nvGraphicFramePr>
          <p:cNvPr id="4" name="Chart 3">
            <a:extLst>
              <a:ext uri="{FF2B5EF4-FFF2-40B4-BE49-F238E27FC236}">
                <a16:creationId xmlns:a16="http://schemas.microsoft.com/office/drawing/2014/main" id="{2940B733-D9E2-14C3-999F-67D7F90C28D6}"/>
              </a:ext>
            </a:extLst>
          </p:cNvPr>
          <p:cNvGraphicFramePr/>
          <p:nvPr>
            <p:extLst>
              <p:ext uri="{D42A27DB-BD31-4B8C-83A1-F6EECF244321}">
                <p14:modId xmlns:p14="http://schemas.microsoft.com/office/powerpoint/2010/main" val="2842128108"/>
              </p:ext>
            </p:extLst>
          </p:nvPr>
        </p:nvGraphicFramePr>
        <p:xfrm>
          <a:off x="1322336" y="2198867"/>
          <a:ext cx="15643329" cy="6780241"/>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9C5EDDD4-497E-5927-8520-0A70543D2FCE}"/>
              </a:ext>
            </a:extLst>
          </p:cNvPr>
          <p:cNvGrpSpPr/>
          <p:nvPr/>
        </p:nvGrpSpPr>
        <p:grpSpPr>
          <a:xfrm>
            <a:off x="1322337" y="1905948"/>
            <a:ext cx="4313583" cy="1582263"/>
            <a:chOff x="11151704" y="1868556"/>
            <a:chExt cx="4313583" cy="1582263"/>
          </a:xfrm>
        </p:grpSpPr>
        <p:sp>
          <p:nvSpPr>
            <p:cNvPr id="7" name="Rounded Rectangular Callout 6">
              <a:extLst>
                <a:ext uri="{FF2B5EF4-FFF2-40B4-BE49-F238E27FC236}">
                  <a16:creationId xmlns:a16="http://schemas.microsoft.com/office/drawing/2014/main" id="{CF7B2108-E4AD-9E5D-A6EA-465D57CA16F5}"/>
                </a:ext>
              </a:extLst>
            </p:cNvPr>
            <p:cNvSpPr/>
            <p:nvPr/>
          </p:nvSpPr>
          <p:spPr>
            <a:xfrm>
              <a:off x="11151704" y="1868556"/>
              <a:ext cx="4313583" cy="1582263"/>
            </a:xfrm>
            <a:prstGeom prst="wedgeRectCallout">
              <a:avLst/>
            </a:prstGeom>
            <a:solidFill>
              <a:srgbClr val="005F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extBox 4">
              <a:extLst>
                <a:ext uri="{FF2B5EF4-FFF2-40B4-BE49-F238E27FC236}">
                  <a16:creationId xmlns:a16="http://schemas.microsoft.com/office/drawing/2014/main" id="{03D8FA3C-EBCD-DD69-5AED-14C702F94636}"/>
                </a:ext>
              </a:extLst>
            </p:cNvPr>
            <p:cNvSpPr txBox="1"/>
            <p:nvPr/>
          </p:nvSpPr>
          <p:spPr>
            <a:xfrm>
              <a:off x="11415908" y="1946003"/>
              <a:ext cx="3870476" cy="1200329"/>
            </a:xfrm>
            <a:prstGeom prst="wedgeRectCallout">
              <a:avLst/>
            </a:prstGeom>
            <a:noFill/>
          </p:spPr>
          <p:txBody>
            <a:bodyPr wrap="square" rtlCol="0">
              <a:spAutoFit/>
            </a:bodyPr>
            <a:lstStyle/>
            <a:p>
              <a:r>
                <a:rPr lang="en-US" sz="3600" b="1" dirty="0">
                  <a:solidFill>
                    <a:srgbClr val="F9C606"/>
                  </a:solidFill>
                  <a:latin typeface="Aptos" panose="020B0004020202020204" pitchFamily="34" charset="0"/>
                </a:rPr>
                <a:t>51% </a:t>
              </a:r>
              <a:r>
                <a:rPr lang="en-US" sz="3600" dirty="0">
                  <a:solidFill>
                    <a:schemeClr val="bg1"/>
                  </a:solidFill>
                  <a:latin typeface="Aptos" panose="020B0004020202020204" pitchFamily="34" charset="0"/>
                </a:rPr>
                <a:t>would use AI  to </a:t>
              </a:r>
              <a:r>
                <a:rPr lang="en-US" sz="3600" b="1" dirty="0">
                  <a:solidFill>
                    <a:schemeClr val="bg1"/>
                  </a:solidFill>
                  <a:latin typeface="Aptos" panose="020B0004020202020204" pitchFamily="34" charset="0"/>
                </a:rPr>
                <a:t>research</a:t>
              </a:r>
            </a:p>
          </p:txBody>
        </p:sp>
      </p:grpSp>
      <p:grpSp>
        <p:nvGrpSpPr>
          <p:cNvPr id="12" name="Group 11">
            <a:extLst>
              <a:ext uri="{FF2B5EF4-FFF2-40B4-BE49-F238E27FC236}">
                <a16:creationId xmlns:a16="http://schemas.microsoft.com/office/drawing/2014/main" id="{0318813B-4B1A-D07C-335D-69CB0BAAE9B7}"/>
              </a:ext>
            </a:extLst>
          </p:cNvPr>
          <p:cNvGrpSpPr/>
          <p:nvPr/>
        </p:nvGrpSpPr>
        <p:grpSpPr>
          <a:xfrm>
            <a:off x="12652081" y="1905949"/>
            <a:ext cx="4313583" cy="1582263"/>
            <a:chOff x="13086942" y="3664505"/>
            <a:chExt cx="4313583" cy="1582263"/>
          </a:xfrm>
          <a:solidFill>
            <a:schemeClr val="tx2"/>
          </a:solidFill>
        </p:grpSpPr>
        <p:sp>
          <p:nvSpPr>
            <p:cNvPr id="9" name="Rounded Rectangular Callout 6">
              <a:extLst>
                <a:ext uri="{FF2B5EF4-FFF2-40B4-BE49-F238E27FC236}">
                  <a16:creationId xmlns:a16="http://schemas.microsoft.com/office/drawing/2014/main" id="{75F59150-2389-E555-2651-B6A5491351BA}"/>
                </a:ext>
              </a:extLst>
            </p:cNvPr>
            <p:cNvSpPr/>
            <p:nvPr/>
          </p:nvSpPr>
          <p:spPr>
            <a:xfrm>
              <a:off x="13086942" y="3664505"/>
              <a:ext cx="4313583" cy="1582263"/>
            </a:xfrm>
            <a:prstGeom prst="wedgeRectCallou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0" name="TextBox 9">
              <a:extLst>
                <a:ext uri="{FF2B5EF4-FFF2-40B4-BE49-F238E27FC236}">
                  <a16:creationId xmlns:a16="http://schemas.microsoft.com/office/drawing/2014/main" id="{D72F8B1C-4252-9F28-EC3B-45894563AA05}"/>
                </a:ext>
              </a:extLst>
            </p:cNvPr>
            <p:cNvSpPr txBox="1"/>
            <p:nvPr/>
          </p:nvSpPr>
          <p:spPr>
            <a:xfrm>
              <a:off x="13351146" y="3741952"/>
              <a:ext cx="3870476" cy="1200329"/>
            </a:xfrm>
            <a:prstGeom prst="wedgeRectCallout">
              <a:avLst/>
            </a:prstGeom>
            <a:grpFill/>
          </p:spPr>
          <p:txBody>
            <a:bodyPr wrap="square" rtlCol="0">
              <a:spAutoFit/>
            </a:bodyPr>
            <a:lstStyle/>
            <a:p>
              <a:r>
                <a:rPr lang="en-US" sz="3600" b="1" dirty="0">
                  <a:solidFill>
                    <a:srgbClr val="F9C606"/>
                  </a:solidFill>
                  <a:latin typeface="Aptos" panose="020B0004020202020204" pitchFamily="34" charset="0"/>
                </a:rPr>
                <a:t>55% </a:t>
              </a:r>
              <a:r>
                <a:rPr lang="en-US" sz="3600" dirty="0">
                  <a:solidFill>
                    <a:schemeClr val="bg1"/>
                  </a:solidFill>
                  <a:latin typeface="Aptos" panose="020B0004020202020204" pitchFamily="34" charset="0"/>
                </a:rPr>
                <a:t>would use AI  to</a:t>
              </a:r>
              <a:r>
                <a:rPr lang="en-US" sz="3600" b="1" dirty="0">
                  <a:solidFill>
                    <a:schemeClr val="bg1"/>
                  </a:solidFill>
                  <a:latin typeface="Aptos" panose="020B0004020202020204" pitchFamily="34" charset="0"/>
                </a:rPr>
                <a:t> shop</a:t>
              </a:r>
            </a:p>
          </p:txBody>
        </p:sp>
      </p:grpSp>
      <p:sp>
        <p:nvSpPr>
          <p:cNvPr id="6" name="TextBox 5">
            <a:extLst>
              <a:ext uri="{FF2B5EF4-FFF2-40B4-BE49-F238E27FC236}">
                <a16:creationId xmlns:a16="http://schemas.microsoft.com/office/drawing/2014/main" id="{66CDC13C-8EE0-D575-CD2C-B8D1125DEFC5}"/>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spTree>
    <p:extLst>
      <p:ext uri="{BB962C8B-B14F-4D97-AF65-F5344CB8AC3E}">
        <p14:creationId xmlns:p14="http://schemas.microsoft.com/office/powerpoint/2010/main" val="414040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in a meeting&#10;&#10;Description automatically generated">
            <a:extLst>
              <a:ext uri="{FF2B5EF4-FFF2-40B4-BE49-F238E27FC236}">
                <a16:creationId xmlns:a16="http://schemas.microsoft.com/office/drawing/2014/main" id="{011E0A3A-A37D-82C5-2C11-A128CED34BAD}"/>
              </a:ext>
            </a:extLst>
          </p:cNvPr>
          <p:cNvPicPr>
            <a:picLocks noGrp="1" noChangeAspect="1"/>
          </p:cNvPicPr>
          <p:nvPr>
            <p:ph type="pic" sz="quarter" idx="10"/>
          </p:nvPr>
        </p:nvPicPr>
        <p:blipFill>
          <a:blip r:embed="rId2"/>
          <a:srcRect t="24395" b="24395"/>
          <a:stretch/>
        </p:blipFill>
        <p:spPr>
          <a:noFill/>
        </p:spPr>
      </p:pic>
      <p:sp>
        <p:nvSpPr>
          <p:cNvPr id="3" name="Title 2">
            <a:extLst>
              <a:ext uri="{FF2B5EF4-FFF2-40B4-BE49-F238E27FC236}">
                <a16:creationId xmlns:a16="http://schemas.microsoft.com/office/drawing/2014/main" id="{DF32C2C9-21F1-93F8-FB54-703CC5CA696F}"/>
              </a:ext>
            </a:extLst>
          </p:cNvPr>
          <p:cNvSpPr>
            <a:spLocks noGrp="1"/>
          </p:cNvSpPr>
          <p:nvPr>
            <p:ph type="title"/>
          </p:nvPr>
        </p:nvSpPr>
        <p:spPr/>
        <p:txBody>
          <a:bodyPr wrap="none" anchor="ctr">
            <a:normAutofit/>
          </a:bodyPr>
          <a:lstStyle/>
          <a:p>
            <a:r>
              <a:rPr lang="en-US" dirty="0"/>
              <a:t>Understanding Life Insurance</a:t>
            </a:r>
          </a:p>
        </p:txBody>
      </p:sp>
    </p:spTree>
    <p:extLst>
      <p:ext uri="{BB962C8B-B14F-4D97-AF65-F5344CB8AC3E}">
        <p14:creationId xmlns:p14="http://schemas.microsoft.com/office/powerpoint/2010/main" val="1093988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FFA2D5-29FB-E91A-323A-EB33C91594E7}"/>
              </a:ext>
            </a:extLst>
          </p:cNvPr>
          <p:cNvSpPr>
            <a:spLocks noGrp="1"/>
          </p:cNvSpPr>
          <p:nvPr>
            <p:ph type="body" sz="quarter" idx="14"/>
          </p:nvPr>
        </p:nvSpPr>
        <p:spPr>
          <a:xfrm>
            <a:off x="1467328" y="2099173"/>
            <a:ext cx="15353343" cy="6088654"/>
          </a:xfrm>
        </p:spPr>
        <p:txBody>
          <a:bodyPr wrap="square">
            <a:spAutoFit/>
          </a:bodyPr>
          <a:lstStyle/>
          <a:p>
            <a:pPr marL="571500" indent="-571500">
              <a:lnSpc>
                <a:spcPct val="150000"/>
              </a:lnSpc>
              <a:buClr>
                <a:schemeClr val="tx1"/>
              </a:buClr>
              <a:buFont typeface="Arial" panose="020B0604020202020204" pitchFamily="34" charset="0"/>
              <a:buChar char="•"/>
            </a:pPr>
            <a:r>
              <a:rPr lang="en-US" sz="4400" dirty="0"/>
              <a:t>Lean into the stability of the industry during uncertainty</a:t>
            </a:r>
          </a:p>
          <a:p>
            <a:pPr marL="571500" indent="-571500">
              <a:lnSpc>
                <a:spcPct val="150000"/>
              </a:lnSpc>
              <a:buClr>
                <a:schemeClr val="tx1"/>
              </a:buClr>
              <a:buFont typeface="Arial" panose="020B0604020202020204" pitchFamily="34" charset="0"/>
              <a:buChar char="•"/>
            </a:pPr>
            <a:r>
              <a:rPr lang="en-US" sz="4400" dirty="0"/>
              <a:t>Educate to overcome knowledge gap; misconceptions</a:t>
            </a:r>
          </a:p>
          <a:p>
            <a:pPr marL="571500" indent="-571500">
              <a:lnSpc>
                <a:spcPct val="150000"/>
              </a:lnSpc>
              <a:buClr>
                <a:schemeClr val="tx1"/>
              </a:buClr>
              <a:buFont typeface="Arial" panose="020B0604020202020204" pitchFamily="34" charset="0"/>
              <a:buChar char="•"/>
            </a:pPr>
            <a:r>
              <a:rPr lang="en-US" sz="4400" dirty="0"/>
              <a:t>Believe them when they tell you why they are not buying</a:t>
            </a:r>
          </a:p>
          <a:p>
            <a:pPr marL="571500" indent="-571500">
              <a:lnSpc>
                <a:spcPct val="150000"/>
              </a:lnSpc>
              <a:buClr>
                <a:schemeClr val="tx1"/>
              </a:buClr>
              <a:buFont typeface="Arial" panose="020B0604020202020204" pitchFamily="34" charset="0"/>
              <a:buChar char="•"/>
            </a:pPr>
            <a:r>
              <a:rPr lang="en-US" sz="4400" dirty="0"/>
              <a:t>Use social media and influencers to educate, convert</a:t>
            </a:r>
          </a:p>
          <a:p>
            <a:pPr marL="571500" indent="-571500">
              <a:lnSpc>
                <a:spcPct val="150000"/>
              </a:lnSpc>
              <a:buClr>
                <a:schemeClr val="tx1"/>
              </a:buClr>
              <a:buFont typeface="Arial" panose="020B0604020202020204" pitchFamily="34" charset="0"/>
              <a:buChar char="•"/>
            </a:pPr>
            <a:r>
              <a:rPr lang="en-US" sz="4400" dirty="0"/>
              <a:t>Keep an eye on AI and how your company can leverage it</a:t>
            </a:r>
            <a:br>
              <a:rPr lang="en-US" sz="4400" dirty="0"/>
            </a:br>
            <a:endParaRPr lang="en-US" sz="4400" dirty="0"/>
          </a:p>
        </p:txBody>
      </p:sp>
      <p:sp>
        <p:nvSpPr>
          <p:cNvPr id="2" name="Title 1">
            <a:extLst>
              <a:ext uri="{FF2B5EF4-FFF2-40B4-BE49-F238E27FC236}">
                <a16:creationId xmlns:a16="http://schemas.microsoft.com/office/drawing/2014/main" id="{7BAA2852-CB30-22D1-D3F3-33C1429202E4}"/>
              </a:ext>
            </a:extLst>
          </p:cNvPr>
          <p:cNvSpPr>
            <a:spLocks noGrp="1"/>
          </p:cNvSpPr>
          <p:nvPr>
            <p:ph type="title"/>
          </p:nvPr>
        </p:nvSpPr>
        <p:spPr/>
        <p:txBody>
          <a:bodyPr/>
          <a:lstStyle/>
          <a:p>
            <a:r>
              <a:rPr lang="en-US" b="0" dirty="0"/>
              <a:t>What Does It All Mean </a:t>
            </a:r>
            <a:r>
              <a:rPr lang="en-US" b="0" dirty="0">
                <a:latin typeface="Aptos Narrow" panose="020B0004020202020204" pitchFamily="34" charset="0"/>
              </a:rPr>
              <a:t>—</a:t>
            </a:r>
            <a:r>
              <a:rPr lang="en-US" b="0" dirty="0"/>
              <a:t> What Can You Do?</a:t>
            </a:r>
            <a:endParaRPr lang="en-US" b="1" dirty="0"/>
          </a:p>
        </p:txBody>
      </p:sp>
    </p:spTree>
    <p:extLst>
      <p:ext uri="{BB962C8B-B14F-4D97-AF65-F5344CB8AC3E}">
        <p14:creationId xmlns:p14="http://schemas.microsoft.com/office/powerpoint/2010/main" val="1424325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p>
            <a:pPr>
              <a:defRPr/>
            </a:pPr>
            <a:fld id="{FA06F0F5-DF6A-4E0E-AC03-6B0D0B0A1300}" type="slidenum">
              <a:rPr lang="en-US" sz="1350">
                <a:solidFill>
                  <a:srgbClr val="000000"/>
                </a:solidFill>
                <a:latin typeface="Aptos" panose="020B0004020202020204" pitchFamily="34" charset="0"/>
              </a:rPr>
              <a:pPr>
                <a:defRPr/>
              </a:pPr>
              <a:t>31</a:t>
            </a:fld>
            <a:endParaRPr lang="en-US" sz="1350" dirty="0">
              <a:solidFill>
                <a:srgbClr val="000000"/>
              </a:solidFill>
              <a:latin typeface="Aptos" panose="020B0004020202020204" pitchFamily="34" charset="0"/>
            </a:endParaRPr>
          </a:p>
        </p:txBody>
      </p:sp>
      <p:pic>
        <p:nvPicPr>
          <p:cNvPr id="2" name="Picture 1">
            <a:extLst>
              <a:ext uri="{FF2B5EF4-FFF2-40B4-BE49-F238E27FC236}">
                <a16:creationId xmlns:a16="http://schemas.microsoft.com/office/drawing/2014/main" id="{17FB7168-71E3-58F2-8475-0A0E211E126B}"/>
              </a:ext>
            </a:extLst>
          </p:cNvPr>
          <p:cNvPicPr>
            <a:picLocks noChangeAspect="1"/>
          </p:cNvPicPr>
          <p:nvPr/>
        </p:nvPicPr>
        <p:blipFill>
          <a:blip r:embed="rId3"/>
          <a:srcRect/>
          <a:stretch/>
        </p:blipFill>
        <p:spPr>
          <a:xfrm>
            <a:off x="4686313" y="1398435"/>
            <a:ext cx="8915362" cy="5218748"/>
          </a:xfrm>
          <a:prstGeom prst="rect">
            <a:avLst/>
          </a:prstGeom>
        </p:spPr>
      </p:pic>
      <p:pic>
        <p:nvPicPr>
          <p:cNvPr id="3" name="Picture 2" descr="Close-up of a logo">
            <a:extLst>
              <a:ext uri="{FF2B5EF4-FFF2-40B4-BE49-F238E27FC236}">
                <a16:creationId xmlns:a16="http://schemas.microsoft.com/office/drawing/2014/main" id="{73FDBF64-1A5D-7F5B-2BBB-1B0CFA7636C2}"/>
              </a:ext>
            </a:extLst>
          </p:cNvPr>
          <p:cNvPicPr>
            <a:picLocks noChangeAspect="1"/>
          </p:cNvPicPr>
          <p:nvPr/>
        </p:nvPicPr>
        <p:blipFill>
          <a:blip r:embed="rId4"/>
          <a:stretch>
            <a:fillRect/>
          </a:stretch>
        </p:blipFill>
        <p:spPr>
          <a:xfrm>
            <a:off x="6420319" y="7113539"/>
            <a:ext cx="5447348" cy="2420651"/>
          </a:xfrm>
          <a:prstGeom prst="rect">
            <a:avLst/>
          </a:prstGeom>
        </p:spPr>
      </p:pic>
      <p:sp>
        <p:nvSpPr>
          <p:cNvPr id="4" name="Text Box 2">
            <a:extLst>
              <a:ext uri="{FF2B5EF4-FFF2-40B4-BE49-F238E27FC236}">
                <a16:creationId xmlns:a16="http://schemas.microsoft.com/office/drawing/2014/main" id="{2DDB1360-7F58-4E66-8D12-9BDC1BC898AD}"/>
              </a:ext>
            </a:extLst>
          </p:cNvPr>
          <p:cNvSpPr txBox="1">
            <a:spLocks noChangeArrowheads="1"/>
          </p:cNvSpPr>
          <p:nvPr/>
        </p:nvSpPr>
        <p:spPr bwMode="auto">
          <a:xfrm>
            <a:off x="7363775" y="9639635"/>
            <a:ext cx="3560445" cy="429578"/>
          </a:xfrm>
          <a:prstGeom prst="rect">
            <a:avLst/>
          </a:prstGeom>
          <a:solidFill>
            <a:srgbClr val="FFFFFF"/>
          </a:solidFill>
          <a:ln w="9525">
            <a:noFill/>
            <a:miter lim="800000"/>
            <a:headEnd/>
            <a:tailEnd/>
          </a:ln>
        </p:spPr>
        <p:txBody>
          <a:bodyPr rot="0" vert="horz" wrap="square" lIns="137160" tIns="68580" rIns="137160" bIns="68580" anchor="t" anchorCtr="0">
            <a:noAutofit/>
          </a:bodyPr>
          <a:lstStyle/>
          <a:p>
            <a:pPr algn="ctr">
              <a:lnSpc>
                <a:spcPct val="107000"/>
              </a:lnSpc>
              <a:spcAft>
                <a:spcPts val="1200"/>
              </a:spcAft>
            </a:pPr>
            <a:r>
              <a:rPr lang="en-US" sz="1200" kern="100" dirty="0">
                <a:latin typeface="Aptos" panose="020B0004020202020204" pitchFamily="34" charset="0"/>
                <a:ea typeface="Futura PT Book" panose="020B0502020204020303" pitchFamily="34" charset="0"/>
                <a:cs typeface="Times New Roman" panose="02020603050405020304" pitchFamily="18" charset="0"/>
              </a:rPr>
              <a:t>0414-2025</a:t>
            </a:r>
          </a:p>
        </p:txBody>
      </p:sp>
      <p:sp>
        <p:nvSpPr>
          <p:cNvPr id="8" name="Rectangle 7">
            <a:extLst>
              <a:ext uri="{FF2B5EF4-FFF2-40B4-BE49-F238E27FC236}">
                <a16:creationId xmlns:a16="http://schemas.microsoft.com/office/drawing/2014/main" id="{C082F186-1919-0A4C-27B7-0F5779DC5811}"/>
              </a:ext>
            </a:extLst>
          </p:cNvPr>
          <p:cNvSpPr/>
          <p:nvPr/>
        </p:nvSpPr>
        <p:spPr>
          <a:xfrm>
            <a:off x="0" y="0"/>
            <a:ext cx="18288000" cy="13984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1442490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Understanding Life </a:t>
            </a:r>
            <a:r>
              <a:rPr lang="en-US" dirty="0"/>
              <a:t>I</a:t>
            </a:r>
            <a:r>
              <a:rPr lang="en-US" b="0" dirty="0"/>
              <a:t>nsurance</a:t>
            </a:r>
          </a:p>
        </p:txBody>
      </p:sp>
      <p:sp>
        <p:nvSpPr>
          <p:cNvPr id="17" name="Rectangle 4">
            <a:extLst>
              <a:ext uri="{FF2B5EF4-FFF2-40B4-BE49-F238E27FC236}">
                <a16:creationId xmlns:a16="http://schemas.microsoft.com/office/drawing/2014/main" id="{D82CB7D9-9EFE-5B75-811F-3B57B63E58C3}"/>
              </a:ext>
            </a:extLst>
          </p:cNvPr>
          <p:cNvSpPr>
            <a:spLocks noChangeArrowheads="1"/>
          </p:cNvSpPr>
          <p:nvPr/>
        </p:nvSpPr>
        <p:spPr bwMode="auto">
          <a:xfrm>
            <a:off x="9537898" y="3961442"/>
            <a:ext cx="758404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4400" b="1" dirty="0">
                <a:solidFill>
                  <a:schemeClr val="tx2"/>
                </a:solidFill>
                <a:latin typeface="Aptos" panose="020B0004020202020204" pitchFamily="34" charset="0"/>
                <a:cs typeface="Arial" panose="020B0604020202020204" pitchFamily="34" charset="0"/>
              </a:rPr>
              <a:t>41% </a:t>
            </a:r>
            <a:r>
              <a:rPr lang="en-US" altLang="en-US" sz="4400" dirty="0">
                <a:latin typeface="Aptos" panose="020B0004020202020204" pitchFamily="34" charset="0"/>
                <a:cs typeface="Arial" panose="020B0604020202020204" pitchFamily="34" charset="0"/>
              </a:rPr>
              <a:t>overall say they are </a:t>
            </a:r>
            <a:r>
              <a:rPr lang="en-US" altLang="en-US" sz="4400" b="1" dirty="0">
                <a:latin typeface="Aptos" panose="020B0004020202020204" pitchFamily="34" charset="0"/>
                <a:cs typeface="Arial" panose="020B0604020202020204" pitchFamily="34" charset="0"/>
              </a:rPr>
              <a:t>only </a:t>
            </a:r>
            <a:r>
              <a:rPr lang="en-US" altLang="en-US" sz="4400" b="1" dirty="0">
                <a:latin typeface="Aptos" panose="020B0004020202020204" pitchFamily="34" charset="0"/>
                <a:cs typeface="Arial Black" panose="020B0604020202020204" pitchFamily="34" charset="0"/>
              </a:rPr>
              <a:t>somewhat</a:t>
            </a:r>
            <a:r>
              <a:rPr lang="en-US" altLang="en-US" sz="4400" b="1" dirty="0">
                <a:latin typeface="Aptos" panose="020B0004020202020204" pitchFamily="34" charset="0"/>
                <a:cs typeface="Arial" panose="020B0604020202020204" pitchFamily="34" charset="0"/>
              </a:rPr>
              <a:t> </a:t>
            </a:r>
            <a:r>
              <a:rPr lang="en-US" altLang="en-US" sz="4400" dirty="0">
                <a:latin typeface="Aptos" panose="020B0004020202020204" pitchFamily="34" charset="0"/>
                <a:cs typeface="Arial" panose="020B0604020202020204" pitchFamily="34" charset="0"/>
              </a:rPr>
              <a:t>or </a:t>
            </a:r>
            <a:r>
              <a:rPr lang="en-US" altLang="en-US" sz="4400" b="1" dirty="0">
                <a:latin typeface="Aptos" panose="020B0004020202020204" pitchFamily="34" charset="0"/>
                <a:cs typeface="Arial Black" panose="020B0604020202020204" pitchFamily="34" charset="0"/>
              </a:rPr>
              <a:t>not at all knowledgeable</a:t>
            </a:r>
            <a:r>
              <a:rPr lang="en-US" altLang="en-US" sz="4400" dirty="0">
                <a:latin typeface="Aptos" panose="020B0004020202020204" pitchFamily="34" charset="0"/>
                <a:cs typeface="Arial" panose="020B0604020202020204" pitchFamily="34" charset="0"/>
              </a:rPr>
              <a:t> </a:t>
            </a:r>
            <a:br>
              <a:rPr lang="en-US" altLang="en-US" sz="4400" dirty="0">
                <a:latin typeface="Aptos" panose="020B0004020202020204" pitchFamily="34" charset="0"/>
                <a:cs typeface="Arial" panose="020B0604020202020204" pitchFamily="34" charset="0"/>
              </a:rPr>
            </a:br>
            <a:r>
              <a:rPr lang="en-US" altLang="en-US" sz="4400" dirty="0">
                <a:latin typeface="Aptos" panose="020B0004020202020204" pitchFamily="34" charset="0"/>
                <a:cs typeface="Arial" panose="020B0604020202020204" pitchFamily="34" charset="0"/>
              </a:rPr>
              <a:t>about life insurance.</a:t>
            </a:r>
            <a:endParaRPr kumimoji="0" lang="en-US" altLang="en-US" sz="4400" u="none" strike="noStrike" cap="none" normalizeH="0" baseline="0" dirty="0">
              <a:ln>
                <a:noFill/>
              </a:ln>
              <a:solidFill>
                <a:schemeClr val="tx1"/>
              </a:solidFill>
              <a:effectLst/>
              <a:latin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840023F-C5EF-0DA3-EAF9-AC7441376804}"/>
              </a:ext>
            </a:extLst>
          </p:cNvPr>
          <p:cNvSpPr txBox="1"/>
          <p:nvPr/>
        </p:nvSpPr>
        <p:spPr>
          <a:xfrm>
            <a:off x="516875" y="9455377"/>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a:t>
            </a:r>
            <a:r>
              <a:rPr lang="en-US" sz="1200" dirty="0">
                <a:latin typeface="Aptos" panose="020B0004020202020204" pitchFamily="34" charset="0"/>
              </a:rPr>
              <a:t> </a:t>
            </a:r>
            <a:r>
              <a:rPr lang="en-US" sz="1200" i="1" dirty="0">
                <a:latin typeface="Aptos" panose="020B0004020202020204" pitchFamily="34" charset="0"/>
              </a:rPr>
              <a:t>Insurance Barometer Study</a:t>
            </a:r>
            <a:r>
              <a:rPr lang="en-US" sz="1200" dirty="0">
                <a:latin typeface="Aptos" panose="020B0004020202020204" pitchFamily="34" charset="0"/>
              </a:rPr>
              <a:t>, LIMRA and Life Happens.</a:t>
            </a:r>
          </a:p>
        </p:txBody>
      </p:sp>
      <p:pic>
        <p:nvPicPr>
          <p:cNvPr id="3" name="Picture 2">
            <a:extLst>
              <a:ext uri="{FF2B5EF4-FFF2-40B4-BE49-F238E27FC236}">
                <a16:creationId xmlns:a16="http://schemas.microsoft.com/office/drawing/2014/main" id="{F3307A26-936E-43A9-3F33-6AA433D33923}"/>
              </a:ext>
            </a:extLst>
          </p:cNvPr>
          <p:cNvPicPr>
            <a:picLocks noChangeAspect="1"/>
          </p:cNvPicPr>
          <p:nvPr/>
        </p:nvPicPr>
        <p:blipFill>
          <a:blip r:embed="rId3"/>
          <a:srcRect l="8791" t="22868" r="553" b="9642"/>
          <a:stretch/>
        </p:blipFill>
        <p:spPr>
          <a:xfrm>
            <a:off x="516875" y="1784221"/>
            <a:ext cx="8233229" cy="7405307"/>
          </a:xfrm>
          <a:prstGeom prst="rect">
            <a:avLst/>
          </a:prstGeom>
        </p:spPr>
      </p:pic>
    </p:spTree>
    <p:extLst>
      <p:ext uri="{BB962C8B-B14F-4D97-AF65-F5344CB8AC3E}">
        <p14:creationId xmlns:p14="http://schemas.microsoft.com/office/powerpoint/2010/main" val="98093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662CB-BF02-227F-4079-FD46B42E13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189CCD-A8BF-D967-B35A-AF3EDA3A9AB6}"/>
              </a:ext>
            </a:extLst>
          </p:cNvPr>
          <p:cNvSpPr>
            <a:spLocks noGrp="1"/>
          </p:cNvSpPr>
          <p:nvPr>
            <p:ph type="title"/>
          </p:nvPr>
        </p:nvSpPr>
        <p:spPr/>
        <p:txBody>
          <a:bodyPr/>
          <a:lstStyle/>
          <a:p>
            <a:r>
              <a:rPr lang="en-US" b="0" dirty="0"/>
              <a:t>Understanding Life Insurance</a:t>
            </a:r>
            <a:endParaRPr lang="en-US" b="1" dirty="0"/>
          </a:p>
        </p:txBody>
      </p:sp>
      <p:sp>
        <p:nvSpPr>
          <p:cNvPr id="2" name="Speech Bubble: Rectangle 1">
            <a:extLst>
              <a:ext uri="{FF2B5EF4-FFF2-40B4-BE49-F238E27FC236}">
                <a16:creationId xmlns:a16="http://schemas.microsoft.com/office/drawing/2014/main" id="{71B317B9-0521-5088-F13F-27027BC6B112}"/>
              </a:ext>
            </a:extLst>
          </p:cNvPr>
          <p:cNvSpPr/>
          <p:nvPr/>
        </p:nvSpPr>
        <p:spPr>
          <a:xfrm>
            <a:off x="3925149" y="2308392"/>
            <a:ext cx="7263442" cy="3385830"/>
          </a:xfrm>
          <a:prstGeom prst="wedgeRectCallout">
            <a:avLst>
              <a:gd name="adj1" fmla="val -70239"/>
              <a:gd name="adj2" fmla="val -32738"/>
            </a:avLst>
          </a:prstGeom>
          <a:solidFill>
            <a:srgbClr val="00437B"/>
          </a:solidFill>
          <a:ln w="38100">
            <a:solidFill>
              <a:srgbClr val="00437B"/>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schemeClr val="bg1"/>
              </a:solidFill>
              <a:latin typeface="Aptos" panose="020B0004020202020204" pitchFamily="34" charset="0"/>
            </a:endParaRPr>
          </a:p>
        </p:txBody>
      </p:sp>
      <p:sp>
        <p:nvSpPr>
          <p:cNvPr id="5" name="TextBox 4">
            <a:extLst>
              <a:ext uri="{FF2B5EF4-FFF2-40B4-BE49-F238E27FC236}">
                <a16:creationId xmlns:a16="http://schemas.microsoft.com/office/drawing/2014/main" id="{A07C5406-46B8-2EB2-7586-55338E33F6D1}"/>
              </a:ext>
            </a:extLst>
          </p:cNvPr>
          <p:cNvSpPr txBox="1"/>
          <p:nvPr/>
        </p:nvSpPr>
        <p:spPr>
          <a:xfrm>
            <a:off x="4506222" y="2746479"/>
            <a:ext cx="6349761" cy="2443169"/>
          </a:xfrm>
          <a:prstGeom prst="rect">
            <a:avLst/>
          </a:prstGeom>
          <a:noFill/>
        </p:spPr>
        <p:txBody>
          <a:bodyPr wrap="square">
            <a:spAutoFit/>
          </a:bodyPr>
          <a:lstStyle/>
          <a:p>
            <a:pPr marL="0" marR="0">
              <a:lnSpc>
                <a:spcPct val="110000"/>
              </a:lnSpc>
              <a:spcAft>
                <a:spcPts val="600"/>
              </a:spcAft>
            </a:pPr>
            <a:r>
              <a:rPr lang="en-US" sz="2800" i="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“I feel there should be more education on life insurance. I found that most people are not aware of how important [life] insurance is and at what price it can be bought by young people.”</a:t>
            </a:r>
            <a:endParaRPr lang="en-US" sz="2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10" name="Speech Bubble: Rectangle 9">
            <a:extLst>
              <a:ext uri="{FF2B5EF4-FFF2-40B4-BE49-F238E27FC236}">
                <a16:creationId xmlns:a16="http://schemas.microsoft.com/office/drawing/2014/main" id="{CA879F63-D824-9C31-D251-E0B854408A21}"/>
              </a:ext>
            </a:extLst>
          </p:cNvPr>
          <p:cNvSpPr/>
          <p:nvPr/>
        </p:nvSpPr>
        <p:spPr>
          <a:xfrm flipH="1">
            <a:off x="7224262" y="6090438"/>
            <a:ext cx="7263442" cy="2727498"/>
          </a:xfrm>
          <a:prstGeom prst="wedgeRectCallout">
            <a:avLst>
              <a:gd name="adj1" fmla="val -70239"/>
              <a:gd name="adj2" fmla="val -32738"/>
            </a:avLst>
          </a:prstGeom>
          <a:solidFill>
            <a:schemeClr val="tx2"/>
          </a:solidFill>
          <a:ln w="38100">
            <a:solidFill>
              <a:srgbClr val="005F9E"/>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schemeClr val="bg1"/>
              </a:solidFill>
              <a:latin typeface="Aptos" panose="020B0004020202020204" pitchFamily="34" charset="0"/>
            </a:endParaRPr>
          </a:p>
        </p:txBody>
      </p:sp>
      <p:sp>
        <p:nvSpPr>
          <p:cNvPr id="9" name="TextBox 8">
            <a:extLst>
              <a:ext uri="{FF2B5EF4-FFF2-40B4-BE49-F238E27FC236}">
                <a16:creationId xmlns:a16="http://schemas.microsoft.com/office/drawing/2014/main" id="{870CF10E-0A86-124A-E96C-F2F7261B2FF3}"/>
              </a:ext>
            </a:extLst>
          </p:cNvPr>
          <p:cNvSpPr txBox="1"/>
          <p:nvPr/>
        </p:nvSpPr>
        <p:spPr>
          <a:xfrm>
            <a:off x="7478496" y="6396344"/>
            <a:ext cx="6754974" cy="2049985"/>
          </a:xfrm>
          <a:prstGeom prst="rect">
            <a:avLst/>
          </a:prstGeom>
          <a:noFill/>
        </p:spPr>
        <p:txBody>
          <a:bodyPr wrap="square" lIns="91440">
            <a:spAutoFit/>
          </a:bodyPr>
          <a:lstStyle/>
          <a:p>
            <a:pPr marL="457200" marR="0">
              <a:lnSpc>
                <a:spcPct val="115000"/>
              </a:lnSpc>
              <a:spcAft>
                <a:spcPts val="800"/>
              </a:spcAft>
            </a:pPr>
            <a:r>
              <a:rPr lang="en-US" sz="28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 would expect life insurance to be around the same price or a little more that my other insurances like car/medical insurance.”</a:t>
            </a:r>
            <a:endParaRPr lang="en-US"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Rectangle 4">
            <a:extLst>
              <a:ext uri="{FF2B5EF4-FFF2-40B4-BE49-F238E27FC236}">
                <a16:creationId xmlns:a16="http://schemas.microsoft.com/office/drawing/2014/main" id="{C4355F39-FC36-8181-A748-2FD4CCBA601B}"/>
              </a:ext>
            </a:extLst>
          </p:cNvPr>
          <p:cNvSpPr>
            <a:spLocks noChangeArrowheads="1"/>
          </p:cNvSpPr>
          <p:nvPr/>
        </p:nvSpPr>
        <p:spPr bwMode="auto">
          <a:xfrm>
            <a:off x="1238353" y="1962966"/>
            <a:ext cx="234084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6000" b="1" dirty="0">
                <a:solidFill>
                  <a:srgbClr val="00437B"/>
                </a:solidFill>
                <a:latin typeface="+mj-lt"/>
                <a:cs typeface="Arial Black" panose="020B0604020202020204" pitchFamily="34" charset="0"/>
              </a:rPr>
              <a:t>1966</a:t>
            </a:r>
            <a:endParaRPr kumimoji="0" lang="en-US" altLang="en-US" sz="6000" b="1" u="none" strike="noStrike" cap="none" normalizeH="0" baseline="0" dirty="0">
              <a:ln>
                <a:noFill/>
              </a:ln>
              <a:solidFill>
                <a:srgbClr val="00437B"/>
              </a:solidFill>
              <a:effectLst/>
              <a:latin typeface="+mj-lt"/>
              <a:cs typeface="Arial" panose="020B0604020202020204" pitchFamily="34" charset="0"/>
            </a:endParaRPr>
          </a:p>
        </p:txBody>
      </p:sp>
      <p:sp>
        <p:nvSpPr>
          <p:cNvPr id="7" name="Rectangle 4">
            <a:extLst>
              <a:ext uri="{FF2B5EF4-FFF2-40B4-BE49-F238E27FC236}">
                <a16:creationId xmlns:a16="http://schemas.microsoft.com/office/drawing/2014/main" id="{51FB8752-7B16-C430-3A72-141C97C15E02}"/>
              </a:ext>
            </a:extLst>
          </p:cNvPr>
          <p:cNvSpPr>
            <a:spLocks noChangeArrowheads="1"/>
          </p:cNvSpPr>
          <p:nvPr/>
        </p:nvSpPr>
        <p:spPr bwMode="auto">
          <a:xfrm>
            <a:off x="15222570" y="5582606"/>
            <a:ext cx="234084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6000" b="1" dirty="0">
                <a:solidFill>
                  <a:srgbClr val="005F9E"/>
                </a:solidFill>
                <a:latin typeface="+mj-lt"/>
                <a:cs typeface="Arial Black" panose="020B0604020202020204" pitchFamily="34" charset="0"/>
              </a:rPr>
              <a:t>2025</a:t>
            </a:r>
            <a:endParaRPr kumimoji="0" lang="en-US" altLang="en-US" sz="6000" b="1" u="none" strike="noStrike" cap="none" normalizeH="0" baseline="0" dirty="0">
              <a:ln>
                <a:noFill/>
              </a:ln>
              <a:solidFill>
                <a:srgbClr val="005F9E"/>
              </a:solidFill>
              <a:effectLst/>
              <a:latin typeface="+mj-lt"/>
              <a:cs typeface="Arial" panose="020B0604020202020204" pitchFamily="34" charset="0"/>
            </a:endParaRPr>
          </a:p>
        </p:txBody>
      </p:sp>
      <p:sp>
        <p:nvSpPr>
          <p:cNvPr id="8" name="TextBox 7">
            <a:extLst>
              <a:ext uri="{FF2B5EF4-FFF2-40B4-BE49-F238E27FC236}">
                <a16:creationId xmlns:a16="http://schemas.microsoft.com/office/drawing/2014/main" id="{AF9E42C9-3E3E-61CD-1D38-835C67935300}"/>
              </a:ext>
            </a:extLst>
          </p:cNvPr>
          <p:cNvSpPr txBox="1"/>
          <p:nvPr/>
        </p:nvSpPr>
        <p:spPr>
          <a:xfrm>
            <a:off x="352926" y="9718726"/>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a:t>
            </a:r>
            <a:r>
              <a:rPr lang="en-US" sz="1200" dirty="0">
                <a:latin typeface="Aptos" panose="020B0004020202020204" pitchFamily="34" charset="0"/>
              </a:rPr>
              <a:t> </a:t>
            </a:r>
            <a:r>
              <a:rPr lang="en-US" sz="1200" i="1" dirty="0">
                <a:latin typeface="Aptos" panose="020B0004020202020204" pitchFamily="34" charset="0"/>
              </a:rPr>
              <a:t>Insurance Barometer Study</a:t>
            </a:r>
            <a:r>
              <a:rPr lang="en-US" sz="1200" dirty="0">
                <a:latin typeface="Aptos" panose="020B0004020202020204" pitchFamily="34" charset="0"/>
              </a:rPr>
              <a:t>, LIMRA and Life Happens.</a:t>
            </a:r>
          </a:p>
        </p:txBody>
      </p:sp>
    </p:spTree>
    <p:extLst>
      <p:ext uri="{BB962C8B-B14F-4D97-AF65-F5344CB8AC3E}">
        <p14:creationId xmlns:p14="http://schemas.microsoft.com/office/powerpoint/2010/main" val="119399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desk with two computer screens&#10;&#10;Description automatically generated">
            <a:extLst>
              <a:ext uri="{FF2B5EF4-FFF2-40B4-BE49-F238E27FC236}">
                <a16:creationId xmlns:a16="http://schemas.microsoft.com/office/drawing/2014/main" id="{BFFA23C4-4BEC-5B9C-4302-8DE1B14C0133}"/>
              </a:ext>
            </a:extLst>
          </p:cNvPr>
          <p:cNvPicPr>
            <a:picLocks noGrp="1" noChangeAspect="1"/>
          </p:cNvPicPr>
          <p:nvPr>
            <p:ph type="pic" sz="quarter" idx="10"/>
          </p:nvPr>
        </p:nvPicPr>
        <p:blipFill>
          <a:blip r:embed="rId2"/>
          <a:srcRect t="24395" b="24395"/>
          <a:stretch>
            <a:fillRect/>
          </a:stretch>
        </p:blipFill>
        <p:spPr/>
      </p:pic>
      <p:sp>
        <p:nvSpPr>
          <p:cNvPr id="3" name="Title 2">
            <a:extLst>
              <a:ext uri="{FF2B5EF4-FFF2-40B4-BE49-F238E27FC236}">
                <a16:creationId xmlns:a16="http://schemas.microsoft.com/office/drawing/2014/main" id="{BF5CDF45-1B4D-407A-A44B-157EF05A7A73}"/>
              </a:ext>
            </a:extLst>
          </p:cNvPr>
          <p:cNvSpPr>
            <a:spLocks noGrp="1"/>
          </p:cNvSpPr>
          <p:nvPr>
            <p:ph type="title"/>
          </p:nvPr>
        </p:nvSpPr>
        <p:spPr/>
        <p:txBody>
          <a:bodyPr/>
          <a:lstStyle/>
          <a:p>
            <a:r>
              <a:rPr lang="en-US" dirty="0"/>
              <a:t>The Cost of Life Insurance</a:t>
            </a:r>
          </a:p>
        </p:txBody>
      </p:sp>
    </p:spTree>
    <p:extLst>
      <p:ext uri="{BB962C8B-B14F-4D97-AF65-F5344CB8AC3E}">
        <p14:creationId xmlns:p14="http://schemas.microsoft.com/office/powerpoint/2010/main" val="2264401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The Cost of Life </a:t>
            </a:r>
            <a:r>
              <a:rPr lang="en-US" dirty="0"/>
              <a:t>I</a:t>
            </a:r>
            <a:r>
              <a:rPr lang="en-US" b="0" dirty="0"/>
              <a:t>nsurance</a:t>
            </a:r>
            <a:endParaRPr lang="en-US" b="1" dirty="0"/>
          </a:p>
        </p:txBody>
      </p:sp>
      <p:sp>
        <p:nvSpPr>
          <p:cNvPr id="3" name="Rectangle 4">
            <a:extLst>
              <a:ext uri="{FF2B5EF4-FFF2-40B4-BE49-F238E27FC236}">
                <a16:creationId xmlns:a16="http://schemas.microsoft.com/office/drawing/2014/main" id="{BFBF51DD-8461-CBBE-4E13-9A1E0DABDB72}"/>
              </a:ext>
            </a:extLst>
          </p:cNvPr>
          <p:cNvSpPr>
            <a:spLocks noChangeArrowheads="1"/>
          </p:cNvSpPr>
          <p:nvPr/>
        </p:nvSpPr>
        <p:spPr bwMode="auto">
          <a:xfrm>
            <a:off x="1489382" y="3790235"/>
            <a:ext cx="7331061"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400" b="1" u="none" strike="noStrike" cap="none" normalizeH="0" baseline="0" dirty="0">
                <a:ln>
                  <a:noFill/>
                </a:ln>
                <a:solidFill>
                  <a:schemeClr val="tx2"/>
                </a:solidFill>
                <a:effectLst/>
                <a:latin typeface="Aptos" panose="020B0004020202020204" pitchFamily="34" charset="0"/>
                <a:cs typeface="Arial" panose="020B0604020202020204" pitchFamily="34" charset="0"/>
              </a:rPr>
              <a:t>Historically, about three quarters </a:t>
            </a:r>
            <a:r>
              <a:rPr kumimoji="0" lang="en-US" altLang="en-US" sz="4400" u="none" strike="noStrike" cap="none" normalizeH="0" baseline="0" dirty="0">
                <a:ln>
                  <a:noFill/>
                </a:ln>
                <a:solidFill>
                  <a:schemeClr val="tx1"/>
                </a:solidFill>
                <a:effectLst/>
                <a:latin typeface="Aptos" panose="020B0004020202020204" pitchFamily="34" charset="0"/>
                <a:cs typeface="Arial" panose="020B0604020202020204" pitchFamily="34" charset="0"/>
              </a:rPr>
              <a:t>of </a:t>
            </a:r>
            <a:r>
              <a:rPr lang="en-US" altLang="en-US" sz="4400" dirty="0">
                <a:latin typeface="Aptos" panose="020B0004020202020204" pitchFamily="34" charset="0"/>
                <a:cs typeface="Arial" panose="020B0604020202020204" pitchFamily="34" charset="0"/>
              </a:rPr>
              <a:t>Americans </a:t>
            </a:r>
            <a:r>
              <a:rPr kumimoji="0" lang="en-US" altLang="en-US" sz="4400" b="1" u="none" strike="noStrike" cap="none" normalizeH="0" baseline="0" dirty="0">
                <a:ln>
                  <a:noFill/>
                </a:ln>
                <a:solidFill>
                  <a:schemeClr val="tx1"/>
                </a:solidFill>
                <a:effectLst/>
                <a:latin typeface="Aptos" panose="020B0004020202020204" pitchFamily="34" charset="0"/>
                <a:cs typeface="Arial Black" panose="020B0604020202020204" pitchFamily="34" charset="0"/>
              </a:rPr>
              <a:t>overestimate</a:t>
            </a:r>
            <a:r>
              <a:rPr lang="en-US" altLang="en-US" sz="4400" dirty="0">
                <a:latin typeface="Aptos" panose="020B0004020202020204" pitchFamily="34" charset="0"/>
                <a:cs typeface="Arial Black" panose="020B0604020202020204" pitchFamily="34" charset="0"/>
              </a:rPr>
              <a:t> the actual </a:t>
            </a:r>
          </a:p>
          <a:p>
            <a:pPr marL="0" marR="0" lvl="0" indent="0" defTabSz="914400" rtl="0" eaLnBrk="0" fontAlgn="base" latinLnBrk="0" hangingPunct="0">
              <a:lnSpc>
                <a:spcPct val="100000"/>
              </a:lnSpc>
              <a:spcBef>
                <a:spcPct val="0"/>
              </a:spcBef>
              <a:spcAft>
                <a:spcPct val="0"/>
              </a:spcAft>
              <a:buClrTx/>
              <a:buSzTx/>
              <a:buFontTx/>
              <a:buNone/>
              <a:tabLst/>
            </a:pPr>
            <a:r>
              <a:rPr lang="en-US" altLang="en-US" sz="4400" dirty="0">
                <a:latin typeface="Aptos" panose="020B0004020202020204" pitchFamily="34" charset="0"/>
                <a:cs typeface="Arial Black" panose="020B0604020202020204" pitchFamily="34" charset="0"/>
              </a:rPr>
              <a:t>cost of life insurance.</a:t>
            </a:r>
            <a:endParaRPr kumimoji="0" lang="en-US" altLang="en-US" sz="4400" u="none" strike="noStrike" cap="none" normalizeH="0" baseline="0" dirty="0">
              <a:ln>
                <a:noFill/>
              </a:ln>
              <a:solidFill>
                <a:schemeClr val="tx1"/>
              </a:solidFill>
              <a:effectLst/>
              <a:latin typeface="Aptos" panose="020B0004020202020204" pitchFamily="34" charset="0"/>
              <a:cs typeface="Arial Black" panose="020B0604020202020204" pitchFamily="34" charset="0"/>
            </a:endParaRPr>
          </a:p>
        </p:txBody>
      </p:sp>
      <p:sp>
        <p:nvSpPr>
          <p:cNvPr id="6" name="TextBox 5">
            <a:extLst>
              <a:ext uri="{FF2B5EF4-FFF2-40B4-BE49-F238E27FC236}">
                <a16:creationId xmlns:a16="http://schemas.microsoft.com/office/drawing/2014/main" id="{F557B924-13E8-5273-7B0B-ED673D7E8E42}"/>
              </a:ext>
            </a:extLst>
          </p:cNvPr>
          <p:cNvSpPr txBox="1"/>
          <p:nvPr/>
        </p:nvSpPr>
        <p:spPr>
          <a:xfrm>
            <a:off x="324790" y="9719541"/>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a:t>
            </a:r>
            <a:r>
              <a:rPr lang="en-US" sz="1200" dirty="0">
                <a:latin typeface="Aptos" panose="020B0004020202020204" pitchFamily="34" charset="0"/>
              </a:rPr>
              <a:t> </a:t>
            </a:r>
            <a:r>
              <a:rPr lang="en-US" sz="1200" i="1" dirty="0">
                <a:latin typeface="Aptos" panose="020B0004020202020204" pitchFamily="34" charset="0"/>
              </a:rPr>
              <a:t>Insurance Barometer Study</a:t>
            </a:r>
            <a:r>
              <a:rPr lang="en-US" sz="1200" dirty="0">
                <a:latin typeface="Aptos" panose="020B0004020202020204" pitchFamily="34" charset="0"/>
              </a:rPr>
              <a:t>, LIMRA and Life Happens.</a:t>
            </a:r>
          </a:p>
        </p:txBody>
      </p:sp>
      <p:pic>
        <p:nvPicPr>
          <p:cNvPr id="2" name="Picture 1">
            <a:extLst>
              <a:ext uri="{FF2B5EF4-FFF2-40B4-BE49-F238E27FC236}">
                <a16:creationId xmlns:a16="http://schemas.microsoft.com/office/drawing/2014/main" id="{7FF5C734-F1EA-7701-F601-8C5CA9D24262}"/>
              </a:ext>
            </a:extLst>
          </p:cNvPr>
          <p:cNvPicPr>
            <a:picLocks noChangeAspect="1"/>
          </p:cNvPicPr>
          <p:nvPr/>
        </p:nvPicPr>
        <p:blipFill>
          <a:blip r:embed="rId3"/>
          <a:srcRect l="20499" r="5329"/>
          <a:stretch/>
        </p:blipFill>
        <p:spPr>
          <a:xfrm>
            <a:off x="10227212" y="1893690"/>
            <a:ext cx="7331061" cy="6593859"/>
          </a:xfrm>
          <a:prstGeom prst="rect">
            <a:avLst/>
          </a:prstGeom>
        </p:spPr>
      </p:pic>
    </p:spTree>
    <p:extLst>
      <p:ext uri="{BB962C8B-B14F-4D97-AF65-F5344CB8AC3E}">
        <p14:creationId xmlns:p14="http://schemas.microsoft.com/office/powerpoint/2010/main" val="2051385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E47EA-26B9-955E-0940-38A426670A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8A6333-F00B-F023-DC16-79DA0500663D}"/>
              </a:ext>
            </a:extLst>
          </p:cNvPr>
          <p:cNvSpPr>
            <a:spLocks noGrp="1"/>
          </p:cNvSpPr>
          <p:nvPr>
            <p:ph type="title"/>
          </p:nvPr>
        </p:nvSpPr>
        <p:spPr/>
        <p:txBody>
          <a:bodyPr/>
          <a:lstStyle/>
          <a:p>
            <a:r>
              <a:rPr lang="en-US" b="0" dirty="0"/>
              <a:t>The Cost of Life Insurance</a:t>
            </a:r>
            <a:endParaRPr lang="en-US" b="1" dirty="0"/>
          </a:p>
        </p:txBody>
      </p:sp>
      <p:sp>
        <p:nvSpPr>
          <p:cNvPr id="5" name="Rectangle 4">
            <a:extLst>
              <a:ext uri="{FF2B5EF4-FFF2-40B4-BE49-F238E27FC236}">
                <a16:creationId xmlns:a16="http://schemas.microsoft.com/office/drawing/2014/main" id="{175E20D8-B245-E85B-2936-FBAC934B2068}"/>
              </a:ext>
            </a:extLst>
          </p:cNvPr>
          <p:cNvSpPr>
            <a:spLocks noChangeArrowheads="1"/>
          </p:cNvSpPr>
          <p:nvPr/>
        </p:nvSpPr>
        <p:spPr bwMode="auto">
          <a:xfrm>
            <a:off x="8529638" y="4110531"/>
            <a:ext cx="9186862"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400" u="none" strike="noStrike" cap="none" normalizeH="0" baseline="0" dirty="0">
                <a:ln>
                  <a:noFill/>
                </a:ln>
                <a:solidFill>
                  <a:schemeClr val="tx1"/>
                </a:solidFill>
                <a:effectLst/>
                <a:latin typeface="Aptos" panose="020B0004020202020204" pitchFamily="34" charset="0"/>
                <a:cs typeface="Arial" panose="020B0604020202020204" pitchFamily="34" charset="0"/>
              </a:rPr>
              <a:t>Adults 35 and under who say they are healthiest are </a:t>
            </a:r>
            <a:r>
              <a:rPr kumimoji="0" lang="en-US" altLang="en-US" sz="4400" b="1" u="none" strike="noStrike" cap="none" normalizeH="0" baseline="0" dirty="0">
                <a:ln>
                  <a:noFill/>
                </a:ln>
                <a:solidFill>
                  <a:schemeClr val="tx1"/>
                </a:solidFill>
                <a:effectLst/>
                <a:latin typeface="Aptos" panose="020B0004020202020204" pitchFamily="34" charset="0"/>
                <a:cs typeface="Arial" panose="020B0604020202020204" pitchFamily="34" charset="0"/>
              </a:rPr>
              <a:t>overestimating</a:t>
            </a:r>
            <a:r>
              <a:rPr kumimoji="0" lang="en-US" altLang="en-US" sz="4400" u="none" strike="noStrike" cap="none" normalizeH="0" baseline="0" dirty="0">
                <a:ln>
                  <a:noFill/>
                </a:ln>
                <a:solidFill>
                  <a:schemeClr val="tx1"/>
                </a:solidFill>
                <a:effectLst/>
                <a:latin typeface="Aptos" panose="020B0004020202020204" pitchFamily="34" charset="0"/>
                <a:cs typeface="Arial" panose="020B0604020202020204" pitchFamily="34" charset="0"/>
              </a:rPr>
              <a:t> the price of lif</a:t>
            </a:r>
            <a:r>
              <a:rPr lang="en-US" altLang="en-US" sz="4400" dirty="0">
                <a:latin typeface="Aptos" panose="020B0004020202020204" pitchFamily="34" charset="0"/>
                <a:cs typeface="Arial" panose="020B0604020202020204" pitchFamily="34" charset="0"/>
              </a:rPr>
              <a:t>e insurance by </a:t>
            </a:r>
            <a:r>
              <a:rPr lang="en-US" altLang="en-US" sz="4400" b="1" dirty="0">
                <a:solidFill>
                  <a:schemeClr val="tx2"/>
                </a:solidFill>
                <a:latin typeface="Aptos" panose="020B0004020202020204" pitchFamily="34" charset="0"/>
                <a:cs typeface="Arial" panose="020B0604020202020204" pitchFamily="34" charset="0"/>
              </a:rPr>
              <a:t>7</a:t>
            </a:r>
            <a:r>
              <a:rPr lang="en-US" altLang="en-US" sz="4400" b="1" dirty="0">
                <a:solidFill>
                  <a:schemeClr val="tx2"/>
                </a:solidFill>
                <a:latin typeface="Aptos Narrow" panose="020B0004020202020204" pitchFamily="34" charset="0"/>
                <a:cs typeface="Arial" panose="020B0604020202020204" pitchFamily="34" charset="0"/>
              </a:rPr>
              <a:t>–</a:t>
            </a:r>
            <a:r>
              <a:rPr lang="en-US" altLang="en-US" sz="4400" b="1" dirty="0">
                <a:solidFill>
                  <a:schemeClr val="tx2"/>
                </a:solidFill>
                <a:latin typeface="Aptos" panose="020B0004020202020204" pitchFamily="34" charset="0"/>
                <a:cs typeface="Arial" panose="020B0604020202020204" pitchFamily="34" charset="0"/>
              </a:rPr>
              <a:t>10x</a:t>
            </a:r>
            <a:endParaRPr kumimoji="0" lang="en-US" altLang="en-US" sz="4400" b="1" u="none" strike="noStrike" cap="none" normalizeH="0" baseline="0" dirty="0">
              <a:ln>
                <a:noFill/>
              </a:ln>
              <a:solidFill>
                <a:schemeClr val="tx2"/>
              </a:solidFill>
              <a:effectLst/>
              <a:latin typeface="Aptos" panose="020B00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9E2E0399-6C07-E951-BB78-489242F52596}"/>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pic>
        <p:nvPicPr>
          <p:cNvPr id="2" name="Picture 1">
            <a:extLst>
              <a:ext uri="{FF2B5EF4-FFF2-40B4-BE49-F238E27FC236}">
                <a16:creationId xmlns:a16="http://schemas.microsoft.com/office/drawing/2014/main" id="{AF62718E-7A0C-FEF9-FA08-8437CDFE1F9F}"/>
              </a:ext>
            </a:extLst>
          </p:cNvPr>
          <p:cNvPicPr>
            <a:picLocks noChangeAspect="1"/>
          </p:cNvPicPr>
          <p:nvPr/>
        </p:nvPicPr>
        <p:blipFill>
          <a:blip r:embed="rId3"/>
          <a:srcRect l="12914" r="12914"/>
          <a:stretch/>
        </p:blipFill>
        <p:spPr>
          <a:xfrm>
            <a:off x="910771" y="2076450"/>
            <a:ext cx="6819900" cy="6134100"/>
          </a:xfrm>
          <a:prstGeom prst="rect">
            <a:avLst/>
          </a:prstGeom>
        </p:spPr>
      </p:pic>
    </p:spTree>
    <p:extLst>
      <p:ext uri="{BB962C8B-B14F-4D97-AF65-F5344CB8AC3E}">
        <p14:creationId xmlns:p14="http://schemas.microsoft.com/office/powerpoint/2010/main" val="2090329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2184-1182-1505-569C-79D1F8352ED8}"/>
              </a:ext>
            </a:extLst>
          </p:cNvPr>
          <p:cNvSpPr>
            <a:spLocks noGrp="1"/>
          </p:cNvSpPr>
          <p:nvPr>
            <p:ph type="title"/>
          </p:nvPr>
        </p:nvSpPr>
        <p:spPr/>
        <p:txBody>
          <a:bodyPr/>
          <a:lstStyle/>
          <a:p>
            <a:r>
              <a:rPr lang="en-US" b="0" dirty="0"/>
              <a:t>The Cost of Life Insurance</a:t>
            </a:r>
            <a:endParaRPr lang="en-US" dirty="0"/>
          </a:p>
        </p:txBody>
      </p:sp>
      <p:sp>
        <p:nvSpPr>
          <p:cNvPr id="3" name="TextBox 2">
            <a:extLst>
              <a:ext uri="{FF2B5EF4-FFF2-40B4-BE49-F238E27FC236}">
                <a16:creationId xmlns:a16="http://schemas.microsoft.com/office/drawing/2014/main" id="{6E8D19D4-B450-9843-D189-1AE129270C00}"/>
              </a:ext>
            </a:extLst>
          </p:cNvPr>
          <p:cNvSpPr txBox="1"/>
          <p:nvPr/>
        </p:nvSpPr>
        <p:spPr>
          <a:xfrm>
            <a:off x="1336430" y="2059879"/>
            <a:ext cx="15404123" cy="1446550"/>
          </a:xfrm>
          <a:prstGeom prst="rect">
            <a:avLst/>
          </a:prstGeom>
          <a:noFill/>
        </p:spPr>
        <p:txBody>
          <a:bodyPr wrap="square" rtlCol="0">
            <a:spAutoFit/>
          </a:bodyPr>
          <a:lstStyle/>
          <a:p>
            <a:pPr algn="ctr"/>
            <a:r>
              <a:rPr lang="en-US" sz="4400" dirty="0">
                <a:latin typeface="Aptos" panose="020B0004020202020204" pitchFamily="34" charset="0"/>
              </a:rPr>
              <a:t>Of those who say it’s too expensive…</a:t>
            </a:r>
          </a:p>
          <a:p>
            <a:pPr algn="ctr"/>
            <a:r>
              <a:rPr lang="en-US" sz="4400" dirty="0">
                <a:latin typeface="Aptos" panose="020B0004020202020204" pitchFamily="34" charset="0"/>
              </a:rPr>
              <a:t>the majority overestimate the cost</a:t>
            </a:r>
          </a:p>
        </p:txBody>
      </p:sp>
      <p:sp>
        <p:nvSpPr>
          <p:cNvPr id="15" name="TextBox 14">
            <a:extLst>
              <a:ext uri="{FF2B5EF4-FFF2-40B4-BE49-F238E27FC236}">
                <a16:creationId xmlns:a16="http://schemas.microsoft.com/office/drawing/2014/main" id="{8AEA0090-515C-BA74-660D-A1648E555916}"/>
              </a:ext>
            </a:extLst>
          </p:cNvPr>
          <p:cNvSpPr txBox="1"/>
          <p:nvPr/>
        </p:nvSpPr>
        <p:spPr>
          <a:xfrm>
            <a:off x="352926" y="9705474"/>
            <a:ext cx="12496800" cy="276999"/>
          </a:xfrm>
          <a:prstGeom prst="rect">
            <a:avLst/>
          </a:prstGeom>
          <a:noFill/>
        </p:spPr>
        <p:txBody>
          <a:bodyPr wrap="square" rtlCol="0">
            <a:spAutoFit/>
          </a:bodyPr>
          <a:lstStyle/>
          <a:p>
            <a:r>
              <a:rPr lang="en-US" sz="1200" dirty="0">
                <a:latin typeface="Aptos" panose="020B0004020202020204" pitchFamily="34" charset="0"/>
              </a:rPr>
              <a:t>Source: </a:t>
            </a:r>
            <a:r>
              <a:rPr lang="en-US" sz="1200" i="1" dirty="0">
                <a:latin typeface="Aptos" panose="020B0004020202020204" pitchFamily="34" charset="0"/>
              </a:rPr>
              <a:t>2025 Insurance Barometer Study</a:t>
            </a:r>
            <a:r>
              <a:rPr lang="en-US" sz="1200" dirty="0">
                <a:latin typeface="Aptos" panose="020B0004020202020204" pitchFamily="34" charset="0"/>
              </a:rPr>
              <a:t>, LIMRA and Life Happens.</a:t>
            </a:r>
          </a:p>
        </p:txBody>
      </p:sp>
      <p:sp>
        <p:nvSpPr>
          <p:cNvPr id="13" name="Rectangle 12">
            <a:extLst>
              <a:ext uri="{FF2B5EF4-FFF2-40B4-BE49-F238E27FC236}">
                <a16:creationId xmlns:a16="http://schemas.microsoft.com/office/drawing/2014/main" id="{5BC50BFA-8E59-DE73-4814-050F460B0744}"/>
              </a:ext>
            </a:extLst>
          </p:cNvPr>
          <p:cNvSpPr/>
          <p:nvPr/>
        </p:nvSpPr>
        <p:spPr>
          <a:xfrm>
            <a:off x="3975340" y="4168904"/>
            <a:ext cx="4914900" cy="3136525"/>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latin typeface="Aptos" panose="020B0004020202020204" pitchFamily="34" charset="0"/>
            </a:endParaRPr>
          </a:p>
        </p:txBody>
      </p:sp>
      <p:grpSp>
        <p:nvGrpSpPr>
          <p:cNvPr id="4" name="Group 3">
            <a:extLst>
              <a:ext uri="{FF2B5EF4-FFF2-40B4-BE49-F238E27FC236}">
                <a16:creationId xmlns:a16="http://schemas.microsoft.com/office/drawing/2014/main" id="{9C5EA998-B67A-CBDF-64AB-DB83CA91FAA3}"/>
              </a:ext>
            </a:extLst>
          </p:cNvPr>
          <p:cNvGrpSpPr/>
          <p:nvPr/>
        </p:nvGrpSpPr>
        <p:grpSpPr>
          <a:xfrm>
            <a:off x="3975339" y="5139255"/>
            <a:ext cx="4914901" cy="1398261"/>
            <a:chOff x="2529201" y="6064123"/>
            <a:chExt cx="4914901" cy="1806950"/>
          </a:xfrm>
        </p:grpSpPr>
        <p:sp>
          <p:nvSpPr>
            <p:cNvPr id="10" name="Rectangle 4">
              <a:extLst>
                <a:ext uri="{FF2B5EF4-FFF2-40B4-BE49-F238E27FC236}">
                  <a16:creationId xmlns:a16="http://schemas.microsoft.com/office/drawing/2014/main" id="{8FC153D5-554D-5E43-FDC2-F0DED99A71AE}"/>
                </a:ext>
              </a:extLst>
            </p:cNvPr>
            <p:cNvSpPr>
              <a:spLocks noChangeArrowheads="1"/>
            </p:cNvSpPr>
            <p:nvPr/>
          </p:nvSpPr>
          <p:spPr bwMode="auto">
            <a:xfrm>
              <a:off x="2529201" y="6064123"/>
              <a:ext cx="4914901" cy="10156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6000" b="1" dirty="0">
                  <a:solidFill>
                    <a:schemeClr val="tx2"/>
                  </a:solidFill>
                  <a:latin typeface="Aptos" panose="020B0004020202020204" pitchFamily="34" charset="0"/>
                  <a:cs typeface="Arial Black" panose="020B0604020202020204" pitchFamily="34" charset="0"/>
                </a:rPr>
                <a:t>53%</a:t>
              </a:r>
              <a:endParaRPr kumimoji="0" lang="en-US" altLang="en-US" sz="6000" b="1" u="none" strike="noStrike" cap="none" normalizeH="0" baseline="0" dirty="0">
                <a:ln>
                  <a:noFill/>
                </a:ln>
                <a:solidFill>
                  <a:schemeClr val="tx2"/>
                </a:solidFill>
                <a:effectLst/>
                <a:latin typeface="Aptos" panose="020B0004020202020204" pitchFamily="34" charset="0"/>
                <a:cs typeface="Arial Black" panose="020B0604020202020204" pitchFamily="34" charset="0"/>
              </a:endParaRPr>
            </a:p>
          </p:txBody>
        </p:sp>
        <p:sp>
          <p:nvSpPr>
            <p:cNvPr id="9" name="Rectangle 4">
              <a:extLst>
                <a:ext uri="{FF2B5EF4-FFF2-40B4-BE49-F238E27FC236}">
                  <a16:creationId xmlns:a16="http://schemas.microsoft.com/office/drawing/2014/main" id="{4E8AD4DF-3362-7374-D9D9-F1A46D45A380}"/>
                </a:ext>
              </a:extLst>
            </p:cNvPr>
            <p:cNvSpPr>
              <a:spLocks noChangeArrowheads="1"/>
            </p:cNvSpPr>
            <p:nvPr/>
          </p:nvSpPr>
          <p:spPr bwMode="auto">
            <a:xfrm>
              <a:off x="2529201" y="7101632"/>
              <a:ext cx="49149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u="none" strike="noStrike" cap="none" normalizeH="0" baseline="0" dirty="0">
                  <a:ln>
                    <a:noFill/>
                  </a:ln>
                  <a:effectLst/>
                  <a:latin typeface="Aptos" panose="020B0004020202020204" pitchFamily="34" charset="0"/>
                  <a:cs typeface="Arial" panose="020B0604020202020204" pitchFamily="34" charset="0"/>
                </a:rPr>
                <a:t>Millennials </a:t>
              </a:r>
              <a:endParaRPr kumimoji="0" lang="en-US" altLang="en-US" sz="4400" b="1" u="none" strike="noStrike" cap="none" normalizeH="0" baseline="0" dirty="0">
                <a:ln>
                  <a:noFill/>
                </a:ln>
                <a:effectLst/>
                <a:latin typeface="Aptos" panose="020B0004020202020204" pitchFamily="34" charset="0"/>
                <a:cs typeface="Arial Black" panose="020B0604020202020204" pitchFamily="34" charset="0"/>
              </a:endParaRPr>
            </a:p>
          </p:txBody>
        </p:sp>
      </p:grpSp>
      <p:sp>
        <p:nvSpPr>
          <p:cNvPr id="5" name="Rectangle 4">
            <a:extLst>
              <a:ext uri="{FF2B5EF4-FFF2-40B4-BE49-F238E27FC236}">
                <a16:creationId xmlns:a16="http://schemas.microsoft.com/office/drawing/2014/main" id="{1A8A5427-A4CE-7A89-B64C-3DFDB2CCC59E}"/>
              </a:ext>
            </a:extLst>
          </p:cNvPr>
          <p:cNvSpPr/>
          <p:nvPr/>
        </p:nvSpPr>
        <p:spPr>
          <a:xfrm>
            <a:off x="9397761" y="4165099"/>
            <a:ext cx="4914900" cy="3136525"/>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pSp>
        <p:nvGrpSpPr>
          <p:cNvPr id="6" name="Group 5">
            <a:extLst>
              <a:ext uri="{FF2B5EF4-FFF2-40B4-BE49-F238E27FC236}">
                <a16:creationId xmlns:a16="http://schemas.microsoft.com/office/drawing/2014/main" id="{52A1EB21-68A9-8942-A0F9-194C27A5CBC7}"/>
              </a:ext>
            </a:extLst>
          </p:cNvPr>
          <p:cNvGrpSpPr/>
          <p:nvPr/>
        </p:nvGrpSpPr>
        <p:grpSpPr>
          <a:xfrm>
            <a:off x="9397758" y="5135450"/>
            <a:ext cx="4914903" cy="1398261"/>
            <a:chOff x="2529199" y="6064123"/>
            <a:chExt cx="4914903" cy="1806950"/>
          </a:xfrm>
        </p:grpSpPr>
        <p:sp>
          <p:nvSpPr>
            <p:cNvPr id="7" name="Rectangle 4">
              <a:extLst>
                <a:ext uri="{FF2B5EF4-FFF2-40B4-BE49-F238E27FC236}">
                  <a16:creationId xmlns:a16="http://schemas.microsoft.com/office/drawing/2014/main" id="{27A25123-8B77-7EEB-0E42-77D26220FA6B}"/>
                </a:ext>
              </a:extLst>
            </p:cNvPr>
            <p:cNvSpPr>
              <a:spLocks noChangeArrowheads="1"/>
            </p:cNvSpPr>
            <p:nvPr/>
          </p:nvSpPr>
          <p:spPr bwMode="auto">
            <a:xfrm>
              <a:off x="2529199" y="6064123"/>
              <a:ext cx="4914901" cy="10156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6000" b="1" dirty="0">
                  <a:solidFill>
                    <a:schemeClr val="tx2"/>
                  </a:solidFill>
                  <a:latin typeface="Aptos" panose="020B0004020202020204" pitchFamily="34" charset="0"/>
                  <a:cs typeface="Arial Black" panose="020B0604020202020204" pitchFamily="34" charset="0"/>
                </a:rPr>
                <a:t>76%</a:t>
              </a:r>
              <a:endParaRPr kumimoji="0" lang="en-US" altLang="en-US" sz="6000" b="1" u="none" strike="noStrike" cap="none" normalizeH="0" baseline="0" dirty="0">
                <a:ln>
                  <a:noFill/>
                </a:ln>
                <a:solidFill>
                  <a:schemeClr val="tx2"/>
                </a:solidFill>
                <a:effectLst/>
                <a:latin typeface="Aptos" panose="020B0004020202020204" pitchFamily="34" charset="0"/>
                <a:cs typeface="Arial Black" panose="020B0604020202020204" pitchFamily="34" charset="0"/>
              </a:endParaRPr>
            </a:p>
          </p:txBody>
        </p:sp>
        <p:sp>
          <p:nvSpPr>
            <p:cNvPr id="8" name="Rectangle 4">
              <a:extLst>
                <a:ext uri="{FF2B5EF4-FFF2-40B4-BE49-F238E27FC236}">
                  <a16:creationId xmlns:a16="http://schemas.microsoft.com/office/drawing/2014/main" id="{DCFC1CA3-66DA-2292-864D-461B9CBB9369}"/>
                </a:ext>
              </a:extLst>
            </p:cNvPr>
            <p:cNvSpPr>
              <a:spLocks noChangeArrowheads="1"/>
            </p:cNvSpPr>
            <p:nvPr/>
          </p:nvSpPr>
          <p:spPr bwMode="auto">
            <a:xfrm>
              <a:off x="2529202" y="7101632"/>
              <a:ext cx="49149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u="none" strike="noStrike" cap="none" normalizeH="0" baseline="0" dirty="0">
                  <a:ln>
                    <a:noFill/>
                  </a:ln>
                  <a:effectLst/>
                  <a:latin typeface="Aptos" panose="020B0004020202020204" pitchFamily="34" charset="0"/>
                  <a:cs typeface="Arial" panose="020B0604020202020204" pitchFamily="34" charset="0"/>
                </a:rPr>
                <a:t>Gen Z</a:t>
              </a:r>
              <a:endParaRPr kumimoji="0" lang="en-US" altLang="en-US" sz="4400" b="1" u="none" strike="noStrike" cap="none" normalizeH="0" baseline="0" dirty="0">
                <a:ln>
                  <a:noFill/>
                </a:ln>
                <a:effectLst/>
                <a:latin typeface="Aptos" panose="020B0004020202020204" pitchFamily="34" charset="0"/>
                <a:cs typeface="Arial Black" panose="020B0604020202020204" pitchFamily="34" charset="0"/>
              </a:endParaRPr>
            </a:p>
          </p:txBody>
        </p:sp>
      </p:grpSp>
    </p:spTree>
    <p:extLst>
      <p:ext uri="{BB962C8B-B14F-4D97-AF65-F5344CB8AC3E}">
        <p14:creationId xmlns:p14="http://schemas.microsoft.com/office/powerpoint/2010/main" val="2930548673"/>
      </p:ext>
    </p:extLst>
  </p:cSld>
  <p:clrMapOvr>
    <a:masterClrMapping/>
  </p:clrMapOvr>
</p:sld>
</file>

<file path=ppt/theme/theme1.xml><?xml version="1.0" encoding="utf-8"?>
<a:theme xmlns:a="http://schemas.openxmlformats.org/drawingml/2006/main" name="Title Slides">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7B6BE4F7-AA4E-49E7-8497-7009C17067C9}"/>
    </a:ext>
  </a:extLst>
</a:theme>
</file>

<file path=ppt/theme/theme2.xml><?xml version="1.0" encoding="utf-8"?>
<a:theme xmlns:a="http://schemas.openxmlformats.org/drawingml/2006/main" name="Divider Transitio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peakers Dark Blue DO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RA_Speaker_EXTERNAL Pwpt Presentation Template_KG" id="{26F19CB5-C259-483C-9763-24C00743E5D0}" vid="{C3E050ED-9246-439D-92E5-6A9F845AEDAA}"/>
    </a:ext>
  </a:extLst>
</a:theme>
</file>

<file path=ppt/theme/theme4.xml><?xml version="1.0" encoding="utf-8"?>
<a:theme xmlns:a="http://schemas.openxmlformats.org/drawingml/2006/main" name="1_Thank You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RA_Speaker_EXTERNAL Pwpt Presentation Template_KG" id="{26F19CB5-C259-483C-9763-24C00743E5D0}" vid="{82CCD353-5372-4BDF-AD0D-03E33AE3E08A}"/>
    </a:ext>
  </a:extLst>
</a:theme>
</file>

<file path=ppt/theme/theme5.xml><?xml version="1.0" encoding="utf-8"?>
<a:theme xmlns:a="http://schemas.openxmlformats.org/drawingml/2006/main" name="1_Speakers Dark Blue DO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RA_Speaker_EXTERNAL Pwpt Presentation Template_KG" id="{26F19CB5-C259-483C-9763-24C00743E5D0}" vid="{C3E050ED-9246-439D-92E5-6A9F845AEDAA}"/>
    </a:ext>
  </a:extLst>
</a:theme>
</file>

<file path=ppt/theme/theme6.xml><?xml version="1.0" encoding="utf-8"?>
<a:theme xmlns:a="http://schemas.openxmlformats.org/drawingml/2006/main" name="2024 LIMRA-LOMA Presentation">
  <a:themeElements>
    <a:clrScheme name="LIMRA LOMA Brand Colors 2025">
      <a:dk1>
        <a:srgbClr val="000000"/>
      </a:dk1>
      <a:lt1>
        <a:srgbClr val="FFFFFF"/>
      </a:lt1>
      <a:dk2>
        <a:srgbClr val="005F9E"/>
      </a:dk2>
      <a:lt2>
        <a:srgbClr val="E2DED9"/>
      </a:lt2>
      <a:accent1>
        <a:srgbClr val="129DC0"/>
      </a:accent1>
      <a:accent2>
        <a:srgbClr val="E6B711"/>
      </a:accent2>
      <a:accent3>
        <a:srgbClr val="008145"/>
      </a:accent3>
      <a:accent4>
        <a:srgbClr val="F7921E"/>
      </a:accent4>
      <a:accent5>
        <a:srgbClr val="603F99"/>
      </a:accent5>
      <a:accent6>
        <a:srgbClr val="52B9E9"/>
      </a:accent6>
      <a:hlink>
        <a:srgbClr val="005F9E"/>
      </a:hlink>
      <a:folHlink>
        <a:srgbClr val="008599"/>
      </a:folHlink>
    </a:clrScheme>
    <a:fontScheme name="Custom 2">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41486C7A03EC45BCC38178807D06F1" ma:contentTypeVersion="0" ma:contentTypeDescription="Create a new document." ma:contentTypeScope="" ma:versionID="a59cf86224a53c1a91cc8b3eb9a7cae4">
  <xsd:schema xmlns:xsd="http://www.w3.org/2001/XMLSchema" xmlns:xs="http://www.w3.org/2001/XMLSchema" xmlns:p="http://schemas.microsoft.com/office/2006/metadata/properties" xmlns:ns2="ff47d776-8114-4207-8cc3-ed44e79849e7" targetNamespace="http://schemas.microsoft.com/office/2006/metadata/properties" ma:root="true" ma:fieldsID="d2bcf69eafe7713bf656e0fceb4d214a" ns2:_="">
    <xsd:import namespace="ff47d776-8114-4207-8cc3-ed44e79849e7"/>
    <xsd:element name="properties">
      <xsd:complexType>
        <xsd:sequence>
          <xsd:element name="documentManagement">
            <xsd:complexType>
              <xsd:all>
                <xsd:element ref="ns2:Sensi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7d776-8114-4207-8cc3-ed44e79849e7" elementFormDefault="qualified">
    <xsd:import namespace="http://schemas.microsoft.com/office/2006/documentManagement/types"/>
    <xsd:import namespace="http://schemas.microsoft.com/office/infopath/2007/PartnerControls"/>
    <xsd:element name="Sensitivity" ma:index="8" nillable="true" ma:displayName="Sensitivity" ma:default="Internal Use" ma:format="Dropdown" ma:internalName="Sensitivity">
      <xsd:simpleType>
        <xsd:restriction base="dms:Choice">
          <xsd:enumeration value="Public"/>
          <xsd:enumeration value="Member Only"/>
          <xsd:enumeration value="Internal Use"/>
          <xsd:enumeration value="Confidential"/>
          <xsd:enumeration value="Secre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ensitivity xmlns="ff47d776-8114-4207-8cc3-ed44e79849e7">Internal Use</Sensitivit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450803-64D2-43CB-AB11-D215B975B0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7d776-8114-4207-8cc3-ed44e79849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7CD4A8-A75F-4042-8B00-3ABE0B150ACA}">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www.w3.org/XML/1998/namespace"/>
    <ds:schemaRef ds:uri="ff47d776-8114-4207-8cc3-ed44e79849e7"/>
  </ds:schemaRefs>
</ds:datastoreItem>
</file>

<file path=customXml/itemProps3.xml><?xml version="1.0" encoding="utf-8"?>
<ds:datastoreItem xmlns:ds="http://schemas.openxmlformats.org/officeDocument/2006/customXml" ds:itemID="{28739A3B-44F2-4B1D-86F9-B06C3C6995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1042-2022 AC Speaker_INTERNAL Pwpt Presentation Template_v7</Template>
  <TotalTime>16601</TotalTime>
  <Words>2296</Words>
  <Application>Microsoft Office PowerPoint</Application>
  <PresentationFormat>Custom</PresentationFormat>
  <Paragraphs>212</Paragraphs>
  <Slides>31</Slides>
  <Notes>21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31</vt:i4>
      </vt:variant>
    </vt:vector>
  </HeadingPairs>
  <TitlesOfParts>
    <vt:vector size="45" baseType="lpstr">
      <vt:lpstr>Aptos</vt:lpstr>
      <vt:lpstr>Aptos ExtraBold</vt:lpstr>
      <vt:lpstr>Aptos Black</vt:lpstr>
      <vt:lpstr>Aptos Narrow</vt:lpstr>
      <vt:lpstr>Aptos SemiBold</vt:lpstr>
      <vt:lpstr>Arial</vt:lpstr>
      <vt:lpstr>Calibri</vt:lpstr>
      <vt:lpstr>Times New Roman</vt:lpstr>
      <vt:lpstr>Title Slides</vt:lpstr>
      <vt:lpstr>Divider Transition Slide</vt:lpstr>
      <vt:lpstr>1_Speakers Dark Blue DOTS</vt:lpstr>
      <vt:lpstr>1_Thank You Page</vt:lpstr>
      <vt:lpstr>1_Speakers Dark Blue DOTS</vt:lpstr>
      <vt:lpstr>2024 LIMRA-LOMA Presentation</vt:lpstr>
      <vt:lpstr>2025 Insurance Barometer Study</vt:lpstr>
      <vt:lpstr>Key Insights</vt:lpstr>
      <vt:lpstr>Understanding Life Insurance</vt:lpstr>
      <vt:lpstr>Understanding Life Insurance</vt:lpstr>
      <vt:lpstr>Understanding Life Insurance</vt:lpstr>
      <vt:lpstr>The Cost of Life Insurance</vt:lpstr>
      <vt:lpstr>The Cost of Life Insurance</vt:lpstr>
      <vt:lpstr>The Cost of Life Insurance</vt:lpstr>
      <vt:lpstr>The Cost of Life Insurance</vt:lpstr>
      <vt:lpstr>Financial Concerns</vt:lpstr>
      <vt:lpstr>Financial Security of Families</vt:lpstr>
      <vt:lpstr>Life Insurance Ownership</vt:lpstr>
      <vt:lpstr>Life Insurance Ownership</vt:lpstr>
      <vt:lpstr>Life Insurance Ownership</vt:lpstr>
      <vt:lpstr>The Need Gap</vt:lpstr>
      <vt:lpstr>Life Insurance Need Gap</vt:lpstr>
      <vt:lpstr>Life Insurance Need Gap</vt:lpstr>
      <vt:lpstr>Life Insurance Need Gap Over Time</vt:lpstr>
      <vt:lpstr>Life Insurance Perceptions</vt:lpstr>
      <vt:lpstr>Life Insurance Perceptions</vt:lpstr>
      <vt:lpstr>Reasons They Don’t Own Life Insurance — or More of It</vt:lpstr>
      <vt:lpstr>The Influence of Social Media</vt:lpstr>
      <vt:lpstr>Reaching People Where They Are</vt:lpstr>
      <vt:lpstr>Influencers</vt:lpstr>
      <vt:lpstr>Influencers</vt:lpstr>
      <vt:lpstr>Advertising on Social Media</vt:lpstr>
      <vt:lpstr>Seeking Financial Professionals</vt:lpstr>
      <vt:lpstr>What People Seek When Looking for Advisors</vt:lpstr>
      <vt:lpstr>Financial Professionals Versus AI</vt:lpstr>
      <vt:lpstr>What Does It All Mean — What Can You Do?</vt:lpstr>
      <vt:lpstr>PowerPoint Presentation</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Rabuse, Lisa</dc:creator>
  <cp:lastModifiedBy>Calica, Brandi</cp:lastModifiedBy>
  <cp:revision>200</cp:revision>
  <dcterms:created xsi:type="dcterms:W3CDTF">2022-09-21T17:22:33Z</dcterms:created>
  <dcterms:modified xsi:type="dcterms:W3CDTF">2025-05-06T18:35:29Z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0x0101002141486C7A03EC45BCC38178807D06F1</vt:lpwstr>
  </property>
</Properties>
</file>