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handoutMasterIdLst>
    <p:handoutMasterId r:id="rId22"/>
  </p:handoutMasterIdLst>
  <p:sldIdLst>
    <p:sldId id="270" r:id="rId5"/>
    <p:sldId id="399" r:id="rId6"/>
    <p:sldId id="982" r:id="rId7"/>
    <p:sldId id="994" r:id="rId8"/>
    <p:sldId id="968" r:id="rId9"/>
    <p:sldId id="969" r:id="rId10"/>
    <p:sldId id="995" r:id="rId11"/>
    <p:sldId id="999" r:id="rId12"/>
    <p:sldId id="436" r:id="rId13"/>
    <p:sldId id="1001" r:id="rId14"/>
    <p:sldId id="988" r:id="rId15"/>
    <p:sldId id="349" r:id="rId16"/>
    <p:sldId id="992" r:id="rId17"/>
    <p:sldId id="1002" r:id="rId18"/>
    <p:sldId id="401" r:id="rId19"/>
    <p:sldId id="4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93321-6BAD-4EE7-D053-ABDC0BAA661D}" name="Calica, Brandi" initials="CB" userId="S-1-5-21-3670347269-1734258486-2757495605-274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5"/>
    <a:srgbClr val="005F9F"/>
    <a:srgbClr val="4298BE"/>
    <a:srgbClr val="C4BFC0"/>
    <a:srgbClr val="8270B2"/>
    <a:srgbClr val="DAAA00"/>
    <a:srgbClr val="002F70"/>
    <a:srgbClr val="404040"/>
    <a:srgbClr val="006EA0"/>
    <a:srgbClr val="026EA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84" autoAdjust="0"/>
  </p:normalViewPr>
  <p:slideViewPr>
    <p:cSldViewPr snapToGrid="0">
      <p:cViewPr varScale="1">
        <p:scale>
          <a:sx n="106" d="100"/>
          <a:sy n="106" d="100"/>
        </p:scale>
        <p:origin x="732" y="1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80" d="100"/>
          <a:sy n="80" d="100"/>
        </p:scale>
        <p:origin x="2064" y="-5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Point-Of-Sale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Sheet1!$B$2:$B$3</c:f>
              <c:numCache>
                <c:formatCode>0%</c:formatCode>
                <c:ptCount val="2"/>
                <c:pt idx="0">
                  <c:v>0.86</c:v>
                </c:pt>
                <c:pt idx="1">
                  <c:v>0.68</c:v>
                </c:pt>
              </c:numCache>
            </c:numRef>
          </c:val>
          <c:extLst>
            <c:ext xmlns:c16="http://schemas.microsoft.com/office/drawing/2014/chart" uri="{C3380CC4-5D6E-409C-BE32-E72D297353CC}">
              <c16:uniqueId val="{00000000-8BED-4092-A9A4-66DF3BB4008B}"/>
            </c:ext>
          </c:extLst>
        </c:ser>
        <c:ser>
          <c:idx val="1"/>
          <c:order val="1"/>
          <c:tx>
            <c:strRef>
              <c:f>Sheet1!$C$1</c:f>
              <c:strCache>
                <c:ptCount val="1"/>
                <c:pt idx="0">
                  <c:v>Prospecting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Sheet1!$C$2:$C$3</c:f>
              <c:numCache>
                <c:formatCode>0%</c:formatCode>
                <c:ptCount val="2"/>
                <c:pt idx="0">
                  <c:v>0.61</c:v>
                </c:pt>
                <c:pt idx="1">
                  <c:v>0.56000000000000005</c:v>
                </c:pt>
              </c:numCache>
            </c:numRef>
          </c:val>
          <c:extLst>
            <c:ext xmlns:c16="http://schemas.microsoft.com/office/drawing/2014/chart" uri="{C3380CC4-5D6E-409C-BE32-E72D297353CC}">
              <c16:uniqueId val="{00000001-8BED-4092-A9A4-66DF3BB4008B}"/>
            </c:ext>
          </c:extLst>
        </c:ser>
        <c:ser>
          <c:idx val="2"/>
          <c:order val="2"/>
          <c:tx>
            <c:strRef>
              <c:f>Sheet1!$D$1</c:f>
              <c:strCache>
                <c:ptCount val="1"/>
                <c:pt idx="0">
                  <c:v>Lead Generation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Sheet1!$D$2:$D$3</c:f>
              <c:numCache>
                <c:formatCode>0%</c:formatCode>
                <c:ptCount val="2"/>
                <c:pt idx="0">
                  <c:v>0.55000000000000004</c:v>
                </c:pt>
                <c:pt idx="1">
                  <c:v>0.55000000000000004</c:v>
                </c:pt>
              </c:numCache>
            </c:numRef>
          </c:val>
          <c:extLst>
            <c:ext xmlns:c16="http://schemas.microsoft.com/office/drawing/2014/chart" uri="{C3380CC4-5D6E-409C-BE32-E72D297353CC}">
              <c16:uniqueId val="{00000002-8BED-4092-A9A4-66DF3BB4008B}"/>
            </c:ext>
          </c:extLst>
        </c:ser>
        <c:ser>
          <c:idx val="3"/>
          <c:order val="3"/>
          <c:tx>
            <c:strRef>
              <c:f>Sheet1!$E$1</c:f>
              <c:strCache>
                <c:ptCount val="1"/>
                <c:pt idx="0">
                  <c:v>Case Design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Sheet1!$E$2:$E$3</c:f>
              <c:numCache>
                <c:formatCode>0%</c:formatCode>
                <c:ptCount val="2"/>
                <c:pt idx="0">
                  <c:v>0.92</c:v>
                </c:pt>
                <c:pt idx="1">
                  <c:v>0.96</c:v>
                </c:pt>
              </c:numCache>
            </c:numRef>
          </c:val>
          <c:extLst>
            <c:ext xmlns:c16="http://schemas.microsoft.com/office/drawing/2014/chart" uri="{C3380CC4-5D6E-409C-BE32-E72D297353CC}">
              <c16:uniqueId val="{00000000-274A-49FF-8DDC-6716A6DEDBC4}"/>
            </c:ext>
          </c:extLst>
        </c:ser>
        <c:ser>
          <c:idx val="4"/>
          <c:order val="4"/>
          <c:tx>
            <c:strRef>
              <c:f>Sheet1!$F$1</c:f>
              <c:strCache>
                <c:ptCount val="1"/>
                <c:pt idx="0">
                  <c:v>Educating Partners</c:v>
                </c:pt>
              </c:strCache>
            </c:strRef>
          </c:tx>
          <c:spPr>
            <a:solidFill>
              <a:schemeClr val="accent5"/>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8.2656250000000001E-2"/>
                      <c:h val="5.0156246914600952E-2"/>
                    </c:manualLayout>
                  </c15:layout>
                </c:ext>
                <c:ext xmlns:c16="http://schemas.microsoft.com/office/drawing/2014/chart" uri="{C3380CC4-5D6E-409C-BE32-E72D297353CC}">
                  <c16:uniqueId val="{00000000-5803-424E-9524-6E864A889C4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Sheet1!$F$2:$F$3</c:f>
              <c:numCache>
                <c:formatCode>0%</c:formatCode>
                <c:ptCount val="2"/>
                <c:pt idx="0">
                  <c:v>0.92</c:v>
                </c:pt>
                <c:pt idx="1">
                  <c:v>0.92</c:v>
                </c:pt>
              </c:numCache>
            </c:numRef>
          </c:val>
          <c:extLst>
            <c:ext xmlns:c16="http://schemas.microsoft.com/office/drawing/2014/chart" uri="{C3380CC4-5D6E-409C-BE32-E72D297353CC}">
              <c16:uniqueId val="{00000001-274A-49FF-8DDC-6716A6DEDBC4}"/>
            </c:ext>
          </c:extLst>
        </c:ser>
        <c:dLbls>
          <c:dLblPos val="outEnd"/>
          <c:showLegendKey val="0"/>
          <c:showVal val="1"/>
          <c:showCatName val="0"/>
          <c:showSerName val="0"/>
          <c:showPercent val="0"/>
          <c:showBubbleSize val="0"/>
        </c:dLbls>
        <c:gapWidth val="219"/>
        <c:overlap val="-27"/>
        <c:axId val="1776836127"/>
        <c:axId val="1776841407"/>
      </c:barChart>
      <c:catAx>
        <c:axId val="177683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76841407"/>
        <c:crosses val="autoZero"/>
        <c:auto val="1"/>
        <c:lblAlgn val="ctr"/>
        <c:lblOffset val="100"/>
        <c:noMultiLvlLbl val="0"/>
      </c:catAx>
      <c:valAx>
        <c:axId val="1776841407"/>
        <c:scaling>
          <c:orientation val="minMax"/>
        </c:scaling>
        <c:delete val="1"/>
        <c:axPos val="l"/>
        <c:numFmt formatCode="0%" sourceLinked="1"/>
        <c:majorTickMark val="none"/>
        <c:minorTickMark val="none"/>
        <c:tickLblPos val="nextTo"/>
        <c:crossAx val="1776836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In-Person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Sheet1!$B$2:$B$3</c:f>
              <c:numCache>
                <c:formatCode>0%</c:formatCode>
                <c:ptCount val="2"/>
                <c:pt idx="0">
                  <c:v>0.82</c:v>
                </c:pt>
                <c:pt idx="1">
                  <c:v>0.51</c:v>
                </c:pt>
              </c:numCache>
            </c:numRef>
          </c:val>
          <c:extLst>
            <c:ext xmlns:c16="http://schemas.microsoft.com/office/drawing/2014/chart" uri="{C3380CC4-5D6E-409C-BE32-E72D297353CC}">
              <c16:uniqueId val="{00000000-8BED-4092-A9A4-66DF3BB4008B}"/>
            </c:ext>
          </c:extLst>
        </c:ser>
        <c:ser>
          <c:idx val="1"/>
          <c:order val="1"/>
          <c:tx>
            <c:strRef>
              <c:f>Sheet1!$C$1</c:f>
              <c:strCache>
                <c:ptCount val="1"/>
                <c:pt idx="0">
                  <c:v>Virtual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Sheet1!$C$2:$C$3</c:f>
              <c:numCache>
                <c:formatCode>0%</c:formatCode>
                <c:ptCount val="2"/>
                <c:pt idx="0">
                  <c:v>0.68</c:v>
                </c:pt>
                <c:pt idx="1">
                  <c:v>0.48</c:v>
                </c:pt>
              </c:numCache>
            </c:numRef>
          </c:val>
          <c:extLst>
            <c:ext xmlns:c16="http://schemas.microsoft.com/office/drawing/2014/chart" uri="{C3380CC4-5D6E-409C-BE32-E72D297353CC}">
              <c16:uniqueId val="{00000001-8BED-4092-A9A4-66DF3BB4008B}"/>
            </c:ext>
          </c:extLst>
        </c:ser>
        <c:ser>
          <c:idx val="2"/>
          <c:order val="2"/>
          <c:tx>
            <c:strRef>
              <c:f>Sheet1!$D$1</c:f>
              <c:strCache>
                <c:ptCount val="1"/>
                <c:pt idx="0">
                  <c:v>Emails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Sheet1!$D$2:$D$3</c:f>
              <c:numCache>
                <c:formatCode>0%</c:formatCode>
                <c:ptCount val="2"/>
                <c:pt idx="0">
                  <c:v>0.71</c:v>
                </c:pt>
                <c:pt idx="1">
                  <c:v>0.43</c:v>
                </c:pt>
              </c:numCache>
            </c:numRef>
          </c:val>
          <c:extLst>
            <c:ext xmlns:c16="http://schemas.microsoft.com/office/drawing/2014/chart" uri="{C3380CC4-5D6E-409C-BE32-E72D297353CC}">
              <c16:uniqueId val="{00000002-8BED-4092-A9A4-66DF3BB4008B}"/>
            </c:ext>
          </c:extLst>
        </c:ser>
        <c:ser>
          <c:idx val="3"/>
          <c:order val="3"/>
          <c:tx>
            <c:strRef>
              <c:f>Sheet1!$E$1</c:f>
              <c:strCache>
                <c:ptCount val="1"/>
                <c:pt idx="0">
                  <c:v>Outbound Phone Calls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Sheet1!$E$2:$E$3</c:f>
              <c:numCache>
                <c:formatCode>0%</c:formatCode>
                <c:ptCount val="2"/>
                <c:pt idx="0">
                  <c:v>0.77</c:v>
                </c:pt>
                <c:pt idx="1">
                  <c:v>0.55000000000000004</c:v>
                </c:pt>
              </c:numCache>
            </c:numRef>
          </c:val>
          <c:extLst>
            <c:ext xmlns:c16="http://schemas.microsoft.com/office/drawing/2014/chart" uri="{C3380CC4-5D6E-409C-BE32-E72D297353CC}">
              <c16:uniqueId val="{00000000-274A-49FF-8DDC-6716A6DEDBC4}"/>
            </c:ext>
          </c:extLst>
        </c:ser>
        <c:ser>
          <c:idx val="4"/>
          <c:order val="4"/>
          <c:tx>
            <c:strRef>
              <c:f>Sheet1!$F$1</c:f>
              <c:strCache>
                <c:ptCount val="1"/>
                <c:pt idx="0">
                  <c:v>None of the Above</c:v>
                </c:pt>
              </c:strCache>
            </c:strRef>
          </c:tx>
          <c:spPr>
            <a:solidFill>
              <a:schemeClr val="accent5"/>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8.2656250000000001E-2"/>
                      <c:h val="5.0156246914600952E-2"/>
                    </c:manualLayout>
                  </c15:layout>
                </c:ext>
                <c:ext xmlns:c16="http://schemas.microsoft.com/office/drawing/2014/chart" uri="{C3380CC4-5D6E-409C-BE32-E72D297353CC}">
                  <c16:uniqueId val="{00000000-D88E-42DB-9F7B-24A8D7CC1E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Externals</c:v>
                </c:pt>
                <c:pt idx="1">
                  <c:v>Life Externals</c:v>
                </c:pt>
              </c:strCache>
            </c:strRef>
          </c:cat>
          <c:val>
            <c:numRef>
              <c:f>Sheet1!$F$2:$F$3</c:f>
              <c:numCache>
                <c:formatCode>0%</c:formatCode>
                <c:ptCount val="2"/>
                <c:pt idx="0">
                  <c:v>0.06</c:v>
                </c:pt>
                <c:pt idx="1">
                  <c:v>0.32</c:v>
                </c:pt>
              </c:numCache>
            </c:numRef>
          </c:val>
          <c:extLst>
            <c:ext xmlns:c16="http://schemas.microsoft.com/office/drawing/2014/chart" uri="{C3380CC4-5D6E-409C-BE32-E72D297353CC}">
              <c16:uniqueId val="{00000001-274A-49FF-8DDC-6716A6DEDBC4}"/>
            </c:ext>
          </c:extLst>
        </c:ser>
        <c:dLbls>
          <c:dLblPos val="outEnd"/>
          <c:showLegendKey val="0"/>
          <c:showVal val="1"/>
          <c:showCatName val="0"/>
          <c:showSerName val="0"/>
          <c:showPercent val="0"/>
          <c:showBubbleSize val="0"/>
        </c:dLbls>
        <c:gapWidth val="219"/>
        <c:overlap val="-27"/>
        <c:axId val="1776836127"/>
        <c:axId val="1776841407"/>
      </c:barChart>
      <c:catAx>
        <c:axId val="177683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76841407"/>
        <c:crosses val="autoZero"/>
        <c:auto val="1"/>
        <c:lblAlgn val="ctr"/>
        <c:lblOffset val="100"/>
        <c:noMultiLvlLbl val="0"/>
      </c:catAx>
      <c:valAx>
        <c:axId val="1776841407"/>
        <c:scaling>
          <c:orientation val="minMax"/>
        </c:scaling>
        <c:delete val="1"/>
        <c:axPos val="l"/>
        <c:numFmt formatCode="0%" sourceLinked="1"/>
        <c:majorTickMark val="none"/>
        <c:minorTickMark val="none"/>
        <c:tickLblPos val="nextTo"/>
        <c:crossAx val="1776836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0.85157087527246089"/>
        </c:manualLayout>
      </c:layout>
      <c:barChart>
        <c:barDir val="col"/>
        <c:grouping val="clustered"/>
        <c:varyColors val="0"/>
        <c:ser>
          <c:idx val="0"/>
          <c:order val="0"/>
          <c:tx>
            <c:strRef>
              <c:f>Sheet1!$B$1</c:f>
              <c:strCache>
                <c:ptCount val="1"/>
                <c:pt idx="0">
                  <c:v>Point-Of-Sale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Sheet1!$B$2:$B$3</c:f>
              <c:numCache>
                <c:formatCode>0%</c:formatCode>
                <c:ptCount val="2"/>
                <c:pt idx="0">
                  <c:v>0.8</c:v>
                </c:pt>
                <c:pt idx="1">
                  <c:v>0.68</c:v>
                </c:pt>
              </c:numCache>
            </c:numRef>
          </c:val>
          <c:extLst>
            <c:ext xmlns:c16="http://schemas.microsoft.com/office/drawing/2014/chart" uri="{C3380CC4-5D6E-409C-BE32-E72D297353CC}">
              <c16:uniqueId val="{00000000-8BED-4092-A9A4-66DF3BB4008B}"/>
            </c:ext>
          </c:extLst>
        </c:ser>
        <c:ser>
          <c:idx val="1"/>
          <c:order val="1"/>
          <c:tx>
            <c:strRef>
              <c:f>Sheet1!$C$1</c:f>
              <c:strCache>
                <c:ptCount val="1"/>
                <c:pt idx="0">
                  <c:v>Prospecting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Sheet1!$C$2:$C$3</c:f>
              <c:numCache>
                <c:formatCode>0%</c:formatCode>
                <c:ptCount val="2"/>
                <c:pt idx="0">
                  <c:v>0.63</c:v>
                </c:pt>
                <c:pt idx="1">
                  <c:v>0.65</c:v>
                </c:pt>
              </c:numCache>
            </c:numRef>
          </c:val>
          <c:extLst>
            <c:ext xmlns:c16="http://schemas.microsoft.com/office/drawing/2014/chart" uri="{C3380CC4-5D6E-409C-BE32-E72D297353CC}">
              <c16:uniqueId val="{00000001-8BED-4092-A9A4-66DF3BB4008B}"/>
            </c:ext>
          </c:extLst>
        </c:ser>
        <c:ser>
          <c:idx val="2"/>
          <c:order val="2"/>
          <c:tx>
            <c:strRef>
              <c:f>Sheet1!$D$1</c:f>
              <c:strCache>
                <c:ptCount val="1"/>
                <c:pt idx="0">
                  <c:v>Lead Generation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Sheet1!$D$2:$D$3</c:f>
              <c:numCache>
                <c:formatCode>0%</c:formatCode>
                <c:ptCount val="2"/>
                <c:pt idx="0">
                  <c:v>0.65</c:v>
                </c:pt>
                <c:pt idx="1">
                  <c:v>0.56999999999999995</c:v>
                </c:pt>
              </c:numCache>
            </c:numRef>
          </c:val>
          <c:extLst>
            <c:ext xmlns:c16="http://schemas.microsoft.com/office/drawing/2014/chart" uri="{C3380CC4-5D6E-409C-BE32-E72D297353CC}">
              <c16:uniqueId val="{00000002-8BED-4092-A9A4-66DF3BB4008B}"/>
            </c:ext>
          </c:extLst>
        </c:ser>
        <c:ser>
          <c:idx val="3"/>
          <c:order val="3"/>
          <c:tx>
            <c:strRef>
              <c:f>Sheet1!$E$1</c:f>
              <c:strCache>
                <c:ptCount val="1"/>
                <c:pt idx="0">
                  <c:v>Case Design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Sheet1!$E$2:$E$3</c:f>
              <c:numCache>
                <c:formatCode>0%</c:formatCode>
                <c:ptCount val="2"/>
                <c:pt idx="0">
                  <c:v>0.87</c:v>
                </c:pt>
                <c:pt idx="1">
                  <c:v>0.95</c:v>
                </c:pt>
              </c:numCache>
            </c:numRef>
          </c:val>
          <c:extLst>
            <c:ext xmlns:c16="http://schemas.microsoft.com/office/drawing/2014/chart" uri="{C3380CC4-5D6E-409C-BE32-E72D297353CC}">
              <c16:uniqueId val="{00000000-274A-49FF-8DDC-6716A6DEDBC4}"/>
            </c:ext>
          </c:extLst>
        </c:ser>
        <c:ser>
          <c:idx val="4"/>
          <c:order val="4"/>
          <c:tx>
            <c:strRef>
              <c:f>Sheet1!$F$1</c:f>
              <c:strCache>
                <c:ptCount val="1"/>
                <c:pt idx="0">
                  <c:v>Educating Partners</c:v>
                </c:pt>
              </c:strCache>
            </c:strRef>
          </c:tx>
          <c:spPr>
            <a:solidFill>
              <a:schemeClr val="accent5"/>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8.2656250000000001E-2"/>
                      <c:h val="5.0156246914600952E-2"/>
                    </c:manualLayout>
                  </c15:layout>
                </c:ext>
                <c:ext xmlns:c16="http://schemas.microsoft.com/office/drawing/2014/chart" uri="{C3380CC4-5D6E-409C-BE32-E72D297353CC}">
                  <c16:uniqueId val="{00000000-5803-424E-9524-6E864A889C4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Sheet1!$F$2:$F$3</c:f>
              <c:numCache>
                <c:formatCode>0%</c:formatCode>
                <c:ptCount val="2"/>
                <c:pt idx="0">
                  <c:v>0.95</c:v>
                </c:pt>
                <c:pt idx="1">
                  <c:v>0.97</c:v>
                </c:pt>
              </c:numCache>
            </c:numRef>
          </c:val>
          <c:extLst>
            <c:ext xmlns:c16="http://schemas.microsoft.com/office/drawing/2014/chart" uri="{C3380CC4-5D6E-409C-BE32-E72D297353CC}">
              <c16:uniqueId val="{00000001-274A-49FF-8DDC-6716A6DEDBC4}"/>
            </c:ext>
          </c:extLst>
        </c:ser>
        <c:dLbls>
          <c:dLblPos val="outEnd"/>
          <c:showLegendKey val="0"/>
          <c:showVal val="1"/>
          <c:showCatName val="0"/>
          <c:showSerName val="0"/>
          <c:showPercent val="0"/>
          <c:showBubbleSize val="0"/>
        </c:dLbls>
        <c:gapWidth val="219"/>
        <c:overlap val="-27"/>
        <c:axId val="1776836127"/>
        <c:axId val="1776841407"/>
      </c:barChart>
      <c:catAx>
        <c:axId val="177683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76841407"/>
        <c:crosses val="autoZero"/>
        <c:auto val="1"/>
        <c:lblAlgn val="ctr"/>
        <c:lblOffset val="100"/>
        <c:noMultiLvlLbl val="0"/>
      </c:catAx>
      <c:valAx>
        <c:axId val="1776841407"/>
        <c:scaling>
          <c:orientation val="minMax"/>
        </c:scaling>
        <c:delete val="1"/>
        <c:axPos val="l"/>
        <c:numFmt formatCode="0%" sourceLinked="1"/>
        <c:majorTickMark val="none"/>
        <c:minorTickMark val="none"/>
        <c:tickLblPos val="nextTo"/>
        <c:crossAx val="1776836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0.85157087527246089"/>
        </c:manualLayout>
      </c:layout>
      <c:barChart>
        <c:barDir val="col"/>
        <c:grouping val="clustered"/>
        <c:varyColors val="0"/>
        <c:ser>
          <c:idx val="0"/>
          <c:order val="0"/>
          <c:tx>
            <c:strRef>
              <c:f>Sheet1!$B$1</c:f>
              <c:strCache>
                <c:ptCount val="1"/>
                <c:pt idx="0">
                  <c:v>In-Person Meetings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Sheet1!$B$2:$B$3</c:f>
              <c:numCache>
                <c:formatCode>0%</c:formatCode>
                <c:ptCount val="2"/>
                <c:pt idx="0">
                  <c:v>0.26</c:v>
                </c:pt>
                <c:pt idx="1">
                  <c:v>0.3</c:v>
                </c:pt>
              </c:numCache>
            </c:numRef>
          </c:val>
          <c:extLst>
            <c:ext xmlns:c16="http://schemas.microsoft.com/office/drawing/2014/chart" uri="{C3380CC4-5D6E-409C-BE32-E72D297353CC}">
              <c16:uniqueId val="{00000000-8BED-4092-A9A4-66DF3BB4008B}"/>
            </c:ext>
          </c:extLst>
        </c:ser>
        <c:ser>
          <c:idx val="1"/>
          <c:order val="1"/>
          <c:tx>
            <c:strRef>
              <c:f>Sheet1!$C$1</c:f>
              <c:strCache>
                <c:ptCount val="1"/>
                <c:pt idx="0">
                  <c:v>Virtual Meetings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Sheet1!$C$2:$C$3</c:f>
              <c:numCache>
                <c:formatCode>0%</c:formatCode>
                <c:ptCount val="2"/>
                <c:pt idx="0">
                  <c:v>0.4</c:v>
                </c:pt>
                <c:pt idx="1">
                  <c:v>0.42</c:v>
                </c:pt>
              </c:numCache>
            </c:numRef>
          </c:val>
          <c:extLst>
            <c:ext xmlns:c16="http://schemas.microsoft.com/office/drawing/2014/chart" uri="{C3380CC4-5D6E-409C-BE32-E72D297353CC}">
              <c16:uniqueId val="{00000001-8BED-4092-A9A4-66DF3BB4008B}"/>
            </c:ext>
          </c:extLst>
        </c:ser>
        <c:ser>
          <c:idx val="2"/>
          <c:order val="2"/>
          <c:tx>
            <c:strRef>
              <c:f>Sheet1!$D$1</c:f>
              <c:strCache>
                <c:ptCount val="1"/>
                <c:pt idx="0">
                  <c:v>Emails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Sheet1!$D$2:$D$3</c:f>
              <c:numCache>
                <c:formatCode>0%</c:formatCode>
                <c:ptCount val="2"/>
                <c:pt idx="0">
                  <c:v>0.72</c:v>
                </c:pt>
                <c:pt idx="1">
                  <c:v>0.59</c:v>
                </c:pt>
              </c:numCache>
            </c:numRef>
          </c:val>
          <c:extLst>
            <c:ext xmlns:c16="http://schemas.microsoft.com/office/drawing/2014/chart" uri="{C3380CC4-5D6E-409C-BE32-E72D297353CC}">
              <c16:uniqueId val="{00000002-8BED-4092-A9A4-66DF3BB4008B}"/>
            </c:ext>
          </c:extLst>
        </c:ser>
        <c:ser>
          <c:idx val="3"/>
          <c:order val="3"/>
          <c:tx>
            <c:strRef>
              <c:f>Sheet1!$E$1</c:f>
              <c:strCache>
                <c:ptCount val="1"/>
                <c:pt idx="0">
                  <c:v>Outbound Phone Calls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Sheet1!$E$2:$E$3</c:f>
              <c:numCache>
                <c:formatCode>0%</c:formatCode>
                <c:ptCount val="2"/>
                <c:pt idx="0">
                  <c:v>0.92</c:v>
                </c:pt>
                <c:pt idx="1">
                  <c:v>0.66</c:v>
                </c:pt>
              </c:numCache>
            </c:numRef>
          </c:val>
          <c:extLst>
            <c:ext xmlns:c16="http://schemas.microsoft.com/office/drawing/2014/chart" uri="{C3380CC4-5D6E-409C-BE32-E72D297353CC}">
              <c16:uniqueId val="{00000000-274A-49FF-8DDC-6716A6DEDBC4}"/>
            </c:ext>
          </c:extLst>
        </c:ser>
        <c:ser>
          <c:idx val="4"/>
          <c:order val="4"/>
          <c:tx>
            <c:strRef>
              <c:f>Sheet1!$F$1</c:f>
              <c:strCache>
                <c:ptCount val="1"/>
                <c:pt idx="0">
                  <c:v>None of the Above</c:v>
                </c:pt>
              </c:strCache>
            </c:strRef>
          </c:tx>
          <c:spPr>
            <a:solidFill>
              <a:schemeClr val="accent5"/>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8.2656250000000001E-2"/>
                      <c:h val="5.0156246914600952E-2"/>
                    </c:manualLayout>
                  </c15:layout>
                </c:ext>
                <c:ext xmlns:c16="http://schemas.microsoft.com/office/drawing/2014/chart" uri="{C3380CC4-5D6E-409C-BE32-E72D297353CC}">
                  <c16:uniqueId val="{00000000-5803-424E-9524-6E864A889C4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Annuity Internals</c:v>
                </c:pt>
                <c:pt idx="1">
                  <c:v>Life Internals</c:v>
                </c:pt>
              </c:strCache>
            </c:strRef>
          </c:cat>
          <c:val>
            <c:numRef>
              <c:f>Sheet1!$F$2:$F$3</c:f>
              <c:numCache>
                <c:formatCode>0%</c:formatCode>
                <c:ptCount val="2"/>
                <c:pt idx="0">
                  <c:v>0.03</c:v>
                </c:pt>
                <c:pt idx="1">
                  <c:v>0.21</c:v>
                </c:pt>
              </c:numCache>
            </c:numRef>
          </c:val>
          <c:extLst>
            <c:ext xmlns:c16="http://schemas.microsoft.com/office/drawing/2014/chart" uri="{C3380CC4-5D6E-409C-BE32-E72D297353CC}">
              <c16:uniqueId val="{00000001-274A-49FF-8DDC-6716A6DEDBC4}"/>
            </c:ext>
          </c:extLst>
        </c:ser>
        <c:dLbls>
          <c:dLblPos val="outEnd"/>
          <c:showLegendKey val="0"/>
          <c:showVal val="1"/>
          <c:showCatName val="0"/>
          <c:showSerName val="0"/>
          <c:showPercent val="0"/>
          <c:showBubbleSize val="0"/>
        </c:dLbls>
        <c:gapWidth val="219"/>
        <c:overlap val="-27"/>
        <c:axId val="1776836127"/>
        <c:axId val="1776841407"/>
      </c:barChart>
      <c:catAx>
        <c:axId val="177683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76841407"/>
        <c:crosses val="autoZero"/>
        <c:auto val="1"/>
        <c:lblAlgn val="ctr"/>
        <c:lblOffset val="100"/>
        <c:noMultiLvlLbl val="0"/>
      </c:catAx>
      <c:valAx>
        <c:axId val="1776841407"/>
        <c:scaling>
          <c:orientation val="minMax"/>
        </c:scaling>
        <c:delete val="1"/>
        <c:axPos val="l"/>
        <c:numFmt formatCode="0%" sourceLinked="1"/>
        <c:majorTickMark val="none"/>
        <c:minorTickMark val="none"/>
        <c:tickLblPos val="nextTo"/>
        <c:crossAx val="1776836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6/13/2024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6/13/2024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Art and Science of Wholesaling” LIMRA examines the post-pandemic environment of 2023 and the extent to which certain activities have reverted toward pre-pandemic norms. </a:t>
            </a:r>
          </a:p>
          <a:p>
            <a:endParaRPr lang="en-US" dirty="0"/>
          </a:p>
          <a:p>
            <a:r>
              <a:rPr lang="en-US" dirty="0"/>
              <a:t>In this research we look at four groups of wholesalers based on position (external or internal wholesaler) and primary product (annuities or life insurance).</a:t>
            </a:r>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160814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wholesalers are interacting with financial professionals overwhelmingly by phone.</a:t>
            </a:r>
          </a:p>
          <a:p>
            <a:endParaRPr lang="en-US" dirty="0"/>
          </a:p>
          <a:p>
            <a:r>
              <a:rPr lang="en-US" dirty="0"/>
              <a:t>Life Internals – 19% virtual meetings, and 5% face-to-face</a:t>
            </a:r>
          </a:p>
          <a:p>
            <a:r>
              <a:rPr lang="en-US" dirty="0"/>
              <a:t>Annuity Internals – 13% virtual meetings, and 1% face-to-face</a:t>
            </a:r>
          </a:p>
          <a:p>
            <a:pPr marL="0" marR="0" lvl="0" indent="0">
              <a:lnSpc>
                <a:spcPct val="107000"/>
              </a:lnSpc>
              <a:spcBef>
                <a:spcPts val="0"/>
              </a:spcBef>
              <a:spcAft>
                <a:spcPts val="800"/>
              </a:spcAft>
              <a:buFont typeface="+mj-lt"/>
              <a:buNone/>
            </a:pP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198264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internal wholesalers are asked to rank the effectiveness of virtual communication, the results are quite close to their external counterparts.</a:t>
            </a:r>
          </a:p>
          <a:p>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268528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Half of life internals indicate their company’s data analytics has a positive impact. Two-thirds of annuity internals agree.</a:t>
            </a:r>
          </a:p>
        </p:txBody>
      </p:sp>
      <p:sp>
        <p:nvSpPr>
          <p:cNvPr id="4" name="Slide Number Placeholder 3"/>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60912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internals report emails and outbound calls are driven by data analytics.</a:t>
            </a:r>
          </a:p>
        </p:txBody>
      </p:sp>
      <p:sp>
        <p:nvSpPr>
          <p:cNvPr id="4" name="Slide Number Placeholder 3"/>
          <p:cNvSpPr>
            <a:spLocks noGrp="1"/>
          </p:cNvSpPr>
          <p:nvPr>
            <p:ph type="sldNum" sz="quarter" idx="5"/>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269573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preponderance of annuity internals is for self-service.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preponderance of life insurance internals is virtual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Annuity internals – 31% in-person, 40% self-service/on-demand, 29% virtual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Life internals – 22% in-person, 34% self-service/on-demand, 44% virtual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241887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Balancing in-person versus virtual. Face-to-face wholesaling is considered more productive, but virtual has its place.</a:t>
            </a:r>
          </a:p>
          <a:p>
            <a:endParaRPr lang="en-US" dirty="0"/>
          </a:p>
          <a:p>
            <a:r>
              <a:rPr lang="en-US" dirty="0"/>
              <a:t>In your use of data analytics, do you explain the what and why to your wholesalers?</a:t>
            </a:r>
          </a:p>
          <a:p>
            <a:endParaRPr lang="en-US" dirty="0"/>
          </a:p>
          <a:p>
            <a:r>
              <a:rPr lang="en-US" dirty="0"/>
              <a:t>Are you getting real-time data into your CRM system?</a:t>
            </a:r>
          </a:p>
          <a:p>
            <a:endParaRPr lang="en-US" dirty="0"/>
          </a:p>
          <a:p>
            <a:r>
              <a:rPr lang="en-US" dirty="0"/>
              <a:t>How does scheduling work for your wholesalers?</a:t>
            </a:r>
          </a:p>
          <a:p>
            <a:endParaRPr lang="en-US" dirty="0"/>
          </a:p>
          <a:p>
            <a:r>
              <a:rPr lang="en-US" dirty="0"/>
              <a:t>Change management, how do you use incent adoption?</a:t>
            </a:r>
          </a:p>
          <a:p>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167558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know a little bit more about us and our membership let’s now focus on what exactly we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purpose is to advance the industry by empowering our members through insights, connections, knowledge and solutions. I’m going to talk about each one of these and the products and services we offer to live up to that purpose and support our membership.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00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found fits into three basic themes: </a:t>
            </a:r>
          </a:p>
          <a:p>
            <a:pPr marL="171450" indent="-171450">
              <a:buFont typeface="Arial" panose="020B0604020202020204" pitchFamily="34" charset="0"/>
              <a:buChar char="•"/>
            </a:pPr>
            <a:r>
              <a:rPr lang="en-US" dirty="0"/>
              <a:t>external wholesalers have returned to meet with their financial professional partners face to face; </a:t>
            </a:r>
          </a:p>
          <a:p>
            <a:pPr marL="171450" indent="-171450">
              <a:buFont typeface="Arial" panose="020B0604020202020204" pitchFamily="34" charset="0"/>
              <a:buChar char="•"/>
            </a:pPr>
            <a:r>
              <a:rPr lang="en-US" dirty="0"/>
              <a:t>virtual communication has a continuing role to play in wholesaler communications; </a:t>
            </a:r>
          </a:p>
          <a:p>
            <a:pPr marL="171450" indent="-171450">
              <a:buFont typeface="Arial" panose="020B0604020202020204" pitchFamily="34" charset="0"/>
              <a:buChar char="•"/>
            </a:pPr>
            <a:r>
              <a:rPr lang="en-US" dirty="0"/>
              <a:t>and data analytics has a critical influence in when and how wholesalers reach out to their producers and prospects.</a:t>
            </a:r>
          </a:p>
          <a:p>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237913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we’ll show results for Annuity centric external wholesalers and life insurance focused external wholesalers.</a:t>
            </a:r>
          </a:p>
          <a:p>
            <a:endParaRPr lang="en-US" dirty="0"/>
          </a:p>
          <a:p>
            <a:r>
              <a:rPr lang="en-US" dirty="0"/>
              <a:t>We’ll look at:</a:t>
            </a:r>
          </a:p>
          <a:p>
            <a:pPr marL="171450" indent="-171450">
              <a:buFont typeface="Arial" panose="020B0604020202020204" pitchFamily="34" charset="0"/>
              <a:buChar char="•"/>
            </a:pPr>
            <a:r>
              <a:rPr lang="en-US" dirty="0"/>
              <a:t>Effectiveness of virtual communications for key external wholesaler activities</a:t>
            </a:r>
          </a:p>
          <a:p>
            <a:pPr marL="171450" indent="-171450">
              <a:buFont typeface="Arial" panose="020B0604020202020204" pitchFamily="34" charset="0"/>
              <a:buChar char="•"/>
            </a:pPr>
            <a:r>
              <a:rPr lang="en-US" dirty="0"/>
              <a:t>Meeting time with financial professionals spent in-person, virtually, or by phone/text</a:t>
            </a:r>
          </a:p>
          <a:p>
            <a:pPr marL="171450" indent="-171450">
              <a:buFont typeface="Arial" panose="020B0604020202020204" pitchFamily="34" charset="0"/>
              <a:buChar char="•"/>
            </a:pPr>
            <a:r>
              <a:rPr lang="en-US" dirty="0"/>
              <a:t>Extent wholesaler interactions with financial professionals are driven by data analytics</a:t>
            </a:r>
          </a:p>
          <a:p>
            <a:pPr marL="171450" indent="-171450">
              <a:buFont typeface="Arial" panose="020B0604020202020204" pitchFamily="34" charset="0"/>
              <a:buChar char="•"/>
            </a:pPr>
            <a:r>
              <a:rPr lang="en-US" dirty="0"/>
              <a:t>Extent wholesalers believe data analytics is having a positive impact on their wholesaling</a:t>
            </a:r>
          </a:p>
          <a:p>
            <a:pPr marL="171450" indent="-171450">
              <a:buFont typeface="Arial" panose="020B0604020202020204" pitchFamily="34" charset="0"/>
              <a:buChar char="•"/>
            </a:pPr>
            <a:r>
              <a:rPr lang="en-US" dirty="0"/>
              <a:t>Future outlook of external wholesalers</a:t>
            </a:r>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346312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to rank the effectiveness of virtual communication, the results above show the majority found it very effective/effective.</a:t>
            </a:r>
          </a:p>
          <a:p>
            <a:endParaRPr lang="en-US" dirty="0"/>
          </a:p>
          <a:p>
            <a:r>
              <a:rPr lang="en-US" dirty="0"/>
              <a:t>Fairly consistent between annuity and life insurance.  It is clear there is near universal belief in leveraging virtual communication for case design and educating partners.  Although still a majority, fewer wholesalers consider prospecting and lead generation as effective when done virtually.</a:t>
            </a:r>
          </a:p>
        </p:txBody>
      </p:sp>
      <p:sp>
        <p:nvSpPr>
          <p:cNvPr id="4" name="Slide Number Placeholder 3"/>
          <p:cNvSpPr>
            <a:spLocks noGrp="1"/>
          </p:cNvSpPr>
          <p:nvPr>
            <p:ph type="sldNum" sz="quarter" idx="5"/>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47008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Annuity externals – 23% phone and 16% virtual</a:t>
            </a:r>
          </a:p>
          <a:p>
            <a:r>
              <a:rPr lang="en-US" dirty="0"/>
              <a:t>Life externals – 31% phone and 27% virtual</a:t>
            </a:r>
          </a:p>
        </p:txBody>
      </p:sp>
      <p:sp>
        <p:nvSpPr>
          <p:cNvPr id="4" name="Slide Number Placeholder 3"/>
          <p:cNvSpPr>
            <a:spLocks noGrp="1"/>
          </p:cNvSpPr>
          <p:nvPr>
            <p:ph type="sldNum" sz="quarter" idx="5"/>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340883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 real opportunity to leverage data analytics is apparent not just for annuities, as most annuity wholesalers report use of data analytics in managing financial professional engagement, but also life insurance distribution.</a:t>
            </a:r>
          </a:p>
          <a:p>
            <a:pPr marL="0" marR="0" lvl="0" indent="0">
              <a:lnSpc>
                <a:spcPct val="107000"/>
              </a:lnSpc>
              <a:spcBef>
                <a:spcPts val="0"/>
              </a:spcBef>
              <a:spcAft>
                <a:spcPts val="800"/>
              </a:spcAft>
              <a:buFont typeface="+mj-l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130919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Annuity externals largely agree that their company’s data analytics has a positive impact on their wholesaling effectiveness, percentage-wise half as many life externals see a positive impact. </a:t>
            </a:r>
          </a:p>
          <a:p>
            <a:pPr marL="0" marR="0" lvl="0" indent="0">
              <a:lnSpc>
                <a:spcPct val="107000"/>
              </a:lnSpc>
              <a:spcBef>
                <a:spcPts val="0"/>
              </a:spcBef>
              <a:spcAft>
                <a:spcPts val="800"/>
              </a:spcAft>
              <a:buFont typeface="+mj-l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Annuity externals – 15% are neutral, and 6% disagree</a:t>
            </a:r>
          </a:p>
          <a:p>
            <a:r>
              <a:rPr lang="en-US" dirty="0"/>
              <a:t>Life externals – 39% are neutral, and 29% disagree</a:t>
            </a:r>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197060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Question - </a:t>
            </a:r>
            <a:r>
              <a:rPr lang="en-US" sz="1200" b="0" i="0" u="none" strike="noStrike" dirty="0">
                <a:solidFill>
                  <a:srgbClr val="000000"/>
                </a:solidFill>
                <a:effectLst/>
                <a:latin typeface="Calibri" panose="020F0502020204030204" pitchFamily="34" charset="0"/>
              </a:rPr>
              <a:t>What element of wholesaling will be most highly valued by financial professionals in the next 3 years?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Annuity externals – 79% in-person, 13% self-service/on-demand, 8% virtual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Life externals – 62% in-person, 13% self-service/on-demand, 25% virtual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External wholesalers expect both the number of one-on-one and group meetings to increase. This may be due to the complexity of the products, as well as the need to cultivate relationships.</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Annuity external wholesalers: 94% expect the number of one-on-one meetings to increase or stay the same, 89% expect the number of group meetings to increase or stay the same.</a:t>
            </a:r>
          </a:p>
          <a:p>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Life insurance externals: 92% expect the number of one-on-one meetings to increase or stay the same, 90% expect the number of group meetings to increase or stay the same.</a:t>
            </a:r>
          </a:p>
        </p:txBody>
      </p:sp>
      <p:sp>
        <p:nvSpPr>
          <p:cNvPr id="4" name="Slide Number Placeholder 3"/>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20935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we’ll show results for Annuity Internal wholesalers and life insurance internal wholesalers.</a:t>
            </a:r>
          </a:p>
          <a:p>
            <a:endParaRPr lang="en-US" dirty="0"/>
          </a:p>
          <a:p>
            <a:r>
              <a:rPr lang="en-US" dirty="0"/>
              <a:t>We’ll look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Meeting time with financial professionals spent in-person, virtually, or by phone/text</a:t>
            </a:r>
          </a:p>
          <a:p>
            <a:pPr marL="171450" indent="-171450">
              <a:buFont typeface="Arial" panose="020B0604020202020204" pitchFamily="34" charset="0"/>
              <a:buChar char="•"/>
            </a:pPr>
            <a:r>
              <a:rPr lang="en-US" dirty="0"/>
              <a:t>Effectiveness of virtual communications for key external wholesaler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Extent wholesalers believe data analytics is having a positive impact on their wholesaling</a:t>
            </a:r>
          </a:p>
          <a:p>
            <a:pPr marL="171450" indent="-171450">
              <a:buFont typeface="Arial" panose="020B0604020202020204" pitchFamily="34" charset="0"/>
              <a:buChar char="•"/>
            </a:pPr>
            <a:r>
              <a:rPr lang="en-US" dirty="0"/>
              <a:t>Extent wholesaler interactions with financial professionals are driven by data analytics</a:t>
            </a:r>
          </a:p>
          <a:p>
            <a:pPr marL="171450" indent="-171450">
              <a:buFont typeface="Arial" panose="020B0604020202020204" pitchFamily="34" charset="0"/>
              <a:buChar char="•"/>
            </a:pPr>
            <a:r>
              <a:rPr lang="en-US" dirty="0"/>
              <a:t>Future outlook of external wholesalers</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2759279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7" name="Picture 6" descr="A green lights in the sky&#10;&#10;Description automatically generated">
            <a:extLst>
              <a:ext uri="{FF2B5EF4-FFF2-40B4-BE49-F238E27FC236}">
                <a16:creationId xmlns:a16="http://schemas.microsoft.com/office/drawing/2014/main" id="{E6D96605-0D90-CA1A-6942-BD2DDBB512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12"/>
            <a:ext cx="12192000" cy="6265333"/>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 name="Picture 1">
            <a:extLst>
              <a:ext uri="{FF2B5EF4-FFF2-40B4-BE49-F238E27FC236}">
                <a16:creationId xmlns:a16="http://schemas.microsoft.com/office/drawing/2014/main" id="{814D734C-D643-E349-BBEB-08BA9E995D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643281" y="4229858"/>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Benefits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4"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pic>
        <p:nvPicPr>
          <p:cNvPr id="3" name="Picture 2">
            <a:extLst>
              <a:ext uri="{FF2B5EF4-FFF2-40B4-BE49-F238E27FC236}">
                <a16:creationId xmlns:a16="http://schemas.microsoft.com/office/drawing/2014/main" id="{6F7EAE32-E517-E1E7-EC91-02034A9B3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
        <p:nvSpPr>
          <p:cNvPr id="18" name="Rectangle 17"/>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24" name="Rectangle 23"/>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25" name="Rectangle 24"/>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27" name="Rectangle 26"/>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14D45-62DB-73E4-ACD6-7D2FA93CF24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94" r:id="rId4"/>
    <p:sldLayoutId id="2147483669" r:id="rId5"/>
    <p:sldLayoutId id="2147483693" r:id="rId6"/>
    <p:sldLayoutId id="2147483692" r:id="rId7"/>
    <p:sldLayoutId id="2147483689" r:id="rId8"/>
    <p:sldLayoutId id="2147483701" r:id="rId9"/>
    <p:sldLayoutId id="2147483691" r:id="rId10"/>
    <p:sldLayoutId id="2147483697" r:id="rId11"/>
    <p:sldLayoutId id="2147483698" r:id="rId12"/>
    <p:sldLayoutId id="2147483700" r:id="rId13"/>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4862621"/>
            <a:ext cx="10223954" cy="907941"/>
          </a:xfrm>
        </p:spPr>
        <p:txBody>
          <a:bodyPr/>
          <a:lstStyle/>
          <a:p>
            <a:r>
              <a:rPr lang="en-US" dirty="0"/>
              <a:t>The Art and Science of Wholesaling – Executive Summary</a:t>
            </a:r>
          </a:p>
        </p:txBody>
      </p:sp>
      <p:sp>
        <p:nvSpPr>
          <p:cNvPr id="10" name="Text Placeholder 9"/>
          <p:cNvSpPr>
            <a:spLocks noGrp="1"/>
          </p:cNvSpPr>
          <p:nvPr>
            <p:ph type="body" sz="quarter" idx="10"/>
          </p:nvPr>
        </p:nvSpPr>
        <p:spPr/>
        <p:txBody>
          <a:bodyPr/>
          <a:lstStyle/>
          <a:p>
            <a:r>
              <a:rPr lang="en-US" dirty="0"/>
              <a:t>Name</a:t>
            </a:r>
            <a:r>
              <a:rPr lang="en-US" sz="1600" dirty="0"/>
              <a:t>  •  </a:t>
            </a:r>
            <a:r>
              <a:rPr lang="en-US" dirty="0"/>
              <a:t>Department</a:t>
            </a:r>
          </a:p>
        </p:txBody>
      </p:sp>
      <p:sp>
        <p:nvSpPr>
          <p:cNvPr id="11" name="Text Placeholder 10"/>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64684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p:txBody>
          <a:bodyPr/>
          <a:lstStyle/>
          <a:p>
            <a:r>
              <a:rPr lang="en-US" dirty="0"/>
              <a:t>Interactions with Financial Professionals</a:t>
            </a:r>
          </a:p>
        </p:txBody>
      </p:sp>
      <p:sp>
        <p:nvSpPr>
          <p:cNvPr id="4" name="Text Placeholder 5">
            <a:extLst>
              <a:ext uri="{FF2B5EF4-FFF2-40B4-BE49-F238E27FC236}">
                <a16:creationId xmlns:a16="http://schemas.microsoft.com/office/drawing/2014/main" id="{FC4E50E4-CD1B-0035-54CF-4432CC9A5962}"/>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
        <p:nvSpPr>
          <p:cNvPr id="6" name="TextBox 5">
            <a:extLst>
              <a:ext uri="{FF2B5EF4-FFF2-40B4-BE49-F238E27FC236}">
                <a16:creationId xmlns:a16="http://schemas.microsoft.com/office/drawing/2014/main" id="{0895A0ED-D0AF-B26B-7B50-4E618390F236}"/>
              </a:ext>
            </a:extLst>
          </p:cNvPr>
          <p:cNvSpPr txBox="1"/>
          <p:nvPr/>
        </p:nvSpPr>
        <p:spPr>
          <a:xfrm>
            <a:off x="707340" y="1497702"/>
            <a:ext cx="4767073" cy="3862596"/>
          </a:xfrm>
          <a:prstGeom prst="rect">
            <a:avLst/>
          </a:prstGeom>
          <a:noFill/>
        </p:spPr>
        <p:txBody>
          <a:bodyPr wrap="square">
            <a:spAutoFit/>
          </a:bodyPr>
          <a:lstStyle/>
          <a:p>
            <a:pPr marL="0" marR="0" algn="ctr">
              <a:spcBef>
                <a:spcPts val="0"/>
              </a:spcBef>
              <a:spcAft>
                <a:spcPts val="0"/>
              </a:spcAft>
            </a:pPr>
            <a:r>
              <a:rPr lang="en-US" sz="3500" dirty="0">
                <a:effectLst/>
                <a:ea typeface="Aptos" panose="020B0004020202020204" pitchFamily="34" charset="0"/>
                <a:cs typeface="Aptos" panose="020B0004020202020204" pitchFamily="34" charset="0"/>
              </a:rPr>
              <a:t>Annuity internals spend </a:t>
            </a:r>
            <a:r>
              <a:rPr lang="en-US" sz="3500" b="1" dirty="0">
                <a:solidFill>
                  <a:srgbClr val="008145"/>
                </a:solidFill>
                <a:effectLst/>
                <a:ea typeface="Aptos" panose="020B0004020202020204" pitchFamily="34" charset="0"/>
                <a:cs typeface="Aptos" panose="020B0004020202020204" pitchFamily="34" charset="0"/>
              </a:rPr>
              <a:t>86%</a:t>
            </a:r>
            <a:r>
              <a:rPr lang="en-US" sz="3500" dirty="0">
                <a:effectLst/>
                <a:ea typeface="Aptos" panose="020B0004020202020204" pitchFamily="34" charset="0"/>
                <a:cs typeface="Aptos" panose="020B0004020202020204" pitchFamily="34" charset="0"/>
              </a:rPr>
              <a:t>, and life internals spend </a:t>
            </a:r>
            <a:r>
              <a:rPr lang="en-US" sz="3500" b="1" dirty="0">
                <a:solidFill>
                  <a:srgbClr val="008145"/>
                </a:solidFill>
                <a:effectLst/>
                <a:ea typeface="Aptos" panose="020B0004020202020204" pitchFamily="34" charset="0"/>
                <a:cs typeface="Aptos" panose="020B0004020202020204" pitchFamily="34" charset="0"/>
              </a:rPr>
              <a:t>76%</a:t>
            </a:r>
            <a:r>
              <a:rPr lang="en-US" sz="3500" b="1" dirty="0">
                <a:effectLst/>
                <a:ea typeface="Aptos" panose="020B0004020202020204" pitchFamily="34" charset="0"/>
                <a:cs typeface="Aptos" panose="020B0004020202020204" pitchFamily="34" charset="0"/>
              </a:rPr>
              <a:t> </a:t>
            </a:r>
            <a:r>
              <a:rPr lang="en-US" sz="3500" dirty="0">
                <a:effectLst/>
                <a:ea typeface="Aptos" panose="020B0004020202020204" pitchFamily="34" charset="0"/>
                <a:cs typeface="Aptos" panose="020B0004020202020204" pitchFamily="34" charset="0"/>
              </a:rPr>
              <a:t>of their time interacting with financial professionals over the </a:t>
            </a:r>
            <a:r>
              <a:rPr lang="en-US" sz="3500" b="1" dirty="0">
                <a:solidFill>
                  <a:srgbClr val="008145"/>
                </a:solidFill>
                <a:effectLst/>
                <a:ea typeface="Aptos" panose="020B0004020202020204" pitchFamily="34" charset="0"/>
                <a:cs typeface="Aptos" panose="020B0004020202020204" pitchFamily="34" charset="0"/>
              </a:rPr>
              <a:t>phone</a:t>
            </a:r>
            <a:endParaRPr lang="en-US" sz="3500" dirty="0">
              <a:solidFill>
                <a:srgbClr val="008145"/>
              </a:solidFill>
              <a:effectLst/>
              <a:ea typeface="Aptos" panose="020B0004020202020204" pitchFamily="34" charset="0"/>
              <a:cs typeface="Aptos" panose="020B0004020202020204" pitchFamily="34" charset="0"/>
            </a:endParaRPr>
          </a:p>
        </p:txBody>
      </p:sp>
      <p:pic>
        <p:nvPicPr>
          <p:cNvPr id="8" name="Picture Placeholder 7" descr="A person talking on a phone while working on a computer&#10;&#10;Description automatically generated">
            <a:extLst>
              <a:ext uri="{FF2B5EF4-FFF2-40B4-BE49-F238E27FC236}">
                <a16:creationId xmlns:a16="http://schemas.microsoft.com/office/drawing/2014/main" id="{3CB708D2-8AE3-4258-6ADE-37B563FAFAC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226110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p:txBody>
          <a:bodyPr/>
          <a:lstStyle/>
          <a:p>
            <a:r>
              <a:rPr lang="en-US" dirty="0"/>
              <a:t>Effectiveness of Virtual Communication</a:t>
            </a:r>
          </a:p>
        </p:txBody>
      </p:sp>
      <p:graphicFrame>
        <p:nvGraphicFramePr>
          <p:cNvPr id="8" name="Chart 7">
            <a:extLst>
              <a:ext uri="{FF2B5EF4-FFF2-40B4-BE49-F238E27FC236}">
                <a16:creationId xmlns:a16="http://schemas.microsoft.com/office/drawing/2014/main" id="{BFF68B3D-A182-44D5-A33B-EF9A1BA91C95}"/>
              </a:ext>
            </a:extLst>
          </p:cNvPr>
          <p:cNvGraphicFramePr/>
          <p:nvPr>
            <p:extLst>
              <p:ext uri="{D42A27DB-BD31-4B8C-83A1-F6EECF244321}">
                <p14:modId xmlns:p14="http://schemas.microsoft.com/office/powerpoint/2010/main" val="2930069506"/>
              </p:ext>
            </p:extLst>
          </p:nvPr>
        </p:nvGraphicFramePr>
        <p:xfrm>
          <a:off x="2032000" y="973777"/>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C9905109-AF35-9567-1CD5-DF5A71F2C6B0}"/>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Tree>
    <p:extLst>
      <p:ext uri="{BB962C8B-B14F-4D97-AF65-F5344CB8AC3E}">
        <p14:creationId xmlns:p14="http://schemas.microsoft.com/office/powerpoint/2010/main" val="223492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FE0C-032C-174C-6F3E-1DD4956A0388}"/>
              </a:ext>
            </a:extLst>
          </p:cNvPr>
          <p:cNvSpPr>
            <a:spLocks noGrp="1"/>
          </p:cNvSpPr>
          <p:nvPr>
            <p:ph type="title"/>
          </p:nvPr>
        </p:nvSpPr>
        <p:spPr/>
        <p:txBody>
          <a:bodyPr/>
          <a:lstStyle/>
          <a:p>
            <a:r>
              <a:rPr lang="en-US" dirty="0"/>
              <a:t>Data Analytics Have A Positive Impact</a:t>
            </a:r>
          </a:p>
        </p:txBody>
      </p:sp>
      <p:grpSp>
        <p:nvGrpSpPr>
          <p:cNvPr id="34" name="Group 33">
            <a:extLst>
              <a:ext uri="{FF2B5EF4-FFF2-40B4-BE49-F238E27FC236}">
                <a16:creationId xmlns:a16="http://schemas.microsoft.com/office/drawing/2014/main" id="{9FAA2549-1109-A8D5-AA42-824A8F9C307B}"/>
              </a:ext>
            </a:extLst>
          </p:cNvPr>
          <p:cNvGrpSpPr/>
          <p:nvPr/>
        </p:nvGrpSpPr>
        <p:grpSpPr>
          <a:xfrm>
            <a:off x="1905502" y="1149930"/>
            <a:ext cx="8380996" cy="4376812"/>
            <a:chOff x="1454212" y="1098171"/>
            <a:chExt cx="8380996" cy="4376812"/>
          </a:xfrm>
        </p:grpSpPr>
        <p:grpSp>
          <p:nvGrpSpPr>
            <p:cNvPr id="9" name="Group 8">
              <a:extLst>
                <a:ext uri="{FF2B5EF4-FFF2-40B4-BE49-F238E27FC236}">
                  <a16:creationId xmlns:a16="http://schemas.microsoft.com/office/drawing/2014/main" id="{EED58337-668D-47B4-93ED-BAD60AE06D6A}"/>
                </a:ext>
              </a:extLst>
            </p:cNvPr>
            <p:cNvGrpSpPr/>
            <p:nvPr/>
          </p:nvGrpSpPr>
          <p:grpSpPr>
            <a:xfrm>
              <a:off x="1454212" y="1098171"/>
              <a:ext cx="8380996" cy="4376812"/>
              <a:chOff x="1003291" y="1332438"/>
              <a:chExt cx="8380996" cy="4376812"/>
            </a:xfrm>
          </p:grpSpPr>
          <p:sp>
            <p:nvSpPr>
              <p:cNvPr id="4" name="Rectangle: Rounded Corners 3">
                <a:extLst>
                  <a:ext uri="{FF2B5EF4-FFF2-40B4-BE49-F238E27FC236}">
                    <a16:creationId xmlns:a16="http://schemas.microsoft.com/office/drawing/2014/main" id="{2135D7AD-4EEB-3BDD-F6DB-63D404E82AC0}"/>
                  </a:ext>
                </a:extLst>
              </p:cNvPr>
              <p:cNvSpPr/>
              <p:nvPr/>
            </p:nvSpPr>
            <p:spPr>
              <a:xfrm>
                <a:off x="1003291" y="1362974"/>
                <a:ext cx="4070902" cy="4346275"/>
              </a:xfrm>
              <a:prstGeom prst="roundRect">
                <a:avLst/>
              </a:prstGeom>
              <a:solidFill>
                <a:schemeClr val="accent1"/>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2137F1-084C-01C6-54E7-B4EF7327C605}"/>
                  </a:ext>
                </a:extLst>
              </p:cNvPr>
              <p:cNvSpPr txBox="1"/>
              <p:nvPr/>
            </p:nvSpPr>
            <p:spPr>
              <a:xfrm>
                <a:off x="1481674" y="1616231"/>
                <a:ext cx="3114136" cy="553998"/>
              </a:xfrm>
              <a:prstGeom prst="rect">
                <a:avLst/>
              </a:prstGeom>
              <a:noFill/>
            </p:spPr>
            <p:txBody>
              <a:bodyPr wrap="square" rtlCol="0">
                <a:spAutoFit/>
              </a:bodyPr>
              <a:lstStyle/>
              <a:p>
                <a:pPr algn="ctr"/>
                <a:r>
                  <a:rPr lang="en-US" sz="3000" dirty="0"/>
                  <a:t>Annuity Internals</a:t>
                </a:r>
              </a:p>
            </p:txBody>
          </p:sp>
          <p:sp>
            <p:nvSpPr>
              <p:cNvPr id="7" name="Rectangle: Rounded Corners 6">
                <a:extLst>
                  <a:ext uri="{FF2B5EF4-FFF2-40B4-BE49-F238E27FC236}">
                    <a16:creationId xmlns:a16="http://schemas.microsoft.com/office/drawing/2014/main" id="{2A661B70-014C-28B7-42A8-453D16307C9A}"/>
                  </a:ext>
                </a:extLst>
              </p:cNvPr>
              <p:cNvSpPr/>
              <p:nvPr/>
            </p:nvSpPr>
            <p:spPr>
              <a:xfrm>
                <a:off x="5313385" y="1332438"/>
                <a:ext cx="4070902" cy="4376812"/>
              </a:xfrm>
              <a:prstGeom prst="roundRect">
                <a:avLst/>
              </a:prstGeom>
              <a:solidFill>
                <a:schemeClr val="accent1"/>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9B850C-01EE-B510-680A-5121F189E679}"/>
                  </a:ext>
                </a:extLst>
              </p:cNvPr>
              <p:cNvSpPr txBox="1"/>
              <p:nvPr/>
            </p:nvSpPr>
            <p:spPr>
              <a:xfrm>
                <a:off x="5791768" y="1626752"/>
                <a:ext cx="3114136" cy="553998"/>
              </a:xfrm>
              <a:prstGeom prst="rect">
                <a:avLst/>
              </a:prstGeom>
              <a:noFill/>
            </p:spPr>
            <p:txBody>
              <a:bodyPr wrap="square" rtlCol="0">
                <a:spAutoFit/>
              </a:bodyPr>
              <a:lstStyle/>
              <a:p>
                <a:pPr algn="ctr"/>
                <a:r>
                  <a:rPr lang="en-US" sz="3000" dirty="0"/>
                  <a:t>Life Internals</a:t>
                </a:r>
              </a:p>
            </p:txBody>
          </p:sp>
        </p:grpSp>
        <p:sp>
          <p:nvSpPr>
            <p:cNvPr id="16" name="TextBox 15">
              <a:extLst>
                <a:ext uri="{FF2B5EF4-FFF2-40B4-BE49-F238E27FC236}">
                  <a16:creationId xmlns:a16="http://schemas.microsoft.com/office/drawing/2014/main" id="{BF9B060F-C5DE-4CBE-5D4E-4E040FFB9CE5}"/>
                </a:ext>
              </a:extLst>
            </p:cNvPr>
            <p:cNvSpPr txBox="1"/>
            <p:nvPr/>
          </p:nvSpPr>
          <p:spPr>
            <a:xfrm>
              <a:off x="2895067" y="3243806"/>
              <a:ext cx="1177690" cy="461665"/>
            </a:xfrm>
            <a:prstGeom prst="rect">
              <a:avLst/>
            </a:prstGeom>
            <a:noFill/>
          </p:spPr>
          <p:txBody>
            <a:bodyPr wrap="square" rtlCol="0">
              <a:spAutoFit/>
            </a:bodyPr>
            <a:lstStyle/>
            <a:p>
              <a:pPr algn="ctr"/>
              <a:r>
                <a:rPr lang="en-US" sz="2400" b="1" dirty="0"/>
                <a:t>21</a:t>
              </a:r>
              <a:r>
                <a:rPr lang="en-US" b="1" dirty="0"/>
                <a:t>%</a:t>
              </a:r>
              <a:endParaRPr lang="en-US" sz="2400" b="1" dirty="0"/>
            </a:p>
          </p:txBody>
        </p:sp>
        <p:sp>
          <p:nvSpPr>
            <p:cNvPr id="17" name="TextBox 16">
              <a:extLst>
                <a:ext uri="{FF2B5EF4-FFF2-40B4-BE49-F238E27FC236}">
                  <a16:creationId xmlns:a16="http://schemas.microsoft.com/office/drawing/2014/main" id="{A7EF61FD-1854-9E47-A3DF-133D56BCEF22}"/>
                </a:ext>
              </a:extLst>
            </p:cNvPr>
            <p:cNvSpPr txBox="1"/>
            <p:nvPr/>
          </p:nvSpPr>
          <p:spPr>
            <a:xfrm>
              <a:off x="2895067" y="4193545"/>
              <a:ext cx="1177690" cy="461665"/>
            </a:xfrm>
            <a:prstGeom prst="rect">
              <a:avLst/>
            </a:prstGeom>
            <a:noFill/>
          </p:spPr>
          <p:txBody>
            <a:bodyPr wrap="square" rtlCol="0">
              <a:spAutoFit/>
            </a:bodyPr>
            <a:lstStyle/>
            <a:p>
              <a:pPr algn="ctr"/>
              <a:r>
                <a:rPr lang="en-US" sz="2400" b="1" dirty="0"/>
                <a:t>13</a:t>
              </a:r>
              <a:r>
                <a:rPr lang="en-US" b="1" dirty="0"/>
                <a:t>%</a:t>
              </a:r>
              <a:endParaRPr lang="en-US" sz="2400" b="1" dirty="0"/>
            </a:p>
          </p:txBody>
        </p:sp>
        <p:sp>
          <p:nvSpPr>
            <p:cNvPr id="18" name="TextBox 17">
              <a:extLst>
                <a:ext uri="{FF2B5EF4-FFF2-40B4-BE49-F238E27FC236}">
                  <a16:creationId xmlns:a16="http://schemas.microsoft.com/office/drawing/2014/main" id="{623B4920-CCF2-D81D-9AA4-38D2EE845A48}"/>
                </a:ext>
              </a:extLst>
            </p:cNvPr>
            <p:cNvSpPr txBox="1"/>
            <p:nvPr/>
          </p:nvSpPr>
          <p:spPr>
            <a:xfrm>
              <a:off x="7204341" y="3278728"/>
              <a:ext cx="1177690" cy="461665"/>
            </a:xfrm>
            <a:prstGeom prst="rect">
              <a:avLst/>
            </a:prstGeom>
            <a:noFill/>
          </p:spPr>
          <p:txBody>
            <a:bodyPr wrap="square" rtlCol="0">
              <a:spAutoFit/>
            </a:bodyPr>
            <a:lstStyle/>
            <a:p>
              <a:pPr algn="ctr"/>
              <a:r>
                <a:rPr lang="en-US" sz="2400" b="1" dirty="0"/>
                <a:t>42</a:t>
              </a:r>
              <a:r>
                <a:rPr lang="en-US" b="1" dirty="0"/>
                <a:t>%</a:t>
              </a:r>
              <a:endParaRPr lang="en-US" sz="2400" b="1" dirty="0"/>
            </a:p>
          </p:txBody>
        </p:sp>
        <p:sp>
          <p:nvSpPr>
            <p:cNvPr id="19" name="TextBox 18">
              <a:extLst>
                <a:ext uri="{FF2B5EF4-FFF2-40B4-BE49-F238E27FC236}">
                  <a16:creationId xmlns:a16="http://schemas.microsoft.com/office/drawing/2014/main" id="{5001A737-F346-F49E-E75B-57526864B2D8}"/>
                </a:ext>
              </a:extLst>
            </p:cNvPr>
            <p:cNvSpPr txBox="1"/>
            <p:nvPr/>
          </p:nvSpPr>
          <p:spPr>
            <a:xfrm>
              <a:off x="7204341" y="4193545"/>
              <a:ext cx="1177690" cy="461665"/>
            </a:xfrm>
            <a:prstGeom prst="rect">
              <a:avLst/>
            </a:prstGeom>
            <a:noFill/>
          </p:spPr>
          <p:txBody>
            <a:bodyPr wrap="square" rtlCol="0">
              <a:spAutoFit/>
            </a:bodyPr>
            <a:lstStyle/>
            <a:p>
              <a:pPr algn="ctr"/>
              <a:r>
                <a:rPr lang="en-US" sz="2400" b="1" dirty="0"/>
                <a:t>8</a:t>
              </a:r>
              <a:r>
                <a:rPr lang="en-US" b="1" dirty="0"/>
                <a:t>%</a:t>
              </a:r>
              <a:endParaRPr lang="en-US" sz="2400" b="1" dirty="0"/>
            </a:p>
          </p:txBody>
        </p:sp>
        <p:sp>
          <p:nvSpPr>
            <p:cNvPr id="27" name="Rectangle: Rounded Corners 26">
              <a:extLst>
                <a:ext uri="{FF2B5EF4-FFF2-40B4-BE49-F238E27FC236}">
                  <a16:creationId xmlns:a16="http://schemas.microsoft.com/office/drawing/2014/main" id="{623FCBDB-A232-9C41-5D77-56B9CAD759B9}"/>
                </a:ext>
              </a:extLst>
            </p:cNvPr>
            <p:cNvSpPr/>
            <p:nvPr/>
          </p:nvSpPr>
          <p:spPr>
            <a:xfrm>
              <a:off x="4311950" y="3227046"/>
              <a:ext cx="2654020" cy="565031"/>
            </a:xfrm>
            <a:prstGeom prst="roundRect">
              <a:avLst>
                <a:gd name="adj" fmla="val 50000"/>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EA222E5-A5AC-7D8F-DE21-6C286E602315}"/>
                </a:ext>
              </a:extLst>
            </p:cNvPr>
            <p:cNvSpPr/>
            <p:nvPr/>
          </p:nvSpPr>
          <p:spPr>
            <a:xfrm>
              <a:off x="4326941" y="4059786"/>
              <a:ext cx="2638208" cy="729184"/>
            </a:xfrm>
            <a:prstGeom prst="roundRect">
              <a:avLst>
                <a:gd name="adj" fmla="val 50000"/>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B7893D8-4053-1102-98A4-9C5D026EB1A6}"/>
                </a:ext>
              </a:extLst>
            </p:cNvPr>
            <p:cNvSpPr txBox="1"/>
            <p:nvPr/>
          </p:nvSpPr>
          <p:spPr>
            <a:xfrm>
              <a:off x="4734623" y="3293644"/>
              <a:ext cx="1820174" cy="369332"/>
            </a:xfrm>
            <a:prstGeom prst="rect">
              <a:avLst/>
            </a:prstGeom>
            <a:noFill/>
          </p:spPr>
          <p:txBody>
            <a:bodyPr wrap="square" rtlCol="0">
              <a:spAutoFit/>
            </a:bodyPr>
            <a:lstStyle/>
            <a:p>
              <a:pPr algn="ctr"/>
              <a:r>
                <a:rPr lang="en-US" dirty="0"/>
                <a:t>Neutral</a:t>
              </a:r>
            </a:p>
          </p:txBody>
        </p:sp>
        <p:sp>
          <p:nvSpPr>
            <p:cNvPr id="31" name="TextBox 30">
              <a:extLst>
                <a:ext uri="{FF2B5EF4-FFF2-40B4-BE49-F238E27FC236}">
                  <a16:creationId xmlns:a16="http://schemas.microsoft.com/office/drawing/2014/main" id="{551CB37A-5D03-9E08-CF1C-E4ADF9F162B3}"/>
                </a:ext>
              </a:extLst>
            </p:cNvPr>
            <p:cNvSpPr txBox="1"/>
            <p:nvPr/>
          </p:nvSpPr>
          <p:spPr>
            <a:xfrm>
              <a:off x="4567596" y="4112490"/>
              <a:ext cx="2175289" cy="646331"/>
            </a:xfrm>
            <a:prstGeom prst="rect">
              <a:avLst/>
            </a:prstGeom>
            <a:noFill/>
          </p:spPr>
          <p:txBody>
            <a:bodyPr wrap="square" rtlCol="0">
              <a:spAutoFit/>
            </a:bodyPr>
            <a:lstStyle/>
            <a:p>
              <a:pPr algn="ctr"/>
              <a:r>
                <a:rPr lang="en-US" dirty="0"/>
                <a:t>Disagree/Strongly Disagree</a:t>
              </a:r>
            </a:p>
          </p:txBody>
        </p:sp>
      </p:grpSp>
      <p:sp>
        <p:nvSpPr>
          <p:cNvPr id="5" name="Text Placeholder 5">
            <a:extLst>
              <a:ext uri="{FF2B5EF4-FFF2-40B4-BE49-F238E27FC236}">
                <a16:creationId xmlns:a16="http://schemas.microsoft.com/office/drawing/2014/main" id="{EA0811F2-1711-F1ED-D493-3A8072AB33F3}"/>
              </a:ext>
            </a:extLst>
          </p:cNvPr>
          <p:cNvSpPr txBox="1">
            <a:spLocks/>
          </p:cNvSpPr>
          <p:nvPr/>
        </p:nvSpPr>
        <p:spPr>
          <a:xfrm>
            <a:off x="232513" y="6055298"/>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
        <p:nvSpPr>
          <p:cNvPr id="10" name="TextBox 9">
            <a:extLst>
              <a:ext uri="{FF2B5EF4-FFF2-40B4-BE49-F238E27FC236}">
                <a16:creationId xmlns:a16="http://schemas.microsoft.com/office/drawing/2014/main" id="{3F0D8DCA-299D-B62F-1CB4-A481CEF036FB}"/>
              </a:ext>
            </a:extLst>
          </p:cNvPr>
          <p:cNvSpPr txBox="1"/>
          <p:nvPr/>
        </p:nvSpPr>
        <p:spPr>
          <a:xfrm>
            <a:off x="3346357" y="2407159"/>
            <a:ext cx="1177690" cy="461665"/>
          </a:xfrm>
          <a:prstGeom prst="rect">
            <a:avLst/>
          </a:prstGeom>
          <a:noFill/>
        </p:spPr>
        <p:txBody>
          <a:bodyPr wrap="square" rtlCol="0">
            <a:spAutoFit/>
          </a:bodyPr>
          <a:lstStyle/>
          <a:p>
            <a:pPr algn="ctr"/>
            <a:r>
              <a:rPr lang="en-US" sz="2400" b="1" dirty="0"/>
              <a:t>66</a:t>
            </a:r>
            <a:r>
              <a:rPr lang="en-US" b="1" dirty="0"/>
              <a:t>%</a:t>
            </a:r>
            <a:endParaRPr lang="en-US" sz="2400" b="1" dirty="0"/>
          </a:p>
        </p:txBody>
      </p:sp>
      <p:sp>
        <p:nvSpPr>
          <p:cNvPr id="11" name="Rectangle: Rounded Corners 10">
            <a:extLst>
              <a:ext uri="{FF2B5EF4-FFF2-40B4-BE49-F238E27FC236}">
                <a16:creationId xmlns:a16="http://schemas.microsoft.com/office/drawing/2014/main" id="{4A8BA101-D5C1-D1D5-CF27-1BD6D9AB3E56}"/>
              </a:ext>
            </a:extLst>
          </p:cNvPr>
          <p:cNvSpPr/>
          <p:nvPr/>
        </p:nvSpPr>
        <p:spPr>
          <a:xfrm>
            <a:off x="4763239" y="2284979"/>
            <a:ext cx="2654020" cy="729185"/>
          </a:xfrm>
          <a:prstGeom prst="roundRect">
            <a:avLst>
              <a:gd name="adj" fmla="val 50000"/>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DA497E-7075-E7EE-EFB4-556F5D136B9B}"/>
              </a:ext>
            </a:extLst>
          </p:cNvPr>
          <p:cNvSpPr txBox="1"/>
          <p:nvPr/>
        </p:nvSpPr>
        <p:spPr>
          <a:xfrm>
            <a:off x="5185913" y="2314827"/>
            <a:ext cx="1820174" cy="646331"/>
          </a:xfrm>
          <a:prstGeom prst="rect">
            <a:avLst/>
          </a:prstGeom>
          <a:noFill/>
        </p:spPr>
        <p:txBody>
          <a:bodyPr wrap="square" rtlCol="0">
            <a:spAutoFit/>
          </a:bodyPr>
          <a:lstStyle/>
          <a:p>
            <a:pPr algn="ctr"/>
            <a:r>
              <a:rPr lang="en-US" dirty="0"/>
              <a:t>Strongly Agree/Agree </a:t>
            </a:r>
          </a:p>
        </p:txBody>
      </p:sp>
      <p:sp>
        <p:nvSpPr>
          <p:cNvPr id="13" name="TextBox 12">
            <a:extLst>
              <a:ext uri="{FF2B5EF4-FFF2-40B4-BE49-F238E27FC236}">
                <a16:creationId xmlns:a16="http://schemas.microsoft.com/office/drawing/2014/main" id="{DDFE4ADF-071F-148C-E6F4-3D128E9112BA}"/>
              </a:ext>
            </a:extLst>
          </p:cNvPr>
          <p:cNvSpPr txBox="1"/>
          <p:nvPr/>
        </p:nvSpPr>
        <p:spPr>
          <a:xfrm>
            <a:off x="7655631" y="2405883"/>
            <a:ext cx="1177690" cy="461665"/>
          </a:xfrm>
          <a:prstGeom prst="rect">
            <a:avLst/>
          </a:prstGeom>
          <a:noFill/>
        </p:spPr>
        <p:txBody>
          <a:bodyPr wrap="square" rtlCol="0">
            <a:spAutoFit/>
          </a:bodyPr>
          <a:lstStyle/>
          <a:p>
            <a:pPr algn="ctr"/>
            <a:r>
              <a:rPr lang="en-US" sz="2400" b="1" dirty="0"/>
              <a:t>50</a:t>
            </a:r>
            <a:r>
              <a:rPr lang="en-US" b="1" dirty="0"/>
              <a:t>%</a:t>
            </a:r>
            <a:endParaRPr lang="en-US" sz="2400" b="1" dirty="0"/>
          </a:p>
        </p:txBody>
      </p:sp>
    </p:spTree>
    <p:extLst>
      <p:ext uri="{BB962C8B-B14F-4D97-AF65-F5344CB8AC3E}">
        <p14:creationId xmlns:p14="http://schemas.microsoft.com/office/powerpoint/2010/main" val="379600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p:txBody>
          <a:bodyPr>
            <a:normAutofit/>
          </a:bodyPr>
          <a:lstStyle/>
          <a:p>
            <a:r>
              <a:rPr lang="en-US" dirty="0"/>
              <a:t>Internal Wholesaler Activities Driven by Data Analytics</a:t>
            </a:r>
          </a:p>
        </p:txBody>
      </p:sp>
      <p:graphicFrame>
        <p:nvGraphicFramePr>
          <p:cNvPr id="8" name="Chart 7">
            <a:extLst>
              <a:ext uri="{FF2B5EF4-FFF2-40B4-BE49-F238E27FC236}">
                <a16:creationId xmlns:a16="http://schemas.microsoft.com/office/drawing/2014/main" id="{BFF68B3D-A182-44D5-A33B-EF9A1BA91C95}"/>
              </a:ext>
            </a:extLst>
          </p:cNvPr>
          <p:cNvGraphicFramePr/>
          <p:nvPr>
            <p:extLst>
              <p:ext uri="{D42A27DB-BD31-4B8C-83A1-F6EECF244321}">
                <p14:modId xmlns:p14="http://schemas.microsoft.com/office/powerpoint/2010/main" val="999332204"/>
              </p:ext>
            </p:extLst>
          </p:nvPr>
        </p:nvGraphicFramePr>
        <p:xfrm>
          <a:off x="2032000" y="973777"/>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C9905109-AF35-9567-1CD5-DF5A71F2C6B0}"/>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Tree>
    <p:extLst>
      <p:ext uri="{BB962C8B-B14F-4D97-AF65-F5344CB8AC3E}">
        <p14:creationId xmlns:p14="http://schemas.microsoft.com/office/powerpoint/2010/main" val="273820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a:xfrm>
            <a:off x="-78194" y="-30864"/>
            <a:ext cx="12191998" cy="890341"/>
          </a:xfrm>
        </p:spPr>
        <p:txBody>
          <a:bodyPr/>
          <a:lstStyle/>
          <a:p>
            <a:r>
              <a:rPr lang="en-US" dirty="0"/>
              <a:t>Future Outlook: Interactions with Financial Professionals</a:t>
            </a:r>
          </a:p>
        </p:txBody>
      </p:sp>
      <p:sp>
        <p:nvSpPr>
          <p:cNvPr id="5" name="Text Placeholder 5">
            <a:extLst>
              <a:ext uri="{FF2B5EF4-FFF2-40B4-BE49-F238E27FC236}">
                <a16:creationId xmlns:a16="http://schemas.microsoft.com/office/drawing/2014/main" id="{C9905109-AF35-9567-1CD5-DF5A71F2C6B0}"/>
              </a:ext>
            </a:extLst>
          </p:cNvPr>
          <p:cNvSpPr txBox="1">
            <a:spLocks/>
          </p:cNvSpPr>
          <p:nvPr/>
        </p:nvSpPr>
        <p:spPr>
          <a:xfrm>
            <a:off x="277488" y="6034988"/>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
        <p:nvSpPr>
          <p:cNvPr id="3" name="TextBox 2">
            <a:extLst>
              <a:ext uri="{FF2B5EF4-FFF2-40B4-BE49-F238E27FC236}">
                <a16:creationId xmlns:a16="http://schemas.microsoft.com/office/drawing/2014/main" id="{AA7E3EAA-03CB-FE8D-D72D-68416F8B3C8C}"/>
              </a:ext>
            </a:extLst>
          </p:cNvPr>
          <p:cNvSpPr txBox="1"/>
          <p:nvPr/>
        </p:nvSpPr>
        <p:spPr>
          <a:xfrm>
            <a:off x="1774412" y="1342795"/>
            <a:ext cx="81703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Wholesalers anticipate an </a:t>
            </a:r>
            <a:r>
              <a:rPr lang="en-US" sz="2400" b="1" dirty="0"/>
              <a:t>increase</a:t>
            </a:r>
            <a:r>
              <a:rPr lang="en-US" sz="2400" dirty="0"/>
              <a:t> in </a:t>
            </a:r>
            <a:r>
              <a:rPr lang="en-US" sz="2400" b="1" dirty="0"/>
              <a:t>virtual and self-service/on-demand</a:t>
            </a:r>
            <a:r>
              <a:rPr lang="en-US" sz="2400" dirty="0"/>
              <a:t> interactions in the future</a:t>
            </a:r>
          </a:p>
        </p:txBody>
      </p:sp>
      <p:grpSp>
        <p:nvGrpSpPr>
          <p:cNvPr id="14" name="Group 13">
            <a:extLst>
              <a:ext uri="{FF2B5EF4-FFF2-40B4-BE49-F238E27FC236}">
                <a16:creationId xmlns:a16="http://schemas.microsoft.com/office/drawing/2014/main" id="{8EC093CF-91DE-17AD-FDCC-56B26E35C837}"/>
              </a:ext>
            </a:extLst>
          </p:cNvPr>
          <p:cNvGrpSpPr/>
          <p:nvPr/>
        </p:nvGrpSpPr>
        <p:grpSpPr>
          <a:xfrm>
            <a:off x="2450527" y="2710513"/>
            <a:ext cx="7134556" cy="2622431"/>
            <a:chOff x="2668879" y="2646826"/>
            <a:chExt cx="7134556" cy="2622431"/>
          </a:xfrm>
        </p:grpSpPr>
        <p:sp>
          <p:nvSpPr>
            <p:cNvPr id="4" name="Rectangle: Rounded Corners 3">
              <a:extLst>
                <a:ext uri="{FF2B5EF4-FFF2-40B4-BE49-F238E27FC236}">
                  <a16:creationId xmlns:a16="http://schemas.microsoft.com/office/drawing/2014/main" id="{1B65C72D-6792-92B0-72C1-829016694821}"/>
                </a:ext>
              </a:extLst>
            </p:cNvPr>
            <p:cNvSpPr/>
            <p:nvPr/>
          </p:nvSpPr>
          <p:spPr>
            <a:xfrm>
              <a:off x="6394355" y="2646826"/>
              <a:ext cx="3409080" cy="2622431"/>
            </a:xfrm>
            <a:prstGeom prst="roundRect">
              <a:avLst/>
            </a:prstGeom>
            <a:solidFill>
              <a:schemeClr val="accent3"/>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0206751-2F9C-5984-4D60-E0CC1572D386}"/>
                </a:ext>
              </a:extLst>
            </p:cNvPr>
            <p:cNvSpPr/>
            <p:nvPr/>
          </p:nvSpPr>
          <p:spPr>
            <a:xfrm>
              <a:off x="2668879" y="2646826"/>
              <a:ext cx="3409080" cy="2622431"/>
            </a:xfrm>
            <a:prstGeom prst="roundRect">
              <a:avLst/>
            </a:prstGeom>
            <a:solidFill>
              <a:schemeClr val="tx2"/>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82A4F8-CA9D-AE75-A315-FC6FE2F06987}"/>
                </a:ext>
              </a:extLst>
            </p:cNvPr>
            <p:cNvSpPr txBox="1"/>
            <p:nvPr/>
          </p:nvSpPr>
          <p:spPr>
            <a:xfrm>
              <a:off x="3328759" y="2889272"/>
              <a:ext cx="2137491" cy="1015663"/>
            </a:xfrm>
            <a:prstGeom prst="rect">
              <a:avLst/>
            </a:prstGeom>
            <a:noFill/>
          </p:spPr>
          <p:txBody>
            <a:bodyPr wrap="square" rtlCol="0">
              <a:spAutoFit/>
            </a:bodyPr>
            <a:lstStyle/>
            <a:p>
              <a:pPr algn="ctr"/>
              <a:r>
                <a:rPr lang="en-US" sz="6000" b="1" dirty="0">
                  <a:solidFill>
                    <a:schemeClr val="bg1"/>
                  </a:solidFill>
                </a:rPr>
                <a:t>40%</a:t>
              </a:r>
            </a:p>
          </p:txBody>
        </p:sp>
        <p:sp>
          <p:nvSpPr>
            <p:cNvPr id="9" name="TextBox 8">
              <a:extLst>
                <a:ext uri="{FF2B5EF4-FFF2-40B4-BE49-F238E27FC236}">
                  <a16:creationId xmlns:a16="http://schemas.microsoft.com/office/drawing/2014/main" id="{00FFD1BB-3728-9086-5726-3172E120C5EE}"/>
                </a:ext>
              </a:extLst>
            </p:cNvPr>
            <p:cNvSpPr txBox="1"/>
            <p:nvPr/>
          </p:nvSpPr>
          <p:spPr>
            <a:xfrm>
              <a:off x="2725375" y="4014756"/>
              <a:ext cx="3339908" cy="1015663"/>
            </a:xfrm>
            <a:prstGeom prst="rect">
              <a:avLst/>
            </a:prstGeom>
            <a:noFill/>
          </p:spPr>
          <p:txBody>
            <a:bodyPr wrap="square">
              <a:spAutoFit/>
            </a:bodyPr>
            <a:lstStyle/>
            <a:p>
              <a:pPr algn="ctr"/>
              <a:r>
                <a:rPr lang="en-US" sz="3000" dirty="0">
                  <a:solidFill>
                    <a:schemeClr val="bg1"/>
                  </a:solidFill>
                </a:rPr>
                <a:t>Self-Service/</a:t>
              </a:r>
            </a:p>
            <a:p>
              <a:pPr algn="ctr"/>
              <a:r>
                <a:rPr lang="en-US" sz="3000" dirty="0">
                  <a:solidFill>
                    <a:schemeClr val="bg1"/>
                  </a:solidFill>
                </a:rPr>
                <a:t>On-Demand</a:t>
              </a:r>
            </a:p>
          </p:txBody>
        </p:sp>
        <p:sp>
          <p:nvSpPr>
            <p:cNvPr id="10" name="TextBox 9">
              <a:extLst>
                <a:ext uri="{FF2B5EF4-FFF2-40B4-BE49-F238E27FC236}">
                  <a16:creationId xmlns:a16="http://schemas.microsoft.com/office/drawing/2014/main" id="{5145E0CE-86A4-8F4B-05BC-D9F4E26EA876}"/>
                </a:ext>
              </a:extLst>
            </p:cNvPr>
            <p:cNvSpPr txBox="1"/>
            <p:nvPr/>
          </p:nvSpPr>
          <p:spPr>
            <a:xfrm>
              <a:off x="7312619" y="2908181"/>
              <a:ext cx="1907877" cy="1015663"/>
            </a:xfrm>
            <a:prstGeom prst="rect">
              <a:avLst/>
            </a:prstGeom>
            <a:noFill/>
          </p:spPr>
          <p:txBody>
            <a:bodyPr wrap="square" rtlCol="0">
              <a:spAutoFit/>
            </a:bodyPr>
            <a:lstStyle/>
            <a:p>
              <a:pPr algn="ctr"/>
              <a:r>
                <a:rPr lang="en-US" sz="6000" b="1" dirty="0">
                  <a:solidFill>
                    <a:schemeClr val="bg1"/>
                  </a:solidFill>
                </a:rPr>
                <a:t>44</a:t>
              </a:r>
              <a:r>
                <a:rPr lang="en-US" sz="4800" b="1" dirty="0">
                  <a:solidFill>
                    <a:schemeClr val="bg1"/>
                  </a:solidFill>
                </a:rPr>
                <a:t>%</a:t>
              </a:r>
              <a:endParaRPr lang="en-US" sz="5400" b="1" dirty="0">
                <a:solidFill>
                  <a:schemeClr val="bg1"/>
                </a:solidFill>
              </a:endParaRPr>
            </a:p>
          </p:txBody>
        </p:sp>
        <p:sp>
          <p:nvSpPr>
            <p:cNvPr id="11" name="Flowchart: Connector 10">
              <a:extLst>
                <a:ext uri="{FF2B5EF4-FFF2-40B4-BE49-F238E27FC236}">
                  <a16:creationId xmlns:a16="http://schemas.microsoft.com/office/drawing/2014/main" id="{26223277-CEE5-08AD-0AF8-110F74254039}"/>
                </a:ext>
              </a:extLst>
            </p:cNvPr>
            <p:cNvSpPr/>
            <p:nvPr/>
          </p:nvSpPr>
          <p:spPr>
            <a:xfrm>
              <a:off x="5792130" y="3465561"/>
              <a:ext cx="966158" cy="984957"/>
            </a:xfrm>
            <a:prstGeom prst="flowChartConnector">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ADA01002-D27B-6F92-1207-958EC3CC645F}"/>
                </a:ext>
              </a:extLst>
            </p:cNvPr>
            <p:cNvSpPr txBox="1"/>
            <p:nvPr/>
          </p:nvSpPr>
          <p:spPr>
            <a:xfrm>
              <a:off x="5782646" y="3629984"/>
              <a:ext cx="985125" cy="584775"/>
            </a:xfrm>
            <a:prstGeom prst="rect">
              <a:avLst/>
            </a:prstGeom>
            <a:noFill/>
          </p:spPr>
          <p:txBody>
            <a:bodyPr wrap="square">
              <a:spAutoFit/>
            </a:bodyPr>
            <a:lstStyle/>
            <a:p>
              <a:pPr algn="ctr"/>
              <a:r>
                <a:rPr lang="en-US" sz="3200" dirty="0"/>
                <a:t>vs.</a:t>
              </a:r>
            </a:p>
          </p:txBody>
        </p:sp>
      </p:grpSp>
      <p:sp>
        <p:nvSpPr>
          <p:cNvPr id="8" name="TextBox 7">
            <a:extLst>
              <a:ext uri="{FF2B5EF4-FFF2-40B4-BE49-F238E27FC236}">
                <a16:creationId xmlns:a16="http://schemas.microsoft.com/office/drawing/2014/main" id="{DC6BFE06-9C99-E364-FA03-762D6E467D45}"/>
              </a:ext>
            </a:extLst>
          </p:cNvPr>
          <p:cNvSpPr txBox="1"/>
          <p:nvPr/>
        </p:nvSpPr>
        <p:spPr>
          <a:xfrm>
            <a:off x="6210589" y="4078442"/>
            <a:ext cx="3339908" cy="1015663"/>
          </a:xfrm>
          <a:prstGeom prst="rect">
            <a:avLst/>
          </a:prstGeom>
          <a:noFill/>
        </p:spPr>
        <p:txBody>
          <a:bodyPr wrap="square">
            <a:spAutoFit/>
          </a:bodyPr>
          <a:lstStyle/>
          <a:p>
            <a:pPr algn="ctr"/>
            <a:r>
              <a:rPr lang="en-US" sz="3000" dirty="0">
                <a:solidFill>
                  <a:schemeClr val="bg1"/>
                </a:solidFill>
              </a:rPr>
              <a:t>Virtual Engagement</a:t>
            </a:r>
          </a:p>
        </p:txBody>
      </p:sp>
      <p:sp>
        <p:nvSpPr>
          <p:cNvPr id="15" name="TextBox 14">
            <a:extLst>
              <a:ext uri="{FF2B5EF4-FFF2-40B4-BE49-F238E27FC236}">
                <a16:creationId xmlns:a16="http://schemas.microsoft.com/office/drawing/2014/main" id="{5D3EB89C-BB40-E3FC-E87F-370CCB010179}"/>
              </a:ext>
            </a:extLst>
          </p:cNvPr>
          <p:cNvSpPr txBox="1"/>
          <p:nvPr/>
        </p:nvSpPr>
        <p:spPr>
          <a:xfrm>
            <a:off x="7105626" y="5314634"/>
            <a:ext cx="1549834" cy="369332"/>
          </a:xfrm>
          <a:prstGeom prst="rect">
            <a:avLst/>
          </a:prstGeom>
          <a:noFill/>
        </p:spPr>
        <p:txBody>
          <a:bodyPr wrap="square" rtlCol="0">
            <a:spAutoFit/>
          </a:bodyPr>
          <a:lstStyle/>
          <a:p>
            <a:r>
              <a:rPr lang="en-US" dirty="0"/>
              <a:t>Life Internals</a:t>
            </a:r>
          </a:p>
        </p:txBody>
      </p:sp>
      <p:sp>
        <p:nvSpPr>
          <p:cNvPr id="16" name="TextBox 15">
            <a:extLst>
              <a:ext uri="{FF2B5EF4-FFF2-40B4-BE49-F238E27FC236}">
                <a16:creationId xmlns:a16="http://schemas.microsoft.com/office/drawing/2014/main" id="{06FD2CC8-BA00-55D5-CF79-B710D016EDD0}"/>
              </a:ext>
            </a:extLst>
          </p:cNvPr>
          <p:cNvSpPr txBox="1"/>
          <p:nvPr/>
        </p:nvSpPr>
        <p:spPr>
          <a:xfrm>
            <a:off x="3286489" y="5314634"/>
            <a:ext cx="1934204" cy="369332"/>
          </a:xfrm>
          <a:prstGeom prst="rect">
            <a:avLst/>
          </a:prstGeom>
          <a:noFill/>
        </p:spPr>
        <p:txBody>
          <a:bodyPr wrap="square" rtlCol="0">
            <a:spAutoFit/>
          </a:bodyPr>
          <a:lstStyle/>
          <a:p>
            <a:r>
              <a:rPr lang="en-US" dirty="0"/>
              <a:t>Annuity Internals</a:t>
            </a:r>
          </a:p>
        </p:txBody>
      </p:sp>
    </p:spTree>
    <p:extLst>
      <p:ext uri="{BB962C8B-B14F-4D97-AF65-F5344CB8AC3E}">
        <p14:creationId xmlns:p14="http://schemas.microsoft.com/office/powerpoint/2010/main" val="45158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Comments</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15</a:t>
            </a:fld>
            <a:endParaRPr lang="en-US" sz="900" dirty="0"/>
          </a:p>
        </p:txBody>
      </p:sp>
      <p:sp>
        <p:nvSpPr>
          <p:cNvPr id="6" name="Text Placeholder 5"/>
          <p:cNvSpPr>
            <a:spLocks noGrp="1"/>
          </p:cNvSpPr>
          <p:nvPr>
            <p:ph type="body" sz="quarter" idx="14"/>
          </p:nvPr>
        </p:nvSpPr>
        <p:spPr/>
        <p:txBody>
          <a:bodyPr/>
          <a:lstStyle/>
          <a:p>
            <a:r>
              <a:rPr lang="en-US" dirty="0"/>
              <a:t>The Art and Science of Wholesaling, © 2024 LL Global, Inc.</a:t>
            </a:r>
          </a:p>
          <a:p>
            <a:endParaRPr lang="en-US" dirty="0"/>
          </a:p>
        </p:txBody>
      </p:sp>
      <p:sp>
        <p:nvSpPr>
          <p:cNvPr id="7" name="Text Placeholder 11"/>
          <p:cNvSpPr>
            <a:spLocks noGrp="1"/>
          </p:cNvSpPr>
          <p:nvPr>
            <p:ph type="body" sz="quarter" idx="10"/>
          </p:nvPr>
        </p:nvSpPr>
        <p:spPr>
          <a:xfrm>
            <a:off x="266700" y="1326776"/>
            <a:ext cx="5829300" cy="4731124"/>
          </a:xfrm>
        </p:spPr>
        <p:txBody>
          <a:bodyPr/>
          <a:lstStyle/>
          <a:p>
            <a:r>
              <a:rPr lang="en-US" dirty="0"/>
              <a:t>External wholesalers are back in the field to varying, but substantial degrees.</a:t>
            </a:r>
          </a:p>
          <a:p>
            <a:r>
              <a:rPr lang="en-US" dirty="0"/>
              <a:t>Virtual communications has become embedded in how wholesalers interact with financial professionals.</a:t>
            </a:r>
          </a:p>
          <a:p>
            <a:r>
              <a:rPr lang="en-US" dirty="0"/>
              <a:t>Data analytics are increasingly influencing when and how wholesalers interact with financial professionals.</a:t>
            </a:r>
          </a:p>
        </p:txBody>
      </p:sp>
      <p:pic>
        <p:nvPicPr>
          <p:cNvPr id="8" name="Picture Placeholder 2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8" b="8"/>
          <a:stretch>
            <a:fillRect/>
          </a:stretch>
        </p:blipFill>
        <p:spPr>
          <a:xfrm>
            <a:off x="6096000" y="1143000"/>
            <a:ext cx="5676900" cy="4593772"/>
          </a:xfrm>
        </p:spPr>
      </p:pic>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15</a:t>
            </a:fld>
            <a:endParaRPr lang="en-US" sz="900" dirty="0"/>
          </a:p>
        </p:txBody>
      </p:sp>
    </p:spTree>
    <p:extLst>
      <p:ext uri="{BB962C8B-B14F-4D97-AF65-F5344CB8AC3E}">
        <p14:creationId xmlns:p14="http://schemas.microsoft.com/office/powerpoint/2010/main" val="136031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Title 1"/>
          <p:cNvSpPr>
            <a:spLocks noGrp="1"/>
          </p:cNvSpPr>
          <p:nvPr>
            <p:ph type="title"/>
          </p:nvPr>
        </p:nvSpPr>
        <p:spPr>
          <a:xfrm>
            <a:off x="5782" y="-30864"/>
            <a:ext cx="12191998" cy="890341"/>
          </a:xfrm>
          <a:prstGeom prst="rect">
            <a:avLst/>
          </a:prstGeom>
        </p:spPr>
        <p:txBody>
          <a:bodyPr/>
          <a:lstStyle/>
          <a:p>
            <a:r>
              <a:rPr lang="en-US" dirty="0"/>
              <a:t>Our Mission</a:t>
            </a:r>
          </a:p>
        </p:txBody>
      </p:sp>
      <p:sp>
        <p:nvSpPr>
          <p:cNvPr id="22" name="Rectangle 21"/>
          <p:cNvSpPr/>
          <p:nvPr/>
        </p:nvSpPr>
        <p:spPr>
          <a:xfrm>
            <a:off x="1321541" y="1453787"/>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panose="020B0604020202020204"/>
                <a:ea typeface="+mn-ea"/>
                <a:cs typeface="+mn-cs"/>
              </a:rPr>
              <a:t>Advancing the financial services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panose="020B0604020202020204"/>
                <a:ea typeface="+mn-ea"/>
                <a:cs typeface="+mn-cs"/>
              </a:rPr>
              <a:t>by empowering our members</a:t>
            </a:r>
          </a:p>
        </p:txBody>
      </p:sp>
      <p:sp>
        <p:nvSpPr>
          <p:cNvPr id="23" name="Rectangle 22"/>
          <p:cNvSpPr/>
          <p:nvPr/>
        </p:nvSpPr>
        <p:spPr>
          <a:xfrm>
            <a:off x="1225716" y="2680064"/>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p:cNvSpPr/>
          <p:nvPr/>
        </p:nvSpPr>
        <p:spPr>
          <a:xfrm>
            <a:off x="1230945" y="2680064"/>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p:cNvSpPr/>
          <p:nvPr/>
        </p:nvSpPr>
        <p:spPr>
          <a:xfrm>
            <a:off x="1244767" y="2796871"/>
            <a:ext cx="2200275"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Knowledge</a:t>
            </a:r>
          </a:p>
        </p:txBody>
      </p:sp>
      <p:pic>
        <p:nvPicPr>
          <p:cNvPr id="27" name="Picture 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2601" y="3715704"/>
            <a:ext cx="1448115" cy="1124932"/>
          </a:xfrm>
          <a:prstGeom prst="rect">
            <a:avLst/>
          </a:prstGeom>
        </p:spPr>
      </p:pic>
      <p:sp>
        <p:nvSpPr>
          <p:cNvPr id="28" name="Rectangle 27"/>
          <p:cNvSpPr/>
          <p:nvPr/>
        </p:nvSpPr>
        <p:spPr>
          <a:xfrm>
            <a:off x="8540734" y="2680064"/>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p:cNvSpPr/>
          <p:nvPr/>
        </p:nvSpPr>
        <p:spPr>
          <a:xfrm>
            <a:off x="8540734" y="2680064"/>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Picture 2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78880" y="3627785"/>
            <a:ext cx="1252554" cy="1252554"/>
          </a:xfrm>
          <a:prstGeom prst="rect">
            <a:avLst/>
          </a:prstGeom>
        </p:spPr>
      </p:pic>
      <p:sp>
        <p:nvSpPr>
          <p:cNvPr id="31" name="Rectangle 30"/>
          <p:cNvSpPr/>
          <p:nvPr/>
        </p:nvSpPr>
        <p:spPr>
          <a:xfrm>
            <a:off x="3664055" y="2680064"/>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Rectangle 31"/>
          <p:cNvSpPr/>
          <p:nvPr/>
        </p:nvSpPr>
        <p:spPr>
          <a:xfrm>
            <a:off x="3666614" y="2680064"/>
            <a:ext cx="2240280"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p:cNvSpPr/>
          <p:nvPr/>
        </p:nvSpPr>
        <p:spPr>
          <a:xfrm>
            <a:off x="3685664" y="2796871"/>
            <a:ext cx="2209800"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Insights </a:t>
            </a:r>
          </a:p>
        </p:txBody>
      </p:sp>
      <p:pic>
        <p:nvPicPr>
          <p:cNvPr id="34" name="Picture 3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3814" y="3596239"/>
            <a:ext cx="1276350" cy="1329257"/>
          </a:xfrm>
          <a:prstGeom prst="rect">
            <a:avLst/>
          </a:prstGeom>
        </p:spPr>
      </p:pic>
      <p:sp>
        <p:nvSpPr>
          <p:cNvPr id="35" name="Rectangle 34"/>
          <p:cNvSpPr/>
          <p:nvPr/>
        </p:nvSpPr>
        <p:spPr>
          <a:xfrm>
            <a:off x="6102394" y="2680064"/>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Rectangle 35"/>
          <p:cNvSpPr/>
          <p:nvPr/>
        </p:nvSpPr>
        <p:spPr>
          <a:xfrm>
            <a:off x="6102394" y="2680064"/>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Rectangle 36"/>
          <p:cNvSpPr/>
          <p:nvPr/>
        </p:nvSpPr>
        <p:spPr>
          <a:xfrm>
            <a:off x="6096625" y="2796871"/>
            <a:ext cx="2257425"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Connections</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pic>
        <p:nvPicPr>
          <p:cNvPr id="38" name="Picture 3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69944" y="3596789"/>
            <a:ext cx="1288806" cy="1400270"/>
          </a:xfrm>
          <a:prstGeom prst="rect">
            <a:avLst/>
          </a:prstGeom>
        </p:spPr>
      </p:pic>
      <p:sp>
        <p:nvSpPr>
          <p:cNvPr id="39" name="Rectangle 38"/>
          <p:cNvSpPr/>
          <p:nvPr/>
        </p:nvSpPr>
        <p:spPr>
          <a:xfrm>
            <a:off x="8544293" y="2798269"/>
            <a:ext cx="2209800"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231F20"/>
                </a:solidFill>
                <a:latin typeface="Arial" panose="020B0604020202020204"/>
              </a:rPr>
              <a:t>Solutions</a:t>
            </a: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51777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Themes</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6" name="Text Placeholder 5"/>
          <p:cNvSpPr>
            <a:spLocks noGrp="1"/>
          </p:cNvSpPr>
          <p:nvPr>
            <p:ph type="body" sz="quarter" idx="14"/>
          </p:nvPr>
        </p:nvSpPr>
        <p:spPr/>
        <p:txBody>
          <a:bodyPr/>
          <a:lstStyle/>
          <a:p>
            <a:r>
              <a:rPr lang="en-US" dirty="0"/>
              <a:t>The Art and Science of Wholesaling, © 2024 LL Global, Inc.</a:t>
            </a:r>
          </a:p>
        </p:txBody>
      </p:sp>
      <p:pic>
        <p:nvPicPr>
          <p:cNvPr id="7" name="Picture Placeholder 13"/>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106698" y="786687"/>
            <a:ext cx="6089904" cy="6089904"/>
          </a:xfrm>
        </p:spPr>
      </p:pic>
      <p:sp>
        <p:nvSpPr>
          <p:cNvPr id="8" name="Text Placeholder 24"/>
          <p:cNvSpPr>
            <a:spLocks noGrp="1"/>
          </p:cNvSpPr>
          <p:nvPr>
            <p:ph type="body" sz="quarter" idx="13"/>
          </p:nvPr>
        </p:nvSpPr>
        <p:spPr>
          <a:xfrm>
            <a:off x="266700" y="1143000"/>
            <a:ext cx="5570538" cy="4914900"/>
          </a:xfrm>
        </p:spPr>
        <p:txBody>
          <a:bodyPr/>
          <a:lstStyle/>
          <a:p>
            <a:r>
              <a:rPr lang="en-US" dirty="0"/>
              <a:t>External wholesalers are back in the field, trending toward pre-pandemic levels of engagement.</a:t>
            </a:r>
          </a:p>
          <a:p>
            <a:r>
              <a:rPr lang="en-US" dirty="0"/>
              <a:t>Virtual communication is here to stay. Video conferencing is an effective and efficient way to engage.</a:t>
            </a:r>
          </a:p>
          <a:p>
            <a:r>
              <a:rPr lang="en-US" dirty="0"/>
              <a:t>The industry is embracing data analytics, which drives more daily activities.</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a:t>
            </a:fld>
            <a:endParaRPr lang="en-US" sz="900" dirty="0"/>
          </a:p>
        </p:txBody>
      </p:sp>
    </p:spTree>
    <p:extLst>
      <p:ext uri="{BB962C8B-B14F-4D97-AF65-F5344CB8AC3E}">
        <p14:creationId xmlns:p14="http://schemas.microsoft.com/office/powerpoint/2010/main" val="172897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2092B26E-8F88-D560-9A97-34D19EC74FB8}"/>
              </a:ext>
            </a:extLst>
          </p:cNvPr>
          <p:cNvSpPr>
            <a:spLocks noGrp="1"/>
          </p:cNvSpPr>
          <p:nvPr>
            <p:ph type="sldNum" sz="quarter" idx="4294967295"/>
          </p:nvPr>
        </p:nvSpPr>
        <p:spPr>
          <a:xfrm>
            <a:off x="192741" y="6412994"/>
            <a:ext cx="443753" cy="365125"/>
          </a:xfrm>
        </p:spPr>
        <p:txBody>
          <a:bodyPr/>
          <a:lstStyle/>
          <a:p>
            <a:pPr>
              <a:spcAft>
                <a:spcPts val="600"/>
              </a:spcAft>
            </a:pPr>
            <a:fld id="{FA06F0F5-DF6A-4E0E-AC03-6B0D0B0A1300}" type="slidenum">
              <a:rPr lang="en-US" sz="900" smtClean="0"/>
              <a:pPr>
                <a:spcAft>
                  <a:spcPts val="600"/>
                </a:spcAft>
              </a:pPr>
              <a:t>3</a:t>
            </a:fld>
            <a:endParaRPr lang="en-US" sz="900"/>
          </a:p>
        </p:txBody>
      </p:sp>
      <p:pic>
        <p:nvPicPr>
          <p:cNvPr id="11" name="Picture Placeholder 10" descr="A group of people standing next to a railing">
            <a:extLst>
              <a:ext uri="{FF2B5EF4-FFF2-40B4-BE49-F238E27FC236}">
                <a16:creationId xmlns:a16="http://schemas.microsoft.com/office/drawing/2014/main" id="{B628A487-8A56-B202-A761-1842EA63D555}"/>
              </a:ext>
            </a:extLst>
          </p:cNvPr>
          <p:cNvPicPr>
            <a:picLocks noChangeAspect="1"/>
          </p:cNvPicPr>
          <p:nvPr/>
        </p:nvPicPr>
        <p:blipFill rotWithShape="1">
          <a:blip r:embed="rId3">
            <a:extLst>
              <a:ext uri="{28A0092B-C50C-407E-A947-70E740481C1C}">
                <a14:useLocalDpi xmlns:a14="http://schemas.microsoft.com/office/drawing/2010/main" val="0"/>
              </a:ext>
            </a:extLst>
          </a:blip>
          <a:srcRect t="24330" b="24330"/>
          <a:stretch/>
        </p:blipFill>
        <p:spPr>
          <a:xfrm>
            <a:off x="20" y="10"/>
            <a:ext cx="12191980" cy="4162415"/>
          </a:xfrm>
          <a:prstGeom prst="rect">
            <a:avLst/>
          </a:prstGeom>
          <a:noFill/>
        </p:spPr>
      </p:pic>
      <p:sp>
        <p:nvSpPr>
          <p:cNvPr id="5" name="Title 4">
            <a:extLst>
              <a:ext uri="{FF2B5EF4-FFF2-40B4-BE49-F238E27FC236}">
                <a16:creationId xmlns:a16="http://schemas.microsoft.com/office/drawing/2014/main" id="{4FE566EB-53AB-F518-8F74-757676B47763}"/>
              </a:ext>
            </a:extLst>
          </p:cNvPr>
          <p:cNvSpPr>
            <a:spLocks noGrp="1"/>
          </p:cNvSpPr>
          <p:nvPr>
            <p:ph type="title"/>
          </p:nvPr>
        </p:nvSpPr>
        <p:spPr>
          <a:xfrm>
            <a:off x="5782" y="4391025"/>
            <a:ext cx="12024293" cy="1219199"/>
          </a:xfrm>
        </p:spPr>
        <p:txBody>
          <a:bodyPr wrap="none" anchor="ctr">
            <a:normAutofit/>
          </a:bodyPr>
          <a:lstStyle/>
          <a:p>
            <a:r>
              <a:rPr lang="en-US" dirty="0"/>
              <a:t>External Wholesaler Insights</a:t>
            </a:r>
          </a:p>
        </p:txBody>
      </p:sp>
    </p:spTree>
    <p:extLst>
      <p:ext uri="{BB962C8B-B14F-4D97-AF65-F5344CB8AC3E}">
        <p14:creationId xmlns:p14="http://schemas.microsoft.com/office/powerpoint/2010/main" val="221447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p:txBody>
          <a:bodyPr/>
          <a:lstStyle/>
          <a:p>
            <a:r>
              <a:rPr lang="en-US" dirty="0"/>
              <a:t>Effectiveness of Virtual Communication</a:t>
            </a:r>
          </a:p>
        </p:txBody>
      </p:sp>
      <p:graphicFrame>
        <p:nvGraphicFramePr>
          <p:cNvPr id="8" name="Chart 7">
            <a:extLst>
              <a:ext uri="{FF2B5EF4-FFF2-40B4-BE49-F238E27FC236}">
                <a16:creationId xmlns:a16="http://schemas.microsoft.com/office/drawing/2014/main" id="{BFF68B3D-A182-44D5-A33B-EF9A1BA91C95}"/>
              </a:ext>
            </a:extLst>
          </p:cNvPr>
          <p:cNvGraphicFramePr/>
          <p:nvPr>
            <p:extLst>
              <p:ext uri="{D42A27DB-BD31-4B8C-83A1-F6EECF244321}">
                <p14:modId xmlns:p14="http://schemas.microsoft.com/office/powerpoint/2010/main" val="384244015"/>
              </p:ext>
            </p:extLst>
          </p:nvPr>
        </p:nvGraphicFramePr>
        <p:xfrm>
          <a:off x="2032000" y="973777"/>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C9905109-AF35-9567-1CD5-DF5A71F2C6B0}"/>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Tree>
    <p:extLst>
      <p:ext uri="{BB962C8B-B14F-4D97-AF65-F5344CB8AC3E}">
        <p14:creationId xmlns:p14="http://schemas.microsoft.com/office/powerpoint/2010/main" val="7919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standing outside a building&#10;&#10;Description automatically generated">
            <a:extLst>
              <a:ext uri="{FF2B5EF4-FFF2-40B4-BE49-F238E27FC236}">
                <a16:creationId xmlns:a16="http://schemas.microsoft.com/office/drawing/2014/main" id="{E5A59618-A1F7-CE31-9F05-383877B5567F}"/>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67" r="16667"/>
          <a:stretch>
            <a:fillRect/>
          </a:stretch>
        </p:blipFill>
        <p:spPr/>
      </p:pic>
      <p:sp>
        <p:nvSpPr>
          <p:cNvPr id="3" name="Text Placeholder 2">
            <a:extLst>
              <a:ext uri="{FF2B5EF4-FFF2-40B4-BE49-F238E27FC236}">
                <a16:creationId xmlns:a16="http://schemas.microsoft.com/office/drawing/2014/main" id="{1FBC92FE-8C99-A7C7-3F5D-D3EDA057695B}"/>
              </a:ext>
            </a:extLst>
          </p:cNvPr>
          <p:cNvSpPr>
            <a:spLocks noGrp="1"/>
          </p:cNvSpPr>
          <p:nvPr>
            <p:ph type="body" sz="quarter" idx="13"/>
          </p:nvPr>
        </p:nvSpPr>
        <p:spPr>
          <a:xfrm>
            <a:off x="775851" y="1281207"/>
            <a:ext cx="4630051" cy="4295585"/>
          </a:xfrm>
        </p:spPr>
        <p:txBody>
          <a:bodyPr/>
          <a:lstStyle/>
          <a:p>
            <a:pPr marL="0" marR="0" indent="0" algn="ctr">
              <a:spcBef>
                <a:spcPts val="0"/>
              </a:spcBef>
              <a:spcAft>
                <a:spcPts val="0"/>
              </a:spcAft>
              <a:buNone/>
            </a:pPr>
            <a:r>
              <a:rPr lang="en-US" sz="3500" dirty="0">
                <a:effectLst/>
                <a:latin typeface="+mj-lt"/>
                <a:ea typeface="Aptos" panose="020B0004020202020204" pitchFamily="34" charset="0"/>
                <a:cs typeface="Aptos" panose="020B0004020202020204" pitchFamily="34" charset="0"/>
              </a:rPr>
              <a:t>For time spent meeting with financial professionals, annuity externals engage </a:t>
            </a:r>
            <a:r>
              <a:rPr lang="en-US" sz="3500" b="1" dirty="0">
                <a:solidFill>
                  <a:srgbClr val="005F9F"/>
                </a:solidFill>
                <a:effectLst/>
                <a:latin typeface="+mj-lt"/>
                <a:ea typeface="Aptos" panose="020B0004020202020204" pitchFamily="34" charset="0"/>
                <a:cs typeface="Aptos" panose="020B0004020202020204" pitchFamily="34" charset="0"/>
              </a:rPr>
              <a:t>61%</a:t>
            </a:r>
            <a:r>
              <a:rPr lang="en-US" sz="3500" dirty="0">
                <a:effectLst/>
                <a:latin typeface="+mj-lt"/>
                <a:ea typeface="Aptos" panose="020B0004020202020204" pitchFamily="34" charset="0"/>
                <a:cs typeface="Aptos" panose="020B0004020202020204" pitchFamily="34" charset="0"/>
              </a:rPr>
              <a:t>, and life externals engage </a:t>
            </a:r>
            <a:r>
              <a:rPr lang="en-US" sz="3500" b="1" dirty="0">
                <a:solidFill>
                  <a:srgbClr val="005F9F"/>
                </a:solidFill>
                <a:effectLst/>
                <a:latin typeface="+mj-lt"/>
                <a:ea typeface="Aptos" panose="020B0004020202020204" pitchFamily="34" charset="0"/>
                <a:cs typeface="Aptos" panose="020B0004020202020204" pitchFamily="34" charset="0"/>
              </a:rPr>
              <a:t>42%</a:t>
            </a:r>
            <a:r>
              <a:rPr lang="en-US" sz="3500" dirty="0">
                <a:solidFill>
                  <a:srgbClr val="005F9F"/>
                </a:solidFill>
                <a:effectLst/>
                <a:latin typeface="+mj-lt"/>
                <a:ea typeface="Aptos" panose="020B0004020202020204" pitchFamily="34" charset="0"/>
                <a:cs typeface="Aptos" panose="020B0004020202020204" pitchFamily="34" charset="0"/>
              </a:rPr>
              <a:t> </a:t>
            </a:r>
            <a:r>
              <a:rPr lang="en-US" sz="3500" b="1" dirty="0">
                <a:solidFill>
                  <a:srgbClr val="005F9F"/>
                </a:solidFill>
                <a:effectLst/>
                <a:latin typeface="+mj-lt"/>
                <a:ea typeface="Aptos" panose="020B0004020202020204" pitchFamily="34" charset="0"/>
                <a:cs typeface="Aptos" panose="020B0004020202020204" pitchFamily="34" charset="0"/>
              </a:rPr>
              <a:t>in-person</a:t>
            </a:r>
            <a:endParaRPr lang="en-US" sz="3500" dirty="0">
              <a:solidFill>
                <a:srgbClr val="005F9F"/>
              </a:solidFill>
              <a:effectLst/>
              <a:latin typeface="+mj-lt"/>
              <a:ea typeface="Aptos" panose="020B0004020202020204" pitchFamily="34" charset="0"/>
              <a:cs typeface="Aptos" panose="020B0004020202020204" pitchFamily="34" charset="0"/>
            </a:endParaRPr>
          </a:p>
        </p:txBody>
      </p:sp>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p:txBody>
          <a:bodyPr/>
          <a:lstStyle/>
          <a:p>
            <a:r>
              <a:rPr lang="en-US" dirty="0"/>
              <a:t>Meeting Time With Financial Professionals</a:t>
            </a:r>
          </a:p>
        </p:txBody>
      </p:sp>
      <p:sp>
        <p:nvSpPr>
          <p:cNvPr id="4" name="Text Placeholder 5">
            <a:extLst>
              <a:ext uri="{FF2B5EF4-FFF2-40B4-BE49-F238E27FC236}">
                <a16:creationId xmlns:a16="http://schemas.microsoft.com/office/drawing/2014/main" id="{FC4E50E4-CD1B-0035-54CF-4432CC9A5962}"/>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Tree>
    <p:extLst>
      <p:ext uri="{BB962C8B-B14F-4D97-AF65-F5344CB8AC3E}">
        <p14:creationId xmlns:p14="http://schemas.microsoft.com/office/powerpoint/2010/main" val="8941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p:txBody>
          <a:bodyPr/>
          <a:lstStyle/>
          <a:p>
            <a:r>
              <a:rPr lang="en-US" dirty="0"/>
              <a:t>Wholesaler Interactions Driven by Data Analytics</a:t>
            </a:r>
          </a:p>
        </p:txBody>
      </p:sp>
      <p:graphicFrame>
        <p:nvGraphicFramePr>
          <p:cNvPr id="8" name="Chart 7">
            <a:extLst>
              <a:ext uri="{FF2B5EF4-FFF2-40B4-BE49-F238E27FC236}">
                <a16:creationId xmlns:a16="http://schemas.microsoft.com/office/drawing/2014/main" id="{BFF68B3D-A182-44D5-A33B-EF9A1BA91C95}"/>
              </a:ext>
            </a:extLst>
          </p:cNvPr>
          <p:cNvGraphicFramePr/>
          <p:nvPr>
            <p:extLst>
              <p:ext uri="{D42A27DB-BD31-4B8C-83A1-F6EECF244321}">
                <p14:modId xmlns:p14="http://schemas.microsoft.com/office/powerpoint/2010/main" val="1465332804"/>
              </p:ext>
            </p:extLst>
          </p:nvPr>
        </p:nvGraphicFramePr>
        <p:xfrm>
          <a:off x="2032000" y="973777"/>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990E378F-319F-654D-F6DB-75A00642F748}"/>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Tree>
    <p:extLst>
      <p:ext uri="{BB962C8B-B14F-4D97-AF65-F5344CB8AC3E}">
        <p14:creationId xmlns:p14="http://schemas.microsoft.com/office/powerpoint/2010/main" val="163835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BC92FE-8C99-A7C7-3F5D-D3EDA057695B}"/>
              </a:ext>
            </a:extLst>
          </p:cNvPr>
          <p:cNvSpPr>
            <a:spLocks noGrp="1"/>
          </p:cNvSpPr>
          <p:nvPr>
            <p:ph type="body" sz="quarter" idx="13"/>
          </p:nvPr>
        </p:nvSpPr>
        <p:spPr>
          <a:xfrm>
            <a:off x="1024625" y="1684505"/>
            <a:ext cx="4063231" cy="3470557"/>
          </a:xfrm>
        </p:spPr>
        <p:txBody>
          <a:bodyPr/>
          <a:lstStyle/>
          <a:p>
            <a:pPr marL="0" indent="0" algn="ctr">
              <a:buNone/>
            </a:pPr>
            <a:r>
              <a:rPr lang="en-US" sz="3500" b="1" dirty="0">
                <a:solidFill>
                  <a:srgbClr val="4298BE"/>
                </a:solidFill>
              </a:rPr>
              <a:t>79% </a:t>
            </a:r>
            <a:r>
              <a:rPr lang="en-US" sz="3500" dirty="0"/>
              <a:t>of annuity externals agree that </a:t>
            </a:r>
            <a:r>
              <a:rPr lang="en-US" sz="3500" b="1" dirty="0">
                <a:solidFill>
                  <a:srgbClr val="4298BE"/>
                </a:solidFill>
              </a:rPr>
              <a:t>data analytics </a:t>
            </a:r>
            <a:r>
              <a:rPr lang="en-US" sz="3500" dirty="0"/>
              <a:t>have a </a:t>
            </a:r>
            <a:r>
              <a:rPr lang="en-US" sz="3500" b="1" dirty="0">
                <a:solidFill>
                  <a:srgbClr val="4298BE"/>
                </a:solidFill>
              </a:rPr>
              <a:t>positive</a:t>
            </a:r>
            <a:r>
              <a:rPr lang="en-US" sz="3500" dirty="0"/>
              <a:t> impact, while only </a:t>
            </a:r>
            <a:r>
              <a:rPr lang="en-US" sz="3500" b="1" dirty="0">
                <a:solidFill>
                  <a:srgbClr val="4298BE"/>
                </a:solidFill>
              </a:rPr>
              <a:t>39% </a:t>
            </a:r>
            <a:r>
              <a:rPr lang="en-US" sz="3500" dirty="0"/>
              <a:t>of life externals agree</a:t>
            </a:r>
          </a:p>
        </p:txBody>
      </p:sp>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p:txBody>
          <a:bodyPr/>
          <a:lstStyle/>
          <a:p>
            <a:r>
              <a:rPr lang="en-US" dirty="0"/>
              <a:t>Data Analytics Have A Positive Impact</a:t>
            </a:r>
          </a:p>
        </p:txBody>
      </p:sp>
      <p:sp>
        <p:nvSpPr>
          <p:cNvPr id="4" name="Text Placeholder 5">
            <a:extLst>
              <a:ext uri="{FF2B5EF4-FFF2-40B4-BE49-F238E27FC236}">
                <a16:creationId xmlns:a16="http://schemas.microsoft.com/office/drawing/2014/main" id="{FC4E50E4-CD1B-0035-54CF-4432CC9A5962}"/>
              </a:ext>
            </a:extLst>
          </p:cNvPr>
          <p:cNvSpPr txBox="1">
            <a:spLocks/>
          </p:cNvSpPr>
          <p:nvPr/>
        </p:nvSpPr>
        <p:spPr>
          <a:xfrm>
            <a:off x="417448" y="5980090"/>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pic>
        <p:nvPicPr>
          <p:cNvPr id="8" name="Picture Placeholder 7" descr="A person sitting at a desk using a computer&#10;&#10;Description automatically generated">
            <a:extLst>
              <a:ext uri="{FF2B5EF4-FFF2-40B4-BE49-F238E27FC236}">
                <a16:creationId xmlns:a16="http://schemas.microsoft.com/office/drawing/2014/main" id="{969EC3FF-E045-226D-89FD-7B790698297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875" r="21875"/>
          <a:stretch>
            <a:fillRect/>
          </a:stretch>
        </p:blipFill>
        <p:spPr/>
      </p:pic>
    </p:spTree>
    <p:extLst>
      <p:ext uri="{BB962C8B-B14F-4D97-AF65-F5344CB8AC3E}">
        <p14:creationId xmlns:p14="http://schemas.microsoft.com/office/powerpoint/2010/main" val="85884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741-BEA3-0165-E0AC-AA45BC0CAF0F}"/>
              </a:ext>
            </a:extLst>
          </p:cNvPr>
          <p:cNvSpPr>
            <a:spLocks noGrp="1"/>
          </p:cNvSpPr>
          <p:nvPr>
            <p:ph type="title"/>
          </p:nvPr>
        </p:nvSpPr>
        <p:spPr>
          <a:xfrm>
            <a:off x="-78194" y="-30864"/>
            <a:ext cx="12191998" cy="890341"/>
          </a:xfrm>
        </p:spPr>
        <p:txBody>
          <a:bodyPr/>
          <a:lstStyle/>
          <a:p>
            <a:r>
              <a:rPr lang="en-US" dirty="0"/>
              <a:t>Future Outlook: Interactions with Financial Professionals</a:t>
            </a:r>
          </a:p>
        </p:txBody>
      </p:sp>
      <p:sp>
        <p:nvSpPr>
          <p:cNvPr id="5" name="Text Placeholder 5">
            <a:extLst>
              <a:ext uri="{FF2B5EF4-FFF2-40B4-BE49-F238E27FC236}">
                <a16:creationId xmlns:a16="http://schemas.microsoft.com/office/drawing/2014/main" id="{C9905109-AF35-9567-1CD5-DF5A71F2C6B0}"/>
              </a:ext>
            </a:extLst>
          </p:cNvPr>
          <p:cNvSpPr txBox="1">
            <a:spLocks/>
          </p:cNvSpPr>
          <p:nvPr/>
        </p:nvSpPr>
        <p:spPr>
          <a:xfrm>
            <a:off x="277488" y="6034988"/>
            <a:ext cx="5346858" cy="658368"/>
          </a:xfrm>
          <a:prstGeom prst="rect">
            <a:avLst/>
          </a:prstGeom>
          <a:ln>
            <a:noFill/>
          </a:ln>
        </p:spPr>
        <p:txBody>
          <a:bodyPr anchor="b"/>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kern="0" dirty="0"/>
              <a:t>Source:  The Art and Science of Wholesaling, © 2024 LL Global, Inc</a:t>
            </a:r>
            <a:r>
              <a:rPr lang="en-US" kern="0" dirty="0"/>
              <a:t>.</a:t>
            </a:r>
          </a:p>
        </p:txBody>
      </p:sp>
      <p:sp>
        <p:nvSpPr>
          <p:cNvPr id="3" name="TextBox 2">
            <a:extLst>
              <a:ext uri="{FF2B5EF4-FFF2-40B4-BE49-F238E27FC236}">
                <a16:creationId xmlns:a16="http://schemas.microsoft.com/office/drawing/2014/main" id="{AA7E3EAA-03CB-FE8D-D72D-68416F8B3C8C}"/>
              </a:ext>
            </a:extLst>
          </p:cNvPr>
          <p:cNvSpPr txBox="1"/>
          <p:nvPr/>
        </p:nvSpPr>
        <p:spPr>
          <a:xfrm>
            <a:off x="1723622" y="1260069"/>
            <a:ext cx="8744755" cy="830997"/>
          </a:xfrm>
          <a:prstGeom prst="rect">
            <a:avLst/>
          </a:prstGeom>
          <a:noFill/>
        </p:spPr>
        <p:txBody>
          <a:bodyPr wrap="square" rtlCol="0">
            <a:spAutoFit/>
          </a:bodyPr>
          <a:lstStyle/>
          <a:p>
            <a:pPr algn="ctr"/>
            <a:r>
              <a:rPr lang="en-US" sz="2400" b="1" dirty="0"/>
              <a:t>In-person interactions </a:t>
            </a:r>
            <a:r>
              <a:rPr lang="en-US" sz="2400" dirty="0"/>
              <a:t>are expected to be the most highly </a:t>
            </a:r>
            <a:r>
              <a:rPr lang="en-US" sz="2400" b="1" dirty="0"/>
              <a:t>valued</a:t>
            </a:r>
            <a:r>
              <a:rPr lang="en-US" sz="2400" dirty="0"/>
              <a:t> element of wholesaling in the </a:t>
            </a:r>
            <a:r>
              <a:rPr lang="en-US" sz="2400" b="1" dirty="0"/>
              <a:t>next 3 years</a:t>
            </a:r>
          </a:p>
        </p:txBody>
      </p:sp>
      <p:grpSp>
        <p:nvGrpSpPr>
          <p:cNvPr id="14" name="Group 13">
            <a:extLst>
              <a:ext uri="{FF2B5EF4-FFF2-40B4-BE49-F238E27FC236}">
                <a16:creationId xmlns:a16="http://schemas.microsoft.com/office/drawing/2014/main" id="{8EC093CF-91DE-17AD-FDCC-56B26E35C837}"/>
              </a:ext>
            </a:extLst>
          </p:cNvPr>
          <p:cNvGrpSpPr/>
          <p:nvPr/>
        </p:nvGrpSpPr>
        <p:grpSpPr>
          <a:xfrm>
            <a:off x="2450527" y="2710513"/>
            <a:ext cx="7134556" cy="2622431"/>
            <a:chOff x="2668879" y="2646826"/>
            <a:chExt cx="7134556" cy="2622431"/>
          </a:xfrm>
        </p:grpSpPr>
        <p:sp>
          <p:nvSpPr>
            <p:cNvPr id="4" name="Rectangle: Rounded Corners 3">
              <a:extLst>
                <a:ext uri="{FF2B5EF4-FFF2-40B4-BE49-F238E27FC236}">
                  <a16:creationId xmlns:a16="http://schemas.microsoft.com/office/drawing/2014/main" id="{1B65C72D-6792-92B0-72C1-829016694821}"/>
                </a:ext>
              </a:extLst>
            </p:cNvPr>
            <p:cNvSpPr/>
            <p:nvPr/>
          </p:nvSpPr>
          <p:spPr>
            <a:xfrm>
              <a:off x="6394355" y="2646826"/>
              <a:ext cx="3409080" cy="2622431"/>
            </a:xfrm>
            <a:prstGeom prst="roundRect">
              <a:avLst/>
            </a:prstGeom>
            <a:solidFill>
              <a:schemeClr val="accent3"/>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0206751-2F9C-5984-4D60-E0CC1572D386}"/>
                </a:ext>
              </a:extLst>
            </p:cNvPr>
            <p:cNvSpPr/>
            <p:nvPr/>
          </p:nvSpPr>
          <p:spPr>
            <a:xfrm>
              <a:off x="2668879" y="2646826"/>
              <a:ext cx="3409080" cy="2622431"/>
            </a:xfrm>
            <a:prstGeom prst="roundRect">
              <a:avLst/>
            </a:prstGeom>
            <a:solidFill>
              <a:schemeClr val="tx2"/>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82A4F8-CA9D-AE75-A315-FC6FE2F06987}"/>
                </a:ext>
              </a:extLst>
            </p:cNvPr>
            <p:cNvSpPr txBox="1"/>
            <p:nvPr/>
          </p:nvSpPr>
          <p:spPr>
            <a:xfrm>
              <a:off x="3328759" y="2889272"/>
              <a:ext cx="2137491" cy="1015663"/>
            </a:xfrm>
            <a:prstGeom prst="rect">
              <a:avLst/>
            </a:prstGeom>
            <a:noFill/>
          </p:spPr>
          <p:txBody>
            <a:bodyPr wrap="square" rtlCol="0">
              <a:spAutoFit/>
            </a:bodyPr>
            <a:lstStyle/>
            <a:p>
              <a:pPr algn="ctr"/>
              <a:r>
                <a:rPr lang="en-US" sz="6000" b="1" dirty="0">
                  <a:solidFill>
                    <a:schemeClr val="bg1"/>
                  </a:solidFill>
                </a:rPr>
                <a:t>79%</a:t>
              </a:r>
            </a:p>
          </p:txBody>
        </p:sp>
        <p:sp>
          <p:nvSpPr>
            <p:cNvPr id="9" name="TextBox 8">
              <a:extLst>
                <a:ext uri="{FF2B5EF4-FFF2-40B4-BE49-F238E27FC236}">
                  <a16:creationId xmlns:a16="http://schemas.microsoft.com/office/drawing/2014/main" id="{00FFD1BB-3728-9086-5726-3172E120C5EE}"/>
                </a:ext>
              </a:extLst>
            </p:cNvPr>
            <p:cNvSpPr txBox="1"/>
            <p:nvPr/>
          </p:nvSpPr>
          <p:spPr>
            <a:xfrm>
              <a:off x="3244627" y="3819880"/>
              <a:ext cx="2310374" cy="1200329"/>
            </a:xfrm>
            <a:prstGeom prst="rect">
              <a:avLst/>
            </a:prstGeom>
            <a:noFill/>
          </p:spPr>
          <p:txBody>
            <a:bodyPr wrap="square">
              <a:spAutoFit/>
            </a:bodyPr>
            <a:lstStyle/>
            <a:p>
              <a:pPr algn="ctr"/>
              <a:r>
                <a:rPr lang="en-US" sz="3600" b="1" dirty="0">
                  <a:solidFill>
                    <a:schemeClr val="bg1"/>
                  </a:solidFill>
                </a:rPr>
                <a:t>Annuity Externals</a:t>
              </a:r>
              <a:endParaRPr lang="en-US" sz="3600" dirty="0">
                <a:solidFill>
                  <a:schemeClr val="bg1"/>
                </a:solidFill>
              </a:endParaRPr>
            </a:p>
          </p:txBody>
        </p:sp>
        <p:sp>
          <p:nvSpPr>
            <p:cNvPr id="10" name="TextBox 9">
              <a:extLst>
                <a:ext uri="{FF2B5EF4-FFF2-40B4-BE49-F238E27FC236}">
                  <a16:creationId xmlns:a16="http://schemas.microsoft.com/office/drawing/2014/main" id="{5145E0CE-86A4-8F4B-05BC-D9F4E26EA876}"/>
                </a:ext>
              </a:extLst>
            </p:cNvPr>
            <p:cNvSpPr txBox="1"/>
            <p:nvPr/>
          </p:nvSpPr>
          <p:spPr>
            <a:xfrm>
              <a:off x="7312619" y="2908181"/>
              <a:ext cx="1907877" cy="1015663"/>
            </a:xfrm>
            <a:prstGeom prst="rect">
              <a:avLst/>
            </a:prstGeom>
            <a:noFill/>
          </p:spPr>
          <p:txBody>
            <a:bodyPr wrap="square" rtlCol="0">
              <a:spAutoFit/>
            </a:bodyPr>
            <a:lstStyle/>
            <a:p>
              <a:pPr algn="ctr"/>
              <a:r>
                <a:rPr lang="en-US" sz="6000" b="1" dirty="0">
                  <a:solidFill>
                    <a:schemeClr val="bg1"/>
                  </a:solidFill>
                </a:rPr>
                <a:t>62</a:t>
              </a:r>
              <a:r>
                <a:rPr lang="en-US" sz="4800" b="1" dirty="0">
                  <a:solidFill>
                    <a:schemeClr val="bg1"/>
                  </a:solidFill>
                </a:rPr>
                <a:t>%</a:t>
              </a:r>
              <a:endParaRPr lang="en-US" sz="5400" b="1" dirty="0">
                <a:solidFill>
                  <a:schemeClr val="bg1"/>
                </a:solidFill>
              </a:endParaRPr>
            </a:p>
          </p:txBody>
        </p:sp>
        <p:sp>
          <p:nvSpPr>
            <p:cNvPr id="11" name="Flowchart: Connector 10">
              <a:extLst>
                <a:ext uri="{FF2B5EF4-FFF2-40B4-BE49-F238E27FC236}">
                  <a16:creationId xmlns:a16="http://schemas.microsoft.com/office/drawing/2014/main" id="{26223277-CEE5-08AD-0AF8-110F74254039}"/>
                </a:ext>
              </a:extLst>
            </p:cNvPr>
            <p:cNvSpPr/>
            <p:nvPr/>
          </p:nvSpPr>
          <p:spPr>
            <a:xfrm>
              <a:off x="5792130" y="3465561"/>
              <a:ext cx="966158" cy="984957"/>
            </a:xfrm>
            <a:prstGeom prst="flowChartConnector">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ADA01002-D27B-6F92-1207-958EC3CC645F}"/>
                </a:ext>
              </a:extLst>
            </p:cNvPr>
            <p:cNvSpPr txBox="1"/>
            <p:nvPr/>
          </p:nvSpPr>
          <p:spPr>
            <a:xfrm>
              <a:off x="5782646" y="3629984"/>
              <a:ext cx="985125" cy="584775"/>
            </a:xfrm>
            <a:prstGeom prst="rect">
              <a:avLst/>
            </a:prstGeom>
            <a:noFill/>
          </p:spPr>
          <p:txBody>
            <a:bodyPr wrap="square">
              <a:spAutoFit/>
            </a:bodyPr>
            <a:lstStyle/>
            <a:p>
              <a:pPr algn="ctr"/>
              <a:r>
                <a:rPr lang="en-US" sz="3200" dirty="0"/>
                <a:t>vs.</a:t>
              </a:r>
            </a:p>
          </p:txBody>
        </p:sp>
        <p:sp>
          <p:nvSpPr>
            <p:cNvPr id="13" name="TextBox 12">
              <a:extLst>
                <a:ext uri="{FF2B5EF4-FFF2-40B4-BE49-F238E27FC236}">
                  <a16:creationId xmlns:a16="http://schemas.microsoft.com/office/drawing/2014/main" id="{27AD728F-0769-593F-4678-EF0A0EEE07C0}"/>
                </a:ext>
              </a:extLst>
            </p:cNvPr>
            <p:cNvSpPr txBox="1"/>
            <p:nvPr/>
          </p:nvSpPr>
          <p:spPr>
            <a:xfrm>
              <a:off x="7069402" y="3819880"/>
              <a:ext cx="2310374" cy="1200329"/>
            </a:xfrm>
            <a:prstGeom prst="rect">
              <a:avLst/>
            </a:prstGeom>
            <a:noFill/>
          </p:spPr>
          <p:txBody>
            <a:bodyPr wrap="square">
              <a:spAutoFit/>
            </a:bodyPr>
            <a:lstStyle/>
            <a:p>
              <a:pPr algn="ctr"/>
              <a:r>
                <a:rPr lang="en-US" sz="3600" b="1" dirty="0">
                  <a:solidFill>
                    <a:schemeClr val="bg1"/>
                  </a:solidFill>
                </a:rPr>
                <a:t>Life Externals</a:t>
              </a:r>
              <a:endParaRPr lang="en-US" sz="3600" dirty="0">
                <a:solidFill>
                  <a:schemeClr val="bg1"/>
                </a:solidFill>
              </a:endParaRPr>
            </a:p>
          </p:txBody>
        </p:sp>
      </p:grpSp>
    </p:spTree>
    <p:extLst>
      <p:ext uri="{BB962C8B-B14F-4D97-AF65-F5344CB8AC3E}">
        <p14:creationId xmlns:p14="http://schemas.microsoft.com/office/powerpoint/2010/main" val="276065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endParaRPr lang="en-US" sz="900" dirty="0"/>
          </a:p>
        </p:txBody>
      </p:sp>
      <p:sp>
        <p:nvSpPr>
          <p:cNvPr id="4" name="Title 3"/>
          <p:cNvSpPr>
            <a:spLocks noGrp="1"/>
          </p:cNvSpPr>
          <p:nvPr>
            <p:ph type="title"/>
          </p:nvPr>
        </p:nvSpPr>
        <p:spPr/>
        <p:txBody>
          <a:bodyPr/>
          <a:lstStyle/>
          <a:p>
            <a:r>
              <a:rPr lang="en-US" dirty="0"/>
              <a:t>Internal Wholesalers Insights</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pic>
        <p:nvPicPr>
          <p:cNvPr id="3" name="Picture Placeholder 3" descr="A person sitting at a desk writing on a book&#10;&#10;Description automatically generated">
            <a:extLst>
              <a:ext uri="{FF2B5EF4-FFF2-40B4-BE49-F238E27FC236}">
                <a16:creationId xmlns:a16="http://schemas.microsoft.com/office/drawing/2014/main" id="{8B4E4704-206A-E5FD-5B75-3EFDAB0688C1}"/>
              </a:ext>
            </a:extLst>
          </p:cNvPr>
          <p:cNvPicPr>
            <a:picLocks noChangeAspect="1"/>
          </p:cNvPicPr>
          <p:nvPr/>
        </p:nvPicPr>
        <p:blipFill>
          <a:blip r:embed="rId3">
            <a:extLst>
              <a:ext uri="{28A0092B-C50C-407E-A947-70E740481C1C}">
                <a14:useLocalDpi xmlns:a14="http://schemas.microsoft.com/office/drawing/2010/main" val="0"/>
              </a:ext>
            </a:extLst>
          </a:blip>
          <a:srcRect t="24395" b="24395"/>
          <a:stretch>
            <a:fillRect/>
          </a:stretch>
        </p:blipFill>
        <p:spPr>
          <a:xfrm>
            <a:off x="0" y="0"/>
            <a:ext cx="12192000" cy="4162425"/>
          </a:xfrm>
          <a:prstGeom prst="rect">
            <a:avLst/>
          </a:prstGeom>
        </p:spPr>
      </p:pic>
    </p:spTree>
    <p:extLst>
      <p:ext uri="{BB962C8B-B14F-4D97-AF65-F5344CB8AC3E}">
        <p14:creationId xmlns:p14="http://schemas.microsoft.com/office/powerpoint/2010/main" val="1676863208"/>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SharedWithUsers xmlns="05c452c8-1c6f-4d8e-b449-e328afff9455">
      <UserInfo>
        <DisplayName>Simpson, Madrika</DisplayName>
        <AccountId>1440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05c452c8-1c6f-4d8e-b449-e328afff9455"/>
    <ds:schemaRef ds:uri="http://purl.org/dc/dcmitype/"/>
    <ds:schemaRef ds:uri="ff47d776-8114-4207-8cc3-ed44e79849e7"/>
    <ds:schemaRef ds:uri="http://schemas.microsoft.com/office/infopath/2007/PartnerControls"/>
    <ds:schemaRef ds:uri="f9a02c79-f89a-4756-8ef1-377f3f7b1aa2"/>
    <ds:schemaRef ds:uri="http://www.w3.org/XML/1998/namespace"/>
  </ds:schemaRefs>
</ds:datastoreItem>
</file>

<file path=customXml/itemProps3.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1745</TotalTime>
  <Words>1413</Words>
  <Application>Microsoft Office PowerPoint</Application>
  <PresentationFormat>Widescreen</PresentationFormat>
  <Paragraphs>162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Times New Roman</vt:lpstr>
      <vt:lpstr>2022 LIMRA-LOMA Presentation</vt:lpstr>
      <vt:lpstr>The Art and Science of Wholesaling – Executive Summary</vt:lpstr>
      <vt:lpstr>Key Themes</vt:lpstr>
      <vt:lpstr>External Wholesaler Insights</vt:lpstr>
      <vt:lpstr>Effectiveness of Virtual Communication</vt:lpstr>
      <vt:lpstr>Meeting Time With Financial Professionals</vt:lpstr>
      <vt:lpstr>Wholesaler Interactions Driven by Data Analytics</vt:lpstr>
      <vt:lpstr>Data Analytics Have A Positive Impact</vt:lpstr>
      <vt:lpstr>Future Outlook: Interactions with Financial Professionals</vt:lpstr>
      <vt:lpstr>Internal Wholesalers Insights</vt:lpstr>
      <vt:lpstr>Interactions with Financial Professionals</vt:lpstr>
      <vt:lpstr>Effectiveness of Virtual Communication</vt:lpstr>
      <vt:lpstr>Data Analytics Have A Positive Impact</vt:lpstr>
      <vt:lpstr>Internal Wholesaler Activities Driven by Data Analytics</vt:lpstr>
      <vt:lpstr>Future Outlook: Interactions with Financial Professionals</vt:lpstr>
      <vt:lpstr>Conclusions and Comments</vt:lpstr>
      <vt:lpstr>Our Mission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Calica, Brandi</cp:lastModifiedBy>
  <cp:revision>152</cp:revision>
  <dcterms:created xsi:type="dcterms:W3CDTF">2022-04-11T13:29:07Z</dcterms:created>
  <dcterms:modified xsi:type="dcterms:W3CDTF">2024-06-13T19:38:58Z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