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02" r:id="rId5"/>
    <p:sldMasterId id="2147483709" r:id="rId6"/>
    <p:sldMasterId id="2147483728" r:id="rId7"/>
    <p:sldMasterId id="2147483730" r:id="rId8"/>
  </p:sldMasterIdLst>
  <p:notesMasterIdLst>
    <p:notesMasterId r:id="rId38"/>
  </p:notesMasterIdLst>
  <p:handoutMasterIdLst>
    <p:handoutMasterId r:id="rId39"/>
  </p:handoutMasterIdLst>
  <p:sldIdLst>
    <p:sldId id="322" r:id="rId9"/>
    <p:sldId id="362" r:id="rId10"/>
    <p:sldId id="333" r:id="rId11"/>
    <p:sldId id="331" r:id="rId12"/>
    <p:sldId id="318" r:id="rId13"/>
    <p:sldId id="336" r:id="rId14"/>
    <p:sldId id="342" r:id="rId15"/>
    <p:sldId id="346" r:id="rId16"/>
    <p:sldId id="338" r:id="rId17"/>
    <p:sldId id="352" r:id="rId18"/>
    <p:sldId id="351" r:id="rId19"/>
    <p:sldId id="348" r:id="rId20"/>
    <p:sldId id="350" r:id="rId21"/>
    <p:sldId id="353" r:id="rId22"/>
    <p:sldId id="319" r:id="rId23"/>
    <p:sldId id="354" r:id="rId24"/>
    <p:sldId id="320" r:id="rId25"/>
    <p:sldId id="355" r:id="rId26"/>
    <p:sldId id="358" r:id="rId27"/>
    <p:sldId id="356" r:id="rId28"/>
    <p:sldId id="357" r:id="rId29"/>
    <p:sldId id="361" r:id="rId30"/>
    <p:sldId id="359" r:id="rId31"/>
    <p:sldId id="325" r:id="rId32"/>
    <p:sldId id="326" r:id="rId33"/>
    <p:sldId id="360" r:id="rId34"/>
    <p:sldId id="339" r:id="rId35"/>
    <p:sldId id="316" r:id="rId36"/>
    <p:sldId id="34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F0511-3B33-C007-1AE8-DFCD7BFFD31C}" name="Beckwith, Tina" initials="TB" userId="S::TBeckwith@limra.com::19ced0c0-0145-4075-b8d0-b15c82fc07fc" providerId="AD"/>
  <p188:author id="{CDD6835D-D7DE-A449-56B4-905675FAA635}" name="Calica, Brandi" initials="BC" userId="S::bcalica@limra.com::32f29b65-f419-4d19-930c-fdfa887dfa54" providerId="AD"/>
  <p188:author id="{D5239860-90C8-B3BB-B294-172D972F0638}" name="Van Pelt, Katelyn" initials="KV" userId="S::Kvpelt@limra.com::88ee0716-758e-4a11-9a49-b88ef2d54992" providerId="AD"/>
  <p188:author id="{4A8DFA87-00AD-5D75-878E-BC75513179C5}" name="Rabuse, Lisa" initials="LR" userId="S::LRabuse@limra.com::0e1023f4-4478-4ea9-90b3-460579b1d080" providerId="AD"/>
  <p188:author id="{EDE002FA-CF3E-F5E0-6B52-67FD63FB55D2}" name="Garry, Ethan" initials="EG" userId="S::EGarry@limra.com::0db84fd7-e7f6-4a72-89c1-404fecfbc6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9"/>
    <a:srgbClr val="4E4540"/>
    <a:srgbClr val="0B9EC1"/>
    <a:srgbClr val="008145"/>
    <a:srgbClr val="ABDDFF"/>
    <a:srgbClr val="C9E9FF"/>
    <a:srgbClr val="00437C"/>
    <a:srgbClr val="FAC809"/>
    <a:srgbClr val="005F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84050" autoAdjust="0"/>
  </p:normalViewPr>
  <p:slideViewPr>
    <p:cSldViewPr snapToGrid="0">
      <p:cViewPr varScale="1">
        <p:scale>
          <a:sx n="93" d="100"/>
          <a:sy n="93" d="100"/>
        </p:scale>
        <p:origin x="1386"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9" d="100"/>
          <a:sy n="59" d="100"/>
        </p:scale>
        <p:origin x="2528"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155309414409246E-2"/>
          <c:y val="3.6995984786250921E-2"/>
          <c:w val="0.90949054646612282"/>
          <c:h val="0.82600323313381385"/>
        </c:manualLayout>
      </c:layout>
      <c:barChart>
        <c:barDir val="col"/>
        <c:grouping val="clustered"/>
        <c:varyColors val="0"/>
        <c:ser>
          <c:idx val="0"/>
          <c:order val="0"/>
          <c:tx>
            <c:strRef>
              <c:f>Sheet1!$B$1</c:f>
              <c:strCache>
                <c:ptCount val="1"/>
                <c:pt idx="0">
                  <c:v> 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0.0</c:formatCode>
                <c:ptCount val="13"/>
                <c:pt idx="0">
                  <c:v>9.6750000000000007</c:v>
                </c:pt>
                <c:pt idx="1">
                  <c:v>9.8699999999999992</c:v>
                </c:pt>
                <c:pt idx="2">
                  <c:v>9.74</c:v>
                </c:pt>
                <c:pt idx="3">
                  <c:v>9.25</c:v>
                </c:pt>
                <c:pt idx="4">
                  <c:v>10.175000000000001</c:v>
                </c:pt>
                <c:pt idx="5">
                  <c:v>10.375</c:v>
                </c:pt>
                <c:pt idx="6">
                  <c:v>9.9749999999999996</c:v>
                </c:pt>
                <c:pt idx="7">
                  <c:v>9.8699999999999992</c:v>
                </c:pt>
                <c:pt idx="8">
                  <c:v>9.6950000000000003</c:v>
                </c:pt>
                <c:pt idx="9">
                  <c:v>9.81</c:v>
                </c:pt>
                <c:pt idx="10">
                  <c:v>10.074999999999999</c:v>
                </c:pt>
                <c:pt idx="11">
                  <c:v>9.1999999999999993</c:v>
                </c:pt>
                <c:pt idx="12">
                  <c:v>9.375</c:v>
                </c:pt>
              </c:numCache>
            </c:numRef>
          </c:val>
          <c:extLst>
            <c:ext xmlns:c16="http://schemas.microsoft.com/office/drawing/2014/chart" uri="{C3380CC4-5D6E-409C-BE32-E72D297353CC}">
              <c16:uniqueId val="{00000000-3BD1-4B91-8863-3218E5AE08D9}"/>
            </c:ext>
          </c:extLst>
        </c:ser>
        <c:dLbls>
          <c:showLegendKey val="0"/>
          <c:showVal val="0"/>
          <c:showCatName val="0"/>
          <c:showSerName val="0"/>
          <c:showPercent val="0"/>
          <c:showBubbleSize val="0"/>
        </c:dLbls>
        <c:gapWidth val="150"/>
        <c:overlap val="-50"/>
        <c:axId val="2120032272"/>
        <c:axId val="2119957600"/>
      </c:barChart>
      <c:catAx>
        <c:axId val="21200322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a:ea typeface="+mn-ea"/>
                <a:cs typeface="Arial"/>
              </a:defRPr>
            </a:pPr>
            <a:endParaRPr lang="en-US"/>
          </a:p>
        </c:txPr>
        <c:crossAx val="2119957600"/>
        <c:crosses val="autoZero"/>
        <c:auto val="1"/>
        <c:lblAlgn val="ctr"/>
        <c:lblOffset val="100"/>
        <c:noMultiLvlLbl val="0"/>
      </c:catAx>
      <c:valAx>
        <c:axId val="2119957600"/>
        <c:scaling>
          <c:orientation val="minMax"/>
          <c:max val="18"/>
        </c:scaling>
        <c:delete val="1"/>
        <c:axPos val="l"/>
        <c:numFmt formatCode="#,##0" sourceLinked="0"/>
        <c:majorTickMark val="out"/>
        <c:minorTickMark val="none"/>
        <c:tickLblPos val="nextTo"/>
        <c:crossAx val="2120032272"/>
        <c:crosses val="autoZero"/>
        <c:crossBetween val="between"/>
        <c:majorUnit val="1"/>
        <c:minorUnit val="1"/>
      </c:valAx>
      <c:spPr>
        <a:noFill/>
        <a:ln>
          <a:noFill/>
        </a:ln>
        <a:effectLst/>
      </c:spPr>
    </c:plotArea>
    <c:plotVisOnly val="1"/>
    <c:dispBlanksAs val="gap"/>
    <c:showDLblsOverMax val="0"/>
  </c:chart>
  <c:spPr>
    <a:noFill/>
    <a:ln w="9525" cap="flat" cmpd="sng" algn="ctr">
      <a:noFill/>
      <a:prstDash val="solid"/>
      <a:round/>
    </a:ln>
    <a:effectLst/>
  </c:spPr>
  <c:txPr>
    <a:bodyPr/>
    <a:lstStyle/>
    <a:p>
      <a:pPr>
        <a:defRPr sz="900">
          <a:solidFill>
            <a:sysClr val="windowText" lastClr="000000"/>
          </a:solidFill>
          <a:latin typeface="Arial"/>
          <a:cs typeface="Aria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I'm not sure how much</c:v>
                </c:pt>
              </c:strCache>
            </c:strRef>
          </c:tx>
          <c:dPt>
            <c:idx val="0"/>
            <c:bubble3D val="0"/>
            <c:spPr>
              <a:solidFill>
                <a:srgbClr val="008145"/>
              </a:solidFill>
              <a:ln w="19050">
                <a:solidFill>
                  <a:schemeClr val="lt1"/>
                </a:solidFill>
              </a:ln>
              <a:effectLst/>
            </c:spPr>
            <c:extLst>
              <c:ext xmlns:c16="http://schemas.microsoft.com/office/drawing/2014/chart" uri="{C3380CC4-5D6E-409C-BE32-E72D297353CC}">
                <c16:uniqueId val="{00000001-02C4-40B4-A232-B414D207D3ED}"/>
              </c:ext>
            </c:extLst>
          </c:dPt>
          <c:dPt>
            <c:idx val="1"/>
            <c:bubble3D val="0"/>
            <c:spPr>
              <a:solidFill>
                <a:srgbClr val="9BC7AE"/>
              </a:solidFill>
              <a:ln w="19050">
                <a:solidFill>
                  <a:schemeClr val="lt1"/>
                </a:solidFill>
              </a:ln>
              <a:effectLst/>
            </c:spPr>
            <c:extLst>
              <c:ext xmlns:c16="http://schemas.microsoft.com/office/drawing/2014/chart" uri="{C3380CC4-5D6E-409C-BE32-E72D297353CC}">
                <c16:uniqueId val="{00000003-02C4-40B4-A232-B414D207D3ED}"/>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D426-43B5-99D8-AFEC60660DB6}"/>
              </c:ext>
            </c:extLst>
          </c:dPt>
          <c:cat>
            <c:strRef>
              <c:f>Sheet1!$A$2:$A$4</c:f>
              <c:strCache>
                <c:ptCount val="1"/>
                <c:pt idx="0">
                  <c:v>Gen Z</c:v>
                </c:pt>
              </c:strCache>
            </c:strRef>
          </c:cat>
          <c:val>
            <c:numRef>
              <c:f>Sheet1!$B$2:$B$4</c:f>
              <c:numCache>
                <c:formatCode>0%</c:formatCode>
                <c:ptCount val="3"/>
                <c:pt idx="0">
                  <c:v>0.27</c:v>
                </c:pt>
                <c:pt idx="1">
                  <c:v>0.73</c:v>
                </c:pt>
              </c:numCache>
            </c:numRef>
          </c:val>
          <c:extLst>
            <c:ext xmlns:c16="http://schemas.microsoft.com/office/drawing/2014/chart" uri="{C3380CC4-5D6E-409C-BE32-E72D297353CC}">
              <c16:uniqueId val="{00000004-02C4-40B4-A232-B414D207D3E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Gen Z Don’t Buy</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02C9-405A-B4E4-0A948311D315}"/>
              </c:ext>
            </c:extLst>
          </c:dPt>
          <c:dPt>
            <c:idx val="1"/>
            <c:bubble3D val="0"/>
            <c:spPr>
              <a:solidFill>
                <a:srgbClr val="DCD6EA"/>
              </a:solidFill>
              <a:ln w="19050">
                <a:solidFill>
                  <a:schemeClr val="lt1"/>
                </a:solidFill>
              </a:ln>
              <a:effectLst/>
            </c:spPr>
            <c:extLst>
              <c:ext xmlns:c16="http://schemas.microsoft.com/office/drawing/2014/chart" uri="{C3380CC4-5D6E-409C-BE32-E72D297353CC}">
                <c16:uniqueId val="{00000003-02C9-405A-B4E4-0A948311D315}"/>
              </c:ext>
            </c:extLst>
          </c:dPt>
          <c:cat>
            <c:strRef>
              <c:f>Sheet1!$A$2:$A$3</c:f>
              <c:strCache>
                <c:ptCount val="1"/>
                <c:pt idx="0">
                  <c:v>Gen Z</c:v>
                </c:pt>
              </c:strCache>
            </c:strRef>
          </c:cat>
          <c:val>
            <c:numRef>
              <c:f>Sheet1!$B$2:$B$3</c:f>
              <c:numCache>
                <c:formatCode>0%</c:formatCode>
                <c:ptCount val="2"/>
                <c:pt idx="0">
                  <c:v>0.19700000000000001</c:v>
                </c:pt>
                <c:pt idx="1">
                  <c:v>0.8</c:v>
                </c:pt>
              </c:numCache>
            </c:numRef>
          </c:val>
          <c:extLst>
            <c:ext xmlns:c16="http://schemas.microsoft.com/office/drawing/2014/chart" uri="{C3380CC4-5D6E-409C-BE32-E72D297353CC}">
              <c16:uniqueId val="{00000004-02C9-405A-B4E4-0A948311D3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Millennials Don't Buy</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EB97-40FA-8200-B652DAA3CB44}"/>
              </c:ext>
            </c:extLst>
          </c:dPt>
          <c:dPt>
            <c:idx val="1"/>
            <c:bubble3D val="0"/>
            <c:spPr>
              <a:solidFill>
                <a:srgbClr val="DCD6EA"/>
              </a:solidFill>
              <a:ln w="19050">
                <a:solidFill>
                  <a:schemeClr val="lt1"/>
                </a:solidFill>
              </a:ln>
              <a:effectLst/>
            </c:spPr>
            <c:extLst>
              <c:ext xmlns:c16="http://schemas.microsoft.com/office/drawing/2014/chart" uri="{C3380CC4-5D6E-409C-BE32-E72D297353CC}">
                <c16:uniqueId val="{00000003-EB97-40FA-8200-B652DAA3CB44}"/>
              </c:ext>
            </c:extLst>
          </c:dPt>
          <c:cat>
            <c:strRef>
              <c:f>Sheet1!$A$2:$A$3</c:f>
              <c:strCache>
                <c:ptCount val="1"/>
                <c:pt idx="0">
                  <c:v>LGBTQ+</c:v>
                </c:pt>
              </c:strCache>
            </c:strRef>
          </c:cat>
          <c:val>
            <c:numRef>
              <c:f>Sheet1!$B$2:$B$3</c:f>
              <c:numCache>
                <c:formatCode>0%</c:formatCode>
                <c:ptCount val="2"/>
                <c:pt idx="0">
                  <c:v>0.11</c:v>
                </c:pt>
                <c:pt idx="1">
                  <c:v>0.89</c:v>
                </c:pt>
              </c:numCache>
            </c:numRef>
          </c:val>
          <c:extLst>
            <c:ext xmlns:c16="http://schemas.microsoft.com/office/drawing/2014/chart" uri="{C3380CC4-5D6E-409C-BE32-E72D297353CC}">
              <c16:uniqueId val="{00000004-EB97-40FA-8200-B652DAA3CB4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Gen X don't buy</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2B3A-493E-A804-161B4A6CD2C7}"/>
              </c:ext>
            </c:extLst>
          </c:dPt>
          <c:dPt>
            <c:idx val="1"/>
            <c:bubble3D val="0"/>
            <c:spPr>
              <a:solidFill>
                <a:srgbClr val="DCD6EA"/>
              </a:solidFill>
              <a:ln w="19050">
                <a:solidFill>
                  <a:schemeClr val="lt1"/>
                </a:solidFill>
              </a:ln>
              <a:effectLst/>
            </c:spPr>
            <c:extLst>
              <c:ext xmlns:c16="http://schemas.microsoft.com/office/drawing/2014/chart" uri="{C3380CC4-5D6E-409C-BE32-E72D297353CC}">
                <c16:uniqueId val="{00000003-2B3A-493E-A804-161B4A6CD2C7}"/>
              </c:ext>
            </c:extLst>
          </c:dPt>
          <c:cat>
            <c:strRef>
              <c:f>Sheet1!$A$2:$A$3</c:f>
              <c:strCache>
                <c:ptCount val="1"/>
                <c:pt idx="0">
                  <c:v>Gen Z</c:v>
                </c:pt>
              </c:strCache>
            </c:strRef>
          </c:cat>
          <c:val>
            <c:numRef>
              <c:f>Sheet1!$B$2:$B$3</c:f>
              <c:numCache>
                <c:formatCode>0%</c:formatCode>
                <c:ptCount val="2"/>
                <c:pt idx="0">
                  <c:v>0.04</c:v>
                </c:pt>
                <c:pt idx="1">
                  <c:v>0.96</c:v>
                </c:pt>
              </c:numCache>
            </c:numRef>
          </c:val>
          <c:extLst>
            <c:ext xmlns:c16="http://schemas.microsoft.com/office/drawing/2014/chart" uri="{C3380CC4-5D6E-409C-BE32-E72D297353CC}">
              <c16:uniqueId val="{00000004-2B3A-493E-A804-161B4A6CD2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Baby boomers don't buy</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CF14-42FB-BD48-8AEF369AFB69}"/>
              </c:ext>
            </c:extLst>
          </c:dPt>
          <c:dPt>
            <c:idx val="1"/>
            <c:bubble3D val="0"/>
            <c:spPr>
              <a:solidFill>
                <a:srgbClr val="DCD6EA"/>
              </a:solidFill>
              <a:ln w="19050">
                <a:solidFill>
                  <a:schemeClr val="lt1"/>
                </a:solidFill>
              </a:ln>
              <a:effectLst/>
            </c:spPr>
            <c:extLst>
              <c:ext xmlns:c16="http://schemas.microsoft.com/office/drawing/2014/chart" uri="{C3380CC4-5D6E-409C-BE32-E72D297353CC}">
                <c16:uniqueId val="{00000003-CF14-42FB-BD48-8AEF369AFB69}"/>
              </c:ext>
            </c:extLst>
          </c:dPt>
          <c:cat>
            <c:strRef>
              <c:f>Sheet1!$A$2:$A$3</c:f>
              <c:strCache>
                <c:ptCount val="1"/>
                <c:pt idx="0">
                  <c:v>LGBTQ+</c:v>
                </c:pt>
              </c:strCache>
            </c:strRef>
          </c:cat>
          <c:val>
            <c:numRef>
              <c:f>Sheet1!$B$2:$B$3</c:f>
              <c:numCache>
                <c:formatCode>0%</c:formatCode>
                <c:ptCount val="2"/>
                <c:pt idx="0">
                  <c:v>0.03</c:v>
                </c:pt>
                <c:pt idx="1">
                  <c:v>0.97</c:v>
                </c:pt>
              </c:numCache>
            </c:numRef>
          </c:val>
          <c:extLst>
            <c:ext xmlns:c16="http://schemas.microsoft.com/office/drawing/2014/chart" uri="{C3380CC4-5D6E-409C-BE32-E72D297353CC}">
              <c16:uniqueId val="{00000004-CF14-42FB-BD48-8AEF369AFB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Silent Generation</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08EB-4F49-8B71-D8F8A679A6D1}"/>
              </c:ext>
            </c:extLst>
          </c:dPt>
          <c:dPt>
            <c:idx val="1"/>
            <c:bubble3D val="0"/>
            <c:spPr>
              <a:solidFill>
                <a:srgbClr val="DCD6EA"/>
              </a:solidFill>
              <a:ln w="19050">
                <a:solidFill>
                  <a:schemeClr val="lt1"/>
                </a:solidFill>
              </a:ln>
              <a:effectLst/>
            </c:spPr>
            <c:extLst>
              <c:ext xmlns:c16="http://schemas.microsoft.com/office/drawing/2014/chart" uri="{C3380CC4-5D6E-409C-BE32-E72D297353CC}">
                <c16:uniqueId val="{00000003-08EB-4F49-8B71-D8F8A679A6D1}"/>
              </c:ext>
            </c:extLst>
          </c:dPt>
          <c:cat>
            <c:strRef>
              <c:f>Sheet1!$A$2:$A$3</c:f>
              <c:strCache>
                <c:ptCount val="1"/>
                <c:pt idx="0">
                  <c:v>LGTBTQ+</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4-08EB-4F49-8B71-D8F8A679A6D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worried retire</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FD05-4936-8FDF-F59CE9728637}"/>
              </c:ext>
            </c:extLst>
          </c:dPt>
          <c:dPt>
            <c:idx val="1"/>
            <c:bubble3D val="0"/>
            <c:spPr>
              <a:solidFill>
                <a:srgbClr val="C4BADC"/>
              </a:solidFill>
              <a:ln w="19050">
                <a:solidFill>
                  <a:schemeClr val="lt1"/>
                </a:solidFill>
              </a:ln>
              <a:effectLst/>
            </c:spPr>
            <c:extLst>
              <c:ext xmlns:c16="http://schemas.microsoft.com/office/drawing/2014/chart" uri="{C3380CC4-5D6E-409C-BE32-E72D297353CC}">
                <c16:uniqueId val="{00000003-FD05-4936-8FDF-F59CE9728637}"/>
              </c:ext>
            </c:extLst>
          </c:dPt>
          <c:cat>
            <c:strRef>
              <c:f>Sheet1!$A$2:$A$3</c:f>
              <c:strCache>
                <c:ptCount val="1"/>
                <c:pt idx="0">
                  <c:v>LGBTQ+</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FD05-4936-8FDF-F59CE97286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high stress</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DED8-4BF3-8EF0-7F1E70DF5962}"/>
              </c:ext>
            </c:extLst>
          </c:dPt>
          <c:dPt>
            <c:idx val="1"/>
            <c:bubble3D val="0"/>
            <c:spPr>
              <a:solidFill>
                <a:srgbClr val="C4BADC"/>
              </a:solidFill>
              <a:ln w="19050">
                <a:solidFill>
                  <a:schemeClr val="lt1"/>
                </a:solidFill>
              </a:ln>
              <a:effectLst/>
            </c:spPr>
            <c:extLst>
              <c:ext xmlns:c16="http://schemas.microsoft.com/office/drawing/2014/chart" uri="{C3380CC4-5D6E-409C-BE32-E72D297353CC}">
                <c16:uniqueId val="{00000003-DED8-4BF3-8EF0-7F1E70DF5962}"/>
              </c:ext>
            </c:extLst>
          </c:dPt>
          <c:cat>
            <c:strRef>
              <c:f>Sheet1!$A$2:$A$3</c:f>
              <c:strCache>
                <c:ptCount val="1"/>
                <c:pt idx="0">
                  <c:v>LGBTQ+</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DED8-4BF3-8EF0-7F1E70DF59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ownership</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8B40-4B5A-B37E-1796EBE094CD}"/>
              </c:ext>
            </c:extLst>
          </c:dPt>
          <c:dPt>
            <c:idx val="1"/>
            <c:bubble3D val="0"/>
            <c:spPr>
              <a:solidFill>
                <a:srgbClr val="C4BADC"/>
              </a:solidFill>
              <a:ln w="19050">
                <a:solidFill>
                  <a:schemeClr val="lt1"/>
                </a:solidFill>
              </a:ln>
              <a:effectLst/>
            </c:spPr>
            <c:extLst>
              <c:ext xmlns:c16="http://schemas.microsoft.com/office/drawing/2014/chart" uri="{C3380CC4-5D6E-409C-BE32-E72D297353CC}">
                <c16:uniqueId val="{00000003-8B40-4B5A-B37E-1796EBE094CD}"/>
              </c:ext>
            </c:extLst>
          </c:dPt>
          <c:cat>
            <c:strRef>
              <c:f>Sheet1!$A$2:$A$3</c:f>
              <c:strCache>
                <c:ptCount val="1"/>
                <c:pt idx="0">
                  <c:v>LGBTQ+</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8B40-4B5A-B37E-1796EBE094C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Perceived Expense</c:v>
                </c:pt>
              </c:strCache>
            </c:strRef>
          </c:tx>
          <c:dPt>
            <c:idx val="0"/>
            <c:bubble3D val="0"/>
            <c:spPr>
              <a:solidFill>
                <a:srgbClr val="604099"/>
              </a:solidFill>
              <a:ln w="19050">
                <a:solidFill>
                  <a:schemeClr val="lt1"/>
                </a:solidFill>
              </a:ln>
              <a:effectLst/>
            </c:spPr>
            <c:extLst>
              <c:ext xmlns:c16="http://schemas.microsoft.com/office/drawing/2014/chart" uri="{C3380CC4-5D6E-409C-BE32-E72D297353CC}">
                <c16:uniqueId val="{00000001-9511-49B1-9D67-438B55267776}"/>
              </c:ext>
            </c:extLst>
          </c:dPt>
          <c:dPt>
            <c:idx val="1"/>
            <c:bubble3D val="0"/>
            <c:spPr>
              <a:solidFill>
                <a:srgbClr val="C4BADC"/>
              </a:solidFill>
              <a:ln w="19050">
                <a:solidFill>
                  <a:schemeClr val="lt1"/>
                </a:solidFill>
              </a:ln>
              <a:effectLst/>
            </c:spPr>
            <c:extLst>
              <c:ext xmlns:c16="http://schemas.microsoft.com/office/drawing/2014/chart" uri="{C3380CC4-5D6E-409C-BE32-E72D297353CC}">
                <c16:uniqueId val="{00000003-9511-49B1-9D67-438B55267776}"/>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E5B6-4714-8E13-0ED6A2A6CAEC}"/>
              </c:ext>
            </c:extLst>
          </c:dPt>
          <c:cat>
            <c:strRef>
              <c:f>Sheet1!$A$2:$A$4</c:f>
              <c:strCache>
                <c:ptCount val="1"/>
                <c:pt idx="0">
                  <c:v>LGBTQ+</c:v>
                </c:pt>
              </c:strCache>
            </c:strRef>
          </c:cat>
          <c:val>
            <c:numRef>
              <c:f>Sheet1!$B$2:$B$4</c:f>
              <c:numCache>
                <c:formatCode>0%</c:formatCode>
                <c:ptCount val="3"/>
                <c:pt idx="0">
                  <c:v>0.75</c:v>
                </c:pt>
                <c:pt idx="1">
                  <c:v>0.25</c:v>
                </c:pt>
              </c:numCache>
            </c:numRef>
          </c:val>
          <c:extLst>
            <c:ext xmlns:c16="http://schemas.microsoft.com/office/drawing/2014/chart" uri="{C3380CC4-5D6E-409C-BE32-E72D297353CC}">
              <c16:uniqueId val="{00000004-9511-49B1-9D67-438B5526777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88746896485493E-2"/>
          <c:y val="0"/>
          <c:w val="0.92175084175084177"/>
          <c:h val="0.88406203492164448"/>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123988080483796E-2"/>
                  <c:y val="-6.5898998110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1B-493E-A7FB-9A8577A714AC}"/>
                </c:ext>
              </c:extLst>
            </c:dLbl>
            <c:dLbl>
              <c:idx val="1"/>
              <c:layout>
                <c:manualLayout>
                  <c:x val="-5.4986507739783926E-3"/>
                  <c:y val="-1.6474749527594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1B-493E-A7FB-9A8577A714AC}"/>
                </c:ext>
              </c:extLst>
            </c:dLbl>
            <c:dLbl>
              <c:idx val="2"/>
              <c:layout>
                <c:manualLayout>
                  <c:x val="-5.4986507739783926E-3"/>
                  <c:y val="2.196633270345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1B-493E-A7FB-9A8577A714AC}"/>
                </c:ext>
              </c:extLst>
            </c:dLbl>
            <c:dLbl>
              <c:idx val="3"/>
              <c:layout>
                <c:manualLayout>
                  <c:x val="-9.3599580096910481E-3"/>
                  <c:y val="-1.362390454616719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021228341459832E-2"/>
                      <c:h val="7.434634577020599E-2"/>
                    </c:manualLayout>
                  </c15:layout>
                </c:ext>
                <c:ext xmlns:c16="http://schemas.microsoft.com/office/drawing/2014/chart" uri="{C3380CC4-5D6E-409C-BE32-E72D297353CC}">
                  <c16:uniqueId val="{00000005-7E1B-493E-A7FB-9A8577A714AC}"/>
                </c:ext>
              </c:extLst>
            </c:dLbl>
            <c:dLbl>
              <c:idx val="4"/>
              <c:layout>
                <c:manualLayout>
                  <c:x val="-4.9487856965805536E-2"/>
                  <c:y val="-6.0407414934511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1B-493E-A7FB-9A8577A714AC}"/>
                </c:ext>
              </c:extLst>
            </c:dLbl>
            <c:dLbl>
              <c:idx val="5"/>
              <c:layout>
                <c:manualLayout>
                  <c:x val="-4.1239880804837946E-2"/>
                  <c:y val="6.5898998110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1B-493E-A7FB-9A8577A714AC}"/>
                </c:ext>
              </c:extLst>
            </c:dLbl>
            <c:dLbl>
              <c:idx val="6"/>
              <c:layout>
                <c:manualLayout>
                  <c:x val="-4.9487856965805536E-2"/>
                  <c:y val="-5.491583175864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1B-493E-A7FB-9A8577A714AC}"/>
                </c:ext>
              </c:extLst>
            </c:dLbl>
            <c:dLbl>
              <c:idx val="7"/>
              <c:layout>
                <c:manualLayout>
                  <c:x val="-4.6738531578816439E-2"/>
                  <c:y val="6.5898998110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1B-493E-A7FB-9A8577A714AC}"/>
                </c:ext>
              </c:extLst>
            </c:dLbl>
            <c:dLbl>
              <c:idx val="8"/>
              <c:layout>
                <c:manualLayout>
                  <c:x val="-3.2991904643870355E-2"/>
                  <c:y val="6.5898998110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1B-493E-A7FB-9A8577A714AC}"/>
                </c:ext>
              </c:extLst>
            </c:dLbl>
            <c:dLbl>
              <c:idx val="9"/>
              <c:layout>
                <c:manualLayout>
                  <c:x val="-2.7493253869891963E-3"/>
                  <c:y val="1.6474749527594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1B-493E-A7FB-9A8577A714AC}"/>
                </c:ext>
              </c:extLst>
            </c:dLbl>
            <c:dLbl>
              <c:idx val="10"/>
              <c:layout>
                <c:manualLayout>
                  <c:x val="-8.2479761609675795E-2"/>
                  <c:y val="-4.3932665406917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B-493E-A7FB-9A8577A714AC}"/>
                </c:ext>
              </c:extLst>
            </c:dLbl>
            <c:dLbl>
              <c:idx val="11"/>
              <c:layout>
                <c:manualLayout>
                  <c:x val="-2.9992112310620763E-2"/>
                  <c:y val="-4.2252402377612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C3-4C7F-9F6A-30B6D5D5E125}"/>
                </c:ext>
              </c:extLst>
            </c:dLbl>
            <c:dLbl>
              <c:idx val="12"/>
              <c:layout>
                <c:manualLayout>
                  <c:x val="-3.749014038827584E-2"/>
                  <c:y val="-4.2601733263411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C3-4C7F-9F6A-30B6D5D5E125}"/>
                </c:ext>
              </c:extLst>
            </c:dLbl>
            <c:dLbl>
              <c:idx val="13"/>
              <c:layout>
                <c:manualLayout>
                  <c:x val="-4.4988168465931004E-2"/>
                  <c:y val="-4.2252402377612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C3-4C7F-9F6A-30B6D5D5E1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Sheet2!$B$24:$B$37</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xVal>
          <c:yVal>
            <c:numRef>
              <c:f>Sheet2!$C$24:$C$37</c:f>
              <c:numCache>
                <c:formatCode>0%</c:formatCode>
                <c:ptCount val="14"/>
                <c:pt idx="0">
                  <c:v>7.0000000000000007E-2</c:v>
                </c:pt>
                <c:pt idx="1">
                  <c:v>0.06</c:v>
                </c:pt>
                <c:pt idx="2">
                  <c:v>0.03</c:v>
                </c:pt>
                <c:pt idx="3">
                  <c:v>0.06</c:v>
                </c:pt>
                <c:pt idx="4">
                  <c:v>0.1</c:v>
                </c:pt>
                <c:pt idx="5">
                  <c:v>0.09</c:v>
                </c:pt>
                <c:pt idx="6">
                  <c:v>0.11</c:v>
                </c:pt>
                <c:pt idx="7">
                  <c:v>0.09</c:v>
                </c:pt>
                <c:pt idx="8">
                  <c:v>0.09</c:v>
                </c:pt>
                <c:pt idx="9">
                  <c:v>0.16</c:v>
                </c:pt>
                <c:pt idx="10">
                  <c:v>0.18</c:v>
                </c:pt>
                <c:pt idx="11">
                  <c:v>0.18</c:v>
                </c:pt>
                <c:pt idx="12">
                  <c:v>0.18</c:v>
                </c:pt>
                <c:pt idx="13">
                  <c:v>0.18</c:v>
                </c:pt>
              </c:numCache>
            </c:numRef>
          </c:yVal>
          <c:smooth val="0"/>
          <c:extLst>
            <c:ext xmlns:c16="http://schemas.microsoft.com/office/drawing/2014/chart" uri="{C3380CC4-5D6E-409C-BE32-E72D297353CC}">
              <c16:uniqueId val="{00000000-A713-47B9-9792-99A3D112DD73}"/>
            </c:ext>
          </c:extLst>
        </c:ser>
        <c:dLbls>
          <c:showLegendKey val="0"/>
          <c:showVal val="0"/>
          <c:showCatName val="0"/>
          <c:showSerName val="0"/>
          <c:showPercent val="0"/>
          <c:showBubbleSize val="0"/>
        </c:dLbls>
        <c:axId val="598473936"/>
        <c:axId val="598474264"/>
      </c:scatterChart>
      <c:valAx>
        <c:axId val="59847393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8474264"/>
        <c:crosses val="autoZero"/>
        <c:crossBetween val="midCat"/>
        <c:majorUnit val="1"/>
      </c:valAx>
      <c:valAx>
        <c:axId val="598474264"/>
        <c:scaling>
          <c:orientation val="minMax"/>
        </c:scaling>
        <c:delete val="1"/>
        <c:axPos val="l"/>
        <c:numFmt formatCode="0%" sourceLinked="1"/>
        <c:majorTickMark val="none"/>
        <c:minorTickMark val="none"/>
        <c:tickLblPos val="nextTo"/>
        <c:crossAx val="5984739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Country of Origina</c:v>
                </c:pt>
              </c:strCache>
            </c:strRef>
          </c:tx>
          <c:dPt>
            <c:idx val="0"/>
            <c:bubble3D val="0"/>
            <c:spPr>
              <a:solidFill>
                <a:srgbClr val="005F9F"/>
              </a:solidFill>
              <a:ln w="19050">
                <a:solidFill>
                  <a:schemeClr val="lt1"/>
                </a:solidFill>
              </a:ln>
              <a:effectLst/>
            </c:spPr>
            <c:extLst>
              <c:ext xmlns:c16="http://schemas.microsoft.com/office/drawing/2014/chart" uri="{C3380CC4-5D6E-409C-BE32-E72D297353CC}">
                <c16:uniqueId val="{00000001-AEE3-467B-8B0E-741AA9C64EFB}"/>
              </c:ext>
            </c:extLst>
          </c:dPt>
          <c:dPt>
            <c:idx val="1"/>
            <c:bubble3D val="0"/>
            <c:spPr>
              <a:solidFill>
                <a:srgbClr val="C9E9FF"/>
              </a:solidFill>
              <a:ln w="19050">
                <a:solidFill>
                  <a:schemeClr val="lt1"/>
                </a:solidFill>
              </a:ln>
              <a:effectLst/>
            </c:spPr>
            <c:extLst>
              <c:ext xmlns:c16="http://schemas.microsoft.com/office/drawing/2014/chart" uri="{C3380CC4-5D6E-409C-BE32-E72D297353CC}">
                <c16:uniqueId val="{00000003-AEE3-467B-8B0E-741AA9C64EFB}"/>
              </c:ext>
            </c:extLst>
          </c:dPt>
          <c:dPt>
            <c:idx val="2"/>
            <c:bubble3D val="0"/>
            <c:spPr>
              <a:solidFill>
                <a:srgbClr val="008BEA"/>
              </a:solidFill>
              <a:ln w="19050">
                <a:solidFill>
                  <a:schemeClr val="lt1"/>
                </a:solidFill>
              </a:ln>
              <a:effectLst/>
            </c:spPr>
            <c:extLst>
              <c:ext xmlns:c16="http://schemas.microsoft.com/office/drawing/2014/chart" uri="{C3380CC4-5D6E-409C-BE32-E72D297353CC}">
                <c16:uniqueId val="{00000002-AEE3-467B-8B0E-741AA9C64EFB}"/>
              </c:ext>
            </c:extLst>
          </c:dPt>
          <c:dPt>
            <c:idx val="3"/>
            <c:bubble3D val="0"/>
            <c:spPr>
              <a:solidFill>
                <a:srgbClr val="65C1FF"/>
              </a:solidFill>
              <a:ln w="19050">
                <a:solidFill>
                  <a:schemeClr val="lt1"/>
                </a:solidFill>
              </a:ln>
              <a:effectLst/>
            </c:spPr>
            <c:extLst>
              <c:ext xmlns:c16="http://schemas.microsoft.com/office/drawing/2014/chart" uri="{C3380CC4-5D6E-409C-BE32-E72D297353CC}">
                <c16:uniqueId val="{00000004-AEE3-467B-8B0E-741AA9C64EFB}"/>
              </c:ext>
            </c:extLst>
          </c:dPt>
          <c:cat>
            <c:strRef>
              <c:f>Sheet1!$A$2:$A$5</c:f>
              <c:strCache>
                <c:ptCount val="4"/>
                <c:pt idx="0">
                  <c:v>Mexican</c:v>
                </c:pt>
                <c:pt idx="1">
                  <c:v>Puerto Rican</c:v>
                </c:pt>
                <c:pt idx="2">
                  <c:v>South or Central American</c:v>
                </c:pt>
                <c:pt idx="3">
                  <c:v>Cuban</c:v>
                </c:pt>
              </c:strCache>
            </c:strRef>
          </c:cat>
          <c:val>
            <c:numRef>
              <c:f>Sheet1!$B$2:$B$5</c:f>
              <c:numCache>
                <c:formatCode>General</c:formatCode>
                <c:ptCount val="4"/>
                <c:pt idx="0">
                  <c:v>61.4</c:v>
                </c:pt>
                <c:pt idx="1">
                  <c:v>9.5</c:v>
                </c:pt>
                <c:pt idx="2">
                  <c:v>6.4</c:v>
                </c:pt>
                <c:pt idx="3">
                  <c:v>3.9</c:v>
                </c:pt>
              </c:numCache>
            </c:numRef>
          </c:val>
          <c:extLst>
            <c:ext xmlns:c16="http://schemas.microsoft.com/office/drawing/2014/chart" uri="{C3380CC4-5D6E-409C-BE32-E72D297353CC}">
              <c16:uniqueId val="{00000000-AEE3-467B-8B0E-741AA9C64E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Lower Own Life Ins</c:v>
                </c:pt>
              </c:strCache>
            </c:strRef>
          </c:tx>
          <c:dPt>
            <c:idx val="0"/>
            <c:bubble3D val="0"/>
            <c:spPr>
              <a:solidFill>
                <a:srgbClr val="005F9F"/>
              </a:solidFill>
              <a:ln w="19050">
                <a:solidFill>
                  <a:schemeClr val="lt1"/>
                </a:solidFill>
              </a:ln>
              <a:effectLst/>
            </c:spPr>
            <c:extLst>
              <c:ext xmlns:c16="http://schemas.microsoft.com/office/drawing/2014/chart" uri="{C3380CC4-5D6E-409C-BE32-E72D297353CC}">
                <c16:uniqueId val="{00000001-0048-46FB-87E2-E3F887F925B7}"/>
              </c:ext>
            </c:extLst>
          </c:dPt>
          <c:dPt>
            <c:idx val="1"/>
            <c:bubble3D val="0"/>
            <c:spPr>
              <a:solidFill>
                <a:srgbClr val="ABDDFF"/>
              </a:solidFill>
              <a:ln w="19050">
                <a:solidFill>
                  <a:schemeClr val="lt1"/>
                </a:solidFill>
              </a:ln>
              <a:effectLst/>
            </c:spPr>
            <c:extLst>
              <c:ext xmlns:c16="http://schemas.microsoft.com/office/drawing/2014/chart" uri="{C3380CC4-5D6E-409C-BE32-E72D297353CC}">
                <c16:uniqueId val="{00000003-0048-46FB-87E2-E3F887F925B7}"/>
              </c:ext>
            </c:extLst>
          </c:dPt>
          <c:cat>
            <c:strRef>
              <c:f>Sheet1!$A$2:$A$3</c:f>
              <c:strCache>
                <c:ptCount val="1"/>
                <c:pt idx="0">
                  <c:v>Hispanic</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0048-46FB-87E2-E3F887F925B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Lower Own for health ins</c:v>
                </c:pt>
              </c:strCache>
            </c:strRef>
          </c:tx>
          <c:dPt>
            <c:idx val="0"/>
            <c:bubble3D val="0"/>
            <c:spPr>
              <a:solidFill>
                <a:srgbClr val="005F9F"/>
              </a:solidFill>
              <a:ln w="19050">
                <a:solidFill>
                  <a:schemeClr val="lt1"/>
                </a:solidFill>
              </a:ln>
              <a:effectLst/>
            </c:spPr>
            <c:extLst>
              <c:ext xmlns:c16="http://schemas.microsoft.com/office/drawing/2014/chart" uri="{C3380CC4-5D6E-409C-BE32-E72D297353CC}">
                <c16:uniqueId val="{00000001-A062-4668-8D42-D5241EE3C3E4}"/>
              </c:ext>
            </c:extLst>
          </c:dPt>
          <c:dPt>
            <c:idx val="1"/>
            <c:bubble3D val="0"/>
            <c:spPr>
              <a:solidFill>
                <a:srgbClr val="ABDDFF"/>
              </a:solidFill>
              <a:ln w="19050">
                <a:solidFill>
                  <a:schemeClr val="lt1"/>
                </a:solidFill>
              </a:ln>
              <a:effectLst/>
            </c:spPr>
            <c:extLst>
              <c:ext xmlns:c16="http://schemas.microsoft.com/office/drawing/2014/chart" uri="{C3380CC4-5D6E-409C-BE32-E72D297353CC}">
                <c16:uniqueId val="{00000003-A062-4668-8D42-D5241EE3C3E4}"/>
              </c:ext>
            </c:extLst>
          </c:dPt>
          <c:cat>
            <c:strRef>
              <c:f>Sheet1!$A$2:$A$3</c:f>
              <c:strCache>
                <c:ptCount val="1"/>
                <c:pt idx="0">
                  <c:v>Hispanic</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A062-4668-8D42-D5241EE3C3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Lower Own disability</c:v>
                </c:pt>
              </c:strCache>
            </c:strRef>
          </c:tx>
          <c:dPt>
            <c:idx val="0"/>
            <c:bubble3D val="0"/>
            <c:spPr>
              <a:solidFill>
                <a:srgbClr val="005F9F"/>
              </a:solidFill>
              <a:ln w="19050">
                <a:solidFill>
                  <a:schemeClr val="lt1"/>
                </a:solidFill>
              </a:ln>
              <a:effectLst/>
            </c:spPr>
            <c:extLst>
              <c:ext xmlns:c16="http://schemas.microsoft.com/office/drawing/2014/chart" uri="{C3380CC4-5D6E-409C-BE32-E72D297353CC}">
                <c16:uniqueId val="{00000001-D7F7-4686-9A27-D1D835112EDC}"/>
              </c:ext>
            </c:extLst>
          </c:dPt>
          <c:dPt>
            <c:idx val="1"/>
            <c:bubble3D val="0"/>
            <c:spPr>
              <a:solidFill>
                <a:srgbClr val="ABDDFF"/>
              </a:solidFill>
              <a:ln w="19050">
                <a:solidFill>
                  <a:schemeClr val="lt1"/>
                </a:solidFill>
              </a:ln>
              <a:effectLst/>
            </c:spPr>
            <c:extLst>
              <c:ext xmlns:c16="http://schemas.microsoft.com/office/drawing/2014/chart" uri="{C3380CC4-5D6E-409C-BE32-E72D297353CC}">
                <c16:uniqueId val="{00000003-D7F7-4686-9A27-D1D835112EDC}"/>
              </c:ext>
            </c:extLst>
          </c:dPt>
          <c:cat>
            <c:strRef>
              <c:f>Sheet1!$A$2:$A$3</c:f>
              <c:strCache>
                <c:ptCount val="1"/>
                <c:pt idx="0">
                  <c:v>Hispanic</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4-D7F7-4686-9A27-D1D835112ED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Life Ins Own Fin Sec Insured</c:v>
                </c:pt>
              </c:strCache>
            </c:strRef>
          </c:tx>
          <c:dPt>
            <c:idx val="0"/>
            <c:bubble3D val="0"/>
            <c:spPr>
              <a:solidFill>
                <a:srgbClr val="ABDDFF"/>
              </a:solidFill>
              <a:ln w="19050">
                <a:solidFill>
                  <a:schemeClr val="lt1"/>
                </a:solidFill>
              </a:ln>
              <a:effectLst/>
            </c:spPr>
            <c:extLst>
              <c:ext xmlns:c16="http://schemas.microsoft.com/office/drawing/2014/chart" uri="{C3380CC4-5D6E-409C-BE32-E72D297353CC}">
                <c16:uniqueId val="{00000001-F9A5-4036-88B3-AA46CA7A190B}"/>
              </c:ext>
            </c:extLst>
          </c:dPt>
          <c:dPt>
            <c:idx val="1"/>
            <c:bubble3D val="0"/>
            <c:spPr>
              <a:solidFill>
                <a:srgbClr val="005F9F"/>
              </a:solidFill>
              <a:ln w="19050">
                <a:solidFill>
                  <a:schemeClr val="lt1"/>
                </a:solidFill>
              </a:ln>
              <a:effectLst/>
            </c:spPr>
            <c:extLst>
              <c:ext xmlns:c16="http://schemas.microsoft.com/office/drawing/2014/chart" uri="{C3380CC4-5D6E-409C-BE32-E72D297353CC}">
                <c16:uniqueId val="{00000003-F9A5-4036-88B3-AA46CA7A190B}"/>
              </c:ext>
            </c:extLst>
          </c:dPt>
          <c:cat>
            <c:strRef>
              <c:f>Sheet1!$A$2:$A$3</c:f>
              <c:strCache>
                <c:ptCount val="1"/>
                <c:pt idx="0">
                  <c:v>Black Amer</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F9A5-4036-88B3-AA46CA7A19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192720485981908"/>
          <c:y val="0.15964711672883047"/>
          <c:w val="0.7961455902803618"/>
          <c:h val="0.6807051427209716"/>
        </c:manualLayout>
      </c:layout>
      <c:doughnutChart>
        <c:varyColors val="1"/>
        <c:ser>
          <c:idx val="0"/>
          <c:order val="0"/>
          <c:tx>
            <c:strRef>
              <c:f>Sheet1!$B$1</c:f>
              <c:strCache>
                <c:ptCount val="1"/>
                <c:pt idx="0">
                  <c:v>Life Ins Own Fin Secure Uninsured</c:v>
                </c:pt>
              </c:strCache>
            </c:strRef>
          </c:tx>
          <c:spPr>
            <a:solidFill>
              <a:srgbClr val="ABDDFF"/>
            </a:solidFill>
          </c:spPr>
          <c:dPt>
            <c:idx val="0"/>
            <c:bubble3D val="0"/>
            <c:spPr>
              <a:solidFill>
                <a:srgbClr val="ABDDFF"/>
              </a:solidFill>
              <a:ln w="19050">
                <a:solidFill>
                  <a:schemeClr val="lt1"/>
                </a:solidFill>
              </a:ln>
              <a:effectLst/>
            </c:spPr>
            <c:extLst>
              <c:ext xmlns:c16="http://schemas.microsoft.com/office/drawing/2014/chart" uri="{C3380CC4-5D6E-409C-BE32-E72D297353CC}">
                <c16:uniqueId val="{00000001-3848-4F52-8A3D-3A9F996B12FD}"/>
              </c:ext>
            </c:extLst>
          </c:dPt>
          <c:dPt>
            <c:idx val="1"/>
            <c:bubble3D val="0"/>
            <c:spPr>
              <a:solidFill>
                <a:srgbClr val="005F9F"/>
              </a:solidFill>
              <a:ln w="19050">
                <a:solidFill>
                  <a:schemeClr val="lt1"/>
                </a:solidFill>
              </a:ln>
              <a:effectLst/>
            </c:spPr>
            <c:extLst>
              <c:ext xmlns:c16="http://schemas.microsoft.com/office/drawing/2014/chart" uri="{C3380CC4-5D6E-409C-BE32-E72D297353CC}">
                <c16:uniqueId val="{00000003-3848-4F52-8A3D-3A9F996B12FD}"/>
              </c:ext>
            </c:extLst>
          </c:dPt>
          <c:cat>
            <c:strRef>
              <c:f>Sheet1!$A$2:$A$3</c:f>
              <c:strCache>
                <c:ptCount val="1"/>
                <c:pt idx="0">
                  <c:v>Black Amer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3848-4F52-8A3D-3A9F996B12F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Life Ins Own Barely Secure Insured</c:v>
                </c:pt>
              </c:strCache>
            </c:strRef>
          </c:tx>
          <c:spPr>
            <a:solidFill>
              <a:srgbClr val="ABDDFF"/>
            </a:solidFill>
          </c:spPr>
          <c:dPt>
            <c:idx val="0"/>
            <c:bubble3D val="0"/>
            <c:spPr>
              <a:solidFill>
                <a:srgbClr val="ABDDFF"/>
              </a:solidFill>
              <a:ln w="19050">
                <a:solidFill>
                  <a:schemeClr val="lt1"/>
                </a:solidFill>
              </a:ln>
              <a:effectLst/>
            </c:spPr>
            <c:extLst>
              <c:ext xmlns:c16="http://schemas.microsoft.com/office/drawing/2014/chart" uri="{C3380CC4-5D6E-409C-BE32-E72D297353CC}">
                <c16:uniqueId val="{00000001-BA46-48AF-857D-A085B7792FFD}"/>
              </c:ext>
            </c:extLst>
          </c:dPt>
          <c:dPt>
            <c:idx val="1"/>
            <c:bubble3D val="0"/>
            <c:spPr>
              <a:solidFill>
                <a:srgbClr val="005F9F"/>
              </a:solidFill>
              <a:ln w="19050">
                <a:solidFill>
                  <a:schemeClr val="lt1"/>
                </a:solidFill>
              </a:ln>
              <a:effectLst/>
            </c:spPr>
            <c:extLst>
              <c:ext xmlns:c16="http://schemas.microsoft.com/office/drawing/2014/chart" uri="{C3380CC4-5D6E-409C-BE32-E72D297353CC}">
                <c16:uniqueId val="{00000003-BA46-48AF-857D-A085B7792FFD}"/>
              </c:ext>
            </c:extLst>
          </c:dPt>
          <c:cat>
            <c:strRef>
              <c:f>Sheet1!$A$2:$A$3</c:f>
              <c:strCache>
                <c:ptCount val="1"/>
                <c:pt idx="0">
                  <c:v>Black Amer</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BA46-48AF-857D-A085B7792FF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Life Ins Own Barely Secure Uninsured</c:v>
                </c:pt>
              </c:strCache>
            </c:strRef>
          </c:tx>
          <c:spPr>
            <a:solidFill>
              <a:srgbClr val="005F9F"/>
            </a:solidFill>
          </c:spPr>
          <c:dPt>
            <c:idx val="0"/>
            <c:bubble3D val="0"/>
            <c:spPr>
              <a:solidFill>
                <a:srgbClr val="ABDDFF"/>
              </a:solidFill>
              <a:ln w="19050">
                <a:solidFill>
                  <a:schemeClr val="lt1"/>
                </a:solidFill>
              </a:ln>
              <a:effectLst/>
            </c:spPr>
            <c:extLst>
              <c:ext xmlns:c16="http://schemas.microsoft.com/office/drawing/2014/chart" uri="{C3380CC4-5D6E-409C-BE32-E72D297353CC}">
                <c16:uniqueId val="{00000001-A404-4814-A78A-879FE81D8B7B}"/>
              </c:ext>
            </c:extLst>
          </c:dPt>
          <c:dPt>
            <c:idx val="1"/>
            <c:bubble3D val="0"/>
            <c:spPr>
              <a:solidFill>
                <a:srgbClr val="005F9F"/>
              </a:solidFill>
              <a:ln w="19050">
                <a:solidFill>
                  <a:schemeClr val="lt1"/>
                </a:solidFill>
              </a:ln>
              <a:effectLst/>
            </c:spPr>
            <c:extLst>
              <c:ext xmlns:c16="http://schemas.microsoft.com/office/drawing/2014/chart" uri="{C3380CC4-5D6E-409C-BE32-E72D297353CC}">
                <c16:uniqueId val="{00000003-A404-4814-A78A-879FE81D8B7B}"/>
              </c:ext>
            </c:extLst>
          </c:dPt>
          <c:cat>
            <c:strRef>
              <c:f>Sheet1!$A$2:$A$3</c:f>
              <c:strCache>
                <c:ptCount val="1"/>
                <c:pt idx="0">
                  <c:v>Black Amer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A404-4814-A78A-879FE81D8B7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Culturally relevant media than general</c:v>
                </c:pt>
              </c:strCache>
            </c:strRef>
          </c:tx>
          <c:dPt>
            <c:idx val="0"/>
            <c:bubble3D val="0"/>
            <c:spPr>
              <a:solidFill>
                <a:srgbClr val="005F9F"/>
              </a:solidFill>
              <a:ln w="19050">
                <a:solidFill>
                  <a:schemeClr val="lt1"/>
                </a:solidFill>
              </a:ln>
              <a:effectLst/>
            </c:spPr>
            <c:extLst>
              <c:ext xmlns:c16="http://schemas.microsoft.com/office/drawing/2014/chart" uri="{C3380CC4-5D6E-409C-BE32-E72D297353CC}">
                <c16:uniqueId val="{00000001-CEB0-4828-9164-D7E5AFD62792}"/>
              </c:ext>
            </c:extLst>
          </c:dPt>
          <c:dPt>
            <c:idx val="1"/>
            <c:bubble3D val="0"/>
            <c:spPr>
              <a:solidFill>
                <a:srgbClr val="ABDDFF"/>
              </a:solidFill>
              <a:ln w="19050">
                <a:solidFill>
                  <a:schemeClr val="lt1"/>
                </a:solidFill>
              </a:ln>
              <a:effectLst/>
            </c:spPr>
            <c:extLst>
              <c:ext xmlns:c16="http://schemas.microsoft.com/office/drawing/2014/chart" uri="{C3380CC4-5D6E-409C-BE32-E72D297353CC}">
                <c16:uniqueId val="{00000003-CEB0-4828-9164-D7E5AFD62792}"/>
              </c:ext>
            </c:extLst>
          </c:dPt>
          <c:cat>
            <c:strRef>
              <c:f>Sheet1!$A$2:$A$3</c:f>
              <c:strCache>
                <c:ptCount val="1"/>
                <c:pt idx="0">
                  <c:v>Black Amer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CEB0-4828-9164-D7E5AFD6279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Culturally relevant ads Black culture</c:v>
                </c:pt>
              </c:strCache>
            </c:strRef>
          </c:tx>
          <c:dPt>
            <c:idx val="0"/>
            <c:bubble3D val="0"/>
            <c:spPr>
              <a:solidFill>
                <a:srgbClr val="005F9F"/>
              </a:solidFill>
              <a:ln w="19050">
                <a:solidFill>
                  <a:schemeClr val="lt1"/>
                </a:solidFill>
              </a:ln>
              <a:effectLst/>
            </c:spPr>
            <c:extLst>
              <c:ext xmlns:c16="http://schemas.microsoft.com/office/drawing/2014/chart" uri="{C3380CC4-5D6E-409C-BE32-E72D297353CC}">
                <c16:uniqueId val="{00000001-7170-459B-AE09-8520E0107D03}"/>
              </c:ext>
            </c:extLst>
          </c:dPt>
          <c:dPt>
            <c:idx val="1"/>
            <c:bubble3D val="0"/>
            <c:spPr>
              <a:solidFill>
                <a:srgbClr val="ABDDFF"/>
              </a:solidFill>
              <a:ln w="19050">
                <a:solidFill>
                  <a:schemeClr val="lt1"/>
                </a:solidFill>
              </a:ln>
              <a:effectLst/>
            </c:spPr>
            <c:extLst>
              <c:ext xmlns:c16="http://schemas.microsoft.com/office/drawing/2014/chart" uri="{C3380CC4-5D6E-409C-BE32-E72D297353CC}">
                <c16:uniqueId val="{00000003-7170-459B-AE09-8520E0107D03}"/>
              </c:ext>
            </c:extLst>
          </c:dPt>
          <c:cat>
            <c:strRef>
              <c:f>Sheet1!$A$2:$A$3</c:f>
              <c:strCache>
                <c:ptCount val="1"/>
                <c:pt idx="0">
                  <c:v>Black Amer</c:v>
                </c:pt>
              </c:strCache>
            </c:strRef>
          </c:cat>
          <c:val>
            <c:numRef>
              <c:f>Sheet1!$B$2:$B$3</c:f>
              <c:numCache>
                <c:formatCode>0%</c:formatCode>
                <c:ptCount val="2"/>
                <c:pt idx="0">
                  <c:v>0.71</c:v>
                </c:pt>
                <c:pt idx="1">
                  <c:v>0.28999999999999998</c:v>
                </c:pt>
              </c:numCache>
            </c:numRef>
          </c:val>
          <c:extLst>
            <c:ext xmlns:c16="http://schemas.microsoft.com/office/drawing/2014/chart" uri="{C3380CC4-5D6E-409C-BE32-E72D297353CC}">
              <c16:uniqueId val="{00000004-7170-459B-AE09-8520E0107D0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Having enough money for a comfortable retirement</c:v>
                </c:pt>
              </c:strCache>
            </c:strRef>
          </c:tx>
          <c:dPt>
            <c:idx val="0"/>
            <c:bubble3D val="0"/>
            <c:spPr>
              <a:solidFill>
                <a:srgbClr val="008599"/>
              </a:solidFill>
              <a:ln w="19050">
                <a:solidFill>
                  <a:schemeClr val="lt1"/>
                </a:solidFill>
              </a:ln>
              <a:effectLst/>
            </c:spPr>
            <c:extLst>
              <c:ext xmlns:c16="http://schemas.microsoft.com/office/drawing/2014/chart" uri="{C3380CC4-5D6E-409C-BE32-E72D297353CC}">
                <c16:uniqueId val="{00000001-2748-4FC7-A736-F6C7BEF60C2D}"/>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2748-4FC7-A736-F6C7BEF60C2D}"/>
              </c:ext>
            </c:extLst>
          </c:dPt>
          <c:cat>
            <c:strRef>
              <c:f>Sheet1!$A$2:$A$3</c:f>
              <c:strCache>
                <c:ptCount val="1"/>
                <c:pt idx="0">
                  <c:v>Women</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2748-4FC7-A736-F6C7BEF60C2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Uninsured</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8212-44FE-96EE-C1B0D07776EB}"/>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8212-44FE-96EE-C1B0D07776EB}"/>
              </c:ext>
            </c:extLst>
          </c:dPt>
          <c:cat>
            <c:strRef>
              <c:f>Sheet1!$A$2:$A$3</c:f>
              <c:strCache>
                <c:ptCount val="1"/>
                <c:pt idx="0">
                  <c:v>Women</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4-8212-44FE-96EE-C1B0D07776E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Uninsured</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31D2-4F05-AA8C-200A53665649}"/>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31D2-4F05-AA8C-200A53665649}"/>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47ED-435B-9F27-6714A6E04550}"/>
              </c:ext>
            </c:extLst>
          </c:dPt>
          <c:cat>
            <c:strRef>
              <c:f>Sheet1!$A$2:$A$4</c:f>
              <c:strCache>
                <c:ptCount val="1"/>
                <c:pt idx="0">
                  <c:v>Men</c:v>
                </c:pt>
              </c:strCache>
            </c:strRef>
          </c:cat>
          <c:val>
            <c:numRef>
              <c:f>Sheet1!$B$2:$B$4</c:f>
              <c:numCache>
                <c:formatCode>0%</c:formatCode>
                <c:ptCount val="3"/>
                <c:pt idx="0">
                  <c:v>0.45</c:v>
                </c:pt>
                <c:pt idx="1">
                  <c:v>0.55000000000000004</c:v>
                </c:pt>
              </c:numCache>
            </c:numRef>
          </c:val>
          <c:extLst>
            <c:ext xmlns:c16="http://schemas.microsoft.com/office/drawing/2014/chart" uri="{C3380CC4-5D6E-409C-BE32-E72D297353CC}">
              <c16:uniqueId val="{00000004-31D2-4F05-AA8C-200A536656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172177020637069"/>
          <c:y val="0.22157417484248174"/>
          <c:w val="0.79655645958725863"/>
          <c:h val="0.55685165031503658"/>
        </c:manualLayout>
      </c:layout>
      <c:doughnutChart>
        <c:varyColors val="1"/>
        <c:ser>
          <c:idx val="0"/>
          <c:order val="0"/>
          <c:tx>
            <c:strRef>
              <c:f>Sheet1!$B$1</c:f>
              <c:strCache>
                <c:ptCount val="1"/>
                <c:pt idx="0">
                  <c:v>Underinsured</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DF5B-4AF0-BAC3-FEF607059B4C}"/>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DF5B-4AF0-BAC3-FEF607059B4C}"/>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5036-4B5E-B1A6-87D01CCC9D7A}"/>
              </c:ext>
            </c:extLst>
          </c:dPt>
          <c:cat>
            <c:strRef>
              <c:f>Sheet1!$A$2:$A$4</c:f>
              <c:strCache>
                <c:ptCount val="1"/>
                <c:pt idx="0">
                  <c:v>Men</c:v>
                </c:pt>
              </c:strCache>
            </c:strRef>
          </c:cat>
          <c:val>
            <c:numRef>
              <c:f>Sheet1!$B$2:$B$4</c:f>
              <c:numCache>
                <c:formatCode>0%</c:formatCode>
                <c:ptCount val="3"/>
                <c:pt idx="0">
                  <c:v>0.3</c:v>
                </c:pt>
                <c:pt idx="1">
                  <c:v>0.7</c:v>
                </c:pt>
              </c:numCache>
            </c:numRef>
          </c:val>
          <c:extLst>
            <c:ext xmlns:c16="http://schemas.microsoft.com/office/drawing/2014/chart" uri="{C3380CC4-5D6E-409C-BE32-E72D297353CC}">
              <c16:uniqueId val="{00000004-DF5B-4AF0-BAC3-FEF607059B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Underinsured</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EEFE-435A-A6EA-0C7C6FB6E093}"/>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EEFE-435A-A6EA-0C7C6FB6E093}"/>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BBFC-4825-8E70-8FC922613231}"/>
              </c:ext>
            </c:extLst>
          </c:dPt>
          <c:cat>
            <c:strRef>
              <c:f>Sheet1!$A$2:$A$4</c:f>
              <c:strCache>
                <c:ptCount val="1"/>
                <c:pt idx="0">
                  <c:v>Women</c:v>
                </c:pt>
              </c:strCache>
            </c:strRef>
          </c:cat>
          <c:val>
            <c:numRef>
              <c:f>Sheet1!$B$2:$B$4</c:f>
              <c:numCache>
                <c:formatCode>0%</c:formatCode>
                <c:ptCount val="3"/>
                <c:pt idx="0">
                  <c:v>0.34</c:v>
                </c:pt>
                <c:pt idx="1">
                  <c:v>0.66</c:v>
                </c:pt>
              </c:numCache>
            </c:numRef>
          </c:val>
          <c:extLst>
            <c:ext xmlns:c16="http://schemas.microsoft.com/office/drawing/2014/chart" uri="{C3380CC4-5D6E-409C-BE32-E72D297353CC}">
              <c16:uniqueId val="{00000004-EEFE-435A-A6EA-0C7C6FB6E09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Perceived Expense</c:v>
                </c:pt>
              </c:strCache>
            </c:strRef>
          </c:tx>
          <c:dPt>
            <c:idx val="0"/>
            <c:bubble3D val="0"/>
            <c:spPr>
              <a:solidFill>
                <a:srgbClr val="008145"/>
              </a:solidFill>
              <a:ln w="19050">
                <a:solidFill>
                  <a:schemeClr val="lt1"/>
                </a:solidFill>
              </a:ln>
              <a:effectLst/>
            </c:spPr>
            <c:extLst>
              <c:ext xmlns:c16="http://schemas.microsoft.com/office/drawing/2014/chart" uri="{C3380CC4-5D6E-409C-BE32-E72D297353CC}">
                <c16:uniqueId val="{00000001-313A-4715-9E64-E13B9251C4F4}"/>
              </c:ext>
            </c:extLst>
          </c:dPt>
          <c:dPt>
            <c:idx val="1"/>
            <c:bubble3D val="0"/>
            <c:spPr>
              <a:solidFill>
                <a:srgbClr val="9BC7AE"/>
              </a:solidFill>
              <a:ln w="19050">
                <a:solidFill>
                  <a:schemeClr val="lt1"/>
                </a:solidFill>
              </a:ln>
              <a:effectLst/>
            </c:spPr>
            <c:extLst>
              <c:ext xmlns:c16="http://schemas.microsoft.com/office/drawing/2014/chart" uri="{C3380CC4-5D6E-409C-BE32-E72D297353CC}">
                <c16:uniqueId val="{00000003-313A-4715-9E64-E13B9251C4F4}"/>
              </c:ext>
            </c:extLst>
          </c:dPt>
          <c:cat>
            <c:strRef>
              <c:f>Sheet1!$A$2:$A$3</c:f>
              <c:strCache>
                <c:ptCount val="1"/>
                <c:pt idx="0">
                  <c:v>Gen Z</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4-313A-4715-9E64-E13B9251C4F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Procrastination</c:v>
                </c:pt>
              </c:strCache>
            </c:strRef>
          </c:tx>
          <c:dPt>
            <c:idx val="0"/>
            <c:bubble3D val="0"/>
            <c:spPr>
              <a:solidFill>
                <a:srgbClr val="008145"/>
              </a:solidFill>
              <a:ln w="19050">
                <a:solidFill>
                  <a:schemeClr val="lt1"/>
                </a:solidFill>
              </a:ln>
              <a:effectLst/>
            </c:spPr>
            <c:extLst>
              <c:ext xmlns:c16="http://schemas.microsoft.com/office/drawing/2014/chart" uri="{C3380CC4-5D6E-409C-BE32-E72D297353CC}">
                <c16:uniqueId val="{00000001-EDC0-41E8-903E-A78F1E8DD19E}"/>
              </c:ext>
            </c:extLst>
          </c:dPt>
          <c:dPt>
            <c:idx val="1"/>
            <c:bubble3D val="0"/>
            <c:spPr>
              <a:solidFill>
                <a:srgbClr val="9BC7AE"/>
              </a:solidFill>
              <a:ln w="19050">
                <a:solidFill>
                  <a:schemeClr val="lt1"/>
                </a:solidFill>
              </a:ln>
              <a:effectLst/>
            </c:spPr>
            <c:extLst>
              <c:ext xmlns:c16="http://schemas.microsoft.com/office/drawing/2014/chart" uri="{C3380CC4-5D6E-409C-BE32-E72D297353CC}">
                <c16:uniqueId val="{00000003-EDC0-41E8-903E-A78F1E8DD19E}"/>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866F-4CAE-B3ED-F2DE51F552C6}"/>
              </c:ext>
            </c:extLst>
          </c:dPt>
          <c:cat>
            <c:strRef>
              <c:f>Sheet1!$A$2:$A$4</c:f>
              <c:strCache>
                <c:ptCount val="1"/>
                <c:pt idx="0">
                  <c:v>Gen Z</c:v>
                </c:pt>
              </c:strCache>
            </c:strRef>
          </c:cat>
          <c:val>
            <c:numRef>
              <c:f>Sheet1!$B$2:$B$4</c:f>
              <c:numCache>
                <c:formatCode>0%</c:formatCode>
                <c:ptCount val="3"/>
                <c:pt idx="0">
                  <c:v>0.28999999999999998</c:v>
                </c:pt>
                <c:pt idx="1">
                  <c:v>0.71</c:v>
                </c:pt>
              </c:numCache>
            </c:numRef>
          </c:val>
          <c:extLst>
            <c:ext xmlns:c16="http://schemas.microsoft.com/office/drawing/2014/chart" uri="{C3380CC4-5D6E-409C-BE32-E72D297353CC}">
              <c16:uniqueId val="{00000004-EDC0-41E8-903E-A78F1E8DD19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1/9/2025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135677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2618316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Gens Z and Millennials are almost 43% of the population </a:t>
            </a:r>
          </a:p>
          <a:p>
            <a:r>
              <a:rPr lang="en-US" dirty="0"/>
              <a:t>Gen Z is more than 68 million people </a:t>
            </a:r>
          </a:p>
        </p:txBody>
      </p:sp>
      <p:sp>
        <p:nvSpPr>
          <p:cNvPr id="4" name="Slide Number Placeholder 3"/>
          <p:cNvSpPr>
            <a:spLocks noGrp="1"/>
          </p:cNvSpPr>
          <p:nvPr>
            <p:ph type="sldNum" sz="quarter" idx="10"/>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2001453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2 reasons for not buying are related</a:t>
            </a:r>
            <a:r>
              <a:rPr lang="en-US" baseline="0" dirty="0"/>
              <a:t> to getting started.  FPs can help jump start their financial education and planning.  Help them understand how to carve out funds from daily expenses to invest in insurance</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257197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403222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356161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provide financial protection and benefits, especially in cases where legal rights and protections may not be as straightforward for LGBTQ+ couples.</a:t>
            </a:r>
          </a:p>
          <a:p>
            <a:r>
              <a:rPr lang="en-US" dirty="0"/>
              <a:t>Some LGBTQ+ couples may not be legally married or may prefer domestic partnership agreements. Offer policies that accommodate their relationship status</a:t>
            </a:r>
          </a:p>
          <a:p>
            <a:r>
              <a:rPr lang="en-US" dirty="0"/>
              <a:t>Explain the importance of choosing beneficiaries carefully. LGBTQ+ individuals may have diverse family structures, so ensure they understand the implications of their choices.</a:t>
            </a:r>
          </a:p>
          <a:p>
            <a:endParaRPr lang="en-US" dirty="0"/>
          </a:p>
          <a:p>
            <a:endParaRPr lang="en-US" dirty="0"/>
          </a:p>
          <a:p>
            <a:endParaRPr lang="en-US" dirty="0"/>
          </a:p>
          <a:p>
            <a:r>
              <a:rPr lang="en-US" dirty="0"/>
              <a:t>Be Inclusive in Marketing:</a:t>
            </a:r>
          </a:p>
          <a:p>
            <a:endParaRPr lang="en-US" dirty="0"/>
          </a:p>
          <a:p>
            <a:r>
              <a:rPr lang="en-US" dirty="0"/>
              <a:t>Ensure that your marketing materials and advertisements are inclusive and representative of the LGBTQ+ community. This can help potential clients feel more comfortable and welcomed.</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17</a:t>
            </a:fld>
            <a:endParaRPr lang="en-US" dirty="0"/>
          </a:p>
        </p:txBody>
      </p:sp>
    </p:spTree>
    <p:extLst>
      <p:ext uri="{BB962C8B-B14F-4D97-AF65-F5344CB8AC3E}">
        <p14:creationId xmlns:p14="http://schemas.microsoft.com/office/powerpoint/2010/main" val="3113272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334498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4113"/>
            <a:ext cx="5486400" cy="3086100"/>
          </a:xfrm>
        </p:spPr>
      </p:sp>
      <p:sp>
        <p:nvSpPr>
          <p:cNvPr id="3" name="Notes Placeholder 2"/>
          <p:cNvSpPr>
            <a:spLocks noGrp="1"/>
          </p:cNvSpPr>
          <p:nvPr>
            <p:ph type="body" idx="1"/>
          </p:nvPr>
        </p:nvSpPr>
        <p:spPr/>
        <p:txBody>
          <a:bodyPr/>
          <a:lstStyle/>
          <a:p>
            <a:r>
              <a:rPr lang="en-US" dirty="0"/>
              <a:t>Mexicans ranked as the largest at 61.4 percent. Following this group are: Puerto Ricans (9.6 percent), Central Americans (9.8 percent), South Americans (6.4 percent), and Cubans (3.9 percent).</a:t>
            </a:r>
          </a:p>
          <a:p>
            <a:endParaRPr lang="en-US" dirty="0"/>
          </a:p>
          <a:p>
            <a:r>
              <a:rPr lang="en-US" dirty="0"/>
              <a:t>In 2019, 30.8 percent of Hispanics were under the age 18 in comparison to 18.6 percent of non-Hispanic whites.</a:t>
            </a:r>
          </a:p>
          <a:p>
            <a:endParaRPr lang="en-US" dirty="0"/>
          </a:p>
          <a:p>
            <a:r>
              <a:rPr lang="en-US" dirty="0"/>
              <a:t>Census 2019 data shows that 71.1 percent of Hispanics speak a language other than English at home</a:t>
            </a:r>
          </a:p>
          <a:p>
            <a:endParaRPr lang="en-US" dirty="0"/>
          </a:p>
          <a:p>
            <a:r>
              <a:rPr lang="en-US" dirty="0"/>
              <a:t>17.6 percent of Hispanics in comparison to 36.9 percent of non-Hispanic whites had a bachelor's degree or higher. Among full-time year-round workers in 2019, the average Hispanic/Latino median household income was $55,658 in comparison to $71,644 for non-Hispanic white households.</a:t>
            </a:r>
          </a:p>
          <a:p>
            <a:r>
              <a:rPr lang="en-US" dirty="0"/>
              <a:t>According to a 2019 U.S. Census Bureau report, 24.4 percent of Hispanics, in comparison to 14.5 percent non-Hispanic whites, worked within service occupations. 23.8 percent of Hispanics in comparison to 44.8 percent of whites worked in managerial or professional occupations.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3378038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20</a:t>
            </a:fld>
            <a:endParaRPr lang="en-US" dirty="0"/>
          </a:p>
        </p:txBody>
      </p:sp>
    </p:spTree>
    <p:extLst>
      <p:ext uri="{BB962C8B-B14F-4D97-AF65-F5344CB8AC3E}">
        <p14:creationId xmlns:p14="http://schemas.microsoft.com/office/powerpoint/2010/main" val="2381654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21</a:t>
            </a:fld>
            <a:endParaRPr lang="en-US" dirty="0"/>
          </a:p>
        </p:txBody>
      </p:sp>
    </p:spTree>
    <p:extLst>
      <p:ext uri="{BB962C8B-B14F-4D97-AF65-F5344CB8AC3E}">
        <p14:creationId xmlns:p14="http://schemas.microsoft.com/office/powerpoint/2010/main" val="260516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 serves a noble purpose: it helps people protect their loved ones and plan for a secure financial future. Agents and advisors play a crucial role in helping people understand their unique needs, providing appropriate coverage, and ensuring that beneficiaries are well taken care of in times of need. </a:t>
            </a:r>
          </a:p>
          <a:p>
            <a:endParaRPr lang="en-US" dirty="0"/>
          </a:p>
          <a:p>
            <a:r>
              <a:rPr lang="en-US" dirty="0"/>
              <a:t>We’re in the business of helping people achieve financial security. Our research shows that almost two thirds (62 percent) of life insurance owners report that they feel financially secure compared to a significant difference of 46 percent of non owners. </a:t>
            </a:r>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269875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22</a:t>
            </a:fld>
            <a:endParaRPr lang="en-US" dirty="0"/>
          </a:p>
        </p:txBody>
      </p:sp>
    </p:spTree>
    <p:extLst>
      <p:ext uri="{BB962C8B-B14F-4D97-AF65-F5344CB8AC3E}">
        <p14:creationId xmlns:p14="http://schemas.microsoft.com/office/powerpoint/2010/main" val="2959588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 is becoming more diverse. On the first day of 2020, whites under age 18 were already in the minority. Among all the young people now in the U.S., there are more minority young people than there are white young people.</a:t>
            </a:r>
          </a:p>
        </p:txBody>
      </p:sp>
      <p:sp>
        <p:nvSpPr>
          <p:cNvPr id="4" name="Slide Number Placeholder 3"/>
          <p:cNvSpPr>
            <a:spLocks noGrp="1"/>
          </p:cNvSpPr>
          <p:nvPr>
            <p:ph type="sldNum" sz="quarter" idx="10"/>
          </p:nvPr>
        </p:nvSpPr>
        <p:spPr/>
        <p:txBody>
          <a:bodyPr/>
          <a:lstStyle/>
          <a:p>
            <a:fld id="{48AED4EE-C9DA-462C-B712-3D4638B353E0}" type="slidenum">
              <a:rPr lang="en-US" smtClean="0"/>
              <a:t>23</a:t>
            </a:fld>
            <a:endParaRPr lang="en-US" dirty="0"/>
          </a:p>
        </p:txBody>
      </p:sp>
    </p:spTree>
    <p:extLst>
      <p:ext uri="{BB962C8B-B14F-4D97-AF65-F5344CB8AC3E}">
        <p14:creationId xmlns:p14="http://schemas.microsoft.com/office/powerpoint/2010/main" val="195295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Americans were generally hit harder by COVID – economically and health-wise. Ownership rates are down, and rates of financial stress are higher than for this group than many other segments. Consistently, our studies have shown that more Black Americans are worried about day-to-day financial challenges, including job security, paying monthly bills, and supporting themselves and their loved ones should they become ill or disabled. These concerns may prevent them from focusing on their longer-term financial security. </a:t>
            </a:r>
          </a:p>
          <a:p>
            <a:r>
              <a:rPr lang="en-US" dirty="0"/>
              <a:t>Historically, Black Americans own life insurance at higher rates than the rest of the population, but more likely to see life insurance only for burial expenses. Only 48% own to transfer wealth or leave an inheritance.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24</a:t>
            </a:fld>
            <a:endParaRPr lang="en-US" dirty="0"/>
          </a:p>
        </p:txBody>
      </p:sp>
    </p:spTree>
    <p:extLst>
      <p:ext uri="{BB962C8B-B14F-4D97-AF65-F5344CB8AC3E}">
        <p14:creationId xmlns:p14="http://schemas.microsoft.com/office/powerpoint/2010/main" val="1427751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25</a:t>
            </a:fld>
            <a:endParaRPr lang="en-US" dirty="0"/>
          </a:p>
        </p:txBody>
      </p:sp>
    </p:spTree>
    <p:extLst>
      <p:ext uri="{BB962C8B-B14F-4D97-AF65-F5344CB8AC3E}">
        <p14:creationId xmlns:p14="http://schemas.microsoft.com/office/powerpoint/2010/main" val="213733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it’s also a business. And a business that hasn’t really been growing (despite a COVID bump). </a:t>
            </a:r>
          </a:p>
        </p:txBody>
      </p:sp>
      <p:sp>
        <p:nvSpPr>
          <p:cNvPr id="4" name="Slide Number Placeholder 3"/>
          <p:cNvSpPr>
            <a:spLocks noGrp="1"/>
          </p:cNvSpPr>
          <p:nvPr>
            <p:ph type="sldNum" sz="quarter" idx="10"/>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406586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ownership have been declining as well. It seems like we’re all fighting over the same market segment.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need is still there. What if – instead of fighting over the same piece of pie we just made the pie bigger? If we can successfully expand the pie, we can turn the sales ceiling into the floor.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60103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Wingdings" panose="05000000000000000000" pitchFamily="2" charset="2"/>
              <a:buChar char="§"/>
            </a:pPr>
            <a:r>
              <a:rPr lang="en-US" dirty="0">
                <a:solidFill>
                  <a:srgbClr val="FF0000"/>
                </a:solidFill>
              </a:rPr>
              <a:t>Immigration will drive future population growth</a:t>
            </a:r>
          </a:p>
          <a:p>
            <a:pPr marL="285750" indent="-285750">
              <a:spcAft>
                <a:spcPts val="1200"/>
              </a:spcAft>
              <a:buFont typeface="Wingdings" panose="05000000000000000000" pitchFamily="2" charset="2"/>
              <a:buChar char="§"/>
            </a:pPr>
            <a:r>
              <a:rPr lang="en-US" dirty="0">
                <a:solidFill>
                  <a:srgbClr val="FF0000"/>
                </a:solidFill>
              </a:rPr>
              <a:t>Among all the young people now in the U.S., there are more minority young people than white young people</a:t>
            </a:r>
          </a:p>
          <a:p>
            <a:pPr marL="285750" indent="-285750">
              <a:spcAft>
                <a:spcPts val="1200"/>
              </a:spcAft>
              <a:buFont typeface="Wingdings" panose="05000000000000000000" pitchFamily="2" charset="2"/>
              <a:buChar char="§"/>
            </a:pPr>
            <a:r>
              <a:rPr lang="en-US" dirty="0">
                <a:solidFill>
                  <a:srgbClr val="FF0000"/>
                </a:solidFill>
              </a:rPr>
              <a:t>People are delaying marriage</a:t>
            </a:r>
          </a:p>
          <a:p>
            <a:pPr marL="285750" indent="-285750">
              <a:spcAft>
                <a:spcPts val="1200"/>
              </a:spcAft>
              <a:buFont typeface="Wingdings" panose="05000000000000000000" pitchFamily="2" charset="2"/>
              <a:buChar char="§"/>
            </a:pPr>
            <a:r>
              <a:rPr lang="en-US" dirty="0">
                <a:solidFill>
                  <a:srgbClr val="FF0000"/>
                </a:solidFill>
              </a:rPr>
              <a:t>People are less likely to get married</a:t>
            </a:r>
          </a:p>
          <a:p>
            <a:pPr marL="285750" indent="-285750">
              <a:spcAft>
                <a:spcPts val="1200"/>
              </a:spcAft>
              <a:buFont typeface="Wingdings" panose="05000000000000000000" pitchFamily="2" charset="2"/>
              <a:buChar char="§"/>
            </a:pPr>
            <a:r>
              <a:rPr lang="en-US" dirty="0">
                <a:solidFill>
                  <a:srgbClr val="FF0000"/>
                </a:solidFill>
                <a:latin typeface="Lato"/>
              </a:rPr>
              <a:t>The number of Americans ages 65 and older will more than double over the next 40 years</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26421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markets are not deterministic; not all women, Hispanics, etc. are the same. </a:t>
            </a:r>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291027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women control more than $10 trillion in U.S. household financial assets, an amount likely to triple within a decade.</a:t>
            </a:r>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3099293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39567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679773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val="0"/>
              </a:ext>
            </a:extLst>
          </a:blip>
          <a:srcRect t="614" b="23909"/>
          <a:stretch/>
        </p:blipFill>
        <p:spPr>
          <a:xfrm flipH="1">
            <a:off x="0" y="-91441"/>
            <a:ext cx="12198096" cy="613786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019870" y="6069026"/>
            <a:ext cx="1753029"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05553" y="1773082"/>
              <a:ext cx="431540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ar-1 Large Char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2" y="668"/>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F70"/>
              </a:solidFill>
            </a:endParaRPr>
          </a:p>
        </p:txBody>
      </p:sp>
      <p:sp>
        <p:nvSpPr>
          <p:cNvPr id="4" name="Slide Number Placeholder 3"/>
          <p:cNvSpPr>
            <a:spLocks noGrp="1"/>
          </p:cNvSpPr>
          <p:nvPr>
            <p:ph type="sldNum" sz="quarter" idx="4"/>
          </p:nvPr>
        </p:nvSpPr>
        <p:spPr>
          <a:xfrm>
            <a:off x="192742" y="6356352"/>
            <a:ext cx="443753"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sp>
        <p:nvSpPr>
          <p:cNvPr id="5" name="Rectangle 4"/>
          <p:cNvSpPr/>
          <p:nvPr userDrawn="1"/>
        </p:nvSpPr>
        <p:spPr>
          <a:xfrm>
            <a:off x="443799" y="1118776"/>
            <a:ext cx="11307819" cy="4271500"/>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400" b="1" cap="all" spc="15"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440489" y="1634809"/>
            <a:ext cx="11311128" cy="3514135"/>
          </a:xfrm>
          <a:prstGeom prst="rect">
            <a:avLst/>
          </a:prstGeom>
        </p:spPr>
        <p:txBody>
          <a:bodyPr/>
          <a:lstStyle>
            <a:lvl1pPr algn="ctr">
              <a:defRPr/>
            </a:lvl1pPr>
          </a:lstStyle>
          <a:p>
            <a:r>
              <a:rPr lang="en-US" dirty="0"/>
              <a:t>Click icon to add chart</a:t>
            </a:r>
          </a:p>
        </p:txBody>
      </p:sp>
      <p:sp>
        <p:nvSpPr>
          <p:cNvPr id="11" name="Text Placeholder 9"/>
          <p:cNvSpPr>
            <a:spLocks noGrp="1"/>
          </p:cNvSpPr>
          <p:nvPr>
            <p:ph type="body" sz="quarter" idx="16"/>
          </p:nvPr>
        </p:nvSpPr>
        <p:spPr>
          <a:xfrm>
            <a:off x="292101" y="5688725"/>
            <a:ext cx="9334500"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sp>
        <p:nvSpPr>
          <p:cNvPr id="9" name="Title Placeholder 37"/>
          <p:cNvSpPr>
            <a:spLocks noGrp="1"/>
          </p:cNvSpPr>
          <p:nvPr>
            <p:ph type="title" hasCustomPrompt="1"/>
          </p:nvPr>
        </p:nvSpPr>
        <p:spPr>
          <a:xfrm>
            <a:off x="289033" y="10513"/>
            <a:ext cx="11483867" cy="890341"/>
          </a:xfrm>
          <a:prstGeom prst="rect">
            <a:avLst/>
          </a:prstGeom>
          <a:noFill/>
        </p:spPr>
        <p:txBody>
          <a:bodyPr vert="horz" wrap="none" lIns="0" tIns="0" rIns="0" bIns="0" rtlCol="0" anchor="ctr" anchorCtr="0">
            <a:noAutofit/>
          </a:bodyPr>
          <a:lstStyle>
            <a:lvl1pPr algn="l">
              <a:defRPr lang="en-US" sz="2400" b="0" dirty="0">
                <a:solidFill>
                  <a:schemeClr val="bg1"/>
                </a:solidFill>
              </a:defRPr>
            </a:lvl1pPr>
          </a:lstStyle>
          <a:p>
            <a:r>
              <a:rPr lang="en-US" dirty="0"/>
              <a:t>Click to edit slide heading</a:t>
            </a:r>
          </a:p>
        </p:txBody>
      </p:sp>
    </p:spTree>
    <p:extLst>
      <p:ext uri="{BB962C8B-B14F-4D97-AF65-F5344CB8AC3E}">
        <p14:creationId xmlns:p14="http://schemas.microsoft.com/office/powerpoint/2010/main" val="3382398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6-Blue bar-gray backgroun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27336621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_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29003"/>
            <a:ext cx="12192000" cy="2211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6"/>
          <p:cNvSpPr>
            <a:spLocks noGrp="1"/>
          </p:cNvSpPr>
          <p:nvPr>
            <p:ph type="body" sz="quarter" idx="14" hasCustomPrompt="1"/>
          </p:nvPr>
        </p:nvSpPr>
        <p:spPr>
          <a:xfrm>
            <a:off x="10379979" y="287870"/>
            <a:ext cx="1401389" cy="596629"/>
          </a:xfrm>
        </p:spPr>
        <p:txBody>
          <a:bodyPr numCol="1" anchor="ctr" anchorCtr="0"/>
          <a:lstStyle>
            <a:lvl1pPr marL="0" indent="0" algn="r">
              <a:lnSpc>
                <a:spcPct val="100000"/>
              </a:lnSpc>
              <a:spcAft>
                <a:spcPts val="0"/>
              </a:spcAft>
              <a:buNone/>
              <a:defRPr sz="1051" b="1" baseline="0">
                <a:solidFill>
                  <a:srgbClr val="FFFFFF"/>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16" name="Right Triangle 15"/>
          <p:cNvSpPr/>
          <p:nvPr userDrawn="1"/>
        </p:nvSpPr>
        <p:spPr>
          <a:xfrm rot="13500000">
            <a:off x="-2441576" y="994215"/>
            <a:ext cx="4887895" cy="48878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Rectangle 2"/>
          <p:cNvSpPr>
            <a:spLocks noGrp="1" noChangeArrowheads="1"/>
          </p:cNvSpPr>
          <p:nvPr>
            <p:ph type="ctrTitle" hasCustomPrompt="1"/>
          </p:nvPr>
        </p:nvSpPr>
        <p:spPr>
          <a:xfrm>
            <a:off x="3458633" y="4314638"/>
            <a:ext cx="8323424" cy="494431"/>
          </a:xfrm>
          <a:prstGeom prst="rect">
            <a:avLst/>
          </a:prstGeom>
          <a:effectLst/>
        </p:spPr>
        <p:txBody>
          <a:bodyPr wrap="square" lIns="0" rIns="0" bIns="0" anchor="b">
            <a:spAutoFit/>
          </a:bodyPr>
          <a:lstStyle>
            <a:lvl1pPr algn="r">
              <a:lnSpc>
                <a:spcPct val="90000"/>
              </a:lnSpc>
              <a:defRPr sz="3571"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3458633" y="5050525"/>
            <a:ext cx="8323424" cy="349007"/>
          </a:xfrm>
        </p:spPr>
        <p:txBody>
          <a:bodyPr wrap="square" lIns="0" rIns="0" bIns="0" numCol="1">
            <a:spAutoFit/>
          </a:bodyPr>
          <a:lstStyle>
            <a:lvl1pPr marL="0" indent="0" algn="r">
              <a:lnSpc>
                <a:spcPct val="90000"/>
              </a:lnSpc>
              <a:spcAft>
                <a:spcPts val="0"/>
              </a:spcAft>
              <a:buNone/>
              <a:defRPr sz="252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6098" y="-6858"/>
            <a:ext cx="12198604" cy="3448305"/>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871728 w 9148953"/>
              <a:gd name="connsiteY6" fmla="*/ 882494 h 2586229"/>
              <a:gd name="connsiteX7" fmla="*/ 0 w 9148953"/>
              <a:gd name="connsiteY7" fmla="*/ 0 h 2586229"/>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 name="connsiteX0" fmla="*/ 0 w 9148953"/>
              <a:gd name="connsiteY0" fmla="*/ 0 h 2586229"/>
              <a:gd name="connsiteX1" fmla="*/ 7137243 w 9148953"/>
              <a:gd name="connsiteY1" fmla="*/ 2540 h 2586229"/>
              <a:gd name="connsiteX2" fmla="*/ 9148953 w 9148953"/>
              <a:gd name="connsiteY2" fmla="*/ 2013869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8953" h="2586229">
                <a:moveTo>
                  <a:pt x="0" y="0"/>
                </a:moveTo>
                <a:lnTo>
                  <a:pt x="7137243" y="2540"/>
                </a:lnTo>
                <a:lnTo>
                  <a:pt x="9148953" y="2013869"/>
                </a:lnTo>
                <a:lnTo>
                  <a:pt x="9148953" y="2584832"/>
                </a:lnTo>
                <a:lnTo>
                  <a:pt x="9148953" y="2584832"/>
                </a:lnTo>
                <a:lnTo>
                  <a:pt x="2581051" y="2586229"/>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endParaRPr lang="en-US" dirty="0"/>
          </a:p>
        </p:txBody>
      </p:sp>
      <p:grpSp>
        <p:nvGrpSpPr>
          <p:cNvPr id="3" name="Group 2"/>
          <p:cNvGrpSpPr/>
          <p:nvPr userDrawn="1"/>
        </p:nvGrpSpPr>
        <p:grpSpPr>
          <a:xfrm>
            <a:off x="3" y="562527"/>
            <a:ext cx="2884920" cy="5768660"/>
            <a:chOff x="0" y="421894"/>
            <a:chExt cx="2163691" cy="4326495"/>
          </a:xfrm>
        </p:grpSpPr>
        <p:sp>
          <p:nvSpPr>
            <p:cNvPr id="28" name="Freeform 27"/>
            <p:cNvSpPr/>
            <p:nvPr userDrawn="1"/>
          </p:nvSpPr>
          <p:spPr>
            <a:xfrm>
              <a:off x="0" y="2578791"/>
              <a:ext cx="1712965" cy="2169598"/>
            </a:xfrm>
            <a:custGeom>
              <a:avLst/>
              <a:gdLst>
                <a:gd name="connsiteX0" fmla="*/ 1246808 w 1712965"/>
                <a:gd name="connsiteY0" fmla="*/ 0 h 2169598"/>
                <a:gd name="connsiteX1" fmla="*/ 1712965 w 1712965"/>
                <a:gd name="connsiteY1" fmla="*/ 456633 h 2169598"/>
                <a:gd name="connsiteX2" fmla="*/ 0 w 1712965"/>
                <a:gd name="connsiteY2" fmla="*/ 2169598 h 2169598"/>
                <a:gd name="connsiteX3" fmla="*/ 0 w 1712965"/>
                <a:gd name="connsiteY3" fmla="*/ 1245271 h 2169598"/>
                <a:gd name="connsiteX4" fmla="*/ 1246808 w 1712965"/>
                <a:gd name="connsiteY4" fmla="*/ 0 h 216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69598">
                  <a:moveTo>
                    <a:pt x="1246808" y="0"/>
                  </a:moveTo>
                  <a:lnTo>
                    <a:pt x="1712965" y="456633"/>
                  </a:lnTo>
                  <a:lnTo>
                    <a:pt x="0" y="2169598"/>
                  </a:lnTo>
                  <a:lnTo>
                    <a:pt x="0" y="1245271"/>
                  </a:lnTo>
                  <a:lnTo>
                    <a:pt x="124680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Freeform 23"/>
            <p:cNvSpPr/>
            <p:nvPr userDrawn="1"/>
          </p:nvSpPr>
          <p:spPr>
            <a:xfrm>
              <a:off x="0" y="421894"/>
              <a:ext cx="1712965" cy="2182298"/>
            </a:xfrm>
            <a:custGeom>
              <a:avLst/>
              <a:gdLst>
                <a:gd name="connsiteX0" fmla="*/ 0 w 1712965"/>
                <a:gd name="connsiteY0" fmla="*/ 0 h 2182298"/>
                <a:gd name="connsiteX1" fmla="*/ 1712965 w 1712965"/>
                <a:gd name="connsiteY1" fmla="*/ 1712965 h 2182298"/>
                <a:gd name="connsiteX2" fmla="*/ 1256333 w 1712965"/>
                <a:gd name="connsiteY2" fmla="*/ 2182298 h 2182298"/>
                <a:gd name="connsiteX3" fmla="*/ 0 w 1712965"/>
                <a:gd name="connsiteY3" fmla="*/ 925965 h 2182298"/>
                <a:gd name="connsiteX4" fmla="*/ 0 w 1712965"/>
                <a:gd name="connsiteY4" fmla="*/ 0 h 218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82298">
                  <a:moveTo>
                    <a:pt x="0" y="0"/>
                  </a:moveTo>
                  <a:lnTo>
                    <a:pt x="1712965" y="1712965"/>
                  </a:lnTo>
                  <a:lnTo>
                    <a:pt x="1256333" y="2182298"/>
                  </a:lnTo>
                  <a:lnTo>
                    <a:pt x="0" y="9259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Diamond 22"/>
            <p:cNvSpPr/>
            <p:nvPr userDrawn="1"/>
          </p:nvSpPr>
          <p:spPr>
            <a:xfrm>
              <a:off x="1236840"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pic>
        <p:nvPicPr>
          <p:cNvPr id="21" name="Picture 2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22"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303326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_Author+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39939"/>
            <a:ext cx="12192000" cy="2211239"/>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6"/>
          <p:cNvSpPr>
            <a:spLocks noGrp="1"/>
          </p:cNvSpPr>
          <p:nvPr>
            <p:ph type="body" sz="quarter" idx="14" hasCustomPrompt="1"/>
          </p:nvPr>
        </p:nvSpPr>
        <p:spPr>
          <a:xfrm>
            <a:off x="10379979" y="287870"/>
            <a:ext cx="1401389" cy="596629"/>
          </a:xfrm>
        </p:spPr>
        <p:txBody>
          <a:bodyPr numCol="1" anchor="ctr" anchorCtr="0"/>
          <a:lstStyle>
            <a:lvl1pPr marL="0" indent="0" algn="r">
              <a:lnSpc>
                <a:spcPct val="100000"/>
              </a:lnSpc>
              <a:spcAft>
                <a:spcPts val="0"/>
              </a:spcAft>
              <a:buNone/>
              <a:defRPr sz="1051" b="1" baseline="0">
                <a:solidFill>
                  <a:srgbClr val="FFFFFF"/>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16" name="Right Triangle 15"/>
          <p:cNvSpPr/>
          <p:nvPr userDrawn="1"/>
        </p:nvSpPr>
        <p:spPr>
          <a:xfrm rot="13500000">
            <a:off x="-2338626" y="638040"/>
            <a:ext cx="5593515" cy="5616483"/>
          </a:xfrm>
          <a:custGeom>
            <a:avLst/>
            <a:gdLst>
              <a:gd name="connsiteX0" fmla="*/ 0 w 3665921"/>
              <a:gd name="connsiteY0" fmla="*/ 3665921 h 3665921"/>
              <a:gd name="connsiteX1" fmla="*/ 0 w 3665921"/>
              <a:gd name="connsiteY1" fmla="*/ 0 h 3665921"/>
              <a:gd name="connsiteX2" fmla="*/ 3665921 w 3665921"/>
              <a:gd name="connsiteY2" fmla="*/ 3665921 h 3665921"/>
              <a:gd name="connsiteX3" fmla="*/ 0 w 3665921"/>
              <a:gd name="connsiteY3" fmla="*/ 3665921 h 3665921"/>
              <a:gd name="connsiteX0" fmla="*/ 0 w 3665921"/>
              <a:gd name="connsiteY0" fmla="*/ 3665921 h 3665921"/>
              <a:gd name="connsiteX1" fmla="*/ 0 w 3665921"/>
              <a:gd name="connsiteY1" fmla="*/ 0 h 3665921"/>
              <a:gd name="connsiteX2" fmla="*/ 2569708 w 3665921"/>
              <a:gd name="connsiteY2" fmla="*/ 2551749 h 3665921"/>
              <a:gd name="connsiteX3" fmla="*/ 3665921 w 3665921"/>
              <a:gd name="connsiteY3" fmla="*/ 3665921 h 3665921"/>
              <a:gd name="connsiteX4" fmla="*/ 0 w 3665921"/>
              <a:gd name="connsiteY4" fmla="*/ 3665921 h 3665921"/>
              <a:gd name="connsiteX0" fmla="*/ 0 w 4195136"/>
              <a:gd name="connsiteY0" fmla="*/ 3665921 h 3665921"/>
              <a:gd name="connsiteX1" fmla="*/ 0 w 4195136"/>
              <a:gd name="connsiteY1" fmla="*/ 0 h 3665921"/>
              <a:gd name="connsiteX2" fmla="*/ 4195136 w 4195136"/>
              <a:gd name="connsiteY2" fmla="*/ 3135466 h 3665921"/>
              <a:gd name="connsiteX3" fmla="*/ 3665921 w 4195136"/>
              <a:gd name="connsiteY3" fmla="*/ 3665921 h 3665921"/>
              <a:gd name="connsiteX4" fmla="*/ 0 w 4195136"/>
              <a:gd name="connsiteY4" fmla="*/ 3665921 h 3665921"/>
              <a:gd name="connsiteX0" fmla="*/ 0 w 4195136"/>
              <a:gd name="connsiteY0" fmla="*/ 3665921 h 3665921"/>
              <a:gd name="connsiteX1" fmla="*/ 0 w 4195136"/>
              <a:gd name="connsiteY1" fmla="*/ 0 h 3665921"/>
              <a:gd name="connsiteX2" fmla="*/ 629973 w 4195136"/>
              <a:gd name="connsiteY2" fmla="*/ 432408 h 3665921"/>
              <a:gd name="connsiteX3" fmla="*/ 4195136 w 4195136"/>
              <a:gd name="connsiteY3" fmla="*/ 3135466 h 3665921"/>
              <a:gd name="connsiteX4" fmla="*/ 3665921 w 4195136"/>
              <a:gd name="connsiteY4" fmla="*/ 3665921 h 3665921"/>
              <a:gd name="connsiteX5" fmla="*/ 0 w 4195136"/>
              <a:gd name="connsiteY5" fmla="*/ 3665921 h 3665921"/>
              <a:gd name="connsiteX0" fmla="*/ 0 w 4195136"/>
              <a:gd name="connsiteY0" fmla="*/ 4167460 h 4167460"/>
              <a:gd name="connsiteX1" fmla="*/ 0 w 4195136"/>
              <a:gd name="connsiteY1" fmla="*/ 501539 h 4167460"/>
              <a:gd name="connsiteX2" fmla="*/ 540171 w 4195136"/>
              <a:gd name="connsiteY2" fmla="*/ 0 h 4167460"/>
              <a:gd name="connsiteX3" fmla="*/ 4195136 w 4195136"/>
              <a:gd name="connsiteY3" fmla="*/ 3637005 h 4167460"/>
              <a:gd name="connsiteX4" fmla="*/ 3665921 w 4195136"/>
              <a:gd name="connsiteY4" fmla="*/ 4167460 h 4167460"/>
              <a:gd name="connsiteX5" fmla="*/ 0 w 4195136"/>
              <a:gd name="connsiteY5" fmla="*/ 4167460 h 4167460"/>
              <a:gd name="connsiteX0" fmla="*/ 0 w 4195136"/>
              <a:gd name="connsiteY0" fmla="*/ 4212362 h 4212362"/>
              <a:gd name="connsiteX1" fmla="*/ 0 w 4195136"/>
              <a:gd name="connsiteY1" fmla="*/ 546441 h 4212362"/>
              <a:gd name="connsiteX2" fmla="*/ 513230 w 4195136"/>
              <a:gd name="connsiteY2" fmla="*/ 0 h 4212362"/>
              <a:gd name="connsiteX3" fmla="*/ 4195136 w 4195136"/>
              <a:gd name="connsiteY3" fmla="*/ 3681907 h 4212362"/>
              <a:gd name="connsiteX4" fmla="*/ 3665921 w 4195136"/>
              <a:gd name="connsiteY4" fmla="*/ 4212362 h 4212362"/>
              <a:gd name="connsiteX5" fmla="*/ 0 w 4195136"/>
              <a:gd name="connsiteY5" fmla="*/ 4212362 h 42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36" h="4212362">
                <a:moveTo>
                  <a:pt x="0" y="4212362"/>
                </a:moveTo>
                <a:lnTo>
                  <a:pt x="0" y="546441"/>
                </a:lnTo>
                <a:lnTo>
                  <a:pt x="513230" y="0"/>
                </a:lnTo>
                <a:lnTo>
                  <a:pt x="4195136" y="3681907"/>
                </a:lnTo>
                <a:lnTo>
                  <a:pt x="3665921" y="4212362"/>
                </a:lnTo>
                <a:lnTo>
                  <a:pt x="0" y="421236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Rectangle 2"/>
          <p:cNvSpPr>
            <a:spLocks noGrp="1" noChangeArrowheads="1"/>
          </p:cNvSpPr>
          <p:nvPr>
            <p:ph type="ctrTitle" hasCustomPrompt="1"/>
          </p:nvPr>
        </p:nvSpPr>
        <p:spPr>
          <a:xfrm>
            <a:off x="4421464" y="4314638"/>
            <a:ext cx="7360592" cy="494431"/>
          </a:xfrm>
          <a:prstGeom prst="rect">
            <a:avLst/>
          </a:prstGeom>
          <a:effectLst/>
        </p:spPr>
        <p:txBody>
          <a:bodyPr wrap="square" lIns="0" rIns="0" bIns="0" anchor="b">
            <a:spAutoFit/>
          </a:bodyPr>
          <a:lstStyle>
            <a:lvl1pPr algn="r">
              <a:lnSpc>
                <a:spcPct val="90000"/>
              </a:lnSpc>
              <a:defRPr sz="3571"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4421466" y="5050525"/>
            <a:ext cx="7360593" cy="349007"/>
          </a:xfrm>
        </p:spPr>
        <p:txBody>
          <a:bodyPr lIns="0" rIns="0" bIns="0" numCol="1">
            <a:spAutoFit/>
          </a:bodyPr>
          <a:lstStyle>
            <a:lvl1pPr marL="0" indent="0" algn="r">
              <a:lnSpc>
                <a:spcPct val="90000"/>
              </a:lnSpc>
              <a:spcAft>
                <a:spcPts val="0"/>
              </a:spcAft>
              <a:buNone/>
              <a:defRPr sz="252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960668" y="-12698"/>
            <a:ext cx="11243971" cy="3453508"/>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135128 w 8412353"/>
              <a:gd name="connsiteY6" fmla="*/ 8951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0 w 8412353"/>
              <a:gd name="connsiteY6" fmla="*/ 0 h 2602104"/>
              <a:gd name="connsiteX0" fmla="*/ 0 w 8446729"/>
              <a:gd name="connsiteY0" fmla="*/ 0 h 2602104"/>
              <a:gd name="connsiteX1" fmla="*/ 6435019 w 8446729"/>
              <a:gd name="connsiteY1" fmla="*/ 15240 h 2602104"/>
              <a:gd name="connsiteX2" fmla="*/ 8446729 w 8446729"/>
              <a:gd name="connsiteY2" fmla="*/ 2048794 h 2602104"/>
              <a:gd name="connsiteX3" fmla="*/ 8446729 w 8446729"/>
              <a:gd name="connsiteY3" fmla="*/ 2597532 h 2602104"/>
              <a:gd name="connsiteX4" fmla="*/ 8446729 w 8446729"/>
              <a:gd name="connsiteY4" fmla="*/ 2597532 h 2602104"/>
              <a:gd name="connsiteX5" fmla="*/ 2618602 w 8446729"/>
              <a:gd name="connsiteY5" fmla="*/ 2602104 h 2602104"/>
              <a:gd name="connsiteX6" fmla="*/ 0 w 8446729"/>
              <a:gd name="connsiteY6" fmla="*/ 0 h 2602104"/>
              <a:gd name="connsiteX0" fmla="*/ 0 w 8432978"/>
              <a:gd name="connsiteY0" fmla="*/ 0 h 2588353"/>
              <a:gd name="connsiteX1" fmla="*/ 6421268 w 8432978"/>
              <a:gd name="connsiteY1" fmla="*/ 1489 h 2588353"/>
              <a:gd name="connsiteX2" fmla="*/ 8432978 w 8432978"/>
              <a:gd name="connsiteY2" fmla="*/ 203504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88353"/>
              <a:gd name="connsiteX1" fmla="*/ 6421268 w 8432978"/>
              <a:gd name="connsiteY1" fmla="*/ 1489 h 2588353"/>
              <a:gd name="connsiteX2" fmla="*/ 8432978 w 8432978"/>
              <a:gd name="connsiteY2" fmla="*/ 202129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604851 w 8432978"/>
              <a:gd name="connsiteY5" fmla="*/ 2588353 h 2590131"/>
              <a:gd name="connsiteX6" fmla="*/ 0 w 8432978"/>
              <a:gd name="connsiteY6" fmla="*/ 0 h 2590131"/>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595326 w 8432978"/>
              <a:gd name="connsiteY5" fmla="*/ 2588353 h 2590131"/>
              <a:gd name="connsiteX6" fmla="*/ 0 w 8432978"/>
              <a:gd name="connsiteY6" fmla="*/ 0 h 2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978" h="2590131">
                <a:moveTo>
                  <a:pt x="0" y="0"/>
                </a:moveTo>
                <a:lnTo>
                  <a:pt x="6421268" y="1489"/>
                </a:lnTo>
                <a:lnTo>
                  <a:pt x="8432978" y="2021293"/>
                </a:lnTo>
                <a:lnTo>
                  <a:pt x="8432978" y="2583781"/>
                </a:lnTo>
                <a:lnTo>
                  <a:pt x="8429803" y="2590131"/>
                </a:lnTo>
                <a:lnTo>
                  <a:pt x="2595326" y="2588353"/>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r>
              <a:rPr lang="en-US" dirty="0"/>
              <a:t>     </a:t>
            </a:r>
          </a:p>
        </p:txBody>
      </p:sp>
      <p:sp>
        <p:nvSpPr>
          <p:cNvPr id="13" name="Text Placeholder 4"/>
          <p:cNvSpPr>
            <a:spLocks noGrp="1"/>
          </p:cNvSpPr>
          <p:nvPr>
            <p:ph type="body" sz="quarter" idx="10" hasCustomPrompt="1"/>
          </p:nvPr>
        </p:nvSpPr>
        <p:spPr>
          <a:xfrm>
            <a:off x="274571" y="2837573"/>
            <a:ext cx="3346360" cy="258532"/>
          </a:xfrm>
        </p:spPr>
        <p:txBody>
          <a:bodyPr>
            <a:spAutoFit/>
          </a:bodyPr>
          <a:lstStyle>
            <a:lvl1pPr marL="0" indent="0">
              <a:lnSpc>
                <a:spcPct val="100000"/>
              </a:lnSpc>
              <a:spcAft>
                <a:spcPts val="0"/>
              </a:spcAft>
              <a:buFont typeface="Arial"/>
              <a:buNone/>
              <a:defRPr sz="1680" b="1"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14" name="Text Placeholder 4"/>
          <p:cNvSpPr>
            <a:spLocks noGrp="1"/>
          </p:cNvSpPr>
          <p:nvPr>
            <p:ph type="body" sz="quarter" idx="16" hasCustomPrompt="1"/>
          </p:nvPr>
        </p:nvSpPr>
        <p:spPr>
          <a:xfrm>
            <a:off x="274571" y="3194555"/>
            <a:ext cx="3346360" cy="678647"/>
          </a:xfrm>
        </p:spPr>
        <p:txBody>
          <a:bodyPr>
            <a:spAutoFit/>
          </a:bodyPr>
          <a:lstStyle>
            <a:lvl1pPr marL="0" indent="0">
              <a:lnSpc>
                <a:spcPct val="100000"/>
              </a:lnSpc>
              <a:spcAft>
                <a:spcPts val="0"/>
              </a:spcAft>
              <a:buFont typeface="Arial"/>
              <a:buNone/>
              <a:defRPr sz="1471" b="0"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3" name="Group 2"/>
          <p:cNvGrpSpPr/>
          <p:nvPr userDrawn="1"/>
        </p:nvGrpSpPr>
        <p:grpSpPr>
          <a:xfrm>
            <a:off x="3155578" y="2579710"/>
            <a:ext cx="861388" cy="1731303"/>
            <a:chOff x="2366682" y="1934780"/>
            <a:chExt cx="646041" cy="1298477"/>
          </a:xfrm>
        </p:grpSpPr>
        <p:sp>
          <p:nvSpPr>
            <p:cNvPr id="30" name="Freeform 29"/>
            <p:cNvSpPr/>
            <p:nvPr userDrawn="1"/>
          </p:nvSpPr>
          <p:spPr>
            <a:xfrm>
              <a:off x="2366682" y="2561794"/>
              <a:ext cx="479386" cy="671463"/>
            </a:xfrm>
            <a:custGeom>
              <a:avLst/>
              <a:gdLst>
                <a:gd name="connsiteX0" fmla="*/ 271434 w 460336"/>
                <a:gd name="connsiteY0" fmla="*/ 0 h 649238"/>
                <a:gd name="connsiteX1" fmla="*/ 460336 w 460336"/>
                <a:gd name="connsiteY1" fmla="*/ 188902 h 649238"/>
                <a:gd name="connsiteX2" fmla="*/ 0 w 460336"/>
                <a:gd name="connsiteY2" fmla="*/ 649238 h 649238"/>
                <a:gd name="connsiteX3" fmla="*/ 0 w 460336"/>
                <a:gd name="connsiteY3" fmla="*/ 271434 h 649238"/>
                <a:gd name="connsiteX4" fmla="*/ 271434 w 460336"/>
                <a:gd name="connsiteY4" fmla="*/ 0 h 649238"/>
                <a:gd name="connsiteX0" fmla="*/ 290484 w 460336"/>
                <a:gd name="connsiteY0" fmla="*/ 0 h 671463"/>
                <a:gd name="connsiteX1" fmla="*/ 460336 w 460336"/>
                <a:gd name="connsiteY1" fmla="*/ 211127 h 671463"/>
                <a:gd name="connsiteX2" fmla="*/ 0 w 460336"/>
                <a:gd name="connsiteY2" fmla="*/ 671463 h 671463"/>
                <a:gd name="connsiteX3" fmla="*/ 0 w 460336"/>
                <a:gd name="connsiteY3" fmla="*/ 293659 h 671463"/>
                <a:gd name="connsiteX4" fmla="*/ 290484 w 460336"/>
                <a:gd name="connsiteY4" fmla="*/ 0 h 671463"/>
                <a:gd name="connsiteX0" fmla="*/ 290484 w 501611"/>
                <a:gd name="connsiteY0" fmla="*/ 0 h 671463"/>
                <a:gd name="connsiteX1" fmla="*/ 501611 w 501611"/>
                <a:gd name="connsiteY1" fmla="*/ 169852 h 671463"/>
                <a:gd name="connsiteX2" fmla="*/ 0 w 501611"/>
                <a:gd name="connsiteY2" fmla="*/ 671463 h 671463"/>
                <a:gd name="connsiteX3" fmla="*/ 0 w 501611"/>
                <a:gd name="connsiteY3" fmla="*/ 293659 h 671463"/>
                <a:gd name="connsiteX4" fmla="*/ 290484 w 501611"/>
                <a:gd name="connsiteY4" fmla="*/ 0 h 671463"/>
                <a:gd name="connsiteX0" fmla="*/ 290484 w 492086"/>
                <a:gd name="connsiteY0" fmla="*/ 0 h 671463"/>
                <a:gd name="connsiteX1" fmla="*/ 492086 w 492086"/>
                <a:gd name="connsiteY1" fmla="*/ 173027 h 671463"/>
                <a:gd name="connsiteX2" fmla="*/ 0 w 492086"/>
                <a:gd name="connsiteY2" fmla="*/ 671463 h 671463"/>
                <a:gd name="connsiteX3" fmla="*/ 0 w 492086"/>
                <a:gd name="connsiteY3" fmla="*/ 293659 h 671463"/>
                <a:gd name="connsiteX4" fmla="*/ 290484 w 492086"/>
                <a:gd name="connsiteY4" fmla="*/ 0 h 671463"/>
                <a:gd name="connsiteX0" fmla="*/ 290484 w 479386"/>
                <a:gd name="connsiteY0" fmla="*/ 0 h 671463"/>
                <a:gd name="connsiteX1" fmla="*/ 479386 w 479386"/>
                <a:gd name="connsiteY1" fmla="*/ 188902 h 671463"/>
                <a:gd name="connsiteX2" fmla="*/ 0 w 479386"/>
                <a:gd name="connsiteY2" fmla="*/ 671463 h 671463"/>
                <a:gd name="connsiteX3" fmla="*/ 0 w 479386"/>
                <a:gd name="connsiteY3" fmla="*/ 293659 h 671463"/>
                <a:gd name="connsiteX4" fmla="*/ 290484 w 479386"/>
                <a:gd name="connsiteY4" fmla="*/ 0 h 6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86" h="671463">
                  <a:moveTo>
                    <a:pt x="290484" y="0"/>
                  </a:moveTo>
                  <a:lnTo>
                    <a:pt x="479386" y="188902"/>
                  </a:lnTo>
                  <a:lnTo>
                    <a:pt x="0" y="671463"/>
                  </a:lnTo>
                  <a:lnTo>
                    <a:pt x="0" y="293659"/>
                  </a:lnTo>
                  <a:lnTo>
                    <a:pt x="29048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Freeform 26"/>
            <p:cNvSpPr/>
            <p:nvPr userDrawn="1"/>
          </p:nvSpPr>
          <p:spPr>
            <a:xfrm>
              <a:off x="2366682" y="1934780"/>
              <a:ext cx="488911" cy="680988"/>
            </a:xfrm>
            <a:custGeom>
              <a:avLst/>
              <a:gdLst>
                <a:gd name="connsiteX0" fmla="*/ 0 w 460336"/>
                <a:gd name="connsiteY0" fmla="*/ 0 h 649238"/>
                <a:gd name="connsiteX1" fmla="*/ 460336 w 460336"/>
                <a:gd name="connsiteY1" fmla="*/ 460336 h 649238"/>
                <a:gd name="connsiteX2" fmla="*/ 271434 w 460336"/>
                <a:gd name="connsiteY2" fmla="*/ 649238 h 649238"/>
                <a:gd name="connsiteX3" fmla="*/ 0 w 460336"/>
                <a:gd name="connsiteY3" fmla="*/ 377804 h 649238"/>
                <a:gd name="connsiteX4" fmla="*/ 0 w 460336"/>
                <a:gd name="connsiteY4" fmla="*/ 0 h 649238"/>
                <a:gd name="connsiteX0" fmla="*/ 0 w 488911"/>
                <a:gd name="connsiteY0" fmla="*/ 0 h 649238"/>
                <a:gd name="connsiteX1" fmla="*/ 488911 w 488911"/>
                <a:gd name="connsiteY1" fmla="*/ 492086 h 649238"/>
                <a:gd name="connsiteX2" fmla="*/ 271434 w 488911"/>
                <a:gd name="connsiteY2" fmla="*/ 649238 h 649238"/>
                <a:gd name="connsiteX3" fmla="*/ 0 w 488911"/>
                <a:gd name="connsiteY3" fmla="*/ 377804 h 649238"/>
                <a:gd name="connsiteX4" fmla="*/ 0 w 488911"/>
                <a:gd name="connsiteY4" fmla="*/ 0 h 649238"/>
                <a:gd name="connsiteX0" fmla="*/ 0 w 488911"/>
                <a:gd name="connsiteY0" fmla="*/ 0 h 680988"/>
                <a:gd name="connsiteX1" fmla="*/ 488911 w 488911"/>
                <a:gd name="connsiteY1" fmla="*/ 492086 h 680988"/>
                <a:gd name="connsiteX2" fmla="*/ 303184 w 488911"/>
                <a:gd name="connsiteY2" fmla="*/ 680988 h 680988"/>
                <a:gd name="connsiteX3" fmla="*/ 0 w 488911"/>
                <a:gd name="connsiteY3" fmla="*/ 377804 h 680988"/>
                <a:gd name="connsiteX4" fmla="*/ 0 w 488911"/>
                <a:gd name="connsiteY4" fmla="*/ 0 h 68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11" h="680988">
                  <a:moveTo>
                    <a:pt x="0" y="0"/>
                  </a:moveTo>
                  <a:lnTo>
                    <a:pt x="488911" y="492086"/>
                  </a:lnTo>
                  <a:lnTo>
                    <a:pt x="303184" y="680988"/>
                  </a:lnTo>
                  <a:lnTo>
                    <a:pt x="0" y="37780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Diamond 20"/>
            <p:cNvSpPr/>
            <p:nvPr userDrawn="1"/>
          </p:nvSpPr>
          <p:spPr>
            <a:xfrm>
              <a:off x="2634962" y="2395519"/>
              <a:ext cx="377761" cy="3777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pic>
        <p:nvPicPr>
          <p:cNvPr id="20" name="Picture 1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22" name="Picture 2" descr="C:\Users\mhilla\Desktop\08LIM5-logo-2col.jpg"/>
          <p:cNvPicPr>
            <a:picLocks noChangeAspect="1" noChangeArrowheads="1"/>
          </p:cNvPicPr>
          <p:nvPr userDrawn="1"/>
        </p:nvPicPr>
        <p:blipFill>
          <a:blip r:embed="rId3" cstate="print"/>
          <a:srcRect/>
          <a:stretch>
            <a:fillRect/>
          </a:stretch>
        </p:blipFill>
        <p:spPr bwMode="auto">
          <a:xfrm>
            <a:off x="1947751" y="6344015"/>
            <a:ext cx="991577" cy="330526"/>
          </a:xfrm>
          <a:prstGeom prst="rect">
            <a:avLst/>
          </a:prstGeom>
          <a:noFill/>
        </p:spPr>
      </p:pic>
    </p:spTree>
    <p:extLst>
      <p:ext uri="{BB962C8B-B14F-4D97-AF65-F5344CB8AC3E}">
        <p14:creationId xmlns:p14="http://schemas.microsoft.com/office/powerpoint/2010/main" val="1926804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_No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547" y="-28345"/>
            <a:ext cx="11057396" cy="6888480"/>
          </a:xfrm>
          <a:prstGeom prst="rect">
            <a:avLst/>
          </a:prstGeom>
        </p:spPr>
      </p:pic>
      <p:sp>
        <p:nvSpPr>
          <p:cNvPr id="20" name="Text Placeholder 6"/>
          <p:cNvSpPr>
            <a:spLocks noGrp="1"/>
          </p:cNvSpPr>
          <p:nvPr userDrawn="1">
            <p:ph type="body" sz="quarter" idx="14" hasCustomPrompt="1"/>
          </p:nvPr>
        </p:nvSpPr>
        <p:spPr>
          <a:xfrm>
            <a:off x="9859435" y="287870"/>
            <a:ext cx="1983084" cy="596629"/>
          </a:xfrm>
        </p:spPr>
        <p:txBody>
          <a:bodyPr numCol="1" anchor="ctr" anchorCtr="0"/>
          <a:lstStyle>
            <a:lvl1pPr marL="0" indent="0" algn="r">
              <a:lnSpc>
                <a:spcPct val="100000"/>
              </a:lnSpc>
              <a:spcAft>
                <a:spcPts val="0"/>
              </a:spcAft>
              <a:buNone/>
              <a:defRPr sz="1051" b="1" baseline="0">
                <a:solidFill>
                  <a:schemeClr val="bg2"/>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21" name="Rectangle 2"/>
          <p:cNvSpPr>
            <a:spLocks noGrp="1" noChangeArrowheads="1"/>
          </p:cNvSpPr>
          <p:nvPr userDrawn="1">
            <p:ph type="ctrTitle" hasCustomPrompt="1"/>
          </p:nvPr>
        </p:nvSpPr>
        <p:spPr>
          <a:xfrm>
            <a:off x="768097" y="2904158"/>
            <a:ext cx="6691653" cy="494431"/>
          </a:xfrm>
          <a:prstGeom prst="rect">
            <a:avLst/>
          </a:prstGeom>
          <a:effectLst/>
        </p:spPr>
        <p:txBody>
          <a:bodyPr wrap="square" lIns="0" rIns="0" bIns="0" anchor="b">
            <a:spAutoFit/>
          </a:bodyPr>
          <a:lstStyle>
            <a:lvl1pPr algn="l">
              <a:lnSpc>
                <a:spcPct val="90000"/>
              </a:lnSpc>
              <a:defRPr sz="3571" b="1">
                <a:solidFill>
                  <a:schemeClr val="bg1"/>
                </a:solidFill>
                <a:latin typeface="Arial"/>
                <a:cs typeface="Arial"/>
              </a:defRPr>
            </a:lvl1pPr>
          </a:lstStyle>
          <a:p>
            <a:r>
              <a:rPr lang="en-US" dirty="0"/>
              <a:t>Click to add Title</a:t>
            </a:r>
          </a:p>
        </p:txBody>
      </p:sp>
      <p:sp>
        <p:nvSpPr>
          <p:cNvPr id="22" name="Text Placeholder 7"/>
          <p:cNvSpPr>
            <a:spLocks noGrp="1"/>
          </p:cNvSpPr>
          <p:nvPr userDrawn="1">
            <p:ph type="body" sz="quarter" idx="12" hasCustomPrompt="1"/>
          </p:nvPr>
        </p:nvSpPr>
        <p:spPr>
          <a:xfrm>
            <a:off x="768099" y="3640043"/>
            <a:ext cx="6691653" cy="349007"/>
          </a:xfrm>
        </p:spPr>
        <p:txBody>
          <a:bodyPr wrap="square" lIns="0" rIns="0" bIns="0" numCol="1">
            <a:spAutoFit/>
          </a:bodyPr>
          <a:lstStyle>
            <a:lvl1pPr marL="0" indent="0" algn="l">
              <a:lnSpc>
                <a:spcPct val="90000"/>
              </a:lnSpc>
              <a:spcAft>
                <a:spcPts val="0"/>
              </a:spcAft>
              <a:buNone/>
              <a:defRPr sz="2520" b="0">
                <a:solidFill>
                  <a:schemeClr val="bg1"/>
                </a:solidFill>
                <a:effectLst/>
              </a:defRPr>
            </a:lvl1pPr>
          </a:lstStyle>
          <a:p>
            <a:pPr lvl="0"/>
            <a:r>
              <a:rPr lang="en-US" dirty="0"/>
              <a:t>Click to add Subtitle</a:t>
            </a:r>
          </a:p>
        </p:txBody>
      </p:sp>
      <p:sp>
        <p:nvSpPr>
          <p:cNvPr id="23" name="Text Placeholder 4"/>
          <p:cNvSpPr>
            <a:spLocks noGrp="1"/>
          </p:cNvSpPr>
          <p:nvPr userDrawn="1">
            <p:ph type="body" sz="quarter" idx="10" hasCustomPrompt="1"/>
          </p:nvPr>
        </p:nvSpPr>
        <p:spPr>
          <a:xfrm>
            <a:off x="767564" y="5044211"/>
            <a:ext cx="3346360" cy="258532"/>
          </a:xfrm>
        </p:spPr>
        <p:txBody>
          <a:bodyPr>
            <a:spAutoFit/>
          </a:bodyPr>
          <a:lstStyle>
            <a:lvl1pPr marL="0" indent="0">
              <a:lnSpc>
                <a:spcPct val="100000"/>
              </a:lnSpc>
              <a:spcAft>
                <a:spcPts val="0"/>
              </a:spcAft>
              <a:buFont typeface="Arial"/>
              <a:buNone/>
              <a:defRPr sz="1680" b="1"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24" name="Text Placeholder 4"/>
          <p:cNvSpPr>
            <a:spLocks noGrp="1"/>
          </p:cNvSpPr>
          <p:nvPr userDrawn="1">
            <p:ph type="body" sz="quarter" idx="16" hasCustomPrompt="1"/>
          </p:nvPr>
        </p:nvSpPr>
        <p:spPr>
          <a:xfrm>
            <a:off x="767564" y="5401194"/>
            <a:ext cx="3346360" cy="678647"/>
          </a:xfrm>
        </p:spPr>
        <p:txBody>
          <a:bodyPr>
            <a:spAutoFit/>
          </a:bodyPr>
          <a:lstStyle>
            <a:lvl1pPr marL="0" indent="0">
              <a:lnSpc>
                <a:spcPct val="100000"/>
              </a:lnSpc>
              <a:spcAft>
                <a:spcPts val="0"/>
              </a:spcAft>
              <a:buFont typeface="Arial"/>
              <a:buNone/>
              <a:defRPr sz="1471" b="0"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pic>
        <p:nvPicPr>
          <p:cNvPr id="19" name="Picture 2" descr="C:\Users\mhilla\Desktop\08LIM5-logo-2col.jpg"/>
          <p:cNvPicPr>
            <a:picLocks noChangeAspect="1" noChangeArrowheads="1"/>
          </p:cNvPicPr>
          <p:nvPr userDrawn="1"/>
        </p:nvPicPr>
        <p:blipFill>
          <a:blip r:embed="rId3" cstate="print"/>
          <a:srcRect/>
          <a:stretch>
            <a:fillRect/>
          </a:stretch>
        </p:blipFill>
        <p:spPr bwMode="auto">
          <a:xfrm>
            <a:off x="9351753" y="6242279"/>
            <a:ext cx="991577" cy="330526"/>
          </a:xfrm>
          <a:prstGeom prst="rect">
            <a:avLst/>
          </a:prstGeom>
          <a:noFill/>
        </p:spPr>
      </p:pic>
      <p:pic>
        <p:nvPicPr>
          <p:cNvPr id="26" name="Picture 2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680203" y="6140033"/>
            <a:ext cx="1071824" cy="466011"/>
          </a:xfrm>
          <a:prstGeom prst="rect">
            <a:avLst/>
          </a:prstGeom>
        </p:spPr>
      </p:pic>
    </p:spTree>
    <p:extLst>
      <p:ext uri="{BB962C8B-B14F-4D97-AF65-F5344CB8AC3E}">
        <p14:creationId xmlns:p14="http://schemas.microsoft.com/office/powerpoint/2010/main" val="189941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_w/Top_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sp>
        <p:nvSpPr>
          <p:cNvPr id="14" name="Rectangle 13"/>
          <p:cNvSpPr/>
          <p:nvPr userDrawn="1"/>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3500000">
            <a:off x="-589369" y="4228307"/>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2" name="Rectangle 2"/>
          <p:cNvSpPr>
            <a:spLocks noGrp="1" noChangeArrowheads="1"/>
          </p:cNvSpPr>
          <p:nvPr>
            <p:ph type="ctrTitle" hasCustomPrompt="1"/>
          </p:nvPr>
        </p:nvSpPr>
        <p:spPr>
          <a:xfrm>
            <a:off x="1105623" y="3984186"/>
            <a:ext cx="10676436" cy="1666991"/>
          </a:xfrm>
          <a:prstGeom prst="rect">
            <a:avLst/>
          </a:prstGeom>
          <a:effectLst/>
        </p:spPr>
        <p:txBody>
          <a:bodyPr lIns="0" rIns="0" bIns="0" anchor="ctr"/>
          <a:lstStyle>
            <a:lvl1pPr algn="r">
              <a:lnSpc>
                <a:spcPct val="90000"/>
              </a:lnSpc>
              <a:defRPr sz="3571" b="1">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3"/>
            <a:ext cx="12192000" cy="3983567"/>
          </a:xfrm>
          <a:solidFill>
            <a:schemeClr val="bg1">
              <a:lumMod val="85000"/>
              <a:alpha val="80000"/>
            </a:schemeClr>
          </a:solidFill>
        </p:spPr>
        <p:txBody>
          <a:bodyPr anchor="ctr"/>
          <a:lstStyle>
            <a:lvl1pPr algn="ctr">
              <a:defRPr/>
            </a:lvl1pPr>
          </a:lstStyle>
          <a:p>
            <a:r>
              <a:rPr lang="en-US" dirty="0"/>
              <a:t>Click Icon to add Image</a:t>
            </a:r>
          </a:p>
          <a:p>
            <a:endParaRPr lang="en-US" dirty="0"/>
          </a:p>
          <a:p>
            <a:endParaRPr lang="en-US" dirty="0"/>
          </a:p>
        </p:txBody>
      </p:sp>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3294906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_w/BottomPicture">
    <p:spTree>
      <p:nvGrpSpPr>
        <p:cNvPr id="1" name=""/>
        <p:cNvGrpSpPr/>
        <p:nvPr/>
      </p:nvGrpSpPr>
      <p:grpSpPr>
        <a:xfrm>
          <a:off x="0" y="0"/>
          <a:ext cx="0" cy="0"/>
          <a:chOff x="0" y="0"/>
          <a:chExt cx="0" cy="0"/>
        </a:xfrm>
      </p:grpSpPr>
      <p:sp>
        <p:nvSpPr>
          <p:cNvPr id="14" name="Rectangle 13"/>
          <p:cNvSpPr/>
          <p:nvPr userDrawn="1"/>
        </p:nvSpPr>
        <p:spPr>
          <a:xfrm>
            <a:off x="3" y="1"/>
            <a:ext cx="12204636"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l"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2"/>
          <p:cNvSpPr>
            <a:spLocks noGrp="1" noChangeArrowheads="1"/>
          </p:cNvSpPr>
          <p:nvPr>
            <p:ph type="ctrTitle" hasCustomPrompt="1"/>
          </p:nvPr>
        </p:nvSpPr>
        <p:spPr>
          <a:xfrm>
            <a:off x="1049867" y="270933"/>
            <a:ext cx="10732191" cy="1396059"/>
          </a:xfrm>
          <a:prstGeom prst="rect">
            <a:avLst/>
          </a:prstGeom>
          <a:effectLst/>
        </p:spPr>
        <p:txBody>
          <a:bodyPr lIns="0" rIns="0" bIns="0" anchor="ctr"/>
          <a:lstStyle>
            <a:lvl1pPr algn="r">
              <a:lnSpc>
                <a:spcPct val="90000"/>
              </a:lnSpc>
              <a:defRPr sz="3571" b="1" i="0">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666997"/>
            <a:ext cx="12192000" cy="3983567"/>
          </a:xfrm>
          <a:solidFill>
            <a:schemeClr val="bg1">
              <a:lumMod val="85000"/>
              <a:alpha val="80000"/>
            </a:schemeClr>
          </a:solidFill>
        </p:spPr>
        <p:txBody>
          <a:bodyPr anchor="ctr"/>
          <a:lstStyle>
            <a:lvl1pPr algn="ctr">
              <a:defRPr/>
            </a:lvl1pPr>
          </a:lstStyle>
          <a:p>
            <a:r>
              <a:rPr lang="en-US" dirty="0"/>
              <a:t>Click to add Image </a:t>
            </a:r>
          </a:p>
          <a:p>
            <a:endParaRPr lang="en-US" dirty="0"/>
          </a:p>
          <a:p>
            <a:endParaRPr lang="en-US" dirty="0"/>
          </a:p>
        </p:txBody>
      </p:sp>
      <p:sp>
        <p:nvSpPr>
          <p:cNvPr id="10"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19" name="Right Triangle 18"/>
          <p:cNvSpPr/>
          <p:nvPr userDrawn="1"/>
        </p:nvSpPr>
        <p:spPr>
          <a:xfrm rot="13500000">
            <a:off x="-589369" y="244126"/>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7"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790146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llout_quotes">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2"/>
          <p:cNvSpPr>
            <a:spLocks noGrp="1" noChangeArrowheads="1"/>
          </p:cNvSpPr>
          <p:nvPr>
            <p:ph type="ctrTitle" hasCustomPrompt="1"/>
          </p:nvPr>
        </p:nvSpPr>
        <p:spPr>
          <a:xfrm>
            <a:off x="3623733" y="812801"/>
            <a:ext cx="7823200" cy="3828367"/>
          </a:xfrm>
          <a:prstGeom prst="rect">
            <a:avLst/>
          </a:prstGeom>
          <a:effectLst/>
        </p:spPr>
        <p:txBody>
          <a:bodyPr wrap="square" lIns="0" rIns="0" bIns="0" anchor="ctr">
            <a:noAutofit/>
          </a:bodyPr>
          <a:lstStyle>
            <a:lvl1pPr algn="l">
              <a:lnSpc>
                <a:spcPct val="100000"/>
              </a:lnSpc>
              <a:defRPr sz="5040" b="1" i="1">
                <a:solidFill>
                  <a:schemeClr val="bg1"/>
                </a:solidFill>
                <a:latin typeface="Arial"/>
                <a:cs typeface="Arial"/>
              </a:defRPr>
            </a:lvl1pPr>
          </a:lstStyle>
          <a:p>
            <a:r>
              <a:rPr lang="en-US" dirty="0"/>
              <a:t>Click to add Quote/Callout Text</a:t>
            </a:r>
          </a:p>
        </p:txBody>
      </p:sp>
      <p:sp>
        <p:nvSpPr>
          <p:cNvPr id="20" name="Right Triangle 19"/>
          <p:cNvSpPr/>
          <p:nvPr userDrawn="1"/>
        </p:nvSpPr>
        <p:spPr>
          <a:xfrm rot="13500000">
            <a:off x="-2007291" y="813345"/>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22"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5" name="Text Placeholder 4"/>
          <p:cNvSpPr>
            <a:spLocks noGrp="1"/>
          </p:cNvSpPr>
          <p:nvPr>
            <p:ph type="body" sz="quarter" idx="10" hasCustomPrompt="1"/>
          </p:nvPr>
        </p:nvSpPr>
        <p:spPr>
          <a:xfrm>
            <a:off x="3623733" y="4649374"/>
            <a:ext cx="7823200" cy="728133"/>
          </a:xfrm>
        </p:spPr>
        <p:txBody>
          <a:bodyPr/>
          <a:lstStyle>
            <a:lvl1pPr algn="r">
              <a:defRPr sz="2520" b="1" i="1" baseline="0">
                <a:solidFill>
                  <a:srgbClr val="004C97"/>
                </a:solidFill>
              </a:defRPr>
            </a:lvl1pPr>
          </a:lstStyle>
          <a:p>
            <a:pPr lvl="0"/>
            <a:r>
              <a:rPr lang="en-US" dirty="0"/>
              <a:t>Click to edit name or source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1980998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llout_Data">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2"/>
          <p:cNvSpPr>
            <a:spLocks noGrp="1" noChangeArrowheads="1"/>
          </p:cNvSpPr>
          <p:nvPr>
            <p:ph type="ctrTitle" hasCustomPrompt="1"/>
          </p:nvPr>
        </p:nvSpPr>
        <p:spPr>
          <a:xfrm>
            <a:off x="3420533" y="3979335"/>
            <a:ext cx="6553200" cy="1100667"/>
          </a:xfrm>
          <a:prstGeom prst="rect">
            <a:avLst/>
          </a:prstGeom>
          <a:effectLst/>
        </p:spPr>
        <p:txBody>
          <a:bodyPr wrap="square" lIns="0" rIns="0" bIns="0" anchor="t">
            <a:noAutofit/>
          </a:bodyPr>
          <a:lstStyle>
            <a:lvl1pPr algn="l">
              <a:lnSpc>
                <a:spcPct val="100000"/>
              </a:lnSpc>
              <a:defRPr sz="2520" b="1" i="0">
                <a:solidFill>
                  <a:schemeClr val="bg1"/>
                </a:solidFill>
                <a:latin typeface="Arial"/>
                <a:cs typeface="Arial"/>
              </a:defRPr>
            </a:lvl1pPr>
          </a:lstStyle>
          <a:p>
            <a:r>
              <a:rPr lang="en-US" dirty="0"/>
              <a:t>Click to add description of fact</a:t>
            </a:r>
          </a:p>
        </p:txBody>
      </p:sp>
      <p:sp>
        <p:nvSpPr>
          <p:cNvPr id="20" name="Right Triangle 19"/>
          <p:cNvSpPr/>
          <p:nvPr userDrawn="1"/>
        </p:nvSpPr>
        <p:spPr>
          <a:xfrm rot="13500000">
            <a:off x="-2007291" y="813345"/>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22"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fld id="{8162B50B-EB50-498A-B2EC-0A933EEFC76B}" type="slidenum">
              <a:rPr kumimoji="0" lang="en-US" sz="840" b="0" i="0" u="none" strike="noStrike" kern="1200" cap="none" spc="0" normalizeH="0" baseline="0" noProof="0" smtClean="0">
                <a:ln>
                  <a:noFill/>
                </a:ln>
                <a:solidFill>
                  <a:srgbClr val="004C97"/>
                </a:solidFill>
                <a:effectLst/>
                <a:uLnTx/>
                <a:uFillTx/>
                <a:latin typeface="Arial" charset="0"/>
                <a:ea typeface="+mn-ea"/>
                <a:cs typeface="+mn-cs"/>
              </a:rPr>
              <a:pPr marL="0" marR="0" lvl="0" indent="0" algn="l" defTabSz="960072" rtl="0" eaLnBrk="1" fontAlgn="base" latinLnBrk="0" hangingPunct="1">
                <a:lnSpc>
                  <a:spcPct val="100000"/>
                </a:lnSpc>
                <a:spcBef>
                  <a:spcPct val="0"/>
                </a:spcBef>
                <a:spcAft>
                  <a:spcPct val="0"/>
                </a:spcAft>
                <a:buClrTx/>
                <a:buSzTx/>
                <a:buFontTx/>
                <a:buNone/>
                <a:tabLst/>
                <a:defRPr/>
              </a:pPr>
              <a:t>‹#›</a:t>
            </a:fld>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3" name="Text Placeholder 2"/>
          <p:cNvSpPr>
            <a:spLocks noGrp="1"/>
          </p:cNvSpPr>
          <p:nvPr>
            <p:ph type="body" sz="quarter" idx="10" hasCustomPrompt="1"/>
          </p:nvPr>
        </p:nvSpPr>
        <p:spPr>
          <a:xfrm>
            <a:off x="3420533" y="1320802"/>
            <a:ext cx="6553200" cy="2455333"/>
          </a:xfrm>
        </p:spPr>
        <p:txBody>
          <a:bodyPr/>
          <a:lstStyle>
            <a:lvl1pPr>
              <a:lnSpc>
                <a:spcPct val="100000"/>
              </a:lnSpc>
              <a:defRPr sz="13124" b="1" i="1">
                <a:solidFill>
                  <a:schemeClr val="bg1"/>
                </a:solidFill>
              </a:defRPr>
            </a:lvl1pPr>
          </a:lstStyle>
          <a:p>
            <a:pPr lvl="0"/>
            <a:r>
              <a:rPr lang="en-US" dirty="0"/>
              <a:t>XX%</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1242094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lumnCop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10668000" cy="4425696"/>
          </a:xfrm>
        </p:spPr>
        <p:txBody>
          <a:bodyPr lIns="0" tIns="0" rIns="0" numCol="1" anchor="ctr"/>
          <a:lstStyle>
            <a:lvl1pPr marL="0" indent="0" algn="ctr">
              <a:lnSpc>
                <a:spcPct val="100000"/>
              </a:lnSpc>
              <a:spcBef>
                <a:spcPts val="0"/>
              </a:spcBef>
              <a:spcAft>
                <a:spcPts val="1891"/>
              </a:spcAft>
              <a:buClr>
                <a:schemeClr val="accent1"/>
              </a:buClr>
              <a:buSzPct val="90000"/>
              <a:buFont typeface="Arial"/>
              <a:buNone/>
              <a:defRPr sz="3675"/>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22"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3" name="Text Placeholder 22"/>
          <p:cNvSpPr>
            <a:spLocks noGrp="1"/>
          </p:cNvSpPr>
          <p:nvPr>
            <p:ph type="body" sz="quarter" idx="10"/>
          </p:nvPr>
        </p:nvSpPr>
        <p:spPr>
          <a:xfrm>
            <a:off x="2116329"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735806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Image/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lstStyle>
            <a:lvl1pPr marL="0" indent="0">
              <a:lnSpc>
                <a:spcPct val="100000"/>
              </a:lnSpc>
              <a:spcBef>
                <a:spcPts val="0"/>
              </a:spcBef>
              <a:spcAft>
                <a:spcPts val="1891"/>
              </a:spcAft>
              <a:buClr>
                <a:schemeClr val="accent1"/>
              </a:buClr>
              <a:buSzPct val="90000"/>
              <a:buFont typeface="Arial"/>
              <a:buNone/>
              <a:defRPr sz="294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lstStyle>
            <a:lvl1pPr marL="0" indent="0">
              <a:lnSpc>
                <a:spcPct val="100000"/>
              </a:lnSpc>
              <a:spcBef>
                <a:spcPts val="0"/>
              </a:spcBef>
              <a:spcAft>
                <a:spcPts val="1891"/>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add a image or graphic</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Tree>
    <p:extLst>
      <p:ext uri="{BB962C8B-B14F-4D97-AF65-F5344CB8AC3E}">
        <p14:creationId xmlns:p14="http://schemas.microsoft.com/office/powerpoint/2010/main" val="1773221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head +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nchor="t"/>
          <a:lstStyle>
            <a:lvl1pPr marL="0" indent="0">
              <a:lnSpc>
                <a:spcPct val="100000"/>
              </a:lnSpc>
              <a:spcBef>
                <a:spcPts val="0"/>
              </a:spcBef>
              <a:spcAft>
                <a:spcPts val="1891"/>
              </a:spcAft>
              <a:buClr>
                <a:schemeClr val="accent1"/>
              </a:buClr>
              <a:buSzPct val="90000"/>
              <a:buFont typeface="Arial"/>
              <a:buNone/>
              <a:defRPr sz="3151" b="1" i="1">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subhead</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nchor="t"/>
          <a:lstStyle>
            <a:lvl1pPr marL="0" indent="0">
              <a:lnSpc>
                <a:spcPct val="100000"/>
              </a:lnSpc>
              <a:spcBef>
                <a:spcPts val="0"/>
              </a:spcBef>
              <a:spcAft>
                <a:spcPts val="1891"/>
              </a:spcAft>
              <a:buClr>
                <a:schemeClr val="accent1"/>
              </a:buClr>
              <a:buSzPct val="90000"/>
              <a:buFont typeface="Arial"/>
              <a:buNone/>
              <a:defRPr sz="315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1606945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7" y="1377696"/>
            <a:ext cx="6801104" cy="4521200"/>
          </a:xfrm>
        </p:spPr>
        <p:txBody>
          <a:bodyPr lIns="0" tIns="0" rIns="0" numCol="1" spcCol="457200" anchor="ctr"/>
          <a:lstStyle>
            <a:lvl1pPr marL="0" indent="0" algn="ctr">
              <a:lnSpc>
                <a:spcPct val="110000"/>
              </a:lnSpc>
              <a:spcBef>
                <a:spcPts val="0"/>
              </a:spcBef>
              <a:spcAft>
                <a:spcPts val="1891"/>
              </a:spcAft>
              <a:buClr>
                <a:schemeClr val="accent1"/>
              </a:buClr>
              <a:buSzPct val="90000"/>
              <a:buFont typeface="Arial"/>
              <a:buNone/>
              <a:defRPr sz="147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Chart icon to add a Chart on this side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8015893" y="1377696"/>
            <a:ext cx="3420207" cy="4521200"/>
          </a:xfrm>
        </p:spPr>
        <p:txBody>
          <a:bodyPr lIns="0" tIns="0" rIns="0" numCol="1" spcCol="457200" anchor="ctr"/>
          <a:lstStyle>
            <a:lvl1pPr marL="0" indent="0">
              <a:lnSpc>
                <a:spcPct val="100000"/>
              </a:lnSpc>
              <a:spcBef>
                <a:spcPts val="0"/>
              </a:spcBef>
              <a:spcAft>
                <a:spcPts val="1891"/>
              </a:spcAft>
              <a:buClr>
                <a:schemeClr val="accent1"/>
              </a:buClr>
              <a:buSzPct val="90000"/>
              <a:buFont typeface="Arial"/>
              <a:buNone/>
              <a:defRPr sz="3151" b="1" i="1">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2336417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1377696"/>
            <a:ext cx="6801104" cy="4521200"/>
          </a:xfrm>
        </p:spPr>
        <p:txBody>
          <a:bodyPr lIns="0" tIns="0" rIns="0" numCol="1" spcCol="457200" anchor="ctr"/>
          <a:lstStyle>
            <a:lvl1pPr marL="0" indent="0" algn="ctr">
              <a:lnSpc>
                <a:spcPct val="110000"/>
              </a:lnSpc>
              <a:spcBef>
                <a:spcPts val="0"/>
              </a:spcBef>
              <a:spcAft>
                <a:spcPts val="1891"/>
              </a:spcAft>
              <a:buClr>
                <a:schemeClr val="accent1"/>
              </a:buClr>
              <a:buSzPct val="90000"/>
              <a:buFont typeface="Arial"/>
              <a:buNone/>
              <a:defRPr sz="147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Chart icon to add a Chart on this side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769029" y="1377696"/>
            <a:ext cx="3393068" cy="4521200"/>
          </a:xfrm>
        </p:spPr>
        <p:txBody>
          <a:bodyPr lIns="0" tIns="0" rIns="0" numCol="1" spcCol="457200" anchor="ctr"/>
          <a:lstStyle>
            <a:lvl1pPr marL="0" indent="0">
              <a:lnSpc>
                <a:spcPct val="100000"/>
              </a:lnSpc>
              <a:spcBef>
                <a:spcPts val="0"/>
              </a:spcBef>
              <a:spcAft>
                <a:spcPts val="1891"/>
              </a:spcAft>
              <a:buClr>
                <a:schemeClr val="accent1"/>
              </a:buClr>
              <a:buSzPct val="90000"/>
              <a:buFont typeface="Arial"/>
              <a:buNone/>
              <a:defRPr sz="3151" b="1" i="1" baseline="0">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defRPr baseline="0"/>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916791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umn_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9" y="3925977"/>
            <a:ext cx="3253863"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Content Placeholder 4"/>
          <p:cNvSpPr>
            <a:spLocks noGrp="1"/>
          </p:cNvSpPr>
          <p:nvPr>
            <p:ph sz="quarter" idx="18" hasCustomPrompt="1"/>
          </p:nvPr>
        </p:nvSpPr>
        <p:spPr>
          <a:xfrm>
            <a:off x="768099" y="1235847"/>
            <a:ext cx="3253863" cy="248518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9" y="4491133"/>
            <a:ext cx="3253863"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7" name="Title Placeholder 37"/>
          <p:cNvSpPr>
            <a:spLocks noGrp="1"/>
          </p:cNvSpPr>
          <p:nvPr>
            <p:ph type="title" hasCustomPrompt="1"/>
          </p:nvPr>
        </p:nvSpPr>
        <p:spPr>
          <a:xfrm>
            <a:off x="475489"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
        <p:nvSpPr>
          <p:cNvPr id="14" name="Content Placeholder 2"/>
          <p:cNvSpPr>
            <a:spLocks noGrp="1"/>
          </p:cNvSpPr>
          <p:nvPr>
            <p:ph idx="22"/>
          </p:nvPr>
        </p:nvSpPr>
        <p:spPr>
          <a:xfrm>
            <a:off x="4498952" y="3925977"/>
            <a:ext cx="3255264"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16" name="Content Placeholder 4"/>
          <p:cNvSpPr>
            <a:spLocks noGrp="1"/>
          </p:cNvSpPr>
          <p:nvPr>
            <p:ph sz="quarter" idx="23" hasCustomPrompt="1"/>
          </p:nvPr>
        </p:nvSpPr>
        <p:spPr>
          <a:xfrm>
            <a:off x="4498952" y="1235848"/>
            <a:ext cx="3255264" cy="2459781"/>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91133"/>
            <a:ext cx="3255264"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8" name="Content Placeholder 2"/>
          <p:cNvSpPr>
            <a:spLocks noGrp="1"/>
          </p:cNvSpPr>
          <p:nvPr>
            <p:ph idx="25"/>
          </p:nvPr>
        </p:nvSpPr>
        <p:spPr>
          <a:xfrm>
            <a:off x="8238307" y="3925977"/>
            <a:ext cx="3255264"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19" name="Content Placeholder 4"/>
          <p:cNvSpPr>
            <a:spLocks noGrp="1"/>
          </p:cNvSpPr>
          <p:nvPr>
            <p:ph sz="quarter" idx="26" hasCustomPrompt="1"/>
          </p:nvPr>
        </p:nvSpPr>
        <p:spPr>
          <a:xfrm>
            <a:off x="8234759" y="1235847"/>
            <a:ext cx="3258813" cy="248518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91133"/>
            <a:ext cx="3255264"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Tree>
    <p:extLst>
      <p:ext uri="{BB962C8B-B14F-4D97-AF65-F5344CB8AC3E}">
        <p14:creationId xmlns:p14="http://schemas.microsoft.com/office/powerpoint/2010/main" val="316304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umn_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7" y="4554485"/>
            <a:ext cx="4998719" cy="1247227"/>
          </a:xfrm>
        </p:spPr>
        <p:txBody>
          <a:bodyPr lIns="0" tIns="0" rIns="0" numCol="1" spcCol="457200" anchor="t"/>
          <a:lstStyle>
            <a:lvl1pPr marL="0" indent="0" algn="ctr">
              <a:lnSpc>
                <a:spcPct val="10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Content Placeholder 4"/>
          <p:cNvSpPr>
            <a:spLocks noGrp="1"/>
          </p:cNvSpPr>
          <p:nvPr>
            <p:ph sz="quarter" idx="18" hasCustomPrompt="1"/>
          </p:nvPr>
        </p:nvSpPr>
        <p:spPr>
          <a:xfrm>
            <a:off x="768099" y="1235848"/>
            <a:ext cx="4998719" cy="300215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27"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
        <p:nvSpPr>
          <p:cNvPr id="20" name="Content Placeholder 2"/>
          <p:cNvSpPr>
            <a:spLocks noGrp="1"/>
          </p:cNvSpPr>
          <p:nvPr>
            <p:ph idx="19" hasCustomPrompt="1"/>
          </p:nvPr>
        </p:nvSpPr>
        <p:spPr>
          <a:xfrm>
            <a:off x="6494854" y="4554485"/>
            <a:ext cx="4998719" cy="1247227"/>
          </a:xfrm>
        </p:spPr>
        <p:txBody>
          <a:bodyPr lIns="0" tIns="0" rIns="0" numCol="1" spcCol="457200" anchor="t"/>
          <a:lstStyle>
            <a:lvl1pPr marL="0" indent="0" algn="ctr">
              <a:lnSpc>
                <a:spcPct val="10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1" name="Content Placeholder 4"/>
          <p:cNvSpPr>
            <a:spLocks noGrp="1"/>
          </p:cNvSpPr>
          <p:nvPr>
            <p:ph sz="quarter" idx="20" hasCustomPrompt="1"/>
          </p:nvPr>
        </p:nvSpPr>
        <p:spPr>
          <a:xfrm>
            <a:off x="6494855" y="1235848"/>
            <a:ext cx="4998719" cy="300215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Tree>
    <p:extLst>
      <p:ext uri="{BB962C8B-B14F-4D97-AF65-F5344CB8AC3E}">
        <p14:creationId xmlns:p14="http://schemas.microsoft.com/office/powerpoint/2010/main" val="796008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300023" indent="-300023">
              <a:lnSpc>
                <a:spcPct val="100000"/>
              </a:lnSpc>
              <a:spcBef>
                <a:spcPts val="0"/>
              </a:spcBef>
              <a:spcAft>
                <a:spcPts val="1891"/>
              </a:spcAft>
              <a:buClr>
                <a:schemeClr val="accent1"/>
              </a:buClr>
              <a:buSzPct val="90000"/>
              <a:buFont typeface="Arial"/>
              <a:buChar char="•"/>
              <a:defRPr sz="2731"/>
            </a:lvl1pPr>
            <a:lvl2pPr marL="300023" indent="-300023">
              <a:lnSpc>
                <a:spcPct val="110000"/>
              </a:lnSpc>
              <a:spcBef>
                <a:spcPts val="0"/>
              </a:spcBef>
              <a:spcAft>
                <a:spcPts val="1891"/>
              </a:spcAft>
              <a:buClr>
                <a:schemeClr val="accent1"/>
              </a:buClr>
              <a:buSzPct val="90000"/>
              <a:buFont typeface="Arial"/>
              <a:buChar char="•"/>
              <a:defRPr sz="2520"/>
            </a:lvl2pPr>
            <a:lvl3pPr marL="300023" indent="-300023">
              <a:lnSpc>
                <a:spcPct val="100000"/>
              </a:lnSpc>
              <a:spcBef>
                <a:spcPts val="0"/>
              </a:spcBef>
              <a:spcAft>
                <a:spcPts val="1891"/>
              </a:spcAft>
              <a:buClr>
                <a:schemeClr val="accent1"/>
              </a:buClr>
              <a:buSzPct val="90000"/>
              <a:buFont typeface="Arial"/>
              <a:buChar char="•"/>
              <a:defRPr sz="2520"/>
            </a:lvl3pPr>
            <a:lvl4pPr marL="300023" indent="-300023">
              <a:lnSpc>
                <a:spcPct val="100000"/>
              </a:lnSpc>
              <a:spcBef>
                <a:spcPts val="0"/>
              </a:spcBef>
              <a:spcAft>
                <a:spcPts val="1891"/>
              </a:spcAft>
              <a:buClr>
                <a:schemeClr val="accent1"/>
              </a:buClr>
              <a:buSzPct val="90000"/>
              <a:buFont typeface="Arial"/>
              <a:buChar char="•"/>
              <a:defRPr sz="2520"/>
            </a:lvl4pPr>
            <a:lvl5pPr marL="300023" indent="-300023">
              <a:lnSpc>
                <a:spcPct val="100000"/>
              </a:lnSpc>
              <a:spcBef>
                <a:spcPts val="0"/>
              </a:spcBef>
              <a:spcAft>
                <a:spcPts val="1891"/>
              </a:spcAft>
              <a:buClr>
                <a:schemeClr val="accent1"/>
              </a:buClr>
              <a:buSzPct val="90000"/>
              <a:buFont typeface="Arial"/>
              <a:buChar char="•"/>
              <a:defRPr sz="252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8"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p>
            <a:r>
              <a:rPr lang="en-US" dirty="0"/>
              <a:t>Click to edit slide heading</a:t>
            </a:r>
          </a:p>
        </p:txBody>
      </p:sp>
      <p:sp>
        <p:nvSpPr>
          <p:cNvPr id="9" name="Text Placeholder 22"/>
          <p:cNvSpPr>
            <a:spLocks noGrp="1"/>
          </p:cNvSpPr>
          <p:nvPr>
            <p:ph type="body" sz="quarter" idx="10"/>
          </p:nvPr>
        </p:nvSpPr>
        <p:spPr>
          <a:xfrm>
            <a:off x="2116340"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995760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425696"/>
          </a:xfrm>
        </p:spPr>
        <p:txBody>
          <a:bodyPr lIns="0" tIns="0" rIns="0" numCol="1" spcCol="457200"/>
          <a:lstStyle>
            <a:lvl1pPr marL="240018" indent="-240018">
              <a:lnSpc>
                <a:spcPct val="100000"/>
              </a:lnSpc>
              <a:spcBef>
                <a:spcPts val="0"/>
              </a:spcBef>
              <a:spcAft>
                <a:spcPts val="1891"/>
              </a:spcAft>
              <a:buClr>
                <a:schemeClr val="accent1"/>
              </a:buClr>
              <a:buSzPct val="90000"/>
              <a:buFont typeface="Arial"/>
              <a:buChar char="•"/>
              <a:defRPr sz="2731"/>
            </a:lvl1pPr>
            <a:lvl2pPr marL="240018" indent="-240018">
              <a:lnSpc>
                <a:spcPct val="100000"/>
              </a:lnSpc>
              <a:spcBef>
                <a:spcPts val="0"/>
              </a:spcBef>
              <a:spcAft>
                <a:spcPts val="1891"/>
              </a:spcAft>
              <a:buClr>
                <a:schemeClr val="accent1"/>
              </a:buClr>
              <a:buSzPct val="90000"/>
              <a:buFont typeface="Arial"/>
              <a:buChar char="•"/>
              <a:defRPr sz="2731"/>
            </a:lvl2pPr>
            <a:lvl3pPr marL="240018" indent="-240018">
              <a:lnSpc>
                <a:spcPct val="100000"/>
              </a:lnSpc>
              <a:spcBef>
                <a:spcPts val="0"/>
              </a:spcBef>
              <a:spcAft>
                <a:spcPts val="1891"/>
              </a:spcAft>
              <a:buClr>
                <a:schemeClr val="accent1"/>
              </a:buClr>
              <a:buSzPct val="90000"/>
              <a:buFont typeface="Arial"/>
              <a:buChar char="•"/>
              <a:defRPr sz="2731"/>
            </a:lvl3pPr>
            <a:lvl4pPr marL="240018" indent="-240018">
              <a:lnSpc>
                <a:spcPct val="100000"/>
              </a:lnSpc>
              <a:spcBef>
                <a:spcPts val="0"/>
              </a:spcBef>
              <a:spcAft>
                <a:spcPts val="1891"/>
              </a:spcAft>
              <a:buClr>
                <a:schemeClr val="accent1"/>
              </a:buClr>
              <a:buSzPct val="90000"/>
              <a:buFont typeface="Arial"/>
              <a:buChar char="•"/>
              <a:defRPr sz="2731"/>
            </a:lvl4pPr>
            <a:lvl5pPr marL="240018" indent="-240018">
              <a:lnSpc>
                <a:spcPct val="100000"/>
              </a:lnSpc>
              <a:spcBef>
                <a:spcPts val="0"/>
              </a:spcBef>
              <a:spcAft>
                <a:spcPts val="1891"/>
              </a:spcAft>
              <a:buClr>
                <a:schemeClr val="accent1"/>
              </a:buClr>
              <a:buSzPct val="90000"/>
              <a:buFont typeface="Arial"/>
              <a:buChar char="•"/>
              <a:defRPr sz="27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Content Placeholder 2"/>
          <p:cNvSpPr>
            <a:spLocks noGrp="1"/>
          </p:cNvSpPr>
          <p:nvPr>
            <p:ph idx="16"/>
          </p:nvPr>
        </p:nvSpPr>
        <p:spPr>
          <a:xfrm>
            <a:off x="6400800" y="1377696"/>
            <a:ext cx="5035296" cy="4425696"/>
          </a:xfrm>
        </p:spPr>
        <p:txBody>
          <a:bodyPr lIns="0" tIns="0" rIns="0" numCol="1" spcCol="457200"/>
          <a:lstStyle>
            <a:lvl1pPr marL="240018" indent="-240018">
              <a:lnSpc>
                <a:spcPct val="100000"/>
              </a:lnSpc>
              <a:spcBef>
                <a:spcPts val="0"/>
              </a:spcBef>
              <a:spcAft>
                <a:spcPts val="1891"/>
              </a:spcAft>
              <a:buClr>
                <a:schemeClr val="accent1"/>
              </a:buClr>
              <a:buSzPct val="90000"/>
              <a:buFont typeface="Arial"/>
              <a:buChar char="•"/>
              <a:defRPr sz="2731"/>
            </a:lvl1pPr>
            <a:lvl2pPr marL="240018" indent="-240018">
              <a:lnSpc>
                <a:spcPct val="100000"/>
              </a:lnSpc>
              <a:spcBef>
                <a:spcPts val="0"/>
              </a:spcBef>
              <a:spcAft>
                <a:spcPts val="1891"/>
              </a:spcAft>
              <a:buClr>
                <a:schemeClr val="accent1"/>
              </a:buClr>
              <a:buSzPct val="90000"/>
              <a:buFont typeface="Arial"/>
              <a:buChar char="•"/>
              <a:defRPr sz="2731"/>
            </a:lvl2pPr>
            <a:lvl3pPr marL="240018" indent="-240018">
              <a:lnSpc>
                <a:spcPct val="100000"/>
              </a:lnSpc>
              <a:spcBef>
                <a:spcPts val="0"/>
              </a:spcBef>
              <a:spcAft>
                <a:spcPts val="1891"/>
              </a:spcAft>
              <a:buClr>
                <a:schemeClr val="accent1"/>
              </a:buClr>
              <a:buSzPct val="90000"/>
              <a:buFont typeface="Arial"/>
              <a:buChar char="•"/>
              <a:defRPr sz="2731"/>
            </a:lvl3pPr>
            <a:lvl4pPr marL="240018" indent="-240018">
              <a:lnSpc>
                <a:spcPct val="100000"/>
              </a:lnSpc>
              <a:spcBef>
                <a:spcPts val="0"/>
              </a:spcBef>
              <a:spcAft>
                <a:spcPts val="1891"/>
              </a:spcAft>
              <a:buClr>
                <a:schemeClr val="accent1"/>
              </a:buClr>
              <a:buSzPct val="90000"/>
              <a:buFont typeface="Arial"/>
              <a:buChar char="•"/>
              <a:defRPr sz="2731"/>
            </a:lvl4pPr>
            <a:lvl5pPr marL="240018" indent="-240018">
              <a:lnSpc>
                <a:spcPct val="100000"/>
              </a:lnSpc>
              <a:spcBef>
                <a:spcPts val="0"/>
              </a:spcBef>
              <a:spcAft>
                <a:spcPts val="1891"/>
              </a:spcAft>
              <a:buClr>
                <a:schemeClr val="accent1"/>
              </a:buClr>
              <a:buSzPct val="90000"/>
              <a:buFont typeface="Arial"/>
              <a:buChar char="•"/>
              <a:defRPr sz="27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p>
            <a:r>
              <a:rPr lang="en-US" dirty="0"/>
              <a:t>Click to edit slide heading</a:t>
            </a:r>
          </a:p>
        </p:txBody>
      </p:sp>
      <p:sp>
        <p:nvSpPr>
          <p:cNvPr id="12" name="Text Placeholder 22"/>
          <p:cNvSpPr>
            <a:spLocks noGrp="1"/>
          </p:cNvSpPr>
          <p:nvPr>
            <p:ph type="body" sz="quarter" idx="10"/>
          </p:nvPr>
        </p:nvSpPr>
        <p:spPr>
          <a:xfrm>
            <a:off x="2116333"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4171331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16" name="Pentagon 15"/>
          <p:cNvSpPr/>
          <p:nvPr userDrawn="1"/>
        </p:nvSpPr>
        <p:spPr>
          <a:xfrm>
            <a:off x="0" y="0"/>
            <a:ext cx="11494189" cy="6858000"/>
          </a:xfrm>
          <a:prstGeom prst="homePlat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Pentagon 1"/>
          <p:cNvSpPr/>
          <p:nvPr userDrawn="1"/>
        </p:nvSpPr>
        <p:spPr>
          <a:xfrm>
            <a:off x="3" y="0"/>
            <a:ext cx="11263275" cy="68580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2"/>
          <p:cNvSpPr>
            <a:spLocks noGrp="1" noChangeArrowheads="1"/>
          </p:cNvSpPr>
          <p:nvPr>
            <p:ph type="ctrTitle" hasCustomPrompt="1"/>
          </p:nvPr>
        </p:nvSpPr>
        <p:spPr>
          <a:xfrm>
            <a:off x="768096" y="1915052"/>
            <a:ext cx="7518400" cy="1117600"/>
          </a:xfrm>
          <a:prstGeom prst="rect">
            <a:avLst/>
          </a:prstGeom>
          <a:effectLst/>
        </p:spPr>
        <p:txBody>
          <a:bodyPr wrap="square" lIns="0" rIns="0" bIns="0" anchor="ctr">
            <a:noAutofit/>
          </a:bodyPr>
          <a:lstStyle>
            <a:lvl1pPr algn="l">
              <a:lnSpc>
                <a:spcPct val="90000"/>
              </a:lnSpc>
              <a:defRPr sz="7874" b="1" i="0">
                <a:solidFill>
                  <a:schemeClr val="bg1"/>
                </a:solidFill>
                <a:latin typeface="Arial"/>
                <a:cs typeface="Arial"/>
              </a:defRPr>
            </a:lvl1pPr>
          </a:lstStyle>
          <a:p>
            <a:r>
              <a:rPr lang="en-US" dirty="0"/>
              <a:t>Welcome</a:t>
            </a:r>
          </a:p>
        </p:txBody>
      </p:sp>
      <p:sp>
        <p:nvSpPr>
          <p:cNvPr id="5" name="Text Placeholder 4"/>
          <p:cNvSpPr>
            <a:spLocks noGrp="1"/>
          </p:cNvSpPr>
          <p:nvPr>
            <p:ph type="body" sz="quarter" idx="10" hasCustomPrompt="1"/>
          </p:nvPr>
        </p:nvSpPr>
        <p:spPr>
          <a:xfrm>
            <a:off x="768096" y="3706393"/>
            <a:ext cx="3386667" cy="491067"/>
          </a:xfrm>
        </p:spPr>
        <p:txBody>
          <a:bodyPr/>
          <a:lstStyle>
            <a:lvl1pPr marL="0" indent="0">
              <a:lnSpc>
                <a:spcPct val="100000"/>
              </a:lnSpc>
              <a:spcAft>
                <a:spcPts val="0"/>
              </a:spcAft>
              <a:buFont typeface="Arial"/>
              <a:buNone/>
              <a:defRPr sz="2100" b="1"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9" name="Text Placeholder 4"/>
          <p:cNvSpPr>
            <a:spLocks noGrp="1"/>
          </p:cNvSpPr>
          <p:nvPr>
            <p:ph type="body" sz="quarter" idx="12" hasCustomPrompt="1"/>
          </p:nvPr>
        </p:nvSpPr>
        <p:spPr>
          <a:xfrm>
            <a:off x="768096" y="4243077"/>
            <a:ext cx="3386667" cy="1237267"/>
          </a:xfrm>
        </p:spPr>
        <p:txBody>
          <a:bodyPr/>
          <a:lstStyle>
            <a:lvl1pPr marL="0" indent="0">
              <a:lnSpc>
                <a:spcPct val="100000"/>
              </a:lnSpc>
              <a:spcAft>
                <a:spcPts val="0"/>
              </a:spcAft>
              <a:buFont typeface="Arial"/>
              <a:buNone/>
              <a:defRPr sz="1680" b="0"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sp>
        <p:nvSpPr>
          <p:cNvPr id="10" name="Text Placeholder 4"/>
          <p:cNvSpPr>
            <a:spLocks noGrp="1"/>
          </p:cNvSpPr>
          <p:nvPr>
            <p:ph type="body" sz="quarter" idx="13" hasCustomPrompt="1"/>
          </p:nvPr>
        </p:nvSpPr>
        <p:spPr>
          <a:xfrm>
            <a:off x="4668449" y="3706393"/>
            <a:ext cx="3386667" cy="491067"/>
          </a:xfrm>
        </p:spPr>
        <p:txBody>
          <a:bodyPr/>
          <a:lstStyle>
            <a:lvl1pPr marL="0" indent="0">
              <a:lnSpc>
                <a:spcPct val="100000"/>
              </a:lnSpc>
              <a:spcAft>
                <a:spcPts val="0"/>
              </a:spcAft>
              <a:buFont typeface="Arial"/>
              <a:buNone/>
              <a:defRPr sz="2100" b="1"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11" name="Text Placeholder 4"/>
          <p:cNvSpPr>
            <a:spLocks noGrp="1"/>
          </p:cNvSpPr>
          <p:nvPr>
            <p:ph type="body" sz="quarter" idx="14" hasCustomPrompt="1"/>
          </p:nvPr>
        </p:nvSpPr>
        <p:spPr>
          <a:xfrm>
            <a:off x="4668449" y="4243077"/>
            <a:ext cx="3386667" cy="1237267"/>
          </a:xfrm>
        </p:spPr>
        <p:txBody>
          <a:bodyPr/>
          <a:lstStyle>
            <a:lvl1pPr marL="0" indent="0">
              <a:lnSpc>
                <a:spcPct val="100000"/>
              </a:lnSpc>
              <a:spcAft>
                <a:spcPts val="0"/>
              </a:spcAft>
              <a:buFont typeface="Arial"/>
              <a:buNone/>
              <a:defRPr sz="1680" b="0"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6" name="Group 5"/>
          <p:cNvGrpSpPr/>
          <p:nvPr userDrawn="1"/>
        </p:nvGrpSpPr>
        <p:grpSpPr>
          <a:xfrm>
            <a:off x="6619037" y="3"/>
            <a:ext cx="4682067" cy="6866119"/>
            <a:chOff x="5473638" y="0"/>
            <a:chExt cx="3511550" cy="5149589"/>
          </a:xfrm>
        </p:grpSpPr>
        <p:sp>
          <p:nvSpPr>
            <p:cNvPr id="26" name="Freeform 25"/>
            <p:cNvSpPr/>
            <p:nvPr userDrawn="1"/>
          </p:nvSpPr>
          <p:spPr>
            <a:xfrm>
              <a:off x="5473638" y="0"/>
              <a:ext cx="3060824" cy="2604192"/>
            </a:xfrm>
            <a:custGeom>
              <a:avLst/>
              <a:gdLst>
                <a:gd name="connsiteX0" fmla="*/ 0 w 3048124"/>
                <a:gd name="connsiteY0" fmla="*/ 0 h 2585142"/>
                <a:gd name="connsiteX1" fmla="*/ 925965 w 3048124"/>
                <a:gd name="connsiteY1" fmla="*/ 0 h 2585142"/>
                <a:gd name="connsiteX2" fmla="*/ 3048124 w 3048124"/>
                <a:gd name="connsiteY2" fmla="*/ 2122159 h 2585142"/>
                <a:gd name="connsiteX3" fmla="*/ 2585142 w 3048124"/>
                <a:gd name="connsiteY3" fmla="*/ 2585142 h 2585142"/>
                <a:gd name="connsiteX4" fmla="*/ 0 w 3048124"/>
                <a:gd name="connsiteY4" fmla="*/ 0 h 2585142"/>
                <a:gd name="connsiteX0" fmla="*/ 0 w 3048124"/>
                <a:gd name="connsiteY0" fmla="*/ 0 h 2604192"/>
                <a:gd name="connsiteX1" fmla="*/ 925965 w 3048124"/>
                <a:gd name="connsiteY1" fmla="*/ 0 h 2604192"/>
                <a:gd name="connsiteX2" fmla="*/ 3048124 w 3048124"/>
                <a:gd name="connsiteY2" fmla="*/ 2122159 h 2604192"/>
                <a:gd name="connsiteX3" fmla="*/ 2604192 w 3048124"/>
                <a:gd name="connsiteY3" fmla="*/ 2604192 h 2604192"/>
                <a:gd name="connsiteX4" fmla="*/ 0 w 3048124"/>
                <a:gd name="connsiteY4" fmla="*/ 0 h 2604192"/>
                <a:gd name="connsiteX0" fmla="*/ 0 w 3063999"/>
                <a:gd name="connsiteY0" fmla="*/ 0 h 2604192"/>
                <a:gd name="connsiteX1" fmla="*/ 925965 w 3063999"/>
                <a:gd name="connsiteY1" fmla="*/ 0 h 2604192"/>
                <a:gd name="connsiteX2" fmla="*/ 3063999 w 3063999"/>
                <a:gd name="connsiteY2" fmla="*/ 2134859 h 2604192"/>
                <a:gd name="connsiteX3" fmla="*/ 2604192 w 3063999"/>
                <a:gd name="connsiteY3" fmla="*/ 2604192 h 2604192"/>
                <a:gd name="connsiteX4" fmla="*/ 0 w 3063999"/>
                <a:gd name="connsiteY4" fmla="*/ 0 h 2604192"/>
                <a:gd name="connsiteX0" fmla="*/ 0 w 3063999"/>
                <a:gd name="connsiteY0" fmla="*/ 0 h 2604192"/>
                <a:gd name="connsiteX1" fmla="*/ 925965 w 3063999"/>
                <a:gd name="connsiteY1" fmla="*/ 0 h 2604192"/>
                <a:gd name="connsiteX2" fmla="*/ 3063999 w 3063999"/>
                <a:gd name="connsiteY2" fmla="*/ 2141209 h 2604192"/>
                <a:gd name="connsiteX3" fmla="*/ 2604192 w 3063999"/>
                <a:gd name="connsiteY3" fmla="*/ 2604192 h 2604192"/>
                <a:gd name="connsiteX4" fmla="*/ 0 w 3063999"/>
                <a:gd name="connsiteY4" fmla="*/ 0 h 2604192"/>
                <a:gd name="connsiteX0" fmla="*/ 0 w 3060824"/>
                <a:gd name="connsiteY0" fmla="*/ 0 h 2604192"/>
                <a:gd name="connsiteX1" fmla="*/ 925965 w 3060824"/>
                <a:gd name="connsiteY1" fmla="*/ 0 h 2604192"/>
                <a:gd name="connsiteX2" fmla="*/ 3060824 w 3060824"/>
                <a:gd name="connsiteY2" fmla="*/ 2134859 h 2604192"/>
                <a:gd name="connsiteX3" fmla="*/ 2604192 w 3060824"/>
                <a:gd name="connsiteY3" fmla="*/ 2604192 h 2604192"/>
                <a:gd name="connsiteX4" fmla="*/ 0 w 3060824"/>
                <a:gd name="connsiteY4" fmla="*/ 0 h 260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824" h="2604192">
                  <a:moveTo>
                    <a:pt x="0" y="0"/>
                  </a:moveTo>
                  <a:lnTo>
                    <a:pt x="925965" y="0"/>
                  </a:lnTo>
                  <a:lnTo>
                    <a:pt x="3060824" y="2134859"/>
                  </a:lnTo>
                  <a:lnTo>
                    <a:pt x="2604192" y="2604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Freeform 32"/>
            <p:cNvSpPr/>
            <p:nvPr userDrawn="1"/>
          </p:nvSpPr>
          <p:spPr>
            <a:xfrm>
              <a:off x="5494333" y="2578791"/>
              <a:ext cx="3040129" cy="2570798"/>
            </a:xfrm>
            <a:custGeom>
              <a:avLst/>
              <a:gdLst>
                <a:gd name="connsiteX0" fmla="*/ 2564447 w 3027429"/>
                <a:gd name="connsiteY0" fmla="*/ 0 h 2564448"/>
                <a:gd name="connsiteX1" fmla="*/ 3027429 w 3027429"/>
                <a:gd name="connsiteY1" fmla="*/ 462983 h 2564448"/>
                <a:gd name="connsiteX2" fmla="*/ 925964 w 3027429"/>
                <a:gd name="connsiteY2" fmla="*/ 2564448 h 2564448"/>
                <a:gd name="connsiteX3" fmla="*/ 0 w 3027429"/>
                <a:gd name="connsiteY3" fmla="*/ 2564448 h 2564448"/>
                <a:gd name="connsiteX4" fmla="*/ 2564447 w 3027429"/>
                <a:gd name="connsiteY4" fmla="*/ 0 h 2564448"/>
                <a:gd name="connsiteX0" fmla="*/ 2573972 w 3027429"/>
                <a:gd name="connsiteY0" fmla="*/ 0 h 2570798"/>
                <a:gd name="connsiteX1" fmla="*/ 3027429 w 3027429"/>
                <a:gd name="connsiteY1" fmla="*/ 469333 h 2570798"/>
                <a:gd name="connsiteX2" fmla="*/ 925964 w 3027429"/>
                <a:gd name="connsiteY2" fmla="*/ 2570798 h 2570798"/>
                <a:gd name="connsiteX3" fmla="*/ 0 w 3027429"/>
                <a:gd name="connsiteY3" fmla="*/ 2570798 h 2570798"/>
                <a:gd name="connsiteX4" fmla="*/ 2573972 w 3027429"/>
                <a:gd name="connsiteY4" fmla="*/ 0 h 2570798"/>
                <a:gd name="connsiteX0" fmla="*/ 2573972 w 3040129"/>
                <a:gd name="connsiteY0" fmla="*/ 0 h 2570798"/>
                <a:gd name="connsiteX1" fmla="*/ 3040129 w 3040129"/>
                <a:gd name="connsiteY1" fmla="*/ 456633 h 2570798"/>
                <a:gd name="connsiteX2" fmla="*/ 925964 w 3040129"/>
                <a:gd name="connsiteY2" fmla="*/ 2570798 h 2570798"/>
                <a:gd name="connsiteX3" fmla="*/ 0 w 3040129"/>
                <a:gd name="connsiteY3" fmla="*/ 2570798 h 2570798"/>
                <a:gd name="connsiteX4" fmla="*/ 2573972 w 3040129"/>
                <a:gd name="connsiteY4" fmla="*/ 0 h 257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129" h="2570798">
                  <a:moveTo>
                    <a:pt x="2573972" y="0"/>
                  </a:moveTo>
                  <a:lnTo>
                    <a:pt x="3040129" y="456633"/>
                  </a:lnTo>
                  <a:lnTo>
                    <a:pt x="925964" y="2570798"/>
                  </a:lnTo>
                  <a:lnTo>
                    <a:pt x="0" y="2570798"/>
                  </a:lnTo>
                  <a:lnTo>
                    <a:pt x="2573972"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Diamond 13"/>
            <p:cNvSpPr/>
            <p:nvPr userDrawn="1"/>
          </p:nvSpPr>
          <p:spPr>
            <a:xfrm>
              <a:off x="8058337"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grpSp>
        <p:nvGrpSpPr>
          <p:cNvPr id="20" name="Group 19"/>
          <p:cNvGrpSpPr/>
          <p:nvPr userDrawn="1"/>
        </p:nvGrpSpPr>
        <p:grpSpPr>
          <a:xfrm>
            <a:off x="9137370" y="6189665"/>
            <a:ext cx="2508532" cy="466011"/>
            <a:chOff x="9526545" y="4571491"/>
            <a:chExt cx="1881399" cy="349508"/>
          </a:xfrm>
        </p:grpSpPr>
        <p:pic>
          <p:nvPicPr>
            <p:cNvPr id="21" name="Picture 2" descr="C:\Users\mhilla\Desktop\08LIM5-logo-2col.jpg"/>
            <p:cNvPicPr>
              <a:picLocks noChangeAspect="1" noChangeArrowheads="1"/>
            </p:cNvPicPr>
            <p:nvPr userDrawn="1"/>
          </p:nvPicPr>
          <p:blipFill>
            <a:blip r:embed="rId2" cstate="print"/>
            <a:srcRect/>
            <a:stretch>
              <a:fillRect/>
            </a:stretch>
          </p:blipFill>
          <p:spPr bwMode="auto">
            <a:xfrm>
              <a:off x="10664261" y="4631635"/>
              <a:ext cx="743683" cy="247894"/>
            </a:xfrm>
            <a:prstGeom prst="rect">
              <a:avLst/>
            </a:prstGeom>
            <a:noFill/>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26545" y="4571491"/>
              <a:ext cx="803868" cy="349508"/>
            </a:xfrm>
            <a:prstGeom prst="rect">
              <a:avLst/>
            </a:prstGeom>
          </p:spPr>
        </p:pic>
      </p:grpSp>
    </p:spTree>
    <p:extLst>
      <p:ext uri="{BB962C8B-B14F-4D97-AF65-F5344CB8AC3E}">
        <p14:creationId xmlns:p14="http://schemas.microsoft.com/office/powerpoint/2010/main" val="587333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_New 10-30-17">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18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Only NO LOGOS">
    <p:spTree>
      <p:nvGrpSpPr>
        <p:cNvPr id="1" name=""/>
        <p:cNvGrpSpPr/>
        <p:nvPr/>
      </p:nvGrpSpPr>
      <p:grpSpPr>
        <a:xfrm>
          <a:off x="0" y="0"/>
          <a:ext cx="0" cy="0"/>
          <a:chOff x="0" y="0"/>
          <a:chExt cx="0" cy="0"/>
        </a:xfrm>
      </p:grpSpPr>
      <p:sp>
        <p:nvSpPr>
          <p:cNvPr id="6" name="Title 1"/>
          <p:cNvSpPr>
            <a:spLocks noGrp="1"/>
          </p:cNvSpPr>
          <p:nvPr>
            <p:ph type="title"/>
          </p:nvPr>
        </p:nvSpPr>
        <p:spPr>
          <a:xfrm>
            <a:off x="471053" y="-73482"/>
            <a:ext cx="11174849" cy="965025"/>
          </a:xfrm>
        </p:spPr>
        <p:txBody>
          <a:bodyPr/>
          <a:lstStyle/>
          <a:p>
            <a:r>
              <a:rPr lang="en-US"/>
              <a:t>Click to edit Master title style</a:t>
            </a:r>
          </a:p>
        </p:txBody>
      </p:sp>
      <p:cxnSp>
        <p:nvCxnSpPr>
          <p:cNvPr id="7" name="Straight Connector 6"/>
          <p:cNvCxnSpPr/>
          <p:nvPr userDrawn="1"/>
        </p:nvCxnSpPr>
        <p:spPr>
          <a:xfrm>
            <a:off x="471054" y="967741"/>
            <a:ext cx="11311005"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750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Content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41C7282-3E5D-E245-98BA-F00051A8A5CC}"/>
              </a:ext>
            </a:extLst>
          </p:cNvPr>
          <p:cNvSpPr>
            <a:spLocks noGrp="1"/>
          </p:cNvSpPr>
          <p:nvPr>
            <p:ph type="title"/>
          </p:nvPr>
        </p:nvSpPr>
        <p:spPr>
          <a:xfrm>
            <a:off x="838200" y="588433"/>
            <a:ext cx="10515600" cy="838200"/>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3765817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2.jpe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11.gi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8.xml"/><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0026032" y="6076840"/>
            <a:ext cx="1746868" cy="503312"/>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694" r:id="rId5"/>
    <p:sldLayoutId id="2147483669" r:id="rId6"/>
    <p:sldLayoutId id="2147483693" r:id="rId7"/>
    <p:sldLayoutId id="2147483692" r:id="rId8"/>
    <p:sldLayoutId id="2147483689" r:id="rId9"/>
    <p:sldLayoutId id="2147483701" r:id="rId10"/>
    <p:sldLayoutId id="2147483691" r:id="rId11"/>
    <p:sldLayoutId id="2147483697" r:id="rId12"/>
    <p:sldLayoutId id="2147483698" r:id="rId13"/>
    <p:sldLayoutId id="2147483700" r:id="rId14"/>
    <p:sldLayoutId id="2147483724" r:id="rId15"/>
    <p:sldLayoutId id="2147483725" r:id="rId16"/>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1377696"/>
            <a:ext cx="10668000" cy="4425696"/>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text</a:t>
            </a:r>
          </a:p>
        </p:txBody>
      </p:sp>
      <p:sp>
        <p:nvSpPr>
          <p:cNvPr id="13" name="Text Placeholder 7"/>
          <p:cNvSpPr txBox="1">
            <a:spLocks/>
          </p:cNvSpPr>
          <p:nvPr/>
        </p:nvSpPr>
        <p:spPr>
          <a:xfrm>
            <a:off x="801511" y="6189663"/>
            <a:ext cx="7790293" cy="379412"/>
          </a:xfrm>
          <a:prstGeom prst="rect">
            <a:avLst/>
          </a:prstGeom>
        </p:spPr>
        <p:txBody>
          <a:bodyPr lIns="96012"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236685" marR="0" lvl="0" indent="-236685" algn="l" defTabSz="960072" rtl="0" eaLnBrk="1" fontAlgn="base" latinLnBrk="0" hangingPunct="1">
              <a:lnSpc>
                <a:spcPts val="1260"/>
              </a:lnSpc>
              <a:spcBef>
                <a:spcPts val="0"/>
              </a:spcBef>
              <a:spcAft>
                <a:spcPts val="629"/>
              </a:spcAft>
              <a:buClr>
                <a:srgbClr val="002F6C"/>
              </a:buClr>
              <a:buSzPct val="100000"/>
              <a:buFont typeface="Wingdings 3" pitchFamily="18" charset="2"/>
              <a:buNone/>
              <a:tabLst/>
              <a:defRPr/>
            </a:pPr>
            <a:endParaRPr kumimoji="0" lang="en-US" sz="1051" b="0" i="0" u="none" strike="noStrike" kern="0" cap="none" spc="0" normalizeH="0" baseline="0" noProof="0" dirty="0">
              <a:ln>
                <a:noFill/>
              </a:ln>
              <a:solidFill>
                <a:srgbClr val="000000"/>
              </a:solidFill>
              <a:effectLst/>
              <a:uLnTx/>
              <a:uFillTx/>
              <a:latin typeface="Arial Narrow" pitchFamily="34" charset="0"/>
              <a:ea typeface="+mn-ea"/>
              <a:cs typeface="+mn-cs"/>
            </a:endParaRPr>
          </a:p>
        </p:txBody>
      </p:sp>
      <p:cxnSp>
        <p:nvCxnSpPr>
          <p:cNvPr id="41" name="Straight Connector 40"/>
          <p:cNvCxnSpPr/>
          <p:nvPr userDrawn="1"/>
        </p:nvCxnSpPr>
        <p:spPr>
          <a:xfrm>
            <a:off x="471053" y="967741"/>
            <a:ext cx="11311004"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itle Placeholder 37"/>
          <p:cNvSpPr>
            <a:spLocks noGrp="1"/>
          </p:cNvSpPr>
          <p:nvPr>
            <p:ph type="title"/>
          </p:nvPr>
        </p:nvSpPr>
        <p:spPr>
          <a:xfrm>
            <a:off x="471054" y="-73482"/>
            <a:ext cx="11174849" cy="965025"/>
          </a:xfrm>
          <a:prstGeom prst="rect">
            <a:avLst/>
          </a:prstGeom>
        </p:spPr>
        <p:txBody>
          <a:bodyPr vert="horz" wrap="none" lIns="0" tIns="0" rIns="0" bIns="0" rtlCol="0" anchor="b">
            <a:noAutofit/>
          </a:bodyPr>
          <a:lstStyle/>
          <a:p>
            <a:r>
              <a:rPr lang="en-US" dirty="0"/>
              <a:t>Click to edit slide heading</a:t>
            </a:r>
          </a:p>
        </p:txBody>
      </p:sp>
      <p:pic>
        <p:nvPicPr>
          <p:cNvPr id="9" name="Picture 8"/>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0" name="Picture 2" descr="C:\Users\mhilla\Desktop\08LIM5-logo-2col.jpg"/>
          <p:cNvPicPr>
            <a:picLocks noChangeAspect="1" noChangeArrowheads="1"/>
          </p:cNvPicPr>
          <p:nvPr userDrawn="1"/>
        </p:nvPicPr>
        <p:blipFill>
          <a:blip r:embed="rId2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29204808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26" r:id="rId7"/>
    <p:sldLayoutId id="2147483727"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3" r:id="rId20"/>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4233486022"/>
      </p:ext>
    </p:extLst>
  </p:cSld>
  <p:clrMap bg1="lt1" tx1="dk1" bg2="lt2" tx2="dk2" accent1="accent1" accent2="accent2" accent3="accent3" accent4="accent4" accent5="accent5" accent6="accent6" hlink="hlink" folHlink="folHlink"/>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729" r:id="rId1"/>
  </p:sldLayoutIdLst>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103929-E9FA-B4CA-2449-1CA244410A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8393" y="6082511"/>
            <a:ext cx="1490719" cy="440398"/>
          </a:xfrm>
          <a:prstGeom prst="rect">
            <a:avLst/>
          </a:prstGeom>
        </p:spPr>
      </p:pic>
      <p:pic>
        <p:nvPicPr>
          <p:cNvPr id="3" name="Picture 2">
            <a:extLst>
              <a:ext uri="{FF2B5EF4-FFF2-40B4-BE49-F238E27FC236}">
                <a16:creationId xmlns:a16="http://schemas.microsoft.com/office/drawing/2014/main" id="{8A9DD724-D30E-C39C-F122-77918778EE47}"/>
              </a:ext>
            </a:extLst>
          </p:cNvPr>
          <p:cNvPicPr>
            <a:picLocks noChangeAspect="1"/>
          </p:cNvPicPr>
          <p:nvPr userDrawn="1"/>
        </p:nvPicPr>
        <p:blipFill>
          <a:blip r:embed="rId4"/>
          <a:srcRect/>
          <a:stretch/>
        </p:blipFill>
        <p:spPr>
          <a:xfrm>
            <a:off x="10153560" y="6145803"/>
            <a:ext cx="1490719" cy="23503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731"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 Id="rId5" Type="http://schemas.openxmlformats.org/officeDocument/2006/relationships/chart" Target="../charts/chart19.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28" y="5293508"/>
            <a:ext cx="8156320" cy="477054"/>
          </a:xfrm>
        </p:spPr>
        <p:txBody>
          <a:bodyPr/>
          <a:lstStyle/>
          <a:p>
            <a:r>
              <a:rPr lang="en-US" dirty="0"/>
              <a:t>Turning the Ownership Ceiling Into the Floor</a:t>
            </a:r>
          </a:p>
        </p:txBody>
      </p:sp>
      <p:sp>
        <p:nvSpPr>
          <p:cNvPr id="3" name="Text Placeholder 2"/>
          <p:cNvSpPr>
            <a:spLocks noGrp="1"/>
          </p:cNvSpPr>
          <p:nvPr>
            <p:ph type="body" sz="quarter" idx="10"/>
          </p:nvPr>
        </p:nvSpPr>
        <p:spPr/>
        <p:txBody>
          <a:bodyPr/>
          <a:lstStyle/>
          <a:p>
            <a:r>
              <a:rPr lang="en-US" dirty="0"/>
              <a:t>Presenter</a:t>
            </a:r>
          </a:p>
        </p:txBody>
      </p:sp>
      <p:sp>
        <p:nvSpPr>
          <p:cNvPr id="4" name="Text Placeholder 3"/>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100866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Your Newest Customers</a:t>
            </a:r>
          </a:p>
        </p:txBody>
      </p:sp>
      <p:pic>
        <p:nvPicPr>
          <p:cNvPr id="10" name="Picture Placeholder 9"/>
          <p:cNvPicPr>
            <a:picLocks noGrp="1" noChangeAspect="1"/>
          </p:cNvPicPr>
          <p:nvPr>
            <p:ph type="pic" sz="quarter" idx="10"/>
          </p:nvPr>
        </p:nvPicPr>
        <p:blipFill rotWithShape="1">
          <a:blip r:embed="rId3"/>
          <a:srcRect l="83" t="20269" r="-83" b="27357"/>
          <a:stretch/>
        </p:blipFill>
        <p:spPr>
          <a:xfrm>
            <a:off x="0" y="1"/>
            <a:ext cx="12192000" cy="4257040"/>
          </a:xfrm>
          <a:prstGeom prst="rect">
            <a:avLst/>
          </a:prstGeom>
        </p:spPr>
      </p:pic>
    </p:spTree>
    <p:extLst>
      <p:ext uri="{BB962C8B-B14F-4D97-AF65-F5344CB8AC3E}">
        <p14:creationId xmlns:p14="http://schemas.microsoft.com/office/powerpoint/2010/main" val="1058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82" y="-70620"/>
            <a:ext cx="12191998" cy="890341"/>
          </a:xfrm>
        </p:spPr>
        <p:txBody>
          <a:bodyPr/>
          <a:lstStyle/>
          <a:p>
            <a:r>
              <a:rPr lang="en-US" dirty="0"/>
              <a:t>Capturing the Next Generation: Z</a:t>
            </a:r>
          </a:p>
        </p:txBody>
      </p:sp>
      <p:pic>
        <p:nvPicPr>
          <p:cNvPr id="13" name="Picture Placeholder 12"/>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5086" t="18478" r="2422" b="1393"/>
          <a:stretch/>
        </p:blipFill>
        <p:spPr>
          <a:xfrm>
            <a:off x="6360160" y="1268996"/>
            <a:ext cx="5120640" cy="4380355"/>
          </a:xfrm>
          <a:ln>
            <a:solidFill>
              <a:srgbClr val="008145"/>
            </a:solidFill>
          </a:ln>
        </p:spPr>
      </p:pic>
      <p:sp>
        <p:nvSpPr>
          <p:cNvPr id="37" name="Rectangle 36"/>
          <p:cNvSpPr/>
          <p:nvPr/>
        </p:nvSpPr>
        <p:spPr>
          <a:xfrm>
            <a:off x="598883" y="3697581"/>
            <a:ext cx="2893693" cy="1951379"/>
          </a:xfrm>
          <a:prstGeom prst="rect">
            <a:avLst/>
          </a:prstGeom>
          <a:solidFill>
            <a:srgbClr val="E2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96906" y="1258836"/>
            <a:ext cx="2893693" cy="2370074"/>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62939" y="1258837"/>
            <a:ext cx="2709165" cy="4390123"/>
          </a:xfrm>
          <a:prstGeom prst="rect">
            <a:avLst/>
          </a:prstGeom>
          <a:solidFill>
            <a:srgbClr val="777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6905" y="1367973"/>
            <a:ext cx="2893694" cy="430887"/>
          </a:xfrm>
          <a:prstGeom prst="rect">
            <a:avLst/>
          </a:prstGeom>
          <a:noFill/>
        </p:spPr>
        <p:txBody>
          <a:bodyPr wrap="square" rtlCol="0">
            <a:spAutoFit/>
          </a:bodyPr>
          <a:lstStyle/>
          <a:p>
            <a:pPr algn="ctr"/>
            <a:r>
              <a:rPr lang="en-US" sz="2200" b="1" dirty="0">
                <a:solidFill>
                  <a:schemeClr val="bg1"/>
                </a:solidFill>
              </a:rPr>
              <a:t>Demographics</a:t>
            </a:r>
            <a:endParaRPr lang="en-US" sz="2200" b="1" dirty="0"/>
          </a:p>
        </p:txBody>
      </p:sp>
      <p:sp>
        <p:nvSpPr>
          <p:cNvPr id="42" name="TextBox 41"/>
          <p:cNvSpPr txBox="1"/>
          <p:nvPr/>
        </p:nvSpPr>
        <p:spPr>
          <a:xfrm>
            <a:off x="3560098" y="1367973"/>
            <a:ext cx="2712005" cy="430887"/>
          </a:xfrm>
          <a:prstGeom prst="rect">
            <a:avLst/>
          </a:prstGeom>
          <a:noFill/>
        </p:spPr>
        <p:txBody>
          <a:bodyPr wrap="square" rtlCol="0">
            <a:spAutoFit/>
          </a:bodyPr>
          <a:lstStyle/>
          <a:p>
            <a:pPr algn="ctr"/>
            <a:r>
              <a:rPr lang="en-US" sz="2200" b="1" dirty="0">
                <a:solidFill>
                  <a:schemeClr val="bg1"/>
                </a:solidFill>
              </a:rPr>
              <a:t>Experiences</a:t>
            </a:r>
            <a:endParaRPr lang="en-US" sz="2200" b="1" dirty="0"/>
          </a:p>
        </p:txBody>
      </p:sp>
      <p:sp>
        <p:nvSpPr>
          <p:cNvPr id="43" name="TextBox 42"/>
          <p:cNvSpPr txBox="1"/>
          <p:nvPr/>
        </p:nvSpPr>
        <p:spPr>
          <a:xfrm>
            <a:off x="610024" y="3791600"/>
            <a:ext cx="2822933" cy="430887"/>
          </a:xfrm>
          <a:prstGeom prst="rect">
            <a:avLst/>
          </a:prstGeom>
          <a:noFill/>
        </p:spPr>
        <p:txBody>
          <a:bodyPr wrap="square" rtlCol="0">
            <a:spAutoFit/>
          </a:bodyPr>
          <a:lstStyle/>
          <a:p>
            <a:pPr algn="ctr"/>
            <a:r>
              <a:rPr lang="en-US" sz="2200" b="1" dirty="0">
                <a:solidFill>
                  <a:srgbClr val="008145"/>
                </a:solidFill>
              </a:rPr>
              <a:t>Psychographics</a:t>
            </a:r>
          </a:p>
        </p:txBody>
      </p:sp>
      <p:sp>
        <p:nvSpPr>
          <p:cNvPr id="44" name="Rectangle 43"/>
          <p:cNvSpPr/>
          <p:nvPr/>
        </p:nvSpPr>
        <p:spPr>
          <a:xfrm>
            <a:off x="775253" y="2343882"/>
            <a:ext cx="2457869" cy="1118255"/>
          </a:xfrm>
          <a:prstGeom prst="rect">
            <a:avLst/>
          </a:prstGeom>
        </p:spPr>
        <p:txBody>
          <a:bodyPr wrap="square">
            <a:spAutoFit/>
          </a:bodyPr>
          <a:lstStyle/>
          <a:p>
            <a:pPr marL="228600" indent="-228600">
              <a:spcBef>
                <a:spcPts val="1000"/>
              </a:spcBef>
              <a:spcAft>
                <a:spcPts val="800"/>
              </a:spcAft>
              <a:buFont typeface="Arial" panose="020B0604020202020204" pitchFamily="34" charset="0"/>
              <a:buChar char="•"/>
            </a:pPr>
            <a:r>
              <a:rPr lang="en-US" sz="2000" dirty="0">
                <a:solidFill>
                  <a:schemeClr val="bg1"/>
                </a:solidFill>
              </a:rPr>
              <a:t>Young</a:t>
            </a:r>
          </a:p>
          <a:p>
            <a:pPr marL="228600" indent="-228600">
              <a:spcAft>
                <a:spcPts val="2000"/>
              </a:spcAft>
              <a:buFont typeface="Arial" panose="020B0604020202020204" pitchFamily="34" charset="0"/>
              <a:buChar char="•"/>
            </a:pPr>
            <a:r>
              <a:rPr lang="en-US" sz="2000" dirty="0">
                <a:solidFill>
                  <a:schemeClr val="bg1"/>
                </a:solidFill>
              </a:rPr>
              <a:t>Ethnically and</a:t>
            </a:r>
            <a:br>
              <a:rPr lang="en-US" sz="2000" dirty="0">
                <a:solidFill>
                  <a:schemeClr val="bg1"/>
                </a:solidFill>
              </a:rPr>
            </a:br>
            <a:r>
              <a:rPr lang="en-US" sz="2000" dirty="0">
                <a:solidFill>
                  <a:schemeClr val="bg1"/>
                </a:solidFill>
              </a:rPr>
              <a:t>racially diverse</a:t>
            </a:r>
          </a:p>
        </p:txBody>
      </p:sp>
      <p:sp>
        <p:nvSpPr>
          <p:cNvPr id="36" name="Rectangle 35"/>
          <p:cNvSpPr/>
          <p:nvPr/>
        </p:nvSpPr>
        <p:spPr>
          <a:xfrm>
            <a:off x="3729701" y="2343882"/>
            <a:ext cx="2293412" cy="2451953"/>
          </a:xfrm>
          <a:prstGeom prst="rect">
            <a:avLst/>
          </a:prstGeom>
        </p:spPr>
        <p:txBody>
          <a:bodyPr wrap="square">
            <a:spAutoFit/>
          </a:bodyPr>
          <a:lstStyle/>
          <a:p>
            <a:pPr marL="228600" indent="-228600">
              <a:spcAft>
                <a:spcPts val="800"/>
              </a:spcAft>
              <a:buFont typeface="Arial" panose="020B0604020202020204" pitchFamily="34" charset="0"/>
              <a:buChar char="•"/>
            </a:pPr>
            <a:r>
              <a:rPr lang="en-US" sz="2000" dirty="0">
                <a:solidFill>
                  <a:schemeClr val="bg1"/>
                </a:solidFill>
              </a:rPr>
              <a:t>More educated</a:t>
            </a:r>
          </a:p>
          <a:p>
            <a:pPr marL="228600" indent="-228600">
              <a:spcAft>
                <a:spcPts val="800"/>
              </a:spcAft>
              <a:buFont typeface="Arial" panose="020B0604020202020204" pitchFamily="34" charset="0"/>
              <a:buChar char="•"/>
            </a:pPr>
            <a:r>
              <a:rPr lang="en-US" sz="2000" dirty="0">
                <a:solidFill>
                  <a:schemeClr val="bg1"/>
                </a:solidFill>
              </a:rPr>
              <a:t>Slower to join </a:t>
            </a:r>
            <a:br>
              <a:rPr lang="en-US" sz="2000" dirty="0">
                <a:solidFill>
                  <a:schemeClr val="bg1"/>
                </a:solidFill>
              </a:rPr>
            </a:br>
            <a:r>
              <a:rPr lang="en-US" sz="2000" dirty="0">
                <a:solidFill>
                  <a:schemeClr val="bg1"/>
                </a:solidFill>
              </a:rPr>
              <a:t>the workforce</a:t>
            </a:r>
          </a:p>
          <a:p>
            <a:pPr marL="228600" indent="-228600">
              <a:spcAft>
                <a:spcPts val="2000"/>
              </a:spcAft>
              <a:buFont typeface="Arial" panose="020B0604020202020204" pitchFamily="34" charset="0"/>
              <a:buChar char="•"/>
            </a:pPr>
            <a:r>
              <a:rPr lang="en-US" sz="2000" dirty="0">
                <a:solidFill>
                  <a:schemeClr val="bg1"/>
                </a:solidFill>
              </a:rPr>
              <a:t>Used to structure, achievement, and support</a:t>
            </a:r>
          </a:p>
        </p:txBody>
      </p:sp>
      <p:sp>
        <p:nvSpPr>
          <p:cNvPr id="27" name="Rectangle 26"/>
          <p:cNvSpPr/>
          <p:nvPr/>
        </p:nvSpPr>
        <p:spPr>
          <a:xfrm>
            <a:off x="775253" y="4721715"/>
            <a:ext cx="2697412" cy="810478"/>
          </a:xfrm>
          <a:prstGeom prst="rect">
            <a:avLst/>
          </a:prstGeom>
        </p:spPr>
        <p:txBody>
          <a:bodyPr wrap="square">
            <a:spAutoFit/>
          </a:bodyPr>
          <a:lstStyle/>
          <a:p>
            <a:pPr marL="228600" indent="-228600">
              <a:spcAft>
                <a:spcPts val="800"/>
              </a:spcAft>
              <a:buFont typeface="Arial" panose="020B0604020202020204" pitchFamily="34" charset="0"/>
              <a:buChar char="•"/>
            </a:pPr>
            <a:r>
              <a:rPr lang="en-US" sz="2000" dirty="0"/>
              <a:t>Digital natives</a:t>
            </a:r>
          </a:p>
          <a:p>
            <a:pPr marL="228600" indent="-228600">
              <a:spcAft>
                <a:spcPts val="2000"/>
              </a:spcAft>
              <a:buFont typeface="Arial" panose="020B0604020202020204" pitchFamily="34" charset="0"/>
              <a:buChar char="•"/>
            </a:pPr>
            <a:r>
              <a:rPr lang="en-US" sz="2000" dirty="0"/>
              <a:t>Values-driven</a:t>
            </a:r>
          </a:p>
        </p:txBody>
      </p:sp>
      <p:sp>
        <p:nvSpPr>
          <p:cNvPr id="29" name="Isosceles Triangle 28"/>
          <p:cNvSpPr/>
          <p:nvPr/>
        </p:nvSpPr>
        <p:spPr>
          <a:xfrm rot="10800000">
            <a:off x="4515753" y="1899100"/>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10800000">
            <a:off x="1643961" y="1923657"/>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rot="10800000">
            <a:off x="1643961" y="4321936"/>
            <a:ext cx="803537" cy="333289"/>
          </a:xfrm>
          <a:prstGeom prst="triangle">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11</a:t>
            </a:fld>
            <a:endParaRPr lang="en-US" sz="900" dirty="0"/>
          </a:p>
        </p:txBody>
      </p:sp>
    </p:spTree>
    <p:extLst>
      <p:ext uri="{BB962C8B-B14F-4D97-AF65-F5344CB8AC3E}">
        <p14:creationId xmlns:p14="http://schemas.microsoft.com/office/powerpoint/2010/main" val="18890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081998" y="1179777"/>
            <a:ext cx="5700002" cy="3444775"/>
          </a:xfrm>
          <a:prstGeom prst="rect">
            <a:avLst/>
          </a:prstGeom>
          <a:solidFill>
            <a:srgbClr val="E2EEE7"/>
          </a:solidFill>
          <a:ln w="9525">
            <a:solidFill>
              <a:srgbClr val="008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p:nvPr>
            <p:extLst>
              <p:ext uri="{D42A27DB-BD31-4B8C-83A1-F6EECF244321}">
                <p14:modId xmlns:p14="http://schemas.microsoft.com/office/powerpoint/2010/main" val="4002902538"/>
              </p:ext>
            </p:extLst>
          </p:nvPr>
        </p:nvGraphicFramePr>
        <p:xfrm>
          <a:off x="518006" y="1804056"/>
          <a:ext cx="1566387" cy="183203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19651" y="2428795"/>
            <a:ext cx="1030235" cy="584775"/>
          </a:xfrm>
          <a:prstGeom prst="rect">
            <a:avLst/>
          </a:prstGeom>
          <a:noFill/>
        </p:spPr>
        <p:txBody>
          <a:bodyPr wrap="square" rtlCol="0">
            <a:spAutoFit/>
          </a:bodyPr>
          <a:lstStyle/>
          <a:p>
            <a:r>
              <a:rPr lang="en-US" sz="3200" b="1" dirty="0">
                <a:solidFill>
                  <a:srgbClr val="008145"/>
                </a:solidFill>
              </a:rPr>
              <a:t>37%</a:t>
            </a:r>
          </a:p>
        </p:txBody>
      </p:sp>
      <p:sp>
        <p:nvSpPr>
          <p:cNvPr id="12" name="TextBox 11"/>
          <p:cNvSpPr txBox="1"/>
          <p:nvPr/>
        </p:nvSpPr>
        <p:spPr>
          <a:xfrm>
            <a:off x="635722" y="3429308"/>
            <a:ext cx="1253359" cy="584775"/>
          </a:xfrm>
          <a:prstGeom prst="rect">
            <a:avLst/>
          </a:prstGeom>
          <a:noFill/>
        </p:spPr>
        <p:txBody>
          <a:bodyPr wrap="square" rtlCol="0">
            <a:spAutoFit/>
          </a:bodyPr>
          <a:lstStyle/>
          <a:p>
            <a:pPr algn="ctr"/>
            <a:r>
              <a:rPr lang="en-US" sz="1600" dirty="0"/>
              <a:t>Perceived expense</a:t>
            </a:r>
          </a:p>
        </p:txBody>
      </p:sp>
      <p:sp>
        <p:nvSpPr>
          <p:cNvPr id="15" name="Rectangle 14"/>
          <p:cNvSpPr/>
          <p:nvPr/>
        </p:nvSpPr>
        <p:spPr>
          <a:xfrm>
            <a:off x="395306" y="1179777"/>
            <a:ext cx="5433192" cy="64008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1536" y="1179777"/>
            <a:ext cx="5436962" cy="3444775"/>
          </a:xfrm>
          <a:prstGeom prst="rect">
            <a:avLst/>
          </a:prstGeom>
          <a:noFill/>
          <a:ln w="9525">
            <a:solidFill>
              <a:srgbClr val="008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91536" y="1291852"/>
            <a:ext cx="5668069" cy="430887"/>
          </a:xfrm>
          <a:prstGeom prst="rect">
            <a:avLst/>
          </a:prstGeom>
          <a:noFill/>
        </p:spPr>
        <p:txBody>
          <a:bodyPr wrap="square" rtlCol="0">
            <a:spAutoFit/>
          </a:bodyPr>
          <a:lstStyle/>
          <a:p>
            <a:pPr algn="ctr"/>
            <a:r>
              <a:rPr lang="en-US" sz="2200" b="1" dirty="0">
                <a:solidFill>
                  <a:schemeClr val="bg1"/>
                </a:solidFill>
              </a:rPr>
              <a:t>Why They Don’t Buy</a:t>
            </a:r>
            <a:endParaRPr lang="en-US" sz="2200" b="1" dirty="0"/>
          </a:p>
        </p:txBody>
      </p:sp>
      <p:graphicFrame>
        <p:nvGraphicFramePr>
          <p:cNvPr id="18" name="Chart 17"/>
          <p:cNvGraphicFramePr/>
          <p:nvPr>
            <p:extLst>
              <p:ext uri="{D42A27DB-BD31-4B8C-83A1-F6EECF244321}">
                <p14:modId xmlns:p14="http://schemas.microsoft.com/office/powerpoint/2010/main" val="1760712827"/>
              </p:ext>
            </p:extLst>
          </p:nvPr>
        </p:nvGraphicFramePr>
        <p:xfrm>
          <a:off x="2321544" y="1804056"/>
          <a:ext cx="1566387" cy="183203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2632292" y="2428795"/>
            <a:ext cx="1030235" cy="584775"/>
          </a:xfrm>
          <a:prstGeom prst="rect">
            <a:avLst/>
          </a:prstGeom>
          <a:noFill/>
        </p:spPr>
        <p:txBody>
          <a:bodyPr wrap="square" rtlCol="0">
            <a:spAutoFit/>
          </a:bodyPr>
          <a:lstStyle/>
          <a:p>
            <a:r>
              <a:rPr lang="en-US" sz="3200" b="1" dirty="0">
                <a:solidFill>
                  <a:srgbClr val="008145"/>
                </a:solidFill>
              </a:rPr>
              <a:t>38%</a:t>
            </a:r>
          </a:p>
        </p:txBody>
      </p:sp>
      <p:graphicFrame>
        <p:nvGraphicFramePr>
          <p:cNvPr id="20" name="Chart 19"/>
          <p:cNvGraphicFramePr/>
          <p:nvPr>
            <p:extLst>
              <p:ext uri="{D42A27DB-BD31-4B8C-83A1-F6EECF244321}">
                <p14:modId xmlns:p14="http://schemas.microsoft.com/office/powerpoint/2010/main" val="1012447669"/>
              </p:ext>
            </p:extLst>
          </p:nvPr>
        </p:nvGraphicFramePr>
        <p:xfrm>
          <a:off x="4125082" y="1804056"/>
          <a:ext cx="1566387" cy="183203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414959" y="2428795"/>
            <a:ext cx="1030235" cy="584775"/>
          </a:xfrm>
          <a:prstGeom prst="rect">
            <a:avLst/>
          </a:prstGeom>
          <a:noFill/>
        </p:spPr>
        <p:txBody>
          <a:bodyPr wrap="square" rtlCol="0">
            <a:spAutoFit/>
          </a:bodyPr>
          <a:lstStyle/>
          <a:p>
            <a:r>
              <a:rPr lang="en-US" sz="3200" b="1" dirty="0">
                <a:solidFill>
                  <a:srgbClr val="008145"/>
                </a:solidFill>
              </a:rPr>
              <a:t>29%</a:t>
            </a:r>
          </a:p>
        </p:txBody>
      </p:sp>
      <p:sp>
        <p:nvSpPr>
          <p:cNvPr id="22" name="TextBox 21"/>
          <p:cNvSpPr txBox="1"/>
          <p:nvPr/>
        </p:nvSpPr>
        <p:spPr>
          <a:xfrm>
            <a:off x="4093982" y="3429308"/>
            <a:ext cx="1618906" cy="1077218"/>
          </a:xfrm>
          <a:prstGeom prst="rect">
            <a:avLst/>
          </a:prstGeom>
          <a:noFill/>
        </p:spPr>
        <p:txBody>
          <a:bodyPr wrap="square" rtlCol="0">
            <a:spAutoFit/>
          </a:bodyPr>
          <a:lstStyle/>
          <a:p>
            <a:pPr algn="ctr"/>
            <a:r>
              <a:rPr lang="en-US" sz="1600" dirty="0"/>
              <a:t>Unsure how much is needed or what type </a:t>
            </a:r>
            <a:br>
              <a:rPr lang="en-US" sz="1600" dirty="0"/>
            </a:br>
            <a:r>
              <a:rPr lang="en-US" sz="1600" dirty="0"/>
              <a:t>to buy</a:t>
            </a:r>
          </a:p>
        </p:txBody>
      </p:sp>
      <p:sp>
        <p:nvSpPr>
          <p:cNvPr id="23" name="TextBox 22"/>
          <p:cNvSpPr txBox="1"/>
          <p:nvPr/>
        </p:nvSpPr>
        <p:spPr>
          <a:xfrm>
            <a:off x="2142581" y="3429308"/>
            <a:ext cx="1909474" cy="338554"/>
          </a:xfrm>
          <a:prstGeom prst="rect">
            <a:avLst/>
          </a:prstGeom>
          <a:noFill/>
        </p:spPr>
        <p:txBody>
          <a:bodyPr wrap="square" rtlCol="0">
            <a:spAutoFit/>
          </a:bodyPr>
          <a:lstStyle/>
          <a:p>
            <a:pPr algn="ctr"/>
            <a:r>
              <a:rPr lang="en-US" sz="1600" dirty="0"/>
              <a:t>Procrastination</a:t>
            </a:r>
          </a:p>
        </p:txBody>
      </p:sp>
      <p:sp>
        <p:nvSpPr>
          <p:cNvPr id="25" name="TextBox 24"/>
          <p:cNvSpPr txBox="1"/>
          <p:nvPr/>
        </p:nvSpPr>
        <p:spPr>
          <a:xfrm>
            <a:off x="8828412" y="2844225"/>
            <a:ext cx="1030235" cy="584775"/>
          </a:xfrm>
          <a:prstGeom prst="rect">
            <a:avLst/>
          </a:prstGeom>
          <a:noFill/>
        </p:spPr>
        <p:txBody>
          <a:bodyPr wrap="square" rtlCol="0">
            <a:spAutoFit/>
          </a:bodyPr>
          <a:lstStyle/>
          <a:p>
            <a:r>
              <a:rPr lang="en-US" sz="3200" b="1" dirty="0">
                <a:solidFill>
                  <a:srgbClr val="008145"/>
                </a:solidFill>
              </a:rPr>
              <a:t>42%</a:t>
            </a:r>
          </a:p>
        </p:txBody>
      </p:sp>
      <p:sp>
        <p:nvSpPr>
          <p:cNvPr id="29" name="TextBox 28"/>
          <p:cNvSpPr txBox="1"/>
          <p:nvPr/>
        </p:nvSpPr>
        <p:spPr>
          <a:xfrm>
            <a:off x="6090705" y="1238922"/>
            <a:ext cx="5691295" cy="769441"/>
          </a:xfrm>
          <a:prstGeom prst="rect">
            <a:avLst/>
          </a:prstGeom>
          <a:noFill/>
        </p:spPr>
        <p:txBody>
          <a:bodyPr wrap="square" rtlCol="0">
            <a:spAutoFit/>
          </a:bodyPr>
          <a:lstStyle/>
          <a:p>
            <a:pPr algn="ctr"/>
            <a:r>
              <a:rPr lang="en-US" sz="2200" b="1" dirty="0">
                <a:solidFill>
                  <a:schemeClr val="bg2">
                    <a:lumMod val="50000"/>
                  </a:schemeClr>
                </a:solidFill>
              </a:rPr>
              <a:t>They Have Other Concerns </a:t>
            </a:r>
            <a:br>
              <a:rPr lang="en-US" sz="2200" b="1" dirty="0">
                <a:solidFill>
                  <a:schemeClr val="bg2">
                    <a:lumMod val="50000"/>
                  </a:schemeClr>
                </a:solidFill>
              </a:rPr>
            </a:br>
            <a:r>
              <a:rPr lang="en-US" sz="2200" b="1" dirty="0">
                <a:solidFill>
                  <a:schemeClr val="bg2">
                    <a:lumMod val="50000"/>
                  </a:schemeClr>
                </a:solidFill>
              </a:rPr>
              <a:t>Ahead of Life Insurance</a:t>
            </a:r>
          </a:p>
        </p:txBody>
      </p:sp>
      <p:sp>
        <p:nvSpPr>
          <p:cNvPr id="31" name="TextBox 30"/>
          <p:cNvSpPr txBox="1"/>
          <p:nvPr/>
        </p:nvSpPr>
        <p:spPr>
          <a:xfrm>
            <a:off x="6209017" y="2157804"/>
            <a:ext cx="1030235" cy="584775"/>
          </a:xfrm>
          <a:prstGeom prst="rect">
            <a:avLst/>
          </a:prstGeom>
          <a:noFill/>
        </p:spPr>
        <p:txBody>
          <a:bodyPr wrap="square" rtlCol="0">
            <a:spAutoFit/>
          </a:bodyPr>
          <a:lstStyle/>
          <a:p>
            <a:r>
              <a:rPr lang="en-US" sz="3200" b="1" dirty="0">
                <a:solidFill>
                  <a:srgbClr val="008145"/>
                </a:solidFill>
              </a:rPr>
              <a:t>45%</a:t>
            </a:r>
          </a:p>
        </p:txBody>
      </p:sp>
      <p:sp>
        <p:nvSpPr>
          <p:cNvPr id="33" name="TextBox 32"/>
          <p:cNvSpPr txBox="1"/>
          <p:nvPr/>
        </p:nvSpPr>
        <p:spPr>
          <a:xfrm>
            <a:off x="6209017" y="3692830"/>
            <a:ext cx="1030235" cy="584775"/>
          </a:xfrm>
          <a:prstGeom prst="rect">
            <a:avLst/>
          </a:prstGeom>
          <a:noFill/>
        </p:spPr>
        <p:txBody>
          <a:bodyPr wrap="square" rtlCol="0">
            <a:spAutoFit/>
          </a:bodyPr>
          <a:lstStyle/>
          <a:p>
            <a:r>
              <a:rPr lang="en-US" sz="3200" b="1" dirty="0">
                <a:solidFill>
                  <a:srgbClr val="008145"/>
                </a:solidFill>
              </a:rPr>
              <a:t>40%</a:t>
            </a:r>
          </a:p>
        </p:txBody>
      </p:sp>
      <p:sp>
        <p:nvSpPr>
          <p:cNvPr id="34" name="TextBox 33"/>
          <p:cNvSpPr txBox="1"/>
          <p:nvPr/>
        </p:nvSpPr>
        <p:spPr>
          <a:xfrm>
            <a:off x="9772061" y="2209788"/>
            <a:ext cx="2009939" cy="584775"/>
          </a:xfrm>
          <a:prstGeom prst="rect">
            <a:avLst/>
          </a:prstGeom>
          <a:noFill/>
        </p:spPr>
        <p:txBody>
          <a:bodyPr wrap="square" rtlCol="0">
            <a:spAutoFit/>
          </a:bodyPr>
          <a:lstStyle/>
          <a:p>
            <a:r>
              <a:rPr lang="en-US" sz="1600" dirty="0"/>
              <a:t>Job security/</a:t>
            </a:r>
            <a:br>
              <a:rPr lang="en-US" sz="1600" dirty="0"/>
            </a:br>
            <a:r>
              <a:rPr lang="en-US" sz="1600" dirty="0"/>
              <a:t>maintaining income</a:t>
            </a:r>
          </a:p>
        </p:txBody>
      </p:sp>
      <p:sp>
        <p:nvSpPr>
          <p:cNvPr id="35" name="TextBox 34"/>
          <p:cNvSpPr txBox="1"/>
          <p:nvPr/>
        </p:nvSpPr>
        <p:spPr>
          <a:xfrm>
            <a:off x="7135619" y="3675487"/>
            <a:ext cx="1878389" cy="830997"/>
          </a:xfrm>
          <a:prstGeom prst="rect">
            <a:avLst/>
          </a:prstGeom>
          <a:noFill/>
        </p:spPr>
        <p:txBody>
          <a:bodyPr wrap="square" rtlCol="0">
            <a:spAutoFit/>
          </a:bodyPr>
          <a:lstStyle/>
          <a:p>
            <a:r>
              <a:rPr lang="en-US" sz="1600" dirty="0"/>
              <a:t>Being able to support self if unable to work</a:t>
            </a:r>
          </a:p>
        </p:txBody>
      </p:sp>
      <p:sp>
        <p:nvSpPr>
          <p:cNvPr id="36" name="TextBox 35"/>
          <p:cNvSpPr txBox="1"/>
          <p:nvPr/>
        </p:nvSpPr>
        <p:spPr>
          <a:xfrm>
            <a:off x="7135619" y="2209788"/>
            <a:ext cx="1604091" cy="584775"/>
          </a:xfrm>
          <a:prstGeom prst="rect">
            <a:avLst/>
          </a:prstGeom>
          <a:noFill/>
        </p:spPr>
        <p:txBody>
          <a:bodyPr wrap="square" rtlCol="0">
            <a:spAutoFit/>
          </a:bodyPr>
          <a:lstStyle/>
          <a:p>
            <a:r>
              <a:rPr lang="en-US" sz="1600" dirty="0"/>
              <a:t>Saving for an emergency</a:t>
            </a:r>
          </a:p>
        </p:txBody>
      </p:sp>
      <p:sp>
        <p:nvSpPr>
          <p:cNvPr id="37" name="TextBox 36"/>
          <p:cNvSpPr txBox="1"/>
          <p:nvPr/>
        </p:nvSpPr>
        <p:spPr>
          <a:xfrm>
            <a:off x="9765428" y="2857527"/>
            <a:ext cx="1908566" cy="584775"/>
          </a:xfrm>
          <a:prstGeom prst="rect">
            <a:avLst/>
          </a:prstGeom>
          <a:noFill/>
        </p:spPr>
        <p:txBody>
          <a:bodyPr wrap="square" rtlCol="0">
            <a:spAutoFit/>
          </a:bodyPr>
          <a:lstStyle/>
          <a:p>
            <a:r>
              <a:rPr lang="en-US" sz="1600" dirty="0"/>
              <a:t>Saving enough </a:t>
            </a:r>
            <a:br>
              <a:rPr lang="en-US" sz="1600" dirty="0"/>
            </a:br>
            <a:r>
              <a:rPr lang="en-US" sz="1600" dirty="0"/>
              <a:t>for retirement</a:t>
            </a:r>
          </a:p>
        </p:txBody>
      </p:sp>
      <p:sp>
        <p:nvSpPr>
          <p:cNvPr id="38" name="TextBox 37"/>
          <p:cNvSpPr txBox="1"/>
          <p:nvPr/>
        </p:nvSpPr>
        <p:spPr>
          <a:xfrm>
            <a:off x="8842394" y="2157804"/>
            <a:ext cx="1030235" cy="584775"/>
          </a:xfrm>
          <a:prstGeom prst="rect">
            <a:avLst/>
          </a:prstGeom>
          <a:noFill/>
        </p:spPr>
        <p:txBody>
          <a:bodyPr wrap="square" rtlCol="0">
            <a:spAutoFit/>
          </a:bodyPr>
          <a:lstStyle/>
          <a:p>
            <a:r>
              <a:rPr lang="en-US" sz="3200" b="1" dirty="0">
                <a:solidFill>
                  <a:srgbClr val="008145"/>
                </a:solidFill>
              </a:rPr>
              <a:t>46%</a:t>
            </a:r>
          </a:p>
        </p:txBody>
      </p:sp>
      <p:sp>
        <p:nvSpPr>
          <p:cNvPr id="39" name="TextBox 38"/>
          <p:cNvSpPr txBox="1"/>
          <p:nvPr/>
        </p:nvSpPr>
        <p:spPr>
          <a:xfrm>
            <a:off x="6209017" y="2893787"/>
            <a:ext cx="1030235" cy="584775"/>
          </a:xfrm>
          <a:prstGeom prst="rect">
            <a:avLst/>
          </a:prstGeom>
          <a:noFill/>
        </p:spPr>
        <p:txBody>
          <a:bodyPr wrap="square" rtlCol="0">
            <a:spAutoFit/>
          </a:bodyPr>
          <a:lstStyle/>
          <a:p>
            <a:r>
              <a:rPr lang="en-US" sz="3200" b="1" dirty="0">
                <a:solidFill>
                  <a:srgbClr val="008145"/>
                </a:solidFill>
              </a:rPr>
              <a:t>44%</a:t>
            </a:r>
          </a:p>
        </p:txBody>
      </p:sp>
      <p:sp>
        <p:nvSpPr>
          <p:cNvPr id="40" name="TextBox 39"/>
          <p:cNvSpPr txBox="1"/>
          <p:nvPr/>
        </p:nvSpPr>
        <p:spPr>
          <a:xfrm>
            <a:off x="7182216" y="2912628"/>
            <a:ext cx="1604091" cy="584775"/>
          </a:xfrm>
          <a:prstGeom prst="rect">
            <a:avLst/>
          </a:prstGeom>
          <a:noFill/>
        </p:spPr>
        <p:txBody>
          <a:bodyPr wrap="square" rtlCol="0">
            <a:spAutoFit/>
          </a:bodyPr>
          <a:lstStyle/>
          <a:p>
            <a:r>
              <a:rPr lang="en-US" sz="1600" dirty="0"/>
              <a:t>Paying monthly bills</a:t>
            </a:r>
          </a:p>
        </p:txBody>
      </p:sp>
      <p:sp>
        <p:nvSpPr>
          <p:cNvPr id="2" name="TextBox 1"/>
          <p:cNvSpPr txBox="1"/>
          <p:nvPr/>
        </p:nvSpPr>
        <p:spPr>
          <a:xfrm>
            <a:off x="967650" y="4973977"/>
            <a:ext cx="3157432" cy="923330"/>
          </a:xfrm>
          <a:prstGeom prst="rect">
            <a:avLst/>
          </a:prstGeom>
          <a:noFill/>
        </p:spPr>
        <p:txBody>
          <a:bodyPr wrap="square" rtlCol="0">
            <a:spAutoFit/>
          </a:bodyPr>
          <a:lstStyle/>
          <a:p>
            <a:r>
              <a:rPr lang="en-US" dirty="0"/>
              <a:t>Employed Gen Z is more likely to believe what they have from work is sufficient* </a:t>
            </a:r>
          </a:p>
        </p:txBody>
      </p:sp>
      <p:sp>
        <p:nvSpPr>
          <p:cNvPr id="32" name="Isosceles Triangle 31"/>
          <p:cNvSpPr/>
          <p:nvPr/>
        </p:nvSpPr>
        <p:spPr>
          <a:xfrm rot="5400000">
            <a:off x="141277" y="5227455"/>
            <a:ext cx="988889" cy="403779"/>
          </a:xfrm>
          <a:prstGeom prst="triangle">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5400000">
            <a:off x="4137734" y="5227455"/>
            <a:ext cx="988889" cy="403779"/>
          </a:xfrm>
          <a:prstGeom prst="triangle">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4889113" y="4973977"/>
            <a:ext cx="3718175" cy="923330"/>
          </a:xfrm>
          <a:prstGeom prst="rect">
            <a:avLst/>
          </a:prstGeom>
          <a:noFill/>
        </p:spPr>
        <p:txBody>
          <a:bodyPr wrap="square" rtlCol="0">
            <a:spAutoFit/>
          </a:bodyPr>
          <a:lstStyle/>
          <a:p>
            <a:r>
              <a:rPr lang="en-US" b="1" dirty="0">
                <a:solidFill>
                  <a:srgbClr val="008145"/>
                </a:solidFill>
              </a:rPr>
              <a:t>Half (49%) of Gen Z adults </a:t>
            </a:r>
            <a:r>
              <a:rPr lang="en-US" b="1" dirty="0">
                <a:solidFill>
                  <a:schemeClr val="bg2">
                    <a:lumMod val="75000"/>
                  </a:schemeClr>
                </a:solidFill>
              </a:rPr>
              <a:t>and Millennials (46%) </a:t>
            </a:r>
            <a:r>
              <a:rPr lang="en-US" dirty="0"/>
              <a:t>say they need life insurance or more of it</a:t>
            </a:r>
          </a:p>
        </p:txBody>
      </p:sp>
      <p:sp>
        <p:nvSpPr>
          <p:cNvPr id="44"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12</a:t>
            </a:fld>
            <a:endParaRPr lang="en-US" sz="900" dirty="0"/>
          </a:p>
        </p:txBody>
      </p:sp>
      <p:sp>
        <p:nvSpPr>
          <p:cNvPr id="45" name="Title 8"/>
          <p:cNvSpPr txBox="1">
            <a:spLocks/>
          </p:cNvSpPr>
          <p:nvPr/>
        </p:nvSpPr>
        <p:spPr>
          <a:xfrm>
            <a:off x="5782" y="-70620"/>
            <a:ext cx="12191998"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r>
              <a:rPr lang="en-US" dirty="0"/>
              <a:t>Jump-Start Financial Planning With Gen Z </a:t>
            </a:r>
            <a:endParaRPr lang="en-US" kern="0" dirty="0"/>
          </a:p>
        </p:txBody>
      </p:sp>
      <p:sp>
        <p:nvSpPr>
          <p:cNvPr id="43" name="Text Placeholder 3"/>
          <p:cNvSpPr txBox="1">
            <a:spLocks/>
          </p:cNvSpPr>
          <p:nvPr/>
        </p:nvSpPr>
        <p:spPr>
          <a:xfrm>
            <a:off x="478408" y="6409855"/>
            <a:ext cx="4410705" cy="247799"/>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800" kern="0" dirty="0"/>
              <a:t>Source:</a:t>
            </a:r>
            <a:r>
              <a:rPr lang="en-US" sz="800" i="1" kern="0" dirty="0"/>
              <a:t> 2024 Insurance Barometer Study, </a:t>
            </a:r>
            <a:r>
              <a:rPr lang="en-US" sz="800" kern="0" dirty="0"/>
              <a:t>LIMRA and Life Happens.                                *</a:t>
            </a:r>
            <a:r>
              <a:rPr lang="en-US" sz="800" i="1" kern="0" dirty="0"/>
              <a:t>2023 Insurance Barometer Study, </a:t>
            </a:r>
            <a:r>
              <a:rPr lang="en-US" sz="800" kern="0" dirty="0"/>
              <a:t>LIMRA and Life Happens</a:t>
            </a:r>
          </a:p>
          <a:p>
            <a:endParaRPr lang="en-US" sz="800" kern="0" dirty="0"/>
          </a:p>
        </p:txBody>
      </p:sp>
    </p:spTree>
    <p:extLst>
      <p:ext uri="{BB962C8B-B14F-4D97-AF65-F5344CB8AC3E}">
        <p14:creationId xmlns:p14="http://schemas.microsoft.com/office/powerpoint/2010/main" val="177409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61031" y="4706235"/>
            <a:ext cx="10586720" cy="879852"/>
          </a:xfrm>
          <a:prstGeom prst="rect">
            <a:avLst/>
          </a:prstGeom>
          <a:solidFill>
            <a:srgbClr val="E2EEE7"/>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61031" y="4698297"/>
            <a:ext cx="2067591" cy="879852"/>
          </a:xfrm>
          <a:prstGeom prst="rect">
            <a:avLst/>
          </a:prstGeom>
          <a:solidFill>
            <a:schemeClr val="bg2">
              <a:lumMod val="75000"/>
            </a:schemeClr>
          </a:solid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48843" y="1100150"/>
            <a:ext cx="5240517" cy="3398278"/>
          </a:xfrm>
          <a:prstGeom prst="rect">
            <a:avLst/>
          </a:prstGeom>
          <a:solidFill>
            <a:srgbClr val="E2EEE7"/>
          </a:solid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srcRect l="24694" t="33584" r="67040" b="54078"/>
          <a:stretch/>
        </p:blipFill>
        <p:spPr>
          <a:xfrm>
            <a:off x="4092037" y="1998218"/>
            <a:ext cx="1188248" cy="1108561"/>
          </a:xfrm>
          <a:prstGeom prst="rect">
            <a:avLst/>
          </a:prstGeom>
        </p:spPr>
      </p:pic>
      <p:pic>
        <p:nvPicPr>
          <p:cNvPr id="18" name="Picture 17"/>
          <p:cNvPicPr>
            <a:picLocks noChangeAspect="1"/>
          </p:cNvPicPr>
          <p:nvPr/>
        </p:nvPicPr>
        <p:blipFill rotWithShape="1">
          <a:blip r:embed="rId3"/>
          <a:srcRect l="32648" t="33584" r="59369" b="54078"/>
          <a:stretch/>
        </p:blipFill>
        <p:spPr>
          <a:xfrm>
            <a:off x="1228120" y="2005194"/>
            <a:ext cx="1147624" cy="1108560"/>
          </a:xfrm>
          <a:prstGeom prst="rect">
            <a:avLst/>
          </a:prstGeom>
        </p:spPr>
      </p:pic>
      <p:pic>
        <p:nvPicPr>
          <p:cNvPr id="19" name="Picture 18"/>
          <p:cNvPicPr>
            <a:picLocks noChangeAspect="1"/>
          </p:cNvPicPr>
          <p:nvPr/>
        </p:nvPicPr>
        <p:blipFill rotWithShape="1">
          <a:blip r:embed="rId3"/>
          <a:srcRect l="40777" t="33584" r="52009" b="54078"/>
          <a:stretch/>
        </p:blipFill>
        <p:spPr>
          <a:xfrm>
            <a:off x="2716646" y="1994295"/>
            <a:ext cx="1037147" cy="1108561"/>
          </a:xfrm>
          <a:prstGeom prst="rect">
            <a:avLst/>
          </a:prstGeom>
        </p:spPr>
      </p:pic>
      <p:sp>
        <p:nvSpPr>
          <p:cNvPr id="2" name="Title 1"/>
          <p:cNvSpPr>
            <a:spLocks noGrp="1"/>
          </p:cNvSpPr>
          <p:nvPr>
            <p:ph type="title"/>
          </p:nvPr>
        </p:nvSpPr>
        <p:spPr>
          <a:xfrm>
            <a:off x="5782" y="-70620"/>
            <a:ext cx="12191998" cy="890341"/>
          </a:xfrm>
        </p:spPr>
        <p:txBody>
          <a:bodyPr/>
          <a:lstStyle/>
          <a:p>
            <a:r>
              <a:rPr lang="en-US" dirty="0"/>
              <a:t>Connect Authentically With Gen Z</a:t>
            </a:r>
          </a:p>
        </p:txBody>
      </p:sp>
      <p:sp>
        <p:nvSpPr>
          <p:cNvPr id="6" name="TextBox 5"/>
          <p:cNvSpPr txBox="1"/>
          <p:nvPr/>
        </p:nvSpPr>
        <p:spPr>
          <a:xfrm>
            <a:off x="6148843" y="1291078"/>
            <a:ext cx="5240517" cy="430887"/>
          </a:xfrm>
          <a:prstGeom prst="rect">
            <a:avLst/>
          </a:prstGeom>
          <a:noFill/>
        </p:spPr>
        <p:txBody>
          <a:bodyPr wrap="square" rtlCol="0">
            <a:spAutoFit/>
          </a:bodyPr>
          <a:lstStyle/>
          <a:p>
            <a:pPr algn="ctr"/>
            <a:r>
              <a:rPr lang="en-US" sz="2200" b="1" dirty="0">
                <a:solidFill>
                  <a:schemeClr val="bg2">
                    <a:lumMod val="50000"/>
                  </a:schemeClr>
                </a:solidFill>
              </a:rPr>
              <a:t>Key Messages </a:t>
            </a:r>
          </a:p>
        </p:txBody>
      </p:sp>
      <p:sp>
        <p:nvSpPr>
          <p:cNvPr id="11" name="Rectangle 10"/>
          <p:cNvSpPr/>
          <p:nvPr/>
        </p:nvSpPr>
        <p:spPr>
          <a:xfrm>
            <a:off x="1427508" y="3712914"/>
            <a:ext cx="4034121" cy="646331"/>
          </a:xfrm>
          <a:prstGeom prst="rect">
            <a:avLst/>
          </a:prstGeom>
        </p:spPr>
        <p:txBody>
          <a:bodyPr wrap="square">
            <a:spAutoFit/>
          </a:bodyPr>
          <a:lstStyle/>
          <a:p>
            <a:r>
              <a:rPr lang="en-US" dirty="0"/>
              <a:t>They use social media to research, but prefer to buy from a professional </a:t>
            </a:r>
          </a:p>
        </p:txBody>
      </p:sp>
      <p:sp>
        <p:nvSpPr>
          <p:cNvPr id="9" name="Rectangle 8"/>
          <p:cNvSpPr/>
          <p:nvPr/>
        </p:nvSpPr>
        <p:spPr>
          <a:xfrm>
            <a:off x="741913" y="1077060"/>
            <a:ext cx="5136684" cy="887334"/>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741913" y="1175228"/>
            <a:ext cx="5136683" cy="707886"/>
          </a:xfrm>
          <a:prstGeom prst="rect">
            <a:avLst/>
          </a:prstGeom>
          <a:noFill/>
          <a:ln>
            <a:noFill/>
          </a:ln>
        </p:spPr>
        <p:txBody>
          <a:bodyPr wrap="square" rtlCol="0">
            <a:spAutoFit/>
          </a:bodyPr>
          <a:lstStyle/>
          <a:p>
            <a:pPr algn="ctr"/>
            <a:r>
              <a:rPr lang="en-US" sz="2000" b="1" dirty="0">
                <a:solidFill>
                  <a:schemeClr val="bg1"/>
                </a:solidFill>
              </a:rPr>
              <a:t>Gen Z Social Media Use for </a:t>
            </a:r>
            <a:br>
              <a:rPr lang="en-US" sz="2000" b="1" dirty="0">
                <a:solidFill>
                  <a:schemeClr val="bg1"/>
                </a:solidFill>
              </a:rPr>
            </a:br>
            <a:r>
              <a:rPr lang="en-US" sz="2000" b="1" dirty="0">
                <a:solidFill>
                  <a:schemeClr val="bg1"/>
                </a:solidFill>
              </a:rPr>
              <a:t>Financial Information</a:t>
            </a:r>
          </a:p>
        </p:txBody>
      </p:sp>
      <p:sp>
        <p:nvSpPr>
          <p:cNvPr id="13" name="Rectangle 12"/>
          <p:cNvSpPr/>
          <p:nvPr/>
        </p:nvSpPr>
        <p:spPr>
          <a:xfrm>
            <a:off x="751472" y="1083983"/>
            <a:ext cx="5127124" cy="3414445"/>
          </a:xfrm>
          <a:prstGeom prst="rect">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5400000">
            <a:off x="959105" y="3907352"/>
            <a:ext cx="615971" cy="226857"/>
          </a:xfrm>
          <a:prstGeom prst="triangle">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427508" y="3116089"/>
            <a:ext cx="1030235" cy="523220"/>
          </a:xfrm>
          <a:prstGeom prst="rect">
            <a:avLst/>
          </a:prstGeom>
          <a:noFill/>
        </p:spPr>
        <p:txBody>
          <a:bodyPr wrap="square" rtlCol="0">
            <a:spAutoFit/>
          </a:bodyPr>
          <a:lstStyle/>
          <a:p>
            <a:pPr algn="ctr"/>
            <a:r>
              <a:rPr lang="en-US" sz="2800" b="1" dirty="0">
                <a:solidFill>
                  <a:srgbClr val="008145"/>
                </a:solidFill>
              </a:rPr>
              <a:t>62%</a:t>
            </a:r>
          </a:p>
        </p:txBody>
      </p:sp>
      <p:sp>
        <p:nvSpPr>
          <p:cNvPr id="21" name="TextBox 20"/>
          <p:cNvSpPr txBox="1"/>
          <p:nvPr/>
        </p:nvSpPr>
        <p:spPr>
          <a:xfrm>
            <a:off x="4229298" y="3096795"/>
            <a:ext cx="1030235" cy="523220"/>
          </a:xfrm>
          <a:prstGeom prst="rect">
            <a:avLst/>
          </a:prstGeom>
          <a:noFill/>
        </p:spPr>
        <p:txBody>
          <a:bodyPr wrap="square" rtlCol="0">
            <a:spAutoFit/>
          </a:bodyPr>
          <a:lstStyle/>
          <a:p>
            <a:pPr algn="ctr"/>
            <a:r>
              <a:rPr lang="en-US" sz="2800" b="1" dirty="0">
                <a:solidFill>
                  <a:srgbClr val="008145"/>
                </a:solidFill>
              </a:rPr>
              <a:t>54%</a:t>
            </a:r>
          </a:p>
        </p:txBody>
      </p:sp>
      <p:sp>
        <p:nvSpPr>
          <p:cNvPr id="22" name="TextBox 21"/>
          <p:cNvSpPr txBox="1"/>
          <p:nvPr/>
        </p:nvSpPr>
        <p:spPr>
          <a:xfrm>
            <a:off x="2828622" y="3116089"/>
            <a:ext cx="1030235" cy="523220"/>
          </a:xfrm>
          <a:prstGeom prst="rect">
            <a:avLst/>
          </a:prstGeom>
          <a:noFill/>
        </p:spPr>
        <p:txBody>
          <a:bodyPr wrap="square" rtlCol="0">
            <a:spAutoFit/>
          </a:bodyPr>
          <a:lstStyle/>
          <a:p>
            <a:pPr algn="ctr"/>
            <a:r>
              <a:rPr lang="en-US" sz="2800" b="1" dirty="0">
                <a:solidFill>
                  <a:srgbClr val="008145"/>
                </a:solidFill>
              </a:rPr>
              <a:t>57%</a:t>
            </a:r>
          </a:p>
        </p:txBody>
      </p:sp>
      <p:sp>
        <p:nvSpPr>
          <p:cNvPr id="5" name="Rectangle 4"/>
          <p:cNvSpPr/>
          <p:nvPr/>
        </p:nvSpPr>
        <p:spPr>
          <a:xfrm>
            <a:off x="6618196" y="2033759"/>
            <a:ext cx="4287520" cy="743595"/>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18196" y="2901281"/>
            <a:ext cx="4287520" cy="45616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18196" y="3464015"/>
            <a:ext cx="4287520" cy="743595"/>
          </a:xfrm>
          <a:prstGeom prst="rect">
            <a:avLst/>
          </a:prstGeom>
          <a:solidFill>
            <a:srgbClr val="00814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21167" y="2075712"/>
            <a:ext cx="3932518" cy="2092881"/>
          </a:xfrm>
          <a:prstGeom prst="rect">
            <a:avLst/>
          </a:prstGeom>
        </p:spPr>
        <p:txBody>
          <a:bodyPr wrap="square">
            <a:spAutoFit/>
          </a:bodyPr>
          <a:lstStyle/>
          <a:p>
            <a:pPr lvl="0">
              <a:defRPr/>
            </a:pPr>
            <a:r>
              <a:rPr lang="en-US" dirty="0">
                <a:solidFill>
                  <a:schemeClr val="bg1"/>
                </a:solidFill>
              </a:rPr>
              <a:t>Lead with advice: Frame insurance as part of a holistic financial plan</a:t>
            </a:r>
          </a:p>
          <a:p>
            <a:pPr>
              <a:spcBef>
                <a:spcPts val="2600"/>
              </a:spcBef>
              <a:defRPr/>
            </a:pPr>
            <a:r>
              <a:rPr lang="en-US" dirty="0"/>
              <a:t>Benefits of buying when young</a:t>
            </a:r>
          </a:p>
          <a:p>
            <a:pPr>
              <a:spcBef>
                <a:spcPts val="2200"/>
              </a:spcBef>
              <a:defRPr/>
            </a:pPr>
            <a:r>
              <a:rPr lang="en-US" dirty="0">
                <a:solidFill>
                  <a:schemeClr val="bg1"/>
                </a:solidFill>
              </a:rPr>
              <a:t>Appeal to their individualism and how they can personally benefit</a:t>
            </a:r>
          </a:p>
        </p:txBody>
      </p:sp>
      <p:sp>
        <p:nvSpPr>
          <p:cNvPr id="41" name="Rectangle 40"/>
          <p:cNvSpPr/>
          <p:nvPr/>
        </p:nvSpPr>
        <p:spPr>
          <a:xfrm>
            <a:off x="963297" y="4812270"/>
            <a:ext cx="1877209" cy="707886"/>
          </a:xfrm>
          <a:prstGeom prst="rect">
            <a:avLst/>
          </a:prstGeom>
        </p:spPr>
        <p:txBody>
          <a:bodyPr wrap="square">
            <a:spAutoFit/>
          </a:bodyPr>
          <a:lstStyle/>
          <a:p>
            <a:pPr lvl="0">
              <a:defRPr/>
            </a:pPr>
            <a:r>
              <a:rPr lang="en-US" sz="2000" dirty="0">
                <a:solidFill>
                  <a:schemeClr val="bg1"/>
                </a:solidFill>
              </a:rPr>
              <a:t>Top 3 reasons for buying:</a:t>
            </a:r>
          </a:p>
        </p:txBody>
      </p:sp>
      <p:sp>
        <p:nvSpPr>
          <p:cNvPr id="44" name="Rectangle 43"/>
          <p:cNvSpPr/>
          <p:nvPr/>
        </p:nvSpPr>
        <p:spPr>
          <a:xfrm>
            <a:off x="10058364" y="4835561"/>
            <a:ext cx="1261598" cy="584775"/>
          </a:xfrm>
          <a:prstGeom prst="rect">
            <a:avLst/>
          </a:prstGeom>
        </p:spPr>
        <p:txBody>
          <a:bodyPr wrap="square">
            <a:spAutoFit/>
          </a:bodyPr>
          <a:lstStyle/>
          <a:p>
            <a:pPr marL="0" lvl="1">
              <a:defRPr/>
            </a:pPr>
            <a:r>
              <a:rPr lang="en-US" sz="1600" dirty="0"/>
              <a:t>The birth of a child</a:t>
            </a:r>
          </a:p>
        </p:txBody>
      </p:sp>
      <p:sp>
        <p:nvSpPr>
          <p:cNvPr id="45" name="Rectangle 44"/>
          <p:cNvSpPr/>
          <p:nvPr/>
        </p:nvSpPr>
        <p:spPr>
          <a:xfrm>
            <a:off x="6547703" y="4752874"/>
            <a:ext cx="2485404" cy="830997"/>
          </a:xfrm>
          <a:prstGeom prst="rect">
            <a:avLst/>
          </a:prstGeom>
        </p:spPr>
        <p:txBody>
          <a:bodyPr wrap="square">
            <a:spAutoFit/>
          </a:bodyPr>
          <a:lstStyle/>
          <a:p>
            <a:pPr marL="0" lvl="1">
              <a:defRPr/>
            </a:pPr>
            <a:r>
              <a:rPr lang="en-US" sz="1600" dirty="0"/>
              <a:t>Close familiarity with financial/emotional </a:t>
            </a:r>
          </a:p>
          <a:p>
            <a:pPr marL="0" lvl="1">
              <a:defRPr/>
            </a:pPr>
            <a:r>
              <a:rPr lang="en-US" sz="1600" dirty="0"/>
              <a:t>strain of lack of coverage</a:t>
            </a:r>
          </a:p>
        </p:txBody>
      </p:sp>
      <p:sp>
        <p:nvSpPr>
          <p:cNvPr id="46" name="Isosceles Triangle 45"/>
          <p:cNvSpPr/>
          <p:nvPr/>
        </p:nvSpPr>
        <p:spPr>
          <a:xfrm rot="5400000">
            <a:off x="2573885" y="4990146"/>
            <a:ext cx="864109" cy="330867"/>
          </a:xfrm>
          <a:prstGeom prst="triangle">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3257943" y="4805719"/>
            <a:ext cx="1252001" cy="646331"/>
          </a:xfrm>
          <a:prstGeom prst="rect">
            <a:avLst/>
          </a:prstGeom>
          <a:noFill/>
        </p:spPr>
        <p:txBody>
          <a:bodyPr wrap="square" rtlCol="0">
            <a:spAutoFit/>
          </a:bodyPr>
          <a:lstStyle/>
          <a:p>
            <a:pPr algn="ctr"/>
            <a:r>
              <a:rPr lang="en-US" sz="3600" b="1" dirty="0">
                <a:solidFill>
                  <a:srgbClr val="008145"/>
                </a:solidFill>
              </a:rPr>
              <a:t>49%</a:t>
            </a:r>
          </a:p>
        </p:txBody>
      </p:sp>
      <p:sp>
        <p:nvSpPr>
          <p:cNvPr id="50" name="TextBox 49"/>
          <p:cNvSpPr txBox="1"/>
          <p:nvPr/>
        </p:nvSpPr>
        <p:spPr>
          <a:xfrm>
            <a:off x="5374570" y="4813768"/>
            <a:ext cx="1356380" cy="646331"/>
          </a:xfrm>
          <a:prstGeom prst="rect">
            <a:avLst/>
          </a:prstGeom>
          <a:noFill/>
        </p:spPr>
        <p:txBody>
          <a:bodyPr wrap="square" rtlCol="0">
            <a:spAutoFit/>
          </a:bodyPr>
          <a:lstStyle/>
          <a:p>
            <a:pPr algn="ctr"/>
            <a:r>
              <a:rPr lang="en-US" sz="3600" b="1" dirty="0">
                <a:solidFill>
                  <a:srgbClr val="008145"/>
                </a:solidFill>
              </a:rPr>
              <a:t>21%</a:t>
            </a:r>
          </a:p>
        </p:txBody>
      </p:sp>
      <p:sp>
        <p:nvSpPr>
          <p:cNvPr id="32"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13</a:t>
            </a:fld>
            <a:endParaRPr lang="en-US" sz="900" dirty="0"/>
          </a:p>
        </p:txBody>
      </p:sp>
      <p:sp>
        <p:nvSpPr>
          <p:cNvPr id="33" name="Text Placeholder 3"/>
          <p:cNvSpPr>
            <a:spLocks noGrp="1"/>
          </p:cNvSpPr>
          <p:nvPr>
            <p:ph type="body" sz="quarter" idx="14"/>
          </p:nvPr>
        </p:nvSpPr>
        <p:spPr>
          <a:xfrm>
            <a:off x="478408" y="6360160"/>
            <a:ext cx="5346858" cy="278298"/>
          </a:xfrm>
        </p:spPr>
        <p:txBody>
          <a:bodyPr/>
          <a:lstStyle/>
          <a:p>
            <a:r>
              <a:rPr lang="en-US" dirty="0"/>
              <a:t>Source:</a:t>
            </a:r>
            <a:r>
              <a:rPr lang="en-US" i="1" dirty="0"/>
              <a:t> 2024 Insurance Barometer Study, </a:t>
            </a:r>
            <a:r>
              <a:rPr lang="en-US" dirty="0"/>
              <a:t>LIMRA and Life Happens.</a:t>
            </a:r>
          </a:p>
        </p:txBody>
      </p:sp>
      <p:sp>
        <p:nvSpPr>
          <p:cNvPr id="26" name="Rectangle 25"/>
          <p:cNvSpPr/>
          <p:nvPr/>
        </p:nvSpPr>
        <p:spPr>
          <a:xfrm>
            <a:off x="4346308" y="4844970"/>
            <a:ext cx="1129980" cy="584775"/>
          </a:xfrm>
          <a:prstGeom prst="rect">
            <a:avLst/>
          </a:prstGeom>
        </p:spPr>
        <p:txBody>
          <a:bodyPr wrap="square">
            <a:spAutoFit/>
          </a:bodyPr>
          <a:lstStyle/>
          <a:p>
            <a:pPr marL="0" lvl="1">
              <a:defRPr/>
            </a:pPr>
            <a:r>
              <a:rPr lang="en-US" sz="1600" dirty="0"/>
              <a:t>Getting Older</a:t>
            </a:r>
          </a:p>
        </p:txBody>
      </p:sp>
      <p:sp>
        <p:nvSpPr>
          <p:cNvPr id="51" name="TextBox 50"/>
          <p:cNvSpPr txBox="1"/>
          <p:nvPr/>
        </p:nvSpPr>
        <p:spPr>
          <a:xfrm>
            <a:off x="8937036" y="4805719"/>
            <a:ext cx="1243557" cy="646331"/>
          </a:xfrm>
          <a:prstGeom prst="rect">
            <a:avLst/>
          </a:prstGeom>
          <a:noFill/>
        </p:spPr>
        <p:txBody>
          <a:bodyPr wrap="square" rtlCol="0">
            <a:spAutoFit/>
          </a:bodyPr>
          <a:lstStyle/>
          <a:p>
            <a:pPr algn="ctr"/>
            <a:r>
              <a:rPr lang="en-US" sz="3600" b="1" dirty="0">
                <a:solidFill>
                  <a:srgbClr val="008145"/>
                </a:solidFill>
              </a:rPr>
              <a:t>21%</a:t>
            </a:r>
          </a:p>
        </p:txBody>
      </p:sp>
    </p:spTree>
    <p:extLst>
      <p:ext uri="{BB962C8B-B14F-4D97-AF65-F5344CB8AC3E}">
        <p14:creationId xmlns:p14="http://schemas.microsoft.com/office/powerpoint/2010/main" val="211106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LGBTQ+ Market</a:t>
            </a:r>
          </a:p>
        </p:txBody>
      </p:sp>
      <p:pic>
        <p:nvPicPr>
          <p:cNvPr id="7" name="Picture Placeholder 6"/>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13573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85449"/>
            <a:ext cx="12191998" cy="890341"/>
          </a:xfrm>
        </p:spPr>
        <p:txBody>
          <a:bodyPr/>
          <a:lstStyle/>
          <a:p>
            <a:r>
              <a:rPr lang="en-US" dirty="0"/>
              <a:t>LGBTQ+ American Trends Suggest Future Growth </a:t>
            </a:r>
          </a:p>
        </p:txBody>
      </p:sp>
      <p:sp>
        <p:nvSpPr>
          <p:cNvPr id="11" name="Rectangle 10"/>
          <p:cNvSpPr/>
          <p:nvPr/>
        </p:nvSpPr>
        <p:spPr>
          <a:xfrm>
            <a:off x="609848" y="1061437"/>
            <a:ext cx="10786357" cy="553357"/>
          </a:xfrm>
          <a:prstGeom prst="rect">
            <a:avLst/>
          </a:prstGeom>
        </p:spPr>
        <p:txBody>
          <a:bodyPr wrap="square">
            <a:spAutoFit/>
          </a:bodyPr>
          <a:lstStyle/>
          <a:p>
            <a:pPr algn="ctr">
              <a:lnSpc>
                <a:spcPct val="107000"/>
              </a:lnSpc>
              <a:spcAft>
                <a:spcPts val="800"/>
              </a:spcAft>
            </a:pPr>
            <a:r>
              <a:rPr lang="en-US" sz="2800" b="1" dirty="0">
                <a:solidFill>
                  <a:srgbClr val="604099"/>
                </a:solidFill>
                <a:latin typeface="+mj-lt"/>
                <a:ea typeface="Calibri" panose="020F0502020204030204" pitchFamily="34" charset="0"/>
                <a:cs typeface="Times New Roman" panose="02020603050405020304" pitchFamily="18" charset="0"/>
              </a:rPr>
              <a:t>About 7.2% </a:t>
            </a:r>
            <a:r>
              <a:rPr lang="en-US" sz="2200" dirty="0">
                <a:latin typeface="+mj-lt"/>
                <a:ea typeface="Calibri" panose="020F0502020204030204" pitchFamily="34" charset="0"/>
                <a:cs typeface="Times New Roman" panose="02020603050405020304" pitchFamily="18" charset="0"/>
              </a:rPr>
              <a:t>of population identifies as LGBTQ+ (according to Census analysis)</a:t>
            </a:r>
          </a:p>
        </p:txBody>
      </p:sp>
      <p:sp>
        <p:nvSpPr>
          <p:cNvPr id="8" name="Rectangle 7"/>
          <p:cNvSpPr/>
          <p:nvPr/>
        </p:nvSpPr>
        <p:spPr>
          <a:xfrm>
            <a:off x="1138562" y="1896388"/>
            <a:ext cx="9771174" cy="640080"/>
          </a:xfrm>
          <a:prstGeom prst="rect">
            <a:avLst/>
          </a:prstGeom>
          <a:solidFill>
            <a:srgbClr val="60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34792" y="1896388"/>
            <a:ext cx="9774944" cy="3654251"/>
          </a:xfrm>
          <a:prstGeom prst="rect">
            <a:avLst/>
          </a:prstGeom>
          <a:noFill/>
          <a:ln w="9525">
            <a:solidFill>
              <a:srgbClr val="6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4792" y="2008463"/>
            <a:ext cx="9774944" cy="430887"/>
          </a:xfrm>
          <a:prstGeom prst="rect">
            <a:avLst/>
          </a:prstGeom>
          <a:noFill/>
        </p:spPr>
        <p:txBody>
          <a:bodyPr wrap="square" rtlCol="0">
            <a:spAutoFit/>
          </a:bodyPr>
          <a:lstStyle/>
          <a:p>
            <a:pPr algn="ctr"/>
            <a:r>
              <a:rPr lang="en-US" sz="2200" b="1" dirty="0">
                <a:solidFill>
                  <a:schemeClr val="bg1"/>
                </a:solidFill>
              </a:rPr>
              <a:t>LGBTQ+ Identification by Generation in 2022</a:t>
            </a:r>
            <a:endParaRPr lang="en-US" sz="2200" b="1" dirty="0"/>
          </a:p>
        </p:txBody>
      </p:sp>
      <p:graphicFrame>
        <p:nvGraphicFramePr>
          <p:cNvPr id="16" name="Chart 15"/>
          <p:cNvGraphicFramePr/>
          <p:nvPr>
            <p:extLst>
              <p:ext uri="{D42A27DB-BD31-4B8C-83A1-F6EECF244321}">
                <p14:modId xmlns:p14="http://schemas.microsoft.com/office/powerpoint/2010/main" val="3218130659"/>
              </p:ext>
            </p:extLst>
          </p:nvPr>
        </p:nvGraphicFramePr>
        <p:xfrm>
          <a:off x="1611080" y="3008321"/>
          <a:ext cx="1566387" cy="183203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870685" y="3699546"/>
            <a:ext cx="1097481" cy="461665"/>
          </a:xfrm>
          <a:prstGeom prst="rect">
            <a:avLst/>
          </a:prstGeom>
          <a:noFill/>
        </p:spPr>
        <p:txBody>
          <a:bodyPr wrap="square" rtlCol="0">
            <a:spAutoFit/>
          </a:bodyPr>
          <a:lstStyle/>
          <a:p>
            <a:r>
              <a:rPr lang="en-US" sz="2400" b="1" dirty="0">
                <a:solidFill>
                  <a:srgbClr val="604099"/>
                </a:solidFill>
              </a:rPr>
              <a:t>22.3%</a:t>
            </a:r>
          </a:p>
        </p:txBody>
      </p:sp>
      <p:sp>
        <p:nvSpPr>
          <p:cNvPr id="18" name="TextBox 17"/>
          <p:cNvSpPr txBox="1"/>
          <p:nvPr/>
        </p:nvSpPr>
        <p:spPr>
          <a:xfrm>
            <a:off x="1676246" y="4683841"/>
            <a:ext cx="1448670" cy="338554"/>
          </a:xfrm>
          <a:prstGeom prst="rect">
            <a:avLst/>
          </a:prstGeom>
          <a:noFill/>
        </p:spPr>
        <p:txBody>
          <a:bodyPr wrap="square" rtlCol="0">
            <a:spAutoFit/>
          </a:bodyPr>
          <a:lstStyle/>
          <a:p>
            <a:pPr algn="ctr"/>
            <a:r>
              <a:rPr lang="en-US" sz="1600" dirty="0"/>
              <a:t>Generation Z</a:t>
            </a:r>
          </a:p>
        </p:txBody>
      </p:sp>
      <p:graphicFrame>
        <p:nvGraphicFramePr>
          <p:cNvPr id="19" name="Chart 18"/>
          <p:cNvGraphicFramePr/>
          <p:nvPr>
            <p:extLst>
              <p:ext uri="{D42A27DB-BD31-4B8C-83A1-F6EECF244321}">
                <p14:modId xmlns:p14="http://schemas.microsoft.com/office/powerpoint/2010/main" val="1820217971"/>
              </p:ext>
            </p:extLst>
          </p:nvPr>
        </p:nvGraphicFramePr>
        <p:xfrm>
          <a:off x="3383983" y="3008321"/>
          <a:ext cx="1566387" cy="183203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3574285" y="3693503"/>
            <a:ext cx="1198557" cy="461665"/>
          </a:xfrm>
          <a:prstGeom prst="rect">
            <a:avLst/>
          </a:prstGeom>
          <a:noFill/>
        </p:spPr>
        <p:txBody>
          <a:bodyPr wrap="square" rtlCol="0">
            <a:spAutoFit/>
          </a:bodyPr>
          <a:lstStyle/>
          <a:p>
            <a:pPr algn="ctr"/>
            <a:r>
              <a:rPr lang="en-US" sz="2400" b="1" dirty="0">
                <a:solidFill>
                  <a:srgbClr val="604099"/>
                </a:solidFill>
              </a:rPr>
              <a:t>9.8%</a:t>
            </a:r>
          </a:p>
        </p:txBody>
      </p:sp>
      <p:sp>
        <p:nvSpPr>
          <p:cNvPr id="21" name="TextBox 20"/>
          <p:cNvSpPr txBox="1"/>
          <p:nvPr/>
        </p:nvSpPr>
        <p:spPr>
          <a:xfrm>
            <a:off x="3519483" y="4683841"/>
            <a:ext cx="1253359" cy="338554"/>
          </a:xfrm>
          <a:prstGeom prst="rect">
            <a:avLst/>
          </a:prstGeom>
          <a:noFill/>
        </p:spPr>
        <p:txBody>
          <a:bodyPr wrap="square" rtlCol="0">
            <a:spAutoFit/>
          </a:bodyPr>
          <a:lstStyle/>
          <a:p>
            <a:pPr algn="ctr"/>
            <a:r>
              <a:rPr lang="en-US" sz="1600" dirty="0"/>
              <a:t>Millennials</a:t>
            </a:r>
          </a:p>
        </p:txBody>
      </p:sp>
      <p:graphicFrame>
        <p:nvGraphicFramePr>
          <p:cNvPr id="22" name="Chart 21"/>
          <p:cNvGraphicFramePr/>
          <p:nvPr>
            <p:extLst>
              <p:ext uri="{D42A27DB-BD31-4B8C-83A1-F6EECF244321}">
                <p14:modId xmlns:p14="http://schemas.microsoft.com/office/powerpoint/2010/main" val="2364291477"/>
              </p:ext>
            </p:extLst>
          </p:nvPr>
        </p:nvGraphicFramePr>
        <p:xfrm>
          <a:off x="5156886" y="3008321"/>
          <a:ext cx="1566387" cy="1832030"/>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5467728" y="3699546"/>
            <a:ext cx="1030235" cy="461665"/>
          </a:xfrm>
          <a:prstGeom prst="rect">
            <a:avLst/>
          </a:prstGeom>
          <a:noFill/>
        </p:spPr>
        <p:txBody>
          <a:bodyPr wrap="square" rtlCol="0">
            <a:spAutoFit/>
          </a:bodyPr>
          <a:lstStyle/>
          <a:p>
            <a:pPr algn="ctr"/>
            <a:r>
              <a:rPr lang="en-US" sz="2400" b="1" dirty="0">
                <a:solidFill>
                  <a:srgbClr val="604099"/>
                </a:solidFill>
              </a:rPr>
              <a:t>4.5%</a:t>
            </a:r>
          </a:p>
        </p:txBody>
      </p:sp>
      <p:sp>
        <p:nvSpPr>
          <p:cNvPr id="24" name="TextBox 23"/>
          <p:cNvSpPr txBox="1"/>
          <p:nvPr/>
        </p:nvSpPr>
        <p:spPr>
          <a:xfrm>
            <a:off x="5204599" y="4683841"/>
            <a:ext cx="1406406" cy="338554"/>
          </a:xfrm>
          <a:prstGeom prst="rect">
            <a:avLst/>
          </a:prstGeom>
          <a:noFill/>
        </p:spPr>
        <p:txBody>
          <a:bodyPr wrap="square" rtlCol="0">
            <a:spAutoFit/>
          </a:bodyPr>
          <a:lstStyle/>
          <a:p>
            <a:pPr algn="ctr"/>
            <a:r>
              <a:rPr lang="en-US" sz="1600" dirty="0"/>
              <a:t>Generation X</a:t>
            </a:r>
          </a:p>
        </p:txBody>
      </p:sp>
      <p:graphicFrame>
        <p:nvGraphicFramePr>
          <p:cNvPr id="25" name="Chart 24"/>
          <p:cNvGraphicFramePr/>
          <p:nvPr>
            <p:extLst>
              <p:ext uri="{D42A27DB-BD31-4B8C-83A1-F6EECF244321}">
                <p14:modId xmlns:p14="http://schemas.microsoft.com/office/powerpoint/2010/main" val="2211402190"/>
              </p:ext>
            </p:extLst>
          </p:nvPr>
        </p:nvGraphicFramePr>
        <p:xfrm>
          <a:off x="6929789" y="3008321"/>
          <a:ext cx="1566387" cy="183203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7221534" y="3699546"/>
            <a:ext cx="1030235" cy="461665"/>
          </a:xfrm>
          <a:prstGeom prst="rect">
            <a:avLst/>
          </a:prstGeom>
          <a:noFill/>
        </p:spPr>
        <p:txBody>
          <a:bodyPr wrap="square" rtlCol="0">
            <a:spAutoFit/>
          </a:bodyPr>
          <a:lstStyle/>
          <a:p>
            <a:pPr algn="ctr"/>
            <a:r>
              <a:rPr lang="en-US" sz="2400" b="1" dirty="0">
                <a:solidFill>
                  <a:srgbClr val="604099"/>
                </a:solidFill>
              </a:rPr>
              <a:t>2.3%</a:t>
            </a:r>
          </a:p>
        </p:txBody>
      </p:sp>
      <p:sp>
        <p:nvSpPr>
          <p:cNvPr id="27" name="TextBox 26"/>
          <p:cNvSpPr txBox="1"/>
          <p:nvPr/>
        </p:nvSpPr>
        <p:spPr>
          <a:xfrm>
            <a:off x="7078255" y="4683841"/>
            <a:ext cx="1253359" cy="584775"/>
          </a:xfrm>
          <a:prstGeom prst="rect">
            <a:avLst/>
          </a:prstGeom>
          <a:noFill/>
        </p:spPr>
        <p:txBody>
          <a:bodyPr wrap="square" rtlCol="0">
            <a:spAutoFit/>
          </a:bodyPr>
          <a:lstStyle/>
          <a:p>
            <a:pPr algn="ctr"/>
            <a:r>
              <a:rPr lang="en-US" sz="1600" dirty="0"/>
              <a:t>Baby Boomers</a:t>
            </a:r>
          </a:p>
        </p:txBody>
      </p:sp>
      <p:graphicFrame>
        <p:nvGraphicFramePr>
          <p:cNvPr id="28" name="Chart 27"/>
          <p:cNvGraphicFramePr/>
          <p:nvPr>
            <p:extLst>
              <p:ext uri="{D42A27DB-BD31-4B8C-83A1-F6EECF244321}">
                <p14:modId xmlns:p14="http://schemas.microsoft.com/office/powerpoint/2010/main" val="89179758"/>
              </p:ext>
            </p:extLst>
          </p:nvPr>
        </p:nvGraphicFramePr>
        <p:xfrm>
          <a:off x="8702693" y="3008321"/>
          <a:ext cx="1566387" cy="183203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a:xfrm>
            <a:off x="8972808" y="3699546"/>
            <a:ext cx="1030235" cy="461665"/>
          </a:xfrm>
          <a:prstGeom prst="rect">
            <a:avLst/>
          </a:prstGeom>
          <a:noFill/>
        </p:spPr>
        <p:txBody>
          <a:bodyPr wrap="square" rtlCol="0">
            <a:spAutoFit/>
          </a:bodyPr>
          <a:lstStyle/>
          <a:p>
            <a:pPr algn="ctr"/>
            <a:r>
              <a:rPr lang="en-US" sz="2400" b="1" dirty="0">
                <a:solidFill>
                  <a:srgbClr val="604099"/>
                </a:solidFill>
              </a:rPr>
              <a:t>1.1%</a:t>
            </a:r>
          </a:p>
        </p:txBody>
      </p:sp>
      <p:sp>
        <p:nvSpPr>
          <p:cNvPr id="30" name="TextBox 29"/>
          <p:cNvSpPr txBox="1"/>
          <p:nvPr/>
        </p:nvSpPr>
        <p:spPr>
          <a:xfrm>
            <a:off x="8892775" y="4683841"/>
            <a:ext cx="1253359" cy="584775"/>
          </a:xfrm>
          <a:prstGeom prst="rect">
            <a:avLst/>
          </a:prstGeom>
          <a:noFill/>
        </p:spPr>
        <p:txBody>
          <a:bodyPr wrap="square" rtlCol="0">
            <a:spAutoFit/>
          </a:bodyPr>
          <a:lstStyle/>
          <a:p>
            <a:pPr algn="ctr"/>
            <a:r>
              <a:rPr lang="en-US" sz="1600" dirty="0"/>
              <a:t>Silent Generation</a:t>
            </a:r>
          </a:p>
        </p:txBody>
      </p:sp>
      <p:sp>
        <p:nvSpPr>
          <p:cNvPr id="31" name="TextBox 30">
            <a:extLst>
              <a:ext uri="{FF2B5EF4-FFF2-40B4-BE49-F238E27FC236}">
                <a16:creationId xmlns:a16="http://schemas.microsoft.com/office/drawing/2014/main" id="{3E741E88-3310-D96C-F72A-5F22A05BA88D}"/>
              </a:ext>
            </a:extLst>
          </p:cNvPr>
          <p:cNvSpPr txBox="1"/>
          <p:nvPr/>
        </p:nvSpPr>
        <p:spPr>
          <a:xfrm>
            <a:off x="470702" y="6421513"/>
            <a:ext cx="3592650" cy="215444"/>
          </a:xfrm>
          <a:prstGeom prst="rect">
            <a:avLst/>
          </a:prstGeom>
          <a:noFill/>
        </p:spPr>
        <p:txBody>
          <a:bodyPr wrap="none" rtlCol="0">
            <a:spAutoFit/>
          </a:bodyPr>
          <a:lstStyle/>
          <a:p>
            <a:r>
              <a:rPr lang="en-US" sz="800" dirty="0"/>
              <a:t>Source: Gallup telephone surveys of more than 10,000 U.S. adults in 2023.</a:t>
            </a:r>
          </a:p>
        </p:txBody>
      </p:sp>
      <p:sp>
        <p:nvSpPr>
          <p:cNvPr id="32" name="TextBox 31"/>
          <p:cNvSpPr txBox="1"/>
          <p:nvPr/>
        </p:nvSpPr>
        <p:spPr>
          <a:xfrm>
            <a:off x="1926839" y="2669767"/>
            <a:ext cx="8190850" cy="338554"/>
          </a:xfrm>
          <a:prstGeom prst="rect">
            <a:avLst/>
          </a:prstGeom>
          <a:noFill/>
        </p:spPr>
        <p:txBody>
          <a:bodyPr wrap="square" rtlCol="0">
            <a:spAutoFit/>
          </a:bodyPr>
          <a:lstStyle/>
          <a:p>
            <a:pPr algn="ctr"/>
            <a:r>
              <a:rPr lang="en-US" sz="1600" dirty="0"/>
              <a:t>Percentages of those who identify as lesbian, gay, bisexual, transgender, or other:</a:t>
            </a:r>
          </a:p>
        </p:txBody>
      </p:sp>
      <p:sp>
        <p:nvSpPr>
          <p:cNvPr id="33"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15</a:t>
            </a:fld>
            <a:endParaRPr lang="en-US" sz="900" dirty="0"/>
          </a:p>
        </p:txBody>
      </p:sp>
    </p:spTree>
    <p:extLst>
      <p:ext uri="{BB962C8B-B14F-4D97-AF65-F5344CB8AC3E}">
        <p14:creationId xmlns:p14="http://schemas.microsoft.com/office/powerpoint/2010/main" val="926336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12729" y="1284931"/>
            <a:ext cx="10524047" cy="4306572"/>
          </a:xfrm>
          <a:prstGeom prst="rect">
            <a:avLst/>
          </a:prstGeom>
          <a:solidFill>
            <a:schemeClr val="bg1"/>
          </a:solidFill>
          <a:ln w="9525">
            <a:solidFill>
              <a:srgbClr val="6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80202"/>
            <a:ext cx="12287587" cy="890341"/>
          </a:xfrm>
        </p:spPr>
        <p:txBody>
          <a:bodyPr/>
          <a:lstStyle/>
          <a:p>
            <a:r>
              <a:rPr lang="en-US" dirty="0"/>
              <a:t>LGBTQ+ Americans Are Disproportionately Underserved</a:t>
            </a:r>
          </a:p>
        </p:txBody>
      </p:sp>
      <p:sp>
        <p:nvSpPr>
          <p:cNvPr id="7" name="TextBox 6"/>
          <p:cNvSpPr txBox="1"/>
          <p:nvPr/>
        </p:nvSpPr>
        <p:spPr>
          <a:xfrm>
            <a:off x="7534437" y="2576861"/>
            <a:ext cx="3239840" cy="646331"/>
          </a:xfrm>
          <a:prstGeom prst="rect">
            <a:avLst/>
          </a:prstGeom>
          <a:noFill/>
        </p:spPr>
        <p:txBody>
          <a:bodyPr wrap="square" rtlCol="0">
            <a:spAutoFit/>
          </a:bodyPr>
          <a:lstStyle/>
          <a:p>
            <a:r>
              <a:rPr lang="en-US" dirty="0"/>
              <a:t>ownership; </a:t>
            </a:r>
            <a:r>
              <a:rPr lang="en-US" b="1" dirty="0">
                <a:solidFill>
                  <a:srgbClr val="604099"/>
                </a:solidFill>
              </a:rPr>
              <a:t>10 points lower </a:t>
            </a:r>
            <a:r>
              <a:rPr lang="en-US" dirty="0"/>
              <a:t>than general population </a:t>
            </a:r>
          </a:p>
        </p:txBody>
      </p:sp>
      <p:sp>
        <p:nvSpPr>
          <p:cNvPr id="8" name="Rectangle 7"/>
          <p:cNvSpPr/>
          <p:nvPr/>
        </p:nvSpPr>
        <p:spPr>
          <a:xfrm>
            <a:off x="7534437" y="3876988"/>
            <a:ext cx="3151383" cy="1200329"/>
          </a:xfrm>
          <a:prstGeom prst="rect">
            <a:avLst/>
          </a:prstGeom>
        </p:spPr>
        <p:txBody>
          <a:bodyPr wrap="square">
            <a:spAutoFit/>
          </a:bodyPr>
          <a:lstStyle/>
          <a:p>
            <a:r>
              <a:rPr lang="en-US" dirty="0">
                <a:solidFill>
                  <a:srgbClr val="35424A"/>
                </a:solidFill>
              </a:rPr>
              <a:t>of LGBTQ+ consumers recognize their need for life insurance and are </a:t>
            </a:r>
            <a:r>
              <a:rPr lang="en-US" b="1" dirty="0">
                <a:solidFill>
                  <a:srgbClr val="604099"/>
                </a:solidFill>
              </a:rPr>
              <a:t>1.5 times </a:t>
            </a:r>
            <a:r>
              <a:rPr lang="en-US" dirty="0">
                <a:solidFill>
                  <a:srgbClr val="35424A"/>
                </a:solidFill>
              </a:rPr>
              <a:t>as likely to buy it</a:t>
            </a:r>
            <a:endParaRPr lang="en-US" dirty="0"/>
          </a:p>
        </p:txBody>
      </p:sp>
      <p:sp>
        <p:nvSpPr>
          <p:cNvPr id="9" name="Rectangle 8"/>
          <p:cNvSpPr/>
          <p:nvPr/>
        </p:nvSpPr>
        <p:spPr>
          <a:xfrm>
            <a:off x="2629474" y="2419457"/>
            <a:ext cx="3016937" cy="923330"/>
          </a:xfrm>
          <a:prstGeom prst="rect">
            <a:avLst/>
          </a:prstGeom>
        </p:spPr>
        <p:txBody>
          <a:bodyPr wrap="square">
            <a:spAutoFit/>
          </a:bodyPr>
          <a:lstStyle/>
          <a:p>
            <a:r>
              <a:rPr lang="en-US" dirty="0">
                <a:solidFill>
                  <a:srgbClr val="35424A"/>
                </a:solidFill>
              </a:rPr>
              <a:t>are worried about having enough to comfortably retire </a:t>
            </a:r>
            <a:endParaRPr lang="en-US" dirty="0"/>
          </a:p>
        </p:txBody>
      </p:sp>
      <p:sp>
        <p:nvSpPr>
          <p:cNvPr id="10" name="Rectangle 9"/>
          <p:cNvSpPr/>
          <p:nvPr/>
        </p:nvSpPr>
        <p:spPr>
          <a:xfrm>
            <a:off x="2629474" y="3876989"/>
            <a:ext cx="3216277" cy="1200329"/>
          </a:xfrm>
          <a:prstGeom prst="rect">
            <a:avLst/>
          </a:prstGeom>
        </p:spPr>
        <p:txBody>
          <a:bodyPr wrap="square">
            <a:spAutoFit/>
          </a:bodyPr>
          <a:lstStyle/>
          <a:p>
            <a:r>
              <a:rPr lang="en-US" dirty="0">
                <a:solidFill>
                  <a:srgbClr val="35424A"/>
                </a:solidFill>
              </a:rPr>
              <a:t>report high or very high levels of stress regarding household finances; </a:t>
            </a:r>
            <a:r>
              <a:rPr lang="en-US" b="1" dirty="0">
                <a:solidFill>
                  <a:srgbClr val="604099"/>
                </a:solidFill>
              </a:rPr>
              <a:t>17 points </a:t>
            </a:r>
            <a:r>
              <a:rPr lang="en-US" dirty="0">
                <a:solidFill>
                  <a:srgbClr val="35424A"/>
                </a:solidFill>
              </a:rPr>
              <a:t>higher than Americans overall</a:t>
            </a:r>
            <a:endParaRPr lang="en-US" dirty="0"/>
          </a:p>
        </p:txBody>
      </p:sp>
      <p:graphicFrame>
        <p:nvGraphicFramePr>
          <p:cNvPr id="11" name="Chart 10"/>
          <p:cNvGraphicFramePr/>
          <p:nvPr>
            <p:extLst>
              <p:ext uri="{D42A27DB-BD31-4B8C-83A1-F6EECF244321}">
                <p14:modId xmlns:p14="http://schemas.microsoft.com/office/powerpoint/2010/main" val="3254533225"/>
              </p:ext>
            </p:extLst>
          </p:nvPr>
        </p:nvGraphicFramePr>
        <p:xfrm>
          <a:off x="1114670" y="1965107"/>
          <a:ext cx="1566387" cy="183203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416315" y="2581888"/>
            <a:ext cx="1030235" cy="584775"/>
          </a:xfrm>
          <a:prstGeom prst="rect">
            <a:avLst/>
          </a:prstGeom>
          <a:noFill/>
        </p:spPr>
        <p:txBody>
          <a:bodyPr wrap="square" rtlCol="0">
            <a:spAutoFit/>
          </a:bodyPr>
          <a:lstStyle/>
          <a:p>
            <a:r>
              <a:rPr lang="en-US" sz="3200" b="1" dirty="0">
                <a:solidFill>
                  <a:srgbClr val="604099"/>
                </a:solidFill>
              </a:rPr>
              <a:t>50%</a:t>
            </a:r>
          </a:p>
        </p:txBody>
      </p:sp>
      <p:graphicFrame>
        <p:nvGraphicFramePr>
          <p:cNvPr id="13" name="Chart 12"/>
          <p:cNvGraphicFramePr/>
          <p:nvPr>
            <p:extLst>
              <p:ext uri="{D42A27DB-BD31-4B8C-83A1-F6EECF244321}">
                <p14:modId xmlns:p14="http://schemas.microsoft.com/office/powerpoint/2010/main" val="2467627470"/>
              </p:ext>
            </p:extLst>
          </p:nvPr>
        </p:nvGraphicFramePr>
        <p:xfrm>
          <a:off x="1114670" y="3613157"/>
          <a:ext cx="1566387" cy="183203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416315" y="4229938"/>
            <a:ext cx="1030235" cy="584775"/>
          </a:xfrm>
          <a:prstGeom prst="rect">
            <a:avLst/>
          </a:prstGeom>
          <a:noFill/>
        </p:spPr>
        <p:txBody>
          <a:bodyPr wrap="square" rtlCol="0">
            <a:spAutoFit/>
          </a:bodyPr>
          <a:lstStyle/>
          <a:p>
            <a:r>
              <a:rPr lang="en-US" sz="3200" b="1" dirty="0">
                <a:solidFill>
                  <a:srgbClr val="604099"/>
                </a:solidFill>
              </a:rPr>
              <a:t>49%</a:t>
            </a:r>
          </a:p>
        </p:txBody>
      </p:sp>
      <p:sp>
        <p:nvSpPr>
          <p:cNvPr id="16" name="Rectangle 15"/>
          <p:cNvSpPr/>
          <p:nvPr/>
        </p:nvSpPr>
        <p:spPr>
          <a:xfrm>
            <a:off x="816500" y="1284931"/>
            <a:ext cx="10520276" cy="640080"/>
          </a:xfrm>
          <a:prstGeom prst="rect">
            <a:avLst/>
          </a:prstGeom>
          <a:solidFill>
            <a:srgbClr val="60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2729" y="1397006"/>
            <a:ext cx="10411703" cy="397738"/>
          </a:xfrm>
          <a:prstGeom prst="rect">
            <a:avLst/>
          </a:prstGeom>
          <a:noFill/>
        </p:spPr>
        <p:txBody>
          <a:bodyPr wrap="square" rtlCol="0">
            <a:spAutoFit/>
          </a:bodyPr>
          <a:lstStyle/>
          <a:p>
            <a:pPr algn="ct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Same-sex married couples have higher median HH income than straight couples </a:t>
            </a:r>
          </a:p>
        </p:txBody>
      </p:sp>
      <p:graphicFrame>
        <p:nvGraphicFramePr>
          <p:cNvPr id="19" name="Chart 18"/>
          <p:cNvGraphicFramePr/>
          <p:nvPr>
            <p:extLst>
              <p:ext uri="{D42A27DB-BD31-4B8C-83A1-F6EECF244321}">
                <p14:modId xmlns:p14="http://schemas.microsoft.com/office/powerpoint/2010/main" val="2002134134"/>
              </p:ext>
            </p:extLst>
          </p:nvPr>
        </p:nvGraphicFramePr>
        <p:xfrm>
          <a:off x="6034592" y="1959869"/>
          <a:ext cx="1566387" cy="183203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6336237" y="2576650"/>
            <a:ext cx="1030235" cy="584775"/>
          </a:xfrm>
          <a:prstGeom prst="rect">
            <a:avLst/>
          </a:prstGeom>
          <a:noFill/>
        </p:spPr>
        <p:txBody>
          <a:bodyPr wrap="square" rtlCol="0">
            <a:spAutoFit/>
          </a:bodyPr>
          <a:lstStyle/>
          <a:p>
            <a:r>
              <a:rPr lang="en-US" sz="3200" b="1" dirty="0">
                <a:solidFill>
                  <a:srgbClr val="604099"/>
                </a:solidFill>
              </a:rPr>
              <a:t>42%</a:t>
            </a:r>
          </a:p>
        </p:txBody>
      </p:sp>
      <p:graphicFrame>
        <p:nvGraphicFramePr>
          <p:cNvPr id="21" name="Chart 20"/>
          <p:cNvGraphicFramePr/>
          <p:nvPr>
            <p:extLst>
              <p:ext uri="{D42A27DB-BD31-4B8C-83A1-F6EECF244321}">
                <p14:modId xmlns:p14="http://schemas.microsoft.com/office/powerpoint/2010/main" val="209538016"/>
              </p:ext>
            </p:extLst>
          </p:nvPr>
        </p:nvGraphicFramePr>
        <p:xfrm>
          <a:off x="6034592" y="3607919"/>
          <a:ext cx="1566387" cy="183203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6336237" y="4224700"/>
            <a:ext cx="1030235" cy="584775"/>
          </a:xfrm>
          <a:prstGeom prst="rect">
            <a:avLst/>
          </a:prstGeom>
          <a:noFill/>
        </p:spPr>
        <p:txBody>
          <a:bodyPr wrap="square" rtlCol="0">
            <a:spAutoFit/>
          </a:bodyPr>
          <a:lstStyle/>
          <a:p>
            <a:r>
              <a:rPr lang="en-US" sz="3200" b="1" dirty="0">
                <a:solidFill>
                  <a:srgbClr val="604099"/>
                </a:solidFill>
              </a:rPr>
              <a:t>75%</a:t>
            </a:r>
          </a:p>
        </p:txBody>
      </p:sp>
      <p:sp>
        <p:nvSpPr>
          <p:cNvPr id="23"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16</a:t>
            </a:fld>
            <a:endParaRPr lang="en-US" sz="900" dirty="0"/>
          </a:p>
        </p:txBody>
      </p:sp>
      <p:sp>
        <p:nvSpPr>
          <p:cNvPr id="3" name="Rectangle 2"/>
          <p:cNvSpPr/>
          <p:nvPr/>
        </p:nvSpPr>
        <p:spPr>
          <a:xfrm>
            <a:off x="475341" y="6422933"/>
            <a:ext cx="8479815" cy="215444"/>
          </a:xfrm>
          <a:prstGeom prst="rect">
            <a:avLst/>
          </a:prstGeom>
        </p:spPr>
        <p:txBody>
          <a:bodyPr wrap="square">
            <a:spAutoFit/>
          </a:bodyPr>
          <a:lstStyle/>
          <a:p>
            <a:r>
              <a:rPr lang="en-US" sz="800" dirty="0"/>
              <a:t>Source: </a:t>
            </a:r>
            <a:r>
              <a:rPr lang="en-US" sz="800" i="1" dirty="0"/>
              <a:t>Same-Sex Married Couples Have Higher Income Than Opposite-Sex Married Couple</a:t>
            </a:r>
            <a:r>
              <a:rPr lang="en-US" sz="800" dirty="0"/>
              <a:t>s, United States Census Bureau, 2020.</a:t>
            </a:r>
            <a:endParaRPr lang="en-US" sz="800" dirty="0">
              <a:latin typeface="+mj-lt"/>
            </a:endParaRPr>
          </a:p>
        </p:txBody>
      </p:sp>
    </p:spTree>
    <p:extLst>
      <p:ext uri="{BB962C8B-B14F-4D97-AF65-F5344CB8AC3E}">
        <p14:creationId xmlns:p14="http://schemas.microsoft.com/office/powerpoint/2010/main" val="389209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7930" y="4111006"/>
            <a:ext cx="6393957" cy="1676215"/>
          </a:xfrm>
          <a:prstGeom prst="rect">
            <a:avLst/>
          </a:prstGeom>
          <a:solidFill>
            <a:srgbClr val="F0EEF6"/>
          </a:solidFill>
          <a:ln w="9525">
            <a:solidFill>
              <a:srgbClr val="6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7930" y="1331844"/>
            <a:ext cx="6393957" cy="2544417"/>
          </a:xfrm>
          <a:prstGeom prst="rect">
            <a:avLst/>
          </a:prstGeom>
          <a:solidFill>
            <a:srgbClr val="F0EEF6"/>
          </a:solidFill>
          <a:ln w="9525">
            <a:solidFill>
              <a:srgbClr val="6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2582" r="10497" b="2873"/>
          <a:stretch/>
        </p:blipFill>
        <p:spPr bwMode="auto">
          <a:xfrm>
            <a:off x="7029294" y="1361661"/>
            <a:ext cx="4750903" cy="35418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199" y="1949613"/>
            <a:ext cx="2068332" cy="1015954"/>
          </a:xfrm>
          <a:prstGeom prst="rect">
            <a:avLst/>
          </a:prstGeom>
          <a:solidFill>
            <a:srgbClr val="6040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82" y="-70620"/>
            <a:ext cx="12191998" cy="890341"/>
          </a:xfrm>
        </p:spPr>
        <p:txBody>
          <a:bodyPr/>
          <a:lstStyle/>
          <a:p>
            <a:r>
              <a:rPr lang="en-US" dirty="0"/>
              <a:t>Reaching and Resonating With LGBTQ+</a:t>
            </a:r>
          </a:p>
        </p:txBody>
      </p:sp>
      <p:sp>
        <p:nvSpPr>
          <p:cNvPr id="10" name="Rectangle 9"/>
          <p:cNvSpPr/>
          <p:nvPr/>
        </p:nvSpPr>
        <p:spPr>
          <a:xfrm>
            <a:off x="510199" y="1427636"/>
            <a:ext cx="6221688" cy="430887"/>
          </a:xfrm>
          <a:prstGeom prst="rect">
            <a:avLst/>
          </a:prstGeom>
        </p:spPr>
        <p:txBody>
          <a:bodyPr wrap="square">
            <a:spAutoFit/>
          </a:bodyPr>
          <a:lstStyle/>
          <a:p>
            <a:pPr algn="ctr">
              <a:spcAft>
                <a:spcPts val="1200"/>
              </a:spcAft>
            </a:pPr>
            <a:r>
              <a:rPr lang="en-US" sz="2200" b="1" dirty="0">
                <a:solidFill>
                  <a:srgbClr val="35424A"/>
                </a:solidFill>
              </a:rPr>
              <a:t>Lead With Advice</a:t>
            </a:r>
            <a:endParaRPr lang="en-US" sz="2200" dirty="0"/>
          </a:p>
        </p:txBody>
      </p:sp>
      <p:sp>
        <p:nvSpPr>
          <p:cNvPr id="4" name="Rectangle 3"/>
          <p:cNvSpPr/>
          <p:nvPr/>
        </p:nvSpPr>
        <p:spPr>
          <a:xfrm>
            <a:off x="617922" y="2045559"/>
            <a:ext cx="1933559" cy="854080"/>
          </a:xfrm>
          <a:prstGeom prst="rect">
            <a:avLst/>
          </a:prstGeom>
        </p:spPr>
        <p:txBody>
          <a:bodyPr wrap="square">
            <a:spAutoFit/>
          </a:bodyPr>
          <a:lstStyle/>
          <a:p>
            <a:pPr>
              <a:spcAft>
                <a:spcPts val="1200"/>
              </a:spcAft>
            </a:pPr>
            <a:r>
              <a:rPr lang="en-US" sz="1600" dirty="0">
                <a:solidFill>
                  <a:schemeClr val="bg1"/>
                </a:solidFill>
              </a:rPr>
              <a:t>Frame insurance as part of a holistic financial plan</a:t>
            </a:r>
          </a:p>
        </p:txBody>
      </p:sp>
      <p:sp>
        <p:nvSpPr>
          <p:cNvPr id="16" name="Rectangle 15"/>
          <p:cNvSpPr/>
          <p:nvPr/>
        </p:nvSpPr>
        <p:spPr>
          <a:xfrm>
            <a:off x="2655143" y="1948759"/>
            <a:ext cx="2041793" cy="1016808"/>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764895" y="2045564"/>
            <a:ext cx="1932041" cy="854080"/>
          </a:xfrm>
          <a:prstGeom prst="rect">
            <a:avLst/>
          </a:prstGeom>
        </p:spPr>
        <p:txBody>
          <a:bodyPr wrap="square">
            <a:spAutoFit/>
          </a:bodyPr>
          <a:lstStyle/>
          <a:p>
            <a:pPr>
              <a:spcAft>
                <a:spcPts val="1200"/>
              </a:spcAft>
            </a:pPr>
            <a:r>
              <a:rPr lang="en-US" sz="1600" dirty="0">
                <a:solidFill>
                  <a:srgbClr val="35424A"/>
                </a:solidFill>
              </a:rPr>
              <a:t>Insurance is needed regardless of marital status</a:t>
            </a:r>
          </a:p>
        </p:txBody>
      </p:sp>
      <p:sp>
        <p:nvSpPr>
          <p:cNvPr id="18" name="Rectangle 17"/>
          <p:cNvSpPr/>
          <p:nvPr/>
        </p:nvSpPr>
        <p:spPr>
          <a:xfrm>
            <a:off x="4800598" y="1949612"/>
            <a:ext cx="1772265" cy="1015954"/>
          </a:xfrm>
          <a:prstGeom prst="rect">
            <a:avLst/>
          </a:prstGeom>
          <a:solidFill>
            <a:schemeClr val="bg2">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83300" y="2045564"/>
            <a:ext cx="1643052" cy="830997"/>
          </a:xfrm>
          <a:prstGeom prst="rect">
            <a:avLst/>
          </a:prstGeom>
        </p:spPr>
        <p:txBody>
          <a:bodyPr wrap="square">
            <a:spAutoFit/>
          </a:bodyPr>
          <a:lstStyle/>
          <a:p>
            <a:pPr>
              <a:spcAft>
                <a:spcPts val="1200"/>
              </a:spcAft>
            </a:pPr>
            <a:r>
              <a:rPr lang="en-US" sz="1600" dirty="0">
                <a:solidFill>
                  <a:schemeClr val="bg1"/>
                </a:solidFill>
              </a:rPr>
              <a:t>Offer domestic partnership or joint policies</a:t>
            </a:r>
          </a:p>
        </p:txBody>
      </p:sp>
      <p:sp>
        <p:nvSpPr>
          <p:cNvPr id="25" name="Rectangle 24"/>
          <p:cNvSpPr/>
          <p:nvPr/>
        </p:nvSpPr>
        <p:spPr>
          <a:xfrm>
            <a:off x="510199" y="3037670"/>
            <a:ext cx="2710079" cy="614432"/>
          </a:xfrm>
          <a:prstGeom prst="rect">
            <a:avLst/>
          </a:prstGeom>
          <a:solidFill>
            <a:schemeClr val="bg2">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8045" y="3183315"/>
            <a:ext cx="2541952" cy="338554"/>
          </a:xfrm>
          <a:prstGeom prst="rect">
            <a:avLst/>
          </a:prstGeom>
        </p:spPr>
        <p:txBody>
          <a:bodyPr wrap="square">
            <a:spAutoFit/>
          </a:bodyPr>
          <a:lstStyle/>
          <a:p>
            <a:pPr>
              <a:spcAft>
                <a:spcPts val="1200"/>
              </a:spcAft>
            </a:pPr>
            <a:r>
              <a:rPr lang="en-US" sz="1600" dirty="0">
                <a:solidFill>
                  <a:schemeClr val="bg1"/>
                </a:solidFill>
              </a:rPr>
              <a:t>Highlight legal protections </a:t>
            </a:r>
          </a:p>
        </p:txBody>
      </p:sp>
      <p:sp>
        <p:nvSpPr>
          <p:cNvPr id="29" name="Rectangle 28"/>
          <p:cNvSpPr/>
          <p:nvPr/>
        </p:nvSpPr>
        <p:spPr>
          <a:xfrm>
            <a:off x="3299019" y="3041455"/>
            <a:ext cx="3273846" cy="614432"/>
          </a:xfrm>
          <a:prstGeom prst="rect">
            <a:avLst/>
          </a:prstGeom>
          <a:solidFill>
            <a:srgbClr val="6040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63841" y="3180433"/>
            <a:ext cx="3263467" cy="338554"/>
          </a:xfrm>
          <a:prstGeom prst="rect">
            <a:avLst/>
          </a:prstGeom>
        </p:spPr>
        <p:txBody>
          <a:bodyPr wrap="square">
            <a:spAutoFit/>
          </a:bodyPr>
          <a:lstStyle/>
          <a:p>
            <a:pPr>
              <a:spcAft>
                <a:spcPts val="1200"/>
              </a:spcAft>
            </a:pPr>
            <a:r>
              <a:rPr lang="en-US" sz="1600" dirty="0">
                <a:solidFill>
                  <a:schemeClr val="bg1"/>
                </a:solidFill>
              </a:rPr>
              <a:t>Discuss beneficiary designations</a:t>
            </a:r>
          </a:p>
        </p:txBody>
      </p:sp>
      <p:sp>
        <p:nvSpPr>
          <p:cNvPr id="31" name="Rectangle 30"/>
          <p:cNvSpPr/>
          <p:nvPr/>
        </p:nvSpPr>
        <p:spPr>
          <a:xfrm>
            <a:off x="510200" y="4730322"/>
            <a:ext cx="2918671" cy="766015"/>
          </a:xfrm>
          <a:prstGeom prst="rect">
            <a:avLst/>
          </a:prstGeom>
          <a:solidFill>
            <a:srgbClr val="6040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8105" y="4800282"/>
            <a:ext cx="2841767" cy="600164"/>
          </a:xfrm>
          <a:prstGeom prst="rect">
            <a:avLst/>
          </a:prstGeom>
        </p:spPr>
        <p:txBody>
          <a:bodyPr wrap="square">
            <a:spAutoFit/>
          </a:bodyPr>
          <a:lstStyle/>
          <a:p>
            <a:pPr>
              <a:spcAft>
                <a:spcPts val="1200"/>
              </a:spcAft>
            </a:pPr>
            <a:r>
              <a:rPr lang="en-US" sz="1650" dirty="0">
                <a:solidFill>
                  <a:schemeClr val="bg1"/>
                </a:solidFill>
              </a:rPr>
              <a:t>Use inclusive language and avoid making assumptions</a:t>
            </a:r>
          </a:p>
        </p:txBody>
      </p:sp>
      <p:sp>
        <p:nvSpPr>
          <p:cNvPr id="35" name="Rectangle 34"/>
          <p:cNvSpPr/>
          <p:nvPr/>
        </p:nvSpPr>
        <p:spPr>
          <a:xfrm>
            <a:off x="636929" y="4208971"/>
            <a:ext cx="5876301" cy="430887"/>
          </a:xfrm>
          <a:prstGeom prst="rect">
            <a:avLst/>
          </a:prstGeom>
        </p:spPr>
        <p:txBody>
          <a:bodyPr wrap="square">
            <a:spAutoFit/>
          </a:bodyPr>
          <a:lstStyle/>
          <a:p>
            <a:pPr algn="ctr">
              <a:spcAft>
                <a:spcPts val="1200"/>
              </a:spcAft>
            </a:pPr>
            <a:r>
              <a:rPr lang="en-US" sz="2200" b="1" dirty="0">
                <a:solidFill>
                  <a:srgbClr val="35424A"/>
                </a:solidFill>
              </a:rPr>
              <a:t>Inclusive Marketing</a:t>
            </a:r>
          </a:p>
        </p:txBody>
      </p:sp>
      <p:sp>
        <p:nvSpPr>
          <p:cNvPr id="36" name="Rectangle 35"/>
          <p:cNvSpPr/>
          <p:nvPr/>
        </p:nvSpPr>
        <p:spPr>
          <a:xfrm>
            <a:off x="3523640" y="4719372"/>
            <a:ext cx="3049225" cy="77696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586581" y="4800282"/>
            <a:ext cx="3050666" cy="584775"/>
          </a:xfrm>
          <a:prstGeom prst="rect">
            <a:avLst/>
          </a:prstGeom>
        </p:spPr>
        <p:txBody>
          <a:bodyPr wrap="square">
            <a:spAutoFit/>
          </a:bodyPr>
          <a:lstStyle/>
          <a:p>
            <a:pPr>
              <a:spcAft>
                <a:spcPts val="1200"/>
              </a:spcAft>
            </a:pPr>
            <a:r>
              <a:rPr lang="en-US" sz="1600" dirty="0"/>
              <a:t>Get involved with LGBTQ+ affinity groups and associations</a:t>
            </a:r>
          </a:p>
        </p:txBody>
      </p:sp>
      <p:sp>
        <p:nvSpPr>
          <p:cNvPr id="23"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17</a:t>
            </a:fld>
            <a:endParaRPr lang="en-US" sz="900" dirty="0"/>
          </a:p>
        </p:txBody>
      </p:sp>
    </p:spTree>
    <p:extLst>
      <p:ext uri="{BB962C8B-B14F-4D97-AF65-F5344CB8AC3E}">
        <p14:creationId xmlns:p14="http://schemas.microsoft.com/office/powerpoint/2010/main" val="407452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Hispanic Market</a:t>
            </a:r>
          </a:p>
        </p:txBody>
      </p:sp>
      <p:pic>
        <p:nvPicPr>
          <p:cNvPr id="7" name="Picture Placeholder 6"/>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34"/>
          <a:stretch/>
        </p:blipFill>
        <p:spPr/>
      </p:pic>
    </p:spTree>
    <p:extLst>
      <p:ext uri="{BB962C8B-B14F-4D97-AF65-F5344CB8AC3E}">
        <p14:creationId xmlns:p14="http://schemas.microsoft.com/office/powerpoint/2010/main" val="47893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12582" y="2644943"/>
            <a:ext cx="6700283" cy="3468756"/>
          </a:xfrm>
          <a:prstGeom prst="rect">
            <a:avLst/>
          </a:prstGeom>
          <a:solidFill>
            <a:srgbClr val="C9E9FF"/>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82" y="-70620"/>
            <a:ext cx="12191998" cy="890341"/>
          </a:xfrm>
        </p:spPr>
        <p:txBody>
          <a:bodyPr/>
          <a:lstStyle/>
          <a:p>
            <a:r>
              <a:rPr lang="en-US" dirty="0"/>
              <a:t>The Hispanic Market Is Diverse </a:t>
            </a:r>
          </a:p>
        </p:txBody>
      </p:sp>
      <p:sp>
        <p:nvSpPr>
          <p:cNvPr id="5" name="Rectangle 4"/>
          <p:cNvSpPr/>
          <p:nvPr/>
        </p:nvSpPr>
        <p:spPr>
          <a:xfrm>
            <a:off x="888891" y="1160604"/>
            <a:ext cx="5713611" cy="1190069"/>
          </a:xfrm>
          <a:prstGeom prst="rect">
            <a:avLst/>
          </a:prstGeom>
        </p:spPr>
        <p:txBody>
          <a:bodyPr wrap="square">
            <a:spAutoFit/>
          </a:bodyPr>
          <a:lstStyle/>
          <a:p>
            <a:r>
              <a:rPr lang="en-US" sz="2800" b="1" dirty="0">
                <a:solidFill>
                  <a:srgbClr val="005F9F"/>
                </a:solidFill>
              </a:rPr>
              <a:t>62.1 million </a:t>
            </a:r>
          </a:p>
          <a:p>
            <a:pPr>
              <a:lnSpc>
                <a:spcPts val="2500"/>
              </a:lnSpc>
              <a:spcBef>
                <a:spcPts val="200"/>
              </a:spcBef>
            </a:pPr>
            <a:r>
              <a:rPr lang="en-US" sz="2000" dirty="0"/>
              <a:t>U.S. Hispanic population represents 62.1 million people (</a:t>
            </a:r>
            <a:r>
              <a:rPr lang="en-US" sz="2000" b="1" dirty="0">
                <a:solidFill>
                  <a:srgbClr val="005F9F"/>
                </a:solidFill>
              </a:rPr>
              <a:t>23% increase </a:t>
            </a:r>
            <a:r>
              <a:rPr lang="en-US" sz="2000" dirty="0"/>
              <a:t>over the past decade)</a:t>
            </a:r>
          </a:p>
        </p:txBody>
      </p:sp>
      <p:graphicFrame>
        <p:nvGraphicFramePr>
          <p:cNvPr id="9" name="Chart 8"/>
          <p:cNvGraphicFramePr/>
          <p:nvPr>
            <p:extLst>
              <p:ext uri="{D42A27DB-BD31-4B8C-83A1-F6EECF244321}">
                <p14:modId xmlns:p14="http://schemas.microsoft.com/office/powerpoint/2010/main" val="41778497"/>
              </p:ext>
            </p:extLst>
          </p:nvPr>
        </p:nvGraphicFramePr>
        <p:xfrm>
          <a:off x="7496530" y="2017661"/>
          <a:ext cx="4163784" cy="281780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529283" y="3347371"/>
            <a:ext cx="1897910" cy="1568715"/>
          </a:xfrm>
          <a:prstGeom prst="rect">
            <a:avLst/>
          </a:prstGeom>
          <a:solidFill>
            <a:schemeClr val="bg1"/>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54312" y="3347371"/>
            <a:ext cx="1850053" cy="1596297"/>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5963" y="5025140"/>
            <a:ext cx="6414122" cy="867459"/>
          </a:xfrm>
          <a:prstGeom prst="rect">
            <a:avLst/>
          </a:prstGeom>
          <a:solidFill>
            <a:schemeClr val="bg1"/>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6223" y="3354067"/>
            <a:ext cx="2433862" cy="156201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p:cNvSpPr txBox="1">
            <a:spLocks/>
          </p:cNvSpPr>
          <p:nvPr/>
        </p:nvSpPr>
        <p:spPr>
          <a:xfrm>
            <a:off x="693379" y="3645580"/>
            <a:ext cx="1622269" cy="366370"/>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None/>
            </a:pPr>
            <a:r>
              <a:rPr lang="en-US" sz="2000" dirty="0">
                <a:solidFill>
                  <a:schemeClr val="bg1"/>
                </a:solidFill>
              </a:rPr>
              <a:t>Younger</a:t>
            </a:r>
          </a:p>
        </p:txBody>
      </p:sp>
      <p:sp>
        <p:nvSpPr>
          <p:cNvPr id="16" name="Text Placeholder 4"/>
          <p:cNvSpPr txBox="1">
            <a:spLocks/>
          </p:cNvSpPr>
          <p:nvPr/>
        </p:nvSpPr>
        <p:spPr>
          <a:xfrm>
            <a:off x="2666613" y="3645580"/>
            <a:ext cx="1758929" cy="1036522"/>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None/>
            </a:pPr>
            <a:r>
              <a:rPr lang="en-US" sz="2000" dirty="0"/>
              <a:t>Many speak Spanish or are bilingual</a:t>
            </a:r>
          </a:p>
        </p:txBody>
      </p:sp>
      <p:sp>
        <p:nvSpPr>
          <p:cNvPr id="17" name="Text Placeholder 4"/>
          <p:cNvSpPr txBox="1">
            <a:spLocks/>
          </p:cNvSpPr>
          <p:nvPr/>
        </p:nvSpPr>
        <p:spPr>
          <a:xfrm>
            <a:off x="4671377" y="3591698"/>
            <a:ext cx="2237423" cy="1178334"/>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None/>
            </a:pPr>
            <a:r>
              <a:rPr lang="en-US" sz="2000" dirty="0">
                <a:solidFill>
                  <a:schemeClr val="bg1"/>
                </a:solidFill>
              </a:rPr>
              <a:t>May have less access to life insurance at work</a:t>
            </a:r>
          </a:p>
        </p:txBody>
      </p:sp>
      <p:sp>
        <p:nvSpPr>
          <p:cNvPr id="19" name="Text Placeholder 4"/>
          <p:cNvSpPr txBox="1">
            <a:spLocks/>
          </p:cNvSpPr>
          <p:nvPr/>
        </p:nvSpPr>
        <p:spPr>
          <a:xfrm>
            <a:off x="665212" y="5150322"/>
            <a:ext cx="6250365" cy="581292"/>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None/>
            </a:pPr>
            <a:r>
              <a:rPr lang="en-US" sz="2000" dirty="0"/>
              <a:t>Trail non-Hispanic whites in educational attainment and income</a:t>
            </a:r>
          </a:p>
        </p:txBody>
      </p:sp>
      <p:sp>
        <p:nvSpPr>
          <p:cNvPr id="21" name="Rectangle 20"/>
          <p:cNvSpPr/>
          <p:nvPr/>
        </p:nvSpPr>
        <p:spPr>
          <a:xfrm>
            <a:off x="9269543" y="3883234"/>
            <a:ext cx="919259" cy="338554"/>
          </a:xfrm>
          <a:prstGeom prst="rect">
            <a:avLst/>
          </a:prstGeom>
        </p:spPr>
        <p:txBody>
          <a:bodyPr wrap="square">
            <a:spAutoFit/>
          </a:bodyPr>
          <a:lstStyle/>
          <a:p>
            <a:pPr algn="ctr"/>
            <a:r>
              <a:rPr lang="en-US" sz="1600" dirty="0">
                <a:solidFill>
                  <a:schemeClr val="bg1"/>
                </a:solidFill>
              </a:rPr>
              <a:t>61.4%</a:t>
            </a:r>
          </a:p>
        </p:txBody>
      </p:sp>
      <p:sp>
        <p:nvSpPr>
          <p:cNvPr id="22" name="Rectangle 21"/>
          <p:cNvSpPr/>
          <p:nvPr/>
        </p:nvSpPr>
        <p:spPr>
          <a:xfrm>
            <a:off x="7987692" y="5169646"/>
            <a:ext cx="1220206" cy="307777"/>
          </a:xfrm>
          <a:prstGeom prst="rect">
            <a:avLst/>
          </a:prstGeom>
        </p:spPr>
        <p:txBody>
          <a:bodyPr wrap="none">
            <a:spAutoFit/>
          </a:bodyPr>
          <a:lstStyle/>
          <a:p>
            <a:r>
              <a:rPr lang="en-US" sz="1400" dirty="0"/>
              <a:t>Puerto Rican</a:t>
            </a:r>
          </a:p>
        </p:txBody>
      </p:sp>
      <p:sp>
        <p:nvSpPr>
          <p:cNvPr id="23" name="Rectangle 22"/>
          <p:cNvSpPr/>
          <p:nvPr/>
        </p:nvSpPr>
        <p:spPr>
          <a:xfrm>
            <a:off x="8603601" y="2420727"/>
            <a:ext cx="944341" cy="338554"/>
          </a:xfrm>
          <a:prstGeom prst="rect">
            <a:avLst/>
          </a:prstGeom>
        </p:spPr>
        <p:txBody>
          <a:bodyPr wrap="square">
            <a:spAutoFit/>
          </a:bodyPr>
          <a:lstStyle/>
          <a:p>
            <a:pPr algn="ctr"/>
            <a:r>
              <a:rPr lang="en-US" sz="1600" dirty="0">
                <a:solidFill>
                  <a:schemeClr val="bg1"/>
                </a:solidFill>
              </a:rPr>
              <a:t>6.4%</a:t>
            </a:r>
          </a:p>
        </p:txBody>
      </p:sp>
      <p:sp>
        <p:nvSpPr>
          <p:cNvPr id="24" name="Rectangle 23"/>
          <p:cNvSpPr/>
          <p:nvPr/>
        </p:nvSpPr>
        <p:spPr>
          <a:xfrm>
            <a:off x="8976866" y="1853917"/>
            <a:ext cx="914781" cy="338554"/>
          </a:xfrm>
          <a:prstGeom prst="rect">
            <a:avLst/>
          </a:prstGeom>
        </p:spPr>
        <p:txBody>
          <a:bodyPr wrap="square">
            <a:spAutoFit/>
          </a:bodyPr>
          <a:lstStyle/>
          <a:p>
            <a:pPr algn="ctr"/>
            <a:r>
              <a:rPr lang="en-US" sz="1600" dirty="0"/>
              <a:t>3.9%</a:t>
            </a:r>
          </a:p>
        </p:txBody>
      </p:sp>
      <p:sp>
        <p:nvSpPr>
          <p:cNvPr id="30" name="Rectangle 29"/>
          <p:cNvSpPr/>
          <p:nvPr/>
        </p:nvSpPr>
        <p:spPr>
          <a:xfrm>
            <a:off x="8495044" y="2909421"/>
            <a:ext cx="652519" cy="338554"/>
          </a:xfrm>
          <a:prstGeom prst="rect">
            <a:avLst/>
          </a:prstGeom>
        </p:spPr>
        <p:txBody>
          <a:bodyPr wrap="square">
            <a:spAutoFit/>
          </a:bodyPr>
          <a:lstStyle/>
          <a:p>
            <a:pPr algn="ctr"/>
            <a:r>
              <a:rPr lang="en-US" sz="1600" dirty="0"/>
              <a:t>9.5%</a:t>
            </a:r>
          </a:p>
        </p:txBody>
      </p:sp>
      <p:sp>
        <p:nvSpPr>
          <p:cNvPr id="31" name="Rectangle 30"/>
          <p:cNvSpPr/>
          <p:nvPr/>
        </p:nvSpPr>
        <p:spPr>
          <a:xfrm>
            <a:off x="7813924" y="5234614"/>
            <a:ext cx="179734" cy="179734"/>
          </a:xfrm>
          <a:prstGeom prst="rect">
            <a:avLst/>
          </a:prstGeom>
          <a:solidFill>
            <a:srgbClr val="C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294853" y="4926065"/>
            <a:ext cx="179734" cy="179734"/>
          </a:xfrm>
          <a:prstGeom prst="rect">
            <a:avLst/>
          </a:prstGeom>
          <a:solidFill>
            <a:srgbClr val="008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294853" y="5232981"/>
            <a:ext cx="179734" cy="179734"/>
          </a:xfrm>
          <a:prstGeom prst="rect">
            <a:avLst/>
          </a:prstGeom>
          <a:solidFill>
            <a:srgbClr val="65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813924" y="4927697"/>
            <a:ext cx="179734" cy="179734"/>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987692" y="4856450"/>
            <a:ext cx="851515" cy="307777"/>
          </a:xfrm>
          <a:prstGeom prst="rect">
            <a:avLst/>
          </a:prstGeom>
        </p:spPr>
        <p:txBody>
          <a:bodyPr wrap="none">
            <a:spAutoFit/>
          </a:bodyPr>
          <a:lstStyle/>
          <a:p>
            <a:r>
              <a:rPr lang="en-US" sz="1400" dirty="0"/>
              <a:t>Mexican</a:t>
            </a:r>
          </a:p>
        </p:txBody>
      </p:sp>
      <p:sp>
        <p:nvSpPr>
          <p:cNvPr id="44" name="Rectangle 43"/>
          <p:cNvSpPr/>
          <p:nvPr/>
        </p:nvSpPr>
        <p:spPr>
          <a:xfrm>
            <a:off x="9452160" y="4867376"/>
            <a:ext cx="2284343" cy="307777"/>
          </a:xfrm>
          <a:prstGeom prst="rect">
            <a:avLst/>
          </a:prstGeom>
        </p:spPr>
        <p:txBody>
          <a:bodyPr wrap="none">
            <a:spAutoFit/>
          </a:bodyPr>
          <a:lstStyle/>
          <a:p>
            <a:r>
              <a:rPr lang="en-US" sz="1400" dirty="0"/>
              <a:t>South or Central American</a:t>
            </a:r>
          </a:p>
        </p:txBody>
      </p:sp>
      <p:sp>
        <p:nvSpPr>
          <p:cNvPr id="48" name="Rectangle 47"/>
          <p:cNvSpPr/>
          <p:nvPr/>
        </p:nvSpPr>
        <p:spPr>
          <a:xfrm>
            <a:off x="9452160" y="5180573"/>
            <a:ext cx="712054" cy="307777"/>
          </a:xfrm>
          <a:prstGeom prst="rect">
            <a:avLst/>
          </a:prstGeom>
        </p:spPr>
        <p:txBody>
          <a:bodyPr wrap="none">
            <a:spAutoFit/>
          </a:bodyPr>
          <a:lstStyle/>
          <a:p>
            <a:r>
              <a:rPr lang="en-US" sz="1400" dirty="0"/>
              <a:t>Cuban</a:t>
            </a:r>
          </a:p>
        </p:txBody>
      </p:sp>
      <p:sp>
        <p:nvSpPr>
          <p:cNvPr id="49" name="Rectangle 48"/>
          <p:cNvSpPr/>
          <p:nvPr/>
        </p:nvSpPr>
        <p:spPr>
          <a:xfrm>
            <a:off x="7494101" y="1173624"/>
            <a:ext cx="4242402" cy="64008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494103" y="1173624"/>
            <a:ext cx="4242400" cy="4441984"/>
          </a:xfrm>
          <a:prstGeom prst="rect">
            <a:avLst/>
          </a:prstGeom>
          <a:no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494102" y="1285699"/>
            <a:ext cx="4242401" cy="430887"/>
          </a:xfrm>
          <a:prstGeom prst="rect">
            <a:avLst/>
          </a:prstGeom>
          <a:noFill/>
        </p:spPr>
        <p:txBody>
          <a:bodyPr wrap="square" rtlCol="0">
            <a:spAutoFit/>
          </a:bodyPr>
          <a:lstStyle/>
          <a:p>
            <a:pPr algn="ctr"/>
            <a:r>
              <a:rPr lang="en-US" sz="2200" b="1" dirty="0">
                <a:solidFill>
                  <a:schemeClr val="bg1"/>
                </a:solidFill>
              </a:rPr>
              <a:t>Places of Origin Vary</a:t>
            </a:r>
            <a:endParaRPr lang="en-US" sz="2200" b="1" dirty="0"/>
          </a:p>
        </p:txBody>
      </p:sp>
      <p:sp>
        <p:nvSpPr>
          <p:cNvPr id="52" name="Right Arrow 51"/>
          <p:cNvSpPr/>
          <p:nvPr/>
        </p:nvSpPr>
        <p:spPr>
          <a:xfrm rot="16200000">
            <a:off x="93405" y="1481287"/>
            <a:ext cx="989866" cy="460534"/>
          </a:xfrm>
          <a:prstGeom prst="rightArrow">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14401" y="2767083"/>
            <a:ext cx="6505379" cy="430887"/>
          </a:xfrm>
          <a:prstGeom prst="rect">
            <a:avLst/>
          </a:prstGeom>
        </p:spPr>
        <p:txBody>
          <a:bodyPr wrap="square">
            <a:spAutoFit/>
          </a:bodyPr>
          <a:lstStyle/>
          <a:p>
            <a:pPr algn="ctr"/>
            <a:r>
              <a:rPr lang="en-US" sz="2200" b="1" dirty="0"/>
              <a:t>Challenges to Ownership</a:t>
            </a:r>
            <a:endParaRPr lang="en-US" sz="2200" dirty="0"/>
          </a:p>
        </p:txBody>
      </p:sp>
      <p:sp>
        <p:nvSpPr>
          <p:cNvPr id="3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19</a:t>
            </a:fld>
            <a:endParaRPr lang="en-US" sz="900" dirty="0"/>
          </a:p>
        </p:txBody>
      </p:sp>
      <p:sp>
        <p:nvSpPr>
          <p:cNvPr id="37" name="Text Placeholder 3"/>
          <p:cNvSpPr>
            <a:spLocks noGrp="1"/>
          </p:cNvSpPr>
          <p:nvPr>
            <p:ph type="body" sz="quarter" idx="14"/>
          </p:nvPr>
        </p:nvSpPr>
        <p:spPr>
          <a:xfrm>
            <a:off x="481089" y="6281530"/>
            <a:ext cx="5346858" cy="353246"/>
          </a:xfrm>
        </p:spPr>
        <p:txBody>
          <a:bodyPr/>
          <a:lstStyle/>
          <a:p>
            <a:r>
              <a:rPr lang="en-US"/>
              <a:t>Source: </a:t>
            </a:r>
            <a:r>
              <a:rPr lang="en-US" dirty="0"/>
              <a:t>United States Census Bureau, 2020.</a:t>
            </a:r>
          </a:p>
        </p:txBody>
      </p:sp>
    </p:spTree>
    <p:extLst>
      <p:ext uri="{BB962C8B-B14F-4D97-AF65-F5344CB8AC3E}">
        <p14:creationId xmlns:p14="http://schemas.microsoft.com/office/powerpoint/2010/main" val="164012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 y="-70620"/>
            <a:ext cx="12191998" cy="890341"/>
          </a:xfrm>
        </p:spPr>
        <p:txBody>
          <a:bodyPr/>
          <a:lstStyle/>
          <a:p>
            <a:r>
              <a:rPr lang="en-US" dirty="0"/>
              <a:t>A Business With a Noble Purpose </a:t>
            </a:r>
          </a:p>
        </p:txBody>
      </p:sp>
      <p:sp>
        <p:nvSpPr>
          <p:cNvPr id="13"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a:t>
            </a:fld>
            <a:endParaRPr lang="en-US" sz="900" dirty="0"/>
          </a:p>
        </p:txBody>
      </p:sp>
      <p:grpSp>
        <p:nvGrpSpPr>
          <p:cNvPr id="3" name="Group 2"/>
          <p:cNvGrpSpPr/>
          <p:nvPr/>
        </p:nvGrpSpPr>
        <p:grpSpPr>
          <a:xfrm>
            <a:off x="393588" y="1608082"/>
            <a:ext cx="11328195" cy="3717858"/>
            <a:chOff x="393588" y="1608082"/>
            <a:chExt cx="11328195" cy="3717858"/>
          </a:xfrm>
        </p:grpSpPr>
        <p:sp>
          <p:nvSpPr>
            <p:cNvPr id="27" name="Rectangle 26"/>
            <p:cNvSpPr/>
            <p:nvPr/>
          </p:nvSpPr>
          <p:spPr>
            <a:xfrm>
              <a:off x="425120" y="1608082"/>
              <a:ext cx="3546623" cy="3689171"/>
            </a:xfrm>
            <a:prstGeom prst="rect">
              <a:avLst/>
            </a:prstGeom>
            <a:solidFill>
              <a:srgbClr val="004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3588" y="1871920"/>
              <a:ext cx="3609685" cy="769441"/>
            </a:xfrm>
            <a:prstGeom prst="rect">
              <a:avLst/>
            </a:prstGeom>
          </p:spPr>
          <p:txBody>
            <a:bodyPr wrap="square">
              <a:spAutoFit/>
            </a:bodyPr>
            <a:lstStyle/>
            <a:p>
              <a:pPr algn="ctr"/>
              <a:r>
                <a:rPr lang="en-US" sz="2200" b="1" dirty="0">
                  <a:solidFill>
                    <a:schemeClr val="bg1"/>
                  </a:solidFill>
                </a:rPr>
                <a:t>Protect Loved </a:t>
              </a:r>
              <a:br>
                <a:rPr lang="en-US" sz="2200" b="1" dirty="0">
                  <a:solidFill>
                    <a:schemeClr val="bg1"/>
                  </a:solidFill>
                </a:rPr>
              </a:br>
              <a:r>
                <a:rPr lang="en-US" sz="2200" b="1" dirty="0">
                  <a:solidFill>
                    <a:schemeClr val="bg1"/>
                  </a:solidFill>
                </a:rPr>
                <a:t>Ones</a:t>
              </a:r>
              <a:endParaRPr lang="en-US" dirty="0">
                <a:solidFill>
                  <a:schemeClr val="bg1"/>
                </a:solidFill>
              </a:endParaRPr>
            </a:p>
          </p:txBody>
        </p:sp>
        <p:sp>
          <p:nvSpPr>
            <p:cNvPr id="29" name="Rectangle 28"/>
            <p:cNvSpPr/>
            <p:nvPr/>
          </p:nvSpPr>
          <p:spPr>
            <a:xfrm>
              <a:off x="4284375" y="1608082"/>
              <a:ext cx="3546623" cy="3689172"/>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252843" y="1871920"/>
              <a:ext cx="3609685" cy="769441"/>
            </a:xfrm>
            <a:prstGeom prst="rect">
              <a:avLst/>
            </a:prstGeom>
          </p:spPr>
          <p:txBody>
            <a:bodyPr wrap="square">
              <a:spAutoFit/>
            </a:bodyPr>
            <a:lstStyle/>
            <a:p>
              <a:pPr algn="ctr"/>
              <a:r>
                <a:rPr lang="en-US" sz="2200" b="1" dirty="0"/>
                <a:t>Plan for Secure </a:t>
              </a:r>
              <a:br>
                <a:rPr lang="en-US" sz="2200" b="1" dirty="0"/>
              </a:br>
              <a:r>
                <a:rPr lang="en-US" sz="2200" b="1" dirty="0"/>
                <a:t>Financial Future</a:t>
              </a:r>
              <a:endParaRPr lang="en-US" dirty="0"/>
            </a:p>
          </p:txBody>
        </p:sp>
        <p:sp>
          <p:nvSpPr>
            <p:cNvPr id="31" name="Rectangle 30"/>
            <p:cNvSpPr/>
            <p:nvPr/>
          </p:nvSpPr>
          <p:spPr>
            <a:xfrm>
              <a:off x="8143630" y="1608082"/>
              <a:ext cx="3546623" cy="3689172"/>
            </a:xfrm>
            <a:prstGeom prst="rect">
              <a:avLst/>
            </a:prstGeom>
            <a:solidFill>
              <a:srgbClr val="4E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112098" y="1871920"/>
              <a:ext cx="3609685" cy="769441"/>
            </a:xfrm>
            <a:prstGeom prst="rect">
              <a:avLst/>
            </a:prstGeom>
          </p:spPr>
          <p:txBody>
            <a:bodyPr wrap="square">
              <a:spAutoFit/>
            </a:bodyPr>
            <a:lstStyle/>
            <a:p>
              <a:pPr algn="ctr"/>
              <a:r>
                <a:rPr lang="en-US" sz="2200" b="1" dirty="0">
                  <a:solidFill>
                    <a:schemeClr val="bg1"/>
                  </a:solidFill>
                </a:rPr>
                <a:t>Provide Peace </a:t>
              </a:r>
              <a:br>
                <a:rPr lang="en-US" sz="2200" b="1" dirty="0">
                  <a:solidFill>
                    <a:schemeClr val="bg1"/>
                  </a:solidFill>
                </a:rPr>
              </a:br>
              <a:r>
                <a:rPr lang="en-US" sz="2200" b="1" dirty="0">
                  <a:solidFill>
                    <a:schemeClr val="bg1"/>
                  </a:solidFill>
                </a:rPr>
                <a:t>Of Mind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73712" b="52970"/>
            <a:stretch/>
          </p:blipFill>
          <p:spPr>
            <a:xfrm>
              <a:off x="425120" y="2950066"/>
              <a:ext cx="3546623" cy="2361524"/>
            </a:xfrm>
            <a:prstGeom prst="rect">
              <a:avLst/>
            </a:prstGeom>
          </p:spPr>
        </p:pic>
        <p:pic>
          <p:nvPicPr>
            <p:cNvPr id="53" name="Picture 52"/>
            <p:cNvPicPr>
              <a:picLocks noChangeAspect="1"/>
            </p:cNvPicPr>
            <p:nvPr/>
          </p:nvPicPr>
          <p:blipFill rotWithShape="1">
            <a:blip r:embed="rId3">
              <a:extLst>
                <a:ext uri="{28A0092B-C50C-407E-A947-70E740481C1C}">
                  <a14:useLocalDpi xmlns:a14="http://schemas.microsoft.com/office/drawing/2010/main" val="0"/>
                </a:ext>
              </a:extLst>
            </a:blip>
            <a:srcRect l="73861" t="52952"/>
            <a:stretch/>
          </p:blipFill>
          <p:spPr>
            <a:xfrm>
              <a:off x="4284375" y="2950066"/>
              <a:ext cx="3546623" cy="237587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630" y="2932837"/>
              <a:ext cx="3546623" cy="2364415"/>
            </a:xfrm>
            <a:prstGeom prst="rect">
              <a:avLst/>
            </a:prstGeom>
          </p:spPr>
        </p:pic>
      </p:grpSp>
    </p:spTree>
    <p:extLst>
      <p:ext uri="{BB962C8B-B14F-4D97-AF65-F5344CB8AC3E}">
        <p14:creationId xmlns:p14="http://schemas.microsoft.com/office/powerpoint/2010/main" val="3810614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3278" y="1125907"/>
            <a:ext cx="5140810" cy="2839020"/>
          </a:xfrm>
          <a:prstGeom prst="rect">
            <a:avLst/>
          </a:prstGeom>
          <a:solidFill>
            <a:schemeClr val="bg1"/>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7048" y="1125907"/>
            <a:ext cx="5137039" cy="64008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3277" y="1237982"/>
            <a:ext cx="5240201" cy="430887"/>
          </a:xfrm>
          <a:prstGeom prst="rect">
            <a:avLst/>
          </a:prstGeom>
          <a:noFill/>
        </p:spPr>
        <p:txBody>
          <a:bodyPr wrap="square" rtlCol="0">
            <a:spAutoFit/>
          </a:bodyPr>
          <a:lstStyle/>
          <a:p>
            <a:pPr algn="ctr"/>
            <a:r>
              <a:rPr lang="en-US" sz="2200" b="1" dirty="0">
                <a:solidFill>
                  <a:schemeClr val="bg1"/>
                </a:solidFill>
              </a:rPr>
              <a:t>Lower Ownership Across Products</a:t>
            </a:r>
          </a:p>
        </p:txBody>
      </p:sp>
      <p:sp>
        <p:nvSpPr>
          <p:cNvPr id="2" name="Title 1"/>
          <p:cNvSpPr>
            <a:spLocks noGrp="1"/>
          </p:cNvSpPr>
          <p:nvPr>
            <p:ph type="title"/>
          </p:nvPr>
        </p:nvSpPr>
        <p:spPr>
          <a:xfrm>
            <a:off x="5782" y="-70620"/>
            <a:ext cx="12191998" cy="890341"/>
          </a:xfrm>
        </p:spPr>
        <p:txBody>
          <a:bodyPr>
            <a:normAutofit/>
          </a:bodyPr>
          <a:lstStyle/>
          <a:p>
            <a:r>
              <a:rPr lang="en-US" sz="2600" dirty="0"/>
              <a:t>Get In on the Ground Floor With the Largest — and Still Growing — Segment</a:t>
            </a:r>
          </a:p>
        </p:txBody>
      </p:sp>
      <p:graphicFrame>
        <p:nvGraphicFramePr>
          <p:cNvPr id="12" name="Chart 11"/>
          <p:cNvGraphicFramePr/>
          <p:nvPr>
            <p:extLst>
              <p:ext uri="{D42A27DB-BD31-4B8C-83A1-F6EECF244321}">
                <p14:modId xmlns:p14="http://schemas.microsoft.com/office/powerpoint/2010/main" val="4036342536"/>
              </p:ext>
            </p:extLst>
          </p:nvPr>
        </p:nvGraphicFramePr>
        <p:xfrm>
          <a:off x="867044" y="1642427"/>
          <a:ext cx="1566387" cy="183203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867044" y="3250705"/>
            <a:ext cx="1448670" cy="584775"/>
          </a:xfrm>
          <a:prstGeom prst="rect">
            <a:avLst/>
          </a:prstGeom>
          <a:noFill/>
        </p:spPr>
        <p:txBody>
          <a:bodyPr wrap="square" rtlCol="0">
            <a:spAutoFit/>
          </a:bodyPr>
          <a:lstStyle/>
          <a:p>
            <a:pPr algn="ctr"/>
            <a:r>
              <a:rPr lang="en-US" sz="1600" dirty="0"/>
              <a:t>for life insurance</a:t>
            </a:r>
            <a:r>
              <a:rPr lang="en-US" sz="1600" baseline="30000" dirty="0"/>
              <a:t>*</a:t>
            </a:r>
            <a:endParaRPr lang="en-US" sz="1600" dirty="0"/>
          </a:p>
        </p:txBody>
      </p:sp>
      <p:sp>
        <p:nvSpPr>
          <p:cNvPr id="17" name="TextBox 16"/>
          <p:cNvSpPr txBox="1"/>
          <p:nvPr/>
        </p:nvSpPr>
        <p:spPr>
          <a:xfrm>
            <a:off x="1182529" y="2289970"/>
            <a:ext cx="953233" cy="553998"/>
          </a:xfrm>
          <a:prstGeom prst="rect">
            <a:avLst/>
          </a:prstGeom>
          <a:noFill/>
        </p:spPr>
        <p:txBody>
          <a:bodyPr wrap="square" rtlCol="0">
            <a:spAutoFit/>
          </a:bodyPr>
          <a:lstStyle/>
          <a:p>
            <a:pPr algn="ctr"/>
            <a:r>
              <a:rPr lang="en-US" sz="3000" b="1" dirty="0">
                <a:solidFill>
                  <a:srgbClr val="005F9F"/>
                </a:solidFill>
              </a:rPr>
              <a:t>43%</a:t>
            </a:r>
          </a:p>
        </p:txBody>
      </p:sp>
      <p:graphicFrame>
        <p:nvGraphicFramePr>
          <p:cNvPr id="20" name="Chart 19"/>
          <p:cNvGraphicFramePr/>
          <p:nvPr>
            <p:extLst>
              <p:ext uri="{D42A27DB-BD31-4B8C-83A1-F6EECF244321}">
                <p14:modId xmlns:p14="http://schemas.microsoft.com/office/powerpoint/2010/main" val="3902557643"/>
              </p:ext>
            </p:extLst>
          </p:nvPr>
        </p:nvGraphicFramePr>
        <p:xfrm>
          <a:off x="2517001" y="1642427"/>
          <a:ext cx="1566387" cy="183203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2546755" y="3250705"/>
            <a:ext cx="1418210" cy="584775"/>
          </a:xfrm>
          <a:prstGeom prst="rect">
            <a:avLst/>
          </a:prstGeom>
          <a:noFill/>
        </p:spPr>
        <p:txBody>
          <a:bodyPr wrap="square" rtlCol="0">
            <a:spAutoFit/>
          </a:bodyPr>
          <a:lstStyle/>
          <a:p>
            <a:pPr algn="ctr"/>
            <a:r>
              <a:rPr lang="en-US" sz="1600" dirty="0"/>
              <a:t>for health/</a:t>
            </a:r>
            <a:br>
              <a:rPr lang="en-US" sz="1600" dirty="0"/>
            </a:br>
            <a:r>
              <a:rPr lang="en-US" sz="1600" dirty="0"/>
              <a:t>medical</a:t>
            </a:r>
          </a:p>
        </p:txBody>
      </p:sp>
      <p:sp>
        <p:nvSpPr>
          <p:cNvPr id="22" name="TextBox 21"/>
          <p:cNvSpPr txBox="1"/>
          <p:nvPr/>
        </p:nvSpPr>
        <p:spPr>
          <a:xfrm>
            <a:off x="2752911" y="2281358"/>
            <a:ext cx="1097481" cy="553998"/>
          </a:xfrm>
          <a:prstGeom prst="rect">
            <a:avLst/>
          </a:prstGeom>
          <a:noFill/>
        </p:spPr>
        <p:txBody>
          <a:bodyPr wrap="square" rtlCol="0">
            <a:spAutoFit/>
          </a:bodyPr>
          <a:lstStyle/>
          <a:p>
            <a:pPr algn="ctr"/>
            <a:r>
              <a:rPr lang="en-US" sz="3000" b="1" dirty="0">
                <a:solidFill>
                  <a:srgbClr val="005F9F"/>
                </a:solidFill>
              </a:rPr>
              <a:t>78%</a:t>
            </a:r>
          </a:p>
        </p:txBody>
      </p:sp>
      <p:graphicFrame>
        <p:nvGraphicFramePr>
          <p:cNvPr id="23" name="Chart 22"/>
          <p:cNvGraphicFramePr/>
          <p:nvPr>
            <p:extLst>
              <p:ext uri="{D42A27DB-BD31-4B8C-83A1-F6EECF244321}">
                <p14:modId xmlns:p14="http://schemas.microsoft.com/office/powerpoint/2010/main" val="2018872456"/>
              </p:ext>
            </p:extLst>
          </p:nvPr>
        </p:nvGraphicFramePr>
        <p:xfrm>
          <a:off x="4071153" y="1642427"/>
          <a:ext cx="1566387" cy="183203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4141492" y="3250705"/>
            <a:ext cx="1448670" cy="338554"/>
          </a:xfrm>
          <a:prstGeom prst="rect">
            <a:avLst/>
          </a:prstGeom>
          <a:noFill/>
        </p:spPr>
        <p:txBody>
          <a:bodyPr wrap="square" rtlCol="0">
            <a:spAutoFit/>
          </a:bodyPr>
          <a:lstStyle/>
          <a:p>
            <a:pPr algn="ctr"/>
            <a:r>
              <a:rPr lang="en-US" sz="1600" dirty="0"/>
              <a:t>disability</a:t>
            </a:r>
            <a:r>
              <a:rPr lang="en-US" sz="1600" baseline="30000" dirty="0"/>
              <a:t>*</a:t>
            </a:r>
            <a:endParaRPr lang="en-US" sz="1600" dirty="0"/>
          </a:p>
        </p:txBody>
      </p:sp>
      <p:sp>
        <p:nvSpPr>
          <p:cNvPr id="25" name="TextBox 24"/>
          <p:cNvSpPr txBox="1"/>
          <p:nvPr/>
        </p:nvSpPr>
        <p:spPr>
          <a:xfrm>
            <a:off x="4317086" y="2281358"/>
            <a:ext cx="1097481" cy="553998"/>
          </a:xfrm>
          <a:prstGeom prst="rect">
            <a:avLst/>
          </a:prstGeom>
          <a:noFill/>
        </p:spPr>
        <p:txBody>
          <a:bodyPr wrap="square" rtlCol="0">
            <a:spAutoFit/>
          </a:bodyPr>
          <a:lstStyle/>
          <a:p>
            <a:pPr algn="ctr"/>
            <a:r>
              <a:rPr lang="en-US" sz="3000" b="1" dirty="0">
                <a:solidFill>
                  <a:srgbClr val="005F9F"/>
                </a:solidFill>
              </a:rPr>
              <a:t>17%</a:t>
            </a:r>
          </a:p>
        </p:txBody>
      </p:sp>
      <p:sp>
        <p:nvSpPr>
          <p:cNvPr id="27" name="Rectangle 26"/>
          <p:cNvSpPr/>
          <p:nvPr/>
        </p:nvSpPr>
        <p:spPr>
          <a:xfrm>
            <a:off x="723277" y="4183811"/>
            <a:ext cx="5140810" cy="1499435"/>
          </a:xfrm>
          <a:prstGeom prst="rect">
            <a:avLst/>
          </a:prstGeom>
          <a:solidFill>
            <a:schemeClr val="bg1"/>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8924" y="4183811"/>
            <a:ext cx="5137039" cy="64008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25153" y="4295886"/>
            <a:ext cx="5240201" cy="430887"/>
          </a:xfrm>
          <a:prstGeom prst="rect">
            <a:avLst/>
          </a:prstGeom>
          <a:noFill/>
        </p:spPr>
        <p:txBody>
          <a:bodyPr wrap="square" rtlCol="0">
            <a:spAutoFit/>
          </a:bodyPr>
          <a:lstStyle/>
          <a:p>
            <a:pPr algn="ctr"/>
            <a:r>
              <a:rPr lang="en-US" sz="2200" b="1" dirty="0">
                <a:solidFill>
                  <a:schemeClr val="bg1"/>
                </a:solidFill>
              </a:rPr>
              <a:t>Time to Hardship Is Fast</a:t>
            </a:r>
          </a:p>
        </p:txBody>
      </p:sp>
      <p:sp>
        <p:nvSpPr>
          <p:cNvPr id="32" name="TextBox 31"/>
          <p:cNvSpPr txBox="1"/>
          <p:nvPr/>
        </p:nvSpPr>
        <p:spPr>
          <a:xfrm>
            <a:off x="867044" y="4932311"/>
            <a:ext cx="1398780" cy="677108"/>
          </a:xfrm>
          <a:prstGeom prst="rect">
            <a:avLst/>
          </a:prstGeom>
          <a:noFill/>
        </p:spPr>
        <p:txBody>
          <a:bodyPr wrap="square" rtlCol="0">
            <a:spAutoFit/>
          </a:bodyPr>
          <a:lstStyle/>
          <a:p>
            <a:pPr algn="ctr"/>
            <a:r>
              <a:rPr lang="en-US" sz="3800" b="1" dirty="0">
                <a:solidFill>
                  <a:srgbClr val="005F9F"/>
                </a:solidFill>
              </a:rPr>
              <a:t>46%</a:t>
            </a:r>
          </a:p>
        </p:txBody>
      </p:sp>
      <p:sp>
        <p:nvSpPr>
          <p:cNvPr id="39" name="TextBox 38"/>
          <p:cNvSpPr txBox="1"/>
          <p:nvPr/>
        </p:nvSpPr>
        <p:spPr>
          <a:xfrm>
            <a:off x="2066188" y="4949979"/>
            <a:ext cx="1334867" cy="584775"/>
          </a:xfrm>
          <a:prstGeom prst="rect">
            <a:avLst/>
          </a:prstGeom>
          <a:noFill/>
        </p:spPr>
        <p:txBody>
          <a:bodyPr wrap="square" rtlCol="0">
            <a:spAutoFit/>
          </a:bodyPr>
          <a:lstStyle/>
          <a:p>
            <a:r>
              <a:rPr lang="en-US" sz="1600" dirty="0"/>
              <a:t>say within six months</a:t>
            </a:r>
          </a:p>
        </p:txBody>
      </p:sp>
      <p:sp>
        <p:nvSpPr>
          <p:cNvPr id="42" name="TextBox 41"/>
          <p:cNvSpPr txBox="1"/>
          <p:nvPr/>
        </p:nvSpPr>
        <p:spPr>
          <a:xfrm>
            <a:off x="3154581" y="4932311"/>
            <a:ext cx="1340989" cy="677108"/>
          </a:xfrm>
          <a:prstGeom prst="rect">
            <a:avLst/>
          </a:prstGeom>
          <a:noFill/>
        </p:spPr>
        <p:txBody>
          <a:bodyPr wrap="square" rtlCol="0">
            <a:spAutoFit/>
          </a:bodyPr>
          <a:lstStyle/>
          <a:p>
            <a:pPr algn="ctr"/>
            <a:r>
              <a:rPr lang="en-US" sz="3800" b="1" dirty="0">
                <a:solidFill>
                  <a:srgbClr val="005F9F"/>
                </a:solidFill>
              </a:rPr>
              <a:t>24%</a:t>
            </a:r>
          </a:p>
        </p:txBody>
      </p:sp>
      <p:sp>
        <p:nvSpPr>
          <p:cNvPr id="43" name="TextBox 42"/>
          <p:cNvSpPr txBox="1"/>
          <p:nvPr/>
        </p:nvSpPr>
        <p:spPr>
          <a:xfrm>
            <a:off x="4309690" y="4949979"/>
            <a:ext cx="1334867" cy="584775"/>
          </a:xfrm>
          <a:prstGeom prst="rect">
            <a:avLst/>
          </a:prstGeom>
          <a:noFill/>
        </p:spPr>
        <p:txBody>
          <a:bodyPr wrap="square" rtlCol="0">
            <a:spAutoFit/>
          </a:bodyPr>
          <a:lstStyle/>
          <a:p>
            <a:r>
              <a:rPr lang="en-US" sz="1600" dirty="0"/>
              <a:t>say within one month</a:t>
            </a:r>
          </a:p>
        </p:txBody>
      </p:sp>
      <p:sp>
        <p:nvSpPr>
          <p:cNvPr id="47" name="Rectangle 46"/>
          <p:cNvSpPr/>
          <p:nvPr/>
        </p:nvSpPr>
        <p:spPr>
          <a:xfrm rot="10800000">
            <a:off x="6278900" y="1154431"/>
            <a:ext cx="5041764" cy="4507912"/>
          </a:xfrm>
          <a:prstGeom prst="rect">
            <a:avLst/>
          </a:prstGeom>
          <a:solidFill>
            <a:srgbClr val="C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6099997" y="1237982"/>
            <a:ext cx="5324589" cy="430887"/>
          </a:xfrm>
          <a:prstGeom prst="rect">
            <a:avLst/>
          </a:prstGeom>
          <a:noFill/>
        </p:spPr>
        <p:txBody>
          <a:bodyPr wrap="square" rtlCol="0">
            <a:spAutoFit/>
          </a:bodyPr>
          <a:lstStyle/>
          <a:p>
            <a:pPr algn="ctr"/>
            <a:r>
              <a:rPr lang="en-US" sz="2200" b="1" dirty="0">
                <a:solidFill>
                  <a:schemeClr val="bg2">
                    <a:lumMod val="50000"/>
                  </a:schemeClr>
                </a:solidFill>
              </a:rPr>
              <a:t>Commonly Held Beliefs</a:t>
            </a:r>
          </a:p>
        </p:txBody>
      </p:sp>
      <p:sp>
        <p:nvSpPr>
          <p:cNvPr id="49" name="Isosceles Triangle 48"/>
          <p:cNvSpPr/>
          <p:nvPr/>
        </p:nvSpPr>
        <p:spPr>
          <a:xfrm rot="10800000">
            <a:off x="8350941" y="1909361"/>
            <a:ext cx="803537" cy="333289"/>
          </a:xfrm>
          <a:prstGeom prst="triangl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rot="10800000">
            <a:off x="8326684" y="3447268"/>
            <a:ext cx="803537" cy="333289"/>
          </a:xfrm>
          <a:prstGeom prst="triangl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592191" y="2430285"/>
            <a:ext cx="4272524" cy="734240"/>
          </a:xfrm>
          <a:prstGeom prst="rect">
            <a:avLst/>
          </a:prstGeom>
        </p:spPr>
        <p:txBody>
          <a:bodyPr wrap="square">
            <a:spAutoFit/>
          </a:bodyPr>
          <a:lstStyle/>
          <a:p>
            <a:pPr lvl="0" algn="ctr">
              <a:lnSpc>
                <a:spcPts val="2600"/>
              </a:lnSpc>
              <a:spcAft>
                <a:spcPts val="1200"/>
              </a:spcAft>
              <a:defRPr/>
            </a:pPr>
            <a:r>
              <a:rPr lang="en-US" sz="2000" dirty="0"/>
              <a:t>More likely to believe that the recommended amount is too high</a:t>
            </a:r>
          </a:p>
        </p:txBody>
      </p:sp>
      <p:sp>
        <p:nvSpPr>
          <p:cNvPr id="51" name="Rectangle 50"/>
          <p:cNvSpPr/>
          <p:nvPr/>
        </p:nvSpPr>
        <p:spPr>
          <a:xfrm>
            <a:off x="6457757" y="3954748"/>
            <a:ext cx="4272524" cy="759182"/>
          </a:xfrm>
          <a:prstGeom prst="rect">
            <a:avLst/>
          </a:prstGeom>
        </p:spPr>
        <p:txBody>
          <a:bodyPr wrap="square">
            <a:spAutoFit/>
          </a:bodyPr>
          <a:lstStyle/>
          <a:p>
            <a:pPr lvl="0" algn="ctr">
              <a:lnSpc>
                <a:spcPts val="2600"/>
              </a:lnSpc>
              <a:spcAft>
                <a:spcPts val="1200"/>
              </a:spcAft>
              <a:defRPr/>
            </a:pPr>
            <a:r>
              <a:rPr lang="en-US" sz="2600" b="1" dirty="0">
                <a:solidFill>
                  <a:srgbClr val="005F9F"/>
                </a:solidFill>
              </a:rPr>
              <a:t>26% </a:t>
            </a:r>
            <a:r>
              <a:rPr lang="en-US" sz="2000" dirty="0"/>
              <a:t>believe that it’s for final expenses only</a:t>
            </a:r>
            <a:r>
              <a:rPr lang="en-US" sz="1600" baseline="30000" dirty="0"/>
              <a:t>*</a:t>
            </a:r>
            <a:endParaRPr lang="en-US" sz="1600" dirty="0"/>
          </a:p>
        </p:txBody>
      </p:sp>
      <p:sp>
        <p:nvSpPr>
          <p:cNvPr id="3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20</a:t>
            </a:fld>
            <a:endParaRPr lang="en-US" sz="900" dirty="0"/>
          </a:p>
        </p:txBody>
      </p:sp>
      <p:sp>
        <p:nvSpPr>
          <p:cNvPr id="31" name="Text Placeholder 3"/>
          <p:cNvSpPr txBox="1">
            <a:spLocks/>
          </p:cNvSpPr>
          <p:nvPr/>
        </p:nvSpPr>
        <p:spPr>
          <a:xfrm>
            <a:off x="478408" y="6409855"/>
            <a:ext cx="6270262" cy="338458"/>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800" kern="0" dirty="0"/>
              <a:t>*Source:</a:t>
            </a:r>
            <a:r>
              <a:rPr lang="en-US" sz="800" i="1" kern="0" dirty="0"/>
              <a:t> 2024 Insurance Barometer Study, </a:t>
            </a:r>
            <a:r>
              <a:rPr lang="en-US" sz="800" kern="0" dirty="0"/>
              <a:t>LIMRA and Life Happens.</a:t>
            </a:r>
          </a:p>
        </p:txBody>
      </p:sp>
    </p:spTree>
    <p:extLst>
      <p:ext uri="{BB962C8B-B14F-4D97-AF65-F5344CB8AC3E}">
        <p14:creationId xmlns:p14="http://schemas.microsoft.com/office/powerpoint/2010/main" val="97159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 y="-70620"/>
            <a:ext cx="12191998" cy="890341"/>
          </a:xfrm>
        </p:spPr>
        <p:txBody>
          <a:bodyPr/>
          <a:lstStyle/>
          <a:p>
            <a:r>
              <a:rPr lang="en-US" dirty="0"/>
              <a:t>Tapping Into the Opportunity</a:t>
            </a:r>
          </a:p>
        </p:txBody>
      </p:sp>
      <p:sp>
        <p:nvSpPr>
          <p:cNvPr id="4" name="Text Placeholder 3"/>
          <p:cNvSpPr>
            <a:spLocks noGrp="1"/>
          </p:cNvSpPr>
          <p:nvPr>
            <p:ph type="body" sz="quarter" idx="14"/>
          </p:nvPr>
        </p:nvSpPr>
        <p:spPr>
          <a:xfrm>
            <a:off x="481089" y="6281530"/>
            <a:ext cx="5346858" cy="353246"/>
          </a:xfrm>
        </p:spPr>
        <p:txBody>
          <a:bodyPr/>
          <a:lstStyle/>
          <a:p>
            <a:r>
              <a:rPr lang="en-US" dirty="0"/>
              <a:t>Sources: </a:t>
            </a:r>
            <a:r>
              <a:rPr lang="en-US" i="1" dirty="0"/>
              <a:t>The Secret to Reaching the Black Community in 2022: Local Marketing,</a:t>
            </a:r>
            <a:r>
              <a:rPr lang="en-US" dirty="0"/>
              <a:t> Refuel Agency, 2022. </a:t>
            </a:r>
          </a:p>
          <a:p>
            <a:r>
              <a:rPr lang="en-US" i="1" dirty="0"/>
              <a:t>Hispanic Americans: Life Insurance Ownership and Attitudes, </a:t>
            </a:r>
            <a:r>
              <a:rPr lang="en-US" dirty="0"/>
              <a:t>LIMRA and Life Happens, 2022. </a:t>
            </a:r>
          </a:p>
        </p:txBody>
      </p:sp>
      <p:sp>
        <p:nvSpPr>
          <p:cNvPr id="8" name="Rectangle 7"/>
          <p:cNvSpPr/>
          <p:nvPr/>
        </p:nvSpPr>
        <p:spPr>
          <a:xfrm>
            <a:off x="3124701" y="2296828"/>
            <a:ext cx="2286000" cy="2201913"/>
          </a:xfrm>
          <a:prstGeom prst="rect">
            <a:avLst/>
          </a:prstGeom>
          <a:solidFill>
            <a:srgbClr val="C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48630" y="2296828"/>
            <a:ext cx="2286000" cy="2201914"/>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txBox="1">
            <a:spLocks/>
          </p:cNvSpPr>
          <p:nvPr/>
        </p:nvSpPr>
        <p:spPr>
          <a:xfrm>
            <a:off x="789118" y="2565663"/>
            <a:ext cx="2068047" cy="1654904"/>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lvl="0" indent="0">
              <a:lnSpc>
                <a:spcPts val="2400"/>
              </a:lnSpc>
              <a:buNone/>
              <a:defRPr/>
            </a:pPr>
            <a:r>
              <a:rPr lang="en-US" sz="2000" dirty="0">
                <a:solidFill>
                  <a:schemeClr val="bg1"/>
                </a:solidFill>
                <a:latin typeface="Arial" panose="020B0604020202020204" pitchFamily="34" charset="0"/>
                <a:cs typeface="Arial" panose="020B0604020202020204" pitchFamily="34" charset="0"/>
              </a:rPr>
              <a:t>Growing their business at </a:t>
            </a:r>
            <a:r>
              <a:rPr lang="en-US" sz="2000" b="1" u="sng" dirty="0">
                <a:solidFill>
                  <a:srgbClr val="FAC809"/>
                </a:solidFill>
                <a:latin typeface="Arial" panose="020B0604020202020204" pitchFamily="34" charset="0"/>
                <a:cs typeface="Arial" panose="020B0604020202020204" pitchFamily="34" charset="0"/>
              </a:rPr>
              <a:t>2X</a:t>
            </a:r>
            <a:r>
              <a:rPr lang="en-US" sz="2000" dirty="0">
                <a:solidFill>
                  <a:schemeClr val="bg1"/>
                </a:solidFill>
                <a:latin typeface="Arial" panose="020B0604020202020204" pitchFamily="34" charset="0"/>
                <a:cs typeface="Arial" panose="020B0604020202020204" pitchFamily="34" charset="0"/>
              </a:rPr>
              <a:t> the rate of monolingual advisors </a:t>
            </a:r>
          </a:p>
        </p:txBody>
      </p:sp>
      <p:sp>
        <p:nvSpPr>
          <p:cNvPr id="12" name="Text Placeholder 4"/>
          <p:cNvSpPr txBox="1">
            <a:spLocks/>
          </p:cNvSpPr>
          <p:nvPr/>
        </p:nvSpPr>
        <p:spPr>
          <a:xfrm>
            <a:off x="3294918" y="2565663"/>
            <a:ext cx="2032948" cy="1417238"/>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lvl="0" indent="0">
              <a:lnSpc>
                <a:spcPts val="2600"/>
              </a:lnSpc>
              <a:buNone/>
              <a:defRPr/>
            </a:pPr>
            <a:r>
              <a:rPr lang="en-US" sz="2000" dirty="0">
                <a:latin typeface="Arial" panose="020B0604020202020204" pitchFamily="34" charset="0"/>
                <a:cs typeface="Arial" panose="020B0604020202020204" pitchFamily="34" charset="0"/>
              </a:rPr>
              <a:t>Have more clients with incomes </a:t>
            </a:r>
            <a:r>
              <a:rPr lang="en-US" sz="2000" b="1" dirty="0">
                <a:solidFill>
                  <a:srgbClr val="005F9F"/>
                </a:solidFill>
                <a:latin typeface="Arial" panose="020B0604020202020204" pitchFamily="34" charset="0"/>
                <a:cs typeface="Arial" panose="020B0604020202020204" pitchFamily="34" charset="0"/>
              </a:rPr>
              <a:t>over $1 million</a:t>
            </a:r>
            <a:endParaRPr lang="en-US" sz="2000" dirty="0"/>
          </a:p>
        </p:txBody>
      </p:sp>
      <p:sp>
        <p:nvSpPr>
          <p:cNvPr id="14" name="Rectangle 13"/>
          <p:cNvSpPr/>
          <p:nvPr/>
        </p:nvSpPr>
        <p:spPr>
          <a:xfrm>
            <a:off x="573001" y="1671949"/>
            <a:ext cx="4883536" cy="430887"/>
          </a:xfrm>
          <a:prstGeom prst="rect">
            <a:avLst/>
          </a:prstGeom>
        </p:spPr>
        <p:txBody>
          <a:bodyPr wrap="square">
            <a:spAutoFit/>
          </a:bodyPr>
          <a:lstStyle/>
          <a:p>
            <a:pPr algn="ctr"/>
            <a:r>
              <a:rPr lang="en-US" sz="2200" b="1" dirty="0"/>
              <a:t>Multilingual Advisors</a:t>
            </a:r>
            <a:endParaRPr lang="en-US" sz="2200" dirty="0"/>
          </a:p>
        </p:txBody>
      </p:sp>
      <p:sp>
        <p:nvSpPr>
          <p:cNvPr id="15" name="Rectangle 14"/>
          <p:cNvSpPr/>
          <p:nvPr/>
        </p:nvSpPr>
        <p:spPr>
          <a:xfrm>
            <a:off x="8813197" y="2296828"/>
            <a:ext cx="2286000" cy="2201913"/>
          </a:xfrm>
          <a:prstGeom prst="rect">
            <a:avLst/>
          </a:prstGeom>
          <a:solidFill>
            <a:srgbClr val="C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337126" y="2296828"/>
            <a:ext cx="2286000" cy="2201914"/>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p:cNvSpPr txBox="1">
            <a:spLocks/>
          </p:cNvSpPr>
          <p:nvPr/>
        </p:nvSpPr>
        <p:spPr>
          <a:xfrm>
            <a:off x="6477614" y="2565663"/>
            <a:ext cx="2068047" cy="1654904"/>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lvl="0" indent="0">
              <a:buNone/>
              <a:defRPr/>
            </a:pPr>
            <a:r>
              <a:rPr lang="en-US" sz="2000" dirty="0">
                <a:solidFill>
                  <a:schemeClr val="bg1"/>
                </a:solidFill>
              </a:rPr>
              <a:t>Lead with advice and planning </a:t>
            </a:r>
          </a:p>
        </p:txBody>
      </p:sp>
      <p:sp>
        <p:nvSpPr>
          <p:cNvPr id="18" name="Text Placeholder 4"/>
          <p:cNvSpPr txBox="1">
            <a:spLocks/>
          </p:cNvSpPr>
          <p:nvPr/>
        </p:nvSpPr>
        <p:spPr>
          <a:xfrm>
            <a:off x="8936932" y="2565663"/>
            <a:ext cx="2032948" cy="1417238"/>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lvl="0" indent="0">
              <a:buNone/>
              <a:defRPr/>
            </a:pPr>
            <a:r>
              <a:rPr lang="en-US" sz="2000" dirty="0"/>
              <a:t>Discuss benefits of whole life and cash value options</a:t>
            </a:r>
          </a:p>
        </p:txBody>
      </p:sp>
      <p:sp>
        <p:nvSpPr>
          <p:cNvPr id="19" name="Rectangle 18"/>
          <p:cNvSpPr/>
          <p:nvPr/>
        </p:nvSpPr>
        <p:spPr>
          <a:xfrm>
            <a:off x="6261497" y="1671949"/>
            <a:ext cx="4883536" cy="430887"/>
          </a:xfrm>
          <a:prstGeom prst="rect">
            <a:avLst/>
          </a:prstGeom>
        </p:spPr>
        <p:txBody>
          <a:bodyPr wrap="square">
            <a:spAutoFit/>
          </a:bodyPr>
          <a:lstStyle/>
          <a:p>
            <a:pPr algn="ctr"/>
            <a:r>
              <a:rPr lang="en-US" sz="2200" b="1" dirty="0"/>
              <a:t>Approach Matters</a:t>
            </a:r>
            <a:endParaRPr lang="en-US" sz="2200" dirty="0"/>
          </a:p>
        </p:txBody>
      </p:sp>
      <p:sp>
        <p:nvSpPr>
          <p:cNvPr id="6" name="Rectangle 5"/>
          <p:cNvSpPr/>
          <p:nvPr/>
        </p:nvSpPr>
        <p:spPr>
          <a:xfrm>
            <a:off x="417448" y="1520687"/>
            <a:ext cx="5218039" cy="3419061"/>
          </a:xfrm>
          <a:prstGeom prst="rect">
            <a:avLst/>
          </a:prstGeom>
          <a:no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23510" y="1509103"/>
            <a:ext cx="5218039" cy="3419061"/>
          </a:xfrm>
          <a:prstGeom prst="rect">
            <a:avLst/>
          </a:prstGeom>
          <a:no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21</a:t>
            </a:fld>
            <a:endParaRPr lang="en-US" sz="900" dirty="0"/>
          </a:p>
        </p:txBody>
      </p:sp>
    </p:spTree>
    <p:extLst>
      <p:ext uri="{BB962C8B-B14F-4D97-AF65-F5344CB8AC3E}">
        <p14:creationId xmlns:p14="http://schemas.microsoft.com/office/powerpoint/2010/main" val="303311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 y="-70620"/>
            <a:ext cx="12191998" cy="890341"/>
          </a:xfrm>
        </p:spPr>
        <p:txBody>
          <a:bodyPr/>
          <a:lstStyle/>
          <a:p>
            <a:r>
              <a:rPr lang="en-US" dirty="0"/>
              <a:t>Speaking the Language on All Levels</a:t>
            </a:r>
          </a:p>
        </p:txBody>
      </p:sp>
      <p:sp>
        <p:nvSpPr>
          <p:cNvPr id="10" name="Rectangle 9"/>
          <p:cNvSpPr/>
          <p:nvPr/>
        </p:nvSpPr>
        <p:spPr>
          <a:xfrm>
            <a:off x="530593" y="1158851"/>
            <a:ext cx="3546623" cy="4433706"/>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9061" y="1351017"/>
            <a:ext cx="3609685" cy="430887"/>
          </a:xfrm>
          <a:prstGeom prst="rect">
            <a:avLst/>
          </a:prstGeom>
        </p:spPr>
        <p:txBody>
          <a:bodyPr wrap="square">
            <a:spAutoFit/>
          </a:bodyPr>
          <a:lstStyle/>
          <a:p>
            <a:pPr algn="ctr"/>
            <a:r>
              <a:rPr lang="en-US" sz="2200" b="1" dirty="0">
                <a:solidFill>
                  <a:schemeClr val="bg1"/>
                </a:solidFill>
              </a:rPr>
              <a:t>Social Media</a:t>
            </a:r>
            <a:endParaRPr lang="en-US" dirty="0">
              <a:solidFill>
                <a:schemeClr val="bg1"/>
              </a:solidFill>
            </a:endParaRPr>
          </a:p>
        </p:txBody>
      </p:sp>
      <p:sp>
        <p:nvSpPr>
          <p:cNvPr id="18" name="Rectangle 17"/>
          <p:cNvSpPr/>
          <p:nvPr/>
        </p:nvSpPr>
        <p:spPr>
          <a:xfrm>
            <a:off x="843638" y="2531767"/>
            <a:ext cx="2920532" cy="923330"/>
          </a:xfrm>
          <a:prstGeom prst="rect">
            <a:avLst/>
          </a:prstGeom>
        </p:spPr>
        <p:txBody>
          <a:bodyPr wrap="square">
            <a:spAutoFit/>
          </a:bodyPr>
          <a:lstStyle/>
          <a:p>
            <a:pPr algn="ctr"/>
            <a:r>
              <a:rPr lang="en-US" dirty="0">
                <a:solidFill>
                  <a:schemeClr val="bg1"/>
                </a:solidFill>
              </a:rPr>
              <a:t>Higher usage </a:t>
            </a:r>
            <a:br>
              <a:rPr lang="en-US" dirty="0">
                <a:solidFill>
                  <a:schemeClr val="bg1"/>
                </a:solidFill>
              </a:rPr>
            </a:br>
            <a:r>
              <a:rPr lang="en-US" dirty="0">
                <a:solidFill>
                  <a:schemeClr val="accent2"/>
                </a:solidFill>
              </a:rPr>
              <a:t>75</a:t>
            </a:r>
            <a:r>
              <a:rPr lang="en-US" b="1" dirty="0">
                <a:solidFill>
                  <a:srgbClr val="FAC809"/>
                </a:solidFill>
              </a:rPr>
              <a:t>% </a:t>
            </a:r>
            <a:r>
              <a:rPr lang="en-US" dirty="0">
                <a:solidFill>
                  <a:schemeClr val="bg1"/>
                </a:solidFill>
              </a:rPr>
              <a:t>of Hispanics versus 59% of general population</a:t>
            </a:r>
          </a:p>
        </p:txBody>
      </p:sp>
      <p:sp>
        <p:nvSpPr>
          <p:cNvPr id="23" name="Rectangle 22"/>
          <p:cNvSpPr/>
          <p:nvPr/>
        </p:nvSpPr>
        <p:spPr>
          <a:xfrm>
            <a:off x="634823" y="4115229"/>
            <a:ext cx="3338162" cy="1200329"/>
          </a:xfrm>
          <a:prstGeom prst="rect">
            <a:avLst/>
          </a:prstGeom>
        </p:spPr>
        <p:txBody>
          <a:bodyPr wrap="square">
            <a:spAutoFit/>
          </a:bodyPr>
          <a:lstStyle/>
          <a:p>
            <a:pPr algn="ctr"/>
            <a:r>
              <a:rPr lang="en-US" dirty="0">
                <a:solidFill>
                  <a:schemeClr val="bg1"/>
                </a:solidFill>
              </a:rPr>
              <a:t>Prefer platforms like </a:t>
            </a:r>
            <a:br>
              <a:rPr lang="en-US" dirty="0">
                <a:solidFill>
                  <a:schemeClr val="bg1"/>
                </a:solidFill>
              </a:rPr>
            </a:br>
            <a:r>
              <a:rPr lang="en-US" dirty="0">
                <a:solidFill>
                  <a:schemeClr val="bg1"/>
                </a:solidFill>
              </a:rPr>
              <a:t>YouTube and Facebook for financial knowledge</a:t>
            </a:r>
          </a:p>
          <a:p>
            <a:pPr algn="ctr"/>
            <a:endParaRPr lang="en-US" dirty="0">
              <a:solidFill>
                <a:schemeClr val="bg1"/>
              </a:solidFill>
            </a:endParaRPr>
          </a:p>
        </p:txBody>
      </p:sp>
      <p:sp>
        <p:nvSpPr>
          <p:cNvPr id="24" name="Isosceles Triangle 23"/>
          <p:cNvSpPr/>
          <p:nvPr/>
        </p:nvSpPr>
        <p:spPr>
          <a:xfrm rot="10800000">
            <a:off x="1881116" y="1955564"/>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10800000">
            <a:off x="1881115" y="3742811"/>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270676" y="1158851"/>
            <a:ext cx="3546623" cy="4433706"/>
          </a:xfrm>
          <a:prstGeom prst="rect">
            <a:avLst/>
          </a:prstGeom>
          <a:solidFill>
            <a:srgbClr val="C9E9FF"/>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239144" y="1351017"/>
            <a:ext cx="3609685" cy="430887"/>
          </a:xfrm>
          <a:prstGeom prst="rect">
            <a:avLst/>
          </a:prstGeom>
        </p:spPr>
        <p:txBody>
          <a:bodyPr wrap="square">
            <a:spAutoFit/>
          </a:bodyPr>
          <a:lstStyle/>
          <a:p>
            <a:pPr algn="ctr"/>
            <a:r>
              <a:rPr lang="en-US" sz="2200" b="1" dirty="0">
                <a:solidFill>
                  <a:schemeClr val="bg2">
                    <a:lumMod val="50000"/>
                  </a:schemeClr>
                </a:solidFill>
              </a:rPr>
              <a:t>Be Present Locally</a:t>
            </a:r>
            <a:endParaRPr lang="en-US" dirty="0">
              <a:solidFill>
                <a:schemeClr val="bg2">
                  <a:lumMod val="50000"/>
                </a:schemeClr>
              </a:solidFill>
            </a:endParaRPr>
          </a:p>
        </p:txBody>
      </p:sp>
      <p:sp>
        <p:nvSpPr>
          <p:cNvPr id="32" name="Rectangle 31"/>
          <p:cNvSpPr/>
          <p:nvPr/>
        </p:nvSpPr>
        <p:spPr>
          <a:xfrm>
            <a:off x="4583721" y="2382682"/>
            <a:ext cx="2920532" cy="1200329"/>
          </a:xfrm>
          <a:prstGeom prst="rect">
            <a:avLst/>
          </a:prstGeom>
        </p:spPr>
        <p:txBody>
          <a:bodyPr wrap="square">
            <a:spAutoFit/>
          </a:bodyPr>
          <a:lstStyle/>
          <a:p>
            <a:pPr lvl="0" algn="ctr">
              <a:defRPr/>
            </a:pPr>
            <a:r>
              <a:rPr lang="en-US" dirty="0"/>
              <a:t>Get involved with relevant organizations and celebrate holidays and events</a:t>
            </a:r>
          </a:p>
        </p:txBody>
      </p:sp>
      <p:sp>
        <p:nvSpPr>
          <p:cNvPr id="33" name="Rectangle 32"/>
          <p:cNvSpPr/>
          <p:nvPr/>
        </p:nvSpPr>
        <p:spPr>
          <a:xfrm>
            <a:off x="4606137" y="4115229"/>
            <a:ext cx="2768819" cy="1200329"/>
          </a:xfrm>
          <a:prstGeom prst="rect">
            <a:avLst/>
          </a:prstGeom>
        </p:spPr>
        <p:txBody>
          <a:bodyPr wrap="square">
            <a:spAutoFit/>
          </a:bodyPr>
          <a:lstStyle/>
          <a:p>
            <a:pPr lvl="0" algn="ctr">
              <a:defRPr/>
            </a:pPr>
            <a:r>
              <a:rPr lang="en-US" dirty="0"/>
              <a:t>Consider educational workshops focused on literacy, budgeting, saving, etc. </a:t>
            </a:r>
          </a:p>
        </p:txBody>
      </p:sp>
      <p:sp>
        <p:nvSpPr>
          <p:cNvPr id="34" name="Isosceles Triangle 33"/>
          <p:cNvSpPr/>
          <p:nvPr/>
        </p:nvSpPr>
        <p:spPr>
          <a:xfrm rot="10800000">
            <a:off x="5621199" y="1955564"/>
            <a:ext cx="803537" cy="333289"/>
          </a:xfrm>
          <a:prstGeom prst="triangl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p:cNvSpPr/>
          <p:nvPr/>
        </p:nvSpPr>
        <p:spPr>
          <a:xfrm rot="10800000">
            <a:off x="5621198" y="3742811"/>
            <a:ext cx="803537" cy="333289"/>
          </a:xfrm>
          <a:prstGeom prst="triangl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8030979" y="1158851"/>
            <a:ext cx="3546623" cy="4433706"/>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999449" y="1354635"/>
            <a:ext cx="3609685" cy="430887"/>
          </a:xfrm>
          <a:prstGeom prst="rect">
            <a:avLst/>
          </a:prstGeom>
        </p:spPr>
        <p:txBody>
          <a:bodyPr wrap="square">
            <a:spAutoFit/>
          </a:bodyPr>
          <a:lstStyle/>
          <a:p>
            <a:pPr algn="ctr"/>
            <a:r>
              <a:rPr lang="en-US" sz="2200" b="1" dirty="0">
                <a:solidFill>
                  <a:schemeClr val="bg1"/>
                </a:solidFill>
              </a:rPr>
              <a:t>Connection Matters</a:t>
            </a:r>
            <a:endParaRPr lang="en-US" dirty="0">
              <a:solidFill>
                <a:schemeClr val="bg1"/>
              </a:solidFill>
            </a:endParaRPr>
          </a:p>
        </p:txBody>
      </p:sp>
      <p:sp>
        <p:nvSpPr>
          <p:cNvPr id="38" name="Rectangle 37"/>
          <p:cNvSpPr/>
          <p:nvPr/>
        </p:nvSpPr>
        <p:spPr>
          <a:xfrm>
            <a:off x="8344026" y="2535385"/>
            <a:ext cx="2920532" cy="923330"/>
          </a:xfrm>
          <a:prstGeom prst="rect">
            <a:avLst/>
          </a:prstGeom>
        </p:spPr>
        <p:txBody>
          <a:bodyPr wrap="square">
            <a:spAutoFit/>
          </a:bodyPr>
          <a:lstStyle/>
          <a:p>
            <a:pPr lvl="0" algn="ctr">
              <a:defRPr/>
            </a:pPr>
            <a:r>
              <a:rPr lang="en-US" dirty="0">
                <a:solidFill>
                  <a:schemeClr val="bg1"/>
                </a:solidFill>
              </a:rPr>
              <a:t>Bilingual capabilities are an advantage, including online</a:t>
            </a:r>
          </a:p>
        </p:txBody>
      </p:sp>
      <p:sp>
        <p:nvSpPr>
          <p:cNvPr id="39" name="Rectangle 38"/>
          <p:cNvSpPr/>
          <p:nvPr/>
        </p:nvSpPr>
        <p:spPr>
          <a:xfrm>
            <a:off x="8366442" y="4267932"/>
            <a:ext cx="2768819" cy="646331"/>
          </a:xfrm>
          <a:prstGeom prst="rect">
            <a:avLst/>
          </a:prstGeom>
        </p:spPr>
        <p:txBody>
          <a:bodyPr wrap="square">
            <a:spAutoFit/>
          </a:bodyPr>
          <a:lstStyle/>
          <a:p>
            <a:pPr lvl="0" algn="ctr">
              <a:defRPr/>
            </a:pPr>
            <a:r>
              <a:rPr lang="en-US" dirty="0">
                <a:solidFill>
                  <a:schemeClr val="bg1"/>
                </a:solidFill>
              </a:rPr>
              <a:t>Cultural competence is essential</a:t>
            </a:r>
          </a:p>
        </p:txBody>
      </p:sp>
      <p:sp>
        <p:nvSpPr>
          <p:cNvPr id="40" name="Isosceles Triangle 39"/>
          <p:cNvSpPr/>
          <p:nvPr/>
        </p:nvSpPr>
        <p:spPr>
          <a:xfrm rot="10800000">
            <a:off x="9381504" y="1959182"/>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10800000">
            <a:off x="9381503" y="3746429"/>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22</a:t>
            </a:fld>
            <a:endParaRPr lang="en-US" sz="900" dirty="0"/>
          </a:p>
        </p:txBody>
      </p:sp>
      <p:sp>
        <p:nvSpPr>
          <p:cNvPr id="25" name="Text Placeholder 3"/>
          <p:cNvSpPr txBox="1">
            <a:spLocks/>
          </p:cNvSpPr>
          <p:nvPr/>
        </p:nvSpPr>
        <p:spPr>
          <a:xfrm>
            <a:off x="481089" y="6281530"/>
            <a:ext cx="5346858" cy="353246"/>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Sources: </a:t>
            </a:r>
            <a:r>
              <a:rPr lang="en-US" i="1" kern="0" dirty="0"/>
              <a:t>The Secret to Reaching the Black Community in 2022: Local Marketing,</a:t>
            </a:r>
            <a:r>
              <a:rPr lang="en-US" kern="0" dirty="0"/>
              <a:t> Refuel Agency, 2022. </a:t>
            </a:r>
          </a:p>
          <a:p>
            <a:r>
              <a:rPr lang="en-US" i="1" kern="0" dirty="0"/>
              <a:t>Hispanic Americans: Life Insurance Ownership and Attitudes, </a:t>
            </a:r>
            <a:r>
              <a:rPr lang="en-US" kern="0" dirty="0"/>
              <a:t>LIMRA and Life Happens, 2022. </a:t>
            </a:r>
          </a:p>
          <a:p>
            <a:r>
              <a:rPr lang="en-US" i="1" dirty="0"/>
              <a:t>2024 Insurance Barometer Study, </a:t>
            </a:r>
            <a:r>
              <a:rPr lang="en-US" dirty="0"/>
              <a:t>LIMRA and Life Happens</a:t>
            </a:r>
            <a:endParaRPr lang="en-US" kern="0" dirty="0">
              <a:highlight>
                <a:srgbClr val="FFFF00"/>
              </a:highlight>
            </a:endParaRPr>
          </a:p>
        </p:txBody>
      </p:sp>
    </p:spTree>
    <p:extLst>
      <p:ext uri="{BB962C8B-B14F-4D97-AF65-F5344CB8AC3E}">
        <p14:creationId xmlns:p14="http://schemas.microsoft.com/office/powerpoint/2010/main" val="3324725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Black American Market</a:t>
            </a:r>
          </a:p>
        </p:txBody>
      </p:sp>
      <p:pic>
        <p:nvPicPr>
          <p:cNvPr id="4" name="Picture Placeholder 3"/>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67"/>
          <a:stretch/>
        </p:blipFill>
        <p:spPr/>
      </p:pic>
    </p:spTree>
    <p:extLst>
      <p:ext uri="{BB962C8B-B14F-4D97-AF65-F5344CB8AC3E}">
        <p14:creationId xmlns:p14="http://schemas.microsoft.com/office/powerpoint/2010/main" val="351759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372005" y="1131003"/>
            <a:ext cx="7216850" cy="355950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52071" y="1131002"/>
            <a:ext cx="3565720" cy="3559501"/>
          </a:xfrm>
          <a:prstGeom prst="rect">
            <a:avLst/>
          </a:prstGeom>
          <a:solidFill>
            <a:srgbClr val="C9E9FF"/>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82" y="-70620"/>
            <a:ext cx="12191998" cy="890341"/>
          </a:xfrm>
        </p:spPr>
        <p:txBody>
          <a:bodyPr/>
          <a:lstStyle/>
          <a:p>
            <a:r>
              <a:rPr lang="en-US" dirty="0"/>
              <a:t>Missed Opportunity: Black American Generational Wealth</a:t>
            </a:r>
          </a:p>
        </p:txBody>
      </p:sp>
      <p:sp>
        <p:nvSpPr>
          <p:cNvPr id="4" name="Text Placeholder 3"/>
          <p:cNvSpPr>
            <a:spLocks noGrp="1"/>
          </p:cNvSpPr>
          <p:nvPr>
            <p:ph type="body" sz="quarter" idx="14"/>
          </p:nvPr>
        </p:nvSpPr>
        <p:spPr>
          <a:xfrm>
            <a:off x="486936" y="6331100"/>
            <a:ext cx="6958790" cy="315835"/>
          </a:xfrm>
        </p:spPr>
        <p:txBody>
          <a:bodyPr/>
          <a:lstStyle/>
          <a:p>
            <a:endParaRPr lang="en-US" dirty="0"/>
          </a:p>
          <a:p>
            <a:r>
              <a:rPr lang="en-US" sz="800" i="1" kern="0" dirty="0"/>
              <a:t>2024 Insurance Barometer Study, </a:t>
            </a:r>
            <a:r>
              <a:rPr lang="en-US" sz="800" kern="0" dirty="0"/>
              <a:t>LIMRA and Life Happens</a:t>
            </a:r>
            <a:endParaRPr lang="en-US" dirty="0"/>
          </a:p>
        </p:txBody>
      </p:sp>
      <p:sp>
        <p:nvSpPr>
          <p:cNvPr id="10" name="TextBox 9"/>
          <p:cNvSpPr txBox="1"/>
          <p:nvPr/>
        </p:nvSpPr>
        <p:spPr>
          <a:xfrm>
            <a:off x="5245022" y="5007779"/>
            <a:ext cx="3478792" cy="646331"/>
          </a:xfrm>
          <a:prstGeom prst="rect">
            <a:avLst/>
          </a:prstGeom>
          <a:noFill/>
        </p:spPr>
        <p:txBody>
          <a:bodyPr wrap="square" rtlCol="0">
            <a:spAutoFit/>
          </a:bodyPr>
          <a:lstStyle/>
          <a:p>
            <a:r>
              <a:rPr lang="en-US" dirty="0"/>
              <a:t>Opportunity to build and transfer wealth; build an estate </a:t>
            </a:r>
          </a:p>
        </p:txBody>
      </p:sp>
      <p:sp>
        <p:nvSpPr>
          <p:cNvPr id="24" name="TextBox 23"/>
          <p:cNvSpPr txBox="1"/>
          <p:nvPr/>
        </p:nvSpPr>
        <p:spPr>
          <a:xfrm>
            <a:off x="1767256" y="1573646"/>
            <a:ext cx="2404464" cy="830997"/>
          </a:xfrm>
          <a:prstGeom prst="rect">
            <a:avLst/>
          </a:prstGeom>
          <a:noFill/>
        </p:spPr>
        <p:txBody>
          <a:bodyPr wrap="square" rtlCol="0">
            <a:spAutoFit/>
          </a:bodyPr>
          <a:lstStyle/>
          <a:p>
            <a:pPr lvl="0">
              <a:defRPr/>
            </a:pPr>
            <a:r>
              <a:rPr lang="en-US" sz="1600" dirty="0"/>
              <a:t>Own life insurance </a:t>
            </a:r>
            <a:br>
              <a:rPr lang="en-US" sz="1600" dirty="0"/>
            </a:br>
            <a:r>
              <a:rPr lang="en-US" sz="1600" dirty="0"/>
              <a:t>(and </a:t>
            </a:r>
            <a:r>
              <a:rPr lang="en-US" sz="1600" b="1" dirty="0">
                <a:solidFill>
                  <a:srgbClr val="005F9F"/>
                </a:solidFill>
              </a:rPr>
              <a:t>39% </a:t>
            </a:r>
            <a:r>
              <a:rPr lang="en-US" sz="1600" dirty="0"/>
              <a:t>think they need more) </a:t>
            </a:r>
          </a:p>
        </p:txBody>
      </p:sp>
      <p:sp>
        <p:nvSpPr>
          <p:cNvPr id="25" name="TextBox 24"/>
          <p:cNvSpPr txBox="1"/>
          <p:nvPr/>
        </p:nvSpPr>
        <p:spPr>
          <a:xfrm>
            <a:off x="733004" y="1533232"/>
            <a:ext cx="1097481" cy="615553"/>
          </a:xfrm>
          <a:prstGeom prst="rect">
            <a:avLst/>
          </a:prstGeom>
          <a:noFill/>
        </p:spPr>
        <p:txBody>
          <a:bodyPr wrap="square" rtlCol="0">
            <a:spAutoFit/>
          </a:bodyPr>
          <a:lstStyle/>
          <a:p>
            <a:pPr algn="r"/>
            <a:r>
              <a:rPr lang="en-US" sz="3400" b="1" dirty="0">
                <a:solidFill>
                  <a:srgbClr val="005F9F"/>
                </a:solidFill>
              </a:rPr>
              <a:t>58%</a:t>
            </a:r>
          </a:p>
        </p:txBody>
      </p:sp>
      <p:sp>
        <p:nvSpPr>
          <p:cNvPr id="27" name="TextBox 26"/>
          <p:cNvSpPr txBox="1"/>
          <p:nvPr/>
        </p:nvSpPr>
        <p:spPr>
          <a:xfrm>
            <a:off x="1767256" y="2622096"/>
            <a:ext cx="2275578" cy="830997"/>
          </a:xfrm>
          <a:prstGeom prst="rect">
            <a:avLst/>
          </a:prstGeom>
          <a:noFill/>
        </p:spPr>
        <p:txBody>
          <a:bodyPr wrap="square" rtlCol="0">
            <a:spAutoFit/>
          </a:bodyPr>
          <a:lstStyle/>
          <a:p>
            <a:r>
              <a:rPr lang="en-US" sz="1600" dirty="0"/>
              <a:t>More likely to own to cover burial and final expenses</a:t>
            </a:r>
          </a:p>
        </p:txBody>
      </p:sp>
      <p:sp>
        <p:nvSpPr>
          <p:cNvPr id="28" name="TextBox 27"/>
          <p:cNvSpPr txBox="1"/>
          <p:nvPr/>
        </p:nvSpPr>
        <p:spPr>
          <a:xfrm>
            <a:off x="733004" y="2583113"/>
            <a:ext cx="1097481" cy="615553"/>
          </a:xfrm>
          <a:prstGeom prst="rect">
            <a:avLst/>
          </a:prstGeom>
          <a:noFill/>
        </p:spPr>
        <p:txBody>
          <a:bodyPr wrap="square" rtlCol="0">
            <a:spAutoFit/>
          </a:bodyPr>
          <a:lstStyle/>
          <a:p>
            <a:pPr algn="r"/>
            <a:r>
              <a:rPr lang="en-US" sz="3400" b="1" dirty="0">
                <a:solidFill>
                  <a:srgbClr val="005F9F"/>
                </a:solidFill>
              </a:rPr>
              <a:t>69%</a:t>
            </a:r>
          </a:p>
        </p:txBody>
      </p:sp>
      <p:sp>
        <p:nvSpPr>
          <p:cNvPr id="31" name="TextBox 30"/>
          <p:cNvSpPr txBox="1"/>
          <p:nvPr/>
        </p:nvSpPr>
        <p:spPr>
          <a:xfrm>
            <a:off x="733004" y="3628067"/>
            <a:ext cx="1097481" cy="615553"/>
          </a:xfrm>
          <a:prstGeom prst="rect">
            <a:avLst/>
          </a:prstGeom>
          <a:noFill/>
        </p:spPr>
        <p:txBody>
          <a:bodyPr wrap="square" rtlCol="0">
            <a:spAutoFit/>
          </a:bodyPr>
          <a:lstStyle/>
          <a:p>
            <a:pPr algn="r"/>
            <a:r>
              <a:rPr lang="en-US" sz="3400" b="1" dirty="0">
                <a:solidFill>
                  <a:schemeClr val="tx2"/>
                </a:solidFill>
              </a:rPr>
              <a:t>6%</a:t>
            </a:r>
          </a:p>
        </p:txBody>
      </p:sp>
      <p:graphicFrame>
        <p:nvGraphicFramePr>
          <p:cNvPr id="40" name="Chart 39"/>
          <p:cNvGraphicFramePr/>
          <p:nvPr>
            <p:extLst>
              <p:ext uri="{D42A27DB-BD31-4B8C-83A1-F6EECF244321}">
                <p14:modId xmlns:p14="http://schemas.microsoft.com/office/powerpoint/2010/main" val="1003644793"/>
              </p:ext>
            </p:extLst>
          </p:nvPr>
        </p:nvGraphicFramePr>
        <p:xfrm>
          <a:off x="4778334" y="2176357"/>
          <a:ext cx="1370586" cy="1603023"/>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p:cNvSpPr txBox="1"/>
          <p:nvPr/>
        </p:nvSpPr>
        <p:spPr>
          <a:xfrm>
            <a:off x="4680434" y="3615672"/>
            <a:ext cx="1566387" cy="523220"/>
          </a:xfrm>
          <a:prstGeom prst="rect">
            <a:avLst/>
          </a:prstGeom>
          <a:noFill/>
        </p:spPr>
        <p:txBody>
          <a:bodyPr wrap="square" rtlCol="0">
            <a:spAutoFit/>
          </a:bodyPr>
          <a:lstStyle/>
          <a:p>
            <a:pPr lvl="0" algn="ctr">
              <a:defRPr/>
            </a:pPr>
            <a:r>
              <a:rPr lang="en-US" sz="1400" dirty="0">
                <a:solidFill>
                  <a:schemeClr val="bg1"/>
                </a:solidFill>
              </a:rPr>
              <a:t>Insured Black Americans</a:t>
            </a:r>
          </a:p>
        </p:txBody>
      </p:sp>
      <p:sp>
        <p:nvSpPr>
          <p:cNvPr id="42" name="TextBox 41"/>
          <p:cNvSpPr txBox="1"/>
          <p:nvPr/>
        </p:nvSpPr>
        <p:spPr>
          <a:xfrm>
            <a:off x="5070190" y="2721153"/>
            <a:ext cx="834077" cy="461665"/>
          </a:xfrm>
          <a:prstGeom prst="rect">
            <a:avLst/>
          </a:prstGeom>
          <a:noFill/>
        </p:spPr>
        <p:txBody>
          <a:bodyPr wrap="square" rtlCol="0">
            <a:spAutoFit/>
          </a:bodyPr>
          <a:lstStyle/>
          <a:p>
            <a:pPr algn="ctr"/>
            <a:r>
              <a:rPr lang="en-US" sz="2400" b="1" dirty="0">
                <a:solidFill>
                  <a:schemeClr val="bg1"/>
                </a:solidFill>
              </a:rPr>
              <a:t>66%</a:t>
            </a:r>
          </a:p>
        </p:txBody>
      </p:sp>
      <p:graphicFrame>
        <p:nvGraphicFramePr>
          <p:cNvPr id="43" name="Chart 42"/>
          <p:cNvGraphicFramePr/>
          <p:nvPr>
            <p:extLst>
              <p:ext uri="{D42A27DB-BD31-4B8C-83A1-F6EECF244321}">
                <p14:modId xmlns:p14="http://schemas.microsoft.com/office/powerpoint/2010/main" val="3529420211"/>
              </p:ext>
            </p:extLst>
          </p:nvPr>
        </p:nvGraphicFramePr>
        <p:xfrm>
          <a:off x="6256043" y="2176357"/>
          <a:ext cx="1370586" cy="1603023"/>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6094303" y="3615672"/>
            <a:ext cx="1802417" cy="523220"/>
          </a:xfrm>
          <a:prstGeom prst="rect">
            <a:avLst/>
          </a:prstGeom>
          <a:noFill/>
        </p:spPr>
        <p:txBody>
          <a:bodyPr wrap="square" rtlCol="0">
            <a:spAutoFit/>
          </a:bodyPr>
          <a:lstStyle/>
          <a:p>
            <a:pPr algn="ctr"/>
            <a:r>
              <a:rPr lang="en-US" sz="1400" dirty="0">
                <a:solidFill>
                  <a:schemeClr val="bg1"/>
                </a:solidFill>
              </a:rPr>
              <a:t>Uninsured Black Americans</a:t>
            </a:r>
          </a:p>
        </p:txBody>
      </p:sp>
      <p:sp>
        <p:nvSpPr>
          <p:cNvPr id="45" name="TextBox 44"/>
          <p:cNvSpPr txBox="1"/>
          <p:nvPr/>
        </p:nvSpPr>
        <p:spPr>
          <a:xfrm>
            <a:off x="6579620" y="2721153"/>
            <a:ext cx="837646" cy="461665"/>
          </a:xfrm>
          <a:prstGeom prst="rect">
            <a:avLst/>
          </a:prstGeom>
          <a:noFill/>
        </p:spPr>
        <p:txBody>
          <a:bodyPr wrap="square" rtlCol="0">
            <a:spAutoFit/>
          </a:bodyPr>
          <a:lstStyle/>
          <a:p>
            <a:pPr algn="ctr"/>
            <a:r>
              <a:rPr lang="en-US" sz="2400" b="1" dirty="0">
                <a:solidFill>
                  <a:schemeClr val="bg1"/>
                </a:solidFill>
              </a:rPr>
              <a:t>53%</a:t>
            </a:r>
          </a:p>
        </p:txBody>
      </p:sp>
      <p:graphicFrame>
        <p:nvGraphicFramePr>
          <p:cNvPr id="46" name="Chart 45"/>
          <p:cNvGraphicFramePr/>
          <p:nvPr>
            <p:extLst>
              <p:ext uri="{D42A27DB-BD31-4B8C-83A1-F6EECF244321}">
                <p14:modId xmlns:p14="http://schemas.microsoft.com/office/powerpoint/2010/main" val="1212331368"/>
              </p:ext>
            </p:extLst>
          </p:nvPr>
        </p:nvGraphicFramePr>
        <p:xfrm>
          <a:off x="8325517" y="2181612"/>
          <a:ext cx="1370586" cy="1603023"/>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p:cNvSpPr txBox="1"/>
          <p:nvPr/>
        </p:nvSpPr>
        <p:spPr>
          <a:xfrm>
            <a:off x="8271025" y="3615672"/>
            <a:ext cx="1267008" cy="523220"/>
          </a:xfrm>
          <a:prstGeom prst="rect">
            <a:avLst/>
          </a:prstGeom>
          <a:noFill/>
        </p:spPr>
        <p:txBody>
          <a:bodyPr wrap="square" rtlCol="0">
            <a:spAutoFit/>
          </a:bodyPr>
          <a:lstStyle/>
          <a:p>
            <a:pPr lvl="0" algn="ctr">
              <a:defRPr/>
            </a:pPr>
            <a:r>
              <a:rPr lang="en-US" sz="1400" dirty="0">
                <a:solidFill>
                  <a:schemeClr val="bg1"/>
                </a:solidFill>
              </a:rPr>
              <a:t>Insured Black Americans</a:t>
            </a:r>
          </a:p>
        </p:txBody>
      </p:sp>
      <p:sp>
        <p:nvSpPr>
          <p:cNvPr id="48" name="TextBox 47"/>
          <p:cNvSpPr txBox="1"/>
          <p:nvPr/>
        </p:nvSpPr>
        <p:spPr>
          <a:xfrm>
            <a:off x="8621123" y="2721153"/>
            <a:ext cx="834077" cy="461665"/>
          </a:xfrm>
          <a:prstGeom prst="rect">
            <a:avLst/>
          </a:prstGeom>
          <a:noFill/>
        </p:spPr>
        <p:txBody>
          <a:bodyPr wrap="square" rtlCol="0">
            <a:spAutoFit/>
          </a:bodyPr>
          <a:lstStyle/>
          <a:p>
            <a:pPr algn="ctr"/>
            <a:r>
              <a:rPr lang="en-US" sz="2400" b="1" dirty="0">
                <a:solidFill>
                  <a:schemeClr val="bg1"/>
                </a:solidFill>
              </a:rPr>
              <a:t>34%</a:t>
            </a:r>
          </a:p>
        </p:txBody>
      </p:sp>
      <p:graphicFrame>
        <p:nvGraphicFramePr>
          <p:cNvPr id="49" name="Chart 48"/>
          <p:cNvGraphicFramePr/>
          <p:nvPr>
            <p:extLst>
              <p:ext uri="{D42A27DB-BD31-4B8C-83A1-F6EECF244321}">
                <p14:modId xmlns:p14="http://schemas.microsoft.com/office/powerpoint/2010/main" val="3686872366"/>
              </p:ext>
            </p:extLst>
          </p:nvPr>
        </p:nvGraphicFramePr>
        <p:xfrm>
          <a:off x="9856206" y="2181612"/>
          <a:ext cx="1370586" cy="1603023"/>
        </p:xfrm>
        <a:graphic>
          <a:graphicData uri="http://schemas.openxmlformats.org/drawingml/2006/chart">
            <c:chart xmlns:c="http://schemas.openxmlformats.org/drawingml/2006/chart" xmlns:r="http://schemas.openxmlformats.org/officeDocument/2006/relationships" r:id="rId6"/>
          </a:graphicData>
        </a:graphic>
      </p:graphicFrame>
      <p:sp>
        <p:nvSpPr>
          <p:cNvPr id="50" name="TextBox 49"/>
          <p:cNvSpPr txBox="1"/>
          <p:nvPr/>
        </p:nvSpPr>
        <p:spPr>
          <a:xfrm>
            <a:off x="9736875" y="3615672"/>
            <a:ext cx="1620703" cy="523220"/>
          </a:xfrm>
          <a:prstGeom prst="rect">
            <a:avLst/>
          </a:prstGeom>
          <a:noFill/>
        </p:spPr>
        <p:txBody>
          <a:bodyPr wrap="square" rtlCol="0">
            <a:spAutoFit/>
          </a:bodyPr>
          <a:lstStyle/>
          <a:p>
            <a:pPr algn="ctr"/>
            <a:r>
              <a:rPr lang="en-US" sz="1400" dirty="0">
                <a:solidFill>
                  <a:schemeClr val="bg1"/>
                </a:solidFill>
              </a:rPr>
              <a:t>Uninsured Black Americans</a:t>
            </a:r>
          </a:p>
        </p:txBody>
      </p:sp>
      <p:sp>
        <p:nvSpPr>
          <p:cNvPr id="51" name="TextBox 50"/>
          <p:cNvSpPr txBox="1"/>
          <p:nvPr/>
        </p:nvSpPr>
        <p:spPr>
          <a:xfrm>
            <a:off x="10092115" y="2721153"/>
            <a:ext cx="960293" cy="461665"/>
          </a:xfrm>
          <a:prstGeom prst="rect">
            <a:avLst/>
          </a:prstGeom>
          <a:noFill/>
        </p:spPr>
        <p:txBody>
          <a:bodyPr wrap="square" rtlCol="0">
            <a:spAutoFit/>
          </a:bodyPr>
          <a:lstStyle/>
          <a:p>
            <a:pPr algn="ctr"/>
            <a:r>
              <a:rPr lang="en-US" sz="2400" b="1" dirty="0">
                <a:solidFill>
                  <a:schemeClr val="bg1"/>
                </a:solidFill>
              </a:rPr>
              <a:t>47%</a:t>
            </a:r>
          </a:p>
        </p:txBody>
      </p:sp>
      <p:sp>
        <p:nvSpPr>
          <p:cNvPr id="52" name="TextBox 51"/>
          <p:cNvSpPr txBox="1"/>
          <p:nvPr/>
        </p:nvSpPr>
        <p:spPr>
          <a:xfrm>
            <a:off x="4859090" y="1731848"/>
            <a:ext cx="2657109" cy="584775"/>
          </a:xfrm>
          <a:prstGeom prst="rect">
            <a:avLst/>
          </a:prstGeom>
          <a:noFill/>
        </p:spPr>
        <p:txBody>
          <a:bodyPr wrap="square" rtlCol="0">
            <a:spAutoFit/>
          </a:bodyPr>
          <a:lstStyle/>
          <a:p>
            <a:pPr lvl="0" algn="ctr">
              <a:defRPr/>
            </a:pPr>
            <a:r>
              <a:rPr lang="en-US" sz="1600" b="1" dirty="0">
                <a:solidFill>
                  <a:srgbClr val="FAC809"/>
                </a:solidFill>
              </a:rPr>
              <a:t>Feel financially</a:t>
            </a:r>
            <a:br>
              <a:rPr lang="en-US" sz="1600" b="1" dirty="0">
                <a:solidFill>
                  <a:srgbClr val="FAC809"/>
                </a:solidFill>
              </a:rPr>
            </a:br>
            <a:r>
              <a:rPr lang="en-US" sz="1600" b="1" dirty="0">
                <a:solidFill>
                  <a:srgbClr val="FAC809"/>
                </a:solidFill>
              </a:rPr>
              <a:t>secure</a:t>
            </a:r>
          </a:p>
        </p:txBody>
      </p:sp>
      <p:sp>
        <p:nvSpPr>
          <p:cNvPr id="53" name="TextBox 52"/>
          <p:cNvSpPr txBox="1"/>
          <p:nvPr/>
        </p:nvSpPr>
        <p:spPr>
          <a:xfrm>
            <a:off x="8503839" y="1705459"/>
            <a:ext cx="2412382" cy="584775"/>
          </a:xfrm>
          <a:prstGeom prst="rect">
            <a:avLst/>
          </a:prstGeom>
          <a:noFill/>
        </p:spPr>
        <p:txBody>
          <a:bodyPr wrap="square" rtlCol="0">
            <a:spAutoFit/>
          </a:bodyPr>
          <a:lstStyle/>
          <a:p>
            <a:pPr lvl="0" algn="ctr">
              <a:defRPr/>
            </a:pPr>
            <a:r>
              <a:rPr lang="en-US" sz="1600" b="1" dirty="0">
                <a:solidFill>
                  <a:srgbClr val="FAC809"/>
                </a:solidFill>
              </a:rPr>
              <a:t>Feel barely or not at all financially secure</a:t>
            </a:r>
          </a:p>
        </p:txBody>
      </p:sp>
      <p:cxnSp>
        <p:nvCxnSpPr>
          <p:cNvPr id="60" name="Straight Connector 59"/>
          <p:cNvCxnSpPr/>
          <p:nvPr/>
        </p:nvCxnSpPr>
        <p:spPr>
          <a:xfrm>
            <a:off x="7980430" y="1849998"/>
            <a:ext cx="0" cy="22449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68204" y="5006611"/>
            <a:ext cx="3478792" cy="923330"/>
          </a:xfrm>
          <a:prstGeom prst="rect">
            <a:avLst/>
          </a:prstGeom>
          <a:noFill/>
        </p:spPr>
        <p:txBody>
          <a:bodyPr wrap="square" rtlCol="0">
            <a:spAutoFit/>
          </a:bodyPr>
          <a:lstStyle/>
          <a:p>
            <a:r>
              <a:rPr lang="en-US" dirty="0"/>
              <a:t>More likely to believe life insurance is only for burial and final expenses</a:t>
            </a:r>
          </a:p>
        </p:txBody>
      </p:sp>
      <p:sp>
        <p:nvSpPr>
          <p:cNvPr id="35" name="TextBox 34">
            <a:extLst>
              <a:ext uri="{FF2B5EF4-FFF2-40B4-BE49-F238E27FC236}">
                <a16:creationId xmlns:a16="http://schemas.microsoft.com/office/drawing/2014/main" id="{3E741E88-3310-D96C-F72A-5F22A05BA88D}"/>
              </a:ext>
            </a:extLst>
          </p:cNvPr>
          <p:cNvSpPr txBox="1"/>
          <p:nvPr/>
        </p:nvSpPr>
        <p:spPr>
          <a:xfrm>
            <a:off x="4504389" y="4375792"/>
            <a:ext cx="3326552" cy="215444"/>
          </a:xfrm>
          <a:prstGeom prst="rect">
            <a:avLst/>
          </a:prstGeom>
          <a:noFill/>
        </p:spPr>
        <p:txBody>
          <a:bodyPr wrap="none" rtlCol="0">
            <a:spAutoFit/>
          </a:bodyPr>
          <a:lstStyle/>
          <a:p>
            <a:r>
              <a:rPr lang="en-US" sz="800" dirty="0">
                <a:solidFill>
                  <a:schemeClr val="bg1"/>
                </a:solidFill>
              </a:rPr>
              <a:t>Source:</a:t>
            </a:r>
            <a:r>
              <a:rPr lang="en-US" sz="800" i="1" dirty="0">
                <a:solidFill>
                  <a:schemeClr val="bg1"/>
                </a:solidFill>
              </a:rPr>
              <a:t> 2024 Insurance Barometer Study, </a:t>
            </a:r>
            <a:r>
              <a:rPr lang="en-US" sz="800" dirty="0">
                <a:solidFill>
                  <a:schemeClr val="bg1"/>
                </a:solidFill>
              </a:rPr>
              <a:t>LIMRA and Life Happens.</a:t>
            </a:r>
          </a:p>
        </p:txBody>
      </p:sp>
      <p:sp>
        <p:nvSpPr>
          <p:cNvPr id="3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24</a:t>
            </a:fld>
            <a:endParaRPr lang="en-US" sz="900" dirty="0"/>
          </a:p>
        </p:txBody>
      </p:sp>
      <p:sp>
        <p:nvSpPr>
          <p:cNvPr id="38" name="Isosceles Triangle 37"/>
          <p:cNvSpPr/>
          <p:nvPr/>
        </p:nvSpPr>
        <p:spPr>
          <a:xfrm rot="5400000">
            <a:off x="375305" y="5227455"/>
            <a:ext cx="988889" cy="403779"/>
          </a:xfrm>
          <a:prstGeom prst="triangle">
            <a:avLst/>
          </a:prstGeom>
          <a:solidFill>
            <a:srgbClr val="004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p:cNvSpPr/>
          <p:nvPr/>
        </p:nvSpPr>
        <p:spPr>
          <a:xfrm rot="5400000">
            <a:off x="4455782" y="5227455"/>
            <a:ext cx="988889" cy="403779"/>
          </a:xfrm>
          <a:prstGeom prst="triangle">
            <a:avLst/>
          </a:prstGeom>
          <a:solidFill>
            <a:srgbClr val="004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C3680F1-F48E-F333-51D8-536E69DD583A}"/>
              </a:ext>
            </a:extLst>
          </p:cNvPr>
          <p:cNvSpPr txBox="1"/>
          <p:nvPr/>
        </p:nvSpPr>
        <p:spPr>
          <a:xfrm>
            <a:off x="1764830" y="3670546"/>
            <a:ext cx="2375898" cy="584775"/>
          </a:xfrm>
          <a:prstGeom prst="rect">
            <a:avLst/>
          </a:prstGeom>
          <a:noFill/>
        </p:spPr>
        <p:txBody>
          <a:bodyPr wrap="square" rtlCol="0">
            <a:spAutoFit/>
          </a:bodyPr>
          <a:lstStyle/>
          <a:p>
            <a:r>
              <a:rPr lang="en-US" sz="1600" dirty="0"/>
              <a:t>Feel they would not qualify for coverage</a:t>
            </a:r>
          </a:p>
        </p:txBody>
      </p:sp>
    </p:spTree>
    <p:extLst>
      <p:ext uri="{BB962C8B-B14F-4D97-AF65-F5344CB8AC3E}">
        <p14:creationId xmlns:p14="http://schemas.microsoft.com/office/powerpoint/2010/main" val="404492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214865" y="1088693"/>
            <a:ext cx="5469050" cy="4343710"/>
          </a:xfrm>
          <a:prstGeom prst="rect">
            <a:avLst/>
          </a:prstGeom>
          <a:solidFill>
            <a:srgbClr val="C9E9FF"/>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47136" y="2636238"/>
            <a:ext cx="5004424" cy="1386031"/>
          </a:xfrm>
          <a:prstGeom prst="rect">
            <a:avLst/>
          </a:prstGeom>
          <a:solidFill>
            <a:schemeClr val="bg1"/>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82" y="-70620"/>
            <a:ext cx="12191998" cy="890341"/>
          </a:xfrm>
        </p:spPr>
        <p:txBody>
          <a:bodyPr/>
          <a:lstStyle/>
          <a:p>
            <a:pPr>
              <a:spcAft>
                <a:spcPts val="1000"/>
              </a:spcAft>
            </a:pPr>
            <a:r>
              <a:rPr lang="en-US" dirty="0"/>
              <a:t>Expanding Reach Through Cultural Alignment</a:t>
            </a:r>
          </a:p>
        </p:txBody>
      </p:sp>
      <p:sp>
        <p:nvSpPr>
          <p:cNvPr id="4" name="Text Placeholder 3"/>
          <p:cNvSpPr>
            <a:spLocks noGrp="1"/>
          </p:cNvSpPr>
          <p:nvPr>
            <p:ph type="body" sz="quarter" idx="14"/>
          </p:nvPr>
        </p:nvSpPr>
        <p:spPr>
          <a:xfrm>
            <a:off x="472267" y="6265483"/>
            <a:ext cx="5346858" cy="369738"/>
          </a:xfrm>
        </p:spPr>
        <p:txBody>
          <a:bodyPr/>
          <a:lstStyle/>
          <a:p>
            <a:r>
              <a:rPr lang="en-US" dirty="0"/>
              <a:t>Source: </a:t>
            </a:r>
            <a:r>
              <a:rPr lang="en-US" i="1" dirty="0"/>
              <a:t>The Secret to Reaching the Black Community in 2022: Local Marketing</a:t>
            </a:r>
            <a:r>
              <a:rPr lang="en-US" dirty="0"/>
              <a:t>, Refuel Agency, 2022.</a:t>
            </a:r>
          </a:p>
        </p:txBody>
      </p:sp>
      <p:sp>
        <p:nvSpPr>
          <p:cNvPr id="24" name="Rectangle 23"/>
          <p:cNvSpPr/>
          <p:nvPr/>
        </p:nvSpPr>
        <p:spPr>
          <a:xfrm>
            <a:off x="6461080" y="4139972"/>
            <a:ext cx="5004424" cy="639018"/>
          </a:xfrm>
          <a:prstGeom prst="rect">
            <a:avLst/>
          </a:prstGeom>
          <a:solidFill>
            <a:schemeClr val="bg2">
              <a:lumMod val="75000"/>
            </a:schemeClr>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447136" y="1876419"/>
            <a:ext cx="5004423" cy="64008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
          <p:cNvSpPr txBox="1">
            <a:spLocks/>
          </p:cNvSpPr>
          <p:nvPr/>
        </p:nvSpPr>
        <p:spPr>
          <a:xfrm>
            <a:off x="6582290" y="2043653"/>
            <a:ext cx="4667419" cy="394767"/>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None/>
            </a:pPr>
            <a:r>
              <a:rPr lang="en-US" sz="1800" dirty="0">
                <a:solidFill>
                  <a:schemeClr val="bg1"/>
                </a:solidFill>
              </a:rPr>
              <a:t>Share financial guidance and make a plan</a:t>
            </a:r>
          </a:p>
        </p:txBody>
      </p:sp>
      <p:sp>
        <p:nvSpPr>
          <p:cNvPr id="27" name="Text Placeholder 4"/>
          <p:cNvSpPr txBox="1">
            <a:spLocks/>
          </p:cNvSpPr>
          <p:nvPr/>
        </p:nvSpPr>
        <p:spPr>
          <a:xfrm>
            <a:off x="6596235" y="4323990"/>
            <a:ext cx="3546401" cy="273182"/>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None/>
            </a:pPr>
            <a:r>
              <a:rPr lang="en-US" sz="1800" dirty="0">
                <a:solidFill>
                  <a:schemeClr val="bg1"/>
                </a:solidFill>
              </a:rPr>
              <a:t>Create generational wealth</a:t>
            </a:r>
          </a:p>
        </p:txBody>
      </p:sp>
      <p:sp>
        <p:nvSpPr>
          <p:cNvPr id="28" name="Rectangle 27"/>
          <p:cNvSpPr/>
          <p:nvPr/>
        </p:nvSpPr>
        <p:spPr>
          <a:xfrm>
            <a:off x="6371507" y="1251539"/>
            <a:ext cx="5332728" cy="430887"/>
          </a:xfrm>
          <a:prstGeom prst="rect">
            <a:avLst/>
          </a:prstGeom>
        </p:spPr>
        <p:txBody>
          <a:bodyPr wrap="square">
            <a:spAutoFit/>
          </a:bodyPr>
          <a:lstStyle/>
          <a:p>
            <a:pPr algn="ctr"/>
            <a:r>
              <a:rPr lang="en-US" sz="2200" b="1" dirty="0"/>
              <a:t>Messages</a:t>
            </a:r>
            <a:endParaRPr lang="en-US" sz="2200" dirty="0"/>
          </a:p>
        </p:txBody>
      </p:sp>
      <p:sp>
        <p:nvSpPr>
          <p:cNvPr id="31" name="Text Placeholder 4"/>
          <p:cNvSpPr txBox="1">
            <a:spLocks/>
          </p:cNvSpPr>
          <p:nvPr/>
        </p:nvSpPr>
        <p:spPr>
          <a:xfrm>
            <a:off x="6582291" y="2778699"/>
            <a:ext cx="4774840" cy="1259085"/>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spcAft>
                <a:spcPts val="700"/>
              </a:spcAft>
              <a:buNone/>
            </a:pPr>
            <a:r>
              <a:rPr lang="en-US" sz="1800" dirty="0"/>
              <a:t>Provide level choices to support optionality</a:t>
            </a:r>
          </a:p>
          <a:p>
            <a:pPr marL="285750" indent="-285750">
              <a:spcAft>
                <a:spcPts val="700"/>
              </a:spcAft>
              <a:buClrTx/>
            </a:pPr>
            <a:r>
              <a:rPr lang="en-US" sz="1800" dirty="0"/>
              <a:t>It’s not as expensive as you think</a:t>
            </a:r>
          </a:p>
          <a:p>
            <a:pPr marL="285750" indent="-285750">
              <a:buClrTx/>
            </a:pPr>
            <a:r>
              <a:rPr lang="en-US" sz="1800" dirty="0"/>
              <a:t>It’s not just for your family; it can help you</a:t>
            </a:r>
          </a:p>
        </p:txBody>
      </p:sp>
      <p:sp>
        <p:nvSpPr>
          <p:cNvPr id="33" name="Rectangle 32"/>
          <p:cNvSpPr/>
          <p:nvPr/>
        </p:nvSpPr>
        <p:spPr>
          <a:xfrm>
            <a:off x="492361" y="1088342"/>
            <a:ext cx="2023494" cy="2570947"/>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79767" y="1266843"/>
            <a:ext cx="1814532" cy="2257028"/>
          </a:xfrm>
          <a:prstGeom prst="rect">
            <a:avLst/>
          </a:prstGeom>
        </p:spPr>
        <p:txBody>
          <a:bodyPr wrap="square">
            <a:spAutoFit/>
          </a:bodyPr>
          <a:lstStyle/>
          <a:p>
            <a:pPr algn="ctr">
              <a:spcAft>
                <a:spcPts val="800"/>
              </a:spcAft>
            </a:pPr>
            <a:r>
              <a:rPr lang="en-US" sz="2200" b="1" dirty="0">
                <a:solidFill>
                  <a:schemeClr val="bg1"/>
                </a:solidFill>
              </a:rPr>
              <a:t>Social Proof:</a:t>
            </a:r>
          </a:p>
          <a:p>
            <a:pPr algn="ctr"/>
            <a:r>
              <a:rPr lang="en-US" dirty="0">
                <a:solidFill>
                  <a:schemeClr val="bg1"/>
                </a:solidFill>
                <a:latin typeface="Poppins"/>
              </a:rPr>
              <a:t>what ‘people like me’ buy to overcome perception barriers</a:t>
            </a:r>
            <a:endParaRPr lang="en-US" sz="2000" dirty="0">
              <a:solidFill>
                <a:schemeClr val="bg1"/>
              </a:solidFill>
              <a:latin typeface="Poppins"/>
            </a:endParaRPr>
          </a:p>
        </p:txBody>
      </p:sp>
      <p:sp>
        <p:nvSpPr>
          <p:cNvPr id="42" name="Rectangle 41"/>
          <p:cNvSpPr/>
          <p:nvPr/>
        </p:nvSpPr>
        <p:spPr>
          <a:xfrm>
            <a:off x="2626569" y="1088342"/>
            <a:ext cx="3419161" cy="257094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747236" y="1266843"/>
            <a:ext cx="3115220" cy="2257028"/>
          </a:xfrm>
          <a:prstGeom prst="rect">
            <a:avLst/>
          </a:prstGeom>
        </p:spPr>
        <p:txBody>
          <a:bodyPr wrap="square">
            <a:spAutoFit/>
          </a:bodyPr>
          <a:lstStyle/>
          <a:p>
            <a:pPr algn="ctr">
              <a:spcAft>
                <a:spcPts val="800"/>
              </a:spcAft>
            </a:pPr>
            <a:r>
              <a:rPr lang="en-US" sz="2200" b="1" dirty="0">
                <a:solidFill>
                  <a:schemeClr val="bg1"/>
                </a:solidFill>
              </a:rPr>
              <a:t>Financial</a:t>
            </a:r>
            <a:br>
              <a:rPr lang="en-US" sz="2200" b="1" dirty="0">
                <a:solidFill>
                  <a:schemeClr val="bg1"/>
                </a:solidFill>
              </a:rPr>
            </a:br>
            <a:r>
              <a:rPr lang="en-US" sz="2200" b="1" dirty="0">
                <a:solidFill>
                  <a:schemeClr val="bg1"/>
                </a:solidFill>
              </a:rPr>
              <a:t>Education:</a:t>
            </a:r>
          </a:p>
          <a:p>
            <a:pPr algn="ctr"/>
            <a:r>
              <a:rPr lang="en-US" dirty="0">
                <a:solidFill>
                  <a:schemeClr val="bg1"/>
                </a:solidFill>
              </a:rPr>
              <a:t>Offer educational resources to help potential clients understand the value of life insurance and how it fits into their overall financial plan</a:t>
            </a:r>
            <a:endParaRPr lang="en-US" sz="2000" dirty="0">
              <a:solidFill>
                <a:schemeClr val="bg1"/>
              </a:solidFill>
              <a:latin typeface="Poppins"/>
            </a:endParaRPr>
          </a:p>
        </p:txBody>
      </p:sp>
      <p:sp>
        <p:nvSpPr>
          <p:cNvPr id="44" name="Rectangle 43"/>
          <p:cNvSpPr/>
          <p:nvPr/>
        </p:nvSpPr>
        <p:spPr>
          <a:xfrm>
            <a:off x="486714" y="3747398"/>
            <a:ext cx="5559016" cy="2169931"/>
          </a:xfrm>
          <a:prstGeom prst="rect">
            <a:avLst/>
          </a:prstGeom>
          <a:solidFill>
            <a:schemeClr val="bg1"/>
          </a:solidFill>
          <a:ln w="9525">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92361" y="3747399"/>
            <a:ext cx="5553369" cy="64008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88590" y="3859474"/>
            <a:ext cx="5240201" cy="430887"/>
          </a:xfrm>
          <a:prstGeom prst="rect">
            <a:avLst/>
          </a:prstGeom>
          <a:noFill/>
        </p:spPr>
        <p:txBody>
          <a:bodyPr wrap="square" rtlCol="0">
            <a:spAutoFit/>
          </a:bodyPr>
          <a:lstStyle/>
          <a:p>
            <a:pPr algn="ctr"/>
            <a:r>
              <a:rPr lang="en-US" sz="2200" b="1" dirty="0">
                <a:solidFill>
                  <a:schemeClr val="bg1"/>
                </a:solidFill>
              </a:rPr>
              <a:t>Culturally relevant marketing</a:t>
            </a:r>
          </a:p>
        </p:txBody>
      </p:sp>
      <p:graphicFrame>
        <p:nvGraphicFramePr>
          <p:cNvPr id="47" name="Chart 46"/>
          <p:cNvGraphicFramePr/>
          <p:nvPr>
            <p:extLst>
              <p:ext uri="{D42A27DB-BD31-4B8C-83A1-F6EECF244321}">
                <p14:modId xmlns:p14="http://schemas.microsoft.com/office/powerpoint/2010/main" val="2170087825"/>
              </p:ext>
            </p:extLst>
          </p:nvPr>
        </p:nvGraphicFramePr>
        <p:xfrm>
          <a:off x="472267" y="4290361"/>
          <a:ext cx="1404989" cy="1643261"/>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p:cNvSpPr txBox="1"/>
          <p:nvPr/>
        </p:nvSpPr>
        <p:spPr>
          <a:xfrm>
            <a:off x="728689" y="4873012"/>
            <a:ext cx="953233" cy="461665"/>
          </a:xfrm>
          <a:prstGeom prst="rect">
            <a:avLst/>
          </a:prstGeom>
          <a:noFill/>
        </p:spPr>
        <p:txBody>
          <a:bodyPr wrap="square" rtlCol="0">
            <a:spAutoFit/>
          </a:bodyPr>
          <a:lstStyle/>
          <a:p>
            <a:pPr algn="ctr"/>
            <a:r>
              <a:rPr lang="en-US" sz="2400" b="1" dirty="0">
                <a:solidFill>
                  <a:srgbClr val="005F9F"/>
                </a:solidFill>
              </a:rPr>
              <a:t>35%</a:t>
            </a:r>
          </a:p>
        </p:txBody>
      </p:sp>
      <p:sp>
        <p:nvSpPr>
          <p:cNvPr id="49" name="Rectangle 48"/>
          <p:cNvSpPr/>
          <p:nvPr/>
        </p:nvSpPr>
        <p:spPr>
          <a:xfrm>
            <a:off x="1803285" y="4499554"/>
            <a:ext cx="1341191" cy="1323439"/>
          </a:xfrm>
          <a:prstGeom prst="rect">
            <a:avLst/>
          </a:prstGeom>
        </p:spPr>
        <p:txBody>
          <a:bodyPr wrap="square">
            <a:spAutoFit/>
          </a:bodyPr>
          <a:lstStyle/>
          <a:p>
            <a:r>
              <a:rPr lang="en-US" sz="1600" dirty="0"/>
              <a:t>more likely to trust any Black media than general media </a:t>
            </a:r>
          </a:p>
        </p:txBody>
      </p:sp>
      <p:graphicFrame>
        <p:nvGraphicFramePr>
          <p:cNvPr id="50" name="Chart 49"/>
          <p:cNvGraphicFramePr/>
          <p:nvPr>
            <p:extLst>
              <p:ext uri="{D42A27DB-BD31-4B8C-83A1-F6EECF244321}">
                <p14:modId xmlns:p14="http://schemas.microsoft.com/office/powerpoint/2010/main" val="3714892440"/>
              </p:ext>
            </p:extLst>
          </p:nvPr>
        </p:nvGraphicFramePr>
        <p:xfrm>
          <a:off x="3226080" y="4299754"/>
          <a:ext cx="1404989" cy="1643261"/>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p:cNvSpPr txBox="1"/>
          <p:nvPr/>
        </p:nvSpPr>
        <p:spPr>
          <a:xfrm>
            <a:off x="3471261" y="4881158"/>
            <a:ext cx="953233" cy="461665"/>
          </a:xfrm>
          <a:prstGeom prst="rect">
            <a:avLst/>
          </a:prstGeom>
          <a:noFill/>
        </p:spPr>
        <p:txBody>
          <a:bodyPr wrap="square" rtlCol="0">
            <a:spAutoFit/>
          </a:bodyPr>
          <a:lstStyle/>
          <a:p>
            <a:pPr algn="ctr"/>
            <a:r>
              <a:rPr lang="en-US" sz="2400" b="1" dirty="0">
                <a:solidFill>
                  <a:srgbClr val="005F9F"/>
                </a:solidFill>
              </a:rPr>
              <a:t>71%</a:t>
            </a:r>
          </a:p>
        </p:txBody>
      </p:sp>
      <p:sp>
        <p:nvSpPr>
          <p:cNvPr id="52" name="Rectangle 51"/>
          <p:cNvSpPr/>
          <p:nvPr/>
        </p:nvSpPr>
        <p:spPr>
          <a:xfrm>
            <a:off x="4554648" y="4499554"/>
            <a:ext cx="1427672" cy="1323439"/>
          </a:xfrm>
          <a:prstGeom prst="rect">
            <a:avLst/>
          </a:prstGeom>
        </p:spPr>
        <p:txBody>
          <a:bodyPr wrap="square">
            <a:spAutoFit/>
          </a:bodyPr>
          <a:lstStyle/>
          <a:p>
            <a:r>
              <a:rPr lang="en-US" sz="1600" dirty="0"/>
              <a:t>more likely to pay attention to ads that reflect Black culture</a:t>
            </a:r>
          </a:p>
        </p:txBody>
      </p:sp>
      <p:sp>
        <p:nvSpPr>
          <p:cNvPr id="32"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25</a:t>
            </a:fld>
            <a:endParaRPr lang="en-US" sz="900" dirty="0"/>
          </a:p>
        </p:txBody>
      </p:sp>
    </p:spTree>
    <p:extLst>
      <p:ext uri="{BB962C8B-B14F-4D97-AF65-F5344CB8AC3E}">
        <p14:creationId xmlns:p14="http://schemas.microsoft.com/office/powerpoint/2010/main" val="176523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00" t="16395" r="-500" b="32395"/>
          <a:stretch/>
        </p:blipFill>
        <p:spPr/>
      </p:pic>
      <p:sp>
        <p:nvSpPr>
          <p:cNvPr id="5" name="Title 4"/>
          <p:cNvSpPr>
            <a:spLocks noGrp="1"/>
          </p:cNvSpPr>
          <p:nvPr>
            <p:ph type="title"/>
          </p:nvPr>
        </p:nvSpPr>
        <p:spPr/>
        <p:txBody>
          <a:bodyPr/>
          <a:lstStyle/>
          <a:p>
            <a:r>
              <a:rPr lang="en-US" dirty="0"/>
              <a:t>Advice and Suggestions</a:t>
            </a:r>
          </a:p>
        </p:txBody>
      </p:sp>
    </p:spTree>
    <p:extLst>
      <p:ext uri="{BB962C8B-B14F-4D97-AF65-F5344CB8AC3E}">
        <p14:creationId xmlns:p14="http://schemas.microsoft.com/office/powerpoint/2010/main" val="1211040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 y="-70620"/>
            <a:ext cx="12191998" cy="890341"/>
          </a:xfrm>
        </p:spPr>
        <p:txBody>
          <a:bodyPr/>
          <a:lstStyle/>
          <a:p>
            <a:r>
              <a:rPr lang="en-US" dirty="0"/>
              <a:t>Seizing the Opportunity: Value Proposition</a:t>
            </a:r>
          </a:p>
        </p:txBody>
      </p:sp>
      <p:sp>
        <p:nvSpPr>
          <p:cNvPr id="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27</a:t>
            </a:fld>
            <a:endParaRPr lang="en-US" sz="900" dirty="0"/>
          </a:p>
        </p:txBody>
      </p:sp>
      <p:sp>
        <p:nvSpPr>
          <p:cNvPr id="11" name="Rectangle 10"/>
          <p:cNvSpPr/>
          <p:nvPr/>
        </p:nvSpPr>
        <p:spPr>
          <a:xfrm>
            <a:off x="425120" y="1815657"/>
            <a:ext cx="3546623" cy="3828438"/>
          </a:xfrm>
          <a:prstGeom prst="rect">
            <a:avLst/>
          </a:prstGeom>
          <a:solidFill>
            <a:srgbClr val="004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3588" y="2002528"/>
            <a:ext cx="3609685" cy="430887"/>
          </a:xfrm>
          <a:prstGeom prst="rect">
            <a:avLst/>
          </a:prstGeom>
        </p:spPr>
        <p:txBody>
          <a:bodyPr wrap="square">
            <a:spAutoFit/>
          </a:bodyPr>
          <a:lstStyle/>
          <a:p>
            <a:pPr algn="ctr"/>
            <a:r>
              <a:rPr lang="en-US" sz="2200" b="1" dirty="0">
                <a:solidFill>
                  <a:schemeClr val="bg1"/>
                </a:solidFill>
              </a:rPr>
              <a:t>Product</a:t>
            </a:r>
            <a:endParaRPr lang="en-US" dirty="0">
              <a:solidFill>
                <a:schemeClr val="bg1"/>
              </a:solidFill>
            </a:endParaRPr>
          </a:p>
        </p:txBody>
      </p:sp>
      <p:sp>
        <p:nvSpPr>
          <p:cNvPr id="13" name="Isosceles Triangle 12"/>
          <p:cNvSpPr/>
          <p:nvPr/>
        </p:nvSpPr>
        <p:spPr>
          <a:xfrm rot="10800000">
            <a:off x="1796662" y="2607075"/>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76342" y="3083545"/>
            <a:ext cx="2644177" cy="646331"/>
          </a:xfrm>
          <a:prstGeom prst="rect">
            <a:avLst/>
          </a:prstGeom>
        </p:spPr>
        <p:txBody>
          <a:bodyPr wrap="square">
            <a:spAutoFit/>
          </a:bodyPr>
          <a:lstStyle/>
          <a:p>
            <a:pPr algn="ctr">
              <a:spcAft>
                <a:spcPts val="1200"/>
              </a:spcAft>
            </a:pPr>
            <a:r>
              <a:rPr lang="en-US" dirty="0">
                <a:solidFill>
                  <a:schemeClr val="bg1"/>
                </a:solidFill>
              </a:rPr>
              <a:t>Wellness and other benefits will resonate</a:t>
            </a:r>
          </a:p>
        </p:txBody>
      </p:sp>
      <p:sp>
        <p:nvSpPr>
          <p:cNvPr id="14" name="Rectangle 13"/>
          <p:cNvSpPr/>
          <p:nvPr/>
        </p:nvSpPr>
        <p:spPr>
          <a:xfrm>
            <a:off x="876342" y="4416840"/>
            <a:ext cx="2644177" cy="923330"/>
          </a:xfrm>
          <a:prstGeom prst="rect">
            <a:avLst/>
          </a:prstGeom>
        </p:spPr>
        <p:txBody>
          <a:bodyPr wrap="square">
            <a:spAutoFit/>
          </a:bodyPr>
          <a:lstStyle/>
          <a:p>
            <a:pPr algn="ctr">
              <a:spcAft>
                <a:spcPts val="1200"/>
              </a:spcAft>
            </a:pPr>
            <a:r>
              <a:rPr lang="en-US" dirty="0">
                <a:solidFill>
                  <a:schemeClr val="bg1"/>
                </a:solidFill>
              </a:rPr>
              <a:t>Broad product portfolio with emphasis on simplicity and control</a:t>
            </a:r>
          </a:p>
        </p:txBody>
      </p:sp>
      <p:sp>
        <p:nvSpPr>
          <p:cNvPr id="15" name="Isosceles Triangle 14"/>
          <p:cNvSpPr/>
          <p:nvPr/>
        </p:nvSpPr>
        <p:spPr>
          <a:xfrm rot="10800000">
            <a:off x="1796662" y="3937027"/>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284375" y="1815657"/>
            <a:ext cx="3546623" cy="3828438"/>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52843" y="2002528"/>
            <a:ext cx="3609685" cy="430887"/>
          </a:xfrm>
          <a:prstGeom prst="rect">
            <a:avLst/>
          </a:prstGeom>
        </p:spPr>
        <p:txBody>
          <a:bodyPr wrap="square">
            <a:spAutoFit/>
          </a:bodyPr>
          <a:lstStyle/>
          <a:p>
            <a:pPr algn="ctr"/>
            <a:r>
              <a:rPr lang="en-US" sz="2200" b="1" dirty="0"/>
              <a:t>Marketing</a:t>
            </a:r>
            <a:endParaRPr lang="en-US" dirty="0"/>
          </a:p>
        </p:txBody>
      </p:sp>
      <p:sp>
        <p:nvSpPr>
          <p:cNvPr id="18" name="Isosceles Triangle 17"/>
          <p:cNvSpPr/>
          <p:nvPr/>
        </p:nvSpPr>
        <p:spPr>
          <a:xfrm rot="10800000">
            <a:off x="5653825" y="2607075"/>
            <a:ext cx="803537" cy="333289"/>
          </a:xfrm>
          <a:prstGeom prst="triangle">
            <a:avLst/>
          </a:prstGeom>
          <a:solidFill>
            <a:srgbClr val="004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614627" y="3083545"/>
            <a:ext cx="2866748" cy="646331"/>
          </a:xfrm>
          <a:prstGeom prst="rect">
            <a:avLst/>
          </a:prstGeom>
        </p:spPr>
        <p:txBody>
          <a:bodyPr wrap="square">
            <a:spAutoFit/>
          </a:bodyPr>
          <a:lstStyle/>
          <a:p>
            <a:pPr algn="ctr"/>
            <a:r>
              <a:rPr lang="en-US" dirty="0"/>
              <a:t>Create audience-tailored messaging that resonates </a:t>
            </a:r>
          </a:p>
        </p:txBody>
      </p:sp>
      <p:sp>
        <p:nvSpPr>
          <p:cNvPr id="20" name="Rectangle 19"/>
          <p:cNvSpPr/>
          <p:nvPr/>
        </p:nvSpPr>
        <p:spPr>
          <a:xfrm>
            <a:off x="4507895" y="4416840"/>
            <a:ext cx="3095399" cy="646331"/>
          </a:xfrm>
          <a:prstGeom prst="rect">
            <a:avLst/>
          </a:prstGeom>
        </p:spPr>
        <p:txBody>
          <a:bodyPr wrap="square">
            <a:spAutoFit/>
          </a:bodyPr>
          <a:lstStyle/>
          <a:p>
            <a:pPr algn="ctr"/>
            <a:r>
              <a:rPr lang="en-US" dirty="0"/>
              <a:t>Leverage relevant channels to reach key targets</a:t>
            </a:r>
          </a:p>
        </p:txBody>
      </p:sp>
      <p:sp>
        <p:nvSpPr>
          <p:cNvPr id="21" name="Isosceles Triangle 20"/>
          <p:cNvSpPr/>
          <p:nvPr/>
        </p:nvSpPr>
        <p:spPr>
          <a:xfrm rot="10800000">
            <a:off x="5653825" y="3937027"/>
            <a:ext cx="803537" cy="333289"/>
          </a:xfrm>
          <a:prstGeom prst="triangle">
            <a:avLst/>
          </a:prstGeom>
          <a:solidFill>
            <a:srgbClr val="004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143630" y="1815657"/>
            <a:ext cx="3546623" cy="3828438"/>
          </a:xfrm>
          <a:prstGeom prst="rect">
            <a:avLst/>
          </a:prstGeom>
          <a:solidFill>
            <a:srgbClr val="4E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112098" y="2002528"/>
            <a:ext cx="3609685" cy="430887"/>
          </a:xfrm>
          <a:prstGeom prst="rect">
            <a:avLst/>
          </a:prstGeom>
        </p:spPr>
        <p:txBody>
          <a:bodyPr wrap="square">
            <a:spAutoFit/>
          </a:bodyPr>
          <a:lstStyle/>
          <a:p>
            <a:pPr algn="ctr"/>
            <a:r>
              <a:rPr lang="en-US" sz="2200" b="1" dirty="0">
                <a:solidFill>
                  <a:schemeClr val="bg1"/>
                </a:solidFill>
              </a:rPr>
              <a:t>Support</a:t>
            </a:r>
            <a:endParaRPr lang="en-US" dirty="0">
              <a:solidFill>
                <a:schemeClr val="bg1"/>
              </a:solidFill>
            </a:endParaRPr>
          </a:p>
        </p:txBody>
      </p:sp>
      <p:sp>
        <p:nvSpPr>
          <p:cNvPr id="24" name="Isosceles Triangle 23"/>
          <p:cNvSpPr/>
          <p:nvPr/>
        </p:nvSpPr>
        <p:spPr>
          <a:xfrm rot="10800000">
            <a:off x="9515172" y="2607075"/>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8280971" y="3083545"/>
            <a:ext cx="3298003" cy="646331"/>
          </a:xfrm>
          <a:prstGeom prst="rect">
            <a:avLst/>
          </a:prstGeom>
        </p:spPr>
        <p:txBody>
          <a:bodyPr wrap="square">
            <a:spAutoFit/>
          </a:bodyPr>
          <a:lstStyle/>
          <a:p>
            <a:pPr algn="ctr">
              <a:spcAft>
                <a:spcPts val="1200"/>
              </a:spcAft>
            </a:pPr>
            <a:r>
              <a:rPr lang="en-US" dirty="0">
                <a:solidFill>
                  <a:schemeClr val="bg1"/>
                </a:solidFill>
              </a:rPr>
              <a:t>Help build literacy              (and confidence and trust) </a:t>
            </a:r>
          </a:p>
        </p:txBody>
      </p:sp>
      <p:sp>
        <p:nvSpPr>
          <p:cNvPr id="26" name="Rectangle 25"/>
          <p:cNvSpPr/>
          <p:nvPr/>
        </p:nvSpPr>
        <p:spPr>
          <a:xfrm>
            <a:off x="8594852" y="4416840"/>
            <a:ext cx="2644177" cy="646331"/>
          </a:xfrm>
          <a:prstGeom prst="rect">
            <a:avLst/>
          </a:prstGeom>
        </p:spPr>
        <p:txBody>
          <a:bodyPr wrap="square">
            <a:spAutoFit/>
          </a:bodyPr>
          <a:lstStyle/>
          <a:p>
            <a:pPr algn="ctr">
              <a:spcAft>
                <a:spcPts val="1200"/>
              </a:spcAft>
            </a:pPr>
            <a:r>
              <a:rPr lang="en-US" dirty="0">
                <a:solidFill>
                  <a:schemeClr val="bg1"/>
                </a:solidFill>
              </a:rPr>
              <a:t>Expert guidance for confident decisions</a:t>
            </a:r>
          </a:p>
        </p:txBody>
      </p:sp>
      <p:sp>
        <p:nvSpPr>
          <p:cNvPr id="27" name="Isosceles Triangle 26"/>
          <p:cNvSpPr/>
          <p:nvPr/>
        </p:nvSpPr>
        <p:spPr>
          <a:xfrm rot="10800000">
            <a:off x="9515172" y="3937027"/>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84515" y="1115641"/>
            <a:ext cx="10402536" cy="461665"/>
          </a:xfrm>
          <a:prstGeom prst="rect">
            <a:avLst/>
          </a:prstGeom>
        </p:spPr>
        <p:txBody>
          <a:bodyPr wrap="square">
            <a:spAutoFit/>
          </a:bodyPr>
          <a:lstStyle/>
          <a:p>
            <a:pPr algn="ctr"/>
            <a:r>
              <a:rPr lang="en-US" sz="2400" dirty="0">
                <a:solidFill>
                  <a:srgbClr val="1A1D1E"/>
                </a:solidFill>
              </a:rPr>
              <a:t>Life insurance can be a powerful (and affordable) financial planning tool</a:t>
            </a:r>
            <a:endParaRPr lang="en-US" sz="2400" dirty="0"/>
          </a:p>
        </p:txBody>
      </p:sp>
    </p:spTree>
    <p:extLst>
      <p:ext uri="{BB962C8B-B14F-4D97-AF65-F5344CB8AC3E}">
        <p14:creationId xmlns:p14="http://schemas.microsoft.com/office/powerpoint/2010/main" val="44500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 y="-70620"/>
            <a:ext cx="12191998" cy="890341"/>
          </a:xfrm>
        </p:spPr>
        <p:txBody>
          <a:bodyPr/>
          <a:lstStyle/>
          <a:p>
            <a:r>
              <a:rPr lang="en-US" dirty="0"/>
              <a:t>Growing From the Floor Up</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28</a:t>
            </a:fld>
            <a:endParaRPr lang="en-US" sz="900" dirty="0"/>
          </a:p>
        </p:txBody>
      </p:sp>
      <p:sp>
        <p:nvSpPr>
          <p:cNvPr id="7" name="Rectangle 6"/>
          <p:cNvSpPr/>
          <p:nvPr/>
        </p:nvSpPr>
        <p:spPr>
          <a:xfrm>
            <a:off x="1532559" y="1275768"/>
            <a:ext cx="4206240" cy="2103120"/>
          </a:xfrm>
          <a:prstGeom prst="rect">
            <a:avLst/>
          </a:prstGeom>
          <a:solidFill>
            <a:srgbClr val="004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12238" y="1668142"/>
            <a:ext cx="4206241" cy="1277273"/>
          </a:xfrm>
          <a:prstGeom prst="rect">
            <a:avLst/>
          </a:prstGeom>
        </p:spPr>
        <p:txBody>
          <a:bodyPr wrap="square">
            <a:spAutoFit/>
          </a:bodyPr>
          <a:lstStyle/>
          <a:p>
            <a:pPr algn="ctr">
              <a:spcAft>
                <a:spcPts val="600"/>
              </a:spcAft>
            </a:pPr>
            <a:r>
              <a:rPr lang="en-US" sz="2400" b="1" dirty="0">
                <a:solidFill>
                  <a:schemeClr val="bg1"/>
                </a:solidFill>
              </a:rPr>
              <a:t>Focus: </a:t>
            </a:r>
          </a:p>
          <a:p>
            <a:pPr algn="ctr">
              <a:spcAft>
                <a:spcPts val="1200"/>
              </a:spcAft>
            </a:pPr>
            <a:r>
              <a:rPr lang="en-US" sz="2400" dirty="0">
                <a:solidFill>
                  <a:schemeClr val="bg1"/>
                </a:solidFill>
              </a:rPr>
              <a:t>Identify 1</a:t>
            </a:r>
            <a:r>
              <a:rPr lang="en-US" dirty="0">
                <a:solidFill>
                  <a:schemeClr val="bg1"/>
                </a:solidFill>
              </a:rPr>
              <a:t>–</a:t>
            </a:r>
            <a:r>
              <a:rPr lang="en-US" sz="2400" dirty="0">
                <a:solidFill>
                  <a:schemeClr val="bg1"/>
                </a:solidFill>
              </a:rPr>
              <a:t>2 key </a:t>
            </a:r>
            <a:br>
              <a:rPr lang="en-US" sz="2400" dirty="0">
                <a:solidFill>
                  <a:schemeClr val="bg1"/>
                </a:solidFill>
              </a:rPr>
            </a:br>
            <a:r>
              <a:rPr lang="en-US" sz="2400" dirty="0">
                <a:solidFill>
                  <a:schemeClr val="bg1"/>
                </a:solidFill>
              </a:rPr>
              <a:t>targets to go deep</a:t>
            </a:r>
          </a:p>
        </p:txBody>
      </p:sp>
      <p:sp>
        <p:nvSpPr>
          <p:cNvPr id="9" name="Rectangle 8"/>
          <p:cNvSpPr/>
          <p:nvPr/>
        </p:nvSpPr>
        <p:spPr>
          <a:xfrm>
            <a:off x="5889654" y="1275768"/>
            <a:ext cx="4206240" cy="210312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78664" y="1809841"/>
            <a:ext cx="4010161" cy="1200329"/>
          </a:xfrm>
          <a:prstGeom prst="rect">
            <a:avLst/>
          </a:prstGeom>
        </p:spPr>
        <p:txBody>
          <a:bodyPr wrap="square">
            <a:spAutoFit/>
          </a:bodyPr>
          <a:lstStyle/>
          <a:p>
            <a:pPr algn="ctr">
              <a:spcAft>
                <a:spcPts val="600"/>
              </a:spcAft>
            </a:pPr>
            <a:r>
              <a:rPr lang="en-US" sz="2400" dirty="0"/>
              <a:t>Build a micro-strategy for </a:t>
            </a:r>
            <a:br>
              <a:rPr lang="en-US" sz="2400" dirty="0"/>
            </a:br>
            <a:r>
              <a:rPr lang="en-US" sz="2400" dirty="0"/>
              <a:t>reaching and engaging with the target audience</a:t>
            </a:r>
          </a:p>
        </p:txBody>
      </p:sp>
      <p:sp>
        <p:nvSpPr>
          <p:cNvPr id="20" name="Rectangle 19"/>
          <p:cNvSpPr/>
          <p:nvPr/>
        </p:nvSpPr>
        <p:spPr>
          <a:xfrm>
            <a:off x="1512239" y="3509190"/>
            <a:ext cx="4206240" cy="210312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2560" y="4150329"/>
            <a:ext cx="4185920" cy="830997"/>
          </a:xfrm>
          <a:prstGeom prst="rect">
            <a:avLst/>
          </a:prstGeom>
        </p:spPr>
        <p:txBody>
          <a:bodyPr wrap="square">
            <a:spAutoFit/>
          </a:bodyPr>
          <a:lstStyle/>
          <a:p>
            <a:pPr algn="ctr">
              <a:spcAft>
                <a:spcPts val="1200"/>
              </a:spcAft>
            </a:pPr>
            <a:r>
              <a:rPr lang="en-US" sz="2400" dirty="0"/>
              <a:t>Measure and optimize </a:t>
            </a:r>
            <a:br>
              <a:rPr lang="en-US" sz="2400" dirty="0"/>
            </a:br>
            <a:r>
              <a:rPr lang="en-US" sz="2400" dirty="0"/>
              <a:t>your strategy </a:t>
            </a:r>
          </a:p>
        </p:txBody>
      </p:sp>
      <p:sp>
        <p:nvSpPr>
          <p:cNvPr id="22" name="Rectangle 21"/>
          <p:cNvSpPr/>
          <p:nvPr/>
        </p:nvSpPr>
        <p:spPr>
          <a:xfrm>
            <a:off x="5869334" y="3509190"/>
            <a:ext cx="4206240" cy="2103120"/>
          </a:xfrm>
          <a:prstGeom prst="rect">
            <a:avLst/>
          </a:prstGeom>
          <a:solidFill>
            <a:srgbClr val="4E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8617" y="4150329"/>
            <a:ext cx="3880511" cy="830997"/>
          </a:xfrm>
          <a:prstGeom prst="rect">
            <a:avLst/>
          </a:prstGeom>
        </p:spPr>
        <p:txBody>
          <a:bodyPr wrap="square">
            <a:spAutoFit/>
          </a:bodyPr>
          <a:lstStyle/>
          <a:p>
            <a:pPr algn="ctr">
              <a:spcAft>
                <a:spcPts val="1200"/>
              </a:spcAft>
            </a:pPr>
            <a:r>
              <a:rPr lang="en-US" sz="2400" dirty="0">
                <a:solidFill>
                  <a:schemeClr val="bg1"/>
                </a:solidFill>
              </a:rPr>
              <a:t>When ready, identify another target to grow</a:t>
            </a:r>
          </a:p>
        </p:txBody>
      </p:sp>
    </p:spTree>
    <p:extLst>
      <p:ext uri="{BB962C8B-B14F-4D97-AF65-F5344CB8AC3E}">
        <p14:creationId xmlns:p14="http://schemas.microsoft.com/office/powerpoint/2010/main" val="103287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9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782" y="-70620"/>
            <a:ext cx="12191998" cy="890341"/>
          </a:xfrm>
        </p:spPr>
        <p:txBody>
          <a:bodyPr/>
          <a:lstStyle/>
          <a:p>
            <a:r>
              <a:rPr lang="en-US" sz="3200" dirty="0"/>
              <a:t>Sales Are Relatively Flat </a:t>
            </a:r>
            <a:endParaRPr lang="en-US" sz="3200" dirty="0">
              <a:highlight>
                <a:srgbClr val="ABDDFF"/>
              </a:highlight>
            </a:endParaRPr>
          </a:p>
        </p:txBody>
      </p:sp>
      <p:graphicFrame>
        <p:nvGraphicFramePr>
          <p:cNvPr id="7" name="Chart Placeholder 33"/>
          <p:cNvGraphicFramePr>
            <a:graphicFrameLocks noGrp="1"/>
          </p:cNvGraphicFramePr>
          <p:nvPr>
            <p:ph type="chart" sz="quarter" idx="4294967295"/>
            <p:extLst>
              <p:ext uri="{D42A27DB-BD31-4B8C-83A1-F6EECF244321}">
                <p14:modId xmlns:p14="http://schemas.microsoft.com/office/powerpoint/2010/main" val="2706801368"/>
              </p:ext>
            </p:extLst>
          </p:nvPr>
        </p:nvGraphicFramePr>
        <p:xfrm>
          <a:off x="1123120" y="1162878"/>
          <a:ext cx="8969997" cy="37785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31235" y="1276727"/>
            <a:ext cx="9124122" cy="442247"/>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1431235" y="1379662"/>
            <a:ext cx="9124122" cy="307777"/>
          </a:xfrm>
          <a:prstGeom prst="rect">
            <a:avLst/>
          </a:prstGeom>
          <a:noFill/>
          <a:ln>
            <a:noFill/>
          </a:ln>
        </p:spPr>
        <p:txBody>
          <a:bodyPr wrap="square" rtlCol="0">
            <a:spAutoFit/>
          </a:bodyPr>
          <a:lstStyle/>
          <a:p>
            <a:pPr algn="ctr"/>
            <a:r>
              <a:rPr lang="en-US" sz="1400" b="1" dirty="0"/>
              <a:t>U.S. Individual Life Insurance Policy Sales</a:t>
            </a:r>
          </a:p>
        </p:txBody>
      </p:sp>
      <p:sp>
        <p:nvSpPr>
          <p:cNvPr id="9" name="Rectangle 8"/>
          <p:cNvSpPr/>
          <p:nvPr/>
        </p:nvSpPr>
        <p:spPr>
          <a:xfrm>
            <a:off x="1431235" y="1276727"/>
            <a:ext cx="9124122" cy="38091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p:cNvSpPr>
            <a:spLocks noGrp="1"/>
          </p:cNvSpPr>
          <p:nvPr>
            <p:ph type="body" sz="quarter" idx="4294967295"/>
          </p:nvPr>
        </p:nvSpPr>
        <p:spPr>
          <a:xfrm>
            <a:off x="478408" y="6076007"/>
            <a:ext cx="9012539" cy="553393"/>
          </a:xfrm>
          <a:prstGeom prst="rect">
            <a:avLst/>
          </a:prstGeom>
        </p:spPr>
        <p:txBody>
          <a:bodyPr/>
          <a:lstStyle/>
          <a:p>
            <a:pPr>
              <a:spcAft>
                <a:spcPts val="100"/>
              </a:spcAft>
            </a:pPr>
            <a:r>
              <a:rPr lang="en-US" sz="800" dirty="0"/>
              <a:t>Source: LIMRA’s U.S. Individual Life Insurance Sales survey results and LIMRA estimates (1993 – 2023) and the American Council of Life Insurance (1975 – 1992).</a:t>
            </a:r>
          </a:p>
          <a:p>
            <a:pPr>
              <a:spcAft>
                <a:spcPts val="100"/>
              </a:spcAft>
            </a:pPr>
            <a:r>
              <a:rPr lang="en-US" sz="800" dirty="0"/>
              <a:t>Excludes corporate- and bank-owned life insurance (all years).</a:t>
            </a:r>
          </a:p>
          <a:p>
            <a:r>
              <a:rPr lang="en-US" sz="800" dirty="0"/>
              <a:t>Policy growth was particularly impacted by a large writer shifting from a group to an individual platform (2015).</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a:t>
            </a:fld>
            <a:endParaRPr lang="en-US" sz="900" dirty="0"/>
          </a:p>
        </p:txBody>
      </p:sp>
    </p:spTree>
    <p:extLst>
      <p:ext uri="{BB962C8B-B14F-4D97-AF65-F5344CB8AC3E}">
        <p14:creationId xmlns:p14="http://schemas.microsoft.com/office/powerpoint/2010/main" val="4849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91849" y="1117701"/>
            <a:ext cx="5486247" cy="442247"/>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p:nvSpPr>
        <p:spPr>
          <a:xfrm>
            <a:off x="477752" y="1117701"/>
            <a:ext cx="5486247" cy="442247"/>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487312" y="4820900"/>
            <a:ext cx="11281224" cy="91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flipV="1">
            <a:off x="3070823" y="4428211"/>
            <a:ext cx="6064469" cy="720204"/>
          </a:xfrm>
          <a:prstGeom prst="triangle">
            <a:avLst/>
          </a:prstGeom>
          <a:solidFill>
            <a:srgbClr val="0043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91849" y="1121456"/>
            <a:ext cx="5476687" cy="3285735"/>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82" y="-70620"/>
            <a:ext cx="12191998" cy="890341"/>
          </a:xfrm>
        </p:spPr>
        <p:txBody>
          <a:bodyPr/>
          <a:lstStyle/>
          <a:p>
            <a:r>
              <a:rPr lang="en-US" dirty="0"/>
              <a:t>Ownership Hit a Ceiling and Has Been in Decline</a:t>
            </a:r>
            <a:endParaRPr lang="en-US" dirty="0">
              <a:highlight>
                <a:srgbClr val="ABDDFF"/>
              </a:highlight>
            </a:endParaRPr>
          </a:p>
        </p:txBody>
      </p:sp>
      <p:graphicFrame>
        <p:nvGraphicFramePr>
          <p:cNvPr id="7" name="Chart 6"/>
          <p:cNvGraphicFramePr>
            <a:graphicFrameLocks/>
          </p:cNvGraphicFramePr>
          <p:nvPr>
            <p:extLst>
              <p:ext uri="{D42A27DB-BD31-4B8C-83A1-F6EECF244321}">
                <p14:modId xmlns:p14="http://schemas.microsoft.com/office/powerpoint/2010/main" val="1441817881"/>
              </p:ext>
            </p:extLst>
          </p:nvPr>
        </p:nvGraphicFramePr>
        <p:xfrm>
          <a:off x="6466817" y="1726807"/>
          <a:ext cx="5081336" cy="240459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p:cNvSpPr>
            <a:spLocks noGrp="1"/>
          </p:cNvSpPr>
          <p:nvPr>
            <p:ph type="body" sz="quarter" idx="14"/>
          </p:nvPr>
        </p:nvSpPr>
        <p:spPr>
          <a:xfrm>
            <a:off x="478408" y="6360160"/>
            <a:ext cx="5346858" cy="278298"/>
          </a:xfrm>
        </p:spPr>
        <p:txBody>
          <a:bodyPr/>
          <a:lstStyle/>
          <a:p>
            <a:r>
              <a:rPr lang="en-US" dirty="0"/>
              <a:t>Source:</a:t>
            </a:r>
            <a:r>
              <a:rPr lang="en-US" i="1" dirty="0"/>
              <a:t> 2024 Insurance Barometer Study, </a:t>
            </a:r>
            <a:r>
              <a:rPr lang="en-US" dirty="0"/>
              <a:t>LIMRA and Life Happens.</a:t>
            </a:r>
          </a:p>
        </p:txBody>
      </p:sp>
      <p:sp>
        <p:nvSpPr>
          <p:cNvPr id="11" name="TextBox 10"/>
          <p:cNvSpPr txBox="1"/>
          <p:nvPr/>
        </p:nvSpPr>
        <p:spPr>
          <a:xfrm>
            <a:off x="916097" y="4431910"/>
            <a:ext cx="10095804" cy="1154162"/>
          </a:xfrm>
          <a:prstGeom prst="rect">
            <a:avLst/>
          </a:prstGeom>
          <a:noFill/>
        </p:spPr>
        <p:txBody>
          <a:bodyPr wrap="square" rtlCol="0">
            <a:spAutoFit/>
          </a:bodyPr>
          <a:lstStyle/>
          <a:p>
            <a:pPr algn="ctr"/>
            <a:r>
              <a:rPr lang="en-US" sz="2600" b="1" dirty="0">
                <a:solidFill>
                  <a:schemeClr val="bg1"/>
                </a:solidFill>
              </a:rPr>
              <a:t>Opportunity</a:t>
            </a:r>
            <a:r>
              <a:rPr lang="en-US" sz="2000" b="1" dirty="0"/>
              <a:t> </a:t>
            </a:r>
          </a:p>
          <a:p>
            <a:pPr algn="ctr">
              <a:spcBef>
                <a:spcPts val="3000"/>
              </a:spcBef>
            </a:pPr>
            <a:r>
              <a:rPr lang="en-US" dirty="0">
                <a:solidFill>
                  <a:schemeClr val="bg1"/>
                </a:solidFill>
              </a:rPr>
              <a:t>Over 100 million people tell us they need insurance but don’t have it or don’t have enough. </a:t>
            </a:r>
          </a:p>
        </p:txBody>
      </p:sp>
      <p:sp>
        <p:nvSpPr>
          <p:cNvPr id="4" name="Rectangle 3"/>
          <p:cNvSpPr/>
          <p:nvPr/>
        </p:nvSpPr>
        <p:spPr>
          <a:xfrm>
            <a:off x="487312" y="1121456"/>
            <a:ext cx="5476687" cy="3285735"/>
          </a:xfrm>
          <a:prstGeom prst="rect">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4</a:t>
            </a:fld>
            <a:endParaRPr lang="en-US" sz="900" dirty="0"/>
          </a:p>
        </p:txBody>
      </p:sp>
      <p:sp>
        <p:nvSpPr>
          <p:cNvPr id="21" name="TextBox 7"/>
          <p:cNvSpPr txBox="1"/>
          <p:nvPr/>
        </p:nvSpPr>
        <p:spPr>
          <a:xfrm>
            <a:off x="6291849" y="1191147"/>
            <a:ext cx="5486626"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Gap Between Own Insurance and Need Insurance </a:t>
            </a:r>
          </a:p>
        </p:txBody>
      </p:sp>
      <p:sp>
        <p:nvSpPr>
          <p:cNvPr id="22" name="TextBox 15"/>
          <p:cNvSpPr txBox="1"/>
          <p:nvPr/>
        </p:nvSpPr>
        <p:spPr>
          <a:xfrm>
            <a:off x="497252" y="1191147"/>
            <a:ext cx="547630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Estimated Market Penetration by Product,* 2011</a:t>
            </a:r>
            <a:r>
              <a:rPr lang="en-US" sz="1400" dirty="0"/>
              <a:t>–</a:t>
            </a:r>
            <a:r>
              <a:rPr lang="en-US" sz="1400" b="1" dirty="0"/>
              <a:t>2024</a:t>
            </a:r>
          </a:p>
        </p:txBody>
      </p:sp>
      <p:pic>
        <p:nvPicPr>
          <p:cNvPr id="6" name="Picture 5">
            <a:extLst>
              <a:ext uri="{FF2B5EF4-FFF2-40B4-BE49-F238E27FC236}">
                <a16:creationId xmlns:a16="http://schemas.microsoft.com/office/drawing/2014/main" id="{9590BE9B-739D-1F10-260F-68889192F169}"/>
              </a:ext>
            </a:extLst>
          </p:cNvPr>
          <p:cNvPicPr>
            <a:picLocks noChangeAspect="1"/>
          </p:cNvPicPr>
          <p:nvPr/>
        </p:nvPicPr>
        <p:blipFill>
          <a:blip r:embed="rId4"/>
          <a:stretch>
            <a:fillRect/>
          </a:stretch>
        </p:blipFill>
        <p:spPr>
          <a:xfrm>
            <a:off x="536104" y="1671878"/>
            <a:ext cx="5369541" cy="2611162"/>
          </a:xfrm>
          <a:prstGeom prst="rect">
            <a:avLst/>
          </a:prstGeom>
        </p:spPr>
      </p:pic>
    </p:spTree>
    <p:extLst>
      <p:ext uri="{BB962C8B-B14F-4D97-AF65-F5344CB8AC3E}">
        <p14:creationId xmlns:p14="http://schemas.microsoft.com/office/powerpoint/2010/main" val="121745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7916708" y="1661910"/>
            <a:ext cx="3833861" cy="3946174"/>
          </a:xfrm>
          <a:prstGeom prst="rect">
            <a:avLst/>
          </a:prstGeom>
          <a:solidFill>
            <a:srgbClr val="DEEFFA"/>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3" name="Rectangle 82"/>
          <p:cNvSpPr/>
          <p:nvPr/>
        </p:nvSpPr>
        <p:spPr>
          <a:xfrm>
            <a:off x="6317414" y="1654436"/>
            <a:ext cx="1448155" cy="3953648"/>
          </a:xfrm>
          <a:prstGeom prst="rect">
            <a:avLst/>
          </a:prstGeom>
          <a:solidFill>
            <a:srgbClr val="DCD6EA"/>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15303" y="1654436"/>
            <a:ext cx="2644067" cy="3953648"/>
          </a:xfrm>
          <a:prstGeom prst="rect">
            <a:avLst/>
          </a:prstGeom>
          <a:solidFill>
            <a:srgbClr val="E2EEE7"/>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9781" y="1654436"/>
            <a:ext cx="2914280" cy="3953648"/>
          </a:xfrm>
          <a:prstGeom prst="rect">
            <a:avLst/>
          </a:prstGeom>
          <a:solidFill>
            <a:srgbClr val="DAE7EE"/>
          </a:solidFill>
          <a:ln w="9525">
            <a:solidFill>
              <a:srgbClr val="0B9E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9EC1"/>
              </a:solidFill>
            </a:endParaRPr>
          </a:p>
        </p:txBody>
      </p:sp>
      <p:sp>
        <p:nvSpPr>
          <p:cNvPr id="2" name="Title 1"/>
          <p:cNvSpPr>
            <a:spLocks noGrp="1"/>
          </p:cNvSpPr>
          <p:nvPr>
            <p:ph type="title"/>
          </p:nvPr>
        </p:nvSpPr>
        <p:spPr>
          <a:xfrm>
            <a:off x="5782" y="-70620"/>
            <a:ext cx="12191998" cy="890341"/>
          </a:xfrm>
        </p:spPr>
        <p:txBody>
          <a:bodyPr/>
          <a:lstStyle/>
          <a:p>
            <a:r>
              <a:rPr lang="en-US" dirty="0"/>
              <a:t>Turning the Growth Ceiling Into the Floor</a:t>
            </a:r>
          </a:p>
        </p:txBody>
      </p:sp>
      <p:sp>
        <p:nvSpPr>
          <p:cNvPr id="5" name="TextBox 4"/>
          <p:cNvSpPr txBox="1"/>
          <p:nvPr/>
        </p:nvSpPr>
        <p:spPr>
          <a:xfrm>
            <a:off x="0" y="982609"/>
            <a:ext cx="12192000" cy="461665"/>
          </a:xfrm>
          <a:prstGeom prst="rect">
            <a:avLst/>
          </a:prstGeom>
          <a:noFill/>
        </p:spPr>
        <p:txBody>
          <a:bodyPr wrap="square" rtlCol="0">
            <a:spAutoFit/>
          </a:bodyPr>
          <a:lstStyle/>
          <a:p>
            <a:pPr algn="ctr"/>
            <a:r>
              <a:rPr lang="en-US" sz="2400" b="1" dirty="0"/>
              <a:t>Growth will come from traditionally underserved and new markets </a:t>
            </a:r>
          </a:p>
        </p:txBody>
      </p:sp>
      <p:sp>
        <p:nvSpPr>
          <p:cNvPr id="11" name="Rectangle 10"/>
          <p:cNvSpPr/>
          <p:nvPr/>
        </p:nvSpPr>
        <p:spPr>
          <a:xfrm>
            <a:off x="515212" y="2309407"/>
            <a:ext cx="2671370" cy="1887696"/>
          </a:xfrm>
          <a:prstGeom prst="rect">
            <a:avLst/>
          </a:prstGeom>
        </p:spPr>
        <p:txBody>
          <a:bodyPr wrap="square">
            <a:spAutoFit/>
          </a:bodyPr>
          <a:lstStyle/>
          <a:p>
            <a:pPr>
              <a:lnSpc>
                <a:spcPts val="3200"/>
              </a:lnSpc>
            </a:pPr>
            <a:r>
              <a:rPr lang="en-US" sz="3000" b="1" dirty="0">
                <a:solidFill>
                  <a:srgbClr val="008599"/>
                </a:solidFill>
                <a:latin typeface="+mj-lt"/>
                <a:ea typeface="Calibri" panose="020F0502020204030204" pitchFamily="34" charset="0"/>
                <a:cs typeface="Times New Roman" panose="02020603050405020304" pitchFamily="18" charset="0"/>
              </a:rPr>
              <a:t>54 million</a:t>
            </a:r>
          </a:p>
          <a:p>
            <a:pPr>
              <a:lnSpc>
                <a:spcPts val="1600"/>
              </a:lnSpc>
            </a:pPr>
            <a:r>
              <a:rPr lang="en-US" sz="1400" dirty="0">
                <a:latin typeface="+mj-lt"/>
                <a:ea typeface="Calibri" panose="020F0502020204030204" pitchFamily="34" charset="0"/>
                <a:cs typeface="Times New Roman" panose="02020603050405020304" pitchFamily="18" charset="0"/>
              </a:rPr>
              <a:t>in the U.S.</a:t>
            </a:r>
          </a:p>
          <a:p>
            <a:pPr>
              <a:lnSpc>
                <a:spcPts val="3200"/>
              </a:lnSpc>
              <a:spcBef>
                <a:spcPts val="1200"/>
              </a:spcBef>
            </a:pPr>
            <a:r>
              <a:rPr lang="en-US" sz="3000" b="1" dirty="0">
                <a:solidFill>
                  <a:srgbClr val="008599"/>
                </a:solidFill>
                <a:ea typeface="Calibri" panose="020F0502020204030204" pitchFamily="34" charset="0"/>
                <a:cs typeface="Times New Roman" panose="02020603050405020304" pitchFamily="18" charset="0"/>
              </a:rPr>
              <a:t>85%</a:t>
            </a:r>
          </a:p>
          <a:p>
            <a:pPr>
              <a:lnSpc>
                <a:spcPts val="1600"/>
              </a:lnSpc>
            </a:pPr>
            <a:r>
              <a:rPr lang="en-US" sz="1400" dirty="0">
                <a:latin typeface="+mj-lt"/>
                <a:ea typeface="Calibri" panose="020F0502020204030204" pitchFamily="34" charset="0"/>
                <a:cs typeface="Times New Roman" panose="02020603050405020304" pitchFamily="18" charset="0"/>
              </a:rPr>
              <a:t>are either the sole or the joint financial decision-makers in their households</a:t>
            </a:r>
          </a:p>
        </p:txBody>
      </p:sp>
      <p:sp>
        <p:nvSpPr>
          <p:cNvPr id="14" name="Rectangle 13"/>
          <p:cNvSpPr/>
          <p:nvPr/>
        </p:nvSpPr>
        <p:spPr>
          <a:xfrm>
            <a:off x="983467" y="4151119"/>
            <a:ext cx="2340593" cy="1384995"/>
          </a:xfrm>
          <a:prstGeom prst="rect">
            <a:avLst/>
          </a:prstGeom>
        </p:spPr>
        <p:txBody>
          <a:bodyPr wrap="square">
            <a:spAutoFit/>
          </a:bodyPr>
          <a:lstStyle/>
          <a:p>
            <a:pPr lvl="0">
              <a:defRPr/>
            </a:pPr>
            <a:r>
              <a:rPr lang="en-US" sz="2800" b="1" dirty="0">
                <a:solidFill>
                  <a:srgbClr val="008599"/>
                </a:solidFill>
                <a:ea typeface="Calibri" panose="020F0502020204030204" pitchFamily="34" charset="0"/>
                <a:cs typeface="Times New Roman" panose="02020603050405020304" pitchFamily="18" charset="0"/>
              </a:rPr>
              <a:t>40% </a:t>
            </a:r>
          </a:p>
          <a:p>
            <a:pPr lvl="0">
              <a:defRPr/>
            </a:pPr>
            <a:r>
              <a:rPr lang="en-US" sz="1400" dirty="0"/>
              <a:t>In the U.S., the number of single-mother households with minor children has increased 40% since 1980.</a:t>
            </a:r>
          </a:p>
        </p:txBody>
      </p:sp>
      <p:sp>
        <p:nvSpPr>
          <p:cNvPr id="17" name="Rectangle 16"/>
          <p:cNvSpPr/>
          <p:nvPr/>
        </p:nvSpPr>
        <p:spPr>
          <a:xfrm>
            <a:off x="413549" y="1654436"/>
            <a:ext cx="2910511" cy="562232"/>
          </a:xfrm>
          <a:prstGeom prst="rect">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9781" y="1723046"/>
            <a:ext cx="2914279" cy="430887"/>
          </a:xfrm>
          <a:prstGeom prst="rect">
            <a:avLst/>
          </a:prstGeom>
          <a:noFill/>
        </p:spPr>
        <p:txBody>
          <a:bodyPr wrap="square" rtlCol="0">
            <a:spAutoFit/>
          </a:bodyPr>
          <a:lstStyle/>
          <a:p>
            <a:pPr algn="ctr"/>
            <a:r>
              <a:rPr lang="en-US" sz="2200" b="1" dirty="0">
                <a:solidFill>
                  <a:schemeClr val="bg1"/>
                </a:solidFill>
              </a:rPr>
              <a:t>Women</a:t>
            </a:r>
            <a:endParaRPr lang="en-US" sz="2200" b="1" dirty="0"/>
          </a:p>
        </p:txBody>
      </p:sp>
      <p:sp>
        <p:nvSpPr>
          <p:cNvPr id="30" name="Right Arrow 29"/>
          <p:cNvSpPr/>
          <p:nvPr/>
        </p:nvSpPr>
        <p:spPr>
          <a:xfrm rot="16200000">
            <a:off x="222383" y="4541338"/>
            <a:ext cx="1004150" cy="460534"/>
          </a:xfrm>
          <a:prstGeom prst="rightArrow">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593631" y="2309407"/>
            <a:ext cx="2536230" cy="2964273"/>
          </a:xfrm>
          <a:prstGeom prst="rect">
            <a:avLst/>
          </a:prstGeom>
        </p:spPr>
        <p:txBody>
          <a:bodyPr wrap="square">
            <a:spAutoFit/>
          </a:bodyPr>
          <a:lstStyle/>
          <a:p>
            <a:pPr>
              <a:lnSpc>
                <a:spcPts val="3200"/>
              </a:lnSpc>
            </a:pPr>
            <a:r>
              <a:rPr lang="en-US" sz="3000" b="1" dirty="0">
                <a:solidFill>
                  <a:schemeClr val="accent3"/>
                </a:solidFill>
                <a:ea typeface="Calibri" panose="020F0502020204030204" pitchFamily="34" charset="0"/>
                <a:cs typeface="Times New Roman" panose="02020603050405020304" pitchFamily="18" charset="0"/>
              </a:rPr>
              <a:t>68 </a:t>
            </a:r>
            <a:r>
              <a:rPr lang="en-US" sz="3000" b="1" dirty="0">
                <a:solidFill>
                  <a:srgbClr val="008145"/>
                </a:solidFill>
                <a:ea typeface="Calibri" panose="020F0502020204030204" pitchFamily="34" charset="0"/>
                <a:cs typeface="Times New Roman" panose="02020603050405020304" pitchFamily="18" charset="0"/>
              </a:rPr>
              <a:t>million</a:t>
            </a:r>
          </a:p>
          <a:p>
            <a:pPr>
              <a:lnSpc>
                <a:spcPts val="1600"/>
              </a:lnSpc>
            </a:pPr>
            <a:r>
              <a:rPr lang="en-US" sz="1400" dirty="0">
                <a:latin typeface="+mj-lt"/>
                <a:ea typeface="Calibri" panose="020F0502020204030204" pitchFamily="34" charset="0"/>
                <a:cs typeface="Times New Roman" panose="02020603050405020304" pitchFamily="18" charset="0"/>
              </a:rPr>
              <a:t>in the U.S.</a:t>
            </a:r>
          </a:p>
          <a:p>
            <a:pPr>
              <a:lnSpc>
                <a:spcPts val="2400"/>
              </a:lnSpc>
              <a:spcBef>
                <a:spcPts val="1500"/>
              </a:spcBef>
              <a:spcAft>
                <a:spcPts val="200"/>
              </a:spcAft>
            </a:pPr>
            <a:r>
              <a:rPr lang="en-US" sz="2200" b="1" dirty="0">
                <a:solidFill>
                  <a:schemeClr val="accent3"/>
                </a:solidFill>
                <a:ea typeface="Calibri" panose="020F0502020204030204" pitchFamily="34" charset="0"/>
                <a:cs typeface="Times New Roman" panose="02020603050405020304" pitchFamily="18" charset="0"/>
              </a:rPr>
              <a:t>Smallest adult population today</a:t>
            </a:r>
          </a:p>
          <a:p>
            <a:pPr>
              <a:lnSpc>
                <a:spcPct val="107000"/>
              </a:lnSpc>
              <a:spcAft>
                <a:spcPts val="800"/>
              </a:spcAft>
            </a:pPr>
            <a:r>
              <a:rPr lang="en-US" sz="1400" dirty="0">
                <a:latin typeface="+mj-lt"/>
                <a:ea typeface="Calibri" panose="020F0502020204030204" pitchFamily="34" charset="0"/>
                <a:cs typeface="Times New Roman" panose="02020603050405020304" pitchFamily="18" charset="0"/>
              </a:rPr>
              <a:t>Get it right as they are aging</a:t>
            </a:r>
          </a:p>
          <a:p>
            <a:pPr>
              <a:lnSpc>
                <a:spcPts val="2200"/>
              </a:lnSpc>
              <a:spcBef>
                <a:spcPts val="1300"/>
              </a:spcBef>
            </a:pPr>
            <a:r>
              <a:rPr lang="en-US" sz="3000" b="1" dirty="0">
                <a:solidFill>
                  <a:srgbClr val="008145"/>
                </a:solidFill>
                <a:ea typeface="Calibri" panose="020F0502020204030204" pitchFamily="34" charset="0"/>
                <a:cs typeface="Times New Roman" panose="02020603050405020304" pitchFamily="18" charset="0"/>
              </a:rPr>
              <a:t>21 million</a:t>
            </a:r>
          </a:p>
          <a:p>
            <a:pPr>
              <a:lnSpc>
                <a:spcPts val="1600"/>
              </a:lnSpc>
            </a:pPr>
            <a:r>
              <a:rPr lang="en-US" sz="1400" dirty="0">
                <a:latin typeface="+mj-lt"/>
                <a:ea typeface="Calibri" panose="020F0502020204030204" pitchFamily="34" charset="0"/>
                <a:cs typeface="Times New Roman" panose="02020603050405020304" pitchFamily="18" charset="0"/>
              </a:rPr>
              <a:t>expressed an ownership need. </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8" name="Rectangle 47"/>
          <p:cNvSpPr/>
          <p:nvPr/>
        </p:nvSpPr>
        <p:spPr>
          <a:xfrm>
            <a:off x="3517987" y="1654436"/>
            <a:ext cx="2641383" cy="562232"/>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15303" y="1723045"/>
            <a:ext cx="2643435" cy="430887"/>
          </a:xfrm>
          <a:prstGeom prst="rect">
            <a:avLst/>
          </a:prstGeom>
          <a:noFill/>
        </p:spPr>
        <p:txBody>
          <a:bodyPr wrap="square" rtlCol="0">
            <a:spAutoFit/>
          </a:bodyPr>
          <a:lstStyle/>
          <a:p>
            <a:pPr algn="ctr"/>
            <a:r>
              <a:rPr lang="en-US" sz="2200" b="1" dirty="0">
                <a:solidFill>
                  <a:schemeClr val="bg1"/>
                </a:solidFill>
              </a:rPr>
              <a:t>Gen Z</a:t>
            </a:r>
            <a:endParaRPr lang="en-US" sz="2200" b="1" dirty="0"/>
          </a:p>
        </p:txBody>
      </p:sp>
      <p:sp>
        <p:nvSpPr>
          <p:cNvPr id="82" name="Rectangle 81"/>
          <p:cNvSpPr/>
          <p:nvPr/>
        </p:nvSpPr>
        <p:spPr>
          <a:xfrm>
            <a:off x="6317414" y="1654436"/>
            <a:ext cx="1448155" cy="562232"/>
          </a:xfrm>
          <a:prstGeom prst="rect">
            <a:avLst/>
          </a:prstGeom>
          <a:solidFill>
            <a:srgbClr val="60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313646" y="1723045"/>
            <a:ext cx="1451923" cy="430887"/>
          </a:xfrm>
          <a:prstGeom prst="rect">
            <a:avLst/>
          </a:prstGeom>
          <a:noFill/>
        </p:spPr>
        <p:txBody>
          <a:bodyPr wrap="square" rtlCol="0">
            <a:spAutoFit/>
          </a:bodyPr>
          <a:lstStyle/>
          <a:p>
            <a:pPr algn="ctr"/>
            <a:r>
              <a:rPr lang="en-US" sz="2200" b="1" dirty="0">
                <a:solidFill>
                  <a:schemeClr val="bg1"/>
                </a:solidFill>
              </a:rPr>
              <a:t>LGBTQ+</a:t>
            </a:r>
            <a:endParaRPr lang="en-US" sz="2200" b="1" dirty="0"/>
          </a:p>
        </p:txBody>
      </p:sp>
      <p:sp>
        <p:nvSpPr>
          <p:cNvPr id="88" name="Rectangle 87"/>
          <p:cNvSpPr/>
          <p:nvPr/>
        </p:nvSpPr>
        <p:spPr>
          <a:xfrm>
            <a:off x="7920478" y="1661909"/>
            <a:ext cx="3830091" cy="562232"/>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916708" y="1730519"/>
            <a:ext cx="3833861" cy="430887"/>
          </a:xfrm>
          <a:prstGeom prst="rect">
            <a:avLst/>
          </a:prstGeom>
          <a:noFill/>
        </p:spPr>
        <p:txBody>
          <a:bodyPr wrap="square" rtlCol="0">
            <a:spAutoFit/>
          </a:bodyPr>
          <a:lstStyle/>
          <a:p>
            <a:pPr algn="ctr"/>
            <a:r>
              <a:rPr lang="en-US" sz="2200" b="1" dirty="0">
                <a:solidFill>
                  <a:schemeClr val="bg1"/>
                </a:solidFill>
              </a:rPr>
              <a:t>Ethnicity</a:t>
            </a:r>
            <a:endParaRPr lang="en-US" sz="2200" b="1" dirty="0"/>
          </a:p>
        </p:txBody>
      </p:sp>
      <p:sp>
        <p:nvSpPr>
          <p:cNvPr id="33" name="Rectangle 32"/>
          <p:cNvSpPr/>
          <p:nvPr/>
        </p:nvSpPr>
        <p:spPr>
          <a:xfrm>
            <a:off x="6371224" y="2309407"/>
            <a:ext cx="1415367" cy="1913344"/>
          </a:xfrm>
          <a:prstGeom prst="rect">
            <a:avLst/>
          </a:prstGeom>
        </p:spPr>
        <p:txBody>
          <a:bodyPr wrap="square">
            <a:spAutoFit/>
          </a:bodyPr>
          <a:lstStyle/>
          <a:p>
            <a:pPr>
              <a:lnSpc>
                <a:spcPts val="3200"/>
              </a:lnSpc>
            </a:pPr>
            <a:r>
              <a:rPr lang="en-US" sz="3000" b="1" dirty="0">
                <a:solidFill>
                  <a:srgbClr val="7030A0"/>
                </a:solidFill>
                <a:latin typeface="+mj-lt"/>
                <a:ea typeface="Calibri" panose="020F0502020204030204" pitchFamily="34" charset="0"/>
                <a:cs typeface="Times New Roman" panose="02020603050405020304" pitchFamily="18" charset="0"/>
              </a:rPr>
              <a:t>7.2% </a:t>
            </a:r>
          </a:p>
          <a:p>
            <a:pPr>
              <a:lnSpc>
                <a:spcPts val="1600"/>
              </a:lnSpc>
            </a:pPr>
            <a:r>
              <a:rPr lang="en-US" sz="1400" dirty="0">
                <a:latin typeface="+mj-lt"/>
                <a:ea typeface="Calibri" panose="020F0502020204030204" pitchFamily="34" charset="0"/>
                <a:cs typeface="Times New Roman" panose="02020603050405020304" pitchFamily="18" charset="0"/>
              </a:rPr>
              <a:t>of population</a:t>
            </a:r>
          </a:p>
          <a:p>
            <a:pPr>
              <a:lnSpc>
                <a:spcPts val="3200"/>
              </a:lnSpc>
              <a:spcBef>
                <a:spcPts val="1400"/>
              </a:spcBef>
            </a:pPr>
            <a:r>
              <a:rPr lang="en-US" sz="3000" b="1" dirty="0">
                <a:solidFill>
                  <a:srgbClr val="7030A0"/>
                </a:solidFill>
                <a:ea typeface="Calibri" panose="020F0502020204030204" pitchFamily="34" charset="0"/>
                <a:cs typeface="Times New Roman" panose="02020603050405020304" pitchFamily="18" charset="0"/>
              </a:rPr>
              <a:t>Nearly 22%</a:t>
            </a:r>
          </a:p>
          <a:p>
            <a:pPr>
              <a:lnSpc>
                <a:spcPts val="1600"/>
              </a:lnSpc>
            </a:pPr>
            <a:r>
              <a:rPr lang="en-US" sz="1400" dirty="0">
                <a:latin typeface="+mj-lt"/>
                <a:ea typeface="Calibri" panose="020F0502020204030204" pitchFamily="34" charset="0"/>
                <a:cs typeface="Times New Roman" panose="02020603050405020304" pitchFamily="18" charset="0"/>
              </a:rPr>
              <a:t>for Gen Z</a:t>
            </a:r>
          </a:p>
        </p:txBody>
      </p:sp>
      <p:sp>
        <p:nvSpPr>
          <p:cNvPr id="34" name="Rectangle 33"/>
          <p:cNvSpPr/>
          <p:nvPr/>
        </p:nvSpPr>
        <p:spPr>
          <a:xfrm>
            <a:off x="8000790" y="2322569"/>
            <a:ext cx="3613141" cy="1644040"/>
          </a:xfrm>
          <a:prstGeom prst="rect">
            <a:avLst/>
          </a:prstGeom>
        </p:spPr>
        <p:txBody>
          <a:bodyPr wrap="square">
            <a:spAutoFit/>
          </a:bodyPr>
          <a:lstStyle/>
          <a:p>
            <a:pPr>
              <a:lnSpc>
                <a:spcPts val="2400"/>
              </a:lnSpc>
              <a:spcBef>
                <a:spcPts val="1500"/>
              </a:spcBef>
              <a:spcAft>
                <a:spcPts val="200"/>
              </a:spcAft>
            </a:pPr>
            <a:r>
              <a:rPr lang="en-US" sz="2200" b="1" dirty="0">
                <a:solidFill>
                  <a:srgbClr val="005F9F"/>
                </a:solidFill>
                <a:ea typeface="Calibri" panose="020F0502020204030204" pitchFamily="34" charset="0"/>
                <a:cs typeface="Times New Roman" panose="02020603050405020304" pitchFamily="18" charset="0"/>
              </a:rPr>
              <a:t>Black Americans:</a:t>
            </a:r>
          </a:p>
          <a:p>
            <a:pPr>
              <a:lnSpc>
                <a:spcPts val="1600"/>
              </a:lnSpc>
            </a:pPr>
            <a:r>
              <a:rPr lang="en-US" sz="1400" dirty="0">
                <a:latin typeface="+mj-lt"/>
                <a:ea typeface="Calibri" panose="020F0502020204030204" pitchFamily="34" charset="0"/>
                <a:cs typeface="Times New Roman" panose="02020603050405020304" pitchFamily="18" charset="0"/>
              </a:rPr>
              <a:t>higher ownership</a:t>
            </a:r>
          </a:p>
          <a:p>
            <a:pPr>
              <a:lnSpc>
                <a:spcPts val="3200"/>
              </a:lnSpc>
              <a:spcBef>
                <a:spcPts val="1500"/>
              </a:spcBef>
            </a:pPr>
            <a:r>
              <a:rPr lang="en-US" sz="2600" b="1" dirty="0">
                <a:solidFill>
                  <a:srgbClr val="005F9F"/>
                </a:solidFill>
                <a:ea typeface="Calibri" panose="020F0502020204030204" pitchFamily="34" charset="0"/>
                <a:cs typeface="Times New Roman" panose="02020603050405020304" pitchFamily="18" charset="0"/>
              </a:rPr>
              <a:t>Only 35%</a:t>
            </a:r>
          </a:p>
          <a:p>
            <a:pPr>
              <a:lnSpc>
                <a:spcPts val="1600"/>
              </a:lnSpc>
            </a:pPr>
            <a:r>
              <a:rPr lang="en-US" sz="1400" dirty="0">
                <a:latin typeface="+mj-lt"/>
                <a:ea typeface="Calibri" panose="020F0502020204030204" pitchFamily="34" charset="0"/>
                <a:cs typeface="Times New Roman" panose="02020603050405020304" pitchFamily="18" charset="0"/>
              </a:rPr>
              <a:t>own to transfer wealth or leave an inheritance</a:t>
            </a:r>
          </a:p>
        </p:txBody>
      </p:sp>
      <p:sp>
        <p:nvSpPr>
          <p:cNvPr id="35" name="Rectangle 34"/>
          <p:cNvSpPr/>
          <p:nvPr/>
        </p:nvSpPr>
        <p:spPr>
          <a:xfrm>
            <a:off x="8483632" y="4117776"/>
            <a:ext cx="3266937" cy="1451679"/>
          </a:xfrm>
          <a:prstGeom prst="rect">
            <a:avLst/>
          </a:prstGeom>
        </p:spPr>
        <p:txBody>
          <a:bodyPr wrap="square">
            <a:spAutoFit/>
          </a:bodyPr>
          <a:lstStyle/>
          <a:p>
            <a:pPr>
              <a:lnSpc>
                <a:spcPts val="2400"/>
              </a:lnSpc>
              <a:spcBef>
                <a:spcPts val="2000"/>
              </a:spcBef>
              <a:spcAft>
                <a:spcPts val="200"/>
              </a:spcAft>
            </a:pPr>
            <a:r>
              <a:rPr lang="en-US" sz="2200" b="1" dirty="0">
                <a:solidFill>
                  <a:srgbClr val="005F9F"/>
                </a:solidFill>
                <a:ea typeface="Calibri" panose="020F0502020204030204" pitchFamily="34" charset="0"/>
                <a:cs typeface="Times New Roman" panose="02020603050405020304" pitchFamily="18" charset="0"/>
              </a:rPr>
              <a:t>Hispanic Americans:</a:t>
            </a:r>
          </a:p>
          <a:p>
            <a:pPr>
              <a:lnSpc>
                <a:spcPts val="2600"/>
              </a:lnSpc>
              <a:spcBef>
                <a:spcPts val="200"/>
              </a:spcBef>
            </a:pPr>
            <a:r>
              <a:rPr lang="en-US" sz="2600" b="1" dirty="0">
                <a:solidFill>
                  <a:srgbClr val="005F9F"/>
                </a:solidFill>
                <a:ea typeface="Calibri" panose="020F0502020204030204" pitchFamily="34" charset="0"/>
                <a:cs typeface="Times New Roman" panose="02020603050405020304" pitchFamily="18" charset="0"/>
              </a:rPr>
              <a:t>62.1 million people</a:t>
            </a:r>
          </a:p>
          <a:p>
            <a:pPr>
              <a:lnSpc>
                <a:spcPts val="1600"/>
              </a:lnSpc>
              <a:spcBef>
                <a:spcPts val="200"/>
              </a:spcBef>
            </a:pPr>
            <a:r>
              <a:rPr lang="en-US" sz="1400" dirty="0">
                <a:ea typeface="Calibri" panose="020F0502020204030204" pitchFamily="34" charset="0"/>
                <a:cs typeface="Times New Roman" panose="02020603050405020304" pitchFamily="18" charset="0"/>
              </a:rPr>
              <a:t>(an increase of </a:t>
            </a:r>
            <a:r>
              <a:rPr lang="en-US" sz="1400" b="1" dirty="0">
                <a:solidFill>
                  <a:srgbClr val="005F9F"/>
                </a:solidFill>
                <a:ea typeface="Calibri" panose="020F0502020204030204" pitchFamily="34" charset="0"/>
                <a:cs typeface="Times New Roman" panose="02020603050405020304" pitchFamily="18" charset="0"/>
              </a:rPr>
              <a:t>23% </a:t>
            </a:r>
            <a:r>
              <a:rPr lang="en-US" sz="1400" dirty="0">
                <a:ea typeface="Calibri" panose="020F0502020204030204" pitchFamily="34" charset="0"/>
                <a:cs typeface="Times New Roman" panose="02020603050405020304" pitchFamily="18" charset="0"/>
              </a:rPr>
              <a:t>over the </a:t>
            </a:r>
            <a:br>
              <a:rPr lang="en-US" sz="1400" dirty="0">
                <a:ea typeface="Calibri" panose="020F0502020204030204" pitchFamily="34" charset="0"/>
                <a:cs typeface="Times New Roman" panose="02020603050405020304" pitchFamily="18" charset="0"/>
              </a:rPr>
            </a:br>
            <a:r>
              <a:rPr lang="en-US" sz="1400" dirty="0">
                <a:ea typeface="Calibri" panose="020F0502020204030204" pitchFamily="34" charset="0"/>
                <a:cs typeface="Times New Roman" panose="02020603050405020304" pitchFamily="18" charset="0"/>
              </a:rPr>
              <a:t>past decade)</a:t>
            </a:r>
          </a:p>
          <a:p>
            <a:pPr>
              <a:lnSpc>
                <a:spcPts val="1600"/>
              </a:lnSpc>
            </a:pPr>
            <a:endParaRPr lang="en-US" sz="1400" dirty="0">
              <a:latin typeface="+mj-lt"/>
              <a:ea typeface="Calibri" panose="020F0502020204030204" pitchFamily="34" charset="0"/>
              <a:cs typeface="Times New Roman" panose="02020603050405020304" pitchFamily="18" charset="0"/>
            </a:endParaRPr>
          </a:p>
        </p:txBody>
      </p:sp>
      <p:sp>
        <p:nvSpPr>
          <p:cNvPr id="36" name="Right Arrow 35"/>
          <p:cNvSpPr/>
          <p:nvPr/>
        </p:nvSpPr>
        <p:spPr>
          <a:xfrm rot="16200000">
            <a:off x="7751290" y="4500698"/>
            <a:ext cx="1004150" cy="460534"/>
          </a:xfrm>
          <a:prstGeom prst="rightArrow">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F9F"/>
              </a:solidFill>
            </a:endParaRPr>
          </a:p>
        </p:txBody>
      </p:sp>
      <p:sp>
        <p:nvSpPr>
          <p:cNvPr id="2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5</a:t>
            </a:fld>
            <a:endParaRPr lang="en-US" sz="900" dirty="0"/>
          </a:p>
        </p:txBody>
      </p:sp>
      <p:sp>
        <p:nvSpPr>
          <p:cNvPr id="26" name="Text Placeholder 3"/>
          <p:cNvSpPr>
            <a:spLocks noGrp="1"/>
          </p:cNvSpPr>
          <p:nvPr>
            <p:ph type="body" sz="quarter" idx="14"/>
          </p:nvPr>
        </p:nvSpPr>
        <p:spPr>
          <a:xfrm>
            <a:off x="481089" y="6281530"/>
            <a:ext cx="5346858" cy="353246"/>
          </a:xfrm>
        </p:spPr>
        <p:txBody>
          <a:bodyPr/>
          <a:lstStyle/>
          <a:p>
            <a:r>
              <a:rPr lang="en-US" dirty="0"/>
              <a:t>Sources: </a:t>
            </a:r>
            <a:r>
              <a:rPr lang="en-US" i="1" dirty="0"/>
              <a:t>2024 Insurance Barometer Study, </a:t>
            </a:r>
            <a:r>
              <a:rPr lang="en-US" dirty="0"/>
              <a:t>LIMRA and Life Happens. </a:t>
            </a:r>
          </a:p>
          <a:p>
            <a:r>
              <a:rPr lang="en-US" dirty="0"/>
              <a:t>United States Census Bureau, 2020.</a:t>
            </a:r>
          </a:p>
          <a:p>
            <a:r>
              <a:rPr lang="en-US" dirty="0"/>
              <a:t>Gallup telephone surveys of more than 10,000 U.S. adults in 2023.</a:t>
            </a:r>
          </a:p>
        </p:txBody>
      </p:sp>
    </p:spTree>
    <p:extLst>
      <p:ext uri="{BB962C8B-B14F-4D97-AF65-F5344CB8AC3E}">
        <p14:creationId xmlns:p14="http://schemas.microsoft.com/office/powerpoint/2010/main" val="96315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Targeting Your Opportunity</a:t>
            </a:r>
          </a:p>
        </p:txBody>
      </p:sp>
      <p:sp>
        <p:nvSpPr>
          <p:cNvPr id="7" name="Picture Placeholder 6"/>
          <p:cNvSpPr>
            <a:spLocks noGrp="1"/>
          </p:cNvSpPr>
          <p:nvPr>
            <p:ph type="pic" sz="quarter" idx="10"/>
          </p:nvPr>
        </p:nvSpPr>
        <p:spPr/>
        <p:txBody>
          <a:bodyPr/>
          <a:lstStyle/>
          <a:p>
            <a:endParaRPr lang="en-US"/>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267200"/>
          </a:xfrm>
          <a:prstGeom prst="rect">
            <a:avLst/>
          </a:prstGeom>
        </p:spPr>
      </p:pic>
    </p:spTree>
    <p:extLst>
      <p:ext uri="{BB962C8B-B14F-4D97-AF65-F5344CB8AC3E}">
        <p14:creationId xmlns:p14="http://schemas.microsoft.com/office/powerpoint/2010/main" val="301391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295969" y="1469924"/>
            <a:ext cx="4417751" cy="3802785"/>
          </a:xfrm>
          <a:prstGeom prst="rect">
            <a:avLst/>
          </a:prstGeom>
          <a:solidFill>
            <a:srgbClr val="DAE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82" y="-70620"/>
            <a:ext cx="12191998" cy="890341"/>
          </a:xfrm>
        </p:spPr>
        <p:txBody>
          <a:bodyPr/>
          <a:lstStyle/>
          <a:p>
            <a:r>
              <a:rPr lang="en-US" dirty="0"/>
              <a:t>The Female Market Is a Growth Opportunity...</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519" t="6662" r="3840"/>
          <a:stretch/>
        </p:blipFill>
        <p:spPr>
          <a:xfrm>
            <a:off x="7295970" y="1469924"/>
            <a:ext cx="4417750" cy="1903488"/>
          </a:xfrm>
          <a:prstGeom prst="rect">
            <a:avLst/>
          </a:prstGeom>
        </p:spPr>
      </p:pic>
      <p:sp>
        <p:nvSpPr>
          <p:cNvPr id="10" name="TextBox 9">
            <a:extLst>
              <a:ext uri="{FF2B5EF4-FFF2-40B4-BE49-F238E27FC236}">
                <a16:creationId xmlns:a16="http://schemas.microsoft.com/office/drawing/2014/main" id="{3873D89E-3A71-87AD-CE8A-A8B071F50DB2}"/>
              </a:ext>
            </a:extLst>
          </p:cNvPr>
          <p:cNvSpPr txBox="1"/>
          <p:nvPr/>
        </p:nvSpPr>
        <p:spPr>
          <a:xfrm>
            <a:off x="9024270" y="3525268"/>
            <a:ext cx="2524541" cy="1569660"/>
          </a:xfrm>
          <a:prstGeom prst="rect">
            <a:avLst/>
          </a:prstGeom>
          <a:noFill/>
        </p:spPr>
        <p:txBody>
          <a:bodyPr wrap="square" rtlCol="0">
            <a:spAutoFit/>
          </a:bodyPr>
          <a:lstStyle/>
          <a:p>
            <a:pPr algn="ctr">
              <a:spcAft>
                <a:spcPts val="1200"/>
              </a:spcAft>
            </a:pPr>
            <a:r>
              <a:rPr lang="en-US" sz="1600" dirty="0"/>
              <a:t>Nearly half of women say their families would feel financial hardship within one year or sooner should the primary wage earner pass away.</a:t>
            </a:r>
            <a:endParaRPr lang="en-US" sz="2400" b="1" dirty="0"/>
          </a:p>
        </p:txBody>
      </p:sp>
      <p:graphicFrame>
        <p:nvGraphicFramePr>
          <p:cNvPr id="11" name="Chart 10"/>
          <p:cNvGraphicFramePr/>
          <p:nvPr>
            <p:extLst>
              <p:ext uri="{D42A27DB-BD31-4B8C-83A1-F6EECF244321}">
                <p14:modId xmlns:p14="http://schemas.microsoft.com/office/powerpoint/2010/main" val="1590077896"/>
              </p:ext>
            </p:extLst>
          </p:nvPr>
        </p:nvGraphicFramePr>
        <p:xfrm>
          <a:off x="7406625" y="3258442"/>
          <a:ext cx="1798333" cy="210331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7829126" y="3955949"/>
            <a:ext cx="1030235" cy="584775"/>
          </a:xfrm>
          <a:prstGeom prst="rect">
            <a:avLst/>
          </a:prstGeom>
          <a:noFill/>
        </p:spPr>
        <p:txBody>
          <a:bodyPr wrap="square" rtlCol="0">
            <a:spAutoFit/>
          </a:bodyPr>
          <a:lstStyle/>
          <a:p>
            <a:r>
              <a:rPr lang="en-US" sz="3200" b="1" dirty="0">
                <a:solidFill>
                  <a:srgbClr val="008599"/>
                </a:solidFill>
              </a:rPr>
              <a:t>49%</a:t>
            </a:r>
          </a:p>
        </p:txBody>
      </p:sp>
      <p:sp>
        <p:nvSpPr>
          <p:cNvPr id="20" name="Rectangle 19"/>
          <p:cNvSpPr/>
          <p:nvPr/>
        </p:nvSpPr>
        <p:spPr>
          <a:xfrm>
            <a:off x="2725060" y="1469925"/>
            <a:ext cx="2156161" cy="1828800"/>
          </a:xfrm>
          <a:prstGeom prst="rect">
            <a:avLst/>
          </a:prstGeom>
          <a:solidFill>
            <a:srgbClr val="DAE7EE"/>
          </a:solidFill>
          <a:ln>
            <a:solidFill>
              <a:srgbClr val="C9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40443" y="1469924"/>
            <a:ext cx="2156161" cy="1828800"/>
          </a:xfrm>
          <a:prstGeom prst="rect">
            <a:avLst/>
          </a:prstGeom>
          <a:solidFill>
            <a:srgbClr val="008599"/>
          </a:solidFill>
          <a:ln>
            <a:solidFill>
              <a:srgbClr val="4E4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011357" y="1469924"/>
            <a:ext cx="2156162" cy="1828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25060" y="3443909"/>
            <a:ext cx="4442459" cy="1828800"/>
          </a:xfrm>
          <a:prstGeom prst="rect">
            <a:avLst/>
          </a:prstGeom>
          <a:solidFill>
            <a:srgbClr val="008599"/>
          </a:solidFill>
          <a:ln>
            <a:solidFill>
              <a:srgbClr val="4E4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0443" y="3444455"/>
            <a:ext cx="2156162" cy="1828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
          <p:cNvSpPr txBox="1">
            <a:spLocks/>
          </p:cNvSpPr>
          <p:nvPr/>
        </p:nvSpPr>
        <p:spPr>
          <a:xfrm>
            <a:off x="629205" y="1808212"/>
            <a:ext cx="1758929" cy="1036522"/>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spcAft>
                <a:spcPts val="1200"/>
              </a:spcAft>
              <a:buNone/>
            </a:pPr>
            <a:r>
              <a:rPr lang="en-US" sz="2000" b="1" kern="0" dirty="0">
                <a:solidFill>
                  <a:srgbClr val="FFD347"/>
                </a:solidFill>
              </a:rPr>
              <a:t>54 million</a:t>
            </a:r>
            <a:r>
              <a:rPr lang="en-US" sz="2000" kern="0" dirty="0">
                <a:solidFill>
                  <a:srgbClr val="FFD347"/>
                </a:solidFill>
              </a:rPr>
              <a:t> </a:t>
            </a:r>
            <a:r>
              <a:rPr lang="en-US" sz="2000" dirty="0">
                <a:solidFill>
                  <a:schemeClr val="bg1"/>
                </a:solidFill>
              </a:rPr>
              <a:t>adult women in the U.S.</a:t>
            </a:r>
          </a:p>
        </p:txBody>
      </p:sp>
      <p:sp>
        <p:nvSpPr>
          <p:cNvPr id="27" name="Text Placeholder 4"/>
          <p:cNvSpPr txBox="1">
            <a:spLocks/>
          </p:cNvSpPr>
          <p:nvPr/>
        </p:nvSpPr>
        <p:spPr>
          <a:xfrm>
            <a:off x="2923675" y="1790311"/>
            <a:ext cx="1758929" cy="1036522"/>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spcAft>
                <a:spcPts val="1200"/>
              </a:spcAft>
              <a:buNone/>
            </a:pPr>
            <a:r>
              <a:rPr lang="en-US" sz="2000" dirty="0"/>
              <a:t>Make up </a:t>
            </a:r>
            <a:br>
              <a:rPr lang="en-US" sz="2000" dirty="0"/>
            </a:br>
            <a:r>
              <a:rPr lang="en-US" sz="2000" b="1" kern="0" dirty="0"/>
              <a:t>48% </a:t>
            </a:r>
            <a:r>
              <a:rPr lang="en-US" sz="2000" dirty="0"/>
              <a:t>of the workforce</a:t>
            </a:r>
          </a:p>
        </p:txBody>
      </p:sp>
      <p:sp>
        <p:nvSpPr>
          <p:cNvPr id="28" name="Text Placeholder 4"/>
          <p:cNvSpPr txBox="1">
            <a:spLocks/>
          </p:cNvSpPr>
          <p:nvPr/>
        </p:nvSpPr>
        <p:spPr>
          <a:xfrm>
            <a:off x="577301" y="3701053"/>
            <a:ext cx="2019303" cy="1178334"/>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000" kern="0" dirty="0">
                <a:solidFill>
                  <a:schemeClr val="bg1"/>
                </a:solidFill>
              </a:rPr>
              <a:t>Control an estimated</a:t>
            </a:r>
            <a:br>
              <a:rPr lang="en-US" sz="2000" kern="0" dirty="0">
                <a:solidFill>
                  <a:schemeClr val="bg1"/>
                </a:solidFill>
              </a:rPr>
            </a:br>
            <a:r>
              <a:rPr lang="en-US" sz="2000" b="1" kern="0" dirty="0">
                <a:solidFill>
                  <a:srgbClr val="FFD347"/>
                </a:solidFill>
              </a:rPr>
              <a:t>$10 trillion</a:t>
            </a:r>
            <a:r>
              <a:rPr lang="en-US" sz="2000" kern="0" dirty="0">
                <a:solidFill>
                  <a:srgbClr val="FFD347"/>
                </a:solidFill>
              </a:rPr>
              <a:t> </a:t>
            </a:r>
            <a:br>
              <a:rPr lang="en-US" sz="2000" kern="0" dirty="0">
                <a:solidFill>
                  <a:schemeClr val="bg1"/>
                </a:solidFill>
              </a:rPr>
            </a:br>
            <a:r>
              <a:rPr lang="en-US" sz="2000" kern="0" dirty="0">
                <a:solidFill>
                  <a:schemeClr val="bg1"/>
                </a:solidFill>
              </a:rPr>
              <a:t>in assets</a:t>
            </a:r>
            <a:r>
              <a:rPr lang="en-US" sz="2000" kern="0" baseline="30000" dirty="0">
                <a:solidFill>
                  <a:schemeClr val="bg1"/>
                </a:solidFill>
              </a:rPr>
              <a:t>*</a:t>
            </a:r>
            <a:endParaRPr lang="en-US" sz="2000" b="1" kern="0" baseline="30000" dirty="0">
              <a:solidFill>
                <a:schemeClr val="bg1"/>
              </a:solidFill>
            </a:endParaRPr>
          </a:p>
        </p:txBody>
      </p:sp>
      <p:sp>
        <p:nvSpPr>
          <p:cNvPr id="29" name="Text Placeholder 4"/>
          <p:cNvSpPr txBox="1">
            <a:spLocks/>
          </p:cNvSpPr>
          <p:nvPr/>
        </p:nvSpPr>
        <p:spPr>
          <a:xfrm>
            <a:off x="5148216" y="1776016"/>
            <a:ext cx="2019303" cy="1178334"/>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000" kern="0" dirty="0">
                <a:solidFill>
                  <a:schemeClr val="bg1"/>
                </a:solidFill>
              </a:rPr>
              <a:t>Outlive men by an average of </a:t>
            </a:r>
            <a:br>
              <a:rPr lang="en-US" sz="2000" kern="0" dirty="0">
                <a:solidFill>
                  <a:schemeClr val="bg1"/>
                </a:solidFill>
              </a:rPr>
            </a:br>
            <a:r>
              <a:rPr lang="en-US" sz="2000" b="1" kern="0" dirty="0">
                <a:solidFill>
                  <a:srgbClr val="FFD347"/>
                </a:solidFill>
              </a:rPr>
              <a:t>6 years</a:t>
            </a:r>
            <a:endParaRPr lang="en-US" sz="2000" kern="0" dirty="0">
              <a:solidFill>
                <a:srgbClr val="FFD347"/>
              </a:solidFill>
            </a:endParaRPr>
          </a:p>
        </p:txBody>
      </p:sp>
      <p:sp>
        <p:nvSpPr>
          <p:cNvPr id="30" name="Text Placeholder 4"/>
          <p:cNvSpPr txBox="1">
            <a:spLocks/>
          </p:cNvSpPr>
          <p:nvPr/>
        </p:nvSpPr>
        <p:spPr>
          <a:xfrm>
            <a:off x="2964166" y="3730076"/>
            <a:ext cx="3645355" cy="1036522"/>
          </a:xfrm>
          <a:prstGeom prst="rect">
            <a:avLst/>
          </a:prstGeom>
        </p:spPr>
        <p:txBody>
          <a:bodyPr tIns="0" bIns="0"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spcAft>
                <a:spcPts val="1200"/>
              </a:spcAft>
              <a:buNone/>
            </a:pPr>
            <a:r>
              <a:rPr lang="en-US" sz="2000" b="1" kern="0" dirty="0">
                <a:solidFill>
                  <a:srgbClr val="FFD347"/>
                </a:solidFill>
              </a:rPr>
              <a:t>85% </a:t>
            </a:r>
            <a:r>
              <a:rPr lang="en-US" sz="2000" dirty="0">
                <a:solidFill>
                  <a:schemeClr val="bg1"/>
                </a:solidFill>
              </a:rPr>
              <a:t>are either the sole or joint financial decision-makers in their households</a:t>
            </a:r>
          </a:p>
        </p:txBody>
      </p:sp>
      <p:sp>
        <p:nvSpPr>
          <p:cNvPr id="32"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7</a:t>
            </a:fld>
            <a:endParaRPr lang="en-US" sz="900" dirty="0"/>
          </a:p>
        </p:txBody>
      </p:sp>
      <p:sp>
        <p:nvSpPr>
          <p:cNvPr id="25" name="Text Placeholder 3"/>
          <p:cNvSpPr>
            <a:spLocks noGrp="1"/>
          </p:cNvSpPr>
          <p:nvPr>
            <p:ph type="body" sz="quarter" idx="14"/>
          </p:nvPr>
        </p:nvSpPr>
        <p:spPr>
          <a:xfrm>
            <a:off x="440443" y="6499821"/>
            <a:ext cx="5346858" cy="278298"/>
          </a:xfrm>
        </p:spPr>
        <p:txBody>
          <a:bodyPr/>
          <a:lstStyle/>
          <a:p>
            <a:endParaRPr lang="en-US" dirty="0">
              <a:highlight>
                <a:srgbClr val="FFFF00"/>
              </a:highlight>
            </a:endParaRPr>
          </a:p>
          <a:p>
            <a:endParaRPr lang="en-US" dirty="0"/>
          </a:p>
          <a:p>
            <a:endParaRPr lang="en-US" dirty="0"/>
          </a:p>
          <a:p>
            <a:r>
              <a:rPr lang="en-US" i="1" dirty="0"/>
              <a:t>*techcrunch.com, 2023.</a:t>
            </a:r>
          </a:p>
          <a:p>
            <a:r>
              <a:rPr lang="en-US" dirty="0"/>
              <a:t>Source:</a:t>
            </a:r>
            <a:r>
              <a:rPr lang="en-US" i="1" dirty="0"/>
              <a:t> 2024 Insurance Barometer Study, </a:t>
            </a:r>
            <a:r>
              <a:rPr lang="en-US" dirty="0"/>
              <a:t>LIMRA and Life Happens.</a:t>
            </a:r>
          </a:p>
          <a:p>
            <a:endParaRPr lang="en-US" dirty="0"/>
          </a:p>
        </p:txBody>
      </p:sp>
    </p:spTree>
    <p:extLst>
      <p:ext uri="{BB962C8B-B14F-4D97-AF65-F5344CB8AC3E}">
        <p14:creationId xmlns:p14="http://schemas.microsoft.com/office/powerpoint/2010/main" val="131964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1297116058"/>
              </p:ext>
            </p:extLst>
          </p:nvPr>
        </p:nvGraphicFramePr>
        <p:xfrm>
          <a:off x="9104242" y="1700450"/>
          <a:ext cx="1373354" cy="1964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p:nvPr>
            <p:extLst>
              <p:ext uri="{D42A27DB-BD31-4B8C-83A1-F6EECF244321}">
                <p14:modId xmlns:p14="http://schemas.microsoft.com/office/powerpoint/2010/main" val="2052323746"/>
              </p:ext>
            </p:extLst>
          </p:nvPr>
        </p:nvGraphicFramePr>
        <p:xfrm>
          <a:off x="10464348" y="1709282"/>
          <a:ext cx="1373354" cy="1964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p:cNvGraphicFramePr/>
          <p:nvPr>
            <p:extLst>
              <p:ext uri="{D42A27DB-BD31-4B8C-83A1-F6EECF244321}">
                <p14:modId xmlns:p14="http://schemas.microsoft.com/office/powerpoint/2010/main" val="276158564"/>
              </p:ext>
            </p:extLst>
          </p:nvPr>
        </p:nvGraphicFramePr>
        <p:xfrm>
          <a:off x="10464348" y="3828934"/>
          <a:ext cx="1373354" cy="1964534"/>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xfrm>
            <a:off x="5782" y="-70620"/>
            <a:ext cx="12191998" cy="890341"/>
          </a:xfrm>
        </p:spPr>
        <p:txBody>
          <a:bodyPr/>
          <a:lstStyle/>
          <a:p>
            <a:r>
              <a:rPr lang="en-US" dirty="0"/>
              <a:t>...and Welcomes Advice and Expert Guidance </a:t>
            </a:r>
          </a:p>
        </p:txBody>
      </p:sp>
      <p:sp>
        <p:nvSpPr>
          <p:cNvPr id="12" name="Rectangle 11"/>
          <p:cNvSpPr/>
          <p:nvPr/>
        </p:nvSpPr>
        <p:spPr>
          <a:xfrm>
            <a:off x="363458" y="1292019"/>
            <a:ext cx="2877089" cy="801953"/>
          </a:xfrm>
          <a:prstGeom prst="rect">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9688" y="1292019"/>
            <a:ext cx="2880859" cy="4705606"/>
          </a:xfrm>
          <a:prstGeom prst="rect">
            <a:avLst/>
          </a:prstGeom>
          <a:noFill/>
          <a:ln>
            <a:solidFill>
              <a:srgbClr val="008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9689" y="1454901"/>
            <a:ext cx="2915780" cy="430887"/>
          </a:xfrm>
          <a:prstGeom prst="rect">
            <a:avLst/>
          </a:prstGeom>
          <a:noFill/>
        </p:spPr>
        <p:txBody>
          <a:bodyPr wrap="square" rtlCol="0">
            <a:spAutoFit/>
          </a:bodyPr>
          <a:lstStyle/>
          <a:p>
            <a:pPr algn="ctr"/>
            <a:r>
              <a:rPr lang="en-US" sz="2200" b="1" dirty="0">
                <a:solidFill>
                  <a:schemeClr val="bg1"/>
                </a:solidFill>
              </a:rPr>
              <a:t>Perceptions</a:t>
            </a:r>
            <a:r>
              <a:rPr lang="en-US" baseline="30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a:t>
            </a:r>
            <a:endParaRPr lang="en-US" sz="2200" b="1" dirty="0">
              <a:solidFill>
                <a:schemeClr val="bg1"/>
              </a:solidFill>
            </a:endParaRPr>
          </a:p>
        </p:txBody>
      </p:sp>
      <p:sp>
        <p:nvSpPr>
          <p:cNvPr id="15" name="Rectangle 14"/>
          <p:cNvSpPr/>
          <p:nvPr/>
        </p:nvSpPr>
        <p:spPr>
          <a:xfrm>
            <a:off x="3424871" y="1292019"/>
            <a:ext cx="2910511" cy="801953"/>
          </a:xfrm>
          <a:prstGeom prst="rect">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18495" y="1292019"/>
            <a:ext cx="2920897" cy="4705606"/>
          </a:xfrm>
          <a:prstGeom prst="rect">
            <a:avLst/>
          </a:prstGeom>
          <a:noFill/>
          <a:ln>
            <a:solidFill>
              <a:srgbClr val="008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1103" y="1325694"/>
            <a:ext cx="2914279" cy="769441"/>
          </a:xfrm>
          <a:prstGeom prst="rect">
            <a:avLst/>
          </a:prstGeom>
          <a:noFill/>
        </p:spPr>
        <p:txBody>
          <a:bodyPr wrap="square" rtlCol="0">
            <a:spAutoFit/>
          </a:bodyPr>
          <a:lstStyle/>
          <a:p>
            <a:pPr algn="ctr"/>
            <a:r>
              <a:rPr lang="en-US" sz="2200" b="1" dirty="0">
                <a:solidFill>
                  <a:schemeClr val="bg1"/>
                </a:solidFill>
              </a:rPr>
              <a:t>Financial Advisor Relationships</a:t>
            </a:r>
            <a:r>
              <a:rPr lang="en-US" baseline="30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a:t>
            </a:r>
            <a:endParaRPr lang="en-US" sz="2200" b="1" dirty="0">
              <a:solidFill>
                <a:schemeClr val="bg1"/>
              </a:solidFill>
            </a:endParaRPr>
          </a:p>
        </p:txBody>
      </p:sp>
      <p:sp>
        <p:nvSpPr>
          <p:cNvPr id="4" name="Rectangle 3"/>
          <p:cNvSpPr/>
          <p:nvPr/>
        </p:nvSpPr>
        <p:spPr>
          <a:xfrm>
            <a:off x="468872" y="2168760"/>
            <a:ext cx="2697412" cy="646331"/>
          </a:xfrm>
          <a:prstGeom prst="rect">
            <a:avLst/>
          </a:prstGeom>
        </p:spPr>
        <p:txBody>
          <a:bodyPr wrap="square">
            <a:spAutoFit/>
          </a:bodyPr>
          <a:lstStyle/>
          <a:p>
            <a:pPr algn="ctr">
              <a:spcAft>
                <a:spcPts val="2000"/>
              </a:spcAft>
            </a:pPr>
            <a:r>
              <a:rPr lang="en-US" dirty="0"/>
              <a:t>More likely to report financial stress </a:t>
            </a:r>
          </a:p>
        </p:txBody>
      </p:sp>
      <p:sp>
        <p:nvSpPr>
          <p:cNvPr id="18" name="Rectangle 17"/>
          <p:cNvSpPr/>
          <p:nvPr/>
        </p:nvSpPr>
        <p:spPr>
          <a:xfrm>
            <a:off x="3418495" y="2205605"/>
            <a:ext cx="2834502" cy="2441694"/>
          </a:xfrm>
          <a:prstGeom prst="rect">
            <a:avLst/>
          </a:prstGeom>
        </p:spPr>
        <p:txBody>
          <a:bodyPr wrap="square">
            <a:spAutoFit/>
          </a:bodyPr>
          <a:lstStyle/>
          <a:p>
            <a:pPr algn="ctr">
              <a:spcAft>
                <a:spcPts val="1200"/>
              </a:spcAft>
            </a:pPr>
            <a:r>
              <a:rPr lang="en-US" dirty="0"/>
              <a:t>A quarter are looking for a financial advisor </a:t>
            </a:r>
          </a:p>
          <a:p>
            <a:pPr algn="ctr">
              <a:spcBef>
                <a:spcPts val="2000"/>
              </a:spcBef>
              <a:spcAft>
                <a:spcPts val="1200"/>
              </a:spcAft>
            </a:pPr>
            <a:r>
              <a:rPr lang="en-US" dirty="0"/>
              <a:t>But have less confidence in carriers and financial professionals </a:t>
            </a:r>
            <a:br>
              <a:rPr lang="en-US" dirty="0"/>
            </a:br>
            <a:r>
              <a:rPr lang="en-US" dirty="0"/>
              <a:t>(for insurance agents </a:t>
            </a:r>
            <a:br>
              <a:rPr lang="en-US" dirty="0"/>
            </a:br>
            <a:r>
              <a:rPr lang="en-US" dirty="0"/>
              <a:t>and brokers )</a:t>
            </a:r>
          </a:p>
        </p:txBody>
      </p:sp>
      <p:sp>
        <p:nvSpPr>
          <p:cNvPr id="20" name="TextBox 19"/>
          <p:cNvSpPr txBox="1"/>
          <p:nvPr/>
        </p:nvSpPr>
        <p:spPr>
          <a:xfrm>
            <a:off x="9365283" y="2431897"/>
            <a:ext cx="930609" cy="523220"/>
          </a:xfrm>
          <a:prstGeom prst="rect">
            <a:avLst/>
          </a:prstGeom>
          <a:noFill/>
        </p:spPr>
        <p:txBody>
          <a:bodyPr wrap="square" rtlCol="0">
            <a:spAutoFit/>
          </a:bodyPr>
          <a:lstStyle/>
          <a:p>
            <a:r>
              <a:rPr lang="en-US" sz="2800" b="1" dirty="0">
                <a:solidFill>
                  <a:srgbClr val="008599"/>
                </a:solidFill>
              </a:rPr>
              <a:t>54%</a:t>
            </a:r>
          </a:p>
        </p:txBody>
      </p:sp>
      <p:sp>
        <p:nvSpPr>
          <p:cNvPr id="22" name="Rectangle 21"/>
          <p:cNvSpPr/>
          <p:nvPr/>
        </p:nvSpPr>
        <p:spPr>
          <a:xfrm>
            <a:off x="9068985" y="1579985"/>
            <a:ext cx="1286541" cy="461665"/>
          </a:xfrm>
          <a:prstGeom prst="rect">
            <a:avLst/>
          </a:prstGeom>
        </p:spPr>
        <p:txBody>
          <a:bodyPr wrap="square">
            <a:spAutoFit/>
          </a:bodyPr>
          <a:lstStyle/>
          <a:p>
            <a:r>
              <a:rPr lang="en-US" sz="2400" b="1" dirty="0">
                <a:solidFill>
                  <a:srgbClr val="008599"/>
                </a:solidFill>
              </a:rPr>
              <a:t>Women</a:t>
            </a:r>
            <a:endParaRPr lang="en-US" sz="2000" dirty="0">
              <a:solidFill>
                <a:srgbClr val="008599"/>
              </a:solidFill>
            </a:endParaRPr>
          </a:p>
        </p:txBody>
      </p:sp>
      <p:sp>
        <p:nvSpPr>
          <p:cNvPr id="23" name="Rectangle 22"/>
          <p:cNvSpPr/>
          <p:nvPr/>
        </p:nvSpPr>
        <p:spPr>
          <a:xfrm>
            <a:off x="10742463" y="1556191"/>
            <a:ext cx="858309" cy="461665"/>
          </a:xfrm>
          <a:prstGeom prst="rect">
            <a:avLst/>
          </a:prstGeom>
        </p:spPr>
        <p:txBody>
          <a:bodyPr wrap="square">
            <a:spAutoFit/>
          </a:bodyPr>
          <a:lstStyle/>
          <a:p>
            <a:r>
              <a:rPr lang="en-US" sz="2400" b="1" dirty="0">
                <a:solidFill>
                  <a:schemeClr val="bg2">
                    <a:lumMod val="75000"/>
                  </a:schemeClr>
                </a:solidFill>
              </a:rPr>
              <a:t>Men</a:t>
            </a:r>
            <a:endParaRPr lang="en-US" sz="2000" dirty="0">
              <a:solidFill>
                <a:schemeClr val="bg2">
                  <a:lumMod val="75000"/>
                </a:schemeClr>
              </a:solidFill>
            </a:endParaRPr>
          </a:p>
        </p:txBody>
      </p:sp>
      <p:graphicFrame>
        <p:nvGraphicFramePr>
          <p:cNvPr id="27" name="Chart 26"/>
          <p:cNvGraphicFramePr/>
          <p:nvPr>
            <p:extLst>
              <p:ext uri="{D42A27DB-BD31-4B8C-83A1-F6EECF244321}">
                <p14:modId xmlns:p14="http://schemas.microsoft.com/office/powerpoint/2010/main" val="1825002487"/>
              </p:ext>
            </p:extLst>
          </p:nvPr>
        </p:nvGraphicFramePr>
        <p:xfrm>
          <a:off x="9104242" y="3828934"/>
          <a:ext cx="1371600" cy="1965960"/>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p:cNvSpPr txBox="1"/>
          <p:nvPr/>
        </p:nvSpPr>
        <p:spPr>
          <a:xfrm>
            <a:off x="10710941" y="2431897"/>
            <a:ext cx="930609" cy="523220"/>
          </a:xfrm>
          <a:prstGeom prst="rect">
            <a:avLst/>
          </a:prstGeom>
          <a:noFill/>
        </p:spPr>
        <p:txBody>
          <a:bodyPr wrap="square" rtlCol="0">
            <a:spAutoFit/>
          </a:bodyPr>
          <a:lstStyle/>
          <a:p>
            <a:r>
              <a:rPr lang="en-US" sz="2800" b="1" dirty="0">
                <a:solidFill>
                  <a:schemeClr val="bg2">
                    <a:lumMod val="75000"/>
                  </a:schemeClr>
                </a:solidFill>
              </a:rPr>
              <a:t>43%</a:t>
            </a:r>
          </a:p>
        </p:txBody>
      </p:sp>
      <p:sp>
        <p:nvSpPr>
          <p:cNvPr id="31" name="TextBox 30"/>
          <p:cNvSpPr txBox="1"/>
          <p:nvPr/>
        </p:nvSpPr>
        <p:spPr>
          <a:xfrm>
            <a:off x="9387699" y="4543632"/>
            <a:ext cx="930609" cy="523220"/>
          </a:xfrm>
          <a:prstGeom prst="rect">
            <a:avLst/>
          </a:prstGeom>
          <a:noFill/>
        </p:spPr>
        <p:txBody>
          <a:bodyPr wrap="square" rtlCol="0">
            <a:spAutoFit/>
          </a:bodyPr>
          <a:lstStyle/>
          <a:p>
            <a:r>
              <a:rPr lang="en-US" sz="2800" b="1" dirty="0">
                <a:solidFill>
                  <a:srgbClr val="008599"/>
                </a:solidFill>
              </a:rPr>
              <a:t>23%</a:t>
            </a:r>
          </a:p>
        </p:txBody>
      </p:sp>
      <p:sp>
        <p:nvSpPr>
          <p:cNvPr id="32" name="TextBox 31"/>
          <p:cNvSpPr txBox="1"/>
          <p:nvPr/>
        </p:nvSpPr>
        <p:spPr>
          <a:xfrm>
            <a:off x="10698390" y="4543632"/>
            <a:ext cx="930609" cy="523220"/>
          </a:xfrm>
          <a:prstGeom prst="rect">
            <a:avLst/>
          </a:prstGeom>
          <a:noFill/>
        </p:spPr>
        <p:txBody>
          <a:bodyPr wrap="square" rtlCol="0">
            <a:spAutoFit/>
          </a:bodyPr>
          <a:lstStyle/>
          <a:p>
            <a:r>
              <a:rPr lang="en-US" sz="2800" b="1" dirty="0">
                <a:solidFill>
                  <a:schemeClr val="bg2">
                    <a:lumMod val="75000"/>
                  </a:schemeClr>
                </a:solidFill>
              </a:rPr>
              <a:t>22%</a:t>
            </a:r>
          </a:p>
        </p:txBody>
      </p:sp>
      <p:cxnSp>
        <p:nvCxnSpPr>
          <p:cNvPr id="38" name="Straight Connector 37"/>
          <p:cNvCxnSpPr/>
          <p:nvPr/>
        </p:nvCxnSpPr>
        <p:spPr>
          <a:xfrm>
            <a:off x="633315" y="3673297"/>
            <a:ext cx="2560320" cy="0"/>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42138" y="2782486"/>
            <a:ext cx="917239" cy="492443"/>
          </a:xfrm>
          <a:prstGeom prst="rect">
            <a:avLst/>
          </a:prstGeom>
        </p:spPr>
        <p:txBody>
          <a:bodyPr wrap="none">
            <a:spAutoFit/>
          </a:bodyPr>
          <a:lstStyle/>
          <a:p>
            <a:pPr algn="ctr"/>
            <a:r>
              <a:rPr lang="en-US" sz="2600" b="1" dirty="0">
                <a:solidFill>
                  <a:srgbClr val="008599"/>
                </a:solidFill>
              </a:rPr>
              <a:t>34%</a:t>
            </a:r>
            <a:r>
              <a:rPr lang="en-US" dirty="0"/>
              <a:t> </a:t>
            </a:r>
          </a:p>
        </p:txBody>
      </p:sp>
      <p:sp>
        <p:nvSpPr>
          <p:cNvPr id="40" name="Rectangle 39"/>
          <p:cNvSpPr/>
          <p:nvPr/>
        </p:nvSpPr>
        <p:spPr>
          <a:xfrm>
            <a:off x="2032235" y="2782486"/>
            <a:ext cx="853119" cy="492443"/>
          </a:xfrm>
          <a:prstGeom prst="rect">
            <a:avLst/>
          </a:prstGeom>
        </p:spPr>
        <p:txBody>
          <a:bodyPr wrap="none">
            <a:spAutoFit/>
          </a:bodyPr>
          <a:lstStyle/>
          <a:p>
            <a:pPr algn="ctr"/>
            <a:r>
              <a:rPr lang="en-US" sz="2600" b="1" dirty="0">
                <a:solidFill>
                  <a:schemeClr val="bg2">
                    <a:lumMod val="75000"/>
                  </a:schemeClr>
                </a:solidFill>
              </a:rPr>
              <a:t>23%</a:t>
            </a:r>
            <a:endParaRPr lang="en-US" dirty="0"/>
          </a:p>
        </p:txBody>
      </p:sp>
      <p:sp>
        <p:nvSpPr>
          <p:cNvPr id="41" name="Rectangle 40"/>
          <p:cNvSpPr/>
          <p:nvPr/>
        </p:nvSpPr>
        <p:spPr>
          <a:xfrm>
            <a:off x="467363" y="3787637"/>
            <a:ext cx="2697412" cy="1200329"/>
          </a:xfrm>
          <a:prstGeom prst="rect">
            <a:avLst/>
          </a:prstGeom>
        </p:spPr>
        <p:txBody>
          <a:bodyPr wrap="square">
            <a:spAutoFit/>
          </a:bodyPr>
          <a:lstStyle/>
          <a:p>
            <a:pPr algn="ctr">
              <a:spcAft>
                <a:spcPts val="2000"/>
              </a:spcAft>
            </a:pPr>
            <a:r>
              <a:rPr lang="en-US" dirty="0"/>
              <a:t>Less likely to say they are very knowledgeable about investments and/or financial products</a:t>
            </a:r>
          </a:p>
        </p:txBody>
      </p:sp>
      <p:sp>
        <p:nvSpPr>
          <p:cNvPr id="44" name="Rectangle 43"/>
          <p:cNvSpPr/>
          <p:nvPr/>
        </p:nvSpPr>
        <p:spPr>
          <a:xfrm>
            <a:off x="967850" y="5004706"/>
            <a:ext cx="853118" cy="492443"/>
          </a:xfrm>
          <a:prstGeom prst="rect">
            <a:avLst/>
          </a:prstGeom>
        </p:spPr>
        <p:txBody>
          <a:bodyPr wrap="none">
            <a:spAutoFit/>
          </a:bodyPr>
          <a:lstStyle/>
          <a:p>
            <a:pPr algn="ctr"/>
            <a:r>
              <a:rPr lang="en-US" sz="2600" b="1" dirty="0">
                <a:solidFill>
                  <a:srgbClr val="008599"/>
                </a:solidFill>
              </a:rPr>
              <a:t>13%</a:t>
            </a:r>
          </a:p>
        </p:txBody>
      </p:sp>
      <p:sp>
        <p:nvSpPr>
          <p:cNvPr id="45" name="Rectangle 44"/>
          <p:cNvSpPr/>
          <p:nvPr/>
        </p:nvSpPr>
        <p:spPr>
          <a:xfrm>
            <a:off x="1975581" y="5004706"/>
            <a:ext cx="853119" cy="492443"/>
          </a:xfrm>
          <a:prstGeom prst="rect">
            <a:avLst/>
          </a:prstGeom>
        </p:spPr>
        <p:txBody>
          <a:bodyPr wrap="none">
            <a:spAutoFit/>
          </a:bodyPr>
          <a:lstStyle/>
          <a:p>
            <a:pPr algn="ctr"/>
            <a:r>
              <a:rPr lang="en-US" sz="2600" b="1" dirty="0">
                <a:solidFill>
                  <a:schemeClr val="bg2">
                    <a:lumMod val="75000"/>
                  </a:schemeClr>
                </a:solidFill>
              </a:rPr>
              <a:t>27%</a:t>
            </a:r>
          </a:p>
        </p:txBody>
      </p:sp>
      <p:sp>
        <p:nvSpPr>
          <p:cNvPr id="48" name="Rectangle 47"/>
          <p:cNvSpPr/>
          <p:nvPr/>
        </p:nvSpPr>
        <p:spPr>
          <a:xfrm rot="5400000">
            <a:off x="6845273" y="1853009"/>
            <a:ext cx="1410301" cy="1817334"/>
          </a:xfrm>
          <a:prstGeom prst="rect">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rot="5400000">
            <a:off x="8043055" y="2473892"/>
            <a:ext cx="1421807" cy="589734"/>
          </a:xfrm>
          <a:prstGeom prst="triangle">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798527" y="2554449"/>
            <a:ext cx="1609518" cy="400110"/>
          </a:xfrm>
          <a:prstGeom prst="rect">
            <a:avLst/>
          </a:prstGeom>
          <a:noFill/>
        </p:spPr>
        <p:txBody>
          <a:bodyPr wrap="square" rtlCol="0">
            <a:spAutoFit/>
          </a:bodyPr>
          <a:lstStyle/>
          <a:p>
            <a:pPr algn="ctr">
              <a:spcAft>
                <a:spcPts val="4200"/>
              </a:spcAft>
            </a:pPr>
            <a:r>
              <a:rPr lang="en-US" sz="2000" b="1" dirty="0">
                <a:solidFill>
                  <a:schemeClr val="bg1"/>
                </a:solidFill>
              </a:rPr>
              <a:t>Uninsured</a:t>
            </a:r>
            <a:r>
              <a:rPr lang="en-US" sz="2000" baseline="30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a:t>
            </a:r>
            <a:endParaRPr lang="en-US" sz="2000" b="1" dirty="0">
              <a:solidFill>
                <a:schemeClr val="bg1"/>
              </a:solidFill>
            </a:endParaRPr>
          </a:p>
        </p:txBody>
      </p:sp>
      <p:sp>
        <p:nvSpPr>
          <p:cNvPr id="56" name="Rectangle 55"/>
          <p:cNvSpPr/>
          <p:nvPr/>
        </p:nvSpPr>
        <p:spPr>
          <a:xfrm rot="5400000">
            <a:off x="6845272" y="3957126"/>
            <a:ext cx="1410301" cy="1817335"/>
          </a:xfrm>
          <a:prstGeom prst="rect">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rot="5400000">
            <a:off x="8043054" y="4578008"/>
            <a:ext cx="1421807" cy="589734"/>
          </a:xfrm>
          <a:prstGeom prst="triangle">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6729776" y="4379150"/>
            <a:ext cx="1984081" cy="987450"/>
          </a:xfrm>
          <a:prstGeom prst="rect">
            <a:avLst/>
          </a:prstGeom>
          <a:noFill/>
        </p:spPr>
        <p:txBody>
          <a:bodyPr wrap="square" rtlCol="0">
            <a:spAutoFit/>
          </a:bodyPr>
          <a:lstStyle/>
          <a:p>
            <a:pPr>
              <a:spcBef>
                <a:spcPts val="1200"/>
              </a:spcBef>
            </a:pPr>
            <a:r>
              <a:rPr lang="en-US" sz="2000" b="1" dirty="0">
                <a:solidFill>
                  <a:schemeClr val="bg1"/>
                </a:solidFill>
              </a:rPr>
              <a:t>Underinsured</a:t>
            </a:r>
            <a:r>
              <a:rPr lang="en-US" sz="2000" baseline="30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a:t>
            </a:r>
            <a:r>
              <a:rPr lang="en-US" sz="2000" dirty="0">
                <a:solidFill>
                  <a:schemeClr val="bg1"/>
                </a:solidFill>
              </a:rPr>
              <a:t> </a:t>
            </a:r>
          </a:p>
          <a:p>
            <a:pPr>
              <a:spcBef>
                <a:spcPts val="500"/>
              </a:spcBef>
            </a:pPr>
            <a:r>
              <a:rPr lang="en-US" sz="1700" dirty="0">
                <a:solidFill>
                  <a:schemeClr val="bg1"/>
                </a:solidFill>
              </a:rPr>
              <a:t>“I need more life insurance”</a:t>
            </a:r>
          </a:p>
        </p:txBody>
      </p:sp>
      <p:sp>
        <p:nvSpPr>
          <p:cNvPr id="59" name="Rectangle 58"/>
          <p:cNvSpPr/>
          <p:nvPr/>
        </p:nvSpPr>
        <p:spPr>
          <a:xfrm>
            <a:off x="4067658" y="4669426"/>
            <a:ext cx="853118" cy="492443"/>
          </a:xfrm>
          <a:prstGeom prst="rect">
            <a:avLst/>
          </a:prstGeom>
        </p:spPr>
        <p:txBody>
          <a:bodyPr wrap="none">
            <a:spAutoFit/>
          </a:bodyPr>
          <a:lstStyle/>
          <a:p>
            <a:pPr algn="ctr"/>
            <a:r>
              <a:rPr lang="en-US" sz="2600" b="1" dirty="0">
                <a:solidFill>
                  <a:srgbClr val="008599"/>
                </a:solidFill>
              </a:rPr>
              <a:t>25%</a:t>
            </a:r>
            <a:endParaRPr lang="en-US" dirty="0"/>
          </a:p>
        </p:txBody>
      </p:sp>
      <p:sp>
        <p:nvSpPr>
          <p:cNvPr id="60" name="Rectangle 59"/>
          <p:cNvSpPr/>
          <p:nvPr/>
        </p:nvSpPr>
        <p:spPr>
          <a:xfrm>
            <a:off x="5015755" y="4669426"/>
            <a:ext cx="853119" cy="492443"/>
          </a:xfrm>
          <a:prstGeom prst="rect">
            <a:avLst/>
          </a:prstGeom>
        </p:spPr>
        <p:txBody>
          <a:bodyPr wrap="none">
            <a:spAutoFit/>
          </a:bodyPr>
          <a:lstStyle/>
          <a:p>
            <a:pPr algn="ctr"/>
            <a:r>
              <a:rPr lang="en-US" sz="2600" b="1" dirty="0">
                <a:solidFill>
                  <a:schemeClr val="bg2">
                    <a:lumMod val="75000"/>
                  </a:schemeClr>
                </a:solidFill>
              </a:rPr>
              <a:t>41%</a:t>
            </a:r>
            <a:endParaRPr lang="en-US" dirty="0"/>
          </a:p>
        </p:txBody>
      </p:sp>
      <p:cxnSp>
        <p:nvCxnSpPr>
          <p:cNvPr id="63" name="Straight Connector 62"/>
          <p:cNvCxnSpPr/>
          <p:nvPr/>
        </p:nvCxnSpPr>
        <p:spPr>
          <a:xfrm>
            <a:off x="3578135" y="3000325"/>
            <a:ext cx="2560320" cy="0"/>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615042" y="3815686"/>
            <a:ext cx="5110900" cy="0"/>
          </a:xfrm>
          <a:prstGeom prst="line">
            <a:avLst/>
          </a:prstGeom>
          <a:ln w="19050">
            <a:solidFill>
              <a:srgbClr val="008599"/>
            </a:solidFill>
          </a:ln>
        </p:spPr>
        <p:style>
          <a:lnRef idx="1">
            <a:schemeClr val="accent1"/>
          </a:lnRef>
          <a:fillRef idx="0">
            <a:schemeClr val="accent1"/>
          </a:fillRef>
          <a:effectRef idx="0">
            <a:schemeClr val="accent1"/>
          </a:effectRef>
          <a:fontRef idx="minor">
            <a:schemeClr val="tx1"/>
          </a:fontRef>
        </p:style>
      </p:cxnSp>
      <p:sp>
        <p:nvSpPr>
          <p:cNvPr id="43"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8</a:t>
            </a:fld>
            <a:endParaRPr lang="en-US" sz="900" dirty="0"/>
          </a:p>
        </p:txBody>
      </p:sp>
      <p:sp>
        <p:nvSpPr>
          <p:cNvPr id="3" name="Rectangle 2"/>
          <p:cNvSpPr/>
          <p:nvPr/>
        </p:nvSpPr>
        <p:spPr>
          <a:xfrm>
            <a:off x="823367" y="3186409"/>
            <a:ext cx="1988558" cy="369332"/>
          </a:xfrm>
          <a:prstGeom prst="rect">
            <a:avLst/>
          </a:prstGeom>
        </p:spPr>
        <p:txBody>
          <a:bodyPr wrap="none">
            <a:spAutoFit/>
          </a:bodyPr>
          <a:lstStyle/>
          <a:p>
            <a:pPr algn="ctr"/>
            <a:r>
              <a:rPr lang="en-US" dirty="0"/>
              <a:t>of women v. men </a:t>
            </a:r>
          </a:p>
        </p:txBody>
      </p:sp>
      <p:sp>
        <p:nvSpPr>
          <p:cNvPr id="49" name="Rectangle 48"/>
          <p:cNvSpPr/>
          <p:nvPr/>
        </p:nvSpPr>
        <p:spPr>
          <a:xfrm>
            <a:off x="779727" y="5378055"/>
            <a:ext cx="1988558" cy="369332"/>
          </a:xfrm>
          <a:prstGeom prst="rect">
            <a:avLst/>
          </a:prstGeom>
        </p:spPr>
        <p:txBody>
          <a:bodyPr wrap="none">
            <a:spAutoFit/>
          </a:bodyPr>
          <a:lstStyle/>
          <a:p>
            <a:pPr algn="ctr"/>
            <a:r>
              <a:rPr lang="en-US" dirty="0"/>
              <a:t>of women v. men </a:t>
            </a:r>
          </a:p>
        </p:txBody>
      </p:sp>
      <p:sp>
        <p:nvSpPr>
          <p:cNvPr id="50" name="Rectangle 49"/>
          <p:cNvSpPr/>
          <p:nvPr/>
        </p:nvSpPr>
        <p:spPr>
          <a:xfrm>
            <a:off x="3831106" y="5066261"/>
            <a:ext cx="1988558" cy="369332"/>
          </a:xfrm>
          <a:prstGeom prst="rect">
            <a:avLst/>
          </a:prstGeom>
        </p:spPr>
        <p:txBody>
          <a:bodyPr wrap="none">
            <a:spAutoFit/>
          </a:bodyPr>
          <a:lstStyle/>
          <a:p>
            <a:pPr algn="ctr"/>
            <a:r>
              <a:rPr lang="en-US" dirty="0"/>
              <a:t>of women v. men </a:t>
            </a:r>
          </a:p>
        </p:txBody>
      </p:sp>
      <p:sp>
        <p:nvSpPr>
          <p:cNvPr id="46" name="Text Placeholder 3"/>
          <p:cNvSpPr>
            <a:spLocks noGrp="1"/>
          </p:cNvSpPr>
          <p:nvPr>
            <p:ph type="body" sz="quarter" idx="14"/>
          </p:nvPr>
        </p:nvSpPr>
        <p:spPr>
          <a:xfrm>
            <a:off x="481089" y="6291469"/>
            <a:ext cx="5346858" cy="353246"/>
          </a:xfrm>
        </p:spPr>
        <p:txBody>
          <a:bodyPr/>
          <a:lstStyle/>
          <a:p>
            <a:r>
              <a:rPr lang="en-US" dirty="0"/>
              <a:t>Sources:</a:t>
            </a:r>
            <a:r>
              <a:rPr lang="en-US" sz="10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i="1" dirty="0"/>
              <a:t>2024 Insurance Barometer Study, </a:t>
            </a:r>
            <a:r>
              <a:rPr lang="en-US" dirty="0"/>
              <a:t>LIMRA and Life Happens.</a:t>
            </a:r>
          </a:p>
          <a:p>
            <a:r>
              <a:rPr lang="en-US" sz="8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i="1" dirty="0"/>
              <a:t>Consumer Perceptions on Choosing a Financial Professional </a:t>
            </a:r>
            <a:r>
              <a:rPr lang="en-US" dirty="0"/>
              <a:t>(unpublished),</a:t>
            </a:r>
            <a:r>
              <a:rPr lang="en-US" i="1" dirty="0"/>
              <a:t> </a:t>
            </a:r>
            <a:r>
              <a:rPr lang="en-US" dirty="0"/>
              <a:t>LIMRA, 2023.</a:t>
            </a:r>
          </a:p>
        </p:txBody>
      </p:sp>
    </p:spTree>
    <p:extLst>
      <p:ext uri="{BB962C8B-B14F-4D97-AF65-F5344CB8AC3E}">
        <p14:creationId xmlns:p14="http://schemas.microsoft.com/office/powerpoint/2010/main" val="383346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0800000">
            <a:off x="516654" y="1261298"/>
            <a:ext cx="5324588" cy="4416176"/>
          </a:xfrm>
          <a:prstGeom prst="rect">
            <a:avLst/>
          </a:prstGeom>
          <a:solidFill>
            <a:srgbClr val="DAE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82" y="-70620"/>
            <a:ext cx="12191998" cy="890341"/>
          </a:xfrm>
        </p:spPr>
        <p:txBody>
          <a:bodyPr/>
          <a:lstStyle/>
          <a:p>
            <a:r>
              <a:rPr lang="en-US" dirty="0"/>
              <a:t>Consultative Partnership Works Well </a:t>
            </a:r>
            <a:r>
              <a:rPr lang="en-US"/>
              <a:t>With Women</a:t>
            </a:r>
            <a:endParaRPr lang="en-US" dirty="0">
              <a:highlight>
                <a:srgbClr val="ABDDFF"/>
              </a:highlight>
            </a:endParaRPr>
          </a:p>
        </p:txBody>
      </p:sp>
      <p:sp>
        <p:nvSpPr>
          <p:cNvPr id="9" name="Rectangle 8"/>
          <p:cNvSpPr/>
          <p:nvPr/>
        </p:nvSpPr>
        <p:spPr>
          <a:xfrm>
            <a:off x="761965" y="2374655"/>
            <a:ext cx="4890849" cy="2339102"/>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Lack of knowledge and confidence can lead to a fear of being exploited</a:t>
            </a:r>
          </a:p>
          <a:p>
            <a:pPr marL="285750" indent="-285750">
              <a:spcAft>
                <a:spcPts val="1200"/>
              </a:spcAft>
              <a:buFont typeface="Arial" panose="020B0604020202020204" pitchFamily="34" charset="0"/>
              <a:buChar char="•"/>
            </a:pPr>
            <a:r>
              <a:rPr lang="en-US" dirty="0"/>
              <a:t>Some women feel they may be treated differently if they are not married or if their husband isn’t present</a:t>
            </a:r>
          </a:p>
          <a:p>
            <a:pPr marL="285750" indent="-285750">
              <a:spcAft>
                <a:spcPts val="1600"/>
              </a:spcAft>
              <a:buFont typeface="Arial" panose="020B0604020202020204" pitchFamily="34" charset="0"/>
              <a:buChar char="•"/>
            </a:pPr>
            <a:r>
              <a:rPr lang="en-US" dirty="0"/>
              <a:t>Trustworthiness is an important attribute of a financial advisor </a:t>
            </a:r>
          </a:p>
        </p:txBody>
      </p:sp>
      <p:sp>
        <p:nvSpPr>
          <p:cNvPr id="10" name="TextBox 9"/>
          <p:cNvSpPr txBox="1"/>
          <p:nvPr/>
        </p:nvSpPr>
        <p:spPr>
          <a:xfrm>
            <a:off x="516653" y="1341824"/>
            <a:ext cx="5324589" cy="430887"/>
          </a:xfrm>
          <a:prstGeom prst="rect">
            <a:avLst/>
          </a:prstGeom>
          <a:noFill/>
        </p:spPr>
        <p:txBody>
          <a:bodyPr wrap="square" rtlCol="0">
            <a:spAutoFit/>
          </a:bodyPr>
          <a:lstStyle/>
          <a:p>
            <a:pPr algn="ctr"/>
            <a:r>
              <a:rPr lang="en-US" sz="2200" b="1" dirty="0">
                <a:solidFill>
                  <a:schemeClr val="bg2">
                    <a:lumMod val="50000"/>
                  </a:schemeClr>
                </a:solidFill>
              </a:rPr>
              <a:t>Perceptions</a:t>
            </a:r>
          </a:p>
        </p:txBody>
      </p:sp>
      <p:sp>
        <p:nvSpPr>
          <p:cNvPr id="18" name="Rectangle 17"/>
          <p:cNvSpPr/>
          <p:nvPr/>
        </p:nvSpPr>
        <p:spPr>
          <a:xfrm rot="10800000">
            <a:off x="6137354" y="1261299"/>
            <a:ext cx="5324588" cy="4416176"/>
          </a:xfrm>
          <a:prstGeom prst="rect">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392825" y="2374656"/>
            <a:ext cx="4890849" cy="2769989"/>
          </a:xfrm>
          <a:prstGeom prst="rect">
            <a:avLst/>
          </a:prstGeom>
        </p:spPr>
        <p:txBody>
          <a:bodyPr wrap="square">
            <a:spAutoFit/>
          </a:bodyPr>
          <a:lstStyle/>
          <a:p>
            <a:pPr marL="285750" lvl="0" indent="-285750">
              <a:spcAft>
                <a:spcPts val="1200"/>
              </a:spcAft>
              <a:buFont typeface="Arial" panose="020B0604020202020204" pitchFamily="34" charset="0"/>
              <a:buChar char="•"/>
              <a:defRPr/>
            </a:pPr>
            <a:r>
              <a:rPr lang="en-US" dirty="0">
                <a:solidFill>
                  <a:schemeClr val="bg1"/>
                </a:solidFill>
              </a:rPr>
              <a:t>Lead with advice: Frame insurance as </a:t>
            </a:r>
            <a:br>
              <a:rPr lang="en-US" dirty="0">
                <a:solidFill>
                  <a:schemeClr val="bg1"/>
                </a:solidFill>
              </a:rPr>
            </a:br>
            <a:r>
              <a:rPr lang="en-US" dirty="0">
                <a:solidFill>
                  <a:schemeClr val="bg1"/>
                </a:solidFill>
              </a:rPr>
              <a:t>part of a holistic financial plan</a:t>
            </a:r>
          </a:p>
          <a:p>
            <a:pPr marL="285750" indent="-285750">
              <a:spcAft>
                <a:spcPts val="1200"/>
              </a:spcAft>
              <a:buFont typeface="Arial" panose="020B0604020202020204" pitchFamily="34" charset="0"/>
              <a:buChar char="•"/>
              <a:defRPr/>
            </a:pPr>
            <a:r>
              <a:rPr lang="en-US" dirty="0">
                <a:solidFill>
                  <a:schemeClr val="bg1"/>
                </a:solidFill>
              </a:rPr>
              <a:t>Be patient; explain complex concepts to increase confidence</a:t>
            </a:r>
          </a:p>
          <a:p>
            <a:pPr marL="285750" lvl="0" indent="-285750">
              <a:spcAft>
                <a:spcPts val="1200"/>
              </a:spcAft>
              <a:buFont typeface="Arial" panose="020B0604020202020204" pitchFamily="34" charset="0"/>
              <a:buChar char="•"/>
              <a:defRPr/>
            </a:pPr>
            <a:r>
              <a:rPr lang="en-US" dirty="0">
                <a:solidFill>
                  <a:schemeClr val="bg1"/>
                </a:solidFill>
              </a:rPr>
              <a:t>Indicate options that are affordable for single-income households</a:t>
            </a:r>
          </a:p>
          <a:p>
            <a:pPr marL="285750" lvl="0" indent="-285750">
              <a:spcAft>
                <a:spcPts val="1600"/>
              </a:spcAft>
              <a:buFont typeface="Arial" panose="020B0604020202020204" pitchFamily="34" charset="0"/>
              <a:buChar char="•"/>
              <a:defRPr/>
            </a:pPr>
            <a:r>
              <a:rPr lang="en-US" dirty="0">
                <a:solidFill>
                  <a:schemeClr val="bg1"/>
                </a:solidFill>
              </a:rPr>
              <a:t>Highlight security for dependents </a:t>
            </a:r>
            <a:br>
              <a:rPr lang="en-US" dirty="0">
                <a:solidFill>
                  <a:schemeClr val="bg1"/>
                </a:solidFill>
              </a:rPr>
            </a:br>
            <a:r>
              <a:rPr lang="en-US" dirty="0">
                <a:solidFill>
                  <a:schemeClr val="bg1"/>
                </a:solidFill>
              </a:rPr>
              <a:t>(single mothers) </a:t>
            </a:r>
          </a:p>
        </p:txBody>
      </p:sp>
      <p:sp>
        <p:nvSpPr>
          <p:cNvPr id="20" name="TextBox 19"/>
          <p:cNvSpPr txBox="1"/>
          <p:nvPr/>
        </p:nvSpPr>
        <p:spPr>
          <a:xfrm>
            <a:off x="6137353" y="1341824"/>
            <a:ext cx="5324589" cy="430887"/>
          </a:xfrm>
          <a:prstGeom prst="rect">
            <a:avLst/>
          </a:prstGeom>
          <a:noFill/>
        </p:spPr>
        <p:txBody>
          <a:bodyPr wrap="square" rtlCol="0">
            <a:spAutoFit/>
          </a:bodyPr>
          <a:lstStyle/>
          <a:p>
            <a:pPr algn="ctr"/>
            <a:r>
              <a:rPr lang="en-US" sz="2200" b="1" dirty="0">
                <a:solidFill>
                  <a:schemeClr val="bg1"/>
                </a:solidFill>
              </a:rPr>
              <a:t>Key Messages</a:t>
            </a:r>
          </a:p>
        </p:txBody>
      </p:sp>
      <p:sp>
        <p:nvSpPr>
          <p:cNvPr id="22" name="Isosceles Triangle 21"/>
          <p:cNvSpPr/>
          <p:nvPr/>
        </p:nvSpPr>
        <p:spPr>
          <a:xfrm rot="10800000">
            <a:off x="2777178" y="1899038"/>
            <a:ext cx="803537" cy="333289"/>
          </a:xfrm>
          <a:prstGeom prst="triangle">
            <a:avLst/>
          </a:prstGeom>
          <a:solidFill>
            <a:srgbClr val="00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p:cNvSpPr/>
          <p:nvPr/>
        </p:nvSpPr>
        <p:spPr>
          <a:xfrm rot="10800000">
            <a:off x="8397878" y="1899038"/>
            <a:ext cx="803537" cy="33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spTree>
    <p:extLst>
      <p:ext uri="{BB962C8B-B14F-4D97-AF65-F5344CB8AC3E}">
        <p14:creationId xmlns:p14="http://schemas.microsoft.com/office/powerpoint/2010/main" val="841553972"/>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1_Default Theme">
  <a:themeElements>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MA LIMRA - all EE meeting Feb 2018" id="{E660A6DF-7CA5-4D73-81DB-FEF2B981CFAF}" vid="{D833B04A-8413-4F18-B33A-A2BE0428FF36}"/>
    </a:ext>
  </a:extLst>
</a:theme>
</file>

<file path=ppt/theme/theme3.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4.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5.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04551F03ED9645943E3073FBB9B378" ma:contentTypeVersion="3" ma:contentTypeDescription="Create a new document." ma:contentTypeScope="" ma:versionID="ef0722a6e0727c62f441228e632333f9">
  <xsd:schema xmlns:xsd="http://www.w3.org/2001/XMLSchema" xmlns:xs="http://www.w3.org/2001/XMLSchema" xmlns:p="http://schemas.microsoft.com/office/2006/metadata/properties" xmlns:ns3="8bf391c0-aa9e-4abb-ab47-36901c9f9598" targetNamespace="http://schemas.microsoft.com/office/2006/metadata/properties" ma:root="true" ma:fieldsID="f9d61ec9ef2eff9ae401a879a07d06ea" ns3:_="">
    <xsd:import namespace="8bf391c0-aa9e-4abb-ab47-36901c9f95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391c0-aa9e-4abb-ab47-36901c9f9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4862B200-7EF7-4D45-944A-916D6CDA6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391c0-aa9e-4abb-ab47-36901c9f9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CD4A8-A75F-4042-8B00-3ABE0B150AC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bf391c0-aa9e-4abb-ab47-36901c9f95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45676</TotalTime>
  <Words>2757</Words>
  <Application>Microsoft Office PowerPoint</Application>
  <PresentationFormat>Widescreen</PresentationFormat>
  <Paragraphs>403</Paragraphs>
  <Slides>29</Slides>
  <Notes>23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Aptos</vt:lpstr>
      <vt:lpstr>Arial</vt:lpstr>
      <vt:lpstr>Arial Narrow</vt:lpstr>
      <vt:lpstr>Calibri</vt:lpstr>
      <vt:lpstr>Lato</vt:lpstr>
      <vt:lpstr>Poppins</vt:lpstr>
      <vt:lpstr>Times New Roman</vt:lpstr>
      <vt:lpstr>Wingdings</vt:lpstr>
      <vt:lpstr>Wingdings 3</vt:lpstr>
      <vt:lpstr>2022 LIMRA-LOMA Presentation</vt:lpstr>
      <vt:lpstr>1_Default Theme</vt:lpstr>
      <vt:lpstr>2024 LIMRA-LOMA Presentation</vt:lpstr>
      <vt:lpstr>2022 LIMRA-LOMA Presentation</vt:lpstr>
      <vt:lpstr>2022 LIMRA-LOMA Presentation</vt:lpstr>
      <vt:lpstr>Turning the Ownership Ceiling Into the Floor</vt:lpstr>
      <vt:lpstr>A Business With a Noble Purpose </vt:lpstr>
      <vt:lpstr>Sales Are Relatively Flat </vt:lpstr>
      <vt:lpstr>Ownership Hit a Ceiling and Has Been in Decline</vt:lpstr>
      <vt:lpstr>Turning the Growth Ceiling Into the Floor</vt:lpstr>
      <vt:lpstr>Targeting Your Opportunity</vt:lpstr>
      <vt:lpstr>The Female Market Is a Growth Opportunity...</vt:lpstr>
      <vt:lpstr>...and Welcomes Advice and Expert Guidance </vt:lpstr>
      <vt:lpstr>Consultative Partnership Works Well With Women</vt:lpstr>
      <vt:lpstr>Your Newest Customers</vt:lpstr>
      <vt:lpstr>Capturing the Next Generation: Z</vt:lpstr>
      <vt:lpstr>PowerPoint Presentation</vt:lpstr>
      <vt:lpstr>Connect Authentically With Gen Z</vt:lpstr>
      <vt:lpstr>The LGBTQ+ Market</vt:lpstr>
      <vt:lpstr>LGBTQ+ American Trends Suggest Future Growth </vt:lpstr>
      <vt:lpstr>LGBTQ+ Americans Are Disproportionately Underserved</vt:lpstr>
      <vt:lpstr>Reaching and Resonating With LGBTQ+</vt:lpstr>
      <vt:lpstr>The Hispanic Market</vt:lpstr>
      <vt:lpstr>The Hispanic Market Is Diverse </vt:lpstr>
      <vt:lpstr>Get In on the Ground Floor With the Largest — and Still Growing — Segment</vt:lpstr>
      <vt:lpstr>Tapping Into the Opportunity</vt:lpstr>
      <vt:lpstr>Speaking the Language on All Levels</vt:lpstr>
      <vt:lpstr>The Black American Market</vt:lpstr>
      <vt:lpstr>Missed Opportunity: Black American Generational Wealth</vt:lpstr>
      <vt:lpstr>Expanding Reach Through Cultural Alignment</vt:lpstr>
      <vt:lpstr>Advice and Suggestions</vt:lpstr>
      <vt:lpstr>Seizing the Opportunity: Value Proposition</vt:lpstr>
      <vt:lpstr>Growing From the Floor Up</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Van Pelt, Katelyn</cp:lastModifiedBy>
  <cp:revision>467</cp:revision>
  <dcterms:created xsi:type="dcterms:W3CDTF">2022-04-11T13:29:07Z</dcterms:created>
  <dcterms:modified xsi:type="dcterms:W3CDTF">2025-01-09T20:25:17Z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0x0101001A04551F03ED9645943E3073FBB9B378</vt:lpwstr>
  </property>
</Properties>
</file>