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2"/>
  </p:notesMasterIdLst>
  <p:handoutMasterIdLst>
    <p:handoutMasterId r:id="rId23"/>
  </p:handoutMasterIdLst>
  <p:sldIdLst>
    <p:sldId id="428" r:id="rId5"/>
    <p:sldId id="425" r:id="rId6"/>
    <p:sldId id="337" r:id="rId7"/>
    <p:sldId id="409" r:id="rId8"/>
    <p:sldId id="423" r:id="rId9"/>
    <p:sldId id="414" r:id="rId10"/>
    <p:sldId id="421" r:id="rId11"/>
    <p:sldId id="415" r:id="rId12"/>
    <p:sldId id="410" r:id="rId13"/>
    <p:sldId id="422" r:id="rId14"/>
    <p:sldId id="411" r:id="rId15"/>
    <p:sldId id="424" r:id="rId16"/>
    <p:sldId id="419" r:id="rId17"/>
    <p:sldId id="413" r:id="rId18"/>
    <p:sldId id="412" r:id="rId19"/>
    <p:sldId id="427" r:id="rId20"/>
    <p:sldId id="3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009211-1990-755C-86A0-B04D1FF1C85C}" name="Suski, Severine" initials="SS" userId="S::SSuski@limra.com::5ecf5487-664a-4bc5-acdd-23b05c1191a8" providerId="AD"/>
  <p188:author id="{CDD6835D-D7DE-A449-56B4-905675FAA635}" name="Calica, Brandi" initials="BC" userId="S::bcalica@limra.com::32f29b65-f419-4d19-930c-fdfa887dfa54" providerId="AD"/>
  <p188:author id="{4A8DFA87-00AD-5D75-878E-BC75513179C5}" name="Rabuse, Lisa" initials="LR" userId="S::LRabuse@limra.com::0e1023f4-4478-4ea9-90b3-460579b1d0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ane, Carie" initials="CC" lastIdx="15" clrIdx="0">
    <p:extLst>
      <p:ext uri="{19B8F6BF-5375-455C-9EA6-DF929625EA0E}">
        <p15:presenceInfo xmlns:p15="http://schemas.microsoft.com/office/powerpoint/2012/main" userId="S-1-5-21-3670347269-1734258486-2757495605-8895"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70"/>
    <a:srgbClr val="FF0000"/>
    <a:srgbClr val="FFD100"/>
    <a:srgbClr val="F9C606"/>
    <a:srgbClr val="00437B"/>
    <a:srgbClr val="006EA0"/>
    <a:srgbClr val="DAAA00"/>
    <a:srgbClr val="404040"/>
    <a:srgbClr val="026EA0"/>
    <a:srgbClr val="769E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6" autoAdjust="0"/>
    <p:restoredTop sz="59080" autoAdjust="0"/>
  </p:normalViewPr>
  <p:slideViewPr>
    <p:cSldViewPr snapToGrid="0">
      <p:cViewPr varScale="1">
        <p:scale>
          <a:sx n="65" d="100"/>
          <a:sy n="65" d="100"/>
        </p:scale>
        <p:origin x="1866" y="72"/>
      </p:cViewPr>
      <p:guideLst/>
    </p:cSldViewPr>
  </p:slideViewPr>
  <p:notesTextViewPr>
    <p:cViewPr>
      <p:scale>
        <a:sx n="3" d="2"/>
        <a:sy n="3" d="2"/>
      </p:scale>
      <p:origin x="0" y="0"/>
    </p:cViewPr>
  </p:notesTextViewPr>
  <p:sorterViewPr>
    <p:cViewPr varScale="1">
      <p:scale>
        <a:sx n="1" d="1"/>
        <a:sy n="1" d="1"/>
      </p:scale>
      <p:origin x="0" y="-1572"/>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llg.corp\files\MemberBenefits\Markets\2024\Young%20Consumers%20Qualitative\Marketing\Barometer%20Charts%20for%20YC%20Webina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lg.corp\files\MemberBenefits\Markets\2024\Young%20Consumers%20Qualitative\Marketing\Barometer%20Charts%20for%20YC%20Webina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llg.corp\files\MemberBenefits\Markets\2024\Young%20Consumers%20Qualitative\Marketing\Barometer%20Charts%20for%20YC%20Webina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llg.corp\files\MemberBenefits\Markets\2024\Young%20Consumers%20Qualitative\Marketing\Barometer%20Charts%20for%20YC%20Webina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llg.corp\files\MemberBenefits\Markets\2024\Young%20Consumers%20Qualitative\Marketing\Barometer%20Charts%20for%20YC%20Webina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llg.corp\files\MemberBenefits\Markets\2024\Young%20Consumers%20Qualitative\Marketing\Barometer%20Charts%20for%20YC%20Webinar.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'Need Gap'!$J$15</c:f>
              <c:strCache>
                <c:ptCount val="1"/>
                <c:pt idx="0">
                  <c:v>Have Need Gap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'Need Gap'!$K$14:$M$14</c:f>
              <c:strCache>
                <c:ptCount val="3"/>
                <c:pt idx="0">
                  <c:v>Gen Z + Millennials</c:v>
                </c:pt>
                <c:pt idx="1">
                  <c:v>Gen X</c:v>
                </c:pt>
                <c:pt idx="2">
                  <c:v>Boomer</c:v>
                </c:pt>
              </c:strCache>
            </c:strRef>
          </c:cat>
          <c:val>
            <c:numRef>
              <c:f>'Need Gap'!$K$15:$M$15</c:f>
              <c:numCache>
                <c:formatCode>0%</c:formatCode>
                <c:ptCount val="3"/>
                <c:pt idx="0">
                  <c:v>0.45</c:v>
                </c:pt>
                <c:pt idx="1">
                  <c:v>0.42</c:v>
                </c:pt>
                <c:pt idx="2">
                  <c:v>0.27</c:v>
                </c:pt>
              </c:numCache>
            </c:numRef>
          </c:val>
          <c:extLst>
            <c:ext xmlns:c16="http://schemas.microsoft.com/office/drawing/2014/chart" uri="{C3380CC4-5D6E-409C-BE32-E72D297353CC}">
              <c16:uniqueId val="{00000000-D657-4382-9B2E-7565DE61AC4B}"/>
            </c:ext>
          </c:extLst>
        </c:ser>
        <c:dLbls>
          <c:dLblPos val="outEnd"/>
          <c:showLegendKey val="0"/>
          <c:showVal val="1"/>
          <c:showCatName val="0"/>
          <c:showSerName val="0"/>
          <c:showPercent val="0"/>
          <c:showBubbleSize val="0"/>
        </c:dLbls>
        <c:gapWidth val="219"/>
        <c:overlap val="-27"/>
        <c:axId val="230854416"/>
        <c:axId val="230867856"/>
      </c:barChart>
      <c:catAx>
        <c:axId val="23085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30867856"/>
        <c:crosses val="autoZero"/>
        <c:auto val="1"/>
        <c:lblAlgn val="ctr"/>
        <c:lblOffset val="100"/>
        <c:noMultiLvlLbl val="0"/>
      </c:catAx>
      <c:valAx>
        <c:axId val="230867856"/>
        <c:scaling>
          <c:orientation val="minMax"/>
        </c:scaling>
        <c:delete val="1"/>
        <c:axPos val="l"/>
        <c:numFmt formatCode="0%" sourceLinked="1"/>
        <c:majorTickMark val="none"/>
        <c:minorTickMark val="none"/>
        <c:tickLblPos val="nextTo"/>
        <c:crossAx val="230854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28559004642234E-4"/>
          <c:y val="5.2075633761326123E-2"/>
          <c:w val="0.99940749718592592"/>
          <c:h val="0.71771337683400438"/>
        </c:manualLayout>
      </c:layout>
      <c:barChart>
        <c:barDir val="col"/>
        <c:grouping val="clustered"/>
        <c:varyColors val="0"/>
        <c:ser>
          <c:idx val="1"/>
          <c:order val="0"/>
          <c:tx>
            <c:strRef>
              <c:f>'Prompted to Buy'!$M$7</c:f>
              <c:strCache>
                <c:ptCount val="1"/>
                <c:pt idx="0">
                  <c:v>The birth of a child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'Prompted to Buy'!$N$5:$R$5</c:f>
              <c:strCache>
                <c:ptCount val="5"/>
                <c:pt idx="0">
                  <c:v>Gen Z</c:v>
                </c:pt>
                <c:pt idx="1">
                  <c:v>Millennials</c:v>
                </c:pt>
                <c:pt idx="2">
                  <c:v>Gen X</c:v>
                </c:pt>
                <c:pt idx="3">
                  <c:v>Boomers</c:v>
                </c:pt>
                <c:pt idx="4">
                  <c:v>Total</c:v>
                </c:pt>
              </c:strCache>
            </c:strRef>
          </c:cat>
          <c:val>
            <c:numRef>
              <c:f>'Prompted to Buy'!$N$7:$R$7</c:f>
              <c:numCache>
                <c:formatCode>0%</c:formatCode>
                <c:ptCount val="5"/>
                <c:pt idx="0">
                  <c:v>0.25</c:v>
                </c:pt>
                <c:pt idx="1">
                  <c:v>0.31</c:v>
                </c:pt>
                <c:pt idx="2">
                  <c:v>0.25</c:v>
                </c:pt>
                <c:pt idx="3">
                  <c:v>0.18</c:v>
                </c:pt>
                <c:pt idx="4">
                  <c:v>0.25</c:v>
                </c:pt>
              </c:numCache>
            </c:numRef>
          </c:val>
          <c:extLst>
            <c:ext xmlns:c16="http://schemas.microsoft.com/office/drawing/2014/chart" uri="{C3380CC4-5D6E-409C-BE32-E72D297353CC}">
              <c16:uniqueId val="{00000001-83EA-4AB9-91AB-3EAF8C6A76DF}"/>
            </c:ext>
          </c:extLst>
        </c:ser>
        <c:ser>
          <c:idx val="2"/>
          <c:order val="1"/>
          <c:tx>
            <c:strRef>
              <c:f>'Prompted to Buy'!$M$8</c:f>
              <c:strCache>
                <c:ptCount val="1"/>
                <c:pt idx="0">
                  <c:v>Close familiarity with the financial/emotional strain of lack of coverage </c:v>
                </c:pt>
              </c:strCache>
            </c:strRef>
          </c:tx>
          <c:spPr>
            <a:solidFill>
              <a:schemeClr val="accent2"/>
            </a:solidFill>
            <a:ln>
              <a:noFill/>
            </a:ln>
            <a:effectLst/>
          </c:spPr>
          <c:invertIfNegative val="0"/>
          <c:dLbls>
            <c:dLbl>
              <c:idx val="0"/>
              <c:layout>
                <c:manualLayout>
                  <c:x val="6.789524387579554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49-47E1-974E-C3DC0A1CCFC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'Prompted to Buy'!$N$5:$R$5</c:f>
              <c:strCache>
                <c:ptCount val="5"/>
                <c:pt idx="0">
                  <c:v>Gen Z</c:v>
                </c:pt>
                <c:pt idx="1">
                  <c:v>Millennials</c:v>
                </c:pt>
                <c:pt idx="2">
                  <c:v>Gen X</c:v>
                </c:pt>
                <c:pt idx="3">
                  <c:v>Boomers</c:v>
                </c:pt>
                <c:pt idx="4">
                  <c:v>Total</c:v>
                </c:pt>
              </c:strCache>
            </c:strRef>
          </c:cat>
          <c:val>
            <c:numRef>
              <c:f>'Prompted to Buy'!$N$8:$R$8</c:f>
              <c:numCache>
                <c:formatCode>0%</c:formatCode>
                <c:ptCount val="5"/>
                <c:pt idx="0">
                  <c:v>0.26</c:v>
                </c:pt>
                <c:pt idx="1">
                  <c:v>0.27</c:v>
                </c:pt>
                <c:pt idx="2">
                  <c:v>0.21</c:v>
                </c:pt>
                <c:pt idx="3">
                  <c:v>0.17</c:v>
                </c:pt>
                <c:pt idx="4">
                  <c:v>0.22</c:v>
                </c:pt>
              </c:numCache>
            </c:numRef>
          </c:val>
          <c:extLst>
            <c:ext xmlns:c16="http://schemas.microsoft.com/office/drawing/2014/chart" uri="{C3380CC4-5D6E-409C-BE32-E72D297353CC}">
              <c16:uniqueId val="{00000002-83EA-4AB9-91AB-3EAF8C6A76DF}"/>
            </c:ext>
          </c:extLst>
        </c:ser>
        <c:ser>
          <c:idx val="4"/>
          <c:order val="2"/>
          <c:tx>
            <c:strRef>
              <c:f>'Prompted to Buy'!$M$10</c:f>
              <c:strCache>
                <c:ptCount val="1"/>
                <c:pt idx="0">
                  <c:v>Getting married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'Prompted to Buy'!$N$5:$R$5</c:f>
              <c:strCache>
                <c:ptCount val="5"/>
                <c:pt idx="0">
                  <c:v>Gen Z</c:v>
                </c:pt>
                <c:pt idx="1">
                  <c:v>Millennials</c:v>
                </c:pt>
                <c:pt idx="2">
                  <c:v>Gen X</c:v>
                </c:pt>
                <c:pt idx="3">
                  <c:v>Boomers</c:v>
                </c:pt>
                <c:pt idx="4">
                  <c:v>Total</c:v>
                </c:pt>
              </c:strCache>
            </c:strRef>
          </c:cat>
          <c:val>
            <c:numRef>
              <c:f>'Prompted to Buy'!$N$10:$R$10</c:f>
              <c:numCache>
                <c:formatCode>0%</c:formatCode>
                <c:ptCount val="5"/>
                <c:pt idx="0">
                  <c:v>0.14000000000000001</c:v>
                </c:pt>
                <c:pt idx="1">
                  <c:v>0.19</c:v>
                </c:pt>
                <c:pt idx="2">
                  <c:v>0.15</c:v>
                </c:pt>
                <c:pt idx="3">
                  <c:v>0.16</c:v>
                </c:pt>
                <c:pt idx="4">
                  <c:v>0.16</c:v>
                </c:pt>
              </c:numCache>
            </c:numRef>
          </c:val>
          <c:extLst>
            <c:ext xmlns:c16="http://schemas.microsoft.com/office/drawing/2014/chart" uri="{C3380CC4-5D6E-409C-BE32-E72D297353CC}">
              <c16:uniqueId val="{00000004-83EA-4AB9-91AB-3EAF8C6A76DF}"/>
            </c:ext>
          </c:extLst>
        </c:ser>
        <c:dLbls>
          <c:dLblPos val="outEnd"/>
          <c:showLegendKey val="0"/>
          <c:showVal val="1"/>
          <c:showCatName val="0"/>
          <c:showSerName val="0"/>
          <c:showPercent val="0"/>
          <c:showBubbleSize val="0"/>
        </c:dLbls>
        <c:gapWidth val="219"/>
        <c:overlap val="-27"/>
        <c:axId val="574782848"/>
        <c:axId val="574782368"/>
      </c:barChart>
      <c:catAx>
        <c:axId val="57478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4782368"/>
        <c:crosses val="autoZero"/>
        <c:auto val="1"/>
        <c:lblAlgn val="ctr"/>
        <c:lblOffset val="100"/>
        <c:noMultiLvlLbl val="0"/>
      </c:catAx>
      <c:valAx>
        <c:axId val="574782368"/>
        <c:scaling>
          <c:orientation val="minMax"/>
        </c:scaling>
        <c:delete val="1"/>
        <c:axPos val="l"/>
        <c:numFmt formatCode="0%" sourceLinked="1"/>
        <c:majorTickMark val="none"/>
        <c:minorTickMark val="none"/>
        <c:tickLblPos val="nextTo"/>
        <c:crossAx val="574782848"/>
        <c:crosses val="autoZero"/>
        <c:crossBetween val="between"/>
      </c:valAx>
      <c:spPr>
        <a:noFill/>
        <a:ln>
          <a:noFill/>
        </a:ln>
        <a:effectLst/>
      </c:spPr>
    </c:plotArea>
    <c:legend>
      <c:legendPos val="b"/>
      <c:layout>
        <c:manualLayout>
          <c:xMode val="edge"/>
          <c:yMode val="edge"/>
          <c:x val="0"/>
          <c:y val="0.84739940155104676"/>
          <c:w val="1"/>
          <c:h val="7.311673639219232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Work With Financial Professional</a:t>
            </a:r>
          </a:p>
        </c:rich>
      </c:tx>
      <c:layout>
        <c:manualLayout>
          <c:xMode val="edge"/>
          <c:yMode val="edge"/>
          <c:x val="0.28249140323397859"/>
          <c:y val="4.808387837030524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FinPro!$L$4</c:f>
              <c:strCache>
                <c:ptCount val="1"/>
                <c:pt idx="0">
                  <c:v>Yes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FinPro!$M$3:$O$3</c:f>
              <c:strCache>
                <c:ptCount val="3"/>
                <c:pt idx="0">
                  <c:v>Gen Z + Millennials</c:v>
                </c:pt>
                <c:pt idx="1">
                  <c:v>Gen X</c:v>
                </c:pt>
                <c:pt idx="2">
                  <c:v>Boomer</c:v>
                </c:pt>
              </c:strCache>
            </c:strRef>
          </c:cat>
          <c:val>
            <c:numRef>
              <c:f>FinPro!$M$4:$O$4</c:f>
              <c:numCache>
                <c:formatCode>0%</c:formatCode>
                <c:ptCount val="3"/>
                <c:pt idx="0">
                  <c:v>0.63100000000000001</c:v>
                </c:pt>
                <c:pt idx="1">
                  <c:v>0.53800000000000003</c:v>
                </c:pt>
                <c:pt idx="2">
                  <c:v>0.66700000000000004</c:v>
                </c:pt>
              </c:numCache>
            </c:numRef>
          </c:val>
          <c:extLst>
            <c:ext xmlns:c16="http://schemas.microsoft.com/office/drawing/2014/chart" uri="{C3380CC4-5D6E-409C-BE32-E72D297353CC}">
              <c16:uniqueId val="{00000000-9B78-4C3C-A7E3-6DB5FDFCF8C9}"/>
            </c:ext>
          </c:extLst>
        </c:ser>
        <c:dLbls>
          <c:dLblPos val="outEnd"/>
          <c:showLegendKey val="0"/>
          <c:showVal val="1"/>
          <c:showCatName val="0"/>
          <c:showSerName val="0"/>
          <c:showPercent val="0"/>
          <c:showBubbleSize val="0"/>
        </c:dLbls>
        <c:gapWidth val="219"/>
        <c:overlap val="-27"/>
        <c:axId val="574734848"/>
        <c:axId val="574736768"/>
      </c:barChart>
      <c:catAx>
        <c:axId val="57473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4736768"/>
        <c:crosses val="autoZero"/>
        <c:auto val="1"/>
        <c:lblAlgn val="ctr"/>
        <c:lblOffset val="100"/>
        <c:noMultiLvlLbl val="0"/>
      </c:catAx>
      <c:valAx>
        <c:axId val="574736768"/>
        <c:scaling>
          <c:orientation val="minMax"/>
        </c:scaling>
        <c:delete val="1"/>
        <c:axPos val="l"/>
        <c:numFmt formatCode="0%" sourceLinked="1"/>
        <c:majorTickMark val="none"/>
        <c:minorTickMark val="none"/>
        <c:tickLblPos val="nextTo"/>
        <c:crossAx val="574734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634642326445254"/>
          <c:y val="6.549186972584175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7103756945458975E-2"/>
          <c:y val="0.18361300596336996"/>
          <c:w val="0.94579248610908206"/>
          <c:h val="0.73163164484635712"/>
        </c:manualLayout>
      </c:layout>
      <c:barChart>
        <c:barDir val="col"/>
        <c:grouping val="clustered"/>
        <c:varyColors val="0"/>
        <c:ser>
          <c:idx val="0"/>
          <c:order val="0"/>
          <c:tx>
            <c:strRef>
              <c:f>'LI Knolwedge'!$J$4</c:f>
              <c:strCache>
                <c:ptCount val="1"/>
                <c:pt idx="0">
                  <c:v>Extremely/Very Knowledgeable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 Knolwedge'!$K$3:$M$3</c:f>
              <c:strCache>
                <c:ptCount val="3"/>
                <c:pt idx="0">
                  <c:v>Young Consumers</c:v>
                </c:pt>
                <c:pt idx="1">
                  <c:v>Gen X</c:v>
                </c:pt>
                <c:pt idx="2">
                  <c:v>Boomer</c:v>
                </c:pt>
              </c:strCache>
            </c:strRef>
          </c:cat>
          <c:val>
            <c:numRef>
              <c:f>'LI Knolwedge'!$K$4:$M$4</c:f>
              <c:numCache>
                <c:formatCode>0%</c:formatCode>
                <c:ptCount val="3"/>
                <c:pt idx="0">
                  <c:v>0.34876167275680064</c:v>
                </c:pt>
                <c:pt idx="1">
                  <c:v>0.2446043165467626</c:v>
                </c:pt>
                <c:pt idx="2">
                  <c:v>0.21533694810224632</c:v>
                </c:pt>
              </c:numCache>
            </c:numRef>
          </c:val>
          <c:extLst>
            <c:ext xmlns:c16="http://schemas.microsoft.com/office/drawing/2014/chart" uri="{C3380CC4-5D6E-409C-BE32-E72D297353CC}">
              <c16:uniqueId val="{00000000-A9E7-413D-99B0-B13CACE45592}"/>
            </c:ext>
          </c:extLst>
        </c:ser>
        <c:dLbls>
          <c:dLblPos val="outEnd"/>
          <c:showLegendKey val="0"/>
          <c:showVal val="1"/>
          <c:showCatName val="0"/>
          <c:showSerName val="0"/>
          <c:showPercent val="0"/>
          <c:showBubbleSize val="0"/>
        </c:dLbls>
        <c:gapWidth val="219"/>
        <c:overlap val="-27"/>
        <c:axId val="574750688"/>
        <c:axId val="574766048"/>
      </c:barChart>
      <c:catAx>
        <c:axId val="57475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4766048"/>
        <c:crosses val="autoZero"/>
        <c:auto val="1"/>
        <c:lblAlgn val="ctr"/>
        <c:lblOffset val="100"/>
        <c:noMultiLvlLbl val="0"/>
      </c:catAx>
      <c:valAx>
        <c:axId val="574766048"/>
        <c:scaling>
          <c:orientation val="minMax"/>
        </c:scaling>
        <c:delete val="1"/>
        <c:axPos val="l"/>
        <c:numFmt formatCode="0%" sourceLinked="1"/>
        <c:majorTickMark val="none"/>
        <c:minorTickMark val="none"/>
        <c:tickLblPos val="nextTo"/>
        <c:crossAx val="574750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Use social</a:t>
            </a:r>
            <a:r>
              <a:rPr lang="en-US" baseline="0" dirty="0"/>
              <a:t> media</a:t>
            </a:r>
            <a:r>
              <a:rPr lang="en-US" dirty="0"/>
              <a:t> in connection with financial products/services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SM!$K$4</c:f>
              <c:strCache>
                <c:ptCount val="1"/>
                <c:pt idx="0">
                  <c:v>Use SM in connection with financial products/services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SM!$L$3:$N$3</c:f>
              <c:strCache>
                <c:ptCount val="3"/>
                <c:pt idx="0">
                  <c:v>Young Consumers</c:v>
                </c:pt>
                <c:pt idx="1">
                  <c:v>Gen X</c:v>
                </c:pt>
                <c:pt idx="2">
                  <c:v>Boomer</c:v>
                </c:pt>
              </c:strCache>
            </c:strRef>
          </c:cat>
          <c:val>
            <c:numRef>
              <c:f>SM!$L$4:$N$4</c:f>
              <c:numCache>
                <c:formatCode>0%</c:formatCode>
                <c:ptCount val="3"/>
                <c:pt idx="0">
                  <c:v>0.8</c:v>
                </c:pt>
                <c:pt idx="1">
                  <c:v>0.55000000000000004</c:v>
                </c:pt>
                <c:pt idx="2">
                  <c:v>0.37</c:v>
                </c:pt>
              </c:numCache>
            </c:numRef>
          </c:val>
          <c:extLst>
            <c:ext xmlns:c16="http://schemas.microsoft.com/office/drawing/2014/chart" uri="{C3380CC4-5D6E-409C-BE32-E72D297353CC}">
              <c16:uniqueId val="{00000000-B88E-4AEE-A2EA-6C79824017FA}"/>
            </c:ext>
          </c:extLst>
        </c:ser>
        <c:dLbls>
          <c:dLblPos val="outEnd"/>
          <c:showLegendKey val="0"/>
          <c:showVal val="1"/>
          <c:showCatName val="0"/>
          <c:showSerName val="0"/>
          <c:showPercent val="0"/>
          <c:showBubbleSize val="0"/>
        </c:dLbls>
        <c:gapWidth val="219"/>
        <c:overlap val="-27"/>
        <c:axId val="574758368"/>
        <c:axId val="574762688"/>
      </c:barChart>
      <c:catAx>
        <c:axId val="57475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4762688"/>
        <c:crosses val="autoZero"/>
        <c:auto val="1"/>
        <c:lblAlgn val="ctr"/>
        <c:lblOffset val="100"/>
        <c:noMultiLvlLbl val="0"/>
      </c:catAx>
      <c:valAx>
        <c:axId val="574762688"/>
        <c:scaling>
          <c:orientation val="minMax"/>
        </c:scaling>
        <c:delete val="1"/>
        <c:axPos val="l"/>
        <c:numFmt formatCode="0%" sourceLinked="1"/>
        <c:majorTickMark val="none"/>
        <c:minorTickMark val="none"/>
        <c:tickLblPos val="nextTo"/>
        <c:crossAx val="574758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Use social media in connection with financial products/services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570813374277184E-2"/>
          <c:y val="0.26967230421254523"/>
          <c:w val="0.9308583732514456"/>
          <c:h val="0.60045552989011908"/>
        </c:manualLayout>
      </c:layout>
      <c:barChart>
        <c:barDir val="col"/>
        <c:grouping val="clustered"/>
        <c:varyColors val="0"/>
        <c:ser>
          <c:idx val="0"/>
          <c:order val="0"/>
          <c:tx>
            <c:strRef>
              <c:f>SM!$F$24</c:f>
              <c:strCache>
                <c:ptCount val="1"/>
                <c:pt idx="0">
                  <c:v>Use Social Media in connection with financial products/services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SM!$G$23:$H$23</c:f>
              <c:numCache>
                <c:formatCode>General</c:formatCode>
                <c:ptCount val="2"/>
                <c:pt idx="0">
                  <c:v>2019</c:v>
                </c:pt>
                <c:pt idx="1">
                  <c:v>2025</c:v>
                </c:pt>
              </c:numCache>
            </c:numRef>
          </c:cat>
          <c:val>
            <c:numRef>
              <c:f>SM!$G$24:$H$24</c:f>
              <c:numCache>
                <c:formatCode>0%</c:formatCode>
                <c:ptCount val="2"/>
                <c:pt idx="0">
                  <c:v>0.28999999999999998</c:v>
                </c:pt>
                <c:pt idx="1">
                  <c:v>0.62</c:v>
                </c:pt>
              </c:numCache>
            </c:numRef>
          </c:val>
          <c:extLst>
            <c:ext xmlns:c16="http://schemas.microsoft.com/office/drawing/2014/chart" uri="{C3380CC4-5D6E-409C-BE32-E72D297353CC}">
              <c16:uniqueId val="{00000000-13AB-4959-822B-D2F0012004B6}"/>
            </c:ext>
          </c:extLst>
        </c:ser>
        <c:dLbls>
          <c:dLblPos val="outEnd"/>
          <c:showLegendKey val="0"/>
          <c:showVal val="1"/>
          <c:showCatName val="0"/>
          <c:showSerName val="0"/>
          <c:showPercent val="0"/>
          <c:showBubbleSize val="0"/>
        </c:dLbls>
        <c:gapWidth val="219"/>
        <c:overlap val="-27"/>
        <c:axId val="574755968"/>
        <c:axId val="574764128"/>
      </c:barChart>
      <c:catAx>
        <c:axId val="57475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4764128"/>
        <c:crosses val="autoZero"/>
        <c:auto val="1"/>
        <c:lblAlgn val="ctr"/>
        <c:lblOffset val="100"/>
        <c:noMultiLvlLbl val="0"/>
      </c:catAx>
      <c:valAx>
        <c:axId val="574764128"/>
        <c:scaling>
          <c:orientation val="minMax"/>
        </c:scaling>
        <c:delete val="1"/>
        <c:axPos val="l"/>
        <c:numFmt formatCode="0%" sourceLinked="1"/>
        <c:majorTickMark val="none"/>
        <c:minorTickMark val="none"/>
        <c:tickLblPos val="nextTo"/>
        <c:crossAx val="574755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54686D-1A2B-4337-B141-16C810AEFD68}" type="datetimeFigureOut">
              <a:rPr lang="en-US" smtClean="0">
                <a:latin typeface="Aptos" panose="020B0004020202020204" pitchFamily="34" charset="0"/>
              </a:rPr>
              <a:t>6/9/2025</a:t>
            </a:fld>
            <a:endParaRPr lang="en-US" dirty="0">
              <a:latin typeface="Aptos" panose="020B00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0E46D3-CB57-4E2A-B7DC-DCD566DC0429}"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889D3BE4-62BE-4B60-BFFF-70CF8F0F7C95}" type="datetimeFigureOut">
              <a:rPr lang="en-US" smtClean="0"/>
              <a:pPr/>
              <a:t>6/9/2025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48AED4EE-C9DA-462C-B712-3D4638B353E0}" type="slidenum">
              <a:rPr lang="en-US" smtClean="0"/>
              <a:pPr/>
              <a:t>‹#›</a:t>
            </a:fld>
            <a:endParaRPr lang="en-US" dirty="0"/>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a:lvl2pPr marL="457200" algn="l" defTabSz="914400" rtl="0" eaLnBrk="1" latinLnBrk="0" hangingPunct="1">
      <a:defRPr sz="1200" kern="1200">
        <a:solidFill>
          <a:schemeClr val="tx1"/>
        </a:solidFill>
        <a:latin typeface="Aptos" panose="020B0004020202020204" pitchFamily="34" charset="0"/>
        <a:ea typeface="+mn-ea"/>
        <a:cs typeface="+mn-cs"/>
      </a:defRPr>
    </a:lvl2pPr>
    <a:lvl3pPr marL="914400" algn="l" defTabSz="914400" rtl="0" eaLnBrk="1" latinLnBrk="0" hangingPunct="1">
      <a:defRPr sz="1200" kern="1200">
        <a:solidFill>
          <a:schemeClr val="tx1"/>
        </a:solidFill>
        <a:latin typeface="Aptos" panose="020B0004020202020204" pitchFamily="34" charset="0"/>
        <a:ea typeface="+mn-ea"/>
        <a:cs typeface="+mn-cs"/>
      </a:defRPr>
    </a:lvl3pPr>
    <a:lvl4pPr marL="1371600" algn="l" defTabSz="914400" rtl="0" eaLnBrk="1" latinLnBrk="0" hangingPunct="1">
      <a:defRPr sz="1200" kern="1200">
        <a:solidFill>
          <a:schemeClr val="tx1"/>
        </a:solidFill>
        <a:latin typeface="Aptos" panose="020B0004020202020204" pitchFamily="34" charset="0"/>
        <a:ea typeface="+mn-ea"/>
        <a:cs typeface="+mn-cs"/>
      </a:defRPr>
    </a:lvl4pPr>
    <a:lvl5pPr marL="1828800" algn="l" defTabSz="914400" rtl="0" eaLnBrk="1" latinLnBrk="0" hangingPunct="1">
      <a:defRPr sz="120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1</a:t>
            </a:fld>
            <a:endParaRPr lang="en-US" dirty="0"/>
          </a:p>
        </p:txBody>
      </p:sp>
    </p:spTree>
    <p:extLst>
      <p:ext uri="{BB962C8B-B14F-4D97-AF65-F5344CB8AC3E}">
        <p14:creationId xmlns:p14="http://schemas.microsoft.com/office/powerpoint/2010/main" val="3885520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For knowledge, we’ve heard that there is a lot of information young consumers can find out there. So much so that it’s overwhelming, they don’t know where to start, and they don’t know whose information to trust.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This is where having external support, like from a parent or financial professional, can really help. As we’ve seen, those who shared having external support purchased coverage, while those who did not mention having external support don’t have coverage. Helping young consumers navigate the research and information phase could prove to be beneficial to carriers. </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10</a:t>
            </a:fld>
            <a:endParaRPr lang="en-US" dirty="0"/>
          </a:p>
        </p:txBody>
      </p:sp>
    </p:spTree>
    <p:extLst>
      <p:ext uri="{BB962C8B-B14F-4D97-AF65-F5344CB8AC3E}">
        <p14:creationId xmlns:p14="http://schemas.microsoft.com/office/powerpoint/2010/main" val="540938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Young people are on social media, they spend time there and when we asked if they would use it to learn about life insurance products on these platforms, a majority of our participants said yes!</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endParaRPr lang="en-US" sz="10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0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Young people are already learning about other products, including financial products, through social media so they would like to learn more about life insurance through these channels. </a:t>
            </a:r>
            <a:endParaRPr lang="en-US" sz="1000"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11</a:t>
            </a:fld>
            <a:endParaRPr lang="en-US" dirty="0"/>
          </a:p>
        </p:txBody>
      </p:sp>
    </p:spTree>
    <p:extLst>
      <p:ext uri="{BB962C8B-B14F-4D97-AF65-F5344CB8AC3E}">
        <p14:creationId xmlns:p14="http://schemas.microsoft.com/office/powerpoint/2010/main" val="70812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The most common platforms that our young consumers mentioned wanting to use to learn about life insurance were YouTube, TikTok, and Facebook. They recommend that the industry uses modern marketing techniques to engage with them on socials so that they can learn about products where they already are spending time. This is a great place to work on young consumers' knowledge barrier, since they use social media to learn and do research. </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12</a:t>
            </a:fld>
            <a:endParaRPr lang="en-US" dirty="0"/>
          </a:p>
        </p:txBody>
      </p:sp>
    </p:spTree>
    <p:extLst>
      <p:ext uri="{BB962C8B-B14F-4D97-AF65-F5344CB8AC3E}">
        <p14:creationId xmlns:p14="http://schemas.microsoft.com/office/powerpoint/2010/main" val="54787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Young people want to hear from people who are doing this work and have credentials, not just an influencer who doesn’t have a financial background. Although many say they do not trust content they see on social media, they mention having credentials and being associated with a brand name would increase their trust in what is being shared. </a:t>
            </a: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13</a:t>
            </a:fld>
            <a:endParaRPr lang="en-US" dirty="0"/>
          </a:p>
        </p:txBody>
      </p:sp>
    </p:spTree>
    <p:extLst>
      <p:ext uri="{BB962C8B-B14F-4D97-AF65-F5344CB8AC3E}">
        <p14:creationId xmlns:p14="http://schemas.microsoft.com/office/powerpoint/2010/main" val="189228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It’s important to note that young people want authenticity in these posts; they’re not looking to be sold a product through these channels but to learn information so they can make better informed decisions about what to buy. </a:t>
            </a:r>
          </a:p>
          <a:p>
            <a:pPr marL="0" marR="0">
              <a:lnSpc>
                <a:spcPct val="115000"/>
              </a:lnSpc>
              <a:spcAft>
                <a:spcPts val="800"/>
              </a:spcAft>
            </a:pPr>
            <a:endPar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If anything, overt sales pitches are seen as a deterrent to content and will lead them to scroll right by. </a:t>
            </a:r>
          </a:p>
          <a:p>
            <a:pPr marL="0" marR="0">
              <a:lnSpc>
                <a:spcPct val="115000"/>
              </a:lnSpc>
              <a:spcAft>
                <a:spcPts val="800"/>
              </a:spcAft>
            </a:pPr>
            <a:endPar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They want to see real-life testimonials of how people use their policies. </a:t>
            </a:r>
          </a:p>
          <a:p>
            <a:pPr marL="0" marR="0">
              <a:lnSpc>
                <a:spcPct val="115000"/>
              </a:lnSpc>
              <a:spcAft>
                <a:spcPts val="800"/>
              </a:spcAft>
            </a:pPr>
            <a:endPar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Most importantly, they want to be engaged if the content is not engaging and entertaining to them, they will continue to scroll. </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14</a:t>
            </a:fld>
            <a:endParaRPr lang="en-US" dirty="0"/>
          </a:p>
        </p:txBody>
      </p:sp>
    </p:spTree>
    <p:extLst>
      <p:ext uri="{BB962C8B-B14F-4D97-AF65-F5344CB8AC3E}">
        <p14:creationId xmlns:p14="http://schemas.microsoft.com/office/powerpoint/2010/main" val="1603740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When it comes to overall trust in the industry, we see that young consumers are mostly trusting of life insurance companies, which heavily favors those who already have coverage.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So the point for carriers to work on is as they continue to engage with these non-owners during the purchasing process having communications and building relationships that increase trust can help to improve these perceptions.</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15</a:t>
            </a:fld>
            <a:endParaRPr lang="en-US" dirty="0"/>
          </a:p>
        </p:txBody>
      </p:sp>
    </p:spTree>
    <p:extLst>
      <p:ext uri="{BB962C8B-B14F-4D97-AF65-F5344CB8AC3E}">
        <p14:creationId xmlns:p14="http://schemas.microsoft.com/office/powerpoint/2010/main" val="371435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We asked young consumers and prospective consumers for their recommendations on what changes life insurance companies can make to improve their standing with young people.</a:t>
            </a:r>
          </a:p>
          <a:p>
            <a:pPr marL="0" marR="0">
              <a:lnSpc>
                <a:spcPct val="115000"/>
              </a:lnSpc>
              <a:spcAft>
                <a:spcPts val="800"/>
              </a:spcAft>
              <a:buNone/>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They want the process of learning about coverage and purchasing it to be simple and clear, they want to avoid industry jargon and be able to understand the options in front of them.  </a:t>
            </a:r>
          </a:p>
          <a:p>
            <a:pPr marL="0" marR="0">
              <a:lnSpc>
                <a:spcPct val="115000"/>
              </a:lnSpc>
              <a:spcAft>
                <a:spcPts val="800"/>
              </a:spcAft>
              <a:buNone/>
            </a:pPr>
            <a:endPar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They want life insurance companies to be transparent and honest when it comes to costs and the types of policies they are looking into. </a:t>
            </a:r>
          </a:p>
          <a:p>
            <a:pPr marL="0" marR="0">
              <a:lnSpc>
                <a:spcPct val="115000"/>
              </a:lnSpc>
              <a:spcAft>
                <a:spcPts val="800"/>
              </a:spcAft>
              <a:buNone/>
            </a:pPr>
            <a:endPar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They want the industry to be customer-centric; they would like the industry to be more focused on them but this can come from addressing the knowledge barrier.</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endPar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I think one of the ways that all of their recommendations can be incorporated is by being more present on social media, they go their to do their research and want to hear about policies there so carriers can incorporate all of these recommendations in how they formulate their social media campaigns and content. </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16</a:t>
            </a:fld>
            <a:endParaRPr lang="en-US" dirty="0"/>
          </a:p>
        </p:txBody>
      </p:sp>
    </p:spTree>
    <p:extLst>
      <p:ext uri="{BB962C8B-B14F-4D97-AF65-F5344CB8AC3E}">
        <p14:creationId xmlns:p14="http://schemas.microsoft.com/office/powerpoint/2010/main" val="2114795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Our goal with this study was to help </a:t>
            </a:r>
            <a:r>
              <a:rPr lang="en-US" sz="1000" b="1"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provide direction for carriers</a:t>
            </a: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 who are looking to connect with young consumers and assist in fulfilling their insurance coverage needs. </a:t>
            </a:r>
          </a:p>
          <a:p>
            <a:pPr marL="0" marR="0">
              <a:lnSpc>
                <a:spcPct val="115000"/>
              </a:lnSpc>
              <a:spcAft>
                <a:spcPts val="800"/>
              </a:spcAft>
              <a:buNone/>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To do this, we spoke with </a:t>
            </a:r>
            <a:r>
              <a:rPr lang="en-US" sz="1000" b="1"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17 owners of individual life insurance and 16 young people who don’t own but had said they were interested in getting coverage in the future</a:t>
            </a: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 We leveraged an </a:t>
            </a:r>
            <a:r>
              <a:rPr lang="en-US" sz="1000" b="1"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asynchronous qualitative dashboard</a:t>
            </a: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 which enabled us to ask participants questions over the course of three days. Each day, participants would log on and respond to 15 questions, comment on other participants' posts, and respond to the moderator. They did a number of activities, ranging from </a:t>
            </a:r>
            <a:r>
              <a:rPr lang="en-US" sz="1000" b="1"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imagery exercises</a:t>
            </a: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 where they would find images that resembled the emotions they felt during different parts of the purchasing process to </a:t>
            </a:r>
            <a:r>
              <a:rPr lang="en-US" sz="1000" b="1"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role reversal exercises</a:t>
            </a: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 in which they acted like consultants to life insurance companies, giving them recommendations on how better to reach young people like them. </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2</a:t>
            </a:fld>
            <a:endParaRPr lang="en-US" dirty="0"/>
          </a:p>
        </p:txBody>
      </p:sp>
    </p:spTree>
    <p:extLst>
      <p:ext uri="{BB962C8B-B14F-4D97-AF65-F5344CB8AC3E}">
        <p14:creationId xmlns:p14="http://schemas.microsoft.com/office/powerpoint/2010/main" val="358996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i="0" u="none" strike="noStrike" baseline="0" dirty="0">
                <a:solidFill>
                  <a:schemeClr val="accent1"/>
                </a:solidFill>
                <a:latin typeface="Aptos" panose="020B0004020202020204" pitchFamily="34" charset="0"/>
              </a:rPr>
              <a:t>45</a:t>
            </a:r>
            <a:r>
              <a:rPr lang="en-US" sz="1000" b="0" i="0" u="none" strike="noStrike" baseline="0" dirty="0">
                <a:solidFill>
                  <a:schemeClr val="accent1"/>
                </a:solidFill>
                <a:latin typeface="Aptos" panose="020B0004020202020204" pitchFamily="34" charset="0"/>
              </a:rPr>
              <a:t>% </a:t>
            </a:r>
            <a:r>
              <a:rPr lang="en-US" sz="1000" b="0" i="0" u="none" strike="noStrike" baseline="0" dirty="0">
                <a:solidFill>
                  <a:srgbClr val="000000"/>
                </a:solidFill>
                <a:latin typeface="Aptos" panose="020B0004020202020204" pitchFamily="34" charset="0"/>
              </a:rPr>
              <a:t>in 2025</a:t>
            </a:r>
          </a:p>
          <a:p>
            <a:pPr marL="0" indent="0">
              <a:buNone/>
            </a:pPr>
            <a:r>
              <a:rPr lang="en-US" sz="1000" dirty="0">
                <a:solidFill>
                  <a:srgbClr val="000000"/>
                </a:solidFill>
                <a:latin typeface="Aptos" panose="020B0004020202020204" pitchFamily="34" charset="0"/>
              </a:rPr>
              <a:t>What changes make today’s young consumers unique? </a:t>
            </a:r>
            <a:endParaRPr lang="en-US" sz="1000" b="0" i="0" u="none" strike="noStrike" baseline="0" dirty="0">
              <a:solidFill>
                <a:srgbClr val="000000"/>
              </a:solidFill>
              <a:latin typeface="Aptos" panose="020B0004020202020204" pitchFamily="34" charset="0"/>
            </a:endParaRPr>
          </a:p>
          <a:p>
            <a:r>
              <a:rPr lang="en-US" sz="1000" b="0" i="0" u="none" strike="noStrike" baseline="0" dirty="0">
                <a:solidFill>
                  <a:srgbClr val="000000"/>
                </a:solidFill>
                <a:latin typeface="Aptos" panose="020B0004020202020204" pitchFamily="34" charset="0"/>
              </a:rPr>
              <a:t>traditional milestones </a:t>
            </a:r>
            <a:endParaRPr lang="en-US" sz="1000" dirty="0">
              <a:solidFill>
                <a:srgbClr val="000000"/>
              </a:solidFill>
              <a:latin typeface="Aptos" panose="020B0004020202020204" pitchFamily="34" charset="0"/>
            </a:endParaRPr>
          </a:p>
          <a:p>
            <a:r>
              <a:rPr lang="en-US" sz="1000" b="0" i="0" u="none" strike="noStrike" baseline="0" dirty="0">
                <a:solidFill>
                  <a:srgbClr val="000000"/>
                </a:solidFill>
                <a:latin typeface="Aptos" panose="020B0004020202020204" pitchFamily="34" charset="0"/>
              </a:rPr>
              <a:t>how they may be reached</a:t>
            </a:r>
            <a:endParaRPr lang="en-US" sz="1000" kern="0" dirty="0">
              <a:latin typeface="Aptos" panose="020B00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48AED4EE-C9DA-462C-B712-3D4638B353E0}" type="slidenum">
              <a:rPr lang="en-US" smtClean="0"/>
              <a:t>3</a:t>
            </a:fld>
            <a:endParaRPr lang="en-US" dirty="0"/>
          </a:p>
        </p:txBody>
      </p:sp>
    </p:spTree>
    <p:extLst>
      <p:ext uri="{BB962C8B-B14F-4D97-AF65-F5344CB8AC3E}">
        <p14:creationId xmlns:p14="http://schemas.microsoft.com/office/powerpoint/2010/main" val="315700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In the young consumers study we asked our participants what they thought would </a:t>
            </a:r>
            <a:r>
              <a:rPr lang="en-US" sz="1000" b="1"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trigger them to give life insurance more thought</a:t>
            </a: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 The most common response for this was “Death of a loved one”. Some shared examples of when someone close to them passed, or the idea of having someone close to them pass, and how that would cause them to think about what would happen to those around them if they did or didn’t have coverage. </a:t>
            </a:r>
          </a:p>
          <a:p>
            <a:pPr marL="0" marR="0">
              <a:lnSpc>
                <a:spcPct val="115000"/>
              </a:lnSpc>
              <a:spcAft>
                <a:spcPts val="800"/>
              </a:spcAft>
              <a:buNone/>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When we asked this group what the </a:t>
            </a:r>
            <a:r>
              <a:rPr lang="en-US" sz="1000" b="1"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tipping point that would actually cause them to go out and buy their own policy</a:t>
            </a: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 the most common response was the birth of a child or growing their family. The birth of a child seemed to trigger the need for additional security and provide protection for their new or growing family, which is why some of our participants went out to buy a policy or say it would cause them to go and purchase one. </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solidFill>
                  <a:srgbClr val="70AD47"/>
                </a:solidFill>
                <a:effectLst/>
                <a:latin typeface="Aptos" panose="020B0004020202020204" pitchFamily="34" charset="0"/>
                <a:ea typeface="Aptos" panose="020B0004020202020204" pitchFamily="34" charset="0"/>
                <a:cs typeface="Times New Roman" panose="02020603050405020304" pitchFamily="18" charset="0"/>
              </a:rPr>
              <a:t>The differences between what opened eyes to the value of life insurance vs. what was the final trigger to purchase is important. This was highlighted in 2020 with the </a:t>
            </a:r>
            <a:r>
              <a:rPr lang="en-US" sz="1000" kern="100" dirty="0" err="1">
                <a:solidFill>
                  <a:srgbClr val="70AD47"/>
                </a:solidFill>
                <a:effectLst/>
                <a:latin typeface="Aptos" panose="020B0004020202020204" pitchFamily="34" charset="0"/>
                <a:ea typeface="Aptos" panose="020B0004020202020204" pitchFamily="34" charset="0"/>
                <a:cs typeface="Times New Roman" panose="02020603050405020304" pitchFamily="18" charset="0"/>
              </a:rPr>
              <a:t>CoVID</a:t>
            </a:r>
            <a:r>
              <a:rPr lang="en-US" sz="1000" kern="100" dirty="0">
                <a:solidFill>
                  <a:srgbClr val="70AD47"/>
                </a:solidFill>
                <a:effectLst/>
                <a:latin typeface="Aptos" panose="020B0004020202020204" pitchFamily="34" charset="0"/>
                <a:ea typeface="Aptos" panose="020B0004020202020204" pitchFamily="34" charset="0"/>
                <a:cs typeface="Times New Roman" panose="02020603050405020304" pitchFamily="18" charset="0"/>
              </a:rPr>
              <a:t> 19 pandemic. We can see in our data from other studies like the Life Insurance Barometer that the self-reported NEED rose significantly from 2019 to 2020 – and remained elevated for several years and is only started to return to where it was through the 20-teens. </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000" dirty="0"/>
          </a:p>
          <a:p>
            <a:r>
              <a:rPr lang="en-US" sz="1000" dirty="0">
                <a:solidFill>
                  <a:srgbClr val="70AD47"/>
                </a:solidFill>
                <a:effectLst/>
                <a:latin typeface="Aptos" panose="020B0004020202020204" pitchFamily="34" charset="0"/>
                <a:ea typeface="Aptos" panose="020B0004020202020204" pitchFamily="34" charset="0"/>
                <a:cs typeface="Times New Roman" panose="02020603050405020304" pitchFamily="18" charset="0"/>
              </a:rPr>
              <a:t>It’s a difficult message to leverage in marketing, or even initial conversations of course. Everybody dies. We know the premature death during the pandemic raised awareness but not necessarily policy purchases. It still is the birth of child… and that has shifted to be 2 years later at 27.5 from 2011 which is about 6 years later than in 1970. </a:t>
            </a:r>
            <a:endParaRPr lang="en-US" sz="1000"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4</a:t>
            </a:fld>
            <a:endParaRPr lang="en-US" dirty="0"/>
          </a:p>
        </p:txBody>
      </p:sp>
    </p:spTree>
    <p:extLst>
      <p:ext uri="{BB962C8B-B14F-4D97-AF65-F5344CB8AC3E}">
        <p14:creationId xmlns:p14="http://schemas.microsoft.com/office/powerpoint/2010/main" val="133027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Since having children is a more likely time for young consumers to purchase a policy, this would be a great time for financial professionals to work with them. In the study, we saw that those who </a:t>
            </a:r>
            <a:r>
              <a:rPr lang="en-US" sz="1000" b="1"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owned a policy mentioned working with financial professionals or getting support from parents</a:t>
            </a: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 while </a:t>
            </a:r>
            <a:r>
              <a:rPr lang="en-US" sz="1000" b="1"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those who didn’t have a policy did not mention working with financial professionals or having support from their parents</a:t>
            </a: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 This indicates that </a:t>
            </a:r>
            <a:r>
              <a:rPr lang="en-US" sz="1000" b="1"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this age range benefits from external support</a:t>
            </a: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 Those who did not own mentioned that they would be interested in working with a financial professional when they were ready to purchase. </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5</a:t>
            </a:fld>
            <a:endParaRPr lang="en-US" dirty="0"/>
          </a:p>
        </p:txBody>
      </p:sp>
    </p:spTree>
    <p:extLst>
      <p:ext uri="{BB962C8B-B14F-4D97-AF65-F5344CB8AC3E}">
        <p14:creationId xmlns:p14="http://schemas.microsoft.com/office/powerpoint/2010/main" val="2901664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baseline="0" dirty="0">
                <a:solidFill>
                  <a:srgbClr val="000000"/>
                </a:solidFill>
                <a:latin typeface="Aptos" panose="020B0004020202020204" pitchFamily="34" charset="0"/>
              </a:rPr>
              <a:t>During this series of activities, participants were asked to select images that conveyed the emotions that they either felt or anticipated feeling at specific points of the purchasing process. After sharing the images that they found, participants explained why they selected those images and in what ways they felt that the images reflect the emotions they had or think they would have during each of the following three phases: before purchase, during research and purchasing, and after purchase. </a:t>
            </a:r>
          </a:p>
          <a:p>
            <a:endParaRPr lang="en-US" sz="1000" b="0" i="0" u="none" strike="noStrike" baseline="0" dirty="0">
              <a:solidFill>
                <a:srgbClr val="000000"/>
              </a:solidFill>
              <a:latin typeface="Aptos" panose="020B0004020202020204" pitchFamily="34" charset="0"/>
            </a:endParaRPr>
          </a:p>
          <a:p>
            <a:r>
              <a:rPr lang="en-US" sz="1000" b="0" i="0" u="none" strike="noStrike" baseline="0" dirty="0">
                <a:solidFill>
                  <a:srgbClr val="000000"/>
                </a:solidFill>
                <a:latin typeface="Aptos" panose="020B0004020202020204" pitchFamily="34" charset="0"/>
              </a:rPr>
              <a:t>Most owners shared a sense of anxiety, worry, or stress when asked how they felt before purchasing a policy. </a:t>
            </a:r>
          </a:p>
          <a:p>
            <a:endParaRPr lang="en-US" sz="1000" b="0" i="0" u="none" strike="noStrike" baseline="0" dirty="0">
              <a:solidFill>
                <a:srgbClr val="000000"/>
              </a:solidFill>
              <a:latin typeface="Aptos" panose="020B0004020202020204" pitchFamily="34" charset="0"/>
            </a:endParaRPr>
          </a:p>
          <a:p>
            <a:r>
              <a:rPr lang="en-US" sz="1000" b="0" i="0" u="none" strike="noStrike" baseline="0" dirty="0">
                <a:solidFill>
                  <a:srgbClr val="000000"/>
                </a:solidFill>
                <a:latin typeface="Aptos" panose="020B0004020202020204" pitchFamily="34" charset="0"/>
              </a:rPr>
              <a:t>Half of non-owners felt the same as owners while the other half see it as something they will get to eventually as it’s not urgent. </a:t>
            </a:r>
            <a:endParaRPr lang="en-US" sz="1000"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6</a:t>
            </a:fld>
            <a:endParaRPr lang="en-US" dirty="0"/>
          </a:p>
        </p:txBody>
      </p:sp>
    </p:spTree>
    <p:extLst>
      <p:ext uri="{BB962C8B-B14F-4D97-AF65-F5344CB8AC3E}">
        <p14:creationId xmlns:p14="http://schemas.microsoft.com/office/powerpoint/2010/main" val="3227034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E78C1-DCF7-B181-5BDD-C9DE095FC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1D6DC-8E3C-C2F9-C29F-2916F8F71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15E08-0650-3A01-1605-FA69AC1CE2E0}"/>
              </a:ext>
            </a:extLst>
          </p:cNvPr>
          <p:cNvSpPr>
            <a:spLocks noGrp="1"/>
          </p:cNvSpPr>
          <p:nvPr>
            <p:ph type="body" idx="1"/>
          </p:nvPr>
        </p:nvSpPr>
        <p:spPr/>
        <p:txBody>
          <a:bodyPr/>
          <a:lstStyle/>
          <a:p>
            <a:r>
              <a:rPr lang="en-US" sz="1000" b="0" i="0" u="none" strike="noStrike" baseline="0" dirty="0">
                <a:solidFill>
                  <a:srgbClr val="000000"/>
                </a:solidFill>
                <a:latin typeface="Aptos" panose="020B0004020202020204" pitchFamily="34" charset="0"/>
              </a:rPr>
              <a:t>During this series of activities, participants were asked to select images that conveyed the emotions that they either felt or anticipated feeling at specific points of the purchasing process. After sharing the images that they found, participants explained why they selected those images and in what ways they felt that the images reflect the emotions they had or think they would have during each of the following three phases: before purchase, during research and purchasing, and after purchase. </a:t>
            </a:r>
          </a:p>
          <a:p>
            <a:endParaRPr lang="en-US" sz="1000" b="0" i="0" u="none" strike="noStrike" baseline="0" dirty="0">
              <a:solidFill>
                <a:srgbClr val="00000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When asking about how they felt or would anticipate feeling during the process of purchasing a policy non-owners were more likely to share negative emotions such as anxiety, overwhelm, and stress when they think about what it will be like to go through purchasing life insurance.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Conversely, parents who owned a policy at the time of this study said the opposite, they felt positive emotions during purchasing like hope, love, and protecting their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Financial professionals have the opportunity here to better support those who would like to purchase a policy by appeasing their negative emotions they associate with buying life insurance. </a:t>
            </a:r>
            <a:endParaRPr lang="en-US" sz="10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294E54B-E47D-124D-6468-A029A704C5F7}"/>
              </a:ext>
            </a:extLst>
          </p:cNvPr>
          <p:cNvSpPr>
            <a:spLocks noGrp="1"/>
          </p:cNvSpPr>
          <p:nvPr>
            <p:ph type="sldNum" sz="quarter" idx="5"/>
          </p:nvPr>
        </p:nvSpPr>
        <p:spPr/>
        <p:txBody>
          <a:bodyPr/>
          <a:lstStyle/>
          <a:p>
            <a:fld id="{48AED4EE-C9DA-462C-B712-3D4638B353E0}" type="slidenum">
              <a:rPr lang="en-US" smtClean="0"/>
              <a:pPr/>
              <a:t>7</a:t>
            </a:fld>
            <a:endParaRPr lang="en-US" dirty="0"/>
          </a:p>
        </p:txBody>
      </p:sp>
    </p:spTree>
    <p:extLst>
      <p:ext uri="{BB962C8B-B14F-4D97-AF65-F5344CB8AC3E}">
        <p14:creationId xmlns:p14="http://schemas.microsoft.com/office/powerpoint/2010/main" val="401326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All our participants expect the post-purchase phase to be positive, feeling a sense of relief, peace, accomplishment, and protection. This is to say that everyone we spoke to associates having a policy with positive emotions. </a:t>
            </a:r>
          </a:p>
          <a:p>
            <a:endParaRPr lang="en-US" sz="10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endParaRPr>
          </a:p>
          <a:p>
            <a:r>
              <a:rPr lang="en-US" sz="1000" b="1"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What carriers should focus on is helping those who are struggling to get through the purchasing process by giving them additional support, which financial professionals are well-positioned to do.</a:t>
            </a:r>
            <a:endParaRPr lang="en-US" sz="1000" b="1"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8</a:t>
            </a:fld>
            <a:endParaRPr lang="en-US" dirty="0"/>
          </a:p>
        </p:txBody>
      </p:sp>
    </p:spTree>
    <p:extLst>
      <p:ext uri="{BB962C8B-B14F-4D97-AF65-F5344CB8AC3E}">
        <p14:creationId xmlns:p14="http://schemas.microsoft.com/office/powerpoint/2010/main" val="3492012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000" kern="100" dirty="0">
                <a:solidFill>
                  <a:srgbClr val="70AD47"/>
                </a:solidFill>
                <a:effectLst/>
                <a:latin typeface="Aptos" panose="020B0004020202020204" pitchFamily="34" charset="0"/>
                <a:ea typeface="Aptos" panose="020B0004020202020204" pitchFamily="34" charset="0"/>
                <a:cs typeface="Times New Roman" panose="02020603050405020304" pitchFamily="18" charset="0"/>
              </a:rPr>
              <a:t>What’s interesting from a research standpoint is that with this type of bulletin board, we get some deeper insights than we can get from a survey.  What I mean is here, we can really probe on families and savings and stressors and how life insurance would fit into each individual's situation.  </a:t>
            </a:r>
            <a:br>
              <a:rPr lang="en-US" sz="1000" kern="100" dirty="0">
                <a:solidFill>
                  <a:srgbClr val="70AD47"/>
                </a:solidFill>
                <a:effectLst/>
                <a:latin typeface="Aptos" panose="020B0004020202020204" pitchFamily="34" charset="0"/>
                <a:ea typeface="Aptos" panose="020B0004020202020204" pitchFamily="34" charset="0"/>
                <a:cs typeface="Times New Roman" panose="02020603050405020304" pitchFamily="18" charset="0"/>
              </a:rPr>
            </a:br>
            <a:br>
              <a:rPr lang="en-US" sz="1000" kern="100" dirty="0">
                <a:solidFill>
                  <a:srgbClr val="70AD47"/>
                </a:solidFill>
                <a:effectLst/>
                <a:latin typeface="Aptos" panose="020B0004020202020204" pitchFamily="34" charset="0"/>
                <a:ea typeface="Aptos" panose="020B0004020202020204" pitchFamily="34" charset="0"/>
                <a:cs typeface="Times New Roman" panose="02020603050405020304" pitchFamily="18" charset="0"/>
              </a:rPr>
            </a:br>
            <a:r>
              <a:rPr lang="en-US" sz="1000" kern="100" dirty="0">
                <a:solidFill>
                  <a:srgbClr val="70AD47"/>
                </a:solidFill>
                <a:effectLst/>
                <a:latin typeface="Aptos" panose="020B0004020202020204" pitchFamily="34" charset="0"/>
                <a:ea typeface="Aptos" panose="020B0004020202020204" pitchFamily="34" charset="0"/>
                <a:cs typeface="Times New Roman" panose="02020603050405020304" pitchFamily="18" charset="0"/>
              </a:rPr>
              <a:t>We’re able to parse if they’re really stressed they don’t own life insurance or just stressed and think life insurance would be nice to have.  We find that for those whose parents had it, or those that understand how life insurance works and some idea of its cost, yes, they truly would like to purchase a policy that will protect their loved ones. It’s really getting that knowledge first – how it works, the different types, and how much it costs…</a:t>
            </a:r>
          </a:p>
          <a:p>
            <a:pPr marL="0" marR="0">
              <a:lnSpc>
                <a:spcPct val="115000"/>
              </a:lnSpc>
              <a:spcAft>
                <a:spcPts val="800"/>
              </a:spcAft>
              <a:buNone/>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Based on our findings from this study, the two main barriers young consumers face are knowledge about life insurance and their perceptions of how much it costs. </a:t>
            </a:r>
          </a:p>
          <a:p>
            <a:pPr marL="0" marR="0">
              <a:lnSpc>
                <a:spcPct val="115000"/>
              </a:lnSpc>
              <a:spcAft>
                <a:spcPts val="800"/>
              </a:spcAft>
              <a:buNone/>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000" kern="100" dirty="0">
                <a:solidFill>
                  <a:srgbClr val="5B9BD5"/>
                </a:solidFill>
                <a:effectLst/>
                <a:latin typeface="Aptos" panose="020B0004020202020204" pitchFamily="34" charset="0"/>
                <a:ea typeface="Aptos" panose="020B0004020202020204" pitchFamily="34" charset="0"/>
                <a:cs typeface="Times New Roman" panose="02020603050405020304" pitchFamily="18" charset="0"/>
              </a:rPr>
              <a:t>When it comes to price, there is an expectation that life insurance is an expensive product to have. Young consumers don’t have as much financial flexibility as other demographics and have many competing priorities when it comes to budgeting their money. For some, paying anything out of their monthly budget for life insurance coverage is just not possible. While for others, a $50 premium is too expensive, they anticipate the cost of coverage to be in line with car insurance payments, or they simply have no idea. There is clearly a lack of knowledge here on what constitutes a realistic monthly premium for a young person today. It’s in the industry's best interest to clarify messaging to young consumers when it comes to price. We’ve heard in our study that young people want examples; they want to hear what other people have gone through, so giving examples when it comes to pricing could be beneficial. </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pPr/>
              <a:t>9</a:t>
            </a:fld>
            <a:endParaRPr lang="en-US" dirty="0"/>
          </a:p>
        </p:txBody>
      </p:sp>
    </p:spTree>
    <p:extLst>
      <p:ext uri="{BB962C8B-B14F-4D97-AF65-F5344CB8AC3E}">
        <p14:creationId xmlns:p14="http://schemas.microsoft.com/office/powerpoint/2010/main" val="2032739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5955" cy="5081647"/>
          </a:xfrm>
          <a:prstGeom prst="rect">
            <a:avLst/>
          </a:prstGeom>
        </p:spPr>
      </p:pic>
      <p:sp>
        <p:nvSpPr>
          <p:cNvPr id="10" name="Rectangle 9"/>
          <p:cNvSpPr/>
          <p:nvPr userDrawn="1"/>
        </p:nvSpPr>
        <p:spPr>
          <a:xfrm>
            <a:off x="-6096" y="4995950"/>
            <a:ext cx="12198096" cy="1868734"/>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latin typeface="Aptos" panose="020B0004020202020204" pitchFamily="34" charset="0"/>
            </a:endParaRPr>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r="-1"/>
          <a:stretch/>
        </p:blipFill>
        <p:spPr>
          <a:xfrm>
            <a:off x="-6096" y="123935"/>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72673E52-540F-3BCC-F594-342770CF627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195831354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atin typeface="Aptos" panose="020B0004020202020204" pitchFamily="34" charset="0"/>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latin typeface="Aptos" panose="020B0004020202020204" pitchFamily="34" charset="0"/>
            </a:endParaRPr>
          </a:p>
        </p:txBody>
      </p:sp>
      <p:sp>
        <p:nvSpPr>
          <p:cNvPr id="12" name="Rectangle 11"/>
          <p:cNvSpPr/>
          <p:nvPr userDrawn="1"/>
        </p:nvSpPr>
        <p:spPr>
          <a:xfrm>
            <a:off x="0" y="4378221"/>
            <a:ext cx="12191999" cy="1241530"/>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latin typeface="Aptos" panose="020B0004020202020204" pitchFamily="34" charset="0"/>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latin typeface="Aptos" panose="020B0004020202020204" pitchFamily="34" charset="0"/>
              </a:defRPr>
            </a:lvl1pPr>
          </a:lstStyle>
          <a:p>
            <a:r>
              <a:rPr lang="en-US" dirty="0"/>
              <a:t>Click to edit section text</a:t>
            </a:r>
          </a:p>
        </p:txBody>
      </p:sp>
      <p:sp>
        <p:nvSpPr>
          <p:cNvPr id="2" name="Slide Number Placeholder 2">
            <a:extLst>
              <a:ext uri="{FF2B5EF4-FFF2-40B4-BE49-F238E27FC236}">
                <a16:creationId xmlns:a16="http://schemas.microsoft.com/office/drawing/2014/main" id="{CF4A2717-C8B4-484E-4BEB-91DFA5DA8F47}"/>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2905958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4" name="Slide Number Placeholder 2">
            <a:extLst>
              <a:ext uri="{FF2B5EF4-FFF2-40B4-BE49-F238E27FC236}">
                <a16:creationId xmlns:a16="http://schemas.microsoft.com/office/drawing/2014/main" id="{5B820695-8BF3-9956-DC9C-CA54993AFACD}"/>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9" name="Rectangle 8">
            <a:extLst>
              <a:ext uri="{FF2B5EF4-FFF2-40B4-BE49-F238E27FC236}">
                <a16:creationId xmlns:a16="http://schemas.microsoft.com/office/drawing/2014/main" id="{E47029E6-153B-0D74-4222-7673D15E667E}"/>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10" name="Title Placeholder 37">
            <a:extLst>
              <a:ext uri="{FF2B5EF4-FFF2-40B4-BE49-F238E27FC236}">
                <a16:creationId xmlns:a16="http://schemas.microsoft.com/office/drawing/2014/main" id="{522FD1F7-25D9-70DD-EB03-C2EF93D962CD}"/>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288400273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latin typeface="Aptos" panose="020B0004020202020204" pitchFamily="34" charset="0"/>
            </a:endParaRPr>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dirty="0">
                  <a:solidFill>
                    <a:srgbClr val="404040"/>
                  </a:solidFill>
                  <a:latin typeface="Aptos" panose="020B0004020202020204" pitchFamily="34" charset="0"/>
                  <a:cs typeface="Arial" panose="020B0604020202020204" pitchFamily="34" charset="0"/>
                </a:rPr>
                <a:t>Advancing the financial services industry by empowering our </a:t>
              </a:r>
              <a:br>
                <a:rPr lang="en-US" sz="2400" dirty="0">
                  <a:solidFill>
                    <a:srgbClr val="404040"/>
                  </a:solidFill>
                  <a:latin typeface="Aptos" panose="020B0004020202020204" pitchFamily="34" charset="0"/>
                  <a:cs typeface="Arial" panose="020B0604020202020204" pitchFamily="34" charset="0"/>
                </a:rPr>
              </a:br>
              <a:r>
                <a:rPr lang="en-US" sz="2400" dirty="0">
                  <a:solidFill>
                    <a:srgbClr val="404040"/>
                  </a:solidFill>
                  <a:latin typeface="Aptos" panose="020B0004020202020204" pitchFamily="34" charset="0"/>
                  <a:cs typeface="Arial" panose="020B0604020202020204" pitchFamily="34" charset="0"/>
                </a:rPr>
                <a:t>members with </a:t>
              </a:r>
              <a:r>
                <a:rPr lang="en-US" sz="2400" b="1" dirty="0">
                  <a:solidFill>
                    <a:srgbClr val="002F70"/>
                  </a:solidFill>
                  <a:latin typeface="Aptos" panose="020B0004020202020204" pitchFamily="34" charset="0"/>
                  <a:cs typeface="Arial" panose="020B0604020202020204" pitchFamily="34" charset="0"/>
                </a:rPr>
                <a:t>knowledge</a:t>
              </a:r>
              <a:r>
                <a:rPr lang="en-US" sz="2400" dirty="0">
                  <a:solidFill>
                    <a:srgbClr val="404040"/>
                  </a:solidFill>
                  <a:latin typeface="Aptos" panose="020B0004020202020204" pitchFamily="34" charset="0"/>
                  <a:cs typeface="Arial" panose="020B0604020202020204" pitchFamily="34" charset="0"/>
                </a:rPr>
                <a:t>, </a:t>
              </a:r>
              <a:r>
                <a:rPr lang="en-US" sz="2400" b="1" dirty="0">
                  <a:solidFill>
                    <a:srgbClr val="002F70"/>
                  </a:solidFill>
                  <a:latin typeface="Aptos" panose="020B0004020202020204" pitchFamily="34" charset="0"/>
                  <a:cs typeface="Arial" panose="020B0604020202020204" pitchFamily="34" charset="0"/>
                </a:rPr>
                <a:t>insights</a:t>
              </a:r>
              <a:r>
                <a:rPr lang="en-US" sz="2400" dirty="0">
                  <a:solidFill>
                    <a:srgbClr val="404040"/>
                  </a:solidFill>
                  <a:latin typeface="Aptos" panose="020B0004020202020204" pitchFamily="34" charset="0"/>
                  <a:cs typeface="Arial" panose="020B0604020202020204" pitchFamily="34" charset="0"/>
                </a:rPr>
                <a:t>, </a:t>
              </a:r>
              <a:r>
                <a:rPr lang="en-US" sz="2400" b="1" dirty="0">
                  <a:solidFill>
                    <a:srgbClr val="002F70"/>
                  </a:solidFill>
                  <a:latin typeface="Aptos" panose="020B0004020202020204" pitchFamily="34" charset="0"/>
                  <a:cs typeface="Arial" panose="020B0604020202020204" pitchFamily="34" charset="0"/>
                </a:rPr>
                <a:t>connections</a:t>
              </a:r>
              <a:r>
                <a:rPr lang="en-US" sz="2400" dirty="0">
                  <a:solidFill>
                    <a:srgbClr val="404040"/>
                  </a:solidFill>
                  <a:latin typeface="Aptos" panose="020B0004020202020204" pitchFamily="34" charset="0"/>
                  <a:cs typeface="Arial" panose="020B0604020202020204" pitchFamily="34" charset="0"/>
                </a:rPr>
                <a:t>, and </a:t>
              </a:r>
              <a:r>
                <a:rPr lang="en-US" sz="2400" b="1" dirty="0">
                  <a:solidFill>
                    <a:srgbClr val="002F70"/>
                  </a:solidFill>
                  <a:latin typeface="Aptos" panose="020B0004020202020204" pitchFamily="34" charset="0"/>
                  <a:cs typeface="Arial" panose="020B0604020202020204" pitchFamily="34" charset="0"/>
                </a:rPr>
                <a:t>solutions</a:t>
              </a:r>
              <a:endParaRPr lang="en-US" sz="2400" b="1" dirty="0">
                <a:solidFill>
                  <a:srgbClr val="002F70"/>
                </a:solidFill>
                <a:latin typeface="Aptos" panose="020B0004020202020204" pitchFamily="34" charset="0"/>
              </a:endParaRPr>
            </a:p>
          </p:txBody>
        </p:sp>
      </p:grpSp>
      <p:sp>
        <p:nvSpPr>
          <p:cNvPr id="2" name="Slide Number Placeholder 2">
            <a:extLst>
              <a:ext uri="{FF2B5EF4-FFF2-40B4-BE49-F238E27FC236}">
                <a16:creationId xmlns:a16="http://schemas.microsoft.com/office/drawing/2014/main" id="{4CB518EE-AEE0-6236-F412-99EB3F37D64C}"/>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pic>
        <p:nvPicPr>
          <p:cNvPr id="3" name="Picture 2">
            <a:extLst>
              <a:ext uri="{FF2B5EF4-FFF2-40B4-BE49-F238E27FC236}">
                <a16:creationId xmlns:a16="http://schemas.microsoft.com/office/drawing/2014/main" id="{8C3B7D05-C848-5378-C44E-BE1B1D94DFF7}"/>
              </a:ext>
            </a:extLst>
          </p:cNvPr>
          <p:cNvPicPr>
            <a:picLocks noChangeAspect="1"/>
          </p:cNvPicPr>
          <p:nvPr userDrawn="1"/>
        </p:nvPicPr>
        <p:blipFill>
          <a:blip r:embed="rId3" cstate="print">
            <a:extLst>
              <a:ext uri="{28A0092B-C50C-407E-A947-70E740481C1C}">
                <a14:useLocalDpi xmlns:a14="http://schemas.microsoft.com/office/drawing/2010/main"/>
              </a:ext>
            </a:extLst>
          </a:blip>
          <a:srcRect l="-3016" t="-14727" r="-2812" b="-9443"/>
          <a:stretch/>
        </p:blipFill>
        <p:spPr>
          <a:xfrm>
            <a:off x="9975850" y="6000750"/>
            <a:ext cx="1822450" cy="615949"/>
          </a:xfrm>
          <a:prstGeom prst="rect">
            <a:avLst/>
          </a:prstGeom>
        </p:spPr>
      </p:pic>
    </p:spTree>
    <p:extLst>
      <p:ext uri="{BB962C8B-B14F-4D97-AF65-F5344CB8AC3E}">
        <p14:creationId xmlns:p14="http://schemas.microsoft.com/office/powerpoint/2010/main" val="151334358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grpSp>
        <p:nvGrpSpPr>
          <p:cNvPr id="17" name="Group 16"/>
          <p:cNvGrpSpPr/>
          <p:nvPr userDrawn="1"/>
        </p:nvGrpSpPr>
        <p:grpSpPr>
          <a:xfrm>
            <a:off x="2807354" y="4059591"/>
            <a:ext cx="1920240" cy="759886"/>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20" name="TextBox 20"/>
            <p:cNvSpPr txBox="1"/>
            <p:nvPr userDrawn="1"/>
          </p:nvSpPr>
          <p:spPr>
            <a:xfrm>
              <a:off x="2807354"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Life Insurance</a:t>
              </a:r>
            </a:p>
          </p:txBody>
        </p:sp>
      </p:grpSp>
      <p:grpSp>
        <p:nvGrpSpPr>
          <p:cNvPr id="21" name="Group 20"/>
          <p:cNvGrpSpPr/>
          <p:nvPr userDrawn="1"/>
        </p:nvGrpSpPr>
        <p:grpSpPr>
          <a:xfrm>
            <a:off x="5135880" y="4059591"/>
            <a:ext cx="1920240" cy="759886"/>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23" name="TextBox 21"/>
            <p:cNvSpPr txBox="1"/>
            <p:nvPr userDrawn="1"/>
          </p:nvSpPr>
          <p:spPr>
            <a:xfrm>
              <a:off x="5135880"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Annuities</a:t>
              </a:r>
            </a:p>
          </p:txBody>
        </p:sp>
      </p:grpSp>
      <p:grpSp>
        <p:nvGrpSpPr>
          <p:cNvPr id="24" name="Group 23"/>
          <p:cNvGrpSpPr/>
          <p:nvPr userDrawn="1"/>
        </p:nvGrpSpPr>
        <p:grpSpPr>
          <a:xfrm>
            <a:off x="7464407" y="4059591"/>
            <a:ext cx="1920240" cy="759886"/>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34" name="TextBox 22"/>
            <p:cNvSpPr txBox="1"/>
            <p:nvPr userDrawn="1"/>
          </p:nvSpPr>
          <p:spPr>
            <a:xfrm>
              <a:off x="7572354" y="4089739"/>
              <a:ext cx="170434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Workplace Benefits</a:t>
              </a:r>
            </a:p>
          </p:txBody>
        </p:sp>
      </p:grpSp>
      <p:cxnSp>
        <p:nvCxnSpPr>
          <p:cNvPr id="35" name="Straight Connector 34"/>
          <p:cNvCxnSpPr/>
          <p:nvPr userDrawn="1"/>
        </p:nvCxnSpPr>
        <p:spPr>
          <a:xfrm>
            <a:off x="2804160" y="3684004"/>
            <a:ext cx="658368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76650" y="2036734"/>
            <a:ext cx="4838700" cy="1429476"/>
          </a:xfrm>
          <a:prstGeom prst="rect">
            <a:avLst/>
          </a:prstGeom>
        </p:spPr>
      </p:pic>
      <p:sp>
        <p:nvSpPr>
          <p:cNvPr id="4" name="Slide Number Placeholder 2">
            <a:extLst>
              <a:ext uri="{FF2B5EF4-FFF2-40B4-BE49-F238E27FC236}">
                <a16:creationId xmlns:a16="http://schemas.microsoft.com/office/drawing/2014/main" id="{37F7F690-D15F-3769-426B-17A56713A272}"/>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5" name="Rectangle 4">
            <a:extLst>
              <a:ext uri="{FF2B5EF4-FFF2-40B4-BE49-F238E27FC236}">
                <a16:creationId xmlns:a16="http://schemas.microsoft.com/office/drawing/2014/main" id="{ECA5D688-F84E-FCF0-714E-1B6617E5BB8A}"/>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6" name="Title Placeholder 37">
            <a:extLst>
              <a:ext uri="{FF2B5EF4-FFF2-40B4-BE49-F238E27FC236}">
                <a16:creationId xmlns:a16="http://schemas.microsoft.com/office/drawing/2014/main" id="{2049D210-CE19-A873-8BF9-58838CA5443C}"/>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21148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Rectangle 11"/>
          <p:cNvSpPr/>
          <p:nvPr userDrawn="1"/>
        </p:nvSpPr>
        <p:spPr>
          <a:xfrm>
            <a:off x="1051820" y="1368425"/>
            <a:ext cx="4443873" cy="3689131"/>
          </a:xfrm>
          <a:prstGeom prst="rect">
            <a:avLst/>
          </a:prstGeom>
          <a:solidFill>
            <a:schemeClr val="bg1">
              <a:lumMod val="95000"/>
            </a:schemeClr>
          </a:solid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3" name="TextBox 12"/>
          <p:cNvSpPr txBox="1"/>
          <p:nvPr userDrawn="1"/>
        </p:nvSpPr>
        <p:spPr>
          <a:xfrm>
            <a:off x="1155347" y="1750771"/>
            <a:ext cx="4239611" cy="2785378"/>
          </a:xfrm>
          <a:prstGeom prst="rect">
            <a:avLst/>
          </a:prstGeom>
          <a:solidFill>
            <a:schemeClr val="bg1">
              <a:lumMod val="95000"/>
            </a:schemeClr>
          </a:solid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ptos" panose="020B00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the</a:t>
            </a:r>
            <a:r>
              <a:rPr lang="en-US" sz="2400" dirty="0">
                <a:solidFill>
                  <a:schemeClr val="tx1">
                    <a:lumMod val="65000"/>
                    <a:lumOff val="35000"/>
                  </a:schemeClr>
                </a:solidFill>
                <a:latin typeface="Aptos" panose="020B0004020202020204" pitchFamily="34" charset="0"/>
                <a:cs typeface="Arial" panose="020B0604020202020204" pitchFamily="34" charset="0"/>
              </a:rPr>
              <a:t> </a:t>
            </a:r>
            <a:br>
              <a:rPr lang="en-US" sz="2400" dirty="0">
                <a:solidFill>
                  <a:schemeClr val="tx1">
                    <a:lumMod val="65000"/>
                    <a:lumOff val="35000"/>
                  </a:schemeClr>
                </a:solidFill>
                <a:latin typeface="Aptos" panose="020B0004020202020204" pitchFamily="34" charset="0"/>
                <a:cs typeface="Arial" panose="020B0604020202020204" pitchFamily="34" charset="0"/>
              </a:rPr>
            </a:b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ptos" panose="020B0004020202020204" pitchFamily="34" charset="0"/>
                <a:cs typeface="Arial" panose="020B0604020202020204" pitchFamily="34" charset="0"/>
              </a:rPr>
            </a:br>
            <a:r>
              <a:rPr lang="en-US" sz="2400" dirty="0">
                <a:solidFill>
                  <a:schemeClr val="tx1">
                    <a:lumMod val="65000"/>
                    <a:lumOff val="35000"/>
                  </a:schemeClr>
                </a:solidFill>
                <a:latin typeface="Aptos" panose="020B00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ith</a:t>
            </a:r>
            <a:r>
              <a:rPr lang="en-US" sz="2400" dirty="0">
                <a:solidFill>
                  <a:schemeClr val="tx1">
                    <a:lumMod val="65000"/>
                    <a:lumOff val="35000"/>
                  </a:schemeClr>
                </a:solidFill>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2" name="Slide Number Placeholder 2">
            <a:extLst>
              <a:ext uri="{FF2B5EF4-FFF2-40B4-BE49-F238E27FC236}">
                <a16:creationId xmlns:a16="http://schemas.microsoft.com/office/drawing/2014/main" id="{D398A1F8-D825-F123-4D15-C00C4DFEB28C}"/>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52051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atin typeface="Aptos" panose="020B0004020202020204" pitchFamily="34" charset="0"/>
              </a:defRPr>
            </a:lvl1pPr>
          </a:lstStyle>
          <a:p>
            <a:r>
              <a:rPr lang="en-US" dirty="0"/>
              <a:t>Click icon to add picture</a:t>
            </a:r>
          </a:p>
        </p:txBody>
      </p:sp>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atin typeface="Aptos" panose="020B0004020202020204" pitchFamily="34" charset="0"/>
              </a:defRPr>
            </a:lvl1pPr>
            <a:lvl2pPr marL="685800" indent="-342900">
              <a:lnSpc>
                <a:spcPct val="100000"/>
              </a:lnSpc>
              <a:spcAft>
                <a:spcPts val="1800"/>
              </a:spcAft>
              <a:buClr>
                <a:schemeClr val="tx1"/>
              </a:buClr>
              <a:buSzPct val="135000"/>
              <a:buFont typeface="Arial" panose="020B0604020202020204" pitchFamily="34" charset="0"/>
              <a:buChar char="•"/>
              <a:defRPr sz="2400">
                <a:latin typeface="Aptos" panose="020B0004020202020204" pitchFamily="34" charset="0"/>
              </a:defRPr>
            </a:lvl2pPr>
            <a:lvl3pPr marL="1031875" indent="-342900">
              <a:lnSpc>
                <a:spcPct val="100000"/>
              </a:lnSpc>
              <a:spcAft>
                <a:spcPts val="1200"/>
              </a:spcAft>
              <a:buClr>
                <a:schemeClr val="tx1"/>
              </a:buClr>
              <a:buSzPct val="135000"/>
              <a:buFont typeface="Arial" panose="020B0604020202020204" pitchFamily="34" charset="0"/>
              <a:buChar char="•"/>
              <a:defRPr sz="2400">
                <a:latin typeface="Aptos" panose="020B0004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3" name="Rectangle 2">
            <a:extLst>
              <a:ext uri="{FF2B5EF4-FFF2-40B4-BE49-F238E27FC236}">
                <a16:creationId xmlns:a16="http://schemas.microsoft.com/office/drawing/2014/main" id="{36FC6AB4-7B99-2AE6-F031-B86BA65AE66C}"/>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6" name="Title Placeholder 37">
            <a:extLst>
              <a:ext uri="{FF2B5EF4-FFF2-40B4-BE49-F238E27FC236}">
                <a16:creationId xmlns:a16="http://schemas.microsoft.com/office/drawing/2014/main" id="{CCD1A13D-31EF-EECB-1C3B-5BCCEFA8B9DE}"/>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pic>
        <p:nvPicPr>
          <p:cNvPr id="7" name="Picture 6">
            <a:extLst>
              <a:ext uri="{FF2B5EF4-FFF2-40B4-BE49-F238E27FC236}">
                <a16:creationId xmlns:a16="http://schemas.microsoft.com/office/drawing/2014/main" id="{DF98B82A-1A82-1578-91AA-B34A6B9037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200" y="6060629"/>
            <a:ext cx="1746868" cy="516071"/>
          </a:xfrm>
          <a:prstGeom prst="rect">
            <a:avLst/>
          </a:prstGeom>
        </p:spPr>
      </p:pic>
    </p:spTree>
    <p:extLst>
      <p:ext uri="{BB962C8B-B14F-4D97-AF65-F5344CB8AC3E}">
        <p14:creationId xmlns:p14="http://schemas.microsoft.com/office/powerpoint/2010/main" val="3361473779"/>
      </p:ext>
    </p:extLst>
  </p:cSld>
  <p:clrMapOvr>
    <a:masterClrMapping/>
  </p:clrMapOvr>
  <p:extLst>
    <p:ext uri="{DCECCB84-F9BA-43D5-87BE-67443E8EF086}">
      <p15:sldGuideLst xmlns:p15="http://schemas.microsoft.com/office/powerpoint/2012/main">
        <p15:guide id="1" pos="3840" userDrawn="1">
          <p15:clr>
            <a:srgbClr val="FBAE40"/>
          </p15:clr>
        </p15:guide>
        <p15:guide id="3" orient="horz" pos="2160" userDrawn="1">
          <p15:clr>
            <a:srgbClr val="FBAE40"/>
          </p15:clr>
        </p15:guide>
        <p15:guide id="4" orient="horz" pos="408" userDrawn="1">
          <p15:clr>
            <a:srgbClr val="FBAE40"/>
          </p15:clr>
        </p15:guide>
        <p15:guide id="5" orient="horz" pos="7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grpSp>
        <p:nvGrpSpPr>
          <p:cNvPr id="2" name="Group 1">
            <a:extLst>
              <a:ext uri="{FF2B5EF4-FFF2-40B4-BE49-F238E27FC236}">
                <a16:creationId xmlns:a16="http://schemas.microsoft.com/office/drawing/2014/main" id="{C3CB0C08-1240-1B6E-5DBB-526FF86C7DFF}"/>
              </a:ext>
            </a:extLst>
          </p:cNvPr>
          <p:cNvGrpSpPr/>
          <p:nvPr userDrawn="1"/>
        </p:nvGrpSpPr>
        <p:grpSpPr>
          <a:xfrm>
            <a:off x="3046829" y="1056027"/>
            <a:ext cx="6098342" cy="3200400"/>
            <a:chOff x="1425508" y="1056027"/>
            <a:chExt cx="6098342" cy="3200400"/>
          </a:xfrm>
        </p:grpSpPr>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latin typeface="Aptos" panose="020B0004020202020204" pitchFamily="34" charset="0"/>
                </a:rPr>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ptos" panose="020B0004020202020204" pitchFamily="34" charset="0"/>
                  <a:cs typeface="Arial" panose="020B0604020202020204" pitchFamily="34" charset="0"/>
                </a:rPr>
                <a:t>Premier financial services industry research and talent management organization</a:t>
              </a:r>
              <a:endParaRPr lang="en-US" dirty="0">
                <a:latin typeface="Aptos" panose="020B0004020202020204" pitchFamily="34" charset="0"/>
              </a:endParaRPr>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latin typeface="Aptos" panose="020B0004020202020204" pitchFamily="34" charset="0"/>
                </a:rPr>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ptos" panose="020B0004020202020204" pitchFamily="34" charset="0"/>
                  <a:cs typeface="Arial" panose="020B0604020202020204" pitchFamily="34" charset="0"/>
                </a:rPr>
                <a:t>Flagship for industry professional development and industry networking</a:t>
              </a:r>
              <a:endParaRPr lang="en-US" dirty="0">
                <a:latin typeface="Aptos" panose="020B0004020202020204" pitchFamily="34" charset="0"/>
              </a:endParaRPr>
            </a:p>
          </p:txBody>
        </p:sp>
      </p:gr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latin typeface="Aptos" panose="020B0004020202020204" pitchFamily="34" charset="0"/>
            </a:endParaRPr>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ptos" panose="020B00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ptos" panose="020B0004020202020204" pitchFamily="34" charset="0"/>
                <a:cs typeface="Arial" panose="020B0604020202020204" pitchFamily="34" charset="0"/>
              </a:rPr>
            </a:br>
            <a:r>
              <a:rPr lang="en-US" sz="2400" dirty="0">
                <a:solidFill>
                  <a:srgbClr val="DAAA00"/>
                </a:solidFill>
                <a:latin typeface="Aptos" panose="020B0004020202020204" pitchFamily="34" charset="0"/>
                <a:cs typeface="Arial" panose="020B0604020202020204" pitchFamily="34" charset="0"/>
              </a:rPr>
              <a:t>knowledge</a:t>
            </a:r>
            <a:r>
              <a:rPr lang="en-US" sz="2400" dirty="0">
                <a:solidFill>
                  <a:schemeClr val="bg1"/>
                </a:solidFill>
                <a:latin typeface="Aptos" panose="020B0004020202020204" pitchFamily="34" charset="0"/>
                <a:cs typeface="Arial" panose="020B0604020202020204" pitchFamily="34" charset="0"/>
              </a:rPr>
              <a:t>, </a:t>
            </a:r>
            <a:r>
              <a:rPr lang="en-US" sz="2400" dirty="0">
                <a:solidFill>
                  <a:srgbClr val="DAAA00"/>
                </a:solidFill>
                <a:latin typeface="Aptos" panose="020B0004020202020204" pitchFamily="34" charset="0"/>
                <a:cs typeface="Arial" panose="020B0604020202020204" pitchFamily="34" charset="0"/>
              </a:rPr>
              <a:t>insights</a:t>
            </a:r>
            <a:r>
              <a:rPr lang="en-US" sz="2400" dirty="0">
                <a:solidFill>
                  <a:schemeClr val="bg1"/>
                </a:solidFill>
                <a:latin typeface="Aptos" panose="020B0004020202020204" pitchFamily="34" charset="0"/>
                <a:cs typeface="Arial" panose="020B0604020202020204" pitchFamily="34" charset="0"/>
              </a:rPr>
              <a:t>, </a:t>
            </a:r>
            <a:r>
              <a:rPr lang="en-US" sz="2400" dirty="0">
                <a:solidFill>
                  <a:srgbClr val="DAAA00"/>
                </a:solidFill>
                <a:latin typeface="Aptos" panose="020B0004020202020204" pitchFamily="34" charset="0"/>
                <a:cs typeface="Arial" panose="020B0604020202020204" pitchFamily="34" charset="0"/>
              </a:rPr>
              <a:t>connections</a:t>
            </a:r>
            <a:r>
              <a:rPr lang="en-US" sz="2400" dirty="0">
                <a:solidFill>
                  <a:schemeClr val="bg1"/>
                </a:solidFill>
                <a:latin typeface="Aptos" panose="020B0004020202020204" pitchFamily="34" charset="0"/>
                <a:cs typeface="Arial" panose="020B0604020202020204" pitchFamily="34" charset="0"/>
              </a:rPr>
              <a:t>, and </a:t>
            </a:r>
            <a:r>
              <a:rPr lang="en-US" sz="2400" dirty="0">
                <a:solidFill>
                  <a:srgbClr val="DAAA00"/>
                </a:solidFill>
                <a:latin typeface="Aptos" panose="020B0004020202020204" pitchFamily="34" charset="0"/>
                <a:cs typeface="Arial" panose="020B0604020202020204" pitchFamily="34" charset="0"/>
              </a:rPr>
              <a:t>solutions</a:t>
            </a:r>
            <a:endParaRPr lang="en-US" sz="2400" dirty="0">
              <a:latin typeface="Aptos" panose="020B0004020202020204" pitchFamily="34" charset="0"/>
            </a:endParaRPr>
          </a:p>
        </p:txBody>
      </p:sp>
      <p:sp>
        <p:nvSpPr>
          <p:cNvPr id="3" name="Rectangle 2">
            <a:extLst>
              <a:ext uri="{FF2B5EF4-FFF2-40B4-BE49-F238E27FC236}">
                <a16:creationId xmlns:a16="http://schemas.microsoft.com/office/drawing/2014/main" id="{24F88CAA-8F06-3656-CF0D-4EC80F654DC4}"/>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4" name="Title Placeholder 37">
            <a:extLst>
              <a:ext uri="{FF2B5EF4-FFF2-40B4-BE49-F238E27FC236}">
                <a16:creationId xmlns:a16="http://schemas.microsoft.com/office/drawing/2014/main" id="{7042515B-196D-B205-EA53-56EAA55EED6D}"/>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pic>
        <p:nvPicPr>
          <p:cNvPr id="6" name="Picture 5" descr="A black and white logo with white text&#10;&#10;Description automatically generated">
            <a:extLst>
              <a:ext uri="{FF2B5EF4-FFF2-40B4-BE49-F238E27FC236}">
                <a16:creationId xmlns:a16="http://schemas.microsoft.com/office/drawing/2014/main" id="{71EB111F-72C3-C02B-3EC0-1BADCF07189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362216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EA69F344-421F-01BC-4D28-4589C7FFA1EA}"/>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6" name="Title Placeholder 37">
            <a:extLst>
              <a:ext uri="{FF2B5EF4-FFF2-40B4-BE49-F238E27FC236}">
                <a16:creationId xmlns:a16="http://schemas.microsoft.com/office/drawing/2014/main" id="{DAA0B3AD-56BE-B0C0-CE01-5E595D96A8E3}"/>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2709348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latin typeface="Aptos" panose="020B0004020202020204" pitchFamily="34" charset="0"/>
              </a:defRPr>
            </a:lvl1pPr>
          </a:lstStyle>
          <a:p>
            <a:pPr lvl="0"/>
            <a:r>
              <a:rPr lang="en-US" dirty="0"/>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atin typeface="Aptos" panose="020B0004020202020204" pitchFamily="34" charset="0"/>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10" name="Rectangle 9">
            <a:extLst>
              <a:ext uri="{FF2B5EF4-FFF2-40B4-BE49-F238E27FC236}">
                <a16:creationId xmlns:a16="http://schemas.microsoft.com/office/drawing/2014/main" id="{1B98408A-FED8-83CF-D0AA-C8DB83FCB9D5}"/>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12" name="Title Placeholder 37">
            <a:extLst>
              <a:ext uri="{FF2B5EF4-FFF2-40B4-BE49-F238E27FC236}">
                <a16:creationId xmlns:a16="http://schemas.microsoft.com/office/drawing/2014/main" id="{31B81CCF-4A6C-B879-56C1-0F47C8EE1D47}"/>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396479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atin typeface="Aptos" panose="020B0004020202020204" pitchFamily="34" charset="0"/>
              </a:defRPr>
            </a:lvl1pPr>
            <a:lvl2pPr marL="685800" indent="-342900">
              <a:lnSpc>
                <a:spcPct val="100000"/>
              </a:lnSpc>
              <a:spcAft>
                <a:spcPts val="1800"/>
              </a:spcAft>
              <a:buClr>
                <a:schemeClr val="tx1"/>
              </a:buClr>
              <a:buSzPct val="135000"/>
              <a:buFont typeface="Arial" panose="020B0604020202020204" pitchFamily="34" charset="0"/>
              <a:buChar char="•"/>
              <a:defRPr sz="2000">
                <a:latin typeface="Aptos" panose="020B0004020202020204" pitchFamily="34" charset="0"/>
              </a:defRPr>
            </a:lvl2pPr>
            <a:lvl3pPr marL="1033463" indent="-342900">
              <a:lnSpc>
                <a:spcPct val="100000"/>
              </a:lnSpc>
              <a:spcAft>
                <a:spcPts val="1800"/>
              </a:spcAft>
              <a:buClr>
                <a:schemeClr val="tx1"/>
              </a:buClr>
              <a:buSzPct val="135000"/>
              <a:buFont typeface="Arial" panose="020B0604020202020204" pitchFamily="34" charset="0"/>
              <a:buChar char="•"/>
              <a:defRPr sz="2000">
                <a:latin typeface="Aptos" panose="020B0004020202020204" pitchFamily="34" charset="0"/>
              </a:defRPr>
            </a:lvl3pPr>
            <a:lvl4pPr marL="1371600" indent="-342900">
              <a:lnSpc>
                <a:spcPct val="100000"/>
              </a:lnSpc>
              <a:spcAft>
                <a:spcPts val="1800"/>
              </a:spcAft>
              <a:buClr>
                <a:schemeClr val="tx1"/>
              </a:buClr>
              <a:buSzPct val="135000"/>
              <a:buFont typeface="Arial" panose="020B0604020202020204" pitchFamily="34" charset="0"/>
              <a:buChar char="•"/>
              <a:defRPr sz="2000">
                <a:latin typeface="Aptos" panose="020B0004020202020204" pitchFamily="34" charset="0"/>
              </a:defRPr>
            </a:lvl4pPr>
            <a:lvl5pPr marL="1719263" indent="-342900">
              <a:buClr>
                <a:schemeClr val="tx1"/>
              </a:buClr>
              <a:buSzPct val="135000"/>
              <a:buFont typeface="Arial" panose="020B060402020202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atin typeface="Aptos" panose="020B0004020202020204" pitchFamily="34" charset="0"/>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8" name="Rectangle 7">
            <a:extLst>
              <a:ext uri="{FF2B5EF4-FFF2-40B4-BE49-F238E27FC236}">
                <a16:creationId xmlns:a16="http://schemas.microsoft.com/office/drawing/2014/main" id="{9D2AA369-9C04-26E8-93D8-D3E1B2234236}"/>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12" name="Title Placeholder 37">
            <a:extLst>
              <a:ext uri="{FF2B5EF4-FFF2-40B4-BE49-F238E27FC236}">
                <a16:creationId xmlns:a16="http://schemas.microsoft.com/office/drawing/2014/main" id="{C46B516E-F1CB-67F6-E3C6-35EC4B341A1B}"/>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728348555"/>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C7026CAE-4D7B-40AF-43EF-14C78C73C37B}"/>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5" name="Title Placeholder 37">
            <a:extLst>
              <a:ext uri="{FF2B5EF4-FFF2-40B4-BE49-F238E27FC236}">
                <a16:creationId xmlns:a16="http://schemas.microsoft.com/office/drawing/2014/main" id="{85BF10DA-B9B5-ECFD-A8EE-2C41F25F6115}"/>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023661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8287119" y="1588065"/>
            <a:ext cx="3474720" cy="3978747"/>
          </a:xfrm>
          <a:prstGeom prst="rect">
            <a:avLst/>
          </a:prstGeom>
          <a:solidFill>
            <a:schemeClr val="bg1"/>
          </a:solidFill>
          <a:ln>
            <a:solidFill>
              <a:srgbClr val="002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5" name="Rectangle 4"/>
          <p:cNvSpPr/>
          <p:nvPr userDrawn="1"/>
        </p:nvSpPr>
        <p:spPr>
          <a:xfrm>
            <a:off x="519999" y="1582805"/>
            <a:ext cx="3474720" cy="3978747"/>
          </a:xfrm>
          <a:prstGeom prst="rect">
            <a:avLst/>
          </a:prstGeom>
          <a:solidFill>
            <a:schemeClr val="bg1"/>
          </a:solidFill>
          <a:ln>
            <a:solidFill>
              <a:srgbClr val="002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6" name="Rectangle 5"/>
          <p:cNvSpPr/>
          <p:nvPr userDrawn="1"/>
        </p:nvSpPr>
        <p:spPr>
          <a:xfrm>
            <a:off x="4372030" y="1582805"/>
            <a:ext cx="3474720" cy="3978747"/>
          </a:xfrm>
          <a:prstGeom prst="rect">
            <a:avLst/>
          </a:prstGeom>
          <a:solidFill>
            <a:schemeClr val="bg1"/>
          </a:solidFill>
          <a:ln>
            <a:solidFill>
              <a:srgbClr val="002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13" name="Rectangle 12">
            <a:extLst>
              <a:ext uri="{FF2B5EF4-FFF2-40B4-BE49-F238E27FC236}">
                <a16:creationId xmlns:a16="http://schemas.microsoft.com/office/drawing/2014/main" id="{C4DC01B8-CEE1-3E15-199B-71DAE8112DD2}"/>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15" name="Title Placeholder 37">
            <a:extLst>
              <a:ext uri="{FF2B5EF4-FFF2-40B4-BE49-F238E27FC236}">
                <a16:creationId xmlns:a16="http://schemas.microsoft.com/office/drawing/2014/main" id="{73FFCA7F-F238-BA44-322F-D746A90CF82C}"/>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96070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extBox 1"/>
          <p:cNvSpPr txBox="1"/>
          <p:nvPr userDrawn="1"/>
        </p:nvSpPr>
        <p:spPr>
          <a:xfrm>
            <a:off x="11247350" y="-1111937"/>
            <a:ext cx="234360"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latin typeface="Aptos" panose="020B0004020202020204" pitchFamily="34" charset="0"/>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dirty="0"/>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latin typeface="Aptos" panose="020B0004020202020204" pitchFamily="34" charset="0"/>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dirty="0"/>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latin typeface="Aptos" panose="020B0004020202020204" pitchFamily="34" charset="0"/>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dirty="0"/>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Aptos" panose="020B0004020202020204" pitchFamily="34" charset="0"/>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Aptos" panose="020B0004020202020204" pitchFamily="34" charset="0"/>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Aptos" panose="020B0004020202020204" pitchFamily="34" charset="0"/>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Aptos" panose="020B0004020202020204" pitchFamily="34" charset="0"/>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Aptos" panose="020B0004020202020204" pitchFamily="34" charset="0"/>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Aptos" panose="020B0004020202020204" pitchFamily="34" charset="0"/>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latin typeface="Aptos" panose="020B0004020202020204" pitchFamily="34" charset="0"/>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dirty="0"/>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latin typeface="Aptos" panose="020B0004020202020204" pitchFamily="34" charset="0"/>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dirty="0"/>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latin typeface="Aptos" panose="020B0004020202020204" pitchFamily="34" charset="0"/>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dirty="0"/>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11" name="Rectangle 10">
            <a:extLst>
              <a:ext uri="{FF2B5EF4-FFF2-40B4-BE49-F238E27FC236}">
                <a16:creationId xmlns:a16="http://schemas.microsoft.com/office/drawing/2014/main" id="{DA3A7BDF-114D-3943-2784-373CB52022BE}"/>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latin typeface="Aptos" panose="020B0004020202020204" pitchFamily="34" charset="0"/>
            </a:endParaRPr>
          </a:p>
        </p:txBody>
      </p:sp>
      <p:sp>
        <p:nvSpPr>
          <p:cNvPr id="12" name="Title Placeholder 37">
            <a:extLst>
              <a:ext uri="{FF2B5EF4-FFF2-40B4-BE49-F238E27FC236}">
                <a16:creationId xmlns:a16="http://schemas.microsoft.com/office/drawing/2014/main" id="{352A69DA-E32F-4F8D-DF8A-38F9236D327F}"/>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837111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B5D71-F40C-B32B-DABE-10C01E3E02F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016200" y="6060629"/>
            <a:ext cx="1746868" cy="516071"/>
          </a:xfrm>
          <a:prstGeom prst="rect">
            <a:avLst/>
          </a:prstGeom>
        </p:spPr>
      </p:pic>
    </p:spTree>
    <p:extLst>
      <p:ext uri="{BB962C8B-B14F-4D97-AF65-F5344CB8AC3E}">
        <p14:creationId xmlns:p14="http://schemas.microsoft.com/office/powerpoint/2010/main" val="2454913312"/>
      </p:ext>
    </p:extLst>
  </p:cSld>
  <p:clrMap bg1="lt1" tx1="dk1" bg2="lt2" tx2="dk2" accent1="accent1" accent2="accent2" accent3="accent3" accent4="accent4" accent5="accent5" accent6="accent6" hlink="hlink" folHlink="folHlink"/>
  <p:sldLayoutIdLst>
    <p:sldLayoutId id="2147483702" r:id="rId1"/>
    <p:sldLayoutId id="2147483668" r:id="rId2"/>
    <p:sldLayoutId id="2147483695" r:id="rId3"/>
    <p:sldLayoutId id="2147483687" r:id="rId4"/>
    <p:sldLayoutId id="2147483694" r:id="rId5"/>
    <p:sldLayoutId id="2147483669" r:id="rId6"/>
    <p:sldLayoutId id="2147483693" r:id="rId7"/>
    <p:sldLayoutId id="2147483692" r:id="rId8"/>
    <p:sldLayoutId id="2147483689" r:id="rId9"/>
    <p:sldLayoutId id="2147483701" r:id="rId10"/>
    <p:sldLayoutId id="2147483691" r:id="rId11"/>
    <p:sldLayoutId id="2147483697" r:id="rId12"/>
    <p:sldLayoutId id="2147483698" r:id="rId13"/>
    <p:sldLayoutId id="2147483700" r:id="rId14"/>
  </p:sldLayoutIdLst>
  <p:hf sldNum="0" hdr="0" ft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8" userDrawn="1">
          <p15:clr>
            <a:srgbClr val="F26B43"/>
          </p15:clr>
        </p15:guide>
        <p15:guide id="4" pos="7416" userDrawn="1">
          <p15:clr>
            <a:srgbClr val="F26B43"/>
          </p15:clr>
        </p15:guide>
        <p15:guide id="5" orient="horz" pos="3888" userDrawn="1">
          <p15:clr>
            <a:srgbClr val="F26B43"/>
          </p15:clr>
        </p15:guide>
        <p15:guide id="6" pos="7680" userDrawn="1">
          <p15:clr>
            <a:srgbClr val="F26B43"/>
          </p15:clr>
        </p15:guide>
        <p15:guide id="7" userDrawn="1">
          <p15:clr>
            <a:srgbClr val="F26B43"/>
          </p15:clr>
        </p15:guide>
        <p15:guide id="8" orient="horz" userDrawn="1">
          <p15:clr>
            <a:srgbClr val="F26B43"/>
          </p15:clr>
        </p15:guide>
        <p15:guide id="9" orient="horz" pos="4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5E4AA-152B-7FA7-71DF-5207DD1BA31A}"/>
              </a:ext>
            </a:extLst>
          </p:cNvPr>
          <p:cNvSpPr>
            <a:spLocks noGrp="1"/>
          </p:cNvSpPr>
          <p:nvPr>
            <p:ph type="ctrTitle"/>
          </p:nvPr>
        </p:nvSpPr>
        <p:spPr>
          <a:xfrm>
            <a:off x="441028" y="5160692"/>
            <a:ext cx="9011316" cy="1338828"/>
          </a:xfrm>
        </p:spPr>
        <p:txBody>
          <a:bodyPr/>
          <a:lstStyle/>
          <a:p>
            <a:r>
              <a:rPr lang="en-US" dirty="0"/>
              <a:t>Unlocking the Young Consumer Market:</a:t>
            </a:r>
            <a:br>
              <a:rPr lang="en-US" dirty="0"/>
            </a:br>
            <a:r>
              <a:rPr lang="en-US" dirty="0"/>
              <a:t>How to Engage and Convert the Next Generation</a:t>
            </a:r>
            <a:br>
              <a:rPr lang="en-US" dirty="0"/>
            </a:br>
            <a:r>
              <a:rPr lang="en-US" dirty="0"/>
              <a:t>of Life Insurance Buyers</a:t>
            </a:r>
          </a:p>
        </p:txBody>
      </p:sp>
    </p:spTree>
    <p:extLst>
      <p:ext uri="{BB962C8B-B14F-4D97-AF65-F5344CB8AC3E}">
        <p14:creationId xmlns:p14="http://schemas.microsoft.com/office/powerpoint/2010/main" val="1754097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7839B-7BE7-FD44-B286-6DC28B24934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C8A52E8-77B5-97E0-CCFF-B80BD7665201}"/>
              </a:ext>
            </a:extLst>
          </p:cNvPr>
          <p:cNvSpPr>
            <a:spLocks noGrp="1"/>
          </p:cNvSpPr>
          <p:nvPr>
            <p:ph type="body" sz="quarter" idx="13"/>
          </p:nvPr>
        </p:nvSpPr>
        <p:spPr>
          <a:xfrm>
            <a:off x="567097" y="1400469"/>
            <a:ext cx="5282985" cy="4399961"/>
          </a:xfrm>
        </p:spPr>
        <p:txBody>
          <a:bodyPr wrap="square" lIns="0" rIns="0"/>
          <a:lstStyle/>
          <a:p>
            <a:pPr marL="0" lvl="2" indent="0">
              <a:lnSpc>
                <a:spcPct val="114000"/>
              </a:lnSpc>
              <a:spcAft>
                <a:spcPts val="0"/>
              </a:spcAft>
              <a:buNone/>
            </a:pPr>
            <a:r>
              <a:rPr lang="en-US" sz="1800" b="1" u="none" strike="noStrike" baseline="0" dirty="0">
                <a:solidFill>
                  <a:srgbClr val="000000"/>
                </a:solidFill>
                <a:latin typeface="+mn-lt"/>
              </a:rPr>
              <a:t>“Overwhelming amount of information and not sure where to start.”</a:t>
            </a:r>
            <a:r>
              <a:rPr lang="en-US" sz="1800" b="1" dirty="0">
                <a:solidFill>
                  <a:srgbClr val="000000"/>
                </a:solidFill>
                <a:latin typeface="+mn-lt"/>
              </a:rPr>
              <a:t> </a:t>
            </a:r>
          </a:p>
          <a:p>
            <a:pPr marL="0" lvl="2" indent="0">
              <a:lnSpc>
                <a:spcPct val="114000"/>
              </a:lnSpc>
              <a:spcAft>
                <a:spcPts val="0"/>
              </a:spcAft>
              <a:buNone/>
            </a:pPr>
            <a:r>
              <a:rPr lang="en-US" sz="1800" b="1" i="1" u="none" strike="noStrike" baseline="0" dirty="0">
                <a:solidFill>
                  <a:srgbClr val="000000"/>
                </a:solidFill>
                <a:latin typeface="+mn-lt"/>
              </a:rPr>
              <a:t>        </a:t>
            </a:r>
            <a:r>
              <a:rPr lang="en-US" sz="1800" b="0" i="1" u="none" strike="noStrike" baseline="0" dirty="0">
                <a:solidFill>
                  <a:srgbClr val="000000"/>
                </a:solidFill>
                <a:latin typeface="+mn-lt"/>
              </a:rPr>
              <a:t>—Chastity, non-owner, age 32 </a:t>
            </a:r>
          </a:p>
          <a:p>
            <a:pPr marL="0" lvl="2" indent="0">
              <a:lnSpc>
                <a:spcPct val="114000"/>
              </a:lnSpc>
              <a:spcAft>
                <a:spcPts val="0"/>
              </a:spcAft>
              <a:buNone/>
            </a:pPr>
            <a:endParaRPr lang="en-US" sz="1800" dirty="0">
              <a:latin typeface="+mn-lt"/>
            </a:endParaRPr>
          </a:p>
          <a:p>
            <a:pPr marL="0" lvl="2" indent="0">
              <a:lnSpc>
                <a:spcPct val="114000"/>
              </a:lnSpc>
              <a:spcAft>
                <a:spcPts val="0"/>
              </a:spcAft>
              <a:buNone/>
            </a:pPr>
            <a:endParaRPr lang="en-US" sz="1800" dirty="0">
              <a:latin typeface="+mn-lt"/>
            </a:endParaRPr>
          </a:p>
          <a:p>
            <a:pPr marL="0" lvl="2" indent="0">
              <a:lnSpc>
                <a:spcPct val="114000"/>
              </a:lnSpc>
              <a:spcAft>
                <a:spcPts val="0"/>
              </a:spcAft>
              <a:buNone/>
            </a:pPr>
            <a:r>
              <a:rPr lang="en-US" sz="1800" b="1" u="none" strike="noStrike" baseline="0" dirty="0">
                <a:solidFill>
                  <a:srgbClr val="000000"/>
                </a:solidFill>
                <a:latin typeface="+mn-lt"/>
              </a:rPr>
              <a:t>“It's a lack of knowledge on who to trust, where to get it, what coverage is best for me, etc.”</a:t>
            </a:r>
            <a:r>
              <a:rPr lang="en-US" sz="1800" b="1" dirty="0">
                <a:solidFill>
                  <a:srgbClr val="000000"/>
                </a:solidFill>
                <a:latin typeface="+mn-lt"/>
              </a:rPr>
              <a:t>        </a:t>
            </a:r>
          </a:p>
          <a:p>
            <a:pPr marL="0" lvl="2" indent="0">
              <a:lnSpc>
                <a:spcPct val="114000"/>
              </a:lnSpc>
              <a:spcAft>
                <a:spcPts val="0"/>
              </a:spcAft>
              <a:buNone/>
            </a:pPr>
            <a:r>
              <a:rPr lang="en-US" sz="1800" b="1" i="1" u="none" strike="noStrike" baseline="0" dirty="0">
                <a:solidFill>
                  <a:srgbClr val="000000"/>
                </a:solidFill>
                <a:latin typeface="+mn-lt"/>
              </a:rPr>
              <a:t>        </a:t>
            </a:r>
            <a:r>
              <a:rPr lang="en-US" sz="1800" b="0" i="1" u="none" strike="noStrike" baseline="0" dirty="0">
                <a:solidFill>
                  <a:srgbClr val="000000"/>
                </a:solidFill>
                <a:latin typeface="+mn-lt"/>
              </a:rPr>
              <a:t>—Gab, non-owner, age 28</a:t>
            </a:r>
          </a:p>
          <a:p>
            <a:pPr marL="0" lvl="2" indent="0">
              <a:lnSpc>
                <a:spcPct val="114000"/>
              </a:lnSpc>
              <a:spcAft>
                <a:spcPts val="0"/>
              </a:spcAft>
              <a:buNone/>
            </a:pPr>
            <a:endParaRPr lang="en-US" sz="1800" b="0" i="0" u="none" strike="noStrike" baseline="0" dirty="0">
              <a:solidFill>
                <a:srgbClr val="000000"/>
              </a:solidFill>
              <a:latin typeface="+mn-lt"/>
            </a:endParaRPr>
          </a:p>
          <a:p>
            <a:pPr marL="0" lvl="2" indent="0">
              <a:lnSpc>
                <a:spcPct val="114000"/>
              </a:lnSpc>
              <a:spcAft>
                <a:spcPts val="0"/>
              </a:spcAft>
              <a:buNone/>
            </a:pPr>
            <a:endParaRPr lang="en-US" sz="1800" b="0" i="0" u="none" strike="noStrike" baseline="0" dirty="0">
              <a:solidFill>
                <a:srgbClr val="000000"/>
              </a:solidFill>
              <a:latin typeface="+mn-lt"/>
            </a:endParaRPr>
          </a:p>
          <a:p>
            <a:pPr marL="0" lvl="2" indent="0">
              <a:lnSpc>
                <a:spcPct val="114000"/>
              </a:lnSpc>
              <a:spcAft>
                <a:spcPts val="0"/>
              </a:spcAft>
              <a:buNone/>
            </a:pPr>
            <a:r>
              <a:rPr lang="en-US" sz="1800" b="1" u="none" strike="noStrike" baseline="0" dirty="0">
                <a:solidFill>
                  <a:srgbClr val="000000"/>
                </a:solidFill>
                <a:latin typeface="+mn-lt"/>
              </a:rPr>
              <a:t>“Perhaps with more knowledge gained I would WANT it more, but this does not magically make me able to afford it.” </a:t>
            </a:r>
          </a:p>
          <a:p>
            <a:pPr marL="0" lvl="2" indent="0">
              <a:lnSpc>
                <a:spcPct val="114000"/>
              </a:lnSpc>
              <a:spcAft>
                <a:spcPts val="0"/>
              </a:spcAft>
              <a:buNone/>
            </a:pPr>
            <a:r>
              <a:rPr lang="en-US" sz="1800" b="1" i="1" dirty="0">
                <a:solidFill>
                  <a:srgbClr val="000000"/>
                </a:solidFill>
                <a:latin typeface="+mn-lt"/>
              </a:rPr>
              <a:t>        </a:t>
            </a:r>
            <a:r>
              <a:rPr lang="en-US" sz="1800" b="0" i="1" u="none" strike="noStrike" baseline="0" dirty="0">
                <a:solidFill>
                  <a:srgbClr val="000000"/>
                </a:solidFill>
                <a:latin typeface="+mn-lt"/>
              </a:rPr>
              <a:t>—Chelsea, non-owner, age 35</a:t>
            </a:r>
            <a:endParaRPr lang="en-US" sz="1800" i="1" dirty="0">
              <a:latin typeface="+mn-lt"/>
            </a:endParaRPr>
          </a:p>
        </p:txBody>
      </p:sp>
      <p:sp>
        <p:nvSpPr>
          <p:cNvPr id="5" name="Title 4">
            <a:extLst>
              <a:ext uri="{FF2B5EF4-FFF2-40B4-BE49-F238E27FC236}">
                <a16:creationId xmlns:a16="http://schemas.microsoft.com/office/drawing/2014/main" id="{9506CBF4-E916-CFF4-A70C-6B16C161751C}"/>
              </a:ext>
            </a:extLst>
          </p:cNvPr>
          <p:cNvSpPr>
            <a:spLocks noGrp="1"/>
          </p:cNvSpPr>
          <p:nvPr>
            <p:ph type="title"/>
          </p:nvPr>
        </p:nvSpPr>
        <p:spPr/>
        <p:txBody>
          <a:bodyPr>
            <a:normAutofit/>
          </a:bodyPr>
          <a:lstStyle/>
          <a:p>
            <a:r>
              <a:rPr lang="en-US" dirty="0"/>
              <a:t>Overcoming Barriers to Purchase </a:t>
            </a:r>
            <a:r>
              <a:rPr lang="en-US" sz="3200" dirty="0"/>
              <a:t>—</a:t>
            </a:r>
            <a:r>
              <a:rPr lang="en-US" dirty="0"/>
              <a:t> Knowledge Barrier</a:t>
            </a:r>
          </a:p>
        </p:txBody>
      </p:sp>
      <p:graphicFrame>
        <p:nvGraphicFramePr>
          <p:cNvPr id="6" name="Chart 5">
            <a:extLst>
              <a:ext uri="{FF2B5EF4-FFF2-40B4-BE49-F238E27FC236}">
                <a16:creationId xmlns:a16="http://schemas.microsoft.com/office/drawing/2014/main" id="{7D6A82BF-C825-1352-3F2C-11ADE44E40DA}"/>
              </a:ext>
            </a:extLst>
          </p:cNvPr>
          <p:cNvGraphicFramePr>
            <a:graphicFrameLocks/>
          </p:cNvGraphicFramePr>
          <p:nvPr>
            <p:extLst>
              <p:ext uri="{D42A27DB-BD31-4B8C-83A1-F6EECF244321}">
                <p14:modId xmlns:p14="http://schemas.microsoft.com/office/powerpoint/2010/main" val="407741190"/>
              </p:ext>
            </p:extLst>
          </p:nvPr>
        </p:nvGraphicFramePr>
        <p:xfrm>
          <a:off x="6470635" y="952500"/>
          <a:ext cx="5154267" cy="484793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2">
            <a:extLst>
              <a:ext uri="{FF2B5EF4-FFF2-40B4-BE49-F238E27FC236}">
                <a16:creationId xmlns:a16="http://schemas.microsoft.com/office/drawing/2014/main" id="{C6E5C7C3-4F0A-2FF3-FFF8-A77C95D55255}"/>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10</a:t>
            </a:fld>
            <a:endParaRPr lang="en-US" sz="900" dirty="0">
              <a:latin typeface="Aptos" panose="020B0004020202020204" pitchFamily="34" charset="0"/>
            </a:endParaRPr>
          </a:p>
        </p:txBody>
      </p:sp>
      <p:sp>
        <p:nvSpPr>
          <p:cNvPr id="8" name="Text Placeholder 9">
            <a:extLst>
              <a:ext uri="{FF2B5EF4-FFF2-40B4-BE49-F238E27FC236}">
                <a16:creationId xmlns:a16="http://schemas.microsoft.com/office/drawing/2014/main" id="{500FCE5C-93FC-DCF1-A653-4F5547A03971}"/>
              </a:ext>
            </a:extLst>
          </p:cNvPr>
          <p:cNvSpPr txBox="1">
            <a:spLocks/>
          </p:cNvSpPr>
          <p:nvPr/>
        </p:nvSpPr>
        <p:spPr>
          <a:xfrm>
            <a:off x="417448" y="5980090"/>
            <a:ext cx="5346858"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kern="0" dirty="0">
                <a:latin typeface="+mj-lt"/>
              </a:rPr>
              <a:t>Source: </a:t>
            </a:r>
            <a:r>
              <a:rPr lang="en-US" i="1" kern="0" dirty="0">
                <a:latin typeface="+mj-lt"/>
              </a:rPr>
              <a:t>2025 Insurance Barometer Study, </a:t>
            </a:r>
            <a:r>
              <a:rPr lang="en-US" kern="0" dirty="0">
                <a:latin typeface="+mj-lt"/>
              </a:rPr>
              <a:t>LIMRA and Life Happens. </a:t>
            </a:r>
          </a:p>
        </p:txBody>
      </p:sp>
    </p:spTree>
    <p:extLst>
      <p:ext uri="{BB962C8B-B14F-4D97-AF65-F5344CB8AC3E}">
        <p14:creationId xmlns:p14="http://schemas.microsoft.com/office/powerpoint/2010/main" val="1314026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39FD5F-4B9E-B375-B543-9354D18B2C31}"/>
              </a:ext>
            </a:extLst>
          </p:cNvPr>
          <p:cNvSpPr>
            <a:spLocks noGrp="1"/>
          </p:cNvSpPr>
          <p:nvPr>
            <p:ph type="title"/>
          </p:nvPr>
        </p:nvSpPr>
        <p:spPr/>
        <p:txBody>
          <a:bodyPr>
            <a:normAutofit/>
          </a:bodyPr>
          <a:lstStyle/>
          <a:p>
            <a:r>
              <a:rPr lang="en-US" dirty="0"/>
              <a:t>The Role of Social Media</a:t>
            </a:r>
          </a:p>
        </p:txBody>
      </p:sp>
      <p:sp>
        <p:nvSpPr>
          <p:cNvPr id="9" name="TextBox 8">
            <a:extLst>
              <a:ext uri="{FF2B5EF4-FFF2-40B4-BE49-F238E27FC236}">
                <a16:creationId xmlns:a16="http://schemas.microsoft.com/office/drawing/2014/main" id="{D08AC11E-677C-7134-242B-5E1D0F410030}"/>
              </a:ext>
            </a:extLst>
          </p:cNvPr>
          <p:cNvSpPr txBox="1"/>
          <p:nvPr/>
        </p:nvSpPr>
        <p:spPr>
          <a:xfrm>
            <a:off x="768605" y="4284782"/>
            <a:ext cx="4940119" cy="1799788"/>
          </a:xfrm>
          <a:prstGeom prst="rect">
            <a:avLst/>
          </a:prstGeom>
          <a:noFill/>
        </p:spPr>
        <p:txBody>
          <a:bodyPr wrap="square">
            <a:spAutoFit/>
          </a:bodyPr>
          <a:lstStyle/>
          <a:p>
            <a:pPr>
              <a:lnSpc>
                <a:spcPct val="114000"/>
              </a:lnSpc>
            </a:pPr>
            <a:r>
              <a:rPr lang="en-US" sz="1400" b="1" u="none" strike="noStrike" baseline="0" dirty="0">
                <a:solidFill>
                  <a:srgbClr val="000000"/>
                </a:solidFill>
                <a:latin typeface="Aptos" panose="020B0004020202020204" pitchFamily="34" charset="0"/>
              </a:rPr>
              <a:t>“I listen to my educational podcasts</a:t>
            </a:r>
            <a:r>
              <a:rPr lang="en-US" sz="1400" b="1" dirty="0">
                <a:solidFill>
                  <a:srgbClr val="000000"/>
                </a:solidFill>
                <a:latin typeface="Aptos" panose="020B0004020202020204" pitchFamily="34" charset="0"/>
              </a:rPr>
              <a:t> … </a:t>
            </a:r>
            <a:r>
              <a:rPr lang="en-US" sz="1400" b="1" u="none" strike="noStrike" baseline="0" dirty="0">
                <a:solidFill>
                  <a:srgbClr val="000000"/>
                </a:solidFill>
                <a:latin typeface="Aptos" panose="020B0004020202020204" pitchFamily="34" charset="0"/>
              </a:rPr>
              <a:t>and hear</a:t>
            </a:r>
            <a:r>
              <a:rPr lang="en-US" sz="1400" b="1" dirty="0">
                <a:solidFill>
                  <a:srgbClr val="000000"/>
                </a:solidFill>
                <a:latin typeface="Aptos" panose="020B0004020202020204" pitchFamily="34" charset="0"/>
              </a:rPr>
              <a:t>[d] </a:t>
            </a:r>
            <a:r>
              <a:rPr lang="en-US" sz="1400" b="1" u="none" strike="noStrike" baseline="0" dirty="0">
                <a:solidFill>
                  <a:srgbClr val="000000"/>
                </a:solidFill>
                <a:latin typeface="Aptos" panose="020B0004020202020204" pitchFamily="34" charset="0"/>
              </a:rPr>
              <a:t>an episode on the benefits of life insurance and the different types of life insurance. Up until that point, I didn’t really understand that there were different types and that I had options.</a:t>
            </a:r>
            <a:r>
              <a:rPr lang="en-US" sz="1400" b="1" dirty="0">
                <a:solidFill>
                  <a:srgbClr val="000000"/>
                </a:solidFill>
                <a:latin typeface="Aptos" panose="020B0004020202020204" pitchFamily="34" charset="0"/>
              </a:rPr>
              <a:t> That </a:t>
            </a:r>
            <a:r>
              <a:rPr lang="en-US" sz="1400" b="1" u="none" strike="noStrike" baseline="0" dirty="0">
                <a:solidFill>
                  <a:srgbClr val="000000"/>
                </a:solidFill>
                <a:latin typeface="Aptos" panose="020B0004020202020204" pitchFamily="34" charset="0"/>
              </a:rPr>
              <a:t>day </a:t>
            </a:r>
            <a:r>
              <a:rPr lang="en-US" sz="1400" b="1" dirty="0">
                <a:solidFill>
                  <a:srgbClr val="000000"/>
                </a:solidFill>
                <a:latin typeface="Aptos" panose="020B0004020202020204" pitchFamily="34" charset="0"/>
              </a:rPr>
              <a:t>[I] </a:t>
            </a:r>
            <a:r>
              <a:rPr lang="en-US" sz="1400" b="1" u="none" strike="noStrike" baseline="0" dirty="0">
                <a:solidFill>
                  <a:srgbClr val="000000"/>
                </a:solidFill>
                <a:latin typeface="Aptos" panose="020B0004020202020204" pitchFamily="34" charset="0"/>
              </a:rPr>
              <a:t>went to do more at-home research and ended up buying my policy later that week.”                               </a:t>
            </a:r>
          </a:p>
          <a:p>
            <a:pPr>
              <a:lnSpc>
                <a:spcPct val="114000"/>
              </a:lnSpc>
            </a:pPr>
            <a:r>
              <a:rPr lang="en-US" sz="1400" b="1" i="1" dirty="0">
                <a:solidFill>
                  <a:srgbClr val="000000"/>
                </a:solidFill>
                <a:latin typeface="Aptos" panose="020B0004020202020204" pitchFamily="34" charset="0"/>
              </a:rPr>
              <a:t>       </a:t>
            </a:r>
            <a:r>
              <a:rPr lang="en-US" sz="1400" b="0" i="1" u="none" strike="noStrike" baseline="0" dirty="0">
                <a:solidFill>
                  <a:srgbClr val="000000"/>
                </a:solidFill>
                <a:latin typeface="Aptos" panose="020B0004020202020204" pitchFamily="34" charset="0"/>
              </a:rPr>
              <a:t>—Michelle, owner, age 32 </a:t>
            </a:r>
            <a:endParaRPr lang="en-US" sz="1400" i="1" dirty="0"/>
          </a:p>
        </p:txBody>
      </p:sp>
      <p:graphicFrame>
        <p:nvGraphicFramePr>
          <p:cNvPr id="7" name="Chart 6">
            <a:extLst>
              <a:ext uri="{FF2B5EF4-FFF2-40B4-BE49-F238E27FC236}">
                <a16:creationId xmlns:a16="http://schemas.microsoft.com/office/drawing/2014/main" id="{607FE6F9-517A-E411-2DD5-677EEEC4E16B}"/>
              </a:ext>
            </a:extLst>
          </p:cNvPr>
          <p:cNvGraphicFramePr>
            <a:graphicFrameLocks/>
          </p:cNvGraphicFramePr>
          <p:nvPr>
            <p:extLst>
              <p:ext uri="{D42A27DB-BD31-4B8C-83A1-F6EECF244321}">
                <p14:modId xmlns:p14="http://schemas.microsoft.com/office/powerpoint/2010/main" val="1948606164"/>
              </p:ext>
            </p:extLst>
          </p:nvPr>
        </p:nvGraphicFramePr>
        <p:xfrm>
          <a:off x="6777872" y="984660"/>
          <a:ext cx="4940119" cy="4888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F63C1018-0D90-30DE-6EB4-E68AA650E0B4}"/>
              </a:ext>
            </a:extLst>
          </p:cNvPr>
          <p:cNvGraphicFramePr>
            <a:graphicFrameLocks/>
          </p:cNvGraphicFramePr>
          <p:nvPr>
            <p:extLst>
              <p:ext uri="{D42A27DB-BD31-4B8C-83A1-F6EECF244321}">
                <p14:modId xmlns:p14="http://schemas.microsoft.com/office/powerpoint/2010/main" val="3934041768"/>
              </p:ext>
            </p:extLst>
          </p:nvPr>
        </p:nvGraphicFramePr>
        <p:xfrm>
          <a:off x="1057494" y="983255"/>
          <a:ext cx="4040981" cy="3163788"/>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2">
            <a:extLst>
              <a:ext uri="{FF2B5EF4-FFF2-40B4-BE49-F238E27FC236}">
                <a16:creationId xmlns:a16="http://schemas.microsoft.com/office/drawing/2014/main" id="{6694A5C2-93B3-4491-1485-28C1B65591E3}"/>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11</a:t>
            </a:fld>
            <a:endParaRPr lang="en-US" sz="900" dirty="0">
              <a:latin typeface="Aptos" panose="020B0004020202020204" pitchFamily="34" charset="0"/>
            </a:endParaRPr>
          </a:p>
        </p:txBody>
      </p:sp>
      <p:sp>
        <p:nvSpPr>
          <p:cNvPr id="3" name="Text Placeholder 9">
            <a:extLst>
              <a:ext uri="{FF2B5EF4-FFF2-40B4-BE49-F238E27FC236}">
                <a16:creationId xmlns:a16="http://schemas.microsoft.com/office/drawing/2014/main" id="{7B4E52B0-BDF9-D6D8-8246-6454967A5A23}"/>
              </a:ext>
            </a:extLst>
          </p:cNvPr>
          <p:cNvSpPr txBox="1">
            <a:spLocks/>
          </p:cNvSpPr>
          <p:nvPr/>
        </p:nvSpPr>
        <p:spPr>
          <a:xfrm>
            <a:off x="417448" y="5980090"/>
            <a:ext cx="5346858"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kern="0" dirty="0">
                <a:latin typeface="+mj-lt"/>
              </a:rPr>
              <a:t>Source: </a:t>
            </a:r>
            <a:r>
              <a:rPr lang="en-US" i="1" kern="0" dirty="0">
                <a:latin typeface="+mj-lt"/>
              </a:rPr>
              <a:t>2025 Insurance Barometer Study, </a:t>
            </a:r>
            <a:r>
              <a:rPr lang="en-US" kern="0" dirty="0">
                <a:latin typeface="+mj-lt"/>
              </a:rPr>
              <a:t>LIMRA and Life Happens. </a:t>
            </a:r>
          </a:p>
        </p:txBody>
      </p:sp>
    </p:spTree>
    <p:extLst>
      <p:ext uri="{BB962C8B-B14F-4D97-AF65-F5344CB8AC3E}">
        <p14:creationId xmlns:p14="http://schemas.microsoft.com/office/powerpoint/2010/main" val="1562342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BAADD-7813-3467-1798-3E1D0757EC1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891C673-3894-B0EE-63C6-1CBC30862949}"/>
              </a:ext>
            </a:extLst>
          </p:cNvPr>
          <p:cNvSpPr>
            <a:spLocks noGrp="1"/>
          </p:cNvSpPr>
          <p:nvPr>
            <p:ph type="title"/>
          </p:nvPr>
        </p:nvSpPr>
        <p:spPr/>
        <p:txBody>
          <a:bodyPr>
            <a:normAutofit/>
          </a:bodyPr>
          <a:lstStyle/>
          <a:p>
            <a:r>
              <a:rPr lang="en-US" dirty="0"/>
              <a:t>The Role of Social Media</a:t>
            </a:r>
          </a:p>
        </p:txBody>
      </p:sp>
      <p:sp>
        <p:nvSpPr>
          <p:cNvPr id="11" name="TextBox 10">
            <a:extLst>
              <a:ext uri="{FF2B5EF4-FFF2-40B4-BE49-F238E27FC236}">
                <a16:creationId xmlns:a16="http://schemas.microsoft.com/office/drawing/2014/main" id="{9D0A3994-6C30-387E-0882-1EDB527FAF8C}"/>
              </a:ext>
            </a:extLst>
          </p:cNvPr>
          <p:cNvSpPr txBox="1"/>
          <p:nvPr/>
        </p:nvSpPr>
        <p:spPr>
          <a:xfrm>
            <a:off x="526920" y="4331698"/>
            <a:ext cx="5071349" cy="1063048"/>
          </a:xfrm>
          <a:prstGeom prst="rect">
            <a:avLst/>
          </a:prstGeom>
          <a:noFill/>
        </p:spPr>
        <p:txBody>
          <a:bodyPr wrap="square">
            <a:spAutoFit/>
          </a:bodyPr>
          <a:lstStyle/>
          <a:p>
            <a:pPr>
              <a:lnSpc>
                <a:spcPct val="114000"/>
              </a:lnSpc>
            </a:pPr>
            <a:r>
              <a:rPr lang="en-US" sz="1400" b="1" u="none" strike="noStrike" baseline="0" dirty="0">
                <a:solidFill>
                  <a:srgbClr val="000000"/>
                </a:solidFill>
                <a:latin typeface="Aptos" panose="020B0004020202020204" pitchFamily="34" charset="0"/>
              </a:rPr>
              <a:t>“I learned about the difference in whole life, term life policies from YouTube videos</a:t>
            </a:r>
            <a:r>
              <a:rPr lang="en-US" sz="1400" b="1" dirty="0">
                <a:solidFill>
                  <a:srgbClr val="000000"/>
                </a:solidFill>
                <a:latin typeface="Aptos" panose="020B0004020202020204" pitchFamily="34" charset="0"/>
              </a:rPr>
              <a:t> … </a:t>
            </a:r>
            <a:r>
              <a:rPr lang="en-US" sz="1400" b="1" u="none" strike="noStrike" baseline="0" dirty="0">
                <a:solidFill>
                  <a:srgbClr val="000000"/>
                </a:solidFill>
                <a:latin typeface="Aptos" panose="020B0004020202020204" pitchFamily="34" charset="0"/>
              </a:rPr>
              <a:t>It’s almost like a space that offers life insurance education for dummies.” </a:t>
            </a:r>
            <a:br>
              <a:rPr lang="en-US" sz="1400" b="1" i="1" u="none" strike="noStrike" baseline="0" dirty="0">
                <a:solidFill>
                  <a:srgbClr val="000000"/>
                </a:solidFill>
                <a:latin typeface="Aptos" panose="020B0004020202020204" pitchFamily="34" charset="0"/>
              </a:rPr>
            </a:br>
            <a:r>
              <a:rPr lang="en-US" sz="1400" b="1" i="1" u="none" strike="noStrike" baseline="0" dirty="0">
                <a:solidFill>
                  <a:srgbClr val="000000"/>
                </a:solidFill>
                <a:latin typeface="Aptos" panose="020B0004020202020204" pitchFamily="34" charset="0"/>
              </a:rPr>
              <a:t>        </a:t>
            </a:r>
            <a:r>
              <a:rPr lang="en-US" sz="1400" b="0" i="1" u="none" strike="noStrike" baseline="0" dirty="0">
                <a:solidFill>
                  <a:srgbClr val="000000"/>
                </a:solidFill>
                <a:latin typeface="Aptos" panose="020B0004020202020204" pitchFamily="34" charset="0"/>
              </a:rPr>
              <a:t>—</a:t>
            </a:r>
            <a:r>
              <a:rPr lang="en-US" sz="1400" b="0" i="1" u="none" strike="noStrike" baseline="0" dirty="0" err="1">
                <a:solidFill>
                  <a:srgbClr val="000000"/>
                </a:solidFill>
                <a:latin typeface="Aptos" panose="020B0004020202020204" pitchFamily="34" charset="0"/>
              </a:rPr>
              <a:t>Shirlethia</a:t>
            </a:r>
            <a:r>
              <a:rPr lang="en-US" sz="1400" b="0" i="1" u="none" strike="noStrike" baseline="0" dirty="0">
                <a:solidFill>
                  <a:srgbClr val="000000"/>
                </a:solidFill>
                <a:latin typeface="Aptos" panose="020B0004020202020204" pitchFamily="34" charset="0"/>
              </a:rPr>
              <a:t>, owner, age 32 </a:t>
            </a:r>
            <a:endParaRPr lang="en-US" sz="1400" i="1" dirty="0"/>
          </a:p>
        </p:txBody>
      </p:sp>
      <p:sp>
        <p:nvSpPr>
          <p:cNvPr id="13" name="TextBox 12">
            <a:extLst>
              <a:ext uri="{FF2B5EF4-FFF2-40B4-BE49-F238E27FC236}">
                <a16:creationId xmlns:a16="http://schemas.microsoft.com/office/drawing/2014/main" id="{6FD6664E-4B93-21FD-FF84-129FCAB6EA65}"/>
              </a:ext>
            </a:extLst>
          </p:cNvPr>
          <p:cNvSpPr txBox="1"/>
          <p:nvPr/>
        </p:nvSpPr>
        <p:spPr>
          <a:xfrm>
            <a:off x="6738480" y="4331698"/>
            <a:ext cx="4847384" cy="1063048"/>
          </a:xfrm>
          <a:prstGeom prst="rect">
            <a:avLst/>
          </a:prstGeom>
          <a:noFill/>
        </p:spPr>
        <p:txBody>
          <a:bodyPr wrap="square">
            <a:spAutoFit/>
          </a:bodyPr>
          <a:lstStyle/>
          <a:p>
            <a:pPr>
              <a:lnSpc>
                <a:spcPct val="114000"/>
              </a:lnSpc>
            </a:pPr>
            <a:r>
              <a:rPr lang="en-US" sz="1400" b="1" u="none" strike="noStrike" baseline="0" dirty="0">
                <a:solidFill>
                  <a:srgbClr val="000000"/>
                </a:solidFill>
                <a:latin typeface="Aptos" panose="020B0004020202020204" pitchFamily="34" charset="0"/>
              </a:rPr>
              <a:t>“I've learned a lot from TikTok, I've learned that life insurance is highly customizable. It's made to fit your needs. And it varies greatly person by person.” </a:t>
            </a:r>
            <a:br>
              <a:rPr lang="en-US" sz="1400" b="1" i="1" u="none" strike="noStrike" baseline="0" dirty="0">
                <a:solidFill>
                  <a:srgbClr val="000000"/>
                </a:solidFill>
                <a:latin typeface="Aptos" panose="020B0004020202020204" pitchFamily="34" charset="0"/>
              </a:rPr>
            </a:br>
            <a:r>
              <a:rPr lang="en-US" sz="1400" b="1" i="1" u="none" strike="noStrike" baseline="0" dirty="0">
                <a:solidFill>
                  <a:srgbClr val="000000"/>
                </a:solidFill>
                <a:latin typeface="Aptos" panose="020B0004020202020204" pitchFamily="34" charset="0"/>
              </a:rPr>
              <a:t>        </a:t>
            </a:r>
            <a:r>
              <a:rPr lang="en-US" sz="1400" b="0" i="1" u="none" strike="noStrike" baseline="0" dirty="0">
                <a:solidFill>
                  <a:srgbClr val="000000"/>
                </a:solidFill>
                <a:latin typeface="Aptos" panose="020B0004020202020204" pitchFamily="34" charset="0"/>
              </a:rPr>
              <a:t>—Gab, non-owner, age 28 </a:t>
            </a:r>
            <a:endParaRPr lang="en-US" sz="1400" i="1" dirty="0"/>
          </a:p>
        </p:txBody>
      </p:sp>
      <p:pic>
        <p:nvPicPr>
          <p:cNvPr id="1026" name="Picture 2" descr="YouTube Logo, symbol, meaning, history, PNG, brand">
            <a:extLst>
              <a:ext uri="{FF2B5EF4-FFF2-40B4-BE49-F238E27FC236}">
                <a16:creationId xmlns:a16="http://schemas.microsoft.com/office/drawing/2014/main" id="{D1C6C028-57E0-F288-42E3-D519712CD1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12684" y="1796220"/>
            <a:ext cx="2720730" cy="15304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kTok Logo (PNG e SVG) Download Vetorial Transparente">
            <a:extLst>
              <a:ext uri="{FF2B5EF4-FFF2-40B4-BE49-F238E27FC236}">
                <a16:creationId xmlns:a16="http://schemas.microsoft.com/office/drawing/2014/main" id="{B7E89AE0-95FC-6421-6627-C75F7275E47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88966" y="1695405"/>
            <a:ext cx="1614067" cy="16140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acebook Transparent Logo">
            <a:extLst>
              <a:ext uri="{FF2B5EF4-FFF2-40B4-BE49-F238E27FC236}">
                <a16:creationId xmlns:a16="http://schemas.microsoft.com/office/drawing/2014/main" id="{6096A307-10FC-01A4-BDE3-63C0914831E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645851" y="1743132"/>
            <a:ext cx="1614067" cy="161406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2">
            <a:extLst>
              <a:ext uri="{FF2B5EF4-FFF2-40B4-BE49-F238E27FC236}">
                <a16:creationId xmlns:a16="http://schemas.microsoft.com/office/drawing/2014/main" id="{434F8471-41F8-41A1-E861-D31D447F38E8}"/>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12</a:t>
            </a:fld>
            <a:endParaRPr lang="en-US" sz="900" dirty="0">
              <a:latin typeface="Aptos" panose="020B0004020202020204" pitchFamily="34" charset="0"/>
            </a:endParaRPr>
          </a:p>
        </p:txBody>
      </p:sp>
      <p:sp>
        <p:nvSpPr>
          <p:cNvPr id="3" name="Text Placeholder 9">
            <a:extLst>
              <a:ext uri="{FF2B5EF4-FFF2-40B4-BE49-F238E27FC236}">
                <a16:creationId xmlns:a16="http://schemas.microsoft.com/office/drawing/2014/main" id="{C30EF3BE-3EB4-44BD-BEB9-3E1C5057C0E7}"/>
              </a:ext>
            </a:extLst>
          </p:cNvPr>
          <p:cNvSpPr txBox="1">
            <a:spLocks/>
          </p:cNvSpPr>
          <p:nvPr/>
        </p:nvSpPr>
        <p:spPr>
          <a:xfrm>
            <a:off x="417448" y="5980090"/>
            <a:ext cx="5792852"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b="0" i="0" dirty="0">
                <a:effectLst/>
                <a:latin typeface="Segoe UI" panose="020B0502040204020203" pitchFamily="34" charset="0"/>
              </a:rPr>
              <a:t>Source: </a:t>
            </a:r>
            <a:r>
              <a:rPr lang="en-US" b="0" i="1" dirty="0">
                <a:effectLst/>
                <a:latin typeface="Segoe UI" panose="020B0502040204020203" pitchFamily="34" charset="0"/>
              </a:rPr>
              <a:t>Opportunities in Underserved Markets: Young Consumers' Life Insurance Expectations and Experiences</a:t>
            </a:r>
            <a:r>
              <a:rPr lang="en-US" b="0" i="0" dirty="0">
                <a:effectLst/>
                <a:latin typeface="Segoe UI" panose="020B0502040204020203" pitchFamily="34" charset="0"/>
              </a:rPr>
              <a:t>, LIMRA, 2025.</a:t>
            </a:r>
          </a:p>
        </p:txBody>
      </p:sp>
    </p:spTree>
    <p:extLst>
      <p:ext uri="{BB962C8B-B14F-4D97-AF65-F5344CB8AC3E}">
        <p14:creationId xmlns:p14="http://schemas.microsoft.com/office/powerpoint/2010/main" val="4076685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E8011-D8C1-F5B3-DDDC-8195F928ADB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2AB283D-39F3-3DAA-8156-9CE21A3F27E9}"/>
              </a:ext>
            </a:extLst>
          </p:cNvPr>
          <p:cNvSpPr>
            <a:spLocks noGrp="1"/>
          </p:cNvSpPr>
          <p:nvPr>
            <p:ph type="body" sz="quarter" idx="10"/>
          </p:nvPr>
        </p:nvSpPr>
        <p:spPr>
          <a:xfrm>
            <a:off x="266701" y="1142999"/>
            <a:ext cx="5334000" cy="5434445"/>
          </a:xfrm>
        </p:spPr>
        <p:txBody>
          <a:bodyPr/>
          <a:lstStyle/>
          <a:p>
            <a:pPr marL="0" indent="0">
              <a:lnSpc>
                <a:spcPct val="114000"/>
              </a:lnSpc>
              <a:spcAft>
                <a:spcPts val="1400"/>
              </a:spcAft>
              <a:buNone/>
            </a:pPr>
            <a:r>
              <a:rPr lang="en-US" b="1" dirty="0">
                <a:solidFill>
                  <a:schemeClr val="tx2"/>
                </a:solidFill>
                <a:latin typeface="+mn-lt"/>
              </a:rPr>
              <a:t>C</a:t>
            </a:r>
            <a:r>
              <a:rPr lang="en-US" b="1" i="0" u="none" strike="noStrike" baseline="0" dirty="0">
                <a:solidFill>
                  <a:schemeClr val="tx2"/>
                </a:solidFill>
                <a:latin typeface="+mn-lt"/>
              </a:rPr>
              <a:t>redentials </a:t>
            </a:r>
          </a:p>
          <a:p>
            <a:pPr marL="342900" lvl="1" indent="0">
              <a:lnSpc>
                <a:spcPct val="114000"/>
              </a:lnSpc>
              <a:spcAft>
                <a:spcPts val="0"/>
              </a:spcAft>
              <a:buNone/>
            </a:pPr>
            <a:r>
              <a:rPr lang="en-US" sz="1600" b="1" u="none" strike="noStrike" baseline="0" dirty="0">
                <a:solidFill>
                  <a:srgbClr val="000000"/>
                </a:solidFill>
                <a:latin typeface="+mn-lt"/>
              </a:rPr>
              <a:t>“I subscribe to people and follow those who are actually doing the business themselves. Not just getting paid to promote things online but having no real-world experience. If they are transparent, I will mostly trust them.” </a:t>
            </a:r>
            <a:endParaRPr lang="en-US" sz="1600" b="1" dirty="0">
              <a:solidFill>
                <a:srgbClr val="000000"/>
              </a:solidFill>
              <a:latin typeface="+mn-lt"/>
            </a:endParaRPr>
          </a:p>
          <a:p>
            <a:pPr marL="342900" lvl="1" indent="0">
              <a:lnSpc>
                <a:spcPct val="114000"/>
              </a:lnSpc>
              <a:spcAft>
                <a:spcPts val="0"/>
              </a:spcAft>
              <a:buNone/>
            </a:pPr>
            <a:r>
              <a:rPr lang="en-US" sz="1600" b="1" i="1" u="none" strike="noStrike" baseline="0" dirty="0">
                <a:solidFill>
                  <a:srgbClr val="000000"/>
                </a:solidFill>
                <a:latin typeface="+mn-lt"/>
              </a:rPr>
              <a:t>        </a:t>
            </a:r>
            <a:r>
              <a:rPr lang="en-US" sz="1600" b="0" i="1" u="none" strike="noStrike" baseline="0" dirty="0">
                <a:solidFill>
                  <a:srgbClr val="000000"/>
                </a:solidFill>
                <a:latin typeface="+mn-lt"/>
              </a:rPr>
              <a:t>—Brian, non-owner, age 24 </a:t>
            </a:r>
          </a:p>
          <a:p>
            <a:pPr marL="0" indent="0">
              <a:lnSpc>
                <a:spcPct val="114000"/>
              </a:lnSpc>
              <a:spcAft>
                <a:spcPts val="0"/>
              </a:spcAft>
              <a:buNone/>
            </a:pPr>
            <a:endParaRPr lang="en-US" b="1" dirty="0">
              <a:solidFill>
                <a:schemeClr val="tx2"/>
              </a:solidFill>
              <a:latin typeface="+mn-lt"/>
            </a:endParaRPr>
          </a:p>
          <a:p>
            <a:pPr marL="0" indent="0">
              <a:lnSpc>
                <a:spcPct val="114000"/>
              </a:lnSpc>
              <a:spcAft>
                <a:spcPts val="1400"/>
              </a:spcAft>
              <a:buNone/>
            </a:pPr>
            <a:r>
              <a:rPr lang="en-US" b="1" dirty="0">
                <a:solidFill>
                  <a:schemeClr val="tx2"/>
                </a:solidFill>
                <a:latin typeface="+mn-lt"/>
              </a:rPr>
              <a:t>A</a:t>
            </a:r>
            <a:r>
              <a:rPr lang="en-US" b="1" i="0" u="none" strike="noStrike" baseline="0" dirty="0">
                <a:solidFill>
                  <a:schemeClr val="tx2"/>
                </a:solidFill>
                <a:latin typeface="+mn-lt"/>
              </a:rPr>
              <a:t>ssociation With a Name Brand </a:t>
            </a:r>
          </a:p>
          <a:p>
            <a:pPr marL="342900" lvl="1" indent="0">
              <a:lnSpc>
                <a:spcPct val="114000"/>
              </a:lnSpc>
              <a:buNone/>
            </a:pPr>
            <a:r>
              <a:rPr lang="en-US" sz="1600" b="1" u="none" strike="noStrike" baseline="0" dirty="0">
                <a:solidFill>
                  <a:srgbClr val="000000"/>
                </a:solidFill>
                <a:latin typeface="+mn-lt"/>
              </a:rPr>
              <a:t>“The finance influencers that I follow, I very much trust. But there is a lot of nonsense out there regarding finance that makes you have to be careful. In regard to financial products, I only really follow big firms/brokerages like Vanguard and Fidelity.” </a:t>
            </a:r>
            <a:br>
              <a:rPr lang="en-US" sz="1600" b="1" i="1" u="none" strike="noStrike" baseline="0" dirty="0">
                <a:solidFill>
                  <a:srgbClr val="000000"/>
                </a:solidFill>
                <a:latin typeface="+mn-lt"/>
              </a:rPr>
            </a:br>
            <a:r>
              <a:rPr lang="en-US" sz="1600" b="1" i="1" u="none" strike="noStrike" baseline="0" dirty="0">
                <a:solidFill>
                  <a:srgbClr val="000000"/>
                </a:solidFill>
                <a:latin typeface="+mn-lt"/>
              </a:rPr>
              <a:t>        </a:t>
            </a:r>
            <a:r>
              <a:rPr lang="en-US" sz="1600" b="0" i="1" u="none" strike="noStrike" baseline="0" dirty="0">
                <a:solidFill>
                  <a:srgbClr val="000000"/>
                </a:solidFill>
                <a:latin typeface="+mn-lt"/>
              </a:rPr>
              <a:t>—Dominic, non-owner, age 31 </a:t>
            </a:r>
          </a:p>
          <a:p>
            <a:pPr marL="0" indent="0">
              <a:lnSpc>
                <a:spcPct val="114000"/>
              </a:lnSpc>
              <a:buNone/>
            </a:pPr>
            <a:endParaRPr lang="en-US" sz="1200" dirty="0">
              <a:latin typeface="+mn-lt"/>
            </a:endParaRPr>
          </a:p>
        </p:txBody>
      </p:sp>
      <p:pic>
        <p:nvPicPr>
          <p:cNvPr id="8" name="Picture Placeholder 7">
            <a:extLst>
              <a:ext uri="{FF2B5EF4-FFF2-40B4-BE49-F238E27FC236}">
                <a16:creationId xmlns:a16="http://schemas.microsoft.com/office/drawing/2014/main" id="{6A1B9F16-6058-ED81-95BD-8761E2F8CCFE}"/>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p:blipFill>
        <p:spPr>
          <a:xfrm flipH="1">
            <a:off x="6096000" y="1143000"/>
            <a:ext cx="5676900" cy="4593772"/>
          </a:xfrm>
        </p:spPr>
      </p:pic>
      <p:sp>
        <p:nvSpPr>
          <p:cNvPr id="5" name="Title 4">
            <a:extLst>
              <a:ext uri="{FF2B5EF4-FFF2-40B4-BE49-F238E27FC236}">
                <a16:creationId xmlns:a16="http://schemas.microsoft.com/office/drawing/2014/main" id="{CE3F31B2-4B50-5F9F-BFC7-63606CCEBE2F}"/>
              </a:ext>
            </a:extLst>
          </p:cNvPr>
          <p:cNvSpPr>
            <a:spLocks noGrp="1"/>
          </p:cNvSpPr>
          <p:nvPr>
            <p:ph type="title"/>
          </p:nvPr>
        </p:nvSpPr>
        <p:spPr/>
        <p:txBody>
          <a:bodyPr>
            <a:normAutofit/>
          </a:bodyPr>
          <a:lstStyle/>
          <a:p>
            <a:r>
              <a:rPr lang="en-US" dirty="0"/>
              <a:t>Building Trust &amp; Authenticity in Social Media Content </a:t>
            </a:r>
          </a:p>
        </p:txBody>
      </p:sp>
      <p:sp>
        <p:nvSpPr>
          <p:cNvPr id="4" name="Slide Number Placeholder 2">
            <a:extLst>
              <a:ext uri="{FF2B5EF4-FFF2-40B4-BE49-F238E27FC236}">
                <a16:creationId xmlns:a16="http://schemas.microsoft.com/office/drawing/2014/main" id="{96E3F28B-8A82-CC0D-C36F-DDC1BB5DAD28}"/>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13</a:t>
            </a:fld>
            <a:endParaRPr lang="en-US" sz="900" dirty="0">
              <a:latin typeface="Aptos" panose="020B0004020202020204" pitchFamily="34" charset="0"/>
            </a:endParaRPr>
          </a:p>
        </p:txBody>
      </p:sp>
      <p:sp>
        <p:nvSpPr>
          <p:cNvPr id="6" name="Text Placeholder 9">
            <a:extLst>
              <a:ext uri="{FF2B5EF4-FFF2-40B4-BE49-F238E27FC236}">
                <a16:creationId xmlns:a16="http://schemas.microsoft.com/office/drawing/2014/main" id="{C4C47B51-B685-7FDA-4E30-0BB2F5465A81}"/>
              </a:ext>
            </a:extLst>
          </p:cNvPr>
          <p:cNvSpPr txBox="1">
            <a:spLocks/>
          </p:cNvSpPr>
          <p:nvPr/>
        </p:nvSpPr>
        <p:spPr>
          <a:xfrm>
            <a:off x="417448" y="5980090"/>
            <a:ext cx="5792852"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b="0" i="0" dirty="0">
                <a:effectLst/>
                <a:latin typeface="Segoe UI" panose="020B0502040204020203" pitchFamily="34" charset="0"/>
              </a:rPr>
              <a:t>Source: </a:t>
            </a:r>
            <a:r>
              <a:rPr lang="en-US" b="0" i="1" dirty="0">
                <a:effectLst/>
                <a:latin typeface="Segoe UI" panose="020B0502040204020203" pitchFamily="34" charset="0"/>
              </a:rPr>
              <a:t>Opportunities in Underserved Markets: Young Consumers' Life Insurance Expectations and Experiences</a:t>
            </a:r>
            <a:r>
              <a:rPr lang="en-US" b="0" i="0" dirty="0">
                <a:effectLst/>
                <a:latin typeface="Segoe UI" panose="020B0502040204020203" pitchFamily="34" charset="0"/>
              </a:rPr>
              <a:t>, LIMRA, 2025.</a:t>
            </a:r>
          </a:p>
        </p:txBody>
      </p:sp>
    </p:spTree>
    <p:extLst>
      <p:ext uri="{BB962C8B-B14F-4D97-AF65-F5344CB8AC3E}">
        <p14:creationId xmlns:p14="http://schemas.microsoft.com/office/powerpoint/2010/main" val="2192548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E4BA515-0075-47D9-D41F-07B17A068A7F}"/>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p:blipFill>
        <p:spPr>
          <a:xfrm>
            <a:off x="6107113" y="793750"/>
            <a:ext cx="6089650" cy="6089650"/>
          </a:xfrm>
        </p:spPr>
      </p:pic>
      <p:sp>
        <p:nvSpPr>
          <p:cNvPr id="3" name="Text Placeholder 2">
            <a:extLst>
              <a:ext uri="{FF2B5EF4-FFF2-40B4-BE49-F238E27FC236}">
                <a16:creationId xmlns:a16="http://schemas.microsoft.com/office/drawing/2014/main" id="{E7D9F144-9C2E-D5C8-C9A6-1A08A567E5F0}"/>
              </a:ext>
            </a:extLst>
          </p:cNvPr>
          <p:cNvSpPr>
            <a:spLocks noGrp="1"/>
          </p:cNvSpPr>
          <p:nvPr>
            <p:ph type="body" sz="quarter" idx="13"/>
          </p:nvPr>
        </p:nvSpPr>
        <p:spPr>
          <a:xfrm>
            <a:off x="249382" y="935253"/>
            <a:ext cx="5579918" cy="5496791"/>
          </a:xfrm>
        </p:spPr>
        <p:txBody>
          <a:bodyPr/>
          <a:lstStyle/>
          <a:p>
            <a:pPr marL="0" indent="0" algn="ctr">
              <a:spcAft>
                <a:spcPts val="0"/>
              </a:spcAft>
              <a:buNone/>
            </a:pPr>
            <a:r>
              <a:rPr lang="en-US" b="1" i="0" u="none" strike="noStrike" baseline="0">
                <a:solidFill>
                  <a:srgbClr val="005F9F"/>
                </a:solidFill>
                <a:latin typeface="Aptos" panose="020B0004020202020204" pitchFamily="34" charset="0"/>
              </a:rPr>
              <a:t>What </a:t>
            </a:r>
            <a:r>
              <a:rPr lang="en-US" b="1" i="0" u="none" strike="noStrike" baseline="0" dirty="0">
                <a:solidFill>
                  <a:srgbClr val="005F9F"/>
                </a:solidFill>
                <a:latin typeface="Aptos" panose="020B0004020202020204" pitchFamily="34" charset="0"/>
              </a:rPr>
              <a:t>Young People Want to See on Social Media </a:t>
            </a:r>
          </a:p>
          <a:p>
            <a:pPr marL="0" indent="0" algn="ctr">
              <a:spcAft>
                <a:spcPts val="0"/>
              </a:spcAft>
              <a:buNone/>
            </a:pPr>
            <a:endParaRPr lang="en-US" sz="1200" b="1" i="0" u="none" strike="noStrike" baseline="0" dirty="0">
              <a:solidFill>
                <a:srgbClr val="005F9F"/>
              </a:solidFill>
              <a:latin typeface="Aptos" panose="020B0004020202020204" pitchFamily="34" charset="0"/>
            </a:endParaRPr>
          </a:p>
          <a:p>
            <a:pPr marL="0" indent="0" algn="ctr">
              <a:spcAft>
                <a:spcPts val="1200"/>
              </a:spcAft>
              <a:buNone/>
            </a:pPr>
            <a:endParaRPr lang="en-US" sz="100" b="1" i="0" u="none" strike="noStrike" baseline="0" dirty="0">
              <a:solidFill>
                <a:srgbClr val="005F9F"/>
              </a:solidFill>
              <a:latin typeface="Aptos" panose="020B0004020202020204" pitchFamily="34" charset="0"/>
            </a:endParaRPr>
          </a:p>
          <a:p>
            <a:pPr marL="0" indent="0">
              <a:lnSpc>
                <a:spcPct val="114000"/>
              </a:lnSpc>
              <a:spcAft>
                <a:spcPts val="1400"/>
              </a:spcAft>
              <a:buNone/>
            </a:pPr>
            <a:r>
              <a:rPr lang="en-US" sz="2000" b="1" u="none" strike="noStrike" baseline="0" dirty="0">
                <a:solidFill>
                  <a:srgbClr val="000000"/>
                </a:solidFill>
                <a:latin typeface="Aptos" panose="020B0004020202020204" pitchFamily="34" charset="0"/>
              </a:rPr>
              <a:t>“I would like to see … real-life uses of life insurance policies.” </a:t>
            </a:r>
            <a:br>
              <a:rPr lang="en-US" sz="2000" b="1" i="1" u="none" strike="noStrike" baseline="0" dirty="0">
                <a:solidFill>
                  <a:srgbClr val="000000"/>
                </a:solidFill>
                <a:latin typeface="Aptos" panose="020B0004020202020204" pitchFamily="34" charset="0"/>
              </a:rPr>
            </a:br>
            <a:r>
              <a:rPr lang="en-US" sz="2000" b="1" i="1" u="none" strike="noStrike" baseline="0" dirty="0">
                <a:solidFill>
                  <a:srgbClr val="000000"/>
                </a:solidFill>
                <a:latin typeface="Aptos" panose="020B0004020202020204" pitchFamily="34" charset="0"/>
              </a:rPr>
              <a:t>       </a:t>
            </a:r>
            <a:r>
              <a:rPr lang="en-US" sz="2000" b="0" i="1" u="none" strike="noStrike" baseline="0" dirty="0">
                <a:solidFill>
                  <a:srgbClr val="000000"/>
                </a:solidFill>
              </a:rPr>
              <a:t>—</a:t>
            </a:r>
            <a:r>
              <a:rPr lang="en-US" sz="2000" b="0" i="1" u="none" strike="noStrike" baseline="0" dirty="0">
                <a:solidFill>
                  <a:srgbClr val="000000"/>
                </a:solidFill>
                <a:latin typeface="Aptos" panose="020B0004020202020204" pitchFamily="34" charset="0"/>
              </a:rPr>
              <a:t>Weston, owner, age 31 </a:t>
            </a:r>
          </a:p>
          <a:p>
            <a:pPr marL="0" indent="0">
              <a:lnSpc>
                <a:spcPct val="114000"/>
              </a:lnSpc>
              <a:spcAft>
                <a:spcPts val="1400"/>
              </a:spcAft>
              <a:buNone/>
            </a:pPr>
            <a:r>
              <a:rPr lang="en-US" sz="2000" b="1" u="none" strike="noStrike" baseline="0" dirty="0">
                <a:solidFill>
                  <a:srgbClr val="000000"/>
                </a:solidFill>
                <a:latin typeface="Aptos" panose="020B0004020202020204" pitchFamily="34" charset="0"/>
              </a:rPr>
              <a:t>“If you offer a great servic</a:t>
            </a:r>
            <a:r>
              <a:rPr lang="en-US" sz="2000" b="1" dirty="0">
                <a:solidFill>
                  <a:srgbClr val="000000"/>
                </a:solidFill>
              </a:rPr>
              <a:t>e,</a:t>
            </a:r>
            <a:r>
              <a:rPr lang="en-US" sz="2000" b="1" u="none" strike="noStrike" baseline="0" dirty="0">
                <a:solidFill>
                  <a:srgbClr val="000000"/>
                </a:solidFill>
                <a:latin typeface="Aptos" panose="020B0004020202020204" pitchFamily="34" charset="0"/>
              </a:rPr>
              <a:t> then the service will sell itself.” </a:t>
            </a:r>
            <a:br>
              <a:rPr lang="en-US" sz="2000" b="1" i="1" u="none" strike="noStrike" baseline="0" dirty="0">
                <a:solidFill>
                  <a:srgbClr val="000000"/>
                </a:solidFill>
                <a:latin typeface="Aptos" panose="020B0004020202020204" pitchFamily="34" charset="0"/>
              </a:rPr>
            </a:br>
            <a:r>
              <a:rPr lang="en-US" sz="2000" b="1" i="1" u="none" strike="noStrike" baseline="0" dirty="0">
                <a:solidFill>
                  <a:srgbClr val="000000"/>
                </a:solidFill>
                <a:latin typeface="Aptos" panose="020B0004020202020204" pitchFamily="34" charset="0"/>
              </a:rPr>
              <a:t>        </a:t>
            </a:r>
            <a:r>
              <a:rPr lang="en-US" sz="2000" b="0" i="1" u="none" strike="noStrike" baseline="0" dirty="0">
                <a:solidFill>
                  <a:srgbClr val="000000"/>
                </a:solidFill>
              </a:rPr>
              <a:t>—</a:t>
            </a:r>
            <a:r>
              <a:rPr lang="en-US" sz="2000" b="0" i="1" u="none" strike="noStrike" baseline="0" dirty="0">
                <a:solidFill>
                  <a:srgbClr val="000000"/>
                </a:solidFill>
                <a:latin typeface="Aptos" panose="020B0004020202020204" pitchFamily="34" charset="0"/>
              </a:rPr>
              <a:t>Brian, non-owner, age 24 </a:t>
            </a:r>
            <a:endParaRPr lang="en-US" sz="2000" i="1" dirty="0">
              <a:solidFill>
                <a:srgbClr val="000000"/>
              </a:solidFill>
            </a:endParaRPr>
          </a:p>
          <a:p>
            <a:pPr marL="0" indent="0">
              <a:lnSpc>
                <a:spcPct val="114000"/>
              </a:lnSpc>
              <a:spcAft>
                <a:spcPts val="1400"/>
              </a:spcAft>
              <a:buNone/>
            </a:pPr>
            <a:r>
              <a:rPr lang="en-US" sz="2000" b="1" i="0" u="none" strike="noStrike" baseline="0" dirty="0">
                <a:solidFill>
                  <a:srgbClr val="005F9F"/>
                </a:solidFill>
                <a:latin typeface="Aptos" panose="020B0004020202020204" pitchFamily="34" charset="0"/>
              </a:rPr>
              <a:t>Should Avoid According to Young People </a:t>
            </a:r>
          </a:p>
          <a:p>
            <a:pPr marL="0" indent="0">
              <a:lnSpc>
                <a:spcPct val="114000"/>
              </a:lnSpc>
              <a:spcAft>
                <a:spcPts val="1400"/>
              </a:spcAft>
              <a:buNone/>
            </a:pPr>
            <a:r>
              <a:rPr lang="en-US" sz="2000" b="0" i="0" u="none" strike="noStrike" baseline="0" dirty="0">
                <a:solidFill>
                  <a:srgbClr val="000000"/>
                </a:solidFill>
                <a:latin typeface="Aptos" panose="020B0004020202020204" pitchFamily="34" charset="0"/>
              </a:rPr>
              <a:t>Overt </a:t>
            </a:r>
            <a:r>
              <a:rPr lang="en-US" sz="2000" b="1" i="1" u="none" strike="noStrike" baseline="0" dirty="0">
                <a:solidFill>
                  <a:srgbClr val="000000"/>
                </a:solidFill>
                <a:latin typeface="Aptos" panose="020B0004020202020204" pitchFamily="34" charset="0"/>
              </a:rPr>
              <a:t>“sales pitches”</a:t>
            </a:r>
          </a:p>
          <a:p>
            <a:pPr marL="0" indent="0">
              <a:lnSpc>
                <a:spcPct val="114000"/>
              </a:lnSpc>
              <a:spcAft>
                <a:spcPts val="1400"/>
              </a:spcAft>
              <a:buNone/>
            </a:pPr>
            <a:r>
              <a:rPr lang="en-US" sz="2000" b="0" i="0" u="none" strike="noStrike" baseline="0" dirty="0">
                <a:solidFill>
                  <a:srgbClr val="000000"/>
                </a:solidFill>
                <a:latin typeface="Aptos" panose="020B0004020202020204" pitchFamily="34" charset="0"/>
              </a:rPr>
              <a:t>Content that is not immediately interesting as people will </a:t>
            </a:r>
            <a:r>
              <a:rPr lang="en-US" sz="2000" b="1" i="1" u="none" strike="noStrike" baseline="0" dirty="0">
                <a:solidFill>
                  <a:srgbClr val="000000"/>
                </a:solidFill>
                <a:latin typeface="Aptos" panose="020B0004020202020204" pitchFamily="34" charset="0"/>
              </a:rPr>
              <a:t>“scroll right by” </a:t>
            </a:r>
            <a:endParaRPr lang="en-US" sz="2000" b="0" i="0" u="none" strike="noStrike" baseline="0" dirty="0">
              <a:solidFill>
                <a:srgbClr val="000000"/>
              </a:solidFill>
              <a:latin typeface="Aptos" panose="020B0004020202020204" pitchFamily="34" charset="0"/>
            </a:endParaRPr>
          </a:p>
          <a:p>
            <a:pPr marL="0" indent="0">
              <a:lnSpc>
                <a:spcPct val="114000"/>
              </a:lnSpc>
              <a:spcAft>
                <a:spcPts val="1400"/>
              </a:spcAft>
              <a:buNone/>
            </a:pPr>
            <a:endParaRPr lang="en-US" sz="2000" b="0" i="1" u="none" strike="noStrike" baseline="0" dirty="0">
              <a:solidFill>
                <a:srgbClr val="000000"/>
              </a:solidFill>
              <a:latin typeface="Aptos" panose="020B0004020202020204" pitchFamily="34" charset="0"/>
            </a:endParaRPr>
          </a:p>
          <a:p>
            <a:pPr marL="0" indent="0">
              <a:lnSpc>
                <a:spcPct val="114000"/>
              </a:lnSpc>
              <a:buNone/>
            </a:pPr>
            <a:endParaRPr lang="en-US" sz="1000" dirty="0"/>
          </a:p>
        </p:txBody>
      </p:sp>
      <p:sp>
        <p:nvSpPr>
          <p:cNvPr id="5" name="Title 4">
            <a:extLst>
              <a:ext uri="{FF2B5EF4-FFF2-40B4-BE49-F238E27FC236}">
                <a16:creationId xmlns:a16="http://schemas.microsoft.com/office/drawing/2014/main" id="{8585A189-161E-A500-68CD-E5D27CA7DB1B}"/>
              </a:ext>
            </a:extLst>
          </p:cNvPr>
          <p:cNvSpPr>
            <a:spLocks noGrp="1"/>
          </p:cNvSpPr>
          <p:nvPr>
            <p:ph type="title"/>
          </p:nvPr>
        </p:nvSpPr>
        <p:spPr/>
        <p:txBody>
          <a:bodyPr>
            <a:normAutofit/>
          </a:bodyPr>
          <a:lstStyle/>
          <a:p>
            <a:r>
              <a:rPr lang="en-US" dirty="0"/>
              <a:t>Actionable Strategies </a:t>
            </a:r>
          </a:p>
        </p:txBody>
      </p:sp>
      <p:sp>
        <p:nvSpPr>
          <p:cNvPr id="2" name="Slide Number Placeholder 2">
            <a:extLst>
              <a:ext uri="{FF2B5EF4-FFF2-40B4-BE49-F238E27FC236}">
                <a16:creationId xmlns:a16="http://schemas.microsoft.com/office/drawing/2014/main" id="{67D57676-A1EE-DEF1-CF59-FEB036E0435C}"/>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14</a:t>
            </a:fld>
            <a:endParaRPr lang="en-US" sz="900" dirty="0">
              <a:latin typeface="Aptos" panose="020B0004020202020204" pitchFamily="34" charset="0"/>
            </a:endParaRPr>
          </a:p>
        </p:txBody>
      </p:sp>
      <p:sp>
        <p:nvSpPr>
          <p:cNvPr id="4" name="Text Placeholder 9">
            <a:extLst>
              <a:ext uri="{FF2B5EF4-FFF2-40B4-BE49-F238E27FC236}">
                <a16:creationId xmlns:a16="http://schemas.microsoft.com/office/drawing/2014/main" id="{E3CAA4CA-FF3A-BFFC-CE90-ACE631248CF5}"/>
              </a:ext>
            </a:extLst>
          </p:cNvPr>
          <p:cNvSpPr txBox="1">
            <a:spLocks/>
          </p:cNvSpPr>
          <p:nvPr/>
        </p:nvSpPr>
        <p:spPr>
          <a:xfrm>
            <a:off x="417448" y="5980090"/>
            <a:ext cx="5792852"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b="0" i="0" dirty="0">
                <a:effectLst/>
                <a:latin typeface="Segoe UI" panose="020B0502040204020203" pitchFamily="34" charset="0"/>
              </a:rPr>
              <a:t>Source: </a:t>
            </a:r>
            <a:r>
              <a:rPr lang="en-US" b="0" i="1" dirty="0">
                <a:effectLst/>
                <a:latin typeface="Segoe UI" panose="020B0502040204020203" pitchFamily="34" charset="0"/>
              </a:rPr>
              <a:t>Opportunities in Underserved Markets: Young Consumers' Life Insurance Expectations and Experiences</a:t>
            </a:r>
            <a:r>
              <a:rPr lang="en-US" b="0" i="0" dirty="0">
                <a:effectLst/>
                <a:latin typeface="Segoe UI" panose="020B0502040204020203" pitchFamily="34" charset="0"/>
              </a:rPr>
              <a:t>, LIMRA, 2025.</a:t>
            </a:r>
          </a:p>
        </p:txBody>
      </p:sp>
      <p:pic>
        <p:nvPicPr>
          <p:cNvPr id="9" name="Picture 8" descr="A black and white logo with white text&#10;&#10;Description automatically generated">
            <a:extLst>
              <a:ext uri="{FF2B5EF4-FFF2-40B4-BE49-F238E27FC236}">
                <a16:creationId xmlns:a16="http://schemas.microsoft.com/office/drawing/2014/main" id="{5E436751-826F-5B0C-2EB3-F7D86ADFDE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1108674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FEB141F-5792-826C-38B1-51DB5BF3B6C6}"/>
              </a:ext>
            </a:extLst>
          </p:cNvPr>
          <p:cNvSpPr>
            <a:spLocks noGrp="1"/>
          </p:cNvSpPr>
          <p:nvPr>
            <p:ph type="body" sz="quarter" idx="10"/>
          </p:nvPr>
        </p:nvSpPr>
        <p:spPr>
          <a:xfrm>
            <a:off x="495300" y="1600518"/>
            <a:ext cx="3475038" cy="473089"/>
          </a:xfrm>
        </p:spPr>
        <p:txBody>
          <a:bodyPr/>
          <a:lstStyle/>
          <a:p>
            <a:r>
              <a:rPr lang="en-US" dirty="0"/>
              <a:t>Trusting</a:t>
            </a:r>
          </a:p>
        </p:txBody>
      </p:sp>
      <p:sp>
        <p:nvSpPr>
          <p:cNvPr id="12" name="Text Placeholder 11">
            <a:extLst>
              <a:ext uri="{FF2B5EF4-FFF2-40B4-BE49-F238E27FC236}">
                <a16:creationId xmlns:a16="http://schemas.microsoft.com/office/drawing/2014/main" id="{75FD1108-75CD-E3CA-6E2F-E5E4ED0342DC}"/>
              </a:ext>
            </a:extLst>
          </p:cNvPr>
          <p:cNvSpPr>
            <a:spLocks noGrp="1"/>
          </p:cNvSpPr>
          <p:nvPr>
            <p:ph type="body" sz="quarter" idx="11"/>
          </p:nvPr>
        </p:nvSpPr>
        <p:spPr>
          <a:xfrm>
            <a:off x="4369161" y="1600517"/>
            <a:ext cx="3475038" cy="458883"/>
          </a:xfrm>
        </p:spPr>
        <p:txBody>
          <a:bodyPr/>
          <a:lstStyle/>
          <a:p>
            <a:r>
              <a:rPr lang="en-US" dirty="0"/>
              <a:t>undecided</a:t>
            </a:r>
          </a:p>
        </p:txBody>
      </p:sp>
      <p:sp>
        <p:nvSpPr>
          <p:cNvPr id="17" name="Text Placeholder 16">
            <a:extLst>
              <a:ext uri="{FF2B5EF4-FFF2-40B4-BE49-F238E27FC236}">
                <a16:creationId xmlns:a16="http://schemas.microsoft.com/office/drawing/2014/main" id="{A1B6250B-334D-2ED6-1ED4-339A0401C89C}"/>
              </a:ext>
            </a:extLst>
          </p:cNvPr>
          <p:cNvSpPr>
            <a:spLocks noGrp="1"/>
          </p:cNvSpPr>
          <p:nvPr>
            <p:ph type="body" sz="quarter" idx="12"/>
          </p:nvPr>
        </p:nvSpPr>
        <p:spPr>
          <a:xfrm>
            <a:off x="8286801" y="1600518"/>
            <a:ext cx="3475038" cy="458882"/>
          </a:xfrm>
        </p:spPr>
        <p:txBody>
          <a:bodyPr/>
          <a:lstStyle/>
          <a:p>
            <a:r>
              <a:rPr lang="en-US" dirty="0"/>
              <a:t>Not trusting</a:t>
            </a:r>
          </a:p>
        </p:txBody>
      </p:sp>
      <p:sp>
        <p:nvSpPr>
          <p:cNvPr id="5" name="Title 4">
            <a:extLst>
              <a:ext uri="{FF2B5EF4-FFF2-40B4-BE49-F238E27FC236}">
                <a16:creationId xmlns:a16="http://schemas.microsoft.com/office/drawing/2014/main" id="{26E5A541-4AF7-E644-CE79-0BC9AA89F163}"/>
              </a:ext>
            </a:extLst>
          </p:cNvPr>
          <p:cNvSpPr>
            <a:spLocks noGrp="1"/>
          </p:cNvSpPr>
          <p:nvPr>
            <p:ph type="title"/>
          </p:nvPr>
        </p:nvSpPr>
        <p:spPr/>
        <p:txBody>
          <a:bodyPr>
            <a:normAutofit/>
          </a:bodyPr>
          <a:lstStyle/>
          <a:p>
            <a:r>
              <a:rPr lang="en-US" dirty="0"/>
              <a:t>Building Trust &amp; Authenticity in the Industry</a:t>
            </a:r>
          </a:p>
        </p:txBody>
      </p:sp>
      <p:pic>
        <p:nvPicPr>
          <p:cNvPr id="3" name="Picture 2" descr="A group of people sitting around a person standing on a white box&#10;&#10;Description automatically generated">
            <a:extLst>
              <a:ext uri="{FF2B5EF4-FFF2-40B4-BE49-F238E27FC236}">
                <a16:creationId xmlns:a16="http://schemas.microsoft.com/office/drawing/2014/main" id="{EF053F13-BF06-78A0-49E0-09FB30F2C4D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15239" y="2064255"/>
            <a:ext cx="1454392" cy="1271224"/>
          </a:xfrm>
          <a:prstGeom prst="rect">
            <a:avLst/>
          </a:prstGeom>
        </p:spPr>
      </p:pic>
      <p:sp>
        <p:nvSpPr>
          <p:cNvPr id="6" name="TextBox 5">
            <a:extLst>
              <a:ext uri="{FF2B5EF4-FFF2-40B4-BE49-F238E27FC236}">
                <a16:creationId xmlns:a16="http://schemas.microsoft.com/office/drawing/2014/main" id="{7F98FC60-71A1-FD1F-AE4B-515DC417302E}"/>
              </a:ext>
            </a:extLst>
          </p:cNvPr>
          <p:cNvSpPr txBox="1"/>
          <p:nvPr/>
        </p:nvSpPr>
        <p:spPr>
          <a:xfrm>
            <a:off x="606135" y="3387437"/>
            <a:ext cx="3300847" cy="1682833"/>
          </a:xfrm>
          <a:prstGeom prst="rect">
            <a:avLst/>
          </a:prstGeom>
          <a:noFill/>
        </p:spPr>
        <p:txBody>
          <a:bodyPr wrap="square">
            <a:spAutoFit/>
          </a:bodyPr>
          <a:lstStyle/>
          <a:p>
            <a:pPr>
              <a:lnSpc>
                <a:spcPct val="110000"/>
              </a:lnSpc>
            </a:pPr>
            <a:r>
              <a:rPr lang="en-US" sz="1350" b="1" dirty="0">
                <a:solidFill>
                  <a:srgbClr val="000000"/>
                </a:solidFill>
                <a:effectLst/>
                <a:ea typeface="MS PGothic" panose="020B0600070205080204" pitchFamily="34" charset="-128"/>
                <a:cs typeface="Times New Roman" panose="02020603050405020304" pitchFamily="18" charset="0"/>
              </a:rPr>
              <a:t>“I love this picture because the people look at him as an important person. He trusts them enough to the point where they won’t let him fall and break his back. This is what it’s all about. Having each other’s back!” </a:t>
            </a:r>
          </a:p>
          <a:p>
            <a:pPr>
              <a:lnSpc>
                <a:spcPct val="110000"/>
              </a:lnSpc>
            </a:pPr>
            <a:r>
              <a:rPr lang="en-US" sz="1350" i="1" dirty="0">
                <a:solidFill>
                  <a:srgbClr val="000000"/>
                </a:solidFill>
                <a:ea typeface="MS PGothic" panose="020B0600070205080204" pitchFamily="34" charset="-128"/>
                <a:cs typeface="Times New Roman" panose="02020603050405020304" pitchFamily="18" charset="0"/>
              </a:rPr>
              <a:t>        </a:t>
            </a:r>
            <a:r>
              <a:rPr lang="en-US" sz="1350" dirty="0"/>
              <a:t>—</a:t>
            </a:r>
            <a:r>
              <a:rPr lang="en-US" sz="1350" i="1" dirty="0">
                <a:solidFill>
                  <a:srgbClr val="000000"/>
                </a:solidFill>
                <a:effectLst/>
                <a:ea typeface="MS PGothic" panose="020B0600070205080204" pitchFamily="34" charset="-128"/>
                <a:cs typeface="Times New Roman" panose="02020603050405020304" pitchFamily="18" charset="0"/>
              </a:rPr>
              <a:t>Terence, owner, age 25</a:t>
            </a:r>
            <a:endParaRPr lang="en-US" sz="1350" dirty="0"/>
          </a:p>
        </p:txBody>
      </p:sp>
      <p:pic>
        <p:nvPicPr>
          <p:cNvPr id="8" name="Picture 7" descr="A person with long hair making a face with her hands&#10;&#10;Description automatically generated">
            <a:extLst>
              <a:ext uri="{FF2B5EF4-FFF2-40B4-BE49-F238E27FC236}">
                <a16:creationId xmlns:a16="http://schemas.microsoft.com/office/drawing/2014/main" id="{AEB66FA2-E912-F7ED-209C-FD629C2DF043}"/>
              </a:ext>
            </a:extLst>
          </p:cNvPr>
          <p:cNvPicPr>
            <a:picLocks noChangeAspect="1"/>
          </p:cNvPicPr>
          <p:nvPr/>
        </p:nvPicPr>
        <p:blipFill>
          <a:blip r:embed="rId4" cstate="print">
            <a:extLst>
              <a:ext uri="{28A0092B-C50C-407E-A947-70E740481C1C}">
                <a14:useLocalDpi xmlns:a14="http://schemas.microsoft.com/office/drawing/2010/main"/>
              </a:ext>
            </a:extLst>
          </a:blip>
          <a:srcRect t="-1"/>
          <a:stretch/>
        </p:blipFill>
        <p:spPr>
          <a:xfrm>
            <a:off x="5179540" y="2064256"/>
            <a:ext cx="1832919" cy="1271224"/>
          </a:xfrm>
          <a:prstGeom prst="rect">
            <a:avLst/>
          </a:prstGeom>
        </p:spPr>
      </p:pic>
      <p:sp>
        <p:nvSpPr>
          <p:cNvPr id="15" name="TextBox 14">
            <a:extLst>
              <a:ext uri="{FF2B5EF4-FFF2-40B4-BE49-F238E27FC236}">
                <a16:creationId xmlns:a16="http://schemas.microsoft.com/office/drawing/2014/main" id="{65E151CE-4261-CACA-7737-FBDB48268A0F}"/>
              </a:ext>
            </a:extLst>
          </p:cNvPr>
          <p:cNvSpPr txBox="1"/>
          <p:nvPr/>
        </p:nvSpPr>
        <p:spPr>
          <a:xfrm>
            <a:off x="4462123" y="3387437"/>
            <a:ext cx="3300848" cy="2139881"/>
          </a:xfrm>
          <a:prstGeom prst="rect">
            <a:avLst/>
          </a:prstGeom>
          <a:noFill/>
        </p:spPr>
        <p:txBody>
          <a:bodyPr wrap="square">
            <a:spAutoFit/>
          </a:bodyPr>
          <a:lstStyle/>
          <a:p>
            <a:pPr marR="0">
              <a:lnSpc>
                <a:spcPct val="110000"/>
              </a:lnSpc>
              <a:tabLst>
                <a:tab pos="457200" algn="l"/>
              </a:tabLst>
            </a:pPr>
            <a:r>
              <a:rPr lang="en-US" sz="1350" b="1" dirty="0">
                <a:solidFill>
                  <a:srgbClr val="000000"/>
                </a:solidFill>
                <a:ea typeface="MS PGothic" panose="020B0600070205080204" pitchFamily="34" charset="-128"/>
                <a:cs typeface="Times New Roman" panose="02020603050405020304" pitchFamily="18" charset="0"/>
              </a:rPr>
              <a:t>“I think sometimes if I don't recognize a company name, I might feel like I don't necessarily know if they're legitimate.  There are a ton of insurance companies and sometimes I feel like, “Who is that? I've never heard of that before,” and I don't necessarily have an immediate level of trust.” </a:t>
            </a:r>
          </a:p>
          <a:p>
            <a:pPr marR="0">
              <a:lnSpc>
                <a:spcPct val="110000"/>
              </a:lnSpc>
              <a:tabLst>
                <a:tab pos="457200" algn="l"/>
              </a:tabLst>
            </a:pPr>
            <a:r>
              <a:rPr lang="en-US" sz="1350" i="1" dirty="0">
                <a:solidFill>
                  <a:srgbClr val="000000"/>
                </a:solidFill>
                <a:ea typeface="MS PGothic" panose="020B0600070205080204" pitchFamily="34" charset="-128"/>
                <a:cs typeface="Times New Roman" panose="02020603050405020304" pitchFamily="18" charset="0"/>
              </a:rPr>
              <a:t>       </a:t>
            </a:r>
            <a:r>
              <a:rPr lang="en-US" sz="1350" dirty="0"/>
              <a:t>—</a:t>
            </a:r>
            <a:r>
              <a:rPr lang="en-US" sz="1350" i="1" dirty="0">
                <a:solidFill>
                  <a:srgbClr val="000000"/>
                </a:solidFill>
                <a:ea typeface="MS PGothic" panose="020B0600070205080204" pitchFamily="34" charset="-128"/>
                <a:cs typeface="Times New Roman" panose="02020603050405020304" pitchFamily="18" charset="0"/>
              </a:rPr>
              <a:t>Ashley, non-owner, age 34</a:t>
            </a:r>
          </a:p>
        </p:txBody>
      </p:sp>
      <p:pic>
        <p:nvPicPr>
          <p:cNvPr id="16" name="Picture 15">
            <a:extLst>
              <a:ext uri="{FF2B5EF4-FFF2-40B4-BE49-F238E27FC236}">
                <a16:creationId xmlns:a16="http://schemas.microsoft.com/office/drawing/2014/main" id="{8ED50687-9E8E-9950-C7DE-A5EE176EA30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bwMode="auto">
          <a:xfrm>
            <a:off x="9282368" y="2064256"/>
            <a:ext cx="1454392" cy="1271224"/>
          </a:xfrm>
          <a:prstGeom prst="rect">
            <a:avLst/>
          </a:prstGeom>
          <a:noFill/>
          <a:ln>
            <a:noFill/>
          </a:ln>
        </p:spPr>
      </p:pic>
      <p:sp>
        <p:nvSpPr>
          <p:cNvPr id="19" name="TextBox 18">
            <a:extLst>
              <a:ext uri="{FF2B5EF4-FFF2-40B4-BE49-F238E27FC236}">
                <a16:creationId xmlns:a16="http://schemas.microsoft.com/office/drawing/2014/main" id="{8269FC1A-4651-A58E-75C4-F8E8BEF73EAB}"/>
              </a:ext>
            </a:extLst>
          </p:cNvPr>
          <p:cNvSpPr txBox="1"/>
          <p:nvPr/>
        </p:nvSpPr>
        <p:spPr>
          <a:xfrm>
            <a:off x="8364681" y="3387437"/>
            <a:ext cx="3300848" cy="1454309"/>
          </a:xfrm>
          <a:prstGeom prst="rect">
            <a:avLst/>
          </a:prstGeom>
          <a:noFill/>
        </p:spPr>
        <p:txBody>
          <a:bodyPr wrap="square">
            <a:spAutoFit/>
          </a:bodyPr>
          <a:lstStyle/>
          <a:p>
            <a:pPr marR="0">
              <a:lnSpc>
                <a:spcPct val="110000"/>
              </a:lnSpc>
              <a:tabLst>
                <a:tab pos="457200" algn="l"/>
              </a:tabLst>
            </a:pPr>
            <a:r>
              <a:rPr lang="en-US" sz="1350" b="1" dirty="0">
                <a:solidFill>
                  <a:srgbClr val="000000"/>
                </a:solidFill>
                <a:ea typeface="MS PGothic" panose="020B0600070205080204" pitchFamily="34" charset="-128"/>
                <a:cs typeface="Times New Roman" panose="02020603050405020304" pitchFamily="18" charset="0"/>
              </a:rPr>
              <a:t>“Money is the one thing they care about, not their customers. They would be eager to take customers’ money and not worry about fulfilling what they promised. I don’t trust them and what they say.” </a:t>
            </a:r>
            <a:br>
              <a:rPr lang="en-US" sz="1350" i="1" dirty="0">
                <a:solidFill>
                  <a:srgbClr val="000000"/>
                </a:solidFill>
                <a:ea typeface="MS PGothic" panose="020B0600070205080204" pitchFamily="34" charset="-128"/>
                <a:cs typeface="Times New Roman" panose="02020603050405020304" pitchFamily="18" charset="0"/>
              </a:rPr>
            </a:br>
            <a:r>
              <a:rPr lang="en-US" sz="1350" i="1" dirty="0">
                <a:solidFill>
                  <a:srgbClr val="000000"/>
                </a:solidFill>
                <a:ea typeface="MS PGothic" panose="020B0600070205080204" pitchFamily="34" charset="-128"/>
                <a:cs typeface="Times New Roman" panose="02020603050405020304" pitchFamily="18" charset="0"/>
              </a:rPr>
              <a:t>       </a:t>
            </a:r>
            <a:r>
              <a:rPr lang="en-US" sz="1350" dirty="0"/>
              <a:t>—</a:t>
            </a:r>
            <a:r>
              <a:rPr lang="en-US" sz="1350" i="1" dirty="0">
                <a:solidFill>
                  <a:srgbClr val="000000"/>
                </a:solidFill>
                <a:ea typeface="MS PGothic" panose="020B0600070205080204" pitchFamily="34" charset="-128"/>
                <a:cs typeface="Times New Roman" panose="02020603050405020304" pitchFamily="18" charset="0"/>
              </a:rPr>
              <a:t>Keiana, non-owner, age 26</a:t>
            </a:r>
          </a:p>
        </p:txBody>
      </p:sp>
      <p:sp>
        <p:nvSpPr>
          <p:cNvPr id="2" name="Slide Number Placeholder 2">
            <a:extLst>
              <a:ext uri="{FF2B5EF4-FFF2-40B4-BE49-F238E27FC236}">
                <a16:creationId xmlns:a16="http://schemas.microsoft.com/office/drawing/2014/main" id="{142DD473-005D-F160-68B7-88AC6639622F}"/>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15</a:t>
            </a:fld>
            <a:endParaRPr lang="en-US" sz="900" dirty="0">
              <a:latin typeface="Aptos" panose="020B0004020202020204" pitchFamily="34" charset="0"/>
            </a:endParaRPr>
          </a:p>
        </p:txBody>
      </p:sp>
      <p:sp>
        <p:nvSpPr>
          <p:cNvPr id="4" name="Text Placeholder 9">
            <a:extLst>
              <a:ext uri="{FF2B5EF4-FFF2-40B4-BE49-F238E27FC236}">
                <a16:creationId xmlns:a16="http://schemas.microsoft.com/office/drawing/2014/main" id="{6F6F8058-7148-710B-7CB7-378D4B66546A}"/>
              </a:ext>
            </a:extLst>
          </p:cNvPr>
          <p:cNvSpPr txBox="1">
            <a:spLocks/>
          </p:cNvSpPr>
          <p:nvPr/>
        </p:nvSpPr>
        <p:spPr>
          <a:xfrm>
            <a:off x="417448" y="5980090"/>
            <a:ext cx="5792852"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b="0" i="0" dirty="0">
                <a:effectLst/>
                <a:latin typeface="Segoe UI" panose="020B0502040204020203" pitchFamily="34" charset="0"/>
              </a:rPr>
              <a:t>Source: </a:t>
            </a:r>
            <a:r>
              <a:rPr lang="en-US" b="0" i="1" dirty="0">
                <a:effectLst/>
                <a:latin typeface="Segoe UI" panose="020B0502040204020203" pitchFamily="34" charset="0"/>
              </a:rPr>
              <a:t>Opportunities in Underserved Markets: Young Consumers' Life Insurance Expectations and Experiences</a:t>
            </a:r>
            <a:r>
              <a:rPr lang="en-US" b="0" i="0" dirty="0">
                <a:effectLst/>
                <a:latin typeface="Segoe UI" panose="020B0502040204020203" pitchFamily="34" charset="0"/>
              </a:rPr>
              <a:t>, LIMRA, 2025.</a:t>
            </a:r>
          </a:p>
        </p:txBody>
      </p:sp>
    </p:spTree>
    <p:extLst>
      <p:ext uri="{BB962C8B-B14F-4D97-AF65-F5344CB8AC3E}">
        <p14:creationId xmlns:p14="http://schemas.microsoft.com/office/powerpoint/2010/main" val="3268760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832919-6633-0728-194E-2887FF9AA068}"/>
              </a:ext>
            </a:extLst>
          </p:cNvPr>
          <p:cNvSpPr>
            <a:spLocks noGrp="1"/>
          </p:cNvSpPr>
          <p:nvPr>
            <p:ph type="title"/>
          </p:nvPr>
        </p:nvSpPr>
        <p:spPr/>
        <p:txBody>
          <a:bodyPr/>
          <a:lstStyle/>
          <a:p>
            <a:r>
              <a:rPr lang="en-US" dirty="0"/>
              <a:t>Advice From Young Consumers</a:t>
            </a:r>
          </a:p>
        </p:txBody>
      </p:sp>
      <p:sp>
        <p:nvSpPr>
          <p:cNvPr id="2" name="Text Placeholder 2">
            <a:extLst>
              <a:ext uri="{FF2B5EF4-FFF2-40B4-BE49-F238E27FC236}">
                <a16:creationId xmlns:a16="http://schemas.microsoft.com/office/drawing/2014/main" id="{405160D6-BFCF-D9F2-ADD8-22084093AB47}"/>
              </a:ext>
            </a:extLst>
          </p:cNvPr>
          <p:cNvSpPr txBox="1">
            <a:spLocks/>
          </p:cNvSpPr>
          <p:nvPr/>
        </p:nvSpPr>
        <p:spPr>
          <a:xfrm>
            <a:off x="266701" y="1143000"/>
            <a:ext cx="5186245" cy="4914900"/>
          </a:xfrm>
          <a:prstGeom prst="rect">
            <a:avLst/>
          </a:prstGeom>
        </p:spPr>
        <p:txBody>
          <a:bodyP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sz="1800" b="1" kern="0" dirty="0">
                <a:solidFill>
                  <a:srgbClr val="000000"/>
                </a:solidFill>
              </a:rPr>
              <a:t>T</a:t>
            </a:r>
            <a:r>
              <a:rPr lang="en-US" sz="1800" b="1" kern="0" dirty="0">
                <a:solidFill>
                  <a:srgbClr val="000000"/>
                </a:solidFill>
                <a:latin typeface="Aptos" panose="020B0004020202020204" pitchFamily="34" charset="0"/>
              </a:rPr>
              <a:t>ransparent and honest: </a:t>
            </a:r>
            <a:r>
              <a:rPr lang="en-US" sz="1800" kern="0" dirty="0">
                <a:solidFill>
                  <a:srgbClr val="000000"/>
                </a:solidFill>
                <a:latin typeface="Aptos" panose="020B0004020202020204" pitchFamily="34" charset="0"/>
              </a:rPr>
              <a:t>costs and differences between policies </a:t>
            </a:r>
          </a:p>
          <a:p>
            <a:r>
              <a:rPr lang="en-US" sz="1800" b="1" kern="0" dirty="0">
                <a:solidFill>
                  <a:srgbClr val="000000"/>
                </a:solidFill>
                <a:latin typeface="Aptos" panose="020B0004020202020204" pitchFamily="34" charset="0"/>
              </a:rPr>
              <a:t>Increasing simplicity and clarity </a:t>
            </a:r>
          </a:p>
          <a:p>
            <a:r>
              <a:rPr lang="en-US" sz="1800" b="1" kern="0" dirty="0">
                <a:solidFill>
                  <a:srgbClr val="000000"/>
                </a:solidFill>
              </a:rPr>
              <a:t>B</a:t>
            </a:r>
            <a:r>
              <a:rPr lang="en-US" sz="1800" b="1" kern="0" dirty="0">
                <a:solidFill>
                  <a:srgbClr val="000000"/>
                </a:solidFill>
                <a:latin typeface="Aptos" panose="020B0004020202020204" pitchFamily="34" charset="0"/>
              </a:rPr>
              <a:t>uild trust: </a:t>
            </a:r>
            <a:r>
              <a:rPr lang="en-US" sz="1800" kern="0" dirty="0">
                <a:solidFill>
                  <a:srgbClr val="000000"/>
                </a:solidFill>
                <a:latin typeface="Aptos" panose="020B0004020202020204" pitchFamily="34" charset="0"/>
              </a:rPr>
              <a:t>authentic, relatable, putting customers first, and genuine interactions</a:t>
            </a:r>
          </a:p>
          <a:p>
            <a:r>
              <a:rPr lang="en-US" sz="1800" b="1" kern="0" dirty="0">
                <a:solidFill>
                  <a:srgbClr val="000000"/>
                </a:solidFill>
                <a:latin typeface="Aptos" panose="020B0004020202020204" pitchFamily="34" charset="0"/>
              </a:rPr>
              <a:t>Affordability and flexibility </a:t>
            </a:r>
          </a:p>
          <a:p>
            <a:r>
              <a:rPr lang="en-US" sz="1800" b="1" kern="0" dirty="0">
                <a:solidFill>
                  <a:srgbClr val="000000"/>
                </a:solidFill>
              </a:rPr>
              <a:t>E</a:t>
            </a:r>
            <a:r>
              <a:rPr lang="en-US" sz="1800" b="1" kern="0" dirty="0">
                <a:solidFill>
                  <a:srgbClr val="000000"/>
                </a:solidFill>
                <a:latin typeface="Aptos" panose="020B0004020202020204" pitchFamily="34" charset="0"/>
              </a:rPr>
              <a:t>xpand presence </a:t>
            </a:r>
            <a:r>
              <a:rPr lang="en-US" sz="1800" kern="0" dirty="0">
                <a:solidFill>
                  <a:srgbClr val="000000"/>
                </a:solidFill>
                <a:latin typeface="Aptos" panose="020B0004020202020204" pitchFamily="34" charset="0"/>
              </a:rPr>
              <a:t>on social media</a:t>
            </a:r>
          </a:p>
          <a:p>
            <a:r>
              <a:rPr lang="en-US" sz="1800" b="1" kern="0" dirty="0">
                <a:solidFill>
                  <a:srgbClr val="000000"/>
                </a:solidFill>
              </a:rPr>
              <a:t>Customer-centric approach </a:t>
            </a:r>
            <a:r>
              <a:rPr lang="en-US" sz="1800" kern="0" dirty="0">
                <a:solidFill>
                  <a:srgbClr val="000000"/>
                </a:solidFill>
              </a:rPr>
              <a:t>that prioritizes their needs and interests, offers personalized recommendations, and focuses on long-term relationships</a:t>
            </a:r>
          </a:p>
          <a:p>
            <a:endParaRPr lang="en-US" kern="0" dirty="0"/>
          </a:p>
        </p:txBody>
      </p:sp>
      <p:sp>
        <p:nvSpPr>
          <p:cNvPr id="3" name="Slide Number Placeholder 2">
            <a:extLst>
              <a:ext uri="{FF2B5EF4-FFF2-40B4-BE49-F238E27FC236}">
                <a16:creationId xmlns:a16="http://schemas.microsoft.com/office/drawing/2014/main" id="{1E69922B-5C24-7501-EE59-27449D9E308C}"/>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16</a:t>
            </a:fld>
            <a:endParaRPr lang="en-US" sz="900" dirty="0">
              <a:latin typeface="Aptos" panose="020B0004020202020204" pitchFamily="34" charset="0"/>
            </a:endParaRPr>
          </a:p>
        </p:txBody>
      </p:sp>
      <p:pic>
        <p:nvPicPr>
          <p:cNvPr id="4" name="Picture 3">
            <a:extLst>
              <a:ext uri="{FF2B5EF4-FFF2-40B4-BE49-F238E27FC236}">
                <a16:creationId xmlns:a16="http://schemas.microsoft.com/office/drawing/2014/main" id="{6AC74C86-58AC-7BB9-663D-4DB3082F3A4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00775" y="1546387"/>
            <a:ext cx="5675868" cy="3783912"/>
          </a:xfrm>
          <a:prstGeom prst="rect">
            <a:avLst/>
          </a:prstGeom>
        </p:spPr>
      </p:pic>
      <p:sp>
        <p:nvSpPr>
          <p:cNvPr id="5" name="Text Placeholder 9">
            <a:extLst>
              <a:ext uri="{FF2B5EF4-FFF2-40B4-BE49-F238E27FC236}">
                <a16:creationId xmlns:a16="http://schemas.microsoft.com/office/drawing/2014/main" id="{7A0FD8B0-A0A4-B413-F4C5-E0DB3A50D653}"/>
              </a:ext>
            </a:extLst>
          </p:cNvPr>
          <p:cNvSpPr txBox="1">
            <a:spLocks/>
          </p:cNvSpPr>
          <p:nvPr/>
        </p:nvSpPr>
        <p:spPr>
          <a:xfrm>
            <a:off x="417448" y="5980090"/>
            <a:ext cx="5792852"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b="0" i="0" dirty="0">
                <a:effectLst/>
                <a:latin typeface="Segoe UI" panose="020B0502040204020203" pitchFamily="34" charset="0"/>
              </a:rPr>
              <a:t>Source: </a:t>
            </a:r>
            <a:r>
              <a:rPr lang="en-US" b="0" i="1" dirty="0">
                <a:effectLst/>
                <a:latin typeface="Segoe UI" panose="020B0502040204020203" pitchFamily="34" charset="0"/>
              </a:rPr>
              <a:t>Opportunities in Underserved Markets: Young Consumers' Life Insurance Expectations and Experiences</a:t>
            </a:r>
            <a:r>
              <a:rPr lang="en-US" b="0" i="0" dirty="0">
                <a:effectLst/>
                <a:latin typeface="Segoe UI" panose="020B0502040204020203" pitchFamily="34" charset="0"/>
              </a:rPr>
              <a:t>, LIMRA, 2025.</a:t>
            </a:r>
          </a:p>
        </p:txBody>
      </p:sp>
    </p:spTree>
    <p:extLst>
      <p:ext uri="{BB962C8B-B14F-4D97-AF65-F5344CB8AC3E}">
        <p14:creationId xmlns:p14="http://schemas.microsoft.com/office/powerpoint/2010/main" val="2846236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5BAF18-132C-FF05-AF1F-F72FB5BB9D2A}"/>
              </a:ext>
            </a:extLst>
          </p:cNvPr>
          <p:cNvSpPr>
            <a:spLocks noGrp="1"/>
          </p:cNvSpPr>
          <p:nvPr>
            <p:ph type="title"/>
          </p:nvPr>
        </p:nvSpPr>
        <p:spPr/>
        <p:txBody>
          <a:bodyPr/>
          <a:lstStyle/>
          <a:p>
            <a:r>
              <a:rPr lang="en-US" dirty="0"/>
              <a:t>Our Organization and Brands</a:t>
            </a:r>
          </a:p>
        </p:txBody>
      </p:sp>
      <p:sp>
        <p:nvSpPr>
          <p:cNvPr id="2" name="Slide Number Placeholder 2">
            <a:extLst>
              <a:ext uri="{FF2B5EF4-FFF2-40B4-BE49-F238E27FC236}">
                <a16:creationId xmlns:a16="http://schemas.microsoft.com/office/drawing/2014/main" id="{2A0B3F13-DB50-EC24-31E0-45E034FEECB5}"/>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17</a:t>
            </a:fld>
            <a:endParaRPr lang="en-US" sz="900" dirty="0">
              <a:latin typeface="Aptos" panose="020B0004020202020204" pitchFamily="34" charset="0"/>
            </a:endParaRPr>
          </a:p>
        </p:txBody>
      </p:sp>
    </p:spTree>
    <p:extLst>
      <p:ext uri="{BB962C8B-B14F-4D97-AF65-F5344CB8AC3E}">
        <p14:creationId xmlns:p14="http://schemas.microsoft.com/office/powerpoint/2010/main" val="2329379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76D79F-5330-6978-F6BE-BA395C93D69D}"/>
              </a:ext>
            </a:extLst>
          </p:cNvPr>
          <p:cNvSpPr>
            <a:spLocks noGrp="1"/>
          </p:cNvSpPr>
          <p:nvPr>
            <p:ph type="title"/>
          </p:nvPr>
        </p:nvSpPr>
        <p:spPr/>
        <p:txBody>
          <a:bodyPr>
            <a:normAutofit/>
          </a:bodyPr>
          <a:lstStyle/>
          <a:p>
            <a:r>
              <a:rPr lang="en-US" dirty="0"/>
              <a:t>Today’s Speakers</a:t>
            </a:r>
          </a:p>
        </p:txBody>
      </p:sp>
      <p:sp>
        <p:nvSpPr>
          <p:cNvPr id="6" name="Content Placeholder 6">
            <a:extLst>
              <a:ext uri="{FF2B5EF4-FFF2-40B4-BE49-F238E27FC236}">
                <a16:creationId xmlns:a16="http://schemas.microsoft.com/office/drawing/2014/main" id="{AF2D8786-7BE6-11E4-0447-C616C0C56E72}"/>
              </a:ext>
            </a:extLst>
          </p:cNvPr>
          <p:cNvSpPr txBox="1">
            <a:spLocks/>
          </p:cNvSpPr>
          <p:nvPr/>
        </p:nvSpPr>
        <p:spPr>
          <a:xfrm>
            <a:off x="4947954" y="4865739"/>
            <a:ext cx="2296088" cy="1256342"/>
          </a:xfrm>
          <a:prstGeom prst="rect">
            <a:avLst/>
          </a:prstGeom>
        </p:spPr>
        <p:txBody>
          <a:bodyPr>
            <a:normAutofit/>
          </a:bodyP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lnSpc>
                <a:spcPct val="100000"/>
              </a:lnSpc>
              <a:spcAft>
                <a:spcPts val="600"/>
              </a:spcAft>
            </a:pPr>
            <a:r>
              <a:rPr lang="en-US" sz="1600" b="1" kern="0" dirty="0"/>
              <a:t>Steve Wood</a:t>
            </a:r>
          </a:p>
          <a:p>
            <a:pPr algn="ctr">
              <a:lnSpc>
                <a:spcPct val="100000"/>
              </a:lnSpc>
              <a:spcAft>
                <a:spcPts val="0"/>
              </a:spcAft>
            </a:pPr>
            <a:r>
              <a:rPr lang="en-US" sz="1600" kern="0" dirty="0"/>
              <a:t>Research Director</a:t>
            </a:r>
          </a:p>
        </p:txBody>
      </p:sp>
      <p:sp>
        <p:nvSpPr>
          <p:cNvPr id="7" name="Content Placeholder 6">
            <a:extLst>
              <a:ext uri="{FF2B5EF4-FFF2-40B4-BE49-F238E27FC236}">
                <a16:creationId xmlns:a16="http://schemas.microsoft.com/office/drawing/2014/main" id="{9A522DD2-17BE-9F54-E376-4A97D91D7A9A}"/>
              </a:ext>
            </a:extLst>
          </p:cNvPr>
          <p:cNvSpPr txBox="1">
            <a:spLocks/>
          </p:cNvSpPr>
          <p:nvPr/>
        </p:nvSpPr>
        <p:spPr>
          <a:xfrm>
            <a:off x="1399142" y="4867080"/>
            <a:ext cx="2783590" cy="1256342"/>
          </a:xfrm>
          <a:prstGeom prst="rect">
            <a:avLst/>
          </a:prstGeom>
        </p:spPr>
        <p:txBody>
          <a:bodyPr>
            <a:noAutofit/>
          </a:bodyP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lnSpc>
                <a:spcPct val="100000"/>
              </a:lnSpc>
              <a:spcAft>
                <a:spcPts val="600"/>
              </a:spcAft>
            </a:pPr>
            <a:r>
              <a:rPr lang="en-US" sz="1600" b="1" kern="0" dirty="0"/>
              <a:t>Severine Suski</a:t>
            </a:r>
          </a:p>
          <a:p>
            <a:pPr algn="ctr">
              <a:lnSpc>
                <a:spcPct val="100000"/>
              </a:lnSpc>
              <a:spcAft>
                <a:spcPts val="0"/>
              </a:spcAft>
            </a:pPr>
            <a:r>
              <a:rPr lang="en-US" sz="1600" kern="0" dirty="0"/>
              <a:t>Assistant Research Director</a:t>
            </a:r>
          </a:p>
          <a:p>
            <a:pPr algn="ctr">
              <a:lnSpc>
                <a:spcPct val="100000"/>
              </a:lnSpc>
              <a:spcAft>
                <a:spcPts val="0"/>
              </a:spcAft>
            </a:pPr>
            <a:endParaRPr lang="en-US" sz="1600" kern="0" dirty="0"/>
          </a:p>
        </p:txBody>
      </p:sp>
      <p:sp>
        <p:nvSpPr>
          <p:cNvPr id="8" name="Content Placeholder 6">
            <a:extLst>
              <a:ext uri="{FF2B5EF4-FFF2-40B4-BE49-F238E27FC236}">
                <a16:creationId xmlns:a16="http://schemas.microsoft.com/office/drawing/2014/main" id="{C655F9D4-BE40-222B-030D-C476D0DD5503}"/>
              </a:ext>
            </a:extLst>
          </p:cNvPr>
          <p:cNvSpPr txBox="1">
            <a:spLocks/>
          </p:cNvSpPr>
          <p:nvPr/>
        </p:nvSpPr>
        <p:spPr>
          <a:xfrm>
            <a:off x="8009264" y="4867080"/>
            <a:ext cx="2677098" cy="1256342"/>
          </a:xfrm>
          <a:prstGeom prst="rect">
            <a:avLst/>
          </a:prstGeom>
        </p:spPr>
        <p:txBody>
          <a:bodyPr>
            <a:normAutofit/>
          </a:bodyP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lnSpc>
                <a:spcPct val="100000"/>
              </a:lnSpc>
              <a:spcAft>
                <a:spcPts val="600"/>
              </a:spcAft>
            </a:pPr>
            <a:r>
              <a:rPr lang="en-US" sz="1600" b="1" kern="0" dirty="0"/>
              <a:t>Tina Beckwith, Moderator</a:t>
            </a:r>
          </a:p>
          <a:p>
            <a:pPr algn="ctr">
              <a:lnSpc>
                <a:spcPct val="100000"/>
              </a:lnSpc>
              <a:spcAft>
                <a:spcPts val="0"/>
              </a:spcAft>
            </a:pPr>
            <a:r>
              <a:rPr lang="en-US" sz="1600" kern="0" dirty="0"/>
              <a:t>Chief Marketing Officer</a:t>
            </a:r>
          </a:p>
        </p:txBody>
      </p:sp>
      <p:sp>
        <p:nvSpPr>
          <p:cNvPr id="2" name="TextBox 1">
            <a:extLst>
              <a:ext uri="{FF2B5EF4-FFF2-40B4-BE49-F238E27FC236}">
                <a16:creationId xmlns:a16="http://schemas.microsoft.com/office/drawing/2014/main" id="{8C10DD6D-77A6-BD62-F385-03521E2DE520}"/>
              </a:ext>
            </a:extLst>
          </p:cNvPr>
          <p:cNvSpPr txBox="1"/>
          <p:nvPr/>
        </p:nvSpPr>
        <p:spPr>
          <a:xfrm>
            <a:off x="2711776" y="1131216"/>
            <a:ext cx="6768445" cy="646331"/>
          </a:xfrm>
          <a:prstGeom prst="rect">
            <a:avLst/>
          </a:prstGeom>
          <a:noFill/>
        </p:spPr>
        <p:txBody>
          <a:bodyPr wrap="square" rtlCol="0">
            <a:spAutoFit/>
          </a:bodyPr>
          <a:lstStyle/>
          <a:p>
            <a:pPr algn="ctr"/>
            <a:r>
              <a:rPr lang="en-US" b="1" dirty="0">
                <a:solidFill>
                  <a:srgbClr val="002F70"/>
                </a:solidFill>
              </a:rPr>
              <a:t>Unlocking the Young Consumer Market: How to Engage and Convert the Next Generation of Life Insurance Buyers</a:t>
            </a:r>
          </a:p>
        </p:txBody>
      </p:sp>
      <p:pic>
        <p:nvPicPr>
          <p:cNvPr id="13" name="Picture 12">
            <a:extLst>
              <a:ext uri="{FF2B5EF4-FFF2-40B4-BE49-F238E27FC236}">
                <a16:creationId xmlns:a16="http://schemas.microsoft.com/office/drawing/2014/main" id="{8265AF7B-DF4C-1A5D-14DC-4F8BFD1B0656}"/>
              </a:ext>
            </a:extLst>
          </p:cNvPr>
          <p:cNvPicPr>
            <a:picLocks noChangeAspect="1"/>
          </p:cNvPicPr>
          <p:nvPr/>
        </p:nvPicPr>
        <p:blipFill>
          <a:blip r:embed="rId3"/>
          <a:srcRect l="11689" t="1" r="6544" b="18233"/>
          <a:stretch/>
        </p:blipFill>
        <p:spPr>
          <a:xfrm>
            <a:off x="8212318" y="2278930"/>
            <a:ext cx="2290713" cy="2290713"/>
          </a:xfrm>
          <a:prstGeom prst="rect">
            <a:avLst/>
          </a:prstGeom>
          <a:ln w="28575">
            <a:solidFill>
              <a:schemeClr val="tx1"/>
            </a:solidFill>
          </a:ln>
        </p:spPr>
      </p:pic>
      <p:pic>
        <p:nvPicPr>
          <p:cNvPr id="11" name="Picture 10" descr="A person in a suit smiling&#10;&#10;AI-generated content may be incorrect.">
            <a:extLst>
              <a:ext uri="{FF2B5EF4-FFF2-40B4-BE49-F238E27FC236}">
                <a16:creationId xmlns:a16="http://schemas.microsoft.com/office/drawing/2014/main" id="{F130536C-7974-AF2D-1862-2A644639A241}"/>
              </a:ext>
            </a:extLst>
          </p:cNvPr>
          <p:cNvPicPr>
            <a:picLocks noChangeAspect="1"/>
          </p:cNvPicPr>
          <p:nvPr/>
        </p:nvPicPr>
        <p:blipFill>
          <a:blip r:embed="rId4" cstate="print">
            <a:extLst>
              <a:ext uri="{28A0092B-C50C-407E-A947-70E740481C1C}">
                <a14:useLocalDpi xmlns:a14="http://schemas.microsoft.com/office/drawing/2010/main"/>
              </a:ext>
            </a:extLst>
          </a:blip>
          <a:srcRect t="-2"/>
          <a:stretch/>
        </p:blipFill>
        <p:spPr>
          <a:xfrm>
            <a:off x="4947954" y="2277589"/>
            <a:ext cx="2296088" cy="2292054"/>
          </a:xfrm>
          <a:prstGeom prst="rect">
            <a:avLst/>
          </a:prstGeom>
          <a:ln w="28575">
            <a:solidFill>
              <a:schemeClr val="tx1"/>
            </a:solidFill>
          </a:ln>
        </p:spPr>
      </p:pic>
      <p:sp>
        <p:nvSpPr>
          <p:cNvPr id="5" name="Slide Number Placeholder 2">
            <a:extLst>
              <a:ext uri="{FF2B5EF4-FFF2-40B4-BE49-F238E27FC236}">
                <a16:creationId xmlns:a16="http://schemas.microsoft.com/office/drawing/2014/main" id="{A688C260-0EBC-C9A4-587D-4B33459932B9}"/>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2</a:t>
            </a:fld>
            <a:endParaRPr lang="en-US" sz="900" dirty="0">
              <a:latin typeface="Aptos" panose="020B0004020202020204" pitchFamily="34" charset="0"/>
            </a:endParaRPr>
          </a:p>
        </p:txBody>
      </p:sp>
      <p:pic>
        <p:nvPicPr>
          <p:cNvPr id="16" name="Picture 15">
            <a:extLst>
              <a:ext uri="{FF2B5EF4-FFF2-40B4-BE49-F238E27FC236}">
                <a16:creationId xmlns:a16="http://schemas.microsoft.com/office/drawing/2014/main" id="{200A2192-83E1-9895-8A88-E99FADAA24F4}"/>
              </a:ext>
            </a:extLst>
          </p:cNvPr>
          <p:cNvPicPr>
            <a:picLocks noChangeAspect="1"/>
          </p:cNvPicPr>
          <p:nvPr/>
        </p:nvPicPr>
        <p:blipFill>
          <a:blip r:embed="rId5"/>
          <a:srcRect t="3132" b="3132"/>
          <a:stretch/>
        </p:blipFill>
        <p:spPr>
          <a:xfrm>
            <a:off x="1688964" y="2278930"/>
            <a:ext cx="2296088" cy="2292054"/>
          </a:xfrm>
          <a:prstGeom prst="rect">
            <a:avLst/>
          </a:prstGeom>
          <a:ln w="28575">
            <a:solidFill>
              <a:schemeClr val="tx1"/>
            </a:solidFill>
          </a:ln>
        </p:spPr>
      </p:pic>
    </p:spTree>
    <p:extLst>
      <p:ext uri="{BB962C8B-B14F-4D97-AF65-F5344CB8AC3E}">
        <p14:creationId xmlns:p14="http://schemas.microsoft.com/office/powerpoint/2010/main" val="2575286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FE6D8D7B-2C6C-38D0-F59E-46A0EBD76F3E}"/>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p:blipFill>
        <p:spPr>
          <a:xfrm>
            <a:off x="6106698" y="786687"/>
            <a:ext cx="6089904" cy="6089904"/>
          </a:xfrm>
        </p:spPr>
      </p:pic>
      <p:sp>
        <p:nvSpPr>
          <p:cNvPr id="10" name="Text Placeholder 24">
            <a:extLst>
              <a:ext uri="{FF2B5EF4-FFF2-40B4-BE49-F238E27FC236}">
                <a16:creationId xmlns:a16="http://schemas.microsoft.com/office/drawing/2014/main" id="{5B5A4B7B-643F-8EE2-4D7A-00C010E654FD}"/>
              </a:ext>
            </a:extLst>
          </p:cNvPr>
          <p:cNvSpPr txBox="1">
            <a:spLocks/>
          </p:cNvSpPr>
          <p:nvPr/>
        </p:nvSpPr>
        <p:spPr>
          <a:xfrm>
            <a:off x="241973" y="1030862"/>
            <a:ext cx="6639063" cy="4207344"/>
          </a:xfrm>
          <a:prstGeom prst="rect">
            <a:avLst/>
          </a:prstGeom>
        </p:spPr>
        <p:txBody>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indent="0">
              <a:buNone/>
            </a:pPr>
            <a:endParaRPr lang="en-US" kern="0" dirty="0">
              <a:latin typeface="Aptos" panose="020B0004020202020204" pitchFamily="34" charset="0"/>
            </a:endParaRPr>
          </a:p>
        </p:txBody>
      </p:sp>
      <p:sp>
        <p:nvSpPr>
          <p:cNvPr id="11" name="Slide Number Placeholder 2">
            <a:extLst>
              <a:ext uri="{FF2B5EF4-FFF2-40B4-BE49-F238E27FC236}">
                <a16:creationId xmlns:a16="http://schemas.microsoft.com/office/drawing/2014/main" id="{BFD92519-4742-B4E8-4726-774512FFD2C6}"/>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3</a:t>
            </a:fld>
            <a:endParaRPr lang="en-US" sz="900" dirty="0">
              <a:latin typeface="Aptos" panose="020B0004020202020204" pitchFamily="34" charset="0"/>
            </a:endParaRPr>
          </a:p>
        </p:txBody>
      </p:sp>
      <p:sp>
        <p:nvSpPr>
          <p:cNvPr id="8" name="Title 7">
            <a:extLst>
              <a:ext uri="{FF2B5EF4-FFF2-40B4-BE49-F238E27FC236}">
                <a16:creationId xmlns:a16="http://schemas.microsoft.com/office/drawing/2014/main" id="{6578C280-5FF2-3E00-D41F-F6EA7CE89D68}"/>
              </a:ext>
            </a:extLst>
          </p:cNvPr>
          <p:cNvSpPr>
            <a:spLocks noGrp="1"/>
          </p:cNvSpPr>
          <p:nvPr>
            <p:ph type="title"/>
          </p:nvPr>
        </p:nvSpPr>
        <p:spPr/>
        <p:txBody>
          <a:bodyPr/>
          <a:lstStyle/>
          <a:p>
            <a:r>
              <a:rPr lang="en-US" dirty="0"/>
              <a:t>Consumers’ Life Insurance Need Gap</a:t>
            </a:r>
          </a:p>
        </p:txBody>
      </p:sp>
      <p:graphicFrame>
        <p:nvGraphicFramePr>
          <p:cNvPr id="3" name="Chart 2">
            <a:extLst>
              <a:ext uri="{FF2B5EF4-FFF2-40B4-BE49-F238E27FC236}">
                <a16:creationId xmlns:a16="http://schemas.microsoft.com/office/drawing/2014/main" id="{9F20937A-EB73-0E11-5027-4F670C082730}"/>
              </a:ext>
            </a:extLst>
          </p:cNvPr>
          <p:cNvGraphicFramePr>
            <a:graphicFrameLocks/>
          </p:cNvGraphicFramePr>
          <p:nvPr>
            <p:extLst>
              <p:ext uri="{D42A27DB-BD31-4B8C-83A1-F6EECF244321}">
                <p14:modId xmlns:p14="http://schemas.microsoft.com/office/powerpoint/2010/main" val="3775806623"/>
              </p:ext>
            </p:extLst>
          </p:nvPr>
        </p:nvGraphicFramePr>
        <p:xfrm>
          <a:off x="410962" y="1619794"/>
          <a:ext cx="5284776" cy="4461699"/>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descr="A black and white logo with white text&#10;&#10;Description automatically generated">
            <a:extLst>
              <a:ext uri="{FF2B5EF4-FFF2-40B4-BE49-F238E27FC236}">
                <a16:creationId xmlns:a16="http://schemas.microsoft.com/office/drawing/2014/main" id="{C3CA43A3-A6E5-0D72-363A-ED3CCAE441D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26693" y="6073803"/>
            <a:ext cx="1724279" cy="496055"/>
          </a:xfrm>
          <a:prstGeom prst="rect">
            <a:avLst/>
          </a:prstGeom>
        </p:spPr>
      </p:pic>
      <p:sp>
        <p:nvSpPr>
          <p:cNvPr id="6" name="Text Placeholder 9">
            <a:extLst>
              <a:ext uri="{FF2B5EF4-FFF2-40B4-BE49-F238E27FC236}">
                <a16:creationId xmlns:a16="http://schemas.microsoft.com/office/drawing/2014/main" id="{1DB7820A-1696-4114-EC8F-EE3E66FA58A1}"/>
              </a:ext>
            </a:extLst>
          </p:cNvPr>
          <p:cNvSpPr txBox="1">
            <a:spLocks/>
          </p:cNvSpPr>
          <p:nvPr/>
        </p:nvSpPr>
        <p:spPr>
          <a:xfrm>
            <a:off x="417448" y="5980090"/>
            <a:ext cx="5346858"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kern="0" dirty="0">
                <a:latin typeface="+mj-lt"/>
              </a:rPr>
              <a:t>Source: </a:t>
            </a:r>
            <a:r>
              <a:rPr lang="en-US" i="1" kern="0" dirty="0">
                <a:latin typeface="+mj-lt"/>
              </a:rPr>
              <a:t>2025 Insurance Barometer Study, </a:t>
            </a:r>
            <a:r>
              <a:rPr lang="en-US" kern="0" dirty="0">
                <a:latin typeface="+mj-lt"/>
              </a:rPr>
              <a:t>LIMRA and Life Happens. </a:t>
            </a:r>
          </a:p>
        </p:txBody>
      </p:sp>
    </p:spTree>
    <p:extLst>
      <p:ext uri="{BB962C8B-B14F-4D97-AF65-F5344CB8AC3E}">
        <p14:creationId xmlns:p14="http://schemas.microsoft.com/office/powerpoint/2010/main" val="3800544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9BF91A-07C1-1AB9-2215-0375A62B72B4}"/>
              </a:ext>
            </a:extLst>
          </p:cNvPr>
          <p:cNvSpPr>
            <a:spLocks noGrp="1"/>
          </p:cNvSpPr>
          <p:nvPr>
            <p:ph type="title"/>
          </p:nvPr>
        </p:nvSpPr>
        <p:spPr/>
        <p:txBody>
          <a:bodyPr>
            <a:normAutofit/>
          </a:bodyPr>
          <a:lstStyle/>
          <a:p>
            <a:r>
              <a:rPr lang="en-US" dirty="0"/>
              <a:t>What Drives Young Consumers to Buy? </a:t>
            </a:r>
          </a:p>
        </p:txBody>
      </p:sp>
      <p:graphicFrame>
        <p:nvGraphicFramePr>
          <p:cNvPr id="6" name="Chart 5">
            <a:extLst>
              <a:ext uri="{FF2B5EF4-FFF2-40B4-BE49-F238E27FC236}">
                <a16:creationId xmlns:a16="http://schemas.microsoft.com/office/drawing/2014/main" id="{3688B418-AE35-600F-6221-ECE1D06F09C4}"/>
              </a:ext>
            </a:extLst>
          </p:cNvPr>
          <p:cNvGraphicFramePr>
            <a:graphicFrameLocks/>
          </p:cNvGraphicFramePr>
          <p:nvPr>
            <p:extLst>
              <p:ext uri="{D42A27DB-BD31-4B8C-83A1-F6EECF244321}">
                <p14:modId xmlns:p14="http://schemas.microsoft.com/office/powerpoint/2010/main" val="1354530237"/>
              </p:ext>
            </p:extLst>
          </p:nvPr>
        </p:nvGraphicFramePr>
        <p:xfrm>
          <a:off x="544285" y="2003242"/>
          <a:ext cx="11103430" cy="410661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19C09B3-0226-910B-BE22-C40FB3798470}"/>
              </a:ext>
            </a:extLst>
          </p:cNvPr>
          <p:cNvSpPr txBox="1"/>
          <p:nvPr/>
        </p:nvSpPr>
        <p:spPr>
          <a:xfrm>
            <a:off x="544285" y="940194"/>
            <a:ext cx="5278722" cy="1063048"/>
          </a:xfrm>
          <a:prstGeom prst="rect">
            <a:avLst/>
          </a:prstGeom>
          <a:noFill/>
        </p:spPr>
        <p:txBody>
          <a:bodyPr wrap="square">
            <a:spAutoFit/>
          </a:bodyPr>
          <a:lstStyle/>
          <a:p>
            <a:pPr>
              <a:lnSpc>
                <a:spcPct val="114000"/>
              </a:lnSpc>
            </a:pPr>
            <a:r>
              <a:rPr lang="en-US" sz="1400" b="1" dirty="0"/>
              <a:t>“Definitely a death of someone near to me would trigger research. </a:t>
            </a:r>
          </a:p>
          <a:p>
            <a:pPr>
              <a:lnSpc>
                <a:spcPct val="114000"/>
              </a:lnSpc>
            </a:pPr>
            <a:r>
              <a:rPr lang="en-US" sz="1400" b="1" dirty="0"/>
              <a:t>Perhaps my parents or others around me talking about it more  </a:t>
            </a:r>
          </a:p>
          <a:p>
            <a:pPr>
              <a:lnSpc>
                <a:spcPct val="114000"/>
              </a:lnSpc>
            </a:pPr>
            <a:r>
              <a:rPr lang="en-US" sz="1400" b="1" dirty="0"/>
              <a:t>would get me curious as well.”</a:t>
            </a:r>
          </a:p>
          <a:p>
            <a:pPr>
              <a:lnSpc>
                <a:spcPct val="114000"/>
              </a:lnSpc>
            </a:pPr>
            <a:r>
              <a:rPr lang="en-US" sz="1400" dirty="0"/>
              <a:t>	 </a:t>
            </a:r>
            <a:r>
              <a:rPr lang="en-US" sz="1400" i="1" dirty="0">
                <a:latin typeface="Aptos" panose="020B0004020202020204" pitchFamily="34" charset="0"/>
              </a:rPr>
              <a:t>—</a:t>
            </a:r>
            <a:r>
              <a:rPr lang="en-US" sz="1400" i="1" dirty="0"/>
              <a:t> Jaela, non-owner, 24</a:t>
            </a:r>
          </a:p>
        </p:txBody>
      </p:sp>
      <p:sp>
        <p:nvSpPr>
          <p:cNvPr id="9" name="TextBox 8">
            <a:extLst>
              <a:ext uri="{FF2B5EF4-FFF2-40B4-BE49-F238E27FC236}">
                <a16:creationId xmlns:a16="http://schemas.microsoft.com/office/drawing/2014/main" id="{9FB6D017-3A40-4D32-F8DE-C295A52EB8AD}"/>
              </a:ext>
            </a:extLst>
          </p:cNvPr>
          <p:cNvSpPr txBox="1"/>
          <p:nvPr/>
        </p:nvSpPr>
        <p:spPr>
          <a:xfrm>
            <a:off x="6368991" y="940194"/>
            <a:ext cx="5278723" cy="817468"/>
          </a:xfrm>
          <a:prstGeom prst="rect">
            <a:avLst/>
          </a:prstGeom>
          <a:noFill/>
        </p:spPr>
        <p:txBody>
          <a:bodyPr wrap="square">
            <a:spAutoFit/>
          </a:bodyPr>
          <a:lstStyle/>
          <a:p>
            <a:pPr>
              <a:lnSpc>
                <a:spcPct val="114000"/>
              </a:lnSpc>
            </a:pPr>
            <a:r>
              <a:rPr lang="en-US" sz="1400" b="1" dirty="0"/>
              <a:t>“If a loved one died, I would give it more thought. If I started having children, I would give it more thought.” </a:t>
            </a:r>
          </a:p>
          <a:p>
            <a:pPr>
              <a:lnSpc>
                <a:spcPct val="114000"/>
              </a:lnSpc>
            </a:pPr>
            <a:r>
              <a:rPr lang="en-US" sz="1400" dirty="0">
                <a:latin typeface="Aptos" panose="020B0004020202020204" pitchFamily="34" charset="0"/>
              </a:rPr>
              <a:t>	</a:t>
            </a:r>
            <a:r>
              <a:rPr lang="en-US" sz="1400" i="1" dirty="0">
                <a:latin typeface="Aptos" panose="020B0004020202020204" pitchFamily="34" charset="0"/>
              </a:rPr>
              <a:t>—</a:t>
            </a:r>
            <a:r>
              <a:rPr lang="en-US" sz="1400" i="1" dirty="0"/>
              <a:t> Marcus, non-owner, 31</a:t>
            </a:r>
          </a:p>
        </p:txBody>
      </p:sp>
      <p:sp>
        <p:nvSpPr>
          <p:cNvPr id="2" name="Slide Number Placeholder 2">
            <a:extLst>
              <a:ext uri="{FF2B5EF4-FFF2-40B4-BE49-F238E27FC236}">
                <a16:creationId xmlns:a16="http://schemas.microsoft.com/office/drawing/2014/main" id="{11A5B2B4-CDBC-22FC-A269-DE615461E286}"/>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4</a:t>
            </a:fld>
            <a:endParaRPr lang="en-US" sz="900" dirty="0">
              <a:latin typeface="Aptos" panose="020B0004020202020204" pitchFamily="34" charset="0"/>
            </a:endParaRPr>
          </a:p>
        </p:txBody>
      </p:sp>
      <p:sp>
        <p:nvSpPr>
          <p:cNvPr id="3" name="Text Placeholder 9">
            <a:extLst>
              <a:ext uri="{FF2B5EF4-FFF2-40B4-BE49-F238E27FC236}">
                <a16:creationId xmlns:a16="http://schemas.microsoft.com/office/drawing/2014/main" id="{345B6CB4-93E9-C819-A0E5-9A23FFD24626}"/>
              </a:ext>
            </a:extLst>
          </p:cNvPr>
          <p:cNvSpPr txBox="1">
            <a:spLocks/>
          </p:cNvSpPr>
          <p:nvPr/>
        </p:nvSpPr>
        <p:spPr>
          <a:xfrm>
            <a:off x="417448" y="5980090"/>
            <a:ext cx="5346858"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kern="0" dirty="0">
                <a:latin typeface="+mj-lt"/>
              </a:rPr>
              <a:t>Source: </a:t>
            </a:r>
            <a:r>
              <a:rPr lang="en-US" i="1" kern="0" dirty="0">
                <a:latin typeface="+mj-lt"/>
              </a:rPr>
              <a:t>2025 Insurance Barometer Study, </a:t>
            </a:r>
            <a:r>
              <a:rPr lang="en-US" kern="0" dirty="0">
                <a:latin typeface="+mj-lt"/>
              </a:rPr>
              <a:t>LIMRA and Life Happens. </a:t>
            </a:r>
          </a:p>
        </p:txBody>
      </p:sp>
    </p:spTree>
    <p:extLst>
      <p:ext uri="{BB962C8B-B14F-4D97-AF65-F5344CB8AC3E}">
        <p14:creationId xmlns:p14="http://schemas.microsoft.com/office/powerpoint/2010/main" val="887567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DF01B-E5FE-BCB5-1FCC-17A0C9CD89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F0A92B-5A7E-9D15-4E43-EF003E779794}"/>
              </a:ext>
            </a:extLst>
          </p:cNvPr>
          <p:cNvSpPr>
            <a:spLocks noGrp="1"/>
          </p:cNvSpPr>
          <p:nvPr>
            <p:ph type="title"/>
          </p:nvPr>
        </p:nvSpPr>
        <p:spPr/>
        <p:txBody>
          <a:bodyPr>
            <a:normAutofit/>
          </a:bodyPr>
          <a:lstStyle/>
          <a:p>
            <a:r>
              <a:rPr lang="en-US" dirty="0"/>
              <a:t>What Drives Young Consumers to Buy? </a:t>
            </a:r>
          </a:p>
        </p:txBody>
      </p:sp>
      <p:graphicFrame>
        <p:nvGraphicFramePr>
          <p:cNvPr id="2" name="Chart 1">
            <a:extLst>
              <a:ext uri="{FF2B5EF4-FFF2-40B4-BE49-F238E27FC236}">
                <a16:creationId xmlns:a16="http://schemas.microsoft.com/office/drawing/2014/main" id="{5FE80E40-74B7-7CE8-95ED-6DF17489C75F}"/>
              </a:ext>
            </a:extLst>
          </p:cNvPr>
          <p:cNvGraphicFramePr>
            <a:graphicFrameLocks/>
          </p:cNvGraphicFramePr>
          <p:nvPr>
            <p:extLst>
              <p:ext uri="{D42A27DB-BD31-4B8C-83A1-F6EECF244321}">
                <p14:modId xmlns:p14="http://schemas.microsoft.com/office/powerpoint/2010/main" val="1661139428"/>
              </p:ext>
            </p:extLst>
          </p:nvPr>
        </p:nvGraphicFramePr>
        <p:xfrm>
          <a:off x="552335" y="1099457"/>
          <a:ext cx="5832135" cy="501831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9B8A31B6-F486-5815-9106-B1C008E72DE6}"/>
              </a:ext>
            </a:extLst>
          </p:cNvPr>
          <p:cNvSpPr txBox="1"/>
          <p:nvPr/>
        </p:nvSpPr>
        <p:spPr>
          <a:xfrm>
            <a:off x="7230621" y="2235853"/>
            <a:ext cx="4001951" cy="2886239"/>
          </a:xfrm>
          <a:prstGeom prst="rect">
            <a:avLst/>
          </a:prstGeom>
          <a:noFill/>
        </p:spPr>
        <p:txBody>
          <a:bodyPr wrap="square">
            <a:spAutoFit/>
          </a:bodyPr>
          <a:lstStyle/>
          <a:p>
            <a:pPr>
              <a:lnSpc>
                <a:spcPct val="114000"/>
              </a:lnSpc>
            </a:pPr>
            <a:r>
              <a:rPr lang="en-US" sz="1600" b="1" u="none" strike="noStrike" dirty="0">
                <a:solidFill>
                  <a:srgbClr val="000000"/>
                </a:solidFill>
                <a:effectLst/>
                <a:latin typeface="Aptos" panose="020B0004020202020204" pitchFamily="34" charset="0"/>
              </a:rPr>
              <a:t> “A frank discussion was held between my wife and I with our financial planner. It was about two months after the birth of my son, and our planner was very straightforward in saying we needed life insurance coverage to ensure all our financial plans for my son in the future would come to fruition, especially for me as the main source of income for our family.</a:t>
            </a:r>
            <a:r>
              <a:rPr lang="en-US" sz="1600" b="1" u="none" dirty="0">
                <a:solidFill>
                  <a:srgbClr val="000000"/>
                </a:solidFill>
                <a:effectLst/>
                <a:latin typeface="Aptos" panose="020B0004020202020204" pitchFamily="34" charset="0"/>
              </a:rPr>
              <a:t>” </a:t>
            </a:r>
            <a:br>
              <a:rPr lang="en-US" sz="1600" b="0" i="0" u="none" dirty="0">
                <a:solidFill>
                  <a:srgbClr val="000000"/>
                </a:solidFill>
                <a:effectLst/>
                <a:latin typeface="Aptos" panose="020B0004020202020204" pitchFamily="34" charset="0"/>
              </a:rPr>
            </a:br>
            <a:r>
              <a:rPr lang="en-US" sz="1600" b="0" i="0" u="none" dirty="0">
                <a:solidFill>
                  <a:srgbClr val="000000"/>
                </a:solidFill>
                <a:effectLst/>
                <a:latin typeface="Aptos" panose="020B0004020202020204" pitchFamily="34" charset="0"/>
              </a:rPr>
              <a:t>	</a:t>
            </a:r>
            <a:r>
              <a:rPr lang="en-US" sz="1600" i="1" dirty="0">
                <a:latin typeface="Aptos" panose="020B0004020202020204" pitchFamily="34" charset="0"/>
              </a:rPr>
              <a:t>—</a:t>
            </a:r>
            <a:r>
              <a:rPr lang="en-US" sz="1600" b="0" i="1" u="none" strike="noStrike" dirty="0">
                <a:solidFill>
                  <a:srgbClr val="000000"/>
                </a:solidFill>
                <a:effectLst/>
                <a:latin typeface="Aptos" panose="020B0004020202020204" pitchFamily="34" charset="0"/>
              </a:rPr>
              <a:t> Bryan, owner, 35</a:t>
            </a:r>
            <a:endParaRPr lang="en-US" sz="1600" i="1" dirty="0"/>
          </a:p>
        </p:txBody>
      </p:sp>
      <p:sp>
        <p:nvSpPr>
          <p:cNvPr id="3" name="Slide Number Placeholder 2">
            <a:extLst>
              <a:ext uri="{FF2B5EF4-FFF2-40B4-BE49-F238E27FC236}">
                <a16:creationId xmlns:a16="http://schemas.microsoft.com/office/drawing/2014/main" id="{C7BE862E-24BB-AF5C-D78D-DBCB489FF2FC}"/>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5</a:t>
            </a:fld>
            <a:endParaRPr lang="en-US" sz="900" dirty="0">
              <a:latin typeface="Aptos" panose="020B0004020202020204" pitchFamily="34" charset="0"/>
            </a:endParaRPr>
          </a:p>
        </p:txBody>
      </p:sp>
      <p:sp>
        <p:nvSpPr>
          <p:cNvPr id="4" name="Text Placeholder 9">
            <a:extLst>
              <a:ext uri="{FF2B5EF4-FFF2-40B4-BE49-F238E27FC236}">
                <a16:creationId xmlns:a16="http://schemas.microsoft.com/office/drawing/2014/main" id="{90D9EDD2-23D1-557B-72BA-A0A678C091D7}"/>
              </a:ext>
            </a:extLst>
          </p:cNvPr>
          <p:cNvSpPr txBox="1">
            <a:spLocks/>
          </p:cNvSpPr>
          <p:nvPr/>
        </p:nvSpPr>
        <p:spPr>
          <a:xfrm>
            <a:off x="417448" y="5980090"/>
            <a:ext cx="5346858"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kern="0" dirty="0">
                <a:latin typeface="+mj-lt"/>
              </a:rPr>
              <a:t>Source: </a:t>
            </a:r>
            <a:r>
              <a:rPr lang="en-US" i="1" kern="0" dirty="0">
                <a:latin typeface="+mj-lt"/>
              </a:rPr>
              <a:t>2025 Insurance Barometer Study, </a:t>
            </a:r>
            <a:r>
              <a:rPr lang="en-US" kern="0" dirty="0">
                <a:latin typeface="+mj-lt"/>
              </a:rPr>
              <a:t>LIMRA and Life Happens. </a:t>
            </a:r>
          </a:p>
        </p:txBody>
      </p:sp>
    </p:spTree>
    <p:extLst>
      <p:ext uri="{BB962C8B-B14F-4D97-AF65-F5344CB8AC3E}">
        <p14:creationId xmlns:p14="http://schemas.microsoft.com/office/powerpoint/2010/main" val="2252477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2FB293-142B-2639-5B76-2B54812B2091}"/>
              </a:ext>
            </a:extLst>
          </p:cNvPr>
          <p:cNvSpPr>
            <a:spLocks noGrp="1"/>
          </p:cNvSpPr>
          <p:nvPr>
            <p:ph type="body" sz="quarter" idx="13"/>
          </p:nvPr>
        </p:nvSpPr>
        <p:spPr>
          <a:xfrm>
            <a:off x="266700" y="1143000"/>
            <a:ext cx="11507852" cy="5715000"/>
          </a:xfrm>
        </p:spPr>
        <p:txBody>
          <a:bodyPr/>
          <a:lstStyle/>
          <a:p>
            <a:pPr marL="0" indent="0">
              <a:buNone/>
            </a:pPr>
            <a:r>
              <a:rPr lang="en-US" sz="1600" b="1" dirty="0">
                <a:solidFill>
                  <a:srgbClr val="000000"/>
                </a:solidFill>
              </a:rPr>
              <a:t>Owners: </a:t>
            </a:r>
            <a:r>
              <a:rPr lang="en-US" sz="1600" dirty="0">
                <a:solidFill>
                  <a:srgbClr val="000000"/>
                </a:solidFill>
              </a:rPr>
              <a:t>Most felt anxiety, worry, and financial stress. 	      </a:t>
            </a:r>
            <a:r>
              <a:rPr lang="en-US" sz="1600" b="1" dirty="0">
                <a:solidFill>
                  <a:srgbClr val="000000"/>
                </a:solidFill>
              </a:rPr>
              <a:t>Non-Owners: </a:t>
            </a:r>
            <a:r>
              <a:rPr lang="en-US" sz="1600" dirty="0">
                <a:solidFill>
                  <a:srgbClr val="000000"/>
                </a:solidFill>
              </a:rPr>
              <a:t>Half say they feel anxious while the rest see it as 							              not urgent.</a:t>
            </a:r>
          </a:p>
        </p:txBody>
      </p:sp>
      <p:sp>
        <p:nvSpPr>
          <p:cNvPr id="5" name="Title 4">
            <a:extLst>
              <a:ext uri="{FF2B5EF4-FFF2-40B4-BE49-F238E27FC236}">
                <a16:creationId xmlns:a16="http://schemas.microsoft.com/office/drawing/2014/main" id="{0ADD6638-6B06-BD26-1560-7C501735796D}"/>
              </a:ext>
            </a:extLst>
          </p:cNvPr>
          <p:cNvSpPr>
            <a:spLocks noGrp="1"/>
          </p:cNvSpPr>
          <p:nvPr>
            <p:ph type="title"/>
          </p:nvPr>
        </p:nvSpPr>
        <p:spPr/>
        <p:txBody>
          <a:bodyPr/>
          <a:lstStyle/>
          <a:p>
            <a:r>
              <a:rPr lang="en-US" dirty="0"/>
              <a:t>Emotional Triggers </a:t>
            </a:r>
            <a:r>
              <a:rPr lang="en-US" sz="3200" dirty="0"/>
              <a:t>—</a:t>
            </a:r>
            <a:r>
              <a:rPr lang="en-US" dirty="0"/>
              <a:t> Before Purchase </a:t>
            </a:r>
          </a:p>
        </p:txBody>
      </p:sp>
      <p:pic>
        <p:nvPicPr>
          <p:cNvPr id="4" name="Picture 3" descr="A cartoon of a person pulling a mustache&#10;&#10;Description automatically generated">
            <a:extLst>
              <a:ext uri="{FF2B5EF4-FFF2-40B4-BE49-F238E27FC236}">
                <a16:creationId xmlns:a16="http://schemas.microsoft.com/office/drawing/2014/main" id="{DCA1B014-ACC0-BF4B-6E76-E1B4390B61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836" y="1929098"/>
            <a:ext cx="2395538" cy="1759552"/>
          </a:xfrm>
          <a:prstGeom prst="rect">
            <a:avLst/>
          </a:prstGeom>
        </p:spPr>
      </p:pic>
      <p:sp>
        <p:nvSpPr>
          <p:cNvPr id="7" name="TextBox 6">
            <a:extLst>
              <a:ext uri="{FF2B5EF4-FFF2-40B4-BE49-F238E27FC236}">
                <a16:creationId xmlns:a16="http://schemas.microsoft.com/office/drawing/2014/main" id="{72D53E58-2C27-E2E2-E48B-A563A528EDB5}"/>
              </a:ext>
            </a:extLst>
          </p:cNvPr>
          <p:cNvSpPr txBox="1"/>
          <p:nvPr/>
        </p:nvSpPr>
        <p:spPr>
          <a:xfrm>
            <a:off x="417448" y="3986134"/>
            <a:ext cx="5141688" cy="1235275"/>
          </a:xfrm>
          <a:prstGeom prst="rect">
            <a:avLst/>
          </a:prstGeom>
          <a:noFill/>
        </p:spPr>
        <p:txBody>
          <a:bodyPr wrap="square">
            <a:spAutoFit/>
          </a:bodyPr>
          <a:lstStyle/>
          <a:p>
            <a:pPr marR="0">
              <a:lnSpc>
                <a:spcPct val="114000"/>
              </a:lnSpc>
              <a:tabLst>
                <a:tab pos="457200" algn="l"/>
              </a:tabLst>
            </a:pPr>
            <a:r>
              <a:rPr lang="en-US" sz="1600" b="1"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“I was uneasy with the feeling of not being insured. It didn't leave me feeling comfortable because one accident could derail things for my family.”</a:t>
            </a:r>
          </a:p>
          <a:p>
            <a:pPr marR="0">
              <a:lnSpc>
                <a:spcPct val="114000"/>
              </a:lnSpc>
              <a:tabLst>
                <a:tab pos="457200" algn="l"/>
              </a:tabLst>
            </a:pPr>
            <a:r>
              <a:rPr lang="en-US" sz="16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	</a:t>
            </a:r>
            <a:r>
              <a:rPr lang="en-US" sz="1600" dirty="0">
                <a:latin typeface="Aptos" panose="020B0004020202020204" pitchFamily="34" charset="0"/>
              </a:rPr>
              <a:t>—</a:t>
            </a:r>
            <a:r>
              <a:rPr lang="en-US" sz="16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C</a:t>
            </a:r>
            <a:r>
              <a:rPr lang="en-US" sz="1600" i="1"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hristian, owner, age 28</a:t>
            </a:r>
            <a:endParaRPr lang="en-US" sz="16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p:txBody>
      </p:sp>
      <p:pic>
        <p:nvPicPr>
          <p:cNvPr id="8" name="Picture 7" descr="A cat lying on a couch&#10;&#10;Description automatically generated">
            <a:extLst>
              <a:ext uri="{FF2B5EF4-FFF2-40B4-BE49-F238E27FC236}">
                <a16:creationId xmlns:a16="http://schemas.microsoft.com/office/drawing/2014/main" id="{1DB1A0E8-179F-D997-E89A-813AD72687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64708" y="1929098"/>
            <a:ext cx="2638108" cy="1759553"/>
          </a:xfrm>
          <a:prstGeom prst="rect">
            <a:avLst/>
          </a:prstGeom>
        </p:spPr>
      </p:pic>
      <p:sp>
        <p:nvSpPr>
          <p:cNvPr id="12" name="TextBox 11">
            <a:extLst>
              <a:ext uri="{FF2B5EF4-FFF2-40B4-BE49-F238E27FC236}">
                <a16:creationId xmlns:a16="http://schemas.microsoft.com/office/drawing/2014/main" id="{18DF1415-591D-90A1-D549-4B389BCF2CE9}"/>
              </a:ext>
            </a:extLst>
          </p:cNvPr>
          <p:cNvSpPr txBox="1"/>
          <p:nvPr/>
        </p:nvSpPr>
        <p:spPr>
          <a:xfrm>
            <a:off x="6096000" y="3986134"/>
            <a:ext cx="5562600" cy="1515992"/>
          </a:xfrm>
          <a:prstGeom prst="rect">
            <a:avLst/>
          </a:prstGeom>
          <a:noFill/>
        </p:spPr>
        <p:txBody>
          <a:bodyPr wrap="square">
            <a:spAutoFit/>
          </a:bodyPr>
          <a:lstStyle/>
          <a:p>
            <a:pPr marR="0">
              <a:lnSpc>
                <a:spcPct val="114000"/>
              </a:lnSpc>
              <a:tabLst>
                <a:tab pos="457200" algn="l"/>
                <a:tab pos="457200" algn="l"/>
              </a:tabLst>
            </a:pPr>
            <a:r>
              <a:rPr lang="en-US" sz="1600" b="1"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“It shows my laziness to get life insurance. Like the cat, I can’t feel the urge to do what I need to do. I don’t feel a strong urge to get that done soon. Should I? Yes. Will I? Not right now. Life insurance is something I couldn’t care less about right now.” </a:t>
            </a:r>
          </a:p>
          <a:p>
            <a:pPr marR="0">
              <a:lnSpc>
                <a:spcPct val="114000"/>
              </a:lnSpc>
              <a:tabLst>
                <a:tab pos="457200" algn="l"/>
                <a:tab pos="457200" algn="l"/>
              </a:tabLst>
            </a:pPr>
            <a:r>
              <a:rPr lang="en-US" sz="16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	</a:t>
            </a:r>
            <a:r>
              <a:rPr lang="en-US" sz="1600" dirty="0">
                <a:latin typeface="Aptos" panose="020B0004020202020204" pitchFamily="34" charset="0"/>
              </a:rPr>
              <a:t>—</a:t>
            </a:r>
            <a:r>
              <a:rPr lang="en-US" sz="1600" i="1"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Keiana, non-owner, age 26</a:t>
            </a:r>
            <a:endParaRPr lang="en-US" sz="16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p:txBody>
      </p:sp>
      <p:sp>
        <p:nvSpPr>
          <p:cNvPr id="2" name="Slide Number Placeholder 2">
            <a:extLst>
              <a:ext uri="{FF2B5EF4-FFF2-40B4-BE49-F238E27FC236}">
                <a16:creationId xmlns:a16="http://schemas.microsoft.com/office/drawing/2014/main" id="{8336F869-AAEE-8471-D36C-8C8365F182C8}"/>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6</a:t>
            </a:fld>
            <a:endParaRPr lang="en-US" sz="900" dirty="0">
              <a:latin typeface="Aptos" panose="020B0004020202020204" pitchFamily="34" charset="0"/>
            </a:endParaRPr>
          </a:p>
        </p:txBody>
      </p:sp>
      <p:sp>
        <p:nvSpPr>
          <p:cNvPr id="6" name="Text Placeholder 9">
            <a:extLst>
              <a:ext uri="{FF2B5EF4-FFF2-40B4-BE49-F238E27FC236}">
                <a16:creationId xmlns:a16="http://schemas.microsoft.com/office/drawing/2014/main" id="{44EC43EE-B4D9-B9F1-D686-3E4C05FEA2EC}"/>
              </a:ext>
            </a:extLst>
          </p:cNvPr>
          <p:cNvSpPr txBox="1">
            <a:spLocks/>
          </p:cNvSpPr>
          <p:nvPr/>
        </p:nvSpPr>
        <p:spPr>
          <a:xfrm>
            <a:off x="417448" y="5980090"/>
            <a:ext cx="5792852"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b="0" i="0" dirty="0">
                <a:effectLst/>
                <a:latin typeface="Segoe UI" panose="020B0502040204020203" pitchFamily="34" charset="0"/>
              </a:rPr>
              <a:t>Source: </a:t>
            </a:r>
            <a:r>
              <a:rPr lang="en-US" b="0" i="1" dirty="0">
                <a:effectLst/>
                <a:latin typeface="Segoe UI" panose="020B0502040204020203" pitchFamily="34" charset="0"/>
              </a:rPr>
              <a:t>Opportunities in Underserved Markets: Young Consumers' Life Insurance Expectations and Experiences</a:t>
            </a:r>
            <a:r>
              <a:rPr lang="en-US" b="0" i="0" dirty="0">
                <a:effectLst/>
                <a:latin typeface="Segoe UI" panose="020B0502040204020203" pitchFamily="34" charset="0"/>
              </a:rPr>
              <a:t>, LIMRA, 2025.</a:t>
            </a:r>
          </a:p>
        </p:txBody>
      </p:sp>
    </p:spTree>
    <p:extLst>
      <p:ext uri="{BB962C8B-B14F-4D97-AF65-F5344CB8AC3E}">
        <p14:creationId xmlns:p14="http://schemas.microsoft.com/office/powerpoint/2010/main" val="843460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E99BC-1377-5B68-4663-9F94AB7BB84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F96EB8C-4B86-3C5F-98BD-9C6B38D888A9}"/>
              </a:ext>
            </a:extLst>
          </p:cNvPr>
          <p:cNvSpPr>
            <a:spLocks noGrp="1"/>
          </p:cNvSpPr>
          <p:nvPr>
            <p:ph type="body" sz="quarter" idx="13"/>
          </p:nvPr>
        </p:nvSpPr>
        <p:spPr>
          <a:xfrm>
            <a:off x="266700" y="1143000"/>
            <a:ext cx="11507852" cy="5715000"/>
          </a:xfrm>
        </p:spPr>
        <p:txBody>
          <a:bodyPr/>
          <a:lstStyle/>
          <a:p>
            <a:pPr marL="0" indent="0">
              <a:spcAft>
                <a:spcPts val="0"/>
              </a:spcAft>
              <a:buNone/>
            </a:pPr>
            <a:r>
              <a:rPr lang="en-US" sz="1600" b="1" dirty="0">
                <a:solidFill>
                  <a:srgbClr val="000000"/>
                </a:solidFill>
              </a:rPr>
              <a:t>Owners: </a:t>
            </a:r>
            <a:r>
              <a:rPr lang="en-US" sz="1600" dirty="0">
                <a:solidFill>
                  <a:srgbClr val="000000"/>
                </a:solidFill>
              </a:rPr>
              <a:t>A majority of positive emotions regarding the purchase process. </a:t>
            </a:r>
          </a:p>
          <a:p>
            <a:pPr marL="0" indent="0">
              <a:buNone/>
            </a:pPr>
            <a:endParaRPr lang="en-US" sz="1200" dirty="0">
              <a:solidFill>
                <a:srgbClr val="000000"/>
              </a:solidFill>
            </a:endParaRPr>
          </a:p>
          <a:p>
            <a:pPr marL="0" indent="0">
              <a:buNone/>
            </a:pPr>
            <a:endParaRPr lang="en-US" sz="1200" dirty="0">
              <a:solidFill>
                <a:srgbClr val="000000"/>
              </a:solidFill>
            </a:endParaRPr>
          </a:p>
          <a:p>
            <a:pPr marL="0" indent="0">
              <a:buNone/>
            </a:pPr>
            <a:endParaRPr lang="en-US" sz="1200" dirty="0">
              <a:solidFill>
                <a:srgbClr val="000000"/>
              </a:solidFill>
            </a:endParaRPr>
          </a:p>
          <a:p>
            <a:pPr marL="0" indent="0">
              <a:buNone/>
            </a:pPr>
            <a:endParaRPr lang="en-US" sz="1200" dirty="0">
              <a:solidFill>
                <a:srgbClr val="000000"/>
              </a:solidFill>
            </a:endParaRPr>
          </a:p>
          <a:p>
            <a:pPr marL="0" indent="0">
              <a:buNone/>
            </a:pPr>
            <a:endParaRPr lang="en-US" sz="1200" dirty="0">
              <a:solidFill>
                <a:srgbClr val="000000"/>
              </a:solidFill>
            </a:endParaRPr>
          </a:p>
          <a:p>
            <a:pPr marL="0" indent="0">
              <a:buNone/>
            </a:pPr>
            <a:endParaRPr lang="en-US" sz="1200" b="1" dirty="0">
              <a:solidFill>
                <a:srgbClr val="000000"/>
              </a:solidFill>
            </a:endParaRPr>
          </a:p>
          <a:p>
            <a:pPr marL="0" indent="0">
              <a:spcAft>
                <a:spcPts val="0"/>
              </a:spcAft>
              <a:buNone/>
            </a:pPr>
            <a:r>
              <a:rPr lang="en-US" sz="1600" b="1" dirty="0">
                <a:solidFill>
                  <a:srgbClr val="000000"/>
                </a:solidFill>
              </a:rPr>
              <a:t>Non-Owners: </a:t>
            </a:r>
            <a:r>
              <a:rPr lang="en-US" sz="1600" dirty="0">
                <a:solidFill>
                  <a:srgbClr val="000000"/>
                </a:solidFill>
              </a:rPr>
              <a:t>Most associated with negative emotions: overwhelmed, intimidated, stressed, confused, frustrated, and anxious. </a:t>
            </a:r>
          </a:p>
        </p:txBody>
      </p:sp>
      <p:sp>
        <p:nvSpPr>
          <p:cNvPr id="5" name="Title 4">
            <a:extLst>
              <a:ext uri="{FF2B5EF4-FFF2-40B4-BE49-F238E27FC236}">
                <a16:creationId xmlns:a16="http://schemas.microsoft.com/office/drawing/2014/main" id="{438A6E7D-A41E-B1C0-2188-EAC3A5A5E3F4}"/>
              </a:ext>
            </a:extLst>
          </p:cNvPr>
          <p:cNvSpPr>
            <a:spLocks noGrp="1"/>
          </p:cNvSpPr>
          <p:nvPr>
            <p:ph type="title"/>
          </p:nvPr>
        </p:nvSpPr>
        <p:spPr/>
        <p:txBody>
          <a:bodyPr/>
          <a:lstStyle/>
          <a:p>
            <a:r>
              <a:rPr lang="en-US" dirty="0"/>
              <a:t>Emotional Triggers </a:t>
            </a:r>
            <a:r>
              <a:rPr lang="en-US" sz="3200" dirty="0"/>
              <a:t>—</a:t>
            </a:r>
            <a:r>
              <a:rPr lang="en-US" dirty="0"/>
              <a:t> During Research and Purchasing</a:t>
            </a:r>
          </a:p>
        </p:txBody>
      </p:sp>
      <p:sp>
        <p:nvSpPr>
          <p:cNvPr id="15" name="TextBox 14">
            <a:extLst>
              <a:ext uri="{FF2B5EF4-FFF2-40B4-BE49-F238E27FC236}">
                <a16:creationId xmlns:a16="http://schemas.microsoft.com/office/drawing/2014/main" id="{B9A3A282-6A40-D4BA-A4B6-DE7440BE9CAA}"/>
              </a:ext>
            </a:extLst>
          </p:cNvPr>
          <p:cNvSpPr txBox="1"/>
          <p:nvPr/>
        </p:nvSpPr>
        <p:spPr>
          <a:xfrm>
            <a:off x="2357271" y="4554078"/>
            <a:ext cx="3484044" cy="1554208"/>
          </a:xfrm>
          <a:prstGeom prst="rect">
            <a:avLst/>
          </a:prstGeom>
          <a:noFill/>
        </p:spPr>
        <p:txBody>
          <a:bodyPr wrap="square">
            <a:spAutoFit/>
          </a:bodyPr>
          <a:lstStyle/>
          <a:p>
            <a:pPr>
              <a:lnSpc>
                <a:spcPct val="114000"/>
              </a:lnSpc>
            </a:pPr>
            <a:r>
              <a:rPr lang="en-US" sz="1400" b="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“I do believe many people would love to assist and offer great advice, but I would not even be able to happily process all the information and would feel like I want to keep my head in the sand”. </a:t>
            </a:r>
          </a:p>
          <a:p>
            <a:pPr>
              <a:lnSpc>
                <a:spcPct val="114000"/>
              </a:lnSpc>
            </a:pPr>
            <a:r>
              <a:rPr lang="en-US" sz="14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        </a:t>
            </a:r>
            <a:r>
              <a:rPr lang="en-US" sz="1400" dirty="0">
                <a:latin typeface="Aptos" panose="020B0004020202020204" pitchFamily="34" charset="0"/>
              </a:rPr>
              <a:t>—</a:t>
            </a:r>
            <a:r>
              <a:rPr lang="en-US" sz="14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Chelsea, non-owner, age 35, parent</a:t>
            </a:r>
          </a:p>
        </p:txBody>
      </p:sp>
      <p:pic>
        <p:nvPicPr>
          <p:cNvPr id="6" name="Picture 5" descr="A person sitting at a desk with hands in front of his face&#10;&#10;AI-generated content may be incorrect.">
            <a:extLst>
              <a:ext uri="{FF2B5EF4-FFF2-40B4-BE49-F238E27FC236}">
                <a16:creationId xmlns:a16="http://schemas.microsoft.com/office/drawing/2014/main" id="{393CAEDF-5A66-2B96-83E7-827F5E58A9C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0436" y="4543687"/>
            <a:ext cx="1871926" cy="1323259"/>
          </a:xfrm>
          <a:prstGeom prst="rect">
            <a:avLst/>
          </a:prstGeom>
          <a:noFill/>
          <a:ln>
            <a:noFill/>
          </a:ln>
        </p:spPr>
      </p:pic>
      <p:pic>
        <p:nvPicPr>
          <p:cNvPr id="4" name="Picture 3" descr="A dock on a lake&#10;&#10;Description automatically generated">
            <a:extLst>
              <a:ext uri="{FF2B5EF4-FFF2-40B4-BE49-F238E27FC236}">
                <a16:creationId xmlns:a16="http://schemas.microsoft.com/office/drawing/2014/main" id="{23E8AF02-C240-3B35-8ADE-9267745F64B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60436" y="1948180"/>
            <a:ext cx="1871926" cy="1323260"/>
          </a:xfrm>
          <a:prstGeom prst="rect">
            <a:avLst/>
          </a:prstGeom>
        </p:spPr>
      </p:pic>
      <p:sp>
        <p:nvSpPr>
          <p:cNvPr id="9" name="TextBox 8">
            <a:extLst>
              <a:ext uri="{FF2B5EF4-FFF2-40B4-BE49-F238E27FC236}">
                <a16:creationId xmlns:a16="http://schemas.microsoft.com/office/drawing/2014/main" id="{8E3D7E05-0CC5-3934-4E75-092959134C1D}"/>
              </a:ext>
            </a:extLst>
          </p:cNvPr>
          <p:cNvSpPr txBox="1"/>
          <p:nvPr/>
        </p:nvSpPr>
        <p:spPr>
          <a:xfrm>
            <a:off x="976932" y="1990141"/>
            <a:ext cx="4407902" cy="1071191"/>
          </a:xfrm>
          <a:prstGeom prst="rect">
            <a:avLst/>
          </a:prstGeom>
          <a:noFill/>
        </p:spPr>
        <p:txBody>
          <a:bodyPr wrap="square">
            <a:spAutoFit/>
          </a:bodyPr>
          <a:lstStyle/>
          <a:p>
            <a:pPr marL="1371600" marR="0">
              <a:lnSpc>
                <a:spcPct val="114000"/>
              </a:lnSpc>
              <a:tabLst>
                <a:tab pos="457200" algn="l"/>
              </a:tabLst>
            </a:pPr>
            <a:r>
              <a:rPr lang="en-US" sz="1400" b="1"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“This image is meant to represent my hope and work towards stability; setting a better future for my family.” </a:t>
            </a:r>
            <a:br>
              <a:rPr lang="en-US" sz="1400" i="1"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br>
            <a:r>
              <a:rPr lang="en-US" sz="1400" i="1"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       </a:t>
            </a:r>
            <a:r>
              <a:rPr lang="en-US" sz="1400" dirty="0">
                <a:latin typeface="Aptos" panose="020B0004020202020204" pitchFamily="34" charset="0"/>
              </a:rPr>
              <a:t>—</a:t>
            </a:r>
            <a:r>
              <a:rPr lang="en-US" sz="1400" i="1"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Yoav, owner, age 27, parent</a:t>
            </a:r>
            <a:endParaRPr lang="en-US" sz="14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endParaRPr>
          </a:p>
        </p:txBody>
      </p:sp>
      <p:pic>
        <p:nvPicPr>
          <p:cNvPr id="11" name="Picture 10" descr="A person holding his face with his hands&#10;&#10;Description automatically generated">
            <a:extLst>
              <a:ext uri="{FF2B5EF4-FFF2-40B4-BE49-F238E27FC236}">
                <a16:creationId xmlns:a16="http://schemas.microsoft.com/office/drawing/2014/main" id="{C1E4DC44-BB94-1914-2367-4BFCA6EC295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296891" y="1948180"/>
            <a:ext cx="1849422" cy="1323259"/>
          </a:xfrm>
          <a:prstGeom prst="rect">
            <a:avLst/>
          </a:prstGeom>
        </p:spPr>
      </p:pic>
      <p:sp>
        <p:nvSpPr>
          <p:cNvPr id="14" name="TextBox 13">
            <a:extLst>
              <a:ext uri="{FF2B5EF4-FFF2-40B4-BE49-F238E27FC236}">
                <a16:creationId xmlns:a16="http://schemas.microsoft.com/office/drawing/2014/main" id="{F9BBF9E7-48E0-1B2E-F839-2D5573B94EA9}"/>
              </a:ext>
            </a:extLst>
          </p:cNvPr>
          <p:cNvSpPr txBox="1"/>
          <p:nvPr/>
        </p:nvSpPr>
        <p:spPr>
          <a:xfrm>
            <a:off x="6904053" y="1663833"/>
            <a:ext cx="4906046" cy="1389739"/>
          </a:xfrm>
          <a:prstGeom prst="rect">
            <a:avLst/>
          </a:prstGeom>
          <a:noFill/>
        </p:spPr>
        <p:txBody>
          <a:bodyPr wrap="square">
            <a:spAutoFit/>
          </a:bodyPr>
          <a:lstStyle/>
          <a:p>
            <a:pPr marL="0" marR="0">
              <a:lnSpc>
                <a:spcPct val="114000"/>
              </a:lnSpc>
              <a:buNone/>
              <a:tabLst>
                <a:tab pos="457200" algn="l"/>
              </a:tabLst>
            </a:pPr>
            <a:r>
              <a:rPr lang="en-US" sz="1800" dirty="0">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 </a:t>
            </a:r>
          </a:p>
          <a:p>
            <a:pPr marL="1371600" marR="0">
              <a:lnSpc>
                <a:spcPct val="114000"/>
              </a:lnSpc>
              <a:tabLst>
                <a:tab pos="457200" algn="l"/>
              </a:tabLst>
            </a:pPr>
            <a:r>
              <a:rPr lang="en-US" sz="1400" b="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“Look[</a:t>
            </a:r>
            <a:r>
              <a:rPr lang="en-US" sz="1400" b="1" dirty="0" err="1">
                <a:solidFill>
                  <a:srgbClr val="000000"/>
                </a:solidFill>
                <a:latin typeface="Aptos" panose="020B0004020202020204" pitchFamily="34" charset="0"/>
                <a:ea typeface="MS PGothic" panose="020B0600070205080204" pitchFamily="34" charset="-128"/>
                <a:cs typeface="Times New Roman" panose="02020603050405020304" pitchFamily="18" charset="0"/>
              </a:rPr>
              <a:t>ing</a:t>
            </a:r>
            <a:r>
              <a:rPr lang="en-US" sz="1400" b="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 for insurance during the process was overwhelming with all the information that is available.” </a:t>
            </a:r>
          </a:p>
          <a:p>
            <a:pPr marL="1371600" marR="0">
              <a:lnSpc>
                <a:spcPct val="114000"/>
              </a:lnSpc>
              <a:tabLst>
                <a:tab pos="457200" algn="l"/>
              </a:tabLst>
            </a:pPr>
            <a:r>
              <a:rPr lang="en-US" sz="14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        </a:t>
            </a:r>
            <a:r>
              <a:rPr lang="en-US" sz="1400" dirty="0">
                <a:latin typeface="Aptos" panose="020B0004020202020204" pitchFamily="34" charset="0"/>
              </a:rPr>
              <a:t>—</a:t>
            </a:r>
            <a:r>
              <a:rPr lang="en-US" sz="14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Janae, owner, age 28, not a parent</a:t>
            </a:r>
          </a:p>
        </p:txBody>
      </p:sp>
      <p:pic>
        <p:nvPicPr>
          <p:cNvPr id="17" name="Picture 16" descr="Paint splattered on a table&#10;&#10;Description automatically generated">
            <a:extLst>
              <a:ext uri="{FF2B5EF4-FFF2-40B4-BE49-F238E27FC236}">
                <a16:creationId xmlns:a16="http://schemas.microsoft.com/office/drawing/2014/main" id="{0113ADA6-B4B0-3A73-5E33-33DC1E43626F}"/>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bwMode="auto">
          <a:xfrm>
            <a:off x="6296891" y="4543687"/>
            <a:ext cx="1849422" cy="1323259"/>
          </a:xfrm>
          <a:prstGeom prst="rect">
            <a:avLst/>
          </a:prstGeom>
          <a:noFill/>
        </p:spPr>
      </p:pic>
      <p:sp>
        <p:nvSpPr>
          <p:cNvPr id="19" name="TextBox 18">
            <a:extLst>
              <a:ext uri="{FF2B5EF4-FFF2-40B4-BE49-F238E27FC236}">
                <a16:creationId xmlns:a16="http://schemas.microsoft.com/office/drawing/2014/main" id="{F3435155-9185-FABF-5E43-71EAC8EBA1EC}"/>
              </a:ext>
            </a:extLst>
          </p:cNvPr>
          <p:cNvSpPr txBox="1"/>
          <p:nvPr/>
        </p:nvSpPr>
        <p:spPr>
          <a:xfrm>
            <a:off x="6925520" y="4510824"/>
            <a:ext cx="4942768" cy="823431"/>
          </a:xfrm>
          <a:prstGeom prst="rect">
            <a:avLst/>
          </a:prstGeom>
          <a:noFill/>
        </p:spPr>
        <p:txBody>
          <a:bodyPr wrap="square">
            <a:spAutoFit/>
          </a:bodyPr>
          <a:lstStyle/>
          <a:p>
            <a:pPr marL="1371600" marR="0">
              <a:lnSpc>
                <a:spcPct val="114000"/>
              </a:lnSpc>
              <a:tabLst>
                <a:tab pos="457200" algn="l"/>
              </a:tabLst>
            </a:pPr>
            <a:r>
              <a:rPr lang="en-US" sz="1400" b="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“The mess represents the confusion and brain mess that can come from it.” </a:t>
            </a:r>
            <a:br>
              <a:rPr lang="en-US" sz="14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br>
            <a:r>
              <a:rPr lang="en-US" sz="14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        </a:t>
            </a:r>
            <a:r>
              <a:rPr lang="en-US" sz="1400" dirty="0">
                <a:latin typeface="Aptos" panose="020B0004020202020204" pitchFamily="34" charset="0"/>
              </a:rPr>
              <a:t>—</a:t>
            </a:r>
            <a:r>
              <a:rPr lang="en-US" sz="14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Arec, non-owner, age 27, not a parent </a:t>
            </a:r>
          </a:p>
        </p:txBody>
      </p:sp>
      <p:sp>
        <p:nvSpPr>
          <p:cNvPr id="2" name="Slide Number Placeholder 2">
            <a:extLst>
              <a:ext uri="{FF2B5EF4-FFF2-40B4-BE49-F238E27FC236}">
                <a16:creationId xmlns:a16="http://schemas.microsoft.com/office/drawing/2014/main" id="{1C43C139-328A-4465-6748-AC210EFD4F9A}"/>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7</a:t>
            </a:fld>
            <a:endParaRPr lang="en-US" sz="900" dirty="0">
              <a:latin typeface="Aptos" panose="020B0004020202020204" pitchFamily="34" charset="0"/>
            </a:endParaRPr>
          </a:p>
        </p:txBody>
      </p:sp>
      <p:sp>
        <p:nvSpPr>
          <p:cNvPr id="7" name="Text Placeholder 9">
            <a:extLst>
              <a:ext uri="{FF2B5EF4-FFF2-40B4-BE49-F238E27FC236}">
                <a16:creationId xmlns:a16="http://schemas.microsoft.com/office/drawing/2014/main" id="{D83ADFCC-8CCF-C34F-8EDB-819247734733}"/>
              </a:ext>
            </a:extLst>
          </p:cNvPr>
          <p:cNvSpPr txBox="1">
            <a:spLocks/>
          </p:cNvSpPr>
          <p:nvPr/>
        </p:nvSpPr>
        <p:spPr>
          <a:xfrm>
            <a:off x="417448" y="5980090"/>
            <a:ext cx="5792852"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b="0" i="0" dirty="0">
                <a:effectLst/>
                <a:latin typeface="Segoe UI" panose="020B0502040204020203" pitchFamily="34" charset="0"/>
              </a:rPr>
              <a:t>Source: </a:t>
            </a:r>
            <a:r>
              <a:rPr lang="en-US" b="0" i="1" dirty="0">
                <a:effectLst/>
                <a:latin typeface="Segoe UI" panose="020B0502040204020203" pitchFamily="34" charset="0"/>
              </a:rPr>
              <a:t>Opportunities in Underserved Markets: Young Consumers' Life Insurance Expectations and Experiences</a:t>
            </a:r>
            <a:r>
              <a:rPr lang="en-US" b="0" i="0" dirty="0">
                <a:effectLst/>
                <a:latin typeface="Segoe UI" panose="020B0502040204020203" pitchFamily="34" charset="0"/>
              </a:rPr>
              <a:t>, LIMRA, 2025.</a:t>
            </a:r>
          </a:p>
        </p:txBody>
      </p:sp>
    </p:spTree>
    <p:extLst>
      <p:ext uri="{BB962C8B-B14F-4D97-AF65-F5344CB8AC3E}">
        <p14:creationId xmlns:p14="http://schemas.microsoft.com/office/powerpoint/2010/main" val="3198172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9A0D54-AE58-5D52-B8E2-B87C289C6C50}"/>
              </a:ext>
            </a:extLst>
          </p:cNvPr>
          <p:cNvSpPr>
            <a:spLocks noGrp="1"/>
          </p:cNvSpPr>
          <p:nvPr>
            <p:ph type="title"/>
          </p:nvPr>
        </p:nvSpPr>
        <p:spPr/>
        <p:txBody>
          <a:bodyPr/>
          <a:lstStyle/>
          <a:p>
            <a:r>
              <a:rPr lang="en-US" dirty="0"/>
              <a:t>After Purchase</a:t>
            </a:r>
          </a:p>
        </p:txBody>
      </p:sp>
      <p:pic>
        <p:nvPicPr>
          <p:cNvPr id="7" name="Picture 6" descr="A hand with a pink highlighter on a checklist&#10;&#10;Description automatically generated">
            <a:extLst>
              <a:ext uri="{FF2B5EF4-FFF2-40B4-BE49-F238E27FC236}">
                <a16:creationId xmlns:a16="http://schemas.microsoft.com/office/drawing/2014/main" id="{C97EE097-416A-6C63-CBCC-4B9888141C3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71238" y="3750325"/>
            <a:ext cx="1966990" cy="1392559"/>
          </a:xfrm>
          <a:prstGeom prst="rect">
            <a:avLst/>
          </a:prstGeom>
        </p:spPr>
      </p:pic>
      <p:pic>
        <p:nvPicPr>
          <p:cNvPr id="8" name="Picture 7" descr="A person praying with his hands together&#10;&#10;Description automatically generated">
            <a:extLst>
              <a:ext uri="{FF2B5EF4-FFF2-40B4-BE49-F238E27FC236}">
                <a16:creationId xmlns:a16="http://schemas.microsoft.com/office/drawing/2014/main" id="{C86FC922-472B-0E3B-C41F-F41090859613}"/>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1238" y="1671000"/>
            <a:ext cx="1966990" cy="1392559"/>
          </a:xfrm>
          <a:prstGeom prst="rect">
            <a:avLst/>
          </a:prstGeom>
          <a:noFill/>
          <a:ln>
            <a:noFill/>
          </a:ln>
        </p:spPr>
      </p:pic>
      <p:sp>
        <p:nvSpPr>
          <p:cNvPr id="10" name="Rectangle 2">
            <a:extLst>
              <a:ext uri="{FF2B5EF4-FFF2-40B4-BE49-F238E27FC236}">
                <a16:creationId xmlns:a16="http://schemas.microsoft.com/office/drawing/2014/main" id="{E063173D-F177-898D-FA0D-37D58253FD1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a:extLst>
              <a:ext uri="{FF2B5EF4-FFF2-40B4-BE49-F238E27FC236}">
                <a16:creationId xmlns:a16="http://schemas.microsoft.com/office/drawing/2014/main" id="{B9EB4DA2-103E-0125-DB64-6F74AF7F9258}"/>
              </a:ext>
            </a:extLst>
          </p:cNvPr>
          <p:cNvSpPr>
            <a:spLocks noChangeArrowheads="1"/>
          </p:cNvSpPr>
          <p:nvPr/>
        </p:nvSpPr>
        <p:spPr bwMode="auto">
          <a:xfrm>
            <a:off x="2449352" y="1675027"/>
            <a:ext cx="3192912" cy="130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14000"/>
              </a:lnSpc>
              <a:spcBef>
                <a:spcPct val="0"/>
              </a:spcBef>
              <a:spcAft>
                <a:spcPct val="0"/>
              </a:spcAft>
              <a:buClrTx/>
              <a:buSzTx/>
              <a:buFontTx/>
              <a:buNone/>
              <a:tabLst/>
            </a:pPr>
            <a:r>
              <a:rPr kumimoji="0" lang="en-US" altLang="en-US" sz="1400" b="1" u="none" strike="noStrike" cap="none" normalizeH="0" baseline="0" dirty="0">
                <a:ln>
                  <a:noFill/>
                </a:ln>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“After I have found the right plan for me, I would feel a sense of peace knowing that I had planned ahead for the future.” </a:t>
            </a:r>
          </a:p>
          <a:p>
            <a:pPr marL="0" marR="0" lvl="0" indent="0" algn="l" defTabSz="914400" rtl="0" eaLnBrk="0" fontAlgn="base" latinLnBrk="0" hangingPunct="0">
              <a:lnSpc>
                <a:spcPct val="114000"/>
              </a:lnSpc>
              <a:spcBef>
                <a:spcPct val="0"/>
              </a:spcBef>
              <a:spcAft>
                <a:spcPct val="0"/>
              </a:spcAft>
              <a:buClrTx/>
              <a:buSzTx/>
              <a:buFontTx/>
              <a:buNone/>
              <a:tabLst/>
            </a:pPr>
            <a:r>
              <a:rPr lang="en-US" sz="1400" dirty="0">
                <a:latin typeface="Aptos" panose="020B0004020202020204" pitchFamily="34" charset="0"/>
              </a:rPr>
              <a:t>        —</a:t>
            </a:r>
            <a:r>
              <a:rPr kumimoji="0" lang="en-US" altLang="en-US" sz="1400" b="0" i="1" u="none" strike="noStrike" cap="none" normalizeH="0" baseline="0" dirty="0">
                <a:ln>
                  <a:noFill/>
                </a:ln>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Brian, non-owner, age 35</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13" name="Rectangle 5">
            <a:extLst>
              <a:ext uri="{FF2B5EF4-FFF2-40B4-BE49-F238E27FC236}">
                <a16:creationId xmlns:a16="http://schemas.microsoft.com/office/drawing/2014/main" id="{5C2BF72E-609B-799B-C80E-748F0CDE91C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6">
            <a:extLst>
              <a:ext uri="{FF2B5EF4-FFF2-40B4-BE49-F238E27FC236}">
                <a16:creationId xmlns:a16="http://schemas.microsoft.com/office/drawing/2014/main" id="{6E6D3FC9-ABCD-A76F-F68B-A3DEAEAA13C8}"/>
              </a:ext>
            </a:extLst>
          </p:cNvPr>
          <p:cNvSpPr>
            <a:spLocks noChangeArrowheads="1"/>
          </p:cNvSpPr>
          <p:nvPr/>
        </p:nvSpPr>
        <p:spPr bwMode="auto">
          <a:xfrm>
            <a:off x="2449353" y="3742633"/>
            <a:ext cx="3314954" cy="130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14000"/>
              </a:lnSpc>
              <a:spcBef>
                <a:spcPct val="0"/>
              </a:spcBef>
              <a:spcAft>
                <a:spcPct val="0"/>
              </a:spcAft>
              <a:buClrTx/>
              <a:buSzTx/>
              <a:buFontTx/>
              <a:buNone/>
              <a:tabLst/>
            </a:pPr>
            <a:r>
              <a:rPr kumimoji="0" lang="en-US" altLang="en-US" sz="1400" b="1" u="none" strike="noStrike" cap="none" normalizeH="0" baseline="0" dirty="0">
                <a:ln>
                  <a:noFill/>
                </a:ln>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“I would feel accomplished because I’m doing something for my family and it’s one less thing. I have to worry about down the line.” </a:t>
            </a:r>
          </a:p>
          <a:p>
            <a:pPr marL="0" marR="0" lvl="0" indent="0" algn="l" defTabSz="914400" rtl="0" eaLnBrk="0" fontAlgn="base" latinLnBrk="0" hangingPunct="0">
              <a:lnSpc>
                <a:spcPct val="114000"/>
              </a:lnSpc>
              <a:spcBef>
                <a:spcPct val="0"/>
              </a:spcBef>
              <a:spcAft>
                <a:spcPct val="0"/>
              </a:spcAft>
              <a:buClrTx/>
              <a:buSzTx/>
              <a:buFontTx/>
              <a:buNone/>
              <a:tabLst/>
            </a:pPr>
            <a:r>
              <a:rPr lang="en-US" sz="14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        </a:t>
            </a:r>
            <a:r>
              <a:rPr lang="en-US" sz="1400" dirty="0">
                <a:latin typeface="Aptos" panose="020B0004020202020204" pitchFamily="34" charset="0"/>
              </a:rPr>
              <a:t>—</a:t>
            </a:r>
            <a:r>
              <a:rPr kumimoji="0" lang="en-US" altLang="en-US" sz="1400" b="0" i="1" u="none" strike="noStrike" cap="none" normalizeH="0" baseline="0" dirty="0">
                <a:ln>
                  <a:noFill/>
                </a:ln>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Bailey, non-owner, age 26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2057" name="Picture 16" descr="A person with her arms raised in the air&#10;&#10;Description automatically generated">
            <a:extLst>
              <a:ext uri="{FF2B5EF4-FFF2-40B4-BE49-F238E27FC236}">
                <a16:creationId xmlns:a16="http://schemas.microsoft.com/office/drawing/2014/main" id="{F0BA4857-E7B0-832D-AED7-29FDF687901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43055" y="1671000"/>
            <a:ext cx="2024644" cy="139255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17" descr="A close-up of a beach&#10;&#10;Description automatically generated">
            <a:extLst>
              <a:ext uri="{FF2B5EF4-FFF2-40B4-BE49-F238E27FC236}">
                <a16:creationId xmlns:a16="http://schemas.microsoft.com/office/drawing/2014/main" id="{7A26833A-41F1-836C-9264-26C2CA649893}"/>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243055" y="3750326"/>
            <a:ext cx="2024644" cy="13925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0">
            <a:extLst>
              <a:ext uri="{FF2B5EF4-FFF2-40B4-BE49-F238E27FC236}">
                <a16:creationId xmlns:a16="http://schemas.microsoft.com/office/drawing/2014/main" id="{891039C2-3269-F0FD-AC5A-97EA6D50C378}"/>
              </a:ext>
            </a:extLst>
          </p:cNvPr>
          <p:cNvSpPr>
            <a:spLocks noChangeArrowheads="1"/>
          </p:cNvSpPr>
          <p:nvPr/>
        </p:nvSpPr>
        <p:spPr bwMode="auto">
          <a:xfrm>
            <a:off x="6438900" y="14839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1">
            <a:extLst>
              <a:ext uri="{FF2B5EF4-FFF2-40B4-BE49-F238E27FC236}">
                <a16:creationId xmlns:a16="http://schemas.microsoft.com/office/drawing/2014/main" id="{45865FE6-93F2-76A9-1A86-E8AD2B5490F3}"/>
              </a:ext>
            </a:extLst>
          </p:cNvPr>
          <p:cNvSpPr>
            <a:spLocks noChangeArrowheads="1"/>
          </p:cNvSpPr>
          <p:nvPr/>
        </p:nvSpPr>
        <p:spPr bwMode="auto">
          <a:xfrm>
            <a:off x="8415297" y="1693557"/>
            <a:ext cx="2424545"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14000"/>
              </a:lnSpc>
              <a:spcBef>
                <a:spcPct val="0"/>
              </a:spcBef>
              <a:spcAft>
                <a:spcPct val="0"/>
              </a:spcAft>
              <a:buClrTx/>
              <a:buSzTx/>
              <a:buFontTx/>
              <a:buNone/>
              <a:tabLst/>
            </a:pPr>
            <a:r>
              <a:rPr kumimoji="0" lang="en-US" altLang="en-US" sz="1400" b="1" u="none" strike="noStrike" cap="none" normalizeH="0" baseline="0" dirty="0">
                <a:ln>
                  <a:noFill/>
                </a:ln>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“I was relieved that the process was finally over.” </a:t>
            </a:r>
          </a:p>
          <a:p>
            <a:pPr marL="0" marR="0" lvl="0" indent="0" algn="l" defTabSz="914400" rtl="0" eaLnBrk="0" fontAlgn="base" latinLnBrk="0" hangingPunct="0">
              <a:lnSpc>
                <a:spcPct val="114000"/>
              </a:lnSpc>
              <a:spcBef>
                <a:spcPct val="0"/>
              </a:spcBef>
              <a:spcAft>
                <a:spcPct val="0"/>
              </a:spcAft>
              <a:buClrTx/>
              <a:buSzTx/>
              <a:buFontTx/>
              <a:buNone/>
              <a:tabLst/>
            </a:pPr>
            <a:r>
              <a:rPr lang="en-US" sz="14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        </a:t>
            </a:r>
            <a:r>
              <a:rPr lang="en-US" sz="1400" dirty="0">
                <a:latin typeface="Aptos" panose="020B0004020202020204" pitchFamily="34" charset="0"/>
              </a:rPr>
              <a:t>—</a:t>
            </a:r>
            <a:r>
              <a:rPr kumimoji="0" lang="en-US" altLang="en-US" sz="1400" b="0" i="1" u="none" strike="noStrike" cap="none" normalizeH="0" baseline="0" dirty="0">
                <a:ln>
                  <a:noFill/>
                </a:ln>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Janae, owner, age 28</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14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19" name="Rectangle 14">
            <a:extLst>
              <a:ext uri="{FF2B5EF4-FFF2-40B4-BE49-F238E27FC236}">
                <a16:creationId xmlns:a16="http://schemas.microsoft.com/office/drawing/2014/main" id="{1213A8F6-78A6-4892-09C6-3ECE33237A7B}"/>
              </a:ext>
            </a:extLst>
          </p:cNvPr>
          <p:cNvSpPr>
            <a:spLocks noChangeArrowheads="1"/>
          </p:cNvSpPr>
          <p:nvPr/>
        </p:nvSpPr>
        <p:spPr bwMode="auto">
          <a:xfrm>
            <a:off x="8418373" y="3761163"/>
            <a:ext cx="2765425"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14000"/>
              </a:lnSpc>
              <a:spcBef>
                <a:spcPct val="0"/>
              </a:spcBef>
              <a:spcAft>
                <a:spcPct val="0"/>
              </a:spcAft>
              <a:buClrTx/>
              <a:buSzTx/>
              <a:buFontTx/>
              <a:buNone/>
              <a:tabLst>
                <a:tab pos="457200" algn="l"/>
              </a:tabLst>
            </a:pPr>
            <a:r>
              <a:rPr kumimoji="0" lang="en-US" altLang="en-US" sz="1400" b="1" strike="noStrike" cap="none" normalizeH="0" baseline="0" dirty="0">
                <a:ln>
                  <a:noFill/>
                </a:ln>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“I am reassured and feel a sense of relief and protection.” </a:t>
            </a:r>
          </a:p>
          <a:p>
            <a:pPr marL="0" marR="0" lvl="0" indent="0" algn="l" defTabSz="914400" rtl="0" eaLnBrk="0" fontAlgn="base" latinLnBrk="0" hangingPunct="0">
              <a:lnSpc>
                <a:spcPct val="114000"/>
              </a:lnSpc>
              <a:spcBef>
                <a:spcPct val="0"/>
              </a:spcBef>
              <a:spcAft>
                <a:spcPct val="0"/>
              </a:spcAft>
              <a:buClrTx/>
              <a:buSzTx/>
              <a:buFontTx/>
              <a:buNone/>
              <a:tabLst>
                <a:tab pos="457200" algn="l"/>
              </a:tabLst>
            </a:pPr>
            <a:r>
              <a:rPr lang="en-US" sz="1400" i="1" dirty="0">
                <a:solidFill>
                  <a:srgbClr val="000000"/>
                </a:solidFill>
                <a:latin typeface="Aptos" panose="020B0004020202020204" pitchFamily="34" charset="0"/>
                <a:ea typeface="MS PGothic" panose="020B0600070205080204" pitchFamily="34" charset="-128"/>
                <a:cs typeface="Times New Roman" panose="02020603050405020304" pitchFamily="18" charset="0"/>
              </a:rPr>
              <a:t>        </a:t>
            </a:r>
            <a:r>
              <a:rPr lang="en-US" sz="1400" dirty="0">
                <a:latin typeface="Aptos" panose="020B0004020202020204" pitchFamily="34" charset="0"/>
              </a:rPr>
              <a:t>—</a:t>
            </a:r>
            <a:r>
              <a:rPr kumimoji="0" lang="en-US" altLang="en-US" sz="1400" b="0" i="1" u="none" strike="noStrike" cap="none" normalizeH="0" baseline="0" dirty="0">
                <a:ln>
                  <a:noFill/>
                </a:ln>
                <a:solidFill>
                  <a:srgbClr val="000000"/>
                </a:solidFill>
                <a:effectLst/>
                <a:latin typeface="Aptos" panose="020B0004020202020204" pitchFamily="34" charset="0"/>
                <a:ea typeface="MS PGothic" panose="020B0600070205080204" pitchFamily="34" charset="-128"/>
                <a:cs typeface="Times New Roman" panose="02020603050405020304" pitchFamily="18" charset="0"/>
              </a:rPr>
              <a:t>Stephanie, owner, age 26</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14000"/>
              </a:lnSpc>
              <a:spcBef>
                <a:spcPct val="0"/>
              </a:spcBef>
              <a:spcAft>
                <a:spcPct val="0"/>
              </a:spcAft>
              <a:buClrTx/>
              <a:buSzTx/>
              <a:buFontTx/>
              <a:buNone/>
              <a:tabLst>
                <a:tab pos="457200" algn="l"/>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2" name="Slide Number Placeholder 2">
            <a:extLst>
              <a:ext uri="{FF2B5EF4-FFF2-40B4-BE49-F238E27FC236}">
                <a16:creationId xmlns:a16="http://schemas.microsoft.com/office/drawing/2014/main" id="{99026001-64F7-71D8-7A47-6F4DCC837FB0}"/>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8</a:t>
            </a:fld>
            <a:endParaRPr lang="en-US" sz="900" dirty="0">
              <a:latin typeface="Aptos" panose="020B0004020202020204" pitchFamily="34" charset="0"/>
            </a:endParaRPr>
          </a:p>
        </p:txBody>
      </p:sp>
      <p:sp>
        <p:nvSpPr>
          <p:cNvPr id="3" name="Text Placeholder 9">
            <a:extLst>
              <a:ext uri="{FF2B5EF4-FFF2-40B4-BE49-F238E27FC236}">
                <a16:creationId xmlns:a16="http://schemas.microsoft.com/office/drawing/2014/main" id="{78A004B9-E861-E6E2-B71A-5E104F9DEC6F}"/>
              </a:ext>
            </a:extLst>
          </p:cNvPr>
          <p:cNvSpPr txBox="1">
            <a:spLocks/>
          </p:cNvSpPr>
          <p:nvPr/>
        </p:nvSpPr>
        <p:spPr>
          <a:xfrm>
            <a:off x="417448" y="5980090"/>
            <a:ext cx="5792852"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b="0" i="0" dirty="0">
                <a:effectLst/>
                <a:latin typeface="Segoe UI" panose="020B0502040204020203" pitchFamily="34" charset="0"/>
              </a:rPr>
              <a:t>Source: </a:t>
            </a:r>
            <a:r>
              <a:rPr lang="en-US" b="0" i="1" dirty="0">
                <a:effectLst/>
                <a:latin typeface="Segoe UI" panose="020B0502040204020203" pitchFamily="34" charset="0"/>
              </a:rPr>
              <a:t>Opportunities in Underserved Markets: Young Consumers' Life Insurance Expectations and Experiences</a:t>
            </a:r>
            <a:r>
              <a:rPr lang="en-US" b="0" i="0" dirty="0">
                <a:effectLst/>
                <a:latin typeface="Segoe UI" panose="020B0502040204020203" pitchFamily="34" charset="0"/>
              </a:rPr>
              <a:t>, LIMRA, 2025.</a:t>
            </a:r>
          </a:p>
        </p:txBody>
      </p:sp>
    </p:spTree>
    <p:extLst>
      <p:ext uri="{BB962C8B-B14F-4D97-AF65-F5344CB8AC3E}">
        <p14:creationId xmlns:p14="http://schemas.microsoft.com/office/powerpoint/2010/main" val="949268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computer&#10;&#10;AI-generated content may be incorrect.">
            <a:extLst>
              <a:ext uri="{FF2B5EF4-FFF2-40B4-BE49-F238E27FC236}">
                <a16:creationId xmlns:a16="http://schemas.microsoft.com/office/drawing/2014/main" id="{54144D36-FC88-AE4F-9D1E-43F3D9D80FAD}"/>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p:blipFill>
        <p:spPr>
          <a:xfrm>
            <a:off x="6106698" y="786687"/>
            <a:ext cx="6089904" cy="6089904"/>
          </a:xfrm>
        </p:spPr>
      </p:pic>
      <p:sp>
        <p:nvSpPr>
          <p:cNvPr id="5" name="Title 4">
            <a:extLst>
              <a:ext uri="{FF2B5EF4-FFF2-40B4-BE49-F238E27FC236}">
                <a16:creationId xmlns:a16="http://schemas.microsoft.com/office/drawing/2014/main" id="{9AF78E84-8AEA-AE81-4AA6-75C7F6B2BE21}"/>
              </a:ext>
            </a:extLst>
          </p:cNvPr>
          <p:cNvSpPr>
            <a:spLocks noGrp="1"/>
          </p:cNvSpPr>
          <p:nvPr>
            <p:ph type="title"/>
          </p:nvPr>
        </p:nvSpPr>
        <p:spPr/>
        <p:txBody>
          <a:bodyPr>
            <a:normAutofit/>
          </a:bodyPr>
          <a:lstStyle/>
          <a:p>
            <a:r>
              <a:rPr lang="en-US" dirty="0"/>
              <a:t>Overcoming Barriers to Purchase </a:t>
            </a:r>
            <a:r>
              <a:rPr lang="en-US" sz="3200" dirty="0"/>
              <a:t>—</a:t>
            </a:r>
            <a:r>
              <a:rPr lang="en-US" dirty="0"/>
              <a:t> Price Misconceptions</a:t>
            </a:r>
          </a:p>
        </p:txBody>
      </p:sp>
      <p:sp>
        <p:nvSpPr>
          <p:cNvPr id="9" name="TextBox 8">
            <a:extLst>
              <a:ext uri="{FF2B5EF4-FFF2-40B4-BE49-F238E27FC236}">
                <a16:creationId xmlns:a16="http://schemas.microsoft.com/office/drawing/2014/main" id="{9AF83A30-FE3F-6C0B-E9CD-8B71CDC68927}"/>
              </a:ext>
            </a:extLst>
          </p:cNvPr>
          <p:cNvSpPr txBox="1"/>
          <p:nvPr/>
        </p:nvSpPr>
        <p:spPr>
          <a:xfrm>
            <a:off x="487886" y="1362742"/>
            <a:ext cx="5341414" cy="4498411"/>
          </a:xfrm>
          <a:prstGeom prst="rect">
            <a:avLst/>
          </a:prstGeom>
          <a:noFill/>
        </p:spPr>
        <p:txBody>
          <a:bodyPr wrap="square">
            <a:spAutoFit/>
          </a:bodyPr>
          <a:lstStyle/>
          <a:p>
            <a:pPr>
              <a:lnSpc>
                <a:spcPct val="114000"/>
              </a:lnSpc>
            </a:pPr>
            <a:r>
              <a:rPr lang="en-US" b="1" u="none" strike="noStrike" baseline="0">
                <a:solidFill>
                  <a:srgbClr val="000000"/>
                </a:solidFill>
              </a:rPr>
              <a:t>“Perceived price has kept me from purchasing life insurance because I’ve heard that it can be expensive, so I haven’t even made it a priority.” </a:t>
            </a:r>
          </a:p>
          <a:p>
            <a:pPr>
              <a:lnSpc>
                <a:spcPct val="114000"/>
              </a:lnSpc>
            </a:pPr>
            <a:r>
              <a:rPr lang="en-US" b="1" i="1">
                <a:solidFill>
                  <a:srgbClr val="000000"/>
                </a:solidFill>
              </a:rPr>
              <a:t>        </a:t>
            </a:r>
            <a:r>
              <a:rPr lang="en-US" b="0" i="1" u="none" strike="noStrike" baseline="0">
                <a:solidFill>
                  <a:srgbClr val="000000"/>
                </a:solidFill>
              </a:rPr>
              <a:t>—Alanna, non-owner, age 35 </a:t>
            </a:r>
          </a:p>
          <a:p>
            <a:pPr>
              <a:lnSpc>
                <a:spcPct val="114000"/>
              </a:lnSpc>
            </a:pPr>
            <a:endParaRPr lang="en-US">
              <a:solidFill>
                <a:srgbClr val="000000"/>
              </a:solidFill>
            </a:endParaRPr>
          </a:p>
          <a:p>
            <a:pPr>
              <a:lnSpc>
                <a:spcPct val="114000"/>
              </a:lnSpc>
            </a:pPr>
            <a:endParaRPr lang="en-US" b="0" i="0" u="none" strike="noStrike" baseline="0">
              <a:solidFill>
                <a:srgbClr val="000000"/>
              </a:solidFill>
            </a:endParaRPr>
          </a:p>
          <a:p>
            <a:pPr>
              <a:lnSpc>
                <a:spcPct val="114000"/>
              </a:lnSpc>
            </a:pPr>
            <a:r>
              <a:rPr lang="en-US" b="1" u="none" strike="noStrike" baseline="0">
                <a:solidFill>
                  <a:srgbClr val="000000"/>
                </a:solidFill>
              </a:rPr>
              <a:t>“I guess my mindset of trying to find the best cost-effective option has kept me from getting insurance.” </a:t>
            </a:r>
          </a:p>
          <a:p>
            <a:pPr>
              <a:lnSpc>
                <a:spcPct val="114000"/>
              </a:lnSpc>
            </a:pPr>
            <a:r>
              <a:rPr lang="en-US" b="0" i="1" u="none" strike="noStrike" baseline="0">
                <a:solidFill>
                  <a:srgbClr val="000000"/>
                </a:solidFill>
              </a:rPr>
              <a:t>        —Carlton, non-owner, age 25 </a:t>
            </a:r>
          </a:p>
          <a:p>
            <a:pPr>
              <a:lnSpc>
                <a:spcPct val="114000"/>
              </a:lnSpc>
            </a:pPr>
            <a:endParaRPr lang="en-US" b="0" i="0" u="none" strike="noStrike" baseline="0">
              <a:solidFill>
                <a:srgbClr val="000000"/>
              </a:solidFill>
            </a:endParaRPr>
          </a:p>
          <a:p>
            <a:pPr>
              <a:lnSpc>
                <a:spcPct val="114000"/>
              </a:lnSpc>
            </a:pPr>
            <a:endParaRPr lang="en-US" b="0" i="0" u="none" strike="noStrike" baseline="0">
              <a:solidFill>
                <a:srgbClr val="000000"/>
              </a:solidFill>
            </a:endParaRPr>
          </a:p>
          <a:p>
            <a:pPr>
              <a:lnSpc>
                <a:spcPct val="114000"/>
              </a:lnSpc>
            </a:pPr>
            <a:r>
              <a:rPr lang="en-US" b="1" u="none" strike="noStrike" baseline="0">
                <a:solidFill>
                  <a:srgbClr val="000000"/>
                </a:solidFill>
              </a:rPr>
              <a:t>“Adding an extra bill feels like a lot in the current economy. I didn’t think I’d be able to afford it.” </a:t>
            </a:r>
          </a:p>
          <a:p>
            <a:pPr>
              <a:lnSpc>
                <a:spcPct val="114000"/>
              </a:lnSpc>
            </a:pPr>
            <a:r>
              <a:rPr lang="en-US" b="1" i="1">
                <a:solidFill>
                  <a:srgbClr val="000000"/>
                </a:solidFill>
              </a:rPr>
              <a:t>        </a:t>
            </a:r>
            <a:r>
              <a:rPr lang="en-US" b="0" i="1" u="none" strike="noStrike" baseline="0">
                <a:solidFill>
                  <a:srgbClr val="000000"/>
                </a:solidFill>
              </a:rPr>
              <a:t>—Chastity, non-owner, age 32 </a:t>
            </a:r>
            <a:endParaRPr lang="en-US" i="1" dirty="0"/>
          </a:p>
        </p:txBody>
      </p:sp>
      <p:sp>
        <p:nvSpPr>
          <p:cNvPr id="3" name="Slide Number Placeholder 2">
            <a:extLst>
              <a:ext uri="{FF2B5EF4-FFF2-40B4-BE49-F238E27FC236}">
                <a16:creationId xmlns:a16="http://schemas.microsoft.com/office/drawing/2014/main" id="{7DEA04DF-295B-6F65-FD30-39A6265D4ECD}"/>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9</a:t>
            </a:fld>
            <a:endParaRPr lang="en-US" sz="900" dirty="0">
              <a:latin typeface="Aptos" panose="020B0004020202020204" pitchFamily="34" charset="0"/>
            </a:endParaRPr>
          </a:p>
        </p:txBody>
      </p:sp>
      <p:sp>
        <p:nvSpPr>
          <p:cNvPr id="4" name="Text Placeholder 9">
            <a:extLst>
              <a:ext uri="{FF2B5EF4-FFF2-40B4-BE49-F238E27FC236}">
                <a16:creationId xmlns:a16="http://schemas.microsoft.com/office/drawing/2014/main" id="{0FE0BAE8-1A2D-FCA6-3A47-2EB3EE421C4A}"/>
              </a:ext>
            </a:extLst>
          </p:cNvPr>
          <p:cNvSpPr txBox="1">
            <a:spLocks/>
          </p:cNvSpPr>
          <p:nvPr/>
        </p:nvSpPr>
        <p:spPr>
          <a:xfrm>
            <a:off x="417448" y="5980090"/>
            <a:ext cx="5792852" cy="658368"/>
          </a:xfrm>
          <a:prstGeom prst="rect">
            <a:avLst/>
          </a:prstGeom>
          <a:ln>
            <a:noFill/>
          </a:ln>
        </p:spPr>
        <p:txBody>
          <a:bodyPr anchor="b"/>
          <a:lstStyle>
            <a:lvl1pPr marL="0" indent="0" algn="l" rtl="0" eaLnBrk="1" fontAlgn="base" hangingPunct="1">
              <a:lnSpc>
                <a:spcPct val="100000"/>
              </a:lnSpc>
              <a:spcBef>
                <a:spcPts val="0"/>
              </a:spcBef>
              <a:spcAft>
                <a:spcPts val="0"/>
              </a:spcAft>
              <a:buClr>
                <a:schemeClr val="accent1"/>
              </a:buClr>
              <a:buSzPct val="90000"/>
              <a:buFont typeface="Arial"/>
              <a:buNone/>
              <a:defRPr sz="800" b="0">
                <a:solidFill>
                  <a:schemeClr val="tx1"/>
                </a:solidFill>
                <a:latin typeface="Aptos" panose="020B0004020202020204" pitchFamily="34" charset="0"/>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b="0" i="0">
                <a:effectLst/>
                <a:latin typeface="Segoe UI" panose="020B0502040204020203" pitchFamily="34" charset="0"/>
              </a:rPr>
              <a:t>Source: </a:t>
            </a:r>
            <a:r>
              <a:rPr lang="en-US" b="0" i="1">
                <a:effectLst/>
                <a:latin typeface="Segoe UI" panose="020B0502040204020203" pitchFamily="34" charset="0"/>
              </a:rPr>
              <a:t>Opportunities in Underserved Markets: Young Consumers' Life Insurance Expectations and Experiences</a:t>
            </a:r>
            <a:r>
              <a:rPr lang="en-US" b="0" i="0">
                <a:effectLst/>
                <a:latin typeface="Segoe UI" panose="020B0502040204020203" pitchFamily="34" charset="0"/>
              </a:rPr>
              <a:t>, LIMRA, 2025.</a:t>
            </a:r>
            <a:endParaRPr lang="en-US" b="0" i="0" dirty="0">
              <a:effectLst/>
              <a:latin typeface="Segoe UI" panose="020B0502040204020203" pitchFamily="34" charset="0"/>
            </a:endParaRPr>
          </a:p>
        </p:txBody>
      </p:sp>
      <p:pic>
        <p:nvPicPr>
          <p:cNvPr id="10" name="Picture 9">
            <a:extLst>
              <a:ext uri="{FF2B5EF4-FFF2-40B4-BE49-F238E27FC236}">
                <a16:creationId xmlns:a16="http://schemas.microsoft.com/office/drawing/2014/main" id="{FD8CB6F1-2610-B499-5B00-7E23DBF0EC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6200" y="6060629"/>
            <a:ext cx="1746868" cy="516071"/>
          </a:xfrm>
          <a:prstGeom prst="rect">
            <a:avLst/>
          </a:prstGeom>
        </p:spPr>
      </p:pic>
    </p:spTree>
    <p:extLst>
      <p:ext uri="{BB962C8B-B14F-4D97-AF65-F5344CB8AC3E}">
        <p14:creationId xmlns:p14="http://schemas.microsoft.com/office/powerpoint/2010/main" val="336552249"/>
      </p:ext>
    </p:extLst>
  </p:cSld>
  <p:clrMapOvr>
    <a:masterClrMapping/>
  </p:clrMapOvr>
</p:sld>
</file>

<file path=ppt/theme/theme1.xml><?xml version="1.0" encoding="utf-8"?>
<a:theme xmlns:a="http://schemas.openxmlformats.org/drawingml/2006/main" name="2024 LIMRA-LOMA Presentation">
  <a:themeElements>
    <a:clrScheme name="LIMRA LOMA Brand Colors 2025">
      <a:dk1>
        <a:srgbClr val="000000"/>
      </a:dk1>
      <a:lt1>
        <a:srgbClr val="FFFFFF"/>
      </a:lt1>
      <a:dk2>
        <a:srgbClr val="005F9E"/>
      </a:dk2>
      <a:lt2>
        <a:srgbClr val="E2DED9"/>
      </a:lt2>
      <a:accent1>
        <a:srgbClr val="129DC0"/>
      </a:accent1>
      <a:accent2>
        <a:srgbClr val="FFD103"/>
      </a:accent2>
      <a:accent3>
        <a:srgbClr val="008145"/>
      </a:accent3>
      <a:accent4>
        <a:srgbClr val="F7921E"/>
      </a:accent4>
      <a:accent5>
        <a:srgbClr val="603F99"/>
      </a:accent5>
      <a:accent6>
        <a:srgbClr val="52B9E9"/>
      </a:accent6>
      <a:hlink>
        <a:srgbClr val="005F9E"/>
      </a:hlink>
      <a:folHlink>
        <a:srgbClr val="008599"/>
      </a:folHlink>
    </a:clrScheme>
    <a:fontScheme name="Custom 2">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nsitivity xmlns="ff47d776-8114-4207-8cc3-ed44e79849e7">Internal Use</Sensitivit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41486C7A03EC45BCC38178807D06F1" ma:contentTypeVersion="0" ma:contentTypeDescription="Create a new document." ma:contentTypeScope="" ma:versionID="a59cf86224a53c1a91cc8b3eb9a7cae4">
  <xsd:schema xmlns:xsd="http://www.w3.org/2001/XMLSchema" xmlns:xs="http://www.w3.org/2001/XMLSchema" xmlns:p="http://schemas.microsoft.com/office/2006/metadata/properties" xmlns:ns2="ff47d776-8114-4207-8cc3-ed44e79849e7" targetNamespace="http://schemas.microsoft.com/office/2006/metadata/properties" ma:root="true" ma:fieldsID="d2bcf69eafe7713bf656e0fceb4d214a" ns2:_="">
    <xsd:import namespace="ff47d776-8114-4207-8cc3-ed44e79849e7"/>
    <xsd:element name="properties">
      <xsd:complexType>
        <xsd:sequence>
          <xsd:element name="documentManagement">
            <xsd:complexType>
              <xsd:all>
                <xsd:element ref="ns2:Sensi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7d776-8114-4207-8cc3-ed44e79849e7" elementFormDefault="qualified">
    <xsd:import namespace="http://schemas.microsoft.com/office/2006/documentManagement/types"/>
    <xsd:import namespace="http://schemas.microsoft.com/office/infopath/2007/PartnerControls"/>
    <xsd:element name="Sensitivity" ma:index="8" nillable="true" ma:displayName="Sensitivity" ma:default="Internal Use" ma:format="Dropdown" ma:internalName="Sensitivity">
      <xsd:simpleType>
        <xsd:restriction base="dms:Choice">
          <xsd:enumeration value="Public"/>
          <xsd:enumeration value="Member Only"/>
          <xsd:enumeration value="Internal Use"/>
          <xsd:enumeration value="Confidential"/>
          <xsd:enumeration value="Secre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7CD4A8-A75F-4042-8B00-3ABE0B150ACA}">
  <ds:schemaRefs>
    <ds:schemaRef ds:uri="http://purl.org/dc/dcmitype/"/>
    <ds:schemaRef ds:uri="http://www.w3.org/XML/1998/namespace"/>
    <ds:schemaRef ds:uri="ff47d776-8114-4207-8cc3-ed44e79849e7"/>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28739A3B-44F2-4B1D-86F9-B06C3C6995D1}">
  <ds:schemaRefs>
    <ds:schemaRef ds:uri="http://schemas.microsoft.com/sharepoint/v3/contenttype/forms"/>
  </ds:schemaRefs>
</ds:datastoreItem>
</file>

<file path=customXml/itemProps3.xml><?xml version="1.0" encoding="utf-8"?>
<ds:datastoreItem xmlns:ds="http://schemas.openxmlformats.org/officeDocument/2006/customXml" ds:itemID="{5DAD313B-0B79-4EF7-9FAB-810C3EDCEB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7d776-8114-4207-8cc3-ed44e79849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2022 BRAND_LIMRA presentation WIDE_BC_v4</Template>
  <TotalTime>12943</TotalTime>
  <Words>3798</Words>
  <Application>Microsoft Office PowerPoint</Application>
  <PresentationFormat>Widescreen</PresentationFormat>
  <Paragraphs>224</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MS PGothic</vt:lpstr>
      <vt:lpstr>Aptos</vt:lpstr>
      <vt:lpstr>Arial</vt:lpstr>
      <vt:lpstr>Segoe UI</vt:lpstr>
      <vt:lpstr>Times New Roman</vt:lpstr>
      <vt:lpstr>2024 LIMRA-LOMA Presentation</vt:lpstr>
      <vt:lpstr>Unlocking the Young Consumer Market: How to Engage and Convert the Next Generation of Life Insurance Buyers</vt:lpstr>
      <vt:lpstr>Today’s Speakers</vt:lpstr>
      <vt:lpstr>Consumers’ Life Insurance Need Gap</vt:lpstr>
      <vt:lpstr>What Drives Young Consumers to Buy? </vt:lpstr>
      <vt:lpstr>What Drives Young Consumers to Buy? </vt:lpstr>
      <vt:lpstr>Emotional Triggers — Before Purchase </vt:lpstr>
      <vt:lpstr>Emotional Triggers — During Research and Purchasing</vt:lpstr>
      <vt:lpstr>After Purchase</vt:lpstr>
      <vt:lpstr>Overcoming Barriers to Purchase — Price Misconceptions</vt:lpstr>
      <vt:lpstr>Overcoming Barriers to Purchase — Knowledge Barrier</vt:lpstr>
      <vt:lpstr>The Role of Social Media</vt:lpstr>
      <vt:lpstr>The Role of Social Media</vt:lpstr>
      <vt:lpstr>Building Trust &amp; Authenticity in Social Media Content </vt:lpstr>
      <vt:lpstr>Actionable Strategies </vt:lpstr>
      <vt:lpstr>Building Trust &amp; Authenticity in the Industry</vt:lpstr>
      <vt:lpstr>Advice From Young Consumers</vt:lpstr>
      <vt:lpstr>Our Organization and Brands</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Carr, Brittany</dc:creator>
  <cp:lastModifiedBy>Calica, Brandi</cp:lastModifiedBy>
  <cp:revision>93</cp:revision>
  <dcterms:created xsi:type="dcterms:W3CDTF">2022-04-11T13:29:07Z</dcterms:created>
  <dcterms:modified xsi:type="dcterms:W3CDTF">2025-06-09T20:05:32Z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0x0101002141486C7A03EC45BCC38178807D06F1</vt:lpwstr>
  </property>
</Properties>
</file>