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8" r:id="rId2"/>
    <p:sldId id="519" r:id="rId3"/>
    <p:sldId id="511" r:id="rId4"/>
    <p:sldId id="503" r:id="rId5"/>
    <p:sldId id="512" r:id="rId6"/>
    <p:sldId id="515" r:id="rId7"/>
    <p:sldId id="496" r:id="rId8"/>
    <p:sldId id="514" r:id="rId9"/>
    <p:sldId id="516" r:id="rId10"/>
    <p:sldId id="517" r:id="rId11"/>
    <p:sldId id="5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9FA22-F411-ECA5-7C93-D85AC4B97618}" name="Van Pelt, Katelyn" initials="VPK" userId="S-1-5-21-3670347269-1734258486-2757495605-29705" providerId="AD"/>
  <p188:author id="{CDD6835D-D7DE-A449-56B4-905675FAA635}" name="Calica, Brandi" initials="BC" userId="S::bcalica@limra.com::32f29b65-f419-4d19-930c-fdfa887dfa54" providerId="AD"/>
  <p188:author id="{D5239860-90C8-B3BB-B294-172D972F0638}" name="Van Pelt, Katelyn" initials="KV" userId="S::Kvpelt@limra.com::88ee0716-758e-4a11-9a49-b88ef2d54992" providerId="AD"/>
  <p188:author id="{4A8DFA87-00AD-5D75-878E-BC75513179C5}" name="Rabuse, Lisa" initials="LR" userId="S::LRabuse@limra.com::0e1023f4-4478-4ea9-90b3-460579b1d0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24" y="-6775496"/>
            <a:ext cx="12204920" cy="150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380260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90971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248926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0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6051" y="6065838"/>
            <a:ext cx="7337262" cy="5635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Aft>
                <a:spcPts val="10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6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714" y="1368425"/>
            <a:ext cx="5572086" cy="3714383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039055" y="1377950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  <a:ln>
              <a:solidFill>
                <a:srgbClr val="00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4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5F9F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background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97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98100" y="414591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215670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8" y="2614387"/>
            <a:ext cx="5862465" cy="8621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38197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196" y="1549102"/>
            <a:ext cx="4819313" cy="3875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31863" y="4315593"/>
            <a:ext cx="153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323678" y="4179030"/>
            <a:ext cx="153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2789" y="4169226"/>
            <a:ext cx="15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8197" y="3863787"/>
            <a:ext cx="631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571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153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207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87400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1841501" y="1804989"/>
            <a:ext cx="8145463" cy="3597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0" y="25400"/>
            <a:ext cx="12192000" cy="754349"/>
          </a:xfrm>
          <a:prstGeom prst="rect">
            <a:avLst/>
          </a:prstGeom>
          <a:noFill/>
        </p:spPr>
        <p:txBody>
          <a:bodyPr vert="horz" wrap="none" lIns="365760" tIns="0" rIns="365760" bIns="0" rtlCol="0" anchor="ctr" anchorCtr="0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94965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000" y="787400"/>
            <a:ext cx="6096000" cy="60706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419790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70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7"/>
            <a:ext cx="12188952" cy="674495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2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790700" y="209155"/>
            <a:ext cx="1577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790700" y="666"/>
            <a:ext cx="1577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153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0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220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57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177250"/>
            <a:ext cx="5829300" cy="4880650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580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05025" y="962025"/>
            <a:ext cx="7943850" cy="647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28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7" y="6125747"/>
            <a:ext cx="7869671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0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newsroom/industry-trends/2024/limra-two-thirds-of-canadian-investors-express-retirement-confidence/" TargetMode="External"/><Relationship Id="rId2" Type="http://schemas.openxmlformats.org/officeDocument/2006/relationships/hyperlink" Target="https://www.limra.com/en/newsroom/industry-trends/2024/nearly-one-third-of-canadian-adults-report-living-with-a-life-insurance-coverage-gap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mra.com/en/research/credible-benchmarks-lighting-the-path-to-industry-growth/" TargetMode="External"/><Relationship Id="rId3" Type="http://schemas.openxmlformats.org/officeDocument/2006/relationships/hyperlink" Target="https://www.limra.com/en/research/benchmarks/Canadian-Individual-Critical-Illness-Insurance-Sales/?utm_source=cxocommitteestudygroupemail&amp;utm_medium=email" TargetMode="External"/><Relationship Id="rId7" Type="http://schemas.openxmlformats.org/officeDocument/2006/relationships/image" Target="../media/image27.jpg"/><Relationship Id="rId2" Type="http://schemas.openxmlformats.org/officeDocument/2006/relationships/hyperlink" Target="https://www.limra.com/en/research/benchmarks/canadian-group-life-and-health-insurance-sales/?utm_source=cxocommitteestudygroupemail&amp;utm_medium=emai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limra.com/en/research/benchmarks/the-canadian-pension-market/?utm_source=cxocommitteestudygroupemail&amp;utm_medium=email" TargetMode="External"/><Relationship Id="rId5" Type="http://schemas.openxmlformats.org/officeDocument/2006/relationships/hyperlink" Target="https://www.limra.com/en/research/benchmarks/canadian-individual-annuity-sales/?utm_source=cxocommitteestudygroupemail&amp;utm_medium=email" TargetMode="External"/><Relationship Id="rId4" Type="http://schemas.openxmlformats.org/officeDocument/2006/relationships/hyperlink" Target="https://www.limra.com/en/research/benchmarks/canadian-individual-life-insurance-sales/?utm_source=cxocommitteestudygroupemail&amp;utm_medium=ema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landing/best-of-2024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research/research-abstracts-public/2024/canadian-life-insurance-barometer/securing-tomorrow-life-insurance-and-the-connected-consumer/" TargetMode="External"/><Relationship Id="rId2" Type="http://schemas.openxmlformats.org/officeDocument/2006/relationships/hyperlink" Target="https://www.limra.com/en/research/research-abstracts-public/2024/canadian-life-insurance-baromete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hyperlink" Target="https://www.limra.com/en/research/research-abstracts/2024/2023-retirement-investors-in-canada/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limra.com/en/research/benchmarks/Career-Agent-Recruiting/" TargetMode="External"/><Relationship Id="rId4" Type="http://schemas.openxmlformats.org/officeDocument/2006/relationships/hyperlink" Target="https://www.limra.com/en/research/benchmarks/canadian-sales-force-and-reten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mra.com/en/trending-topics/artificial-intelligence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trending-topics/publications/marketfacts/2024/Canadas-Changing-Consumer-Landscap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imra.com/en/trending-topics/publications/insider-insights/?wchannelid=unl7n1gr2d?utm_source=cxocommitteestudygroupemail&amp;utm_medium=emai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research/research-abstracts-public/2024/canadian-life-insurance-barometer/securing-tomorrow-life-insurance-and-the-connected-consumer/" TargetMode="External"/><Relationship Id="rId2" Type="http://schemas.openxmlformats.org/officeDocument/2006/relationships/hyperlink" Target="https://www.limra.com/en/events/webinars/2024/canadian-insurance-barometer-webinar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en/events/conferences/2024/2024-limra-and-loma-canada-annual-conferenc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limra.com/en/events/conferences/" TargetMode="External"/><Relationship Id="rId5" Type="http://schemas.openxmlformats.org/officeDocument/2006/relationships/hyperlink" Target="https://www.limra.com/globalassets/limra-loma/events-learning-and-networking/conferences/2025/2025-conference-series-brochure.pdf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8C9831-8AE3-3203-E72A-4BE99A5768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7" b="24377"/>
          <a:stretch/>
        </p:blipFill>
        <p:spPr>
          <a:xfrm>
            <a:off x="20" y="0"/>
            <a:ext cx="12191980" cy="439102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FB34C-342F-E3A5-8875-74A2B1AA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" y="4391025"/>
            <a:ext cx="12024293" cy="1219199"/>
          </a:xfrm>
        </p:spPr>
        <p:txBody>
          <a:bodyPr wrap="none" anchor="ctr">
            <a:normAutofit/>
          </a:bodyPr>
          <a:lstStyle/>
          <a:p>
            <a:r>
              <a:rPr lang="en-US" dirty="0"/>
              <a:t>Best of 2024: A Year of Insights and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5378A-C308-4B3D-A6B3-8DEF703850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4BC026-0B2D-8420-AE07-7028C421C29A}"/>
              </a:ext>
            </a:extLst>
          </p:cNvPr>
          <p:cNvSpPr/>
          <p:nvPr/>
        </p:nvSpPr>
        <p:spPr>
          <a:xfrm>
            <a:off x="491068" y="3823954"/>
            <a:ext cx="5301761" cy="21247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06A97-C6E2-3330-0749-D5A26838D6BD}"/>
              </a:ext>
            </a:extLst>
          </p:cNvPr>
          <p:cNvSpPr/>
          <p:nvPr/>
        </p:nvSpPr>
        <p:spPr>
          <a:xfrm>
            <a:off x="491069" y="1410083"/>
            <a:ext cx="5301761" cy="21247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A550D-18B0-1006-5E58-3DADD12B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Releases &amp; Industry Trends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BD155-1D03-17EA-8DDC-63B008462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F9C03-29AA-5756-6A91-157AF6694312}"/>
              </a:ext>
            </a:extLst>
          </p:cNvPr>
          <p:cNvSpPr txBox="1"/>
          <p:nvPr/>
        </p:nvSpPr>
        <p:spPr>
          <a:xfrm>
            <a:off x="636494" y="1656846"/>
            <a:ext cx="5010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Nearly One Third of Canadian Adults Report Living With a Life Insurance Coverage Gap</a:t>
            </a:r>
            <a:endParaRPr lang="en-US" b="1" dirty="0"/>
          </a:p>
          <a:p>
            <a:r>
              <a:rPr lang="en-US" sz="1600" dirty="0"/>
              <a:t>A new study finds 57% of Canadian adults say they have life insurance coverage. </a:t>
            </a:r>
            <a:r>
              <a:rPr lang="en-US" sz="1600" b="0" i="0" dirty="0">
                <a:effectLst/>
              </a:rPr>
              <a:t>This represents a three-point increase from a similar study conducted by LIMRA in 2019.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040BE-E5F9-1FB3-A976-40B532DC6597}"/>
              </a:ext>
            </a:extLst>
          </p:cNvPr>
          <p:cNvSpPr txBox="1"/>
          <p:nvPr/>
        </p:nvSpPr>
        <p:spPr>
          <a:xfrm>
            <a:off x="636494" y="4070717"/>
            <a:ext cx="5010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Two Thirds of Canadian Investors Express Retirement Confidence</a:t>
            </a:r>
            <a:endParaRPr lang="en-US" b="1" dirty="0"/>
          </a:p>
          <a:p>
            <a:r>
              <a:rPr lang="en-US" sz="1600" dirty="0"/>
              <a:t>According to a recent LIMRA survey of retirement investors in Canada, nearly 2 in 3 investors feel confident that they will be able to live the lifestyle they want in retirement.</a:t>
            </a:r>
          </a:p>
        </p:txBody>
      </p:sp>
      <p:pic>
        <p:nvPicPr>
          <p:cNvPr id="7170" name="Picture 2" descr="Picture">
            <a:extLst>
              <a:ext uri="{FF2B5EF4-FFF2-40B4-BE49-F238E27FC236}">
                <a16:creationId xmlns:a16="http://schemas.microsoft.com/office/drawing/2014/main" id="{68272732-F0D9-333A-D1C5-20C20B32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0" y="1971675"/>
            <a:ext cx="4378817" cy="29146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9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1F7CAF-D3E5-BE22-8761-3AD2DBA09000}"/>
              </a:ext>
            </a:extLst>
          </p:cNvPr>
          <p:cNvSpPr/>
          <p:nvPr/>
        </p:nvSpPr>
        <p:spPr>
          <a:xfrm>
            <a:off x="1181335" y="3627584"/>
            <a:ext cx="9829330" cy="23295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29E88-4F93-CF06-B9A6-F5288D70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16875-9E6F-5ABE-CE16-4B24984EB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08C9A-41DC-68D3-76D3-66E5B2A4156D}"/>
              </a:ext>
            </a:extLst>
          </p:cNvPr>
          <p:cNvSpPr txBox="1"/>
          <p:nvPr/>
        </p:nvSpPr>
        <p:spPr>
          <a:xfrm>
            <a:off x="5241286" y="1494393"/>
            <a:ext cx="576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Canadian Group Life and Health Insurance Sales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Canadian Individual Critical Illness Insurance Sales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Canadian Individual Life Insurance Sales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Canadian Individual Annuities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The Canadian Pension Market</a:t>
            </a:r>
            <a:endParaRPr lang="en-US" dirty="0"/>
          </a:p>
        </p:txBody>
      </p:sp>
      <p:pic>
        <p:nvPicPr>
          <p:cNvPr id="7" name="Picture 6" descr="A group of people around a table looking at a computer&#10;&#10;Description automatically generated">
            <a:extLst>
              <a:ext uri="{FF2B5EF4-FFF2-40B4-BE49-F238E27FC236}">
                <a16:creationId xmlns:a16="http://schemas.microsoft.com/office/drawing/2014/main" id="{93F147C4-9436-CD87-BC75-652475B8E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994" y="1162982"/>
            <a:ext cx="3804710" cy="2140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563257-F16D-A46F-E8B7-56EAF8D3D1B7}"/>
              </a:ext>
            </a:extLst>
          </p:cNvPr>
          <p:cNvSpPr txBox="1"/>
          <p:nvPr/>
        </p:nvSpPr>
        <p:spPr>
          <a:xfrm>
            <a:off x="1989963" y="3734816"/>
            <a:ext cx="8519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8"/>
              </a:rPr>
              <a:t>Credible Benchmarks: Lighting the Path to Industry Growth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Find the Latest Data and Trends You Need to Plan for Success 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62045-876B-1E25-373D-D5A624A67A01}"/>
              </a:ext>
            </a:extLst>
          </p:cNvPr>
          <p:cNvSpPr txBox="1"/>
          <p:nvPr/>
        </p:nvSpPr>
        <p:spPr>
          <a:xfrm>
            <a:off x="1836039" y="4426823"/>
            <a:ext cx="88277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ea typeface="Calibri" panose="020F0502020204030204" pitchFamily="34" charset="0"/>
              </a:rPr>
              <a:t>Our benchmarks light the path to growth, delivering industry-driven insights with unmatched credibility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ea typeface="Calibri" panose="020F0502020204030204" pitchFamily="34" charset="0"/>
              </a:rPr>
              <a:t>and a visionary outlook</a:t>
            </a:r>
            <a:r>
              <a:rPr lang="en-US" sz="1400" dirty="0">
                <a:effectLst/>
                <a:ea typeface="Calibri" panose="020F0502020204030204" pitchFamily="34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Explore our </a:t>
            </a:r>
            <a:r>
              <a:rPr lang="en-US" sz="1600" b="1" dirty="0">
                <a:solidFill>
                  <a:srgbClr val="4298BE"/>
                </a:solidFill>
                <a:effectLst/>
                <a:ea typeface="Calibri" panose="020F0502020204030204" pitchFamily="34" charset="0"/>
              </a:rPr>
              <a:t>NEW</a:t>
            </a:r>
            <a:r>
              <a:rPr lang="en-US" sz="1600" dirty="0">
                <a:effectLst/>
                <a:ea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4298BE"/>
                </a:solidFill>
                <a:effectLst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Benchmarks Page</a:t>
            </a:r>
            <a:r>
              <a:rPr lang="en-US" sz="1600" dirty="0">
                <a:effectLst/>
                <a:ea typeface="Calibri" panose="020F0502020204030204" pitchFamily="34" charset="0"/>
              </a:rPr>
              <a:t> to find the newest industry benchmark updates, all benchmarks organized by line of business, yearbooks, and forecasts. </a:t>
            </a:r>
          </a:p>
        </p:txBody>
      </p:sp>
    </p:spTree>
    <p:extLst>
      <p:ext uri="{BB962C8B-B14F-4D97-AF65-F5344CB8AC3E}">
        <p14:creationId xmlns:p14="http://schemas.microsoft.com/office/powerpoint/2010/main" val="172975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09FE9-2BC6-52D5-C19F-D864D5A5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B848-1731-FBAB-B2DC-BF36740B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LIMRA’s Best of 2024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2D3C3-7EDB-B7F6-0619-B42AC4EF8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D3A8E5BC-8288-2AE5-DFC5-67E70AF1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52" y="1304901"/>
            <a:ext cx="3341037" cy="18793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337BE4-6B1E-9312-7409-5A3FFE1447E5}"/>
              </a:ext>
            </a:extLst>
          </p:cNvPr>
          <p:cNvSpPr txBox="1"/>
          <p:nvPr/>
        </p:nvSpPr>
        <p:spPr>
          <a:xfrm>
            <a:off x="7033553" y="12707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ea typeface="Calibri" panose="020F0502020204030204" pitchFamily="34" charset="0"/>
              </a:rPr>
              <a:t>A Year of Insights and Connections</a:t>
            </a:r>
            <a:endParaRPr lang="en-US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A72382-2F49-9EBA-C610-048A76CEBBF8}"/>
              </a:ext>
            </a:extLst>
          </p:cNvPr>
          <p:cNvSpPr txBox="1"/>
          <p:nvPr/>
        </p:nvSpPr>
        <p:spPr>
          <a:xfrm>
            <a:off x="586052" y="3429000"/>
            <a:ext cx="5159635" cy="2247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we look back on the year, we’re excited to bring you our “Best of 2024”.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you’re catching up or revisiting favorites, dive into members’ top research picks, explore </a:t>
            </a:r>
            <a:r>
              <a:rPr lang="en-US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MarketFacts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 most-read articles, and reconnect with our industry leaders through our most popular webinars and podcasts.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B2EDDB-62E7-9DD1-CB91-4033DFE4F17C}"/>
              </a:ext>
            </a:extLst>
          </p:cNvPr>
          <p:cNvCxnSpPr>
            <a:cxnSpLocks/>
          </p:cNvCxnSpPr>
          <p:nvPr/>
        </p:nvCxnSpPr>
        <p:spPr>
          <a:xfrm>
            <a:off x="6096000" y="1482091"/>
            <a:ext cx="0" cy="44442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1D11E7-CC3D-4A68-95C2-AA1C0F9788C6}"/>
              </a:ext>
            </a:extLst>
          </p:cNvPr>
          <p:cNvSpPr txBox="1"/>
          <p:nvPr/>
        </p:nvSpPr>
        <p:spPr>
          <a:xfrm>
            <a:off x="6803248" y="2030072"/>
            <a:ext cx="4802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Top Picks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MarketFacts</a:t>
            </a:r>
            <a:r>
              <a:rPr lang="en-US" dirty="0"/>
              <a:t>’ Most-Read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Podcasts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Popular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Releases &amp; Industry Trends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Benchmarks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1B32B-5C8E-D28B-4848-DBF3A9E1D75E}"/>
              </a:ext>
            </a:extLst>
          </p:cNvPr>
          <p:cNvSpPr txBox="1"/>
          <p:nvPr/>
        </p:nvSpPr>
        <p:spPr>
          <a:xfrm>
            <a:off x="7179757" y="4728341"/>
            <a:ext cx="4279591" cy="376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Explore this year’s highlights</a:t>
            </a:r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4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9059-D764-A1FD-C870-18EC36A6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 Picks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C8E2B-FD39-91BA-1DEF-FA95738D8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5515-E3A8-1EC0-260D-60D637C8AB53}"/>
              </a:ext>
            </a:extLst>
          </p:cNvPr>
          <p:cNvSpPr txBox="1"/>
          <p:nvPr/>
        </p:nvSpPr>
        <p:spPr>
          <a:xfrm>
            <a:off x="4874667" y="1670884"/>
            <a:ext cx="60880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Canadian Insurance Barometer</a:t>
            </a:r>
            <a:endParaRPr lang="en-US" b="1" dirty="0"/>
          </a:p>
          <a:p>
            <a:r>
              <a:rPr lang="en-US" sz="1600" dirty="0"/>
              <a:t>This study tracks the perceptions, attitudes, and behaviors of consumers in Canada, with a particular focus on life insurance.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Related Resources: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Infographic: </a:t>
            </a:r>
            <a:r>
              <a:rPr lang="en-US" sz="1400" dirty="0">
                <a:hlinkClick r:id="rId3"/>
              </a:rPr>
              <a:t>Securing Tomorrow: Life Insurance and the Connected Consumer</a:t>
            </a:r>
            <a:endParaRPr lang="en-US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D3ECC2-FAB9-F4BF-8874-AEE57E73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5" y="1450206"/>
            <a:ext cx="3520427" cy="198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E9CC0-4414-DC8D-7746-8335A222F9E1}"/>
              </a:ext>
            </a:extLst>
          </p:cNvPr>
          <p:cNvSpPr txBox="1"/>
          <p:nvPr/>
        </p:nvSpPr>
        <p:spPr>
          <a:xfrm>
            <a:off x="4874667" y="4375477"/>
            <a:ext cx="60880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Retirement Investors in Canada</a:t>
            </a:r>
            <a:endParaRPr lang="en-US" b="1" dirty="0"/>
          </a:p>
          <a:p>
            <a:r>
              <a:rPr lang="en-US" sz="1600" dirty="0"/>
              <a:t>Learn about the perceptions, attitudes, behaviors, and financial condition of retirees and non-retired workers in Canada.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311D7FD-740C-0BCA-E950-F020B44A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4" y="3816244"/>
            <a:ext cx="3520427" cy="198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6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94FBB05-ACB7-DAA1-7C17-FCE51920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50" y="1447420"/>
            <a:ext cx="3519681" cy="19815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661ECBD-8EAA-6C68-E5C5-BA903011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04" y="3825526"/>
            <a:ext cx="3520427" cy="198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AA52F-9924-B757-B7C6-1CE0AB9C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 Picks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56634-93C3-6C9D-A20D-4B86D9D87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E553D-DDF6-B4CF-4350-D49A8E76223B}"/>
              </a:ext>
            </a:extLst>
          </p:cNvPr>
          <p:cNvSpPr txBox="1"/>
          <p:nvPr/>
        </p:nvSpPr>
        <p:spPr>
          <a:xfrm>
            <a:off x="5058474" y="2007323"/>
            <a:ext cx="60880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Canadian Sales Force and Retention</a:t>
            </a:r>
            <a:endParaRPr lang="en-US" b="1" dirty="0"/>
          </a:p>
          <a:p>
            <a:r>
              <a:rPr lang="en-US" sz="1600" dirty="0"/>
              <a:t>This annual survey tracks the number of career agents and retention by gender and agent.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818F5-E418-5A39-10D1-8AFAAFC627F5}"/>
              </a:ext>
            </a:extLst>
          </p:cNvPr>
          <p:cNvSpPr txBox="1"/>
          <p:nvPr/>
        </p:nvSpPr>
        <p:spPr>
          <a:xfrm>
            <a:off x="5058474" y="4261648"/>
            <a:ext cx="6088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Career FP (Agent) Recruiting </a:t>
            </a:r>
            <a:endParaRPr lang="en-US" b="1" dirty="0"/>
          </a:p>
          <a:p>
            <a:r>
              <a:rPr lang="en-US" sz="1600" dirty="0"/>
              <a:t>U.S. and Canadian agency-building companies had a stellar 2023 recruiting year. Both countries reported double-digit growth in the number of new FPs (agents) recruited. </a:t>
            </a:r>
          </a:p>
        </p:txBody>
      </p:sp>
    </p:spTree>
    <p:extLst>
      <p:ext uri="{BB962C8B-B14F-4D97-AF65-F5344CB8AC3E}">
        <p14:creationId xmlns:p14="http://schemas.microsoft.com/office/powerpoint/2010/main" val="333485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AC7C-8299-7D49-F5FB-CEEDB57B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Topic: Artificial Intelligence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6B61B-2A1D-A63A-B9D6-607E89BB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A487F-EE22-698F-F483-E6F41957AA55}"/>
              </a:ext>
            </a:extLst>
          </p:cNvPr>
          <p:cNvSpPr txBox="1"/>
          <p:nvPr/>
        </p:nvSpPr>
        <p:spPr>
          <a:xfrm>
            <a:off x="3048762" y="110487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2"/>
              </a:rPr>
              <a:t>Artificial Intelligence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8DAF5-FBB8-B07E-10C5-5ADC055B2DED}"/>
              </a:ext>
            </a:extLst>
          </p:cNvPr>
          <p:cNvSpPr txBox="1"/>
          <p:nvPr/>
        </p:nvSpPr>
        <p:spPr>
          <a:xfrm>
            <a:off x="2431407" y="4429682"/>
            <a:ext cx="7329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Artificial Intelligence (AI) is transforming the financial services industry in numerous ways — streamlining operations, enhancing risk assessment accuracy, and personalizing customer experiences — to name a few. </a:t>
            </a:r>
          </a:p>
          <a:p>
            <a:pPr algn="ctr"/>
            <a:r>
              <a:rPr lang="en-US" sz="1600" dirty="0"/>
              <a:t>Find thought leadership on AI to understand industry trends, inform strategies, develop standard operating procedures and policies, and drive innovation.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2D7B04-6E06-1EFC-0CC8-BED62936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32" y="1688749"/>
            <a:ext cx="3943736" cy="2512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38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5E47-7861-3834-7912-F3AA334F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MarketFacts</a:t>
            </a:r>
            <a:r>
              <a:rPr lang="en-US" dirty="0"/>
              <a:t> Most-Read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4582C-5E84-64F3-120A-8144B51E5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03ACE0-5965-2204-F3C3-B99855A493DF}"/>
              </a:ext>
            </a:extLst>
          </p:cNvPr>
          <p:cNvGrpSpPr/>
          <p:nvPr/>
        </p:nvGrpSpPr>
        <p:grpSpPr>
          <a:xfrm>
            <a:off x="1327458" y="1452326"/>
            <a:ext cx="9554726" cy="1996982"/>
            <a:chOff x="1491977" y="1459446"/>
            <a:chExt cx="9554726" cy="19969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C93462-ADFE-7694-DB05-53C233DE4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77" y="1459446"/>
              <a:ext cx="3519681" cy="1996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F324F7-095D-DB81-12A6-4147EA156C1A}"/>
                </a:ext>
              </a:extLst>
            </p:cNvPr>
            <p:cNvSpPr txBox="1"/>
            <p:nvPr/>
          </p:nvSpPr>
          <p:spPr>
            <a:xfrm>
              <a:off x="5250950" y="1885715"/>
              <a:ext cx="57957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linkClick r:id="rId3"/>
                </a:rPr>
                <a:t>Canada’s Changing Consumer Landscape </a:t>
              </a:r>
              <a:endParaRPr lang="en-US" b="1" dirty="0"/>
            </a:p>
            <a:p>
              <a:r>
                <a:rPr lang="en-US" sz="1600" dirty="0"/>
                <a:t>In the most recent Life Insurance Barometer survey, LIMRA and Life Happens added Canadians to better understand the differences between U.S. and Canadian Consumers.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341F2-76C5-5D35-A33A-1E0A84D2BF67}"/>
              </a:ext>
            </a:extLst>
          </p:cNvPr>
          <p:cNvGrpSpPr/>
          <p:nvPr/>
        </p:nvGrpSpPr>
        <p:grpSpPr>
          <a:xfrm>
            <a:off x="3979164" y="4145834"/>
            <a:ext cx="4233671" cy="1828333"/>
            <a:chOff x="3979164" y="4054394"/>
            <a:chExt cx="4233671" cy="18283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151EA8-0869-9A75-59AD-99B0525323CC}"/>
                </a:ext>
              </a:extLst>
            </p:cNvPr>
            <p:cNvSpPr txBox="1"/>
            <p:nvPr/>
          </p:nvSpPr>
          <p:spPr>
            <a:xfrm>
              <a:off x="3979164" y="4928620"/>
              <a:ext cx="42336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Access insightful thought leadership on the forces driving the financial services industry.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Explore more articles or subscribe </a:t>
              </a:r>
              <a:r>
                <a:rPr lang="en-US" sz="1400" dirty="0">
                  <a:hlinkClick r:id="rId3"/>
                </a:rPr>
                <a:t>here</a:t>
              </a:r>
              <a:r>
                <a:rPr lang="en-US" sz="1400" dirty="0"/>
                <a:t>.  </a:t>
              </a:r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B9161A0D-7202-D695-5852-C8766C357A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0" r="14050"/>
            <a:stretch/>
          </p:blipFill>
          <p:spPr bwMode="auto">
            <a:xfrm>
              <a:off x="4016082" y="4054394"/>
              <a:ext cx="4159836" cy="81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42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18CB-F4B9-06BC-6937-373A5B7F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6865E-D5A8-E43A-7B0C-C59A2E924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F5358-5CA2-054F-F50F-C66287D12AC1}"/>
              </a:ext>
            </a:extLst>
          </p:cNvPr>
          <p:cNvSpPr txBox="1"/>
          <p:nvPr/>
        </p:nvSpPr>
        <p:spPr>
          <a:xfrm>
            <a:off x="2913884" y="3812151"/>
            <a:ext cx="5833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2"/>
              </a:rPr>
              <a:t>Insider Insights Podcast Series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600" dirty="0"/>
              <a:t>Reconnect with our industry leaders as they discuss hot topics and key trends that matter most to our members.</a:t>
            </a:r>
          </a:p>
          <a:p>
            <a:pPr algn="ctr"/>
            <a:r>
              <a:rPr lang="en-US" sz="1600" dirty="0">
                <a:hlinkClick r:id="rId2"/>
              </a:rPr>
              <a:t>Listen now</a:t>
            </a:r>
            <a:endParaRPr lang="en-US" dirty="0"/>
          </a:p>
        </p:txBody>
      </p:sp>
      <p:pic>
        <p:nvPicPr>
          <p:cNvPr id="6" name="Picture 5" descr="A person and person talking in front of a microphone&#10;&#10;Description automatically generated">
            <a:extLst>
              <a:ext uri="{FF2B5EF4-FFF2-40B4-BE49-F238E27FC236}">
                <a16:creationId xmlns:a16="http://schemas.microsoft.com/office/drawing/2014/main" id="{3C30ACB2-3C77-DD72-4A55-0A503C5F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43" y="1031933"/>
            <a:ext cx="3939755" cy="24591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B3890E-368D-5471-59A6-1921CD9AEFC7}"/>
              </a:ext>
            </a:extLst>
          </p:cNvPr>
          <p:cNvGrpSpPr/>
          <p:nvPr/>
        </p:nvGrpSpPr>
        <p:grpSpPr>
          <a:xfrm>
            <a:off x="3930195" y="5518236"/>
            <a:ext cx="3801250" cy="715137"/>
            <a:chOff x="263692" y="5462446"/>
            <a:chExt cx="3801250" cy="7151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4FB94-D2CA-F3D8-F40F-807883EC15F3}"/>
                </a:ext>
              </a:extLst>
            </p:cNvPr>
            <p:cNvSpPr/>
            <p:nvPr/>
          </p:nvSpPr>
          <p:spPr>
            <a:xfrm>
              <a:off x="263692" y="5462446"/>
              <a:ext cx="3801250" cy="715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6C0704-9617-4AD8-443C-F86D21555BE8}"/>
                </a:ext>
              </a:extLst>
            </p:cNvPr>
            <p:cNvSpPr txBox="1"/>
            <p:nvPr/>
          </p:nvSpPr>
          <p:spPr>
            <a:xfrm>
              <a:off x="755470" y="5558405"/>
              <a:ext cx="329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Is there a topic you’re interested in and want to hear more about? Let us know! </a:t>
              </a:r>
            </a:p>
          </p:txBody>
        </p:sp>
        <p:pic>
          <p:nvPicPr>
            <p:cNvPr id="11" name="Graphic 10" descr="Podcast outline">
              <a:extLst>
                <a:ext uri="{FF2B5EF4-FFF2-40B4-BE49-F238E27FC236}">
                  <a16:creationId xmlns:a16="http://schemas.microsoft.com/office/drawing/2014/main" id="{37AD5DD7-7F8E-7CC1-CC6D-15348D2E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1020" y="5637091"/>
              <a:ext cx="380199" cy="380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37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BF00-4FF1-A456-4269-635C72D9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C1557D-E3CA-C77D-3501-BDFF42B466A8}"/>
              </a:ext>
            </a:extLst>
          </p:cNvPr>
          <p:cNvSpPr/>
          <p:nvPr/>
        </p:nvSpPr>
        <p:spPr>
          <a:xfrm>
            <a:off x="8157026" y="1983794"/>
            <a:ext cx="2569464" cy="11554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EE2C2-8C19-D468-2E83-B561358D1FAA}"/>
              </a:ext>
            </a:extLst>
          </p:cNvPr>
          <p:cNvSpPr/>
          <p:nvPr/>
        </p:nvSpPr>
        <p:spPr>
          <a:xfrm>
            <a:off x="3051988" y="1983794"/>
            <a:ext cx="2569464" cy="11554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F7FEF-B8C2-03AC-C9C1-3627509B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Popular Webinar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4199F-E16B-06E1-3111-E1F2FB5A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D1F97-529B-54E6-53F6-64B846765468}"/>
              </a:ext>
            </a:extLst>
          </p:cNvPr>
          <p:cNvSpPr txBox="1"/>
          <p:nvPr/>
        </p:nvSpPr>
        <p:spPr>
          <a:xfrm>
            <a:off x="3040963" y="1019882"/>
            <a:ext cx="608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2"/>
              </a:rPr>
              <a:t>Canadian Insurance Barometer Webinar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BA757-6263-4417-CC91-D112EBE5A53C}"/>
              </a:ext>
            </a:extLst>
          </p:cNvPr>
          <p:cNvSpPr txBox="1"/>
          <p:nvPr/>
        </p:nvSpPr>
        <p:spPr>
          <a:xfrm>
            <a:off x="1679448" y="3681054"/>
            <a:ext cx="883310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</a:t>
            </a:r>
            <a:r>
              <a:rPr lang="en-US" sz="1600" dirty="0">
                <a:hlinkClick r:id="rId3"/>
              </a:rPr>
              <a:t>Canadian Life Insurance Barometer Study</a:t>
            </a:r>
            <a:r>
              <a:rPr lang="en-US" sz="1600" dirty="0"/>
              <a:t>, from LIMRA and Life Happens, finds that </a:t>
            </a:r>
          </a:p>
          <a:p>
            <a:pPr algn="ctr"/>
            <a:r>
              <a:rPr lang="en-US" sz="1600" dirty="0"/>
              <a:t>57% of Canadians self-reported owning some type of life insurance coverage.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John and Brent discussed the life insurance perceptions, attitudes, and behaviors of consumers in Canada. </a:t>
            </a:r>
          </a:p>
          <a:p>
            <a:pPr algn="ctr"/>
            <a:endParaRPr lang="en-US" b="1" dirty="0"/>
          </a:p>
          <a:p>
            <a:pPr algn="ctr"/>
            <a:r>
              <a:rPr lang="en-US" sz="1600" b="1" dirty="0">
                <a:hlinkClick r:id="rId2"/>
              </a:rPr>
              <a:t>Watch On Demand</a:t>
            </a:r>
            <a:endParaRPr lang="en-US" sz="16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13A104-05E2-CA88-4F5A-715B2CC0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74" y="1805612"/>
            <a:ext cx="1511808" cy="15118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C5AA4-38F2-0222-D08D-8B229922B0DE}"/>
              </a:ext>
            </a:extLst>
          </p:cNvPr>
          <p:cNvSpPr txBox="1"/>
          <p:nvPr/>
        </p:nvSpPr>
        <p:spPr>
          <a:xfrm>
            <a:off x="3419272" y="2137636"/>
            <a:ext cx="183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John Carroll, MBA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FE30A-8E65-768E-DD27-42FF4A9BD47B}"/>
              </a:ext>
            </a:extLst>
          </p:cNvPr>
          <p:cNvSpPr txBox="1"/>
          <p:nvPr/>
        </p:nvSpPr>
        <p:spPr>
          <a:xfrm>
            <a:off x="3419272" y="2439599"/>
            <a:ext cx="2071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Senior Vice President and Head of Insurance and Annuities – U.S. </a:t>
            </a:r>
          </a:p>
          <a:p>
            <a:r>
              <a:rPr lang="en-US" sz="1000" dirty="0"/>
              <a:t>and Canada, LIMRA and LOMA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C21A073-AE5B-CA1B-E319-41B56300B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81" y="1805614"/>
            <a:ext cx="1511807" cy="15118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4263F-CD8D-D86A-F62C-7F5F2FE1C551}"/>
              </a:ext>
            </a:extLst>
          </p:cNvPr>
          <p:cNvSpPr txBox="1"/>
          <p:nvPr/>
        </p:nvSpPr>
        <p:spPr>
          <a:xfrm>
            <a:off x="8524310" y="2038297"/>
            <a:ext cx="246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Brent </a:t>
            </a:r>
            <a:r>
              <a:rPr lang="en-US" sz="1400" b="1" dirty="0" err="1"/>
              <a:t>Lemanski</a:t>
            </a:r>
            <a:r>
              <a:rPr lang="en-US" sz="1400" b="1" dirty="0"/>
              <a:t>, </a:t>
            </a:r>
          </a:p>
          <a:p>
            <a:r>
              <a:rPr lang="en-US" sz="1400" b="1" dirty="0"/>
              <a:t>LLIF, CLU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C93ED-19CC-36BE-5559-897F40487735}"/>
              </a:ext>
            </a:extLst>
          </p:cNvPr>
          <p:cNvSpPr txBox="1"/>
          <p:nvPr/>
        </p:nvSpPr>
        <p:spPr>
          <a:xfrm>
            <a:off x="8524310" y="2537170"/>
            <a:ext cx="183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Assistant Vice President and Executive Director, </a:t>
            </a:r>
          </a:p>
          <a:p>
            <a:r>
              <a:rPr lang="en-US" sz="1000" dirty="0"/>
              <a:t>LIMRA and LOMA Canada</a:t>
            </a:r>
          </a:p>
        </p:txBody>
      </p:sp>
    </p:spTree>
    <p:extLst>
      <p:ext uri="{BB962C8B-B14F-4D97-AF65-F5344CB8AC3E}">
        <p14:creationId xmlns:p14="http://schemas.microsoft.com/office/powerpoint/2010/main" val="408425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E630-C935-BD1F-37D0-38DFD8F8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278DA-ECA8-92A6-FB25-85266C76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1811A0-01F2-F864-C0CB-A22383A6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17" y="4041006"/>
            <a:ext cx="3869281" cy="2179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D23B3-A03C-5AEC-4DCA-1BF4850E3DD0}"/>
              </a:ext>
            </a:extLst>
          </p:cNvPr>
          <p:cNvSpPr txBox="1"/>
          <p:nvPr/>
        </p:nvSpPr>
        <p:spPr>
          <a:xfrm>
            <a:off x="5217988" y="4715502"/>
            <a:ext cx="5711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Conference Recap</a:t>
            </a:r>
            <a:endParaRPr lang="en-US" b="1" dirty="0">
              <a:solidFill>
                <a:schemeClr val="accent4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rgbClr val="4298B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LIMRA and LOMA Canada Annual Conference</a:t>
            </a:r>
            <a:endParaRPr lang="en-US" b="1" dirty="0">
              <a:solidFill>
                <a:srgbClr val="4298BE"/>
              </a:solidFill>
            </a:endParaRPr>
          </a:p>
          <a:p>
            <a:r>
              <a:rPr lang="en-US" sz="1600" dirty="0"/>
              <a:t>The Challenge of Change: Capital, Chatbots, and Culture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353E1-0AD4-591C-F12F-A9F41447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17" y="1331306"/>
            <a:ext cx="3837893" cy="21799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7F19C-38B6-E8FC-D10B-6B42E85E119C}"/>
              </a:ext>
            </a:extLst>
          </p:cNvPr>
          <p:cNvSpPr txBox="1"/>
          <p:nvPr/>
        </p:nvSpPr>
        <p:spPr>
          <a:xfrm>
            <a:off x="5302029" y="1366897"/>
            <a:ext cx="6201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</a:rPr>
              <a:t>Save the Dates! </a:t>
            </a:r>
          </a:p>
          <a:p>
            <a:r>
              <a:rPr lang="en-US" b="1" dirty="0">
                <a:hlinkClick r:id="rId5"/>
              </a:rPr>
              <a:t>2025 Conference Series</a:t>
            </a:r>
            <a:endParaRPr lang="en-US" b="1" dirty="0"/>
          </a:p>
          <a:p>
            <a:pPr algn="ctr"/>
            <a:endParaRPr lang="en-US" sz="1600" dirty="0"/>
          </a:p>
          <a:p>
            <a:r>
              <a:rPr lang="en-US" sz="1600" dirty="0"/>
              <a:t>Explore our 2025 conference series to boost your skills and advance your career.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Download the </a:t>
            </a:r>
            <a:r>
              <a:rPr lang="en-US" sz="1400" dirty="0">
                <a:hlinkClick r:id="rId5"/>
              </a:rPr>
              <a:t>Conference Series Brochure</a:t>
            </a:r>
            <a:r>
              <a:rPr lang="en-US" sz="1400" dirty="0"/>
              <a:t> – </a:t>
            </a:r>
            <a:r>
              <a:rPr lang="en-US" sz="1400" i="1" dirty="0"/>
              <a:t>bookmark to stay updated!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View </a:t>
            </a:r>
            <a:r>
              <a:rPr lang="en-US" sz="1400" dirty="0">
                <a:hlinkClick r:id="rId6"/>
              </a:rPr>
              <a:t>All Conferences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686572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-LOMA presentation WIDE_BC_v4.potx" id="{17BB12F1-5762-4EBC-9FB0-B2EAE8501262}" vid="{F175EB97-A733-48FE-B34C-ACFA024932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12402</TotalTime>
  <Words>738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Futura Std Medium</vt:lpstr>
      <vt:lpstr>Times New Roman</vt:lpstr>
      <vt:lpstr>2022 LIMRA-LOMA Presentation</vt:lpstr>
      <vt:lpstr>Best of 2024: A Year of Insights and Connections</vt:lpstr>
      <vt:lpstr>LIMRA’s Best of 2024 </vt:lpstr>
      <vt:lpstr>Research Top Picks </vt:lpstr>
      <vt:lpstr>Research Top Picks </vt:lpstr>
      <vt:lpstr>Hot Topic: Artificial Intelligence </vt:lpstr>
      <vt:lpstr>MarketFacts Most-Read</vt:lpstr>
      <vt:lpstr>Podcasts</vt:lpstr>
      <vt:lpstr>Most Popular Webinar</vt:lpstr>
      <vt:lpstr>Conferences </vt:lpstr>
      <vt:lpstr>Press Releases &amp; Industry Trends </vt:lpstr>
      <vt:lpstr>Benchmarks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Recently Published Research: Product</dc:title>
  <dc:creator>Rabuse, Lisa</dc:creator>
  <cp:lastModifiedBy>Van Pelt, Katelyn</cp:lastModifiedBy>
  <cp:revision>45</cp:revision>
  <dcterms:created xsi:type="dcterms:W3CDTF">2024-06-04T19:16:47Z</dcterms:created>
  <dcterms:modified xsi:type="dcterms:W3CDTF">2024-12-10T20:58:29Z</dcterms:modified>
</cp:coreProperties>
</file>