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1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3" r:id="rId4"/>
    <p:sldMasterId id="2147483781" r:id="rId5"/>
    <p:sldMasterId id="2147483762" r:id="rId6"/>
    <p:sldMasterId id="2147483766" r:id="rId7"/>
    <p:sldMasterId id="2147483770" r:id="rId8"/>
    <p:sldMasterId id="2147483794" r:id="rId9"/>
    <p:sldMasterId id="2147483810" r:id="rId10"/>
  </p:sldMasterIdLst>
  <p:notesMasterIdLst>
    <p:notesMasterId r:id="rId31"/>
  </p:notesMasterIdLst>
  <p:handoutMasterIdLst>
    <p:handoutMasterId r:id="rId32"/>
  </p:handoutMasterIdLst>
  <p:sldIdLst>
    <p:sldId id="1011" r:id="rId11"/>
    <p:sldId id="469" r:id="rId12"/>
    <p:sldId id="468" r:id="rId13"/>
    <p:sldId id="456" r:id="rId14"/>
    <p:sldId id="1010" r:id="rId15"/>
    <p:sldId id="410" r:id="rId16"/>
    <p:sldId id="448" r:id="rId17"/>
    <p:sldId id="1008" r:id="rId18"/>
    <p:sldId id="1006" r:id="rId19"/>
    <p:sldId id="1004" r:id="rId20"/>
    <p:sldId id="1002" r:id="rId21"/>
    <p:sldId id="462" r:id="rId22"/>
    <p:sldId id="463" r:id="rId23"/>
    <p:sldId id="1001" r:id="rId24"/>
    <p:sldId id="464" r:id="rId25"/>
    <p:sldId id="470" r:id="rId26"/>
    <p:sldId id="999" r:id="rId27"/>
    <p:sldId id="1013" r:id="rId28"/>
    <p:sldId id="467" r:id="rId29"/>
    <p:sldId id="1012" r:id="rId30"/>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buse, Lisa" initials="RL" lastIdx="2" clrIdx="6">
    <p:extLst>
      <p:ext uri="{19B8F6BF-5375-455C-9EA6-DF929625EA0E}">
        <p15:presenceInfo xmlns:p15="http://schemas.microsoft.com/office/powerpoint/2012/main" userId="S-1-5-21-3670347269-1734258486-2757495605-2709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Mayers, Donna" initials="MD" lastIdx="7" clrIdx="5">
    <p:extLst>
      <p:ext uri="{19B8F6BF-5375-455C-9EA6-DF929625EA0E}">
        <p15:presenceInfo xmlns:p15="http://schemas.microsoft.com/office/powerpoint/2012/main" userId="S-1-5-21-3670347269-1734258486-2757495605-26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DC0"/>
    <a:srgbClr val="85BDCA"/>
    <a:srgbClr val="00437B"/>
    <a:srgbClr val="F9C606"/>
    <a:srgbClr val="154099"/>
    <a:srgbClr val="002F70"/>
    <a:srgbClr val="FFFFFF"/>
    <a:srgbClr val="ED8C00"/>
    <a:srgbClr val="007B4E"/>
    <a:srgbClr val="4298B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81961" autoAdjust="0"/>
  </p:normalViewPr>
  <p:slideViewPr>
    <p:cSldViewPr snapToGrid="0">
      <p:cViewPr varScale="1">
        <p:scale>
          <a:sx n="61" d="100"/>
          <a:sy n="61" d="100"/>
        </p:scale>
        <p:origin x="1710" y="90"/>
      </p:cViewPr>
      <p:guideLst>
        <p:guide orient="horz" pos="3240"/>
        <p:guide pos="5760"/>
      </p:guideLst>
    </p:cSldViewPr>
  </p:slideViewPr>
  <p:notesTextViewPr>
    <p:cViewPr>
      <p:scale>
        <a:sx n="3" d="2"/>
        <a:sy n="3" d="2"/>
      </p:scale>
      <p:origin x="0" y="0"/>
    </p:cViewPr>
  </p:notesTextViewPr>
  <p:sorterViewPr>
    <p:cViewPr>
      <p:scale>
        <a:sx n="180" d="100"/>
        <a:sy n="180" d="100"/>
      </p:scale>
      <p:origin x="0" y="0"/>
    </p:cViewPr>
  </p:sorterViewPr>
  <p:notesViewPr>
    <p:cSldViewPr snapToGrid="0">
      <p:cViewPr varScale="1">
        <p:scale>
          <a:sx n="100" d="100"/>
          <a:sy n="100" d="100"/>
        </p:scale>
        <p:origin x="26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Binary_Worksheet.xlsb"/><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12460423991225E-2"/>
          <c:y val="5.0357849138336949E-2"/>
          <c:w val="0.90269591305937502"/>
          <c:h val="0.86270469075347112"/>
        </c:manualLayout>
      </c:layout>
      <c:barChart>
        <c:barDir val="col"/>
        <c:grouping val="clustered"/>
        <c:varyColors val="0"/>
        <c:ser>
          <c:idx val="0"/>
          <c:order val="0"/>
          <c:tx>
            <c:strRef>
              <c:f>Sheet1!$B$1</c:f>
              <c:strCache>
                <c:ptCount val="1"/>
                <c:pt idx="0">
                  <c:v>Annual Annuity Sales</c:v>
                </c:pt>
              </c:strCache>
            </c:strRef>
          </c:tx>
          <c:spPr>
            <a:solidFill>
              <a:srgbClr val="00437B"/>
            </a:solidFill>
            <a:ln>
              <a:noFill/>
            </a:ln>
            <a:effectLst/>
          </c:spPr>
          <c:invertIfNegative val="0"/>
          <c:dPt>
            <c:idx val="14"/>
            <c:invertIfNegative val="0"/>
            <c:bubble3D val="0"/>
            <c:spPr>
              <a:solidFill>
                <a:srgbClr val="00437B"/>
              </a:solidFill>
              <a:ln w="44450">
                <a:noFill/>
              </a:ln>
              <a:effectLst/>
            </c:spPr>
            <c:extLst>
              <c:ext xmlns:c16="http://schemas.microsoft.com/office/drawing/2014/chart" uri="{C3380CC4-5D6E-409C-BE32-E72D297353CC}">
                <c16:uniqueId val="{00000001-6895-44E4-A250-47CF80674B2B}"/>
              </c:ext>
            </c:extLst>
          </c:dPt>
          <c:dPt>
            <c:idx val="16"/>
            <c:invertIfNegative val="0"/>
            <c:bubble3D val="0"/>
            <c:spPr>
              <a:solidFill>
                <a:srgbClr val="129DC0"/>
              </a:solidFill>
              <a:ln>
                <a:noFill/>
              </a:ln>
              <a:effectLst/>
            </c:spPr>
            <c:extLst>
              <c:ext xmlns:c16="http://schemas.microsoft.com/office/drawing/2014/chart" uri="{C3380CC4-5D6E-409C-BE32-E72D297353CC}">
                <c16:uniqueId val="{00000003-7418-4315-B600-0D8396EF2FC0}"/>
              </c:ext>
            </c:extLst>
          </c:dPt>
          <c:dLbls>
            <c:dLbl>
              <c:idx val="16"/>
              <c:tx>
                <c:rich>
                  <a:bodyPr/>
                  <a:lstStyle/>
                  <a:p>
                    <a:r>
                      <a:rPr lang="en-US" dirty="0">
                        <a:latin typeface="Aptos" panose="020B0004020202020204" pitchFamily="34" charset="0"/>
                      </a:rPr>
                      <a:t>$434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418-4315-B600-0D8396EF2FC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Sheet1!$B$2:$B$18</c:f>
              <c:numCache>
                <c:formatCode>_("$"* #,##0_);_("$"* \(#,##0\);_("$"* "-"??_);_(@_)</c:formatCode>
                <c:ptCount val="17"/>
                <c:pt idx="0">
                  <c:v>265</c:v>
                </c:pt>
                <c:pt idx="1">
                  <c:v>239</c:v>
                </c:pt>
                <c:pt idx="2">
                  <c:v>222</c:v>
                </c:pt>
                <c:pt idx="3">
                  <c:v>238</c:v>
                </c:pt>
                <c:pt idx="4">
                  <c:v>220</c:v>
                </c:pt>
                <c:pt idx="5">
                  <c:v>230</c:v>
                </c:pt>
                <c:pt idx="6">
                  <c:v>237</c:v>
                </c:pt>
                <c:pt idx="7">
                  <c:v>236</c:v>
                </c:pt>
                <c:pt idx="8">
                  <c:v>222</c:v>
                </c:pt>
                <c:pt idx="9">
                  <c:v>204</c:v>
                </c:pt>
                <c:pt idx="10">
                  <c:v>234</c:v>
                </c:pt>
                <c:pt idx="11">
                  <c:v>242</c:v>
                </c:pt>
                <c:pt idx="12">
                  <c:v>219</c:v>
                </c:pt>
                <c:pt idx="13">
                  <c:v>255</c:v>
                </c:pt>
                <c:pt idx="14">
                  <c:v>312.8</c:v>
                </c:pt>
                <c:pt idx="15">
                  <c:v>385.36700000000002</c:v>
                </c:pt>
                <c:pt idx="16">
                  <c:v>434.06700000000001</c:v>
                </c:pt>
              </c:numCache>
            </c:numRef>
          </c:val>
          <c:extLst>
            <c:ext xmlns:c16="http://schemas.microsoft.com/office/drawing/2014/chart" uri="{C3380CC4-5D6E-409C-BE32-E72D297353CC}">
              <c16:uniqueId val="{00000002-6895-44E4-A250-47CF80674B2B}"/>
            </c:ext>
          </c:extLst>
        </c:ser>
        <c:dLbls>
          <c:dLblPos val="outEnd"/>
          <c:showLegendKey val="0"/>
          <c:showVal val="1"/>
          <c:showCatName val="0"/>
          <c:showSerName val="0"/>
          <c:showPercent val="0"/>
          <c:showBubbleSize val="0"/>
        </c:dLbls>
        <c:gapWidth val="41"/>
        <c:axId val="504705104"/>
        <c:axId val="504702152"/>
      </c:barChart>
      <c:catAx>
        <c:axId val="504705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effectLst/>
                <a:latin typeface="Aptos" panose="020B0004020202020204" pitchFamily="34" charset="0"/>
                <a:ea typeface="+mn-ea"/>
                <a:cs typeface="+mn-cs"/>
              </a:defRPr>
            </a:pPr>
            <a:endParaRPr lang="en-US"/>
          </a:p>
        </c:txPr>
        <c:crossAx val="504702152"/>
        <c:crosses val="autoZero"/>
        <c:auto val="1"/>
        <c:lblAlgn val="ctr"/>
        <c:lblOffset val="100"/>
        <c:noMultiLvlLbl val="0"/>
      </c:catAx>
      <c:valAx>
        <c:axId val="504702152"/>
        <c:scaling>
          <c:orientation val="minMax"/>
        </c:scaling>
        <c:delete val="1"/>
        <c:axPos val="l"/>
        <c:numFmt formatCode="_(&quot;$&quot;* #,##0_);_(&quot;$&quot;* \(#,##0\);_(&quot;$&quot;* &quot;-&quot;??_);_(@_)" sourceLinked="1"/>
        <c:majorTickMark val="out"/>
        <c:minorTickMark val="none"/>
        <c:tickLblPos val="nextTo"/>
        <c:crossAx val="50470510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534403787762"/>
          <c:y val="0.1004072881041385"/>
          <c:w val="0.83434042252071428"/>
          <c:h val="0.80052261459741769"/>
        </c:manualLayout>
      </c:layout>
      <c:barChart>
        <c:barDir val="col"/>
        <c:grouping val="clustered"/>
        <c:varyColors val="0"/>
        <c:ser>
          <c:idx val="0"/>
          <c:order val="0"/>
          <c:tx>
            <c:strRef>
              <c:f>Exhibits!$C$5</c:f>
              <c:strCache>
                <c:ptCount val="1"/>
                <c:pt idx="0">
                  <c:v>Total direct premiums and considerations ($B)</c:v>
                </c:pt>
              </c:strCache>
            </c:strRef>
          </c:tx>
          <c:spPr>
            <a:solidFill>
              <a:schemeClr val="accent1"/>
            </a:solidFill>
            <a:ln>
              <a:noFill/>
            </a:ln>
            <a:effectLst/>
          </c:spPr>
          <c:invertIfNegative val="0"/>
          <c:cat>
            <c:strRef>
              <c:f>Exhibits!$B$6:$B$26</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strCache>
            </c:strRef>
          </c:cat>
          <c:val>
            <c:numRef>
              <c:f>Exhibits!$C$6:$C$26</c:f>
              <c:numCache>
                <c:formatCode>#,##0.00</c:formatCode>
                <c:ptCount val="21"/>
                <c:pt idx="0">
                  <c:v>538.60455275600009</c:v>
                </c:pt>
                <c:pt idx="1">
                  <c:v>552.59554435899997</c:v>
                </c:pt>
                <c:pt idx="2">
                  <c:v>596.75181599100006</c:v>
                </c:pt>
                <c:pt idx="3">
                  <c:v>643.55807606900009</c:v>
                </c:pt>
                <c:pt idx="4">
                  <c:v>660.82807267100009</c:v>
                </c:pt>
                <c:pt idx="5">
                  <c:v>607.36447899300003</c:v>
                </c:pt>
                <c:pt idx="6">
                  <c:v>612.19305114099996</c:v>
                </c:pt>
                <c:pt idx="7">
                  <c:v>656.22055647000002</c:v>
                </c:pt>
                <c:pt idx="8">
                  <c:v>684.15805778299989</c:v>
                </c:pt>
                <c:pt idx="9">
                  <c:v>642.02798579</c:v>
                </c:pt>
                <c:pt idx="10">
                  <c:v>658.28813572199999</c:v>
                </c:pt>
                <c:pt idx="11">
                  <c:v>676.48571685499996</c:v>
                </c:pt>
                <c:pt idx="12">
                  <c:v>677.70403130299997</c:v>
                </c:pt>
                <c:pt idx="13">
                  <c:v>687.27988370100002</c:v>
                </c:pt>
                <c:pt idx="14">
                  <c:v>732.0885412770001</c:v>
                </c:pt>
                <c:pt idx="15">
                  <c:v>768.01983776400004</c:v>
                </c:pt>
                <c:pt idx="16">
                  <c:v>773.65040424900008</c:v>
                </c:pt>
                <c:pt idx="17">
                  <c:v>827.71705234000001</c:v>
                </c:pt>
                <c:pt idx="18">
                  <c:v>890.49593898399996</c:v>
                </c:pt>
                <c:pt idx="19">
                  <c:v>942.95481981599994</c:v>
                </c:pt>
                <c:pt idx="20">
                  <c:v>1076.5014721552923</c:v>
                </c:pt>
              </c:numCache>
            </c:numRef>
          </c:val>
          <c:extLst>
            <c:ext xmlns:c16="http://schemas.microsoft.com/office/drawing/2014/chart" uri="{C3380CC4-5D6E-409C-BE32-E72D297353CC}">
              <c16:uniqueId val="{00000000-8B98-44F5-841B-BAFB09EA0F2A}"/>
            </c:ext>
          </c:extLst>
        </c:ser>
        <c:dLbls>
          <c:showLegendKey val="0"/>
          <c:showVal val="0"/>
          <c:showCatName val="0"/>
          <c:showSerName val="0"/>
          <c:showPercent val="0"/>
          <c:showBubbleSize val="0"/>
        </c:dLbls>
        <c:gapWidth val="50"/>
        <c:overlap val="-15"/>
        <c:axId val="1780416096"/>
        <c:axId val="1780418976"/>
      </c:barChart>
      <c:lineChart>
        <c:grouping val="standard"/>
        <c:varyColors val="0"/>
        <c:ser>
          <c:idx val="1"/>
          <c:order val="1"/>
          <c:tx>
            <c:strRef>
              <c:f>Exhibits!$D$5</c:f>
              <c:strCache>
                <c:ptCount val="1"/>
                <c:pt idx="0">
                  <c:v>Year-over-year change (%)</c:v>
                </c:pt>
              </c:strCache>
            </c:strRef>
          </c:tx>
          <c:spPr>
            <a:ln w="28575" cap="rnd">
              <a:solidFill>
                <a:schemeClr val="accent2"/>
              </a:solidFill>
              <a:round/>
            </a:ln>
            <a:effectLst/>
          </c:spPr>
          <c:marker>
            <c:symbol val="circle"/>
            <c:size val="34"/>
            <c:spPr>
              <a:solidFill>
                <a:schemeClr val="bg1"/>
              </a:solidFill>
              <a:ln w="4762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ptos" panose="020B0004020202020204" pitchFamily="34" charset="0"/>
                    <a:ea typeface="Akkurat LL Light" panose="020B0404020101010102" pitchFamily="34" charset="-126"/>
                    <a:cs typeface="Akkurat LL Light" panose="020B0404020101010102" pitchFamily="34" charset="-126"/>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Exhibits!$B$6:$B$26</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strCache>
            </c:strRef>
          </c:cat>
          <c:val>
            <c:numRef>
              <c:f>Exhibits!$D$6:$D$26</c:f>
              <c:numCache>
                <c:formatCode>#,##0.0</c:formatCode>
                <c:ptCount val="21"/>
                <c:pt idx="0">
                  <c:v>4.7501940804438263</c:v>
                </c:pt>
                <c:pt idx="1">
                  <c:v>2.5976370848350698</c:v>
                </c:pt>
                <c:pt idx="2">
                  <c:v>7.9907035231745303</c:v>
                </c:pt>
                <c:pt idx="3">
                  <c:v>7.8435052602681745</c:v>
                </c:pt>
                <c:pt idx="4">
                  <c:v>2.68351796740538</c:v>
                </c:pt>
                <c:pt idx="5">
                  <c:v>-8.0903938390367642</c:v>
                </c:pt>
                <c:pt idx="6">
                  <c:v>0.79500404040843686</c:v>
                </c:pt>
                <c:pt idx="7">
                  <c:v>7.1917682252260002</c:v>
                </c:pt>
                <c:pt idx="8">
                  <c:v>4.2573340681803469</c:v>
                </c:pt>
                <c:pt idx="9">
                  <c:v>-6.1579442811097858</c:v>
                </c:pt>
                <c:pt idx="10">
                  <c:v>2.5326232332368375</c:v>
                </c:pt>
                <c:pt idx="11">
                  <c:v>2.7643793265453884</c:v>
                </c:pt>
                <c:pt idx="12">
                  <c:v>0.18009462988574693</c:v>
                </c:pt>
                <c:pt idx="13">
                  <c:v>1.4129844232428153</c:v>
                </c:pt>
                <c:pt idx="14">
                  <c:v>6.5197103303396009</c:v>
                </c:pt>
                <c:pt idx="15">
                  <c:v>4.9080533926025041</c:v>
                </c:pt>
                <c:pt idx="16">
                  <c:v>0.73312774073554543</c:v>
                </c:pt>
                <c:pt idx="17">
                  <c:v>6.9885115801734345</c:v>
                </c:pt>
                <c:pt idx="18">
                  <c:v>7.5845829763348096</c:v>
                </c:pt>
                <c:pt idx="19">
                  <c:v>5.8909736176733505</c:v>
                </c:pt>
                <c:pt idx="20">
                  <c:v>14.162571687724276</c:v>
                </c:pt>
              </c:numCache>
            </c:numRef>
          </c:val>
          <c:smooth val="0"/>
          <c:extLst>
            <c:ext xmlns:c16="http://schemas.microsoft.com/office/drawing/2014/chart" uri="{C3380CC4-5D6E-409C-BE32-E72D297353CC}">
              <c16:uniqueId val="{00000001-8B98-44F5-841B-BAFB09EA0F2A}"/>
            </c:ext>
          </c:extLst>
        </c:ser>
        <c:dLbls>
          <c:showLegendKey val="0"/>
          <c:showVal val="0"/>
          <c:showCatName val="0"/>
          <c:showSerName val="0"/>
          <c:showPercent val="0"/>
          <c:showBubbleSize val="0"/>
        </c:dLbls>
        <c:marker val="1"/>
        <c:smooth val="0"/>
        <c:axId val="614360448"/>
        <c:axId val="614358048"/>
      </c:lineChart>
      <c:catAx>
        <c:axId val="1780416096"/>
        <c:scaling>
          <c:orientation val="minMax"/>
        </c:scaling>
        <c:delete val="0"/>
        <c:axPos val="b"/>
        <c:numFmt formatCode="General" sourceLinked="1"/>
        <c:majorTickMark val="none"/>
        <c:minorTickMark val="none"/>
        <c:tickLblPos val="low"/>
        <c:spPr>
          <a:noFill/>
          <a:ln w="9525" cap="flat" cmpd="sng" algn="ctr">
            <a:solidFill>
              <a:schemeClr val="bg1">
                <a:lumMod val="65000"/>
              </a:schemeClr>
            </a:solidFill>
            <a:prstDash val="solid"/>
            <a:miter lim="800000"/>
          </a:ln>
          <a:effectLst/>
        </c:spPr>
        <c:txPr>
          <a:bodyPr rot="0" spcFirstLastPara="1" vertOverflow="ellipsis" wrap="square" anchor="ctr" anchorCtr="1"/>
          <a:lstStyle/>
          <a:p>
            <a:pPr>
              <a:defRPr sz="1800" b="0" i="0" u="none" strike="noStrike" kern="1200" baseline="0">
                <a:solidFill>
                  <a:sysClr val="windowText" lastClr="000000"/>
                </a:solidFill>
                <a:latin typeface="Aptos" panose="020B0004020202020204" pitchFamily="34" charset="0"/>
                <a:ea typeface="Akkurat LL Light" panose="020B0404020101010102" pitchFamily="34" charset="-126"/>
                <a:cs typeface="Akkurat LL Light" panose="020B0404020101010102" pitchFamily="34" charset="-126"/>
              </a:defRPr>
            </a:pPr>
            <a:endParaRPr lang="en-US"/>
          </a:p>
        </c:txPr>
        <c:crossAx val="1780418976"/>
        <c:crossesAt val="0"/>
        <c:auto val="1"/>
        <c:lblAlgn val="ctr"/>
        <c:lblOffset val="100"/>
        <c:noMultiLvlLbl val="0"/>
      </c:catAx>
      <c:valAx>
        <c:axId val="1780418976"/>
        <c:scaling>
          <c:orientation val="minMax"/>
          <c:min val="-600"/>
        </c:scaling>
        <c:delete val="0"/>
        <c:axPos val="l"/>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ptos" panose="020B0004020202020204" pitchFamily="34" charset="0"/>
                <a:ea typeface="Akkurat LL Light" panose="020B0404020101010102" pitchFamily="34" charset="-126"/>
                <a:cs typeface="Akkurat LL Light" panose="020B0404020101010102" pitchFamily="34" charset="-126"/>
              </a:defRPr>
            </a:pPr>
            <a:endParaRPr lang="en-US"/>
          </a:p>
        </c:txPr>
        <c:crossAx val="1780416096"/>
        <c:crosses val="autoZero"/>
        <c:crossBetween val="between"/>
      </c:valAx>
      <c:valAx>
        <c:axId val="614358048"/>
        <c:scaling>
          <c:orientation val="minMax"/>
        </c:scaling>
        <c:delete val="0"/>
        <c:axPos val="r"/>
        <c:title>
          <c:tx>
            <c:rich>
              <a:bodyPr rot="-5400000" spcFirstLastPara="1" vertOverflow="ellipsis" vert="horz" wrap="square" anchor="ctr" anchorCtr="1"/>
              <a:lstStyle/>
              <a:p>
                <a:pPr>
                  <a:defRPr sz="1800" b="0" i="0" u="none" strike="noStrike" kern="1200" baseline="0">
                    <a:solidFill>
                      <a:sysClr val="windowText" lastClr="000000"/>
                    </a:solidFill>
                    <a:latin typeface="+mj-lt"/>
                    <a:ea typeface="Akkurat LL Light" panose="020B0404020101010102" pitchFamily="34" charset="-126"/>
                    <a:cs typeface="Akkurat LL Light" panose="020B0404020101010102" pitchFamily="34" charset="-126"/>
                  </a:defRPr>
                </a:pPr>
                <a:r>
                  <a:rPr lang="en-GB" dirty="0">
                    <a:latin typeface="Aptos" panose="020B0004020202020204" pitchFamily="34" charset="0"/>
                  </a:rPr>
                  <a:t>Year-over-year change (%)</a:t>
                </a:r>
              </a:p>
            </c:rich>
          </c:tx>
          <c:layout>
            <c:manualLayout>
              <c:xMode val="edge"/>
              <c:yMode val="edge"/>
              <c:x val="0.96772875816993464"/>
              <c:y val="0.2514366101964526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j-lt"/>
                  <a:ea typeface="Akkurat LL Light" panose="020B0404020101010102" pitchFamily="34" charset="-126"/>
                  <a:cs typeface="Akkurat LL Light" panose="020B0404020101010102" pitchFamily="34" charset="-126"/>
                </a:defRPr>
              </a:pPr>
              <a:endParaRPr lang="en-US"/>
            </a:p>
          </c:txPr>
        </c:title>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ptos" panose="020B0004020202020204" pitchFamily="34" charset="0"/>
                <a:ea typeface="Akkurat LL Light" panose="020B0404020101010102" pitchFamily="34" charset="-126"/>
                <a:cs typeface="Akkurat LL Light" panose="020B0404020101010102" pitchFamily="34" charset="-126"/>
              </a:defRPr>
            </a:pPr>
            <a:endParaRPr lang="en-US"/>
          </a:p>
        </c:txPr>
        <c:crossAx val="614360448"/>
        <c:crosses val="max"/>
        <c:crossBetween val="between"/>
      </c:valAx>
      <c:catAx>
        <c:axId val="614360448"/>
        <c:scaling>
          <c:orientation val="minMax"/>
        </c:scaling>
        <c:delete val="1"/>
        <c:axPos val="b"/>
        <c:numFmt formatCode="General" sourceLinked="1"/>
        <c:majorTickMark val="out"/>
        <c:minorTickMark val="none"/>
        <c:tickLblPos val="nextTo"/>
        <c:crossAx val="614358048"/>
        <c:crossesAt val="0"/>
        <c:auto val="1"/>
        <c:lblAlgn val="ctr"/>
        <c:lblOffset val="100"/>
        <c:noMultiLvlLbl val="0"/>
      </c:cat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ptos" panose="020B0004020202020204" pitchFamily="34" charset="0"/>
              <a:ea typeface="Akkurat LL Light" panose="020B0404020101010102" pitchFamily="34" charset="-126"/>
              <a:cs typeface="Akkurat LL Light" panose="020B0404020101010102" pitchFamily="34" charset="-126"/>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ysClr val="windowText" lastClr="000000"/>
          </a:solidFill>
          <a:latin typeface="+mj-lt"/>
          <a:ea typeface="Akkurat LL Light" panose="020B0404020101010102" pitchFamily="34" charset="-126"/>
          <a:cs typeface="Akkurat LL Light" panose="020B0404020101010102" pitchFamily="34" charset="-126"/>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335713099784158E-3"/>
          <c:y val="2.2146507666098807E-2"/>
          <c:w val="0.98273285738004312"/>
          <c:h val="0.95570698466780235"/>
        </c:manualLayout>
      </c:layout>
      <c:scatterChart>
        <c:scatterStyle val="lineMarker"/>
        <c:varyColors val="0"/>
        <c:ser>
          <c:idx val="0"/>
          <c:order val="0"/>
          <c:spPr>
            <a:ln w="57150" cmpd="sng" algn="ctr">
              <a:solidFill>
                <a:srgbClr val="4298BE"/>
              </a:solidFill>
              <a:prstDash val="solid"/>
            </a:ln>
          </c:spPr>
          <c:marker>
            <c:symbol val="none"/>
          </c:marker>
          <c:xVal>
            <c:numRef>
              <c:f>Sheet1!$A$1:$U$1</c:f>
              <c:numCache>
                <c:formatCode>General</c:formatCode>
                <c:ptCount val="21"/>
                <c:pt idx="0">
                  <c:v>12053</c:v>
                </c:pt>
                <c:pt idx="1">
                  <c:v>12418</c:v>
                </c:pt>
                <c:pt idx="2">
                  <c:v>12784</c:v>
                </c:pt>
                <c:pt idx="3">
                  <c:v>13149</c:v>
                </c:pt>
                <c:pt idx="4">
                  <c:v>13514</c:v>
                </c:pt>
                <c:pt idx="5">
                  <c:v>13879</c:v>
                </c:pt>
                <c:pt idx="6">
                  <c:v>14245</c:v>
                </c:pt>
                <c:pt idx="7">
                  <c:v>14610</c:v>
                </c:pt>
                <c:pt idx="8">
                  <c:v>14975</c:v>
                </c:pt>
                <c:pt idx="9">
                  <c:v>15340</c:v>
                </c:pt>
                <c:pt idx="10">
                  <c:v>15706</c:v>
                </c:pt>
                <c:pt idx="11">
                  <c:v>16071</c:v>
                </c:pt>
                <c:pt idx="12">
                  <c:v>16436</c:v>
                </c:pt>
                <c:pt idx="13">
                  <c:v>16801</c:v>
                </c:pt>
                <c:pt idx="14">
                  <c:v>17167</c:v>
                </c:pt>
                <c:pt idx="15">
                  <c:v>17532</c:v>
                </c:pt>
                <c:pt idx="16">
                  <c:v>17897</c:v>
                </c:pt>
                <c:pt idx="17">
                  <c:v>18262</c:v>
                </c:pt>
                <c:pt idx="18">
                  <c:v>18628</c:v>
                </c:pt>
                <c:pt idx="19">
                  <c:v>18993</c:v>
                </c:pt>
                <c:pt idx="20">
                  <c:v>19358</c:v>
                </c:pt>
              </c:numCache>
            </c:numRef>
          </c:xVal>
          <c:yVal>
            <c:numRef>
              <c:f>Sheet1!$A$2:$U$2</c:f>
              <c:numCache>
                <c:formatCode>General</c:formatCode>
                <c:ptCount val="21"/>
                <c:pt idx="0">
                  <c:v>49.122018887634134</c:v>
                </c:pt>
                <c:pt idx="1">
                  <c:v>49.728757752012946</c:v>
                </c:pt>
                <c:pt idx="2">
                  <c:v>54.622573413212386</c:v>
                </c:pt>
                <c:pt idx="3">
                  <c:v>51.770368635638228</c:v>
                </c:pt>
                <c:pt idx="4">
                  <c:v>53.268516865305564</c:v>
                </c:pt>
                <c:pt idx="5">
                  <c:v>49.60173395038769</c:v>
                </c:pt>
                <c:pt idx="6">
                  <c:v>56.514190255266506</c:v>
                </c:pt>
                <c:pt idx="7">
                  <c:v>60.119835158752714</c:v>
                </c:pt>
                <c:pt idx="8">
                  <c:v>55.634452249668705</c:v>
                </c:pt>
                <c:pt idx="9">
                  <c:v>67.755701538460158</c:v>
                </c:pt>
                <c:pt idx="10">
                  <c:v>67.997888501306619</c:v>
                </c:pt>
                <c:pt idx="11">
                  <c:v>49.178040839043753</c:v>
                </c:pt>
                <c:pt idx="12">
                  <c:v>63.326983122120986</c:v>
                </c:pt>
                <c:pt idx="13">
                  <c:v>78.485864210007946</c:v>
                </c:pt>
                <c:pt idx="14">
                  <c:v>72.957807961882594</c:v>
                </c:pt>
                <c:pt idx="15">
                  <c:v>70.792975223664627</c:v>
                </c:pt>
                <c:pt idx="16">
                  <c:v>67.931621464126636</c:v>
                </c:pt>
                <c:pt idx="17">
                  <c:v>77.324869511086689</c:v>
                </c:pt>
                <c:pt idx="18">
                  <c:v>71.518425270085828</c:v>
                </c:pt>
                <c:pt idx="19">
                  <c:v>68.734869209281015</c:v>
                </c:pt>
                <c:pt idx="20">
                  <c:v>74.943614168712969</c:v>
                </c:pt>
              </c:numCache>
            </c:numRef>
          </c:yVal>
          <c:smooth val="0"/>
          <c:extLst>
            <c:ext xmlns:c16="http://schemas.microsoft.com/office/drawing/2014/chart" uri="{C3380CC4-5D6E-409C-BE32-E72D297353CC}">
              <c16:uniqueId val="{00000000-7735-417D-8961-F6D362CB18B1}"/>
            </c:ext>
          </c:extLst>
        </c:ser>
        <c:ser>
          <c:idx val="1"/>
          <c:order val="1"/>
          <c:spPr>
            <a:ln w="57150" cmpd="sng" algn="ctr">
              <a:solidFill>
                <a:srgbClr val="7F55D3"/>
              </a:solidFill>
              <a:prstDash val="solid"/>
            </a:ln>
          </c:spPr>
          <c:marker>
            <c:symbol val="none"/>
          </c:marker>
          <c:xVal>
            <c:numRef>
              <c:f>Sheet1!$A$1:$U$1</c:f>
              <c:numCache>
                <c:formatCode>General</c:formatCode>
                <c:ptCount val="21"/>
                <c:pt idx="0">
                  <c:v>12053</c:v>
                </c:pt>
                <c:pt idx="1">
                  <c:v>12418</c:v>
                </c:pt>
                <c:pt idx="2">
                  <c:v>12784</c:v>
                </c:pt>
                <c:pt idx="3">
                  <c:v>13149</c:v>
                </c:pt>
                <c:pt idx="4">
                  <c:v>13514</c:v>
                </c:pt>
                <c:pt idx="5">
                  <c:v>13879</c:v>
                </c:pt>
                <c:pt idx="6">
                  <c:v>14245</c:v>
                </c:pt>
                <c:pt idx="7">
                  <c:v>14610</c:v>
                </c:pt>
                <c:pt idx="8">
                  <c:v>14975</c:v>
                </c:pt>
                <c:pt idx="9">
                  <c:v>15340</c:v>
                </c:pt>
                <c:pt idx="10">
                  <c:v>15706</c:v>
                </c:pt>
                <c:pt idx="11">
                  <c:v>16071</c:v>
                </c:pt>
                <c:pt idx="12">
                  <c:v>16436</c:v>
                </c:pt>
                <c:pt idx="13">
                  <c:v>16801</c:v>
                </c:pt>
                <c:pt idx="14">
                  <c:v>17167</c:v>
                </c:pt>
                <c:pt idx="15">
                  <c:v>17532</c:v>
                </c:pt>
                <c:pt idx="16">
                  <c:v>17897</c:v>
                </c:pt>
                <c:pt idx="17">
                  <c:v>18262</c:v>
                </c:pt>
                <c:pt idx="18">
                  <c:v>18628</c:v>
                </c:pt>
                <c:pt idx="19">
                  <c:v>18993</c:v>
                </c:pt>
                <c:pt idx="20">
                  <c:v>19358</c:v>
                </c:pt>
              </c:numCache>
            </c:numRef>
          </c:xVal>
          <c:yVal>
            <c:numRef>
              <c:f>Sheet1!$A$3:$U$3</c:f>
              <c:numCache>
                <c:formatCode>General</c:formatCode>
                <c:ptCount val="21"/>
                <c:pt idx="0">
                  <c:v>49.122018887634134</c:v>
                </c:pt>
                <c:pt idx="1">
                  <c:v>41.998844981219186</c:v>
                </c:pt>
                <c:pt idx="2">
                  <c:v>45.586357548239029</c:v>
                </c:pt>
                <c:pt idx="3">
                  <c:v>39.695270166357851</c:v>
                </c:pt>
                <c:pt idx="4">
                  <c:v>37.969161963561511</c:v>
                </c:pt>
                <c:pt idx="5">
                  <c:v>36.402611540254121</c:v>
                </c:pt>
                <c:pt idx="6">
                  <c:v>50.27764505080588</c:v>
                </c:pt>
                <c:pt idx="7">
                  <c:v>31.640811788742091</c:v>
                </c:pt>
                <c:pt idx="8">
                  <c:v>29.480952639761647</c:v>
                </c:pt>
                <c:pt idx="9">
                  <c:v>26.708654130064666</c:v>
                </c:pt>
                <c:pt idx="10">
                  <c:v>23.203338410272771</c:v>
                </c:pt>
                <c:pt idx="11">
                  <c:v>22.122277858541459</c:v>
                </c:pt>
                <c:pt idx="12">
                  <c:v>21.926205811987138</c:v>
                </c:pt>
                <c:pt idx="13">
                  <c:v>28.46918339941255</c:v>
                </c:pt>
                <c:pt idx="14">
                  <c:v>27.116886923692924</c:v>
                </c:pt>
                <c:pt idx="15">
                  <c:v>30.756624984795174</c:v>
                </c:pt>
                <c:pt idx="16">
                  <c:v>34.334390197376699</c:v>
                </c:pt>
                <c:pt idx="17">
                  <c:v>39.458205214384087</c:v>
                </c:pt>
                <c:pt idx="18">
                  <c:v>26.28258274901156</c:v>
                </c:pt>
                <c:pt idx="19">
                  <c:v>38.127533749284829</c:v>
                </c:pt>
                <c:pt idx="20">
                  <c:v>45.259455689416988</c:v>
                </c:pt>
              </c:numCache>
            </c:numRef>
          </c:yVal>
          <c:smooth val="0"/>
          <c:extLst>
            <c:ext xmlns:c16="http://schemas.microsoft.com/office/drawing/2014/chart" uri="{C3380CC4-5D6E-409C-BE32-E72D297353CC}">
              <c16:uniqueId val="{00000001-7735-417D-8961-F6D362CB18B1}"/>
            </c:ext>
          </c:extLst>
        </c:ser>
        <c:ser>
          <c:idx val="2"/>
          <c:order val="2"/>
          <c:spPr>
            <a:ln w="57150" cmpd="sng" algn="ctr">
              <a:solidFill>
                <a:srgbClr val="F9C606"/>
              </a:solidFill>
              <a:prstDash val="solid"/>
            </a:ln>
          </c:spPr>
          <c:marker>
            <c:symbol val="none"/>
          </c:marker>
          <c:xVal>
            <c:numRef>
              <c:f>Sheet1!$A$1:$U$1</c:f>
              <c:numCache>
                <c:formatCode>General</c:formatCode>
                <c:ptCount val="21"/>
                <c:pt idx="0">
                  <c:v>12053</c:v>
                </c:pt>
                <c:pt idx="1">
                  <c:v>12418</c:v>
                </c:pt>
                <c:pt idx="2">
                  <c:v>12784</c:v>
                </c:pt>
                <c:pt idx="3">
                  <c:v>13149</c:v>
                </c:pt>
                <c:pt idx="4">
                  <c:v>13514</c:v>
                </c:pt>
                <c:pt idx="5">
                  <c:v>13879</c:v>
                </c:pt>
                <c:pt idx="6">
                  <c:v>14245</c:v>
                </c:pt>
                <c:pt idx="7">
                  <c:v>14610</c:v>
                </c:pt>
                <c:pt idx="8">
                  <c:v>14975</c:v>
                </c:pt>
                <c:pt idx="9">
                  <c:v>15340</c:v>
                </c:pt>
                <c:pt idx="10">
                  <c:v>15706</c:v>
                </c:pt>
                <c:pt idx="11">
                  <c:v>16071</c:v>
                </c:pt>
                <c:pt idx="12">
                  <c:v>16436</c:v>
                </c:pt>
                <c:pt idx="13">
                  <c:v>16801</c:v>
                </c:pt>
                <c:pt idx="14">
                  <c:v>17167</c:v>
                </c:pt>
                <c:pt idx="15">
                  <c:v>17532</c:v>
                </c:pt>
                <c:pt idx="16">
                  <c:v>17897</c:v>
                </c:pt>
                <c:pt idx="17">
                  <c:v>18262</c:v>
                </c:pt>
                <c:pt idx="18">
                  <c:v>18628</c:v>
                </c:pt>
                <c:pt idx="19">
                  <c:v>18993</c:v>
                </c:pt>
                <c:pt idx="20">
                  <c:v>19358</c:v>
                </c:pt>
              </c:numCache>
            </c:numRef>
          </c:xVal>
          <c:yVal>
            <c:numRef>
              <c:f>Sheet1!$A$4:$U$4</c:f>
              <c:numCache>
                <c:formatCode>General</c:formatCode>
                <c:ptCount val="21"/>
                <c:pt idx="0">
                  <c:v>49.122018887634134</c:v>
                </c:pt>
                <c:pt idx="1">
                  <c:v>48.312214472110576</c:v>
                </c:pt>
                <c:pt idx="2">
                  <c:v>47.10238946057671</c:v>
                </c:pt>
                <c:pt idx="3">
                  <c:v>50.969903406162508</c:v>
                </c:pt>
                <c:pt idx="4">
                  <c:v>51.066424186056274</c:v>
                </c:pt>
                <c:pt idx="5">
                  <c:v>57.837224744377899</c:v>
                </c:pt>
                <c:pt idx="6">
                  <c:v>58.123892591955489</c:v>
                </c:pt>
                <c:pt idx="7">
                  <c:v>56.546347079047031</c:v>
                </c:pt>
                <c:pt idx="8">
                  <c:v>55.310810671022715</c:v>
                </c:pt>
                <c:pt idx="9">
                  <c:v>57.198294571981883</c:v>
                </c:pt>
                <c:pt idx="10">
                  <c:v>56.857912840989918</c:v>
                </c:pt>
                <c:pt idx="11">
                  <c:v>55.980744707196003</c:v>
                </c:pt>
                <c:pt idx="12">
                  <c:v>57.603508498607376</c:v>
                </c:pt>
                <c:pt idx="13">
                  <c:v>57.325452913910063</c:v>
                </c:pt>
                <c:pt idx="14">
                  <c:v>55.073055227757443</c:v>
                </c:pt>
                <c:pt idx="15">
                  <c:v>56.429708931146813</c:v>
                </c:pt>
                <c:pt idx="16">
                  <c:v>55.238359313505349</c:v>
                </c:pt>
                <c:pt idx="17">
                  <c:v>57.585565167705091</c:v>
                </c:pt>
                <c:pt idx="18">
                  <c:v>54.399913374496741</c:v>
                </c:pt>
                <c:pt idx="19">
                  <c:v>52.980338868128904</c:v>
                </c:pt>
                <c:pt idx="20">
                  <c:v>46.355830082213451</c:v>
                </c:pt>
              </c:numCache>
            </c:numRef>
          </c:yVal>
          <c:smooth val="0"/>
          <c:extLst>
            <c:ext xmlns:c16="http://schemas.microsoft.com/office/drawing/2014/chart" uri="{C3380CC4-5D6E-409C-BE32-E72D297353CC}">
              <c16:uniqueId val="{00000002-7735-417D-8961-F6D362CB18B1}"/>
            </c:ext>
          </c:extLst>
        </c:ser>
        <c:ser>
          <c:idx val="3"/>
          <c:order val="3"/>
          <c:spPr>
            <a:ln w="57150" cmpd="sng" algn="ctr">
              <a:solidFill>
                <a:srgbClr val="ED8C00"/>
              </a:solidFill>
              <a:prstDash val="solid"/>
            </a:ln>
          </c:spPr>
          <c:marker>
            <c:symbol val="none"/>
          </c:marker>
          <c:xVal>
            <c:numRef>
              <c:f>Sheet1!$A$1:$U$1</c:f>
              <c:numCache>
                <c:formatCode>General</c:formatCode>
                <c:ptCount val="21"/>
                <c:pt idx="0">
                  <c:v>12053</c:v>
                </c:pt>
                <c:pt idx="1">
                  <c:v>12418</c:v>
                </c:pt>
                <c:pt idx="2">
                  <c:v>12784</c:v>
                </c:pt>
                <c:pt idx="3">
                  <c:v>13149</c:v>
                </c:pt>
                <c:pt idx="4">
                  <c:v>13514</c:v>
                </c:pt>
                <c:pt idx="5">
                  <c:v>13879</c:v>
                </c:pt>
                <c:pt idx="6">
                  <c:v>14245</c:v>
                </c:pt>
                <c:pt idx="7">
                  <c:v>14610</c:v>
                </c:pt>
                <c:pt idx="8">
                  <c:v>14975</c:v>
                </c:pt>
                <c:pt idx="9">
                  <c:v>15340</c:v>
                </c:pt>
                <c:pt idx="10">
                  <c:v>15706</c:v>
                </c:pt>
                <c:pt idx="11">
                  <c:v>16071</c:v>
                </c:pt>
                <c:pt idx="12">
                  <c:v>16436</c:v>
                </c:pt>
                <c:pt idx="13">
                  <c:v>16801</c:v>
                </c:pt>
                <c:pt idx="14">
                  <c:v>17167</c:v>
                </c:pt>
                <c:pt idx="15">
                  <c:v>17532</c:v>
                </c:pt>
                <c:pt idx="16">
                  <c:v>17897</c:v>
                </c:pt>
                <c:pt idx="17">
                  <c:v>18262</c:v>
                </c:pt>
                <c:pt idx="18">
                  <c:v>18628</c:v>
                </c:pt>
                <c:pt idx="19">
                  <c:v>18993</c:v>
                </c:pt>
                <c:pt idx="20">
                  <c:v>19358</c:v>
                </c:pt>
              </c:numCache>
            </c:numRef>
          </c:xVal>
          <c:yVal>
            <c:numRef>
              <c:f>Sheet1!$A$5:$U$5</c:f>
              <c:numCache>
                <c:formatCode>General</c:formatCode>
                <c:ptCount val="21"/>
                <c:pt idx="0">
                  <c:v>49.122018887634134</c:v>
                </c:pt>
                <c:pt idx="1">
                  <c:v>42.66882292939885</c:v>
                </c:pt>
                <c:pt idx="2">
                  <c:v>40.888806316969273</c:v>
                </c:pt>
                <c:pt idx="3">
                  <c:v>40.396264163505911</c:v>
                </c:pt>
                <c:pt idx="4">
                  <c:v>41.955706939053989</c:v>
                </c:pt>
                <c:pt idx="5">
                  <c:v>43.09495551922813</c:v>
                </c:pt>
                <c:pt idx="6">
                  <c:v>43.759895419904687</c:v>
                </c:pt>
                <c:pt idx="7">
                  <c:v>38.36534615415318</c:v>
                </c:pt>
                <c:pt idx="8">
                  <c:v>35.624347264474984</c:v>
                </c:pt>
                <c:pt idx="9">
                  <c:v>35.373933748218839</c:v>
                </c:pt>
                <c:pt idx="10">
                  <c:v>32.594359893685429</c:v>
                </c:pt>
                <c:pt idx="11">
                  <c:v>36.083500232822736</c:v>
                </c:pt>
                <c:pt idx="12">
                  <c:v>32.482216113884256</c:v>
                </c:pt>
                <c:pt idx="13">
                  <c:v>38.028462579939365</c:v>
                </c:pt>
                <c:pt idx="14">
                  <c:v>31.560571554275306</c:v>
                </c:pt>
                <c:pt idx="15">
                  <c:v>31.515095564151629</c:v>
                </c:pt>
                <c:pt idx="16">
                  <c:v>32.272520077880493</c:v>
                </c:pt>
                <c:pt idx="17">
                  <c:v>19.568765636069735</c:v>
                </c:pt>
                <c:pt idx="18">
                  <c:v>21.046970660337244</c:v>
                </c:pt>
                <c:pt idx="19">
                  <c:v>21.534101732365137</c:v>
                </c:pt>
                <c:pt idx="20">
                  <c:v>19.68232170217744</c:v>
                </c:pt>
              </c:numCache>
            </c:numRef>
          </c:yVal>
          <c:smooth val="0"/>
          <c:extLst>
            <c:ext xmlns:c16="http://schemas.microsoft.com/office/drawing/2014/chart" uri="{C3380CC4-5D6E-409C-BE32-E72D297353CC}">
              <c16:uniqueId val="{00000003-7735-417D-8961-F6D362CB18B1}"/>
            </c:ext>
          </c:extLst>
        </c:ser>
        <c:ser>
          <c:idx val="4"/>
          <c:order val="4"/>
          <c:spPr>
            <a:ln w="57150" cmpd="sng" algn="ctr">
              <a:solidFill>
                <a:srgbClr val="007B4E"/>
              </a:solidFill>
              <a:prstDash val="solid"/>
            </a:ln>
          </c:spPr>
          <c:marker>
            <c:symbol val="none"/>
          </c:marker>
          <c:xVal>
            <c:numRef>
              <c:f>Sheet1!$A$1:$U$1</c:f>
              <c:numCache>
                <c:formatCode>General</c:formatCode>
                <c:ptCount val="21"/>
                <c:pt idx="0">
                  <c:v>12053</c:v>
                </c:pt>
                <c:pt idx="1">
                  <c:v>12418</c:v>
                </c:pt>
                <c:pt idx="2">
                  <c:v>12784</c:v>
                </c:pt>
                <c:pt idx="3">
                  <c:v>13149</c:v>
                </c:pt>
                <c:pt idx="4">
                  <c:v>13514</c:v>
                </c:pt>
                <c:pt idx="5">
                  <c:v>13879</c:v>
                </c:pt>
                <c:pt idx="6">
                  <c:v>14245</c:v>
                </c:pt>
                <c:pt idx="7">
                  <c:v>14610</c:v>
                </c:pt>
                <c:pt idx="8">
                  <c:v>14975</c:v>
                </c:pt>
                <c:pt idx="9">
                  <c:v>15340</c:v>
                </c:pt>
                <c:pt idx="10">
                  <c:v>15706</c:v>
                </c:pt>
                <c:pt idx="11">
                  <c:v>16071</c:v>
                </c:pt>
                <c:pt idx="12">
                  <c:v>16436</c:v>
                </c:pt>
                <c:pt idx="13">
                  <c:v>16801</c:v>
                </c:pt>
                <c:pt idx="14">
                  <c:v>17167</c:v>
                </c:pt>
                <c:pt idx="15">
                  <c:v>17532</c:v>
                </c:pt>
                <c:pt idx="16">
                  <c:v>17897</c:v>
                </c:pt>
                <c:pt idx="17">
                  <c:v>18262</c:v>
                </c:pt>
                <c:pt idx="18">
                  <c:v>18628</c:v>
                </c:pt>
                <c:pt idx="19">
                  <c:v>18993</c:v>
                </c:pt>
                <c:pt idx="20">
                  <c:v>19358</c:v>
                </c:pt>
              </c:numCache>
            </c:numRef>
          </c:xVal>
          <c:yVal>
            <c:numRef>
              <c:f>Sheet1!$A$6:$U$6</c:f>
              <c:numCache>
                <c:formatCode>General</c:formatCode>
                <c:ptCount val="21"/>
                <c:pt idx="0">
                  <c:v>49.122018887634134</c:v>
                </c:pt>
                <c:pt idx="1">
                  <c:v>41.93649948300105</c:v>
                </c:pt>
                <c:pt idx="2">
                  <c:v>41.577229897233771</c:v>
                </c:pt>
                <c:pt idx="3">
                  <c:v>38.954642837496344</c:v>
                </c:pt>
                <c:pt idx="4">
                  <c:v>36.975029335837696</c:v>
                </c:pt>
                <c:pt idx="5">
                  <c:v>47.606532281160078</c:v>
                </c:pt>
                <c:pt idx="6">
                  <c:v>39.45848926976111</c:v>
                </c:pt>
                <c:pt idx="7">
                  <c:v>44.01241651518891</c:v>
                </c:pt>
                <c:pt idx="8">
                  <c:v>46.249937196788615</c:v>
                </c:pt>
                <c:pt idx="9">
                  <c:v>50.881129790490853</c:v>
                </c:pt>
                <c:pt idx="10">
                  <c:v>36.593927632385409</c:v>
                </c:pt>
                <c:pt idx="11">
                  <c:v>47.72150183011275</c:v>
                </c:pt>
                <c:pt idx="12">
                  <c:v>36.675915439617675</c:v>
                </c:pt>
                <c:pt idx="13">
                  <c:v>33.73140903605492</c:v>
                </c:pt>
                <c:pt idx="14">
                  <c:v>32.721815316086101</c:v>
                </c:pt>
                <c:pt idx="15">
                  <c:v>14.10732760677093</c:v>
                </c:pt>
                <c:pt idx="16">
                  <c:v>18.967904709463276</c:v>
                </c:pt>
                <c:pt idx="17">
                  <c:v>15.917387455904013</c:v>
                </c:pt>
                <c:pt idx="18">
                  <c:v>7.4268349073028475</c:v>
                </c:pt>
                <c:pt idx="19">
                  <c:v>15.473416088917197</c:v>
                </c:pt>
                <c:pt idx="20">
                  <c:v>19.822959515977622</c:v>
                </c:pt>
              </c:numCache>
            </c:numRef>
          </c:yVal>
          <c:smooth val="0"/>
          <c:extLst>
            <c:ext xmlns:c16="http://schemas.microsoft.com/office/drawing/2014/chart" uri="{C3380CC4-5D6E-409C-BE32-E72D297353CC}">
              <c16:uniqueId val="{00000004-7735-417D-8961-F6D362CB18B1}"/>
            </c:ext>
          </c:extLst>
        </c:ser>
        <c:dLbls>
          <c:showLegendKey val="0"/>
          <c:showVal val="0"/>
          <c:showCatName val="0"/>
          <c:showSerName val="0"/>
          <c:showPercent val="0"/>
          <c:showBubbleSize val="0"/>
        </c:dLbls>
        <c:axId val="4"/>
        <c:axId val="5"/>
      </c:scatterChart>
      <c:valAx>
        <c:axId val="4"/>
        <c:scaling>
          <c:orientation val="minMax"/>
          <c:max val="19358"/>
          <c:min val="12053"/>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89.122018887634141"/>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12903225806452E-2"/>
          <c:y val="6.750612102133613E-2"/>
          <c:w val="0.75096774193548388"/>
          <c:h val="0.8649877579573277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1.6129032258064516E-2"/>
                  <c:y val="0"/>
                </c:manualLayout>
              </c:layout>
              <c:tx>
                <c:rich>
                  <a:bodyPr/>
                  <a:lstStyle/>
                  <a:p>
                    <a:pPr>
                      <a:defRPr/>
                    </a:pPr>
                    <a:fld id="{C439623F-4194-4311-862B-D0160817D67D}"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4C1-4B8B-B107-3E9E9EDB415B}"/>
                </c:ext>
              </c:extLst>
            </c:dLbl>
            <c:dLbl>
              <c:idx val="1"/>
              <c:layout>
                <c:manualLayout>
                  <c:x val="0.29612903225806453"/>
                  <c:y val="0"/>
                </c:manualLayout>
              </c:layout>
              <c:tx>
                <c:rich>
                  <a:bodyPr/>
                  <a:lstStyle/>
                  <a:p>
                    <a:pPr>
                      <a:defRPr/>
                    </a:pPr>
                    <a:fld id="{087DEE1F-6371-494A-8BC4-D7032C6D54E4}"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74C1-4B8B-B107-3E9E9EDB415B}"/>
                </c:ext>
              </c:extLst>
            </c:dLbl>
            <c:dLbl>
              <c:idx val="2"/>
              <c:layout>
                <c:manualLayout>
                  <c:x val="4.0645161290322578E-2"/>
                  <c:y val="0"/>
                </c:manualLayout>
              </c:layout>
              <c:tx>
                <c:rich>
                  <a:bodyPr/>
                  <a:lstStyle/>
                  <a:p>
                    <a:pPr>
                      <a:defRPr/>
                    </a:pPr>
                    <a:fld id="{2890749E-85FC-44BE-819C-01A2BE588DE7}"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74C1-4B8B-B107-3E9E9EDB415B}"/>
                </c:ext>
              </c:extLst>
            </c:dLbl>
            <c:dLbl>
              <c:idx val="3"/>
              <c:layout>
                <c:manualLayout>
                  <c:x val="4.9032258064516131E-2"/>
                  <c:y val="0"/>
                </c:manualLayout>
              </c:layout>
              <c:tx>
                <c:rich>
                  <a:bodyPr/>
                  <a:lstStyle/>
                  <a:p>
                    <a:pPr>
                      <a:defRPr/>
                    </a:pPr>
                    <a:fld id="{D435E26D-8218-4753-8DAE-73B78F3C135A}"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4C1-4B8B-B107-3E9E9EDB415B}"/>
                </c:ext>
              </c:extLst>
            </c:dLbl>
            <c:dLbl>
              <c:idx val="4"/>
              <c:layout>
                <c:manualLayout>
                  <c:x val="2.4516129032258065E-2"/>
                  <c:y val="0"/>
                </c:manualLayout>
              </c:layout>
              <c:tx>
                <c:rich>
                  <a:bodyPr/>
                  <a:lstStyle/>
                  <a:p>
                    <a:pPr>
                      <a:defRPr/>
                    </a:pPr>
                    <a:fld id="{F11E0820-57D4-41DF-8C24-EA05296CD45F}"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4C1-4B8B-B107-3E9E9EDB415B}"/>
                </c:ext>
              </c:extLst>
            </c:dLbl>
            <c:dLbl>
              <c:idx val="5"/>
              <c:layout>
                <c:manualLayout>
                  <c:x val="0.11806451612903225"/>
                  <c:y val="0"/>
                </c:manualLayout>
              </c:layout>
              <c:tx>
                <c:rich>
                  <a:bodyPr/>
                  <a:lstStyle/>
                  <a:p>
                    <a:pPr>
                      <a:defRPr/>
                    </a:pPr>
                    <a:fld id="{7593274B-1BCA-42DB-A991-2C6EB6893302}"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74C1-4B8B-B107-3E9E9EDB415B}"/>
                </c:ext>
              </c:extLst>
            </c:dLbl>
            <c:dLbl>
              <c:idx val="6"/>
              <c:layout>
                <c:manualLayout>
                  <c:x val="0.10516129032258065"/>
                  <c:y val="0"/>
                </c:manualLayout>
              </c:layout>
              <c:tx>
                <c:rich>
                  <a:bodyPr/>
                  <a:lstStyle/>
                  <a:p>
                    <a:pPr>
                      <a:defRPr/>
                    </a:pPr>
                    <a:fld id="{C2AF9585-7B50-49D4-BFC1-82D3D40064B9}"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74C1-4B8B-B107-3E9E9EDB415B}"/>
                </c:ext>
              </c:extLst>
            </c:dLbl>
            <c:dLbl>
              <c:idx val="7"/>
              <c:layout>
                <c:manualLayout>
                  <c:x val="9.6774193548387101E-3"/>
                  <c:y val="0"/>
                </c:manualLayout>
              </c:layout>
              <c:tx>
                <c:rich>
                  <a:bodyPr/>
                  <a:lstStyle/>
                  <a:p>
                    <a:pPr>
                      <a:defRPr/>
                    </a:pPr>
                    <a:fld id="{54DB2928-E251-4894-B3BE-95B599B2AC64}"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74C1-4B8B-B107-3E9E9EDB415B}"/>
                </c:ext>
              </c:extLst>
            </c:dLbl>
            <c:dLbl>
              <c:idx val="8"/>
              <c:layout>
                <c:manualLayout>
                  <c:x val="0.21032258064516129"/>
                  <c:y val="0"/>
                </c:manualLayout>
              </c:layout>
              <c:tx>
                <c:rich>
                  <a:bodyPr/>
                  <a:lstStyle/>
                  <a:p>
                    <a:pPr>
                      <a:defRPr/>
                    </a:pPr>
                    <a:fld id="{2FA829FC-5E47-423E-B872-D7A55ACA37DD}"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74C1-4B8B-B107-3E9E9EDB41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0.58620042489912949</c:v>
                </c:pt>
                <c:pt idx="1">
                  <c:v>8.8709019687949464</c:v>
                </c:pt>
                <c:pt idx="2">
                  <c:v>1.0706331464686456</c:v>
                </c:pt>
                <c:pt idx="3">
                  <c:v>1.2257137817245205</c:v>
                </c:pt>
                <c:pt idx="4">
                  <c:v>0.74184677407382316</c:v>
                </c:pt>
                <c:pt idx="5">
                  <c:v>2.5889913712414225</c:v>
                </c:pt>
                <c:pt idx="6">
                  <c:v>2.3362799065150734</c:v>
                </c:pt>
                <c:pt idx="7">
                  <c:v>0.45712531037205173</c:v>
                </c:pt>
                <c:pt idx="8">
                  <c:v>5.501970501160093</c:v>
                </c:pt>
              </c:numCache>
            </c:numRef>
          </c:val>
          <c:extLst>
            <c:ext xmlns:c16="http://schemas.microsoft.com/office/drawing/2014/chart" uri="{C3380CC4-5D6E-409C-BE32-E72D297353CC}">
              <c16:uniqueId val="{00000009-74C1-4B8B-B107-3E9E9EDB415B}"/>
            </c:ext>
          </c:extLst>
        </c:ser>
        <c:ser>
          <c:idx val="1"/>
          <c:order val="1"/>
          <c:spPr>
            <a:solidFill>
              <a:srgbClr val="F9C606"/>
            </a:solidFill>
            <a:ln w="9525" cmpd="sng" algn="ctr">
              <a:solidFill>
                <a:schemeClr val="bg1"/>
              </a:solidFill>
              <a:prstDash val="solid"/>
            </a:ln>
          </c:spPr>
          <c:invertIfNegative val="0"/>
          <c:dLbls>
            <c:dLbl>
              <c:idx val="0"/>
              <c:layout>
                <c:manualLayout>
                  <c:x val="5.3548387096774196E-2"/>
                  <c:y val="0"/>
                </c:manualLayout>
              </c:layout>
              <c:tx>
                <c:rich>
                  <a:bodyPr/>
                  <a:lstStyle/>
                  <a:p>
                    <a:pPr>
                      <a:defRPr/>
                    </a:pPr>
                    <a:fld id="{93E47742-CA04-48B8-B488-F452AC0E19CC}"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74C1-4B8B-B107-3E9E9EDB415B}"/>
                </c:ext>
              </c:extLst>
            </c:dLbl>
            <c:dLbl>
              <c:idx val="1"/>
              <c:layout>
                <c:manualLayout>
                  <c:x val="0.46580645161290324"/>
                  <c:y val="0"/>
                </c:manualLayout>
              </c:layout>
              <c:tx>
                <c:rich>
                  <a:bodyPr/>
                  <a:lstStyle/>
                  <a:p>
                    <a:pPr>
                      <a:defRPr/>
                    </a:pPr>
                    <a:fld id="{8D1DFF87-54C1-4A41-BE99-3E0F12D8C041}"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74C1-4B8B-B107-3E9E9EDB415B}"/>
                </c:ext>
              </c:extLst>
            </c:dLbl>
            <c:dLbl>
              <c:idx val="2"/>
              <c:layout>
                <c:manualLayout>
                  <c:x val="0.10516129032258065"/>
                  <c:y val="0"/>
                </c:manualLayout>
              </c:layout>
              <c:tx>
                <c:rich>
                  <a:bodyPr/>
                  <a:lstStyle/>
                  <a:p>
                    <a:pPr>
                      <a:defRPr/>
                    </a:pPr>
                    <a:fld id="{545C6D0A-5390-4532-8774-AC1900A2D91A}"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74C1-4B8B-B107-3E9E9EDB415B}"/>
                </c:ext>
              </c:extLst>
            </c:dLbl>
            <c:dLbl>
              <c:idx val="3"/>
              <c:layout>
                <c:manualLayout>
                  <c:x val="0.10774193548387097"/>
                  <c:y val="0"/>
                </c:manualLayout>
              </c:layout>
              <c:tx>
                <c:rich>
                  <a:bodyPr/>
                  <a:lstStyle/>
                  <a:p>
                    <a:pPr>
                      <a:defRPr/>
                    </a:pPr>
                    <a:fld id="{258BC2A4-C294-44FA-B38E-084EAEC4B154}"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74C1-4B8B-B107-3E9E9EDB415B}"/>
                </c:ext>
              </c:extLst>
            </c:dLbl>
            <c:dLbl>
              <c:idx val="4"/>
              <c:layout>
                <c:manualLayout>
                  <c:x val="7.3548387096774193E-2"/>
                  <c:y val="0"/>
                </c:manualLayout>
              </c:layout>
              <c:tx>
                <c:rich>
                  <a:bodyPr/>
                  <a:lstStyle/>
                  <a:p>
                    <a:pPr>
                      <a:defRPr/>
                    </a:pPr>
                    <a:fld id="{E72F381C-4C19-4533-A2B0-024471B33239}"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74C1-4B8B-B107-3E9E9EDB415B}"/>
                </c:ext>
              </c:extLst>
            </c:dLbl>
            <c:dLbl>
              <c:idx val="5"/>
              <c:layout>
                <c:manualLayout>
                  <c:x val="0.20129032258064516"/>
                  <c:y val="0"/>
                </c:manualLayout>
              </c:layout>
              <c:tx>
                <c:rich>
                  <a:bodyPr/>
                  <a:lstStyle/>
                  <a:p>
                    <a:pPr>
                      <a:defRPr/>
                    </a:pPr>
                    <a:fld id="{E2AF3AEE-3C31-4ADA-9742-6B544CA7205C}"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74C1-4B8B-B107-3E9E9EDB415B}"/>
                </c:ext>
              </c:extLst>
            </c:dLbl>
            <c:dLbl>
              <c:idx val="6"/>
              <c:layout>
                <c:manualLayout>
                  <c:x val="0.17806451612903226"/>
                  <c:y val="0"/>
                </c:manualLayout>
              </c:layout>
              <c:tx>
                <c:rich>
                  <a:bodyPr/>
                  <a:lstStyle/>
                  <a:p>
                    <a:pPr>
                      <a:defRPr/>
                    </a:pPr>
                    <a:fld id="{30F559BC-76C1-42E5-843B-B7B0AAD89160}"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74C1-4B8B-B107-3E9E9EDB415B}"/>
                </c:ext>
              </c:extLst>
            </c:dLbl>
            <c:dLbl>
              <c:idx val="7"/>
              <c:layout>
                <c:manualLayout>
                  <c:x val="5.9354838709677421E-2"/>
                  <c:y val="0"/>
                </c:manualLayout>
              </c:layout>
              <c:tx>
                <c:rich>
                  <a:bodyPr/>
                  <a:lstStyle/>
                  <a:p>
                    <a:pPr>
                      <a:defRPr/>
                    </a:pPr>
                    <a:fld id="{DAC28B03-DC8A-4196-AECD-D3DCB8ACE5D4}"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74C1-4B8B-B107-3E9E9EDB415B}"/>
                </c:ext>
              </c:extLst>
            </c:dLbl>
            <c:dLbl>
              <c:idx val="8"/>
              <c:layout>
                <c:manualLayout>
                  <c:x val="0.4258064516129032"/>
                  <c:y val="0"/>
                </c:manualLayout>
              </c:layout>
              <c:tx>
                <c:rich>
                  <a:bodyPr/>
                  <a:lstStyle/>
                  <a:p>
                    <a:pPr>
                      <a:defRPr/>
                    </a:pPr>
                    <a:fld id="{995E2555-56A1-4427-AFCB-4D566DAF3000}"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74C1-4B8B-B107-3E9E9EDB41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1.3232719898080698</c:v>
                </c:pt>
                <c:pt idx="1">
                  <c:v>14.759015801269365</c:v>
                </c:pt>
                <c:pt idx="2">
                  <c:v>2.3351591617096541</c:v>
                </c:pt>
                <c:pt idx="3">
                  <c:v>2.3880311155138947</c:v>
                </c:pt>
                <c:pt idx="4">
                  <c:v>1.707099347038457</c:v>
                </c:pt>
                <c:pt idx="5">
                  <c:v>5.1524695152857927</c:v>
                </c:pt>
                <c:pt idx="6">
                  <c:v>4.2359815085451045</c:v>
                </c:pt>
                <c:pt idx="7">
                  <c:v>1.4289635068913862</c:v>
                </c:pt>
                <c:pt idx="8">
                  <c:v>13.185156452874327</c:v>
                </c:pt>
              </c:numCache>
            </c:numRef>
          </c:val>
          <c:extLst>
            <c:ext xmlns:c16="http://schemas.microsoft.com/office/drawing/2014/chart" uri="{C3380CC4-5D6E-409C-BE32-E72D297353CC}">
              <c16:uniqueId val="{00000013-74C1-4B8B-B107-3E9E9EDB415B}"/>
            </c:ext>
          </c:extLst>
        </c:ser>
        <c:dLbls>
          <c:showLegendKey val="0"/>
          <c:showVal val="0"/>
          <c:showCatName val="0"/>
          <c:showSerName val="0"/>
          <c:showPercent val="0"/>
          <c:showBubbleSize val="0"/>
        </c:dLbls>
        <c:gapWidth val="40"/>
        <c:axId val="919453216"/>
        <c:axId val="1"/>
      </c:barChart>
      <c:catAx>
        <c:axId val="91945321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759015801269365"/>
          <c:min val="0"/>
        </c:scaling>
        <c:delete val="1"/>
        <c:axPos val="t"/>
        <c:numFmt formatCode="General" sourceLinked="1"/>
        <c:majorTickMark val="out"/>
        <c:minorTickMark val="none"/>
        <c:tickLblPos val="nextTo"/>
        <c:crossAx val="919453216"/>
        <c:crosses val="min"/>
        <c:crossBetween val="between"/>
      </c:valAx>
    </c:plotArea>
    <c:plotVisOnly val="0"/>
    <c:dispBlanksAs val="gap"/>
    <c:showDLblsOverMax val="1"/>
  </c:chart>
  <c:txPr>
    <a:bodyPr/>
    <a:lstStyle/>
    <a:p>
      <a:pPr>
        <a:defRPr sz="1800">
          <a:latin typeface="Aptos" panose="020B00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12903225806452E-2"/>
          <c:y val="6.750612102133613E-2"/>
          <c:w val="0.69225806451612903"/>
          <c:h val="0.8649877579573277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3.8709677419354839E-3"/>
                  <c:y val="0"/>
                </c:manualLayout>
              </c:layout>
              <c:tx>
                <c:rich>
                  <a:bodyPr/>
                  <a:lstStyle/>
                  <a:p>
                    <a:pPr>
                      <a:defRPr/>
                    </a:pPr>
                    <a:fld id="{5BC931A8-D821-47FA-B8AD-C259EAE52A4D}"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B123-4876-908B-5098D682D47F}"/>
                </c:ext>
              </c:extLst>
            </c:dLbl>
            <c:dLbl>
              <c:idx val="1"/>
              <c:layout>
                <c:manualLayout>
                  <c:x val="0.15741935483870967"/>
                  <c:y val="0"/>
                </c:manualLayout>
              </c:layout>
              <c:tx>
                <c:rich>
                  <a:bodyPr/>
                  <a:lstStyle/>
                  <a:p>
                    <a:pPr>
                      <a:defRPr/>
                    </a:pPr>
                    <a:fld id="{0B41E885-ACD2-4C04-8033-6EBB29AEF046}"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B123-4876-908B-5098D682D47F}"/>
                </c:ext>
              </c:extLst>
            </c:dLbl>
            <c:dLbl>
              <c:idx val="2"/>
              <c:layout>
                <c:manualLayout>
                  <c:x val="2.5806451612903226E-3"/>
                  <c:y val="0"/>
                </c:manualLayout>
              </c:layout>
              <c:tx>
                <c:rich>
                  <a:bodyPr/>
                  <a:lstStyle/>
                  <a:p>
                    <a:pPr>
                      <a:defRPr/>
                    </a:pPr>
                    <a:fld id="{85A9FA3E-AF45-4E90-BB3E-096AB285CAE7}"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B123-4876-908B-5098D682D47F}"/>
                </c:ext>
              </c:extLst>
            </c:dLbl>
            <c:dLbl>
              <c:idx val="3"/>
              <c:layout>
                <c:manualLayout>
                  <c:x val="-9.0322580645161299E-3"/>
                  <c:y val="0"/>
                </c:manualLayout>
              </c:layout>
              <c:tx>
                <c:rich>
                  <a:bodyPr/>
                  <a:lstStyle/>
                  <a:p>
                    <a:pPr>
                      <a:defRPr/>
                    </a:pPr>
                    <a:fld id="{7A5BBBAB-8267-4DDC-9EAB-AB8A6D138AEA}"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B123-4876-908B-5098D682D47F}"/>
                </c:ext>
              </c:extLst>
            </c:dLbl>
            <c:dLbl>
              <c:idx val="4"/>
              <c:layout>
                <c:manualLayout>
                  <c:x val="-4.5161290322580649E-3"/>
                  <c:y val="0"/>
                </c:manualLayout>
              </c:layout>
              <c:tx>
                <c:rich>
                  <a:bodyPr/>
                  <a:lstStyle/>
                  <a:p>
                    <a:pPr>
                      <a:defRPr/>
                    </a:pPr>
                    <a:fld id="{961A98A0-DB1C-4617-8F88-067507601F21}"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B123-4876-908B-5098D682D47F}"/>
                </c:ext>
              </c:extLst>
            </c:dLbl>
            <c:dLbl>
              <c:idx val="5"/>
              <c:layout>
                <c:manualLayout>
                  <c:x val="1.806451612903226E-2"/>
                  <c:y val="0"/>
                </c:manualLayout>
              </c:layout>
              <c:tx>
                <c:rich>
                  <a:bodyPr/>
                  <a:lstStyle/>
                  <a:p>
                    <a:pPr>
                      <a:defRPr/>
                    </a:pPr>
                    <a:fld id="{07FAF800-14DB-4A94-8F4D-397360BE58A9}"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B123-4876-908B-5098D682D47F}"/>
                </c:ext>
              </c:extLst>
            </c:dLbl>
            <c:dLbl>
              <c:idx val="6"/>
              <c:layout>
                <c:manualLayout>
                  <c:x val="1.3548387096774193E-2"/>
                  <c:y val="0"/>
                </c:manualLayout>
              </c:layout>
              <c:tx>
                <c:rich>
                  <a:bodyPr/>
                  <a:lstStyle/>
                  <a:p>
                    <a:pPr>
                      <a:defRPr/>
                    </a:pPr>
                    <a:fld id="{AB0855C2-A1A4-4587-B135-E0B3792B5231}"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B123-4876-908B-5098D682D47F}"/>
                </c:ext>
              </c:extLst>
            </c:dLbl>
            <c:dLbl>
              <c:idx val="7"/>
              <c:layout>
                <c:manualLayout>
                  <c:x val="3.2258064516129032E-3"/>
                  <c:y val="0"/>
                </c:manualLayout>
              </c:layout>
              <c:tx>
                <c:rich>
                  <a:bodyPr/>
                  <a:lstStyle/>
                  <a:p>
                    <a:pPr>
                      <a:defRPr/>
                    </a:pPr>
                    <a:fld id="{38D64C5C-712A-49A9-9C50-433595F59331}"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B123-4876-908B-5098D682D47F}"/>
                </c:ext>
              </c:extLst>
            </c:dLbl>
            <c:dLbl>
              <c:idx val="8"/>
              <c:layout>
                <c:manualLayout>
                  <c:x val="0.21483870967741936"/>
                  <c:y val="0"/>
                </c:manualLayout>
              </c:layout>
              <c:tx>
                <c:rich>
                  <a:bodyPr/>
                  <a:lstStyle/>
                  <a:p>
                    <a:pPr>
                      <a:defRPr/>
                    </a:pPr>
                    <a:fld id="{B7353C3D-AE6B-42A4-B704-06EE18F73AC9}"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B123-4876-908B-5098D682D4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0.18830240660032529</c:v>
                </c:pt>
                <c:pt idx="1">
                  <c:v>3.3179340565726716</c:v>
                </c:pt>
                <c:pt idx="2">
                  <c:v>0.30798708456808127</c:v>
                </c:pt>
                <c:pt idx="3">
                  <c:v>8.3789636956412727E-2</c:v>
                </c:pt>
                <c:pt idx="4">
                  <c:v>0.16900704702983757</c:v>
                </c:pt>
                <c:pt idx="5">
                  <c:v>0.59637024487322188</c:v>
                </c:pt>
                <c:pt idx="6">
                  <c:v>0.51435721829351222</c:v>
                </c:pt>
                <c:pt idx="7">
                  <c:v>0.32422280626602945</c:v>
                </c:pt>
                <c:pt idx="8">
                  <c:v>5.501970501160093</c:v>
                </c:pt>
              </c:numCache>
            </c:numRef>
          </c:val>
          <c:extLst>
            <c:ext xmlns:c16="http://schemas.microsoft.com/office/drawing/2014/chart" uri="{C3380CC4-5D6E-409C-BE32-E72D297353CC}">
              <c16:uniqueId val="{00000009-B123-4876-908B-5098D682D47F}"/>
            </c:ext>
          </c:extLst>
        </c:ser>
        <c:ser>
          <c:idx val="1"/>
          <c:order val="1"/>
          <c:spPr>
            <a:solidFill>
              <a:srgbClr val="F9C606"/>
            </a:solidFill>
            <a:ln w="9525" cmpd="sng" algn="ctr">
              <a:solidFill>
                <a:schemeClr val="bg1"/>
              </a:solidFill>
              <a:prstDash val="solid"/>
            </a:ln>
          </c:spPr>
          <c:invertIfNegative val="0"/>
          <c:dLbls>
            <c:dLbl>
              <c:idx val="0"/>
              <c:layout>
                <c:manualLayout>
                  <c:x val="1.4838709677419355E-2"/>
                  <c:y val="0"/>
                </c:manualLayout>
              </c:layout>
              <c:tx>
                <c:rich>
                  <a:bodyPr/>
                  <a:lstStyle/>
                  <a:p>
                    <a:pPr>
                      <a:defRPr/>
                    </a:pPr>
                    <a:fld id="{BBC94088-99E3-43FE-9E2A-D0CEB0476876}"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B123-4876-908B-5098D682D47F}"/>
                </c:ext>
              </c:extLst>
            </c:dLbl>
            <c:dLbl>
              <c:idx val="1"/>
              <c:layout>
                <c:manualLayout>
                  <c:x val="0.26129032258064516"/>
                  <c:y val="0"/>
                </c:manualLayout>
              </c:layout>
              <c:tx>
                <c:rich>
                  <a:bodyPr/>
                  <a:lstStyle/>
                  <a:p>
                    <a:pPr>
                      <a:defRPr/>
                    </a:pPr>
                    <a:fld id="{0FC43F40-E07F-490B-B983-3DEE14F1AF7B}"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B123-4876-908B-5098D682D47F}"/>
                </c:ext>
              </c:extLst>
            </c:dLbl>
            <c:dLbl>
              <c:idx val="2"/>
              <c:layout>
                <c:manualLayout>
                  <c:x val="4.1290322580645161E-2"/>
                  <c:y val="0"/>
                </c:manualLayout>
              </c:layout>
              <c:tx>
                <c:rich>
                  <a:bodyPr/>
                  <a:lstStyle/>
                  <a:p>
                    <a:pPr>
                      <a:defRPr/>
                    </a:pPr>
                    <a:fld id="{3A59760B-B62F-4EAA-B0B2-7F88029525BA}"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B123-4876-908B-5098D682D47F}"/>
                </c:ext>
              </c:extLst>
            </c:dLbl>
            <c:dLbl>
              <c:idx val="3"/>
              <c:layout>
                <c:manualLayout>
                  <c:x val="0"/>
                  <c:y val="0"/>
                </c:manualLayout>
              </c:layout>
              <c:tx>
                <c:rich>
                  <a:bodyPr/>
                  <a:lstStyle/>
                  <a:p>
                    <a:pPr>
                      <a:defRPr/>
                    </a:pPr>
                    <a:fld id="{3444AD05-83C4-4D43-9C78-46E16F3EC7A8}"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B123-4876-908B-5098D682D47F}"/>
                </c:ext>
              </c:extLst>
            </c:dLbl>
            <c:dLbl>
              <c:idx val="4"/>
              <c:layout>
                <c:manualLayout>
                  <c:x val="1.1612903225806452E-2"/>
                  <c:y val="0"/>
                </c:manualLayout>
              </c:layout>
              <c:tx>
                <c:rich>
                  <a:bodyPr/>
                  <a:lstStyle/>
                  <a:p>
                    <a:pPr>
                      <a:defRPr/>
                    </a:pPr>
                    <a:fld id="{B41D3D0A-4992-45E9-83B6-D32B8D6FBAF4}"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B123-4876-908B-5098D682D47F}"/>
                </c:ext>
              </c:extLst>
            </c:dLbl>
            <c:dLbl>
              <c:idx val="5"/>
              <c:layout>
                <c:manualLayout>
                  <c:x val="6.2580645161290319E-2"/>
                  <c:y val="0"/>
                </c:manualLayout>
              </c:layout>
              <c:tx>
                <c:rich>
                  <a:bodyPr/>
                  <a:lstStyle/>
                  <a:p>
                    <a:pPr>
                      <a:defRPr/>
                    </a:pPr>
                    <a:fld id="{B4B933F3-FDAD-41DD-998C-590E07C6AB1E}"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B123-4876-908B-5098D682D47F}"/>
                </c:ext>
              </c:extLst>
            </c:dLbl>
            <c:dLbl>
              <c:idx val="6"/>
              <c:layout>
                <c:manualLayout>
                  <c:x val="5.1612903225806452E-2"/>
                  <c:y val="0"/>
                </c:manualLayout>
              </c:layout>
              <c:tx>
                <c:rich>
                  <a:bodyPr/>
                  <a:lstStyle/>
                  <a:p>
                    <a:pPr>
                      <a:defRPr/>
                    </a:pPr>
                    <a:fld id="{D90997CC-A933-41EB-9C44-AB71FC3A4D18}"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B123-4876-908B-5098D682D47F}"/>
                </c:ext>
              </c:extLst>
            </c:dLbl>
            <c:dLbl>
              <c:idx val="7"/>
              <c:layout>
                <c:manualLayout>
                  <c:x val="3.5483870967741936E-2"/>
                  <c:y val="0"/>
                </c:manualLayout>
              </c:layout>
              <c:tx>
                <c:rich>
                  <a:bodyPr/>
                  <a:lstStyle/>
                  <a:p>
                    <a:pPr>
                      <a:defRPr/>
                    </a:pPr>
                    <a:fld id="{CB62AB6F-C8C6-4110-8D96-F4D2312FCE77}"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B123-4876-908B-5098D682D47F}"/>
                </c:ext>
              </c:extLst>
            </c:dLbl>
            <c:dLbl>
              <c:idx val="8"/>
              <c:layout>
                <c:manualLayout>
                  <c:x val="0.43612903225806454"/>
                  <c:y val="0"/>
                </c:manualLayout>
              </c:layout>
              <c:tx>
                <c:rich>
                  <a:bodyPr/>
                  <a:lstStyle/>
                  <a:p>
                    <a:pPr>
                      <a:defRPr/>
                    </a:pPr>
                    <a:fld id="{FBC870EC-CDCC-4E15-8DA9-74063CCD7C0E}" type="VALUE">
                      <a:rPr lang="en-US"/>
                      <a:pPr>
                        <a:defRPr/>
                      </a:pPr>
                      <a:t>[VALUE]</a:t>
                    </a:fld>
                    <a:endParaRPr lang="en-US"/>
                  </a:p>
                </c:rich>
              </c:tx>
              <c:numFmt formatCode="#,##0.0;&quot;-&quot;#,##0.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B123-4876-908B-5098D682D4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0.53488223386064737</c:v>
                </c:pt>
                <c:pt idx="1">
                  <c:v>7.2580972215499351</c:v>
                </c:pt>
                <c:pt idx="2">
                  <c:v>1.04206371364777</c:v>
                </c:pt>
                <c:pt idx="3">
                  <c:v>0.25235247259583637</c:v>
                </c:pt>
                <c:pt idx="4">
                  <c:v>0.47377483310598234</c:v>
                </c:pt>
                <c:pt idx="5">
                  <c:v>1.446591912999786</c:v>
                </c:pt>
                <c:pt idx="6">
                  <c:v>1.2428845946534164</c:v>
                </c:pt>
                <c:pt idx="7">
                  <c:v>0.93450947046095378</c:v>
                </c:pt>
                <c:pt idx="8">
                  <c:v>13.185156452874327</c:v>
                </c:pt>
              </c:numCache>
            </c:numRef>
          </c:val>
          <c:extLst>
            <c:ext xmlns:c16="http://schemas.microsoft.com/office/drawing/2014/chart" uri="{C3380CC4-5D6E-409C-BE32-E72D297353CC}">
              <c16:uniqueId val="{00000013-B123-4876-908B-5098D682D47F}"/>
            </c:ext>
          </c:extLst>
        </c:ser>
        <c:dLbls>
          <c:showLegendKey val="0"/>
          <c:showVal val="0"/>
          <c:showCatName val="0"/>
          <c:showSerName val="0"/>
          <c:showPercent val="0"/>
          <c:showBubbleSize val="0"/>
        </c:dLbls>
        <c:gapWidth val="40"/>
        <c:axId val="919454656"/>
        <c:axId val="1"/>
      </c:barChart>
      <c:catAx>
        <c:axId val="91945465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185156452874327"/>
          <c:min val="0"/>
        </c:scaling>
        <c:delete val="1"/>
        <c:axPos val="t"/>
        <c:numFmt formatCode="General" sourceLinked="1"/>
        <c:majorTickMark val="out"/>
        <c:minorTickMark val="none"/>
        <c:tickLblPos val="nextTo"/>
        <c:crossAx val="919454656"/>
        <c:crosses val="min"/>
        <c:crossBetween val="between"/>
      </c:valAx>
    </c:plotArea>
    <c:plotVisOnly val="0"/>
    <c:dispBlanksAs val="gap"/>
    <c:showDLblsOverMax val="1"/>
  </c:chart>
  <c:txPr>
    <a:bodyPr/>
    <a:lstStyle/>
    <a:p>
      <a:pPr>
        <a:defRPr sz="1800">
          <a:latin typeface="Aptos" panose="020B00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c:v>
                </c:pt>
              </c:strCache>
            </c:strRef>
          </c:tx>
          <c:spPr>
            <a:ln w="28575" cap="rnd">
              <a:solidFill>
                <a:schemeClr val="accent1"/>
              </a:solidFill>
              <a:round/>
            </a:ln>
            <a:effectLst/>
          </c:spPr>
          <c:marker>
            <c:symbol val="none"/>
          </c:marker>
          <c:dPt>
            <c:idx val="12"/>
            <c:marker>
              <c:symbol val="none"/>
            </c:marker>
            <c:bubble3D val="0"/>
            <c:spPr>
              <a:ln w="28575" cap="rnd">
                <a:solidFill>
                  <a:schemeClr val="bg1"/>
                </a:solidFill>
                <a:round/>
              </a:ln>
              <a:effectLst/>
            </c:spPr>
            <c:extLst>
              <c:ext xmlns:c16="http://schemas.microsoft.com/office/drawing/2014/chart" uri="{C3380CC4-5D6E-409C-BE32-E72D297353CC}">
                <c16:uniqueId val="{00000007-644B-4EAF-8E42-8C0F78DC29A1}"/>
              </c:ext>
            </c:extLst>
          </c:dPt>
          <c:dPt>
            <c:idx val="13"/>
            <c:marker>
              <c:symbol val="none"/>
            </c:marker>
            <c:bubble3D val="0"/>
            <c:spPr>
              <a:ln w="28575" cap="rnd">
                <a:solidFill>
                  <a:schemeClr val="bg1"/>
                </a:solidFill>
                <a:round/>
              </a:ln>
              <a:effectLst/>
            </c:spPr>
            <c:extLst>
              <c:ext xmlns:c16="http://schemas.microsoft.com/office/drawing/2014/chart" uri="{C3380CC4-5D6E-409C-BE32-E72D297353CC}">
                <c16:uniqueId val="{00000017-644B-4EAF-8E42-8C0F78DC29A1}"/>
              </c:ext>
            </c:extLst>
          </c:dPt>
          <c:dPt>
            <c:idx val="14"/>
            <c:marker>
              <c:symbol val="none"/>
            </c:marker>
            <c:bubble3D val="0"/>
            <c:spPr>
              <a:ln w="28575" cap="rnd">
                <a:solidFill>
                  <a:schemeClr val="bg1"/>
                </a:solidFill>
                <a:round/>
              </a:ln>
              <a:effectLst/>
            </c:spPr>
            <c:extLst>
              <c:ext xmlns:c16="http://schemas.microsoft.com/office/drawing/2014/chart" uri="{C3380CC4-5D6E-409C-BE32-E72D297353CC}">
                <c16:uniqueId val="{00000008-644B-4EAF-8E42-8C0F78DC29A1}"/>
              </c:ext>
            </c:extLst>
          </c:dPt>
          <c:dPt>
            <c:idx val="15"/>
            <c:marker>
              <c:symbol val="none"/>
            </c:marker>
            <c:bubble3D val="0"/>
            <c:spPr>
              <a:ln w="28575" cap="rnd">
                <a:solidFill>
                  <a:schemeClr val="bg1"/>
                </a:solidFill>
                <a:round/>
              </a:ln>
              <a:effectLst/>
            </c:spPr>
            <c:extLst>
              <c:ext xmlns:c16="http://schemas.microsoft.com/office/drawing/2014/chart" uri="{C3380CC4-5D6E-409C-BE32-E72D297353CC}">
                <c16:uniqueId val="{00000000-FEE1-42C3-951D-B6289462F834}"/>
              </c:ext>
            </c:extLst>
          </c:dPt>
          <c:dPt>
            <c:idx val="16"/>
            <c:marker>
              <c:symbol val="none"/>
            </c:marker>
            <c:bubble3D val="0"/>
            <c:spPr>
              <a:ln w="28575" cap="rnd">
                <a:solidFill>
                  <a:schemeClr val="bg1"/>
                </a:solidFill>
                <a:round/>
              </a:ln>
              <a:effectLst/>
            </c:spPr>
            <c:extLst>
              <c:ext xmlns:c16="http://schemas.microsoft.com/office/drawing/2014/chart" uri="{C3380CC4-5D6E-409C-BE32-E72D297353CC}">
                <c16:uniqueId val="{00000009-644B-4EAF-8E42-8C0F78DC29A1}"/>
              </c:ext>
            </c:extLst>
          </c:dPt>
          <c:dPt>
            <c:idx val="17"/>
            <c:marker>
              <c:symbol val="none"/>
            </c:marker>
            <c:bubble3D val="0"/>
            <c:spPr>
              <a:ln w="28575" cap="rnd">
                <a:solidFill>
                  <a:schemeClr val="bg1"/>
                </a:solidFill>
                <a:round/>
              </a:ln>
              <a:effectLst/>
            </c:spPr>
            <c:extLst>
              <c:ext xmlns:c16="http://schemas.microsoft.com/office/drawing/2014/chart" uri="{C3380CC4-5D6E-409C-BE32-E72D297353CC}">
                <c16:uniqueId val="{0000000A-644B-4EAF-8E42-8C0F78DC29A1}"/>
              </c:ext>
            </c:extLst>
          </c:dPt>
          <c:dPt>
            <c:idx val="18"/>
            <c:marker>
              <c:symbol val="none"/>
            </c:marker>
            <c:bubble3D val="0"/>
            <c:spPr>
              <a:ln w="28575" cap="rnd">
                <a:solidFill>
                  <a:schemeClr val="bg1"/>
                </a:solidFill>
                <a:round/>
              </a:ln>
              <a:effectLst/>
            </c:spPr>
            <c:extLst>
              <c:ext xmlns:c16="http://schemas.microsoft.com/office/drawing/2014/chart" uri="{C3380CC4-5D6E-409C-BE32-E72D297353CC}">
                <c16:uniqueId val="{0000000B-644B-4EAF-8E42-8C0F78DC29A1}"/>
              </c:ext>
            </c:extLst>
          </c:dPt>
          <c:dPt>
            <c:idx val="19"/>
            <c:marker>
              <c:symbol val="none"/>
            </c:marker>
            <c:bubble3D val="0"/>
            <c:spPr>
              <a:ln w="28575" cap="rnd">
                <a:solidFill>
                  <a:schemeClr val="bg1"/>
                </a:solidFill>
                <a:round/>
              </a:ln>
              <a:effectLst/>
            </c:spPr>
            <c:extLst>
              <c:ext xmlns:c16="http://schemas.microsoft.com/office/drawing/2014/chart" uri="{C3380CC4-5D6E-409C-BE32-E72D297353CC}">
                <c16:uniqueId val="{00000001-FEE1-42C3-951D-B6289462F834}"/>
              </c:ext>
            </c:extLst>
          </c:dPt>
          <c:dPt>
            <c:idx val="20"/>
            <c:marker>
              <c:symbol val="none"/>
            </c:marker>
            <c:bubble3D val="0"/>
            <c:spPr>
              <a:ln w="28575" cap="rnd">
                <a:solidFill>
                  <a:schemeClr val="bg1"/>
                </a:solidFill>
                <a:round/>
              </a:ln>
              <a:effectLst/>
            </c:spPr>
            <c:extLst>
              <c:ext xmlns:c16="http://schemas.microsoft.com/office/drawing/2014/chart" uri="{C3380CC4-5D6E-409C-BE32-E72D297353CC}">
                <c16:uniqueId val="{00000002-FEE1-42C3-951D-B6289462F834}"/>
              </c:ext>
            </c:extLst>
          </c:dPt>
          <c:dPt>
            <c:idx val="21"/>
            <c:marker>
              <c:symbol val="none"/>
            </c:marker>
            <c:bubble3D val="0"/>
            <c:spPr>
              <a:ln w="28575" cap="rnd">
                <a:solidFill>
                  <a:schemeClr val="bg1"/>
                </a:solidFill>
                <a:round/>
              </a:ln>
              <a:effectLst/>
            </c:spPr>
            <c:extLst>
              <c:ext xmlns:c16="http://schemas.microsoft.com/office/drawing/2014/chart" uri="{C3380CC4-5D6E-409C-BE32-E72D297353CC}">
                <c16:uniqueId val="{0000000C-644B-4EAF-8E42-8C0F78DC29A1}"/>
              </c:ext>
            </c:extLst>
          </c:dPt>
          <c:dPt>
            <c:idx val="22"/>
            <c:marker>
              <c:symbol val="none"/>
            </c:marker>
            <c:bubble3D val="0"/>
            <c:spPr>
              <a:ln w="28575" cap="rnd">
                <a:solidFill>
                  <a:schemeClr val="bg1"/>
                </a:solidFill>
                <a:round/>
              </a:ln>
              <a:effectLst/>
            </c:spPr>
            <c:extLst>
              <c:ext xmlns:c16="http://schemas.microsoft.com/office/drawing/2014/chart" uri="{C3380CC4-5D6E-409C-BE32-E72D297353CC}">
                <c16:uniqueId val="{0000000D-644B-4EAF-8E42-8C0F78DC29A1}"/>
              </c:ext>
            </c:extLst>
          </c:dPt>
          <c:dPt>
            <c:idx val="23"/>
            <c:marker>
              <c:symbol val="none"/>
            </c:marker>
            <c:bubble3D val="0"/>
            <c:spPr>
              <a:ln w="28575" cap="rnd">
                <a:solidFill>
                  <a:schemeClr val="bg1"/>
                </a:solidFill>
                <a:round/>
              </a:ln>
              <a:effectLst/>
            </c:spPr>
            <c:extLst>
              <c:ext xmlns:c16="http://schemas.microsoft.com/office/drawing/2014/chart" uri="{C3380CC4-5D6E-409C-BE32-E72D297353CC}">
                <c16:uniqueId val="{0000000E-644B-4EAF-8E42-8C0F78DC29A1}"/>
              </c:ext>
            </c:extLst>
          </c:dPt>
          <c:dPt>
            <c:idx val="24"/>
            <c:marker>
              <c:symbol val="none"/>
            </c:marker>
            <c:bubble3D val="0"/>
            <c:spPr>
              <a:ln w="28575" cap="rnd">
                <a:solidFill>
                  <a:schemeClr val="bg1"/>
                </a:solidFill>
                <a:round/>
              </a:ln>
              <a:effectLst/>
            </c:spPr>
            <c:extLst>
              <c:ext xmlns:c16="http://schemas.microsoft.com/office/drawing/2014/chart" uri="{C3380CC4-5D6E-409C-BE32-E72D297353CC}">
                <c16:uniqueId val="{00000004-FEE1-42C3-951D-B6289462F834}"/>
              </c:ext>
            </c:extLst>
          </c:dPt>
          <c:dPt>
            <c:idx val="25"/>
            <c:marker>
              <c:symbol val="none"/>
            </c:marker>
            <c:bubble3D val="0"/>
            <c:spPr>
              <a:ln w="28575" cap="rnd">
                <a:solidFill>
                  <a:schemeClr val="bg1"/>
                </a:solidFill>
                <a:round/>
              </a:ln>
              <a:effectLst/>
            </c:spPr>
            <c:extLst>
              <c:ext xmlns:c16="http://schemas.microsoft.com/office/drawing/2014/chart" uri="{C3380CC4-5D6E-409C-BE32-E72D297353CC}">
                <c16:uniqueId val="{00000003-FEE1-42C3-951D-B6289462F834}"/>
              </c:ext>
            </c:extLst>
          </c:dPt>
          <c:dPt>
            <c:idx val="26"/>
            <c:marker>
              <c:symbol val="none"/>
            </c:marker>
            <c:bubble3D val="0"/>
            <c:spPr>
              <a:ln w="28575" cap="rnd">
                <a:solidFill>
                  <a:schemeClr val="bg1"/>
                </a:solidFill>
                <a:round/>
              </a:ln>
              <a:effectLst/>
            </c:spPr>
            <c:extLst>
              <c:ext xmlns:c16="http://schemas.microsoft.com/office/drawing/2014/chart" uri="{C3380CC4-5D6E-409C-BE32-E72D297353CC}">
                <c16:uniqueId val="{00000005-FEE1-42C3-951D-B6289462F834}"/>
              </c:ext>
            </c:extLst>
          </c:dPt>
          <c:dPt>
            <c:idx val="27"/>
            <c:marker>
              <c:symbol val="none"/>
            </c:marker>
            <c:bubble3D val="0"/>
            <c:spPr>
              <a:ln w="28575" cap="rnd">
                <a:solidFill>
                  <a:schemeClr val="bg1"/>
                </a:solidFill>
                <a:round/>
              </a:ln>
              <a:effectLst/>
            </c:spPr>
            <c:extLst>
              <c:ext xmlns:c16="http://schemas.microsoft.com/office/drawing/2014/chart" uri="{C3380CC4-5D6E-409C-BE32-E72D297353CC}">
                <c16:uniqueId val="{00000006-FEE1-42C3-951D-B6289462F834}"/>
              </c:ext>
            </c:extLst>
          </c:dPt>
          <c:dPt>
            <c:idx val="28"/>
            <c:marker>
              <c:symbol val="none"/>
            </c:marker>
            <c:bubble3D val="0"/>
            <c:spPr>
              <a:ln w="28575" cap="rnd">
                <a:solidFill>
                  <a:schemeClr val="bg1"/>
                </a:solidFill>
                <a:round/>
              </a:ln>
              <a:effectLst/>
            </c:spPr>
            <c:extLst>
              <c:ext xmlns:c16="http://schemas.microsoft.com/office/drawing/2014/chart" uri="{C3380CC4-5D6E-409C-BE32-E72D297353CC}">
                <c16:uniqueId val="{0000001D-644B-4EAF-8E42-8C0F78DC29A1}"/>
              </c:ext>
            </c:extLst>
          </c:dPt>
          <c:dLbls>
            <c:dLbl>
              <c:idx val="0"/>
              <c:layout>
                <c:manualLayout>
                  <c:x val="-2.9069571461518832E-2"/>
                  <c:y val="1.8396976805547232E-2"/>
                </c:manualLayout>
              </c:layout>
              <c:tx>
                <c:rich>
                  <a:bodyPr/>
                  <a:lstStyle/>
                  <a:p>
                    <a:fld id="{AFEC7E8F-3668-45C0-85A6-25B650341D98}"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44B-4EAF-8E42-8C0F78DC29A1}"/>
                </c:ext>
              </c:extLst>
            </c:dLbl>
            <c:dLbl>
              <c:idx val="1"/>
              <c:delete val="1"/>
              <c:extLst>
                <c:ext xmlns:c15="http://schemas.microsoft.com/office/drawing/2012/chart" uri="{CE6537A1-D6FC-4f65-9D91-7224C49458BB}"/>
                <c:ext xmlns:c16="http://schemas.microsoft.com/office/drawing/2014/chart" uri="{C3380CC4-5D6E-409C-BE32-E72D297353CC}">
                  <c16:uniqueId val="{00000000-644B-4EAF-8E42-8C0F78DC29A1}"/>
                </c:ext>
              </c:extLst>
            </c:dLbl>
            <c:dLbl>
              <c:idx val="2"/>
              <c:delete val="1"/>
              <c:extLst>
                <c:ext xmlns:c15="http://schemas.microsoft.com/office/drawing/2012/chart" uri="{CE6537A1-D6FC-4f65-9D91-7224C49458BB}"/>
                <c:ext xmlns:c16="http://schemas.microsoft.com/office/drawing/2014/chart" uri="{C3380CC4-5D6E-409C-BE32-E72D297353CC}">
                  <c16:uniqueId val="{00000001-644B-4EAF-8E42-8C0F78DC29A1}"/>
                </c:ext>
              </c:extLst>
            </c:dLbl>
            <c:dLbl>
              <c:idx val="3"/>
              <c:delete val="1"/>
              <c:extLst>
                <c:ext xmlns:c15="http://schemas.microsoft.com/office/drawing/2012/chart" uri="{CE6537A1-D6FC-4f65-9D91-7224C49458BB}"/>
                <c:ext xmlns:c16="http://schemas.microsoft.com/office/drawing/2014/chart" uri="{C3380CC4-5D6E-409C-BE32-E72D297353CC}">
                  <c16:uniqueId val="{00000002-644B-4EAF-8E42-8C0F78DC29A1}"/>
                </c:ext>
              </c:extLst>
            </c:dLbl>
            <c:dLbl>
              <c:idx val="6"/>
              <c:delete val="1"/>
              <c:extLst>
                <c:ext xmlns:c15="http://schemas.microsoft.com/office/drawing/2012/chart" uri="{CE6537A1-D6FC-4f65-9D91-7224C49458BB}"/>
                <c:ext xmlns:c16="http://schemas.microsoft.com/office/drawing/2014/chart" uri="{C3380CC4-5D6E-409C-BE32-E72D297353CC}">
                  <c16:uniqueId val="{00000003-644B-4EAF-8E42-8C0F78DC29A1}"/>
                </c:ext>
              </c:extLst>
            </c:dLbl>
            <c:dLbl>
              <c:idx val="7"/>
              <c:delete val="1"/>
              <c:extLst>
                <c:ext xmlns:c15="http://schemas.microsoft.com/office/drawing/2012/chart" uri="{CE6537A1-D6FC-4f65-9D91-7224C49458BB}"/>
                <c:ext xmlns:c16="http://schemas.microsoft.com/office/drawing/2014/chart" uri="{C3380CC4-5D6E-409C-BE32-E72D297353CC}">
                  <c16:uniqueId val="{00000004-644B-4EAF-8E42-8C0F78DC29A1}"/>
                </c:ext>
              </c:extLst>
            </c:dLbl>
            <c:dLbl>
              <c:idx val="8"/>
              <c:delete val="1"/>
              <c:extLst>
                <c:ext xmlns:c15="http://schemas.microsoft.com/office/drawing/2012/chart" uri="{CE6537A1-D6FC-4f65-9D91-7224C49458BB}"/>
                <c:ext xmlns:c16="http://schemas.microsoft.com/office/drawing/2014/chart" uri="{C3380CC4-5D6E-409C-BE32-E72D297353CC}">
                  <c16:uniqueId val="{00000005-644B-4EAF-8E42-8C0F78DC29A1}"/>
                </c:ext>
              </c:extLst>
            </c:dLbl>
            <c:dLbl>
              <c:idx val="9"/>
              <c:layout>
                <c:manualLayout>
                  <c:x val="-2.6866580012735192E-2"/>
                  <c:y val="1.9976116445508368E-2"/>
                </c:manualLayout>
              </c:layout>
              <c:tx>
                <c:rich>
                  <a:bodyPr/>
                  <a:lstStyle/>
                  <a:p>
                    <a:fld id="{D18E56F7-CD08-480C-811D-77F86CBCCB9B}"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44B-4EAF-8E42-8C0F78DC29A1}"/>
                </c:ext>
              </c:extLst>
            </c:dLbl>
            <c:dLbl>
              <c:idx val="10"/>
              <c:delete val="1"/>
              <c:extLst>
                <c:ext xmlns:c15="http://schemas.microsoft.com/office/drawing/2012/chart" uri="{CE6537A1-D6FC-4f65-9D91-7224C49458BB}"/>
                <c:ext xmlns:c16="http://schemas.microsoft.com/office/drawing/2014/chart" uri="{C3380CC4-5D6E-409C-BE32-E72D297353CC}">
                  <c16:uniqueId val="{00000006-644B-4EAF-8E42-8C0F78DC29A1}"/>
                </c:ext>
              </c:extLst>
            </c:dLbl>
            <c:dLbl>
              <c:idx val="12"/>
              <c:delete val="1"/>
              <c:extLst>
                <c:ext xmlns:c15="http://schemas.microsoft.com/office/drawing/2012/chart" uri="{CE6537A1-D6FC-4f65-9D91-7224C49458BB}"/>
                <c:ext xmlns:c16="http://schemas.microsoft.com/office/drawing/2014/chart" uri="{C3380CC4-5D6E-409C-BE32-E72D297353CC}">
                  <c16:uniqueId val="{00000007-644B-4EAF-8E42-8C0F78DC29A1}"/>
                </c:ext>
              </c:extLst>
            </c:dLbl>
            <c:dLbl>
              <c:idx val="13"/>
              <c:delete val="1"/>
              <c:extLst>
                <c:ext xmlns:c15="http://schemas.microsoft.com/office/drawing/2012/chart" uri="{CE6537A1-D6FC-4f65-9D91-7224C49458BB}"/>
                <c:ext xmlns:c16="http://schemas.microsoft.com/office/drawing/2014/chart" uri="{C3380CC4-5D6E-409C-BE32-E72D297353CC}">
                  <c16:uniqueId val="{00000017-644B-4EAF-8E42-8C0F78DC29A1}"/>
                </c:ext>
              </c:extLst>
            </c:dLbl>
            <c:dLbl>
              <c:idx val="14"/>
              <c:delete val="1"/>
              <c:extLst>
                <c:ext xmlns:c15="http://schemas.microsoft.com/office/drawing/2012/chart" uri="{CE6537A1-D6FC-4f65-9D91-7224C49458BB}"/>
                <c:ext xmlns:c16="http://schemas.microsoft.com/office/drawing/2014/chart" uri="{C3380CC4-5D6E-409C-BE32-E72D297353CC}">
                  <c16:uniqueId val="{00000008-644B-4EAF-8E42-8C0F78DC29A1}"/>
                </c:ext>
              </c:extLst>
            </c:dLbl>
            <c:dLbl>
              <c:idx val="15"/>
              <c:delete val="1"/>
              <c:extLst>
                <c:ext xmlns:c15="http://schemas.microsoft.com/office/drawing/2012/chart" uri="{CE6537A1-D6FC-4f65-9D91-7224C49458BB}"/>
                <c:ext xmlns:c16="http://schemas.microsoft.com/office/drawing/2014/chart" uri="{C3380CC4-5D6E-409C-BE32-E72D297353CC}">
                  <c16:uniqueId val="{00000000-FEE1-42C3-951D-B6289462F834}"/>
                </c:ext>
              </c:extLst>
            </c:dLbl>
            <c:dLbl>
              <c:idx val="16"/>
              <c:delete val="1"/>
              <c:extLst>
                <c:ext xmlns:c15="http://schemas.microsoft.com/office/drawing/2012/chart" uri="{CE6537A1-D6FC-4f65-9D91-7224C49458BB}"/>
                <c:ext xmlns:c16="http://schemas.microsoft.com/office/drawing/2014/chart" uri="{C3380CC4-5D6E-409C-BE32-E72D297353CC}">
                  <c16:uniqueId val="{00000009-644B-4EAF-8E42-8C0F78DC29A1}"/>
                </c:ext>
              </c:extLst>
            </c:dLbl>
            <c:dLbl>
              <c:idx val="17"/>
              <c:delete val="1"/>
              <c:extLst>
                <c:ext xmlns:c15="http://schemas.microsoft.com/office/drawing/2012/chart" uri="{CE6537A1-D6FC-4f65-9D91-7224C49458BB}"/>
                <c:ext xmlns:c16="http://schemas.microsoft.com/office/drawing/2014/chart" uri="{C3380CC4-5D6E-409C-BE32-E72D297353CC}">
                  <c16:uniqueId val="{0000000A-644B-4EAF-8E42-8C0F78DC29A1}"/>
                </c:ext>
              </c:extLst>
            </c:dLbl>
            <c:dLbl>
              <c:idx val="18"/>
              <c:delete val="1"/>
              <c:extLst>
                <c:ext xmlns:c15="http://schemas.microsoft.com/office/drawing/2012/chart" uri="{CE6537A1-D6FC-4f65-9D91-7224C49458BB}"/>
                <c:ext xmlns:c16="http://schemas.microsoft.com/office/drawing/2014/chart" uri="{C3380CC4-5D6E-409C-BE32-E72D297353CC}">
                  <c16:uniqueId val="{0000000B-644B-4EAF-8E42-8C0F78DC29A1}"/>
                </c:ext>
              </c:extLst>
            </c:dLbl>
            <c:dLbl>
              <c:idx val="19"/>
              <c:delete val="1"/>
              <c:extLst>
                <c:ext xmlns:c15="http://schemas.microsoft.com/office/drawing/2012/chart" uri="{CE6537A1-D6FC-4f65-9D91-7224C49458BB}"/>
                <c:ext xmlns:c16="http://schemas.microsoft.com/office/drawing/2014/chart" uri="{C3380CC4-5D6E-409C-BE32-E72D297353CC}">
                  <c16:uniqueId val="{00000001-FEE1-42C3-951D-B6289462F834}"/>
                </c:ext>
              </c:extLst>
            </c:dLbl>
            <c:dLbl>
              <c:idx val="20"/>
              <c:delete val="1"/>
              <c:extLst>
                <c:ext xmlns:c15="http://schemas.microsoft.com/office/drawing/2012/chart" uri="{CE6537A1-D6FC-4f65-9D91-7224C49458BB}"/>
                <c:ext xmlns:c16="http://schemas.microsoft.com/office/drawing/2014/chart" uri="{C3380CC4-5D6E-409C-BE32-E72D297353CC}">
                  <c16:uniqueId val="{00000002-FEE1-42C3-951D-B6289462F834}"/>
                </c:ext>
              </c:extLst>
            </c:dLbl>
            <c:dLbl>
              <c:idx val="21"/>
              <c:delete val="1"/>
              <c:extLst>
                <c:ext xmlns:c15="http://schemas.microsoft.com/office/drawing/2012/chart" uri="{CE6537A1-D6FC-4f65-9D91-7224C49458BB}"/>
                <c:ext xmlns:c16="http://schemas.microsoft.com/office/drawing/2014/chart" uri="{C3380CC4-5D6E-409C-BE32-E72D297353CC}">
                  <c16:uniqueId val="{0000000C-644B-4EAF-8E42-8C0F78DC29A1}"/>
                </c:ext>
              </c:extLst>
            </c:dLbl>
            <c:dLbl>
              <c:idx val="22"/>
              <c:delete val="1"/>
              <c:extLst>
                <c:ext xmlns:c15="http://schemas.microsoft.com/office/drawing/2012/chart" uri="{CE6537A1-D6FC-4f65-9D91-7224C49458BB}"/>
                <c:ext xmlns:c16="http://schemas.microsoft.com/office/drawing/2014/chart" uri="{C3380CC4-5D6E-409C-BE32-E72D297353CC}">
                  <c16:uniqueId val="{0000000D-644B-4EAF-8E42-8C0F78DC29A1}"/>
                </c:ext>
              </c:extLst>
            </c:dLbl>
            <c:dLbl>
              <c:idx val="23"/>
              <c:delete val="1"/>
              <c:extLst>
                <c:ext xmlns:c15="http://schemas.microsoft.com/office/drawing/2012/chart" uri="{CE6537A1-D6FC-4f65-9D91-7224C49458BB}"/>
                <c:ext xmlns:c16="http://schemas.microsoft.com/office/drawing/2014/chart" uri="{C3380CC4-5D6E-409C-BE32-E72D297353CC}">
                  <c16:uniqueId val="{0000000E-644B-4EAF-8E42-8C0F78DC29A1}"/>
                </c:ext>
              </c:extLst>
            </c:dLbl>
            <c:dLbl>
              <c:idx val="24"/>
              <c:delete val="1"/>
              <c:extLst>
                <c:ext xmlns:c15="http://schemas.microsoft.com/office/drawing/2012/chart" uri="{CE6537A1-D6FC-4f65-9D91-7224C49458BB}"/>
                <c:ext xmlns:c16="http://schemas.microsoft.com/office/drawing/2014/chart" uri="{C3380CC4-5D6E-409C-BE32-E72D297353CC}">
                  <c16:uniqueId val="{00000004-FEE1-42C3-951D-B6289462F834}"/>
                </c:ext>
              </c:extLst>
            </c:dLbl>
            <c:dLbl>
              <c:idx val="25"/>
              <c:delete val="1"/>
              <c:extLst>
                <c:ext xmlns:c15="http://schemas.microsoft.com/office/drawing/2012/chart" uri="{CE6537A1-D6FC-4f65-9D91-7224C49458BB}"/>
                <c:ext xmlns:c16="http://schemas.microsoft.com/office/drawing/2014/chart" uri="{C3380CC4-5D6E-409C-BE32-E72D297353CC}">
                  <c16:uniqueId val="{00000003-FEE1-42C3-951D-B6289462F834}"/>
                </c:ext>
              </c:extLst>
            </c:dLbl>
            <c:dLbl>
              <c:idx val="26"/>
              <c:delete val="1"/>
              <c:extLst>
                <c:ext xmlns:c15="http://schemas.microsoft.com/office/drawing/2012/chart" uri="{CE6537A1-D6FC-4f65-9D91-7224C49458BB}"/>
                <c:ext xmlns:c16="http://schemas.microsoft.com/office/drawing/2014/chart" uri="{C3380CC4-5D6E-409C-BE32-E72D297353CC}">
                  <c16:uniqueId val="{00000005-FEE1-42C3-951D-B6289462F834}"/>
                </c:ext>
              </c:extLst>
            </c:dLbl>
            <c:dLbl>
              <c:idx val="27"/>
              <c:delete val="1"/>
              <c:extLst>
                <c:ext xmlns:c15="http://schemas.microsoft.com/office/drawing/2012/chart" uri="{CE6537A1-D6FC-4f65-9D91-7224C49458BB}"/>
                <c:ext xmlns:c16="http://schemas.microsoft.com/office/drawing/2014/chart" uri="{C3380CC4-5D6E-409C-BE32-E72D297353CC}">
                  <c16:uniqueId val="{00000006-FEE1-42C3-951D-B6289462F834}"/>
                </c:ext>
              </c:extLst>
            </c:dLbl>
            <c:dLbl>
              <c:idx val="28"/>
              <c:delete val="1"/>
              <c:extLst>
                <c:ext xmlns:c15="http://schemas.microsoft.com/office/drawing/2012/chart" uri="{CE6537A1-D6FC-4f65-9D91-7224C49458BB}"/>
                <c:ext xmlns:c16="http://schemas.microsoft.com/office/drawing/2014/chart" uri="{C3380CC4-5D6E-409C-BE32-E72D297353CC}">
                  <c16:uniqueId val="{0000001D-644B-4EAF-8E42-8C0F78DC29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numCache>
            </c:numRef>
          </c:cat>
          <c:val>
            <c:numRef>
              <c:f>Sheet1!$B$2:$B$30</c:f>
              <c:numCache>
                <c:formatCode>_("$"* #,##0.0_);_("$"* \(#,##0.0\);_("$"* "-"??_);_(@_)</c:formatCode>
                <c:ptCount val="29"/>
                <c:pt idx="0">
                  <c:v>72.8</c:v>
                </c:pt>
                <c:pt idx="1">
                  <c:v>87.9</c:v>
                </c:pt>
                <c:pt idx="2">
                  <c:v>99.5</c:v>
                </c:pt>
                <c:pt idx="3">
                  <c:v>121.8</c:v>
                </c:pt>
                <c:pt idx="4">
                  <c:v>137.20000000000002</c:v>
                </c:pt>
                <c:pt idx="5">
                  <c:v>111</c:v>
                </c:pt>
                <c:pt idx="6">
                  <c:v>116.6</c:v>
                </c:pt>
                <c:pt idx="7">
                  <c:v>129.4</c:v>
                </c:pt>
                <c:pt idx="8">
                  <c:v>132.9</c:v>
                </c:pt>
                <c:pt idx="9">
                  <c:v>136.9</c:v>
                </c:pt>
                <c:pt idx="10">
                  <c:v>160.4</c:v>
                </c:pt>
                <c:pt idx="11">
                  <c:v>184</c:v>
                </c:pt>
                <c:pt idx="12">
                  <c:v>155.69999999999999</c:v>
                </c:pt>
                <c:pt idx="13">
                  <c:v>128</c:v>
                </c:pt>
                <c:pt idx="14">
                  <c:v>140.5</c:v>
                </c:pt>
                <c:pt idx="15">
                  <c:v>156.5</c:v>
                </c:pt>
                <c:pt idx="16">
                  <c:v>145.4</c:v>
                </c:pt>
                <c:pt idx="17">
                  <c:v>143.5</c:v>
                </c:pt>
                <c:pt idx="18">
                  <c:v>138.6</c:v>
                </c:pt>
                <c:pt idx="19">
                  <c:v>130.30000000000001</c:v>
                </c:pt>
                <c:pt idx="20">
                  <c:v>99.2</c:v>
                </c:pt>
                <c:pt idx="21">
                  <c:v>89</c:v>
                </c:pt>
                <c:pt idx="22">
                  <c:v>89</c:v>
                </c:pt>
                <c:pt idx="23">
                  <c:v>84.5</c:v>
                </c:pt>
                <c:pt idx="24">
                  <c:v>74.5</c:v>
                </c:pt>
                <c:pt idx="25">
                  <c:v>86.6</c:v>
                </c:pt>
                <c:pt idx="26">
                  <c:v>61.8</c:v>
                </c:pt>
                <c:pt idx="27">
                  <c:v>51.4</c:v>
                </c:pt>
                <c:pt idx="28">
                  <c:v>60.8</c:v>
                </c:pt>
              </c:numCache>
            </c:numRef>
          </c:val>
          <c:smooth val="0"/>
          <c:extLst>
            <c:ext xmlns:c16="http://schemas.microsoft.com/office/drawing/2014/chart" uri="{C3380CC4-5D6E-409C-BE32-E72D297353CC}">
              <c16:uniqueId val="{00000000-063F-482D-85C5-2FC5EA3C49D4}"/>
            </c:ext>
          </c:extLst>
        </c:ser>
        <c:dLbls>
          <c:dLblPos val="ctr"/>
          <c:showLegendKey val="0"/>
          <c:showVal val="1"/>
          <c:showCatName val="0"/>
          <c:showSerName val="0"/>
          <c:showPercent val="0"/>
          <c:showBubbleSize val="0"/>
        </c:dLbls>
        <c:smooth val="0"/>
        <c:axId val="959947984"/>
        <c:axId val="959948464"/>
      </c:lineChart>
      <c:catAx>
        <c:axId val="95994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959948464"/>
        <c:crosses val="autoZero"/>
        <c:auto val="1"/>
        <c:lblAlgn val="ctr"/>
        <c:lblOffset val="100"/>
        <c:tickMarkSkip val="1"/>
        <c:noMultiLvlLbl val="0"/>
      </c:catAx>
      <c:valAx>
        <c:axId val="959948464"/>
        <c:scaling>
          <c:orientation val="minMax"/>
        </c:scaling>
        <c:delete val="1"/>
        <c:axPos val="l"/>
        <c:numFmt formatCode="_(&quot;$&quot;* #,##0.0_);_(&quot;$&quot;* \(#,##0.0\);_(&quot;$&quot;* &quot;-&quot;??_);_(@_)" sourceLinked="1"/>
        <c:majorTickMark val="none"/>
        <c:minorTickMark val="none"/>
        <c:tickLblPos val="nextTo"/>
        <c:crossAx val="95994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7605728388429E-2"/>
          <c:y val="1.0193247655653366E-2"/>
          <c:w val="0.98436389481165598"/>
          <c:h val="0.91380485442049175"/>
        </c:manualLayout>
      </c:layout>
      <c:lineChart>
        <c:grouping val="standard"/>
        <c:varyColors val="0"/>
        <c:ser>
          <c:idx val="0"/>
          <c:order val="0"/>
          <c:tx>
            <c:strRef>
              <c:f>Sheet1!$B$1</c:f>
              <c:strCache>
                <c:ptCount val="1"/>
                <c:pt idx="0">
                  <c:v>VA</c:v>
                </c:pt>
              </c:strCache>
            </c:strRef>
          </c:tx>
          <c:spPr>
            <a:ln w="28575" cap="rnd">
              <a:solidFill>
                <a:schemeClr val="accent1"/>
              </a:solidFill>
              <a:round/>
            </a:ln>
            <a:effectLst/>
          </c:spPr>
          <c:marker>
            <c:symbol val="none"/>
          </c:marker>
          <c:dLbls>
            <c:dLbl>
              <c:idx val="0"/>
              <c:layout>
                <c:manualLayout>
                  <c:x val="-2.9069571461518832E-2"/>
                  <c:y val="1.8396976805547232E-2"/>
                </c:manualLayout>
              </c:layout>
              <c:tx>
                <c:rich>
                  <a:bodyPr/>
                  <a:lstStyle/>
                  <a:p>
                    <a:fld id="{4A73BCA4-A597-4738-BD9D-9AF8EC02C595}"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44B-4EAF-8E42-8C0F78DC29A1}"/>
                </c:ext>
              </c:extLst>
            </c:dLbl>
            <c:dLbl>
              <c:idx val="1"/>
              <c:delete val="1"/>
              <c:extLst>
                <c:ext xmlns:c15="http://schemas.microsoft.com/office/drawing/2012/chart" uri="{CE6537A1-D6FC-4f65-9D91-7224C49458BB}"/>
                <c:ext xmlns:c16="http://schemas.microsoft.com/office/drawing/2014/chart" uri="{C3380CC4-5D6E-409C-BE32-E72D297353CC}">
                  <c16:uniqueId val="{00000000-644B-4EAF-8E42-8C0F78DC29A1}"/>
                </c:ext>
              </c:extLst>
            </c:dLbl>
            <c:dLbl>
              <c:idx val="2"/>
              <c:delete val="1"/>
              <c:extLst>
                <c:ext xmlns:c15="http://schemas.microsoft.com/office/drawing/2012/chart" uri="{CE6537A1-D6FC-4f65-9D91-7224C49458BB}"/>
                <c:ext xmlns:c16="http://schemas.microsoft.com/office/drawing/2014/chart" uri="{C3380CC4-5D6E-409C-BE32-E72D297353CC}">
                  <c16:uniqueId val="{00000001-644B-4EAF-8E42-8C0F78DC29A1}"/>
                </c:ext>
              </c:extLst>
            </c:dLbl>
            <c:dLbl>
              <c:idx val="3"/>
              <c:delete val="1"/>
              <c:extLst>
                <c:ext xmlns:c15="http://schemas.microsoft.com/office/drawing/2012/chart" uri="{CE6537A1-D6FC-4f65-9D91-7224C49458BB}"/>
                <c:ext xmlns:c16="http://schemas.microsoft.com/office/drawing/2014/chart" uri="{C3380CC4-5D6E-409C-BE32-E72D297353CC}">
                  <c16:uniqueId val="{00000002-644B-4EAF-8E42-8C0F78DC29A1}"/>
                </c:ext>
              </c:extLst>
            </c:dLbl>
            <c:dLbl>
              <c:idx val="6"/>
              <c:delete val="1"/>
              <c:extLst>
                <c:ext xmlns:c15="http://schemas.microsoft.com/office/drawing/2012/chart" uri="{CE6537A1-D6FC-4f65-9D91-7224C49458BB}"/>
                <c:ext xmlns:c16="http://schemas.microsoft.com/office/drawing/2014/chart" uri="{C3380CC4-5D6E-409C-BE32-E72D297353CC}">
                  <c16:uniqueId val="{00000003-644B-4EAF-8E42-8C0F78DC29A1}"/>
                </c:ext>
              </c:extLst>
            </c:dLbl>
            <c:dLbl>
              <c:idx val="7"/>
              <c:delete val="1"/>
              <c:extLst>
                <c:ext xmlns:c15="http://schemas.microsoft.com/office/drawing/2012/chart" uri="{CE6537A1-D6FC-4f65-9D91-7224C49458BB}"/>
                <c:ext xmlns:c16="http://schemas.microsoft.com/office/drawing/2014/chart" uri="{C3380CC4-5D6E-409C-BE32-E72D297353CC}">
                  <c16:uniqueId val="{00000004-644B-4EAF-8E42-8C0F78DC29A1}"/>
                </c:ext>
              </c:extLst>
            </c:dLbl>
            <c:dLbl>
              <c:idx val="8"/>
              <c:delete val="1"/>
              <c:extLst>
                <c:ext xmlns:c15="http://schemas.microsoft.com/office/drawing/2012/chart" uri="{CE6537A1-D6FC-4f65-9D91-7224C49458BB}"/>
                <c:ext xmlns:c16="http://schemas.microsoft.com/office/drawing/2014/chart" uri="{C3380CC4-5D6E-409C-BE32-E72D297353CC}">
                  <c16:uniqueId val="{00000005-644B-4EAF-8E42-8C0F78DC29A1}"/>
                </c:ext>
              </c:extLst>
            </c:dLbl>
            <c:dLbl>
              <c:idx val="9"/>
              <c:layout>
                <c:manualLayout>
                  <c:x val="-2.6866580012735192E-2"/>
                  <c:y val="1.9976116445508368E-2"/>
                </c:manualLayout>
              </c:layout>
              <c:tx>
                <c:rich>
                  <a:bodyPr/>
                  <a:lstStyle/>
                  <a:p>
                    <a:fld id="{2D458480-2604-499A-921B-89E0A4E47707}"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44B-4EAF-8E42-8C0F78DC29A1}"/>
                </c:ext>
              </c:extLst>
            </c:dLbl>
            <c:dLbl>
              <c:idx val="10"/>
              <c:delete val="1"/>
              <c:extLst>
                <c:ext xmlns:c15="http://schemas.microsoft.com/office/drawing/2012/chart" uri="{CE6537A1-D6FC-4f65-9D91-7224C49458BB}"/>
                <c:ext xmlns:c16="http://schemas.microsoft.com/office/drawing/2014/chart" uri="{C3380CC4-5D6E-409C-BE32-E72D297353CC}">
                  <c16:uniqueId val="{00000006-644B-4EAF-8E42-8C0F78DC29A1}"/>
                </c:ext>
              </c:extLst>
            </c:dLbl>
            <c:dLbl>
              <c:idx val="12"/>
              <c:delete val="1"/>
              <c:extLst>
                <c:ext xmlns:c15="http://schemas.microsoft.com/office/drawing/2012/chart" uri="{CE6537A1-D6FC-4f65-9D91-7224C49458BB}"/>
                <c:ext xmlns:c16="http://schemas.microsoft.com/office/drawing/2014/chart" uri="{C3380CC4-5D6E-409C-BE32-E72D297353CC}">
                  <c16:uniqueId val="{00000007-644B-4EAF-8E42-8C0F78DC29A1}"/>
                </c:ext>
              </c:extLst>
            </c:dLbl>
            <c:dLbl>
              <c:idx val="13"/>
              <c:layout>
                <c:manualLayout>
                  <c:x val="-2.9808844330702685E-2"/>
                  <c:y val="1.3659557885663825E-2"/>
                </c:manualLayout>
              </c:layout>
              <c:tx>
                <c:rich>
                  <a:bodyPr/>
                  <a:lstStyle/>
                  <a:p>
                    <a:fld id="{D0F9EC72-35BC-4D02-B8B4-7CCEA78858A0}"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44B-4EAF-8E42-8C0F78DC29A1}"/>
                </c:ext>
              </c:extLst>
            </c:dLbl>
            <c:dLbl>
              <c:idx val="14"/>
              <c:delete val="1"/>
              <c:extLst>
                <c:ext xmlns:c15="http://schemas.microsoft.com/office/drawing/2012/chart" uri="{CE6537A1-D6FC-4f65-9D91-7224C49458BB}"/>
                <c:ext xmlns:c16="http://schemas.microsoft.com/office/drawing/2014/chart" uri="{C3380CC4-5D6E-409C-BE32-E72D297353CC}">
                  <c16:uniqueId val="{00000008-644B-4EAF-8E42-8C0F78DC29A1}"/>
                </c:ext>
              </c:extLst>
            </c:dLbl>
            <c:dLbl>
              <c:idx val="16"/>
              <c:delete val="1"/>
              <c:extLst>
                <c:ext xmlns:c15="http://schemas.microsoft.com/office/drawing/2012/chart" uri="{CE6537A1-D6FC-4f65-9D91-7224C49458BB}"/>
                <c:ext xmlns:c16="http://schemas.microsoft.com/office/drawing/2014/chart" uri="{C3380CC4-5D6E-409C-BE32-E72D297353CC}">
                  <c16:uniqueId val="{00000009-644B-4EAF-8E42-8C0F78DC29A1}"/>
                </c:ext>
              </c:extLst>
            </c:dLbl>
            <c:dLbl>
              <c:idx val="17"/>
              <c:delete val="1"/>
              <c:extLst>
                <c:ext xmlns:c15="http://schemas.microsoft.com/office/drawing/2012/chart" uri="{CE6537A1-D6FC-4f65-9D91-7224C49458BB}"/>
                <c:ext xmlns:c16="http://schemas.microsoft.com/office/drawing/2014/chart" uri="{C3380CC4-5D6E-409C-BE32-E72D297353CC}">
                  <c16:uniqueId val="{0000000A-644B-4EAF-8E42-8C0F78DC29A1}"/>
                </c:ext>
              </c:extLst>
            </c:dLbl>
            <c:dLbl>
              <c:idx val="18"/>
              <c:delete val="1"/>
              <c:extLst>
                <c:ext xmlns:c15="http://schemas.microsoft.com/office/drawing/2012/chart" uri="{CE6537A1-D6FC-4f65-9D91-7224C49458BB}"/>
                <c:ext xmlns:c16="http://schemas.microsoft.com/office/drawing/2014/chart" uri="{C3380CC4-5D6E-409C-BE32-E72D297353CC}">
                  <c16:uniqueId val="{0000000B-644B-4EAF-8E42-8C0F78DC29A1}"/>
                </c:ext>
              </c:extLst>
            </c:dLbl>
            <c:dLbl>
              <c:idx val="21"/>
              <c:delete val="1"/>
              <c:extLst>
                <c:ext xmlns:c15="http://schemas.microsoft.com/office/drawing/2012/chart" uri="{CE6537A1-D6FC-4f65-9D91-7224C49458BB}"/>
                <c:ext xmlns:c16="http://schemas.microsoft.com/office/drawing/2014/chart" uri="{C3380CC4-5D6E-409C-BE32-E72D297353CC}">
                  <c16:uniqueId val="{0000000C-644B-4EAF-8E42-8C0F78DC29A1}"/>
                </c:ext>
              </c:extLst>
            </c:dLbl>
            <c:dLbl>
              <c:idx val="22"/>
              <c:delete val="1"/>
              <c:extLst>
                <c:ext xmlns:c15="http://schemas.microsoft.com/office/drawing/2012/chart" uri="{CE6537A1-D6FC-4f65-9D91-7224C49458BB}"/>
                <c:ext xmlns:c16="http://schemas.microsoft.com/office/drawing/2014/chart" uri="{C3380CC4-5D6E-409C-BE32-E72D297353CC}">
                  <c16:uniqueId val="{0000000D-644B-4EAF-8E42-8C0F78DC29A1}"/>
                </c:ext>
              </c:extLst>
            </c:dLbl>
            <c:dLbl>
              <c:idx val="23"/>
              <c:delete val="1"/>
              <c:extLst>
                <c:ext xmlns:c15="http://schemas.microsoft.com/office/drawing/2012/chart" uri="{CE6537A1-D6FC-4f65-9D91-7224C49458BB}"/>
                <c:ext xmlns:c16="http://schemas.microsoft.com/office/drawing/2014/chart" uri="{C3380CC4-5D6E-409C-BE32-E72D297353CC}">
                  <c16:uniqueId val="{0000000E-644B-4EAF-8E42-8C0F78DC29A1}"/>
                </c:ext>
              </c:extLst>
            </c:dLbl>
            <c:dLbl>
              <c:idx val="28"/>
              <c:layout>
                <c:manualLayout>
                  <c:x val="-2.9654317535528285E-5"/>
                  <c:y val="1.8396976805547232E-2"/>
                </c:manualLayout>
              </c:layout>
              <c:tx>
                <c:rich>
                  <a:bodyPr/>
                  <a:lstStyle/>
                  <a:p>
                    <a:fld id="{3E93F9E7-A2AC-489C-A349-DE4AF92AD1AC}"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644B-4EAF-8E42-8C0F78DC29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numCache>
            </c:numRef>
          </c:cat>
          <c:val>
            <c:numRef>
              <c:f>Sheet1!$B$2:$B$30</c:f>
              <c:numCache>
                <c:formatCode>_("$"* #,##0.0_);_("$"* \(#,##0.0\);_("$"* "-"??_);_(@_)</c:formatCode>
                <c:ptCount val="29"/>
                <c:pt idx="0">
                  <c:v>72.8</c:v>
                </c:pt>
                <c:pt idx="1">
                  <c:v>87.9</c:v>
                </c:pt>
                <c:pt idx="2">
                  <c:v>99.5</c:v>
                </c:pt>
                <c:pt idx="3">
                  <c:v>121.8</c:v>
                </c:pt>
                <c:pt idx="4">
                  <c:v>137.20000000000002</c:v>
                </c:pt>
                <c:pt idx="5">
                  <c:v>111</c:v>
                </c:pt>
                <c:pt idx="6">
                  <c:v>116.6</c:v>
                </c:pt>
                <c:pt idx="7">
                  <c:v>129.4</c:v>
                </c:pt>
                <c:pt idx="8">
                  <c:v>132.9</c:v>
                </c:pt>
                <c:pt idx="9">
                  <c:v>136.9</c:v>
                </c:pt>
                <c:pt idx="10">
                  <c:v>160.4</c:v>
                </c:pt>
                <c:pt idx="11">
                  <c:v>184</c:v>
                </c:pt>
                <c:pt idx="12">
                  <c:v>155.69999999999999</c:v>
                </c:pt>
                <c:pt idx="13">
                  <c:v>128</c:v>
                </c:pt>
                <c:pt idx="14">
                  <c:v>140.5</c:v>
                </c:pt>
                <c:pt idx="15">
                  <c:v>156.5</c:v>
                </c:pt>
                <c:pt idx="16">
                  <c:v>145.4</c:v>
                </c:pt>
                <c:pt idx="17">
                  <c:v>143.5</c:v>
                </c:pt>
                <c:pt idx="18">
                  <c:v>138.6</c:v>
                </c:pt>
                <c:pt idx="19">
                  <c:v>130.30000000000001</c:v>
                </c:pt>
                <c:pt idx="20">
                  <c:v>99.2</c:v>
                </c:pt>
                <c:pt idx="21">
                  <c:v>89</c:v>
                </c:pt>
                <c:pt idx="22">
                  <c:v>89</c:v>
                </c:pt>
                <c:pt idx="23">
                  <c:v>84.5</c:v>
                </c:pt>
                <c:pt idx="24">
                  <c:v>74.5</c:v>
                </c:pt>
                <c:pt idx="25">
                  <c:v>86.6</c:v>
                </c:pt>
                <c:pt idx="26">
                  <c:v>61.8</c:v>
                </c:pt>
                <c:pt idx="27">
                  <c:v>51.4</c:v>
                </c:pt>
                <c:pt idx="28">
                  <c:v>60.8</c:v>
                </c:pt>
              </c:numCache>
            </c:numRef>
          </c:val>
          <c:smooth val="0"/>
          <c:extLst>
            <c:ext xmlns:c16="http://schemas.microsoft.com/office/drawing/2014/chart" uri="{C3380CC4-5D6E-409C-BE32-E72D297353CC}">
              <c16:uniqueId val="{00000000-063F-482D-85C5-2FC5EA3C49D4}"/>
            </c:ext>
          </c:extLst>
        </c:ser>
        <c:dLbls>
          <c:dLblPos val="ctr"/>
          <c:showLegendKey val="0"/>
          <c:showVal val="1"/>
          <c:showCatName val="0"/>
          <c:showSerName val="0"/>
          <c:showPercent val="0"/>
          <c:showBubbleSize val="0"/>
        </c:dLbls>
        <c:smooth val="0"/>
        <c:axId val="959947984"/>
        <c:axId val="959948464"/>
      </c:lineChart>
      <c:catAx>
        <c:axId val="95994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959948464"/>
        <c:crosses val="autoZero"/>
        <c:auto val="1"/>
        <c:lblAlgn val="ctr"/>
        <c:lblOffset val="100"/>
        <c:tickMarkSkip val="1"/>
        <c:noMultiLvlLbl val="0"/>
      </c:catAx>
      <c:valAx>
        <c:axId val="959948464"/>
        <c:scaling>
          <c:orientation val="minMax"/>
        </c:scaling>
        <c:delete val="1"/>
        <c:axPos val="l"/>
        <c:numFmt formatCode="_(&quot;$&quot;* #,##0.0_);_(&quot;$&quot;* \(#,##0.0\);_(&quot;$&quot;* &quot;-&quot;??_);_(@_)" sourceLinked="1"/>
        <c:majorTickMark val="none"/>
        <c:minorTickMark val="none"/>
        <c:tickLblPos val="nextTo"/>
        <c:crossAx val="95994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7605728388429E-2"/>
          <c:y val="2.7373823781009408E-2"/>
          <c:w val="0.98436389481165598"/>
          <c:h val="0.78648680300114349"/>
        </c:manualLayout>
      </c:layout>
      <c:lineChart>
        <c:grouping val="standard"/>
        <c:varyColors val="0"/>
        <c:ser>
          <c:idx val="0"/>
          <c:order val="0"/>
          <c:tx>
            <c:strRef>
              <c:f>Sheet1!$B$1</c:f>
              <c:strCache>
                <c:ptCount val="1"/>
                <c:pt idx="0">
                  <c:v>Variable Annuities</c:v>
                </c:pt>
              </c:strCache>
            </c:strRef>
          </c:tx>
          <c:spPr>
            <a:ln w="28575" cap="rnd">
              <a:solidFill>
                <a:schemeClr val="accent1"/>
              </a:solidFill>
              <a:round/>
            </a:ln>
            <a:effectLst/>
          </c:spPr>
          <c:marker>
            <c:symbol val="none"/>
          </c:marker>
          <c:dLbls>
            <c:dLbl>
              <c:idx val="0"/>
              <c:layout>
                <c:manualLayout>
                  <c:x val="-2.9069571461518832E-2"/>
                  <c:y val="1.8396976805547232E-2"/>
                </c:manualLayout>
              </c:layout>
              <c:tx>
                <c:rich>
                  <a:bodyPr/>
                  <a:lstStyle/>
                  <a:p>
                    <a:fld id="{20DBA9CB-5160-402B-8A40-6F42D7A2A619}"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44B-4EAF-8E42-8C0F78DC29A1}"/>
                </c:ext>
              </c:extLst>
            </c:dLbl>
            <c:dLbl>
              <c:idx val="1"/>
              <c:delete val="1"/>
              <c:extLst>
                <c:ext xmlns:c15="http://schemas.microsoft.com/office/drawing/2012/chart" uri="{CE6537A1-D6FC-4f65-9D91-7224C49458BB}"/>
                <c:ext xmlns:c16="http://schemas.microsoft.com/office/drawing/2014/chart" uri="{C3380CC4-5D6E-409C-BE32-E72D297353CC}">
                  <c16:uniqueId val="{00000000-644B-4EAF-8E42-8C0F78DC29A1}"/>
                </c:ext>
              </c:extLst>
            </c:dLbl>
            <c:dLbl>
              <c:idx val="2"/>
              <c:delete val="1"/>
              <c:extLst>
                <c:ext xmlns:c15="http://schemas.microsoft.com/office/drawing/2012/chart" uri="{CE6537A1-D6FC-4f65-9D91-7224C49458BB}"/>
                <c:ext xmlns:c16="http://schemas.microsoft.com/office/drawing/2014/chart" uri="{C3380CC4-5D6E-409C-BE32-E72D297353CC}">
                  <c16:uniqueId val="{00000001-644B-4EAF-8E42-8C0F78DC29A1}"/>
                </c:ext>
              </c:extLst>
            </c:dLbl>
            <c:dLbl>
              <c:idx val="3"/>
              <c:delete val="1"/>
              <c:extLst>
                <c:ext xmlns:c15="http://schemas.microsoft.com/office/drawing/2012/chart" uri="{CE6537A1-D6FC-4f65-9D91-7224C49458BB}"/>
                <c:ext xmlns:c16="http://schemas.microsoft.com/office/drawing/2014/chart" uri="{C3380CC4-5D6E-409C-BE32-E72D297353CC}">
                  <c16:uniqueId val="{00000002-644B-4EAF-8E42-8C0F78DC29A1}"/>
                </c:ext>
              </c:extLst>
            </c:dLbl>
            <c:dLbl>
              <c:idx val="6"/>
              <c:delete val="1"/>
              <c:extLst>
                <c:ext xmlns:c15="http://schemas.microsoft.com/office/drawing/2012/chart" uri="{CE6537A1-D6FC-4f65-9D91-7224C49458BB}"/>
                <c:ext xmlns:c16="http://schemas.microsoft.com/office/drawing/2014/chart" uri="{C3380CC4-5D6E-409C-BE32-E72D297353CC}">
                  <c16:uniqueId val="{00000003-644B-4EAF-8E42-8C0F78DC29A1}"/>
                </c:ext>
              </c:extLst>
            </c:dLbl>
            <c:dLbl>
              <c:idx val="7"/>
              <c:delete val="1"/>
              <c:extLst>
                <c:ext xmlns:c15="http://schemas.microsoft.com/office/drawing/2012/chart" uri="{CE6537A1-D6FC-4f65-9D91-7224C49458BB}"/>
                <c:ext xmlns:c16="http://schemas.microsoft.com/office/drawing/2014/chart" uri="{C3380CC4-5D6E-409C-BE32-E72D297353CC}">
                  <c16:uniqueId val="{00000004-644B-4EAF-8E42-8C0F78DC29A1}"/>
                </c:ext>
              </c:extLst>
            </c:dLbl>
            <c:dLbl>
              <c:idx val="8"/>
              <c:delete val="1"/>
              <c:extLst>
                <c:ext xmlns:c15="http://schemas.microsoft.com/office/drawing/2012/chart" uri="{CE6537A1-D6FC-4f65-9D91-7224C49458BB}"/>
                <c:ext xmlns:c16="http://schemas.microsoft.com/office/drawing/2014/chart" uri="{C3380CC4-5D6E-409C-BE32-E72D297353CC}">
                  <c16:uniqueId val="{00000005-644B-4EAF-8E42-8C0F78DC29A1}"/>
                </c:ext>
              </c:extLst>
            </c:dLbl>
            <c:dLbl>
              <c:idx val="9"/>
              <c:layout>
                <c:manualLayout>
                  <c:x val="-2.6866580012735192E-2"/>
                  <c:y val="1.9976116445508368E-2"/>
                </c:manualLayout>
              </c:layout>
              <c:tx>
                <c:rich>
                  <a:bodyPr/>
                  <a:lstStyle/>
                  <a:p>
                    <a:fld id="{77EEC89A-9687-41BE-BDF2-0126FDFA1C9F}"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44B-4EAF-8E42-8C0F78DC29A1}"/>
                </c:ext>
              </c:extLst>
            </c:dLbl>
            <c:dLbl>
              <c:idx val="10"/>
              <c:delete val="1"/>
              <c:extLst>
                <c:ext xmlns:c15="http://schemas.microsoft.com/office/drawing/2012/chart" uri="{CE6537A1-D6FC-4f65-9D91-7224C49458BB}"/>
                <c:ext xmlns:c16="http://schemas.microsoft.com/office/drawing/2014/chart" uri="{C3380CC4-5D6E-409C-BE32-E72D297353CC}">
                  <c16:uniqueId val="{00000006-644B-4EAF-8E42-8C0F78DC29A1}"/>
                </c:ext>
              </c:extLst>
            </c:dLbl>
            <c:dLbl>
              <c:idx val="12"/>
              <c:delete val="1"/>
              <c:extLst>
                <c:ext xmlns:c15="http://schemas.microsoft.com/office/drawing/2012/chart" uri="{CE6537A1-D6FC-4f65-9D91-7224C49458BB}"/>
                <c:ext xmlns:c16="http://schemas.microsoft.com/office/drawing/2014/chart" uri="{C3380CC4-5D6E-409C-BE32-E72D297353CC}">
                  <c16:uniqueId val="{00000007-644B-4EAF-8E42-8C0F78DC29A1}"/>
                </c:ext>
              </c:extLst>
            </c:dLbl>
            <c:dLbl>
              <c:idx val="13"/>
              <c:layout>
                <c:manualLayout>
                  <c:x val="-2.9808844330702685E-2"/>
                  <c:y val="1.3659557885663825E-2"/>
                </c:manualLayout>
              </c:layout>
              <c:tx>
                <c:rich>
                  <a:bodyPr/>
                  <a:lstStyle/>
                  <a:p>
                    <a:fld id="{B5AFA432-41ED-473B-830E-499BFF677C24}"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44B-4EAF-8E42-8C0F78DC29A1}"/>
                </c:ext>
              </c:extLst>
            </c:dLbl>
            <c:dLbl>
              <c:idx val="14"/>
              <c:delete val="1"/>
              <c:extLst>
                <c:ext xmlns:c15="http://schemas.microsoft.com/office/drawing/2012/chart" uri="{CE6537A1-D6FC-4f65-9D91-7224C49458BB}"/>
                <c:ext xmlns:c16="http://schemas.microsoft.com/office/drawing/2014/chart" uri="{C3380CC4-5D6E-409C-BE32-E72D297353CC}">
                  <c16:uniqueId val="{00000008-644B-4EAF-8E42-8C0F78DC29A1}"/>
                </c:ext>
              </c:extLst>
            </c:dLbl>
            <c:dLbl>
              <c:idx val="16"/>
              <c:delete val="1"/>
              <c:extLst>
                <c:ext xmlns:c15="http://schemas.microsoft.com/office/drawing/2012/chart" uri="{CE6537A1-D6FC-4f65-9D91-7224C49458BB}"/>
                <c:ext xmlns:c16="http://schemas.microsoft.com/office/drawing/2014/chart" uri="{C3380CC4-5D6E-409C-BE32-E72D297353CC}">
                  <c16:uniqueId val="{00000009-644B-4EAF-8E42-8C0F78DC29A1}"/>
                </c:ext>
              </c:extLst>
            </c:dLbl>
            <c:dLbl>
              <c:idx val="17"/>
              <c:delete val="1"/>
              <c:extLst>
                <c:ext xmlns:c15="http://schemas.microsoft.com/office/drawing/2012/chart" uri="{CE6537A1-D6FC-4f65-9D91-7224C49458BB}"/>
                <c:ext xmlns:c16="http://schemas.microsoft.com/office/drawing/2014/chart" uri="{C3380CC4-5D6E-409C-BE32-E72D297353CC}">
                  <c16:uniqueId val="{0000000A-644B-4EAF-8E42-8C0F78DC29A1}"/>
                </c:ext>
              </c:extLst>
            </c:dLbl>
            <c:dLbl>
              <c:idx val="18"/>
              <c:delete val="1"/>
              <c:extLst>
                <c:ext xmlns:c15="http://schemas.microsoft.com/office/drawing/2012/chart" uri="{CE6537A1-D6FC-4f65-9D91-7224C49458BB}"/>
                <c:ext xmlns:c16="http://schemas.microsoft.com/office/drawing/2014/chart" uri="{C3380CC4-5D6E-409C-BE32-E72D297353CC}">
                  <c16:uniqueId val="{0000000B-644B-4EAF-8E42-8C0F78DC29A1}"/>
                </c:ext>
              </c:extLst>
            </c:dLbl>
            <c:dLbl>
              <c:idx val="21"/>
              <c:delete val="1"/>
              <c:extLst>
                <c:ext xmlns:c15="http://schemas.microsoft.com/office/drawing/2012/chart" uri="{CE6537A1-D6FC-4f65-9D91-7224C49458BB}"/>
                <c:ext xmlns:c16="http://schemas.microsoft.com/office/drawing/2014/chart" uri="{C3380CC4-5D6E-409C-BE32-E72D297353CC}">
                  <c16:uniqueId val="{0000000C-644B-4EAF-8E42-8C0F78DC29A1}"/>
                </c:ext>
              </c:extLst>
            </c:dLbl>
            <c:dLbl>
              <c:idx val="22"/>
              <c:delete val="1"/>
              <c:extLst>
                <c:ext xmlns:c15="http://schemas.microsoft.com/office/drawing/2012/chart" uri="{CE6537A1-D6FC-4f65-9D91-7224C49458BB}"/>
                <c:ext xmlns:c16="http://schemas.microsoft.com/office/drawing/2014/chart" uri="{C3380CC4-5D6E-409C-BE32-E72D297353CC}">
                  <c16:uniqueId val="{0000000D-644B-4EAF-8E42-8C0F78DC29A1}"/>
                </c:ext>
              </c:extLst>
            </c:dLbl>
            <c:dLbl>
              <c:idx val="23"/>
              <c:delete val="1"/>
              <c:extLst>
                <c:ext xmlns:c15="http://schemas.microsoft.com/office/drawing/2012/chart" uri="{CE6537A1-D6FC-4f65-9D91-7224C49458BB}"/>
                <c:ext xmlns:c16="http://schemas.microsoft.com/office/drawing/2014/chart" uri="{C3380CC4-5D6E-409C-BE32-E72D297353CC}">
                  <c16:uniqueId val="{0000000E-644B-4EAF-8E42-8C0F78DC29A1}"/>
                </c:ext>
              </c:extLst>
            </c:dLbl>
            <c:dLbl>
              <c:idx val="27"/>
              <c:layout>
                <c:manualLayout>
                  <c:x val="-6.3622433384709492E-2"/>
                  <c:y val="2.8231857175229904E-3"/>
                </c:manualLayout>
              </c:layout>
              <c:tx>
                <c:rich>
                  <a:bodyPr/>
                  <a:lstStyle/>
                  <a:p>
                    <a:fld id="{23DE143B-E596-412C-B92B-337801C2853F}"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AC-4179-80AD-31FD3AA3E9D7}"/>
                </c:ext>
              </c:extLst>
            </c:dLbl>
            <c:dLbl>
              <c:idx val="28"/>
              <c:layout>
                <c:manualLayout>
                  <c:x val="-2.9659399293076612E-5"/>
                  <c:y val="4.2351288641807185E-2"/>
                </c:manualLayout>
              </c:layout>
              <c:tx>
                <c:rich>
                  <a:bodyPr/>
                  <a:lstStyle/>
                  <a:p>
                    <a:fld id="{7AAFDB9F-9A9A-47A6-BF07-F5FE386AB543}"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644B-4EAF-8E42-8C0F78DC29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numCache>
            </c:numRef>
          </c:cat>
          <c:val>
            <c:numRef>
              <c:f>Sheet1!$B$2:$B$30</c:f>
              <c:numCache>
                <c:formatCode>_("$"* #,##0.0_);_("$"* \(#,##0.0\);_("$"* "-"??_);_(@_)</c:formatCode>
                <c:ptCount val="29"/>
                <c:pt idx="0">
                  <c:v>72.8</c:v>
                </c:pt>
                <c:pt idx="1">
                  <c:v>87.9</c:v>
                </c:pt>
                <c:pt idx="2">
                  <c:v>99.5</c:v>
                </c:pt>
                <c:pt idx="3">
                  <c:v>121.8</c:v>
                </c:pt>
                <c:pt idx="4">
                  <c:v>137.20000000000002</c:v>
                </c:pt>
                <c:pt idx="5">
                  <c:v>111</c:v>
                </c:pt>
                <c:pt idx="6">
                  <c:v>116.6</c:v>
                </c:pt>
                <c:pt idx="7">
                  <c:v>129.4</c:v>
                </c:pt>
                <c:pt idx="8">
                  <c:v>132.9</c:v>
                </c:pt>
                <c:pt idx="9">
                  <c:v>136.9</c:v>
                </c:pt>
                <c:pt idx="10">
                  <c:v>160.4</c:v>
                </c:pt>
                <c:pt idx="11">
                  <c:v>184</c:v>
                </c:pt>
                <c:pt idx="12">
                  <c:v>155.69999999999999</c:v>
                </c:pt>
                <c:pt idx="13">
                  <c:v>128</c:v>
                </c:pt>
                <c:pt idx="14">
                  <c:v>140.5</c:v>
                </c:pt>
                <c:pt idx="15">
                  <c:v>156.5</c:v>
                </c:pt>
                <c:pt idx="16">
                  <c:v>145.4</c:v>
                </c:pt>
                <c:pt idx="17">
                  <c:v>143.5</c:v>
                </c:pt>
                <c:pt idx="18">
                  <c:v>138.6</c:v>
                </c:pt>
                <c:pt idx="19">
                  <c:v>130.30000000000001</c:v>
                </c:pt>
                <c:pt idx="20">
                  <c:v>99.2</c:v>
                </c:pt>
                <c:pt idx="21">
                  <c:v>89</c:v>
                </c:pt>
                <c:pt idx="22">
                  <c:v>89</c:v>
                </c:pt>
                <c:pt idx="23">
                  <c:v>84.5</c:v>
                </c:pt>
                <c:pt idx="24">
                  <c:v>74.5</c:v>
                </c:pt>
                <c:pt idx="25">
                  <c:v>86.6</c:v>
                </c:pt>
                <c:pt idx="26">
                  <c:v>61.8</c:v>
                </c:pt>
                <c:pt idx="27">
                  <c:v>51.4</c:v>
                </c:pt>
                <c:pt idx="28">
                  <c:v>60.8</c:v>
                </c:pt>
              </c:numCache>
            </c:numRef>
          </c:val>
          <c:smooth val="0"/>
          <c:extLst>
            <c:ext xmlns:c16="http://schemas.microsoft.com/office/drawing/2014/chart" uri="{C3380CC4-5D6E-409C-BE32-E72D297353CC}">
              <c16:uniqueId val="{00000000-063F-482D-85C5-2FC5EA3C49D4}"/>
            </c:ext>
          </c:extLst>
        </c:ser>
        <c:ser>
          <c:idx val="1"/>
          <c:order val="1"/>
          <c:tx>
            <c:strRef>
              <c:f>Sheet1!$C$1</c:f>
              <c:strCache>
                <c:ptCount val="1"/>
                <c:pt idx="0">
                  <c:v>Registered Index-Linked Annuities</c:v>
                </c:pt>
              </c:strCache>
            </c:strRef>
          </c:tx>
          <c:spPr>
            <a:ln w="28575" cap="rnd">
              <a:solidFill>
                <a:schemeClr val="accent2"/>
              </a:solidFill>
              <a:round/>
            </a:ln>
            <a:effectLst/>
          </c:spPr>
          <c:marker>
            <c:symbol val="none"/>
          </c:marker>
          <c:dLbls>
            <c:dLbl>
              <c:idx val="15"/>
              <c:layout>
                <c:manualLayout>
                  <c:x val="-1.9503563557021489E-2"/>
                  <c:y val="-2.3134395725430638E-2"/>
                </c:manualLayout>
              </c:layout>
              <c:tx>
                <c:rich>
                  <a:bodyPr/>
                  <a:lstStyle/>
                  <a:p>
                    <a:fld id="{1590BC88-0FBD-4031-B853-E131707ED2D5}"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44B-4EAF-8E42-8C0F78DC29A1}"/>
                </c:ext>
              </c:extLst>
            </c:dLbl>
            <c:dLbl>
              <c:idx val="16"/>
              <c:delete val="1"/>
              <c:extLst>
                <c:ext xmlns:c15="http://schemas.microsoft.com/office/drawing/2012/chart" uri="{CE6537A1-D6FC-4f65-9D91-7224C49458BB}"/>
                <c:ext xmlns:c16="http://schemas.microsoft.com/office/drawing/2014/chart" uri="{C3380CC4-5D6E-409C-BE32-E72D297353CC}">
                  <c16:uniqueId val="{0000000F-644B-4EAF-8E42-8C0F78DC29A1}"/>
                </c:ext>
              </c:extLst>
            </c:dLbl>
            <c:dLbl>
              <c:idx val="17"/>
              <c:delete val="1"/>
              <c:extLst>
                <c:ext xmlns:c15="http://schemas.microsoft.com/office/drawing/2012/chart" uri="{CE6537A1-D6FC-4f65-9D91-7224C49458BB}"/>
                <c:ext xmlns:c16="http://schemas.microsoft.com/office/drawing/2014/chart" uri="{C3380CC4-5D6E-409C-BE32-E72D297353CC}">
                  <c16:uniqueId val="{00000010-644B-4EAF-8E42-8C0F78DC29A1}"/>
                </c:ext>
              </c:extLst>
            </c:dLbl>
            <c:dLbl>
              <c:idx val="18"/>
              <c:delete val="1"/>
              <c:extLst>
                <c:ext xmlns:c15="http://schemas.microsoft.com/office/drawing/2012/chart" uri="{CE6537A1-D6FC-4f65-9D91-7224C49458BB}"/>
                <c:ext xmlns:c16="http://schemas.microsoft.com/office/drawing/2014/chart" uri="{C3380CC4-5D6E-409C-BE32-E72D297353CC}">
                  <c16:uniqueId val="{00000011-644B-4EAF-8E42-8C0F78DC29A1}"/>
                </c:ext>
              </c:extLst>
            </c:dLbl>
            <c:dLbl>
              <c:idx val="19"/>
              <c:layout>
                <c:manualLayout>
                  <c:x val="-2.0974695716005236E-2"/>
                  <c:y val="-2.7871814645314161E-2"/>
                </c:manualLayout>
              </c:layout>
              <c:tx>
                <c:rich>
                  <a:bodyPr/>
                  <a:lstStyle/>
                  <a:p>
                    <a:fld id="{C81BC236-9B24-4D1F-9D5F-B39DCC407F3F}"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44B-4EAF-8E42-8C0F78DC29A1}"/>
                </c:ext>
              </c:extLst>
            </c:dLbl>
            <c:dLbl>
              <c:idx val="20"/>
              <c:delete val="1"/>
              <c:extLst>
                <c:ext xmlns:c15="http://schemas.microsoft.com/office/drawing/2012/chart" uri="{CE6537A1-D6FC-4f65-9D91-7224C49458BB}"/>
                <c:ext xmlns:c16="http://schemas.microsoft.com/office/drawing/2014/chart" uri="{C3380CC4-5D6E-409C-BE32-E72D297353CC}">
                  <c16:uniqueId val="{0000001A-644B-4EAF-8E42-8C0F78DC29A1}"/>
                </c:ext>
              </c:extLst>
            </c:dLbl>
            <c:dLbl>
              <c:idx val="22"/>
              <c:delete val="1"/>
              <c:extLst>
                <c:ext xmlns:c15="http://schemas.microsoft.com/office/drawing/2012/chart" uri="{CE6537A1-D6FC-4f65-9D91-7224C49458BB}"/>
                <c:ext xmlns:c16="http://schemas.microsoft.com/office/drawing/2014/chart" uri="{C3380CC4-5D6E-409C-BE32-E72D297353CC}">
                  <c16:uniqueId val="{00000019-644B-4EAF-8E42-8C0F78DC29A1}"/>
                </c:ext>
              </c:extLst>
            </c:dLbl>
            <c:dLbl>
              <c:idx val="25"/>
              <c:delete val="1"/>
              <c:extLst>
                <c:ext xmlns:c15="http://schemas.microsoft.com/office/drawing/2012/chart" uri="{CE6537A1-D6FC-4f65-9D91-7224C49458BB}"/>
                <c:ext xmlns:c16="http://schemas.microsoft.com/office/drawing/2014/chart" uri="{C3380CC4-5D6E-409C-BE32-E72D297353CC}">
                  <c16:uniqueId val="{0000001B-644B-4EAF-8E42-8C0F78DC29A1}"/>
                </c:ext>
              </c:extLst>
            </c:dLbl>
            <c:dLbl>
              <c:idx val="28"/>
              <c:layout>
                <c:manualLayout>
                  <c:x val="-2.9654317535528285E-5"/>
                  <c:y val="-1.3659557885663825E-2"/>
                </c:manualLayout>
              </c:layout>
              <c:tx>
                <c:rich>
                  <a:bodyPr/>
                  <a:lstStyle/>
                  <a:p>
                    <a:fld id="{CBF28590-B090-4AD3-934E-18ED05BC7B24}" type="VALUE">
                      <a:rPr lang="en-US">
                        <a:latin typeface="Aptos" panose="020B000402020202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644B-4EAF-8E42-8C0F78DC29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numCache>
            </c:numRef>
          </c:cat>
          <c:val>
            <c:numRef>
              <c:f>Sheet1!$C$2:$C$30</c:f>
              <c:numCache>
                <c:formatCode>General</c:formatCode>
                <c:ptCount val="29"/>
                <c:pt idx="15" formatCode="_(&quot;$&quot;* #,##0.0_);_(&quot;$&quot;* \(#,##0.0\);_(&quot;$&quot;* &quot;-&quot;??_);_(@_)">
                  <c:v>1.41</c:v>
                </c:pt>
                <c:pt idx="16" formatCode="_(&quot;$&quot;* #,##0.0_);_(&quot;$&quot;* \(#,##0.0\);_(&quot;$&quot;* &quot;-&quot;??_);_(@_)">
                  <c:v>2</c:v>
                </c:pt>
                <c:pt idx="17" formatCode="_(&quot;$&quot;* #,##0.0_);_(&quot;$&quot;* \(#,##0.0\);_(&quot;$&quot;* &quot;-&quot;??_);_(@_)">
                  <c:v>1.8</c:v>
                </c:pt>
                <c:pt idx="18" formatCode="_(&quot;$&quot;* #,##0.0_);_(&quot;$&quot;* \(#,##0.0\);_(&quot;$&quot;* &quot;-&quot;??_);_(@_)">
                  <c:v>1.9</c:v>
                </c:pt>
                <c:pt idx="19" formatCode="_(&quot;$&quot;* #,##0.0_);_(&quot;$&quot;* \(#,##0.0\);_(&quot;$&quot;* &quot;-&quot;??_);_(@_)">
                  <c:v>3.7</c:v>
                </c:pt>
                <c:pt idx="20" formatCode="_(&quot;$&quot;* #,##0.0_);_(&quot;$&quot;* \(#,##0.0\);_(&quot;$&quot;* &quot;-&quot;??_);_(@_)">
                  <c:v>7.3</c:v>
                </c:pt>
                <c:pt idx="21" formatCode="_(&quot;$&quot;* #,##0.0_);_(&quot;$&quot;* \(#,##0.0\);_(&quot;$&quot;* &quot;-&quot;??_);_(@_)">
                  <c:v>9.1999999999999993</c:v>
                </c:pt>
                <c:pt idx="22" formatCode="_(&quot;$&quot;* #,##0.0_);_(&quot;$&quot;* \(#,##0.0\);_(&quot;$&quot;* &quot;-&quot;??_);_(@_)">
                  <c:v>11.2</c:v>
                </c:pt>
                <c:pt idx="23" formatCode="_(&quot;$&quot;* #,##0.0_);_(&quot;$&quot;* \(#,##0.0\);_(&quot;$&quot;* &quot;-&quot;??_);_(@_)">
                  <c:v>17.399999999999999</c:v>
                </c:pt>
                <c:pt idx="24" formatCode="_(&quot;$&quot;* #,##0.0_);_(&quot;$&quot;* \(#,##0.0\);_(&quot;$&quot;* &quot;-&quot;??_);_(@_)">
                  <c:v>24.1</c:v>
                </c:pt>
                <c:pt idx="25" formatCode="_(&quot;$&quot;* #,##0.0_);_(&quot;$&quot;* \(#,##0.0\);_(&quot;$&quot;* &quot;-&quot;??_);_(@_)">
                  <c:v>38.700000000000003</c:v>
                </c:pt>
                <c:pt idx="26" formatCode="_(&quot;$&quot;* #,##0.0_);_(&quot;$&quot;* \(#,##0.0\);_(&quot;$&quot;* &quot;-&quot;??_);_(@_)">
                  <c:v>41.1</c:v>
                </c:pt>
                <c:pt idx="27" formatCode="_(&quot;$&quot;* #,##0.0_);_(&quot;$&quot;* \(#,##0.0\);_(&quot;$&quot;* &quot;-&quot;??_);_(@_)">
                  <c:v>47.4</c:v>
                </c:pt>
                <c:pt idx="28" formatCode="_(&quot;$&quot;* #,##0.0_);_(&quot;$&quot;* \(#,##0.0\);_(&quot;$&quot;* &quot;-&quot;??_);_(@_)">
                  <c:v>65.2</c:v>
                </c:pt>
              </c:numCache>
            </c:numRef>
          </c:val>
          <c:smooth val="0"/>
          <c:extLst>
            <c:ext xmlns:c16="http://schemas.microsoft.com/office/drawing/2014/chart" uri="{C3380CC4-5D6E-409C-BE32-E72D297353CC}">
              <c16:uniqueId val="{00000000-9014-4404-9DF4-C20F347F82BE}"/>
            </c:ext>
          </c:extLst>
        </c:ser>
        <c:dLbls>
          <c:dLblPos val="ctr"/>
          <c:showLegendKey val="0"/>
          <c:showVal val="1"/>
          <c:showCatName val="0"/>
          <c:showSerName val="0"/>
          <c:showPercent val="0"/>
          <c:showBubbleSize val="0"/>
        </c:dLbls>
        <c:smooth val="0"/>
        <c:axId val="959947984"/>
        <c:axId val="959948464"/>
      </c:lineChart>
      <c:catAx>
        <c:axId val="95994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959948464"/>
        <c:crosses val="autoZero"/>
        <c:auto val="1"/>
        <c:lblAlgn val="ctr"/>
        <c:lblOffset val="100"/>
        <c:tickMarkSkip val="1"/>
        <c:noMultiLvlLbl val="0"/>
      </c:catAx>
      <c:valAx>
        <c:axId val="959948464"/>
        <c:scaling>
          <c:orientation val="minMax"/>
        </c:scaling>
        <c:delete val="1"/>
        <c:axPos val="l"/>
        <c:numFmt formatCode="_(&quot;$&quot;* #,##0.0_);_(&quot;$&quot;* \(#,##0.0\);_(&quot;$&quot;* &quot;-&quot;??_);_(@_)" sourceLinked="1"/>
        <c:majorTickMark val="none"/>
        <c:minorTickMark val="none"/>
        <c:tickLblPos val="nextTo"/>
        <c:crossAx val="959947984"/>
        <c:crosses val="autoZero"/>
        <c:crossBetween val="between"/>
      </c:valAx>
      <c:spPr>
        <a:noFill/>
        <a:ln>
          <a:noFill/>
        </a:ln>
        <a:effectLst/>
      </c:spPr>
    </c:plotArea>
    <c:legend>
      <c:legendPos val="b"/>
      <c:layout>
        <c:manualLayout>
          <c:xMode val="edge"/>
          <c:yMode val="edge"/>
          <c:x val="0.30706131882768384"/>
          <c:y val="0.91641385217972959"/>
          <c:w val="0.38587730638147844"/>
          <c:h val="4.160583889902980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12460423991225E-2"/>
          <c:y val="5.0357849138336949E-2"/>
          <c:w val="0.90269591305937502"/>
          <c:h val="0.86270469075347112"/>
        </c:manualLayout>
      </c:layout>
      <c:barChart>
        <c:barDir val="col"/>
        <c:grouping val="clustered"/>
        <c:varyColors val="0"/>
        <c:ser>
          <c:idx val="0"/>
          <c:order val="0"/>
          <c:tx>
            <c:strRef>
              <c:f>Sheet1!$B$1</c:f>
              <c:strCache>
                <c:ptCount val="1"/>
                <c:pt idx="0">
                  <c:v>Annual Life Sales</c:v>
                </c:pt>
              </c:strCache>
            </c:strRef>
          </c:tx>
          <c:spPr>
            <a:solidFill>
              <a:srgbClr val="00437B"/>
            </a:solidFill>
            <a:ln>
              <a:noFill/>
            </a:ln>
            <a:effectLst/>
          </c:spPr>
          <c:invertIfNegative val="0"/>
          <c:dPt>
            <c:idx val="14"/>
            <c:invertIfNegative val="0"/>
            <c:bubble3D val="0"/>
            <c:spPr>
              <a:solidFill>
                <a:srgbClr val="00437B"/>
              </a:solidFill>
              <a:ln w="44450">
                <a:noFill/>
              </a:ln>
              <a:effectLst/>
            </c:spPr>
            <c:extLst>
              <c:ext xmlns:c16="http://schemas.microsoft.com/office/drawing/2014/chart" uri="{C3380CC4-5D6E-409C-BE32-E72D297353CC}">
                <c16:uniqueId val="{00000001-1223-4644-9F18-467B11A7D151}"/>
              </c:ext>
            </c:extLst>
          </c:dPt>
          <c:dPt>
            <c:idx val="16"/>
            <c:invertIfNegative val="0"/>
            <c:bubble3D val="0"/>
            <c:spPr>
              <a:solidFill>
                <a:srgbClr val="129DC0"/>
              </a:solidFill>
              <a:ln>
                <a:noFill/>
              </a:ln>
              <a:effectLst/>
            </c:spPr>
            <c:extLst>
              <c:ext xmlns:c16="http://schemas.microsoft.com/office/drawing/2014/chart" uri="{C3380CC4-5D6E-409C-BE32-E72D297353CC}">
                <c16:uniqueId val="{00000003-1223-4644-9F18-467B11A7D151}"/>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Sheet1!$B$2:$B$18</c:f>
              <c:numCache>
                <c:formatCode>_("$"* #,##0.0_);_("$"* \(#,##0.0\);_("$"* "-"??_);_(@_)</c:formatCode>
                <c:ptCount val="17"/>
                <c:pt idx="0">
                  <c:v>11.6</c:v>
                </c:pt>
                <c:pt idx="1">
                  <c:v>10</c:v>
                </c:pt>
                <c:pt idx="2">
                  <c:v>10.3</c:v>
                </c:pt>
                <c:pt idx="3">
                  <c:v>10.7</c:v>
                </c:pt>
                <c:pt idx="4">
                  <c:v>11.2</c:v>
                </c:pt>
                <c:pt idx="5">
                  <c:v>11.4</c:v>
                </c:pt>
                <c:pt idx="6">
                  <c:v>11.6</c:v>
                </c:pt>
                <c:pt idx="7">
                  <c:v>12.4</c:v>
                </c:pt>
                <c:pt idx="8">
                  <c:v>12.5</c:v>
                </c:pt>
                <c:pt idx="9">
                  <c:v>12.7</c:v>
                </c:pt>
                <c:pt idx="10">
                  <c:v>13</c:v>
                </c:pt>
                <c:pt idx="11">
                  <c:v>13.5</c:v>
                </c:pt>
                <c:pt idx="12">
                  <c:v>13.1</c:v>
                </c:pt>
                <c:pt idx="13">
                  <c:v>15.4</c:v>
                </c:pt>
                <c:pt idx="14">
                  <c:v>15.6</c:v>
                </c:pt>
                <c:pt idx="15">
                  <c:v>15.6</c:v>
                </c:pt>
                <c:pt idx="16">
                  <c:v>15.9</c:v>
                </c:pt>
              </c:numCache>
            </c:numRef>
          </c:val>
          <c:extLst>
            <c:ext xmlns:c16="http://schemas.microsoft.com/office/drawing/2014/chart" uri="{C3380CC4-5D6E-409C-BE32-E72D297353CC}">
              <c16:uniqueId val="{00000004-1223-4644-9F18-467B11A7D151}"/>
            </c:ext>
          </c:extLst>
        </c:ser>
        <c:dLbls>
          <c:dLblPos val="outEnd"/>
          <c:showLegendKey val="0"/>
          <c:showVal val="1"/>
          <c:showCatName val="0"/>
          <c:showSerName val="0"/>
          <c:showPercent val="0"/>
          <c:showBubbleSize val="0"/>
        </c:dLbls>
        <c:gapWidth val="41"/>
        <c:axId val="504705104"/>
        <c:axId val="504702152"/>
      </c:barChart>
      <c:catAx>
        <c:axId val="504705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effectLst/>
                <a:latin typeface="Aptos" panose="020B0004020202020204" pitchFamily="34" charset="0"/>
                <a:ea typeface="+mn-ea"/>
                <a:cs typeface="+mn-cs"/>
              </a:defRPr>
            </a:pPr>
            <a:endParaRPr lang="en-US"/>
          </a:p>
        </c:txPr>
        <c:crossAx val="504702152"/>
        <c:crosses val="autoZero"/>
        <c:auto val="1"/>
        <c:lblAlgn val="ctr"/>
        <c:lblOffset val="100"/>
        <c:noMultiLvlLbl val="0"/>
      </c:catAx>
      <c:valAx>
        <c:axId val="504702152"/>
        <c:scaling>
          <c:orientation val="minMax"/>
        </c:scaling>
        <c:delete val="1"/>
        <c:axPos val="l"/>
        <c:numFmt formatCode="_(&quot;$&quot;* #,##0.0_);_(&quot;$&quot;* \(#,##0.0\);_(&quot;$&quot;* &quot;-&quot;??_);_(@_)" sourceLinked="1"/>
        <c:majorTickMark val="out"/>
        <c:minorTickMark val="none"/>
        <c:tickLblPos val="nextTo"/>
        <c:crossAx val="50470510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4491541340509E-2"/>
          <c:y val="5.0357849138336949E-2"/>
          <c:w val="0.84070244592057097"/>
          <c:h val="0.86270469075347112"/>
        </c:manualLayout>
      </c:layout>
      <c:barChart>
        <c:barDir val="col"/>
        <c:grouping val="clustered"/>
        <c:varyColors val="0"/>
        <c:ser>
          <c:idx val="0"/>
          <c:order val="0"/>
          <c:tx>
            <c:strRef>
              <c:f>Sheet1!$B$1</c:f>
              <c:strCache>
                <c:ptCount val="1"/>
                <c:pt idx="0">
                  <c:v>Annual Life Sales</c:v>
                </c:pt>
              </c:strCache>
            </c:strRef>
          </c:tx>
          <c:spPr>
            <a:solidFill>
              <a:srgbClr val="129DC0"/>
            </a:solidFill>
            <a:ln>
              <a:noFill/>
            </a:ln>
            <a:effectLst/>
          </c:spPr>
          <c:invertIfNegative val="0"/>
          <c:dPt>
            <c:idx val="14"/>
            <c:invertIfNegative val="0"/>
            <c:bubble3D val="0"/>
            <c:spPr>
              <a:solidFill>
                <a:srgbClr val="129DC0"/>
              </a:solidFill>
              <a:ln w="44450">
                <a:noFill/>
              </a:ln>
              <a:effectLst/>
            </c:spPr>
            <c:extLst>
              <c:ext xmlns:c16="http://schemas.microsoft.com/office/drawing/2014/chart" uri="{C3380CC4-5D6E-409C-BE32-E72D297353CC}">
                <c16:uniqueId val="{00000001-1D84-4303-B6E1-57642140A3AB}"/>
              </c:ext>
            </c:extLst>
          </c:dPt>
          <c:dPt>
            <c:idx val="16"/>
            <c:invertIfNegative val="0"/>
            <c:bubble3D val="0"/>
            <c:spPr>
              <a:solidFill>
                <a:srgbClr val="129DC0"/>
              </a:solidFill>
              <a:ln>
                <a:noFill/>
              </a:ln>
              <a:effectLst/>
            </c:spPr>
            <c:extLst>
              <c:ext xmlns:c16="http://schemas.microsoft.com/office/drawing/2014/chart" uri="{C3380CC4-5D6E-409C-BE32-E72D297353CC}">
                <c16:uniqueId val="{00000003-1D84-4303-B6E1-57642140A3AB}"/>
              </c:ext>
            </c:extLst>
          </c:dPt>
          <c:dLbls>
            <c:delete val="1"/>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Sheet1!$B$2:$B$18</c:f>
              <c:numCache>
                <c:formatCode>_("$"* #,##0.0_);_("$"* \(#,##0.0\);_("$"* "-"??_);_(@_)</c:formatCode>
                <c:ptCount val="17"/>
                <c:pt idx="0">
                  <c:v>11.6</c:v>
                </c:pt>
                <c:pt idx="1">
                  <c:v>10</c:v>
                </c:pt>
                <c:pt idx="2">
                  <c:v>10.3</c:v>
                </c:pt>
                <c:pt idx="3">
                  <c:v>10.7</c:v>
                </c:pt>
                <c:pt idx="4">
                  <c:v>11.2</c:v>
                </c:pt>
                <c:pt idx="5">
                  <c:v>11.4</c:v>
                </c:pt>
                <c:pt idx="6">
                  <c:v>11.6</c:v>
                </c:pt>
                <c:pt idx="7">
                  <c:v>12.4</c:v>
                </c:pt>
                <c:pt idx="8">
                  <c:v>12.5</c:v>
                </c:pt>
                <c:pt idx="9">
                  <c:v>12.7</c:v>
                </c:pt>
                <c:pt idx="10">
                  <c:v>13</c:v>
                </c:pt>
                <c:pt idx="11">
                  <c:v>13.5</c:v>
                </c:pt>
                <c:pt idx="12">
                  <c:v>13.1</c:v>
                </c:pt>
                <c:pt idx="13">
                  <c:v>15.4</c:v>
                </c:pt>
                <c:pt idx="14">
                  <c:v>15.6</c:v>
                </c:pt>
                <c:pt idx="15">
                  <c:v>15.6</c:v>
                </c:pt>
                <c:pt idx="16">
                  <c:v>15.9</c:v>
                </c:pt>
              </c:numCache>
            </c:numRef>
          </c:val>
          <c:extLst>
            <c:ext xmlns:c16="http://schemas.microsoft.com/office/drawing/2014/chart" uri="{C3380CC4-5D6E-409C-BE32-E72D297353CC}">
              <c16:uniqueId val="{00000004-1D84-4303-B6E1-57642140A3AB}"/>
            </c:ext>
          </c:extLst>
        </c:ser>
        <c:dLbls>
          <c:dLblPos val="outEnd"/>
          <c:showLegendKey val="0"/>
          <c:showVal val="1"/>
          <c:showCatName val="0"/>
          <c:showSerName val="0"/>
          <c:showPercent val="0"/>
          <c:showBubbleSize val="0"/>
        </c:dLbls>
        <c:gapWidth val="41"/>
        <c:axId val="712399264"/>
        <c:axId val="712398784"/>
      </c:barChart>
      <c:lineChart>
        <c:grouping val="standard"/>
        <c:varyColors val="0"/>
        <c:ser>
          <c:idx val="1"/>
          <c:order val="1"/>
          <c:tx>
            <c:strRef>
              <c:f>Sheet1!$C$1</c:f>
              <c:strCache>
                <c:ptCount val="1"/>
                <c:pt idx="0">
                  <c:v>Policies (thousands)</c:v>
                </c:pt>
              </c:strCache>
            </c:strRef>
          </c:tx>
          <c:spPr>
            <a:ln w="28575" cap="rnd">
              <a:gradFill>
                <a:gsLst>
                  <a:gs pos="0">
                    <a:schemeClr val="accent2"/>
                  </a:gs>
                  <a:gs pos="100000">
                    <a:schemeClr val="accent2">
                      <a:lumMod val="84000"/>
                    </a:schemeClr>
                  </a:gs>
                </a:gsLst>
                <a:lin ang="5400000" scaled="1"/>
              </a:gradFill>
              <a:round/>
            </a:ln>
            <a:effectLst/>
          </c:spPr>
          <c:marker>
            <c:symbol val="none"/>
          </c:marker>
          <c:dLbls>
            <c:dLbl>
              <c:idx val="0"/>
              <c:layout>
                <c:manualLayout>
                  <c:x val="-2.3852885039037416E-2"/>
                  <c:y val="2.9419446601677487E-2"/>
                </c:manualLayout>
              </c:layout>
              <c:tx>
                <c:rich>
                  <a:bodyPr/>
                  <a:lstStyle/>
                  <a:p>
                    <a:fld id="{166478E8-C043-4D7B-8A4C-7EC57BC5C1AF}"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DB-4ECA-891B-D843C7233B0D}"/>
                </c:ext>
              </c:extLst>
            </c:dLbl>
            <c:dLbl>
              <c:idx val="1"/>
              <c:layout>
                <c:manualLayout>
                  <c:x val="-6.3139989809216949E-3"/>
                  <c:y val="-4.5967885315121075E-2"/>
                </c:manualLayout>
              </c:layout>
              <c:tx>
                <c:rich>
                  <a:bodyPr/>
                  <a:lstStyle/>
                  <a:p>
                    <a:fld id="{302AE5E4-A934-4510-865A-7D0192D71294}"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4DB-4ECA-891B-D843C7233B0D}"/>
                </c:ext>
              </c:extLst>
            </c:dLbl>
            <c:dLbl>
              <c:idx val="2"/>
              <c:layout>
                <c:manualLayout>
                  <c:x val="-2.1046663269738922E-2"/>
                  <c:y val="3.3096877426887175E-2"/>
                </c:manualLayout>
              </c:layout>
              <c:tx>
                <c:rich>
                  <a:bodyPr/>
                  <a:lstStyle/>
                  <a:p>
                    <a:fld id="{A7989B6B-3B55-4C86-A632-3F7A88CF393D}"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4DB-4ECA-891B-D843C7233B0D}"/>
                </c:ext>
              </c:extLst>
            </c:dLbl>
            <c:dLbl>
              <c:idx val="3"/>
              <c:layout>
                <c:manualLayout>
                  <c:x val="-6.3139989809216689E-3"/>
                  <c:y val="3.3096877426887175E-2"/>
                </c:manualLayout>
              </c:layout>
              <c:tx>
                <c:rich>
                  <a:bodyPr/>
                  <a:lstStyle/>
                  <a:p>
                    <a:fld id="{23D0B52F-5877-4624-9F0A-7261C818CBDA}"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4DB-4ECA-891B-D843C7233B0D}"/>
                </c:ext>
              </c:extLst>
            </c:dLbl>
            <c:dLbl>
              <c:idx val="4"/>
              <c:layout>
                <c:manualLayout>
                  <c:x val="-1.1926442519518708E-2"/>
                  <c:y val="-2.5742015776467803E-2"/>
                </c:manualLayout>
              </c:layout>
              <c:tx>
                <c:rich>
                  <a:bodyPr/>
                  <a:lstStyle/>
                  <a:p>
                    <a:fld id="{FF40DACE-5B37-4E7E-AA93-71B9850D53BC}"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4DB-4ECA-891B-D843C7233B0D}"/>
                </c:ext>
              </c:extLst>
            </c:dLbl>
            <c:dLbl>
              <c:idx val="9"/>
              <c:layout>
                <c:manualLayout>
                  <c:x val="2.8062217692985197E-3"/>
                  <c:y val="-2.0225869538653306E-2"/>
                </c:manualLayout>
              </c:layout>
              <c:tx>
                <c:rich>
                  <a:bodyPr/>
                  <a:lstStyle/>
                  <a:p>
                    <a:fld id="{CFEFFBC2-381E-419C-82DA-1D2CFD1B2A02}"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4DB-4ECA-891B-D843C7233B0D}"/>
                </c:ext>
              </c:extLst>
            </c:dLbl>
            <c:dLbl>
              <c:idx val="10"/>
              <c:layout>
                <c:manualLayout>
                  <c:x val="-2.3852885039037416E-2"/>
                  <c:y val="3.4935592839492019E-2"/>
                </c:manualLayout>
              </c:layout>
              <c:tx>
                <c:rich>
                  <a:bodyPr/>
                  <a:lstStyle/>
                  <a:p>
                    <a:fld id="{709EBBD5-01DD-4138-B51D-A2361F01773B}"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4DB-4ECA-891B-D843C7233B0D}"/>
                </c:ext>
              </c:extLst>
            </c:dLbl>
            <c:dLbl>
              <c:idx val="11"/>
              <c:layout>
                <c:manualLayout>
                  <c:x val="-1.3329553404168071E-2"/>
                  <c:y val="2.9419446601677422E-2"/>
                </c:manualLayout>
              </c:layout>
              <c:tx>
                <c:rich>
                  <a:bodyPr/>
                  <a:lstStyle/>
                  <a:p>
                    <a:fld id="{4ABF8B85-12D6-4326-ADA6-6656F08A66C8}"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4DB-4ECA-891B-D843C7233B0D}"/>
                </c:ext>
              </c:extLst>
            </c:dLbl>
            <c:dLbl>
              <c:idx val="12"/>
              <c:layout>
                <c:manualLayout>
                  <c:x val="-4.2093326539477793E-3"/>
                  <c:y val="2.7580731189072644E-2"/>
                </c:manualLayout>
              </c:layout>
              <c:tx>
                <c:rich>
                  <a:bodyPr/>
                  <a:lstStyle/>
                  <a:p>
                    <a:fld id="{D7A54887-27AC-4771-BC47-B45219D95AD4}"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4DB-4ECA-891B-D843C7233B0D}"/>
                </c:ext>
              </c:extLst>
            </c:dLbl>
            <c:dLbl>
              <c:idx val="14"/>
              <c:layout>
                <c:manualLayout>
                  <c:x val="-1.3329553404168071E-2"/>
                  <c:y val="2.7580731189072644E-2"/>
                </c:manualLayout>
              </c:layout>
              <c:tx>
                <c:rich>
                  <a:bodyPr/>
                  <a:lstStyle/>
                  <a:p>
                    <a:fld id="{41579F55-7B67-4145-8D47-FDA064F1756C}"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4DB-4ECA-891B-D843C7233B0D}"/>
                </c:ext>
              </c:extLst>
            </c:dLbl>
            <c:dLbl>
              <c:idx val="15"/>
              <c:layout>
                <c:manualLayout>
                  <c:x val="3.5077772116231393E-2"/>
                  <c:y val="-5.1484031552935607E-2"/>
                </c:manualLayout>
              </c:layout>
              <c:tx>
                <c:rich>
                  <a:bodyPr/>
                  <a:lstStyle/>
                  <a:p>
                    <a:fld id="{CDEC9722-C6A4-4610-BF61-78F0FD0EDAE9}" type="VALUE">
                      <a:rPr lang="en-US">
                        <a:latin typeface="Aptos" panose="020B00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DB-4ECA-891B-D843C7233B0D}"/>
                </c:ext>
              </c:extLst>
            </c:dLbl>
            <c:dLbl>
              <c:idx val="16"/>
              <c:delete val="1"/>
              <c:extLst>
                <c:ext xmlns:c15="http://schemas.microsoft.com/office/drawing/2012/chart" uri="{CE6537A1-D6FC-4f65-9D91-7224C49458BB}"/>
                <c:ext xmlns:c16="http://schemas.microsoft.com/office/drawing/2014/chart" uri="{C3380CC4-5D6E-409C-BE32-E72D297353CC}">
                  <c16:uniqueId val="{00000006-1D84-4303-B6E1-57642140A3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Sheet1!$C$2:$C$18</c:f>
              <c:numCache>
                <c:formatCode>#,##0</c:formatCode>
                <c:ptCount val="17"/>
                <c:pt idx="0">
                  <c:v>9585</c:v>
                </c:pt>
                <c:pt idx="1">
                  <c:v>9585</c:v>
                </c:pt>
                <c:pt idx="2">
                  <c:v>9485</c:v>
                </c:pt>
                <c:pt idx="3">
                  <c:v>9675</c:v>
                </c:pt>
                <c:pt idx="4">
                  <c:v>9870</c:v>
                </c:pt>
                <c:pt idx="5">
                  <c:v>9740</c:v>
                </c:pt>
                <c:pt idx="6">
                  <c:v>9250</c:v>
                </c:pt>
                <c:pt idx="7">
                  <c:v>10175</c:v>
                </c:pt>
                <c:pt idx="8">
                  <c:v>10375</c:v>
                </c:pt>
                <c:pt idx="9">
                  <c:v>9975</c:v>
                </c:pt>
                <c:pt idx="10">
                  <c:v>9870</c:v>
                </c:pt>
                <c:pt idx="11">
                  <c:v>9695</c:v>
                </c:pt>
                <c:pt idx="12">
                  <c:v>9810</c:v>
                </c:pt>
                <c:pt idx="13">
                  <c:v>10075</c:v>
                </c:pt>
                <c:pt idx="14">
                  <c:v>9160</c:v>
                </c:pt>
                <c:pt idx="15">
                  <c:v>9375</c:v>
                </c:pt>
                <c:pt idx="16" formatCode="General">
                  <c:v>9375</c:v>
                </c:pt>
              </c:numCache>
            </c:numRef>
          </c:val>
          <c:smooth val="0"/>
          <c:extLst>
            <c:ext xmlns:c16="http://schemas.microsoft.com/office/drawing/2014/chart" uri="{C3380CC4-5D6E-409C-BE32-E72D297353CC}">
              <c16:uniqueId val="{00000005-1D84-4303-B6E1-57642140A3AB}"/>
            </c:ext>
          </c:extLst>
        </c:ser>
        <c:dLbls>
          <c:showLegendKey val="0"/>
          <c:showVal val="0"/>
          <c:showCatName val="0"/>
          <c:showSerName val="0"/>
          <c:showPercent val="0"/>
          <c:showBubbleSize val="0"/>
        </c:dLbls>
        <c:marker val="1"/>
        <c:smooth val="0"/>
        <c:axId val="504705104"/>
        <c:axId val="504702152"/>
      </c:lineChart>
      <c:catAx>
        <c:axId val="504705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effectLst/>
                <a:latin typeface="Aptos" panose="020B0004020202020204" pitchFamily="34" charset="0"/>
                <a:ea typeface="+mn-ea"/>
                <a:cs typeface="+mn-cs"/>
              </a:defRPr>
            </a:pPr>
            <a:endParaRPr lang="en-US"/>
          </a:p>
        </c:txPr>
        <c:crossAx val="504702152"/>
        <c:crosses val="autoZero"/>
        <c:auto val="1"/>
        <c:lblAlgn val="ctr"/>
        <c:lblOffset val="100"/>
        <c:noMultiLvlLbl val="0"/>
      </c:catAx>
      <c:valAx>
        <c:axId val="504702152"/>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i="0" u="none" strike="noStrike" baseline="0" dirty="0">
                    <a:effectLst/>
                    <a:latin typeface="Aptos" panose="020B0004020202020204" pitchFamily="34" charset="0"/>
                  </a:rPr>
                  <a:t>New Policies (thousands)</a:t>
                </a:r>
                <a:r>
                  <a:rPr lang="en-US" sz="1800" b="1" i="0" u="none" strike="noStrike" baseline="0" dirty="0">
                    <a:latin typeface="Aptos" panose="020B0004020202020204" pitchFamily="34" charset="0"/>
                  </a:rPr>
                  <a:t> </a:t>
                </a:r>
                <a:endParaRPr lang="en-US" dirty="0">
                  <a:latin typeface="Aptos" panose="020B0004020202020204" pitchFamily="34"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504705104"/>
        <c:crosses val="autoZero"/>
        <c:crossBetween val="between"/>
      </c:valAx>
      <c:valAx>
        <c:axId val="712398784"/>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i="0" u="none" strike="noStrike" baseline="0" dirty="0">
                    <a:effectLst/>
                    <a:latin typeface="Aptos" panose="020B0004020202020204" pitchFamily="34" charset="0"/>
                  </a:rPr>
                  <a:t>Annualized Premium ($millions)</a:t>
                </a:r>
                <a:r>
                  <a:rPr lang="en-US" sz="1800" b="1" i="0" u="none" strike="noStrike" baseline="0" dirty="0">
                    <a:latin typeface="Aptos" panose="020B0004020202020204" pitchFamily="34" charset="0"/>
                  </a:rPr>
                  <a:t> </a:t>
                </a:r>
                <a:endParaRPr lang="en-US" dirty="0">
                  <a:latin typeface="Aptos" panose="020B0004020202020204" pitchFamily="34"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_(&quot;$&quot;* #,##0.0_);_(&quot;$&quot;* \(#,##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712399264"/>
        <c:crosses val="max"/>
        <c:crossBetween val="between"/>
      </c:valAx>
      <c:catAx>
        <c:axId val="712399264"/>
        <c:scaling>
          <c:orientation val="minMax"/>
        </c:scaling>
        <c:delete val="1"/>
        <c:axPos val="b"/>
        <c:numFmt formatCode="General" sourceLinked="1"/>
        <c:majorTickMark val="out"/>
        <c:minorTickMark val="none"/>
        <c:tickLblPos val="nextTo"/>
        <c:crossAx val="712398784"/>
        <c:crosses val="autoZero"/>
        <c:auto val="1"/>
        <c:lblAlgn val="ctr"/>
        <c:lblOffset val="100"/>
        <c:noMultiLvlLbl val="0"/>
      </c:cat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41360454943136E-2"/>
          <c:y val="2.6192819647544056E-2"/>
          <c:w val="0.98275862068965514"/>
          <c:h val="0.9033240956612267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Sheet1!$B$2:$B$16</c:f>
              <c:numCache>
                <c:formatCode>0%</c:formatCode>
                <c:ptCount val="15"/>
                <c:pt idx="0">
                  <c:v>0.35</c:v>
                </c:pt>
                <c:pt idx="1">
                  <c:v>0.34</c:v>
                </c:pt>
                <c:pt idx="2">
                  <c:v>0.33</c:v>
                </c:pt>
                <c:pt idx="3">
                  <c:v>0.31</c:v>
                </c:pt>
                <c:pt idx="4">
                  <c:v>0.36</c:v>
                </c:pt>
                <c:pt idx="5">
                  <c:v>0.34</c:v>
                </c:pt>
                <c:pt idx="6">
                  <c:v>0.35</c:v>
                </c:pt>
                <c:pt idx="7">
                  <c:v>0.33</c:v>
                </c:pt>
                <c:pt idx="8">
                  <c:v>0.35</c:v>
                </c:pt>
                <c:pt idx="9">
                  <c:v>0.41</c:v>
                </c:pt>
                <c:pt idx="10">
                  <c:v>0.4</c:v>
                </c:pt>
                <c:pt idx="11">
                  <c:v>0.41</c:v>
                </c:pt>
                <c:pt idx="12">
                  <c:v>0.41</c:v>
                </c:pt>
                <c:pt idx="13">
                  <c:v>0.42</c:v>
                </c:pt>
                <c:pt idx="14">
                  <c:v>0.4</c:v>
                </c:pt>
              </c:numCache>
            </c:numRef>
          </c:val>
          <c:smooth val="0"/>
          <c:extLst>
            <c:ext xmlns:c16="http://schemas.microsoft.com/office/drawing/2014/chart" uri="{C3380CC4-5D6E-409C-BE32-E72D297353CC}">
              <c16:uniqueId val="{00000000-D679-4C6B-8708-CFE873855CB8}"/>
            </c:ext>
          </c:extLst>
        </c:ser>
        <c:dLbls>
          <c:dLblPos val="t"/>
          <c:showLegendKey val="0"/>
          <c:showVal val="1"/>
          <c:showCatName val="0"/>
          <c:showSerName val="0"/>
          <c:showPercent val="0"/>
          <c:showBubbleSize val="0"/>
        </c:dLbls>
        <c:marker val="1"/>
        <c:smooth val="0"/>
        <c:axId val="751672320"/>
        <c:axId val="751683840"/>
      </c:lineChart>
      <c:catAx>
        <c:axId val="75167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751683840"/>
        <c:crosses val="autoZero"/>
        <c:auto val="1"/>
        <c:lblAlgn val="ctr"/>
        <c:lblOffset val="100"/>
        <c:noMultiLvlLbl val="0"/>
      </c:catAx>
      <c:valAx>
        <c:axId val="751683840"/>
        <c:scaling>
          <c:orientation val="minMax"/>
          <c:min val="0.25"/>
        </c:scaling>
        <c:delete val="1"/>
        <c:axPos val="l"/>
        <c:numFmt formatCode="0%" sourceLinked="1"/>
        <c:majorTickMark val="none"/>
        <c:minorTickMark val="none"/>
        <c:tickLblPos val="nextTo"/>
        <c:crossAx val="751672320"/>
        <c:crosses val="autoZero"/>
        <c:crossBetween val="between"/>
        <c:minorUnit val="5.000000000000001E-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04079172442782E-3"/>
          <c:y val="0"/>
          <c:w val="0.99098578619682731"/>
          <c:h val="0.83973610547051858"/>
        </c:manualLayout>
      </c:layout>
      <c:barChart>
        <c:barDir val="col"/>
        <c:grouping val="stacked"/>
        <c:varyColors val="0"/>
        <c:ser>
          <c:idx val="1"/>
          <c:order val="0"/>
          <c:tx>
            <c:strRef>
              <c:f>Sheet1!$B$1</c:f>
              <c:strCache>
                <c:ptCount val="1"/>
                <c:pt idx="0">
                  <c:v>Affiliated</c:v>
                </c:pt>
              </c:strCache>
            </c:strRef>
          </c:tx>
          <c:spPr>
            <a:solidFill>
              <a:schemeClr val="accent1"/>
            </a:solidFill>
            <a:ln>
              <a:noFill/>
            </a:ln>
            <a:effectLst/>
          </c:spPr>
          <c:invertIfNegative val="0"/>
          <c:dLbls>
            <c:delete val="1"/>
          </c:dLbls>
          <c:cat>
            <c:numRef>
              <c:f>Sheet1!$A$2:$A$8</c:f>
              <c:numCache>
                <c:formatCode>General</c:formatCode>
                <c:ptCount val="7"/>
                <c:pt idx="0">
                  <c:v>1998</c:v>
                </c:pt>
                <c:pt idx="1">
                  <c:v>2007</c:v>
                </c:pt>
                <c:pt idx="2">
                  <c:v>2013</c:v>
                </c:pt>
                <c:pt idx="3">
                  <c:v>2018</c:v>
                </c:pt>
                <c:pt idx="4">
                  <c:v>2021</c:v>
                </c:pt>
                <c:pt idx="5">
                  <c:v>2022</c:v>
                </c:pt>
                <c:pt idx="6">
                  <c:v>2023</c:v>
                </c:pt>
              </c:numCache>
            </c:numRef>
          </c:cat>
          <c:val>
            <c:numRef>
              <c:f>Sheet1!$B$2:$B$8</c:f>
              <c:numCache>
                <c:formatCode>_(* #,##0_);_(* \(#,##0\);_(* "-"??_);_(@_)</c:formatCode>
                <c:ptCount val="7"/>
                <c:pt idx="0">
                  <c:v>195000</c:v>
                </c:pt>
                <c:pt idx="1">
                  <c:v>162000</c:v>
                </c:pt>
                <c:pt idx="2">
                  <c:v>146000</c:v>
                </c:pt>
                <c:pt idx="3">
                  <c:v>135000</c:v>
                </c:pt>
                <c:pt idx="4">
                  <c:v>125000</c:v>
                </c:pt>
                <c:pt idx="5">
                  <c:v>122000</c:v>
                </c:pt>
                <c:pt idx="6">
                  <c:v>120000</c:v>
                </c:pt>
              </c:numCache>
            </c:numRef>
          </c:val>
          <c:extLst>
            <c:ext xmlns:c16="http://schemas.microsoft.com/office/drawing/2014/chart" uri="{C3380CC4-5D6E-409C-BE32-E72D297353CC}">
              <c16:uniqueId val="{00000000-4781-4276-ABA0-08FF0F9ED2C3}"/>
            </c:ext>
          </c:extLst>
        </c:ser>
        <c:ser>
          <c:idx val="2"/>
          <c:order val="1"/>
          <c:tx>
            <c:strRef>
              <c:f>Sheet1!$C$1</c:f>
              <c:strCache>
                <c:ptCount val="1"/>
                <c:pt idx="0">
                  <c:v>Independent</c:v>
                </c:pt>
              </c:strCache>
            </c:strRef>
          </c:tx>
          <c:spPr>
            <a:solidFill>
              <a:srgbClr val="F9C606"/>
            </a:solidFill>
            <a:ln>
              <a:noFill/>
            </a:ln>
            <a:effectLst/>
          </c:spPr>
          <c:invertIfNegative val="0"/>
          <c:dLbls>
            <c:delete val="1"/>
          </c:dLbls>
          <c:cat>
            <c:numRef>
              <c:f>Sheet1!$A$2:$A$8</c:f>
              <c:numCache>
                <c:formatCode>General</c:formatCode>
                <c:ptCount val="7"/>
                <c:pt idx="0">
                  <c:v>1998</c:v>
                </c:pt>
                <c:pt idx="1">
                  <c:v>2007</c:v>
                </c:pt>
                <c:pt idx="2">
                  <c:v>2013</c:v>
                </c:pt>
                <c:pt idx="3">
                  <c:v>2018</c:v>
                </c:pt>
                <c:pt idx="4">
                  <c:v>2021</c:v>
                </c:pt>
                <c:pt idx="5">
                  <c:v>2022</c:v>
                </c:pt>
                <c:pt idx="6">
                  <c:v>2023</c:v>
                </c:pt>
              </c:numCache>
            </c:numRef>
          </c:cat>
          <c:val>
            <c:numRef>
              <c:f>Sheet1!$C$2:$C$8</c:f>
              <c:numCache>
                <c:formatCode>_(* #,##0_);_(* \(#,##0\);_(* "-"??_);_(@_)</c:formatCode>
                <c:ptCount val="7"/>
                <c:pt idx="0">
                  <c:v>119000</c:v>
                </c:pt>
                <c:pt idx="1">
                  <c:v>163000</c:v>
                </c:pt>
                <c:pt idx="2">
                  <c:v>190000</c:v>
                </c:pt>
                <c:pt idx="3">
                  <c:v>197000</c:v>
                </c:pt>
                <c:pt idx="4">
                  <c:v>195000</c:v>
                </c:pt>
                <c:pt idx="5">
                  <c:v>196000</c:v>
                </c:pt>
                <c:pt idx="6">
                  <c:v>197000</c:v>
                </c:pt>
              </c:numCache>
            </c:numRef>
          </c:val>
          <c:extLst>
            <c:ext xmlns:c16="http://schemas.microsoft.com/office/drawing/2014/chart" uri="{C3380CC4-5D6E-409C-BE32-E72D297353CC}">
              <c16:uniqueId val="{00000001-4781-4276-ABA0-08FF0F9ED2C3}"/>
            </c:ext>
          </c:extLst>
        </c:ser>
        <c:dLbls>
          <c:showLegendKey val="0"/>
          <c:showVal val="1"/>
          <c:showCatName val="0"/>
          <c:showSerName val="0"/>
          <c:showPercent val="0"/>
          <c:showBubbleSize val="0"/>
        </c:dLbls>
        <c:gapWidth val="150"/>
        <c:overlap val="100"/>
        <c:axId val="44633248"/>
        <c:axId val="44629640"/>
      </c:barChart>
      <c:lineChart>
        <c:grouping val="standard"/>
        <c:varyColors val="0"/>
        <c:ser>
          <c:idx val="0"/>
          <c:order val="2"/>
          <c:tx>
            <c:strRef>
              <c:f>Sheet1!$D$1</c:f>
              <c:strCache>
                <c:ptCount val="1"/>
                <c:pt idx="0">
                  <c:v>Total</c:v>
                </c:pt>
              </c:strCache>
            </c:strRef>
          </c:tx>
          <c:spPr>
            <a:ln w="3175" cap="rnd">
              <a:solidFill>
                <a:schemeClr val="tx1"/>
              </a:solidFill>
              <a:round/>
            </a:ln>
            <a:effectLst/>
          </c:spPr>
          <c:marker>
            <c:symbol val="square"/>
            <c:size val="7"/>
            <c:spPr>
              <a:solidFill>
                <a:schemeClr val="tx1"/>
              </a:solidFill>
              <a:ln w="3175" cap="rnd">
                <a:solidFill>
                  <a:schemeClr val="tx1"/>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1998</c:v>
                </c:pt>
                <c:pt idx="1">
                  <c:v>2007</c:v>
                </c:pt>
                <c:pt idx="2">
                  <c:v>2013</c:v>
                </c:pt>
                <c:pt idx="3">
                  <c:v>2018</c:v>
                </c:pt>
                <c:pt idx="4">
                  <c:v>2021</c:v>
                </c:pt>
                <c:pt idx="5">
                  <c:v>2022</c:v>
                </c:pt>
                <c:pt idx="6">
                  <c:v>2023</c:v>
                </c:pt>
              </c:numCache>
            </c:numRef>
          </c:cat>
          <c:val>
            <c:numRef>
              <c:f>Sheet1!$D$2:$D$8</c:f>
              <c:numCache>
                <c:formatCode>_(* #,##0_);_(* \(#,##0\);_(* "-"??_);_(@_)</c:formatCode>
                <c:ptCount val="7"/>
                <c:pt idx="0">
                  <c:v>314000</c:v>
                </c:pt>
                <c:pt idx="1">
                  <c:v>325000</c:v>
                </c:pt>
                <c:pt idx="2">
                  <c:v>336000</c:v>
                </c:pt>
                <c:pt idx="3">
                  <c:v>332000</c:v>
                </c:pt>
                <c:pt idx="4">
                  <c:v>320000</c:v>
                </c:pt>
                <c:pt idx="5">
                  <c:v>318000</c:v>
                </c:pt>
                <c:pt idx="6">
                  <c:v>317000</c:v>
                </c:pt>
              </c:numCache>
            </c:numRef>
          </c:val>
          <c:smooth val="0"/>
          <c:extLst>
            <c:ext xmlns:c16="http://schemas.microsoft.com/office/drawing/2014/chart" uri="{C3380CC4-5D6E-409C-BE32-E72D297353CC}">
              <c16:uniqueId val="{00000002-4781-4276-ABA0-08FF0F9ED2C3}"/>
            </c:ext>
          </c:extLst>
        </c:ser>
        <c:dLbls>
          <c:showLegendKey val="0"/>
          <c:showVal val="1"/>
          <c:showCatName val="0"/>
          <c:showSerName val="0"/>
          <c:showPercent val="0"/>
          <c:showBubbleSize val="0"/>
        </c:dLbls>
        <c:marker val="1"/>
        <c:smooth val="0"/>
        <c:axId val="458415296"/>
        <c:axId val="458413656"/>
      </c:lineChart>
      <c:catAx>
        <c:axId val="446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crossAx val="44629640"/>
        <c:crosses val="autoZero"/>
        <c:auto val="1"/>
        <c:lblAlgn val="ctr"/>
        <c:lblOffset val="100"/>
        <c:noMultiLvlLbl val="0"/>
      </c:catAx>
      <c:valAx>
        <c:axId val="44629640"/>
        <c:scaling>
          <c:orientation val="minMax"/>
        </c:scaling>
        <c:delete val="1"/>
        <c:axPos val="l"/>
        <c:numFmt formatCode="_(* #,##0_);_(* \(#,##0\);_(* &quot;-&quot;??_);_(@_)" sourceLinked="1"/>
        <c:majorTickMark val="out"/>
        <c:minorTickMark val="none"/>
        <c:tickLblPos val="nextTo"/>
        <c:crossAx val="44633248"/>
        <c:crosses val="autoZero"/>
        <c:crossBetween val="between"/>
      </c:valAx>
      <c:valAx>
        <c:axId val="458413656"/>
        <c:scaling>
          <c:orientation val="minMax"/>
          <c:min val="0"/>
        </c:scaling>
        <c:delete val="1"/>
        <c:axPos val="r"/>
        <c:numFmt formatCode="_(* #,##0_);_(* \(#,##0\);_(* &quot;-&quot;??_);_(@_)" sourceLinked="1"/>
        <c:majorTickMark val="out"/>
        <c:minorTickMark val="none"/>
        <c:tickLblPos val="nextTo"/>
        <c:crossAx val="458415296"/>
        <c:crosses val="max"/>
        <c:crossBetween val="between"/>
      </c:valAx>
      <c:catAx>
        <c:axId val="458415296"/>
        <c:scaling>
          <c:orientation val="minMax"/>
        </c:scaling>
        <c:delete val="1"/>
        <c:axPos val="b"/>
        <c:numFmt formatCode="General" sourceLinked="1"/>
        <c:majorTickMark val="out"/>
        <c:minorTickMark val="none"/>
        <c:tickLblPos val="nextTo"/>
        <c:crossAx val="458413656"/>
        <c:crosses val="autoZero"/>
        <c:auto val="1"/>
        <c:lblAlgn val="ctr"/>
        <c:lblOffset val="100"/>
        <c:noMultiLvlLbl val="0"/>
      </c:catAx>
      <c:spPr>
        <a:noFill/>
        <a:ln>
          <a:noFill/>
        </a:ln>
        <a:effectLst/>
      </c:spPr>
    </c:plotArea>
    <c:legend>
      <c:legendPos val="b"/>
      <c:legendEntry>
        <c:idx val="1"/>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showDLblsOverMax val="0"/>
  </c:chart>
  <c:spPr>
    <a:noFill/>
    <a:ln w="38100">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48047586005769E-2"/>
          <c:y val="1.1848856601032842E-3"/>
          <c:w val="0.91284492814834917"/>
          <c:h val="0.79427843644417229"/>
        </c:manualLayout>
      </c:layout>
      <c:barChart>
        <c:barDir val="col"/>
        <c:grouping val="stacked"/>
        <c:varyColors val="0"/>
        <c:ser>
          <c:idx val="0"/>
          <c:order val="0"/>
          <c:tx>
            <c:strRef>
              <c:f>Sheet1!$B$1</c:f>
              <c:strCache>
                <c:ptCount val="1"/>
                <c:pt idx="0">
                  <c:v>Under 35</c:v>
                </c:pt>
              </c:strCache>
            </c:strRef>
          </c:tx>
          <c:spPr>
            <a:solidFill>
              <a:schemeClr val="accent1"/>
            </a:solidFill>
            <a:ln>
              <a:noFill/>
            </a:ln>
            <a:effectLst/>
          </c:spPr>
          <c:invertIfNegative val="0"/>
          <c:dLbls>
            <c:dLbl>
              <c:idx val="1"/>
              <c:layout>
                <c:manualLayout>
                  <c:x val="-1.1706974168294246E-16"/>
                  <c:y val="2.9745458100219904E-4"/>
                </c:manualLayout>
              </c:layout>
              <c:tx>
                <c:rich>
                  <a:bodyPr/>
                  <a:lstStyle/>
                  <a:p>
                    <a:fld id="{8855DB00-8078-4B15-89BB-73072C57EB76}" type="VALUE">
                      <a:rPr lang="en-US">
                        <a:latin typeface="Aptos" panose="020B0004020202020204" pitchFamily="34"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6B-46C4-A7EA-C60BBEFBFD7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Affiliated</c:v>
                </c:pt>
                <c:pt idx="1">
                  <c:v>Independent
Insurance Agent</c:v>
                </c:pt>
              </c:strCache>
            </c:strRef>
          </c:cat>
          <c:val>
            <c:numRef>
              <c:f>Sheet1!$B$2:$B$3</c:f>
              <c:numCache>
                <c:formatCode>0%</c:formatCode>
                <c:ptCount val="2"/>
                <c:pt idx="0">
                  <c:v>0.31</c:v>
                </c:pt>
                <c:pt idx="1">
                  <c:v>0.05</c:v>
                </c:pt>
              </c:numCache>
            </c:numRef>
          </c:val>
          <c:extLst>
            <c:ext xmlns:c16="http://schemas.microsoft.com/office/drawing/2014/chart" uri="{C3380CC4-5D6E-409C-BE32-E72D297353CC}">
              <c16:uniqueId val="{00000001-336B-46C4-A7EA-C60BBEFBFD73}"/>
            </c:ext>
          </c:extLst>
        </c:ser>
        <c:ser>
          <c:idx val="1"/>
          <c:order val="1"/>
          <c:tx>
            <c:strRef>
              <c:f>Sheet1!$C$1</c:f>
              <c:strCache>
                <c:ptCount val="1"/>
                <c:pt idx="0">
                  <c:v>35 – 54</c:v>
                </c:pt>
              </c:strCache>
            </c:strRef>
          </c:tx>
          <c:spPr>
            <a:solidFill>
              <a:srgbClr val="F9C60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Affiliated</c:v>
                </c:pt>
                <c:pt idx="1">
                  <c:v>Independent
Insurance Agent</c:v>
                </c:pt>
              </c:strCache>
            </c:strRef>
          </c:cat>
          <c:val>
            <c:numRef>
              <c:f>Sheet1!$C$2:$C$3</c:f>
              <c:numCache>
                <c:formatCode>0%</c:formatCode>
                <c:ptCount val="2"/>
                <c:pt idx="0">
                  <c:v>0.4</c:v>
                </c:pt>
                <c:pt idx="1">
                  <c:v>0.28999999999999998</c:v>
                </c:pt>
              </c:numCache>
            </c:numRef>
          </c:val>
          <c:extLst>
            <c:ext xmlns:c16="http://schemas.microsoft.com/office/drawing/2014/chart" uri="{C3380CC4-5D6E-409C-BE32-E72D297353CC}">
              <c16:uniqueId val="{00000002-336B-46C4-A7EA-C60BBEFBFD73}"/>
            </c:ext>
          </c:extLst>
        </c:ser>
        <c:ser>
          <c:idx val="2"/>
          <c:order val="2"/>
          <c:tx>
            <c:strRef>
              <c:f>Sheet1!$D$1</c:f>
              <c:strCache>
                <c:ptCount val="1"/>
                <c:pt idx="0">
                  <c:v>55 – 64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Affiliated</c:v>
                </c:pt>
                <c:pt idx="1">
                  <c:v>Independent
Insurance Agent</c:v>
                </c:pt>
              </c:strCache>
            </c:strRef>
          </c:cat>
          <c:val>
            <c:numRef>
              <c:f>Sheet1!$D$2:$D$3</c:f>
              <c:numCache>
                <c:formatCode>0%</c:formatCode>
                <c:ptCount val="2"/>
                <c:pt idx="0">
                  <c:v>0.17</c:v>
                </c:pt>
                <c:pt idx="1">
                  <c:v>0.32</c:v>
                </c:pt>
              </c:numCache>
            </c:numRef>
          </c:val>
          <c:extLst>
            <c:ext xmlns:c16="http://schemas.microsoft.com/office/drawing/2014/chart" uri="{C3380CC4-5D6E-409C-BE32-E72D297353CC}">
              <c16:uniqueId val="{00000003-336B-46C4-A7EA-C60BBEFBFD73}"/>
            </c:ext>
          </c:extLst>
        </c:ser>
        <c:ser>
          <c:idx val="3"/>
          <c:order val="3"/>
          <c:tx>
            <c:strRef>
              <c:f>Sheet1!$E$1</c:f>
              <c:strCache>
                <c:ptCount val="1"/>
                <c:pt idx="0">
                  <c:v>65 and older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Affiliated</c:v>
                </c:pt>
                <c:pt idx="1">
                  <c:v>Independent
Insurance Agent</c:v>
                </c:pt>
              </c:strCache>
            </c:strRef>
          </c:cat>
          <c:val>
            <c:numRef>
              <c:f>Sheet1!$E$2:$E$3</c:f>
              <c:numCache>
                <c:formatCode>0%</c:formatCode>
                <c:ptCount val="2"/>
                <c:pt idx="0">
                  <c:v>0.12</c:v>
                </c:pt>
                <c:pt idx="1">
                  <c:v>0.34</c:v>
                </c:pt>
              </c:numCache>
            </c:numRef>
          </c:val>
          <c:extLst>
            <c:ext xmlns:c16="http://schemas.microsoft.com/office/drawing/2014/chart" uri="{C3380CC4-5D6E-409C-BE32-E72D297353CC}">
              <c16:uniqueId val="{00000004-336B-46C4-A7EA-C60BBEFBFD73}"/>
            </c:ext>
          </c:extLst>
        </c:ser>
        <c:dLbls>
          <c:dLblPos val="ctr"/>
          <c:showLegendKey val="0"/>
          <c:showVal val="1"/>
          <c:showCatName val="0"/>
          <c:showSerName val="0"/>
          <c:showPercent val="0"/>
          <c:showBubbleSize val="0"/>
        </c:dLbls>
        <c:gapWidth val="150"/>
        <c:overlap val="100"/>
        <c:axId val="1047150560"/>
        <c:axId val="1047136160"/>
      </c:barChart>
      <c:catAx>
        <c:axId val="10471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47136160"/>
        <c:crosses val="autoZero"/>
        <c:auto val="1"/>
        <c:lblAlgn val="ctr"/>
        <c:lblOffset val="100"/>
        <c:noMultiLvlLbl val="0"/>
      </c:catAx>
      <c:valAx>
        <c:axId val="1047136160"/>
        <c:scaling>
          <c:orientation val="minMax"/>
        </c:scaling>
        <c:delete val="1"/>
        <c:axPos val="l"/>
        <c:numFmt formatCode="0%" sourceLinked="1"/>
        <c:majorTickMark val="none"/>
        <c:minorTickMark val="none"/>
        <c:tickLblPos val="nextTo"/>
        <c:crossAx val="104715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0.14782</cdr:x>
      <cdr:y>0.13258</cdr:y>
    </cdr:from>
    <cdr:to>
      <cdr:x>0.69164</cdr:x>
      <cdr:y>0.23674</cdr:y>
    </cdr:to>
    <cdr:sp macro="" textlink="">
      <cdr:nvSpPr>
        <cdr:cNvPr id="3" name="TextBox 2">
          <a:extLst xmlns:a="http://schemas.openxmlformats.org/drawingml/2006/main">
            <a:ext uri="{FF2B5EF4-FFF2-40B4-BE49-F238E27FC236}">
              <a16:creationId xmlns:a16="http://schemas.microsoft.com/office/drawing/2014/main" id="{008FBD40-FD46-C273-EB11-0CEC9F53D35A}"/>
            </a:ext>
          </a:extLst>
        </cdr:cNvPr>
        <cdr:cNvSpPr txBox="1"/>
      </cdr:nvSpPr>
      <cdr:spPr>
        <a:xfrm xmlns:a="http://schemas.openxmlformats.org/drawingml/2006/main">
          <a:off x="919163" y="400050"/>
          <a:ext cx="33813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ptos" panose="020B0004020202020204" pitchFamily="34" charset="0"/>
          </a:endParaRPr>
        </a:p>
      </cdr:txBody>
    </cdr:sp>
  </cdr:relSizeAnchor>
  <cdr:relSizeAnchor xmlns:cdr="http://schemas.openxmlformats.org/drawingml/2006/chartDrawing">
    <cdr:from>
      <cdr:x>0.22135</cdr:x>
      <cdr:y>0.13573</cdr:y>
    </cdr:from>
    <cdr:to>
      <cdr:x>0.76363</cdr:x>
      <cdr:y>0.2178</cdr:y>
    </cdr:to>
    <cdr:sp macro="" textlink="">
      <cdr:nvSpPr>
        <cdr:cNvPr id="4" name="TextBox 3">
          <a:extLst xmlns:a="http://schemas.openxmlformats.org/drawingml/2006/main">
            <a:ext uri="{FF2B5EF4-FFF2-40B4-BE49-F238E27FC236}">
              <a16:creationId xmlns:a16="http://schemas.microsoft.com/office/drawing/2014/main" id="{3E868E0B-4EE8-9695-5CD1-DCF71E9E0B47}"/>
            </a:ext>
          </a:extLst>
        </cdr:cNvPr>
        <cdr:cNvSpPr txBox="1"/>
      </cdr:nvSpPr>
      <cdr:spPr>
        <a:xfrm xmlns:a="http://schemas.openxmlformats.org/drawingml/2006/main">
          <a:off x="1376363" y="409575"/>
          <a:ext cx="33718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ptos" panose="020B0004020202020204" pitchFamily="34" charset="0"/>
          </a:endParaRPr>
        </a:p>
      </cdr:txBody>
    </cdr:sp>
  </cdr:relSizeAnchor>
  <cdr:relSizeAnchor xmlns:cdr="http://schemas.openxmlformats.org/drawingml/2006/chartDrawing">
    <cdr:from>
      <cdr:x>0.00153</cdr:x>
      <cdr:y>0.00316</cdr:y>
    </cdr:from>
    <cdr:to>
      <cdr:x>0.04213</cdr:x>
      <cdr:y>0.92487</cdr:y>
    </cdr:to>
    <cdr:sp macro="" textlink="">
      <cdr:nvSpPr>
        <cdr:cNvPr id="5" name="TextBox 4">
          <a:extLst xmlns:a="http://schemas.openxmlformats.org/drawingml/2006/main">
            <a:ext uri="{FF2B5EF4-FFF2-40B4-BE49-F238E27FC236}">
              <a16:creationId xmlns:a16="http://schemas.microsoft.com/office/drawing/2014/main" id="{A7330201-D8A0-C0C6-09A0-EE457568DE08}"/>
            </a:ext>
          </a:extLst>
        </cdr:cNvPr>
        <cdr:cNvSpPr txBox="1"/>
      </cdr:nvSpPr>
      <cdr:spPr>
        <a:xfrm xmlns:a="http://schemas.openxmlformats.org/drawingml/2006/main" rot="16200000">
          <a:off x="-1254916" y="1273968"/>
          <a:ext cx="2781299" cy="252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0" dirty="0">
              <a:solidFill>
                <a:sysClr val="windowText" lastClr="000000"/>
              </a:solidFill>
              <a:latin typeface="Aptos" panose="020B0004020202020204" pitchFamily="34" charset="0"/>
              <a:ea typeface="Akkurat LL" panose="020B0504020101010102" pitchFamily="34" charset="-126"/>
              <a:cs typeface="Akkurat LL" panose="020B0504020101010102" pitchFamily="34" charset="-126"/>
            </a:rPr>
            <a:t>Total direct premiums and considerations ($B)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4/7/2025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4/7/2025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5302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DBD4-3929-4C6E-0E48-274A2F92D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6CDF5-6DF0-C747-36F8-C4EDFFB8D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4BBAD-2031-CCBC-219C-E19A922A7BFC}"/>
              </a:ext>
            </a:extLst>
          </p:cNvPr>
          <p:cNvSpPr>
            <a:spLocks noGrp="1"/>
          </p:cNvSpPr>
          <p:nvPr>
            <p:ph type="body" idx="1"/>
          </p:nvPr>
        </p:nvSpPr>
        <p:spPr/>
        <p:txBody>
          <a:bodyPr/>
          <a:lstStyle/>
          <a:p>
            <a:r>
              <a:rPr lang="en-US" dirty="0"/>
              <a:t>2024 Sales by Product</a:t>
            </a:r>
          </a:p>
          <a:p>
            <a:r>
              <a:rPr lang="en-US" dirty="0"/>
              <a:t>Indexed Universal Life: $</a:t>
            </a:r>
            <a:r>
              <a:rPr lang="en-US" sz="1800" b="0" i="0" u="none" strike="noStrike" dirty="0">
                <a:solidFill>
                  <a:srgbClr val="000000"/>
                </a:solidFill>
                <a:effectLst/>
                <a:latin typeface="Calibri" panose="020F0502020204030204" pitchFamily="34" charset="0"/>
              </a:rPr>
              <a:t>3.8</a:t>
            </a:r>
            <a:r>
              <a:rPr lang="en-US" dirty="0"/>
              <a:t> (24%)</a:t>
            </a:r>
          </a:p>
          <a:p>
            <a:r>
              <a:rPr lang="en-US" dirty="0"/>
              <a:t>Fixed Universal Life: $</a:t>
            </a:r>
            <a:r>
              <a:rPr lang="en-US" sz="1800" b="0" i="0" u="none" strike="noStrike" dirty="0">
                <a:solidFill>
                  <a:srgbClr val="000000"/>
                </a:solidFill>
                <a:effectLst/>
                <a:latin typeface="Calibri" panose="020F0502020204030204" pitchFamily="34" charset="0"/>
              </a:rPr>
              <a:t>1.1</a:t>
            </a:r>
            <a:r>
              <a:rPr lang="en-US" dirty="0"/>
              <a:t> (7%)	</a:t>
            </a:r>
          </a:p>
          <a:p>
            <a:r>
              <a:rPr lang="en-US" dirty="0"/>
              <a:t>Variable Universal Life: $</a:t>
            </a:r>
            <a:r>
              <a:rPr lang="en-US" sz="1800" b="0" i="0" u="none" strike="noStrike" dirty="0">
                <a:solidFill>
                  <a:srgbClr val="000000"/>
                </a:solidFill>
                <a:effectLst/>
                <a:latin typeface="Calibri" panose="020F0502020204030204" pitchFamily="34" charset="0"/>
              </a:rPr>
              <a:t>2.2</a:t>
            </a:r>
            <a:r>
              <a:rPr lang="en-US" dirty="0"/>
              <a:t> (14%)</a:t>
            </a:r>
          </a:p>
          <a:p>
            <a:r>
              <a:rPr lang="en-US" dirty="0"/>
              <a:t>Term: $</a:t>
            </a:r>
            <a:r>
              <a:rPr lang="en-US" sz="1800" b="0" i="0" u="none" strike="noStrike" dirty="0">
                <a:solidFill>
                  <a:srgbClr val="000000"/>
                </a:solidFill>
                <a:effectLst/>
                <a:latin typeface="Calibri" panose="020F0502020204030204" pitchFamily="34" charset="0"/>
              </a:rPr>
              <a:t>3.0</a:t>
            </a:r>
            <a:r>
              <a:rPr lang="en-US" dirty="0"/>
              <a:t> (19%)	</a:t>
            </a:r>
          </a:p>
          <a:p>
            <a:r>
              <a:rPr lang="en-US" dirty="0"/>
              <a:t>Whole Life: $</a:t>
            </a:r>
            <a:r>
              <a:rPr lang="en-US" sz="1800" b="0" i="0" u="none" strike="noStrike" dirty="0">
                <a:solidFill>
                  <a:srgbClr val="000000"/>
                </a:solidFill>
                <a:effectLst/>
                <a:latin typeface="Calibri" panose="020F0502020204030204" pitchFamily="34" charset="0"/>
              </a:rPr>
              <a:t>5.8</a:t>
            </a:r>
            <a:r>
              <a:rPr lang="en-US" dirty="0"/>
              <a:t> (36%)</a:t>
            </a:r>
          </a:p>
          <a:p>
            <a:r>
              <a:rPr lang="en-US" dirty="0"/>
              <a:t>Total: $15.9</a:t>
            </a:r>
          </a:p>
          <a:p>
            <a:endParaRPr lang="en-US" dirty="0"/>
          </a:p>
        </p:txBody>
      </p:sp>
      <p:sp>
        <p:nvSpPr>
          <p:cNvPr id="4" name="Slide Number Placeholder 3">
            <a:extLst>
              <a:ext uri="{FF2B5EF4-FFF2-40B4-BE49-F238E27FC236}">
                <a16:creationId xmlns:a16="http://schemas.microsoft.com/office/drawing/2014/main" id="{9EF48FBF-7B9C-D9A7-D430-E5E6ED90C9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31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419158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354419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sees highest premiums and consideration growth in US life industry in last 20 years</a:t>
            </a:r>
          </a:p>
          <a:p>
            <a:endParaRPr lang="en-US" dirty="0"/>
          </a:p>
          <a:p>
            <a:r>
              <a:rPr lang="en-US" dirty="0"/>
              <a:t>It estimates industry income at 14.2% and says it is the industry’s best income in 20 years. They use annual statement data and projections for that since all the statements probably haven’t been publicly released yet. </a:t>
            </a:r>
          </a:p>
        </p:txBody>
      </p:sp>
      <p:sp>
        <p:nvSpPr>
          <p:cNvPr id="4" name="Slide Number Placeholder 3"/>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42288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49817">
              <a:defRPr/>
            </a:pPr>
            <a:r>
              <a:rPr lang="en-US" sz="1900" kern="0" dirty="0">
                <a:latin typeface="Aptos" panose="020B0004020202020204" pitchFamily="34" charset="0"/>
                <a:cs typeface="Arial" panose="020B0604020202020204" pitchFamily="34" charset="0"/>
              </a:rPr>
              <a:t>U.S. Insurance Industry Continues to Lag on Productivity</a:t>
            </a:r>
          </a:p>
          <a:p>
            <a:pPr defTabSz="1449817">
              <a:defRPr/>
            </a:pPr>
            <a:endParaRPr lang="en-US" sz="1900" kern="0" dirty="0">
              <a:latin typeface="Aptos" panose="020B0004020202020204" pitchFamily="34" charset="0"/>
              <a:cs typeface="Arial" panose="020B0604020202020204" pitchFamily="34" charset="0"/>
            </a:endParaRPr>
          </a:p>
          <a:p>
            <a:pPr defTabSz="1449817">
              <a:defRPr/>
            </a:pPr>
            <a:r>
              <a:rPr lang="en-US" sz="1900" kern="0" dirty="0">
                <a:latin typeface="Aptos" panose="020B0004020202020204" pitchFamily="34" charset="0"/>
                <a:cs typeface="Arial" panose="020B0604020202020204" pitchFamily="34" charset="0"/>
              </a:rPr>
              <a:t>% Total SG&amp;A Expenses / Revenues, Normalized at 100 in 2003</a:t>
            </a:r>
          </a:p>
          <a:p>
            <a:endParaRPr lang="en-US" dirty="0"/>
          </a:p>
        </p:txBody>
      </p:sp>
      <p:sp>
        <p:nvSpPr>
          <p:cNvPr id="4" name="Slide Number Placeholder 3"/>
          <p:cNvSpPr>
            <a:spLocks noGrp="1"/>
          </p:cNvSpPr>
          <p:nvPr>
            <p:ph type="sldNum" sz="quarter" idx="5"/>
          </p:nvPr>
        </p:nvSpPr>
        <p:spPr/>
        <p:txBody>
          <a:bodyPr/>
          <a:lstStyle/>
          <a:p>
            <a:pPr defTabSz="1449817">
              <a:defRPr/>
            </a:pPr>
            <a:fld id="{48AED4EE-C9DA-462C-B712-3D4638B353E0}" type="slidenum">
              <a:rPr lang="en-US">
                <a:solidFill>
                  <a:prstClr val="black"/>
                </a:solidFill>
                <a:latin typeface="Calibri" panose="020F0502020204030204"/>
              </a:rPr>
              <a:pPr defTabSz="1449817">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6107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49817">
              <a:defRPr/>
            </a:pPr>
            <a:r>
              <a:rPr lang="en-US" sz="1900" kern="0" dirty="0">
                <a:latin typeface="Aptos" panose="020B0004020202020204" pitchFamily="34" charset="0"/>
                <a:cs typeface="Arial"/>
              </a:rPr>
              <a:t>Individual Life and Annuities – 2023, Expenses as a % of Gross Written Premiums</a:t>
            </a:r>
          </a:p>
          <a:p>
            <a:pPr defTabSz="1449817">
              <a:defRPr/>
            </a:pPr>
            <a:endParaRPr lang="en-US" sz="1900" kern="0" dirty="0">
              <a:latin typeface="Aptos" panose="020B0004020202020204" pitchFamily="34" charset="0"/>
              <a:cs typeface="Arial"/>
            </a:endParaRPr>
          </a:p>
          <a:p>
            <a:pPr defTabSz="1449817">
              <a:defRPr/>
            </a:pPr>
            <a:r>
              <a:rPr lang="en-US" sz="5400" dirty="0"/>
              <a:t>Efficiency Disparity Among Carriers</a:t>
            </a:r>
            <a:endParaRPr lang="en-US" sz="1900" kern="0" dirty="0">
              <a:latin typeface="Aptos" panose="020B0004020202020204" pitchFamily="34" charset="0"/>
              <a:cs typeface="Arial"/>
            </a:endParaRPr>
          </a:p>
        </p:txBody>
      </p:sp>
      <p:sp>
        <p:nvSpPr>
          <p:cNvPr id="4" name="Slide Number Placeholder 3"/>
          <p:cNvSpPr>
            <a:spLocks noGrp="1"/>
          </p:cNvSpPr>
          <p:nvPr>
            <p:ph type="sldNum" sz="quarter" idx="5"/>
          </p:nvPr>
        </p:nvSpPr>
        <p:spPr/>
        <p:txBody>
          <a:bodyPr/>
          <a:lstStyle/>
          <a:p>
            <a:pPr defTabSz="1449817">
              <a:defRPr/>
            </a:pPr>
            <a:fld id="{48AED4EE-C9DA-462C-B712-3D4638B353E0}" type="slidenum">
              <a:rPr lang="en-US">
                <a:solidFill>
                  <a:prstClr val="black"/>
                </a:solidFill>
                <a:latin typeface="Calibri" panose="020F0502020204030204"/>
              </a:rPr>
              <a:pPr defTabSz="144981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6113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A8CA-7CF1-8F8C-2D1A-7CAE0A078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D7624-F458-7328-4484-AE36C0349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C4A44-DF05-9950-DAE3-37CF13EB6B98}"/>
              </a:ext>
            </a:extLst>
          </p:cNvPr>
          <p:cNvSpPr>
            <a:spLocks noGrp="1"/>
          </p:cNvSpPr>
          <p:nvPr>
            <p:ph type="body" idx="1"/>
          </p:nvPr>
        </p:nvSpPr>
        <p:spPr/>
        <p:txBody>
          <a:bodyPr/>
          <a:lstStyle/>
          <a:p>
            <a:r>
              <a:rPr lang="en-US" dirty="0"/>
              <a:t>There were 30 distribution acquisitions in the life-annuity sector in 2024. This decreased from 65 life-annuity distribution acquisitions in 2023. Of those 30 transactions, 23 were acquired by two companies: Integrity Marketing Group, backed by Silverlake, Harvest Partners, and Carlyle, acquired 18 distributors. Simplicity Group, backed by Lee Equity Partners, acquired five distributors.</a:t>
            </a:r>
          </a:p>
        </p:txBody>
      </p:sp>
      <p:sp>
        <p:nvSpPr>
          <p:cNvPr id="4" name="Slide Number Placeholder 3">
            <a:extLst>
              <a:ext uri="{FF2B5EF4-FFF2-40B4-BE49-F238E27FC236}">
                <a16:creationId xmlns:a16="http://schemas.microsoft.com/office/drawing/2014/main" id="{EC7B61C2-C98D-FDC5-CF37-0ABE928D62FA}"/>
              </a:ext>
            </a:extLst>
          </p:cNvPr>
          <p:cNvSpPr>
            <a:spLocks noGrp="1"/>
          </p:cNvSpPr>
          <p:nvPr>
            <p:ph type="sldNum" sz="quarter" idx="5"/>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3067529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https://www.wealthmanagementoutcomes.com/post/private-equity-investing-in-the-life-annuity-industry</a:t>
            </a:r>
          </a:p>
          <a:p>
            <a:endParaRPr lang="en-US" dirty="0"/>
          </a:p>
          <a:p>
            <a:r>
              <a:rPr lang="en-US" dirty="0"/>
              <a:t>As private-capital firms have gained market share in the insurance sector, they have injected more than $31 billion of net new private capital into the life and annuities industry worldwide since 2014. To put that in perspective, over the same period, publicly traded insurers have returned about $175 billion to shareholders, representing 74% of their collective current market capitalization.</a:t>
            </a:r>
          </a:p>
          <a:p>
            <a:endParaRPr lang="en-US" dirty="0"/>
          </a:p>
          <a:p>
            <a:r>
              <a:rPr lang="en-US" dirty="0"/>
              <a:t>Private-capital firms account for 35% of new sales in fixed and fixed-indexed annuities in the United States, up from 7% in 2011. </a:t>
            </a:r>
          </a:p>
          <a:p>
            <a:endParaRPr lang="en-US" dirty="0"/>
          </a:p>
          <a:p>
            <a:r>
              <a:rPr lang="en-US" i="1" dirty="0"/>
              <a:t>https://www.mckinsey.com/industries/financial-services/our-insights/private-capital-in-insurance-2-point-0-building-the-flywheel</a:t>
            </a:r>
          </a:p>
          <a:p>
            <a:endParaRPr lang="en-US" dirty="0"/>
          </a:p>
          <a:p>
            <a:r>
              <a:rPr lang="en-US" dirty="0"/>
              <a:t>In 2021, private investors announced deals to acquire or reinsure more than $200 billion of liabilities in the United States. Such investors now own over $900 billion of life and annuity assets in Western Europe and North America. Assuming the pending deals close successfully, private investors will own 12 percent of life and annuity assets in the United States, totaling $620 billion, and represent more than a third of US net written premiums of indexed annuities. All five of the largest private equity (PE) firms by assets have holdings in life insurance, representing 15 to 50 percent of their total assets under management.</a:t>
            </a:r>
          </a:p>
          <a:p>
            <a:endParaRPr lang="en-US" dirty="0"/>
          </a:p>
          <a:p>
            <a:r>
              <a:rPr lang="en-US" i="1" dirty="0"/>
              <a:t>https://www.mckinsey.com/industries/private-capital/our-insights/why-private-equity-sees-life-and-annuities-as-an-enticing-form-of-permanent-capital</a:t>
            </a:r>
          </a:p>
        </p:txBody>
      </p:sp>
      <p:sp>
        <p:nvSpPr>
          <p:cNvPr id="4" name="Slide Number Placeholder 3"/>
          <p:cNvSpPr>
            <a:spLocks noGrp="1"/>
          </p:cNvSpPr>
          <p:nvPr>
            <p:ph type="sldNum" sz="quarter" idx="5"/>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19925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93908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Trends Shaping Actuarial Demand that the SOA is watching</a:t>
            </a:r>
          </a:p>
          <a:p>
            <a:endParaRPr lang="en-US" dirty="0"/>
          </a:p>
          <a:p>
            <a:r>
              <a:rPr lang="en-US" dirty="0"/>
              <a:t>Technology</a:t>
            </a:r>
          </a:p>
          <a:p>
            <a:pPr marL="285750" indent="-285750">
              <a:buFont typeface="Arial" panose="020B0604020202020204" pitchFamily="34" charset="0"/>
              <a:buChar char="•"/>
            </a:pPr>
            <a:r>
              <a:rPr lang="en-US" dirty="0"/>
              <a:t>The adoption of AI tools by insurers is getting a lot of investment and attention but in the next several years, actuaries and actuarial work are still likely to be impacted more by the ongoing rapid adoption and refinement of data, large databases, and predictive analytic tools. </a:t>
            </a:r>
          </a:p>
          <a:p>
            <a:pPr marL="285750" indent="-285750">
              <a:buFont typeface="Arial" panose="020B0604020202020204" pitchFamily="34" charset="0"/>
              <a:buChar char="•"/>
            </a:pPr>
            <a:r>
              <a:rPr lang="en-US" dirty="0"/>
              <a:t>Actuarial leaders report that they expect AI to have a major impact over time on actuarial work (and they expect it to largely be positive for the profession), but they’re not seeing it much yet in their day-to-day work and it isn’t yet impacting their hiring decisions. </a:t>
            </a:r>
          </a:p>
          <a:p>
            <a:pPr marL="285750" indent="-285750">
              <a:buFont typeface="Arial" panose="020B0604020202020204" pitchFamily="34" charset="0"/>
              <a:buChar char="•"/>
            </a:pPr>
            <a:r>
              <a:rPr lang="en-US" dirty="0"/>
              <a:t>They do believe more skill development and investment aimed at developing AI-relevant skills and AI tools is needed.</a:t>
            </a:r>
          </a:p>
          <a:p>
            <a:endParaRPr lang="en-US" dirty="0"/>
          </a:p>
          <a:p>
            <a:r>
              <a:rPr lang="en-US" dirty="0"/>
              <a:t>Skillset evolution</a:t>
            </a:r>
          </a:p>
          <a:p>
            <a:pPr marL="285750" indent="-285750">
              <a:buFont typeface="Arial" panose="020B0604020202020204" pitchFamily="34" charset="0"/>
              <a:buChar char="•"/>
            </a:pPr>
            <a:r>
              <a:rPr lang="en-US" dirty="0"/>
              <a:t>Actuarial leaders (and the managements above them) expect senior actuaries to bring regulatory expertise, strategic insight, and strong communication skills on top of a foundation of strong math and analytical skills. </a:t>
            </a:r>
          </a:p>
          <a:p>
            <a:pPr marL="285750" indent="-285750">
              <a:buFont typeface="Arial" panose="020B0604020202020204" pitchFamily="34" charset="0"/>
              <a:buChar char="•"/>
            </a:pPr>
            <a:r>
              <a:rPr lang="en-US" dirty="0"/>
              <a:t>They don’t expect the SOA to provide the necessary education for these higher-level skills but instead to ensure that a really strong technical foundation is laid.</a:t>
            </a:r>
          </a:p>
          <a:p>
            <a:endParaRPr lang="en-US" dirty="0"/>
          </a:p>
          <a:p>
            <a:r>
              <a:rPr lang="en-US" dirty="0"/>
              <a:t>Use of non-credentialed staff</a:t>
            </a:r>
          </a:p>
          <a:p>
            <a:pPr marL="285750" indent="-285750">
              <a:buFont typeface="Arial" panose="020B0604020202020204" pitchFamily="34" charset="0"/>
              <a:buChar char="•"/>
            </a:pPr>
            <a:r>
              <a:rPr lang="en-US" dirty="0"/>
              <a:t>We’ve seen in some market segments a rise in the use of non-credentialed or partially-credentialed staff for certain actuarial functions. But our demand research suggests this trend is limited mostly to entry-level and highly repeatable tasks and is centered on the benefits administration industry. </a:t>
            </a:r>
          </a:p>
          <a:p>
            <a:pPr marL="285750" indent="-285750">
              <a:buFont typeface="Arial" panose="020B0604020202020204" pitchFamily="34" charset="0"/>
              <a:buChar char="•"/>
            </a:pPr>
            <a:r>
              <a:rPr lang="en-US" dirty="0"/>
              <a:t>The good news for experienced actuaries is that the demand for highly-skilled talent is expected to remain strong in the market segments that are expected to grow the fastest over the next few years, for example in reinsurance and private equity engagement in insurance markets.</a:t>
            </a:r>
          </a:p>
          <a:p>
            <a:endParaRPr lang="en-US" dirty="0"/>
          </a:p>
          <a:p>
            <a:r>
              <a:rPr lang="en-US" dirty="0"/>
              <a:t>Offshoring and near-shoring</a:t>
            </a:r>
          </a:p>
          <a:p>
            <a:pPr marL="285750" indent="-285750">
              <a:buFont typeface="Arial" panose="020B0604020202020204" pitchFamily="34" charset="0"/>
              <a:buChar char="•"/>
            </a:pPr>
            <a:r>
              <a:rPr lang="en-US" dirty="0"/>
              <a:t>This is a phenomenon we’ve seen in recent years as a cost containment effort centered mostly in the benefits administration industry and the large multi-national life insurance industry. </a:t>
            </a:r>
          </a:p>
          <a:p>
            <a:pPr marL="285750" indent="-285750">
              <a:buFont typeface="Arial" panose="020B0604020202020204" pitchFamily="34" charset="0"/>
              <a:buChar char="•"/>
            </a:pPr>
            <a:r>
              <a:rPr lang="en-US" dirty="0"/>
              <a:t>It is not seen as a growing trend in either the reinsurance or health segments, which are expected to be the fastest growing market segments overall. </a:t>
            </a:r>
          </a:p>
          <a:p>
            <a:pPr marL="285750" indent="-285750">
              <a:buFont typeface="Arial" panose="020B0604020202020204" pitchFamily="34" charset="0"/>
              <a:buChar char="•"/>
            </a:pPr>
            <a:r>
              <a:rPr lang="en-US" dirty="0"/>
              <a:t>For health, there are significant limits on this practice arising from country-specific regulations on data privacy and market players in health tell us it’s not an approach they expect to use.</a:t>
            </a:r>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303143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154099"/>
                </a:solidFill>
                <a:latin typeface="Aptos" panose="020B0004020202020204" pitchFamily="34" charset="0"/>
                <a:cs typeface="Arial" panose="020B0604020202020204" pitchFamily="34" charset="0"/>
              </a:rPr>
              <a:t>ACLI is tracking the same trends as LIMRA and LOMA</a:t>
            </a: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71856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DB506-A9FF-838A-480F-41E77CA0D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E8F53-A8CC-192E-5904-F80FE32FB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8C8CF-A729-057E-993B-1245161B82E8}"/>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154099"/>
                </a:solidFill>
                <a:latin typeface="Aptos" panose="020B0004020202020204" pitchFamily="34" charset="0"/>
                <a:cs typeface="Arial" panose="020B0604020202020204" pitchFamily="34" charset="0"/>
              </a:rPr>
              <a:t>ACLI is tracking the same trends as LIMRA and LOMA</a:t>
            </a:r>
            <a:endParaRPr lang="en-US" dirty="0"/>
          </a:p>
          <a:p>
            <a:endParaRPr lang="en-US" dirty="0"/>
          </a:p>
        </p:txBody>
      </p:sp>
      <p:sp>
        <p:nvSpPr>
          <p:cNvPr id="4" name="Slide Number Placeholder 3">
            <a:extLst>
              <a:ext uri="{FF2B5EF4-FFF2-40B4-BE49-F238E27FC236}">
                <a16:creationId xmlns:a16="http://schemas.microsoft.com/office/drawing/2014/main" id="{FE29EBEE-C5F4-3BD3-B74C-AA4F48715727}"/>
              </a:ext>
            </a:extLst>
          </p:cNvPr>
          <p:cNvSpPr>
            <a:spLocks noGrp="1"/>
          </p:cNvSpPr>
          <p:nvPr>
            <p:ph type="sldNum" sz="quarter" idx="5"/>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185190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E4F3-D160-3991-5AEB-107AFC2D7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541B5-087F-C672-E42F-28E19509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094BC-21BF-B028-5E60-5E20C0C3504D}"/>
              </a:ext>
            </a:extLst>
          </p:cNvPr>
          <p:cNvSpPr>
            <a:spLocks noGrp="1"/>
          </p:cNvSpPr>
          <p:nvPr>
            <p:ph type="body" idx="1"/>
          </p:nvPr>
        </p:nvSpPr>
        <p:spPr/>
        <p:txBody>
          <a:bodyPr/>
          <a:lstStyle/>
          <a:p>
            <a:r>
              <a:rPr lang="en-US" dirty="0"/>
              <a:t>2024 Sales by Product</a:t>
            </a:r>
          </a:p>
          <a:p>
            <a:r>
              <a:rPr lang="en-US" dirty="0"/>
              <a:t>Deferred Income: </a:t>
            </a:r>
            <a:r>
              <a:rPr lang="en-US" sz="1800" b="0" i="0" u="none" strike="noStrike" dirty="0">
                <a:solidFill>
                  <a:srgbClr val="000000"/>
                </a:solidFill>
                <a:effectLst/>
                <a:latin typeface="Aptos Narrow" panose="020B0004020202020204" pitchFamily="34" charset="0"/>
              </a:rPr>
              <a:t>$4.95 (1%)</a:t>
            </a:r>
            <a:endParaRPr lang="en-US" dirty="0"/>
          </a:p>
          <a:p>
            <a:r>
              <a:rPr lang="en-US" dirty="0"/>
              <a:t>Fixed Immediate: </a:t>
            </a:r>
            <a:r>
              <a:rPr lang="en-US" sz="1800" b="0" i="0" u="none" strike="noStrike" dirty="0">
                <a:solidFill>
                  <a:srgbClr val="000000"/>
                </a:solidFill>
                <a:effectLst/>
                <a:latin typeface="Aptos Narrow" panose="020B0004020202020204" pitchFamily="34" charset="0"/>
              </a:rPr>
              <a:t>$3.6</a:t>
            </a:r>
            <a:r>
              <a:rPr lang="en-US" dirty="0"/>
              <a:t> (3%)</a:t>
            </a:r>
          </a:p>
          <a:p>
            <a:r>
              <a:rPr lang="en-US" dirty="0"/>
              <a:t>Fixed-Rate Deferred:</a:t>
            </a:r>
            <a:r>
              <a:rPr lang="en-US" sz="1800" b="0" i="0" u="none" strike="noStrike" dirty="0">
                <a:solidFill>
                  <a:srgbClr val="000000"/>
                </a:solidFill>
                <a:effectLst/>
                <a:latin typeface="Aptos Narrow" panose="020B0004020202020204" pitchFamily="34" charset="0"/>
              </a:rPr>
              <a:t>$153.2</a:t>
            </a:r>
            <a:r>
              <a:rPr lang="en-US" dirty="0"/>
              <a:t> (36%)</a:t>
            </a:r>
          </a:p>
          <a:p>
            <a:r>
              <a:rPr lang="en-US" dirty="0"/>
              <a:t>Indexed Deferred: </a:t>
            </a:r>
            <a:r>
              <a:rPr lang="en-US" sz="1800" b="0" i="0" u="none" strike="noStrike" dirty="0">
                <a:solidFill>
                  <a:srgbClr val="000000"/>
                </a:solidFill>
                <a:effectLst/>
                <a:latin typeface="Aptos Narrow" panose="020B0004020202020204" pitchFamily="34" charset="0"/>
              </a:rPr>
              <a:t>$126.9</a:t>
            </a:r>
            <a:r>
              <a:rPr lang="en-US" dirty="0"/>
              <a:t> (29%)</a:t>
            </a:r>
          </a:p>
          <a:p>
            <a:r>
              <a:rPr lang="en-US" dirty="0"/>
              <a:t>Traditional Variable: </a:t>
            </a:r>
            <a:r>
              <a:rPr lang="en-US" sz="1800" b="0" i="0" u="none" strike="noStrike" dirty="0">
                <a:solidFill>
                  <a:srgbClr val="000000"/>
                </a:solidFill>
                <a:effectLst/>
                <a:latin typeface="Aptos Narrow" panose="020B0004020202020204" pitchFamily="34" charset="0"/>
              </a:rPr>
              <a:t>$60.9</a:t>
            </a:r>
            <a:r>
              <a:rPr lang="en-US" dirty="0"/>
              <a:t> (14%)</a:t>
            </a:r>
          </a:p>
          <a:p>
            <a:r>
              <a:rPr lang="en-US" dirty="0"/>
              <a:t>Structured Settlements: </a:t>
            </a:r>
            <a:r>
              <a:rPr lang="en-US" sz="1800" b="0" i="0" u="none" strike="noStrike" dirty="0">
                <a:solidFill>
                  <a:srgbClr val="000000"/>
                </a:solidFill>
                <a:effectLst/>
                <a:latin typeface="Aptos Narrow" panose="020B0004020202020204" pitchFamily="34" charset="0"/>
              </a:rPr>
              <a:t>$8.9</a:t>
            </a:r>
            <a:r>
              <a:rPr lang="en-US" dirty="0"/>
              <a:t> (2%)</a:t>
            </a:r>
          </a:p>
          <a:p>
            <a:r>
              <a:rPr lang="en-US" dirty="0"/>
              <a:t>Registered Index-Linked Annuities: </a:t>
            </a:r>
            <a:r>
              <a:rPr lang="en-US" sz="1800" b="0" i="0" u="none" strike="noStrike" dirty="0">
                <a:solidFill>
                  <a:srgbClr val="000000"/>
                </a:solidFill>
                <a:effectLst/>
                <a:latin typeface="Aptos Narrow" panose="020B0004020202020204" pitchFamily="34" charset="0"/>
              </a:rPr>
              <a:t>$65.6</a:t>
            </a:r>
            <a:r>
              <a:rPr lang="en-US" dirty="0"/>
              <a:t> (15%)</a:t>
            </a:r>
          </a:p>
          <a:p>
            <a:r>
              <a:rPr lang="en-US" dirty="0"/>
              <a:t>Total: </a:t>
            </a:r>
            <a:r>
              <a:rPr lang="en-US" sz="1800" b="0" i="0" u="none" strike="noStrike" dirty="0">
                <a:solidFill>
                  <a:srgbClr val="000000"/>
                </a:solidFill>
                <a:effectLst/>
                <a:latin typeface="Aptos Narrow" panose="020B0004020202020204" pitchFamily="34" charset="0"/>
              </a:rPr>
              <a:t>$434.1</a:t>
            </a:r>
            <a:r>
              <a:rPr lang="en-US" dirty="0"/>
              <a:t> </a:t>
            </a:r>
          </a:p>
          <a:p>
            <a:endParaRPr lang="en-US" dirty="0"/>
          </a:p>
        </p:txBody>
      </p:sp>
      <p:sp>
        <p:nvSpPr>
          <p:cNvPr id="4" name="Slide Number Placeholder 3">
            <a:extLst>
              <a:ext uri="{FF2B5EF4-FFF2-40B4-BE49-F238E27FC236}">
                <a16:creationId xmlns:a16="http://schemas.microsoft.com/office/drawing/2014/main" id="{6DB2505E-6C74-B7B5-2276-954F435E06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85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RILAs launched 4Q 2010, these products are still in the teenage years, it took a long time for manufacturers to buy into them.</a:t>
            </a:r>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91600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0BE5-D0C1-8FA8-9C79-73A4046F2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A9CF4-D6F0-D409-5430-13CED6275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B9E16-1090-6323-9A91-308F5125C6CB}"/>
              </a:ext>
            </a:extLst>
          </p:cNvPr>
          <p:cNvSpPr>
            <a:spLocks noGrp="1"/>
          </p:cNvSpPr>
          <p:nvPr>
            <p:ph type="body" idx="1"/>
          </p:nvPr>
        </p:nvSpPr>
        <p:spPr/>
        <p:txBody>
          <a:bodyPr/>
          <a:lstStyle/>
          <a:p>
            <a:r>
              <a:rPr lang="en-US" dirty="0"/>
              <a:t>RILAs launched 4Q 2010, these products are still in the teenage years, it took a long time for manufacturers to buy into them.</a:t>
            </a:r>
          </a:p>
        </p:txBody>
      </p:sp>
      <p:sp>
        <p:nvSpPr>
          <p:cNvPr id="4" name="Slide Number Placeholder 3">
            <a:extLst>
              <a:ext uri="{FF2B5EF4-FFF2-40B4-BE49-F238E27FC236}">
                <a16:creationId xmlns:a16="http://schemas.microsoft.com/office/drawing/2014/main" id="{BD84E5B1-CF1D-3E2B-6991-6AF4C0EB17EE}"/>
              </a:ext>
            </a:extLst>
          </p:cNvPr>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244243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BEA2-AC7D-F1DB-3AEA-CE7F8295B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71541-D236-219F-EAAE-E8549B3CD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FCE15-2C86-27EA-3FA5-3D84562D59A9}"/>
              </a:ext>
            </a:extLst>
          </p:cNvPr>
          <p:cNvSpPr>
            <a:spLocks noGrp="1"/>
          </p:cNvSpPr>
          <p:nvPr>
            <p:ph type="body" idx="1"/>
          </p:nvPr>
        </p:nvSpPr>
        <p:spPr/>
        <p:txBody>
          <a:bodyPr/>
          <a:lstStyle/>
          <a:p>
            <a:r>
              <a:rPr lang="en-US" dirty="0"/>
              <a:t>RILAs launched 4Q 2010, these products are still in the teenage years, it took a long time for manufacturers to buy into them.</a:t>
            </a:r>
          </a:p>
        </p:txBody>
      </p:sp>
      <p:sp>
        <p:nvSpPr>
          <p:cNvPr id="4" name="Slide Number Placeholder 3">
            <a:extLst>
              <a:ext uri="{FF2B5EF4-FFF2-40B4-BE49-F238E27FC236}">
                <a16:creationId xmlns:a16="http://schemas.microsoft.com/office/drawing/2014/main" id="{EE837F3F-A15B-E0CE-7BA5-AC471B732C32}"/>
              </a:ext>
            </a:extLst>
          </p:cNvPr>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1251540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MRA LOMA outside co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9C01CA-1F75-847B-5956-7C53ED7E03B1}"/>
              </a:ext>
            </a:extLst>
          </p:cNvPr>
          <p:cNvPicPr>
            <a:picLocks noChangeAspect="1"/>
          </p:cNvPicPr>
          <p:nvPr userDrawn="1"/>
        </p:nvPicPr>
        <p:blipFill>
          <a:blip r:embed="rId2"/>
          <a:srcRect/>
          <a:stretch/>
        </p:blipFill>
        <p:spPr>
          <a:xfrm>
            <a:off x="0" y="0"/>
            <a:ext cx="18287999" cy="10286999"/>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44" r="-1"/>
          <a:stretch/>
        </p:blipFill>
        <p:spPr>
          <a:xfrm>
            <a:off x="-9525" y="1406465"/>
            <a:ext cx="1288149" cy="2918229"/>
          </a:xfrm>
          <a:prstGeom prst="rect">
            <a:avLst/>
          </a:prstGeom>
        </p:spPr>
      </p:pic>
      <p:sp>
        <p:nvSpPr>
          <p:cNvPr id="5" name="Title 1">
            <a:extLst>
              <a:ext uri="{FF2B5EF4-FFF2-40B4-BE49-F238E27FC236}">
                <a16:creationId xmlns:a16="http://schemas.microsoft.com/office/drawing/2014/main" id="{738759DA-1D0D-6DD1-CFC6-0D5186BCF119}"/>
              </a:ext>
            </a:extLst>
          </p:cNvPr>
          <p:cNvSpPr>
            <a:spLocks noGrp="1"/>
          </p:cNvSpPr>
          <p:nvPr>
            <p:ph type="title"/>
          </p:nvPr>
        </p:nvSpPr>
        <p:spPr>
          <a:xfrm>
            <a:off x="2535676" y="5870730"/>
            <a:ext cx="7169296" cy="2585059"/>
          </a:xfrm>
          <a:prstGeom prst="rect">
            <a:avLst/>
          </a:prstGeom>
        </p:spPr>
        <p:txBody>
          <a:bodyPr/>
          <a:lstStyle>
            <a:lvl1pPr>
              <a:defRPr>
                <a:solidFill>
                  <a:srgbClr val="154099"/>
                </a:solidFill>
                <a:latin typeface="Aptos" panose="020B0004020202020204" pitchFamily="34" charset="0"/>
              </a:defRPr>
            </a:lvl1pPr>
          </a:lstStyle>
          <a:p>
            <a:r>
              <a:rPr lang="en-US" dirty="0"/>
              <a:t>Session Title</a:t>
            </a:r>
            <a:br>
              <a:rPr lang="en-US" dirty="0"/>
            </a:br>
            <a:r>
              <a:rPr lang="en-US" dirty="0"/>
              <a:t>Goes Here</a:t>
            </a:r>
          </a:p>
        </p:txBody>
      </p:sp>
      <p:pic>
        <p:nvPicPr>
          <p:cNvPr id="13" name="Picture 12">
            <a:extLst>
              <a:ext uri="{FF2B5EF4-FFF2-40B4-BE49-F238E27FC236}">
                <a16:creationId xmlns:a16="http://schemas.microsoft.com/office/drawing/2014/main" id="{25ABF225-5940-6A2C-3740-7346AC2F11E2}"/>
              </a:ext>
            </a:extLst>
          </p:cNvPr>
          <p:cNvPicPr>
            <a:picLocks noChangeAspect="1"/>
          </p:cNvPicPr>
          <p:nvPr userDrawn="1"/>
        </p:nvPicPr>
        <p:blipFill>
          <a:blip r:embed="rId4"/>
          <a:stretch>
            <a:fillRect/>
          </a:stretch>
        </p:blipFill>
        <p:spPr>
          <a:xfrm>
            <a:off x="11112650" y="9182100"/>
            <a:ext cx="6674120" cy="795181"/>
          </a:xfrm>
          <a:prstGeom prst="rect">
            <a:avLst/>
          </a:prstGeom>
        </p:spPr>
      </p:pic>
    </p:spTree>
    <p:extLst>
      <p:ext uri="{BB962C8B-B14F-4D97-AF65-F5344CB8AC3E}">
        <p14:creationId xmlns:p14="http://schemas.microsoft.com/office/powerpoint/2010/main" val="45002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Slide blank parter logo">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rgbClr val="154099"/>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0183321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ank You Last Slide parter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58262-6F9F-6872-DBE5-C1C1BECDEC58}"/>
              </a:ext>
            </a:extLst>
          </p:cNvPr>
          <p:cNvPicPr>
            <a:picLocks noChangeAspect="1"/>
          </p:cNvPicPr>
          <p:nvPr userDrawn="1"/>
        </p:nvPicPr>
        <p:blipFill>
          <a:blip r:embed="rId2"/>
          <a:stretch>
            <a:fillRect/>
          </a:stretch>
        </p:blipFill>
        <p:spPr>
          <a:xfrm>
            <a:off x="2264107" y="5824448"/>
            <a:ext cx="8199746" cy="976951"/>
          </a:xfrm>
          <a:prstGeom prst="rect">
            <a:avLst/>
          </a:prstGeom>
        </p:spPr>
      </p:pic>
    </p:spTree>
    <p:extLst>
      <p:ext uri="{BB962C8B-B14F-4D97-AF65-F5344CB8AC3E}">
        <p14:creationId xmlns:p14="http://schemas.microsoft.com/office/powerpoint/2010/main" val="331171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6" y="-857250"/>
            <a:ext cx="18293933" cy="10218420"/>
          </a:xfrm>
          <a:prstGeom prst="rect">
            <a:avLst/>
          </a:prstGeom>
        </p:spPr>
      </p:pic>
      <p:sp>
        <p:nvSpPr>
          <p:cNvPr id="10" name="Rectangle 9"/>
          <p:cNvSpPr/>
          <p:nvPr userDrawn="1"/>
        </p:nvSpPr>
        <p:spPr>
          <a:xfrm>
            <a:off x="0" y="7493925"/>
            <a:ext cx="18297144" cy="2803101"/>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4050" dirty="0">
              <a:latin typeface="Aptos" panose="020B0004020202020204" pitchFamily="34" charset="0"/>
            </a:endParaRPr>
          </a:p>
        </p:txBody>
      </p:sp>
      <p:sp>
        <p:nvSpPr>
          <p:cNvPr id="13" name="Rectangle 2"/>
          <p:cNvSpPr>
            <a:spLocks noGrp="1" noChangeArrowheads="1"/>
          </p:cNvSpPr>
          <p:nvPr>
            <p:ph type="ctrTitle" hasCustomPrompt="1"/>
          </p:nvPr>
        </p:nvSpPr>
        <p:spPr>
          <a:xfrm>
            <a:off x="661542" y="7940262"/>
            <a:ext cx="8170143" cy="715581"/>
          </a:xfrm>
          <a:prstGeom prst="rect">
            <a:avLst/>
          </a:prstGeom>
          <a:noFill/>
          <a:effectLst/>
        </p:spPr>
        <p:txBody>
          <a:bodyPr wrap="square" lIns="0" rIns="182880" bIns="0" anchor="b" anchorCtr="0">
            <a:spAutoFit/>
          </a:bodyPr>
          <a:lstStyle>
            <a:lvl1pPr algn="l">
              <a:lnSpc>
                <a:spcPct val="100000"/>
              </a:lnSpc>
              <a:defRPr sz="42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10236" y="2785563"/>
            <a:ext cx="1696670" cy="3843711"/>
          </a:xfrm>
          <a:prstGeom prst="rect">
            <a:avLst/>
          </a:prstGeom>
        </p:spPr>
      </p:pic>
      <p:sp>
        <p:nvSpPr>
          <p:cNvPr id="12" name="Text Placeholder 2"/>
          <p:cNvSpPr>
            <a:spLocks noGrp="1"/>
          </p:cNvSpPr>
          <p:nvPr>
            <p:ph type="body" sz="quarter" idx="10"/>
          </p:nvPr>
        </p:nvSpPr>
        <p:spPr>
          <a:xfrm>
            <a:off x="661542" y="8707697"/>
            <a:ext cx="8174736" cy="500063"/>
          </a:xfrm>
          <a:prstGeom prst="rect">
            <a:avLst/>
          </a:prstGeom>
        </p:spPr>
        <p:txBody>
          <a:bodyPr lIns="0" tIns="0" rIns="0" bIns="0" anchor="ctr" anchorCtr="0"/>
          <a:lstStyle>
            <a:lvl1pPr>
              <a:defRPr sz="27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661542" y="9238919"/>
            <a:ext cx="8174736" cy="500063"/>
          </a:xfrm>
          <a:prstGeom prst="rect">
            <a:avLst/>
          </a:prstGeom>
        </p:spPr>
        <p:txBody>
          <a:bodyPr lIns="0" tIns="0" rIns="0" bIns="0" anchor="ctr" anchorCtr="0"/>
          <a:lstStyle>
            <a:lvl1pPr>
              <a:defRPr sz="2400" i="1">
                <a:solidFill>
                  <a:schemeClr val="bg1"/>
                </a:solidFill>
                <a:latin typeface="Aptos" panose="020B0004020202020204" pitchFamily="34" charset="0"/>
              </a:defRPr>
            </a:lvl1pPr>
          </a:lstStyle>
          <a:p>
            <a:pPr lvl="0"/>
            <a:r>
              <a:rPr lang="en-US" dirty="0"/>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029805" y="9103540"/>
            <a:ext cx="2629545" cy="776837"/>
          </a:xfrm>
          <a:prstGeom prst="rect">
            <a:avLst/>
          </a:prstGeom>
        </p:spPr>
      </p:pic>
    </p:spTree>
    <p:extLst>
      <p:ext uri="{BB962C8B-B14F-4D97-AF65-F5344CB8AC3E}">
        <p14:creationId xmlns:p14="http://schemas.microsoft.com/office/powerpoint/2010/main" val="2328438525"/>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9160047" y="1180031"/>
            <a:ext cx="9134856" cy="9134856"/>
          </a:xfrm>
          <a:prstGeom prst="rect">
            <a:avLst/>
          </a:prstGeom>
        </p:spPr>
        <p:txBody>
          <a:bodyPr anchor="ctr"/>
          <a:lstStyle>
            <a:lvl1pPr algn="ctr">
              <a:defRPr>
                <a:latin typeface="Aptos" panose="020B0004020202020204" pitchFamily="34" charset="0"/>
              </a:defRPr>
            </a:lvl1pPr>
          </a:lstStyle>
          <a:p>
            <a:r>
              <a:rPr lang="en-US" dirty="0"/>
              <a:t>Click icon to add picture</a:t>
            </a:r>
          </a:p>
        </p:txBody>
      </p:sp>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5" name="Text Placeholder 4"/>
          <p:cNvSpPr>
            <a:spLocks noGrp="1"/>
          </p:cNvSpPr>
          <p:nvPr>
            <p:ph type="body" sz="quarter" idx="13"/>
          </p:nvPr>
        </p:nvSpPr>
        <p:spPr>
          <a:xfrm>
            <a:off x="400050" y="1714500"/>
            <a:ext cx="8355807" cy="7372350"/>
          </a:xfrm>
          <a:prstGeom prst="rect">
            <a:avLst/>
          </a:prstGeom>
        </p:spPr>
        <p:txBody>
          <a:bodyPr/>
          <a:lstStyle>
            <a:lvl1pPr marL="514350" indent="-514350">
              <a:lnSpc>
                <a:spcPct val="100000"/>
              </a:lnSpc>
              <a:spcAft>
                <a:spcPts val="2700"/>
              </a:spcAft>
              <a:buClr>
                <a:schemeClr val="tx1"/>
              </a:buClr>
              <a:buSzPct val="135000"/>
              <a:buFont typeface="Arial" panose="020B0604020202020204" pitchFamily="34" charset="0"/>
              <a:buChar char="•"/>
              <a:defRPr sz="3600">
                <a:latin typeface="Aptos" panose="020B0004020202020204" pitchFamily="34" charset="0"/>
              </a:defRPr>
            </a:lvl1pPr>
            <a:lvl2pPr marL="1028700" indent="-514350">
              <a:lnSpc>
                <a:spcPct val="100000"/>
              </a:lnSpc>
              <a:spcAft>
                <a:spcPts val="2700"/>
              </a:spcAft>
              <a:buClr>
                <a:schemeClr val="tx1"/>
              </a:buClr>
              <a:buSzPct val="135000"/>
              <a:buFont typeface="Arial" panose="020B0604020202020204" pitchFamily="34" charset="0"/>
              <a:buChar char="•"/>
              <a:defRPr sz="3600">
                <a:latin typeface="Aptos" panose="020B0004020202020204" pitchFamily="34" charset="0"/>
              </a:defRPr>
            </a:lvl2pPr>
            <a:lvl3pPr marL="1547813" indent="-514350">
              <a:lnSpc>
                <a:spcPct val="100000"/>
              </a:lnSpc>
              <a:spcAft>
                <a:spcPts val="1800"/>
              </a:spcAft>
              <a:buClr>
                <a:schemeClr val="tx1"/>
              </a:buClr>
              <a:buSzPct val="135000"/>
              <a:buFont typeface="Arial" panose="020B0604020202020204" pitchFamily="34" charset="0"/>
              <a:buChar char="•"/>
              <a:defRPr sz="36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12" name="Rectangle 11"/>
          <p:cNvSpPr/>
          <p:nvPr userDrawn="1"/>
        </p:nvSpPr>
        <p:spPr>
          <a:xfrm>
            <a:off x="1" y="-808"/>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13"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9"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39048" y="9105692"/>
            <a:ext cx="2620302" cy="774107"/>
          </a:xfrm>
          <a:prstGeom prst="rect">
            <a:avLst/>
          </a:prstGeom>
        </p:spPr>
      </p:pic>
      <p:sp>
        <p:nvSpPr>
          <p:cNvPr id="11"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3226914373"/>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7693"/>
            <a:ext cx="18263724" cy="10106528"/>
          </a:xfrm>
          <a:prstGeom prst="rect">
            <a:avLst/>
          </a:prstGeom>
        </p:spPr>
      </p:pic>
      <p:sp>
        <p:nvSpPr>
          <p:cNvPr id="20" name="Rectangle 19"/>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11" name="Rectangle 10"/>
          <p:cNvSpPr/>
          <p:nvPr userDrawn="1"/>
        </p:nvSpPr>
        <p:spPr>
          <a:xfrm>
            <a:off x="4496360" y="1945644"/>
            <a:ext cx="4251960" cy="48006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12" name="Title 1"/>
          <p:cNvSpPr txBox="1">
            <a:spLocks/>
          </p:cNvSpPr>
          <p:nvPr userDrawn="1"/>
        </p:nvSpPr>
        <p:spPr>
          <a:xfrm>
            <a:off x="4494926" y="2390557"/>
            <a:ext cx="4254830" cy="539427"/>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2400" b="1" dirty="0">
                <a:latin typeface="Aptos" panose="020B0004020202020204" pitchFamily="34" charset="0"/>
              </a:rPr>
              <a:t>LIMRA</a:t>
            </a:r>
          </a:p>
        </p:txBody>
      </p:sp>
      <p:sp>
        <p:nvSpPr>
          <p:cNvPr id="13" name="Rectangle 12"/>
          <p:cNvSpPr/>
          <p:nvPr userDrawn="1"/>
        </p:nvSpPr>
        <p:spPr>
          <a:xfrm>
            <a:off x="4914020" y="3405254"/>
            <a:ext cx="3416642" cy="5078313"/>
          </a:xfrm>
          <a:prstGeom prst="rect">
            <a:avLst/>
          </a:prstGeom>
        </p:spPr>
        <p:txBody>
          <a:bodyPr wrap="square">
            <a:spAutoFit/>
          </a:bodyPr>
          <a:lstStyle/>
          <a:p>
            <a:r>
              <a:rPr lang="en-US" sz="4050" dirty="0">
                <a:solidFill>
                  <a:schemeClr val="tx1">
                    <a:lumMod val="65000"/>
                    <a:lumOff val="35000"/>
                  </a:schemeClr>
                </a:solidFill>
                <a:latin typeface="Aptos" panose="020B0004020202020204" pitchFamily="34" charset="0"/>
                <a:cs typeface="Arial" panose="020B0604020202020204" pitchFamily="34" charset="0"/>
              </a:rPr>
              <a:t>Premier financial services industry research and talent management organization</a:t>
            </a:r>
            <a:endParaRPr lang="en-US" sz="4050" dirty="0">
              <a:latin typeface="Aptos" panose="020B0004020202020204" pitchFamily="34" charset="0"/>
            </a:endParaRPr>
          </a:p>
        </p:txBody>
      </p:sp>
      <p:sp>
        <p:nvSpPr>
          <p:cNvPr id="14" name="Rectangle 13"/>
          <p:cNvSpPr/>
          <p:nvPr userDrawn="1"/>
        </p:nvSpPr>
        <p:spPr>
          <a:xfrm>
            <a:off x="9390479" y="1945644"/>
            <a:ext cx="4251960" cy="48006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15" name="Title 1"/>
          <p:cNvSpPr txBox="1">
            <a:spLocks/>
          </p:cNvSpPr>
          <p:nvPr userDrawn="1"/>
        </p:nvSpPr>
        <p:spPr>
          <a:xfrm>
            <a:off x="9452831" y="2405736"/>
            <a:ext cx="4127258" cy="539427"/>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2400" b="1" dirty="0">
                <a:latin typeface="Aptos" panose="020B0004020202020204" pitchFamily="34" charset="0"/>
              </a:rPr>
              <a:t>LOMA</a:t>
            </a:r>
          </a:p>
        </p:txBody>
      </p:sp>
      <p:sp>
        <p:nvSpPr>
          <p:cNvPr id="16" name="Rectangle 15"/>
          <p:cNvSpPr/>
          <p:nvPr userDrawn="1"/>
        </p:nvSpPr>
        <p:spPr>
          <a:xfrm>
            <a:off x="9696381" y="3405254"/>
            <a:ext cx="3640155" cy="3831818"/>
          </a:xfrm>
          <a:prstGeom prst="rect">
            <a:avLst/>
          </a:prstGeom>
        </p:spPr>
        <p:txBody>
          <a:bodyPr wrap="square">
            <a:spAutoFit/>
          </a:bodyPr>
          <a:lstStyle/>
          <a:p>
            <a:r>
              <a:rPr lang="en-US" sz="4050" dirty="0">
                <a:solidFill>
                  <a:schemeClr val="tx1">
                    <a:lumMod val="65000"/>
                    <a:lumOff val="35000"/>
                  </a:schemeClr>
                </a:solidFill>
                <a:latin typeface="Aptos" panose="020B0004020202020204" pitchFamily="34" charset="0"/>
                <a:cs typeface="Arial" panose="020B0604020202020204" pitchFamily="34" charset="0"/>
              </a:rPr>
              <a:t>Flagship for industry professional development and industry networking</a:t>
            </a:r>
            <a:endParaRPr lang="en-US" sz="4050" dirty="0">
              <a:latin typeface="Aptos" panose="020B0004020202020204" pitchFamily="34" charset="0"/>
            </a:endParaRPr>
          </a:p>
        </p:txBody>
      </p:sp>
      <p:sp>
        <p:nvSpPr>
          <p:cNvPr id="22" name="Rectangle 21" hidden="1"/>
          <p:cNvSpPr/>
          <p:nvPr userDrawn="1"/>
        </p:nvSpPr>
        <p:spPr>
          <a:xfrm>
            <a:off x="-37407" y="7963007"/>
            <a:ext cx="18324576" cy="2394065"/>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025" dirty="0">
              <a:latin typeface="Aptos" panose="020B0004020202020204" pitchFamily="34" charset="0"/>
            </a:endParaRPr>
          </a:p>
        </p:txBody>
      </p:sp>
      <p:sp>
        <p:nvSpPr>
          <p:cNvPr id="19" name="Rectangle 18"/>
          <p:cNvSpPr/>
          <p:nvPr userDrawn="1"/>
        </p:nvSpPr>
        <p:spPr>
          <a:xfrm>
            <a:off x="578826" y="7712213"/>
            <a:ext cx="17385615" cy="1200329"/>
          </a:xfrm>
          <a:prstGeom prst="rect">
            <a:avLst/>
          </a:prstGeom>
        </p:spPr>
        <p:txBody>
          <a:bodyPr wrap="square">
            <a:spAutoFit/>
          </a:bodyPr>
          <a:lstStyle/>
          <a:p>
            <a:r>
              <a:rPr lang="en-US" sz="3600" dirty="0">
                <a:solidFill>
                  <a:schemeClr val="bg1"/>
                </a:solidFill>
                <a:latin typeface="Aptos" panose="020B0004020202020204" pitchFamily="34" charset="0"/>
                <a:cs typeface="Arial" panose="020B0604020202020204" pitchFamily="34" charset="0"/>
              </a:rPr>
              <a:t>Advancing the financial services industry by empowering our members with </a:t>
            </a:r>
            <a:br>
              <a:rPr lang="en-US" sz="3600" dirty="0">
                <a:solidFill>
                  <a:schemeClr val="bg1"/>
                </a:solidFill>
                <a:latin typeface="Aptos" panose="020B0004020202020204" pitchFamily="34" charset="0"/>
                <a:cs typeface="Arial" panose="020B0604020202020204" pitchFamily="34" charset="0"/>
              </a:rPr>
            </a:br>
            <a:r>
              <a:rPr lang="en-US" sz="3600" dirty="0">
                <a:solidFill>
                  <a:srgbClr val="DAAA00"/>
                </a:solidFill>
                <a:latin typeface="Aptos" panose="020B0004020202020204" pitchFamily="34" charset="0"/>
                <a:cs typeface="Arial" panose="020B0604020202020204" pitchFamily="34" charset="0"/>
              </a:rPr>
              <a:t>knowledge</a:t>
            </a:r>
            <a:r>
              <a:rPr lang="en-US" sz="3600" dirty="0">
                <a:solidFill>
                  <a:schemeClr val="bg1"/>
                </a:solidFill>
                <a:latin typeface="Aptos" panose="020B0004020202020204" pitchFamily="34" charset="0"/>
                <a:cs typeface="Arial" panose="020B0604020202020204" pitchFamily="34" charset="0"/>
              </a:rPr>
              <a:t>, </a:t>
            </a:r>
            <a:r>
              <a:rPr lang="en-US" sz="3600" dirty="0">
                <a:solidFill>
                  <a:srgbClr val="DAAA00"/>
                </a:solidFill>
                <a:latin typeface="Aptos" panose="020B0004020202020204" pitchFamily="34" charset="0"/>
                <a:cs typeface="Arial" panose="020B0604020202020204" pitchFamily="34" charset="0"/>
              </a:rPr>
              <a:t>insights</a:t>
            </a:r>
            <a:r>
              <a:rPr lang="en-US" sz="3600" dirty="0">
                <a:solidFill>
                  <a:schemeClr val="bg1"/>
                </a:solidFill>
                <a:latin typeface="Aptos" panose="020B0004020202020204" pitchFamily="34" charset="0"/>
                <a:cs typeface="Arial" panose="020B0604020202020204" pitchFamily="34" charset="0"/>
              </a:rPr>
              <a:t>, </a:t>
            </a:r>
            <a:r>
              <a:rPr lang="en-US" sz="3600" dirty="0">
                <a:solidFill>
                  <a:srgbClr val="DAAA00"/>
                </a:solidFill>
                <a:latin typeface="Aptos" panose="020B0004020202020204" pitchFamily="34" charset="0"/>
                <a:cs typeface="Arial" panose="020B0604020202020204" pitchFamily="34" charset="0"/>
              </a:rPr>
              <a:t>connections</a:t>
            </a:r>
            <a:r>
              <a:rPr lang="en-US" sz="3600" dirty="0">
                <a:solidFill>
                  <a:schemeClr val="bg1"/>
                </a:solidFill>
                <a:latin typeface="Aptos" panose="020B0004020202020204" pitchFamily="34" charset="0"/>
                <a:cs typeface="Arial" panose="020B0604020202020204" pitchFamily="34" charset="0"/>
              </a:rPr>
              <a:t>, and </a:t>
            </a:r>
            <a:r>
              <a:rPr lang="en-US" sz="3600" dirty="0">
                <a:solidFill>
                  <a:srgbClr val="DAAA00"/>
                </a:solidFill>
                <a:latin typeface="Aptos" panose="020B0004020202020204" pitchFamily="34" charset="0"/>
                <a:cs typeface="Arial" panose="020B0604020202020204" pitchFamily="34" charset="0"/>
              </a:rPr>
              <a:t>solutions</a:t>
            </a:r>
            <a:endParaRPr lang="en-US" sz="3600" dirty="0">
              <a:latin typeface="Aptos" panose="020B0004020202020204" pitchFamily="34" charset="0"/>
            </a:endParaRPr>
          </a:p>
        </p:txBody>
      </p:sp>
      <p:sp>
        <p:nvSpPr>
          <p:cNvPr id="21" name="Title Placeholder 37"/>
          <p:cNvSpPr>
            <a:spLocks noGrp="1"/>
          </p:cNvSpPr>
          <p:nvPr>
            <p:ph type="title" hasCustomPrompt="1"/>
          </p:nvPr>
        </p:nvSpPr>
        <p:spPr>
          <a:xfrm>
            <a:off x="3" y="1"/>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29805" y="9103540"/>
            <a:ext cx="2629545" cy="776837"/>
          </a:xfrm>
          <a:prstGeom prst="rect">
            <a:avLst/>
          </a:prstGeom>
        </p:spPr>
      </p:pic>
    </p:spTree>
    <p:extLst>
      <p:ext uri="{BB962C8B-B14F-4D97-AF65-F5344CB8AC3E}">
        <p14:creationId xmlns:p14="http://schemas.microsoft.com/office/powerpoint/2010/main" val="137963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9"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11"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449600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6" name="Rectangle 5"/>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10"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4" name="Text Placeholder 3"/>
          <p:cNvSpPr>
            <a:spLocks noGrp="1"/>
          </p:cNvSpPr>
          <p:nvPr>
            <p:ph type="body" sz="quarter" idx="10"/>
          </p:nvPr>
        </p:nvSpPr>
        <p:spPr>
          <a:xfrm>
            <a:off x="400050" y="1990164"/>
            <a:ext cx="8743950" cy="7096686"/>
          </a:xfrm>
          <a:prstGeom prst="rect">
            <a:avLst/>
          </a:prstGeom>
        </p:spPr>
        <p:txBody>
          <a:bodyPr/>
          <a:lstStyle>
            <a:lvl1pPr marL="521208"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1pPr>
            <a:lvl2pPr marL="1028700"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2pPr>
            <a:lvl3pPr marL="1550195"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3pPr>
            <a:lvl4pPr marL="2057400"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4pPr>
            <a:lvl5pPr marL="2578895" indent="-514350">
              <a:buClr>
                <a:schemeClr val="tx1"/>
              </a:buClr>
              <a:buSzPct val="135000"/>
              <a:buFont typeface="Arial" panose="020B0604020202020204" pitchFamily="34" charset="0"/>
              <a:buChar char="•"/>
              <a:defRPr sz="36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1"/>
          </p:nvPr>
        </p:nvSpPr>
        <p:spPr>
          <a:xfrm>
            <a:off x="9144000" y="1714500"/>
            <a:ext cx="8515350" cy="6890658"/>
          </a:xfrm>
          <a:prstGeom prst="rect">
            <a:avLst/>
          </a:prstGeom>
        </p:spPr>
        <p:txBody>
          <a:bodyPr/>
          <a:lstStyle>
            <a:lvl1pPr algn="ctr">
              <a:defRPr>
                <a:latin typeface="Aptos" panose="020B0004020202020204" pitchFamily="34" charset="0"/>
              </a:defRPr>
            </a:lvl1pPr>
          </a:lstStyle>
          <a:p>
            <a:r>
              <a:rPr lang="en-US" dirty="0"/>
              <a:t>Click icon to add picture</a:t>
            </a:r>
          </a:p>
        </p:txBody>
      </p:sp>
      <p:sp>
        <p:nvSpPr>
          <p:cNvPr id="11"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9"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2357672059"/>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9490843" y="2671388"/>
            <a:ext cx="8201576" cy="5968121"/>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14" name="Rectangle 13"/>
          <p:cNvSpPr/>
          <p:nvPr userDrawn="1"/>
        </p:nvSpPr>
        <p:spPr>
          <a:xfrm>
            <a:off x="711417" y="2671388"/>
            <a:ext cx="8202168" cy="5968121"/>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7" name="Rectangle 6"/>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9" name="Text Placeholder 3"/>
          <p:cNvSpPr>
            <a:spLocks noGrp="1"/>
          </p:cNvSpPr>
          <p:nvPr>
            <p:ph type="body" sz="quarter" idx="10"/>
          </p:nvPr>
        </p:nvSpPr>
        <p:spPr>
          <a:xfrm>
            <a:off x="711417" y="2857977"/>
            <a:ext cx="8202168"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9490842" y="2857977"/>
            <a:ext cx="8202168"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5"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12"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331561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4" name="Rectangle 3"/>
          <p:cNvSpPr/>
          <p:nvPr userDrawn="1"/>
        </p:nvSpPr>
        <p:spPr>
          <a:xfrm>
            <a:off x="12430679" y="2382098"/>
            <a:ext cx="5212080" cy="5968121"/>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5" name="Rectangle 4"/>
          <p:cNvSpPr/>
          <p:nvPr userDrawn="1"/>
        </p:nvSpPr>
        <p:spPr>
          <a:xfrm>
            <a:off x="779999" y="2374208"/>
            <a:ext cx="5212080" cy="5968121"/>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6" name="Rectangle 5"/>
          <p:cNvSpPr/>
          <p:nvPr userDrawn="1"/>
        </p:nvSpPr>
        <p:spPr>
          <a:xfrm>
            <a:off x="6558045" y="2374208"/>
            <a:ext cx="5212080" cy="5968121"/>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9" name="Text Placeholder 3"/>
          <p:cNvSpPr>
            <a:spLocks noGrp="1"/>
          </p:cNvSpPr>
          <p:nvPr>
            <p:ph type="body" sz="quarter" idx="10"/>
          </p:nvPr>
        </p:nvSpPr>
        <p:spPr>
          <a:xfrm>
            <a:off x="742950" y="240077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6553742" y="240077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1" name="Text Placeholder 3"/>
          <p:cNvSpPr>
            <a:spLocks noGrp="1"/>
          </p:cNvSpPr>
          <p:nvPr>
            <p:ph type="body" sz="quarter" idx="12"/>
          </p:nvPr>
        </p:nvSpPr>
        <p:spPr>
          <a:xfrm>
            <a:off x="12430202" y="240077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4"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12"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2596994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744077" y="1670285"/>
            <a:ext cx="5212080" cy="7071701"/>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6" name="Rectangle 5"/>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9"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7" name="Rectangle 6"/>
          <p:cNvSpPr/>
          <p:nvPr userDrawn="1"/>
        </p:nvSpPr>
        <p:spPr>
          <a:xfrm>
            <a:off x="12299603" y="1670285"/>
            <a:ext cx="5212080" cy="7071701"/>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8" name="Rectangle 7"/>
          <p:cNvSpPr/>
          <p:nvPr userDrawn="1"/>
        </p:nvSpPr>
        <p:spPr>
          <a:xfrm>
            <a:off x="6537890" y="1670285"/>
            <a:ext cx="5212080" cy="7071701"/>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4" name="Text Placeholder 3"/>
          <p:cNvSpPr>
            <a:spLocks noGrp="1"/>
          </p:cNvSpPr>
          <p:nvPr>
            <p:ph type="body" sz="quarter" idx="10"/>
          </p:nvPr>
        </p:nvSpPr>
        <p:spPr>
          <a:xfrm>
            <a:off x="742950" y="166925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4" name="Text Placeholder 3"/>
          <p:cNvSpPr>
            <a:spLocks noGrp="1"/>
          </p:cNvSpPr>
          <p:nvPr>
            <p:ph type="body" sz="quarter" idx="11"/>
          </p:nvPr>
        </p:nvSpPr>
        <p:spPr>
          <a:xfrm>
            <a:off x="6553742" y="166925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5" name="Text Placeholder 3"/>
          <p:cNvSpPr>
            <a:spLocks noGrp="1"/>
          </p:cNvSpPr>
          <p:nvPr>
            <p:ph type="body" sz="quarter" idx="12"/>
          </p:nvPr>
        </p:nvSpPr>
        <p:spPr>
          <a:xfrm>
            <a:off x="12295181" y="166925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8" name="Text Placeholder 16"/>
          <p:cNvSpPr>
            <a:spLocks noGrp="1"/>
          </p:cNvSpPr>
          <p:nvPr>
            <p:ph type="body" sz="quarter" idx="14"/>
          </p:nvPr>
        </p:nvSpPr>
        <p:spPr>
          <a:xfrm>
            <a:off x="6537890" y="3803540"/>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17" name="Text Placeholder 16"/>
          <p:cNvSpPr>
            <a:spLocks noGrp="1"/>
          </p:cNvSpPr>
          <p:nvPr>
            <p:ph type="body" sz="quarter" idx="13"/>
          </p:nvPr>
        </p:nvSpPr>
        <p:spPr>
          <a:xfrm>
            <a:off x="742950" y="3803540"/>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19" name="Text Placeholder 16"/>
          <p:cNvSpPr>
            <a:spLocks noGrp="1"/>
          </p:cNvSpPr>
          <p:nvPr>
            <p:ph type="body" sz="quarter" idx="15"/>
          </p:nvPr>
        </p:nvSpPr>
        <p:spPr>
          <a:xfrm>
            <a:off x="12299603" y="3803540"/>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20" name="Oval 19"/>
          <p:cNvSpPr/>
          <p:nvPr userDrawn="1"/>
        </p:nvSpPr>
        <p:spPr>
          <a:xfrm>
            <a:off x="2760249" y="2504142"/>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2">
                  <a:lumMod val="75000"/>
                </a:schemeClr>
              </a:solidFill>
              <a:latin typeface="Aptos" panose="020B0004020202020204" pitchFamily="34" charset="0"/>
            </a:endParaRPr>
          </a:p>
        </p:txBody>
      </p:sp>
      <p:sp>
        <p:nvSpPr>
          <p:cNvPr id="21" name="Oval 20"/>
          <p:cNvSpPr/>
          <p:nvPr userDrawn="1"/>
        </p:nvSpPr>
        <p:spPr>
          <a:xfrm>
            <a:off x="8618322" y="2504142"/>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2">
                  <a:lumMod val="75000"/>
                </a:schemeClr>
              </a:solidFill>
              <a:latin typeface="Aptos" panose="020B0004020202020204" pitchFamily="34" charset="0"/>
            </a:endParaRPr>
          </a:p>
        </p:txBody>
      </p:sp>
      <p:sp>
        <p:nvSpPr>
          <p:cNvPr id="22" name="Oval 21"/>
          <p:cNvSpPr/>
          <p:nvPr userDrawn="1"/>
        </p:nvSpPr>
        <p:spPr>
          <a:xfrm>
            <a:off x="14338176" y="2504142"/>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2">
                  <a:lumMod val="75000"/>
                </a:schemeClr>
              </a:solidFill>
              <a:latin typeface="Aptos" panose="020B0004020202020204" pitchFamily="34" charset="0"/>
            </a:endParaRPr>
          </a:p>
        </p:txBody>
      </p:sp>
      <p:sp>
        <p:nvSpPr>
          <p:cNvPr id="23" name="Oval 22"/>
          <p:cNvSpPr/>
          <p:nvPr userDrawn="1"/>
        </p:nvSpPr>
        <p:spPr>
          <a:xfrm>
            <a:off x="14338176" y="5716734"/>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2">
                  <a:lumMod val="75000"/>
                </a:schemeClr>
              </a:solidFill>
              <a:latin typeface="Aptos" panose="020B0004020202020204" pitchFamily="34" charset="0"/>
            </a:endParaRPr>
          </a:p>
        </p:txBody>
      </p:sp>
      <p:sp>
        <p:nvSpPr>
          <p:cNvPr id="24" name="Oval 23"/>
          <p:cNvSpPr/>
          <p:nvPr userDrawn="1"/>
        </p:nvSpPr>
        <p:spPr>
          <a:xfrm>
            <a:off x="2760249" y="5716734"/>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2">
                  <a:lumMod val="75000"/>
                </a:schemeClr>
              </a:solidFill>
              <a:latin typeface="Aptos" panose="020B0004020202020204" pitchFamily="34" charset="0"/>
            </a:endParaRPr>
          </a:p>
        </p:txBody>
      </p:sp>
      <p:sp>
        <p:nvSpPr>
          <p:cNvPr id="25" name="Oval 24"/>
          <p:cNvSpPr/>
          <p:nvPr userDrawn="1"/>
        </p:nvSpPr>
        <p:spPr>
          <a:xfrm>
            <a:off x="8618322" y="5716734"/>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2">
                  <a:lumMod val="75000"/>
                </a:schemeClr>
              </a:solidFill>
              <a:latin typeface="Aptos" panose="020B0004020202020204" pitchFamily="34" charset="0"/>
            </a:endParaRPr>
          </a:p>
        </p:txBody>
      </p:sp>
      <p:sp>
        <p:nvSpPr>
          <p:cNvPr id="29" name="Text Placeholder 16"/>
          <p:cNvSpPr>
            <a:spLocks noGrp="1"/>
          </p:cNvSpPr>
          <p:nvPr>
            <p:ph type="body" sz="quarter" idx="16"/>
          </p:nvPr>
        </p:nvSpPr>
        <p:spPr>
          <a:xfrm>
            <a:off x="6537890" y="6987609"/>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30" name="Text Placeholder 16"/>
          <p:cNvSpPr>
            <a:spLocks noGrp="1"/>
          </p:cNvSpPr>
          <p:nvPr>
            <p:ph type="body" sz="quarter" idx="17"/>
          </p:nvPr>
        </p:nvSpPr>
        <p:spPr>
          <a:xfrm>
            <a:off x="742950" y="6987609"/>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31" name="Text Placeholder 16"/>
          <p:cNvSpPr>
            <a:spLocks noGrp="1"/>
          </p:cNvSpPr>
          <p:nvPr>
            <p:ph type="body" sz="quarter" idx="18"/>
          </p:nvPr>
        </p:nvSpPr>
        <p:spPr>
          <a:xfrm>
            <a:off x="12299603" y="6987609"/>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26"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27" name="Text Placeholder 9"/>
          <p:cNvSpPr>
            <a:spLocks noGrp="1"/>
          </p:cNvSpPr>
          <p:nvPr>
            <p:ph type="body" sz="quarter" idx="19"/>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390512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ransition slide partner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E691EA-BFC4-4FA7-2157-8CBC38FC031A}"/>
              </a:ext>
            </a:extLst>
          </p:cNvPr>
          <p:cNvPicPr>
            <a:picLocks noChangeAspect="1"/>
          </p:cNvPicPr>
          <p:nvPr userDrawn="1"/>
        </p:nvPicPr>
        <p:blipFill>
          <a:blip r:embed="rId2"/>
          <a:srcRect/>
          <a:stretch/>
        </p:blipFill>
        <p:spPr>
          <a:xfrm>
            <a:off x="2709" y="0"/>
            <a:ext cx="18282582" cy="10287000"/>
          </a:xfrm>
          <a:prstGeom prst="rect">
            <a:avLst/>
          </a:prstGeom>
        </p:spPr>
      </p:pic>
      <p:sp>
        <p:nvSpPr>
          <p:cNvPr id="5" name="Rectangle 4">
            <a:extLst>
              <a:ext uri="{FF2B5EF4-FFF2-40B4-BE49-F238E27FC236}">
                <a16:creationId xmlns:a16="http://schemas.microsoft.com/office/drawing/2014/main" id="{6A6AA1F6-6ADB-325A-6A98-25BDE596D552}"/>
              </a:ext>
            </a:extLst>
          </p:cNvPr>
          <p:cNvSpPr/>
          <p:nvPr userDrawn="1"/>
        </p:nvSpPr>
        <p:spPr>
          <a:xfrm>
            <a:off x="0" y="6277231"/>
            <a:ext cx="18288000" cy="2633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pic>
        <p:nvPicPr>
          <p:cNvPr id="6" name="Picture 5">
            <a:extLst>
              <a:ext uri="{FF2B5EF4-FFF2-40B4-BE49-F238E27FC236}">
                <a16:creationId xmlns:a16="http://schemas.microsoft.com/office/drawing/2014/main" id="{E23E9A80-2BA1-9A01-664D-BEC2F1B37563}"/>
              </a:ext>
            </a:extLst>
          </p:cNvPr>
          <p:cNvPicPr>
            <a:picLocks noChangeAspect="1"/>
          </p:cNvPicPr>
          <p:nvPr userDrawn="1"/>
        </p:nvPicPr>
        <p:blipFill>
          <a:blip r:embed="rId3"/>
          <a:stretch>
            <a:fillRect/>
          </a:stretch>
        </p:blipFill>
        <p:spPr>
          <a:xfrm>
            <a:off x="11112650" y="9182100"/>
            <a:ext cx="6674120" cy="795181"/>
          </a:xfrm>
          <a:prstGeom prst="rect">
            <a:avLst/>
          </a:prstGeom>
        </p:spPr>
      </p:pic>
    </p:spTree>
    <p:extLst>
      <p:ext uri="{BB962C8B-B14F-4D97-AF65-F5344CB8AC3E}">
        <p14:creationId xmlns:p14="http://schemas.microsoft.com/office/powerpoint/2010/main" val="1102034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10" name="Picture Placeholder 10"/>
          <p:cNvSpPr>
            <a:spLocks noGrp="1"/>
          </p:cNvSpPr>
          <p:nvPr>
            <p:ph type="pic" sz="quarter" idx="10" hasCustomPrompt="1"/>
          </p:nvPr>
        </p:nvSpPr>
        <p:spPr>
          <a:xfrm>
            <a:off x="0" y="1"/>
            <a:ext cx="18288000" cy="6243638"/>
          </a:xfrm>
          <a:prstGeom prst="rect">
            <a:avLst/>
          </a:prstGeom>
        </p:spPr>
        <p:txBody>
          <a:bodyPr anchor="ctr"/>
          <a:lstStyle>
            <a:lvl1pPr algn="ctr">
              <a:defRPr>
                <a:latin typeface="Aptos" panose="020B0004020202020204" pitchFamily="34" charset="0"/>
              </a:defRPr>
            </a:lvl1pPr>
          </a:lstStyle>
          <a:p>
            <a:r>
              <a:rPr lang="en-US" dirty="0"/>
              <a:t>Click to add photo</a:t>
            </a:r>
          </a:p>
        </p:txBody>
      </p:sp>
      <p:sp>
        <p:nvSpPr>
          <p:cNvPr id="11" name="Rectangle 10"/>
          <p:cNvSpPr/>
          <p:nvPr userDrawn="1"/>
        </p:nvSpPr>
        <p:spPr>
          <a:xfrm>
            <a:off x="1" y="6200775"/>
            <a:ext cx="18287999" cy="1181414"/>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EBE8E5"/>
              </a:solidFill>
              <a:latin typeface="Aptos" panose="020B0004020202020204" pitchFamily="34" charset="0"/>
            </a:endParaRPr>
          </a:p>
        </p:txBody>
      </p:sp>
      <p:sp>
        <p:nvSpPr>
          <p:cNvPr id="12" name="Rectangle 11"/>
          <p:cNvSpPr/>
          <p:nvPr userDrawn="1"/>
        </p:nvSpPr>
        <p:spPr>
          <a:xfrm>
            <a:off x="1" y="6567332"/>
            <a:ext cx="18287999" cy="1862295"/>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50" dirty="0">
              <a:solidFill>
                <a:srgbClr val="002F70"/>
              </a:solidFill>
              <a:latin typeface="Aptos" panose="020B0004020202020204" pitchFamily="34" charset="0"/>
            </a:endParaRPr>
          </a:p>
        </p:txBody>
      </p:sp>
      <p:sp>
        <p:nvSpPr>
          <p:cNvPr id="13" name="Title Placeholder 37"/>
          <p:cNvSpPr>
            <a:spLocks noGrp="1"/>
          </p:cNvSpPr>
          <p:nvPr>
            <p:ph type="title" hasCustomPrompt="1"/>
          </p:nvPr>
        </p:nvSpPr>
        <p:spPr>
          <a:xfrm>
            <a:off x="8674" y="6586538"/>
            <a:ext cx="18036440" cy="1828799"/>
          </a:xfrm>
          <a:prstGeom prst="rect">
            <a:avLst/>
          </a:prstGeom>
          <a:noFill/>
        </p:spPr>
        <p:txBody>
          <a:bodyPr vert="horz" wrap="none" lIns="274320" tIns="0" rIns="182880" bIns="0" rtlCol="0" anchor="ctr" anchorCtr="0">
            <a:normAutofit/>
          </a:bodyPr>
          <a:lstStyle>
            <a:lvl1pPr algn="r">
              <a:defRPr sz="4800" b="0" baseline="0">
                <a:solidFill>
                  <a:schemeClr val="bg1"/>
                </a:solidFill>
                <a:latin typeface="Aptos" panose="020B0004020202020204" pitchFamily="34" charset="0"/>
              </a:defRPr>
            </a:lvl1pPr>
          </a:lstStyle>
          <a:p>
            <a:r>
              <a:rPr lang="en-US" dirty="0"/>
              <a:t>Click to edit section text</a:t>
            </a:r>
          </a:p>
        </p:txBody>
      </p:sp>
    </p:spTree>
    <p:extLst>
      <p:ext uri="{BB962C8B-B14F-4D97-AF65-F5344CB8AC3E}">
        <p14:creationId xmlns:p14="http://schemas.microsoft.com/office/powerpoint/2010/main" val="3525675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3" y="1"/>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5"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6"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19364689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1684" y="2052638"/>
            <a:ext cx="8990214" cy="5992926"/>
          </a:xfrm>
          <a:prstGeom prst="rect">
            <a:avLst/>
          </a:prstGeom>
          <a:noFill/>
        </p:spPr>
      </p:pic>
      <p:sp>
        <p:nvSpPr>
          <p:cNvPr id="22" name="Rectangle 21" hidden="1"/>
          <p:cNvSpPr/>
          <p:nvPr userDrawn="1"/>
        </p:nvSpPr>
        <p:spPr>
          <a:xfrm>
            <a:off x="-37407" y="7963007"/>
            <a:ext cx="18324576" cy="2394065"/>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025" dirty="0">
              <a:latin typeface="Aptos" panose="020B0004020202020204" pitchFamily="34" charset="0"/>
            </a:endParaRPr>
          </a:p>
        </p:txBody>
      </p:sp>
      <p:grpSp>
        <p:nvGrpSpPr>
          <p:cNvPr id="8" name="Group 7"/>
          <p:cNvGrpSpPr/>
          <p:nvPr userDrawn="1"/>
        </p:nvGrpSpPr>
        <p:grpSpPr>
          <a:xfrm>
            <a:off x="11858745" y="2052638"/>
            <a:ext cx="5500434" cy="5533697"/>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10" name="TextBox 9"/>
            <p:cNvSpPr txBox="1"/>
            <p:nvPr userDrawn="1"/>
          </p:nvSpPr>
          <p:spPr>
            <a:xfrm>
              <a:off x="7167532" y="2039454"/>
              <a:ext cx="4133546" cy="2646879"/>
            </a:xfrm>
            <a:prstGeom prst="rect">
              <a:avLst/>
            </a:prstGeom>
            <a:grpFill/>
          </p:spPr>
          <p:txBody>
            <a:bodyPr wrap="square" rtlCol="0">
              <a:spAutoFit/>
            </a:bodyPr>
            <a:lstStyle/>
            <a:p>
              <a:pPr algn="ctr"/>
              <a:r>
                <a:rPr lang="en-US" sz="3600" dirty="0">
                  <a:solidFill>
                    <a:srgbClr val="404040"/>
                  </a:solidFill>
                  <a:latin typeface="Aptos" panose="020B0004020202020204" pitchFamily="34" charset="0"/>
                  <a:cs typeface="Arial" panose="020B0604020202020204" pitchFamily="34" charset="0"/>
                </a:rPr>
                <a:t>Advancing the financial services industry by empowering our </a:t>
              </a:r>
              <a:br>
                <a:rPr lang="en-US" sz="3600" dirty="0">
                  <a:solidFill>
                    <a:srgbClr val="404040"/>
                  </a:solidFill>
                  <a:latin typeface="Aptos" panose="020B0004020202020204" pitchFamily="34" charset="0"/>
                  <a:cs typeface="Arial" panose="020B0604020202020204" pitchFamily="34" charset="0"/>
                </a:rPr>
              </a:br>
              <a:r>
                <a:rPr lang="en-US" sz="3600" dirty="0">
                  <a:solidFill>
                    <a:srgbClr val="404040"/>
                  </a:solidFill>
                  <a:latin typeface="Aptos" panose="020B0004020202020204" pitchFamily="34" charset="0"/>
                  <a:cs typeface="Arial" panose="020B0604020202020204" pitchFamily="34" charset="0"/>
                </a:rPr>
                <a:t>members with </a:t>
              </a:r>
              <a:r>
                <a:rPr lang="en-US" sz="3600" b="1" dirty="0">
                  <a:solidFill>
                    <a:srgbClr val="002F70"/>
                  </a:solidFill>
                  <a:latin typeface="Aptos" panose="020B0004020202020204" pitchFamily="34" charset="0"/>
                  <a:cs typeface="Arial" panose="020B0604020202020204" pitchFamily="34" charset="0"/>
                </a:rPr>
                <a:t>knowledge</a:t>
              </a:r>
              <a:r>
                <a:rPr lang="en-US" sz="3600" dirty="0">
                  <a:solidFill>
                    <a:srgbClr val="404040"/>
                  </a:solidFill>
                  <a:latin typeface="Aptos" panose="020B0004020202020204" pitchFamily="34" charset="0"/>
                  <a:cs typeface="Arial" panose="020B0604020202020204" pitchFamily="34" charset="0"/>
                </a:rPr>
                <a:t>, </a:t>
              </a:r>
              <a:r>
                <a:rPr lang="en-US" sz="3600" b="1" dirty="0">
                  <a:solidFill>
                    <a:srgbClr val="002F70"/>
                  </a:solidFill>
                  <a:latin typeface="Aptos" panose="020B0004020202020204" pitchFamily="34" charset="0"/>
                  <a:cs typeface="Arial" panose="020B0604020202020204" pitchFamily="34" charset="0"/>
                </a:rPr>
                <a:t>insights</a:t>
              </a:r>
              <a:r>
                <a:rPr lang="en-US" sz="3600" dirty="0">
                  <a:solidFill>
                    <a:srgbClr val="404040"/>
                  </a:solidFill>
                  <a:latin typeface="Aptos" panose="020B0004020202020204" pitchFamily="34" charset="0"/>
                  <a:cs typeface="Arial" panose="020B0604020202020204" pitchFamily="34" charset="0"/>
                </a:rPr>
                <a:t>, </a:t>
              </a:r>
              <a:r>
                <a:rPr lang="en-US" sz="3600" b="1" dirty="0">
                  <a:solidFill>
                    <a:srgbClr val="002F70"/>
                  </a:solidFill>
                  <a:latin typeface="Aptos" panose="020B0004020202020204" pitchFamily="34" charset="0"/>
                  <a:cs typeface="Arial" panose="020B0604020202020204" pitchFamily="34" charset="0"/>
                </a:rPr>
                <a:t>connections</a:t>
              </a:r>
              <a:r>
                <a:rPr lang="en-US" sz="3600" dirty="0">
                  <a:solidFill>
                    <a:srgbClr val="404040"/>
                  </a:solidFill>
                  <a:latin typeface="Aptos" panose="020B0004020202020204" pitchFamily="34" charset="0"/>
                  <a:cs typeface="Arial" panose="020B0604020202020204" pitchFamily="34" charset="0"/>
                </a:rPr>
                <a:t>, and </a:t>
              </a:r>
              <a:r>
                <a:rPr lang="en-US" sz="3600" b="1" dirty="0">
                  <a:solidFill>
                    <a:srgbClr val="002F70"/>
                  </a:solidFill>
                  <a:latin typeface="Aptos" panose="020B0004020202020204" pitchFamily="34" charset="0"/>
                  <a:cs typeface="Arial" panose="020B0604020202020204" pitchFamily="34" charset="0"/>
                </a:rPr>
                <a:t>solutions</a:t>
              </a:r>
              <a:endParaRPr lang="en-US" sz="3600" b="1" dirty="0">
                <a:solidFill>
                  <a:srgbClr val="002F70"/>
                </a:solidFill>
                <a:latin typeface="Aptos" panose="020B0004020202020204" pitchFamily="34" charset="0"/>
              </a:endParaRPr>
            </a:p>
          </p:txBody>
        </p:sp>
      </p:grpSp>
      <p:sp>
        <p:nvSpPr>
          <p:cNvPr id="29"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39048" y="9105692"/>
            <a:ext cx="2620302" cy="774107"/>
          </a:xfrm>
          <a:prstGeom prst="rect">
            <a:avLst/>
          </a:prstGeom>
        </p:spPr>
      </p:pic>
    </p:spTree>
    <p:extLst>
      <p:ext uri="{BB962C8B-B14F-4D97-AF65-F5344CB8AC3E}">
        <p14:creationId xmlns:p14="http://schemas.microsoft.com/office/powerpoint/2010/main" val="298279284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11247150" y="6295113"/>
            <a:ext cx="2631540" cy="1139829"/>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18" name="Rectangle 17"/>
          <p:cNvSpPr/>
          <p:nvPr userDrawn="1"/>
        </p:nvSpPr>
        <p:spPr>
          <a:xfrm>
            <a:off x="7823505" y="6292428"/>
            <a:ext cx="2631540" cy="1139829"/>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19" name="Rectangle 18"/>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20" name="Rectangle 19"/>
          <p:cNvSpPr/>
          <p:nvPr userDrawn="1"/>
        </p:nvSpPr>
        <p:spPr>
          <a:xfrm>
            <a:off x="4407296" y="6292428"/>
            <a:ext cx="2631540" cy="1139829"/>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21" name="TextBox 20"/>
          <p:cNvSpPr txBox="1"/>
          <p:nvPr userDrawn="1"/>
        </p:nvSpPr>
        <p:spPr>
          <a:xfrm>
            <a:off x="3988083" y="6330082"/>
            <a:ext cx="3462531" cy="1015663"/>
          </a:xfrm>
          <a:prstGeom prst="rect">
            <a:avLst/>
          </a:prstGeom>
          <a:noFill/>
        </p:spPr>
        <p:txBody>
          <a:bodyPr wrap="square" rtlCol="0">
            <a:spAutoFit/>
          </a:bodyPr>
          <a:lstStyle/>
          <a:p>
            <a:pPr algn="ctr"/>
            <a:r>
              <a:rPr lang="en-US" sz="3000" b="1" dirty="0">
                <a:solidFill>
                  <a:srgbClr val="005F9F"/>
                </a:solidFill>
                <a:latin typeface="Aptos" panose="020B0004020202020204" pitchFamily="34" charset="0"/>
                <a:cs typeface="Arial" panose="020B0604020202020204" pitchFamily="34" charset="0"/>
              </a:rPr>
              <a:t>Life</a:t>
            </a:r>
            <a:br>
              <a:rPr lang="en-US" sz="3000" b="1" dirty="0">
                <a:solidFill>
                  <a:srgbClr val="005F9F"/>
                </a:solidFill>
                <a:latin typeface="Aptos" panose="020B0004020202020204" pitchFamily="34" charset="0"/>
                <a:cs typeface="Arial" panose="020B0604020202020204" pitchFamily="34" charset="0"/>
              </a:rPr>
            </a:br>
            <a:r>
              <a:rPr lang="en-US" sz="3000" b="1" dirty="0">
                <a:solidFill>
                  <a:srgbClr val="005F9F"/>
                </a:solidFill>
                <a:latin typeface="Aptos" panose="020B0004020202020204" pitchFamily="34" charset="0"/>
                <a:cs typeface="Arial" panose="020B0604020202020204" pitchFamily="34" charset="0"/>
              </a:rPr>
              <a:t>Insurance</a:t>
            </a:r>
          </a:p>
        </p:txBody>
      </p:sp>
      <p:sp>
        <p:nvSpPr>
          <p:cNvPr id="22" name="TextBox 21"/>
          <p:cNvSpPr txBox="1"/>
          <p:nvPr userDrawn="1"/>
        </p:nvSpPr>
        <p:spPr>
          <a:xfrm>
            <a:off x="7854446" y="6560914"/>
            <a:ext cx="2569659" cy="553998"/>
          </a:xfrm>
          <a:prstGeom prst="rect">
            <a:avLst/>
          </a:prstGeom>
          <a:noFill/>
        </p:spPr>
        <p:txBody>
          <a:bodyPr wrap="square" rtlCol="0">
            <a:spAutoFit/>
          </a:bodyPr>
          <a:lstStyle/>
          <a:p>
            <a:pPr algn="ctr"/>
            <a:r>
              <a:rPr lang="en-US" sz="3000" b="1" dirty="0">
                <a:solidFill>
                  <a:srgbClr val="005F9F"/>
                </a:solidFill>
                <a:latin typeface="Aptos" panose="020B0004020202020204" pitchFamily="34" charset="0"/>
                <a:cs typeface="Arial" panose="020B0604020202020204" pitchFamily="34" charset="0"/>
              </a:rPr>
              <a:t>Annuities</a:t>
            </a:r>
          </a:p>
        </p:txBody>
      </p:sp>
      <p:sp>
        <p:nvSpPr>
          <p:cNvPr id="23" name="TextBox 22"/>
          <p:cNvSpPr txBox="1"/>
          <p:nvPr userDrawn="1"/>
        </p:nvSpPr>
        <p:spPr>
          <a:xfrm>
            <a:off x="11273781" y="6330081"/>
            <a:ext cx="2556519" cy="1015663"/>
          </a:xfrm>
          <a:prstGeom prst="rect">
            <a:avLst/>
          </a:prstGeom>
          <a:noFill/>
        </p:spPr>
        <p:txBody>
          <a:bodyPr wrap="square" rtlCol="0">
            <a:spAutoFit/>
          </a:bodyPr>
          <a:lstStyle/>
          <a:p>
            <a:pPr algn="ctr"/>
            <a:r>
              <a:rPr lang="en-US" sz="3000" b="1" dirty="0">
                <a:solidFill>
                  <a:srgbClr val="005F9F"/>
                </a:solidFill>
                <a:latin typeface="Aptos" panose="020B0004020202020204" pitchFamily="34" charset="0"/>
                <a:cs typeface="Arial" panose="020B0604020202020204" pitchFamily="34" charset="0"/>
              </a:rPr>
              <a:t>Workplace</a:t>
            </a:r>
            <a:r>
              <a:rPr lang="en-US" sz="3000" b="1" baseline="0" dirty="0">
                <a:solidFill>
                  <a:srgbClr val="005F9F"/>
                </a:solidFill>
                <a:latin typeface="Aptos" panose="020B0004020202020204" pitchFamily="34" charset="0"/>
                <a:cs typeface="Arial" panose="020B0604020202020204" pitchFamily="34" charset="0"/>
              </a:rPr>
              <a:t> Benefits</a:t>
            </a:r>
            <a:endParaRPr lang="en-US" sz="3000" b="1" dirty="0">
              <a:solidFill>
                <a:srgbClr val="005F9F"/>
              </a:solidFill>
              <a:latin typeface="Aptos" panose="020B0004020202020204" pitchFamily="34" charset="0"/>
              <a:cs typeface="Arial" panose="020B0604020202020204" pitchFamily="34" charset="0"/>
            </a:endParaRPr>
          </a:p>
        </p:txBody>
      </p:sp>
      <p:cxnSp>
        <p:nvCxnSpPr>
          <p:cNvPr id="24" name="Straight Connector 23"/>
          <p:cNvCxnSpPr/>
          <p:nvPr userDrawn="1"/>
        </p:nvCxnSpPr>
        <p:spPr>
          <a:xfrm>
            <a:off x="4407296" y="5729048"/>
            <a:ext cx="9471395"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26"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514975" y="3258143"/>
            <a:ext cx="7258050" cy="2144214"/>
          </a:xfrm>
          <a:prstGeom prst="rect">
            <a:avLst/>
          </a:prstGeom>
        </p:spPr>
      </p:pic>
      <p:sp>
        <p:nvSpPr>
          <p:cNvPr id="28" name="Rectangle 27"/>
          <p:cNvSpPr/>
          <p:nvPr userDrawn="1"/>
        </p:nvSpPr>
        <p:spPr>
          <a:xfrm>
            <a:off x="14801852" y="8667593"/>
            <a:ext cx="3371849" cy="143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Tree>
    <p:extLst>
      <p:ext uri="{BB962C8B-B14F-4D97-AF65-F5344CB8AC3E}">
        <p14:creationId xmlns:p14="http://schemas.microsoft.com/office/powerpoint/2010/main" val="3464918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577731" y="2052638"/>
            <a:ext cx="6665810" cy="5533697"/>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ptos" panose="020B0004020202020204" pitchFamily="34" charset="0"/>
              </a:endParaRPr>
            </a:p>
          </p:txBody>
        </p:sp>
        <p:sp>
          <p:nvSpPr>
            <p:cNvPr id="7" name="TextBox 6"/>
            <p:cNvSpPr txBox="1"/>
            <p:nvPr userDrawn="1"/>
          </p:nvSpPr>
          <p:spPr>
            <a:xfrm>
              <a:off x="1063744" y="1773082"/>
              <a:ext cx="4133546" cy="3190147"/>
            </a:xfrm>
            <a:prstGeom prst="rect">
              <a:avLst/>
            </a:prstGeom>
            <a:grpFill/>
          </p:spPr>
          <p:txBody>
            <a:bodyPr wrap="square" rtlCol="0">
              <a:spAutoFit/>
            </a:bodyPr>
            <a:lstStyle/>
            <a:p>
              <a:pPr marR="0" lvl="0" algn="ctr" defTabSz="1371600" rtl="0" eaLnBrk="1" fontAlgn="auto" latinLnBrk="0" hangingPunct="1">
                <a:lnSpc>
                  <a:spcPts val="525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Our Mission</a:t>
              </a:r>
            </a:p>
            <a:p>
              <a:pPr marL="0" marR="0" lvl="0" indent="0" algn="ctr" defTabSz="1371600" rtl="0" eaLnBrk="1" fontAlgn="auto" latinLnBrk="0" hangingPunct="1">
                <a:lnSpc>
                  <a:spcPts val="5250"/>
                </a:lnSpc>
                <a:spcBef>
                  <a:spcPts val="0"/>
                </a:spcBef>
                <a:spcAft>
                  <a:spcPts val="0"/>
                </a:spcAft>
                <a:buClrTx/>
                <a:buSzTx/>
                <a:buFontTx/>
                <a:buNone/>
                <a:tabLst/>
                <a:defRPr/>
              </a:pPr>
              <a:r>
                <a:rPr lang="en-US" sz="3600" dirty="0">
                  <a:solidFill>
                    <a:schemeClr val="tx1">
                      <a:lumMod val="65000"/>
                      <a:lumOff val="35000"/>
                    </a:schemeClr>
                  </a:solidFill>
                  <a:latin typeface="Aptos" panose="020B0004020202020204" pitchFamily="34" charset="0"/>
                  <a:cs typeface="Arial" panose="020B0604020202020204" pitchFamily="34" charset="0"/>
                </a:rPr>
                <a:t>is to advance</a:t>
              </a:r>
              <a:r>
                <a:rPr kumimoji="0" lang="en-US" sz="36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the</a:t>
              </a:r>
              <a:r>
                <a:rPr lang="en-US" sz="3600" dirty="0">
                  <a:solidFill>
                    <a:schemeClr val="tx1">
                      <a:lumMod val="65000"/>
                      <a:lumOff val="35000"/>
                    </a:schemeClr>
                  </a:solidFill>
                  <a:latin typeface="Aptos" panose="020B0004020202020204" pitchFamily="34" charset="0"/>
                  <a:cs typeface="Arial" panose="020B0604020202020204" pitchFamily="34" charset="0"/>
                </a:rPr>
                <a:t> </a:t>
              </a:r>
              <a:br>
                <a:rPr lang="en-US" sz="3600" dirty="0">
                  <a:solidFill>
                    <a:schemeClr val="tx1">
                      <a:lumMod val="65000"/>
                      <a:lumOff val="35000"/>
                    </a:schemeClr>
                  </a:solidFill>
                  <a:latin typeface="Aptos" panose="020B0004020202020204" pitchFamily="34" charset="0"/>
                  <a:cs typeface="Arial" panose="020B0604020202020204" pitchFamily="34" charset="0"/>
                </a:rPr>
              </a:br>
              <a:r>
                <a:rPr lang="en-US" sz="3600" dirty="0">
                  <a:solidFill>
                    <a:schemeClr val="tx1">
                      <a:lumMod val="65000"/>
                      <a:lumOff val="35000"/>
                    </a:schemeClr>
                  </a:solidFill>
                  <a:latin typeface="Aptos" panose="020B0004020202020204" pitchFamily="34" charset="0"/>
                  <a:cs typeface="Arial" panose="020B0604020202020204" pitchFamily="34" charset="0"/>
                </a:rPr>
                <a:t>insurance and </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financial services industry</a:t>
              </a:r>
              <a:r>
                <a:rPr kumimoji="0" lang="en-US" sz="36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by empowering our members</a:t>
              </a:r>
              <a:br>
                <a:rPr kumimoji="0" lang="en-US" sz="3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3600" dirty="0">
                  <a:solidFill>
                    <a:schemeClr val="tx1">
                      <a:lumMod val="65000"/>
                      <a:lumOff val="35000"/>
                    </a:schemeClr>
                  </a:solidFill>
                  <a:latin typeface="Aptos" panose="020B0004020202020204" pitchFamily="34" charset="0"/>
                  <a:cs typeface="Arial" panose="020B0604020202020204" pitchFamily="34" charset="0"/>
                </a:rPr>
                <a:t>w</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ith</a:t>
              </a:r>
              <a:r>
                <a:rPr lang="en-US" sz="3600" dirty="0">
                  <a:solidFill>
                    <a:schemeClr val="tx1">
                      <a:lumMod val="65000"/>
                      <a:lumOff val="35000"/>
                    </a:schemeClr>
                  </a:solidFill>
                  <a:latin typeface="Aptos" panose="020B0004020202020204" pitchFamily="34" charset="0"/>
                  <a:cs typeface="Arial" panose="020B0604020202020204" pitchFamily="34" charset="0"/>
                </a:rPr>
                <a:t> </a:t>
              </a:r>
              <a:r>
                <a:rPr kumimoji="0" lang="en-US" sz="36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knowledge</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r>
                <a:rPr kumimoji="0" lang="en-US" sz="36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36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insights</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36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connections</a:t>
              </a:r>
              <a:r>
                <a:rPr kumimoji="0" lang="en-US" sz="36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and </a:t>
              </a:r>
              <a:r>
                <a:rPr kumimoji="0" lang="en-US" sz="36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solutions</a:t>
              </a:r>
              <a:r>
                <a:rPr kumimoji="0" lang="en-US" sz="36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546433" y="2052638"/>
            <a:ext cx="7812881" cy="5534025"/>
          </a:xfrm>
          <a:prstGeom prst="rect">
            <a:avLst/>
          </a:prstGeom>
        </p:spPr>
      </p:pic>
      <p:sp>
        <p:nvSpPr>
          <p:cNvPr id="11"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Tree>
    <p:extLst>
      <p:ext uri="{BB962C8B-B14F-4D97-AF65-F5344CB8AC3E}">
        <p14:creationId xmlns:p14="http://schemas.microsoft.com/office/powerpoint/2010/main" val="1197762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lide Divider">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6" name="Rectangle 5"/>
          <p:cNvSpPr/>
          <p:nvPr userDrawn="1"/>
        </p:nvSpPr>
        <p:spPr>
          <a:xfrm>
            <a:off x="1" y="1"/>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10" name="Title Placeholder 37"/>
          <p:cNvSpPr>
            <a:spLocks noGrp="1"/>
          </p:cNvSpPr>
          <p:nvPr>
            <p:ph type="title" hasCustomPrompt="1"/>
          </p:nvPr>
        </p:nvSpPr>
        <p:spPr>
          <a:xfrm>
            <a:off x="8673" y="-47295"/>
            <a:ext cx="18287997" cy="1335512"/>
          </a:xfrm>
          <a:prstGeom prst="rect">
            <a:avLst/>
          </a:prstGeom>
          <a:noFill/>
        </p:spPr>
        <p:txBody>
          <a:bodyPr vert="horz" wrap="none" lIns="274320" tIns="0" rIns="182880" bIns="0" rtlCol="0" anchor="ctr" anchorCtr="0">
            <a:normAutofit/>
          </a:bodyPr>
          <a:lstStyle>
            <a:lvl1pPr algn="l">
              <a:defRPr sz="4800" b="0" baseline="0">
                <a:solidFill>
                  <a:schemeClr val="bg1"/>
                </a:solidFill>
                <a:latin typeface="Aptos" panose="020B0004020202020204" pitchFamily="34" charset="0"/>
              </a:defRPr>
            </a:lvl1pPr>
          </a:lstStyle>
          <a:p>
            <a:r>
              <a:rPr lang="en-US" dirty="0"/>
              <a:t>Slide Title</a:t>
            </a:r>
          </a:p>
        </p:txBody>
      </p:sp>
    </p:spTree>
    <p:extLst>
      <p:ext uri="{BB962C8B-B14F-4D97-AF65-F5344CB8AC3E}">
        <p14:creationId xmlns:p14="http://schemas.microsoft.com/office/powerpoint/2010/main" val="373625171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ullets on left-Photo righ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3156"/>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8" name="Title Placeholder 37"/>
          <p:cNvSpPr>
            <a:spLocks noGrp="1"/>
          </p:cNvSpPr>
          <p:nvPr>
            <p:ph type="title" hasCustomPrompt="1"/>
          </p:nvPr>
        </p:nvSpPr>
        <p:spPr>
          <a:xfrm>
            <a:off x="8673" y="178156"/>
            <a:ext cx="18287997" cy="819380"/>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6" name="Picture Placeholder 9"/>
          <p:cNvSpPr>
            <a:spLocks noGrp="1"/>
          </p:cNvSpPr>
          <p:nvPr>
            <p:ph type="pic" sz="quarter" idx="12"/>
          </p:nvPr>
        </p:nvSpPr>
        <p:spPr>
          <a:xfrm>
            <a:off x="8466512" y="1744033"/>
            <a:ext cx="7294418" cy="6839297"/>
          </a:xfrm>
          <a:prstGeom prst="rect">
            <a:avLst/>
          </a:prstGeom>
          <a:noFill/>
          <a:ln>
            <a:noFill/>
          </a:ln>
        </p:spPr>
        <p:txBody>
          <a:bodyPr lIns="0" tIns="0" rIns="0" bIns="0" anchor="ctr" anchorCtr="1"/>
          <a:lstStyle>
            <a:lvl1pPr>
              <a:defRPr>
                <a:latin typeface="Aptos" panose="020B0004020202020204" pitchFamily="34" charset="0"/>
              </a:defRPr>
            </a:lvl1pPr>
          </a:lstStyle>
          <a:p>
            <a:r>
              <a:rPr lang="en-US" dirty="0"/>
              <a:t>Click icon to add picture</a:t>
            </a:r>
          </a:p>
        </p:txBody>
      </p:sp>
      <p:sp>
        <p:nvSpPr>
          <p:cNvPr id="9" name="Text Placeholder 4"/>
          <p:cNvSpPr>
            <a:spLocks noGrp="1"/>
          </p:cNvSpPr>
          <p:nvPr>
            <p:ph type="body" sz="quarter" idx="13"/>
          </p:nvPr>
        </p:nvSpPr>
        <p:spPr>
          <a:xfrm>
            <a:off x="462141" y="1744033"/>
            <a:ext cx="7767465" cy="6839297"/>
          </a:xfrm>
          <a:prstGeom prst="rect">
            <a:avLst/>
          </a:prstGeom>
        </p:spPr>
        <p:txBody>
          <a:bodyPr/>
          <a:lstStyle>
            <a:lvl1pPr marL="385763" indent="-385763">
              <a:lnSpc>
                <a:spcPct val="100000"/>
              </a:lnSpc>
              <a:spcAft>
                <a:spcPts val="2025"/>
              </a:spcAft>
              <a:buClr>
                <a:schemeClr val="tx1"/>
              </a:buClr>
              <a:buSzPct val="135000"/>
              <a:buFont typeface="Arial" panose="020B0604020202020204" pitchFamily="34" charset="0"/>
              <a:buChar char="•"/>
              <a:defRPr sz="2700">
                <a:latin typeface="Aptos" panose="020B0004020202020204" pitchFamily="34" charset="0"/>
              </a:defRPr>
            </a:lvl1pPr>
            <a:lvl2pPr marL="771525" indent="-385763">
              <a:lnSpc>
                <a:spcPct val="100000"/>
              </a:lnSpc>
              <a:spcAft>
                <a:spcPts val="2025"/>
              </a:spcAft>
              <a:buClr>
                <a:schemeClr val="tx1"/>
              </a:buClr>
              <a:buSzPct val="135000"/>
              <a:buFont typeface="Arial" panose="020B0604020202020204" pitchFamily="34" charset="0"/>
              <a:buChar char="•"/>
              <a:defRPr sz="2700">
                <a:latin typeface="Aptos" panose="020B0004020202020204" pitchFamily="34" charset="0"/>
              </a:defRPr>
            </a:lvl2pPr>
            <a:lvl3pPr marL="1160859" indent="-385763">
              <a:lnSpc>
                <a:spcPct val="100000"/>
              </a:lnSpc>
              <a:spcAft>
                <a:spcPts val="1350"/>
              </a:spcAft>
              <a:buClr>
                <a:schemeClr val="tx1"/>
              </a:buClr>
              <a:buSzPct val="135000"/>
              <a:buFont typeface="Arial" panose="020B0604020202020204" pitchFamily="34" charset="0"/>
              <a:buChar char="•"/>
              <a:defRPr sz="27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10" name="Slide Number Placeholder 3"/>
          <p:cNvSpPr>
            <a:spLocks noGrp="1"/>
          </p:cNvSpPr>
          <p:nvPr>
            <p:ph type="sldNum" sz="quarter" idx="4"/>
          </p:nvPr>
        </p:nvSpPr>
        <p:spPr>
          <a:xfrm>
            <a:off x="216836" y="9534530"/>
            <a:ext cx="499223" cy="547688"/>
          </a:xfrm>
          <a:prstGeom prst="rect">
            <a:avLst/>
          </a:prstGeom>
        </p:spPr>
        <p:txBody>
          <a:bodyPr vert="horz" lIns="91440" tIns="45720" rIns="91440" bIns="45720" rtlCol="0" anchor="ctr"/>
          <a:lstStyle>
            <a:lvl1pPr algn="l">
              <a:defRPr sz="1013" b="1">
                <a:solidFill>
                  <a:schemeClr val="tx2"/>
                </a:solidFill>
                <a:latin typeface="Aptos" panose="020B0004020202020204" pitchFamily="34" charset="0"/>
              </a:defRPr>
            </a:lvl1pPr>
          </a:lstStyle>
          <a:p>
            <a:pPr>
              <a:defRPr/>
            </a:pPr>
            <a:fld id="{FA06F0F5-DF6A-4E0E-AC03-6B0D0B0A1300}" type="slidenum">
              <a:rPr lang="en-US" smtClean="0">
                <a:solidFill>
                  <a:srgbClr val="004C9D"/>
                </a:solidFill>
              </a:rPr>
              <a:pPr>
                <a:defRPr/>
              </a:pPr>
              <a:t>‹#›</a:t>
            </a:fld>
            <a:endParaRPr lang="en-US" dirty="0">
              <a:solidFill>
                <a:srgbClr val="004C9D"/>
              </a:solidFill>
            </a:endParaRPr>
          </a:p>
        </p:txBody>
      </p:sp>
    </p:spTree>
    <p:extLst>
      <p:ext uri="{BB962C8B-B14F-4D97-AF65-F5344CB8AC3E}">
        <p14:creationId xmlns:p14="http://schemas.microsoft.com/office/powerpoint/2010/main" val="118480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40564"/>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11"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pPr/>
              <a:t>‹#›</a:t>
            </a:fld>
            <a:endParaRPr lang="en-US" sz="1350" dirty="0"/>
          </a:p>
        </p:txBody>
      </p:sp>
      <p:sp>
        <p:nvSpPr>
          <p:cNvPr id="5"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Tree>
    <p:extLst>
      <p:ext uri="{BB962C8B-B14F-4D97-AF65-F5344CB8AC3E}">
        <p14:creationId xmlns:p14="http://schemas.microsoft.com/office/powerpoint/2010/main" val="358609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eaker LIMRA LOMA outside co">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2576383" y="1504950"/>
            <a:ext cx="5682287" cy="6553200"/>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7" name="Text Placeholder 8"/>
          <p:cNvSpPr>
            <a:spLocks noGrp="1"/>
          </p:cNvSpPr>
          <p:nvPr>
            <p:ph type="body" sz="quarter" idx="11" hasCustomPrompt="1"/>
          </p:nvPr>
        </p:nvSpPr>
        <p:spPr>
          <a:xfrm>
            <a:off x="8902988" y="2985157"/>
            <a:ext cx="7105031" cy="477824"/>
          </a:xfrm>
          <a:prstGeom prst="rect">
            <a:avLst/>
          </a:prstGeom>
        </p:spPr>
        <p:txBody>
          <a:bodyPr wrap="square" lIns="0" tIns="0" rIns="0" bIns="0">
            <a:noAutofit/>
          </a:bodyPr>
          <a:lstStyle>
            <a:lvl1pPr marL="0" indent="0">
              <a:buFontTx/>
              <a:buNone/>
              <a:defRPr sz="34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8" name="Text Placeholder 8"/>
          <p:cNvSpPr>
            <a:spLocks noGrp="1"/>
          </p:cNvSpPr>
          <p:nvPr>
            <p:ph type="body" sz="quarter" idx="12" hasCustomPrompt="1"/>
          </p:nvPr>
        </p:nvSpPr>
        <p:spPr>
          <a:xfrm>
            <a:off x="8902987" y="3680909"/>
            <a:ext cx="7105031" cy="373949"/>
          </a:xfrm>
          <a:prstGeom prst="rect">
            <a:avLst/>
          </a:prstGeom>
          <a:noFill/>
        </p:spPr>
        <p:txBody>
          <a:bodyPr wrap="square" lIns="0" tIns="0" rIns="0" bIns="0">
            <a:noAutofit/>
          </a:bodyPr>
          <a:lstStyle>
            <a:lvl1pPr marL="0" indent="0">
              <a:buFontTx/>
              <a:buNone/>
              <a:defRPr sz="3000"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9" name="Text Placeholder 8"/>
          <p:cNvSpPr>
            <a:spLocks noGrp="1"/>
          </p:cNvSpPr>
          <p:nvPr>
            <p:ph type="body" sz="quarter" idx="13" hasCustomPrompt="1"/>
          </p:nvPr>
        </p:nvSpPr>
        <p:spPr>
          <a:xfrm>
            <a:off x="8902987" y="4293562"/>
            <a:ext cx="7105031" cy="373949"/>
          </a:xfrm>
          <a:prstGeom prst="rect">
            <a:avLst/>
          </a:prstGeom>
          <a:noFill/>
        </p:spPr>
        <p:txBody>
          <a:bodyPr wrap="square" lIns="0" tIns="0" rIns="0" bIns="0">
            <a:noAutofit/>
          </a:bodyPr>
          <a:lstStyle>
            <a:lvl1pPr marL="0" indent="0">
              <a:buFontTx/>
              <a:buNone/>
              <a:defRPr sz="3000"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401270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peakers LIMRA LOMA outside co">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1291450" y="888956"/>
            <a:ext cx="3317792" cy="3753116"/>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7" name="Text Placeholder 8"/>
          <p:cNvSpPr>
            <a:spLocks noGrp="1"/>
          </p:cNvSpPr>
          <p:nvPr>
            <p:ph type="body" sz="quarter" idx="11" hasCustomPrompt="1"/>
          </p:nvPr>
        </p:nvSpPr>
        <p:spPr>
          <a:xfrm>
            <a:off x="4966331" y="1399203"/>
            <a:ext cx="5687057" cy="329391"/>
          </a:xfrm>
          <a:prstGeom prst="rect">
            <a:avLst/>
          </a:prstGeom>
        </p:spPr>
        <p:txBody>
          <a:bodyPr wrap="square" lIns="0" tIns="0" rIns="0" bIns="0">
            <a:noAutofit/>
          </a:bodyPr>
          <a:lstStyle>
            <a:lvl1pPr marL="0" indent="0">
              <a:buFontTx/>
              <a:buNone/>
              <a:defRPr sz="28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8" name="Text Placeholder 8"/>
          <p:cNvSpPr>
            <a:spLocks noGrp="1"/>
          </p:cNvSpPr>
          <p:nvPr>
            <p:ph type="body" sz="quarter" idx="12" hasCustomPrompt="1"/>
          </p:nvPr>
        </p:nvSpPr>
        <p:spPr>
          <a:xfrm>
            <a:off x="4966330" y="1928326"/>
            <a:ext cx="5642489" cy="332399"/>
          </a:xfrm>
          <a:prstGeom prst="rect">
            <a:avLst/>
          </a:prstGeom>
          <a:noFill/>
        </p:spPr>
        <p:txBody>
          <a:bodyPr wrap="square" lIns="0" tIns="0" rIns="0" bIns="0">
            <a:noAutofit/>
          </a:bodyPr>
          <a:lstStyle>
            <a:lvl1pPr marL="0" indent="0">
              <a:buFontTx/>
              <a:buNone/>
              <a:defRPr sz="2550"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22" name="Text Placeholder 8"/>
          <p:cNvSpPr>
            <a:spLocks noGrp="1"/>
          </p:cNvSpPr>
          <p:nvPr>
            <p:ph type="body" sz="quarter" idx="18" hasCustomPrompt="1"/>
          </p:nvPr>
        </p:nvSpPr>
        <p:spPr>
          <a:xfrm>
            <a:off x="4943845" y="2434688"/>
            <a:ext cx="5642489" cy="332399"/>
          </a:xfrm>
          <a:prstGeom prst="rect">
            <a:avLst/>
          </a:prstGeom>
          <a:noFill/>
        </p:spPr>
        <p:txBody>
          <a:bodyPr wrap="square" lIns="0" tIns="0" rIns="0" bIns="0">
            <a:noAutofit/>
          </a:bodyPr>
          <a:lstStyle>
            <a:lvl1pPr marL="0" indent="0">
              <a:buFontTx/>
              <a:buNone/>
              <a:defRPr sz="247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23" name="Picture Placeholder 6"/>
          <p:cNvSpPr>
            <a:spLocks noGrp="1"/>
          </p:cNvSpPr>
          <p:nvPr>
            <p:ph type="pic" sz="quarter" idx="19" hasCustomPrompt="1"/>
          </p:nvPr>
        </p:nvSpPr>
        <p:spPr>
          <a:xfrm>
            <a:off x="6761098" y="4920718"/>
            <a:ext cx="3302744" cy="3753116"/>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24" name="Text Placeholder 8"/>
          <p:cNvSpPr>
            <a:spLocks noGrp="1"/>
          </p:cNvSpPr>
          <p:nvPr>
            <p:ph type="body" sz="quarter" idx="20" hasCustomPrompt="1"/>
          </p:nvPr>
        </p:nvSpPr>
        <p:spPr>
          <a:xfrm>
            <a:off x="10420931" y="5430964"/>
            <a:ext cx="5642489" cy="373949"/>
          </a:xfrm>
          <a:prstGeom prst="rect">
            <a:avLst/>
          </a:prstGeom>
        </p:spPr>
        <p:txBody>
          <a:bodyPr wrap="square" lIns="0" tIns="0" rIns="0" bIns="0">
            <a:noAutofit/>
          </a:bodyPr>
          <a:lstStyle>
            <a:lvl1pPr marL="0" indent="0">
              <a:buFontTx/>
              <a:buNone/>
              <a:defRPr sz="28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25" name="Text Placeholder 8"/>
          <p:cNvSpPr>
            <a:spLocks noGrp="1"/>
          </p:cNvSpPr>
          <p:nvPr>
            <p:ph type="body" sz="quarter" idx="21" hasCustomPrompt="1"/>
          </p:nvPr>
        </p:nvSpPr>
        <p:spPr>
          <a:xfrm>
            <a:off x="10420930" y="5960087"/>
            <a:ext cx="5642489" cy="332399"/>
          </a:xfrm>
          <a:prstGeom prst="rect">
            <a:avLst/>
          </a:prstGeom>
          <a:noFill/>
        </p:spPr>
        <p:txBody>
          <a:bodyPr wrap="square" lIns="0" tIns="0" rIns="0" bIns="0">
            <a:noAutofit/>
          </a:bodyPr>
          <a:lstStyle>
            <a:lvl1pPr marL="0" indent="0">
              <a:buFontTx/>
              <a:buNone/>
              <a:defRPr sz="247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26" name="Text Placeholder 8"/>
          <p:cNvSpPr>
            <a:spLocks noGrp="1"/>
          </p:cNvSpPr>
          <p:nvPr>
            <p:ph type="body" sz="quarter" idx="22" hasCustomPrompt="1"/>
          </p:nvPr>
        </p:nvSpPr>
        <p:spPr>
          <a:xfrm>
            <a:off x="10398445" y="6466450"/>
            <a:ext cx="5642489" cy="332399"/>
          </a:xfrm>
          <a:prstGeom prst="rect">
            <a:avLst/>
          </a:prstGeom>
          <a:noFill/>
        </p:spPr>
        <p:txBody>
          <a:bodyPr wrap="square" lIns="0" tIns="0" rIns="0" bIns="0">
            <a:noAutofit/>
          </a:bodyPr>
          <a:lstStyle>
            <a:lvl1pPr marL="0" indent="0">
              <a:buFontTx/>
              <a:buNone/>
              <a:defRPr sz="247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334954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peakers LIMRA LOMA outside co">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30" y="1249824"/>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4214462" y="1543180"/>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4214459" y="213149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4214460" y="2658423"/>
            <a:ext cx="5104908" cy="615354"/>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5347807" y="5408465"/>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0" name="Text Placeholder 8"/>
          <p:cNvSpPr>
            <a:spLocks noGrp="1"/>
          </p:cNvSpPr>
          <p:nvPr>
            <p:ph type="body" sz="quarter" idx="29" hasCustomPrompt="1"/>
          </p:nvPr>
        </p:nvSpPr>
        <p:spPr>
          <a:xfrm>
            <a:off x="8426338" y="5701820"/>
            <a:ext cx="5274005" cy="428837"/>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41" name="Text Placeholder 8"/>
          <p:cNvSpPr>
            <a:spLocks noGrp="1"/>
          </p:cNvSpPr>
          <p:nvPr>
            <p:ph type="body" sz="quarter" idx="30" hasCustomPrompt="1"/>
          </p:nvPr>
        </p:nvSpPr>
        <p:spPr>
          <a:xfrm>
            <a:off x="8426336" y="6290137"/>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42" name="Text Placeholder 8"/>
          <p:cNvSpPr>
            <a:spLocks noGrp="1"/>
          </p:cNvSpPr>
          <p:nvPr>
            <p:ph type="body" sz="quarter" idx="31" hasCustomPrompt="1"/>
          </p:nvPr>
        </p:nvSpPr>
        <p:spPr>
          <a:xfrm>
            <a:off x="8426336" y="6817064"/>
            <a:ext cx="5274005" cy="573293"/>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2822956" y="1546312"/>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2822954" y="2661555"/>
            <a:ext cx="5104908" cy="615354"/>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2822953" y="2115839"/>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74751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Speakers LIMRA LOMA outside co">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27" y="1252955"/>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4214462" y="1543180"/>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4214459" y="213149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4214460" y="2658423"/>
            <a:ext cx="5104908" cy="615354"/>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1135927" y="5408465"/>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2822956" y="1546312"/>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2822954" y="2661555"/>
            <a:ext cx="5104908" cy="615354"/>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2822953" y="2115839"/>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34" name="Picture Placeholder 6"/>
          <p:cNvSpPr>
            <a:spLocks noGrp="1"/>
          </p:cNvSpPr>
          <p:nvPr>
            <p:ph type="pic" sz="quarter" idx="36" hasCustomPrompt="1"/>
          </p:nvPr>
        </p:nvSpPr>
        <p:spPr>
          <a:xfrm>
            <a:off x="9744424" y="5424938"/>
            <a:ext cx="2746238" cy="3097959"/>
          </a:xfrm>
          <a:prstGeom prst="rect">
            <a:avLst/>
          </a:prstGeom>
          <a:effectLst/>
        </p:spPr>
        <p:txBody>
          <a:bodyPr lIns="0" tIns="0" rIns="0" bIns="0" anchor="ctr" anchorCtr="0"/>
          <a:lstStyle>
            <a:lvl1pPr marL="0" indent="0" algn="ctr">
              <a:buFontTx/>
              <a:buNone/>
              <a:defRPr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5" name="Text Placeholder 8"/>
          <p:cNvSpPr>
            <a:spLocks noGrp="1"/>
          </p:cNvSpPr>
          <p:nvPr>
            <p:ph type="body" sz="quarter" idx="37" hasCustomPrompt="1"/>
          </p:nvPr>
        </p:nvSpPr>
        <p:spPr>
          <a:xfrm>
            <a:off x="12829477" y="5718293"/>
            <a:ext cx="5274005" cy="428837"/>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36" name="Text Placeholder 8"/>
          <p:cNvSpPr>
            <a:spLocks noGrp="1"/>
          </p:cNvSpPr>
          <p:nvPr>
            <p:ph type="body" sz="quarter" idx="38" hasCustomPrompt="1"/>
          </p:nvPr>
        </p:nvSpPr>
        <p:spPr>
          <a:xfrm>
            <a:off x="12829475" y="6306610"/>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37" name="Text Placeholder 8"/>
          <p:cNvSpPr>
            <a:spLocks noGrp="1"/>
          </p:cNvSpPr>
          <p:nvPr>
            <p:ph type="body" sz="quarter" idx="39" hasCustomPrompt="1"/>
          </p:nvPr>
        </p:nvSpPr>
        <p:spPr>
          <a:xfrm>
            <a:off x="12829475" y="6833537"/>
            <a:ext cx="5274005" cy="573293"/>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49" name="Text Placeholder 8"/>
          <p:cNvSpPr>
            <a:spLocks noGrp="1"/>
          </p:cNvSpPr>
          <p:nvPr>
            <p:ph type="body" sz="quarter" idx="40" hasCustomPrompt="1"/>
          </p:nvPr>
        </p:nvSpPr>
        <p:spPr>
          <a:xfrm>
            <a:off x="4230935" y="5711536"/>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50" name="Text Placeholder 8"/>
          <p:cNvSpPr>
            <a:spLocks noGrp="1"/>
          </p:cNvSpPr>
          <p:nvPr>
            <p:ph type="body" sz="quarter" idx="41" hasCustomPrompt="1"/>
          </p:nvPr>
        </p:nvSpPr>
        <p:spPr>
          <a:xfrm>
            <a:off x="4230932" y="6299852"/>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51" name="Text Placeholder 8"/>
          <p:cNvSpPr>
            <a:spLocks noGrp="1"/>
          </p:cNvSpPr>
          <p:nvPr>
            <p:ph type="body" sz="quarter" idx="42" hasCustomPrompt="1"/>
          </p:nvPr>
        </p:nvSpPr>
        <p:spPr>
          <a:xfrm>
            <a:off x="4230933" y="6826779"/>
            <a:ext cx="5104908" cy="615354"/>
          </a:xfrm>
          <a:prstGeom prst="rect">
            <a:avLst/>
          </a:prstGeom>
          <a:noFill/>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240074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Speakers LIMRA LOMA outside co">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72BED396-DB5D-77DD-8142-6195B3AFCDA3}"/>
              </a:ext>
            </a:extLst>
          </p:cNvPr>
          <p:cNvSpPr>
            <a:spLocks noGrp="1"/>
          </p:cNvSpPr>
          <p:nvPr>
            <p:ph type="pic" sz="quarter" idx="10" hasCustomPrompt="1"/>
          </p:nvPr>
        </p:nvSpPr>
        <p:spPr>
          <a:xfrm>
            <a:off x="1135928" y="1066230"/>
            <a:ext cx="1945848" cy="2195061"/>
          </a:xfrm>
          <a:prstGeom prst="rect">
            <a:avLst/>
          </a:prstGeom>
          <a:effectLst/>
        </p:spPr>
        <p:txBody>
          <a:bodyPr lIns="0" tIns="0" rIns="0" bIns="0" anchor="ctr" anchorCtr="0"/>
          <a:lstStyle>
            <a:lvl1pPr marL="0" indent="0" algn="ctr">
              <a:buFontTx/>
              <a:buNone/>
              <a:defRPr sz="3400"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 name="Text Placeholder 8">
            <a:extLst>
              <a:ext uri="{FF2B5EF4-FFF2-40B4-BE49-F238E27FC236}">
                <a16:creationId xmlns:a16="http://schemas.microsoft.com/office/drawing/2014/main" id="{186CDDEA-C9FE-EF78-6F2E-FA783CF6175B}"/>
              </a:ext>
            </a:extLst>
          </p:cNvPr>
          <p:cNvSpPr>
            <a:spLocks noGrp="1"/>
          </p:cNvSpPr>
          <p:nvPr>
            <p:ph type="body" sz="quarter" idx="11" hasCustomPrompt="1"/>
          </p:nvPr>
        </p:nvSpPr>
        <p:spPr>
          <a:xfrm>
            <a:off x="3274662" y="1363451"/>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4" name="Text Placeholder 8">
            <a:extLst>
              <a:ext uri="{FF2B5EF4-FFF2-40B4-BE49-F238E27FC236}">
                <a16:creationId xmlns:a16="http://schemas.microsoft.com/office/drawing/2014/main" id="{EE226608-B93F-8883-6390-152FD0E14295}"/>
              </a:ext>
            </a:extLst>
          </p:cNvPr>
          <p:cNvSpPr>
            <a:spLocks noGrp="1"/>
          </p:cNvSpPr>
          <p:nvPr>
            <p:ph type="body" sz="quarter" idx="12" hasCustomPrompt="1"/>
          </p:nvPr>
        </p:nvSpPr>
        <p:spPr>
          <a:xfrm>
            <a:off x="3274659" y="1951767"/>
            <a:ext cx="5104908" cy="457301"/>
          </a:xfrm>
          <a:prstGeom prst="rect">
            <a:avLst/>
          </a:prstGeom>
          <a:noFill/>
          <a:effectLst/>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5" name="Text Placeholder 8">
            <a:extLst>
              <a:ext uri="{FF2B5EF4-FFF2-40B4-BE49-F238E27FC236}">
                <a16:creationId xmlns:a16="http://schemas.microsoft.com/office/drawing/2014/main" id="{28C68A7F-D603-37D6-57B8-EBE7E6151C6C}"/>
              </a:ext>
            </a:extLst>
          </p:cNvPr>
          <p:cNvSpPr>
            <a:spLocks noGrp="1"/>
          </p:cNvSpPr>
          <p:nvPr>
            <p:ph type="body" sz="quarter" idx="13" hasCustomPrompt="1"/>
          </p:nvPr>
        </p:nvSpPr>
        <p:spPr>
          <a:xfrm>
            <a:off x="3274660" y="2478694"/>
            <a:ext cx="5104908" cy="615354"/>
          </a:xfrm>
          <a:prstGeom prst="rect">
            <a:avLst/>
          </a:prstGeom>
          <a:noFill/>
          <a:effectLst/>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6" name="Picture Placeholder 6">
            <a:extLst>
              <a:ext uri="{FF2B5EF4-FFF2-40B4-BE49-F238E27FC236}">
                <a16:creationId xmlns:a16="http://schemas.microsoft.com/office/drawing/2014/main" id="{73603677-38D3-543B-C723-AFB58E21192D}"/>
              </a:ext>
            </a:extLst>
          </p:cNvPr>
          <p:cNvSpPr>
            <a:spLocks noGrp="1"/>
          </p:cNvSpPr>
          <p:nvPr>
            <p:ph type="pic" sz="quarter" idx="28" hasCustomPrompt="1"/>
          </p:nvPr>
        </p:nvSpPr>
        <p:spPr>
          <a:xfrm>
            <a:off x="1135928" y="4081786"/>
            <a:ext cx="1945848" cy="2195061"/>
          </a:xfrm>
          <a:prstGeom prst="rect">
            <a:avLst/>
          </a:prstGeom>
          <a:effectLst/>
        </p:spPr>
        <p:txBody>
          <a:bodyPr lIns="0" tIns="0" rIns="0" bIns="0" anchor="ctr" anchorCtr="0"/>
          <a:lstStyle>
            <a:lvl1pPr marL="0" indent="0" algn="ctr">
              <a:buFontTx/>
              <a:buNone/>
              <a:defRPr sz="3400"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7" name="Picture Placeholder 6">
            <a:extLst>
              <a:ext uri="{FF2B5EF4-FFF2-40B4-BE49-F238E27FC236}">
                <a16:creationId xmlns:a16="http://schemas.microsoft.com/office/drawing/2014/main" id="{4F933B9F-EAE4-DAD0-88A1-1F2A65724CAF}"/>
              </a:ext>
            </a:extLst>
          </p:cNvPr>
          <p:cNvSpPr>
            <a:spLocks noGrp="1"/>
          </p:cNvSpPr>
          <p:nvPr>
            <p:ph type="pic" sz="quarter" idx="32" hasCustomPrompt="1"/>
          </p:nvPr>
        </p:nvSpPr>
        <p:spPr>
          <a:xfrm>
            <a:off x="9744425" y="1066230"/>
            <a:ext cx="1945848" cy="2195061"/>
          </a:xfrm>
          <a:prstGeom prst="rect">
            <a:avLst/>
          </a:prstGeom>
          <a:effectLst/>
        </p:spPr>
        <p:txBody>
          <a:bodyPr lIns="0" tIns="0" rIns="0" bIns="0" anchor="ctr" anchorCtr="0"/>
          <a:lstStyle>
            <a:lvl1pPr marL="0" indent="0" algn="ctr">
              <a:buFontTx/>
              <a:buNone/>
              <a:defRPr sz="3400"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8" name="Text Placeholder 8">
            <a:extLst>
              <a:ext uri="{FF2B5EF4-FFF2-40B4-BE49-F238E27FC236}">
                <a16:creationId xmlns:a16="http://schemas.microsoft.com/office/drawing/2014/main" id="{76FF3DD1-97C9-DD8A-D036-D70DA93821AE}"/>
              </a:ext>
            </a:extLst>
          </p:cNvPr>
          <p:cNvSpPr>
            <a:spLocks noGrp="1"/>
          </p:cNvSpPr>
          <p:nvPr>
            <p:ph type="body" sz="quarter" idx="33" hasCustomPrompt="1"/>
          </p:nvPr>
        </p:nvSpPr>
        <p:spPr>
          <a:xfrm>
            <a:off x="11883156" y="1363451"/>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9" name="Text Placeholder 8">
            <a:extLst>
              <a:ext uri="{FF2B5EF4-FFF2-40B4-BE49-F238E27FC236}">
                <a16:creationId xmlns:a16="http://schemas.microsoft.com/office/drawing/2014/main" id="{7626C23E-5B0C-350B-FA5D-4D671E3EA535}"/>
              </a:ext>
            </a:extLst>
          </p:cNvPr>
          <p:cNvSpPr>
            <a:spLocks noGrp="1"/>
          </p:cNvSpPr>
          <p:nvPr>
            <p:ph type="body" sz="quarter" idx="34" hasCustomPrompt="1"/>
          </p:nvPr>
        </p:nvSpPr>
        <p:spPr>
          <a:xfrm>
            <a:off x="11883154" y="2458355"/>
            <a:ext cx="5104908" cy="615354"/>
          </a:xfrm>
          <a:prstGeom prst="rect">
            <a:avLst/>
          </a:prstGeom>
          <a:noFill/>
          <a:effectLst/>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10" name="Text Placeholder 8">
            <a:extLst>
              <a:ext uri="{FF2B5EF4-FFF2-40B4-BE49-F238E27FC236}">
                <a16:creationId xmlns:a16="http://schemas.microsoft.com/office/drawing/2014/main" id="{74556E58-4733-A022-ACBB-A11402E3BCF0}"/>
              </a:ext>
            </a:extLst>
          </p:cNvPr>
          <p:cNvSpPr>
            <a:spLocks noGrp="1"/>
          </p:cNvSpPr>
          <p:nvPr>
            <p:ph type="body" sz="quarter" idx="35" hasCustomPrompt="1"/>
          </p:nvPr>
        </p:nvSpPr>
        <p:spPr>
          <a:xfrm>
            <a:off x="11883153" y="1932978"/>
            <a:ext cx="5104908" cy="457301"/>
          </a:xfrm>
          <a:prstGeom prst="rect">
            <a:avLst/>
          </a:prstGeom>
          <a:noFill/>
          <a:effectLst/>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11" name="Picture Placeholder 6">
            <a:extLst>
              <a:ext uri="{FF2B5EF4-FFF2-40B4-BE49-F238E27FC236}">
                <a16:creationId xmlns:a16="http://schemas.microsoft.com/office/drawing/2014/main" id="{784BA59A-C0EB-E808-0020-1ED7A05E21BC}"/>
              </a:ext>
            </a:extLst>
          </p:cNvPr>
          <p:cNvSpPr>
            <a:spLocks noGrp="1"/>
          </p:cNvSpPr>
          <p:nvPr>
            <p:ph type="pic" sz="quarter" idx="36" hasCustomPrompt="1"/>
          </p:nvPr>
        </p:nvSpPr>
        <p:spPr>
          <a:xfrm>
            <a:off x="9744425" y="4084783"/>
            <a:ext cx="1945848" cy="2195061"/>
          </a:xfrm>
          <a:prstGeom prst="rect">
            <a:avLst/>
          </a:prstGeom>
          <a:effectLst/>
        </p:spPr>
        <p:txBody>
          <a:bodyPr lIns="0" tIns="0" rIns="0" bIns="0" anchor="ctr" anchorCtr="0"/>
          <a:lstStyle>
            <a:lvl1pPr marL="0" indent="0" algn="ctr">
              <a:buFontTx/>
              <a:buNone/>
              <a:defRPr sz="3400"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12" name="Text Placeholder 8">
            <a:extLst>
              <a:ext uri="{FF2B5EF4-FFF2-40B4-BE49-F238E27FC236}">
                <a16:creationId xmlns:a16="http://schemas.microsoft.com/office/drawing/2014/main" id="{F25AF447-3668-B2B5-FA4E-B42254AA476B}"/>
              </a:ext>
            </a:extLst>
          </p:cNvPr>
          <p:cNvSpPr>
            <a:spLocks noGrp="1"/>
          </p:cNvSpPr>
          <p:nvPr>
            <p:ph type="body" sz="quarter" idx="37" hasCustomPrompt="1"/>
          </p:nvPr>
        </p:nvSpPr>
        <p:spPr>
          <a:xfrm>
            <a:off x="11889677" y="4378137"/>
            <a:ext cx="5274005" cy="428837"/>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13" name="Text Placeholder 8">
            <a:extLst>
              <a:ext uri="{FF2B5EF4-FFF2-40B4-BE49-F238E27FC236}">
                <a16:creationId xmlns:a16="http://schemas.microsoft.com/office/drawing/2014/main" id="{B95A56BF-538D-61E6-3227-0ACAA1DE3863}"/>
              </a:ext>
            </a:extLst>
          </p:cNvPr>
          <p:cNvSpPr>
            <a:spLocks noGrp="1"/>
          </p:cNvSpPr>
          <p:nvPr>
            <p:ph type="body" sz="quarter" idx="38" hasCustomPrompt="1"/>
          </p:nvPr>
        </p:nvSpPr>
        <p:spPr>
          <a:xfrm>
            <a:off x="11889675" y="4966454"/>
            <a:ext cx="5274006" cy="386237"/>
          </a:xfrm>
          <a:prstGeom prst="rect">
            <a:avLst/>
          </a:prstGeom>
          <a:noFill/>
          <a:effectLst/>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14" name="Text Placeholder 8">
            <a:extLst>
              <a:ext uri="{FF2B5EF4-FFF2-40B4-BE49-F238E27FC236}">
                <a16:creationId xmlns:a16="http://schemas.microsoft.com/office/drawing/2014/main" id="{26C4B191-1C9E-8A1A-BA78-58F1DBE18B6B}"/>
              </a:ext>
            </a:extLst>
          </p:cNvPr>
          <p:cNvSpPr>
            <a:spLocks noGrp="1"/>
          </p:cNvSpPr>
          <p:nvPr>
            <p:ph type="body" sz="quarter" idx="39" hasCustomPrompt="1"/>
          </p:nvPr>
        </p:nvSpPr>
        <p:spPr>
          <a:xfrm>
            <a:off x="11889675" y="5493381"/>
            <a:ext cx="5274005" cy="573293"/>
          </a:xfrm>
          <a:prstGeom prst="rect">
            <a:avLst/>
          </a:prstGeom>
          <a:noFill/>
          <a:effectLst/>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15" name="Text Placeholder 8">
            <a:extLst>
              <a:ext uri="{FF2B5EF4-FFF2-40B4-BE49-F238E27FC236}">
                <a16:creationId xmlns:a16="http://schemas.microsoft.com/office/drawing/2014/main" id="{E1D5C9EC-F342-EFE1-923F-4A9BD934AC2B}"/>
              </a:ext>
            </a:extLst>
          </p:cNvPr>
          <p:cNvSpPr>
            <a:spLocks noGrp="1"/>
          </p:cNvSpPr>
          <p:nvPr>
            <p:ph type="body" sz="quarter" idx="40" hasCustomPrompt="1"/>
          </p:nvPr>
        </p:nvSpPr>
        <p:spPr>
          <a:xfrm>
            <a:off x="3291135" y="4371515"/>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16" name="Text Placeholder 8">
            <a:extLst>
              <a:ext uri="{FF2B5EF4-FFF2-40B4-BE49-F238E27FC236}">
                <a16:creationId xmlns:a16="http://schemas.microsoft.com/office/drawing/2014/main" id="{6C68E568-F6DC-8751-A8DC-912C106082D0}"/>
              </a:ext>
            </a:extLst>
          </p:cNvPr>
          <p:cNvSpPr>
            <a:spLocks noGrp="1"/>
          </p:cNvSpPr>
          <p:nvPr>
            <p:ph type="body" sz="quarter" idx="41" hasCustomPrompt="1"/>
          </p:nvPr>
        </p:nvSpPr>
        <p:spPr>
          <a:xfrm>
            <a:off x="3291132" y="4949448"/>
            <a:ext cx="5104908" cy="457301"/>
          </a:xfrm>
          <a:prstGeom prst="rect">
            <a:avLst/>
          </a:prstGeom>
          <a:noFill/>
          <a:effectLst/>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17" name="Text Placeholder 8">
            <a:extLst>
              <a:ext uri="{FF2B5EF4-FFF2-40B4-BE49-F238E27FC236}">
                <a16:creationId xmlns:a16="http://schemas.microsoft.com/office/drawing/2014/main" id="{65A960A5-9BC7-DC91-97FB-03FB8FF3D525}"/>
              </a:ext>
            </a:extLst>
          </p:cNvPr>
          <p:cNvSpPr>
            <a:spLocks noGrp="1"/>
          </p:cNvSpPr>
          <p:nvPr>
            <p:ph type="body" sz="quarter" idx="42" hasCustomPrompt="1"/>
          </p:nvPr>
        </p:nvSpPr>
        <p:spPr>
          <a:xfrm>
            <a:off x="3291133" y="5489755"/>
            <a:ext cx="5104908" cy="615354"/>
          </a:xfrm>
          <a:prstGeom prst="rect">
            <a:avLst/>
          </a:prstGeom>
          <a:noFill/>
          <a:effectLst/>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
        <p:nvSpPr>
          <p:cNvPr id="18" name="Picture Placeholder 6">
            <a:extLst>
              <a:ext uri="{FF2B5EF4-FFF2-40B4-BE49-F238E27FC236}">
                <a16:creationId xmlns:a16="http://schemas.microsoft.com/office/drawing/2014/main" id="{E88E3B36-BE9C-DB7C-7DB7-DFDD6BD7AA30}"/>
              </a:ext>
            </a:extLst>
          </p:cNvPr>
          <p:cNvSpPr>
            <a:spLocks noGrp="1"/>
          </p:cNvSpPr>
          <p:nvPr>
            <p:ph type="pic" sz="quarter" idx="43" hasCustomPrompt="1"/>
          </p:nvPr>
        </p:nvSpPr>
        <p:spPr>
          <a:xfrm>
            <a:off x="1148628" y="7155764"/>
            <a:ext cx="1945848" cy="2195061"/>
          </a:xfrm>
          <a:prstGeom prst="rect">
            <a:avLst/>
          </a:prstGeom>
          <a:effectLst/>
        </p:spPr>
        <p:txBody>
          <a:bodyPr lIns="0" tIns="0" rIns="0" bIns="0" anchor="ctr" anchorCtr="0"/>
          <a:lstStyle>
            <a:lvl1pPr marL="0" indent="0" algn="ctr">
              <a:buFontTx/>
              <a:buNone/>
              <a:defRPr sz="3400" b="1" baseline="0">
                <a:solidFill>
                  <a:schemeClr val="tx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19" name="Text Placeholder 8">
            <a:extLst>
              <a:ext uri="{FF2B5EF4-FFF2-40B4-BE49-F238E27FC236}">
                <a16:creationId xmlns:a16="http://schemas.microsoft.com/office/drawing/2014/main" id="{6E0FA371-5E68-CAE0-3A15-F3DB338E9830}"/>
              </a:ext>
            </a:extLst>
          </p:cNvPr>
          <p:cNvSpPr>
            <a:spLocks noGrp="1"/>
          </p:cNvSpPr>
          <p:nvPr>
            <p:ph type="body" sz="quarter" idx="44" hasCustomPrompt="1"/>
          </p:nvPr>
        </p:nvSpPr>
        <p:spPr>
          <a:xfrm>
            <a:off x="3303835" y="7445493"/>
            <a:ext cx="5104905" cy="447626"/>
          </a:xfrm>
          <a:prstGeom prst="rect">
            <a:avLst/>
          </a:prstGeom>
        </p:spPr>
        <p:txBody>
          <a:bodyPr wrap="square" lIns="0" tIns="0" rIns="0" bIns="0">
            <a:noAutofit/>
          </a:bodyPr>
          <a:lstStyle>
            <a:lvl1pPr marL="0" indent="0">
              <a:buFontTx/>
              <a:buNone/>
              <a:defRPr sz="2550" b="1">
                <a:solidFill>
                  <a:srgbClr val="7030A0"/>
                </a:solidFill>
                <a:latin typeface="Aptos" panose="020B0004020202020204" pitchFamily="34" charset="0"/>
                <a:cs typeface="Arial" panose="020B0604020202020204" pitchFamily="34" charset="0"/>
              </a:defRPr>
            </a:lvl1pPr>
          </a:lstStyle>
          <a:p>
            <a:pPr lvl="0"/>
            <a:r>
              <a:rPr lang="en-US" dirty="0"/>
              <a:t>Speaker Name</a:t>
            </a:r>
          </a:p>
        </p:txBody>
      </p:sp>
      <p:sp>
        <p:nvSpPr>
          <p:cNvPr id="24" name="Text Placeholder 8">
            <a:extLst>
              <a:ext uri="{FF2B5EF4-FFF2-40B4-BE49-F238E27FC236}">
                <a16:creationId xmlns:a16="http://schemas.microsoft.com/office/drawing/2014/main" id="{41EDDD79-66E5-1FB7-9F6B-9F8C98B29C40}"/>
              </a:ext>
            </a:extLst>
          </p:cNvPr>
          <p:cNvSpPr>
            <a:spLocks noGrp="1"/>
          </p:cNvSpPr>
          <p:nvPr>
            <p:ph type="body" sz="quarter" idx="45" hasCustomPrompt="1"/>
          </p:nvPr>
        </p:nvSpPr>
        <p:spPr>
          <a:xfrm>
            <a:off x="3303832" y="8023426"/>
            <a:ext cx="5104908" cy="457301"/>
          </a:xfrm>
          <a:prstGeom prst="rect">
            <a:avLst/>
          </a:prstGeom>
          <a:noFill/>
          <a:effectLst/>
        </p:spPr>
        <p:txBody>
          <a:bodyPr wrap="square" lIns="0" tIns="0" rIns="0" bIns="0">
            <a:noAutofit/>
          </a:bodyPr>
          <a:lstStyle>
            <a:lvl1pPr marL="0" indent="0">
              <a:lnSpc>
                <a:spcPct val="100000"/>
              </a:lnSpc>
              <a:buFontTx/>
              <a:buNone/>
              <a:defRPr sz="2325" b="0" i="1">
                <a:solidFill>
                  <a:schemeClr val="tx1"/>
                </a:solidFill>
                <a:effectLst/>
                <a:latin typeface="Aptos" panose="020B0004020202020204" pitchFamily="34" charset="0"/>
                <a:cs typeface="Arial" panose="020B0604020202020204" pitchFamily="34" charset="0"/>
              </a:defRPr>
            </a:lvl1pPr>
          </a:lstStyle>
          <a:p>
            <a:pPr lvl="0"/>
            <a:r>
              <a:rPr lang="en-US" dirty="0"/>
              <a:t>Title</a:t>
            </a:r>
          </a:p>
        </p:txBody>
      </p:sp>
      <p:sp>
        <p:nvSpPr>
          <p:cNvPr id="25" name="Text Placeholder 8">
            <a:extLst>
              <a:ext uri="{FF2B5EF4-FFF2-40B4-BE49-F238E27FC236}">
                <a16:creationId xmlns:a16="http://schemas.microsoft.com/office/drawing/2014/main" id="{9CF710C8-029F-FE0C-060D-995AFBC96D3B}"/>
              </a:ext>
            </a:extLst>
          </p:cNvPr>
          <p:cNvSpPr>
            <a:spLocks noGrp="1"/>
          </p:cNvSpPr>
          <p:nvPr>
            <p:ph type="body" sz="quarter" idx="46" hasCustomPrompt="1"/>
          </p:nvPr>
        </p:nvSpPr>
        <p:spPr>
          <a:xfrm>
            <a:off x="3303833" y="8557111"/>
            <a:ext cx="5104908" cy="615354"/>
          </a:xfrm>
          <a:prstGeom prst="rect">
            <a:avLst/>
          </a:prstGeom>
          <a:noFill/>
          <a:effectLst/>
        </p:spPr>
        <p:txBody>
          <a:bodyPr wrap="square" lIns="0" tIns="0" rIns="0" bIns="0">
            <a:noAutofit/>
          </a:bodyPr>
          <a:lstStyle>
            <a:lvl1pPr marL="0" indent="0">
              <a:buFontTx/>
              <a:buNone/>
              <a:defRPr sz="2325" b="0" i="0">
                <a:solidFill>
                  <a:schemeClr val="tx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394444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Slide levels partner logo">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rgbClr val="154099"/>
                </a:solidFill>
                <a:latin typeface="Aptos" panose="020B0004020202020204" pitchFamily="34" charset="0"/>
              </a:defRPr>
            </a:lvl1pPr>
          </a:lstStyle>
          <a:p>
            <a:r>
              <a:rPr lang="en-US" dirty="0"/>
              <a:t>Click to edit slide heading</a:t>
            </a:r>
          </a:p>
        </p:txBody>
      </p:sp>
      <p:sp>
        <p:nvSpPr>
          <p:cNvPr id="5" name="Text Placeholder 4"/>
          <p:cNvSpPr>
            <a:spLocks noGrp="1"/>
          </p:cNvSpPr>
          <p:nvPr>
            <p:ph type="body" sz="quarter" idx="10"/>
          </p:nvPr>
        </p:nvSpPr>
        <p:spPr>
          <a:xfrm>
            <a:off x="2526507" y="2724151"/>
            <a:ext cx="11639550" cy="5233988"/>
          </a:xfrm>
          <a:prstGeom prst="rect">
            <a:avLst/>
          </a:prstGeom>
        </p:spPr>
        <p:txBody>
          <a:bodyPr lIns="0" tIns="0" rIns="0" bIns="0"/>
          <a:lstStyle>
            <a:lvl1pPr>
              <a:defRPr sz="4200">
                <a:latin typeface="Aptos" panose="020B0004020202020204" pitchFamily="34" charset="0"/>
                <a:cs typeface="Arial" panose="020B0604020202020204" pitchFamily="34" charset="0"/>
              </a:defRPr>
            </a:lvl1pPr>
            <a:lvl2pPr>
              <a:defRPr sz="3600">
                <a:latin typeface="Aptos" panose="020B0004020202020204" pitchFamily="34" charset="0"/>
                <a:cs typeface="Arial" panose="020B0604020202020204" pitchFamily="34" charset="0"/>
              </a:defRPr>
            </a:lvl2pPr>
            <a:lvl3pPr>
              <a:defRPr sz="3000">
                <a:latin typeface="Aptos" panose="020B00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2854434"/>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ior Slide chart partner logo">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rgbClr val="154099"/>
                </a:solidFill>
                <a:latin typeface="Aptos" panose="020B0004020202020204" pitchFamily="34" charset="0"/>
              </a:defRPr>
            </a:lvl1pPr>
          </a:lstStyle>
          <a:p>
            <a:r>
              <a:rPr lang="en-US" dirty="0"/>
              <a:t>Click to edit slide heading</a:t>
            </a:r>
          </a:p>
        </p:txBody>
      </p:sp>
      <p:sp>
        <p:nvSpPr>
          <p:cNvPr id="6" name="Chart Placeholder 7"/>
          <p:cNvSpPr>
            <a:spLocks noGrp="1"/>
          </p:cNvSpPr>
          <p:nvPr>
            <p:ph type="chart" sz="quarter" idx="10"/>
          </p:nvPr>
        </p:nvSpPr>
        <p:spPr>
          <a:xfrm>
            <a:off x="2762251" y="2707483"/>
            <a:ext cx="12218195" cy="5395913"/>
          </a:xfrm>
          <a:prstGeom prst="rect">
            <a:avLst/>
          </a:prstGeom>
        </p:spPr>
        <p:txBody>
          <a:bodyPr/>
          <a:lstStyle>
            <a:lvl1pPr>
              <a:defRPr>
                <a:latin typeface="Aptos" panose="020B0004020202020204" pitchFamily="34" charset="0"/>
              </a:defRPr>
            </a:lvl1pPr>
          </a:lstStyle>
          <a:p>
            <a:endParaRPr lang="en-US" dirty="0"/>
          </a:p>
        </p:txBody>
      </p:sp>
    </p:spTree>
    <p:extLst>
      <p:ext uri="{BB962C8B-B14F-4D97-AF65-F5344CB8AC3E}">
        <p14:creationId xmlns:p14="http://schemas.microsoft.com/office/powerpoint/2010/main" val="1194649138"/>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theme" Target="../theme/theme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428163"/>
      </p:ext>
    </p:extLst>
  </p:cSld>
  <p:clrMap bg1="lt1" tx1="dk1" bg2="lt2" tx2="dk2" accent1="accent1" accent2="accent2" accent3="accent3" accent4="accent4" accent5="accent5" accent6="accent6" hlink="hlink" folHlink="folHlink"/>
  <p:sldLayoutIdLst>
    <p:sldLayoutId id="2147483792" r:id="rId1"/>
  </p:sldLayoutIdLst>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3" pos="252" userDrawn="1">
          <p15:clr>
            <a:srgbClr val="F26B43"/>
          </p15:clr>
        </p15:guide>
        <p15:guide id="4" pos="11124" userDrawn="1">
          <p15:clr>
            <a:srgbClr val="F26B43"/>
          </p15:clr>
        </p15:guide>
        <p15:guide id="5" orient="horz" pos="5832" userDrawn="1">
          <p15:clr>
            <a:srgbClr val="F26B43"/>
          </p15:clr>
        </p15:guide>
        <p15:guide id="6" pos="11520" userDrawn="1">
          <p15:clr>
            <a:srgbClr val="F26B43"/>
          </p15:clr>
        </p15:guide>
        <p15:guide id="7" userDrawn="1">
          <p15:clr>
            <a:srgbClr val="F26B43"/>
          </p15:clr>
        </p15:guide>
        <p15:guide id="8" orient="horz" userDrawn="1">
          <p15:clr>
            <a:srgbClr val="F26B43"/>
          </p15:clr>
        </p15:guide>
        <p15:guide id="9" orient="horz" pos="64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10088"/>
      </p:ext>
    </p:extLst>
  </p:cSld>
  <p:clrMap bg1="lt1" tx1="dk1" bg2="lt2" tx2="dk2" accent1="accent1" accent2="accent2" accent3="accent3" accent4="accent4" accent5="accent5" accent6="accent6" hlink="hlink" folHlink="folHlink"/>
  <p:sldLayoutIdLst>
    <p:sldLayoutId id="21474837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srcRect l="44" r="44"/>
          <a:stretch/>
        </p:blipFill>
        <p:spPr>
          <a:xfrm>
            <a:off x="0" y="-12700"/>
            <a:ext cx="18288000" cy="10299013"/>
          </a:xfrm>
          <a:prstGeom prst="rect">
            <a:avLst/>
          </a:prstGeom>
        </p:spPr>
      </p:pic>
      <p:pic>
        <p:nvPicPr>
          <p:cNvPr id="2" name="Picture 1">
            <a:extLst>
              <a:ext uri="{FF2B5EF4-FFF2-40B4-BE49-F238E27FC236}">
                <a16:creationId xmlns:a16="http://schemas.microsoft.com/office/drawing/2014/main" id="{39702E42-EF34-63CE-AE90-618E602F2A70}"/>
              </a:ext>
            </a:extLst>
          </p:cNvPr>
          <p:cNvPicPr>
            <a:picLocks noChangeAspect="1"/>
          </p:cNvPicPr>
          <p:nvPr userDrawn="1"/>
        </p:nvPicPr>
        <p:blipFill>
          <a:blip r:embed="rId8"/>
          <a:stretch>
            <a:fillRect/>
          </a:stretch>
        </p:blipFill>
        <p:spPr>
          <a:xfrm>
            <a:off x="11112650" y="9182100"/>
            <a:ext cx="6674120" cy="795181"/>
          </a:xfrm>
          <a:prstGeom prst="rect">
            <a:avLst/>
          </a:prstGeom>
        </p:spPr>
      </p:pic>
    </p:spTree>
    <p:extLst>
      <p:ext uri="{BB962C8B-B14F-4D97-AF65-F5344CB8AC3E}">
        <p14:creationId xmlns:p14="http://schemas.microsoft.com/office/powerpoint/2010/main" val="76135444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73" r:id="rId4"/>
    <p:sldLayoutId id="2147483774"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3F935-7D6F-F4A0-76EF-6DFB32D536E4}"/>
              </a:ext>
            </a:extLst>
          </p:cNvPr>
          <p:cNvPicPr>
            <a:picLocks noChangeAspect="1"/>
          </p:cNvPicPr>
          <p:nvPr userDrawn="1"/>
        </p:nvPicPr>
        <p:blipFill>
          <a:blip r:embed="rId5"/>
          <a:srcRect/>
          <a:stretch/>
        </p:blipFill>
        <p:spPr>
          <a:xfrm>
            <a:off x="2709" y="0"/>
            <a:ext cx="18282582" cy="10287000"/>
          </a:xfrm>
          <a:prstGeom prst="rect">
            <a:avLst/>
          </a:prstGeom>
        </p:spPr>
      </p:pic>
      <p:pic>
        <p:nvPicPr>
          <p:cNvPr id="4" name="Picture 3">
            <a:extLst>
              <a:ext uri="{FF2B5EF4-FFF2-40B4-BE49-F238E27FC236}">
                <a16:creationId xmlns:a16="http://schemas.microsoft.com/office/drawing/2014/main" id="{6E7EFCE8-C4B5-520D-8CC3-482DABB17152}"/>
              </a:ext>
            </a:extLst>
          </p:cNvPr>
          <p:cNvPicPr>
            <a:picLocks noChangeAspect="1"/>
          </p:cNvPicPr>
          <p:nvPr userDrawn="1"/>
        </p:nvPicPr>
        <p:blipFill>
          <a:blip r:embed="rId6"/>
          <a:stretch>
            <a:fillRect/>
          </a:stretch>
        </p:blipFill>
        <p:spPr>
          <a:xfrm>
            <a:off x="11112650" y="9182100"/>
            <a:ext cx="6674120" cy="795181"/>
          </a:xfrm>
          <a:prstGeom prst="rect">
            <a:avLst/>
          </a:prstGeom>
        </p:spPr>
      </p:pic>
    </p:spTree>
    <p:extLst>
      <p:ext uri="{BB962C8B-B14F-4D97-AF65-F5344CB8AC3E}">
        <p14:creationId xmlns:p14="http://schemas.microsoft.com/office/powerpoint/2010/main" val="79874707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rcRect l="44" r="44"/>
          <a:stretch/>
        </p:blipFill>
        <p:spPr>
          <a:xfrm>
            <a:off x="1" y="0"/>
            <a:ext cx="18288000" cy="10299013"/>
          </a:xfrm>
          <a:prstGeom prst="rect">
            <a:avLst/>
          </a:prstGeom>
        </p:spPr>
      </p:pic>
      <p:sp>
        <p:nvSpPr>
          <p:cNvPr id="13" name="TextBox 12"/>
          <p:cNvSpPr txBox="1"/>
          <p:nvPr userDrawn="1"/>
        </p:nvSpPr>
        <p:spPr>
          <a:xfrm>
            <a:off x="2030557" y="3603915"/>
            <a:ext cx="8782050" cy="1846659"/>
          </a:xfrm>
          <a:prstGeom prst="rect">
            <a:avLst/>
          </a:prstGeom>
          <a:noFill/>
        </p:spPr>
        <p:txBody>
          <a:bodyPr wrap="square" rtlCol="0">
            <a:spAutoFit/>
          </a:bodyPr>
          <a:lstStyle/>
          <a:p>
            <a:r>
              <a:rPr lang="en-US" sz="11400" dirty="0">
                <a:solidFill>
                  <a:srgbClr val="7030A0"/>
                </a:solidFill>
                <a:latin typeface="Aptos Black" panose="020B0004020202020204" pitchFamily="34" charset="0"/>
              </a:rPr>
              <a:t>Thank</a:t>
            </a:r>
            <a:r>
              <a:rPr lang="en-US" sz="11400" baseline="0" dirty="0">
                <a:solidFill>
                  <a:srgbClr val="7030A0"/>
                </a:solidFill>
                <a:latin typeface="Aptos Black" panose="020B0004020202020204" pitchFamily="34" charset="0"/>
              </a:rPr>
              <a:t> You</a:t>
            </a:r>
            <a:endParaRPr lang="en-US" sz="11400" dirty="0">
              <a:solidFill>
                <a:srgbClr val="7030A0"/>
              </a:solidFill>
              <a:latin typeface="Aptos Black" panose="020B0004020202020204" pitchFamily="34" charset="0"/>
            </a:endParaRPr>
          </a:p>
        </p:txBody>
      </p:sp>
    </p:spTree>
    <p:extLst>
      <p:ext uri="{BB962C8B-B14F-4D97-AF65-F5344CB8AC3E}">
        <p14:creationId xmlns:p14="http://schemas.microsoft.com/office/powerpoint/2010/main" val="1395832419"/>
      </p:ext>
    </p:extLst>
  </p:cSld>
  <p:clrMap bg1="lt1" tx1="dk1" bg2="lt2" tx2="dk2" accent1="accent1" accent2="accent2" accent3="accent3" accent4="accent4" accent5="accent5" accent6="accent6" hlink="hlink" folHlink="folHlink"/>
  <p:sldLayoutIdLst>
    <p:sldLayoutId id="2147483776"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5039048" y="9105692"/>
            <a:ext cx="2620302" cy="774107"/>
          </a:xfrm>
          <a:prstGeom prst="rect">
            <a:avLst/>
          </a:prstGeom>
        </p:spPr>
      </p:pic>
    </p:spTree>
    <p:extLst>
      <p:ext uri="{BB962C8B-B14F-4D97-AF65-F5344CB8AC3E}">
        <p14:creationId xmlns:p14="http://schemas.microsoft.com/office/powerpoint/2010/main" val="354814487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Lst>
  <p:hf sldNum="0" hdr="0" ft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39048" y="9105692"/>
            <a:ext cx="2620302" cy="774107"/>
          </a:xfrm>
          <a:prstGeom prst="rect">
            <a:avLst/>
          </a:prstGeom>
        </p:spPr>
      </p:pic>
    </p:spTree>
    <p:extLst>
      <p:ext uri="{BB962C8B-B14F-4D97-AF65-F5344CB8AC3E}">
        <p14:creationId xmlns:p14="http://schemas.microsoft.com/office/powerpoint/2010/main" val="1664695227"/>
      </p:ext>
    </p:extLst>
  </p:cSld>
  <p:clrMap bg1="lt1" tx1="dk1" bg2="lt2" tx2="dk2" accent1="accent1" accent2="accent2" accent3="accent3" accent4="accent4" accent5="accent5" accent6="accent6" hlink="hlink" folHlink="folHlink"/>
  <p:sldLayoutIdLst>
    <p:sldLayoutId id="2147483811" r:id="rId1"/>
  </p:sldLayoutIdLst>
  <p:hf sldNum="0" hdr="0" ft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mra.com/?utm_source=research-report&amp;utm_medium=graphics-pdf&amp;utm_campaign=graphics-pdf"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chart" Target="../charts/chart1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16.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limra.com/?utm_source=research-report&amp;utm_medium=graphics-pdf&amp;utm_campaign=graphics-pdf"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3A4E-6DBF-A04C-E590-633DC6F2846F}"/>
              </a:ext>
            </a:extLst>
          </p:cNvPr>
          <p:cNvSpPr>
            <a:spLocks noGrp="1"/>
          </p:cNvSpPr>
          <p:nvPr>
            <p:ph type="ctrTitle"/>
          </p:nvPr>
        </p:nvSpPr>
        <p:spPr>
          <a:xfrm>
            <a:off x="637904" y="7253760"/>
            <a:ext cx="16396748" cy="1985159"/>
          </a:xfrm>
        </p:spPr>
        <p:txBody>
          <a:bodyPr/>
          <a:lstStyle/>
          <a:p>
            <a:r>
              <a:rPr lang="en-US" dirty="0"/>
              <a:t>A World of Opportunities: The Future of Life Insurance and Annuities</a:t>
            </a:r>
          </a:p>
        </p:txBody>
      </p:sp>
      <p:sp>
        <p:nvSpPr>
          <p:cNvPr id="4" name="Text Placeholder 3">
            <a:extLst>
              <a:ext uri="{FF2B5EF4-FFF2-40B4-BE49-F238E27FC236}">
                <a16:creationId xmlns:a16="http://schemas.microsoft.com/office/drawing/2014/main" id="{9D1340BB-7BF3-5698-F965-E7E2404009FD}"/>
              </a:ext>
            </a:extLst>
          </p:cNvPr>
          <p:cNvSpPr>
            <a:spLocks noGrp="1"/>
          </p:cNvSpPr>
          <p:nvPr>
            <p:ph type="body" sz="quarter" idx="11"/>
          </p:nvPr>
        </p:nvSpPr>
        <p:spPr>
          <a:xfrm>
            <a:off x="637904" y="9396574"/>
            <a:ext cx="8174736" cy="500063"/>
          </a:xfrm>
        </p:spPr>
        <p:txBody>
          <a:bodyPr/>
          <a:lstStyle/>
          <a:p>
            <a:r>
              <a:rPr lang="en-US" dirty="0"/>
              <a:t>April 2025</a:t>
            </a:r>
          </a:p>
        </p:txBody>
      </p:sp>
    </p:spTree>
    <p:extLst>
      <p:ext uri="{BB962C8B-B14F-4D97-AF65-F5344CB8AC3E}">
        <p14:creationId xmlns:p14="http://schemas.microsoft.com/office/powerpoint/2010/main" val="85485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59DAF-5229-4BCC-B5BD-D99CD85D7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B39A7-C8CA-3E42-65DB-2A76E7C23FE2}"/>
              </a:ext>
            </a:extLst>
          </p:cNvPr>
          <p:cNvSpPr>
            <a:spLocks noGrp="1"/>
          </p:cNvSpPr>
          <p:nvPr>
            <p:ph type="title"/>
          </p:nvPr>
        </p:nvSpPr>
        <p:spPr/>
        <p:txBody>
          <a:bodyPr/>
          <a:lstStyle/>
          <a:p>
            <a:r>
              <a:rPr lang="en-US" dirty="0"/>
              <a:t>Record Life Results</a:t>
            </a:r>
            <a:endParaRPr lang="en-US" dirty="0">
              <a:solidFill>
                <a:srgbClr val="FF0000"/>
              </a:solidFill>
            </a:endParaRPr>
          </a:p>
        </p:txBody>
      </p:sp>
      <p:sp>
        <p:nvSpPr>
          <p:cNvPr id="3" name="Rectangle 2">
            <a:hlinkClick r:id="rId3"/>
            <a:extLst>
              <a:ext uri="{FF2B5EF4-FFF2-40B4-BE49-F238E27FC236}">
                <a16:creationId xmlns:a16="http://schemas.microsoft.com/office/drawing/2014/main" id="{97E49D51-4189-8B31-7B1A-401E5A8B0BA9}"/>
              </a:ext>
            </a:extLst>
          </p:cNvPr>
          <p:cNvSpPr/>
          <p:nvPr/>
        </p:nvSpPr>
        <p:spPr>
          <a:xfrm>
            <a:off x="15773400" y="9043988"/>
            <a:ext cx="2018445" cy="945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ptos" panose="020B0004020202020204" pitchFamily="34" charset="0"/>
            </a:endParaRPr>
          </a:p>
        </p:txBody>
      </p:sp>
      <p:sp>
        <p:nvSpPr>
          <p:cNvPr id="11" name="Content Placeholder 2">
            <a:extLst>
              <a:ext uri="{FF2B5EF4-FFF2-40B4-BE49-F238E27FC236}">
                <a16:creationId xmlns:a16="http://schemas.microsoft.com/office/drawing/2014/main" id="{A31E470F-C52A-FE0B-0142-D3C9E58FD36B}"/>
              </a:ext>
            </a:extLst>
          </p:cNvPr>
          <p:cNvSpPr txBox="1">
            <a:spLocks/>
          </p:cNvSpPr>
          <p:nvPr/>
        </p:nvSpPr>
        <p:spPr>
          <a:xfrm>
            <a:off x="849566" y="1024478"/>
            <a:ext cx="16942280" cy="9144539"/>
          </a:xfrm>
          <a:prstGeom prst="rect">
            <a:avLst/>
          </a:prstGeom>
        </p:spPr>
        <p:txBody>
          <a:bodyPr>
            <a:normAutofit fontScale="77500" lnSpcReduction="20000"/>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fontAlgn="auto">
              <a:lnSpc>
                <a:spcPct val="90000"/>
              </a:lnSpc>
              <a:spcBef>
                <a:spcPts val="1500"/>
              </a:spcBef>
              <a:spcAft>
                <a:spcPts val="0"/>
              </a:spcAft>
              <a:buClrTx/>
              <a:buSzTx/>
              <a:defRPr/>
            </a:pPr>
            <a:endParaRPr lang="en-US" sz="435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10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10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10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39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39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3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spcAft>
                <a:spcPts val="1890"/>
              </a:spcAft>
              <a:buClr>
                <a:srgbClr val="0B9EC1"/>
              </a:buClr>
              <a:defRPr/>
            </a:pPr>
            <a:br>
              <a:rPr lang="en-US" sz="3000" kern="0" dirty="0">
                <a:solidFill>
                  <a:srgbClr val="000000"/>
                </a:solidFill>
                <a:latin typeface="Aptos" panose="020B0004020202020204" pitchFamily="34" charset="0"/>
              </a:rPr>
            </a:br>
            <a:endParaRPr lang="en-US" sz="3000" kern="0" dirty="0">
              <a:solidFill>
                <a:srgbClr val="000000"/>
              </a:solidFill>
              <a:latin typeface="Aptos" panose="020B0004020202020204" pitchFamily="34" charset="0"/>
            </a:endParaRPr>
          </a:p>
          <a:p>
            <a:pPr>
              <a:spcAft>
                <a:spcPts val="1890"/>
              </a:spcAft>
              <a:buClr>
                <a:srgbClr val="0B9EC1"/>
              </a:buClr>
              <a:defRPr/>
            </a:pPr>
            <a:br>
              <a:rPr lang="en-US" sz="3600" kern="0" dirty="0">
                <a:solidFill>
                  <a:srgbClr val="000000"/>
                </a:solidFill>
                <a:latin typeface="Aptos" panose="020B0004020202020204" pitchFamily="34" charset="0"/>
              </a:rPr>
            </a:br>
            <a:endParaRPr lang="en-US" sz="3600" kern="0" dirty="0">
              <a:solidFill>
                <a:srgbClr val="000000"/>
              </a:solidFill>
              <a:latin typeface="Aptos" panose="020B0004020202020204" pitchFamily="34" charset="0"/>
            </a:endParaRPr>
          </a:p>
        </p:txBody>
      </p:sp>
      <p:sp>
        <p:nvSpPr>
          <p:cNvPr id="16" name="object 26">
            <a:extLst>
              <a:ext uri="{FF2B5EF4-FFF2-40B4-BE49-F238E27FC236}">
                <a16:creationId xmlns:a16="http://schemas.microsoft.com/office/drawing/2014/main" id="{19E0609B-3057-3CE5-9145-AF190D661383}"/>
              </a:ext>
            </a:extLst>
          </p:cNvPr>
          <p:cNvSpPr txBox="1"/>
          <p:nvPr/>
        </p:nvSpPr>
        <p:spPr>
          <a:xfrm>
            <a:off x="622278" y="9458457"/>
            <a:ext cx="7483527" cy="420628"/>
          </a:xfrm>
          <a:prstGeom prst="rect">
            <a:avLst/>
          </a:prstGeom>
        </p:spPr>
        <p:txBody>
          <a:bodyPr vert="horz" wrap="square" lIns="0" tIns="25400" rIns="0" bIns="0" rtlCol="0">
            <a:spAutoFit/>
          </a:bodyPr>
          <a:lstStyle/>
          <a:p>
            <a:pPr marL="25400" marR="10160">
              <a:spcBef>
                <a:spcPts val="200"/>
              </a:spcBef>
              <a:defRPr/>
            </a:pPr>
            <a:r>
              <a:rPr sz="1200" dirty="0">
                <a:solidFill>
                  <a:srgbClr val="000000"/>
                </a:solidFill>
                <a:latin typeface="Aptos" panose="020B0004020202020204" pitchFamily="34" charset="0"/>
                <a:cs typeface="Arial"/>
              </a:rPr>
              <a:t>Source:</a:t>
            </a:r>
            <a:r>
              <a:rPr lang="en-US" sz="1200" spc="360"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U.S.</a:t>
            </a:r>
            <a:r>
              <a:rPr lang="en-US" sz="1200" i="1" spc="-90"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Retail</a:t>
            </a:r>
            <a:r>
              <a:rPr lang="en-US" sz="1200" i="1" spc="-107"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Individual</a:t>
            </a:r>
            <a:r>
              <a:rPr lang="en-US" sz="1200" i="1" spc="-62"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Life</a:t>
            </a:r>
            <a:r>
              <a:rPr lang="en-US" sz="1200" i="1" spc="-62"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Insurance</a:t>
            </a:r>
            <a:r>
              <a:rPr lang="en-US" sz="1200" i="1" spc="-90"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Sales</a:t>
            </a:r>
            <a:r>
              <a:rPr lang="en-US" sz="1200" i="1" spc="-75"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Survey </a:t>
            </a:r>
            <a:r>
              <a:rPr lang="en-US" sz="1200" dirty="0">
                <a:solidFill>
                  <a:srgbClr val="000000"/>
                </a:solidFill>
                <a:latin typeface="Aptos" panose="020B0004020202020204" pitchFamily="34" charset="0"/>
                <a:cs typeface="Arial"/>
              </a:rPr>
              <a:t>and Industry</a:t>
            </a:r>
          </a:p>
          <a:p>
            <a:pPr marL="25400" marR="10160">
              <a:spcBef>
                <a:spcPts val="200"/>
              </a:spcBef>
              <a:defRPr/>
            </a:pPr>
            <a:r>
              <a:rPr lang="en-US" sz="1200" dirty="0">
                <a:solidFill>
                  <a:srgbClr val="000000"/>
                </a:solidFill>
                <a:latin typeface="Aptos" panose="020B0004020202020204" pitchFamily="34" charset="0"/>
                <a:cs typeface="Arial"/>
              </a:rPr>
              <a:t> Estimates</a:t>
            </a:r>
            <a:r>
              <a:rPr lang="en-US" sz="1200" spc="-17" dirty="0">
                <a:solidFill>
                  <a:srgbClr val="000000"/>
                </a:solidFill>
                <a:latin typeface="Aptos" panose="020B0004020202020204" pitchFamily="34" charset="0"/>
                <a:cs typeface="Arial"/>
              </a:rPr>
              <a:t> </a:t>
            </a:r>
            <a:r>
              <a:rPr lang="en-US" sz="1200" dirty="0">
                <a:solidFill>
                  <a:srgbClr val="000000"/>
                </a:solidFill>
                <a:latin typeface="Aptos" panose="020B0004020202020204" pitchFamily="34" charset="0"/>
                <a:cs typeface="Arial"/>
              </a:rPr>
              <a:t>—</a:t>
            </a:r>
            <a:r>
              <a:rPr lang="en-US" sz="1200" spc="-90" dirty="0">
                <a:solidFill>
                  <a:srgbClr val="000000"/>
                </a:solidFill>
                <a:latin typeface="Aptos" panose="020B0004020202020204" pitchFamily="34" charset="0"/>
                <a:cs typeface="Arial"/>
              </a:rPr>
              <a:t> </a:t>
            </a:r>
            <a:r>
              <a:rPr lang="en-US" sz="1200" dirty="0">
                <a:solidFill>
                  <a:srgbClr val="000000"/>
                </a:solidFill>
                <a:latin typeface="Aptos" panose="020B0004020202020204" pitchFamily="34" charset="0"/>
                <a:cs typeface="Arial"/>
              </a:rPr>
              <a:t>Annualized</a:t>
            </a:r>
            <a:r>
              <a:rPr lang="en-US" sz="1200" spc="-17" dirty="0">
                <a:solidFill>
                  <a:srgbClr val="000000"/>
                </a:solidFill>
                <a:latin typeface="Aptos" panose="020B0004020202020204" pitchFamily="34" charset="0"/>
                <a:cs typeface="Arial"/>
              </a:rPr>
              <a:t> </a:t>
            </a:r>
            <a:r>
              <a:rPr lang="en-US" sz="1200" spc="-30" dirty="0">
                <a:solidFill>
                  <a:srgbClr val="000000"/>
                </a:solidFill>
                <a:latin typeface="Aptos" panose="020B0004020202020204" pitchFamily="34" charset="0"/>
                <a:cs typeface="Arial"/>
              </a:rPr>
              <a:t>Premium, LIMRA.</a:t>
            </a:r>
            <a:endParaRPr sz="1200" dirty="0">
              <a:solidFill>
                <a:srgbClr val="000000"/>
              </a:solidFill>
              <a:latin typeface="Aptos" panose="020B0004020202020204" pitchFamily="34" charset="0"/>
              <a:cs typeface="Arial"/>
            </a:endParaRPr>
          </a:p>
        </p:txBody>
      </p:sp>
      <p:graphicFrame>
        <p:nvGraphicFramePr>
          <p:cNvPr id="4" name="Chart 3">
            <a:extLst>
              <a:ext uri="{FF2B5EF4-FFF2-40B4-BE49-F238E27FC236}">
                <a16:creationId xmlns:a16="http://schemas.microsoft.com/office/drawing/2014/main" id="{CE85F881-372C-AF7A-831F-1D31C6897296}"/>
              </a:ext>
            </a:extLst>
          </p:cNvPr>
          <p:cNvGraphicFramePr/>
          <p:nvPr>
            <p:extLst>
              <p:ext uri="{D42A27DB-BD31-4B8C-83A1-F6EECF244321}">
                <p14:modId xmlns:p14="http://schemas.microsoft.com/office/powerpoint/2010/main" val="4072984365"/>
              </p:ext>
            </p:extLst>
          </p:nvPr>
        </p:nvGraphicFramePr>
        <p:xfrm>
          <a:off x="185369" y="1690002"/>
          <a:ext cx="18102632" cy="69069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714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5F14-4DF1-18F3-ED98-9F86AD10419E}"/>
              </a:ext>
            </a:extLst>
          </p:cNvPr>
          <p:cNvSpPr>
            <a:spLocks noGrp="1"/>
          </p:cNvSpPr>
          <p:nvPr>
            <p:ph type="title"/>
          </p:nvPr>
        </p:nvSpPr>
        <p:spPr/>
        <p:txBody>
          <a:bodyPr/>
          <a:lstStyle/>
          <a:p>
            <a:r>
              <a:rPr lang="en-US" dirty="0"/>
              <a:t>…but Policy Counts Are Falling</a:t>
            </a:r>
          </a:p>
        </p:txBody>
      </p:sp>
      <p:sp>
        <p:nvSpPr>
          <p:cNvPr id="3" name="TextBox 2">
            <a:extLst>
              <a:ext uri="{FF2B5EF4-FFF2-40B4-BE49-F238E27FC236}">
                <a16:creationId xmlns:a16="http://schemas.microsoft.com/office/drawing/2014/main" id="{1E3B2F0B-359B-0CA2-C30A-343921F0A325}"/>
              </a:ext>
            </a:extLst>
          </p:cNvPr>
          <p:cNvSpPr txBox="1"/>
          <p:nvPr/>
        </p:nvSpPr>
        <p:spPr>
          <a:xfrm>
            <a:off x="532017" y="9401018"/>
            <a:ext cx="9152020" cy="461665"/>
          </a:xfrm>
          <a:prstGeom prst="rect">
            <a:avLst/>
          </a:prstGeom>
          <a:noFill/>
        </p:spPr>
        <p:txBody>
          <a:bodyPr wrap="square">
            <a:spAutoFit/>
          </a:bodyPr>
          <a:lstStyle/>
          <a:p>
            <a:r>
              <a:rPr lang="en-US" sz="1200" dirty="0">
                <a:latin typeface="Aptos" panose="020B0004020202020204" pitchFamily="34" charset="0"/>
              </a:rPr>
              <a:t>Source: </a:t>
            </a:r>
            <a:r>
              <a:rPr lang="en-US" sz="1200" i="1" dirty="0">
                <a:latin typeface="Aptos" panose="020B0004020202020204" pitchFamily="34" charset="0"/>
              </a:rPr>
              <a:t>U.S. Retail Individual Life Insurance Sales Survey </a:t>
            </a:r>
            <a:r>
              <a:rPr lang="en-US" sz="1200" dirty="0">
                <a:latin typeface="Aptos" panose="020B0004020202020204" pitchFamily="34" charset="0"/>
              </a:rPr>
              <a:t>and </a:t>
            </a:r>
          </a:p>
          <a:p>
            <a:r>
              <a:rPr lang="en-US" sz="1200" dirty="0">
                <a:latin typeface="Aptos" panose="020B0004020202020204" pitchFamily="34" charset="0"/>
              </a:rPr>
              <a:t>Industry Estimates — Annualized Premium, LIMRA; </a:t>
            </a:r>
            <a:r>
              <a:rPr lang="en-US" sz="1200" i="1" dirty="0">
                <a:latin typeface="Aptos" panose="020B0004020202020204" pitchFamily="34" charset="0"/>
              </a:rPr>
              <a:t>Life Insurers Fact Book</a:t>
            </a:r>
            <a:r>
              <a:rPr lang="en-US" sz="1200" dirty="0">
                <a:latin typeface="Aptos" panose="020B0004020202020204" pitchFamily="34" charset="0"/>
              </a:rPr>
              <a:t>, ACLI, 2024. </a:t>
            </a:r>
          </a:p>
        </p:txBody>
      </p:sp>
      <p:graphicFrame>
        <p:nvGraphicFramePr>
          <p:cNvPr id="7" name="Chart 6">
            <a:extLst>
              <a:ext uri="{FF2B5EF4-FFF2-40B4-BE49-F238E27FC236}">
                <a16:creationId xmlns:a16="http://schemas.microsoft.com/office/drawing/2014/main" id="{205D2693-82DE-F4F2-1B0E-0B364CEB13BA}"/>
              </a:ext>
            </a:extLst>
          </p:cNvPr>
          <p:cNvGraphicFramePr/>
          <p:nvPr>
            <p:extLst>
              <p:ext uri="{D42A27DB-BD31-4B8C-83A1-F6EECF244321}">
                <p14:modId xmlns:p14="http://schemas.microsoft.com/office/powerpoint/2010/main" val="2893910951"/>
              </p:ext>
            </p:extLst>
          </p:nvPr>
        </p:nvGraphicFramePr>
        <p:xfrm>
          <a:off x="185369" y="1690002"/>
          <a:ext cx="18102632" cy="6906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93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887E-F2B2-821F-06BE-21AEF4B06B36}"/>
              </a:ext>
            </a:extLst>
          </p:cNvPr>
          <p:cNvSpPr>
            <a:spLocks noGrp="1"/>
          </p:cNvSpPr>
          <p:nvPr>
            <p:ph type="title"/>
          </p:nvPr>
        </p:nvSpPr>
        <p:spPr/>
        <p:txBody>
          <a:bodyPr/>
          <a:lstStyle/>
          <a:p>
            <a:r>
              <a:rPr lang="en-US" dirty="0"/>
              <a:t>Record Life Insurance Demand</a:t>
            </a:r>
          </a:p>
        </p:txBody>
      </p:sp>
      <p:graphicFrame>
        <p:nvGraphicFramePr>
          <p:cNvPr id="6" name="Chart Placeholder 3">
            <a:extLst>
              <a:ext uri="{FF2B5EF4-FFF2-40B4-BE49-F238E27FC236}">
                <a16:creationId xmlns:a16="http://schemas.microsoft.com/office/drawing/2014/main" id="{9A6B7ADC-D4C0-E5BC-657F-3952D26B2EB6}"/>
              </a:ext>
            </a:extLst>
          </p:cNvPr>
          <p:cNvGraphicFramePr>
            <a:graphicFrameLocks noGrp="1"/>
          </p:cNvGraphicFramePr>
          <p:nvPr>
            <p:ph type="chart" sz="quarter" idx="4294967295"/>
            <p:extLst>
              <p:ext uri="{D42A27DB-BD31-4B8C-83A1-F6EECF244321}">
                <p14:modId xmlns:p14="http://schemas.microsoft.com/office/powerpoint/2010/main" val="3985193261"/>
              </p:ext>
            </p:extLst>
          </p:nvPr>
        </p:nvGraphicFramePr>
        <p:xfrm>
          <a:off x="2743200" y="1943098"/>
          <a:ext cx="128016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9220F2-2663-36B6-3712-F6BF713B0332}"/>
              </a:ext>
            </a:extLst>
          </p:cNvPr>
          <p:cNvSpPr txBox="1"/>
          <p:nvPr/>
        </p:nvSpPr>
        <p:spPr>
          <a:xfrm>
            <a:off x="573206" y="9632923"/>
            <a:ext cx="6564573" cy="276999"/>
          </a:xfrm>
          <a:prstGeom prst="rect">
            <a:avLst/>
          </a:prstGeom>
          <a:noFill/>
        </p:spPr>
        <p:txBody>
          <a:bodyPr wrap="square" rtlCol="0">
            <a:spAutoFit/>
          </a:bodyPr>
          <a:lstStyle/>
          <a:p>
            <a:r>
              <a:rPr lang="en-US" sz="1200" dirty="0">
                <a:latin typeface="Aptos" panose="020B0004020202020204" pitchFamily="34" charset="0"/>
              </a:rPr>
              <a:t>Source: </a:t>
            </a:r>
            <a:r>
              <a:rPr lang="en-US" sz="1200" i="1" dirty="0">
                <a:latin typeface="Aptos" panose="020B0004020202020204" pitchFamily="34" charset="0"/>
              </a:rPr>
              <a:t>2025 Insurance Barometer Study </a:t>
            </a:r>
            <a:r>
              <a:rPr lang="en-US" sz="1200" dirty="0">
                <a:latin typeface="Aptos" panose="020B0004020202020204" pitchFamily="34" charset="0"/>
              </a:rPr>
              <a:t>(unpublished), LIMRA and Life Happens.</a:t>
            </a:r>
          </a:p>
        </p:txBody>
      </p:sp>
      <p:grpSp>
        <p:nvGrpSpPr>
          <p:cNvPr id="3" name="Group 2">
            <a:extLst>
              <a:ext uri="{FF2B5EF4-FFF2-40B4-BE49-F238E27FC236}">
                <a16:creationId xmlns:a16="http://schemas.microsoft.com/office/drawing/2014/main" id="{B9B45380-2853-C219-49E0-EA0AE24BE41B}"/>
              </a:ext>
            </a:extLst>
          </p:cNvPr>
          <p:cNvGrpSpPr/>
          <p:nvPr/>
        </p:nvGrpSpPr>
        <p:grpSpPr>
          <a:xfrm>
            <a:off x="13790874" y="4453388"/>
            <a:ext cx="2090302" cy="1380221"/>
            <a:chOff x="10128686" y="1745092"/>
            <a:chExt cx="2090302" cy="1380221"/>
          </a:xfrm>
        </p:grpSpPr>
        <p:sp>
          <p:nvSpPr>
            <p:cNvPr id="4" name="Speech Bubble: Rectangle with Corners Rounded 3">
              <a:extLst>
                <a:ext uri="{FF2B5EF4-FFF2-40B4-BE49-F238E27FC236}">
                  <a16:creationId xmlns:a16="http://schemas.microsoft.com/office/drawing/2014/main" id="{1F58ECF1-E33F-F13C-5EED-C19F8CA28C30}"/>
                </a:ext>
              </a:extLst>
            </p:cNvPr>
            <p:cNvSpPr/>
            <p:nvPr/>
          </p:nvSpPr>
          <p:spPr>
            <a:xfrm flipH="1">
              <a:off x="10132596" y="1745092"/>
              <a:ext cx="2086392" cy="1380221"/>
            </a:xfrm>
            <a:prstGeom prst="wedgeRoundRectCallout">
              <a:avLst>
                <a:gd name="adj1" fmla="val -13303"/>
                <a:gd name="adj2" fmla="val -107107"/>
                <a:gd name="adj3" fmla="val 16667"/>
              </a:avLst>
            </a:prstGeom>
            <a:solidFill>
              <a:schemeClr val="accent1"/>
            </a:solidFill>
            <a:ln w="127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46"/>
              <a:endParaRPr lang="en-US" dirty="0">
                <a:solidFill>
                  <a:srgbClr val="FFFFFF"/>
                </a:solidFill>
                <a:latin typeface="Aptos" panose="020B0004020202020204" pitchFamily="34" charset="0"/>
              </a:endParaRPr>
            </a:p>
          </p:txBody>
        </p:sp>
        <p:sp>
          <p:nvSpPr>
            <p:cNvPr id="5" name="TextBox 4">
              <a:extLst>
                <a:ext uri="{FF2B5EF4-FFF2-40B4-BE49-F238E27FC236}">
                  <a16:creationId xmlns:a16="http://schemas.microsoft.com/office/drawing/2014/main" id="{A13763EF-5E41-C2F1-A14A-F958A6788338}"/>
                </a:ext>
              </a:extLst>
            </p:cNvPr>
            <p:cNvSpPr txBox="1"/>
            <p:nvPr/>
          </p:nvSpPr>
          <p:spPr>
            <a:xfrm>
              <a:off x="10128686" y="1804285"/>
              <a:ext cx="2086392" cy="12618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46"/>
              <a:r>
                <a:rPr lang="en-US" sz="1900" b="1" dirty="0">
                  <a:solidFill>
                    <a:srgbClr val="000000"/>
                  </a:solidFill>
                  <a:latin typeface="Aptos" panose="020B0004020202020204" pitchFamily="34" charset="0"/>
                </a:rPr>
                <a:t>About 100 million </a:t>
              </a:r>
              <a:r>
                <a:rPr lang="en-US" sz="1900" dirty="0">
                  <a:solidFill>
                    <a:srgbClr val="000000"/>
                  </a:solidFill>
                  <a:latin typeface="Aptos" panose="020B0004020202020204" pitchFamily="34" charset="0"/>
                </a:rPr>
                <a:t>Americans are uninsured or underinsured.</a:t>
              </a:r>
            </a:p>
          </p:txBody>
        </p:sp>
      </p:grpSp>
    </p:spTree>
    <p:extLst>
      <p:ext uri="{BB962C8B-B14F-4D97-AF65-F5344CB8AC3E}">
        <p14:creationId xmlns:p14="http://schemas.microsoft.com/office/powerpoint/2010/main" val="27335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0164-5568-A1DD-8B83-3AED1183D3AC}"/>
              </a:ext>
            </a:extLst>
          </p:cNvPr>
          <p:cNvSpPr>
            <a:spLocks noGrp="1"/>
          </p:cNvSpPr>
          <p:nvPr>
            <p:ph type="title"/>
          </p:nvPr>
        </p:nvSpPr>
        <p:spPr/>
        <p:txBody>
          <a:bodyPr/>
          <a:lstStyle/>
          <a:p>
            <a:r>
              <a:rPr lang="en-US" dirty="0"/>
              <a:t>…but Supply Is Challenged</a:t>
            </a:r>
          </a:p>
        </p:txBody>
      </p:sp>
      <p:sp>
        <p:nvSpPr>
          <p:cNvPr id="4" name="TextBox 3">
            <a:extLst>
              <a:ext uri="{FF2B5EF4-FFF2-40B4-BE49-F238E27FC236}">
                <a16:creationId xmlns:a16="http://schemas.microsoft.com/office/drawing/2014/main" id="{C6455B99-151F-F201-035E-1BF237EA8397}"/>
              </a:ext>
            </a:extLst>
          </p:cNvPr>
          <p:cNvSpPr txBox="1"/>
          <p:nvPr/>
        </p:nvSpPr>
        <p:spPr>
          <a:xfrm>
            <a:off x="573205" y="8860586"/>
            <a:ext cx="7999295" cy="1015663"/>
          </a:xfrm>
          <a:prstGeom prst="rect">
            <a:avLst/>
          </a:prstGeom>
          <a:noFill/>
        </p:spPr>
        <p:txBody>
          <a:bodyPr wrap="square" rtlCol="0">
            <a:spAutoFit/>
          </a:bodyPr>
          <a:lstStyle/>
          <a:p>
            <a:r>
              <a:rPr lang="en-US" sz="1200" dirty="0">
                <a:latin typeface="Aptos" panose="020B0004020202020204" pitchFamily="34" charset="0"/>
              </a:rPr>
              <a:t>Affiliated: Agency-building, MLEA, home service channels.</a:t>
            </a:r>
          </a:p>
          <a:p>
            <a:r>
              <a:rPr lang="en-US" sz="1200" dirty="0">
                <a:latin typeface="Aptos" panose="020B0004020202020204" pitchFamily="34" charset="0"/>
              </a:rPr>
              <a:t>Independent: Independent insurance agents focused on life insurance sales.</a:t>
            </a:r>
          </a:p>
          <a:p>
            <a:endParaRPr lang="en-US" sz="1200" dirty="0">
              <a:latin typeface="Aptos" panose="020B0004020202020204" pitchFamily="34" charset="0"/>
            </a:endParaRPr>
          </a:p>
          <a:p>
            <a:r>
              <a:rPr lang="en-US" sz="1200" dirty="0">
                <a:latin typeface="Aptos" panose="020B0004020202020204" pitchFamily="34" charset="0"/>
              </a:rPr>
              <a:t>Sources: </a:t>
            </a:r>
            <a:r>
              <a:rPr lang="en-US" sz="1200" i="1" dirty="0">
                <a:latin typeface="Aptos" panose="020B0004020202020204" pitchFamily="34" charset="0"/>
              </a:rPr>
              <a:t>U.S. Sales Capacity </a:t>
            </a:r>
            <a:r>
              <a:rPr lang="en-US" sz="1200" i="1" dirty="0">
                <a:latin typeface="Aptos Narrow" panose="020B0004020202020204" pitchFamily="34" charset="0"/>
              </a:rPr>
              <a:t>—</a:t>
            </a:r>
            <a:r>
              <a:rPr lang="en-US" sz="1200" i="1" dirty="0">
                <a:latin typeface="Aptos" panose="020B0004020202020204" pitchFamily="34" charset="0"/>
              </a:rPr>
              <a:t> A Census of Affiliated FPs</a:t>
            </a:r>
            <a:r>
              <a:rPr lang="en-US" sz="1200" dirty="0">
                <a:latin typeface="Aptos" panose="020B0004020202020204" pitchFamily="34" charset="0"/>
              </a:rPr>
              <a:t>, LIMRA and LIMRA estimates, 2023; </a:t>
            </a:r>
            <a:r>
              <a:rPr lang="en-US" sz="1200" i="1" dirty="0">
                <a:latin typeface="Aptos" panose="020B0004020202020204" pitchFamily="34" charset="0"/>
              </a:rPr>
              <a:t>FP (Agent) Production and Retention</a:t>
            </a:r>
            <a:r>
              <a:rPr lang="en-US" sz="1200" dirty="0">
                <a:latin typeface="Aptos" panose="020B0004020202020204" pitchFamily="34" charset="0"/>
              </a:rPr>
              <a:t>, LIMRA, 2023; </a:t>
            </a:r>
            <a:r>
              <a:rPr lang="en-US" sz="1200" i="1" dirty="0">
                <a:latin typeface="Aptos" panose="020B0004020202020204" pitchFamily="34" charset="0"/>
              </a:rPr>
              <a:t>Casting Light on the Age of an Independent Insurance Agent</a:t>
            </a:r>
            <a:r>
              <a:rPr lang="en-US" sz="1200" dirty="0">
                <a:latin typeface="Aptos" panose="020B0004020202020204" pitchFamily="34" charset="0"/>
              </a:rPr>
              <a:t>, LIMRA, 2018.</a:t>
            </a:r>
          </a:p>
        </p:txBody>
      </p:sp>
      <p:graphicFrame>
        <p:nvGraphicFramePr>
          <p:cNvPr id="7" name="Content Placeholder 6">
            <a:extLst>
              <a:ext uri="{FF2B5EF4-FFF2-40B4-BE49-F238E27FC236}">
                <a16:creationId xmlns:a16="http://schemas.microsoft.com/office/drawing/2014/main" id="{713AA479-62E2-5D4D-D6EA-7EDCB9C541E0}"/>
              </a:ext>
            </a:extLst>
          </p:cNvPr>
          <p:cNvGraphicFramePr>
            <a:graphicFrameLocks/>
          </p:cNvGraphicFramePr>
          <p:nvPr>
            <p:extLst>
              <p:ext uri="{D42A27DB-BD31-4B8C-83A1-F6EECF244321}">
                <p14:modId xmlns:p14="http://schemas.microsoft.com/office/powerpoint/2010/main" val="2165838906"/>
              </p:ext>
            </p:extLst>
          </p:nvPr>
        </p:nvGraphicFramePr>
        <p:xfrm>
          <a:off x="2625736" y="1878932"/>
          <a:ext cx="12801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54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8BDC-9E35-3791-CB55-D86D6ACE5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5A665-97BF-CC2A-B825-72331BCB8C00}"/>
              </a:ext>
            </a:extLst>
          </p:cNvPr>
          <p:cNvSpPr>
            <a:spLocks noGrp="1"/>
          </p:cNvSpPr>
          <p:nvPr>
            <p:ph type="title"/>
          </p:nvPr>
        </p:nvSpPr>
        <p:spPr/>
        <p:txBody>
          <a:bodyPr/>
          <a:lstStyle/>
          <a:p>
            <a:r>
              <a:rPr lang="en-US" dirty="0"/>
              <a:t>…but Supply Is Challenged</a:t>
            </a:r>
          </a:p>
        </p:txBody>
      </p:sp>
      <p:sp>
        <p:nvSpPr>
          <p:cNvPr id="4" name="TextBox 3">
            <a:extLst>
              <a:ext uri="{FF2B5EF4-FFF2-40B4-BE49-F238E27FC236}">
                <a16:creationId xmlns:a16="http://schemas.microsoft.com/office/drawing/2014/main" id="{649E9E49-DA2A-D990-5BF9-026E0F28FCB1}"/>
              </a:ext>
            </a:extLst>
          </p:cNvPr>
          <p:cNvSpPr txBox="1"/>
          <p:nvPr/>
        </p:nvSpPr>
        <p:spPr>
          <a:xfrm>
            <a:off x="573205" y="8708186"/>
            <a:ext cx="6564573" cy="1200329"/>
          </a:xfrm>
          <a:prstGeom prst="rect">
            <a:avLst/>
          </a:prstGeom>
          <a:noFill/>
        </p:spPr>
        <p:txBody>
          <a:bodyPr wrap="square" rtlCol="0">
            <a:spAutoFit/>
          </a:bodyPr>
          <a:lstStyle/>
          <a:p>
            <a:r>
              <a:rPr lang="en-US" sz="1200" dirty="0">
                <a:latin typeface="Aptos" panose="020B0004020202020204" pitchFamily="34" charset="0"/>
              </a:rPr>
              <a:t>Affiliated: Agency-building, MLEA, home service channels.</a:t>
            </a:r>
          </a:p>
          <a:p>
            <a:r>
              <a:rPr lang="en-US" sz="1200" dirty="0">
                <a:latin typeface="Aptos" panose="020B0004020202020204" pitchFamily="34" charset="0"/>
              </a:rPr>
              <a:t>Independent: Independent insurance agents focused on life insurance sales.</a:t>
            </a:r>
          </a:p>
          <a:p>
            <a:endParaRPr lang="en-US" sz="1200" dirty="0">
              <a:latin typeface="Aptos" panose="020B0004020202020204" pitchFamily="34" charset="0"/>
            </a:endParaRPr>
          </a:p>
          <a:p>
            <a:r>
              <a:rPr lang="en-US" sz="1200" dirty="0">
                <a:latin typeface="Aptos" panose="020B0004020202020204" pitchFamily="34" charset="0"/>
              </a:rPr>
              <a:t>Sources: </a:t>
            </a:r>
            <a:r>
              <a:rPr lang="en-US" sz="1200" i="1" dirty="0">
                <a:latin typeface="Aptos" panose="020B0004020202020204" pitchFamily="34" charset="0"/>
              </a:rPr>
              <a:t>U.S. Sales Capacity — A Census of Affiliated FPs</a:t>
            </a:r>
            <a:r>
              <a:rPr lang="en-US" sz="1200" dirty="0">
                <a:latin typeface="Aptos" panose="020B0004020202020204" pitchFamily="34" charset="0"/>
              </a:rPr>
              <a:t>, LIMRA and LIMRA estimates, 2023; </a:t>
            </a:r>
            <a:r>
              <a:rPr lang="en-US" sz="1200" i="1" dirty="0">
                <a:latin typeface="Aptos" panose="020B0004020202020204" pitchFamily="34" charset="0"/>
              </a:rPr>
              <a:t>FP (Agent) Production and Retention</a:t>
            </a:r>
            <a:r>
              <a:rPr lang="en-US" sz="1200" dirty="0">
                <a:latin typeface="Aptos" panose="020B0004020202020204" pitchFamily="34" charset="0"/>
              </a:rPr>
              <a:t>, LIMRA, 2023; </a:t>
            </a:r>
            <a:r>
              <a:rPr lang="en-US" sz="1200" i="1" dirty="0">
                <a:latin typeface="Aptos" panose="020B0004020202020204" pitchFamily="34" charset="0"/>
              </a:rPr>
              <a:t>Casting Light on the Age of an Independent Insurance Agent</a:t>
            </a:r>
            <a:r>
              <a:rPr lang="en-US" sz="1200" dirty="0">
                <a:latin typeface="Aptos" panose="020B0004020202020204" pitchFamily="34" charset="0"/>
              </a:rPr>
              <a:t>, LIMRA, 2018.</a:t>
            </a:r>
          </a:p>
        </p:txBody>
      </p:sp>
      <p:graphicFrame>
        <p:nvGraphicFramePr>
          <p:cNvPr id="6" name="Chart 5">
            <a:extLst>
              <a:ext uri="{FF2B5EF4-FFF2-40B4-BE49-F238E27FC236}">
                <a16:creationId xmlns:a16="http://schemas.microsoft.com/office/drawing/2014/main" id="{33F58BAA-6E1E-CBFF-6B4A-90EE78473A98}"/>
              </a:ext>
            </a:extLst>
          </p:cNvPr>
          <p:cNvGraphicFramePr/>
          <p:nvPr>
            <p:extLst>
              <p:ext uri="{D42A27DB-BD31-4B8C-83A1-F6EECF244321}">
                <p14:modId xmlns:p14="http://schemas.microsoft.com/office/powerpoint/2010/main" val="638072392"/>
              </p:ext>
            </p:extLst>
          </p:nvPr>
        </p:nvGraphicFramePr>
        <p:xfrm>
          <a:off x="2743200" y="1759679"/>
          <a:ext cx="12801600" cy="64008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1AC9A3BD-D73E-07A0-FDCC-821A65E81E49}"/>
              </a:ext>
            </a:extLst>
          </p:cNvPr>
          <p:cNvGrpSpPr/>
          <p:nvPr/>
        </p:nvGrpSpPr>
        <p:grpSpPr>
          <a:xfrm>
            <a:off x="13515408" y="3549921"/>
            <a:ext cx="1347006" cy="836094"/>
            <a:chOff x="15286967" y="2116862"/>
            <a:chExt cx="1172229" cy="739789"/>
          </a:xfrm>
        </p:grpSpPr>
        <p:sp>
          <p:nvSpPr>
            <p:cNvPr id="9" name="Speech Bubble: Rectangle with Corners Rounded 8">
              <a:extLst>
                <a:ext uri="{FF2B5EF4-FFF2-40B4-BE49-F238E27FC236}">
                  <a16:creationId xmlns:a16="http://schemas.microsoft.com/office/drawing/2014/main" id="{A44C8B93-DB8C-D56A-7E59-665596D84724}"/>
                </a:ext>
              </a:extLst>
            </p:cNvPr>
            <p:cNvSpPr/>
            <p:nvPr/>
          </p:nvSpPr>
          <p:spPr>
            <a:xfrm flipH="1">
              <a:off x="15286967" y="2116862"/>
              <a:ext cx="1172229" cy="739789"/>
            </a:xfrm>
            <a:prstGeom prst="wedgeRoundRectCallout">
              <a:avLst>
                <a:gd name="adj1" fmla="val 59741"/>
                <a:gd name="adj2" fmla="val 81926"/>
                <a:gd name="adj3" fmla="val 16667"/>
              </a:avLst>
            </a:prstGeom>
            <a:solidFill>
              <a:schemeClr val="accent3"/>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srgbClr val="FFFFFF"/>
                </a:solidFill>
                <a:latin typeface="Aptos" panose="020B0004020202020204" pitchFamily="34" charset="0"/>
              </a:endParaRPr>
            </a:p>
          </p:txBody>
        </p:sp>
        <p:sp>
          <p:nvSpPr>
            <p:cNvPr id="10" name="TextBox 9">
              <a:extLst>
                <a:ext uri="{FF2B5EF4-FFF2-40B4-BE49-F238E27FC236}">
                  <a16:creationId xmlns:a16="http://schemas.microsoft.com/office/drawing/2014/main" id="{D5C9D8F6-FF3B-45A6-01DE-7AE8004E3F1F}"/>
                </a:ext>
              </a:extLst>
            </p:cNvPr>
            <p:cNvSpPr txBox="1"/>
            <p:nvPr/>
          </p:nvSpPr>
          <p:spPr>
            <a:xfrm>
              <a:off x="15286968" y="2200814"/>
              <a:ext cx="1172228" cy="571884"/>
            </a:xfrm>
            <a:prstGeom prst="rect">
              <a:avLst/>
            </a:prstGeom>
            <a:noFill/>
            <a:ln>
              <a:noFill/>
            </a:ln>
          </p:spPr>
          <p:txBody>
            <a:bodyPr wrap="square" rtlCol="0">
              <a:spAutoFit/>
            </a:bodyPr>
            <a:lstStyle/>
            <a:p>
              <a:pPr algn="ctr" defTabSz="609630">
                <a:defRPr/>
              </a:pPr>
              <a:r>
                <a:rPr lang="en-US" sz="1800" b="1" i="1" dirty="0">
                  <a:solidFill>
                    <a:srgbClr val="FFFFFF"/>
                  </a:solidFill>
                  <a:latin typeface="Aptos" panose="020B0004020202020204" pitchFamily="34" charset="0"/>
                </a:rPr>
                <a:t>Average Age 62</a:t>
              </a:r>
            </a:p>
          </p:txBody>
        </p:sp>
      </p:grpSp>
      <p:sp>
        <p:nvSpPr>
          <p:cNvPr id="11" name="Speech Bubble: Rectangle with Corners Rounded 10">
            <a:extLst>
              <a:ext uri="{FF2B5EF4-FFF2-40B4-BE49-F238E27FC236}">
                <a16:creationId xmlns:a16="http://schemas.microsoft.com/office/drawing/2014/main" id="{B57C108C-0C42-68D2-FB66-F482760E9996}"/>
              </a:ext>
            </a:extLst>
          </p:cNvPr>
          <p:cNvSpPr/>
          <p:nvPr/>
        </p:nvSpPr>
        <p:spPr>
          <a:xfrm>
            <a:off x="3583873" y="4166496"/>
            <a:ext cx="1188720" cy="822960"/>
          </a:xfrm>
          <a:prstGeom prst="wedgeRoundRectCallout">
            <a:avLst>
              <a:gd name="adj1" fmla="val 59741"/>
              <a:gd name="adj2" fmla="val 81926"/>
              <a:gd name="adj3" fmla="val 16667"/>
            </a:avLst>
          </a:prstGeom>
          <a:solidFill>
            <a:srgbClr val="F9C606"/>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r>
              <a:rPr lang="en-US" sz="1800" b="1" i="1" dirty="0">
                <a:solidFill>
                  <a:schemeClr val="tx1"/>
                </a:solidFill>
                <a:latin typeface="Aptos" panose="020B0004020202020204" pitchFamily="34" charset="0"/>
              </a:rPr>
              <a:t>Average Age 46</a:t>
            </a:r>
          </a:p>
        </p:txBody>
      </p:sp>
    </p:spTree>
    <p:extLst>
      <p:ext uri="{BB962C8B-B14F-4D97-AF65-F5344CB8AC3E}">
        <p14:creationId xmlns:p14="http://schemas.microsoft.com/office/powerpoint/2010/main" val="120204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EBE-8FCE-E349-9967-5777CB269984}"/>
              </a:ext>
            </a:extLst>
          </p:cNvPr>
          <p:cNvSpPr>
            <a:spLocks noGrp="1"/>
          </p:cNvSpPr>
          <p:nvPr>
            <p:ph type="title"/>
          </p:nvPr>
        </p:nvSpPr>
        <p:spPr/>
        <p:txBody>
          <a:bodyPr/>
          <a:lstStyle/>
          <a:p>
            <a:r>
              <a:rPr lang="en-US" dirty="0"/>
              <a:t>Record Industry Revenue</a:t>
            </a:r>
          </a:p>
        </p:txBody>
      </p:sp>
      <p:sp>
        <p:nvSpPr>
          <p:cNvPr id="4" name="TextBox 3">
            <a:extLst>
              <a:ext uri="{FF2B5EF4-FFF2-40B4-BE49-F238E27FC236}">
                <a16:creationId xmlns:a16="http://schemas.microsoft.com/office/drawing/2014/main" id="{850AC1BC-9F63-CB3C-852D-F3C6BEECD8ED}"/>
              </a:ext>
            </a:extLst>
          </p:cNvPr>
          <p:cNvSpPr txBox="1"/>
          <p:nvPr/>
        </p:nvSpPr>
        <p:spPr>
          <a:xfrm>
            <a:off x="295777" y="8888597"/>
            <a:ext cx="10677023" cy="1200329"/>
          </a:xfrm>
          <a:prstGeom prst="rect">
            <a:avLst/>
          </a:prstGeom>
          <a:noFill/>
        </p:spPr>
        <p:txBody>
          <a:bodyPr wrap="square">
            <a:spAutoFit/>
          </a:bodyPr>
          <a:lstStyle/>
          <a:p>
            <a:r>
              <a:rPr lang="en-US" sz="1200" dirty="0">
                <a:latin typeface="Aptos" panose="020B0004020202020204" pitchFamily="34" charset="0"/>
              </a:rPr>
              <a:t>Data compiled March 10, 2025.</a:t>
            </a:r>
          </a:p>
          <a:p>
            <a:r>
              <a:rPr lang="en-US" sz="1200" dirty="0">
                <a:latin typeface="Aptos" panose="020B0004020202020204" pitchFamily="34" charset="0"/>
              </a:rPr>
              <a:t>Based on annual total direct premiums and considerations contained within the Exhibit-1 Part-1 premiums and annuity considerations for life, annuity, and accident and health contracts. U.S. life filers only.</a:t>
            </a:r>
          </a:p>
          <a:p>
            <a:r>
              <a:rPr lang="en-US" sz="1200" dirty="0">
                <a:latin typeface="Aptos" panose="020B0004020202020204" pitchFamily="34" charset="0"/>
              </a:rPr>
              <a:t>* The 2024 annual premiums and considerations for select companies is sourced manually or based on proprietary projections.</a:t>
            </a:r>
          </a:p>
          <a:p>
            <a:r>
              <a:rPr lang="en-US" sz="1200" dirty="0">
                <a:latin typeface="Aptos" panose="020B0004020202020204" pitchFamily="34" charset="0"/>
              </a:rPr>
              <a:t>Source: S&amp;P Global Market Intelligence.</a:t>
            </a:r>
          </a:p>
          <a:p>
            <a:r>
              <a:rPr lang="en-US" sz="1200" dirty="0">
                <a:latin typeface="Aptos" panose="020B0004020202020204" pitchFamily="34" charset="0"/>
              </a:rPr>
              <a:t>© 2025 S&amp;P Global.</a:t>
            </a:r>
          </a:p>
        </p:txBody>
      </p:sp>
      <p:graphicFrame>
        <p:nvGraphicFramePr>
          <p:cNvPr id="3" name="Chart 2">
            <a:extLst>
              <a:ext uri="{FF2B5EF4-FFF2-40B4-BE49-F238E27FC236}">
                <a16:creationId xmlns:a16="http://schemas.microsoft.com/office/drawing/2014/main" id="{56E5E119-E95E-44FB-8B45-9ED632DBD97B}"/>
              </a:ext>
            </a:extLst>
          </p:cNvPr>
          <p:cNvGraphicFramePr>
            <a:graphicFrameLocks/>
          </p:cNvGraphicFramePr>
          <p:nvPr>
            <p:extLst>
              <p:ext uri="{D42A27DB-BD31-4B8C-83A1-F6EECF244321}">
                <p14:modId xmlns:p14="http://schemas.microsoft.com/office/powerpoint/2010/main" val="1670035069"/>
              </p:ext>
            </p:extLst>
          </p:nvPr>
        </p:nvGraphicFramePr>
        <p:xfrm>
          <a:off x="581527" y="1821603"/>
          <a:ext cx="17127975" cy="6687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83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4CB9-F336-FE2E-7D6C-43B64A65DB1E}"/>
              </a:ext>
            </a:extLst>
          </p:cNvPr>
          <p:cNvSpPr>
            <a:spLocks noGrp="1"/>
          </p:cNvSpPr>
          <p:nvPr>
            <p:ph type="title"/>
          </p:nvPr>
        </p:nvSpPr>
        <p:spPr/>
        <p:txBody>
          <a:bodyPr>
            <a:normAutofit/>
          </a:bodyPr>
          <a:lstStyle/>
          <a:p>
            <a:r>
              <a:rPr lang="en-US" dirty="0"/>
              <a:t>…but Expenses Are Also Growing</a:t>
            </a:r>
          </a:p>
        </p:txBody>
      </p:sp>
      <p:sp>
        <p:nvSpPr>
          <p:cNvPr id="56" name="object 45">
            <a:extLst>
              <a:ext uri="{FF2B5EF4-FFF2-40B4-BE49-F238E27FC236}">
                <a16:creationId xmlns:a16="http://schemas.microsoft.com/office/drawing/2014/main" id="{61EA9E96-C349-10EE-B47A-78EF8BD6DB17}"/>
              </a:ext>
            </a:extLst>
          </p:cNvPr>
          <p:cNvSpPr txBox="1"/>
          <p:nvPr/>
        </p:nvSpPr>
        <p:spPr>
          <a:xfrm>
            <a:off x="351997" y="9675606"/>
            <a:ext cx="10978361" cy="394980"/>
          </a:xfrm>
          <a:prstGeom prst="rect">
            <a:avLst/>
          </a:prstGeom>
        </p:spPr>
        <p:txBody>
          <a:bodyPr vert="horz" wrap="square" lIns="0" tIns="25400" rIns="0" bIns="0" rtlCol="0">
            <a:spAutoFit/>
          </a:bodyPr>
          <a:lstStyle/>
          <a:p>
            <a:pPr defTabSz="1371669">
              <a:defRPr/>
            </a:pPr>
            <a:r>
              <a:rPr lang="en-US" sz="1200" kern="0" baseline="30000" dirty="0">
                <a:solidFill>
                  <a:srgbClr val="000000"/>
                </a:solidFill>
                <a:latin typeface="Aptos" panose="020B0004020202020204" pitchFamily="34" charset="0"/>
              </a:rPr>
              <a:t>1</a:t>
            </a:r>
            <a:r>
              <a:rPr lang="en-US" sz="1200" kern="0" dirty="0">
                <a:solidFill>
                  <a:srgbClr val="000000"/>
                </a:solidFill>
                <a:latin typeface="Aptos" panose="020B0004020202020204" pitchFamily="34" charset="0"/>
              </a:rPr>
              <a:t> Indexed; Expressed as “SG&amp;A expenses as % of revenue.”</a:t>
            </a:r>
          </a:p>
          <a:p>
            <a:pPr defTabSz="1371669">
              <a:defRPr/>
            </a:pPr>
            <a:r>
              <a:rPr lang="en-US" sz="1200" kern="0" dirty="0">
                <a:solidFill>
                  <a:srgbClr val="000000"/>
                </a:solidFill>
                <a:latin typeface="Aptos" panose="020B0004020202020204" pitchFamily="34" charset="0"/>
              </a:rPr>
              <a:t>Source: S&amp;P Capital IQ, Team analysis, McKinsey NA Life &amp; Annuities 360 Performance Benchmarking Survey</a:t>
            </a:r>
            <a:r>
              <a:rPr lang="en-US" sz="1200" i="1" kern="0" dirty="0">
                <a:solidFill>
                  <a:srgbClr val="000000"/>
                </a:solidFill>
                <a:latin typeface="Aptos" panose="020B0004020202020204" pitchFamily="34" charset="0"/>
              </a:rPr>
              <a:t>, </a:t>
            </a:r>
            <a:r>
              <a:rPr lang="en-US" sz="1200" kern="0" dirty="0">
                <a:solidFill>
                  <a:srgbClr val="000000"/>
                </a:solidFill>
                <a:latin typeface="Aptos" panose="020B0004020202020204" pitchFamily="34" charset="0"/>
              </a:rPr>
              <a:t>LIMRA, 2023.</a:t>
            </a:r>
          </a:p>
        </p:txBody>
      </p:sp>
      <p:sp>
        <p:nvSpPr>
          <p:cNvPr id="135" name="TextBox 134">
            <a:extLst>
              <a:ext uri="{FF2B5EF4-FFF2-40B4-BE49-F238E27FC236}">
                <a16:creationId xmlns:a16="http://schemas.microsoft.com/office/drawing/2014/main" id="{84C5E50A-8E5F-AC7C-85FF-E157C390FC58}"/>
              </a:ext>
            </a:extLst>
          </p:cNvPr>
          <p:cNvSpPr txBox="1"/>
          <p:nvPr/>
        </p:nvSpPr>
        <p:spPr>
          <a:xfrm>
            <a:off x="6331817" y="1844455"/>
            <a:ext cx="5624366" cy="64633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445">
              <a:spcBef>
                <a:spcPts val="0"/>
              </a:spcBef>
              <a:spcAft>
                <a:spcPts val="0"/>
              </a:spcAft>
              <a:defRPr/>
            </a:pPr>
            <a:r>
              <a:rPr lang="en-US" sz="2400" b="1" dirty="0">
                <a:solidFill>
                  <a:srgbClr val="000000"/>
                </a:solidFill>
                <a:latin typeface="Aptos" panose="020B0004020202020204" pitchFamily="34" charset="0"/>
              </a:rPr>
              <a:t>Cost Efficiency Evolution by Industry</a:t>
            </a:r>
            <a:r>
              <a:rPr lang="en-US" sz="2400" baseline="30000" dirty="0">
                <a:solidFill>
                  <a:srgbClr val="000000"/>
                </a:solidFill>
                <a:latin typeface="Aptos" panose="020B0004020202020204" pitchFamily="34" charset="0"/>
              </a:rPr>
              <a:t>1</a:t>
            </a:r>
            <a:endParaRPr lang="en-US" sz="2400" dirty="0">
              <a:solidFill>
                <a:srgbClr val="000000"/>
              </a:solidFill>
              <a:latin typeface="Aptos" panose="020B0004020202020204" pitchFamily="34" charset="0"/>
            </a:endParaRPr>
          </a:p>
        </p:txBody>
      </p:sp>
      <p:pic>
        <p:nvPicPr>
          <p:cNvPr id="156" name="Picture 155">
            <a:extLst>
              <a:ext uri="{FF2B5EF4-FFF2-40B4-BE49-F238E27FC236}">
                <a16:creationId xmlns:a16="http://schemas.microsoft.com/office/drawing/2014/main" id="{076F55A7-D298-B4A9-FBF8-A8A642ED6015}"/>
              </a:ext>
            </a:extLst>
          </p:cNvPr>
          <p:cNvPicPr>
            <a:picLocks noChangeAspect="1"/>
          </p:cNvPicPr>
          <p:nvPr/>
        </p:nvPicPr>
        <p:blipFill rotWithShape="1">
          <a:blip r:embed="rId4"/>
          <a:srcRect t="31134" r="8967"/>
          <a:stretch/>
        </p:blipFill>
        <p:spPr>
          <a:xfrm>
            <a:off x="0" y="2490785"/>
            <a:ext cx="15482784" cy="6378233"/>
          </a:xfrm>
          <a:prstGeom prst="rect">
            <a:avLst/>
          </a:prstGeom>
        </p:spPr>
      </p:pic>
      <p:graphicFrame>
        <p:nvGraphicFramePr>
          <p:cNvPr id="149" name="Chart 148">
            <a:extLst>
              <a:ext uri="{FF2B5EF4-FFF2-40B4-BE49-F238E27FC236}">
                <a16:creationId xmlns:a16="http://schemas.microsoft.com/office/drawing/2014/main" id="{13774D2D-6C2A-2A9C-89EA-5DF71AF11E43}"/>
              </a:ext>
            </a:extLst>
          </p:cNvPr>
          <p:cNvGraphicFramePr/>
          <p:nvPr>
            <p:custDataLst>
              <p:tags r:id="rId1"/>
            </p:custDataLst>
            <p:extLst>
              <p:ext uri="{D42A27DB-BD31-4B8C-83A1-F6EECF244321}">
                <p14:modId xmlns:p14="http://schemas.microsoft.com/office/powerpoint/2010/main" val="1815158941"/>
              </p:ext>
            </p:extLst>
          </p:nvPr>
        </p:nvGraphicFramePr>
        <p:xfrm>
          <a:off x="667879" y="2747612"/>
          <a:ext cx="14522300" cy="56613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7" name="Table 156">
            <a:extLst>
              <a:ext uri="{FF2B5EF4-FFF2-40B4-BE49-F238E27FC236}">
                <a16:creationId xmlns:a16="http://schemas.microsoft.com/office/drawing/2014/main" id="{B35CC77C-4C6F-B5B8-37B3-6548005FD31B}"/>
              </a:ext>
            </a:extLst>
          </p:cNvPr>
          <p:cNvGraphicFramePr>
            <a:graphicFrameLocks noGrp="1"/>
          </p:cNvGraphicFramePr>
          <p:nvPr>
            <p:extLst>
              <p:ext uri="{D42A27DB-BD31-4B8C-83A1-F6EECF244321}">
                <p14:modId xmlns:p14="http://schemas.microsoft.com/office/powerpoint/2010/main" val="4066955629"/>
              </p:ext>
            </p:extLst>
          </p:nvPr>
        </p:nvGraphicFramePr>
        <p:xfrm>
          <a:off x="15121937" y="2386011"/>
          <a:ext cx="3017520" cy="566928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92182499"/>
                    </a:ext>
                  </a:extLst>
                </a:gridCol>
              </a:tblGrid>
              <a:tr h="914400">
                <a:tc>
                  <a:txBody>
                    <a:bodyPr/>
                    <a:lstStyle/>
                    <a:p>
                      <a:pPr algn="ctr"/>
                      <a:r>
                        <a:rPr lang="en-US" sz="1800" b="1" dirty="0">
                          <a:solidFill>
                            <a:schemeClr val="tx1"/>
                          </a:solidFill>
                          <a:latin typeface="Aptos" panose="020B0004020202020204" pitchFamily="34" charset="0"/>
                        </a:rPr>
                        <a:t>Change </a:t>
                      </a:r>
                    </a:p>
                    <a:p>
                      <a:pPr algn="ctr"/>
                      <a:r>
                        <a:rPr lang="en-US" sz="1800" b="1" dirty="0">
                          <a:solidFill>
                            <a:schemeClr val="tx1"/>
                          </a:solidFill>
                          <a:latin typeface="Aptos" panose="020B0004020202020204" pitchFamily="34" charset="0"/>
                        </a:rPr>
                        <a:t>2003–2023</a:t>
                      </a:r>
                    </a:p>
                    <a:p>
                      <a:pPr algn="ctr"/>
                      <a:endParaRPr lang="en-US" sz="1800" b="0" dirty="0">
                        <a:solidFill>
                          <a:schemeClr val="tx1"/>
                        </a:solidFill>
                      </a:endParaRPr>
                    </a:p>
                  </a:txBody>
                  <a:tcPr>
                    <a:noFill/>
                  </a:tcPr>
                </a:tc>
                <a:extLst>
                  <a:ext uri="{0D108BD9-81ED-4DB2-BD59-A6C34878D82A}">
                    <a16:rowId xmlns:a16="http://schemas.microsoft.com/office/drawing/2014/main" val="1207835937"/>
                  </a:ext>
                </a:extLst>
              </a:tr>
              <a:tr h="640080">
                <a:tc>
                  <a:txBody>
                    <a:bodyPr/>
                    <a:lstStyle/>
                    <a:p>
                      <a:pPr algn="ctr"/>
                      <a:r>
                        <a:rPr lang="en-US" sz="1800" b="0" dirty="0">
                          <a:solidFill>
                            <a:schemeClr val="tx1"/>
                          </a:solidFill>
                          <a:latin typeface="Aptos" panose="020B0004020202020204" pitchFamily="34" charset="0"/>
                        </a:rPr>
                        <a:t>U.S. Life Insurance</a:t>
                      </a:r>
                    </a:p>
                    <a:p>
                      <a:pPr marL="0" marR="0" lvl="0" indent="0" algn="ctr" defTabSz="1440108"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ptos" panose="020B0004020202020204" pitchFamily="34" charset="0"/>
                        </a:rPr>
                        <a:t>+26%</a:t>
                      </a:r>
                    </a:p>
                  </a:txBody>
                  <a:tcPr>
                    <a:solidFill>
                      <a:schemeClr val="accent1"/>
                    </a:solidFill>
                  </a:tcPr>
                </a:tc>
                <a:extLst>
                  <a:ext uri="{0D108BD9-81ED-4DB2-BD59-A6C34878D82A}">
                    <a16:rowId xmlns:a16="http://schemas.microsoft.com/office/drawing/2014/main" val="1494647893"/>
                  </a:ext>
                </a:extLst>
              </a:tr>
              <a:tr h="914400">
                <a:tc>
                  <a:txBody>
                    <a:bodyPr/>
                    <a:lstStyle/>
                    <a:p>
                      <a:pPr marL="0" marR="0" lvl="0" indent="0" algn="ctr" defTabSz="1440108" rtl="0" eaLnBrk="1" fontAlgn="auto" latinLnBrk="0" hangingPunct="1">
                        <a:lnSpc>
                          <a:spcPct val="100000"/>
                        </a:lnSpc>
                        <a:spcBef>
                          <a:spcPts val="0"/>
                        </a:spcBef>
                        <a:spcAft>
                          <a:spcPts val="0"/>
                        </a:spcAft>
                        <a:buClrTx/>
                        <a:buSzTx/>
                        <a:buFontTx/>
                        <a:buNone/>
                        <a:tabLst/>
                        <a:defRPr/>
                      </a:pPr>
                      <a:endParaRPr lang="en-US" sz="1800" b="0" dirty="0">
                        <a:solidFill>
                          <a:schemeClr val="tx1"/>
                        </a:solidFill>
                        <a:latin typeface="Aptos" panose="020B0004020202020204" pitchFamily="34" charset="0"/>
                      </a:endParaRPr>
                    </a:p>
                    <a:p>
                      <a:pPr marL="0" marR="0" lvl="0" indent="0" algn="ctr" defTabSz="1440108" rtl="0" eaLnBrk="1" fontAlgn="auto" latinLnBrk="0" hangingPunct="1">
                        <a:lnSpc>
                          <a:spcPct val="100000"/>
                        </a:lnSpc>
                        <a:spcBef>
                          <a:spcPts val="0"/>
                        </a:spcBef>
                        <a:spcAft>
                          <a:spcPts val="0"/>
                        </a:spcAft>
                        <a:buClrTx/>
                        <a:buSzTx/>
                        <a:buFontTx/>
                        <a:buNone/>
                        <a:tabLst/>
                        <a:defRPr/>
                      </a:pPr>
                      <a:endParaRPr lang="en-US" sz="1800" b="0" dirty="0">
                        <a:solidFill>
                          <a:schemeClr val="tx1"/>
                        </a:solidFill>
                        <a:latin typeface="Aptos" panose="020B0004020202020204" pitchFamily="34" charset="0"/>
                      </a:endParaRPr>
                    </a:p>
                    <a:p>
                      <a:pPr marL="0" marR="0" lvl="0" indent="0" algn="ctr" defTabSz="1440108"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oFill/>
                  </a:tcPr>
                </a:tc>
                <a:extLst>
                  <a:ext uri="{0D108BD9-81ED-4DB2-BD59-A6C34878D82A}">
                    <a16:rowId xmlns:a16="http://schemas.microsoft.com/office/drawing/2014/main" val="4092621941"/>
                  </a:ext>
                </a:extLst>
              </a:tr>
              <a:tr h="640080">
                <a:tc>
                  <a:txBody>
                    <a:bodyPr/>
                    <a:lstStyle/>
                    <a:p>
                      <a:pPr algn="ctr"/>
                      <a:r>
                        <a:rPr lang="en-US" sz="1800" b="0" dirty="0">
                          <a:solidFill>
                            <a:schemeClr val="tx1"/>
                          </a:solidFill>
                          <a:latin typeface="Aptos" panose="020B0004020202020204" pitchFamily="34" charset="0"/>
                        </a:rPr>
                        <a:t>U.S. Property and Casualty</a:t>
                      </a:r>
                    </a:p>
                    <a:p>
                      <a:pPr marL="0" marR="0" lvl="0" indent="0" algn="ctr" defTabSz="1440108"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ptos" panose="020B0004020202020204" pitchFamily="34" charset="0"/>
                        </a:rPr>
                        <a:t>-3%</a:t>
                      </a:r>
                    </a:p>
                  </a:txBody>
                  <a:tcPr>
                    <a:solidFill>
                      <a:srgbClr val="F9C606"/>
                    </a:solidFill>
                  </a:tcPr>
                </a:tc>
                <a:extLst>
                  <a:ext uri="{0D108BD9-81ED-4DB2-BD59-A6C34878D82A}">
                    <a16:rowId xmlns:a16="http://schemas.microsoft.com/office/drawing/2014/main" val="2592635690"/>
                  </a:ext>
                </a:extLst>
              </a:tr>
              <a:tr h="640080">
                <a:tc>
                  <a:txBody>
                    <a:bodyPr/>
                    <a:lstStyle/>
                    <a:p>
                      <a:pPr algn="ctr"/>
                      <a:r>
                        <a:rPr lang="en-US" sz="1800" b="0" dirty="0">
                          <a:solidFill>
                            <a:schemeClr val="bg1"/>
                          </a:solidFill>
                          <a:latin typeface="Aptos" panose="020B0004020202020204" pitchFamily="34" charset="0"/>
                        </a:rPr>
                        <a:t>U.S. Asset Managers</a:t>
                      </a:r>
                    </a:p>
                    <a:p>
                      <a:pPr marL="0" marR="0" lvl="0" indent="0" algn="ctr" defTabSz="1440108"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Aptos" panose="020B0004020202020204" pitchFamily="34" charset="0"/>
                        </a:rPr>
                        <a:t>-4%</a:t>
                      </a:r>
                    </a:p>
                  </a:txBody>
                  <a:tcPr>
                    <a:solidFill>
                      <a:schemeClr val="accent5"/>
                    </a:solidFill>
                  </a:tcPr>
                </a:tc>
                <a:extLst>
                  <a:ext uri="{0D108BD9-81ED-4DB2-BD59-A6C34878D82A}">
                    <a16:rowId xmlns:a16="http://schemas.microsoft.com/office/drawing/2014/main" val="3466098511"/>
                  </a:ext>
                </a:extLst>
              </a:tr>
              <a:tr h="640080">
                <a:tc>
                  <a:txBody>
                    <a:bodyPr/>
                    <a:lstStyle/>
                    <a:p>
                      <a:pPr marL="0" marR="0" lvl="0" indent="0" algn="ctr" defTabSz="1440108"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ptos" panose="020B0004020202020204" pitchFamily="34" charset="0"/>
                      </a:endParaRPr>
                    </a:p>
                    <a:p>
                      <a:pPr marL="0" marR="0" lvl="0" indent="0" algn="ctr" defTabSz="1440108"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ptos" panose="020B0004020202020204" pitchFamily="34" charset="0"/>
                      </a:endParaRPr>
                    </a:p>
                    <a:p>
                      <a:pPr marL="0" marR="0" lvl="0" indent="0" algn="ctr" defTabSz="1440108"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a:noFill/>
                  </a:tcPr>
                </a:tc>
                <a:extLst>
                  <a:ext uri="{0D108BD9-81ED-4DB2-BD59-A6C34878D82A}">
                    <a16:rowId xmlns:a16="http://schemas.microsoft.com/office/drawing/2014/main" val="213404695"/>
                  </a:ext>
                </a:extLst>
              </a:tr>
              <a:tr h="640080">
                <a:tc>
                  <a:txBody>
                    <a:bodyPr/>
                    <a:lstStyle/>
                    <a:p>
                      <a:pPr algn="ctr"/>
                      <a:r>
                        <a:rPr lang="en-US" sz="1800" b="0" dirty="0">
                          <a:solidFill>
                            <a:schemeClr val="tx1"/>
                          </a:solidFill>
                          <a:latin typeface="Aptos" panose="020B0004020202020204" pitchFamily="34" charset="0"/>
                        </a:rPr>
                        <a:t>Automotive</a:t>
                      </a:r>
                    </a:p>
                    <a:p>
                      <a:pPr marL="0" marR="0" lvl="0" indent="0" algn="ctr" defTabSz="1440108"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ptos" panose="020B0004020202020204" pitchFamily="34" charset="0"/>
                        </a:rPr>
                        <a:t>-29%</a:t>
                      </a:r>
                    </a:p>
                  </a:txBody>
                  <a:tcPr>
                    <a:solidFill>
                      <a:schemeClr val="accent4"/>
                    </a:solidFill>
                  </a:tcPr>
                </a:tc>
                <a:extLst>
                  <a:ext uri="{0D108BD9-81ED-4DB2-BD59-A6C34878D82A}">
                    <a16:rowId xmlns:a16="http://schemas.microsoft.com/office/drawing/2014/main" val="2730251477"/>
                  </a:ext>
                </a:extLst>
              </a:tr>
              <a:tr h="640080">
                <a:tc>
                  <a:txBody>
                    <a:bodyPr/>
                    <a:lstStyle/>
                    <a:p>
                      <a:pPr algn="ctr"/>
                      <a:r>
                        <a:rPr lang="en-US" sz="1800" b="0" dirty="0">
                          <a:solidFill>
                            <a:schemeClr val="bg1"/>
                          </a:solidFill>
                          <a:latin typeface="Aptos" panose="020B0004020202020204" pitchFamily="34" charset="0"/>
                        </a:rPr>
                        <a:t>Telecommunication</a:t>
                      </a:r>
                    </a:p>
                    <a:p>
                      <a:pPr marL="0" marR="0" lvl="0" indent="0" algn="ctr" defTabSz="1440108"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Aptos" panose="020B0004020202020204" pitchFamily="34" charset="0"/>
                        </a:rPr>
                        <a:t>-29%</a:t>
                      </a:r>
                    </a:p>
                  </a:txBody>
                  <a:tcPr>
                    <a:solidFill>
                      <a:schemeClr val="accent3"/>
                    </a:solidFill>
                  </a:tcPr>
                </a:tc>
                <a:extLst>
                  <a:ext uri="{0D108BD9-81ED-4DB2-BD59-A6C34878D82A}">
                    <a16:rowId xmlns:a16="http://schemas.microsoft.com/office/drawing/2014/main" val="974050122"/>
                  </a:ext>
                </a:extLst>
              </a:tr>
            </a:tbl>
          </a:graphicData>
        </a:graphic>
      </p:graphicFrame>
    </p:spTree>
    <p:extLst>
      <p:ext uri="{BB962C8B-B14F-4D97-AF65-F5344CB8AC3E}">
        <p14:creationId xmlns:p14="http://schemas.microsoft.com/office/powerpoint/2010/main" val="118348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a:extLst>
              <a:ext uri="{FF2B5EF4-FFF2-40B4-BE49-F238E27FC236}">
                <a16:creationId xmlns:a16="http://schemas.microsoft.com/office/drawing/2014/main" id="{B09A3CB6-EB8A-3AB2-72D7-ADD4C3241DAA}"/>
              </a:ext>
            </a:extLst>
          </p:cNvPr>
          <p:cNvGraphicFramePr>
            <a:graphicFrameLocks noGrp="1"/>
          </p:cNvGraphicFramePr>
          <p:nvPr>
            <p:extLst>
              <p:ext uri="{D42A27DB-BD31-4B8C-83A1-F6EECF244321}">
                <p14:modId xmlns:p14="http://schemas.microsoft.com/office/powerpoint/2010/main" val="4008375110"/>
              </p:ext>
            </p:extLst>
          </p:nvPr>
        </p:nvGraphicFramePr>
        <p:xfrm>
          <a:off x="2047142" y="2126089"/>
          <a:ext cx="13258800" cy="6131561"/>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511383040"/>
                    </a:ext>
                  </a:extLst>
                </a:gridCol>
                <a:gridCol w="3566160">
                  <a:extLst>
                    <a:ext uri="{9D8B030D-6E8A-4147-A177-3AD203B41FA5}">
                      <a16:colId xmlns:a16="http://schemas.microsoft.com/office/drawing/2014/main" val="2594130766"/>
                    </a:ext>
                  </a:extLst>
                </a:gridCol>
                <a:gridCol w="1097280">
                  <a:extLst>
                    <a:ext uri="{9D8B030D-6E8A-4147-A177-3AD203B41FA5}">
                      <a16:colId xmlns:a16="http://schemas.microsoft.com/office/drawing/2014/main" val="152889632"/>
                    </a:ext>
                  </a:extLst>
                </a:gridCol>
                <a:gridCol w="3566160">
                  <a:extLst>
                    <a:ext uri="{9D8B030D-6E8A-4147-A177-3AD203B41FA5}">
                      <a16:colId xmlns:a16="http://schemas.microsoft.com/office/drawing/2014/main" val="1402628388"/>
                    </a:ext>
                  </a:extLst>
                </a:gridCol>
                <a:gridCol w="1097280">
                  <a:extLst>
                    <a:ext uri="{9D8B030D-6E8A-4147-A177-3AD203B41FA5}">
                      <a16:colId xmlns:a16="http://schemas.microsoft.com/office/drawing/2014/main" val="1976054300"/>
                    </a:ext>
                  </a:extLst>
                </a:gridCol>
              </a:tblGrid>
              <a:tr h="370841">
                <a:tc>
                  <a:txBody>
                    <a:bodyPr/>
                    <a:lstStyle/>
                    <a:p>
                      <a:pPr algn="r"/>
                      <a:endParaRPr lang="en-US" sz="1800" b="0" kern="1200" dirty="0">
                        <a:solidFill>
                          <a:schemeClr val="tx1"/>
                        </a:solidFill>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1" kern="1200" dirty="0">
                        <a:solidFill>
                          <a:schemeClr val="tx1"/>
                        </a:solidFill>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chemeClr val="tx1"/>
                          </a:solidFill>
                          <a:latin typeface="Aptos" panose="020B0004020202020204" pitchFamily="34" charset="0"/>
                          <a:ea typeface="+mn-ea"/>
                          <a:cs typeface="+mn-cs"/>
                        </a:rPr>
                        <a:t>Delta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1" kern="1200" dirty="0">
                        <a:solidFill>
                          <a:schemeClr val="tx1"/>
                        </a:solidFill>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kern="1200" dirty="0">
                          <a:solidFill>
                            <a:schemeClr val="tx1"/>
                          </a:solidFill>
                          <a:latin typeface="Aptos" panose="020B0004020202020204" pitchFamily="34" charset="0"/>
                          <a:ea typeface="+mn-ea"/>
                          <a:cs typeface="+mn-cs"/>
                        </a:rPr>
                        <a:t>Delta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5297115"/>
                  </a:ext>
                </a:extLst>
              </a:tr>
              <a:tr h="640080">
                <a:tc>
                  <a:txBody>
                    <a:bodyPr/>
                    <a:lstStyle/>
                    <a:p>
                      <a:pPr algn="r"/>
                      <a:r>
                        <a:rPr lang="en-US" sz="1800" b="0" kern="1200" dirty="0">
                          <a:solidFill>
                            <a:schemeClr val="tx1"/>
                          </a:solidFill>
                          <a:latin typeface="Aptos" panose="020B0004020202020204" pitchFamily="34" charset="0"/>
                          <a:ea typeface="+mn-ea"/>
                          <a:cs typeface="+mn-cs"/>
                        </a:rPr>
                        <a:t>Product Development and Marketing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kern="1200" dirty="0">
                        <a:solidFill>
                          <a:schemeClr val="tx1"/>
                        </a:solidFill>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baseline="0" dirty="0">
                          <a:solidFill>
                            <a:schemeClr val="bg1"/>
                          </a:solidFill>
                          <a:latin typeface="Aptos" panose="020B0004020202020204" pitchFamily="34" charset="0"/>
                          <a:ea typeface="+mn-ea"/>
                          <a:cs typeface="+mn-cs"/>
                        </a:rPr>
                        <a:t>2.3x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0" kern="1200" baseline="0" dirty="0">
                        <a:solidFill>
                          <a:schemeClr val="tx1"/>
                        </a:solidFill>
                        <a:latin typeface="Aptos" panose="020B0004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baseline="0" dirty="0">
                          <a:solidFill>
                            <a:schemeClr val="bg1"/>
                          </a:solidFill>
                          <a:latin typeface="Aptos" panose="020B0004020202020204" pitchFamily="34" charset="0"/>
                          <a:ea typeface="+mn-ea"/>
                          <a:cs typeface="+mn-cs"/>
                        </a:rPr>
                        <a:t>2.8x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3227447428"/>
                  </a:ext>
                </a:extLst>
              </a:tr>
              <a:tr h="640080">
                <a:tc>
                  <a:txBody>
                    <a:bodyPr/>
                    <a:lstStyle/>
                    <a:p>
                      <a:pPr algn="r"/>
                      <a:r>
                        <a:rPr lang="en-US" sz="1800" b="0" kern="1200" dirty="0">
                          <a:solidFill>
                            <a:schemeClr val="tx1"/>
                          </a:solidFill>
                          <a:latin typeface="Aptos" panose="020B0004020202020204" pitchFamily="34" charset="0"/>
                          <a:ea typeface="+mn-ea"/>
                          <a:cs typeface="+mn-cs"/>
                        </a:rPr>
                        <a:t>Sales Distribution</a:t>
                      </a:r>
                      <a:r>
                        <a:rPr lang="en-US" sz="1800" b="0" kern="1200" baseline="30000" dirty="0">
                          <a:solidFill>
                            <a:schemeClr val="tx1"/>
                          </a:solidFill>
                          <a:latin typeface="Aptos" panose="020B0004020202020204" pitchFamily="34" charset="0"/>
                          <a:ea typeface="+mn-ea"/>
                          <a:cs typeface="+mn-cs"/>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kern="1200" baseline="30000" dirty="0">
                        <a:solidFill>
                          <a:schemeClr val="tx1"/>
                        </a:solidFill>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baseline="0" dirty="0">
                          <a:solidFill>
                            <a:schemeClr val="bg1"/>
                          </a:solidFill>
                          <a:latin typeface="Aptos" panose="020B0004020202020204" pitchFamily="34" charset="0"/>
                          <a:ea typeface="+mn-ea"/>
                          <a:cs typeface="+mn-cs"/>
                        </a:rPr>
                        <a:t>1.7x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0" kern="1200" baseline="0" dirty="0">
                        <a:solidFill>
                          <a:schemeClr val="tx1"/>
                        </a:solidFill>
                        <a:latin typeface="Aptos" panose="020B0004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baseline="0" dirty="0">
                          <a:solidFill>
                            <a:schemeClr val="bg1"/>
                          </a:solidFill>
                          <a:latin typeface="Aptos" panose="020B0004020202020204" pitchFamily="34" charset="0"/>
                          <a:ea typeface="+mn-ea"/>
                          <a:cs typeface="+mn-cs"/>
                        </a:rPr>
                        <a:t>2.2x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2518208912"/>
                  </a:ext>
                </a:extLst>
              </a:tr>
              <a:tr h="640080">
                <a:tc>
                  <a:txBody>
                    <a:bodyPr/>
                    <a:lstStyle/>
                    <a:p>
                      <a:pPr algn="r"/>
                      <a:r>
                        <a:rPr lang="en-US" sz="1800" dirty="0">
                          <a:solidFill>
                            <a:schemeClr val="tx1"/>
                          </a:solidFill>
                          <a:latin typeface="Aptos" panose="020B0004020202020204" pitchFamily="34" charset="0"/>
                        </a:rPr>
                        <a:t>Sales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2.2x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aseline="0" dirty="0">
                        <a:solidFill>
                          <a:schemeClr val="tx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3.4x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2090356695"/>
                  </a:ext>
                </a:extLst>
              </a:tr>
              <a:tr h="640080">
                <a:tc>
                  <a:txBody>
                    <a:bodyPr/>
                    <a:lstStyle/>
                    <a:p>
                      <a:pPr algn="r"/>
                      <a:r>
                        <a:rPr lang="en-US" sz="1800" dirty="0">
                          <a:solidFill>
                            <a:schemeClr val="tx1"/>
                          </a:solidFill>
                          <a:latin typeface="Aptos" panose="020B0004020202020204" pitchFamily="34" charset="0"/>
                        </a:rPr>
                        <a:t>Operations: New Business</a:t>
                      </a:r>
                      <a:r>
                        <a:rPr lang="en-US" sz="1800" baseline="30000" dirty="0">
                          <a:solidFill>
                            <a:schemeClr val="tx1"/>
                          </a:solidFill>
                          <a:latin typeface="Aptos" panose="020B00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aseline="3000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1.9x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aseline="0" dirty="0">
                        <a:solidFill>
                          <a:schemeClr val="tx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3.0x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2364732854"/>
                  </a:ext>
                </a:extLst>
              </a:tr>
              <a:tr h="640080">
                <a:tc>
                  <a:txBody>
                    <a:bodyPr/>
                    <a:lstStyle/>
                    <a:p>
                      <a:pPr algn="r"/>
                      <a:r>
                        <a:rPr lang="en-US" sz="1800" dirty="0">
                          <a:solidFill>
                            <a:schemeClr val="tx1"/>
                          </a:solidFill>
                          <a:latin typeface="Aptos" panose="020B0004020202020204" pitchFamily="34" charset="0"/>
                        </a:rPr>
                        <a:t>Operations: In Force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2.3x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aseline="0" dirty="0">
                        <a:solidFill>
                          <a:schemeClr val="tx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2.8x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217125572"/>
                  </a:ext>
                </a:extLst>
              </a:tr>
              <a:tr h="640080">
                <a:tc>
                  <a:txBody>
                    <a:bodyPr/>
                    <a:lstStyle/>
                    <a:p>
                      <a:pPr algn="r"/>
                      <a:r>
                        <a:rPr lang="en-US" sz="1800" dirty="0">
                          <a:solidFill>
                            <a:schemeClr val="tx1"/>
                          </a:solidFill>
                          <a:latin typeface="Aptos" panose="020B0004020202020204" pitchFamily="34" charset="0"/>
                        </a:rPr>
                        <a:t>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2.0x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aseline="0" dirty="0">
                        <a:solidFill>
                          <a:schemeClr val="tx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2.4x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311843555"/>
                  </a:ext>
                </a:extLst>
              </a:tr>
              <a:tr h="640080">
                <a:tc>
                  <a:txBody>
                    <a:bodyPr/>
                    <a:lstStyle/>
                    <a:p>
                      <a:pPr algn="r"/>
                      <a:r>
                        <a:rPr lang="en-US" sz="1800" dirty="0">
                          <a:solidFill>
                            <a:schemeClr val="tx1"/>
                          </a:solidFill>
                          <a:latin typeface="Aptos" panose="020B0004020202020204" pitchFamily="34" charset="0"/>
                        </a:rPr>
                        <a:t>Corporate Functions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1.8x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aseline="0" dirty="0">
                        <a:solidFill>
                          <a:schemeClr val="tx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2.4x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1302667510"/>
                  </a:ext>
                </a:extLst>
              </a:tr>
              <a:tr h="640080">
                <a:tc>
                  <a:txBody>
                    <a:bodyPr/>
                    <a:lstStyle/>
                    <a:p>
                      <a:pPr algn="r"/>
                      <a:r>
                        <a:rPr lang="en-US" sz="1800" dirty="0">
                          <a:solidFill>
                            <a:schemeClr val="tx1"/>
                          </a:solidFill>
                          <a:latin typeface="Aptos" panose="020B0004020202020204" pitchFamily="34" charset="0"/>
                        </a:rPr>
                        <a:t>Investment Office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3.1x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aseline="0" dirty="0">
                        <a:solidFill>
                          <a:schemeClr val="tx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aseline="0" dirty="0">
                          <a:solidFill>
                            <a:schemeClr val="bg1"/>
                          </a:solidFill>
                          <a:latin typeface="Aptos" panose="020B0004020202020204" pitchFamily="34" charset="0"/>
                        </a:rPr>
                        <a:t>2.9x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3670998097"/>
                  </a:ext>
                </a:extLst>
              </a:tr>
              <a:tr h="640080">
                <a:tc>
                  <a:txBody>
                    <a:bodyPr/>
                    <a:lstStyle/>
                    <a:p>
                      <a:pPr algn="r"/>
                      <a:r>
                        <a:rPr lang="en-US" sz="1800" b="1" dirty="0">
                          <a:solidFill>
                            <a:schemeClr val="tx1"/>
                          </a:solidFill>
                          <a:latin typeface="Aptos" panose="020B0004020202020204" pitchFamily="34" charset="0"/>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baseline="0" dirty="0">
                          <a:solidFill>
                            <a:schemeClr val="bg1"/>
                          </a:solidFill>
                          <a:latin typeface="Aptos" panose="020B0004020202020204" pitchFamily="34" charset="0"/>
                        </a:rPr>
                        <a:t>1.7x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70"/>
                    </a:solidFill>
                  </a:tcPr>
                </a:tc>
                <a:tc>
                  <a:txBody>
                    <a:bodyPr/>
                    <a:lstStyle/>
                    <a:p>
                      <a:pPr algn="r"/>
                      <a:endParaRPr lang="en-US" sz="1800" b="1" baseline="0" dirty="0">
                        <a:solidFill>
                          <a:schemeClr val="tx1"/>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baseline="0" dirty="0">
                          <a:solidFill>
                            <a:schemeClr val="bg1"/>
                          </a:solidFill>
                          <a:latin typeface="Aptos" panose="020B0004020202020204" pitchFamily="34" charset="0"/>
                        </a:rPr>
                        <a:t>2.4x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70"/>
                    </a:solidFill>
                  </a:tcPr>
                </a:tc>
                <a:extLst>
                  <a:ext uri="{0D108BD9-81ED-4DB2-BD59-A6C34878D82A}">
                    <a16:rowId xmlns:a16="http://schemas.microsoft.com/office/drawing/2014/main" val="3039962308"/>
                  </a:ext>
                </a:extLst>
              </a:tr>
            </a:tbl>
          </a:graphicData>
        </a:graphic>
      </p:graphicFrame>
      <p:sp>
        <p:nvSpPr>
          <p:cNvPr id="2" name="Title 1">
            <a:extLst>
              <a:ext uri="{FF2B5EF4-FFF2-40B4-BE49-F238E27FC236}">
                <a16:creationId xmlns:a16="http://schemas.microsoft.com/office/drawing/2014/main" id="{6CC55F15-B3D0-E4F4-EFAB-436F98BF6B51}"/>
              </a:ext>
            </a:extLst>
          </p:cNvPr>
          <p:cNvSpPr>
            <a:spLocks noGrp="1"/>
          </p:cNvSpPr>
          <p:nvPr>
            <p:ph type="title"/>
          </p:nvPr>
        </p:nvSpPr>
        <p:spPr/>
        <p:txBody>
          <a:bodyPr>
            <a:normAutofit/>
          </a:bodyPr>
          <a:lstStyle/>
          <a:p>
            <a:r>
              <a:rPr lang="en-US" dirty="0"/>
              <a:t>…but Expenses Are Also Growing</a:t>
            </a:r>
          </a:p>
        </p:txBody>
      </p:sp>
      <p:sp>
        <p:nvSpPr>
          <p:cNvPr id="4" name="object 45">
            <a:extLst>
              <a:ext uri="{FF2B5EF4-FFF2-40B4-BE49-F238E27FC236}">
                <a16:creationId xmlns:a16="http://schemas.microsoft.com/office/drawing/2014/main" id="{74DF7065-EF4F-E53B-385A-DD35EC70A0AE}"/>
              </a:ext>
            </a:extLst>
          </p:cNvPr>
          <p:cNvSpPr txBox="1"/>
          <p:nvPr/>
        </p:nvSpPr>
        <p:spPr>
          <a:xfrm>
            <a:off x="486328" y="9174094"/>
            <a:ext cx="10783022" cy="764312"/>
          </a:xfrm>
          <a:prstGeom prst="rect">
            <a:avLst/>
          </a:prstGeom>
        </p:spPr>
        <p:txBody>
          <a:bodyPr vert="horz" wrap="square" lIns="0" tIns="25400" rIns="0" bIns="0" rtlCol="0">
            <a:spAutoFit/>
          </a:bodyPr>
          <a:lstStyle/>
          <a:p>
            <a:pPr defTabSz="1371669">
              <a:defRPr/>
            </a:pPr>
            <a:r>
              <a:rPr lang="en-US" sz="1200" kern="0" baseline="30000" dirty="0">
                <a:solidFill>
                  <a:srgbClr val="000000"/>
                </a:solidFill>
                <a:latin typeface="Aptos" panose="020B0004020202020204" pitchFamily="34" charset="0"/>
              </a:rPr>
              <a:t>2 </a:t>
            </a:r>
            <a:r>
              <a:rPr lang="en-US" sz="1200" kern="0" dirty="0">
                <a:solidFill>
                  <a:srgbClr val="000000"/>
                </a:solidFill>
                <a:latin typeface="Aptos" panose="020B0004020202020204" pitchFamily="34" charset="0"/>
              </a:rPr>
              <a:t>Includes agent commissions, salaries and benefits, and all other agent costs including allowances, 3p strategic distribution payments, </a:t>
            </a:r>
            <a:br>
              <a:rPr lang="en-US" sz="1200" kern="0" dirty="0">
                <a:solidFill>
                  <a:srgbClr val="000000"/>
                </a:solidFill>
                <a:latin typeface="Aptos" panose="020B0004020202020204" pitchFamily="34" charset="0"/>
              </a:rPr>
            </a:br>
            <a:r>
              <a:rPr lang="en-US" sz="1200" kern="0" dirty="0">
                <a:solidFill>
                  <a:srgbClr val="000000"/>
                </a:solidFill>
                <a:latin typeface="Aptos" panose="020B0004020202020204" pitchFamily="34" charset="0"/>
              </a:rPr>
              <a:t>and agent lease expenses, etc.</a:t>
            </a:r>
            <a:br>
              <a:rPr lang="en-US" sz="1200" kern="0" dirty="0">
                <a:solidFill>
                  <a:srgbClr val="000000"/>
                </a:solidFill>
                <a:latin typeface="Aptos" panose="020B0004020202020204" pitchFamily="34" charset="0"/>
              </a:rPr>
            </a:br>
            <a:r>
              <a:rPr lang="en-US" sz="1200" kern="0" baseline="30000" dirty="0">
                <a:solidFill>
                  <a:srgbClr val="000000"/>
                </a:solidFill>
                <a:latin typeface="Aptos" panose="020B0004020202020204" pitchFamily="34" charset="0"/>
              </a:rPr>
              <a:t>3 </a:t>
            </a:r>
            <a:r>
              <a:rPr lang="en-US" sz="1200" kern="0" dirty="0">
                <a:solidFill>
                  <a:srgbClr val="000000"/>
                </a:solidFill>
                <a:latin typeface="Aptos" panose="020B0004020202020204" pitchFamily="34" charset="0"/>
              </a:rPr>
              <a:t>New business contact center costs included in Operations: New Business (excluded from Operations: In Force).</a:t>
            </a:r>
          </a:p>
          <a:p>
            <a:pPr defTabSz="1371669">
              <a:defRPr/>
            </a:pPr>
            <a:r>
              <a:rPr lang="en-US" sz="1200" kern="0" dirty="0">
                <a:solidFill>
                  <a:srgbClr val="000000"/>
                </a:solidFill>
                <a:latin typeface="Aptos" panose="020B0004020202020204" pitchFamily="34" charset="0"/>
              </a:rPr>
              <a:t>Source: </a:t>
            </a:r>
            <a:r>
              <a:rPr lang="en-US" sz="1200" i="1" kern="0" dirty="0">
                <a:solidFill>
                  <a:srgbClr val="000000"/>
                </a:solidFill>
                <a:latin typeface="Aptos" panose="020B0004020202020204" pitchFamily="34" charset="0"/>
              </a:rPr>
              <a:t>McKinsey-LIMRA 2024 Individual L&amp;A Benchmark Survey</a:t>
            </a:r>
            <a:r>
              <a:rPr lang="en-US" sz="1200" kern="0" dirty="0">
                <a:solidFill>
                  <a:srgbClr val="000000"/>
                </a:solidFill>
                <a:latin typeface="Aptos" panose="020B0004020202020204" pitchFamily="34" charset="0"/>
              </a:rPr>
              <a:t>. NOTE: Total based on reported total cost/GPW for each participant.</a:t>
            </a:r>
          </a:p>
        </p:txBody>
      </p:sp>
      <p:graphicFrame>
        <p:nvGraphicFramePr>
          <p:cNvPr id="50" name="Chart 49">
            <a:extLst>
              <a:ext uri="{FF2B5EF4-FFF2-40B4-BE49-F238E27FC236}">
                <a16:creationId xmlns:a16="http://schemas.microsoft.com/office/drawing/2014/main" id="{69AF26BC-0511-7C1F-B36B-6B94BF25AF0A}"/>
              </a:ext>
            </a:extLst>
          </p:cNvPr>
          <p:cNvGraphicFramePr/>
          <p:nvPr>
            <p:custDataLst>
              <p:tags r:id="rId1"/>
            </p:custDataLst>
            <p:extLst>
              <p:ext uri="{D42A27DB-BD31-4B8C-83A1-F6EECF244321}">
                <p14:modId xmlns:p14="http://schemas.microsoft.com/office/powerpoint/2010/main" val="1444338093"/>
              </p:ext>
            </p:extLst>
          </p:nvPr>
        </p:nvGraphicFramePr>
        <p:xfrm>
          <a:off x="5877839" y="2085574"/>
          <a:ext cx="3657600" cy="66338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a:extLst>
              <a:ext uri="{FF2B5EF4-FFF2-40B4-BE49-F238E27FC236}">
                <a16:creationId xmlns:a16="http://schemas.microsoft.com/office/drawing/2014/main" id="{E595F696-D5CE-3871-63DF-6D291C7D7B92}"/>
              </a:ext>
            </a:extLst>
          </p:cNvPr>
          <p:cNvGraphicFramePr/>
          <p:nvPr>
            <p:custDataLst>
              <p:tags r:id="rId2"/>
            </p:custDataLst>
            <p:extLst>
              <p:ext uri="{D42A27DB-BD31-4B8C-83A1-F6EECF244321}">
                <p14:modId xmlns:p14="http://schemas.microsoft.com/office/powerpoint/2010/main" val="1174597622"/>
              </p:ext>
            </p:extLst>
          </p:nvPr>
        </p:nvGraphicFramePr>
        <p:xfrm>
          <a:off x="10399611" y="2061236"/>
          <a:ext cx="3657600" cy="6633803"/>
        </p:xfrm>
        <a:graphic>
          <a:graphicData uri="http://schemas.openxmlformats.org/drawingml/2006/chart">
            <c:chart xmlns:c="http://schemas.openxmlformats.org/drawingml/2006/chart" xmlns:r="http://schemas.openxmlformats.org/officeDocument/2006/relationships" r:id="rId6"/>
          </a:graphicData>
        </a:graphic>
      </p:graphicFrame>
      <p:grpSp>
        <p:nvGrpSpPr>
          <p:cNvPr id="56" name="Group 55">
            <a:extLst>
              <a:ext uri="{FF2B5EF4-FFF2-40B4-BE49-F238E27FC236}">
                <a16:creationId xmlns:a16="http://schemas.microsoft.com/office/drawing/2014/main" id="{71BEDD65-B1E0-E719-959C-714EE6C43800}"/>
              </a:ext>
            </a:extLst>
          </p:cNvPr>
          <p:cNvGrpSpPr/>
          <p:nvPr/>
        </p:nvGrpSpPr>
        <p:grpSpPr>
          <a:xfrm>
            <a:off x="6955405" y="8607739"/>
            <a:ext cx="7776857" cy="400110"/>
            <a:chOff x="6769722" y="9177604"/>
            <a:chExt cx="7776857" cy="400109"/>
          </a:xfrm>
        </p:grpSpPr>
        <p:sp>
          <p:nvSpPr>
            <p:cNvPr id="57" name="TextBox 56">
              <a:extLst>
                <a:ext uri="{FF2B5EF4-FFF2-40B4-BE49-F238E27FC236}">
                  <a16:creationId xmlns:a16="http://schemas.microsoft.com/office/drawing/2014/main" id="{0F49548F-528A-4586-18F3-383886AAC631}"/>
                </a:ext>
              </a:extLst>
            </p:cNvPr>
            <p:cNvSpPr txBox="1"/>
            <p:nvPr/>
          </p:nvSpPr>
          <p:spPr>
            <a:xfrm>
              <a:off x="6769722" y="9177604"/>
              <a:ext cx="7776857" cy="400109"/>
            </a:xfrm>
            <a:prstGeom prst="rect">
              <a:avLst/>
            </a:prstGeom>
            <a:noFill/>
          </p:spPr>
          <p:txBody>
            <a:bodyPr wrap="square" rtlCol="0">
              <a:spAutoFit/>
            </a:bodyPr>
            <a:lstStyle/>
            <a:p>
              <a:pPr defTabSz="1371669"/>
              <a:r>
                <a:rPr lang="en-US" sz="2000" dirty="0">
                  <a:solidFill>
                    <a:srgbClr val="000000"/>
                  </a:solidFill>
                  <a:latin typeface="Aptos" panose="020B0004020202020204" pitchFamily="34" charset="0"/>
                </a:rPr>
                <a:t>     Top Quartile           Bottom Quartile</a:t>
              </a:r>
            </a:p>
          </p:txBody>
        </p:sp>
        <p:sp>
          <p:nvSpPr>
            <p:cNvPr id="58" name="Rectangle 57">
              <a:extLst>
                <a:ext uri="{FF2B5EF4-FFF2-40B4-BE49-F238E27FC236}">
                  <a16:creationId xmlns:a16="http://schemas.microsoft.com/office/drawing/2014/main" id="{BEEB5D74-E887-F846-B4DC-7FCFD67BAF7C}"/>
                </a:ext>
              </a:extLst>
            </p:cNvPr>
            <p:cNvSpPr/>
            <p:nvPr/>
          </p:nvSpPr>
          <p:spPr>
            <a:xfrm>
              <a:off x="6769722" y="9238823"/>
              <a:ext cx="252211" cy="2892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endParaRPr lang="en-US" sz="4050" dirty="0">
                <a:solidFill>
                  <a:srgbClr val="FFFFFF"/>
                </a:solidFill>
                <a:latin typeface="Aptos" panose="020B0004020202020204" pitchFamily="34" charset="0"/>
              </a:endParaRPr>
            </a:p>
          </p:txBody>
        </p:sp>
        <p:sp>
          <p:nvSpPr>
            <p:cNvPr id="59" name="Rectangle 58">
              <a:extLst>
                <a:ext uri="{FF2B5EF4-FFF2-40B4-BE49-F238E27FC236}">
                  <a16:creationId xmlns:a16="http://schemas.microsoft.com/office/drawing/2014/main" id="{41039F39-D08A-98B3-2C6C-035770470A91}"/>
                </a:ext>
              </a:extLst>
            </p:cNvPr>
            <p:cNvSpPr/>
            <p:nvPr/>
          </p:nvSpPr>
          <p:spPr>
            <a:xfrm>
              <a:off x="8671360" y="9233029"/>
              <a:ext cx="252211" cy="289260"/>
            </a:xfrm>
            <a:prstGeom prst="rect">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endParaRPr lang="en-US" sz="4050" dirty="0">
                <a:solidFill>
                  <a:srgbClr val="FFFFFF"/>
                </a:solidFill>
                <a:latin typeface="Aptos" panose="020B0004020202020204" pitchFamily="34" charset="0"/>
              </a:endParaRPr>
            </a:p>
          </p:txBody>
        </p:sp>
      </p:grpSp>
      <p:sp>
        <p:nvSpPr>
          <p:cNvPr id="5" name="TextBox 4">
            <a:extLst>
              <a:ext uri="{FF2B5EF4-FFF2-40B4-BE49-F238E27FC236}">
                <a16:creationId xmlns:a16="http://schemas.microsoft.com/office/drawing/2014/main" id="{D6B6FEBB-4CC2-CE6A-166F-2AD5B73F204F}"/>
              </a:ext>
            </a:extLst>
          </p:cNvPr>
          <p:cNvSpPr txBox="1"/>
          <p:nvPr/>
        </p:nvSpPr>
        <p:spPr>
          <a:xfrm>
            <a:off x="5966369" y="1687425"/>
            <a:ext cx="3480540" cy="415498"/>
          </a:xfrm>
          <a:prstGeom prst="rect">
            <a:avLst/>
          </a:prstGeom>
          <a:noFill/>
        </p:spPr>
        <p:txBody>
          <a:bodyPr wrap="square" rtlCol="0">
            <a:spAutoFit/>
          </a:bodyPr>
          <a:lstStyle/>
          <a:p>
            <a:r>
              <a:rPr lang="en-US" sz="2100" b="1" dirty="0">
                <a:latin typeface="Aptos" panose="020B0004020202020204" pitchFamily="34" charset="0"/>
              </a:rPr>
              <a:t>Individual Life Cost Ratio</a:t>
            </a:r>
          </a:p>
        </p:txBody>
      </p:sp>
      <p:sp>
        <p:nvSpPr>
          <p:cNvPr id="6" name="TextBox 5">
            <a:extLst>
              <a:ext uri="{FF2B5EF4-FFF2-40B4-BE49-F238E27FC236}">
                <a16:creationId xmlns:a16="http://schemas.microsoft.com/office/drawing/2014/main" id="{0E4D9D49-7787-87DF-5604-70E3E60B819A}"/>
              </a:ext>
            </a:extLst>
          </p:cNvPr>
          <p:cNvSpPr txBox="1"/>
          <p:nvPr/>
        </p:nvSpPr>
        <p:spPr>
          <a:xfrm>
            <a:off x="10742619" y="1687424"/>
            <a:ext cx="4462110" cy="415498"/>
          </a:xfrm>
          <a:prstGeom prst="rect">
            <a:avLst/>
          </a:prstGeom>
          <a:noFill/>
        </p:spPr>
        <p:txBody>
          <a:bodyPr wrap="square" rtlCol="0">
            <a:spAutoFit/>
          </a:bodyPr>
          <a:lstStyle/>
          <a:p>
            <a:r>
              <a:rPr lang="en-US" sz="2100" b="1" dirty="0">
                <a:latin typeface="Aptos" panose="020B0004020202020204" pitchFamily="34" charset="0"/>
              </a:rPr>
              <a:t>Individual Annuities Cost Ratio</a:t>
            </a:r>
          </a:p>
        </p:txBody>
      </p:sp>
    </p:spTree>
    <p:extLst>
      <p:ext uri="{BB962C8B-B14F-4D97-AF65-F5344CB8AC3E}">
        <p14:creationId xmlns:p14="http://schemas.microsoft.com/office/powerpoint/2010/main" val="222929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9EF1-BF45-44FB-02D2-F12EB1FDF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37E9A-E01D-A367-062E-03AC266CB3AF}"/>
              </a:ext>
            </a:extLst>
          </p:cNvPr>
          <p:cNvSpPr>
            <a:spLocks noGrp="1"/>
          </p:cNvSpPr>
          <p:nvPr>
            <p:ph type="title"/>
          </p:nvPr>
        </p:nvSpPr>
        <p:spPr/>
        <p:txBody>
          <a:bodyPr/>
          <a:lstStyle/>
          <a:p>
            <a:r>
              <a:rPr lang="en-US" dirty="0"/>
              <a:t>Capital in the Industry Is at Record Levels</a:t>
            </a:r>
          </a:p>
        </p:txBody>
      </p:sp>
      <p:sp>
        <p:nvSpPr>
          <p:cNvPr id="7" name="Text Placeholder 12">
            <a:extLst>
              <a:ext uri="{FF2B5EF4-FFF2-40B4-BE49-F238E27FC236}">
                <a16:creationId xmlns:a16="http://schemas.microsoft.com/office/drawing/2014/main" id="{CED1FE34-C7B5-D235-7C0C-EE5920020F44}"/>
              </a:ext>
            </a:extLst>
          </p:cNvPr>
          <p:cNvSpPr txBox="1">
            <a:spLocks/>
          </p:cNvSpPr>
          <p:nvPr/>
        </p:nvSpPr>
        <p:spPr>
          <a:xfrm>
            <a:off x="13235668" y="3745321"/>
            <a:ext cx="2639182" cy="266700"/>
          </a:xfrm>
          <a:prstGeom prst="rect">
            <a:avLst/>
          </a:prstGeom>
        </p:spPr>
        <p:txBody>
          <a:bodyPr anchor="ctr"/>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algn="ctr" defTabSz="609630">
              <a:lnSpc>
                <a:spcPct val="100000"/>
              </a:lnSpc>
              <a:spcAft>
                <a:spcPts val="0"/>
              </a:spcAft>
              <a:buClr>
                <a:srgbClr val="4298BE"/>
              </a:buClr>
            </a:pPr>
            <a:r>
              <a:rPr lang="en-US" sz="2100" b="1" kern="0" dirty="0">
                <a:solidFill>
                  <a:srgbClr val="FFFFFF"/>
                </a:solidFill>
                <a:latin typeface="Aptos" panose="020B0004020202020204" pitchFamily="34" charset="0"/>
              </a:rPr>
              <a:t>Reinsurance/M&amp;A</a:t>
            </a:r>
          </a:p>
        </p:txBody>
      </p:sp>
      <p:grpSp>
        <p:nvGrpSpPr>
          <p:cNvPr id="3" name="Group 2">
            <a:extLst>
              <a:ext uri="{FF2B5EF4-FFF2-40B4-BE49-F238E27FC236}">
                <a16:creationId xmlns:a16="http://schemas.microsoft.com/office/drawing/2014/main" id="{B025CCE4-FB46-321C-E34C-03258A1F23CC}"/>
              </a:ext>
            </a:extLst>
          </p:cNvPr>
          <p:cNvGrpSpPr/>
          <p:nvPr/>
        </p:nvGrpSpPr>
        <p:grpSpPr>
          <a:xfrm>
            <a:off x="1040294" y="1594847"/>
            <a:ext cx="16207412" cy="921042"/>
            <a:chOff x="251788" y="2036282"/>
            <a:chExt cx="16207412" cy="921042"/>
          </a:xfrm>
        </p:grpSpPr>
        <p:pic>
          <p:nvPicPr>
            <p:cNvPr id="5" name="Picture 4">
              <a:extLst>
                <a:ext uri="{FF2B5EF4-FFF2-40B4-BE49-F238E27FC236}">
                  <a16:creationId xmlns:a16="http://schemas.microsoft.com/office/drawing/2014/main" id="{BFE612AF-8AA1-D30B-DA00-164FCCBC8F91}"/>
                </a:ext>
              </a:extLst>
            </p:cNvPr>
            <p:cNvPicPr>
              <a:picLocks noChangeAspect="1"/>
            </p:cNvPicPr>
            <p:nvPr/>
          </p:nvPicPr>
          <p:blipFill>
            <a:blip r:embed="rId3"/>
            <a:srcRect l="2185" t="18293" r="2355" b="23736"/>
            <a:stretch/>
          </p:blipFill>
          <p:spPr>
            <a:xfrm>
              <a:off x="10362969" y="2157682"/>
              <a:ext cx="6096231" cy="678243"/>
            </a:xfrm>
            <a:prstGeom prst="rect">
              <a:avLst/>
            </a:prstGeom>
          </p:spPr>
        </p:pic>
        <p:grpSp>
          <p:nvGrpSpPr>
            <p:cNvPr id="6" name="Group 5">
              <a:extLst>
                <a:ext uri="{FF2B5EF4-FFF2-40B4-BE49-F238E27FC236}">
                  <a16:creationId xmlns:a16="http://schemas.microsoft.com/office/drawing/2014/main" id="{B7BE8FF1-E93F-18C9-3D0F-ED337469B818}"/>
                </a:ext>
              </a:extLst>
            </p:cNvPr>
            <p:cNvGrpSpPr/>
            <p:nvPr/>
          </p:nvGrpSpPr>
          <p:grpSpPr>
            <a:xfrm>
              <a:off x="251788" y="2036282"/>
              <a:ext cx="8770752" cy="921042"/>
              <a:chOff x="251788" y="2036282"/>
              <a:chExt cx="8770752" cy="921042"/>
            </a:xfrm>
          </p:grpSpPr>
          <p:pic>
            <p:nvPicPr>
              <p:cNvPr id="8" name="Picture 7">
                <a:extLst>
                  <a:ext uri="{FF2B5EF4-FFF2-40B4-BE49-F238E27FC236}">
                    <a16:creationId xmlns:a16="http://schemas.microsoft.com/office/drawing/2014/main" id="{DCCE5152-E584-91D2-D685-92C87878713C}"/>
                  </a:ext>
                </a:extLst>
              </p:cNvPr>
              <p:cNvPicPr>
                <a:picLocks noChangeAspect="1"/>
              </p:cNvPicPr>
              <p:nvPr/>
            </p:nvPicPr>
            <p:blipFill>
              <a:blip r:embed="rId4"/>
              <a:stretch>
                <a:fillRect/>
              </a:stretch>
            </p:blipFill>
            <p:spPr>
              <a:xfrm>
                <a:off x="251788" y="2268203"/>
                <a:ext cx="1676400" cy="457200"/>
              </a:xfrm>
              <a:prstGeom prst="rect">
                <a:avLst/>
              </a:prstGeom>
            </p:spPr>
          </p:pic>
          <p:pic>
            <p:nvPicPr>
              <p:cNvPr id="9" name="Picture 8">
                <a:extLst>
                  <a:ext uri="{FF2B5EF4-FFF2-40B4-BE49-F238E27FC236}">
                    <a16:creationId xmlns:a16="http://schemas.microsoft.com/office/drawing/2014/main" id="{CEB657E0-CC6F-E106-BF0E-59E3B739EE56}"/>
                  </a:ext>
                </a:extLst>
              </p:cNvPr>
              <p:cNvPicPr>
                <a:picLocks noChangeAspect="1"/>
              </p:cNvPicPr>
              <p:nvPr/>
            </p:nvPicPr>
            <p:blipFill>
              <a:blip r:embed="rId5"/>
              <a:stretch>
                <a:fillRect/>
              </a:stretch>
            </p:blipFill>
            <p:spPr>
              <a:xfrm>
                <a:off x="6513194" y="2268203"/>
                <a:ext cx="1271016" cy="457200"/>
              </a:xfrm>
              <a:prstGeom prst="rect">
                <a:avLst/>
              </a:prstGeom>
            </p:spPr>
          </p:pic>
          <p:pic>
            <p:nvPicPr>
              <p:cNvPr id="10" name="Picture 9">
                <a:extLst>
                  <a:ext uri="{FF2B5EF4-FFF2-40B4-BE49-F238E27FC236}">
                    <a16:creationId xmlns:a16="http://schemas.microsoft.com/office/drawing/2014/main" id="{C8F6683A-7414-D5CD-729F-D6EEB3C5B387}"/>
                  </a:ext>
                </a:extLst>
              </p:cNvPr>
              <p:cNvPicPr>
                <a:picLocks noChangeAspect="1"/>
              </p:cNvPicPr>
              <p:nvPr/>
            </p:nvPicPr>
            <p:blipFill>
              <a:blip r:embed="rId6"/>
              <a:srcRect t="6025" b="8036"/>
              <a:stretch/>
            </p:blipFill>
            <p:spPr>
              <a:xfrm>
                <a:off x="4220763" y="2268203"/>
                <a:ext cx="1968503" cy="457200"/>
              </a:xfrm>
              <a:prstGeom prst="rect">
                <a:avLst/>
              </a:prstGeom>
            </p:spPr>
          </p:pic>
          <p:pic>
            <p:nvPicPr>
              <p:cNvPr id="11" name="Picture 10">
                <a:extLst>
                  <a:ext uri="{FF2B5EF4-FFF2-40B4-BE49-F238E27FC236}">
                    <a16:creationId xmlns:a16="http://schemas.microsoft.com/office/drawing/2014/main" id="{3A91C204-BE92-2461-8CFD-1504A9F04236}"/>
                  </a:ext>
                </a:extLst>
              </p:cNvPr>
              <p:cNvPicPr>
                <a:picLocks noChangeAspect="1"/>
              </p:cNvPicPr>
              <p:nvPr/>
            </p:nvPicPr>
            <p:blipFill>
              <a:blip r:embed="rId7"/>
              <a:srcRect t="27506" b="22494"/>
              <a:stretch/>
            </p:blipFill>
            <p:spPr>
              <a:xfrm>
                <a:off x="8108140" y="2268203"/>
                <a:ext cx="914400" cy="457200"/>
              </a:xfrm>
              <a:prstGeom prst="rect">
                <a:avLst/>
              </a:prstGeom>
            </p:spPr>
          </p:pic>
          <p:pic>
            <p:nvPicPr>
              <p:cNvPr id="12" name="Picture 11">
                <a:extLst>
                  <a:ext uri="{FF2B5EF4-FFF2-40B4-BE49-F238E27FC236}">
                    <a16:creationId xmlns:a16="http://schemas.microsoft.com/office/drawing/2014/main" id="{DCB776B4-0165-2D7B-0CCA-778B9ED964FA}"/>
                  </a:ext>
                </a:extLst>
              </p:cNvPr>
              <p:cNvPicPr>
                <a:picLocks noChangeAspect="1"/>
              </p:cNvPicPr>
              <p:nvPr/>
            </p:nvPicPr>
            <p:blipFill>
              <a:blip r:embed="rId8"/>
              <a:srcRect t="23515" b="20485"/>
              <a:stretch/>
            </p:blipFill>
            <p:spPr>
              <a:xfrm>
                <a:off x="2252116" y="2036282"/>
                <a:ext cx="1644719" cy="921042"/>
              </a:xfrm>
              <a:prstGeom prst="rect">
                <a:avLst/>
              </a:prstGeom>
            </p:spPr>
          </p:pic>
        </p:grpSp>
      </p:grpSp>
      <p:grpSp>
        <p:nvGrpSpPr>
          <p:cNvPr id="13" name="Group 12">
            <a:extLst>
              <a:ext uri="{FF2B5EF4-FFF2-40B4-BE49-F238E27FC236}">
                <a16:creationId xmlns:a16="http://schemas.microsoft.com/office/drawing/2014/main" id="{2E4A3A6E-3C60-FD77-E906-FCF6494CAF58}"/>
              </a:ext>
            </a:extLst>
          </p:cNvPr>
          <p:cNvGrpSpPr/>
          <p:nvPr/>
        </p:nvGrpSpPr>
        <p:grpSpPr>
          <a:xfrm>
            <a:off x="1040294" y="8036566"/>
            <a:ext cx="15145351" cy="914400"/>
            <a:chOff x="251788" y="8478001"/>
            <a:chExt cx="15145351" cy="914400"/>
          </a:xfrm>
        </p:grpSpPr>
        <p:pic>
          <p:nvPicPr>
            <p:cNvPr id="14" name="Picture 13">
              <a:extLst>
                <a:ext uri="{FF2B5EF4-FFF2-40B4-BE49-F238E27FC236}">
                  <a16:creationId xmlns:a16="http://schemas.microsoft.com/office/drawing/2014/main" id="{3587D30A-7A09-FA31-3D2D-5368B1D19F50}"/>
                </a:ext>
              </a:extLst>
            </p:cNvPr>
            <p:cNvPicPr>
              <a:picLocks noChangeAspect="1"/>
            </p:cNvPicPr>
            <p:nvPr/>
          </p:nvPicPr>
          <p:blipFill>
            <a:blip r:embed="rId9"/>
            <a:srcRect l="4005" t="7948" r="4671" b="7959"/>
            <a:stretch/>
          </p:blipFill>
          <p:spPr>
            <a:xfrm>
              <a:off x="11425030" y="8478001"/>
              <a:ext cx="3972109" cy="914400"/>
            </a:xfrm>
            <a:prstGeom prst="rect">
              <a:avLst/>
            </a:prstGeom>
          </p:spPr>
        </p:pic>
        <p:grpSp>
          <p:nvGrpSpPr>
            <p:cNvPr id="15" name="Group 14">
              <a:extLst>
                <a:ext uri="{FF2B5EF4-FFF2-40B4-BE49-F238E27FC236}">
                  <a16:creationId xmlns:a16="http://schemas.microsoft.com/office/drawing/2014/main" id="{88A78C83-356D-BD78-EBE5-6DBC76A68102}"/>
                </a:ext>
              </a:extLst>
            </p:cNvPr>
            <p:cNvGrpSpPr/>
            <p:nvPr/>
          </p:nvGrpSpPr>
          <p:grpSpPr>
            <a:xfrm>
              <a:off x="251788" y="8604925"/>
              <a:ext cx="8770752" cy="660553"/>
              <a:chOff x="251788" y="8742756"/>
              <a:chExt cx="8770752" cy="660553"/>
            </a:xfrm>
          </p:grpSpPr>
          <p:pic>
            <p:nvPicPr>
              <p:cNvPr id="16" name="Picture 15">
                <a:extLst>
                  <a:ext uri="{FF2B5EF4-FFF2-40B4-BE49-F238E27FC236}">
                    <a16:creationId xmlns:a16="http://schemas.microsoft.com/office/drawing/2014/main" id="{86D2599E-A07E-296B-5B7A-18FD71C52B7D}"/>
                  </a:ext>
                </a:extLst>
              </p:cNvPr>
              <p:cNvPicPr>
                <a:picLocks noChangeAspect="1"/>
              </p:cNvPicPr>
              <p:nvPr/>
            </p:nvPicPr>
            <p:blipFill>
              <a:blip r:embed="rId10"/>
              <a:stretch>
                <a:fillRect/>
              </a:stretch>
            </p:blipFill>
            <p:spPr>
              <a:xfrm>
                <a:off x="2247364" y="8742756"/>
                <a:ext cx="1502866" cy="660553"/>
              </a:xfrm>
              <a:prstGeom prst="rect">
                <a:avLst/>
              </a:prstGeom>
            </p:spPr>
          </p:pic>
          <p:pic>
            <p:nvPicPr>
              <p:cNvPr id="17" name="Picture 16">
                <a:extLst>
                  <a:ext uri="{FF2B5EF4-FFF2-40B4-BE49-F238E27FC236}">
                    <a16:creationId xmlns:a16="http://schemas.microsoft.com/office/drawing/2014/main" id="{B7C95F35-D439-D084-5FBC-6244364E2363}"/>
                  </a:ext>
                </a:extLst>
              </p:cNvPr>
              <p:cNvPicPr>
                <a:picLocks noChangeAspect="1"/>
              </p:cNvPicPr>
              <p:nvPr/>
            </p:nvPicPr>
            <p:blipFill>
              <a:blip r:embed="rId11"/>
              <a:stretch>
                <a:fillRect/>
              </a:stretch>
            </p:blipFill>
            <p:spPr>
              <a:xfrm>
                <a:off x="3902159" y="8742756"/>
                <a:ext cx="1947577" cy="660553"/>
              </a:xfrm>
              <a:prstGeom prst="rect">
                <a:avLst/>
              </a:prstGeom>
            </p:spPr>
          </p:pic>
          <p:pic>
            <p:nvPicPr>
              <p:cNvPr id="18" name="Picture 17">
                <a:extLst>
                  <a:ext uri="{FF2B5EF4-FFF2-40B4-BE49-F238E27FC236}">
                    <a16:creationId xmlns:a16="http://schemas.microsoft.com/office/drawing/2014/main" id="{4FABFAF0-4D6F-D947-FBAC-F8C8A6AACD96}"/>
                  </a:ext>
                </a:extLst>
              </p:cNvPr>
              <p:cNvPicPr>
                <a:picLocks noChangeAspect="1"/>
              </p:cNvPicPr>
              <p:nvPr/>
            </p:nvPicPr>
            <p:blipFill>
              <a:blip r:embed="rId12"/>
              <a:srcRect t="23986" b="26015"/>
              <a:stretch/>
            </p:blipFill>
            <p:spPr>
              <a:xfrm>
                <a:off x="6001665" y="8793594"/>
                <a:ext cx="1117754" cy="558877"/>
              </a:xfrm>
              <a:prstGeom prst="rect">
                <a:avLst/>
              </a:prstGeom>
            </p:spPr>
          </p:pic>
          <p:pic>
            <p:nvPicPr>
              <p:cNvPr id="19" name="Picture 18">
                <a:extLst>
                  <a:ext uri="{FF2B5EF4-FFF2-40B4-BE49-F238E27FC236}">
                    <a16:creationId xmlns:a16="http://schemas.microsoft.com/office/drawing/2014/main" id="{8E402C2C-96C4-AB59-C866-56FBB7DDE232}"/>
                  </a:ext>
                </a:extLst>
              </p:cNvPr>
              <p:cNvPicPr>
                <a:picLocks noChangeAspect="1"/>
              </p:cNvPicPr>
              <p:nvPr/>
            </p:nvPicPr>
            <p:blipFill>
              <a:blip r:embed="rId13"/>
              <a:stretch>
                <a:fillRect/>
              </a:stretch>
            </p:blipFill>
            <p:spPr>
              <a:xfrm>
                <a:off x="251788" y="8844432"/>
                <a:ext cx="1843647" cy="457200"/>
              </a:xfrm>
              <a:prstGeom prst="rect">
                <a:avLst/>
              </a:prstGeom>
            </p:spPr>
          </p:pic>
          <p:pic>
            <p:nvPicPr>
              <p:cNvPr id="20" name="Picture 19">
                <a:extLst>
                  <a:ext uri="{FF2B5EF4-FFF2-40B4-BE49-F238E27FC236}">
                    <a16:creationId xmlns:a16="http://schemas.microsoft.com/office/drawing/2014/main" id="{50945F8C-732B-0EFC-F088-554DF65A9FEC}"/>
                  </a:ext>
                </a:extLst>
              </p:cNvPr>
              <p:cNvPicPr>
                <a:picLocks noChangeAspect="1"/>
              </p:cNvPicPr>
              <p:nvPr/>
            </p:nvPicPr>
            <p:blipFill>
              <a:blip r:embed="rId14"/>
              <a:stretch>
                <a:fillRect/>
              </a:stretch>
            </p:blipFill>
            <p:spPr>
              <a:xfrm>
                <a:off x="7271346" y="8775329"/>
                <a:ext cx="1751194" cy="595406"/>
              </a:xfrm>
              <a:prstGeom prst="rect">
                <a:avLst/>
              </a:prstGeom>
            </p:spPr>
          </p:pic>
        </p:grpSp>
      </p:grpSp>
      <p:grpSp>
        <p:nvGrpSpPr>
          <p:cNvPr id="21" name="Group 20">
            <a:extLst>
              <a:ext uri="{FF2B5EF4-FFF2-40B4-BE49-F238E27FC236}">
                <a16:creationId xmlns:a16="http://schemas.microsoft.com/office/drawing/2014/main" id="{62ED9570-DE17-85C4-2B01-BEE32559BC13}"/>
              </a:ext>
            </a:extLst>
          </p:cNvPr>
          <p:cNvGrpSpPr/>
          <p:nvPr/>
        </p:nvGrpSpPr>
        <p:grpSpPr>
          <a:xfrm>
            <a:off x="1040294" y="3244573"/>
            <a:ext cx="15941610" cy="834694"/>
            <a:chOff x="251788" y="3686008"/>
            <a:chExt cx="15941610" cy="834694"/>
          </a:xfrm>
        </p:grpSpPr>
        <p:pic>
          <p:nvPicPr>
            <p:cNvPr id="22" name="Picture 21">
              <a:extLst>
                <a:ext uri="{FF2B5EF4-FFF2-40B4-BE49-F238E27FC236}">
                  <a16:creationId xmlns:a16="http://schemas.microsoft.com/office/drawing/2014/main" id="{28FDB53A-CB4E-EBC1-80A9-9480DD36F989}"/>
                </a:ext>
              </a:extLst>
            </p:cNvPr>
            <p:cNvPicPr>
              <a:picLocks noChangeAspect="1"/>
            </p:cNvPicPr>
            <p:nvPr/>
          </p:nvPicPr>
          <p:blipFill>
            <a:blip r:embed="rId15"/>
            <a:stretch>
              <a:fillRect/>
            </a:stretch>
          </p:blipFill>
          <p:spPr>
            <a:xfrm>
              <a:off x="10628770" y="3686008"/>
              <a:ext cx="5564628" cy="834694"/>
            </a:xfrm>
            <a:prstGeom prst="rect">
              <a:avLst/>
            </a:prstGeom>
          </p:spPr>
        </p:pic>
        <p:grpSp>
          <p:nvGrpSpPr>
            <p:cNvPr id="23" name="Group 22">
              <a:extLst>
                <a:ext uri="{FF2B5EF4-FFF2-40B4-BE49-F238E27FC236}">
                  <a16:creationId xmlns:a16="http://schemas.microsoft.com/office/drawing/2014/main" id="{6F4B9359-5469-71C0-E7F6-B5287BEC1874}"/>
                </a:ext>
              </a:extLst>
            </p:cNvPr>
            <p:cNvGrpSpPr/>
            <p:nvPr/>
          </p:nvGrpSpPr>
          <p:grpSpPr>
            <a:xfrm>
              <a:off x="251788" y="3686009"/>
              <a:ext cx="8770752" cy="834693"/>
              <a:chOff x="251788" y="3861326"/>
              <a:chExt cx="8770752" cy="834693"/>
            </a:xfrm>
          </p:grpSpPr>
          <p:pic>
            <p:nvPicPr>
              <p:cNvPr id="24" name="Picture 23">
                <a:extLst>
                  <a:ext uri="{FF2B5EF4-FFF2-40B4-BE49-F238E27FC236}">
                    <a16:creationId xmlns:a16="http://schemas.microsoft.com/office/drawing/2014/main" id="{199F2B01-C197-36B1-5F97-44CD1F48FC80}"/>
                  </a:ext>
                </a:extLst>
              </p:cNvPr>
              <p:cNvPicPr>
                <a:picLocks noChangeAspect="1"/>
              </p:cNvPicPr>
              <p:nvPr/>
            </p:nvPicPr>
            <p:blipFill>
              <a:blip r:embed="rId16"/>
              <a:srcRect t="7322" b="12856"/>
              <a:stretch/>
            </p:blipFill>
            <p:spPr>
              <a:xfrm>
                <a:off x="6325714" y="3861326"/>
                <a:ext cx="1045687" cy="834693"/>
              </a:xfrm>
              <a:prstGeom prst="rect">
                <a:avLst/>
              </a:prstGeom>
            </p:spPr>
          </p:pic>
          <p:pic>
            <p:nvPicPr>
              <p:cNvPr id="25" name="Picture 24">
                <a:extLst>
                  <a:ext uri="{FF2B5EF4-FFF2-40B4-BE49-F238E27FC236}">
                    <a16:creationId xmlns:a16="http://schemas.microsoft.com/office/drawing/2014/main" id="{8290280B-9A01-FFB7-37D5-6367FC6DA459}"/>
                  </a:ext>
                </a:extLst>
              </p:cNvPr>
              <p:cNvPicPr>
                <a:picLocks noChangeAspect="1"/>
              </p:cNvPicPr>
              <p:nvPr/>
            </p:nvPicPr>
            <p:blipFill>
              <a:blip r:embed="rId17"/>
              <a:stretch>
                <a:fillRect/>
              </a:stretch>
            </p:blipFill>
            <p:spPr>
              <a:xfrm>
                <a:off x="7567243" y="3880891"/>
                <a:ext cx="1455297" cy="795563"/>
              </a:xfrm>
              <a:prstGeom prst="rect">
                <a:avLst/>
              </a:prstGeom>
            </p:spPr>
          </p:pic>
          <p:pic>
            <p:nvPicPr>
              <p:cNvPr id="26" name="Picture 25">
                <a:extLst>
                  <a:ext uri="{FF2B5EF4-FFF2-40B4-BE49-F238E27FC236}">
                    <a16:creationId xmlns:a16="http://schemas.microsoft.com/office/drawing/2014/main" id="{B07E09A4-039D-7613-B413-D1AD6E70E6B6}"/>
                  </a:ext>
                </a:extLst>
              </p:cNvPr>
              <p:cNvPicPr>
                <a:picLocks noChangeAspect="1"/>
              </p:cNvPicPr>
              <p:nvPr/>
            </p:nvPicPr>
            <p:blipFill>
              <a:blip r:embed="rId18"/>
              <a:stretch>
                <a:fillRect/>
              </a:stretch>
            </p:blipFill>
            <p:spPr>
              <a:xfrm>
                <a:off x="4301072" y="4092745"/>
                <a:ext cx="1828800" cy="371855"/>
              </a:xfrm>
              <a:prstGeom prst="rect">
                <a:avLst/>
              </a:prstGeom>
            </p:spPr>
          </p:pic>
          <p:pic>
            <p:nvPicPr>
              <p:cNvPr id="27" name="Picture 26">
                <a:extLst>
                  <a:ext uri="{FF2B5EF4-FFF2-40B4-BE49-F238E27FC236}">
                    <a16:creationId xmlns:a16="http://schemas.microsoft.com/office/drawing/2014/main" id="{8748CD58-D4FB-5DA4-9188-5E4A6279B219}"/>
                  </a:ext>
                </a:extLst>
              </p:cNvPr>
              <p:cNvPicPr>
                <a:picLocks noChangeAspect="1"/>
              </p:cNvPicPr>
              <p:nvPr/>
            </p:nvPicPr>
            <p:blipFill>
              <a:blip r:embed="rId19"/>
              <a:stretch>
                <a:fillRect/>
              </a:stretch>
            </p:blipFill>
            <p:spPr>
              <a:xfrm>
                <a:off x="251788" y="4071409"/>
                <a:ext cx="1828800" cy="414526"/>
              </a:xfrm>
              <a:prstGeom prst="rect">
                <a:avLst/>
              </a:prstGeom>
            </p:spPr>
          </p:pic>
          <p:pic>
            <p:nvPicPr>
              <p:cNvPr id="28" name="Picture 27">
                <a:extLst>
                  <a:ext uri="{FF2B5EF4-FFF2-40B4-BE49-F238E27FC236}">
                    <a16:creationId xmlns:a16="http://schemas.microsoft.com/office/drawing/2014/main" id="{02D900B8-4A93-A4FD-A1E4-DAD4FD7A16B5}"/>
                  </a:ext>
                </a:extLst>
              </p:cNvPr>
              <p:cNvPicPr>
                <a:picLocks noChangeAspect="1"/>
              </p:cNvPicPr>
              <p:nvPr/>
            </p:nvPicPr>
            <p:blipFill>
              <a:blip r:embed="rId20"/>
              <a:stretch>
                <a:fillRect/>
              </a:stretch>
            </p:blipFill>
            <p:spPr>
              <a:xfrm>
                <a:off x="2276430" y="4096707"/>
                <a:ext cx="1828800" cy="363930"/>
              </a:xfrm>
              <a:prstGeom prst="rect">
                <a:avLst/>
              </a:prstGeom>
            </p:spPr>
          </p:pic>
        </p:grpSp>
      </p:grpSp>
      <p:grpSp>
        <p:nvGrpSpPr>
          <p:cNvPr id="29" name="Group 28">
            <a:extLst>
              <a:ext uri="{FF2B5EF4-FFF2-40B4-BE49-F238E27FC236}">
                <a16:creationId xmlns:a16="http://schemas.microsoft.com/office/drawing/2014/main" id="{0CA84631-86C4-3590-F098-0AF83577078E}"/>
              </a:ext>
            </a:extLst>
          </p:cNvPr>
          <p:cNvGrpSpPr/>
          <p:nvPr/>
        </p:nvGrpSpPr>
        <p:grpSpPr>
          <a:xfrm>
            <a:off x="1040294" y="6350765"/>
            <a:ext cx="14588046" cy="1000125"/>
            <a:chOff x="251788" y="6792200"/>
            <a:chExt cx="14588046" cy="1000125"/>
          </a:xfrm>
        </p:grpSpPr>
        <p:pic>
          <p:nvPicPr>
            <p:cNvPr id="30" name="Picture 29">
              <a:extLst>
                <a:ext uri="{FF2B5EF4-FFF2-40B4-BE49-F238E27FC236}">
                  <a16:creationId xmlns:a16="http://schemas.microsoft.com/office/drawing/2014/main" id="{A0EC8808-353F-1CC4-913B-DE684CC1A424}"/>
                </a:ext>
              </a:extLst>
            </p:cNvPr>
            <p:cNvPicPr>
              <a:picLocks noChangeAspect="1"/>
            </p:cNvPicPr>
            <p:nvPr/>
          </p:nvPicPr>
          <p:blipFill>
            <a:blip r:embed="rId21"/>
            <a:stretch>
              <a:fillRect/>
            </a:stretch>
          </p:blipFill>
          <p:spPr>
            <a:xfrm>
              <a:off x="11982334" y="6792200"/>
              <a:ext cx="2857500" cy="1000125"/>
            </a:xfrm>
            <a:prstGeom prst="rect">
              <a:avLst/>
            </a:prstGeom>
          </p:spPr>
        </p:pic>
        <p:grpSp>
          <p:nvGrpSpPr>
            <p:cNvPr id="31" name="Group 30">
              <a:extLst>
                <a:ext uri="{FF2B5EF4-FFF2-40B4-BE49-F238E27FC236}">
                  <a16:creationId xmlns:a16="http://schemas.microsoft.com/office/drawing/2014/main" id="{9FE4656B-B3B1-8867-2261-6D2D15359975}"/>
                </a:ext>
              </a:extLst>
            </p:cNvPr>
            <p:cNvGrpSpPr/>
            <p:nvPr/>
          </p:nvGrpSpPr>
          <p:grpSpPr>
            <a:xfrm>
              <a:off x="251788" y="6994559"/>
              <a:ext cx="8770752" cy="595406"/>
              <a:chOff x="251788" y="7124422"/>
              <a:chExt cx="8770752" cy="595406"/>
            </a:xfrm>
          </p:grpSpPr>
          <p:pic>
            <p:nvPicPr>
              <p:cNvPr id="32" name="Picture 31">
                <a:extLst>
                  <a:ext uri="{FF2B5EF4-FFF2-40B4-BE49-F238E27FC236}">
                    <a16:creationId xmlns:a16="http://schemas.microsoft.com/office/drawing/2014/main" id="{4ACDDB3C-D166-DC61-7BBC-E28805230711}"/>
                  </a:ext>
                </a:extLst>
              </p:cNvPr>
              <p:cNvPicPr>
                <a:picLocks noChangeAspect="1"/>
              </p:cNvPicPr>
              <p:nvPr/>
            </p:nvPicPr>
            <p:blipFill>
              <a:blip r:embed="rId22"/>
              <a:stretch>
                <a:fillRect/>
              </a:stretch>
            </p:blipFill>
            <p:spPr>
              <a:xfrm>
                <a:off x="4060058" y="7124423"/>
                <a:ext cx="1157732" cy="595405"/>
              </a:xfrm>
              <a:prstGeom prst="rect">
                <a:avLst/>
              </a:prstGeom>
            </p:spPr>
          </p:pic>
          <p:pic>
            <p:nvPicPr>
              <p:cNvPr id="33" name="Picture 32">
                <a:extLst>
                  <a:ext uri="{FF2B5EF4-FFF2-40B4-BE49-F238E27FC236}">
                    <a16:creationId xmlns:a16="http://schemas.microsoft.com/office/drawing/2014/main" id="{5CE5CE13-2F39-F6F5-C346-7DEF3D180761}"/>
                  </a:ext>
                </a:extLst>
              </p:cNvPr>
              <p:cNvPicPr>
                <a:picLocks noChangeAspect="1"/>
              </p:cNvPicPr>
              <p:nvPr/>
            </p:nvPicPr>
            <p:blipFill>
              <a:blip r:embed="rId23"/>
              <a:stretch>
                <a:fillRect/>
              </a:stretch>
            </p:blipFill>
            <p:spPr>
              <a:xfrm>
                <a:off x="251788" y="7181402"/>
                <a:ext cx="1158072" cy="481446"/>
              </a:xfrm>
              <a:prstGeom prst="rect">
                <a:avLst/>
              </a:prstGeom>
            </p:spPr>
          </p:pic>
          <p:pic>
            <p:nvPicPr>
              <p:cNvPr id="34" name="Picture 33">
                <a:extLst>
                  <a:ext uri="{FF2B5EF4-FFF2-40B4-BE49-F238E27FC236}">
                    <a16:creationId xmlns:a16="http://schemas.microsoft.com/office/drawing/2014/main" id="{663FDBEF-EC0D-C997-7148-BDFA4E81D4A1}"/>
                  </a:ext>
                </a:extLst>
              </p:cNvPr>
              <p:cNvPicPr>
                <a:picLocks noChangeAspect="1"/>
              </p:cNvPicPr>
              <p:nvPr/>
            </p:nvPicPr>
            <p:blipFill>
              <a:blip r:embed="rId24"/>
              <a:stretch>
                <a:fillRect/>
              </a:stretch>
            </p:blipFill>
            <p:spPr>
              <a:xfrm>
                <a:off x="7843636" y="7124422"/>
                <a:ext cx="1178904" cy="595406"/>
              </a:xfrm>
              <a:prstGeom prst="rect">
                <a:avLst/>
              </a:prstGeom>
            </p:spPr>
          </p:pic>
          <p:pic>
            <p:nvPicPr>
              <p:cNvPr id="35" name="Picture 34">
                <a:extLst>
                  <a:ext uri="{FF2B5EF4-FFF2-40B4-BE49-F238E27FC236}">
                    <a16:creationId xmlns:a16="http://schemas.microsoft.com/office/drawing/2014/main" id="{D8E3990C-B33A-A7D6-0724-E77C0085D4E7}"/>
                  </a:ext>
                </a:extLst>
              </p:cNvPr>
              <p:cNvPicPr>
                <a:picLocks noChangeAspect="1"/>
              </p:cNvPicPr>
              <p:nvPr/>
            </p:nvPicPr>
            <p:blipFill>
              <a:blip r:embed="rId25"/>
              <a:stretch>
                <a:fillRect/>
              </a:stretch>
            </p:blipFill>
            <p:spPr>
              <a:xfrm>
                <a:off x="1792220" y="7193525"/>
                <a:ext cx="1885478" cy="457200"/>
              </a:xfrm>
              <a:prstGeom prst="rect">
                <a:avLst/>
              </a:prstGeom>
            </p:spPr>
          </p:pic>
          <p:pic>
            <p:nvPicPr>
              <p:cNvPr id="36" name="Picture 35">
                <a:extLst>
                  <a:ext uri="{FF2B5EF4-FFF2-40B4-BE49-F238E27FC236}">
                    <a16:creationId xmlns:a16="http://schemas.microsoft.com/office/drawing/2014/main" id="{CCF9F367-348E-8317-9286-80D87186C5C0}"/>
                  </a:ext>
                </a:extLst>
              </p:cNvPr>
              <p:cNvPicPr>
                <a:picLocks noChangeAspect="1"/>
              </p:cNvPicPr>
              <p:nvPr/>
            </p:nvPicPr>
            <p:blipFill>
              <a:blip r:embed="rId26"/>
              <a:stretch>
                <a:fillRect/>
              </a:stretch>
            </p:blipFill>
            <p:spPr>
              <a:xfrm>
                <a:off x="5600150" y="7193525"/>
                <a:ext cx="1861127" cy="457200"/>
              </a:xfrm>
              <a:prstGeom prst="rect">
                <a:avLst/>
              </a:prstGeom>
            </p:spPr>
          </p:pic>
        </p:grpSp>
      </p:grpSp>
      <p:grpSp>
        <p:nvGrpSpPr>
          <p:cNvPr id="37" name="Group 36">
            <a:extLst>
              <a:ext uri="{FF2B5EF4-FFF2-40B4-BE49-F238E27FC236}">
                <a16:creationId xmlns:a16="http://schemas.microsoft.com/office/drawing/2014/main" id="{AA44226C-1B14-E8D8-77DD-3DFF2D73614F}"/>
              </a:ext>
            </a:extLst>
          </p:cNvPr>
          <p:cNvGrpSpPr/>
          <p:nvPr/>
        </p:nvGrpSpPr>
        <p:grpSpPr>
          <a:xfrm>
            <a:off x="1040294" y="4578718"/>
            <a:ext cx="14481874" cy="1097280"/>
            <a:chOff x="1040294" y="5020153"/>
            <a:chExt cx="14481874" cy="1097280"/>
          </a:xfrm>
        </p:grpSpPr>
        <p:pic>
          <p:nvPicPr>
            <p:cNvPr id="38" name="Picture 37">
              <a:extLst>
                <a:ext uri="{FF2B5EF4-FFF2-40B4-BE49-F238E27FC236}">
                  <a16:creationId xmlns:a16="http://schemas.microsoft.com/office/drawing/2014/main" id="{9CF21560-F40C-F9B3-DBFB-43D26C8F74DB}"/>
                </a:ext>
              </a:extLst>
            </p:cNvPr>
            <p:cNvPicPr>
              <a:picLocks noChangeAspect="1"/>
            </p:cNvPicPr>
            <p:nvPr/>
          </p:nvPicPr>
          <p:blipFill>
            <a:blip r:embed="rId27"/>
            <a:stretch>
              <a:fillRect/>
            </a:stretch>
          </p:blipFill>
          <p:spPr>
            <a:xfrm>
              <a:off x="4389381" y="5291473"/>
              <a:ext cx="3084800" cy="554641"/>
            </a:xfrm>
            <a:prstGeom prst="rect">
              <a:avLst/>
            </a:prstGeom>
          </p:spPr>
        </p:pic>
        <p:pic>
          <p:nvPicPr>
            <p:cNvPr id="39" name="Picture 38">
              <a:extLst>
                <a:ext uri="{FF2B5EF4-FFF2-40B4-BE49-F238E27FC236}">
                  <a16:creationId xmlns:a16="http://schemas.microsoft.com/office/drawing/2014/main" id="{C54134A7-EB59-0208-C0AB-3CD4946B02C6}"/>
                </a:ext>
              </a:extLst>
            </p:cNvPr>
            <p:cNvPicPr>
              <a:picLocks noChangeAspect="1"/>
            </p:cNvPicPr>
            <p:nvPr/>
          </p:nvPicPr>
          <p:blipFill>
            <a:blip r:embed="rId28"/>
            <a:srcRect t="11379" b="9513"/>
            <a:stretch/>
          </p:blipFill>
          <p:spPr>
            <a:xfrm>
              <a:off x="12877013" y="5020153"/>
              <a:ext cx="2645155" cy="1097280"/>
            </a:xfrm>
            <a:prstGeom prst="rect">
              <a:avLst/>
            </a:prstGeom>
          </p:spPr>
        </p:pic>
        <p:pic>
          <p:nvPicPr>
            <p:cNvPr id="40" name="Picture 39">
              <a:extLst>
                <a:ext uri="{FF2B5EF4-FFF2-40B4-BE49-F238E27FC236}">
                  <a16:creationId xmlns:a16="http://schemas.microsoft.com/office/drawing/2014/main" id="{9545BCCE-223E-DEDD-EEDC-6780C8F19A42}"/>
                </a:ext>
              </a:extLst>
            </p:cNvPr>
            <p:cNvPicPr>
              <a:picLocks noChangeAspect="1"/>
            </p:cNvPicPr>
            <p:nvPr/>
          </p:nvPicPr>
          <p:blipFill>
            <a:blip r:embed="rId29"/>
            <a:stretch>
              <a:fillRect/>
            </a:stretch>
          </p:blipFill>
          <p:spPr>
            <a:xfrm>
              <a:off x="7840050" y="5271091"/>
              <a:ext cx="1970996" cy="595405"/>
            </a:xfrm>
            <a:prstGeom prst="rect">
              <a:avLst/>
            </a:prstGeom>
          </p:spPr>
        </p:pic>
        <p:pic>
          <p:nvPicPr>
            <p:cNvPr id="41" name="Picture 40">
              <a:extLst>
                <a:ext uri="{FF2B5EF4-FFF2-40B4-BE49-F238E27FC236}">
                  <a16:creationId xmlns:a16="http://schemas.microsoft.com/office/drawing/2014/main" id="{60F9ECFD-0606-637C-82FD-F89C4B372EC8}"/>
                </a:ext>
              </a:extLst>
            </p:cNvPr>
            <p:cNvPicPr>
              <a:picLocks noChangeAspect="1"/>
            </p:cNvPicPr>
            <p:nvPr/>
          </p:nvPicPr>
          <p:blipFill>
            <a:blip r:embed="rId30"/>
            <a:stretch>
              <a:fillRect/>
            </a:stretch>
          </p:blipFill>
          <p:spPr>
            <a:xfrm>
              <a:off x="2812931" y="5243120"/>
              <a:ext cx="1210582" cy="651346"/>
            </a:xfrm>
            <a:prstGeom prst="rect">
              <a:avLst/>
            </a:prstGeom>
          </p:spPr>
        </p:pic>
        <p:pic>
          <p:nvPicPr>
            <p:cNvPr id="42" name="Picture 41">
              <a:extLst>
                <a:ext uri="{FF2B5EF4-FFF2-40B4-BE49-F238E27FC236}">
                  <a16:creationId xmlns:a16="http://schemas.microsoft.com/office/drawing/2014/main" id="{084D76C2-06D0-27A7-9573-32B2922DAD60}"/>
                </a:ext>
              </a:extLst>
            </p:cNvPr>
            <p:cNvPicPr>
              <a:picLocks noChangeAspect="1"/>
            </p:cNvPicPr>
            <p:nvPr/>
          </p:nvPicPr>
          <p:blipFill>
            <a:blip r:embed="rId31"/>
            <a:stretch>
              <a:fillRect/>
            </a:stretch>
          </p:blipFill>
          <p:spPr>
            <a:xfrm>
              <a:off x="1040294" y="5340193"/>
              <a:ext cx="1406769" cy="457200"/>
            </a:xfrm>
            <a:prstGeom prst="rect">
              <a:avLst/>
            </a:prstGeom>
          </p:spPr>
        </p:pic>
      </p:grpSp>
    </p:spTree>
    <p:extLst>
      <p:ext uri="{BB962C8B-B14F-4D97-AF65-F5344CB8AC3E}">
        <p14:creationId xmlns:p14="http://schemas.microsoft.com/office/powerpoint/2010/main" val="339957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sitting at a desk with multiple computer screens&#10;&#10;Description automatically generated">
            <a:extLst>
              <a:ext uri="{FF2B5EF4-FFF2-40B4-BE49-F238E27FC236}">
                <a16:creationId xmlns:a16="http://schemas.microsoft.com/office/drawing/2014/main" id="{49CBDA7A-6183-6759-D187-51771825410D}"/>
              </a:ext>
            </a:extLst>
          </p:cNvPr>
          <p:cNvPicPr>
            <a:picLocks noGrp="1" noChangeAspect="1"/>
          </p:cNvPicPr>
          <p:nvPr>
            <p:ph type="pic" sz="quarter" idx="15"/>
          </p:nvPr>
        </p:nvPicPr>
        <p:blipFill>
          <a:blip r:embed="rId3"/>
          <a:srcRect l="17250" r="17250"/>
          <a:stretch/>
        </p:blipFill>
        <p:spPr>
          <a:xfrm>
            <a:off x="9160047" y="1180031"/>
            <a:ext cx="9134856" cy="9134856"/>
          </a:xfrm>
          <a:noFill/>
        </p:spPr>
      </p:pic>
      <p:sp>
        <p:nvSpPr>
          <p:cNvPr id="4" name="Text Placeholder 3">
            <a:extLst>
              <a:ext uri="{FF2B5EF4-FFF2-40B4-BE49-F238E27FC236}">
                <a16:creationId xmlns:a16="http://schemas.microsoft.com/office/drawing/2014/main" id="{901D419D-1210-1A47-86E8-B6753793586A}"/>
              </a:ext>
            </a:extLst>
          </p:cNvPr>
          <p:cNvSpPr>
            <a:spLocks noGrp="1"/>
          </p:cNvSpPr>
          <p:nvPr>
            <p:ph type="body" sz="quarter" idx="13"/>
          </p:nvPr>
        </p:nvSpPr>
        <p:spPr>
          <a:xfrm>
            <a:off x="400050" y="1714500"/>
            <a:ext cx="8355807" cy="7372350"/>
          </a:xfrm>
        </p:spPr>
        <p:txBody>
          <a:bodyPr>
            <a:normAutofit/>
          </a:bodyPr>
          <a:lstStyle/>
          <a:p>
            <a:pPr marL="457200"/>
            <a:r>
              <a:rPr lang="en-US"/>
              <a:t>Carriers</a:t>
            </a:r>
          </a:p>
          <a:p>
            <a:pPr marL="457200"/>
            <a:r>
              <a:rPr lang="en-US"/>
              <a:t>Asset Managers</a:t>
            </a:r>
          </a:p>
          <a:p>
            <a:pPr marL="457200"/>
            <a:r>
              <a:rPr lang="en-US"/>
              <a:t>Reinsurers</a:t>
            </a:r>
          </a:p>
          <a:p>
            <a:pPr marL="457200"/>
            <a:r>
              <a:rPr lang="en-US"/>
              <a:t>Private Equity Firms</a:t>
            </a:r>
          </a:p>
          <a:p>
            <a:pPr marL="457200"/>
            <a:r>
              <a:rPr lang="en-US"/>
              <a:t>Foreign Insurers</a:t>
            </a:r>
          </a:p>
        </p:txBody>
      </p:sp>
      <p:sp>
        <p:nvSpPr>
          <p:cNvPr id="2" name="Title 1">
            <a:extLst>
              <a:ext uri="{FF2B5EF4-FFF2-40B4-BE49-F238E27FC236}">
                <a16:creationId xmlns:a16="http://schemas.microsoft.com/office/drawing/2014/main" id="{9E2F02CB-32C3-BA9A-800D-E3A622A7CA41}"/>
              </a:ext>
            </a:extLst>
          </p:cNvPr>
          <p:cNvSpPr>
            <a:spLocks noGrp="1"/>
          </p:cNvSpPr>
          <p:nvPr>
            <p:ph type="title"/>
          </p:nvPr>
        </p:nvSpPr>
        <p:spPr>
          <a:xfrm>
            <a:off x="8673" y="-46296"/>
            <a:ext cx="18287997" cy="1335512"/>
          </a:xfrm>
        </p:spPr>
        <p:txBody>
          <a:bodyPr vert="horz" wrap="none" lIns="274320" tIns="0" rIns="182880" bIns="0" rtlCol="0" anchor="ctr" anchorCtr="0">
            <a:normAutofit/>
          </a:bodyPr>
          <a:lstStyle/>
          <a:p>
            <a:r>
              <a:rPr lang="en-US" b="0" baseline="0">
                <a:latin typeface="Aptos" panose="020B0004020202020204" pitchFamily="34" charset="0"/>
                <a:ea typeface="+mj-ea"/>
                <a:cs typeface="Arial"/>
              </a:rPr>
              <a:t>Capital in the Industry Is at Record Levels</a:t>
            </a:r>
          </a:p>
        </p:txBody>
      </p:sp>
    </p:spTree>
    <p:extLst>
      <p:ext uri="{BB962C8B-B14F-4D97-AF65-F5344CB8AC3E}">
        <p14:creationId xmlns:p14="http://schemas.microsoft.com/office/powerpoint/2010/main" val="366333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mpass on rocks near water&#10;&#10;Description automatically generated">
            <a:extLst>
              <a:ext uri="{FF2B5EF4-FFF2-40B4-BE49-F238E27FC236}">
                <a16:creationId xmlns:a16="http://schemas.microsoft.com/office/drawing/2014/main" id="{6D50CE6B-2CE2-DEC8-4513-B39A98D56E5C}"/>
              </a:ext>
            </a:extLst>
          </p:cNvPr>
          <p:cNvPicPr>
            <a:picLocks noGrp="1" noChangeAspect="1"/>
          </p:cNvPicPr>
          <p:nvPr>
            <p:ph type="pic" sz="quarter" idx="10"/>
          </p:nvPr>
        </p:nvPicPr>
        <p:blipFill>
          <a:blip r:embed="rId3"/>
          <a:srcRect t="38449" b="10404"/>
          <a:stretch/>
        </p:blipFill>
        <p:spPr>
          <a:xfrm>
            <a:off x="20" y="1"/>
            <a:ext cx="18287980" cy="6243638"/>
          </a:xfrm>
          <a:noFill/>
        </p:spPr>
      </p:pic>
      <p:sp>
        <p:nvSpPr>
          <p:cNvPr id="5" name="Title 4">
            <a:extLst>
              <a:ext uri="{FF2B5EF4-FFF2-40B4-BE49-F238E27FC236}">
                <a16:creationId xmlns:a16="http://schemas.microsoft.com/office/drawing/2014/main" id="{D06DB14A-CD99-192E-D175-F221C1A65758}"/>
              </a:ext>
            </a:extLst>
          </p:cNvPr>
          <p:cNvSpPr>
            <a:spLocks noGrp="1"/>
          </p:cNvSpPr>
          <p:nvPr>
            <p:ph type="title"/>
          </p:nvPr>
        </p:nvSpPr>
        <p:spPr>
          <a:xfrm>
            <a:off x="8674" y="6586538"/>
            <a:ext cx="18036440" cy="1828799"/>
          </a:xfrm>
        </p:spPr>
        <p:txBody>
          <a:bodyPr wrap="none" anchor="ctr">
            <a:normAutofit/>
          </a:bodyPr>
          <a:lstStyle/>
          <a:p>
            <a:r>
              <a:rPr lang="en-US" dirty="0"/>
              <a:t>Key Trends Shaping Actuarial Demand</a:t>
            </a:r>
          </a:p>
        </p:txBody>
      </p:sp>
    </p:spTree>
    <p:extLst>
      <p:ext uri="{BB962C8B-B14F-4D97-AF65-F5344CB8AC3E}">
        <p14:creationId xmlns:p14="http://schemas.microsoft.com/office/powerpoint/2010/main" val="421419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1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666F6-9375-CE83-07B5-2111D53C3437}"/>
              </a:ext>
            </a:extLst>
          </p:cNvPr>
          <p:cNvSpPr>
            <a:spLocks noGrp="1"/>
          </p:cNvSpPr>
          <p:nvPr>
            <p:ph type="title"/>
          </p:nvPr>
        </p:nvSpPr>
        <p:spPr/>
        <p:txBody>
          <a:bodyPr/>
          <a:lstStyle/>
          <a:p>
            <a:r>
              <a:rPr lang="en-US" dirty="0"/>
              <a:t>Key Trends Shaping Actuarial Demand</a:t>
            </a:r>
          </a:p>
        </p:txBody>
      </p:sp>
      <p:sp>
        <p:nvSpPr>
          <p:cNvPr id="4" name="Text Placeholder 3">
            <a:extLst>
              <a:ext uri="{FF2B5EF4-FFF2-40B4-BE49-F238E27FC236}">
                <a16:creationId xmlns:a16="http://schemas.microsoft.com/office/drawing/2014/main" id="{E9182100-28EC-27CA-DAC0-888DF6A2311A}"/>
              </a:ext>
            </a:extLst>
          </p:cNvPr>
          <p:cNvSpPr>
            <a:spLocks noGrp="1"/>
          </p:cNvSpPr>
          <p:nvPr>
            <p:ph type="body" sz="quarter" idx="10"/>
          </p:nvPr>
        </p:nvSpPr>
        <p:spPr/>
        <p:txBody>
          <a:bodyPr/>
          <a:lstStyle/>
          <a:p>
            <a:pPr marL="571500" indent="-571500">
              <a:buFont typeface="Arial" panose="020B0604020202020204" pitchFamily="34" charset="0"/>
              <a:buChar char="•"/>
            </a:pPr>
            <a:r>
              <a:rPr lang="en-US" sz="4000" dirty="0"/>
              <a:t>Technology and Artificial Intelligence</a:t>
            </a:r>
          </a:p>
          <a:p>
            <a:pPr marL="571500" indent="-571500">
              <a:buFont typeface="Arial" panose="020B0604020202020204" pitchFamily="34" charset="0"/>
              <a:buChar char="•"/>
            </a:pPr>
            <a:r>
              <a:rPr lang="en-US" sz="4000" dirty="0"/>
              <a:t>Skillset Evolution</a:t>
            </a:r>
          </a:p>
          <a:p>
            <a:pPr marL="571500" indent="-571500">
              <a:buFont typeface="Arial" panose="020B0604020202020204" pitchFamily="34" charset="0"/>
              <a:buChar char="•"/>
            </a:pPr>
            <a:r>
              <a:rPr lang="en-US" sz="4000" dirty="0"/>
              <a:t>Non-Credentialed Staff</a:t>
            </a:r>
          </a:p>
          <a:p>
            <a:pPr marL="571500" indent="-571500">
              <a:buFont typeface="Arial" panose="020B0604020202020204" pitchFamily="34" charset="0"/>
              <a:buChar char="•"/>
            </a:pPr>
            <a:r>
              <a:rPr lang="en-US" sz="4000" dirty="0"/>
              <a:t>Offshoring/Nearshoring</a:t>
            </a:r>
          </a:p>
          <a:p>
            <a:pPr marL="571500" indent="-571500">
              <a:buFont typeface="Arial" panose="020B0604020202020204" pitchFamily="34" charset="0"/>
              <a:buChar char="•"/>
            </a:pPr>
            <a:endParaRPr lang="en-US" sz="4000" dirty="0"/>
          </a:p>
        </p:txBody>
      </p:sp>
      <p:pic>
        <p:nvPicPr>
          <p:cNvPr id="7" name="Picture Placeholder 6" descr="A group of people walking on a street&#10;&#10;Description automatically generated">
            <a:extLst>
              <a:ext uri="{FF2B5EF4-FFF2-40B4-BE49-F238E27FC236}">
                <a16:creationId xmlns:a16="http://schemas.microsoft.com/office/drawing/2014/main" id="{34A53671-BA05-961A-F91C-441BCB4B987D}"/>
              </a:ext>
            </a:extLst>
          </p:cNvPr>
          <p:cNvPicPr>
            <a:picLocks noGrp="1" noChangeAspect="1"/>
          </p:cNvPicPr>
          <p:nvPr>
            <p:ph type="pic" sz="quarter" idx="11"/>
          </p:nvPr>
        </p:nvPicPr>
        <p:blipFill>
          <a:blip r:embed="rId3"/>
          <a:srcRect l="8811" r="8811"/>
          <a:stretch>
            <a:fillRect/>
          </a:stretch>
        </p:blipFill>
        <p:spPr/>
      </p:pic>
    </p:spTree>
    <p:extLst>
      <p:ext uri="{BB962C8B-B14F-4D97-AF65-F5344CB8AC3E}">
        <p14:creationId xmlns:p14="http://schemas.microsoft.com/office/powerpoint/2010/main" val="285838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lass ball on a rock&#10;&#10;Description automatically generated">
            <a:extLst>
              <a:ext uri="{FF2B5EF4-FFF2-40B4-BE49-F238E27FC236}">
                <a16:creationId xmlns:a16="http://schemas.microsoft.com/office/drawing/2014/main" id="{392A4CFA-2413-1991-1020-2EF45CED8486}"/>
              </a:ext>
            </a:extLst>
          </p:cNvPr>
          <p:cNvPicPr>
            <a:picLocks noGrp="1" noChangeAspect="1"/>
          </p:cNvPicPr>
          <p:nvPr>
            <p:ph type="pic" sz="quarter" idx="10"/>
          </p:nvPr>
        </p:nvPicPr>
        <p:blipFill>
          <a:blip r:embed="rId3"/>
          <a:srcRect t="35197" b="13656"/>
          <a:stretch/>
        </p:blipFill>
        <p:spPr>
          <a:xfrm>
            <a:off x="20" y="1"/>
            <a:ext cx="18287980" cy="6243638"/>
          </a:xfrm>
          <a:noFill/>
        </p:spPr>
      </p:pic>
      <p:sp>
        <p:nvSpPr>
          <p:cNvPr id="2" name="Title 1">
            <a:extLst>
              <a:ext uri="{FF2B5EF4-FFF2-40B4-BE49-F238E27FC236}">
                <a16:creationId xmlns:a16="http://schemas.microsoft.com/office/drawing/2014/main" id="{D943D931-D221-3379-1BE6-56911D7C52CD}"/>
              </a:ext>
            </a:extLst>
          </p:cNvPr>
          <p:cNvSpPr>
            <a:spLocks noGrp="1"/>
          </p:cNvSpPr>
          <p:nvPr>
            <p:ph type="title"/>
          </p:nvPr>
        </p:nvSpPr>
        <p:spPr>
          <a:xfrm>
            <a:off x="8674" y="6586538"/>
            <a:ext cx="18036440" cy="1828799"/>
          </a:xfrm>
        </p:spPr>
        <p:txBody>
          <a:bodyPr wrap="none" anchor="ctr">
            <a:normAutofit/>
          </a:bodyPr>
          <a:lstStyle/>
          <a:p>
            <a:r>
              <a:rPr lang="en-US" dirty="0"/>
              <a:t>The Future of Life Insurance and Annuities</a:t>
            </a:r>
          </a:p>
        </p:txBody>
      </p:sp>
    </p:spTree>
    <p:extLst>
      <p:ext uri="{BB962C8B-B14F-4D97-AF65-F5344CB8AC3E}">
        <p14:creationId xmlns:p14="http://schemas.microsoft.com/office/powerpoint/2010/main" val="323057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95C7-8BD1-8DF2-C854-BD7F9E0FF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B86C3-51F9-DA44-702B-A9C6B0555D89}"/>
              </a:ext>
            </a:extLst>
          </p:cNvPr>
          <p:cNvSpPr>
            <a:spLocks noGrp="1"/>
          </p:cNvSpPr>
          <p:nvPr>
            <p:ph type="title"/>
          </p:nvPr>
        </p:nvSpPr>
        <p:spPr/>
        <p:txBody>
          <a:bodyPr/>
          <a:lstStyle/>
          <a:p>
            <a:r>
              <a:rPr lang="en-US" dirty="0"/>
              <a:t>Key Trends</a:t>
            </a:r>
          </a:p>
        </p:txBody>
      </p:sp>
      <p:pic>
        <p:nvPicPr>
          <p:cNvPr id="8" name="Picture Placeholder 7" descr="A close up of a lens&#10;&#10;Description automatically generated">
            <a:extLst>
              <a:ext uri="{FF2B5EF4-FFF2-40B4-BE49-F238E27FC236}">
                <a16:creationId xmlns:a16="http://schemas.microsoft.com/office/drawing/2014/main" id="{5FE38E48-DD0B-AB3D-B875-698D3734CCC3}"/>
              </a:ext>
            </a:extLst>
          </p:cNvPr>
          <p:cNvPicPr>
            <a:picLocks noGrp="1" noChangeAspect="1"/>
          </p:cNvPicPr>
          <p:nvPr>
            <p:ph type="pic" sz="quarter" idx="11"/>
          </p:nvPr>
        </p:nvPicPr>
        <p:blipFill>
          <a:blip r:embed="rId3"/>
          <a:srcRect l="8760" r="8760"/>
          <a:stretch>
            <a:fillRect/>
          </a:stretch>
        </p:blipFill>
        <p:spPr/>
      </p:pic>
      <p:sp>
        <p:nvSpPr>
          <p:cNvPr id="3" name="Text Placeholder 3">
            <a:extLst>
              <a:ext uri="{FF2B5EF4-FFF2-40B4-BE49-F238E27FC236}">
                <a16:creationId xmlns:a16="http://schemas.microsoft.com/office/drawing/2014/main" id="{675CA761-B6D7-CCC5-AE38-DD345CF326AD}"/>
              </a:ext>
            </a:extLst>
          </p:cNvPr>
          <p:cNvSpPr txBox="1">
            <a:spLocks/>
          </p:cNvSpPr>
          <p:nvPr/>
        </p:nvSpPr>
        <p:spPr>
          <a:xfrm>
            <a:off x="1028783" y="1714500"/>
            <a:ext cx="7752610" cy="5233988"/>
          </a:xfrm>
          <a:prstGeom prst="rect">
            <a:avLst/>
          </a:prstGeom>
        </p:spPr>
        <p:txBody>
          <a:bodyPr/>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marL="457200" indent="-457200" defTabSz="914400">
              <a:lnSpc>
                <a:spcPct val="100000"/>
              </a:lnSpc>
              <a:buFont typeface="Arial" panose="020B0604020202020204" pitchFamily="34" charset="0"/>
              <a:buChar char="•"/>
            </a:pPr>
            <a:r>
              <a:rPr lang="en-US" kern="0" dirty="0">
                <a:latin typeface="Aptos" panose="020B0004020202020204" pitchFamily="34" charset="0"/>
              </a:rPr>
              <a:t>Record Annuity Results</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…but Variable Annuities Are Declining</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Record Life Results</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…but Policy Counts Are Falling</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Record Life Insurance Demand</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…but Supply Is Challenged</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Record Industry Revenue</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…but Expenses Are Also Growing</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Continued Consolidation of the Independent Channel</a:t>
            </a:r>
          </a:p>
          <a:p>
            <a:pPr marL="457200" indent="-457200" defTabSz="914400">
              <a:lnSpc>
                <a:spcPct val="100000"/>
              </a:lnSpc>
              <a:buFont typeface="Arial" panose="020B0604020202020204" pitchFamily="34" charset="0"/>
              <a:buChar char="•"/>
            </a:pPr>
            <a:r>
              <a:rPr lang="en-US" kern="0" dirty="0">
                <a:latin typeface="Aptos" panose="020B0004020202020204" pitchFamily="34" charset="0"/>
              </a:rPr>
              <a:t>Capital in the Industry Is at Record Levels</a:t>
            </a:r>
          </a:p>
        </p:txBody>
      </p:sp>
    </p:spTree>
    <p:extLst>
      <p:ext uri="{BB962C8B-B14F-4D97-AF65-F5344CB8AC3E}">
        <p14:creationId xmlns:p14="http://schemas.microsoft.com/office/powerpoint/2010/main" val="8474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0438-9A0C-6296-2EC3-DD58EBF4A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5FD17-E1E9-4F3B-07F6-78B96FB24CB9}"/>
              </a:ext>
            </a:extLst>
          </p:cNvPr>
          <p:cNvSpPr>
            <a:spLocks noGrp="1"/>
          </p:cNvSpPr>
          <p:nvPr>
            <p:ph type="title"/>
          </p:nvPr>
        </p:nvSpPr>
        <p:spPr/>
        <p:txBody>
          <a:bodyPr/>
          <a:lstStyle/>
          <a:p>
            <a:r>
              <a:rPr lang="en-US" dirty="0"/>
              <a:t>Record Annuity Results</a:t>
            </a:r>
            <a:endParaRPr lang="en-US" dirty="0">
              <a:solidFill>
                <a:srgbClr val="FF0000"/>
              </a:solidFill>
            </a:endParaRPr>
          </a:p>
        </p:txBody>
      </p:sp>
      <p:sp>
        <p:nvSpPr>
          <p:cNvPr id="3" name="Rectangle 2">
            <a:hlinkClick r:id="rId3"/>
            <a:extLst>
              <a:ext uri="{FF2B5EF4-FFF2-40B4-BE49-F238E27FC236}">
                <a16:creationId xmlns:a16="http://schemas.microsoft.com/office/drawing/2014/main" id="{AA01708A-7BB7-8124-7D82-3AE28A135047}"/>
              </a:ext>
            </a:extLst>
          </p:cNvPr>
          <p:cNvSpPr/>
          <p:nvPr/>
        </p:nvSpPr>
        <p:spPr>
          <a:xfrm>
            <a:off x="15773400" y="9043988"/>
            <a:ext cx="2018445" cy="945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ptos" panose="020B0004020202020204" pitchFamily="34" charset="0"/>
            </a:endParaRPr>
          </a:p>
        </p:txBody>
      </p:sp>
      <p:sp>
        <p:nvSpPr>
          <p:cNvPr id="11" name="Content Placeholder 2">
            <a:extLst>
              <a:ext uri="{FF2B5EF4-FFF2-40B4-BE49-F238E27FC236}">
                <a16:creationId xmlns:a16="http://schemas.microsoft.com/office/drawing/2014/main" id="{3E54F370-DECE-91C4-A523-4125BEB2DA2A}"/>
              </a:ext>
            </a:extLst>
          </p:cNvPr>
          <p:cNvSpPr txBox="1">
            <a:spLocks/>
          </p:cNvSpPr>
          <p:nvPr/>
        </p:nvSpPr>
        <p:spPr>
          <a:xfrm>
            <a:off x="849566" y="1024478"/>
            <a:ext cx="16942280" cy="9144539"/>
          </a:xfrm>
          <a:prstGeom prst="rect">
            <a:avLst/>
          </a:prstGeom>
        </p:spPr>
        <p:txBody>
          <a:bodyPr>
            <a:normAutofit fontScale="77500" lnSpcReduction="20000"/>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fontAlgn="auto">
              <a:lnSpc>
                <a:spcPct val="90000"/>
              </a:lnSpc>
              <a:spcBef>
                <a:spcPts val="1500"/>
              </a:spcBef>
              <a:spcAft>
                <a:spcPts val="0"/>
              </a:spcAft>
              <a:buClrTx/>
              <a:buSzTx/>
              <a:defRPr/>
            </a:pPr>
            <a:endParaRPr lang="en-US" sz="435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10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10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10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39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39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1500"/>
              </a:spcBef>
              <a:spcAft>
                <a:spcPts val="0"/>
              </a:spcAft>
              <a:buClrTx/>
              <a:buSzTx/>
              <a:defRPr/>
            </a:pPr>
            <a:endParaRPr lang="en-US" sz="3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spcAft>
                <a:spcPts val="1890"/>
              </a:spcAft>
              <a:buClr>
                <a:srgbClr val="0B9EC1"/>
              </a:buClr>
              <a:defRPr/>
            </a:pPr>
            <a:br>
              <a:rPr lang="en-US" sz="3000" kern="0" dirty="0">
                <a:solidFill>
                  <a:srgbClr val="000000"/>
                </a:solidFill>
                <a:latin typeface="Aptos" panose="020B0004020202020204" pitchFamily="34" charset="0"/>
              </a:rPr>
            </a:br>
            <a:endParaRPr lang="en-US" sz="3000" kern="0" dirty="0">
              <a:solidFill>
                <a:srgbClr val="000000"/>
              </a:solidFill>
              <a:latin typeface="Aptos" panose="020B0004020202020204" pitchFamily="34" charset="0"/>
            </a:endParaRPr>
          </a:p>
          <a:p>
            <a:pPr>
              <a:spcAft>
                <a:spcPts val="1890"/>
              </a:spcAft>
              <a:buClr>
                <a:srgbClr val="0B9EC1"/>
              </a:buClr>
              <a:defRPr/>
            </a:pPr>
            <a:br>
              <a:rPr lang="en-US" sz="3600" kern="0" dirty="0">
                <a:solidFill>
                  <a:srgbClr val="000000"/>
                </a:solidFill>
                <a:latin typeface="Aptos" panose="020B0004020202020204" pitchFamily="34" charset="0"/>
              </a:rPr>
            </a:br>
            <a:endParaRPr lang="en-US" sz="3600" kern="0" dirty="0">
              <a:solidFill>
                <a:srgbClr val="000000"/>
              </a:solidFill>
              <a:latin typeface="Aptos" panose="020B0004020202020204" pitchFamily="34" charset="0"/>
            </a:endParaRPr>
          </a:p>
        </p:txBody>
      </p:sp>
      <p:sp>
        <p:nvSpPr>
          <p:cNvPr id="16" name="object 26">
            <a:extLst>
              <a:ext uri="{FF2B5EF4-FFF2-40B4-BE49-F238E27FC236}">
                <a16:creationId xmlns:a16="http://schemas.microsoft.com/office/drawing/2014/main" id="{F80A760E-3448-094D-A952-E42241690716}"/>
              </a:ext>
            </a:extLst>
          </p:cNvPr>
          <p:cNvSpPr txBox="1"/>
          <p:nvPr/>
        </p:nvSpPr>
        <p:spPr>
          <a:xfrm>
            <a:off x="665699" y="9457458"/>
            <a:ext cx="5830164" cy="420628"/>
          </a:xfrm>
          <a:prstGeom prst="rect">
            <a:avLst/>
          </a:prstGeom>
        </p:spPr>
        <p:txBody>
          <a:bodyPr vert="horz" wrap="square" lIns="0" tIns="25400" rIns="0" bIns="0" rtlCol="0">
            <a:spAutoFit/>
          </a:bodyPr>
          <a:lstStyle/>
          <a:p>
            <a:pPr marL="25400" marR="10160">
              <a:spcBef>
                <a:spcPts val="200"/>
              </a:spcBef>
              <a:defRPr/>
            </a:pPr>
            <a:r>
              <a:rPr lang="en-US" sz="1200" dirty="0">
                <a:latin typeface="Aptos" panose="020B0004020202020204" pitchFamily="34" charset="0"/>
              </a:rPr>
              <a:t>Dollars in billions. </a:t>
            </a:r>
          </a:p>
          <a:p>
            <a:pPr marL="25400" marR="10160">
              <a:spcBef>
                <a:spcPts val="200"/>
              </a:spcBef>
              <a:defRPr/>
            </a:pPr>
            <a:r>
              <a:rPr sz="1200" dirty="0">
                <a:solidFill>
                  <a:srgbClr val="000000"/>
                </a:solidFill>
                <a:latin typeface="Aptos" panose="020B0004020202020204" pitchFamily="34" charset="0"/>
                <a:cs typeface="Arial"/>
              </a:rPr>
              <a:t>Source:</a:t>
            </a:r>
            <a:r>
              <a:rPr lang="en-US" sz="1200" spc="360" dirty="0">
                <a:solidFill>
                  <a:srgbClr val="000000"/>
                </a:solidFill>
                <a:latin typeface="Aptos" panose="020B0004020202020204" pitchFamily="34" charset="0"/>
                <a:cs typeface="Arial"/>
              </a:rPr>
              <a:t> </a:t>
            </a:r>
            <a:r>
              <a:rPr lang="en-US" sz="1200" i="1" dirty="0">
                <a:solidFill>
                  <a:srgbClr val="000000"/>
                </a:solidFill>
                <a:latin typeface="Aptos" panose="020B0004020202020204" pitchFamily="34" charset="0"/>
                <a:cs typeface="Arial"/>
              </a:rPr>
              <a:t>U.S. Individual Annuity Sales Survey, </a:t>
            </a:r>
            <a:r>
              <a:rPr lang="en-US" sz="1200" dirty="0">
                <a:solidFill>
                  <a:srgbClr val="000000"/>
                </a:solidFill>
                <a:latin typeface="Aptos" panose="020B0004020202020204" pitchFamily="34" charset="0"/>
                <a:cs typeface="Arial"/>
              </a:rPr>
              <a:t>LIMRA.</a:t>
            </a:r>
            <a:endParaRPr sz="1200" dirty="0">
              <a:solidFill>
                <a:srgbClr val="000000"/>
              </a:solidFill>
              <a:latin typeface="Aptos" panose="020B0004020202020204" pitchFamily="34" charset="0"/>
              <a:cs typeface="Arial"/>
            </a:endParaRPr>
          </a:p>
        </p:txBody>
      </p:sp>
      <p:graphicFrame>
        <p:nvGraphicFramePr>
          <p:cNvPr id="17" name="Chart 16">
            <a:extLst>
              <a:ext uri="{FF2B5EF4-FFF2-40B4-BE49-F238E27FC236}">
                <a16:creationId xmlns:a16="http://schemas.microsoft.com/office/drawing/2014/main" id="{006DB9B5-D053-703B-647F-9BAA39BEBE0E}"/>
              </a:ext>
            </a:extLst>
          </p:cNvPr>
          <p:cNvGraphicFramePr/>
          <p:nvPr>
            <p:extLst>
              <p:ext uri="{D42A27DB-BD31-4B8C-83A1-F6EECF244321}">
                <p14:modId xmlns:p14="http://schemas.microsoft.com/office/powerpoint/2010/main" val="2141335205"/>
              </p:ext>
            </p:extLst>
          </p:nvPr>
        </p:nvGraphicFramePr>
        <p:xfrm>
          <a:off x="185369" y="1690002"/>
          <a:ext cx="18102632" cy="690699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Rounded Corners 5">
            <a:extLst>
              <a:ext uri="{FF2B5EF4-FFF2-40B4-BE49-F238E27FC236}">
                <a16:creationId xmlns:a16="http://schemas.microsoft.com/office/drawing/2014/main" id="{E6D3CC8B-6001-DCA0-4D00-D8966D1BE2DD}"/>
              </a:ext>
            </a:extLst>
          </p:cNvPr>
          <p:cNvSpPr/>
          <p:nvPr/>
        </p:nvSpPr>
        <p:spPr>
          <a:xfrm>
            <a:off x="12314613" y="4921135"/>
            <a:ext cx="1070264" cy="3422765"/>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Rectangle: Rounded Corners 8">
            <a:extLst>
              <a:ext uri="{FF2B5EF4-FFF2-40B4-BE49-F238E27FC236}">
                <a16:creationId xmlns:a16="http://schemas.microsoft.com/office/drawing/2014/main" id="{BBBB8A5C-B54D-7B71-B9CF-69A6FE019E70}"/>
              </a:ext>
            </a:extLst>
          </p:cNvPr>
          <p:cNvSpPr/>
          <p:nvPr/>
        </p:nvSpPr>
        <p:spPr>
          <a:xfrm>
            <a:off x="16161874" y="2405574"/>
            <a:ext cx="1070264" cy="5938326"/>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0" name="Speech Bubble: Rectangle with Corners Rounded 9">
            <a:extLst>
              <a:ext uri="{FF2B5EF4-FFF2-40B4-BE49-F238E27FC236}">
                <a16:creationId xmlns:a16="http://schemas.microsoft.com/office/drawing/2014/main" id="{1B27D0CC-7790-0572-19ED-2E5FCB034F5A}"/>
              </a:ext>
            </a:extLst>
          </p:cNvPr>
          <p:cNvSpPr/>
          <p:nvPr/>
        </p:nvSpPr>
        <p:spPr>
          <a:xfrm>
            <a:off x="13716000" y="1364735"/>
            <a:ext cx="2173059" cy="1224486"/>
          </a:xfrm>
          <a:prstGeom prst="wedgeRoundRectCallout">
            <a:avLst>
              <a:gd name="adj1" fmla="val 59741"/>
              <a:gd name="adj2" fmla="val 81926"/>
              <a:gd name="adj3" fmla="val 16667"/>
            </a:avLst>
          </a:prstGeom>
          <a:solidFill>
            <a:schemeClr val="accent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r>
              <a:rPr lang="en-US" sz="2400" b="1" i="1" dirty="0">
                <a:solidFill>
                  <a:schemeClr val="tx1"/>
                </a:solidFill>
                <a:latin typeface="Aptos" panose="020B0004020202020204" pitchFamily="34" charset="0"/>
              </a:rPr>
              <a:t>More than two times 2020 results</a:t>
            </a:r>
          </a:p>
        </p:txBody>
      </p:sp>
    </p:spTree>
    <p:extLst>
      <p:ext uri="{BB962C8B-B14F-4D97-AF65-F5344CB8AC3E}">
        <p14:creationId xmlns:p14="http://schemas.microsoft.com/office/powerpoint/2010/main" val="19464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…but Variable Annuities Are Declining</a:t>
            </a:r>
          </a:p>
        </p:txBody>
      </p:sp>
      <p:graphicFrame>
        <p:nvGraphicFramePr>
          <p:cNvPr id="18" name="Chart Placeholder 17">
            <a:extLst>
              <a:ext uri="{FF2B5EF4-FFF2-40B4-BE49-F238E27FC236}">
                <a16:creationId xmlns:a16="http://schemas.microsoft.com/office/drawing/2014/main" id="{B377E504-DDA7-DCA5-E2B6-3A5C0AFBB3CC}"/>
              </a:ext>
            </a:extLst>
          </p:cNvPr>
          <p:cNvGraphicFramePr>
            <a:graphicFrameLocks noGrp="1"/>
          </p:cNvGraphicFramePr>
          <p:nvPr>
            <p:ph type="chart" sz="quarter" idx="4294967295"/>
            <p:extLst>
              <p:ext uri="{D42A27DB-BD31-4B8C-83A1-F6EECF244321}">
                <p14:modId xmlns:p14="http://schemas.microsoft.com/office/powerpoint/2010/main" val="2146884906"/>
              </p:ext>
            </p:extLst>
          </p:nvPr>
        </p:nvGraphicFramePr>
        <p:xfrm>
          <a:off x="218221" y="1122362"/>
          <a:ext cx="17868900" cy="80422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7296C5C-BD53-F2DE-E8CF-3E4FCD7365A4}"/>
              </a:ext>
            </a:extLst>
          </p:cNvPr>
          <p:cNvSpPr txBox="1"/>
          <p:nvPr/>
        </p:nvSpPr>
        <p:spPr>
          <a:xfrm>
            <a:off x="573206" y="9632923"/>
            <a:ext cx="6564573" cy="461665"/>
          </a:xfrm>
          <a:prstGeom prst="rect">
            <a:avLst/>
          </a:prstGeom>
          <a:noFill/>
        </p:spPr>
        <p:txBody>
          <a:bodyPr wrap="square" rtlCol="0">
            <a:spAutoFit/>
          </a:bodyPr>
          <a:lstStyle/>
          <a:p>
            <a:r>
              <a:rPr lang="en-US" sz="1200" dirty="0">
                <a:latin typeface="Aptos" panose="020B0004020202020204" pitchFamily="34" charset="0"/>
              </a:rPr>
              <a:t>Dollars in billions. </a:t>
            </a:r>
          </a:p>
          <a:p>
            <a:r>
              <a:rPr lang="en-US" sz="1200" dirty="0">
                <a:latin typeface="Aptos" panose="020B0004020202020204" pitchFamily="34" charset="0"/>
              </a:rPr>
              <a:t>Source</a:t>
            </a:r>
            <a:r>
              <a:rPr lang="en-US" sz="1200" i="1" dirty="0">
                <a:latin typeface="Aptos" panose="020B0004020202020204" pitchFamily="34" charset="0"/>
              </a:rPr>
              <a:t>: U.S. Individual Annuity Sales Survey, </a:t>
            </a:r>
            <a:r>
              <a:rPr lang="en-US" sz="1200" dirty="0">
                <a:latin typeface="Aptos" panose="020B0004020202020204" pitchFamily="34" charset="0"/>
              </a:rPr>
              <a:t>LIMRA.</a:t>
            </a:r>
          </a:p>
        </p:txBody>
      </p:sp>
    </p:spTree>
    <p:extLst>
      <p:ext uri="{BB962C8B-B14F-4D97-AF65-F5344CB8AC3E}">
        <p14:creationId xmlns:p14="http://schemas.microsoft.com/office/powerpoint/2010/main" val="98093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171D-B64F-E3A5-B771-8FF07BF6BF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FC16B-8543-6902-57CC-3E04FF2009BF}"/>
              </a:ext>
            </a:extLst>
          </p:cNvPr>
          <p:cNvSpPr>
            <a:spLocks noGrp="1"/>
          </p:cNvSpPr>
          <p:nvPr>
            <p:ph type="title"/>
          </p:nvPr>
        </p:nvSpPr>
        <p:spPr/>
        <p:txBody>
          <a:bodyPr/>
          <a:lstStyle/>
          <a:p>
            <a:r>
              <a:rPr lang="en-US" dirty="0"/>
              <a:t>…but Variable Annuities Are Declining</a:t>
            </a:r>
          </a:p>
        </p:txBody>
      </p:sp>
      <p:graphicFrame>
        <p:nvGraphicFramePr>
          <p:cNvPr id="18" name="Chart Placeholder 17">
            <a:extLst>
              <a:ext uri="{FF2B5EF4-FFF2-40B4-BE49-F238E27FC236}">
                <a16:creationId xmlns:a16="http://schemas.microsoft.com/office/drawing/2014/main" id="{0DB22D93-A641-48A0-6FB2-A8E0047A7A5E}"/>
              </a:ext>
            </a:extLst>
          </p:cNvPr>
          <p:cNvGraphicFramePr>
            <a:graphicFrameLocks noGrp="1"/>
          </p:cNvGraphicFramePr>
          <p:nvPr>
            <p:ph type="chart" sz="quarter" idx="4294967295"/>
            <p:extLst>
              <p:ext uri="{D42A27DB-BD31-4B8C-83A1-F6EECF244321}">
                <p14:modId xmlns:p14="http://schemas.microsoft.com/office/powerpoint/2010/main" val="2849124082"/>
              </p:ext>
            </p:extLst>
          </p:nvPr>
        </p:nvGraphicFramePr>
        <p:xfrm>
          <a:off x="209550" y="1405731"/>
          <a:ext cx="17868900" cy="747553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27B8E1F-282A-D039-6A76-AF873E44E5C0}"/>
              </a:ext>
            </a:extLst>
          </p:cNvPr>
          <p:cNvSpPr txBox="1"/>
          <p:nvPr/>
        </p:nvSpPr>
        <p:spPr>
          <a:xfrm>
            <a:off x="573206" y="9632923"/>
            <a:ext cx="6564573" cy="461665"/>
          </a:xfrm>
          <a:prstGeom prst="rect">
            <a:avLst/>
          </a:prstGeom>
          <a:noFill/>
        </p:spPr>
        <p:txBody>
          <a:bodyPr wrap="square" rtlCol="0">
            <a:spAutoFit/>
          </a:bodyPr>
          <a:lstStyle/>
          <a:p>
            <a:r>
              <a:rPr lang="en-US" sz="1200" dirty="0">
                <a:latin typeface="Aptos" panose="020B0004020202020204" pitchFamily="34" charset="0"/>
              </a:rPr>
              <a:t>Dollars in billions. </a:t>
            </a:r>
          </a:p>
          <a:p>
            <a:r>
              <a:rPr lang="en-US" sz="1200" dirty="0">
                <a:latin typeface="Aptos" panose="020B0004020202020204" pitchFamily="34" charset="0"/>
              </a:rPr>
              <a:t>Source: </a:t>
            </a:r>
            <a:r>
              <a:rPr lang="en-US" sz="1200" i="1" dirty="0">
                <a:latin typeface="Aptos" panose="020B0004020202020204" pitchFamily="34" charset="0"/>
              </a:rPr>
              <a:t>U.S. Individual Annuity Sales Survey, </a:t>
            </a:r>
            <a:r>
              <a:rPr lang="en-US" sz="1200" dirty="0">
                <a:latin typeface="Aptos" panose="020B0004020202020204" pitchFamily="34" charset="0"/>
              </a:rPr>
              <a:t>LIMRA.</a:t>
            </a:r>
          </a:p>
        </p:txBody>
      </p:sp>
      <p:sp>
        <p:nvSpPr>
          <p:cNvPr id="3" name="Oval 2">
            <a:extLst>
              <a:ext uri="{FF2B5EF4-FFF2-40B4-BE49-F238E27FC236}">
                <a16:creationId xmlns:a16="http://schemas.microsoft.com/office/drawing/2014/main" id="{7FBDCC1E-AA1F-144F-EC7F-0EA778A151BA}"/>
              </a:ext>
            </a:extLst>
          </p:cNvPr>
          <p:cNvSpPr/>
          <p:nvPr/>
        </p:nvSpPr>
        <p:spPr>
          <a:xfrm>
            <a:off x="17447000" y="6167130"/>
            <a:ext cx="731471" cy="453025"/>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Oval 4">
            <a:extLst>
              <a:ext uri="{FF2B5EF4-FFF2-40B4-BE49-F238E27FC236}">
                <a16:creationId xmlns:a16="http://schemas.microsoft.com/office/drawing/2014/main" id="{D4BE18CA-12B9-4CD7-81BC-114F5572C4E0}"/>
              </a:ext>
            </a:extLst>
          </p:cNvPr>
          <p:cNvSpPr/>
          <p:nvPr/>
        </p:nvSpPr>
        <p:spPr>
          <a:xfrm>
            <a:off x="325337" y="5755008"/>
            <a:ext cx="731471" cy="453025"/>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Tree>
    <p:extLst>
      <p:ext uri="{BB962C8B-B14F-4D97-AF65-F5344CB8AC3E}">
        <p14:creationId xmlns:p14="http://schemas.microsoft.com/office/powerpoint/2010/main" val="2380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4C4DE-A414-6135-4EFE-5DD6351E15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302E92-D644-1F71-E40F-EBF3D9C093AF}"/>
              </a:ext>
            </a:extLst>
          </p:cNvPr>
          <p:cNvSpPr>
            <a:spLocks noGrp="1"/>
          </p:cNvSpPr>
          <p:nvPr>
            <p:ph type="title"/>
          </p:nvPr>
        </p:nvSpPr>
        <p:spPr/>
        <p:txBody>
          <a:bodyPr/>
          <a:lstStyle/>
          <a:p>
            <a:r>
              <a:rPr lang="en-US" dirty="0"/>
              <a:t>…but Variable Annuities Are Declining</a:t>
            </a:r>
          </a:p>
        </p:txBody>
      </p:sp>
      <p:graphicFrame>
        <p:nvGraphicFramePr>
          <p:cNvPr id="18" name="Chart Placeholder 17">
            <a:extLst>
              <a:ext uri="{FF2B5EF4-FFF2-40B4-BE49-F238E27FC236}">
                <a16:creationId xmlns:a16="http://schemas.microsoft.com/office/drawing/2014/main" id="{11E52183-1EE6-639A-1561-47BFED53464B}"/>
              </a:ext>
            </a:extLst>
          </p:cNvPr>
          <p:cNvGraphicFramePr>
            <a:graphicFrameLocks noGrp="1"/>
          </p:cNvGraphicFramePr>
          <p:nvPr>
            <p:ph type="chart" sz="quarter" idx="4294967295"/>
            <p:extLst>
              <p:ext uri="{D42A27DB-BD31-4B8C-83A1-F6EECF244321}">
                <p14:modId xmlns:p14="http://schemas.microsoft.com/office/powerpoint/2010/main" val="1406827581"/>
              </p:ext>
            </p:extLst>
          </p:nvPr>
        </p:nvGraphicFramePr>
        <p:xfrm>
          <a:off x="218221" y="1288217"/>
          <a:ext cx="17868900" cy="84706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99A2A77-5F46-1045-F19B-96A5577949E3}"/>
              </a:ext>
            </a:extLst>
          </p:cNvPr>
          <p:cNvSpPr txBox="1"/>
          <p:nvPr/>
        </p:nvSpPr>
        <p:spPr>
          <a:xfrm>
            <a:off x="573206" y="9632923"/>
            <a:ext cx="6564573" cy="461665"/>
          </a:xfrm>
          <a:prstGeom prst="rect">
            <a:avLst/>
          </a:prstGeom>
          <a:noFill/>
        </p:spPr>
        <p:txBody>
          <a:bodyPr wrap="square" rtlCol="0">
            <a:spAutoFit/>
          </a:bodyPr>
          <a:lstStyle/>
          <a:p>
            <a:r>
              <a:rPr lang="en-US" sz="1200" dirty="0">
                <a:latin typeface="Aptos" panose="020B0004020202020204" pitchFamily="34" charset="0"/>
              </a:rPr>
              <a:t>Dollars in billions. </a:t>
            </a:r>
          </a:p>
          <a:p>
            <a:r>
              <a:rPr lang="en-US" sz="1200" dirty="0">
                <a:latin typeface="Aptos" panose="020B0004020202020204" pitchFamily="34" charset="0"/>
              </a:rPr>
              <a:t>Source: </a:t>
            </a:r>
            <a:r>
              <a:rPr lang="en-US" sz="1200" i="1" dirty="0">
                <a:latin typeface="Aptos" panose="020B0004020202020204" pitchFamily="34" charset="0"/>
              </a:rPr>
              <a:t>U.S. Individual Annuity Sales Survey, </a:t>
            </a:r>
            <a:r>
              <a:rPr lang="en-US" sz="1200" dirty="0">
                <a:latin typeface="Aptos" panose="020B0004020202020204" pitchFamily="34" charset="0"/>
              </a:rPr>
              <a:t>LIMRA.</a:t>
            </a:r>
          </a:p>
        </p:txBody>
      </p:sp>
    </p:spTree>
    <p:extLst>
      <p:ext uri="{BB962C8B-B14F-4D97-AF65-F5344CB8AC3E}">
        <p14:creationId xmlns:p14="http://schemas.microsoft.com/office/powerpoint/2010/main" val="3958129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GzpG4zBePyhkXpH25wPE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B8o3qIG9X1alBsaVvhG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pR3_kRLBAObDB6FHAufew"/>
</p:tagLst>
</file>

<file path=ppt/theme/theme1.xml><?xml version="1.0" encoding="utf-8"?>
<a:theme xmlns:a="http://schemas.openxmlformats.org/drawingml/2006/main" name="Title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7B6BE4F7-AA4E-49E7-8497-7009C17067C9}"/>
    </a:ext>
  </a:extLst>
</a:theme>
</file>

<file path=ppt/theme/theme2.xml><?xml version="1.0" encoding="utf-8"?>
<a:theme xmlns:a="http://schemas.openxmlformats.org/drawingml/2006/main" name="Divider Transi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peakers Dark Blue DO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RA_Speaker_EXTERNAL Pwpt Presentation Template_KG" id="{26F19CB5-C259-483C-9763-24C00743E5D0}" vid="{C3E050ED-9246-439D-92E5-6A9F845AEDAA}"/>
    </a:ext>
  </a:extLst>
</a:theme>
</file>

<file path=ppt/theme/theme4.xml><?xml version="1.0" encoding="utf-8"?>
<a:theme xmlns:a="http://schemas.openxmlformats.org/drawingml/2006/main" name="Interior Slides partner logo">
  <a:themeElements>
    <a:clrScheme name="LIMRA LOMA Brand Colors 2025">
      <a:dk1>
        <a:srgbClr val="000000"/>
      </a:dk1>
      <a:lt1>
        <a:srgbClr val="FFFFFF"/>
      </a:lt1>
      <a:dk2>
        <a:srgbClr val="005F9E"/>
      </a:dk2>
      <a:lt2>
        <a:srgbClr val="E2DED9"/>
      </a:lt2>
      <a:accent1>
        <a:srgbClr val="129DC0"/>
      </a:accent1>
      <a:accent2>
        <a:srgbClr val="FFD103"/>
      </a:accent2>
      <a:accent3>
        <a:srgbClr val="008145"/>
      </a:accent3>
      <a:accent4>
        <a:srgbClr val="F7921E"/>
      </a:accent4>
      <a:accent5>
        <a:srgbClr val="603F99"/>
      </a:accent5>
      <a:accent6>
        <a:srgbClr val="52B9E9"/>
      </a:accent6>
      <a:hlink>
        <a:srgbClr val="005F9E"/>
      </a:hlink>
      <a:folHlink>
        <a:srgbClr val="0085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MRA_Speaker_EXTERNAL Pwpt Presentation Template_KG" id="{26F19CB5-C259-483C-9763-24C00743E5D0}" vid="{C4EF5F4D-7866-4EF3-BF21-7FA8155DCBEB}"/>
    </a:ext>
  </a:extLst>
</a:theme>
</file>

<file path=ppt/theme/theme5.xml><?xml version="1.0" encoding="utf-8"?>
<a:theme xmlns:a="http://schemas.openxmlformats.org/drawingml/2006/main" name="1_Thank You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RA_Speaker_EXTERNAL Pwpt Presentation Template_KG" id="{26F19CB5-C259-483C-9763-24C00743E5D0}" vid="{82CCD353-5372-4BDF-AD0D-03E33AE3E08A}"/>
    </a:ext>
  </a:extLst>
</a:theme>
</file>

<file path=ppt/theme/theme6.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7.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8652957EB4CB4EB91DE7E6FB2746F2" ma:contentTypeVersion="3" ma:contentTypeDescription="Create a new document." ma:contentTypeScope="" ma:versionID="3a6b635486d81d548136f20d61da0e22">
  <xsd:schema xmlns:xsd="http://www.w3.org/2001/XMLSchema" xmlns:xs="http://www.w3.org/2001/XMLSchema" xmlns:p="http://schemas.microsoft.com/office/2006/metadata/properties" xmlns:ns3="a6a77f77-f87f-475d-b144-7b3037ad1bc8" targetNamespace="http://schemas.microsoft.com/office/2006/metadata/properties" ma:root="true" ma:fieldsID="ca87f274ffdaaafd92f08e4d2a263c62" ns3:_="">
    <xsd:import namespace="a6a77f77-f87f-475d-b144-7b3037ad1bc8"/>
    <xsd:element name="properties">
      <xsd:complexType>
        <xsd:sequence>
          <xsd:element name="documentManagement">
            <xsd:complexType>
              <xsd:all>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77f77-f87f-475d-b144-7b3037ad1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EF119A08-D997-45AF-B7F9-FD098518C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77f77-f87f-475d-b144-7b3037ad1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CD4A8-A75F-4042-8B00-3ABE0B150ACA}">
  <ds:schemaRefs>
    <ds:schemaRef ds:uri="http://schemas.microsoft.com/office/infopath/2007/PartnerControls"/>
    <ds:schemaRef ds:uri="http://purl.org/dc/term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a6a77f77-f87f-475d-b144-7b3037ad1b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1042-2022 AC Speaker_INTERNAL Pwpt Presentation Template_v7</Template>
  <TotalTime>4148</TotalTime>
  <Words>1891</Words>
  <Application>Microsoft Office PowerPoint</Application>
  <PresentationFormat>Custom</PresentationFormat>
  <Paragraphs>284</Paragraphs>
  <Slides>20</Slides>
  <Notes>17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20</vt:i4>
      </vt:variant>
    </vt:vector>
  </HeadingPairs>
  <TitlesOfParts>
    <vt:vector size="33" baseType="lpstr">
      <vt:lpstr>Aptos</vt:lpstr>
      <vt:lpstr>Aptos Black</vt:lpstr>
      <vt:lpstr>Aptos Narrow</vt:lpstr>
      <vt:lpstr>Arial</vt:lpstr>
      <vt:lpstr>Calibri</vt:lpstr>
      <vt:lpstr>Times New Roman</vt:lpstr>
      <vt:lpstr>Title Slides</vt:lpstr>
      <vt:lpstr>Divider Transition Slide</vt:lpstr>
      <vt:lpstr>1_Speakers Dark Blue DOTS</vt:lpstr>
      <vt:lpstr>Interior Slides partner logo</vt:lpstr>
      <vt:lpstr>1_Thank You Page</vt:lpstr>
      <vt:lpstr>2022 LIMRA-LOMA Presentation</vt:lpstr>
      <vt:lpstr>2024 LIMRA-LOMA Presentation</vt:lpstr>
      <vt:lpstr>A World of Opportunities: The Future of Life Insurance and Annuities</vt:lpstr>
      <vt:lpstr>Key Trends Shaping Actuarial Demand</vt:lpstr>
      <vt:lpstr>Key Trends Shaping Actuarial Demand</vt:lpstr>
      <vt:lpstr>The Future of Life Insurance and Annuities</vt:lpstr>
      <vt:lpstr>Key Trends</vt:lpstr>
      <vt:lpstr>Record Annuity Results</vt:lpstr>
      <vt:lpstr>…but Variable Annuities Are Declining</vt:lpstr>
      <vt:lpstr>…but Variable Annuities Are Declining</vt:lpstr>
      <vt:lpstr>…but Variable Annuities Are Declining</vt:lpstr>
      <vt:lpstr>Record Life Results</vt:lpstr>
      <vt:lpstr>…but Policy Counts Are Falling</vt:lpstr>
      <vt:lpstr>Record Life Insurance Demand</vt:lpstr>
      <vt:lpstr>…but Supply Is Challenged</vt:lpstr>
      <vt:lpstr>…but Supply Is Challenged</vt:lpstr>
      <vt:lpstr>Record Industry Revenue</vt:lpstr>
      <vt:lpstr>…but Expenses Are Also Growing</vt:lpstr>
      <vt:lpstr>…but Expenses Are Also Growing</vt:lpstr>
      <vt:lpstr>Capital in the Industry Is at Record Levels</vt:lpstr>
      <vt:lpstr>Capital in the Industry Is at Record Levels</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Rabuse, Lisa</dc:creator>
  <cp:lastModifiedBy>Calica, Brandi</cp:lastModifiedBy>
  <cp:revision>124</cp:revision>
  <dcterms:created xsi:type="dcterms:W3CDTF">2022-09-21T17:22:33Z</dcterms:created>
  <dcterms:modified xsi:type="dcterms:W3CDTF">2025-04-07T20:27:16Z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0x0101006C8652957EB4CB4EB91DE7E6FB2746F2</vt:lpwstr>
  </property>
</Properties>
</file>