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98" r:id="rId2"/>
    <p:sldId id="540" r:id="rId3"/>
    <p:sldId id="536" r:id="rId4"/>
    <p:sldId id="537" r:id="rId5"/>
    <p:sldId id="529" r:id="rId6"/>
    <p:sldId id="513" r:id="rId7"/>
    <p:sldId id="538" r:id="rId8"/>
    <p:sldId id="533" r:id="rId9"/>
    <p:sldId id="532" r:id="rId10"/>
    <p:sldId id="521" r:id="rId11"/>
    <p:sldId id="541" r:id="rId12"/>
    <p:sldId id="511" r:id="rId13"/>
    <p:sldId id="531" r:id="rId14"/>
    <p:sldId id="503" r:id="rId15"/>
    <p:sldId id="534" r:id="rId16"/>
    <p:sldId id="539" r:id="rId17"/>
    <p:sldId id="525" r:id="rId18"/>
    <p:sldId id="509" r:id="rId19"/>
    <p:sldId id="5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9FA22-F411-ECA5-7C93-D85AC4B97618}" name="Van Pelt, Katelyn" initials="VPK" userId="S-1-5-21-3670347269-1734258486-2757495605-29705" providerId="AD"/>
  <p188:author id="{CDD6835D-D7DE-A449-56B4-905675FAA635}" name="Calica, Brandi" initials="BC" userId="S::bcalica@limra.com::32f29b65-f419-4d19-930c-fdfa887dfa54" providerId="AD"/>
  <p188:author id="{D5239860-90C8-B3BB-B294-172D972F0638}" name="Van Pelt, Katelyn" initials="KV" userId="S::Kvpelt@limra.com::88ee0716-758e-4a11-9a49-b88ef2d54992" providerId="AD"/>
  <p188:author id="{4A8DFA87-00AD-5D75-878E-BC75513179C5}" name="Rabuse, Lisa" initials="LR" userId="S::LRabuse@limra.com::0e1023f4-4478-4ea9-90b3-460579b1d0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5" d="100"/>
          <a:sy n="105" d="100"/>
        </p:scale>
        <p:origin x="834" y="114"/>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24" y="-6775496"/>
            <a:ext cx="12204920" cy="150486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978908188"/>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275903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Tree>
    <p:extLst>
      <p:ext uri="{BB962C8B-B14F-4D97-AF65-F5344CB8AC3E}">
        <p14:creationId xmlns:p14="http://schemas.microsoft.com/office/powerpoint/2010/main" val="2210768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398356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497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16571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Divider">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0"/>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1530"/>
            <a:ext cx="12191998" cy="890341"/>
          </a:xfrm>
          <a:prstGeom prst="rect">
            <a:avLst/>
          </a:prstGeom>
          <a:noFill/>
        </p:spPr>
        <p:txBody>
          <a:bodyPr vert="horz" wrap="none" lIns="274320" tIns="0" rIns="182880" bIns="0" rtlCol="0" anchor="ctr" anchorCtr="0">
            <a:normAutofit/>
          </a:bodyPr>
          <a:lstStyle>
            <a:lvl1pPr algn="l">
              <a:defRPr sz="3200" b="0" baseline="0">
                <a:solidFill>
                  <a:schemeClr val="bg1"/>
                </a:solidFill>
              </a:defRPr>
            </a:lvl1pPr>
          </a:lstStyle>
          <a:p>
            <a:r>
              <a:rPr lang="en-US" dirty="0"/>
              <a:t>Slide Title</a:t>
            </a:r>
          </a:p>
        </p:txBody>
      </p:sp>
    </p:spTree>
    <p:extLst>
      <p:ext uri="{BB962C8B-B14F-4D97-AF65-F5344CB8AC3E}">
        <p14:creationId xmlns:p14="http://schemas.microsoft.com/office/powerpoint/2010/main" val="1852074350"/>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0"/>
            <a:ext cx="12192000" cy="7874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6" name="Chart Placeholder 7"/>
          <p:cNvSpPr>
            <a:spLocks noGrp="1"/>
          </p:cNvSpPr>
          <p:nvPr>
            <p:ph type="chart" sz="quarter" idx="10"/>
          </p:nvPr>
        </p:nvSpPr>
        <p:spPr>
          <a:xfrm>
            <a:off x="1841501" y="1804989"/>
            <a:ext cx="8145463" cy="3597275"/>
          </a:xfrm>
          <a:prstGeom prst="rect">
            <a:avLst/>
          </a:prstGeom>
        </p:spPr>
        <p:txBody>
          <a:bodyPr/>
          <a:lstStyle/>
          <a:p>
            <a:endParaRPr lang="en-US"/>
          </a:p>
        </p:txBody>
      </p:sp>
    </p:spTree>
    <p:extLst>
      <p:ext uri="{BB962C8B-B14F-4D97-AF65-F5344CB8AC3E}">
        <p14:creationId xmlns:p14="http://schemas.microsoft.com/office/powerpoint/2010/main" val="229427838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25400"/>
            <a:ext cx="12192000" cy="754349"/>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19496580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3270087048"/>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48262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65153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76470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130573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224158098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330728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223104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1924327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www.limra.com/en/research/research-abstracts-public/2024/wellness-at-work-financial-emotional-and-physical-wellness-programs-in-the-workplace/" TargetMode="External"/><Relationship Id="rId3" Type="http://schemas.openxmlformats.org/officeDocument/2006/relationships/image" Target="../media/image23.png"/><Relationship Id="rId7" Type="http://schemas.openxmlformats.org/officeDocument/2006/relationships/hyperlink" Target="https://www.limra.com/en/research/research-abstracts/2024/limra-financial-wellness-index--quantifying-financial-wellness-as-a-basis-for-improving-it-2024-update/limra-financial-wellness-index-key-insights-infographic/?utm_source=web&amp;utm_campaign=2024-financial-wellness" TargetMode="External"/><Relationship Id="rId2" Type="http://schemas.openxmlformats.org/officeDocument/2006/relationships/hyperlink" Target="https://www.limra.com/en/trending-topics/financial-wellness/" TargetMode="External"/><Relationship Id="rId1" Type="http://schemas.openxmlformats.org/officeDocument/2006/relationships/slideLayout" Target="../slideLayouts/slideLayout11.xml"/><Relationship Id="rId6" Type="http://schemas.openxmlformats.org/officeDocument/2006/relationships/hyperlink" Target="https://www.limra.com/en/research/research-abstracts/2024/limra-financial-wellness-index--quantifying-financial-wellness-as-a-basis-for-improving-it-2024-update/financial-wellness-vulnerable-populations-show-resilience-amid-challenges/" TargetMode="External"/><Relationship Id="rId5" Type="http://schemas.openxmlformats.org/officeDocument/2006/relationships/hyperlink" Target="https://www.limra.com/en/trending-topics/trending-insights/financial-wellness-a-key-driver-of-workplace-productivity/?utm_source=web&amp;utm_campaign=2024-financial-wellness" TargetMode="External"/><Relationship Id="rId10" Type="http://schemas.openxmlformats.org/officeDocument/2006/relationships/hyperlink" Target="https://www.limra.com/en/trending-topics/publications/insider-insights/?wchannelid=unl7n1gr2d/?utm_source=cxocommitteestudygroupemail&amp;utm_medium=email" TargetMode="External"/><Relationship Id="rId4" Type="http://schemas.openxmlformats.org/officeDocument/2006/relationships/hyperlink" Target="https://www.limra.com/en/research/research-abstracts/2024/limra-financial-wellness-index--quantifying-financial-wellness-as-a-basis-for-improving-it-2024-update/?utm_source=web&amp;utm_campaign=2024-financial-wellness" TargetMode="External"/><Relationship Id="rId9" Type="http://schemas.openxmlformats.org/officeDocument/2006/relationships/hyperlink" Target="https://www.limra.com/siteassets/research/research-abstracts/2024/wellness-at-work-financial-emotional-and-physical-wellness-programs-in-the-workplace/wellness-works-in-the-workplace-infographic.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limra.com/en/research/research-abstracts-public/2025/life-insurance-sales-trends-and-future-outlook/?utm_source=web&amp;utm_medium=vev&amp;utm_campaign=2024_life_sales_%2b_forecast" TargetMode="External"/><Relationship Id="rId2" Type="http://schemas.openxmlformats.org/officeDocument/2006/relationships/hyperlink" Target="https://www.limra.com/en/research/research-abstracts-public/2025/annuity-sales-strategic-insights-and-future-market-trends/?utm_source=web&amp;utm_medium=vev&amp;utm_campaign=2024_annuity_sales_+_forecast" TargetMode="Externa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hyperlink" Target="https://www.limra.com/en/newsroom/news-releases/2024/limra-workplace-life-insurance-and-supplemental-health-product-sales-continue-to-rise-in-third-quarter-2024/" TargetMode="External"/><Relationship Id="rId2" Type="http://schemas.openxmlformats.org/officeDocument/2006/relationships/hyperlink" Target="https://www.limra.com/en/newsroom/news-releases/2025/limra-2024-retail-annuity-sales-grow-12-to-a-record-$434.1-billion/?utm_source=cxocommitteestudygroupemail&amp;utm_medium=email" TargetMode="External"/><Relationship Id="rId1" Type="http://schemas.openxmlformats.org/officeDocument/2006/relationships/slideLayout" Target="../slideLayouts/slideLayout11.xml"/><Relationship Id="rId6" Type="http://schemas.openxmlformats.org/officeDocument/2006/relationships/hyperlink" Target="https://www.limra.com/siteassets/about/sales-repository/workplace-benefits/wpb-sales-infographic.pdf" TargetMode="External"/><Relationship Id="rId5" Type="http://schemas.openxmlformats.org/officeDocument/2006/relationships/image" Target="../media/image27.jpg"/><Relationship Id="rId4" Type="http://schemas.openxmlformats.org/officeDocument/2006/relationships/hyperlink" Target="https://www.limra.com/en/newsroom/news-releases/2025/limra-u.s.-individual-life-insurance-premium-sets-new-sales-record-in-2024/"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limra.com/en/events/webinars/2025/u.s.-individual-life-insurance-sales-forecast-2024-2027/?utm_source=cxocommitteestudygroupemail&amp;utm_medium=email" TargetMode="External"/><Relationship Id="rId3" Type="http://schemas.openxmlformats.org/officeDocument/2006/relationships/image" Target="../media/image30.jpeg"/><Relationship Id="rId7" Type="http://schemas.openxmlformats.org/officeDocument/2006/relationships/hyperlink" Target="https://www.limra.com/en/research/benchmarks/u.s.-individual-annuity-market-forecast/" TargetMode="External"/><Relationship Id="rId2" Type="http://schemas.openxmlformats.org/officeDocument/2006/relationships/image" Target="../media/image29.jpg"/><Relationship Id="rId1" Type="http://schemas.openxmlformats.org/officeDocument/2006/relationships/slideLayout" Target="../slideLayouts/slideLayout11.xml"/><Relationship Id="rId6" Type="http://schemas.openxmlformats.org/officeDocument/2006/relationships/hyperlink" Target="https://www.limra.com/en/research/research-abstracts/2024/workplace-life-and-disability-benefits-forecasts-for-2024--2027-success-depends-on-navigating-new-headwinds/" TargetMode="External"/><Relationship Id="rId5" Type="http://schemas.openxmlformats.org/officeDocument/2006/relationships/hyperlink" Target="https://www.limra.com/en/research/benchmarks/u.s.-individual-life-insurance-forecast/" TargetMode="External"/><Relationship Id="rId10" Type="http://schemas.openxmlformats.org/officeDocument/2006/relationships/hyperlink" Target="https://www.limra.com/en/events/webinars/2025/linkedin-live-industry-insights-with-bryan-hodgens--whats-ahead-for-retail-life-and-annuity-sales-in-2025/?utm_source=cxocommitteestudygroupemail&amp;utm_medium=email" TargetMode="External"/><Relationship Id="rId4" Type="http://schemas.openxmlformats.org/officeDocument/2006/relationships/image" Target="../media/image31.jpeg"/><Relationship Id="rId9" Type="http://schemas.openxmlformats.org/officeDocument/2006/relationships/hyperlink" Target="https://www.limra.com/en/events/webinars/2025/u.s.-annuity-sales-individual-annuity-market-forecast-2025-2027/?utm_source=cxocommitteestudygroupemail&amp;utm_medium=emai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limra.com/en/research/research-abstracts-public/2025/digital-transformation-in-canadian-workplace-benefits/"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limra.com/en/research/research-abstracts-public/2024/canadian-life-insurance-barometer/" TargetMode="Externa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hyperlink" Target="https://www.limra.com/en/research/research-abstracts/2024/2023-retirement-investors-in-canad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limra.com/en/newsroom/news-releases/2025/limra-canadian-life-insurance-new-premium-jumps-8-to-set-new-record-in-2024/"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mra.com/en/trending-topics/trending-insights/from-vision-to-value-c-suite-engagement-in-ai-spending/" TargetMode="External"/><Relationship Id="rId2" Type="http://schemas.openxmlformats.org/officeDocument/2006/relationships/hyperlink" Target="https://www.limra.com/en/trending-topics/artificial-intelligence/artificial-intelligence-ai-tools-and-resources/" TargetMode="Externa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hyperlink" Target="https://www.limra.com/en/research/research-abstracts-public/2024/ai-and-annuities-in-brief/" TargetMode="External"/><Relationship Id="rId4" Type="http://schemas.openxmlformats.org/officeDocument/2006/relationships/hyperlink" Target="https://www.limra.com/en/trending-topics/trending-insights/building-an-effective-budget-for-ai-succes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limra.com/en/trending-topics/publications/insider-insights/2024/what-is-ai-and-what-is-not-ai/?utm_source=cxocommitteestudygroupemail&amp;utm_medium=email" TargetMode="External"/><Relationship Id="rId2" Type="http://schemas.openxmlformats.org/officeDocument/2006/relationships/hyperlink" Target="https://www.limra.com/en/trending-topics/publications/insider-insights/?wchannelid=unl7n1gr2d?utm_source=cxocommitteestudygroupemail&amp;utm_medium=email" TargetMode="External"/><Relationship Id="rId1" Type="http://schemas.openxmlformats.org/officeDocument/2006/relationships/slideLayout" Target="../slideLayouts/slideLayout11.xml"/><Relationship Id="rId6" Type="http://schemas.openxmlformats.org/officeDocument/2006/relationships/hyperlink" Target="https://www.limra.com/en/trending-topics/publications/insider-insights/?wchannelid=unl7n1gr2d/?utm_source=cxocommitteestudygroupemail&amp;utm_medium=email" TargetMode="External"/><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limra.com/en/research/credible-benchmarks-lighting-the-path-to-industry-growth/"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5" Type="http://schemas.openxmlformats.org/officeDocument/2006/relationships/hyperlink" Target="https://www.limra.com/en/research/research-abstracts-public/2025/the-changing-family-a-new-reality-for-life-insurance/" TargetMode="External"/><Relationship Id="rId4" Type="http://schemas.openxmlformats.org/officeDocument/2006/relationships/hyperlink" Target="https://www.limra.com/en/research/research-abstracts/2025/insights-on-the-consumer-decision-making-process-for-life-insurance-what-matters-most-for-whom/?utm_source=cxocommitteestudygroupemail&amp;utm_medium=emai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limra.com/en/research/research-abstracts/2025/a-deeper-dive-2023-registered-index-linked-annuity-sales/" TargetMode="External"/><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hyperlink" Target="https://www.limra.com/en/research/research-abstracts/2025/a-deeper-dive-2023-fixed-indexed-annuity-sales-and-assets/"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www.limra.com/en/research/research-abstracts-public/2025/emerging-affluent-investors/" TargetMode="Externa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limra.com/siteassets/research/research-abstracts/2024/2024-retirement-investors/the-modern-retiree-embracing-the-future-of-retirement/the-modern-retiree---embracing-the-future-of-retirement-infographic.pdf" TargetMode="External"/><Relationship Id="rId2" Type="http://schemas.openxmlformats.org/officeDocument/2006/relationships/hyperlink" Target="https://www.limra.com/en/research/research-abstracts-public/2024/2024-retirement-investors-behaviors-attitudes-and-financial-situations/the-modern-retiree-embracing-the-future-of-retirement/" TargetMode="Externa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hyperlink" Target="https://www.limra.com/en/research/research-abstracts-public/2024/2024-retirement-investors-behaviors-attitudes-and-financial-situa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imra.com/en/research/research-abstracts-public/2024/the-retail-retirement-reference-guide--sixth-edition/share-a-chapter-retail-retirement-reference-guide/?utm_source=cxocommitteestudygroupemail&amp;utm_medium=email" TargetMode="External"/><Relationship Id="rId2" Type="http://schemas.openxmlformats.org/officeDocument/2006/relationships/hyperlink" Target="https://www.limra.com/en/research/research-abstracts-public/2024/the-retail-retirement-reference-guide--sixth-edition/" TargetMode="Externa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hyperlink" Target="https://www.limra.com/en/research/research-abstracts/2025/u.s.-consumer-sentiment-january-2025/" TargetMode="External"/><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hyperlink" Target="https://www.limra.com/en/research/research-abstracts/2025/consumer-perspectives-on-long-term-care-and-insurance-upda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limra.com/en/research/research-abstracts-public/2025/inside-the-intermediary-4.0-a-limra-nailba-study--bga-and-imo-survey-results/"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limra.com/en/research/research-abstracts/2025/the-future-is-now-workplace-benefits-distribution-amid-a-changing-landscape/" TargetMode="External"/><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hyperlink" Target="https://www.limra.com/en/research/research-abstracts-public/2025/2024-workplace-benefits-participation/"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8C9831-8AE3-3203-E72A-4BE99A57683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504" b="23096"/>
          <a:stretch/>
        </p:blipFill>
        <p:spPr>
          <a:xfrm>
            <a:off x="0" y="0"/>
            <a:ext cx="12192000" cy="4162425"/>
          </a:xfrm>
        </p:spPr>
      </p:pic>
      <p:sp>
        <p:nvSpPr>
          <p:cNvPr id="3" name="Title 2">
            <a:extLst>
              <a:ext uri="{FF2B5EF4-FFF2-40B4-BE49-F238E27FC236}">
                <a16:creationId xmlns:a16="http://schemas.microsoft.com/office/drawing/2014/main" id="{A19FB34C-342F-E3A5-8875-74A2B1AA0549}"/>
              </a:ext>
            </a:extLst>
          </p:cNvPr>
          <p:cNvSpPr>
            <a:spLocks noGrp="1"/>
          </p:cNvSpPr>
          <p:nvPr>
            <p:ph type="title"/>
          </p:nvPr>
        </p:nvSpPr>
        <p:spPr/>
        <p:txBody>
          <a:bodyPr/>
          <a:lstStyle/>
          <a:p>
            <a:r>
              <a:rPr lang="en-US" dirty="0"/>
              <a:t>Q1 2025 Updates</a:t>
            </a:r>
          </a:p>
        </p:txBody>
      </p:sp>
      <p:sp>
        <p:nvSpPr>
          <p:cNvPr id="4" name="Slide Number Placeholder 3">
            <a:extLst>
              <a:ext uri="{FF2B5EF4-FFF2-40B4-BE49-F238E27FC236}">
                <a16:creationId xmlns:a16="http://schemas.microsoft.com/office/drawing/2014/main" id="{3225378A-C308-4B3D-A6B3-8DEF703850FD}"/>
              </a:ext>
            </a:extLst>
          </p:cNvPr>
          <p:cNvSpPr>
            <a:spLocks noGrp="1"/>
          </p:cNvSpPr>
          <p:nvPr>
            <p:ph type="sldNum" sz="quarter" idx="4294967295"/>
          </p:nvPr>
        </p:nvSpPr>
        <p:spPr/>
        <p:txBody>
          <a:bodyPr/>
          <a:lstStyle/>
          <a:p>
            <a:fld id="{FA06F0F5-DF6A-4E0E-AC03-6B0D0B0A1300}" type="slidenum">
              <a:rPr lang="en-US" smtClean="0"/>
              <a:pPr/>
              <a:t>1</a:t>
            </a:fld>
            <a:endParaRPr lang="en-US" dirty="0"/>
          </a:p>
        </p:txBody>
      </p:sp>
    </p:spTree>
    <p:extLst>
      <p:ext uri="{BB962C8B-B14F-4D97-AF65-F5344CB8AC3E}">
        <p14:creationId xmlns:p14="http://schemas.microsoft.com/office/powerpoint/2010/main" val="3895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CA0D-6066-D6D3-7E87-1D60BF899E57}"/>
              </a:ext>
            </a:extLst>
          </p:cNvPr>
          <p:cNvSpPr>
            <a:spLocks noGrp="1"/>
          </p:cNvSpPr>
          <p:nvPr>
            <p:ph type="title"/>
          </p:nvPr>
        </p:nvSpPr>
        <p:spPr/>
        <p:txBody>
          <a:bodyPr/>
          <a:lstStyle/>
          <a:p>
            <a:r>
              <a:rPr lang="en-US" dirty="0"/>
              <a:t>Recently Published: Workplace Benefits</a:t>
            </a:r>
          </a:p>
        </p:txBody>
      </p:sp>
      <p:sp>
        <p:nvSpPr>
          <p:cNvPr id="3" name="Slide Number Placeholder 2">
            <a:extLst>
              <a:ext uri="{FF2B5EF4-FFF2-40B4-BE49-F238E27FC236}">
                <a16:creationId xmlns:a16="http://schemas.microsoft.com/office/drawing/2014/main" id="{163B8B96-889E-1D3C-22FB-E2E7E051002D}"/>
              </a:ext>
            </a:extLst>
          </p:cNvPr>
          <p:cNvSpPr>
            <a:spLocks noGrp="1"/>
          </p:cNvSpPr>
          <p:nvPr>
            <p:ph type="sldNum" sz="quarter" idx="4"/>
          </p:nvPr>
        </p:nvSpPr>
        <p:spPr/>
        <p:txBody>
          <a:bodyPr/>
          <a:lstStyle/>
          <a:p>
            <a:fld id="{FA06F0F5-DF6A-4E0E-AC03-6B0D0B0A1300}" type="slidenum">
              <a:rPr lang="en-US" smtClean="0"/>
              <a:pPr/>
              <a:t>10</a:t>
            </a:fld>
            <a:endParaRPr lang="en-US"/>
          </a:p>
        </p:txBody>
      </p:sp>
      <p:sp>
        <p:nvSpPr>
          <p:cNvPr id="4" name="TextBox 3">
            <a:extLst>
              <a:ext uri="{FF2B5EF4-FFF2-40B4-BE49-F238E27FC236}">
                <a16:creationId xmlns:a16="http://schemas.microsoft.com/office/drawing/2014/main" id="{81114459-A04E-DD19-3986-4DB146292444}"/>
              </a:ext>
            </a:extLst>
          </p:cNvPr>
          <p:cNvSpPr txBox="1"/>
          <p:nvPr/>
        </p:nvSpPr>
        <p:spPr>
          <a:xfrm>
            <a:off x="3445002" y="890341"/>
            <a:ext cx="5301996" cy="430887"/>
          </a:xfrm>
          <a:prstGeom prst="rect">
            <a:avLst/>
          </a:prstGeom>
          <a:noFill/>
        </p:spPr>
        <p:txBody>
          <a:bodyPr wrap="square" rtlCol="0">
            <a:spAutoFit/>
          </a:bodyPr>
          <a:lstStyle/>
          <a:p>
            <a:pPr algn="ctr"/>
            <a:r>
              <a:rPr lang="en-US" sz="2200" b="1" dirty="0">
                <a:hlinkClick r:id="rId2"/>
              </a:rPr>
              <a:t>Financial Wellness Series</a:t>
            </a:r>
            <a:endParaRPr lang="en-US" sz="2200" b="1" dirty="0"/>
          </a:p>
        </p:txBody>
      </p:sp>
      <p:pic>
        <p:nvPicPr>
          <p:cNvPr id="5" name="Picture 4">
            <a:extLst>
              <a:ext uri="{FF2B5EF4-FFF2-40B4-BE49-F238E27FC236}">
                <a16:creationId xmlns:a16="http://schemas.microsoft.com/office/drawing/2014/main" id="{9EF9990B-1421-403D-AE97-7881365ECE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494" y="1427728"/>
            <a:ext cx="3647888" cy="2001272"/>
          </a:xfrm>
          <a:prstGeom prst="rect">
            <a:avLst/>
          </a:prstGeom>
          <a:ln>
            <a:solidFill>
              <a:schemeClr val="tx1"/>
            </a:solidFill>
          </a:ln>
        </p:spPr>
      </p:pic>
      <p:sp>
        <p:nvSpPr>
          <p:cNvPr id="6" name="TextBox 5">
            <a:extLst>
              <a:ext uri="{FF2B5EF4-FFF2-40B4-BE49-F238E27FC236}">
                <a16:creationId xmlns:a16="http://schemas.microsoft.com/office/drawing/2014/main" id="{0C30E177-BEB7-65AC-334A-02B4AF433221}"/>
              </a:ext>
            </a:extLst>
          </p:cNvPr>
          <p:cNvSpPr txBox="1"/>
          <p:nvPr/>
        </p:nvSpPr>
        <p:spPr>
          <a:xfrm>
            <a:off x="4610743" y="1938635"/>
            <a:ext cx="6321933" cy="923330"/>
          </a:xfrm>
          <a:prstGeom prst="rect">
            <a:avLst/>
          </a:prstGeom>
          <a:noFill/>
        </p:spPr>
        <p:txBody>
          <a:bodyPr wrap="square" rtlCol="0">
            <a:spAutoFit/>
          </a:bodyPr>
          <a:lstStyle/>
          <a:p>
            <a:r>
              <a:rPr lang="en-US" b="0" i="0" dirty="0">
                <a:solidFill>
                  <a:srgbClr val="000000"/>
                </a:solidFill>
                <a:effectLst/>
                <a:highlight>
                  <a:srgbClr val="FFFFFF"/>
                </a:highlight>
              </a:rPr>
              <a:t>Explore critical insights on improving consumer financial health and the importance of comprehensive wellness programs that address multiple aspects of consumers’ lives. </a:t>
            </a:r>
            <a:endParaRPr lang="en-US" dirty="0"/>
          </a:p>
        </p:txBody>
      </p:sp>
      <p:sp>
        <p:nvSpPr>
          <p:cNvPr id="12" name="TextBox 11">
            <a:extLst>
              <a:ext uri="{FF2B5EF4-FFF2-40B4-BE49-F238E27FC236}">
                <a16:creationId xmlns:a16="http://schemas.microsoft.com/office/drawing/2014/main" id="{3C12EE93-05FD-720D-0E9F-1C6D303A427F}"/>
              </a:ext>
            </a:extLst>
          </p:cNvPr>
          <p:cNvSpPr txBox="1"/>
          <p:nvPr/>
        </p:nvSpPr>
        <p:spPr>
          <a:xfrm>
            <a:off x="636494" y="3550415"/>
            <a:ext cx="10493004" cy="3077766"/>
          </a:xfrm>
          <a:prstGeom prst="rect">
            <a:avLst/>
          </a:prstGeom>
          <a:noFill/>
        </p:spPr>
        <p:txBody>
          <a:bodyPr wrap="square">
            <a:spAutoFit/>
          </a:bodyPr>
          <a:lstStyle/>
          <a:p>
            <a:r>
              <a:rPr lang="en-US" b="1" dirty="0"/>
              <a:t>Explore the Series: </a:t>
            </a:r>
          </a:p>
          <a:p>
            <a:pPr marL="285750" indent="-285750">
              <a:buFont typeface="Arial" panose="020B0604020202020204" pitchFamily="34" charset="0"/>
              <a:buChar char="•"/>
            </a:pPr>
            <a:r>
              <a:rPr lang="en-US" sz="1600" b="1" dirty="0"/>
              <a:t>Report: </a:t>
            </a:r>
            <a:r>
              <a:rPr lang="en-US" sz="1600" i="0" dirty="0">
                <a:solidFill>
                  <a:srgbClr val="35424A"/>
                </a:solidFill>
                <a:effectLst/>
                <a:hlinkClick r:id="rId4"/>
              </a:rPr>
              <a:t>LIMRA Financial Wellness Index® — Quantifying Financial Wellness as a Basis for Improving It: 2024 Update</a:t>
            </a:r>
            <a:endParaRPr lang="en-US" sz="1600" i="0" dirty="0">
              <a:solidFill>
                <a:srgbClr val="35424A"/>
              </a:solidFill>
              <a:effectLst/>
            </a:endParaRPr>
          </a:p>
          <a:p>
            <a:pPr marL="742950" lvl="1" indent="-285750">
              <a:buFont typeface="Arial" panose="020B0604020202020204" pitchFamily="34" charset="0"/>
              <a:buChar char="•"/>
            </a:pPr>
            <a:r>
              <a:rPr lang="en-US" sz="1600" b="1" dirty="0"/>
              <a:t>Trending Insight: </a:t>
            </a:r>
            <a:r>
              <a:rPr lang="en-US" sz="1600" dirty="0">
                <a:hlinkClick r:id="rId5"/>
              </a:rPr>
              <a:t>Financial Wellness: A Key Driver of Workplace Productivity </a:t>
            </a:r>
            <a:endParaRPr lang="en-US" sz="1600" dirty="0"/>
          </a:p>
          <a:p>
            <a:pPr marL="742950" lvl="1" indent="-285750">
              <a:buFont typeface="Arial" panose="020B0604020202020204" pitchFamily="34" charset="0"/>
              <a:buChar char="•"/>
            </a:pPr>
            <a:r>
              <a:rPr lang="en-US" sz="1600" b="1" dirty="0"/>
              <a:t>Infographic: </a:t>
            </a:r>
            <a:r>
              <a:rPr lang="en-US" sz="1600" dirty="0">
                <a:hlinkClick r:id="rId6"/>
              </a:rPr>
              <a:t>Financial Wellness: Vulnerable Populations Show Resilience Amid Challenges</a:t>
            </a:r>
            <a:endParaRPr lang="en-US" sz="1600" dirty="0"/>
          </a:p>
          <a:p>
            <a:pPr marL="742950" lvl="1" indent="-285750">
              <a:buFont typeface="Arial" panose="020B0604020202020204" pitchFamily="34" charset="0"/>
              <a:buChar char="•"/>
            </a:pPr>
            <a:r>
              <a:rPr lang="en-US" sz="1600" b="1" i="0" dirty="0">
                <a:effectLst/>
              </a:rPr>
              <a:t>Infographic: </a:t>
            </a:r>
            <a:r>
              <a:rPr lang="en-US" sz="1600" i="0" dirty="0">
                <a:effectLst/>
                <a:hlinkClick r:id="rId7"/>
              </a:rPr>
              <a:t>Key Insights from the LIMRA Financial </a:t>
            </a:r>
            <a:r>
              <a:rPr lang="en-US" sz="1600" dirty="0">
                <a:hlinkClick r:id="rId7"/>
              </a:rPr>
              <a:t>Wellness Index</a:t>
            </a:r>
            <a:r>
              <a:rPr lang="en-US" sz="1600" i="0" baseline="30000" dirty="0">
                <a:effectLst/>
                <a:latin typeface="Roboto" panose="02000000000000000000" pitchFamily="2" charset="0"/>
                <a:hlinkClick r:id="rId7"/>
              </a:rPr>
              <a:t>®</a:t>
            </a:r>
            <a:r>
              <a:rPr lang="en-US" sz="1600" i="0" baseline="30000" dirty="0">
                <a:effectLst/>
                <a:latin typeface="Roboto" panose="02000000000000000000" pitchFamily="2" charset="0"/>
              </a:rPr>
              <a:t>       </a:t>
            </a:r>
            <a:endParaRPr lang="en-US" sz="1600" i="1" dirty="0">
              <a:solidFill>
                <a:srgbClr val="35424A"/>
              </a:solidFill>
              <a:effectLst/>
            </a:endParaRPr>
          </a:p>
          <a:p>
            <a:pPr marL="285750" indent="-285750">
              <a:buFont typeface="Arial" panose="020B0604020202020204" pitchFamily="34" charset="0"/>
              <a:buChar char="•"/>
            </a:pPr>
            <a:r>
              <a:rPr lang="en-US" sz="1600" b="1" dirty="0"/>
              <a:t>Report: </a:t>
            </a:r>
            <a:r>
              <a:rPr lang="en-US" sz="1600" dirty="0">
                <a:solidFill>
                  <a:srgbClr val="35424A"/>
                </a:solidFill>
                <a:hlinkClick r:id="rId8"/>
              </a:rPr>
              <a:t>Wellness at Work: Financial, Emotional, and Physical Wellness Programs in the Workplace</a:t>
            </a:r>
            <a:endParaRPr lang="en-US" sz="1600" dirty="0">
              <a:solidFill>
                <a:srgbClr val="35424A"/>
              </a:solidFill>
            </a:endParaRPr>
          </a:p>
          <a:p>
            <a:pPr marL="742950" lvl="1" indent="-285750">
              <a:buFont typeface="Arial" panose="020B0604020202020204" pitchFamily="34" charset="0"/>
              <a:buChar char="•"/>
            </a:pPr>
            <a:r>
              <a:rPr lang="en-US" sz="1600" b="1" dirty="0">
                <a:effectLst/>
                <a:ea typeface="Calibri" panose="020F0502020204030204" pitchFamily="34" charset="0"/>
              </a:rPr>
              <a:t>Infographic: </a:t>
            </a:r>
            <a:r>
              <a:rPr lang="en-US" sz="1600" u="sng" dirty="0">
                <a:solidFill>
                  <a:srgbClr val="0563C1"/>
                </a:solidFill>
                <a:effectLst/>
                <a:ea typeface="Calibri" panose="020F0502020204030204" pitchFamily="34" charset="0"/>
                <a:cs typeface="Calibri" panose="020F0502020204030204" pitchFamily="34" charset="0"/>
                <a:hlinkClick r:id="rId9"/>
              </a:rPr>
              <a:t>Wellness Works…in the Workplace</a:t>
            </a:r>
            <a:endParaRPr lang="en-US" sz="1600" u="sng" dirty="0">
              <a:solidFill>
                <a:srgbClr val="0563C1"/>
              </a:solidFill>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600" b="1" dirty="0">
                <a:ea typeface="Calibri" panose="020F0502020204030204" pitchFamily="34" charset="0"/>
                <a:cs typeface="Calibri" panose="020F0502020204030204" pitchFamily="34" charset="0"/>
              </a:rPr>
              <a:t>Podcast Episodes: </a:t>
            </a:r>
          </a:p>
          <a:p>
            <a:pPr marL="1200150" lvl="2" indent="-285750">
              <a:buFont typeface="Arial" panose="020B0604020202020204" pitchFamily="34" charset="0"/>
              <a:buChar char="•"/>
            </a:pPr>
            <a:r>
              <a:rPr lang="en-US" sz="1600" dirty="0">
                <a:ea typeface="Calibri" panose="020F0502020204030204" pitchFamily="34" charset="0"/>
                <a:cs typeface="Calibri" panose="020F0502020204030204" pitchFamily="34" charset="0"/>
                <a:hlinkClick r:id="rId10"/>
              </a:rPr>
              <a:t>Meeting the Demand for Financial Wellness in the Workplace</a:t>
            </a:r>
            <a:endParaRPr lang="en-US" sz="1600" dirty="0">
              <a:ea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1600" dirty="0">
                <a:hlinkClick r:id="rId10"/>
              </a:rPr>
              <a:t>Enhancing Financial Wellness Across Populations</a:t>
            </a:r>
            <a:endParaRPr lang="en-US" sz="1600" b="1" dirty="0"/>
          </a:p>
          <a:p>
            <a:pPr marL="742950" lvl="1" indent="-285750">
              <a:buFont typeface="Arial" panose="020B0604020202020204" pitchFamily="34" charset="0"/>
              <a:buChar char="•"/>
            </a:pPr>
            <a:endParaRPr lang="en-US" sz="1600" b="1"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8369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75FD-06C1-BE69-342A-77FD8EAC9257}"/>
              </a:ext>
            </a:extLst>
          </p:cNvPr>
          <p:cNvSpPr>
            <a:spLocks noGrp="1"/>
          </p:cNvSpPr>
          <p:nvPr>
            <p:ph type="title"/>
          </p:nvPr>
        </p:nvSpPr>
        <p:spPr/>
        <p:txBody>
          <a:bodyPr/>
          <a:lstStyle/>
          <a:p>
            <a:r>
              <a:rPr lang="en-US" b="1" dirty="0"/>
              <a:t>NEW! </a:t>
            </a:r>
            <a:r>
              <a:rPr lang="en-US" dirty="0"/>
              <a:t>Interactive Infographics: 2024 FY Sales and Forecasts </a:t>
            </a:r>
          </a:p>
        </p:txBody>
      </p:sp>
      <p:sp>
        <p:nvSpPr>
          <p:cNvPr id="3" name="Slide Number Placeholder 2">
            <a:extLst>
              <a:ext uri="{FF2B5EF4-FFF2-40B4-BE49-F238E27FC236}">
                <a16:creationId xmlns:a16="http://schemas.microsoft.com/office/drawing/2014/main" id="{F674B6AA-69EA-4C5E-E746-971C66FC819B}"/>
              </a:ext>
            </a:extLst>
          </p:cNvPr>
          <p:cNvSpPr>
            <a:spLocks noGrp="1"/>
          </p:cNvSpPr>
          <p:nvPr>
            <p:ph type="sldNum" sz="quarter" idx="4"/>
          </p:nvPr>
        </p:nvSpPr>
        <p:spPr/>
        <p:txBody>
          <a:bodyPr/>
          <a:lstStyle/>
          <a:p>
            <a:fld id="{FA06F0F5-DF6A-4E0E-AC03-6B0D0B0A1300}" type="slidenum">
              <a:rPr lang="en-US" smtClean="0"/>
              <a:pPr/>
              <a:t>11</a:t>
            </a:fld>
            <a:endParaRPr lang="en-US"/>
          </a:p>
        </p:txBody>
      </p:sp>
      <p:sp>
        <p:nvSpPr>
          <p:cNvPr id="5" name="TextBox 4">
            <a:extLst>
              <a:ext uri="{FF2B5EF4-FFF2-40B4-BE49-F238E27FC236}">
                <a16:creationId xmlns:a16="http://schemas.microsoft.com/office/drawing/2014/main" id="{61E03814-EB91-CE3D-4638-C49C30EE2A0D}"/>
              </a:ext>
            </a:extLst>
          </p:cNvPr>
          <p:cNvSpPr txBox="1"/>
          <p:nvPr/>
        </p:nvSpPr>
        <p:spPr>
          <a:xfrm>
            <a:off x="3824478" y="1839831"/>
            <a:ext cx="7614666" cy="1231106"/>
          </a:xfrm>
          <a:prstGeom prst="rect">
            <a:avLst/>
          </a:prstGeom>
          <a:noFill/>
        </p:spPr>
        <p:txBody>
          <a:bodyPr wrap="square">
            <a:spAutoFit/>
          </a:bodyPr>
          <a:lstStyle/>
          <a:p>
            <a:pPr marL="0" marR="0"/>
            <a:r>
              <a:rPr lang="en-US" sz="2000" b="1" u="sng" dirty="0">
                <a:solidFill>
                  <a:srgbClr val="0563C1"/>
                </a:solidFill>
                <a:effectLst/>
                <a:ea typeface="Calibri" panose="020F0502020204030204" pitchFamily="34" charset="0"/>
                <a:hlinkClick r:id="rId2"/>
              </a:rPr>
              <a:t>Annuity Sales: Strategic Insights and Future Market Trends</a:t>
            </a:r>
            <a:endParaRPr lang="en-US" b="1" u="sng" dirty="0">
              <a:solidFill>
                <a:srgbClr val="0563C1"/>
              </a:solidFill>
              <a:ea typeface="Calibri" panose="020F0502020204030204" pitchFamily="34" charset="0"/>
            </a:endParaRPr>
          </a:p>
          <a:p>
            <a:pPr marL="0" marR="0"/>
            <a:r>
              <a:rPr lang="en-US" sz="1800" dirty="0">
                <a:effectLst/>
                <a:ea typeface="Calibri" panose="020F0502020204030204" pitchFamily="34" charset="0"/>
              </a:rPr>
              <a:t>In 2024, annuity sales hit $434.1B, up 13% from 2023. Driven by economic conditions, interest rates, and aging population. High demand for protected growth and guaranteed income. </a:t>
            </a:r>
          </a:p>
        </p:txBody>
      </p:sp>
      <p:sp>
        <p:nvSpPr>
          <p:cNvPr id="7" name="TextBox 6">
            <a:extLst>
              <a:ext uri="{FF2B5EF4-FFF2-40B4-BE49-F238E27FC236}">
                <a16:creationId xmlns:a16="http://schemas.microsoft.com/office/drawing/2014/main" id="{9AA2909C-1161-4D4A-0C03-D1A93BCEF308}"/>
              </a:ext>
            </a:extLst>
          </p:cNvPr>
          <p:cNvSpPr txBox="1"/>
          <p:nvPr/>
        </p:nvSpPr>
        <p:spPr>
          <a:xfrm>
            <a:off x="3888486" y="3878181"/>
            <a:ext cx="7614666" cy="1508105"/>
          </a:xfrm>
          <a:prstGeom prst="rect">
            <a:avLst/>
          </a:prstGeom>
          <a:noFill/>
        </p:spPr>
        <p:txBody>
          <a:bodyPr wrap="square">
            <a:spAutoFit/>
          </a:bodyPr>
          <a:lstStyle/>
          <a:p>
            <a:pPr marL="0" marR="0"/>
            <a:r>
              <a:rPr lang="en-US" sz="2000" b="1" u="sng" dirty="0">
                <a:effectLst/>
                <a:ea typeface="Calibri" panose="020F0502020204030204" pitchFamily="34" charset="0"/>
                <a:hlinkClick r:id="rId3"/>
              </a:rPr>
              <a:t>Life Sales: Trends and Future Outlook</a:t>
            </a:r>
            <a:endParaRPr lang="en-US" b="1" u="sng" dirty="0">
              <a:ea typeface="Calibri" panose="020F0502020204030204" pitchFamily="34" charset="0"/>
            </a:endParaRPr>
          </a:p>
          <a:p>
            <a:pPr marL="0" marR="0"/>
            <a:r>
              <a:rPr lang="en-US" sz="1800" dirty="0">
                <a:effectLst/>
                <a:ea typeface="Calibri" panose="020F0502020204030204" pitchFamily="34" charset="0"/>
              </a:rPr>
              <a:t>Life insurance premiums reached $15.9 billion in 2024, up 3 percent from 2023. Growth was driven by strong equity markets and innovative product designs. LIMRA’s exclusive forecast anticipates stable sales and no recession; premium growth is expected to stay around 3 percent.</a:t>
            </a:r>
          </a:p>
        </p:txBody>
      </p:sp>
      <p:pic>
        <p:nvPicPr>
          <p:cNvPr id="9" name="Picture 8" descr="A person walking on a mountain&#10;&#10;Description automatically generated">
            <a:extLst>
              <a:ext uri="{FF2B5EF4-FFF2-40B4-BE49-F238E27FC236}">
                <a16:creationId xmlns:a16="http://schemas.microsoft.com/office/drawing/2014/main" id="{5CF3B8CA-60DB-EC8F-B475-60D202744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94" y="3809274"/>
            <a:ext cx="2926080" cy="1645920"/>
          </a:xfrm>
          <a:prstGeom prst="rect">
            <a:avLst/>
          </a:prstGeom>
          <a:ln>
            <a:solidFill>
              <a:schemeClr val="tx1"/>
            </a:solidFill>
          </a:ln>
        </p:spPr>
      </p:pic>
      <p:pic>
        <p:nvPicPr>
          <p:cNvPr id="13" name="Picture 12" descr="A group of people walking down a staircase&#10;&#10;Description automatically generated">
            <a:extLst>
              <a:ext uri="{FF2B5EF4-FFF2-40B4-BE49-F238E27FC236}">
                <a16:creationId xmlns:a16="http://schemas.microsoft.com/office/drawing/2014/main" id="{673706B1-6628-0F4C-41E8-77E69AF966EA}"/>
              </a:ext>
            </a:extLst>
          </p:cNvPr>
          <p:cNvPicPr>
            <a:picLocks noChangeAspect="1"/>
          </p:cNvPicPr>
          <p:nvPr/>
        </p:nvPicPr>
        <p:blipFill>
          <a:blip r:embed="rId5">
            <a:extLst>
              <a:ext uri="{28A0092B-C50C-407E-A947-70E740481C1C}">
                <a14:useLocalDpi xmlns:a14="http://schemas.microsoft.com/office/drawing/2010/main" val="0"/>
              </a:ext>
            </a:extLst>
          </a:blip>
          <a:srcRect l="47396" t="22572" r="15912" b="40803"/>
          <a:stretch/>
        </p:blipFill>
        <p:spPr>
          <a:xfrm>
            <a:off x="636494" y="1638919"/>
            <a:ext cx="2926080" cy="1641233"/>
          </a:xfrm>
          <a:prstGeom prst="rect">
            <a:avLst/>
          </a:prstGeom>
          <a:ln>
            <a:solidFill>
              <a:schemeClr val="tx1"/>
            </a:solidFill>
          </a:ln>
        </p:spPr>
      </p:pic>
    </p:spTree>
    <p:extLst>
      <p:ext uri="{BB962C8B-B14F-4D97-AF65-F5344CB8AC3E}">
        <p14:creationId xmlns:p14="http://schemas.microsoft.com/office/powerpoint/2010/main" val="212386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B46D-FD83-0DB7-8F04-2DB840844E39}"/>
              </a:ext>
            </a:extLst>
          </p:cNvPr>
          <p:cNvSpPr>
            <a:spLocks noGrp="1"/>
          </p:cNvSpPr>
          <p:nvPr>
            <p:ph type="title"/>
          </p:nvPr>
        </p:nvSpPr>
        <p:spPr/>
        <p:txBody>
          <a:bodyPr/>
          <a:lstStyle/>
          <a:p>
            <a:r>
              <a:rPr lang="en-US" dirty="0"/>
              <a:t>Recently Published: Quarterly Sales Benchmarks </a:t>
            </a:r>
          </a:p>
        </p:txBody>
      </p:sp>
      <p:sp>
        <p:nvSpPr>
          <p:cNvPr id="3" name="Slide Number Placeholder 2">
            <a:extLst>
              <a:ext uri="{FF2B5EF4-FFF2-40B4-BE49-F238E27FC236}">
                <a16:creationId xmlns:a16="http://schemas.microsoft.com/office/drawing/2014/main" id="{F2622CE3-1C6C-96D4-CAEF-B8117FC616F7}"/>
              </a:ext>
            </a:extLst>
          </p:cNvPr>
          <p:cNvSpPr>
            <a:spLocks noGrp="1"/>
          </p:cNvSpPr>
          <p:nvPr>
            <p:ph type="sldNum" sz="quarter" idx="4"/>
          </p:nvPr>
        </p:nvSpPr>
        <p:spPr/>
        <p:txBody>
          <a:bodyPr/>
          <a:lstStyle/>
          <a:p>
            <a:fld id="{FA06F0F5-DF6A-4E0E-AC03-6B0D0B0A1300}" type="slidenum">
              <a:rPr lang="en-US" smtClean="0"/>
              <a:pPr/>
              <a:t>12</a:t>
            </a:fld>
            <a:endParaRPr lang="en-US"/>
          </a:p>
        </p:txBody>
      </p:sp>
      <p:sp>
        <p:nvSpPr>
          <p:cNvPr id="5" name="TextBox 4">
            <a:extLst>
              <a:ext uri="{FF2B5EF4-FFF2-40B4-BE49-F238E27FC236}">
                <a16:creationId xmlns:a16="http://schemas.microsoft.com/office/drawing/2014/main" id="{573D9F59-1B56-1752-8907-793B302080CD}"/>
              </a:ext>
            </a:extLst>
          </p:cNvPr>
          <p:cNvSpPr txBox="1"/>
          <p:nvPr/>
        </p:nvSpPr>
        <p:spPr>
          <a:xfrm>
            <a:off x="3737162" y="2976362"/>
            <a:ext cx="7583110" cy="1107996"/>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2"/>
              </a:rPr>
              <a:t>2024 Retail Annuity Sales Grow 13% to a Record $434.1 Billion</a:t>
            </a:r>
            <a:r>
              <a:rPr lang="en-US" sz="1800" b="1" dirty="0">
                <a:effectLst/>
                <a:ea typeface="Calibri" panose="020F0502020204030204" pitchFamily="34" charset="0"/>
              </a:rPr>
              <a:t> </a:t>
            </a:r>
            <a:endParaRPr lang="en-US" sz="1800" dirty="0">
              <a:effectLst/>
              <a:ea typeface="Calibri" panose="020F0502020204030204" pitchFamily="34" charset="0"/>
            </a:endParaRPr>
          </a:p>
          <a:p>
            <a:pPr marL="0" marR="0"/>
            <a:r>
              <a:rPr lang="en-US" sz="1600" dirty="0">
                <a:effectLst/>
                <a:ea typeface="Calibri" panose="020F0502020204030204" pitchFamily="34" charset="0"/>
              </a:rPr>
              <a:t>For the first time, total quarterly annuity sales surpassed $100 billion in all four quarters of the year. In 2024, annuity sales were $434.1 billion, up 13 percent year over year, according to LIMRA’s U.S. Individual Annuity Sales Survey. </a:t>
            </a:r>
          </a:p>
        </p:txBody>
      </p:sp>
      <p:pic>
        <p:nvPicPr>
          <p:cNvPr id="4" name="Picture 3">
            <a:extLst>
              <a:ext uri="{FF2B5EF4-FFF2-40B4-BE49-F238E27FC236}">
                <a16:creationId xmlns:a16="http://schemas.microsoft.com/office/drawing/2014/main" id="{22D56E52-34F7-4D20-BF6C-EC26CA40182C}"/>
              </a:ext>
            </a:extLst>
          </p:cNvPr>
          <p:cNvPicPr>
            <a:picLocks noChangeAspect="1"/>
          </p:cNvPicPr>
          <p:nvPr/>
        </p:nvPicPr>
        <p:blipFill>
          <a:blip r:embed="rId3"/>
          <a:stretch>
            <a:fillRect/>
          </a:stretch>
        </p:blipFill>
        <p:spPr>
          <a:xfrm>
            <a:off x="627910" y="2709744"/>
            <a:ext cx="2934909" cy="1641232"/>
          </a:xfrm>
          <a:prstGeom prst="rect">
            <a:avLst/>
          </a:prstGeom>
          <a:ln>
            <a:solidFill>
              <a:schemeClr val="tx1"/>
            </a:solidFill>
          </a:ln>
        </p:spPr>
      </p:pic>
      <p:sp>
        <p:nvSpPr>
          <p:cNvPr id="6" name="TextBox 5">
            <a:extLst>
              <a:ext uri="{FF2B5EF4-FFF2-40B4-BE49-F238E27FC236}">
                <a16:creationId xmlns:a16="http://schemas.microsoft.com/office/drawing/2014/main" id="{BEB974E5-938F-B209-D2E1-A5018831C773}"/>
              </a:ext>
            </a:extLst>
          </p:cNvPr>
          <p:cNvSpPr txBox="1"/>
          <p:nvPr/>
        </p:nvSpPr>
        <p:spPr>
          <a:xfrm>
            <a:off x="3737162" y="1033848"/>
            <a:ext cx="7939726" cy="1354217"/>
          </a:xfrm>
          <a:prstGeom prst="rect">
            <a:avLst/>
          </a:prstGeom>
          <a:noFill/>
        </p:spPr>
        <p:txBody>
          <a:bodyPr wrap="square" rtlCol="0">
            <a:spAutoFit/>
          </a:bodyPr>
          <a:lstStyle/>
          <a:p>
            <a:pPr marL="0" marR="0"/>
            <a:r>
              <a:rPr lang="en-US" sz="1800" b="1" u="sng" dirty="0">
                <a:solidFill>
                  <a:srgbClr val="0563C1"/>
                </a:solidFill>
                <a:effectLst/>
                <a:ea typeface="Calibri" panose="020F0502020204030204" pitchFamily="34" charset="0"/>
                <a:hlinkClick r:id="rId4"/>
              </a:rPr>
              <a:t>U.S. Individual Life Insurance Premium Sets New Sales Record in 2024</a:t>
            </a:r>
            <a:endParaRPr lang="en-US" sz="1800" b="1" u="sng" dirty="0">
              <a:solidFill>
                <a:srgbClr val="0563C1"/>
              </a:solidFill>
              <a:effectLst/>
              <a:ea typeface="Calibri" panose="020F0502020204030204" pitchFamily="34" charset="0"/>
            </a:endParaRPr>
          </a:p>
          <a:p>
            <a:r>
              <a:rPr lang="en-US" sz="1600" dirty="0">
                <a:effectLst/>
                <a:ea typeface="Calibri" panose="020F0502020204030204" pitchFamily="34" charset="0"/>
              </a:rPr>
              <a:t>A strong fourth quarter performance drove total new annualized premium to increase 4 percent in 2024 to $16.2 billion, according to LIMRA’s preliminary life insurance sales survey results. This is the fourth consecutive year of record-high premium. In 2024, policy count was level with 2023 results.</a:t>
            </a:r>
          </a:p>
        </p:txBody>
      </p:sp>
      <p:pic>
        <p:nvPicPr>
          <p:cNvPr id="9" name="Picture 8" descr="A group of people sitting on a couch looking at a computer&#10;&#10;Description automatically generated">
            <a:extLst>
              <a:ext uri="{FF2B5EF4-FFF2-40B4-BE49-F238E27FC236}">
                <a16:creationId xmlns:a16="http://schemas.microsoft.com/office/drawing/2014/main" id="{CE1240AD-E780-4682-1756-9A61A2245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73" y="890341"/>
            <a:ext cx="2917746" cy="1641232"/>
          </a:xfrm>
          <a:prstGeom prst="rect">
            <a:avLst/>
          </a:prstGeom>
          <a:ln>
            <a:solidFill>
              <a:schemeClr val="tx1"/>
            </a:solidFill>
          </a:ln>
        </p:spPr>
      </p:pic>
      <p:sp>
        <p:nvSpPr>
          <p:cNvPr id="7" name="TextBox 6">
            <a:extLst>
              <a:ext uri="{FF2B5EF4-FFF2-40B4-BE49-F238E27FC236}">
                <a16:creationId xmlns:a16="http://schemas.microsoft.com/office/drawing/2014/main" id="{F38DB3BB-ABB1-67B0-7799-40201134110D}"/>
              </a:ext>
            </a:extLst>
          </p:cNvPr>
          <p:cNvSpPr txBox="1"/>
          <p:nvPr/>
        </p:nvSpPr>
        <p:spPr>
          <a:xfrm>
            <a:off x="3806190" y="4830849"/>
            <a:ext cx="7749316" cy="1138773"/>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6"/>
              </a:rPr>
              <a:t>Strong Supplemental Health Sales Drive 2024 Third Quarter Workplace Benefits Results</a:t>
            </a:r>
            <a:endParaRPr lang="en-US" sz="1800" dirty="0">
              <a:effectLst/>
              <a:ea typeface="Calibri" panose="020F0502020204030204" pitchFamily="34" charset="0"/>
            </a:endParaRPr>
          </a:p>
          <a:p>
            <a:r>
              <a:rPr lang="en-US" sz="1600" dirty="0">
                <a:effectLst/>
                <a:ea typeface="Calibri" panose="020F0502020204030204" pitchFamily="34" charset="0"/>
              </a:rPr>
              <a:t>U.S. workplace supplemental health product sales totaled $543 million in the third quarter.​ </a:t>
            </a:r>
            <a:r>
              <a:rPr lang="en-US" sz="1600" dirty="0">
                <a:ea typeface="Calibri" panose="020F0502020204030204" pitchFamily="34" charset="0"/>
              </a:rPr>
              <a:t>Read the </a:t>
            </a:r>
            <a:r>
              <a:rPr lang="en-US" sz="1600" dirty="0">
                <a:ea typeface="Calibri" panose="020F0502020204030204" pitchFamily="34" charset="0"/>
                <a:hlinkClick r:id="rId7"/>
              </a:rPr>
              <a:t>press release </a:t>
            </a:r>
            <a:r>
              <a:rPr lang="en-US" sz="1600" dirty="0">
                <a:ea typeface="Calibri" panose="020F0502020204030204" pitchFamily="34" charset="0"/>
              </a:rPr>
              <a:t>or d</a:t>
            </a:r>
            <a:r>
              <a:rPr lang="en-US" sz="1600" dirty="0">
                <a:effectLst/>
                <a:ea typeface="Calibri" panose="020F0502020204030204" pitchFamily="34" charset="0"/>
              </a:rPr>
              <a:t>ownload the </a:t>
            </a:r>
            <a:r>
              <a:rPr lang="en-US" sz="1600" dirty="0">
                <a:effectLst/>
                <a:ea typeface="Calibri" panose="020F0502020204030204" pitchFamily="34" charset="0"/>
                <a:hlinkClick r:id="rId6"/>
              </a:rPr>
              <a:t>infographic</a:t>
            </a:r>
            <a:r>
              <a:rPr lang="en-US" sz="1600" dirty="0">
                <a:effectLst/>
                <a:ea typeface="Calibri" panose="020F0502020204030204" pitchFamily="34" charset="0"/>
              </a:rPr>
              <a:t>. </a:t>
            </a:r>
            <a:endParaRPr lang="en-US" sz="1400" dirty="0">
              <a:effectLst/>
              <a:ea typeface="Calibri" panose="020F0502020204030204" pitchFamily="34" charset="0"/>
            </a:endParaRPr>
          </a:p>
        </p:txBody>
      </p:sp>
      <p:pic>
        <p:nvPicPr>
          <p:cNvPr id="10" name="Picture 9">
            <a:extLst>
              <a:ext uri="{FF2B5EF4-FFF2-40B4-BE49-F238E27FC236}">
                <a16:creationId xmlns:a16="http://schemas.microsoft.com/office/drawing/2014/main" id="{CB5B328F-86C3-5DB1-AD17-CAC185F910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076" y="4579619"/>
            <a:ext cx="2917743" cy="1641231"/>
          </a:xfrm>
          <a:prstGeom prst="rect">
            <a:avLst/>
          </a:prstGeom>
          <a:ln>
            <a:solidFill>
              <a:schemeClr val="tx1"/>
            </a:solidFill>
          </a:ln>
        </p:spPr>
      </p:pic>
    </p:spTree>
    <p:extLst>
      <p:ext uri="{BB962C8B-B14F-4D97-AF65-F5344CB8AC3E}">
        <p14:creationId xmlns:p14="http://schemas.microsoft.com/office/powerpoint/2010/main" val="49703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5332959-271E-A8AC-48A5-9ABF35F7A4C4}"/>
              </a:ext>
            </a:extLst>
          </p:cNvPr>
          <p:cNvSpPr/>
          <p:nvPr/>
        </p:nvSpPr>
        <p:spPr>
          <a:xfrm>
            <a:off x="5337879" y="5065172"/>
            <a:ext cx="1548556" cy="3845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A8D04E5-9D97-E1EA-E0F4-BFCFFE53C933}"/>
              </a:ext>
            </a:extLst>
          </p:cNvPr>
          <p:cNvSpPr/>
          <p:nvPr/>
        </p:nvSpPr>
        <p:spPr>
          <a:xfrm>
            <a:off x="1371203" y="5026772"/>
            <a:ext cx="1548556" cy="3845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E64B5-C77B-558D-9095-E44DF2885E41}"/>
              </a:ext>
            </a:extLst>
          </p:cNvPr>
          <p:cNvSpPr>
            <a:spLocks noGrp="1"/>
          </p:cNvSpPr>
          <p:nvPr>
            <p:ph type="title"/>
          </p:nvPr>
        </p:nvSpPr>
        <p:spPr/>
        <p:txBody>
          <a:bodyPr/>
          <a:lstStyle/>
          <a:p>
            <a:r>
              <a:rPr lang="en-US" dirty="0"/>
              <a:t>Forecasts </a:t>
            </a:r>
          </a:p>
        </p:txBody>
      </p:sp>
      <p:sp>
        <p:nvSpPr>
          <p:cNvPr id="3" name="Slide Number Placeholder 2">
            <a:extLst>
              <a:ext uri="{FF2B5EF4-FFF2-40B4-BE49-F238E27FC236}">
                <a16:creationId xmlns:a16="http://schemas.microsoft.com/office/drawing/2014/main" id="{3C388D38-1677-3E92-6A91-C417A7819CF0}"/>
              </a:ext>
            </a:extLst>
          </p:cNvPr>
          <p:cNvSpPr>
            <a:spLocks noGrp="1"/>
          </p:cNvSpPr>
          <p:nvPr>
            <p:ph type="sldNum" sz="quarter" idx="4"/>
          </p:nvPr>
        </p:nvSpPr>
        <p:spPr/>
        <p:txBody>
          <a:bodyPr/>
          <a:lstStyle/>
          <a:p>
            <a:fld id="{FA06F0F5-DF6A-4E0E-AC03-6B0D0B0A1300}" type="slidenum">
              <a:rPr lang="en-US" smtClean="0"/>
              <a:pPr/>
              <a:t>13</a:t>
            </a:fld>
            <a:endParaRPr lang="en-US"/>
          </a:p>
        </p:txBody>
      </p:sp>
      <p:sp>
        <p:nvSpPr>
          <p:cNvPr id="4" name="TextBox 3">
            <a:extLst>
              <a:ext uri="{FF2B5EF4-FFF2-40B4-BE49-F238E27FC236}">
                <a16:creationId xmlns:a16="http://schemas.microsoft.com/office/drawing/2014/main" id="{D18805A2-D717-690C-777C-C967E3A0A64B}"/>
              </a:ext>
            </a:extLst>
          </p:cNvPr>
          <p:cNvSpPr txBox="1"/>
          <p:nvPr/>
        </p:nvSpPr>
        <p:spPr>
          <a:xfrm>
            <a:off x="1126255" y="983514"/>
            <a:ext cx="9971803" cy="830997"/>
          </a:xfrm>
          <a:prstGeom prst="rect">
            <a:avLst/>
          </a:prstGeom>
          <a:noFill/>
        </p:spPr>
        <p:txBody>
          <a:bodyPr wrap="square" rtlCol="0">
            <a:spAutoFit/>
          </a:bodyPr>
          <a:lstStyle/>
          <a:p>
            <a:pPr algn="ctr"/>
            <a:r>
              <a:rPr lang="en-US" sz="1600" b="1" dirty="0"/>
              <a:t>What are the sales expectations over the next few years? </a:t>
            </a:r>
          </a:p>
          <a:p>
            <a:pPr algn="ctr"/>
            <a:r>
              <a:rPr lang="en-US" sz="1600" dirty="0"/>
              <a:t>Our forecasts offer a thorough analysis of sales trends and a comprehensive outlook on the future, empowering strategic decisions with confidence.</a:t>
            </a:r>
          </a:p>
        </p:txBody>
      </p:sp>
      <p:pic>
        <p:nvPicPr>
          <p:cNvPr id="5" name="Picture 2">
            <a:extLst>
              <a:ext uri="{FF2B5EF4-FFF2-40B4-BE49-F238E27FC236}">
                <a16:creationId xmlns:a16="http://schemas.microsoft.com/office/drawing/2014/main" id="{30F99169-F6AE-E907-9983-1A9FA76D7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 r="527"/>
          <a:stretch/>
        </p:blipFill>
        <p:spPr bwMode="auto">
          <a:xfrm>
            <a:off x="636494" y="2047261"/>
            <a:ext cx="3034134" cy="1724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6AC9A21-CCBF-8F2D-0E82-CBE681055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773" y="2051508"/>
            <a:ext cx="3066454" cy="1724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A15AA3B-7711-9498-BFF0-B9C964237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051" y="2051508"/>
            <a:ext cx="3066455" cy="1724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1729F5-775E-D9D4-3444-075789DF482A}"/>
              </a:ext>
            </a:extLst>
          </p:cNvPr>
          <p:cNvSpPr txBox="1"/>
          <p:nvPr/>
        </p:nvSpPr>
        <p:spPr>
          <a:xfrm>
            <a:off x="636494" y="3854258"/>
            <a:ext cx="3034134" cy="584775"/>
          </a:xfrm>
          <a:prstGeom prst="rect">
            <a:avLst/>
          </a:prstGeom>
          <a:noFill/>
        </p:spPr>
        <p:txBody>
          <a:bodyPr wrap="square">
            <a:spAutoFit/>
          </a:bodyPr>
          <a:lstStyle/>
          <a:p>
            <a:pPr marL="0" marR="0" algn="ctr">
              <a:spcBef>
                <a:spcPts val="0"/>
              </a:spcBef>
              <a:spcAft>
                <a:spcPts val="0"/>
              </a:spcAft>
            </a:pPr>
            <a:r>
              <a:rPr lang="en-US" sz="1600" u="sng" dirty="0">
                <a:solidFill>
                  <a:srgbClr val="4298BE"/>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U.S. Individual Life Insurance Forecast</a:t>
            </a:r>
          </a:p>
        </p:txBody>
      </p:sp>
      <p:sp>
        <p:nvSpPr>
          <p:cNvPr id="11" name="TextBox 10">
            <a:extLst>
              <a:ext uri="{FF2B5EF4-FFF2-40B4-BE49-F238E27FC236}">
                <a16:creationId xmlns:a16="http://schemas.microsoft.com/office/drawing/2014/main" id="{56EA43E0-AA10-85F0-5AA3-96751267401F}"/>
              </a:ext>
            </a:extLst>
          </p:cNvPr>
          <p:cNvSpPr txBox="1"/>
          <p:nvPr/>
        </p:nvSpPr>
        <p:spPr>
          <a:xfrm>
            <a:off x="8489051" y="3862791"/>
            <a:ext cx="3082610" cy="584775"/>
          </a:xfrm>
          <a:prstGeom prst="rect">
            <a:avLst/>
          </a:prstGeom>
          <a:noFill/>
        </p:spPr>
        <p:txBody>
          <a:bodyPr wrap="square">
            <a:spAutoFit/>
          </a:bodyPr>
          <a:lstStyle/>
          <a:p>
            <a:pPr algn="ctr"/>
            <a:r>
              <a:rPr lang="en-US" sz="1600" i="0" dirty="0">
                <a:solidFill>
                  <a:srgbClr val="35424A"/>
                </a:solidFill>
                <a:effectLst/>
                <a:hlinkClick r:id="rId6"/>
              </a:rPr>
              <a:t>Workplace Life and Disability Benefits Forecasts</a:t>
            </a:r>
            <a:endParaRPr lang="en-US" sz="1600" i="0" dirty="0">
              <a:solidFill>
                <a:srgbClr val="35424A"/>
              </a:solidFill>
              <a:effectLst/>
            </a:endParaRPr>
          </a:p>
        </p:txBody>
      </p:sp>
      <p:sp>
        <p:nvSpPr>
          <p:cNvPr id="13" name="TextBox 12">
            <a:extLst>
              <a:ext uri="{FF2B5EF4-FFF2-40B4-BE49-F238E27FC236}">
                <a16:creationId xmlns:a16="http://schemas.microsoft.com/office/drawing/2014/main" id="{AD669777-4E6E-1F08-BE21-1CE5D1B4C4AE}"/>
              </a:ext>
            </a:extLst>
          </p:cNvPr>
          <p:cNvSpPr txBox="1"/>
          <p:nvPr/>
        </p:nvSpPr>
        <p:spPr>
          <a:xfrm>
            <a:off x="4562774" y="3854258"/>
            <a:ext cx="3066453" cy="584775"/>
          </a:xfrm>
          <a:prstGeom prst="rect">
            <a:avLst/>
          </a:prstGeom>
          <a:noFill/>
        </p:spPr>
        <p:txBody>
          <a:bodyPr wrap="square">
            <a:spAutoFit/>
          </a:bodyPr>
          <a:lstStyle/>
          <a:p>
            <a:pPr marL="0" marR="0" algn="ctr">
              <a:spcBef>
                <a:spcPts val="0"/>
              </a:spcBef>
              <a:spcAft>
                <a:spcPts val="0"/>
              </a:spcAft>
            </a:pPr>
            <a:r>
              <a:rPr lang="en-US" sz="1600" u="sng" dirty="0">
                <a:solidFill>
                  <a:srgbClr val="4298BE"/>
                </a:solidFill>
                <a:effectLst/>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U.S. Individual Annuity Market Forecast</a:t>
            </a:r>
            <a:endParaRPr lang="en-US" sz="1600" u="sng" dirty="0">
              <a:solidFill>
                <a:srgbClr val="4298BE"/>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AA5F13B9-772E-F663-5EBC-129495826E0B}"/>
              </a:ext>
            </a:extLst>
          </p:cNvPr>
          <p:cNvSpPr txBox="1"/>
          <p:nvPr/>
        </p:nvSpPr>
        <p:spPr>
          <a:xfrm>
            <a:off x="636494" y="4593334"/>
            <a:ext cx="3017974" cy="276999"/>
          </a:xfrm>
          <a:prstGeom prst="rect">
            <a:avLst/>
          </a:prstGeom>
          <a:noFill/>
        </p:spPr>
        <p:txBody>
          <a:bodyPr wrap="square">
            <a:spAutoFit/>
          </a:bodyPr>
          <a:lstStyle/>
          <a:p>
            <a:pPr algn="ctr"/>
            <a:r>
              <a:rPr lang="en-US" sz="1200" b="1" dirty="0">
                <a:solidFill>
                  <a:schemeClr val="accent4"/>
                </a:solidFill>
              </a:rPr>
              <a:t>On-Demand Webinar:</a:t>
            </a:r>
          </a:p>
        </p:txBody>
      </p:sp>
      <p:sp>
        <p:nvSpPr>
          <p:cNvPr id="14" name="TextBox 13">
            <a:extLst>
              <a:ext uri="{FF2B5EF4-FFF2-40B4-BE49-F238E27FC236}">
                <a16:creationId xmlns:a16="http://schemas.microsoft.com/office/drawing/2014/main" id="{42B255AD-C2EB-F43D-D9C2-3DF2D198AE63}"/>
              </a:ext>
            </a:extLst>
          </p:cNvPr>
          <p:cNvSpPr txBox="1"/>
          <p:nvPr/>
        </p:nvSpPr>
        <p:spPr>
          <a:xfrm>
            <a:off x="1345473" y="5065174"/>
            <a:ext cx="1616175" cy="307777"/>
          </a:xfrm>
          <a:prstGeom prst="rect">
            <a:avLst/>
          </a:prstGeom>
          <a:noFill/>
        </p:spPr>
        <p:txBody>
          <a:bodyPr wrap="square">
            <a:spAutoFit/>
          </a:bodyPr>
          <a:lstStyle/>
          <a:p>
            <a:pPr algn="ctr"/>
            <a:r>
              <a:rPr lang="en-US" sz="1400" dirty="0">
                <a:solidFill>
                  <a:schemeClr val="bg1"/>
                </a:solidFill>
                <a:hlinkClick r:id="rId8">
                  <a:extLst>
                    <a:ext uri="{A12FA001-AC4F-418D-AE19-62706E023703}">
                      <ahyp:hlinkClr xmlns:ahyp="http://schemas.microsoft.com/office/drawing/2018/hyperlinkcolor" val="tx"/>
                    </a:ext>
                  </a:extLst>
                </a:hlinkClick>
              </a:rPr>
              <a:t>Watch Here</a:t>
            </a:r>
            <a:endParaRPr lang="en-US" sz="1400" dirty="0">
              <a:solidFill>
                <a:schemeClr val="bg1"/>
              </a:solidFill>
            </a:endParaRPr>
          </a:p>
        </p:txBody>
      </p:sp>
      <p:sp>
        <p:nvSpPr>
          <p:cNvPr id="15" name="TextBox 14">
            <a:extLst>
              <a:ext uri="{FF2B5EF4-FFF2-40B4-BE49-F238E27FC236}">
                <a16:creationId xmlns:a16="http://schemas.microsoft.com/office/drawing/2014/main" id="{021AE2B5-B9A3-69AF-C15F-966ACD579BD6}"/>
              </a:ext>
            </a:extLst>
          </p:cNvPr>
          <p:cNvSpPr txBox="1"/>
          <p:nvPr/>
        </p:nvSpPr>
        <p:spPr>
          <a:xfrm>
            <a:off x="4587013" y="4610358"/>
            <a:ext cx="3017974" cy="276999"/>
          </a:xfrm>
          <a:prstGeom prst="rect">
            <a:avLst/>
          </a:prstGeom>
          <a:noFill/>
        </p:spPr>
        <p:txBody>
          <a:bodyPr wrap="square">
            <a:spAutoFit/>
          </a:bodyPr>
          <a:lstStyle/>
          <a:p>
            <a:pPr algn="ctr"/>
            <a:r>
              <a:rPr lang="en-US" sz="1200" b="1" dirty="0">
                <a:solidFill>
                  <a:schemeClr val="accent4"/>
                </a:solidFill>
              </a:rPr>
              <a:t>On-Demand Webinar:</a:t>
            </a:r>
          </a:p>
        </p:txBody>
      </p:sp>
      <p:sp>
        <p:nvSpPr>
          <p:cNvPr id="16" name="TextBox 15">
            <a:extLst>
              <a:ext uri="{FF2B5EF4-FFF2-40B4-BE49-F238E27FC236}">
                <a16:creationId xmlns:a16="http://schemas.microsoft.com/office/drawing/2014/main" id="{8532CA51-1D02-6A4A-0A97-76F2D6F45747}"/>
              </a:ext>
            </a:extLst>
          </p:cNvPr>
          <p:cNvSpPr txBox="1"/>
          <p:nvPr/>
        </p:nvSpPr>
        <p:spPr>
          <a:xfrm>
            <a:off x="5287912" y="5103573"/>
            <a:ext cx="1616175" cy="307777"/>
          </a:xfrm>
          <a:prstGeom prst="rect">
            <a:avLst/>
          </a:prstGeom>
          <a:noFill/>
        </p:spPr>
        <p:txBody>
          <a:bodyPr wrap="square">
            <a:spAutoFit/>
          </a:bodyPr>
          <a:lstStyle/>
          <a:p>
            <a:pPr algn="ctr"/>
            <a:r>
              <a:rPr lang="en-US" sz="1400" dirty="0">
                <a:solidFill>
                  <a:schemeClr val="bg1"/>
                </a:solidFill>
                <a:hlinkClick r:id="rId9">
                  <a:extLst>
                    <a:ext uri="{A12FA001-AC4F-418D-AE19-62706E023703}">
                      <ahyp:hlinkClr xmlns:ahyp="http://schemas.microsoft.com/office/drawing/2018/hyperlinkcolor" val="tx"/>
                    </a:ext>
                  </a:extLst>
                </a:hlinkClick>
              </a:rPr>
              <a:t>Watch Here</a:t>
            </a:r>
            <a:endParaRPr lang="en-US" sz="1400" dirty="0">
              <a:solidFill>
                <a:schemeClr val="bg1"/>
              </a:solidFill>
            </a:endParaRPr>
          </a:p>
        </p:txBody>
      </p:sp>
      <p:sp>
        <p:nvSpPr>
          <p:cNvPr id="20" name="TextBox 19">
            <a:extLst>
              <a:ext uri="{FF2B5EF4-FFF2-40B4-BE49-F238E27FC236}">
                <a16:creationId xmlns:a16="http://schemas.microsoft.com/office/drawing/2014/main" id="{33D42AEB-B957-D5C2-56D4-EF0F69BB0CBC}"/>
              </a:ext>
            </a:extLst>
          </p:cNvPr>
          <p:cNvSpPr txBox="1"/>
          <p:nvPr/>
        </p:nvSpPr>
        <p:spPr>
          <a:xfrm>
            <a:off x="4477832" y="5649748"/>
            <a:ext cx="3236336" cy="646331"/>
          </a:xfrm>
          <a:prstGeom prst="rect">
            <a:avLst/>
          </a:prstGeom>
          <a:noFill/>
        </p:spPr>
        <p:txBody>
          <a:bodyPr wrap="square">
            <a:spAutoFit/>
          </a:bodyPr>
          <a:lstStyle/>
          <a:p>
            <a:pPr algn="ctr"/>
            <a:r>
              <a:rPr lang="en-US" sz="1200" b="1" dirty="0"/>
              <a:t>Watch the LinkedIn Live on demand:</a:t>
            </a:r>
          </a:p>
          <a:p>
            <a:pPr algn="ctr"/>
            <a:r>
              <a:rPr lang="en-US" sz="1200" dirty="0">
                <a:hlinkClick r:id="rId10"/>
              </a:rPr>
              <a:t>What’s ahead for Retail Life and Annuity Sales in 2025?</a:t>
            </a:r>
            <a:endParaRPr lang="en-US" sz="1200" dirty="0"/>
          </a:p>
        </p:txBody>
      </p:sp>
    </p:spTree>
    <p:extLst>
      <p:ext uri="{BB962C8B-B14F-4D97-AF65-F5344CB8AC3E}">
        <p14:creationId xmlns:p14="http://schemas.microsoft.com/office/powerpoint/2010/main" val="118146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A52F-9924-B757-B7C6-1CE0AB9CCE98}"/>
              </a:ext>
            </a:extLst>
          </p:cNvPr>
          <p:cNvSpPr>
            <a:spLocks noGrp="1"/>
          </p:cNvSpPr>
          <p:nvPr>
            <p:ph type="title"/>
          </p:nvPr>
        </p:nvSpPr>
        <p:spPr/>
        <p:txBody>
          <a:bodyPr/>
          <a:lstStyle/>
          <a:p>
            <a:r>
              <a:rPr lang="en-US" dirty="0"/>
              <a:t>Canadian Reports </a:t>
            </a:r>
          </a:p>
        </p:txBody>
      </p:sp>
      <p:sp>
        <p:nvSpPr>
          <p:cNvPr id="3" name="Slide Number Placeholder 2">
            <a:extLst>
              <a:ext uri="{FF2B5EF4-FFF2-40B4-BE49-F238E27FC236}">
                <a16:creationId xmlns:a16="http://schemas.microsoft.com/office/drawing/2014/main" id="{04E56634-93C3-6C9D-A20D-4B86D9D87D02}"/>
              </a:ext>
            </a:extLst>
          </p:cNvPr>
          <p:cNvSpPr>
            <a:spLocks noGrp="1"/>
          </p:cNvSpPr>
          <p:nvPr>
            <p:ph type="sldNum" sz="quarter" idx="4"/>
          </p:nvPr>
        </p:nvSpPr>
        <p:spPr/>
        <p:txBody>
          <a:bodyPr/>
          <a:lstStyle/>
          <a:p>
            <a:fld id="{FA06F0F5-DF6A-4E0E-AC03-6B0D0B0A1300}" type="slidenum">
              <a:rPr lang="en-US" smtClean="0"/>
              <a:pPr/>
              <a:t>14</a:t>
            </a:fld>
            <a:endParaRPr lang="en-US"/>
          </a:p>
        </p:txBody>
      </p:sp>
      <p:sp>
        <p:nvSpPr>
          <p:cNvPr id="4" name="TextBox 3">
            <a:extLst>
              <a:ext uri="{FF2B5EF4-FFF2-40B4-BE49-F238E27FC236}">
                <a16:creationId xmlns:a16="http://schemas.microsoft.com/office/drawing/2014/main" id="{DA735515-E3A8-1EC0-260D-60D637C8AB53}"/>
              </a:ext>
            </a:extLst>
          </p:cNvPr>
          <p:cNvSpPr txBox="1"/>
          <p:nvPr/>
        </p:nvSpPr>
        <p:spPr>
          <a:xfrm>
            <a:off x="2955494" y="4063419"/>
            <a:ext cx="6701637" cy="1107996"/>
          </a:xfrm>
          <a:prstGeom prst="rect">
            <a:avLst/>
          </a:prstGeom>
          <a:noFill/>
        </p:spPr>
        <p:txBody>
          <a:bodyPr wrap="square" rtlCol="0">
            <a:spAutoFit/>
          </a:bodyPr>
          <a:lstStyle/>
          <a:p>
            <a:pPr algn="ctr"/>
            <a:r>
              <a:rPr lang="en-US" b="1" dirty="0">
                <a:hlinkClick r:id="rId2"/>
              </a:rPr>
              <a:t>Digital Transformation in Canadian Workplace Benefits</a:t>
            </a:r>
            <a:endParaRPr lang="en-US" b="1" dirty="0"/>
          </a:p>
          <a:p>
            <a:pPr algn="ctr"/>
            <a:endParaRPr lang="en-US" sz="1600" dirty="0"/>
          </a:p>
          <a:p>
            <a:pPr algn="ctr"/>
            <a:r>
              <a:rPr lang="en-US" sz="1600" dirty="0"/>
              <a:t>How are Canadian workplace benefits carriers investing in digital transformation?</a:t>
            </a:r>
          </a:p>
        </p:txBody>
      </p:sp>
      <p:pic>
        <p:nvPicPr>
          <p:cNvPr id="7" name="Picture 2">
            <a:extLst>
              <a:ext uri="{FF2B5EF4-FFF2-40B4-BE49-F238E27FC236}">
                <a16:creationId xmlns:a16="http://schemas.microsoft.com/office/drawing/2014/main" id="{DB613323-23DA-B1A2-E9FF-F2D63BB4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3980" y="1624645"/>
            <a:ext cx="3584039" cy="2016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5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147-F520-0259-665A-750595412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DC222-1E80-7067-CCD0-1E8AF482C140}"/>
              </a:ext>
            </a:extLst>
          </p:cNvPr>
          <p:cNvSpPr>
            <a:spLocks noGrp="1"/>
          </p:cNvSpPr>
          <p:nvPr>
            <p:ph type="title"/>
          </p:nvPr>
        </p:nvSpPr>
        <p:spPr/>
        <p:txBody>
          <a:bodyPr/>
          <a:lstStyle/>
          <a:p>
            <a:r>
              <a:rPr lang="en-US" dirty="0"/>
              <a:t>Canadian Reports </a:t>
            </a:r>
          </a:p>
        </p:txBody>
      </p:sp>
      <p:sp>
        <p:nvSpPr>
          <p:cNvPr id="3" name="Slide Number Placeholder 2">
            <a:extLst>
              <a:ext uri="{FF2B5EF4-FFF2-40B4-BE49-F238E27FC236}">
                <a16:creationId xmlns:a16="http://schemas.microsoft.com/office/drawing/2014/main" id="{89217B1A-E9CA-0679-E88D-57A79B9C2657}"/>
              </a:ext>
            </a:extLst>
          </p:cNvPr>
          <p:cNvSpPr>
            <a:spLocks noGrp="1"/>
          </p:cNvSpPr>
          <p:nvPr>
            <p:ph type="sldNum" sz="quarter" idx="4"/>
          </p:nvPr>
        </p:nvSpPr>
        <p:spPr/>
        <p:txBody>
          <a:bodyPr/>
          <a:lstStyle/>
          <a:p>
            <a:fld id="{FA06F0F5-DF6A-4E0E-AC03-6B0D0B0A1300}" type="slidenum">
              <a:rPr lang="en-US" smtClean="0"/>
              <a:pPr/>
              <a:t>15</a:t>
            </a:fld>
            <a:endParaRPr lang="en-US"/>
          </a:p>
        </p:txBody>
      </p:sp>
      <p:sp>
        <p:nvSpPr>
          <p:cNvPr id="4" name="TextBox 3">
            <a:extLst>
              <a:ext uri="{FF2B5EF4-FFF2-40B4-BE49-F238E27FC236}">
                <a16:creationId xmlns:a16="http://schemas.microsoft.com/office/drawing/2014/main" id="{1A17D26B-9D6D-4987-7C75-47FB2F9BBAB6}"/>
              </a:ext>
            </a:extLst>
          </p:cNvPr>
          <p:cNvSpPr txBox="1"/>
          <p:nvPr/>
        </p:nvSpPr>
        <p:spPr>
          <a:xfrm>
            <a:off x="4874667" y="2009439"/>
            <a:ext cx="6088022" cy="861774"/>
          </a:xfrm>
          <a:prstGeom prst="rect">
            <a:avLst/>
          </a:prstGeom>
          <a:noFill/>
        </p:spPr>
        <p:txBody>
          <a:bodyPr wrap="square" rtlCol="0">
            <a:spAutoFit/>
          </a:bodyPr>
          <a:lstStyle/>
          <a:p>
            <a:r>
              <a:rPr lang="en-US" b="1" dirty="0">
                <a:hlinkClick r:id="rId2"/>
              </a:rPr>
              <a:t>Canadian Insurance Barometer</a:t>
            </a:r>
            <a:endParaRPr lang="en-US" b="1" dirty="0"/>
          </a:p>
          <a:p>
            <a:r>
              <a:rPr lang="en-US" sz="1600" dirty="0"/>
              <a:t>This study tracks the perceptions, attitudes, and behaviors of consumers in Canada, with a particular focus on life insurance.</a:t>
            </a:r>
          </a:p>
        </p:txBody>
      </p:sp>
      <p:pic>
        <p:nvPicPr>
          <p:cNvPr id="5" name="Picture 2">
            <a:extLst>
              <a:ext uri="{FF2B5EF4-FFF2-40B4-BE49-F238E27FC236}">
                <a16:creationId xmlns:a16="http://schemas.microsoft.com/office/drawing/2014/main" id="{0A2242F4-419F-AA1A-A79A-610538A4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505" y="1450206"/>
            <a:ext cx="3520427" cy="198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CEFA56-5B27-0A7F-DFDC-5FB62A8E37AA}"/>
              </a:ext>
            </a:extLst>
          </p:cNvPr>
          <p:cNvSpPr txBox="1"/>
          <p:nvPr/>
        </p:nvSpPr>
        <p:spPr>
          <a:xfrm>
            <a:off x="4874667" y="4375477"/>
            <a:ext cx="6088022" cy="861774"/>
          </a:xfrm>
          <a:prstGeom prst="rect">
            <a:avLst/>
          </a:prstGeom>
          <a:noFill/>
        </p:spPr>
        <p:txBody>
          <a:bodyPr wrap="square" rtlCol="0">
            <a:spAutoFit/>
          </a:bodyPr>
          <a:lstStyle/>
          <a:p>
            <a:r>
              <a:rPr lang="en-US" b="1" dirty="0">
                <a:hlinkClick r:id="rId4"/>
              </a:rPr>
              <a:t>Retirement Investors in Canada</a:t>
            </a:r>
            <a:endParaRPr lang="en-US" b="1" dirty="0"/>
          </a:p>
          <a:p>
            <a:r>
              <a:rPr lang="en-US" sz="1600" dirty="0"/>
              <a:t>Learn about the perceptions, attitudes, behaviors, and financial condition of retirees and non-retired workers in Canada. </a:t>
            </a:r>
          </a:p>
        </p:txBody>
      </p:sp>
      <p:pic>
        <p:nvPicPr>
          <p:cNvPr id="6148" name="Picture 4">
            <a:extLst>
              <a:ext uri="{FF2B5EF4-FFF2-40B4-BE49-F238E27FC236}">
                <a16:creationId xmlns:a16="http://schemas.microsoft.com/office/drawing/2014/main" id="{53D9E396-60E2-F207-BB37-209A1C074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504" y="3816244"/>
            <a:ext cx="3520427" cy="198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56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96E5-F65B-18BE-5907-FF8713AC9FA3}"/>
              </a:ext>
            </a:extLst>
          </p:cNvPr>
          <p:cNvSpPr>
            <a:spLocks noGrp="1"/>
          </p:cNvSpPr>
          <p:nvPr>
            <p:ph type="title"/>
          </p:nvPr>
        </p:nvSpPr>
        <p:spPr/>
        <p:txBody>
          <a:bodyPr/>
          <a:lstStyle/>
          <a:p>
            <a:r>
              <a:rPr lang="en-US" dirty="0"/>
              <a:t>Recently Published: Canadian Quarterly Sales Benchmarks</a:t>
            </a:r>
          </a:p>
        </p:txBody>
      </p:sp>
      <p:sp>
        <p:nvSpPr>
          <p:cNvPr id="3" name="Slide Number Placeholder 2">
            <a:extLst>
              <a:ext uri="{FF2B5EF4-FFF2-40B4-BE49-F238E27FC236}">
                <a16:creationId xmlns:a16="http://schemas.microsoft.com/office/drawing/2014/main" id="{D66317E1-9D64-3890-53CB-7A1CB1959701}"/>
              </a:ext>
            </a:extLst>
          </p:cNvPr>
          <p:cNvSpPr>
            <a:spLocks noGrp="1"/>
          </p:cNvSpPr>
          <p:nvPr>
            <p:ph type="sldNum" sz="quarter" idx="4"/>
          </p:nvPr>
        </p:nvSpPr>
        <p:spPr/>
        <p:txBody>
          <a:bodyPr/>
          <a:lstStyle/>
          <a:p>
            <a:fld id="{FA06F0F5-DF6A-4E0E-AC03-6B0D0B0A1300}" type="slidenum">
              <a:rPr lang="en-US" smtClean="0"/>
              <a:pPr/>
              <a:t>16</a:t>
            </a:fld>
            <a:endParaRPr lang="en-US"/>
          </a:p>
        </p:txBody>
      </p:sp>
      <p:sp>
        <p:nvSpPr>
          <p:cNvPr id="5" name="TextBox 4">
            <a:extLst>
              <a:ext uri="{FF2B5EF4-FFF2-40B4-BE49-F238E27FC236}">
                <a16:creationId xmlns:a16="http://schemas.microsoft.com/office/drawing/2014/main" id="{275A471A-A495-499C-BE34-75ECAB6F1975}"/>
              </a:ext>
            </a:extLst>
          </p:cNvPr>
          <p:cNvSpPr txBox="1"/>
          <p:nvPr/>
        </p:nvSpPr>
        <p:spPr>
          <a:xfrm>
            <a:off x="4791456" y="2382559"/>
            <a:ext cx="6601968" cy="1815882"/>
          </a:xfrm>
          <a:prstGeom prst="rect">
            <a:avLst/>
          </a:prstGeom>
          <a:noFill/>
        </p:spPr>
        <p:txBody>
          <a:bodyPr wrap="square">
            <a:spAutoFit/>
          </a:bodyPr>
          <a:lstStyle/>
          <a:p>
            <a:pPr marL="0" marR="0"/>
            <a:r>
              <a:rPr lang="en-US" sz="2000" b="1" u="sng" dirty="0">
                <a:solidFill>
                  <a:srgbClr val="0563C1"/>
                </a:solidFill>
                <a:effectLst/>
                <a:ea typeface="Calibri" panose="020F0502020204030204" pitchFamily="34" charset="0"/>
                <a:cs typeface="Calibri" panose="020F0502020204030204" pitchFamily="34" charset="0"/>
                <a:hlinkClick r:id="rId2"/>
              </a:rPr>
              <a:t>Canadian Life Insurance New Premium Jumps 8% to Set New Record in 2024</a:t>
            </a:r>
            <a:endParaRPr lang="en-US" sz="2000" dirty="0">
              <a:effectLst/>
              <a:ea typeface="Calibri" panose="020F0502020204030204" pitchFamily="34" charset="0"/>
            </a:endParaRPr>
          </a:p>
          <a:p>
            <a:pPr marL="0" marR="0"/>
            <a:r>
              <a:rPr lang="en-US" sz="1800" dirty="0">
                <a:effectLst/>
                <a:ea typeface="Calibri" panose="020F0502020204030204" pitchFamily="34" charset="0"/>
                <a:cs typeface="Calibri" panose="020F0502020204030204" pitchFamily="34" charset="0"/>
              </a:rPr>
              <a:t>Total Canadian life insurance new annualized premium was a record-high $2.04 billion (CAD) in 2024, 8% higher than in 2023, according the LIMRA’s Retail Canadian Life Insurance Sales Survey. </a:t>
            </a:r>
            <a:endParaRPr lang="en-US" dirty="0"/>
          </a:p>
        </p:txBody>
      </p:sp>
      <p:pic>
        <p:nvPicPr>
          <p:cNvPr id="7" name="Picture 2">
            <a:extLst>
              <a:ext uri="{FF2B5EF4-FFF2-40B4-BE49-F238E27FC236}">
                <a16:creationId xmlns:a16="http://schemas.microsoft.com/office/drawing/2014/main" id="{6198052E-5062-5871-12C3-D5ECDC292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17140" y="2218201"/>
            <a:ext cx="3283299" cy="198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25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9D37-3127-9B96-D4A3-CBA7C36054C4}"/>
              </a:ext>
            </a:extLst>
          </p:cNvPr>
          <p:cNvSpPr>
            <a:spLocks noGrp="1"/>
          </p:cNvSpPr>
          <p:nvPr>
            <p:ph type="title"/>
          </p:nvPr>
        </p:nvSpPr>
        <p:spPr/>
        <p:txBody>
          <a:bodyPr/>
          <a:lstStyle/>
          <a:p>
            <a:r>
              <a:rPr lang="en-US" dirty="0"/>
              <a:t>Trending Topics: Artificial Intelligence</a:t>
            </a:r>
          </a:p>
        </p:txBody>
      </p:sp>
      <p:sp>
        <p:nvSpPr>
          <p:cNvPr id="3" name="Slide Number Placeholder 2">
            <a:extLst>
              <a:ext uri="{FF2B5EF4-FFF2-40B4-BE49-F238E27FC236}">
                <a16:creationId xmlns:a16="http://schemas.microsoft.com/office/drawing/2014/main" id="{47C5283E-00FF-5CDD-216F-69B176F0DB9E}"/>
              </a:ext>
            </a:extLst>
          </p:cNvPr>
          <p:cNvSpPr>
            <a:spLocks noGrp="1"/>
          </p:cNvSpPr>
          <p:nvPr>
            <p:ph type="sldNum" sz="quarter" idx="4"/>
          </p:nvPr>
        </p:nvSpPr>
        <p:spPr/>
        <p:txBody>
          <a:bodyPr/>
          <a:lstStyle/>
          <a:p>
            <a:fld id="{FA06F0F5-DF6A-4E0E-AC03-6B0D0B0A1300}" type="slidenum">
              <a:rPr lang="en-US" smtClean="0"/>
              <a:pPr/>
              <a:t>17</a:t>
            </a:fld>
            <a:endParaRPr lang="en-US"/>
          </a:p>
        </p:txBody>
      </p:sp>
      <p:sp>
        <p:nvSpPr>
          <p:cNvPr id="6" name="TextBox 5">
            <a:extLst>
              <a:ext uri="{FF2B5EF4-FFF2-40B4-BE49-F238E27FC236}">
                <a16:creationId xmlns:a16="http://schemas.microsoft.com/office/drawing/2014/main" id="{85EED3D3-55B1-6A2C-C6E1-2492A81AF357}"/>
              </a:ext>
            </a:extLst>
          </p:cNvPr>
          <p:cNvSpPr txBox="1"/>
          <p:nvPr/>
        </p:nvSpPr>
        <p:spPr>
          <a:xfrm>
            <a:off x="1024220" y="1643724"/>
            <a:ext cx="8083486" cy="1600438"/>
          </a:xfrm>
          <a:prstGeom prst="rect">
            <a:avLst/>
          </a:prstGeom>
          <a:noFill/>
        </p:spPr>
        <p:txBody>
          <a:bodyPr wrap="square">
            <a:spAutoFit/>
          </a:bodyPr>
          <a:lstStyle/>
          <a:p>
            <a:pPr marL="0" marR="0"/>
            <a:r>
              <a:rPr lang="en-US" b="1" dirty="0">
                <a:solidFill>
                  <a:schemeClr val="accent4"/>
                </a:solidFill>
                <a:effectLst/>
                <a:ea typeface="Calibri" panose="020F0502020204030204" pitchFamily="34" charset="0"/>
              </a:rPr>
              <a:t>Resources:</a:t>
            </a:r>
          </a:p>
          <a:p>
            <a:pPr marL="0" marR="0"/>
            <a:r>
              <a:rPr lang="en-US" sz="1600" b="1" u="sng" dirty="0">
                <a:solidFill>
                  <a:srgbClr val="7F55D3"/>
                </a:solidFill>
                <a:effectLst/>
                <a:ea typeface="Calibri" panose="020F0502020204030204" pitchFamily="34" charset="0"/>
                <a:hlinkClick r:id="rId2"/>
              </a:rPr>
              <a:t>Artificial Intelligence (AI) Tools and Resources</a:t>
            </a:r>
            <a:r>
              <a:rPr lang="en-US" sz="1600" b="1" dirty="0">
                <a:effectLst/>
                <a:ea typeface="Calibri" panose="020F0502020204030204" pitchFamily="34" charset="0"/>
                <a:hlinkClick r:id="rId2"/>
              </a:rPr>
              <a:t> </a:t>
            </a:r>
            <a:endParaRPr lang="en-US" sz="1600" dirty="0">
              <a:effectLst/>
              <a:ea typeface="Calibri" panose="020F0502020204030204" pitchFamily="34" charset="0"/>
            </a:endParaRPr>
          </a:p>
          <a:p>
            <a:pPr marL="0" marR="0"/>
            <a:r>
              <a:rPr lang="en-US" sz="1600" dirty="0">
                <a:effectLst/>
                <a:ea typeface="Calibri" panose="020F0502020204030204" pitchFamily="34" charset="0"/>
              </a:rPr>
              <a:t>This comprehensive hub for AI Tools and Resources provides essential materials designed to enhance your organization’s AI journey. These resources are tailored to support your strategic decision-making and drive successful AI integration. Additional resources will be made available throughout the year. </a:t>
            </a:r>
          </a:p>
        </p:txBody>
      </p:sp>
      <p:sp>
        <p:nvSpPr>
          <p:cNvPr id="8" name="TextBox 7">
            <a:extLst>
              <a:ext uri="{FF2B5EF4-FFF2-40B4-BE49-F238E27FC236}">
                <a16:creationId xmlns:a16="http://schemas.microsoft.com/office/drawing/2014/main" id="{07B889B6-6936-1AF3-8B14-E7D59DA46B39}"/>
              </a:ext>
            </a:extLst>
          </p:cNvPr>
          <p:cNvSpPr txBox="1"/>
          <p:nvPr/>
        </p:nvSpPr>
        <p:spPr>
          <a:xfrm>
            <a:off x="1024219" y="4810640"/>
            <a:ext cx="6094476" cy="861774"/>
          </a:xfrm>
          <a:prstGeom prst="rect">
            <a:avLst/>
          </a:prstGeom>
          <a:noFill/>
        </p:spPr>
        <p:txBody>
          <a:bodyPr wrap="square">
            <a:spAutoFit/>
          </a:bodyPr>
          <a:lstStyle/>
          <a:p>
            <a:pPr marL="0" marR="0"/>
            <a:r>
              <a:rPr lang="en-US" b="1" dirty="0">
                <a:solidFill>
                  <a:srgbClr val="ED7D31"/>
                </a:solidFill>
                <a:effectLst/>
                <a:ea typeface="Calibri" panose="020F0502020204030204" pitchFamily="34" charset="0"/>
                <a:cs typeface="Calibri" panose="020F0502020204030204" pitchFamily="34" charset="0"/>
              </a:rPr>
              <a:t>Thought Leadership:</a:t>
            </a:r>
            <a:r>
              <a:rPr lang="en-US" dirty="0">
                <a:solidFill>
                  <a:srgbClr val="ED7D31"/>
                </a:solidFill>
                <a:effectLst/>
                <a:ea typeface="Calibri" panose="020F0502020204030204" pitchFamily="34" charset="0"/>
                <a:cs typeface="Calibri" panose="020F0502020204030204" pitchFamily="34" charset="0"/>
              </a:rPr>
              <a:t> </a:t>
            </a:r>
          </a:p>
          <a:p>
            <a:pPr marL="285750" indent="-285750">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3"/>
              </a:rPr>
              <a:t>From Vision to Value: C-Suite Engagement in AI Spending</a:t>
            </a:r>
            <a:endParaRPr lang="en-US" sz="1600" dirty="0">
              <a:effectLst/>
              <a:ea typeface="Calibri" panose="020F0502020204030204" pitchFamily="34" charset="0"/>
            </a:endParaRPr>
          </a:p>
          <a:p>
            <a:pPr marL="285750" indent="-285750">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4"/>
              </a:rPr>
              <a:t>Building and Effective Budget for AI Success</a:t>
            </a:r>
            <a:endParaRPr lang="en-US" sz="1600" dirty="0">
              <a:effectLst/>
              <a:ea typeface="Calibri" panose="020F0502020204030204" pitchFamily="34" charset="0"/>
            </a:endParaRPr>
          </a:p>
        </p:txBody>
      </p:sp>
      <p:sp>
        <p:nvSpPr>
          <p:cNvPr id="10" name="TextBox 9">
            <a:extLst>
              <a:ext uri="{FF2B5EF4-FFF2-40B4-BE49-F238E27FC236}">
                <a16:creationId xmlns:a16="http://schemas.microsoft.com/office/drawing/2014/main" id="{F40968CF-6070-D27F-B16B-A5E5B7BB96D9}"/>
              </a:ext>
            </a:extLst>
          </p:cNvPr>
          <p:cNvSpPr txBox="1"/>
          <p:nvPr/>
        </p:nvSpPr>
        <p:spPr>
          <a:xfrm>
            <a:off x="1024219" y="3381070"/>
            <a:ext cx="8083487" cy="1107996"/>
          </a:xfrm>
          <a:prstGeom prst="rect">
            <a:avLst/>
          </a:prstGeom>
          <a:noFill/>
        </p:spPr>
        <p:txBody>
          <a:bodyPr wrap="square">
            <a:spAutoFit/>
          </a:bodyPr>
          <a:lstStyle/>
          <a:p>
            <a:pPr marL="0" marR="0"/>
            <a:r>
              <a:rPr lang="en-US" sz="1800" b="1" dirty="0">
                <a:solidFill>
                  <a:schemeClr val="accent4"/>
                </a:solidFill>
                <a:effectLst/>
                <a:ea typeface="Calibri" panose="020F0502020204030204" pitchFamily="34" charset="0"/>
                <a:cs typeface="Calibri" panose="020F0502020204030204" pitchFamily="34" charset="0"/>
              </a:rPr>
              <a:t>Research:</a:t>
            </a:r>
            <a:endParaRPr lang="en-US" sz="1600" dirty="0">
              <a:solidFill>
                <a:schemeClr val="accent4"/>
              </a:solidFill>
              <a:effectLst/>
              <a:ea typeface="Calibri" panose="020F0502020204030204" pitchFamily="34" charset="0"/>
              <a:cs typeface="Calibri" panose="020F0502020204030204" pitchFamily="34" charset="0"/>
            </a:endParaRPr>
          </a:p>
          <a:p>
            <a:pPr>
              <a:buClr>
                <a:schemeClr val="tx1"/>
              </a:buClr>
            </a:pPr>
            <a:r>
              <a:rPr lang="en-US" sz="1600" b="1" u="sng" dirty="0">
                <a:solidFill>
                  <a:srgbClr val="0563C1"/>
                </a:solidFill>
                <a:effectLst/>
                <a:ea typeface="Calibri" panose="020F0502020204030204" pitchFamily="34" charset="0"/>
                <a:cs typeface="Calibri" panose="020F0502020204030204" pitchFamily="34" charset="0"/>
                <a:hlinkClick r:id="rId5"/>
              </a:rPr>
              <a:t>AI and Annuities: In Brief</a:t>
            </a:r>
            <a:endParaRPr lang="en-US" sz="1600" b="1" u="sng" dirty="0">
              <a:solidFill>
                <a:srgbClr val="0563C1"/>
              </a:solidFill>
              <a:ea typeface="Calibri" panose="020F0502020204030204" pitchFamily="34" charset="0"/>
            </a:endParaRPr>
          </a:p>
          <a:p>
            <a:pPr>
              <a:buClr>
                <a:schemeClr val="tx1"/>
              </a:buClr>
            </a:pPr>
            <a:r>
              <a:rPr lang="en-US" sz="1600" dirty="0">
                <a:effectLst/>
                <a:ea typeface="Calibri" panose="020F0502020204030204" pitchFamily="34" charset="0"/>
                <a:cs typeface="Calibri" panose="020F0502020204030204" pitchFamily="34" charset="0"/>
              </a:rPr>
              <a:t>How are insurers using generative artificial intelligence to improve the effectiveness of their annuity marketing and distribution?</a:t>
            </a:r>
          </a:p>
        </p:txBody>
      </p:sp>
      <p:sp>
        <p:nvSpPr>
          <p:cNvPr id="11" name="TextBox 10">
            <a:extLst>
              <a:ext uri="{FF2B5EF4-FFF2-40B4-BE49-F238E27FC236}">
                <a16:creationId xmlns:a16="http://schemas.microsoft.com/office/drawing/2014/main" id="{B779B100-6D1C-C202-20C1-31BF3F55BE2A}"/>
              </a:ext>
            </a:extLst>
          </p:cNvPr>
          <p:cNvSpPr txBox="1"/>
          <p:nvPr/>
        </p:nvSpPr>
        <p:spPr>
          <a:xfrm>
            <a:off x="4724400" y="941176"/>
            <a:ext cx="2743200" cy="400110"/>
          </a:xfrm>
          <a:prstGeom prst="rect">
            <a:avLst/>
          </a:prstGeom>
          <a:noFill/>
        </p:spPr>
        <p:txBody>
          <a:bodyPr wrap="square" rtlCol="0">
            <a:spAutoFit/>
          </a:bodyPr>
          <a:lstStyle/>
          <a:p>
            <a:pPr algn="ctr"/>
            <a:r>
              <a:rPr lang="en-US" sz="2000" b="1" dirty="0">
                <a:hlinkClick r:id="rId2"/>
              </a:rPr>
              <a:t>Artificial Intelligence</a:t>
            </a:r>
            <a:endParaRPr lang="en-US" sz="2000" b="1" dirty="0"/>
          </a:p>
        </p:txBody>
      </p:sp>
      <p:pic>
        <p:nvPicPr>
          <p:cNvPr id="12" name="Picture 11">
            <a:extLst>
              <a:ext uri="{FF2B5EF4-FFF2-40B4-BE49-F238E27FC236}">
                <a16:creationId xmlns:a16="http://schemas.microsoft.com/office/drawing/2014/main" id="{A6F156CA-BAB2-E17A-2DCE-5A285A8C4945}"/>
              </a:ext>
            </a:extLst>
          </p:cNvPr>
          <p:cNvPicPr>
            <a:picLocks noChangeAspect="1"/>
          </p:cNvPicPr>
          <p:nvPr/>
        </p:nvPicPr>
        <p:blipFill>
          <a:blip r:embed="rId6"/>
          <a:stretch>
            <a:fillRect/>
          </a:stretch>
        </p:blipFill>
        <p:spPr>
          <a:xfrm>
            <a:off x="9428782" y="1141231"/>
            <a:ext cx="2285754" cy="1456175"/>
          </a:xfrm>
          <a:prstGeom prst="rect">
            <a:avLst/>
          </a:prstGeom>
          <a:ln>
            <a:solidFill>
              <a:schemeClr val="tx1"/>
            </a:solidFill>
          </a:ln>
        </p:spPr>
      </p:pic>
    </p:spTree>
    <p:extLst>
      <p:ext uri="{BB962C8B-B14F-4D97-AF65-F5344CB8AC3E}">
        <p14:creationId xmlns:p14="http://schemas.microsoft.com/office/powerpoint/2010/main" val="282238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Chevron 17">
            <a:extLst>
              <a:ext uri="{FF2B5EF4-FFF2-40B4-BE49-F238E27FC236}">
                <a16:creationId xmlns:a16="http://schemas.microsoft.com/office/drawing/2014/main" id="{C18603D7-DF1B-963E-36BE-B3E81CAA9147}"/>
              </a:ext>
            </a:extLst>
          </p:cNvPr>
          <p:cNvSpPr/>
          <p:nvPr/>
        </p:nvSpPr>
        <p:spPr>
          <a:xfrm>
            <a:off x="5984652" y="5421442"/>
            <a:ext cx="4466940" cy="400928"/>
          </a:xfrm>
          <a:prstGeom prst="chevron">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1D018CB-F4B9-06BC-6937-373A5B7F7E28}"/>
              </a:ext>
            </a:extLst>
          </p:cNvPr>
          <p:cNvSpPr>
            <a:spLocks noGrp="1"/>
          </p:cNvSpPr>
          <p:nvPr>
            <p:ph type="title"/>
          </p:nvPr>
        </p:nvSpPr>
        <p:spPr/>
        <p:txBody>
          <a:bodyPr/>
          <a:lstStyle/>
          <a:p>
            <a:r>
              <a:rPr lang="en-US" dirty="0"/>
              <a:t>Insider Insights Podcast Series </a:t>
            </a:r>
          </a:p>
        </p:txBody>
      </p:sp>
      <p:sp>
        <p:nvSpPr>
          <p:cNvPr id="3" name="Slide Number Placeholder 2">
            <a:extLst>
              <a:ext uri="{FF2B5EF4-FFF2-40B4-BE49-F238E27FC236}">
                <a16:creationId xmlns:a16="http://schemas.microsoft.com/office/drawing/2014/main" id="{E006865E-D5A8-E43A-7B0C-C59A2E924F59}"/>
              </a:ext>
            </a:extLst>
          </p:cNvPr>
          <p:cNvSpPr>
            <a:spLocks noGrp="1"/>
          </p:cNvSpPr>
          <p:nvPr>
            <p:ph type="sldNum" sz="quarter" idx="4"/>
          </p:nvPr>
        </p:nvSpPr>
        <p:spPr/>
        <p:txBody>
          <a:bodyPr/>
          <a:lstStyle/>
          <a:p>
            <a:fld id="{FA06F0F5-DF6A-4E0E-AC03-6B0D0B0A1300}" type="slidenum">
              <a:rPr lang="en-US" smtClean="0"/>
              <a:pPr/>
              <a:t>18</a:t>
            </a:fld>
            <a:endParaRPr lang="en-US"/>
          </a:p>
        </p:txBody>
      </p:sp>
      <p:sp>
        <p:nvSpPr>
          <p:cNvPr id="4" name="TextBox 3">
            <a:extLst>
              <a:ext uri="{FF2B5EF4-FFF2-40B4-BE49-F238E27FC236}">
                <a16:creationId xmlns:a16="http://schemas.microsoft.com/office/drawing/2014/main" id="{33FF5358-5CA2-054F-F50F-C66287D12AC1}"/>
              </a:ext>
            </a:extLst>
          </p:cNvPr>
          <p:cNvSpPr txBox="1"/>
          <p:nvPr/>
        </p:nvSpPr>
        <p:spPr>
          <a:xfrm>
            <a:off x="516239" y="3096216"/>
            <a:ext cx="3408477" cy="1846659"/>
          </a:xfrm>
          <a:prstGeom prst="rect">
            <a:avLst/>
          </a:prstGeom>
          <a:noFill/>
        </p:spPr>
        <p:txBody>
          <a:bodyPr wrap="square" rtlCol="0">
            <a:spAutoFit/>
          </a:bodyPr>
          <a:lstStyle/>
          <a:p>
            <a:pPr algn="ctr"/>
            <a:r>
              <a:rPr lang="en-US" b="1" dirty="0">
                <a:hlinkClick r:id="rId2"/>
              </a:rPr>
              <a:t>Insider Insights Podcast</a:t>
            </a:r>
            <a:endParaRPr lang="en-US" b="1" dirty="0"/>
          </a:p>
          <a:p>
            <a:pPr algn="ctr"/>
            <a:r>
              <a:rPr lang="en-US" sz="1600" dirty="0"/>
              <a:t>Discover LIMRA’s Insider Insights Podcast where our experts discuss hot topics and key trends that are influencing the financial services industry. </a:t>
            </a:r>
          </a:p>
          <a:p>
            <a:pPr algn="ctr"/>
            <a:r>
              <a:rPr lang="en-US" sz="1600" dirty="0">
                <a:hlinkClick r:id="rId2"/>
              </a:rPr>
              <a:t>Listen now</a:t>
            </a:r>
            <a:r>
              <a:rPr lang="en-US" sz="1600" dirty="0"/>
              <a:t>. </a:t>
            </a:r>
            <a:endParaRPr lang="en-US" dirty="0"/>
          </a:p>
        </p:txBody>
      </p:sp>
      <p:pic>
        <p:nvPicPr>
          <p:cNvPr id="6" name="Picture 5" descr="A person and person talking in front of a microphone&#10;&#10;Description automatically generated">
            <a:extLst>
              <a:ext uri="{FF2B5EF4-FFF2-40B4-BE49-F238E27FC236}">
                <a16:creationId xmlns:a16="http://schemas.microsoft.com/office/drawing/2014/main" id="{3C30ACB2-3C77-DD72-4A55-0A503C5F5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22" y="1158692"/>
            <a:ext cx="2817696" cy="1758758"/>
          </a:xfrm>
          <a:prstGeom prst="rect">
            <a:avLst/>
          </a:prstGeom>
          <a:ln>
            <a:solidFill>
              <a:schemeClr val="tx1"/>
            </a:solidFill>
          </a:ln>
        </p:spPr>
      </p:pic>
      <p:grpSp>
        <p:nvGrpSpPr>
          <p:cNvPr id="7" name="Group 6">
            <a:extLst>
              <a:ext uri="{FF2B5EF4-FFF2-40B4-BE49-F238E27FC236}">
                <a16:creationId xmlns:a16="http://schemas.microsoft.com/office/drawing/2014/main" id="{AF5BB982-4E03-40BA-D2CF-FDFD29311CF9}"/>
              </a:ext>
            </a:extLst>
          </p:cNvPr>
          <p:cNvGrpSpPr/>
          <p:nvPr/>
        </p:nvGrpSpPr>
        <p:grpSpPr>
          <a:xfrm>
            <a:off x="356858" y="5268705"/>
            <a:ext cx="3801250" cy="715137"/>
            <a:chOff x="263692" y="5462446"/>
            <a:chExt cx="3801250" cy="715137"/>
          </a:xfrm>
        </p:grpSpPr>
        <p:sp>
          <p:nvSpPr>
            <p:cNvPr id="11" name="Rectangle 10">
              <a:extLst>
                <a:ext uri="{FF2B5EF4-FFF2-40B4-BE49-F238E27FC236}">
                  <a16:creationId xmlns:a16="http://schemas.microsoft.com/office/drawing/2014/main" id="{DD55AA20-80AB-D126-F2E1-08093CB77644}"/>
                </a:ext>
              </a:extLst>
            </p:cNvPr>
            <p:cNvSpPr/>
            <p:nvPr/>
          </p:nvSpPr>
          <p:spPr>
            <a:xfrm>
              <a:off x="263692" y="5462446"/>
              <a:ext cx="3801250" cy="7151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7EED4-A73E-BF6A-D87C-D0F5419A3B0C}"/>
                </a:ext>
              </a:extLst>
            </p:cNvPr>
            <p:cNvSpPr txBox="1"/>
            <p:nvPr/>
          </p:nvSpPr>
          <p:spPr>
            <a:xfrm>
              <a:off x="755470" y="5558405"/>
              <a:ext cx="3292984" cy="523220"/>
            </a:xfrm>
            <a:prstGeom prst="rect">
              <a:avLst/>
            </a:prstGeom>
            <a:noFill/>
          </p:spPr>
          <p:txBody>
            <a:bodyPr wrap="square" rtlCol="0">
              <a:spAutoFit/>
            </a:bodyPr>
            <a:lstStyle/>
            <a:p>
              <a:r>
                <a:rPr lang="en-US" sz="1400" dirty="0">
                  <a:solidFill>
                    <a:schemeClr val="bg1"/>
                  </a:solidFill>
                </a:rPr>
                <a:t>Is there a topic you’re interested in and want to hear more about? Let us know! </a:t>
              </a:r>
            </a:p>
          </p:txBody>
        </p:sp>
        <p:pic>
          <p:nvPicPr>
            <p:cNvPr id="8" name="Graphic 7" descr="Podcast outline">
              <a:extLst>
                <a:ext uri="{FF2B5EF4-FFF2-40B4-BE49-F238E27FC236}">
                  <a16:creationId xmlns:a16="http://schemas.microsoft.com/office/drawing/2014/main" id="{5169F946-3698-2AC5-BB04-910C6F5D8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020" y="5637091"/>
              <a:ext cx="380199" cy="380199"/>
            </a:xfrm>
            <a:prstGeom prst="rect">
              <a:avLst/>
            </a:prstGeom>
          </p:spPr>
        </p:pic>
      </p:grpSp>
      <p:cxnSp>
        <p:nvCxnSpPr>
          <p:cNvPr id="9" name="Straight Connector 8">
            <a:extLst>
              <a:ext uri="{FF2B5EF4-FFF2-40B4-BE49-F238E27FC236}">
                <a16:creationId xmlns:a16="http://schemas.microsoft.com/office/drawing/2014/main" id="{760EE09A-EC68-3B0C-6099-9F20D08EA00C}"/>
              </a:ext>
            </a:extLst>
          </p:cNvPr>
          <p:cNvCxnSpPr>
            <a:cxnSpLocks/>
          </p:cNvCxnSpPr>
          <p:nvPr/>
        </p:nvCxnSpPr>
        <p:spPr>
          <a:xfrm>
            <a:off x="4581144" y="1051560"/>
            <a:ext cx="0" cy="530479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DE32B91-08B2-2DE5-5885-B8DE6FA88C56}"/>
              </a:ext>
            </a:extLst>
          </p:cNvPr>
          <p:cNvSpPr txBox="1"/>
          <p:nvPr/>
        </p:nvSpPr>
        <p:spPr>
          <a:xfrm>
            <a:off x="6704790" y="1417567"/>
            <a:ext cx="3154680" cy="369332"/>
          </a:xfrm>
          <a:prstGeom prst="rect">
            <a:avLst/>
          </a:prstGeom>
          <a:noFill/>
        </p:spPr>
        <p:txBody>
          <a:bodyPr wrap="square" rtlCol="0">
            <a:spAutoFit/>
          </a:bodyPr>
          <a:lstStyle/>
          <a:p>
            <a:pPr algn="ctr"/>
            <a:r>
              <a:rPr lang="en-US" b="1" dirty="0"/>
              <a:t>Episodes:</a:t>
            </a:r>
          </a:p>
        </p:txBody>
      </p:sp>
      <p:sp>
        <p:nvSpPr>
          <p:cNvPr id="15" name="TextBox 14">
            <a:extLst>
              <a:ext uri="{FF2B5EF4-FFF2-40B4-BE49-F238E27FC236}">
                <a16:creationId xmlns:a16="http://schemas.microsoft.com/office/drawing/2014/main" id="{C80C01CE-2371-0935-0FB3-B999EE3F4D94}"/>
              </a:ext>
            </a:extLst>
          </p:cNvPr>
          <p:cNvSpPr txBox="1"/>
          <p:nvPr/>
        </p:nvSpPr>
        <p:spPr>
          <a:xfrm>
            <a:off x="5357971" y="1861649"/>
            <a:ext cx="6317790" cy="3139321"/>
          </a:xfrm>
          <a:prstGeom prst="rect">
            <a:avLst/>
          </a:prstGeom>
          <a:noFill/>
        </p:spPr>
        <p:txBody>
          <a:bodyPr wrap="square" rtlCol="0">
            <a:spAutoFit/>
          </a:bodyPr>
          <a:lstStyle/>
          <a:p>
            <a:endParaRPr lang="en-US" dirty="0">
              <a:hlinkClick r:id="rId2"/>
            </a:endParaRPr>
          </a:p>
          <a:p>
            <a:pPr marL="285750" indent="-285750">
              <a:buFont typeface="Arial" panose="020B0604020202020204" pitchFamily="34" charset="0"/>
              <a:buChar char="•"/>
            </a:pPr>
            <a:r>
              <a:rPr lang="en-US" b="1" dirty="0"/>
              <a:t>NEW </a:t>
            </a:r>
            <a:r>
              <a:rPr lang="en-US" dirty="0">
                <a:hlinkClick r:id="rId6"/>
              </a:rPr>
              <a:t>Enhancing Financial Wellness Across Populations</a:t>
            </a:r>
            <a:endParaRPr lang="en-US" b="1" dirty="0"/>
          </a:p>
          <a:p>
            <a:pPr marL="285750" indent="-285750">
              <a:buFont typeface="Arial" panose="020B0604020202020204" pitchFamily="34" charset="0"/>
              <a:buChar char="•"/>
            </a:pPr>
            <a:r>
              <a:rPr lang="en-US" b="1" dirty="0"/>
              <a:t>NEW </a:t>
            </a:r>
            <a:r>
              <a:rPr lang="en-US" dirty="0">
                <a:hlinkClick r:id="rId6"/>
              </a:rPr>
              <a:t>Insider Insights – a Conversation with Kelley Gay, CMO, OneAmerica Financial</a:t>
            </a:r>
            <a:endParaRPr lang="en-US" b="1" dirty="0"/>
          </a:p>
          <a:p>
            <a:pPr marL="285750" indent="-285750">
              <a:buFont typeface="Arial" panose="020B0604020202020204" pitchFamily="34" charset="0"/>
              <a:buChar char="•"/>
            </a:pPr>
            <a:r>
              <a:rPr lang="en-US" sz="1800" dirty="0">
                <a:ea typeface="Calibri" panose="020F0502020204030204" pitchFamily="34" charset="0"/>
                <a:cs typeface="Calibri" panose="020F0502020204030204" pitchFamily="34" charset="0"/>
                <a:hlinkClick r:id="rId6"/>
              </a:rPr>
              <a:t>Meeting the Demand for Financial Wellness in the Workplace</a:t>
            </a:r>
            <a:endParaRPr lang="en-US" b="1" dirty="0"/>
          </a:p>
          <a:p>
            <a:pPr marL="285750" indent="-285750">
              <a:buFont typeface="Arial" panose="020B0604020202020204" pitchFamily="34" charset="0"/>
              <a:buChar char="•"/>
            </a:pPr>
            <a:r>
              <a:rPr lang="en-US" dirty="0">
                <a:hlinkClick r:id="rId6"/>
              </a:rPr>
              <a:t>Career Development in the Digital Age</a:t>
            </a:r>
            <a:endParaRPr lang="en-US" b="1" dirty="0"/>
          </a:p>
          <a:p>
            <a:pPr marL="285750" indent="-285750">
              <a:buFont typeface="Arial" panose="020B0604020202020204" pitchFamily="34" charset="0"/>
              <a:buChar char="•"/>
            </a:pPr>
            <a:r>
              <a:rPr lang="en-US" dirty="0">
                <a:hlinkClick r:id="rId7"/>
              </a:rPr>
              <a:t>Data Ready: Preparing for AI</a:t>
            </a:r>
          </a:p>
          <a:p>
            <a:pPr marL="285750" indent="-285750">
              <a:buFont typeface="Arial" panose="020B0604020202020204" pitchFamily="34" charset="0"/>
              <a:buChar char="•"/>
            </a:pPr>
            <a:r>
              <a:rPr lang="en-US" dirty="0">
                <a:hlinkClick r:id="rId7"/>
              </a:rPr>
              <a:t>Transforming Insurance for the Modern Consumer</a:t>
            </a:r>
          </a:p>
          <a:p>
            <a:pPr marL="285750" indent="-285750">
              <a:buFont typeface="Arial" panose="020B0604020202020204" pitchFamily="34" charset="0"/>
              <a:buChar char="•"/>
            </a:pPr>
            <a:endParaRPr lang="en-US" dirty="0">
              <a:hlinkClick r:id="rId7"/>
            </a:endParaRPr>
          </a:p>
          <a:p>
            <a:endParaRPr lang="en-US" dirty="0"/>
          </a:p>
        </p:txBody>
      </p:sp>
      <p:sp>
        <p:nvSpPr>
          <p:cNvPr id="13" name="TextBox 12">
            <a:extLst>
              <a:ext uri="{FF2B5EF4-FFF2-40B4-BE49-F238E27FC236}">
                <a16:creationId xmlns:a16="http://schemas.microsoft.com/office/drawing/2014/main" id="{FE6673C7-CAB3-900C-59BA-F671AE04477A}"/>
              </a:ext>
            </a:extLst>
          </p:cNvPr>
          <p:cNvSpPr txBox="1"/>
          <p:nvPr/>
        </p:nvSpPr>
        <p:spPr>
          <a:xfrm>
            <a:off x="6048660" y="5445052"/>
            <a:ext cx="4466940" cy="369332"/>
          </a:xfrm>
          <a:prstGeom prst="rect">
            <a:avLst/>
          </a:prstGeom>
          <a:noFill/>
        </p:spPr>
        <p:txBody>
          <a:bodyPr wrap="square">
            <a:spAutoFit/>
          </a:bodyPr>
          <a:lstStyle/>
          <a:p>
            <a:pPr algn="ctr"/>
            <a:r>
              <a:rPr lang="en-US" dirty="0"/>
              <a:t>Explore and listen to all episodes </a:t>
            </a:r>
            <a:r>
              <a:rPr lang="en-US" dirty="0">
                <a:hlinkClick r:id="rId7"/>
              </a:rPr>
              <a:t>here</a:t>
            </a:r>
            <a:r>
              <a:rPr lang="en-US" dirty="0"/>
              <a:t>.</a:t>
            </a:r>
            <a:r>
              <a:rPr lang="en-US" dirty="0">
                <a:hlinkClick r:id="rId7"/>
              </a:rPr>
              <a:t> </a:t>
            </a:r>
          </a:p>
        </p:txBody>
      </p:sp>
      <p:sp>
        <p:nvSpPr>
          <p:cNvPr id="16" name="Arrow: Chevron 15">
            <a:extLst>
              <a:ext uri="{FF2B5EF4-FFF2-40B4-BE49-F238E27FC236}">
                <a16:creationId xmlns:a16="http://schemas.microsoft.com/office/drawing/2014/main" id="{AA7D02B4-609B-9398-39C1-C5EC3F687687}"/>
              </a:ext>
            </a:extLst>
          </p:cNvPr>
          <p:cNvSpPr/>
          <p:nvPr/>
        </p:nvSpPr>
        <p:spPr>
          <a:xfrm>
            <a:off x="5607414" y="5420110"/>
            <a:ext cx="481912" cy="402260"/>
          </a:xfrm>
          <a:prstGeom prst="chevron">
            <a:avLst>
              <a:gd name="adj" fmla="val 50000"/>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394AA0DC-640F-83A1-2AD4-599DBBF3FDCB}"/>
              </a:ext>
            </a:extLst>
          </p:cNvPr>
          <p:cNvSpPr/>
          <p:nvPr/>
        </p:nvSpPr>
        <p:spPr>
          <a:xfrm>
            <a:off x="10247754" y="5420110"/>
            <a:ext cx="203838" cy="400928"/>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865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36C3-A770-16B5-AE10-D0DE70F233FE}"/>
              </a:ext>
            </a:extLst>
          </p:cNvPr>
          <p:cNvSpPr>
            <a:spLocks noGrp="1"/>
          </p:cNvSpPr>
          <p:nvPr>
            <p:ph type="title"/>
          </p:nvPr>
        </p:nvSpPr>
        <p:spPr/>
        <p:txBody>
          <a:bodyPr/>
          <a:lstStyle/>
          <a:p>
            <a:r>
              <a:rPr lang="en-US" dirty="0"/>
              <a:t>Benchmarks </a:t>
            </a:r>
          </a:p>
        </p:txBody>
      </p:sp>
      <p:sp>
        <p:nvSpPr>
          <p:cNvPr id="3" name="Slide Number Placeholder 2">
            <a:extLst>
              <a:ext uri="{FF2B5EF4-FFF2-40B4-BE49-F238E27FC236}">
                <a16:creationId xmlns:a16="http://schemas.microsoft.com/office/drawing/2014/main" id="{A6A868C4-5500-0F59-2B6C-50FB2D1DC18C}"/>
              </a:ext>
            </a:extLst>
          </p:cNvPr>
          <p:cNvSpPr>
            <a:spLocks noGrp="1"/>
          </p:cNvSpPr>
          <p:nvPr>
            <p:ph type="sldNum" sz="quarter" idx="4"/>
          </p:nvPr>
        </p:nvSpPr>
        <p:spPr/>
        <p:txBody>
          <a:bodyPr/>
          <a:lstStyle/>
          <a:p>
            <a:fld id="{FA06F0F5-DF6A-4E0E-AC03-6B0D0B0A1300}" type="slidenum">
              <a:rPr lang="en-US" smtClean="0"/>
              <a:pPr/>
              <a:t>19</a:t>
            </a:fld>
            <a:endParaRPr lang="en-US"/>
          </a:p>
        </p:txBody>
      </p:sp>
      <p:sp>
        <p:nvSpPr>
          <p:cNvPr id="5" name="TextBox 4">
            <a:extLst>
              <a:ext uri="{FF2B5EF4-FFF2-40B4-BE49-F238E27FC236}">
                <a16:creationId xmlns:a16="http://schemas.microsoft.com/office/drawing/2014/main" id="{FB344930-3040-706E-0DE3-199CDFCE167E}"/>
              </a:ext>
            </a:extLst>
          </p:cNvPr>
          <p:cNvSpPr txBox="1"/>
          <p:nvPr/>
        </p:nvSpPr>
        <p:spPr>
          <a:xfrm>
            <a:off x="1557147" y="3686279"/>
            <a:ext cx="9077706" cy="2308324"/>
          </a:xfrm>
          <a:prstGeom prst="rect">
            <a:avLst/>
          </a:prstGeom>
          <a:noFill/>
        </p:spPr>
        <p:txBody>
          <a:bodyPr wrap="square">
            <a:spAutoFit/>
          </a:bodyPr>
          <a:lstStyle/>
          <a:p>
            <a:pPr marL="0" marR="0" algn="ctr">
              <a:spcBef>
                <a:spcPts val="0"/>
              </a:spcBef>
              <a:spcAft>
                <a:spcPts val="0"/>
              </a:spcAft>
            </a:pPr>
            <a:r>
              <a:rPr lang="en-US" sz="1800" b="1" u="sng" dirty="0">
                <a:solidFill>
                  <a:srgbClr val="0563C1"/>
                </a:solidFill>
                <a:effectLst/>
                <a:ea typeface="Calibri" panose="020F0502020204030204" pitchFamily="34" charset="0"/>
                <a:hlinkClick r:id="rId2"/>
              </a:rPr>
              <a:t>Credible Benchmarks: Lighting the Path to Industry Growth</a:t>
            </a:r>
            <a:endParaRPr lang="en-US" sz="1800" dirty="0">
              <a:effectLst/>
              <a:ea typeface="Calibri" panose="020F0502020204030204" pitchFamily="34" charset="0"/>
            </a:endParaRPr>
          </a:p>
          <a:p>
            <a:pPr marL="0" marR="0" algn="ctr">
              <a:spcBef>
                <a:spcPts val="0"/>
              </a:spcBef>
              <a:spcAft>
                <a:spcPts val="0"/>
              </a:spcAft>
            </a:pPr>
            <a:r>
              <a:rPr lang="en-US" sz="1800" b="1" dirty="0">
                <a:effectLst/>
                <a:ea typeface="Calibri" panose="020F0502020204030204" pitchFamily="34" charset="0"/>
              </a:rPr>
              <a:t>Find the Latest Data and Trends You Need to Plan for Success </a:t>
            </a:r>
            <a:endParaRPr lang="en-US" sz="1800" dirty="0">
              <a:effectLst/>
              <a:ea typeface="Calibri" panose="020F0502020204030204" pitchFamily="34" charset="0"/>
            </a:endParaRPr>
          </a:p>
          <a:p>
            <a:pPr marL="0" marR="0">
              <a:spcBef>
                <a:spcPts val="0"/>
              </a:spcBef>
              <a:spcAft>
                <a:spcPts val="0"/>
              </a:spcAft>
            </a:pPr>
            <a:endParaRPr lang="en-US" sz="1800" i="1" dirty="0">
              <a:effectLst/>
              <a:ea typeface="Calibri" panose="020F0502020204030204" pitchFamily="34" charset="0"/>
            </a:endParaRPr>
          </a:p>
          <a:p>
            <a:pPr marL="0" marR="0">
              <a:spcBef>
                <a:spcPts val="0"/>
              </a:spcBef>
              <a:spcAft>
                <a:spcPts val="0"/>
              </a:spcAft>
            </a:pPr>
            <a:r>
              <a:rPr lang="en-US" sz="1800" i="1" dirty="0">
                <a:effectLst/>
                <a:ea typeface="Calibri" panose="020F0502020204030204" pitchFamily="34" charset="0"/>
              </a:rPr>
              <a:t>Our benchmarks light the path to growth, delivering industry-driven insights with unmatched credibility and a visionary outlook</a:t>
            </a:r>
            <a:r>
              <a:rPr lang="en-US" sz="1800" dirty="0">
                <a:effectLst/>
                <a:ea typeface="Calibri" panose="020F0502020204030204" pitchFamily="34" charset="0"/>
              </a:rPr>
              <a:t>. </a:t>
            </a:r>
          </a:p>
          <a:p>
            <a:pPr marL="0" marR="0">
              <a:spcBef>
                <a:spcPts val="0"/>
              </a:spcBef>
              <a:spcAft>
                <a:spcPts val="0"/>
              </a:spcAft>
            </a:pPr>
            <a:r>
              <a:rPr lang="en-US" sz="1800" dirty="0">
                <a:effectLst/>
                <a:ea typeface="Calibri" panose="020F0502020204030204" pitchFamily="34" charset="0"/>
              </a:rPr>
              <a:t> </a:t>
            </a:r>
          </a:p>
          <a:p>
            <a:pPr marL="0" marR="0">
              <a:spcBef>
                <a:spcPts val="0"/>
              </a:spcBef>
              <a:spcAft>
                <a:spcPts val="0"/>
              </a:spcAft>
            </a:pPr>
            <a:r>
              <a:rPr lang="en-US" sz="1800" dirty="0">
                <a:effectLst/>
                <a:ea typeface="Calibri" panose="020F0502020204030204" pitchFamily="34" charset="0"/>
              </a:rPr>
              <a:t>Explore our </a:t>
            </a:r>
            <a:r>
              <a:rPr lang="en-US" sz="1800" u="sng" dirty="0">
                <a:solidFill>
                  <a:srgbClr val="4298BE"/>
                </a:solidFill>
                <a:effectLst/>
                <a:ea typeface="Calibri" panose="020F0502020204030204" pitchFamily="34" charset="0"/>
                <a:hlinkClick r:id="rId2">
                  <a:extLst>
                    <a:ext uri="{A12FA001-AC4F-418D-AE19-62706E023703}">
                      <ahyp:hlinkClr xmlns:ahyp="http://schemas.microsoft.com/office/drawing/2018/hyperlinkcolor" val="tx"/>
                    </a:ext>
                  </a:extLst>
                </a:hlinkClick>
              </a:rPr>
              <a:t>All Benchmarks Page</a:t>
            </a:r>
            <a:r>
              <a:rPr lang="en-US" sz="1800" dirty="0">
                <a:effectLst/>
                <a:ea typeface="Calibri" panose="020F0502020204030204" pitchFamily="34" charset="0"/>
              </a:rPr>
              <a:t> to find the newest industry benchmark updates, all benchmarks organized by line of business, yearbooks, and forecasts. </a:t>
            </a:r>
          </a:p>
        </p:txBody>
      </p:sp>
      <p:pic>
        <p:nvPicPr>
          <p:cNvPr id="7" name="Picture 6" descr="A group of people around a table looking at a computer&#10;&#10;Description automatically generated">
            <a:extLst>
              <a:ext uri="{FF2B5EF4-FFF2-40B4-BE49-F238E27FC236}">
                <a16:creationId xmlns:a16="http://schemas.microsoft.com/office/drawing/2014/main" id="{ACAE5B05-A16E-5798-D22D-B6437E85F4AC}"/>
              </a:ext>
            </a:extLst>
          </p:cNvPr>
          <p:cNvPicPr>
            <a:picLocks noChangeAspect="1"/>
          </p:cNvPicPr>
          <p:nvPr/>
        </p:nvPicPr>
        <p:blipFill>
          <a:blip r:embed="rId3"/>
          <a:stretch>
            <a:fillRect/>
          </a:stretch>
        </p:blipFill>
        <p:spPr>
          <a:xfrm>
            <a:off x="3860800" y="1031010"/>
            <a:ext cx="4470400" cy="2514600"/>
          </a:xfrm>
          <a:prstGeom prst="rect">
            <a:avLst/>
          </a:prstGeom>
          <a:ln>
            <a:solidFill>
              <a:schemeClr val="tx1"/>
            </a:solidFill>
          </a:ln>
        </p:spPr>
      </p:pic>
    </p:spTree>
    <p:extLst>
      <p:ext uri="{BB962C8B-B14F-4D97-AF65-F5344CB8AC3E}">
        <p14:creationId xmlns:p14="http://schemas.microsoft.com/office/powerpoint/2010/main" val="112967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0E7A-E46F-43B2-3BB9-3EA31C042F34}"/>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1953FF2-4695-1A75-8B9F-612F3BEC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53" y="3586362"/>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5A725D-6DA1-D427-7BA4-4EC29E024C87}"/>
              </a:ext>
            </a:extLst>
          </p:cNvPr>
          <p:cNvSpPr>
            <a:spLocks noGrp="1"/>
          </p:cNvSpPr>
          <p:nvPr>
            <p:ph type="title"/>
          </p:nvPr>
        </p:nvSpPr>
        <p:spPr/>
        <p:txBody>
          <a:bodyPr/>
          <a:lstStyle/>
          <a:p>
            <a:r>
              <a:rPr lang="en-US" dirty="0"/>
              <a:t>Recently Published: Life</a:t>
            </a:r>
          </a:p>
        </p:txBody>
      </p:sp>
      <p:sp>
        <p:nvSpPr>
          <p:cNvPr id="3" name="Slide Number Placeholder 2">
            <a:extLst>
              <a:ext uri="{FF2B5EF4-FFF2-40B4-BE49-F238E27FC236}">
                <a16:creationId xmlns:a16="http://schemas.microsoft.com/office/drawing/2014/main" id="{3C8E914A-DC54-967F-EDAB-C132271119DE}"/>
              </a:ext>
            </a:extLst>
          </p:cNvPr>
          <p:cNvSpPr>
            <a:spLocks noGrp="1"/>
          </p:cNvSpPr>
          <p:nvPr>
            <p:ph type="sldNum" sz="quarter" idx="4"/>
          </p:nvPr>
        </p:nvSpPr>
        <p:spPr/>
        <p:txBody>
          <a:bodyPr/>
          <a:lstStyle/>
          <a:p>
            <a:fld id="{FA06F0F5-DF6A-4E0E-AC03-6B0D0B0A1300}" type="slidenum">
              <a:rPr lang="en-US" smtClean="0"/>
              <a:pPr/>
              <a:t>2</a:t>
            </a:fld>
            <a:endParaRPr lang="en-US"/>
          </a:p>
        </p:txBody>
      </p:sp>
      <p:pic>
        <p:nvPicPr>
          <p:cNvPr id="4" name="Picture 2">
            <a:extLst>
              <a:ext uri="{FF2B5EF4-FFF2-40B4-BE49-F238E27FC236}">
                <a16:creationId xmlns:a16="http://schemas.microsoft.com/office/drawing/2014/main" id="{7510E837-FEC6-DBF2-0C31-3DF8C2F83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5054" y="1070256"/>
            <a:ext cx="3913569" cy="2201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5592BA-39F0-5DC7-3248-39D15DE05169}"/>
              </a:ext>
            </a:extLst>
          </p:cNvPr>
          <p:cNvSpPr txBox="1"/>
          <p:nvPr/>
        </p:nvSpPr>
        <p:spPr>
          <a:xfrm>
            <a:off x="4712809" y="1601560"/>
            <a:ext cx="6552598" cy="1138773"/>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4"/>
              </a:rPr>
              <a:t>Insights on the Consumer Decision-Making Process for Life Insurance: What Matters Most (for Whom)?</a:t>
            </a:r>
            <a:endParaRPr lang="en-US" sz="1800" dirty="0">
              <a:effectLst/>
              <a:ea typeface="Calibri" panose="020F0502020204030204" pitchFamily="34" charset="0"/>
            </a:endParaRPr>
          </a:p>
          <a:p>
            <a:pPr marL="0" marR="0"/>
            <a:r>
              <a:rPr lang="en-US" sz="1600" b="0" i="0" dirty="0">
                <a:effectLst/>
              </a:rPr>
              <a:t>Learn what consumers value most, and the tradeoffs they are willing to make, when choosing a life insurance product. </a:t>
            </a:r>
            <a:endParaRPr lang="en-US" sz="1600" dirty="0">
              <a:effectLst/>
              <a:ea typeface="Calibri" panose="020F0502020204030204" pitchFamily="34" charset="0"/>
            </a:endParaRPr>
          </a:p>
        </p:txBody>
      </p:sp>
      <p:sp>
        <p:nvSpPr>
          <p:cNvPr id="8" name="TextBox 7">
            <a:extLst>
              <a:ext uri="{FF2B5EF4-FFF2-40B4-BE49-F238E27FC236}">
                <a16:creationId xmlns:a16="http://schemas.microsoft.com/office/drawing/2014/main" id="{E84CB783-8479-AEA3-2A40-FC2EE17B7148}"/>
              </a:ext>
            </a:extLst>
          </p:cNvPr>
          <p:cNvSpPr txBox="1"/>
          <p:nvPr/>
        </p:nvSpPr>
        <p:spPr>
          <a:xfrm>
            <a:off x="4712809" y="4009944"/>
            <a:ext cx="6934137" cy="1354217"/>
          </a:xfrm>
          <a:prstGeom prst="rect">
            <a:avLst/>
          </a:prstGeom>
          <a:noFill/>
        </p:spPr>
        <p:txBody>
          <a:bodyPr wrap="square">
            <a:spAutoFit/>
          </a:bodyPr>
          <a:lstStyle/>
          <a:p>
            <a:pPr marL="0" marR="0"/>
            <a:r>
              <a:rPr lang="en-US" b="1" u="sng" dirty="0">
                <a:solidFill>
                  <a:srgbClr val="0563C1"/>
                </a:solidFill>
                <a:effectLst/>
                <a:ea typeface="Calibri" panose="020F0502020204030204" pitchFamily="34" charset="0"/>
                <a:cs typeface="Calibri" panose="020F0502020204030204" pitchFamily="34" charset="0"/>
                <a:hlinkClick r:id="rId5"/>
              </a:rPr>
              <a:t>The Changing Family: A New Reality for Life Insurance</a:t>
            </a:r>
            <a:endParaRPr lang="en-US" b="1" u="sng" dirty="0">
              <a:solidFill>
                <a:srgbClr val="0563C1"/>
              </a:solidFill>
              <a:effectLst/>
              <a:ea typeface="Calibri" panose="020F0502020204030204" pitchFamily="34" charset="0"/>
              <a:cs typeface="Calibri" panose="020F0502020204030204" pitchFamily="34" charset="0"/>
            </a:endParaRPr>
          </a:p>
          <a:p>
            <a:pPr marL="0" marR="0"/>
            <a:r>
              <a:rPr lang="en-US" sz="1600" dirty="0">
                <a:effectLst/>
                <a:ea typeface="Calibri" panose="020F0502020204030204" pitchFamily="34" charset="0"/>
                <a:cs typeface="Calibri" panose="020F0502020204030204" pitchFamily="34" charset="0"/>
              </a:rPr>
              <a:t>Over recent decades, numerous fundamental shifts have influenced the structure of the American family. Within the life insurance landscape specifically, these changes present modern and meaningful implications for consumer needs and expectations.</a:t>
            </a:r>
            <a:endParaRPr lang="en-US" sz="1800" dirty="0">
              <a:effectLst/>
              <a:ea typeface="Calibri" panose="020F0502020204030204" pitchFamily="34" charset="0"/>
            </a:endParaRPr>
          </a:p>
        </p:txBody>
      </p:sp>
    </p:spTree>
    <p:extLst>
      <p:ext uri="{BB962C8B-B14F-4D97-AF65-F5344CB8AC3E}">
        <p14:creationId xmlns:p14="http://schemas.microsoft.com/office/powerpoint/2010/main" val="1857631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9795-44A5-3D77-F1B1-D38F0972C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846EB-ED59-1A46-D94E-606CD6494E34}"/>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5CD85B1C-ED16-A1D4-3A59-B9617C8D592D}"/>
              </a:ext>
            </a:extLst>
          </p:cNvPr>
          <p:cNvSpPr>
            <a:spLocks noGrp="1"/>
          </p:cNvSpPr>
          <p:nvPr>
            <p:ph type="sldNum" sz="quarter" idx="4"/>
          </p:nvPr>
        </p:nvSpPr>
        <p:spPr/>
        <p:txBody>
          <a:bodyPr/>
          <a:lstStyle/>
          <a:p>
            <a:fld id="{FA06F0F5-DF6A-4E0E-AC03-6B0D0B0A1300}" type="slidenum">
              <a:rPr lang="en-US" smtClean="0"/>
              <a:pPr/>
              <a:t>3</a:t>
            </a:fld>
            <a:endParaRPr lang="en-US"/>
          </a:p>
        </p:txBody>
      </p:sp>
      <p:pic>
        <p:nvPicPr>
          <p:cNvPr id="4" name="Picture 2">
            <a:extLst>
              <a:ext uri="{FF2B5EF4-FFF2-40B4-BE49-F238E27FC236}">
                <a16:creationId xmlns:a16="http://schemas.microsoft.com/office/drawing/2014/main" id="{A8F1F8E1-0A8B-5B3E-D8B2-768805895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45054" y="1070256"/>
            <a:ext cx="3913569"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F6A16D-2ED1-5014-AF21-B2B122D9F5D4}"/>
              </a:ext>
            </a:extLst>
          </p:cNvPr>
          <p:cNvSpPr txBox="1"/>
          <p:nvPr/>
        </p:nvSpPr>
        <p:spPr>
          <a:xfrm>
            <a:off x="4712810" y="1478449"/>
            <a:ext cx="6552598" cy="1354217"/>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3"/>
              </a:rPr>
              <a:t>A Deeper Dive: Registered Index-Linked Annuity Sales</a:t>
            </a:r>
            <a:endParaRPr lang="en-US" sz="1800" dirty="0">
              <a:effectLst/>
              <a:ea typeface="Calibri" panose="020F0502020204030204" pitchFamily="34" charset="0"/>
            </a:endParaRPr>
          </a:p>
          <a:p>
            <a:pPr marL="0" marR="0"/>
            <a:r>
              <a:rPr lang="en-US" sz="1600" b="0" i="0" dirty="0">
                <a:effectLst/>
              </a:rPr>
              <a:t>Registered indexed-linked annuity products offer the benefits of enhanced downside protection with upside growth potential in an annuity wrapper. Take a deeper dive into the features selected in registered indexed-linked annuity products in 2023. </a:t>
            </a:r>
            <a:endParaRPr lang="en-US" sz="1600" dirty="0">
              <a:effectLst/>
              <a:ea typeface="Calibri" panose="020F0502020204030204" pitchFamily="34" charset="0"/>
            </a:endParaRPr>
          </a:p>
        </p:txBody>
      </p:sp>
      <p:pic>
        <p:nvPicPr>
          <p:cNvPr id="4100" name="Picture 4">
            <a:extLst>
              <a:ext uri="{FF2B5EF4-FFF2-40B4-BE49-F238E27FC236}">
                <a16:creationId xmlns:a16="http://schemas.microsoft.com/office/drawing/2014/main" id="{F9C7A7F2-AD49-537F-5016-FB74BFF06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45054" y="3586362"/>
            <a:ext cx="3913569"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90DE75-D1E9-92E8-7F36-B007EDCF2113}"/>
              </a:ext>
            </a:extLst>
          </p:cNvPr>
          <p:cNvSpPr txBox="1"/>
          <p:nvPr/>
        </p:nvSpPr>
        <p:spPr>
          <a:xfrm>
            <a:off x="4712810" y="4009944"/>
            <a:ext cx="6094476" cy="1354217"/>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5"/>
              </a:rPr>
              <a:t>A Deeper Dive: Fixed Indexed Annuity Sales</a:t>
            </a:r>
            <a:endParaRPr lang="en-US" sz="1800" dirty="0">
              <a:effectLst/>
              <a:ea typeface="Calibri" panose="020F0502020204030204" pitchFamily="34" charset="0"/>
            </a:endParaRPr>
          </a:p>
          <a:p>
            <a:pPr marL="0" marR="0"/>
            <a:r>
              <a:rPr lang="en-US" sz="1600" dirty="0">
                <a:effectLst/>
                <a:ea typeface="Calibri" panose="020F0502020204030204" pitchFamily="34" charset="0"/>
              </a:rPr>
              <a:t>Fixed indexed annuity products offer the benefits of principal protection with upside growth potential in an annuity wrapper. </a:t>
            </a:r>
          </a:p>
          <a:p>
            <a:pPr marL="0" marR="0"/>
            <a:r>
              <a:rPr lang="en-US" sz="1600" dirty="0">
                <a:ea typeface="Calibri" panose="020F0502020204030204" pitchFamily="34" charset="0"/>
              </a:rPr>
              <a:t>Take a deeper dive into which features were selected in fixed indexed annuity products in 2023. </a:t>
            </a:r>
            <a:endParaRPr lang="en-US" sz="1600" dirty="0">
              <a:effectLst/>
              <a:ea typeface="Calibri" panose="020F0502020204030204" pitchFamily="34" charset="0"/>
            </a:endParaRPr>
          </a:p>
        </p:txBody>
      </p:sp>
    </p:spTree>
    <p:extLst>
      <p:ext uri="{BB962C8B-B14F-4D97-AF65-F5344CB8AC3E}">
        <p14:creationId xmlns:p14="http://schemas.microsoft.com/office/powerpoint/2010/main" val="380166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AFE4-FF40-B07E-C8C5-6B22243C9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51005-A4C0-2CCA-2B51-9EF3CAD7F593}"/>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C20A6622-06AB-3D18-034E-D55D63E0F440}"/>
              </a:ext>
            </a:extLst>
          </p:cNvPr>
          <p:cNvSpPr>
            <a:spLocks noGrp="1"/>
          </p:cNvSpPr>
          <p:nvPr>
            <p:ph type="sldNum" sz="quarter" idx="4"/>
          </p:nvPr>
        </p:nvSpPr>
        <p:spPr/>
        <p:txBody>
          <a:bodyPr/>
          <a:lstStyle/>
          <a:p>
            <a:fld id="{FA06F0F5-DF6A-4E0E-AC03-6B0D0B0A1300}" type="slidenum">
              <a:rPr lang="en-US" smtClean="0"/>
              <a:pPr/>
              <a:t>4</a:t>
            </a:fld>
            <a:endParaRPr lang="en-US"/>
          </a:p>
        </p:txBody>
      </p:sp>
      <p:pic>
        <p:nvPicPr>
          <p:cNvPr id="4" name="Picture 2">
            <a:extLst>
              <a:ext uri="{FF2B5EF4-FFF2-40B4-BE49-F238E27FC236}">
                <a16:creationId xmlns:a16="http://schemas.microsoft.com/office/drawing/2014/main" id="{C634F1E5-AD40-9C3E-B324-3D4029C91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45054" y="1070256"/>
            <a:ext cx="3913569" cy="2201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1C504C-DFF8-C71A-7891-A291370EA266}"/>
              </a:ext>
            </a:extLst>
          </p:cNvPr>
          <p:cNvSpPr txBox="1"/>
          <p:nvPr/>
        </p:nvSpPr>
        <p:spPr>
          <a:xfrm>
            <a:off x="4712810" y="1478449"/>
            <a:ext cx="6552598" cy="861774"/>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3"/>
              </a:rPr>
              <a:t>Emerging Affluent Investors</a:t>
            </a:r>
            <a:endParaRPr lang="en-US" sz="1800" dirty="0">
              <a:effectLst/>
              <a:ea typeface="Calibri" panose="020F0502020204030204" pitchFamily="34" charset="0"/>
            </a:endParaRPr>
          </a:p>
          <a:p>
            <a:pPr marL="0" marR="0"/>
            <a:r>
              <a:rPr lang="en-US" sz="1600" b="0" i="0" dirty="0">
                <a:effectLst/>
              </a:rPr>
              <a:t>Find out what motivates younger investors as they balance competing needs while building their early wealth. </a:t>
            </a:r>
            <a:endParaRPr lang="en-US" sz="1600" dirty="0">
              <a:effectLst/>
              <a:ea typeface="Calibri" panose="020F0502020204030204" pitchFamily="34" charset="0"/>
            </a:endParaRPr>
          </a:p>
        </p:txBody>
      </p:sp>
    </p:spTree>
    <p:extLst>
      <p:ext uri="{BB962C8B-B14F-4D97-AF65-F5344CB8AC3E}">
        <p14:creationId xmlns:p14="http://schemas.microsoft.com/office/powerpoint/2010/main" val="316373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E430-DDBC-EBEC-CFE3-46B313B4C1C2}"/>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DA35DBB6-56F4-B0FC-72F4-C336C1AC3B8E}"/>
              </a:ext>
            </a:extLst>
          </p:cNvPr>
          <p:cNvSpPr>
            <a:spLocks noGrp="1"/>
          </p:cNvSpPr>
          <p:nvPr>
            <p:ph type="sldNum" sz="quarter" idx="4"/>
          </p:nvPr>
        </p:nvSpPr>
        <p:spPr/>
        <p:txBody>
          <a:bodyPr/>
          <a:lstStyle/>
          <a:p>
            <a:fld id="{FA06F0F5-DF6A-4E0E-AC03-6B0D0B0A1300}" type="slidenum">
              <a:rPr lang="en-US" smtClean="0"/>
              <a:pPr/>
              <a:t>5</a:t>
            </a:fld>
            <a:endParaRPr lang="en-US"/>
          </a:p>
        </p:txBody>
      </p:sp>
      <p:sp>
        <p:nvSpPr>
          <p:cNvPr id="5" name="TextBox 4">
            <a:extLst>
              <a:ext uri="{FF2B5EF4-FFF2-40B4-BE49-F238E27FC236}">
                <a16:creationId xmlns:a16="http://schemas.microsoft.com/office/drawing/2014/main" id="{5614F669-B732-2FE2-CECA-AC6F0B217515}"/>
              </a:ext>
            </a:extLst>
          </p:cNvPr>
          <p:cNvSpPr txBox="1"/>
          <p:nvPr/>
        </p:nvSpPr>
        <p:spPr>
          <a:xfrm>
            <a:off x="1905218" y="3749258"/>
            <a:ext cx="8381563" cy="2585323"/>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cs typeface="Calibri" panose="020F0502020204030204" pitchFamily="34" charset="0"/>
                <a:hlinkClick r:id="rId2"/>
              </a:rPr>
              <a:t>The Modern Retiree: Embracing the Future of Retirement</a:t>
            </a:r>
            <a:r>
              <a:rPr lang="en-US" sz="1800" b="1" dirty="0">
                <a:effectLst/>
                <a:ea typeface="Calibri" panose="020F0502020204030204" pitchFamily="34" charset="0"/>
                <a:cs typeface="Calibri" panose="020F0502020204030204" pitchFamily="34" charset="0"/>
              </a:rPr>
              <a:t> </a:t>
            </a:r>
            <a:endParaRPr lang="en-US" sz="1800" dirty="0">
              <a:effectLst/>
              <a:ea typeface="Calibri" panose="020F0502020204030204" pitchFamily="34" charset="0"/>
            </a:endParaRPr>
          </a:p>
          <a:p>
            <a:pPr marL="0" marR="0" algn="ctr"/>
            <a:r>
              <a:rPr lang="en-US" sz="1600" dirty="0">
                <a:effectLst/>
                <a:ea typeface="Calibri" panose="020F0502020204030204" pitchFamily="34" charset="0"/>
                <a:cs typeface="Calibri" panose="020F0502020204030204" pitchFamily="34" charset="0"/>
              </a:rPr>
              <a:t>Retirement is evolving as retirees find value in working and seek financial advice to protect their assets. Despite limited traditional pension income, their savings and behavior and confidence remain steady. </a:t>
            </a:r>
          </a:p>
          <a:p>
            <a:pPr marL="0" marR="0"/>
            <a:endParaRPr lang="en-US" sz="1600" dirty="0">
              <a:effectLst/>
              <a:ea typeface="Calibri" panose="020F0502020204030204" pitchFamily="34" charset="0"/>
              <a:cs typeface="Calibri" panose="020F0502020204030204" pitchFamily="34" charset="0"/>
            </a:endParaRPr>
          </a:p>
          <a:p>
            <a:pPr marL="0" marR="0"/>
            <a:r>
              <a:rPr lang="en-US" sz="1600" b="1" dirty="0">
                <a:solidFill>
                  <a:schemeClr val="accent4"/>
                </a:solidFill>
                <a:ea typeface="Calibri" panose="020F0502020204030204" pitchFamily="34" charset="0"/>
                <a:cs typeface="Calibri" panose="020F0502020204030204" pitchFamily="34" charset="0"/>
              </a:rPr>
              <a:t>Related Resources:</a:t>
            </a:r>
          </a:p>
          <a:p>
            <a:pPr marL="285750" marR="0" indent="-285750">
              <a:buFont typeface="Arial" panose="020B0604020202020204" pitchFamily="34" charset="0"/>
              <a:buChar char="•"/>
            </a:pPr>
            <a:r>
              <a:rPr lang="en-US" sz="1600" dirty="0">
                <a:effectLst/>
                <a:ea typeface="Calibri" panose="020F0502020204030204" pitchFamily="34" charset="0"/>
                <a:cs typeface="Calibri" panose="020F0502020204030204" pitchFamily="34" charset="0"/>
              </a:rPr>
              <a:t>Download the </a:t>
            </a:r>
            <a:r>
              <a:rPr lang="en-US" sz="1600" dirty="0">
                <a:effectLst/>
                <a:ea typeface="Calibri" panose="020F0502020204030204" pitchFamily="34" charset="0"/>
                <a:cs typeface="Calibri" panose="020F0502020204030204" pitchFamily="34" charset="0"/>
                <a:hlinkClick r:id="rId3"/>
              </a:rPr>
              <a:t>infographic</a:t>
            </a:r>
            <a:r>
              <a:rPr lang="en-US" sz="1600" dirty="0">
                <a:effectLst/>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1600" dirty="0">
                <a:ea typeface="Calibri" panose="020F0502020204030204" pitchFamily="34" charset="0"/>
                <a:cs typeface="Calibri" panose="020F0502020204030204" pitchFamily="34" charset="0"/>
              </a:rPr>
              <a:t>Full Report: </a:t>
            </a:r>
            <a:r>
              <a:rPr lang="en-US" sz="1600" dirty="0">
                <a:hlinkClick r:id="rId4"/>
              </a:rPr>
              <a:t>2024 Retirement Investors: Behaviors, Attitudes, and Financial Situations</a:t>
            </a:r>
            <a:endParaRPr lang="en-US" sz="1600" dirty="0"/>
          </a:p>
          <a:p>
            <a:pPr marL="285750" marR="0" indent="-285750">
              <a:buFont typeface="Arial" panose="020B0604020202020204" pitchFamily="34" charset="0"/>
              <a:buChar char="•"/>
            </a:pPr>
            <a:endParaRPr lang="en-US" sz="1600" dirty="0">
              <a:effectLst/>
              <a:ea typeface="Calibri" panose="020F0502020204030204" pitchFamily="34" charset="0"/>
              <a:cs typeface="Calibri" panose="020F0502020204030204" pitchFamily="34" charset="0"/>
            </a:endParaRPr>
          </a:p>
          <a:p>
            <a:pPr marL="0" marR="0"/>
            <a:endParaRPr lang="en-US" sz="1600" dirty="0">
              <a:effectLst/>
              <a:ea typeface="Calibri" panose="020F0502020204030204" pitchFamily="34" charset="0"/>
            </a:endParaRPr>
          </a:p>
        </p:txBody>
      </p:sp>
      <p:pic>
        <p:nvPicPr>
          <p:cNvPr id="7" name="Picture 6" descr="A person and person looking at papers&#10;&#10;Description automatically generated">
            <a:extLst>
              <a:ext uri="{FF2B5EF4-FFF2-40B4-BE49-F238E27FC236}">
                <a16:creationId xmlns:a16="http://schemas.microsoft.com/office/drawing/2014/main" id="{8DF459CD-9EE9-306B-4A91-51DCEADFF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215" y="1227617"/>
            <a:ext cx="3913570" cy="2201383"/>
          </a:xfrm>
          <a:prstGeom prst="rect">
            <a:avLst/>
          </a:prstGeom>
          <a:ln>
            <a:solidFill>
              <a:schemeClr val="tx1"/>
            </a:solidFill>
          </a:ln>
        </p:spPr>
      </p:pic>
    </p:spTree>
    <p:extLst>
      <p:ext uri="{BB962C8B-B14F-4D97-AF65-F5344CB8AC3E}">
        <p14:creationId xmlns:p14="http://schemas.microsoft.com/office/powerpoint/2010/main" val="215595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21BD-E321-3120-E11B-4C0D35324F0E}"/>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7BDB98E8-3015-6B62-2293-D789ABEC240B}"/>
              </a:ext>
            </a:extLst>
          </p:cNvPr>
          <p:cNvSpPr>
            <a:spLocks noGrp="1"/>
          </p:cNvSpPr>
          <p:nvPr>
            <p:ph type="sldNum" sz="quarter" idx="4"/>
          </p:nvPr>
        </p:nvSpPr>
        <p:spPr/>
        <p:txBody>
          <a:bodyPr/>
          <a:lstStyle/>
          <a:p>
            <a:fld id="{FA06F0F5-DF6A-4E0E-AC03-6B0D0B0A1300}" type="slidenum">
              <a:rPr lang="en-US" smtClean="0"/>
              <a:pPr/>
              <a:t>6</a:t>
            </a:fld>
            <a:endParaRPr lang="en-US"/>
          </a:p>
        </p:txBody>
      </p:sp>
      <p:grpSp>
        <p:nvGrpSpPr>
          <p:cNvPr id="5" name="Group 4">
            <a:extLst>
              <a:ext uri="{FF2B5EF4-FFF2-40B4-BE49-F238E27FC236}">
                <a16:creationId xmlns:a16="http://schemas.microsoft.com/office/drawing/2014/main" id="{4A32A8DC-D2AB-BC32-4CB0-85029446CDF5}"/>
              </a:ext>
            </a:extLst>
          </p:cNvPr>
          <p:cNvGrpSpPr/>
          <p:nvPr/>
        </p:nvGrpSpPr>
        <p:grpSpPr>
          <a:xfrm>
            <a:off x="699668" y="2126848"/>
            <a:ext cx="10792663" cy="2850524"/>
            <a:chOff x="636493" y="2435103"/>
            <a:chExt cx="10792663" cy="2850524"/>
          </a:xfrm>
        </p:grpSpPr>
        <p:sp>
          <p:nvSpPr>
            <p:cNvPr id="4" name="TextBox 3">
              <a:extLst>
                <a:ext uri="{FF2B5EF4-FFF2-40B4-BE49-F238E27FC236}">
                  <a16:creationId xmlns:a16="http://schemas.microsoft.com/office/drawing/2014/main" id="{A94B208D-1DAD-E42B-19EE-490B2BFE8C00}"/>
                </a:ext>
              </a:extLst>
            </p:cNvPr>
            <p:cNvSpPr txBox="1"/>
            <p:nvPr/>
          </p:nvSpPr>
          <p:spPr>
            <a:xfrm>
              <a:off x="4513782" y="2435103"/>
              <a:ext cx="6915374" cy="2850524"/>
            </a:xfrm>
            <a:prstGeom prst="rect">
              <a:avLst/>
            </a:prstGeom>
            <a:noFill/>
          </p:spPr>
          <p:txBody>
            <a:bodyPr wrap="square" rtlCol="0">
              <a:spAutoFit/>
            </a:bodyPr>
            <a:lstStyle/>
            <a:p>
              <a:r>
                <a:rPr lang="en-US" b="1" dirty="0">
                  <a:hlinkClick r:id="rId2"/>
                </a:rPr>
                <a:t>The Retail Retirement Reference Guide </a:t>
              </a:r>
              <a:r>
                <a:rPr lang="en-US" b="1" i="0" dirty="0">
                  <a:effectLst/>
                  <a:highlight>
                    <a:srgbClr val="FFFFFF"/>
                  </a:highlight>
                  <a:latin typeface="Roboto" panose="02000000000000000000" pitchFamily="2" charset="0"/>
                  <a:hlinkClick r:id="rId2"/>
                </a:rPr>
                <a:t>— </a:t>
              </a:r>
              <a:r>
                <a:rPr lang="en-US" b="1" dirty="0">
                  <a:hlinkClick r:id="rId2"/>
                </a:rPr>
                <a:t>Sixth Edition </a:t>
              </a:r>
              <a:endParaRPr lang="en-US" b="1" dirty="0"/>
            </a:p>
            <a:p>
              <a:r>
                <a:rPr lang="en-US" sz="1600" b="0" i="1" dirty="0">
                  <a:effectLst/>
                  <a:highlight>
                    <a:srgbClr val="FFFFFF"/>
                  </a:highlight>
                </a:rPr>
                <a:t>The Retail Retirement Reference Guide</a:t>
              </a:r>
              <a:r>
                <a:rPr lang="en-US" sz="1600" b="0" i="0" dirty="0">
                  <a:effectLst/>
                  <a:highlight>
                    <a:srgbClr val="FFFFFF"/>
                  </a:highlight>
                </a:rPr>
                <a:t> provides industry stakeholders with a comprehensive view of the changing dynamics of the individual retirement market. The guide is for retirement professionals across a range of disciplines and functions. Use its data and insights to inform strategy, product design, marketing, communication, training, and more.</a:t>
              </a:r>
            </a:p>
            <a:p>
              <a:endParaRPr lang="en-US" sz="1600" b="0" i="0" dirty="0">
                <a:effectLst/>
                <a:highlight>
                  <a:srgbClr val="FFFFFF"/>
                </a:highlight>
              </a:endParaRPr>
            </a:p>
            <a:p>
              <a:pPr marL="0" marR="0"/>
              <a:r>
                <a:rPr lang="en-US" sz="1600" b="1" dirty="0">
                  <a:solidFill>
                    <a:srgbClr val="ED7D31"/>
                  </a:solidFill>
                  <a:effectLst/>
                  <a:ea typeface="Calibri" panose="020F0502020204030204" pitchFamily="34" charset="0"/>
                  <a:cs typeface="Calibri" panose="020F0502020204030204" pitchFamily="34" charset="0"/>
                </a:rPr>
                <a:t>Related Resources: </a:t>
              </a:r>
              <a:endParaRPr lang="en-US" sz="1600" dirty="0">
                <a:effectLst/>
                <a:ea typeface="Calibri" panose="020F0502020204030204" pitchFamily="34" charset="0"/>
              </a:endParaRPr>
            </a:p>
            <a:p>
              <a:pPr marL="285750" marR="0" lvl="0" indent="-285750">
                <a:lnSpc>
                  <a:spcPct val="105000"/>
                </a:lnSpc>
                <a:spcAft>
                  <a:spcPts val="800"/>
                </a:spcAft>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3"/>
                </a:rPr>
                <a:t>Share-A-Chapter:</a:t>
              </a:r>
              <a:r>
                <a:rPr lang="en-US" sz="1600" b="1" dirty="0">
                  <a:effectLst/>
                  <a:ea typeface="Calibri" panose="020F0502020204030204" pitchFamily="34" charset="0"/>
                  <a:cs typeface="Calibri" panose="020F0502020204030204" pitchFamily="34" charset="0"/>
                </a:rPr>
                <a:t> </a:t>
              </a:r>
              <a:r>
                <a:rPr lang="en-US" sz="1600" dirty="0">
                  <a:effectLst/>
                  <a:ea typeface="Calibri" panose="020F0502020204030204" pitchFamily="34" charset="0"/>
                  <a:cs typeface="Calibri" panose="020F0502020204030204" pitchFamily="34" charset="0"/>
                </a:rPr>
                <a:t>Use these PowerPoint documents to bring images from the Retail Retirement Reference Guide into your own presentations. </a:t>
              </a:r>
              <a:endParaRPr lang="en-US" sz="1600" dirty="0">
                <a:effectLst/>
                <a:ea typeface="Calibri" panose="020F0502020204030204" pitchFamily="34" charset="0"/>
              </a:endParaRPr>
            </a:p>
          </p:txBody>
        </p:sp>
        <p:pic>
          <p:nvPicPr>
            <p:cNvPr id="2050" name="Picture 2">
              <a:extLst>
                <a:ext uri="{FF2B5EF4-FFF2-40B4-BE49-F238E27FC236}">
                  <a16:creationId xmlns:a16="http://schemas.microsoft.com/office/drawing/2014/main" id="{589F57E3-7BEC-44EE-A96C-13FFE4910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93" y="2729243"/>
              <a:ext cx="3584039" cy="2016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528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9627F-A573-75AA-2B96-D98EEE3E2769}"/>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87309E36-6B12-43A8-3F3F-2F7A95014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55906" y="3713302"/>
            <a:ext cx="3913572"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9A6533-9072-A514-BCFB-387BCA2D20AE}"/>
              </a:ext>
            </a:extLst>
          </p:cNvPr>
          <p:cNvSpPr>
            <a:spLocks noGrp="1"/>
          </p:cNvSpPr>
          <p:nvPr>
            <p:ph type="title"/>
          </p:nvPr>
        </p:nvSpPr>
        <p:spPr/>
        <p:txBody>
          <a:bodyPr/>
          <a:lstStyle/>
          <a:p>
            <a:r>
              <a:rPr lang="en-US" dirty="0"/>
              <a:t>Recently Published: Consumer</a:t>
            </a:r>
          </a:p>
        </p:txBody>
      </p:sp>
      <p:sp>
        <p:nvSpPr>
          <p:cNvPr id="3" name="Slide Number Placeholder 2">
            <a:extLst>
              <a:ext uri="{FF2B5EF4-FFF2-40B4-BE49-F238E27FC236}">
                <a16:creationId xmlns:a16="http://schemas.microsoft.com/office/drawing/2014/main" id="{89D053F8-C7D6-EF31-211C-F3C4CD088F26}"/>
              </a:ext>
            </a:extLst>
          </p:cNvPr>
          <p:cNvSpPr>
            <a:spLocks noGrp="1"/>
          </p:cNvSpPr>
          <p:nvPr>
            <p:ph type="sldNum" sz="quarter" idx="4"/>
          </p:nvPr>
        </p:nvSpPr>
        <p:spPr/>
        <p:txBody>
          <a:bodyPr/>
          <a:lstStyle/>
          <a:p>
            <a:fld id="{FA06F0F5-DF6A-4E0E-AC03-6B0D0B0A1300}" type="slidenum">
              <a:rPr lang="en-US" smtClean="0"/>
              <a:pPr/>
              <a:t>7</a:t>
            </a:fld>
            <a:endParaRPr lang="en-US"/>
          </a:p>
        </p:txBody>
      </p:sp>
      <p:sp>
        <p:nvSpPr>
          <p:cNvPr id="6" name="TextBox 5">
            <a:extLst>
              <a:ext uri="{FF2B5EF4-FFF2-40B4-BE49-F238E27FC236}">
                <a16:creationId xmlns:a16="http://schemas.microsoft.com/office/drawing/2014/main" id="{3C601408-3C58-C5DC-A695-7F0B6E23A72E}"/>
              </a:ext>
            </a:extLst>
          </p:cNvPr>
          <p:cNvSpPr txBox="1"/>
          <p:nvPr/>
        </p:nvSpPr>
        <p:spPr>
          <a:xfrm>
            <a:off x="4712810" y="1478449"/>
            <a:ext cx="7028086" cy="861774"/>
          </a:xfrm>
          <a:prstGeom prst="rect">
            <a:avLst/>
          </a:prstGeom>
          <a:noFill/>
        </p:spPr>
        <p:txBody>
          <a:bodyPr wrap="square">
            <a:spAutoFit/>
          </a:bodyPr>
          <a:lstStyle/>
          <a:p>
            <a:pPr marL="0" marR="0"/>
            <a:r>
              <a:rPr lang="en-US" b="1" u="sng" dirty="0">
                <a:solidFill>
                  <a:srgbClr val="0563C1"/>
                </a:solidFill>
                <a:effectLst/>
                <a:ea typeface="Calibri" panose="020F0502020204030204" pitchFamily="34" charset="0"/>
                <a:cs typeface="Calibri" panose="020F0502020204030204" pitchFamily="34" charset="0"/>
                <a:hlinkClick r:id="rId3"/>
              </a:rPr>
              <a:t>U.S. Consumer Sentiment </a:t>
            </a:r>
            <a:endParaRPr lang="en-US" b="1" u="sng" dirty="0">
              <a:solidFill>
                <a:srgbClr val="0563C1"/>
              </a:solidFill>
              <a:effectLst/>
              <a:ea typeface="Calibri" panose="020F0502020204030204" pitchFamily="34" charset="0"/>
              <a:cs typeface="Calibri" panose="020F0502020204030204" pitchFamily="34" charset="0"/>
            </a:endParaRPr>
          </a:p>
          <a:p>
            <a:pPr marL="0" marR="0"/>
            <a:r>
              <a:rPr lang="en-US" sz="1600" dirty="0">
                <a:effectLst/>
                <a:ea typeface="Calibri" panose="020F0502020204030204" pitchFamily="34" charset="0"/>
                <a:cs typeface="Calibri" panose="020F0502020204030204" pitchFamily="34" charset="0"/>
              </a:rPr>
              <a:t>In early 2025, political shifts and recent developments appear to be influencing consumer sentiment in various, albeit foreseeable, ways.</a:t>
            </a:r>
            <a:endParaRPr lang="en-US" sz="1600" dirty="0">
              <a:effectLst/>
              <a:ea typeface="Calibri" panose="020F0502020204030204" pitchFamily="34" charset="0"/>
            </a:endParaRPr>
          </a:p>
        </p:txBody>
      </p:sp>
      <p:sp>
        <p:nvSpPr>
          <p:cNvPr id="8" name="TextBox 7">
            <a:extLst>
              <a:ext uri="{FF2B5EF4-FFF2-40B4-BE49-F238E27FC236}">
                <a16:creationId xmlns:a16="http://schemas.microsoft.com/office/drawing/2014/main" id="{51BF05C2-E121-87D1-CDCC-84C9AD5A5A47}"/>
              </a:ext>
            </a:extLst>
          </p:cNvPr>
          <p:cNvSpPr txBox="1"/>
          <p:nvPr/>
        </p:nvSpPr>
        <p:spPr>
          <a:xfrm>
            <a:off x="4712810" y="3994557"/>
            <a:ext cx="6744622" cy="1384995"/>
          </a:xfrm>
          <a:prstGeom prst="rect">
            <a:avLst/>
          </a:prstGeom>
          <a:noFill/>
        </p:spPr>
        <p:txBody>
          <a:bodyPr wrap="square">
            <a:spAutoFit/>
          </a:bodyPr>
          <a:lstStyle/>
          <a:p>
            <a:pPr marL="0" marR="0"/>
            <a:r>
              <a:rPr lang="en-US" b="1" u="sng" dirty="0">
                <a:solidFill>
                  <a:srgbClr val="0563C1"/>
                </a:solidFill>
                <a:effectLst/>
                <a:ea typeface="Calibri" panose="020F0502020204030204" pitchFamily="34" charset="0"/>
                <a:hlinkClick r:id="rId4"/>
              </a:rPr>
              <a:t>Consumer Perspectives on Long-Term Care and Insurance Update</a:t>
            </a:r>
            <a:endParaRPr lang="en-US" b="1" dirty="0">
              <a:effectLst/>
              <a:ea typeface="Calibri" panose="020F0502020204030204" pitchFamily="34" charset="0"/>
            </a:endParaRPr>
          </a:p>
          <a:p>
            <a:pPr marL="0" marR="0"/>
            <a:r>
              <a:rPr lang="en-US" sz="1600" dirty="0">
                <a:effectLst/>
                <a:ea typeface="Calibri" panose="020F0502020204030204" pitchFamily="34" charset="0"/>
              </a:rPr>
              <a:t>LIMRA checked in with consumers on their interest in life long-term care combination products and how they would prefer to receive care when it is their turn.</a:t>
            </a:r>
          </a:p>
        </p:txBody>
      </p:sp>
      <p:pic>
        <p:nvPicPr>
          <p:cNvPr id="7" name="Picture 2">
            <a:extLst>
              <a:ext uri="{FF2B5EF4-FFF2-40B4-BE49-F238E27FC236}">
                <a16:creationId xmlns:a16="http://schemas.microsoft.com/office/drawing/2014/main" id="{E7CD746C-108B-47C4-0679-B2FC29A63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45054" y="1070256"/>
            <a:ext cx="3913569" cy="2201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46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AE8D-D90C-E345-3F5D-B9EDC561F21E}"/>
              </a:ext>
            </a:extLst>
          </p:cNvPr>
          <p:cNvSpPr>
            <a:spLocks noGrp="1"/>
          </p:cNvSpPr>
          <p:nvPr>
            <p:ph type="title"/>
          </p:nvPr>
        </p:nvSpPr>
        <p:spPr/>
        <p:txBody>
          <a:bodyPr/>
          <a:lstStyle/>
          <a:p>
            <a:r>
              <a:rPr lang="en-US" dirty="0"/>
              <a:t>Recently Published: Distribution</a:t>
            </a:r>
          </a:p>
        </p:txBody>
      </p:sp>
      <p:sp>
        <p:nvSpPr>
          <p:cNvPr id="3" name="Slide Number Placeholder 2">
            <a:extLst>
              <a:ext uri="{FF2B5EF4-FFF2-40B4-BE49-F238E27FC236}">
                <a16:creationId xmlns:a16="http://schemas.microsoft.com/office/drawing/2014/main" id="{6EE5F730-DA1A-6D2F-B1A4-E402515DA1DC}"/>
              </a:ext>
            </a:extLst>
          </p:cNvPr>
          <p:cNvSpPr>
            <a:spLocks noGrp="1"/>
          </p:cNvSpPr>
          <p:nvPr>
            <p:ph type="sldNum" sz="quarter" idx="4"/>
          </p:nvPr>
        </p:nvSpPr>
        <p:spPr/>
        <p:txBody>
          <a:bodyPr/>
          <a:lstStyle/>
          <a:p>
            <a:fld id="{FA06F0F5-DF6A-4E0E-AC03-6B0D0B0A1300}" type="slidenum">
              <a:rPr lang="en-US" smtClean="0"/>
              <a:pPr/>
              <a:t>8</a:t>
            </a:fld>
            <a:endParaRPr lang="en-US"/>
          </a:p>
        </p:txBody>
      </p:sp>
      <p:sp>
        <p:nvSpPr>
          <p:cNvPr id="5" name="TextBox 4">
            <a:extLst>
              <a:ext uri="{FF2B5EF4-FFF2-40B4-BE49-F238E27FC236}">
                <a16:creationId xmlns:a16="http://schemas.microsoft.com/office/drawing/2014/main" id="{FB82718F-A3E5-B919-F204-FA23D52B51A6}"/>
              </a:ext>
            </a:extLst>
          </p:cNvPr>
          <p:cNvSpPr txBox="1"/>
          <p:nvPr/>
        </p:nvSpPr>
        <p:spPr>
          <a:xfrm>
            <a:off x="2918459" y="3663369"/>
            <a:ext cx="6355080" cy="1661993"/>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hlinkClick r:id="rId2"/>
              </a:rPr>
              <a:t>Inside the Intermediary 4.0: A LIMRA-NAILBA Study – BGA and IMO Survey Results</a:t>
            </a:r>
            <a:r>
              <a:rPr lang="en-US" sz="1800" b="1" dirty="0">
                <a:effectLst/>
                <a:ea typeface="Calibri" panose="020F0502020204030204" pitchFamily="34" charset="0"/>
              </a:rPr>
              <a:t> </a:t>
            </a:r>
          </a:p>
          <a:p>
            <a:pPr marL="0" marR="0" algn="ctr"/>
            <a:endParaRPr lang="en-US" sz="1800" dirty="0">
              <a:effectLst/>
              <a:ea typeface="Calibri" panose="020F0502020204030204" pitchFamily="34" charset="0"/>
            </a:endParaRPr>
          </a:p>
          <a:p>
            <a:pPr marL="0" marR="0" algn="ctr"/>
            <a:r>
              <a:rPr lang="en-US" sz="1600" dirty="0">
                <a:effectLst/>
                <a:ea typeface="Calibri" panose="020F0502020204030204" pitchFamily="34" charset="0"/>
              </a:rPr>
              <a:t>LIMRA and NAILBA collaborated for a fourth consecutive year to learn more about brokerage general agencies (BGAs) and independent marketing organizations (IMOs) in the United States.</a:t>
            </a:r>
          </a:p>
        </p:txBody>
      </p:sp>
      <p:pic>
        <p:nvPicPr>
          <p:cNvPr id="6" name="Picture 2">
            <a:extLst>
              <a:ext uri="{FF2B5EF4-FFF2-40B4-BE49-F238E27FC236}">
                <a16:creationId xmlns:a16="http://schemas.microsoft.com/office/drawing/2014/main" id="{CD52F423-9219-40CE-2CEC-E3826FE07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979" y="1268844"/>
            <a:ext cx="3584039" cy="2016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8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498C-73E5-B33D-C17F-9F3D8B06548B}"/>
              </a:ext>
            </a:extLst>
          </p:cNvPr>
          <p:cNvSpPr>
            <a:spLocks noGrp="1"/>
          </p:cNvSpPr>
          <p:nvPr>
            <p:ph type="title"/>
          </p:nvPr>
        </p:nvSpPr>
        <p:spPr/>
        <p:txBody>
          <a:bodyPr/>
          <a:lstStyle/>
          <a:p>
            <a:r>
              <a:rPr lang="en-US" dirty="0"/>
              <a:t>Recently Published: Workplace Benefits</a:t>
            </a:r>
          </a:p>
        </p:txBody>
      </p:sp>
      <p:sp>
        <p:nvSpPr>
          <p:cNvPr id="3" name="Slide Number Placeholder 2">
            <a:extLst>
              <a:ext uri="{FF2B5EF4-FFF2-40B4-BE49-F238E27FC236}">
                <a16:creationId xmlns:a16="http://schemas.microsoft.com/office/drawing/2014/main" id="{18A2B924-609C-EAEF-1FE5-2D2B5D6EE69C}"/>
              </a:ext>
            </a:extLst>
          </p:cNvPr>
          <p:cNvSpPr>
            <a:spLocks noGrp="1"/>
          </p:cNvSpPr>
          <p:nvPr>
            <p:ph type="sldNum" sz="quarter" idx="4"/>
          </p:nvPr>
        </p:nvSpPr>
        <p:spPr/>
        <p:txBody>
          <a:bodyPr/>
          <a:lstStyle/>
          <a:p>
            <a:fld id="{FA06F0F5-DF6A-4E0E-AC03-6B0D0B0A1300}" type="slidenum">
              <a:rPr lang="en-US" smtClean="0"/>
              <a:pPr/>
              <a:t>9</a:t>
            </a:fld>
            <a:endParaRPr lang="en-US"/>
          </a:p>
        </p:txBody>
      </p:sp>
      <p:pic>
        <p:nvPicPr>
          <p:cNvPr id="4" name="Picture 2">
            <a:extLst>
              <a:ext uri="{FF2B5EF4-FFF2-40B4-BE49-F238E27FC236}">
                <a16:creationId xmlns:a16="http://schemas.microsoft.com/office/drawing/2014/main" id="{E9DEF7F6-80EF-4442-4867-39C801851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54" y="1070256"/>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05A30A-C00E-312D-6689-217C212F90B7}"/>
              </a:ext>
            </a:extLst>
          </p:cNvPr>
          <p:cNvSpPr txBox="1"/>
          <p:nvPr/>
        </p:nvSpPr>
        <p:spPr>
          <a:xfrm>
            <a:off x="4712810" y="1478449"/>
            <a:ext cx="6552598" cy="1384995"/>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3"/>
              </a:rPr>
              <a:t>The Future Is Now: Workplace Benefits Distribution Amid a Changing Landscape</a:t>
            </a:r>
            <a:r>
              <a:rPr lang="en-US" sz="1800" b="1" dirty="0">
                <a:effectLst/>
                <a:ea typeface="Calibri" panose="020F0502020204030204" pitchFamily="34" charset="0"/>
              </a:rPr>
              <a:t> </a:t>
            </a:r>
            <a:endParaRPr lang="en-US" sz="1800" dirty="0">
              <a:effectLst/>
              <a:ea typeface="Calibri" panose="020F0502020204030204" pitchFamily="34" charset="0"/>
            </a:endParaRPr>
          </a:p>
          <a:p>
            <a:pPr marL="0" marR="0"/>
            <a:r>
              <a:rPr lang="en-US" sz="1600" dirty="0">
                <a:effectLst/>
                <a:ea typeface="Calibri" panose="020F0502020204030204" pitchFamily="34" charset="0"/>
                <a:cs typeface="Calibri" panose="020F0502020204030204" pitchFamily="34" charset="0"/>
              </a:rPr>
              <a:t>This whitepaper explores the current state and future direction of workplace distribution through the perspectives of multiple stakeholders (carriers, brokers, and technology providers).</a:t>
            </a:r>
            <a:endParaRPr lang="en-US" sz="1600" dirty="0">
              <a:effectLst/>
              <a:ea typeface="Calibri" panose="020F0502020204030204" pitchFamily="34" charset="0"/>
            </a:endParaRPr>
          </a:p>
        </p:txBody>
      </p:sp>
      <p:pic>
        <p:nvPicPr>
          <p:cNvPr id="4100" name="Picture 4">
            <a:extLst>
              <a:ext uri="{FF2B5EF4-FFF2-40B4-BE49-F238E27FC236}">
                <a16:creationId xmlns:a16="http://schemas.microsoft.com/office/drawing/2014/main" id="{B318A160-8504-3A5C-C093-DB16B6188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54" y="3586362"/>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26037B-7C64-CF90-F50F-99A94B4F6129}"/>
              </a:ext>
            </a:extLst>
          </p:cNvPr>
          <p:cNvSpPr txBox="1"/>
          <p:nvPr/>
        </p:nvSpPr>
        <p:spPr>
          <a:xfrm>
            <a:off x="4712810" y="4009944"/>
            <a:ext cx="6094476" cy="1354217"/>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5"/>
              </a:rPr>
              <a:t>2024 Workplace Benefits Participation</a:t>
            </a:r>
            <a:r>
              <a:rPr lang="en-US" sz="1800" b="1" dirty="0">
                <a:effectLst/>
                <a:ea typeface="Calibri" panose="020F0502020204030204" pitchFamily="34" charset="0"/>
              </a:rPr>
              <a:t> </a:t>
            </a:r>
            <a:endParaRPr lang="en-US" sz="1800" dirty="0">
              <a:effectLst/>
              <a:ea typeface="Calibri" panose="020F0502020204030204" pitchFamily="34" charset="0"/>
            </a:endParaRPr>
          </a:p>
          <a:p>
            <a:pPr marL="0" marR="0"/>
            <a:r>
              <a:rPr lang="en-US" sz="1600" dirty="0">
                <a:effectLst/>
                <a:ea typeface="Calibri" panose="020F0502020204030204" pitchFamily="34" charset="0"/>
              </a:rPr>
              <a:t>With increasing inflation and decreasing room for employee wallet share in mind, LIMRA conducted a brief survey that reviewed the types of voluntary products offered and participation rates for those products.</a:t>
            </a:r>
          </a:p>
        </p:txBody>
      </p:sp>
    </p:spTree>
    <p:extLst>
      <p:ext uri="{BB962C8B-B14F-4D97-AF65-F5344CB8AC3E}">
        <p14:creationId xmlns:p14="http://schemas.microsoft.com/office/powerpoint/2010/main" val="1002952276"/>
      </p:ext>
    </p:extLst>
  </p:cSld>
  <p:clrMapOvr>
    <a:masterClrMapping/>
  </p:clrMapOvr>
</p:sld>
</file>

<file path=ppt/theme/theme1.xml><?xml version="1.0" encoding="utf-8"?>
<a:theme xmlns:a="http://schemas.openxmlformats.org/drawingml/2006/main" name="2022 LIMRA-LOMA Presentation">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docProps/app.xml><?xml version="1.0" encoding="utf-8"?>
<Properties xmlns="http://schemas.openxmlformats.org/officeDocument/2006/extended-properties" xmlns:vt="http://schemas.openxmlformats.org/officeDocument/2006/docPropsVTypes">
  <TotalTime>14746</TotalTime>
  <Words>1496</Words>
  <Application>Microsoft Office PowerPoint</Application>
  <PresentationFormat>Widescreen</PresentationFormat>
  <Paragraphs>142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Futura Std Medium</vt:lpstr>
      <vt:lpstr>Roboto</vt:lpstr>
      <vt:lpstr>Times New Roman</vt:lpstr>
      <vt:lpstr>2022 LIMRA-LOMA Presentation</vt:lpstr>
      <vt:lpstr>Q1 2025 Updates</vt:lpstr>
      <vt:lpstr>Recently Published: Life</vt:lpstr>
      <vt:lpstr>Recently Published: Annuities</vt:lpstr>
      <vt:lpstr>Recently Published: Annuities</vt:lpstr>
      <vt:lpstr>Recently Published: Annuities</vt:lpstr>
      <vt:lpstr>Recently Published: Annuities</vt:lpstr>
      <vt:lpstr>Recently Published: Consumer</vt:lpstr>
      <vt:lpstr>Recently Published: Distribution</vt:lpstr>
      <vt:lpstr>Recently Published: Workplace Benefits</vt:lpstr>
      <vt:lpstr>Recently Published: Workplace Benefits</vt:lpstr>
      <vt:lpstr>NEW! Interactive Infographics: 2024 FY Sales and Forecasts </vt:lpstr>
      <vt:lpstr>Recently Published: Quarterly Sales Benchmarks </vt:lpstr>
      <vt:lpstr>Forecasts </vt:lpstr>
      <vt:lpstr>Canadian Reports </vt:lpstr>
      <vt:lpstr>Canadian Reports </vt:lpstr>
      <vt:lpstr>Recently Published: Canadian Quarterly Sales Benchmarks</vt:lpstr>
      <vt:lpstr>Trending Topics: Artificial Intelligence</vt:lpstr>
      <vt:lpstr>Insider Insights Podcast Series </vt:lpstr>
      <vt:lpstr>Benchmarks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Recently Published Research: Product</dc:title>
  <dc:creator>Rabuse, Lisa</dc:creator>
  <cp:lastModifiedBy>Pultz, Elizabeth</cp:lastModifiedBy>
  <cp:revision>72</cp:revision>
  <dcterms:created xsi:type="dcterms:W3CDTF">2024-06-04T19:16:47Z</dcterms:created>
  <dcterms:modified xsi:type="dcterms:W3CDTF">2025-03-27T14:02:06Z</dcterms:modified>
</cp:coreProperties>
</file>