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70" r:id="rId4"/>
  </p:sldMasterIdLst>
  <p:notesMasterIdLst>
    <p:notesMasterId r:id="rId20"/>
  </p:notesMasterIdLst>
  <p:handoutMasterIdLst>
    <p:handoutMasterId r:id="rId21"/>
  </p:handoutMasterIdLst>
  <p:sldIdLst>
    <p:sldId id="340" r:id="rId5"/>
    <p:sldId id="355" r:id="rId6"/>
    <p:sldId id="335" r:id="rId7"/>
    <p:sldId id="353" r:id="rId8"/>
    <p:sldId id="339" r:id="rId9"/>
    <p:sldId id="341" r:id="rId10"/>
    <p:sldId id="352" r:id="rId11"/>
    <p:sldId id="351" r:id="rId12"/>
    <p:sldId id="326" r:id="rId13"/>
    <p:sldId id="345" r:id="rId14"/>
    <p:sldId id="357" r:id="rId15"/>
    <p:sldId id="358" r:id="rId16"/>
    <p:sldId id="360" r:id="rId17"/>
    <p:sldId id="356" r:id="rId18"/>
    <p:sldId id="359" r:id="rId19"/>
  </p:sldIdLst>
  <p:sldSz cx="12192000" cy="6858000"/>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609585" algn="l" rtl="0" fontAlgn="base">
      <a:spcBef>
        <a:spcPct val="0"/>
      </a:spcBef>
      <a:spcAft>
        <a:spcPct val="0"/>
      </a:spcAft>
      <a:defRPr kern="1200">
        <a:solidFill>
          <a:schemeClr val="tx1"/>
        </a:solidFill>
        <a:latin typeface="Arial" charset="0"/>
        <a:ea typeface="+mn-ea"/>
        <a:cs typeface="+mn-cs"/>
      </a:defRPr>
    </a:lvl2pPr>
    <a:lvl3pPr marL="1219170" algn="l" rtl="0" fontAlgn="base">
      <a:spcBef>
        <a:spcPct val="0"/>
      </a:spcBef>
      <a:spcAft>
        <a:spcPct val="0"/>
      </a:spcAft>
      <a:defRPr kern="1200">
        <a:solidFill>
          <a:schemeClr val="tx1"/>
        </a:solidFill>
        <a:latin typeface="Arial" charset="0"/>
        <a:ea typeface="+mn-ea"/>
        <a:cs typeface="+mn-cs"/>
      </a:defRPr>
    </a:lvl3pPr>
    <a:lvl4pPr marL="1828754" algn="l" rtl="0" fontAlgn="base">
      <a:spcBef>
        <a:spcPct val="0"/>
      </a:spcBef>
      <a:spcAft>
        <a:spcPct val="0"/>
      </a:spcAft>
      <a:defRPr kern="1200">
        <a:solidFill>
          <a:schemeClr val="tx1"/>
        </a:solidFill>
        <a:latin typeface="Arial" charset="0"/>
        <a:ea typeface="+mn-ea"/>
        <a:cs typeface="+mn-cs"/>
      </a:defRPr>
    </a:lvl4pPr>
    <a:lvl5pPr marL="2438339" algn="l" rtl="0" fontAlgn="base">
      <a:spcBef>
        <a:spcPct val="0"/>
      </a:spcBef>
      <a:spcAft>
        <a:spcPct val="0"/>
      </a:spcAft>
      <a:defRPr kern="1200">
        <a:solidFill>
          <a:schemeClr val="tx1"/>
        </a:solidFill>
        <a:latin typeface="Arial" charset="0"/>
        <a:ea typeface="+mn-ea"/>
        <a:cs typeface="+mn-cs"/>
      </a:defRPr>
    </a:lvl5pPr>
    <a:lvl6pPr marL="3047924" algn="l" defTabSz="1219170" rtl="0" eaLnBrk="1" latinLnBrk="0" hangingPunct="1">
      <a:defRPr kern="1200">
        <a:solidFill>
          <a:schemeClr val="tx1"/>
        </a:solidFill>
        <a:latin typeface="Arial" charset="0"/>
        <a:ea typeface="+mn-ea"/>
        <a:cs typeface="+mn-cs"/>
      </a:defRPr>
    </a:lvl6pPr>
    <a:lvl7pPr marL="3657509" algn="l" defTabSz="1219170" rtl="0" eaLnBrk="1" latinLnBrk="0" hangingPunct="1">
      <a:defRPr kern="1200">
        <a:solidFill>
          <a:schemeClr val="tx1"/>
        </a:solidFill>
        <a:latin typeface="Arial" charset="0"/>
        <a:ea typeface="+mn-ea"/>
        <a:cs typeface="+mn-cs"/>
      </a:defRPr>
    </a:lvl7pPr>
    <a:lvl8pPr marL="4267093" algn="l" defTabSz="1219170" rtl="0" eaLnBrk="1" latinLnBrk="0" hangingPunct="1">
      <a:defRPr kern="1200">
        <a:solidFill>
          <a:schemeClr val="tx1"/>
        </a:solidFill>
        <a:latin typeface="Arial" charset="0"/>
        <a:ea typeface="+mn-ea"/>
        <a:cs typeface="+mn-cs"/>
      </a:defRPr>
    </a:lvl8pPr>
    <a:lvl9pPr marL="4876678" algn="l" defTabSz="121917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Front Cover" id="{96A42527-FD1D-7345-8DE8-CF8DB8E3C15A}">
          <p14:sldIdLst>
            <p14:sldId id="340"/>
            <p14:sldId id="355"/>
            <p14:sldId id="335"/>
            <p14:sldId id="353"/>
            <p14:sldId id="339"/>
            <p14:sldId id="341"/>
            <p14:sldId id="352"/>
            <p14:sldId id="351"/>
            <p14:sldId id="326"/>
            <p14:sldId id="345"/>
          </p14:sldIdLst>
        </p14:section>
        <p14:section name="Additional Product Slides" id="{C9B023A3-AC8E-4458-BAF1-A472C5B936CC}">
          <p14:sldIdLst>
            <p14:sldId id="357"/>
            <p14:sldId id="358"/>
            <p14:sldId id="360"/>
            <p14:sldId id="356"/>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960" userDrawn="1">
          <p15:clr>
            <a:srgbClr val="A4A3A4"/>
          </p15:clr>
        </p15:guide>
        <p15:guide id="4" orient="horz" pos="3568"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midt, Sarah" initials="SS" lastIdx="3" clrIdx="0">
    <p:extLst>
      <p:ext uri="{19B8F6BF-5375-455C-9EA6-DF929625EA0E}">
        <p15:presenceInfo xmlns:p15="http://schemas.microsoft.com/office/powerpoint/2012/main" userId="S-1-5-21-3670347269-1734258486-2757495605-7361" providerId="AD"/>
      </p:ext>
    </p:extLst>
  </p:cmAuthor>
  <p:cmAuthor id="2" name="Spicer, Emily" initials="SE" lastIdx="2" clrIdx="1">
    <p:extLst>
      <p:ext uri="{19B8F6BF-5375-455C-9EA6-DF929625EA0E}">
        <p15:presenceInfo xmlns:p15="http://schemas.microsoft.com/office/powerpoint/2012/main" userId="S-1-5-21-3670347269-1734258486-2757495605-8998" providerId="AD"/>
      </p:ext>
    </p:extLst>
  </p:cmAuthor>
  <p:cmAuthor id="3" name="Hartshorn, Renee" initials="HR" lastIdx="5" clrIdx="2">
    <p:extLst>
      <p:ext uri="{19B8F6BF-5375-455C-9EA6-DF929625EA0E}">
        <p15:presenceInfo xmlns:p15="http://schemas.microsoft.com/office/powerpoint/2012/main" userId="S-1-5-21-3670347269-1734258486-2757495605-267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D"/>
    <a:srgbClr val="00788E"/>
    <a:srgbClr val="F9C606"/>
    <a:srgbClr val="9D9795"/>
    <a:srgbClr val="ED8C00"/>
    <a:srgbClr val="DAAA00"/>
    <a:srgbClr val="62B6F3"/>
    <a:srgbClr val="763AC7"/>
    <a:srgbClr val="007B4E"/>
    <a:srgbClr val="4298B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85230" autoAdjust="0"/>
  </p:normalViewPr>
  <p:slideViewPr>
    <p:cSldViewPr snapToGrid="0" snapToObjects="1">
      <p:cViewPr varScale="1">
        <p:scale>
          <a:sx n="94" d="100"/>
          <a:sy n="94" d="100"/>
        </p:scale>
        <p:origin x="1272" y="66"/>
      </p:cViewPr>
      <p:guideLst>
        <p:guide orient="horz" pos="2160"/>
        <p:guide pos="3840"/>
        <p:guide orient="horz" pos="2960"/>
        <p:guide orient="horz" pos="3568"/>
      </p:guideLst>
    </p:cSldViewPr>
  </p:slideViewPr>
  <p:notesTextViewPr>
    <p:cViewPr>
      <p:scale>
        <a:sx n="3" d="2"/>
        <a:sy n="3" d="2"/>
      </p:scale>
      <p:origin x="0" y="0"/>
    </p:cViewPr>
  </p:notesTextViewPr>
  <p:sorterViewPr>
    <p:cViewPr varScale="1">
      <p:scale>
        <a:sx n="1" d="1"/>
        <a:sy n="1" d="1"/>
      </p:scale>
      <p:origin x="0" y="-2280"/>
    </p:cViewPr>
  </p:sorterViewPr>
  <p:notesViewPr>
    <p:cSldViewPr snapToGrid="0" snapToObjects="1" showGuides="1">
      <p:cViewPr varScale="1">
        <p:scale>
          <a:sx n="65" d="100"/>
          <a:sy n="65" d="100"/>
        </p:scale>
        <p:origin x="3154" y="67"/>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2120"/>
          </a:xfrm>
          <a:prstGeom prst="rect">
            <a:avLst/>
          </a:prstGeom>
        </p:spPr>
        <p:txBody>
          <a:bodyPr vert="horz" lIns="91440" tIns="45720" rIns="91440" bIns="45720" rtlCol="0"/>
          <a:lstStyle>
            <a:lvl1pPr algn="r">
              <a:defRPr sz="1200"/>
            </a:lvl1pPr>
          </a:lstStyle>
          <a:p>
            <a:fld id="{0738852D-C6ED-4345-A77A-F8CF548542C7}" type="datetimeFigureOut">
              <a:rPr lang="en-US" smtClean="0"/>
              <a:t>8/9/2023</a:t>
            </a:fld>
            <a:endParaRPr lang="en-US" dirty="0"/>
          </a:p>
        </p:txBody>
      </p:sp>
      <p:sp>
        <p:nvSpPr>
          <p:cNvPr id="4" name="Footer Placeholder 3"/>
          <p:cNvSpPr>
            <a:spLocks noGrp="1"/>
          </p:cNvSpPr>
          <p:nvPr>
            <p:ph type="ftr" sz="quarter" idx="2"/>
          </p:nvPr>
        </p:nvSpPr>
        <p:spPr>
          <a:xfrm>
            <a:off x="0" y="8772378"/>
            <a:ext cx="3037840" cy="4621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378"/>
            <a:ext cx="3037840" cy="462120"/>
          </a:xfrm>
          <a:prstGeom prst="rect">
            <a:avLst/>
          </a:prstGeom>
        </p:spPr>
        <p:txBody>
          <a:bodyPr vert="horz" lIns="91440" tIns="45720" rIns="91440" bIns="45720" rtlCol="0" anchor="b"/>
          <a:lstStyle>
            <a:lvl1pPr algn="r">
              <a:defRPr sz="1200"/>
            </a:lvl1pPr>
          </a:lstStyle>
          <a:p>
            <a:fld id="{FC41AC57-272E-6C46-A167-C354045B1C9F}" type="slidenum">
              <a:rPr lang="en-US" smtClean="0"/>
              <a:t>‹#›</a:t>
            </a:fld>
            <a:endParaRPr lang="en-US" dirty="0"/>
          </a:p>
        </p:txBody>
      </p:sp>
    </p:spTree>
    <p:extLst>
      <p:ext uri="{BB962C8B-B14F-4D97-AF65-F5344CB8AC3E}">
        <p14:creationId xmlns:p14="http://schemas.microsoft.com/office/powerpoint/2010/main" val="257133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69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1"/>
            <a:ext cx="3037840" cy="463696"/>
          </a:xfrm>
          <a:prstGeom prst="rect">
            <a:avLst/>
          </a:prstGeom>
        </p:spPr>
        <p:txBody>
          <a:bodyPr vert="horz" lIns="91440" tIns="45720" rIns="91440" bIns="45720" rtlCol="0"/>
          <a:lstStyle>
            <a:lvl1pPr algn="r">
              <a:defRPr sz="1200"/>
            </a:lvl1pPr>
          </a:lstStyle>
          <a:p>
            <a:fld id="{817F560A-D304-304D-B7FC-0922146CA187}" type="datetimeFigureOut">
              <a:rPr lang="en-US" smtClean="0"/>
              <a:t>8/9/2023</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546"/>
            <a:ext cx="5608320" cy="36370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379"/>
            <a:ext cx="3037840" cy="46369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379"/>
            <a:ext cx="3037840" cy="463696"/>
          </a:xfrm>
          <a:prstGeom prst="rect">
            <a:avLst/>
          </a:prstGeom>
        </p:spPr>
        <p:txBody>
          <a:bodyPr vert="horz" lIns="91440" tIns="45720" rIns="91440" bIns="45720" rtlCol="0" anchor="b"/>
          <a:lstStyle>
            <a:lvl1pPr algn="r">
              <a:defRPr sz="1200"/>
            </a:lvl1pPr>
          </a:lstStyle>
          <a:p>
            <a:fld id="{57A4C921-3F63-4B41-A2D6-50BC2EF01AEA}" type="slidenum">
              <a:rPr lang="en-US" smtClean="0"/>
              <a:t>‹#›</a:t>
            </a:fld>
            <a:endParaRPr lang="en-US" dirty="0"/>
          </a:p>
        </p:txBody>
      </p:sp>
    </p:spTree>
    <p:extLst>
      <p:ext uri="{BB962C8B-B14F-4D97-AF65-F5344CB8AC3E}">
        <p14:creationId xmlns:p14="http://schemas.microsoft.com/office/powerpoint/2010/main" val="1364138122"/>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ED4EE-C9DA-462C-B712-3D4638B353E0}" type="slidenum">
              <a:rPr lang="en-US" smtClean="0"/>
              <a:t>1</a:t>
            </a:fld>
            <a:endParaRPr lang="en-US" dirty="0"/>
          </a:p>
        </p:txBody>
      </p:sp>
    </p:spTree>
    <p:extLst>
      <p:ext uri="{BB962C8B-B14F-4D97-AF65-F5344CB8AC3E}">
        <p14:creationId xmlns:p14="http://schemas.microsoft.com/office/powerpoint/2010/main" val="3680234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AED4EE-C9DA-462C-B712-3D4638B353E0}" type="slidenum">
              <a:rPr lang="en-US" smtClean="0"/>
              <a:t>10</a:t>
            </a:fld>
            <a:endParaRPr lang="en-US" dirty="0"/>
          </a:p>
        </p:txBody>
      </p:sp>
    </p:spTree>
    <p:extLst>
      <p:ext uri="{BB962C8B-B14F-4D97-AF65-F5344CB8AC3E}">
        <p14:creationId xmlns:p14="http://schemas.microsoft.com/office/powerpoint/2010/main" val="2174723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11</a:t>
            </a:fld>
            <a:endParaRPr lang="en-US" dirty="0"/>
          </a:p>
        </p:txBody>
      </p:sp>
    </p:spTree>
    <p:extLst>
      <p:ext uri="{BB962C8B-B14F-4D97-AF65-F5344CB8AC3E}">
        <p14:creationId xmlns:p14="http://schemas.microsoft.com/office/powerpoint/2010/main" val="2079322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12</a:t>
            </a:fld>
            <a:endParaRPr lang="en-US" dirty="0"/>
          </a:p>
        </p:txBody>
      </p:sp>
    </p:spTree>
    <p:extLst>
      <p:ext uri="{BB962C8B-B14F-4D97-AF65-F5344CB8AC3E}">
        <p14:creationId xmlns:p14="http://schemas.microsoft.com/office/powerpoint/2010/main" val="4202246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13</a:t>
            </a:fld>
            <a:endParaRPr lang="en-US" dirty="0"/>
          </a:p>
        </p:txBody>
      </p:sp>
    </p:spTree>
    <p:extLst>
      <p:ext uri="{BB962C8B-B14F-4D97-AF65-F5344CB8AC3E}">
        <p14:creationId xmlns:p14="http://schemas.microsoft.com/office/powerpoint/2010/main" val="154935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14</a:t>
            </a:fld>
            <a:endParaRPr lang="en-US" dirty="0"/>
          </a:p>
        </p:txBody>
      </p:sp>
    </p:spTree>
    <p:extLst>
      <p:ext uri="{BB962C8B-B14F-4D97-AF65-F5344CB8AC3E}">
        <p14:creationId xmlns:p14="http://schemas.microsoft.com/office/powerpoint/2010/main" val="1045596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15</a:t>
            </a:fld>
            <a:endParaRPr lang="en-US" dirty="0"/>
          </a:p>
        </p:txBody>
      </p:sp>
    </p:spTree>
    <p:extLst>
      <p:ext uri="{BB962C8B-B14F-4D97-AF65-F5344CB8AC3E}">
        <p14:creationId xmlns:p14="http://schemas.microsoft.com/office/powerpoint/2010/main" val="268828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48AED4EE-C9DA-462C-B712-3D4638B353E0}" type="slidenum">
              <a:rPr lang="en-US" smtClean="0"/>
              <a:t>2</a:t>
            </a:fld>
            <a:endParaRPr lang="en-US" dirty="0"/>
          </a:p>
        </p:txBody>
      </p:sp>
      <p:sp>
        <p:nvSpPr>
          <p:cNvPr id="5" name="Notes Placeholder 4"/>
          <p:cNvSpPr txBox="1">
            <a:spLocks noGrp="1"/>
          </p:cNvSpPr>
          <p:nvPr>
            <p:ph type="body" idx="1"/>
          </p:nvPr>
        </p:nvSpPr>
        <p:spPr>
          <a:prstGeom prst="rect">
            <a:avLst/>
          </a:prstGeom>
          <a:noFill/>
        </p:spPr>
        <p:txBody>
          <a:bodyPr wrap="square" rtlCol="0">
            <a:spAutoFit/>
          </a:bodyPr>
          <a:lstStyle/>
          <a:p>
            <a:pPr marL="228600" indent="-114300">
              <a:buFont typeface="Arial" panose="020B0604020202020204" pitchFamily="34" charset="0"/>
              <a:buChar char="•"/>
            </a:pPr>
            <a:r>
              <a:rPr lang="en-US" sz="1200" b="1" i="1" dirty="0">
                <a:solidFill>
                  <a:schemeClr val="tx2"/>
                </a:solidFill>
              </a:rPr>
              <a:t>Competition for talent</a:t>
            </a:r>
          </a:p>
          <a:p>
            <a:pPr marL="228600" indent="-114300">
              <a:buFont typeface="Arial" panose="020B0604020202020204" pitchFamily="34" charset="0"/>
              <a:buChar char="•"/>
            </a:pPr>
            <a:r>
              <a:rPr lang="en-US" sz="1200" b="1" i="1" dirty="0">
                <a:solidFill>
                  <a:schemeClr val="tx2"/>
                </a:solidFill>
              </a:rPr>
              <a:t>Competition for entry level and nonexempt jobs is higher than before (e.g. competing for same talent desired by hospitality and retail jobs).</a:t>
            </a:r>
          </a:p>
          <a:p>
            <a:pPr marL="228600" indent="-114300">
              <a:buFont typeface="Arial" panose="020B0604020202020204" pitchFamily="34" charset="0"/>
              <a:buChar char="•"/>
            </a:pPr>
            <a:r>
              <a:rPr lang="en-US" sz="1200" b="1" i="1" dirty="0">
                <a:solidFill>
                  <a:schemeClr val="tx2"/>
                </a:solidFill>
              </a:rPr>
              <a:t>1) Competing offers, 2) employer brand awareness, 3) technology infrastructure not on cutting edge</a:t>
            </a:r>
          </a:p>
          <a:p>
            <a:pPr marL="228600" indent="-114300">
              <a:buFont typeface="Arial" panose="020B0604020202020204" pitchFamily="34" charset="0"/>
              <a:buChar char="•"/>
            </a:pPr>
            <a:r>
              <a:rPr lang="en-US" sz="1200" b="1" i="1" dirty="0">
                <a:solidFill>
                  <a:schemeClr val="tx2"/>
                </a:solidFill>
              </a:rPr>
              <a:t>Lack or candidate knowledge of total rewards package; holistic view</a:t>
            </a:r>
          </a:p>
          <a:p>
            <a:endParaRPr lang="en-US" sz="1200" b="1" i="1" dirty="0">
              <a:solidFill>
                <a:schemeClr val="tx2"/>
              </a:solidFill>
            </a:endParaRPr>
          </a:p>
          <a:p>
            <a:endParaRPr lang="en-US" sz="1200" b="1" i="1" dirty="0">
              <a:solidFill>
                <a:schemeClr val="tx2"/>
              </a:solidFill>
            </a:endParaRPr>
          </a:p>
          <a:p>
            <a:endParaRPr lang="en-US" sz="1200" b="1" i="1" dirty="0">
              <a:solidFill>
                <a:schemeClr val="tx2"/>
              </a:solidFill>
            </a:endParaRPr>
          </a:p>
        </p:txBody>
      </p:sp>
    </p:spTree>
    <p:extLst>
      <p:ext uri="{BB962C8B-B14F-4D97-AF65-F5344CB8AC3E}">
        <p14:creationId xmlns:p14="http://schemas.microsoft.com/office/powerpoint/2010/main" val="3803999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dirty="0"/>
              <a:t>Especially in the current environment, an organization’s workforce — the talent committed to showing up and executing its mission every day — is a critical and differentiating asset.</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1219170" rtl="0" eaLnBrk="1" fontAlgn="auto" latinLnBrk="0" hangingPunct="1">
              <a:lnSpc>
                <a:spcPct val="100000"/>
              </a:lnSpc>
              <a:spcBef>
                <a:spcPts val="0"/>
              </a:spcBef>
              <a:spcAft>
                <a:spcPts val="0"/>
              </a:spcAft>
              <a:buClrTx/>
              <a:buSzTx/>
              <a:buFontTx/>
              <a:buNone/>
              <a:tabLst/>
              <a:defRPr/>
            </a:pPr>
            <a:r>
              <a:rPr lang="en-US" sz="1800" dirty="0"/>
              <a:t>What</a:t>
            </a:r>
            <a:r>
              <a:rPr lang="en-US" sz="1800" baseline="0" dirty="0"/>
              <a:t> are we hearing from our members?</a:t>
            </a:r>
          </a:p>
          <a:p>
            <a:pPr marL="380990" indent="-380990">
              <a:buFont typeface="Arial" panose="020B0604020202020204" pitchFamily="34" charset="0"/>
              <a:buChar char="•"/>
            </a:pPr>
            <a:r>
              <a:rPr lang="en-US" sz="1800" dirty="0"/>
              <a:t>Pressure to fill positions quickly</a:t>
            </a:r>
          </a:p>
          <a:p>
            <a:pPr marL="380990" indent="-380990">
              <a:buFont typeface="Arial" panose="020B0604020202020204" pitchFamily="34" charset="0"/>
              <a:buChar char="•"/>
            </a:pPr>
            <a:r>
              <a:rPr lang="en-US" sz="1800" dirty="0"/>
              <a:t>Candidate Quality</a:t>
            </a:r>
          </a:p>
          <a:p>
            <a:pPr marL="380990" indent="-380990">
              <a:buFont typeface="Arial" panose="020B0604020202020204" pitchFamily="34" charset="0"/>
              <a:buChar char="•"/>
            </a:pPr>
            <a:r>
              <a:rPr lang="en-US" sz="1800" dirty="0"/>
              <a:t>Candidate engagement/drop off</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1219170" rtl="0" eaLnBrk="1" fontAlgn="auto" latinLnBrk="0" hangingPunct="1">
              <a:lnSpc>
                <a:spcPct val="100000"/>
              </a:lnSpc>
              <a:spcBef>
                <a:spcPts val="0"/>
              </a:spcBef>
              <a:spcAft>
                <a:spcPts val="0"/>
              </a:spcAft>
              <a:buClrTx/>
              <a:buSzTx/>
              <a:buFontTx/>
              <a:buNone/>
              <a:tabLst/>
              <a:defRPr/>
            </a:pPr>
            <a:r>
              <a:rPr lang="en-US" sz="2000" b="0" i="0" dirty="0">
                <a:solidFill>
                  <a:srgbClr val="000000"/>
                </a:solidFill>
                <a:effectLst/>
                <a:latin typeface="Montserrat" panose="00000500000000000000" pitchFamily="2" charset="0"/>
              </a:rPr>
              <a:t>“Overwhelmingly, candidates see the value in assessments – 94% of respondents said they felt assessments demonstrate their potential to succeed either “very well” or “somewhat well”.”</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2000" b="0" i="0" dirty="0">
              <a:solidFill>
                <a:srgbClr val="000000"/>
              </a:solidFill>
              <a:effectLst/>
              <a:latin typeface="Montserrat" panose="00000500000000000000" pitchFamily="2"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2000" b="0" i="0" dirty="0">
                <a:solidFill>
                  <a:srgbClr val="000000"/>
                </a:solidFill>
                <a:effectLst/>
                <a:latin typeface="Montserrat" panose="00000500000000000000" pitchFamily="2" charset="0"/>
              </a:rPr>
              <a:t>POC and people under 25 feel that assessments help to exemplify their work and abilities, making them a stronger candidate to be chosen for a job.</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2000" b="0" i="0" dirty="0">
              <a:solidFill>
                <a:srgbClr val="000000"/>
              </a:solidFill>
              <a:effectLst/>
              <a:latin typeface="Montserrat" panose="00000500000000000000" pitchFamily="2"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sz="2000" b="0" i="0" dirty="0">
                <a:solidFill>
                  <a:srgbClr val="000000"/>
                </a:solidFill>
                <a:effectLst/>
                <a:latin typeface="Montserrat" panose="00000500000000000000" pitchFamily="2" charset="0"/>
              </a:rPr>
              <a:t>2022 Candidate Experience Report – Criteria Corp. https://www.criteriacorp.com/blog/how-candidates-feel-about-assessments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2000" b="0" i="0" dirty="0">
              <a:solidFill>
                <a:srgbClr val="000000"/>
              </a:solidFill>
              <a:effectLst/>
              <a:latin typeface="Montserrat" panose="00000500000000000000" pitchFamily="2"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US" sz="1800" dirty="0"/>
          </a:p>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3</a:t>
            </a:fld>
            <a:endParaRPr lang="en-US" dirty="0"/>
          </a:p>
        </p:txBody>
      </p:sp>
    </p:spTree>
    <p:extLst>
      <p:ext uri="{BB962C8B-B14F-4D97-AF65-F5344CB8AC3E}">
        <p14:creationId xmlns:p14="http://schemas.microsoft.com/office/powerpoint/2010/main" val="630414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4</a:t>
            </a:fld>
            <a:endParaRPr lang="en-US" dirty="0"/>
          </a:p>
        </p:txBody>
      </p:sp>
    </p:spTree>
    <p:extLst>
      <p:ext uri="{BB962C8B-B14F-4D97-AF65-F5344CB8AC3E}">
        <p14:creationId xmlns:p14="http://schemas.microsoft.com/office/powerpoint/2010/main" val="764487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5</a:t>
            </a:fld>
            <a:endParaRPr lang="en-US" dirty="0"/>
          </a:p>
        </p:txBody>
      </p:sp>
    </p:spTree>
    <p:extLst>
      <p:ext uri="{BB962C8B-B14F-4D97-AF65-F5344CB8AC3E}">
        <p14:creationId xmlns:p14="http://schemas.microsoft.com/office/powerpoint/2010/main" val="2318239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6</a:t>
            </a:fld>
            <a:endParaRPr lang="en-US" dirty="0"/>
          </a:p>
        </p:txBody>
      </p:sp>
    </p:spTree>
    <p:extLst>
      <p:ext uri="{BB962C8B-B14F-4D97-AF65-F5344CB8AC3E}">
        <p14:creationId xmlns:p14="http://schemas.microsoft.com/office/powerpoint/2010/main" val="4104870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7</a:t>
            </a:fld>
            <a:endParaRPr lang="en-US" dirty="0"/>
          </a:p>
        </p:txBody>
      </p:sp>
    </p:spTree>
    <p:extLst>
      <p:ext uri="{BB962C8B-B14F-4D97-AF65-F5344CB8AC3E}">
        <p14:creationId xmlns:p14="http://schemas.microsoft.com/office/powerpoint/2010/main" val="2753919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8</a:t>
            </a:fld>
            <a:endParaRPr lang="en-US" dirty="0"/>
          </a:p>
        </p:txBody>
      </p:sp>
    </p:spTree>
    <p:extLst>
      <p:ext uri="{BB962C8B-B14F-4D97-AF65-F5344CB8AC3E}">
        <p14:creationId xmlns:p14="http://schemas.microsoft.com/office/powerpoint/2010/main" val="479481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A4C921-3F63-4B41-A2D6-50BC2EF01AEA}" type="slidenum">
              <a:rPr lang="en-US" smtClean="0"/>
              <a:t>9</a:t>
            </a:fld>
            <a:endParaRPr lang="en-US" dirty="0"/>
          </a:p>
        </p:txBody>
      </p:sp>
    </p:spTree>
    <p:extLst>
      <p:ext uri="{BB962C8B-B14F-4D97-AF65-F5344CB8AC3E}">
        <p14:creationId xmlns:p14="http://schemas.microsoft.com/office/powerpoint/2010/main" val="12364330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pag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26359"/>
          <a:stretch/>
        </p:blipFill>
        <p:spPr>
          <a:xfrm>
            <a:off x="0" y="0"/>
            <a:ext cx="12198096" cy="5988536"/>
          </a:xfrm>
          <a:prstGeom prst="rect">
            <a:avLst/>
          </a:prstGeom>
        </p:spPr>
      </p:pic>
      <p:sp>
        <p:nvSpPr>
          <p:cNvPr id="10" name="Rectangle 9"/>
          <p:cNvSpPr/>
          <p:nvPr/>
        </p:nvSpPr>
        <p:spPr>
          <a:xfrm>
            <a:off x="0" y="4995950"/>
            <a:ext cx="12198096" cy="1868734"/>
          </a:xfrm>
          <a:prstGeom prst="rect">
            <a:avLst/>
          </a:prstGeom>
          <a:solidFill>
            <a:srgbClr val="002F70"/>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dirty="0"/>
          </a:p>
        </p:txBody>
      </p:sp>
      <p:sp>
        <p:nvSpPr>
          <p:cNvPr id="13" name="Rectangle 2"/>
          <p:cNvSpPr>
            <a:spLocks noGrp="1" noChangeArrowheads="1"/>
          </p:cNvSpPr>
          <p:nvPr>
            <p:ph type="ctrTitle" hasCustomPrompt="1"/>
          </p:nvPr>
        </p:nvSpPr>
        <p:spPr>
          <a:xfrm>
            <a:off x="441028" y="5293508"/>
            <a:ext cx="5446762" cy="477054"/>
          </a:xfrm>
          <a:prstGeom prst="rect">
            <a:avLst/>
          </a:prstGeom>
          <a:noFill/>
          <a:effectLst/>
        </p:spPr>
        <p:txBody>
          <a:bodyPr wrap="square" lIns="0" rIns="182880" bIns="0" anchor="b" anchorCtr="0">
            <a:spAutoFit/>
          </a:bodyPr>
          <a:lstStyle>
            <a:lvl1pPr algn="l">
              <a:lnSpc>
                <a:spcPct val="100000"/>
              </a:lnSpc>
              <a:defRPr sz="2800" b="1">
                <a:solidFill>
                  <a:schemeClr val="bg1"/>
                </a:solidFill>
                <a:latin typeface="Arial"/>
                <a:cs typeface="Arial"/>
              </a:defRPr>
            </a:lvl1pPr>
          </a:lstStyle>
          <a:p>
            <a:r>
              <a:rPr lang="en-US" dirty="0"/>
              <a:t>Click to add Title</a:t>
            </a:r>
          </a:p>
        </p:txBody>
      </p:sp>
      <p:pic>
        <p:nvPicPr>
          <p:cNvPr id="11" name="Picture 10"/>
          <p:cNvPicPr>
            <a:picLocks noChangeAspect="1"/>
          </p:cNvPicPr>
          <p:nvPr/>
        </p:nvPicPr>
        <p:blipFill rotWithShape="1">
          <a:blip r:embed="rId3" cstate="screen">
            <a:extLst>
              <a:ext uri="{28A0092B-C50C-407E-A947-70E740481C1C}">
                <a14:useLocalDpi xmlns:a14="http://schemas.microsoft.com/office/drawing/2010/main"/>
              </a:ext>
            </a:extLst>
          </a:blip>
          <a:srcRect r="-1"/>
          <a:stretch/>
        </p:blipFill>
        <p:spPr>
          <a:xfrm>
            <a:off x="-6824" y="1857042"/>
            <a:ext cx="1131113" cy="2562474"/>
          </a:xfrm>
          <a:prstGeom prst="rect">
            <a:avLst/>
          </a:prstGeom>
        </p:spPr>
      </p:pic>
      <p:sp>
        <p:nvSpPr>
          <p:cNvPr id="12" name="Text Placeholder 2"/>
          <p:cNvSpPr>
            <a:spLocks noGrp="1"/>
          </p:cNvSpPr>
          <p:nvPr>
            <p:ph type="body" sz="quarter" idx="10"/>
          </p:nvPr>
        </p:nvSpPr>
        <p:spPr>
          <a:xfrm>
            <a:off x="441028" y="5805131"/>
            <a:ext cx="5449824" cy="333375"/>
          </a:xfrm>
          <a:prstGeom prst="rect">
            <a:avLst/>
          </a:prstGeom>
        </p:spPr>
        <p:txBody>
          <a:bodyPr lIns="0" tIns="0" rIns="0" bIns="0" anchor="ctr" anchorCtr="0"/>
          <a:lstStyle>
            <a:lvl1pPr>
              <a:defRPr sz="1800">
                <a:solidFill>
                  <a:schemeClr val="bg1"/>
                </a:solidFill>
              </a:defRPr>
            </a:lvl1pPr>
          </a:lstStyle>
          <a:p>
            <a:pPr lvl="0"/>
            <a:r>
              <a:rPr lang="en-US"/>
              <a:t>Edit Master text styles</a:t>
            </a:r>
          </a:p>
        </p:txBody>
      </p:sp>
      <p:sp>
        <p:nvSpPr>
          <p:cNvPr id="14" name="Text Placeholder 2"/>
          <p:cNvSpPr>
            <a:spLocks noGrp="1"/>
          </p:cNvSpPr>
          <p:nvPr>
            <p:ph type="body" sz="quarter" idx="11"/>
          </p:nvPr>
        </p:nvSpPr>
        <p:spPr>
          <a:xfrm>
            <a:off x="441028" y="6159279"/>
            <a:ext cx="5449824" cy="333375"/>
          </a:xfrm>
          <a:prstGeom prst="rect">
            <a:avLst/>
          </a:prstGeom>
        </p:spPr>
        <p:txBody>
          <a:bodyPr lIns="0" tIns="0" rIns="0" bIns="0" anchor="ctr" anchorCtr="0"/>
          <a:lstStyle>
            <a:lvl1pPr>
              <a:defRPr sz="1600" i="1">
                <a:solidFill>
                  <a:schemeClr val="bg1"/>
                </a:solidFill>
              </a:defRPr>
            </a:lvl1pPr>
          </a:lstStyle>
          <a:p>
            <a:pPr lvl="0"/>
            <a:r>
              <a:rPr lang="en-US"/>
              <a:t>Edit Master text styles</a:t>
            </a:r>
          </a:p>
        </p:txBody>
      </p:sp>
      <p:pic>
        <p:nvPicPr>
          <p:cNvPr id="9" name="Picture 8"/>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19870" y="6069026"/>
            <a:ext cx="1753030" cy="517891"/>
          </a:xfrm>
          <a:prstGeom prst="rect">
            <a:avLst/>
          </a:prstGeom>
        </p:spPr>
      </p:pic>
    </p:spTree>
    <p:extLst>
      <p:ext uri="{BB962C8B-B14F-4D97-AF65-F5344CB8AC3E}">
        <p14:creationId xmlns:p14="http://schemas.microsoft.com/office/powerpoint/2010/main" val="1913548748"/>
      </p:ext>
    </p:extLst>
  </p:cSld>
  <p:clrMapOvr>
    <a:masterClrMapping/>
  </p:clrMapOvr>
  <p:extLst>
    <p:ext uri="{DCECCB84-F9BA-43D5-87BE-67443E8EF086}">
      <p15:sldGuideLst xmlns:p15="http://schemas.microsoft.com/office/powerpoint/2012/main">
        <p15:guide id="1" orient="horz" pos="403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vider Section">
    <p:spTree>
      <p:nvGrpSpPr>
        <p:cNvPr id="1" name=""/>
        <p:cNvGrpSpPr/>
        <p:nvPr/>
      </p:nvGrpSpPr>
      <p:grpSpPr>
        <a:xfrm>
          <a:off x="0" y="0"/>
          <a:ext cx="0" cy="0"/>
          <a:chOff x="0" y="0"/>
          <a:chExt cx="0" cy="0"/>
        </a:xfrm>
      </p:grpSpPr>
      <p:sp>
        <p:nvSpPr>
          <p:cNvPr id="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0" name="Picture Placeholder 10"/>
          <p:cNvSpPr>
            <a:spLocks noGrp="1"/>
          </p:cNvSpPr>
          <p:nvPr>
            <p:ph type="pic" sz="quarter" idx="10" hasCustomPrompt="1"/>
          </p:nvPr>
        </p:nvSpPr>
        <p:spPr>
          <a:xfrm>
            <a:off x="0" y="0"/>
            <a:ext cx="12192000" cy="4162425"/>
          </a:xfrm>
          <a:prstGeom prst="rect">
            <a:avLst/>
          </a:prstGeom>
        </p:spPr>
        <p:txBody>
          <a:bodyPr anchor="ctr"/>
          <a:lstStyle>
            <a:lvl1pPr algn="ctr">
              <a:defRPr/>
            </a:lvl1pPr>
          </a:lstStyle>
          <a:p>
            <a:r>
              <a:rPr lang="en-US" dirty="0"/>
              <a:t>Click to add photo</a:t>
            </a:r>
          </a:p>
        </p:txBody>
      </p:sp>
      <p:sp>
        <p:nvSpPr>
          <p:cNvPr id="11" name="Rectangle 10"/>
          <p:cNvSpPr/>
          <p:nvPr/>
        </p:nvSpPr>
        <p:spPr>
          <a:xfrm>
            <a:off x="0" y="4133850"/>
            <a:ext cx="12191999" cy="787609"/>
          </a:xfrm>
          <a:prstGeom prst="rect">
            <a:avLst/>
          </a:prstGeom>
          <a:solidFill>
            <a:srgbClr val="EBE8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EBE8E5"/>
              </a:solidFill>
            </a:endParaRPr>
          </a:p>
        </p:txBody>
      </p:sp>
      <p:sp>
        <p:nvSpPr>
          <p:cNvPr id="12" name="Rectangle 11"/>
          <p:cNvSpPr/>
          <p:nvPr/>
        </p:nvSpPr>
        <p:spPr>
          <a:xfrm>
            <a:off x="0" y="4378221"/>
            <a:ext cx="12191999" cy="1241530"/>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rgbClr val="002F70"/>
              </a:solidFill>
            </a:endParaRPr>
          </a:p>
        </p:txBody>
      </p:sp>
      <p:sp>
        <p:nvSpPr>
          <p:cNvPr id="13" name="Title Placeholder 37"/>
          <p:cNvSpPr>
            <a:spLocks noGrp="1"/>
          </p:cNvSpPr>
          <p:nvPr>
            <p:ph type="title" hasCustomPrompt="1"/>
          </p:nvPr>
        </p:nvSpPr>
        <p:spPr>
          <a:xfrm>
            <a:off x="5782" y="4391025"/>
            <a:ext cx="12024293" cy="1219199"/>
          </a:xfrm>
          <a:prstGeom prst="rect">
            <a:avLst/>
          </a:prstGeom>
          <a:noFill/>
        </p:spPr>
        <p:txBody>
          <a:bodyPr vert="horz" wrap="none" lIns="274320" tIns="0" rIns="182880" bIns="0" rtlCol="0" anchor="ctr" anchorCtr="0">
            <a:normAutofit/>
          </a:bodyPr>
          <a:lstStyle>
            <a:lvl1pPr algn="r">
              <a:defRPr sz="3200" b="0" baseline="0">
                <a:solidFill>
                  <a:schemeClr val="bg1"/>
                </a:solidFill>
              </a:defRPr>
            </a:lvl1pPr>
          </a:lstStyle>
          <a:p>
            <a:r>
              <a:rPr lang="en-US" dirty="0"/>
              <a:t>Click to edit section text</a:t>
            </a:r>
          </a:p>
        </p:txBody>
      </p:sp>
    </p:spTree>
    <p:extLst>
      <p:ext uri="{BB962C8B-B14F-4D97-AF65-F5344CB8AC3E}">
        <p14:creationId xmlns:p14="http://schemas.microsoft.com/office/powerpoint/2010/main" val="243486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6-Blue bar-gray backgroun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5"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6"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a:t>Edit Master text styles</a:t>
            </a:r>
          </a:p>
        </p:txBody>
      </p:sp>
    </p:spTree>
    <p:extLst>
      <p:ext uri="{BB962C8B-B14F-4D97-AF65-F5344CB8AC3E}">
        <p14:creationId xmlns:p14="http://schemas.microsoft.com/office/powerpoint/2010/main" val="336165732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Who We Are PP gray background">
    <p:bg>
      <p:bgRef idx="1001">
        <a:schemeClr val="bg1"/>
      </p:bgRef>
    </p:bg>
    <p:spTree>
      <p:nvGrpSpPr>
        <p:cNvPr id="1" name=""/>
        <p:cNvGrpSpPr/>
        <p:nvPr/>
      </p:nvGrpSpPr>
      <p:grpSpPr>
        <a:xfrm>
          <a:off x="0" y="0"/>
          <a:ext cx="0" cy="0"/>
          <a:chOff x="0" y="0"/>
          <a:chExt cx="0" cy="0"/>
        </a:xfrm>
      </p:grpSpPr>
      <p:pic>
        <p:nvPicPr>
          <p:cNvPr id="24" name="Picture 2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47789" y="1368425"/>
            <a:ext cx="5993476" cy="3995284"/>
          </a:xfrm>
          <a:prstGeom prst="rect">
            <a:avLst/>
          </a:prstGeom>
          <a:noFill/>
        </p:spPr>
      </p:pic>
      <p:sp>
        <p:nvSpPr>
          <p:cNvPr id="22" name="Rectangle 21" hidden="1"/>
          <p:cNvSpPr/>
          <p:nvPr/>
        </p:nvSpPr>
        <p:spPr>
          <a:xfrm>
            <a:off x="-24938" y="5308671"/>
            <a:ext cx="12216384" cy="1596043"/>
          </a:xfrm>
          <a:prstGeom prst="rect">
            <a:avLst/>
          </a:prstGeom>
          <a:solidFill>
            <a:srgbClr val="002F7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sz="1350" dirty="0"/>
          </a:p>
        </p:txBody>
      </p:sp>
      <p:grpSp>
        <p:nvGrpSpPr>
          <p:cNvPr id="8" name="Group 7"/>
          <p:cNvGrpSpPr/>
          <p:nvPr/>
        </p:nvGrpSpPr>
        <p:grpSpPr>
          <a:xfrm>
            <a:off x="7905830" y="1368425"/>
            <a:ext cx="3666956" cy="3689131"/>
            <a:chOff x="7012369" y="1565306"/>
            <a:chExt cx="4443873" cy="3689131"/>
          </a:xfrm>
          <a:solidFill>
            <a:schemeClr val="bg1">
              <a:lumMod val="95000"/>
            </a:schemeClr>
          </a:solidFill>
        </p:grpSpPr>
        <p:sp>
          <p:nvSpPr>
            <p:cNvPr id="9" name="Rectangle 8"/>
            <p:cNvSpPr/>
            <p:nvPr userDrawn="1"/>
          </p:nvSpPr>
          <p:spPr>
            <a:xfrm>
              <a:off x="7012369" y="1565306"/>
              <a:ext cx="4443873" cy="368913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7167532" y="2039454"/>
              <a:ext cx="4133546" cy="3046988"/>
            </a:xfrm>
            <a:prstGeom prst="rect">
              <a:avLst/>
            </a:prstGeom>
            <a:grpFill/>
          </p:spPr>
          <p:txBody>
            <a:bodyPr wrap="square" rtlCol="0">
              <a:spAutoFit/>
            </a:bodyPr>
            <a:lstStyle/>
            <a:p>
              <a:pPr algn="ctr"/>
              <a:r>
                <a:rPr lang="en-US" sz="2400" dirty="0">
                  <a:solidFill>
                    <a:srgbClr val="404040"/>
                  </a:solidFill>
                  <a:latin typeface="Arial" panose="020B0604020202020204" pitchFamily="34" charset="0"/>
                  <a:cs typeface="Arial" panose="020B0604020202020204" pitchFamily="34" charset="0"/>
                </a:rPr>
                <a:t>Advancing the financial services industry by empowering our </a:t>
              </a:r>
              <a:br>
                <a:rPr lang="en-US" sz="2400" dirty="0">
                  <a:solidFill>
                    <a:srgbClr val="404040"/>
                  </a:solidFill>
                  <a:latin typeface="Arial" panose="020B0604020202020204" pitchFamily="34" charset="0"/>
                  <a:cs typeface="Arial" panose="020B0604020202020204" pitchFamily="34" charset="0"/>
                </a:rPr>
              </a:br>
              <a:r>
                <a:rPr lang="en-US" sz="2400" dirty="0">
                  <a:solidFill>
                    <a:srgbClr val="404040"/>
                  </a:solidFill>
                  <a:latin typeface="Arial" panose="020B0604020202020204" pitchFamily="34" charset="0"/>
                  <a:cs typeface="Arial" panose="020B0604020202020204" pitchFamily="34" charset="0"/>
                </a:rPr>
                <a:t>members with </a:t>
              </a:r>
              <a:r>
                <a:rPr lang="en-US" sz="2400" b="1" dirty="0">
                  <a:solidFill>
                    <a:srgbClr val="002F70"/>
                  </a:solidFill>
                  <a:latin typeface="Arial" panose="020B0604020202020204" pitchFamily="34" charset="0"/>
                  <a:cs typeface="Arial" panose="020B0604020202020204" pitchFamily="34" charset="0"/>
                </a:rPr>
                <a:t>knowledge</a:t>
              </a:r>
              <a:r>
                <a:rPr lang="en-US" sz="2400" dirty="0">
                  <a:solidFill>
                    <a:srgbClr val="404040"/>
                  </a:solidFill>
                  <a:latin typeface="Arial" panose="020B0604020202020204" pitchFamily="34" charset="0"/>
                  <a:cs typeface="Arial" panose="020B0604020202020204" pitchFamily="34" charset="0"/>
                </a:rPr>
                <a:t>, </a:t>
              </a:r>
              <a:r>
                <a:rPr lang="en-US" sz="2400" b="1" dirty="0">
                  <a:solidFill>
                    <a:srgbClr val="002F70"/>
                  </a:solidFill>
                  <a:latin typeface="Arial" panose="020B0604020202020204" pitchFamily="34" charset="0"/>
                  <a:cs typeface="Arial" panose="020B0604020202020204" pitchFamily="34" charset="0"/>
                </a:rPr>
                <a:t>insights</a:t>
              </a:r>
              <a:r>
                <a:rPr lang="en-US" sz="2400" dirty="0">
                  <a:solidFill>
                    <a:srgbClr val="404040"/>
                  </a:solidFill>
                  <a:latin typeface="Arial" panose="020B0604020202020204" pitchFamily="34" charset="0"/>
                  <a:cs typeface="Arial" panose="020B0604020202020204" pitchFamily="34" charset="0"/>
                </a:rPr>
                <a:t>, </a:t>
              </a:r>
              <a:r>
                <a:rPr lang="en-US" sz="2400" b="1" dirty="0">
                  <a:solidFill>
                    <a:srgbClr val="002F70"/>
                  </a:solidFill>
                  <a:latin typeface="Arial" panose="020B0604020202020204" pitchFamily="34" charset="0"/>
                  <a:cs typeface="Arial" panose="020B0604020202020204" pitchFamily="34" charset="0"/>
                </a:rPr>
                <a:t>connections</a:t>
              </a:r>
              <a:r>
                <a:rPr lang="en-US" sz="2400" dirty="0">
                  <a:solidFill>
                    <a:srgbClr val="404040"/>
                  </a:solidFill>
                  <a:latin typeface="Arial" panose="020B0604020202020204" pitchFamily="34" charset="0"/>
                  <a:cs typeface="Arial" panose="020B0604020202020204" pitchFamily="34" charset="0"/>
                </a:rPr>
                <a:t>, and </a:t>
              </a:r>
              <a:r>
                <a:rPr lang="en-US" sz="2400" b="1" dirty="0">
                  <a:solidFill>
                    <a:srgbClr val="002F70"/>
                  </a:solidFill>
                  <a:latin typeface="Arial" panose="020B0604020202020204" pitchFamily="34" charset="0"/>
                  <a:cs typeface="Arial" panose="020B0604020202020204" pitchFamily="34" charset="0"/>
                </a:rPr>
                <a:t>solutions</a:t>
              </a:r>
              <a:endParaRPr lang="en-US" sz="2400" b="1" dirty="0">
                <a:solidFill>
                  <a:srgbClr val="002F70"/>
                </a:solidFill>
              </a:endParaRPr>
            </a:p>
          </p:txBody>
        </p:sp>
      </p:grpSp>
      <p:sp>
        <p:nvSpPr>
          <p:cNvPr id="2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12" name="Picture 1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08658" y="6099403"/>
            <a:ext cx="1164242" cy="475712"/>
          </a:xfrm>
          <a:prstGeom prst="rect">
            <a:avLst/>
          </a:prstGeom>
        </p:spPr>
      </p:pic>
    </p:spTree>
    <p:extLst>
      <p:ext uri="{BB962C8B-B14F-4D97-AF65-F5344CB8AC3E}">
        <p14:creationId xmlns:p14="http://schemas.microsoft.com/office/powerpoint/2010/main" val="255205487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17" name="Rectangle 16"/>
          <p:cNvSpPr/>
          <p:nvPr/>
        </p:nvSpPr>
        <p:spPr>
          <a:xfrm>
            <a:off x="7498100" y="419674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215670" y="419495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20" name="Rectangle 19"/>
          <p:cNvSpPr/>
          <p:nvPr/>
        </p:nvSpPr>
        <p:spPr>
          <a:xfrm>
            <a:off x="2938197" y="419495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646990" y="4366421"/>
            <a:ext cx="2308354" cy="400110"/>
          </a:xfrm>
          <a:prstGeom prst="rect">
            <a:avLst/>
          </a:prstGeom>
          <a:noFill/>
        </p:spPr>
        <p:txBody>
          <a:bodyPr wrap="square" rtlCol="0">
            <a:spAutoFit/>
          </a:bodyPr>
          <a:lstStyle/>
          <a:p>
            <a:pPr algn="ctr"/>
            <a:r>
              <a:rPr lang="en-US" sz="2000" b="1" dirty="0">
                <a:solidFill>
                  <a:srgbClr val="005F9F"/>
                </a:solidFill>
                <a:latin typeface="Arial" panose="020B0604020202020204" pitchFamily="34" charset="0"/>
                <a:cs typeface="Arial" panose="020B0604020202020204" pitchFamily="34" charset="0"/>
              </a:rPr>
              <a:t>Insurance</a:t>
            </a:r>
          </a:p>
        </p:txBody>
      </p:sp>
      <p:sp>
        <p:nvSpPr>
          <p:cNvPr id="22" name="TextBox 21"/>
          <p:cNvSpPr txBox="1"/>
          <p:nvPr/>
        </p:nvSpPr>
        <p:spPr>
          <a:xfrm>
            <a:off x="5236297" y="4229858"/>
            <a:ext cx="1713106" cy="707886"/>
          </a:xfrm>
          <a:prstGeom prst="rect">
            <a:avLst/>
          </a:prstGeom>
          <a:noFill/>
        </p:spPr>
        <p:txBody>
          <a:bodyPr wrap="square" rtlCol="0">
            <a:spAutoFit/>
          </a:bodyPr>
          <a:lstStyle/>
          <a:p>
            <a:pPr algn="ctr"/>
            <a:r>
              <a:rPr lang="en-US" sz="2000" b="1" dirty="0">
                <a:solidFill>
                  <a:srgbClr val="005F9F"/>
                </a:solidFill>
                <a:latin typeface="Arial" panose="020B0604020202020204" pitchFamily="34" charset="0"/>
                <a:cs typeface="Arial" panose="020B0604020202020204" pitchFamily="34" charset="0"/>
              </a:rPr>
              <a:t>Retirement Income</a:t>
            </a:r>
          </a:p>
        </p:txBody>
      </p:sp>
      <p:sp>
        <p:nvSpPr>
          <p:cNvPr id="23" name="TextBox 22"/>
          <p:cNvSpPr txBox="1"/>
          <p:nvPr/>
        </p:nvSpPr>
        <p:spPr>
          <a:xfrm>
            <a:off x="7515854" y="4220054"/>
            <a:ext cx="1704346" cy="707886"/>
          </a:xfrm>
          <a:prstGeom prst="rect">
            <a:avLst/>
          </a:prstGeom>
          <a:noFill/>
        </p:spPr>
        <p:txBody>
          <a:bodyPr wrap="square" rtlCol="0">
            <a:spAutoFit/>
          </a:bodyPr>
          <a:lstStyle/>
          <a:p>
            <a:pPr algn="ctr"/>
            <a:r>
              <a:rPr lang="en-US" sz="2000" b="1" dirty="0">
                <a:solidFill>
                  <a:srgbClr val="005F9F"/>
                </a:solidFill>
                <a:latin typeface="Arial" panose="020B0604020202020204" pitchFamily="34" charset="0"/>
                <a:cs typeface="Arial" panose="020B0604020202020204" pitchFamily="34" charset="0"/>
              </a:rPr>
              <a:t>Workplace</a:t>
            </a:r>
            <a:r>
              <a:rPr lang="en-US" sz="2000" b="1" baseline="0" dirty="0">
                <a:solidFill>
                  <a:srgbClr val="005F9F"/>
                </a:solidFill>
                <a:latin typeface="Arial" panose="020B0604020202020204" pitchFamily="34" charset="0"/>
                <a:cs typeface="Arial" panose="020B0604020202020204" pitchFamily="34" charset="0"/>
              </a:rPr>
              <a:t> </a:t>
            </a:r>
            <a:r>
              <a:rPr lang="en-US" sz="2000" b="1" dirty="0">
                <a:solidFill>
                  <a:srgbClr val="005F9F"/>
                </a:solidFill>
                <a:latin typeface="Arial" panose="020B0604020202020204" pitchFamily="34" charset="0"/>
                <a:cs typeface="Arial" panose="020B0604020202020204" pitchFamily="34" charset="0"/>
              </a:rPr>
              <a:t>Solutions</a:t>
            </a:r>
          </a:p>
        </p:txBody>
      </p:sp>
      <p:cxnSp>
        <p:nvCxnSpPr>
          <p:cNvPr id="24" name="Straight Connector 23"/>
          <p:cNvCxnSpPr/>
          <p:nvPr/>
        </p:nvCxnSpPr>
        <p:spPr>
          <a:xfrm>
            <a:off x="2938197" y="3819365"/>
            <a:ext cx="6314263" cy="0"/>
          </a:xfrm>
          <a:prstGeom prst="line">
            <a:avLst/>
          </a:prstGeom>
          <a:ln w="25400">
            <a:solidFill>
              <a:srgbClr val="C4BFC0"/>
            </a:solidFill>
          </a:ln>
        </p:spPr>
        <p:style>
          <a:lnRef idx="1">
            <a:schemeClr val="accent1"/>
          </a:lnRef>
          <a:fillRef idx="0">
            <a:schemeClr val="accent1"/>
          </a:fillRef>
          <a:effectRef idx="0">
            <a:schemeClr val="accent1"/>
          </a:effectRef>
          <a:fontRef idx="minor">
            <a:schemeClr val="tx1"/>
          </a:fontRef>
        </p:style>
      </p:cxnSp>
      <p:sp>
        <p:nvSpPr>
          <p:cNvPr id="25"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26"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6650" y="2172095"/>
            <a:ext cx="4838700" cy="1429476"/>
          </a:xfrm>
          <a:prstGeom prst="rect">
            <a:avLst/>
          </a:prstGeom>
        </p:spPr>
      </p:pic>
      <p:sp>
        <p:nvSpPr>
          <p:cNvPr id="28" name="Rectangle 27"/>
          <p:cNvSpPr/>
          <p:nvPr/>
        </p:nvSpPr>
        <p:spPr>
          <a:xfrm>
            <a:off x="9867901" y="5778395"/>
            <a:ext cx="2247899" cy="9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Tree>
    <p:extLst>
      <p:ext uri="{BB962C8B-B14F-4D97-AF65-F5344CB8AC3E}">
        <p14:creationId xmlns:p14="http://schemas.microsoft.com/office/powerpoint/2010/main" val="31440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grpSp>
        <p:nvGrpSpPr>
          <p:cNvPr id="5" name="Group 4"/>
          <p:cNvGrpSpPr/>
          <p:nvPr/>
        </p:nvGrpSpPr>
        <p:grpSpPr>
          <a:xfrm>
            <a:off x="1051820" y="1368425"/>
            <a:ext cx="4443873" cy="3689131"/>
            <a:chOff x="935277" y="1565306"/>
            <a:chExt cx="4443873" cy="3689131"/>
          </a:xfrm>
          <a:solidFill>
            <a:schemeClr val="bg1">
              <a:lumMod val="95000"/>
            </a:schemeClr>
          </a:solidFill>
        </p:grpSpPr>
        <p:sp>
          <p:nvSpPr>
            <p:cNvPr id="6" name="Rectangle 5"/>
            <p:cNvSpPr/>
            <p:nvPr userDrawn="1"/>
          </p:nvSpPr>
          <p:spPr>
            <a:xfrm>
              <a:off x="935277" y="1565306"/>
              <a:ext cx="4443873" cy="368913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1063744" y="1773082"/>
              <a:ext cx="4133546" cy="3234219"/>
            </a:xfrm>
            <a:prstGeom prst="rect">
              <a:avLst/>
            </a:prstGeom>
            <a:grpFill/>
          </p:spPr>
          <p:txBody>
            <a:bodyPr wrap="square" rtlCol="0">
              <a:spAutoFit/>
            </a:bodyPr>
            <a:lstStyle/>
            <a:p>
              <a:pPr marR="0" lvl="0" algn="ctr" defTabSz="914400" rtl="0" eaLnBrk="1" fontAlgn="auto" latinLnBrk="0" hangingPunct="1">
                <a:lnSpc>
                  <a:spcPts val="35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Our Mission</a:t>
              </a:r>
            </a:p>
            <a:p>
              <a:pPr marL="0" marR="0" lvl="0" indent="0" algn="ctr" defTabSz="914400" rtl="0" eaLnBrk="1" fontAlgn="auto" latinLnBrk="0" hangingPunct="1">
                <a:lnSpc>
                  <a:spcPts val="3500"/>
                </a:lnSpc>
                <a:spcBef>
                  <a:spcPts val="0"/>
                </a:spcBef>
                <a:spcAft>
                  <a:spcPts val="0"/>
                </a:spcAft>
                <a:buClrTx/>
                <a:buSzTx/>
                <a:buFontTx/>
                <a:buNone/>
                <a:tabLst/>
                <a:defRPr/>
              </a:pPr>
              <a:r>
                <a:rPr lang="en-US" sz="2400" dirty="0">
                  <a:solidFill>
                    <a:schemeClr val="tx1">
                      <a:lumMod val="65000"/>
                      <a:lumOff val="35000"/>
                    </a:schemeClr>
                  </a:solidFill>
                  <a:latin typeface="Arial" panose="020B0604020202020204" pitchFamily="34" charset="0"/>
                  <a:cs typeface="Arial" panose="020B0604020202020204" pitchFamily="34" charset="0"/>
                </a:rPr>
                <a:t>is to advance</a:t>
              </a:r>
              <a:r>
                <a:rPr kumimoji="0" lang="en-US" sz="2400" i="0" u="none" strike="noStrike" kern="1200" cap="none" spc="0" normalizeH="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the</a:t>
              </a:r>
              <a:r>
                <a:rPr lang="en-US" sz="2400" dirty="0">
                  <a:solidFill>
                    <a:schemeClr val="tx1">
                      <a:lumMod val="65000"/>
                      <a:lumOff val="35000"/>
                    </a:schemeClr>
                  </a:solidFill>
                  <a:latin typeface="Arial" panose="020B0604020202020204" pitchFamily="34" charset="0"/>
                  <a:cs typeface="Arial" panose="020B0604020202020204" pitchFamily="34" charset="0"/>
                </a:rPr>
                <a:t> </a:t>
              </a:r>
              <a:br>
                <a:rPr lang="en-US" sz="2400" dirty="0">
                  <a:solidFill>
                    <a:schemeClr val="tx1">
                      <a:lumMod val="65000"/>
                      <a:lumOff val="35000"/>
                    </a:schemeClr>
                  </a:solidFill>
                  <a:latin typeface="Arial" panose="020B0604020202020204" pitchFamily="34" charset="0"/>
                  <a:cs typeface="Arial" panose="020B0604020202020204" pitchFamily="34" charset="0"/>
                </a:rPr>
              </a:br>
              <a:r>
                <a:rPr lang="en-US" sz="2400" dirty="0">
                  <a:solidFill>
                    <a:schemeClr val="tx1">
                      <a:lumMod val="65000"/>
                      <a:lumOff val="35000"/>
                    </a:schemeClr>
                  </a:solidFill>
                  <a:latin typeface="Arial" panose="020B0604020202020204" pitchFamily="34" charset="0"/>
                  <a:cs typeface="Arial" panose="020B0604020202020204" pitchFamily="34" charset="0"/>
                </a:rPr>
                <a:t>insurance and </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financial services industry</a:t>
              </a:r>
              <a:r>
                <a:rPr kumimoji="0" lang="en-US" sz="2400" i="0" u="none" strike="noStrike" kern="1200" cap="none" spc="0" normalizeH="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by empowering our members</a:t>
              </a:r>
              <a:br>
                <a:rPr kumimoji="0" lang="en-US" sz="2400" i="0" u="none" strike="noStrike" kern="1200" cap="none" spc="0" normalizeH="0" baseline="0" noProof="0" dirty="0">
                  <a:ln>
                    <a:noFill/>
                  </a:ln>
                  <a:solidFill>
                    <a:schemeClr val="bg1"/>
                  </a:solidFill>
                  <a:uLnTx/>
                  <a:uFillTx/>
                  <a:latin typeface="Arial" panose="020B0604020202020204" pitchFamily="34" charset="0"/>
                  <a:cs typeface="Arial" panose="020B0604020202020204" pitchFamily="34" charset="0"/>
                </a:rPr>
              </a:br>
              <a:r>
                <a:rPr lang="en-US" sz="2400" dirty="0">
                  <a:solidFill>
                    <a:schemeClr val="tx1">
                      <a:lumMod val="65000"/>
                      <a:lumOff val="35000"/>
                    </a:schemeClr>
                  </a:solidFill>
                  <a:latin typeface="Arial" panose="020B0604020202020204" pitchFamily="34" charset="0"/>
                  <a:cs typeface="Arial" panose="020B0604020202020204" pitchFamily="34" charset="0"/>
                </a:rPr>
                <a:t>w</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ith</a:t>
              </a:r>
              <a:r>
                <a:rPr lang="en-US" sz="2400" dirty="0">
                  <a:solidFill>
                    <a:schemeClr val="tx1">
                      <a:lumMod val="65000"/>
                      <a:lumOff val="35000"/>
                    </a:schemeClr>
                  </a:solidFill>
                  <a:latin typeface="Arial" panose="020B0604020202020204" pitchFamily="34" charset="0"/>
                  <a:cs typeface="Arial" panose="020B0604020202020204" pitchFamily="34" charset="0"/>
                </a:rPr>
                <a:t> </a:t>
              </a:r>
              <a:r>
                <a:rPr kumimoji="0" lang="en-US" sz="2400" b="1" i="0" u="none" strike="noStrike" kern="1200" cap="none" spc="0" normalizeH="0" baseline="0" noProof="0" dirty="0">
                  <a:ln>
                    <a:noFill/>
                  </a:ln>
                  <a:solidFill>
                    <a:srgbClr val="002F70"/>
                  </a:solidFill>
                  <a:uLnTx/>
                  <a:uFillTx/>
                  <a:latin typeface="Arial" panose="020B0604020202020204" pitchFamily="34" charset="0"/>
                  <a:cs typeface="Arial" panose="020B0604020202020204" pitchFamily="34" charset="0"/>
                </a:rPr>
                <a:t>knowledge</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a:t>
              </a:r>
              <a:r>
                <a:rPr kumimoji="0" lang="en-US" sz="2400" i="0" u="none" strike="noStrike" kern="1200" cap="none" spc="0" normalizeH="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b="1" i="0" u="none" strike="noStrike" kern="1200" cap="none" spc="0" normalizeH="0" baseline="0" noProof="0" dirty="0">
                  <a:ln>
                    <a:noFill/>
                  </a:ln>
                  <a:solidFill>
                    <a:srgbClr val="002F70"/>
                  </a:solidFill>
                  <a:uLnTx/>
                  <a:uFillTx/>
                  <a:latin typeface="Arial" panose="020B0604020202020204" pitchFamily="34" charset="0"/>
                  <a:cs typeface="Arial" panose="020B0604020202020204" pitchFamily="34" charset="0"/>
                </a:rPr>
                <a:t>insights</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b="1" i="0" u="none" strike="noStrike" kern="1200" cap="none" spc="0" normalizeH="0" baseline="0" noProof="0" dirty="0">
                  <a:ln>
                    <a:noFill/>
                  </a:ln>
                  <a:solidFill>
                    <a:srgbClr val="002F70"/>
                  </a:solidFill>
                  <a:uLnTx/>
                  <a:uFillTx/>
                  <a:latin typeface="Arial" panose="020B0604020202020204" pitchFamily="34" charset="0"/>
                  <a:cs typeface="Arial" panose="020B0604020202020204" pitchFamily="34" charset="0"/>
                </a:rPr>
                <a:t>connections</a:t>
              </a:r>
              <a:r>
                <a:rPr kumimoji="0" lang="en-US" sz="2400" i="0" u="none" strike="noStrike" kern="1200" cap="none" spc="0" normalizeH="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and </a:t>
              </a:r>
              <a:r>
                <a:rPr kumimoji="0" lang="en-US" sz="2400" b="1" i="0" u="none" strike="noStrike" kern="1200" cap="none" spc="0" normalizeH="0" baseline="0" noProof="0" dirty="0">
                  <a:ln>
                    <a:noFill/>
                  </a:ln>
                  <a:solidFill>
                    <a:srgbClr val="002F70"/>
                  </a:solidFill>
                  <a:uLnTx/>
                  <a:uFillTx/>
                  <a:latin typeface="Arial" panose="020B0604020202020204" pitchFamily="34" charset="0"/>
                  <a:cs typeface="Arial" panose="020B0604020202020204" pitchFamily="34" charset="0"/>
                </a:rPr>
                <a:t>solutions</a:t>
              </a:r>
              <a:r>
                <a:rPr kumimoji="0" lang="en-US" sz="2400" i="0" u="none" strike="noStrike" kern="1200" cap="none" spc="0" normalizeH="0" baseline="0" noProof="0" dirty="0">
                  <a:ln>
                    <a:noFill/>
                  </a:ln>
                  <a:solidFill>
                    <a:schemeClr val="tx1">
                      <a:lumMod val="65000"/>
                      <a:lumOff val="35000"/>
                    </a:schemeClr>
                  </a:solidFill>
                  <a:uLnTx/>
                  <a:uFillTx/>
                  <a:latin typeface="Arial" panose="020B0604020202020204" pitchFamily="34" charset="0"/>
                  <a:cs typeface="Arial" panose="020B0604020202020204" pitchFamily="34" charset="0"/>
                </a:rPr>
                <a:t>.</a:t>
              </a:r>
            </a:p>
          </p:txBody>
        </p:sp>
      </p:grpSp>
      <p:pic>
        <p:nvPicPr>
          <p:cNvPr id="9" name="Picture Placeholder 2"/>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6364288" y="1368425"/>
            <a:ext cx="5208587" cy="3689350"/>
          </a:xfrm>
          <a:prstGeom prst="rect">
            <a:avLst/>
          </a:prstGeom>
        </p:spPr>
      </p:pic>
      <p:sp>
        <p:nvSpPr>
          <p:cNvPr id="11"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Tree>
    <p:extLst>
      <p:ext uri="{BB962C8B-B14F-4D97-AF65-F5344CB8AC3E}">
        <p14:creationId xmlns:p14="http://schemas.microsoft.com/office/powerpoint/2010/main" val="937529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6-Blue bar-gray backgroun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4" name="Slide Number Placeholder 3"/>
          <p:cNvSpPr>
            <a:spLocks noGrp="1"/>
          </p:cNvSpPr>
          <p:nvPr>
            <p:ph type="sldNum" sz="quarter" idx="4"/>
          </p:nvPr>
        </p:nvSpPr>
        <p:spPr>
          <a:xfrm>
            <a:off x="192741" y="6356350"/>
            <a:ext cx="443753" cy="365125"/>
          </a:xfrm>
          <a:prstGeom prst="rect">
            <a:avLst/>
          </a:prstGeom>
        </p:spPr>
        <p:txBody>
          <a:bodyPr vert="horz" lIns="91440" tIns="45720" rIns="91440" bIns="45720" rtlCol="0" anchor="ctr"/>
          <a:lstStyle>
            <a:lvl1pPr algn="l">
              <a:defRPr sz="900" b="1">
                <a:solidFill>
                  <a:schemeClr val="tx2"/>
                </a:solidFill>
              </a:defRPr>
            </a:lvl1pPr>
          </a:lstStyle>
          <a:p>
            <a:fld id="{FA06F0F5-DF6A-4E0E-AC03-6B0D0B0A1300}" type="slidenum">
              <a:rPr lang="en-US" smtClean="0"/>
              <a:pPr/>
              <a:t>‹#›</a:t>
            </a:fld>
            <a:endParaRPr lang="en-US"/>
          </a:p>
        </p:txBody>
      </p:sp>
    </p:spTree>
    <p:extLst>
      <p:ext uri="{BB962C8B-B14F-4D97-AF65-F5344CB8AC3E}">
        <p14:creationId xmlns:p14="http://schemas.microsoft.com/office/powerpoint/2010/main" val="42044131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ullets on left-Photo right">
    <p:spTree>
      <p:nvGrpSpPr>
        <p:cNvPr id="1" name=""/>
        <p:cNvGrpSpPr/>
        <p:nvPr/>
      </p:nvGrpSpPr>
      <p:grpSpPr>
        <a:xfrm>
          <a:off x="0" y="0"/>
          <a:ext cx="0" cy="0"/>
          <a:chOff x="0" y="0"/>
          <a:chExt cx="0" cy="0"/>
        </a:xfrm>
      </p:grpSpPr>
      <p:sp>
        <p:nvSpPr>
          <p:cNvPr id="4" name="Picture Placeholder 3"/>
          <p:cNvSpPr>
            <a:spLocks noGrp="1"/>
          </p:cNvSpPr>
          <p:nvPr>
            <p:ph type="pic" sz="quarter" idx="15"/>
          </p:nvPr>
        </p:nvSpPr>
        <p:spPr>
          <a:xfrm>
            <a:off x="6106698" y="786687"/>
            <a:ext cx="6089904" cy="6089904"/>
          </a:xfrm>
          <a:prstGeom prst="rect">
            <a:avLst/>
          </a:prstGeom>
        </p:spPr>
        <p:txBody>
          <a:bodyPr anchor="ctr"/>
          <a:lstStyle>
            <a:lvl1pPr algn="ctr">
              <a:defRPr/>
            </a:lvl1pPr>
          </a:lstStyle>
          <a:p>
            <a:r>
              <a:rPr lang="en-US"/>
              <a:t>Click icon to add picture</a:t>
            </a:r>
          </a:p>
        </p:txBody>
      </p:sp>
      <p:sp>
        <p:nvSpPr>
          <p:cNvPr id="2" name="TextBox 1"/>
          <p:cNvSpPr txBox="1"/>
          <p:nvPr/>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a:ln>
                  <a:noFill/>
                </a:ln>
                <a:solidFill>
                  <a:srgbClr val="000000"/>
                </a:solidFill>
                <a:effectLst/>
                <a:uLnTx/>
                <a:uFillTx/>
                <a:latin typeface="Arial" charset="0"/>
                <a:ea typeface="+mn-ea"/>
                <a:cs typeface="+mn-cs"/>
              </a:rPr>
              <a:t> </a:t>
            </a:r>
          </a:p>
        </p:txBody>
      </p:sp>
      <p:sp>
        <p:nvSpPr>
          <p:cNvPr id="5" name="Text Placeholder 4"/>
          <p:cNvSpPr>
            <a:spLocks noGrp="1"/>
          </p:cNvSpPr>
          <p:nvPr>
            <p:ph type="body" sz="quarter" idx="13"/>
          </p:nvPr>
        </p:nvSpPr>
        <p:spPr>
          <a:xfrm>
            <a:off x="266700" y="1143000"/>
            <a:ext cx="5570538" cy="4914900"/>
          </a:xfrm>
          <a:prstGeom prst="rect">
            <a:avLst/>
          </a:prstGeom>
        </p:spPr>
        <p:txBody>
          <a:bodyPr/>
          <a:lstStyle>
            <a:lvl1pPr marL="342900" indent="-342900">
              <a:lnSpc>
                <a:spcPct val="100000"/>
              </a:lnSpc>
              <a:spcAft>
                <a:spcPts val="1800"/>
              </a:spcAft>
              <a:buClr>
                <a:schemeClr val="tx1"/>
              </a:buClr>
              <a:buSzPct val="135000"/>
              <a:buFont typeface="Arial" panose="020B0604020202020204" pitchFamily="34" charset="0"/>
              <a:buChar char="•"/>
              <a:defRPr sz="2400"/>
            </a:lvl1pPr>
            <a:lvl2pPr marL="685800" indent="-342900">
              <a:lnSpc>
                <a:spcPct val="100000"/>
              </a:lnSpc>
              <a:spcAft>
                <a:spcPts val="1800"/>
              </a:spcAft>
              <a:buClr>
                <a:schemeClr val="tx1"/>
              </a:buClr>
              <a:buSzPct val="135000"/>
              <a:buFont typeface="Arial" panose="020B0604020202020204" pitchFamily="34" charset="0"/>
              <a:buChar char="•"/>
              <a:defRPr sz="2400"/>
            </a:lvl2pPr>
            <a:lvl3pPr marL="1031875" indent="-342900">
              <a:lnSpc>
                <a:spcPct val="100000"/>
              </a:lnSpc>
              <a:spcAft>
                <a:spcPts val="1200"/>
              </a:spcAft>
              <a:buClr>
                <a:schemeClr val="tx1"/>
              </a:buClr>
              <a:buSzPct val="135000"/>
              <a:buFont typeface="Arial" panose="020B0604020202020204" pitchFamily="34" charset="0"/>
              <a:buChar char="•"/>
              <a:defRPr sz="2400"/>
            </a:lvl3pPr>
          </a:lstStyle>
          <a:p>
            <a:pPr lvl="0"/>
            <a:r>
              <a:rPr lang="en-US"/>
              <a:t>Edit Master text styles</a:t>
            </a:r>
          </a:p>
          <a:p>
            <a:pPr lvl="1"/>
            <a:r>
              <a:rPr lang="en-US"/>
              <a:t>Second level</a:t>
            </a:r>
          </a:p>
          <a:p>
            <a:pPr lvl="2"/>
            <a:r>
              <a:rPr lang="en-US"/>
              <a:t>Third level</a:t>
            </a:r>
          </a:p>
        </p:txBody>
      </p:sp>
      <p:sp>
        <p:nvSpPr>
          <p:cNvPr id="12" name="Rectangle 11"/>
          <p:cNvSpPr/>
          <p:nvPr/>
        </p:nvSpPr>
        <p:spPr>
          <a:xfrm>
            <a:off x="0" y="-539"/>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13"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6032" y="6070461"/>
            <a:ext cx="1746868" cy="516071"/>
          </a:xfrm>
          <a:prstGeom prst="rect">
            <a:avLst/>
          </a:prstGeom>
        </p:spPr>
      </p:pic>
    </p:spTree>
    <p:extLst>
      <p:ext uri="{BB962C8B-B14F-4D97-AF65-F5344CB8AC3E}">
        <p14:creationId xmlns:p14="http://schemas.microsoft.com/office/powerpoint/2010/main" val="99851862"/>
      </p:ext>
    </p:extLst>
  </p:cSld>
  <p:clrMapOvr>
    <a:masterClrMapping/>
  </p:clrMapOvr>
  <p:extLst>
    <p:ext uri="{DCECCB84-F9BA-43D5-87BE-67443E8EF086}">
      <p15:sldGuideLst xmlns:p15="http://schemas.microsoft.com/office/powerpoint/2012/main">
        <p15:guide id="1" pos="3840">
          <p15:clr>
            <a:srgbClr val="FBAE40"/>
          </p15:clr>
        </p15:guide>
        <p15:guide id="3" orient="horz" pos="2160">
          <p15:clr>
            <a:srgbClr val="FBAE40"/>
          </p15:clr>
        </p15:guide>
        <p15:guide id="4" orient="horz" pos="408">
          <p15:clr>
            <a:srgbClr val="FBAE40"/>
          </p15:clr>
        </p15:guide>
        <p15:guide id="5"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bout Us">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125128"/>
            <a:ext cx="12175816" cy="6737685"/>
          </a:xfrm>
          <a:prstGeom prst="rect">
            <a:avLst/>
          </a:prstGeom>
        </p:spPr>
      </p:pic>
      <p:sp>
        <p:nvSpPr>
          <p:cNvPr id="20" name="Rectangle 19"/>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Rectangle 7"/>
          <p:cNvSpPr/>
          <p:nvPr/>
        </p:nvSpPr>
        <p:spPr>
          <a:xfrm>
            <a:off x="7981255" y="1056028"/>
            <a:ext cx="2834640" cy="3200400"/>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a:xfrm>
            <a:off x="7981254" y="1285186"/>
            <a:ext cx="2834641" cy="514756"/>
          </a:xfrm>
        </p:spPr>
        <p:txBody>
          <a:bodyPr anchor="b"/>
          <a:lstStyle>
            <a:lvl1pPr algn="l" defTabSz="914400" rtl="0" eaLnBrk="1" latinLnBrk="0" hangingPunct="1">
              <a:lnSpc>
                <a:spcPct val="90000"/>
              </a:lnSpc>
              <a:spcBef>
                <a:spcPct val="0"/>
              </a:spcBef>
              <a:buNone/>
              <a:defRPr sz="2200" kern="1200">
                <a:solidFill>
                  <a:srgbClr val="002F70"/>
                </a:solidFill>
                <a:latin typeface="Arial" panose="020B0604020202020204" pitchFamily="34" charset="0"/>
                <a:ea typeface="+mj-ea"/>
                <a:cs typeface="Arial" panose="020B0604020202020204" pitchFamily="34" charset="0"/>
              </a:defRPr>
            </a:lvl1pPr>
          </a:lstStyle>
          <a:p>
            <a:pPr algn="ctr" fontAlgn="auto">
              <a:spcAft>
                <a:spcPts val="0"/>
              </a:spcAft>
            </a:pPr>
            <a:r>
              <a:rPr lang="en-US" sz="1600" b="1" dirty="0"/>
              <a:t>SECURE</a:t>
            </a:r>
            <a:br>
              <a:rPr lang="en-US" sz="1600" b="1" dirty="0"/>
            </a:br>
            <a:r>
              <a:rPr lang="en-US" sz="1600" b="1" dirty="0"/>
              <a:t>RETIREMENT INSTITUTE</a:t>
            </a:r>
          </a:p>
        </p:txBody>
      </p:sp>
      <p:sp>
        <p:nvSpPr>
          <p:cNvPr id="10" name="TextBox 9"/>
          <p:cNvSpPr txBox="1"/>
          <p:nvPr/>
        </p:nvSpPr>
        <p:spPr>
          <a:xfrm>
            <a:off x="8172251" y="2029100"/>
            <a:ext cx="2452649" cy="2031325"/>
          </a:xfrm>
          <a:prstGeom prst="rect">
            <a:avLst/>
          </a:prstGeom>
          <a:noFill/>
        </p:spPr>
        <p:txBody>
          <a:bodyPr wrap="square" rtlCol="0">
            <a:sp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Helping members advance retirement readiness and the financial security of their clients through research, education, and innovation</a:t>
            </a:r>
            <a:endParaRPr lang="en-US" dirty="0">
              <a:latin typeface="Futura Std Medium" panose="020B0502020204020303" pitchFamily="34" charset="0"/>
            </a:endParaRPr>
          </a:p>
        </p:txBody>
      </p:sp>
      <p:sp>
        <p:nvSpPr>
          <p:cNvPr id="11" name="Rectangle 10"/>
          <p:cNvSpPr/>
          <p:nvPr/>
        </p:nvSpPr>
        <p:spPr>
          <a:xfrm>
            <a:off x="1426464" y="1056027"/>
            <a:ext cx="2834640" cy="3200400"/>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p:nvSpPr>
        <p:spPr>
          <a:xfrm>
            <a:off x="1425508" y="1352636"/>
            <a:ext cx="2836553" cy="359618"/>
          </a:xfrm>
        </p:spPr>
        <p:txBody>
          <a:bodyPr anchor="b"/>
          <a:lstStyle>
            <a:lvl1pPr algn="l" defTabSz="914400" rtl="0" eaLnBrk="1" latinLnBrk="0" hangingPunct="1">
              <a:lnSpc>
                <a:spcPct val="90000"/>
              </a:lnSpc>
              <a:spcBef>
                <a:spcPct val="0"/>
              </a:spcBef>
              <a:buNone/>
              <a:defRPr sz="2200" kern="1200">
                <a:solidFill>
                  <a:srgbClr val="002F70"/>
                </a:solidFill>
                <a:latin typeface="Arial" panose="020B0604020202020204" pitchFamily="34" charset="0"/>
                <a:ea typeface="+mj-ea"/>
                <a:cs typeface="Arial" panose="020B0604020202020204" pitchFamily="34" charset="0"/>
              </a:defRPr>
            </a:lvl1pPr>
          </a:lstStyle>
          <a:p>
            <a:pPr algn="ctr" fontAlgn="auto">
              <a:spcAft>
                <a:spcPts val="0"/>
              </a:spcAft>
            </a:pPr>
            <a:r>
              <a:rPr lang="en-US" sz="1600" b="1" dirty="0"/>
              <a:t>LIMRA</a:t>
            </a:r>
          </a:p>
        </p:txBody>
      </p:sp>
      <p:sp>
        <p:nvSpPr>
          <p:cNvPr id="13" name="Rectangle 12"/>
          <p:cNvSpPr/>
          <p:nvPr/>
        </p:nvSpPr>
        <p:spPr>
          <a:xfrm>
            <a:off x="1704904" y="2029100"/>
            <a:ext cx="2277761" cy="1477328"/>
          </a:xfrm>
          <a:prstGeom prst="rect">
            <a:avLst/>
          </a:prstGeom>
        </p:spPr>
        <p:txBody>
          <a:bodyPr wrap="square">
            <a:sp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Premier financial services industry research and talent management organization</a:t>
            </a:r>
            <a:endParaRPr lang="en-US" dirty="0"/>
          </a:p>
        </p:txBody>
      </p:sp>
      <p:sp>
        <p:nvSpPr>
          <p:cNvPr id="14" name="Rectangle 13"/>
          <p:cNvSpPr/>
          <p:nvPr/>
        </p:nvSpPr>
        <p:spPr>
          <a:xfrm>
            <a:off x="4689210" y="1056027"/>
            <a:ext cx="2834640" cy="3200400"/>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p:nvSpPr>
        <p:spPr>
          <a:xfrm>
            <a:off x="4730778" y="1362755"/>
            <a:ext cx="2751505" cy="359618"/>
          </a:xfrm>
        </p:spPr>
        <p:txBody>
          <a:bodyPr anchor="b"/>
          <a:lstStyle>
            <a:lvl1pPr algn="l" defTabSz="914400" rtl="0" eaLnBrk="1" latinLnBrk="0" hangingPunct="1">
              <a:lnSpc>
                <a:spcPct val="90000"/>
              </a:lnSpc>
              <a:spcBef>
                <a:spcPct val="0"/>
              </a:spcBef>
              <a:buNone/>
              <a:defRPr sz="2200" kern="1200">
                <a:solidFill>
                  <a:srgbClr val="002F70"/>
                </a:solidFill>
                <a:latin typeface="Arial" panose="020B0604020202020204" pitchFamily="34" charset="0"/>
                <a:ea typeface="+mj-ea"/>
                <a:cs typeface="Arial" panose="020B0604020202020204" pitchFamily="34" charset="0"/>
              </a:defRPr>
            </a:lvl1pPr>
          </a:lstStyle>
          <a:p>
            <a:pPr algn="ctr" fontAlgn="auto">
              <a:spcAft>
                <a:spcPts val="0"/>
              </a:spcAft>
            </a:pPr>
            <a:r>
              <a:rPr lang="en-US" sz="1600" b="1" dirty="0"/>
              <a:t>LOMA</a:t>
            </a:r>
          </a:p>
        </p:txBody>
      </p:sp>
      <p:sp>
        <p:nvSpPr>
          <p:cNvPr id="16" name="Rectangle 15"/>
          <p:cNvSpPr/>
          <p:nvPr/>
        </p:nvSpPr>
        <p:spPr>
          <a:xfrm>
            <a:off x="4893145" y="2029100"/>
            <a:ext cx="2426770" cy="1200329"/>
          </a:xfrm>
          <a:prstGeom prst="rect">
            <a:avLst/>
          </a:prstGeom>
        </p:spPr>
        <p:txBody>
          <a:bodyPr wrap="square">
            <a:sp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Flagship for industry professional development and industry networking</a:t>
            </a:r>
            <a:endParaRPr lang="en-US" dirty="0"/>
          </a:p>
        </p:txBody>
      </p:sp>
      <p:sp>
        <p:nvSpPr>
          <p:cNvPr id="22" name="Rectangle 21" hidden="1"/>
          <p:cNvSpPr/>
          <p:nvPr/>
        </p:nvSpPr>
        <p:spPr>
          <a:xfrm>
            <a:off x="-24938" y="5308671"/>
            <a:ext cx="12216384" cy="1596043"/>
          </a:xfrm>
          <a:prstGeom prst="rect">
            <a:avLst/>
          </a:prstGeom>
          <a:solidFill>
            <a:srgbClr val="002F7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sz="1350" dirty="0"/>
          </a:p>
        </p:txBody>
      </p:sp>
      <p:sp>
        <p:nvSpPr>
          <p:cNvPr id="19" name="Rectangle 18"/>
          <p:cNvSpPr/>
          <p:nvPr/>
        </p:nvSpPr>
        <p:spPr>
          <a:xfrm>
            <a:off x="385884" y="5141475"/>
            <a:ext cx="11590410" cy="830997"/>
          </a:xfrm>
          <a:prstGeom prst="rect">
            <a:avLst/>
          </a:prstGeom>
        </p:spPr>
        <p:txBody>
          <a:bodyPr wrap="square">
            <a:spAutoFit/>
          </a:bodyPr>
          <a:lstStyle/>
          <a:p>
            <a:r>
              <a:rPr lang="en-US" sz="2400" dirty="0">
                <a:solidFill>
                  <a:schemeClr val="bg1"/>
                </a:solidFill>
                <a:latin typeface="Arial" panose="020B0604020202020204" pitchFamily="34" charset="0"/>
                <a:cs typeface="Arial" panose="020B0604020202020204" pitchFamily="34" charset="0"/>
              </a:rPr>
              <a:t>Advancing the financial services industry by empowering our members with </a:t>
            </a:r>
            <a:br>
              <a:rPr lang="en-US" sz="2400" dirty="0">
                <a:solidFill>
                  <a:schemeClr val="bg1"/>
                </a:solidFill>
                <a:latin typeface="Arial" panose="020B0604020202020204" pitchFamily="34" charset="0"/>
                <a:cs typeface="Arial" panose="020B0604020202020204" pitchFamily="34" charset="0"/>
              </a:rPr>
            </a:br>
            <a:r>
              <a:rPr lang="en-US" sz="2400" dirty="0">
                <a:solidFill>
                  <a:srgbClr val="DAAA00"/>
                </a:solidFill>
                <a:latin typeface="Arial" panose="020B0604020202020204" pitchFamily="34" charset="0"/>
                <a:cs typeface="Arial" panose="020B0604020202020204" pitchFamily="34" charset="0"/>
              </a:rPr>
              <a:t>knowledge</a:t>
            </a:r>
            <a:r>
              <a:rPr lang="en-US" sz="2400" dirty="0">
                <a:solidFill>
                  <a:schemeClr val="bg1"/>
                </a:solidFill>
                <a:latin typeface="Arial" panose="020B0604020202020204" pitchFamily="34" charset="0"/>
                <a:cs typeface="Arial" panose="020B0604020202020204" pitchFamily="34" charset="0"/>
              </a:rPr>
              <a:t>, </a:t>
            </a:r>
            <a:r>
              <a:rPr lang="en-US" sz="2400" dirty="0">
                <a:solidFill>
                  <a:srgbClr val="DAAA00"/>
                </a:solidFill>
                <a:latin typeface="Arial" panose="020B0604020202020204" pitchFamily="34" charset="0"/>
                <a:cs typeface="Arial" panose="020B0604020202020204" pitchFamily="34" charset="0"/>
              </a:rPr>
              <a:t>insights</a:t>
            </a:r>
            <a:r>
              <a:rPr lang="en-US" sz="2400" dirty="0">
                <a:solidFill>
                  <a:schemeClr val="bg1"/>
                </a:solidFill>
                <a:latin typeface="Arial" panose="020B0604020202020204" pitchFamily="34" charset="0"/>
                <a:cs typeface="Arial" panose="020B0604020202020204" pitchFamily="34" charset="0"/>
              </a:rPr>
              <a:t>, </a:t>
            </a:r>
            <a:r>
              <a:rPr lang="en-US" sz="2400" dirty="0">
                <a:solidFill>
                  <a:srgbClr val="DAAA00"/>
                </a:solidFill>
                <a:latin typeface="Arial" panose="020B0604020202020204" pitchFamily="34" charset="0"/>
                <a:cs typeface="Arial" panose="020B0604020202020204" pitchFamily="34" charset="0"/>
              </a:rPr>
              <a:t>connections</a:t>
            </a:r>
            <a:r>
              <a:rPr lang="en-US" sz="2400" dirty="0">
                <a:solidFill>
                  <a:schemeClr val="bg1"/>
                </a:solidFill>
                <a:latin typeface="Arial" panose="020B0604020202020204" pitchFamily="34" charset="0"/>
                <a:cs typeface="Arial" panose="020B0604020202020204" pitchFamily="34" charset="0"/>
              </a:rPr>
              <a:t>, and </a:t>
            </a:r>
            <a:r>
              <a:rPr lang="en-US" sz="2400" dirty="0">
                <a:solidFill>
                  <a:srgbClr val="DAAA00"/>
                </a:solidFill>
                <a:latin typeface="Arial" panose="020B0604020202020204" pitchFamily="34" charset="0"/>
                <a:cs typeface="Arial" panose="020B0604020202020204" pitchFamily="34" charset="0"/>
              </a:rPr>
              <a:t>solutions</a:t>
            </a:r>
            <a:endParaRPr lang="en-US" sz="2400" dirty="0"/>
          </a:p>
        </p:txBody>
      </p:sp>
      <p:sp>
        <p:nvSpPr>
          <p:cNvPr id="21"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pic>
        <p:nvPicPr>
          <p:cNvPr id="18" name="Picture 1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019870" y="6069026"/>
            <a:ext cx="1753030" cy="517891"/>
          </a:xfrm>
          <a:prstGeom prst="rect">
            <a:avLst/>
          </a:prstGeom>
        </p:spPr>
      </p:pic>
    </p:spTree>
    <p:extLst>
      <p:ext uri="{BB962C8B-B14F-4D97-AF65-F5344CB8AC3E}">
        <p14:creationId xmlns:p14="http://schemas.microsoft.com/office/powerpoint/2010/main" val="406547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ue Bar Section Header-blank">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27043"/>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Tree>
    <p:extLst>
      <p:ext uri="{BB962C8B-B14F-4D97-AF65-F5344CB8AC3E}">
        <p14:creationId xmlns:p14="http://schemas.microsoft.com/office/powerpoint/2010/main" val="303380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Bar Section Header-1 lge box">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5" name="Rectangle 4"/>
          <p:cNvSpPr/>
          <p:nvPr/>
        </p:nvSpPr>
        <p:spPr>
          <a:xfrm>
            <a:off x="443799" y="1118774"/>
            <a:ext cx="11307818" cy="4512643"/>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3"/>
          <p:cNvSpPr>
            <a:spLocks noGrp="1"/>
          </p:cNvSpPr>
          <p:nvPr>
            <p:ph type="body" sz="quarter" idx="10"/>
          </p:nvPr>
        </p:nvSpPr>
        <p:spPr>
          <a:xfrm>
            <a:off x="443799" y="1234758"/>
            <a:ext cx="11311128" cy="400050"/>
          </a:xfrm>
          <a:prstGeom prst="rect">
            <a:avLst/>
          </a:prstGeom>
        </p:spPr>
        <p:txBody>
          <a:bodyPr anchor="ctr" anchorCtr="0"/>
          <a:lstStyle>
            <a:lvl1pPr algn="ctr">
              <a:defRPr sz="1800" b="1" cap="all" spc="20" baseline="0">
                <a:solidFill>
                  <a:srgbClr val="002F70"/>
                </a:solidFill>
              </a:defRPr>
            </a:lvl1pPr>
          </a:lstStyle>
          <a:p>
            <a:pPr lvl="0"/>
            <a:r>
              <a:rPr lang="en-US"/>
              <a:t>Edit Master text styles</a:t>
            </a:r>
          </a:p>
        </p:txBody>
      </p:sp>
      <p:sp>
        <p:nvSpPr>
          <p:cNvPr id="3" name="Chart Placeholder 2"/>
          <p:cNvSpPr>
            <a:spLocks noGrp="1"/>
          </p:cNvSpPr>
          <p:nvPr>
            <p:ph type="chart" sz="quarter" idx="15"/>
          </p:nvPr>
        </p:nvSpPr>
        <p:spPr>
          <a:xfrm>
            <a:off x="717550" y="1828800"/>
            <a:ext cx="10756900" cy="3568700"/>
          </a:xfrm>
          <a:prstGeom prst="rect">
            <a:avLst/>
          </a:prstGeom>
        </p:spPr>
        <p:txBody>
          <a:bodyPr/>
          <a:lstStyle>
            <a:lvl1pPr algn="ctr">
              <a:defRPr/>
            </a:lvl1pPr>
          </a:lstStyle>
          <a:p>
            <a:r>
              <a:rPr lang="en-US"/>
              <a:t>Click icon to add chart</a:t>
            </a:r>
            <a:endParaRPr lang="en-US" dirty="0"/>
          </a:p>
        </p:txBody>
      </p:sp>
    </p:spTree>
    <p:extLst>
      <p:ext uri="{BB962C8B-B14F-4D97-AF65-F5344CB8AC3E}">
        <p14:creationId xmlns:p14="http://schemas.microsoft.com/office/powerpoint/2010/main" val="340285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Blue Bar-bullets/photo">
    <p:spTree>
      <p:nvGrpSpPr>
        <p:cNvPr id="1" name=""/>
        <p:cNvGrpSpPr/>
        <p:nvPr/>
      </p:nvGrpSpPr>
      <p:grpSpPr>
        <a:xfrm>
          <a:off x="0" y="0"/>
          <a:ext cx="0" cy="0"/>
          <a:chOff x="0" y="0"/>
          <a:chExt cx="0" cy="0"/>
        </a:xfrm>
      </p:grpSpPr>
      <p:sp>
        <p:nvSpPr>
          <p:cNvPr id="2" name="TextBox 1"/>
          <p:cNvSpPr txBox="1"/>
          <p:nvPr/>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a:ln>
                  <a:noFill/>
                </a:ln>
                <a:solidFill>
                  <a:srgbClr val="000000"/>
                </a:solidFill>
                <a:effectLst/>
                <a:uLnTx/>
                <a:uFillTx/>
                <a:latin typeface="Arial" charset="0"/>
                <a:ea typeface="+mn-ea"/>
                <a:cs typeface="+mn-cs"/>
              </a:rPr>
              <a:t> </a:t>
            </a:r>
          </a:p>
        </p:txBody>
      </p:sp>
      <p:sp>
        <p:nvSpPr>
          <p:cNvPr id="6" name="Rectangle 5"/>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10"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4" name="Text Placeholder 3"/>
          <p:cNvSpPr>
            <a:spLocks noGrp="1"/>
          </p:cNvSpPr>
          <p:nvPr>
            <p:ph type="body" sz="quarter" idx="10"/>
          </p:nvPr>
        </p:nvSpPr>
        <p:spPr>
          <a:xfrm>
            <a:off x="266700" y="1326776"/>
            <a:ext cx="5829300" cy="4731124"/>
          </a:xfrm>
          <a:prstGeom prst="rect">
            <a:avLst/>
          </a:prstGeom>
        </p:spPr>
        <p:txBody>
          <a:bodyPr/>
          <a:lstStyle>
            <a:lvl1pPr marL="347472" indent="-342900">
              <a:lnSpc>
                <a:spcPct val="100000"/>
              </a:lnSpc>
              <a:spcAft>
                <a:spcPts val="1800"/>
              </a:spcAft>
              <a:buClr>
                <a:schemeClr val="tx1"/>
              </a:buClr>
              <a:buSzPct val="135000"/>
              <a:buFont typeface="Arial" panose="020B0604020202020204" pitchFamily="34" charset="0"/>
              <a:buChar char="•"/>
              <a:defRPr sz="2000"/>
            </a:lvl1pPr>
            <a:lvl2pPr marL="685800" indent="-342900">
              <a:lnSpc>
                <a:spcPct val="100000"/>
              </a:lnSpc>
              <a:spcAft>
                <a:spcPts val="1800"/>
              </a:spcAft>
              <a:buClr>
                <a:schemeClr val="tx1"/>
              </a:buClr>
              <a:buSzPct val="135000"/>
              <a:buFont typeface="Arial" panose="020B0604020202020204" pitchFamily="34" charset="0"/>
              <a:buChar char="•"/>
              <a:defRPr sz="2000"/>
            </a:lvl2pPr>
            <a:lvl3pPr marL="1033463" indent="-342900">
              <a:lnSpc>
                <a:spcPct val="100000"/>
              </a:lnSpc>
              <a:spcAft>
                <a:spcPts val="1800"/>
              </a:spcAft>
              <a:buClr>
                <a:schemeClr val="tx1"/>
              </a:buClr>
              <a:buSzPct val="135000"/>
              <a:buFont typeface="Arial" panose="020B0604020202020204" pitchFamily="34" charset="0"/>
              <a:buChar char="•"/>
              <a:defRPr sz="2000"/>
            </a:lvl3pPr>
            <a:lvl4pPr marL="1371600" indent="-342900">
              <a:lnSpc>
                <a:spcPct val="100000"/>
              </a:lnSpc>
              <a:spcAft>
                <a:spcPts val="1800"/>
              </a:spcAft>
              <a:buClr>
                <a:schemeClr val="tx1"/>
              </a:buClr>
              <a:buSzPct val="135000"/>
              <a:buFont typeface="Arial" panose="020B0604020202020204" pitchFamily="34" charset="0"/>
              <a:buChar char="•"/>
              <a:defRPr sz="2000"/>
            </a:lvl4pPr>
            <a:lvl5pPr marL="1719263" indent="-342900">
              <a:buClr>
                <a:schemeClr val="tx1"/>
              </a:buClr>
              <a:buSzPct val="135000"/>
              <a:buFont typeface="Arial" panose="020B0604020202020204" pitchFamily="34" charset="0"/>
              <a:buChar char="•"/>
              <a:defRPr sz="2400"/>
            </a:lvl5pPr>
          </a:lstStyle>
          <a:p>
            <a:pPr lvl="0"/>
            <a:r>
              <a:rPr lang="en-US"/>
              <a:t>Edit Master text styles</a:t>
            </a:r>
          </a:p>
          <a:p>
            <a:pPr lvl="1"/>
            <a:r>
              <a:rPr lang="en-US"/>
              <a:t>Second level</a:t>
            </a:r>
          </a:p>
          <a:p>
            <a:pPr lvl="2"/>
            <a:r>
              <a:rPr lang="en-US"/>
              <a:t>Third level</a:t>
            </a:r>
          </a:p>
          <a:p>
            <a:pPr lvl="3"/>
            <a:r>
              <a:rPr lang="en-US"/>
              <a:t>Fourth level</a:t>
            </a:r>
          </a:p>
        </p:txBody>
      </p:sp>
      <p:sp>
        <p:nvSpPr>
          <p:cNvPr id="7" name="Picture Placeholder 6"/>
          <p:cNvSpPr>
            <a:spLocks noGrp="1"/>
          </p:cNvSpPr>
          <p:nvPr>
            <p:ph type="pic" sz="quarter" idx="11"/>
          </p:nvPr>
        </p:nvSpPr>
        <p:spPr>
          <a:xfrm>
            <a:off x="6096000" y="1143000"/>
            <a:ext cx="5676900" cy="4593772"/>
          </a:xfrm>
          <a:prstGeom prst="rect">
            <a:avLst/>
          </a:prstGeom>
        </p:spPr>
        <p:txBody>
          <a:bodyPr/>
          <a:lstStyle>
            <a:lvl1pPr algn="ctr">
              <a:defRPr/>
            </a:lvl1pPr>
          </a:lstStyle>
          <a:p>
            <a:r>
              <a:rPr lang="en-US"/>
              <a:t>Click icon to add picture</a:t>
            </a:r>
          </a:p>
        </p:txBody>
      </p:sp>
    </p:spTree>
    <p:extLst>
      <p:ext uri="{BB962C8B-B14F-4D97-AF65-F5344CB8AC3E}">
        <p14:creationId xmlns:p14="http://schemas.microsoft.com/office/powerpoint/2010/main" val="930147959"/>
      </p:ext>
    </p:extLst>
  </p:cSld>
  <p:clrMapOvr>
    <a:masterClrMapping/>
  </p:clrMapOvr>
  <p:extLst>
    <p:ext uri="{DCECCB84-F9BA-43D5-87BE-67443E8EF086}">
      <p15:sldGuideLst xmlns:p15="http://schemas.microsoft.com/office/powerpoint/2012/main">
        <p15:guide id="1" orient="horz" pos="72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Blue bar 2 boxes">
    <p:bg>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a:xfrm>
            <a:off x="6327228" y="1780925"/>
            <a:ext cx="5467717" cy="3978747"/>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74278" y="1780925"/>
            <a:ext cx="5468112" cy="3978747"/>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9" name="Text Placeholder 3"/>
          <p:cNvSpPr>
            <a:spLocks noGrp="1"/>
          </p:cNvSpPr>
          <p:nvPr>
            <p:ph type="body" sz="quarter" idx="10"/>
          </p:nvPr>
        </p:nvSpPr>
        <p:spPr>
          <a:xfrm>
            <a:off x="474278" y="1905318"/>
            <a:ext cx="5468112"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0" name="Text Placeholder 3"/>
          <p:cNvSpPr>
            <a:spLocks noGrp="1"/>
          </p:cNvSpPr>
          <p:nvPr>
            <p:ph type="body" sz="quarter" idx="11"/>
          </p:nvPr>
        </p:nvSpPr>
        <p:spPr>
          <a:xfrm>
            <a:off x="6327228" y="1905318"/>
            <a:ext cx="5468112"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5"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6"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a:t>Edit Master text styles</a:t>
            </a:r>
          </a:p>
        </p:txBody>
      </p:sp>
    </p:spTree>
    <p:extLst>
      <p:ext uri="{BB962C8B-B14F-4D97-AF65-F5344CB8AC3E}">
        <p14:creationId xmlns:p14="http://schemas.microsoft.com/office/powerpoint/2010/main" val="228492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Blue bar 3 boxes">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4" name="Rectangle 3"/>
          <p:cNvSpPr/>
          <p:nvPr/>
        </p:nvSpPr>
        <p:spPr>
          <a:xfrm>
            <a:off x="8287119" y="158806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519999" y="158280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372030" y="158280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3"/>
          <p:cNvSpPr>
            <a:spLocks noGrp="1"/>
          </p:cNvSpPr>
          <p:nvPr>
            <p:ph type="body" sz="quarter" idx="10"/>
          </p:nvPr>
        </p:nvSpPr>
        <p:spPr>
          <a:xfrm>
            <a:off x="495300"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0" name="Text Placeholder 3"/>
          <p:cNvSpPr>
            <a:spLocks noGrp="1"/>
          </p:cNvSpPr>
          <p:nvPr>
            <p:ph type="body" sz="quarter" idx="11"/>
          </p:nvPr>
        </p:nvSpPr>
        <p:spPr>
          <a:xfrm>
            <a:off x="4369161"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1" name="Text Placeholder 3"/>
          <p:cNvSpPr>
            <a:spLocks noGrp="1"/>
          </p:cNvSpPr>
          <p:nvPr>
            <p:ph type="body" sz="quarter" idx="12"/>
          </p:nvPr>
        </p:nvSpPr>
        <p:spPr>
          <a:xfrm>
            <a:off x="8286801"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4"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2"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a:t>Edit Master text styles</a:t>
            </a:r>
          </a:p>
        </p:txBody>
      </p:sp>
    </p:spTree>
    <p:extLst>
      <p:ext uri="{BB962C8B-B14F-4D97-AF65-F5344CB8AC3E}">
        <p14:creationId xmlns:p14="http://schemas.microsoft.com/office/powerpoint/2010/main" val="1470159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5-Blue bar multiple boxes/icons">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496051"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a:ln>
                  <a:noFill/>
                </a:ln>
                <a:solidFill>
                  <a:srgbClr val="000000"/>
                </a:solidFill>
                <a:effectLst/>
                <a:uLnTx/>
                <a:uFillTx/>
                <a:latin typeface="Arial" charset="0"/>
                <a:ea typeface="+mn-ea"/>
                <a:cs typeface="+mn-cs"/>
              </a:rPr>
              <a:t> </a:t>
            </a:r>
          </a:p>
        </p:txBody>
      </p:sp>
      <p:sp>
        <p:nvSpPr>
          <p:cNvPr id="6" name="Rectangle 5"/>
          <p:cNvSpPr/>
          <p:nvPr/>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9"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a:t>Click to edit slide heading</a:t>
            </a:r>
          </a:p>
        </p:txBody>
      </p:sp>
      <p:sp>
        <p:nvSpPr>
          <p:cNvPr id="7" name="Rectangle 6"/>
          <p:cNvSpPr/>
          <p:nvPr/>
        </p:nvSpPr>
        <p:spPr>
          <a:xfrm>
            <a:off x="8199735"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4358593"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quarter" idx="10"/>
          </p:nvPr>
        </p:nvSpPr>
        <p:spPr>
          <a:xfrm>
            <a:off x="495300"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4" name="Text Placeholder 3"/>
          <p:cNvSpPr>
            <a:spLocks noGrp="1"/>
          </p:cNvSpPr>
          <p:nvPr>
            <p:ph type="body" sz="quarter" idx="11"/>
          </p:nvPr>
        </p:nvSpPr>
        <p:spPr>
          <a:xfrm>
            <a:off x="4369161"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5" name="Text Placeholder 3"/>
          <p:cNvSpPr>
            <a:spLocks noGrp="1"/>
          </p:cNvSpPr>
          <p:nvPr>
            <p:ph type="body" sz="quarter" idx="12"/>
          </p:nvPr>
        </p:nvSpPr>
        <p:spPr>
          <a:xfrm>
            <a:off x="8196787"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a:t>Edit Master text styles</a:t>
            </a:r>
          </a:p>
        </p:txBody>
      </p:sp>
      <p:sp>
        <p:nvSpPr>
          <p:cNvPr id="18" name="Text Placeholder 16"/>
          <p:cNvSpPr>
            <a:spLocks noGrp="1"/>
          </p:cNvSpPr>
          <p:nvPr>
            <p:ph type="body" sz="quarter" idx="14"/>
          </p:nvPr>
        </p:nvSpPr>
        <p:spPr>
          <a:xfrm>
            <a:off x="4358593"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17" name="Text Placeholder 16"/>
          <p:cNvSpPr>
            <a:spLocks noGrp="1"/>
          </p:cNvSpPr>
          <p:nvPr>
            <p:ph type="body" sz="quarter" idx="13"/>
          </p:nvPr>
        </p:nvSpPr>
        <p:spPr>
          <a:xfrm>
            <a:off x="495300"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19" name="Text Placeholder 16"/>
          <p:cNvSpPr>
            <a:spLocks noGrp="1"/>
          </p:cNvSpPr>
          <p:nvPr>
            <p:ph type="body" sz="quarter" idx="15"/>
          </p:nvPr>
        </p:nvSpPr>
        <p:spPr>
          <a:xfrm>
            <a:off x="8199735"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20" name="Oval 19"/>
          <p:cNvSpPr/>
          <p:nvPr/>
        </p:nvSpPr>
        <p:spPr>
          <a:xfrm>
            <a:off x="1840166"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1" name="Oval 20"/>
          <p:cNvSpPr/>
          <p:nvPr/>
        </p:nvSpPr>
        <p:spPr>
          <a:xfrm>
            <a:off x="5745548"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2" name="Oval 21"/>
          <p:cNvSpPr/>
          <p:nvPr/>
        </p:nvSpPr>
        <p:spPr>
          <a:xfrm>
            <a:off x="9558784"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3" name="Oval 22"/>
          <p:cNvSpPr/>
          <p:nvPr/>
        </p:nvSpPr>
        <p:spPr>
          <a:xfrm>
            <a:off x="9558784"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4" name="Oval 23"/>
          <p:cNvSpPr/>
          <p:nvPr/>
        </p:nvSpPr>
        <p:spPr>
          <a:xfrm>
            <a:off x="1840166"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5" name="Oval 24"/>
          <p:cNvSpPr/>
          <p:nvPr/>
        </p:nvSpPr>
        <p:spPr>
          <a:xfrm>
            <a:off x="5745548"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29" name="Text Placeholder 16"/>
          <p:cNvSpPr>
            <a:spLocks noGrp="1"/>
          </p:cNvSpPr>
          <p:nvPr>
            <p:ph type="body" sz="quarter" idx="16"/>
          </p:nvPr>
        </p:nvSpPr>
        <p:spPr>
          <a:xfrm>
            <a:off x="4358593"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30" name="Text Placeholder 16"/>
          <p:cNvSpPr>
            <a:spLocks noGrp="1"/>
          </p:cNvSpPr>
          <p:nvPr>
            <p:ph type="body" sz="quarter" idx="17"/>
          </p:nvPr>
        </p:nvSpPr>
        <p:spPr>
          <a:xfrm>
            <a:off x="495300"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31" name="Text Placeholder 16"/>
          <p:cNvSpPr>
            <a:spLocks noGrp="1"/>
          </p:cNvSpPr>
          <p:nvPr>
            <p:ph type="body" sz="quarter" idx="18"/>
          </p:nvPr>
        </p:nvSpPr>
        <p:spPr>
          <a:xfrm>
            <a:off x="8199735"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a:t>Edit Master text styles</a:t>
            </a:r>
          </a:p>
        </p:txBody>
      </p:sp>
      <p:sp>
        <p:nvSpPr>
          <p:cNvPr id="26"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27" name="Text Placeholder 9"/>
          <p:cNvSpPr>
            <a:spLocks noGrp="1"/>
          </p:cNvSpPr>
          <p:nvPr>
            <p:ph type="body" sz="quarter" idx="19"/>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a:t>Edit Master text styles</a:t>
            </a:r>
          </a:p>
        </p:txBody>
      </p:sp>
    </p:spTree>
    <p:extLst>
      <p:ext uri="{BB962C8B-B14F-4D97-AF65-F5344CB8AC3E}">
        <p14:creationId xmlns:p14="http://schemas.microsoft.com/office/powerpoint/2010/main" val="1125311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6"/>
          <p:cNvSpPr txBox="1">
            <a:spLocks noChangeArrowheads="1"/>
          </p:cNvSpPr>
          <p:nvPr userDrawn="1"/>
        </p:nvSpPr>
        <p:spPr bwMode="auto">
          <a:xfrm>
            <a:off x="471051" y="6231471"/>
            <a:ext cx="330461" cy="33302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fontAlgn="base">
              <a:spcBef>
                <a:spcPct val="0"/>
              </a:spcBef>
              <a:spcAft>
                <a:spcPct val="0"/>
              </a:spcAft>
              <a:defRPr sz="800" b="0" kern="1200">
                <a:solidFill>
                  <a:srgbClr val="004C97"/>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fld id="{8162B50B-EB50-498A-B2EC-0A933EEFC76B}" type="slidenum">
              <a:rPr lang="en-US" sz="1067" b="1" smtClean="0"/>
              <a:pPr algn="l"/>
              <a:t>‹#›</a:t>
            </a:fld>
            <a:r>
              <a:rPr lang="en-US" sz="1067" b="1" dirty="0"/>
              <a:t> </a:t>
            </a:r>
          </a:p>
        </p:txBody>
      </p:sp>
      <p:pic>
        <p:nvPicPr>
          <p:cNvPr id="5" name="Picture 4"/>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0026032" y="6070461"/>
            <a:ext cx="1746868" cy="516071"/>
          </a:xfrm>
          <a:prstGeom prst="rect">
            <a:avLst/>
          </a:prstGeom>
        </p:spPr>
      </p:pic>
    </p:spTree>
    <p:extLst>
      <p:ext uri="{BB962C8B-B14F-4D97-AF65-F5344CB8AC3E}">
        <p14:creationId xmlns:p14="http://schemas.microsoft.com/office/powerpoint/2010/main" val="106875941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6" r:id="rId15"/>
  </p:sldLayoutIdLst>
  <p:hf sldNum="0" hdr="0" ftr="0" dt="0"/>
  <p:txStyles>
    <p:titleStyle>
      <a:lvl1pPr algn="l" rtl="0" eaLnBrk="1" fontAlgn="base" hangingPunct="1">
        <a:lnSpc>
          <a:spcPct val="100000"/>
        </a:lnSpc>
        <a:spcBef>
          <a:spcPct val="0"/>
        </a:spcBef>
        <a:spcAft>
          <a:spcPct val="0"/>
        </a:spcAft>
        <a:defRPr sz="3780" b="1" baseline="0">
          <a:solidFill>
            <a:schemeClr val="tx2"/>
          </a:solidFill>
          <a:latin typeface="Arial"/>
          <a:ea typeface="+mj-ea"/>
          <a:cs typeface="Arial"/>
        </a:defRPr>
      </a:lvl1pPr>
      <a:lvl2pPr algn="l" rtl="0" eaLnBrk="1" fontAlgn="base" hangingPunct="1">
        <a:spcBef>
          <a:spcPct val="0"/>
        </a:spcBef>
        <a:spcAft>
          <a:spcPct val="0"/>
        </a:spcAft>
        <a:defRPr sz="3780" b="1">
          <a:solidFill>
            <a:schemeClr val="bg1"/>
          </a:solidFill>
          <a:latin typeface="Times New Roman" pitchFamily="18" charset="0"/>
        </a:defRPr>
      </a:lvl2pPr>
      <a:lvl3pPr algn="l" rtl="0" eaLnBrk="1" fontAlgn="base" hangingPunct="1">
        <a:spcBef>
          <a:spcPct val="0"/>
        </a:spcBef>
        <a:spcAft>
          <a:spcPct val="0"/>
        </a:spcAft>
        <a:defRPr sz="3780" b="1">
          <a:solidFill>
            <a:schemeClr val="bg1"/>
          </a:solidFill>
          <a:latin typeface="Times New Roman" pitchFamily="18" charset="0"/>
        </a:defRPr>
      </a:lvl3pPr>
      <a:lvl4pPr algn="l" rtl="0" eaLnBrk="1" fontAlgn="base" hangingPunct="1">
        <a:spcBef>
          <a:spcPct val="0"/>
        </a:spcBef>
        <a:spcAft>
          <a:spcPct val="0"/>
        </a:spcAft>
        <a:defRPr sz="3780" b="1">
          <a:solidFill>
            <a:schemeClr val="bg1"/>
          </a:solidFill>
          <a:latin typeface="Times New Roman" pitchFamily="18" charset="0"/>
        </a:defRPr>
      </a:lvl4pPr>
      <a:lvl5pPr algn="l" rtl="0" eaLnBrk="1" fontAlgn="base" hangingPunct="1">
        <a:spcBef>
          <a:spcPct val="0"/>
        </a:spcBef>
        <a:spcAft>
          <a:spcPct val="0"/>
        </a:spcAft>
        <a:defRPr sz="3780" b="1">
          <a:solidFill>
            <a:schemeClr val="bg1"/>
          </a:solidFill>
          <a:latin typeface="Times New Roman" pitchFamily="18" charset="0"/>
        </a:defRPr>
      </a:lvl5pPr>
      <a:lvl6pPr marL="480036" algn="l" rtl="0" eaLnBrk="1" fontAlgn="base" hangingPunct="1">
        <a:spcBef>
          <a:spcPct val="0"/>
        </a:spcBef>
        <a:spcAft>
          <a:spcPct val="0"/>
        </a:spcAft>
        <a:defRPr sz="3780" b="1">
          <a:solidFill>
            <a:schemeClr val="bg1"/>
          </a:solidFill>
          <a:latin typeface="Times New Roman" pitchFamily="18" charset="0"/>
        </a:defRPr>
      </a:lvl6pPr>
      <a:lvl7pPr marL="960072" algn="l" rtl="0" eaLnBrk="1" fontAlgn="base" hangingPunct="1">
        <a:spcBef>
          <a:spcPct val="0"/>
        </a:spcBef>
        <a:spcAft>
          <a:spcPct val="0"/>
        </a:spcAft>
        <a:defRPr sz="3780" b="1">
          <a:solidFill>
            <a:schemeClr val="bg1"/>
          </a:solidFill>
          <a:latin typeface="Times New Roman" pitchFamily="18" charset="0"/>
        </a:defRPr>
      </a:lvl7pPr>
      <a:lvl8pPr marL="1440108" algn="l" rtl="0" eaLnBrk="1" fontAlgn="base" hangingPunct="1">
        <a:spcBef>
          <a:spcPct val="0"/>
        </a:spcBef>
        <a:spcAft>
          <a:spcPct val="0"/>
        </a:spcAft>
        <a:defRPr sz="3780" b="1">
          <a:solidFill>
            <a:schemeClr val="bg1"/>
          </a:solidFill>
          <a:latin typeface="Times New Roman" pitchFamily="18" charset="0"/>
        </a:defRPr>
      </a:lvl8pPr>
      <a:lvl9pPr marL="1920144" algn="l" rtl="0" eaLnBrk="1" fontAlgn="base" hangingPunct="1">
        <a:spcBef>
          <a:spcPct val="0"/>
        </a:spcBef>
        <a:spcAft>
          <a:spcPct val="0"/>
        </a:spcAft>
        <a:defRPr sz="3780" b="1">
          <a:solidFill>
            <a:schemeClr val="bg1"/>
          </a:solidFill>
          <a:latin typeface="Times New Roman" pitchFamily="18" charset="0"/>
        </a:defRPr>
      </a:lvl9pPr>
    </p:titleStyle>
    <p:body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p:bodyStyle>
    <p:otherStyle>
      <a:defPPr>
        <a:defRPr lang="en-US"/>
      </a:defPPr>
      <a:lvl1pPr marL="0" algn="l" defTabSz="960072" rtl="0" eaLnBrk="1" latinLnBrk="0" hangingPunct="1">
        <a:defRPr sz="1891" kern="1200">
          <a:solidFill>
            <a:schemeClr val="tx1"/>
          </a:solidFill>
          <a:latin typeface="+mn-lt"/>
          <a:ea typeface="+mn-ea"/>
          <a:cs typeface="+mn-cs"/>
        </a:defRPr>
      </a:lvl1pPr>
      <a:lvl2pPr marL="480036" algn="l" defTabSz="960072" rtl="0" eaLnBrk="1" latinLnBrk="0" hangingPunct="1">
        <a:defRPr sz="1891" kern="1200">
          <a:solidFill>
            <a:schemeClr val="tx1"/>
          </a:solidFill>
          <a:latin typeface="+mn-lt"/>
          <a:ea typeface="+mn-ea"/>
          <a:cs typeface="+mn-cs"/>
        </a:defRPr>
      </a:lvl2pPr>
      <a:lvl3pPr marL="960072" algn="l" defTabSz="960072" rtl="0" eaLnBrk="1" latinLnBrk="0" hangingPunct="1">
        <a:defRPr sz="1891" kern="1200">
          <a:solidFill>
            <a:schemeClr val="tx1"/>
          </a:solidFill>
          <a:latin typeface="+mn-lt"/>
          <a:ea typeface="+mn-ea"/>
          <a:cs typeface="+mn-cs"/>
        </a:defRPr>
      </a:lvl3pPr>
      <a:lvl4pPr marL="1440108" algn="l" defTabSz="960072" rtl="0" eaLnBrk="1" latinLnBrk="0" hangingPunct="1">
        <a:defRPr sz="1891" kern="1200">
          <a:solidFill>
            <a:schemeClr val="tx1"/>
          </a:solidFill>
          <a:latin typeface="+mn-lt"/>
          <a:ea typeface="+mn-ea"/>
          <a:cs typeface="+mn-cs"/>
        </a:defRPr>
      </a:lvl4pPr>
      <a:lvl5pPr marL="1920144" algn="l" defTabSz="960072" rtl="0" eaLnBrk="1" latinLnBrk="0" hangingPunct="1">
        <a:defRPr sz="1891" kern="1200">
          <a:solidFill>
            <a:schemeClr val="tx1"/>
          </a:solidFill>
          <a:latin typeface="+mn-lt"/>
          <a:ea typeface="+mn-ea"/>
          <a:cs typeface="+mn-cs"/>
        </a:defRPr>
      </a:lvl5pPr>
      <a:lvl6pPr marL="2400180" algn="l" defTabSz="960072" rtl="0" eaLnBrk="1" latinLnBrk="0" hangingPunct="1">
        <a:defRPr sz="1891" kern="1200">
          <a:solidFill>
            <a:schemeClr val="tx1"/>
          </a:solidFill>
          <a:latin typeface="+mn-lt"/>
          <a:ea typeface="+mn-ea"/>
          <a:cs typeface="+mn-cs"/>
        </a:defRPr>
      </a:lvl6pPr>
      <a:lvl7pPr marL="2880216" algn="l" defTabSz="960072" rtl="0" eaLnBrk="1" latinLnBrk="0" hangingPunct="1">
        <a:defRPr sz="1891" kern="1200">
          <a:solidFill>
            <a:schemeClr val="tx1"/>
          </a:solidFill>
          <a:latin typeface="+mn-lt"/>
          <a:ea typeface="+mn-ea"/>
          <a:cs typeface="+mn-cs"/>
        </a:defRPr>
      </a:lvl7pPr>
      <a:lvl8pPr marL="3360252" algn="l" defTabSz="960072" rtl="0" eaLnBrk="1" latinLnBrk="0" hangingPunct="1">
        <a:defRPr sz="1891" kern="1200">
          <a:solidFill>
            <a:schemeClr val="tx1"/>
          </a:solidFill>
          <a:latin typeface="+mn-lt"/>
          <a:ea typeface="+mn-ea"/>
          <a:cs typeface="+mn-cs"/>
        </a:defRPr>
      </a:lvl8pPr>
      <a:lvl9pPr marL="3840288" algn="l" defTabSz="960072" rtl="0" eaLnBrk="1" latinLnBrk="0" hangingPunct="1">
        <a:defRPr sz="1891" kern="1200">
          <a:solidFill>
            <a:schemeClr val="tx1"/>
          </a:solidFill>
          <a:latin typeface="+mn-lt"/>
          <a:ea typeface="+mn-ea"/>
          <a:cs typeface="+mn-cs"/>
        </a:defRPr>
      </a:lvl9pPr>
    </p:otherStyle>
  </p:txStyles>
  <p:extLst>
    <p:ext uri="{27BBF7A9-308A-43DC-89C8-2F10F3537804}">
      <p15:sldGuideLst xmlns:p15="http://schemas.microsoft.com/office/powerpoint/2012/main">
        <p15:guide id="3" pos="168">
          <p15:clr>
            <a:srgbClr val="F26B43"/>
          </p15:clr>
        </p15:guide>
        <p15:guide id="4" pos="7416">
          <p15:clr>
            <a:srgbClr val="F26B43"/>
          </p15:clr>
        </p15:guide>
        <p15:guide id="5" orient="horz" pos="3888">
          <p15:clr>
            <a:srgbClr val="F26B43"/>
          </p15:clr>
        </p15:guide>
        <p15:guide id="6" pos="7680">
          <p15:clr>
            <a:srgbClr val="F26B43"/>
          </p15:clr>
        </p15:guide>
        <p15:guide id="7">
          <p15:clr>
            <a:srgbClr val="F26B43"/>
          </p15:clr>
        </p15:guide>
        <p15:guide id="8" orient="horz">
          <p15:clr>
            <a:srgbClr val="F26B43"/>
          </p15:clr>
        </p15:guide>
        <p15:guide id="9" orient="horz" pos="4296">
          <p15:clr>
            <a:srgbClr val="F26B43"/>
          </p15:clr>
        </p15:guide>
        <p15:guide id="10" orient="horz" pos="2160" userDrawn="1">
          <p15:clr>
            <a:srgbClr val="F26B43"/>
          </p15:clr>
        </p15:guide>
        <p15:guide id="11"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https://www.iprep.online/the-importance-of-assessment-tests-in-employment-selec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thehrdirector.com/business-news/recruitment/five-reasons-why-personality-assessments-could-lead-to-more-successful-hires-in-2021/" TargetMode="External"/><Relationship Id="rId4" Type="http://schemas.openxmlformats.org/officeDocument/2006/relationships/hyperlink" Target="https://www.employtest.com/hrblog/behavioral-assessments-for-hiri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loma.org/assessment"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41028" y="5293508"/>
            <a:ext cx="10123210" cy="477054"/>
          </a:xfrm>
        </p:spPr>
        <p:txBody>
          <a:bodyPr/>
          <a:lstStyle/>
          <a:p>
            <a:r>
              <a:rPr lang="en-US" dirty="0"/>
              <a:t>Home Office Employee Assessments</a:t>
            </a:r>
          </a:p>
        </p:txBody>
      </p:sp>
    </p:spTree>
    <p:extLst>
      <p:ext uri="{BB962C8B-B14F-4D97-AF65-F5344CB8AC3E}">
        <p14:creationId xmlns:p14="http://schemas.microsoft.com/office/powerpoint/2010/main" val="1277270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Empowering </a:t>
            </a:r>
            <a:r>
              <a:rPr lang="en-US"/>
              <a:t>Our Members</a:t>
            </a:r>
            <a:endParaRPr lang="en-US" dirty="0"/>
          </a:p>
        </p:txBody>
      </p:sp>
      <p:sp>
        <p:nvSpPr>
          <p:cNvPr id="26" name="Rectangle 25"/>
          <p:cNvSpPr/>
          <p:nvPr/>
        </p:nvSpPr>
        <p:spPr>
          <a:xfrm>
            <a:off x="3599124" y="2971800"/>
            <a:ext cx="2238375" cy="2514600"/>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1165487" y="2971800"/>
            <a:ext cx="2238375" cy="2514600"/>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3599125" y="2762250"/>
            <a:ext cx="2238375" cy="666750"/>
          </a:xfrm>
          <a:prstGeom prst="rect">
            <a:avLst/>
          </a:prstGeom>
          <a:solidFill>
            <a:srgbClr val="008145"/>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160725" y="2762250"/>
            <a:ext cx="2252662" cy="666750"/>
          </a:xfrm>
          <a:prstGeom prst="rect">
            <a:avLst/>
          </a:prstGeom>
          <a:solidFill>
            <a:srgbClr val="FAC809"/>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179775" y="2879057"/>
            <a:ext cx="2209800" cy="461665"/>
          </a:xfrm>
          <a:prstGeom prst="rect">
            <a:avLst/>
          </a:prstGeom>
        </p:spPr>
        <p:txBody>
          <a:bodyPr wrap="square" anchor="ctr">
            <a:spAutoFit/>
          </a:bodyPr>
          <a:lstStyle/>
          <a:p>
            <a:pPr algn="ctr"/>
            <a:r>
              <a:rPr lang="en-US" sz="2400" b="1" dirty="0">
                <a:solidFill>
                  <a:srgbClr val="231F20"/>
                </a:solidFill>
                <a:latin typeface="+mj-lt"/>
              </a:rPr>
              <a:t>Insights </a:t>
            </a:r>
          </a:p>
        </p:txBody>
      </p:sp>
      <p:sp>
        <p:nvSpPr>
          <p:cNvPr id="31" name="Rectangle 30"/>
          <p:cNvSpPr/>
          <p:nvPr/>
        </p:nvSpPr>
        <p:spPr>
          <a:xfrm>
            <a:off x="3599125" y="2865208"/>
            <a:ext cx="2257425" cy="461665"/>
          </a:xfrm>
          <a:prstGeom prst="rect">
            <a:avLst/>
          </a:prstGeom>
        </p:spPr>
        <p:txBody>
          <a:bodyPr wrap="square" anchor="ctr">
            <a:spAutoFit/>
          </a:bodyPr>
          <a:lstStyle/>
          <a:p>
            <a:pPr algn="ctr"/>
            <a:r>
              <a:rPr lang="en-US" sz="2400" b="1" dirty="0">
                <a:latin typeface="+mj-lt"/>
              </a:rPr>
              <a:t>Connections</a:t>
            </a:r>
            <a:r>
              <a:rPr lang="en-US" sz="2400" b="1" dirty="0">
                <a:solidFill>
                  <a:schemeClr val="bg1"/>
                </a:solidFill>
                <a:latin typeface="+mj-lt"/>
              </a:rPr>
              <a:t> </a:t>
            </a:r>
          </a:p>
        </p:txBody>
      </p:sp>
      <p:sp>
        <p:nvSpPr>
          <p:cNvPr id="32" name="Rectangle 31"/>
          <p:cNvSpPr/>
          <p:nvPr/>
        </p:nvSpPr>
        <p:spPr>
          <a:xfrm>
            <a:off x="1273629" y="1535973"/>
            <a:ext cx="9644742" cy="78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404040"/>
                </a:solidFill>
              </a:rPr>
              <a:t>Advancing the financial services industry</a:t>
            </a:r>
          </a:p>
          <a:p>
            <a:pPr algn="ctr"/>
            <a:r>
              <a:rPr lang="en-US" sz="3200" dirty="0">
                <a:solidFill>
                  <a:srgbClr val="404040"/>
                </a:solidFill>
              </a:rPr>
              <a:t>by empowering our members with</a:t>
            </a:r>
          </a:p>
        </p:txBody>
      </p:sp>
      <p:grpSp>
        <p:nvGrpSpPr>
          <p:cNvPr id="33" name="Group 32"/>
          <p:cNvGrpSpPr/>
          <p:nvPr/>
        </p:nvGrpSpPr>
        <p:grpSpPr>
          <a:xfrm>
            <a:off x="6051813" y="2762250"/>
            <a:ext cx="2238375" cy="2724150"/>
            <a:chOff x="10698647" y="862215"/>
            <a:chExt cx="2238375" cy="2724150"/>
          </a:xfrm>
        </p:grpSpPr>
        <p:sp>
          <p:nvSpPr>
            <p:cNvPr id="34" name="Rectangle 33"/>
            <p:cNvSpPr/>
            <p:nvPr/>
          </p:nvSpPr>
          <p:spPr>
            <a:xfrm>
              <a:off x="10698647" y="1071765"/>
              <a:ext cx="2238375" cy="2514600"/>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10703876" y="862215"/>
              <a:ext cx="2232932" cy="666750"/>
            </a:xfrm>
            <a:prstGeom prst="rect">
              <a:avLst/>
            </a:prstGeom>
            <a:solidFill>
              <a:srgbClr val="0B9EC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0717698" y="965173"/>
              <a:ext cx="2200275" cy="461665"/>
            </a:xfrm>
            <a:prstGeom prst="rect">
              <a:avLst/>
            </a:prstGeom>
          </p:spPr>
          <p:txBody>
            <a:bodyPr wrap="square" anchor="ctr">
              <a:spAutoFit/>
            </a:bodyPr>
            <a:lstStyle/>
            <a:p>
              <a:pPr algn="ctr"/>
              <a:r>
                <a:rPr lang="en-US" sz="2400" b="1" dirty="0">
                  <a:solidFill>
                    <a:srgbClr val="231F20"/>
                  </a:solidFill>
                  <a:latin typeface="+mj-lt"/>
                </a:rPr>
                <a:t>Knowledge</a:t>
              </a:r>
            </a:p>
          </p:txBody>
        </p:sp>
        <p:pic>
          <p:nvPicPr>
            <p:cNvPr id="51" name="Picture 5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1155532" y="1897855"/>
              <a:ext cx="1448115" cy="1124932"/>
            </a:xfrm>
            <a:prstGeom prst="rect">
              <a:avLst/>
            </a:prstGeom>
          </p:spPr>
        </p:pic>
      </p:grpSp>
      <p:pic>
        <p:nvPicPr>
          <p:cNvPr id="54" name="Picture 53"/>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072444" y="3678975"/>
            <a:ext cx="1288806" cy="1400270"/>
          </a:xfrm>
          <a:prstGeom prst="rect">
            <a:avLst/>
          </a:prstGeom>
        </p:spPr>
      </p:pic>
      <p:pic>
        <p:nvPicPr>
          <p:cNvPr id="55" name="Picture 54"/>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617925" y="3678425"/>
            <a:ext cx="1276350" cy="1329257"/>
          </a:xfrm>
          <a:prstGeom prst="rect">
            <a:avLst/>
          </a:prstGeom>
        </p:spPr>
      </p:pic>
      <p:grpSp>
        <p:nvGrpSpPr>
          <p:cNvPr id="56" name="Group 55"/>
          <p:cNvGrpSpPr/>
          <p:nvPr/>
        </p:nvGrpSpPr>
        <p:grpSpPr>
          <a:xfrm>
            <a:off x="8492822" y="2762250"/>
            <a:ext cx="2243137" cy="2724150"/>
            <a:chOff x="8667750" y="2762250"/>
            <a:chExt cx="2243137" cy="2724150"/>
          </a:xfrm>
        </p:grpSpPr>
        <p:sp>
          <p:nvSpPr>
            <p:cNvPr id="57" name="Rectangle 56"/>
            <p:cNvSpPr/>
            <p:nvPr/>
          </p:nvSpPr>
          <p:spPr>
            <a:xfrm>
              <a:off x="8672512" y="2971800"/>
              <a:ext cx="2238375" cy="2514600"/>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8667750" y="2762250"/>
              <a:ext cx="2238375" cy="666750"/>
            </a:xfrm>
            <a:prstGeom prst="rect">
              <a:avLst/>
            </a:prstGeom>
            <a:solidFill>
              <a:srgbClr val="F7921D"/>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8677275" y="2835584"/>
              <a:ext cx="2228850" cy="498598"/>
            </a:xfrm>
            <a:prstGeom prst="rect">
              <a:avLst/>
            </a:prstGeom>
          </p:spPr>
          <p:txBody>
            <a:bodyPr wrap="square" anchor="ctr">
              <a:spAutoFit/>
            </a:bodyPr>
            <a:lstStyle/>
            <a:p>
              <a:pPr algn="ctr">
                <a:lnSpc>
                  <a:spcPct val="110000"/>
                </a:lnSpc>
                <a:spcBef>
                  <a:spcPts val="75"/>
                </a:spcBef>
                <a:buSzPct val="100000"/>
              </a:pPr>
              <a:r>
                <a:rPr lang="en-US" sz="2400" b="1" dirty="0">
                  <a:solidFill>
                    <a:srgbClr val="231F20"/>
                  </a:solidFill>
                  <a:latin typeface="+mj-lt"/>
                </a:rPr>
                <a:t>Solutions</a:t>
              </a:r>
            </a:p>
          </p:txBody>
        </p:sp>
        <p:pic>
          <p:nvPicPr>
            <p:cNvPr id="60" name="Picture 59"/>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205896" y="3709971"/>
              <a:ext cx="1252554" cy="1252554"/>
            </a:xfrm>
            <a:prstGeom prst="rect">
              <a:avLst/>
            </a:prstGeom>
          </p:spPr>
        </p:pic>
      </p:grpSp>
    </p:spTree>
    <p:extLst>
      <p:ext uri="{BB962C8B-B14F-4D97-AF65-F5344CB8AC3E}">
        <p14:creationId xmlns:p14="http://schemas.microsoft.com/office/powerpoint/2010/main" val="3702011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405022" y="1064533"/>
            <a:ext cx="11393517" cy="1046440"/>
          </a:xfrm>
          <a:prstGeom prst="rect">
            <a:avLst/>
          </a:prstGeom>
          <a:noFill/>
        </p:spPr>
        <p:txBody>
          <a:bodyPr wrap="square" rtlCol="0">
            <a:spAutoFit/>
          </a:bodyPr>
          <a:lstStyle/>
          <a:p>
            <a:r>
              <a:rPr lang="en-US" sz="2400" b="1" dirty="0" err="1"/>
              <a:t>Skiltrak</a:t>
            </a:r>
            <a:endParaRPr lang="en-US" sz="2400" b="1" dirty="0"/>
          </a:p>
          <a:p>
            <a:r>
              <a:rPr lang="en-US" sz="2000" dirty="0">
                <a:solidFill>
                  <a:srgbClr val="000000"/>
                </a:solidFill>
                <a:latin typeface="+mn-lt"/>
              </a:rPr>
              <a:t>Measure text-chat and email skills before you hire.</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rgbClr val="00788E"/>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Skills Measured</a:t>
            </a:r>
          </a:p>
        </p:txBody>
      </p:sp>
      <p:sp>
        <p:nvSpPr>
          <p:cNvPr id="45" name="TextBox 44"/>
          <p:cNvSpPr txBox="1"/>
          <p:nvPr/>
        </p:nvSpPr>
        <p:spPr>
          <a:xfrm>
            <a:off x="6729577" y="2926431"/>
            <a:ext cx="2757153" cy="2010807"/>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dirty="0"/>
              <a:t>Data entry speed and accuracy </a:t>
            </a:r>
          </a:p>
          <a:p>
            <a:pPr marL="285750" indent="-285750">
              <a:spcBef>
                <a:spcPts val="400"/>
              </a:spcBef>
              <a:spcAft>
                <a:spcPts val="600"/>
              </a:spcAft>
              <a:buFont typeface="Arial" panose="020B0604020202020204" pitchFamily="34" charset="0"/>
              <a:buChar char="•"/>
            </a:pPr>
            <a:r>
              <a:rPr lang="en-US" dirty="0"/>
              <a:t>Email composition skills</a:t>
            </a:r>
          </a:p>
          <a:p>
            <a:pPr marL="285750" indent="-285750">
              <a:spcBef>
                <a:spcPts val="400"/>
              </a:spcBef>
              <a:spcAft>
                <a:spcPts val="600"/>
              </a:spcAft>
              <a:buFont typeface="Arial" panose="020B0604020202020204" pitchFamily="34" charset="0"/>
              <a:buChar char="•"/>
            </a:pPr>
            <a:r>
              <a:rPr lang="en-US" dirty="0"/>
              <a:t>Keyboarding (typing) speed and accuracy </a:t>
            </a:r>
          </a:p>
        </p:txBody>
      </p:sp>
      <p:sp>
        <p:nvSpPr>
          <p:cNvPr id="47" name="Rectangle 46"/>
          <p:cNvSpPr/>
          <p:nvPr/>
        </p:nvSpPr>
        <p:spPr>
          <a:xfrm>
            <a:off x="880466" y="2312930"/>
            <a:ext cx="4922458" cy="3118803"/>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kern="0" dirty="0"/>
              <a:t>Candidates react to “customers” who have a variety of questions and issues, enter customer info, look up product info, and compose emails/text chats.</a:t>
            </a:r>
          </a:p>
          <a:p>
            <a:pPr marL="285750" indent="-285750">
              <a:spcBef>
                <a:spcPts val="400"/>
              </a:spcBef>
              <a:spcAft>
                <a:spcPts val="600"/>
              </a:spcAft>
              <a:buFont typeface="Arial" panose="020B0604020202020204" pitchFamily="34" charset="0"/>
              <a:buChar char="•"/>
            </a:pPr>
            <a:r>
              <a:rPr lang="en-US" sz="2000" kern="0" dirty="0"/>
              <a:t>Measures the ability to quickly and accurately respond to customers electronically. </a:t>
            </a:r>
          </a:p>
          <a:p>
            <a:pPr marL="285750" indent="-285750">
              <a:spcBef>
                <a:spcPts val="400"/>
              </a:spcBef>
              <a:spcAft>
                <a:spcPts val="600"/>
              </a:spcAft>
              <a:buFont typeface="Arial" panose="020B0604020202020204" pitchFamily="34" charset="0"/>
              <a:buChar char="•"/>
            </a:pPr>
            <a:r>
              <a:rPr lang="en-US" sz="2000" kern="0" dirty="0"/>
              <a:t>Available in English and Spanish for use in the US, Canada, and Caribbean. </a:t>
            </a:r>
          </a:p>
        </p:txBody>
      </p:sp>
      <p:pic>
        <p:nvPicPr>
          <p:cNvPr id="3" name="Picture 2">
            <a:extLst>
              <a:ext uri="{FF2B5EF4-FFF2-40B4-BE49-F238E27FC236}">
                <a16:creationId xmlns:a16="http://schemas.microsoft.com/office/drawing/2014/main" id="{00504A07-CE2A-E558-76F7-3CD0C865F21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86730" y="3503146"/>
            <a:ext cx="831199" cy="865654"/>
          </a:xfrm>
          <a:prstGeom prst="rect">
            <a:avLst/>
          </a:prstGeom>
        </p:spPr>
      </p:pic>
    </p:spTree>
    <p:extLst>
      <p:ext uri="{BB962C8B-B14F-4D97-AF65-F5344CB8AC3E}">
        <p14:creationId xmlns:p14="http://schemas.microsoft.com/office/powerpoint/2010/main" val="3883941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405022" y="1064533"/>
            <a:ext cx="11393517" cy="1046440"/>
          </a:xfrm>
          <a:prstGeom prst="rect">
            <a:avLst/>
          </a:prstGeom>
          <a:noFill/>
        </p:spPr>
        <p:txBody>
          <a:bodyPr wrap="square" rtlCol="0">
            <a:spAutoFit/>
          </a:bodyPr>
          <a:lstStyle/>
          <a:p>
            <a:r>
              <a:rPr lang="en-US" sz="2400" b="1" dirty="0"/>
              <a:t>Personality Styles Profile</a:t>
            </a:r>
          </a:p>
          <a:p>
            <a:r>
              <a:rPr lang="en-US" sz="2000" dirty="0">
                <a:solidFill>
                  <a:srgbClr val="000000"/>
                </a:solidFill>
                <a:latin typeface="+mn-lt"/>
              </a:rPr>
              <a:t>Select and develop the best people based on their selling style.</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chemeClr val="tx2"/>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700" b="1" kern="0" dirty="0">
                <a:solidFill>
                  <a:schemeClr val="bg1"/>
                </a:solidFill>
                <a:latin typeface="+mj-lt"/>
              </a:rPr>
              <a:t>Fundamental Sales Styles Analyzed</a:t>
            </a:r>
          </a:p>
        </p:txBody>
      </p:sp>
      <p:sp>
        <p:nvSpPr>
          <p:cNvPr id="45" name="TextBox 44"/>
          <p:cNvSpPr txBox="1"/>
          <p:nvPr/>
        </p:nvSpPr>
        <p:spPr>
          <a:xfrm>
            <a:off x="6725920" y="2866929"/>
            <a:ext cx="3769359" cy="1918474"/>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sz="1700" dirty="0"/>
              <a:t>Dynamic – ambitious, competitive, assertive</a:t>
            </a:r>
          </a:p>
          <a:p>
            <a:pPr marL="285750" indent="-285750">
              <a:spcBef>
                <a:spcPts val="400"/>
              </a:spcBef>
              <a:spcAft>
                <a:spcPts val="600"/>
              </a:spcAft>
              <a:buFont typeface="Arial" panose="020B0604020202020204" pitchFamily="34" charset="0"/>
              <a:buChar char="•"/>
            </a:pPr>
            <a:r>
              <a:rPr lang="en-US" sz="1700" dirty="0"/>
              <a:t>Analytic – logical, methodical, low-pressure</a:t>
            </a:r>
          </a:p>
          <a:p>
            <a:pPr marL="285750" indent="-285750">
              <a:spcBef>
                <a:spcPts val="400"/>
              </a:spcBef>
              <a:spcAft>
                <a:spcPts val="600"/>
              </a:spcAft>
              <a:buFont typeface="Arial" panose="020B0604020202020204" pitchFamily="34" charset="0"/>
              <a:buChar char="•"/>
            </a:pPr>
            <a:r>
              <a:rPr lang="en-US" sz="1700" dirty="0"/>
              <a:t>Interpersonal – warm, friendly, sincerely interested in others </a:t>
            </a:r>
          </a:p>
        </p:txBody>
      </p:sp>
      <p:sp>
        <p:nvSpPr>
          <p:cNvPr id="47" name="Rectangle 46"/>
          <p:cNvSpPr/>
          <p:nvPr/>
        </p:nvSpPr>
        <p:spPr>
          <a:xfrm>
            <a:off x="961725" y="2484773"/>
            <a:ext cx="4922458" cy="2682786"/>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kern="0" dirty="0"/>
              <a:t>Measures key personality components such as achievement, orientation, self-confidence, leadership, persuasiveness, persistence, and concern for others. </a:t>
            </a:r>
          </a:p>
          <a:p>
            <a:pPr marL="285750" indent="-285750">
              <a:spcBef>
                <a:spcPts val="400"/>
              </a:spcBef>
              <a:spcAft>
                <a:spcPts val="600"/>
              </a:spcAft>
              <a:buFont typeface="Arial" panose="020B0604020202020204" pitchFamily="34" charset="0"/>
              <a:buChar char="•"/>
            </a:pPr>
            <a:r>
              <a:rPr lang="en-US" sz="2000" kern="0" dirty="0"/>
              <a:t>Understand a candidate’s likely approach to selling and what that means for coaching and managing.</a:t>
            </a:r>
          </a:p>
        </p:txBody>
      </p:sp>
      <p:pic>
        <p:nvPicPr>
          <p:cNvPr id="3" name="Picture 2">
            <a:extLst>
              <a:ext uri="{FF2B5EF4-FFF2-40B4-BE49-F238E27FC236}">
                <a16:creationId xmlns:a16="http://schemas.microsoft.com/office/drawing/2014/main" id="{8358884B-B4E2-946F-E088-8D55B65FBF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4883" y="4816528"/>
            <a:ext cx="694168" cy="598832"/>
          </a:xfrm>
          <a:prstGeom prst="rect">
            <a:avLst/>
          </a:prstGeom>
        </p:spPr>
      </p:pic>
    </p:spTree>
    <p:extLst>
      <p:ext uri="{BB962C8B-B14F-4D97-AF65-F5344CB8AC3E}">
        <p14:creationId xmlns:p14="http://schemas.microsoft.com/office/powerpoint/2010/main" val="3102192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399241" y="1064533"/>
            <a:ext cx="11393517" cy="1046440"/>
          </a:xfrm>
          <a:prstGeom prst="rect">
            <a:avLst/>
          </a:prstGeom>
          <a:noFill/>
        </p:spPr>
        <p:txBody>
          <a:bodyPr wrap="square" rtlCol="0">
            <a:spAutoFit/>
          </a:bodyPr>
          <a:lstStyle/>
          <a:p>
            <a:r>
              <a:rPr lang="en-US" sz="2400" b="1" dirty="0"/>
              <a:t>Retention Index</a:t>
            </a:r>
          </a:p>
          <a:p>
            <a:r>
              <a:rPr lang="en-US" sz="2000" dirty="0">
                <a:solidFill>
                  <a:srgbClr val="000000"/>
                </a:solidFill>
                <a:latin typeface="+mn-lt"/>
              </a:rPr>
              <a:t>Screen out applicants who are likely to terminate within the first few months on the job.</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chemeClr val="accent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Retention Index Helps You</a:t>
            </a:r>
          </a:p>
        </p:txBody>
      </p:sp>
      <p:sp>
        <p:nvSpPr>
          <p:cNvPr id="45" name="TextBox 44"/>
          <p:cNvSpPr txBox="1"/>
          <p:nvPr/>
        </p:nvSpPr>
        <p:spPr>
          <a:xfrm>
            <a:off x="6903350" y="2866929"/>
            <a:ext cx="3397233" cy="1785104"/>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sz="1700" dirty="0"/>
              <a:t>Cut costly hiring mistakes </a:t>
            </a:r>
          </a:p>
          <a:p>
            <a:pPr marL="285750" indent="-285750">
              <a:spcBef>
                <a:spcPts val="400"/>
              </a:spcBef>
              <a:spcAft>
                <a:spcPts val="600"/>
              </a:spcAft>
              <a:buFont typeface="Arial" panose="020B0604020202020204" pitchFamily="34" charset="0"/>
              <a:buChar char="•"/>
            </a:pPr>
            <a:r>
              <a:rPr lang="en-US" sz="1700" dirty="0"/>
              <a:t>Streamline hiring process</a:t>
            </a:r>
          </a:p>
          <a:p>
            <a:pPr marL="285750" indent="-285750">
              <a:spcBef>
                <a:spcPts val="400"/>
              </a:spcBef>
              <a:spcAft>
                <a:spcPts val="600"/>
              </a:spcAft>
              <a:buFont typeface="Arial" panose="020B0604020202020204" pitchFamily="34" charset="0"/>
              <a:buChar char="•"/>
            </a:pPr>
            <a:r>
              <a:rPr lang="en-US" sz="1700" dirty="0"/>
              <a:t>Spend less time interviewing </a:t>
            </a:r>
          </a:p>
          <a:p>
            <a:pPr marL="285750" indent="-285750">
              <a:spcBef>
                <a:spcPts val="400"/>
              </a:spcBef>
              <a:spcAft>
                <a:spcPts val="600"/>
              </a:spcAft>
              <a:buFont typeface="Arial" panose="020B0604020202020204" pitchFamily="34" charset="0"/>
              <a:buChar char="•"/>
            </a:pPr>
            <a:r>
              <a:rPr lang="en-US" sz="1700" dirty="0"/>
              <a:t>Increase employee engagement and retention</a:t>
            </a:r>
          </a:p>
        </p:txBody>
      </p:sp>
      <p:sp>
        <p:nvSpPr>
          <p:cNvPr id="47" name="Rectangle 46"/>
          <p:cNvSpPr/>
          <p:nvPr/>
        </p:nvSpPr>
        <p:spPr>
          <a:xfrm>
            <a:off x="468187" y="2287232"/>
            <a:ext cx="4922458" cy="2631490"/>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dirty="0">
                <a:effectLst/>
                <a:latin typeface="+mn-lt"/>
                <a:ea typeface="Calibri" panose="020F0502020204030204" pitchFamily="34" charset="0"/>
              </a:rPr>
              <a:t>Cut turnover, boost job fit.</a:t>
            </a:r>
          </a:p>
          <a:p>
            <a:pPr marL="285750" indent="-285750">
              <a:spcBef>
                <a:spcPts val="400"/>
              </a:spcBef>
              <a:spcAft>
                <a:spcPts val="600"/>
              </a:spcAft>
              <a:buFont typeface="Arial" panose="020B0604020202020204" pitchFamily="34" charset="0"/>
              <a:buChar char="•"/>
            </a:pPr>
            <a:r>
              <a:rPr lang="en-US" sz="2000" dirty="0">
                <a:effectLst/>
                <a:latin typeface="+mn-lt"/>
                <a:ea typeface="Calibri" panose="020F0502020204030204" pitchFamily="34" charset="0"/>
              </a:rPr>
              <a:t>Measures three key factors: personal history, attributes and characteristics and work preference.  </a:t>
            </a:r>
          </a:p>
          <a:p>
            <a:pPr marL="285750" indent="-285750">
              <a:spcBef>
                <a:spcPts val="400"/>
              </a:spcBef>
              <a:spcAft>
                <a:spcPts val="600"/>
              </a:spcAft>
              <a:buFont typeface="Arial" panose="020B0604020202020204" pitchFamily="34" charset="0"/>
              <a:buChar char="•"/>
            </a:pPr>
            <a:r>
              <a:rPr lang="en-US" sz="2000" dirty="0">
                <a:effectLst/>
                <a:latin typeface="+mn-lt"/>
                <a:ea typeface="Calibri" panose="020F0502020204030204" pitchFamily="34" charset="0"/>
              </a:rPr>
              <a:t>Mobile friendly and average completion time of 12 minutes.  </a:t>
            </a:r>
          </a:p>
          <a:p>
            <a:pPr>
              <a:spcBef>
                <a:spcPts val="400"/>
              </a:spcBef>
              <a:spcAft>
                <a:spcPts val="600"/>
              </a:spcAft>
            </a:pPr>
            <a:endParaRPr lang="en-US" sz="2000" kern="0" dirty="0"/>
          </a:p>
        </p:txBody>
      </p:sp>
      <p:pic>
        <p:nvPicPr>
          <p:cNvPr id="48" name="Picture 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79055" y="4652033"/>
            <a:ext cx="845821" cy="729657"/>
          </a:xfrm>
          <a:prstGeom prst="rect">
            <a:avLst/>
          </a:prstGeom>
        </p:spPr>
      </p:pic>
    </p:spTree>
    <p:extLst>
      <p:ext uri="{BB962C8B-B14F-4D97-AF65-F5344CB8AC3E}">
        <p14:creationId xmlns:p14="http://schemas.microsoft.com/office/powerpoint/2010/main" val="2321272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405022" y="1064533"/>
            <a:ext cx="11393517" cy="1046440"/>
          </a:xfrm>
          <a:prstGeom prst="rect">
            <a:avLst/>
          </a:prstGeom>
          <a:noFill/>
        </p:spPr>
        <p:txBody>
          <a:bodyPr wrap="square" rtlCol="0">
            <a:spAutoFit/>
          </a:bodyPr>
          <a:lstStyle/>
          <a:p>
            <a:r>
              <a:rPr lang="en-US" sz="2400" b="1" dirty="0" err="1"/>
              <a:t>Select</a:t>
            </a:r>
            <a:r>
              <a:rPr lang="en-US" sz="2400" b="1" i="1" dirty="0" err="1"/>
              <a:t>Write</a:t>
            </a:r>
            <a:endParaRPr lang="en-US" sz="2400" b="1" dirty="0"/>
          </a:p>
          <a:p>
            <a:r>
              <a:rPr lang="en-US" sz="2000" dirty="0">
                <a:solidFill>
                  <a:srgbClr val="000000"/>
                </a:solidFill>
                <a:latin typeface="+mn-lt"/>
              </a:rPr>
              <a:t>Assess the writing skills of job candidates. </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Writing Factors Assessed</a:t>
            </a:r>
          </a:p>
        </p:txBody>
      </p:sp>
      <p:sp>
        <p:nvSpPr>
          <p:cNvPr id="45" name="TextBox 44"/>
          <p:cNvSpPr txBox="1"/>
          <p:nvPr/>
        </p:nvSpPr>
        <p:spPr>
          <a:xfrm>
            <a:off x="6806651" y="2866929"/>
            <a:ext cx="3326113" cy="2457083"/>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sz="1600" dirty="0"/>
              <a:t>Accuracy and Completeness</a:t>
            </a:r>
          </a:p>
          <a:p>
            <a:pPr marL="285750" indent="-285750">
              <a:spcBef>
                <a:spcPts val="400"/>
              </a:spcBef>
              <a:spcAft>
                <a:spcPts val="600"/>
              </a:spcAft>
              <a:buFont typeface="Arial" panose="020B0604020202020204" pitchFamily="34" charset="0"/>
              <a:buChar char="•"/>
            </a:pPr>
            <a:r>
              <a:rPr lang="en-US" sz="1600" dirty="0"/>
              <a:t>Purpose and Impact</a:t>
            </a:r>
          </a:p>
          <a:p>
            <a:pPr marL="285750" indent="-285750">
              <a:spcBef>
                <a:spcPts val="400"/>
              </a:spcBef>
              <a:spcAft>
                <a:spcPts val="600"/>
              </a:spcAft>
              <a:buFont typeface="Arial" panose="020B0604020202020204" pitchFamily="34" charset="0"/>
              <a:buChar char="•"/>
            </a:pPr>
            <a:r>
              <a:rPr lang="en-US" sz="1600" dirty="0"/>
              <a:t>Writing Mechanics and Grammar</a:t>
            </a:r>
          </a:p>
          <a:p>
            <a:pPr marL="285750" indent="-285750">
              <a:spcBef>
                <a:spcPts val="400"/>
              </a:spcBef>
              <a:spcAft>
                <a:spcPts val="600"/>
              </a:spcAft>
              <a:buFont typeface="Arial" panose="020B0604020202020204" pitchFamily="34" charset="0"/>
              <a:buChar char="•"/>
            </a:pPr>
            <a:r>
              <a:rPr lang="en-US" sz="1600" dirty="0"/>
              <a:t>Vocab and Word Choice</a:t>
            </a:r>
          </a:p>
          <a:p>
            <a:pPr marL="285750" indent="-285750">
              <a:spcBef>
                <a:spcPts val="400"/>
              </a:spcBef>
              <a:spcAft>
                <a:spcPts val="600"/>
              </a:spcAft>
              <a:buFont typeface="Arial" panose="020B0604020202020204" pitchFamily="34" charset="0"/>
              <a:buChar char="•"/>
            </a:pPr>
            <a:r>
              <a:rPr lang="en-US" sz="1600" dirty="0"/>
              <a:t>Business Writing Style</a:t>
            </a:r>
          </a:p>
          <a:p>
            <a:pPr marL="285750" indent="-285750">
              <a:spcBef>
                <a:spcPts val="400"/>
              </a:spcBef>
              <a:spcAft>
                <a:spcPts val="600"/>
              </a:spcAft>
              <a:buFont typeface="Arial" panose="020B0604020202020204" pitchFamily="34" charset="0"/>
              <a:buChar char="•"/>
            </a:pPr>
            <a:r>
              <a:rPr lang="en-US" sz="1600" dirty="0"/>
              <a:t>Organization </a:t>
            </a:r>
          </a:p>
        </p:txBody>
      </p:sp>
      <p:sp>
        <p:nvSpPr>
          <p:cNvPr id="47" name="Rectangle 46"/>
          <p:cNvSpPr/>
          <p:nvPr/>
        </p:nvSpPr>
        <p:spPr>
          <a:xfrm>
            <a:off x="880466" y="2049123"/>
            <a:ext cx="4922458" cy="2503249"/>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kern="0" dirty="0"/>
              <a:t>Job candidates write a response to one or two prompts in the span of 20 minutes.</a:t>
            </a:r>
          </a:p>
          <a:p>
            <a:pPr marL="285750" indent="-285750">
              <a:spcBef>
                <a:spcPts val="400"/>
              </a:spcBef>
              <a:spcAft>
                <a:spcPts val="600"/>
              </a:spcAft>
              <a:buFont typeface="Arial" panose="020B0604020202020204" pitchFamily="34" charset="0"/>
              <a:buChar char="•"/>
            </a:pPr>
            <a:r>
              <a:rPr lang="en-US" sz="2000" kern="0" dirty="0"/>
              <a:t>Measures key writing skills needed for the job.</a:t>
            </a:r>
          </a:p>
          <a:p>
            <a:pPr marL="285750" indent="-285750">
              <a:spcBef>
                <a:spcPts val="400"/>
              </a:spcBef>
              <a:spcAft>
                <a:spcPts val="600"/>
              </a:spcAft>
              <a:buFont typeface="Arial" panose="020B0604020202020204" pitchFamily="34" charset="0"/>
              <a:buChar char="•"/>
            </a:pPr>
            <a:r>
              <a:rPr lang="en-US" sz="2000" kern="0" dirty="0"/>
              <a:t>Online platform enables onsite and remote testing.</a:t>
            </a:r>
          </a:p>
        </p:txBody>
      </p:sp>
      <p:pic>
        <p:nvPicPr>
          <p:cNvPr id="3" name="Picture 2">
            <a:extLst>
              <a:ext uri="{FF2B5EF4-FFF2-40B4-BE49-F238E27FC236}">
                <a16:creationId xmlns:a16="http://schemas.microsoft.com/office/drawing/2014/main" id="{C9E0E634-927C-8B7E-602B-1747936D4F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586" y="3781292"/>
            <a:ext cx="628356" cy="628356"/>
          </a:xfrm>
          <a:prstGeom prst="rect">
            <a:avLst/>
          </a:prstGeom>
        </p:spPr>
      </p:pic>
    </p:spTree>
    <p:extLst>
      <p:ext uri="{BB962C8B-B14F-4D97-AF65-F5344CB8AC3E}">
        <p14:creationId xmlns:p14="http://schemas.microsoft.com/office/powerpoint/2010/main" val="826864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405022" y="1064533"/>
            <a:ext cx="11393517" cy="1046440"/>
          </a:xfrm>
          <a:prstGeom prst="rect">
            <a:avLst/>
          </a:prstGeom>
          <a:noFill/>
        </p:spPr>
        <p:txBody>
          <a:bodyPr wrap="square" rtlCol="0">
            <a:spAutoFit/>
          </a:bodyPr>
          <a:lstStyle/>
          <a:p>
            <a:r>
              <a:rPr lang="en-US" sz="2400" b="1" dirty="0"/>
              <a:t>ASSET</a:t>
            </a:r>
          </a:p>
          <a:p>
            <a:r>
              <a:rPr lang="en-US" sz="2000" dirty="0">
                <a:solidFill>
                  <a:srgbClr val="000000"/>
                </a:solidFill>
                <a:latin typeface="+mn-lt"/>
              </a:rPr>
              <a:t>Identify an develop frontline leaders for your organization.</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700" b="1" kern="0" dirty="0">
                <a:solidFill>
                  <a:schemeClr val="bg1"/>
                </a:solidFill>
                <a:latin typeface="+mj-lt"/>
              </a:rPr>
              <a:t>Understand a Candidate’s Ability to</a:t>
            </a:r>
          </a:p>
        </p:txBody>
      </p:sp>
      <p:sp>
        <p:nvSpPr>
          <p:cNvPr id="45" name="TextBox 44"/>
          <p:cNvSpPr txBox="1"/>
          <p:nvPr/>
        </p:nvSpPr>
        <p:spPr>
          <a:xfrm>
            <a:off x="6591032" y="2866929"/>
            <a:ext cx="4041798" cy="2457083"/>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sz="1600" dirty="0"/>
              <a:t>Provide leadership </a:t>
            </a:r>
          </a:p>
          <a:p>
            <a:pPr marL="285750" indent="-285750">
              <a:spcBef>
                <a:spcPts val="400"/>
              </a:spcBef>
              <a:spcAft>
                <a:spcPts val="600"/>
              </a:spcAft>
              <a:buFont typeface="Arial" panose="020B0604020202020204" pitchFamily="34" charset="0"/>
              <a:buChar char="•"/>
            </a:pPr>
            <a:r>
              <a:rPr lang="en-US" sz="1600" dirty="0"/>
              <a:t>Understand and value employee participation </a:t>
            </a:r>
          </a:p>
          <a:p>
            <a:pPr marL="285750" indent="-285750">
              <a:spcBef>
                <a:spcPts val="400"/>
              </a:spcBef>
              <a:spcAft>
                <a:spcPts val="600"/>
              </a:spcAft>
              <a:buFont typeface="Arial" panose="020B0604020202020204" pitchFamily="34" charset="0"/>
              <a:buChar char="•"/>
            </a:pPr>
            <a:r>
              <a:rPr lang="en-US" sz="1600" dirty="0"/>
              <a:t>Handle employee problems </a:t>
            </a:r>
          </a:p>
          <a:p>
            <a:pPr marL="285750" indent="-285750">
              <a:spcBef>
                <a:spcPts val="400"/>
              </a:spcBef>
              <a:spcAft>
                <a:spcPts val="600"/>
              </a:spcAft>
              <a:buFont typeface="Arial" panose="020B0604020202020204" pitchFamily="34" charset="0"/>
              <a:buChar char="•"/>
            </a:pPr>
            <a:r>
              <a:rPr lang="en-US" sz="1600" dirty="0"/>
              <a:t>Analyze problems </a:t>
            </a:r>
          </a:p>
          <a:p>
            <a:pPr marL="285750" indent="-285750">
              <a:spcBef>
                <a:spcPts val="400"/>
              </a:spcBef>
              <a:spcAft>
                <a:spcPts val="600"/>
              </a:spcAft>
              <a:buFont typeface="Arial" panose="020B0604020202020204" pitchFamily="34" charset="0"/>
              <a:buChar char="•"/>
            </a:pPr>
            <a:r>
              <a:rPr lang="en-US" sz="1600" dirty="0"/>
              <a:t>Plan and organize </a:t>
            </a:r>
          </a:p>
          <a:p>
            <a:pPr marL="285750" indent="-285750">
              <a:spcBef>
                <a:spcPts val="400"/>
              </a:spcBef>
              <a:spcAft>
                <a:spcPts val="600"/>
              </a:spcAft>
              <a:buFont typeface="Arial" panose="020B0604020202020204" pitchFamily="34" charset="0"/>
              <a:buChar char="•"/>
            </a:pPr>
            <a:r>
              <a:rPr lang="en-US" sz="1600" dirty="0"/>
              <a:t>Build relationships with other managers</a:t>
            </a:r>
          </a:p>
        </p:txBody>
      </p:sp>
      <p:sp>
        <p:nvSpPr>
          <p:cNvPr id="47" name="Rectangle 46"/>
          <p:cNvSpPr/>
          <p:nvPr/>
        </p:nvSpPr>
        <p:spPr>
          <a:xfrm>
            <a:off x="880466" y="2110973"/>
            <a:ext cx="4922458" cy="3426579"/>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kern="0" dirty="0"/>
              <a:t>Collects info about a candidate’s work history and measuring their situation management and decision effectiveness. </a:t>
            </a:r>
          </a:p>
          <a:p>
            <a:pPr marL="285750" indent="-285750">
              <a:spcBef>
                <a:spcPts val="400"/>
              </a:spcBef>
              <a:spcAft>
                <a:spcPts val="600"/>
              </a:spcAft>
              <a:buFont typeface="Arial" panose="020B0604020202020204" pitchFamily="34" charset="0"/>
              <a:buChar char="•"/>
            </a:pPr>
            <a:r>
              <a:rPr lang="en-US" sz="2000" kern="0" dirty="0"/>
              <a:t>Helps companies improve performance, morale, and efficiency by having the most effective supervisors in place. </a:t>
            </a:r>
          </a:p>
          <a:p>
            <a:pPr marL="285750" indent="-285750">
              <a:spcBef>
                <a:spcPts val="400"/>
              </a:spcBef>
              <a:spcAft>
                <a:spcPts val="600"/>
              </a:spcAft>
              <a:buFont typeface="Arial" panose="020B0604020202020204" pitchFamily="34" charset="0"/>
              <a:buChar char="•"/>
            </a:pPr>
            <a:r>
              <a:rPr lang="en-US" sz="2000" kern="0" dirty="0"/>
              <a:t>Helps groom potential employees into first-level leader roles</a:t>
            </a:r>
          </a:p>
        </p:txBody>
      </p:sp>
      <p:pic>
        <p:nvPicPr>
          <p:cNvPr id="3" name="Picture 2">
            <a:extLst>
              <a:ext uri="{FF2B5EF4-FFF2-40B4-BE49-F238E27FC236}">
                <a16:creationId xmlns:a16="http://schemas.microsoft.com/office/drawing/2014/main" id="{5F5CE1EE-8C92-7C39-8D6A-00CC0C46225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11330" y="3630429"/>
            <a:ext cx="677490" cy="736084"/>
          </a:xfrm>
          <a:prstGeom prst="rect">
            <a:avLst/>
          </a:prstGeom>
        </p:spPr>
      </p:pic>
    </p:spTree>
    <p:extLst>
      <p:ext uri="{BB962C8B-B14F-4D97-AF65-F5344CB8AC3E}">
        <p14:creationId xmlns:p14="http://schemas.microsoft.com/office/powerpoint/2010/main" val="2042029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What Are We hearing from Members?    </a:t>
            </a:r>
          </a:p>
        </p:txBody>
      </p:sp>
      <p:sp>
        <p:nvSpPr>
          <p:cNvPr id="2" name="Slide Number Placeholder 1"/>
          <p:cNvSpPr>
            <a:spLocks noGrp="1"/>
          </p:cNvSpPr>
          <p:nvPr>
            <p:ph type="sldNum" sz="quarter" idx="4"/>
          </p:nvPr>
        </p:nvSpPr>
        <p:spPr/>
        <p:txBody>
          <a:bodyPr/>
          <a:lstStyle/>
          <a:p>
            <a:fld id="{FA06F0F5-DF6A-4E0E-AC03-6B0D0B0A1300}" type="slidenum">
              <a:rPr lang="en-US"/>
              <a:pPr/>
              <a:t>2</a:t>
            </a:fld>
            <a:endParaRPr lang="en-US" dirty="0"/>
          </a:p>
        </p:txBody>
      </p:sp>
      <p:sp>
        <p:nvSpPr>
          <p:cNvPr id="3" name="Rectangle 2"/>
          <p:cNvSpPr/>
          <p:nvPr/>
        </p:nvSpPr>
        <p:spPr>
          <a:xfrm>
            <a:off x="2593299" y="5137694"/>
            <a:ext cx="6120983" cy="1816266"/>
          </a:xfrm>
          <a:prstGeom prst="rect">
            <a:avLst/>
          </a:prstGeom>
        </p:spPr>
        <p:txBody>
          <a:bodyPr wrap="square">
            <a:spAutoFit/>
          </a:bodyPr>
          <a:lstStyle/>
          <a:p>
            <a:pPr algn="ctr">
              <a:spcBef>
                <a:spcPts val="600"/>
              </a:spcBef>
              <a:spcAft>
                <a:spcPts val="600"/>
              </a:spcAft>
              <a:tabLst>
                <a:tab pos="457189" algn="l"/>
              </a:tabLst>
            </a:pPr>
            <a:r>
              <a:rPr lang="en-US" sz="1867" dirty="0">
                <a:solidFill>
                  <a:schemeClr val="bg1"/>
                </a:solidFill>
                <a:latin typeface="Arial" panose="020B0604020202020204" pitchFamily="34" charset="0"/>
                <a:ea typeface="MS PGothic" panose="020B0600070205080204" pitchFamily="34" charset="-128"/>
                <a:cs typeface="Times New Roman" panose="02020603050405020304" pitchFamily="18" charset="0"/>
              </a:rPr>
              <a:t>In a recent CHRO survey on reasons for turnover, no HR leader said that uncaring and unsupportive leadership, lack of meaningful work, or unreliable and unsupportive people at work were reasons for their voluntary turnover. Our research finds that these are predictors of employee turnover, though.  </a:t>
            </a:r>
          </a:p>
        </p:txBody>
      </p:sp>
      <p:sp>
        <p:nvSpPr>
          <p:cNvPr id="4" name="TextBox 3"/>
          <p:cNvSpPr txBox="1"/>
          <p:nvPr/>
        </p:nvSpPr>
        <p:spPr>
          <a:xfrm>
            <a:off x="810685" y="1333383"/>
            <a:ext cx="8686800" cy="1938992"/>
          </a:xfrm>
          <a:prstGeom prst="rect">
            <a:avLst/>
          </a:prstGeom>
          <a:noFill/>
        </p:spPr>
        <p:txBody>
          <a:bodyPr wrap="square" rtlCol="0">
            <a:spAutoFit/>
          </a:bodyPr>
          <a:lstStyle/>
          <a:p>
            <a:pPr marL="380990" indent="-380990">
              <a:buFont typeface="Arial" panose="020B0604020202020204" pitchFamily="34" charset="0"/>
              <a:buChar char="•"/>
            </a:pPr>
            <a:r>
              <a:rPr lang="en-US" sz="2400" dirty="0"/>
              <a:t>Pressure to fill positions quickly</a:t>
            </a:r>
          </a:p>
          <a:p>
            <a:pPr marL="380990" indent="-380990">
              <a:buFont typeface="Arial" panose="020B0604020202020204" pitchFamily="34" charset="0"/>
              <a:buChar char="•"/>
            </a:pPr>
            <a:r>
              <a:rPr lang="en-US" sz="2400" dirty="0"/>
              <a:t>Candidate Quality</a:t>
            </a:r>
          </a:p>
          <a:p>
            <a:pPr marL="380990" indent="-380990">
              <a:buFont typeface="Arial" panose="020B0604020202020204" pitchFamily="34" charset="0"/>
              <a:buChar char="•"/>
            </a:pPr>
            <a:r>
              <a:rPr lang="en-US" sz="2400" dirty="0"/>
              <a:t>Candidate engagement/drop off</a:t>
            </a:r>
          </a:p>
          <a:p>
            <a:endParaRPr lang="en-US" sz="2400" dirty="0"/>
          </a:p>
          <a:p>
            <a:endParaRPr lang="en-US" sz="2400" dirty="0"/>
          </a:p>
        </p:txBody>
      </p:sp>
      <p:sp>
        <p:nvSpPr>
          <p:cNvPr id="7" name="TextBox 6"/>
          <p:cNvSpPr txBox="1"/>
          <p:nvPr/>
        </p:nvSpPr>
        <p:spPr>
          <a:xfrm>
            <a:off x="849444" y="3167922"/>
            <a:ext cx="9971629" cy="1569660"/>
          </a:xfrm>
          <a:prstGeom prst="rect">
            <a:avLst/>
          </a:prstGeom>
          <a:solidFill>
            <a:schemeClr val="accent1"/>
          </a:solidFill>
          <a:ln cmpd="sng">
            <a:solidFill>
              <a:schemeClr val="accent1"/>
            </a:solidFill>
          </a:ln>
        </p:spPr>
        <p:txBody>
          <a:bodyPr wrap="square" rtlCol="0">
            <a:spAutoFit/>
          </a:bodyPr>
          <a:lstStyle/>
          <a:p>
            <a:r>
              <a:rPr lang="en-US" sz="2400" dirty="0">
                <a:solidFill>
                  <a:schemeClr val="bg1"/>
                </a:solidFill>
              </a:rPr>
              <a:t>In a survey, 74% of candidates believe assessments help them demonstrate their full potential to employers, beyond their past experience and work history.*</a:t>
            </a:r>
          </a:p>
          <a:p>
            <a:endParaRPr lang="en-US" sz="2400" dirty="0">
              <a:solidFill>
                <a:schemeClr val="bg1"/>
              </a:solidFill>
            </a:endParaRPr>
          </a:p>
        </p:txBody>
      </p:sp>
      <p:sp>
        <p:nvSpPr>
          <p:cNvPr id="8" name="Rectangle 7"/>
          <p:cNvSpPr/>
          <p:nvPr/>
        </p:nvSpPr>
        <p:spPr>
          <a:xfrm>
            <a:off x="849444" y="5894685"/>
            <a:ext cx="5711419" cy="461665"/>
          </a:xfrm>
          <a:prstGeom prst="rect">
            <a:avLst/>
          </a:prstGeom>
        </p:spPr>
        <p:txBody>
          <a:bodyPr wrap="square">
            <a:spAutoFit/>
          </a:bodyPr>
          <a:lstStyle/>
          <a:p>
            <a:r>
              <a:rPr lang="en-US" sz="1467" dirty="0">
                <a:solidFill>
                  <a:srgbClr val="454E59"/>
                </a:solidFill>
                <a:latin typeface="Gloriola-Light"/>
              </a:rPr>
              <a:t>*2022 Candidate Experience Report study conducted by Criteria Corp.</a:t>
            </a:r>
            <a:r>
              <a:rPr lang="en-US" sz="2400" dirty="0">
                <a:solidFill>
                  <a:srgbClr val="454E59"/>
                </a:solidFill>
                <a:latin typeface="Gloriola-Light"/>
              </a:rPr>
              <a:t> </a:t>
            </a:r>
          </a:p>
        </p:txBody>
      </p:sp>
    </p:spTree>
    <p:extLst>
      <p:ext uri="{BB962C8B-B14F-4D97-AF65-F5344CB8AC3E}">
        <p14:creationId xmlns:p14="http://schemas.microsoft.com/office/powerpoint/2010/main" val="1045775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t>Recruiting and Selection Assessments Are More Important Than Ever</a:t>
            </a:r>
          </a:p>
        </p:txBody>
      </p:sp>
      <p:sp>
        <p:nvSpPr>
          <p:cNvPr id="13" name="Rectangle 12"/>
          <p:cNvSpPr/>
          <p:nvPr/>
        </p:nvSpPr>
        <p:spPr>
          <a:xfrm>
            <a:off x="4374315" y="2189320"/>
            <a:ext cx="3464609" cy="2980806"/>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39830" y="2402422"/>
            <a:ext cx="3333578" cy="1569660"/>
          </a:xfrm>
          <a:prstGeom prst="rect">
            <a:avLst/>
          </a:prstGeom>
        </p:spPr>
        <p:txBody>
          <a:bodyPr wrap="square">
            <a:spAutoFit/>
          </a:bodyPr>
          <a:lstStyle/>
          <a:p>
            <a:pPr algn="ctr">
              <a:spcAft>
                <a:spcPts val="600"/>
              </a:spcAft>
            </a:pPr>
            <a:r>
              <a:rPr lang="en-US" dirty="0"/>
              <a:t>The average cost of a bad hire can reach up to </a:t>
            </a:r>
          </a:p>
          <a:p>
            <a:pPr algn="ctr">
              <a:spcAft>
                <a:spcPts val="600"/>
              </a:spcAft>
            </a:pPr>
            <a:r>
              <a:rPr lang="en-US" sz="3200" b="1" dirty="0">
                <a:solidFill>
                  <a:srgbClr val="00788E"/>
                </a:solidFill>
              </a:rPr>
              <a:t>30%</a:t>
            </a:r>
          </a:p>
          <a:p>
            <a:pPr algn="ctr">
              <a:spcAft>
                <a:spcPts val="600"/>
              </a:spcAft>
            </a:pPr>
            <a:r>
              <a:rPr lang="en-US" dirty="0"/>
              <a:t>of his or her first-year income</a:t>
            </a:r>
            <a:r>
              <a:rPr lang="en-US" baseline="30000" dirty="0"/>
              <a:t>2</a:t>
            </a:r>
          </a:p>
        </p:txBody>
      </p:sp>
      <p:sp>
        <p:nvSpPr>
          <p:cNvPr id="15" name="Rectangle 14"/>
          <p:cNvSpPr/>
          <p:nvPr/>
        </p:nvSpPr>
        <p:spPr>
          <a:xfrm>
            <a:off x="4374315" y="1365013"/>
            <a:ext cx="3464609" cy="905256"/>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2">
            <a:extLst>
              <a:ext uri="{FF2B5EF4-FFF2-40B4-BE49-F238E27FC236}">
                <a16:creationId xmlns:a16="http://schemas.microsoft.com/office/drawing/2014/main" id="{E297B020-5162-4D5C-B266-201B74FD7BED}"/>
              </a:ext>
            </a:extLst>
          </p:cNvPr>
          <p:cNvSpPr txBox="1">
            <a:spLocks/>
          </p:cNvSpPr>
          <p:nvPr/>
        </p:nvSpPr>
        <p:spPr>
          <a:xfrm>
            <a:off x="4558935" y="1570720"/>
            <a:ext cx="3086489" cy="46558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2000" b="1" kern="0" dirty="0">
                <a:solidFill>
                  <a:schemeClr val="bg1"/>
                </a:solidFill>
                <a:latin typeface="+mj-lt"/>
              </a:rPr>
              <a:t>Save Time and Money</a:t>
            </a:r>
          </a:p>
        </p:txBody>
      </p:sp>
      <p:sp>
        <p:nvSpPr>
          <p:cNvPr id="8" name="Rectangle 7"/>
          <p:cNvSpPr/>
          <p:nvPr/>
        </p:nvSpPr>
        <p:spPr>
          <a:xfrm>
            <a:off x="610193" y="2185399"/>
            <a:ext cx="3463443" cy="2984726"/>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609608" y="2321492"/>
            <a:ext cx="3464609" cy="2523768"/>
          </a:xfrm>
          <a:prstGeom prst="rect">
            <a:avLst/>
          </a:prstGeom>
        </p:spPr>
        <p:txBody>
          <a:bodyPr wrap="square">
            <a:spAutoFit/>
          </a:bodyPr>
          <a:lstStyle/>
          <a:p>
            <a:pPr algn="ctr"/>
            <a:r>
              <a:rPr lang="en-US" sz="3200" b="1" dirty="0">
                <a:solidFill>
                  <a:srgbClr val="00788E"/>
                </a:solidFill>
              </a:rPr>
              <a:t>78%</a:t>
            </a:r>
          </a:p>
          <a:p>
            <a:pPr algn="ctr"/>
            <a:r>
              <a:rPr lang="en-US" dirty="0"/>
              <a:t>of resumes make candidates </a:t>
            </a:r>
            <a:r>
              <a:rPr lang="en-US" b="1" dirty="0">
                <a:solidFill>
                  <a:srgbClr val="00788E"/>
                </a:solidFill>
              </a:rPr>
              <a:t>appear ideal for the job </a:t>
            </a:r>
          </a:p>
          <a:p>
            <a:pPr algn="ctr"/>
            <a:r>
              <a:rPr lang="en-US" dirty="0"/>
              <a:t>and </a:t>
            </a:r>
          </a:p>
          <a:p>
            <a:pPr algn="ctr"/>
            <a:r>
              <a:rPr lang="en-US" dirty="0"/>
              <a:t>poorly structured interviews    </a:t>
            </a:r>
            <a:r>
              <a:rPr lang="en-US" b="1" dirty="0">
                <a:solidFill>
                  <a:srgbClr val="00788E"/>
                </a:solidFill>
              </a:rPr>
              <a:t>do not offer valuable insight </a:t>
            </a:r>
            <a:r>
              <a:rPr lang="en-US" dirty="0"/>
              <a:t>regarding the candidate’s likelihood of success.</a:t>
            </a:r>
            <a:r>
              <a:rPr lang="en-US" baseline="30000" dirty="0"/>
              <a:t>1</a:t>
            </a:r>
          </a:p>
        </p:txBody>
      </p:sp>
      <p:sp>
        <p:nvSpPr>
          <p:cNvPr id="10" name="Rectangle 9"/>
          <p:cNvSpPr/>
          <p:nvPr/>
        </p:nvSpPr>
        <p:spPr>
          <a:xfrm>
            <a:off x="609609" y="1365014"/>
            <a:ext cx="3464609" cy="900574"/>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E297B020-5162-4D5C-B266-201B74FD7BED}"/>
              </a:ext>
            </a:extLst>
          </p:cNvPr>
          <p:cNvSpPr txBox="1">
            <a:spLocks/>
          </p:cNvSpPr>
          <p:nvPr/>
        </p:nvSpPr>
        <p:spPr>
          <a:xfrm>
            <a:off x="670394" y="1451857"/>
            <a:ext cx="3403242" cy="628414"/>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2000" b="1" kern="0" dirty="0">
                <a:solidFill>
                  <a:schemeClr val="bg1"/>
                </a:solidFill>
                <a:latin typeface="+mj-lt"/>
              </a:rPr>
              <a:t>Resumes and Interviews Aren’t Enough</a:t>
            </a:r>
          </a:p>
        </p:txBody>
      </p:sp>
      <p:sp>
        <p:nvSpPr>
          <p:cNvPr id="27" name="Rectangle 26"/>
          <p:cNvSpPr/>
          <p:nvPr/>
        </p:nvSpPr>
        <p:spPr>
          <a:xfrm>
            <a:off x="8139022" y="2189319"/>
            <a:ext cx="3464609" cy="298080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8204537" y="2402422"/>
            <a:ext cx="3333578" cy="2031325"/>
          </a:xfrm>
          <a:prstGeom prst="rect">
            <a:avLst/>
          </a:prstGeom>
        </p:spPr>
        <p:txBody>
          <a:bodyPr wrap="square">
            <a:spAutoFit/>
          </a:bodyPr>
          <a:lstStyle/>
          <a:p>
            <a:pPr algn="ctr">
              <a:spcAft>
                <a:spcPts val="600"/>
              </a:spcAft>
            </a:pPr>
            <a:r>
              <a:rPr lang="en-US" dirty="0"/>
              <a:t>Using an evidence-based recruiting process “</a:t>
            </a:r>
            <a:r>
              <a:rPr lang="en-US" b="1" dirty="0">
                <a:solidFill>
                  <a:srgbClr val="00788E"/>
                </a:solidFill>
              </a:rPr>
              <a:t>increases legal defensibility</a:t>
            </a:r>
            <a:r>
              <a:rPr lang="en-US" dirty="0">
                <a:solidFill>
                  <a:srgbClr val="00788E"/>
                </a:solidFill>
              </a:rPr>
              <a:t> </a:t>
            </a:r>
            <a:r>
              <a:rPr lang="en-US" dirty="0"/>
              <a:t>… as it provides employers with </a:t>
            </a:r>
            <a:r>
              <a:rPr lang="en-US" b="1" dirty="0">
                <a:solidFill>
                  <a:srgbClr val="00788E"/>
                </a:solidFill>
              </a:rPr>
              <a:t>objective, scientifically validated predictors of success in a job</a:t>
            </a:r>
            <a:r>
              <a:rPr lang="en-US" dirty="0">
                <a:solidFill>
                  <a:srgbClr val="00788E"/>
                </a:solidFill>
              </a:rPr>
              <a:t>.”</a:t>
            </a:r>
            <a:r>
              <a:rPr lang="en-US" baseline="30000" dirty="0"/>
              <a:t>3</a:t>
            </a:r>
          </a:p>
        </p:txBody>
      </p:sp>
      <p:sp>
        <p:nvSpPr>
          <p:cNvPr id="31" name="Rectangle 30"/>
          <p:cNvSpPr/>
          <p:nvPr/>
        </p:nvSpPr>
        <p:spPr>
          <a:xfrm>
            <a:off x="8139022" y="1365013"/>
            <a:ext cx="3464609" cy="905256"/>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Content Placeholder 2">
            <a:extLst>
              <a:ext uri="{FF2B5EF4-FFF2-40B4-BE49-F238E27FC236}">
                <a16:creationId xmlns:a16="http://schemas.microsoft.com/office/drawing/2014/main" id="{E297B020-5162-4D5C-B266-201B74FD7BED}"/>
              </a:ext>
            </a:extLst>
          </p:cNvPr>
          <p:cNvSpPr txBox="1">
            <a:spLocks/>
          </p:cNvSpPr>
          <p:nvPr/>
        </p:nvSpPr>
        <p:spPr>
          <a:xfrm>
            <a:off x="8204537" y="1561357"/>
            <a:ext cx="3399094" cy="46558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2000" b="1" kern="0" dirty="0">
                <a:solidFill>
                  <a:schemeClr val="bg1"/>
                </a:solidFill>
                <a:latin typeface="+mj-lt"/>
              </a:rPr>
              <a:t>Help to do the </a:t>
            </a:r>
            <a:br>
              <a:rPr lang="en-US" sz="2000" b="1" kern="0" dirty="0">
                <a:solidFill>
                  <a:schemeClr val="bg1"/>
                </a:solidFill>
                <a:latin typeface="+mj-lt"/>
              </a:rPr>
            </a:br>
            <a:r>
              <a:rPr lang="en-US" sz="2000" b="1" kern="0" dirty="0">
                <a:solidFill>
                  <a:schemeClr val="bg1"/>
                </a:solidFill>
                <a:latin typeface="+mj-lt"/>
              </a:rPr>
              <a:t>Right Thing</a:t>
            </a:r>
          </a:p>
        </p:txBody>
      </p:sp>
      <p:sp>
        <p:nvSpPr>
          <p:cNvPr id="7" name="TextBox 6"/>
          <p:cNvSpPr txBox="1"/>
          <p:nvPr/>
        </p:nvSpPr>
        <p:spPr>
          <a:xfrm>
            <a:off x="610191" y="5889872"/>
            <a:ext cx="9634874" cy="830997"/>
          </a:xfrm>
          <a:prstGeom prst="rect">
            <a:avLst/>
          </a:prstGeom>
          <a:noFill/>
        </p:spPr>
        <p:txBody>
          <a:bodyPr wrap="square" rtlCol="0">
            <a:spAutoFit/>
          </a:bodyPr>
          <a:lstStyle/>
          <a:p>
            <a:pPr marL="115888" indent="-115888">
              <a:buAutoNum type="arabicPeriod"/>
            </a:pPr>
            <a:r>
              <a:rPr lang="en-US" sz="800" dirty="0"/>
              <a:t>“The Importance of Assessment Tests in Employment Selection,” </a:t>
            </a:r>
            <a:r>
              <a:rPr lang="en-US" sz="800" dirty="0" err="1"/>
              <a:t>iPrep</a:t>
            </a:r>
            <a:r>
              <a:rPr lang="en-US" sz="800" dirty="0"/>
              <a:t>.</a:t>
            </a:r>
            <a:br>
              <a:rPr lang="en-US" sz="800" dirty="0"/>
            </a:br>
            <a:r>
              <a:rPr lang="en-US" sz="800" u="sng" dirty="0">
                <a:hlinkClick r:id="rId3"/>
              </a:rPr>
              <a:t>https://www.iprep.online/the-importance-of-assessment-tests-in-employment-selection/</a:t>
            </a:r>
            <a:endParaRPr lang="en-US" sz="800" u="sng" dirty="0"/>
          </a:p>
          <a:p>
            <a:pPr marL="115888" indent="-115888">
              <a:buAutoNum type="arabicPeriod"/>
            </a:pPr>
            <a:r>
              <a:rPr lang="en-US" sz="800" dirty="0"/>
              <a:t>“Why Employers Rely on Behavioral Assessments for Hiring,” </a:t>
            </a:r>
            <a:r>
              <a:rPr lang="en-US" sz="800" dirty="0" err="1"/>
              <a:t>EmployTest</a:t>
            </a:r>
            <a:r>
              <a:rPr lang="en-US" sz="800" dirty="0"/>
              <a:t>, June 15, 2022.</a:t>
            </a:r>
            <a:br>
              <a:rPr lang="en-US" sz="800" dirty="0"/>
            </a:br>
            <a:r>
              <a:rPr lang="en-US" sz="800" u="sng" dirty="0">
                <a:hlinkClick r:id="rId4"/>
              </a:rPr>
              <a:t>https://www.employtest.com/hrblog/behavioral-assessments-for-hiring</a:t>
            </a:r>
            <a:endParaRPr lang="en-US" sz="800" u="sng" dirty="0"/>
          </a:p>
          <a:p>
            <a:pPr marL="115888" indent="-115888">
              <a:buAutoNum type="arabicPeriod"/>
            </a:pPr>
            <a:r>
              <a:rPr lang="en-US" sz="800" dirty="0"/>
              <a:t>“Why Personality Assessments Are More Important Than Ever,” The HR Director, January 19, 2021.</a:t>
            </a:r>
            <a:br>
              <a:rPr lang="en-US" sz="800" dirty="0"/>
            </a:br>
            <a:r>
              <a:rPr lang="en-US" sz="800" u="sng" dirty="0">
                <a:hlinkClick r:id="rId5"/>
              </a:rPr>
              <a:t>https://www.thehrdirector.com/business-news/recruitment/five-reasons-why-personality-assessments-could-lead-to-more-successful-hires-in-2021/</a:t>
            </a:r>
            <a:endParaRPr lang="en-US" sz="800" dirty="0"/>
          </a:p>
        </p:txBody>
      </p:sp>
    </p:spTree>
    <p:extLst>
      <p:ext uri="{BB962C8B-B14F-4D97-AF65-F5344CB8AC3E}">
        <p14:creationId xmlns:p14="http://schemas.microsoft.com/office/powerpoint/2010/main" val="168452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82" y="-89858"/>
            <a:ext cx="12191998" cy="890341"/>
          </a:xfrm>
        </p:spPr>
        <p:txBody>
          <a:bodyPr/>
          <a:lstStyle/>
          <a:p>
            <a:r>
              <a:rPr lang="en-US" dirty="0"/>
              <a:t>The Story of Our Hiring Assessments</a:t>
            </a:r>
          </a:p>
        </p:txBody>
      </p:sp>
      <p:sp>
        <p:nvSpPr>
          <p:cNvPr id="32" name="Rectangle 31"/>
          <p:cNvSpPr/>
          <p:nvPr/>
        </p:nvSpPr>
        <p:spPr>
          <a:xfrm>
            <a:off x="240759" y="984428"/>
            <a:ext cx="11407902" cy="707886"/>
          </a:xfrm>
          <a:prstGeom prst="rect">
            <a:avLst/>
          </a:prstGeom>
        </p:spPr>
        <p:txBody>
          <a:bodyPr wrap="square">
            <a:spAutoFit/>
          </a:bodyPr>
          <a:lstStyle/>
          <a:p>
            <a:r>
              <a:rPr lang="en-US" sz="2000" dirty="0"/>
              <a:t>We understand the hiring and onboarding challenges unique to our industry and draw on historically broad and deep data sources in support of our assessments. </a:t>
            </a:r>
          </a:p>
        </p:txBody>
      </p:sp>
      <p:sp>
        <p:nvSpPr>
          <p:cNvPr id="21" name="Oval 20"/>
          <p:cNvSpPr/>
          <p:nvPr/>
        </p:nvSpPr>
        <p:spPr>
          <a:xfrm>
            <a:off x="1830880" y="2304412"/>
            <a:ext cx="1704975" cy="1704975"/>
          </a:xfrm>
          <a:prstGeom prst="ellipse">
            <a:avLst/>
          </a:prstGeom>
          <a:solidFill>
            <a:srgbClr val="F2F1EE"/>
          </a:solidFill>
          <a:ln w="19050">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064974" y="2304412"/>
            <a:ext cx="1704975" cy="1704975"/>
          </a:xfrm>
          <a:prstGeom prst="ellipse">
            <a:avLst/>
          </a:prstGeom>
          <a:solidFill>
            <a:srgbClr val="F2F1EE"/>
          </a:solidFill>
          <a:ln w="19050">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8299068" y="2304412"/>
            <a:ext cx="1704975" cy="1704975"/>
          </a:xfrm>
          <a:prstGeom prst="ellipse">
            <a:avLst/>
          </a:prstGeom>
          <a:solidFill>
            <a:srgbClr val="F2F1EE"/>
          </a:solidFill>
          <a:ln w="19050">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Process 34"/>
          <p:cNvSpPr/>
          <p:nvPr/>
        </p:nvSpPr>
        <p:spPr>
          <a:xfrm>
            <a:off x="1297714" y="4211627"/>
            <a:ext cx="2771307" cy="1157023"/>
          </a:xfrm>
          <a:prstGeom prst="flowChartProcess">
            <a:avLst/>
          </a:prstGeom>
          <a:solidFill>
            <a:srgbClr val="F9C6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Anchored in Research</a:t>
            </a:r>
          </a:p>
        </p:txBody>
      </p:sp>
      <p:sp>
        <p:nvSpPr>
          <p:cNvPr id="36" name="Flowchart: Process 35"/>
          <p:cNvSpPr/>
          <p:nvPr/>
        </p:nvSpPr>
        <p:spPr>
          <a:xfrm>
            <a:off x="4531808" y="4211627"/>
            <a:ext cx="2771307" cy="1157023"/>
          </a:xfrm>
          <a:prstGeom prst="flowChartProcess">
            <a:avLst/>
          </a:prstGeom>
          <a:solidFill>
            <a:srgbClr val="F9C6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By the Industry, for the Industry</a:t>
            </a:r>
          </a:p>
        </p:txBody>
      </p:sp>
      <p:sp>
        <p:nvSpPr>
          <p:cNvPr id="37" name="Flowchart: Process 36"/>
          <p:cNvSpPr/>
          <p:nvPr/>
        </p:nvSpPr>
        <p:spPr>
          <a:xfrm>
            <a:off x="7765902" y="4211627"/>
            <a:ext cx="2771307" cy="1157023"/>
          </a:xfrm>
          <a:prstGeom prst="flowChartProcess">
            <a:avLst/>
          </a:prstGeom>
          <a:solidFill>
            <a:srgbClr val="F9C6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Continuously Measured and Validated</a:t>
            </a:r>
          </a:p>
        </p:txBody>
      </p:sp>
      <p:pic>
        <p:nvPicPr>
          <p:cNvPr id="39" name="Picture 12" descr="http://llglobal/cs/mktg/Collateral/Icons/Brand%20icons/chart-bar-%20(2).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39299" y="2650683"/>
            <a:ext cx="1088136" cy="87159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74135" y="2631141"/>
            <a:ext cx="1088136" cy="105151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73393" y="2650683"/>
            <a:ext cx="1088136" cy="938693"/>
          </a:xfrm>
          <a:prstGeom prst="rect">
            <a:avLst/>
          </a:prstGeom>
        </p:spPr>
      </p:pic>
    </p:spTree>
    <p:extLst>
      <p:ext uri="{BB962C8B-B14F-4D97-AF65-F5344CB8AC3E}">
        <p14:creationId xmlns:p14="http://schemas.microsoft.com/office/powerpoint/2010/main" val="2209994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Achieve Your Employee Recruiting and Selection Goals</a:t>
            </a:r>
            <a:endParaRPr lang="en-US" dirty="0">
              <a:solidFill>
                <a:srgbClr val="FF0000"/>
              </a:solidFill>
            </a:endParaRPr>
          </a:p>
        </p:txBody>
      </p:sp>
      <p:sp>
        <p:nvSpPr>
          <p:cNvPr id="26" name="Rectangle 25"/>
          <p:cNvSpPr/>
          <p:nvPr/>
        </p:nvSpPr>
        <p:spPr>
          <a:xfrm>
            <a:off x="889485" y="1739863"/>
            <a:ext cx="5686081" cy="4201150"/>
          </a:xfrm>
          <a:prstGeom prst="rect">
            <a:avLst/>
          </a:prstGeom>
        </p:spPr>
        <p:txBody>
          <a:bodyPr wrap="square">
            <a:spAutoFit/>
          </a:bodyPr>
          <a:lstStyle/>
          <a:p>
            <a:pPr>
              <a:spcAft>
                <a:spcPts val="600"/>
              </a:spcAft>
            </a:pPr>
            <a:r>
              <a:rPr lang="en-US" sz="2000" b="1" dirty="0"/>
              <a:t>Contact Center Staff</a:t>
            </a:r>
          </a:p>
          <a:p>
            <a:pPr marL="171450" indent="-171450">
              <a:spcAft>
                <a:spcPts val="600"/>
              </a:spcAft>
              <a:buFont typeface="Arial" panose="020B0604020202020204" pitchFamily="34" charset="0"/>
              <a:buChar char="•"/>
            </a:pPr>
            <a:r>
              <a:rPr lang="en-US" dirty="0"/>
              <a:t>Performance Skills Index for Contact Centers</a:t>
            </a:r>
          </a:p>
          <a:p>
            <a:pPr marL="171450" indent="-171450">
              <a:spcAft>
                <a:spcPts val="600"/>
              </a:spcAft>
              <a:buFont typeface="Arial" panose="020B0604020202020204" pitchFamily="34" charset="0"/>
              <a:buChar char="•"/>
            </a:pPr>
            <a:r>
              <a:rPr lang="en-US" dirty="0" err="1"/>
              <a:t>REPeValuator</a:t>
            </a:r>
            <a:endParaRPr lang="en-US" dirty="0"/>
          </a:p>
          <a:p>
            <a:pPr marL="171450" indent="-171450">
              <a:spcAft>
                <a:spcPts val="600"/>
              </a:spcAft>
              <a:buFont typeface="Arial" panose="020B0604020202020204" pitchFamily="34" charset="0"/>
              <a:buChar char="•"/>
            </a:pPr>
            <a:r>
              <a:rPr lang="en-US" dirty="0"/>
              <a:t>Personality Styles Profile</a:t>
            </a:r>
          </a:p>
          <a:p>
            <a:pPr marL="171450" indent="-171450">
              <a:spcAft>
                <a:spcPts val="600"/>
              </a:spcAft>
              <a:buFont typeface="Arial" panose="020B0604020202020204" pitchFamily="34" charset="0"/>
              <a:buChar char="•"/>
            </a:pPr>
            <a:r>
              <a:rPr lang="en-US" dirty="0" err="1"/>
              <a:t>SkilTrak</a:t>
            </a:r>
            <a:endParaRPr lang="en-US" dirty="0"/>
          </a:p>
          <a:p>
            <a:pPr marL="171450" indent="-171450">
              <a:spcAft>
                <a:spcPts val="600"/>
              </a:spcAft>
              <a:buFont typeface="Arial" panose="020B0604020202020204" pitchFamily="34" charset="0"/>
              <a:buChar char="•"/>
            </a:pPr>
            <a:r>
              <a:rPr lang="en-US" dirty="0"/>
              <a:t>Retention Index </a:t>
            </a:r>
          </a:p>
          <a:p>
            <a:pPr>
              <a:spcAft>
                <a:spcPts val="600"/>
              </a:spcAft>
            </a:pPr>
            <a:endParaRPr lang="en-US" sz="200" dirty="0"/>
          </a:p>
          <a:p>
            <a:pPr>
              <a:spcAft>
                <a:spcPts val="600"/>
              </a:spcAft>
            </a:pPr>
            <a:r>
              <a:rPr lang="en-US" sz="2000" b="1" dirty="0"/>
              <a:t>Home Office</a:t>
            </a:r>
          </a:p>
          <a:p>
            <a:pPr marL="171450" indent="-171450">
              <a:spcAft>
                <a:spcPts val="600"/>
              </a:spcAft>
              <a:buFont typeface="Arial" panose="020B0604020202020204" pitchFamily="34" charset="0"/>
              <a:buChar char="•"/>
            </a:pPr>
            <a:r>
              <a:rPr lang="en-US" dirty="0"/>
              <a:t>Entry Level</a:t>
            </a:r>
          </a:p>
          <a:p>
            <a:pPr marL="171450" indent="-171450">
              <a:spcAft>
                <a:spcPts val="600"/>
              </a:spcAft>
              <a:buFont typeface="Arial" panose="020B0604020202020204" pitchFamily="34" charset="0"/>
              <a:buChar char="•"/>
            </a:pPr>
            <a:r>
              <a:rPr lang="en-US" dirty="0" err="1"/>
              <a:t>SelectWrite</a:t>
            </a:r>
            <a:endParaRPr lang="en-US" dirty="0"/>
          </a:p>
          <a:p>
            <a:pPr marL="171450" indent="-171450">
              <a:spcAft>
                <a:spcPts val="600"/>
              </a:spcAft>
              <a:buFont typeface="Arial" panose="020B0604020202020204" pitchFamily="34" charset="0"/>
              <a:buChar char="•"/>
            </a:pPr>
            <a:endParaRPr lang="en-US" sz="100" dirty="0"/>
          </a:p>
          <a:p>
            <a:pPr>
              <a:spcAft>
                <a:spcPts val="600"/>
              </a:spcAft>
            </a:pPr>
            <a:r>
              <a:rPr lang="en-US" sz="2000" b="1" dirty="0"/>
              <a:t>Leadership</a:t>
            </a:r>
          </a:p>
          <a:p>
            <a:pPr marL="171450" indent="-171450">
              <a:spcAft>
                <a:spcPts val="600"/>
              </a:spcAft>
              <a:buFont typeface="Arial" panose="020B0604020202020204" pitchFamily="34" charset="0"/>
              <a:buChar char="•"/>
            </a:pPr>
            <a:r>
              <a:rPr lang="en-US" dirty="0"/>
              <a:t>ASSET</a:t>
            </a:r>
          </a:p>
        </p:txBody>
      </p:sp>
      <p:sp>
        <p:nvSpPr>
          <p:cNvPr id="33" name="Content Placeholder 2">
            <a:extLst>
              <a:ext uri="{FF2B5EF4-FFF2-40B4-BE49-F238E27FC236}">
                <a16:creationId xmlns:a16="http://schemas.microsoft.com/office/drawing/2014/main" id="{E297B020-5162-4D5C-B266-201B74FD7BED}"/>
              </a:ext>
            </a:extLst>
          </p:cNvPr>
          <p:cNvSpPr txBox="1">
            <a:spLocks/>
          </p:cNvSpPr>
          <p:nvPr/>
        </p:nvSpPr>
        <p:spPr>
          <a:xfrm>
            <a:off x="8168158" y="2367797"/>
            <a:ext cx="3370539" cy="46558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2400" b="1" kern="0" dirty="0">
                <a:solidFill>
                  <a:schemeClr val="bg1"/>
                </a:solidFill>
                <a:latin typeface="+mj-lt"/>
              </a:rPr>
              <a:t>Leadership</a:t>
            </a:r>
          </a:p>
        </p:txBody>
      </p:sp>
      <p:sp>
        <p:nvSpPr>
          <p:cNvPr id="35" name="TextBox 34"/>
          <p:cNvSpPr txBox="1"/>
          <p:nvPr/>
        </p:nvSpPr>
        <p:spPr>
          <a:xfrm>
            <a:off x="801816" y="6216563"/>
            <a:ext cx="4897751" cy="400110"/>
          </a:xfrm>
          <a:prstGeom prst="rect">
            <a:avLst/>
          </a:prstGeom>
          <a:noFill/>
        </p:spPr>
        <p:txBody>
          <a:bodyPr wrap="none" rtlCol="0">
            <a:spAutoFit/>
          </a:bodyPr>
          <a:lstStyle/>
          <a:p>
            <a:r>
              <a:rPr lang="en-US" sz="2000" dirty="0"/>
              <a:t>Learn more at </a:t>
            </a:r>
            <a:r>
              <a:rPr lang="en-US" sz="2000" dirty="0">
                <a:hlinkClick r:id="rId3"/>
              </a:rPr>
              <a:t>www.loma.org/assessment</a:t>
            </a:r>
            <a:endParaRPr lang="en-US" sz="2000" dirty="0"/>
          </a:p>
        </p:txBody>
      </p:sp>
      <p:sp>
        <p:nvSpPr>
          <p:cNvPr id="39" name="Rectangle 38"/>
          <p:cNvSpPr/>
          <p:nvPr/>
        </p:nvSpPr>
        <p:spPr>
          <a:xfrm>
            <a:off x="286784" y="910315"/>
            <a:ext cx="11087935" cy="707886"/>
          </a:xfrm>
          <a:prstGeom prst="rect">
            <a:avLst/>
          </a:prstGeom>
        </p:spPr>
        <p:txBody>
          <a:bodyPr wrap="square">
            <a:spAutoFit/>
          </a:bodyPr>
          <a:lstStyle/>
          <a:p>
            <a:r>
              <a:rPr lang="en-US" sz="2000" dirty="0"/>
              <a:t>Our Home Office/Employee Assessments are focused on helping you identify and retain the best sales, service, management, claims, underwriting, IT, operations, and administrative personnel.</a:t>
            </a:r>
          </a:p>
        </p:txBody>
      </p:sp>
      <p:pic>
        <p:nvPicPr>
          <p:cNvPr id="4098" name="Picture 2" descr="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5427" y="1797911"/>
            <a:ext cx="5660285" cy="3776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54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6" name="TextBox 5"/>
          <p:cNvSpPr txBox="1"/>
          <p:nvPr/>
        </p:nvSpPr>
        <p:spPr>
          <a:xfrm>
            <a:off x="405022" y="1064533"/>
            <a:ext cx="11393517" cy="1046440"/>
          </a:xfrm>
          <a:prstGeom prst="rect">
            <a:avLst/>
          </a:prstGeom>
          <a:noFill/>
        </p:spPr>
        <p:txBody>
          <a:bodyPr wrap="square" rtlCol="0">
            <a:spAutoFit/>
          </a:bodyPr>
          <a:lstStyle/>
          <a:p>
            <a:r>
              <a:rPr lang="en-US" sz="2400" b="1" dirty="0"/>
              <a:t>Entry Level</a:t>
            </a:r>
          </a:p>
          <a:p>
            <a:r>
              <a:rPr lang="en-US" sz="2000" dirty="0">
                <a:solidFill>
                  <a:srgbClr val="000000"/>
                </a:solidFill>
                <a:latin typeface="+mn-lt"/>
              </a:rPr>
              <a:t>Assess cognitive and soft skills to predict performance success in a variety of financial services jobs</a:t>
            </a:r>
          </a:p>
          <a:p>
            <a:endParaRPr lang="en-US" dirty="0"/>
          </a:p>
        </p:txBody>
      </p:sp>
      <p:sp>
        <p:nvSpPr>
          <p:cNvPr id="30" name="Rectangle 29"/>
          <p:cNvSpPr/>
          <p:nvPr/>
        </p:nvSpPr>
        <p:spPr>
          <a:xfrm>
            <a:off x="6571408" y="2745847"/>
            <a:ext cx="4061421" cy="2720958"/>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571947" y="2049335"/>
            <a:ext cx="4060041" cy="693647"/>
          </a:xfrm>
          <a:prstGeom prst="rect">
            <a:avLst/>
          </a:prstGeom>
          <a:solidFill>
            <a:srgbClr val="ED8C00"/>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990058"/>
            <a:ext cx="6672907"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6591031" y="2203805"/>
            <a:ext cx="4041798"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Wide Range of Positions</a:t>
            </a:r>
          </a:p>
        </p:txBody>
      </p:sp>
      <p:sp>
        <p:nvSpPr>
          <p:cNvPr id="45" name="TextBox 44"/>
          <p:cNvSpPr txBox="1"/>
          <p:nvPr/>
        </p:nvSpPr>
        <p:spPr>
          <a:xfrm>
            <a:off x="7047247" y="2866929"/>
            <a:ext cx="2534856" cy="2395528"/>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dirty="0"/>
              <a:t>Claims</a:t>
            </a:r>
          </a:p>
          <a:p>
            <a:pPr marL="285750" indent="-285750">
              <a:spcBef>
                <a:spcPts val="400"/>
              </a:spcBef>
              <a:spcAft>
                <a:spcPts val="600"/>
              </a:spcAft>
              <a:buFont typeface="Arial" panose="020B0604020202020204" pitchFamily="34" charset="0"/>
              <a:buChar char="•"/>
            </a:pPr>
            <a:r>
              <a:rPr lang="en-US" dirty="0"/>
              <a:t>Underwriting</a:t>
            </a:r>
          </a:p>
          <a:p>
            <a:pPr marL="285750" indent="-285750">
              <a:spcBef>
                <a:spcPts val="400"/>
              </a:spcBef>
              <a:spcAft>
                <a:spcPts val="600"/>
              </a:spcAft>
              <a:buFont typeface="Arial" panose="020B0604020202020204" pitchFamily="34" charset="0"/>
              <a:buChar char="•"/>
            </a:pPr>
            <a:r>
              <a:rPr lang="en-US" dirty="0"/>
              <a:t>Admin</a:t>
            </a:r>
          </a:p>
          <a:p>
            <a:pPr marL="285750" indent="-285750">
              <a:spcBef>
                <a:spcPts val="400"/>
              </a:spcBef>
              <a:spcAft>
                <a:spcPts val="600"/>
              </a:spcAft>
              <a:buFont typeface="Arial" panose="020B0604020202020204" pitchFamily="34" charset="0"/>
              <a:buChar char="•"/>
            </a:pPr>
            <a:r>
              <a:rPr lang="en-US" dirty="0"/>
              <a:t>Technical</a:t>
            </a:r>
          </a:p>
          <a:p>
            <a:pPr marL="285750" indent="-285750">
              <a:spcBef>
                <a:spcPts val="400"/>
              </a:spcBef>
              <a:spcAft>
                <a:spcPts val="600"/>
              </a:spcAft>
              <a:buFont typeface="Arial" panose="020B0604020202020204" pitchFamily="34" charset="0"/>
              <a:buChar char="•"/>
            </a:pPr>
            <a:r>
              <a:rPr lang="en-US" dirty="0"/>
              <a:t>New Business</a:t>
            </a:r>
          </a:p>
          <a:p>
            <a:pPr marL="285750" indent="-285750">
              <a:spcBef>
                <a:spcPts val="400"/>
              </a:spcBef>
              <a:spcAft>
                <a:spcPts val="600"/>
              </a:spcAft>
              <a:buFont typeface="Arial" panose="020B0604020202020204" pitchFamily="34" charset="0"/>
              <a:buChar char="•"/>
            </a:pPr>
            <a:r>
              <a:rPr lang="en-US" dirty="0"/>
              <a:t>Finance</a:t>
            </a:r>
          </a:p>
        </p:txBody>
      </p:sp>
      <p:sp>
        <p:nvSpPr>
          <p:cNvPr id="47" name="Rectangle 46"/>
          <p:cNvSpPr/>
          <p:nvPr/>
        </p:nvSpPr>
        <p:spPr>
          <a:xfrm>
            <a:off x="880466" y="2613668"/>
            <a:ext cx="4922458" cy="1887696"/>
          </a:xfrm>
          <a:prstGeom prst="rect">
            <a:avLst/>
          </a:prstGeom>
        </p:spPr>
        <p:txBody>
          <a:bodyPr wrap="square">
            <a:spAutoFit/>
          </a:bodyPr>
          <a:lstStyle/>
          <a:p>
            <a:pPr marL="285750" indent="-285750">
              <a:spcBef>
                <a:spcPts val="400"/>
              </a:spcBef>
              <a:spcAft>
                <a:spcPts val="600"/>
              </a:spcAft>
              <a:buFont typeface="Arial" panose="020B0604020202020204" pitchFamily="34" charset="0"/>
              <a:buChar char="•"/>
            </a:pPr>
            <a:r>
              <a:rPr lang="en-US" sz="2000" kern="0" dirty="0"/>
              <a:t>Tailored assessment for most positions in the organization </a:t>
            </a:r>
          </a:p>
          <a:p>
            <a:pPr marL="285750" indent="-285750">
              <a:spcBef>
                <a:spcPts val="400"/>
              </a:spcBef>
              <a:spcAft>
                <a:spcPts val="600"/>
              </a:spcAft>
              <a:buFont typeface="Arial" panose="020B0604020202020204" pitchFamily="34" charset="0"/>
              <a:buChar char="•"/>
            </a:pPr>
            <a:r>
              <a:rPr lang="en-US" sz="2000" kern="0" dirty="0"/>
              <a:t>Measures key cognitive skills and personal attributes for success.</a:t>
            </a:r>
          </a:p>
          <a:p>
            <a:pPr marL="285750" indent="-285750">
              <a:spcBef>
                <a:spcPts val="400"/>
              </a:spcBef>
              <a:spcAft>
                <a:spcPts val="600"/>
              </a:spcAft>
              <a:buFont typeface="Arial" panose="020B0604020202020204" pitchFamily="34" charset="0"/>
              <a:buChar char="•"/>
            </a:pPr>
            <a:r>
              <a:rPr lang="en-US" sz="2000" kern="0" dirty="0"/>
              <a:t>Support and Professional Levels</a:t>
            </a:r>
          </a:p>
        </p:txBody>
      </p:sp>
      <p:pic>
        <p:nvPicPr>
          <p:cNvPr id="48" name="Picture 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5030" y="3267515"/>
            <a:ext cx="1134514" cy="978701"/>
          </a:xfrm>
          <a:prstGeom prst="rect">
            <a:avLst/>
          </a:prstGeom>
        </p:spPr>
      </p:pic>
    </p:spTree>
    <p:extLst>
      <p:ext uri="{BB962C8B-B14F-4D97-AF65-F5344CB8AC3E}">
        <p14:creationId xmlns:p14="http://schemas.microsoft.com/office/powerpoint/2010/main" val="2948753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30" name="Rectangle 29"/>
          <p:cNvSpPr/>
          <p:nvPr/>
        </p:nvSpPr>
        <p:spPr>
          <a:xfrm>
            <a:off x="7092190" y="2828659"/>
            <a:ext cx="3889906" cy="2523744"/>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2" y="2056431"/>
            <a:ext cx="5885830" cy="673985"/>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18" name="TextBox 17"/>
          <p:cNvSpPr txBox="1"/>
          <p:nvPr/>
        </p:nvSpPr>
        <p:spPr>
          <a:xfrm>
            <a:off x="192741" y="1076528"/>
            <a:ext cx="10386520" cy="738664"/>
          </a:xfrm>
          <a:prstGeom prst="rect">
            <a:avLst/>
          </a:prstGeom>
          <a:noFill/>
        </p:spPr>
        <p:txBody>
          <a:bodyPr wrap="square" rtlCol="0">
            <a:spAutoFit/>
          </a:bodyPr>
          <a:lstStyle/>
          <a:p>
            <a:r>
              <a:rPr lang="en-US" sz="2400" b="1" dirty="0"/>
              <a:t>Performance Skills Index</a:t>
            </a:r>
          </a:p>
          <a:p>
            <a:pPr lvl="0" fontAlgn="ctr"/>
            <a:r>
              <a:rPr lang="en-US" dirty="0">
                <a:solidFill>
                  <a:srgbClr val="000000"/>
                </a:solidFill>
                <a:latin typeface="+mn-lt"/>
              </a:rPr>
              <a:t>Identify people who are adaptable to change, learn quickly, and pass professional licensing</a:t>
            </a:r>
          </a:p>
        </p:txBody>
      </p:sp>
      <p:sp>
        <p:nvSpPr>
          <p:cNvPr id="22" name="Content Placeholder 2"/>
          <p:cNvSpPr txBox="1">
            <a:spLocks/>
          </p:cNvSpPr>
          <p:nvPr/>
        </p:nvSpPr>
        <p:spPr bwMode="auto">
          <a:xfrm>
            <a:off x="639473" y="2491348"/>
            <a:ext cx="5642761" cy="2177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28600" indent="-228600" algn="l" rtl="0" eaLnBrk="1" fontAlgn="base" hangingPunct="1">
              <a:spcBef>
                <a:spcPts val="400"/>
              </a:spcBef>
              <a:spcAft>
                <a:spcPct val="0"/>
              </a:spcAft>
              <a:buClr>
                <a:schemeClr val="tx1"/>
              </a:buClr>
              <a:buFont typeface="Wingdings" pitchFamily="2" charset="2"/>
              <a:buChar char="§"/>
              <a:defRPr sz="1400">
                <a:solidFill>
                  <a:schemeClr val="tx1"/>
                </a:solidFill>
                <a:latin typeface="+mn-lt"/>
                <a:ea typeface="+mn-ea"/>
                <a:cs typeface="+mn-cs"/>
              </a:defRPr>
            </a:lvl1pPr>
            <a:lvl2pPr marL="571500" indent="-228600" algn="l" rtl="0" eaLnBrk="1" fontAlgn="base" hangingPunct="1">
              <a:spcBef>
                <a:spcPts val="400"/>
              </a:spcBef>
              <a:spcAft>
                <a:spcPct val="0"/>
              </a:spcAft>
              <a:buClr>
                <a:schemeClr val="tx1"/>
              </a:buClr>
              <a:buChar char="–"/>
              <a:defRPr sz="1400">
                <a:solidFill>
                  <a:schemeClr val="tx1"/>
                </a:solidFill>
                <a:latin typeface="+mn-lt"/>
                <a:ea typeface="+mn-ea"/>
              </a:defRPr>
            </a:lvl2pPr>
            <a:lvl3pPr marL="914400" indent="-228600" algn="l" rtl="0" eaLnBrk="1" fontAlgn="base" hangingPunct="1">
              <a:spcBef>
                <a:spcPts val="400"/>
              </a:spcBef>
              <a:spcAft>
                <a:spcPct val="0"/>
              </a:spcAft>
              <a:buClr>
                <a:schemeClr val="tx1"/>
              </a:buClr>
              <a:buChar char="•"/>
              <a:defRPr sz="1400">
                <a:solidFill>
                  <a:schemeClr val="tx1"/>
                </a:solidFill>
                <a:latin typeface="+mn-lt"/>
                <a:ea typeface="+mn-ea"/>
              </a:defRPr>
            </a:lvl3pPr>
            <a:lvl4pPr marL="1254125" indent="-225425" algn="l" rtl="0" eaLnBrk="1" fontAlgn="base" hangingPunct="1">
              <a:spcBef>
                <a:spcPts val="400"/>
              </a:spcBef>
              <a:spcAft>
                <a:spcPct val="0"/>
              </a:spcAft>
              <a:buClr>
                <a:schemeClr val="tx1"/>
              </a:buClr>
              <a:buFont typeface="Wingdings" pitchFamily="2" charset="2"/>
              <a:buChar char=""/>
              <a:defRPr sz="1400">
                <a:solidFill>
                  <a:schemeClr val="tx1"/>
                </a:solidFill>
                <a:latin typeface="+mn-lt"/>
                <a:ea typeface="+mn-ea"/>
              </a:defRPr>
            </a:lvl4pPr>
            <a:lvl5pPr marL="1600200" indent="-231775" algn="l" rtl="0" eaLnBrk="1" fontAlgn="base" hangingPunct="1">
              <a:spcBef>
                <a:spcPts val="400"/>
              </a:spcBef>
              <a:spcAft>
                <a:spcPct val="0"/>
              </a:spcAft>
              <a:buClr>
                <a:schemeClr val="tx1"/>
              </a:buClr>
              <a:buFont typeface="Arial" pitchFamily="34" charset="0"/>
              <a:buChar char="-"/>
              <a:defRPr sz="1400">
                <a:solidFill>
                  <a:schemeClr val="tx1"/>
                </a:solidFill>
                <a:latin typeface="+mn-lt"/>
                <a:ea typeface="+mn-ea"/>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a:lstStyle>
          <a:p>
            <a:pPr marL="571500" indent="-342900">
              <a:spcAft>
                <a:spcPts val="600"/>
              </a:spcAft>
              <a:buFont typeface="Arial" panose="020B0604020202020204" pitchFamily="34" charset="0"/>
              <a:buChar char="•"/>
            </a:pPr>
            <a:r>
              <a:rPr lang="en-US" sz="1867" dirty="0"/>
              <a:t>Determines the ability of a candidate/employee to pass a licensure exam on the first try </a:t>
            </a:r>
          </a:p>
          <a:p>
            <a:pPr marL="571500" indent="-342900">
              <a:spcAft>
                <a:spcPts val="600"/>
              </a:spcAft>
              <a:buFont typeface="Arial" panose="020B0604020202020204" pitchFamily="34" charset="0"/>
              <a:buChar char="•"/>
            </a:pPr>
            <a:r>
              <a:rPr lang="en-US" sz="1867" dirty="0"/>
              <a:t>Evaluates candidate’s cognitive skills in math and verbal reasoning </a:t>
            </a:r>
          </a:p>
          <a:p>
            <a:pPr marL="571500" indent="-342900">
              <a:spcAft>
                <a:spcPts val="600"/>
              </a:spcAft>
              <a:buFont typeface="Arial" panose="020B0604020202020204" pitchFamily="34" charset="0"/>
              <a:buChar char="•"/>
            </a:pPr>
            <a:r>
              <a:rPr lang="en-US" sz="1867" dirty="0"/>
              <a:t>Provides additional insight to the preferred learning style</a:t>
            </a:r>
          </a:p>
          <a:p>
            <a:pPr marL="0" indent="0">
              <a:buNone/>
            </a:pPr>
            <a:r>
              <a:rPr lang="en-US" sz="1867" kern="0" dirty="0"/>
              <a:t> </a:t>
            </a:r>
          </a:p>
          <a:p>
            <a:pPr marL="0" indent="0">
              <a:buNone/>
            </a:pPr>
            <a:endParaRPr lang="en-US" sz="1867" kern="0" dirty="0"/>
          </a:p>
          <a:p>
            <a:pPr marL="0" indent="0">
              <a:buNone/>
            </a:pPr>
            <a:endParaRPr lang="en-US" sz="1867" kern="0" dirty="0"/>
          </a:p>
        </p:txBody>
      </p:sp>
      <p:sp>
        <p:nvSpPr>
          <p:cNvPr id="23" name="TextBox 22"/>
          <p:cNvSpPr txBox="1"/>
          <p:nvPr/>
        </p:nvSpPr>
        <p:spPr>
          <a:xfrm>
            <a:off x="7333008" y="3095387"/>
            <a:ext cx="2903857" cy="1990288"/>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dirty="0"/>
              <a:t>Life &amp; Health</a:t>
            </a:r>
          </a:p>
          <a:p>
            <a:pPr marL="285750" indent="-285750">
              <a:spcBef>
                <a:spcPts val="400"/>
              </a:spcBef>
              <a:spcAft>
                <a:spcPts val="600"/>
              </a:spcAft>
              <a:buFont typeface="Arial" panose="020B0604020202020204" pitchFamily="34" charset="0"/>
              <a:buChar char="•"/>
            </a:pPr>
            <a:r>
              <a:rPr lang="en-US" dirty="0"/>
              <a:t>Property &amp; Casualty</a:t>
            </a:r>
          </a:p>
          <a:p>
            <a:pPr marL="285750" indent="-285750">
              <a:spcBef>
                <a:spcPts val="400"/>
              </a:spcBef>
              <a:spcAft>
                <a:spcPts val="600"/>
              </a:spcAft>
              <a:buFont typeface="Arial" panose="020B0604020202020204" pitchFamily="34" charset="0"/>
              <a:buChar char="•"/>
            </a:pPr>
            <a:r>
              <a:rPr lang="en-US" dirty="0"/>
              <a:t>Series 63, 66</a:t>
            </a:r>
          </a:p>
          <a:p>
            <a:pPr marL="285750" indent="-285750">
              <a:spcBef>
                <a:spcPts val="400"/>
              </a:spcBef>
              <a:spcAft>
                <a:spcPts val="600"/>
              </a:spcAft>
              <a:buFont typeface="Arial" panose="020B0604020202020204" pitchFamily="34" charset="0"/>
              <a:buChar char="•"/>
            </a:pPr>
            <a:r>
              <a:rPr lang="en-US" dirty="0"/>
              <a:t>SIE</a:t>
            </a:r>
          </a:p>
          <a:p>
            <a:pPr marL="285750" indent="-285750">
              <a:spcBef>
                <a:spcPts val="400"/>
              </a:spcBef>
              <a:spcAft>
                <a:spcPts val="600"/>
              </a:spcAft>
              <a:buFont typeface="Arial" panose="020B0604020202020204" pitchFamily="34" charset="0"/>
              <a:buChar char="•"/>
            </a:pPr>
            <a:r>
              <a:rPr lang="en-US" dirty="0"/>
              <a:t>Series 7</a:t>
            </a:r>
          </a:p>
        </p:txBody>
      </p:sp>
      <p:sp>
        <p:nvSpPr>
          <p:cNvPr id="9" name="Rectangle 8"/>
          <p:cNvSpPr/>
          <p:nvPr/>
        </p:nvSpPr>
        <p:spPr>
          <a:xfrm>
            <a:off x="7092190" y="2133590"/>
            <a:ext cx="3889906" cy="695069"/>
          </a:xfrm>
          <a:prstGeom prst="rect">
            <a:avLst/>
          </a:prstGeom>
          <a:solidFill>
            <a:srgbClr val="00788E"/>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Licensing Options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9186" y="3968313"/>
            <a:ext cx="1017087" cy="1130097"/>
          </a:xfrm>
          <a:prstGeom prst="rect">
            <a:avLst/>
          </a:prstGeom>
        </p:spPr>
      </p:pic>
    </p:spTree>
    <p:extLst>
      <p:ext uri="{BB962C8B-B14F-4D97-AF65-F5344CB8AC3E}">
        <p14:creationId xmlns:p14="http://schemas.microsoft.com/office/powerpoint/2010/main" val="2848556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Critical Competencies Needed for Success</a:t>
            </a:r>
          </a:p>
        </p:txBody>
      </p:sp>
      <p:sp>
        <p:nvSpPr>
          <p:cNvPr id="30" name="Rectangle 29"/>
          <p:cNvSpPr/>
          <p:nvPr/>
        </p:nvSpPr>
        <p:spPr>
          <a:xfrm>
            <a:off x="6855261" y="2332837"/>
            <a:ext cx="4633354" cy="3165285"/>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855261" y="1843372"/>
            <a:ext cx="4633354" cy="832553"/>
          </a:xfrm>
          <a:prstGeom prst="rect">
            <a:avLst/>
          </a:prstGeom>
          <a:solidFill>
            <a:srgbClr val="004C9D"/>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E297B020-5162-4D5C-B266-201B74FD7BED}"/>
              </a:ext>
            </a:extLst>
          </p:cNvPr>
          <p:cNvSpPr txBox="1">
            <a:spLocks/>
          </p:cNvSpPr>
          <p:nvPr/>
        </p:nvSpPr>
        <p:spPr>
          <a:xfrm>
            <a:off x="862211" y="1859417"/>
            <a:ext cx="3133725" cy="870999"/>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Expanding Benefits for a </a:t>
            </a:r>
            <a:br>
              <a:rPr lang="en-US" sz="1800" b="1" kern="0" dirty="0">
                <a:solidFill>
                  <a:schemeClr val="bg1"/>
                </a:solidFill>
                <a:latin typeface="+mj-lt"/>
              </a:rPr>
            </a:br>
            <a:r>
              <a:rPr lang="en-US" sz="1800" b="1" kern="0" dirty="0">
                <a:solidFill>
                  <a:schemeClr val="bg1"/>
                </a:solidFill>
                <a:latin typeface="+mj-lt"/>
              </a:rPr>
              <a:t>Demanding Workforce</a:t>
            </a:r>
          </a:p>
        </p:txBody>
      </p:sp>
      <p:sp>
        <p:nvSpPr>
          <p:cNvPr id="40" name="Content Placeholder 2">
            <a:extLst>
              <a:ext uri="{FF2B5EF4-FFF2-40B4-BE49-F238E27FC236}">
                <a16:creationId xmlns:a16="http://schemas.microsoft.com/office/drawing/2014/main" id="{E297B020-5162-4D5C-B266-201B74FD7BED}"/>
              </a:ext>
            </a:extLst>
          </p:cNvPr>
          <p:cNvSpPr txBox="1">
            <a:spLocks/>
          </p:cNvSpPr>
          <p:nvPr/>
        </p:nvSpPr>
        <p:spPr>
          <a:xfrm>
            <a:off x="7801894" y="2056431"/>
            <a:ext cx="3528997" cy="417263"/>
          </a:xfrm>
          <a:ln>
            <a:solidFill>
              <a:schemeClr val="tx2"/>
            </a:solidFill>
          </a:ln>
        </p:spPr>
        <p:txBody>
          <a:bodyPr anchor="ctr"/>
          <a:lst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a:lstStyle>
          <a:p>
            <a:pPr algn="ctr">
              <a:lnSpc>
                <a:spcPct val="110000"/>
              </a:lnSpc>
              <a:spcBef>
                <a:spcPts val="75"/>
              </a:spcBef>
              <a:buSzPct val="100000"/>
            </a:pPr>
            <a:r>
              <a:rPr lang="en-US" sz="1800" b="1" kern="0" dirty="0">
                <a:solidFill>
                  <a:schemeClr val="bg1"/>
                </a:solidFill>
                <a:latin typeface="+mj-lt"/>
              </a:rPr>
              <a:t>Competencies Measured</a:t>
            </a:r>
          </a:p>
        </p:txBody>
      </p:sp>
      <p:sp>
        <p:nvSpPr>
          <p:cNvPr id="16" name="TextBox 15"/>
          <p:cNvSpPr txBox="1"/>
          <p:nvPr/>
        </p:nvSpPr>
        <p:spPr>
          <a:xfrm>
            <a:off x="7009502" y="2800200"/>
            <a:ext cx="4374175" cy="1990288"/>
          </a:xfrm>
          <a:prstGeom prst="rect">
            <a:avLst/>
          </a:prstGeom>
          <a:noFill/>
        </p:spPr>
        <p:txBody>
          <a:bodyPr wrap="square" rtlCol="0">
            <a:spAutoFit/>
          </a:bodyPr>
          <a:lstStyle/>
          <a:p>
            <a:pPr marL="285750" indent="-285750">
              <a:spcBef>
                <a:spcPts val="400"/>
              </a:spcBef>
              <a:spcAft>
                <a:spcPts val="600"/>
              </a:spcAft>
              <a:buFont typeface="Arial" panose="020B0604020202020204" pitchFamily="34" charset="0"/>
              <a:buChar char="•"/>
            </a:pPr>
            <a:r>
              <a:rPr lang="en-US" dirty="0"/>
              <a:t>Customer Service Orientation</a:t>
            </a:r>
          </a:p>
          <a:p>
            <a:pPr marL="285750" indent="-285750">
              <a:spcBef>
                <a:spcPts val="400"/>
              </a:spcBef>
              <a:spcAft>
                <a:spcPts val="600"/>
              </a:spcAft>
              <a:buFont typeface="Arial" panose="020B0604020202020204" pitchFamily="34" charset="0"/>
              <a:buChar char="•"/>
            </a:pPr>
            <a:r>
              <a:rPr lang="en-US" dirty="0"/>
              <a:t>Managing Call Time &amp; Multitasking</a:t>
            </a:r>
          </a:p>
          <a:p>
            <a:pPr marL="285750" indent="-285750">
              <a:spcBef>
                <a:spcPts val="400"/>
              </a:spcBef>
              <a:spcAft>
                <a:spcPts val="600"/>
              </a:spcAft>
              <a:buFont typeface="Arial" panose="020B0604020202020204" pitchFamily="34" charset="0"/>
              <a:buChar char="•"/>
            </a:pPr>
            <a:r>
              <a:rPr lang="en-US" dirty="0"/>
              <a:t>Voice &amp; Chat Interactions</a:t>
            </a:r>
          </a:p>
          <a:p>
            <a:pPr marL="285750" indent="-285750">
              <a:spcBef>
                <a:spcPts val="400"/>
              </a:spcBef>
              <a:spcAft>
                <a:spcPts val="600"/>
              </a:spcAft>
              <a:buFont typeface="Arial" panose="020B0604020202020204" pitchFamily="34" charset="0"/>
              <a:buChar char="•"/>
            </a:pPr>
            <a:r>
              <a:rPr lang="en-US" dirty="0"/>
              <a:t>Keyboarding Speed &amp; Accuracy</a:t>
            </a:r>
          </a:p>
          <a:p>
            <a:pPr marL="285750" indent="-285750">
              <a:spcBef>
                <a:spcPts val="400"/>
              </a:spcBef>
              <a:spcAft>
                <a:spcPts val="600"/>
              </a:spcAft>
              <a:buFont typeface="Arial" panose="020B0604020202020204" pitchFamily="34" charset="0"/>
              <a:buChar char="•"/>
            </a:pPr>
            <a:r>
              <a:rPr lang="en-US" dirty="0"/>
              <a:t>Leveraging Sales Skills</a:t>
            </a:r>
          </a:p>
        </p:txBody>
      </p:sp>
      <p:sp>
        <p:nvSpPr>
          <p:cNvPr id="17" name="TextBox 16"/>
          <p:cNvSpPr txBox="1"/>
          <p:nvPr/>
        </p:nvSpPr>
        <p:spPr>
          <a:xfrm>
            <a:off x="245331" y="1005994"/>
            <a:ext cx="8951259" cy="738664"/>
          </a:xfrm>
          <a:prstGeom prst="rect">
            <a:avLst/>
          </a:prstGeom>
          <a:noFill/>
        </p:spPr>
        <p:txBody>
          <a:bodyPr wrap="square" rtlCol="0">
            <a:spAutoFit/>
          </a:bodyPr>
          <a:lstStyle/>
          <a:p>
            <a:r>
              <a:rPr lang="en-US" sz="2400" b="1" dirty="0" err="1"/>
              <a:t>REPeValuator</a:t>
            </a:r>
            <a:endParaRPr lang="en-US" sz="2400" b="1" dirty="0"/>
          </a:p>
          <a:p>
            <a:pPr lvl="0" fontAlgn="ctr"/>
            <a:r>
              <a:rPr lang="en-US" dirty="0">
                <a:solidFill>
                  <a:srgbClr val="000000"/>
                </a:solidFill>
                <a:latin typeface="+mn-lt"/>
              </a:rPr>
              <a:t>Assess hands-on skills and provide a realistic preview of contact center work</a:t>
            </a:r>
          </a:p>
        </p:txBody>
      </p:sp>
      <p:sp>
        <p:nvSpPr>
          <p:cNvPr id="19" name="Content Placeholder 2"/>
          <p:cNvSpPr txBox="1">
            <a:spLocks/>
          </p:cNvSpPr>
          <p:nvPr/>
        </p:nvSpPr>
        <p:spPr bwMode="auto">
          <a:xfrm>
            <a:off x="1068283" y="2433435"/>
            <a:ext cx="4562824" cy="22974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28600" indent="-228600" algn="l" rtl="0" eaLnBrk="1" fontAlgn="base" hangingPunct="1">
              <a:spcBef>
                <a:spcPts val="400"/>
              </a:spcBef>
              <a:spcAft>
                <a:spcPct val="0"/>
              </a:spcAft>
              <a:buClr>
                <a:schemeClr val="tx1"/>
              </a:buClr>
              <a:buFont typeface="Wingdings" pitchFamily="2" charset="2"/>
              <a:buChar char="§"/>
              <a:defRPr sz="1400">
                <a:solidFill>
                  <a:schemeClr val="tx1"/>
                </a:solidFill>
                <a:latin typeface="+mn-lt"/>
                <a:ea typeface="+mn-ea"/>
                <a:cs typeface="+mn-cs"/>
              </a:defRPr>
            </a:lvl1pPr>
            <a:lvl2pPr marL="571500" indent="-228600" algn="l" rtl="0" eaLnBrk="1" fontAlgn="base" hangingPunct="1">
              <a:spcBef>
                <a:spcPts val="400"/>
              </a:spcBef>
              <a:spcAft>
                <a:spcPct val="0"/>
              </a:spcAft>
              <a:buClr>
                <a:schemeClr val="tx1"/>
              </a:buClr>
              <a:buChar char="–"/>
              <a:defRPr sz="1400">
                <a:solidFill>
                  <a:schemeClr val="tx1"/>
                </a:solidFill>
                <a:latin typeface="+mn-lt"/>
                <a:ea typeface="+mn-ea"/>
              </a:defRPr>
            </a:lvl2pPr>
            <a:lvl3pPr marL="914400" indent="-228600" algn="l" rtl="0" eaLnBrk="1" fontAlgn="base" hangingPunct="1">
              <a:spcBef>
                <a:spcPts val="400"/>
              </a:spcBef>
              <a:spcAft>
                <a:spcPct val="0"/>
              </a:spcAft>
              <a:buClr>
                <a:schemeClr val="tx1"/>
              </a:buClr>
              <a:buChar char="•"/>
              <a:defRPr sz="1400">
                <a:solidFill>
                  <a:schemeClr val="tx1"/>
                </a:solidFill>
                <a:latin typeface="+mn-lt"/>
                <a:ea typeface="+mn-ea"/>
              </a:defRPr>
            </a:lvl3pPr>
            <a:lvl4pPr marL="1254125" indent="-225425" algn="l" rtl="0" eaLnBrk="1" fontAlgn="base" hangingPunct="1">
              <a:spcBef>
                <a:spcPts val="400"/>
              </a:spcBef>
              <a:spcAft>
                <a:spcPct val="0"/>
              </a:spcAft>
              <a:buClr>
                <a:schemeClr val="tx1"/>
              </a:buClr>
              <a:buFont typeface="Wingdings" pitchFamily="2" charset="2"/>
              <a:buChar char=""/>
              <a:defRPr sz="1400">
                <a:solidFill>
                  <a:schemeClr val="tx1"/>
                </a:solidFill>
                <a:latin typeface="+mn-lt"/>
                <a:ea typeface="+mn-ea"/>
              </a:defRPr>
            </a:lvl4pPr>
            <a:lvl5pPr marL="1600200" indent="-231775" algn="l" rtl="0" eaLnBrk="1" fontAlgn="base" hangingPunct="1">
              <a:spcBef>
                <a:spcPts val="400"/>
              </a:spcBef>
              <a:spcAft>
                <a:spcPct val="0"/>
              </a:spcAft>
              <a:buClr>
                <a:schemeClr val="tx1"/>
              </a:buClr>
              <a:buFont typeface="Arial" pitchFamily="34" charset="0"/>
              <a:buChar char="-"/>
              <a:defRPr sz="1400">
                <a:solidFill>
                  <a:schemeClr val="tx1"/>
                </a:solidFill>
                <a:latin typeface="+mn-lt"/>
                <a:ea typeface="+mn-ea"/>
              </a:defRPr>
            </a:lvl5pPr>
            <a:lvl6pPr marL="2057400" indent="-231775" algn="l" rtl="0" eaLnBrk="1" fontAlgn="base" hangingPunct="1">
              <a:spcBef>
                <a:spcPct val="25000"/>
              </a:spcBef>
              <a:spcAft>
                <a:spcPct val="0"/>
              </a:spcAft>
              <a:buClr>
                <a:schemeClr val="tx1"/>
              </a:buClr>
              <a:buChar char="»"/>
              <a:defRPr sz="1400">
                <a:solidFill>
                  <a:schemeClr val="tx1"/>
                </a:solidFill>
                <a:latin typeface="+mn-lt"/>
                <a:ea typeface="+mn-ea"/>
              </a:defRPr>
            </a:lvl6pPr>
            <a:lvl7pPr marL="2514600" indent="-231775" algn="l" rtl="0" eaLnBrk="1" fontAlgn="base" hangingPunct="1">
              <a:spcBef>
                <a:spcPct val="25000"/>
              </a:spcBef>
              <a:spcAft>
                <a:spcPct val="0"/>
              </a:spcAft>
              <a:buClr>
                <a:schemeClr val="tx1"/>
              </a:buClr>
              <a:buChar char="»"/>
              <a:defRPr sz="1400">
                <a:solidFill>
                  <a:schemeClr val="tx1"/>
                </a:solidFill>
                <a:latin typeface="+mn-lt"/>
                <a:ea typeface="+mn-ea"/>
              </a:defRPr>
            </a:lvl7pPr>
            <a:lvl8pPr marL="2971800" indent="-231775" algn="l" rtl="0" eaLnBrk="1" fontAlgn="base" hangingPunct="1">
              <a:spcBef>
                <a:spcPct val="25000"/>
              </a:spcBef>
              <a:spcAft>
                <a:spcPct val="0"/>
              </a:spcAft>
              <a:buClr>
                <a:schemeClr val="tx1"/>
              </a:buClr>
              <a:buChar char="»"/>
              <a:defRPr sz="1400">
                <a:solidFill>
                  <a:schemeClr val="tx1"/>
                </a:solidFill>
                <a:latin typeface="+mn-lt"/>
                <a:ea typeface="+mn-ea"/>
              </a:defRPr>
            </a:lvl8pPr>
            <a:lvl9pPr marL="3429000" indent="-231775" algn="l" rtl="0" eaLnBrk="1" fontAlgn="base" hangingPunct="1">
              <a:spcBef>
                <a:spcPct val="25000"/>
              </a:spcBef>
              <a:spcAft>
                <a:spcPct val="0"/>
              </a:spcAft>
              <a:buClr>
                <a:schemeClr val="tx1"/>
              </a:buClr>
              <a:buChar char="»"/>
              <a:defRPr sz="1400">
                <a:solidFill>
                  <a:schemeClr val="tx1"/>
                </a:solidFill>
                <a:latin typeface="+mn-lt"/>
                <a:ea typeface="+mn-ea"/>
              </a:defRPr>
            </a:lvl9pPr>
          </a:lstStyle>
          <a:p>
            <a:pPr>
              <a:spcAft>
                <a:spcPts val="600"/>
              </a:spcAft>
              <a:buFont typeface="Arial" panose="020B0604020202020204" pitchFamily="34" charset="0"/>
              <a:buChar char="•"/>
            </a:pPr>
            <a:r>
              <a:rPr lang="en-US" sz="1867" kern="0" dirty="0"/>
              <a:t>A realistic job preview for Contact Center roles</a:t>
            </a:r>
          </a:p>
          <a:p>
            <a:pPr>
              <a:spcAft>
                <a:spcPts val="600"/>
              </a:spcAft>
              <a:buFont typeface="Arial" panose="020B0604020202020204" pitchFamily="34" charset="0"/>
              <a:buChar char="•"/>
            </a:pPr>
            <a:r>
              <a:rPr lang="en-US" sz="1867" kern="0" dirty="0"/>
              <a:t>Measures key competencies needed for Contact Center success</a:t>
            </a:r>
          </a:p>
          <a:p>
            <a:pPr>
              <a:spcAft>
                <a:spcPts val="600"/>
              </a:spcAft>
              <a:buFont typeface="Arial" panose="020B0604020202020204" pitchFamily="34" charset="0"/>
              <a:buChar char="•"/>
            </a:pPr>
            <a:r>
              <a:rPr lang="en-US" sz="1867" kern="0" dirty="0"/>
              <a:t>Assess candidates’ abilities in as little as 30 minutes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5094" y="1940572"/>
            <a:ext cx="638152" cy="638152"/>
          </a:xfrm>
          <a:prstGeom prst="rect">
            <a:avLst/>
          </a:prstGeom>
        </p:spPr>
      </p:pic>
    </p:spTree>
    <p:extLst>
      <p:ext uri="{BB962C8B-B14F-4D97-AF65-F5344CB8AC3E}">
        <p14:creationId xmlns:p14="http://schemas.microsoft.com/office/powerpoint/2010/main" val="1977881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0" lvl="0" indent="0" defTabSz="960072" fontAlgn="auto">
              <a:spcAft>
                <a:spcPts val="0"/>
              </a:spcAft>
              <a:buNone/>
              <a:defRPr/>
            </a:pPr>
            <a:r>
              <a:rPr lang="en-US" dirty="0"/>
              <a:t>Right People for the Right Jobs</a:t>
            </a:r>
          </a:p>
        </p:txBody>
      </p:sp>
      <p:sp>
        <p:nvSpPr>
          <p:cNvPr id="9" name="Text Placeholder 2"/>
          <p:cNvSpPr>
            <a:spLocks noGrp="1"/>
          </p:cNvSpPr>
          <p:nvPr>
            <p:ph type="body" sz="quarter" idx="4294967295"/>
          </p:nvPr>
        </p:nvSpPr>
        <p:spPr>
          <a:xfrm>
            <a:off x="7951264" y="3347515"/>
            <a:ext cx="2686050" cy="1949450"/>
          </a:xfrm>
          <a:prstGeom prst="rect">
            <a:avLst/>
          </a:prstGeom>
        </p:spPr>
        <p:txBody>
          <a:bodyPr/>
          <a:lstStyle/>
          <a:p>
            <a:pPr marL="0" indent="0" algn="ctr" defTabSz="960072" fontAlgn="auto">
              <a:lnSpc>
                <a:spcPct val="100000"/>
              </a:lnSpc>
              <a:spcAft>
                <a:spcPts val="0"/>
              </a:spcAft>
              <a:buNone/>
              <a:defRPr/>
            </a:pPr>
            <a:r>
              <a:rPr lang="en-US" sz="1700" dirty="0"/>
              <a:t>Leading financial services company saw a drop of </a:t>
            </a:r>
            <a:r>
              <a:rPr lang="en-US" sz="1700" b="1" dirty="0"/>
              <a:t>40% in customer complaints</a:t>
            </a:r>
          </a:p>
        </p:txBody>
      </p:sp>
      <p:sp>
        <p:nvSpPr>
          <p:cNvPr id="11" name="Text Placeholder 2"/>
          <p:cNvSpPr>
            <a:spLocks noGrp="1"/>
          </p:cNvSpPr>
          <p:nvPr>
            <p:ph type="body" sz="quarter" idx="4294967295"/>
          </p:nvPr>
        </p:nvSpPr>
        <p:spPr>
          <a:xfrm>
            <a:off x="1531934" y="3347515"/>
            <a:ext cx="2633663" cy="1863725"/>
          </a:xfrm>
          <a:prstGeom prst="rect">
            <a:avLst/>
          </a:prstGeom>
        </p:spPr>
        <p:txBody>
          <a:bodyPr/>
          <a:lstStyle/>
          <a:p>
            <a:pPr marL="0" lvl="0" indent="0" algn="ctr" defTabSz="960072" fontAlgn="auto">
              <a:lnSpc>
                <a:spcPct val="100000"/>
              </a:lnSpc>
              <a:spcAft>
                <a:spcPts val="0"/>
              </a:spcAft>
              <a:buNone/>
              <a:defRPr/>
            </a:pPr>
            <a:r>
              <a:rPr lang="en-US" sz="1700" dirty="0"/>
              <a:t>US companies experienced </a:t>
            </a:r>
            <a:r>
              <a:rPr lang="en-US" sz="1700" b="1" dirty="0"/>
              <a:t>a 50% increase in the pass rate </a:t>
            </a:r>
            <a:r>
              <a:rPr lang="en-US" sz="1700" dirty="0"/>
              <a:t>for the FINRA SIE exam for well-qualified candidates </a:t>
            </a:r>
          </a:p>
          <a:p>
            <a:pPr marL="0" indent="0" algn="ctr">
              <a:lnSpc>
                <a:spcPct val="100000"/>
              </a:lnSpc>
              <a:buNone/>
            </a:pPr>
            <a:endParaRPr lang="en-US" sz="1700" dirty="0"/>
          </a:p>
        </p:txBody>
      </p:sp>
      <p:sp>
        <p:nvSpPr>
          <p:cNvPr id="15" name="Rectangle 14"/>
          <p:cNvSpPr/>
          <p:nvPr/>
        </p:nvSpPr>
        <p:spPr>
          <a:xfrm>
            <a:off x="1431445" y="2114565"/>
            <a:ext cx="2834640" cy="3716953"/>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7876969" y="2099759"/>
            <a:ext cx="2834640" cy="3732272"/>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1565" y="2349376"/>
            <a:ext cx="914400" cy="914400"/>
          </a:xfrm>
          <a:prstGeom prst="rect">
            <a:avLst/>
          </a:prstGeom>
        </p:spPr>
      </p:pic>
      <p:sp>
        <p:nvSpPr>
          <p:cNvPr id="23" name="Rectangle 22"/>
          <p:cNvSpPr/>
          <p:nvPr/>
        </p:nvSpPr>
        <p:spPr>
          <a:xfrm>
            <a:off x="326147" y="1050207"/>
            <a:ext cx="11590236" cy="707886"/>
          </a:xfrm>
          <a:prstGeom prst="rect">
            <a:avLst/>
          </a:prstGeom>
        </p:spPr>
        <p:txBody>
          <a:bodyPr wrap="square">
            <a:spAutoFit/>
          </a:bodyPr>
          <a:lstStyle/>
          <a:p>
            <a:r>
              <a:rPr lang="en-US" sz="2000" dirty="0"/>
              <a:t>Our legacy of proven predictability of success and innovation addresses the needs of today’s talent environment. Our assessments are anchored in research and continually measured and validated. </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54279" y="2349376"/>
            <a:ext cx="880021" cy="880021"/>
          </a:xfrm>
          <a:prstGeom prst="rect">
            <a:avLst/>
          </a:prstGeom>
        </p:spPr>
      </p:pic>
      <p:sp>
        <p:nvSpPr>
          <p:cNvPr id="5" name="Rectangle 4"/>
          <p:cNvSpPr/>
          <p:nvPr/>
        </p:nvSpPr>
        <p:spPr>
          <a:xfrm>
            <a:off x="4712227" y="3347515"/>
            <a:ext cx="2718601" cy="2446824"/>
          </a:xfrm>
          <a:prstGeom prst="rect">
            <a:avLst/>
          </a:prstGeom>
        </p:spPr>
        <p:txBody>
          <a:bodyPr wrap="square">
            <a:spAutoFit/>
          </a:bodyPr>
          <a:lstStyle/>
          <a:p>
            <a:pPr algn="ctr"/>
            <a:r>
              <a:rPr lang="en-US" sz="1700" dirty="0"/>
              <a:t>Top insurance companies estimated bottom line benefit of more than </a:t>
            </a:r>
            <a:r>
              <a:rPr lang="en-US" sz="1700" b="1" dirty="0"/>
              <a:t>$1 million savings due to reduced expenses</a:t>
            </a:r>
            <a:r>
              <a:rPr lang="en-US" sz="1700" dirty="0"/>
              <a:t> from </a:t>
            </a:r>
            <a:r>
              <a:rPr lang="en-US" sz="1700" b="1" dirty="0"/>
              <a:t>fewer mistakes </a:t>
            </a:r>
            <a:r>
              <a:rPr lang="en-US" sz="1700" dirty="0"/>
              <a:t>in processing claims and </a:t>
            </a:r>
            <a:r>
              <a:rPr lang="en-US" sz="1700" b="1" dirty="0"/>
              <a:t>improved workflow </a:t>
            </a:r>
            <a:r>
              <a:rPr lang="en-US" sz="1700" dirty="0"/>
              <a:t>management.</a:t>
            </a:r>
          </a:p>
        </p:txBody>
      </p:sp>
      <p:sp>
        <p:nvSpPr>
          <p:cNvPr id="18" name="Rectangle 17"/>
          <p:cNvSpPr/>
          <p:nvPr/>
        </p:nvSpPr>
        <p:spPr>
          <a:xfrm>
            <a:off x="4654207" y="2099759"/>
            <a:ext cx="2834640" cy="3716953"/>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32615" y="2341381"/>
            <a:ext cx="877824" cy="877824"/>
          </a:xfrm>
          <a:prstGeom prst="rect">
            <a:avLst/>
          </a:prstGeom>
        </p:spPr>
      </p:pic>
    </p:spTree>
    <p:extLst>
      <p:ext uri="{BB962C8B-B14F-4D97-AF65-F5344CB8AC3E}">
        <p14:creationId xmlns:p14="http://schemas.microsoft.com/office/powerpoint/2010/main" val="3818012059"/>
      </p:ext>
    </p:extLst>
  </p:cSld>
  <p:clrMapOvr>
    <a:masterClrMapping/>
  </p:clrMapOvr>
</p:sld>
</file>

<file path=ppt/theme/theme1.xml><?xml version="1.0" encoding="utf-8"?>
<a:theme xmlns:a="http://schemas.openxmlformats.org/drawingml/2006/main" name="2022 LIMRA-LOMA Presentation">
  <a:themeElements>
    <a:clrScheme name="2022 Branding Colors">
      <a:dk1>
        <a:srgbClr val="000000"/>
      </a:dk1>
      <a:lt1>
        <a:srgbClr val="FFFFFF"/>
      </a:lt1>
      <a:dk2>
        <a:srgbClr val="004C9D"/>
      </a:dk2>
      <a:lt2>
        <a:srgbClr val="9D9795"/>
      </a:lt2>
      <a:accent1>
        <a:srgbClr val="0B9EC1"/>
      </a:accent1>
      <a:accent2>
        <a:srgbClr val="FAC809"/>
      </a:accent2>
      <a:accent3>
        <a:srgbClr val="008145"/>
      </a:accent3>
      <a:accent4>
        <a:srgbClr val="F7921E"/>
      </a:accent4>
      <a:accent5>
        <a:srgbClr val="603F99"/>
      </a:accent5>
      <a:accent6>
        <a:srgbClr val="51B9EA"/>
      </a:accent6>
      <a:hlink>
        <a:srgbClr val="008599"/>
      </a:hlink>
      <a:folHlink>
        <a:srgbClr val="8270B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22 BRAND_LIMRA presentation WIDE_BC_v4.potx" id="{F4562832-B1FA-4A7D-A12E-13EFD0F1BD1D}" vid="{083A3FF9-75F6-496A-88AC-B0AC9D7FEE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5c452c8-1c6f-4d8e-b449-e328afff9455">
      <UserInfo>
        <DisplayName>Hilla, Mary Jane</DisplayName>
        <AccountId>93</AccountId>
        <AccountType/>
      </UserInfo>
      <UserInfo>
        <DisplayName>O'Connell, Kathleen</DisplayName>
        <AccountId>493</AccountId>
        <AccountType/>
      </UserInfo>
    </SharedWithUsers>
    <Sensitivity xmlns="ff47d776-8114-4207-8cc3-ed44e79849e7">Internal Use</Sensitivit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AAC56EC12BC347BA3B731128AB1449" ma:contentTypeVersion="1" ma:contentTypeDescription="Create a new document." ma:contentTypeScope="" ma:versionID="7459424aa1f293cd9a1110d01e975020">
  <xsd:schema xmlns:xsd="http://www.w3.org/2001/XMLSchema" xmlns:xs="http://www.w3.org/2001/XMLSchema" xmlns:p="http://schemas.microsoft.com/office/2006/metadata/properties" xmlns:ns2="ff47d776-8114-4207-8cc3-ed44e79849e7" xmlns:ns3="05c452c8-1c6f-4d8e-b449-e328afff9455" targetNamespace="http://schemas.microsoft.com/office/2006/metadata/properties" ma:root="true" ma:fieldsID="0a9a60aaf66478c325c13428e36c9635" ns2:_="" ns3:_="">
    <xsd:import namespace="ff47d776-8114-4207-8cc3-ed44e79849e7"/>
    <xsd:import namespace="05c452c8-1c6f-4d8e-b449-e328afff9455"/>
    <xsd:element name="properties">
      <xsd:complexType>
        <xsd:sequence>
          <xsd:element name="documentManagement">
            <xsd:complexType>
              <xsd:all>
                <xsd:element ref="ns2:Sensitiv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47d776-8114-4207-8cc3-ed44e79849e7" elementFormDefault="qualified">
    <xsd:import namespace="http://schemas.microsoft.com/office/2006/documentManagement/types"/>
    <xsd:import namespace="http://schemas.microsoft.com/office/infopath/2007/PartnerControls"/>
    <xsd:element name="Sensitivity" ma:index="8" nillable="true" ma:displayName="Sensitivity" ma:default="Internal Use" ma:format="Dropdown" ma:internalName="Sensitivity">
      <xsd:simpleType>
        <xsd:restriction base="dms:Choice">
          <xsd:enumeration value="Public"/>
          <xsd:enumeration value="Member Only"/>
          <xsd:enumeration value="Internal Use"/>
          <xsd:enumeration value="Confidential"/>
          <xsd:enumeration value="Secret"/>
        </xsd:restriction>
      </xsd:simpleType>
    </xsd:element>
  </xsd:schema>
  <xsd:schema xmlns:xsd="http://www.w3.org/2001/XMLSchema" xmlns:xs="http://www.w3.org/2001/XMLSchema" xmlns:dms="http://schemas.microsoft.com/office/2006/documentManagement/types" xmlns:pc="http://schemas.microsoft.com/office/infopath/2007/PartnerControls" targetNamespace="05c452c8-1c6f-4d8e-b449-e328afff9455"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4657D1-7A54-440A-B7C3-0AB86ABFF01D}">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05c452c8-1c6f-4d8e-b449-e328afff9455"/>
    <ds:schemaRef ds:uri="ff47d776-8114-4207-8cc3-ed44e79849e7"/>
    <ds:schemaRef ds:uri="http://www.w3.org/XML/1998/namespace"/>
  </ds:schemaRefs>
</ds:datastoreItem>
</file>

<file path=customXml/itemProps2.xml><?xml version="1.0" encoding="utf-8"?>
<ds:datastoreItem xmlns:ds="http://schemas.openxmlformats.org/officeDocument/2006/customXml" ds:itemID="{7D178EDF-1079-4B40-8E98-E3934C623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47d776-8114-4207-8cc3-ed44e79849e7"/>
    <ds:schemaRef ds:uri="05c452c8-1c6f-4d8e-b449-e328afff9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879EF4-8B31-43EE-AB1A-96142AD975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Fraud Work Group Presentation--Master</Template>
  <TotalTime>31449</TotalTime>
  <Words>1409</Words>
  <Application>Microsoft Office PowerPoint</Application>
  <PresentationFormat>Widescreen</PresentationFormat>
  <Paragraphs>193</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Futura Std Medium</vt:lpstr>
      <vt:lpstr>Gloriola-Light</vt:lpstr>
      <vt:lpstr>Montserrat</vt:lpstr>
      <vt:lpstr>Times New Roman</vt:lpstr>
      <vt:lpstr>Wingdings</vt:lpstr>
      <vt:lpstr>2022 LIMRA-LOMA Presentation</vt:lpstr>
      <vt:lpstr>Home Office Employee Assessments</vt:lpstr>
      <vt:lpstr>What Are We hearing from Members?    </vt:lpstr>
      <vt:lpstr>Recruiting and Selection Assessments Are More Important Than Ever</vt:lpstr>
      <vt:lpstr>The Story of Our Hiring Assessments</vt:lpstr>
      <vt:lpstr>Achieve Your Employee Recruiting and Selection Goals</vt:lpstr>
      <vt:lpstr>Focus on Critical Competencies Needed for Success</vt:lpstr>
      <vt:lpstr>Focus on Critical Competencies Needed for Success</vt:lpstr>
      <vt:lpstr>Focus on Critical Competencies Needed for Success</vt:lpstr>
      <vt:lpstr>Right People for the Right Jobs</vt:lpstr>
      <vt:lpstr>Empowering Our Members</vt:lpstr>
      <vt:lpstr>Focus on Critical Competencies Needed for Success</vt:lpstr>
      <vt:lpstr>Focus on Critical Competencies Needed for Success</vt:lpstr>
      <vt:lpstr>Focus on Critical Competencies Needed for Success</vt:lpstr>
      <vt:lpstr>Focus on Critical Competencies Needed for Success</vt:lpstr>
      <vt:lpstr>Focus on Critical Competencies Needed for Success</vt:lpstr>
    </vt:vector>
  </TitlesOfParts>
  <Company>LL 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Assessment of the Future - Sprint Review</dc:title>
  <dc:creator>Henry, Paul S.</dc:creator>
  <cp:lastModifiedBy>Graziano, Maria</cp:lastModifiedBy>
  <cp:revision>594</cp:revision>
  <cp:lastPrinted>2020-02-26T17:58:35Z</cp:lastPrinted>
  <dcterms:created xsi:type="dcterms:W3CDTF">2018-06-11T21:05:13Z</dcterms:created>
  <dcterms:modified xsi:type="dcterms:W3CDTF">2023-08-09T15:06:55Z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0x01010038AAC56EC12BC347BA3B731128AB1449</vt:lpwstr>
  </property>
  <property fmtid="{D5CDD505-2E9C-101B-9397-08002B2CF9AE}" pid="3" name="SharedWithUsers">
    <vt:lpwstr>93;#Hilla, Mary Jane;#493;#O'Connell, Kathleen</vt:lpwstr>
  </property>
</Properties>
</file>