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6"/>
  </p:notesMasterIdLst>
  <p:handoutMasterIdLst>
    <p:handoutMasterId r:id="rId37"/>
  </p:handoutMasterIdLst>
  <p:sldIdLst>
    <p:sldId id="462" r:id="rId5"/>
    <p:sldId id="256" r:id="rId6"/>
    <p:sldId id="258" r:id="rId7"/>
    <p:sldId id="335" r:id="rId8"/>
    <p:sldId id="312" r:id="rId9"/>
    <p:sldId id="449" r:id="rId10"/>
    <p:sldId id="448" r:id="rId11"/>
    <p:sldId id="461" r:id="rId12"/>
    <p:sldId id="456" r:id="rId13"/>
    <p:sldId id="447" r:id="rId14"/>
    <p:sldId id="318" r:id="rId15"/>
    <p:sldId id="460" r:id="rId16"/>
    <p:sldId id="322" r:id="rId17"/>
    <p:sldId id="418" r:id="rId18"/>
    <p:sldId id="421" r:id="rId19"/>
    <p:sldId id="415" r:id="rId20"/>
    <p:sldId id="440" r:id="rId21"/>
    <p:sldId id="424" r:id="rId22"/>
    <p:sldId id="446" r:id="rId23"/>
    <p:sldId id="426" r:id="rId24"/>
    <p:sldId id="430" r:id="rId25"/>
    <p:sldId id="458" r:id="rId26"/>
    <p:sldId id="453" r:id="rId27"/>
    <p:sldId id="442" r:id="rId28"/>
    <p:sldId id="408" r:id="rId29"/>
    <p:sldId id="409" r:id="rId30"/>
    <p:sldId id="413" r:id="rId31"/>
    <p:sldId id="427" r:id="rId32"/>
    <p:sldId id="454" r:id="rId33"/>
    <p:sldId id="451" r:id="rId34"/>
    <p:sldId id="33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1CE"/>
    <a:srgbClr val="002F70"/>
    <a:srgbClr val="FFF8B3"/>
    <a:srgbClr val="C4BFC0"/>
    <a:srgbClr val="DAAA00"/>
    <a:srgbClr val="006EA0"/>
    <a:srgbClr val="404040"/>
    <a:srgbClr val="026EA0"/>
    <a:srgbClr val="769EC7"/>
    <a:srgbClr val="429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82" autoAdjust="0"/>
    <p:restoredTop sz="96247" autoAdjust="0"/>
  </p:normalViewPr>
  <p:slideViewPr>
    <p:cSldViewPr snapToGrid="0">
      <p:cViewPr varScale="1">
        <p:scale>
          <a:sx n="111" d="100"/>
          <a:sy n="111" d="100"/>
        </p:scale>
        <p:origin x="942" y="108"/>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2E936-5235-4DAF-9B14-FCDEA952B444}" type="doc">
      <dgm:prSet loTypeId="urn:microsoft.com/office/officeart/2005/8/layout/pyramid3" loCatId="pyramid" qsTypeId="urn:microsoft.com/office/officeart/2005/8/quickstyle/simple1" qsCatId="simple" csTypeId="urn:microsoft.com/office/officeart/2005/8/colors/accent1_3" csCatId="accent1" phldr="1"/>
      <dgm:spPr/>
    </dgm:pt>
    <dgm:pt modelId="{FB848EB6-941D-4DC9-A56E-C52B93A5EE27}">
      <dgm:prSet phldrT="[Text]"/>
      <dgm:spPr/>
      <dgm:t>
        <a:bodyPr/>
        <a:lstStyle/>
        <a:p>
          <a:r>
            <a:rPr lang="en-US" dirty="0"/>
            <a:t>Initial Interview</a:t>
          </a:r>
        </a:p>
      </dgm:t>
    </dgm:pt>
    <dgm:pt modelId="{2A9A40C6-222C-4CF0-87E4-43C315E6F512}" type="parTrans" cxnId="{4D623077-6579-4DA9-9F00-F5847FF4B4E0}">
      <dgm:prSet/>
      <dgm:spPr/>
      <dgm:t>
        <a:bodyPr/>
        <a:lstStyle/>
        <a:p>
          <a:endParaRPr lang="en-US"/>
        </a:p>
      </dgm:t>
    </dgm:pt>
    <dgm:pt modelId="{17029147-CF39-4BE1-A571-76C620D6099F}" type="sibTrans" cxnId="{4D623077-6579-4DA9-9F00-F5847FF4B4E0}">
      <dgm:prSet/>
      <dgm:spPr/>
      <dgm:t>
        <a:bodyPr/>
        <a:lstStyle/>
        <a:p>
          <a:endParaRPr lang="en-US"/>
        </a:p>
      </dgm:t>
    </dgm:pt>
    <dgm:pt modelId="{034F5F7A-0DD6-4CBE-BF56-674CF2278326}">
      <dgm:prSet phldrT="[Text]"/>
      <dgm:spPr/>
      <dgm:t>
        <a:bodyPr/>
        <a:lstStyle/>
        <a:p>
          <a:r>
            <a:rPr lang="en-US" dirty="0"/>
            <a:t>Application</a:t>
          </a:r>
        </a:p>
      </dgm:t>
    </dgm:pt>
    <dgm:pt modelId="{34496DE1-AD59-405E-8B2A-E0D5C03DC6FD}" type="parTrans" cxnId="{68F8C36D-538C-48DD-B883-D7047EA9E0C6}">
      <dgm:prSet/>
      <dgm:spPr/>
      <dgm:t>
        <a:bodyPr/>
        <a:lstStyle/>
        <a:p>
          <a:endParaRPr lang="en-US"/>
        </a:p>
      </dgm:t>
    </dgm:pt>
    <dgm:pt modelId="{34EC9FE2-75A6-4C01-A4D6-CACD4B5CAA85}" type="sibTrans" cxnId="{68F8C36D-538C-48DD-B883-D7047EA9E0C6}">
      <dgm:prSet/>
      <dgm:spPr/>
      <dgm:t>
        <a:bodyPr/>
        <a:lstStyle/>
        <a:p>
          <a:endParaRPr lang="en-US"/>
        </a:p>
      </dgm:t>
    </dgm:pt>
    <dgm:pt modelId="{7F45B2F1-000B-497D-838D-8A5A7DB5CFF0}">
      <dgm:prSet phldrT="[Text]"/>
      <dgm:spPr/>
      <dgm:t>
        <a:bodyPr/>
        <a:lstStyle/>
        <a:p>
          <a:r>
            <a:rPr lang="en-US" dirty="0"/>
            <a:t>Screening Tests</a:t>
          </a:r>
        </a:p>
      </dgm:t>
    </dgm:pt>
    <dgm:pt modelId="{8B0585E8-BE72-4836-98B4-78F466061BDD}" type="parTrans" cxnId="{21E26A2B-B431-42C3-8F47-A9FDCC996ED2}">
      <dgm:prSet/>
      <dgm:spPr/>
      <dgm:t>
        <a:bodyPr/>
        <a:lstStyle/>
        <a:p>
          <a:endParaRPr lang="en-US"/>
        </a:p>
      </dgm:t>
    </dgm:pt>
    <dgm:pt modelId="{B36248BA-F717-4413-8AC9-5403FBE0E3CE}" type="sibTrans" cxnId="{21E26A2B-B431-42C3-8F47-A9FDCC996ED2}">
      <dgm:prSet/>
      <dgm:spPr/>
      <dgm:t>
        <a:bodyPr/>
        <a:lstStyle/>
        <a:p>
          <a:endParaRPr lang="en-US"/>
        </a:p>
      </dgm:t>
    </dgm:pt>
    <dgm:pt modelId="{0ED99A8F-9105-4BF7-94A4-BF0A3C4C6E0C}">
      <dgm:prSet phldrT="[Text]"/>
      <dgm:spPr/>
      <dgm:t>
        <a:bodyPr/>
        <a:lstStyle/>
        <a:p>
          <a:r>
            <a:rPr lang="en-US" dirty="0"/>
            <a:t>Selection Tests</a:t>
          </a:r>
        </a:p>
      </dgm:t>
    </dgm:pt>
    <dgm:pt modelId="{9560018D-4CBF-4A24-AB22-E1419FAD34ED}" type="parTrans" cxnId="{3AEE784A-2EC8-429F-87F9-B66AEAAC0C1B}">
      <dgm:prSet/>
      <dgm:spPr/>
      <dgm:t>
        <a:bodyPr/>
        <a:lstStyle/>
        <a:p>
          <a:endParaRPr lang="en-US"/>
        </a:p>
      </dgm:t>
    </dgm:pt>
    <dgm:pt modelId="{ACBB5BCD-CAD2-4E4E-B8A6-B4B16900504A}" type="sibTrans" cxnId="{3AEE784A-2EC8-429F-87F9-B66AEAAC0C1B}">
      <dgm:prSet/>
      <dgm:spPr/>
      <dgm:t>
        <a:bodyPr/>
        <a:lstStyle/>
        <a:p>
          <a:endParaRPr lang="en-US"/>
        </a:p>
      </dgm:t>
    </dgm:pt>
    <dgm:pt modelId="{F9968948-BF77-420C-A774-E813E7667372}">
      <dgm:prSet phldrT="[Text]"/>
      <dgm:spPr/>
      <dgm:t>
        <a:bodyPr/>
        <a:lstStyle/>
        <a:p>
          <a:r>
            <a:rPr lang="en-US" dirty="0"/>
            <a:t>Review Process</a:t>
          </a:r>
        </a:p>
      </dgm:t>
    </dgm:pt>
    <dgm:pt modelId="{03EBD34D-90D7-4F70-86E2-2364E8DF2687}" type="parTrans" cxnId="{7053B6CB-6CF1-492A-983B-3F60D0686694}">
      <dgm:prSet/>
      <dgm:spPr/>
      <dgm:t>
        <a:bodyPr/>
        <a:lstStyle/>
        <a:p>
          <a:endParaRPr lang="en-US"/>
        </a:p>
      </dgm:t>
    </dgm:pt>
    <dgm:pt modelId="{B69639EB-F83B-4B57-BB3A-6960D8183189}" type="sibTrans" cxnId="{7053B6CB-6CF1-492A-983B-3F60D0686694}">
      <dgm:prSet/>
      <dgm:spPr/>
      <dgm:t>
        <a:bodyPr/>
        <a:lstStyle/>
        <a:p>
          <a:endParaRPr lang="en-US"/>
        </a:p>
      </dgm:t>
    </dgm:pt>
    <dgm:pt modelId="{F8A8261E-CD38-4459-8CC5-45BD5BC29620}">
      <dgm:prSet phldrT="[Text]"/>
      <dgm:spPr/>
      <dgm:t>
        <a:bodyPr/>
        <a:lstStyle/>
        <a:p>
          <a:r>
            <a:rPr lang="en-US" dirty="0"/>
            <a:t>In-Depth Interview</a:t>
          </a:r>
        </a:p>
      </dgm:t>
    </dgm:pt>
    <dgm:pt modelId="{53E701C2-E9D8-4349-85C2-BB13BA35D170}" type="parTrans" cxnId="{5F8B522C-EAA0-413C-8D6B-0AE7CB423EFD}">
      <dgm:prSet/>
      <dgm:spPr/>
      <dgm:t>
        <a:bodyPr/>
        <a:lstStyle/>
        <a:p>
          <a:endParaRPr lang="en-US"/>
        </a:p>
      </dgm:t>
    </dgm:pt>
    <dgm:pt modelId="{92F1DF64-D622-4A56-83D8-B6CDE92A63D9}" type="sibTrans" cxnId="{5F8B522C-EAA0-413C-8D6B-0AE7CB423EFD}">
      <dgm:prSet/>
      <dgm:spPr/>
      <dgm:t>
        <a:bodyPr/>
        <a:lstStyle/>
        <a:p>
          <a:endParaRPr lang="en-US"/>
        </a:p>
      </dgm:t>
    </dgm:pt>
    <dgm:pt modelId="{511BC73A-8A01-44E4-BCDB-760E69F57DA6}">
      <dgm:prSet phldrT="[Text]"/>
      <dgm:spPr/>
      <dgm:t>
        <a:bodyPr/>
        <a:lstStyle/>
        <a:p>
          <a:r>
            <a:rPr lang="en-US" dirty="0"/>
            <a:t>Closing Interview</a:t>
          </a:r>
        </a:p>
      </dgm:t>
    </dgm:pt>
    <dgm:pt modelId="{B529BD39-202E-4B72-993D-3A5A569AD2E0}" type="parTrans" cxnId="{614E6A71-1D6E-4A34-BCF6-0133A4DFCB3E}">
      <dgm:prSet/>
      <dgm:spPr/>
      <dgm:t>
        <a:bodyPr/>
        <a:lstStyle/>
        <a:p>
          <a:endParaRPr lang="en-US"/>
        </a:p>
      </dgm:t>
    </dgm:pt>
    <dgm:pt modelId="{823B6C6B-61EC-44F9-8768-6F1F3BF591EE}" type="sibTrans" cxnId="{614E6A71-1D6E-4A34-BCF6-0133A4DFCB3E}">
      <dgm:prSet/>
      <dgm:spPr/>
      <dgm:t>
        <a:bodyPr/>
        <a:lstStyle/>
        <a:p>
          <a:endParaRPr lang="en-US"/>
        </a:p>
      </dgm:t>
    </dgm:pt>
    <dgm:pt modelId="{B70F3C2C-8B92-493B-BBC3-AE433F308106}">
      <dgm:prSet phldrT="[Text]"/>
      <dgm:spPr/>
      <dgm:t>
        <a:bodyPr/>
        <a:lstStyle/>
        <a:p>
          <a:r>
            <a:rPr lang="en-US" dirty="0"/>
            <a:t>Hire</a:t>
          </a:r>
        </a:p>
      </dgm:t>
    </dgm:pt>
    <dgm:pt modelId="{E6670103-FB68-45DE-9893-1AEBD9F95686}" type="parTrans" cxnId="{B246106A-4817-4927-A0FC-DAA6A883D61A}">
      <dgm:prSet/>
      <dgm:spPr/>
      <dgm:t>
        <a:bodyPr/>
        <a:lstStyle/>
        <a:p>
          <a:endParaRPr lang="en-US"/>
        </a:p>
      </dgm:t>
    </dgm:pt>
    <dgm:pt modelId="{F156B9E8-730B-47F8-898E-23394890F3ED}" type="sibTrans" cxnId="{B246106A-4817-4927-A0FC-DAA6A883D61A}">
      <dgm:prSet/>
      <dgm:spPr/>
      <dgm:t>
        <a:bodyPr/>
        <a:lstStyle/>
        <a:p>
          <a:endParaRPr lang="en-US"/>
        </a:p>
      </dgm:t>
    </dgm:pt>
    <dgm:pt modelId="{2BF1D1EB-1D72-40F3-BD64-C12DD5EB09BC}" type="pres">
      <dgm:prSet presAssocID="{1292E936-5235-4DAF-9B14-FCDEA952B444}" presName="Name0" presStyleCnt="0">
        <dgm:presLayoutVars>
          <dgm:dir/>
          <dgm:animLvl val="lvl"/>
          <dgm:resizeHandles val="exact"/>
        </dgm:presLayoutVars>
      </dgm:prSet>
      <dgm:spPr/>
    </dgm:pt>
    <dgm:pt modelId="{80EE9963-1356-432B-B5DA-2D407B46CB98}" type="pres">
      <dgm:prSet presAssocID="{FB848EB6-941D-4DC9-A56E-C52B93A5EE27}" presName="Name8" presStyleCnt="0"/>
      <dgm:spPr/>
    </dgm:pt>
    <dgm:pt modelId="{E3D6422E-F895-4415-B600-CE524AC100F4}" type="pres">
      <dgm:prSet presAssocID="{FB848EB6-941D-4DC9-A56E-C52B93A5EE27}" presName="level" presStyleLbl="node1" presStyleIdx="0" presStyleCnt="8">
        <dgm:presLayoutVars>
          <dgm:chMax val="1"/>
          <dgm:bulletEnabled val="1"/>
        </dgm:presLayoutVars>
      </dgm:prSet>
      <dgm:spPr/>
    </dgm:pt>
    <dgm:pt modelId="{D602C653-AEFB-4229-9879-8C8389CA5277}" type="pres">
      <dgm:prSet presAssocID="{FB848EB6-941D-4DC9-A56E-C52B93A5EE27}" presName="levelTx" presStyleLbl="revTx" presStyleIdx="0" presStyleCnt="0">
        <dgm:presLayoutVars>
          <dgm:chMax val="1"/>
          <dgm:bulletEnabled val="1"/>
        </dgm:presLayoutVars>
      </dgm:prSet>
      <dgm:spPr/>
    </dgm:pt>
    <dgm:pt modelId="{17C587F6-15FA-4A1C-AB1E-60C08DEEA80F}" type="pres">
      <dgm:prSet presAssocID="{034F5F7A-0DD6-4CBE-BF56-674CF2278326}" presName="Name8" presStyleCnt="0"/>
      <dgm:spPr/>
    </dgm:pt>
    <dgm:pt modelId="{12E03A4D-2B2C-487B-B4A0-699439096CF1}" type="pres">
      <dgm:prSet presAssocID="{034F5F7A-0DD6-4CBE-BF56-674CF2278326}" presName="level" presStyleLbl="node1" presStyleIdx="1" presStyleCnt="8">
        <dgm:presLayoutVars>
          <dgm:chMax val="1"/>
          <dgm:bulletEnabled val="1"/>
        </dgm:presLayoutVars>
      </dgm:prSet>
      <dgm:spPr/>
    </dgm:pt>
    <dgm:pt modelId="{64D82985-FD8F-4A52-80D6-D9C68D309D3C}" type="pres">
      <dgm:prSet presAssocID="{034F5F7A-0DD6-4CBE-BF56-674CF2278326}" presName="levelTx" presStyleLbl="revTx" presStyleIdx="0" presStyleCnt="0">
        <dgm:presLayoutVars>
          <dgm:chMax val="1"/>
          <dgm:bulletEnabled val="1"/>
        </dgm:presLayoutVars>
      </dgm:prSet>
      <dgm:spPr/>
    </dgm:pt>
    <dgm:pt modelId="{FCB27EEE-481A-46FF-A6C3-A233C33208D0}" type="pres">
      <dgm:prSet presAssocID="{7F45B2F1-000B-497D-838D-8A5A7DB5CFF0}" presName="Name8" presStyleCnt="0"/>
      <dgm:spPr/>
    </dgm:pt>
    <dgm:pt modelId="{4A5ED883-FA06-4875-B9CE-76F83D5005F9}" type="pres">
      <dgm:prSet presAssocID="{7F45B2F1-000B-497D-838D-8A5A7DB5CFF0}" presName="level" presStyleLbl="node1" presStyleIdx="2" presStyleCnt="8">
        <dgm:presLayoutVars>
          <dgm:chMax val="1"/>
          <dgm:bulletEnabled val="1"/>
        </dgm:presLayoutVars>
      </dgm:prSet>
      <dgm:spPr/>
    </dgm:pt>
    <dgm:pt modelId="{0E88E650-ABC7-4A68-99F4-2E6188653837}" type="pres">
      <dgm:prSet presAssocID="{7F45B2F1-000B-497D-838D-8A5A7DB5CFF0}" presName="levelTx" presStyleLbl="revTx" presStyleIdx="0" presStyleCnt="0">
        <dgm:presLayoutVars>
          <dgm:chMax val="1"/>
          <dgm:bulletEnabled val="1"/>
        </dgm:presLayoutVars>
      </dgm:prSet>
      <dgm:spPr/>
    </dgm:pt>
    <dgm:pt modelId="{9B957A5A-A0FA-4CC5-84F4-780ED7C83C34}" type="pres">
      <dgm:prSet presAssocID="{0ED99A8F-9105-4BF7-94A4-BF0A3C4C6E0C}" presName="Name8" presStyleCnt="0"/>
      <dgm:spPr/>
    </dgm:pt>
    <dgm:pt modelId="{8F099BEC-6B18-493A-A3E2-75BB5CBFC9E4}" type="pres">
      <dgm:prSet presAssocID="{0ED99A8F-9105-4BF7-94A4-BF0A3C4C6E0C}" presName="level" presStyleLbl="node1" presStyleIdx="3" presStyleCnt="8">
        <dgm:presLayoutVars>
          <dgm:chMax val="1"/>
          <dgm:bulletEnabled val="1"/>
        </dgm:presLayoutVars>
      </dgm:prSet>
      <dgm:spPr/>
    </dgm:pt>
    <dgm:pt modelId="{EB94552B-21AE-40D1-8C32-2DD3C43307EE}" type="pres">
      <dgm:prSet presAssocID="{0ED99A8F-9105-4BF7-94A4-BF0A3C4C6E0C}" presName="levelTx" presStyleLbl="revTx" presStyleIdx="0" presStyleCnt="0">
        <dgm:presLayoutVars>
          <dgm:chMax val="1"/>
          <dgm:bulletEnabled val="1"/>
        </dgm:presLayoutVars>
      </dgm:prSet>
      <dgm:spPr/>
    </dgm:pt>
    <dgm:pt modelId="{29CD5CB2-8857-48A5-870A-3A8163FCCBE9}" type="pres">
      <dgm:prSet presAssocID="{F9968948-BF77-420C-A774-E813E7667372}" presName="Name8" presStyleCnt="0"/>
      <dgm:spPr/>
    </dgm:pt>
    <dgm:pt modelId="{0A61CF20-9E27-4B5A-BE29-3118742EAC3D}" type="pres">
      <dgm:prSet presAssocID="{F9968948-BF77-420C-A774-E813E7667372}" presName="level" presStyleLbl="node1" presStyleIdx="4" presStyleCnt="8">
        <dgm:presLayoutVars>
          <dgm:chMax val="1"/>
          <dgm:bulletEnabled val="1"/>
        </dgm:presLayoutVars>
      </dgm:prSet>
      <dgm:spPr/>
    </dgm:pt>
    <dgm:pt modelId="{B9CA7BC8-739B-4620-825F-D5A3D528BD1B}" type="pres">
      <dgm:prSet presAssocID="{F9968948-BF77-420C-A774-E813E7667372}" presName="levelTx" presStyleLbl="revTx" presStyleIdx="0" presStyleCnt="0">
        <dgm:presLayoutVars>
          <dgm:chMax val="1"/>
          <dgm:bulletEnabled val="1"/>
        </dgm:presLayoutVars>
      </dgm:prSet>
      <dgm:spPr/>
    </dgm:pt>
    <dgm:pt modelId="{A659DB4C-C369-4F25-8F25-66EA40F2C64E}" type="pres">
      <dgm:prSet presAssocID="{F8A8261E-CD38-4459-8CC5-45BD5BC29620}" presName="Name8" presStyleCnt="0"/>
      <dgm:spPr/>
    </dgm:pt>
    <dgm:pt modelId="{6C8680CF-6024-4928-8E91-869F9D358804}" type="pres">
      <dgm:prSet presAssocID="{F8A8261E-CD38-4459-8CC5-45BD5BC29620}" presName="level" presStyleLbl="node1" presStyleIdx="5" presStyleCnt="8">
        <dgm:presLayoutVars>
          <dgm:chMax val="1"/>
          <dgm:bulletEnabled val="1"/>
        </dgm:presLayoutVars>
      </dgm:prSet>
      <dgm:spPr/>
    </dgm:pt>
    <dgm:pt modelId="{C367E41B-72E1-4439-BF0C-17A51418D141}" type="pres">
      <dgm:prSet presAssocID="{F8A8261E-CD38-4459-8CC5-45BD5BC29620}" presName="levelTx" presStyleLbl="revTx" presStyleIdx="0" presStyleCnt="0">
        <dgm:presLayoutVars>
          <dgm:chMax val="1"/>
          <dgm:bulletEnabled val="1"/>
        </dgm:presLayoutVars>
      </dgm:prSet>
      <dgm:spPr/>
    </dgm:pt>
    <dgm:pt modelId="{C2B8AF04-D181-4260-8BA7-14AD7BBCAB91}" type="pres">
      <dgm:prSet presAssocID="{511BC73A-8A01-44E4-BCDB-760E69F57DA6}" presName="Name8" presStyleCnt="0"/>
      <dgm:spPr/>
    </dgm:pt>
    <dgm:pt modelId="{35A7B03D-B5BD-4CA4-BCCC-01228586915A}" type="pres">
      <dgm:prSet presAssocID="{511BC73A-8A01-44E4-BCDB-760E69F57DA6}" presName="level" presStyleLbl="node1" presStyleIdx="6" presStyleCnt="8">
        <dgm:presLayoutVars>
          <dgm:chMax val="1"/>
          <dgm:bulletEnabled val="1"/>
        </dgm:presLayoutVars>
      </dgm:prSet>
      <dgm:spPr/>
    </dgm:pt>
    <dgm:pt modelId="{8AA06B84-C862-4402-8F78-40AB5D9D4380}" type="pres">
      <dgm:prSet presAssocID="{511BC73A-8A01-44E4-BCDB-760E69F57DA6}" presName="levelTx" presStyleLbl="revTx" presStyleIdx="0" presStyleCnt="0">
        <dgm:presLayoutVars>
          <dgm:chMax val="1"/>
          <dgm:bulletEnabled val="1"/>
        </dgm:presLayoutVars>
      </dgm:prSet>
      <dgm:spPr/>
    </dgm:pt>
    <dgm:pt modelId="{BCBA0271-3FB8-4BDD-A9BE-FF2EDA0E45A2}" type="pres">
      <dgm:prSet presAssocID="{B70F3C2C-8B92-493B-BBC3-AE433F308106}" presName="Name8" presStyleCnt="0"/>
      <dgm:spPr/>
    </dgm:pt>
    <dgm:pt modelId="{B6CD1AF8-7994-45FC-9AE2-E3D08B7385CC}" type="pres">
      <dgm:prSet presAssocID="{B70F3C2C-8B92-493B-BBC3-AE433F308106}" presName="level" presStyleLbl="node1" presStyleIdx="7" presStyleCnt="8">
        <dgm:presLayoutVars>
          <dgm:chMax val="1"/>
          <dgm:bulletEnabled val="1"/>
        </dgm:presLayoutVars>
      </dgm:prSet>
      <dgm:spPr/>
    </dgm:pt>
    <dgm:pt modelId="{A9950E12-F5E8-4A63-9492-6638A6234961}" type="pres">
      <dgm:prSet presAssocID="{B70F3C2C-8B92-493B-BBC3-AE433F308106}" presName="levelTx" presStyleLbl="revTx" presStyleIdx="0" presStyleCnt="0">
        <dgm:presLayoutVars>
          <dgm:chMax val="1"/>
          <dgm:bulletEnabled val="1"/>
        </dgm:presLayoutVars>
      </dgm:prSet>
      <dgm:spPr/>
    </dgm:pt>
  </dgm:ptLst>
  <dgm:cxnLst>
    <dgm:cxn modelId="{76DD6600-A620-416A-9E1B-A7AF323E5AC6}" type="presOf" srcId="{F9968948-BF77-420C-A774-E813E7667372}" destId="{0A61CF20-9E27-4B5A-BE29-3118742EAC3D}" srcOrd="0" destOrd="0" presId="urn:microsoft.com/office/officeart/2005/8/layout/pyramid3"/>
    <dgm:cxn modelId="{94F04007-E420-4FA1-A015-0A98FC09EE38}" type="presOf" srcId="{0ED99A8F-9105-4BF7-94A4-BF0A3C4C6E0C}" destId="{EB94552B-21AE-40D1-8C32-2DD3C43307EE}" srcOrd="1" destOrd="0" presId="urn:microsoft.com/office/officeart/2005/8/layout/pyramid3"/>
    <dgm:cxn modelId="{35511508-4D20-4ABF-9648-A47E78E25A4D}" type="presOf" srcId="{F8A8261E-CD38-4459-8CC5-45BD5BC29620}" destId="{C367E41B-72E1-4439-BF0C-17A51418D141}" srcOrd="1" destOrd="0" presId="urn:microsoft.com/office/officeart/2005/8/layout/pyramid3"/>
    <dgm:cxn modelId="{E1428E0B-CA75-49B8-A174-F551C2B5DE51}" type="presOf" srcId="{F8A8261E-CD38-4459-8CC5-45BD5BC29620}" destId="{6C8680CF-6024-4928-8E91-869F9D358804}" srcOrd="0" destOrd="0" presId="urn:microsoft.com/office/officeart/2005/8/layout/pyramid3"/>
    <dgm:cxn modelId="{21E26A2B-B431-42C3-8F47-A9FDCC996ED2}" srcId="{1292E936-5235-4DAF-9B14-FCDEA952B444}" destId="{7F45B2F1-000B-497D-838D-8A5A7DB5CFF0}" srcOrd="2" destOrd="0" parTransId="{8B0585E8-BE72-4836-98B4-78F466061BDD}" sibTransId="{B36248BA-F717-4413-8AC9-5403FBE0E3CE}"/>
    <dgm:cxn modelId="{5F8B522C-EAA0-413C-8D6B-0AE7CB423EFD}" srcId="{1292E936-5235-4DAF-9B14-FCDEA952B444}" destId="{F8A8261E-CD38-4459-8CC5-45BD5BC29620}" srcOrd="5" destOrd="0" parTransId="{53E701C2-E9D8-4349-85C2-BB13BA35D170}" sibTransId="{92F1DF64-D622-4A56-83D8-B6CDE92A63D9}"/>
    <dgm:cxn modelId="{A13C1E2E-7934-40EB-8FE6-3ED229F721F6}" type="presOf" srcId="{B70F3C2C-8B92-493B-BBC3-AE433F308106}" destId="{A9950E12-F5E8-4A63-9492-6638A6234961}" srcOrd="1" destOrd="0" presId="urn:microsoft.com/office/officeart/2005/8/layout/pyramid3"/>
    <dgm:cxn modelId="{12B44A5D-2170-4B97-941D-77785C7911C0}" type="presOf" srcId="{FB848EB6-941D-4DC9-A56E-C52B93A5EE27}" destId="{E3D6422E-F895-4415-B600-CE524AC100F4}" srcOrd="0" destOrd="0" presId="urn:microsoft.com/office/officeart/2005/8/layout/pyramid3"/>
    <dgm:cxn modelId="{2A776161-A03D-4833-91E4-105AD4814B6B}" type="presOf" srcId="{0ED99A8F-9105-4BF7-94A4-BF0A3C4C6E0C}" destId="{8F099BEC-6B18-493A-A3E2-75BB5CBFC9E4}" srcOrd="0" destOrd="0" presId="urn:microsoft.com/office/officeart/2005/8/layout/pyramid3"/>
    <dgm:cxn modelId="{4AD7E347-B3A3-41A6-A35C-42B0B8632FE4}" type="presOf" srcId="{511BC73A-8A01-44E4-BCDB-760E69F57DA6}" destId="{35A7B03D-B5BD-4CA4-BCCC-01228586915A}" srcOrd="0" destOrd="0" presId="urn:microsoft.com/office/officeart/2005/8/layout/pyramid3"/>
    <dgm:cxn modelId="{03303669-630E-45B0-A2BB-E479390C3FD2}" type="presOf" srcId="{7F45B2F1-000B-497D-838D-8A5A7DB5CFF0}" destId="{0E88E650-ABC7-4A68-99F4-2E6188653837}" srcOrd="1" destOrd="0" presId="urn:microsoft.com/office/officeart/2005/8/layout/pyramid3"/>
    <dgm:cxn modelId="{B246106A-4817-4927-A0FC-DAA6A883D61A}" srcId="{1292E936-5235-4DAF-9B14-FCDEA952B444}" destId="{B70F3C2C-8B92-493B-BBC3-AE433F308106}" srcOrd="7" destOrd="0" parTransId="{E6670103-FB68-45DE-9893-1AEBD9F95686}" sibTransId="{F156B9E8-730B-47F8-898E-23394890F3ED}"/>
    <dgm:cxn modelId="{3AEE784A-2EC8-429F-87F9-B66AEAAC0C1B}" srcId="{1292E936-5235-4DAF-9B14-FCDEA952B444}" destId="{0ED99A8F-9105-4BF7-94A4-BF0A3C4C6E0C}" srcOrd="3" destOrd="0" parTransId="{9560018D-4CBF-4A24-AB22-E1419FAD34ED}" sibTransId="{ACBB5BCD-CAD2-4E4E-B8A6-B4B16900504A}"/>
    <dgm:cxn modelId="{68F8C36D-538C-48DD-B883-D7047EA9E0C6}" srcId="{1292E936-5235-4DAF-9B14-FCDEA952B444}" destId="{034F5F7A-0DD6-4CBE-BF56-674CF2278326}" srcOrd="1" destOrd="0" parTransId="{34496DE1-AD59-405E-8B2A-E0D5C03DC6FD}" sibTransId="{34EC9FE2-75A6-4C01-A4D6-CACD4B5CAA85}"/>
    <dgm:cxn modelId="{614E6A71-1D6E-4A34-BCF6-0133A4DFCB3E}" srcId="{1292E936-5235-4DAF-9B14-FCDEA952B444}" destId="{511BC73A-8A01-44E4-BCDB-760E69F57DA6}" srcOrd="6" destOrd="0" parTransId="{B529BD39-202E-4B72-993D-3A5A569AD2E0}" sibTransId="{823B6C6B-61EC-44F9-8768-6F1F3BF591EE}"/>
    <dgm:cxn modelId="{4D623077-6579-4DA9-9F00-F5847FF4B4E0}" srcId="{1292E936-5235-4DAF-9B14-FCDEA952B444}" destId="{FB848EB6-941D-4DC9-A56E-C52B93A5EE27}" srcOrd="0" destOrd="0" parTransId="{2A9A40C6-222C-4CF0-87E4-43C315E6F512}" sibTransId="{17029147-CF39-4BE1-A571-76C620D6099F}"/>
    <dgm:cxn modelId="{98D56D7F-15E9-4397-95C6-C53319F84999}" type="presOf" srcId="{B70F3C2C-8B92-493B-BBC3-AE433F308106}" destId="{B6CD1AF8-7994-45FC-9AE2-E3D08B7385CC}" srcOrd="0" destOrd="0" presId="urn:microsoft.com/office/officeart/2005/8/layout/pyramid3"/>
    <dgm:cxn modelId="{90FC21A5-F491-4058-BEEC-C87B4ED9A37E}" type="presOf" srcId="{FB848EB6-941D-4DC9-A56E-C52B93A5EE27}" destId="{D602C653-AEFB-4229-9879-8C8389CA5277}" srcOrd="1" destOrd="0" presId="urn:microsoft.com/office/officeart/2005/8/layout/pyramid3"/>
    <dgm:cxn modelId="{2BF1FBC6-2F31-4EBA-8238-5D877E5F8D0A}" type="presOf" srcId="{034F5F7A-0DD6-4CBE-BF56-674CF2278326}" destId="{64D82985-FD8F-4A52-80D6-D9C68D309D3C}" srcOrd="1" destOrd="0" presId="urn:microsoft.com/office/officeart/2005/8/layout/pyramid3"/>
    <dgm:cxn modelId="{7053B6CB-6CF1-492A-983B-3F60D0686694}" srcId="{1292E936-5235-4DAF-9B14-FCDEA952B444}" destId="{F9968948-BF77-420C-A774-E813E7667372}" srcOrd="4" destOrd="0" parTransId="{03EBD34D-90D7-4F70-86E2-2364E8DF2687}" sibTransId="{B69639EB-F83B-4B57-BB3A-6960D8183189}"/>
    <dgm:cxn modelId="{D4B46BD2-33B3-4261-A715-646CAEB6DB9C}" type="presOf" srcId="{7F45B2F1-000B-497D-838D-8A5A7DB5CFF0}" destId="{4A5ED883-FA06-4875-B9CE-76F83D5005F9}" srcOrd="0" destOrd="0" presId="urn:microsoft.com/office/officeart/2005/8/layout/pyramid3"/>
    <dgm:cxn modelId="{2FD510E2-6313-4089-80FA-6C69EEC7958D}" type="presOf" srcId="{034F5F7A-0DD6-4CBE-BF56-674CF2278326}" destId="{12E03A4D-2B2C-487B-B4A0-699439096CF1}" srcOrd="0" destOrd="0" presId="urn:microsoft.com/office/officeart/2005/8/layout/pyramid3"/>
    <dgm:cxn modelId="{395FC7E6-BF8C-4E2E-9BA3-22129A3D76AC}" type="presOf" srcId="{F9968948-BF77-420C-A774-E813E7667372}" destId="{B9CA7BC8-739B-4620-825F-D5A3D528BD1B}" srcOrd="1" destOrd="0" presId="urn:microsoft.com/office/officeart/2005/8/layout/pyramid3"/>
    <dgm:cxn modelId="{3354DDF4-39E8-46F7-9886-5BE7227134CD}" type="presOf" srcId="{1292E936-5235-4DAF-9B14-FCDEA952B444}" destId="{2BF1D1EB-1D72-40F3-BD64-C12DD5EB09BC}" srcOrd="0" destOrd="0" presId="urn:microsoft.com/office/officeart/2005/8/layout/pyramid3"/>
    <dgm:cxn modelId="{C9A0B6F7-9BFE-43E9-AB12-C2FAF18B9A9F}" type="presOf" srcId="{511BC73A-8A01-44E4-BCDB-760E69F57DA6}" destId="{8AA06B84-C862-4402-8F78-40AB5D9D4380}" srcOrd="1" destOrd="0" presId="urn:microsoft.com/office/officeart/2005/8/layout/pyramid3"/>
    <dgm:cxn modelId="{32BFCAA7-7823-4EB8-84BA-EAAB694D6AF7}" type="presParOf" srcId="{2BF1D1EB-1D72-40F3-BD64-C12DD5EB09BC}" destId="{80EE9963-1356-432B-B5DA-2D407B46CB98}" srcOrd="0" destOrd="0" presId="urn:microsoft.com/office/officeart/2005/8/layout/pyramid3"/>
    <dgm:cxn modelId="{752B50D5-C77F-453F-9888-F5C92DA8ADB6}" type="presParOf" srcId="{80EE9963-1356-432B-B5DA-2D407B46CB98}" destId="{E3D6422E-F895-4415-B600-CE524AC100F4}" srcOrd="0" destOrd="0" presId="urn:microsoft.com/office/officeart/2005/8/layout/pyramid3"/>
    <dgm:cxn modelId="{227DC6DD-6750-45E0-A05B-3FCBABEF6812}" type="presParOf" srcId="{80EE9963-1356-432B-B5DA-2D407B46CB98}" destId="{D602C653-AEFB-4229-9879-8C8389CA5277}" srcOrd="1" destOrd="0" presId="urn:microsoft.com/office/officeart/2005/8/layout/pyramid3"/>
    <dgm:cxn modelId="{5D14A6E1-D374-47C9-B3AA-B1A882855774}" type="presParOf" srcId="{2BF1D1EB-1D72-40F3-BD64-C12DD5EB09BC}" destId="{17C587F6-15FA-4A1C-AB1E-60C08DEEA80F}" srcOrd="1" destOrd="0" presId="urn:microsoft.com/office/officeart/2005/8/layout/pyramid3"/>
    <dgm:cxn modelId="{3A57F851-DC9B-4E19-8D46-7131B2828426}" type="presParOf" srcId="{17C587F6-15FA-4A1C-AB1E-60C08DEEA80F}" destId="{12E03A4D-2B2C-487B-B4A0-699439096CF1}" srcOrd="0" destOrd="0" presId="urn:microsoft.com/office/officeart/2005/8/layout/pyramid3"/>
    <dgm:cxn modelId="{99E7F442-2B48-4BF1-A377-93B2BFCC1C1F}" type="presParOf" srcId="{17C587F6-15FA-4A1C-AB1E-60C08DEEA80F}" destId="{64D82985-FD8F-4A52-80D6-D9C68D309D3C}" srcOrd="1" destOrd="0" presId="urn:microsoft.com/office/officeart/2005/8/layout/pyramid3"/>
    <dgm:cxn modelId="{E5E17F94-D4E6-41B4-BEBE-F8CAE1F3260F}" type="presParOf" srcId="{2BF1D1EB-1D72-40F3-BD64-C12DD5EB09BC}" destId="{FCB27EEE-481A-46FF-A6C3-A233C33208D0}" srcOrd="2" destOrd="0" presId="urn:microsoft.com/office/officeart/2005/8/layout/pyramid3"/>
    <dgm:cxn modelId="{48173BC2-8C3E-402D-879E-0DF340BB47A7}" type="presParOf" srcId="{FCB27EEE-481A-46FF-A6C3-A233C33208D0}" destId="{4A5ED883-FA06-4875-B9CE-76F83D5005F9}" srcOrd="0" destOrd="0" presId="urn:microsoft.com/office/officeart/2005/8/layout/pyramid3"/>
    <dgm:cxn modelId="{8332E9B9-5657-4877-BD2C-6279A667A0C4}" type="presParOf" srcId="{FCB27EEE-481A-46FF-A6C3-A233C33208D0}" destId="{0E88E650-ABC7-4A68-99F4-2E6188653837}" srcOrd="1" destOrd="0" presId="urn:microsoft.com/office/officeart/2005/8/layout/pyramid3"/>
    <dgm:cxn modelId="{C9CDDDDD-B30A-4BA3-80E2-3A949FAE211E}" type="presParOf" srcId="{2BF1D1EB-1D72-40F3-BD64-C12DD5EB09BC}" destId="{9B957A5A-A0FA-4CC5-84F4-780ED7C83C34}" srcOrd="3" destOrd="0" presId="urn:microsoft.com/office/officeart/2005/8/layout/pyramid3"/>
    <dgm:cxn modelId="{7715C348-CA8E-49CD-ABA4-B2D49BDDA7E6}" type="presParOf" srcId="{9B957A5A-A0FA-4CC5-84F4-780ED7C83C34}" destId="{8F099BEC-6B18-493A-A3E2-75BB5CBFC9E4}" srcOrd="0" destOrd="0" presId="urn:microsoft.com/office/officeart/2005/8/layout/pyramid3"/>
    <dgm:cxn modelId="{B87FD585-B71C-412E-9327-2EC371BD696F}" type="presParOf" srcId="{9B957A5A-A0FA-4CC5-84F4-780ED7C83C34}" destId="{EB94552B-21AE-40D1-8C32-2DD3C43307EE}" srcOrd="1" destOrd="0" presId="urn:microsoft.com/office/officeart/2005/8/layout/pyramid3"/>
    <dgm:cxn modelId="{56C3BDD7-9443-4AE9-9CA6-4138A766A5B6}" type="presParOf" srcId="{2BF1D1EB-1D72-40F3-BD64-C12DD5EB09BC}" destId="{29CD5CB2-8857-48A5-870A-3A8163FCCBE9}" srcOrd="4" destOrd="0" presId="urn:microsoft.com/office/officeart/2005/8/layout/pyramid3"/>
    <dgm:cxn modelId="{F973F4C9-2F70-4EAD-8807-9D150AC9B75B}" type="presParOf" srcId="{29CD5CB2-8857-48A5-870A-3A8163FCCBE9}" destId="{0A61CF20-9E27-4B5A-BE29-3118742EAC3D}" srcOrd="0" destOrd="0" presId="urn:microsoft.com/office/officeart/2005/8/layout/pyramid3"/>
    <dgm:cxn modelId="{E60FFC13-973D-4AD7-B173-B2BD3578FE51}" type="presParOf" srcId="{29CD5CB2-8857-48A5-870A-3A8163FCCBE9}" destId="{B9CA7BC8-739B-4620-825F-D5A3D528BD1B}" srcOrd="1" destOrd="0" presId="urn:microsoft.com/office/officeart/2005/8/layout/pyramid3"/>
    <dgm:cxn modelId="{A9E74158-625A-45F0-B170-BF256B1F0921}" type="presParOf" srcId="{2BF1D1EB-1D72-40F3-BD64-C12DD5EB09BC}" destId="{A659DB4C-C369-4F25-8F25-66EA40F2C64E}" srcOrd="5" destOrd="0" presId="urn:microsoft.com/office/officeart/2005/8/layout/pyramid3"/>
    <dgm:cxn modelId="{7B71BEF7-7954-4D97-9278-F435F90BEBE1}" type="presParOf" srcId="{A659DB4C-C369-4F25-8F25-66EA40F2C64E}" destId="{6C8680CF-6024-4928-8E91-869F9D358804}" srcOrd="0" destOrd="0" presId="urn:microsoft.com/office/officeart/2005/8/layout/pyramid3"/>
    <dgm:cxn modelId="{0092E104-482F-4E40-8664-D2561709A70C}" type="presParOf" srcId="{A659DB4C-C369-4F25-8F25-66EA40F2C64E}" destId="{C367E41B-72E1-4439-BF0C-17A51418D141}" srcOrd="1" destOrd="0" presId="urn:microsoft.com/office/officeart/2005/8/layout/pyramid3"/>
    <dgm:cxn modelId="{40B545B3-FBDD-4C14-8B11-E5AF86CBCEC7}" type="presParOf" srcId="{2BF1D1EB-1D72-40F3-BD64-C12DD5EB09BC}" destId="{C2B8AF04-D181-4260-8BA7-14AD7BBCAB91}" srcOrd="6" destOrd="0" presId="urn:microsoft.com/office/officeart/2005/8/layout/pyramid3"/>
    <dgm:cxn modelId="{BF994C6C-9ED3-4F82-8DFE-C18651724FBF}" type="presParOf" srcId="{C2B8AF04-D181-4260-8BA7-14AD7BBCAB91}" destId="{35A7B03D-B5BD-4CA4-BCCC-01228586915A}" srcOrd="0" destOrd="0" presId="urn:microsoft.com/office/officeart/2005/8/layout/pyramid3"/>
    <dgm:cxn modelId="{5631A1E4-9060-4B59-950C-5ECADB2DAB58}" type="presParOf" srcId="{C2B8AF04-D181-4260-8BA7-14AD7BBCAB91}" destId="{8AA06B84-C862-4402-8F78-40AB5D9D4380}" srcOrd="1" destOrd="0" presId="urn:microsoft.com/office/officeart/2005/8/layout/pyramid3"/>
    <dgm:cxn modelId="{41C025E5-2260-45B1-8F55-F75B3D4B9ED8}" type="presParOf" srcId="{2BF1D1EB-1D72-40F3-BD64-C12DD5EB09BC}" destId="{BCBA0271-3FB8-4BDD-A9BE-FF2EDA0E45A2}" srcOrd="7" destOrd="0" presId="urn:microsoft.com/office/officeart/2005/8/layout/pyramid3"/>
    <dgm:cxn modelId="{B26509F8-C829-469D-A785-D953649C0919}" type="presParOf" srcId="{BCBA0271-3FB8-4BDD-A9BE-FF2EDA0E45A2}" destId="{B6CD1AF8-7994-45FC-9AE2-E3D08B7385CC}" srcOrd="0" destOrd="0" presId="urn:microsoft.com/office/officeart/2005/8/layout/pyramid3"/>
    <dgm:cxn modelId="{F74DFEEC-DFBA-4072-B7DF-D06ACB64BFAD}" type="presParOf" srcId="{BCBA0271-3FB8-4BDD-A9BE-FF2EDA0E45A2}" destId="{A9950E12-F5E8-4A63-9492-6638A623496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B87665-124E-415E-A424-0005BFB59F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D4B50CD-3DEA-4D57-8288-94B807046911}">
      <dgm:prSet custT="1"/>
      <dgm:spPr>
        <a:solidFill>
          <a:srgbClr val="4298BE"/>
        </a:solidFill>
      </dgm:spPr>
      <dgm:t>
        <a:bodyPr/>
        <a:lstStyle/>
        <a:p>
          <a:pPr rtl="0"/>
          <a:r>
            <a:rPr lang="en-US" sz="3200" b="1" dirty="0">
              <a:solidFill>
                <a:srgbClr val="002F70"/>
              </a:solidFill>
            </a:rPr>
            <a:t>PSP </a:t>
          </a:r>
        </a:p>
        <a:p>
          <a:pPr rtl="0"/>
          <a:r>
            <a:rPr lang="en-US" sz="2800" b="1" dirty="0">
              <a:solidFill>
                <a:srgbClr val="002F70"/>
              </a:solidFill>
            </a:rPr>
            <a:t>Personality assessment</a:t>
          </a:r>
        </a:p>
        <a:p>
          <a:pPr rtl="0"/>
          <a:r>
            <a:rPr lang="en-US" sz="2000" b="1" dirty="0">
              <a:solidFill>
                <a:srgbClr val="002F70"/>
              </a:solidFill>
            </a:rPr>
            <a:t>(will they?)</a:t>
          </a:r>
          <a:endParaRPr lang="en-US" sz="2400" b="1" dirty="0">
            <a:solidFill>
              <a:srgbClr val="002F70"/>
            </a:solidFill>
          </a:endParaRPr>
        </a:p>
      </dgm:t>
    </dgm:pt>
    <dgm:pt modelId="{A5136E09-0D26-41BB-9940-3D1777E00F0D}" type="parTrans" cxnId="{09A48809-87AB-4412-B677-FA96A95553D4}">
      <dgm:prSet/>
      <dgm:spPr/>
      <dgm:t>
        <a:bodyPr/>
        <a:lstStyle/>
        <a:p>
          <a:endParaRPr lang="en-US"/>
        </a:p>
      </dgm:t>
    </dgm:pt>
    <dgm:pt modelId="{AF519B2A-D265-430F-BE40-6988E77E36A7}" type="sibTrans" cxnId="{09A48809-87AB-4412-B677-FA96A95553D4}">
      <dgm:prSet/>
      <dgm:spPr/>
      <dgm:t>
        <a:bodyPr/>
        <a:lstStyle/>
        <a:p>
          <a:endParaRPr lang="en-US"/>
        </a:p>
      </dgm:t>
    </dgm:pt>
    <dgm:pt modelId="{79B5B4C3-5877-41C7-9913-16CF0D9E2240}">
      <dgm:prSet custT="1"/>
      <dgm:spPr>
        <a:solidFill>
          <a:schemeClr val="bg2">
            <a:lumMod val="40000"/>
            <a:lumOff val="60000"/>
            <a:alpha val="89804"/>
          </a:schemeClr>
        </a:solidFill>
      </dgm:spPr>
      <dgm:t>
        <a:bodyPr/>
        <a:lstStyle/>
        <a:p>
          <a:pPr rtl="0">
            <a:lnSpc>
              <a:spcPct val="150000"/>
            </a:lnSpc>
          </a:pPr>
          <a:r>
            <a:rPr lang="en-US" sz="1600" b="1" kern="1200" dirty="0">
              <a:solidFill>
                <a:srgbClr val="002F70"/>
              </a:solidFill>
            </a:rPr>
            <a:t>Measures an individual’s communication style during the sales process – their “selling style”</a:t>
          </a:r>
        </a:p>
      </dgm:t>
    </dgm:pt>
    <dgm:pt modelId="{16BC9152-9549-49F0-8AE5-A515F9E22299}" type="parTrans" cxnId="{63ED3967-E147-4DB4-A6AA-0C2B793432E3}">
      <dgm:prSet/>
      <dgm:spPr/>
      <dgm:t>
        <a:bodyPr/>
        <a:lstStyle/>
        <a:p>
          <a:endParaRPr lang="en-US"/>
        </a:p>
      </dgm:t>
    </dgm:pt>
    <dgm:pt modelId="{05DC9867-8F03-4D4C-92A2-298EA22F9837}" type="sibTrans" cxnId="{63ED3967-E147-4DB4-A6AA-0C2B793432E3}">
      <dgm:prSet/>
      <dgm:spPr/>
      <dgm:t>
        <a:bodyPr/>
        <a:lstStyle/>
        <a:p>
          <a:endParaRPr lang="en-US"/>
        </a:p>
      </dgm:t>
    </dgm:pt>
    <dgm:pt modelId="{0FC78240-51A3-494A-97F6-925BAA51F13D}">
      <dgm:prSet custT="1"/>
      <dgm:spPr>
        <a:solidFill>
          <a:schemeClr val="bg2">
            <a:lumMod val="40000"/>
            <a:lumOff val="60000"/>
            <a:alpha val="89804"/>
          </a:schemeClr>
        </a:solidFill>
      </dgm:spPr>
      <dgm:t>
        <a:bodyPr/>
        <a:lstStyle/>
        <a:p>
          <a:pPr>
            <a:lnSpc>
              <a:spcPct val="150000"/>
            </a:lnSpc>
          </a:pPr>
          <a:r>
            <a:rPr lang="en-US" sz="1600" b="1" kern="1200" dirty="0">
              <a:solidFill>
                <a:srgbClr val="002F70"/>
              </a:solidFill>
            </a:rPr>
            <a:t>Provides individualized recruiting approach by identifying candidate’s drivers</a:t>
          </a:r>
        </a:p>
      </dgm:t>
    </dgm:pt>
    <dgm:pt modelId="{38929075-6655-4D10-9764-604E9B6D2C2C}" type="parTrans" cxnId="{665B11C1-8E0D-47B3-9C20-DBB41204EE48}">
      <dgm:prSet/>
      <dgm:spPr/>
      <dgm:t>
        <a:bodyPr/>
        <a:lstStyle/>
        <a:p>
          <a:endParaRPr lang="en-US"/>
        </a:p>
      </dgm:t>
    </dgm:pt>
    <dgm:pt modelId="{1D2BACF3-C48C-4BB8-9F65-BB2A6B2843D7}" type="sibTrans" cxnId="{665B11C1-8E0D-47B3-9C20-DBB41204EE48}">
      <dgm:prSet/>
      <dgm:spPr/>
      <dgm:t>
        <a:bodyPr/>
        <a:lstStyle/>
        <a:p>
          <a:endParaRPr lang="en-US"/>
        </a:p>
      </dgm:t>
    </dgm:pt>
    <dgm:pt modelId="{3AD7A382-A9B9-488F-96C8-821CBD3D3667}">
      <dgm:prSet custT="1"/>
      <dgm:spPr>
        <a:solidFill>
          <a:schemeClr val="bg2">
            <a:lumMod val="40000"/>
            <a:lumOff val="60000"/>
            <a:alpha val="89804"/>
          </a:schemeClr>
        </a:solidFill>
      </dgm:spPr>
      <dgm:t>
        <a:bodyPr/>
        <a:lstStyle/>
        <a:p>
          <a:pPr>
            <a:lnSpc>
              <a:spcPct val="150000"/>
            </a:lnSpc>
            <a:buClr>
              <a:srgbClr val="002F70"/>
            </a:buClr>
          </a:pPr>
          <a:r>
            <a:rPr lang="en-US" sz="1600" b="1" kern="1200" dirty="0">
              <a:solidFill>
                <a:srgbClr val="002F70"/>
              </a:solidFill>
            </a:rPr>
            <a:t>Helps develop an individualized training program that builds </a:t>
          </a:r>
          <a:r>
            <a:rPr lang="en-US" sz="1600" b="1" kern="1200" dirty="0">
              <a:solidFill>
                <a:srgbClr val="002F70"/>
              </a:solidFill>
              <a:latin typeface="Arial" panose="020B0604020202020204"/>
              <a:ea typeface="+mn-ea"/>
              <a:cs typeface="+mn-cs"/>
            </a:rPr>
            <a:t>on the strengths of the candidate's selling style</a:t>
          </a:r>
        </a:p>
      </dgm:t>
    </dgm:pt>
    <dgm:pt modelId="{5085B488-08E3-47F3-A9AC-605A631E148F}" type="parTrans" cxnId="{F29B1A6C-1BED-43F0-AF71-16A4F47779E1}">
      <dgm:prSet/>
      <dgm:spPr/>
      <dgm:t>
        <a:bodyPr/>
        <a:lstStyle/>
        <a:p>
          <a:endParaRPr lang="en-US"/>
        </a:p>
      </dgm:t>
    </dgm:pt>
    <dgm:pt modelId="{66E4F34E-4714-438B-826A-A86546A2306A}" type="sibTrans" cxnId="{F29B1A6C-1BED-43F0-AF71-16A4F47779E1}">
      <dgm:prSet/>
      <dgm:spPr/>
      <dgm:t>
        <a:bodyPr/>
        <a:lstStyle/>
        <a:p>
          <a:endParaRPr lang="en-US"/>
        </a:p>
      </dgm:t>
    </dgm:pt>
    <dgm:pt modelId="{5AB31D60-3FFC-4D7D-82EE-88372DD33FFE}">
      <dgm:prSet custT="1"/>
      <dgm:spPr>
        <a:solidFill>
          <a:schemeClr val="bg2">
            <a:lumMod val="40000"/>
            <a:lumOff val="60000"/>
            <a:alpha val="89804"/>
          </a:schemeClr>
        </a:solidFill>
      </dgm:spPr>
      <dgm:t>
        <a:bodyPr/>
        <a:lstStyle/>
        <a:p>
          <a:pPr>
            <a:lnSpc>
              <a:spcPct val="150000"/>
            </a:lnSpc>
            <a:buClr>
              <a:srgbClr val="002F70"/>
            </a:buClr>
            <a:buSzPct val="90000"/>
            <a:buFont typeface="Arial" panose="020B0604020202020204" pitchFamily="34" charset="0"/>
            <a:buChar char="•"/>
          </a:pPr>
          <a:r>
            <a:rPr lang="en-US" sz="1600" b="1" kern="1200" noProof="0" dirty="0">
              <a:solidFill>
                <a:srgbClr val="002F70"/>
              </a:solidFill>
              <a:latin typeface="Arial" panose="020B0604020202020204"/>
              <a:ea typeface="+mn-ea"/>
              <a:cs typeface="+mn-cs"/>
            </a:rPr>
            <a:t>Validated specifically for the financial services sales industry - appropriate for all sales positions</a:t>
          </a:r>
          <a:endParaRPr lang="en-US" sz="1600" b="1" kern="1200" dirty="0">
            <a:solidFill>
              <a:srgbClr val="002F70"/>
            </a:solidFill>
            <a:latin typeface="Arial" panose="020B0604020202020204"/>
            <a:ea typeface="+mn-ea"/>
            <a:cs typeface="+mn-cs"/>
          </a:endParaRPr>
        </a:p>
      </dgm:t>
    </dgm:pt>
    <dgm:pt modelId="{2943D65D-F8B1-4148-AC95-6F17A6AE2E37}" type="parTrans" cxnId="{D1491639-EA2A-4592-8DCC-595B50FFDF20}">
      <dgm:prSet/>
      <dgm:spPr/>
      <dgm:t>
        <a:bodyPr/>
        <a:lstStyle/>
        <a:p>
          <a:endParaRPr lang="en-US"/>
        </a:p>
      </dgm:t>
    </dgm:pt>
    <dgm:pt modelId="{7B3EEDB0-B1C3-42C3-AFFB-550B1FB176F5}" type="sibTrans" cxnId="{D1491639-EA2A-4592-8DCC-595B50FFDF20}">
      <dgm:prSet/>
      <dgm:spPr/>
      <dgm:t>
        <a:bodyPr/>
        <a:lstStyle/>
        <a:p>
          <a:endParaRPr lang="en-US"/>
        </a:p>
      </dgm:t>
    </dgm:pt>
    <dgm:pt modelId="{A913359F-6DD8-446F-A3CC-68AA25545631}" type="pres">
      <dgm:prSet presAssocID="{EDB87665-124E-415E-A424-0005BFB59FFA}" presName="Name0" presStyleCnt="0">
        <dgm:presLayoutVars>
          <dgm:dir/>
          <dgm:animLvl val="lvl"/>
          <dgm:resizeHandles val="exact"/>
        </dgm:presLayoutVars>
      </dgm:prSet>
      <dgm:spPr/>
    </dgm:pt>
    <dgm:pt modelId="{D8754FCB-0A5B-45EC-9268-02A3E359DEEF}" type="pres">
      <dgm:prSet presAssocID="{3D4B50CD-3DEA-4D57-8288-94B807046911}" presName="linNode" presStyleCnt="0"/>
      <dgm:spPr/>
    </dgm:pt>
    <dgm:pt modelId="{0E18BD4D-710D-488F-A1CC-AAFC76E8422E}" type="pres">
      <dgm:prSet presAssocID="{3D4B50CD-3DEA-4D57-8288-94B807046911}" presName="parentText" presStyleLbl="node1" presStyleIdx="0" presStyleCnt="1" custScaleX="82936" custScaleY="77107" custLinFactNeighborX="4" custLinFactNeighborY="-925">
        <dgm:presLayoutVars>
          <dgm:chMax val="1"/>
          <dgm:bulletEnabled val="1"/>
        </dgm:presLayoutVars>
      </dgm:prSet>
      <dgm:spPr/>
    </dgm:pt>
    <dgm:pt modelId="{11EA2742-A034-431C-8797-4D889B2E1501}" type="pres">
      <dgm:prSet presAssocID="{3D4B50CD-3DEA-4D57-8288-94B807046911}" presName="descendantText" presStyleLbl="alignAccFollowNode1" presStyleIdx="0" presStyleCnt="1" custScaleX="112191" custScaleY="82424">
        <dgm:presLayoutVars>
          <dgm:bulletEnabled val="1"/>
        </dgm:presLayoutVars>
      </dgm:prSet>
      <dgm:spPr/>
    </dgm:pt>
  </dgm:ptLst>
  <dgm:cxnLst>
    <dgm:cxn modelId="{09A48809-87AB-4412-B677-FA96A95553D4}" srcId="{EDB87665-124E-415E-A424-0005BFB59FFA}" destId="{3D4B50CD-3DEA-4D57-8288-94B807046911}" srcOrd="0" destOrd="0" parTransId="{A5136E09-0D26-41BB-9940-3D1777E00F0D}" sibTransId="{AF519B2A-D265-430F-BE40-6988E77E36A7}"/>
    <dgm:cxn modelId="{C478072B-427C-4904-8593-7047AF75E039}" type="presOf" srcId="{79B5B4C3-5877-41C7-9913-16CF0D9E2240}" destId="{11EA2742-A034-431C-8797-4D889B2E1501}" srcOrd="0" destOrd="0" presId="urn:microsoft.com/office/officeart/2005/8/layout/vList5"/>
    <dgm:cxn modelId="{D1491639-EA2A-4592-8DCC-595B50FFDF20}" srcId="{3D4B50CD-3DEA-4D57-8288-94B807046911}" destId="{5AB31D60-3FFC-4D7D-82EE-88372DD33FFE}" srcOrd="3" destOrd="0" parTransId="{2943D65D-F8B1-4148-AC95-6F17A6AE2E37}" sibTransId="{7B3EEDB0-B1C3-42C3-AFFB-550B1FB176F5}"/>
    <dgm:cxn modelId="{1A54F13E-70E0-4F4F-A60B-454C142757AD}" type="presOf" srcId="{5AB31D60-3FFC-4D7D-82EE-88372DD33FFE}" destId="{11EA2742-A034-431C-8797-4D889B2E1501}" srcOrd="0" destOrd="3" presId="urn:microsoft.com/office/officeart/2005/8/layout/vList5"/>
    <dgm:cxn modelId="{63ED3967-E147-4DB4-A6AA-0C2B793432E3}" srcId="{3D4B50CD-3DEA-4D57-8288-94B807046911}" destId="{79B5B4C3-5877-41C7-9913-16CF0D9E2240}" srcOrd="0" destOrd="0" parTransId="{16BC9152-9549-49F0-8AE5-A515F9E22299}" sibTransId="{05DC9867-8F03-4D4C-92A2-298EA22F9837}"/>
    <dgm:cxn modelId="{F29B1A6C-1BED-43F0-AF71-16A4F47779E1}" srcId="{3D4B50CD-3DEA-4D57-8288-94B807046911}" destId="{3AD7A382-A9B9-488F-96C8-821CBD3D3667}" srcOrd="2" destOrd="0" parTransId="{5085B488-08E3-47F3-A9AC-605A631E148F}" sibTransId="{66E4F34E-4714-438B-826A-A86546A2306A}"/>
    <dgm:cxn modelId="{8374627B-A949-4DE0-B5DB-E25526684705}" type="presOf" srcId="{0FC78240-51A3-494A-97F6-925BAA51F13D}" destId="{11EA2742-A034-431C-8797-4D889B2E1501}" srcOrd="0" destOrd="1" presId="urn:microsoft.com/office/officeart/2005/8/layout/vList5"/>
    <dgm:cxn modelId="{9E894690-0B62-4DD7-A74A-050FBE96EDD1}" type="presOf" srcId="{3D4B50CD-3DEA-4D57-8288-94B807046911}" destId="{0E18BD4D-710D-488F-A1CC-AAFC76E8422E}" srcOrd="0" destOrd="0" presId="urn:microsoft.com/office/officeart/2005/8/layout/vList5"/>
    <dgm:cxn modelId="{9C6DE29C-5399-4985-95AA-0E6555BCDF13}" type="presOf" srcId="{3AD7A382-A9B9-488F-96C8-821CBD3D3667}" destId="{11EA2742-A034-431C-8797-4D889B2E1501}" srcOrd="0" destOrd="2" presId="urn:microsoft.com/office/officeart/2005/8/layout/vList5"/>
    <dgm:cxn modelId="{2028D5AD-222C-4A8D-A1D3-08AD4D4B5E9C}" type="presOf" srcId="{EDB87665-124E-415E-A424-0005BFB59FFA}" destId="{A913359F-6DD8-446F-A3CC-68AA25545631}" srcOrd="0" destOrd="0" presId="urn:microsoft.com/office/officeart/2005/8/layout/vList5"/>
    <dgm:cxn modelId="{665B11C1-8E0D-47B3-9C20-DBB41204EE48}" srcId="{3D4B50CD-3DEA-4D57-8288-94B807046911}" destId="{0FC78240-51A3-494A-97F6-925BAA51F13D}" srcOrd="1" destOrd="0" parTransId="{38929075-6655-4D10-9764-604E9B6D2C2C}" sibTransId="{1D2BACF3-C48C-4BB8-9F65-BB2A6B2843D7}"/>
    <dgm:cxn modelId="{AF7CAD11-9AF0-4EAA-AFFF-2A90B42D104F}" type="presParOf" srcId="{A913359F-6DD8-446F-A3CC-68AA25545631}" destId="{D8754FCB-0A5B-45EC-9268-02A3E359DEEF}" srcOrd="0" destOrd="0" presId="urn:microsoft.com/office/officeart/2005/8/layout/vList5"/>
    <dgm:cxn modelId="{1AEF5A27-8776-4D34-9900-EA1A857CCE96}" type="presParOf" srcId="{D8754FCB-0A5B-45EC-9268-02A3E359DEEF}" destId="{0E18BD4D-710D-488F-A1CC-AAFC76E8422E}" srcOrd="0" destOrd="0" presId="urn:microsoft.com/office/officeart/2005/8/layout/vList5"/>
    <dgm:cxn modelId="{7B06FFBB-706B-4C37-AEBB-20030C63F60F}" type="presParOf" srcId="{D8754FCB-0A5B-45EC-9268-02A3E359DEEF}" destId="{11EA2742-A034-431C-8797-4D889B2E15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F83DE8-404E-4E7D-8E78-75849F5D4E2F}" type="doc">
      <dgm:prSet loTypeId="urn:microsoft.com/office/officeart/2005/8/layout/bProcess3" loCatId="process" qsTypeId="urn:microsoft.com/office/officeart/2005/8/quickstyle/simple1" qsCatId="simple" csTypeId="urn:microsoft.com/office/officeart/2005/8/colors/accent6_4" csCatId="accent6" phldr="1"/>
      <dgm:spPr/>
      <dgm:t>
        <a:bodyPr/>
        <a:lstStyle/>
        <a:p>
          <a:endParaRPr lang="en-US"/>
        </a:p>
      </dgm:t>
    </dgm:pt>
    <dgm:pt modelId="{13F79BAA-29CE-4E02-A45F-E651E6C25D01}">
      <dgm:prSet custT="1"/>
      <dgm:spPr/>
      <dgm:t>
        <a:bodyPr/>
        <a:lstStyle/>
        <a:p>
          <a:pPr rtl="0"/>
          <a:r>
            <a:rPr lang="en-US" sz="2000" b="1">
              <a:solidFill>
                <a:srgbClr val="002F70"/>
              </a:solidFill>
            </a:rPr>
            <a:t>120 questions</a:t>
          </a:r>
          <a:endParaRPr lang="en-US" sz="2000" b="1" dirty="0">
            <a:solidFill>
              <a:srgbClr val="002F70"/>
            </a:solidFill>
          </a:endParaRPr>
        </a:p>
      </dgm:t>
    </dgm:pt>
    <dgm:pt modelId="{BE16142D-EC15-4941-A4EB-D3E73AFB6711}" type="parTrans" cxnId="{04186783-8335-4D67-9875-069D8A7442A9}">
      <dgm:prSet/>
      <dgm:spPr/>
      <dgm:t>
        <a:bodyPr/>
        <a:lstStyle/>
        <a:p>
          <a:endParaRPr lang="en-US">
            <a:solidFill>
              <a:srgbClr val="002F70"/>
            </a:solidFill>
          </a:endParaRPr>
        </a:p>
      </dgm:t>
    </dgm:pt>
    <dgm:pt modelId="{EC604908-6E70-44A2-8107-3F54FE273206}" type="sibTrans" cxnId="{04186783-8335-4D67-9875-069D8A7442A9}">
      <dgm:prSet/>
      <dgm:spPr/>
      <dgm:t>
        <a:bodyPr/>
        <a:lstStyle/>
        <a:p>
          <a:endParaRPr lang="en-US" dirty="0">
            <a:solidFill>
              <a:srgbClr val="002F70"/>
            </a:solidFill>
          </a:endParaRPr>
        </a:p>
      </dgm:t>
    </dgm:pt>
    <dgm:pt modelId="{3D4EAD08-5CF2-477F-A417-A1BB60E82449}">
      <dgm:prSet custT="1"/>
      <dgm:spPr/>
      <dgm:t>
        <a:bodyPr/>
        <a:lstStyle/>
        <a:p>
          <a:pPr algn="ctr" rtl="0">
            <a:lnSpc>
              <a:spcPct val="100000"/>
            </a:lnSpc>
          </a:pPr>
          <a:r>
            <a:rPr lang="en-US" sz="2000" b="1" kern="1200">
              <a:solidFill>
                <a:srgbClr val="002F70"/>
              </a:solidFill>
              <a:latin typeface="Arial" panose="020B0604020202020204"/>
              <a:ea typeface="+mn-ea"/>
              <a:cs typeface="+mn-cs"/>
            </a:rPr>
            <a:t>14 Personality Characteristics</a:t>
          </a:r>
          <a:endParaRPr lang="en-US" sz="1800" kern="1200" dirty="0">
            <a:solidFill>
              <a:srgbClr val="002F70"/>
            </a:solidFill>
          </a:endParaRPr>
        </a:p>
      </dgm:t>
    </dgm:pt>
    <dgm:pt modelId="{447EB71A-C83E-4AE9-A8F8-CE9F8E0101CA}" type="parTrans" cxnId="{CC0CC023-14C0-464A-8005-5446BDB1FA0D}">
      <dgm:prSet/>
      <dgm:spPr/>
      <dgm:t>
        <a:bodyPr/>
        <a:lstStyle/>
        <a:p>
          <a:endParaRPr lang="en-US">
            <a:solidFill>
              <a:srgbClr val="002F70"/>
            </a:solidFill>
          </a:endParaRPr>
        </a:p>
      </dgm:t>
    </dgm:pt>
    <dgm:pt modelId="{981D838D-B834-42CC-9AC2-5AFDC8EE909A}" type="sibTrans" cxnId="{CC0CC023-14C0-464A-8005-5446BDB1FA0D}">
      <dgm:prSet/>
      <dgm:spPr/>
      <dgm:t>
        <a:bodyPr/>
        <a:lstStyle/>
        <a:p>
          <a:endParaRPr lang="en-US" dirty="0">
            <a:solidFill>
              <a:srgbClr val="002F70"/>
            </a:solidFill>
          </a:endParaRPr>
        </a:p>
      </dgm:t>
    </dgm:pt>
    <dgm:pt modelId="{5497587E-20B7-4C57-A6EC-0B1285E5968A}">
      <dgm:prSet custT="1"/>
      <dgm:spPr/>
      <dgm:t>
        <a:bodyPr/>
        <a:lstStyle/>
        <a:p>
          <a:pPr rtl="0"/>
          <a:r>
            <a:rPr lang="en-US" sz="2000" b="1" kern="1200">
              <a:solidFill>
                <a:srgbClr val="002F70"/>
              </a:solidFill>
              <a:latin typeface="Arial" panose="020B0604020202020204"/>
              <a:ea typeface="+mn-ea"/>
              <a:cs typeface="+mn-cs"/>
            </a:rPr>
            <a:t>3 Primary Selling Styles</a:t>
          </a:r>
          <a:endParaRPr lang="en-US" sz="2000" b="1" kern="1200" dirty="0">
            <a:solidFill>
              <a:srgbClr val="002F70"/>
            </a:solidFill>
            <a:latin typeface="Arial" panose="020B0604020202020204"/>
            <a:ea typeface="+mn-ea"/>
            <a:cs typeface="+mn-cs"/>
          </a:endParaRPr>
        </a:p>
      </dgm:t>
    </dgm:pt>
    <dgm:pt modelId="{C25C2395-F7BB-4F55-92A9-DF524D0DE29F}" type="parTrans" cxnId="{24CEB21E-A8E3-4E27-BB62-D7C3AE3D0093}">
      <dgm:prSet/>
      <dgm:spPr/>
      <dgm:t>
        <a:bodyPr/>
        <a:lstStyle/>
        <a:p>
          <a:endParaRPr lang="en-US">
            <a:solidFill>
              <a:srgbClr val="002F70"/>
            </a:solidFill>
          </a:endParaRPr>
        </a:p>
      </dgm:t>
    </dgm:pt>
    <dgm:pt modelId="{6B9A7492-46EF-4515-A54B-351C295FD83A}" type="sibTrans" cxnId="{24CEB21E-A8E3-4E27-BB62-D7C3AE3D0093}">
      <dgm:prSet/>
      <dgm:spPr/>
      <dgm:t>
        <a:bodyPr/>
        <a:lstStyle/>
        <a:p>
          <a:endParaRPr lang="en-US" dirty="0">
            <a:solidFill>
              <a:srgbClr val="002F70"/>
            </a:solidFill>
          </a:endParaRPr>
        </a:p>
      </dgm:t>
    </dgm:pt>
    <dgm:pt modelId="{E6655B65-0FA4-4F1F-BF2C-F56C531DD0FE}">
      <dgm:prSet custT="1"/>
      <dgm:spPr/>
      <dgm:t>
        <a:bodyPr/>
        <a:lstStyle/>
        <a:p>
          <a:pPr marL="0" lvl="0" indent="0" algn="ctr" defTabSz="889000" rtl="0">
            <a:lnSpc>
              <a:spcPct val="100000"/>
            </a:lnSpc>
            <a:spcBef>
              <a:spcPct val="0"/>
            </a:spcBef>
            <a:spcAft>
              <a:spcPct val="35000"/>
            </a:spcAft>
            <a:buNone/>
          </a:pPr>
          <a:r>
            <a:rPr lang="en-US" sz="2000" b="1" kern="1200">
              <a:solidFill>
                <a:srgbClr val="002F70"/>
              </a:solidFill>
              <a:latin typeface="Arial" panose="020B0604020202020204"/>
              <a:ea typeface="+mn-ea"/>
              <a:cs typeface="+mn-cs"/>
            </a:rPr>
            <a:t>  9 Key Sales Behaviors</a:t>
          </a:r>
          <a:endParaRPr lang="en-US" sz="2000" b="1" kern="1200" dirty="0">
            <a:solidFill>
              <a:srgbClr val="002F70"/>
            </a:solidFill>
            <a:latin typeface="Arial" panose="020B0604020202020204"/>
            <a:ea typeface="+mn-ea"/>
            <a:cs typeface="+mn-cs"/>
          </a:endParaRPr>
        </a:p>
      </dgm:t>
    </dgm:pt>
    <dgm:pt modelId="{EB1F48BB-1577-47DF-94C6-DC2F94A7DCD3}" type="parTrans" cxnId="{4A44D306-7D82-408C-BB5C-A420CE6C6611}">
      <dgm:prSet/>
      <dgm:spPr/>
      <dgm:t>
        <a:bodyPr/>
        <a:lstStyle/>
        <a:p>
          <a:endParaRPr lang="en-US">
            <a:solidFill>
              <a:srgbClr val="002F70"/>
            </a:solidFill>
          </a:endParaRPr>
        </a:p>
      </dgm:t>
    </dgm:pt>
    <dgm:pt modelId="{F5179CCF-48B6-429A-8FDB-987D1B2F8B13}" type="sibTrans" cxnId="{4A44D306-7D82-408C-BB5C-A420CE6C6611}">
      <dgm:prSet/>
      <dgm:spPr/>
      <dgm:t>
        <a:bodyPr/>
        <a:lstStyle/>
        <a:p>
          <a:endParaRPr lang="en-US">
            <a:solidFill>
              <a:srgbClr val="002F70"/>
            </a:solidFill>
          </a:endParaRPr>
        </a:p>
      </dgm:t>
    </dgm:pt>
    <dgm:pt modelId="{1BF1C141-1F46-4353-9E59-D5B511F5110D}" type="pres">
      <dgm:prSet presAssocID="{73F83DE8-404E-4E7D-8E78-75849F5D4E2F}" presName="Name0" presStyleCnt="0">
        <dgm:presLayoutVars>
          <dgm:dir/>
          <dgm:resizeHandles val="exact"/>
        </dgm:presLayoutVars>
      </dgm:prSet>
      <dgm:spPr/>
    </dgm:pt>
    <dgm:pt modelId="{1BC8B5BD-7E55-4529-9803-156D29175E5C}" type="pres">
      <dgm:prSet presAssocID="{13F79BAA-29CE-4E02-A45F-E651E6C25D01}" presName="node" presStyleLbl="node1" presStyleIdx="0" presStyleCnt="4">
        <dgm:presLayoutVars>
          <dgm:bulletEnabled val="1"/>
        </dgm:presLayoutVars>
      </dgm:prSet>
      <dgm:spPr/>
    </dgm:pt>
    <dgm:pt modelId="{3861A506-D43C-4B58-B17C-0C971A3241FF}" type="pres">
      <dgm:prSet presAssocID="{EC604908-6E70-44A2-8107-3F54FE273206}" presName="sibTrans" presStyleLbl="sibTrans1D1" presStyleIdx="0" presStyleCnt="3"/>
      <dgm:spPr/>
    </dgm:pt>
    <dgm:pt modelId="{8422979D-28DE-4A16-A575-1067E598F526}" type="pres">
      <dgm:prSet presAssocID="{EC604908-6E70-44A2-8107-3F54FE273206}" presName="connectorText" presStyleLbl="sibTrans1D1" presStyleIdx="0" presStyleCnt="3"/>
      <dgm:spPr/>
    </dgm:pt>
    <dgm:pt modelId="{0BBDDA33-3630-4361-A763-D4B85804B4AD}" type="pres">
      <dgm:prSet presAssocID="{3D4EAD08-5CF2-477F-A417-A1BB60E82449}" presName="node" presStyleLbl="node1" presStyleIdx="1" presStyleCnt="4">
        <dgm:presLayoutVars>
          <dgm:bulletEnabled val="1"/>
        </dgm:presLayoutVars>
      </dgm:prSet>
      <dgm:spPr/>
    </dgm:pt>
    <dgm:pt modelId="{C23D501D-E446-401B-AA62-15A131593D3E}" type="pres">
      <dgm:prSet presAssocID="{981D838D-B834-42CC-9AC2-5AFDC8EE909A}" presName="sibTrans" presStyleLbl="sibTrans1D1" presStyleIdx="1" presStyleCnt="3"/>
      <dgm:spPr/>
    </dgm:pt>
    <dgm:pt modelId="{288AE59C-9A2B-492F-8939-B84AF8930D38}" type="pres">
      <dgm:prSet presAssocID="{981D838D-B834-42CC-9AC2-5AFDC8EE909A}" presName="connectorText" presStyleLbl="sibTrans1D1" presStyleIdx="1" presStyleCnt="3"/>
      <dgm:spPr/>
    </dgm:pt>
    <dgm:pt modelId="{48007CDA-9C5D-4333-A4BE-B523BBBDAA9D}" type="pres">
      <dgm:prSet presAssocID="{5497587E-20B7-4C57-A6EC-0B1285E5968A}" presName="node" presStyleLbl="node1" presStyleIdx="2" presStyleCnt="4">
        <dgm:presLayoutVars>
          <dgm:bulletEnabled val="1"/>
        </dgm:presLayoutVars>
      </dgm:prSet>
      <dgm:spPr/>
    </dgm:pt>
    <dgm:pt modelId="{23F45B68-A32E-4134-943B-4EEE09D24904}" type="pres">
      <dgm:prSet presAssocID="{6B9A7492-46EF-4515-A54B-351C295FD83A}" presName="sibTrans" presStyleLbl="sibTrans1D1" presStyleIdx="2" presStyleCnt="3"/>
      <dgm:spPr/>
    </dgm:pt>
    <dgm:pt modelId="{0536326E-FE21-4B6B-B3AD-55CC5890637B}" type="pres">
      <dgm:prSet presAssocID="{6B9A7492-46EF-4515-A54B-351C295FD83A}" presName="connectorText" presStyleLbl="sibTrans1D1" presStyleIdx="2" presStyleCnt="3"/>
      <dgm:spPr/>
    </dgm:pt>
    <dgm:pt modelId="{8F7DEBA0-FE68-4AD8-9846-5DE0F7A45683}" type="pres">
      <dgm:prSet presAssocID="{E6655B65-0FA4-4F1F-BF2C-F56C531DD0FE}" presName="node" presStyleLbl="node1" presStyleIdx="3" presStyleCnt="4">
        <dgm:presLayoutVars>
          <dgm:bulletEnabled val="1"/>
        </dgm:presLayoutVars>
      </dgm:prSet>
      <dgm:spPr/>
    </dgm:pt>
  </dgm:ptLst>
  <dgm:cxnLst>
    <dgm:cxn modelId="{4A44D306-7D82-408C-BB5C-A420CE6C6611}" srcId="{73F83DE8-404E-4E7D-8E78-75849F5D4E2F}" destId="{E6655B65-0FA4-4F1F-BF2C-F56C531DD0FE}" srcOrd="3" destOrd="0" parTransId="{EB1F48BB-1577-47DF-94C6-DC2F94A7DCD3}" sibTransId="{F5179CCF-48B6-429A-8FDB-987D1B2F8B13}"/>
    <dgm:cxn modelId="{24CEB21E-A8E3-4E27-BB62-D7C3AE3D0093}" srcId="{73F83DE8-404E-4E7D-8E78-75849F5D4E2F}" destId="{5497587E-20B7-4C57-A6EC-0B1285E5968A}" srcOrd="2" destOrd="0" parTransId="{C25C2395-F7BB-4F55-92A9-DF524D0DE29F}" sibTransId="{6B9A7492-46EF-4515-A54B-351C295FD83A}"/>
    <dgm:cxn modelId="{CC0CC023-14C0-464A-8005-5446BDB1FA0D}" srcId="{73F83DE8-404E-4E7D-8E78-75849F5D4E2F}" destId="{3D4EAD08-5CF2-477F-A417-A1BB60E82449}" srcOrd="1" destOrd="0" parTransId="{447EB71A-C83E-4AE9-A8F8-CE9F8E0101CA}" sibTransId="{981D838D-B834-42CC-9AC2-5AFDC8EE909A}"/>
    <dgm:cxn modelId="{7E6F8E27-B20F-4D6F-A92F-D52C9EC1A373}" type="presOf" srcId="{6B9A7492-46EF-4515-A54B-351C295FD83A}" destId="{0536326E-FE21-4B6B-B3AD-55CC5890637B}" srcOrd="1" destOrd="0" presId="urn:microsoft.com/office/officeart/2005/8/layout/bProcess3"/>
    <dgm:cxn modelId="{6B9FB927-DE33-4940-B868-CDFFDE86F79E}" type="presOf" srcId="{13F79BAA-29CE-4E02-A45F-E651E6C25D01}" destId="{1BC8B5BD-7E55-4529-9803-156D29175E5C}" srcOrd="0" destOrd="0" presId="urn:microsoft.com/office/officeart/2005/8/layout/bProcess3"/>
    <dgm:cxn modelId="{7B5A5E5B-26EE-4A1C-A95D-44594859486F}" type="presOf" srcId="{73F83DE8-404E-4E7D-8E78-75849F5D4E2F}" destId="{1BF1C141-1F46-4353-9E59-D5B511F5110D}" srcOrd="0" destOrd="0" presId="urn:microsoft.com/office/officeart/2005/8/layout/bProcess3"/>
    <dgm:cxn modelId="{FA73F06A-DEE7-4651-82E3-14598CA7CC3E}" type="presOf" srcId="{3D4EAD08-5CF2-477F-A417-A1BB60E82449}" destId="{0BBDDA33-3630-4361-A763-D4B85804B4AD}" srcOrd="0" destOrd="0" presId="urn:microsoft.com/office/officeart/2005/8/layout/bProcess3"/>
    <dgm:cxn modelId="{A4B9917C-421F-4D41-B23D-B98E2C444363}" type="presOf" srcId="{6B9A7492-46EF-4515-A54B-351C295FD83A}" destId="{23F45B68-A32E-4134-943B-4EEE09D24904}" srcOrd="0" destOrd="0" presId="urn:microsoft.com/office/officeart/2005/8/layout/bProcess3"/>
    <dgm:cxn modelId="{04186783-8335-4D67-9875-069D8A7442A9}" srcId="{73F83DE8-404E-4E7D-8E78-75849F5D4E2F}" destId="{13F79BAA-29CE-4E02-A45F-E651E6C25D01}" srcOrd="0" destOrd="0" parTransId="{BE16142D-EC15-4941-A4EB-D3E73AFB6711}" sibTransId="{EC604908-6E70-44A2-8107-3F54FE273206}"/>
    <dgm:cxn modelId="{CFC79485-4D68-4ECB-AAE5-A1520AACFFF7}" type="presOf" srcId="{981D838D-B834-42CC-9AC2-5AFDC8EE909A}" destId="{288AE59C-9A2B-492F-8939-B84AF8930D38}" srcOrd="1" destOrd="0" presId="urn:microsoft.com/office/officeart/2005/8/layout/bProcess3"/>
    <dgm:cxn modelId="{BBB1DA9B-8CD1-4CCC-9B85-D381D2772558}" type="presOf" srcId="{EC604908-6E70-44A2-8107-3F54FE273206}" destId="{8422979D-28DE-4A16-A575-1067E598F526}" srcOrd="1" destOrd="0" presId="urn:microsoft.com/office/officeart/2005/8/layout/bProcess3"/>
    <dgm:cxn modelId="{7621549F-BAAB-4382-A0ED-9950FE793656}" type="presOf" srcId="{EC604908-6E70-44A2-8107-3F54FE273206}" destId="{3861A506-D43C-4B58-B17C-0C971A3241FF}" srcOrd="0" destOrd="0" presId="urn:microsoft.com/office/officeart/2005/8/layout/bProcess3"/>
    <dgm:cxn modelId="{4D1043BB-C2F7-4AB8-828C-F8BF25C5C2F7}" type="presOf" srcId="{5497587E-20B7-4C57-A6EC-0B1285E5968A}" destId="{48007CDA-9C5D-4333-A4BE-B523BBBDAA9D}" srcOrd="0" destOrd="0" presId="urn:microsoft.com/office/officeart/2005/8/layout/bProcess3"/>
    <dgm:cxn modelId="{911879C4-AA9C-4C54-8D3B-B5868F3CF0FE}" type="presOf" srcId="{981D838D-B834-42CC-9AC2-5AFDC8EE909A}" destId="{C23D501D-E446-401B-AA62-15A131593D3E}" srcOrd="0" destOrd="0" presId="urn:microsoft.com/office/officeart/2005/8/layout/bProcess3"/>
    <dgm:cxn modelId="{59D4A2C9-6348-4E31-9070-4CAE6A0AAA67}" type="presOf" srcId="{E6655B65-0FA4-4F1F-BF2C-F56C531DD0FE}" destId="{8F7DEBA0-FE68-4AD8-9846-5DE0F7A45683}" srcOrd="0" destOrd="0" presId="urn:microsoft.com/office/officeart/2005/8/layout/bProcess3"/>
    <dgm:cxn modelId="{66832F1D-4F47-48B6-91B2-0994DD4549EA}" type="presParOf" srcId="{1BF1C141-1F46-4353-9E59-D5B511F5110D}" destId="{1BC8B5BD-7E55-4529-9803-156D29175E5C}" srcOrd="0" destOrd="0" presId="urn:microsoft.com/office/officeart/2005/8/layout/bProcess3"/>
    <dgm:cxn modelId="{B5D81904-21AA-4869-8221-704A2C4418D9}" type="presParOf" srcId="{1BF1C141-1F46-4353-9E59-D5B511F5110D}" destId="{3861A506-D43C-4B58-B17C-0C971A3241FF}" srcOrd="1" destOrd="0" presId="urn:microsoft.com/office/officeart/2005/8/layout/bProcess3"/>
    <dgm:cxn modelId="{090F749E-01FC-4129-987D-59A061242E7E}" type="presParOf" srcId="{3861A506-D43C-4B58-B17C-0C971A3241FF}" destId="{8422979D-28DE-4A16-A575-1067E598F526}" srcOrd="0" destOrd="0" presId="urn:microsoft.com/office/officeart/2005/8/layout/bProcess3"/>
    <dgm:cxn modelId="{640FE7E7-CD11-4E7D-95AB-370A6C66362F}" type="presParOf" srcId="{1BF1C141-1F46-4353-9E59-D5B511F5110D}" destId="{0BBDDA33-3630-4361-A763-D4B85804B4AD}" srcOrd="2" destOrd="0" presId="urn:microsoft.com/office/officeart/2005/8/layout/bProcess3"/>
    <dgm:cxn modelId="{BB90530B-E241-4869-B5C2-A2C0AD189F73}" type="presParOf" srcId="{1BF1C141-1F46-4353-9E59-D5B511F5110D}" destId="{C23D501D-E446-401B-AA62-15A131593D3E}" srcOrd="3" destOrd="0" presId="urn:microsoft.com/office/officeart/2005/8/layout/bProcess3"/>
    <dgm:cxn modelId="{91B1C25E-31C5-4267-966C-9D84D7DA7711}" type="presParOf" srcId="{C23D501D-E446-401B-AA62-15A131593D3E}" destId="{288AE59C-9A2B-492F-8939-B84AF8930D38}" srcOrd="0" destOrd="0" presId="urn:microsoft.com/office/officeart/2005/8/layout/bProcess3"/>
    <dgm:cxn modelId="{710314A4-92AE-4F1A-9622-BE313897ED0E}" type="presParOf" srcId="{1BF1C141-1F46-4353-9E59-D5B511F5110D}" destId="{48007CDA-9C5D-4333-A4BE-B523BBBDAA9D}" srcOrd="4" destOrd="0" presId="urn:microsoft.com/office/officeart/2005/8/layout/bProcess3"/>
    <dgm:cxn modelId="{ACC9AD25-D3EB-4D72-9957-C94ECFB659AF}" type="presParOf" srcId="{1BF1C141-1F46-4353-9E59-D5B511F5110D}" destId="{23F45B68-A32E-4134-943B-4EEE09D24904}" srcOrd="5" destOrd="0" presId="urn:microsoft.com/office/officeart/2005/8/layout/bProcess3"/>
    <dgm:cxn modelId="{F60C9A2C-9F18-435D-9184-4437BFE34906}" type="presParOf" srcId="{23F45B68-A32E-4134-943B-4EEE09D24904}" destId="{0536326E-FE21-4B6B-B3AD-55CC5890637B}" srcOrd="0" destOrd="0" presId="urn:microsoft.com/office/officeart/2005/8/layout/bProcess3"/>
    <dgm:cxn modelId="{A543D2C0-E505-4339-BB33-032EA4AF95DA}" type="presParOf" srcId="{1BF1C141-1F46-4353-9E59-D5B511F5110D}" destId="{8F7DEBA0-FE68-4AD8-9846-5DE0F7A45683}"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DBA2C2-BD5B-4357-9809-3EF5573BE5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C27CBE-9CCF-4E69-94C6-AA3D0B0F4C7E}">
      <dgm:prSet/>
      <dgm:spPr>
        <a:xfrm>
          <a:off x="0" y="427798"/>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gm:spPr>
      <dgm:t>
        <a:bodyPr/>
        <a:lstStyle/>
        <a:p>
          <a:pPr rtl="0">
            <a:buNone/>
          </a:pPr>
          <a:r>
            <a:rPr lang="en-US" b="0" dirty="0">
              <a:solidFill>
                <a:srgbClr val="FFFFFF"/>
              </a:solidFill>
              <a:latin typeface="Arial"/>
              <a:ea typeface="+mn-ea"/>
              <a:cs typeface="+mn-cs"/>
            </a:rPr>
            <a:t>Planning</a:t>
          </a:r>
          <a:endParaRPr lang="en-US" dirty="0">
            <a:solidFill>
              <a:srgbClr val="FFFFFF"/>
            </a:solidFill>
            <a:latin typeface="Arial"/>
            <a:ea typeface="+mn-ea"/>
            <a:cs typeface="+mn-cs"/>
          </a:endParaRPr>
        </a:p>
      </dgm:t>
    </dgm:pt>
    <dgm:pt modelId="{37D19DBA-487F-4A92-A384-BB183559C5EC}" type="parTrans" cxnId="{3380A643-8219-4765-8009-7716140A1BA5}">
      <dgm:prSet/>
      <dgm:spPr/>
      <dgm:t>
        <a:bodyPr/>
        <a:lstStyle/>
        <a:p>
          <a:endParaRPr lang="en-US"/>
        </a:p>
      </dgm:t>
    </dgm:pt>
    <dgm:pt modelId="{5B269901-2792-49F7-88A9-92C93B3AEBF6}" type="sibTrans" cxnId="{3380A643-8219-4765-8009-7716140A1BA5}">
      <dgm:prSet/>
      <dgm:spPr/>
      <dgm:t>
        <a:bodyPr/>
        <a:lstStyle/>
        <a:p>
          <a:endParaRPr lang="en-US"/>
        </a:p>
      </dgm:t>
    </dgm:pt>
    <dgm:pt modelId="{D2AA1A70-D10D-406C-AE90-3D3B271F9920}">
      <dgm:prSet/>
      <dgm:spPr>
        <a:xfrm>
          <a:off x="2256293" y="427798"/>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gm:spPr>
      <dgm:t>
        <a:bodyPr/>
        <a:lstStyle/>
        <a:p>
          <a:pPr rtl="0">
            <a:buNone/>
          </a:pPr>
          <a:r>
            <a:rPr lang="en-US" b="0" dirty="0">
              <a:solidFill>
                <a:srgbClr val="FFFFFF"/>
              </a:solidFill>
              <a:latin typeface="Arial"/>
              <a:ea typeface="+mn-ea"/>
              <a:cs typeface="+mn-cs"/>
            </a:rPr>
            <a:t>Prospecting</a:t>
          </a:r>
          <a:endParaRPr lang="en-US" dirty="0">
            <a:solidFill>
              <a:srgbClr val="FFFFFF"/>
            </a:solidFill>
            <a:latin typeface="Arial"/>
            <a:ea typeface="+mn-ea"/>
            <a:cs typeface="+mn-cs"/>
          </a:endParaRPr>
        </a:p>
      </dgm:t>
    </dgm:pt>
    <dgm:pt modelId="{0EDDA982-3594-46DB-9148-8DDAC3AB3B50}" type="parTrans" cxnId="{25E21172-1D89-4EB1-9BCC-D04A21D5608C}">
      <dgm:prSet/>
      <dgm:spPr/>
      <dgm:t>
        <a:bodyPr/>
        <a:lstStyle/>
        <a:p>
          <a:endParaRPr lang="en-US"/>
        </a:p>
      </dgm:t>
    </dgm:pt>
    <dgm:pt modelId="{CAB631C5-10DC-4799-A945-B0D386579144}" type="sibTrans" cxnId="{25E21172-1D89-4EB1-9BCC-D04A21D5608C}">
      <dgm:prSet/>
      <dgm:spPr/>
      <dgm:t>
        <a:bodyPr/>
        <a:lstStyle/>
        <a:p>
          <a:endParaRPr lang="en-US"/>
        </a:p>
      </dgm:t>
    </dgm:pt>
    <dgm:pt modelId="{DAF40D5D-7CF6-4FA5-BAB8-DBC4BED2FF7C}">
      <dgm:prSet/>
      <dgm:spPr>
        <a:xfrm>
          <a:off x="4512587" y="427798"/>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gm:spPr>
      <dgm:t>
        <a:bodyPr/>
        <a:lstStyle/>
        <a:p>
          <a:pPr rtl="0">
            <a:buNone/>
          </a:pPr>
          <a:r>
            <a:rPr lang="en-US" b="0" dirty="0">
              <a:solidFill>
                <a:srgbClr val="FFFFFF"/>
              </a:solidFill>
              <a:latin typeface="Arial"/>
              <a:ea typeface="+mn-ea"/>
              <a:cs typeface="+mn-cs"/>
            </a:rPr>
            <a:t>Needs Analysis</a:t>
          </a:r>
          <a:endParaRPr lang="en-US" dirty="0">
            <a:solidFill>
              <a:srgbClr val="FFFFFF"/>
            </a:solidFill>
            <a:latin typeface="Arial"/>
            <a:ea typeface="+mn-ea"/>
            <a:cs typeface="+mn-cs"/>
          </a:endParaRPr>
        </a:p>
      </dgm:t>
    </dgm:pt>
    <dgm:pt modelId="{C6397E90-7E83-46DD-919A-A91B7085D357}" type="parTrans" cxnId="{E57B8441-9CC6-4034-B19E-C2AB6EC3D688}">
      <dgm:prSet/>
      <dgm:spPr/>
      <dgm:t>
        <a:bodyPr/>
        <a:lstStyle/>
        <a:p>
          <a:endParaRPr lang="en-US"/>
        </a:p>
      </dgm:t>
    </dgm:pt>
    <dgm:pt modelId="{8629B4CC-3FF7-4962-AFAB-1782AEC860EF}" type="sibTrans" cxnId="{E57B8441-9CC6-4034-B19E-C2AB6EC3D688}">
      <dgm:prSet/>
      <dgm:spPr/>
      <dgm:t>
        <a:bodyPr/>
        <a:lstStyle/>
        <a:p>
          <a:endParaRPr lang="en-US"/>
        </a:p>
      </dgm:t>
    </dgm:pt>
    <dgm:pt modelId="{1CDEB298-1762-46C7-8451-B8C52DC27DB6}">
      <dgm:prSet/>
      <dgm:spPr>
        <a:xfrm>
          <a:off x="0" y="1863621"/>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gm:spPr>
      <dgm:t>
        <a:bodyPr/>
        <a:lstStyle/>
        <a:p>
          <a:pPr rtl="0">
            <a:buNone/>
          </a:pPr>
          <a:r>
            <a:rPr lang="en-US" b="0" dirty="0">
              <a:solidFill>
                <a:srgbClr val="FFFFFF"/>
              </a:solidFill>
              <a:latin typeface="Arial"/>
              <a:ea typeface="+mn-ea"/>
              <a:cs typeface="+mn-cs"/>
            </a:rPr>
            <a:t>Presentations</a:t>
          </a:r>
          <a:endParaRPr lang="en-US" dirty="0">
            <a:solidFill>
              <a:srgbClr val="FFFFFF"/>
            </a:solidFill>
            <a:latin typeface="Arial"/>
            <a:ea typeface="+mn-ea"/>
            <a:cs typeface="+mn-cs"/>
          </a:endParaRPr>
        </a:p>
      </dgm:t>
    </dgm:pt>
    <dgm:pt modelId="{A2F3C3AB-1244-4528-A90A-63D471FE3B0D}" type="parTrans" cxnId="{93B1D0F5-C819-416A-8CDC-166082E8B621}">
      <dgm:prSet/>
      <dgm:spPr/>
      <dgm:t>
        <a:bodyPr/>
        <a:lstStyle/>
        <a:p>
          <a:endParaRPr lang="en-US"/>
        </a:p>
      </dgm:t>
    </dgm:pt>
    <dgm:pt modelId="{832DFA29-C9BE-4111-97B3-17122203B2F6}" type="sibTrans" cxnId="{93B1D0F5-C819-416A-8CDC-166082E8B621}">
      <dgm:prSet/>
      <dgm:spPr/>
      <dgm:t>
        <a:bodyPr/>
        <a:lstStyle/>
        <a:p>
          <a:endParaRPr lang="en-US"/>
        </a:p>
      </dgm:t>
    </dgm:pt>
    <dgm:pt modelId="{854DF98A-BC92-4B51-A6F5-785FA0EB9C50}">
      <dgm:prSet/>
      <dgm:spPr>
        <a:xfrm>
          <a:off x="2256293" y="1863621"/>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gm:spPr>
      <dgm:t>
        <a:bodyPr/>
        <a:lstStyle/>
        <a:p>
          <a:pPr rtl="0">
            <a:buNone/>
          </a:pPr>
          <a:r>
            <a:rPr lang="en-US" b="0" dirty="0">
              <a:solidFill>
                <a:srgbClr val="FFFFFF"/>
              </a:solidFill>
              <a:latin typeface="Arial"/>
              <a:ea typeface="+mn-ea"/>
              <a:cs typeface="+mn-cs"/>
            </a:rPr>
            <a:t>Closing</a:t>
          </a:r>
          <a:endParaRPr lang="en-US" dirty="0">
            <a:solidFill>
              <a:srgbClr val="FFFFFF"/>
            </a:solidFill>
            <a:latin typeface="Arial"/>
            <a:ea typeface="+mn-ea"/>
            <a:cs typeface="+mn-cs"/>
          </a:endParaRPr>
        </a:p>
      </dgm:t>
    </dgm:pt>
    <dgm:pt modelId="{C4BC1414-1100-4DC0-887F-6CBF64233A8B}" type="parTrans" cxnId="{549C081A-B167-4C43-8ED5-E8BFCFADDA70}">
      <dgm:prSet/>
      <dgm:spPr/>
      <dgm:t>
        <a:bodyPr/>
        <a:lstStyle/>
        <a:p>
          <a:endParaRPr lang="en-US"/>
        </a:p>
      </dgm:t>
    </dgm:pt>
    <dgm:pt modelId="{7F046EE0-7EDE-46D1-A34B-F6DA55CBF26A}" type="sibTrans" cxnId="{549C081A-B167-4C43-8ED5-E8BFCFADDA70}">
      <dgm:prSet/>
      <dgm:spPr/>
      <dgm:t>
        <a:bodyPr/>
        <a:lstStyle/>
        <a:p>
          <a:endParaRPr lang="en-US"/>
        </a:p>
      </dgm:t>
    </dgm:pt>
    <dgm:pt modelId="{A165B3B4-1904-493E-8110-026B51744361}">
      <dgm:prSet/>
      <dgm:spPr>
        <a:xfrm>
          <a:off x="4512587" y="1863621"/>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gm:spPr>
      <dgm:t>
        <a:bodyPr/>
        <a:lstStyle/>
        <a:p>
          <a:pPr rtl="0">
            <a:buNone/>
          </a:pPr>
          <a:r>
            <a:rPr lang="en-US" b="0" dirty="0">
              <a:solidFill>
                <a:srgbClr val="FFFFFF"/>
              </a:solidFill>
              <a:latin typeface="Arial"/>
              <a:ea typeface="+mn-ea"/>
              <a:cs typeface="+mn-cs"/>
            </a:rPr>
            <a:t>Handling Objections</a:t>
          </a:r>
          <a:endParaRPr lang="en-US" dirty="0">
            <a:solidFill>
              <a:srgbClr val="FFFFFF"/>
            </a:solidFill>
            <a:latin typeface="Arial"/>
            <a:ea typeface="+mn-ea"/>
            <a:cs typeface="+mn-cs"/>
          </a:endParaRPr>
        </a:p>
      </dgm:t>
    </dgm:pt>
    <dgm:pt modelId="{630D8FC7-BFE4-4BBF-AF68-88DCF81C6E70}" type="parTrans" cxnId="{FFB67CA4-F20A-4745-96B4-0194A617A1E3}">
      <dgm:prSet/>
      <dgm:spPr/>
      <dgm:t>
        <a:bodyPr/>
        <a:lstStyle/>
        <a:p>
          <a:endParaRPr lang="en-US"/>
        </a:p>
      </dgm:t>
    </dgm:pt>
    <dgm:pt modelId="{BBA9B209-46D8-4D90-96F5-BC1DB120D9C5}" type="sibTrans" cxnId="{FFB67CA4-F20A-4745-96B4-0194A617A1E3}">
      <dgm:prSet/>
      <dgm:spPr/>
      <dgm:t>
        <a:bodyPr/>
        <a:lstStyle/>
        <a:p>
          <a:endParaRPr lang="en-US"/>
        </a:p>
      </dgm:t>
    </dgm:pt>
    <dgm:pt modelId="{38E97AEA-C1A7-4A95-B9E8-8DBB4081E19E}">
      <dgm:prSet/>
      <dgm:spPr>
        <a:xfrm>
          <a:off x="0" y="3299444"/>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gm:spPr>
      <dgm:t>
        <a:bodyPr/>
        <a:lstStyle/>
        <a:p>
          <a:pPr rtl="0">
            <a:buNone/>
          </a:pPr>
          <a:r>
            <a:rPr lang="en-US" b="0" dirty="0">
              <a:solidFill>
                <a:srgbClr val="FFFFFF"/>
              </a:solidFill>
              <a:latin typeface="Arial"/>
              <a:ea typeface="+mn-ea"/>
              <a:cs typeface="+mn-cs"/>
            </a:rPr>
            <a:t>Follow-up/Service</a:t>
          </a:r>
          <a:endParaRPr lang="en-US" dirty="0">
            <a:solidFill>
              <a:srgbClr val="FFFFFF"/>
            </a:solidFill>
            <a:latin typeface="Arial"/>
            <a:ea typeface="+mn-ea"/>
            <a:cs typeface="+mn-cs"/>
          </a:endParaRPr>
        </a:p>
      </dgm:t>
    </dgm:pt>
    <dgm:pt modelId="{5691FF35-2B02-41CB-A1F8-9C1B63498DBB}" type="parTrans" cxnId="{7BB34410-E1E0-41DD-9AD1-98917BA5DB17}">
      <dgm:prSet/>
      <dgm:spPr/>
      <dgm:t>
        <a:bodyPr/>
        <a:lstStyle/>
        <a:p>
          <a:endParaRPr lang="en-US"/>
        </a:p>
      </dgm:t>
    </dgm:pt>
    <dgm:pt modelId="{5B2E62FC-010F-428D-9C3A-E7FE238B32D9}" type="sibTrans" cxnId="{7BB34410-E1E0-41DD-9AD1-98917BA5DB17}">
      <dgm:prSet/>
      <dgm:spPr/>
      <dgm:t>
        <a:bodyPr/>
        <a:lstStyle/>
        <a:p>
          <a:endParaRPr lang="en-US"/>
        </a:p>
      </dgm:t>
    </dgm:pt>
    <dgm:pt modelId="{2D960F44-710F-4E48-92BC-AB354E2CE9D7}">
      <dgm:prSet/>
      <dgm:spPr>
        <a:xfrm>
          <a:off x="2256293" y="3299444"/>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gm:spPr>
      <dgm:t>
        <a:bodyPr/>
        <a:lstStyle/>
        <a:p>
          <a:pPr rtl="0">
            <a:buNone/>
          </a:pPr>
          <a:r>
            <a:rPr lang="en-US" b="0" dirty="0">
              <a:solidFill>
                <a:srgbClr val="FFFFFF"/>
              </a:solidFill>
              <a:latin typeface="Arial"/>
              <a:ea typeface="+mn-ea"/>
              <a:cs typeface="+mn-cs"/>
            </a:rPr>
            <a:t>Cross-selling</a:t>
          </a:r>
          <a:endParaRPr lang="en-US" dirty="0">
            <a:solidFill>
              <a:srgbClr val="FFFFFF"/>
            </a:solidFill>
            <a:latin typeface="Arial"/>
            <a:ea typeface="+mn-ea"/>
            <a:cs typeface="+mn-cs"/>
          </a:endParaRPr>
        </a:p>
      </dgm:t>
    </dgm:pt>
    <dgm:pt modelId="{9AAF2700-9B3A-4C27-B5B6-0EF6A0BF4114}" type="parTrans" cxnId="{EB00D648-B4D1-4159-8299-D27D24E91B9A}">
      <dgm:prSet/>
      <dgm:spPr/>
      <dgm:t>
        <a:bodyPr/>
        <a:lstStyle/>
        <a:p>
          <a:endParaRPr lang="en-US"/>
        </a:p>
      </dgm:t>
    </dgm:pt>
    <dgm:pt modelId="{A0547770-B5EF-45E1-8E5F-19E705212FC9}" type="sibTrans" cxnId="{EB00D648-B4D1-4159-8299-D27D24E91B9A}">
      <dgm:prSet/>
      <dgm:spPr/>
      <dgm:t>
        <a:bodyPr/>
        <a:lstStyle/>
        <a:p>
          <a:endParaRPr lang="en-US"/>
        </a:p>
      </dgm:t>
    </dgm:pt>
    <dgm:pt modelId="{2F9B44C1-6A7C-48B6-8B7B-1A4F4C42EAE8}">
      <dgm:prSet/>
      <dgm:spPr>
        <a:xfrm>
          <a:off x="4512587" y="3299444"/>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gm:spPr>
      <dgm:t>
        <a:bodyPr/>
        <a:lstStyle/>
        <a:p>
          <a:pPr rtl="0">
            <a:buNone/>
          </a:pPr>
          <a:r>
            <a:rPr lang="en-US" b="0" dirty="0">
              <a:solidFill>
                <a:srgbClr val="FFFFFF"/>
              </a:solidFill>
              <a:latin typeface="Arial"/>
              <a:ea typeface="+mn-ea"/>
              <a:cs typeface="+mn-cs"/>
            </a:rPr>
            <a:t>Compliance</a:t>
          </a:r>
          <a:endParaRPr lang="en-US" dirty="0">
            <a:solidFill>
              <a:srgbClr val="FFFFFF"/>
            </a:solidFill>
            <a:latin typeface="Arial"/>
            <a:ea typeface="+mn-ea"/>
            <a:cs typeface="+mn-cs"/>
          </a:endParaRPr>
        </a:p>
      </dgm:t>
    </dgm:pt>
    <dgm:pt modelId="{8DEC2D41-AF39-4EFE-A134-E32074068E94}" type="parTrans" cxnId="{2F332C38-97C5-48CD-A5E2-0A16BFD7ED65}">
      <dgm:prSet/>
      <dgm:spPr/>
      <dgm:t>
        <a:bodyPr/>
        <a:lstStyle/>
        <a:p>
          <a:endParaRPr lang="en-US"/>
        </a:p>
      </dgm:t>
    </dgm:pt>
    <dgm:pt modelId="{448B37A9-A30D-4298-B568-C9C46C3C7CF8}" type="sibTrans" cxnId="{2F332C38-97C5-48CD-A5E2-0A16BFD7ED65}">
      <dgm:prSet/>
      <dgm:spPr/>
      <dgm:t>
        <a:bodyPr/>
        <a:lstStyle/>
        <a:p>
          <a:endParaRPr lang="en-US"/>
        </a:p>
      </dgm:t>
    </dgm:pt>
    <dgm:pt modelId="{BB88164E-8CE7-4F2C-BEBB-4ED8FAF3EF95}" type="pres">
      <dgm:prSet presAssocID="{7ADBA2C2-BD5B-4357-9809-3EF5573BE560}" presName="diagram" presStyleCnt="0">
        <dgm:presLayoutVars>
          <dgm:dir/>
          <dgm:resizeHandles val="exact"/>
        </dgm:presLayoutVars>
      </dgm:prSet>
      <dgm:spPr/>
    </dgm:pt>
    <dgm:pt modelId="{2E03147A-0445-41D9-8756-EABAF7DF42B2}" type="pres">
      <dgm:prSet presAssocID="{52C27CBE-9CCF-4E69-94C6-AA3D0B0F4C7E}" presName="node" presStyleLbl="node1" presStyleIdx="0" presStyleCnt="9">
        <dgm:presLayoutVars>
          <dgm:bulletEnabled val="1"/>
        </dgm:presLayoutVars>
      </dgm:prSet>
      <dgm:spPr/>
    </dgm:pt>
    <dgm:pt modelId="{6F6714CD-A3AF-4715-AB5A-333CF00DE1BA}" type="pres">
      <dgm:prSet presAssocID="{5B269901-2792-49F7-88A9-92C93B3AEBF6}" presName="sibTrans" presStyleCnt="0"/>
      <dgm:spPr/>
    </dgm:pt>
    <dgm:pt modelId="{6353A02D-9596-46BD-BDA0-07F9C260FD67}" type="pres">
      <dgm:prSet presAssocID="{D2AA1A70-D10D-406C-AE90-3D3B271F9920}" presName="node" presStyleLbl="node1" presStyleIdx="1" presStyleCnt="9">
        <dgm:presLayoutVars>
          <dgm:bulletEnabled val="1"/>
        </dgm:presLayoutVars>
      </dgm:prSet>
      <dgm:spPr/>
    </dgm:pt>
    <dgm:pt modelId="{D98DB949-91BD-4D50-8751-58623E57D0AD}" type="pres">
      <dgm:prSet presAssocID="{CAB631C5-10DC-4799-A945-B0D386579144}" presName="sibTrans" presStyleCnt="0"/>
      <dgm:spPr/>
    </dgm:pt>
    <dgm:pt modelId="{60506811-5DEA-4C68-A1E5-08D4D0D769F3}" type="pres">
      <dgm:prSet presAssocID="{DAF40D5D-7CF6-4FA5-BAB8-DBC4BED2FF7C}" presName="node" presStyleLbl="node1" presStyleIdx="2" presStyleCnt="9">
        <dgm:presLayoutVars>
          <dgm:bulletEnabled val="1"/>
        </dgm:presLayoutVars>
      </dgm:prSet>
      <dgm:spPr/>
    </dgm:pt>
    <dgm:pt modelId="{2FA806FE-CC56-4792-A0AF-C1AD3FE9A099}" type="pres">
      <dgm:prSet presAssocID="{8629B4CC-3FF7-4962-AFAB-1782AEC860EF}" presName="sibTrans" presStyleCnt="0"/>
      <dgm:spPr/>
    </dgm:pt>
    <dgm:pt modelId="{59A884DF-1456-4EBA-8334-B51BA680C17B}" type="pres">
      <dgm:prSet presAssocID="{1CDEB298-1762-46C7-8451-B8C52DC27DB6}" presName="node" presStyleLbl="node1" presStyleIdx="3" presStyleCnt="9">
        <dgm:presLayoutVars>
          <dgm:bulletEnabled val="1"/>
        </dgm:presLayoutVars>
      </dgm:prSet>
      <dgm:spPr/>
    </dgm:pt>
    <dgm:pt modelId="{33CDDF11-AC11-4617-8070-4D79DF97D882}" type="pres">
      <dgm:prSet presAssocID="{832DFA29-C9BE-4111-97B3-17122203B2F6}" presName="sibTrans" presStyleCnt="0"/>
      <dgm:spPr/>
    </dgm:pt>
    <dgm:pt modelId="{690FAB84-C1DE-42F9-9C21-03C16446CCDD}" type="pres">
      <dgm:prSet presAssocID="{854DF98A-BC92-4B51-A6F5-785FA0EB9C50}" presName="node" presStyleLbl="node1" presStyleIdx="4" presStyleCnt="9">
        <dgm:presLayoutVars>
          <dgm:bulletEnabled val="1"/>
        </dgm:presLayoutVars>
      </dgm:prSet>
      <dgm:spPr/>
    </dgm:pt>
    <dgm:pt modelId="{9DF24D8E-FE39-484E-BB06-C9A6625E49AC}" type="pres">
      <dgm:prSet presAssocID="{7F046EE0-7EDE-46D1-A34B-F6DA55CBF26A}" presName="sibTrans" presStyleCnt="0"/>
      <dgm:spPr/>
    </dgm:pt>
    <dgm:pt modelId="{2E13EA63-400A-4879-A7C2-ED61EB050EEB}" type="pres">
      <dgm:prSet presAssocID="{A165B3B4-1904-493E-8110-026B51744361}" presName="node" presStyleLbl="node1" presStyleIdx="5" presStyleCnt="9">
        <dgm:presLayoutVars>
          <dgm:bulletEnabled val="1"/>
        </dgm:presLayoutVars>
      </dgm:prSet>
      <dgm:spPr/>
    </dgm:pt>
    <dgm:pt modelId="{DD3B01C7-0E13-422A-A23B-B88EE8031940}" type="pres">
      <dgm:prSet presAssocID="{BBA9B209-46D8-4D90-96F5-BC1DB120D9C5}" presName="sibTrans" presStyleCnt="0"/>
      <dgm:spPr/>
    </dgm:pt>
    <dgm:pt modelId="{BCEDC6FB-E0D1-4244-BD9A-E40BFBACED0E}" type="pres">
      <dgm:prSet presAssocID="{38E97AEA-C1A7-4A95-B9E8-8DBB4081E19E}" presName="node" presStyleLbl="node1" presStyleIdx="6" presStyleCnt="9">
        <dgm:presLayoutVars>
          <dgm:bulletEnabled val="1"/>
        </dgm:presLayoutVars>
      </dgm:prSet>
      <dgm:spPr/>
    </dgm:pt>
    <dgm:pt modelId="{163F19F2-9169-4F55-8978-0C6D80ED93A5}" type="pres">
      <dgm:prSet presAssocID="{5B2E62FC-010F-428D-9C3A-E7FE238B32D9}" presName="sibTrans" presStyleCnt="0"/>
      <dgm:spPr/>
    </dgm:pt>
    <dgm:pt modelId="{AA00D9F6-6815-4A45-B02C-EF1ECF33FF28}" type="pres">
      <dgm:prSet presAssocID="{2D960F44-710F-4E48-92BC-AB354E2CE9D7}" presName="node" presStyleLbl="node1" presStyleIdx="7" presStyleCnt="9">
        <dgm:presLayoutVars>
          <dgm:bulletEnabled val="1"/>
        </dgm:presLayoutVars>
      </dgm:prSet>
      <dgm:spPr/>
    </dgm:pt>
    <dgm:pt modelId="{9A6937D7-B1D1-4AE2-88D0-8866D4FF3B3B}" type="pres">
      <dgm:prSet presAssocID="{A0547770-B5EF-45E1-8E5F-19E705212FC9}" presName="sibTrans" presStyleCnt="0"/>
      <dgm:spPr/>
    </dgm:pt>
    <dgm:pt modelId="{4C1BFAB6-A39C-4EBD-A57A-DBC7FA4E4C96}" type="pres">
      <dgm:prSet presAssocID="{2F9B44C1-6A7C-48B6-8B7B-1A4F4C42EAE8}" presName="node" presStyleLbl="node1" presStyleIdx="8" presStyleCnt="9">
        <dgm:presLayoutVars>
          <dgm:bulletEnabled val="1"/>
        </dgm:presLayoutVars>
      </dgm:prSet>
      <dgm:spPr/>
    </dgm:pt>
  </dgm:ptLst>
  <dgm:cxnLst>
    <dgm:cxn modelId="{7BB34410-E1E0-41DD-9AD1-98917BA5DB17}" srcId="{7ADBA2C2-BD5B-4357-9809-3EF5573BE560}" destId="{38E97AEA-C1A7-4A95-B9E8-8DBB4081E19E}" srcOrd="6" destOrd="0" parTransId="{5691FF35-2B02-41CB-A1F8-9C1B63498DBB}" sibTransId="{5B2E62FC-010F-428D-9C3A-E7FE238B32D9}"/>
    <dgm:cxn modelId="{549C081A-B167-4C43-8ED5-E8BFCFADDA70}" srcId="{7ADBA2C2-BD5B-4357-9809-3EF5573BE560}" destId="{854DF98A-BC92-4B51-A6F5-785FA0EB9C50}" srcOrd="4" destOrd="0" parTransId="{C4BC1414-1100-4DC0-887F-6CBF64233A8B}" sibTransId="{7F046EE0-7EDE-46D1-A34B-F6DA55CBF26A}"/>
    <dgm:cxn modelId="{CED13F2D-B32D-4B16-9DA5-191633C2544A}" type="presOf" srcId="{7ADBA2C2-BD5B-4357-9809-3EF5573BE560}" destId="{BB88164E-8CE7-4F2C-BEBB-4ED8FAF3EF95}" srcOrd="0" destOrd="0" presId="urn:microsoft.com/office/officeart/2005/8/layout/default"/>
    <dgm:cxn modelId="{2DCC2F37-3810-457F-A6FC-7ECEE50D5D0B}" type="presOf" srcId="{A165B3B4-1904-493E-8110-026B51744361}" destId="{2E13EA63-400A-4879-A7C2-ED61EB050EEB}" srcOrd="0" destOrd="0" presId="urn:microsoft.com/office/officeart/2005/8/layout/default"/>
    <dgm:cxn modelId="{2F332C38-97C5-48CD-A5E2-0A16BFD7ED65}" srcId="{7ADBA2C2-BD5B-4357-9809-3EF5573BE560}" destId="{2F9B44C1-6A7C-48B6-8B7B-1A4F4C42EAE8}" srcOrd="8" destOrd="0" parTransId="{8DEC2D41-AF39-4EFE-A134-E32074068E94}" sibTransId="{448B37A9-A30D-4298-B568-C9C46C3C7CF8}"/>
    <dgm:cxn modelId="{E57B8441-9CC6-4034-B19E-C2AB6EC3D688}" srcId="{7ADBA2C2-BD5B-4357-9809-3EF5573BE560}" destId="{DAF40D5D-7CF6-4FA5-BAB8-DBC4BED2FF7C}" srcOrd="2" destOrd="0" parTransId="{C6397E90-7E83-46DD-919A-A91B7085D357}" sibTransId="{8629B4CC-3FF7-4962-AFAB-1782AEC860EF}"/>
    <dgm:cxn modelId="{3380A643-8219-4765-8009-7716140A1BA5}" srcId="{7ADBA2C2-BD5B-4357-9809-3EF5573BE560}" destId="{52C27CBE-9CCF-4E69-94C6-AA3D0B0F4C7E}" srcOrd="0" destOrd="0" parTransId="{37D19DBA-487F-4A92-A384-BB183559C5EC}" sibTransId="{5B269901-2792-49F7-88A9-92C93B3AEBF6}"/>
    <dgm:cxn modelId="{EB00D648-B4D1-4159-8299-D27D24E91B9A}" srcId="{7ADBA2C2-BD5B-4357-9809-3EF5573BE560}" destId="{2D960F44-710F-4E48-92BC-AB354E2CE9D7}" srcOrd="7" destOrd="0" parTransId="{9AAF2700-9B3A-4C27-B5B6-0EF6A0BF4114}" sibTransId="{A0547770-B5EF-45E1-8E5F-19E705212FC9}"/>
    <dgm:cxn modelId="{9AFA666F-F359-41A0-926F-E225E0B88E1B}" type="presOf" srcId="{DAF40D5D-7CF6-4FA5-BAB8-DBC4BED2FF7C}" destId="{60506811-5DEA-4C68-A1E5-08D4D0D769F3}" srcOrd="0" destOrd="0" presId="urn:microsoft.com/office/officeart/2005/8/layout/default"/>
    <dgm:cxn modelId="{25E21172-1D89-4EB1-9BCC-D04A21D5608C}" srcId="{7ADBA2C2-BD5B-4357-9809-3EF5573BE560}" destId="{D2AA1A70-D10D-406C-AE90-3D3B271F9920}" srcOrd="1" destOrd="0" parTransId="{0EDDA982-3594-46DB-9148-8DDAC3AB3B50}" sibTransId="{CAB631C5-10DC-4799-A945-B0D386579144}"/>
    <dgm:cxn modelId="{4DDA077C-40FD-47C5-93D1-ED3B1F3DCC5A}" type="presOf" srcId="{1CDEB298-1762-46C7-8451-B8C52DC27DB6}" destId="{59A884DF-1456-4EBA-8334-B51BA680C17B}" srcOrd="0" destOrd="0" presId="urn:microsoft.com/office/officeart/2005/8/layout/default"/>
    <dgm:cxn modelId="{B7C63784-E39C-4280-8F26-D2FDB74EF973}" type="presOf" srcId="{2D960F44-710F-4E48-92BC-AB354E2CE9D7}" destId="{AA00D9F6-6815-4A45-B02C-EF1ECF33FF28}" srcOrd="0" destOrd="0" presId="urn:microsoft.com/office/officeart/2005/8/layout/default"/>
    <dgm:cxn modelId="{40C03692-9129-411E-AA67-9238B7844BF5}" type="presOf" srcId="{D2AA1A70-D10D-406C-AE90-3D3B271F9920}" destId="{6353A02D-9596-46BD-BDA0-07F9C260FD67}" srcOrd="0" destOrd="0" presId="urn:microsoft.com/office/officeart/2005/8/layout/default"/>
    <dgm:cxn modelId="{AD93DD95-BB48-47B2-8D42-9206AE59E394}" type="presOf" srcId="{854DF98A-BC92-4B51-A6F5-785FA0EB9C50}" destId="{690FAB84-C1DE-42F9-9C21-03C16446CCDD}" srcOrd="0" destOrd="0" presId="urn:microsoft.com/office/officeart/2005/8/layout/default"/>
    <dgm:cxn modelId="{2F675499-B1B3-4ED4-B6C6-8F423D6FE9FA}" type="presOf" srcId="{52C27CBE-9CCF-4E69-94C6-AA3D0B0F4C7E}" destId="{2E03147A-0445-41D9-8756-EABAF7DF42B2}" srcOrd="0" destOrd="0" presId="urn:microsoft.com/office/officeart/2005/8/layout/default"/>
    <dgm:cxn modelId="{FFB67CA4-F20A-4745-96B4-0194A617A1E3}" srcId="{7ADBA2C2-BD5B-4357-9809-3EF5573BE560}" destId="{A165B3B4-1904-493E-8110-026B51744361}" srcOrd="5" destOrd="0" parTransId="{630D8FC7-BFE4-4BBF-AF68-88DCF81C6E70}" sibTransId="{BBA9B209-46D8-4D90-96F5-BC1DB120D9C5}"/>
    <dgm:cxn modelId="{B1002CDC-1FFB-4B3B-B560-E7168CF6D201}" type="presOf" srcId="{38E97AEA-C1A7-4A95-B9E8-8DBB4081E19E}" destId="{BCEDC6FB-E0D1-4244-BD9A-E40BFBACED0E}" srcOrd="0" destOrd="0" presId="urn:microsoft.com/office/officeart/2005/8/layout/default"/>
    <dgm:cxn modelId="{867877E1-A3E2-4995-AAF5-94F2750C8919}" type="presOf" srcId="{2F9B44C1-6A7C-48B6-8B7B-1A4F4C42EAE8}" destId="{4C1BFAB6-A39C-4EBD-A57A-DBC7FA4E4C96}" srcOrd="0" destOrd="0" presId="urn:microsoft.com/office/officeart/2005/8/layout/default"/>
    <dgm:cxn modelId="{93B1D0F5-C819-416A-8CDC-166082E8B621}" srcId="{7ADBA2C2-BD5B-4357-9809-3EF5573BE560}" destId="{1CDEB298-1762-46C7-8451-B8C52DC27DB6}" srcOrd="3" destOrd="0" parTransId="{A2F3C3AB-1244-4528-A90A-63D471FE3B0D}" sibTransId="{832DFA29-C9BE-4111-97B3-17122203B2F6}"/>
    <dgm:cxn modelId="{89171404-97CE-4520-8444-8AB02E55B945}" type="presParOf" srcId="{BB88164E-8CE7-4F2C-BEBB-4ED8FAF3EF95}" destId="{2E03147A-0445-41D9-8756-EABAF7DF42B2}" srcOrd="0" destOrd="0" presId="urn:microsoft.com/office/officeart/2005/8/layout/default"/>
    <dgm:cxn modelId="{A5896612-6AF1-47A9-822A-D9CD44F476FA}" type="presParOf" srcId="{BB88164E-8CE7-4F2C-BEBB-4ED8FAF3EF95}" destId="{6F6714CD-A3AF-4715-AB5A-333CF00DE1BA}" srcOrd="1" destOrd="0" presId="urn:microsoft.com/office/officeart/2005/8/layout/default"/>
    <dgm:cxn modelId="{A90BF4F9-1190-471B-B7F7-D4CCC389DA13}" type="presParOf" srcId="{BB88164E-8CE7-4F2C-BEBB-4ED8FAF3EF95}" destId="{6353A02D-9596-46BD-BDA0-07F9C260FD67}" srcOrd="2" destOrd="0" presId="urn:microsoft.com/office/officeart/2005/8/layout/default"/>
    <dgm:cxn modelId="{9E02015A-C2A4-4801-91B6-79E72D580E7D}" type="presParOf" srcId="{BB88164E-8CE7-4F2C-BEBB-4ED8FAF3EF95}" destId="{D98DB949-91BD-4D50-8751-58623E57D0AD}" srcOrd="3" destOrd="0" presId="urn:microsoft.com/office/officeart/2005/8/layout/default"/>
    <dgm:cxn modelId="{79D66800-9008-4760-BE6A-33E7F8832350}" type="presParOf" srcId="{BB88164E-8CE7-4F2C-BEBB-4ED8FAF3EF95}" destId="{60506811-5DEA-4C68-A1E5-08D4D0D769F3}" srcOrd="4" destOrd="0" presId="urn:microsoft.com/office/officeart/2005/8/layout/default"/>
    <dgm:cxn modelId="{19A960E0-24C9-4DEA-BC62-FF2F1594C394}" type="presParOf" srcId="{BB88164E-8CE7-4F2C-BEBB-4ED8FAF3EF95}" destId="{2FA806FE-CC56-4792-A0AF-C1AD3FE9A099}" srcOrd="5" destOrd="0" presId="urn:microsoft.com/office/officeart/2005/8/layout/default"/>
    <dgm:cxn modelId="{ADFC6C94-F9D3-437E-8A54-13A4CF4B338E}" type="presParOf" srcId="{BB88164E-8CE7-4F2C-BEBB-4ED8FAF3EF95}" destId="{59A884DF-1456-4EBA-8334-B51BA680C17B}" srcOrd="6" destOrd="0" presId="urn:microsoft.com/office/officeart/2005/8/layout/default"/>
    <dgm:cxn modelId="{4DE261BF-6250-4EA4-B2C2-C84ACA632C5F}" type="presParOf" srcId="{BB88164E-8CE7-4F2C-BEBB-4ED8FAF3EF95}" destId="{33CDDF11-AC11-4617-8070-4D79DF97D882}" srcOrd="7" destOrd="0" presId="urn:microsoft.com/office/officeart/2005/8/layout/default"/>
    <dgm:cxn modelId="{0A5228C2-63F3-4E0D-BD3B-2306A75222FF}" type="presParOf" srcId="{BB88164E-8CE7-4F2C-BEBB-4ED8FAF3EF95}" destId="{690FAB84-C1DE-42F9-9C21-03C16446CCDD}" srcOrd="8" destOrd="0" presId="urn:microsoft.com/office/officeart/2005/8/layout/default"/>
    <dgm:cxn modelId="{3B6CDEAD-12B2-4CF7-A909-8CE0473AB074}" type="presParOf" srcId="{BB88164E-8CE7-4F2C-BEBB-4ED8FAF3EF95}" destId="{9DF24D8E-FE39-484E-BB06-C9A6625E49AC}" srcOrd="9" destOrd="0" presId="urn:microsoft.com/office/officeart/2005/8/layout/default"/>
    <dgm:cxn modelId="{DF6B1A9F-84EA-4458-BE23-BE5263AB674E}" type="presParOf" srcId="{BB88164E-8CE7-4F2C-BEBB-4ED8FAF3EF95}" destId="{2E13EA63-400A-4879-A7C2-ED61EB050EEB}" srcOrd="10" destOrd="0" presId="urn:microsoft.com/office/officeart/2005/8/layout/default"/>
    <dgm:cxn modelId="{DF2E98C2-2FC9-4F29-9577-FC9C51ACB530}" type="presParOf" srcId="{BB88164E-8CE7-4F2C-BEBB-4ED8FAF3EF95}" destId="{DD3B01C7-0E13-422A-A23B-B88EE8031940}" srcOrd="11" destOrd="0" presId="urn:microsoft.com/office/officeart/2005/8/layout/default"/>
    <dgm:cxn modelId="{F88E19A6-67AB-4A8E-B344-2F5684EC48CD}" type="presParOf" srcId="{BB88164E-8CE7-4F2C-BEBB-4ED8FAF3EF95}" destId="{BCEDC6FB-E0D1-4244-BD9A-E40BFBACED0E}" srcOrd="12" destOrd="0" presId="urn:microsoft.com/office/officeart/2005/8/layout/default"/>
    <dgm:cxn modelId="{8E04F770-3271-4CD1-854D-C269049922BD}" type="presParOf" srcId="{BB88164E-8CE7-4F2C-BEBB-4ED8FAF3EF95}" destId="{163F19F2-9169-4F55-8978-0C6D80ED93A5}" srcOrd="13" destOrd="0" presId="urn:microsoft.com/office/officeart/2005/8/layout/default"/>
    <dgm:cxn modelId="{3DF1E6E3-A5AE-4FAD-A997-F8D9498C6AE7}" type="presParOf" srcId="{BB88164E-8CE7-4F2C-BEBB-4ED8FAF3EF95}" destId="{AA00D9F6-6815-4A45-B02C-EF1ECF33FF28}" srcOrd="14" destOrd="0" presId="urn:microsoft.com/office/officeart/2005/8/layout/default"/>
    <dgm:cxn modelId="{FCEE2449-7581-4825-9990-70610EEEFAFA}" type="presParOf" srcId="{BB88164E-8CE7-4F2C-BEBB-4ED8FAF3EF95}" destId="{9A6937D7-B1D1-4AE2-88D0-8866D4FF3B3B}" srcOrd="15" destOrd="0" presId="urn:microsoft.com/office/officeart/2005/8/layout/default"/>
    <dgm:cxn modelId="{3AA4F0E4-7466-4A9D-94C7-17EF4F04109C}" type="presParOf" srcId="{BB88164E-8CE7-4F2C-BEBB-4ED8FAF3EF95}" destId="{4C1BFAB6-A39C-4EBD-A57A-DBC7FA4E4C9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6422E-F895-4415-B600-CE524AC100F4}">
      <dsp:nvSpPr>
        <dsp:cNvPr id="0" name=""/>
        <dsp:cNvSpPr/>
      </dsp:nvSpPr>
      <dsp:spPr>
        <a:xfrm rot="10800000">
          <a:off x="0" y="0"/>
          <a:ext cx="7505539" cy="711843"/>
        </a:xfrm>
        <a:prstGeom prst="trapezoid">
          <a:avLst>
            <a:gd name="adj" fmla="val 65899"/>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Initial Interview</a:t>
          </a:r>
        </a:p>
      </dsp:txBody>
      <dsp:txXfrm rot="-10800000">
        <a:off x="1313469" y="0"/>
        <a:ext cx="4878600" cy="711843"/>
      </dsp:txXfrm>
    </dsp:sp>
    <dsp:sp modelId="{12E03A4D-2B2C-487B-B4A0-699439096CF1}">
      <dsp:nvSpPr>
        <dsp:cNvPr id="0" name=""/>
        <dsp:cNvSpPr/>
      </dsp:nvSpPr>
      <dsp:spPr>
        <a:xfrm rot="10800000">
          <a:off x="469096" y="711842"/>
          <a:ext cx="6567346" cy="711843"/>
        </a:xfrm>
        <a:prstGeom prst="trapezoid">
          <a:avLst>
            <a:gd name="adj" fmla="val 65899"/>
          </a:avLst>
        </a:prstGeom>
        <a:solidFill>
          <a:schemeClr val="accent1">
            <a:shade val="80000"/>
            <a:hueOff val="61150"/>
            <a:satOff val="-6599"/>
            <a:lumOff val="50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Application</a:t>
          </a:r>
        </a:p>
      </dsp:txBody>
      <dsp:txXfrm rot="-10800000">
        <a:off x="1618381" y="711842"/>
        <a:ext cx="4268775" cy="711843"/>
      </dsp:txXfrm>
    </dsp:sp>
    <dsp:sp modelId="{4A5ED883-FA06-4875-B9CE-76F83D5005F9}">
      <dsp:nvSpPr>
        <dsp:cNvPr id="0" name=""/>
        <dsp:cNvSpPr/>
      </dsp:nvSpPr>
      <dsp:spPr>
        <a:xfrm rot="10800000">
          <a:off x="938192" y="1423686"/>
          <a:ext cx="5629154" cy="711843"/>
        </a:xfrm>
        <a:prstGeom prst="trapezoid">
          <a:avLst>
            <a:gd name="adj" fmla="val 65899"/>
          </a:avLst>
        </a:prstGeom>
        <a:solidFill>
          <a:schemeClr val="accent1">
            <a:shade val="80000"/>
            <a:hueOff val="122300"/>
            <a:satOff val="-13198"/>
            <a:lumOff val="100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Screening Tests</a:t>
          </a:r>
        </a:p>
      </dsp:txBody>
      <dsp:txXfrm rot="-10800000">
        <a:off x="1923294" y="1423686"/>
        <a:ext cx="3658950" cy="711843"/>
      </dsp:txXfrm>
    </dsp:sp>
    <dsp:sp modelId="{8F099BEC-6B18-493A-A3E2-75BB5CBFC9E4}">
      <dsp:nvSpPr>
        <dsp:cNvPr id="0" name=""/>
        <dsp:cNvSpPr/>
      </dsp:nvSpPr>
      <dsp:spPr>
        <a:xfrm rot="10800000">
          <a:off x="1407288" y="2135529"/>
          <a:ext cx="4690961" cy="711843"/>
        </a:xfrm>
        <a:prstGeom prst="trapezoid">
          <a:avLst>
            <a:gd name="adj" fmla="val 65899"/>
          </a:avLst>
        </a:prstGeom>
        <a:solidFill>
          <a:schemeClr val="accent1">
            <a:shade val="80000"/>
            <a:hueOff val="183450"/>
            <a:satOff val="-19797"/>
            <a:lumOff val="15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Selection Tests</a:t>
          </a:r>
        </a:p>
      </dsp:txBody>
      <dsp:txXfrm rot="-10800000">
        <a:off x="2228206" y="2135529"/>
        <a:ext cx="3049125" cy="711843"/>
      </dsp:txXfrm>
    </dsp:sp>
    <dsp:sp modelId="{0A61CF20-9E27-4B5A-BE29-3118742EAC3D}">
      <dsp:nvSpPr>
        <dsp:cNvPr id="0" name=""/>
        <dsp:cNvSpPr/>
      </dsp:nvSpPr>
      <dsp:spPr>
        <a:xfrm rot="10800000">
          <a:off x="1876384" y="2847372"/>
          <a:ext cx="3752769" cy="711843"/>
        </a:xfrm>
        <a:prstGeom prst="trapezoid">
          <a:avLst>
            <a:gd name="adj" fmla="val 65899"/>
          </a:avLst>
        </a:prstGeom>
        <a:solidFill>
          <a:schemeClr val="accent1">
            <a:shade val="80000"/>
            <a:hueOff val="244600"/>
            <a:satOff val="-26395"/>
            <a:lumOff val="20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Review Process</a:t>
          </a:r>
        </a:p>
      </dsp:txBody>
      <dsp:txXfrm rot="-10800000">
        <a:off x="2533119" y="2847372"/>
        <a:ext cx="2439300" cy="711843"/>
      </dsp:txXfrm>
    </dsp:sp>
    <dsp:sp modelId="{6C8680CF-6024-4928-8E91-869F9D358804}">
      <dsp:nvSpPr>
        <dsp:cNvPr id="0" name=""/>
        <dsp:cNvSpPr/>
      </dsp:nvSpPr>
      <dsp:spPr>
        <a:xfrm rot="10800000">
          <a:off x="2345480" y="3559215"/>
          <a:ext cx="2814577" cy="711843"/>
        </a:xfrm>
        <a:prstGeom prst="trapezoid">
          <a:avLst>
            <a:gd name="adj" fmla="val 65899"/>
          </a:avLst>
        </a:prstGeom>
        <a:solidFill>
          <a:schemeClr val="accent1">
            <a:shade val="80000"/>
            <a:hueOff val="305750"/>
            <a:satOff val="-32994"/>
            <a:lumOff val="252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In-Depth Interview</a:t>
          </a:r>
        </a:p>
      </dsp:txBody>
      <dsp:txXfrm rot="-10800000">
        <a:off x="2838031" y="3559215"/>
        <a:ext cx="1829475" cy="711843"/>
      </dsp:txXfrm>
    </dsp:sp>
    <dsp:sp modelId="{35A7B03D-B5BD-4CA4-BCCC-01228586915A}">
      <dsp:nvSpPr>
        <dsp:cNvPr id="0" name=""/>
        <dsp:cNvSpPr/>
      </dsp:nvSpPr>
      <dsp:spPr>
        <a:xfrm rot="10800000">
          <a:off x="2814577" y="4271058"/>
          <a:ext cx="1876384" cy="711843"/>
        </a:xfrm>
        <a:prstGeom prst="trapezoid">
          <a:avLst>
            <a:gd name="adj" fmla="val 65899"/>
          </a:avLst>
        </a:prstGeom>
        <a:solidFill>
          <a:schemeClr val="accent1">
            <a:shade val="80000"/>
            <a:hueOff val="366900"/>
            <a:satOff val="-39593"/>
            <a:lumOff val="302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Closing Interview</a:t>
          </a:r>
        </a:p>
      </dsp:txBody>
      <dsp:txXfrm rot="-10800000">
        <a:off x="3142944" y="4271058"/>
        <a:ext cx="1219650" cy="711843"/>
      </dsp:txXfrm>
    </dsp:sp>
    <dsp:sp modelId="{B6CD1AF8-7994-45FC-9AE2-E3D08B7385CC}">
      <dsp:nvSpPr>
        <dsp:cNvPr id="0" name=""/>
        <dsp:cNvSpPr/>
      </dsp:nvSpPr>
      <dsp:spPr>
        <a:xfrm rot="10800000">
          <a:off x="3283673" y="4982901"/>
          <a:ext cx="938192" cy="711843"/>
        </a:xfrm>
        <a:prstGeom prst="trapezoid">
          <a:avLst>
            <a:gd name="adj" fmla="val 65899"/>
          </a:avLst>
        </a:prstGeom>
        <a:solidFill>
          <a:schemeClr val="accent1">
            <a:shade val="80000"/>
            <a:hueOff val="428050"/>
            <a:satOff val="-46192"/>
            <a:lumOff val="353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Hire</a:t>
          </a:r>
        </a:p>
      </dsp:txBody>
      <dsp:txXfrm rot="-10800000">
        <a:off x="3283673" y="4982901"/>
        <a:ext cx="938192" cy="711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A2742-A034-431C-8797-4D889B2E1501}">
      <dsp:nvSpPr>
        <dsp:cNvPr id="0" name=""/>
        <dsp:cNvSpPr/>
      </dsp:nvSpPr>
      <dsp:spPr>
        <a:xfrm rot="5400000">
          <a:off x="5442421" y="-1553500"/>
          <a:ext cx="2915418" cy="7532697"/>
        </a:xfrm>
        <a:prstGeom prst="round2SameRect">
          <a:avLst/>
        </a:prstGeom>
        <a:solidFill>
          <a:schemeClr val="bg2">
            <a:lumMod val="40000"/>
            <a:lumOff val="60000"/>
            <a:alpha val="89804"/>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150000"/>
            </a:lnSpc>
            <a:spcBef>
              <a:spcPct val="0"/>
            </a:spcBef>
            <a:spcAft>
              <a:spcPct val="15000"/>
            </a:spcAft>
            <a:buChar char="•"/>
          </a:pPr>
          <a:r>
            <a:rPr lang="en-US" sz="1600" b="1" kern="1200" dirty="0">
              <a:solidFill>
                <a:srgbClr val="002F70"/>
              </a:solidFill>
            </a:rPr>
            <a:t>Measures an individual’s communication style during the sales process – their “selling style”</a:t>
          </a:r>
        </a:p>
        <a:p>
          <a:pPr marL="171450" lvl="1" indent="-171450" algn="l" defTabSz="711200">
            <a:lnSpc>
              <a:spcPct val="150000"/>
            </a:lnSpc>
            <a:spcBef>
              <a:spcPct val="0"/>
            </a:spcBef>
            <a:spcAft>
              <a:spcPct val="15000"/>
            </a:spcAft>
            <a:buChar char="•"/>
          </a:pPr>
          <a:r>
            <a:rPr lang="en-US" sz="1600" b="1" kern="1200" dirty="0">
              <a:solidFill>
                <a:srgbClr val="002F70"/>
              </a:solidFill>
            </a:rPr>
            <a:t>Provides individualized recruiting approach by identifying candidate’s drivers</a:t>
          </a:r>
        </a:p>
        <a:p>
          <a:pPr marL="171450" lvl="1" indent="-171450" algn="l" defTabSz="711200">
            <a:lnSpc>
              <a:spcPct val="150000"/>
            </a:lnSpc>
            <a:spcBef>
              <a:spcPct val="0"/>
            </a:spcBef>
            <a:spcAft>
              <a:spcPct val="15000"/>
            </a:spcAft>
            <a:buClr>
              <a:srgbClr val="002F70"/>
            </a:buClr>
            <a:buChar char="•"/>
          </a:pPr>
          <a:r>
            <a:rPr lang="en-US" sz="1600" b="1" kern="1200" dirty="0">
              <a:solidFill>
                <a:srgbClr val="002F70"/>
              </a:solidFill>
            </a:rPr>
            <a:t>Helps develop an individualized training program that builds </a:t>
          </a:r>
          <a:r>
            <a:rPr lang="en-US" sz="1600" b="1" kern="1200" dirty="0">
              <a:solidFill>
                <a:srgbClr val="002F70"/>
              </a:solidFill>
              <a:latin typeface="Arial" panose="020B0604020202020204"/>
              <a:ea typeface="+mn-ea"/>
              <a:cs typeface="+mn-cs"/>
            </a:rPr>
            <a:t>on the strengths of the candidate's selling style</a:t>
          </a:r>
        </a:p>
        <a:p>
          <a:pPr marL="171450" lvl="1" indent="-171450" algn="l" defTabSz="711200">
            <a:lnSpc>
              <a:spcPct val="150000"/>
            </a:lnSpc>
            <a:spcBef>
              <a:spcPct val="0"/>
            </a:spcBef>
            <a:spcAft>
              <a:spcPct val="15000"/>
            </a:spcAft>
            <a:buClr>
              <a:srgbClr val="002F70"/>
            </a:buClr>
            <a:buSzPct val="90000"/>
            <a:buFont typeface="Arial" panose="020B0604020202020204" pitchFamily="34" charset="0"/>
            <a:buChar char="•"/>
          </a:pPr>
          <a:r>
            <a:rPr lang="en-US" sz="1600" b="1" kern="1200" noProof="0" dirty="0">
              <a:solidFill>
                <a:srgbClr val="002F70"/>
              </a:solidFill>
              <a:latin typeface="Arial" panose="020B0604020202020204"/>
              <a:ea typeface="+mn-ea"/>
              <a:cs typeface="+mn-cs"/>
            </a:rPr>
            <a:t>Validated specifically for the financial services sales industry - appropriate for all sales positions</a:t>
          </a:r>
          <a:endParaRPr lang="en-US" sz="1600" b="1" kern="1200" dirty="0">
            <a:solidFill>
              <a:srgbClr val="002F70"/>
            </a:solidFill>
            <a:latin typeface="Arial" panose="020B0604020202020204"/>
            <a:ea typeface="+mn-ea"/>
            <a:cs typeface="+mn-cs"/>
          </a:endParaRPr>
        </a:p>
      </dsp:txBody>
      <dsp:txXfrm rot="-5400000">
        <a:off x="3133782" y="897458"/>
        <a:ext cx="7390378" cy="2630780"/>
      </dsp:txXfrm>
    </dsp:sp>
    <dsp:sp modelId="{0E18BD4D-710D-488F-A1CC-AAFC76E8422E}">
      <dsp:nvSpPr>
        <dsp:cNvPr id="0" name=""/>
        <dsp:cNvSpPr/>
      </dsp:nvSpPr>
      <dsp:spPr>
        <a:xfrm>
          <a:off x="1788" y="467355"/>
          <a:ext cx="3132262" cy="3409188"/>
        </a:xfrm>
        <a:prstGeom prst="roundRect">
          <a:avLst/>
        </a:prstGeom>
        <a:solidFill>
          <a:srgbClr val="4298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2F70"/>
              </a:solidFill>
            </a:rPr>
            <a:t>PSP </a:t>
          </a:r>
        </a:p>
        <a:p>
          <a:pPr marL="0" lvl="0" indent="0" algn="ctr" defTabSz="1422400" rtl="0">
            <a:lnSpc>
              <a:spcPct val="90000"/>
            </a:lnSpc>
            <a:spcBef>
              <a:spcPct val="0"/>
            </a:spcBef>
            <a:spcAft>
              <a:spcPct val="35000"/>
            </a:spcAft>
            <a:buNone/>
          </a:pPr>
          <a:r>
            <a:rPr lang="en-US" sz="2800" b="1" kern="1200" dirty="0">
              <a:solidFill>
                <a:srgbClr val="002F70"/>
              </a:solidFill>
            </a:rPr>
            <a:t>Personality assessment</a:t>
          </a:r>
        </a:p>
        <a:p>
          <a:pPr marL="0" lvl="0" indent="0" algn="ctr" defTabSz="1422400" rtl="0">
            <a:lnSpc>
              <a:spcPct val="90000"/>
            </a:lnSpc>
            <a:spcBef>
              <a:spcPct val="0"/>
            </a:spcBef>
            <a:spcAft>
              <a:spcPct val="35000"/>
            </a:spcAft>
            <a:buNone/>
          </a:pPr>
          <a:r>
            <a:rPr lang="en-US" sz="2000" b="1" kern="1200" dirty="0">
              <a:solidFill>
                <a:srgbClr val="002F70"/>
              </a:solidFill>
            </a:rPr>
            <a:t>(will they?)</a:t>
          </a:r>
          <a:endParaRPr lang="en-US" sz="2400" b="1" kern="1200" dirty="0">
            <a:solidFill>
              <a:srgbClr val="002F70"/>
            </a:solidFill>
          </a:endParaRPr>
        </a:p>
      </dsp:txBody>
      <dsp:txXfrm>
        <a:off x="154692" y="620259"/>
        <a:ext cx="2826454" cy="3103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1A506-D43C-4B58-B17C-0C971A3241FF}">
      <dsp:nvSpPr>
        <dsp:cNvPr id="0" name=""/>
        <dsp:cNvSpPr/>
      </dsp:nvSpPr>
      <dsp:spPr>
        <a:xfrm>
          <a:off x="3278717" y="1403377"/>
          <a:ext cx="723565" cy="91440"/>
        </a:xfrm>
        <a:custGeom>
          <a:avLst/>
          <a:gdLst/>
          <a:ahLst/>
          <a:cxnLst/>
          <a:rect l="0" t="0" r="0" b="0"/>
          <a:pathLst>
            <a:path>
              <a:moveTo>
                <a:pt x="0" y="45720"/>
              </a:moveTo>
              <a:lnTo>
                <a:pt x="723565" y="45720"/>
              </a:lnTo>
            </a:path>
          </a:pathLst>
        </a:custGeom>
        <a:noFill/>
        <a:ln w="9525" cap="flat" cmpd="sng" algn="ctr">
          <a:solidFill>
            <a:schemeClr val="accent6">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002F70"/>
            </a:solidFill>
          </a:endParaRPr>
        </a:p>
      </dsp:txBody>
      <dsp:txXfrm>
        <a:off x="3621645" y="1445326"/>
        <a:ext cx="37708" cy="7541"/>
      </dsp:txXfrm>
    </dsp:sp>
    <dsp:sp modelId="{1BC8B5BD-7E55-4529-9803-156D29175E5C}">
      <dsp:nvSpPr>
        <dsp:cNvPr id="0" name=""/>
        <dsp:cNvSpPr/>
      </dsp:nvSpPr>
      <dsp:spPr>
        <a:xfrm>
          <a:off x="1535" y="465403"/>
          <a:ext cx="3278981" cy="1967388"/>
        </a:xfrm>
        <a:prstGeom prst="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rgbClr val="002F70"/>
              </a:solidFill>
            </a:rPr>
            <a:t>120 questions</a:t>
          </a:r>
          <a:endParaRPr lang="en-US" sz="2000" b="1" kern="1200" dirty="0">
            <a:solidFill>
              <a:srgbClr val="002F70"/>
            </a:solidFill>
          </a:endParaRPr>
        </a:p>
      </dsp:txBody>
      <dsp:txXfrm>
        <a:off x="1535" y="465403"/>
        <a:ext cx="3278981" cy="1967388"/>
      </dsp:txXfrm>
    </dsp:sp>
    <dsp:sp modelId="{C23D501D-E446-401B-AA62-15A131593D3E}">
      <dsp:nvSpPr>
        <dsp:cNvPr id="0" name=""/>
        <dsp:cNvSpPr/>
      </dsp:nvSpPr>
      <dsp:spPr>
        <a:xfrm>
          <a:off x="1641026" y="2430992"/>
          <a:ext cx="4033146" cy="723565"/>
        </a:xfrm>
        <a:custGeom>
          <a:avLst/>
          <a:gdLst/>
          <a:ahLst/>
          <a:cxnLst/>
          <a:rect l="0" t="0" r="0" b="0"/>
          <a:pathLst>
            <a:path>
              <a:moveTo>
                <a:pt x="4033146" y="0"/>
              </a:moveTo>
              <a:lnTo>
                <a:pt x="4033146" y="378882"/>
              </a:lnTo>
              <a:lnTo>
                <a:pt x="0" y="378882"/>
              </a:lnTo>
              <a:lnTo>
                <a:pt x="0" y="723565"/>
              </a:lnTo>
            </a:path>
          </a:pathLst>
        </a:custGeom>
        <a:noFill/>
        <a:ln w="9525" cap="flat" cmpd="sng" algn="ctr">
          <a:solidFill>
            <a:schemeClr val="accent6">
              <a:shade val="90000"/>
              <a:hueOff val="237131"/>
              <a:satOff val="948"/>
              <a:lumOff val="1814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002F70"/>
            </a:solidFill>
          </a:endParaRPr>
        </a:p>
      </dsp:txBody>
      <dsp:txXfrm>
        <a:off x="3555023" y="2789004"/>
        <a:ext cx="205152" cy="7541"/>
      </dsp:txXfrm>
    </dsp:sp>
    <dsp:sp modelId="{0BBDDA33-3630-4361-A763-D4B85804B4AD}">
      <dsp:nvSpPr>
        <dsp:cNvPr id="0" name=""/>
        <dsp:cNvSpPr/>
      </dsp:nvSpPr>
      <dsp:spPr>
        <a:xfrm>
          <a:off x="4034682" y="465403"/>
          <a:ext cx="3278981" cy="1967388"/>
        </a:xfrm>
        <a:prstGeom prst="rect">
          <a:avLst/>
        </a:prstGeom>
        <a:solidFill>
          <a:schemeClr val="accent6">
            <a:shade val="50000"/>
            <a:hueOff val="168145"/>
            <a:satOff val="10819"/>
            <a:lumOff val="197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100000"/>
            </a:lnSpc>
            <a:spcBef>
              <a:spcPct val="0"/>
            </a:spcBef>
            <a:spcAft>
              <a:spcPct val="35000"/>
            </a:spcAft>
            <a:buNone/>
          </a:pPr>
          <a:r>
            <a:rPr lang="en-US" sz="2000" b="1" kern="1200">
              <a:solidFill>
                <a:srgbClr val="002F70"/>
              </a:solidFill>
              <a:latin typeface="Arial" panose="020B0604020202020204"/>
              <a:ea typeface="+mn-ea"/>
              <a:cs typeface="+mn-cs"/>
            </a:rPr>
            <a:t>14 Personality Characteristics</a:t>
          </a:r>
          <a:endParaRPr lang="en-US" sz="1800" kern="1200" dirty="0">
            <a:solidFill>
              <a:srgbClr val="002F70"/>
            </a:solidFill>
          </a:endParaRPr>
        </a:p>
      </dsp:txBody>
      <dsp:txXfrm>
        <a:off x="4034682" y="465403"/>
        <a:ext cx="3278981" cy="1967388"/>
      </dsp:txXfrm>
    </dsp:sp>
    <dsp:sp modelId="{23F45B68-A32E-4134-943B-4EEE09D24904}">
      <dsp:nvSpPr>
        <dsp:cNvPr id="0" name=""/>
        <dsp:cNvSpPr/>
      </dsp:nvSpPr>
      <dsp:spPr>
        <a:xfrm>
          <a:off x="3278717" y="4124932"/>
          <a:ext cx="723565" cy="91440"/>
        </a:xfrm>
        <a:custGeom>
          <a:avLst/>
          <a:gdLst/>
          <a:ahLst/>
          <a:cxnLst/>
          <a:rect l="0" t="0" r="0" b="0"/>
          <a:pathLst>
            <a:path>
              <a:moveTo>
                <a:pt x="0" y="45720"/>
              </a:moveTo>
              <a:lnTo>
                <a:pt x="723565" y="45720"/>
              </a:lnTo>
            </a:path>
          </a:pathLst>
        </a:custGeom>
        <a:noFill/>
        <a:ln w="9525" cap="flat" cmpd="sng" algn="ctr">
          <a:solidFill>
            <a:schemeClr val="accent6">
              <a:shade val="90000"/>
              <a:hueOff val="237131"/>
              <a:satOff val="948"/>
              <a:lumOff val="1814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002F70"/>
            </a:solidFill>
          </a:endParaRPr>
        </a:p>
      </dsp:txBody>
      <dsp:txXfrm>
        <a:off x="3621645" y="4166881"/>
        <a:ext cx="37708" cy="7541"/>
      </dsp:txXfrm>
    </dsp:sp>
    <dsp:sp modelId="{48007CDA-9C5D-4333-A4BE-B523BBBDAA9D}">
      <dsp:nvSpPr>
        <dsp:cNvPr id="0" name=""/>
        <dsp:cNvSpPr/>
      </dsp:nvSpPr>
      <dsp:spPr>
        <a:xfrm>
          <a:off x="1535" y="3186957"/>
          <a:ext cx="3278981" cy="1967388"/>
        </a:xfrm>
        <a:prstGeom prst="rect">
          <a:avLst/>
        </a:prstGeom>
        <a:solidFill>
          <a:schemeClr val="accent6">
            <a:shade val="50000"/>
            <a:hueOff val="336291"/>
            <a:satOff val="21638"/>
            <a:lumOff val="395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rgbClr val="002F70"/>
              </a:solidFill>
              <a:latin typeface="Arial" panose="020B0604020202020204"/>
              <a:ea typeface="+mn-ea"/>
              <a:cs typeface="+mn-cs"/>
            </a:rPr>
            <a:t>3 Primary Selling Styles</a:t>
          </a:r>
          <a:endParaRPr lang="en-US" sz="2000" b="1" kern="1200" dirty="0">
            <a:solidFill>
              <a:srgbClr val="002F70"/>
            </a:solidFill>
            <a:latin typeface="Arial" panose="020B0604020202020204"/>
            <a:ea typeface="+mn-ea"/>
            <a:cs typeface="+mn-cs"/>
          </a:endParaRPr>
        </a:p>
      </dsp:txBody>
      <dsp:txXfrm>
        <a:off x="1535" y="3186957"/>
        <a:ext cx="3278981" cy="1967388"/>
      </dsp:txXfrm>
    </dsp:sp>
    <dsp:sp modelId="{8F7DEBA0-FE68-4AD8-9846-5DE0F7A45683}">
      <dsp:nvSpPr>
        <dsp:cNvPr id="0" name=""/>
        <dsp:cNvSpPr/>
      </dsp:nvSpPr>
      <dsp:spPr>
        <a:xfrm>
          <a:off x="4034682" y="3186957"/>
          <a:ext cx="3278981" cy="1967388"/>
        </a:xfrm>
        <a:prstGeom prst="rect">
          <a:avLst/>
        </a:prstGeom>
        <a:solidFill>
          <a:schemeClr val="accent6">
            <a:shade val="50000"/>
            <a:hueOff val="168145"/>
            <a:satOff val="10819"/>
            <a:lumOff val="197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100000"/>
            </a:lnSpc>
            <a:spcBef>
              <a:spcPct val="0"/>
            </a:spcBef>
            <a:spcAft>
              <a:spcPct val="35000"/>
            </a:spcAft>
            <a:buNone/>
          </a:pPr>
          <a:r>
            <a:rPr lang="en-US" sz="2000" b="1" kern="1200">
              <a:solidFill>
                <a:srgbClr val="002F70"/>
              </a:solidFill>
              <a:latin typeface="Arial" panose="020B0604020202020204"/>
              <a:ea typeface="+mn-ea"/>
              <a:cs typeface="+mn-cs"/>
            </a:rPr>
            <a:t>  9 Key Sales Behaviors</a:t>
          </a:r>
          <a:endParaRPr lang="en-US" sz="2000" b="1" kern="1200" dirty="0">
            <a:solidFill>
              <a:srgbClr val="002F70"/>
            </a:solidFill>
            <a:latin typeface="Arial" panose="020B0604020202020204"/>
            <a:ea typeface="+mn-ea"/>
            <a:cs typeface="+mn-cs"/>
          </a:endParaRPr>
        </a:p>
      </dsp:txBody>
      <dsp:txXfrm>
        <a:off x="4034682" y="3186957"/>
        <a:ext cx="3278981" cy="1967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3147A-0445-41D9-8756-EABAF7DF42B2}">
      <dsp:nvSpPr>
        <dsp:cNvPr id="0" name=""/>
        <dsp:cNvSpPr/>
      </dsp:nvSpPr>
      <dsp:spPr>
        <a:xfrm>
          <a:off x="0" y="427798"/>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rgbClr val="FFFFFF"/>
              </a:solidFill>
              <a:latin typeface="Arial"/>
              <a:ea typeface="+mn-ea"/>
              <a:cs typeface="+mn-cs"/>
            </a:rPr>
            <a:t>Planning</a:t>
          </a:r>
          <a:endParaRPr lang="en-US" sz="2400" kern="1200" dirty="0">
            <a:solidFill>
              <a:srgbClr val="FFFFFF"/>
            </a:solidFill>
            <a:latin typeface="Arial"/>
            <a:ea typeface="+mn-ea"/>
            <a:cs typeface="+mn-cs"/>
          </a:endParaRPr>
        </a:p>
      </dsp:txBody>
      <dsp:txXfrm>
        <a:off x="0" y="427798"/>
        <a:ext cx="2051175" cy="1230705"/>
      </dsp:txXfrm>
    </dsp:sp>
    <dsp:sp modelId="{6353A02D-9596-46BD-BDA0-07F9C260FD67}">
      <dsp:nvSpPr>
        <dsp:cNvPr id="0" name=""/>
        <dsp:cNvSpPr/>
      </dsp:nvSpPr>
      <dsp:spPr>
        <a:xfrm>
          <a:off x="2256293" y="427798"/>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rgbClr val="FFFFFF"/>
              </a:solidFill>
              <a:latin typeface="Arial"/>
              <a:ea typeface="+mn-ea"/>
              <a:cs typeface="+mn-cs"/>
            </a:rPr>
            <a:t>Prospecting</a:t>
          </a:r>
          <a:endParaRPr lang="en-US" sz="2400" kern="1200" dirty="0">
            <a:solidFill>
              <a:srgbClr val="FFFFFF"/>
            </a:solidFill>
            <a:latin typeface="Arial"/>
            <a:ea typeface="+mn-ea"/>
            <a:cs typeface="+mn-cs"/>
          </a:endParaRPr>
        </a:p>
      </dsp:txBody>
      <dsp:txXfrm>
        <a:off x="2256293" y="427798"/>
        <a:ext cx="2051175" cy="1230705"/>
      </dsp:txXfrm>
    </dsp:sp>
    <dsp:sp modelId="{60506811-5DEA-4C68-A1E5-08D4D0D769F3}">
      <dsp:nvSpPr>
        <dsp:cNvPr id="0" name=""/>
        <dsp:cNvSpPr/>
      </dsp:nvSpPr>
      <dsp:spPr>
        <a:xfrm>
          <a:off x="4512587" y="427798"/>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rgbClr val="FFFFFF"/>
              </a:solidFill>
              <a:latin typeface="Arial"/>
              <a:ea typeface="+mn-ea"/>
              <a:cs typeface="+mn-cs"/>
            </a:rPr>
            <a:t>Needs Analysis</a:t>
          </a:r>
          <a:endParaRPr lang="en-US" sz="2400" kern="1200" dirty="0">
            <a:solidFill>
              <a:srgbClr val="FFFFFF"/>
            </a:solidFill>
            <a:latin typeface="Arial"/>
            <a:ea typeface="+mn-ea"/>
            <a:cs typeface="+mn-cs"/>
          </a:endParaRPr>
        </a:p>
      </dsp:txBody>
      <dsp:txXfrm>
        <a:off x="4512587" y="427798"/>
        <a:ext cx="2051175" cy="1230705"/>
      </dsp:txXfrm>
    </dsp:sp>
    <dsp:sp modelId="{59A884DF-1456-4EBA-8334-B51BA680C17B}">
      <dsp:nvSpPr>
        <dsp:cNvPr id="0" name=""/>
        <dsp:cNvSpPr/>
      </dsp:nvSpPr>
      <dsp:spPr>
        <a:xfrm>
          <a:off x="0" y="1863621"/>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rgbClr val="FFFFFF"/>
              </a:solidFill>
              <a:latin typeface="Arial"/>
              <a:ea typeface="+mn-ea"/>
              <a:cs typeface="+mn-cs"/>
            </a:rPr>
            <a:t>Presentations</a:t>
          </a:r>
          <a:endParaRPr lang="en-US" sz="2400" kern="1200" dirty="0">
            <a:solidFill>
              <a:srgbClr val="FFFFFF"/>
            </a:solidFill>
            <a:latin typeface="Arial"/>
            <a:ea typeface="+mn-ea"/>
            <a:cs typeface="+mn-cs"/>
          </a:endParaRPr>
        </a:p>
      </dsp:txBody>
      <dsp:txXfrm>
        <a:off x="0" y="1863621"/>
        <a:ext cx="2051175" cy="1230705"/>
      </dsp:txXfrm>
    </dsp:sp>
    <dsp:sp modelId="{690FAB84-C1DE-42F9-9C21-03C16446CCDD}">
      <dsp:nvSpPr>
        <dsp:cNvPr id="0" name=""/>
        <dsp:cNvSpPr/>
      </dsp:nvSpPr>
      <dsp:spPr>
        <a:xfrm>
          <a:off x="2256293" y="1863621"/>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rgbClr val="FFFFFF"/>
              </a:solidFill>
              <a:latin typeface="Arial"/>
              <a:ea typeface="+mn-ea"/>
              <a:cs typeface="+mn-cs"/>
            </a:rPr>
            <a:t>Closing</a:t>
          </a:r>
          <a:endParaRPr lang="en-US" sz="2400" kern="1200" dirty="0">
            <a:solidFill>
              <a:srgbClr val="FFFFFF"/>
            </a:solidFill>
            <a:latin typeface="Arial"/>
            <a:ea typeface="+mn-ea"/>
            <a:cs typeface="+mn-cs"/>
          </a:endParaRPr>
        </a:p>
      </dsp:txBody>
      <dsp:txXfrm>
        <a:off x="2256293" y="1863621"/>
        <a:ext cx="2051175" cy="1230705"/>
      </dsp:txXfrm>
    </dsp:sp>
    <dsp:sp modelId="{2E13EA63-400A-4879-A7C2-ED61EB050EEB}">
      <dsp:nvSpPr>
        <dsp:cNvPr id="0" name=""/>
        <dsp:cNvSpPr/>
      </dsp:nvSpPr>
      <dsp:spPr>
        <a:xfrm>
          <a:off x="4512587" y="1863621"/>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rgbClr val="FFFFFF"/>
              </a:solidFill>
              <a:latin typeface="Arial"/>
              <a:ea typeface="+mn-ea"/>
              <a:cs typeface="+mn-cs"/>
            </a:rPr>
            <a:t>Handling Objections</a:t>
          </a:r>
          <a:endParaRPr lang="en-US" sz="2400" kern="1200" dirty="0">
            <a:solidFill>
              <a:srgbClr val="FFFFFF"/>
            </a:solidFill>
            <a:latin typeface="Arial"/>
            <a:ea typeface="+mn-ea"/>
            <a:cs typeface="+mn-cs"/>
          </a:endParaRPr>
        </a:p>
      </dsp:txBody>
      <dsp:txXfrm>
        <a:off x="4512587" y="1863621"/>
        <a:ext cx="2051175" cy="1230705"/>
      </dsp:txXfrm>
    </dsp:sp>
    <dsp:sp modelId="{BCEDC6FB-E0D1-4244-BD9A-E40BFBACED0E}">
      <dsp:nvSpPr>
        <dsp:cNvPr id="0" name=""/>
        <dsp:cNvSpPr/>
      </dsp:nvSpPr>
      <dsp:spPr>
        <a:xfrm>
          <a:off x="0" y="3299444"/>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rgbClr val="FFFFFF"/>
              </a:solidFill>
              <a:latin typeface="Arial"/>
              <a:ea typeface="+mn-ea"/>
              <a:cs typeface="+mn-cs"/>
            </a:rPr>
            <a:t>Follow-up/Service</a:t>
          </a:r>
          <a:endParaRPr lang="en-US" sz="2400" kern="1200" dirty="0">
            <a:solidFill>
              <a:srgbClr val="FFFFFF"/>
            </a:solidFill>
            <a:latin typeface="Arial"/>
            <a:ea typeface="+mn-ea"/>
            <a:cs typeface="+mn-cs"/>
          </a:endParaRPr>
        </a:p>
      </dsp:txBody>
      <dsp:txXfrm>
        <a:off x="0" y="3299444"/>
        <a:ext cx="2051175" cy="1230705"/>
      </dsp:txXfrm>
    </dsp:sp>
    <dsp:sp modelId="{AA00D9F6-6815-4A45-B02C-EF1ECF33FF28}">
      <dsp:nvSpPr>
        <dsp:cNvPr id="0" name=""/>
        <dsp:cNvSpPr/>
      </dsp:nvSpPr>
      <dsp:spPr>
        <a:xfrm>
          <a:off x="2256293" y="3299444"/>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rgbClr val="FFFFFF"/>
              </a:solidFill>
              <a:latin typeface="Arial"/>
              <a:ea typeface="+mn-ea"/>
              <a:cs typeface="+mn-cs"/>
            </a:rPr>
            <a:t>Cross-selling</a:t>
          </a:r>
          <a:endParaRPr lang="en-US" sz="2400" kern="1200" dirty="0">
            <a:solidFill>
              <a:srgbClr val="FFFFFF"/>
            </a:solidFill>
            <a:latin typeface="Arial"/>
            <a:ea typeface="+mn-ea"/>
            <a:cs typeface="+mn-cs"/>
          </a:endParaRPr>
        </a:p>
      </dsp:txBody>
      <dsp:txXfrm>
        <a:off x="2256293" y="3299444"/>
        <a:ext cx="2051175" cy="1230705"/>
      </dsp:txXfrm>
    </dsp:sp>
    <dsp:sp modelId="{4C1BFAB6-A39C-4EBD-A57A-DBC7FA4E4C96}">
      <dsp:nvSpPr>
        <dsp:cNvPr id="0" name=""/>
        <dsp:cNvSpPr/>
      </dsp:nvSpPr>
      <dsp:spPr>
        <a:xfrm>
          <a:off x="4512587" y="3299444"/>
          <a:ext cx="2051175" cy="1230705"/>
        </a:xfrm>
        <a:prstGeom prst="rect">
          <a:avLst/>
        </a:prstGeom>
        <a:solidFill>
          <a:srgbClr val="0070A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rgbClr val="FFFFFF"/>
              </a:solidFill>
              <a:latin typeface="Arial"/>
              <a:ea typeface="+mn-ea"/>
              <a:cs typeface="+mn-cs"/>
            </a:rPr>
            <a:t>Compliance</a:t>
          </a:r>
          <a:endParaRPr lang="en-US" sz="2400" kern="1200" dirty="0">
            <a:solidFill>
              <a:srgbClr val="FFFFFF"/>
            </a:solidFill>
            <a:latin typeface="Arial"/>
            <a:ea typeface="+mn-ea"/>
            <a:cs typeface="+mn-cs"/>
          </a:endParaRPr>
        </a:p>
      </dsp:txBody>
      <dsp:txXfrm>
        <a:off x="4512587" y="3299444"/>
        <a:ext cx="2051175" cy="12307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3/12/2025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C4EB3-5031-46D6-B755-B54536D09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91A870-B29E-2972-C49B-DAB1980FA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844E9-5AAA-2434-BA50-17573C44E5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7A0B33-D189-3849-39F7-6152C5DB06AA}"/>
              </a:ext>
            </a:extLst>
          </p:cNvPr>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613194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37458">
              <a:defRPr/>
            </a:pPr>
            <a:r>
              <a:rPr lang="en-US" dirty="0"/>
              <a:t>We evaluated the competencies for “the next generation of sales talent” and infused those insights plus direct member feedback into the components of the system.  </a:t>
            </a:r>
          </a:p>
          <a:p>
            <a:pPr defTabSz="1237458">
              <a:defRPr/>
            </a:pPr>
            <a:endParaRPr lang="en-US" dirty="0"/>
          </a:p>
          <a:p>
            <a:pPr marL="290036" indent="-290036">
              <a:buFont typeface="Arial" panose="020B0604020202020204" pitchFamily="34" charset="0"/>
              <a:buChar char="•"/>
            </a:pPr>
            <a:r>
              <a:rPr lang="en-US" b="1" baseline="0" dirty="0" err="1"/>
              <a:t>SuccessPredictor</a:t>
            </a:r>
            <a:r>
              <a:rPr lang="en-US" baseline="0" dirty="0"/>
              <a:t> – identifies the candidates success potential through bio-data validity.  We know the best way to predict future success is by looking at past success through their personal history and experiences.  </a:t>
            </a:r>
            <a:r>
              <a:rPr lang="en-US" dirty="0"/>
              <a:t>Success is defined as someone who is likely to survive their 12 months under contract and produce in the top 50% of all first year surviving agents. </a:t>
            </a:r>
            <a:endParaRPr lang="en-US" baseline="0" dirty="0"/>
          </a:p>
          <a:p>
            <a:pPr marL="290036" indent="-290036">
              <a:buFont typeface="Arial" panose="020B0604020202020204" pitchFamily="34" charset="0"/>
              <a:buChar char="•"/>
            </a:pPr>
            <a:r>
              <a:rPr lang="en-US" b="1" baseline="0" dirty="0" err="1"/>
              <a:t>SalesPersona</a:t>
            </a:r>
            <a:r>
              <a:rPr lang="en-US" baseline="0" dirty="0"/>
              <a:t> – reveals candidates’ sales personality makeup by evaluating three dimensions revealed in Agent of the Future research – Drive, Openness and Authenticity</a:t>
            </a:r>
          </a:p>
          <a:p>
            <a:br>
              <a:rPr lang="en-US" baseline="0" dirty="0"/>
            </a:br>
            <a:r>
              <a:rPr lang="en-US" baseline="0" dirty="0"/>
              <a:t>Depending on your sales culture, this is all the kind of information you want to know right away in the selection process.  </a:t>
            </a:r>
          </a:p>
          <a:p>
            <a:endParaRPr lang="en-US" baseline="0" dirty="0"/>
          </a:p>
        </p:txBody>
      </p:sp>
      <p:sp>
        <p:nvSpPr>
          <p:cNvPr id="4" name="Slide Number Placeholder 3"/>
          <p:cNvSpPr>
            <a:spLocks noGrp="1"/>
          </p:cNvSpPr>
          <p:nvPr>
            <p:ph type="sldNum" sz="quarter" idx="10"/>
          </p:nvPr>
        </p:nvSpPr>
        <p:spPr/>
        <p:txBody>
          <a:bodyPr/>
          <a:lstStyle/>
          <a:p>
            <a:fld id="{57A4C921-3F63-4B41-A2D6-50BC2EF01AEA}" type="slidenum">
              <a:rPr lang="en-US" smtClean="0"/>
              <a:t>11</a:t>
            </a:fld>
            <a:endParaRPr lang="en-US" dirty="0"/>
          </a:p>
        </p:txBody>
      </p:sp>
    </p:spTree>
    <p:extLst>
      <p:ext uri="{BB962C8B-B14F-4D97-AF65-F5344CB8AC3E}">
        <p14:creationId xmlns:p14="http://schemas.microsoft.com/office/powerpoint/2010/main" val="72106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29FC2-8286-FB26-DCC3-03A1AC17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7D183-7865-340B-D681-E0B4C517C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FF387-3FEE-9258-221F-A09D48A0775A}"/>
              </a:ext>
            </a:extLst>
          </p:cNvPr>
          <p:cNvSpPr>
            <a:spLocks noGrp="1"/>
          </p:cNvSpPr>
          <p:nvPr>
            <p:ph type="body" idx="1"/>
          </p:nvPr>
        </p:nvSpPr>
        <p:spPr/>
        <p:txBody>
          <a:bodyPr/>
          <a:lstStyle/>
          <a:p>
            <a:pPr defTabSz="1237458">
              <a:defRPr/>
            </a:pPr>
            <a:r>
              <a:rPr lang="en-US" dirty="0"/>
              <a:t>We evaluated the competencies for “the next generation of sales talent” and infused those insights plus direct member feedback into the components of the system.  </a:t>
            </a:r>
          </a:p>
          <a:p>
            <a:pPr defTabSz="1237458">
              <a:defRPr/>
            </a:pPr>
            <a:endParaRPr lang="en-US" dirty="0"/>
          </a:p>
          <a:p>
            <a:pPr marL="290036" indent="-290036">
              <a:buFont typeface="Arial" panose="020B0604020202020204" pitchFamily="34" charset="0"/>
              <a:buChar char="•"/>
            </a:pPr>
            <a:r>
              <a:rPr lang="en-US" b="1" baseline="0" dirty="0" err="1"/>
              <a:t>SuccessPredictor</a:t>
            </a:r>
            <a:r>
              <a:rPr lang="en-US" baseline="0" dirty="0"/>
              <a:t> – identifies the candidates success potential through bio-data validity.  We know the best way to predict future success is by looking at past success through their personal history and experiences.  </a:t>
            </a:r>
            <a:r>
              <a:rPr lang="en-US" dirty="0"/>
              <a:t>Success is defined as someone who is likely to survive their 12 months under contract and produce in the top 50% of all first year surviving agents. </a:t>
            </a:r>
            <a:endParaRPr lang="en-US" baseline="0" dirty="0"/>
          </a:p>
          <a:p>
            <a:pPr marL="290036" indent="-290036">
              <a:buFont typeface="Arial" panose="020B0604020202020204" pitchFamily="34" charset="0"/>
              <a:buChar char="•"/>
            </a:pPr>
            <a:r>
              <a:rPr lang="en-US" b="1" baseline="0" dirty="0" err="1"/>
              <a:t>SalesPersona</a:t>
            </a:r>
            <a:r>
              <a:rPr lang="en-US" baseline="0" dirty="0"/>
              <a:t> – reveals candidates’ sales personality makeup by evaluating three dimensions revealed in Agent of the Future research – Drive, Openness and Authenticity</a:t>
            </a:r>
          </a:p>
          <a:p>
            <a:br>
              <a:rPr lang="en-US" baseline="0" dirty="0"/>
            </a:br>
            <a:r>
              <a:rPr lang="en-US" baseline="0" dirty="0"/>
              <a:t>Depending on your sales culture, this is all the kind of information you want to know right away in the selection process.  </a:t>
            </a:r>
          </a:p>
          <a:p>
            <a:endParaRPr lang="en-US" baseline="0" dirty="0"/>
          </a:p>
        </p:txBody>
      </p:sp>
      <p:sp>
        <p:nvSpPr>
          <p:cNvPr id="4" name="Slide Number Placeholder 3">
            <a:extLst>
              <a:ext uri="{FF2B5EF4-FFF2-40B4-BE49-F238E27FC236}">
                <a16:creationId xmlns:a16="http://schemas.microsoft.com/office/drawing/2014/main" id="{BAD7289F-8789-F193-094F-2CD1D1F90F87}"/>
              </a:ext>
            </a:extLst>
          </p:cNvPr>
          <p:cNvSpPr>
            <a:spLocks noGrp="1"/>
          </p:cNvSpPr>
          <p:nvPr>
            <p:ph type="sldNum" sz="quarter" idx="10"/>
          </p:nvPr>
        </p:nvSpPr>
        <p:spPr/>
        <p:txBody>
          <a:bodyPr/>
          <a:lstStyle/>
          <a:p>
            <a:fld id="{57A4C921-3F63-4B41-A2D6-50BC2EF01AEA}" type="slidenum">
              <a:rPr lang="en-US" smtClean="0"/>
              <a:t>12</a:t>
            </a:fld>
            <a:endParaRPr lang="en-US" dirty="0"/>
          </a:p>
        </p:txBody>
      </p:sp>
    </p:spTree>
    <p:extLst>
      <p:ext uri="{BB962C8B-B14F-4D97-AF65-F5344CB8AC3E}">
        <p14:creationId xmlns:p14="http://schemas.microsoft.com/office/powerpoint/2010/main" val="386311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LeaderPersona will help you evaluation managerial type functions such as recruiting, selecting, training, coaching and managing producers and staff.  </a:t>
            </a:r>
          </a:p>
          <a:p>
            <a:r>
              <a:rPr lang="en-US" baseline="0" dirty="0"/>
              <a:t>Selection tool to initial screen field managers, LeaderPersona can help.</a:t>
            </a:r>
          </a:p>
        </p:txBody>
      </p:sp>
      <p:sp>
        <p:nvSpPr>
          <p:cNvPr id="4" name="Slide Number Placeholder 3"/>
          <p:cNvSpPr>
            <a:spLocks noGrp="1"/>
          </p:cNvSpPr>
          <p:nvPr>
            <p:ph type="sldNum" sz="quarter" idx="10"/>
          </p:nvPr>
        </p:nvSpPr>
        <p:spPr/>
        <p:txBody>
          <a:bodyPr/>
          <a:lstStyle/>
          <a:p>
            <a:fld id="{57A4C921-3F63-4B41-A2D6-50BC2EF01AEA}" type="slidenum">
              <a:rPr lang="en-US" smtClean="0"/>
              <a:t>13</a:t>
            </a:fld>
            <a:endParaRPr lang="en-US" dirty="0"/>
          </a:p>
        </p:txBody>
      </p:sp>
    </p:spTree>
    <p:extLst>
      <p:ext uri="{BB962C8B-B14F-4D97-AF65-F5344CB8AC3E}">
        <p14:creationId xmlns:p14="http://schemas.microsoft.com/office/powerpoint/2010/main" val="134279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1478516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 Questions</a:t>
            </a:r>
          </a:p>
          <a:p>
            <a:r>
              <a:rPr lang="en-US" dirty="0"/>
              <a:t>Opportunity groups – clumping people together to compare success potential with others like them, similar experiences</a:t>
            </a:r>
          </a:p>
        </p:txBody>
      </p:sp>
      <p:sp>
        <p:nvSpPr>
          <p:cNvPr id="4" name="Slide Number Placeholder 3"/>
          <p:cNvSpPr>
            <a:spLocks noGrp="1"/>
          </p:cNvSpPr>
          <p:nvPr>
            <p:ph type="sldNum" sz="quarter" idx="5"/>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297095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16</a:t>
            </a:fld>
            <a:endParaRPr lang="en-US" dirty="0"/>
          </a:p>
        </p:txBody>
      </p:sp>
    </p:spTree>
    <p:extLst>
      <p:ext uri="{BB962C8B-B14F-4D97-AF65-F5344CB8AC3E}">
        <p14:creationId xmlns:p14="http://schemas.microsoft.com/office/powerpoint/2010/main" val="775965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questions</a:t>
            </a:r>
          </a:p>
        </p:txBody>
      </p:sp>
      <p:sp>
        <p:nvSpPr>
          <p:cNvPr id="4" name="Slide Number Placeholder 3"/>
          <p:cNvSpPr>
            <a:spLocks noGrp="1"/>
          </p:cNvSpPr>
          <p:nvPr>
            <p:ph type="sldNum" sz="quarter" idx="5"/>
          </p:nvPr>
        </p:nvSpPr>
        <p:spPr/>
        <p:txBody>
          <a:bodyPr/>
          <a:lstStyle/>
          <a:p>
            <a:fld id="{48AED4EE-C9DA-462C-B712-3D4638B353E0}" type="slidenum">
              <a:rPr lang="en-US" smtClean="0"/>
              <a:t>17</a:t>
            </a:fld>
            <a:endParaRPr lang="en-US" dirty="0"/>
          </a:p>
        </p:txBody>
      </p:sp>
    </p:spTree>
    <p:extLst>
      <p:ext uri="{BB962C8B-B14F-4D97-AF65-F5344CB8AC3E}">
        <p14:creationId xmlns:p14="http://schemas.microsoft.com/office/powerpoint/2010/main" val="146565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18</a:t>
            </a:fld>
            <a:endParaRPr lang="en-US" dirty="0"/>
          </a:p>
        </p:txBody>
      </p:sp>
    </p:spTree>
    <p:extLst>
      <p:ext uri="{BB962C8B-B14F-4D97-AF65-F5344CB8AC3E}">
        <p14:creationId xmlns:p14="http://schemas.microsoft.com/office/powerpoint/2010/main" val="2909410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81BE4-89C7-A7E7-F667-2485CE679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9F5A0-6CF5-90AE-4C14-AFD6C0D05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D9A12-E767-DA5B-4466-5EE3F509C8AD}"/>
              </a:ext>
            </a:extLst>
          </p:cNvPr>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9CCF6F38-EA98-B08B-BD74-0ECF23717C83}"/>
              </a:ext>
            </a:extLst>
          </p:cNvPr>
          <p:cNvSpPr>
            <a:spLocks noGrp="1"/>
          </p:cNvSpPr>
          <p:nvPr>
            <p:ph type="sldNum" sz="quarter" idx="10"/>
          </p:nvPr>
        </p:nvSpPr>
        <p:spPr/>
        <p:txBody>
          <a:bodyPr/>
          <a:lstStyle/>
          <a:p>
            <a:fld id="{48AED4EE-C9DA-462C-B712-3D4638B353E0}" type="slidenum">
              <a:rPr lang="en-US" smtClean="0"/>
              <a:t>19</a:t>
            </a:fld>
            <a:endParaRPr lang="en-US" dirty="0"/>
          </a:p>
        </p:txBody>
      </p:sp>
    </p:spTree>
    <p:extLst>
      <p:ext uri="{BB962C8B-B14F-4D97-AF65-F5344CB8AC3E}">
        <p14:creationId xmlns:p14="http://schemas.microsoft.com/office/powerpoint/2010/main" val="346027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 questions</a:t>
            </a:r>
          </a:p>
          <a:p>
            <a:pPr marL="0" lvl="1" indent="-252146" defTabSz="806867">
              <a:buSzPct val="80000"/>
              <a:buFont typeface="Wingdings" panose="05000000000000000000" pitchFamily="2" charset="2"/>
              <a:buChar char="ü"/>
            </a:pPr>
            <a:r>
              <a:rPr lang="en-US" b="1" i="1" dirty="0">
                <a:solidFill>
                  <a:srgbClr val="002F70"/>
                </a:solidFill>
              </a:rPr>
              <a:t>8 Traditional Work Styles</a:t>
            </a:r>
          </a:p>
          <a:p>
            <a:pPr marL="0" lvl="1" indent="-252146" defTabSz="806867">
              <a:buSzPct val="80000"/>
              <a:buFont typeface="Wingdings" panose="05000000000000000000" pitchFamily="2" charset="2"/>
              <a:buChar char="ü"/>
            </a:pPr>
            <a:r>
              <a:rPr lang="en-US" b="1" i="1" dirty="0">
                <a:solidFill>
                  <a:srgbClr val="002F70"/>
                </a:solidFill>
              </a:rPr>
              <a:t>14 Motivators</a:t>
            </a:r>
          </a:p>
          <a:p>
            <a:pPr marL="0" lvl="1" indent="-252146" defTabSz="806867">
              <a:buSzPct val="80000"/>
              <a:buFont typeface="Wingdings" panose="05000000000000000000" pitchFamily="2" charset="2"/>
              <a:buChar char="ü"/>
            </a:pPr>
            <a:r>
              <a:rPr lang="en-US" b="1" i="1" dirty="0">
                <a:solidFill>
                  <a:srgbClr val="002F70"/>
                </a:solidFill>
              </a:rPr>
              <a:t>14 Concerns</a:t>
            </a:r>
          </a:p>
          <a:p>
            <a:pPr marL="0" lvl="1" indent="-252146" defTabSz="806867">
              <a:buSzPct val="80000"/>
              <a:buFont typeface="Wingdings" panose="05000000000000000000" pitchFamily="2" charset="2"/>
              <a:buChar char="ü"/>
            </a:pPr>
            <a:r>
              <a:rPr lang="en-US" b="1" i="1" dirty="0">
                <a:solidFill>
                  <a:srgbClr val="002F70"/>
                </a:solidFill>
              </a:rPr>
              <a:t>10 Expectations</a:t>
            </a: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20</a:t>
            </a:fld>
            <a:endParaRPr lang="en-US" dirty="0"/>
          </a:p>
        </p:txBody>
      </p:sp>
    </p:spTree>
    <p:extLst>
      <p:ext uri="{BB962C8B-B14F-4D97-AF65-F5344CB8AC3E}">
        <p14:creationId xmlns:p14="http://schemas.microsoft.com/office/powerpoint/2010/main" val="163763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225893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21</a:t>
            </a:fld>
            <a:endParaRPr lang="en-US" dirty="0"/>
          </a:p>
        </p:txBody>
      </p:sp>
    </p:spTree>
    <p:extLst>
      <p:ext uri="{BB962C8B-B14F-4D97-AF65-F5344CB8AC3E}">
        <p14:creationId xmlns:p14="http://schemas.microsoft.com/office/powerpoint/2010/main" val="2516941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B8C8A-2225-582E-CA68-E5DA54CB3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B6E34-B282-03A9-BFF7-0AEC9A59E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82EB0-617B-E595-C4D6-BC1F4F9056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95AA5E-6F2A-DB23-602E-B29A6B51A022}"/>
              </a:ext>
            </a:extLst>
          </p:cNvPr>
          <p:cNvSpPr>
            <a:spLocks noGrp="1"/>
          </p:cNvSpPr>
          <p:nvPr>
            <p:ph type="sldNum" sz="quarter" idx="5"/>
          </p:nvPr>
        </p:nvSpPr>
        <p:spPr/>
        <p:txBody>
          <a:bodyPr/>
          <a:lstStyle/>
          <a:p>
            <a:fld id="{48AED4EE-C9DA-462C-B712-3D4638B353E0}" type="slidenum">
              <a:rPr lang="en-US" smtClean="0"/>
              <a:t>22</a:t>
            </a:fld>
            <a:endParaRPr lang="en-US" dirty="0"/>
          </a:p>
        </p:txBody>
      </p:sp>
    </p:spTree>
    <p:extLst>
      <p:ext uri="{BB962C8B-B14F-4D97-AF65-F5344CB8AC3E}">
        <p14:creationId xmlns:p14="http://schemas.microsoft.com/office/powerpoint/2010/main" val="1257095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D9C92-0769-9E3A-870E-E4B536A65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F9AC1-EF56-CFE8-F5EC-10FC6CCB3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BC627-5443-5CAE-54FF-6838D34EFF7C}"/>
              </a:ext>
            </a:extLst>
          </p:cNvPr>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D9013E07-F905-C567-82AB-A3CCC10AE072}"/>
              </a:ext>
            </a:extLst>
          </p:cNvPr>
          <p:cNvSpPr>
            <a:spLocks noGrp="1"/>
          </p:cNvSpPr>
          <p:nvPr>
            <p:ph type="sldNum" sz="quarter" idx="10"/>
          </p:nvPr>
        </p:nvSpPr>
        <p:spPr/>
        <p:txBody>
          <a:bodyPr/>
          <a:lstStyle/>
          <a:p>
            <a:fld id="{48AED4EE-C9DA-462C-B712-3D4638B353E0}" type="slidenum">
              <a:rPr lang="en-US" smtClean="0"/>
              <a:t>23</a:t>
            </a:fld>
            <a:endParaRPr lang="en-US" dirty="0"/>
          </a:p>
        </p:txBody>
      </p:sp>
    </p:spTree>
    <p:extLst>
      <p:ext uri="{BB962C8B-B14F-4D97-AF65-F5344CB8AC3E}">
        <p14:creationId xmlns:p14="http://schemas.microsoft.com/office/powerpoint/2010/main" val="201454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24</a:t>
            </a:fld>
            <a:endParaRPr lang="en-US" dirty="0"/>
          </a:p>
        </p:txBody>
      </p:sp>
    </p:spTree>
    <p:extLst>
      <p:ext uri="{BB962C8B-B14F-4D97-AF65-F5344CB8AC3E}">
        <p14:creationId xmlns:p14="http://schemas.microsoft.com/office/powerpoint/2010/main" val="3978349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PSP is designed to measure the candidate’s communication style during the sales process – what we call their “selling style”.</a:t>
            </a:r>
          </a:p>
          <a:p>
            <a:endParaRPr lang="en-US" baseline="0" dirty="0"/>
          </a:p>
          <a:p>
            <a:r>
              <a:rPr lang="en-US" baseline="0" dirty="0"/>
              <a:t>Based on the individual’s “selling style”, PSP provides the recruiting manager with specific information about the candidate that allows the recruiting manager to “individualize” their approach with the candidate when it comes to:</a:t>
            </a:r>
          </a:p>
          <a:p>
            <a:pPr marL="171450" indent="-171450">
              <a:buFont typeface="Arial" panose="020B0604020202020204" pitchFamily="34" charset="0"/>
              <a:buChar char="•"/>
            </a:pPr>
            <a:r>
              <a:rPr lang="en-US" dirty="0"/>
              <a:t>Recruiting the candidate</a:t>
            </a:r>
          </a:p>
          <a:p>
            <a:pPr marL="171450" indent="-171450">
              <a:buFont typeface="Arial" panose="020B0604020202020204" pitchFamily="34" charset="0"/>
              <a:buChar char="•"/>
            </a:pPr>
            <a:r>
              <a:rPr lang="en-US" dirty="0"/>
              <a:t>Coaching</a:t>
            </a:r>
            <a:r>
              <a:rPr lang="en-US" baseline="0" dirty="0"/>
              <a:t> and developing the candidate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A4E45-B807-419F-BFE6-6DB4660FD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403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PSP works:</a:t>
            </a:r>
          </a:p>
          <a:p>
            <a:endParaRPr lang="en-US" dirty="0"/>
          </a:p>
          <a:p>
            <a:pPr marL="228600" indent="-228600">
              <a:buAutoNum type="arabicParenR"/>
            </a:pPr>
            <a:r>
              <a:rPr lang="en-US" dirty="0"/>
              <a:t>The  PSP measures key personality components related to sales performance</a:t>
            </a:r>
            <a:r>
              <a:rPr lang="en-US" baseline="0" dirty="0"/>
              <a:t> by collecting the candidate’s responses to 120 questions.  </a:t>
            </a:r>
          </a:p>
          <a:p>
            <a:pPr marL="228600" indent="-228600">
              <a:buAutoNum type="arabicParenR"/>
            </a:pPr>
            <a:r>
              <a:rPr lang="en-US" baseline="0" dirty="0"/>
              <a:t>It takes most candidates 20-30 minutes to complete the PSP questionnaire</a:t>
            </a:r>
            <a:endParaRPr lang="en-US" dirty="0"/>
          </a:p>
          <a:p>
            <a:pPr marL="228600" indent="-228600">
              <a:buAutoNum type="arabicParenR"/>
            </a:pPr>
            <a:r>
              <a:rPr lang="en-US" baseline="0" dirty="0"/>
              <a:t>Those 12</a:t>
            </a:r>
            <a:r>
              <a:rPr lang="en-US" dirty="0"/>
              <a:t>0 questions measure information that are related to 14 personality characteristics that are proven to be important in sales </a:t>
            </a:r>
          </a:p>
          <a:p>
            <a:pPr marL="228600" indent="-228600">
              <a:buAutoNum type="arabicParenR"/>
            </a:pPr>
            <a:r>
              <a:rPr lang="en-US" dirty="0"/>
              <a:t>Those answers are used to describe the candidate in terms of 3 primary selling styles</a:t>
            </a:r>
          </a:p>
          <a:p>
            <a:pPr marL="228600" indent="-228600">
              <a:buAutoNum type="arabicParenR"/>
            </a:pPr>
            <a:r>
              <a:rPr lang="en-US" dirty="0"/>
              <a:t>Based on the individual’s primary selling style, PSP provides information on how an individuals with that selling style typically behaves across 9 key sales activities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A4E45-B807-419F-BFE6-6DB4660FD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084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important benefits</a:t>
            </a:r>
            <a:r>
              <a:rPr lang="en-US" sz="1200" kern="1200" baseline="0" dirty="0">
                <a:solidFill>
                  <a:schemeClr val="tx1"/>
                </a:solidFill>
                <a:effectLst/>
                <a:latin typeface="+mn-lt"/>
                <a:ea typeface="+mn-ea"/>
                <a:cs typeface="+mn-cs"/>
              </a:rPr>
              <a:t> of PSP is that it provides the recruiting manager with information on how </a:t>
            </a:r>
            <a:r>
              <a:rPr lang="en-US" sz="1200" kern="1200" dirty="0">
                <a:solidFill>
                  <a:schemeClr val="tx1"/>
                </a:solidFill>
                <a:effectLst/>
                <a:latin typeface="+mn-lt"/>
                <a:ea typeface="+mn-ea"/>
                <a:cs typeface="+mn-cs"/>
              </a:rPr>
              <a:t> these selling styles play out across these nine key sales behaviors.  What you find is that each selling style approaches these sales behaviors differently.  For some of these sales behaviors, they are strengths for certain selling styles.  While for others, they are opportunities for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 mentioned the Dynamic selling style.  Certainly, prospecting would be a strength of the Dynamic selling style.  Closing would be a strength of the Dynamic selling style.  Compliance could be an opportunity for development for a Dynamic selling style.  So that gives you an example of how for some they are strengths, and for others they are development opportunities.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A4E45-B807-419F-BFE6-6DB4660FD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235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A4C921-3F63-4B41-A2D6-50BC2EF01AEA}" type="slidenum">
              <a:rPr lang="en-US" smtClean="0"/>
              <a:t>29</a:t>
            </a:fld>
            <a:endParaRPr lang="en-US" dirty="0"/>
          </a:p>
        </p:txBody>
      </p:sp>
    </p:spTree>
    <p:extLst>
      <p:ext uri="{BB962C8B-B14F-4D97-AF65-F5344CB8AC3E}">
        <p14:creationId xmlns:p14="http://schemas.microsoft.com/office/powerpoint/2010/main" val="88233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ED107-8CFB-FFDF-3C2D-297BCC923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DE5A5-7483-3EC3-ED98-969E1CCFDA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E9115-7193-B785-52DC-4838B2B670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408879-5047-1B96-AAA6-25A484F483E6}"/>
              </a:ext>
            </a:extLst>
          </p:cNvPr>
          <p:cNvSpPr>
            <a:spLocks noGrp="1"/>
          </p:cNvSpPr>
          <p:nvPr>
            <p:ph type="sldNum" sz="quarter" idx="10"/>
          </p:nvPr>
        </p:nvSpPr>
        <p:spPr/>
        <p:txBody>
          <a:bodyPr/>
          <a:lstStyle/>
          <a:p>
            <a:fld id="{48AED4EE-C9DA-462C-B712-3D4638B353E0}" type="slidenum">
              <a:rPr lang="en-US" smtClean="0"/>
              <a:t>30</a:t>
            </a:fld>
            <a:endParaRPr lang="en-US" dirty="0"/>
          </a:p>
        </p:txBody>
      </p:sp>
    </p:spTree>
    <p:extLst>
      <p:ext uri="{BB962C8B-B14F-4D97-AF65-F5344CB8AC3E}">
        <p14:creationId xmlns:p14="http://schemas.microsoft.com/office/powerpoint/2010/main" val="252491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126997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Differentiates us from our competition</a:t>
            </a:r>
          </a:p>
        </p:txBody>
      </p:sp>
      <p:sp>
        <p:nvSpPr>
          <p:cNvPr id="4" name="Slide Number Placeholder 3"/>
          <p:cNvSpPr>
            <a:spLocks noGrp="1"/>
          </p:cNvSpPr>
          <p:nvPr>
            <p:ph type="sldNum" sz="quarter" idx="10"/>
          </p:nvPr>
        </p:nvSpPr>
        <p:spPr/>
        <p:txBody>
          <a:bodyPr/>
          <a:lstStyle/>
          <a:p>
            <a:fld id="{57A4C921-3F63-4B41-A2D6-50BC2EF01AEA}" type="slidenum">
              <a:rPr lang="en-US" smtClean="0"/>
              <a:t>4</a:t>
            </a:fld>
            <a:endParaRPr lang="en-US" dirty="0"/>
          </a:p>
        </p:txBody>
      </p:sp>
    </p:spTree>
    <p:extLst>
      <p:ext uri="{BB962C8B-B14F-4D97-AF65-F5344CB8AC3E}">
        <p14:creationId xmlns:p14="http://schemas.microsoft.com/office/powerpoint/2010/main" val="63041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its modular</a:t>
            </a:r>
            <a:r>
              <a:rPr lang="en-US" baseline="0" dirty="0"/>
              <a:t> approach, t</a:t>
            </a:r>
            <a:r>
              <a:rPr lang="en-US" dirty="0"/>
              <a:t>he </a:t>
            </a:r>
            <a:r>
              <a:rPr lang="en-US" dirty="0" err="1"/>
              <a:t>RightChoice</a:t>
            </a:r>
            <a:r>
              <a:rPr lang="en-US" dirty="0"/>
              <a:t> System provides the flexibility to assess candidates on certain elements at the time in the selection process that is most appropriate for your sales culture or the information</a:t>
            </a:r>
            <a:r>
              <a:rPr lang="en-US" baseline="0" dirty="0"/>
              <a:t> you are trying to gather</a:t>
            </a:r>
            <a:r>
              <a:rPr lang="en-US" dirty="0"/>
              <a:t>.  </a:t>
            </a:r>
          </a:p>
          <a:p>
            <a:endParaRPr lang="en-US" dirty="0"/>
          </a:p>
          <a:p>
            <a:r>
              <a:rPr lang="en-US" dirty="0"/>
              <a:t>Hiring managers receive straightforward, graphical results that they can easily interpret to make informed decisions.  They get the right information at the points in time they can use it most.</a:t>
            </a:r>
          </a:p>
          <a:p>
            <a:endParaRPr lang="en-US" dirty="0"/>
          </a:p>
          <a:p>
            <a:pPr defTabSz="1237458">
              <a:defRPr/>
            </a:pPr>
            <a:r>
              <a:rPr lang="en-US" dirty="0"/>
              <a:t>At each step, it provides an engaging candidate experience that encourages potential hires to explore more about the career. </a:t>
            </a:r>
          </a:p>
          <a:p>
            <a:endParaRPr lang="en-US" dirty="0"/>
          </a:p>
        </p:txBody>
      </p:sp>
      <p:sp>
        <p:nvSpPr>
          <p:cNvPr id="4" name="Slide Number Placeholder 3"/>
          <p:cNvSpPr>
            <a:spLocks noGrp="1"/>
          </p:cNvSpPr>
          <p:nvPr>
            <p:ph type="sldNum" sz="quarter" idx="10"/>
          </p:nvPr>
        </p:nvSpPr>
        <p:spPr/>
        <p:txBody>
          <a:bodyPr/>
          <a:lstStyle/>
          <a:p>
            <a:fld id="{57A4C921-3F63-4B41-A2D6-50BC2EF01AEA}" type="slidenum">
              <a:rPr lang="en-US" smtClean="0"/>
              <a:t>5</a:t>
            </a:fld>
            <a:endParaRPr lang="en-US" dirty="0"/>
          </a:p>
        </p:txBody>
      </p:sp>
    </p:spTree>
    <p:extLst>
      <p:ext uri="{BB962C8B-B14F-4D97-AF65-F5344CB8AC3E}">
        <p14:creationId xmlns:p14="http://schemas.microsoft.com/office/powerpoint/2010/main" val="57338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30912-4D1F-B470-637C-C879945D3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56C87-8506-3C58-4191-4D73095C1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87832-4B2D-5F41-B1AD-B4AAEAD7E5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D51788-46DC-E77E-F4B1-9993F3790C2A}"/>
              </a:ext>
            </a:extLst>
          </p:cNvPr>
          <p:cNvSpPr>
            <a:spLocks noGrp="1"/>
          </p:cNvSpPr>
          <p:nvPr>
            <p:ph type="sldNum" sz="quarter" idx="10"/>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61569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177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A416D-CD63-1211-2472-1F952E2FB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D429F-5B6A-A822-DF9F-695FD2637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970F7-D47F-233E-A27E-3EF42D9527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F0F241-D282-203F-3299-B6B12EB78432}"/>
              </a:ext>
            </a:extLst>
          </p:cNvPr>
          <p:cNvSpPr>
            <a:spLocks noGrp="1"/>
          </p:cNvSpPr>
          <p:nvPr>
            <p:ph type="sldNum" sz="quarter" idx="5"/>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104845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PSP</a:t>
            </a:r>
            <a:r>
              <a:rPr lang="en-US" baseline="0" dirty="0"/>
              <a:t> is another proven assessment tool that has had impact on the companies that use it.  Here is an example from a company’s study. Candidates who scored “high” on the sales effectiveness rating out-produced candidates who scored “low” by 100%.</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A4E45-B807-419F-BFE6-6DB4660FD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407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658722" y="4220054"/>
            <a:ext cx="2308354"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Life</a:t>
            </a:r>
            <a:br>
              <a:rPr lang="en-US" sz="2000" b="1" dirty="0">
                <a:solidFill>
                  <a:srgbClr val="005F9F"/>
                </a:solidFill>
                <a:latin typeface="Arial" panose="020B0604020202020204" pitchFamily="34" charset="0"/>
                <a:cs typeface="Arial" panose="020B0604020202020204" pitchFamily="34" charset="0"/>
              </a:rPr>
            </a:b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373942"/>
            <a:ext cx="1713106"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Benefits</a:t>
            </a:r>
            <a:endParaRPr lang="en-US" sz="2000" b="1" dirty="0">
              <a:solidFill>
                <a:srgbClr val="005F9F"/>
              </a:solidFill>
              <a:latin typeface="Arial" panose="020B0604020202020204" pitchFamily="34" charset="0"/>
              <a:cs typeface="Arial" panose="020B0604020202020204" pitchFamily="34" charset="0"/>
            </a:endParaRP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12114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a:t>Edit Master text styles</a:t>
            </a:r>
          </a:p>
        </p:txBody>
      </p:sp>
    </p:spTree>
    <p:extLst>
      <p:ext uri="{BB962C8B-B14F-4D97-AF65-F5344CB8AC3E}">
        <p14:creationId xmlns:p14="http://schemas.microsoft.com/office/powerpoint/2010/main" val="25550428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1" name="Rectangle 10"/>
          <p:cNvSpPr/>
          <p:nvPr userDrawn="1"/>
        </p:nvSpPr>
        <p:spPr>
          <a:xfrm>
            <a:off x="2997573"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2996617" y="1593705"/>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3276013" y="2270169"/>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6260319"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6301887" y="1603824"/>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6464254" y="2270169"/>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94" r:id="rId4"/>
    <p:sldLayoutId id="2147483669" r:id="rId5"/>
    <p:sldLayoutId id="2147483693" r:id="rId6"/>
    <p:sldLayoutId id="2147483692" r:id="rId7"/>
    <p:sldLayoutId id="2147483689" r:id="rId8"/>
    <p:sldLayoutId id="2147483701" r:id="rId9"/>
    <p:sldLayoutId id="2147483691" r:id="rId10"/>
    <p:sldLayoutId id="2147483697" r:id="rId11"/>
    <p:sldLayoutId id="2147483698" r:id="rId12"/>
    <p:sldLayoutId id="2147483700" r:id="rId13"/>
    <p:sldLayoutId id="2147483702" r:id="rId14"/>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kreid@limra.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71DF-C5F6-3271-36A8-0386C4DF77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B155C8-F407-049D-8BA3-B70872C7F3B4}"/>
              </a:ext>
            </a:extLst>
          </p:cNvPr>
          <p:cNvSpPr>
            <a:spLocks noGrp="1"/>
          </p:cNvSpPr>
          <p:nvPr>
            <p:ph type="title"/>
          </p:nvPr>
        </p:nvSpPr>
        <p:spPr/>
        <p:txBody>
          <a:bodyPr>
            <a:normAutofit/>
          </a:bodyPr>
          <a:lstStyle/>
          <a:p>
            <a:r>
              <a:rPr lang="en-US" b="1" dirty="0"/>
              <a:t>Sample Presentation</a:t>
            </a:r>
          </a:p>
        </p:txBody>
      </p:sp>
      <p:sp>
        <p:nvSpPr>
          <p:cNvPr id="6" name="Rectangle 5">
            <a:extLst>
              <a:ext uri="{FF2B5EF4-FFF2-40B4-BE49-F238E27FC236}">
                <a16:creationId xmlns:a16="http://schemas.microsoft.com/office/drawing/2014/main" id="{240250B2-7AD3-6A08-26C1-3AA7A97A04E9}"/>
              </a:ext>
            </a:extLst>
          </p:cNvPr>
          <p:cNvSpPr/>
          <p:nvPr/>
        </p:nvSpPr>
        <p:spPr>
          <a:xfrm>
            <a:off x="879895" y="1299094"/>
            <a:ext cx="10800271" cy="4401205"/>
          </a:xfrm>
          <a:prstGeom prst="rect">
            <a:avLst/>
          </a:prstGeom>
        </p:spPr>
        <p:txBody>
          <a:bodyPr wrap="square">
            <a:spAutoFit/>
          </a:bodyPr>
          <a:lstStyle/>
          <a:p>
            <a:pPr marR="0" lvl="0" algn="ctr">
              <a:spcBef>
                <a:spcPts val="0"/>
              </a:spcBef>
              <a:spcAft>
                <a:spcPts val="0"/>
              </a:spcAft>
              <a:buSzPct val="80000"/>
            </a:pPr>
            <a:r>
              <a:rPr lang="en-US" sz="4000" b="1" dirty="0">
                <a:solidFill>
                  <a:srgbClr val="002F70"/>
                </a:solidFill>
                <a:latin typeface="Calibri" panose="020F0502020204030204" pitchFamily="34" charset="0"/>
                <a:ea typeface="Calibri" panose="020F0502020204030204" pitchFamily="34" charset="0"/>
              </a:rPr>
              <a:t>This is a deck that can be modified for members who are interested in an overview of our producer assessments. It can be modified to include those pieces that are most important for the conversation.</a:t>
            </a:r>
          </a:p>
          <a:p>
            <a:pPr marR="0" lvl="0" algn="ctr">
              <a:spcBef>
                <a:spcPts val="0"/>
              </a:spcBef>
              <a:spcAft>
                <a:spcPts val="0"/>
              </a:spcAft>
              <a:buSzPct val="80000"/>
            </a:pPr>
            <a:endParaRPr lang="en-US" sz="4000" b="1" dirty="0">
              <a:solidFill>
                <a:srgbClr val="002F70"/>
              </a:solidFill>
              <a:latin typeface="Calibri" panose="020F0502020204030204" pitchFamily="34" charset="0"/>
              <a:ea typeface="Calibri" panose="020F0502020204030204" pitchFamily="34" charset="0"/>
            </a:endParaRPr>
          </a:p>
          <a:p>
            <a:pPr marR="0" lvl="0" algn="ctr">
              <a:spcBef>
                <a:spcPts val="0"/>
              </a:spcBef>
              <a:spcAft>
                <a:spcPts val="0"/>
              </a:spcAft>
              <a:buSzPct val="80000"/>
            </a:pPr>
            <a:r>
              <a:rPr lang="en-US" sz="4000" b="1" dirty="0">
                <a:solidFill>
                  <a:srgbClr val="002F70"/>
                </a:solidFill>
                <a:latin typeface="Calibri" panose="020F0502020204030204" pitchFamily="34" charset="0"/>
                <a:ea typeface="Calibri" panose="020F0502020204030204" pitchFamily="34" charset="0"/>
              </a:rPr>
              <a:t>For more information, contact Kathy Reid.</a:t>
            </a:r>
          </a:p>
        </p:txBody>
      </p:sp>
    </p:spTree>
    <p:extLst>
      <p:ext uri="{BB962C8B-B14F-4D97-AF65-F5344CB8AC3E}">
        <p14:creationId xmlns:p14="http://schemas.microsoft.com/office/powerpoint/2010/main" val="228927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5147C-F5F8-A90A-8E1B-764E53D1CA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4087E1-EB62-52EE-798B-59C34E79B35A}"/>
              </a:ext>
            </a:extLst>
          </p:cNvPr>
          <p:cNvSpPr>
            <a:spLocks noGrp="1"/>
          </p:cNvSpPr>
          <p:nvPr>
            <p:ph type="title"/>
          </p:nvPr>
        </p:nvSpPr>
        <p:spPr/>
        <p:txBody>
          <a:bodyPr/>
          <a:lstStyle/>
          <a:p>
            <a:r>
              <a:rPr lang="en-US" b="1" dirty="0"/>
              <a:t>The RightChoice System </a:t>
            </a:r>
          </a:p>
        </p:txBody>
      </p:sp>
      <p:sp>
        <p:nvSpPr>
          <p:cNvPr id="5" name="Slide Number Placeholder 4">
            <a:extLst>
              <a:ext uri="{FF2B5EF4-FFF2-40B4-BE49-F238E27FC236}">
                <a16:creationId xmlns:a16="http://schemas.microsoft.com/office/drawing/2014/main" id="{B8ED68B8-55FD-E5F1-0E34-52327F6F7D97}"/>
              </a:ext>
            </a:extLst>
          </p:cNvPr>
          <p:cNvSpPr>
            <a:spLocks noGrp="1"/>
          </p:cNvSpPr>
          <p:nvPr>
            <p:ph type="sldNum" sz="quarter" idx="4294967295"/>
          </p:nvPr>
        </p:nvSpPr>
        <p:spPr/>
        <p:txBody>
          <a:bodyPr/>
          <a:lstStyle/>
          <a:p>
            <a:endParaRPr lang="en-US" sz="900" dirty="0"/>
          </a:p>
        </p:txBody>
      </p:sp>
      <p:sp>
        <p:nvSpPr>
          <p:cNvPr id="2" name="Text Placeholder 11">
            <a:extLst>
              <a:ext uri="{FF2B5EF4-FFF2-40B4-BE49-F238E27FC236}">
                <a16:creationId xmlns:a16="http://schemas.microsoft.com/office/drawing/2014/main" id="{2FB50FD0-83A8-9D4A-F965-9CB42CA28946}"/>
              </a:ext>
            </a:extLst>
          </p:cNvPr>
          <p:cNvSpPr txBox="1">
            <a:spLocks/>
          </p:cNvSpPr>
          <p:nvPr/>
        </p:nvSpPr>
        <p:spPr>
          <a:xfrm>
            <a:off x="344694" y="1252611"/>
            <a:ext cx="11502612" cy="5509696"/>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spcAft>
                <a:spcPts val="1200"/>
              </a:spcAft>
            </a:pPr>
            <a:r>
              <a:rPr lang="en-US" sz="2400" b="1" kern="0" dirty="0">
                <a:solidFill>
                  <a:srgbClr val="002F70"/>
                </a:solidFill>
              </a:rPr>
              <a:t>RightChoice is the toolbox that houses assessment tools that help our industry make the right decisions when looking for new agents. These tools are designed to help recruit the best candidates for the role of agent. You design your RightChoice system based on your existing selection process, and where your needs and gaps are.</a:t>
            </a:r>
          </a:p>
        </p:txBody>
      </p:sp>
      <p:pic>
        <p:nvPicPr>
          <p:cNvPr id="4098" name="Picture 2">
            <a:extLst>
              <a:ext uri="{FF2B5EF4-FFF2-40B4-BE49-F238E27FC236}">
                <a16:creationId xmlns:a16="http://schemas.microsoft.com/office/drawing/2014/main" id="{6A9B3CC3-ABE6-D34B-014F-0CD1BDACC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097" y="4091574"/>
            <a:ext cx="2313805" cy="240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9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All Six RightChoice Components</a:t>
            </a:r>
          </a:p>
        </p:txBody>
      </p:sp>
      <p:grpSp>
        <p:nvGrpSpPr>
          <p:cNvPr id="56" name="Group 55">
            <a:extLst>
              <a:ext uri="{FF2B5EF4-FFF2-40B4-BE49-F238E27FC236}">
                <a16:creationId xmlns:a16="http://schemas.microsoft.com/office/drawing/2014/main" id="{2C5F1FE2-F157-619A-C914-0E78370355E7}"/>
              </a:ext>
            </a:extLst>
          </p:cNvPr>
          <p:cNvGrpSpPr/>
          <p:nvPr/>
        </p:nvGrpSpPr>
        <p:grpSpPr>
          <a:xfrm>
            <a:off x="914400" y="1570450"/>
            <a:ext cx="3143463" cy="1757058"/>
            <a:chOff x="571330" y="1420470"/>
            <a:chExt cx="3143463" cy="1757058"/>
          </a:xfrm>
        </p:grpSpPr>
        <p:sp>
          <p:nvSpPr>
            <p:cNvPr id="3" name="Freeform 2"/>
            <p:cNvSpPr/>
            <p:nvPr/>
          </p:nvSpPr>
          <p:spPr>
            <a:xfrm>
              <a:off x="571330" y="1420470"/>
              <a:ext cx="3143463" cy="1757058"/>
            </a:xfrm>
            <a:custGeom>
              <a:avLst/>
              <a:gdLst>
                <a:gd name="connsiteX0" fmla="*/ 0 w 3333749"/>
                <a:gd name="connsiteY0" fmla="*/ 0 h 2000250"/>
                <a:gd name="connsiteX1" fmla="*/ 3333749 w 3333749"/>
                <a:gd name="connsiteY1" fmla="*/ 0 h 2000250"/>
                <a:gd name="connsiteX2" fmla="*/ 3333749 w 3333749"/>
                <a:gd name="connsiteY2" fmla="*/ 2000250 h 2000250"/>
                <a:gd name="connsiteX3" fmla="*/ 0 w 3333749"/>
                <a:gd name="connsiteY3" fmla="*/ 2000250 h 2000250"/>
                <a:gd name="connsiteX4" fmla="*/ 0 w 3333749"/>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49" h="2000250">
                  <a:moveTo>
                    <a:pt x="0" y="0"/>
                  </a:moveTo>
                  <a:lnTo>
                    <a:pt x="3333749" y="0"/>
                  </a:lnTo>
                  <a:lnTo>
                    <a:pt x="3333749" y="2000250"/>
                  </a:lnTo>
                  <a:lnTo>
                    <a:pt x="0" y="2000250"/>
                  </a:lnTo>
                  <a:lnTo>
                    <a:pt x="0" y="0"/>
                  </a:lnTo>
                  <a:close/>
                </a:path>
              </a:pathLst>
            </a:custGeom>
            <a:solidFill>
              <a:srgbClr val="70B1CE"/>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400" b="1" kern="0" dirty="0">
                  <a:solidFill>
                    <a:srgbClr val="002F70"/>
                  </a:solidFill>
                  <a:latin typeface="+mj-lt"/>
                </a:rPr>
                <a:t>SuccessPredictor: </a:t>
              </a:r>
            </a:p>
            <a:p>
              <a:pPr marL="0" lvl="1" algn="l" defTabSz="755650" rtl="0">
                <a:lnSpc>
                  <a:spcPct val="90000"/>
                </a:lnSpc>
                <a:spcBef>
                  <a:spcPct val="0"/>
                </a:spcBef>
                <a:spcAft>
                  <a:spcPct val="15000"/>
                </a:spcAft>
              </a:pPr>
              <a:r>
                <a:rPr lang="en-US" b="1" dirty="0">
                  <a:solidFill>
                    <a:srgbClr val="002F70"/>
                  </a:solidFill>
                  <a:latin typeface="Calibri" panose="020F0502020204030204" pitchFamily="34" charset="0"/>
                </a:rPr>
                <a:t>Identify candidates’ success potential through bio-data validity</a:t>
              </a:r>
            </a:p>
          </p:txBody>
        </p:sp>
        <p:sp>
          <p:nvSpPr>
            <p:cNvPr id="12" name="Freeform 40"/>
            <p:cNvSpPr>
              <a:spLocks noEditPoints="1"/>
            </p:cNvSpPr>
            <p:nvPr/>
          </p:nvSpPr>
          <p:spPr bwMode="auto">
            <a:xfrm>
              <a:off x="3040880" y="2610984"/>
              <a:ext cx="413614" cy="401613"/>
            </a:xfrm>
            <a:custGeom>
              <a:avLst/>
              <a:gdLst>
                <a:gd name="T0" fmla="*/ 218 w 586"/>
                <a:gd name="T1" fmla="*/ 295 h 530"/>
                <a:gd name="T2" fmla="*/ 105 w 586"/>
                <a:gd name="T3" fmla="*/ 296 h 530"/>
                <a:gd name="T4" fmla="*/ 101 w 586"/>
                <a:gd name="T5" fmla="*/ 300 h 530"/>
                <a:gd name="T6" fmla="*/ 39 w 586"/>
                <a:gd name="T7" fmla="*/ 484 h 530"/>
                <a:gd name="T8" fmla="*/ 41 w 586"/>
                <a:gd name="T9" fmla="*/ 487 h 530"/>
                <a:gd name="T10" fmla="*/ 45 w 586"/>
                <a:gd name="T11" fmla="*/ 490 h 530"/>
                <a:gd name="T12" fmla="*/ 538 w 586"/>
                <a:gd name="T13" fmla="*/ 491 h 530"/>
                <a:gd name="T14" fmla="*/ 544 w 586"/>
                <a:gd name="T15" fmla="*/ 488 h 530"/>
                <a:gd name="T16" fmla="*/ 545 w 586"/>
                <a:gd name="T17" fmla="*/ 486 h 530"/>
                <a:gd name="T18" fmla="*/ 545 w 586"/>
                <a:gd name="T19" fmla="*/ 482 h 530"/>
                <a:gd name="T20" fmla="*/ 482 w 586"/>
                <a:gd name="T21" fmla="*/ 297 h 530"/>
                <a:gd name="T22" fmla="*/ 478 w 586"/>
                <a:gd name="T23" fmla="*/ 295 h 530"/>
                <a:gd name="T24" fmla="*/ 366 w 586"/>
                <a:gd name="T25" fmla="*/ 295 h 530"/>
                <a:gd name="T26" fmla="*/ 339 w 586"/>
                <a:gd name="T27" fmla="*/ 336 h 530"/>
                <a:gd name="T28" fmla="*/ 317 w 586"/>
                <a:gd name="T29" fmla="*/ 369 h 530"/>
                <a:gd name="T30" fmla="*/ 303 w 586"/>
                <a:gd name="T31" fmla="*/ 389 h 530"/>
                <a:gd name="T32" fmla="*/ 299 w 586"/>
                <a:gd name="T33" fmla="*/ 394 h 530"/>
                <a:gd name="T34" fmla="*/ 292 w 586"/>
                <a:gd name="T35" fmla="*/ 397 h 530"/>
                <a:gd name="T36" fmla="*/ 287 w 586"/>
                <a:gd name="T37" fmla="*/ 394 h 530"/>
                <a:gd name="T38" fmla="*/ 283 w 586"/>
                <a:gd name="T39" fmla="*/ 389 h 530"/>
                <a:gd name="T40" fmla="*/ 269 w 586"/>
                <a:gd name="T41" fmla="*/ 369 h 530"/>
                <a:gd name="T42" fmla="*/ 246 w 586"/>
                <a:gd name="T43" fmla="*/ 336 h 530"/>
                <a:gd name="T44" fmla="*/ 220 w 586"/>
                <a:gd name="T45" fmla="*/ 295 h 530"/>
                <a:gd name="T46" fmla="*/ 273 w 586"/>
                <a:gd name="T47" fmla="*/ 80 h 530"/>
                <a:gd name="T48" fmla="*/ 242 w 586"/>
                <a:gd name="T49" fmla="*/ 102 h 530"/>
                <a:gd name="T50" fmla="*/ 231 w 586"/>
                <a:gd name="T51" fmla="*/ 139 h 530"/>
                <a:gd name="T52" fmla="*/ 242 w 586"/>
                <a:gd name="T53" fmla="*/ 175 h 530"/>
                <a:gd name="T54" fmla="*/ 273 w 586"/>
                <a:gd name="T55" fmla="*/ 198 h 530"/>
                <a:gd name="T56" fmla="*/ 312 w 586"/>
                <a:gd name="T57" fmla="*/ 198 h 530"/>
                <a:gd name="T58" fmla="*/ 343 w 586"/>
                <a:gd name="T59" fmla="*/ 175 h 530"/>
                <a:gd name="T60" fmla="*/ 355 w 586"/>
                <a:gd name="T61" fmla="*/ 139 h 530"/>
                <a:gd name="T62" fmla="*/ 343 w 586"/>
                <a:gd name="T63" fmla="*/ 102 h 530"/>
                <a:gd name="T64" fmla="*/ 312 w 586"/>
                <a:gd name="T65" fmla="*/ 80 h 530"/>
                <a:gd name="T66" fmla="*/ 292 w 586"/>
                <a:gd name="T67" fmla="*/ 0 h 530"/>
                <a:gd name="T68" fmla="*/ 354 w 586"/>
                <a:gd name="T69" fmla="*/ 14 h 530"/>
                <a:gd name="T70" fmla="*/ 401 w 586"/>
                <a:gd name="T71" fmla="*/ 52 h 530"/>
                <a:gd name="T72" fmla="*/ 428 w 586"/>
                <a:gd name="T73" fmla="*/ 107 h 530"/>
                <a:gd name="T74" fmla="*/ 430 w 586"/>
                <a:gd name="T75" fmla="*/ 158 h 530"/>
                <a:gd name="T76" fmla="*/ 414 w 586"/>
                <a:gd name="T77" fmla="*/ 204 h 530"/>
                <a:gd name="T78" fmla="*/ 388 w 586"/>
                <a:gd name="T79" fmla="*/ 255 h 530"/>
                <a:gd name="T80" fmla="*/ 493 w 586"/>
                <a:gd name="T81" fmla="*/ 258 h 530"/>
                <a:gd name="T82" fmla="*/ 515 w 586"/>
                <a:gd name="T83" fmla="*/ 274 h 530"/>
                <a:gd name="T84" fmla="*/ 583 w 586"/>
                <a:gd name="T85" fmla="*/ 469 h 530"/>
                <a:gd name="T86" fmla="*/ 583 w 586"/>
                <a:gd name="T87" fmla="*/ 498 h 530"/>
                <a:gd name="T88" fmla="*/ 566 w 586"/>
                <a:gd name="T89" fmla="*/ 521 h 530"/>
                <a:gd name="T90" fmla="*/ 538 w 586"/>
                <a:gd name="T91" fmla="*/ 530 h 530"/>
                <a:gd name="T92" fmla="*/ 33 w 586"/>
                <a:gd name="T93" fmla="*/ 528 h 530"/>
                <a:gd name="T94" fmla="*/ 9 w 586"/>
                <a:gd name="T95" fmla="*/ 511 h 530"/>
                <a:gd name="T96" fmla="*/ 0 w 586"/>
                <a:gd name="T97" fmla="*/ 483 h 530"/>
                <a:gd name="T98" fmla="*/ 64 w 586"/>
                <a:gd name="T99" fmla="*/ 287 h 530"/>
                <a:gd name="T100" fmla="*/ 81 w 586"/>
                <a:gd name="T101" fmla="*/ 264 h 530"/>
                <a:gd name="T102" fmla="*/ 108 w 586"/>
                <a:gd name="T103" fmla="*/ 255 h 530"/>
                <a:gd name="T104" fmla="*/ 184 w 586"/>
                <a:gd name="T105" fmla="*/ 229 h 530"/>
                <a:gd name="T106" fmla="*/ 163 w 586"/>
                <a:gd name="T107" fmla="*/ 179 h 530"/>
                <a:gd name="T108" fmla="*/ 153 w 586"/>
                <a:gd name="T109" fmla="*/ 139 h 530"/>
                <a:gd name="T110" fmla="*/ 168 w 586"/>
                <a:gd name="T111" fmla="*/ 77 h 530"/>
                <a:gd name="T112" fmla="*/ 206 w 586"/>
                <a:gd name="T113" fmla="*/ 30 h 530"/>
                <a:gd name="T114" fmla="*/ 261 w 586"/>
                <a:gd name="T115" fmla="*/ 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6" h="530">
                  <a:moveTo>
                    <a:pt x="220" y="295"/>
                  </a:moveTo>
                  <a:lnTo>
                    <a:pt x="218" y="295"/>
                  </a:lnTo>
                  <a:lnTo>
                    <a:pt x="108" y="295"/>
                  </a:lnTo>
                  <a:lnTo>
                    <a:pt x="105" y="296"/>
                  </a:lnTo>
                  <a:lnTo>
                    <a:pt x="102" y="297"/>
                  </a:lnTo>
                  <a:lnTo>
                    <a:pt x="101" y="300"/>
                  </a:lnTo>
                  <a:lnTo>
                    <a:pt x="41" y="482"/>
                  </a:lnTo>
                  <a:lnTo>
                    <a:pt x="39" y="484"/>
                  </a:lnTo>
                  <a:lnTo>
                    <a:pt x="41" y="486"/>
                  </a:lnTo>
                  <a:lnTo>
                    <a:pt x="41" y="487"/>
                  </a:lnTo>
                  <a:lnTo>
                    <a:pt x="42" y="488"/>
                  </a:lnTo>
                  <a:lnTo>
                    <a:pt x="45" y="490"/>
                  </a:lnTo>
                  <a:lnTo>
                    <a:pt x="47" y="491"/>
                  </a:lnTo>
                  <a:lnTo>
                    <a:pt x="538" y="491"/>
                  </a:lnTo>
                  <a:lnTo>
                    <a:pt x="541" y="490"/>
                  </a:lnTo>
                  <a:lnTo>
                    <a:pt x="544" y="488"/>
                  </a:lnTo>
                  <a:lnTo>
                    <a:pt x="545" y="487"/>
                  </a:lnTo>
                  <a:lnTo>
                    <a:pt x="545" y="486"/>
                  </a:lnTo>
                  <a:lnTo>
                    <a:pt x="545" y="484"/>
                  </a:lnTo>
                  <a:lnTo>
                    <a:pt x="545" y="482"/>
                  </a:lnTo>
                  <a:lnTo>
                    <a:pt x="485" y="300"/>
                  </a:lnTo>
                  <a:lnTo>
                    <a:pt x="482" y="297"/>
                  </a:lnTo>
                  <a:lnTo>
                    <a:pt x="481" y="296"/>
                  </a:lnTo>
                  <a:lnTo>
                    <a:pt x="478" y="295"/>
                  </a:lnTo>
                  <a:lnTo>
                    <a:pt x="367" y="295"/>
                  </a:lnTo>
                  <a:lnTo>
                    <a:pt x="366" y="295"/>
                  </a:lnTo>
                  <a:lnTo>
                    <a:pt x="352" y="316"/>
                  </a:lnTo>
                  <a:lnTo>
                    <a:pt x="339" y="336"/>
                  </a:lnTo>
                  <a:lnTo>
                    <a:pt x="328" y="354"/>
                  </a:lnTo>
                  <a:lnTo>
                    <a:pt x="317" y="369"/>
                  </a:lnTo>
                  <a:lnTo>
                    <a:pt x="309" y="381"/>
                  </a:lnTo>
                  <a:lnTo>
                    <a:pt x="303" y="389"/>
                  </a:lnTo>
                  <a:lnTo>
                    <a:pt x="300" y="393"/>
                  </a:lnTo>
                  <a:lnTo>
                    <a:pt x="299" y="394"/>
                  </a:lnTo>
                  <a:lnTo>
                    <a:pt x="296" y="395"/>
                  </a:lnTo>
                  <a:lnTo>
                    <a:pt x="292" y="397"/>
                  </a:lnTo>
                  <a:lnTo>
                    <a:pt x="290" y="395"/>
                  </a:lnTo>
                  <a:lnTo>
                    <a:pt x="287" y="394"/>
                  </a:lnTo>
                  <a:lnTo>
                    <a:pt x="286" y="393"/>
                  </a:lnTo>
                  <a:lnTo>
                    <a:pt x="283" y="389"/>
                  </a:lnTo>
                  <a:lnTo>
                    <a:pt x="277" y="381"/>
                  </a:lnTo>
                  <a:lnTo>
                    <a:pt x="269" y="369"/>
                  </a:lnTo>
                  <a:lnTo>
                    <a:pt x="258" y="354"/>
                  </a:lnTo>
                  <a:lnTo>
                    <a:pt x="246" y="336"/>
                  </a:lnTo>
                  <a:lnTo>
                    <a:pt x="233" y="316"/>
                  </a:lnTo>
                  <a:lnTo>
                    <a:pt x="220" y="295"/>
                  </a:lnTo>
                  <a:close/>
                  <a:moveTo>
                    <a:pt x="292" y="76"/>
                  </a:moveTo>
                  <a:lnTo>
                    <a:pt x="273" y="80"/>
                  </a:lnTo>
                  <a:lnTo>
                    <a:pt x="256" y="89"/>
                  </a:lnTo>
                  <a:lnTo>
                    <a:pt x="242" y="102"/>
                  </a:lnTo>
                  <a:lnTo>
                    <a:pt x="233" y="119"/>
                  </a:lnTo>
                  <a:lnTo>
                    <a:pt x="231" y="139"/>
                  </a:lnTo>
                  <a:lnTo>
                    <a:pt x="233" y="158"/>
                  </a:lnTo>
                  <a:lnTo>
                    <a:pt x="242" y="175"/>
                  </a:lnTo>
                  <a:lnTo>
                    <a:pt x="256" y="189"/>
                  </a:lnTo>
                  <a:lnTo>
                    <a:pt x="273" y="198"/>
                  </a:lnTo>
                  <a:lnTo>
                    <a:pt x="292" y="200"/>
                  </a:lnTo>
                  <a:lnTo>
                    <a:pt x="312" y="198"/>
                  </a:lnTo>
                  <a:lnTo>
                    <a:pt x="329" y="189"/>
                  </a:lnTo>
                  <a:lnTo>
                    <a:pt x="343" y="175"/>
                  </a:lnTo>
                  <a:lnTo>
                    <a:pt x="351" y="158"/>
                  </a:lnTo>
                  <a:lnTo>
                    <a:pt x="355" y="139"/>
                  </a:lnTo>
                  <a:lnTo>
                    <a:pt x="351" y="119"/>
                  </a:lnTo>
                  <a:lnTo>
                    <a:pt x="343" y="102"/>
                  </a:lnTo>
                  <a:lnTo>
                    <a:pt x="329" y="89"/>
                  </a:lnTo>
                  <a:lnTo>
                    <a:pt x="312" y="80"/>
                  </a:lnTo>
                  <a:lnTo>
                    <a:pt x="292" y="76"/>
                  </a:lnTo>
                  <a:close/>
                  <a:moveTo>
                    <a:pt x="292" y="0"/>
                  </a:moveTo>
                  <a:lnTo>
                    <a:pt x="325" y="4"/>
                  </a:lnTo>
                  <a:lnTo>
                    <a:pt x="354" y="14"/>
                  </a:lnTo>
                  <a:lnTo>
                    <a:pt x="380" y="30"/>
                  </a:lnTo>
                  <a:lnTo>
                    <a:pt x="401" y="52"/>
                  </a:lnTo>
                  <a:lnTo>
                    <a:pt x="418" y="77"/>
                  </a:lnTo>
                  <a:lnTo>
                    <a:pt x="428" y="107"/>
                  </a:lnTo>
                  <a:lnTo>
                    <a:pt x="431" y="139"/>
                  </a:lnTo>
                  <a:lnTo>
                    <a:pt x="430" y="158"/>
                  </a:lnTo>
                  <a:lnTo>
                    <a:pt x="423" y="179"/>
                  </a:lnTo>
                  <a:lnTo>
                    <a:pt x="414" y="204"/>
                  </a:lnTo>
                  <a:lnTo>
                    <a:pt x="402" y="229"/>
                  </a:lnTo>
                  <a:lnTo>
                    <a:pt x="388" y="255"/>
                  </a:lnTo>
                  <a:lnTo>
                    <a:pt x="478" y="255"/>
                  </a:lnTo>
                  <a:lnTo>
                    <a:pt x="493" y="258"/>
                  </a:lnTo>
                  <a:lnTo>
                    <a:pt x="504" y="264"/>
                  </a:lnTo>
                  <a:lnTo>
                    <a:pt x="515" y="274"/>
                  </a:lnTo>
                  <a:lnTo>
                    <a:pt x="521" y="287"/>
                  </a:lnTo>
                  <a:lnTo>
                    <a:pt x="583" y="469"/>
                  </a:lnTo>
                  <a:lnTo>
                    <a:pt x="586" y="483"/>
                  </a:lnTo>
                  <a:lnTo>
                    <a:pt x="583" y="498"/>
                  </a:lnTo>
                  <a:lnTo>
                    <a:pt x="576" y="511"/>
                  </a:lnTo>
                  <a:lnTo>
                    <a:pt x="566" y="521"/>
                  </a:lnTo>
                  <a:lnTo>
                    <a:pt x="553" y="528"/>
                  </a:lnTo>
                  <a:lnTo>
                    <a:pt x="538" y="530"/>
                  </a:lnTo>
                  <a:lnTo>
                    <a:pt x="47" y="530"/>
                  </a:lnTo>
                  <a:lnTo>
                    <a:pt x="33" y="528"/>
                  </a:lnTo>
                  <a:lnTo>
                    <a:pt x="20" y="521"/>
                  </a:lnTo>
                  <a:lnTo>
                    <a:pt x="9" y="511"/>
                  </a:lnTo>
                  <a:lnTo>
                    <a:pt x="3" y="498"/>
                  </a:lnTo>
                  <a:lnTo>
                    <a:pt x="0" y="483"/>
                  </a:lnTo>
                  <a:lnTo>
                    <a:pt x="3" y="469"/>
                  </a:lnTo>
                  <a:lnTo>
                    <a:pt x="64" y="287"/>
                  </a:lnTo>
                  <a:lnTo>
                    <a:pt x="71" y="274"/>
                  </a:lnTo>
                  <a:lnTo>
                    <a:pt x="81" y="264"/>
                  </a:lnTo>
                  <a:lnTo>
                    <a:pt x="93" y="258"/>
                  </a:lnTo>
                  <a:lnTo>
                    <a:pt x="108" y="255"/>
                  </a:lnTo>
                  <a:lnTo>
                    <a:pt x="198" y="255"/>
                  </a:lnTo>
                  <a:lnTo>
                    <a:pt x="184" y="229"/>
                  </a:lnTo>
                  <a:lnTo>
                    <a:pt x="172" y="204"/>
                  </a:lnTo>
                  <a:lnTo>
                    <a:pt x="163" y="179"/>
                  </a:lnTo>
                  <a:lnTo>
                    <a:pt x="156" y="158"/>
                  </a:lnTo>
                  <a:lnTo>
                    <a:pt x="153" y="139"/>
                  </a:lnTo>
                  <a:lnTo>
                    <a:pt x="157" y="107"/>
                  </a:lnTo>
                  <a:lnTo>
                    <a:pt x="168" y="77"/>
                  </a:lnTo>
                  <a:lnTo>
                    <a:pt x="185" y="52"/>
                  </a:lnTo>
                  <a:lnTo>
                    <a:pt x="206" y="30"/>
                  </a:lnTo>
                  <a:lnTo>
                    <a:pt x="232" y="14"/>
                  </a:lnTo>
                  <a:lnTo>
                    <a:pt x="261" y="4"/>
                  </a:lnTo>
                  <a:lnTo>
                    <a:pt x="2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B45DD31D-A2A7-F8BE-B5C4-CC09C1D87A77}"/>
              </a:ext>
            </a:extLst>
          </p:cNvPr>
          <p:cNvGrpSpPr/>
          <p:nvPr/>
        </p:nvGrpSpPr>
        <p:grpSpPr>
          <a:xfrm>
            <a:off x="7932378" y="1559680"/>
            <a:ext cx="3459330" cy="1767828"/>
            <a:chOff x="8264230" y="1409700"/>
            <a:chExt cx="2969192" cy="1767828"/>
          </a:xfrm>
        </p:grpSpPr>
        <p:sp>
          <p:nvSpPr>
            <p:cNvPr id="9" name="Freeform 8"/>
            <p:cNvSpPr/>
            <p:nvPr/>
          </p:nvSpPr>
          <p:spPr>
            <a:xfrm>
              <a:off x="8264230" y="1409700"/>
              <a:ext cx="2969192" cy="1767828"/>
            </a:xfrm>
            <a:custGeom>
              <a:avLst/>
              <a:gdLst>
                <a:gd name="connsiteX0" fmla="*/ 0 w 3333749"/>
                <a:gd name="connsiteY0" fmla="*/ 0 h 2000250"/>
                <a:gd name="connsiteX1" fmla="*/ 3333749 w 3333749"/>
                <a:gd name="connsiteY1" fmla="*/ 0 h 2000250"/>
                <a:gd name="connsiteX2" fmla="*/ 3333749 w 3333749"/>
                <a:gd name="connsiteY2" fmla="*/ 2000250 h 2000250"/>
                <a:gd name="connsiteX3" fmla="*/ 0 w 3333749"/>
                <a:gd name="connsiteY3" fmla="*/ 2000250 h 2000250"/>
                <a:gd name="connsiteX4" fmla="*/ 0 w 3333749"/>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49" h="2000250">
                  <a:moveTo>
                    <a:pt x="0" y="0"/>
                  </a:moveTo>
                  <a:lnTo>
                    <a:pt x="3333749" y="0"/>
                  </a:lnTo>
                  <a:lnTo>
                    <a:pt x="3333749" y="2000250"/>
                  </a:lnTo>
                  <a:lnTo>
                    <a:pt x="0" y="2000250"/>
                  </a:lnTo>
                  <a:lnTo>
                    <a:pt x="0" y="0"/>
                  </a:lnTo>
                  <a:close/>
                </a:path>
              </a:pathLst>
            </a:custGeom>
            <a:solidFill>
              <a:schemeClr val="accent1">
                <a:lumMod val="40000"/>
                <a:lumOff val="60000"/>
              </a:schemeClr>
            </a:solidFill>
            <a:ln>
              <a:solidFill>
                <a:schemeClr val="accent1">
                  <a:lumMod val="40000"/>
                  <a:lumOff val="60000"/>
                </a:schemeClr>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400" b="1" kern="0" dirty="0">
                  <a:solidFill>
                    <a:srgbClr val="002F70"/>
                  </a:solidFill>
                  <a:latin typeface="+mj-lt"/>
                </a:rPr>
                <a:t>CareerView: </a:t>
              </a:r>
            </a:p>
            <a:p>
              <a:pPr marL="0" lvl="1" algn="l" defTabSz="755650" rtl="0">
                <a:lnSpc>
                  <a:spcPct val="90000"/>
                </a:lnSpc>
                <a:spcBef>
                  <a:spcPct val="0"/>
                </a:spcBef>
                <a:spcAft>
                  <a:spcPct val="15000"/>
                </a:spcAft>
              </a:pPr>
              <a:r>
                <a:rPr lang="en-US" b="1" dirty="0">
                  <a:solidFill>
                    <a:srgbClr val="002F70"/>
                  </a:solidFill>
                  <a:latin typeface="Calibri" panose="020F0502020204030204" pitchFamily="34" charset="0"/>
                </a:rPr>
                <a:t>Uncover candidates’ work style preferences, motivators, concerns and expectations</a:t>
              </a:r>
            </a:p>
          </p:txBody>
        </p:sp>
        <p:grpSp>
          <p:nvGrpSpPr>
            <p:cNvPr id="28" name="Group 27"/>
            <p:cNvGrpSpPr/>
            <p:nvPr/>
          </p:nvGrpSpPr>
          <p:grpSpPr>
            <a:xfrm>
              <a:off x="10650016" y="2681960"/>
              <a:ext cx="389459" cy="286555"/>
              <a:chOff x="2668588" y="1588"/>
              <a:chExt cx="538163" cy="457200"/>
            </a:xfrm>
            <a:solidFill>
              <a:schemeClr val="bg1"/>
            </a:solidFill>
          </p:grpSpPr>
          <p:sp>
            <p:nvSpPr>
              <p:cNvPr id="29" name="Freeform 6"/>
              <p:cNvSpPr>
                <a:spLocks/>
              </p:cNvSpPr>
              <p:nvPr/>
            </p:nvSpPr>
            <p:spPr bwMode="auto">
              <a:xfrm>
                <a:off x="2682874" y="250826"/>
                <a:ext cx="523876" cy="207962"/>
              </a:xfrm>
              <a:custGeom>
                <a:avLst/>
                <a:gdLst>
                  <a:gd name="T0" fmla="*/ 185 w 320"/>
                  <a:gd name="T1" fmla="*/ 52 h 158"/>
                  <a:gd name="T2" fmla="*/ 185 w 320"/>
                  <a:gd name="T3" fmla="*/ 73 h 158"/>
                  <a:gd name="T4" fmla="*/ 183 w 320"/>
                  <a:gd name="T5" fmla="*/ 77 h 158"/>
                  <a:gd name="T6" fmla="*/ 182 w 320"/>
                  <a:gd name="T7" fmla="*/ 79 h 158"/>
                  <a:gd name="T8" fmla="*/ 178 w 320"/>
                  <a:gd name="T9" fmla="*/ 80 h 158"/>
                  <a:gd name="T10" fmla="*/ 141 w 320"/>
                  <a:gd name="T11" fmla="*/ 80 h 158"/>
                  <a:gd name="T12" fmla="*/ 138 w 320"/>
                  <a:gd name="T13" fmla="*/ 79 h 158"/>
                  <a:gd name="T14" fmla="*/ 136 w 320"/>
                  <a:gd name="T15" fmla="*/ 77 h 158"/>
                  <a:gd name="T16" fmla="*/ 136 w 320"/>
                  <a:gd name="T17" fmla="*/ 73 h 158"/>
                  <a:gd name="T18" fmla="*/ 136 w 320"/>
                  <a:gd name="T19" fmla="*/ 52 h 158"/>
                  <a:gd name="T20" fmla="*/ 0 w 320"/>
                  <a:gd name="T21" fmla="*/ 0 h 158"/>
                  <a:gd name="T22" fmla="*/ 0 w 320"/>
                  <a:gd name="T23" fmla="*/ 133 h 158"/>
                  <a:gd name="T24" fmla="*/ 4 w 320"/>
                  <a:gd name="T25" fmla="*/ 145 h 158"/>
                  <a:gd name="T26" fmla="*/ 12 w 320"/>
                  <a:gd name="T27" fmla="*/ 154 h 158"/>
                  <a:gd name="T28" fmla="*/ 25 w 320"/>
                  <a:gd name="T29" fmla="*/ 158 h 158"/>
                  <a:gd name="T30" fmla="*/ 295 w 320"/>
                  <a:gd name="T31" fmla="*/ 158 h 158"/>
                  <a:gd name="T32" fmla="*/ 307 w 320"/>
                  <a:gd name="T33" fmla="*/ 154 h 158"/>
                  <a:gd name="T34" fmla="*/ 316 w 320"/>
                  <a:gd name="T35" fmla="*/ 145 h 158"/>
                  <a:gd name="T36" fmla="*/ 320 w 320"/>
                  <a:gd name="T37" fmla="*/ 133 h 158"/>
                  <a:gd name="T38" fmla="*/ 320 w 320"/>
                  <a:gd name="T39" fmla="*/ 0 h 158"/>
                  <a:gd name="T40" fmla="*/ 185 w 320"/>
                  <a:gd name="T4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158">
                    <a:moveTo>
                      <a:pt x="185" y="52"/>
                    </a:moveTo>
                    <a:lnTo>
                      <a:pt x="185" y="73"/>
                    </a:lnTo>
                    <a:lnTo>
                      <a:pt x="183" y="77"/>
                    </a:lnTo>
                    <a:lnTo>
                      <a:pt x="182" y="79"/>
                    </a:lnTo>
                    <a:lnTo>
                      <a:pt x="178" y="80"/>
                    </a:lnTo>
                    <a:lnTo>
                      <a:pt x="141" y="80"/>
                    </a:lnTo>
                    <a:lnTo>
                      <a:pt x="138" y="79"/>
                    </a:lnTo>
                    <a:lnTo>
                      <a:pt x="136" y="77"/>
                    </a:lnTo>
                    <a:lnTo>
                      <a:pt x="136" y="73"/>
                    </a:lnTo>
                    <a:lnTo>
                      <a:pt x="136" y="52"/>
                    </a:lnTo>
                    <a:lnTo>
                      <a:pt x="0" y="0"/>
                    </a:lnTo>
                    <a:lnTo>
                      <a:pt x="0" y="133"/>
                    </a:lnTo>
                    <a:lnTo>
                      <a:pt x="4" y="145"/>
                    </a:lnTo>
                    <a:lnTo>
                      <a:pt x="12" y="154"/>
                    </a:lnTo>
                    <a:lnTo>
                      <a:pt x="25" y="158"/>
                    </a:lnTo>
                    <a:lnTo>
                      <a:pt x="295" y="158"/>
                    </a:lnTo>
                    <a:lnTo>
                      <a:pt x="307" y="154"/>
                    </a:lnTo>
                    <a:lnTo>
                      <a:pt x="316" y="145"/>
                    </a:lnTo>
                    <a:lnTo>
                      <a:pt x="320" y="133"/>
                    </a:lnTo>
                    <a:lnTo>
                      <a:pt x="320" y="0"/>
                    </a:lnTo>
                    <a:lnTo>
                      <a:pt x="185"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p:nvSpPr>
            <p:spPr bwMode="auto">
              <a:xfrm>
                <a:off x="2668588" y="104775"/>
                <a:ext cx="538163" cy="207963"/>
              </a:xfrm>
              <a:custGeom>
                <a:avLst/>
                <a:gdLst>
                  <a:gd name="T0" fmla="*/ 315 w 339"/>
                  <a:gd name="T1" fmla="*/ 0 h 131"/>
                  <a:gd name="T2" fmla="*/ 24 w 339"/>
                  <a:gd name="T3" fmla="*/ 0 h 131"/>
                  <a:gd name="T4" fmla="*/ 12 w 339"/>
                  <a:gd name="T5" fmla="*/ 4 h 131"/>
                  <a:gd name="T6" fmla="*/ 2 w 339"/>
                  <a:gd name="T7" fmla="*/ 12 h 131"/>
                  <a:gd name="T8" fmla="*/ 0 w 339"/>
                  <a:gd name="T9" fmla="*/ 26 h 131"/>
                  <a:gd name="T10" fmla="*/ 0 w 339"/>
                  <a:gd name="T11" fmla="*/ 66 h 131"/>
                  <a:gd name="T12" fmla="*/ 0 w 339"/>
                  <a:gd name="T13" fmla="*/ 70 h 131"/>
                  <a:gd name="T14" fmla="*/ 1 w 339"/>
                  <a:gd name="T15" fmla="*/ 74 h 131"/>
                  <a:gd name="T16" fmla="*/ 5 w 339"/>
                  <a:gd name="T17" fmla="*/ 76 h 131"/>
                  <a:gd name="T18" fmla="*/ 8 w 339"/>
                  <a:gd name="T19" fmla="*/ 79 h 131"/>
                  <a:gd name="T20" fmla="*/ 145 w 339"/>
                  <a:gd name="T21" fmla="*/ 131 h 131"/>
                  <a:gd name="T22" fmla="*/ 145 w 339"/>
                  <a:gd name="T23" fmla="*/ 120 h 131"/>
                  <a:gd name="T24" fmla="*/ 145 w 339"/>
                  <a:gd name="T25" fmla="*/ 117 h 131"/>
                  <a:gd name="T26" fmla="*/ 147 w 339"/>
                  <a:gd name="T27" fmla="*/ 115 h 131"/>
                  <a:gd name="T28" fmla="*/ 150 w 339"/>
                  <a:gd name="T29" fmla="*/ 115 h 131"/>
                  <a:gd name="T30" fmla="*/ 187 w 339"/>
                  <a:gd name="T31" fmla="*/ 115 h 131"/>
                  <a:gd name="T32" fmla="*/ 191 w 339"/>
                  <a:gd name="T33" fmla="*/ 115 h 131"/>
                  <a:gd name="T34" fmla="*/ 192 w 339"/>
                  <a:gd name="T35" fmla="*/ 117 h 131"/>
                  <a:gd name="T36" fmla="*/ 194 w 339"/>
                  <a:gd name="T37" fmla="*/ 120 h 131"/>
                  <a:gd name="T38" fmla="*/ 194 w 339"/>
                  <a:gd name="T39" fmla="*/ 131 h 131"/>
                  <a:gd name="T40" fmla="*/ 331 w 339"/>
                  <a:gd name="T41" fmla="*/ 79 h 131"/>
                  <a:gd name="T42" fmla="*/ 333 w 339"/>
                  <a:gd name="T43" fmla="*/ 76 h 131"/>
                  <a:gd name="T44" fmla="*/ 336 w 339"/>
                  <a:gd name="T45" fmla="*/ 74 h 131"/>
                  <a:gd name="T46" fmla="*/ 339 w 339"/>
                  <a:gd name="T47" fmla="*/ 70 h 131"/>
                  <a:gd name="T48" fmla="*/ 339 w 339"/>
                  <a:gd name="T49" fmla="*/ 66 h 131"/>
                  <a:gd name="T50" fmla="*/ 339 w 339"/>
                  <a:gd name="T51" fmla="*/ 26 h 131"/>
                  <a:gd name="T52" fmla="*/ 336 w 339"/>
                  <a:gd name="T53" fmla="*/ 12 h 131"/>
                  <a:gd name="T54" fmla="*/ 327 w 339"/>
                  <a:gd name="T55" fmla="*/ 4 h 131"/>
                  <a:gd name="T56" fmla="*/ 315 w 339"/>
                  <a:gd name="T5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9" h="131">
                    <a:moveTo>
                      <a:pt x="315" y="0"/>
                    </a:moveTo>
                    <a:lnTo>
                      <a:pt x="24" y="0"/>
                    </a:lnTo>
                    <a:lnTo>
                      <a:pt x="12" y="4"/>
                    </a:lnTo>
                    <a:lnTo>
                      <a:pt x="2" y="12"/>
                    </a:lnTo>
                    <a:lnTo>
                      <a:pt x="0" y="26"/>
                    </a:lnTo>
                    <a:lnTo>
                      <a:pt x="0" y="66"/>
                    </a:lnTo>
                    <a:lnTo>
                      <a:pt x="0" y="70"/>
                    </a:lnTo>
                    <a:lnTo>
                      <a:pt x="1" y="74"/>
                    </a:lnTo>
                    <a:lnTo>
                      <a:pt x="5" y="76"/>
                    </a:lnTo>
                    <a:lnTo>
                      <a:pt x="8" y="79"/>
                    </a:lnTo>
                    <a:lnTo>
                      <a:pt x="145" y="131"/>
                    </a:lnTo>
                    <a:lnTo>
                      <a:pt x="145" y="120"/>
                    </a:lnTo>
                    <a:lnTo>
                      <a:pt x="145" y="117"/>
                    </a:lnTo>
                    <a:lnTo>
                      <a:pt x="147" y="115"/>
                    </a:lnTo>
                    <a:lnTo>
                      <a:pt x="150" y="115"/>
                    </a:lnTo>
                    <a:lnTo>
                      <a:pt x="187" y="115"/>
                    </a:lnTo>
                    <a:lnTo>
                      <a:pt x="191" y="115"/>
                    </a:lnTo>
                    <a:lnTo>
                      <a:pt x="192" y="117"/>
                    </a:lnTo>
                    <a:lnTo>
                      <a:pt x="194" y="120"/>
                    </a:lnTo>
                    <a:lnTo>
                      <a:pt x="194" y="131"/>
                    </a:lnTo>
                    <a:lnTo>
                      <a:pt x="331" y="79"/>
                    </a:lnTo>
                    <a:lnTo>
                      <a:pt x="333" y="76"/>
                    </a:lnTo>
                    <a:lnTo>
                      <a:pt x="336" y="74"/>
                    </a:lnTo>
                    <a:lnTo>
                      <a:pt x="339" y="70"/>
                    </a:lnTo>
                    <a:lnTo>
                      <a:pt x="339" y="66"/>
                    </a:lnTo>
                    <a:lnTo>
                      <a:pt x="339" y="26"/>
                    </a:lnTo>
                    <a:lnTo>
                      <a:pt x="336" y="12"/>
                    </a:lnTo>
                    <a:lnTo>
                      <a:pt x="327" y="4"/>
                    </a:lnTo>
                    <a:lnTo>
                      <a:pt x="3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p:cNvSpPr>
              <p:nvPr/>
            </p:nvSpPr>
            <p:spPr bwMode="auto">
              <a:xfrm>
                <a:off x="2836863" y="1588"/>
                <a:ext cx="200025" cy="84138"/>
              </a:xfrm>
              <a:custGeom>
                <a:avLst/>
                <a:gdLst>
                  <a:gd name="T0" fmla="*/ 126 w 126"/>
                  <a:gd name="T1" fmla="*/ 53 h 53"/>
                  <a:gd name="T2" fmla="*/ 108 w 126"/>
                  <a:gd name="T3" fmla="*/ 53 h 53"/>
                  <a:gd name="T4" fmla="*/ 105 w 126"/>
                  <a:gd name="T5" fmla="*/ 39 h 53"/>
                  <a:gd name="T6" fmla="*/ 96 w 126"/>
                  <a:gd name="T7" fmla="*/ 28 h 53"/>
                  <a:gd name="T8" fmla="*/ 82 w 126"/>
                  <a:gd name="T9" fmla="*/ 22 h 53"/>
                  <a:gd name="T10" fmla="*/ 62 w 126"/>
                  <a:gd name="T11" fmla="*/ 19 h 53"/>
                  <a:gd name="T12" fmla="*/ 44 w 126"/>
                  <a:gd name="T13" fmla="*/ 22 h 53"/>
                  <a:gd name="T14" fmla="*/ 29 w 126"/>
                  <a:gd name="T15" fmla="*/ 28 h 53"/>
                  <a:gd name="T16" fmla="*/ 21 w 126"/>
                  <a:gd name="T17" fmla="*/ 39 h 53"/>
                  <a:gd name="T18" fmla="*/ 19 w 126"/>
                  <a:gd name="T19" fmla="*/ 53 h 53"/>
                  <a:gd name="T20" fmla="*/ 0 w 126"/>
                  <a:gd name="T21" fmla="*/ 53 h 53"/>
                  <a:gd name="T22" fmla="*/ 1 w 126"/>
                  <a:gd name="T23" fmla="*/ 40 h 53"/>
                  <a:gd name="T24" fmla="*/ 5 w 126"/>
                  <a:gd name="T25" fmla="*/ 28 h 53"/>
                  <a:gd name="T26" fmla="*/ 13 w 126"/>
                  <a:gd name="T27" fmla="*/ 18 h 53"/>
                  <a:gd name="T28" fmla="*/ 25 w 126"/>
                  <a:gd name="T29" fmla="*/ 8 h 53"/>
                  <a:gd name="T30" fmla="*/ 42 w 126"/>
                  <a:gd name="T31" fmla="*/ 2 h 53"/>
                  <a:gd name="T32" fmla="*/ 62 w 126"/>
                  <a:gd name="T33" fmla="*/ 0 h 53"/>
                  <a:gd name="T34" fmla="*/ 84 w 126"/>
                  <a:gd name="T35" fmla="*/ 2 h 53"/>
                  <a:gd name="T36" fmla="*/ 100 w 126"/>
                  <a:gd name="T37" fmla="*/ 8 h 53"/>
                  <a:gd name="T38" fmla="*/ 112 w 126"/>
                  <a:gd name="T39" fmla="*/ 18 h 53"/>
                  <a:gd name="T40" fmla="*/ 121 w 126"/>
                  <a:gd name="T41" fmla="*/ 28 h 53"/>
                  <a:gd name="T42" fmla="*/ 125 w 126"/>
                  <a:gd name="T43" fmla="*/ 40 h 53"/>
                  <a:gd name="T44" fmla="*/ 126 w 126"/>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53">
                    <a:moveTo>
                      <a:pt x="126" y="53"/>
                    </a:moveTo>
                    <a:lnTo>
                      <a:pt x="108" y="53"/>
                    </a:lnTo>
                    <a:lnTo>
                      <a:pt x="105" y="39"/>
                    </a:lnTo>
                    <a:lnTo>
                      <a:pt x="96" y="28"/>
                    </a:lnTo>
                    <a:lnTo>
                      <a:pt x="82" y="22"/>
                    </a:lnTo>
                    <a:lnTo>
                      <a:pt x="62" y="19"/>
                    </a:lnTo>
                    <a:lnTo>
                      <a:pt x="44" y="22"/>
                    </a:lnTo>
                    <a:lnTo>
                      <a:pt x="29" y="28"/>
                    </a:lnTo>
                    <a:lnTo>
                      <a:pt x="21" y="39"/>
                    </a:lnTo>
                    <a:lnTo>
                      <a:pt x="19" y="53"/>
                    </a:lnTo>
                    <a:lnTo>
                      <a:pt x="0" y="53"/>
                    </a:lnTo>
                    <a:lnTo>
                      <a:pt x="1" y="40"/>
                    </a:lnTo>
                    <a:lnTo>
                      <a:pt x="5" y="28"/>
                    </a:lnTo>
                    <a:lnTo>
                      <a:pt x="13" y="18"/>
                    </a:lnTo>
                    <a:lnTo>
                      <a:pt x="25" y="8"/>
                    </a:lnTo>
                    <a:lnTo>
                      <a:pt x="42" y="2"/>
                    </a:lnTo>
                    <a:lnTo>
                      <a:pt x="62" y="0"/>
                    </a:lnTo>
                    <a:lnTo>
                      <a:pt x="84" y="2"/>
                    </a:lnTo>
                    <a:lnTo>
                      <a:pt x="100" y="8"/>
                    </a:lnTo>
                    <a:lnTo>
                      <a:pt x="112" y="18"/>
                    </a:lnTo>
                    <a:lnTo>
                      <a:pt x="121" y="28"/>
                    </a:lnTo>
                    <a:lnTo>
                      <a:pt x="125" y="40"/>
                    </a:lnTo>
                    <a:lnTo>
                      <a:pt x="126" y="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 name="Group 54">
            <a:extLst>
              <a:ext uri="{FF2B5EF4-FFF2-40B4-BE49-F238E27FC236}">
                <a16:creationId xmlns:a16="http://schemas.microsoft.com/office/drawing/2014/main" id="{DFDB0B59-49F8-3A65-63FF-6372FDA2FF78}"/>
              </a:ext>
            </a:extLst>
          </p:cNvPr>
          <p:cNvGrpSpPr/>
          <p:nvPr/>
        </p:nvGrpSpPr>
        <p:grpSpPr>
          <a:xfrm>
            <a:off x="914400" y="3703196"/>
            <a:ext cx="3152587" cy="1957135"/>
            <a:chOff x="223690" y="3506954"/>
            <a:chExt cx="3152587" cy="1957135"/>
          </a:xfrm>
        </p:grpSpPr>
        <p:sp>
          <p:nvSpPr>
            <p:cNvPr id="8" name="Freeform 9"/>
            <p:cNvSpPr/>
            <p:nvPr/>
          </p:nvSpPr>
          <p:spPr>
            <a:xfrm>
              <a:off x="223690" y="3506954"/>
              <a:ext cx="3152587" cy="1957135"/>
            </a:xfrm>
            <a:custGeom>
              <a:avLst/>
              <a:gdLst>
                <a:gd name="connsiteX0" fmla="*/ 0 w 3333749"/>
                <a:gd name="connsiteY0" fmla="*/ 0 h 2000250"/>
                <a:gd name="connsiteX1" fmla="*/ 3333749 w 3333749"/>
                <a:gd name="connsiteY1" fmla="*/ 0 h 2000250"/>
                <a:gd name="connsiteX2" fmla="*/ 3333749 w 3333749"/>
                <a:gd name="connsiteY2" fmla="*/ 2000250 h 2000250"/>
                <a:gd name="connsiteX3" fmla="*/ 0 w 3333749"/>
                <a:gd name="connsiteY3" fmla="*/ 2000250 h 2000250"/>
                <a:gd name="connsiteX4" fmla="*/ 0 w 3333749"/>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49" h="2000250">
                  <a:moveTo>
                    <a:pt x="0" y="0"/>
                  </a:moveTo>
                  <a:lnTo>
                    <a:pt x="3333749" y="0"/>
                  </a:lnTo>
                  <a:lnTo>
                    <a:pt x="3333749" y="2000250"/>
                  </a:lnTo>
                  <a:lnTo>
                    <a:pt x="0" y="2000250"/>
                  </a:lnTo>
                  <a:lnTo>
                    <a:pt x="0" y="0"/>
                  </a:lnTo>
                  <a:close/>
                </a:path>
              </a:pathLst>
            </a:custGeom>
            <a:solidFill>
              <a:srgbClr val="62B6F3"/>
            </a:solidFill>
            <a:ln>
              <a:solidFill>
                <a:srgbClr val="62B6F3"/>
              </a:solid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400" b="1" kern="0" dirty="0">
                  <a:solidFill>
                    <a:srgbClr val="002F70"/>
                  </a:solidFill>
                  <a:latin typeface="+mj-lt"/>
                </a:rPr>
                <a:t>LearningStyles: </a:t>
              </a:r>
            </a:p>
            <a:p>
              <a:pPr marL="0" lvl="1" algn="l" defTabSz="755650" rtl="0">
                <a:lnSpc>
                  <a:spcPct val="90000"/>
                </a:lnSpc>
                <a:spcBef>
                  <a:spcPct val="0"/>
                </a:spcBef>
                <a:spcAft>
                  <a:spcPct val="15000"/>
                </a:spcAft>
              </a:pPr>
              <a:r>
                <a:rPr lang="en-US" b="1" dirty="0">
                  <a:solidFill>
                    <a:srgbClr val="002F70"/>
                  </a:solidFill>
                  <a:latin typeface="Calibri" panose="020F0502020204030204" pitchFamily="34" charset="0"/>
                </a:rPr>
                <a:t>Understand and leverage each candidates’ primary learning style</a:t>
              </a:r>
            </a:p>
          </p:txBody>
        </p:sp>
        <p:sp>
          <p:nvSpPr>
            <p:cNvPr id="34" name="Freeform 92"/>
            <p:cNvSpPr>
              <a:spLocks noEditPoints="1"/>
            </p:cNvSpPr>
            <p:nvPr/>
          </p:nvSpPr>
          <p:spPr bwMode="auto">
            <a:xfrm>
              <a:off x="2633945" y="4873280"/>
              <a:ext cx="450369" cy="397259"/>
            </a:xfrm>
            <a:custGeom>
              <a:avLst/>
              <a:gdLst>
                <a:gd name="T0" fmla="*/ 337 w 349"/>
                <a:gd name="T1" fmla="*/ 0 h 331"/>
                <a:gd name="T2" fmla="*/ 12 w 349"/>
                <a:gd name="T3" fmla="*/ 0 h 331"/>
                <a:gd name="T4" fmla="*/ 6 w 349"/>
                <a:gd name="T5" fmla="*/ 0 h 331"/>
                <a:gd name="T6" fmla="*/ 4 w 349"/>
                <a:gd name="T7" fmla="*/ 3 h 331"/>
                <a:gd name="T8" fmla="*/ 1 w 349"/>
                <a:gd name="T9" fmla="*/ 7 h 331"/>
                <a:gd name="T10" fmla="*/ 0 w 349"/>
                <a:gd name="T11" fmla="*/ 12 h 331"/>
                <a:gd name="T12" fmla="*/ 0 w 349"/>
                <a:gd name="T13" fmla="*/ 31 h 331"/>
                <a:gd name="T14" fmla="*/ 13 w 349"/>
                <a:gd name="T15" fmla="*/ 31 h 331"/>
                <a:gd name="T16" fmla="*/ 13 w 349"/>
                <a:gd name="T17" fmla="*/ 271 h 331"/>
                <a:gd name="T18" fmla="*/ 117 w 349"/>
                <a:gd name="T19" fmla="*/ 271 h 331"/>
                <a:gd name="T20" fmla="*/ 79 w 349"/>
                <a:gd name="T21" fmla="*/ 319 h 331"/>
                <a:gd name="T22" fmla="*/ 95 w 349"/>
                <a:gd name="T23" fmla="*/ 331 h 331"/>
                <a:gd name="T24" fmla="*/ 143 w 349"/>
                <a:gd name="T25" fmla="*/ 271 h 331"/>
                <a:gd name="T26" fmla="*/ 207 w 349"/>
                <a:gd name="T27" fmla="*/ 271 h 331"/>
                <a:gd name="T28" fmla="*/ 254 w 349"/>
                <a:gd name="T29" fmla="*/ 331 h 331"/>
                <a:gd name="T30" fmla="*/ 269 w 349"/>
                <a:gd name="T31" fmla="*/ 319 h 331"/>
                <a:gd name="T32" fmla="*/ 232 w 349"/>
                <a:gd name="T33" fmla="*/ 271 h 331"/>
                <a:gd name="T34" fmla="*/ 336 w 349"/>
                <a:gd name="T35" fmla="*/ 271 h 331"/>
                <a:gd name="T36" fmla="*/ 336 w 349"/>
                <a:gd name="T37" fmla="*/ 31 h 331"/>
                <a:gd name="T38" fmla="*/ 349 w 349"/>
                <a:gd name="T39" fmla="*/ 31 h 331"/>
                <a:gd name="T40" fmla="*/ 349 w 349"/>
                <a:gd name="T41" fmla="*/ 12 h 331"/>
                <a:gd name="T42" fmla="*/ 349 w 349"/>
                <a:gd name="T43" fmla="*/ 7 h 331"/>
                <a:gd name="T44" fmla="*/ 347 w 349"/>
                <a:gd name="T45" fmla="*/ 3 h 331"/>
                <a:gd name="T46" fmla="*/ 343 w 349"/>
                <a:gd name="T47" fmla="*/ 0 h 331"/>
                <a:gd name="T48" fmla="*/ 337 w 349"/>
                <a:gd name="T49" fmla="*/ 0 h 331"/>
                <a:gd name="T50" fmla="*/ 324 w 349"/>
                <a:gd name="T51" fmla="*/ 258 h 331"/>
                <a:gd name="T52" fmla="*/ 25 w 349"/>
                <a:gd name="T53" fmla="*/ 258 h 331"/>
                <a:gd name="T54" fmla="*/ 25 w 349"/>
                <a:gd name="T55" fmla="*/ 31 h 331"/>
                <a:gd name="T56" fmla="*/ 324 w 349"/>
                <a:gd name="T57" fmla="*/ 31 h 331"/>
                <a:gd name="T58" fmla="*/ 324 w 349"/>
                <a:gd name="T59" fmla="*/ 25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331">
                  <a:moveTo>
                    <a:pt x="337" y="0"/>
                  </a:moveTo>
                  <a:lnTo>
                    <a:pt x="12" y="0"/>
                  </a:lnTo>
                  <a:lnTo>
                    <a:pt x="6" y="0"/>
                  </a:lnTo>
                  <a:lnTo>
                    <a:pt x="4" y="3"/>
                  </a:lnTo>
                  <a:lnTo>
                    <a:pt x="1" y="7"/>
                  </a:lnTo>
                  <a:lnTo>
                    <a:pt x="0" y="12"/>
                  </a:lnTo>
                  <a:lnTo>
                    <a:pt x="0" y="31"/>
                  </a:lnTo>
                  <a:lnTo>
                    <a:pt x="13" y="31"/>
                  </a:lnTo>
                  <a:lnTo>
                    <a:pt x="13" y="271"/>
                  </a:lnTo>
                  <a:lnTo>
                    <a:pt x="117" y="271"/>
                  </a:lnTo>
                  <a:lnTo>
                    <a:pt x="79" y="319"/>
                  </a:lnTo>
                  <a:lnTo>
                    <a:pt x="95" y="331"/>
                  </a:lnTo>
                  <a:lnTo>
                    <a:pt x="143" y="271"/>
                  </a:lnTo>
                  <a:lnTo>
                    <a:pt x="207" y="271"/>
                  </a:lnTo>
                  <a:lnTo>
                    <a:pt x="254" y="331"/>
                  </a:lnTo>
                  <a:lnTo>
                    <a:pt x="269" y="319"/>
                  </a:lnTo>
                  <a:lnTo>
                    <a:pt x="232" y="271"/>
                  </a:lnTo>
                  <a:lnTo>
                    <a:pt x="336" y="271"/>
                  </a:lnTo>
                  <a:lnTo>
                    <a:pt x="336" y="31"/>
                  </a:lnTo>
                  <a:lnTo>
                    <a:pt x="349" y="31"/>
                  </a:lnTo>
                  <a:lnTo>
                    <a:pt x="349" y="12"/>
                  </a:lnTo>
                  <a:lnTo>
                    <a:pt x="349" y="7"/>
                  </a:lnTo>
                  <a:lnTo>
                    <a:pt x="347" y="3"/>
                  </a:lnTo>
                  <a:lnTo>
                    <a:pt x="343" y="0"/>
                  </a:lnTo>
                  <a:lnTo>
                    <a:pt x="337" y="0"/>
                  </a:lnTo>
                  <a:close/>
                  <a:moveTo>
                    <a:pt x="324" y="258"/>
                  </a:moveTo>
                  <a:lnTo>
                    <a:pt x="25" y="258"/>
                  </a:lnTo>
                  <a:lnTo>
                    <a:pt x="25" y="31"/>
                  </a:lnTo>
                  <a:lnTo>
                    <a:pt x="324" y="31"/>
                  </a:lnTo>
                  <a:lnTo>
                    <a:pt x="324" y="25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3"/>
            <p:cNvSpPr>
              <a:spLocks/>
            </p:cNvSpPr>
            <p:nvPr/>
          </p:nvSpPr>
          <p:spPr bwMode="auto">
            <a:xfrm>
              <a:off x="2713953" y="4978896"/>
              <a:ext cx="157435" cy="146422"/>
            </a:xfrm>
            <a:custGeom>
              <a:avLst/>
              <a:gdLst>
                <a:gd name="T0" fmla="*/ 61 w 122"/>
                <a:gd name="T1" fmla="*/ 0 h 122"/>
                <a:gd name="T2" fmla="*/ 81 w 122"/>
                <a:gd name="T3" fmla="*/ 4 h 122"/>
                <a:gd name="T4" fmla="*/ 97 w 122"/>
                <a:gd name="T5" fmla="*/ 12 h 122"/>
                <a:gd name="T6" fmla="*/ 110 w 122"/>
                <a:gd name="T7" fmla="*/ 25 h 122"/>
                <a:gd name="T8" fmla="*/ 120 w 122"/>
                <a:gd name="T9" fmla="*/ 42 h 122"/>
                <a:gd name="T10" fmla="*/ 122 w 122"/>
                <a:gd name="T11" fmla="*/ 61 h 122"/>
                <a:gd name="T12" fmla="*/ 120 w 122"/>
                <a:gd name="T13" fmla="*/ 81 h 122"/>
                <a:gd name="T14" fmla="*/ 110 w 122"/>
                <a:gd name="T15" fmla="*/ 97 h 122"/>
                <a:gd name="T16" fmla="*/ 97 w 122"/>
                <a:gd name="T17" fmla="*/ 110 h 122"/>
                <a:gd name="T18" fmla="*/ 81 w 122"/>
                <a:gd name="T19" fmla="*/ 119 h 122"/>
                <a:gd name="T20" fmla="*/ 61 w 122"/>
                <a:gd name="T21" fmla="*/ 122 h 122"/>
                <a:gd name="T22" fmla="*/ 43 w 122"/>
                <a:gd name="T23" fmla="*/ 119 h 122"/>
                <a:gd name="T24" fmla="*/ 25 w 122"/>
                <a:gd name="T25" fmla="*/ 110 h 122"/>
                <a:gd name="T26" fmla="*/ 12 w 122"/>
                <a:gd name="T27" fmla="*/ 97 h 122"/>
                <a:gd name="T28" fmla="*/ 4 w 122"/>
                <a:gd name="T29" fmla="*/ 81 h 122"/>
                <a:gd name="T30" fmla="*/ 0 w 122"/>
                <a:gd name="T31" fmla="*/ 61 h 122"/>
                <a:gd name="T32" fmla="*/ 61 w 122"/>
                <a:gd name="T33" fmla="*/ 61 h 122"/>
                <a:gd name="T34" fmla="*/ 61 w 122"/>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22">
                  <a:moveTo>
                    <a:pt x="61" y="0"/>
                  </a:moveTo>
                  <a:lnTo>
                    <a:pt x="81" y="4"/>
                  </a:lnTo>
                  <a:lnTo>
                    <a:pt x="97" y="12"/>
                  </a:lnTo>
                  <a:lnTo>
                    <a:pt x="110" y="25"/>
                  </a:lnTo>
                  <a:lnTo>
                    <a:pt x="120" y="42"/>
                  </a:lnTo>
                  <a:lnTo>
                    <a:pt x="122" y="61"/>
                  </a:lnTo>
                  <a:lnTo>
                    <a:pt x="120" y="81"/>
                  </a:lnTo>
                  <a:lnTo>
                    <a:pt x="110" y="97"/>
                  </a:lnTo>
                  <a:lnTo>
                    <a:pt x="97" y="110"/>
                  </a:lnTo>
                  <a:lnTo>
                    <a:pt x="81" y="119"/>
                  </a:lnTo>
                  <a:lnTo>
                    <a:pt x="61" y="122"/>
                  </a:lnTo>
                  <a:lnTo>
                    <a:pt x="43" y="119"/>
                  </a:lnTo>
                  <a:lnTo>
                    <a:pt x="25" y="110"/>
                  </a:lnTo>
                  <a:lnTo>
                    <a:pt x="12" y="97"/>
                  </a:lnTo>
                  <a:lnTo>
                    <a:pt x="4" y="81"/>
                  </a:lnTo>
                  <a:lnTo>
                    <a:pt x="0" y="61"/>
                  </a:lnTo>
                  <a:lnTo>
                    <a:pt x="61" y="61"/>
                  </a:lnTo>
                  <a:lnTo>
                    <a:pt x="6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4"/>
            <p:cNvSpPr>
              <a:spLocks/>
            </p:cNvSpPr>
            <p:nvPr/>
          </p:nvSpPr>
          <p:spPr bwMode="auto">
            <a:xfrm>
              <a:off x="2720406" y="4968094"/>
              <a:ext cx="65814" cy="73211"/>
            </a:xfrm>
            <a:custGeom>
              <a:avLst/>
              <a:gdLst>
                <a:gd name="T0" fmla="*/ 51 w 51"/>
                <a:gd name="T1" fmla="*/ 0 h 61"/>
                <a:gd name="T2" fmla="*/ 51 w 51"/>
                <a:gd name="T3" fmla="*/ 61 h 61"/>
                <a:gd name="T4" fmla="*/ 0 w 51"/>
                <a:gd name="T5" fmla="*/ 27 h 61"/>
                <a:gd name="T6" fmla="*/ 14 w 51"/>
                <a:gd name="T7" fmla="*/ 13 h 61"/>
                <a:gd name="T8" fmla="*/ 31 w 51"/>
                <a:gd name="T9" fmla="*/ 4 h 61"/>
                <a:gd name="T10" fmla="*/ 51 w 51"/>
                <a:gd name="T11" fmla="*/ 0 h 61"/>
              </a:gdLst>
              <a:ahLst/>
              <a:cxnLst>
                <a:cxn ang="0">
                  <a:pos x="T0" y="T1"/>
                </a:cxn>
                <a:cxn ang="0">
                  <a:pos x="T2" y="T3"/>
                </a:cxn>
                <a:cxn ang="0">
                  <a:pos x="T4" y="T5"/>
                </a:cxn>
                <a:cxn ang="0">
                  <a:pos x="T6" y="T7"/>
                </a:cxn>
                <a:cxn ang="0">
                  <a:pos x="T8" y="T9"/>
                </a:cxn>
                <a:cxn ang="0">
                  <a:pos x="T10" y="T11"/>
                </a:cxn>
              </a:cxnLst>
              <a:rect l="0" t="0" r="r" b="b"/>
              <a:pathLst>
                <a:path w="51" h="61">
                  <a:moveTo>
                    <a:pt x="51" y="0"/>
                  </a:moveTo>
                  <a:lnTo>
                    <a:pt x="51" y="61"/>
                  </a:lnTo>
                  <a:lnTo>
                    <a:pt x="0" y="27"/>
                  </a:lnTo>
                  <a:lnTo>
                    <a:pt x="14" y="13"/>
                  </a:lnTo>
                  <a:lnTo>
                    <a:pt x="31" y="4"/>
                  </a:lnTo>
                  <a:lnTo>
                    <a:pt x="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5"/>
            <p:cNvSpPr>
              <a:spLocks/>
            </p:cNvSpPr>
            <p:nvPr/>
          </p:nvSpPr>
          <p:spPr bwMode="auto">
            <a:xfrm>
              <a:off x="2703630" y="5005299"/>
              <a:ext cx="78718" cy="40806"/>
            </a:xfrm>
            <a:custGeom>
              <a:avLst/>
              <a:gdLst>
                <a:gd name="T0" fmla="*/ 11 w 61"/>
                <a:gd name="T1" fmla="*/ 0 h 34"/>
                <a:gd name="T2" fmla="*/ 61 w 61"/>
                <a:gd name="T3" fmla="*/ 34 h 34"/>
                <a:gd name="T4" fmla="*/ 0 w 61"/>
                <a:gd name="T5" fmla="*/ 34 h 34"/>
                <a:gd name="T6" fmla="*/ 3 w 61"/>
                <a:gd name="T7" fmla="*/ 16 h 34"/>
                <a:gd name="T8" fmla="*/ 11 w 61"/>
                <a:gd name="T9" fmla="*/ 0 h 34"/>
              </a:gdLst>
              <a:ahLst/>
              <a:cxnLst>
                <a:cxn ang="0">
                  <a:pos x="T0" y="T1"/>
                </a:cxn>
                <a:cxn ang="0">
                  <a:pos x="T2" y="T3"/>
                </a:cxn>
                <a:cxn ang="0">
                  <a:pos x="T4" y="T5"/>
                </a:cxn>
                <a:cxn ang="0">
                  <a:pos x="T6" y="T7"/>
                </a:cxn>
                <a:cxn ang="0">
                  <a:pos x="T8" y="T9"/>
                </a:cxn>
              </a:cxnLst>
              <a:rect l="0" t="0" r="r" b="b"/>
              <a:pathLst>
                <a:path w="61" h="34">
                  <a:moveTo>
                    <a:pt x="11" y="0"/>
                  </a:moveTo>
                  <a:lnTo>
                    <a:pt x="61" y="34"/>
                  </a:lnTo>
                  <a:lnTo>
                    <a:pt x="0" y="34"/>
                  </a:lnTo>
                  <a:lnTo>
                    <a:pt x="3" y="16"/>
                  </a:lnTo>
                  <a:lnTo>
                    <a:pt x="1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97"/>
            <p:cNvSpPr>
              <a:spLocks noChangeArrowheads="1"/>
            </p:cNvSpPr>
            <p:nvPr/>
          </p:nvSpPr>
          <p:spPr bwMode="auto">
            <a:xfrm>
              <a:off x="2899779" y="5037704"/>
              <a:ext cx="114851" cy="19203"/>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98"/>
            <p:cNvSpPr>
              <a:spLocks noChangeArrowheads="1"/>
            </p:cNvSpPr>
            <p:nvPr/>
          </p:nvSpPr>
          <p:spPr bwMode="auto">
            <a:xfrm>
              <a:off x="2899779" y="5080910"/>
              <a:ext cx="114851" cy="19203"/>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a:extLst>
              <a:ext uri="{FF2B5EF4-FFF2-40B4-BE49-F238E27FC236}">
                <a16:creationId xmlns:a16="http://schemas.microsoft.com/office/drawing/2014/main" id="{C26D32F6-BA7D-C058-309C-773145E7909E}"/>
              </a:ext>
            </a:extLst>
          </p:cNvPr>
          <p:cNvGrpSpPr/>
          <p:nvPr/>
        </p:nvGrpSpPr>
        <p:grpSpPr>
          <a:xfrm>
            <a:off x="4296643" y="3680473"/>
            <a:ext cx="3396955" cy="2002583"/>
            <a:chOff x="4510056" y="3688015"/>
            <a:chExt cx="3152587" cy="1738008"/>
          </a:xfrm>
        </p:grpSpPr>
        <p:sp>
          <p:nvSpPr>
            <p:cNvPr id="42" name="Freeform 21">
              <a:extLst>
                <a:ext uri="{FF2B5EF4-FFF2-40B4-BE49-F238E27FC236}">
                  <a16:creationId xmlns:a16="http://schemas.microsoft.com/office/drawing/2014/main" id="{F5E560C5-6EC5-0285-0364-481DA3E72CE6}"/>
                </a:ext>
              </a:extLst>
            </p:cNvPr>
            <p:cNvSpPr/>
            <p:nvPr/>
          </p:nvSpPr>
          <p:spPr>
            <a:xfrm>
              <a:off x="4510056" y="3688015"/>
              <a:ext cx="3152587" cy="1738008"/>
            </a:xfrm>
            <a:custGeom>
              <a:avLst/>
              <a:gdLst>
                <a:gd name="connsiteX0" fmla="*/ 0 w 3333749"/>
                <a:gd name="connsiteY0" fmla="*/ 0 h 2000250"/>
                <a:gd name="connsiteX1" fmla="*/ 3333749 w 3333749"/>
                <a:gd name="connsiteY1" fmla="*/ 0 h 2000250"/>
                <a:gd name="connsiteX2" fmla="*/ 3333749 w 3333749"/>
                <a:gd name="connsiteY2" fmla="*/ 2000250 h 2000250"/>
                <a:gd name="connsiteX3" fmla="*/ 0 w 3333749"/>
                <a:gd name="connsiteY3" fmla="*/ 2000250 h 2000250"/>
                <a:gd name="connsiteX4" fmla="*/ 0 w 3333749"/>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49" h="2000250">
                  <a:moveTo>
                    <a:pt x="0" y="0"/>
                  </a:moveTo>
                  <a:lnTo>
                    <a:pt x="3333749" y="0"/>
                  </a:lnTo>
                  <a:lnTo>
                    <a:pt x="3333749" y="2000250"/>
                  </a:lnTo>
                  <a:lnTo>
                    <a:pt x="0" y="2000250"/>
                  </a:lnTo>
                  <a:lnTo>
                    <a:pt x="0" y="0"/>
                  </a:lnTo>
                  <a:close/>
                </a:path>
              </a:pathLst>
            </a:custGeom>
            <a:solidFill>
              <a:schemeClr val="accent3">
                <a:lumMod val="20000"/>
                <a:lumOff val="80000"/>
              </a:schemeClr>
            </a:solid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400" b="1" kern="0" dirty="0">
                  <a:solidFill>
                    <a:srgbClr val="002F70"/>
                  </a:solidFill>
                  <a:latin typeface="+mj-lt"/>
                </a:rPr>
                <a:t>CollaboRate: </a:t>
              </a:r>
            </a:p>
            <a:p>
              <a:pPr marL="0" lvl="1" algn="l" defTabSz="755650" rtl="0">
                <a:lnSpc>
                  <a:spcPct val="90000"/>
                </a:lnSpc>
                <a:spcBef>
                  <a:spcPct val="0"/>
                </a:spcBef>
                <a:spcAft>
                  <a:spcPct val="15000"/>
                </a:spcAft>
              </a:pPr>
              <a:r>
                <a:rPr lang="en-US" b="1" dirty="0">
                  <a:solidFill>
                    <a:srgbClr val="002F70"/>
                  </a:solidFill>
                  <a:latin typeface="Calibri" panose="020F0502020204030204" pitchFamily="34" charset="0"/>
                </a:rPr>
                <a:t>Identify candidates’ preference for collaborative work</a:t>
              </a:r>
            </a:p>
          </p:txBody>
        </p:sp>
        <p:sp>
          <p:nvSpPr>
            <p:cNvPr id="45" name="Freeform 18">
              <a:extLst>
                <a:ext uri="{FF2B5EF4-FFF2-40B4-BE49-F238E27FC236}">
                  <a16:creationId xmlns:a16="http://schemas.microsoft.com/office/drawing/2014/main" id="{08258E8E-023D-772B-D122-FB8655892A78}"/>
                </a:ext>
              </a:extLst>
            </p:cNvPr>
            <p:cNvSpPr>
              <a:spLocks noEditPoints="1"/>
            </p:cNvSpPr>
            <p:nvPr/>
          </p:nvSpPr>
          <p:spPr bwMode="auto">
            <a:xfrm>
              <a:off x="6941880" y="4858707"/>
              <a:ext cx="629230" cy="476711"/>
            </a:xfrm>
            <a:custGeom>
              <a:avLst/>
              <a:gdLst>
                <a:gd name="T0" fmla="*/ 530 w 575"/>
                <a:gd name="T1" fmla="*/ 436 h 473"/>
                <a:gd name="T2" fmla="*/ 517 w 575"/>
                <a:gd name="T3" fmla="*/ 439 h 473"/>
                <a:gd name="T4" fmla="*/ 469 w 575"/>
                <a:gd name="T5" fmla="*/ 400 h 473"/>
                <a:gd name="T6" fmla="*/ 459 w 575"/>
                <a:gd name="T7" fmla="*/ 443 h 473"/>
                <a:gd name="T8" fmla="*/ 457 w 575"/>
                <a:gd name="T9" fmla="*/ 387 h 473"/>
                <a:gd name="T10" fmla="*/ 124 w 575"/>
                <a:gd name="T11" fmla="*/ 389 h 473"/>
                <a:gd name="T12" fmla="*/ 112 w 575"/>
                <a:gd name="T13" fmla="*/ 441 h 473"/>
                <a:gd name="T14" fmla="*/ 65 w 575"/>
                <a:gd name="T15" fmla="*/ 400 h 473"/>
                <a:gd name="T16" fmla="*/ 49 w 575"/>
                <a:gd name="T17" fmla="*/ 441 h 473"/>
                <a:gd name="T18" fmla="*/ 53 w 575"/>
                <a:gd name="T19" fmla="*/ 385 h 473"/>
                <a:gd name="T20" fmla="*/ 483 w 575"/>
                <a:gd name="T21" fmla="*/ 377 h 473"/>
                <a:gd name="T22" fmla="*/ 102 w 575"/>
                <a:gd name="T23" fmla="*/ 348 h 473"/>
                <a:gd name="T24" fmla="*/ 66 w 575"/>
                <a:gd name="T25" fmla="*/ 348 h 473"/>
                <a:gd name="T26" fmla="*/ 423 w 575"/>
                <a:gd name="T27" fmla="*/ 391 h 473"/>
                <a:gd name="T28" fmla="*/ 549 w 575"/>
                <a:gd name="T29" fmla="*/ 431 h 473"/>
                <a:gd name="T30" fmla="*/ 84 w 575"/>
                <a:gd name="T31" fmla="*/ 321 h 473"/>
                <a:gd name="T32" fmla="*/ 42 w 575"/>
                <a:gd name="T33" fmla="*/ 447 h 473"/>
                <a:gd name="T34" fmla="*/ 149 w 575"/>
                <a:gd name="T35" fmla="*/ 369 h 473"/>
                <a:gd name="T36" fmla="*/ 340 w 575"/>
                <a:gd name="T37" fmla="*/ 230 h 473"/>
                <a:gd name="T38" fmla="*/ 334 w 575"/>
                <a:gd name="T39" fmla="*/ 300 h 473"/>
                <a:gd name="T40" fmla="*/ 320 w 575"/>
                <a:gd name="T41" fmla="*/ 248 h 473"/>
                <a:gd name="T42" fmla="*/ 253 w 575"/>
                <a:gd name="T43" fmla="*/ 299 h 473"/>
                <a:gd name="T44" fmla="*/ 234 w 575"/>
                <a:gd name="T45" fmla="*/ 299 h 473"/>
                <a:gd name="T46" fmla="*/ 245 w 575"/>
                <a:gd name="T47" fmla="*/ 226 h 473"/>
                <a:gd name="T48" fmla="*/ 301 w 575"/>
                <a:gd name="T49" fmla="*/ 218 h 473"/>
                <a:gd name="T50" fmla="*/ 278 w 575"/>
                <a:gd name="T51" fmla="*/ 163 h 473"/>
                <a:gd name="T52" fmla="*/ 192 w 575"/>
                <a:gd name="T53" fmla="*/ 240 h 473"/>
                <a:gd name="T54" fmla="*/ 337 w 575"/>
                <a:gd name="T55" fmla="*/ 324 h 473"/>
                <a:gd name="T56" fmla="*/ 337 w 575"/>
                <a:gd name="T57" fmla="*/ 158 h 473"/>
                <a:gd name="T58" fmla="*/ 530 w 575"/>
                <a:gd name="T59" fmla="*/ 122 h 473"/>
                <a:gd name="T60" fmla="*/ 519 w 575"/>
                <a:gd name="T61" fmla="*/ 128 h 473"/>
                <a:gd name="T62" fmla="*/ 475 w 575"/>
                <a:gd name="T63" fmla="*/ 87 h 473"/>
                <a:gd name="T64" fmla="*/ 459 w 575"/>
                <a:gd name="T65" fmla="*/ 130 h 473"/>
                <a:gd name="T66" fmla="*/ 459 w 575"/>
                <a:gd name="T67" fmla="*/ 75 h 473"/>
                <a:gd name="T68" fmla="*/ 124 w 575"/>
                <a:gd name="T69" fmla="*/ 122 h 473"/>
                <a:gd name="T70" fmla="*/ 106 w 575"/>
                <a:gd name="T71" fmla="*/ 124 h 473"/>
                <a:gd name="T72" fmla="*/ 60 w 575"/>
                <a:gd name="T73" fmla="*/ 122 h 473"/>
                <a:gd name="T74" fmla="*/ 45 w 575"/>
                <a:gd name="T75" fmla="*/ 124 h 473"/>
                <a:gd name="T76" fmla="*/ 494 w 575"/>
                <a:gd name="T77" fmla="*/ 26 h 473"/>
                <a:gd name="T78" fmla="*/ 475 w 575"/>
                <a:gd name="T79" fmla="*/ 58 h 473"/>
                <a:gd name="T80" fmla="*/ 105 w 575"/>
                <a:gd name="T81" fmla="*/ 47 h 473"/>
                <a:gd name="T82" fmla="*/ 73 w 575"/>
                <a:gd name="T83" fmla="*/ 28 h 473"/>
                <a:gd name="T84" fmla="*/ 427 w 575"/>
                <a:gd name="T85" fmla="*/ 104 h 473"/>
                <a:gd name="T86" fmla="*/ 558 w 575"/>
                <a:gd name="T87" fmla="*/ 104 h 473"/>
                <a:gd name="T88" fmla="*/ 61 w 575"/>
                <a:gd name="T89" fmla="*/ 18 h 473"/>
                <a:gd name="T90" fmla="*/ 61 w 575"/>
                <a:gd name="T91" fmla="*/ 148 h 473"/>
                <a:gd name="T92" fmla="*/ 138 w 575"/>
                <a:gd name="T93" fmla="*/ 43 h 473"/>
                <a:gd name="T94" fmla="*/ 154 w 575"/>
                <a:gd name="T95" fmla="*/ 42 h 473"/>
                <a:gd name="T96" fmla="*/ 262 w 575"/>
                <a:gd name="T97" fmla="*/ 128 h 473"/>
                <a:gd name="T98" fmla="*/ 410 w 575"/>
                <a:gd name="T99" fmla="*/ 83 h 473"/>
                <a:gd name="T100" fmla="*/ 535 w 575"/>
                <a:gd name="T101" fmla="*/ 11 h 473"/>
                <a:gd name="T102" fmla="*/ 535 w 575"/>
                <a:gd name="T103" fmla="*/ 155 h 473"/>
                <a:gd name="T104" fmla="*/ 402 w 575"/>
                <a:gd name="T105" fmla="*/ 219 h 473"/>
                <a:gd name="T106" fmla="*/ 515 w 575"/>
                <a:gd name="T107" fmla="*/ 311 h 473"/>
                <a:gd name="T108" fmla="*/ 551 w 575"/>
                <a:gd name="T109" fmla="*/ 449 h 473"/>
                <a:gd name="T110" fmla="*/ 413 w 575"/>
                <a:gd name="T111" fmla="*/ 412 h 473"/>
                <a:gd name="T112" fmla="*/ 288 w 575"/>
                <a:gd name="T113" fmla="*/ 356 h 473"/>
                <a:gd name="T114" fmla="*/ 164 w 575"/>
                <a:gd name="T115" fmla="*/ 412 h 473"/>
                <a:gd name="T116" fmla="*/ 25 w 575"/>
                <a:gd name="T117" fmla="*/ 449 h 473"/>
                <a:gd name="T118" fmla="*/ 61 w 575"/>
                <a:gd name="T119" fmla="*/ 311 h 473"/>
                <a:gd name="T120" fmla="*/ 174 w 575"/>
                <a:gd name="T121" fmla="*/ 219 h 473"/>
                <a:gd name="T122" fmla="*/ 41 w 575"/>
                <a:gd name="T123" fmla="*/ 155 h 473"/>
                <a:gd name="T124" fmla="*/ 41 w 575"/>
                <a:gd name="T125" fmla="*/ 1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5" h="473">
                  <a:moveTo>
                    <a:pt x="462" y="385"/>
                  </a:moveTo>
                  <a:lnTo>
                    <a:pt x="526" y="385"/>
                  </a:lnTo>
                  <a:lnTo>
                    <a:pt x="527" y="387"/>
                  </a:lnTo>
                  <a:lnTo>
                    <a:pt x="529" y="388"/>
                  </a:lnTo>
                  <a:lnTo>
                    <a:pt x="530" y="389"/>
                  </a:lnTo>
                  <a:lnTo>
                    <a:pt x="530" y="392"/>
                  </a:lnTo>
                  <a:lnTo>
                    <a:pt x="530" y="433"/>
                  </a:lnTo>
                  <a:lnTo>
                    <a:pt x="530" y="436"/>
                  </a:lnTo>
                  <a:lnTo>
                    <a:pt x="530" y="439"/>
                  </a:lnTo>
                  <a:lnTo>
                    <a:pt x="529" y="440"/>
                  </a:lnTo>
                  <a:lnTo>
                    <a:pt x="527" y="443"/>
                  </a:lnTo>
                  <a:lnTo>
                    <a:pt x="526" y="443"/>
                  </a:lnTo>
                  <a:lnTo>
                    <a:pt x="523" y="443"/>
                  </a:lnTo>
                  <a:lnTo>
                    <a:pt x="522" y="443"/>
                  </a:lnTo>
                  <a:lnTo>
                    <a:pt x="519" y="440"/>
                  </a:lnTo>
                  <a:lnTo>
                    <a:pt x="517" y="439"/>
                  </a:lnTo>
                  <a:lnTo>
                    <a:pt x="514" y="436"/>
                  </a:lnTo>
                  <a:lnTo>
                    <a:pt x="514" y="433"/>
                  </a:lnTo>
                  <a:lnTo>
                    <a:pt x="514" y="400"/>
                  </a:lnTo>
                  <a:lnTo>
                    <a:pt x="510" y="400"/>
                  </a:lnTo>
                  <a:lnTo>
                    <a:pt x="510" y="447"/>
                  </a:lnTo>
                  <a:lnTo>
                    <a:pt x="475" y="447"/>
                  </a:lnTo>
                  <a:lnTo>
                    <a:pt x="475" y="400"/>
                  </a:lnTo>
                  <a:lnTo>
                    <a:pt x="469" y="400"/>
                  </a:lnTo>
                  <a:lnTo>
                    <a:pt x="469" y="433"/>
                  </a:lnTo>
                  <a:lnTo>
                    <a:pt x="469" y="436"/>
                  </a:lnTo>
                  <a:lnTo>
                    <a:pt x="469" y="439"/>
                  </a:lnTo>
                  <a:lnTo>
                    <a:pt x="467" y="440"/>
                  </a:lnTo>
                  <a:lnTo>
                    <a:pt x="466" y="443"/>
                  </a:lnTo>
                  <a:lnTo>
                    <a:pt x="463" y="443"/>
                  </a:lnTo>
                  <a:lnTo>
                    <a:pt x="462" y="443"/>
                  </a:lnTo>
                  <a:lnTo>
                    <a:pt x="459" y="443"/>
                  </a:lnTo>
                  <a:lnTo>
                    <a:pt x="457" y="440"/>
                  </a:lnTo>
                  <a:lnTo>
                    <a:pt x="455" y="439"/>
                  </a:lnTo>
                  <a:lnTo>
                    <a:pt x="453" y="436"/>
                  </a:lnTo>
                  <a:lnTo>
                    <a:pt x="453" y="433"/>
                  </a:lnTo>
                  <a:lnTo>
                    <a:pt x="453" y="392"/>
                  </a:lnTo>
                  <a:lnTo>
                    <a:pt x="453" y="389"/>
                  </a:lnTo>
                  <a:lnTo>
                    <a:pt x="455" y="388"/>
                  </a:lnTo>
                  <a:lnTo>
                    <a:pt x="457" y="387"/>
                  </a:lnTo>
                  <a:lnTo>
                    <a:pt x="459" y="385"/>
                  </a:lnTo>
                  <a:lnTo>
                    <a:pt x="462" y="385"/>
                  </a:lnTo>
                  <a:close/>
                  <a:moveTo>
                    <a:pt x="53" y="385"/>
                  </a:moveTo>
                  <a:lnTo>
                    <a:pt x="117" y="385"/>
                  </a:lnTo>
                  <a:lnTo>
                    <a:pt x="118" y="387"/>
                  </a:lnTo>
                  <a:lnTo>
                    <a:pt x="120" y="388"/>
                  </a:lnTo>
                  <a:lnTo>
                    <a:pt x="122" y="388"/>
                  </a:lnTo>
                  <a:lnTo>
                    <a:pt x="124" y="389"/>
                  </a:lnTo>
                  <a:lnTo>
                    <a:pt x="124" y="392"/>
                  </a:lnTo>
                  <a:lnTo>
                    <a:pt x="124" y="433"/>
                  </a:lnTo>
                  <a:lnTo>
                    <a:pt x="122" y="437"/>
                  </a:lnTo>
                  <a:lnTo>
                    <a:pt x="121" y="440"/>
                  </a:lnTo>
                  <a:lnTo>
                    <a:pt x="118" y="441"/>
                  </a:lnTo>
                  <a:lnTo>
                    <a:pt x="116" y="443"/>
                  </a:lnTo>
                  <a:lnTo>
                    <a:pt x="114" y="443"/>
                  </a:lnTo>
                  <a:lnTo>
                    <a:pt x="112" y="441"/>
                  </a:lnTo>
                  <a:lnTo>
                    <a:pt x="109" y="440"/>
                  </a:lnTo>
                  <a:lnTo>
                    <a:pt x="106" y="437"/>
                  </a:lnTo>
                  <a:lnTo>
                    <a:pt x="105" y="433"/>
                  </a:lnTo>
                  <a:lnTo>
                    <a:pt x="105" y="400"/>
                  </a:lnTo>
                  <a:lnTo>
                    <a:pt x="101" y="400"/>
                  </a:lnTo>
                  <a:lnTo>
                    <a:pt x="101" y="447"/>
                  </a:lnTo>
                  <a:lnTo>
                    <a:pt x="65" y="447"/>
                  </a:lnTo>
                  <a:lnTo>
                    <a:pt x="65" y="400"/>
                  </a:lnTo>
                  <a:lnTo>
                    <a:pt x="60" y="400"/>
                  </a:lnTo>
                  <a:lnTo>
                    <a:pt x="60" y="433"/>
                  </a:lnTo>
                  <a:lnTo>
                    <a:pt x="60" y="437"/>
                  </a:lnTo>
                  <a:lnTo>
                    <a:pt x="58" y="440"/>
                  </a:lnTo>
                  <a:lnTo>
                    <a:pt x="57" y="441"/>
                  </a:lnTo>
                  <a:lnTo>
                    <a:pt x="54" y="443"/>
                  </a:lnTo>
                  <a:lnTo>
                    <a:pt x="53" y="443"/>
                  </a:lnTo>
                  <a:lnTo>
                    <a:pt x="49" y="441"/>
                  </a:lnTo>
                  <a:lnTo>
                    <a:pt x="46" y="440"/>
                  </a:lnTo>
                  <a:lnTo>
                    <a:pt x="45" y="437"/>
                  </a:lnTo>
                  <a:lnTo>
                    <a:pt x="44" y="433"/>
                  </a:lnTo>
                  <a:lnTo>
                    <a:pt x="44" y="392"/>
                  </a:lnTo>
                  <a:lnTo>
                    <a:pt x="45" y="389"/>
                  </a:lnTo>
                  <a:lnTo>
                    <a:pt x="46" y="387"/>
                  </a:lnTo>
                  <a:lnTo>
                    <a:pt x="49" y="385"/>
                  </a:lnTo>
                  <a:lnTo>
                    <a:pt x="53" y="385"/>
                  </a:lnTo>
                  <a:close/>
                  <a:moveTo>
                    <a:pt x="494" y="337"/>
                  </a:moveTo>
                  <a:lnTo>
                    <a:pt x="505" y="340"/>
                  </a:lnTo>
                  <a:lnTo>
                    <a:pt x="513" y="348"/>
                  </a:lnTo>
                  <a:lnTo>
                    <a:pt x="515" y="359"/>
                  </a:lnTo>
                  <a:lnTo>
                    <a:pt x="513" y="369"/>
                  </a:lnTo>
                  <a:lnTo>
                    <a:pt x="505" y="377"/>
                  </a:lnTo>
                  <a:lnTo>
                    <a:pt x="494" y="380"/>
                  </a:lnTo>
                  <a:lnTo>
                    <a:pt x="483" y="377"/>
                  </a:lnTo>
                  <a:lnTo>
                    <a:pt x="475" y="369"/>
                  </a:lnTo>
                  <a:lnTo>
                    <a:pt x="473" y="359"/>
                  </a:lnTo>
                  <a:lnTo>
                    <a:pt x="475" y="348"/>
                  </a:lnTo>
                  <a:lnTo>
                    <a:pt x="483" y="340"/>
                  </a:lnTo>
                  <a:lnTo>
                    <a:pt x="494" y="337"/>
                  </a:lnTo>
                  <a:close/>
                  <a:moveTo>
                    <a:pt x="84" y="337"/>
                  </a:moveTo>
                  <a:lnTo>
                    <a:pt x="96" y="340"/>
                  </a:lnTo>
                  <a:lnTo>
                    <a:pt x="102" y="348"/>
                  </a:lnTo>
                  <a:lnTo>
                    <a:pt x="105" y="359"/>
                  </a:lnTo>
                  <a:lnTo>
                    <a:pt x="102" y="369"/>
                  </a:lnTo>
                  <a:lnTo>
                    <a:pt x="96" y="377"/>
                  </a:lnTo>
                  <a:lnTo>
                    <a:pt x="84" y="380"/>
                  </a:lnTo>
                  <a:lnTo>
                    <a:pt x="73" y="377"/>
                  </a:lnTo>
                  <a:lnTo>
                    <a:pt x="66" y="369"/>
                  </a:lnTo>
                  <a:lnTo>
                    <a:pt x="62" y="359"/>
                  </a:lnTo>
                  <a:lnTo>
                    <a:pt x="66" y="348"/>
                  </a:lnTo>
                  <a:lnTo>
                    <a:pt x="73" y="340"/>
                  </a:lnTo>
                  <a:lnTo>
                    <a:pt x="84" y="337"/>
                  </a:lnTo>
                  <a:close/>
                  <a:moveTo>
                    <a:pt x="493" y="321"/>
                  </a:moveTo>
                  <a:lnTo>
                    <a:pt x="471" y="325"/>
                  </a:lnTo>
                  <a:lnTo>
                    <a:pt x="453" y="335"/>
                  </a:lnTo>
                  <a:lnTo>
                    <a:pt x="437" y="349"/>
                  </a:lnTo>
                  <a:lnTo>
                    <a:pt x="427" y="369"/>
                  </a:lnTo>
                  <a:lnTo>
                    <a:pt x="423" y="391"/>
                  </a:lnTo>
                  <a:lnTo>
                    <a:pt x="427" y="412"/>
                  </a:lnTo>
                  <a:lnTo>
                    <a:pt x="437" y="431"/>
                  </a:lnTo>
                  <a:lnTo>
                    <a:pt x="453" y="447"/>
                  </a:lnTo>
                  <a:lnTo>
                    <a:pt x="471" y="456"/>
                  </a:lnTo>
                  <a:lnTo>
                    <a:pt x="493" y="460"/>
                  </a:lnTo>
                  <a:lnTo>
                    <a:pt x="514" y="456"/>
                  </a:lnTo>
                  <a:lnTo>
                    <a:pt x="534" y="447"/>
                  </a:lnTo>
                  <a:lnTo>
                    <a:pt x="549" y="431"/>
                  </a:lnTo>
                  <a:lnTo>
                    <a:pt x="558" y="412"/>
                  </a:lnTo>
                  <a:lnTo>
                    <a:pt x="562" y="391"/>
                  </a:lnTo>
                  <a:lnTo>
                    <a:pt x="558" y="369"/>
                  </a:lnTo>
                  <a:lnTo>
                    <a:pt x="549" y="349"/>
                  </a:lnTo>
                  <a:lnTo>
                    <a:pt x="534" y="335"/>
                  </a:lnTo>
                  <a:lnTo>
                    <a:pt x="514" y="325"/>
                  </a:lnTo>
                  <a:lnTo>
                    <a:pt x="493" y="321"/>
                  </a:lnTo>
                  <a:close/>
                  <a:moveTo>
                    <a:pt x="84" y="321"/>
                  </a:moveTo>
                  <a:lnTo>
                    <a:pt x="61" y="325"/>
                  </a:lnTo>
                  <a:lnTo>
                    <a:pt x="42" y="335"/>
                  </a:lnTo>
                  <a:lnTo>
                    <a:pt x="28" y="349"/>
                  </a:lnTo>
                  <a:lnTo>
                    <a:pt x="18" y="369"/>
                  </a:lnTo>
                  <a:lnTo>
                    <a:pt x="14" y="391"/>
                  </a:lnTo>
                  <a:lnTo>
                    <a:pt x="18" y="412"/>
                  </a:lnTo>
                  <a:lnTo>
                    <a:pt x="28" y="431"/>
                  </a:lnTo>
                  <a:lnTo>
                    <a:pt x="42" y="447"/>
                  </a:lnTo>
                  <a:lnTo>
                    <a:pt x="61" y="456"/>
                  </a:lnTo>
                  <a:lnTo>
                    <a:pt x="84" y="460"/>
                  </a:lnTo>
                  <a:lnTo>
                    <a:pt x="105" y="456"/>
                  </a:lnTo>
                  <a:lnTo>
                    <a:pt x="124" y="447"/>
                  </a:lnTo>
                  <a:lnTo>
                    <a:pt x="138" y="431"/>
                  </a:lnTo>
                  <a:lnTo>
                    <a:pt x="149" y="412"/>
                  </a:lnTo>
                  <a:lnTo>
                    <a:pt x="152" y="391"/>
                  </a:lnTo>
                  <a:lnTo>
                    <a:pt x="149" y="369"/>
                  </a:lnTo>
                  <a:lnTo>
                    <a:pt x="138" y="349"/>
                  </a:lnTo>
                  <a:lnTo>
                    <a:pt x="124" y="335"/>
                  </a:lnTo>
                  <a:lnTo>
                    <a:pt x="105" y="325"/>
                  </a:lnTo>
                  <a:lnTo>
                    <a:pt x="84" y="321"/>
                  </a:lnTo>
                  <a:close/>
                  <a:moveTo>
                    <a:pt x="245" y="226"/>
                  </a:moveTo>
                  <a:lnTo>
                    <a:pt x="334" y="226"/>
                  </a:lnTo>
                  <a:lnTo>
                    <a:pt x="337" y="227"/>
                  </a:lnTo>
                  <a:lnTo>
                    <a:pt x="340" y="230"/>
                  </a:lnTo>
                  <a:lnTo>
                    <a:pt x="342" y="232"/>
                  </a:lnTo>
                  <a:lnTo>
                    <a:pt x="342" y="236"/>
                  </a:lnTo>
                  <a:lnTo>
                    <a:pt x="342" y="295"/>
                  </a:lnTo>
                  <a:lnTo>
                    <a:pt x="342" y="298"/>
                  </a:lnTo>
                  <a:lnTo>
                    <a:pt x="341" y="299"/>
                  </a:lnTo>
                  <a:lnTo>
                    <a:pt x="340" y="300"/>
                  </a:lnTo>
                  <a:lnTo>
                    <a:pt x="337" y="300"/>
                  </a:lnTo>
                  <a:lnTo>
                    <a:pt x="334" y="300"/>
                  </a:lnTo>
                  <a:lnTo>
                    <a:pt x="332" y="300"/>
                  </a:lnTo>
                  <a:lnTo>
                    <a:pt x="329" y="300"/>
                  </a:lnTo>
                  <a:lnTo>
                    <a:pt x="326" y="300"/>
                  </a:lnTo>
                  <a:lnTo>
                    <a:pt x="324" y="299"/>
                  </a:lnTo>
                  <a:lnTo>
                    <a:pt x="322" y="299"/>
                  </a:lnTo>
                  <a:lnTo>
                    <a:pt x="321" y="298"/>
                  </a:lnTo>
                  <a:lnTo>
                    <a:pt x="320" y="295"/>
                  </a:lnTo>
                  <a:lnTo>
                    <a:pt x="320" y="248"/>
                  </a:lnTo>
                  <a:lnTo>
                    <a:pt x="318" y="248"/>
                  </a:lnTo>
                  <a:lnTo>
                    <a:pt x="318" y="317"/>
                  </a:lnTo>
                  <a:lnTo>
                    <a:pt x="262" y="317"/>
                  </a:lnTo>
                  <a:lnTo>
                    <a:pt x="262" y="248"/>
                  </a:lnTo>
                  <a:lnTo>
                    <a:pt x="254" y="248"/>
                  </a:lnTo>
                  <a:lnTo>
                    <a:pt x="254" y="295"/>
                  </a:lnTo>
                  <a:lnTo>
                    <a:pt x="254" y="298"/>
                  </a:lnTo>
                  <a:lnTo>
                    <a:pt x="253" y="299"/>
                  </a:lnTo>
                  <a:lnTo>
                    <a:pt x="252" y="300"/>
                  </a:lnTo>
                  <a:lnTo>
                    <a:pt x="250" y="300"/>
                  </a:lnTo>
                  <a:lnTo>
                    <a:pt x="248" y="300"/>
                  </a:lnTo>
                  <a:lnTo>
                    <a:pt x="245" y="300"/>
                  </a:lnTo>
                  <a:lnTo>
                    <a:pt x="242" y="300"/>
                  </a:lnTo>
                  <a:lnTo>
                    <a:pt x="240" y="300"/>
                  </a:lnTo>
                  <a:lnTo>
                    <a:pt x="237" y="299"/>
                  </a:lnTo>
                  <a:lnTo>
                    <a:pt x="234" y="299"/>
                  </a:lnTo>
                  <a:lnTo>
                    <a:pt x="233" y="298"/>
                  </a:lnTo>
                  <a:lnTo>
                    <a:pt x="232" y="295"/>
                  </a:lnTo>
                  <a:lnTo>
                    <a:pt x="232" y="236"/>
                  </a:lnTo>
                  <a:lnTo>
                    <a:pt x="233" y="234"/>
                  </a:lnTo>
                  <a:lnTo>
                    <a:pt x="236" y="231"/>
                  </a:lnTo>
                  <a:lnTo>
                    <a:pt x="238" y="228"/>
                  </a:lnTo>
                  <a:lnTo>
                    <a:pt x="242" y="227"/>
                  </a:lnTo>
                  <a:lnTo>
                    <a:pt x="245" y="226"/>
                  </a:lnTo>
                  <a:close/>
                  <a:moveTo>
                    <a:pt x="289" y="160"/>
                  </a:moveTo>
                  <a:lnTo>
                    <a:pt x="301" y="163"/>
                  </a:lnTo>
                  <a:lnTo>
                    <a:pt x="310" y="168"/>
                  </a:lnTo>
                  <a:lnTo>
                    <a:pt x="317" y="178"/>
                  </a:lnTo>
                  <a:lnTo>
                    <a:pt x="320" y="190"/>
                  </a:lnTo>
                  <a:lnTo>
                    <a:pt x="317" y="202"/>
                  </a:lnTo>
                  <a:lnTo>
                    <a:pt x="310" y="211"/>
                  </a:lnTo>
                  <a:lnTo>
                    <a:pt x="301" y="218"/>
                  </a:lnTo>
                  <a:lnTo>
                    <a:pt x="289" y="220"/>
                  </a:lnTo>
                  <a:lnTo>
                    <a:pt x="278" y="218"/>
                  </a:lnTo>
                  <a:lnTo>
                    <a:pt x="269" y="211"/>
                  </a:lnTo>
                  <a:lnTo>
                    <a:pt x="262" y="202"/>
                  </a:lnTo>
                  <a:lnTo>
                    <a:pt x="260" y="190"/>
                  </a:lnTo>
                  <a:lnTo>
                    <a:pt x="262" y="178"/>
                  </a:lnTo>
                  <a:lnTo>
                    <a:pt x="269" y="168"/>
                  </a:lnTo>
                  <a:lnTo>
                    <a:pt x="278" y="163"/>
                  </a:lnTo>
                  <a:lnTo>
                    <a:pt x="289" y="160"/>
                  </a:lnTo>
                  <a:close/>
                  <a:moveTo>
                    <a:pt x="288" y="144"/>
                  </a:moveTo>
                  <a:lnTo>
                    <a:pt x="262" y="148"/>
                  </a:lnTo>
                  <a:lnTo>
                    <a:pt x="240" y="158"/>
                  </a:lnTo>
                  <a:lnTo>
                    <a:pt x="220" y="172"/>
                  </a:lnTo>
                  <a:lnTo>
                    <a:pt x="205" y="192"/>
                  </a:lnTo>
                  <a:lnTo>
                    <a:pt x="196" y="215"/>
                  </a:lnTo>
                  <a:lnTo>
                    <a:pt x="192" y="240"/>
                  </a:lnTo>
                  <a:lnTo>
                    <a:pt x="196" y="267"/>
                  </a:lnTo>
                  <a:lnTo>
                    <a:pt x="205" y="290"/>
                  </a:lnTo>
                  <a:lnTo>
                    <a:pt x="220" y="308"/>
                  </a:lnTo>
                  <a:lnTo>
                    <a:pt x="240" y="324"/>
                  </a:lnTo>
                  <a:lnTo>
                    <a:pt x="262" y="333"/>
                  </a:lnTo>
                  <a:lnTo>
                    <a:pt x="288" y="337"/>
                  </a:lnTo>
                  <a:lnTo>
                    <a:pt x="314" y="333"/>
                  </a:lnTo>
                  <a:lnTo>
                    <a:pt x="337" y="324"/>
                  </a:lnTo>
                  <a:lnTo>
                    <a:pt x="356" y="308"/>
                  </a:lnTo>
                  <a:lnTo>
                    <a:pt x="371" y="290"/>
                  </a:lnTo>
                  <a:lnTo>
                    <a:pt x="381" y="267"/>
                  </a:lnTo>
                  <a:lnTo>
                    <a:pt x="385" y="240"/>
                  </a:lnTo>
                  <a:lnTo>
                    <a:pt x="381" y="215"/>
                  </a:lnTo>
                  <a:lnTo>
                    <a:pt x="371" y="192"/>
                  </a:lnTo>
                  <a:lnTo>
                    <a:pt x="356" y="172"/>
                  </a:lnTo>
                  <a:lnTo>
                    <a:pt x="337" y="158"/>
                  </a:lnTo>
                  <a:lnTo>
                    <a:pt x="314" y="148"/>
                  </a:lnTo>
                  <a:lnTo>
                    <a:pt x="288" y="144"/>
                  </a:lnTo>
                  <a:close/>
                  <a:moveTo>
                    <a:pt x="462" y="75"/>
                  </a:moveTo>
                  <a:lnTo>
                    <a:pt x="526" y="75"/>
                  </a:lnTo>
                  <a:lnTo>
                    <a:pt x="529" y="75"/>
                  </a:lnTo>
                  <a:lnTo>
                    <a:pt x="530" y="76"/>
                  </a:lnTo>
                  <a:lnTo>
                    <a:pt x="530" y="79"/>
                  </a:lnTo>
                  <a:lnTo>
                    <a:pt x="530" y="122"/>
                  </a:lnTo>
                  <a:lnTo>
                    <a:pt x="530" y="124"/>
                  </a:lnTo>
                  <a:lnTo>
                    <a:pt x="530" y="127"/>
                  </a:lnTo>
                  <a:lnTo>
                    <a:pt x="529" y="128"/>
                  </a:lnTo>
                  <a:lnTo>
                    <a:pt x="527" y="130"/>
                  </a:lnTo>
                  <a:lnTo>
                    <a:pt x="526" y="130"/>
                  </a:lnTo>
                  <a:lnTo>
                    <a:pt x="523" y="130"/>
                  </a:lnTo>
                  <a:lnTo>
                    <a:pt x="522" y="130"/>
                  </a:lnTo>
                  <a:lnTo>
                    <a:pt x="519" y="128"/>
                  </a:lnTo>
                  <a:lnTo>
                    <a:pt x="517" y="127"/>
                  </a:lnTo>
                  <a:lnTo>
                    <a:pt x="514" y="124"/>
                  </a:lnTo>
                  <a:lnTo>
                    <a:pt x="514" y="122"/>
                  </a:lnTo>
                  <a:lnTo>
                    <a:pt x="514" y="87"/>
                  </a:lnTo>
                  <a:lnTo>
                    <a:pt x="510" y="87"/>
                  </a:lnTo>
                  <a:lnTo>
                    <a:pt x="510" y="136"/>
                  </a:lnTo>
                  <a:lnTo>
                    <a:pt x="475" y="136"/>
                  </a:lnTo>
                  <a:lnTo>
                    <a:pt x="475" y="87"/>
                  </a:lnTo>
                  <a:lnTo>
                    <a:pt x="469" y="87"/>
                  </a:lnTo>
                  <a:lnTo>
                    <a:pt x="469" y="122"/>
                  </a:lnTo>
                  <a:lnTo>
                    <a:pt x="469" y="124"/>
                  </a:lnTo>
                  <a:lnTo>
                    <a:pt x="467" y="127"/>
                  </a:lnTo>
                  <a:lnTo>
                    <a:pt x="466" y="130"/>
                  </a:lnTo>
                  <a:lnTo>
                    <a:pt x="463" y="130"/>
                  </a:lnTo>
                  <a:lnTo>
                    <a:pt x="462" y="130"/>
                  </a:lnTo>
                  <a:lnTo>
                    <a:pt x="459" y="130"/>
                  </a:lnTo>
                  <a:lnTo>
                    <a:pt x="455" y="127"/>
                  </a:lnTo>
                  <a:lnTo>
                    <a:pt x="454" y="124"/>
                  </a:lnTo>
                  <a:lnTo>
                    <a:pt x="453" y="122"/>
                  </a:lnTo>
                  <a:lnTo>
                    <a:pt x="453" y="79"/>
                  </a:lnTo>
                  <a:lnTo>
                    <a:pt x="453" y="78"/>
                  </a:lnTo>
                  <a:lnTo>
                    <a:pt x="455" y="76"/>
                  </a:lnTo>
                  <a:lnTo>
                    <a:pt x="457" y="75"/>
                  </a:lnTo>
                  <a:lnTo>
                    <a:pt x="459" y="75"/>
                  </a:lnTo>
                  <a:lnTo>
                    <a:pt x="462" y="75"/>
                  </a:lnTo>
                  <a:close/>
                  <a:moveTo>
                    <a:pt x="53" y="75"/>
                  </a:moveTo>
                  <a:lnTo>
                    <a:pt x="117" y="75"/>
                  </a:lnTo>
                  <a:lnTo>
                    <a:pt x="118" y="75"/>
                  </a:lnTo>
                  <a:lnTo>
                    <a:pt x="121" y="76"/>
                  </a:lnTo>
                  <a:lnTo>
                    <a:pt x="122" y="78"/>
                  </a:lnTo>
                  <a:lnTo>
                    <a:pt x="124" y="79"/>
                  </a:lnTo>
                  <a:lnTo>
                    <a:pt x="124" y="122"/>
                  </a:lnTo>
                  <a:lnTo>
                    <a:pt x="122" y="124"/>
                  </a:lnTo>
                  <a:lnTo>
                    <a:pt x="121" y="127"/>
                  </a:lnTo>
                  <a:lnTo>
                    <a:pt x="118" y="130"/>
                  </a:lnTo>
                  <a:lnTo>
                    <a:pt x="116" y="130"/>
                  </a:lnTo>
                  <a:lnTo>
                    <a:pt x="114" y="130"/>
                  </a:lnTo>
                  <a:lnTo>
                    <a:pt x="112" y="130"/>
                  </a:lnTo>
                  <a:lnTo>
                    <a:pt x="109" y="127"/>
                  </a:lnTo>
                  <a:lnTo>
                    <a:pt x="106" y="124"/>
                  </a:lnTo>
                  <a:lnTo>
                    <a:pt x="105" y="122"/>
                  </a:lnTo>
                  <a:lnTo>
                    <a:pt x="105" y="87"/>
                  </a:lnTo>
                  <a:lnTo>
                    <a:pt x="101" y="87"/>
                  </a:lnTo>
                  <a:lnTo>
                    <a:pt x="101" y="136"/>
                  </a:lnTo>
                  <a:lnTo>
                    <a:pt x="65" y="136"/>
                  </a:lnTo>
                  <a:lnTo>
                    <a:pt x="65" y="87"/>
                  </a:lnTo>
                  <a:lnTo>
                    <a:pt x="60" y="87"/>
                  </a:lnTo>
                  <a:lnTo>
                    <a:pt x="60" y="122"/>
                  </a:lnTo>
                  <a:lnTo>
                    <a:pt x="60" y="124"/>
                  </a:lnTo>
                  <a:lnTo>
                    <a:pt x="58" y="127"/>
                  </a:lnTo>
                  <a:lnTo>
                    <a:pt x="57" y="130"/>
                  </a:lnTo>
                  <a:lnTo>
                    <a:pt x="54" y="130"/>
                  </a:lnTo>
                  <a:lnTo>
                    <a:pt x="53" y="130"/>
                  </a:lnTo>
                  <a:lnTo>
                    <a:pt x="49" y="130"/>
                  </a:lnTo>
                  <a:lnTo>
                    <a:pt x="46" y="127"/>
                  </a:lnTo>
                  <a:lnTo>
                    <a:pt x="45" y="124"/>
                  </a:lnTo>
                  <a:lnTo>
                    <a:pt x="44" y="122"/>
                  </a:lnTo>
                  <a:lnTo>
                    <a:pt x="44" y="79"/>
                  </a:lnTo>
                  <a:lnTo>
                    <a:pt x="45" y="78"/>
                  </a:lnTo>
                  <a:lnTo>
                    <a:pt x="46" y="76"/>
                  </a:lnTo>
                  <a:lnTo>
                    <a:pt x="48" y="75"/>
                  </a:lnTo>
                  <a:lnTo>
                    <a:pt x="50" y="75"/>
                  </a:lnTo>
                  <a:lnTo>
                    <a:pt x="53" y="75"/>
                  </a:lnTo>
                  <a:close/>
                  <a:moveTo>
                    <a:pt x="494" y="26"/>
                  </a:moveTo>
                  <a:lnTo>
                    <a:pt x="505" y="28"/>
                  </a:lnTo>
                  <a:lnTo>
                    <a:pt x="513" y="36"/>
                  </a:lnTo>
                  <a:lnTo>
                    <a:pt x="515" y="47"/>
                  </a:lnTo>
                  <a:lnTo>
                    <a:pt x="513" y="58"/>
                  </a:lnTo>
                  <a:lnTo>
                    <a:pt x="505" y="64"/>
                  </a:lnTo>
                  <a:lnTo>
                    <a:pt x="494" y="68"/>
                  </a:lnTo>
                  <a:lnTo>
                    <a:pt x="483" y="64"/>
                  </a:lnTo>
                  <a:lnTo>
                    <a:pt x="475" y="58"/>
                  </a:lnTo>
                  <a:lnTo>
                    <a:pt x="473" y="47"/>
                  </a:lnTo>
                  <a:lnTo>
                    <a:pt x="475" y="36"/>
                  </a:lnTo>
                  <a:lnTo>
                    <a:pt x="483" y="28"/>
                  </a:lnTo>
                  <a:lnTo>
                    <a:pt x="494" y="26"/>
                  </a:lnTo>
                  <a:close/>
                  <a:moveTo>
                    <a:pt x="84" y="26"/>
                  </a:moveTo>
                  <a:lnTo>
                    <a:pt x="96" y="28"/>
                  </a:lnTo>
                  <a:lnTo>
                    <a:pt x="102" y="36"/>
                  </a:lnTo>
                  <a:lnTo>
                    <a:pt x="105" y="47"/>
                  </a:lnTo>
                  <a:lnTo>
                    <a:pt x="102" y="58"/>
                  </a:lnTo>
                  <a:lnTo>
                    <a:pt x="96" y="64"/>
                  </a:lnTo>
                  <a:lnTo>
                    <a:pt x="84" y="68"/>
                  </a:lnTo>
                  <a:lnTo>
                    <a:pt x="73" y="64"/>
                  </a:lnTo>
                  <a:lnTo>
                    <a:pt x="66" y="58"/>
                  </a:lnTo>
                  <a:lnTo>
                    <a:pt x="62" y="47"/>
                  </a:lnTo>
                  <a:lnTo>
                    <a:pt x="66" y="36"/>
                  </a:lnTo>
                  <a:lnTo>
                    <a:pt x="73" y="28"/>
                  </a:lnTo>
                  <a:lnTo>
                    <a:pt x="84" y="26"/>
                  </a:lnTo>
                  <a:close/>
                  <a:moveTo>
                    <a:pt x="493" y="14"/>
                  </a:moveTo>
                  <a:lnTo>
                    <a:pt x="471" y="18"/>
                  </a:lnTo>
                  <a:lnTo>
                    <a:pt x="453" y="27"/>
                  </a:lnTo>
                  <a:lnTo>
                    <a:pt x="437" y="43"/>
                  </a:lnTo>
                  <a:lnTo>
                    <a:pt x="427" y="62"/>
                  </a:lnTo>
                  <a:lnTo>
                    <a:pt x="423" y="83"/>
                  </a:lnTo>
                  <a:lnTo>
                    <a:pt x="427" y="104"/>
                  </a:lnTo>
                  <a:lnTo>
                    <a:pt x="437" y="124"/>
                  </a:lnTo>
                  <a:lnTo>
                    <a:pt x="453" y="139"/>
                  </a:lnTo>
                  <a:lnTo>
                    <a:pt x="471" y="148"/>
                  </a:lnTo>
                  <a:lnTo>
                    <a:pt x="493" y="152"/>
                  </a:lnTo>
                  <a:lnTo>
                    <a:pt x="514" y="148"/>
                  </a:lnTo>
                  <a:lnTo>
                    <a:pt x="534" y="139"/>
                  </a:lnTo>
                  <a:lnTo>
                    <a:pt x="549" y="124"/>
                  </a:lnTo>
                  <a:lnTo>
                    <a:pt x="558" y="104"/>
                  </a:lnTo>
                  <a:lnTo>
                    <a:pt x="562" y="83"/>
                  </a:lnTo>
                  <a:lnTo>
                    <a:pt x="558" y="62"/>
                  </a:lnTo>
                  <a:lnTo>
                    <a:pt x="549" y="43"/>
                  </a:lnTo>
                  <a:lnTo>
                    <a:pt x="534" y="27"/>
                  </a:lnTo>
                  <a:lnTo>
                    <a:pt x="514" y="18"/>
                  </a:lnTo>
                  <a:lnTo>
                    <a:pt x="493" y="14"/>
                  </a:lnTo>
                  <a:close/>
                  <a:moveTo>
                    <a:pt x="84" y="14"/>
                  </a:moveTo>
                  <a:lnTo>
                    <a:pt x="61" y="18"/>
                  </a:lnTo>
                  <a:lnTo>
                    <a:pt x="42" y="27"/>
                  </a:lnTo>
                  <a:lnTo>
                    <a:pt x="28" y="43"/>
                  </a:lnTo>
                  <a:lnTo>
                    <a:pt x="18" y="62"/>
                  </a:lnTo>
                  <a:lnTo>
                    <a:pt x="14" y="83"/>
                  </a:lnTo>
                  <a:lnTo>
                    <a:pt x="18" y="104"/>
                  </a:lnTo>
                  <a:lnTo>
                    <a:pt x="28" y="124"/>
                  </a:lnTo>
                  <a:lnTo>
                    <a:pt x="42" y="139"/>
                  </a:lnTo>
                  <a:lnTo>
                    <a:pt x="61" y="148"/>
                  </a:lnTo>
                  <a:lnTo>
                    <a:pt x="84" y="152"/>
                  </a:lnTo>
                  <a:lnTo>
                    <a:pt x="105" y="148"/>
                  </a:lnTo>
                  <a:lnTo>
                    <a:pt x="124" y="139"/>
                  </a:lnTo>
                  <a:lnTo>
                    <a:pt x="138" y="124"/>
                  </a:lnTo>
                  <a:lnTo>
                    <a:pt x="149" y="104"/>
                  </a:lnTo>
                  <a:lnTo>
                    <a:pt x="152" y="83"/>
                  </a:lnTo>
                  <a:lnTo>
                    <a:pt x="149" y="62"/>
                  </a:lnTo>
                  <a:lnTo>
                    <a:pt x="138" y="43"/>
                  </a:lnTo>
                  <a:lnTo>
                    <a:pt x="124" y="27"/>
                  </a:lnTo>
                  <a:lnTo>
                    <a:pt x="105" y="18"/>
                  </a:lnTo>
                  <a:lnTo>
                    <a:pt x="84" y="14"/>
                  </a:lnTo>
                  <a:close/>
                  <a:moveTo>
                    <a:pt x="84" y="0"/>
                  </a:moveTo>
                  <a:lnTo>
                    <a:pt x="105" y="3"/>
                  </a:lnTo>
                  <a:lnTo>
                    <a:pt x="125" y="11"/>
                  </a:lnTo>
                  <a:lnTo>
                    <a:pt x="142" y="24"/>
                  </a:lnTo>
                  <a:lnTo>
                    <a:pt x="154" y="42"/>
                  </a:lnTo>
                  <a:lnTo>
                    <a:pt x="164" y="60"/>
                  </a:lnTo>
                  <a:lnTo>
                    <a:pt x="166" y="83"/>
                  </a:lnTo>
                  <a:lnTo>
                    <a:pt x="164" y="106"/>
                  </a:lnTo>
                  <a:lnTo>
                    <a:pt x="154" y="126"/>
                  </a:lnTo>
                  <a:lnTo>
                    <a:pt x="201" y="164"/>
                  </a:lnTo>
                  <a:lnTo>
                    <a:pt x="218" y="148"/>
                  </a:lnTo>
                  <a:lnTo>
                    <a:pt x="240" y="136"/>
                  </a:lnTo>
                  <a:lnTo>
                    <a:pt x="262" y="128"/>
                  </a:lnTo>
                  <a:lnTo>
                    <a:pt x="288" y="126"/>
                  </a:lnTo>
                  <a:lnTo>
                    <a:pt x="313" y="128"/>
                  </a:lnTo>
                  <a:lnTo>
                    <a:pt x="337" y="136"/>
                  </a:lnTo>
                  <a:lnTo>
                    <a:pt x="358" y="148"/>
                  </a:lnTo>
                  <a:lnTo>
                    <a:pt x="375" y="164"/>
                  </a:lnTo>
                  <a:lnTo>
                    <a:pt x="422" y="126"/>
                  </a:lnTo>
                  <a:lnTo>
                    <a:pt x="413" y="106"/>
                  </a:lnTo>
                  <a:lnTo>
                    <a:pt x="410" y="83"/>
                  </a:lnTo>
                  <a:lnTo>
                    <a:pt x="413" y="60"/>
                  </a:lnTo>
                  <a:lnTo>
                    <a:pt x="421" y="42"/>
                  </a:lnTo>
                  <a:lnTo>
                    <a:pt x="434" y="24"/>
                  </a:lnTo>
                  <a:lnTo>
                    <a:pt x="451" y="11"/>
                  </a:lnTo>
                  <a:lnTo>
                    <a:pt x="471" y="3"/>
                  </a:lnTo>
                  <a:lnTo>
                    <a:pt x="493" y="0"/>
                  </a:lnTo>
                  <a:lnTo>
                    <a:pt x="515" y="3"/>
                  </a:lnTo>
                  <a:lnTo>
                    <a:pt x="535" y="11"/>
                  </a:lnTo>
                  <a:lnTo>
                    <a:pt x="551" y="24"/>
                  </a:lnTo>
                  <a:lnTo>
                    <a:pt x="565" y="42"/>
                  </a:lnTo>
                  <a:lnTo>
                    <a:pt x="573" y="60"/>
                  </a:lnTo>
                  <a:lnTo>
                    <a:pt x="575" y="83"/>
                  </a:lnTo>
                  <a:lnTo>
                    <a:pt x="573" y="106"/>
                  </a:lnTo>
                  <a:lnTo>
                    <a:pt x="565" y="124"/>
                  </a:lnTo>
                  <a:lnTo>
                    <a:pt x="551" y="142"/>
                  </a:lnTo>
                  <a:lnTo>
                    <a:pt x="535" y="155"/>
                  </a:lnTo>
                  <a:lnTo>
                    <a:pt x="515" y="163"/>
                  </a:lnTo>
                  <a:lnTo>
                    <a:pt x="493" y="166"/>
                  </a:lnTo>
                  <a:lnTo>
                    <a:pt x="471" y="163"/>
                  </a:lnTo>
                  <a:lnTo>
                    <a:pt x="451" y="155"/>
                  </a:lnTo>
                  <a:lnTo>
                    <a:pt x="434" y="142"/>
                  </a:lnTo>
                  <a:lnTo>
                    <a:pt x="387" y="182"/>
                  </a:lnTo>
                  <a:lnTo>
                    <a:pt x="397" y="199"/>
                  </a:lnTo>
                  <a:lnTo>
                    <a:pt x="402" y="219"/>
                  </a:lnTo>
                  <a:lnTo>
                    <a:pt x="403" y="240"/>
                  </a:lnTo>
                  <a:lnTo>
                    <a:pt x="401" y="270"/>
                  </a:lnTo>
                  <a:lnTo>
                    <a:pt x="390" y="295"/>
                  </a:lnTo>
                  <a:lnTo>
                    <a:pt x="434" y="332"/>
                  </a:lnTo>
                  <a:lnTo>
                    <a:pt x="451" y="319"/>
                  </a:lnTo>
                  <a:lnTo>
                    <a:pt x="471" y="311"/>
                  </a:lnTo>
                  <a:lnTo>
                    <a:pt x="493" y="308"/>
                  </a:lnTo>
                  <a:lnTo>
                    <a:pt x="515" y="311"/>
                  </a:lnTo>
                  <a:lnTo>
                    <a:pt x="535" y="319"/>
                  </a:lnTo>
                  <a:lnTo>
                    <a:pt x="551" y="332"/>
                  </a:lnTo>
                  <a:lnTo>
                    <a:pt x="565" y="348"/>
                  </a:lnTo>
                  <a:lnTo>
                    <a:pt x="573" y="368"/>
                  </a:lnTo>
                  <a:lnTo>
                    <a:pt x="575" y="391"/>
                  </a:lnTo>
                  <a:lnTo>
                    <a:pt x="573" y="412"/>
                  </a:lnTo>
                  <a:lnTo>
                    <a:pt x="565" y="432"/>
                  </a:lnTo>
                  <a:lnTo>
                    <a:pt x="551" y="449"/>
                  </a:lnTo>
                  <a:lnTo>
                    <a:pt x="535" y="463"/>
                  </a:lnTo>
                  <a:lnTo>
                    <a:pt x="515" y="471"/>
                  </a:lnTo>
                  <a:lnTo>
                    <a:pt x="493" y="473"/>
                  </a:lnTo>
                  <a:lnTo>
                    <a:pt x="471" y="471"/>
                  </a:lnTo>
                  <a:lnTo>
                    <a:pt x="451" y="463"/>
                  </a:lnTo>
                  <a:lnTo>
                    <a:pt x="434" y="449"/>
                  </a:lnTo>
                  <a:lnTo>
                    <a:pt x="421" y="432"/>
                  </a:lnTo>
                  <a:lnTo>
                    <a:pt x="413" y="412"/>
                  </a:lnTo>
                  <a:lnTo>
                    <a:pt x="410" y="391"/>
                  </a:lnTo>
                  <a:lnTo>
                    <a:pt x="413" y="368"/>
                  </a:lnTo>
                  <a:lnTo>
                    <a:pt x="422" y="348"/>
                  </a:lnTo>
                  <a:lnTo>
                    <a:pt x="379" y="312"/>
                  </a:lnTo>
                  <a:lnTo>
                    <a:pt x="361" y="331"/>
                  </a:lnTo>
                  <a:lnTo>
                    <a:pt x="340" y="344"/>
                  </a:lnTo>
                  <a:lnTo>
                    <a:pt x="316" y="353"/>
                  </a:lnTo>
                  <a:lnTo>
                    <a:pt x="288" y="356"/>
                  </a:lnTo>
                  <a:lnTo>
                    <a:pt x="261" y="353"/>
                  </a:lnTo>
                  <a:lnTo>
                    <a:pt x="237" y="344"/>
                  </a:lnTo>
                  <a:lnTo>
                    <a:pt x="216" y="331"/>
                  </a:lnTo>
                  <a:lnTo>
                    <a:pt x="197" y="312"/>
                  </a:lnTo>
                  <a:lnTo>
                    <a:pt x="154" y="348"/>
                  </a:lnTo>
                  <a:lnTo>
                    <a:pt x="164" y="368"/>
                  </a:lnTo>
                  <a:lnTo>
                    <a:pt x="166" y="391"/>
                  </a:lnTo>
                  <a:lnTo>
                    <a:pt x="164" y="412"/>
                  </a:lnTo>
                  <a:lnTo>
                    <a:pt x="154" y="432"/>
                  </a:lnTo>
                  <a:lnTo>
                    <a:pt x="142" y="449"/>
                  </a:lnTo>
                  <a:lnTo>
                    <a:pt x="125" y="463"/>
                  </a:lnTo>
                  <a:lnTo>
                    <a:pt x="105" y="471"/>
                  </a:lnTo>
                  <a:lnTo>
                    <a:pt x="84" y="473"/>
                  </a:lnTo>
                  <a:lnTo>
                    <a:pt x="61" y="471"/>
                  </a:lnTo>
                  <a:lnTo>
                    <a:pt x="41" y="463"/>
                  </a:lnTo>
                  <a:lnTo>
                    <a:pt x="25" y="449"/>
                  </a:lnTo>
                  <a:lnTo>
                    <a:pt x="12" y="432"/>
                  </a:lnTo>
                  <a:lnTo>
                    <a:pt x="4" y="412"/>
                  </a:lnTo>
                  <a:lnTo>
                    <a:pt x="0" y="391"/>
                  </a:lnTo>
                  <a:lnTo>
                    <a:pt x="4" y="368"/>
                  </a:lnTo>
                  <a:lnTo>
                    <a:pt x="12" y="348"/>
                  </a:lnTo>
                  <a:lnTo>
                    <a:pt x="25" y="332"/>
                  </a:lnTo>
                  <a:lnTo>
                    <a:pt x="41" y="319"/>
                  </a:lnTo>
                  <a:lnTo>
                    <a:pt x="61" y="311"/>
                  </a:lnTo>
                  <a:lnTo>
                    <a:pt x="84" y="308"/>
                  </a:lnTo>
                  <a:lnTo>
                    <a:pt x="105" y="311"/>
                  </a:lnTo>
                  <a:lnTo>
                    <a:pt x="125" y="319"/>
                  </a:lnTo>
                  <a:lnTo>
                    <a:pt x="142" y="332"/>
                  </a:lnTo>
                  <a:lnTo>
                    <a:pt x="186" y="295"/>
                  </a:lnTo>
                  <a:lnTo>
                    <a:pt x="176" y="270"/>
                  </a:lnTo>
                  <a:lnTo>
                    <a:pt x="173" y="240"/>
                  </a:lnTo>
                  <a:lnTo>
                    <a:pt x="174" y="219"/>
                  </a:lnTo>
                  <a:lnTo>
                    <a:pt x="180" y="199"/>
                  </a:lnTo>
                  <a:lnTo>
                    <a:pt x="189" y="180"/>
                  </a:lnTo>
                  <a:lnTo>
                    <a:pt x="142" y="142"/>
                  </a:lnTo>
                  <a:lnTo>
                    <a:pt x="125" y="155"/>
                  </a:lnTo>
                  <a:lnTo>
                    <a:pt x="105" y="163"/>
                  </a:lnTo>
                  <a:lnTo>
                    <a:pt x="84" y="166"/>
                  </a:lnTo>
                  <a:lnTo>
                    <a:pt x="61" y="163"/>
                  </a:lnTo>
                  <a:lnTo>
                    <a:pt x="41" y="155"/>
                  </a:lnTo>
                  <a:lnTo>
                    <a:pt x="25" y="142"/>
                  </a:lnTo>
                  <a:lnTo>
                    <a:pt x="12" y="124"/>
                  </a:lnTo>
                  <a:lnTo>
                    <a:pt x="4" y="106"/>
                  </a:lnTo>
                  <a:lnTo>
                    <a:pt x="0" y="83"/>
                  </a:lnTo>
                  <a:lnTo>
                    <a:pt x="4" y="60"/>
                  </a:lnTo>
                  <a:lnTo>
                    <a:pt x="12" y="42"/>
                  </a:lnTo>
                  <a:lnTo>
                    <a:pt x="25" y="24"/>
                  </a:lnTo>
                  <a:lnTo>
                    <a:pt x="41" y="11"/>
                  </a:lnTo>
                  <a:lnTo>
                    <a:pt x="61" y="3"/>
                  </a:lnTo>
                  <a:lnTo>
                    <a:pt x="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EC4A1B2E-B813-4C7D-1F94-12E5AA603626}"/>
              </a:ext>
            </a:extLst>
          </p:cNvPr>
          <p:cNvGrpSpPr/>
          <p:nvPr/>
        </p:nvGrpSpPr>
        <p:grpSpPr>
          <a:xfrm>
            <a:off x="7907011" y="3680474"/>
            <a:ext cx="3484697" cy="2002583"/>
            <a:chOff x="6327359" y="1935804"/>
            <a:chExt cx="4732265" cy="2197434"/>
          </a:xfrm>
        </p:grpSpPr>
        <p:grpSp>
          <p:nvGrpSpPr>
            <p:cNvPr id="13" name="Group 12"/>
            <p:cNvGrpSpPr/>
            <p:nvPr/>
          </p:nvGrpSpPr>
          <p:grpSpPr>
            <a:xfrm>
              <a:off x="6838691" y="2610984"/>
              <a:ext cx="413614" cy="401613"/>
              <a:chOff x="4662488" y="3833813"/>
              <a:chExt cx="865187" cy="1077913"/>
            </a:xfrm>
            <a:solidFill>
              <a:schemeClr val="bg1"/>
            </a:solidFill>
          </p:grpSpPr>
          <p:sp>
            <p:nvSpPr>
              <p:cNvPr id="14" name="Freeform 45"/>
              <p:cNvSpPr>
                <a:spLocks noEditPoints="1"/>
              </p:cNvSpPr>
              <p:nvPr/>
            </p:nvSpPr>
            <p:spPr bwMode="auto">
              <a:xfrm>
                <a:off x="4826000" y="4024313"/>
                <a:ext cx="531813" cy="642938"/>
              </a:xfrm>
              <a:custGeom>
                <a:avLst/>
                <a:gdLst>
                  <a:gd name="T0" fmla="*/ 109 w 335"/>
                  <a:gd name="T1" fmla="*/ 193 h 405"/>
                  <a:gd name="T2" fmla="*/ 92 w 335"/>
                  <a:gd name="T3" fmla="*/ 203 h 405"/>
                  <a:gd name="T4" fmla="*/ 87 w 335"/>
                  <a:gd name="T5" fmla="*/ 221 h 405"/>
                  <a:gd name="T6" fmla="*/ 99 w 335"/>
                  <a:gd name="T7" fmla="*/ 252 h 405"/>
                  <a:gd name="T8" fmla="*/ 118 w 335"/>
                  <a:gd name="T9" fmla="*/ 314 h 405"/>
                  <a:gd name="T10" fmla="*/ 129 w 335"/>
                  <a:gd name="T11" fmla="*/ 392 h 405"/>
                  <a:gd name="T12" fmla="*/ 151 w 335"/>
                  <a:gd name="T13" fmla="*/ 348 h 405"/>
                  <a:gd name="T14" fmla="*/ 133 w 335"/>
                  <a:gd name="T15" fmla="*/ 273 h 405"/>
                  <a:gd name="T16" fmla="*/ 113 w 335"/>
                  <a:gd name="T17" fmla="*/ 220 h 405"/>
                  <a:gd name="T18" fmla="*/ 113 w 335"/>
                  <a:gd name="T19" fmla="*/ 219 h 405"/>
                  <a:gd name="T20" fmla="*/ 114 w 335"/>
                  <a:gd name="T21" fmla="*/ 219 h 405"/>
                  <a:gd name="T22" fmla="*/ 122 w 335"/>
                  <a:gd name="T23" fmla="*/ 223 h 405"/>
                  <a:gd name="T24" fmla="*/ 146 w 335"/>
                  <a:gd name="T25" fmla="*/ 234 h 405"/>
                  <a:gd name="T26" fmla="*/ 186 w 335"/>
                  <a:gd name="T27" fmla="*/ 234 h 405"/>
                  <a:gd name="T28" fmla="*/ 210 w 335"/>
                  <a:gd name="T29" fmla="*/ 223 h 405"/>
                  <a:gd name="T30" fmla="*/ 218 w 335"/>
                  <a:gd name="T31" fmla="*/ 219 h 405"/>
                  <a:gd name="T32" fmla="*/ 219 w 335"/>
                  <a:gd name="T33" fmla="*/ 219 h 405"/>
                  <a:gd name="T34" fmla="*/ 219 w 335"/>
                  <a:gd name="T35" fmla="*/ 220 h 405"/>
                  <a:gd name="T36" fmla="*/ 199 w 335"/>
                  <a:gd name="T37" fmla="*/ 273 h 405"/>
                  <a:gd name="T38" fmla="*/ 181 w 335"/>
                  <a:gd name="T39" fmla="*/ 348 h 405"/>
                  <a:gd name="T40" fmla="*/ 201 w 335"/>
                  <a:gd name="T41" fmla="*/ 392 h 405"/>
                  <a:gd name="T42" fmla="*/ 213 w 335"/>
                  <a:gd name="T43" fmla="*/ 314 h 405"/>
                  <a:gd name="T44" fmla="*/ 233 w 335"/>
                  <a:gd name="T45" fmla="*/ 252 h 405"/>
                  <a:gd name="T46" fmla="*/ 245 w 335"/>
                  <a:gd name="T47" fmla="*/ 221 h 405"/>
                  <a:gd name="T48" fmla="*/ 238 w 335"/>
                  <a:gd name="T49" fmla="*/ 203 h 405"/>
                  <a:gd name="T50" fmla="*/ 223 w 335"/>
                  <a:gd name="T51" fmla="*/ 193 h 405"/>
                  <a:gd name="T52" fmla="*/ 203 w 335"/>
                  <a:gd name="T53" fmla="*/ 197 h 405"/>
                  <a:gd name="T54" fmla="*/ 174 w 335"/>
                  <a:gd name="T55" fmla="*/ 211 h 405"/>
                  <a:gd name="T56" fmla="*/ 141 w 335"/>
                  <a:gd name="T57" fmla="*/ 203 h 405"/>
                  <a:gd name="T58" fmla="*/ 118 w 335"/>
                  <a:gd name="T59" fmla="*/ 193 h 405"/>
                  <a:gd name="T60" fmla="*/ 203 w 335"/>
                  <a:gd name="T61" fmla="*/ 3 h 405"/>
                  <a:gd name="T62" fmla="*/ 261 w 335"/>
                  <a:gd name="T63" fmla="*/ 29 h 405"/>
                  <a:gd name="T64" fmla="*/ 306 w 335"/>
                  <a:gd name="T65" fmla="*/ 74 h 405"/>
                  <a:gd name="T66" fmla="*/ 332 w 335"/>
                  <a:gd name="T67" fmla="*/ 133 h 405"/>
                  <a:gd name="T68" fmla="*/ 332 w 335"/>
                  <a:gd name="T69" fmla="*/ 201 h 405"/>
                  <a:gd name="T70" fmla="*/ 305 w 335"/>
                  <a:gd name="T71" fmla="*/ 261 h 405"/>
                  <a:gd name="T72" fmla="*/ 276 w 335"/>
                  <a:gd name="T73" fmla="*/ 311 h 405"/>
                  <a:gd name="T74" fmla="*/ 258 w 335"/>
                  <a:gd name="T75" fmla="*/ 364 h 405"/>
                  <a:gd name="T76" fmla="*/ 254 w 335"/>
                  <a:gd name="T77" fmla="*/ 405 h 405"/>
                  <a:gd name="T78" fmla="*/ 155 w 335"/>
                  <a:gd name="T79" fmla="*/ 405 h 405"/>
                  <a:gd name="T80" fmla="*/ 81 w 335"/>
                  <a:gd name="T81" fmla="*/ 392 h 405"/>
                  <a:gd name="T82" fmla="*/ 69 w 335"/>
                  <a:gd name="T83" fmla="*/ 337 h 405"/>
                  <a:gd name="T84" fmla="*/ 45 w 335"/>
                  <a:gd name="T85" fmla="*/ 287 h 405"/>
                  <a:gd name="T86" fmla="*/ 13 w 335"/>
                  <a:gd name="T87" fmla="*/ 233 h 405"/>
                  <a:gd name="T88" fmla="*/ 0 w 335"/>
                  <a:gd name="T89" fmla="*/ 166 h 405"/>
                  <a:gd name="T90" fmla="*/ 13 w 335"/>
                  <a:gd name="T91" fmla="*/ 101 h 405"/>
                  <a:gd name="T92" fmla="*/ 50 w 335"/>
                  <a:gd name="T93" fmla="*/ 48 h 405"/>
                  <a:gd name="T94" fmla="*/ 104 w 335"/>
                  <a:gd name="T95" fmla="*/ 12 h 405"/>
                  <a:gd name="T96" fmla="*/ 169 w 335"/>
                  <a:gd name="T97"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5" h="405">
                    <a:moveTo>
                      <a:pt x="118" y="193"/>
                    </a:moveTo>
                    <a:lnTo>
                      <a:pt x="109" y="193"/>
                    </a:lnTo>
                    <a:lnTo>
                      <a:pt x="100" y="197"/>
                    </a:lnTo>
                    <a:lnTo>
                      <a:pt x="92" y="203"/>
                    </a:lnTo>
                    <a:lnTo>
                      <a:pt x="88" y="212"/>
                    </a:lnTo>
                    <a:lnTo>
                      <a:pt x="87" y="221"/>
                    </a:lnTo>
                    <a:lnTo>
                      <a:pt x="90" y="232"/>
                    </a:lnTo>
                    <a:lnTo>
                      <a:pt x="99" y="252"/>
                    </a:lnTo>
                    <a:lnTo>
                      <a:pt x="109" y="280"/>
                    </a:lnTo>
                    <a:lnTo>
                      <a:pt x="118" y="314"/>
                    </a:lnTo>
                    <a:lnTo>
                      <a:pt x="126" y="351"/>
                    </a:lnTo>
                    <a:lnTo>
                      <a:pt x="129" y="392"/>
                    </a:lnTo>
                    <a:lnTo>
                      <a:pt x="155" y="392"/>
                    </a:lnTo>
                    <a:lnTo>
                      <a:pt x="151" y="348"/>
                    </a:lnTo>
                    <a:lnTo>
                      <a:pt x="144" y="309"/>
                    </a:lnTo>
                    <a:lnTo>
                      <a:pt x="133" y="273"/>
                    </a:lnTo>
                    <a:lnTo>
                      <a:pt x="123" y="243"/>
                    </a:lnTo>
                    <a:lnTo>
                      <a:pt x="113" y="220"/>
                    </a:lnTo>
                    <a:lnTo>
                      <a:pt x="113" y="220"/>
                    </a:lnTo>
                    <a:lnTo>
                      <a:pt x="113" y="219"/>
                    </a:lnTo>
                    <a:lnTo>
                      <a:pt x="114" y="219"/>
                    </a:lnTo>
                    <a:lnTo>
                      <a:pt x="114" y="219"/>
                    </a:lnTo>
                    <a:lnTo>
                      <a:pt x="118" y="220"/>
                    </a:lnTo>
                    <a:lnTo>
                      <a:pt x="122" y="223"/>
                    </a:lnTo>
                    <a:lnTo>
                      <a:pt x="127" y="225"/>
                    </a:lnTo>
                    <a:lnTo>
                      <a:pt x="146" y="234"/>
                    </a:lnTo>
                    <a:lnTo>
                      <a:pt x="165" y="237"/>
                    </a:lnTo>
                    <a:lnTo>
                      <a:pt x="186" y="234"/>
                    </a:lnTo>
                    <a:lnTo>
                      <a:pt x="204" y="225"/>
                    </a:lnTo>
                    <a:lnTo>
                      <a:pt x="210" y="223"/>
                    </a:lnTo>
                    <a:lnTo>
                      <a:pt x="214" y="220"/>
                    </a:lnTo>
                    <a:lnTo>
                      <a:pt x="218" y="219"/>
                    </a:lnTo>
                    <a:lnTo>
                      <a:pt x="218" y="219"/>
                    </a:lnTo>
                    <a:lnTo>
                      <a:pt x="219" y="219"/>
                    </a:lnTo>
                    <a:lnTo>
                      <a:pt x="219" y="220"/>
                    </a:lnTo>
                    <a:lnTo>
                      <a:pt x="219" y="220"/>
                    </a:lnTo>
                    <a:lnTo>
                      <a:pt x="209" y="243"/>
                    </a:lnTo>
                    <a:lnTo>
                      <a:pt x="199" y="273"/>
                    </a:lnTo>
                    <a:lnTo>
                      <a:pt x="188" y="309"/>
                    </a:lnTo>
                    <a:lnTo>
                      <a:pt x="181" y="348"/>
                    </a:lnTo>
                    <a:lnTo>
                      <a:pt x="176" y="392"/>
                    </a:lnTo>
                    <a:lnTo>
                      <a:pt x="201" y="392"/>
                    </a:lnTo>
                    <a:lnTo>
                      <a:pt x="206" y="351"/>
                    </a:lnTo>
                    <a:lnTo>
                      <a:pt x="213" y="314"/>
                    </a:lnTo>
                    <a:lnTo>
                      <a:pt x="223" y="280"/>
                    </a:lnTo>
                    <a:lnTo>
                      <a:pt x="233" y="252"/>
                    </a:lnTo>
                    <a:lnTo>
                      <a:pt x="242" y="232"/>
                    </a:lnTo>
                    <a:lnTo>
                      <a:pt x="245" y="221"/>
                    </a:lnTo>
                    <a:lnTo>
                      <a:pt x="244" y="212"/>
                    </a:lnTo>
                    <a:lnTo>
                      <a:pt x="238" y="203"/>
                    </a:lnTo>
                    <a:lnTo>
                      <a:pt x="232" y="197"/>
                    </a:lnTo>
                    <a:lnTo>
                      <a:pt x="223" y="193"/>
                    </a:lnTo>
                    <a:lnTo>
                      <a:pt x="213" y="193"/>
                    </a:lnTo>
                    <a:lnTo>
                      <a:pt x="203" y="197"/>
                    </a:lnTo>
                    <a:lnTo>
                      <a:pt x="190" y="203"/>
                    </a:lnTo>
                    <a:lnTo>
                      <a:pt x="174" y="211"/>
                    </a:lnTo>
                    <a:lnTo>
                      <a:pt x="158" y="211"/>
                    </a:lnTo>
                    <a:lnTo>
                      <a:pt x="141" y="203"/>
                    </a:lnTo>
                    <a:lnTo>
                      <a:pt x="129" y="197"/>
                    </a:lnTo>
                    <a:lnTo>
                      <a:pt x="118" y="193"/>
                    </a:lnTo>
                    <a:close/>
                    <a:moveTo>
                      <a:pt x="169" y="0"/>
                    </a:moveTo>
                    <a:lnTo>
                      <a:pt x="203" y="3"/>
                    </a:lnTo>
                    <a:lnTo>
                      <a:pt x="233" y="14"/>
                    </a:lnTo>
                    <a:lnTo>
                      <a:pt x="261" y="29"/>
                    </a:lnTo>
                    <a:lnTo>
                      <a:pt x="287" y="50"/>
                    </a:lnTo>
                    <a:lnTo>
                      <a:pt x="306" y="74"/>
                    </a:lnTo>
                    <a:lnTo>
                      <a:pt x="322" y="102"/>
                    </a:lnTo>
                    <a:lnTo>
                      <a:pt x="332" y="133"/>
                    </a:lnTo>
                    <a:lnTo>
                      <a:pt x="335" y="168"/>
                    </a:lnTo>
                    <a:lnTo>
                      <a:pt x="332" y="201"/>
                    </a:lnTo>
                    <a:lnTo>
                      <a:pt x="322" y="233"/>
                    </a:lnTo>
                    <a:lnTo>
                      <a:pt x="305" y="261"/>
                    </a:lnTo>
                    <a:lnTo>
                      <a:pt x="290" y="287"/>
                    </a:lnTo>
                    <a:lnTo>
                      <a:pt x="276" y="311"/>
                    </a:lnTo>
                    <a:lnTo>
                      <a:pt x="265" y="337"/>
                    </a:lnTo>
                    <a:lnTo>
                      <a:pt x="258" y="364"/>
                    </a:lnTo>
                    <a:lnTo>
                      <a:pt x="254" y="392"/>
                    </a:lnTo>
                    <a:lnTo>
                      <a:pt x="254" y="405"/>
                    </a:lnTo>
                    <a:lnTo>
                      <a:pt x="176" y="405"/>
                    </a:lnTo>
                    <a:lnTo>
                      <a:pt x="155" y="405"/>
                    </a:lnTo>
                    <a:lnTo>
                      <a:pt x="82" y="405"/>
                    </a:lnTo>
                    <a:lnTo>
                      <a:pt x="81" y="392"/>
                    </a:lnTo>
                    <a:lnTo>
                      <a:pt x="77" y="364"/>
                    </a:lnTo>
                    <a:lnTo>
                      <a:pt x="69" y="337"/>
                    </a:lnTo>
                    <a:lnTo>
                      <a:pt x="59" y="311"/>
                    </a:lnTo>
                    <a:lnTo>
                      <a:pt x="45" y="287"/>
                    </a:lnTo>
                    <a:lnTo>
                      <a:pt x="28" y="261"/>
                    </a:lnTo>
                    <a:lnTo>
                      <a:pt x="13" y="233"/>
                    </a:lnTo>
                    <a:lnTo>
                      <a:pt x="2" y="201"/>
                    </a:lnTo>
                    <a:lnTo>
                      <a:pt x="0" y="166"/>
                    </a:lnTo>
                    <a:lnTo>
                      <a:pt x="4" y="133"/>
                    </a:lnTo>
                    <a:lnTo>
                      <a:pt x="13" y="101"/>
                    </a:lnTo>
                    <a:lnTo>
                      <a:pt x="29" y="73"/>
                    </a:lnTo>
                    <a:lnTo>
                      <a:pt x="50" y="48"/>
                    </a:lnTo>
                    <a:lnTo>
                      <a:pt x="76" y="28"/>
                    </a:lnTo>
                    <a:lnTo>
                      <a:pt x="104" y="12"/>
                    </a:lnTo>
                    <a:lnTo>
                      <a:pt x="136"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6"/>
              <p:cNvSpPr>
                <a:spLocks noEditPoints="1"/>
              </p:cNvSpPr>
              <p:nvPr/>
            </p:nvSpPr>
            <p:spPr bwMode="auto">
              <a:xfrm>
                <a:off x="4805363" y="4003675"/>
                <a:ext cx="571500" cy="684213"/>
              </a:xfrm>
              <a:custGeom>
                <a:avLst/>
                <a:gdLst>
                  <a:gd name="T0" fmla="*/ 150 w 360"/>
                  <a:gd name="T1" fmla="*/ 28 h 431"/>
                  <a:gd name="T2" fmla="*/ 95 w 360"/>
                  <a:gd name="T3" fmla="*/ 52 h 431"/>
                  <a:gd name="T4" fmla="*/ 53 w 360"/>
                  <a:gd name="T5" fmla="*/ 93 h 431"/>
                  <a:gd name="T6" fmla="*/ 28 w 360"/>
                  <a:gd name="T7" fmla="*/ 148 h 431"/>
                  <a:gd name="T8" fmla="*/ 28 w 360"/>
                  <a:gd name="T9" fmla="*/ 210 h 431"/>
                  <a:gd name="T10" fmla="*/ 53 w 360"/>
                  <a:gd name="T11" fmla="*/ 267 h 431"/>
                  <a:gd name="T12" fmla="*/ 85 w 360"/>
                  <a:gd name="T13" fmla="*/ 320 h 431"/>
                  <a:gd name="T14" fmla="*/ 103 w 360"/>
                  <a:gd name="T15" fmla="*/ 376 h 431"/>
                  <a:gd name="T16" fmla="*/ 168 w 360"/>
                  <a:gd name="T17" fmla="*/ 405 h 431"/>
                  <a:gd name="T18" fmla="*/ 254 w 360"/>
                  <a:gd name="T19" fmla="*/ 405 h 431"/>
                  <a:gd name="T20" fmla="*/ 266 w 360"/>
                  <a:gd name="T21" fmla="*/ 346 h 431"/>
                  <a:gd name="T22" fmla="*/ 291 w 360"/>
                  <a:gd name="T23" fmla="*/ 293 h 431"/>
                  <a:gd name="T24" fmla="*/ 323 w 360"/>
                  <a:gd name="T25" fmla="*/ 241 h 431"/>
                  <a:gd name="T26" fmla="*/ 335 w 360"/>
                  <a:gd name="T27" fmla="*/ 181 h 431"/>
                  <a:gd name="T28" fmla="*/ 323 w 360"/>
                  <a:gd name="T29" fmla="*/ 120 h 431"/>
                  <a:gd name="T30" fmla="*/ 290 w 360"/>
                  <a:gd name="T31" fmla="*/ 72 h 431"/>
                  <a:gd name="T32" fmla="*/ 241 w 360"/>
                  <a:gd name="T33" fmla="*/ 38 h 431"/>
                  <a:gd name="T34" fmla="*/ 182 w 360"/>
                  <a:gd name="T35" fmla="*/ 25 h 431"/>
                  <a:gd name="T36" fmla="*/ 182 w 360"/>
                  <a:gd name="T37" fmla="*/ 0 h 431"/>
                  <a:gd name="T38" fmla="*/ 251 w 360"/>
                  <a:gd name="T39" fmla="*/ 14 h 431"/>
                  <a:gd name="T40" fmla="*/ 309 w 360"/>
                  <a:gd name="T41" fmla="*/ 54 h 431"/>
                  <a:gd name="T42" fmla="*/ 348 w 360"/>
                  <a:gd name="T43" fmla="*/ 111 h 431"/>
                  <a:gd name="T44" fmla="*/ 360 w 360"/>
                  <a:gd name="T45" fmla="*/ 181 h 431"/>
                  <a:gd name="T46" fmla="*/ 346 w 360"/>
                  <a:gd name="T47" fmla="*/ 250 h 431"/>
                  <a:gd name="T48" fmla="*/ 312 w 360"/>
                  <a:gd name="T49" fmla="*/ 309 h 431"/>
                  <a:gd name="T50" fmla="*/ 287 w 360"/>
                  <a:gd name="T51" fmla="*/ 360 h 431"/>
                  <a:gd name="T52" fmla="*/ 280 w 360"/>
                  <a:gd name="T53" fmla="*/ 418 h 431"/>
                  <a:gd name="T54" fmla="*/ 277 w 360"/>
                  <a:gd name="T55" fmla="*/ 424 h 431"/>
                  <a:gd name="T56" fmla="*/ 271 w 360"/>
                  <a:gd name="T57" fmla="*/ 429 h 431"/>
                  <a:gd name="T58" fmla="*/ 198 w 360"/>
                  <a:gd name="T59" fmla="*/ 431 h 431"/>
                  <a:gd name="T60" fmla="*/ 95 w 360"/>
                  <a:gd name="T61" fmla="*/ 431 h 431"/>
                  <a:gd name="T62" fmla="*/ 89 w 360"/>
                  <a:gd name="T63" fmla="*/ 428 h 431"/>
                  <a:gd name="T64" fmla="*/ 83 w 360"/>
                  <a:gd name="T65" fmla="*/ 423 h 431"/>
                  <a:gd name="T66" fmla="*/ 82 w 360"/>
                  <a:gd name="T67" fmla="*/ 418 h 431"/>
                  <a:gd name="T68" fmla="*/ 73 w 360"/>
                  <a:gd name="T69" fmla="*/ 360 h 431"/>
                  <a:gd name="T70" fmla="*/ 49 w 360"/>
                  <a:gd name="T71" fmla="*/ 309 h 431"/>
                  <a:gd name="T72" fmla="*/ 14 w 360"/>
                  <a:gd name="T73" fmla="*/ 250 h 431"/>
                  <a:gd name="T74" fmla="*/ 0 w 360"/>
                  <a:gd name="T75" fmla="*/ 179 h 431"/>
                  <a:gd name="T76" fmla="*/ 14 w 360"/>
                  <a:gd name="T77" fmla="*/ 111 h 431"/>
                  <a:gd name="T78" fmla="*/ 53 w 360"/>
                  <a:gd name="T79" fmla="*/ 52 h 431"/>
                  <a:gd name="T80" fmla="*/ 113 w 360"/>
                  <a:gd name="T81" fmla="*/ 13 h 431"/>
                  <a:gd name="T82" fmla="*/ 182 w 360"/>
                  <a:gd name="T8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0" h="431">
                    <a:moveTo>
                      <a:pt x="181" y="25"/>
                    </a:moveTo>
                    <a:lnTo>
                      <a:pt x="150" y="28"/>
                    </a:lnTo>
                    <a:lnTo>
                      <a:pt x="121" y="37"/>
                    </a:lnTo>
                    <a:lnTo>
                      <a:pt x="95" y="52"/>
                    </a:lnTo>
                    <a:lnTo>
                      <a:pt x="72" y="72"/>
                    </a:lnTo>
                    <a:lnTo>
                      <a:pt x="53" y="93"/>
                    </a:lnTo>
                    <a:lnTo>
                      <a:pt x="39" y="120"/>
                    </a:lnTo>
                    <a:lnTo>
                      <a:pt x="28" y="148"/>
                    </a:lnTo>
                    <a:lnTo>
                      <a:pt x="26" y="179"/>
                    </a:lnTo>
                    <a:lnTo>
                      <a:pt x="28" y="210"/>
                    </a:lnTo>
                    <a:lnTo>
                      <a:pt x="37" y="240"/>
                    </a:lnTo>
                    <a:lnTo>
                      <a:pt x="53" y="267"/>
                    </a:lnTo>
                    <a:lnTo>
                      <a:pt x="69" y="295"/>
                    </a:lnTo>
                    <a:lnTo>
                      <a:pt x="85" y="320"/>
                    </a:lnTo>
                    <a:lnTo>
                      <a:pt x="95" y="347"/>
                    </a:lnTo>
                    <a:lnTo>
                      <a:pt x="103" y="376"/>
                    </a:lnTo>
                    <a:lnTo>
                      <a:pt x="107" y="405"/>
                    </a:lnTo>
                    <a:lnTo>
                      <a:pt x="168" y="405"/>
                    </a:lnTo>
                    <a:lnTo>
                      <a:pt x="189" y="405"/>
                    </a:lnTo>
                    <a:lnTo>
                      <a:pt x="254" y="405"/>
                    </a:lnTo>
                    <a:lnTo>
                      <a:pt x="258" y="374"/>
                    </a:lnTo>
                    <a:lnTo>
                      <a:pt x="266" y="346"/>
                    </a:lnTo>
                    <a:lnTo>
                      <a:pt x="277" y="320"/>
                    </a:lnTo>
                    <a:lnTo>
                      <a:pt x="291" y="293"/>
                    </a:lnTo>
                    <a:lnTo>
                      <a:pt x="308" y="268"/>
                    </a:lnTo>
                    <a:lnTo>
                      <a:pt x="323" y="241"/>
                    </a:lnTo>
                    <a:lnTo>
                      <a:pt x="332" y="211"/>
                    </a:lnTo>
                    <a:lnTo>
                      <a:pt x="335" y="181"/>
                    </a:lnTo>
                    <a:lnTo>
                      <a:pt x="332" y="150"/>
                    </a:lnTo>
                    <a:lnTo>
                      <a:pt x="323" y="120"/>
                    </a:lnTo>
                    <a:lnTo>
                      <a:pt x="309" y="95"/>
                    </a:lnTo>
                    <a:lnTo>
                      <a:pt x="290" y="72"/>
                    </a:lnTo>
                    <a:lnTo>
                      <a:pt x="268" y="52"/>
                    </a:lnTo>
                    <a:lnTo>
                      <a:pt x="241" y="38"/>
                    </a:lnTo>
                    <a:lnTo>
                      <a:pt x="213" y="29"/>
                    </a:lnTo>
                    <a:lnTo>
                      <a:pt x="182" y="25"/>
                    </a:lnTo>
                    <a:lnTo>
                      <a:pt x="181" y="25"/>
                    </a:lnTo>
                    <a:close/>
                    <a:moveTo>
                      <a:pt x="182" y="0"/>
                    </a:moveTo>
                    <a:lnTo>
                      <a:pt x="218" y="4"/>
                    </a:lnTo>
                    <a:lnTo>
                      <a:pt x="251" y="14"/>
                    </a:lnTo>
                    <a:lnTo>
                      <a:pt x="281" y="30"/>
                    </a:lnTo>
                    <a:lnTo>
                      <a:pt x="309" y="54"/>
                    </a:lnTo>
                    <a:lnTo>
                      <a:pt x="331" y="81"/>
                    </a:lnTo>
                    <a:lnTo>
                      <a:pt x="348" y="111"/>
                    </a:lnTo>
                    <a:lnTo>
                      <a:pt x="358" y="145"/>
                    </a:lnTo>
                    <a:lnTo>
                      <a:pt x="360" y="181"/>
                    </a:lnTo>
                    <a:lnTo>
                      <a:pt x="358" y="216"/>
                    </a:lnTo>
                    <a:lnTo>
                      <a:pt x="346" y="250"/>
                    </a:lnTo>
                    <a:lnTo>
                      <a:pt x="330" y="282"/>
                    </a:lnTo>
                    <a:lnTo>
                      <a:pt x="312" y="309"/>
                    </a:lnTo>
                    <a:lnTo>
                      <a:pt x="298" y="334"/>
                    </a:lnTo>
                    <a:lnTo>
                      <a:pt x="287" y="360"/>
                    </a:lnTo>
                    <a:lnTo>
                      <a:pt x="281" y="388"/>
                    </a:lnTo>
                    <a:lnTo>
                      <a:pt x="280" y="418"/>
                    </a:lnTo>
                    <a:lnTo>
                      <a:pt x="278" y="419"/>
                    </a:lnTo>
                    <a:lnTo>
                      <a:pt x="277" y="424"/>
                    </a:lnTo>
                    <a:lnTo>
                      <a:pt x="274" y="427"/>
                    </a:lnTo>
                    <a:lnTo>
                      <a:pt x="271" y="429"/>
                    </a:lnTo>
                    <a:lnTo>
                      <a:pt x="267" y="431"/>
                    </a:lnTo>
                    <a:lnTo>
                      <a:pt x="198" y="431"/>
                    </a:lnTo>
                    <a:lnTo>
                      <a:pt x="159" y="431"/>
                    </a:lnTo>
                    <a:lnTo>
                      <a:pt x="95" y="431"/>
                    </a:lnTo>
                    <a:lnTo>
                      <a:pt x="91" y="429"/>
                    </a:lnTo>
                    <a:lnTo>
                      <a:pt x="89" y="428"/>
                    </a:lnTo>
                    <a:lnTo>
                      <a:pt x="85" y="427"/>
                    </a:lnTo>
                    <a:lnTo>
                      <a:pt x="83" y="423"/>
                    </a:lnTo>
                    <a:lnTo>
                      <a:pt x="82" y="419"/>
                    </a:lnTo>
                    <a:lnTo>
                      <a:pt x="82" y="418"/>
                    </a:lnTo>
                    <a:lnTo>
                      <a:pt x="80" y="388"/>
                    </a:lnTo>
                    <a:lnTo>
                      <a:pt x="73" y="360"/>
                    </a:lnTo>
                    <a:lnTo>
                      <a:pt x="63" y="334"/>
                    </a:lnTo>
                    <a:lnTo>
                      <a:pt x="49" y="309"/>
                    </a:lnTo>
                    <a:lnTo>
                      <a:pt x="31" y="282"/>
                    </a:lnTo>
                    <a:lnTo>
                      <a:pt x="14" y="250"/>
                    </a:lnTo>
                    <a:lnTo>
                      <a:pt x="4" y="215"/>
                    </a:lnTo>
                    <a:lnTo>
                      <a:pt x="0" y="179"/>
                    </a:lnTo>
                    <a:lnTo>
                      <a:pt x="4" y="145"/>
                    </a:lnTo>
                    <a:lnTo>
                      <a:pt x="14" y="111"/>
                    </a:lnTo>
                    <a:lnTo>
                      <a:pt x="31" y="81"/>
                    </a:lnTo>
                    <a:lnTo>
                      <a:pt x="53" y="52"/>
                    </a:lnTo>
                    <a:lnTo>
                      <a:pt x="81" y="29"/>
                    </a:lnTo>
                    <a:lnTo>
                      <a:pt x="113" y="13"/>
                    </a:lnTo>
                    <a:lnTo>
                      <a:pt x="146" y="2"/>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7"/>
              <p:cNvSpPr>
                <a:spLocks/>
              </p:cNvSpPr>
              <p:nvPr/>
            </p:nvSpPr>
            <p:spPr bwMode="auto">
              <a:xfrm>
                <a:off x="4679950" y="4392613"/>
                <a:ext cx="115888" cy="80963"/>
              </a:xfrm>
              <a:custGeom>
                <a:avLst/>
                <a:gdLst>
                  <a:gd name="T0" fmla="*/ 57 w 73"/>
                  <a:gd name="T1" fmla="*/ 0 h 51"/>
                  <a:gd name="T2" fmla="*/ 66 w 73"/>
                  <a:gd name="T3" fmla="*/ 4 h 51"/>
                  <a:gd name="T4" fmla="*/ 71 w 73"/>
                  <a:gd name="T5" fmla="*/ 11 h 51"/>
                  <a:gd name="T6" fmla="*/ 73 w 73"/>
                  <a:gd name="T7" fmla="*/ 22 h 51"/>
                  <a:gd name="T8" fmla="*/ 69 w 73"/>
                  <a:gd name="T9" fmla="*/ 30 h 51"/>
                  <a:gd name="T10" fmla="*/ 61 w 73"/>
                  <a:gd name="T11" fmla="*/ 37 h 51"/>
                  <a:gd name="T12" fmla="*/ 25 w 73"/>
                  <a:gd name="T13" fmla="*/ 50 h 51"/>
                  <a:gd name="T14" fmla="*/ 21 w 73"/>
                  <a:gd name="T15" fmla="*/ 51 h 51"/>
                  <a:gd name="T16" fmla="*/ 19 w 73"/>
                  <a:gd name="T17" fmla="*/ 51 h 51"/>
                  <a:gd name="T18" fmla="*/ 14 w 73"/>
                  <a:gd name="T19" fmla="*/ 51 h 51"/>
                  <a:gd name="T20" fmla="*/ 10 w 73"/>
                  <a:gd name="T21" fmla="*/ 50 h 51"/>
                  <a:gd name="T22" fmla="*/ 6 w 73"/>
                  <a:gd name="T23" fmla="*/ 47 h 51"/>
                  <a:gd name="T24" fmla="*/ 2 w 73"/>
                  <a:gd name="T25" fmla="*/ 43 h 51"/>
                  <a:gd name="T26" fmla="*/ 1 w 73"/>
                  <a:gd name="T27" fmla="*/ 39 h 51"/>
                  <a:gd name="T28" fmla="*/ 0 w 73"/>
                  <a:gd name="T29" fmla="*/ 29 h 51"/>
                  <a:gd name="T30" fmla="*/ 3 w 73"/>
                  <a:gd name="T31" fmla="*/ 20 h 51"/>
                  <a:gd name="T32" fmla="*/ 11 w 73"/>
                  <a:gd name="T33" fmla="*/ 14 h 51"/>
                  <a:gd name="T34" fmla="*/ 47 w 73"/>
                  <a:gd name="T35" fmla="*/ 1 h 51"/>
                  <a:gd name="T36" fmla="*/ 57 w 73"/>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51">
                    <a:moveTo>
                      <a:pt x="57" y="0"/>
                    </a:moveTo>
                    <a:lnTo>
                      <a:pt x="66" y="4"/>
                    </a:lnTo>
                    <a:lnTo>
                      <a:pt x="71" y="11"/>
                    </a:lnTo>
                    <a:lnTo>
                      <a:pt x="73" y="22"/>
                    </a:lnTo>
                    <a:lnTo>
                      <a:pt x="69" y="30"/>
                    </a:lnTo>
                    <a:lnTo>
                      <a:pt x="61" y="37"/>
                    </a:lnTo>
                    <a:lnTo>
                      <a:pt x="25" y="50"/>
                    </a:lnTo>
                    <a:lnTo>
                      <a:pt x="21" y="51"/>
                    </a:lnTo>
                    <a:lnTo>
                      <a:pt x="19" y="51"/>
                    </a:lnTo>
                    <a:lnTo>
                      <a:pt x="14" y="51"/>
                    </a:lnTo>
                    <a:lnTo>
                      <a:pt x="10" y="50"/>
                    </a:lnTo>
                    <a:lnTo>
                      <a:pt x="6" y="47"/>
                    </a:lnTo>
                    <a:lnTo>
                      <a:pt x="2" y="43"/>
                    </a:lnTo>
                    <a:lnTo>
                      <a:pt x="1" y="39"/>
                    </a:lnTo>
                    <a:lnTo>
                      <a:pt x="0" y="29"/>
                    </a:lnTo>
                    <a:lnTo>
                      <a:pt x="3" y="20"/>
                    </a:lnTo>
                    <a:lnTo>
                      <a:pt x="11" y="14"/>
                    </a:lnTo>
                    <a:lnTo>
                      <a:pt x="47" y="1"/>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8"/>
              <p:cNvSpPr>
                <a:spLocks/>
              </p:cNvSpPr>
              <p:nvPr/>
            </p:nvSpPr>
            <p:spPr bwMode="auto">
              <a:xfrm>
                <a:off x="4662488" y="4149725"/>
                <a:ext cx="119063" cy="73025"/>
              </a:xfrm>
              <a:custGeom>
                <a:avLst/>
                <a:gdLst>
                  <a:gd name="T0" fmla="*/ 23 w 75"/>
                  <a:gd name="T1" fmla="*/ 0 h 46"/>
                  <a:gd name="T2" fmla="*/ 59 w 75"/>
                  <a:gd name="T3" fmla="*/ 8 h 46"/>
                  <a:gd name="T4" fmla="*/ 68 w 75"/>
                  <a:gd name="T5" fmla="*/ 13 h 46"/>
                  <a:gd name="T6" fmla="*/ 75 w 75"/>
                  <a:gd name="T7" fmla="*/ 21 h 46"/>
                  <a:gd name="T8" fmla="*/ 75 w 75"/>
                  <a:gd name="T9" fmla="*/ 31 h 46"/>
                  <a:gd name="T10" fmla="*/ 73 w 75"/>
                  <a:gd name="T11" fmla="*/ 36 h 46"/>
                  <a:gd name="T12" fmla="*/ 70 w 75"/>
                  <a:gd name="T13" fmla="*/ 40 h 46"/>
                  <a:gd name="T14" fmla="*/ 66 w 75"/>
                  <a:gd name="T15" fmla="*/ 44 h 46"/>
                  <a:gd name="T16" fmla="*/ 61 w 75"/>
                  <a:gd name="T17" fmla="*/ 45 h 46"/>
                  <a:gd name="T18" fmla="*/ 55 w 75"/>
                  <a:gd name="T19" fmla="*/ 46 h 46"/>
                  <a:gd name="T20" fmla="*/ 52 w 75"/>
                  <a:gd name="T21" fmla="*/ 46 h 46"/>
                  <a:gd name="T22" fmla="*/ 14 w 75"/>
                  <a:gd name="T23" fmla="*/ 37 h 46"/>
                  <a:gd name="T24" fmla="*/ 5 w 75"/>
                  <a:gd name="T25" fmla="*/ 33 h 46"/>
                  <a:gd name="T26" fmla="*/ 0 w 75"/>
                  <a:gd name="T27" fmla="*/ 24 h 46"/>
                  <a:gd name="T28" fmla="*/ 0 w 75"/>
                  <a:gd name="T29" fmla="*/ 15 h 46"/>
                  <a:gd name="T30" fmla="*/ 5 w 75"/>
                  <a:gd name="T31" fmla="*/ 6 h 46"/>
                  <a:gd name="T32" fmla="*/ 13 w 75"/>
                  <a:gd name="T33" fmla="*/ 0 h 46"/>
                  <a:gd name="T34" fmla="*/ 23 w 75"/>
                  <a:gd name="T3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46">
                    <a:moveTo>
                      <a:pt x="23" y="0"/>
                    </a:moveTo>
                    <a:lnTo>
                      <a:pt x="59" y="8"/>
                    </a:lnTo>
                    <a:lnTo>
                      <a:pt x="68" y="13"/>
                    </a:lnTo>
                    <a:lnTo>
                      <a:pt x="75" y="21"/>
                    </a:lnTo>
                    <a:lnTo>
                      <a:pt x="75" y="31"/>
                    </a:lnTo>
                    <a:lnTo>
                      <a:pt x="73" y="36"/>
                    </a:lnTo>
                    <a:lnTo>
                      <a:pt x="70" y="40"/>
                    </a:lnTo>
                    <a:lnTo>
                      <a:pt x="66" y="44"/>
                    </a:lnTo>
                    <a:lnTo>
                      <a:pt x="61" y="45"/>
                    </a:lnTo>
                    <a:lnTo>
                      <a:pt x="55" y="46"/>
                    </a:lnTo>
                    <a:lnTo>
                      <a:pt x="52" y="46"/>
                    </a:lnTo>
                    <a:lnTo>
                      <a:pt x="14" y="37"/>
                    </a:lnTo>
                    <a:lnTo>
                      <a:pt x="5" y="33"/>
                    </a:lnTo>
                    <a:lnTo>
                      <a:pt x="0" y="24"/>
                    </a:lnTo>
                    <a:lnTo>
                      <a:pt x="0" y="15"/>
                    </a:lnTo>
                    <a:lnTo>
                      <a:pt x="5" y="6"/>
                    </a:lnTo>
                    <a:lnTo>
                      <a:pt x="13"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9"/>
              <p:cNvSpPr>
                <a:spLocks/>
              </p:cNvSpPr>
              <p:nvPr/>
            </p:nvSpPr>
            <p:spPr bwMode="auto">
              <a:xfrm>
                <a:off x="4795838" y="3938588"/>
                <a:ext cx="100013" cy="101600"/>
              </a:xfrm>
              <a:custGeom>
                <a:avLst/>
                <a:gdLst>
                  <a:gd name="T0" fmla="*/ 23 w 63"/>
                  <a:gd name="T1" fmla="*/ 0 h 64"/>
                  <a:gd name="T2" fmla="*/ 32 w 63"/>
                  <a:gd name="T3" fmla="*/ 5 h 64"/>
                  <a:gd name="T4" fmla="*/ 57 w 63"/>
                  <a:gd name="T5" fmla="*/ 30 h 64"/>
                  <a:gd name="T6" fmla="*/ 63 w 63"/>
                  <a:gd name="T7" fmla="*/ 39 h 64"/>
                  <a:gd name="T8" fmla="*/ 63 w 63"/>
                  <a:gd name="T9" fmla="*/ 48 h 64"/>
                  <a:gd name="T10" fmla="*/ 57 w 63"/>
                  <a:gd name="T11" fmla="*/ 57 h 64"/>
                  <a:gd name="T12" fmla="*/ 54 w 63"/>
                  <a:gd name="T13" fmla="*/ 61 h 64"/>
                  <a:gd name="T14" fmla="*/ 48 w 63"/>
                  <a:gd name="T15" fmla="*/ 63 h 64"/>
                  <a:gd name="T16" fmla="*/ 45 w 63"/>
                  <a:gd name="T17" fmla="*/ 64 h 64"/>
                  <a:gd name="T18" fmla="*/ 39 w 63"/>
                  <a:gd name="T19" fmla="*/ 63 h 64"/>
                  <a:gd name="T20" fmla="*/ 34 w 63"/>
                  <a:gd name="T21" fmla="*/ 61 h 64"/>
                  <a:gd name="T22" fmla="*/ 30 w 63"/>
                  <a:gd name="T23" fmla="*/ 57 h 64"/>
                  <a:gd name="T24" fmla="*/ 5 w 63"/>
                  <a:gd name="T25" fmla="*/ 33 h 64"/>
                  <a:gd name="T26" fmla="*/ 0 w 63"/>
                  <a:gd name="T27" fmla="*/ 24 h 64"/>
                  <a:gd name="T28" fmla="*/ 0 w 63"/>
                  <a:gd name="T29" fmla="*/ 14 h 64"/>
                  <a:gd name="T30" fmla="*/ 5 w 63"/>
                  <a:gd name="T31" fmla="*/ 5 h 64"/>
                  <a:gd name="T32" fmla="*/ 13 w 63"/>
                  <a:gd name="T33" fmla="*/ 0 h 64"/>
                  <a:gd name="T34" fmla="*/ 23 w 63"/>
                  <a:gd name="T3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23" y="0"/>
                    </a:moveTo>
                    <a:lnTo>
                      <a:pt x="32" y="5"/>
                    </a:lnTo>
                    <a:lnTo>
                      <a:pt x="57" y="30"/>
                    </a:lnTo>
                    <a:lnTo>
                      <a:pt x="63" y="39"/>
                    </a:lnTo>
                    <a:lnTo>
                      <a:pt x="63" y="48"/>
                    </a:lnTo>
                    <a:lnTo>
                      <a:pt x="57" y="57"/>
                    </a:lnTo>
                    <a:lnTo>
                      <a:pt x="54" y="61"/>
                    </a:lnTo>
                    <a:lnTo>
                      <a:pt x="48" y="63"/>
                    </a:lnTo>
                    <a:lnTo>
                      <a:pt x="45" y="64"/>
                    </a:lnTo>
                    <a:lnTo>
                      <a:pt x="39" y="63"/>
                    </a:lnTo>
                    <a:lnTo>
                      <a:pt x="34" y="61"/>
                    </a:lnTo>
                    <a:lnTo>
                      <a:pt x="30" y="57"/>
                    </a:lnTo>
                    <a:lnTo>
                      <a:pt x="5" y="33"/>
                    </a:lnTo>
                    <a:lnTo>
                      <a:pt x="0" y="24"/>
                    </a:lnTo>
                    <a:lnTo>
                      <a:pt x="0" y="14"/>
                    </a:lnTo>
                    <a:lnTo>
                      <a:pt x="5" y="5"/>
                    </a:lnTo>
                    <a:lnTo>
                      <a:pt x="13"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50"/>
              <p:cNvSpPr>
                <a:spLocks/>
              </p:cNvSpPr>
              <p:nvPr/>
            </p:nvSpPr>
            <p:spPr bwMode="auto">
              <a:xfrm>
                <a:off x="5065713" y="3833813"/>
                <a:ext cx="61913" cy="120650"/>
              </a:xfrm>
              <a:custGeom>
                <a:avLst/>
                <a:gdLst>
                  <a:gd name="T0" fmla="*/ 19 w 39"/>
                  <a:gd name="T1" fmla="*/ 0 h 76"/>
                  <a:gd name="T2" fmla="*/ 25 w 39"/>
                  <a:gd name="T3" fmla="*/ 2 h 76"/>
                  <a:gd name="T4" fmla="*/ 30 w 39"/>
                  <a:gd name="T5" fmla="*/ 4 h 76"/>
                  <a:gd name="T6" fmla="*/ 35 w 39"/>
                  <a:gd name="T7" fmla="*/ 8 h 76"/>
                  <a:gd name="T8" fmla="*/ 37 w 39"/>
                  <a:gd name="T9" fmla="*/ 14 h 76"/>
                  <a:gd name="T10" fmla="*/ 39 w 39"/>
                  <a:gd name="T11" fmla="*/ 19 h 76"/>
                  <a:gd name="T12" fmla="*/ 39 w 39"/>
                  <a:gd name="T13" fmla="*/ 57 h 76"/>
                  <a:gd name="T14" fmla="*/ 37 w 39"/>
                  <a:gd name="T15" fmla="*/ 63 h 76"/>
                  <a:gd name="T16" fmla="*/ 35 w 39"/>
                  <a:gd name="T17" fmla="*/ 68 h 76"/>
                  <a:gd name="T18" fmla="*/ 30 w 39"/>
                  <a:gd name="T19" fmla="*/ 72 h 76"/>
                  <a:gd name="T20" fmla="*/ 25 w 39"/>
                  <a:gd name="T21" fmla="*/ 75 h 76"/>
                  <a:gd name="T22" fmla="*/ 19 w 39"/>
                  <a:gd name="T23" fmla="*/ 76 h 76"/>
                  <a:gd name="T24" fmla="*/ 13 w 39"/>
                  <a:gd name="T25" fmla="*/ 75 h 76"/>
                  <a:gd name="T26" fmla="*/ 8 w 39"/>
                  <a:gd name="T27" fmla="*/ 72 h 76"/>
                  <a:gd name="T28" fmla="*/ 3 w 39"/>
                  <a:gd name="T29" fmla="*/ 68 h 76"/>
                  <a:gd name="T30" fmla="*/ 0 w 39"/>
                  <a:gd name="T31" fmla="*/ 63 h 76"/>
                  <a:gd name="T32" fmla="*/ 0 w 39"/>
                  <a:gd name="T33" fmla="*/ 57 h 76"/>
                  <a:gd name="T34" fmla="*/ 0 w 39"/>
                  <a:gd name="T35" fmla="*/ 19 h 76"/>
                  <a:gd name="T36" fmla="*/ 0 w 39"/>
                  <a:gd name="T37" fmla="*/ 14 h 76"/>
                  <a:gd name="T38" fmla="*/ 3 w 39"/>
                  <a:gd name="T39" fmla="*/ 8 h 76"/>
                  <a:gd name="T40" fmla="*/ 8 w 39"/>
                  <a:gd name="T41" fmla="*/ 4 h 76"/>
                  <a:gd name="T42" fmla="*/ 13 w 39"/>
                  <a:gd name="T43" fmla="*/ 2 h 76"/>
                  <a:gd name="T44" fmla="*/ 19 w 39"/>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76">
                    <a:moveTo>
                      <a:pt x="19" y="0"/>
                    </a:moveTo>
                    <a:lnTo>
                      <a:pt x="25" y="2"/>
                    </a:lnTo>
                    <a:lnTo>
                      <a:pt x="30" y="4"/>
                    </a:lnTo>
                    <a:lnTo>
                      <a:pt x="35" y="8"/>
                    </a:lnTo>
                    <a:lnTo>
                      <a:pt x="37" y="14"/>
                    </a:lnTo>
                    <a:lnTo>
                      <a:pt x="39" y="19"/>
                    </a:lnTo>
                    <a:lnTo>
                      <a:pt x="39" y="57"/>
                    </a:lnTo>
                    <a:lnTo>
                      <a:pt x="37" y="63"/>
                    </a:lnTo>
                    <a:lnTo>
                      <a:pt x="35" y="68"/>
                    </a:lnTo>
                    <a:lnTo>
                      <a:pt x="30" y="72"/>
                    </a:lnTo>
                    <a:lnTo>
                      <a:pt x="25" y="75"/>
                    </a:lnTo>
                    <a:lnTo>
                      <a:pt x="19" y="76"/>
                    </a:lnTo>
                    <a:lnTo>
                      <a:pt x="13" y="75"/>
                    </a:lnTo>
                    <a:lnTo>
                      <a:pt x="8" y="72"/>
                    </a:lnTo>
                    <a:lnTo>
                      <a:pt x="3" y="68"/>
                    </a:lnTo>
                    <a:lnTo>
                      <a:pt x="0" y="63"/>
                    </a:lnTo>
                    <a:lnTo>
                      <a:pt x="0" y="57"/>
                    </a:lnTo>
                    <a:lnTo>
                      <a:pt x="0" y="19"/>
                    </a:lnTo>
                    <a:lnTo>
                      <a:pt x="0" y="14"/>
                    </a:lnTo>
                    <a:lnTo>
                      <a:pt x="3" y="8"/>
                    </a:lnTo>
                    <a:lnTo>
                      <a:pt x="8" y="4"/>
                    </a:lnTo>
                    <a:lnTo>
                      <a:pt x="13"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51"/>
              <p:cNvSpPr>
                <a:spLocks/>
              </p:cNvSpPr>
              <p:nvPr/>
            </p:nvSpPr>
            <p:spPr bwMode="auto">
              <a:xfrm>
                <a:off x="5394325" y="4392613"/>
                <a:ext cx="115888" cy="80963"/>
              </a:xfrm>
              <a:custGeom>
                <a:avLst/>
                <a:gdLst>
                  <a:gd name="T0" fmla="*/ 15 w 73"/>
                  <a:gd name="T1" fmla="*/ 0 h 51"/>
                  <a:gd name="T2" fmla="*/ 25 w 73"/>
                  <a:gd name="T3" fmla="*/ 1 h 51"/>
                  <a:gd name="T4" fmla="*/ 61 w 73"/>
                  <a:gd name="T5" fmla="*/ 14 h 51"/>
                  <a:gd name="T6" fmla="*/ 69 w 73"/>
                  <a:gd name="T7" fmla="*/ 20 h 51"/>
                  <a:gd name="T8" fmla="*/ 73 w 73"/>
                  <a:gd name="T9" fmla="*/ 29 h 51"/>
                  <a:gd name="T10" fmla="*/ 71 w 73"/>
                  <a:gd name="T11" fmla="*/ 39 h 51"/>
                  <a:gd name="T12" fmla="*/ 70 w 73"/>
                  <a:gd name="T13" fmla="*/ 43 h 51"/>
                  <a:gd name="T14" fmla="*/ 66 w 73"/>
                  <a:gd name="T15" fmla="*/ 47 h 51"/>
                  <a:gd name="T16" fmla="*/ 62 w 73"/>
                  <a:gd name="T17" fmla="*/ 50 h 51"/>
                  <a:gd name="T18" fmla="*/ 59 w 73"/>
                  <a:gd name="T19" fmla="*/ 51 h 51"/>
                  <a:gd name="T20" fmla="*/ 55 w 73"/>
                  <a:gd name="T21" fmla="*/ 51 h 51"/>
                  <a:gd name="T22" fmla="*/ 51 w 73"/>
                  <a:gd name="T23" fmla="*/ 51 h 51"/>
                  <a:gd name="T24" fmla="*/ 47 w 73"/>
                  <a:gd name="T25" fmla="*/ 50 h 51"/>
                  <a:gd name="T26" fmla="*/ 11 w 73"/>
                  <a:gd name="T27" fmla="*/ 37 h 51"/>
                  <a:gd name="T28" fmla="*/ 3 w 73"/>
                  <a:gd name="T29" fmla="*/ 30 h 51"/>
                  <a:gd name="T30" fmla="*/ 0 w 73"/>
                  <a:gd name="T31" fmla="*/ 22 h 51"/>
                  <a:gd name="T32" fmla="*/ 1 w 73"/>
                  <a:gd name="T33" fmla="*/ 11 h 51"/>
                  <a:gd name="T34" fmla="*/ 6 w 73"/>
                  <a:gd name="T35" fmla="*/ 4 h 51"/>
                  <a:gd name="T36" fmla="*/ 15 w 73"/>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51">
                    <a:moveTo>
                      <a:pt x="15" y="0"/>
                    </a:moveTo>
                    <a:lnTo>
                      <a:pt x="25" y="1"/>
                    </a:lnTo>
                    <a:lnTo>
                      <a:pt x="61" y="14"/>
                    </a:lnTo>
                    <a:lnTo>
                      <a:pt x="69" y="20"/>
                    </a:lnTo>
                    <a:lnTo>
                      <a:pt x="73" y="29"/>
                    </a:lnTo>
                    <a:lnTo>
                      <a:pt x="71" y="39"/>
                    </a:lnTo>
                    <a:lnTo>
                      <a:pt x="70" y="43"/>
                    </a:lnTo>
                    <a:lnTo>
                      <a:pt x="66" y="47"/>
                    </a:lnTo>
                    <a:lnTo>
                      <a:pt x="62" y="50"/>
                    </a:lnTo>
                    <a:lnTo>
                      <a:pt x="59" y="51"/>
                    </a:lnTo>
                    <a:lnTo>
                      <a:pt x="55" y="51"/>
                    </a:lnTo>
                    <a:lnTo>
                      <a:pt x="51" y="51"/>
                    </a:lnTo>
                    <a:lnTo>
                      <a:pt x="47" y="50"/>
                    </a:lnTo>
                    <a:lnTo>
                      <a:pt x="11" y="37"/>
                    </a:lnTo>
                    <a:lnTo>
                      <a:pt x="3" y="30"/>
                    </a:lnTo>
                    <a:lnTo>
                      <a:pt x="0" y="22"/>
                    </a:lnTo>
                    <a:lnTo>
                      <a:pt x="1" y="11"/>
                    </a:lnTo>
                    <a:lnTo>
                      <a:pt x="6"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52"/>
              <p:cNvSpPr>
                <a:spLocks/>
              </p:cNvSpPr>
              <p:nvPr/>
            </p:nvSpPr>
            <p:spPr bwMode="auto">
              <a:xfrm>
                <a:off x="5410200" y="4149725"/>
                <a:ext cx="117475" cy="73025"/>
              </a:xfrm>
              <a:custGeom>
                <a:avLst/>
                <a:gdLst>
                  <a:gd name="T0" fmla="*/ 51 w 74"/>
                  <a:gd name="T1" fmla="*/ 0 h 46"/>
                  <a:gd name="T2" fmla="*/ 61 w 74"/>
                  <a:gd name="T3" fmla="*/ 0 h 46"/>
                  <a:gd name="T4" fmla="*/ 70 w 74"/>
                  <a:gd name="T5" fmla="*/ 6 h 46"/>
                  <a:gd name="T6" fmla="*/ 74 w 74"/>
                  <a:gd name="T7" fmla="*/ 15 h 46"/>
                  <a:gd name="T8" fmla="*/ 74 w 74"/>
                  <a:gd name="T9" fmla="*/ 24 h 46"/>
                  <a:gd name="T10" fmla="*/ 69 w 74"/>
                  <a:gd name="T11" fmla="*/ 33 h 46"/>
                  <a:gd name="T12" fmla="*/ 60 w 74"/>
                  <a:gd name="T13" fmla="*/ 37 h 46"/>
                  <a:gd name="T14" fmla="*/ 23 w 74"/>
                  <a:gd name="T15" fmla="*/ 46 h 46"/>
                  <a:gd name="T16" fmla="*/ 19 w 74"/>
                  <a:gd name="T17" fmla="*/ 46 h 46"/>
                  <a:gd name="T18" fmla="*/ 14 w 74"/>
                  <a:gd name="T19" fmla="*/ 45 h 46"/>
                  <a:gd name="T20" fmla="*/ 9 w 74"/>
                  <a:gd name="T21" fmla="*/ 44 h 46"/>
                  <a:gd name="T22" fmla="*/ 5 w 74"/>
                  <a:gd name="T23" fmla="*/ 40 h 46"/>
                  <a:gd name="T24" fmla="*/ 2 w 74"/>
                  <a:gd name="T25" fmla="*/ 36 h 46"/>
                  <a:gd name="T26" fmla="*/ 0 w 74"/>
                  <a:gd name="T27" fmla="*/ 31 h 46"/>
                  <a:gd name="T28" fmla="*/ 1 w 74"/>
                  <a:gd name="T29" fmla="*/ 21 h 46"/>
                  <a:gd name="T30" fmla="*/ 6 w 74"/>
                  <a:gd name="T31" fmla="*/ 13 h 46"/>
                  <a:gd name="T32" fmla="*/ 15 w 74"/>
                  <a:gd name="T33" fmla="*/ 8 h 46"/>
                  <a:gd name="T34" fmla="*/ 51 w 74"/>
                  <a:gd name="T3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46">
                    <a:moveTo>
                      <a:pt x="51" y="0"/>
                    </a:moveTo>
                    <a:lnTo>
                      <a:pt x="61" y="0"/>
                    </a:lnTo>
                    <a:lnTo>
                      <a:pt x="70" y="6"/>
                    </a:lnTo>
                    <a:lnTo>
                      <a:pt x="74" y="15"/>
                    </a:lnTo>
                    <a:lnTo>
                      <a:pt x="74" y="24"/>
                    </a:lnTo>
                    <a:lnTo>
                      <a:pt x="69" y="33"/>
                    </a:lnTo>
                    <a:lnTo>
                      <a:pt x="60" y="37"/>
                    </a:lnTo>
                    <a:lnTo>
                      <a:pt x="23" y="46"/>
                    </a:lnTo>
                    <a:lnTo>
                      <a:pt x="19" y="46"/>
                    </a:lnTo>
                    <a:lnTo>
                      <a:pt x="14" y="45"/>
                    </a:lnTo>
                    <a:lnTo>
                      <a:pt x="9" y="44"/>
                    </a:lnTo>
                    <a:lnTo>
                      <a:pt x="5" y="40"/>
                    </a:lnTo>
                    <a:lnTo>
                      <a:pt x="2" y="36"/>
                    </a:lnTo>
                    <a:lnTo>
                      <a:pt x="0" y="31"/>
                    </a:lnTo>
                    <a:lnTo>
                      <a:pt x="1" y="21"/>
                    </a:lnTo>
                    <a:lnTo>
                      <a:pt x="6" y="13"/>
                    </a:lnTo>
                    <a:lnTo>
                      <a:pt x="15" y="8"/>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53"/>
              <p:cNvSpPr>
                <a:spLocks/>
              </p:cNvSpPr>
              <p:nvPr/>
            </p:nvSpPr>
            <p:spPr bwMode="auto">
              <a:xfrm>
                <a:off x="5295900" y="3938588"/>
                <a:ext cx="100013" cy="101600"/>
              </a:xfrm>
              <a:custGeom>
                <a:avLst/>
                <a:gdLst>
                  <a:gd name="T0" fmla="*/ 40 w 63"/>
                  <a:gd name="T1" fmla="*/ 0 h 64"/>
                  <a:gd name="T2" fmla="*/ 50 w 63"/>
                  <a:gd name="T3" fmla="*/ 0 h 64"/>
                  <a:gd name="T4" fmla="*/ 58 w 63"/>
                  <a:gd name="T5" fmla="*/ 5 h 64"/>
                  <a:gd name="T6" fmla="*/ 63 w 63"/>
                  <a:gd name="T7" fmla="*/ 14 h 64"/>
                  <a:gd name="T8" fmla="*/ 63 w 63"/>
                  <a:gd name="T9" fmla="*/ 24 h 64"/>
                  <a:gd name="T10" fmla="*/ 58 w 63"/>
                  <a:gd name="T11" fmla="*/ 33 h 64"/>
                  <a:gd name="T12" fmla="*/ 32 w 63"/>
                  <a:gd name="T13" fmla="*/ 57 h 64"/>
                  <a:gd name="T14" fmla="*/ 28 w 63"/>
                  <a:gd name="T15" fmla="*/ 61 h 64"/>
                  <a:gd name="T16" fmla="*/ 23 w 63"/>
                  <a:gd name="T17" fmla="*/ 63 h 64"/>
                  <a:gd name="T18" fmla="*/ 19 w 63"/>
                  <a:gd name="T19" fmla="*/ 64 h 64"/>
                  <a:gd name="T20" fmla="*/ 14 w 63"/>
                  <a:gd name="T21" fmla="*/ 63 h 64"/>
                  <a:gd name="T22" fmla="*/ 9 w 63"/>
                  <a:gd name="T23" fmla="*/ 61 h 64"/>
                  <a:gd name="T24" fmla="*/ 5 w 63"/>
                  <a:gd name="T25" fmla="*/ 57 h 64"/>
                  <a:gd name="T26" fmla="*/ 0 w 63"/>
                  <a:gd name="T27" fmla="*/ 48 h 64"/>
                  <a:gd name="T28" fmla="*/ 0 w 63"/>
                  <a:gd name="T29" fmla="*/ 39 h 64"/>
                  <a:gd name="T30" fmla="*/ 5 w 63"/>
                  <a:gd name="T31" fmla="*/ 30 h 64"/>
                  <a:gd name="T32" fmla="*/ 31 w 63"/>
                  <a:gd name="T33" fmla="*/ 5 h 64"/>
                  <a:gd name="T34" fmla="*/ 40 w 63"/>
                  <a:gd name="T3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40" y="0"/>
                    </a:moveTo>
                    <a:lnTo>
                      <a:pt x="50" y="0"/>
                    </a:lnTo>
                    <a:lnTo>
                      <a:pt x="58" y="5"/>
                    </a:lnTo>
                    <a:lnTo>
                      <a:pt x="63" y="14"/>
                    </a:lnTo>
                    <a:lnTo>
                      <a:pt x="63" y="24"/>
                    </a:lnTo>
                    <a:lnTo>
                      <a:pt x="58" y="33"/>
                    </a:lnTo>
                    <a:lnTo>
                      <a:pt x="32" y="57"/>
                    </a:lnTo>
                    <a:lnTo>
                      <a:pt x="28" y="61"/>
                    </a:lnTo>
                    <a:lnTo>
                      <a:pt x="23" y="63"/>
                    </a:lnTo>
                    <a:lnTo>
                      <a:pt x="19" y="64"/>
                    </a:lnTo>
                    <a:lnTo>
                      <a:pt x="14" y="63"/>
                    </a:lnTo>
                    <a:lnTo>
                      <a:pt x="9" y="61"/>
                    </a:lnTo>
                    <a:lnTo>
                      <a:pt x="5" y="57"/>
                    </a:lnTo>
                    <a:lnTo>
                      <a:pt x="0" y="48"/>
                    </a:lnTo>
                    <a:lnTo>
                      <a:pt x="0" y="39"/>
                    </a:lnTo>
                    <a:lnTo>
                      <a:pt x="5" y="30"/>
                    </a:lnTo>
                    <a:lnTo>
                      <a:pt x="31" y="5"/>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54"/>
              <p:cNvSpPr>
                <a:spLocks/>
              </p:cNvSpPr>
              <p:nvPr/>
            </p:nvSpPr>
            <p:spPr bwMode="auto">
              <a:xfrm>
                <a:off x="5006975" y="4838700"/>
                <a:ext cx="168275" cy="52388"/>
              </a:xfrm>
              <a:custGeom>
                <a:avLst/>
                <a:gdLst>
                  <a:gd name="T0" fmla="*/ 0 w 106"/>
                  <a:gd name="T1" fmla="*/ 0 h 33"/>
                  <a:gd name="T2" fmla="*/ 106 w 106"/>
                  <a:gd name="T3" fmla="*/ 0 h 33"/>
                  <a:gd name="T4" fmla="*/ 99 w 106"/>
                  <a:gd name="T5" fmla="*/ 11 h 33"/>
                  <a:gd name="T6" fmla="*/ 89 w 106"/>
                  <a:gd name="T7" fmla="*/ 21 h 33"/>
                  <a:gd name="T8" fmla="*/ 72 w 106"/>
                  <a:gd name="T9" fmla="*/ 29 h 33"/>
                  <a:gd name="T10" fmla="*/ 54 w 106"/>
                  <a:gd name="T11" fmla="*/ 33 h 33"/>
                  <a:gd name="T12" fmla="*/ 37 w 106"/>
                  <a:gd name="T13" fmla="*/ 30 h 33"/>
                  <a:gd name="T14" fmla="*/ 22 w 106"/>
                  <a:gd name="T15" fmla="*/ 24 h 33"/>
                  <a:gd name="T16" fmla="*/ 9 w 106"/>
                  <a:gd name="T17" fmla="*/ 12 h 33"/>
                  <a:gd name="T18" fmla="*/ 0 w 106"/>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33">
                    <a:moveTo>
                      <a:pt x="0" y="0"/>
                    </a:moveTo>
                    <a:lnTo>
                      <a:pt x="106" y="0"/>
                    </a:lnTo>
                    <a:lnTo>
                      <a:pt x="99" y="11"/>
                    </a:lnTo>
                    <a:lnTo>
                      <a:pt x="89" y="21"/>
                    </a:lnTo>
                    <a:lnTo>
                      <a:pt x="72" y="29"/>
                    </a:lnTo>
                    <a:lnTo>
                      <a:pt x="54" y="33"/>
                    </a:lnTo>
                    <a:lnTo>
                      <a:pt x="37" y="30"/>
                    </a:lnTo>
                    <a:lnTo>
                      <a:pt x="22" y="24"/>
                    </a:lnTo>
                    <a:lnTo>
                      <a:pt x="9"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55"/>
              <p:cNvSpPr>
                <a:spLocks/>
              </p:cNvSpPr>
              <p:nvPr/>
            </p:nvSpPr>
            <p:spPr bwMode="auto">
              <a:xfrm>
                <a:off x="4956175" y="4746625"/>
                <a:ext cx="271463" cy="50800"/>
              </a:xfrm>
              <a:custGeom>
                <a:avLst/>
                <a:gdLst>
                  <a:gd name="T0" fmla="*/ 0 w 171"/>
                  <a:gd name="T1" fmla="*/ 0 h 32"/>
                  <a:gd name="T2" fmla="*/ 171 w 171"/>
                  <a:gd name="T3" fmla="*/ 0 h 32"/>
                  <a:gd name="T4" fmla="*/ 171 w 171"/>
                  <a:gd name="T5" fmla="*/ 26 h 32"/>
                  <a:gd name="T6" fmla="*/ 171 w 171"/>
                  <a:gd name="T7" fmla="*/ 28 h 32"/>
                  <a:gd name="T8" fmla="*/ 171 w 171"/>
                  <a:gd name="T9" fmla="*/ 32 h 32"/>
                  <a:gd name="T10" fmla="*/ 0 w 171"/>
                  <a:gd name="T11" fmla="*/ 32 h 32"/>
                  <a:gd name="T12" fmla="*/ 0 w 171"/>
                  <a:gd name="T13" fmla="*/ 28 h 32"/>
                  <a:gd name="T14" fmla="*/ 0 w 171"/>
                  <a:gd name="T15" fmla="*/ 26 h 32"/>
                  <a:gd name="T16" fmla="*/ 0 w 17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32">
                    <a:moveTo>
                      <a:pt x="0" y="0"/>
                    </a:moveTo>
                    <a:lnTo>
                      <a:pt x="171" y="0"/>
                    </a:lnTo>
                    <a:lnTo>
                      <a:pt x="171" y="26"/>
                    </a:lnTo>
                    <a:lnTo>
                      <a:pt x="171" y="28"/>
                    </a:lnTo>
                    <a:lnTo>
                      <a:pt x="171" y="32"/>
                    </a:lnTo>
                    <a:lnTo>
                      <a:pt x="0" y="32"/>
                    </a:lnTo>
                    <a:lnTo>
                      <a:pt x="0" y="28"/>
                    </a:lnTo>
                    <a:lnTo>
                      <a:pt x="0" y="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56"/>
              <p:cNvSpPr>
                <a:spLocks noChangeArrowheads="1"/>
              </p:cNvSpPr>
              <p:nvPr/>
            </p:nvSpPr>
            <p:spPr bwMode="auto">
              <a:xfrm>
                <a:off x="4956175" y="4667250"/>
                <a:ext cx="271463" cy="381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7"/>
              <p:cNvSpPr>
                <a:spLocks noEditPoints="1"/>
              </p:cNvSpPr>
              <p:nvPr/>
            </p:nvSpPr>
            <p:spPr bwMode="auto">
              <a:xfrm>
                <a:off x="4935538" y="4646613"/>
                <a:ext cx="311150" cy="265113"/>
              </a:xfrm>
              <a:custGeom>
                <a:avLst/>
                <a:gdLst>
                  <a:gd name="T0" fmla="*/ 31 w 196"/>
                  <a:gd name="T1" fmla="*/ 121 h 167"/>
                  <a:gd name="T2" fmla="*/ 60 w 196"/>
                  <a:gd name="T3" fmla="*/ 121 h 167"/>
                  <a:gd name="T4" fmla="*/ 71 w 196"/>
                  <a:gd name="T5" fmla="*/ 131 h 167"/>
                  <a:gd name="T6" fmla="*/ 84 w 196"/>
                  <a:gd name="T7" fmla="*/ 139 h 167"/>
                  <a:gd name="T8" fmla="*/ 99 w 196"/>
                  <a:gd name="T9" fmla="*/ 141 h 167"/>
                  <a:gd name="T10" fmla="*/ 113 w 196"/>
                  <a:gd name="T11" fmla="*/ 139 h 167"/>
                  <a:gd name="T12" fmla="*/ 127 w 196"/>
                  <a:gd name="T13" fmla="*/ 131 h 167"/>
                  <a:gd name="T14" fmla="*/ 136 w 196"/>
                  <a:gd name="T15" fmla="*/ 121 h 167"/>
                  <a:gd name="T16" fmla="*/ 166 w 196"/>
                  <a:gd name="T17" fmla="*/ 121 h 167"/>
                  <a:gd name="T18" fmla="*/ 154 w 196"/>
                  <a:gd name="T19" fmla="*/ 139 h 167"/>
                  <a:gd name="T20" fmla="*/ 139 w 196"/>
                  <a:gd name="T21" fmla="*/ 154 h 167"/>
                  <a:gd name="T22" fmla="*/ 119 w 196"/>
                  <a:gd name="T23" fmla="*/ 163 h 167"/>
                  <a:gd name="T24" fmla="*/ 99 w 196"/>
                  <a:gd name="T25" fmla="*/ 167 h 167"/>
                  <a:gd name="T26" fmla="*/ 77 w 196"/>
                  <a:gd name="T27" fmla="*/ 163 h 167"/>
                  <a:gd name="T28" fmla="*/ 58 w 196"/>
                  <a:gd name="T29" fmla="*/ 154 h 167"/>
                  <a:gd name="T30" fmla="*/ 42 w 196"/>
                  <a:gd name="T31" fmla="*/ 139 h 167"/>
                  <a:gd name="T32" fmla="*/ 31 w 196"/>
                  <a:gd name="T33" fmla="*/ 121 h 167"/>
                  <a:gd name="T34" fmla="*/ 171 w 196"/>
                  <a:gd name="T35" fmla="*/ 63 h 167"/>
                  <a:gd name="T36" fmla="*/ 196 w 196"/>
                  <a:gd name="T37" fmla="*/ 63 h 167"/>
                  <a:gd name="T38" fmla="*/ 196 w 196"/>
                  <a:gd name="T39" fmla="*/ 89 h 167"/>
                  <a:gd name="T40" fmla="*/ 196 w 196"/>
                  <a:gd name="T41" fmla="*/ 95 h 167"/>
                  <a:gd name="T42" fmla="*/ 166 w 196"/>
                  <a:gd name="T43" fmla="*/ 95 h 167"/>
                  <a:gd name="T44" fmla="*/ 168 w 196"/>
                  <a:gd name="T45" fmla="*/ 94 h 167"/>
                  <a:gd name="T46" fmla="*/ 171 w 196"/>
                  <a:gd name="T47" fmla="*/ 91 h 167"/>
                  <a:gd name="T48" fmla="*/ 171 w 196"/>
                  <a:gd name="T49" fmla="*/ 89 h 167"/>
                  <a:gd name="T50" fmla="*/ 171 w 196"/>
                  <a:gd name="T51" fmla="*/ 63 h 167"/>
                  <a:gd name="T52" fmla="*/ 0 w 196"/>
                  <a:gd name="T53" fmla="*/ 63 h 167"/>
                  <a:gd name="T54" fmla="*/ 26 w 196"/>
                  <a:gd name="T55" fmla="*/ 63 h 167"/>
                  <a:gd name="T56" fmla="*/ 26 w 196"/>
                  <a:gd name="T57" fmla="*/ 89 h 167"/>
                  <a:gd name="T58" fmla="*/ 26 w 196"/>
                  <a:gd name="T59" fmla="*/ 91 h 167"/>
                  <a:gd name="T60" fmla="*/ 28 w 196"/>
                  <a:gd name="T61" fmla="*/ 94 h 167"/>
                  <a:gd name="T62" fmla="*/ 31 w 196"/>
                  <a:gd name="T63" fmla="*/ 95 h 167"/>
                  <a:gd name="T64" fmla="*/ 0 w 196"/>
                  <a:gd name="T65" fmla="*/ 95 h 167"/>
                  <a:gd name="T66" fmla="*/ 0 w 196"/>
                  <a:gd name="T67" fmla="*/ 89 h 167"/>
                  <a:gd name="T68" fmla="*/ 0 w 196"/>
                  <a:gd name="T69" fmla="*/ 63 h 167"/>
                  <a:gd name="T70" fmla="*/ 13 w 196"/>
                  <a:gd name="T71" fmla="*/ 0 h 167"/>
                  <a:gd name="T72" fmla="*/ 184 w 196"/>
                  <a:gd name="T73" fmla="*/ 0 h 167"/>
                  <a:gd name="T74" fmla="*/ 185 w 196"/>
                  <a:gd name="T75" fmla="*/ 0 h 167"/>
                  <a:gd name="T76" fmla="*/ 190 w 196"/>
                  <a:gd name="T77" fmla="*/ 1 h 167"/>
                  <a:gd name="T78" fmla="*/ 194 w 196"/>
                  <a:gd name="T79" fmla="*/ 4 h 167"/>
                  <a:gd name="T80" fmla="*/ 196 w 196"/>
                  <a:gd name="T81" fmla="*/ 8 h 167"/>
                  <a:gd name="T82" fmla="*/ 196 w 196"/>
                  <a:gd name="T83" fmla="*/ 13 h 167"/>
                  <a:gd name="T84" fmla="*/ 196 w 196"/>
                  <a:gd name="T85" fmla="*/ 37 h 167"/>
                  <a:gd name="T86" fmla="*/ 171 w 196"/>
                  <a:gd name="T87" fmla="*/ 37 h 167"/>
                  <a:gd name="T88" fmla="*/ 171 w 196"/>
                  <a:gd name="T89" fmla="*/ 26 h 167"/>
                  <a:gd name="T90" fmla="*/ 26 w 196"/>
                  <a:gd name="T91" fmla="*/ 26 h 167"/>
                  <a:gd name="T92" fmla="*/ 26 w 196"/>
                  <a:gd name="T93" fmla="*/ 37 h 167"/>
                  <a:gd name="T94" fmla="*/ 0 w 196"/>
                  <a:gd name="T95" fmla="*/ 37 h 167"/>
                  <a:gd name="T96" fmla="*/ 0 w 196"/>
                  <a:gd name="T97" fmla="*/ 13 h 167"/>
                  <a:gd name="T98" fmla="*/ 0 w 196"/>
                  <a:gd name="T99" fmla="*/ 8 h 167"/>
                  <a:gd name="T100" fmla="*/ 3 w 196"/>
                  <a:gd name="T101" fmla="*/ 4 h 167"/>
                  <a:gd name="T102" fmla="*/ 8 w 196"/>
                  <a:gd name="T103" fmla="*/ 1 h 167"/>
                  <a:gd name="T104" fmla="*/ 12 w 196"/>
                  <a:gd name="T105" fmla="*/ 0 h 167"/>
                  <a:gd name="T106" fmla="*/ 13 w 196"/>
                  <a:gd name="T10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167">
                    <a:moveTo>
                      <a:pt x="31" y="121"/>
                    </a:moveTo>
                    <a:lnTo>
                      <a:pt x="60" y="121"/>
                    </a:lnTo>
                    <a:lnTo>
                      <a:pt x="71" y="131"/>
                    </a:lnTo>
                    <a:lnTo>
                      <a:pt x="84" y="139"/>
                    </a:lnTo>
                    <a:lnTo>
                      <a:pt x="99" y="141"/>
                    </a:lnTo>
                    <a:lnTo>
                      <a:pt x="113" y="139"/>
                    </a:lnTo>
                    <a:lnTo>
                      <a:pt x="127" y="131"/>
                    </a:lnTo>
                    <a:lnTo>
                      <a:pt x="136" y="121"/>
                    </a:lnTo>
                    <a:lnTo>
                      <a:pt x="166" y="121"/>
                    </a:lnTo>
                    <a:lnTo>
                      <a:pt x="154" y="139"/>
                    </a:lnTo>
                    <a:lnTo>
                      <a:pt x="139" y="154"/>
                    </a:lnTo>
                    <a:lnTo>
                      <a:pt x="119" y="163"/>
                    </a:lnTo>
                    <a:lnTo>
                      <a:pt x="99" y="167"/>
                    </a:lnTo>
                    <a:lnTo>
                      <a:pt x="77" y="163"/>
                    </a:lnTo>
                    <a:lnTo>
                      <a:pt x="58" y="154"/>
                    </a:lnTo>
                    <a:lnTo>
                      <a:pt x="42" y="139"/>
                    </a:lnTo>
                    <a:lnTo>
                      <a:pt x="31" y="121"/>
                    </a:lnTo>
                    <a:close/>
                    <a:moveTo>
                      <a:pt x="171" y="63"/>
                    </a:moveTo>
                    <a:lnTo>
                      <a:pt x="196" y="63"/>
                    </a:lnTo>
                    <a:lnTo>
                      <a:pt x="196" y="89"/>
                    </a:lnTo>
                    <a:lnTo>
                      <a:pt x="196" y="95"/>
                    </a:lnTo>
                    <a:lnTo>
                      <a:pt x="166" y="95"/>
                    </a:lnTo>
                    <a:lnTo>
                      <a:pt x="168" y="94"/>
                    </a:lnTo>
                    <a:lnTo>
                      <a:pt x="171" y="91"/>
                    </a:lnTo>
                    <a:lnTo>
                      <a:pt x="171" y="89"/>
                    </a:lnTo>
                    <a:lnTo>
                      <a:pt x="171" y="63"/>
                    </a:lnTo>
                    <a:close/>
                    <a:moveTo>
                      <a:pt x="0" y="63"/>
                    </a:moveTo>
                    <a:lnTo>
                      <a:pt x="26" y="63"/>
                    </a:lnTo>
                    <a:lnTo>
                      <a:pt x="26" y="89"/>
                    </a:lnTo>
                    <a:lnTo>
                      <a:pt x="26" y="91"/>
                    </a:lnTo>
                    <a:lnTo>
                      <a:pt x="28" y="94"/>
                    </a:lnTo>
                    <a:lnTo>
                      <a:pt x="31" y="95"/>
                    </a:lnTo>
                    <a:lnTo>
                      <a:pt x="0" y="95"/>
                    </a:lnTo>
                    <a:lnTo>
                      <a:pt x="0" y="89"/>
                    </a:lnTo>
                    <a:lnTo>
                      <a:pt x="0" y="63"/>
                    </a:lnTo>
                    <a:close/>
                    <a:moveTo>
                      <a:pt x="13" y="0"/>
                    </a:moveTo>
                    <a:lnTo>
                      <a:pt x="184" y="0"/>
                    </a:lnTo>
                    <a:lnTo>
                      <a:pt x="185" y="0"/>
                    </a:lnTo>
                    <a:lnTo>
                      <a:pt x="190" y="1"/>
                    </a:lnTo>
                    <a:lnTo>
                      <a:pt x="194" y="4"/>
                    </a:lnTo>
                    <a:lnTo>
                      <a:pt x="196" y="8"/>
                    </a:lnTo>
                    <a:lnTo>
                      <a:pt x="196" y="13"/>
                    </a:lnTo>
                    <a:lnTo>
                      <a:pt x="196" y="37"/>
                    </a:lnTo>
                    <a:lnTo>
                      <a:pt x="171" y="37"/>
                    </a:lnTo>
                    <a:lnTo>
                      <a:pt x="171" y="26"/>
                    </a:lnTo>
                    <a:lnTo>
                      <a:pt x="26" y="26"/>
                    </a:lnTo>
                    <a:lnTo>
                      <a:pt x="26" y="37"/>
                    </a:lnTo>
                    <a:lnTo>
                      <a:pt x="0" y="37"/>
                    </a:lnTo>
                    <a:lnTo>
                      <a:pt x="0" y="13"/>
                    </a:lnTo>
                    <a:lnTo>
                      <a:pt x="0" y="8"/>
                    </a:lnTo>
                    <a:lnTo>
                      <a:pt x="3" y="4"/>
                    </a:lnTo>
                    <a:lnTo>
                      <a:pt x="8" y="1"/>
                    </a:lnTo>
                    <a:lnTo>
                      <a:pt x="12"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 name="Freeform 4">
              <a:extLst>
                <a:ext uri="{FF2B5EF4-FFF2-40B4-BE49-F238E27FC236}">
                  <a16:creationId xmlns:a16="http://schemas.microsoft.com/office/drawing/2014/main" id="{51B856A5-802C-792D-1745-B85F73AB589F}"/>
                </a:ext>
              </a:extLst>
            </p:cNvPr>
            <p:cNvSpPr/>
            <p:nvPr/>
          </p:nvSpPr>
          <p:spPr>
            <a:xfrm>
              <a:off x="6327359" y="1935804"/>
              <a:ext cx="4732265" cy="2197434"/>
            </a:xfrm>
            <a:custGeom>
              <a:avLst/>
              <a:gdLst>
                <a:gd name="connsiteX0" fmla="*/ 0 w 3333749"/>
                <a:gd name="connsiteY0" fmla="*/ 0 h 2000250"/>
                <a:gd name="connsiteX1" fmla="*/ 3333749 w 3333749"/>
                <a:gd name="connsiteY1" fmla="*/ 0 h 2000250"/>
                <a:gd name="connsiteX2" fmla="*/ 3333749 w 3333749"/>
                <a:gd name="connsiteY2" fmla="*/ 2000250 h 2000250"/>
                <a:gd name="connsiteX3" fmla="*/ 0 w 3333749"/>
                <a:gd name="connsiteY3" fmla="*/ 2000250 h 2000250"/>
                <a:gd name="connsiteX4" fmla="*/ 0 w 3333749"/>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49" h="2000250">
                  <a:moveTo>
                    <a:pt x="0" y="0"/>
                  </a:moveTo>
                  <a:lnTo>
                    <a:pt x="3333749" y="0"/>
                  </a:lnTo>
                  <a:lnTo>
                    <a:pt x="3333749" y="2000250"/>
                  </a:lnTo>
                  <a:lnTo>
                    <a:pt x="0" y="2000250"/>
                  </a:lnTo>
                  <a:lnTo>
                    <a:pt x="0" y="0"/>
                  </a:lnTo>
                  <a:close/>
                </a:path>
              </a:pathLst>
            </a:cu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400" b="1" kern="0" dirty="0">
                  <a:solidFill>
                    <a:srgbClr val="002F70"/>
                  </a:solidFill>
                  <a:latin typeface="+mj-lt"/>
                </a:rPr>
                <a:t>LeaderPersona: </a:t>
              </a:r>
            </a:p>
            <a:p>
              <a:pPr marL="0" lvl="1" defTabSz="755650">
                <a:lnSpc>
                  <a:spcPct val="90000"/>
                </a:lnSpc>
                <a:spcAft>
                  <a:spcPct val="15000"/>
                </a:spcAft>
              </a:pPr>
              <a:r>
                <a:rPr lang="en-US" b="1" dirty="0">
                  <a:solidFill>
                    <a:srgbClr val="002F70"/>
                  </a:solidFill>
                  <a:latin typeface="Calibri" panose="020F0502020204030204" pitchFamily="34" charset="0"/>
                </a:rPr>
                <a:t>Evaluates candidate's likely effectiveness in functions such as recruiting, selecting, training, coaching, and managing producers and staff.</a:t>
              </a:r>
            </a:p>
          </p:txBody>
        </p:sp>
        <p:sp>
          <p:nvSpPr>
            <p:cNvPr id="50" name="Freeform 121">
              <a:extLst>
                <a:ext uri="{FF2B5EF4-FFF2-40B4-BE49-F238E27FC236}">
                  <a16:creationId xmlns:a16="http://schemas.microsoft.com/office/drawing/2014/main" id="{D8DEBAF2-4AB7-BB65-5156-CD6639804984}"/>
                </a:ext>
              </a:extLst>
            </p:cNvPr>
            <p:cNvSpPr>
              <a:spLocks/>
            </p:cNvSpPr>
            <p:nvPr/>
          </p:nvSpPr>
          <p:spPr bwMode="auto">
            <a:xfrm>
              <a:off x="10502021" y="3672111"/>
              <a:ext cx="304510" cy="411257"/>
            </a:xfrm>
            <a:custGeom>
              <a:avLst/>
              <a:gdLst>
                <a:gd name="T0" fmla="*/ 141 w 186"/>
                <a:gd name="T1" fmla="*/ 234 h 295"/>
                <a:gd name="T2" fmla="*/ 148 w 186"/>
                <a:gd name="T3" fmla="*/ 230 h 295"/>
                <a:gd name="T4" fmla="*/ 150 w 186"/>
                <a:gd name="T5" fmla="*/ 222 h 295"/>
                <a:gd name="T6" fmla="*/ 148 w 186"/>
                <a:gd name="T7" fmla="*/ 213 h 295"/>
                <a:gd name="T8" fmla="*/ 141 w 186"/>
                <a:gd name="T9" fmla="*/ 209 h 295"/>
                <a:gd name="T10" fmla="*/ 114 w 186"/>
                <a:gd name="T11" fmla="*/ 208 h 295"/>
                <a:gd name="T12" fmla="*/ 120 w 186"/>
                <a:gd name="T13" fmla="*/ 174 h 295"/>
                <a:gd name="T14" fmla="*/ 132 w 186"/>
                <a:gd name="T15" fmla="*/ 152 h 295"/>
                <a:gd name="T16" fmla="*/ 141 w 186"/>
                <a:gd name="T17" fmla="*/ 132 h 295"/>
                <a:gd name="T18" fmla="*/ 142 w 186"/>
                <a:gd name="T19" fmla="*/ 119 h 295"/>
                <a:gd name="T20" fmla="*/ 140 w 186"/>
                <a:gd name="T21" fmla="*/ 115 h 295"/>
                <a:gd name="T22" fmla="*/ 140 w 186"/>
                <a:gd name="T23" fmla="*/ 84 h 295"/>
                <a:gd name="T24" fmla="*/ 142 w 186"/>
                <a:gd name="T25" fmla="*/ 80 h 295"/>
                <a:gd name="T26" fmla="*/ 130 w 186"/>
                <a:gd name="T27" fmla="*/ 48 h 295"/>
                <a:gd name="T28" fmla="*/ 126 w 186"/>
                <a:gd name="T29" fmla="*/ 45 h 295"/>
                <a:gd name="T30" fmla="*/ 112 w 186"/>
                <a:gd name="T31" fmla="*/ 41 h 295"/>
                <a:gd name="T32" fmla="*/ 117 w 186"/>
                <a:gd name="T33" fmla="*/ 31 h 295"/>
                <a:gd name="T34" fmla="*/ 114 w 186"/>
                <a:gd name="T35" fmla="*/ 14 h 295"/>
                <a:gd name="T36" fmla="*/ 93 w 186"/>
                <a:gd name="T37" fmla="*/ 0 h 295"/>
                <a:gd name="T38" fmla="*/ 72 w 186"/>
                <a:gd name="T39" fmla="*/ 14 h 295"/>
                <a:gd name="T40" fmla="*/ 69 w 186"/>
                <a:gd name="T41" fmla="*/ 31 h 295"/>
                <a:gd name="T42" fmla="*/ 73 w 186"/>
                <a:gd name="T43" fmla="*/ 41 h 295"/>
                <a:gd name="T44" fmla="*/ 60 w 186"/>
                <a:gd name="T45" fmla="*/ 45 h 295"/>
                <a:gd name="T46" fmla="*/ 55 w 186"/>
                <a:gd name="T47" fmla="*/ 48 h 295"/>
                <a:gd name="T48" fmla="*/ 44 w 186"/>
                <a:gd name="T49" fmla="*/ 80 h 295"/>
                <a:gd name="T50" fmla="*/ 45 w 186"/>
                <a:gd name="T51" fmla="*/ 84 h 295"/>
                <a:gd name="T52" fmla="*/ 45 w 186"/>
                <a:gd name="T53" fmla="*/ 115 h 295"/>
                <a:gd name="T54" fmla="*/ 43 w 186"/>
                <a:gd name="T55" fmla="*/ 119 h 295"/>
                <a:gd name="T56" fmla="*/ 45 w 186"/>
                <a:gd name="T57" fmla="*/ 132 h 295"/>
                <a:gd name="T58" fmla="*/ 55 w 186"/>
                <a:gd name="T59" fmla="*/ 152 h 295"/>
                <a:gd name="T60" fmla="*/ 65 w 186"/>
                <a:gd name="T61" fmla="*/ 174 h 295"/>
                <a:gd name="T62" fmla="*/ 71 w 186"/>
                <a:gd name="T63" fmla="*/ 208 h 295"/>
                <a:gd name="T64" fmla="*/ 44 w 186"/>
                <a:gd name="T65" fmla="*/ 209 h 295"/>
                <a:gd name="T66" fmla="*/ 37 w 186"/>
                <a:gd name="T67" fmla="*/ 213 h 295"/>
                <a:gd name="T68" fmla="*/ 35 w 186"/>
                <a:gd name="T69" fmla="*/ 222 h 295"/>
                <a:gd name="T70" fmla="*/ 37 w 186"/>
                <a:gd name="T71" fmla="*/ 230 h 295"/>
                <a:gd name="T72" fmla="*/ 44 w 186"/>
                <a:gd name="T73" fmla="*/ 234 h 295"/>
                <a:gd name="T74" fmla="*/ 29 w 186"/>
                <a:gd name="T75" fmla="*/ 239 h 295"/>
                <a:gd name="T76" fmla="*/ 4 w 186"/>
                <a:gd name="T77" fmla="*/ 265 h 295"/>
                <a:gd name="T78" fmla="*/ 0 w 186"/>
                <a:gd name="T79" fmla="*/ 295 h 295"/>
                <a:gd name="T80" fmla="*/ 186 w 186"/>
                <a:gd name="T81" fmla="*/ 285 h 295"/>
                <a:gd name="T82" fmla="*/ 172 w 186"/>
                <a:gd name="T83" fmla="*/ 250 h 295"/>
                <a:gd name="T84" fmla="*/ 137 w 186"/>
                <a:gd name="T85" fmla="*/ 23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295">
                  <a:moveTo>
                    <a:pt x="137" y="236"/>
                  </a:moveTo>
                  <a:lnTo>
                    <a:pt x="141" y="234"/>
                  </a:lnTo>
                  <a:lnTo>
                    <a:pt x="145" y="233"/>
                  </a:lnTo>
                  <a:lnTo>
                    <a:pt x="148" y="230"/>
                  </a:lnTo>
                  <a:lnTo>
                    <a:pt x="150" y="226"/>
                  </a:lnTo>
                  <a:lnTo>
                    <a:pt x="150" y="222"/>
                  </a:lnTo>
                  <a:lnTo>
                    <a:pt x="150" y="217"/>
                  </a:lnTo>
                  <a:lnTo>
                    <a:pt x="148" y="213"/>
                  </a:lnTo>
                  <a:lnTo>
                    <a:pt x="145" y="210"/>
                  </a:lnTo>
                  <a:lnTo>
                    <a:pt x="141" y="209"/>
                  </a:lnTo>
                  <a:lnTo>
                    <a:pt x="137" y="208"/>
                  </a:lnTo>
                  <a:lnTo>
                    <a:pt x="114" y="208"/>
                  </a:lnTo>
                  <a:lnTo>
                    <a:pt x="116" y="189"/>
                  </a:lnTo>
                  <a:lnTo>
                    <a:pt x="120" y="174"/>
                  </a:lnTo>
                  <a:lnTo>
                    <a:pt x="125" y="162"/>
                  </a:lnTo>
                  <a:lnTo>
                    <a:pt x="132" y="152"/>
                  </a:lnTo>
                  <a:lnTo>
                    <a:pt x="137" y="142"/>
                  </a:lnTo>
                  <a:lnTo>
                    <a:pt x="141" y="132"/>
                  </a:lnTo>
                  <a:lnTo>
                    <a:pt x="142" y="120"/>
                  </a:lnTo>
                  <a:lnTo>
                    <a:pt x="142" y="119"/>
                  </a:lnTo>
                  <a:lnTo>
                    <a:pt x="141" y="116"/>
                  </a:lnTo>
                  <a:lnTo>
                    <a:pt x="140" y="115"/>
                  </a:lnTo>
                  <a:lnTo>
                    <a:pt x="125" y="100"/>
                  </a:lnTo>
                  <a:lnTo>
                    <a:pt x="140" y="84"/>
                  </a:lnTo>
                  <a:lnTo>
                    <a:pt x="141" y="83"/>
                  </a:lnTo>
                  <a:lnTo>
                    <a:pt x="142" y="80"/>
                  </a:lnTo>
                  <a:lnTo>
                    <a:pt x="141" y="79"/>
                  </a:lnTo>
                  <a:lnTo>
                    <a:pt x="130" y="48"/>
                  </a:lnTo>
                  <a:lnTo>
                    <a:pt x="129" y="47"/>
                  </a:lnTo>
                  <a:lnTo>
                    <a:pt x="126" y="45"/>
                  </a:lnTo>
                  <a:lnTo>
                    <a:pt x="108" y="45"/>
                  </a:lnTo>
                  <a:lnTo>
                    <a:pt x="112" y="41"/>
                  </a:lnTo>
                  <a:lnTo>
                    <a:pt x="114" y="36"/>
                  </a:lnTo>
                  <a:lnTo>
                    <a:pt x="117" y="31"/>
                  </a:lnTo>
                  <a:lnTo>
                    <a:pt x="117" y="25"/>
                  </a:lnTo>
                  <a:lnTo>
                    <a:pt x="114" y="14"/>
                  </a:lnTo>
                  <a:lnTo>
                    <a:pt x="105" y="4"/>
                  </a:lnTo>
                  <a:lnTo>
                    <a:pt x="93" y="0"/>
                  </a:lnTo>
                  <a:lnTo>
                    <a:pt x="80" y="4"/>
                  </a:lnTo>
                  <a:lnTo>
                    <a:pt x="72" y="14"/>
                  </a:lnTo>
                  <a:lnTo>
                    <a:pt x="68" y="25"/>
                  </a:lnTo>
                  <a:lnTo>
                    <a:pt x="69" y="31"/>
                  </a:lnTo>
                  <a:lnTo>
                    <a:pt x="71" y="36"/>
                  </a:lnTo>
                  <a:lnTo>
                    <a:pt x="73" y="41"/>
                  </a:lnTo>
                  <a:lnTo>
                    <a:pt x="77" y="45"/>
                  </a:lnTo>
                  <a:lnTo>
                    <a:pt x="60" y="45"/>
                  </a:lnTo>
                  <a:lnTo>
                    <a:pt x="57" y="47"/>
                  </a:lnTo>
                  <a:lnTo>
                    <a:pt x="55" y="48"/>
                  </a:lnTo>
                  <a:lnTo>
                    <a:pt x="44" y="79"/>
                  </a:lnTo>
                  <a:lnTo>
                    <a:pt x="44" y="80"/>
                  </a:lnTo>
                  <a:lnTo>
                    <a:pt x="44" y="83"/>
                  </a:lnTo>
                  <a:lnTo>
                    <a:pt x="45" y="84"/>
                  </a:lnTo>
                  <a:lnTo>
                    <a:pt x="60" y="100"/>
                  </a:lnTo>
                  <a:lnTo>
                    <a:pt x="45" y="115"/>
                  </a:lnTo>
                  <a:lnTo>
                    <a:pt x="44" y="116"/>
                  </a:lnTo>
                  <a:lnTo>
                    <a:pt x="43" y="119"/>
                  </a:lnTo>
                  <a:lnTo>
                    <a:pt x="43" y="120"/>
                  </a:lnTo>
                  <a:lnTo>
                    <a:pt x="45" y="132"/>
                  </a:lnTo>
                  <a:lnTo>
                    <a:pt x="49" y="142"/>
                  </a:lnTo>
                  <a:lnTo>
                    <a:pt x="55" y="152"/>
                  </a:lnTo>
                  <a:lnTo>
                    <a:pt x="60" y="162"/>
                  </a:lnTo>
                  <a:lnTo>
                    <a:pt x="65" y="174"/>
                  </a:lnTo>
                  <a:lnTo>
                    <a:pt x="69" y="189"/>
                  </a:lnTo>
                  <a:lnTo>
                    <a:pt x="71" y="208"/>
                  </a:lnTo>
                  <a:lnTo>
                    <a:pt x="49" y="208"/>
                  </a:lnTo>
                  <a:lnTo>
                    <a:pt x="44" y="209"/>
                  </a:lnTo>
                  <a:lnTo>
                    <a:pt x="41" y="210"/>
                  </a:lnTo>
                  <a:lnTo>
                    <a:pt x="37" y="213"/>
                  </a:lnTo>
                  <a:lnTo>
                    <a:pt x="36" y="217"/>
                  </a:lnTo>
                  <a:lnTo>
                    <a:pt x="35" y="222"/>
                  </a:lnTo>
                  <a:lnTo>
                    <a:pt x="36" y="226"/>
                  </a:lnTo>
                  <a:lnTo>
                    <a:pt x="37" y="230"/>
                  </a:lnTo>
                  <a:lnTo>
                    <a:pt x="41" y="233"/>
                  </a:lnTo>
                  <a:lnTo>
                    <a:pt x="44" y="234"/>
                  </a:lnTo>
                  <a:lnTo>
                    <a:pt x="49" y="236"/>
                  </a:lnTo>
                  <a:lnTo>
                    <a:pt x="29" y="239"/>
                  </a:lnTo>
                  <a:lnTo>
                    <a:pt x="15" y="250"/>
                  </a:lnTo>
                  <a:lnTo>
                    <a:pt x="4" y="265"/>
                  </a:lnTo>
                  <a:lnTo>
                    <a:pt x="0" y="285"/>
                  </a:lnTo>
                  <a:lnTo>
                    <a:pt x="0" y="295"/>
                  </a:lnTo>
                  <a:lnTo>
                    <a:pt x="186" y="295"/>
                  </a:lnTo>
                  <a:lnTo>
                    <a:pt x="186" y="285"/>
                  </a:lnTo>
                  <a:lnTo>
                    <a:pt x="182" y="265"/>
                  </a:lnTo>
                  <a:lnTo>
                    <a:pt x="172" y="250"/>
                  </a:lnTo>
                  <a:lnTo>
                    <a:pt x="156" y="239"/>
                  </a:lnTo>
                  <a:lnTo>
                    <a:pt x="137" y="23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EC82D9CE-8790-CAEE-EF93-4B5FD8D9F426}"/>
              </a:ext>
            </a:extLst>
          </p:cNvPr>
          <p:cNvGrpSpPr/>
          <p:nvPr/>
        </p:nvGrpSpPr>
        <p:grpSpPr>
          <a:xfrm>
            <a:off x="4296643" y="1570450"/>
            <a:ext cx="3396955" cy="1757058"/>
            <a:chOff x="4589315" y="-30864"/>
            <a:chExt cx="3143463" cy="1757058"/>
          </a:xfrm>
        </p:grpSpPr>
        <p:sp>
          <p:nvSpPr>
            <p:cNvPr id="5" name="Freeform 4"/>
            <p:cNvSpPr/>
            <p:nvPr/>
          </p:nvSpPr>
          <p:spPr>
            <a:xfrm>
              <a:off x="4589315" y="-30864"/>
              <a:ext cx="3143463" cy="1757058"/>
            </a:xfrm>
            <a:custGeom>
              <a:avLst/>
              <a:gdLst>
                <a:gd name="connsiteX0" fmla="*/ 0 w 3333749"/>
                <a:gd name="connsiteY0" fmla="*/ 0 h 2000250"/>
                <a:gd name="connsiteX1" fmla="*/ 3333749 w 3333749"/>
                <a:gd name="connsiteY1" fmla="*/ 0 h 2000250"/>
                <a:gd name="connsiteX2" fmla="*/ 3333749 w 3333749"/>
                <a:gd name="connsiteY2" fmla="*/ 2000250 h 2000250"/>
                <a:gd name="connsiteX3" fmla="*/ 0 w 3333749"/>
                <a:gd name="connsiteY3" fmla="*/ 2000250 h 2000250"/>
                <a:gd name="connsiteX4" fmla="*/ 0 w 3333749"/>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49" h="2000250">
                  <a:moveTo>
                    <a:pt x="0" y="0"/>
                  </a:moveTo>
                  <a:lnTo>
                    <a:pt x="3333749" y="0"/>
                  </a:lnTo>
                  <a:lnTo>
                    <a:pt x="3333749" y="2000250"/>
                  </a:lnTo>
                  <a:lnTo>
                    <a:pt x="0" y="2000250"/>
                  </a:lnTo>
                  <a:lnTo>
                    <a:pt x="0" y="0"/>
                  </a:lnTo>
                  <a:close/>
                </a:path>
              </a:pathLst>
            </a:custGeom>
            <a:solidFill>
              <a:srgbClr val="F9C606"/>
            </a:solidFill>
            <a:ln>
              <a:solidFill>
                <a:srgbClr val="F9C606"/>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400" b="1" kern="0" dirty="0">
                  <a:solidFill>
                    <a:srgbClr val="002F70"/>
                  </a:solidFill>
                  <a:latin typeface="+mj-lt"/>
                </a:rPr>
                <a:t>SalesPersona: </a:t>
              </a:r>
            </a:p>
            <a:p>
              <a:pPr marL="0" lvl="1" algn="l" defTabSz="755650" rtl="0">
                <a:lnSpc>
                  <a:spcPct val="90000"/>
                </a:lnSpc>
                <a:spcBef>
                  <a:spcPct val="0"/>
                </a:spcBef>
                <a:spcAft>
                  <a:spcPct val="15000"/>
                </a:spcAft>
              </a:pPr>
              <a:r>
                <a:rPr lang="en-US" b="1" dirty="0">
                  <a:solidFill>
                    <a:srgbClr val="002F70"/>
                  </a:solidFill>
                  <a:latin typeface="Calibri" panose="020F0502020204030204" pitchFamily="34" charset="0"/>
                </a:rPr>
                <a:t>Reveal candidates’ sales personality makeup and unique motivators</a:t>
              </a:r>
            </a:p>
          </p:txBody>
        </p:sp>
        <p:sp>
          <p:nvSpPr>
            <p:cNvPr id="57" name="Freeform 45">
              <a:extLst>
                <a:ext uri="{FF2B5EF4-FFF2-40B4-BE49-F238E27FC236}">
                  <a16:creationId xmlns:a16="http://schemas.microsoft.com/office/drawing/2014/main" id="{86916A15-8582-7E1A-9864-7F826B15F78D}"/>
                </a:ext>
              </a:extLst>
            </p:cNvPr>
            <p:cNvSpPr>
              <a:spLocks noEditPoints="1"/>
            </p:cNvSpPr>
            <p:nvPr/>
          </p:nvSpPr>
          <p:spPr bwMode="auto">
            <a:xfrm>
              <a:off x="7255968" y="1330902"/>
              <a:ext cx="254240" cy="239548"/>
            </a:xfrm>
            <a:custGeom>
              <a:avLst/>
              <a:gdLst>
                <a:gd name="T0" fmla="*/ 109 w 335"/>
                <a:gd name="T1" fmla="*/ 193 h 405"/>
                <a:gd name="T2" fmla="*/ 92 w 335"/>
                <a:gd name="T3" fmla="*/ 203 h 405"/>
                <a:gd name="T4" fmla="*/ 87 w 335"/>
                <a:gd name="T5" fmla="*/ 221 h 405"/>
                <a:gd name="T6" fmla="*/ 99 w 335"/>
                <a:gd name="T7" fmla="*/ 252 h 405"/>
                <a:gd name="T8" fmla="*/ 118 w 335"/>
                <a:gd name="T9" fmla="*/ 314 h 405"/>
                <a:gd name="T10" fmla="*/ 129 w 335"/>
                <a:gd name="T11" fmla="*/ 392 h 405"/>
                <a:gd name="T12" fmla="*/ 151 w 335"/>
                <a:gd name="T13" fmla="*/ 348 h 405"/>
                <a:gd name="T14" fmla="*/ 133 w 335"/>
                <a:gd name="T15" fmla="*/ 273 h 405"/>
                <a:gd name="T16" fmla="*/ 113 w 335"/>
                <a:gd name="T17" fmla="*/ 220 h 405"/>
                <a:gd name="T18" fmla="*/ 113 w 335"/>
                <a:gd name="T19" fmla="*/ 219 h 405"/>
                <a:gd name="T20" fmla="*/ 114 w 335"/>
                <a:gd name="T21" fmla="*/ 219 h 405"/>
                <a:gd name="T22" fmla="*/ 122 w 335"/>
                <a:gd name="T23" fmla="*/ 223 h 405"/>
                <a:gd name="T24" fmla="*/ 146 w 335"/>
                <a:gd name="T25" fmla="*/ 234 h 405"/>
                <a:gd name="T26" fmla="*/ 186 w 335"/>
                <a:gd name="T27" fmla="*/ 234 h 405"/>
                <a:gd name="T28" fmla="*/ 210 w 335"/>
                <a:gd name="T29" fmla="*/ 223 h 405"/>
                <a:gd name="T30" fmla="*/ 218 w 335"/>
                <a:gd name="T31" fmla="*/ 219 h 405"/>
                <a:gd name="T32" fmla="*/ 219 w 335"/>
                <a:gd name="T33" fmla="*/ 219 h 405"/>
                <a:gd name="T34" fmla="*/ 219 w 335"/>
                <a:gd name="T35" fmla="*/ 220 h 405"/>
                <a:gd name="T36" fmla="*/ 199 w 335"/>
                <a:gd name="T37" fmla="*/ 273 h 405"/>
                <a:gd name="T38" fmla="*/ 181 w 335"/>
                <a:gd name="T39" fmla="*/ 348 h 405"/>
                <a:gd name="T40" fmla="*/ 201 w 335"/>
                <a:gd name="T41" fmla="*/ 392 h 405"/>
                <a:gd name="T42" fmla="*/ 213 w 335"/>
                <a:gd name="T43" fmla="*/ 314 h 405"/>
                <a:gd name="T44" fmla="*/ 233 w 335"/>
                <a:gd name="T45" fmla="*/ 252 h 405"/>
                <a:gd name="T46" fmla="*/ 245 w 335"/>
                <a:gd name="T47" fmla="*/ 221 h 405"/>
                <a:gd name="T48" fmla="*/ 238 w 335"/>
                <a:gd name="T49" fmla="*/ 203 h 405"/>
                <a:gd name="T50" fmla="*/ 223 w 335"/>
                <a:gd name="T51" fmla="*/ 193 h 405"/>
                <a:gd name="T52" fmla="*/ 203 w 335"/>
                <a:gd name="T53" fmla="*/ 197 h 405"/>
                <a:gd name="T54" fmla="*/ 174 w 335"/>
                <a:gd name="T55" fmla="*/ 211 h 405"/>
                <a:gd name="T56" fmla="*/ 141 w 335"/>
                <a:gd name="T57" fmla="*/ 203 h 405"/>
                <a:gd name="T58" fmla="*/ 118 w 335"/>
                <a:gd name="T59" fmla="*/ 193 h 405"/>
                <a:gd name="T60" fmla="*/ 203 w 335"/>
                <a:gd name="T61" fmla="*/ 3 h 405"/>
                <a:gd name="T62" fmla="*/ 261 w 335"/>
                <a:gd name="T63" fmla="*/ 29 h 405"/>
                <a:gd name="T64" fmla="*/ 306 w 335"/>
                <a:gd name="T65" fmla="*/ 74 h 405"/>
                <a:gd name="T66" fmla="*/ 332 w 335"/>
                <a:gd name="T67" fmla="*/ 133 h 405"/>
                <a:gd name="T68" fmla="*/ 332 w 335"/>
                <a:gd name="T69" fmla="*/ 201 h 405"/>
                <a:gd name="T70" fmla="*/ 305 w 335"/>
                <a:gd name="T71" fmla="*/ 261 h 405"/>
                <a:gd name="T72" fmla="*/ 276 w 335"/>
                <a:gd name="T73" fmla="*/ 311 h 405"/>
                <a:gd name="T74" fmla="*/ 258 w 335"/>
                <a:gd name="T75" fmla="*/ 364 h 405"/>
                <a:gd name="T76" fmla="*/ 254 w 335"/>
                <a:gd name="T77" fmla="*/ 405 h 405"/>
                <a:gd name="T78" fmla="*/ 155 w 335"/>
                <a:gd name="T79" fmla="*/ 405 h 405"/>
                <a:gd name="T80" fmla="*/ 81 w 335"/>
                <a:gd name="T81" fmla="*/ 392 h 405"/>
                <a:gd name="T82" fmla="*/ 69 w 335"/>
                <a:gd name="T83" fmla="*/ 337 h 405"/>
                <a:gd name="T84" fmla="*/ 45 w 335"/>
                <a:gd name="T85" fmla="*/ 287 h 405"/>
                <a:gd name="T86" fmla="*/ 13 w 335"/>
                <a:gd name="T87" fmla="*/ 233 h 405"/>
                <a:gd name="T88" fmla="*/ 0 w 335"/>
                <a:gd name="T89" fmla="*/ 166 h 405"/>
                <a:gd name="T90" fmla="*/ 13 w 335"/>
                <a:gd name="T91" fmla="*/ 101 h 405"/>
                <a:gd name="T92" fmla="*/ 50 w 335"/>
                <a:gd name="T93" fmla="*/ 48 h 405"/>
                <a:gd name="T94" fmla="*/ 104 w 335"/>
                <a:gd name="T95" fmla="*/ 12 h 405"/>
                <a:gd name="T96" fmla="*/ 169 w 335"/>
                <a:gd name="T97"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5" h="405">
                  <a:moveTo>
                    <a:pt x="118" y="193"/>
                  </a:moveTo>
                  <a:lnTo>
                    <a:pt x="109" y="193"/>
                  </a:lnTo>
                  <a:lnTo>
                    <a:pt x="100" y="197"/>
                  </a:lnTo>
                  <a:lnTo>
                    <a:pt x="92" y="203"/>
                  </a:lnTo>
                  <a:lnTo>
                    <a:pt x="88" y="212"/>
                  </a:lnTo>
                  <a:lnTo>
                    <a:pt x="87" y="221"/>
                  </a:lnTo>
                  <a:lnTo>
                    <a:pt x="90" y="232"/>
                  </a:lnTo>
                  <a:lnTo>
                    <a:pt x="99" y="252"/>
                  </a:lnTo>
                  <a:lnTo>
                    <a:pt x="109" y="280"/>
                  </a:lnTo>
                  <a:lnTo>
                    <a:pt x="118" y="314"/>
                  </a:lnTo>
                  <a:lnTo>
                    <a:pt x="126" y="351"/>
                  </a:lnTo>
                  <a:lnTo>
                    <a:pt x="129" y="392"/>
                  </a:lnTo>
                  <a:lnTo>
                    <a:pt x="155" y="392"/>
                  </a:lnTo>
                  <a:lnTo>
                    <a:pt x="151" y="348"/>
                  </a:lnTo>
                  <a:lnTo>
                    <a:pt x="144" y="309"/>
                  </a:lnTo>
                  <a:lnTo>
                    <a:pt x="133" y="273"/>
                  </a:lnTo>
                  <a:lnTo>
                    <a:pt x="123" y="243"/>
                  </a:lnTo>
                  <a:lnTo>
                    <a:pt x="113" y="220"/>
                  </a:lnTo>
                  <a:lnTo>
                    <a:pt x="113" y="220"/>
                  </a:lnTo>
                  <a:lnTo>
                    <a:pt x="113" y="219"/>
                  </a:lnTo>
                  <a:lnTo>
                    <a:pt x="114" y="219"/>
                  </a:lnTo>
                  <a:lnTo>
                    <a:pt x="114" y="219"/>
                  </a:lnTo>
                  <a:lnTo>
                    <a:pt x="118" y="220"/>
                  </a:lnTo>
                  <a:lnTo>
                    <a:pt x="122" y="223"/>
                  </a:lnTo>
                  <a:lnTo>
                    <a:pt x="127" y="225"/>
                  </a:lnTo>
                  <a:lnTo>
                    <a:pt x="146" y="234"/>
                  </a:lnTo>
                  <a:lnTo>
                    <a:pt x="165" y="237"/>
                  </a:lnTo>
                  <a:lnTo>
                    <a:pt x="186" y="234"/>
                  </a:lnTo>
                  <a:lnTo>
                    <a:pt x="204" y="225"/>
                  </a:lnTo>
                  <a:lnTo>
                    <a:pt x="210" y="223"/>
                  </a:lnTo>
                  <a:lnTo>
                    <a:pt x="214" y="220"/>
                  </a:lnTo>
                  <a:lnTo>
                    <a:pt x="218" y="219"/>
                  </a:lnTo>
                  <a:lnTo>
                    <a:pt x="218" y="219"/>
                  </a:lnTo>
                  <a:lnTo>
                    <a:pt x="219" y="219"/>
                  </a:lnTo>
                  <a:lnTo>
                    <a:pt x="219" y="220"/>
                  </a:lnTo>
                  <a:lnTo>
                    <a:pt x="219" y="220"/>
                  </a:lnTo>
                  <a:lnTo>
                    <a:pt x="209" y="243"/>
                  </a:lnTo>
                  <a:lnTo>
                    <a:pt x="199" y="273"/>
                  </a:lnTo>
                  <a:lnTo>
                    <a:pt x="188" y="309"/>
                  </a:lnTo>
                  <a:lnTo>
                    <a:pt x="181" y="348"/>
                  </a:lnTo>
                  <a:lnTo>
                    <a:pt x="176" y="392"/>
                  </a:lnTo>
                  <a:lnTo>
                    <a:pt x="201" y="392"/>
                  </a:lnTo>
                  <a:lnTo>
                    <a:pt x="206" y="351"/>
                  </a:lnTo>
                  <a:lnTo>
                    <a:pt x="213" y="314"/>
                  </a:lnTo>
                  <a:lnTo>
                    <a:pt x="223" y="280"/>
                  </a:lnTo>
                  <a:lnTo>
                    <a:pt x="233" y="252"/>
                  </a:lnTo>
                  <a:lnTo>
                    <a:pt x="242" y="232"/>
                  </a:lnTo>
                  <a:lnTo>
                    <a:pt x="245" y="221"/>
                  </a:lnTo>
                  <a:lnTo>
                    <a:pt x="244" y="212"/>
                  </a:lnTo>
                  <a:lnTo>
                    <a:pt x="238" y="203"/>
                  </a:lnTo>
                  <a:lnTo>
                    <a:pt x="232" y="197"/>
                  </a:lnTo>
                  <a:lnTo>
                    <a:pt x="223" y="193"/>
                  </a:lnTo>
                  <a:lnTo>
                    <a:pt x="213" y="193"/>
                  </a:lnTo>
                  <a:lnTo>
                    <a:pt x="203" y="197"/>
                  </a:lnTo>
                  <a:lnTo>
                    <a:pt x="190" y="203"/>
                  </a:lnTo>
                  <a:lnTo>
                    <a:pt x="174" y="211"/>
                  </a:lnTo>
                  <a:lnTo>
                    <a:pt x="158" y="211"/>
                  </a:lnTo>
                  <a:lnTo>
                    <a:pt x="141" y="203"/>
                  </a:lnTo>
                  <a:lnTo>
                    <a:pt x="129" y="197"/>
                  </a:lnTo>
                  <a:lnTo>
                    <a:pt x="118" y="193"/>
                  </a:lnTo>
                  <a:close/>
                  <a:moveTo>
                    <a:pt x="169" y="0"/>
                  </a:moveTo>
                  <a:lnTo>
                    <a:pt x="203" y="3"/>
                  </a:lnTo>
                  <a:lnTo>
                    <a:pt x="233" y="14"/>
                  </a:lnTo>
                  <a:lnTo>
                    <a:pt x="261" y="29"/>
                  </a:lnTo>
                  <a:lnTo>
                    <a:pt x="287" y="50"/>
                  </a:lnTo>
                  <a:lnTo>
                    <a:pt x="306" y="74"/>
                  </a:lnTo>
                  <a:lnTo>
                    <a:pt x="322" y="102"/>
                  </a:lnTo>
                  <a:lnTo>
                    <a:pt x="332" y="133"/>
                  </a:lnTo>
                  <a:lnTo>
                    <a:pt x="335" y="168"/>
                  </a:lnTo>
                  <a:lnTo>
                    <a:pt x="332" y="201"/>
                  </a:lnTo>
                  <a:lnTo>
                    <a:pt x="322" y="233"/>
                  </a:lnTo>
                  <a:lnTo>
                    <a:pt x="305" y="261"/>
                  </a:lnTo>
                  <a:lnTo>
                    <a:pt x="290" y="287"/>
                  </a:lnTo>
                  <a:lnTo>
                    <a:pt x="276" y="311"/>
                  </a:lnTo>
                  <a:lnTo>
                    <a:pt x="265" y="337"/>
                  </a:lnTo>
                  <a:lnTo>
                    <a:pt x="258" y="364"/>
                  </a:lnTo>
                  <a:lnTo>
                    <a:pt x="254" y="392"/>
                  </a:lnTo>
                  <a:lnTo>
                    <a:pt x="254" y="405"/>
                  </a:lnTo>
                  <a:lnTo>
                    <a:pt x="176" y="405"/>
                  </a:lnTo>
                  <a:lnTo>
                    <a:pt x="155" y="405"/>
                  </a:lnTo>
                  <a:lnTo>
                    <a:pt x="82" y="405"/>
                  </a:lnTo>
                  <a:lnTo>
                    <a:pt x="81" y="392"/>
                  </a:lnTo>
                  <a:lnTo>
                    <a:pt x="77" y="364"/>
                  </a:lnTo>
                  <a:lnTo>
                    <a:pt x="69" y="337"/>
                  </a:lnTo>
                  <a:lnTo>
                    <a:pt x="59" y="311"/>
                  </a:lnTo>
                  <a:lnTo>
                    <a:pt x="45" y="287"/>
                  </a:lnTo>
                  <a:lnTo>
                    <a:pt x="28" y="261"/>
                  </a:lnTo>
                  <a:lnTo>
                    <a:pt x="13" y="233"/>
                  </a:lnTo>
                  <a:lnTo>
                    <a:pt x="2" y="201"/>
                  </a:lnTo>
                  <a:lnTo>
                    <a:pt x="0" y="166"/>
                  </a:lnTo>
                  <a:lnTo>
                    <a:pt x="4" y="133"/>
                  </a:lnTo>
                  <a:lnTo>
                    <a:pt x="13" y="101"/>
                  </a:lnTo>
                  <a:lnTo>
                    <a:pt x="29" y="73"/>
                  </a:lnTo>
                  <a:lnTo>
                    <a:pt x="50" y="48"/>
                  </a:lnTo>
                  <a:lnTo>
                    <a:pt x="76" y="28"/>
                  </a:lnTo>
                  <a:lnTo>
                    <a:pt x="104" y="12"/>
                  </a:lnTo>
                  <a:lnTo>
                    <a:pt x="136" y="2"/>
                  </a:lnTo>
                  <a:lnTo>
                    <a:pt x="16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3809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CBD1F-ABD0-D810-F789-421652885A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126D59-9C9E-E14E-6F5F-EE57C8CF33BD}"/>
              </a:ext>
            </a:extLst>
          </p:cNvPr>
          <p:cNvSpPr>
            <a:spLocks noGrp="1"/>
          </p:cNvSpPr>
          <p:nvPr>
            <p:ph type="title"/>
          </p:nvPr>
        </p:nvSpPr>
        <p:spPr/>
        <p:txBody>
          <a:bodyPr>
            <a:normAutofit/>
          </a:bodyPr>
          <a:lstStyle/>
          <a:p>
            <a:r>
              <a:rPr lang="en-US" b="1" dirty="0"/>
              <a:t>RightChoice Components for Focus Today </a:t>
            </a:r>
            <a:r>
              <a:rPr lang="en-US" sz="1200" b="1" dirty="0"/>
              <a:t>(most commonly used for agent recruiting)</a:t>
            </a:r>
            <a:endParaRPr lang="en-US" b="1" dirty="0"/>
          </a:p>
        </p:txBody>
      </p:sp>
      <p:grpSp>
        <p:nvGrpSpPr>
          <p:cNvPr id="8" name="Group 7">
            <a:extLst>
              <a:ext uri="{FF2B5EF4-FFF2-40B4-BE49-F238E27FC236}">
                <a16:creationId xmlns:a16="http://schemas.microsoft.com/office/drawing/2014/main" id="{AC3F35E0-E627-37BD-6D62-A6F8D299F867}"/>
              </a:ext>
            </a:extLst>
          </p:cNvPr>
          <p:cNvGrpSpPr/>
          <p:nvPr/>
        </p:nvGrpSpPr>
        <p:grpSpPr>
          <a:xfrm>
            <a:off x="720820" y="1409700"/>
            <a:ext cx="3143463" cy="3765125"/>
            <a:chOff x="720820" y="1409700"/>
            <a:chExt cx="3143463" cy="3765125"/>
          </a:xfrm>
        </p:grpSpPr>
        <p:sp>
          <p:nvSpPr>
            <p:cNvPr id="3" name="Freeform 2">
              <a:extLst>
                <a:ext uri="{FF2B5EF4-FFF2-40B4-BE49-F238E27FC236}">
                  <a16:creationId xmlns:a16="http://schemas.microsoft.com/office/drawing/2014/main" id="{E6BFF10D-B0F6-0C69-5B53-8B07ADA0F304}"/>
                </a:ext>
              </a:extLst>
            </p:cNvPr>
            <p:cNvSpPr/>
            <p:nvPr/>
          </p:nvSpPr>
          <p:spPr>
            <a:xfrm>
              <a:off x="720820" y="1409700"/>
              <a:ext cx="3143463" cy="1757058"/>
            </a:xfrm>
            <a:custGeom>
              <a:avLst/>
              <a:gdLst>
                <a:gd name="connsiteX0" fmla="*/ 0 w 3333749"/>
                <a:gd name="connsiteY0" fmla="*/ 0 h 2000250"/>
                <a:gd name="connsiteX1" fmla="*/ 3333749 w 3333749"/>
                <a:gd name="connsiteY1" fmla="*/ 0 h 2000250"/>
                <a:gd name="connsiteX2" fmla="*/ 3333749 w 3333749"/>
                <a:gd name="connsiteY2" fmla="*/ 2000250 h 2000250"/>
                <a:gd name="connsiteX3" fmla="*/ 0 w 3333749"/>
                <a:gd name="connsiteY3" fmla="*/ 2000250 h 2000250"/>
                <a:gd name="connsiteX4" fmla="*/ 0 w 3333749"/>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49" h="2000250">
                  <a:moveTo>
                    <a:pt x="0" y="0"/>
                  </a:moveTo>
                  <a:lnTo>
                    <a:pt x="3333749" y="0"/>
                  </a:lnTo>
                  <a:lnTo>
                    <a:pt x="3333749" y="2000250"/>
                  </a:lnTo>
                  <a:lnTo>
                    <a:pt x="0" y="2000250"/>
                  </a:lnTo>
                  <a:lnTo>
                    <a:pt x="0" y="0"/>
                  </a:lnTo>
                  <a:close/>
                </a:path>
              </a:pathLst>
            </a:custGeom>
            <a:solidFill>
              <a:srgbClr val="70B1CE"/>
            </a:solidFill>
            <a:ln>
              <a:solidFill>
                <a:srgbClr val="70B1CE"/>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400" b="1" kern="0" dirty="0">
                  <a:solidFill>
                    <a:srgbClr val="002F70"/>
                  </a:solidFill>
                  <a:latin typeface="+mj-lt"/>
                </a:rPr>
                <a:t>SuccessPredictor: </a:t>
              </a:r>
            </a:p>
            <a:p>
              <a:pPr marL="0" lvl="1" algn="l" defTabSz="755650" rtl="0">
                <a:lnSpc>
                  <a:spcPct val="90000"/>
                </a:lnSpc>
                <a:spcBef>
                  <a:spcPct val="0"/>
                </a:spcBef>
                <a:spcAft>
                  <a:spcPct val="15000"/>
                </a:spcAft>
              </a:pPr>
              <a:r>
                <a:rPr lang="en-US" b="1" dirty="0">
                  <a:solidFill>
                    <a:srgbClr val="002F70"/>
                  </a:solidFill>
                  <a:latin typeface="Calibri" panose="020F0502020204030204" pitchFamily="34" charset="0"/>
                </a:rPr>
                <a:t>Identify candidates’ success potential through bio-data validity</a:t>
              </a:r>
            </a:p>
          </p:txBody>
        </p:sp>
        <p:sp>
          <p:nvSpPr>
            <p:cNvPr id="12" name="Freeform 40">
              <a:extLst>
                <a:ext uri="{FF2B5EF4-FFF2-40B4-BE49-F238E27FC236}">
                  <a16:creationId xmlns:a16="http://schemas.microsoft.com/office/drawing/2014/main" id="{43339DED-C159-4CEC-9EE0-C55935432347}"/>
                </a:ext>
              </a:extLst>
            </p:cNvPr>
            <p:cNvSpPr>
              <a:spLocks noEditPoints="1"/>
            </p:cNvSpPr>
            <p:nvPr/>
          </p:nvSpPr>
          <p:spPr bwMode="auto">
            <a:xfrm>
              <a:off x="3040880" y="2610984"/>
              <a:ext cx="413614" cy="401613"/>
            </a:xfrm>
            <a:custGeom>
              <a:avLst/>
              <a:gdLst>
                <a:gd name="T0" fmla="*/ 218 w 586"/>
                <a:gd name="T1" fmla="*/ 295 h 530"/>
                <a:gd name="T2" fmla="*/ 105 w 586"/>
                <a:gd name="T3" fmla="*/ 296 h 530"/>
                <a:gd name="T4" fmla="*/ 101 w 586"/>
                <a:gd name="T5" fmla="*/ 300 h 530"/>
                <a:gd name="T6" fmla="*/ 39 w 586"/>
                <a:gd name="T7" fmla="*/ 484 h 530"/>
                <a:gd name="T8" fmla="*/ 41 w 586"/>
                <a:gd name="T9" fmla="*/ 487 h 530"/>
                <a:gd name="T10" fmla="*/ 45 w 586"/>
                <a:gd name="T11" fmla="*/ 490 h 530"/>
                <a:gd name="T12" fmla="*/ 538 w 586"/>
                <a:gd name="T13" fmla="*/ 491 h 530"/>
                <a:gd name="T14" fmla="*/ 544 w 586"/>
                <a:gd name="T15" fmla="*/ 488 h 530"/>
                <a:gd name="T16" fmla="*/ 545 w 586"/>
                <a:gd name="T17" fmla="*/ 486 h 530"/>
                <a:gd name="T18" fmla="*/ 545 w 586"/>
                <a:gd name="T19" fmla="*/ 482 h 530"/>
                <a:gd name="T20" fmla="*/ 482 w 586"/>
                <a:gd name="T21" fmla="*/ 297 h 530"/>
                <a:gd name="T22" fmla="*/ 478 w 586"/>
                <a:gd name="T23" fmla="*/ 295 h 530"/>
                <a:gd name="T24" fmla="*/ 366 w 586"/>
                <a:gd name="T25" fmla="*/ 295 h 530"/>
                <a:gd name="T26" fmla="*/ 339 w 586"/>
                <a:gd name="T27" fmla="*/ 336 h 530"/>
                <a:gd name="T28" fmla="*/ 317 w 586"/>
                <a:gd name="T29" fmla="*/ 369 h 530"/>
                <a:gd name="T30" fmla="*/ 303 w 586"/>
                <a:gd name="T31" fmla="*/ 389 h 530"/>
                <a:gd name="T32" fmla="*/ 299 w 586"/>
                <a:gd name="T33" fmla="*/ 394 h 530"/>
                <a:gd name="T34" fmla="*/ 292 w 586"/>
                <a:gd name="T35" fmla="*/ 397 h 530"/>
                <a:gd name="T36" fmla="*/ 287 w 586"/>
                <a:gd name="T37" fmla="*/ 394 h 530"/>
                <a:gd name="T38" fmla="*/ 283 w 586"/>
                <a:gd name="T39" fmla="*/ 389 h 530"/>
                <a:gd name="T40" fmla="*/ 269 w 586"/>
                <a:gd name="T41" fmla="*/ 369 h 530"/>
                <a:gd name="T42" fmla="*/ 246 w 586"/>
                <a:gd name="T43" fmla="*/ 336 h 530"/>
                <a:gd name="T44" fmla="*/ 220 w 586"/>
                <a:gd name="T45" fmla="*/ 295 h 530"/>
                <a:gd name="T46" fmla="*/ 273 w 586"/>
                <a:gd name="T47" fmla="*/ 80 h 530"/>
                <a:gd name="T48" fmla="*/ 242 w 586"/>
                <a:gd name="T49" fmla="*/ 102 h 530"/>
                <a:gd name="T50" fmla="*/ 231 w 586"/>
                <a:gd name="T51" fmla="*/ 139 h 530"/>
                <a:gd name="T52" fmla="*/ 242 w 586"/>
                <a:gd name="T53" fmla="*/ 175 h 530"/>
                <a:gd name="T54" fmla="*/ 273 w 586"/>
                <a:gd name="T55" fmla="*/ 198 h 530"/>
                <a:gd name="T56" fmla="*/ 312 w 586"/>
                <a:gd name="T57" fmla="*/ 198 h 530"/>
                <a:gd name="T58" fmla="*/ 343 w 586"/>
                <a:gd name="T59" fmla="*/ 175 h 530"/>
                <a:gd name="T60" fmla="*/ 355 w 586"/>
                <a:gd name="T61" fmla="*/ 139 h 530"/>
                <a:gd name="T62" fmla="*/ 343 w 586"/>
                <a:gd name="T63" fmla="*/ 102 h 530"/>
                <a:gd name="T64" fmla="*/ 312 w 586"/>
                <a:gd name="T65" fmla="*/ 80 h 530"/>
                <a:gd name="T66" fmla="*/ 292 w 586"/>
                <a:gd name="T67" fmla="*/ 0 h 530"/>
                <a:gd name="T68" fmla="*/ 354 w 586"/>
                <a:gd name="T69" fmla="*/ 14 h 530"/>
                <a:gd name="T70" fmla="*/ 401 w 586"/>
                <a:gd name="T71" fmla="*/ 52 h 530"/>
                <a:gd name="T72" fmla="*/ 428 w 586"/>
                <a:gd name="T73" fmla="*/ 107 h 530"/>
                <a:gd name="T74" fmla="*/ 430 w 586"/>
                <a:gd name="T75" fmla="*/ 158 h 530"/>
                <a:gd name="T76" fmla="*/ 414 w 586"/>
                <a:gd name="T77" fmla="*/ 204 h 530"/>
                <a:gd name="T78" fmla="*/ 388 w 586"/>
                <a:gd name="T79" fmla="*/ 255 h 530"/>
                <a:gd name="T80" fmla="*/ 493 w 586"/>
                <a:gd name="T81" fmla="*/ 258 h 530"/>
                <a:gd name="T82" fmla="*/ 515 w 586"/>
                <a:gd name="T83" fmla="*/ 274 h 530"/>
                <a:gd name="T84" fmla="*/ 583 w 586"/>
                <a:gd name="T85" fmla="*/ 469 h 530"/>
                <a:gd name="T86" fmla="*/ 583 w 586"/>
                <a:gd name="T87" fmla="*/ 498 h 530"/>
                <a:gd name="T88" fmla="*/ 566 w 586"/>
                <a:gd name="T89" fmla="*/ 521 h 530"/>
                <a:gd name="T90" fmla="*/ 538 w 586"/>
                <a:gd name="T91" fmla="*/ 530 h 530"/>
                <a:gd name="T92" fmla="*/ 33 w 586"/>
                <a:gd name="T93" fmla="*/ 528 h 530"/>
                <a:gd name="T94" fmla="*/ 9 w 586"/>
                <a:gd name="T95" fmla="*/ 511 h 530"/>
                <a:gd name="T96" fmla="*/ 0 w 586"/>
                <a:gd name="T97" fmla="*/ 483 h 530"/>
                <a:gd name="T98" fmla="*/ 64 w 586"/>
                <a:gd name="T99" fmla="*/ 287 h 530"/>
                <a:gd name="T100" fmla="*/ 81 w 586"/>
                <a:gd name="T101" fmla="*/ 264 h 530"/>
                <a:gd name="T102" fmla="*/ 108 w 586"/>
                <a:gd name="T103" fmla="*/ 255 h 530"/>
                <a:gd name="T104" fmla="*/ 184 w 586"/>
                <a:gd name="T105" fmla="*/ 229 h 530"/>
                <a:gd name="T106" fmla="*/ 163 w 586"/>
                <a:gd name="T107" fmla="*/ 179 h 530"/>
                <a:gd name="T108" fmla="*/ 153 w 586"/>
                <a:gd name="T109" fmla="*/ 139 h 530"/>
                <a:gd name="T110" fmla="*/ 168 w 586"/>
                <a:gd name="T111" fmla="*/ 77 h 530"/>
                <a:gd name="T112" fmla="*/ 206 w 586"/>
                <a:gd name="T113" fmla="*/ 30 h 530"/>
                <a:gd name="T114" fmla="*/ 261 w 586"/>
                <a:gd name="T115" fmla="*/ 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6" h="530">
                  <a:moveTo>
                    <a:pt x="220" y="295"/>
                  </a:moveTo>
                  <a:lnTo>
                    <a:pt x="218" y="295"/>
                  </a:lnTo>
                  <a:lnTo>
                    <a:pt x="108" y="295"/>
                  </a:lnTo>
                  <a:lnTo>
                    <a:pt x="105" y="296"/>
                  </a:lnTo>
                  <a:lnTo>
                    <a:pt x="102" y="297"/>
                  </a:lnTo>
                  <a:lnTo>
                    <a:pt x="101" y="300"/>
                  </a:lnTo>
                  <a:lnTo>
                    <a:pt x="41" y="482"/>
                  </a:lnTo>
                  <a:lnTo>
                    <a:pt x="39" y="484"/>
                  </a:lnTo>
                  <a:lnTo>
                    <a:pt x="41" y="486"/>
                  </a:lnTo>
                  <a:lnTo>
                    <a:pt x="41" y="487"/>
                  </a:lnTo>
                  <a:lnTo>
                    <a:pt x="42" y="488"/>
                  </a:lnTo>
                  <a:lnTo>
                    <a:pt x="45" y="490"/>
                  </a:lnTo>
                  <a:lnTo>
                    <a:pt x="47" y="491"/>
                  </a:lnTo>
                  <a:lnTo>
                    <a:pt x="538" y="491"/>
                  </a:lnTo>
                  <a:lnTo>
                    <a:pt x="541" y="490"/>
                  </a:lnTo>
                  <a:lnTo>
                    <a:pt x="544" y="488"/>
                  </a:lnTo>
                  <a:lnTo>
                    <a:pt x="545" y="487"/>
                  </a:lnTo>
                  <a:lnTo>
                    <a:pt x="545" y="486"/>
                  </a:lnTo>
                  <a:lnTo>
                    <a:pt x="545" y="484"/>
                  </a:lnTo>
                  <a:lnTo>
                    <a:pt x="545" y="482"/>
                  </a:lnTo>
                  <a:lnTo>
                    <a:pt x="485" y="300"/>
                  </a:lnTo>
                  <a:lnTo>
                    <a:pt x="482" y="297"/>
                  </a:lnTo>
                  <a:lnTo>
                    <a:pt x="481" y="296"/>
                  </a:lnTo>
                  <a:lnTo>
                    <a:pt x="478" y="295"/>
                  </a:lnTo>
                  <a:lnTo>
                    <a:pt x="367" y="295"/>
                  </a:lnTo>
                  <a:lnTo>
                    <a:pt x="366" y="295"/>
                  </a:lnTo>
                  <a:lnTo>
                    <a:pt x="352" y="316"/>
                  </a:lnTo>
                  <a:lnTo>
                    <a:pt x="339" y="336"/>
                  </a:lnTo>
                  <a:lnTo>
                    <a:pt x="328" y="354"/>
                  </a:lnTo>
                  <a:lnTo>
                    <a:pt x="317" y="369"/>
                  </a:lnTo>
                  <a:lnTo>
                    <a:pt x="309" y="381"/>
                  </a:lnTo>
                  <a:lnTo>
                    <a:pt x="303" y="389"/>
                  </a:lnTo>
                  <a:lnTo>
                    <a:pt x="300" y="393"/>
                  </a:lnTo>
                  <a:lnTo>
                    <a:pt x="299" y="394"/>
                  </a:lnTo>
                  <a:lnTo>
                    <a:pt x="296" y="395"/>
                  </a:lnTo>
                  <a:lnTo>
                    <a:pt x="292" y="397"/>
                  </a:lnTo>
                  <a:lnTo>
                    <a:pt x="290" y="395"/>
                  </a:lnTo>
                  <a:lnTo>
                    <a:pt x="287" y="394"/>
                  </a:lnTo>
                  <a:lnTo>
                    <a:pt x="286" y="393"/>
                  </a:lnTo>
                  <a:lnTo>
                    <a:pt x="283" y="389"/>
                  </a:lnTo>
                  <a:lnTo>
                    <a:pt x="277" y="381"/>
                  </a:lnTo>
                  <a:lnTo>
                    <a:pt x="269" y="369"/>
                  </a:lnTo>
                  <a:lnTo>
                    <a:pt x="258" y="354"/>
                  </a:lnTo>
                  <a:lnTo>
                    <a:pt x="246" y="336"/>
                  </a:lnTo>
                  <a:lnTo>
                    <a:pt x="233" y="316"/>
                  </a:lnTo>
                  <a:lnTo>
                    <a:pt x="220" y="295"/>
                  </a:lnTo>
                  <a:close/>
                  <a:moveTo>
                    <a:pt x="292" y="76"/>
                  </a:moveTo>
                  <a:lnTo>
                    <a:pt x="273" y="80"/>
                  </a:lnTo>
                  <a:lnTo>
                    <a:pt x="256" y="89"/>
                  </a:lnTo>
                  <a:lnTo>
                    <a:pt x="242" y="102"/>
                  </a:lnTo>
                  <a:lnTo>
                    <a:pt x="233" y="119"/>
                  </a:lnTo>
                  <a:lnTo>
                    <a:pt x="231" y="139"/>
                  </a:lnTo>
                  <a:lnTo>
                    <a:pt x="233" y="158"/>
                  </a:lnTo>
                  <a:lnTo>
                    <a:pt x="242" y="175"/>
                  </a:lnTo>
                  <a:lnTo>
                    <a:pt x="256" y="189"/>
                  </a:lnTo>
                  <a:lnTo>
                    <a:pt x="273" y="198"/>
                  </a:lnTo>
                  <a:lnTo>
                    <a:pt x="292" y="200"/>
                  </a:lnTo>
                  <a:lnTo>
                    <a:pt x="312" y="198"/>
                  </a:lnTo>
                  <a:lnTo>
                    <a:pt x="329" y="189"/>
                  </a:lnTo>
                  <a:lnTo>
                    <a:pt x="343" y="175"/>
                  </a:lnTo>
                  <a:lnTo>
                    <a:pt x="351" y="158"/>
                  </a:lnTo>
                  <a:lnTo>
                    <a:pt x="355" y="139"/>
                  </a:lnTo>
                  <a:lnTo>
                    <a:pt x="351" y="119"/>
                  </a:lnTo>
                  <a:lnTo>
                    <a:pt x="343" y="102"/>
                  </a:lnTo>
                  <a:lnTo>
                    <a:pt x="329" y="89"/>
                  </a:lnTo>
                  <a:lnTo>
                    <a:pt x="312" y="80"/>
                  </a:lnTo>
                  <a:lnTo>
                    <a:pt x="292" y="76"/>
                  </a:lnTo>
                  <a:close/>
                  <a:moveTo>
                    <a:pt x="292" y="0"/>
                  </a:moveTo>
                  <a:lnTo>
                    <a:pt x="325" y="4"/>
                  </a:lnTo>
                  <a:lnTo>
                    <a:pt x="354" y="14"/>
                  </a:lnTo>
                  <a:lnTo>
                    <a:pt x="380" y="30"/>
                  </a:lnTo>
                  <a:lnTo>
                    <a:pt x="401" y="52"/>
                  </a:lnTo>
                  <a:lnTo>
                    <a:pt x="418" y="77"/>
                  </a:lnTo>
                  <a:lnTo>
                    <a:pt x="428" y="107"/>
                  </a:lnTo>
                  <a:lnTo>
                    <a:pt x="431" y="139"/>
                  </a:lnTo>
                  <a:lnTo>
                    <a:pt x="430" y="158"/>
                  </a:lnTo>
                  <a:lnTo>
                    <a:pt x="423" y="179"/>
                  </a:lnTo>
                  <a:lnTo>
                    <a:pt x="414" y="204"/>
                  </a:lnTo>
                  <a:lnTo>
                    <a:pt x="402" y="229"/>
                  </a:lnTo>
                  <a:lnTo>
                    <a:pt x="388" y="255"/>
                  </a:lnTo>
                  <a:lnTo>
                    <a:pt x="478" y="255"/>
                  </a:lnTo>
                  <a:lnTo>
                    <a:pt x="493" y="258"/>
                  </a:lnTo>
                  <a:lnTo>
                    <a:pt x="504" y="264"/>
                  </a:lnTo>
                  <a:lnTo>
                    <a:pt x="515" y="274"/>
                  </a:lnTo>
                  <a:lnTo>
                    <a:pt x="521" y="287"/>
                  </a:lnTo>
                  <a:lnTo>
                    <a:pt x="583" y="469"/>
                  </a:lnTo>
                  <a:lnTo>
                    <a:pt x="586" y="483"/>
                  </a:lnTo>
                  <a:lnTo>
                    <a:pt x="583" y="498"/>
                  </a:lnTo>
                  <a:lnTo>
                    <a:pt x="576" y="511"/>
                  </a:lnTo>
                  <a:lnTo>
                    <a:pt x="566" y="521"/>
                  </a:lnTo>
                  <a:lnTo>
                    <a:pt x="553" y="528"/>
                  </a:lnTo>
                  <a:lnTo>
                    <a:pt x="538" y="530"/>
                  </a:lnTo>
                  <a:lnTo>
                    <a:pt x="47" y="530"/>
                  </a:lnTo>
                  <a:lnTo>
                    <a:pt x="33" y="528"/>
                  </a:lnTo>
                  <a:lnTo>
                    <a:pt x="20" y="521"/>
                  </a:lnTo>
                  <a:lnTo>
                    <a:pt x="9" y="511"/>
                  </a:lnTo>
                  <a:lnTo>
                    <a:pt x="3" y="498"/>
                  </a:lnTo>
                  <a:lnTo>
                    <a:pt x="0" y="483"/>
                  </a:lnTo>
                  <a:lnTo>
                    <a:pt x="3" y="469"/>
                  </a:lnTo>
                  <a:lnTo>
                    <a:pt x="64" y="287"/>
                  </a:lnTo>
                  <a:lnTo>
                    <a:pt x="71" y="274"/>
                  </a:lnTo>
                  <a:lnTo>
                    <a:pt x="81" y="264"/>
                  </a:lnTo>
                  <a:lnTo>
                    <a:pt x="93" y="258"/>
                  </a:lnTo>
                  <a:lnTo>
                    <a:pt x="108" y="255"/>
                  </a:lnTo>
                  <a:lnTo>
                    <a:pt x="198" y="255"/>
                  </a:lnTo>
                  <a:lnTo>
                    <a:pt x="184" y="229"/>
                  </a:lnTo>
                  <a:lnTo>
                    <a:pt x="172" y="204"/>
                  </a:lnTo>
                  <a:lnTo>
                    <a:pt x="163" y="179"/>
                  </a:lnTo>
                  <a:lnTo>
                    <a:pt x="156" y="158"/>
                  </a:lnTo>
                  <a:lnTo>
                    <a:pt x="153" y="139"/>
                  </a:lnTo>
                  <a:lnTo>
                    <a:pt x="157" y="107"/>
                  </a:lnTo>
                  <a:lnTo>
                    <a:pt x="168" y="77"/>
                  </a:lnTo>
                  <a:lnTo>
                    <a:pt x="185" y="52"/>
                  </a:lnTo>
                  <a:lnTo>
                    <a:pt x="206" y="30"/>
                  </a:lnTo>
                  <a:lnTo>
                    <a:pt x="232" y="14"/>
                  </a:lnTo>
                  <a:lnTo>
                    <a:pt x="261" y="4"/>
                  </a:lnTo>
                  <a:lnTo>
                    <a:pt x="2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D5F7598B-D873-B1B4-B2F5-9E42F4C7EBDE}"/>
                </a:ext>
              </a:extLst>
            </p:cNvPr>
            <p:cNvSpPr/>
            <p:nvPr/>
          </p:nvSpPr>
          <p:spPr>
            <a:xfrm>
              <a:off x="720820" y="3166758"/>
              <a:ext cx="3143463" cy="2008067"/>
            </a:xfrm>
            <a:prstGeom prst="rect">
              <a:avLst/>
            </a:prstGeom>
            <a:noFill/>
            <a:ln>
              <a:solidFill>
                <a:srgbClr val="70B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rgbClr val="002F70"/>
                  </a:solidFill>
                  <a:latin typeface="Calibri" panose="020F0502020204030204" pitchFamily="34" charset="0"/>
                </a:rPr>
                <a:t>Candidates likely to survive 12 months under contract </a:t>
              </a:r>
            </a:p>
            <a:p>
              <a:pPr marL="285750" indent="-285750">
                <a:buFont typeface="Arial" panose="020B0604020202020204" pitchFamily="34" charset="0"/>
                <a:buChar char="•"/>
              </a:pPr>
              <a:r>
                <a:rPr lang="en-US" b="1" dirty="0">
                  <a:solidFill>
                    <a:srgbClr val="002F70"/>
                  </a:solidFill>
                  <a:latin typeface="Calibri" panose="020F0502020204030204" pitchFamily="34" charset="0"/>
                </a:rPr>
                <a:t>Produce in the top 50% of all first year surviving agents</a:t>
              </a:r>
            </a:p>
            <a:p>
              <a:pPr marL="285750" indent="-285750" algn="ctr">
                <a:buFont typeface="Arial" panose="020B0604020202020204" pitchFamily="34" charset="0"/>
                <a:buChar char="•"/>
              </a:pPr>
              <a:endParaRPr lang="en-US" dirty="0">
                <a:solidFill>
                  <a:schemeClr val="accent1"/>
                </a:solidFill>
              </a:endParaRPr>
            </a:p>
          </p:txBody>
        </p:sp>
      </p:grpSp>
      <p:grpSp>
        <p:nvGrpSpPr>
          <p:cNvPr id="10" name="Group 9">
            <a:extLst>
              <a:ext uri="{FF2B5EF4-FFF2-40B4-BE49-F238E27FC236}">
                <a16:creationId xmlns:a16="http://schemas.microsoft.com/office/drawing/2014/main" id="{0418DDE6-B6D6-0229-9230-CB9D8C927DB0}"/>
              </a:ext>
            </a:extLst>
          </p:cNvPr>
          <p:cNvGrpSpPr/>
          <p:nvPr/>
        </p:nvGrpSpPr>
        <p:grpSpPr>
          <a:xfrm>
            <a:off x="4524268" y="1409700"/>
            <a:ext cx="3143464" cy="3765125"/>
            <a:chOff x="4501894" y="1423606"/>
            <a:chExt cx="3474721" cy="4286250"/>
          </a:xfrm>
        </p:grpSpPr>
        <p:sp>
          <p:nvSpPr>
            <p:cNvPr id="5" name="Freeform 4">
              <a:extLst>
                <a:ext uri="{FF2B5EF4-FFF2-40B4-BE49-F238E27FC236}">
                  <a16:creationId xmlns:a16="http://schemas.microsoft.com/office/drawing/2014/main" id="{25BC41D1-54C8-2641-D174-00798BC5D9B0}"/>
                </a:ext>
              </a:extLst>
            </p:cNvPr>
            <p:cNvSpPr/>
            <p:nvPr/>
          </p:nvSpPr>
          <p:spPr>
            <a:xfrm>
              <a:off x="4501895" y="1423606"/>
              <a:ext cx="3474720" cy="2000250"/>
            </a:xfrm>
            <a:custGeom>
              <a:avLst/>
              <a:gdLst>
                <a:gd name="connsiteX0" fmla="*/ 0 w 3333749"/>
                <a:gd name="connsiteY0" fmla="*/ 0 h 2000250"/>
                <a:gd name="connsiteX1" fmla="*/ 3333749 w 3333749"/>
                <a:gd name="connsiteY1" fmla="*/ 0 h 2000250"/>
                <a:gd name="connsiteX2" fmla="*/ 3333749 w 3333749"/>
                <a:gd name="connsiteY2" fmla="*/ 2000250 h 2000250"/>
                <a:gd name="connsiteX3" fmla="*/ 0 w 3333749"/>
                <a:gd name="connsiteY3" fmla="*/ 2000250 h 2000250"/>
                <a:gd name="connsiteX4" fmla="*/ 0 w 3333749"/>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49" h="2000250">
                  <a:moveTo>
                    <a:pt x="0" y="0"/>
                  </a:moveTo>
                  <a:lnTo>
                    <a:pt x="3333749" y="0"/>
                  </a:lnTo>
                  <a:lnTo>
                    <a:pt x="3333749" y="2000250"/>
                  </a:lnTo>
                  <a:lnTo>
                    <a:pt x="0" y="2000250"/>
                  </a:lnTo>
                  <a:lnTo>
                    <a:pt x="0" y="0"/>
                  </a:lnTo>
                  <a:close/>
                </a:path>
              </a:pathLst>
            </a:custGeom>
            <a:solidFill>
              <a:srgbClr val="F9C606"/>
            </a:solidFill>
            <a:ln>
              <a:solidFill>
                <a:srgbClr val="F9C606"/>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400" b="1" kern="0" dirty="0">
                  <a:solidFill>
                    <a:srgbClr val="002F70"/>
                  </a:solidFill>
                  <a:latin typeface="+mj-lt"/>
                </a:rPr>
                <a:t>**SalesPersona: </a:t>
              </a:r>
            </a:p>
            <a:p>
              <a:pPr marL="0" lvl="1" algn="l" defTabSz="755650" rtl="0">
                <a:lnSpc>
                  <a:spcPct val="90000"/>
                </a:lnSpc>
                <a:spcBef>
                  <a:spcPct val="0"/>
                </a:spcBef>
                <a:spcAft>
                  <a:spcPct val="15000"/>
                </a:spcAft>
              </a:pPr>
              <a:r>
                <a:rPr lang="en-US" b="1" dirty="0">
                  <a:solidFill>
                    <a:srgbClr val="002F70"/>
                  </a:solidFill>
                  <a:latin typeface="Calibri" panose="020F0502020204030204" pitchFamily="34" charset="0"/>
                </a:rPr>
                <a:t>Reveal candidates’ sales personality makeup and unique motivators</a:t>
              </a:r>
            </a:p>
          </p:txBody>
        </p:sp>
        <p:grpSp>
          <p:nvGrpSpPr>
            <p:cNvPr id="13" name="Group 12">
              <a:extLst>
                <a:ext uri="{FF2B5EF4-FFF2-40B4-BE49-F238E27FC236}">
                  <a16:creationId xmlns:a16="http://schemas.microsoft.com/office/drawing/2014/main" id="{F80AD82C-287C-81BE-AFCF-364D0A9E96DE}"/>
                </a:ext>
              </a:extLst>
            </p:cNvPr>
            <p:cNvGrpSpPr/>
            <p:nvPr/>
          </p:nvGrpSpPr>
          <p:grpSpPr>
            <a:xfrm>
              <a:off x="7060210" y="2791158"/>
              <a:ext cx="457200" cy="457200"/>
              <a:chOff x="4662488" y="3833813"/>
              <a:chExt cx="865187" cy="1077913"/>
            </a:xfrm>
            <a:solidFill>
              <a:schemeClr val="bg1"/>
            </a:solidFill>
          </p:grpSpPr>
          <p:sp>
            <p:nvSpPr>
              <p:cNvPr id="14" name="Freeform 45">
                <a:extLst>
                  <a:ext uri="{FF2B5EF4-FFF2-40B4-BE49-F238E27FC236}">
                    <a16:creationId xmlns:a16="http://schemas.microsoft.com/office/drawing/2014/main" id="{CF92A50F-8510-AC18-67B1-B024858A6D61}"/>
                  </a:ext>
                </a:extLst>
              </p:cNvPr>
              <p:cNvSpPr>
                <a:spLocks noEditPoints="1"/>
              </p:cNvSpPr>
              <p:nvPr/>
            </p:nvSpPr>
            <p:spPr bwMode="auto">
              <a:xfrm>
                <a:off x="4826000" y="4024313"/>
                <a:ext cx="531813" cy="642938"/>
              </a:xfrm>
              <a:custGeom>
                <a:avLst/>
                <a:gdLst>
                  <a:gd name="T0" fmla="*/ 109 w 335"/>
                  <a:gd name="T1" fmla="*/ 193 h 405"/>
                  <a:gd name="T2" fmla="*/ 92 w 335"/>
                  <a:gd name="T3" fmla="*/ 203 h 405"/>
                  <a:gd name="T4" fmla="*/ 87 w 335"/>
                  <a:gd name="T5" fmla="*/ 221 h 405"/>
                  <a:gd name="T6" fmla="*/ 99 w 335"/>
                  <a:gd name="T7" fmla="*/ 252 h 405"/>
                  <a:gd name="T8" fmla="*/ 118 w 335"/>
                  <a:gd name="T9" fmla="*/ 314 h 405"/>
                  <a:gd name="T10" fmla="*/ 129 w 335"/>
                  <a:gd name="T11" fmla="*/ 392 h 405"/>
                  <a:gd name="T12" fmla="*/ 151 w 335"/>
                  <a:gd name="T13" fmla="*/ 348 h 405"/>
                  <a:gd name="T14" fmla="*/ 133 w 335"/>
                  <a:gd name="T15" fmla="*/ 273 h 405"/>
                  <a:gd name="T16" fmla="*/ 113 w 335"/>
                  <a:gd name="T17" fmla="*/ 220 h 405"/>
                  <a:gd name="T18" fmla="*/ 113 w 335"/>
                  <a:gd name="T19" fmla="*/ 219 h 405"/>
                  <a:gd name="T20" fmla="*/ 114 w 335"/>
                  <a:gd name="T21" fmla="*/ 219 h 405"/>
                  <a:gd name="T22" fmla="*/ 122 w 335"/>
                  <a:gd name="T23" fmla="*/ 223 h 405"/>
                  <a:gd name="T24" fmla="*/ 146 w 335"/>
                  <a:gd name="T25" fmla="*/ 234 h 405"/>
                  <a:gd name="T26" fmla="*/ 186 w 335"/>
                  <a:gd name="T27" fmla="*/ 234 h 405"/>
                  <a:gd name="T28" fmla="*/ 210 w 335"/>
                  <a:gd name="T29" fmla="*/ 223 h 405"/>
                  <a:gd name="T30" fmla="*/ 218 w 335"/>
                  <a:gd name="T31" fmla="*/ 219 h 405"/>
                  <a:gd name="T32" fmla="*/ 219 w 335"/>
                  <a:gd name="T33" fmla="*/ 219 h 405"/>
                  <a:gd name="T34" fmla="*/ 219 w 335"/>
                  <a:gd name="T35" fmla="*/ 220 h 405"/>
                  <a:gd name="T36" fmla="*/ 199 w 335"/>
                  <a:gd name="T37" fmla="*/ 273 h 405"/>
                  <a:gd name="T38" fmla="*/ 181 w 335"/>
                  <a:gd name="T39" fmla="*/ 348 h 405"/>
                  <a:gd name="T40" fmla="*/ 201 w 335"/>
                  <a:gd name="T41" fmla="*/ 392 h 405"/>
                  <a:gd name="T42" fmla="*/ 213 w 335"/>
                  <a:gd name="T43" fmla="*/ 314 h 405"/>
                  <a:gd name="T44" fmla="*/ 233 w 335"/>
                  <a:gd name="T45" fmla="*/ 252 h 405"/>
                  <a:gd name="T46" fmla="*/ 245 w 335"/>
                  <a:gd name="T47" fmla="*/ 221 h 405"/>
                  <a:gd name="T48" fmla="*/ 238 w 335"/>
                  <a:gd name="T49" fmla="*/ 203 h 405"/>
                  <a:gd name="T50" fmla="*/ 223 w 335"/>
                  <a:gd name="T51" fmla="*/ 193 h 405"/>
                  <a:gd name="T52" fmla="*/ 203 w 335"/>
                  <a:gd name="T53" fmla="*/ 197 h 405"/>
                  <a:gd name="T54" fmla="*/ 174 w 335"/>
                  <a:gd name="T55" fmla="*/ 211 h 405"/>
                  <a:gd name="T56" fmla="*/ 141 w 335"/>
                  <a:gd name="T57" fmla="*/ 203 h 405"/>
                  <a:gd name="T58" fmla="*/ 118 w 335"/>
                  <a:gd name="T59" fmla="*/ 193 h 405"/>
                  <a:gd name="T60" fmla="*/ 203 w 335"/>
                  <a:gd name="T61" fmla="*/ 3 h 405"/>
                  <a:gd name="T62" fmla="*/ 261 w 335"/>
                  <a:gd name="T63" fmla="*/ 29 h 405"/>
                  <a:gd name="T64" fmla="*/ 306 w 335"/>
                  <a:gd name="T65" fmla="*/ 74 h 405"/>
                  <a:gd name="T66" fmla="*/ 332 w 335"/>
                  <a:gd name="T67" fmla="*/ 133 h 405"/>
                  <a:gd name="T68" fmla="*/ 332 w 335"/>
                  <a:gd name="T69" fmla="*/ 201 h 405"/>
                  <a:gd name="T70" fmla="*/ 305 w 335"/>
                  <a:gd name="T71" fmla="*/ 261 h 405"/>
                  <a:gd name="T72" fmla="*/ 276 w 335"/>
                  <a:gd name="T73" fmla="*/ 311 h 405"/>
                  <a:gd name="T74" fmla="*/ 258 w 335"/>
                  <a:gd name="T75" fmla="*/ 364 h 405"/>
                  <a:gd name="T76" fmla="*/ 254 w 335"/>
                  <a:gd name="T77" fmla="*/ 405 h 405"/>
                  <a:gd name="T78" fmla="*/ 155 w 335"/>
                  <a:gd name="T79" fmla="*/ 405 h 405"/>
                  <a:gd name="T80" fmla="*/ 81 w 335"/>
                  <a:gd name="T81" fmla="*/ 392 h 405"/>
                  <a:gd name="T82" fmla="*/ 69 w 335"/>
                  <a:gd name="T83" fmla="*/ 337 h 405"/>
                  <a:gd name="T84" fmla="*/ 45 w 335"/>
                  <a:gd name="T85" fmla="*/ 287 h 405"/>
                  <a:gd name="T86" fmla="*/ 13 w 335"/>
                  <a:gd name="T87" fmla="*/ 233 h 405"/>
                  <a:gd name="T88" fmla="*/ 0 w 335"/>
                  <a:gd name="T89" fmla="*/ 166 h 405"/>
                  <a:gd name="T90" fmla="*/ 13 w 335"/>
                  <a:gd name="T91" fmla="*/ 101 h 405"/>
                  <a:gd name="T92" fmla="*/ 50 w 335"/>
                  <a:gd name="T93" fmla="*/ 48 h 405"/>
                  <a:gd name="T94" fmla="*/ 104 w 335"/>
                  <a:gd name="T95" fmla="*/ 12 h 405"/>
                  <a:gd name="T96" fmla="*/ 169 w 335"/>
                  <a:gd name="T97"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5" h="405">
                    <a:moveTo>
                      <a:pt x="118" y="193"/>
                    </a:moveTo>
                    <a:lnTo>
                      <a:pt x="109" y="193"/>
                    </a:lnTo>
                    <a:lnTo>
                      <a:pt x="100" y="197"/>
                    </a:lnTo>
                    <a:lnTo>
                      <a:pt x="92" y="203"/>
                    </a:lnTo>
                    <a:lnTo>
                      <a:pt x="88" y="212"/>
                    </a:lnTo>
                    <a:lnTo>
                      <a:pt x="87" y="221"/>
                    </a:lnTo>
                    <a:lnTo>
                      <a:pt x="90" y="232"/>
                    </a:lnTo>
                    <a:lnTo>
                      <a:pt x="99" y="252"/>
                    </a:lnTo>
                    <a:lnTo>
                      <a:pt x="109" y="280"/>
                    </a:lnTo>
                    <a:lnTo>
                      <a:pt x="118" y="314"/>
                    </a:lnTo>
                    <a:lnTo>
                      <a:pt x="126" y="351"/>
                    </a:lnTo>
                    <a:lnTo>
                      <a:pt x="129" y="392"/>
                    </a:lnTo>
                    <a:lnTo>
                      <a:pt x="155" y="392"/>
                    </a:lnTo>
                    <a:lnTo>
                      <a:pt x="151" y="348"/>
                    </a:lnTo>
                    <a:lnTo>
                      <a:pt x="144" y="309"/>
                    </a:lnTo>
                    <a:lnTo>
                      <a:pt x="133" y="273"/>
                    </a:lnTo>
                    <a:lnTo>
                      <a:pt x="123" y="243"/>
                    </a:lnTo>
                    <a:lnTo>
                      <a:pt x="113" y="220"/>
                    </a:lnTo>
                    <a:lnTo>
                      <a:pt x="113" y="220"/>
                    </a:lnTo>
                    <a:lnTo>
                      <a:pt x="113" y="219"/>
                    </a:lnTo>
                    <a:lnTo>
                      <a:pt x="114" y="219"/>
                    </a:lnTo>
                    <a:lnTo>
                      <a:pt x="114" y="219"/>
                    </a:lnTo>
                    <a:lnTo>
                      <a:pt x="118" y="220"/>
                    </a:lnTo>
                    <a:lnTo>
                      <a:pt x="122" y="223"/>
                    </a:lnTo>
                    <a:lnTo>
                      <a:pt x="127" y="225"/>
                    </a:lnTo>
                    <a:lnTo>
                      <a:pt x="146" y="234"/>
                    </a:lnTo>
                    <a:lnTo>
                      <a:pt x="165" y="237"/>
                    </a:lnTo>
                    <a:lnTo>
                      <a:pt x="186" y="234"/>
                    </a:lnTo>
                    <a:lnTo>
                      <a:pt x="204" y="225"/>
                    </a:lnTo>
                    <a:lnTo>
                      <a:pt x="210" y="223"/>
                    </a:lnTo>
                    <a:lnTo>
                      <a:pt x="214" y="220"/>
                    </a:lnTo>
                    <a:lnTo>
                      <a:pt x="218" y="219"/>
                    </a:lnTo>
                    <a:lnTo>
                      <a:pt x="218" y="219"/>
                    </a:lnTo>
                    <a:lnTo>
                      <a:pt x="219" y="219"/>
                    </a:lnTo>
                    <a:lnTo>
                      <a:pt x="219" y="220"/>
                    </a:lnTo>
                    <a:lnTo>
                      <a:pt x="219" y="220"/>
                    </a:lnTo>
                    <a:lnTo>
                      <a:pt x="209" y="243"/>
                    </a:lnTo>
                    <a:lnTo>
                      <a:pt x="199" y="273"/>
                    </a:lnTo>
                    <a:lnTo>
                      <a:pt x="188" y="309"/>
                    </a:lnTo>
                    <a:lnTo>
                      <a:pt x="181" y="348"/>
                    </a:lnTo>
                    <a:lnTo>
                      <a:pt x="176" y="392"/>
                    </a:lnTo>
                    <a:lnTo>
                      <a:pt x="201" y="392"/>
                    </a:lnTo>
                    <a:lnTo>
                      <a:pt x="206" y="351"/>
                    </a:lnTo>
                    <a:lnTo>
                      <a:pt x="213" y="314"/>
                    </a:lnTo>
                    <a:lnTo>
                      <a:pt x="223" y="280"/>
                    </a:lnTo>
                    <a:lnTo>
                      <a:pt x="233" y="252"/>
                    </a:lnTo>
                    <a:lnTo>
                      <a:pt x="242" y="232"/>
                    </a:lnTo>
                    <a:lnTo>
                      <a:pt x="245" y="221"/>
                    </a:lnTo>
                    <a:lnTo>
                      <a:pt x="244" y="212"/>
                    </a:lnTo>
                    <a:lnTo>
                      <a:pt x="238" y="203"/>
                    </a:lnTo>
                    <a:lnTo>
                      <a:pt x="232" y="197"/>
                    </a:lnTo>
                    <a:lnTo>
                      <a:pt x="223" y="193"/>
                    </a:lnTo>
                    <a:lnTo>
                      <a:pt x="213" y="193"/>
                    </a:lnTo>
                    <a:lnTo>
                      <a:pt x="203" y="197"/>
                    </a:lnTo>
                    <a:lnTo>
                      <a:pt x="190" y="203"/>
                    </a:lnTo>
                    <a:lnTo>
                      <a:pt x="174" y="211"/>
                    </a:lnTo>
                    <a:lnTo>
                      <a:pt x="158" y="211"/>
                    </a:lnTo>
                    <a:lnTo>
                      <a:pt x="141" y="203"/>
                    </a:lnTo>
                    <a:lnTo>
                      <a:pt x="129" y="197"/>
                    </a:lnTo>
                    <a:lnTo>
                      <a:pt x="118" y="193"/>
                    </a:lnTo>
                    <a:close/>
                    <a:moveTo>
                      <a:pt x="169" y="0"/>
                    </a:moveTo>
                    <a:lnTo>
                      <a:pt x="203" y="3"/>
                    </a:lnTo>
                    <a:lnTo>
                      <a:pt x="233" y="14"/>
                    </a:lnTo>
                    <a:lnTo>
                      <a:pt x="261" y="29"/>
                    </a:lnTo>
                    <a:lnTo>
                      <a:pt x="287" y="50"/>
                    </a:lnTo>
                    <a:lnTo>
                      <a:pt x="306" y="74"/>
                    </a:lnTo>
                    <a:lnTo>
                      <a:pt x="322" y="102"/>
                    </a:lnTo>
                    <a:lnTo>
                      <a:pt x="332" y="133"/>
                    </a:lnTo>
                    <a:lnTo>
                      <a:pt x="335" y="168"/>
                    </a:lnTo>
                    <a:lnTo>
                      <a:pt x="332" y="201"/>
                    </a:lnTo>
                    <a:lnTo>
                      <a:pt x="322" y="233"/>
                    </a:lnTo>
                    <a:lnTo>
                      <a:pt x="305" y="261"/>
                    </a:lnTo>
                    <a:lnTo>
                      <a:pt x="290" y="287"/>
                    </a:lnTo>
                    <a:lnTo>
                      <a:pt x="276" y="311"/>
                    </a:lnTo>
                    <a:lnTo>
                      <a:pt x="265" y="337"/>
                    </a:lnTo>
                    <a:lnTo>
                      <a:pt x="258" y="364"/>
                    </a:lnTo>
                    <a:lnTo>
                      <a:pt x="254" y="392"/>
                    </a:lnTo>
                    <a:lnTo>
                      <a:pt x="254" y="405"/>
                    </a:lnTo>
                    <a:lnTo>
                      <a:pt x="176" y="405"/>
                    </a:lnTo>
                    <a:lnTo>
                      <a:pt x="155" y="405"/>
                    </a:lnTo>
                    <a:lnTo>
                      <a:pt x="82" y="405"/>
                    </a:lnTo>
                    <a:lnTo>
                      <a:pt x="81" y="392"/>
                    </a:lnTo>
                    <a:lnTo>
                      <a:pt x="77" y="364"/>
                    </a:lnTo>
                    <a:lnTo>
                      <a:pt x="69" y="337"/>
                    </a:lnTo>
                    <a:lnTo>
                      <a:pt x="59" y="311"/>
                    </a:lnTo>
                    <a:lnTo>
                      <a:pt x="45" y="287"/>
                    </a:lnTo>
                    <a:lnTo>
                      <a:pt x="28" y="261"/>
                    </a:lnTo>
                    <a:lnTo>
                      <a:pt x="13" y="233"/>
                    </a:lnTo>
                    <a:lnTo>
                      <a:pt x="2" y="201"/>
                    </a:lnTo>
                    <a:lnTo>
                      <a:pt x="0" y="166"/>
                    </a:lnTo>
                    <a:lnTo>
                      <a:pt x="4" y="133"/>
                    </a:lnTo>
                    <a:lnTo>
                      <a:pt x="13" y="101"/>
                    </a:lnTo>
                    <a:lnTo>
                      <a:pt x="29" y="73"/>
                    </a:lnTo>
                    <a:lnTo>
                      <a:pt x="50" y="48"/>
                    </a:lnTo>
                    <a:lnTo>
                      <a:pt x="76" y="28"/>
                    </a:lnTo>
                    <a:lnTo>
                      <a:pt x="104" y="12"/>
                    </a:lnTo>
                    <a:lnTo>
                      <a:pt x="136" y="2"/>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EC5212B0-ADA8-9E93-1C5C-1531DE3E24DF}"/>
                  </a:ext>
                </a:extLst>
              </p:cNvPr>
              <p:cNvSpPr>
                <a:spLocks noEditPoints="1"/>
              </p:cNvSpPr>
              <p:nvPr/>
            </p:nvSpPr>
            <p:spPr bwMode="auto">
              <a:xfrm>
                <a:off x="4805363" y="4003675"/>
                <a:ext cx="571500" cy="684213"/>
              </a:xfrm>
              <a:custGeom>
                <a:avLst/>
                <a:gdLst>
                  <a:gd name="T0" fmla="*/ 150 w 360"/>
                  <a:gd name="T1" fmla="*/ 28 h 431"/>
                  <a:gd name="T2" fmla="*/ 95 w 360"/>
                  <a:gd name="T3" fmla="*/ 52 h 431"/>
                  <a:gd name="T4" fmla="*/ 53 w 360"/>
                  <a:gd name="T5" fmla="*/ 93 h 431"/>
                  <a:gd name="T6" fmla="*/ 28 w 360"/>
                  <a:gd name="T7" fmla="*/ 148 h 431"/>
                  <a:gd name="T8" fmla="*/ 28 w 360"/>
                  <a:gd name="T9" fmla="*/ 210 h 431"/>
                  <a:gd name="T10" fmla="*/ 53 w 360"/>
                  <a:gd name="T11" fmla="*/ 267 h 431"/>
                  <a:gd name="T12" fmla="*/ 85 w 360"/>
                  <a:gd name="T13" fmla="*/ 320 h 431"/>
                  <a:gd name="T14" fmla="*/ 103 w 360"/>
                  <a:gd name="T15" fmla="*/ 376 h 431"/>
                  <a:gd name="T16" fmla="*/ 168 w 360"/>
                  <a:gd name="T17" fmla="*/ 405 h 431"/>
                  <a:gd name="T18" fmla="*/ 254 w 360"/>
                  <a:gd name="T19" fmla="*/ 405 h 431"/>
                  <a:gd name="T20" fmla="*/ 266 w 360"/>
                  <a:gd name="T21" fmla="*/ 346 h 431"/>
                  <a:gd name="T22" fmla="*/ 291 w 360"/>
                  <a:gd name="T23" fmla="*/ 293 h 431"/>
                  <a:gd name="T24" fmla="*/ 323 w 360"/>
                  <a:gd name="T25" fmla="*/ 241 h 431"/>
                  <a:gd name="T26" fmla="*/ 335 w 360"/>
                  <a:gd name="T27" fmla="*/ 181 h 431"/>
                  <a:gd name="T28" fmla="*/ 323 w 360"/>
                  <a:gd name="T29" fmla="*/ 120 h 431"/>
                  <a:gd name="T30" fmla="*/ 290 w 360"/>
                  <a:gd name="T31" fmla="*/ 72 h 431"/>
                  <a:gd name="T32" fmla="*/ 241 w 360"/>
                  <a:gd name="T33" fmla="*/ 38 h 431"/>
                  <a:gd name="T34" fmla="*/ 182 w 360"/>
                  <a:gd name="T35" fmla="*/ 25 h 431"/>
                  <a:gd name="T36" fmla="*/ 182 w 360"/>
                  <a:gd name="T37" fmla="*/ 0 h 431"/>
                  <a:gd name="T38" fmla="*/ 251 w 360"/>
                  <a:gd name="T39" fmla="*/ 14 h 431"/>
                  <a:gd name="T40" fmla="*/ 309 w 360"/>
                  <a:gd name="T41" fmla="*/ 54 h 431"/>
                  <a:gd name="T42" fmla="*/ 348 w 360"/>
                  <a:gd name="T43" fmla="*/ 111 h 431"/>
                  <a:gd name="T44" fmla="*/ 360 w 360"/>
                  <a:gd name="T45" fmla="*/ 181 h 431"/>
                  <a:gd name="T46" fmla="*/ 346 w 360"/>
                  <a:gd name="T47" fmla="*/ 250 h 431"/>
                  <a:gd name="T48" fmla="*/ 312 w 360"/>
                  <a:gd name="T49" fmla="*/ 309 h 431"/>
                  <a:gd name="T50" fmla="*/ 287 w 360"/>
                  <a:gd name="T51" fmla="*/ 360 h 431"/>
                  <a:gd name="T52" fmla="*/ 280 w 360"/>
                  <a:gd name="T53" fmla="*/ 418 h 431"/>
                  <a:gd name="T54" fmla="*/ 277 w 360"/>
                  <a:gd name="T55" fmla="*/ 424 h 431"/>
                  <a:gd name="T56" fmla="*/ 271 w 360"/>
                  <a:gd name="T57" fmla="*/ 429 h 431"/>
                  <a:gd name="T58" fmla="*/ 198 w 360"/>
                  <a:gd name="T59" fmla="*/ 431 h 431"/>
                  <a:gd name="T60" fmla="*/ 95 w 360"/>
                  <a:gd name="T61" fmla="*/ 431 h 431"/>
                  <a:gd name="T62" fmla="*/ 89 w 360"/>
                  <a:gd name="T63" fmla="*/ 428 h 431"/>
                  <a:gd name="T64" fmla="*/ 83 w 360"/>
                  <a:gd name="T65" fmla="*/ 423 h 431"/>
                  <a:gd name="T66" fmla="*/ 82 w 360"/>
                  <a:gd name="T67" fmla="*/ 418 h 431"/>
                  <a:gd name="T68" fmla="*/ 73 w 360"/>
                  <a:gd name="T69" fmla="*/ 360 h 431"/>
                  <a:gd name="T70" fmla="*/ 49 w 360"/>
                  <a:gd name="T71" fmla="*/ 309 h 431"/>
                  <a:gd name="T72" fmla="*/ 14 w 360"/>
                  <a:gd name="T73" fmla="*/ 250 h 431"/>
                  <a:gd name="T74" fmla="*/ 0 w 360"/>
                  <a:gd name="T75" fmla="*/ 179 h 431"/>
                  <a:gd name="T76" fmla="*/ 14 w 360"/>
                  <a:gd name="T77" fmla="*/ 111 h 431"/>
                  <a:gd name="T78" fmla="*/ 53 w 360"/>
                  <a:gd name="T79" fmla="*/ 52 h 431"/>
                  <a:gd name="T80" fmla="*/ 113 w 360"/>
                  <a:gd name="T81" fmla="*/ 13 h 431"/>
                  <a:gd name="T82" fmla="*/ 182 w 360"/>
                  <a:gd name="T8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0" h="431">
                    <a:moveTo>
                      <a:pt x="181" y="25"/>
                    </a:moveTo>
                    <a:lnTo>
                      <a:pt x="150" y="28"/>
                    </a:lnTo>
                    <a:lnTo>
                      <a:pt x="121" y="37"/>
                    </a:lnTo>
                    <a:lnTo>
                      <a:pt x="95" y="52"/>
                    </a:lnTo>
                    <a:lnTo>
                      <a:pt x="72" y="72"/>
                    </a:lnTo>
                    <a:lnTo>
                      <a:pt x="53" y="93"/>
                    </a:lnTo>
                    <a:lnTo>
                      <a:pt x="39" y="120"/>
                    </a:lnTo>
                    <a:lnTo>
                      <a:pt x="28" y="148"/>
                    </a:lnTo>
                    <a:lnTo>
                      <a:pt x="26" y="179"/>
                    </a:lnTo>
                    <a:lnTo>
                      <a:pt x="28" y="210"/>
                    </a:lnTo>
                    <a:lnTo>
                      <a:pt x="37" y="240"/>
                    </a:lnTo>
                    <a:lnTo>
                      <a:pt x="53" y="267"/>
                    </a:lnTo>
                    <a:lnTo>
                      <a:pt x="69" y="295"/>
                    </a:lnTo>
                    <a:lnTo>
                      <a:pt x="85" y="320"/>
                    </a:lnTo>
                    <a:lnTo>
                      <a:pt x="95" y="347"/>
                    </a:lnTo>
                    <a:lnTo>
                      <a:pt x="103" y="376"/>
                    </a:lnTo>
                    <a:lnTo>
                      <a:pt x="107" y="405"/>
                    </a:lnTo>
                    <a:lnTo>
                      <a:pt x="168" y="405"/>
                    </a:lnTo>
                    <a:lnTo>
                      <a:pt x="189" y="405"/>
                    </a:lnTo>
                    <a:lnTo>
                      <a:pt x="254" y="405"/>
                    </a:lnTo>
                    <a:lnTo>
                      <a:pt x="258" y="374"/>
                    </a:lnTo>
                    <a:lnTo>
                      <a:pt x="266" y="346"/>
                    </a:lnTo>
                    <a:lnTo>
                      <a:pt x="277" y="320"/>
                    </a:lnTo>
                    <a:lnTo>
                      <a:pt x="291" y="293"/>
                    </a:lnTo>
                    <a:lnTo>
                      <a:pt x="308" y="268"/>
                    </a:lnTo>
                    <a:lnTo>
                      <a:pt x="323" y="241"/>
                    </a:lnTo>
                    <a:lnTo>
                      <a:pt x="332" y="211"/>
                    </a:lnTo>
                    <a:lnTo>
                      <a:pt x="335" y="181"/>
                    </a:lnTo>
                    <a:lnTo>
                      <a:pt x="332" y="150"/>
                    </a:lnTo>
                    <a:lnTo>
                      <a:pt x="323" y="120"/>
                    </a:lnTo>
                    <a:lnTo>
                      <a:pt x="309" y="95"/>
                    </a:lnTo>
                    <a:lnTo>
                      <a:pt x="290" y="72"/>
                    </a:lnTo>
                    <a:lnTo>
                      <a:pt x="268" y="52"/>
                    </a:lnTo>
                    <a:lnTo>
                      <a:pt x="241" y="38"/>
                    </a:lnTo>
                    <a:lnTo>
                      <a:pt x="213" y="29"/>
                    </a:lnTo>
                    <a:lnTo>
                      <a:pt x="182" y="25"/>
                    </a:lnTo>
                    <a:lnTo>
                      <a:pt x="181" y="25"/>
                    </a:lnTo>
                    <a:close/>
                    <a:moveTo>
                      <a:pt x="182" y="0"/>
                    </a:moveTo>
                    <a:lnTo>
                      <a:pt x="218" y="4"/>
                    </a:lnTo>
                    <a:lnTo>
                      <a:pt x="251" y="14"/>
                    </a:lnTo>
                    <a:lnTo>
                      <a:pt x="281" y="30"/>
                    </a:lnTo>
                    <a:lnTo>
                      <a:pt x="309" y="54"/>
                    </a:lnTo>
                    <a:lnTo>
                      <a:pt x="331" y="81"/>
                    </a:lnTo>
                    <a:lnTo>
                      <a:pt x="348" y="111"/>
                    </a:lnTo>
                    <a:lnTo>
                      <a:pt x="358" y="145"/>
                    </a:lnTo>
                    <a:lnTo>
                      <a:pt x="360" y="181"/>
                    </a:lnTo>
                    <a:lnTo>
                      <a:pt x="358" y="216"/>
                    </a:lnTo>
                    <a:lnTo>
                      <a:pt x="346" y="250"/>
                    </a:lnTo>
                    <a:lnTo>
                      <a:pt x="330" y="282"/>
                    </a:lnTo>
                    <a:lnTo>
                      <a:pt x="312" y="309"/>
                    </a:lnTo>
                    <a:lnTo>
                      <a:pt x="298" y="334"/>
                    </a:lnTo>
                    <a:lnTo>
                      <a:pt x="287" y="360"/>
                    </a:lnTo>
                    <a:lnTo>
                      <a:pt x="281" y="388"/>
                    </a:lnTo>
                    <a:lnTo>
                      <a:pt x="280" y="418"/>
                    </a:lnTo>
                    <a:lnTo>
                      <a:pt x="278" y="419"/>
                    </a:lnTo>
                    <a:lnTo>
                      <a:pt x="277" y="424"/>
                    </a:lnTo>
                    <a:lnTo>
                      <a:pt x="274" y="427"/>
                    </a:lnTo>
                    <a:lnTo>
                      <a:pt x="271" y="429"/>
                    </a:lnTo>
                    <a:lnTo>
                      <a:pt x="267" y="431"/>
                    </a:lnTo>
                    <a:lnTo>
                      <a:pt x="198" y="431"/>
                    </a:lnTo>
                    <a:lnTo>
                      <a:pt x="159" y="431"/>
                    </a:lnTo>
                    <a:lnTo>
                      <a:pt x="95" y="431"/>
                    </a:lnTo>
                    <a:lnTo>
                      <a:pt x="91" y="429"/>
                    </a:lnTo>
                    <a:lnTo>
                      <a:pt x="89" y="428"/>
                    </a:lnTo>
                    <a:lnTo>
                      <a:pt x="85" y="427"/>
                    </a:lnTo>
                    <a:lnTo>
                      <a:pt x="83" y="423"/>
                    </a:lnTo>
                    <a:lnTo>
                      <a:pt x="82" y="419"/>
                    </a:lnTo>
                    <a:lnTo>
                      <a:pt x="82" y="418"/>
                    </a:lnTo>
                    <a:lnTo>
                      <a:pt x="80" y="388"/>
                    </a:lnTo>
                    <a:lnTo>
                      <a:pt x="73" y="360"/>
                    </a:lnTo>
                    <a:lnTo>
                      <a:pt x="63" y="334"/>
                    </a:lnTo>
                    <a:lnTo>
                      <a:pt x="49" y="309"/>
                    </a:lnTo>
                    <a:lnTo>
                      <a:pt x="31" y="282"/>
                    </a:lnTo>
                    <a:lnTo>
                      <a:pt x="14" y="250"/>
                    </a:lnTo>
                    <a:lnTo>
                      <a:pt x="4" y="215"/>
                    </a:lnTo>
                    <a:lnTo>
                      <a:pt x="0" y="179"/>
                    </a:lnTo>
                    <a:lnTo>
                      <a:pt x="4" y="145"/>
                    </a:lnTo>
                    <a:lnTo>
                      <a:pt x="14" y="111"/>
                    </a:lnTo>
                    <a:lnTo>
                      <a:pt x="31" y="81"/>
                    </a:lnTo>
                    <a:lnTo>
                      <a:pt x="53" y="52"/>
                    </a:lnTo>
                    <a:lnTo>
                      <a:pt x="81" y="29"/>
                    </a:lnTo>
                    <a:lnTo>
                      <a:pt x="113" y="13"/>
                    </a:lnTo>
                    <a:lnTo>
                      <a:pt x="146" y="2"/>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E613D432-6C0C-DCD7-BD3B-692A52FA054C}"/>
                  </a:ext>
                </a:extLst>
              </p:cNvPr>
              <p:cNvSpPr>
                <a:spLocks/>
              </p:cNvSpPr>
              <p:nvPr/>
            </p:nvSpPr>
            <p:spPr bwMode="auto">
              <a:xfrm>
                <a:off x="4679950" y="4392613"/>
                <a:ext cx="115888" cy="80963"/>
              </a:xfrm>
              <a:custGeom>
                <a:avLst/>
                <a:gdLst>
                  <a:gd name="T0" fmla="*/ 57 w 73"/>
                  <a:gd name="T1" fmla="*/ 0 h 51"/>
                  <a:gd name="T2" fmla="*/ 66 w 73"/>
                  <a:gd name="T3" fmla="*/ 4 h 51"/>
                  <a:gd name="T4" fmla="*/ 71 w 73"/>
                  <a:gd name="T5" fmla="*/ 11 h 51"/>
                  <a:gd name="T6" fmla="*/ 73 w 73"/>
                  <a:gd name="T7" fmla="*/ 22 h 51"/>
                  <a:gd name="T8" fmla="*/ 69 w 73"/>
                  <a:gd name="T9" fmla="*/ 30 h 51"/>
                  <a:gd name="T10" fmla="*/ 61 w 73"/>
                  <a:gd name="T11" fmla="*/ 37 h 51"/>
                  <a:gd name="T12" fmla="*/ 25 w 73"/>
                  <a:gd name="T13" fmla="*/ 50 h 51"/>
                  <a:gd name="T14" fmla="*/ 21 w 73"/>
                  <a:gd name="T15" fmla="*/ 51 h 51"/>
                  <a:gd name="T16" fmla="*/ 19 w 73"/>
                  <a:gd name="T17" fmla="*/ 51 h 51"/>
                  <a:gd name="T18" fmla="*/ 14 w 73"/>
                  <a:gd name="T19" fmla="*/ 51 h 51"/>
                  <a:gd name="T20" fmla="*/ 10 w 73"/>
                  <a:gd name="T21" fmla="*/ 50 h 51"/>
                  <a:gd name="T22" fmla="*/ 6 w 73"/>
                  <a:gd name="T23" fmla="*/ 47 h 51"/>
                  <a:gd name="T24" fmla="*/ 2 w 73"/>
                  <a:gd name="T25" fmla="*/ 43 h 51"/>
                  <a:gd name="T26" fmla="*/ 1 w 73"/>
                  <a:gd name="T27" fmla="*/ 39 h 51"/>
                  <a:gd name="T28" fmla="*/ 0 w 73"/>
                  <a:gd name="T29" fmla="*/ 29 h 51"/>
                  <a:gd name="T30" fmla="*/ 3 w 73"/>
                  <a:gd name="T31" fmla="*/ 20 h 51"/>
                  <a:gd name="T32" fmla="*/ 11 w 73"/>
                  <a:gd name="T33" fmla="*/ 14 h 51"/>
                  <a:gd name="T34" fmla="*/ 47 w 73"/>
                  <a:gd name="T35" fmla="*/ 1 h 51"/>
                  <a:gd name="T36" fmla="*/ 57 w 73"/>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51">
                    <a:moveTo>
                      <a:pt x="57" y="0"/>
                    </a:moveTo>
                    <a:lnTo>
                      <a:pt x="66" y="4"/>
                    </a:lnTo>
                    <a:lnTo>
                      <a:pt x="71" y="11"/>
                    </a:lnTo>
                    <a:lnTo>
                      <a:pt x="73" y="22"/>
                    </a:lnTo>
                    <a:lnTo>
                      <a:pt x="69" y="30"/>
                    </a:lnTo>
                    <a:lnTo>
                      <a:pt x="61" y="37"/>
                    </a:lnTo>
                    <a:lnTo>
                      <a:pt x="25" y="50"/>
                    </a:lnTo>
                    <a:lnTo>
                      <a:pt x="21" y="51"/>
                    </a:lnTo>
                    <a:lnTo>
                      <a:pt x="19" y="51"/>
                    </a:lnTo>
                    <a:lnTo>
                      <a:pt x="14" y="51"/>
                    </a:lnTo>
                    <a:lnTo>
                      <a:pt x="10" y="50"/>
                    </a:lnTo>
                    <a:lnTo>
                      <a:pt x="6" y="47"/>
                    </a:lnTo>
                    <a:lnTo>
                      <a:pt x="2" y="43"/>
                    </a:lnTo>
                    <a:lnTo>
                      <a:pt x="1" y="39"/>
                    </a:lnTo>
                    <a:lnTo>
                      <a:pt x="0" y="29"/>
                    </a:lnTo>
                    <a:lnTo>
                      <a:pt x="3" y="20"/>
                    </a:lnTo>
                    <a:lnTo>
                      <a:pt x="11" y="14"/>
                    </a:lnTo>
                    <a:lnTo>
                      <a:pt x="47" y="1"/>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8">
                <a:extLst>
                  <a:ext uri="{FF2B5EF4-FFF2-40B4-BE49-F238E27FC236}">
                    <a16:creationId xmlns:a16="http://schemas.microsoft.com/office/drawing/2014/main" id="{50F996CF-CABC-4DC2-4AFA-6B6E87DF263D}"/>
                  </a:ext>
                </a:extLst>
              </p:cNvPr>
              <p:cNvSpPr>
                <a:spLocks/>
              </p:cNvSpPr>
              <p:nvPr/>
            </p:nvSpPr>
            <p:spPr bwMode="auto">
              <a:xfrm>
                <a:off x="4662488" y="4149725"/>
                <a:ext cx="119063" cy="73025"/>
              </a:xfrm>
              <a:custGeom>
                <a:avLst/>
                <a:gdLst>
                  <a:gd name="T0" fmla="*/ 23 w 75"/>
                  <a:gd name="T1" fmla="*/ 0 h 46"/>
                  <a:gd name="T2" fmla="*/ 59 w 75"/>
                  <a:gd name="T3" fmla="*/ 8 h 46"/>
                  <a:gd name="T4" fmla="*/ 68 w 75"/>
                  <a:gd name="T5" fmla="*/ 13 h 46"/>
                  <a:gd name="T6" fmla="*/ 75 w 75"/>
                  <a:gd name="T7" fmla="*/ 21 h 46"/>
                  <a:gd name="T8" fmla="*/ 75 w 75"/>
                  <a:gd name="T9" fmla="*/ 31 h 46"/>
                  <a:gd name="T10" fmla="*/ 73 w 75"/>
                  <a:gd name="T11" fmla="*/ 36 h 46"/>
                  <a:gd name="T12" fmla="*/ 70 w 75"/>
                  <a:gd name="T13" fmla="*/ 40 h 46"/>
                  <a:gd name="T14" fmla="*/ 66 w 75"/>
                  <a:gd name="T15" fmla="*/ 44 h 46"/>
                  <a:gd name="T16" fmla="*/ 61 w 75"/>
                  <a:gd name="T17" fmla="*/ 45 h 46"/>
                  <a:gd name="T18" fmla="*/ 55 w 75"/>
                  <a:gd name="T19" fmla="*/ 46 h 46"/>
                  <a:gd name="T20" fmla="*/ 52 w 75"/>
                  <a:gd name="T21" fmla="*/ 46 h 46"/>
                  <a:gd name="T22" fmla="*/ 14 w 75"/>
                  <a:gd name="T23" fmla="*/ 37 h 46"/>
                  <a:gd name="T24" fmla="*/ 5 w 75"/>
                  <a:gd name="T25" fmla="*/ 33 h 46"/>
                  <a:gd name="T26" fmla="*/ 0 w 75"/>
                  <a:gd name="T27" fmla="*/ 24 h 46"/>
                  <a:gd name="T28" fmla="*/ 0 w 75"/>
                  <a:gd name="T29" fmla="*/ 15 h 46"/>
                  <a:gd name="T30" fmla="*/ 5 w 75"/>
                  <a:gd name="T31" fmla="*/ 6 h 46"/>
                  <a:gd name="T32" fmla="*/ 13 w 75"/>
                  <a:gd name="T33" fmla="*/ 0 h 46"/>
                  <a:gd name="T34" fmla="*/ 23 w 75"/>
                  <a:gd name="T3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46">
                    <a:moveTo>
                      <a:pt x="23" y="0"/>
                    </a:moveTo>
                    <a:lnTo>
                      <a:pt x="59" y="8"/>
                    </a:lnTo>
                    <a:lnTo>
                      <a:pt x="68" y="13"/>
                    </a:lnTo>
                    <a:lnTo>
                      <a:pt x="75" y="21"/>
                    </a:lnTo>
                    <a:lnTo>
                      <a:pt x="75" y="31"/>
                    </a:lnTo>
                    <a:lnTo>
                      <a:pt x="73" y="36"/>
                    </a:lnTo>
                    <a:lnTo>
                      <a:pt x="70" y="40"/>
                    </a:lnTo>
                    <a:lnTo>
                      <a:pt x="66" y="44"/>
                    </a:lnTo>
                    <a:lnTo>
                      <a:pt x="61" y="45"/>
                    </a:lnTo>
                    <a:lnTo>
                      <a:pt x="55" y="46"/>
                    </a:lnTo>
                    <a:lnTo>
                      <a:pt x="52" y="46"/>
                    </a:lnTo>
                    <a:lnTo>
                      <a:pt x="14" y="37"/>
                    </a:lnTo>
                    <a:lnTo>
                      <a:pt x="5" y="33"/>
                    </a:lnTo>
                    <a:lnTo>
                      <a:pt x="0" y="24"/>
                    </a:lnTo>
                    <a:lnTo>
                      <a:pt x="0" y="15"/>
                    </a:lnTo>
                    <a:lnTo>
                      <a:pt x="5" y="6"/>
                    </a:lnTo>
                    <a:lnTo>
                      <a:pt x="13"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9">
                <a:extLst>
                  <a:ext uri="{FF2B5EF4-FFF2-40B4-BE49-F238E27FC236}">
                    <a16:creationId xmlns:a16="http://schemas.microsoft.com/office/drawing/2014/main" id="{8B01F664-EB33-F2E4-7231-E15E778A57E5}"/>
                  </a:ext>
                </a:extLst>
              </p:cNvPr>
              <p:cNvSpPr>
                <a:spLocks/>
              </p:cNvSpPr>
              <p:nvPr/>
            </p:nvSpPr>
            <p:spPr bwMode="auto">
              <a:xfrm>
                <a:off x="4795838" y="3938588"/>
                <a:ext cx="100013" cy="101600"/>
              </a:xfrm>
              <a:custGeom>
                <a:avLst/>
                <a:gdLst>
                  <a:gd name="T0" fmla="*/ 23 w 63"/>
                  <a:gd name="T1" fmla="*/ 0 h 64"/>
                  <a:gd name="T2" fmla="*/ 32 w 63"/>
                  <a:gd name="T3" fmla="*/ 5 h 64"/>
                  <a:gd name="T4" fmla="*/ 57 w 63"/>
                  <a:gd name="T5" fmla="*/ 30 h 64"/>
                  <a:gd name="T6" fmla="*/ 63 w 63"/>
                  <a:gd name="T7" fmla="*/ 39 h 64"/>
                  <a:gd name="T8" fmla="*/ 63 w 63"/>
                  <a:gd name="T9" fmla="*/ 48 h 64"/>
                  <a:gd name="T10" fmla="*/ 57 w 63"/>
                  <a:gd name="T11" fmla="*/ 57 h 64"/>
                  <a:gd name="T12" fmla="*/ 54 w 63"/>
                  <a:gd name="T13" fmla="*/ 61 h 64"/>
                  <a:gd name="T14" fmla="*/ 48 w 63"/>
                  <a:gd name="T15" fmla="*/ 63 h 64"/>
                  <a:gd name="T16" fmla="*/ 45 w 63"/>
                  <a:gd name="T17" fmla="*/ 64 h 64"/>
                  <a:gd name="T18" fmla="*/ 39 w 63"/>
                  <a:gd name="T19" fmla="*/ 63 h 64"/>
                  <a:gd name="T20" fmla="*/ 34 w 63"/>
                  <a:gd name="T21" fmla="*/ 61 h 64"/>
                  <a:gd name="T22" fmla="*/ 30 w 63"/>
                  <a:gd name="T23" fmla="*/ 57 h 64"/>
                  <a:gd name="T24" fmla="*/ 5 w 63"/>
                  <a:gd name="T25" fmla="*/ 33 h 64"/>
                  <a:gd name="T26" fmla="*/ 0 w 63"/>
                  <a:gd name="T27" fmla="*/ 24 h 64"/>
                  <a:gd name="T28" fmla="*/ 0 w 63"/>
                  <a:gd name="T29" fmla="*/ 14 h 64"/>
                  <a:gd name="T30" fmla="*/ 5 w 63"/>
                  <a:gd name="T31" fmla="*/ 5 h 64"/>
                  <a:gd name="T32" fmla="*/ 13 w 63"/>
                  <a:gd name="T33" fmla="*/ 0 h 64"/>
                  <a:gd name="T34" fmla="*/ 23 w 63"/>
                  <a:gd name="T3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23" y="0"/>
                    </a:moveTo>
                    <a:lnTo>
                      <a:pt x="32" y="5"/>
                    </a:lnTo>
                    <a:lnTo>
                      <a:pt x="57" y="30"/>
                    </a:lnTo>
                    <a:lnTo>
                      <a:pt x="63" y="39"/>
                    </a:lnTo>
                    <a:lnTo>
                      <a:pt x="63" y="48"/>
                    </a:lnTo>
                    <a:lnTo>
                      <a:pt x="57" y="57"/>
                    </a:lnTo>
                    <a:lnTo>
                      <a:pt x="54" y="61"/>
                    </a:lnTo>
                    <a:lnTo>
                      <a:pt x="48" y="63"/>
                    </a:lnTo>
                    <a:lnTo>
                      <a:pt x="45" y="64"/>
                    </a:lnTo>
                    <a:lnTo>
                      <a:pt x="39" y="63"/>
                    </a:lnTo>
                    <a:lnTo>
                      <a:pt x="34" y="61"/>
                    </a:lnTo>
                    <a:lnTo>
                      <a:pt x="30" y="57"/>
                    </a:lnTo>
                    <a:lnTo>
                      <a:pt x="5" y="33"/>
                    </a:lnTo>
                    <a:lnTo>
                      <a:pt x="0" y="24"/>
                    </a:lnTo>
                    <a:lnTo>
                      <a:pt x="0" y="14"/>
                    </a:lnTo>
                    <a:lnTo>
                      <a:pt x="5" y="5"/>
                    </a:lnTo>
                    <a:lnTo>
                      <a:pt x="13"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50">
                <a:extLst>
                  <a:ext uri="{FF2B5EF4-FFF2-40B4-BE49-F238E27FC236}">
                    <a16:creationId xmlns:a16="http://schemas.microsoft.com/office/drawing/2014/main" id="{CCCDDEEE-A08C-6476-1857-0FE104321BFD}"/>
                  </a:ext>
                </a:extLst>
              </p:cNvPr>
              <p:cNvSpPr>
                <a:spLocks/>
              </p:cNvSpPr>
              <p:nvPr/>
            </p:nvSpPr>
            <p:spPr bwMode="auto">
              <a:xfrm>
                <a:off x="5065713" y="3833813"/>
                <a:ext cx="61913" cy="120650"/>
              </a:xfrm>
              <a:custGeom>
                <a:avLst/>
                <a:gdLst>
                  <a:gd name="T0" fmla="*/ 19 w 39"/>
                  <a:gd name="T1" fmla="*/ 0 h 76"/>
                  <a:gd name="T2" fmla="*/ 25 w 39"/>
                  <a:gd name="T3" fmla="*/ 2 h 76"/>
                  <a:gd name="T4" fmla="*/ 30 w 39"/>
                  <a:gd name="T5" fmla="*/ 4 h 76"/>
                  <a:gd name="T6" fmla="*/ 35 w 39"/>
                  <a:gd name="T7" fmla="*/ 8 h 76"/>
                  <a:gd name="T8" fmla="*/ 37 w 39"/>
                  <a:gd name="T9" fmla="*/ 14 h 76"/>
                  <a:gd name="T10" fmla="*/ 39 w 39"/>
                  <a:gd name="T11" fmla="*/ 19 h 76"/>
                  <a:gd name="T12" fmla="*/ 39 w 39"/>
                  <a:gd name="T13" fmla="*/ 57 h 76"/>
                  <a:gd name="T14" fmla="*/ 37 w 39"/>
                  <a:gd name="T15" fmla="*/ 63 h 76"/>
                  <a:gd name="T16" fmla="*/ 35 w 39"/>
                  <a:gd name="T17" fmla="*/ 68 h 76"/>
                  <a:gd name="T18" fmla="*/ 30 w 39"/>
                  <a:gd name="T19" fmla="*/ 72 h 76"/>
                  <a:gd name="T20" fmla="*/ 25 w 39"/>
                  <a:gd name="T21" fmla="*/ 75 h 76"/>
                  <a:gd name="T22" fmla="*/ 19 w 39"/>
                  <a:gd name="T23" fmla="*/ 76 h 76"/>
                  <a:gd name="T24" fmla="*/ 13 w 39"/>
                  <a:gd name="T25" fmla="*/ 75 h 76"/>
                  <a:gd name="T26" fmla="*/ 8 w 39"/>
                  <a:gd name="T27" fmla="*/ 72 h 76"/>
                  <a:gd name="T28" fmla="*/ 3 w 39"/>
                  <a:gd name="T29" fmla="*/ 68 h 76"/>
                  <a:gd name="T30" fmla="*/ 0 w 39"/>
                  <a:gd name="T31" fmla="*/ 63 h 76"/>
                  <a:gd name="T32" fmla="*/ 0 w 39"/>
                  <a:gd name="T33" fmla="*/ 57 h 76"/>
                  <a:gd name="T34" fmla="*/ 0 w 39"/>
                  <a:gd name="T35" fmla="*/ 19 h 76"/>
                  <a:gd name="T36" fmla="*/ 0 w 39"/>
                  <a:gd name="T37" fmla="*/ 14 h 76"/>
                  <a:gd name="T38" fmla="*/ 3 w 39"/>
                  <a:gd name="T39" fmla="*/ 8 h 76"/>
                  <a:gd name="T40" fmla="*/ 8 w 39"/>
                  <a:gd name="T41" fmla="*/ 4 h 76"/>
                  <a:gd name="T42" fmla="*/ 13 w 39"/>
                  <a:gd name="T43" fmla="*/ 2 h 76"/>
                  <a:gd name="T44" fmla="*/ 19 w 39"/>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76">
                    <a:moveTo>
                      <a:pt x="19" y="0"/>
                    </a:moveTo>
                    <a:lnTo>
                      <a:pt x="25" y="2"/>
                    </a:lnTo>
                    <a:lnTo>
                      <a:pt x="30" y="4"/>
                    </a:lnTo>
                    <a:lnTo>
                      <a:pt x="35" y="8"/>
                    </a:lnTo>
                    <a:lnTo>
                      <a:pt x="37" y="14"/>
                    </a:lnTo>
                    <a:lnTo>
                      <a:pt x="39" y="19"/>
                    </a:lnTo>
                    <a:lnTo>
                      <a:pt x="39" y="57"/>
                    </a:lnTo>
                    <a:lnTo>
                      <a:pt x="37" y="63"/>
                    </a:lnTo>
                    <a:lnTo>
                      <a:pt x="35" y="68"/>
                    </a:lnTo>
                    <a:lnTo>
                      <a:pt x="30" y="72"/>
                    </a:lnTo>
                    <a:lnTo>
                      <a:pt x="25" y="75"/>
                    </a:lnTo>
                    <a:lnTo>
                      <a:pt x="19" y="76"/>
                    </a:lnTo>
                    <a:lnTo>
                      <a:pt x="13" y="75"/>
                    </a:lnTo>
                    <a:lnTo>
                      <a:pt x="8" y="72"/>
                    </a:lnTo>
                    <a:lnTo>
                      <a:pt x="3" y="68"/>
                    </a:lnTo>
                    <a:lnTo>
                      <a:pt x="0" y="63"/>
                    </a:lnTo>
                    <a:lnTo>
                      <a:pt x="0" y="57"/>
                    </a:lnTo>
                    <a:lnTo>
                      <a:pt x="0" y="19"/>
                    </a:lnTo>
                    <a:lnTo>
                      <a:pt x="0" y="14"/>
                    </a:lnTo>
                    <a:lnTo>
                      <a:pt x="3" y="8"/>
                    </a:lnTo>
                    <a:lnTo>
                      <a:pt x="8" y="4"/>
                    </a:lnTo>
                    <a:lnTo>
                      <a:pt x="13"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51">
                <a:extLst>
                  <a:ext uri="{FF2B5EF4-FFF2-40B4-BE49-F238E27FC236}">
                    <a16:creationId xmlns:a16="http://schemas.microsoft.com/office/drawing/2014/main" id="{AFFB4158-E3B7-FE12-D2D8-3C365C19861F}"/>
                  </a:ext>
                </a:extLst>
              </p:cNvPr>
              <p:cNvSpPr>
                <a:spLocks/>
              </p:cNvSpPr>
              <p:nvPr/>
            </p:nvSpPr>
            <p:spPr bwMode="auto">
              <a:xfrm>
                <a:off x="5394325" y="4392613"/>
                <a:ext cx="115888" cy="80963"/>
              </a:xfrm>
              <a:custGeom>
                <a:avLst/>
                <a:gdLst>
                  <a:gd name="T0" fmla="*/ 15 w 73"/>
                  <a:gd name="T1" fmla="*/ 0 h 51"/>
                  <a:gd name="T2" fmla="*/ 25 w 73"/>
                  <a:gd name="T3" fmla="*/ 1 h 51"/>
                  <a:gd name="T4" fmla="*/ 61 w 73"/>
                  <a:gd name="T5" fmla="*/ 14 h 51"/>
                  <a:gd name="T6" fmla="*/ 69 w 73"/>
                  <a:gd name="T7" fmla="*/ 20 h 51"/>
                  <a:gd name="T8" fmla="*/ 73 w 73"/>
                  <a:gd name="T9" fmla="*/ 29 h 51"/>
                  <a:gd name="T10" fmla="*/ 71 w 73"/>
                  <a:gd name="T11" fmla="*/ 39 h 51"/>
                  <a:gd name="T12" fmla="*/ 70 w 73"/>
                  <a:gd name="T13" fmla="*/ 43 h 51"/>
                  <a:gd name="T14" fmla="*/ 66 w 73"/>
                  <a:gd name="T15" fmla="*/ 47 h 51"/>
                  <a:gd name="T16" fmla="*/ 62 w 73"/>
                  <a:gd name="T17" fmla="*/ 50 h 51"/>
                  <a:gd name="T18" fmla="*/ 59 w 73"/>
                  <a:gd name="T19" fmla="*/ 51 h 51"/>
                  <a:gd name="T20" fmla="*/ 55 w 73"/>
                  <a:gd name="T21" fmla="*/ 51 h 51"/>
                  <a:gd name="T22" fmla="*/ 51 w 73"/>
                  <a:gd name="T23" fmla="*/ 51 h 51"/>
                  <a:gd name="T24" fmla="*/ 47 w 73"/>
                  <a:gd name="T25" fmla="*/ 50 h 51"/>
                  <a:gd name="T26" fmla="*/ 11 w 73"/>
                  <a:gd name="T27" fmla="*/ 37 h 51"/>
                  <a:gd name="T28" fmla="*/ 3 w 73"/>
                  <a:gd name="T29" fmla="*/ 30 h 51"/>
                  <a:gd name="T30" fmla="*/ 0 w 73"/>
                  <a:gd name="T31" fmla="*/ 22 h 51"/>
                  <a:gd name="T32" fmla="*/ 1 w 73"/>
                  <a:gd name="T33" fmla="*/ 11 h 51"/>
                  <a:gd name="T34" fmla="*/ 6 w 73"/>
                  <a:gd name="T35" fmla="*/ 4 h 51"/>
                  <a:gd name="T36" fmla="*/ 15 w 73"/>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51">
                    <a:moveTo>
                      <a:pt x="15" y="0"/>
                    </a:moveTo>
                    <a:lnTo>
                      <a:pt x="25" y="1"/>
                    </a:lnTo>
                    <a:lnTo>
                      <a:pt x="61" y="14"/>
                    </a:lnTo>
                    <a:lnTo>
                      <a:pt x="69" y="20"/>
                    </a:lnTo>
                    <a:lnTo>
                      <a:pt x="73" y="29"/>
                    </a:lnTo>
                    <a:lnTo>
                      <a:pt x="71" y="39"/>
                    </a:lnTo>
                    <a:lnTo>
                      <a:pt x="70" y="43"/>
                    </a:lnTo>
                    <a:lnTo>
                      <a:pt x="66" y="47"/>
                    </a:lnTo>
                    <a:lnTo>
                      <a:pt x="62" y="50"/>
                    </a:lnTo>
                    <a:lnTo>
                      <a:pt x="59" y="51"/>
                    </a:lnTo>
                    <a:lnTo>
                      <a:pt x="55" y="51"/>
                    </a:lnTo>
                    <a:lnTo>
                      <a:pt x="51" y="51"/>
                    </a:lnTo>
                    <a:lnTo>
                      <a:pt x="47" y="50"/>
                    </a:lnTo>
                    <a:lnTo>
                      <a:pt x="11" y="37"/>
                    </a:lnTo>
                    <a:lnTo>
                      <a:pt x="3" y="30"/>
                    </a:lnTo>
                    <a:lnTo>
                      <a:pt x="0" y="22"/>
                    </a:lnTo>
                    <a:lnTo>
                      <a:pt x="1" y="11"/>
                    </a:lnTo>
                    <a:lnTo>
                      <a:pt x="6" y="4"/>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52">
                <a:extLst>
                  <a:ext uri="{FF2B5EF4-FFF2-40B4-BE49-F238E27FC236}">
                    <a16:creationId xmlns:a16="http://schemas.microsoft.com/office/drawing/2014/main" id="{E09A5B5C-3DF0-D687-AD8C-073A0E6D2583}"/>
                  </a:ext>
                </a:extLst>
              </p:cNvPr>
              <p:cNvSpPr>
                <a:spLocks/>
              </p:cNvSpPr>
              <p:nvPr/>
            </p:nvSpPr>
            <p:spPr bwMode="auto">
              <a:xfrm>
                <a:off x="5410200" y="4149725"/>
                <a:ext cx="117475" cy="73025"/>
              </a:xfrm>
              <a:custGeom>
                <a:avLst/>
                <a:gdLst>
                  <a:gd name="T0" fmla="*/ 51 w 74"/>
                  <a:gd name="T1" fmla="*/ 0 h 46"/>
                  <a:gd name="T2" fmla="*/ 61 w 74"/>
                  <a:gd name="T3" fmla="*/ 0 h 46"/>
                  <a:gd name="T4" fmla="*/ 70 w 74"/>
                  <a:gd name="T5" fmla="*/ 6 h 46"/>
                  <a:gd name="T6" fmla="*/ 74 w 74"/>
                  <a:gd name="T7" fmla="*/ 15 h 46"/>
                  <a:gd name="T8" fmla="*/ 74 w 74"/>
                  <a:gd name="T9" fmla="*/ 24 h 46"/>
                  <a:gd name="T10" fmla="*/ 69 w 74"/>
                  <a:gd name="T11" fmla="*/ 33 h 46"/>
                  <a:gd name="T12" fmla="*/ 60 w 74"/>
                  <a:gd name="T13" fmla="*/ 37 h 46"/>
                  <a:gd name="T14" fmla="*/ 23 w 74"/>
                  <a:gd name="T15" fmla="*/ 46 h 46"/>
                  <a:gd name="T16" fmla="*/ 19 w 74"/>
                  <a:gd name="T17" fmla="*/ 46 h 46"/>
                  <a:gd name="T18" fmla="*/ 14 w 74"/>
                  <a:gd name="T19" fmla="*/ 45 h 46"/>
                  <a:gd name="T20" fmla="*/ 9 w 74"/>
                  <a:gd name="T21" fmla="*/ 44 h 46"/>
                  <a:gd name="T22" fmla="*/ 5 w 74"/>
                  <a:gd name="T23" fmla="*/ 40 h 46"/>
                  <a:gd name="T24" fmla="*/ 2 w 74"/>
                  <a:gd name="T25" fmla="*/ 36 h 46"/>
                  <a:gd name="T26" fmla="*/ 0 w 74"/>
                  <a:gd name="T27" fmla="*/ 31 h 46"/>
                  <a:gd name="T28" fmla="*/ 1 w 74"/>
                  <a:gd name="T29" fmla="*/ 21 h 46"/>
                  <a:gd name="T30" fmla="*/ 6 w 74"/>
                  <a:gd name="T31" fmla="*/ 13 h 46"/>
                  <a:gd name="T32" fmla="*/ 15 w 74"/>
                  <a:gd name="T33" fmla="*/ 8 h 46"/>
                  <a:gd name="T34" fmla="*/ 51 w 74"/>
                  <a:gd name="T3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46">
                    <a:moveTo>
                      <a:pt x="51" y="0"/>
                    </a:moveTo>
                    <a:lnTo>
                      <a:pt x="61" y="0"/>
                    </a:lnTo>
                    <a:lnTo>
                      <a:pt x="70" y="6"/>
                    </a:lnTo>
                    <a:lnTo>
                      <a:pt x="74" y="15"/>
                    </a:lnTo>
                    <a:lnTo>
                      <a:pt x="74" y="24"/>
                    </a:lnTo>
                    <a:lnTo>
                      <a:pt x="69" y="33"/>
                    </a:lnTo>
                    <a:lnTo>
                      <a:pt x="60" y="37"/>
                    </a:lnTo>
                    <a:lnTo>
                      <a:pt x="23" y="46"/>
                    </a:lnTo>
                    <a:lnTo>
                      <a:pt x="19" y="46"/>
                    </a:lnTo>
                    <a:lnTo>
                      <a:pt x="14" y="45"/>
                    </a:lnTo>
                    <a:lnTo>
                      <a:pt x="9" y="44"/>
                    </a:lnTo>
                    <a:lnTo>
                      <a:pt x="5" y="40"/>
                    </a:lnTo>
                    <a:lnTo>
                      <a:pt x="2" y="36"/>
                    </a:lnTo>
                    <a:lnTo>
                      <a:pt x="0" y="31"/>
                    </a:lnTo>
                    <a:lnTo>
                      <a:pt x="1" y="21"/>
                    </a:lnTo>
                    <a:lnTo>
                      <a:pt x="6" y="13"/>
                    </a:lnTo>
                    <a:lnTo>
                      <a:pt x="15" y="8"/>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53">
                <a:extLst>
                  <a:ext uri="{FF2B5EF4-FFF2-40B4-BE49-F238E27FC236}">
                    <a16:creationId xmlns:a16="http://schemas.microsoft.com/office/drawing/2014/main" id="{CE004C4B-9600-70B6-E368-B236607DA93C}"/>
                  </a:ext>
                </a:extLst>
              </p:cNvPr>
              <p:cNvSpPr>
                <a:spLocks/>
              </p:cNvSpPr>
              <p:nvPr/>
            </p:nvSpPr>
            <p:spPr bwMode="auto">
              <a:xfrm>
                <a:off x="5295900" y="3938588"/>
                <a:ext cx="100013" cy="101600"/>
              </a:xfrm>
              <a:custGeom>
                <a:avLst/>
                <a:gdLst>
                  <a:gd name="T0" fmla="*/ 40 w 63"/>
                  <a:gd name="T1" fmla="*/ 0 h 64"/>
                  <a:gd name="T2" fmla="*/ 50 w 63"/>
                  <a:gd name="T3" fmla="*/ 0 h 64"/>
                  <a:gd name="T4" fmla="*/ 58 w 63"/>
                  <a:gd name="T5" fmla="*/ 5 h 64"/>
                  <a:gd name="T6" fmla="*/ 63 w 63"/>
                  <a:gd name="T7" fmla="*/ 14 h 64"/>
                  <a:gd name="T8" fmla="*/ 63 w 63"/>
                  <a:gd name="T9" fmla="*/ 24 h 64"/>
                  <a:gd name="T10" fmla="*/ 58 w 63"/>
                  <a:gd name="T11" fmla="*/ 33 h 64"/>
                  <a:gd name="T12" fmla="*/ 32 w 63"/>
                  <a:gd name="T13" fmla="*/ 57 h 64"/>
                  <a:gd name="T14" fmla="*/ 28 w 63"/>
                  <a:gd name="T15" fmla="*/ 61 h 64"/>
                  <a:gd name="T16" fmla="*/ 23 w 63"/>
                  <a:gd name="T17" fmla="*/ 63 h 64"/>
                  <a:gd name="T18" fmla="*/ 19 w 63"/>
                  <a:gd name="T19" fmla="*/ 64 h 64"/>
                  <a:gd name="T20" fmla="*/ 14 w 63"/>
                  <a:gd name="T21" fmla="*/ 63 h 64"/>
                  <a:gd name="T22" fmla="*/ 9 w 63"/>
                  <a:gd name="T23" fmla="*/ 61 h 64"/>
                  <a:gd name="T24" fmla="*/ 5 w 63"/>
                  <a:gd name="T25" fmla="*/ 57 h 64"/>
                  <a:gd name="T26" fmla="*/ 0 w 63"/>
                  <a:gd name="T27" fmla="*/ 48 h 64"/>
                  <a:gd name="T28" fmla="*/ 0 w 63"/>
                  <a:gd name="T29" fmla="*/ 39 h 64"/>
                  <a:gd name="T30" fmla="*/ 5 w 63"/>
                  <a:gd name="T31" fmla="*/ 30 h 64"/>
                  <a:gd name="T32" fmla="*/ 31 w 63"/>
                  <a:gd name="T33" fmla="*/ 5 h 64"/>
                  <a:gd name="T34" fmla="*/ 40 w 63"/>
                  <a:gd name="T3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40" y="0"/>
                    </a:moveTo>
                    <a:lnTo>
                      <a:pt x="50" y="0"/>
                    </a:lnTo>
                    <a:lnTo>
                      <a:pt x="58" y="5"/>
                    </a:lnTo>
                    <a:lnTo>
                      <a:pt x="63" y="14"/>
                    </a:lnTo>
                    <a:lnTo>
                      <a:pt x="63" y="24"/>
                    </a:lnTo>
                    <a:lnTo>
                      <a:pt x="58" y="33"/>
                    </a:lnTo>
                    <a:lnTo>
                      <a:pt x="32" y="57"/>
                    </a:lnTo>
                    <a:lnTo>
                      <a:pt x="28" y="61"/>
                    </a:lnTo>
                    <a:lnTo>
                      <a:pt x="23" y="63"/>
                    </a:lnTo>
                    <a:lnTo>
                      <a:pt x="19" y="64"/>
                    </a:lnTo>
                    <a:lnTo>
                      <a:pt x="14" y="63"/>
                    </a:lnTo>
                    <a:lnTo>
                      <a:pt x="9" y="61"/>
                    </a:lnTo>
                    <a:lnTo>
                      <a:pt x="5" y="57"/>
                    </a:lnTo>
                    <a:lnTo>
                      <a:pt x="0" y="48"/>
                    </a:lnTo>
                    <a:lnTo>
                      <a:pt x="0" y="39"/>
                    </a:lnTo>
                    <a:lnTo>
                      <a:pt x="5" y="30"/>
                    </a:lnTo>
                    <a:lnTo>
                      <a:pt x="31" y="5"/>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54">
                <a:extLst>
                  <a:ext uri="{FF2B5EF4-FFF2-40B4-BE49-F238E27FC236}">
                    <a16:creationId xmlns:a16="http://schemas.microsoft.com/office/drawing/2014/main" id="{D7B3B216-22EC-7750-5A3F-68C89999616D}"/>
                  </a:ext>
                </a:extLst>
              </p:cNvPr>
              <p:cNvSpPr>
                <a:spLocks/>
              </p:cNvSpPr>
              <p:nvPr/>
            </p:nvSpPr>
            <p:spPr bwMode="auto">
              <a:xfrm>
                <a:off x="5006975" y="4838700"/>
                <a:ext cx="168275" cy="52388"/>
              </a:xfrm>
              <a:custGeom>
                <a:avLst/>
                <a:gdLst>
                  <a:gd name="T0" fmla="*/ 0 w 106"/>
                  <a:gd name="T1" fmla="*/ 0 h 33"/>
                  <a:gd name="T2" fmla="*/ 106 w 106"/>
                  <a:gd name="T3" fmla="*/ 0 h 33"/>
                  <a:gd name="T4" fmla="*/ 99 w 106"/>
                  <a:gd name="T5" fmla="*/ 11 h 33"/>
                  <a:gd name="T6" fmla="*/ 89 w 106"/>
                  <a:gd name="T7" fmla="*/ 21 h 33"/>
                  <a:gd name="T8" fmla="*/ 72 w 106"/>
                  <a:gd name="T9" fmla="*/ 29 h 33"/>
                  <a:gd name="T10" fmla="*/ 54 w 106"/>
                  <a:gd name="T11" fmla="*/ 33 h 33"/>
                  <a:gd name="T12" fmla="*/ 37 w 106"/>
                  <a:gd name="T13" fmla="*/ 30 h 33"/>
                  <a:gd name="T14" fmla="*/ 22 w 106"/>
                  <a:gd name="T15" fmla="*/ 24 h 33"/>
                  <a:gd name="T16" fmla="*/ 9 w 106"/>
                  <a:gd name="T17" fmla="*/ 12 h 33"/>
                  <a:gd name="T18" fmla="*/ 0 w 106"/>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33">
                    <a:moveTo>
                      <a:pt x="0" y="0"/>
                    </a:moveTo>
                    <a:lnTo>
                      <a:pt x="106" y="0"/>
                    </a:lnTo>
                    <a:lnTo>
                      <a:pt x="99" y="11"/>
                    </a:lnTo>
                    <a:lnTo>
                      <a:pt x="89" y="21"/>
                    </a:lnTo>
                    <a:lnTo>
                      <a:pt x="72" y="29"/>
                    </a:lnTo>
                    <a:lnTo>
                      <a:pt x="54" y="33"/>
                    </a:lnTo>
                    <a:lnTo>
                      <a:pt x="37" y="30"/>
                    </a:lnTo>
                    <a:lnTo>
                      <a:pt x="22" y="24"/>
                    </a:lnTo>
                    <a:lnTo>
                      <a:pt x="9"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55">
                <a:extLst>
                  <a:ext uri="{FF2B5EF4-FFF2-40B4-BE49-F238E27FC236}">
                    <a16:creationId xmlns:a16="http://schemas.microsoft.com/office/drawing/2014/main" id="{4B2BA517-4849-5844-504A-F107E16733C0}"/>
                  </a:ext>
                </a:extLst>
              </p:cNvPr>
              <p:cNvSpPr>
                <a:spLocks/>
              </p:cNvSpPr>
              <p:nvPr/>
            </p:nvSpPr>
            <p:spPr bwMode="auto">
              <a:xfrm>
                <a:off x="4956175" y="4746625"/>
                <a:ext cx="271463" cy="50800"/>
              </a:xfrm>
              <a:custGeom>
                <a:avLst/>
                <a:gdLst>
                  <a:gd name="T0" fmla="*/ 0 w 171"/>
                  <a:gd name="T1" fmla="*/ 0 h 32"/>
                  <a:gd name="T2" fmla="*/ 171 w 171"/>
                  <a:gd name="T3" fmla="*/ 0 h 32"/>
                  <a:gd name="T4" fmla="*/ 171 w 171"/>
                  <a:gd name="T5" fmla="*/ 26 h 32"/>
                  <a:gd name="T6" fmla="*/ 171 w 171"/>
                  <a:gd name="T7" fmla="*/ 28 h 32"/>
                  <a:gd name="T8" fmla="*/ 171 w 171"/>
                  <a:gd name="T9" fmla="*/ 32 h 32"/>
                  <a:gd name="T10" fmla="*/ 0 w 171"/>
                  <a:gd name="T11" fmla="*/ 32 h 32"/>
                  <a:gd name="T12" fmla="*/ 0 w 171"/>
                  <a:gd name="T13" fmla="*/ 28 h 32"/>
                  <a:gd name="T14" fmla="*/ 0 w 171"/>
                  <a:gd name="T15" fmla="*/ 26 h 32"/>
                  <a:gd name="T16" fmla="*/ 0 w 17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32">
                    <a:moveTo>
                      <a:pt x="0" y="0"/>
                    </a:moveTo>
                    <a:lnTo>
                      <a:pt x="171" y="0"/>
                    </a:lnTo>
                    <a:lnTo>
                      <a:pt x="171" y="26"/>
                    </a:lnTo>
                    <a:lnTo>
                      <a:pt x="171" y="28"/>
                    </a:lnTo>
                    <a:lnTo>
                      <a:pt x="171" y="32"/>
                    </a:lnTo>
                    <a:lnTo>
                      <a:pt x="0" y="32"/>
                    </a:lnTo>
                    <a:lnTo>
                      <a:pt x="0" y="28"/>
                    </a:lnTo>
                    <a:lnTo>
                      <a:pt x="0" y="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56">
                <a:extLst>
                  <a:ext uri="{FF2B5EF4-FFF2-40B4-BE49-F238E27FC236}">
                    <a16:creationId xmlns:a16="http://schemas.microsoft.com/office/drawing/2014/main" id="{1D51D805-E61C-7C7E-3354-D3C53F17F284}"/>
                  </a:ext>
                </a:extLst>
              </p:cNvPr>
              <p:cNvSpPr>
                <a:spLocks noChangeArrowheads="1"/>
              </p:cNvSpPr>
              <p:nvPr/>
            </p:nvSpPr>
            <p:spPr bwMode="auto">
              <a:xfrm>
                <a:off x="4956175" y="4667250"/>
                <a:ext cx="271463" cy="381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7">
                <a:extLst>
                  <a:ext uri="{FF2B5EF4-FFF2-40B4-BE49-F238E27FC236}">
                    <a16:creationId xmlns:a16="http://schemas.microsoft.com/office/drawing/2014/main" id="{A4277F74-C173-9BA7-2252-734E9D3DD8B2}"/>
                  </a:ext>
                </a:extLst>
              </p:cNvPr>
              <p:cNvSpPr>
                <a:spLocks noEditPoints="1"/>
              </p:cNvSpPr>
              <p:nvPr/>
            </p:nvSpPr>
            <p:spPr bwMode="auto">
              <a:xfrm>
                <a:off x="4935538" y="4646613"/>
                <a:ext cx="311150" cy="265113"/>
              </a:xfrm>
              <a:custGeom>
                <a:avLst/>
                <a:gdLst>
                  <a:gd name="T0" fmla="*/ 31 w 196"/>
                  <a:gd name="T1" fmla="*/ 121 h 167"/>
                  <a:gd name="T2" fmla="*/ 60 w 196"/>
                  <a:gd name="T3" fmla="*/ 121 h 167"/>
                  <a:gd name="T4" fmla="*/ 71 w 196"/>
                  <a:gd name="T5" fmla="*/ 131 h 167"/>
                  <a:gd name="T6" fmla="*/ 84 w 196"/>
                  <a:gd name="T7" fmla="*/ 139 h 167"/>
                  <a:gd name="T8" fmla="*/ 99 w 196"/>
                  <a:gd name="T9" fmla="*/ 141 h 167"/>
                  <a:gd name="T10" fmla="*/ 113 w 196"/>
                  <a:gd name="T11" fmla="*/ 139 h 167"/>
                  <a:gd name="T12" fmla="*/ 127 w 196"/>
                  <a:gd name="T13" fmla="*/ 131 h 167"/>
                  <a:gd name="T14" fmla="*/ 136 w 196"/>
                  <a:gd name="T15" fmla="*/ 121 h 167"/>
                  <a:gd name="T16" fmla="*/ 166 w 196"/>
                  <a:gd name="T17" fmla="*/ 121 h 167"/>
                  <a:gd name="T18" fmla="*/ 154 w 196"/>
                  <a:gd name="T19" fmla="*/ 139 h 167"/>
                  <a:gd name="T20" fmla="*/ 139 w 196"/>
                  <a:gd name="T21" fmla="*/ 154 h 167"/>
                  <a:gd name="T22" fmla="*/ 119 w 196"/>
                  <a:gd name="T23" fmla="*/ 163 h 167"/>
                  <a:gd name="T24" fmla="*/ 99 w 196"/>
                  <a:gd name="T25" fmla="*/ 167 h 167"/>
                  <a:gd name="T26" fmla="*/ 77 w 196"/>
                  <a:gd name="T27" fmla="*/ 163 h 167"/>
                  <a:gd name="T28" fmla="*/ 58 w 196"/>
                  <a:gd name="T29" fmla="*/ 154 h 167"/>
                  <a:gd name="T30" fmla="*/ 42 w 196"/>
                  <a:gd name="T31" fmla="*/ 139 h 167"/>
                  <a:gd name="T32" fmla="*/ 31 w 196"/>
                  <a:gd name="T33" fmla="*/ 121 h 167"/>
                  <a:gd name="T34" fmla="*/ 171 w 196"/>
                  <a:gd name="T35" fmla="*/ 63 h 167"/>
                  <a:gd name="T36" fmla="*/ 196 w 196"/>
                  <a:gd name="T37" fmla="*/ 63 h 167"/>
                  <a:gd name="T38" fmla="*/ 196 w 196"/>
                  <a:gd name="T39" fmla="*/ 89 h 167"/>
                  <a:gd name="T40" fmla="*/ 196 w 196"/>
                  <a:gd name="T41" fmla="*/ 95 h 167"/>
                  <a:gd name="T42" fmla="*/ 166 w 196"/>
                  <a:gd name="T43" fmla="*/ 95 h 167"/>
                  <a:gd name="T44" fmla="*/ 168 w 196"/>
                  <a:gd name="T45" fmla="*/ 94 h 167"/>
                  <a:gd name="T46" fmla="*/ 171 w 196"/>
                  <a:gd name="T47" fmla="*/ 91 h 167"/>
                  <a:gd name="T48" fmla="*/ 171 w 196"/>
                  <a:gd name="T49" fmla="*/ 89 h 167"/>
                  <a:gd name="T50" fmla="*/ 171 w 196"/>
                  <a:gd name="T51" fmla="*/ 63 h 167"/>
                  <a:gd name="T52" fmla="*/ 0 w 196"/>
                  <a:gd name="T53" fmla="*/ 63 h 167"/>
                  <a:gd name="T54" fmla="*/ 26 w 196"/>
                  <a:gd name="T55" fmla="*/ 63 h 167"/>
                  <a:gd name="T56" fmla="*/ 26 w 196"/>
                  <a:gd name="T57" fmla="*/ 89 h 167"/>
                  <a:gd name="T58" fmla="*/ 26 w 196"/>
                  <a:gd name="T59" fmla="*/ 91 h 167"/>
                  <a:gd name="T60" fmla="*/ 28 w 196"/>
                  <a:gd name="T61" fmla="*/ 94 h 167"/>
                  <a:gd name="T62" fmla="*/ 31 w 196"/>
                  <a:gd name="T63" fmla="*/ 95 h 167"/>
                  <a:gd name="T64" fmla="*/ 0 w 196"/>
                  <a:gd name="T65" fmla="*/ 95 h 167"/>
                  <a:gd name="T66" fmla="*/ 0 w 196"/>
                  <a:gd name="T67" fmla="*/ 89 h 167"/>
                  <a:gd name="T68" fmla="*/ 0 w 196"/>
                  <a:gd name="T69" fmla="*/ 63 h 167"/>
                  <a:gd name="T70" fmla="*/ 13 w 196"/>
                  <a:gd name="T71" fmla="*/ 0 h 167"/>
                  <a:gd name="T72" fmla="*/ 184 w 196"/>
                  <a:gd name="T73" fmla="*/ 0 h 167"/>
                  <a:gd name="T74" fmla="*/ 185 w 196"/>
                  <a:gd name="T75" fmla="*/ 0 h 167"/>
                  <a:gd name="T76" fmla="*/ 190 w 196"/>
                  <a:gd name="T77" fmla="*/ 1 h 167"/>
                  <a:gd name="T78" fmla="*/ 194 w 196"/>
                  <a:gd name="T79" fmla="*/ 4 h 167"/>
                  <a:gd name="T80" fmla="*/ 196 w 196"/>
                  <a:gd name="T81" fmla="*/ 8 h 167"/>
                  <a:gd name="T82" fmla="*/ 196 w 196"/>
                  <a:gd name="T83" fmla="*/ 13 h 167"/>
                  <a:gd name="T84" fmla="*/ 196 w 196"/>
                  <a:gd name="T85" fmla="*/ 37 h 167"/>
                  <a:gd name="T86" fmla="*/ 171 w 196"/>
                  <a:gd name="T87" fmla="*/ 37 h 167"/>
                  <a:gd name="T88" fmla="*/ 171 w 196"/>
                  <a:gd name="T89" fmla="*/ 26 h 167"/>
                  <a:gd name="T90" fmla="*/ 26 w 196"/>
                  <a:gd name="T91" fmla="*/ 26 h 167"/>
                  <a:gd name="T92" fmla="*/ 26 w 196"/>
                  <a:gd name="T93" fmla="*/ 37 h 167"/>
                  <a:gd name="T94" fmla="*/ 0 w 196"/>
                  <a:gd name="T95" fmla="*/ 37 h 167"/>
                  <a:gd name="T96" fmla="*/ 0 w 196"/>
                  <a:gd name="T97" fmla="*/ 13 h 167"/>
                  <a:gd name="T98" fmla="*/ 0 w 196"/>
                  <a:gd name="T99" fmla="*/ 8 h 167"/>
                  <a:gd name="T100" fmla="*/ 3 w 196"/>
                  <a:gd name="T101" fmla="*/ 4 h 167"/>
                  <a:gd name="T102" fmla="*/ 8 w 196"/>
                  <a:gd name="T103" fmla="*/ 1 h 167"/>
                  <a:gd name="T104" fmla="*/ 12 w 196"/>
                  <a:gd name="T105" fmla="*/ 0 h 167"/>
                  <a:gd name="T106" fmla="*/ 13 w 196"/>
                  <a:gd name="T10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167">
                    <a:moveTo>
                      <a:pt x="31" y="121"/>
                    </a:moveTo>
                    <a:lnTo>
                      <a:pt x="60" y="121"/>
                    </a:lnTo>
                    <a:lnTo>
                      <a:pt x="71" y="131"/>
                    </a:lnTo>
                    <a:lnTo>
                      <a:pt x="84" y="139"/>
                    </a:lnTo>
                    <a:lnTo>
                      <a:pt x="99" y="141"/>
                    </a:lnTo>
                    <a:lnTo>
                      <a:pt x="113" y="139"/>
                    </a:lnTo>
                    <a:lnTo>
                      <a:pt x="127" y="131"/>
                    </a:lnTo>
                    <a:lnTo>
                      <a:pt x="136" y="121"/>
                    </a:lnTo>
                    <a:lnTo>
                      <a:pt x="166" y="121"/>
                    </a:lnTo>
                    <a:lnTo>
                      <a:pt x="154" y="139"/>
                    </a:lnTo>
                    <a:lnTo>
                      <a:pt x="139" y="154"/>
                    </a:lnTo>
                    <a:lnTo>
                      <a:pt x="119" y="163"/>
                    </a:lnTo>
                    <a:lnTo>
                      <a:pt x="99" y="167"/>
                    </a:lnTo>
                    <a:lnTo>
                      <a:pt x="77" y="163"/>
                    </a:lnTo>
                    <a:lnTo>
                      <a:pt x="58" y="154"/>
                    </a:lnTo>
                    <a:lnTo>
                      <a:pt x="42" y="139"/>
                    </a:lnTo>
                    <a:lnTo>
                      <a:pt x="31" y="121"/>
                    </a:lnTo>
                    <a:close/>
                    <a:moveTo>
                      <a:pt x="171" y="63"/>
                    </a:moveTo>
                    <a:lnTo>
                      <a:pt x="196" y="63"/>
                    </a:lnTo>
                    <a:lnTo>
                      <a:pt x="196" y="89"/>
                    </a:lnTo>
                    <a:lnTo>
                      <a:pt x="196" y="95"/>
                    </a:lnTo>
                    <a:lnTo>
                      <a:pt x="166" y="95"/>
                    </a:lnTo>
                    <a:lnTo>
                      <a:pt x="168" y="94"/>
                    </a:lnTo>
                    <a:lnTo>
                      <a:pt x="171" y="91"/>
                    </a:lnTo>
                    <a:lnTo>
                      <a:pt x="171" y="89"/>
                    </a:lnTo>
                    <a:lnTo>
                      <a:pt x="171" y="63"/>
                    </a:lnTo>
                    <a:close/>
                    <a:moveTo>
                      <a:pt x="0" y="63"/>
                    </a:moveTo>
                    <a:lnTo>
                      <a:pt x="26" y="63"/>
                    </a:lnTo>
                    <a:lnTo>
                      <a:pt x="26" y="89"/>
                    </a:lnTo>
                    <a:lnTo>
                      <a:pt x="26" y="91"/>
                    </a:lnTo>
                    <a:lnTo>
                      <a:pt x="28" y="94"/>
                    </a:lnTo>
                    <a:lnTo>
                      <a:pt x="31" y="95"/>
                    </a:lnTo>
                    <a:lnTo>
                      <a:pt x="0" y="95"/>
                    </a:lnTo>
                    <a:lnTo>
                      <a:pt x="0" y="89"/>
                    </a:lnTo>
                    <a:lnTo>
                      <a:pt x="0" y="63"/>
                    </a:lnTo>
                    <a:close/>
                    <a:moveTo>
                      <a:pt x="13" y="0"/>
                    </a:moveTo>
                    <a:lnTo>
                      <a:pt x="184" y="0"/>
                    </a:lnTo>
                    <a:lnTo>
                      <a:pt x="185" y="0"/>
                    </a:lnTo>
                    <a:lnTo>
                      <a:pt x="190" y="1"/>
                    </a:lnTo>
                    <a:lnTo>
                      <a:pt x="194" y="4"/>
                    </a:lnTo>
                    <a:lnTo>
                      <a:pt x="196" y="8"/>
                    </a:lnTo>
                    <a:lnTo>
                      <a:pt x="196" y="13"/>
                    </a:lnTo>
                    <a:lnTo>
                      <a:pt x="196" y="37"/>
                    </a:lnTo>
                    <a:lnTo>
                      <a:pt x="171" y="37"/>
                    </a:lnTo>
                    <a:lnTo>
                      <a:pt x="171" y="26"/>
                    </a:lnTo>
                    <a:lnTo>
                      <a:pt x="26" y="26"/>
                    </a:lnTo>
                    <a:lnTo>
                      <a:pt x="26" y="37"/>
                    </a:lnTo>
                    <a:lnTo>
                      <a:pt x="0" y="37"/>
                    </a:lnTo>
                    <a:lnTo>
                      <a:pt x="0" y="13"/>
                    </a:lnTo>
                    <a:lnTo>
                      <a:pt x="0" y="8"/>
                    </a:lnTo>
                    <a:lnTo>
                      <a:pt x="3" y="4"/>
                    </a:lnTo>
                    <a:lnTo>
                      <a:pt x="8" y="1"/>
                    </a:lnTo>
                    <a:lnTo>
                      <a:pt x="12"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40">
              <a:extLst>
                <a:ext uri="{FF2B5EF4-FFF2-40B4-BE49-F238E27FC236}">
                  <a16:creationId xmlns:a16="http://schemas.microsoft.com/office/drawing/2014/main" id="{387F5EA1-FFBE-C85C-29D1-3698FEC9A11C}"/>
                </a:ext>
              </a:extLst>
            </p:cNvPr>
            <p:cNvSpPr/>
            <p:nvPr/>
          </p:nvSpPr>
          <p:spPr>
            <a:xfrm>
              <a:off x="4501894" y="3423856"/>
              <a:ext cx="3474720" cy="2286000"/>
            </a:xfrm>
            <a:prstGeom prst="rect">
              <a:avLst/>
            </a:prstGeom>
            <a:noFill/>
            <a:ln>
              <a:solidFill>
                <a:srgbClr val="F9C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F70"/>
                  </a:solidFill>
                  <a:latin typeface="Calibri" panose="020F0502020204030204" pitchFamily="34" charset="0"/>
                </a:rPr>
                <a:t>Evaluates the latest competencies from Agent of the Future Research:</a:t>
              </a:r>
            </a:p>
            <a:p>
              <a:r>
                <a:rPr lang="en-US" b="1" dirty="0">
                  <a:solidFill>
                    <a:srgbClr val="002F70"/>
                  </a:solidFill>
                  <a:latin typeface="Calibri" panose="020F0502020204030204" pitchFamily="34" charset="0"/>
                </a:rPr>
                <a:t>Drive, Adaptability and Self-Awareness </a:t>
              </a:r>
            </a:p>
            <a:p>
              <a:pPr marL="285750" indent="-285750" algn="ctr">
                <a:buFont typeface="Arial" panose="020B0604020202020204" pitchFamily="34" charset="0"/>
                <a:buChar char="•"/>
              </a:pPr>
              <a:endParaRPr lang="en-US" dirty="0">
                <a:solidFill>
                  <a:schemeClr val="accent1"/>
                </a:solidFill>
              </a:endParaRPr>
            </a:p>
          </p:txBody>
        </p:sp>
      </p:grpSp>
      <p:sp>
        <p:nvSpPr>
          <p:cNvPr id="9" name="Freeform 8">
            <a:extLst>
              <a:ext uri="{FF2B5EF4-FFF2-40B4-BE49-F238E27FC236}">
                <a16:creationId xmlns:a16="http://schemas.microsoft.com/office/drawing/2014/main" id="{9420F536-511C-A2C6-8EA9-5F4AEC62C80F}"/>
              </a:ext>
            </a:extLst>
          </p:cNvPr>
          <p:cNvSpPr/>
          <p:nvPr/>
        </p:nvSpPr>
        <p:spPr>
          <a:xfrm>
            <a:off x="8264230" y="1409700"/>
            <a:ext cx="2969192" cy="1767828"/>
          </a:xfrm>
          <a:custGeom>
            <a:avLst/>
            <a:gdLst>
              <a:gd name="connsiteX0" fmla="*/ 0 w 3333749"/>
              <a:gd name="connsiteY0" fmla="*/ 0 h 2000250"/>
              <a:gd name="connsiteX1" fmla="*/ 3333749 w 3333749"/>
              <a:gd name="connsiteY1" fmla="*/ 0 h 2000250"/>
              <a:gd name="connsiteX2" fmla="*/ 3333749 w 3333749"/>
              <a:gd name="connsiteY2" fmla="*/ 2000250 h 2000250"/>
              <a:gd name="connsiteX3" fmla="*/ 0 w 3333749"/>
              <a:gd name="connsiteY3" fmla="*/ 2000250 h 2000250"/>
              <a:gd name="connsiteX4" fmla="*/ 0 w 3333749"/>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49" h="2000250">
                <a:moveTo>
                  <a:pt x="0" y="0"/>
                </a:moveTo>
                <a:lnTo>
                  <a:pt x="3333749" y="0"/>
                </a:lnTo>
                <a:lnTo>
                  <a:pt x="3333749" y="2000250"/>
                </a:lnTo>
                <a:lnTo>
                  <a:pt x="0" y="2000250"/>
                </a:lnTo>
                <a:lnTo>
                  <a:pt x="0" y="0"/>
                </a:lnTo>
                <a:close/>
              </a:path>
            </a:pathLst>
          </a:custGeom>
          <a:solidFill>
            <a:schemeClr val="accent1">
              <a:lumMod val="40000"/>
              <a:lumOff val="60000"/>
            </a:schemeClr>
          </a:solidFill>
          <a:ln>
            <a:solidFill>
              <a:schemeClr val="accent1">
                <a:lumMod val="40000"/>
                <a:lumOff val="60000"/>
              </a:schemeClr>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400" b="1" kern="0" dirty="0">
                <a:solidFill>
                  <a:srgbClr val="002F70"/>
                </a:solidFill>
                <a:latin typeface="+mj-lt"/>
              </a:rPr>
              <a:t>CareerView: </a:t>
            </a:r>
          </a:p>
          <a:p>
            <a:pPr marL="0" lvl="1" algn="l" defTabSz="755650" rtl="0">
              <a:lnSpc>
                <a:spcPct val="90000"/>
              </a:lnSpc>
              <a:spcBef>
                <a:spcPct val="0"/>
              </a:spcBef>
              <a:spcAft>
                <a:spcPct val="15000"/>
              </a:spcAft>
            </a:pPr>
            <a:r>
              <a:rPr lang="en-US" b="1" dirty="0">
                <a:solidFill>
                  <a:srgbClr val="002F70"/>
                </a:solidFill>
                <a:latin typeface="Calibri" panose="020F0502020204030204" pitchFamily="34" charset="0"/>
              </a:rPr>
              <a:t>Uncover candidates’ work style preferences, motivators, concerns and expectations</a:t>
            </a:r>
          </a:p>
        </p:txBody>
      </p:sp>
      <p:grpSp>
        <p:nvGrpSpPr>
          <p:cNvPr id="28" name="Group 27">
            <a:extLst>
              <a:ext uri="{FF2B5EF4-FFF2-40B4-BE49-F238E27FC236}">
                <a16:creationId xmlns:a16="http://schemas.microsoft.com/office/drawing/2014/main" id="{60777C69-224C-C977-0859-9E4A421AB744}"/>
              </a:ext>
            </a:extLst>
          </p:cNvPr>
          <p:cNvGrpSpPr/>
          <p:nvPr/>
        </p:nvGrpSpPr>
        <p:grpSpPr>
          <a:xfrm>
            <a:off x="10650016" y="2681960"/>
            <a:ext cx="389459" cy="286555"/>
            <a:chOff x="2668588" y="1588"/>
            <a:chExt cx="538163" cy="457200"/>
          </a:xfrm>
          <a:solidFill>
            <a:schemeClr val="bg1"/>
          </a:solidFill>
        </p:grpSpPr>
        <p:sp>
          <p:nvSpPr>
            <p:cNvPr id="29" name="Freeform 6">
              <a:extLst>
                <a:ext uri="{FF2B5EF4-FFF2-40B4-BE49-F238E27FC236}">
                  <a16:creationId xmlns:a16="http://schemas.microsoft.com/office/drawing/2014/main" id="{7D459360-8FF9-1117-1862-64BD255FA13D}"/>
                </a:ext>
              </a:extLst>
            </p:cNvPr>
            <p:cNvSpPr>
              <a:spLocks/>
            </p:cNvSpPr>
            <p:nvPr/>
          </p:nvSpPr>
          <p:spPr bwMode="auto">
            <a:xfrm>
              <a:off x="2682874" y="250826"/>
              <a:ext cx="523876" cy="207962"/>
            </a:xfrm>
            <a:custGeom>
              <a:avLst/>
              <a:gdLst>
                <a:gd name="T0" fmla="*/ 185 w 320"/>
                <a:gd name="T1" fmla="*/ 52 h 158"/>
                <a:gd name="T2" fmla="*/ 185 w 320"/>
                <a:gd name="T3" fmla="*/ 73 h 158"/>
                <a:gd name="T4" fmla="*/ 183 w 320"/>
                <a:gd name="T5" fmla="*/ 77 h 158"/>
                <a:gd name="T6" fmla="*/ 182 w 320"/>
                <a:gd name="T7" fmla="*/ 79 h 158"/>
                <a:gd name="T8" fmla="*/ 178 w 320"/>
                <a:gd name="T9" fmla="*/ 80 h 158"/>
                <a:gd name="T10" fmla="*/ 141 w 320"/>
                <a:gd name="T11" fmla="*/ 80 h 158"/>
                <a:gd name="T12" fmla="*/ 138 w 320"/>
                <a:gd name="T13" fmla="*/ 79 h 158"/>
                <a:gd name="T14" fmla="*/ 136 w 320"/>
                <a:gd name="T15" fmla="*/ 77 h 158"/>
                <a:gd name="T16" fmla="*/ 136 w 320"/>
                <a:gd name="T17" fmla="*/ 73 h 158"/>
                <a:gd name="T18" fmla="*/ 136 w 320"/>
                <a:gd name="T19" fmla="*/ 52 h 158"/>
                <a:gd name="T20" fmla="*/ 0 w 320"/>
                <a:gd name="T21" fmla="*/ 0 h 158"/>
                <a:gd name="T22" fmla="*/ 0 w 320"/>
                <a:gd name="T23" fmla="*/ 133 h 158"/>
                <a:gd name="T24" fmla="*/ 4 w 320"/>
                <a:gd name="T25" fmla="*/ 145 h 158"/>
                <a:gd name="T26" fmla="*/ 12 w 320"/>
                <a:gd name="T27" fmla="*/ 154 h 158"/>
                <a:gd name="T28" fmla="*/ 25 w 320"/>
                <a:gd name="T29" fmla="*/ 158 h 158"/>
                <a:gd name="T30" fmla="*/ 295 w 320"/>
                <a:gd name="T31" fmla="*/ 158 h 158"/>
                <a:gd name="T32" fmla="*/ 307 w 320"/>
                <a:gd name="T33" fmla="*/ 154 h 158"/>
                <a:gd name="T34" fmla="*/ 316 w 320"/>
                <a:gd name="T35" fmla="*/ 145 h 158"/>
                <a:gd name="T36" fmla="*/ 320 w 320"/>
                <a:gd name="T37" fmla="*/ 133 h 158"/>
                <a:gd name="T38" fmla="*/ 320 w 320"/>
                <a:gd name="T39" fmla="*/ 0 h 158"/>
                <a:gd name="T40" fmla="*/ 185 w 320"/>
                <a:gd name="T4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158">
                  <a:moveTo>
                    <a:pt x="185" y="52"/>
                  </a:moveTo>
                  <a:lnTo>
                    <a:pt x="185" y="73"/>
                  </a:lnTo>
                  <a:lnTo>
                    <a:pt x="183" y="77"/>
                  </a:lnTo>
                  <a:lnTo>
                    <a:pt x="182" y="79"/>
                  </a:lnTo>
                  <a:lnTo>
                    <a:pt x="178" y="80"/>
                  </a:lnTo>
                  <a:lnTo>
                    <a:pt x="141" y="80"/>
                  </a:lnTo>
                  <a:lnTo>
                    <a:pt x="138" y="79"/>
                  </a:lnTo>
                  <a:lnTo>
                    <a:pt x="136" y="77"/>
                  </a:lnTo>
                  <a:lnTo>
                    <a:pt x="136" y="73"/>
                  </a:lnTo>
                  <a:lnTo>
                    <a:pt x="136" y="52"/>
                  </a:lnTo>
                  <a:lnTo>
                    <a:pt x="0" y="0"/>
                  </a:lnTo>
                  <a:lnTo>
                    <a:pt x="0" y="133"/>
                  </a:lnTo>
                  <a:lnTo>
                    <a:pt x="4" y="145"/>
                  </a:lnTo>
                  <a:lnTo>
                    <a:pt x="12" y="154"/>
                  </a:lnTo>
                  <a:lnTo>
                    <a:pt x="25" y="158"/>
                  </a:lnTo>
                  <a:lnTo>
                    <a:pt x="295" y="158"/>
                  </a:lnTo>
                  <a:lnTo>
                    <a:pt x="307" y="154"/>
                  </a:lnTo>
                  <a:lnTo>
                    <a:pt x="316" y="145"/>
                  </a:lnTo>
                  <a:lnTo>
                    <a:pt x="320" y="133"/>
                  </a:lnTo>
                  <a:lnTo>
                    <a:pt x="320" y="0"/>
                  </a:lnTo>
                  <a:lnTo>
                    <a:pt x="185"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B6CA379D-BE24-353B-F147-E6E53F1C01B6}"/>
                </a:ext>
              </a:extLst>
            </p:cNvPr>
            <p:cNvSpPr>
              <a:spLocks/>
            </p:cNvSpPr>
            <p:nvPr/>
          </p:nvSpPr>
          <p:spPr bwMode="auto">
            <a:xfrm>
              <a:off x="2668588" y="104775"/>
              <a:ext cx="538163" cy="207963"/>
            </a:xfrm>
            <a:custGeom>
              <a:avLst/>
              <a:gdLst>
                <a:gd name="T0" fmla="*/ 315 w 339"/>
                <a:gd name="T1" fmla="*/ 0 h 131"/>
                <a:gd name="T2" fmla="*/ 24 w 339"/>
                <a:gd name="T3" fmla="*/ 0 h 131"/>
                <a:gd name="T4" fmla="*/ 12 w 339"/>
                <a:gd name="T5" fmla="*/ 4 h 131"/>
                <a:gd name="T6" fmla="*/ 2 w 339"/>
                <a:gd name="T7" fmla="*/ 12 h 131"/>
                <a:gd name="T8" fmla="*/ 0 w 339"/>
                <a:gd name="T9" fmla="*/ 26 h 131"/>
                <a:gd name="T10" fmla="*/ 0 w 339"/>
                <a:gd name="T11" fmla="*/ 66 h 131"/>
                <a:gd name="T12" fmla="*/ 0 w 339"/>
                <a:gd name="T13" fmla="*/ 70 h 131"/>
                <a:gd name="T14" fmla="*/ 1 w 339"/>
                <a:gd name="T15" fmla="*/ 74 h 131"/>
                <a:gd name="T16" fmla="*/ 5 w 339"/>
                <a:gd name="T17" fmla="*/ 76 h 131"/>
                <a:gd name="T18" fmla="*/ 8 w 339"/>
                <a:gd name="T19" fmla="*/ 79 h 131"/>
                <a:gd name="T20" fmla="*/ 145 w 339"/>
                <a:gd name="T21" fmla="*/ 131 h 131"/>
                <a:gd name="T22" fmla="*/ 145 w 339"/>
                <a:gd name="T23" fmla="*/ 120 h 131"/>
                <a:gd name="T24" fmla="*/ 145 w 339"/>
                <a:gd name="T25" fmla="*/ 117 h 131"/>
                <a:gd name="T26" fmla="*/ 147 w 339"/>
                <a:gd name="T27" fmla="*/ 115 h 131"/>
                <a:gd name="T28" fmla="*/ 150 w 339"/>
                <a:gd name="T29" fmla="*/ 115 h 131"/>
                <a:gd name="T30" fmla="*/ 187 w 339"/>
                <a:gd name="T31" fmla="*/ 115 h 131"/>
                <a:gd name="T32" fmla="*/ 191 w 339"/>
                <a:gd name="T33" fmla="*/ 115 h 131"/>
                <a:gd name="T34" fmla="*/ 192 w 339"/>
                <a:gd name="T35" fmla="*/ 117 h 131"/>
                <a:gd name="T36" fmla="*/ 194 w 339"/>
                <a:gd name="T37" fmla="*/ 120 h 131"/>
                <a:gd name="T38" fmla="*/ 194 w 339"/>
                <a:gd name="T39" fmla="*/ 131 h 131"/>
                <a:gd name="T40" fmla="*/ 331 w 339"/>
                <a:gd name="T41" fmla="*/ 79 h 131"/>
                <a:gd name="T42" fmla="*/ 333 w 339"/>
                <a:gd name="T43" fmla="*/ 76 h 131"/>
                <a:gd name="T44" fmla="*/ 336 w 339"/>
                <a:gd name="T45" fmla="*/ 74 h 131"/>
                <a:gd name="T46" fmla="*/ 339 w 339"/>
                <a:gd name="T47" fmla="*/ 70 h 131"/>
                <a:gd name="T48" fmla="*/ 339 w 339"/>
                <a:gd name="T49" fmla="*/ 66 h 131"/>
                <a:gd name="T50" fmla="*/ 339 w 339"/>
                <a:gd name="T51" fmla="*/ 26 h 131"/>
                <a:gd name="T52" fmla="*/ 336 w 339"/>
                <a:gd name="T53" fmla="*/ 12 h 131"/>
                <a:gd name="T54" fmla="*/ 327 w 339"/>
                <a:gd name="T55" fmla="*/ 4 h 131"/>
                <a:gd name="T56" fmla="*/ 315 w 339"/>
                <a:gd name="T5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9" h="131">
                  <a:moveTo>
                    <a:pt x="315" y="0"/>
                  </a:moveTo>
                  <a:lnTo>
                    <a:pt x="24" y="0"/>
                  </a:lnTo>
                  <a:lnTo>
                    <a:pt x="12" y="4"/>
                  </a:lnTo>
                  <a:lnTo>
                    <a:pt x="2" y="12"/>
                  </a:lnTo>
                  <a:lnTo>
                    <a:pt x="0" y="26"/>
                  </a:lnTo>
                  <a:lnTo>
                    <a:pt x="0" y="66"/>
                  </a:lnTo>
                  <a:lnTo>
                    <a:pt x="0" y="70"/>
                  </a:lnTo>
                  <a:lnTo>
                    <a:pt x="1" y="74"/>
                  </a:lnTo>
                  <a:lnTo>
                    <a:pt x="5" y="76"/>
                  </a:lnTo>
                  <a:lnTo>
                    <a:pt x="8" y="79"/>
                  </a:lnTo>
                  <a:lnTo>
                    <a:pt x="145" y="131"/>
                  </a:lnTo>
                  <a:lnTo>
                    <a:pt x="145" y="120"/>
                  </a:lnTo>
                  <a:lnTo>
                    <a:pt x="145" y="117"/>
                  </a:lnTo>
                  <a:lnTo>
                    <a:pt x="147" y="115"/>
                  </a:lnTo>
                  <a:lnTo>
                    <a:pt x="150" y="115"/>
                  </a:lnTo>
                  <a:lnTo>
                    <a:pt x="187" y="115"/>
                  </a:lnTo>
                  <a:lnTo>
                    <a:pt x="191" y="115"/>
                  </a:lnTo>
                  <a:lnTo>
                    <a:pt x="192" y="117"/>
                  </a:lnTo>
                  <a:lnTo>
                    <a:pt x="194" y="120"/>
                  </a:lnTo>
                  <a:lnTo>
                    <a:pt x="194" y="131"/>
                  </a:lnTo>
                  <a:lnTo>
                    <a:pt x="331" y="79"/>
                  </a:lnTo>
                  <a:lnTo>
                    <a:pt x="333" y="76"/>
                  </a:lnTo>
                  <a:lnTo>
                    <a:pt x="336" y="74"/>
                  </a:lnTo>
                  <a:lnTo>
                    <a:pt x="339" y="70"/>
                  </a:lnTo>
                  <a:lnTo>
                    <a:pt x="339" y="66"/>
                  </a:lnTo>
                  <a:lnTo>
                    <a:pt x="339" y="26"/>
                  </a:lnTo>
                  <a:lnTo>
                    <a:pt x="336" y="12"/>
                  </a:lnTo>
                  <a:lnTo>
                    <a:pt x="327" y="4"/>
                  </a:lnTo>
                  <a:lnTo>
                    <a:pt x="3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
              <a:extLst>
                <a:ext uri="{FF2B5EF4-FFF2-40B4-BE49-F238E27FC236}">
                  <a16:creationId xmlns:a16="http://schemas.microsoft.com/office/drawing/2014/main" id="{360BE324-99AC-0809-C231-6307375C3BFD}"/>
                </a:ext>
              </a:extLst>
            </p:cNvPr>
            <p:cNvSpPr>
              <a:spLocks/>
            </p:cNvSpPr>
            <p:nvPr/>
          </p:nvSpPr>
          <p:spPr bwMode="auto">
            <a:xfrm>
              <a:off x="2836863" y="1588"/>
              <a:ext cx="200025" cy="84138"/>
            </a:xfrm>
            <a:custGeom>
              <a:avLst/>
              <a:gdLst>
                <a:gd name="T0" fmla="*/ 126 w 126"/>
                <a:gd name="T1" fmla="*/ 53 h 53"/>
                <a:gd name="T2" fmla="*/ 108 w 126"/>
                <a:gd name="T3" fmla="*/ 53 h 53"/>
                <a:gd name="T4" fmla="*/ 105 w 126"/>
                <a:gd name="T5" fmla="*/ 39 h 53"/>
                <a:gd name="T6" fmla="*/ 96 w 126"/>
                <a:gd name="T7" fmla="*/ 28 h 53"/>
                <a:gd name="T8" fmla="*/ 82 w 126"/>
                <a:gd name="T9" fmla="*/ 22 h 53"/>
                <a:gd name="T10" fmla="*/ 62 w 126"/>
                <a:gd name="T11" fmla="*/ 19 h 53"/>
                <a:gd name="T12" fmla="*/ 44 w 126"/>
                <a:gd name="T13" fmla="*/ 22 h 53"/>
                <a:gd name="T14" fmla="*/ 29 w 126"/>
                <a:gd name="T15" fmla="*/ 28 h 53"/>
                <a:gd name="T16" fmla="*/ 21 w 126"/>
                <a:gd name="T17" fmla="*/ 39 h 53"/>
                <a:gd name="T18" fmla="*/ 19 w 126"/>
                <a:gd name="T19" fmla="*/ 53 h 53"/>
                <a:gd name="T20" fmla="*/ 0 w 126"/>
                <a:gd name="T21" fmla="*/ 53 h 53"/>
                <a:gd name="T22" fmla="*/ 1 w 126"/>
                <a:gd name="T23" fmla="*/ 40 h 53"/>
                <a:gd name="T24" fmla="*/ 5 w 126"/>
                <a:gd name="T25" fmla="*/ 28 h 53"/>
                <a:gd name="T26" fmla="*/ 13 w 126"/>
                <a:gd name="T27" fmla="*/ 18 h 53"/>
                <a:gd name="T28" fmla="*/ 25 w 126"/>
                <a:gd name="T29" fmla="*/ 8 h 53"/>
                <a:gd name="T30" fmla="*/ 42 w 126"/>
                <a:gd name="T31" fmla="*/ 2 h 53"/>
                <a:gd name="T32" fmla="*/ 62 w 126"/>
                <a:gd name="T33" fmla="*/ 0 h 53"/>
                <a:gd name="T34" fmla="*/ 84 w 126"/>
                <a:gd name="T35" fmla="*/ 2 h 53"/>
                <a:gd name="T36" fmla="*/ 100 w 126"/>
                <a:gd name="T37" fmla="*/ 8 h 53"/>
                <a:gd name="T38" fmla="*/ 112 w 126"/>
                <a:gd name="T39" fmla="*/ 18 h 53"/>
                <a:gd name="T40" fmla="*/ 121 w 126"/>
                <a:gd name="T41" fmla="*/ 28 h 53"/>
                <a:gd name="T42" fmla="*/ 125 w 126"/>
                <a:gd name="T43" fmla="*/ 40 h 53"/>
                <a:gd name="T44" fmla="*/ 126 w 126"/>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53">
                  <a:moveTo>
                    <a:pt x="126" y="53"/>
                  </a:moveTo>
                  <a:lnTo>
                    <a:pt x="108" y="53"/>
                  </a:lnTo>
                  <a:lnTo>
                    <a:pt x="105" y="39"/>
                  </a:lnTo>
                  <a:lnTo>
                    <a:pt x="96" y="28"/>
                  </a:lnTo>
                  <a:lnTo>
                    <a:pt x="82" y="22"/>
                  </a:lnTo>
                  <a:lnTo>
                    <a:pt x="62" y="19"/>
                  </a:lnTo>
                  <a:lnTo>
                    <a:pt x="44" y="22"/>
                  </a:lnTo>
                  <a:lnTo>
                    <a:pt x="29" y="28"/>
                  </a:lnTo>
                  <a:lnTo>
                    <a:pt x="21" y="39"/>
                  </a:lnTo>
                  <a:lnTo>
                    <a:pt x="19" y="53"/>
                  </a:lnTo>
                  <a:lnTo>
                    <a:pt x="0" y="53"/>
                  </a:lnTo>
                  <a:lnTo>
                    <a:pt x="1" y="40"/>
                  </a:lnTo>
                  <a:lnTo>
                    <a:pt x="5" y="28"/>
                  </a:lnTo>
                  <a:lnTo>
                    <a:pt x="13" y="18"/>
                  </a:lnTo>
                  <a:lnTo>
                    <a:pt x="25" y="8"/>
                  </a:lnTo>
                  <a:lnTo>
                    <a:pt x="42" y="2"/>
                  </a:lnTo>
                  <a:lnTo>
                    <a:pt x="62" y="0"/>
                  </a:lnTo>
                  <a:lnTo>
                    <a:pt x="84" y="2"/>
                  </a:lnTo>
                  <a:lnTo>
                    <a:pt x="100" y="8"/>
                  </a:lnTo>
                  <a:lnTo>
                    <a:pt x="112" y="18"/>
                  </a:lnTo>
                  <a:lnTo>
                    <a:pt x="121" y="28"/>
                  </a:lnTo>
                  <a:lnTo>
                    <a:pt x="125" y="40"/>
                  </a:lnTo>
                  <a:lnTo>
                    <a:pt x="126" y="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Rectangle 26">
            <a:extLst>
              <a:ext uri="{FF2B5EF4-FFF2-40B4-BE49-F238E27FC236}">
                <a16:creationId xmlns:a16="http://schemas.microsoft.com/office/drawing/2014/main" id="{47CD0122-DBC0-E19A-63D3-68001C3E1A02}"/>
              </a:ext>
            </a:extLst>
          </p:cNvPr>
          <p:cNvSpPr/>
          <p:nvPr/>
        </p:nvSpPr>
        <p:spPr>
          <a:xfrm>
            <a:off x="8264229" y="3154450"/>
            <a:ext cx="2969193" cy="2020375"/>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F70"/>
                </a:solidFill>
                <a:latin typeface="Calibri" panose="020F0502020204030204" pitchFamily="34" charset="0"/>
              </a:rPr>
              <a:t>Made up of four optional components:</a:t>
            </a:r>
          </a:p>
          <a:p>
            <a:pPr marL="285750" indent="-285750">
              <a:buFont typeface="Arial" panose="020B0604020202020204" pitchFamily="34" charset="0"/>
              <a:buChar char="•"/>
            </a:pPr>
            <a:r>
              <a:rPr lang="en-US" b="1" dirty="0">
                <a:solidFill>
                  <a:srgbClr val="002F70"/>
                </a:solidFill>
                <a:latin typeface="Calibri" panose="020F0502020204030204" pitchFamily="34" charset="0"/>
              </a:rPr>
              <a:t>WorkStyles</a:t>
            </a:r>
          </a:p>
          <a:p>
            <a:pPr marL="285750" indent="-285750">
              <a:buFont typeface="Arial" panose="020B0604020202020204" pitchFamily="34" charset="0"/>
              <a:buChar char="•"/>
            </a:pPr>
            <a:r>
              <a:rPr lang="en-US" b="1" dirty="0">
                <a:solidFill>
                  <a:srgbClr val="002F70"/>
                </a:solidFill>
                <a:latin typeface="Calibri" panose="020F0502020204030204" pitchFamily="34" charset="0"/>
              </a:rPr>
              <a:t>Motivators</a:t>
            </a:r>
          </a:p>
          <a:p>
            <a:pPr marL="285750" indent="-285750">
              <a:buFont typeface="Arial" panose="020B0604020202020204" pitchFamily="34" charset="0"/>
              <a:buChar char="•"/>
            </a:pPr>
            <a:r>
              <a:rPr lang="en-US" b="1" dirty="0">
                <a:solidFill>
                  <a:srgbClr val="002F70"/>
                </a:solidFill>
                <a:latin typeface="Calibri" panose="020F0502020204030204" pitchFamily="34" charset="0"/>
              </a:rPr>
              <a:t>Concerns </a:t>
            </a:r>
          </a:p>
          <a:p>
            <a:pPr marL="285750" indent="-285750">
              <a:buFont typeface="Arial" panose="020B0604020202020204" pitchFamily="34" charset="0"/>
              <a:buChar char="•"/>
            </a:pPr>
            <a:r>
              <a:rPr lang="en-US" b="1" dirty="0">
                <a:solidFill>
                  <a:srgbClr val="002F70"/>
                </a:solidFill>
                <a:latin typeface="Calibri" panose="020F0502020204030204" pitchFamily="34" charset="0"/>
              </a:rPr>
              <a:t>Expectations</a:t>
            </a:r>
          </a:p>
          <a:p>
            <a:pPr marL="285750" indent="-285750" algn="ctr">
              <a:buFont typeface="Arial" panose="020B0604020202020204" pitchFamily="34" charset="0"/>
              <a:buChar char="•"/>
            </a:pPr>
            <a:endParaRPr lang="en-US" dirty="0">
              <a:solidFill>
                <a:schemeClr val="accent1"/>
              </a:solidFill>
            </a:endParaRPr>
          </a:p>
        </p:txBody>
      </p:sp>
      <p:sp>
        <p:nvSpPr>
          <p:cNvPr id="6" name="TextBox 5">
            <a:extLst>
              <a:ext uri="{FF2B5EF4-FFF2-40B4-BE49-F238E27FC236}">
                <a16:creationId xmlns:a16="http://schemas.microsoft.com/office/drawing/2014/main" id="{0E43BA39-E446-834B-CDF0-EADB8BC3F3EC}"/>
              </a:ext>
            </a:extLst>
          </p:cNvPr>
          <p:cNvSpPr txBox="1"/>
          <p:nvPr/>
        </p:nvSpPr>
        <p:spPr>
          <a:xfrm>
            <a:off x="3454494" y="6059269"/>
            <a:ext cx="5724644" cy="646331"/>
          </a:xfrm>
          <a:prstGeom prst="rect">
            <a:avLst/>
          </a:prstGeom>
          <a:noFill/>
        </p:spPr>
        <p:txBody>
          <a:bodyPr wrap="none" rtlCol="0">
            <a:spAutoFit/>
          </a:bodyPr>
          <a:lstStyle/>
          <a:p>
            <a:r>
              <a:rPr lang="en-US" sz="1800" b="1" kern="0" dirty="0">
                <a:solidFill>
                  <a:srgbClr val="002F70"/>
                </a:solidFill>
              </a:rPr>
              <a:t>**We’ll also review Personality Styles Profile (PSP)</a:t>
            </a:r>
          </a:p>
          <a:p>
            <a:endParaRPr lang="en-US" dirty="0"/>
          </a:p>
        </p:txBody>
      </p:sp>
    </p:spTree>
    <p:extLst>
      <p:ext uri="{BB962C8B-B14F-4D97-AF65-F5344CB8AC3E}">
        <p14:creationId xmlns:p14="http://schemas.microsoft.com/office/powerpoint/2010/main" val="24809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EF0640-2814-4B7C-DE22-8F7080481AA5}"/>
              </a:ext>
            </a:extLst>
          </p:cNvPr>
          <p:cNvGrpSpPr/>
          <p:nvPr/>
        </p:nvGrpSpPr>
        <p:grpSpPr>
          <a:xfrm>
            <a:off x="3635421" y="1070737"/>
            <a:ext cx="4032204" cy="4716525"/>
            <a:chOff x="3635421" y="1070737"/>
            <a:chExt cx="4032204" cy="4716525"/>
          </a:xfrm>
        </p:grpSpPr>
        <p:grpSp>
          <p:nvGrpSpPr>
            <p:cNvPr id="8" name="Group 7"/>
            <p:cNvGrpSpPr/>
            <p:nvPr/>
          </p:nvGrpSpPr>
          <p:grpSpPr>
            <a:xfrm>
              <a:off x="3635421" y="1070737"/>
              <a:ext cx="4032204" cy="4716525"/>
              <a:chOff x="4501893" y="1423606"/>
              <a:chExt cx="3474722" cy="4277187"/>
            </a:xfrm>
          </p:grpSpPr>
          <p:sp>
            <p:nvSpPr>
              <p:cNvPr id="5" name="Freeform 4"/>
              <p:cNvSpPr/>
              <p:nvPr/>
            </p:nvSpPr>
            <p:spPr>
              <a:xfrm>
                <a:off x="4501895" y="1423606"/>
                <a:ext cx="3474720" cy="2000250"/>
              </a:xfrm>
              <a:custGeom>
                <a:avLst/>
                <a:gdLst>
                  <a:gd name="connsiteX0" fmla="*/ 0 w 3333749"/>
                  <a:gd name="connsiteY0" fmla="*/ 0 h 2000250"/>
                  <a:gd name="connsiteX1" fmla="*/ 3333749 w 3333749"/>
                  <a:gd name="connsiteY1" fmla="*/ 0 h 2000250"/>
                  <a:gd name="connsiteX2" fmla="*/ 3333749 w 3333749"/>
                  <a:gd name="connsiteY2" fmla="*/ 2000250 h 2000250"/>
                  <a:gd name="connsiteX3" fmla="*/ 0 w 3333749"/>
                  <a:gd name="connsiteY3" fmla="*/ 2000250 h 2000250"/>
                  <a:gd name="connsiteX4" fmla="*/ 0 w 3333749"/>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49" h="2000250">
                    <a:moveTo>
                      <a:pt x="0" y="0"/>
                    </a:moveTo>
                    <a:lnTo>
                      <a:pt x="3333749" y="0"/>
                    </a:lnTo>
                    <a:lnTo>
                      <a:pt x="3333749" y="2000250"/>
                    </a:lnTo>
                    <a:lnTo>
                      <a:pt x="0" y="2000250"/>
                    </a:lnTo>
                    <a:lnTo>
                      <a:pt x="0" y="0"/>
                    </a:lnTo>
                    <a:close/>
                  </a:path>
                </a:pathLst>
              </a:custGeom>
              <a:solidFill>
                <a:schemeClr val="accent2">
                  <a:lumMod val="40000"/>
                  <a:lumOff val="60000"/>
                </a:schemeClr>
              </a:solidFill>
              <a:ln>
                <a:solidFill>
                  <a:schemeClr val="accent2">
                    <a:lumMod val="40000"/>
                    <a:lumOff val="60000"/>
                  </a:schemeClr>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400" b="1" kern="0" dirty="0" err="1">
                    <a:solidFill>
                      <a:srgbClr val="002F70"/>
                    </a:solidFill>
                    <a:latin typeface="+mj-lt"/>
                  </a:rPr>
                  <a:t>LeaderPersona</a:t>
                </a:r>
                <a:r>
                  <a:rPr lang="en-US" sz="2400" b="1" kern="0" dirty="0">
                    <a:solidFill>
                      <a:srgbClr val="002F70"/>
                    </a:solidFill>
                    <a:latin typeface="+mj-lt"/>
                  </a:rPr>
                  <a:t>: </a:t>
                </a:r>
              </a:p>
              <a:p>
                <a:pPr marL="0" lvl="1" defTabSz="755650">
                  <a:lnSpc>
                    <a:spcPct val="90000"/>
                  </a:lnSpc>
                  <a:spcAft>
                    <a:spcPct val="15000"/>
                  </a:spcAft>
                </a:pPr>
                <a:r>
                  <a:rPr lang="en-US" b="1" dirty="0">
                    <a:solidFill>
                      <a:srgbClr val="002F70"/>
                    </a:solidFill>
                    <a:latin typeface="Calibri" panose="020F0502020204030204" pitchFamily="34" charset="0"/>
                  </a:rPr>
                  <a:t>Evaluates candidate's likely effectiveness in functions such as recruiting, selecting, training, coaching, and managing producers and staff.</a:t>
                </a:r>
              </a:p>
            </p:txBody>
          </p:sp>
          <p:sp>
            <p:nvSpPr>
              <p:cNvPr id="41" name="Rectangle 40"/>
              <p:cNvSpPr/>
              <p:nvPr/>
            </p:nvSpPr>
            <p:spPr>
              <a:xfrm>
                <a:off x="4501893" y="3414793"/>
                <a:ext cx="3474721" cy="2286000"/>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F70"/>
                    </a:solidFill>
                    <a:latin typeface="Calibri" panose="020F0502020204030204" pitchFamily="34" charset="0"/>
                  </a:rPr>
                  <a:t>Measures:</a:t>
                </a:r>
              </a:p>
              <a:p>
                <a:pPr marL="285750" indent="-285750">
                  <a:buFont typeface="Arial" panose="020B0604020202020204" pitchFamily="34" charset="0"/>
                  <a:buChar char="•"/>
                </a:pPr>
                <a:r>
                  <a:rPr lang="en-US" b="1" dirty="0">
                    <a:solidFill>
                      <a:srgbClr val="002F70"/>
                    </a:solidFill>
                    <a:latin typeface="Calibri" panose="020F0502020204030204" pitchFamily="34" charset="0"/>
                  </a:rPr>
                  <a:t>Belief in Self</a:t>
                </a:r>
              </a:p>
              <a:p>
                <a:pPr marL="285750" indent="-285750">
                  <a:buFont typeface="Arial" panose="020B0604020202020204" pitchFamily="34" charset="0"/>
                  <a:buChar char="•"/>
                </a:pPr>
                <a:r>
                  <a:rPr lang="en-US" b="1" dirty="0">
                    <a:solidFill>
                      <a:srgbClr val="002F70"/>
                    </a:solidFill>
                    <a:latin typeface="Calibri" panose="020F0502020204030204" pitchFamily="34" charset="0"/>
                  </a:rPr>
                  <a:t>Interpersonal Orientation</a:t>
                </a:r>
              </a:p>
              <a:p>
                <a:pPr marL="285750" indent="-285750">
                  <a:buFont typeface="Arial" panose="020B0604020202020204" pitchFamily="34" charset="0"/>
                  <a:buChar char="•"/>
                </a:pPr>
                <a:r>
                  <a:rPr lang="en-US" b="1" dirty="0">
                    <a:solidFill>
                      <a:srgbClr val="002F70"/>
                    </a:solidFill>
                    <a:latin typeface="Calibri" panose="020F0502020204030204" pitchFamily="34" charset="0"/>
                  </a:rPr>
                  <a:t>Leadership Ability</a:t>
                </a:r>
              </a:p>
              <a:p>
                <a:pPr marL="285750" indent="-285750">
                  <a:buFont typeface="Arial" panose="020B0604020202020204" pitchFamily="34" charset="0"/>
                  <a:buChar char="•"/>
                </a:pPr>
                <a:r>
                  <a:rPr lang="en-US" b="1" dirty="0">
                    <a:solidFill>
                      <a:srgbClr val="002F70"/>
                    </a:solidFill>
                    <a:latin typeface="Calibri" panose="020F0502020204030204" pitchFamily="34" charset="0"/>
                  </a:rPr>
                  <a:t>Innovative</a:t>
                </a:r>
              </a:p>
              <a:p>
                <a:pPr marL="285750" indent="-285750">
                  <a:buFont typeface="Arial" panose="020B0604020202020204" pitchFamily="34" charset="0"/>
                  <a:buChar char="•"/>
                </a:pPr>
                <a:r>
                  <a:rPr lang="en-US" b="1" dirty="0">
                    <a:solidFill>
                      <a:srgbClr val="002F70"/>
                    </a:solidFill>
                    <a:latin typeface="Calibri" panose="020F0502020204030204" pitchFamily="34" charset="0"/>
                  </a:rPr>
                  <a:t>Focused</a:t>
                </a:r>
              </a:p>
              <a:p>
                <a:pPr marL="285750" indent="-285750">
                  <a:buFont typeface="Arial" panose="020B0604020202020204" pitchFamily="34" charset="0"/>
                  <a:buChar char="•"/>
                </a:pPr>
                <a:r>
                  <a:rPr lang="en-US" b="1" dirty="0">
                    <a:solidFill>
                      <a:srgbClr val="002F70"/>
                    </a:solidFill>
                    <a:latin typeface="Calibri" panose="020F0502020204030204" pitchFamily="34" charset="0"/>
                  </a:rPr>
                  <a:t>Amiable</a:t>
                </a:r>
              </a:p>
              <a:p>
                <a:pPr marL="285750" indent="-285750">
                  <a:buFont typeface="Arial" panose="020B0604020202020204" pitchFamily="34" charset="0"/>
                  <a:buChar char="•"/>
                </a:pPr>
                <a:r>
                  <a:rPr lang="en-US" b="1" dirty="0">
                    <a:solidFill>
                      <a:srgbClr val="002F70"/>
                    </a:solidFill>
                    <a:latin typeface="Calibri" panose="020F0502020204030204" pitchFamily="34" charset="0"/>
                  </a:rPr>
                  <a:t>Flexible</a:t>
                </a:r>
              </a:p>
              <a:p>
                <a:pPr marL="285750" indent="-285750">
                  <a:buFont typeface="Arial" panose="020B0604020202020204" pitchFamily="34" charset="0"/>
                  <a:buChar char="•"/>
                </a:pPr>
                <a:r>
                  <a:rPr lang="en-US" b="1" dirty="0">
                    <a:solidFill>
                      <a:srgbClr val="002F70"/>
                    </a:solidFill>
                    <a:latin typeface="Calibri" panose="020F0502020204030204" pitchFamily="34" charset="0"/>
                  </a:rPr>
                  <a:t>Organized</a:t>
                </a:r>
              </a:p>
            </p:txBody>
          </p:sp>
        </p:grpSp>
        <p:sp>
          <p:nvSpPr>
            <p:cNvPr id="29" name="Freeform 121"/>
            <p:cNvSpPr>
              <a:spLocks/>
            </p:cNvSpPr>
            <p:nvPr/>
          </p:nvSpPr>
          <p:spPr bwMode="auto">
            <a:xfrm>
              <a:off x="7069530" y="2580629"/>
              <a:ext cx="342649" cy="516417"/>
            </a:xfrm>
            <a:custGeom>
              <a:avLst/>
              <a:gdLst>
                <a:gd name="T0" fmla="*/ 141 w 186"/>
                <a:gd name="T1" fmla="*/ 234 h 295"/>
                <a:gd name="T2" fmla="*/ 148 w 186"/>
                <a:gd name="T3" fmla="*/ 230 h 295"/>
                <a:gd name="T4" fmla="*/ 150 w 186"/>
                <a:gd name="T5" fmla="*/ 222 h 295"/>
                <a:gd name="T6" fmla="*/ 148 w 186"/>
                <a:gd name="T7" fmla="*/ 213 h 295"/>
                <a:gd name="T8" fmla="*/ 141 w 186"/>
                <a:gd name="T9" fmla="*/ 209 h 295"/>
                <a:gd name="T10" fmla="*/ 114 w 186"/>
                <a:gd name="T11" fmla="*/ 208 h 295"/>
                <a:gd name="T12" fmla="*/ 120 w 186"/>
                <a:gd name="T13" fmla="*/ 174 h 295"/>
                <a:gd name="T14" fmla="*/ 132 w 186"/>
                <a:gd name="T15" fmla="*/ 152 h 295"/>
                <a:gd name="T16" fmla="*/ 141 w 186"/>
                <a:gd name="T17" fmla="*/ 132 h 295"/>
                <a:gd name="T18" fmla="*/ 142 w 186"/>
                <a:gd name="T19" fmla="*/ 119 h 295"/>
                <a:gd name="T20" fmla="*/ 140 w 186"/>
                <a:gd name="T21" fmla="*/ 115 h 295"/>
                <a:gd name="T22" fmla="*/ 140 w 186"/>
                <a:gd name="T23" fmla="*/ 84 h 295"/>
                <a:gd name="T24" fmla="*/ 142 w 186"/>
                <a:gd name="T25" fmla="*/ 80 h 295"/>
                <a:gd name="T26" fmla="*/ 130 w 186"/>
                <a:gd name="T27" fmla="*/ 48 h 295"/>
                <a:gd name="T28" fmla="*/ 126 w 186"/>
                <a:gd name="T29" fmla="*/ 45 h 295"/>
                <a:gd name="T30" fmla="*/ 112 w 186"/>
                <a:gd name="T31" fmla="*/ 41 h 295"/>
                <a:gd name="T32" fmla="*/ 117 w 186"/>
                <a:gd name="T33" fmla="*/ 31 h 295"/>
                <a:gd name="T34" fmla="*/ 114 w 186"/>
                <a:gd name="T35" fmla="*/ 14 h 295"/>
                <a:gd name="T36" fmla="*/ 93 w 186"/>
                <a:gd name="T37" fmla="*/ 0 h 295"/>
                <a:gd name="T38" fmla="*/ 72 w 186"/>
                <a:gd name="T39" fmla="*/ 14 h 295"/>
                <a:gd name="T40" fmla="*/ 69 w 186"/>
                <a:gd name="T41" fmla="*/ 31 h 295"/>
                <a:gd name="T42" fmla="*/ 73 w 186"/>
                <a:gd name="T43" fmla="*/ 41 h 295"/>
                <a:gd name="T44" fmla="*/ 60 w 186"/>
                <a:gd name="T45" fmla="*/ 45 h 295"/>
                <a:gd name="T46" fmla="*/ 55 w 186"/>
                <a:gd name="T47" fmla="*/ 48 h 295"/>
                <a:gd name="T48" fmla="*/ 44 w 186"/>
                <a:gd name="T49" fmla="*/ 80 h 295"/>
                <a:gd name="T50" fmla="*/ 45 w 186"/>
                <a:gd name="T51" fmla="*/ 84 h 295"/>
                <a:gd name="T52" fmla="*/ 45 w 186"/>
                <a:gd name="T53" fmla="*/ 115 h 295"/>
                <a:gd name="T54" fmla="*/ 43 w 186"/>
                <a:gd name="T55" fmla="*/ 119 h 295"/>
                <a:gd name="T56" fmla="*/ 45 w 186"/>
                <a:gd name="T57" fmla="*/ 132 h 295"/>
                <a:gd name="T58" fmla="*/ 55 w 186"/>
                <a:gd name="T59" fmla="*/ 152 h 295"/>
                <a:gd name="T60" fmla="*/ 65 w 186"/>
                <a:gd name="T61" fmla="*/ 174 h 295"/>
                <a:gd name="T62" fmla="*/ 71 w 186"/>
                <a:gd name="T63" fmla="*/ 208 h 295"/>
                <a:gd name="T64" fmla="*/ 44 w 186"/>
                <a:gd name="T65" fmla="*/ 209 h 295"/>
                <a:gd name="T66" fmla="*/ 37 w 186"/>
                <a:gd name="T67" fmla="*/ 213 h 295"/>
                <a:gd name="T68" fmla="*/ 35 w 186"/>
                <a:gd name="T69" fmla="*/ 222 h 295"/>
                <a:gd name="T70" fmla="*/ 37 w 186"/>
                <a:gd name="T71" fmla="*/ 230 h 295"/>
                <a:gd name="T72" fmla="*/ 44 w 186"/>
                <a:gd name="T73" fmla="*/ 234 h 295"/>
                <a:gd name="T74" fmla="*/ 29 w 186"/>
                <a:gd name="T75" fmla="*/ 239 h 295"/>
                <a:gd name="T76" fmla="*/ 4 w 186"/>
                <a:gd name="T77" fmla="*/ 265 h 295"/>
                <a:gd name="T78" fmla="*/ 0 w 186"/>
                <a:gd name="T79" fmla="*/ 295 h 295"/>
                <a:gd name="T80" fmla="*/ 186 w 186"/>
                <a:gd name="T81" fmla="*/ 285 h 295"/>
                <a:gd name="T82" fmla="*/ 172 w 186"/>
                <a:gd name="T83" fmla="*/ 250 h 295"/>
                <a:gd name="T84" fmla="*/ 137 w 186"/>
                <a:gd name="T85" fmla="*/ 23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295">
                  <a:moveTo>
                    <a:pt x="137" y="236"/>
                  </a:moveTo>
                  <a:lnTo>
                    <a:pt x="141" y="234"/>
                  </a:lnTo>
                  <a:lnTo>
                    <a:pt x="145" y="233"/>
                  </a:lnTo>
                  <a:lnTo>
                    <a:pt x="148" y="230"/>
                  </a:lnTo>
                  <a:lnTo>
                    <a:pt x="150" y="226"/>
                  </a:lnTo>
                  <a:lnTo>
                    <a:pt x="150" y="222"/>
                  </a:lnTo>
                  <a:lnTo>
                    <a:pt x="150" y="217"/>
                  </a:lnTo>
                  <a:lnTo>
                    <a:pt x="148" y="213"/>
                  </a:lnTo>
                  <a:lnTo>
                    <a:pt x="145" y="210"/>
                  </a:lnTo>
                  <a:lnTo>
                    <a:pt x="141" y="209"/>
                  </a:lnTo>
                  <a:lnTo>
                    <a:pt x="137" y="208"/>
                  </a:lnTo>
                  <a:lnTo>
                    <a:pt x="114" y="208"/>
                  </a:lnTo>
                  <a:lnTo>
                    <a:pt x="116" y="189"/>
                  </a:lnTo>
                  <a:lnTo>
                    <a:pt x="120" y="174"/>
                  </a:lnTo>
                  <a:lnTo>
                    <a:pt x="125" y="162"/>
                  </a:lnTo>
                  <a:lnTo>
                    <a:pt x="132" y="152"/>
                  </a:lnTo>
                  <a:lnTo>
                    <a:pt x="137" y="142"/>
                  </a:lnTo>
                  <a:lnTo>
                    <a:pt x="141" y="132"/>
                  </a:lnTo>
                  <a:lnTo>
                    <a:pt x="142" y="120"/>
                  </a:lnTo>
                  <a:lnTo>
                    <a:pt x="142" y="119"/>
                  </a:lnTo>
                  <a:lnTo>
                    <a:pt x="141" y="116"/>
                  </a:lnTo>
                  <a:lnTo>
                    <a:pt x="140" y="115"/>
                  </a:lnTo>
                  <a:lnTo>
                    <a:pt x="125" y="100"/>
                  </a:lnTo>
                  <a:lnTo>
                    <a:pt x="140" y="84"/>
                  </a:lnTo>
                  <a:lnTo>
                    <a:pt x="141" y="83"/>
                  </a:lnTo>
                  <a:lnTo>
                    <a:pt x="142" y="80"/>
                  </a:lnTo>
                  <a:lnTo>
                    <a:pt x="141" y="79"/>
                  </a:lnTo>
                  <a:lnTo>
                    <a:pt x="130" y="48"/>
                  </a:lnTo>
                  <a:lnTo>
                    <a:pt x="129" y="47"/>
                  </a:lnTo>
                  <a:lnTo>
                    <a:pt x="126" y="45"/>
                  </a:lnTo>
                  <a:lnTo>
                    <a:pt x="108" y="45"/>
                  </a:lnTo>
                  <a:lnTo>
                    <a:pt x="112" y="41"/>
                  </a:lnTo>
                  <a:lnTo>
                    <a:pt x="114" y="36"/>
                  </a:lnTo>
                  <a:lnTo>
                    <a:pt x="117" y="31"/>
                  </a:lnTo>
                  <a:lnTo>
                    <a:pt x="117" y="25"/>
                  </a:lnTo>
                  <a:lnTo>
                    <a:pt x="114" y="14"/>
                  </a:lnTo>
                  <a:lnTo>
                    <a:pt x="105" y="4"/>
                  </a:lnTo>
                  <a:lnTo>
                    <a:pt x="93" y="0"/>
                  </a:lnTo>
                  <a:lnTo>
                    <a:pt x="80" y="4"/>
                  </a:lnTo>
                  <a:lnTo>
                    <a:pt x="72" y="14"/>
                  </a:lnTo>
                  <a:lnTo>
                    <a:pt x="68" y="25"/>
                  </a:lnTo>
                  <a:lnTo>
                    <a:pt x="69" y="31"/>
                  </a:lnTo>
                  <a:lnTo>
                    <a:pt x="71" y="36"/>
                  </a:lnTo>
                  <a:lnTo>
                    <a:pt x="73" y="41"/>
                  </a:lnTo>
                  <a:lnTo>
                    <a:pt x="77" y="45"/>
                  </a:lnTo>
                  <a:lnTo>
                    <a:pt x="60" y="45"/>
                  </a:lnTo>
                  <a:lnTo>
                    <a:pt x="57" y="47"/>
                  </a:lnTo>
                  <a:lnTo>
                    <a:pt x="55" y="48"/>
                  </a:lnTo>
                  <a:lnTo>
                    <a:pt x="44" y="79"/>
                  </a:lnTo>
                  <a:lnTo>
                    <a:pt x="44" y="80"/>
                  </a:lnTo>
                  <a:lnTo>
                    <a:pt x="44" y="83"/>
                  </a:lnTo>
                  <a:lnTo>
                    <a:pt x="45" y="84"/>
                  </a:lnTo>
                  <a:lnTo>
                    <a:pt x="60" y="100"/>
                  </a:lnTo>
                  <a:lnTo>
                    <a:pt x="45" y="115"/>
                  </a:lnTo>
                  <a:lnTo>
                    <a:pt x="44" y="116"/>
                  </a:lnTo>
                  <a:lnTo>
                    <a:pt x="43" y="119"/>
                  </a:lnTo>
                  <a:lnTo>
                    <a:pt x="43" y="120"/>
                  </a:lnTo>
                  <a:lnTo>
                    <a:pt x="45" y="132"/>
                  </a:lnTo>
                  <a:lnTo>
                    <a:pt x="49" y="142"/>
                  </a:lnTo>
                  <a:lnTo>
                    <a:pt x="55" y="152"/>
                  </a:lnTo>
                  <a:lnTo>
                    <a:pt x="60" y="162"/>
                  </a:lnTo>
                  <a:lnTo>
                    <a:pt x="65" y="174"/>
                  </a:lnTo>
                  <a:lnTo>
                    <a:pt x="69" y="189"/>
                  </a:lnTo>
                  <a:lnTo>
                    <a:pt x="71" y="208"/>
                  </a:lnTo>
                  <a:lnTo>
                    <a:pt x="49" y="208"/>
                  </a:lnTo>
                  <a:lnTo>
                    <a:pt x="44" y="209"/>
                  </a:lnTo>
                  <a:lnTo>
                    <a:pt x="41" y="210"/>
                  </a:lnTo>
                  <a:lnTo>
                    <a:pt x="37" y="213"/>
                  </a:lnTo>
                  <a:lnTo>
                    <a:pt x="36" y="217"/>
                  </a:lnTo>
                  <a:lnTo>
                    <a:pt x="35" y="222"/>
                  </a:lnTo>
                  <a:lnTo>
                    <a:pt x="36" y="226"/>
                  </a:lnTo>
                  <a:lnTo>
                    <a:pt x="37" y="230"/>
                  </a:lnTo>
                  <a:lnTo>
                    <a:pt x="41" y="233"/>
                  </a:lnTo>
                  <a:lnTo>
                    <a:pt x="44" y="234"/>
                  </a:lnTo>
                  <a:lnTo>
                    <a:pt x="49" y="236"/>
                  </a:lnTo>
                  <a:lnTo>
                    <a:pt x="29" y="239"/>
                  </a:lnTo>
                  <a:lnTo>
                    <a:pt x="15" y="250"/>
                  </a:lnTo>
                  <a:lnTo>
                    <a:pt x="4" y="265"/>
                  </a:lnTo>
                  <a:lnTo>
                    <a:pt x="0" y="285"/>
                  </a:lnTo>
                  <a:lnTo>
                    <a:pt x="0" y="295"/>
                  </a:lnTo>
                  <a:lnTo>
                    <a:pt x="186" y="295"/>
                  </a:lnTo>
                  <a:lnTo>
                    <a:pt x="186" y="285"/>
                  </a:lnTo>
                  <a:lnTo>
                    <a:pt x="182" y="265"/>
                  </a:lnTo>
                  <a:lnTo>
                    <a:pt x="172" y="250"/>
                  </a:lnTo>
                  <a:lnTo>
                    <a:pt x="156" y="239"/>
                  </a:lnTo>
                  <a:lnTo>
                    <a:pt x="137" y="23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Title 3">
            <a:extLst>
              <a:ext uri="{FF2B5EF4-FFF2-40B4-BE49-F238E27FC236}">
                <a16:creationId xmlns:a16="http://schemas.microsoft.com/office/drawing/2014/main" id="{9F00B632-5108-7FEC-5263-462A788DEDEB}"/>
              </a:ext>
            </a:extLst>
          </p:cNvPr>
          <p:cNvSpPr txBox="1">
            <a:spLocks/>
          </p:cNvSpPr>
          <p:nvPr/>
        </p:nvSpPr>
        <p:spPr>
          <a:xfrm>
            <a:off x="2" y="-30011"/>
            <a:ext cx="12191998" cy="890341"/>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r>
              <a:rPr lang="en-US" b="1" kern="0" dirty="0"/>
              <a:t>RightChoice Components for Focus Today</a:t>
            </a:r>
          </a:p>
        </p:txBody>
      </p:sp>
    </p:spTree>
    <p:extLst>
      <p:ext uri="{BB962C8B-B14F-4D97-AF65-F5344CB8AC3E}">
        <p14:creationId xmlns:p14="http://schemas.microsoft.com/office/powerpoint/2010/main" val="1760527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SuccessPredictor </a:t>
            </a:r>
          </a:p>
        </p:txBody>
      </p:sp>
      <p:sp>
        <p:nvSpPr>
          <p:cNvPr id="5" name="Slide Number Placeholder 4"/>
          <p:cNvSpPr>
            <a:spLocks noGrp="1"/>
          </p:cNvSpPr>
          <p:nvPr>
            <p:ph type="sldNum" sz="quarter" idx="4294967295"/>
          </p:nvPr>
        </p:nvSpPr>
        <p:spPr/>
        <p:txBody>
          <a:bodyPr/>
          <a:lstStyle/>
          <a:p>
            <a:endParaRPr lang="en-US" sz="900" dirty="0"/>
          </a:p>
        </p:txBody>
      </p:sp>
      <p:sp>
        <p:nvSpPr>
          <p:cNvPr id="2" name="Text Placeholder 11">
            <a:extLst>
              <a:ext uri="{FF2B5EF4-FFF2-40B4-BE49-F238E27FC236}">
                <a16:creationId xmlns:a16="http://schemas.microsoft.com/office/drawing/2014/main" id="{73326A06-58BB-ED31-D819-7377D9C11CE0}"/>
              </a:ext>
            </a:extLst>
          </p:cNvPr>
          <p:cNvSpPr txBox="1">
            <a:spLocks/>
          </p:cNvSpPr>
          <p:nvPr/>
        </p:nvSpPr>
        <p:spPr>
          <a:xfrm>
            <a:off x="2167153" y="2096426"/>
            <a:ext cx="9797198" cy="4027296"/>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342900" indent="-342900">
              <a:spcAft>
                <a:spcPts val="1200"/>
              </a:spcAft>
              <a:buClr>
                <a:srgbClr val="002F70"/>
              </a:buClr>
              <a:buSzPct val="100000"/>
              <a:buFont typeface="Arial" panose="020B0604020202020204" pitchFamily="34" charset="0"/>
              <a:buChar char="•"/>
            </a:pPr>
            <a:r>
              <a:rPr lang="en-US" sz="2400" b="1" dirty="0">
                <a:solidFill>
                  <a:srgbClr val="002F70"/>
                </a:solidFill>
              </a:rPr>
              <a:t>It is the single most </a:t>
            </a:r>
            <a:r>
              <a:rPr lang="en-US" sz="2400" b="1" i="1" dirty="0">
                <a:solidFill>
                  <a:srgbClr val="002F70"/>
                </a:solidFill>
              </a:rPr>
              <a:t>predictive</a:t>
            </a:r>
            <a:r>
              <a:rPr lang="en-US" sz="2400" b="1" dirty="0">
                <a:solidFill>
                  <a:srgbClr val="002F70"/>
                </a:solidFill>
              </a:rPr>
              <a:t> piece of an overall selection process</a:t>
            </a:r>
          </a:p>
          <a:p>
            <a:pPr marL="342900" indent="-342900">
              <a:spcAft>
                <a:spcPts val="1200"/>
              </a:spcAft>
              <a:buClr>
                <a:srgbClr val="002F70"/>
              </a:buClr>
              <a:buSzPct val="100000"/>
              <a:buFont typeface="Arial" panose="020B0604020202020204" pitchFamily="34" charset="0"/>
              <a:buChar char="•"/>
            </a:pPr>
            <a:r>
              <a:rPr lang="en-US" sz="2400" b="1" dirty="0">
                <a:solidFill>
                  <a:srgbClr val="002F70"/>
                </a:solidFill>
              </a:rPr>
              <a:t>The rating determines whether you move forward with your candidate</a:t>
            </a:r>
          </a:p>
          <a:p>
            <a:pPr marL="342900" indent="-342900">
              <a:spcAft>
                <a:spcPts val="1200"/>
              </a:spcAft>
              <a:buClr>
                <a:srgbClr val="002F70"/>
              </a:buClr>
              <a:buSzPct val="100000"/>
              <a:buFont typeface="Arial" panose="020B0604020202020204" pitchFamily="34" charset="0"/>
              <a:buChar char="•"/>
            </a:pPr>
            <a:r>
              <a:rPr lang="en-US" sz="2400" b="1" dirty="0">
                <a:solidFill>
                  <a:srgbClr val="002F70"/>
                </a:solidFill>
              </a:rPr>
              <a:t>If they receive an acceptable rating, you should move forward to collect additional information to help make an informed decision</a:t>
            </a:r>
          </a:p>
        </p:txBody>
      </p:sp>
      <p:pic>
        <p:nvPicPr>
          <p:cNvPr id="3074" name="Picture 2">
            <a:extLst>
              <a:ext uri="{FF2B5EF4-FFF2-40B4-BE49-F238E27FC236}">
                <a16:creationId xmlns:a16="http://schemas.microsoft.com/office/drawing/2014/main" id="{C624CA58-18B4-64E9-1254-A081D0324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4" y="2924175"/>
            <a:ext cx="1421263" cy="13159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349F2B-DDA8-BE5F-46E7-5676A92FD1CA}"/>
              </a:ext>
            </a:extLst>
          </p:cNvPr>
          <p:cNvSpPr txBox="1"/>
          <p:nvPr/>
        </p:nvSpPr>
        <p:spPr>
          <a:xfrm>
            <a:off x="690880" y="956009"/>
            <a:ext cx="10810240" cy="830997"/>
          </a:xfrm>
          <a:prstGeom prst="rect">
            <a:avLst/>
          </a:prstGeom>
          <a:noFill/>
        </p:spPr>
        <p:txBody>
          <a:bodyPr wrap="square">
            <a:spAutoFit/>
          </a:bodyPr>
          <a:lstStyle/>
          <a:p>
            <a:pPr algn="ctr" defTabSz="806867" fontAlgn="auto">
              <a:spcBef>
                <a:spcPts val="0"/>
              </a:spcBef>
              <a:spcAft>
                <a:spcPts val="0"/>
              </a:spcAft>
            </a:pPr>
            <a:r>
              <a:rPr lang="en-US" sz="2400" b="1" dirty="0">
                <a:solidFill>
                  <a:srgbClr val="002F70"/>
                </a:solidFill>
              </a:rPr>
              <a:t>SuccessPredictor tells you how likely it is that your candidate will be a success in this industry </a:t>
            </a:r>
            <a:r>
              <a:rPr lang="en-US" sz="2400" b="1" i="1" dirty="0">
                <a:solidFill>
                  <a:srgbClr val="002F70"/>
                </a:solidFill>
              </a:rPr>
              <a:t>at this point in time</a:t>
            </a:r>
          </a:p>
        </p:txBody>
      </p:sp>
    </p:spTree>
    <p:extLst>
      <p:ext uri="{BB962C8B-B14F-4D97-AF65-F5344CB8AC3E}">
        <p14:creationId xmlns:p14="http://schemas.microsoft.com/office/powerpoint/2010/main" val="321246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SuccessPredictor </a:t>
            </a:r>
          </a:p>
        </p:txBody>
      </p:sp>
      <p:sp>
        <p:nvSpPr>
          <p:cNvPr id="5" name="Slide Number Placeholder 4"/>
          <p:cNvSpPr>
            <a:spLocks noGrp="1"/>
          </p:cNvSpPr>
          <p:nvPr>
            <p:ph type="sldNum" sz="quarter" idx="4294967295"/>
          </p:nvPr>
        </p:nvSpPr>
        <p:spPr/>
        <p:txBody>
          <a:bodyPr/>
          <a:lstStyle/>
          <a:p>
            <a:endParaRPr lang="en-US" sz="900" dirty="0"/>
          </a:p>
        </p:txBody>
      </p:sp>
      <p:sp>
        <p:nvSpPr>
          <p:cNvPr id="2" name="Text Placeholder 11">
            <a:extLst>
              <a:ext uri="{FF2B5EF4-FFF2-40B4-BE49-F238E27FC236}">
                <a16:creationId xmlns:a16="http://schemas.microsoft.com/office/drawing/2014/main" id="{73326A06-58BB-ED31-D819-7377D9C11CE0}"/>
              </a:ext>
            </a:extLst>
          </p:cNvPr>
          <p:cNvSpPr txBox="1">
            <a:spLocks/>
          </p:cNvSpPr>
          <p:nvPr/>
        </p:nvSpPr>
        <p:spPr>
          <a:xfrm>
            <a:off x="961644" y="1282320"/>
            <a:ext cx="10268712" cy="4454016"/>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defTabSz="806867" fontAlgn="auto">
              <a:spcBef>
                <a:spcPts val="0"/>
              </a:spcBef>
              <a:spcAft>
                <a:spcPts val="0"/>
              </a:spcAft>
            </a:pPr>
            <a:r>
              <a:rPr lang="en-US" sz="3200" b="1" dirty="0">
                <a:solidFill>
                  <a:srgbClr val="002F70"/>
                </a:solidFill>
              </a:rPr>
              <a:t>The Rating </a:t>
            </a:r>
          </a:p>
          <a:p>
            <a:pPr algn="ctr" defTabSz="806867" fontAlgn="auto">
              <a:spcBef>
                <a:spcPts val="0"/>
              </a:spcBef>
              <a:spcAft>
                <a:spcPts val="0"/>
              </a:spcAft>
            </a:pPr>
            <a:r>
              <a:rPr lang="en-US" sz="2800" b="1" dirty="0">
                <a:solidFill>
                  <a:srgbClr val="002F70"/>
                </a:solidFill>
              </a:rPr>
              <a:t>(Can they do the job?)</a:t>
            </a:r>
            <a:endParaRPr lang="en-US" sz="2800" b="1" i="1" dirty="0">
              <a:solidFill>
                <a:srgbClr val="002F70"/>
              </a:solidFill>
            </a:endParaRPr>
          </a:p>
          <a:p>
            <a:pPr algn="ctr" defTabSz="806867" fontAlgn="auto">
              <a:spcBef>
                <a:spcPts val="0"/>
              </a:spcBef>
              <a:spcAft>
                <a:spcPts val="0"/>
              </a:spcAft>
            </a:pPr>
            <a:endParaRPr lang="en-US" b="1" dirty="0">
              <a:solidFill>
                <a:srgbClr val="002F70"/>
              </a:solidFill>
            </a:endParaRPr>
          </a:p>
          <a:p>
            <a:pPr marL="457200" indent="-457200">
              <a:spcAft>
                <a:spcPts val="1200"/>
              </a:spcAft>
              <a:buClr>
                <a:srgbClr val="002F70"/>
              </a:buClr>
              <a:buSzPct val="100000"/>
              <a:buFont typeface="Arial" panose="020B0604020202020204" pitchFamily="34" charset="0"/>
              <a:buChar char="•"/>
            </a:pPr>
            <a:r>
              <a:rPr lang="en-US" sz="2800" b="1" dirty="0">
                <a:solidFill>
                  <a:srgbClr val="002F70"/>
                </a:solidFill>
              </a:rPr>
              <a:t>Is based on objective historical experiences in the candidate’s life, some of which can change over time</a:t>
            </a:r>
          </a:p>
          <a:p>
            <a:pPr marL="457200" indent="-457200">
              <a:spcAft>
                <a:spcPts val="1200"/>
              </a:spcAft>
              <a:buClr>
                <a:srgbClr val="002F70"/>
              </a:buClr>
              <a:buSzPct val="100000"/>
              <a:buFont typeface="Arial" panose="020B0604020202020204" pitchFamily="34" charset="0"/>
              <a:buChar char="•"/>
            </a:pPr>
            <a:r>
              <a:rPr lang="en-US" sz="2800" b="1" dirty="0">
                <a:solidFill>
                  <a:srgbClr val="002F70"/>
                </a:solidFill>
              </a:rPr>
              <a:t>Indicates how similar a candidate’s background is to that of successful agents “like them” </a:t>
            </a:r>
            <a:r>
              <a:rPr lang="en-US" sz="2000" b="1" dirty="0">
                <a:solidFill>
                  <a:srgbClr val="002F70"/>
                </a:solidFill>
              </a:rPr>
              <a:t>(opportunity groups)</a:t>
            </a:r>
            <a:endParaRPr lang="en-US" sz="2800" b="1" dirty="0">
              <a:solidFill>
                <a:srgbClr val="002F70"/>
              </a:solidFill>
            </a:endParaRPr>
          </a:p>
        </p:txBody>
      </p:sp>
    </p:spTree>
    <p:extLst>
      <p:ext uri="{BB962C8B-B14F-4D97-AF65-F5344CB8AC3E}">
        <p14:creationId xmlns:p14="http://schemas.microsoft.com/office/powerpoint/2010/main" val="340444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4E4A5E8-CD72-F986-E415-9717FD912AFE}"/>
              </a:ext>
            </a:extLst>
          </p:cNvPr>
          <p:cNvSpPr>
            <a:spLocks noGrp="1"/>
          </p:cNvSpPr>
          <p:nvPr>
            <p:ph type="title"/>
          </p:nvPr>
        </p:nvSpPr>
        <p:spPr>
          <a:xfrm>
            <a:off x="2" y="-165"/>
            <a:ext cx="12191998" cy="890341"/>
          </a:xfrm>
        </p:spPr>
        <p:txBody>
          <a:bodyPr>
            <a:normAutofit/>
          </a:bodyPr>
          <a:lstStyle/>
          <a:p>
            <a:r>
              <a:rPr lang="en-US" b="1" dirty="0"/>
              <a:t>SuccessPredictor </a:t>
            </a:r>
          </a:p>
        </p:txBody>
      </p:sp>
      <p:sp>
        <p:nvSpPr>
          <p:cNvPr id="24" name="TextBox 23">
            <a:extLst>
              <a:ext uri="{FF2B5EF4-FFF2-40B4-BE49-F238E27FC236}">
                <a16:creationId xmlns:a16="http://schemas.microsoft.com/office/drawing/2014/main" id="{74393362-2BD0-2C54-6B10-AF507BA9CE84}"/>
              </a:ext>
            </a:extLst>
          </p:cNvPr>
          <p:cNvSpPr txBox="1"/>
          <p:nvPr/>
        </p:nvSpPr>
        <p:spPr>
          <a:xfrm>
            <a:off x="6543940" y="1627286"/>
            <a:ext cx="5412755" cy="2062103"/>
          </a:xfrm>
          <a:prstGeom prst="rect">
            <a:avLst/>
          </a:prstGeom>
          <a:noFill/>
        </p:spPr>
        <p:txBody>
          <a:bodyPr wrap="square">
            <a:spAutoFit/>
          </a:bodyPr>
          <a:lstStyle/>
          <a:p>
            <a:pPr algn="ctr"/>
            <a:r>
              <a:rPr lang="en-US" sz="2800" b="1" dirty="0">
                <a:solidFill>
                  <a:srgbClr val="002F70"/>
                </a:solidFill>
              </a:rPr>
              <a:t>Ratings:</a:t>
            </a:r>
          </a:p>
          <a:p>
            <a:pPr algn="ctr"/>
            <a:endParaRPr lang="en-US" sz="1600" b="1" dirty="0">
              <a:solidFill>
                <a:srgbClr val="002F70"/>
              </a:solidFill>
            </a:endParaRPr>
          </a:p>
          <a:p>
            <a:r>
              <a:rPr lang="en-US" sz="2800" b="1" dirty="0">
                <a:solidFill>
                  <a:srgbClr val="002F70"/>
                </a:solidFill>
              </a:rPr>
              <a:t>1 – 3   “Not at this time”</a:t>
            </a:r>
          </a:p>
          <a:p>
            <a:r>
              <a:rPr lang="en-US" sz="2800" b="1" dirty="0">
                <a:solidFill>
                  <a:srgbClr val="002F70"/>
                </a:solidFill>
              </a:rPr>
              <a:t>4 – 6   “Proceed with Caution”</a:t>
            </a:r>
          </a:p>
          <a:p>
            <a:r>
              <a:rPr lang="en-US" sz="2800" b="1" dirty="0">
                <a:solidFill>
                  <a:srgbClr val="002F70"/>
                </a:solidFill>
              </a:rPr>
              <a:t>7 – 10 “Proceed”</a:t>
            </a:r>
            <a:endParaRPr lang="en-US" sz="2800" dirty="0"/>
          </a:p>
        </p:txBody>
      </p:sp>
      <p:pic>
        <p:nvPicPr>
          <p:cNvPr id="2" name="Picture 2">
            <a:extLst>
              <a:ext uri="{FF2B5EF4-FFF2-40B4-BE49-F238E27FC236}">
                <a16:creationId xmlns:a16="http://schemas.microsoft.com/office/drawing/2014/main" id="{B1AD7675-DE71-8EE1-6A56-E90360735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474" y="4190137"/>
            <a:ext cx="1421263" cy="13159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DA7935B-259F-74C2-D684-52A4DF2D98B6}"/>
              </a:ext>
            </a:extLst>
          </p:cNvPr>
          <p:cNvPicPr>
            <a:picLocks noChangeAspect="1"/>
          </p:cNvPicPr>
          <p:nvPr/>
        </p:nvPicPr>
        <p:blipFill>
          <a:blip r:embed="rId4"/>
          <a:stretch>
            <a:fillRect/>
          </a:stretch>
        </p:blipFill>
        <p:spPr>
          <a:xfrm>
            <a:off x="235305" y="789987"/>
            <a:ext cx="6187644" cy="5798803"/>
          </a:xfrm>
          <a:prstGeom prst="rect">
            <a:avLst/>
          </a:prstGeom>
        </p:spPr>
      </p:pic>
    </p:spTree>
    <p:extLst>
      <p:ext uri="{BB962C8B-B14F-4D97-AF65-F5344CB8AC3E}">
        <p14:creationId xmlns:p14="http://schemas.microsoft.com/office/powerpoint/2010/main" val="368925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SalesPersona </a:t>
            </a:r>
          </a:p>
        </p:txBody>
      </p:sp>
      <p:sp>
        <p:nvSpPr>
          <p:cNvPr id="5" name="Slide Number Placeholder 4"/>
          <p:cNvSpPr>
            <a:spLocks noGrp="1"/>
          </p:cNvSpPr>
          <p:nvPr>
            <p:ph type="sldNum" sz="quarter" idx="4294967295"/>
          </p:nvPr>
        </p:nvSpPr>
        <p:spPr/>
        <p:txBody>
          <a:bodyPr/>
          <a:lstStyle/>
          <a:p>
            <a:endParaRPr lang="en-US" sz="900" dirty="0"/>
          </a:p>
        </p:txBody>
      </p:sp>
      <p:sp>
        <p:nvSpPr>
          <p:cNvPr id="2" name="Text Placeholder 11">
            <a:extLst>
              <a:ext uri="{FF2B5EF4-FFF2-40B4-BE49-F238E27FC236}">
                <a16:creationId xmlns:a16="http://schemas.microsoft.com/office/drawing/2014/main" id="{73326A06-58BB-ED31-D819-7377D9C11CE0}"/>
              </a:ext>
            </a:extLst>
          </p:cNvPr>
          <p:cNvSpPr txBox="1">
            <a:spLocks/>
          </p:cNvSpPr>
          <p:nvPr/>
        </p:nvSpPr>
        <p:spPr>
          <a:xfrm>
            <a:off x="680720" y="2386251"/>
            <a:ext cx="8036924" cy="3599769"/>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457200" indent="-457200">
              <a:lnSpc>
                <a:spcPct val="100000"/>
              </a:lnSpc>
              <a:spcAft>
                <a:spcPts val="1200"/>
              </a:spcAft>
              <a:buClr>
                <a:srgbClr val="002F70"/>
              </a:buClr>
              <a:buSzPct val="100000"/>
              <a:buFont typeface="Arial" panose="020B0604020202020204" pitchFamily="34" charset="0"/>
              <a:buChar char="•"/>
            </a:pPr>
            <a:r>
              <a:rPr lang="en-US" sz="2800" b="1" dirty="0">
                <a:solidFill>
                  <a:srgbClr val="002F70"/>
                </a:solidFill>
              </a:rPr>
              <a:t>Personality is what “makes” an individual who they are </a:t>
            </a:r>
            <a:r>
              <a:rPr lang="en-US" sz="1800" b="1" dirty="0">
                <a:solidFill>
                  <a:srgbClr val="002F70"/>
                </a:solidFill>
              </a:rPr>
              <a:t>(individuals describe themselves) </a:t>
            </a:r>
          </a:p>
          <a:p>
            <a:pPr marL="457200" indent="-457200">
              <a:lnSpc>
                <a:spcPct val="100000"/>
              </a:lnSpc>
              <a:spcAft>
                <a:spcPts val="1200"/>
              </a:spcAft>
              <a:buClr>
                <a:srgbClr val="002F70"/>
              </a:buClr>
              <a:buSzPct val="100000"/>
              <a:buFont typeface="Arial" panose="020B0604020202020204" pitchFamily="34" charset="0"/>
              <a:buChar char="•"/>
            </a:pPr>
            <a:r>
              <a:rPr lang="en-US" sz="2800" b="1" dirty="0">
                <a:solidFill>
                  <a:srgbClr val="002F70"/>
                </a:solidFill>
              </a:rPr>
              <a:t>Personality helps </a:t>
            </a:r>
            <a:r>
              <a:rPr lang="en-US" sz="2800" b="1" i="1" dirty="0">
                <a:solidFill>
                  <a:srgbClr val="002F70"/>
                </a:solidFill>
              </a:rPr>
              <a:t>inform</a:t>
            </a:r>
            <a:r>
              <a:rPr lang="en-US" sz="2800" b="1" dirty="0">
                <a:solidFill>
                  <a:srgbClr val="002F70"/>
                </a:solidFill>
              </a:rPr>
              <a:t> </a:t>
            </a:r>
            <a:r>
              <a:rPr lang="en-US" sz="2800" b="1" i="1" dirty="0">
                <a:solidFill>
                  <a:srgbClr val="002F70"/>
                </a:solidFill>
              </a:rPr>
              <a:t>your</a:t>
            </a:r>
            <a:r>
              <a:rPr lang="en-US" sz="2800" b="1" dirty="0">
                <a:solidFill>
                  <a:srgbClr val="002F70"/>
                </a:solidFill>
              </a:rPr>
              <a:t> decision making regarding the candidate</a:t>
            </a:r>
          </a:p>
          <a:p>
            <a:pPr marL="457200" indent="-457200">
              <a:lnSpc>
                <a:spcPct val="100000"/>
              </a:lnSpc>
              <a:spcAft>
                <a:spcPts val="1200"/>
              </a:spcAft>
              <a:buClr>
                <a:srgbClr val="002F70"/>
              </a:buClr>
              <a:buSzPct val="100000"/>
              <a:buFont typeface="Arial" panose="020B0604020202020204" pitchFamily="34" charset="0"/>
              <a:buChar char="•"/>
            </a:pPr>
            <a:r>
              <a:rPr lang="en-US" sz="2800" b="1" dirty="0">
                <a:solidFill>
                  <a:srgbClr val="002F70"/>
                </a:solidFill>
              </a:rPr>
              <a:t>How </a:t>
            </a:r>
            <a:r>
              <a:rPr lang="en-US" sz="2800" b="1" i="1" dirty="0">
                <a:solidFill>
                  <a:srgbClr val="002F70"/>
                </a:solidFill>
              </a:rPr>
              <a:t>will</a:t>
            </a:r>
            <a:r>
              <a:rPr lang="en-US" sz="2800" b="1" dirty="0">
                <a:solidFill>
                  <a:srgbClr val="002F70"/>
                </a:solidFill>
              </a:rPr>
              <a:t> the candidate apply their success potential?</a:t>
            </a:r>
          </a:p>
          <a:p>
            <a:pPr marL="342900" indent="-342900">
              <a:lnSpc>
                <a:spcPct val="100000"/>
              </a:lnSpc>
              <a:spcAft>
                <a:spcPts val="1200"/>
              </a:spcAft>
              <a:buClr>
                <a:srgbClr val="002F70"/>
              </a:buClr>
              <a:buSzPct val="80000"/>
              <a:buFont typeface="Wingdings" panose="05000000000000000000" pitchFamily="2" charset="2"/>
              <a:buChar char="l"/>
            </a:pPr>
            <a:endParaRPr lang="en-US" sz="2800" b="1" dirty="0">
              <a:solidFill>
                <a:srgbClr val="002F70"/>
              </a:solidFill>
            </a:endParaRPr>
          </a:p>
        </p:txBody>
      </p:sp>
      <p:sp>
        <p:nvSpPr>
          <p:cNvPr id="6" name="TextBox 5">
            <a:extLst>
              <a:ext uri="{FF2B5EF4-FFF2-40B4-BE49-F238E27FC236}">
                <a16:creationId xmlns:a16="http://schemas.microsoft.com/office/drawing/2014/main" id="{3D349F2B-DDA8-BE5F-46E7-5676A92FD1CA}"/>
              </a:ext>
            </a:extLst>
          </p:cNvPr>
          <p:cNvSpPr txBox="1"/>
          <p:nvPr/>
        </p:nvSpPr>
        <p:spPr>
          <a:xfrm>
            <a:off x="680720" y="1062335"/>
            <a:ext cx="10810240" cy="954107"/>
          </a:xfrm>
          <a:prstGeom prst="rect">
            <a:avLst/>
          </a:prstGeom>
          <a:noFill/>
        </p:spPr>
        <p:txBody>
          <a:bodyPr wrap="square">
            <a:spAutoFit/>
          </a:bodyPr>
          <a:lstStyle/>
          <a:p>
            <a:pPr marR="137840" defTabSz="806867"/>
            <a:r>
              <a:rPr lang="en-US" sz="2800" b="1" dirty="0">
                <a:solidFill>
                  <a:srgbClr val="002F70"/>
                </a:solidFill>
              </a:rPr>
              <a:t>A personality assessment that rates a candidate on three personality dimensions that are calibrated for financial sales</a:t>
            </a:r>
          </a:p>
        </p:txBody>
      </p:sp>
      <p:pic>
        <p:nvPicPr>
          <p:cNvPr id="6146" name="Picture 2">
            <a:extLst>
              <a:ext uri="{FF2B5EF4-FFF2-40B4-BE49-F238E27FC236}">
                <a16:creationId xmlns:a16="http://schemas.microsoft.com/office/drawing/2014/main" id="{18625F64-8019-C5C5-22DA-E50CB901A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294" y="2625737"/>
            <a:ext cx="3283833" cy="258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84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SalesPersona </a:t>
            </a:r>
          </a:p>
        </p:txBody>
      </p:sp>
      <p:sp>
        <p:nvSpPr>
          <p:cNvPr id="5" name="Slide Number Placeholder 4"/>
          <p:cNvSpPr>
            <a:spLocks noGrp="1"/>
          </p:cNvSpPr>
          <p:nvPr>
            <p:ph type="sldNum" sz="quarter" idx="4294967295"/>
          </p:nvPr>
        </p:nvSpPr>
        <p:spPr/>
        <p:txBody>
          <a:bodyPr/>
          <a:lstStyle/>
          <a:p>
            <a:fld id="{FA06F0F5-DF6A-4E0E-AC03-6B0D0B0A1300}" type="slidenum">
              <a:rPr lang="en-US" sz="900" smtClean="0"/>
              <a:pPr/>
              <a:t>18</a:t>
            </a:fld>
            <a:endParaRPr lang="en-US" sz="900" dirty="0"/>
          </a:p>
        </p:txBody>
      </p:sp>
      <p:sp>
        <p:nvSpPr>
          <p:cNvPr id="2" name="Text Placeholder 11">
            <a:extLst>
              <a:ext uri="{FF2B5EF4-FFF2-40B4-BE49-F238E27FC236}">
                <a16:creationId xmlns:a16="http://schemas.microsoft.com/office/drawing/2014/main" id="{73326A06-58BB-ED31-D819-7377D9C11CE0}"/>
              </a:ext>
            </a:extLst>
          </p:cNvPr>
          <p:cNvSpPr txBox="1">
            <a:spLocks/>
          </p:cNvSpPr>
          <p:nvPr/>
        </p:nvSpPr>
        <p:spPr>
          <a:xfrm>
            <a:off x="457200" y="1245744"/>
            <a:ext cx="11374244" cy="4454016"/>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defTabSz="806867" fontAlgn="auto">
              <a:spcBef>
                <a:spcPts val="0"/>
              </a:spcBef>
              <a:spcAft>
                <a:spcPts val="0"/>
              </a:spcAft>
            </a:pPr>
            <a:r>
              <a:rPr lang="en-US" sz="3200" b="1" dirty="0">
                <a:solidFill>
                  <a:srgbClr val="002F70"/>
                </a:solidFill>
              </a:rPr>
              <a:t>Personality measures pertinent to today’s insurance</a:t>
            </a:r>
          </a:p>
          <a:p>
            <a:pPr algn="ctr" defTabSz="806867" fontAlgn="auto">
              <a:spcBef>
                <a:spcPts val="0"/>
              </a:spcBef>
              <a:spcAft>
                <a:spcPts val="0"/>
              </a:spcAft>
            </a:pPr>
            <a:r>
              <a:rPr lang="en-US" sz="3200" b="1" dirty="0">
                <a:solidFill>
                  <a:srgbClr val="002F70"/>
                </a:solidFill>
              </a:rPr>
              <a:t>sales environment:</a:t>
            </a:r>
          </a:p>
          <a:p>
            <a:pPr algn="ctr" defTabSz="806867" fontAlgn="auto">
              <a:spcBef>
                <a:spcPts val="0"/>
              </a:spcBef>
              <a:spcAft>
                <a:spcPts val="0"/>
              </a:spcAft>
            </a:pPr>
            <a:r>
              <a:rPr lang="en-US" sz="2800" b="1" dirty="0">
                <a:solidFill>
                  <a:srgbClr val="002F70"/>
                </a:solidFill>
              </a:rPr>
              <a:t>(Will they do the job?)</a:t>
            </a:r>
            <a:endParaRPr lang="en-US" sz="2800" b="1" i="1" dirty="0">
              <a:solidFill>
                <a:srgbClr val="002F70"/>
              </a:solidFill>
            </a:endParaRPr>
          </a:p>
          <a:p>
            <a:pPr algn="ctr" defTabSz="806867" fontAlgn="auto">
              <a:spcBef>
                <a:spcPts val="0"/>
              </a:spcBef>
              <a:spcAft>
                <a:spcPts val="0"/>
              </a:spcAft>
            </a:pPr>
            <a:endParaRPr lang="en-US" b="1" dirty="0">
              <a:solidFill>
                <a:srgbClr val="002F70"/>
              </a:solidFill>
            </a:endParaRPr>
          </a:p>
          <a:p>
            <a:pPr marL="457200" indent="-457200">
              <a:spcAft>
                <a:spcPts val="1200"/>
              </a:spcAft>
              <a:buClr>
                <a:srgbClr val="002F70"/>
              </a:buClr>
              <a:buSzPct val="100000"/>
              <a:buFont typeface="Arial" panose="020B0604020202020204" pitchFamily="34" charset="0"/>
              <a:buChar char="•"/>
            </a:pPr>
            <a:r>
              <a:rPr lang="en-US" sz="2800" b="1" dirty="0">
                <a:solidFill>
                  <a:srgbClr val="002F70"/>
                </a:solidFill>
              </a:rPr>
              <a:t>Drive – focused on goals and successes, motivated</a:t>
            </a:r>
          </a:p>
          <a:p>
            <a:pPr marL="457200" indent="-457200">
              <a:spcAft>
                <a:spcPts val="1200"/>
              </a:spcAft>
              <a:buClr>
                <a:srgbClr val="002F70"/>
              </a:buClr>
              <a:buSzPct val="100000"/>
              <a:buFont typeface="Arial" panose="020B0604020202020204" pitchFamily="34" charset="0"/>
              <a:buChar char="•"/>
            </a:pPr>
            <a:r>
              <a:rPr lang="en-US" sz="2800" b="1" dirty="0">
                <a:solidFill>
                  <a:srgbClr val="002F70"/>
                </a:solidFill>
              </a:rPr>
              <a:t>Adaptability – creative, flexible, willing to try, brainstormers</a:t>
            </a:r>
          </a:p>
          <a:p>
            <a:pPr marL="457200" indent="-457200">
              <a:spcAft>
                <a:spcPts val="1200"/>
              </a:spcAft>
              <a:buClr>
                <a:srgbClr val="002F70"/>
              </a:buClr>
              <a:buSzPct val="100000"/>
              <a:buFont typeface="Arial" panose="020B0604020202020204" pitchFamily="34" charset="0"/>
              <a:buChar char="•"/>
            </a:pPr>
            <a:r>
              <a:rPr lang="en-US" sz="2800" b="1" dirty="0">
                <a:solidFill>
                  <a:srgbClr val="002F70"/>
                </a:solidFill>
              </a:rPr>
              <a:t>Self-Awareness – true to self, accountable, trustworthy</a:t>
            </a:r>
          </a:p>
        </p:txBody>
      </p:sp>
    </p:spTree>
    <p:extLst>
      <p:ext uri="{BB962C8B-B14F-4D97-AF65-F5344CB8AC3E}">
        <p14:creationId xmlns:p14="http://schemas.microsoft.com/office/powerpoint/2010/main" val="260902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D871-3177-075C-CAFD-29E3122FA9D5}"/>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313855BA-B9C9-A630-FFFE-A7B35D722244}"/>
              </a:ext>
            </a:extLst>
          </p:cNvPr>
          <p:cNvSpPr>
            <a:spLocks noGrp="1"/>
          </p:cNvSpPr>
          <p:nvPr>
            <p:ph type="title"/>
          </p:nvPr>
        </p:nvSpPr>
        <p:spPr>
          <a:xfrm>
            <a:off x="-142873" y="764394"/>
            <a:ext cx="12191998" cy="890341"/>
          </a:xfrm>
        </p:spPr>
        <p:txBody>
          <a:bodyPr>
            <a:normAutofit/>
          </a:bodyPr>
          <a:lstStyle/>
          <a:p>
            <a:r>
              <a:rPr lang="en-US" b="1" dirty="0"/>
              <a:t>SalesPersona </a:t>
            </a:r>
          </a:p>
        </p:txBody>
      </p:sp>
      <p:sp>
        <p:nvSpPr>
          <p:cNvPr id="24" name="TextBox 23">
            <a:extLst>
              <a:ext uri="{FF2B5EF4-FFF2-40B4-BE49-F238E27FC236}">
                <a16:creationId xmlns:a16="http://schemas.microsoft.com/office/drawing/2014/main" id="{E127FB5A-79D6-BDFC-80F2-B5F79C9F02D6}"/>
              </a:ext>
            </a:extLst>
          </p:cNvPr>
          <p:cNvSpPr txBox="1"/>
          <p:nvPr/>
        </p:nvSpPr>
        <p:spPr>
          <a:xfrm>
            <a:off x="7955773" y="1446240"/>
            <a:ext cx="2559827" cy="2062103"/>
          </a:xfrm>
          <a:prstGeom prst="rect">
            <a:avLst/>
          </a:prstGeom>
          <a:noFill/>
        </p:spPr>
        <p:txBody>
          <a:bodyPr wrap="square">
            <a:spAutoFit/>
          </a:bodyPr>
          <a:lstStyle/>
          <a:p>
            <a:pPr algn="ctr"/>
            <a:r>
              <a:rPr lang="en-US" sz="2800" b="1" dirty="0">
                <a:solidFill>
                  <a:srgbClr val="002F70"/>
                </a:solidFill>
              </a:rPr>
              <a:t>Ratings:</a:t>
            </a:r>
          </a:p>
          <a:p>
            <a:pPr algn="ctr"/>
            <a:endParaRPr lang="en-US" sz="1600" b="1" dirty="0">
              <a:solidFill>
                <a:srgbClr val="002F70"/>
              </a:solidFill>
            </a:endParaRPr>
          </a:p>
          <a:p>
            <a:pPr marL="457200" indent="-457200">
              <a:buFont typeface="Wingdings" panose="05000000000000000000" pitchFamily="2" charset="2"/>
              <a:buChar char="ü"/>
            </a:pPr>
            <a:r>
              <a:rPr lang="en-US" sz="2800" b="1" dirty="0">
                <a:solidFill>
                  <a:srgbClr val="002F70"/>
                </a:solidFill>
              </a:rPr>
              <a:t>Low</a:t>
            </a:r>
          </a:p>
          <a:p>
            <a:pPr marL="457200" indent="-457200">
              <a:buFont typeface="Wingdings" panose="05000000000000000000" pitchFamily="2" charset="2"/>
              <a:buChar char="ü"/>
            </a:pPr>
            <a:r>
              <a:rPr lang="en-US" sz="2800" b="1" dirty="0">
                <a:solidFill>
                  <a:srgbClr val="002F70"/>
                </a:solidFill>
              </a:rPr>
              <a:t>Average</a:t>
            </a:r>
          </a:p>
          <a:p>
            <a:pPr marL="457200" indent="-457200">
              <a:buFont typeface="Wingdings" panose="05000000000000000000" pitchFamily="2" charset="2"/>
              <a:buChar char="ü"/>
            </a:pPr>
            <a:r>
              <a:rPr lang="en-US" sz="2800" b="1" dirty="0">
                <a:solidFill>
                  <a:srgbClr val="002F70"/>
                </a:solidFill>
              </a:rPr>
              <a:t>High</a:t>
            </a:r>
          </a:p>
        </p:txBody>
      </p:sp>
      <p:pic>
        <p:nvPicPr>
          <p:cNvPr id="3" name="Picture 2">
            <a:extLst>
              <a:ext uri="{FF2B5EF4-FFF2-40B4-BE49-F238E27FC236}">
                <a16:creationId xmlns:a16="http://schemas.microsoft.com/office/drawing/2014/main" id="{889A82CF-BA63-A9D6-7932-A89A51103D0A}"/>
              </a:ext>
            </a:extLst>
          </p:cNvPr>
          <p:cNvPicPr>
            <a:picLocks noChangeAspect="1"/>
          </p:cNvPicPr>
          <p:nvPr/>
        </p:nvPicPr>
        <p:blipFill>
          <a:blip r:embed="rId3"/>
          <a:stretch>
            <a:fillRect/>
          </a:stretch>
        </p:blipFill>
        <p:spPr>
          <a:xfrm>
            <a:off x="235304" y="800100"/>
            <a:ext cx="6010048" cy="5995195"/>
          </a:xfrm>
          <a:prstGeom prst="rect">
            <a:avLst/>
          </a:prstGeom>
        </p:spPr>
      </p:pic>
      <p:sp>
        <p:nvSpPr>
          <p:cNvPr id="4" name="Rectangle 3">
            <a:extLst>
              <a:ext uri="{FF2B5EF4-FFF2-40B4-BE49-F238E27FC236}">
                <a16:creationId xmlns:a16="http://schemas.microsoft.com/office/drawing/2014/main" id="{C3F03D49-0339-5CB8-9D22-26FFDD897543}"/>
              </a:ext>
            </a:extLst>
          </p:cNvPr>
          <p:cNvSpPr/>
          <p:nvPr/>
        </p:nvSpPr>
        <p:spPr>
          <a:xfrm>
            <a:off x="5257800" y="890176"/>
            <a:ext cx="1222854" cy="2051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2182EA15-6C8E-B705-A891-96AF78BE73B2}"/>
              </a:ext>
            </a:extLst>
          </p:cNvPr>
          <p:cNvSpPr txBox="1">
            <a:spLocks/>
          </p:cNvSpPr>
          <p:nvPr/>
        </p:nvSpPr>
        <p:spPr>
          <a:xfrm>
            <a:off x="5782" y="-30864"/>
            <a:ext cx="12191998" cy="890341"/>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r>
              <a:rPr lang="en-US" b="1" kern="0"/>
              <a:t>SalesPersona </a:t>
            </a:r>
            <a:endParaRPr lang="en-US" b="1" kern="0" dirty="0"/>
          </a:p>
        </p:txBody>
      </p:sp>
      <p:pic>
        <p:nvPicPr>
          <p:cNvPr id="7" name="Picture 2">
            <a:extLst>
              <a:ext uri="{FF2B5EF4-FFF2-40B4-BE49-F238E27FC236}">
                <a16:creationId xmlns:a16="http://schemas.microsoft.com/office/drawing/2014/main" id="{C95816B8-3B70-072A-B6A9-397CEB3F6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0444" y="3886165"/>
            <a:ext cx="2229931" cy="175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9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7951" y="5567853"/>
            <a:ext cx="10585706" cy="1031051"/>
          </a:xfrm>
        </p:spPr>
        <p:txBody>
          <a:bodyPr anchor="t"/>
          <a:lstStyle/>
          <a:p>
            <a:r>
              <a:rPr lang="en-US" sz="2000" i="1" dirty="0"/>
              <a:t>Kathy Reid</a:t>
            </a:r>
            <a:br>
              <a:rPr lang="en-US" sz="2000" i="1" dirty="0"/>
            </a:br>
            <a:r>
              <a:rPr lang="en-US" sz="2000" i="1" dirty="0"/>
              <a:t>March 11, 2025</a:t>
            </a:r>
            <a:br>
              <a:rPr lang="en-US" sz="2400" b="0" i="1" dirty="0"/>
            </a:br>
            <a:endParaRPr lang="en-US" sz="2400" b="0" i="1" dirty="0"/>
          </a:p>
        </p:txBody>
      </p:sp>
      <p:pic>
        <p:nvPicPr>
          <p:cNvPr id="1028" name="Picture 4" descr="Picture">
            <a:extLst>
              <a:ext uri="{FF2B5EF4-FFF2-40B4-BE49-F238E27FC236}">
                <a16:creationId xmlns:a16="http://schemas.microsoft.com/office/drawing/2014/main" id="{B4C570F8-5D6C-0420-2465-7A6F107ED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7458449" cy="4986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E8781C-2F20-9116-F5DC-300083E044D3}"/>
              </a:ext>
            </a:extLst>
          </p:cNvPr>
          <p:cNvSpPr txBox="1"/>
          <p:nvPr/>
        </p:nvSpPr>
        <p:spPr>
          <a:xfrm>
            <a:off x="1140236" y="2289360"/>
            <a:ext cx="4647248" cy="1569660"/>
          </a:xfrm>
          <a:prstGeom prst="rect">
            <a:avLst/>
          </a:prstGeom>
          <a:noFill/>
        </p:spPr>
        <p:txBody>
          <a:bodyPr wrap="square">
            <a:spAutoFit/>
          </a:bodyPr>
          <a:lstStyle/>
          <a:p>
            <a:r>
              <a:rPr lang="en-US" sz="3200" b="1" dirty="0">
                <a:solidFill>
                  <a:srgbClr val="002F70"/>
                </a:solidFill>
              </a:rPr>
              <a:t>Member Company A: </a:t>
            </a:r>
          </a:p>
          <a:p>
            <a:r>
              <a:rPr lang="en-US" sz="3200" b="1" dirty="0">
                <a:solidFill>
                  <a:srgbClr val="002F70"/>
                </a:solidFill>
              </a:rPr>
              <a:t>A Guide to Making the RightChoice</a:t>
            </a:r>
          </a:p>
        </p:txBody>
      </p:sp>
    </p:spTree>
    <p:extLst>
      <p:ext uri="{BB962C8B-B14F-4D97-AF65-F5344CB8AC3E}">
        <p14:creationId xmlns:p14="http://schemas.microsoft.com/office/powerpoint/2010/main" val="46333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CareerView </a:t>
            </a:r>
          </a:p>
        </p:txBody>
      </p:sp>
      <p:sp>
        <p:nvSpPr>
          <p:cNvPr id="5" name="Slide Number Placeholder 4"/>
          <p:cNvSpPr>
            <a:spLocks noGrp="1"/>
          </p:cNvSpPr>
          <p:nvPr>
            <p:ph type="sldNum" sz="quarter" idx="4294967295"/>
          </p:nvPr>
        </p:nvSpPr>
        <p:spPr/>
        <p:txBody>
          <a:bodyPr/>
          <a:lstStyle/>
          <a:p>
            <a:fld id="{FA06F0F5-DF6A-4E0E-AC03-6B0D0B0A1300}" type="slidenum">
              <a:rPr lang="en-US" sz="900" smtClean="0"/>
              <a:pPr/>
              <a:t>20</a:t>
            </a:fld>
            <a:endParaRPr lang="en-US" sz="900" dirty="0"/>
          </a:p>
        </p:txBody>
      </p:sp>
      <p:sp>
        <p:nvSpPr>
          <p:cNvPr id="6" name="TextBox 5">
            <a:extLst>
              <a:ext uri="{FF2B5EF4-FFF2-40B4-BE49-F238E27FC236}">
                <a16:creationId xmlns:a16="http://schemas.microsoft.com/office/drawing/2014/main" id="{3D349F2B-DDA8-BE5F-46E7-5676A92FD1CA}"/>
              </a:ext>
            </a:extLst>
          </p:cNvPr>
          <p:cNvSpPr txBox="1"/>
          <p:nvPr/>
        </p:nvSpPr>
        <p:spPr>
          <a:xfrm>
            <a:off x="2095819" y="1039973"/>
            <a:ext cx="8000362" cy="1815882"/>
          </a:xfrm>
          <a:prstGeom prst="rect">
            <a:avLst/>
          </a:prstGeom>
          <a:noFill/>
        </p:spPr>
        <p:txBody>
          <a:bodyPr wrap="square">
            <a:spAutoFit/>
          </a:bodyPr>
          <a:lstStyle/>
          <a:p>
            <a:pPr marR="137840" algn="ctr" defTabSz="806867"/>
            <a:r>
              <a:rPr lang="en-US" sz="2800" b="1" dirty="0">
                <a:solidFill>
                  <a:srgbClr val="002F70"/>
                </a:solidFill>
              </a:rPr>
              <a:t>How the candidate views the role of an agent, and how they prefer to work</a:t>
            </a:r>
          </a:p>
          <a:p>
            <a:pPr marR="137840" algn="ctr" defTabSz="806867"/>
            <a:r>
              <a:rPr lang="en-US" sz="2800" b="1" dirty="0">
                <a:solidFill>
                  <a:srgbClr val="002F70"/>
                </a:solidFill>
              </a:rPr>
              <a:t>(Do they fit?)</a:t>
            </a:r>
            <a:endParaRPr lang="en-US" sz="2800" b="1" i="1" dirty="0">
              <a:solidFill>
                <a:srgbClr val="002F70"/>
              </a:solidFill>
            </a:endParaRPr>
          </a:p>
          <a:p>
            <a:pPr marR="137840" algn="ctr" defTabSz="806867"/>
            <a:endParaRPr lang="en-US" sz="2800" b="1" dirty="0">
              <a:solidFill>
                <a:srgbClr val="002F70"/>
              </a:solidFill>
            </a:endParaRPr>
          </a:p>
        </p:txBody>
      </p:sp>
      <p:pic>
        <p:nvPicPr>
          <p:cNvPr id="8194" name="Picture 2">
            <a:extLst>
              <a:ext uri="{FF2B5EF4-FFF2-40B4-BE49-F238E27FC236}">
                <a16:creationId xmlns:a16="http://schemas.microsoft.com/office/drawing/2014/main" id="{E00C2388-587C-3A53-4306-B2BAE4126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40" y="2855855"/>
            <a:ext cx="2362200" cy="2390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DCCB6450-A0B1-720D-9398-D2B10F385198}"/>
              </a:ext>
            </a:extLst>
          </p:cNvPr>
          <p:cNvSpPr>
            <a:spLocks noGrp="1"/>
          </p:cNvSpPr>
          <p:nvPr>
            <p:ph type="body" sz="quarter" idx="13"/>
          </p:nvPr>
        </p:nvSpPr>
        <p:spPr>
          <a:xfrm>
            <a:off x="2728743" y="2621534"/>
            <a:ext cx="9222517" cy="3524084"/>
          </a:xfrm>
        </p:spPr>
        <p:txBody>
          <a:bodyPr/>
          <a:lstStyle/>
          <a:p>
            <a:pPr marR="0" lvl="0">
              <a:lnSpc>
                <a:spcPct val="120000"/>
              </a:lnSpc>
              <a:spcAft>
                <a:spcPts val="1200"/>
              </a:spcAft>
              <a:buClr>
                <a:srgbClr val="002F70"/>
              </a:buClr>
              <a:buSzPct val="100000"/>
              <a:tabLst/>
              <a:defRPr/>
            </a:pPr>
            <a:r>
              <a:rPr lang="en-US" sz="2800" b="1" kern="1200" dirty="0">
                <a:solidFill>
                  <a:srgbClr val="002F70"/>
                </a:solidFill>
              </a:rPr>
              <a:t>Candidate’s view of today’s reality including things like </a:t>
            </a:r>
            <a:r>
              <a:rPr lang="en-US" sz="2800" b="1" kern="1200" dirty="0">
                <a:solidFill>
                  <a:srgbClr val="002F70"/>
                </a:solidFill>
                <a:ea typeface="+mn-ea"/>
                <a:cs typeface="+mn-cs"/>
              </a:rPr>
              <a:t>remote selling and virtual learning</a:t>
            </a:r>
          </a:p>
          <a:p>
            <a:pPr>
              <a:lnSpc>
                <a:spcPct val="120000"/>
              </a:lnSpc>
              <a:spcAft>
                <a:spcPts val="1200"/>
              </a:spcAft>
              <a:buClr>
                <a:srgbClr val="002F70"/>
              </a:buClr>
              <a:buSzPct val="100000"/>
              <a:defRPr/>
            </a:pPr>
            <a:r>
              <a:rPr lang="en-US" sz="2800" b="1" kern="1200" dirty="0">
                <a:solidFill>
                  <a:srgbClr val="002F70"/>
                </a:solidFill>
              </a:rPr>
              <a:t>Provides exact candidate responses to questions to assess how well they match your specific environment and culture and realities of the job</a:t>
            </a:r>
            <a:endParaRPr lang="en-US" sz="2800" b="1" dirty="0"/>
          </a:p>
          <a:p>
            <a:pPr marL="0" indent="0">
              <a:buNone/>
            </a:pPr>
            <a:endParaRPr lang="en-US" sz="2800" dirty="0"/>
          </a:p>
        </p:txBody>
      </p:sp>
    </p:spTree>
    <p:extLst>
      <p:ext uri="{BB962C8B-B14F-4D97-AF65-F5344CB8AC3E}">
        <p14:creationId xmlns:p14="http://schemas.microsoft.com/office/powerpoint/2010/main" val="166145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CareerView </a:t>
            </a:r>
          </a:p>
        </p:txBody>
      </p:sp>
      <p:sp>
        <p:nvSpPr>
          <p:cNvPr id="5" name="Slide Number Placeholder 4"/>
          <p:cNvSpPr>
            <a:spLocks noGrp="1"/>
          </p:cNvSpPr>
          <p:nvPr>
            <p:ph type="sldNum" sz="quarter" idx="4294967295"/>
          </p:nvPr>
        </p:nvSpPr>
        <p:spPr/>
        <p:txBody>
          <a:bodyPr/>
          <a:lstStyle/>
          <a:p>
            <a:fld id="{FA06F0F5-DF6A-4E0E-AC03-6B0D0B0A1300}" type="slidenum">
              <a:rPr lang="en-US" sz="900" smtClean="0"/>
              <a:pPr/>
              <a:t>21</a:t>
            </a:fld>
            <a:endParaRPr lang="en-US" sz="900" dirty="0"/>
          </a:p>
        </p:txBody>
      </p:sp>
      <p:pic>
        <p:nvPicPr>
          <p:cNvPr id="7" name="Picture 6">
            <a:extLst>
              <a:ext uri="{FF2B5EF4-FFF2-40B4-BE49-F238E27FC236}">
                <a16:creationId xmlns:a16="http://schemas.microsoft.com/office/drawing/2014/main" id="{2799FCDB-8987-5E69-C1E7-C14585F140BD}"/>
              </a:ext>
            </a:extLst>
          </p:cNvPr>
          <p:cNvPicPr>
            <a:picLocks noChangeAspect="1"/>
          </p:cNvPicPr>
          <p:nvPr/>
        </p:nvPicPr>
        <p:blipFill>
          <a:blip r:embed="rId3"/>
          <a:stretch>
            <a:fillRect/>
          </a:stretch>
        </p:blipFill>
        <p:spPr>
          <a:xfrm>
            <a:off x="8678706" y="2139885"/>
            <a:ext cx="2953068" cy="3769528"/>
          </a:xfrm>
          <a:prstGeom prst="rect">
            <a:avLst/>
          </a:prstGeom>
        </p:spPr>
      </p:pic>
      <p:sp>
        <p:nvSpPr>
          <p:cNvPr id="3" name="Text Placeholder 2">
            <a:extLst>
              <a:ext uri="{FF2B5EF4-FFF2-40B4-BE49-F238E27FC236}">
                <a16:creationId xmlns:a16="http://schemas.microsoft.com/office/drawing/2014/main" id="{DCCB6450-A0B1-720D-9398-D2B10F385198}"/>
              </a:ext>
            </a:extLst>
          </p:cNvPr>
          <p:cNvSpPr>
            <a:spLocks noGrp="1"/>
          </p:cNvSpPr>
          <p:nvPr>
            <p:ph type="body" sz="quarter" idx="13"/>
          </p:nvPr>
        </p:nvSpPr>
        <p:spPr>
          <a:xfrm>
            <a:off x="1442301" y="979515"/>
            <a:ext cx="8955464" cy="1160370"/>
          </a:xfrm>
        </p:spPr>
        <p:txBody>
          <a:bodyPr/>
          <a:lstStyle/>
          <a:p>
            <a:pPr marL="0" marR="0" lvl="0" indent="0" algn="ctr">
              <a:lnSpc>
                <a:spcPct val="120000"/>
              </a:lnSpc>
              <a:spcAft>
                <a:spcPts val="1200"/>
              </a:spcAft>
              <a:buClr>
                <a:srgbClr val="002F70"/>
              </a:buClr>
              <a:buSzPct val="80000"/>
              <a:buNone/>
              <a:tabLst/>
              <a:defRPr/>
            </a:pPr>
            <a:r>
              <a:rPr lang="en-US" b="1" kern="1200" dirty="0">
                <a:solidFill>
                  <a:srgbClr val="002F70"/>
                </a:solidFill>
              </a:rPr>
              <a:t>Uncover a candidates’ work style preferences, motivators, concerns, and expectations</a:t>
            </a:r>
          </a:p>
          <a:p>
            <a:pPr marL="0" indent="0" algn="ctr">
              <a:buNone/>
            </a:pPr>
            <a:endParaRPr lang="en-US" dirty="0"/>
          </a:p>
        </p:txBody>
      </p:sp>
      <p:pic>
        <p:nvPicPr>
          <p:cNvPr id="9" name="Picture 8">
            <a:extLst>
              <a:ext uri="{FF2B5EF4-FFF2-40B4-BE49-F238E27FC236}">
                <a16:creationId xmlns:a16="http://schemas.microsoft.com/office/drawing/2014/main" id="{DB3335B9-1164-B312-222A-D6A4D8748091}"/>
              </a:ext>
            </a:extLst>
          </p:cNvPr>
          <p:cNvPicPr>
            <a:picLocks noChangeAspect="1"/>
          </p:cNvPicPr>
          <p:nvPr/>
        </p:nvPicPr>
        <p:blipFill>
          <a:blip r:embed="rId4"/>
          <a:stretch>
            <a:fillRect/>
          </a:stretch>
        </p:blipFill>
        <p:spPr>
          <a:xfrm>
            <a:off x="6018099" y="2423409"/>
            <a:ext cx="2998634" cy="3940113"/>
          </a:xfrm>
          <a:prstGeom prst="rect">
            <a:avLst/>
          </a:prstGeom>
        </p:spPr>
      </p:pic>
      <p:pic>
        <p:nvPicPr>
          <p:cNvPr id="13" name="Picture 12">
            <a:extLst>
              <a:ext uri="{FF2B5EF4-FFF2-40B4-BE49-F238E27FC236}">
                <a16:creationId xmlns:a16="http://schemas.microsoft.com/office/drawing/2014/main" id="{06B6749E-0C54-FE2D-1C4D-6FEC9A7F52D9}"/>
              </a:ext>
            </a:extLst>
          </p:cNvPr>
          <p:cNvPicPr>
            <a:picLocks noChangeAspect="1"/>
          </p:cNvPicPr>
          <p:nvPr/>
        </p:nvPicPr>
        <p:blipFill>
          <a:blip r:embed="rId5"/>
          <a:stretch>
            <a:fillRect/>
          </a:stretch>
        </p:blipFill>
        <p:spPr>
          <a:xfrm>
            <a:off x="331642" y="1948701"/>
            <a:ext cx="3067361" cy="4120969"/>
          </a:xfrm>
          <a:prstGeom prst="rect">
            <a:avLst/>
          </a:prstGeom>
        </p:spPr>
      </p:pic>
      <p:pic>
        <p:nvPicPr>
          <p:cNvPr id="11" name="Picture 10">
            <a:extLst>
              <a:ext uri="{FF2B5EF4-FFF2-40B4-BE49-F238E27FC236}">
                <a16:creationId xmlns:a16="http://schemas.microsoft.com/office/drawing/2014/main" id="{5FCEE775-4D60-1496-8863-121708C562AC}"/>
              </a:ext>
            </a:extLst>
          </p:cNvPr>
          <p:cNvPicPr>
            <a:picLocks noChangeAspect="1"/>
          </p:cNvPicPr>
          <p:nvPr/>
        </p:nvPicPr>
        <p:blipFill>
          <a:blip r:embed="rId6"/>
          <a:stretch>
            <a:fillRect/>
          </a:stretch>
        </p:blipFill>
        <p:spPr>
          <a:xfrm>
            <a:off x="2800254" y="2423409"/>
            <a:ext cx="2926389" cy="3953823"/>
          </a:xfrm>
          <a:prstGeom prst="rect">
            <a:avLst/>
          </a:prstGeom>
        </p:spPr>
      </p:pic>
    </p:spTree>
    <p:extLst>
      <p:ext uri="{BB962C8B-B14F-4D97-AF65-F5344CB8AC3E}">
        <p14:creationId xmlns:p14="http://schemas.microsoft.com/office/powerpoint/2010/main" val="248656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F39BA-FF2F-A6F1-902E-D0EC7496F4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077D02-4C6B-00C3-240A-A59CF6FD9218}"/>
              </a:ext>
            </a:extLst>
          </p:cNvPr>
          <p:cNvSpPr>
            <a:spLocks noGrp="1"/>
          </p:cNvSpPr>
          <p:nvPr>
            <p:ph type="title"/>
          </p:nvPr>
        </p:nvSpPr>
        <p:spPr/>
        <p:txBody>
          <a:bodyPr>
            <a:normAutofit/>
          </a:bodyPr>
          <a:lstStyle/>
          <a:p>
            <a:r>
              <a:rPr lang="en-US" b="1" dirty="0"/>
              <a:t>LeaderPersona </a:t>
            </a:r>
          </a:p>
        </p:txBody>
      </p:sp>
      <p:sp>
        <p:nvSpPr>
          <p:cNvPr id="5" name="Slide Number Placeholder 4">
            <a:extLst>
              <a:ext uri="{FF2B5EF4-FFF2-40B4-BE49-F238E27FC236}">
                <a16:creationId xmlns:a16="http://schemas.microsoft.com/office/drawing/2014/main" id="{036138E6-2EC8-A57F-E6D7-D436431D333E}"/>
              </a:ext>
            </a:extLst>
          </p:cNvPr>
          <p:cNvSpPr>
            <a:spLocks noGrp="1"/>
          </p:cNvSpPr>
          <p:nvPr>
            <p:ph type="sldNum" sz="quarter" idx="4294967295"/>
          </p:nvPr>
        </p:nvSpPr>
        <p:spPr/>
        <p:txBody>
          <a:bodyPr/>
          <a:lstStyle/>
          <a:p>
            <a:fld id="{FA06F0F5-DF6A-4E0E-AC03-6B0D0B0A1300}" type="slidenum">
              <a:rPr lang="en-US" sz="900" smtClean="0"/>
              <a:pPr/>
              <a:t>22</a:t>
            </a:fld>
            <a:endParaRPr lang="en-US" sz="900" dirty="0"/>
          </a:p>
        </p:txBody>
      </p:sp>
      <p:sp>
        <p:nvSpPr>
          <p:cNvPr id="6" name="TextBox 5">
            <a:extLst>
              <a:ext uri="{FF2B5EF4-FFF2-40B4-BE49-F238E27FC236}">
                <a16:creationId xmlns:a16="http://schemas.microsoft.com/office/drawing/2014/main" id="{63B61F53-51BA-BA0F-C99E-0738EF78F468}"/>
              </a:ext>
            </a:extLst>
          </p:cNvPr>
          <p:cNvSpPr txBox="1"/>
          <p:nvPr/>
        </p:nvSpPr>
        <p:spPr>
          <a:xfrm>
            <a:off x="1790700" y="1163798"/>
            <a:ext cx="8610599" cy="1815882"/>
          </a:xfrm>
          <a:prstGeom prst="rect">
            <a:avLst/>
          </a:prstGeom>
          <a:noFill/>
        </p:spPr>
        <p:txBody>
          <a:bodyPr wrap="square">
            <a:spAutoFit/>
          </a:bodyPr>
          <a:lstStyle/>
          <a:p>
            <a:pPr marR="137840" algn="ctr" defTabSz="806867"/>
            <a:r>
              <a:rPr lang="en-US" sz="2800" b="1" dirty="0">
                <a:solidFill>
                  <a:srgbClr val="002F70"/>
                </a:solidFill>
              </a:rPr>
              <a:t>How effective will a candidate be with specific leader-related activities and behaviors? </a:t>
            </a:r>
          </a:p>
          <a:p>
            <a:pPr marR="137840" algn="ctr" defTabSz="806867"/>
            <a:r>
              <a:rPr lang="en-US" sz="2800" b="1" dirty="0">
                <a:solidFill>
                  <a:srgbClr val="002F70"/>
                </a:solidFill>
              </a:rPr>
              <a:t>(Will they?)</a:t>
            </a:r>
            <a:endParaRPr lang="en-US" sz="2800" b="1" i="1" dirty="0">
              <a:solidFill>
                <a:srgbClr val="002F70"/>
              </a:solidFill>
            </a:endParaRPr>
          </a:p>
          <a:p>
            <a:pPr marR="137840" algn="ctr" defTabSz="806867"/>
            <a:endParaRPr lang="en-US" sz="2800" b="1" dirty="0">
              <a:solidFill>
                <a:srgbClr val="002F70"/>
              </a:solidFill>
            </a:endParaRPr>
          </a:p>
        </p:txBody>
      </p:sp>
      <p:sp>
        <p:nvSpPr>
          <p:cNvPr id="3" name="Text Placeholder 2">
            <a:extLst>
              <a:ext uri="{FF2B5EF4-FFF2-40B4-BE49-F238E27FC236}">
                <a16:creationId xmlns:a16="http://schemas.microsoft.com/office/drawing/2014/main" id="{7AA385C3-2560-6541-D167-DE055E326D5D}"/>
              </a:ext>
            </a:extLst>
          </p:cNvPr>
          <p:cNvSpPr>
            <a:spLocks noGrp="1"/>
          </p:cNvSpPr>
          <p:nvPr>
            <p:ph type="body" sz="quarter" idx="13"/>
          </p:nvPr>
        </p:nvSpPr>
        <p:spPr>
          <a:xfrm>
            <a:off x="217135" y="2849967"/>
            <a:ext cx="9222517" cy="2931541"/>
          </a:xfrm>
        </p:spPr>
        <p:txBody>
          <a:bodyPr/>
          <a:lstStyle/>
          <a:p>
            <a:pPr>
              <a:lnSpc>
                <a:spcPct val="120000"/>
              </a:lnSpc>
              <a:spcAft>
                <a:spcPts val="1200"/>
              </a:spcAft>
              <a:buClr>
                <a:srgbClr val="002F70"/>
              </a:buClr>
              <a:buSzPct val="100000"/>
              <a:defRPr/>
            </a:pPr>
            <a:r>
              <a:rPr lang="en-US" sz="2800" b="1" kern="1200" dirty="0">
                <a:solidFill>
                  <a:srgbClr val="002F70"/>
                </a:solidFill>
              </a:rPr>
              <a:t>Measures eight leadership-oriented activities and tasks to see how effective a candidate would be</a:t>
            </a:r>
          </a:p>
          <a:p>
            <a:pPr>
              <a:lnSpc>
                <a:spcPct val="120000"/>
              </a:lnSpc>
              <a:spcAft>
                <a:spcPts val="1200"/>
              </a:spcAft>
              <a:buClr>
                <a:srgbClr val="002F70"/>
              </a:buClr>
              <a:buSzPct val="100000"/>
              <a:defRPr/>
            </a:pPr>
            <a:r>
              <a:rPr lang="en-US" sz="2800" b="1" kern="1200" dirty="0">
                <a:solidFill>
                  <a:srgbClr val="002F70"/>
                </a:solidFill>
              </a:rPr>
              <a:t>Helps identify where to focus coaching and training for upcoming leaders tied to bench strength</a:t>
            </a:r>
            <a:endParaRPr lang="en-US" sz="2800" b="1" dirty="0"/>
          </a:p>
          <a:p>
            <a:pPr marL="0" indent="0">
              <a:buNone/>
            </a:pPr>
            <a:endParaRPr lang="en-US" sz="2800" dirty="0"/>
          </a:p>
        </p:txBody>
      </p:sp>
      <p:pic>
        <p:nvPicPr>
          <p:cNvPr id="7" name="Picture 6">
            <a:extLst>
              <a:ext uri="{FF2B5EF4-FFF2-40B4-BE49-F238E27FC236}">
                <a16:creationId xmlns:a16="http://schemas.microsoft.com/office/drawing/2014/main" id="{57A395C8-449B-B3EA-D98E-7AAEDDA1C638}"/>
              </a:ext>
            </a:extLst>
          </p:cNvPr>
          <p:cNvPicPr>
            <a:picLocks noChangeAspect="1"/>
          </p:cNvPicPr>
          <p:nvPr/>
        </p:nvPicPr>
        <p:blipFill>
          <a:blip r:embed="rId3"/>
          <a:stretch>
            <a:fillRect/>
          </a:stretch>
        </p:blipFill>
        <p:spPr>
          <a:xfrm>
            <a:off x="9439652" y="2849967"/>
            <a:ext cx="1923673" cy="2712615"/>
          </a:xfrm>
          <a:prstGeom prst="rect">
            <a:avLst/>
          </a:prstGeom>
        </p:spPr>
      </p:pic>
    </p:spTree>
    <p:extLst>
      <p:ext uri="{BB962C8B-B14F-4D97-AF65-F5344CB8AC3E}">
        <p14:creationId xmlns:p14="http://schemas.microsoft.com/office/powerpoint/2010/main" val="1794767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13D95-4221-E690-59FA-03B5BE8D08E7}"/>
            </a:ext>
          </a:extLst>
        </p:cNvPr>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37821789-8CEA-FF6F-CC4F-760DA2A83635}"/>
              </a:ext>
            </a:extLst>
          </p:cNvPr>
          <p:cNvSpPr>
            <a:spLocks noGrp="1"/>
          </p:cNvSpPr>
          <p:nvPr>
            <p:ph type="sldNum" sz="quarter" idx="4294967295"/>
          </p:nvPr>
        </p:nvSpPr>
        <p:spPr>
          <a:prstGeom prst="rect">
            <a:avLst/>
          </a:prstGeom>
        </p:spPr>
        <p:txBody>
          <a:bodyPr/>
          <a:lstStyle/>
          <a:p>
            <a:fld id="{FA06F0F5-DF6A-4E0E-AC03-6B0D0B0A1300}" type="slidenum">
              <a:rPr lang="en-US" sz="900" smtClean="0"/>
              <a:pPr/>
              <a:t>23</a:t>
            </a:fld>
            <a:endParaRPr lang="en-US" sz="900" dirty="0"/>
          </a:p>
        </p:txBody>
      </p:sp>
      <p:sp>
        <p:nvSpPr>
          <p:cNvPr id="5" name="Title 3">
            <a:extLst>
              <a:ext uri="{FF2B5EF4-FFF2-40B4-BE49-F238E27FC236}">
                <a16:creationId xmlns:a16="http://schemas.microsoft.com/office/drawing/2014/main" id="{017ED7C8-F52E-8563-68B0-5E710A123D9E}"/>
              </a:ext>
            </a:extLst>
          </p:cNvPr>
          <p:cNvSpPr>
            <a:spLocks noGrp="1"/>
          </p:cNvSpPr>
          <p:nvPr>
            <p:ph type="title"/>
          </p:nvPr>
        </p:nvSpPr>
        <p:spPr>
          <a:xfrm>
            <a:off x="2" y="-165"/>
            <a:ext cx="12191998" cy="890341"/>
          </a:xfrm>
        </p:spPr>
        <p:txBody>
          <a:bodyPr>
            <a:normAutofit/>
          </a:bodyPr>
          <a:lstStyle/>
          <a:p>
            <a:r>
              <a:rPr lang="en-US" b="1" dirty="0"/>
              <a:t>LeaderPersona </a:t>
            </a:r>
          </a:p>
        </p:txBody>
      </p:sp>
      <p:sp>
        <p:nvSpPr>
          <p:cNvPr id="24" name="TextBox 23">
            <a:extLst>
              <a:ext uri="{FF2B5EF4-FFF2-40B4-BE49-F238E27FC236}">
                <a16:creationId xmlns:a16="http://schemas.microsoft.com/office/drawing/2014/main" id="{48C1369B-C67E-ECF9-9AE5-0E21522A0027}"/>
              </a:ext>
            </a:extLst>
          </p:cNvPr>
          <p:cNvSpPr txBox="1"/>
          <p:nvPr/>
        </p:nvSpPr>
        <p:spPr>
          <a:xfrm>
            <a:off x="7955773" y="1294575"/>
            <a:ext cx="3300491" cy="2492990"/>
          </a:xfrm>
          <a:prstGeom prst="rect">
            <a:avLst/>
          </a:prstGeom>
          <a:noFill/>
        </p:spPr>
        <p:txBody>
          <a:bodyPr wrap="square">
            <a:spAutoFit/>
          </a:bodyPr>
          <a:lstStyle/>
          <a:p>
            <a:pPr algn="ctr"/>
            <a:r>
              <a:rPr lang="en-US" sz="2800" b="1" dirty="0">
                <a:solidFill>
                  <a:srgbClr val="002F70"/>
                </a:solidFill>
              </a:rPr>
              <a:t>Ratings:</a:t>
            </a:r>
          </a:p>
          <a:p>
            <a:pPr algn="ctr"/>
            <a:endParaRPr lang="en-US" sz="1600" b="1" dirty="0">
              <a:solidFill>
                <a:srgbClr val="002F70"/>
              </a:solidFill>
            </a:endParaRPr>
          </a:p>
          <a:p>
            <a:pPr algn="ctr"/>
            <a:r>
              <a:rPr lang="en-US" sz="2800" b="1" dirty="0">
                <a:solidFill>
                  <a:srgbClr val="002F70"/>
                </a:solidFill>
              </a:rPr>
              <a:t>1-10 for low, moderate and high leadership potential</a:t>
            </a:r>
          </a:p>
        </p:txBody>
      </p:sp>
      <p:pic>
        <p:nvPicPr>
          <p:cNvPr id="4" name="Picture 3">
            <a:extLst>
              <a:ext uri="{FF2B5EF4-FFF2-40B4-BE49-F238E27FC236}">
                <a16:creationId xmlns:a16="http://schemas.microsoft.com/office/drawing/2014/main" id="{33384360-1926-5993-4288-5E8E40681D7F}"/>
              </a:ext>
            </a:extLst>
          </p:cNvPr>
          <p:cNvPicPr>
            <a:picLocks noChangeAspect="1"/>
          </p:cNvPicPr>
          <p:nvPr/>
        </p:nvPicPr>
        <p:blipFill>
          <a:blip r:embed="rId3"/>
          <a:stretch>
            <a:fillRect/>
          </a:stretch>
        </p:blipFill>
        <p:spPr>
          <a:xfrm>
            <a:off x="364219" y="807992"/>
            <a:ext cx="5662433" cy="5986000"/>
          </a:xfrm>
          <a:prstGeom prst="rect">
            <a:avLst/>
          </a:prstGeom>
        </p:spPr>
      </p:pic>
      <p:pic>
        <p:nvPicPr>
          <p:cNvPr id="6" name="Picture 5">
            <a:extLst>
              <a:ext uri="{FF2B5EF4-FFF2-40B4-BE49-F238E27FC236}">
                <a16:creationId xmlns:a16="http://schemas.microsoft.com/office/drawing/2014/main" id="{5A9CC7DE-9B19-0D45-E447-F095B726A36A}"/>
              </a:ext>
            </a:extLst>
          </p:cNvPr>
          <p:cNvPicPr>
            <a:picLocks noChangeAspect="1"/>
          </p:cNvPicPr>
          <p:nvPr/>
        </p:nvPicPr>
        <p:blipFill>
          <a:blip r:embed="rId4"/>
          <a:stretch>
            <a:fillRect/>
          </a:stretch>
        </p:blipFill>
        <p:spPr>
          <a:xfrm>
            <a:off x="9115802" y="3930365"/>
            <a:ext cx="1333123" cy="1879867"/>
          </a:xfrm>
          <a:prstGeom prst="rect">
            <a:avLst/>
          </a:prstGeom>
        </p:spPr>
      </p:pic>
    </p:spTree>
    <p:extLst>
      <p:ext uri="{BB962C8B-B14F-4D97-AF65-F5344CB8AC3E}">
        <p14:creationId xmlns:p14="http://schemas.microsoft.com/office/powerpoint/2010/main" val="2543570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Interpreting results to make an informed decision</a:t>
            </a:r>
          </a:p>
        </p:txBody>
      </p:sp>
      <p:pic>
        <p:nvPicPr>
          <p:cNvPr id="16386" name="Picture 2">
            <a:extLst>
              <a:ext uri="{FF2B5EF4-FFF2-40B4-BE49-F238E27FC236}">
                <a16:creationId xmlns:a16="http://schemas.microsoft.com/office/drawing/2014/main" id="{3CEE3775-E91D-B4D5-2120-01A1FE3AD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676" y="1038236"/>
            <a:ext cx="3543965" cy="35864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5D2BD7-4428-BAA6-C2E7-390D12A079EA}"/>
              </a:ext>
            </a:extLst>
          </p:cNvPr>
          <p:cNvSpPr/>
          <p:nvPr/>
        </p:nvSpPr>
        <p:spPr>
          <a:xfrm>
            <a:off x="5543549" y="3549623"/>
            <a:ext cx="2743200" cy="707886"/>
          </a:xfrm>
          <a:prstGeom prst="rect">
            <a:avLst/>
          </a:prstGeom>
        </p:spPr>
        <p:txBody>
          <a:bodyPr wrap="square">
            <a:spAutoFit/>
          </a:bodyPr>
          <a:lstStyle/>
          <a:p>
            <a:pPr>
              <a:buSzPct val="80000"/>
            </a:pPr>
            <a:r>
              <a:rPr lang="en-US" sz="4000" b="1" dirty="0">
                <a:solidFill>
                  <a:srgbClr val="002F70"/>
                </a:solidFill>
                <a:latin typeface="Calibri" panose="020F0502020204030204" pitchFamily="34" charset="0"/>
                <a:ea typeface="Calibri" panose="020F0502020204030204" pitchFamily="34" charset="0"/>
              </a:rPr>
              <a:t>CareerView</a:t>
            </a:r>
          </a:p>
        </p:txBody>
      </p:sp>
      <p:sp>
        <p:nvSpPr>
          <p:cNvPr id="7" name="Rectangle 6">
            <a:extLst>
              <a:ext uri="{FF2B5EF4-FFF2-40B4-BE49-F238E27FC236}">
                <a16:creationId xmlns:a16="http://schemas.microsoft.com/office/drawing/2014/main" id="{7E2BE7C6-C5C9-656D-4335-73CA0538FAD1}"/>
              </a:ext>
            </a:extLst>
          </p:cNvPr>
          <p:cNvSpPr/>
          <p:nvPr/>
        </p:nvSpPr>
        <p:spPr>
          <a:xfrm>
            <a:off x="5543549" y="2517522"/>
            <a:ext cx="3040912" cy="707886"/>
          </a:xfrm>
          <a:prstGeom prst="rect">
            <a:avLst/>
          </a:prstGeom>
        </p:spPr>
        <p:txBody>
          <a:bodyPr wrap="square">
            <a:spAutoFit/>
          </a:bodyPr>
          <a:lstStyle/>
          <a:p>
            <a:pPr>
              <a:buSzPct val="80000"/>
            </a:pPr>
            <a:r>
              <a:rPr lang="en-US" sz="4000" b="1" dirty="0">
                <a:solidFill>
                  <a:srgbClr val="002F70"/>
                </a:solidFill>
                <a:latin typeface="Calibri" panose="020F0502020204030204" pitchFamily="34" charset="0"/>
                <a:ea typeface="Calibri" panose="020F0502020204030204" pitchFamily="34" charset="0"/>
              </a:rPr>
              <a:t>SalesPersona</a:t>
            </a:r>
          </a:p>
        </p:txBody>
      </p:sp>
      <p:sp>
        <p:nvSpPr>
          <p:cNvPr id="8" name="Rectangle 7">
            <a:extLst>
              <a:ext uri="{FF2B5EF4-FFF2-40B4-BE49-F238E27FC236}">
                <a16:creationId xmlns:a16="http://schemas.microsoft.com/office/drawing/2014/main" id="{4FEA51D0-0901-33B3-459C-F1222B0BF2FD}"/>
              </a:ext>
            </a:extLst>
          </p:cNvPr>
          <p:cNvSpPr/>
          <p:nvPr/>
        </p:nvSpPr>
        <p:spPr>
          <a:xfrm>
            <a:off x="5543549" y="1485422"/>
            <a:ext cx="3997842" cy="707886"/>
          </a:xfrm>
          <a:prstGeom prst="rect">
            <a:avLst/>
          </a:prstGeom>
        </p:spPr>
        <p:txBody>
          <a:bodyPr wrap="square">
            <a:spAutoFit/>
          </a:bodyPr>
          <a:lstStyle/>
          <a:p>
            <a:pPr>
              <a:buSzPct val="80000"/>
            </a:pPr>
            <a:r>
              <a:rPr lang="en-US" sz="4000" b="1" dirty="0">
                <a:solidFill>
                  <a:srgbClr val="002F70"/>
                </a:solidFill>
                <a:latin typeface="Calibri" panose="020F0502020204030204" pitchFamily="34" charset="0"/>
                <a:ea typeface="Calibri" panose="020F0502020204030204" pitchFamily="34" charset="0"/>
              </a:rPr>
              <a:t>SuccessPredictor</a:t>
            </a:r>
          </a:p>
        </p:txBody>
      </p:sp>
      <p:grpSp>
        <p:nvGrpSpPr>
          <p:cNvPr id="12" name="Group 11">
            <a:extLst>
              <a:ext uri="{FF2B5EF4-FFF2-40B4-BE49-F238E27FC236}">
                <a16:creationId xmlns:a16="http://schemas.microsoft.com/office/drawing/2014/main" id="{FDEB8535-DAFB-18DF-000C-B77DB635BFF3}"/>
              </a:ext>
            </a:extLst>
          </p:cNvPr>
          <p:cNvGrpSpPr/>
          <p:nvPr/>
        </p:nvGrpSpPr>
        <p:grpSpPr>
          <a:xfrm>
            <a:off x="3327375" y="4624729"/>
            <a:ext cx="4874313" cy="1211892"/>
            <a:chOff x="1803375" y="5095206"/>
            <a:chExt cx="4874313" cy="1211892"/>
          </a:xfrm>
        </p:grpSpPr>
        <p:pic>
          <p:nvPicPr>
            <p:cNvPr id="3" name="Picture 2">
              <a:extLst>
                <a:ext uri="{FF2B5EF4-FFF2-40B4-BE49-F238E27FC236}">
                  <a16:creationId xmlns:a16="http://schemas.microsoft.com/office/drawing/2014/main" id="{C9E3C493-008B-AECD-CC39-AF38852A1295}"/>
                </a:ext>
              </a:extLst>
            </p:cNvPr>
            <p:cNvPicPr>
              <a:picLocks noChangeAspect="1"/>
            </p:cNvPicPr>
            <p:nvPr/>
          </p:nvPicPr>
          <p:blipFill>
            <a:blip r:embed="rId4"/>
            <a:stretch>
              <a:fillRect/>
            </a:stretch>
          </p:blipFill>
          <p:spPr>
            <a:xfrm>
              <a:off x="1803375" y="5095206"/>
              <a:ext cx="1330349" cy="1211892"/>
            </a:xfrm>
            <a:prstGeom prst="rect">
              <a:avLst/>
            </a:prstGeom>
          </p:spPr>
        </p:pic>
        <p:sp>
          <p:nvSpPr>
            <p:cNvPr id="11" name="Rectangle 10">
              <a:extLst>
                <a:ext uri="{FF2B5EF4-FFF2-40B4-BE49-F238E27FC236}">
                  <a16:creationId xmlns:a16="http://schemas.microsoft.com/office/drawing/2014/main" id="{CFDF6EC8-8200-A523-98FF-0268F3B12489}"/>
                </a:ext>
              </a:extLst>
            </p:cNvPr>
            <p:cNvSpPr/>
            <p:nvPr/>
          </p:nvSpPr>
          <p:spPr>
            <a:xfrm>
              <a:off x="3133724" y="5445441"/>
              <a:ext cx="3543964" cy="707886"/>
            </a:xfrm>
            <a:prstGeom prst="rect">
              <a:avLst/>
            </a:prstGeom>
          </p:spPr>
          <p:txBody>
            <a:bodyPr wrap="square">
              <a:spAutoFit/>
            </a:bodyPr>
            <a:lstStyle/>
            <a:p>
              <a:pPr>
                <a:buSzPct val="80000"/>
              </a:pPr>
              <a:r>
                <a:rPr lang="en-US" sz="4000" b="1" dirty="0">
                  <a:solidFill>
                    <a:srgbClr val="002F70"/>
                  </a:solidFill>
                  <a:latin typeface="Calibri" panose="020F0502020204030204" pitchFamily="34" charset="0"/>
                  <a:ea typeface="Calibri" panose="020F0502020204030204" pitchFamily="34" charset="0"/>
                </a:rPr>
                <a:t>LeaderPersona</a:t>
              </a:r>
            </a:p>
          </p:txBody>
        </p:sp>
      </p:grpSp>
    </p:spTree>
    <p:extLst>
      <p:ext uri="{BB962C8B-B14F-4D97-AF65-F5344CB8AC3E}">
        <p14:creationId xmlns:p14="http://schemas.microsoft.com/office/powerpoint/2010/main" val="2284950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22E18-BBAC-7EAE-C0C3-21FC46C1913E}"/>
              </a:ext>
            </a:extLst>
          </p:cNvPr>
          <p:cNvSpPr>
            <a:spLocks noGrp="1"/>
          </p:cNvSpPr>
          <p:nvPr>
            <p:ph type="title"/>
          </p:nvPr>
        </p:nvSpPr>
        <p:spPr/>
        <p:txBody>
          <a:bodyPr/>
          <a:lstStyle/>
          <a:p>
            <a:r>
              <a:rPr lang="en-US" b="1" dirty="0"/>
              <a:t>Personality Styles Profile</a:t>
            </a:r>
          </a:p>
        </p:txBody>
      </p:sp>
      <p:graphicFrame>
        <p:nvGraphicFramePr>
          <p:cNvPr id="6" name="Content Placeholder 4">
            <a:extLst>
              <a:ext uri="{FF2B5EF4-FFF2-40B4-BE49-F238E27FC236}">
                <a16:creationId xmlns:a16="http://schemas.microsoft.com/office/drawing/2014/main" id="{D40EBAD8-22D3-1750-84C2-10506650208C}"/>
              </a:ext>
            </a:extLst>
          </p:cNvPr>
          <p:cNvGraphicFramePr>
            <a:graphicFrameLocks/>
          </p:cNvGraphicFramePr>
          <p:nvPr>
            <p:extLst>
              <p:ext uri="{D42A27DB-BD31-4B8C-83A1-F6EECF244321}">
                <p14:modId xmlns:p14="http://schemas.microsoft.com/office/powerpoint/2010/main" val="1384908785"/>
              </p:ext>
            </p:extLst>
          </p:nvPr>
        </p:nvGraphicFramePr>
        <p:xfrm>
          <a:off x="768096" y="1377696"/>
          <a:ext cx="10668000" cy="4425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886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28C9-B06C-7504-E11C-46E94A295D81}"/>
              </a:ext>
            </a:extLst>
          </p:cNvPr>
          <p:cNvSpPr>
            <a:spLocks noGrp="1"/>
          </p:cNvSpPr>
          <p:nvPr>
            <p:ph type="title"/>
          </p:nvPr>
        </p:nvSpPr>
        <p:spPr/>
        <p:txBody>
          <a:bodyPr/>
          <a:lstStyle/>
          <a:p>
            <a:r>
              <a:rPr lang="en-US" b="1" dirty="0"/>
              <a:t>Personality Styles Profile</a:t>
            </a:r>
          </a:p>
        </p:txBody>
      </p:sp>
      <p:graphicFrame>
        <p:nvGraphicFramePr>
          <p:cNvPr id="5" name="Content Placeholder 11">
            <a:extLst>
              <a:ext uri="{FF2B5EF4-FFF2-40B4-BE49-F238E27FC236}">
                <a16:creationId xmlns:a16="http://schemas.microsoft.com/office/drawing/2014/main" id="{6F8DB162-2DA3-65F5-6142-6769805B0966}"/>
              </a:ext>
            </a:extLst>
          </p:cNvPr>
          <p:cNvGraphicFramePr>
            <a:graphicFrameLocks/>
          </p:cNvGraphicFramePr>
          <p:nvPr>
            <p:extLst>
              <p:ext uri="{D42A27DB-BD31-4B8C-83A1-F6EECF244321}">
                <p14:modId xmlns:p14="http://schemas.microsoft.com/office/powerpoint/2010/main" val="519729542"/>
              </p:ext>
            </p:extLst>
          </p:nvPr>
        </p:nvGraphicFramePr>
        <p:xfrm>
          <a:off x="2143125" y="726127"/>
          <a:ext cx="7315200" cy="561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737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120A-4481-4D5C-4ACD-0AD2BF0946B6}"/>
              </a:ext>
            </a:extLst>
          </p:cNvPr>
          <p:cNvSpPr>
            <a:spLocks noGrp="1"/>
          </p:cNvSpPr>
          <p:nvPr>
            <p:ph type="title"/>
          </p:nvPr>
        </p:nvSpPr>
        <p:spPr/>
        <p:txBody>
          <a:bodyPr/>
          <a:lstStyle/>
          <a:p>
            <a:r>
              <a:rPr lang="en-US" b="1" dirty="0"/>
              <a:t>9 Key Sales Behaviors</a:t>
            </a:r>
          </a:p>
        </p:txBody>
      </p:sp>
      <p:graphicFrame>
        <p:nvGraphicFramePr>
          <p:cNvPr id="7" name="Content Placeholder 16">
            <a:extLst>
              <a:ext uri="{FF2B5EF4-FFF2-40B4-BE49-F238E27FC236}">
                <a16:creationId xmlns:a16="http://schemas.microsoft.com/office/drawing/2014/main" id="{44996359-0973-6FC5-EE9D-62BDB0D46B9A}"/>
              </a:ext>
            </a:extLst>
          </p:cNvPr>
          <p:cNvGraphicFramePr>
            <a:graphicFrameLocks/>
          </p:cNvGraphicFramePr>
          <p:nvPr/>
        </p:nvGraphicFramePr>
        <p:xfrm>
          <a:off x="471051" y="1104186"/>
          <a:ext cx="6563763" cy="4957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11">
            <a:extLst>
              <a:ext uri="{FF2B5EF4-FFF2-40B4-BE49-F238E27FC236}">
                <a16:creationId xmlns:a16="http://schemas.microsoft.com/office/drawing/2014/main" id="{7E4B87BE-1A71-935A-522A-96CC3974E8BB}"/>
              </a:ext>
            </a:extLst>
          </p:cNvPr>
          <p:cNvSpPr txBox="1">
            <a:spLocks/>
          </p:cNvSpPr>
          <p:nvPr/>
        </p:nvSpPr>
        <p:spPr bwMode="auto">
          <a:xfrm>
            <a:off x="7919112" y="1949196"/>
            <a:ext cx="3939144" cy="4521200"/>
          </a:xfrm>
          <a:prstGeom prst="rect">
            <a:avLst/>
          </a:prstGeom>
          <a:noFill/>
          <a:ln w="9525">
            <a:noFill/>
            <a:miter lim="800000"/>
            <a:headEnd/>
            <a:tailEnd/>
          </a:ln>
          <a:effectLst/>
        </p:spPr>
        <p:txBody>
          <a:bodyPr vert="horz" wrap="square" lIns="0" tIns="0" rIns="0" bIns="0" numCol="1" spcCol="457200" anchor="t" anchorCtr="0" compatLnSpc="1">
            <a:prstTxWarp prst="textNoShape">
              <a:avLst/>
            </a:prstTxWarp>
          </a:bodyPr>
          <a:lstStyle>
            <a:lvl1pPr marL="0" indent="0" algn="l" rtl="0" eaLnBrk="1" fontAlgn="base" hangingPunct="1">
              <a:lnSpc>
                <a:spcPct val="100000"/>
              </a:lnSpc>
              <a:spcBef>
                <a:spcPts val="0"/>
              </a:spcBef>
              <a:spcAft>
                <a:spcPts val="2400"/>
              </a:spcAft>
              <a:buClr>
                <a:schemeClr val="accent1"/>
              </a:buClr>
              <a:buSzPct val="90000"/>
              <a:buFont typeface="Arial"/>
              <a:buNone/>
              <a:defRPr sz="2667" b="0">
                <a:solidFill>
                  <a:schemeClr val="tx1"/>
                </a:solidFill>
                <a:latin typeface="+mn-lt"/>
                <a:ea typeface="+mn-ea"/>
                <a:cs typeface="+mn-cs"/>
              </a:defRPr>
            </a:lvl1pPr>
            <a:lvl2pPr marL="300559" indent="0" algn="l" rtl="0" eaLnBrk="1" fontAlgn="base" hangingPunct="1">
              <a:lnSpc>
                <a:spcPct val="120000"/>
              </a:lnSpc>
              <a:spcBef>
                <a:spcPts val="0"/>
              </a:spcBef>
              <a:spcAft>
                <a:spcPts val="1600"/>
              </a:spcAft>
              <a:buClr>
                <a:schemeClr val="accent1"/>
              </a:buClr>
              <a:buSzPct val="90000"/>
              <a:buFont typeface="Arial"/>
              <a:buNone/>
              <a:defRPr sz="2133" b="0">
                <a:solidFill>
                  <a:schemeClr val="tx1"/>
                </a:solidFill>
                <a:latin typeface="+mn-lt"/>
              </a:defRPr>
            </a:lvl2pPr>
            <a:lvl3pPr marL="611701"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defRPr>
            </a:lvl3pPr>
            <a:lvl4pPr marL="914377"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cs typeface="Arial" charset="0"/>
              </a:defRPr>
            </a:lvl4pPr>
            <a:lvl5pPr marL="1214936" indent="0" algn="l" rtl="0" eaLnBrk="1" fontAlgn="base" hangingPunct="1">
              <a:lnSpc>
                <a:spcPct val="120000"/>
              </a:lnSpc>
              <a:spcBef>
                <a:spcPts val="0"/>
              </a:spcBef>
              <a:spcAft>
                <a:spcPts val="1600"/>
              </a:spcAft>
              <a:buClr>
                <a:schemeClr val="accent1"/>
              </a:buClr>
              <a:buSzPct val="90000"/>
              <a:buFont typeface="Arial"/>
              <a:buNone/>
              <a:defRPr sz="1600" b="0">
                <a:solidFill>
                  <a:schemeClr val="tx1"/>
                </a:solidFill>
                <a:latin typeface="+mn-lt"/>
                <a:cs typeface="Arial" charset="0"/>
              </a:defRPr>
            </a:lvl5pPr>
            <a:lvl6pPr marL="2751598"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6pPr>
            <a:lvl7pPr marL="3361183"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7pPr>
            <a:lvl8pPr marL="3970767"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8pPr>
            <a:lvl9pPr marL="4580352" indent="-304792"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9pPr>
          </a:lstStyle>
          <a:p>
            <a:pPr marL="457189" marR="0" lvl="0" indent="-457189" algn="l" defTabSz="914400" rtl="0" eaLnBrk="1" fontAlgn="base" latinLnBrk="0" hangingPunct="1">
              <a:lnSpc>
                <a:spcPct val="100000"/>
              </a:lnSpc>
              <a:spcBef>
                <a:spcPts val="0"/>
              </a:spcBef>
              <a:spcAft>
                <a:spcPts val="2400"/>
              </a:spcAft>
              <a:buClr>
                <a:srgbClr val="002F70"/>
              </a:buClr>
              <a:buSzPct val="90000"/>
              <a:buFont typeface="Arial" panose="020B0604020202020204" pitchFamily="34" charset="0"/>
              <a:buChar char="•"/>
              <a:tabLst/>
              <a:defRPr/>
            </a:pPr>
            <a:r>
              <a:rPr kumimoji="0" lang="en-US" sz="2400" b="1" i="0" u="none" strike="noStrike" kern="0" cap="none" spc="0" normalizeH="0" baseline="0" noProof="0" dirty="0">
                <a:ln>
                  <a:noFill/>
                </a:ln>
                <a:solidFill>
                  <a:srgbClr val="002F70"/>
                </a:solidFill>
                <a:effectLst/>
                <a:uLnTx/>
                <a:uFillTx/>
                <a:latin typeface="Arial"/>
                <a:ea typeface="+mn-ea"/>
                <a:cs typeface="+mn-cs"/>
              </a:rPr>
              <a:t>Each “selling style” approaches these sales behaviors differently</a:t>
            </a:r>
          </a:p>
          <a:p>
            <a:pPr marL="457189" marR="0" lvl="0" indent="-457189" algn="l" defTabSz="914400" rtl="0" eaLnBrk="1" fontAlgn="base" latinLnBrk="0" hangingPunct="1">
              <a:lnSpc>
                <a:spcPct val="100000"/>
              </a:lnSpc>
              <a:spcBef>
                <a:spcPts val="0"/>
              </a:spcBef>
              <a:spcAft>
                <a:spcPts val="2400"/>
              </a:spcAft>
              <a:buClr>
                <a:srgbClr val="002F70"/>
              </a:buClr>
              <a:buSzPct val="90000"/>
              <a:buFont typeface="Arial" panose="020B0604020202020204" pitchFamily="34" charset="0"/>
              <a:buChar char="•"/>
              <a:tabLst/>
              <a:defRPr/>
            </a:pPr>
            <a:r>
              <a:rPr kumimoji="0" lang="en-US" sz="2400" b="1" i="0" u="none" strike="noStrike" kern="0" cap="none" spc="0" normalizeH="0" baseline="0" noProof="0" dirty="0">
                <a:ln>
                  <a:noFill/>
                </a:ln>
                <a:solidFill>
                  <a:srgbClr val="002F70"/>
                </a:solidFill>
                <a:effectLst/>
                <a:uLnTx/>
                <a:uFillTx/>
                <a:latin typeface="Arial"/>
                <a:ea typeface="+mn-ea"/>
                <a:cs typeface="+mn-cs"/>
              </a:rPr>
              <a:t>For some they are strengths</a:t>
            </a:r>
          </a:p>
          <a:p>
            <a:pPr marL="457189" marR="0" lvl="0" indent="-457189" algn="l" defTabSz="914400" rtl="0" eaLnBrk="1" fontAlgn="base" latinLnBrk="0" hangingPunct="1">
              <a:lnSpc>
                <a:spcPct val="100000"/>
              </a:lnSpc>
              <a:spcBef>
                <a:spcPts val="0"/>
              </a:spcBef>
              <a:spcAft>
                <a:spcPts val="2400"/>
              </a:spcAft>
              <a:buClr>
                <a:srgbClr val="002F70"/>
              </a:buClr>
              <a:buSzPct val="90000"/>
              <a:buFont typeface="Arial" panose="020B0604020202020204" pitchFamily="34" charset="0"/>
              <a:buChar char="•"/>
              <a:tabLst/>
              <a:defRPr/>
            </a:pPr>
            <a:r>
              <a:rPr kumimoji="0" lang="en-US" sz="2400" b="1" i="0" u="none" strike="noStrike" kern="0" cap="none" spc="0" normalizeH="0" baseline="0" noProof="0" dirty="0">
                <a:ln>
                  <a:noFill/>
                </a:ln>
                <a:solidFill>
                  <a:srgbClr val="002F70"/>
                </a:solidFill>
                <a:effectLst/>
                <a:uLnTx/>
                <a:uFillTx/>
                <a:latin typeface="Arial"/>
                <a:ea typeface="+mn-ea"/>
                <a:cs typeface="+mn-cs"/>
              </a:rPr>
              <a:t>For others they are opportunities for development</a:t>
            </a:r>
          </a:p>
          <a:p>
            <a:pPr marL="457189" marR="0" lvl="0" indent="-457189" algn="l" defTabSz="914400" rtl="0" eaLnBrk="1" fontAlgn="base" latinLnBrk="0" hangingPunct="1">
              <a:lnSpc>
                <a:spcPct val="100000"/>
              </a:lnSpc>
              <a:spcBef>
                <a:spcPts val="0"/>
              </a:spcBef>
              <a:spcAft>
                <a:spcPts val="2400"/>
              </a:spcAft>
              <a:buClr>
                <a:srgbClr val="00A9E0"/>
              </a:buClr>
              <a:buSzPct val="90000"/>
              <a:buFont typeface="Arial" panose="020B0604020202020204" pitchFamily="34" charset="0"/>
              <a:buChar char="•"/>
              <a:tabLst/>
              <a:defRPr/>
            </a:pPr>
            <a:endParaRPr kumimoji="0" lang="en-US" sz="2667" b="0" i="0" u="none" strike="noStrike" kern="0" cap="none" spc="0" normalizeH="0" baseline="0" noProof="0" dirty="0">
              <a:ln>
                <a:noFill/>
              </a:ln>
              <a:solidFill>
                <a:srgbClr val="000000"/>
              </a:solidFill>
              <a:effectLst/>
              <a:uLnTx/>
              <a:uFillTx/>
              <a:latin typeface="Arial"/>
              <a:ea typeface="+mn-ea"/>
              <a:cs typeface="+mn-cs"/>
            </a:endParaRPr>
          </a:p>
        </p:txBody>
      </p:sp>
      <p:sp>
        <p:nvSpPr>
          <p:cNvPr id="9" name="Left Brace 8">
            <a:extLst>
              <a:ext uri="{FF2B5EF4-FFF2-40B4-BE49-F238E27FC236}">
                <a16:creationId xmlns:a16="http://schemas.microsoft.com/office/drawing/2014/main" id="{42198014-5B48-1C4E-8BF2-34C03399940E}"/>
              </a:ext>
            </a:extLst>
          </p:cNvPr>
          <p:cNvSpPr/>
          <p:nvPr/>
        </p:nvSpPr>
        <p:spPr>
          <a:xfrm flipH="1">
            <a:off x="7203542" y="1377695"/>
            <a:ext cx="337457" cy="4354364"/>
          </a:xfrm>
          <a:prstGeom prst="leftBrace">
            <a:avLst/>
          </a:prstGeom>
          <a:ln/>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2F70"/>
              </a:solidFill>
              <a:effectLst/>
              <a:uLnTx/>
              <a:uFillTx/>
              <a:latin typeface="Arial"/>
              <a:ea typeface="+mn-ea"/>
              <a:cs typeface="+mn-cs"/>
            </a:endParaRPr>
          </a:p>
        </p:txBody>
      </p:sp>
    </p:spTree>
    <p:extLst>
      <p:ext uri="{BB962C8B-B14F-4D97-AF65-F5344CB8AC3E}">
        <p14:creationId xmlns:p14="http://schemas.microsoft.com/office/powerpoint/2010/main" val="311954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RightChoice System: Key take-aways </a:t>
            </a:r>
          </a:p>
        </p:txBody>
      </p:sp>
      <p:sp>
        <p:nvSpPr>
          <p:cNvPr id="5" name="Slide Number Placeholder 4"/>
          <p:cNvSpPr>
            <a:spLocks noGrp="1"/>
          </p:cNvSpPr>
          <p:nvPr>
            <p:ph type="sldNum" sz="quarter" idx="4294967295"/>
          </p:nvPr>
        </p:nvSpPr>
        <p:spPr/>
        <p:txBody>
          <a:bodyPr/>
          <a:lstStyle/>
          <a:p>
            <a:fld id="{FA06F0F5-DF6A-4E0E-AC03-6B0D0B0A1300}" type="slidenum">
              <a:rPr lang="en-US" sz="900" smtClean="0"/>
              <a:pPr/>
              <a:t>28</a:t>
            </a:fld>
            <a:endParaRPr lang="en-US" sz="900" dirty="0"/>
          </a:p>
        </p:txBody>
      </p:sp>
      <p:sp>
        <p:nvSpPr>
          <p:cNvPr id="2" name="Text Placeholder 11">
            <a:extLst>
              <a:ext uri="{FF2B5EF4-FFF2-40B4-BE49-F238E27FC236}">
                <a16:creationId xmlns:a16="http://schemas.microsoft.com/office/drawing/2014/main" id="{73326A06-58BB-ED31-D819-7377D9C11CE0}"/>
              </a:ext>
            </a:extLst>
          </p:cNvPr>
          <p:cNvSpPr txBox="1">
            <a:spLocks/>
          </p:cNvSpPr>
          <p:nvPr/>
        </p:nvSpPr>
        <p:spPr>
          <a:xfrm>
            <a:off x="1061244" y="1492694"/>
            <a:ext cx="10671524" cy="3426778"/>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342900" indent="-342900">
              <a:spcAft>
                <a:spcPts val="1200"/>
              </a:spcAft>
              <a:buClrTx/>
              <a:buSzPct val="74000"/>
              <a:buFont typeface="Wingdings" panose="05000000000000000000" pitchFamily="2" charset="2"/>
              <a:buChar char="l"/>
            </a:pPr>
            <a:r>
              <a:rPr lang="en-US" sz="2800" b="1" kern="0" dirty="0">
                <a:solidFill>
                  <a:srgbClr val="002F70"/>
                </a:solidFill>
              </a:rPr>
              <a:t>SuccessPredictor – </a:t>
            </a:r>
            <a:r>
              <a:rPr lang="en-US" sz="2800" b="1" i="1" kern="0" dirty="0">
                <a:solidFill>
                  <a:srgbClr val="002F70"/>
                </a:solidFill>
              </a:rPr>
              <a:t>can</a:t>
            </a:r>
            <a:r>
              <a:rPr lang="en-US" sz="2800" b="1" kern="0" dirty="0">
                <a:solidFill>
                  <a:srgbClr val="002F70"/>
                </a:solidFill>
              </a:rPr>
              <a:t> they?</a:t>
            </a:r>
          </a:p>
          <a:p>
            <a:pPr marL="342900" indent="-342900">
              <a:spcAft>
                <a:spcPts val="1200"/>
              </a:spcAft>
              <a:buClrTx/>
              <a:buSzPct val="74000"/>
              <a:buFont typeface="Wingdings" panose="05000000000000000000" pitchFamily="2" charset="2"/>
              <a:buChar char="l"/>
            </a:pPr>
            <a:r>
              <a:rPr lang="en-US" sz="2800" b="1" kern="0" dirty="0">
                <a:solidFill>
                  <a:srgbClr val="002F70"/>
                </a:solidFill>
              </a:rPr>
              <a:t>SalesPersona/PSP – </a:t>
            </a:r>
            <a:r>
              <a:rPr lang="en-US" sz="2800" b="1" i="1" kern="0" dirty="0">
                <a:solidFill>
                  <a:srgbClr val="002F70"/>
                </a:solidFill>
              </a:rPr>
              <a:t>will</a:t>
            </a:r>
            <a:r>
              <a:rPr lang="en-US" sz="2800" b="1" kern="0" dirty="0">
                <a:solidFill>
                  <a:srgbClr val="002F70"/>
                </a:solidFill>
              </a:rPr>
              <a:t> they?</a:t>
            </a:r>
          </a:p>
          <a:p>
            <a:pPr marL="342900" indent="-342900">
              <a:spcAft>
                <a:spcPts val="1200"/>
              </a:spcAft>
              <a:buClrTx/>
              <a:buSzPct val="74000"/>
              <a:buFont typeface="Wingdings" panose="05000000000000000000" pitchFamily="2" charset="2"/>
              <a:buChar char="l"/>
            </a:pPr>
            <a:r>
              <a:rPr lang="en-US" sz="2800" b="1" kern="0" dirty="0">
                <a:solidFill>
                  <a:srgbClr val="002F70"/>
                </a:solidFill>
              </a:rPr>
              <a:t>CareerView – do they </a:t>
            </a:r>
            <a:r>
              <a:rPr lang="en-US" sz="2800" b="1" i="1" kern="0" dirty="0">
                <a:solidFill>
                  <a:srgbClr val="002F70"/>
                </a:solidFill>
              </a:rPr>
              <a:t>fit</a:t>
            </a:r>
            <a:r>
              <a:rPr lang="en-US" sz="2800" b="1" kern="0" dirty="0">
                <a:solidFill>
                  <a:srgbClr val="002F70"/>
                </a:solidFill>
              </a:rPr>
              <a:t> in our culture?</a:t>
            </a:r>
          </a:p>
          <a:p>
            <a:pPr marL="342900" indent="-342900">
              <a:spcAft>
                <a:spcPts val="1200"/>
              </a:spcAft>
              <a:buClrTx/>
              <a:buSzPct val="74000"/>
              <a:buFont typeface="Wingdings" panose="05000000000000000000" pitchFamily="2" charset="2"/>
              <a:buChar char="l"/>
            </a:pPr>
            <a:r>
              <a:rPr lang="en-US" sz="2800" b="1" kern="0" dirty="0">
                <a:solidFill>
                  <a:srgbClr val="002F70"/>
                </a:solidFill>
              </a:rPr>
              <a:t>LeaderPersona – where do they need </a:t>
            </a:r>
            <a:r>
              <a:rPr lang="en-US" sz="2800" b="1" i="1" kern="0" dirty="0">
                <a:solidFill>
                  <a:srgbClr val="002F70"/>
                </a:solidFill>
              </a:rPr>
              <a:t>development</a:t>
            </a:r>
            <a:r>
              <a:rPr lang="en-US" sz="2800" b="1" kern="0" dirty="0">
                <a:solidFill>
                  <a:srgbClr val="002F70"/>
                </a:solidFill>
              </a:rPr>
              <a:t> to become an effective leader?</a:t>
            </a:r>
          </a:p>
          <a:p>
            <a:pPr algn="ctr">
              <a:spcAft>
                <a:spcPts val="1200"/>
              </a:spcAft>
              <a:buClrTx/>
              <a:buSzPct val="74000"/>
            </a:pPr>
            <a:r>
              <a:rPr lang="en-US" sz="2800" b="1" kern="0" dirty="0">
                <a:solidFill>
                  <a:srgbClr val="002F70"/>
                </a:solidFill>
              </a:rPr>
              <a:t>The assessments do not make the decision to contract – they </a:t>
            </a:r>
            <a:r>
              <a:rPr lang="en-US" sz="2800" b="1" i="1" kern="0" dirty="0">
                <a:solidFill>
                  <a:srgbClr val="002F70"/>
                </a:solidFill>
              </a:rPr>
              <a:t>inform</a:t>
            </a:r>
            <a:r>
              <a:rPr lang="en-US" sz="2800" b="1" kern="0" dirty="0">
                <a:solidFill>
                  <a:srgbClr val="002F70"/>
                </a:solidFill>
              </a:rPr>
              <a:t> the decision to contract an agent</a:t>
            </a:r>
          </a:p>
        </p:txBody>
      </p:sp>
    </p:spTree>
    <p:extLst>
      <p:ext uri="{BB962C8B-B14F-4D97-AF65-F5344CB8AC3E}">
        <p14:creationId xmlns:p14="http://schemas.microsoft.com/office/powerpoint/2010/main" val="4251985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66700" y="1143000"/>
            <a:ext cx="6912816" cy="4914900"/>
          </a:xfrm>
        </p:spPr>
        <p:txBody>
          <a:bodyPr/>
          <a:lstStyle/>
          <a:p>
            <a:pPr>
              <a:buClr>
                <a:srgbClr val="002F70"/>
              </a:buClr>
            </a:pPr>
            <a:r>
              <a:rPr lang="en-US" sz="1800" b="1" dirty="0">
                <a:solidFill>
                  <a:srgbClr val="002F70"/>
                </a:solidFill>
              </a:rPr>
              <a:t>Explainer Videos </a:t>
            </a:r>
            <a:r>
              <a:rPr lang="en-US" sz="1800" dirty="0">
                <a:solidFill>
                  <a:srgbClr val="002F70"/>
                </a:solidFill>
              </a:rPr>
              <a:t>– describe how the different assessment components or parts of the system works</a:t>
            </a:r>
          </a:p>
          <a:p>
            <a:pPr>
              <a:buClr>
                <a:srgbClr val="002F70"/>
              </a:buClr>
            </a:pPr>
            <a:r>
              <a:rPr lang="en-US" sz="1800" b="1" dirty="0">
                <a:solidFill>
                  <a:srgbClr val="002F70"/>
                </a:solidFill>
              </a:rPr>
              <a:t>Recruiting &amp; Selection Best Practices </a:t>
            </a:r>
            <a:r>
              <a:rPr lang="en-US" sz="1800" dirty="0">
                <a:solidFill>
                  <a:srgbClr val="002F70"/>
                </a:solidFill>
              </a:rPr>
              <a:t>– share research-based best practices on maximizing your recruiting and selection efforts</a:t>
            </a:r>
          </a:p>
          <a:p>
            <a:pPr>
              <a:buClr>
                <a:srgbClr val="002F70"/>
              </a:buClr>
            </a:pPr>
            <a:r>
              <a:rPr lang="en-US" sz="1800" b="1" dirty="0">
                <a:solidFill>
                  <a:srgbClr val="002F70"/>
                </a:solidFill>
              </a:rPr>
              <a:t>Power User Videos </a:t>
            </a:r>
            <a:r>
              <a:rPr lang="en-US" sz="1800" dirty="0">
                <a:solidFill>
                  <a:srgbClr val="002F70"/>
                </a:solidFill>
              </a:rPr>
              <a:t>– provide pro-tips on getting the most out of RightChoice System</a:t>
            </a:r>
          </a:p>
          <a:p>
            <a:pPr>
              <a:buClr>
                <a:srgbClr val="002F70"/>
              </a:buClr>
            </a:pPr>
            <a:r>
              <a:rPr lang="en-US" sz="1800" b="1" dirty="0">
                <a:solidFill>
                  <a:srgbClr val="002F70"/>
                </a:solidFill>
              </a:rPr>
              <a:t>Interview Guides </a:t>
            </a:r>
            <a:r>
              <a:rPr lang="en-US" sz="1800" dirty="0">
                <a:solidFill>
                  <a:srgbClr val="002F70"/>
                </a:solidFill>
              </a:rPr>
              <a:t>– offer sample interview questions related to specific assessment components and outcomes</a:t>
            </a:r>
          </a:p>
          <a:p>
            <a:pPr>
              <a:buClr>
                <a:srgbClr val="002F70"/>
              </a:buClr>
            </a:pPr>
            <a:r>
              <a:rPr lang="en-US" sz="1800" b="1" dirty="0">
                <a:solidFill>
                  <a:srgbClr val="002F70"/>
                </a:solidFill>
              </a:rPr>
              <a:t>Coaching and Training Guides </a:t>
            </a:r>
            <a:r>
              <a:rPr lang="en-US" sz="1800" dirty="0">
                <a:solidFill>
                  <a:srgbClr val="002F70"/>
                </a:solidFill>
              </a:rPr>
              <a:t>– present coaching and training best practices related to specific assessment outcomes</a:t>
            </a:r>
          </a:p>
          <a:p>
            <a:pPr>
              <a:buClr>
                <a:srgbClr val="002F70"/>
              </a:buClr>
            </a:pPr>
            <a:r>
              <a:rPr lang="en-US" sz="1800" b="1" dirty="0">
                <a:solidFill>
                  <a:srgbClr val="002F70"/>
                </a:solidFill>
              </a:rPr>
              <a:t>FAQ's </a:t>
            </a:r>
            <a:r>
              <a:rPr lang="en-US" sz="1800" dirty="0">
                <a:solidFill>
                  <a:srgbClr val="002F70"/>
                </a:solidFill>
              </a:rPr>
              <a:t>– answer questions you have about the RightChoice System and its components</a:t>
            </a:r>
          </a:p>
        </p:txBody>
      </p:sp>
      <p:sp>
        <p:nvSpPr>
          <p:cNvPr id="4" name="Title 3"/>
          <p:cNvSpPr>
            <a:spLocks noGrp="1"/>
          </p:cNvSpPr>
          <p:nvPr>
            <p:ph type="title"/>
          </p:nvPr>
        </p:nvSpPr>
        <p:spPr/>
        <p:txBody>
          <a:bodyPr/>
          <a:lstStyle/>
          <a:p>
            <a:r>
              <a:rPr lang="en-US" b="1" dirty="0"/>
              <a:t>Resource Library – One-Stop Shop</a:t>
            </a:r>
          </a:p>
        </p:txBody>
      </p:sp>
      <p:sp>
        <p:nvSpPr>
          <p:cNvPr id="5" name="Slide Number Placeholder 4"/>
          <p:cNvSpPr>
            <a:spLocks noGrp="1"/>
          </p:cNvSpPr>
          <p:nvPr>
            <p:ph type="sldNum" sz="quarter" idx="4294967295"/>
          </p:nvPr>
        </p:nvSpPr>
        <p:spPr/>
        <p:txBody>
          <a:bodyPr/>
          <a:lstStyle/>
          <a:p>
            <a:endParaRPr lang="en-US" sz="900" dirty="0"/>
          </a:p>
        </p:txBody>
      </p:sp>
      <p:pic>
        <p:nvPicPr>
          <p:cNvPr id="8" name="Picture 7"/>
          <p:cNvPicPr>
            <a:picLocks noChangeAspect="1"/>
          </p:cNvPicPr>
          <p:nvPr/>
        </p:nvPicPr>
        <p:blipFill>
          <a:blip r:embed="rId3"/>
          <a:stretch>
            <a:fillRect/>
          </a:stretch>
        </p:blipFill>
        <p:spPr>
          <a:xfrm>
            <a:off x="7179516" y="1848008"/>
            <a:ext cx="4831266" cy="2971642"/>
          </a:xfrm>
          <a:prstGeom prst="rect">
            <a:avLst/>
          </a:prstGeom>
          <a:ln>
            <a:solidFill>
              <a:srgbClr val="9D9795"/>
            </a:solidFill>
          </a:ln>
        </p:spPr>
      </p:pic>
    </p:spTree>
    <p:extLst>
      <p:ext uri="{BB962C8B-B14F-4D97-AF65-F5344CB8AC3E}">
        <p14:creationId xmlns:p14="http://schemas.microsoft.com/office/powerpoint/2010/main" val="189274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Our Agenda…</a:t>
            </a:r>
          </a:p>
        </p:txBody>
      </p:sp>
      <p:sp>
        <p:nvSpPr>
          <p:cNvPr id="6" name="Rectangle 5"/>
          <p:cNvSpPr/>
          <p:nvPr/>
        </p:nvSpPr>
        <p:spPr>
          <a:xfrm>
            <a:off x="4174022" y="1678656"/>
            <a:ext cx="6541603" cy="3170099"/>
          </a:xfrm>
          <a:prstGeom prst="rect">
            <a:avLst/>
          </a:prstGeom>
        </p:spPr>
        <p:txBody>
          <a:bodyPr wrap="square">
            <a:spAutoFit/>
          </a:bodyPr>
          <a:lstStyle/>
          <a:p>
            <a:pPr marL="342900" marR="0" lvl="0" indent="-342900">
              <a:spcBef>
                <a:spcPts val="0"/>
              </a:spcBef>
              <a:spcAft>
                <a:spcPts val="0"/>
              </a:spcAft>
              <a:buSzPct val="80000"/>
              <a:buFont typeface="Symbol" panose="05050102010706020507" pitchFamily="18" charset="2"/>
              <a:buChar char=""/>
            </a:pPr>
            <a:r>
              <a:rPr lang="en-US" sz="4000" b="1" dirty="0">
                <a:solidFill>
                  <a:srgbClr val="002F70"/>
                </a:solidFill>
                <a:latin typeface="Calibri" panose="020F0502020204030204" pitchFamily="34" charset="0"/>
                <a:ea typeface="Times New Roman" panose="02020603050405020304" pitchFamily="18" charset="0"/>
              </a:rPr>
              <a:t>LIMRA’s Philosophy</a:t>
            </a:r>
          </a:p>
          <a:p>
            <a:pPr marL="342900" indent="-342900">
              <a:buSzPct val="80000"/>
              <a:buFont typeface="Symbol" panose="05050102010706020507" pitchFamily="18" charset="2"/>
              <a:buChar char=""/>
            </a:pPr>
            <a:r>
              <a:rPr lang="en-US" sz="4000" b="1" dirty="0">
                <a:solidFill>
                  <a:srgbClr val="002F70"/>
                </a:solidFill>
                <a:latin typeface="Calibri" panose="020F0502020204030204" pitchFamily="34" charset="0"/>
                <a:ea typeface="Calibri" panose="020F0502020204030204" pitchFamily="34" charset="0"/>
              </a:rPr>
              <a:t>Impact of our Assessments</a:t>
            </a:r>
          </a:p>
          <a:p>
            <a:pPr marL="342900" marR="0" lvl="0" indent="-342900">
              <a:spcBef>
                <a:spcPts val="0"/>
              </a:spcBef>
              <a:spcAft>
                <a:spcPts val="0"/>
              </a:spcAft>
              <a:buSzPct val="80000"/>
              <a:buFont typeface="Symbol" panose="05050102010706020507" pitchFamily="18" charset="2"/>
              <a:buChar char=""/>
            </a:pPr>
            <a:r>
              <a:rPr lang="en-US" sz="4000" b="1" dirty="0">
                <a:solidFill>
                  <a:srgbClr val="002F70"/>
                </a:solidFill>
                <a:latin typeface="Calibri" panose="020F0502020204030204" pitchFamily="34" charset="0"/>
                <a:ea typeface="Times New Roman" panose="02020603050405020304" pitchFamily="18" charset="0"/>
              </a:rPr>
              <a:t>Overview of RightChoice and </a:t>
            </a:r>
            <a:r>
              <a:rPr lang="en-US" sz="4000" b="1" dirty="0">
                <a:solidFill>
                  <a:srgbClr val="002F70"/>
                </a:solidFill>
                <a:latin typeface="Calibri" panose="020F0502020204030204" pitchFamily="34" charset="0"/>
                <a:ea typeface="Calibri" panose="020F0502020204030204" pitchFamily="34" charset="0"/>
              </a:rPr>
              <a:t>Key Components</a:t>
            </a:r>
          </a:p>
          <a:p>
            <a:pPr marL="342900" indent="-342900">
              <a:buSzPct val="80000"/>
              <a:buFont typeface="Symbol" panose="05050102010706020507" pitchFamily="18" charset="2"/>
              <a:buChar char=""/>
            </a:pPr>
            <a:r>
              <a:rPr lang="en-US" sz="4000" b="1" dirty="0">
                <a:solidFill>
                  <a:srgbClr val="002F70"/>
                </a:solidFill>
                <a:latin typeface="Calibri" panose="020F0502020204030204" pitchFamily="34" charset="0"/>
                <a:ea typeface="Calibri" panose="020F0502020204030204" pitchFamily="34" charset="0"/>
              </a:rPr>
              <a:t>Next Steps</a:t>
            </a:r>
          </a:p>
        </p:txBody>
      </p:sp>
      <p:pic>
        <p:nvPicPr>
          <p:cNvPr id="1026" name="Picture 2" descr="Picture">
            <a:extLst>
              <a:ext uri="{FF2B5EF4-FFF2-40B4-BE49-F238E27FC236}">
                <a16:creationId xmlns:a16="http://schemas.microsoft.com/office/drawing/2014/main" id="{FA51E742-169B-701F-F711-1F1151762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9" y="1859280"/>
            <a:ext cx="2427746" cy="252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275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C0AB0-E35C-3871-28AE-225ADBB994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62A034-3081-62C9-D6E4-C45607307369}"/>
              </a:ext>
            </a:extLst>
          </p:cNvPr>
          <p:cNvSpPr>
            <a:spLocks noGrp="1"/>
          </p:cNvSpPr>
          <p:nvPr>
            <p:ph type="title"/>
          </p:nvPr>
        </p:nvSpPr>
        <p:spPr/>
        <p:txBody>
          <a:bodyPr>
            <a:normAutofit/>
          </a:bodyPr>
          <a:lstStyle/>
          <a:p>
            <a:r>
              <a:rPr lang="en-US" b="1" dirty="0"/>
              <a:t>Pricing for Members </a:t>
            </a:r>
          </a:p>
        </p:txBody>
      </p:sp>
      <p:graphicFrame>
        <p:nvGraphicFramePr>
          <p:cNvPr id="2" name="Content Placeholder 8">
            <a:extLst>
              <a:ext uri="{FF2B5EF4-FFF2-40B4-BE49-F238E27FC236}">
                <a16:creationId xmlns:a16="http://schemas.microsoft.com/office/drawing/2014/main" id="{058D3C22-B43C-2B15-5585-4906D97AE71D}"/>
              </a:ext>
            </a:extLst>
          </p:cNvPr>
          <p:cNvGraphicFramePr>
            <a:graphicFrameLocks/>
          </p:cNvGraphicFramePr>
          <p:nvPr>
            <p:extLst>
              <p:ext uri="{D42A27DB-BD31-4B8C-83A1-F6EECF244321}">
                <p14:modId xmlns:p14="http://schemas.microsoft.com/office/powerpoint/2010/main" val="3407885644"/>
              </p:ext>
            </p:extLst>
          </p:nvPr>
        </p:nvGraphicFramePr>
        <p:xfrm>
          <a:off x="1619250" y="1924051"/>
          <a:ext cx="8848725" cy="2783384"/>
        </p:xfrm>
        <a:graphic>
          <a:graphicData uri="http://schemas.openxmlformats.org/drawingml/2006/table">
            <a:tbl>
              <a:tblPr firstRow="1" bandRow="1">
                <a:tableStyleId>{16D9F66E-5EB9-4882-86FB-DCBF35E3C3E4}</a:tableStyleId>
              </a:tblPr>
              <a:tblGrid>
                <a:gridCol w="2949575">
                  <a:extLst>
                    <a:ext uri="{9D8B030D-6E8A-4147-A177-3AD203B41FA5}">
                      <a16:colId xmlns:a16="http://schemas.microsoft.com/office/drawing/2014/main" val="3942544785"/>
                    </a:ext>
                  </a:extLst>
                </a:gridCol>
                <a:gridCol w="2949575">
                  <a:extLst>
                    <a:ext uri="{9D8B030D-6E8A-4147-A177-3AD203B41FA5}">
                      <a16:colId xmlns:a16="http://schemas.microsoft.com/office/drawing/2014/main" val="4524102"/>
                    </a:ext>
                  </a:extLst>
                </a:gridCol>
                <a:gridCol w="2949575">
                  <a:extLst>
                    <a:ext uri="{9D8B030D-6E8A-4147-A177-3AD203B41FA5}">
                      <a16:colId xmlns:a16="http://schemas.microsoft.com/office/drawing/2014/main" val="3644129680"/>
                    </a:ext>
                  </a:extLst>
                </a:gridCol>
              </a:tblGrid>
              <a:tr h="1052601">
                <a:tc>
                  <a:txBody>
                    <a:bodyPr/>
                    <a:lstStyle/>
                    <a:p>
                      <a:pPr algn="ctr"/>
                      <a:r>
                        <a:rPr lang="en-US" sz="2000" dirty="0">
                          <a:solidFill>
                            <a:srgbClr val="002F70"/>
                          </a:solidFill>
                        </a:rPr>
                        <a:t>Solution</a:t>
                      </a:r>
                    </a:p>
                  </a:txBody>
                  <a:tcPr marL="68580" marR="68580" marT="34291" marB="34291" anchor="ctr"/>
                </a:tc>
                <a:tc>
                  <a:txBody>
                    <a:bodyPr/>
                    <a:lstStyle/>
                    <a:p>
                      <a:pPr algn="ctr"/>
                      <a:r>
                        <a:rPr lang="en-US" sz="2000" dirty="0">
                          <a:solidFill>
                            <a:srgbClr val="002F70"/>
                          </a:solidFill>
                        </a:rPr>
                        <a:t>Candidates</a:t>
                      </a:r>
                    </a:p>
                  </a:txBody>
                  <a:tcPr marL="68580" marR="68580" marT="34291" marB="34291" anchor="ctr"/>
                </a:tc>
                <a:tc>
                  <a:txBody>
                    <a:bodyPr/>
                    <a:lstStyle/>
                    <a:p>
                      <a:pPr algn="ctr"/>
                      <a:r>
                        <a:rPr lang="en-US" sz="2000" dirty="0">
                          <a:solidFill>
                            <a:srgbClr val="002F70"/>
                          </a:solidFill>
                        </a:rPr>
                        <a:t>Price</a:t>
                      </a:r>
                    </a:p>
                  </a:txBody>
                  <a:tcPr marL="68580" marR="68580" marT="34291" marB="34291" anchor="ctr"/>
                </a:tc>
                <a:extLst>
                  <a:ext uri="{0D108BD9-81ED-4DB2-BD59-A6C34878D82A}">
                    <a16:rowId xmlns:a16="http://schemas.microsoft.com/office/drawing/2014/main" val="2038254587"/>
                  </a:ext>
                </a:extLst>
              </a:tr>
              <a:tr h="1052601">
                <a:tc>
                  <a:txBody>
                    <a:bodyPr/>
                    <a:lstStyle/>
                    <a:p>
                      <a:r>
                        <a:rPr lang="en-US" sz="2000" dirty="0">
                          <a:solidFill>
                            <a:srgbClr val="002F70"/>
                          </a:solidFill>
                        </a:rPr>
                        <a:t>Any 3 assessments within RightChoice*</a:t>
                      </a:r>
                    </a:p>
                  </a:txBody>
                  <a:tcPr marL="68580" marR="68580" marT="34291" marB="34291" anchor="ctr"/>
                </a:tc>
                <a:tc>
                  <a:txBody>
                    <a:bodyPr/>
                    <a:lstStyle/>
                    <a:p>
                      <a:pPr algn="ctr"/>
                      <a:r>
                        <a:rPr lang="en-US" sz="2000" dirty="0">
                          <a:solidFill>
                            <a:srgbClr val="002F70"/>
                          </a:solidFill>
                        </a:rPr>
                        <a:t>Up to 1,500</a:t>
                      </a:r>
                    </a:p>
                  </a:txBody>
                  <a:tcPr marL="68580" marR="68580" marT="34291" marB="34291" anchor="ctr"/>
                </a:tc>
                <a:tc>
                  <a:txBody>
                    <a:bodyPr/>
                    <a:lstStyle/>
                    <a:p>
                      <a:pPr algn="ctr"/>
                      <a:r>
                        <a:rPr lang="en-US" sz="2000" dirty="0">
                          <a:solidFill>
                            <a:srgbClr val="002F70"/>
                          </a:solidFill>
                        </a:rPr>
                        <a:t>$35 per candidate</a:t>
                      </a:r>
                    </a:p>
                  </a:txBody>
                  <a:tcPr marL="68580" marR="68580" marT="34291" marB="34291" anchor="ctr"/>
                </a:tc>
                <a:extLst>
                  <a:ext uri="{0D108BD9-81ED-4DB2-BD59-A6C34878D82A}">
                    <a16:rowId xmlns:a16="http://schemas.microsoft.com/office/drawing/2014/main" val="1179676205"/>
                  </a:ext>
                </a:extLst>
              </a:tr>
              <a:tr h="529472">
                <a:tc>
                  <a:txBody>
                    <a:bodyPr/>
                    <a:lstStyle/>
                    <a:p>
                      <a:r>
                        <a:rPr lang="en-US" sz="2000" dirty="0">
                          <a:solidFill>
                            <a:srgbClr val="002F70"/>
                          </a:solidFill>
                        </a:rPr>
                        <a:t>Personality Styles Profile  (PSP)</a:t>
                      </a:r>
                    </a:p>
                  </a:txBody>
                  <a:tcPr marL="68580" marR="68580" marT="34291" marB="34291" anchor="ctr"/>
                </a:tc>
                <a:tc>
                  <a:txBody>
                    <a:bodyPr/>
                    <a:lstStyle/>
                    <a:p>
                      <a:pPr algn="ctr"/>
                      <a:r>
                        <a:rPr lang="en-US" sz="2000" dirty="0">
                          <a:solidFill>
                            <a:srgbClr val="002F70"/>
                          </a:solidFill>
                        </a:rPr>
                        <a:t> Up to 1,500</a:t>
                      </a:r>
                    </a:p>
                  </a:txBody>
                  <a:tcPr marL="68580" marR="68580" marT="34291" marB="34291" anchor="ctr"/>
                </a:tc>
                <a:tc>
                  <a:txBody>
                    <a:bodyPr/>
                    <a:lstStyle/>
                    <a:p>
                      <a:pPr algn="ctr"/>
                      <a:r>
                        <a:rPr lang="en-US" sz="2000" dirty="0">
                          <a:solidFill>
                            <a:srgbClr val="002F70"/>
                          </a:solidFill>
                        </a:rPr>
                        <a:t>$35 per candidate</a:t>
                      </a:r>
                    </a:p>
                  </a:txBody>
                  <a:tcPr marL="68580" marR="68580" marT="34291" marB="34291" anchor="ctr"/>
                </a:tc>
                <a:extLst>
                  <a:ext uri="{0D108BD9-81ED-4DB2-BD59-A6C34878D82A}">
                    <a16:rowId xmlns:a16="http://schemas.microsoft.com/office/drawing/2014/main" val="3511810684"/>
                  </a:ext>
                </a:extLst>
              </a:tr>
            </a:tbl>
          </a:graphicData>
        </a:graphic>
      </p:graphicFrame>
      <p:sp>
        <p:nvSpPr>
          <p:cNvPr id="3" name="TextBox 2">
            <a:extLst>
              <a:ext uri="{FF2B5EF4-FFF2-40B4-BE49-F238E27FC236}">
                <a16:creationId xmlns:a16="http://schemas.microsoft.com/office/drawing/2014/main" id="{23EFA8DC-E344-E0D2-2172-D8ACBB7B3BA0}"/>
              </a:ext>
            </a:extLst>
          </p:cNvPr>
          <p:cNvSpPr txBox="1"/>
          <p:nvPr/>
        </p:nvSpPr>
        <p:spPr>
          <a:xfrm>
            <a:off x="1619250" y="4886325"/>
            <a:ext cx="4734694" cy="276999"/>
          </a:xfrm>
          <a:prstGeom prst="rect">
            <a:avLst/>
          </a:prstGeom>
          <a:noFill/>
        </p:spPr>
        <p:txBody>
          <a:bodyPr wrap="none" rtlCol="0">
            <a:spAutoFit/>
          </a:bodyPr>
          <a:lstStyle/>
          <a:p>
            <a:r>
              <a:rPr lang="en-US" sz="1200" b="1" dirty="0">
                <a:solidFill>
                  <a:srgbClr val="002F70"/>
                </a:solidFill>
              </a:rPr>
              <a:t>*SuccessPredictor, SalesPersona, CareerView, LeaderPersona</a:t>
            </a:r>
          </a:p>
        </p:txBody>
      </p:sp>
    </p:spTree>
    <p:extLst>
      <p:ext uri="{BB962C8B-B14F-4D97-AF65-F5344CB8AC3E}">
        <p14:creationId xmlns:p14="http://schemas.microsoft.com/office/powerpoint/2010/main" val="202939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t>Kathy Reid * </a:t>
            </a:r>
            <a:r>
              <a:rPr lang="en-US" sz="2400" b="1" dirty="0">
                <a:hlinkClick r:id="rId2">
                  <a:extLst>
                    <a:ext uri="{A12FA001-AC4F-418D-AE19-62706E023703}">
                      <ahyp:hlinkClr xmlns:ahyp="http://schemas.microsoft.com/office/drawing/2018/hyperlinkcolor" val="tx"/>
                    </a:ext>
                  </a:extLst>
                </a:hlinkClick>
              </a:rPr>
              <a:t>kreid@limra.com</a:t>
            </a:r>
            <a:r>
              <a:rPr lang="en-US" sz="2400" b="1" dirty="0"/>
              <a:t> and Ben Pharr* </a:t>
            </a:r>
            <a:r>
              <a:rPr lang="en-US" sz="2400" b="1" u="sng" dirty="0"/>
              <a:t>overmeyern@loma.org</a:t>
            </a:r>
          </a:p>
        </p:txBody>
      </p:sp>
      <p:sp>
        <p:nvSpPr>
          <p:cNvPr id="3" name="Slide Number Placeholder 2"/>
          <p:cNvSpPr>
            <a:spLocks noGrp="1"/>
          </p:cNvSpPr>
          <p:nvPr>
            <p:ph type="sldNum" sz="quarter" idx="4294967295"/>
          </p:nvPr>
        </p:nvSpPr>
        <p:spPr/>
        <p:txBody>
          <a:bodyPr/>
          <a:lstStyle/>
          <a:p>
            <a:fld id="{FA06F0F5-DF6A-4E0E-AC03-6B0D0B0A1300}" type="slidenum">
              <a:rPr lang="en-US" sz="900" smtClean="0"/>
              <a:pPr/>
              <a:t>31</a:t>
            </a:fld>
            <a:endParaRPr lang="en-US" sz="900" dirty="0"/>
          </a:p>
        </p:txBody>
      </p:sp>
    </p:spTree>
    <p:extLst>
      <p:ext uri="{BB962C8B-B14F-4D97-AF65-F5344CB8AC3E}">
        <p14:creationId xmlns:p14="http://schemas.microsoft.com/office/powerpoint/2010/main" val="10998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Story of our Assessments: Our Philosophy</a:t>
            </a:r>
          </a:p>
        </p:txBody>
      </p:sp>
      <p:sp>
        <p:nvSpPr>
          <p:cNvPr id="5" name="Slide Number Placeholder 4"/>
          <p:cNvSpPr>
            <a:spLocks noGrp="1"/>
          </p:cNvSpPr>
          <p:nvPr>
            <p:ph type="sldNum" sz="quarter" idx="4294967295"/>
          </p:nvPr>
        </p:nvSpPr>
        <p:spPr/>
        <p:txBody>
          <a:bodyPr/>
          <a:lstStyle/>
          <a:p>
            <a:fld id="{FA06F0F5-DF6A-4E0E-AC03-6B0D0B0A1300}" type="slidenum">
              <a:rPr lang="en-US" sz="900" smtClean="0"/>
              <a:pPr/>
              <a:t>4</a:t>
            </a:fld>
            <a:endParaRPr lang="en-US" sz="900" dirty="0"/>
          </a:p>
        </p:txBody>
      </p:sp>
      <p:sp>
        <p:nvSpPr>
          <p:cNvPr id="8" name="Rectangle 7"/>
          <p:cNvSpPr/>
          <p:nvPr/>
        </p:nvSpPr>
        <p:spPr>
          <a:xfrm>
            <a:off x="1420428" y="2773121"/>
            <a:ext cx="3857469" cy="3147026"/>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67481" y="2903213"/>
            <a:ext cx="3641185" cy="2323713"/>
          </a:xfrm>
          <a:prstGeom prst="rect">
            <a:avLst/>
          </a:prstGeom>
        </p:spPr>
        <p:txBody>
          <a:bodyPr wrap="square">
            <a:spAutoFit/>
          </a:bodyPr>
          <a:lstStyle/>
          <a:p>
            <a:pPr marL="171450" indent="-171450">
              <a:spcAft>
                <a:spcPts val="600"/>
              </a:spcAft>
              <a:buFont typeface="Arial" panose="020B0604020202020204" pitchFamily="34" charset="0"/>
              <a:buChar char="•"/>
            </a:pPr>
            <a:r>
              <a:rPr lang="en-US" sz="2000" b="1" dirty="0">
                <a:solidFill>
                  <a:srgbClr val="002F70"/>
                </a:solidFill>
                <a:latin typeface="Calibri" panose="020F0502020204030204" pitchFamily="34" charset="0"/>
              </a:rPr>
              <a:t>80+ years of continued refinement and dynamic development of assessment methodologies </a:t>
            </a:r>
          </a:p>
          <a:p>
            <a:pPr marL="171450" indent="-171450">
              <a:spcAft>
                <a:spcPts val="600"/>
              </a:spcAft>
              <a:buFont typeface="Arial" panose="020B0604020202020204" pitchFamily="34" charset="0"/>
              <a:buChar char="•"/>
            </a:pPr>
            <a:r>
              <a:rPr lang="en-US" sz="2000" b="1" dirty="0">
                <a:solidFill>
                  <a:srgbClr val="002F70"/>
                </a:solidFill>
                <a:latin typeface="Calibri" panose="020F0502020204030204" pitchFamily="34" charset="0"/>
              </a:rPr>
              <a:t>Extensively validated and updated assessment solutions specifically for our industry</a:t>
            </a:r>
          </a:p>
        </p:txBody>
      </p:sp>
      <p:sp>
        <p:nvSpPr>
          <p:cNvPr id="10" name="Rectangle 9"/>
          <p:cNvSpPr/>
          <p:nvPr/>
        </p:nvSpPr>
        <p:spPr>
          <a:xfrm>
            <a:off x="1419778" y="1896959"/>
            <a:ext cx="3858768" cy="877467"/>
          </a:xfrm>
          <a:prstGeom prst="rect">
            <a:avLst/>
          </a:prstGeom>
          <a:solidFill>
            <a:srgbClr val="F9C606"/>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E297B020-5162-4D5C-B266-201B74FD7BED}"/>
              </a:ext>
            </a:extLst>
          </p:cNvPr>
          <p:cNvSpPr txBox="1">
            <a:spLocks/>
          </p:cNvSpPr>
          <p:nvPr/>
        </p:nvSpPr>
        <p:spPr>
          <a:xfrm>
            <a:off x="2170319" y="2046056"/>
            <a:ext cx="2357687" cy="579273"/>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2400" b="1" kern="0" dirty="0">
                <a:solidFill>
                  <a:srgbClr val="002F70"/>
                </a:solidFill>
                <a:latin typeface="+mj-lt"/>
              </a:rPr>
              <a:t>Expertise</a:t>
            </a:r>
          </a:p>
        </p:txBody>
      </p:sp>
      <p:sp>
        <p:nvSpPr>
          <p:cNvPr id="13" name="Rectangle 12"/>
          <p:cNvSpPr/>
          <p:nvPr/>
        </p:nvSpPr>
        <p:spPr>
          <a:xfrm>
            <a:off x="6149610" y="2776733"/>
            <a:ext cx="3858768" cy="3142690"/>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222579" y="2903213"/>
            <a:ext cx="3712830" cy="3016210"/>
          </a:xfrm>
          <a:prstGeom prst="rect">
            <a:avLst/>
          </a:prstGeom>
        </p:spPr>
        <p:txBody>
          <a:bodyPr wrap="square">
            <a:spAutoFit/>
          </a:bodyPr>
          <a:lstStyle/>
          <a:p>
            <a:pPr marL="171450" indent="-171450">
              <a:spcAft>
                <a:spcPts val="600"/>
              </a:spcAft>
              <a:buFont typeface="Arial" panose="020B0604020202020204" pitchFamily="34" charset="0"/>
              <a:buChar char="•"/>
            </a:pPr>
            <a:r>
              <a:rPr lang="en-US" sz="2000" b="1" dirty="0">
                <a:solidFill>
                  <a:srgbClr val="002F70"/>
                </a:solidFill>
                <a:latin typeface="Calibri" panose="020F0502020204030204" pitchFamily="34" charset="0"/>
              </a:rPr>
              <a:t>Broad and deep data sources enable us to anticipate needs and develop timely solutions with a research-based approach</a:t>
            </a:r>
          </a:p>
          <a:p>
            <a:pPr marL="171450" indent="-171450">
              <a:spcAft>
                <a:spcPts val="600"/>
              </a:spcAft>
              <a:buFont typeface="Arial" panose="020B0604020202020204" pitchFamily="34" charset="0"/>
              <a:buChar char="•"/>
            </a:pPr>
            <a:r>
              <a:rPr lang="en-US" sz="2000" b="1" dirty="0">
                <a:solidFill>
                  <a:srgbClr val="002F70"/>
                </a:solidFill>
                <a:latin typeface="Calibri" panose="020F0502020204030204" pitchFamily="34" charset="0"/>
              </a:rPr>
              <a:t>60 million candidates assessed</a:t>
            </a:r>
          </a:p>
          <a:p>
            <a:pPr marL="171450" indent="-171450">
              <a:spcAft>
                <a:spcPts val="600"/>
              </a:spcAft>
              <a:buFont typeface="Arial" panose="020B0604020202020204" pitchFamily="34" charset="0"/>
              <a:buChar char="•"/>
            </a:pPr>
            <a:r>
              <a:rPr lang="en-US" sz="2000" b="1" dirty="0">
                <a:solidFill>
                  <a:srgbClr val="002F70"/>
                </a:solidFill>
                <a:latin typeface="Calibri" panose="020F0502020204030204" pitchFamily="34" charset="0"/>
              </a:rPr>
              <a:t>200+ companies use our assessment solutions worldwide</a:t>
            </a:r>
          </a:p>
        </p:txBody>
      </p:sp>
      <p:sp>
        <p:nvSpPr>
          <p:cNvPr id="15" name="Rectangle 14"/>
          <p:cNvSpPr/>
          <p:nvPr/>
        </p:nvSpPr>
        <p:spPr>
          <a:xfrm>
            <a:off x="6149610" y="1896959"/>
            <a:ext cx="3858768" cy="877824"/>
          </a:xfrm>
          <a:prstGeom prst="rect">
            <a:avLst/>
          </a:prstGeom>
          <a:solidFill>
            <a:srgbClr val="F9C606"/>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E297B020-5162-4D5C-B266-201B74FD7BED}"/>
              </a:ext>
            </a:extLst>
          </p:cNvPr>
          <p:cNvSpPr txBox="1">
            <a:spLocks/>
          </p:cNvSpPr>
          <p:nvPr/>
        </p:nvSpPr>
        <p:spPr>
          <a:xfrm>
            <a:off x="7068405" y="2121102"/>
            <a:ext cx="2021178" cy="429180"/>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lnSpc>
                <a:spcPct val="110000"/>
              </a:lnSpc>
              <a:spcBef>
                <a:spcPts val="75"/>
              </a:spcBef>
              <a:buSzPct val="100000"/>
            </a:pPr>
            <a:r>
              <a:rPr lang="en-US" sz="2400" b="1" kern="0" dirty="0">
                <a:solidFill>
                  <a:srgbClr val="002F70"/>
                </a:solidFill>
                <a:latin typeface="+mj-lt"/>
              </a:rPr>
              <a:t>Data</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876" y="2049943"/>
            <a:ext cx="663551" cy="663551"/>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754" y="2015964"/>
            <a:ext cx="638152" cy="638152"/>
          </a:xfrm>
          <a:prstGeom prst="rect">
            <a:avLst/>
          </a:prstGeom>
        </p:spPr>
      </p:pic>
      <p:sp>
        <p:nvSpPr>
          <p:cNvPr id="32" name="Rectangle 31"/>
          <p:cNvSpPr/>
          <p:nvPr/>
        </p:nvSpPr>
        <p:spPr>
          <a:xfrm>
            <a:off x="240758" y="984428"/>
            <a:ext cx="11207529" cy="830997"/>
          </a:xfrm>
          <a:prstGeom prst="rect">
            <a:avLst/>
          </a:prstGeom>
        </p:spPr>
        <p:txBody>
          <a:bodyPr wrap="square">
            <a:spAutoFit/>
          </a:bodyPr>
          <a:lstStyle/>
          <a:p>
            <a:pPr algn="ctr"/>
            <a:r>
              <a:rPr lang="en-US" sz="2400" b="1" dirty="0">
                <a:solidFill>
                  <a:srgbClr val="002F70"/>
                </a:solidFill>
                <a:latin typeface="Calibri" panose="020F0502020204030204" pitchFamily="34" charset="0"/>
              </a:rPr>
              <a:t>We understand the hiring and onboarding challenges unique to our industry and draw on historically broad and deep data sources in support of our assessments. </a:t>
            </a:r>
          </a:p>
        </p:txBody>
      </p:sp>
    </p:spTree>
    <p:extLst>
      <p:ext uri="{BB962C8B-B14F-4D97-AF65-F5344CB8AC3E}">
        <p14:creationId xmlns:p14="http://schemas.microsoft.com/office/powerpoint/2010/main" val="168452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LIMRA’s Philosophy </a:t>
            </a:r>
            <a:endParaRPr lang="en-US" dirty="0"/>
          </a:p>
        </p:txBody>
      </p:sp>
      <p:graphicFrame>
        <p:nvGraphicFramePr>
          <p:cNvPr id="5" name="Diagram 4"/>
          <p:cNvGraphicFramePr/>
          <p:nvPr>
            <p:extLst>
              <p:ext uri="{D42A27DB-BD31-4B8C-83A1-F6EECF244321}">
                <p14:modId xmlns:p14="http://schemas.microsoft.com/office/powerpoint/2010/main" val="1028204825"/>
              </p:ext>
            </p:extLst>
          </p:nvPr>
        </p:nvGraphicFramePr>
        <p:xfrm>
          <a:off x="2228769" y="859477"/>
          <a:ext cx="7505539" cy="569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Point Star 5"/>
          <p:cNvSpPr/>
          <p:nvPr/>
        </p:nvSpPr>
        <p:spPr>
          <a:xfrm>
            <a:off x="3908875" y="2532767"/>
            <a:ext cx="370727" cy="289329"/>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5-Point Star 12"/>
          <p:cNvSpPr/>
          <p:nvPr/>
        </p:nvSpPr>
        <p:spPr>
          <a:xfrm>
            <a:off x="4366169" y="2536385"/>
            <a:ext cx="370727" cy="289329"/>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5-Point Star 13"/>
          <p:cNvSpPr/>
          <p:nvPr/>
        </p:nvSpPr>
        <p:spPr>
          <a:xfrm>
            <a:off x="4150697" y="3122602"/>
            <a:ext cx="370727" cy="289329"/>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5-Point Star 14"/>
          <p:cNvSpPr/>
          <p:nvPr/>
        </p:nvSpPr>
        <p:spPr>
          <a:xfrm>
            <a:off x="5019135" y="4549082"/>
            <a:ext cx="370727" cy="289329"/>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5-Point Star 15"/>
          <p:cNvSpPr/>
          <p:nvPr/>
        </p:nvSpPr>
        <p:spPr>
          <a:xfrm>
            <a:off x="4648408" y="3122602"/>
            <a:ext cx="370727" cy="289329"/>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09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4824F-7DEA-BB0C-A8EF-88C1857F80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F1BB6F-937A-2B1A-3DF8-BCF6D4A680A9}"/>
              </a:ext>
            </a:extLst>
          </p:cNvPr>
          <p:cNvSpPr>
            <a:spLocks noGrp="1"/>
          </p:cNvSpPr>
          <p:nvPr>
            <p:ph type="title"/>
          </p:nvPr>
        </p:nvSpPr>
        <p:spPr/>
        <p:txBody>
          <a:bodyPr>
            <a:normAutofit/>
          </a:bodyPr>
          <a:lstStyle/>
          <a:p>
            <a:r>
              <a:rPr lang="en-US" b="1" dirty="0"/>
              <a:t>LIMRA’s Philosophy</a:t>
            </a:r>
          </a:p>
        </p:txBody>
      </p:sp>
      <p:pic>
        <p:nvPicPr>
          <p:cNvPr id="16386" name="Picture 2">
            <a:extLst>
              <a:ext uri="{FF2B5EF4-FFF2-40B4-BE49-F238E27FC236}">
                <a16:creationId xmlns:a16="http://schemas.microsoft.com/office/drawing/2014/main" id="{E8C2D700-E84D-392F-0C42-BD610A7AC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661" y="1542365"/>
            <a:ext cx="3543965" cy="35864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04750E7-064C-4E38-92AC-46EC5211ED65}"/>
              </a:ext>
            </a:extLst>
          </p:cNvPr>
          <p:cNvSpPr/>
          <p:nvPr/>
        </p:nvSpPr>
        <p:spPr>
          <a:xfrm>
            <a:off x="5394958" y="4082979"/>
            <a:ext cx="6501385" cy="1323439"/>
          </a:xfrm>
          <a:prstGeom prst="rect">
            <a:avLst/>
          </a:prstGeom>
        </p:spPr>
        <p:txBody>
          <a:bodyPr wrap="square">
            <a:spAutoFit/>
          </a:bodyPr>
          <a:lstStyle/>
          <a:p>
            <a:pPr>
              <a:buSzPct val="80000"/>
            </a:pPr>
            <a:r>
              <a:rPr lang="en-US" sz="4000" b="1" dirty="0">
                <a:solidFill>
                  <a:srgbClr val="002F70"/>
                </a:solidFill>
                <a:latin typeface="Calibri" panose="020F0502020204030204" pitchFamily="34" charset="0"/>
                <a:ea typeface="Calibri" panose="020F0502020204030204" pitchFamily="34" charset="0"/>
              </a:rPr>
              <a:t>Will they fit in your sales organization/culture?</a:t>
            </a:r>
          </a:p>
        </p:txBody>
      </p:sp>
      <p:sp>
        <p:nvSpPr>
          <p:cNvPr id="7" name="Rectangle 6">
            <a:extLst>
              <a:ext uri="{FF2B5EF4-FFF2-40B4-BE49-F238E27FC236}">
                <a16:creationId xmlns:a16="http://schemas.microsoft.com/office/drawing/2014/main" id="{3352532B-2F0F-7800-4302-C61182ACCB01}"/>
              </a:ext>
            </a:extLst>
          </p:cNvPr>
          <p:cNvSpPr/>
          <p:nvPr/>
        </p:nvSpPr>
        <p:spPr>
          <a:xfrm>
            <a:off x="5394959" y="3093882"/>
            <a:ext cx="3040912" cy="707886"/>
          </a:xfrm>
          <a:prstGeom prst="rect">
            <a:avLst/>
          </a:prstGeom>
        </p:spPr>
        <p:txBody>
          <a:bodyPr wrap="square">
            <a:spAutoFit/>
          </a:bodyPr>
          <a:lstStyle/>
          <a:p>
            <a:pPr>
              <a:buSzPct val="80000"/>
            </a:pPr>
            <a:r>
              <a:rPr lang="en-US" sz="4000" b="1" dirty="0">
                <a:solidFill>
                  <a:srgbClr val="002F70"/>
                </a:solidFill>
                <a:latin typeface="Calibri" panose="020F0502020204030204" pitchFamily="34" charset="0"/>
                <a:ea typeface="Calibri" panose="020F0502020204030204" pitchFamily="34" charset="0"/>
              </a:rPr>
              <a:t>Will they?</a:t>
            </a:r>
          </a:p>
        </p:txBody>
      </p:sp>
      <p:sp>
        <p:nvSpPr>
          <p:cNvPr id="8" name="Rectangle 7">
            <a:extLst>
              <a:ext uri="{FF2B5EF4-FFF2-40B4-BE49-F238E27FC236}">
                <a16:creationId xmlns:a16="http://schemas.microsoft.com/office/drawing/2014/main" id="{06235DE6-B108-54C8-8288-B20F5D54F653}"/>
              </a:ext>
            </a:extLst>
          </p:cNvPr>
          <p:cNvSpPr/>
          <p:nvPr/>
        </p:nvSpPr>
        <p:spPr>
          <a:xfrm>
            <a:off x="5394959" y="2104786"/>
            <a:ext cx="3997842" cy="707886"/>
          </a:xfrm>
          <a:prstGeom prst="rect">
            <a:avLst/>
          </a:prstGeom>
        </p:spPr>
        <p:txBody>
          <a:bodyPr wrap="square">
            <a:spAutoFit/>
          </a:bodyPr>
          <a:lstStyle/>
          <a:p>
            <a:pPr>
              <a:buSzPct val="80000"/>
            </a:pPr>
            <a:r>
              <a:rPr lang="en-US" sz="4000" b="1" dirty="0">
                <a:solidFill>
                  <a:srgbClr val="002F70"/>
                </a:solidFill>
                <a:latin typeface="Calibri" panose="020F0502020204030204" pitchFamily="34" charset="0"/>
                <a:ea typeface="Calibri" panose="020F0502020204030204" pitchFamily="34" charset="0"/>
              </a:rPr>
              <a:t>Can they?</a:t>
            </a:r>
          </a:p>
        </p:txBody>
      </p:sp>
    </p:spTree>
    <p:extLst>
      <p:ext uri="{BB962C8B-B14F-4D97-AF65-F5344CB8AC3E}">
        <p14:creationId xmlns:p14="http://schemas.microsoft.com/office/powerpoint/2010/main" val="1112584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A734C-D17B-D622-71E1-8CD9281DDC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675DF3-BD93-B455-3339-F6DF807E8A55}"/>
              </a:ext>
            </a:extLst>
          </p:cNvPr>
          <p:cNvSpPr>
            <a:spLocks noGrp="1"/>
          </p:cNvSpPr>
          <p:nvPr>
            <p:ph type="title"/>
          </p:nvPr>
        </p:nvSpPr>
        <p:spPr/>
        <p:txBody>
          <a:bodyPr/>
          <a:lstStyle/>
          <a:p>
            <a:r>
              <a:rPr lang="en-US" b="1" dirty="0"/>
              <a:t>LIMRA’s Philosophy </a:t>
            </a:r>
          </a:p>
        </p:txBody>
      </p:sp>
      <p:sp>
        <p:nvSpPr>
          <p:cNvPr id="5" name="Slide Number Placeholder 4">
            <a:extLst>
              <a:ext uri="{FF2B5EF4-FFF2-40B4-BE49-F238E27FC236}">
                <a16:creationId xmlns:a16="http://schemas.microsoft.com/office/drawing/2014/main" id="{89074AA1-3E0D-7BE8-019F-BA0619A9FAD6}"/>
              </a:ext>
            </a:extLst>
          </p:cNvPr>
          <p:cNvSpPr>
            <a:spLocks noGrp="1"/>
          </p:cNvSpPr>
          <p:nvPr>
            <p:ph type="sldNum" sz="quarter" idx="4294967295"/>
          </p:nvPr>
        </p:nvSpPr>
        <p:spPr/>
        <p:txBody>
          <a:bodyPr/>
          <a:lstStyle/>
          <a:p>
            <a:fld id="{FA06F0F5-DF6A-4E0E-AC03-6B0D0B0A1300}" type="slidenum">
              <a:rPr lang="en-US" sz="900" smtClean="0"/>
              <a:pPr/>
              <a:t>7</a:t>
            </a:fld>
            <a:endParaRPr lang="en-US" sz="900" dirty="0"/>
          </a:p>
        </p:txBody>
      </p:sp>
      <p:grpSp>
        <p:nvGrpSpPr>
          <p:cNvPr id="3" name="Group 2">
            <a:extLst>
              <a:ext uri="{FF2B5EF4-FFF2-40B4-BE49-F238E27FC236}">
                <a16:creationId xmlns:a16="http://schemas.microsoft.com/office/drawing/2014/main" id="{DC19BE30-B181-5BE5-D574-84B5C6F14E53}"/>
              </a:ext>
            </a:extLst>
          </p:cNvPr>
          <p:cNvGrpSpPr/>
          <p:nvPr/>
        </p:nvGrpSpPr>
        <p:grpSpPr>
          <a:xfrm>
            <a:off x="1194455" y="859477"/>
            <a:ext cx="10889515" cy="5947091"/>
            <a:chOff x="1194455" y="859477"/>
            <a:chExt cx="10889515" cy="5947091"/>
          </a:xfrm>
        </p:grpSpPr>
        <p:pic>
          <p:nvPicPr>
            <p:cNvPr id="7" name="Picture 6">
              <a:extLst>
                <a:ext uri="{FF2B5EF4-FFF2-40B4-BE49-F238E27FC236}">
                  <a16:creationId xmlns:a16="http://schemas.microsoft.com/office/drawing/2014/main" id="{AF960028-C4A8-2198-C43A-11F2AEC114DE}"/>
                </a:ext>
              </a:extLst>
            </p:cNvPr>
            <p:cNvPicPr>
              <a:picLocks noChangeAspect="1"/>
            </p:cNvPicPr>
            <p:nvPr/>
          </p:nvPicPr>
          <p:blipFill>
            <a:blip r:embed="rId3"/>
            <a:stretch>
              <a:fillRect/>
            </a:stretch>
          </p:blipFill>
          <p:spPr>
            <a:xfrm>
              <a:off x="1194455" y="859477"/>
              <a:ext cx="9265804" cy="5564472"/>
            </a:xfrm>
            <a:prstGeom prst="rect">
              <a:avLst/>
            </a:prstGeom>
          </p:spPr>
        </p:pic>
        <p:sp>
          <p:nvSpPr>
            <p:cNvPr id="8" name="TextBox 7">
              <a:extLst>
                <a:ext uri="{FF2B5EF4-FFF2-40B4-BE49-F238E27FC236}">
                  <a16:creationId xmlns:a16="http://schemas.microsoft.com/office/drawing/2014/main" id="{53E8EC89-B577-2F0C-4B14-157E0943FB17}"/>
                </a:ext>
              </a:extLst>
            </p:cNvPr>
            <p:cNvSpPr txBox="1"/>
            <p:nvPr/>
          </p:nvSpPr>
          <p:spPr>
            <a:xfrm>
              <a:off x="4162044" y="941773"/>
              <a:ext cx="3867912" cy="646331"/>
            </a:xfrm>
            <a:prstGeom prst="rect">
              <a:avLst/>
            </a:prstGeom>
            <a:solidFill>
              <a:schemeClr val="bg1"/>
            </a:solidFill>
          </p:spPr>
          <p:txBody>
            <a:bodyPr wrap="square" rtlCol="0">
              <a:spAutoFit/>
            </a:bodyPr>
            <a:lstStyle/>
            <a:p>
              <a:r>
                <a:rPr lang="en-US" b="1" dirty="0">
                  <a:solidFill>
                    <a:srgbClr val="002F70"/>
                  </a:solidFill>
                </a:rPr>
                <a:t>First Year Commissions by Class</a:t>
              </a:r>
            </a:p>
            <a:p>
              <a:endParaRPr lang="en-US" dirty="0"/>
            </a:p>
          </p:txBody>
        </p:sp>
        <p:sp>
          <p:nvSpPr>
            <p:cNvPr id="2" name="Rectangle 1">
              <a:extLst>
                <a:ext uri="{FF2B5EF4-FFF2-40B4-BE49-F238E27FC236}">
                  <a16:creationId xmlns:a16="http://schemas.microsoft.com/office/drawing/2014/main" id="{459FA569-43F7-D5BC-A3B7-7268EC6751AF}"/>
                </a:ext>
              </a:extLst>
            </p:cNvPr>
            <p:cNvSpPr/>
            <p:nvPr/>
          </p:nvSpPr>
          <p:spPr>
            <a:xfrm>
              <a:off x="10000527" y="5916227"/>
              <a:ext cx="2083443" cy="890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40487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E711D-B7A0-B9C1-6634-6F758D2B14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7979E8-28FA-4B7B-D016-B9023401CFEA}"/>
              </a:ext>
            </a:extLst>
          </p:cNvPr>
          <p:cNvSpPr>
            <a:spLocks noGrp="1"/>
          </p:cNvSpPr>
          <p:nvPr>
            <p:ph type="title"/>
          </p:nvPr>
        </p:nvSpPr>
        <p:spPr/>
        <p:txBody>
          <a:bodyPr/>
          <a:lstStyle/>
          <a:p>
            <a:r>
              <a:rPr lang="en-US" b="1" dirty="0"/>
              <a:t>LIMRA’s Philosophy </a:t>
            </a:r>
          </a:p>
        </p:txBody>
      </p:sp>
      <p:sp>
        <p:nvSpPr>
          <p:cNvPr id="5" name="Slide Number Placeholder 4">
            <a:extLst>
              <a:ext uri="{FF2B5EF4-FFF2-40B4-BE49-F238E27FC236}">
                <a16:creationId xmlns:a16="http://schemas.microsoft.com/office/drawing/2014/main" id="{21F165AC-089C-76C4-4785-6193B22F80EE}"/>
              </a:ext>
            </a:extLst>
          </p:cNvPr>
          <p:cNvSpPr>
            <a:spLocks noGrp="1"/>
          </p:cNvSpPr>
          <p:nvPr>
            <p:ph type="sldNum" sz="quarter" idx="4294967295"/>
          </p:nvPr>
        </p:nvSpPr>
        <p:spPr/>
        <p:txBody>
          <a:bodyPr/>
          <a:lstStyle/>
          <a:p>
            <a:fld id="{FA06F0F5-DF6A-4E0E-AC03-6B0D0B0A1300}" type="slidenum">
              <a:rPr lang="en-US" sz="900" smtClean="0"/>
              <a:pPr/>
              <a:t>8</a:t>
            </a:fld>
            <a:endParaRPr lang="en-US" sz="900" dirty="0"/>
          </a:p>
        </p:txBody>
      </p:sp>
      <p:grpSp>
        <p:nvGrpSpPr>
          <p:cNvPr id="11" name="Group 10">
            <a:extLst>
              <a:ext uri="{FF2B5EF4-FFF2-40B4-BE49-F238E27FC236}">
                <a16:creationId xmlns:a16="http://schemas.microsoft.com/office/drawing/2014/main" id="{76BE9201-3BBA-6589-D599-C7607A2A7AA3}"/>
              </a:ext>
            </a:extLst>
          </p:cNvPr>
          <p:cNvGrpSpPr/>
          <p:nvPr/>
        </p:nvGrpSpPr>
        <p:grpSpPr>
          <a:xfrm>
            <a:off x="657225" y="859477"/>
            <a:ext cx="9334500" cy="5553566"/>
            <a:chOff x="752475" y="859477"/>
            <a:chExt cx="9334500" cy="5553566"/>
          </a:xfrm>
        </p:grpSpPr>
        <p:pic>
          <p:nvPicPr>
            <p:cNvPr id="9" name="Picture 8">
              <a:extLst>
                <a:ext uri="{FF2B5EF4-FFF2-40B4-BE49-F238E27FC236}">
                  <a16:creationId xmlns:a16="http://schemas.microsoft.com/office/drawing/2014/main" id="{EE80A6A6-5759-186C-3195-5BAFC220F5A9}"/>
                </a:ext>
              </a:extLst>
            </p:cNvPr>
            <p:cNvPicPr>
              <a:picLocks noChangeAspect="1"/>
            </p:cNvPicPr>
            <p:nvPr/>
          </p:nvPicPr>
          <p:blipFill>
            <a:blip r:embed="rId3"/>
            <a:stretch>
              <a:fillRect/>
            </a:stretch>
          </p:blipFill>
          <p:spPr>
            <a:xfrm>
              <a:off x="752475" y="859477"/>
              <a:ext cx="9334500" cy="5553566"/>
            </a:xfrm>
            <a:prstGeom prst="rect">
              <a:avLst/>
            </a:prstGeom>
          </p:spPr>
        </p:pic>
        <p:sp>
          <p:nvSpPr>
            <p:cNvPr id="10" name="TextBox 9">
              <a:extLst>
                <a:ext uri="{FF2B5EF4-FFF2-40B4-BE49-F238E27FC236}">
                  <a16:creationId xmlns:a16="http://schemas.microsoft.com/office/drawing/2014/main" id="{759C3C82-F98A-01A5-13BE-3BD91E40BC48}"/>
                </a:ext>
              </a:extLst>
            </p:cNvPr>
            <p:cNvSpPr txBox="1"/>
            <p:nvPr/>
          </p:nvSpPr>
          <p:spPr>
            <a:xfrm>
              <a:off x="3409950" y="933774"/>
              <a:ext cx="4200906" cy="923330"/>
            </a:xfrm>
            <a:prstGeom prst="rect">
              <a:avLst/>
            </a:prstGeom>
            <a:solidFill>
              <a:schemeClr val="bg1"/>
            </a:solidFill>
          </p:spPr>
          <p:txBody>
            <a:bodyPr wrap="square" rtlCol="0">
              <a:spAutoFit/>
            </a:bodyPr>
            <a:lstStyle/>
            <a:p>
              <a:pPr algn="ctr"/>
              <a:r>
                <a:rPr lang="en-US" b="1" dirty="0">
                  <a:solidFill>
                    <a:srgbClr val="002F70"/>
                  </a:solidFill>
                </a:rPr>
                <a:t>Retention Rates by Class</a:t>
              </a:r>
            </a:p>
            <a:p>
              <a:pPr algn="ctr"/>
              <a:endParaRPr lang="en-US" b="1" dirty="0">
                <a:solidFill>
                  <a:srgbClr val="002F70"/>
                </a:solidFill>
              </a:endParaRPr>
            </a:p>
            <a:p>
              <a:pPr algn="ctr"/>
              <a:endParaRPr lang="en-US" dirty="0"/>
            </a:p>
          </p:txBody>
        </p:sp>
      </p:grpSp>
      <p:grpSp>
        <p:nvGrpSpPr>
          <p:cNvPr id="25" name="Group 24">
            <a:extLst>
              <a:ext uri="{FF2B5EF4-FFF2-40B4-BE49-F238E27FC236}">
                <a16:creationId xmlns:a16="http://schemas.microsoft.com/office/drawing/2014/main" id="{32DF1816-8659-FE62-96D3-FDDBE2CB1EBB}"/>
              </a:ext>
            </a:extLst>
          </p:cNvPr>
          <p:cNvGrpSpPr/>
          <p:nvPr/>
        </p:nvGrpSpPr>
        <p:grpSpPr>
          <a:xfrm>
            <a:off x="3429000" y="1577458"/>
            <a:ext cx="2686050" cy="707886"/>
            <a:chOff x="3314700" y="1503161"/>
            <a:chExt cx="2686050" cy="707886"/>
          </a:xfrm>
        </p:grpSpPr>
        <p:sp>
          <p:nvSpPr>
            <p:cNvPr id="12" name="Callout: Line 11">
              <a:extLst>
                <a:ext uri="{FF2B5EF4-FFF2-40B4-BE49-F238E27FC236}">
                  <a16:creationId xmlns:a16="http://schemas.microsoft.com/office/drawing/2014/main" id="{74128DD8-3830-18E0-81FC-65940B036399}"/>
                </a:ext>
              </a:extLst>
            </p:cNvPr>
            <p:cNvSpPr/>
            <p:nvPr/>
          </p:nvSpPr>
          <p:spPr>
            <a:xfrm>
              <a:off x="3314700" y="1503161"/>
              <a:ext cx="2686050" cy="707886"/>
            </a:xfrm>
            <a:prstGeom prst="borderCallout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BE4F105-1024-B824-7CA6-1F065D93509F}"/>
                </a:ext>
              </a:extLst>
            </p:cNvPr>
            <p:cNvSpPr txBox="1"/>
            <p:nvPr/>
          </p:nvSpPr>
          <p:spPr>
            <a:xfrm>
              <a:off x="3376612" y="1503161"/>
              <a:ext cx="2624138" cy="707886"/>
            </a:xfrm>
            <a:prstGeom prst="rect">
              <a:avLst/>
            </a:prstGeom>
            <a:noFill/>
          </p:spPr>
          <p:txBody>
            <a:bodyPr wrap="square" rtlCol="0">
              <a:spAutoFit/>
            </a:bodyPr>
            <a:lstStyle/>
            <a:p>
              <a:r>
                <a:rPr lang="en-US" sz="1000" dirty="0"/>
                <a:t>The first year typically doesn’t show a difference because new agents are supported through the onboarding process, coaching, training, and leadership.</a:t>
              </a:r>
            </a:p>
          </p:txBody>
        </p:sp>
      </p:grpSp>
      <p:grpSp>
        <p:nvGrpSpPr>
          <p:cNvPr id="26" name="Group 25">
            <a:extLst>
              <a:ext uri="{FF2B5EF4-FFF2-40B4-BE49-F238E27FC236}">
                <a16:creationId xmlns:a16="http://schemas.microsoft.com/office/drawing/2014/main" id="{D2CDA256-8499-BB30-A886-EB8896F6C535}"/>
              </a:ext>
            </a:extLst>
          </p:cNvPr>
          <p:cNvGrpSpPr/>
          <p:nvPr/>
        </p:nvGrpSpPr>
        <p:grpSpPr>
          <a:xfrm>
            <a:off x="5808549" y="2632145"/>
            <a:ext cx="2833688" cy="878550"/>
            <a:chOff x="5557837" y="3101388"/>
            <a:chExt cx="2833688" cy="878550"/>
          </a:xfrm>
        </p:grpSpPr>
        <p:sp>
          <p:nvSpPr>
            <p:cNvPr id="14" name="Callout: Line 13">
              <a:extLst>
                <a:ext uri="{FF2B5EF4-FFF2-40B4-BE49-F238E27FC236}">
                  <a16:creationId xmlns:a16="http://schemas.microsoft.com/office/drawing/2014/main" id="{8B2F7F12-5334-19F9-B5CF-8899AAF52A09}"/>
                </a:ext>
              </a:extLst>
            </p:cNvPr>
            <p:cNvSpPr/>
            <p:nvPr/>
          </p:nvSpPr>
          <p:spPr>
            <a:xfrm>
              <a:off x="5557837" y="3101388"/>
              <a:ext cx="2833688" cy="856714"/>
            </a:xfrm>
            <a:prstGeom prst="borderCallout1">
              <a:avLst>
                <a:gd name="adj1" fmla="val 18750"/>
                <a:gd name="adj2" fmla="val -8333"/>
                <a:gd name="adj3" fmla="val 158084"/>
                <a:gd name="adj4" fmla="val -4270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C247CDF-52EA-D448-9AA2-F3BF010FE849}"/>
                </a:ext>
              </a:extLst>
            </p:cNvPr>
            <p:cNvSpPr txBox="1"/>
            <p:nvPr/>
          </p:nvSpPr>
          <p:spPr>
            <a:xfrm>
              <a:off x="5557837" y="3118164"/>
              <a:ext cx="2833688" cy="861774"/>
            </a:xfrm>
            <a:prstGeom prst="rect">
              <a:avLst/>
            </a:prstGeom>
            <a:noFill/>
          </p:spPr>
          <p:txBody>
            <a:bodyPr wrap="square" rtlCol="0">
              <a:spAutoFit/>
            </a:bodyPr>
            <a:lstStyle/>
            <a:p>
              <a:r>
                <a:rPr lang="en-US" sz="1000" dirty="0"/>
                <a:t>The second year, commonly referred to as the “cliff” is where you see a bigger difference with companies that use our assessments. Agents are on their own, without much of the support provided during the first year. </a:t>
              </a:r>
            </a:p>
          </p:txBody>
        </p:sp>
      </p:grpSp>
      <p:sp>
        <p:nvSpPr>
          <p:cNvPr id="16" name="Callout: Line 15">
            <a:extLst>
              <a:ext uri="{FF2B5EF4-FFF2-40B4-BE49-F238E27FC236}">
                <a16:creationId xmlns:a16="http://schemas.microsoft.com/office/drawing/2014/main" id="{CF92C78C-2E6B-CCD2-9156-E50960C11CE5}"/>
              </a:ext>
            </a:extLst>
          </p:cNvPr>
          <p:cNvSpPr/>
          <p:nvPr/>
        </p:nvSpPr>
        <p:spPr>
          <a:xfrm>
            <a:off x="9226324" y="3398403"/>
            <a:ext cx="2698976" cy="1068822"/>
          </a:xfrm>
          <a:prstGeom prst="borderCallout1">
            <a:avLst>
              <a:gd name="adj1" fmla="val 18750"/>
              <a:gd name="adj2" fmla="val -8333"/>
              <a:gd name="adj3" fmla="val 108935"/>
              <a:gd name="adj4" fmla="val -852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B70990A-C11C-8662-C0EE-9DC9504B5C17}"/>
              </a:ext>
            </a:extLst>
          </p:cNvPr>
          <p:cNvSpPr txBox="1"/>
          <p:nvPr/>
        </p:nvSpPr>
        <p:spPr>
          <a:xfrm>
            <a:off x="9226324" y="3510695"/>
            <a:ext cx="2833688" cy="861774"/>
          </a:xfrm>
          <a:prstGeom prst="rect">
            <a:avLst/>
          </a:prstGeom>
          <a:noFill/>
        </p:spPr>
        <p:txBody>
          <a:bodyPr wrap="square" rtlCol="0">
            <a:spAutoFit/>
          </a:bodyPr>
          <a:lstStyle/>
          <a:p>
            <a:r>
              <a:rPr lang="en-US" sz="1000" dirty="0"/>
              <a:t>The remaining years continue to demonstrate an impact, especially as agents settle in on their own. It is here where the cumulative impact of retained agents is greatest, especially for a company's bottom line. </a:t>
            </a:r>
          </a:p>
        </p:txBody>
      </p:sp>
      <p:cxnSp>
        <p:nvCxnSpPr>
          <p:cNvPr id="20" name="Straight Connector 19">
            <a:extLst>
              <a:ext uri="{FF2B5EF4-FFF2-40B4-BE49-F238E27FC236}">
                <a16:creationId xmlns:a16="http://schemas.microsoft.com/office/drawing/2014/main" id="{22E6F9B3-D77B-28BB-8417-559626FA41B9}"/>
              </a:ext>
            </a:extLst>
          </p:cNvPr>
          <p:cNvCxnSpPr>
            <a:cxnSpLocks/>
          </p:cNvCxnSpPr>
          <p:nvPr/>
        </p:nvCxnSpPr>
        <p:spPr>
          <a:xfrm flipH="1">
            <a:off x="8645554" y="3636260"/>
            <a:ext cx="326741" cy="994374"/>
          </a:xfrm>
          <a:prstGeom prst="line">
            <a:avLst/>
          </a:prstGeom>
          <a:ln>
            <a:solidFill>
              <a:srgbClr val="002F7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35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A09D-E34D-BD57-1CF5-FAF1D2647362}"/>
              </a:ext>
            </a:extLst>
          </p:cNvPr>
          <p:cNvSpPr>
            <a:spLocks noGrp="1"/>
          </p:cNvSpPr>
          <p:nvPr>
            <p:ph type="title"/>
          </p:nvPr>
        </p:nvSpPr>
        <p:spPr/>
        <p:txBody>
          <a:bodyPr/>
          <a:lstStyle/>
          <a:p>
            <a:r>
              <a:rPr lang="en-US" b="1" dirty="0"/>
              <a:t>LIMRA’s Philosophy </a:t>
            </a:r>
            <a:endParaRPr lang="en-US" dirty="0"/>
          </a:p>
        </p:txBody>
      </p:sp>
      <p:graphicFrame>
        <p:nvGraphicFramePr>
          <p:cNvPr id="4" name="Content Placeholder 8">
            <a:extLst>
              <a:ext uri="{FF2B5EF4-FFF2-40B4-BE49-F238E27FC236}">
                <a16:creationId xmlns:a16="http://schemas.microsoft.com/office/drawing/2014/main" id="{31BCF2BC-AD03-BC9C-2945-714B4E83F84E}"/>
              </a:ext>
            </a:extLst>
          </p:cNvPr>
          <p:cNvGraphicFramePr>
            <a:graphicFrameLocks/>
          </p:cNvGraphicFramePr>
          <p:nvPr>
            <p:extLst>
              <p:ext uri="{D42A27DB-BD31-4B8C-83A1-F6EECF244321}">
                <p14:modId xmlns:p14="http://schemas.microsoft.com/office/powerpoint/2010/main" val="1534699004"/>
              </p:ext>
            </p:extLst>
          </p:nvPr>
        </p:nvGraphicFramePr>
        <p:xfrm>
          <a:off x="2695575" y="1155332"/>
          <a:ext cx="6800850" cy="1977812"/>
        </p:xfrm>
        <a:graphic>
          <a:graphicData uri="http://schemas.openxmlformats.org/drawingml/2006/table">
            <a:tbl>
              <a:tblPr firstRow="1" bandRow="1">
                <a:tableStyleId>{16D9F66E-5EB9-4882-86FB-DCBF35E3C3E4}</a:tableStyleId>
              </a:tblPr>
              <a:tblGrid>
                <a:gridCol w="3400425">
                  <a:extLst>
                    <a:ext uri="{9D8B030D-6E8A-4147-A177-3AD203B41FA5}">
                      <a16:colId xmlns:a16="http://schemas.microsoft.com/office/drawing/2014/main" val="3942544785"/>
                    </a:ext>
                  </a:extLst>
                </a:gridCol>
                <a:gridCol w="3400425">
                  <a:extLst>
                    <a:ext uri="{9D8B030D-6E8A-4147-A177-3AD203B41FA5}">
                      <a16:colId xmlns:a16="http://schemas.microsoft.com/office/drawing/2014/main" val="4524102"/>
                    </a:ext>
                  </a:extLst>
                </a:gridCol>
              </a:tblGrid>
              <a:tr h="494453">
                <a:tc>
                  <a:txBody>
                    <a:bodyPr/>
                    <a:lstStyle/>
                    <a:p>
                      <a:pPr algn="ctr"/>
                      <a:r>
                        <a:rPr lang="en-US" sz="2000" dirty="0">
                          <a:solidFill>
                            <a:srgbClr val="002F70"/>
                          </a:solidFill>
                        </a:rPr>
                        <a:t>Sales Effectiveness </a:t>
                      </a:r>
                      <a:r>
                        <a:rPr lang="en-US" sz="2000" baseline="0" dirty="0">
                          <a:solidFill>
                            <a:srgbClr val="002F70"/>
                          </a:solidFill>
                        </a:rPr>
                        <a:t>Rating</a:t>
                      </a:r>
                      <a:endParaRPr lang="en-US" sz="2000" dirty="0">
                        <a:solidFill>
                          <a:srgbClr val="002F70"/>
                        </a:solidFill>
                      </a:endParaRPr>
                    </a:p>
                  </a:txBody>
                  <a:tcPr marL="68580" marR="68580" marT="34291" marB="34291" anchor="b"/>
                </a:tc>
                <a:tc>
                  <a:txBody>
                    <a:bodyPr/>
                    <a:lstStyle/>
                    <a:p>
                      <a:pPr algn="ctr"/>
                      <a:r>
                        <a:rPr lang="en-US" sz="2000" dirty="0">
                          <a:solidFill>
                            <a:srgbClr val="002F70"/>
                          </a:solidFill>
                        </a:rPr>
                        <a:t>Top 25% Production</a:t>
                      </a:r>
                    </a:p>
                  </a:txBody>
                  <a:tcPr marL="68580" marR="68580" marT="34291" marB="34291" anchor="b"/>
                </a:tc>
                <a:extLst>
                  <a:ext uri="{0D108BD9-81ED-4DB2-BD59-A6C34878D82A}">
                    <a16:rowId xmlns:a16="http://schemas.microsoft.com/office/drawing/2014/main" val="2038254587"/>
                  </a:ext>
                </a:extLst>
              </a:tr>
              <a:tr h="494453">
                <a:tc>
                  <a:txBody>
                    <a:bodyPr/>
                    <a:lstStyle/>
                    <a:p>
                      <a:r>
                        <a:rPr lang="en-US" sz="2000" dirty="0">
                          <a:solidFill>
                            <a:srgbClr val="002F70"/>
                          </a:solidFill>
                        </a:rPr>
                        <a:t>High</a:t>
                      </a:r>
                    </a:p>
                  </a:txBody>
                  <a:tcPr marL="68580" marR="68580" marT="34291" marB="34291" anchor="ctr"/>
                </a:tc>
                <a:tc>
                  <a:txBody>
                    <a:bodyPr/>
                    <a:lstStyle/>
                    <a:p>
                      <a:pPr algn="ctr"/>
                      <a:r>
                        <a:rPr lang="en-US" sz="2000" dirty="0">
                          <a:solidFill>
                            <a:srgbClr val="002F70"/>
                          </a:solidFill>
                        </a:rPr>
                        <a:t>34%</a:t>
                      </a:r>
                    </a:p>
                  </a:txBody>
                  <a:tcPr marL="68580" marR="68580" marT="34291" marB="34291" anchor="ctr"/>
                </a:tc>
                <a:extLst>
                  <a:ext uri="{0D108BD9-81ED-4DB2-BD59-A6C34878D82A}">
                    <a16:rowId xmlns:a16="http://schemas.microsoft.com/office/drawing/2014/main" val="1179676205"/>
                  </a:ext>
                </a:extLst>
              </a:tr>
              <a:tr h="494453">
                <a:tc>
                  <a:txBody>
                    <a:bodyPr/>
                    <a:lstStyle/>
                    <a:p>
                      <a:r>
                        <a:rPr lang="en-US" sz="2000" dirty="0">
                          <a:solidFill>
                            <a:srgbClr val="002F70"/>
                          </a:solidFill>
                        </a:rPr>
                        <a:t>Moderate</a:t>
                      </a:r>
                    </a:p>
                  </a:txBody>
                  <a:tcPr marL="68580" marR="68580" marT="34291" marB="34291" anchor="ctr"/>
                </a:tc>
                <a:tc>
                  <a:txBody>
                    <a:bodyPr/>
                    <a:lstStyle/>
                    <a:p>
                      <a:pPr algn="ctr"/>
                      <a:r>
                        <a:rPr lang="en-US" sz="2000" dirty="0">
                          <a:solidFill>
                            <a:srgbClr val="002F70"/>
                          </a:solidFill>
                        </a:rPr>
                        <a:t> 29%</a:t>
                      </a:r>
                    </a:p>
                  </a:txBody>
                  <a:tcPr marL="68580" marR="68580" marT="34291" marB="34291" anchor="ctr"/>
                </a:tc>
                <a:extLst>
                  <a:ext uri="{0D108BD9-81ED-4DB2-BD59-A6C34878D82A}">
                    <a16:rowId xmlns:a16="http://schemas.microsoft.com/office/drawing/2014/main" val="3511810684"/>
                  </a:ext>
                </a:extLst>
              </a:tr>
              <a:tr h="494453">
                <a:tc>
                  <a:txBody>
                    <a:bodyPr/>
                    <a:lstStyle/>
                    <a:p>
                      <a:r>
                        <a:rPr lang="en-US" sz="2000" dirty="0">
                          <a:solidFill>
                            <a:srgbClr val="002F70"/>
                          </a:solidFill>
                        </a:rPr>
                        <a:t>Low</a:t>
                      </a:r>
                    </a:p>
                  </a:txBody>
                  <a:tcPr marL="68580" marR="68580" marT="34291" marB="34291" anchor="ctr"/>
                </a:tc>
                <a:tc>
                  <a:txBody>
                    <a:bodyPr/>
                    <a:lstStyle/>
                    <a:p>
                      <a:pPr algn="ctr"/>
                      <a:r>
                        <a:rPr lang="en-US" sz="2000" dirty="0">
                          <a:solidFill>
                            <a:srgbClr val="002F70"/>
                          </a:solidFill>
                        </a:rPr>
                        <a:t> 17%</a:t>
                      </a:r>
                    </a:p>
                  </a:txBody>
                  <a:tcPr marL="68580" marR="68580" marT="34291" marB="34291" anchor="ctr"/>
                </a:tc>
                <a:extLst>
                  <a:ext uri="{0D108BD9-81ED-4DB2-BD59-A6C34878D82A}">
                    <a16:rowId xmlns:a16="http://schemas.microsoft.com/office/drawing/2014/main" val="3185062329"/>
                  </a:ext>
                </a:extLst>
              </a:tr>
            </a:tbl>
          </a:graphicData>
        </a:graphic>
      </p:graphicFrame>
      <p:sp>
        <p:nvSpPr>
          <p:cNvPr id="5" name="Content Placeholder 7">
            <a:extLst>
              <a:ext uri="{FF2B5EF4-FFF2-40B4-BE49-F238E27FC236}">
                <a16:creationId xmlns:a16="http://schemas.microsoft.com/office/drawing/2014/main" id="{0792DDF0-DDEC-23B0-415B-E5D976917D27}"/>
              </a:ext>
            </a:extLst>
          </p:cNvPr>
          <p:cNvSpPr txBox="1">
            <a:spLocks/>
          </p:cNvSpPr>
          <p:nvPr/>
        </p:nvSpPr>
        <p:spPr>
          <a:xfrm>
            <a:off x="508532" y="3545958"/>
            <a:ext cx="11174936" cy="2248786"/>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00000"/>
              </a:lnSpc>
              <a:spcBef>
                <a:spcPts val="0"/>
              </a:spcBef>
              <a:spcAft>
                <a:spcPts val="0"/>
              </a:spcAft>
              <a:buClr>
                <a:srgbClr val="0B9EC1"/>
              </a:buClr>
              <a:buSzPct val="90000"/>
              <a:buFont typeface="Arial"/>
              <a:buNone/>
              <a:tabLst/>
              <a:defRPr/>
            </a:pPr>
            <a:r>
              <a:rPr lang="en-US" sz="3600" b="1" dirty="0">
                <a:solidFill>
                  <a:srgbClr val="002F70"/>
                </a:solidFill>
                <a:latin typeface="Calibri" panose="020F0502020204030204" pitchFamily="34" charset="0"/>
                <a:ea typeface="Calibri" panose="020F0502020204030204" pitchFamily="34" charset="0"/>
              </a:rPr>
              <a:t>High scoring candidates out-produce Low scoring candidates by </a:t>
            </a:r>
          </a:p>
          <a:p>
            <a:pPr marL="0" marR="0" lvl="0" indent="0" algn="ctr" defTabSz="914400" rtl="0" eaLnBrk="1" fontAlgn="base" latinLnBrk="0" hangingPunct="1">
              <a:lnSpc>
                <a:spcPct val="120000"/>
              </a:lnSpc>
              <a:spcBef>
                <a:spcPts val="0"/>
              </a:spcBef>
              <a:spcAft>
                <a:spcPts val="0"/>
              </a:spcAft>
              <a:buClr>
                <a:srgbClr val="0B9EC1"/>
              </a:buClr>
              <a:buSzPct val="90000"/>
              <a:buFont typeface="Arial"/>
              <a:buNone/>
              <a:tabLst/>
              <a:defRPr/>
            </a:pPr>
            <a:r>
              <a:rPr kumimoji="0" lang="en-US" sz="7200" b="1" i="0" u="none" strike="noStrike" kern="0" cap="none" spc="0" normalizeH="0" baseline="0" noProof="0" dirty="0">
                <a:ln>
                  <a:noFill/>
                </a:ln>
                <a:solidFill>
                  <a:srgbClr val="008145"/>
                </a:solidFill>
                <a:effectLst/>
                <a:uLnTx/>
                <a:uFillTx/>
                <a:latin typeface="Arial" panose="020B0604020202020204"/>
                <a:ea typeface="+mn-ea"/>
                <a:cs typeface="+mn-cs"/>
              </a:rPr>
              <a:t>100%</a:t>
            </a:r>
          </a:p>
        </p:txBody>
      </p:sp>
      <p:sp>
        <p:nvSpPr>
          <p:cNvPr id="6" name="Text Placeholder 6">
            <a:extLst>
              <a:ext uri="{FF2B5EF4-FFF2-40B4-BE49-F238E27FC236}">
                <a16:creationId xmlns:a16="http://schemas.microsoft.com/office/drawing/2014/main" id="{6B666A01-C0D0-C054-F158-2DDE00BF95CB}"/>
              </a:ext>
            </a:extLst>
          </p:cNvPr>
          <p:cNvSpPr txBox="1">
            <a:spLocks/>
          </p:cNvSpPr>
          <p:nvPr/>
        </p:nvSpPr>
        <p:spPr>
          <a:xfrm>
            <a:off x="316939" y="6417115"/>
            <a:ext cx="8900583" cy="508000"/>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base" latinLnBrk="0" hangingPunct="1">
              <a:lnSpc>
                <a:spcPct val="120000"/>
              </a:lnSpc>
              <a:spcBef>
                <a:spcPts val="0"/>
              </a:spcBef>
              <a:spcAft>
                <a:spcPts val="1260"/>
              </a:spcAft>
              <a:buClr>
                <a:srgbClr val="0B9EC1"/>
              </a:buClr>
              <a:buSzPct val="90000"/>
              <a:buFont typeface="Arial"/>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a:ea typeface="+mn-ea"/>
                <a:cs typeface="+mn-cs"/>
              </a:rPr>
              <a:t>*PSP Validity Study</a:t>
            </a:r>
          </a:p>
        </p:txBody>
      </p:sp>
    </p:spTree>
    <p:extLst>
      <p:ext uri="{BB962C8B-B14F-4D97-AF65-F5344CB8AC3E}">
        <p14:creationId xmlns:p14="http://schemas.microsoft.com/office/powerpoint/2010/main" val="243705090"/>
      </p:ext>
    </p:extLst>
  </p:cSld>
  <p:clrMapOvr>
    <a:masterClrMapping/>
  </p:clrMapOvr>
</p:sld>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CD4A8-A75F-4042-8B00-3ABE0B150ACA}">
  <ds:schemaRefs>
    <ds:schemaRef ds:uri="http://schemas.microsoft.com/office/2006/documentManagement/types"/>
    <ds:schemaRef ds:uri="http://schemas.microsoft.com/office/infopath/2007/PartnerControls"/>
    <ds:schemaRef ds:uri="05c452c8-1c6f-4d8e-b449-e328afff9455"/>
    <ds:schemaRef ds:uri="http://purl.org/dc/elements/1.1/"/>
    <ds:schemaRef ds:uri="http://schemas.microsoft.com/office/2006/metadata/properties"/>
    <ds:schemaRef ds:uri="http://purl.org/dc/terms/"/>
    <ds:schemaRef ds:uri="http://schemas.openxmlformats.org/package/2006/metadata/core-properties"/>
    <ds:schemaRef ds:uri="f9a02c79-f89a-4756-8ef1-377f3f7b1aa2"/>
    <ds:schemaRef ds:uri="ff47d776-8114-4207-8cc3-ed44e79849e7"/>
    <ds:schemaRef ds:uri="http://www.w3.org/XML/1998/namespace"/>
    <ds:schemaRef ds:uri="http://purl.org/dc/dcmitype/"/>
  </ds:schemaRefs>
</ds:datastoreItem>
</file>

<file path=customXml/itemProps2.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39A3B-44F2-4B1D-86F9-B06C3C699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11892</TotalTime>
  <Words>2202</Words>
  <Application>Microsoft Office PowerPoint</Application>
  <PresentationFormat>Widescreen</PresentationFormat>
  <Paragraphs>286</Paragraphs>
  <Slides>31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Symbol</vt:lpstr>
      <vt:lpstr>Times New Roman</vt:lpstr>
      <vt:lpstr>Wingdings</vt:lpstr>
      <vt:lpstr>2022 LIMRA-LOMA Presentation</vt:lpstr>
      <vt:lpstr>Sample Presentation</vt:lpstr>
      <vt:lpstr>Kathy Reid March 11, 2025 </vt:lpstr>
      <vt:lpstr>Our Agenda…</vt:lpstr>
      <vt:lpstr>Story of our Assessments: Our Philosophy</vt:lpstr>
      <vt:lpstr>LIMRA’s Philosophy </vt:lpstr>
      <vt:lpstr>LIMRA’s Philosophy</vt:lpstr>
      <vt:lpstr>LIMRA’s Philosophy </vt:lpstr>
      <vt:lpstr>LIMRA’s Philosophy </vt:lpstr>
      <vt:lpstr>LIMRA’s Philosophy </vt:lpstr>
      <vt:lpstr>The RightChoice System </vt:lpstr>
      <vt:lpstr>All Six RightChoice Components</vt:lpstr>
      <vt:lpstr>RightChoice Components for Focus Today (most commonly used for agent recruiting)</vt:lpstr>
      <vt:lpstr>PowerPoint Presentation</vt:lpstr>
      <vt:lpstr>SuccessPredictor </vt:lpstr>
      <vt:lpstr>SuccessPredictor </vt:lpstr>
      <vt:lpstr>SuccessPredictor </vt:lpstr>
      <vt:lpstr>SalesPersona </vt:lpstr>
      <vt:lpstr>SalesPersona </vt:lpstr>
      <vt:lpstr>SalesPersona </vt:lpstr>
      <vt:lpstr>CareerView </vt:lpstr>
      <vt:lpstr>CareerView </vt:lpstr>
      <vt:lpstr>LeaderPersona </vt:lpstr>
      <vt:lpstr>LeaderPersona </vt:lpstr>
      <vt:lpstr>Interpreting results to make an informed decision</vt:lpstr>
      <vt:lpstr>Personality Styles Profile</vt:lpstr>
      <vt:lpstr>Personality Styles Profile</vt:lpstr>
      <vt:lpstr>9 Key Sales Behaviors</vt:lpstr>
      <vt:lpstr>The RightChoice System: Key take-aways </vt:lpstr>
      <vt:lpstr>Resource Library – One-Stop Shop</vt:lpstr>
      <vt:lpstr>Pricing for Members </vt:lpstr>
      <vt:lpstr>Kathy Reid * kreid@limra.com and Ben Pharr* overmeyern@loma.org</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Reid, Kathryn</cp:lastModifiedBy>
  <cp:revision>156</cp:revision>
  <dcterms:created xsi:type="dcterms:W3CDTF">2022-04-11T13:29:07Z</dcterms:created>
  <dcterms:modified xsi:type="dcterms:W3CDTF">2025-03-12T14:26:09Z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