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9"/>
  </p:notesMasterIdLst>
  <p:handoutMasterIdLst>
    <p:handoutMasterId r:id="rId20"/>
  </p:handoutMasterIdLst>
  <p:sldIdLst>
    <p:sldId id="404" r:id="rId5"/>
    <p:sldId id="413" r:id="rId6"/>
    <p:sldId id="412" r:id="rId7"/>
    <p:sldId id="405" r:id="rId8"/>
    <p:sldId id="415" r:id="rId9"/>
    <p:sldId id="416" r:id="rId10"/>
    <p:sldId id="420" r:id="rId11"/>
    <p:sldId id="419" r:id="rId12"/>
    <p:sldId id="418" r:id="rId13"/>
    <p:sldId id="417" r:id="rId14"/>
    <p:sldId id="414" r:id="rId15"/>
    <p:sldId id="408" r:id="rId16"/>
    <p:sldId id="410" r:id="rId17"/>
    <p:sldId id="34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8BE"/>
    <a:srgbClr val="002F70"/>
    <a:srgbClr val="DAAA00"/>
    <a:srgbClr val="404040"/>
    <a:srgbClr val="006EA0"/>
    <a:srgbClr val="026EA0"/>
    <a:srgbClr val="769EC7"/>
    <a:srgbClr val="C4BFC0"/>
    <a:srgbClr val="FFF8B3"/>
    <a:srgbClr val="0078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332" autoAdjust="0"/>
  </p:normalViewPr>
  <p:slideViewPr>
    <p:cSldViewPr snapToGrid="0">
      <p:cViewPr varScale="1">
        <p:scale>
          <a:sx n="72" d="100"/>
          <a:sy n="72" d="100"/>
        </p:scale>
        <p:origin x="348" y="72"/>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9" d="100"/>
          <a:sy n="89" d="100"/>
        </p:scale>
        <p:origin x="371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1148A-02BD-4671-BDA5-54F5DE8F514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4C706B2-FB6F-4452-87BE-A01AF7DA273E}">
      <dgm:prSet phldrT="[Text]"/>
      <dgm:spPr>
        <a:solidFill>
          <a:schemeClr val="accent4"/>
        </a:solidFill>
      </dgm:spPr>
      <dgm:t>
        <a:bodyPr/>
        <a:lstStyle/>
        <a:p>
          <a:r>
            <a:rPr lang="en-US" dirty="0" err="1">
              <a:solidFill>
                <a:schemeClr val="bg1"/>
              </a:solidFill>
            </a:rPr>
            <a:t>SuccessPredictor</a:t>
          </a:r>
          <a:r>
            <a:rPr lang="en-US" dirty="0">
              <a:solidFill>
                <a:schemeClr val="bg1"/>
              </a:solidFill>
            </a:rPr>
            <a:t> </a:t>
          </a:r>
        </a:p>
      </dgm:t>
    </dgm:pt>
    <dgm:pt modelId="{E4546EAD-71D8-4B19-9861-726F84CE9204}" type="parTrans" cxnId="{A5DBA47A-10A7-44DC-87D7-029C635B5FA8}">
      <dgm:prSet/>
      <dgm:spPr/>
      <dgm:t>
        <a:bodyPr/>
        <a:lstStyle/>
        <a:p>
          <a:endParaRPr lang="en-US"/>
        </a:p>
      </dgm:t>
    </dgm:pt>
    <dgm:pt modelId="{E8EF162A-BFD0-4375-BC27-6115FEACBD28}" type="sibTrans" cxnId="{A5DBA47A-10A7-44DC-87D7-029C635B5FA8}">
      <dgm:prSet/>
      <dgm:spPr>
        <a:ln>
          <a:solidFill>
            <a:schemeClr val="accent4"/>
          </a:solidFill>
        </a:ln>
      </dgm:spPr>
      <dgm:t>
        <a:bodyPr/>
        <a:lstStyle/>
        <a:p>
          <a:endParaRPr lang="en-US"/>
        </a:p>
      </dgm:t>
    </dgm:pt>
    <dgm:pt modelId="{06845B73-0631-4B92-A048-0A633F2280A8}">
      <dgm:prSet/>
      <dgm:spPr>
        <a:solidFill>
          <a:schemeClr val="accent4"/>
        </a:solidFill>
      </dgm:spPr>
      <dgm:t>
        <a:bodyPr/>
        <a:lstStyle/>
        <a:p>
          <a:r>
            <a:rPr lang="en-US" dirty="0" err="1">
              <a:solidFill>
                <a:schemeClr val="bg1"/>
              </a:solidFill>
            </a:rPr>
            <a:t>CareerView</a:t>
          </a:r>
          <a:endParaRPr lang="en-US" dirty="0">
            <a:solidFill>
              <a:schemeClr val="bg1"/>
            </a:solidFill>
          </a:endParaRPr>
        </a:p>
      </dgm:t>
    </dgm:pt>
    <dgm:pt modelId="{CBF9523D-5DD1-4237-BF49-222D516FB4DF}" type="parTrans" cxnId="{F15A63E2-D9E2-43F0-A14F-F1ED20F27593}">
      <dgm:prSet/>
      <dgm:spPr/>
      <dgm:t>
        <a:bodyPr/>
        <a:lstStyle/>
        <a:p>
          <a:endParaRPr lang="en-US"/>
        </a:p>
      </dgm:t>
    </dgm:pt>
    <dgm:pt modelId="{5B060B13-17C7-42A3-8705-14FF5D04FA5E}" type="sibTrans" cxnId="{F15A63E2-D9E2-43F0-A14F-F1ED20F27593}">
      <dgm:prSet/>
      <dgm:spPr/>
      <dgm:t>
        <a:bodyPr/>
        <a:lstStyle/>
        <a:p>
          <a:endParaRPr lang="en-US"/>
        </a:p>
      </dgm:t>
    </dgm:pt>
    <dgm:pt modelId="{CA35305C-03D1-4729-A6DD-9BC140EFBE96}">
      <dgm:prSet/>
      <dgm:spPr>
        <a:solidFill>
          <a:schemeClr val="accent4"/>
        </a:solidFill>
      </dgm:spPr>
      <dgm:t>
        <a:bodyPr/>
        <a:lstStyle/>
        <a:p>
          <a:r>
            <a:rPr lang="en-US" dirty="0">
              <a:solidFill>
                <a:schemeClr val="bg1"/>
              </a:solidFill>
            </a:rPr>
            <a:t>Performance Skills Index </a:t>
          </a:r>
        </a:p>
      </dgm:t>
    </dgm:pt>
    <dgm:pt modelId="{B8C4D80E-F520-4402-8422-7AC13BA26E7A}" type="parTrans" cxnId="{FAE2048D-19DD-44D0-A3E6-FA36BF8A4F8D}">
      <dgm:prSet/>
      <dgm:spPr/>
      <dgm:t>
        <a:bodyPr/>
        <a:lstStyle/>
        <a:p>
          <a:endParaRPr lang="en-US"/>
        </a:p>
      </dgm:t>
    </dgm:pt>
    <dgm:pt modelId="{2A8B49E0-52EF-4342-95BF-30DBED4B6BD8}" type="sibTrans" cxnId="{FAE2048D-19DD-44D0-A3E6-FA36BF8A4F8D}">
      <dgm:prSet/>
      <dgm:spPr/>
      <dgm:t>
        <a:bodyPr/>
        <a:lstStyle/>
        <a:p>
          <a:endParaRPr lang="en-US"/>
        </a:p>
      </dgm:t>
    </dgm:pt>
    <dgm:pt modelId="{B20A4363-88CB-42D7-862C-8BFBB9677DA0}">
      <dgm:prSet/>
      <dgm:spPr>
        <a:solidFill>
          <a:schemeClr val="accent4"/>
        </a:solidFill>
      </dgm:spPr>
      <dgm:t>
        <a:bodyPr/>
        <a:lstStyle/>
        <a:p>
          <a:r>
            <a:rPr lang="en-US" dirty="0" err="1">
              <a:solidFill>
                <a:schemeClr val="bg1"/>
              </a:solidFill>
              <a:latin typeface="Arial" panose="020B0604020202020204" pitchFamily="34" charset="0"/>
              <a:cs typeface="Arial" panose="020B0604020202020204" pitchFamily="34" charset="0"/>
            </a:rPr>
            <a:t>LeaderPersona</a:t>
          </a:r>
          <a:r>
            <a:rPr lang="en-US" dirty="0">
              <a:solidFill>
                <a:schemeClr val="bg1"/>
              </a:solidFill>
              <a:latin typeface="Arial" panose="020B0604020202020204" pitchFamily="34" charset="0"/>
              <a:cs typeface="Arial" panose="020B0604020202020204" pitchFamily="34" charset="0"/>
            </a:rPr>
            <a:t> </a:t>
          </a:r>
        </a:p>
      </dgm:t>
    </dgm:pt>
    <dgm:pt modelId="{1CB86294-6451-46FD-A0F0-8B07BBEC91F2}" type="parTrans" cxnId="{FF241026-9546-4018-AB87-809CBC9A6DC5}">
      <dgm:prSet/>
      <dgm:spPr/>
      <dgm:t>
        <a:bodyPr/>
        <a:lstStyle/>
        <a:p>
          <a:endParaRPr lang="en-US"/>
        </a:p>
      </dgm:t>
    </dgm:pt>
    <dgm:pt modelId="{6FCC3415-E452-499F-B1BA-B44B5EB496FE}" type="sibTrans" cxnId="{FF241026-9546-4018-AB87-809CBC9A6DC5}">
      <dgm:prSet/>
      <dgm:spPr/>
      <dgm:t>
        <a:bodyPr/>
        <a:lstStyle/>
        <a:p>
          <a:endParaRPr lang="en-US"/>
        </a:p>
      </dgm:t>
    </dgm:pt>
    <dgm:pt modelId="{D0EE9A62-451B-4F1D-A456-968E4B72993C}">
      <dgm:prSet/>
      <dgm:spPr>
        <a:solidFill>
          <a:schemeClr val="accent4"/>
        </a:solidFill>
      </dgm:spPr>
      <dgm:t>
        <a:bodyPr/>
        <a:lstStyle/>
        <a:p>
          <a:r>
            <a:rPr lang="en-US" dirty="0" err="1">
              <a:solidFill>
                <a:schemeClr val="bg1"/>
              </a:solidFill>
              <a:latin typeface="Arial" panose="020B0604020202020204" pitchFamily="34" charset="0"/>
              <a:cs typeface="Arial" panose="020B0604020202020204" pitchFamily="34" charset="0"/>
            </a:rPr>
            <a:t>CollaboRate</a:t>
          </a:r>
          <a:endParaRPr lang="en-US" dirty="0">
            <a:solidFill>
              <a:schemeClr val="bg1"/>
            </a:solidFill>
            <a:latin typeface="Arial" panose="020B0604020202020204" pitchFamily="34" charset="0"/>
            <a:cs typeface="Arial" panose="020B0604020202020204" pitchFamily="34" charset="0"/>
          </a:endParaRPr>
        </a:p>
      </dgm:t>
    </dgm:pt>
    <dgm:pt modelId="{DF81D6E9-5A8D-42F8-B9C6-D77BB40E4170}" type="parTrans" cxnId="{086A8C5B-3336-4BA5-BC5F-2F2B6D108C06}">
      <dgm:prSet/>
      <dgm:spPr/>
      <dgm:t>
        <a:bodyPr/>
        <a:lstStyle/>
        <a:p>
          <a:endParaRPr lang="en-US"/>
        </a:p>
      </dgm:t>
    </dgm:pt>
    <dgm:pt modelId="{73F8E3A5-531E-4A05-857C-71FE327CF6AB}" type="sibTrans" cxnId="{086A8C5B-3336-4BA5-BC5F-2F2B6D108C06}">
      <dgm:prSet/>
      <dgm:spPr/>
      <dgm:t>
        <a:bodyPr/>
        <a:lstStyle/>
        <a:p>
          <a:endParaRPr lang="en-US"/>
        </a:p>
      </dgm:t>
    </dgm:pt>
    <dgm:pt modelId="{AD4A1960-FD3D-4EA2-9DBC-8619C39B1B29}">
      <dgm:prSet/>
      <dgm:spPr>
        <a:solidFill>
          <a:schemeClr val="accent4"/>
        </a:solidFill>
      </dgm:spPr>
      <dgm:t>
        <a:bodyPr/>
        <a:lstStyle/>
        <a:p>
          <a:r>
            <a:rPr lang="en-US" dirty="0" err="1">
              <a:solidFill>
                <a:schemeClr val="bg1"/>
              </a:solidFill>
              <a:latin typeface="Arial" panose="020B0604020202020204" pitchFamily="34" charset="0"/>
              <a:cs typeface="Arial" panose="020B0604020202020204" pitchFamily="34" charset="0"/>
            </a:rPr>
            <a:t>LearningStyles</a:t>
          </a:r>
          <a:endParaRPr lang="en-US" dirty="0">
            <a:solidFill>
              <a:schemeClr val="bg1"/>
            </a:solidFill>
            <a:latin typeface="Arial" panose="020B0604020202020204" pitchFamily="34" charset="0"/>
            <a:cs typeface="Arial" panose="020B0604020202020204" pitchFamily="34" charset="0"/>
          </a:endParaRPr>
        </a:p>
      </dgm:t>
    </dgm:pt>
    <dgm:pt modelId="{12DDBC73-4266-40B8-ADCA-EE80DADEFBDE}" type="parTrans" cxnId="{C95B3ADB-997E-41BB-9CAA-05634811B74C}">
      <dgm:prSet/>
      <dgm:spPr/>
      <dgm:t>
        <a:bodyPr/>
        <a:lstStyle/>
        <a:p>
          <a:endParaRPr lang="en-US"/>
        </a:p>
      </dgm:t>
    </dgm:pt>
    <dgm:pt modelId="{E33E5DB1-38D1-4119-AF6F-F0FF93EF9AB1}" type="sibTrans" cxnId="{C95B3ADB-997E-41BB-9CAA-05634811B74C}">
      <dgm:prSet/>
      <dgm:spPr/>
      <dgm:t>
        <a:bodyPr/>
        <a:lstStyle/>
        <a:p>
          <a:endParaRPr lang="en-US"/>
        </a:p>
      </dgm:t>
    </dgm:pt>
    <dgm:pt modelId="{0338D766-3F8B-4610-9E90-2733DC05C4F2}">
      <dgm:prSet phldrT="[Text]"/>
      <dgm:spPr>
        <a:solidFill>
          <a:schemeClr val="accent4"/>
        </a:solidFill>
      </dgm:spPr>
      <dgm:t>
        <a:bodyPr/>
        <a:lstStyle/>
        <a:p>
          <a:r>
            <a:rPr lang="en-US" dirty="0" err="1">
              <a:solidFill>
                <a:schemeClr val="bg1"/>
              </a:solidFill>
            </a:rPr>
            <a:t>SalesPersona</a:t>
          </a:r>
          <a:endParaRPr lang="en-US" dirty="0">
            <a:solidFill>
              <a:schemeClr val="bg1"/>
            </a:solidFill>
          </a:endParaRPr>
        </a:p>
      </dgm:t>
    </dgm:pt>
    <dgm:pt modelId="{E0F690A8-B966-4DA4-A1B8-F47D1D008476}" type="parTrans" cxnId="{108691A3-DF68-46A8-A601-E93503F25E83}">
      <dgm:prSet/>
      <dgm:spPr/>
      <dgm:t>
        <a:bodyPr/>
        <a:lstStyle/>
        <a:p>
          <a:endParaRPr lang="en-US"/>
        </a:p>
      </dgm:t>
    </dgm:pt>
    <dgm:pt modelId="{DFABCF2D-D901-401C-8FE1-8A9B8587BE55}" type="sibTrans" cxnId="{108691A3-DF68-46A8-A601-E93503F25E83}">
      <dgm:prSet custLinFactNeighborX="-17202" custLinFactNeighborY="-4952"/>
      <dgm:spPr/>
      <dgm:t>
        <a:bodyPr/>
        <a:lstStyle/>
        <a:p>
          <a:endParaRPr lang="en-US"/>
        </a:p>
      </dgm:t>
    </dgm:pt>
    <dgm:pt modelId="{5CA1AA28-3072-4CE5-87FF-80E722FB98D7}" type="pres">
      <dgm:prSet presAssocID="{14B1148A-02BD-4671-BDA5-54F5DE8F514A}" presName="Name0" presStyleCnt="0">
        <dgm:presLayoutVars>
          <dgm:chMax val="7"/>
          <dgm:chPref val="7"/>
          <dgm:dir/>
        </dgm:presLayoutVars>
      </dgm:prSet>
      <dgm:spPr/>
    </dgm:pt>
    <dgm:pt modelId="{3A417575-F42F-479D-A0B7-CA79F2435B6A}" type="pres">
      <dgm:prSet presAssocID="{14B1148A-02BD-4671-BDA5-54F5DE8F514A}" presName="Name1" presStyleCnt="0"/>
      <dgm:spPr/>
    </dgm:pt>
    <dgm:pt modelId="{03486DE3-3B68-4085-BA71-4E3BE374D92E}" type="pres">
      <dgm:prSet presAssocID="{14B1148A-02BD-4671-BDA5-54F5DE8F514A}" presName="cycle" presStyleCnt="0"/>
      <dgm:spPr/>
    </dgm:pt>
    <dgm:pt modelId="{FEBC941C-F89E-4AD2-9DE8-F218FCD0618C}" type="pres">
      <dgm:prSet presAssocID="{14B1148A-02BD-4671-BDA5-54F5DE8F514A}" presName="srcNode" presStyleLbl="node1" presStyleIdx="0" presStyleCnt="7"/>
      <dgm:spPr/>
    </dgm:pt>
    <dgm:pt modelId="{6BC21F3B-22E2-4BFE-97B2-64B81C89F519}" type="pres">
      <dgm:prSet presAssocID="{14B1148A-02BD-4671-BDA5-54F5DE8F514A}" presName="conn" presStyleLbl="parChTrans1D2" presStyleIdx="0" presStyleCnt="1" custScaleY="97046" custLinFactNeighborY="-440"/>
      <dgm:spPr/>
    </dgm:pt>
    <dgm:pt modelId="{E8B87888-CBCF-46FB-A450-FA0F90DE5B1E}" type="pres">
      <dgm:prSet presAssocID="{14B1148A-02BD-4671-BDA5-54F5DE8F514A}" presName="extraNode" presStyleLbl="node1" presStyleIdx="0" presStyleCnt="7"/>
      <dgm:spPr/>
    </dgm:pt>
    <dgm:pt modelId="{240E40C0-125F-4995-BF56-399BF638CDDD}" type="pres">
      <dgm:prSet presAssocID="{14B1148A-02BD-4671-BDA5-54F5DE8F514A}" presName="dstNode" presStyleLbl="node1" presStyleIdx="0" presStyleCnt="7"/>
      <dgm:spPr/>
    </dgm:pt>
    <dgm:pt modelId="{DFDAB451-F362-4ECD-93B5-AD81CB8E9850}" type="pres">
      <dgm:prSet presAssocID="{B4C706B2-FB6F-4452-87BE-A01AF7DA273E}" presName="text_1" presStyleLbl="node1" presStyleIdx="0" presStyleCnt="7">
        <dgm:presLayoutVars>
          <dgm:bulletEnabled val="1"/>
        </dgm:presLayoutVars>
      </dgm:prSet>
      <dgm:spPr/>
    </dgm:pt>
    <dgm:pt modelId="{718755A0-4A1E-40E0-9AA6-830CE5916F11}" type="pres">
      <dgm:prSet presAssocID="{B4C706B2-FB6F-4452-87BE-A01AF7DA273E}" presName="accent_1" presStyleCnt="0"/>
      <dgm:spPr/>
    </dgm:pt>
    <dgm:pt modelId="{E9B17175-C9CC-466B-90B0-01C86FA2F172}" type="pres">
      <dgm:prSet presAssocID="{B4C706B2-FB6F-4452-87BE-A01AF7DA273E}" presName="accentRepeatNode" presStyleLbl="solidFgAcc1" presStyleIdx="0" presStyleCnt="7" custLinFactNeighborX="4872"/>
      <dgm:spPr>
        <a:ln>
          <a:solidFill>
            <a:schemeClr val="accent4"/>
          </a:solidFill>
        </a:ln>
      </dgm:spPr>
    </dgm:pt>
    <dgm:pt modelId="{E037ABC7-6750-4604-9B91-3EECB059A609}" type="pres">
      <dgm:prSet presAssocID="{0338D766-3F8B-4610-9E90-2733DC05C4F2}" presName="text_2" presStyleLbl="node1" presStyleIdx="1" presStyleCnt="7">
        <dgm:presLayoutVars>
          <dgm:bulletEnabled val="1"/>
        </dgm:presLayoutVars>
      </dgm:prSet>
      <dgm:spPr/>
    </dgm:pt>
    <dgm:pt modelId="{AB1DF46D-506E-45C2-8F57-05812F8D0C23}" type="pres">
      <dgm:prSet presAssocID="{0338D766-3F8B-4610-9E90-2733DC05C4F2}" presName="accent_2" presStyleCnt="0"/>
      <dgm:spPr/>
    </dgm:pt>
    <dgm:pt modelId="{08271177-37AE-4D16-8081-59AF4B1BE6BC}" type="pres">
      <dgm:prSet presAssocID="{0338D766-3F8B-4610-9E90-2733DC05C4F2}" presName="accentRepeatNode" presStyleLbl="solidFgAcc1" presStyleIdx="1" presStyleCnt="7" custLinFactNeighborX="-1779" custLinFactNeighborY="-491"/>
      <dgm:spPr>
        <a:ln>
          <a:solidFill>
            <a:schemeClr val="accent4"/>
          </a:solidFill>
        </a:ln>
      </dgm:spPr>
    </dgm:pt>
    <dgm:pt modelId="{D2FE5EDB-7C34-4305-A26C-155C7AA7C53B}" type="pres">
      <dgm:prSet presAssocID="{06845B73-0631-4B92-A048-0A633F2280A8}" presName="text_3" presStyleLbl="node1" presStyleIdx="2" presStyleCnt="7">
        <dgm:presLayoutVars>
          <dgm:bulletEnabled val="1"/>
        </dgm:presLayoutVars>
      </dgm:prSet>
      <dgm:spPr/>
    </dgm:pt>
    <dgm:pt modelId="{F43FC9D1-95B9-4012-BD9E-075217E06FAF}" type="pres">
      <dgm:prSet presAssocID="{06845B73-0631-4B92-A048-0A633F2280A8}" presName="accent_3" presStyleCnt="0"/>
      <dgm:spPr/>
    </dgm:pt>
    <dgm:pt modelId="{E7B48BF2-E7BF-49F9-A795-3DA663DE34AF}" type="pres">
      <dgm:prSet presAssocID="{06845B73-0631-4B92-A048-0A633F2280A8}" presName="accentRepeatNode" presStyleLbl="solidFgAcc1" presStyleIdx="2" presStyleCnt="7"/>
      <dgm:spPr>
        <a:ln>
          <a:solidFill>
            <a:schemeClr val="accent4"/>
          </a:solidFill>
        </a:ln>
      </dgm:spPr>
    </dgm:pt>
    <dgm:pt modelId="{F52B14A4-5C63-4C08-B069-2616E610F240}" type="pres">
      <dgm:prSet presAssocID="{CA35305C-03D1-4729-A6DD-9BC140EFBE96}" presName="text_4" presStyleLbl="node1" presStyleIdx="3" presStyleCnt="7">
        <dgm:presLayoutVars>
          <dgm:bulletEnabled val="1"/>
        </dgm:presLayoutVars>
      </dgm:prSet>
      <dgm:spPr/>
    </dgm:pt>
    <dgm:pt modelId="{0D7D7631-DE25-412F-A947-9D305C5865E7}" type="pres">
      <dgm:prSet presAssocID="{CA35305C-03D1-4729-A6DD-9BC140EFBE96}" presName="accent_4" presStyleCnt="0"/>
      <dgm:spPr/>
    </dgm:pt>
    <dgm:pt modelId="{DF10531B-0669-476B-8BB2-C0B13739D3BD}" type="pres">
      <dgm:prSet presAssocID="{CA35305C-03D1-4729-A6DD-9BC140EFBE96}" presName="accentRepeatNode" presStyleLbl="solidFgAcc1" presStyleIdx="3" presStyleCnt="7"/>
      <dgm:spPr>
        <a:ln>
          <a:solidFill>
            <a:schemeClr val="accent4"/>
          </a:solidFill>
        </a:ln>
      </dgm:spPr>
    </dgm:pt>
    <dgm:pt modelId="{E15BBD87-858A-4408-846C-DF94F056930A}" type="pres">
      <dgm:prSet presAssocID="{B20A4363-88CB-42D7-862C-8BFBB9677DA0}" presName="text_5" presStyleLbl="node1" presStyleIdx="4" presStyleCnt="7">
        <dgm:presLayoutVars>
          <dgm:bulletEnabled val="1"/>
        </dgm:presLayoutVars>
      </dgm:prSet>
      <dgm:spPr/>
    </dgm:pt>
    <dgm:pt modelId="{AA39E8D2-77AE-4D58-8B1E-D1D0C3F0EDEE}" type="pres">
      <dgm:prSet presAssocID="{B20A4363-88CB-42D7-862C-8BFBB9677DA0}" presName="accent_5" presStyleCnt="0"/>
      <dgm:spPr/>
    </dgm:pt>
    <dgm:pt modelId="{D50518F2-4E53-4C6E-AA31-8B68C8AF84D7}" type="pres">
      <dgm:prSet presAssocID="{B20A4363-88CB-42D7-862C-8BFBB9677DA0}" presName="accentRepeatNode" presStyleLbl="solidFgAcc1" presStyleIdx="4" presStyleCnt="7"/>
      <dgm:spPr>
        <a:ln>
          <a:solidFill>
            <a:schemeClr val="accent4"/>
          </a:solidFill>
        </a:ln>
      </dgm:spPr>
    </dgm:pt>
    <dgm:pt modelId="{3E1178D8-B9BF-43AA-8D39-31BE3C454F54}" type="pres">
      <dgm:prSet presAssocID="{D0EE9A62-451B-4F1D-A456-968E4B72993C}" presName="text_6" presStyleLbl="node1" presStyleIdx="5" presStyleCnt="7">
        <dgm:presLayoutVars>
          <dgm:bulletEnabled val="1"/>
        </dgm:presLayoutVars>
      </dgm:prSet>
      <dgm:spPr/>
    </dgm:pt>
    <dgm:pt modelId="{05A4545F-8596-4BFA-8FF1-E69EBCB10819}" type="pres">
      <dgm:prSet presAssocID="{D0EE9A62-451B-4F1D-A456-968E4B72993C}" presName="accent_6" presStyleCnt="0"/>
      <dgm:spPr/>
    </dgm:pt>
    <dgm:pt modelId="{DA9A9E66-BCBB-4B48-A0E2-01042C1EF274}" type="pres">
      <dgm:prSet presAssocID="{D0EE9A62-451B-4F1D-A456-968E4B72993C}" presName="accentRepeatNode" presStyleLbl="solidFgAcc1" presStyleIdx="5" presStyleCnt="7"/>
      <dgm:spPr>
        <a:ln>
          <a:solidFill>
            <a:schemeClr val="accent4"/>
          </a:solidFill>
        </a:ln>
      </dgm:spPr>
    </dgm:pt>
    <dgm:pt modelId="{67924147-5BA7-46BD-B0C4-D628B2C2B744}" type="pres">
      <dgm:prSet presAssocID="{AD4A1960-FD3D-4EA2-9DBC-8619C39B1B29}" presName="text_7" presStyleLbl="node1" presStyleIdx="6" presStyleCnt="7">
        <dgm:presLayoutVars>
          <dgm:bulletEnabled val="1"/>
        </dgm:presLayoutVars>
      </dgm:prSet>
      <dgm:spPr/>
    </dgm:pt>
    <dgm:pt modelId="{163440A9-E1C5-49CD-BE02-8F2F93507627}" type="pres">
      <dgm:prSet presAssocID="{AD4A1960-FD3D-4EA2-9DBC-8619C39B1B29}" presName="accent_7" presStyleCnt="0"/>
      <dgm:spPr/>
    </dgm:pt>
    <dgm:pt modelId="{FA8A49BD-C545-4B2C-B01A-4FBE595EFA3A}" type="pres">
      <dgm:prSet presAssocID="{AD4A1960-FD3D-4EA2-9DBC-8619C39B1B29}" presName="accentRepeatNode" presStyleLbl="solidFgAcc1" presStyleIdx="6" presStyleCnt="7"/>
      <dgm:spPr>
        <a:ln>
          <a:solidFill>
            <a:schemeClr val="accent4"/>
          </a:solidFill>
        </a:ln>
      </dgm:spPr>
    </dgm:pt>
  </dgm:ptLst>
  <dgm:cxnLst>
    <dgm:cxn modelId="{5F064F0D-7462-4C76-93FE-A52D7B253061}" type="presOf" srcId="{AD4A1960-FD3D-4EA2-9DBC-8619C39B1B29}" destId="{67924147-5BA7-46BD-B0C4-D628B2C2B744}" srcOrd="0" destOrd="0" presId="urn:microsoft.com/office/officeart/2008/layout/VerticalCurvedList"/>
    <dgm:cxn modelId="{FF241026-9546-4018-AB87-809CBC9A6DC5}" srcId="{14B1148A-02BD-4671-BDA5-54F5DE8F514A}" destId="{B20A4363-88CB-42D7-862C-8BFBB9677DA0}" srcOrd="4" destOrd="0" parTransId="{1CB86294-6451-46FD-A0F0-8B07BBEC91F2}" sibTransId="{6FCC3415-E452-499F-B1BA-B44B5EB496FE}"/>
    <dgm:cxn modelId="{EB1F2E26-7E58-4137-8F63-2662AEBD9D9D}" type="presOf" srcId="{E8EF162A-BFD0-4375-BC27-6115FEACBD28}" destId="{6BC21F3B-22E2-4BFE-97B2-64B81C89F519}" srcOrd="0" destOrd="0" presId="urn:microsoft.com/office/officeart/2008/layout/VerticalCurvedList"/>
    <dgm:cxn modelId="{94EFB333-7DA3-4157-8DDD-D725D2D93BF4}" type="presOf" srcId="{B20A4363-88CB-42D7-862C-8BFBB9677DA0}" destId="{E15BBD87-858A-4408-846C-DF94F056930A}" srcOrd="0" destOrd="0" presId="urn:microsoft.com/office/officeart/2008/layout/VerticalCurvedList"/>
    <dgm:cxn modelId="{086A8C5B-3336-4BA5-BC5F-2F2B6D108C06}" srcId="{14B1148A-02BD-4671-BDA5-54F5DE8F514A}" destId="{D0EE9A62-451B-4F1D-A456-968E4B72993C}" srcOrd="5" destOrd="0" parTransId="{DF81D6E9-5A8D-42F8-B9C6-D77BB40E4170}" sibTransId="{73F8E3A5-531E-4A05-857C-71FE327CF6AB}"/>
    <dgm:cxn modelId="{A5DBA47A-10A7-44DC-87D7-029C635B5FA8}" srcId="{14B1148A-02BD-4671-BDA5-54F5DE8F514A}" destId="{B4C706B2-FB6F-4452-87BE-A01AF7DA273E}" srcOrd="0" destOrd="0" parTransId="{E4546EAD-71D8-4B19-9861-726F84CE9204}" sibTransId="{E8EF162A-BFD0-4375-BC27-6115FEACBD28}"/>
    <dgm:cxn modelId="{C1C4F184-B46C-4BF2-BE60-52518FED465F}" type="presOf" srcId="{CA35305C-03D1-4729-A6DD-9BC140EFBE96}" destId="{F52B14A4-5C63-4C08-B069-2616E610F240}" srcOrd="0" destOrd="0" presId="urn:microsoft.com/office/officeart/2008/layout/VerticalCurvedList"/>
    <dgm:cxn modelId="{B5E5D087-ADB8-482B-AE9C-F645D798383E}" type="presOf" srcId="{14B1148A-02BD-4671-BDA5-54F5DE8F514A}" destId="{5CA1AA28-3072-4CE5-87FF-80E722FB98D7}" srcOrd="0" destOrd="0" presId="urn:microsoft.com/office/officeart/2008/layout/VerticalCurvedList"/>
    <dgm:cxn modelId="{FAE2048D-19DD-44D0-A3E6-FA36BF8A4F8D}" srcId="{14B1148A-02BD-4671-BDA5-54F5DE8F514A}" destId="{CA35305C-03D1-4729-A6DD-9BC140EFBE96}" srcOrd="3" destOrd="0" parTransId="{B8C4D80E-F520-4402-8422-7AC13BA26E7A}" sibTransId="{2A8B49E0-52EF-4342-95BF-30DBED4B6BD8}"/>
    <dgm:cxn modelId="{C5AC46A0-C5B0-4865-A02C-9F6AE45A5DEB}" type="presOf" srcId="{B4C706B2-FB6F-4452-87BE-A01AF7DA273E}" destId="{DFDAB451-F362-4ECD-93B5-AD81CB8E9850}" srcOrd="0" destOrd="0" presId="urn:microsoft.com/office/officeart/2008/layout/VerticalCurvedList"/>
    <dgm:cxn modelId="{108691A3-DF68-46A8-A601-E93503F25E83}" srcId="{14B1148A-02BD-4671-BDA5-54F5DE8F514A}" destId="{0338D766-3F8B-4610-9E90-2733DC05C4F2}" srcOrd="1" destOrd="0" parTransId="{E0F690A8-B966-4DA4-A1B8-F47D1D008476}" sibTransId="{DFABCF2D-D901-401C-8FE1-8A9B8587BE55}"/>
    <dgm:cxn modelId="{9C1302B6-64E7-4797-B243-CC4FCB62E0A2}" type="presOf" srcId="{06845B73-0631-4B92-A048-0A633F2280A8}" destId="{D2FE5EDB-7C34-4305-A26C-155C7AA7C53B}" srcOrd="0" destOrd="0" presId="urn:microsoft.com/office/officeart/2008/layout/VerticalCurvedList"/>
    <dgm:cxn modelId="{DFD2D1B6-7BD8-4BBC-A1AE-0C2D6070CBCA}" type="presOf" srcId="{0338D766-3F8B-4610-9E90-2733DC05C4F2}" destId="{E037ABC7-6750-4604-9B91-3EECB059A609}" srcOrd="0" destOrd="0" presId="urn:microsoft.com/office/officeart/2008/layout/VerticalCurvedList"/>
    <dgm:cxn modelId="{B64AB7C8-8555-43CE-AEE9-3BC9C52CF2E3}" type="presOf" srcId="{D0EE9A62-451B-4F1D-A456-968E4B72993C}" destId="{3E1178D8-B9BF-43AA-8D39-31BE3C454F54}" srcOrd="0" destOrd="0" presId="urn:microsoft.com/office/officeart/2008/layout/VerticalCurvedList"/>
    <dgm:cxn modelId="{C95B3ADB-997E-41BB-9CAA-05634811B74C}" srcId="{14B1148A-02BD-4671-BDA5-54F5DE8F514A}" destId="{AD4A1960-FD3D-4EA2-9DBC-8619C39B1B29}" srcOrd="6" destOrd="0" parTransId="{12DDBC73-4266-40B8-ADCA-EE80DADEFBDE}" sibTransId="{E33E5DB1-38D1-4119-AF6F-F0FF93EF9AB1}"/>
    <dgm:cxn modelId="{F15A63E2-D9E2-43F0-A14F-F1ED20F27593}" srcId="{14B1148A-02BD-4671-BDA5-54F5DE8F514A}" destId="{06845B73-0631-4B92-A048-0A633F2280A8}" srcOrd="2" destOrd="0" parTransId="{CBF9523D-5DD1-4237-BF49-222D516FB4DF}" sibTransId="{5B060B13-17C7-42A3-8705-14FF5D04FA5E}"/>
    <dgm:cxn modelId="{3D15B757-367A-4C85-AC0F-1492AFC3D192}" type="presParOf" srcId="{5CA1AA28-3072-4CE5-87FF-80E722FB98D7}" destId="{3A417575-F42F-479D-A0B7-CA79F2435B6A}" srcOrd="0" destOrd="0" presId="urn:microsoft.com/office/officeart/2008/layout/VerticalCurvedList"/>
    <dgm:cxn modelId="{0E0C9B8D-0ED1-4E50-9F98-F27E862FE352}" type="presParOf" srcId="{3A417575-F42F-479D-A0B7-CA79F2435B6A}" destId="{03486DE3-3B68-4085-BA71-4E3BE374D92E}" srcOrd="0" destOrd="0" presId="urn:microsoft.com/office/officeart/2008/layout/VerticalCurvedList"/>
    <dgm:cxn modelId="{C54D369F-A67E-4C26-A09E-02C5A6CCC089}" type="presParOf" srcId="{03486DE3-3B68-4085-BA71-4E3BE374D92E}" destId="{FEBC941C-F89E-4AD2-9DE8-F218FCD0618C}" srcOrd="0" destOrd="0" presId="urn:microsoft.com/office/officeart/2008/layout/VerticalCurvedList"/>
    <dgm:cxn modelId="{34AD555E-28F2-4F90-8B66-9E3F86752EC3}" type="presParOf" srcId="{03486DE3-3B68-4085-BA71-4E3BE374D92E}" destId="{6BC21F3B-22E2-4BFE-97B2-64B81C89F519}" srcOrd="1" destOrd="0" presId="urn:microsoft.com/office/officeart/2008/layout/VerticalCurvedList"/>
    <dgm:cxn modelId="{55F66211-D354-405E-A56F-86F7A90A300E}" type="presParOf" srcId="{03486DE3-3B68-4085-BA71-4E3BE374D92E}" destId="{E8B87888-CBCF-46FB-A450-FA0F90DE5B1E}" srcOrd="2" destOrd="0" presId="urn:microsoft.com/office/officeart/2008/layout/VerticalCurvedList"/>
    <dgm:cxn modelId="{2EA78BEF-7BDA-4F0B-A492-12CA4CA81EFF}" type="presParOf" srcId="{03486DE3-3B68-4085-BA71-4E3BE374D92E}" destId="{240E40C0-125F-4995-BF56-399BF638CDDD}" srcOrd="3" destOrd="0" presId="urn:microsoft.com/office/officeart/2008/layout/VerticalCurvedList"/>
    <dgm:cxn modelId="{8434F18C-ECB0-4420-93BF-AF5FEFD35377}" type="presParOf" srcId="{3A417575-F42F-479D-A0B7-CA79F2435B6A}" destId="{DFDAB451-F362-4ECD-93B5-AD81CB8E9850}" srcOrd="1" destOrd="0" presId="urn:microsoft.com/office/officeart/2008/layout/VerticalCurvedList"/>
    <dgm:cxn modelId="{E958F0AF-60E6-43AB-99B0-1CF6237D350E}" type="presParOf" srcId="{3A417575-F42F-479D-A0B7-CA79F2435B6A}" destId="{718755A0-4A1E-40E0-9AA6-830CE5916F11}" srcOrd="2" destOrd="0" presId="urn:microsoft.com/office/officeart/2008/layout/VerticalCurvedList"/>
    <dgm:cxn modelId="{0BFB1FAB-559F-47CE-9089-AEDD0E82CBCA}" type="presParOf" srcId="{718755A0-4A1E-40E0-9AA6-830CE5916F11}" destId="{E9B17175-C9CC-466B-90B0-01C86FA2F172}" srcOrd="0" destOrd="0" presId="urn:microsoft.com/office/officeart/2008/layout/VerticalCurvedList"/>
    <dgm:cxn modelId="{6D3BA9C2-F9D2-4AC8-B442-29CB31EFAF43}" type="presParOf" srcId="{3A417575-F42F-479D-A0B7-CA79F2435B6A}" destId="{E037ABC7-6750-4604-9B91-3EECB059A609}" srcOrd="3" destOrd="0" presId="urn:microsoft.com/office/officeart/2008/layout/VerticalCurvedList"/>
    <dgm:cxn modelId="{9100E040-84DF-46D9-8932-68AF232F7959}" type="presParOf" srcId="{3A417575-F42F-479D-A0B7-CA79F2435B6A}" destId="{AB1DF46D-506E-45C2-8F57-05812F8D0C23}" srcOrd="4" destOrd="0" presId="urn:microsoft.com/office/officeart/2008/layout/VerticalCurvedList"/>
    <dgm:cxn modelId="{35128974-B1AA-4DFC-93E4-C3082CD7DD15}" type="presParOf" srcId="{AB1DF46D-506E-45C2-8F57-05812F8D0C23}" destId="{08271177-37AE-4D16-8081-59AF4B1BE6BC}" srcOrd="0" destOrd="0" presId="urn:microsoft.com/office/officeart/2008/layout/VerticalCurvedList"/>
    <dgm:cxn modelId="{F3E8D963-9FCF-47D1-84AF-A619DD793636}" type="presParOf" srcId="{3A417575-F42F-479D-A0B7-CA79F2435B6A}" destId="{D2FE5EDB-7C34-4305-A26C-155C7AA7C53B}" srcOrd="5" destOrd="0" presId="urn:microsoft.com/office/officeart/2008/layout/VerticalCurvedList"/>
    <dgm:cxn modelId="{0DE597B9-9857-4A5B-A3B8-CBECDB7E983A}" type="presParOf" srcId="{3A417575-F42F-479D-A0B7-CA79F2435B6A}" destId="{F43FC9D1-95B9-4012-BD9E-075217E06FAF}" srcOrd="6" destOrd="0" presId="urn:microsoft.com/office/officeart/2008/layout/VerticalCurvedList"/>
    <dgm:cxn modelId="{7C4CC23A-6947-4BA5-9C69-380B929E3AAC}" type="presParOf" srcId="{F43FC9D1-95B9-4012-BD9E-075217E06FAF}" destId="{E7B48BF2-E7BF-49F9-A795-3DA663DE34AF}" srcOrd="0" destOrd="0" presId="urn:microsoft.com/office/officeart/2008/layout/VerticalCurvedList"/>
    <dgm:cxn modelId="{C20F25F6-DCED-4D97-B1F7-830F30881814}" type="presParOf" srcId="{3A417575-F42F-479D-A0B7-CA79F2435B6A}" destId="{F52B14A4-5C63-4C08-B069-2616E610F240}" srcOrd="7" destOrd="0" presId="urn:microsoft.com/office/officeart/2008/layout/VerticalCurvedList"/>
    <dgm:cxn modelId="{985AA851-8C4B-4F3B-89BC-AE8F8729ABC7}" type="presParOf" srcId="{3A417575-F42F-479D-A0B7-CA79F2435B6A}" destId="{0D7D7631-DE25-412F-A947-9D305C5865E7}" srcOrd="8" destOrd="0" presId="urn:microsoft.com/office/officeart/2008/layout/VerticalCurvedList"/>
    <dgm:cxn modelId="{38C11621-0F9F-4BBE-8646-C7731E865E91}" type="presParOf" srcId="{0D7D7631-DE25-412F-A947-9D305C5865E7}" destId="{DF10531B-0669-476B-8BB2-C0B13739D3BD}" srcOrd="0" destOrd="0" presId="urn:microsoft.com/office/officeart/2008/layout/VerticalCurvedList"/>
    <dgm:cxn modelId="{48F62951-19D6-4C82-9269-701032A713F7}" type="presParOf" srcId="{3A417575-F42F-479D-A0B7-CA79F2435B6A}" destId="{E15BBD87-858A-4408-846C-DF94F056930A}" srcOrd="9" destOrd="0" presId="urn:microsoft.com/office/officeart/2008/layout/VerticalCurvedList"/>
    <dgm:cxn modelId="{8DDDD385-D8CE-49B7-92D0-99FF9D53B4ED}" type="presParOf" srcId="{3A417575-F42F-479D-A0B7-CA79F2435B6A}" destId="{AA39E8D2-77AE-4D58-8B1E-D1D0C3F0EDEE}" srcOrd="10" destOrd="0" presId="urn:microsoft.com/office/officeart/2008/layout/VerticalCurvedList"/>
    <dgm:cxn modelId="{A5B892F5-B1F5-4442-BDD9-4B5CA9EDECE9}" type="presParOf" srcId="{AA39E8D2-77AE-4D58-8B1E-D1D0C3F0EDEE}" destId="{D50518F2-4E53-4C6E-AA31-8B68C8AF84D7}" srcOrd="0" destOrd="0" presId="urn:microsoft.com/office/officeart/2008/layout/VerticalCurvedList"/>
    <dgm:cxn modelId="{10B751CD-801C-42B2-A58D-B0F3D8202C23}" type="presParOf" srcId="{3A417575-F42F-479D-A0B7-CA79F2435B6A}" destId="{3E1178D8-B9BF-43AA-8D39-31BE3C454F54}" srcOrd="11" destOrd="0" presId="urn:microsoft.com/office/officeart/2008/layout/VerticalCurvedList"/>
    <dgm:cxn modelId="{24324C4E-4D81-4CA6-A1DF-7BFFB483AF1A}" type="presParOf" srcId="{3A417575-F42F-479D-A0B7-CA79F2435B6A}" destId="{05A4545F-8596-4BFA-8FF1-E69EBCB10819}" srcOrd="12" destOrd="0" presId="urn:microsoft.com/office/officeart/2008/layout/VerticalCurvedList"/>
    <dgm:cxn modelId="{36A04119-1766-4665-99CA-662F63127734}" type="presParOf" srcId="{05A4545F-8596-4BFA-8FF1-E69EBCB10819}" destId="{DA9A9E66-BCBB-4B48-A0E2-01042C1EF274}" srcOrd="0" destOrd="0" presId="urn:microsoft.com/office/officeart/2008/layout/VerticalCurvedList"/>
    <dgm:cxn modelId="{8213F5C8-1169-4176-BA6E-C5E4A92DADC3}" type="presParOf" srcId="{3A417575-F42F-479D-A0B7-CA79F2435B6A}" destId="{67924147-5BA7-46BD-B0C4-D628B2C2B744}" srcOrd="13" destOrd="0" presId="urn:microsoft.com/office/officeart/2008/layout/VerticalCurvedList"/>
    <dgm:cxn modelId="{319FD7C0-F1F6-4365-8E6D-62FCC6854519}" type="presParOf" srcId="{3A417575-F42F-479D-A0B7-CA79F2435B6A}" destId="{163440A9-E1C5-49CD-BE02-8F2F93507627}" srcOrd="14" destOrd="0" presId="urn:microsoft.com/office/officeart/2008/layout/VerticalCurvedList"/>
    <dgm:cxn modelId="{485B59E0-474D-4EC3-8E38-B522CD083B18}" type="presParOf" srcId="{163440A9-E1C5-49CD-BE02-8F2F93507627}" destId="{FA8A49BD-C545-4B2C-B01A-4FBE595EFA3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21F3B-22E2-4BFE-97B2-64B81C89F519}">
      <dsp:nvSpPr>
        <dsp:cNvPr id="0" name=""/>
        <dsp:cNvSpPr/>
      </dsp:nvSpPr>
      <dsp:spPr>
        <a:xfrm>
          <a:off x="-5284997" y="-744485"/>
          <a:ext cx="6296158" cy="6110169"/>
        </a:xfrm>
        <a:prstGeom prst="blockArc">
          <a:avLst>
            <a:gd name="adj1" fmla="val 18900000"/>
            <a:gd name="adj2" fmla="val 2700000"/>
            <a:gd name="adj3" fmla="val 343"/>
          </a:avLst>
        </a:pr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DFDAB451-F362-4ECD-93B5-AD81CB8E9850}">
      <dsp:nvSpPr>
        <dsp:cNvPr id="0" name=""/>
        <dsp:cNvSpPr/>
      </dsp:nvSpPr>
      <dsp:spPr>
        <a:xfrm>
          <a:off x="328063" y="212598"/>
          <a:ext cx="8143992" cy="425009"/>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7352"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err="1">
              <a:solidFill>
                <a:schemeClr val="bg1"/>
              </a:solidFill>
            </a:rPr>
            <a:t>SuccessPredictor</a:t>
          </a:r>
          <a:r>
            <a:rPr lang="en-US" sz="2300" kern="1200" dirty="0">
              <a:solidFill>
                <a:schemeClr val="bg1"/>
              </a:solidFill>
            </a:rPr>
            <a:t> </a:t>
          </a:r>
        </a:p>
      </dsp:txBody>
      <dsp:txXfrm>
        <a:off x="328063" y="212598"/>
        <a:ext cx="8143992" cy="425009"/>
      </dsp:txXfrm>
    </dsp:sp>
    <dsp:sp modelId="{E9B17175-C9CC-466B-90B0-01C86FA2F172}">
      <dsp:nvSpPr>
        <dsp:cNvPr id="0" name=""/>
        <dsp:cNvSpPr/>
      </dsp:nvSpPr>
      <dsp:spPr>
        <a:xfrm>
          <a:off x="88315" y="159472"/>
          <a:ext cx="531262" cy="531262"/>
        </a:xfrm>
        <a:prstGeom prst="ellipse">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E037ABC7-6750-4604-9B91-3EECB059A609}">
      <dsp:nvSpPr>
        <dsp:cNvPr id="0" name=""/>
        <dsp:cNvSpPr/>
      </dsp:nvSpPr>
      <dsp:spPr>
        <a:xfrm>
          <a:off x="712948" y="850487"/>
          <a:ext cx="7759107" cy="425009"/>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7352"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err="1">
              <a:solidFill>
                <a:schemeClr val="bg1"/>
              </a:solidFill>
            </a:rPr>
            <a:t>SalesPersona</a:t>
          </a:r>
          <a:endParaRPr lang="en-US" sz="2300" kern="1200" dirty="0">
            <a:solidFill>
              <a:schemeClr val="bg1"/>
            </a:solidFill>
          </a:endParaRPr>
        </a:p>
      </dsp:txBody>
      <dsp:txXfrm>
        <a:off x="712948" y="850487"/>
        <a:ext cx="7759107" cy="425009"/>
      </dsp:txXfrm>
    </dsp:sp>
    <dsp:sp modelId="{08271177-37AE-4D16-8081-59AF4B1BE6BC}">
      <dsp:nvSpPr>
        <dsp:cNvPr id="0" name=""/>
        <dsp:cNvSpPr/>
      </dsp:nvSpPr>
      <dsp:spPr>
        <a:xfrm>
          <a:off x="437866" y="794752"/>
          <a:ext cx="531262" cy="531262"/>
        </a:xfrm>
        <a:prstGeom prst="ellipse">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D2FE5EDB-7C34-4305-A26C-155C7AA7C53B}">
      <dsp:nvSpPr>
        <dsp:cNvPr id="0" name=""/>
        <dsp:cNvSpPr/>
      </dsp:nvSpPr>
      <dsp:spPr>
        <a:xfrm>
          <a:off x="923863" y="1487908"/>
          <a:ext cx="7548192" cy="425009"/>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7352"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err="1">
              <a:solidFill>
                <a:schemeClr val="bg1"/>
              </a:solidFill>
            </a:rPr>
            <a:t>CareerView</a:t>
          </a:r>
          <a:endParaRPr lang="en-US" sz="2300" kern="1200" dirty="0">
            <a:solidFill>
              <a:schemeClr val="bg1"/>
            </a:solidFill>
          </a:endParaRPr>
        </a:p>
      </dsp:txBody>
      <dsp:txXfrm>
        <a:off x="923863" y="1487908"/>
        <a:ext cx="7548192" cy="425009"/>
      </dsp:txXfrm>
    </dsp:sp>
    <dsp:sp modelId="{E7B48BF2-E7BF-49F9-A795-3DA663DE34AF}">
      <dsp:nvSpPr>
        <dsp:cNvPr id="0" name=""/>
        <dsp:cNvSpPr/>
      </dsp:nvSpPr>
      <dsp:spPr>
        <a:xfrm>
          <a:off x="658232" y="1434782"/>
          <a:ext cx="531262" cy="531262"/>
        </a:xfrm>
        <a:prstGeom prst="ellipse">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F52B14A4-5C63-4C08-B069-2616E610F240}">
      <dsp:nvSpPr>
        <dsp:cNvPr id="0" name=""/>
        <dsp:cNvSpPr/>
      </dsp:nvSpPr>
      <dsp:spPr>
        <a:xfrm>
          <a:off x="991206" y="2125798"/>
          <a:ext cx="7480849" cy="425009"/>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7352"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Performance Skills Index </a:t>
          </a:r>
        </a:p>
      </dsp:txBody>
      <dsp:txXfrm>
        <a:off x="991206" y="2125798"/>
        <a:ext cx="7480849" cy="425009"/>
      </dsp:txXfrm>
    </dsp:sp>
    <dsp:sp modelId="{DF10531B-0669-476B-8BB2-C0B13739D3BD}">
      <dsp:nvSpPr>
        <dsp:cNvPr id="0" name=""/>
        <dsp:cNvSpPr/>
      </dsp:nvSpPr>
      <dsp:spPr>
        <a:xfrm>
          <a:off x="725575" y="2072671"/>
          <a:ext cx="531262" cy="531262"/>
        </a:xfrm>
        <a:prstGeom prst="ellipse">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E15BBD87-858A-4408-846C-DF94F056930A}">
      <dsp:nvSpPr>
        <dsp:cNvPr id="0" name=""/>
        <dsp:cNvSpPr/>
      </dsp:nvSpPr>
      <dsp:spPr>
        <a:xfrm>
          <a:off x="923863" y="2763687"/>
          <a:ext cx="7548192" cy="425009"/>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7352"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err="1">
              <a:solidFill>
                <a:schemeClr val="bg1"/>
              </a:solidFill>
              <a:latin typeface="Arial" panose="020B0604020202020204" pitchFamily="34" charset="0"/>
              <a:cs typeface="Arial" panose="020B0604020202020204" pitchFamily="34" charset="0"/>
            </a:rPr>
            <a:t>LeaderPersona</a:t>
          </a:r>
          <a:r>
            <a:rPr lang="en-US" sz="2300" kern="1200" dirty="0">
              <a:solidFill>
                <a:schemeClr val="bg1"/>
              </a:solidFill>
              <a:latin typeface="Arial" panose="020B0604020202020204" pitchFamily="34" charset="0"/>
              <a:cs typeface="Arial" panose="020B0604020202020204" pitchFamily="34" charset="0"/>
            </a:rPr>
            <a:t> </a:t>
          </a:r>
        </a:p>
      </dsp:txBody>
      <dsp:txXfrm>
        <a:off x="923863" y="2763687"/>
        <a:ext cx="7548192" cy="425009"/>
      </dsp:txXfrm>
    </dsp:sp>
    <dsp:sp modelId="{D50518F2-4E53-4C6E-AA31-8B68C8AF84D7}">
      <dsp:nvSpPr>
        <dsp:cNvPr id="0" name=""/>
        <dsp:cNvSpPr/>
      </dsp:nvSpPr>
      <dsp:spPr>
        <a:xfrm>
          <a:off x="658232" y="2710560"/>
          <a:ext cx="531262" cy="531262"/>
        </a:xfrm>
        <a:prstGeom prst="ellipse">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3E1178D8-B9BF-43AA-8D39-31BE3C454F54}">
      <dsp:nvSpPr>
        <dsp:cNvPr id="0" name=""/>
        <dsp:cNvSpPr/>
      </dsp:nvSpPr>
      <dsp:spPr>
        <a:xfrm>
          <a:off x="712948" y="3401108"/>
          <a:ext cx="7759107" cy="425009"/>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7352"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err="1">
              <a:solidFill>
                <a:schemeClr val="bg1"/>
              </a:solidFill>
              <a:latin typeface="Arial" panose="020B0604020202020204" pitchFamily="34" charset="0"/>
              <a:cs typeface="Arial" panose="020B0604020202020204" pitchFamily="34" charset="0"/>
            </a:rPr>
            <a:t>CollaboRate</a:t>
          </a:r>
          <a:endParaRPr lang="en-US" sz="2300" kern="1200" dirty="0">
            <a:solidFill>
              <a:schemeClr val="bg1"/>
            </a:solidFill>
            <a:latin typeface="Arial" panose="020B0604020202020204" pitchFamily="34" charset="0"/>
            <a:cs typeface="Arial" panose="020B0604020202020204" pitchFamily="34" charset="0"/>
          </a:endParaRPr>
        </a:p>
      </dsp:txBody>
      <dsp:txXfrm>
        <a:off x="712948" y="3401108"/>
        <a:ext cx="7759107" cy="425009"/>
      </dsp:txXfrm>
    </dsp:sp>
    <dsp:sp modelId="{DA9A9E66-BCBB-4B48-A0E2-01042C1EF274}">
      <dsp:nvSpPr>
        <dsp:cNvPr id="0" name=""/>
        <dsp:cNvSpPr/>
      </dsp:nvSpPr>
      <dsp:spPr>
        <a:xfrm>
          <a:off x="447317" y="3347982"/>
          <a:ext cx="531262" cy="531262"/>
        </a:xfrm>
        <a:prstGeom prst="ellipse">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67924147-5BA7-46BD-B0C4-D628B2C2B744}">
      <dsp:nvSpPr>
        <dsp:cNvPr id="0" name=""/>
        <dsp:cNvSpPr/>
      </dsp:nvSpPr>
      <dsp:spPr>
        <a:xfrm>
          <a:off x="328063" y="4038997"/>
          <a:ext cx="8143992" cy="425009"/>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7352"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err="1">
              <a:solidFill>
                <a:schemeClr val="bg1"/>
              </a:solidFill>
              <a:latin typeface="Arial" panose="020B0604020202020204" pitchFamily="34" charset="0"/>
              <a:cs typeface="Arial" panose="020B0604020202020204" pitchFamily="34" charset="0"/>
            </a:rPr>
            <a:t>LearningStyles</a:t>
          </a:r>
          <a:endParaRPr lang="en-US" sz="2300" kern="1200" dirty="0">
            <a:solidFill>
              <a:schemeClr val="bg1"/>
            </a:solidFill>
            <a:latin typeface="Arial" panose="020B0604020202020204" pitchFamily="34" charset="0"/>
            <a:cs typeface="Arial" panose="020B0604020202020204" pitchFamily="34" charset="0"/>
          </a:endParaRPr>
        </a:p>
      </dsp:txBody>
      <dsp:txXfrm>
        <a:off x="328063" y="4038997"/>
        <a:ext cx="8143992" cy="425009"/>
      </dsp:txXfrm>
    </dsp:sp>
    <dsp:sp modelId="{FA8A49BD-C545-4B2C-B01A-4FBE595EFA3A}">
      <dsp:nvSpPr>
        <dsp:cNvPr id="0" name=""/>
        <dsp:cNvSpPr/>
      </dsp:nvSpPr>
      <dsp:spPr>
        <a:xfrm>
          <a:off x="62432" y="3985871"/>
          <a:ext cx="531262" cy="531262"/>
        </a:xfrm>
        <a:prstGeom prst="ellipse">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2/10/2025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2/10/2025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3028619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398754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2174723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24" y="-571500"/>
            <a:ext cx="12195955" cy="6812280"/>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68785580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a:t>Click icon to add picture</a:t>
            </a:r>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Rectangle 7"/>
          <p:cNvSpPr/>
          <p:nvPr userDrawn="1"/>
        </p:nvSpPr>
        <p:spPr>
          <a:xfrm>
            <a:off x="7981255" y="1056028"/>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userDrawn="1"/>
        </p:nvSpPr>
        <p:spPr>
          <a:xfrm>
            <a:off x="7981254" y="1285186"/>
            <a:ext cx="2834641" cy="514756"/>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SECURE</a:t>
            </a:r>
            <a:br>
              <a:rPr lang="en-US" sz="1600" b="1" dirty="0"/>
            </a:br>
            <a:r>
              <a:rPr lang="en-US" sz="1600" b="1" dirty="0"/>
              <a:t>RETIREMENT INSTITUTE</a:t>
            </a:r>
          </a:p>
        </p:txBody>
      </p:sp>
      <p:sp>
        <p:nvSpPr>
          <p:cNvPr id="10" name="TextBox 9"/>
          <p:cNvSpPr txBox="1"/>
          <p:nvPr userDrawn="1"/>
        </p:nvSpPr>
        <p:spPr>
          <a:xfrm>
            <a:off x="8172251" y="2029100"/>
            <a:ext cx="2452649" cy="2031325"/>
          </a:xfrm>
          <a:prstGeom prst="rect">
            <a:avLst/>
          </a:prstGeom>
          <a:noFill/>
        </p:spPr>
        <p:txBody>
          <a:bodyPr wrap="square" rtlCol="0">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Helping members advance retirement readiness and the financial security of their clients through research, education, and innovation</a:t>
            </a:r>
            <a:endParaRPr lang="en-US" dirty="0">
              <a:latin typeface="Futura Std Medium" panose="020B0502020204020303" pitchFamily="34" charset="0"/>
            </a:endParaRPr>
          </a:p>
        </p:txBody>
      </p:sp>
      <p:sp>
        <p:nvSpPr>
          <p:cNvPr id="11" name="Rectangle 10"/>
          <p:cNvSpPr/>
          <p:nvPr userDrawn="1"/>
        </p:nvSpPr>
        <p:spPr>
          <a:xfrm>
            <a:off x="1426464"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1425508" y="1352636"/>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1704904" y="2029100"/>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4689210" y="1056027"/>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4730778" y="1362755"/>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4893145" y="2029100"/>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 Bar Section Header-blank">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7043"/>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5"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709348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a:t>Click icon to add chart</a:t>
            </a:r>
            <a:endParaRPr lang="en-US" dirty="0"/>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4" y="0"/>
            <a:ext cx="12195955" cy="5081647"/>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195831354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7789" y="1368425"/>
            <a:ext cx="5993476" cy="3995284"/>
          </a:xfrm>
          <a:prstGeom prst="rect">
            <a:avLst/>
          </a:prstGeom>
          <a:noFill/>
        </p:spPr>
      </p:pic>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grpSp>
        <p:nvGrpSpPr>
          <p:cNvPr id="8" name="Group 7"/>
          <p:cNvGrpSpPr/>
          <p:nvPr userDrawn="1"/>
        </p:nvGrpSpPr>
        <p:grpSpPr>
          <a:xfrm>
            <a:off x="7905830" y="1368425"/>
            <a:ext cx="3666956" cy="3689131"/>
            <a:chOff x="7012369" y="1565306"/>
            <a:chExt cx="4443873" cy="3689131"/>
          </a:xfrm>
          <a:solidFill>
            <a:schemeClr val="bg1">
              <a:lumMod val="95000"/>
            </a:schemeClr>
          </a:solidFill>
        </p:grpSpPr>
        <p:sp>
          <p:nvSpPr>
            <p:cNvPr id="9" name="Rectangle 8"/>
            <p:cNvSpPr/>
            <p:nvPr userDrawn="1"/>
          </p:nvSpPr>
          <p:spPr>
            <a:xfrm>
              <a:off x="7012369"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167532" y="2039454"/>
              <a:ext cx="4133546" cy="3046988"/>
            </a:xfrm>
            <a:prstGeom prst="rect">
              <a:avLst/>
            </a:prstGeom>
            <a:grpFill/>
          </p:spPr>
          <p:txBody>
            <a:bodyPr wrap="square" rtlCol="0">
              <a:spAutoFit/>
            </a:bodyPr>
            <a:lstStyle/>
            <a:p>
              <a:pPr algn="ctr"/>
              <a:r>
                <a:rPr lang="en-US" sz="2400" dirty="0">
                  <a:solidFill>
                    <a:srgbClr val="404040"/>
                  </a:solidFill>
                  <a:latin typeface="Arial" panose="020B0604020202020204" pitchFamily="34" charset="0"/>
                  <a:cs typeface="Arial" panose="020B0604020202020204" pitchFamily="34" charset="0"/>
                </a:rPr>
                <a:t>Advancing the financial services industry by empowering our </a:t>
              </a:r>
              <a:br>
                <a:rPr lang="en-US" sz="2400" dirty="0">
                  <a:solidFill>
                    <a:srgbClr val="404040"/>
                  </a:solidFill>
                  <a:latin typeface="Arial" panose="020B0604020202020204" pitchFamily="34" charset="0"/>
                  <a:cs typeface="Arial" panose="020B0604020202020204" pitchFamily="34" charset="0"/>
                </a:rPr>
              </a:br>
              <a:r>
                <a:rPr lang="en-US" sz="2400" dirty="0">
                  <a:solidFill>
                    <a:srgbClr val="404040"/>
                  </a:solidFill>
                  <a:latin typeface="Arial" panose="020B0604020202020204" pitchFamily="34" charset="0"/>
                  <a:cs typeface="Arial" panose="020B0604020202020204" pitchFamily="34" charset="0"/>
                </a:rPr>
                <a:t>members with </a:t>
              </a:r>
              <a:r>
                <a:rPr lang="en-US" sz="2400" b="1" dirty="0">
                  <a:solidFill>
                    <a:srgbClr val="002F70"/>
                  </a:solidFill>
                  <a:latin typeface="Arial" panose="020B0604020202020204" pitchFamily="34" charset="0"/>
                  <a:cs typeface="Arial" panose="020B0604020202020204" pitchFamily="34" charset="0"/>
                </a:rPr>
                <a:t>knowledge</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insights</a:t>
              </a:r>
              <a:r>
                <a:rPr lang="en-US" sz="2400" dirty="0">
                  <a:solidFill>
                    <a:srgbClr val="404040"/>
                  </a:solidFill>
                  <a:latin typeface="Arial" panose="020B0604020202020204" pitchFamily="34" charset="0"/>
                  <a:cs typeface="Arial" panose="020B0604020202020204" pitchFamily="34" charset="0"/>
                </a:rPr>
                <a:t>, </a:t>
              </a:r>
              <a:r>
                <a:rPr lang="en-US" sz="2400" b="1" dirty="0">
                  <a:solidFill>
                    <a:srgbClr val="002F70"/>
                  </a:solidFill>
                  <a:latin typeface="Arial" panose="020B0604020202020204" pitchFamily="34" charset="0"/>
                  <a:cs typeface="Arial" panose="020B0604020202020204" pitchFamily="34" charset="0"/>
                </a:rPr>
                <a:t>connections</a:t>
              </a:r>
              <a:r>
                <a:rPr lang="en-US" sz="2400" dirty="0">
                  <a:solidFill>
                    <a:srgbClr val="404040"/>
                  </a:solidFill>
                  <a:latin typeface="Arial" panose="020B0604020202020204" pitchFamily="34" charset="0"/>
                  <a:cs typeface="Arial" panose="020B0604020202020204" pitchFamily="34" charset="0"/>
                </a:rPr>
                <a:t>, and </a:t>
              </a:r>
              <a:r>
                <a:rPr lang="en-US" sz="2400" b="1" dirty="0">
                  <a:solidFill>
                    <a:srgbClr val="002F70"/>
                  </a:solidFill>
                  <a:latin typeface="Arial" panose="020B0604020202020204" pitchFamily="34" charset="0"/>
                  <a:cs typeface="Arial" panose="020B0604020202020204" pitchFamily="34" charset="0"/>
                </a:rPr>
                <a:t>solutions</a:t>
              </a:r>
              <a:endParaRPr lang="en-US" sz="2400" b="1" dirty="0">
                <a:solidFill>
                  <a:srgbClr val="002F70"/>
                </a:solidFill>
              </a:endParaRPr>
            </a:p>
          </p:txBody>
        </p:sp>
      </p:gr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Rectangle 18"/>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5"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8" name="Rectangle 27"/>
          <p:cNvSpPr/>
          <p:nvPr userDrawn="1"/>
        </p:nvSpPr>
        <p:spPr>
          <a:xfrm>
            <a:off x="9867901" y="5778395"/>
            <a:ext cx="2247899" cy="95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grpSp>
        <p:nvGrpSpPr>
          <p:cNvPr id="17" name="Group 16"/>
          <p:cNvGrpSpPr/>
          <p:nvPr userDrawn="1"/>
        </p:nvGrpSpPr>
        <p:grpSpPr>
          <a:xfrm>
            <a:off x="2807354" y="4059591"/>
            <a:ext cx="1920240" cy="759886"/>
            <a:chOff x="2807354" y="4059591"/>
            <a:chExt cx="1920240" cy="759886"/>
          </a:xfrm>
        </p:grpSpPr>
        <p:sp>
          <p:nvSpPr>
            <p:cNvPr id="18" name="Rectangle 17"/>
            <p:cNvSpPr/>
            <p:nvPr userDrawn="1"/>
          </p:nvSpPr>
          <p:spPr>
            <a:xfrm>
              <a:off x="2807354"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extBox 20"/>
            <p:cNvSpPr txBox="1"/>
            <p:nvPr userDrawn="1"/>
          </p:nvSpPr>
          <p:spPr>
            <a:xfrm>
              <a:off x="2807354"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Life Insurance</a:t>
              </a:r>
            </a:p>
          </p:txBody>
        </p:sp>
      </p:grpSp>
      <p:grpSp>
        <p:nvGrpSpPr>
          <p:cNvPr id="21" name="Group 20"/>
          <p:cNvGrpSpPr/>
          <p:nvPr userDrawn="1"/>
        </p:nvGrpSpPr>
        <p:grpSpPr>
          <a:xfrm>
            <a:off x="5135880" y="4059591"/>
            <a:ext cx="1920240" cy="759886"/>
            <a:chOff x="5135880" y="4059591"/>
            <a:chExt cx="1920240" cy="759886"/>
          </a:xfrm>
        </p:grpSpPr>
        <p:sp>
          <p:nvSpPr>
            <p:cNvPr id="22" name="Rectangle 21"/>
            <p:cNvSpPr/>
            <p:nvPr userDrawn="1"/>
          </p:nvSpPr>
          <p:spPr>
            <a:xfrm>
              <a:off x="5135880"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21"/>
            <p:cNvSpPr txBox="1"/>
            <p:nvPr userDrawn="1"/>
          </p:nvSpPr>
          <p:spPr>
            <a:xfrm>
              <a:off x="5135880" y="4231060"/>
              <a:ext cx="192024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Annuities</a:t>
              </a:r>
            </a:p>
          </p:txBody>
        </p:sp>
      </p:grpSp>
      <p:grpSp>
        <p:nvGrpSpPr>
          <p:cNvPr id="24" name="Group 23"/>
          <p:cNvGrpSpPr/>
          <p:nvPr userDrawn="1"/>
        </p:nvGrpSpPr>
        <p:grpSpPr>
          <a:xfrm>
            <a:off x="7464407" y="4059591"/>
            <a:ext cx="1920240" cy="759886"/>
            <a:chOff x="7464407" y="4059591"/>
            <a:chExt cx="1920240" cy="759886"/>
          </a:xfrm>
        </p:grpSpPr>
        <p:sp>
          <p:nvSpPr>
            <p:cNvPr id="27" name="Rectangle 26"/>
            <p:cNvSpPr/>
            <p:nvPr userDrawn="1"/>
          </p:nvSpPr>
          <p:spPr>
            <a:xfrm>
              <a:off x="7464407" y="4059591"/>
              <a:ext cx="1920240" cy="759886"/>
            </a:xfrm>
            <a:prstGeom prst="rect">
              <a:avLst/>
            </a:prstGeom>
            <a:solidFill>
              <a:schemeClr val="bg1"/>
            </a:solidFill>
            <a:ln w="22225">
              <a:solidFill>
                <a:srgbClr val="C4BF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TextBox 22"/>
            <p:cNvSpPr txBox="1"/>
            <p:nvPr userDrawn="1"/>
          </p:nvSpPr>
          <p:spPr>
            <a:xfrm>
              <a:off x="7572354" y="4089739"/>
              <a:ext cx="170434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5F9F"/>
                  </a:solidFill>
                  <a:latin typeface="Arial" panose="020B0604020202020204" pitchFamily="34" charset="0"/>
                  <a:cs typeface="Arial" panose="020B0604020202020204" pitchFamily="34" charset="0"/>
                </a:rPr>
                <a:t>Workplace Benefits</a:t>
              </a:r>
            </a:p>
          </p:txBody>
        </p:sp>
      </p:grpSp>
      <p:cxnSp>
        <p:nvCxnSpPr>
          <p:cNvPr id="35" name="Straight Connector 34"/>
          <p:cNvCxnSpPr/>
          <p:nvPr userDrawn="1"/>
        </p:nvCxnSpPr>
        <p:spPr>
          <a:xfrm>
            <a:off x="2804160" y="3684004"/>
            <a:ext cx="6583680" cy="0"/>
          </a:xfrm>
          <a:prstGeom prst="line">
            <a:avLst/>
          </a:prstGeom>
          <a:ln w="25400">
            <a:solidFill>
              <a:srgbClr val="C4BFC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6650" y="2036734"/>
            <a:ext cx="4838700" cy="1429476"/>
          </a:xfrm>
          <a:prstGeom prst="rect">
            <a:avLst/>
          </a:prstGeom>
        </p:spPr>
      </p:pic>
    </p:spTree>
    <p:extLst>
      <p:ext uri="{BB962C8B-B14F-4D97-AF65-F5344CB8AC3E}">
        <p14:creationId xmlns:p14="http://schemas.microsoft.com/office/powerpoint/2010/main" val="121148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Rectangle 11"/>
          <p:cNvSpPr/>
          <p:nvPr userDrawn="1"/>
        </p:nvSpPr>
        <p:spPr>
          <a:xfrm>
            <a:off x="1051820" y="1368425"/>
            <a:ext cx="4443873" cy="368913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180287" y="1750771"/>
            <a:ext cx="4133546" cy="2785378"/>
          </a:xfrm>
          <a:prstGeom prst="rect">
            <a:avLst/>
          </a:prstGeom>
          <a:solidFill>
            <a:schemeClr val="bg1">
              <a:lumMod val="95000"/>
            </a:schemeClr>
          </a:solid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pic>
        <p:nvPicPr>
          <p:cNvPr id="14"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Tree>
    <p:extLst>
      <p:ext uri="{BB962C8B-B14F-4D97-AF65-F5344CB8AC3E}">
        <p14:creationId xmlns:p14="http://schemas.microsoft.com/office/powerpoint/2010/main" val="520517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Bullets on left-Photo right">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6106698" y="786687"/>
            <a:ext cx="6089904" cy="6089904"/>
          </a:xfrm>
          <a:prstGeom prst="rect">
            <a:avLst/>
          </a:prstGeom>
        </p:spPr>
        <p:txBody>
          <a:bodyPr anchor="ctr"/>
          <a:lstStyle>
            <a:lvl1pPr algn="ctr">
              <a:defRPr/>
            </a:lvl1pPr>
          </a:lstStyle>
          <a:p>
            <a:r>
              <a:rPr lang="en-US"/>
              <a:t>Click icon to add picture</a:t>
            </a:r>
          </a:p>
        </p:txBody>
      </p:sp>
      <p:sp>
        <p:nvSpPr>
          <p:cNvPr id="2" name="TextBox 1"/>
          <p:cNvSpPr txBox="1"/>
          <p:nvPr/>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887901306"/>
      </p:ext>
    </p:extLst>
  </p:cSld>
  <p:clrMapOvr>
    <a:masterClrMapping/>
  </p:clrMapOvr>
  <p:extLst>
    <p:ext uri="{DCECCB84-F9BA-43D5-87BE-67443E8EF086}">
      <p15:sldGuideLst xmlns:p15="http://schemas.microsoft.com/office/powerpoint/2012/main">
        <p15:guide id="1" pos="3840">
          <p15:clr>
            <a:srgbClr val="FBAE40"/>
          </p15:clr>
        </p15:guide>
        <p15:guide id="3" orient="horz" pos="2160">
          <p15:clr>
            <a:srgbClr val="FBAE40"/>
          </p15:clr>
        </p15:guide>
        <p15:guide id="4" orient="horz" pos="408">
          <p15:clr>
            <a:srgbClr val="FBAE40"/>
          </p15:clr>
        </p15:guide>
        <p15:guide id="5"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3" y="0"/>
            <a:ext cx="12195952" cy="5081647"/>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50246706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3" y="0"/>
            <a:ext cx="12195952" cy="5081646"/>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2142241896"/>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2" y="0"/>
            <a:ext cx="12195950" cy="5081646"/>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794818387"/>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2" y="0"/>
            <a:ext cx="12195950" cy="5081645"/>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4240038023"/>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3395276618"/>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994495060"/>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Cover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1" y="0"/>
            <a:ext cx="12195948" cy="5081645"/>
          </a:xfrm>
          <a:prstGeom prst="rect">
            <a:avLst/>
          </a:prstGeom>
        </p:spPr>
      </p:pic>
      <p:sp>
        <p:nvSpPr>
          <p:cNvPr id="10" name="Rectangle 9"/>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sp>
        <p:nvSpPr>
          <p:cNvPr id="13" name="Rectangle 2"/>
          <p:cNvSpPr>
            <a:spLocks noGrp="1" noChangeArrowheads="1"/>
          </p:cNvSpPr>
          <p:nvPr>
            <p:ph type="ctrTitle" hasCustomPrompt="1"/>
          </p:nvPr>
        </p:nvSpPr>
        <p:spPr>
          <a:xfrm>
            <a:off x="441028" y="5293508"/>
            <a:ext cx="5446762" cy="477054"/>
          </a:xfrm>
          <a:prstGeom prst="rect">
            <a:avLst/>
          </a:prstGeom>
          <a:noFill/>
          <a:effectLst/>
        </p:spPr>
        <p:txBody>
          <a:bodyPr wrap="square" lIns="0" rIns="182880" bIns="0" anchor="b" anchorCtr="0">
            <a:spAutoFit/>
          </a:bodyPr>
          <a:lstStyle>
            <a:lvl1pPr algn="l">
              <a:lnSpc>
                <a:spcPct val="100000"/>
              </a:lnSpc>
              <a:defRPr sz="2800" b="1">
                <a:solidFill>
                  <a:schemeClr val="bg1"/>
                </a:solidFill>
                <a:latin typeface="Arial"/>
                <a:cs typeface="Arial"/>
              </a:defRPr>
            </a:lvl1pPr>
          </a:lstStyle>
          <a:p>
            <a:r>
              <a:rPr lang="en-US" dirty="0"/>
              <a:t>Click to add Title</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12" name="Text Placeholder 2"/>
          <p:cNvSpPr>
            <a:spLocks noGrp="1"/>
          </p:cNvSpPr>
          <p:nvPr>
            <p:ph type="body" sz="quarter" idx="10"/>
          </p:nvPr>
        </p:nvSpPr>
        <p:spPr>
          <a:xfrm>
            <a:off x="441028" y="5805131"/>
            <a:ext cx="5449824" cy="333375"/>
          </a:xfrm>
          <a:prstGeom prst="rect">
            <a:avLst/>
          </a:prstGeom>
        </p:spPr>
        <p:txBody>
          <a:bodyPr lIns="0" tIns="0" rIns="0" bIns="0" anchor="ctr" anchorCtr="0"/>
          <a:lstStyle>
            <a:lvl1pPr>
              <a:defRPr sz="1800">
                <a:solidFill>
                  <a:schemeClr val="bg1"/>
                </a:solidFill>
              </a:defRPr>
            </a:lvl1pPr>
          </a:lstStyle>
          <a:p>
            <a:pPr lvl="0"/>
            <a:r>
              <a:rPr lang="en-US"/>
              <a:t>Edit Master text styles</a:t>
            </a:r>
          </a:p>
        </p:txBody>
      </p:sp>
      <p:sp>
        <p:nvSpPr>
          <p:cNvPr id="14" name="Text Placeholder 2"/>
          <p:cNvSpPr>
            <a:spLocks noGrp="1"/>
          </p:cNvSpPr>
          <p:nvPr>
            <p:ph type="body" sz="quarter" idx="11"/>
          </p:nvPr>
        </p:nvSpPr>
        <p:spPr>
          <a:xfrm>
            <a:off x="441028" y="6159279"/>
            <a:ext cx="5449824" cy="333375"/>
          </a:xfrm>
          <a:prstGeom prst="rect">
            <a:avLst/>
          </a:prstGeom>
        </p:spPr>
        <p:txBody>
          <a:bodyPr lIns="0" tIns="0" rIns="0" bIns="0" anchor="ctr" anchorCtr="0"/>
          <a:lstStyle>
            <a:lvl1pPr>
              <a:defRPr sz="1600" i="1">
                <a:solidFill>
                  <a:schemeClr val="bg1"/>
                </a:solidFill>
              </a:defRPr>
            </a:lvl1pPr>
          </a:lstStyle>
          <a:p>
            <a:pPr lvl="0"/>
            <a:r>
              <a:rPr lang="en-US"/>
              <a:t>Edit Master text styles</a:t>
            </a:r>
          </a:p>
        </p:txBody>
      </p:sp>
      <p:pic>
        <p:nvPicPr>
          <p:cNvPr id="21" name="Picture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19870" y="6069026"/>
            <a:ext cx="1753030" cy="517891"/>
          </a:xfrm>
          <a:prstGeom prst="rect">
            <a:avLst/>
          </a:prstGeom>
        </p:spPr>
      </p:pic>
    </p:spTree>
    <p:extLst>
      <p:ext uri="{BB962C8B-B14F-4D97-AF65-F5344CB8AC3E}">
        <p14:creationId xmlns:p14="http://schemas.microsoft.com/office/powerpoint/2010/main" val="828511970"/>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668" r:id="rId11"/>
    <p:sldLayoutId id="2147483695" r:id="rId12"/>
    <p:sldLayoutId id="2147483687" r:id="rId13"/>
    <p:sldLayoutId id="2147483694" r:id="rId14"/>
    <p:sldLayoutId id="2147483669" r:id="rId15"/>
    <p:sldLayoutId id="2147483693" r:id="rId16"/>
    <p:sldLayoutId id="2147483692" r:id="rId17"/>
    <p:sldLayoutId id="2147483689" r:id="rId18"/>
    <p:sldLayoutId id="2147483701" r:id="rId19"/>
    <p:sldLayoutId id="2147483691" r:id="rId20"/>
    <p:sldLayoutId id="2147483697" r:id="rId21"/>
    <p:sldLayoutId id="2147483698" r:id="rId22"/>
    <p:sldLayoutId id="2147483700" r:id="rId23"/>
    <p:sldLayoutId id="2147483711" r:id="rId24"/>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11" Type="http://schemas.openxmlformats.org/officeDocument/2006/relationships/image" Target="../media/image23.png"/><Relationship Id="rId5" Type="http://schemas.openxmlformats.org/officeDocument/2006/relationships/diagramColors" Target="../diagrams/colors1.xml"/><Relationship Id="rId10" Type="http://schemas.openxmlformats.org/officeDocument/2006/relationships/image" Target="../media/image22.png"/><Relationship Id="rId4" Type="http://schemas.openxmlformats.org/officeDocument/2006/relationships/diagramQuickStyle" Target="../diagrams/quickStyle1.xml"/><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LIMRA </a:t>
            </a:r>
            <a:r>
              <a:rPr lang="en-US" dirty="0" err="1"/>
              <a:t>RightChoice</a:t>
            </a:r>
            <a:r>
              <a:rPr lang="en-US" dirty="0"/>
              <a:t> System</a:t>
            </a:r>
          </a:p>
        </p:txBody>
      </p:sp>
      <p:sp>
        <p:nvSpPr>
          <p:cNvPr id="10" name="Text Placeholder 9"/>
          <p:cNvSpPr>
            <a:spLocks noGrp="1"/>
          </p:cNvSpPr>
          <p:nvPr>
            <p:ph type="body" sz="quarter" idx="10"/>
          </p:nvPr>
        </p:nvSpPr>
        <p:spPr/>
        <p:txBody>
          <a:bodyPr/>
          <a:lstStyle/>
          <a:p>
            <a:r>
              <a:rPr lang="en-US"/>
              <a:t>Name  •  Department</a:t>
            </a:r>
            <a:endParaRPr lang="en-US" dirty="0"/>
          </a:p>
        </p:txBody>
      </p:sp>
      <p:sp>
        <p:nvSpPr>
          <p:cNvPr id="11" name="Text Placeholder 10"/>
          <p:cNvSpPr>
            <a:spLocks noGrp="1"/>
          </p:cNvSpPr>
          <p:nvPr>
            <p:ph type="body" sz="quarter" idx="11"/>
          </p:nvPr>
        </p:nvSpPr>
        <p:spPr/>
        <p:txBody>
          <a:bodyPr/>
          <a:lstStyle/>
          <a:p>
            <a:r>
              <a:rPr lang="en-US"/>
              <a:t>Date</a:t>
            </a:r>
            <a:endParaRPr lang="en-US" dirty="0"/>
          </a:p>
        </p:txBody>
      </p:sp>
    </p:spTree>
    <p:extLst>
      <p:ext uri="{BB962C8B-B14F-4D97-AF65-F5344CB8AC3E}">
        <p14:creationId xmlns:p14="http://schemas.microsoft.com/office/powerpoint/2010/main" val="1709898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2CAD-DAC8-B3ED-FA09-32A711110D0A}"/>
              </a:ext>
            </a:extLst>
          </p:cNvPr>
          <p:cNvSpPr>
            <a:spLocks noGrp="1"/>
          </p:cNvSpPr>
          <p:nvPr>
            <p:ph type="title"/>
          </p:nvPr>
        </p:nvSpPr>
        <p:spPr/>
        <p:txBody>
          <a:bodyPr/>
          <a:lstStyle/>
          <a:p>
            <a:r>
              <a:rPr lang="en-US" dirty="0"/>
              <a:t>Uncover the Way Your Candidates Learn Best</a:t>
            </a:r>
          </a:p>
        </p:txBody>
      </p:sp>
      <p:sp>
        <p:nvSpPr>
          <p:cNvPr id="5" name="Slide Number Placeholder 4">
            <a:extLst>
              <a:ext uri="{FF2B5EF4-FFF2-40B4-BE49-F238E27FC236}">
                <a16:creationId xmlns:a16="http://schemas.microsoft.com/office/drawing/2014/main" id="{FCFF7CC5-54AE-4EDB-46EB-8421F3D8D93E}"/>
              </a:ext>
            </a:extLst>
          </p:cNvPr>
          <p:cNvSpPr>
            <a:spLocks noGrp="1"/>
          </p:cNvSpPr>
          <p:nvPr>
            <p:ph type="sldNum" sz="quarter" idx="4294967295"/>
          </p:nvPr>
        </p:nvSpPr>
        <p:spPr/>
        <p:txBody>
          <a:bodyPr/>
          <a:lstStyle/>
          <a:p>
            <a:fld id="{FA06F0F5-DF6A-4E0E-AC03-6B0D0B0A1300}" type="slidenum">
              <a:rPr lang="en-US" sz="900" smtClean="0"/>
              <a:pPr/>
              <a:t>10</a:t>
            </a:fld>
            <a:endParaRPr lang="en-US" sz="900" dirty="0"/>
          </a:p>
        </p:txBody>
      </p:sp>
      <p:sp>
        <p:nvSpPr>
          <p:cNvPr id="2" name="TextBox 1">
            <a:extLst>
              <a:ext uri="{FF2B5EF4-FFF2-40B4-BE49-F238E27FC236}">
                <a16:creationId xmlns:a16="http://schemas.microsoft.com/office/drawing/2014/main" id="{8B683E75-7174-37E2-6495-C9632F461FBF}"/>
              </a:ext>
            </a:extLst>
          </p:cNvPr>
          <p:cNvSpPr txBox="1"/>
          <p:nvPr/>
        </p:nvSpPr>
        <p:spPr>
          <a:xfrm>
            <a:off x="1022495" y="1194670"/>
            <a:ext cx="4743823" cy="1938992"/>
          </a:xfrm>
          <a:prstGeom prst="rect">
            <a:avLst/>
          </a:prstGeom>
          <a:noFill/>
        </p:spPr>
        <p:txBody>
          <a:bodyPr wrap="square" rtlCol="0">
            <a:spAutoFit/>
          </a:bodyPr>
          <a:lstStyle/>
          <a:p>
            <a:r>
              <a:rPr lang="en-US" sz="2400" b="1" dirty="0"/>
              <a:t>Learning Styles</a:t>
            </a:r>
          </a:p>
          <a:p>
            <a:endParaRPr lang="en-US" sz="2400" dirty="0"/>
          </a:p>
          <a:p>
            <a:r>
              <a:rPr lang="en-US" sz="2400" dirty="0"/>
              <a:t>Understand and leverage each candidate’s primary learning style.</a:t>
            </a:r>
          </a:p>
        </p:txBody>
      </p:sp>
      <p:pic>
        <p:nvPicPr>
          <p:cNvPr id="6" name="Picture 5">
            <a:extLst>
              <a:ext uri="{FF2B5EF4-FFF2-40B4-BE49-F238E27FC236}">
                <a16:creationId xmlns:a16="http://schemas.microsoft.com/office/drawing/2014/main" id="{16461EFC-D096-7904-9D69-A97179612804}"/>
              </a:ext>
            </a:extLst>
          </p:cNvPr>
          <p:cNvPicPr>
            <a:picLocks noChangeAspect="1"/>
          </p:cNvPicPr>
          <p:nvPr/>
        </p:nvPicPr>
        <p:blipFill>
          <a:blip r:embed="rId2"/>
          <a:stretch>
            <a:fillRect/>
          </a:stretch>
        </p:blipFill>
        <p:spPr>
          <a:xfrm>
            <a:off x="7616034" y="1698173"/>
            <a:ext cx="2742748" cy="2267338"/>
          </a:xfrm>
          <a:prstGeom prst="rect">
            <a:avLst/>
          </a:prstGeom>
        </p:spPr>
      </p:pic>
    </p:spTree>
    <p:extLst>
      <p:ext uri="{BB962C8B-B14F-4D97-AF65-F5344CB8AC3E}">
        <p14:creationId xmlns:p14="http://schemas.microsoft.com/office/powerpoint/2010/main" val="2517944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8CFEB08-FA13-3D86-7219-9BB64C7976A5}"/>
              </a:ext>
            </a:extLst>
          </p:cNvPr>
          <p:cNvSpPr/>
          <p:nvPr/>
        </p:nvSpPr>
        <p:spPr>
          <a:xfrm>
            <a:off x="3275575" y="1451217"/>
            <a:ext cx="6495690" cy="95753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95B2CAD-DAC8-B3ED-FA09-32A711110D0A}"/>
              </a:ext>
            </a:extLst>
          </p:cNvPr>
          <p:cNvSpPr>
            <a:spLocks noGrp="1"/>
          </p:cNvSpPr>
          <p:nvPr>
            <p:ph type="title"/>
          </p:nvPr>
        </p:nvSpPr>
        <p:spPr/>
        <p:txBody>
          <a:bodyPr/>
          <a:lstStyle/>
          <a:p>
            <a:r>
              <a:rPr lang="en-US" dirty="0"/>
              <a:t>Customized With Our Members in Mind</a:t>
            </a:r>
          </a:p>
        </p:txBody>
      </p:sp>
      <p:sp>
        <p:nvSpPr>
          <p:cNvPr id="5" name="Slide Number Placeholder 4">
            <a:extLst>
              <a:ext uri="{FF2B5EF4-FFF2-40B4-BE49-F238E27FC236}">
                <a16:creationId xmlns:a16="http://schemas.microsoft.com/office/drawing/2014/main" id="{FCFF7CC5-54AE-4EDB-46EB-8421F3D8D93E}"/>
              </a:ext>
            </a:extLst>
          </p:cNvPr>
          <p:cNvSpPr>
            <a:spLocks noGrp="1"/>
          </p:cNvSpPr>
          <p:nvPr>
            <p:ph type="sldNum" sz="quarter" idx="4294967295"/>
          </p:nvPr>
        </p:nvSpPr>
        <p:spPr/>
        <p:txBody>
          <a:bodyPr/>
          <a:lstStyle/>
          <a:p>
            <a:fld id="{FA06F0F5-DF6A-4E0E-AC03-6B0D0B0A1300}" type="slidenum">
              <a:rPr lang="en-US" sz="900" smtClean="0"/>
              <a:pPr/>
              <a:t>11</a:t>
            </a:fld>
            <a:endParaRPr lang="en-US" sz="900" dirty="0"/>
          </a:p>
        </p:txBody>
      </p:sp>
      <p:sp>
        <p:nvSpPr>
          <p:cNvPr id="10" name="TextBox 9">
            <a:extLst>
              <a:ext uri="{FF2B5EF4-FFF2-40B4-BE49-F238E27FC236}">
                <a16:creationId xmlns:a16="http://schemas.microsoft.com/office/drawing/2014/main" id="{1D0ABB7F-E359-D855-AFBE-448D9301216B}"/>
              </a:ext>
            </a:extLst>
          </p:cNvPr>
          <p:cNvSpPr txBox="1"/>
          <p:nvPr/>
        </p:nvSpPr>
        <p:spPr>
          <a:xfrm>
            <a:off x="3417441" y="1606817"/>
            <a:ext cx="6192377" cy="646331"/>
          </a:xfrm>
          <a:prstGeom prst="rect">
            <a:avLst/>
          </a:prstGeom>
          <a:noFill/>
        </p:spPr>
        <p:txBody>
          <a:bodyPr wrap="square" rtlCol="0">
            <a:spAutoFit/>
          </a:bodyPr>
          <a:lstStyle/>
          <a:p>
            <a:r>
              <a:rPr lang="en-US" b="1" dirty="0">
                <a:solidFill>
                  <a:schemeClr val="bg1"/>
                </a:solidFill>
              </a:rPr>
              <a:t>Streamlined, </a:t>
            </a:r>
            <a:r>
              <a:rPr lang="en-US" dirty="0">
                <a:solidFill>
                  <a:schemeClr val="bg1"/>
                </a:solidFill>
              </a:rPr>
              <a:t>actionable feedback reports for hiring managers with supporting resources .</a:t>
            </a:r>
          </a:p>
        </p:txBody>
      </p:sp>
      <p:sp>
        <p:nvSpPr>
          <p:cNvPr id="2" name="Rectangle 1">
            <a:extLst>
              <a:ext uri="{FF2B5EF4-FFF2-40B4-BE49-F238E27FC236}">
                <a16:creationId xmlns:a16="http://schemas.microsoft.com/office/drawing/2014/main" id="{126F26F5-DBE6-F47C-A949-07C3ADA81EAE}"/>
              </a:ext>
            </a:extLst>
          </p:cNvPr>
          <p:cNvSpPr/>
          <p:nvPr/>
        </p:nvSpPr>
        <p:spPr>
          <a:xfrm>
            <a:off x="3275575" y="2828561"/>
            <a:ext cx="6495690" cy="95753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2E92FD-3B9D-674C-42C9-63CC262A82E0}"/>
              </a:ext>
            </a:extLst>
          </p:cNvPr>
          <p:cNvSpPr txBox="1"/>
          <p:nvPr/>
        </p:nvSpPr>
        <p:spPr>
          <a:xfrm>
            <a:off x="3417441" y="2984161"/>
            <a:ext cx="6192377" cy="646331"/>
          </a:xfrm>
          <a:prstGeom prst="rect">
            <a:avLst/>
          </a:prstGeom>
          <a:noFill/>
        </p:spPr>
        <p:txBody>
          <a:bodyPr wrap="square" rtlCol="0">
            <a:spAutoFit/>
          </a:bodyPr>
          <a:lstStyle/>
          <a:p>
            <a:r>
              <a:rPr lang="en-US" b="1" dirty="0">
                <a:solidFill>
                  <a:schemeClr val="bg1"/>
                </a:solidFill>
              </a:rPr>
              <a:t>Personalized </a:t>
            </a:r>
            <a:r>
              <a:rPr lang="en-US" dirty="0">
                <a:solidFill>
                  <a:schemeClr val="bg1"/>
                </a:solidFill>
              </a:rPr>
              <a:t>candidate reports encourage them to learn more about their career.  </a:t>
            </a:r>
            <a:r>
              <a:rPr lang="en-US" b="1" dirty="0">
                <a:solidFill>
                  <a:schemeClr val="bg1"/>
                </a:solidFill>
              </a:rPr>
              <a:t> </a:t>
            </a:r>
          </a:p>
        </p:txBody>
      </p:sp>
      <p:sp>
        <p:nvSpPr>
          <p:cNvPr id="6" name="Rectangle 5">
            <a:extLst>
              <a:ext uri="{FF2B5EF4-FFF2-40B4-BE49-F238E27FC236}">
                <a16:creationId xmlns:a16="http://schemas.microsoft.com/office/drawing/2014/main" id="{9726C37F-07F4-A385-30C0-DB66621F6AB3}"/>
              </a:ext>
            </a:extLst>
          </p:cNvPr>
          <p:cNvSpPr/>
          <p:nvPr/>
        </p:nvSpPr>
        <p:spPr>
          <a:xfrm>
            <a:off x="3275575" y="4269180"/>
            <a:ext cx="6495690" cy="957532"/>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55871DD-484E-2EF7-817F-6AEB10FCCDA2}"/>
              </a:ext>
            </a:extLst>
          </p:cNvPr>
          <p:cNvSpPr txBox="1"/>
          <p:nvPr/>
        </p:nvSpPr>
        <p:spPr>
          <a:xfrm>
            <a:off x="3417442" y="4424780"/>
            <a:ext cx="6353824" cy="646331"/>
          </a:xfrm>
          <a:prstGeom prst="rect">
            <a:avLst/>
          </a:prstGeom>
          <a:noFill/>
        </p:spPr>
        <p:txBody>
          <a:bodyPr wrap="square" rtlCol="0">
            <a:spAutoFit/>
          </a:bodyPr>
          <a:lstStyle/>
          <a:p>
            <a:r>
              <a:rPr lang="en-US" b="1" dirty="0">
                <a:solidFill>
                  <a:schemeClr val="bg1"/>
                </a:solidFill>
              </a:rPr>
              <a:t>Validated</a:t>
            </a:r>
            <a:r>
              <a:rPr lang="en-US" dirty="0">
                <a:solidFill>
                  <a:schemeClr val="bg1"/>
                </a:solidFill>
              </a:rPr>
              <a:t> results grounded in the science and research expected from LIMRA products.</a:t>
            </a:r>
            <a:r>
              <a:rPr lang="en-US" b="1" dirty="0">
                <a:solidFill>
                  <a:schemeClr val="bg1"/>
                </a:solidFill>
              </a:rPr>
              <a:t> </a:t>
            </a:r>
          </a:p>
        </p:txBody>
      </p:sp>
      <p:sp>
        <p:nvSpPr>
          <p:cNvPr id="8" name="Arrow: Right 7">
            <a:extLst>
              <a:ext uri="{FF2B5EF4-FFF2-40B4-BE49-F238E27FC236}">
                <a16:creationId xmlns:a16="http://schemas.microsoft.com/office/drawing/2014/main" id="{12C279BC-DF1D-53C5-2D89-4A2C5D53C41B}"/>
              </a:ext>
            </a:extLst>
          </p:cNvPr>
          <p:cNvSpPr/>
          <p:nvPr/>
        </p:nvSpPr>
        <p:spPr>
          <a:xfrm>
            <a:off x="1987156" y="4342129"/>
            <a:ext cx="1126972" cy="811631"/>
          </a:xfrm>
          <a:prstGeom prst="rightArrow">
            <a:avLst/>
          </a:prstGeom>
          <a:solidFill>
            <a:schemeClr val="accent2"/>
          </a:solidFill>
        </p:spPr>
        <p:style>
          <a:lnRef idx="0">
            <a:schemeClr val="accent6">
              <a:hueOff val="0"/>
              <a:satOff val="0"/>
              <a:lumOff val="0"/>
              <a:alphaOff val="0"/>
            </a:schemeClr>
          </a:lnRef>
          <a:fillRef idx="1">
            <a:scrgbClr r="0" g="0" b="0"/>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Arrow: Right 11">
            <a:extLst>
              <a:ext uri="{FF2B5EF4-FFF2-40B4-BE49-F238E27FC236}">
                <a16:creationId xmlns:a16="http://schemas.microsoft.com/office/drawing/2014/main" id="{131EEB0D-FCBA-7B22-CE8E-9C03986A76CE}"/>
              </a:ext>
            </a:extLst>
          </p:cNvPr>
          <p:cNvSpPr/>
          <p:nvPr/>
        </p:nvSpPr>
        <p:spPr>
          <a:xfrm>
            <a:off x="1987156" y="2901510"/>
            <a:ext cx="1126972" cy="811631"/>
          </a:xfrm>
          <a:prstGeom prst="rightArrow">
            <a:avLst/>
          </a:prstGeom>
          <a:solidFill>
            <a:schemeClr val="accent2"/>
          </a:solidFill>
        </p:spPr>
        <p:style>
          <a:lnRef idx="0">
            <a:schemeClr val="accent6">
              <a:hueOff val="0"/>
              <a:satOff val="0"/>
              <a:lumOff val="0"/>
              <a:alphaOff val="0"/>
            </a:schemeClr>
          </a:lnRef>
          <a:fillRef idx="1">
            <a:scrgbClr r="0" g="0" b="0"/>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Arrow: Right 12">
            <a:extLst>
              <a:ext uri="{FF2B5EF4-FFF2-40B4-BE49-F238E27FC236}">
                <a16:creationId xmlns:a16="http://schemas.microsoft.com/office/drawing/2014/main" id="{5A943372-446B-FA0C-9EB7-888C81B1E11C}"/>
              </a:ext>
            </a:extLst>
          </p:cNvPr>
          <p:cNvSpPr/>
          <p:nvPr/>
        </p:nvSpPr>
        <p:spPr>
          <a:xfrm>
            <a:off x="1987156" y="1524166"/>
            <a:ext cx="1126972" cy="811631"/>
          </a:xfrm>
          <a:prstGeom prst="rightArrow">
            <a:avLst/>
          </a:prstGeom>
          <a:solidFill>
            <a:schemeClr val="accent2"/>
          </a:solidFill>
        </p:spPr>
        <p:style>
          <a:lnRef idx="0">
            <a:schemeClr val="accent6">
              <a:hueOff val="0"/>
              <a:satOff val="0"/>
              <a:lumOff val="0"/>
              <a:alphaOff val="0"/>
            </a:schemeClr>
          </a:lnRef>
          <a:fillRef idx="1">
            <a:scrgbClr r="0" g="0" b="0"/>
          </a:fillRef>
          <a:effectRef idx="0">
            <a:schemeClr val="accent6">
              <a:tint val="40000"/>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233863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8DE713C6-073D-979D-D7C2-329B11221BEC}"/>
              </a:ext>
            </a:extLst>
          </p:cNvPr>
          <p:cNvSpPr/>
          <p:nvPr/>
        </p:nvSpPr>
        <p:spPr>
          <a:xfrm>
            <a:off x="8771918" y="1354347"/>
            <a:ext cx="2869137" cy="2716594"/>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Oval 10">
            <a:extLst>
              <a:ext uri="{FF2B5EF4-FFF2-40B4-BE49-F238E27FC236}">
                <a16:creationId xmlns:a16="http://schemas.microsoft.com/office/drawing/2014/main" id="{F7602322-D019-FF1E-F802-CCCC9D06D7DC}"/>
              </a:ext>
            </a:extLst>
          </p:cNvPr>
          <p:cNvSpPr/>
          <p:nvPr/>
        </p:nvSpPr>
        <p:spPr>
          <a:xfrm>
            <a:off x="3828572" y="1354347"/>
            <a:ext cx="4172551" cy="41826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Oval 9">
            <a:extLst>
              <a:ext uri="{FF2B5EF4-FFF2-40B4-BE49-F238E27FC236}">
                <a16:creationId xmlns:a16="http://schemas.microsoft.com/office/drawing/2014/main" id="{4009C97E-E293-568C-2A87-4CD677203AC3}"/>
              </a:ext>
            </a:extLst>
          </p:cNvPr>
          <p:cNvSpPr/>
          <p:nvPr/>
        </p:nvSpPr>
        <p:spPr>
          <a:xfrm>
            <a:off x="394228" y="1354347"/>
            <a:ext cx="2869137" cy="2716594"/>
          </a:xfrm>
          <a:prstGeom prst="ellipse">
            <a:avLst/>
          </a:prstGeom>
          <a:solidFill>
            <a:srgbClr val="00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Title 3">
            <a:extLst>
              <a:ext uri="{FF2B5EF4-FFF2-40B4-BE49-F238E27FC236}">
                <a16:creationId xmlns:a16="http://schemas.microsoft.com/office/drawing/2014/main" id="{3A75A8BF-CFEA-66F6-3F34-B490EFF1ED1C}"/>
              </a:ext>
            </a:extLst>
          </p:cNvPr>
          <p:cNvSpPr>
            <a:spLocks noGrp="1"/>
          </p:cNvSpPr>
          <p:nvPr>
            <p:ph type="title"/>
          </p:nvPr>
        </p:nvSpPr>
        <p:spPr/>
        <p:txBody>
          <a:bodyPr/>
          <a:lstStyle/>
          <a:p>
            <a:r>
              <a:rPr lang="en-US" dirty="0"/>
              <a:t>Our Members Find Great Value in </a:t>
            </a:r>
            <a:r>
              <a:rPr lang="en-US" dirty="0" err="1"/>
              <a:t>RightChoice</a:t>
            </a:r>
            <a:r>
              <a:rPr lang="en-US" dirty="0"/>
              <a:t> </a:t>
            </a:r>
          </a:p>
        </p:txBody>
      </p:sp>
      <p:sp>
        <p:nvSpPr>
          <p:cNvPr id="5" name="Slide Number Placeholder 4">
            <a:extLst>
              <a:ext uri="{FF2B5EF4-FFF2-40B4-BE49-F238E27FC236}">
                <a16:creationId xmlns:a16="http://schemas.microsoft.com/office/drawing/2014/main" id="{4095ECBD-8665-E47B-53AC-0515E64AA0C2}"/>
              </a:ext>
            </a:extLst>
          </p:cNvPr>
          <p:cNvSpPr>
            <a:spLocks noGrp="1"/>
          </p:cNvSpPr>
          <p:nvPr>
            <p:ph type="sldNum" sz="quarter" idx="4294967295"/>
          </p:nvPr>
        </p:nvSpPr>
        <p:spPr/>
        <p:txBody>
          <a:bodyPr/>
          <a:lstStyle/>
          <a:p>
            <a:fld id="{FA06F0F5-DF6A-4E0E-AC03-6B0D0B0A1300}" type="slidenum">
              <a:rPr lang="en-US" sz="900" smtClean="0"/>
              <a:pPr/>
              <a:t>12</a:t>
            </a:fld>
            <a:endParaRPr lang="en-US" sz="900" dirty="0"/>
          </a:p>
        </p:txBody>
      </p:sp>
      <p:sp>
        <p:nvSpPr>
          <p:cNvPr id="2" name="TextBox 1">
            <a:extLst>
              <a:ext uri="{FF2B5EF4-FFF2-40B4-BE49-F238E27FC236}">
                <a16:creationId xmlns:a16="http://schemas.microsoft.com/office/drawing/2014/main" id="{2BA6E441-7D5A-D3B9-B9E2-05A1134BA30C}"/>
              </a:ext>
            </a:extLst>
          </p:cNvPr>
          <p:cNvSpPr txBox="1"/>
          <p:nvPr/>
        </p:nvSpPr>
        <p:spPr>
          <a:xfrm>
            <a:off x="808005" y="1810079"/>
            <a:ext cx="1979764" cy="1631216"/>
          </a:xfrm>
          <a:prstGeom prst="rect">
            <a:avLst/>
          </a:prstGeom>
          <a:noFill/>
        </p:spPr>
        <p:txBody>
          <a:bodyPr wrap="square" rtlCol="0">
            <a:spAutoFit/>
          </a:bodyPr>
          <a:lstStyle/>
          <a:p>
            <a:pPr algn="ctr"/>
            <a:r>
              <a:rPr lang="en-US" sz="2000" dirty="0">
                <a:solidFill>
                  <a:schemeClr val="bg1"/>
                </a:solidFill>
              </a:rPr>
              <a:t>“Our field managers are going to love the simplicity of the reports!”</a:t>
            </a:r>
          </a:p>
        </p:txBody>
      </p:sp>
      <p:sp>
        <p:nvSpPr>
          <p:cNvPr id="7" name="TextBox 6">
            <a:extLst>
              <a:ext uri="{FF2B5EF4-FFF2-40B4-BE49-F238E27FC236}">
                <a16:creationId xmlns:a16="http://schemas.microsoft.com/office/drawing/2014/main" id="{0BBD21E0-C519-BC6D-D6E1-AF51D80399E6}"/>
              </a:ext>
            </a:extLst>
          </p:cNvPr>
          <p:cNvSpPr txBox="1"/>
          <p:nvPr/>
        </p:nvSpPr>
        <p:spPr>
          <a:xfrm>
            <a:off x="8959971" y="1897036"/>
            <a:ext cx="2613803" cy="1631216"/>
          </a:xfrm>
          <a:prstGeom prst="rect">
            <a:avLst/>
          </a:prstGeom>
          <a:noFill/>
        </p:spPr>
        <p:txBody>
          <a:bodyPr wrap="square" rtlCol="0">
            <a:spAutoFit/>
          </a:bodyPr>
          <a:lstStyle/>
          <a:p>
            <a:pPr algn="ctr"/>
            <a:r>
              <a:rPr lang="en-US" sz="2000" dirty="0">
                <a:solidFill>
                  <a:schemeClr val="bg1"/>
                </a:solidFill>
              </a:rPr>
              <a:t>“This aligns exactly with our focus on improving the candidate experience!”</a:t>
            </a:r>
          </a:p>
        </p:txBody>
      </p:sp>
      <p:sp>
        <p:nvSpPr>
          <p:cNvPr id="8" name="TextBox 7">
            <a:extLst>
              <a:ext uri="{FF2B5EF4-FFF2-40B4-BE49-F238E27FC236}">
                <a16:creationId xmlns:a16="http://schemas.microsoft.com/office/drawing/2014/main" id="{77E97231-310E-0CD6-08FA-9EFA105ABC39}"/>
              </a:ext>
            </a:extLst>
          </p:cNvPr>
          <p:cNvSpPr txBox="1"/>
          <p:nvPr/>
        </p:nvSpPr>
        <p:spPr>
          <a:xfrm>
            <a:off x="4230539" y="1997838"/>
            <a:ext cx="3368616" cy="2862322"/>
          </a:xfrm>
          <a:prstGeom prst="rect">
            <a:avLst/>
          </a:prstGeom>
          <a:noFill/>
        </p:spPr>
        <p:txBody>
          <a:bodyPr wrap="square" rtlCol="0">
            <a:spAutoFit/>
          </a:bodyPr>
          <a:lstStyle/>
          <a:p>
            <a:pPr algn="ctr"/>
            <a:r>
              <a:rPr lang="en-US" sz="2000" dirty="0">
                <a:solidFill>
                  <a:schemeClr val="bg1"/>
                </a:solidFill>
              </a:rPr>
              <a:t>“These improvements are outstanding! You have really made some massive improvements to the look and feel of the assessments and the reports and at the same time, maintained the predictability that we expect from LIMRA.”</a:t>
            </a:r>
          </a:p>
        </p:txBody>
      </p:sp>
    </p:spTree>
    <p:extLst>
      <p:ext uri="{BB962C8B-B14F-4D97-AF65-F5344CB8AC3E}">
        <p14:creationId xmlns:p14="http://schemas.microsoft.com/office/powerpoint/2010/main" val="459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holding a pen and a clipboard&#10;&#10;Description automatically generated">
            <a:extLst>
              <a:ext uri="{FF2B5EF4-FFF2-40B4-BE49-F238E27FC236}">
                <a16:creationId xmlns:a16="http://schemas.microsoft.com/office/drawing/2014/main" id="{C5B07C98-3C72-C46A-1177-78ED57E04AEE}"/>
              </a:ext>
            </a:extLst>
          </p:cNvPr>
          <p:cNvPicPr>
            <a:picLocks noGrp="1" noChangeAspect="1"/>
          </p:cNvPicPr>
          <p:nvPr>
            <p:ph type="pic" sz="quarter" idx="15"/>
          </p:nvPr>
        </p:nvPicPr>
        <p:blipFill>
          <a:blip r:embed="rId2"/>
          <a:srcRect l="16719" r="16719"/>
          <a:stretch>
            <a:fillRect/>
          </a:stretch>
        </p:blipFill>
        <p:spPr/>
      </p:pic>
      <p:sp>
        <p:nvSpPr>
          <p:cNvPr id="3" name="Text Placeholder 2">
            <a:extLst>
              <a:ext uri="{FF2B5EF4-FFF2-40B4-BE49-F238E27FC236}">
                <a16:creationId xmlns:a16="http://schemas.microsoft.com/office/drawing/2014/main" id="{095E3A4A-F5A6-423F-115C-6A5F102D3882}"/>
              </a:ext>
            </a:extLst>
          </p:cNvPr>
          <p:cNvSpPr>
            <a:spLocks noGrp="1"/>
          </p:cNvSpPr>
          <p:nvPr>
            <p:ph type="body" sz="quarter" idx="13"/>
          </p:nvPr>
        </p:nvSpPr>
        <p:spPr/>
        <p:txBody>
          <a:bodyPr/>
          <a:lstStyle/>
          <a:p>
            <a:pPr marL="454819" lvl="1" indent="-285750">
              <a:buFont typeface="Arial" panose="020B0604020202020204" pitchFamily="34" charset="0"/>
              <a:buChar char="•"/>
            </a:pPr>
            <a:r>
              <a:rPr lang="en-US" dirty="0"/>
              <a:t>Improved selection decisions due to greater predictive power and broader skill assessment</a:t>
            </a:r>
          </a:p>
          <a:p>
            <a:pPr marL="454819" lvl="1" indent="-285750">
              <a:buFont typeface="Arial" panose="020B0604020202020204" pitchFamily="34" charset="0"/>
              <a:buChar char="•"/>
            </a:pPr>
            <a:r>
              <a:rPr lang="en-US" dirty="0"/>
              <a:t>Identify strong candidates that match your company culture to increase longevity within the organization, saving you time and money.</a:t>
            </a:r>
          </a:p>
          <a:p>
            <a:pPr marL="454819" lvl="1" indent="-285750">
              <a:buFont typeface="Arial" panose="020B0604020202020204" pitchFamily="34" charset="0"/>
              <a:buChar char="•"/>
            </a:pPr>
            <a:r>
              <a:rPr lang="en-US" dirty="0" err="1"/>
              <a:t>RightChoice</a:t>
            </a:r>
            <a:r>
              <a:rPr lang="en-US" dirty="0"/>
              <a:t> Pricing Details </a:t>
            </a:r>
          </a:p>
          <a:p>
            <a:endParaRPr lang="en-US" dirty="0"/>
          </a:p>
        </p:txBody>
      </p:sp>
      <p:sp>
        <p:nvSpPr>
          <p:cNvPr id="4" name="Title 3">
            <a:extLst>
              <a:ext uri="{FF2B5EF4-FFF2-40B4-BE49-F238E27FC236}">
                <a16:creationId xmlns:a16="http://schemas.microsoft.com/office/drawing/2014/main" id="{6F4EC1EC-811C-9F99-E500-4C645B20E34D}"/>
              </a:ext>
            </a:extLst>
          </p:cNvPr>
          <p:cNvSpPr>
            <a:spLocks noGrp="1"/>
          </p:cNvSpPr>
          <p:nvPr>
            <p:ph type="title"/>
          </p:nvPr>
        </p:nvSpPr>
        <p:spPr/>
        <p:txBody>
          <a:bodyPr/>
          <a:lstStyle/>
          <a:p>
            <a:r>
              <a:rPr lang="en-US" dirty="0"/>
              <a:t>Invest Now to Save Later</a:t>
            </a:r>
          </a:p>
        </p:txBody>
      </p:sp>
      <p:sp>
        <p:nvSpPr>
          <p:cNvPr id="5" name="Slide Number Placeholder 4">
            <a:extLst>
              <a:ext uri="{FF2B5EF4-FFF2-40B4-BE49-F238E27FC236}">
                <a16:creationId xmlns:a16="http://schemas.microsoft.com/office/drawing/2014/main" id="{8C99CE3B-2787-5C8E-4EE5-D0306D6FAFDB}"/>
              </a:ext>
            </a:extLst>
          </p:cNvPr>
          <p:cNvSpPr>
            <a:spLocks noGrp="1"/>
          </p:cNvSpPr>
          <p:nvPr>
            <p:ph type="sldNum" sz="quarter" idx="4294967295"/>
          </p:nvPr>
        </p:nvSpPr>
        <p:spPr/>
        <p:txBody>
          <a:bodyPr/>
          <a:lstStyle/>
          <a:p>
            <a:fld id="{FA06F0F5-DF6A-4E0E-AC03-6B0D0B0A1300}" type="slidenum">
              <a:rPr lang="en-US" sz="900" smtClean="0"/>
              <a:pPr/>
              <a:t>13</a:t>
            </a:fld>
            <a:endParaRPr lang="en-US" sz="900" dirty="0"/>
          </a:p>
        </p:txBody>
      </p:sp>
    </p:spTree>
    <p:extLst>
      <p:ext uri="{BB962C8B-B14F-4D97-AF65-F5344CB8AC3E}">
        <p14:creationId xmlns:p14="http://schemas.microsoft.com/office/powerpoint/2010/main" val="292486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Empowering </a:t>
            </a:r>
            <a:r>
              <a:rPr lang="en-US"/>
              <a:t>Our Members</a:t>
            </a:r>
            <a:endParaRPr lang="en-US" dirty="0"/>
          </a:p>
        </p:txBody>
      </p:sp>
      <p:sp>
        <p:nvSpPr>
          <p:cNvPr id="26" name="Rectangle 25"/>
          <p:cNvSpPr/>
          <p:nvPr/>
        </p:nvSpPr>
        <p:spPr>
          <a:xfrm>
            <a:off x="3599124"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165487"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599125" y="2762250"/>
            <a:ext cx="2238375" cy="666750"/>
          </a:xfrm>
          <a:prstGeom prst="rect">
            <a:avLst/>
          </a:prstGeom>
          <a:solidFill>
            <a:srgbClr val="008145"/>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60725" y="2762250"/>
            <a:ext cx="2252662" cy="666750"/>
          </a:xfrm>
          <a:prstGeom prst="rect">
            <a:avLst/>
          </a:prstGeom>
          <a:solidFill>
            <a:srgbClr val="FAC809"/>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79775" y="2879057"/>
            <a:ext cx="2209800" cy="461665"/>
          </a:xfrm>
          <a:prstGeom prst="rect">
            <a:avLst/>
          </a:prstGeom>
        </p:spPr>
        <p:txBody>
          <a:bodyPr wrap="square" anchor="ctr">
            <a:spAutoFit/>
          </a:bodyPr>
          <a:lstStyle/>
          <a:p>
            <a:pPr algn="ctr"/>
            <a:r>
              <a:rPr lang="en-US" sz="2400" b="1" dirty="0">
                <a:solidFill>
                  <a:srgbClr val="231F20"/>
                </a:solidFill>
                <a:latin typeface="+mj-lt"/>
              </a:rPr>
              <a:t>Insights </a:t>
            </a:r>
          </a:p>
        </p:txBody>
      </p:sp>
      <p:sp>
        <p:nvSpPr>
          <p:cNvPr id="31" name="Rectangle 30"/>
          <p:cNvSpPr/>
          <p:nvPr/>
        </p:nvSpPr>
        <p:spPr>
          <a:xfrm>
            <a:off x="3599125" y="2865208"/>
            <a:ext cx="2257425" cy="461665"/>
          </a:xfrm>
          <a:prstGeom prst="rect">
            <a:avLst/>
          </a:prstGeom>
        </p:spPr>
        <p:txBody>
          <a:bodyPr wrap="square" anchor="ctr">
            <a:spAutoFit/>
          </a:bodyPr>
          <a:lstStyle/>
          <a:p>
            <a:pPr algn="ctr"/>
            <a:r>
              <a:rPr lang="en-US" sz="2400" b="1" dirty="0">
                <a:latin typeface="+mj-lt"/>
              </a:rPr>
              <a:t>Connections</a:t>
            </a:r>
            <a:r>
              <a:rPr lang="en-US" sz="2400" b="1" dirty="0">
                <a:solidFill>
                  <a:schemeClr val="bg1"/>
                </a:solidFill>
                <a:latin typeface="+mj-lt"/>
              </a:rPr>
              <a:t> </a:t>
            </a:r>
          </a:p>
        </p:txBody>
      </p:sp>
      <p:sp>
        <p:nvSpPr>
          <p:cNvPr id="32" name="Rectangle 31"/>
          <p:cNvSpPr/>
          <p:nvPr/>
        </p:nvSpPr>
        <p:spPr>
          <a:xfrm>
            <a:off x="1273629" y="1535973"/>
            <a:ext cx="9644742" cy="78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04040"/>
                </a:solidFill>
              </a:rPr>
              <a:t>Advancing the financial services industry</a:t>
            </a:r>
          </a:p>
          <a:p>
            <a:pPr algn="ctr"/>
            <a:r>
              <a:rPr lang="en-US" sz="3200" dirty="0">
                <a:solidFill>
                  <a:srgbClr val="404040"/>
                </a:solidFill>
              </a:rPr>
              <a:t>by empowering our members with</a:t>
            </a:r>
          </a:p>
        </p:txBody>
      </p:sp>
      <p:grpSp>
        <p:nvGrpSpPr>
          <p:cNvPr id="33" name="Group 32"/>
          <p:cNvGrpSpPr/>
          <p:nvPr/>
        </p:nvGrpSpPr>
        <p:grpSpPr>
          <a:xfrm>
            <a:off x="6051813" y="2762250"/>
            <a:ext cx="2238375" cy="2724150"/>
            <a:chOff x="10698647" y="862215"/>
            <a:chExt cx="2238375" cy="2724150"/>
          </a:xfrm>
        </p:grpSpPr>
        <p:sp>
          <p:nvSpPr>
            <p:cNvPr id="34" name="Rectangle 33"/>
            <p:cNvSpPr/>
            <p:nvPr/>
          </p:nvSpPr>
          <p:spPr>
            <a:xfrm>
              <a:off x="10698647" y="1071765"/>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10703876" y="862215"/>
              <a:ext cx="2232932" cy="666750"/>
            </a:xfrm>
            <a:prstGeom prst="rect">
              <a:avLst/>
            </a:prstGeom>
            <a:solidFill>
              <a:srgbClr val="0B9EC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0717698" y="965173"/>
              <a:ext cx="2200275" cy="461665"/>
            </a:xfrm>
            <a:prstGeom prst="rect">
              <a:avLst/>
            </a:prstGeom>
          </p:spPr>
          <p:txBody>
            <a:bodyPr wrap="square" anchor="ctr">
              <a:spAutoFit/>
            </a:bodyPr>
            <a:lstStyle/>
            <a:p>
              <a:pPr algn="ctr"/>
              <a:r>
                <a:rPr lang="en-US" sz="2400" b="1" dirty="0">
                  <a:solidFill>
                    <a:srgbClr val="231F20"/>
                  </a:solidFill>
                  <a:latin typeface="+mj-lt"/>
                </a:rPr>
                <a:t>Knowledge</a:t>
              </a:r>
            </a:p>
          </p:txBody>
        </p:sp>
        <p:pic>
          <p:nvPicPr>
            <p:cNvPr id="51" name="Picture 5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5532" y="1897855"/>
              <a:ext cx="1448115" cy="1124932"/>
            </a:xfrm>
            <a:prstGeom prst="rect">
              <a:avLst/>
            </a:prstGeom>
          </p:spPr>
        </p:pic>
      </p:grpSp>
      <p:pic>
        <p:nvPicPr>
          <p:cNvPr id="54" name="Picture 5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72444" y="3678975"/>
            <a:ext cx="1288806" cy="1400270"/>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7925" y="3678425"/>
            <a:ext cx="1276350" cy="1329257"/>
          </a:xfrm>
          <a:prstGeom prst="rect">
            <a:avLst/>
          </a:prstGeom>
        </p:spPr>
      </p:pic>
      <p:grpSp>
        <p:nvGrpSpPr>
          <p:cNvPr id="56" name="Group 55"/>
          <p:cNvGrpSpPr/>
          <p:nvPr/>
        </p:nvGrpSpPr>
        <p:grpSpPr>
          <a:xfrm>
            <a:off x="8492822" y="2762250"/>
            <a:ext cx="2243137" cy="2724150"/>
            <a:chOff x="8667750" y="2762250"/>
            <a:chExt cx="2243137" cy="2724150"/>
          </a:xfrm>
        </p:grpSpPr>
        <p:sp>
          <p:nvSpPr>
            <p:cNvPr id="57" name="Rectangle 56"/>
            <p:cNvSpPr/>
            <p:nvPr/>
          </p:nvSpPr>
          <p:spPr>
            <a:xfrm>
              <a:off x="8672512" y="2971800"/>
              <a:ext cx="2238375" cy="2514600"/>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8667750" y="2762250"/>
              <a:ext cx="2238375" cy="666750"/>
            </a:xfrm>
            <a:prstGeom prst="rect">
              <a:avLst/>
            </a:prstGeom>
            <a:solidFill>
              <a:srgbClr val="F7921D"/>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677275" y="2835584"/>
              <a:ext cx="2228850" cy="498598"/>
            </a:xfrm>
            <a:prstGeom prst="rect">
              <a:avLst/>
            </a:prstGeom>
          </p:spPr>
          <p:txBody>
            <a:bodyPr wrap="square" anchor="ctr">
              <a:spAutoFit/>
            </a:bodyPr>
            <a:lstStyle/>
            <a:p>
              <a:pPr algn="ctr">
                <a:lnSpc>
                  <a:spcPct val="110000"/>
                </a:lnSpc>
                <a:spcBef>
                  <a:spcPts val="75"/>
                </a:spcBef>
                <a:buSzPct val="100000"/>
              </a:pPr>
              <a:r>
                <a:rPr lang="en-US" sz="2400" b="1" dirty="0">
                  <a:solidFill>
                    <a:srgbClr val="231F20"/>
                  </a:solidFill>
                  <a:latin typeface="+mj-lt"/>
                </a:rPr>
                <a:t>Solutions</a:t>
              </a:r>
            </a:p>
          </p:txBody>
        </p:sp>
        <p:pic>
          <p:nvPicPr>
            <p:cNvPr id="60" name="Picture 5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05896" y="3709971"/>
              <a:ext cx="1252554" cy="1252554"/>
            </a:xfrm>
            <a:prstGeom prst="rect">
              <a:avLst/>
            </a:prstGeom>
          </p:spPr>
        </p:pic>
      </p:grpSp>
    </p:spTree>
    <p:extLst>
      <p:ext uri="{BB962C8B-B14F-4D97-AF65-F5344CB8AC3E}">
        <p14:creationId xmlns:p14="http://schemas.microsoft.com/office/powerpoint/2010/main" val="370201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3"/>
          <p:cNvSpPr>
            <a:spLocks noGrp="1"/>
          </p:cNvSpPr>
          <p:nvPr>
            <p:ph type="title"/>
          </p:nvPr>
        </p:nvSpPr>
        <p:spPr/>
        <p:txBody>
          <a:bodyPr/>
          <a:lstStyle/>
          <a:p>
            <a:r>
              <a:rPr lang="en-US" dirty="0"/>
              <a:t>Build a Better Candidate Experience</a:t>
            </a:r>
          </a:p>
        </p:txBody>
      </p:sp>
      <p:sp>
        <p:nvSpPr>
          <p:cNvPr id="26" name="Slide Number Placeholder 25"/>
          <p:cNvSpPr>
            <a:spLocks noGrp="1"/>
          </p:cNvSpPr>
          <p:nvPr>
            <p:ph type="sldNum" sz="quarter" idx="4294967295"/>
          </p:nvPr>
        </p:nvSpPr>
        <p:spPr/>
        <p:txBody>
          <a:bodyPr/>
          <a:lstStyle/>
          <a:p>
            <a:fld id="{FA06F0F5-DF6A-4E0E-AC03-6B0D0B0A1300}" type="slidenum">
              <a:rPr lang="en-US" sz="900" smtClean="0"/>
              <a:pPr/>
              <a:t>2</a:t>
            </a:fld>
            <a:endParaRPr lang="en-US" sz="900" dirty="0"/>
          </a:p>
        </p:txBody>
      </p:sp>
      <p:sp>
        <p:nvSpPr>
          <p:cNvPr id="8"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2</a:t>
            </a:fld>
            <a:endParaRPr lang="en-US" sz="900" dirty="0"/>
          </a:p>
        </p:txBody>
      </p:sp>
      <p:sp>
        <p:nvSpPr>
          <p:cNvPr id="4" name="Text Placeholder 3">
            <a:extLst>
              <a:ext uri="{FF2B5EF4-FFF2-40B4-BE49-F238E27FC236}">
                <a16:creationId xmlns:a16="http://schemas.microsoft.com/office/drawing/2014/main" id="{DC0DFA55-22E9-5C0B-9931-B3F6D304AF23}"/>
              </a:ext>
            </a:extLst>
          </p:cNvPr>
          <p:cNvSpPr>
            <a:spLocks noGrp="1"/>
          </p:cNvSpPr>
          <p:nvPr>
            <p:ph type="body" sz="quarter" idx="13"/>
          </p:nvPr>
        </p:nvSpPr>
        <p:spPr>
          <a:xfrm>
            <a:off x="1076390" y="2270175"/>
            <a:ext cx="4686005" cy="3775619"/>
          </a:xfrm>
        </p:spPr>
        <p:txBody>
          <a:bodyPr/>
          <a:lstStyle/>
          <a:p>
            <a:pPr marL="0" indent="0" defTabSz="514350">
              <a:spcBef>
                <a:spcPts val="225"/>
              </a:spcBef>
              <a:spcAft>
                <a:spcPts val="338"/>
              </a:spcAft>
              <a:buNone/>
            </a:pPr>
            <a:r>
              <a:rPr lang="en-US" sz="1800" b="1" dirty="0">
                <a:solidFill>
                  <a:srgbClr val="000000"/>
                </a:solidFill>
              </a:rPr>
              <a:t>System Features:</a:t>
            </a:r>
          </a:p>
          <a:p>
            <a:pPr marL="160734" indent="-160734" defTabSz="514350">
              <a:spcBef>
                <a:spcPts val="225"/>
              </a:spcBef>
              <a:spcAft>
                <a:spcPts val="338"/>
              </a:spcAft>
              <a:buFont typeface="Arial" panose="020B0604020202020204" pitchFamily="34" charset="0"/>
              <a:buChar char="•"/>
            </a:pPr>
            <a:r>
              <a:rPr lang="en-US" sz="1800" dirty="0">
                <a:solidFill>
                  <a:srgbClr val="000000"/>
                </a:solidFill>
              </a:rPr>
              <a:t>Positive and productive experience for candidates and hiring managers</a:t>
            </a:r>
          </a:p>
          <a:p>
            <a:pPr marL="160734" indent="-160734" defTabSz="514350">
              <a:spcBef>
                <a:spcPts val="225"/>
              </a:spcBef>
              <a:spcAft>
                <a:spcPts val="338"/>
              </a:spcAft>
              <a:buFont typeface="Arial" panose="020B0604020202020204" pitchFamily="34" charset="0"/>
              <a:buChar char="•"/>
            </a:pPr>
            <a:r>
              <a:rPr lang="en-US" sz="1800" dirty="0">
                <a:solidFill>
                  <a:srgbClr val="000000"/>
                </a:solidFill>
              </a:rPr>
              <a:t>Visually compelling for a more engaging experience </a:t>
            </a:r>
          </a:p>
          <a:p>
            <a:pPr marL="160734" indent="-160734" defTabSz="514350">
              <a:spcBef>
                <a:spcPts val="225"/>
              </a:spcBef>
              <a:spcAft>
                <a:spcPts val="338"/>
              </a:spcAft>
              <a:buFont typeface="Arial" panose="020B0604020202020204" pitchFamily="34" charset="0"/>
              <a:buChar char="•"/>
            </a:pPr>
            <a:r>
              <a:rPr lang="en-US" sz="1800" dirty="0">
                <a:solidFill>
                  <a:srgbClr val="000000"/>
                </a:solidFill>
              </a:rPr>
              <a:t>Free-to-use resource library </a:t>
            </a:r>
          </a:p>
          <a:p>
            <a:pPr marL="160734" indent="-160734" defTabSz="514350">
              <a:spcBef>
                <a:spcPts val="225"/>
              </a:spcBef>
              <a:spcAft>
                <a:spcPts val="338"/>
              </a:spcAft>
              <a:buFont typeface="Arial" panose="020B0604020202020204" pitchFamily="34" charset="0"/>
              <a:buChar char="•"/>
            </a:pPr>
            <a:r>
              <a:rPr lang="en-US" sz="1800" dirty="0">
                <a:solidFill>
                  <a:srgbClr val="000000"/>
                </a:solidFill>
              </a:rPr>
              <a:t>Validated results grounded in the science and research you expect from LIMRA products</a:t>
            </a:r>
            <a:endParaRPr lang="en-US" sz="1800" dirty="0"/>
          </a:p>
        </p:txBody>
      </p:sp>
      <p:sp>
        <p:nvSpPr>
          <p:cNvPr id="5" name="TextBox 4">
            <a:extLst>
              <a:ext uri="{FF2B5EF4-FFF2-40B4-BE49-F238E27FC236}">
                <a16:creationId xmlns:a16="http://schemas.microsoft.com/office/drawing/2014/main" id="{4C6D8AE2-2530-D554-F625-F946DBBFA6A8}"/>
              </a:ext>
            </a:extLst>
          </p:cNvPr>
          <p:cNvSpPr txBox="1"/>
          <p:nvPr/>
        </p:nvSpPr>
        <p:spPr>
          <a:xfrm>
            <a:off x="192740" y="1004619"/>
            <a:ext cx="11671211" cy="1171539"/>
          </a:xfrm>
          <a:prstGeom prst="rect">
            <a:avLst/>
          </a:prstGeom>
          <a:noFill/>
        </p:spPr>
        <p:txBody>
          <a:bodyPr wrap="square" rtlCol="0">
            <a:spAutoFit/>
          </a:bodyPr>
          <a:lstStyle/>
          <a:p>
            <a:pPr defTabSz="514350"/>
            <a:r>
              <a:rPr lang="en-US" sz="2000" b="1" dirty="0" err="1">
                <a:solidFill>
                  <a:srgbClr val="000000"/>
                </a:solidFill>
              </a:rPr>
              <a:t>RightChoice</a:t>
            </a:r>
            <a:r>
              <a:rPr lang="en-US" sz="2000" b="1" dirty="0">
                <a:solidFill>
                  <a:srgbClr val="000000"/>
                </a:solidFill>
              </a:rPr>
              <a:t> </a:t>
            </a:r>
            <a:r>
              <a:rPr lang="en-US" sz="2000" dirty="0">
                <a:solidFill>
                  <a:srgbClr val="000000"/>
                </a:solidFill>
              </a:rPr>
              <a:t>is a modern and intuitive assessment platform that features positive and productive experiences for candidates and hiring managers. Bringing together proven predictability with unparalleled flexibility, we can help mitigate hiring and longevity concerns. </a:t>
            </a:r>
            <a:endParaRPr lang="en-US" sz="2000" dirty="0">
              <a:solidFill>
                <a:srgbClr val="000000"/>
              </a:solidFill>
              <a:latin typeface="Arial" panose="020B0604020202020204"/>
            </a:endParaRPr>
          </a:p>
          <a:p>
            <a:pPr defTabSz="514350"/>
            <a:endParaRPr lang="en-US" sz="1013" dirty="0">
              <a:solidFill>
                <a:srgbClr val="000000"/>
              </a:solidFill>
            </a:endParaRPr>
          </a:p>
        </p:txBody>
      </p:sp>
      <p:sp>
        <p:nvSpPr>
          <p:cNvPr id="11" name="Rectangle 10">
            <a:extLst>
              <a:ext uri="{FF2B5EF4-FFF2-40B4-BE49-F238E27FC236}">
                <a16:creationId xmlns:a16="http://schemas.microsoft.com/office/drawing/2014/main" id="{59D85579-0AB1-7AA2-42CA-319EA1107445}"/>
              </a:ext>
            </a:extLst>
          </p:cNvPr>
          <p:cNvSpPr/>
          <p:nvPr/>
        </p:nvSpPr>
        <p:spPr>
          <a:xfrm>
            <a:off x="7177644" y="2661961"/>
            <a:ext cx="3937966" cy="2996999"/>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dirty="0">
              <a:solidFill>
                <a:srgbClr val="FFFFFF"/>
              </a:solidFill>
              <a:latin typeface="Arial" panose="020B0604020202020204"/>
            </a:endParaRPr>
          </a:p>
        </p:txBody>
      </p:sp>
      <p:sp>
        <p:nvSpPr>
          <p:cNvPr id="12" name="Rectangle 11">
            <a:extLst>
              <a:ext uri="{FF2B5EF4-FFF2-40B4-BE49-F238E27FC236}">
                <a16:creationId xmlns:a16="http://schemas.microsoft.com/office/drawing/2014/main" id="{DD7392C6-4EAB-F9FB-436E-4BFDE310E146}"/>
              </a:ext>
            </a:extLst>
          </p:cNvPr>
          <p:cNvSpPr/>
          <p:nvPr/>
        </p:nvSpPr>
        <p:spPr>
          <a:xfrm>
            <a:off x="7177948" y="2270175"/>
            <a:ext cx="3937630" cy="419130"/>
          </a:xfrm>
          <a:prstGeom prst="rect">
            <a:avLst/>
          </a:prstGeom>
          <a:solidFill>
            <a:srgbClr val="4298BE"/>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013" dirty="0">
              <a:solidFill>
                <a:srgbClr val="FFFFFF"/>
              </a:solidFill>
              <a:latin typeface="Arial" panose="020B0604020202020204"/>
            </a:endParaRPr>
          </a:p>
        </p:txBody>
      </p:sp>
      <p:sp>
        <p:nvSpPr>
          <p:cNvPr id="15" name="Content Placeholder 2">
            <a:extLst>
              <a:ext uri="{FF2B5EF4-FFF2-40B4-BE49-F238E27FC236}">
                <a16:creationId xmlns:a16="http://schemas.microsoft.com/office/drawing/2014/main" id="{0C6820C5-AF76-844E-2C30-51DDE0908F79}"/>
              </a:ext>
            </a:extLst>
          </p:cNvPr>
          <p:cNvSpPr txBox="1">
            <a:spLocks/>
          </p:cNvSpPr>
          <p:nvPr/>
        </p:nvSpPr>
        <p:spPr>
          <a:xfrm>
            <a:off x="7276856" y="2335652"/>
            <a:ext cx="3751799" cy="292962"/>
          </a:xfrm>
          <a:ln>
            <a:solidFill>
              <a:schemeClr val="tx2"/>
            </a:solidFill>
          </a:ln>
        </p:spPr>
        <p:txBody>
          <a:bodyPr anchor="ct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pPr algn="ctr" defTabSz="514350">
              <a:lnSpc>
                <a:spcPct val="110000"/>
              </a:lnSpc>
              <a:spcBef>
                <a:spcPts val="42"/>
              </a:spcBef>
              <a:spcAft>
                <a:spcPts val="709"/>
              </a:spcAft>
              <a:buClr>
                <a:srgbClr val="0B9EC1"/>
              </a:buClr>
              <a:buSzPct val="100000"/>
            </a:pPr>
            <a:r>
              <a:rPr lang="en-US" sz="1600" b="1" kern="0" dirty="0">
                <a:solidFill>
                  <a:srgbClr val="FFFFFF"/>
                </a:solidFill>
                <a:latin typeface="Arial" panose="020B0604020202020204"/>
              </a:rPr>
              <a:t>Wide Range of Positions</a:t>
            </a:r>
          </a:p>
        </p:txBody>
      </p:sp>
      <p:sp>
        <p:nvSpPr>
          <p:cNvPr id="16" name="TextBox 15">
            <a:extLst>
              <a:ext uri="{FF2B5EF4-FFF2-40B4-BE49-F238E27FC236}">
                <a16:creationId xmlns:a16="http://schemas.microsoft.com/office/drawing/2014/main" id="{32E07F8C-264C-4D23-6453-2380648EC7D0}"/>
              </a:ext>
            </a:extLst>
          </p:cNvPr>
          <p:cNvSpPr txBox="1"/>
          <p:nvPr/>
        </p:nvSpPr>
        <p:spPr>
          <a:xfrm>
            <a:off x="7445303" y="2958355"/>
            <a:ext cx="1945837" cy="1890261"/>
          </a:xfrm>
          <a:prstGeom prst="rect">
            <a:avLst/>
          </a:prstGeom>
          <a:noFill/>
        </p:spPr>
        <p:txBody>
          <a:bodyPr wrap="square" rtlCol="0">
            <a:spAutoFit/>
          </a:bodyPr>
          <a:lstStyle/>
          <a:p>
            <a:pPr marL="160734" indent="-160734" defTabSz="514350">
              <a:spcBef>
                <a:spcPts val="225"/>
              </a:spcBef>
              <a:spcAft>
                <a:spcPts val="338"/>
              </a:spcAft>
              <a:buFont typeface="Arial" panose="020B0604020202020204" pitchFamily="34" charset="0"/>
              <a:buChar char="•"/>
            </a:pPr>
            <a:r>
              <a:rPr lang="en-US" sz="1600" dirty="0">
                <a:solidFill>
                  <a:srgbClr val="000000"/>
                </a:solidFill>
              </a:rPr>
              <a:t>Claims</a:t>
            </a:r>
          </a:p>
          <a:p>
            <a:pPr marL="160734" indent="-160734" defTabSz="514350">
              <a:spcBef>
                <a:spcPts val="225"/>
              </a:spcBef>
              <a:spcAft>
                <a:spcPts val="338"/>
              </a:spcAft>
              <a:buFont typeface="Arial" panose="020B0604020202020204" pitchFamily="34" charset="0"/>
              <a:buChar char="•"/>
            </a:pPr>
            <a:r>
              <a:rPr lang="en-US" sz="1600" dirty="0">
                <a:solidFill>
                  <a:srgbClr val="000000"/>
                </a:solidFill>
              </a:rPr>
              <a:t>Underwriting</a:t>
            </a:r>
          </a:p>
          <a:p>
            <a:pPr marL="160734" indent="-160734" defTabSz="514350">
              <a:spcBef>
                <a:spcPts val="225"/>
              </a:spcBef>
              <a:spcAft>
                <a:spcPts val="338"/>
              </a:spcAft>
              <a:buFont typeface="Arial" panose="020B0604020202020204" pitchFamily="34" charset="0"/>
              <a:buChar char="•"/>
            </a:pPr>
            <a:r>
              <a:rPr lang="en-US" sz="1600" dirty="0">
                <a:solidFill>
                  <a:srgbClr val="000000"/>
                </a:solidFill>
              </a:rPr>
              <a:t>Admin</a:t>
            </a:r>
          </a:p>
          <a:p>
            <a:pPr marL="160734" indent="-160734" defTabSz="514350">
              <a:spcBef>
                <a:spcPts val="225"/>
              </a:spcBef>
              <a:spcAft>
                <a:spcPts val="338"/>
              </a:spcAft>
              <a:buFont typeface="Arial" panose="020B0604020202020204" pitchFamily="34" charset="0"/>
              <a:buChar char="•"/>
            </a:pPr>
            <a:r>
              <a:rPr lang="en-US" sz="1600" dirty="0">
                <a:solidFill>
                  <a:srgbClr val="000000"/>
                </a:solidFill>
              </a:rPr>
              <a:t>Technical</a:t>
            </a:r>
          </a:p>
          <a:p>
            <a:pPr marL="160734" indent="-160734" defTabSz="514350">
              <a:spcBef>
                <a:spcPts val="225"/>
              </a:spcBef>
              <a:spcAft>
                <a:spcPts val="338"/>
              </a:spcAft>
              <a:buFont typeface="Arial" panose="020B0604020202020204" pitchFamily="34" charset="0"/>
              <a:buChar char="•"/>
            </a:pPr>
            <a:r>
              <a:rPr lang="en-US" sz="1600" dirty="0">
                <a:solidFill>
                  <a:srgbClr val="000000"/>
                </a:solidFill>
              </a:rPr>
              <a:t>New Business</a:t>
            </a:r>
          </a:p>
          <a:p>
            <a:pPr marL="160734" indent="-160734" defTabSz="514350">
              <a:spcBef>
                <a:spcPts val="225"/>
              </a:spcBef>
              <a:spcAft>
                <a:spcPts val="338"/>
              </a:spcAft>
              <a:buFont typeface="Arial" panose="020B0604020202020204" pitchFamily="34" charset="0"/>
              <a:buChar char="•"/>
            </a:pPr>
            <a:r>
              <a:rPr lang="en-US" sz="1600" dirty="0">
                <a:solidFill>
                  <a:srgbClr val="000000"/>
                </a:solidFill>
              </a:rPr>
              <a:t>Finance</a:t>
            </a:r>
          </a:p>
        </p:txBody>
      </p:sp>
      <p:pic>
        <p:nvPicPr>
          <p:cNvPr id="17" name="Picture 16">
            <a:extLst>
              <a:ext uri="{FF2B5EF4-FFF2-40B4-BE49-F238E27FC236}">
                <a16:creationId xmlns:a16="http://schemas.microsoft.com/office/drawing/2014/main" id="{1D195885-60AB-DF54-395C-19B0142D7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9097" y="3418632"/>
            <a:ext cx="1243993" cy="1073144"/>
          </a:xfrm>
          <a:prstGeom prst="rect">
            <a:avLst/>
          </a:prstGeom>
        </p:spPr>
      </p:pic>
    </p:spTree>
    <p:extLst>
      <p:ext uri="{BB962C8B-B14F-4D97-AF65-F5344CB8AC3E}">
        <p14:creationId xmlns:p14="http://schemas.microsoft.com/office/powerpoint/2010/main" val="291309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B20018-2890-8F41-0F20-F02D8A221264}"/>
              </a:ext>
            </a:extLst>
          </p:cNvPr>
          <p:cNvSpPr>
            <a:spLocks noGrp="1"/>
          </p:cNvSpPr>
          <p:nvPr>
            <p:ph type="title"/>
          </p:nvPr>
        </p:nvSpPr>
        <p:spPr/>
        <p:txBody>
          <a:bodyPr/>
          <a:lstStyle/>
          <a:p>
            <a:r>
              <a:rPr lang="en-US" dirty="0"/>
              <a:t>Pick and Choose the Components You Need</a:t>
            </a:r>
          </a:p>
        </p:txBody>
      </p:sp>
      <p:sp>
        <p:nvSpPr>
          <p:cNvPr id="5" name="Slide Number Placeholder 4">
            <a:extLst>
              <a:ext uri="{FF2B5EF4-FFF2-40B4-BE49-F238E27FC236}">
                <a16:creationId xmlns:a16="http://schemas.microsoft.com/office/drawing/2014/main" id="{7404FD73-64FF-F94D-54B0-BE1DDC085B1F}"/>
              </a:ext>
            </a:extLst>
          </p:cNvPr>
          <p:cNvSpPr>
            <a:spLocks noGrp="1"/>
          </p:cNvSpPr>
          <p:nvPr>
            <p:ph type="sldNum" sz="quarter" idx="4294967295"/>
          </p:nvPr>
        </p:nvSpPr>
        <p:spPr/>
        <p:txBody>
          <a:bodyPr/>
          <a:lstStyle/>
          <a:p>
            <a:fld id="{FA06F0F5-DF6A-4E0E-AC03-6B0D0B0A1300}" type="slidenum">
              <a:rPr lang="en-US" sz="900" smtClean="0"/>
              <a:pPr/>
              <a:t>3</a:t>
            </a:fld>
            <a:endParaRPr lang="en-US" sz="900" dirty="0"/>
          </a:p>
        </p:txBody>
      </p:sp>
      <p:graphicFrame>
        <p:nvGraphicFramePr>
          <p:cNvPr id="7" name="Content Placeholder 4">
            <a:extLst>
              <a:ext uri="{FF2B5EF4-FFF2-40B4-BE49-F238E27FC236}">
                <a16:creationId xmlns:a16="http://schemas.microsoft.com/office/drawing/2014/main" id="{4FE0D17E-9C51-B564-82AB-4793A4177677}"/>
              </a:ext>
            </a:extLst>
          </p:cNvPr>
          <p:cNvGraphicFramePr>
            <a:graphicFrameLocks/>
          </p:cNvGraphicFramePr>
          <p:nvPr>
            <p:extLst>
              <p:ext uri="{D42A27DB-BD31-4B8C-83A1-F6EECF244321}">
                <p14:modId xmlns:p14="http://schemas.microsoft.com/office/powerpoint/2010/main" val="2077194046"/>
              </p:ext>
            </p:extLst>
          </p:nvPr>
        </p:nvGraphicFramePr>
        <p:xfrm>
          <a:off x="636494" y="1090697"/>
          <a:ext cx="8534489" cy="4676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extLst>
              <a:ext uri="{FF2B5EF4-FFF2-40B4-BE49-F238E27FC236}">
                <a16:creationId xmlns:a16="http://schemas.microsoft.com/office/drawing/2014/main" id="{6ED1B094-7A47-EFB0-B7B9-2E7229034F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738" y="1224950"/>
            <a:ext cx="586597" cy="5865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10B3CF5-0ABA-B215-7E15-E6078784E2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2418" y="1863303"/>
            <a:ext cx="586597" cy="5865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ED04983-605A-DF09-FB27-9E0F14BEF4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6709" y="2501656"/>
            <a:ext cx="589025" cy="5890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4F7B362-465E-AD38-3EF7-BC939D65CF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7090" y="3135701"/>
            <a:ext cx="586598" cy="5865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66C57B8-44AD-F19E-8E26-BAC122B882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4465" y="3775945"/>
            <a:ext cx="591269" cy="5912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A5F2576-AF8A-32DA-AC51-709A70708A7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4998" y="4416189"/>
            <a:ext cx="591269" cy="5912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1733F89E-0DC9-F039-758E-8B0D44202FC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9149" y="5050407"/>
            <a:ext cx="591269" cy="591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04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2CAD-DAC8-B3ED-FA09-32A711110D0A}"/>
              </a:ext>
            </a:extLst>
          </p:cNvPr>
          <p:cNvSpPr>
            <a:spLocks noGrp="1"/>
          </p:cNvSpPr>
          <p:nvPr>
            <p:ph type="title"/>
          </p:nvPr>
        </p:nvSpPr>
        <p:spPr/>
        <p:txBody>
          <a:bodyPr/>
          <a:lstStyle/>
          <a:p>
            <a:r>
              <a:rPr lang="en-US" dirty="0"/>
              <a:t>Hire the Right Candidates for the Job the First Time</a:t>
            </a:r>
          </a:p>
        </p:txBody>
      </p:sp>
      <p:sp>
        <p:nvSpPr>
          <p:cNvPr id="5" name="Slide Number Placeholder 4">
            <a:extLst>
              <a:ext uri="{FF2B5EF4-FFF2-40B4-BE49-F238E27FC236}">
                <a16:creationId xmlns:a16="http://schemas.microsoft.com/office/drawing/2014/main" id="{FCFF7CC5-54AE-4EDB-46EB-8421F3D8D93E}"/>
              </a:ext>
            </a:extLst>
          </p:cNvPr>
          <p:cNvSpPr>
            <a:spLocks noGrp="1"/>
          </p:cNvSpPr>
          <p:nvPr>
            <p:ph type="sldNum" sz="quarter" idx="4294967295"/>
          </p:nvPr>
        </p:nvSpPr>
        <p:spPr/>
        <p:txBody>
          <a:bodyPr/>
          <a:lstStyle/>
          <a:p>
            <a:fld id="{FA06F0F5-DF6A-4E0E-AC03-6B0D0B0A1300}" type="slidenum">
              <a:rPr lang="en-US" sz="900" smtClean="0"/>
              <a:pPr/>
              <a:t>4</a:t>
            </a:fld>
            <a:endParaRPr lang="en-US" sz="900" dirty="0"/>
          </a:p>
        </p:txBody>
      </p:sp>
      <p:sp>
        <p:nvSpPr>
          <p:cNvPr id="14" name="TextBox 13">
            <a:extLst>
              <a:ext uri="{FF2B5EF4-FFF2-40B4-BE49-F238E27FC236}">
                <a16:creationId xmlns:a16="http://schemas.microsoft.com/office/drawing/2014/main" id="{9265FA62-5097-D956-51A6-200F822A8051}"/>
              </a:ext>
            </a:extLst>
          </p:cNvPr>
          <p:cNvSpPr txBox="1"/>
          <p:nvPr/>
        </p:nvSpPr>
        <p:spPr>
          <a:xfrm>
            <a:off x="747506" y="1130764"/>
            <a:ext cx="5009482" cy="1938992"/>
          </a:xfrm>
          <a:prstGeom prst="rect">
            <a:avLst/>
          </a:prstGeom>
          <a:noFill/>
        </p:spPr>
        <p:txBody>
          <a:bodyPr wrap="square" rtlCol="0">
            <a:spAutoFit/>
          </a:bodyPr>
          <a:lstStyle/>
          <a:p>
            <a:r>
              <a:rPr lang="en-US" sz="2400" b="1" dirty="0" err="1"/>
              <a:t>SuccessPredictor</a:t>
            </a:r>
            <a:endParaRPr lang="en-US" sz="2400" b="1" dirty="0"/>
          </a:p>
          <a:p>
            <a:endParaRPr lang="en-US" sz="2400" dirty="0"/>
          </a:p>
          <a:p>
            <a:r>
              <a:rPr lang="en-US" sz="2400" dirty="0"/>
              <a:t>Increase retention, boost productivity, and improve the overall quality of agents you hire.</a:t>
            </a:r>
          </a:p>
        </p:txBody>
      </p:sp>
      <p:pic>
        <p:nvPicPr>
          <p:cNvPr id="16" name="Picture 15">
            <a:extLst>
              <a:ext uri="{FF2B5EF4-FFF2-40B4-BE49-F238E27FC236}">
                <a16:creationId xmlns:a16="http://schemas.microsoft.com/office/drawing/2014/main" id="{838494CE-3B23-CDC6-49A3-8D39466163FE}"/>
              </a:ext>
            </a:extLst>
          </p:cNvPr>
          <p:cNvPicPr>
            <a:picLocks noChangeAspect="1"/>
          </p:cNvPicPr>
          <p:nvPr/>
        </p:nvPicPr>
        <p:blipFill>
          <a:blip r:embed="rId2"/>
          <a:stretch>
            <a:fillRect/>
          </a:stretch>
        </p:blipFill>
        <p:spPr>
          <a:xfrm>
            <a:off x="8060703" y="1660848"/>
            <a:ext cx="2658841" cy="2341984"/>
          </a:xfrm>
          <a:prstGeom prst="rect">
            <a:avLst/>
          </a:prstGeom>
        </p:spPr>
      </p:pic>
    </p:spTree>
    <p:extLst>
      <p:ext uri="{BB962C8B-B14F-4D97-AF65-F5344CB8AC3E}">
        <p14:creationId xmlns:p14="http://schemas.microsoft.com/office/powerpoint/2010/main" val="509849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2CAD-DAC8-B3ED-FA09-32A711110D0A}"/>
              </a:ext>
            </a:extLst>
          </p:cNvPr>
          <p:cNvSpPr>
            <a:spLocks noGrp="1"/>
          </p:cNvSpPr>
          <p:nvPr>
            <p:ph type="title"/>
          </p:nvPr>
        </p:nvSpPr>
        <p:spPr/>
        <p:txBody>
          <a:bodyPr/>
          <a:lstStyle/>
          <a:p>
            <a:r>
              <a:rPr lang="en-US" dirty="0"/>
              <a:t>Understand What Makes Up a Strong Sales Person</a:t>
            </a:r>
          </a:p>
        </p:txBody>
      </p:sp>
      <p:sp>
        <p:nvSpPr>
          <p:cNvPr id="5" name="Slide Number Placeholder 4">
            <a:extLst>
              <a:ext uri="{FF2B5EF4-FFF2-40B4-BE49-F238E27FC236}">
                <a16:creationId xmlns:a16="http://schemas.microsoft.com/office/drawing/2014/main" id="{FCFF7CC5-54AE-4EDB-46EB-8421F3D8D93E}"/>
              </a:ext>
            </a:extLst>
          </p:cNvPr>
          <p:cNvSpPr>
            <a:spLocks noGrp="1"/>
          </p:cNvSpPr>
          <p:nvPr>
            <p:ph type="sldNum" sz="quarter" idx="4294967295"/>
          </p:nvPr>
        </p:nvSpPr>
        <p:spPr/>
        <p:txBody>
          <a:bodyPr/>
          <a:lstStyle/>
          <a:p>
            <a:fld id="{FA06F0F5-DF6A-4E0E-AC03-6B0D0B0A1300}" type="slidenum">
              <a:rPr lang="en-US" sz="900" smtClean="0"/>
              <a:pPr/>
              <a:t>5</a:t>
            </a:fld>
            <a:endParaRPr lang="en-US" sz="900" dirty="0"/>
          </a:p>
        </p:txBody>
      </p:sp>
      <p:sp>
        <p:nvSpPr>
          <p:cNvPr id="2" name="TextBox 1">
            <a:extLst>
              <a:ext uri="{FF2B5EF4-FFF2-40B4-BE49-F238E27FC236}">
                <a16:creationId xmlns:a16="http://schemas.microsoft.com/office/drawing/2014/main" id="{6E8CCCFF-7DF5-7C70-0194-BA8EFD3CAE34}"/>
              </a:ext>
            </a:extLst>
          </p:cNvPr>
          <p:cNvSpPr txBox="1"/>
          <p:nvPr/>
        </p:nvSpPr>
        <p:spPr>
          <a:xfrm>
            <a:off x="883944" y="1172943"/>
            <a:ext cx="5087647" cy="1938992"/>
          </a:xfrm>
          <a:prstGeom prst="rect">
            <a:avLst/>
          </a:prstGeom>
          <a:noFill/>
        </p:spPr>
        <p:txBody>
          <a:bodyPr wrap="square" rtlCol="0">
            <a:spAutoFit/>
          </a:bodyPr>
          <a:lstStyle/>
          <a:p>
            <a:r>
              <a:rPr lang="en-US" sz="2400" b="1" dirty="0" err="1"/>
              <a:t>SalesPersona</a:t>
            </a:r>
            <a:endParaRPr lang="en-US" sz="2400" b="1" dirty="0"/>
          </a:p>
          <a:p>
            <a:endParaRPr lang="en-US" sz="2400" dirty="0"/>
          </a:p>
          <a:p>
            <a:r>
              <a:rPr lang="en-US" sz="2400" dirty="0"/>
              <a:t>Reveal candidates’ sales personality makeup and their unique motivators. </a:t>
            </a:r>
          </a:p>
        </p:txBody>
      </p:sp>
      <p:pic>
        <p:nvPicPr>
          <p:cNvPr id="6" name="Picture 5">
            <a:extLst>
              <a:ext uri="{FF2B5EF4-FFF2-40B4-BE49-F238E27FC236}">
                <a16:creationId xmlns:a16="http://schemas.microsoft.com/office/drawing/2014/main" id="{20F835AC-E65C-5403-0AA7-EB7A27E95E4C}"/>
              </a:ext>
            </a:extLst>
          </p:cNvPr>
          <p:cNvPicPr>
            <a:picLocks noChangeAspect="1"/>
          </p:cNvPicPr>
          <p:nvPr/>
        </p:nvPicPr>
        <p:blipFill>
          <a:blip r:embed="rId2"/>
          <a:stretch>
            <a:fillRect/>
          </a:stretch>
        </p:blipFill>
        <p:spPr>
          <a:xfrm>
            <a:off x="7679094" y="1999591"/>
            <a:ext cx="2477220" cy="2224688"/>
          </a:xfrm>
          <a:prstGeom prst="rect">
            <a:avLst/>
          </a:prstGeom>
        </p:spPr>
      </p:pic>
    </p:spTree>
    <p:extLst>
      <p:ext uri="{BB962C8B-B14F-4D97-AF65-F5344CB8AC3E}">
        <p14:creationId xmlns:p14="http://schemas.microsoft.com/office/powerpoint/2010/main" val="32682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2CAD-DAC8-B3ED-FA09-32A711110D0A}"/>
              </a:ext>
            </a:extLst>
          </p:cNvPr>
          <p:cNvSpPr>
            <a:spLocks noGrp="1"/>
          </p:cNvSpPr>
          <p:nvPr>
            <p:ph type="title"/>
          </p:nvPr>
        </p:nvSpPr>
        <p:spPr/>
        <p:txBody>
          <a:bodyPr/>
          <a:lstStyle/>
          <a:p>
            <a:r>
              <a:rPr lang="en-US" dirty="0"/>
              <a:t>Paint an Accurate Picture for Potential Candidates</a:t>
            </a:r>
          </a:p>
        </p:txBody>
      </p:sp>
      <p:sp>
        <p:nvSpPr>
          <p:cNvPr id="5" name="Slide Number Placeholder 4">
            <a:extLst>
              <a:ext uri="{FF2B5EF4-FFF2-40B4-BE49-F238E27FC236}">
                <a16:creationId xmlns:a16="http://schemas.microsoft.com/office/drawing/2014/main" id="{FCFF7CC5-54AE-4EDB-46EB-8421F3D8D93E}"/>
              </a:ext>
            </a:extLst>
          </p:cNvPr>
          <p:cNvSpPr>
            <a:spLocks noGrp="1"/>
          </p:cNvSpPr>
          <p:nvPr>
            <p:ph type="sldNum" sz="quarter" idx="4294967295"/>
          </p:nvPr>
        </p:nvSpPr>
        <p:spPr/>
        <p:txBody>
          <a:bodyPr/>
          <a:lstStyle/>
          <a:p>
            <a:fld id="{FA06F0F5-DF6A-4E0E-AC03-6B0D0B0A1300}" type="slidenum">
              <a:rPr lang="en-US" sz="900" smtClean="0"/>
              <a:pPr/>
              <a:t>6</a:t>
            </a:fld>
            <a:endParaRPr lang="en-US" sz="900" dirty="0"/>
          </a:p>
        </p:txBody>
      </p:sp>
      <p:sp>
        <p:nvSpPr>
          <p:cNvPr id="2" name="TextBox 1">
            <a:extLst>
              <a:ext uri="{FF2B5EF4-FFF2-40B4-BE49-F238E27FC236}">
                <a16:creationId xmlns:a16="http://schemas.microsoft.com/office/drawing/2014/main" id="{6A9882B5-261F-2134-F651-55B0B13F8370}"/>
              </a:ext>
            </a:extLst>
          </p:cNvPr>
          <p:cNvSpPr txBox="1"/>
          <p:nvPr/>
        </p:nvSpPr>
        <p:spPr>
          <a:xfrm>
            <a:off x="735652" y="1178122"/>
            <a:ext cx="5360348" cy="2677656"/>
          </a:xfrm>
          <a:prstGeom prst="rect">
            <a:avLst/>
          </a:prstGeom>
          <a:noFill/>
        </p:spPr>
        <p:txBody>
          <a:bodyPr wrap="square" rtlCol="0">
            <a:spAutoFit/>
          </a:bodyPr>
          <a:lstStyle/>
          <a:p>
            <a:r>
              <a:rPr lang="en-US" sz="2400" b="1" dirty="0" err="1"/>
              <a:t>CareerView</a:t>
            </a:r>
            <a:endParaRPr lang="en-US" sz="2400" b="1" dirty="0"/>
          </a:p>
          <a:p>
            <a:endParaRPr lang="en-US" sz="2400" dirty="0"/>
          </a:p>
          <a:p>
            <a:r>
              <a:rPr lang="en-US" sz="2400" dirty="0"/>
              <a:t>Uncover candidates’ work style preferences, motivators, concerns, and expectations so hiring managers can provide a realistic preview of the career and evaluate appropriate fit.</a:t>
            </a:r>
          </a:p>
        </p:txBody>
      </p:sp>
      <p:pic>
        <p:nvPicPr>
          <p:cNvPr id="2050" name="Picture 2">
            <a:extLst>
              <a:ext uri="{FF2B5EF4-FFF2-40B4-BE49-F238E27FC236}">
                <a16:creationId xmlns:a16="http://schemas.microsoft.com/office/drawing/2014/main" id="{68F5BDDB-0C51-0358-D512-C57353165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903" y="1614195"/>
            <a:ext cx="2609368" cy="297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56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2CAD-DAC8-B3ED-FA09-32A711110D0A}"/>
              </a:ext>
            </a:extLst>
          </p:cNvPr>
          <p:cNvSpPr>
            <a:spLocks noGrp="1"/>
          </p:cNvSpPr>
          <p:nvPr>
            <p:ph type="title"/>
          </p:nvPr>
        </p:nvSpPr>
        <p:spPr/>
        <p:txBody>
          <a:bodyPr/>
          <a:lstStyle/>
          <a:p>
            <a:r>
              <a:rPr lang="en-US" dirty="0"/>
              <a:t>Pinpoint Top Talent</a:t>
            </a:r>
          </a:p>
        </p:txBody>
      </p:sp>
      <p:sp>
        <p:nvSpPr>
          <p:cNvPr id="5" name="Slide Number Placeholder 4">
            <a:extLst>
              <a:ext uri="{FF2B5EF4-FFF2-40B4-BE49-F238E27FC236}">
                <a16:creationId xmlns:a16="http://schemas.microsoft.com/office/drawing/2014/main" id="{FCFF7CC5-54AE-4EDB-46EB-8421F3D8D93E}"/>
              </a:ext>
            </a:extLst>
          </p:cNvPr>
          <p:cNvSpPr>
            <a:spLocks noGrp="1"/>
          </p:cNvSpPr>
          <p:nvPr>
            <p:ph type="sldNum" sz="quarter" idx="4294967295"/>
          </p:nvPr>
        </p:nvSpPr>
        <p:spPr/>
        <p:txBody>
          <a:bodyPr/>
          <a:lstStyle/>
          <a:p>
            <a:fld id="{FA06F0F5-DF6A-4E0E-AC03-6B0D0B0A1300}" type="slidenum">
              <a:rPr lang="en-US" sz="900" smtClean="0"/>
              <a:pPr/>
              <a:t>7</a:t>
            </a:fld>
            <a:endParaRPr lang="en-US" sz="900" dirty="0"/>
          </a:p>
        </p:txBody>
      </p:sp>
      <p:sp>
        <p:nvSpPr>
          <p:cNvPr id="2" name="TextBox 1">
            <a:extLst>
              <a:ext uri="{FF2B5EF4-FFF2-40B4-BE49-F238E27FC236}">
                <a16:creationId xmlns:a16="http://schemas.microsoft.com/office/drawing/2014/main" id="{6A395BC0-9888-1183-F697-56B0DA97696F}"/>
              </a:ext>
            </a:extLst>
          </p:cNvPr>
          <p:cNvSpPr txBox="1"/>
          <p:nvPr/>
        </p:nvSpPr>
        <p:spPr>
          <a:xfrm>
            <a:off x="734654" y="1196782"/>
            <a:ext cx="5059656" cy="1569660"/>
          </a:xfrm>
          <a:prstGeom prst="rect">
            <a:avLst/>
          </a:prstGeom>
          <a:noFill/>
        </p:spPr>
        <p:txBody>
          <a:bodyPr wrap="square" rtlCol="0">
            <a:spAutoFit/>
          </a:bodyPr>
          <a:lstStyle/>
          <a:p>
            <a:r>
              <a:rPr lang="en-US" sz="2400" b="1" dirty="0"/>
              <a:t>Performance Skills Index</a:t>
            </a:r>
          </a:p>
          <a:p>
            <a:endParaRPr lang="en-US" sz="2400" dirty="0"/>
          </a:p>
          <a:p>
            <a:r>
              <a:rPr lang="en-US" sz="2400" dirty="0"/>
              <a:t>Identify people with cognitive skills needed to pass licensing exams.</a:t>
            </a:r>
          </a:p>
        </p:txBody>
      </p:sp>
      <p:pic>
        <p:nvPicPr>
          <p:cNvPr id="6" name="Picture 5">
            <a:extLst>
              <a:ext uri="{FF2B5EF4-FFF2-40B4-BE49-F238E27FC236}">
                <a16:creationId xmlns:a16="http://schemas.microsoft.com/office/drawing/2014/main" id="{7945C30B-D5B3-0A12-9FB0-0FDA7E3A089F}"/>
              </a:ext>
            </a:extLst>
          </p:cNvPr>
          <p:cNvPicPr>
            <a:picLocks noChangeAspect="1"/>
          </p:cNvPicPr>
          <p:nvPr/>
        </p:nvPicPr>
        <p:blipFill>
          <a:blip r:embed="rId2"/>
          <a:stretch>
            <a:fillRect/>
          </a:stretch>
        </p:blipFill>
        <p:spPr>
          <a:xfrm>
            <a:off x="7632441" y="1645747"/>
            <a:ext cx="2660830" cy="2410260"/>
          </a:xfrm>
          <a:prstGeom prst="rect">
            <a:avLst/>
          </a:prstGeom>
        </p:spPr>
      </p:pic>
    </p:spTree>
    <p:extLst>
      <p:ext uri="{BB962C8B-B14F-4D97-AF65-F5344CB8AC3E}">
        <p14:creationId xmlns:p14="http://schemas.microsoft.com/office/powerpoint/2010/main" val="410649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2CAD-DAC8-B3ED-FA09-32A711110D0A}"/>
              </a:ext>
            </a:extLst>
          </p:cNvPr>
          <p:cNvSpPr>
            <a:spLocks noGrp="1"/>
          </p:cNvSpPr>
          <p:nvPr>
            <p:ph type="title"/>
          </p:nvPr>
        </p:nvSpPr>
        <p:spPr/>
        <p:txBody>
          <a:bodyPr/>
          <a:lstStyle/>
          <a:p>
            <a:r>
              <a:rPr lang="en-US" dirty="0"/>
              <a:t>Measure Effectiveness in a Candidate</a:t>
            </a:r>
          </a:p>
        </p:txBody>
      </p:sp>
      <p:sp>
        <p:nvSpPr>
          <p:cNvPr id="5" name="Slide Number Placeholder 4">
            <a:extLst>
              <a:ext uri="{FF2B5EF4-FFF2-40B4-BE49-F238E27FC236}">
                <a16:creationId xmlns:a16="http://schemas.microsoft.com/office/drawing/2014/main" id="{FCFF7CC5-54AE-4EDB-46EB-8421F3D8D93E}"/>
              </a:ext>
            </a:extLst>
          </p:cNvPr>
          <p:cNvSpPr>
            <a:spLocks noGrp="1"/>
          </p:cNvSpPr>
          <p:nvPr>
            <p:ph type="sldNum" sz="quarter" idx="4294967295"/>
          </p:nvPr>
        </p:nvSpPr>
        <p:spPr/>
        <p:txBody>
          <a:bodyPr/>
          <a:lstStyle/>
          <a:p>
            <a:fld id="{FA06F0F5-DF6A-4E0E-AC03-6B0D0B0A1300}" type="slidenum">
              <a:rPr lang="en-US" sz="900" smtClean="0"/>
              <a:pPr/>
              <a:t>8</a:t>
            </a:fld>
            <a:endParaRPr lang="en-US" sz="900" dirty="0"/>
          </a:p>
        </p:txBody>
      </p:sp>
      <p:sp>
        <p:nvSpPr>
          <p:cNvPr id="2" name="TextBox 1">
            <a:extLst>
              <a:ext uri="{FF2B5EF4-FFF2-40B4-BE49-F238E27FC236}">
                <a16:creationId xmlns:a16="http://schemas.microsoft.com/office/drawing/2014/main" id="{0EE161EB-8CCA-AA70-962C-5C038517B3D5}"/>
              </a:ext>
            </a:extLst>
          </p:cNvPr>
          <p:cNvSpPr txBox="1"/>
          <p:nvPr/>
        </p:nvSpPr>
        <p:spPr>
          <a:xfrm>
            <a:off x="778490" y="1100660"/>
            <a:ext cx="5025150" cy="2677656"/>
          </a:xfrm>
          <a:prstGeom prst="rect">
            <a:avLst/>
          </a:prstGeom>
          <a:noFill/>
        </p:spPr>
        <p:txBody>
          <a:bodyPr wrap="square" rtlCol="0">
            <a:spAutoFit/>
          </a:bodyPr>
          <a:lstStyle/>
          <a:p>
            <a:r>
              <a:rPr lang="en-US" sz="2400" b="1" dirty="0" err="1"/>
              <a:t>LeaderPersona</a:t>
            </a:r>
            <a:endParaRPr lang="en-US" sz="2400" b="1" dirty="0"/>
          </a:p>
          <a:p>
            <a:endParaRPr lang="en-US" sz="2400" dirty="0"/>
          </a:p>
          <a:p>
            <a:r>
              <a:rPr lang="en-US" sz="2400" dirty="0"/>
              <a:t>Evaluate a candidate’s likely effectiveness in functions such as recruiting, selecting, training, coaching, and managing producers and staff.</a:t>
            </a:r>
          </a:p>
        </p:txBody>
      </p:sp>
      <p:pic>
        <p:nvPicPr>
          <p:cNvPr id="3074" name="Picture 2">
            <a:extLst>
              <a:ext uri="{FF2B5EF4-FFF2-40B4-BE49-F238E27FC236}">
                <a16:creationId xmlns:a16="http://schemas.microsoft.com/office/drawing/2014/main" id="{C9E31226-B92F-EE6B-EB6C-E85475395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311" y="1651518"/>
            <a:ext cx="2932631" cy="270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24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B2CAD-DAC8-B3ED-FA09-32A711110D0A}"/>
              </a:ext>
            </a:extLst>
          </p:cNvPr>
          <p:cNvSpPr>
            <a:spLocks noGrp="1"/>
          </p:cNvSpPr>
          <p:nvPr>
            <p:ph type="title"/>
          </p:nvPr>
        </p:nvSpPr>
        <p:spPr/>
        <p:txBody>
          <a:bodyPr/>
          <a:lstStyle/>
          <a:p>
            <a:r>
              <a:rPr lang="en-US" dirty="0"/>
              <a:t>Analyze Work Style Preferences</a:t>
            </a:r>
          </a:p>
        </p:txBody>
      </p:sp>
      <p:sp>
        <p:nvSpPr>
          <p:cNvPr id="5" name="Slide Number Placeholder 4">
            <a:extLst>
              <a:ext uri="{FF2B5EF4-FFF2-40B4-BE49-F238E27FC236}">
                <a16:creationId xmlns:a16="http://schemas.microsoft.com/office/drawing/2014/main" id="{FCFF7CC5-54AE-4EDB-46EB-8421F3D8D93E}"/>
              </a:ext>
            </a:extLst>
          </p:cNvPr>
          <p:cNvSpPr>
            <a:spLocks noGrp="1"/>
          </p:cNvSpPr>
          <p:nvPr>
            <p:ph type="sldNum" sz="quarter" idx="4294967295"/>
          </p:nvPr>
        </p:nvSpPr>
        <p:spPr/>
        <p:txBody>
          <a:bodyPr/>
          <a:lstStyle/>
          <a:p>
            <a:fld id="{FA06F0F5-DF6A-4E0E-AC03-6B0D0B0A1300}" type="slidenum">
              <a:rPr lang="en-US" sz="900" smtClean="0"/>
              <a:pPr/>
              <a:t>9</a:t>
            </a:fld>
            <a:endParaRPr lang="en-US" sz="900" dirty="0"/>
          </a:p>
        </p:txBody>
      </p:sp>
      <p:sp>
        <p:nvSpPr>
          <p:cNvPr id="2" name="TextBox 1">
            <a:extLst>
              <a:ext uri="{FF2B5EF4-FFF2-40B4-BE49-F238E27FC236}">
                <a16:creationId xmlns:a16="http://schemas.microsoft.com/office/drawing/2014/main" id="{4A2CD079-7471-4E6F-BB9A-3F2F378F9FB4}"/>
              </a:ext>
            </a:extLst>
          </p:cNvPr>
          <p:cNvSpPr txBox="1"/>
          <p:nvPr/>
        </p:nvSpPr>
        <p:spPr>
          <a:xfrm>
            <a:off x="878428" y="1169495"/>
            <a:ext cx="5217572" cy="1569660"/>
          </a:xfrm>
          <a:prstGeom prst="rect">
            <a:avLst/>
          </a:prstGeom>
          <a:noFill/>
        </p:spPr>
        <p:txBody>
          <a:bodyPr wrap="square" rtlCol="0">
            <a:spAutoFit/>
          </a:bodyPr>
          <a:lstStyle/>
          <a:p>
            <a:r>
              <a:rPr lang="en-US" sz="2400" b="1" dirty="0" err="1"/>
              <a:t>CollaboRate</a:t>
            </a:r>
            <a:endParaRPr lang="en-US" sz="2400" b="1" dirty="0"/>
          </a:p>
          <a:p>
            <a:endParaRPr lang="en-US" sz="2400" dirty="0"/>
          </a:p>
          <a:p>
            <a:r>
              <a:rPr lang="en-US" sz="2400" dirty="0"/>
              <a:t>Identify candidates’ preference for collaborative work.</a:t>
            </a:r>
          </a:p>
        </p:txBody>
      </p:sp>
      <p:pic>
        <p:nvPicPr>
          <p:cNvPr id="4098" name="Picture 2">
            <a:extLst>
              <a:ext uri="{FF2B5EF4-FFF2-40B4-BE49-F238E27FC236}">
                <a16:creationId xmlns:a16="http://schemas.microsoft.com/office/drawing/2014/main" id="{21F1CA87-0268-7B05-E6CA-FA10FE7FE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536" y="1889011"/>
            <a:ext cx="2685723" cy="258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98457"/>
      </p:ext>
    </p:extLst>
  </p:cSld>
  <p:clrMapOvr>
    <a:masterClrMapping/>
  </p:clrMapOvr>
</p:sld>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7CD4A8-A75F-4042-8B00-3ABE0B150ACA}">
  <ds:schemaRefs>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2006/documentManagement/types"/>
    <ds:schemaRef ds:uri="05c452c8-1c6f-4d8e-b449-e328afff9455"/>
    <ds:schemaRef ds:uri="f9a02c79-f89a-4756-8ef1-377f3f7b1aa2"/>
    <ds:schemaRef ds:uri="ff47d776-8114-4207-8cc3-ed44e79849e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1419</TotalTime>
  <Words>462</Words>
  <Application>Microsoft Office PowerPoint</Application>
  <PresentationFormat>Widescreen</PresentationFormat>
  <Paragraphs>88</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Futura Std Medium</vt:lpstr>
      <vt:lpstr>Times New Roman</vt:lpstr>
      <vt:lpstr>2022 LIMRA-LOMA Presentation</vt:lpstr>
      <vt:lpstr>LIMRA RightChoice System</vt:lpstr>
      <vt:lpstr>Build a Better Candidate Experience</vt:lpstr>
      <vt:lpstr>Pick and Choose the Components You Need</vt:lpstr>
      <vt:lpstr>Hire the Right Candidates for the Job the First Time</vt:lpstr>
      <vt:lpstr>Understand What Makes Up a Strong Sales Person</vt:lpstr>
      <vt:lpstr>Paint an Accurate Picture for Potential Candidates</vt:lpstr>
      <vt:lpstr>Pinpoint Top Talent</vt:lpstr>
      <vt:lpstr>Measure Effectiveness in a Candidate</vt:lpstr>
      <vt:lpstr>Analyze Work Style Preferences</vt:lpstr>
      <vt:lpstr>Uncover the Way Your Candidates Learn Best</vt:lpstr>
      <vt:lpstr>Customized With Our Members in Mind</vt:lpstr>
      <vt:lpstr>Our Members Find Great Value in RightChoice </vt:lpstr>
      <vt:lpstr>Invest Now to Save Later</vt:lpstr>
      <vt:lpstr>Empowering Our Members</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Pharr, Ben</cp:lastModifiedBy>
  <cp:revision>45</cp:revision>
  <dcterms:created xsi:type="dcterms:W3CDTF">2022-04-11T13:29:07Z</dcterms:created>
  <dcterms:modified xsi:type="dcterms:W3CDTF">2025-02-10T22:30:17Z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