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397" r:id="rId5"/>
    <p:sldId id="337" r:id="rId6"/>
    <p:sldId id="406" r:id="rId7"/>
    <p:sldId id="340" r:id="rId8"/>
    <p:sldId id="409" r:id="rId9"/>
    <p:sldId id="410" r:id="rId10"/>
    <p:sldId id="408" r:id="rId11"/>
    <p:sldId id="411" r:id="rId12"/>
    <p:sldId id="419" r:id="rId13"/>
    <p:sldId id="413" r:id="rId14"/>
    <p:sldId id="416" r:id="rId15"/>
    <p:sldId id="417" r:id="rId16"/>
    <p:sldId id="418" r:id="rId17"/>
    <p:sldId id="412" r:id="rId18"/>
    <p:sldId id="420" r:id="rId19"/>
    <p:sldId id="415" r:id="rId20"/>
    <p:sldId id="414" r:id="rId21"/>
    <p:sldId id="3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ane, Carie" initials="CC" lastIdx="15" clrIdx="0">
    <p:extLst>
      <p:ext uri="{19B8F6BF-5375-455C-9EA6-DF929625EA0E}">
        <p15:presenceInfo xmlns:p15="http://schemas.microsoft.com/office/powerpoint/2012/main" userId="S-1-5-21-3670347269-1734258486-2757495605-8895" providerId="AD"/>
      </p:ext>
    </p:extLst>
  </p:cmAuthor>
  <p:cmAuthor id="2" name="Tribble, Christie" initials="TC" lastIdx="5" clrIdx="1">
    <p:extLst>
      <p:ext uri="{19B8F6BF-5375-455C-9EA6-DF929625EA0E}">
        <p15:presenceInfo xmlns:p15="http://schemas.microsoft.com/office/powerpoint/2012/main" userId="S-1-5-21-3670347269-1734258486-2757495605-9456" providerId="AD"/>
      </p:ext>
    </p:extLst>
  </p:cmAuthor>
  <p:cmAuthor id="3" name="Beckwith, Tina" initials="BT" lastIdx="1" clrIdx="2">
    <p:extLst>
      <p:ext uri="{19B8F6BF-5375-455C-9EA6-DF929625EA0E}">
        <p15:presenceInfo xmlns:p15="http://schemas.microsoft.com/office/powerpoint/2012/main" userId="S-1-5-21-3670347269-1734258486-2757495605-28709" providerId="AD"/>
      </p:ext>
    </p:extLst>
  </p:cmAuthor>
  <p:cmAuthor id="4" name="Hartshorn, Renee" initials="HR" lastIdx="25" clrIdx="3">
    <p:extLst>
      <p:ext uri="{19B8F6BF-5375-455C-9EA6-DF929625EA0E}">
        <p15:presenceInfo xmlns:p15="http://schemas.microsoft.com/office/powerpoint/2012/main" userId="S-1-5-21-3670347269-1734258486-2757495605-26766" providerId="AD"/>
      </p:ext>
    </p:extLst>
  </p:cmAuthor>
  <p:cmAuthor id="5" name="McKenna, Kevin" initials="MK" lastIdx="2" clrIdx="4">
    <p:extLst>
      <p:ext uri="{19B8F6BF-5375-455C-9EA6-DF929625EA0E}">
        <p15:presenceInfo xmlns:p15="http://schemas.microsoft.com/office/powerpoint/2012/main" userId="S-1-5-21-3670347269-1734258486-2757495605-28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B"/>
    <a:srgbClr val="006EA0"/>
    <a:srgbClr val="002F70"/>
    <a:srgbClr val="DAAA00"/>
    <a:srgbClr val="404040"/>
    <a:srgbClr val="026EA0"/>
    <a:srgbClr val="769EC7"/>
    <a:srgbClr val="C4BFC0"/>
    <a:srgbClr val="4298BE"/>
    <a:srgbClr val="FFF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332" autoAdjust="0"/>
  </p:normalViewPr>
  <p:slideViewPr>
    <p:cSldViewPr snapToGrid="0">
      <p:cViewPr varScale="1">
        <p:scale>
          <a:sx n="105" d="100"/>
          <a:sy n="105" d="100"/>
        </p:scale>
        <p:origin x="120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4686D-1A2B-4337-B141-16C810AEFD68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E46D3-CB57-4E2A-B7DC-DCD566DC04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5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D3BE4-62BE-4B60-BFFF-70CF8F0F7C95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ED4EE-C9DA-462C-B712-3D4638B35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29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8997F-0550-3B16-3764-44735E1F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1EE1E-9A38-FD16-B221-6E4299E3B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5E323-A070-9F19-B4E3-F845ABBC9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0823-595C-23F6-B5A1-774431384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2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1BC19-110E-5BFE-96BE-2A6F00A58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4A372-C4F3-34C3-7ECD-54A7D801D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88CDF1-0C40-767D-59F9-15E5F0264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F8B58-4C44-A836-1D96-F91028C7E7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8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CE217-DCEF-CF7E-918E-8BA7AB20C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4361B-46C1-C501-0460-6B74BEA01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22417-3E20-5521-A60E-F59AEDFAF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319C5-324A-CDED-8994-27682445E4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87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3E118-6950-4B01-331E-6CA720A1A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B2CC9-18A9-3113-985B-8CB555AF3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79617-0BB9-EB4F-5C0E-467DA9A55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24114-DCFF-9573-E546-2AFB1DBE7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2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31F66-87F1-ED18-7377-1926E2EB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F54E1-E89C-A4F5-8B40-A8F8DA206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6E973-F7B9-A4D6-5A02-8FB73145E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71CC3-7D00-A431-7018-2C3151EBB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C4C7-03E7-B688-17BE-09C0132D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AAAF4-F80D-8A09-510A-2F29FCF18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A7537-A2D7-4179-86ED-B1C56FCB5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A6A0-8647-2038-00A7-F7E0B3203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60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9C8D7-D33C-68E5-7DE4-D4BFE7314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8015B-AE87-00F0-B95A-EC37CF911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B83BB-CF00-32F9-38BD-E34A64863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686E5-3D70-9B64-BA27-EF13CBCC8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4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0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7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51C25-4A4F-2AF1-A6AE-75D71BCD7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4C792-1DCC-EBF6-CEB1-4AD1A34D7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792D5-7FE4-AEAB-B966-7C0232076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78F8-49F2-6FD2-AFEC-69716B5BE7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5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5A11B-BB83-BE9F-0A62-86BACC72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72FD39-F861-78CF-E35C-B478625FE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53A10-C621-F29D-E411-DB495F61F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70261-C970-BE85-B158-0DA68CEEB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C4072-08E2-EE3B-93B5-EA9B8C307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28E57E-E455-7356-78C4-5A50F8329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85E85-91C7-A5B2-F383-151E9D87B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19B38-27DD-6137-D60E-0862F82E21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16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71ED0-46E3-C285-0E4D-0F91D7F1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6E953-6BB0-D5E3-00DB-3F1D88B71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C0461-1A1E-649F-5449-99A1E6AC1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3F04C-7C26-3E2D-9984-2ECC62845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31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6950E-C541-7FF3-B3F8-06A9884FC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90004-C10D-FCDD-75F1-F6E42B533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FB682-D564-7819-C0AD-4360B5B6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DB6CD-AC4B-F38B-A0C9-0EF7E15D8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6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067B4-96B9-6A0A-75D5-E02BFCBC4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52AA2-F655-1ED2-B5C4-902A78E4A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8CE0B7-A7E9-14E6-CD18-97EFDEBBA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811F0-A8BB-38A4-0025-3A397962D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ED4EE-C9DA-462C-B712-3D4638B353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36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24" y="-571500"/>
            <a:ext cx="12195955" cy="681228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D6E558F-B195-A616-293E-58B8EE0B5F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2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D6D6EAD-4E35-7CE4-7BFB-46F1B3FE6C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C6AB4-7B99-2AE6-F031-B86BA65AE66C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6" name="Title Placeholder 37">
            <a:extLst>
              <a:ext uri="{FF2B5EF4-FFF2-40B4-BE49-F238E27FC236}">
                <a16:creationId xmlns:a16="http://schemas.microsoft.com/office/drawing/2014/main" id="{CCD1A13D-31EF-EECB-1C3B-5BCCEFA8B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7BDFE-9B22-CD04-D67E-4DDEEC609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016" t="-14727" r="-2812" b="-9443"/>
          <a:stretch/>
        </p:blipFill>
        <p:spPr>
          <a:xfrm>
            <a:off x="9975850" y="6000750"/>
            <a:ext cx="1822450" cy="6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3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CB0C08-1240-1B6E-5DBB-526FF86C7DFF}"/>
              </a:ext>
            </a:extLst>
          </p:cNvPr>
          <p:cNvGrpSpPr/>
          <p:nvPr userDrawn="1"/>
        </p:nvGrpSpPr>
        <p:grpSpPr>
          <a:xfrm>
            <a:off x="3046829" y="1056027"/>
            <a:ext cx="6098342" cy="3200400"/>
            <a:chOff x="1425508" y="1056027"/>
            <a:chExt cx="6098342" cy="32004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26464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itle 1"/>
            <p:cNvSpPr txBox="1">
              <a:spLocks/>
            </p:cNvSpPr>
            <p:nvPr userDrawn="1"/>
          </p:nvSpPr>
          <p:spPr>
            <a:xfrm>
              <a:off x="1425508" y="1352636"/>
              <a:ext cx="2836553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>
                  <a:latin typeface="Aptos" panose="020B0004020202020204" pitchFamily="34" charset="0"/>
                </a:rPr>
                <a:t>LIMRA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704904" y="2029100"/>
              <a:ext cx="22777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Premier financial services industry research and talent management organization</a:t>
              </a:r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689210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4730778" y="1362755"/>
              <a:ext cx="2751505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>
                  <a:latin typeface="Aptos" panose="020B0004020202020204" pitchFamily="34" charset="0"/>
                </a:rPr>
                <a:t>LOMA</a:t>
              </a: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893145" y="2029100"/>
              <a:ext cx="2426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Flagship for industry professional development and industry networking</a:t>
              </a:r>
              <a:endParaRPr lang="en-US" dirty="0">
                <a:latin typeface="Aptos" panose="020B0004020202020204" pitchFamily="34" charset="0"/>
              </a:endParaRPr>
            </a:p>
          </p:txBody>
        </p:sp>
      </p:grp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88CAA-8F06-3656-CF0D-4EC80F654DC4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4" name="Title Placeholder 37">
            <a:extLst>
              <a:ext uri="{FF2B5EF4-FFF2-40B4-BE49-F238E27FC236}">
                <a16:creationId xmlns:a16="http://schemas.microsoft.com/office/drawing/2014/main" id="{7042515B-196D-B205-EA53-56EAA55EE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6" name="Picture 5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1EB111F-72C3-C02B-3EC0-1BADCF071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6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69F344-421F-01BC-4D28-4589C7FFA1EA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6" name="Title Placeholder 37">
            <a:extLst>
              <a:ext uri="{FF2B5EF4-FFF2-40B4-BE49-F238E27FC236}">
                <a16:creationId xmlns:a16="http://schemas.microsoft.com/office/drawing/2014/main" id="{DAA0B3AD-56BE-B0C0-CE01-5E595D96A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70934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98408A-FED8-83CF-D0AA-C8DB83FCB9D5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31B81CCF-4A6C-B879-56C1-0F47C8EE1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9647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2AA369-9C04-26E8-93D8-D3E1B2234236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C46B516E-F1CB-67F6-E3C6-35EC4B341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72834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026CAE-4D7B-40AF-43EF-14C78C73C37B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85BF10DA-B9B5-ECFD-A8EE-2C41F25F6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02366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DC01B8-CEE1-3E15-199B-71DAE8112DD2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5" name="Title Placeholder 37">
            <a:extLst>
              <a:ext uri="{FF2B5EF4-FFF2-40B4-BE49-F238E27FC236}">
                <a16:creationId xmlns:a16="http://schemas.microsoft.com/office/drawing/2014/main" id="{73FFCA7F-F238-BA44-322F-D746A90CF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96070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A7BDF-114D-3943-2784-373CB52022BE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352A69DA-E32F-4F8D-DF8A-38F9236D32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83711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F4A2717-C8B4-484E-4BEB-91DFA5DA8F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059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" y="0"/>
            <a:ext cx="12195955" cy="50816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2673E52-540F-3BCC-F594-342770CF62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1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B820695-8BF3-9956-DC9C-CA54993AFA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029E6-153B-0D74-4222-7673D15E667E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>
            <a:extLst>
              <a:ext uri="{FF2B5EF4-FFF2-40B4-BE49-F238E27FC236}">
                <a16:creationId xmlns:a16="http://schemas.microsoft.com/office/drawing/2014/main" id="{522FD1F7-25D9-70DD-EB03-C2EF93D9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884002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  <a:ln>
              <a:solidFill>
                <a:srgbClr val="006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2677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CB518EE-AEE0-6236-F412-99EB3F37D6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B7D05-C848-5378-C44E-BE1B1D94DF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3016" t="-14727" r="-2812" b="-9443"/>
          <a:stretch/>
        </p:blipFill>
        <p:spPr>
          <a:xfrm>
            <a:off x="9975850" y="6000750"/>
            <a:ext cx="1822450" cy="6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43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07354" y="4059591"/>
            <a:ext cx="1920240" cy="759886"/>
            <a:chOff x="2807354" y="4059591"/>
            <a:chExt cx="1920240" cy="75988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807354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TextBox 20"/>
            <p:cNvSpPr txBox="1"/>
            <p:nvPr userDrawn="1"/>
          </p:nvSpPr>
          <p:spPr>
            <a:xfrm>
              <a:off x="2807354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Life Insurance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5135880" y="4059591"/>
            <a:ext cx="1920240" cy="759886"/>
            <a:chOff x="5135880" y="4059591"/>
            <a:chExt cx="1920240" cy="759886"/>
          </a:xfrm>
        </p:grpSpPr>
        <p:sp>
          <p:nvSpPr>
            <p:cNvPr id="22" name="Rectangle 21"/>
            <p:cNvSpPr/>
            <p:nvPr userDrawn="1"/>
          </p:nvSpPr>
          <p:spPr>
            <a:xfrm>
              <a:off x="5135880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TextBox 21"/>
            <p:cNvSpPr txBox="1"/>
            <p:nvPr userDrawn="1"/>
          </p:nvSpPr>
          <p:spPr>
            <a:xfrm>
              <a:off x="5135880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Annuities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7464407" y="4059591"/>
            <a:ext cx="1920240" cy="759886"/>
            <a:chOff x="7464407" y="4059591"/>
            <a:chExt cx="1920240" cy="75988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7464407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TextBox 22"/>
            <p:cNvSpPr txBox="1"/>
            <p:nvPr userDrawn="1"/>
          </p:nvSpPr>
          <p:spPr>
            <a:xfrm>
              <a:off x="7572354" y="4089739"/>
              <a:ext cx="17043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Workplace Benefits</a:t>
              </a:r>
            </a:p>
          </p:txBody>
        </p:sp>
      </p:grpSp>
      <p:cxnSp>
        <p:nvCxnSpPr>
          <p:cNvPr id="35" name="Straight Connector 34"/>
          <p:cNvCxnSpPr/>
          <p:nvPr userDrawn="1"/>
        </p:nvCxnSpPr>
        <p:spPr>
          <a:xfrm>
            <a:off x="2804160" y="3684004"/>
            <a:ext cx="6583680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036734"/>
            <a:ext cx="4838700" cy="1429476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7F7F690-D15F-3769-426B-17A56713A2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A5D688-F84E-FCF0-714E-1B6617E5BB8A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6" name="Title Placeholder 37">
            <a:extLst>
              <a:ext uri="{FF2B5EF4-FFF2-40B4-BE49-F238E27FC236}">
                <a16:creationId xmlns:a16="http://schemas.microsoft.com/office/drawing/2014/main" id="{2049D210-CE19-A873-8BF9-58838CA54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21148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51820" y="1368425"/>
            <a:ext cx="4443873" cy="3689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55347" y="1750771"/>
            <a:ext cx="4239611" cy="2785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is to advance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financial services industry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by empowering our members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ith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knowledge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insights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connections,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solutions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398A1F8-D825-F123-4D15-C00C4DFEB2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2051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0"/>
            <a:ext cx="12195952" cy="50816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4C1A552C-3CEE-5D6D-7D12-02368D8ACD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0"/>
            <a:ext cx="12195952" cy="50816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41CECBA-BBE6-8080-8B18-6819216F5B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4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" y="0"/>
            <a:ext cx="12195950" cy="508164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1CE5B90B-5D65-25B3-9EE6-11A477032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1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" y="0"/>
            <a:ext cx="12195950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4582BA7A-0062-6592-9569-2D9D95EA10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parajita" panose="020B05020402040202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D9B0F03D-54F2-E3D4-441B-72BD62E126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AAB23B2-67CD-237D-2CD3-7B22A0BB65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9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0"/>
            <a:ext cx="12195948" cy="50816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5B1BD85E-CA7D-2BE8-4B27-4516F8815E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693" y="6073803"/>
            <a:ext cx="1724279" cy="4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D01D3-25E4-2FE8-4384-F6F807AD65E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-3016" t="-14727" r="-2812" b="-9443"/>
          <a:stretch/>
        </p:blipFill>
        <p:spPr>
          <a:xfrm>
            <a:off x="9975850" y="6000750"/>
            <a:ext cx="1822450" cy="6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668" r:id="rId11"/>
    <p:sldLayoutId id="2147483695" r:id="rId12"/>
    <p:sldLayoutId id="2147483687" r:id="rId13"/>
    <p:sldLayoutId id="2147483694" r:id="rId14"/>
    <p:sldLayoutId id="2147483669" r:id="rId15"/>
    <p:sldLayoutId id="2147483693" r:id="rId16"/>
    <p:sldLayoutId id="2147483692" r:id="rId17"/>
    <p:sldLayoutId id="2147483689" r:id="rId18"/>
    <p:sldLayoutId id="2147483701" r:id="rId19"/>
    <p:sldLayoutId id="2147483691" r:id="rId20"/>
    <p:sldLayoutId id="2147483697" r:id="rId21"/>
    <p:sldLayoutId id="2147483698" r:id="rId22"/>
    <p:sldLayoutId id="2147483700" r:id="rId23"/>
  </p:sldLayoutIdLst>
  <p:hf sldNum="0"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8" userDrawn="1">
          <p15:clr>
            <a:srgbClr val="F26B43"/>
          </p15:clr>
        </p15:guide>
        <p15:guide id="4" pos="7416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CD063BB6-63DB-403B-38D2-73246DC6B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28" y="5293508"/>
            <a:ext cx="5446762" cy="477054"/>
          </a:xfrm>
        </p:spPr>
        <p:txBody>
          <a:bodyPr/>
          <a:lstStyle/>
          <a:p>
            <a:r>
              <a:rPr lang="en-US" dirty="0"/>
              <a:t>AML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4718EB8-7A5C-40D4-0EEA-356D6972AF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</p:spPr>
        <p:txBody>
          <a:bodyPr/>
          <a:lstStyle/>
          <a:p>
            <a:r>
              <a:rPr lang="en-US" dirty="0"/>
              <a:t>Carolyn Clement  •  MSD Training Day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0801B89-3E17-4A72-561C-AF48510FEA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</p:spPr>
        <p:txBody>
          <a:bodyPr/>
          <a:lstStyle/>
          <a:p>
            <a:r>
              <a:rPr lang="en-US" dirty="0"/>
              <a:t>January 15. 2025</a:t>
            </a:r>
          </a:p>
        </p:txBody>
      </p:sp>
    </p:spTree>
    <p:extLst>
      <p:ext uri="{BB962C8B-B14F-4D97-AF65-F5344CB8AC3E}">
        <p14:creationId xmlns:p14="http://schemas.microsoft.com/office/powerpoint/2010/main" val="246974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BD95B-BCC7-66CA-369B-79549308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283F3C-FB50-E7C2-773D-F12B6BB13A4C}"/>
              </a:ext>
            </a:extLst>
          </p:cNvPr>
          <p:cNvSpPr/>
          <p:nvPr/>
        </p:nvSpPr>
        <p:spPr>
          <a:xfrm>
            <a:off x="3960016" y="2228536"/>
            <a:ext cx="4077335" cy="24009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5727B66-0FDD-B64A-771A-80A531D772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418" y="2523839"/>
            <a:ext cx="3477164" cy="1399160"/>
          </a:xfrm>
        </p:spPr>
        <p:txBody>
          <a:bodyPr/>
          <a:lstStyle/>
          <a:p>
            <a:pPr marL="4572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All those who sell Life Insurance and Annuities.</a:t>
            </a:r>
          </a:p>
          <a:p>
            <a:pPr marL="4572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Many home office employees of companies that sell life and annuities.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78C521DD-C7ED-D955-D5D5-ACFB62942D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10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79B249AC-7A10-D187-8FCB-D7A8B7DEE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Who needs AML training?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FF74305-EE61-A26B-BA85-7FA7FD42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0EEFA3-D17C-3EEE-92D6-402FC82A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1" y="4924767"/>
            <a:ext cx="140829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2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D6F3-D4AD-E992-4409-61BA34BDD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FD14B1-5D29-85EF-6654-D5F486F3F7AA}"/>
              </a:ext>
            </a:extLst>
          </p:cNvPr>
          <p:cNvSpPr/>
          <p:nvPr/>
        </p:nvSpPr>
        <p:spPr>
          <a:xfrm>
            <a:off x="1253790" y="890341"/>
            <a:ext cx="3866431" cy="22324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003AECF-14A8-DE9C-B502-08C5D31CE3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9243" y="1007609"/>
            <a:ext cx="3477164" cy="1399160"/>
          </a:xfrm>
        </p:spPr>
        <p:txBody>
          <a:bodyPr/>
          <a:lstStyle/>
          <a:p>
            <a:pPr marL="4572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Carriers</a:t>
            </a:r>
            <a:r>
              <a:rPr lang="en-US" sz="2200" dirty="0">
                <a:solidFill>
                  <a:schemeClr val="bg1"/>
                </a:solidFill>
              </a:rPr>
              <a:t> who need to </a:t>
            </a:r>
            <a:r>
              <a:rPr lang="en-US" sz="2200" b="1" dirty="0">
                <a:solidFill>
                  <a:schemeClr val="bg1"/>
                </a:solidFill>
              </a:rPr>
              <a:t>train</a:t>
            </a:r>
            <a:r>
              <a:rPr lang="en-US" sz="2200" dirty="0">
                <a:solidFill>
                  <a:schemeClr val="bg1"/>
                </a:solidFill>
              </a:rPr>
              <a:t> and </a:t>
            </a:r>
            <a:r>
              <a:rPr lang="en-US" sz="2200" b="1" dirty="0">
                <a:solidFill>
                  <a:schemeClr val="bg1"/>
                </a:solidFill>
              </a:rPr>
              <a:t>verify</a:t>
            </a:r>
            <a:r>
              <a:rPr lang="en-US" sz="2200" dirty="0">
                <a:solidFill>
                  <a:schemeClr val="bg1"/>
                </a:solidFill>
              </a:rPr>
              <a:t> employees and Financial Professionals have been trained to combat money laundering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AB1296E-B296-A35F-8BB6-12BB5817DC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11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B2305DEE-1AFA-60C5-0CF7-22EBF8058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Who needs us?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5A1E689-15D8-6F72-6C49-D5F7D07AC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0D0CBA-A551-178D-2335-0B369F776DB8}"/>
              </a:ext>
            </a:extLst>
          </p:cNvPr>
          <p:cNvSpPr/>
          <p:nvPr/>
        </p:nvSpPr>
        <p:spPr>
          <a:xfrm>
            <a:off x="6806326" y="890341"/>
            <a:ext cx="3866431" cy="22324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8324EC4-3F45-148F-9AEB-74B4FEFE0562}"/>
              </a:ext>
            </a:extLst>
          </p:cNvPr>
          <p:cNvSpPr txBox="1">
            <a:spLocks/>
          </p:cNvSpPr>
          <p:nvPr/>
        </p:nvSpPr>
        <p:spPr>
          <a:xfrm>
            <a:off x="7000959" y="1007609"/>
            <a:ext cx="3477164" cy="1399160"/>
          </a:xfrm>
          <a:prstGeom prst="rect">
            <a:avLst/>
          </a:prstGeom>
        </p:spPr>
        <p:txBody>
          <a:bodyPr/>
          <a:lstStyle>
            <a:lvl1pPr marL="347472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033463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  <a:cs typeface="Arial" charset="0"/>
              </a:defRPr>
            </a:lvl4pPr>
            <a:lvl5pPr marL="1719263" indent="-3429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4572" indent="0">
              <a:buFont typeface="Arial" panose="020B0604020202020204" pitchFamily="34" charset="0"/>
              <a:buNone/>
            </a:pPr>
            <a:r>
              <a:rPr lang="en-US" sz="2500" b="1" kern="0" dirty="0">
                <a:solidFill>
                  <a:schemeClr val="bg1"/>
                </a:solidFill>
              </a:rPr>
              <a:t>Carriers</a:t>
            </a:r>
            <a:r>
              <a:rPr lang="en-US" sz="2500" kern="0" dirty="0">
                <a:solidFill>
                  <a:schemeClr val="bg1"/>
                </a:solidFill>
              </a:rPr>
              <a:t> who need to verify that Financial Professionals have been trained to combat money laundering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900655-4396-872A-7908-EF5950E717F6}"/>
              </a:ext>
            </a:extLst>
          </p:cNvPr>
          <p:cNvSpPr/>
          <p:nvPr/>
        </p:nvSpPr>
        <p:spPr>
          <a:xfrm>
            <a:off x="1287524" y="4442604"/>
            <a:ext cx="3866431" cy="22324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89F740-2EC2-D53B-1D7F-A9EABCB1B297}"/>
              </a:ext>
            </a:extLst>
          </p:cNvPr>
          <p:cNvSpPr/>
          <p:nvPr/>
        </p:nvSpPr>
        <p:spPr>
          <a:xfrm>
            <a:off x="6806325" y="4442603"/>
            <a:ext cx="3866431" cy="22324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B7F30431-14D8-5345-E866-C93934EF6FB4}"/>
              </a:ext>
            </a:extLst>
          </p:cNvPr>
          <p:cNvSpPr txBox="1">
            <a:spLocks/>
          </p:cNvSpPr>
          <p:nvPr/>
        </p:nvSpPr>
        <p:spPr>
          <a:xfrm>
            <a:off x="1445465" y="4469125"/>
            <a:ext cx="3477164" cy="1399160"/>
          </a:xfrm>
          <a:prstGeom prst="rect">
            <a:avLst/>
          </a:prstGeom>
        </p:spPr>
        <p:txBody>
          <a:bodyPr/>
          <a:lstStyle>
            <a:lvl1pPr marL="347472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033463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  <a:cs typeface="Arial" charset="0"/>
              </a:defRPr>
            </a:lvl4pPr>
            <a:lvl5pPr marL="1719263" indent="-3429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4572" indent="0">
              <a:buFont typeface="Arial" panose="020B0604020202020204" pitchFamily="34" charset="0"/>
              <a:buNone/>
            </a:pPr>
            <a:r>
              <a:rPr lang="en-US" sz="2200" b="1" kern="0" dirty="0">
                <a:solidFill>
                  <a:schemeClr val="bg1"/>
                </a:solidFill>
              </a:rPr>
              <a:t>Distributors</a:t>
            </a:r>
            <a:r>
              <a:rPr lang="en-US" sz="2200" kern="0" dirty="0">
                <a:solidFill>
                  <a:schemeClr val="bg1"/>
                </a:solidFill>
              </a:rPr>
              <a:t> who need to </a:t>
            </a:r>
            <a:r>
              <a:rPr lang="en-US" sz="2200" b="1" kern="0" dirty="0">
                <a:solidFill>
                  <a:schemeClr val="bg1"/>
                </a:solidFill>
              </a:rPr>
              <a:t>train</a:t>
            </a:r>
            <a:r>
              <a:rPr lang="en-US" sz="2200" kern="0" dirty="0">
                <a:solidFill>
                  <a:schemeClr val="bg1"/>
                </a:solidFill>
              </a:rPr>
              <a:t> and </a:t>
            </a:r>
            <a:r>
              <a:rPr lang="en-US" sz="2200" b="1" kern="0" dirty="0">
                <a:solidFill>
                  <a:schemeClr val="bg1"/>
                </a:solidFill>
              </a:rPr>
              <a:t>verify</a:t>
            </a:r>
            <a:r>
              <a:rPr lang="en-US" sz="2200" kern="0" dirty="0">
                <a:solidFill>
                  <a:schemeClr val="bg1"/>
                </a:solidFill>
              </a:rPr>
              <a:t> employees and Financial Professionals have been trained to combat money laundering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666A964-4C01-2806-24DF-0A20E283BBEE}"/>
              </a:ext>
            </a:extLst>
          </p:cNvPr>
          <p:cNvSpPr txBox="1">
            <a:spLocks/>
          </p:cNvSpPr>
          <p:nvPr/>
        </p:nvSpPr>
        <p:spPr>
          <a:xfrm>
            <a:off x="7063151" y="4469125"/>
            <a:ext cx="3477164" cy="1399160"/>
          </a:xfrm>
          <a:prstGeom prst="rect">
            <a:avLst/>
          </a:prstGeom>
        </p:spPr>
        <p:txBody>
          <a:bodyPr/>
          <a:lstStyle>
            <a:lvl1pPr marL="347472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033463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ptos" panose="020B0004020202020204" pitchFamily="34" charset="0"/>
                <a:cs typeface="Arial" charset="0"/>
              </a:defRPr>
            </a:lvl4pPr>
            <a:lvl5pPr marL="1719263" indent="-3429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4572" indent="0">
              <a:buFont typeface="Arial" panose="020B0604020202020204" pitchFamily="34" charset="0"/>
              <a:buNone/>
            </a:pPr>
            <a:r>
              <a:rPr lang="en-US" sz="2500" b="1" kern="0" dirty="0">
                <a:solidFill>
                  <a:schemeClr val="bg1"/>
                </a:solidFill>
              </a:rPr>
              <a:t>Distributors</a:t>
            </a:r>
            <a:r>
              <a:rPr lang="en-US" sz="2500" kern="0" dirty="0">
                <a:solidFill>
                  <a:schemeClr val="bg1"/>
                </a:solidFill>
              </a:rPr>
              <a:t> who need to </a:t>
            </a:r>
            <a:r>
              <a:rPr lang="en-US" sz="2500" b="1" kern="0" dirty="0">
                <a:solidFill>
                  <a:schemeClr val="bg1"/>
                </a:solidFill>
              </a:rPr>
              <a:t>verify</a:t>
            </a:r>
            <a:r>
              <a:rPr lang="en-US" sz="2500" kern="0" dirty="0">
                <a:solidFill>
                  <a:schemeClr val="bg1"/>
                </a:solidFill>
              </a:rPr>
              <a:t> that Financial Professionals have been trained to combat money laundering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F3E6CC-6928-2B18-18D3-54291582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55"/>
          <a:stretch/>
        </p:blipFill>
        <p:spPr>
          <a:xfrm>
            <a:off x="2482154" y="3167623"/>
            <a:ext cx="1409700" cy="1256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619780-32E9-8F57-4B41-E5F06EC5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67" b="12977"/>
          <a:stretch/>
        </p:blipFill>
        <p:spPr>
          <a:xfrm>
            <a:off x="7830183" y="3158369"/>
            <a:ext cx="1943100" cy="10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9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89DAC-51FA-7F31-93F0-930E7E39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E22250-4773-A913-09E5-CCE169780A06}"/>
              </a:ext>
            </a:extLst>
          </p:cNvPr>
          <p:cNvSpPr/>
          <p:nvPr/>
        </p:nvSpPr>
        <p:spPr>
          <a:xfrm>
            <a:off x="3960016" y="2141171"/>
            <a:ext cx="4077335" cy="24009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99940BB-4BEA-C7A7-6C60-D734B8CC14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418" y="2523839"/>
            <a:ext cx="3477164" cy="1399160"/>
          </a:xfrm>
        </p:spPr>
        <p:txBody>
          <a:bodyPr/>
          <a:lstStyle/>
          <a:p>
            <a:pPr marL="4572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Producers, who find our training easy to use and useful, and MUST complete training to sell.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609BC06-F76B-8532-30B6-AE61EB8D86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12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B13C47C6-7532-6EA8-2358-966615551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Who ELSE needs us?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E82F948-3F0F-00C6-8FF0-01985F75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F6263B-4913-35C8-4AA8-F3A7A9F5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67" b="12977"/>
          <a:stretch/>
        </p:blipFill>
        <p:spPr>
          <a:xfrm>
            <a:off x="6398733" y="4673187"/>
            <a:ext cx="1943100" cy="105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EB4AB8-E5B7-594B-81E3-EBB16B6F1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03" y="4673187"/>
            <a:ext cx="141439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8A14F-5D9C-EB16-6ED1-916BB41E4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70FA-8A2A-BD49-2DA6-3B771A94FE2B}"/>
              </a:ext>
            </a:extLst>
          </p:cNvPr>
          <p:cNvSpPr/>
          <p:nvPr/>
        </p:nvSpPr>
        <p:spPr>
          <a:xfrm>
            <a:off x="3960016" y="2141171"/>
            <a:ext cx="4077335" cy="24009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EED76DE-DCE2-F36F-0A92-42642498C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418" y="2523839"/>
            <a:ext cx="3477164" cy="1399160"/>
          </a:xfrm>
        </p:spPr>
        <p:txBody>
          <a:bodyPr/>
          <a:lstStyle/>
          <a:p>
            <a:pPr marL="4572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Third Party Vendors who are managing the licensing and appointment process for carriers and distributors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6A5B507-9944-C233-C3D6-F54C861ACF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13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103C3198-BCF9-C7B6-C283-54677D96D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New to the scene - who ELSE needs us?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B7B748D-15BB-E07C-D32C-F1B055E79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F58F88-D455-AEFC-1497-77A2D955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67" b="12977"/>
          <a:stretch/>
        </p:blipFill>
        <p:spPr>
          <a:xfrm>
            <a:off x="5027133" y="4785330"/>
            <a:ext cx="1943100" cy="10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63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B53CB-9C43-54DE-AFA5-6DFA18140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924222B-B942-9CFC-9A4A-8F477B85AD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072" y="890341"/>
            <a:ext cx="11249565" cy="3849062"/>
          </a:xfrm>
        </p:spPr>
        <p:txBody>
          <a:bodyPr/>
          <a:lstStyle/>
          <a:p>
            <a:r>
              <a:rPr lang="en-US" sz="2900" dirty="0"/>
              <a:t>Third Party Solution Providers</a:t>
            </a:r>
          </a:p>
          <a:p>
            <a:pPr lvl="1"/>
            <a:r>
              <a:rPr lang="en-US" sz="2900" dirty="0"/>
              <a:t>Legal, Technology, Payment</a:t>
            </a:r>
          </a:p>
          <a:p>
            <a:r>
              <a:rPr lang="en-US" sz="2900" dirty="0"/>
              <a:t>“Discovery” – top users &amp; other key customers</a:t>
            </a:r>
          </a:p>
          <a:p>
            <a:pPr lvl="1"/>
            <a:r>
              <a:rPr lang="en-US" sz="2900" dirty="0"/>
              <a:t>Emails for more access to FPs – convenience &amp; connection</a:t>
            </a:r>
          </a:p>
          <a:p>
            <a:r>
              <a:rPr lang="en-US" sz="2900" dirty="0"/>
              <a:t>Online Payment capabilities</a:t>
            </a:r>
          </a:p>
          <a:p>
            <a:r>
              <a:rPr lang="en-US" sz="2900" dirty="0"/>
              <a:t>Industry Advantage Compliance &amp; Fraud Learning Path </a:t>
            </a:r>
          </a:p>
          <a:p>
            <a:r>
              <a:rPr lang="en-US" sz="2900" dirty="0"/>
              <a:t>Exploring Registered Advisors course for 2026</a:t>
            </a:r>
          </a:p>
          <a:p>
            <a:pPr marL="4572" indent="0" algn="ctr">
              <a:buNone/>
            </a:pPr>
            <a:r>
              <a:rPr lang="en-US" sz="2900" b="1" dirty="0"/>
              <a:t>Expand offering. Get closer to customers/users. </a:t>
            </a:r>
          </a:p>
          <a:p>
            <a:pPr marL="4572" indent="0" algn="ctr">
              <a:buNone/>
            </a:pPr>
            <a:r>
              <a:rPr lang="en-US" sz="2900" b="1" dirty="0"/>
              <a:t>Offer where and how customer needs the service.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78F84B7F-68DE-AB29-5B38-73D52D2190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14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8871B741-F28D-543A-DB81-545432DE7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Trends and Coming Attractions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29B398F-A5FF-37D4-DFED-331B93557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2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6A2C5-B5AC-378F-845F-67DDC79E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FFE3B76D-7E09-8CCF-3869-7C71027C33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8736" y="1143000"/>
            <a:ext cx="4674164" cy="4674164"/>
          </a:xfr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741E99AF-828A-387B-4B0D-8441C949498E}"/>
              </a:ext>
            </a:extLst>
          </p:cNvPr>
          <p:cNvSpPr txBox="1">
            <a:spLocks/>
          </p:cNvSpPr>
          <p:nvPr/>
        </p:nvSpPr>
        <p:spPr>
          <a:xfrm>
            <a:off x="241973" y="1030862"/>
            <a:ext cx="6639063" cy="26871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1031875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kern="0" dirty="0">
                <a:latin typeface="Aptos" panose="020B0004020202020204" pitchFamily="34" charset="0"/>
              </a:rPr>
              <a:t>Let’s start with you! What questions do you have?</a:t>
            </a:r>
          </a:p>
          <a:p>
            <a:r>
              <a:rPr lang="en-US" kern="0" dirty="0">
                <a:latin typeface="Aptos" panose="020B0004020202020204" pitchFamily="34" charset="0"/>
              </a:rPr>
              <a:t>Review of tools and resources</a:t>
            </a:r>
          </a:p>
          <a:p>
            <a:pPr lvl="1"/>
            <a:r>
              <a:rPr lang="en-US" kern="0" dirty="0">
                <a:latin typeface="Aptos" panose="020B0004020202020204" pitchFamily="34" charset="0"/>
              </a:rPr>
              <a:t>Tableau report</a:t>
            </a:r>
          </a:p>
          <a:p>
            <a:pPr lvl="1"/>
            <a:r>
              <a:rPr lang="en-US" kern="0" dirty="0">
                <a:latin typeface="Aptos" panose="020B0004020202020204" pitchFamily="34" charset="0"/>
              </a:rPr>
              <a:t>Resource hub on Salesforce</a:t>
            </a:r>
          </a:p>
          <a:p>
            <a:r>
              <a:rPr lang="en-US" kern="0" dirty="0">
                <a:latin typeface="Aptos" panose="020B0004020202020204" pitchFamily="34" charset="0"/>
              </a:rPr>
              <a:t>Trends and upcoming enhancements</a:t>
            </a:r>
          </a:p>
          <a:p>
            <a:r>
              <a:rPr lang="en-US" kern="0" dirty="0">
                <a:highlight>
                  <a:srgbClr val="00FFFF"/>
                </a:highlight>
                <a:latin typeface="Aptos" panose="020B0004020202020204" pitchFamily="34" charset="0"/>
              </a:rPr>
              <a:t>Opportunities for outreach strategies</a:t>
            </a:r>
          </a:p>
          <a:p>
            <a:r>
              <a:rPr lang="en-US" kern="0" dirty="0">
                <a:latin typeface="Aptos" panose="020B0004020202020204" pitchFamily="34" charset="0"/>
              </a:rPr>
              <a:t>We are here to help you!</a:t>
            </a:r>
          </a:p>
          <a:p>
            <a:pPr marL="0" indent="0">
              <a:buNone/>
            </a:pPr>
            <a:endParaRPr lang="en-US" kern="0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7BA8167-43A1-B899-DE46-353F565766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15</a:t>
            </a:fld>
            <a:endParaRPr lang="en-US" sz="9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926A2E-F057-AB0D-283F-C20A29C8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MSD Compliance Update Agenda</a:t>
            </a:r>
          </a:p>
        </p:txBody>
      </p:sp>
    </p:spTree>
    <p:extLst>
      <p:ext uri="{BB962C8B-B14F-4D97-AF65-F5344CB8AC3E}">
        <p14:creationId xmlns:p14="http://schemas.microsoft.com/office/powerpoint/2010/main" val="257561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72786-8C0A-FA2B-6F75-5ABE4781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DDDB961-D413-8077-6F4A-AD35A4800F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741" y="890340"/>
            <a:ext cx="11542862" cy="5522653"/>
          </a:xfrm>
        </p:spPr>
        <p:txBody>
          <a:bodyPr/>
          <a:lstStyle/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We want to learn from our top customers</a:t>
            </a:r>
            <a:r>
              <a:rPr lang="en-US" sz="2200" dirty="0"/>
              <a:t>. Q1 - Top customer discovery outreach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New Refresher course is out!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Data-driven outreach </a:t>
            </a:r>
            <a:r>
              <a:rPr lang="en-US" sz="2200" dirty="0"/>
              <a:t>- Tableau info (last enrolled, usual enrollment, courses used)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Customer service issues </a:t>
            </a:r>
            <a:r>
              <a:rPr lang="en-US" sz="2200" dirty="0"/>
              <a:t>(talk to us first!)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Compare and learn. </a:t>
            </a:r>
            <a:r>
              <a:rPr lang="en-US" sz="2200" dirty="0"/>
              <a:t>Here’s what we’re seeing from similar companies – how are you managing?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Upcoming conference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User Group meeting </a:t>
            </a:r>
            <a:r>
              <a:rPr lang="en-US" sz="2200" dirty="0"/>
              <a:t>invitation and follow-up - May, September, November 2025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Trends and news </a:t>
            </a:r>
            <a:r>
              <a:rPr lang="en-US" sz="2200" dirty="0"/>
              <a:t>from subject experts (subscribe to the ICI newsletter)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b="1" dirty="0"/>
              <a:t>Committees &amp; Study Groups</a:t>
            </a:r>
          </a:p>
          <a:p>
            <a:pPr marL="461772" indent="-457200">
              <a:buFont typeface="+mj-lt"/>
              <a:buAutoNum type="arabicPeriod"/>
            </a:pPr>
            <a:r>
              <a:rPr lang="en-US" sz="2200" dirty="0"/>
              <a:t> Have an </a:t>
            </a:r>
            <a:r>
              <a:rPr lang="en-US" sz="2200" b="1" dirty="0"/>
              <a:t>important customer </a:t>
            </a:r>
            <a:r>
              <a:rPr lang="en-US" sz="2200" dirty="0"/>
              <a:t>– ask us!</a:t>
            </a:r>
          </a:p>
          <a:p>
            <a:pPr marL="461772" indent="-457200">
              <a:buFont typeface="+mj-lt"/>
              <a:buAutoNum type="arabicPeriod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C4635D1-F5C5-E014-9287-9C5F88C094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16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6716B44A-BD3B-E6A4-226A-029BB29AD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10 reasons for outreach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38D27C2-D94B-2FC5-C6EA-275CB9C9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07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43933-829D-B0F7-E89B-A6453755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98A1400-0F9B-7D72-A18B-1FA38164E9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17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948A3259-67F8-663E-9598-E6AF813E6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Tool Talk – team members!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4663B1B-6E10-41D2-4923-CE29CEF7E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0FAF0-B078-E1F0-7135-A3C70B11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60" y="1199162"/>
            <a:ext cx="2620903" cy="2620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E1F60-674C-8830-2923-349DCDA0F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322" y="1199161"/>
            <a:ext cx="2620904" cy="2620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E5006-0083-D91C-ECCA-550440956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138" y="1199161"/>
            <a:ext cx="2620904" cy="2620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6115B5-4B10-9771-4321-98EFB0163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1" y="4157215"/>
            <a:ext cx="2620903" cy="2620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156B7A-1872-3102-C3D9-7AACF0FEA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321" y="4157215"/>
            <a:ext cx="2620904" cy="2620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51CAD-127A-7344-D48B-F4A73DB47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138" y="4101115"/>
            <a:ext cx="2620901" cy="26209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C58EB-E059-38B3-B818-DEA018EBF46D}"/>
              </a:ext>
            </a:extLst>
          </p:cNvPr>
          <p:cNvSpPr txBox="1"/>
          <p:nvPr/>
        </p:nvSpPr>
        <p:spPr>
          <a:xfrm>
            <a:off x="1656428" y="862012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 Anderson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57C7D-CAA9-BF15-9D31-0241652F0E8B}"/>
              </a:ext>
            </a:extLst>
          </p:cNvPr>
          <p:cNvSpPr txBox="1"/>
          <p:nvPr/>
        </p:nvSpPr>
        <p:spPr>
          <a:xfrm>
            <a:off x="8828386" y="84551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Sharyn Kessler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5A171-043C-807B-0C9B-654B862389D5}"/>
              </a:ext>
            </a:extLst>
          </p:cNvPr>
          <p:cNvSpPr txBox="1"/>
          <p:nvPr/>
        </p:nvSpPr>
        <p:spPr>
          <a:xfrm>
            <a:off x="5190142" y="845516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Vince Peterson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0B70E-93E1-D3A7-D7D2-E5E1B9B77C30}"/>
              </a:ext>
            </a:extLst>
          </p:cNvPr>
          <p:cNvSpPr txBox="1"/>
          <p:nvPr/>
        </p:nvSpPr>
        <p:spPr>
          <a:xfrm>
            <a:off x="1483021" y="380861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Carolyn Clement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0613C-3F58-F8AC-6899-78CD482C986C}"/>
              </a:ext>
            </a:extLst>
          </p:cNvPr>
          <p:cNvSpPr txBox="1"/>
          <p:nvPr/>
        </p:nvSpPr>
        <p:spPr>
          <a:xfrm>
            <a:off x="4942936" y="3840079"/>
            <a:ext cx="251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JoAnne Kallenbach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A2BF4C-D424-D053-7D15-667063E1C6C1}"/>
              </a:ext>
            </a:extLst>
          </p:cNvPr>
          <p:cNvSpPr txBox="1"/>
          <p:nvPr/>
        </p:nvSpPr>
        <p:spPr>
          <a:xfrm>
            <a:off x="8932055" y="380794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 Jordan</a:t>
            </a:r>
          </a:p>
        </p:txBody>
      </p:sp>
    </p:spTree>
    <p:extLst>
      <p:ext uri="{BB962C8B-B14F-4D97-AF65-F5344CB8AC3E}">
        <p14:creationId xmlns:p14="http://schemas.microsoft.com/office/powerpoint/2010/main" val="2703449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/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06F0F5-DF6A-4E0E-AC03-6B0D0B0A130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</a:rPr>
              <a:pPr/>
              <a:t>18</a:t>
            </a:fld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CB70F0B-55F5-081D-E633-F98CE958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77458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9E639E3-11AB-E29B-29BF-17E500DDB2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8736" y="1143000"/>
            <a:ext cx="4674164" cy="4674164"/>
          </a:xfr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B5A4B7B-643F-8EE2-4D7A-00C010E654FD}"/>
              </a:ext>
            </a:extLst>
          </p:cNvPr>
          <p:cNvSpPr txBox="1">
            <a:spLocks/>
          </p:cNvSpPr>
          <p:nvPr/>
        </p:nvSpPr>
        <p:spPr>
          <a:xfrm>
            <a:off x="241973" y="1030862"/>
            <a:ext cx="6639063" cy="26871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1031875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kern="0" dirty="0">
                <a:latin typeface="Aptos" panose="020B0004020202020204" pitchFamily="34" charset="0"/>
              </a:rPr>
              <a:t>Let’s start with you! What questions do you have?</a:t>
            </a:r>
          </a:p>
          <a:p>
            <a:r>
              <a:rPr lang="en-US" kern="0" dirty="0">
                <a:latin typeface="Aptos" panose="020B0004020202020204" pitchFamily="34" charset="0"/>
              </a:rPr>
              <a:t>Review of tools and resources</a:t>
            </a:r>
          </a:p>
          <a:p>
            <a:pPr lvl="1"/>
            <a:r>
              <a:rPr lang="en-US" kern="0" dirty="0">
                <a:latin typeface="Aptos" panose="020B0004020202020204" pitchFamily="34" charset="0"/>
              </a:rPr>
              <a:t>Tableau report</a:t>
            </a:r>
          </a:p>
          <a:p>
            <a:pPr lvl="1"/>
            <a:r>
              <a:rPr lang="en-US" kern="0" dirty="0">
                <a:latin typeface="Aptos" panose="020B0004020202020204" pitchFamily="34" charset="0"/>
              </a:rPr>
              <a:t>Resource hub on Salesforce</a:t>
            </a:r>
          </a:p>
          <a:p>
            <a:r>
              <a:rPr lang="en-US" kern="0" dirty="0">
                <a:latin typeface="Aptos" panose="020B0004020202020204" pitchFamily="34" charset="0"/>
              </a:rPr>
              <a:t>Trends and upcoming enhancements</a:t>
            </a:r>
          </a:p>
          <a:p>
            <a:r>
              <a:rPr lang="en-US" kern="0" dirty="0">
                <a:latin typeface="Aptos" panose="020B0004020202020204" pitchFamily="34" charset="0"/>
              </a:rPr>
              <a:t>Opportunities for outreach strategies</a:t>
            </a:r>
          </a:p>
          <a:p>
            <a:r>
              <a:rPr lang="en-US" kern="0" dirty="0">
                <a:latin typeface="Aptos" panose="020B0004020202020204" pitchFamily="34" charset="0"/>
              </a:rPr>
              <a:t>We are here to help you!</a:t>
            </a:r>
          </a:p>
          <a:p>
            <a:pPr marL="0" indent="0">
              <a:buNone/>
            </a:pPr>
            <a:endParaRPr lang="en-US" kern="0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FD92519-4742-B4E8-4726-774512FFD2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2</a:t>
            </a:fld>
            <a:endParaRPr lang="en-US" sz="9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78C280-5FF2-3E00-D41F-F6EA7CE8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MSD Compliance Update Agenda</a:t>
            </a:r>
          </a:p>
        </p:txBody>
      </p:sp>
    </p:spTree>
    <p:extLst>
      <p:ext uri="{BB962C8B-B14F-4D97-AF65-F5344CB8AC3E}">
        <p14:creationId xmlns:p14="http://schemas.microsoft.com/office/powerpoint/2010/main" val="380054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1B851D-EF53-4E03-D583-FE69497D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65" y="2860709"/>
            <a:ext cx="19050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E3601-7C96-B9B2-235A-044D940E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534" y="4630169"/>
            <a:ext cx="1965387" cy="1965387"/>
          </a:xfrm>
          <a:prstGeom prst="rect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3DD5C147-F691-6F91-E3EF-7CD594ABE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260" y="1517147"/>
            <a:ext cx="5319642" cy="2687123"/>
          </a:xfrm>
        </p:spPr>
        <p:txBody>
          <a:bodyPr/>
          <a:lstStyle/>
          <a:p>
            <a:r>
              <a:rPr lang="en-US" sz="3200" dirty="0"/>
              <a:t>Today, I learned …</a:t>
            </a:r>
          </a:p>
          <a:p>
            <a:endParaRPr lang="en-US" sz="3200" dirty="0"/>
          </a:p>
          <a:p>
            <a:r>
              <a:rPr lang="en-US" sz="3200" dirty="0"/>
              <a:t>Because of the session today, I can now …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Today was really a success because …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7BB8F9E-30AD-2B66-0246-2972BDD1A4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3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23A2E66A-5108-AD44-5900-A9947F434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It’s all about YOU – choose one statement to complete below.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8DE00-7C56-9539-1BFA-9F45BA316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60" y="1032008"/>
            <a:ext cx="1965386" cy="1965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67335A-934D-ECE2-CBEE-A92D0E6A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097" y="1030862"/>
            <a:ext cx="1965386" cy="1965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FC0AE7-5D28-5921-8437-87A4A618A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53" y="464974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2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4133A0F-EEF2-7526-56EC-D455F8E34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1256" y="1504469"/>
            <a:ext cx="5829300" cy="3849062"/>
          </a:xfrm>
        </p:spPr>
        <p:txBody>
          <a:bodyPr/>
          <a:lstStyle/>
          <a:p>
            <a:pPr marL="747522" indent="-742950">
              <a:buFont typeface="+mj-lt"/>
              <a:buAutoNum type="arabicPeriod"/>
            </a:pPr>
            <a:r>
              <a:rPr lang="en-US" sz="3600" dirty="0"/>
              <a:t>Salesforce Compliance Resource hub</a:t>
            </a:r>
          </a:p>
          <a:p>
            <a:pPr marL="747522" indent="-742950">
              <a:buFont typeface="+mj-lt"/>
              <a:buAutoNum type="arabicPeriod"/>
            </a:pPr>
            <a:r>
              <a:rPr lang="en-US" sz="3600" dirty="0"/>
              <a:t>CEP Tableau Dashboard - Business Intelligence</a:t>
            </a:r>
          </a:p>
          <a:p>
            <a:pPr marL="747522" indent="-742950">
              <a:buFont typeface="+mj-lt"/>
              <a:buAutoNum type="arabicPeriod"/>
            </a:pPr>
            <a:r>
              <a:rPr lang="en-US" sz="3600" dirty="0"/>
              <a:t>Website</a:t>
            </a:r>
          </a:p>
          <a:p>
            <a:pPr marL="747522" indent="-742950">
              <a:buFont typeface="+mj-lt"/>
              <a:buAutoNum type="arabicPeriod"/>
            </a:pPr>
            <a:r>
              <a:rPr lang="en-US" sz="3600" dirty="0"/>
              <a:t>Team members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B5ACAA8-4E59-D043-AD12-11977E9CBC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4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75AF6374-37F5-6809-273A-6496A1D40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Tool Talk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2ACD9D-B294-2BB1-800E-9B449B7A3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collage of different objects&#10;&#10;Description automatically generated">
            <a:extLst>
              <a:ext uri="{FF2B5EF4-FFF2-40B4-BE49-F238E27FC236}">
                <a16:creationId xmlns:a16="http://schemas.microsoft.com/office/drawing/2014/main" id="{8E8F5991-BAD3-1985-25C2-7B7212C30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5" y="890341"/>
            <a:ext cx="3222903" cy="57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1747-3A5E-24CD-84AA-1B01781F9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D9DC817-B2E0-64CE-44FE-85FF23057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617" y="1334827"/>
            <a:ext cx="4882718" cy="4702648"/>
          </a:xfrm>
        </p:spPr>
        <p:txBody>
          <a:bodyPr/>
          <a:lstStyle/>
          <a:p>
            <a:r>
              <a:rPr lang="en-US" sz="3200" dirty="0"/>
              <a:t>Links – tableau and website</a:t>
            </a:r>
          </a:p>
          <a:p>
            <a:r>
              <a:rPr lang="en-US" sz="3200" dirty="0"/>
              <a:t>Battlecards</a:t>
            </a:r>
          </a:p>
          <a:p>
            <a:r>
              <a:rPr lang="en-US" sz="3200" dirty="0"/>
              <a:t>Presentations</a:t>
            </a:r>
          </a:p>
          <a:p>
            <a:r>
              <a:rPr lang="en-US" sz="3200" dirty="0"/>
              <a:t>Social Media Posts</a:t>
            </a:r>
          </a:p>
          <a:p>
            <a:r>
              <a:rPr lang="en-US" sz="3200" dirty="0">
                <a:highlight>
                  <a:srgbClr val="00FFFF"/>
                </a:highlight>
              </a:rPr>
              <a:t>Competitive Analysis and talking points</a:t>
            </a:r>
          </a:p>
          <a:p>
            <a:pPr marL="4572" indent="0">
              <a:buNone/>
            </a:pPr>
            <a:endParaRPr lang="en-US" sz="3200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2F713D7-C487-743D-6148-0C4F9D054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5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DF0AC313-311A-549C-B0CB-1B4051B50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Tool Talk  1. Salesforce Resource Hub - Compliance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F5CA1EA-1414-29AA-E0CD-A0700EA20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5F218-314B-AA84-D3EF-7046DB6B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940" y="1334827"/>
            <a:ext cx="7586060" cy="44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0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A7059-1471-6CC3-EDC2-B351D8A47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C1B247-D753-98B9-925F-C7CA41457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6994" y="1872596"/>
            <a:ext cx="4837961" cy="3849062"/>
          </a:xfrm>
        </p:spPr>
        <p:txBody>
          <a:bodyPr/>
          <a:lstStyle/>
          <a:p>
            <a:r>
              <a:rPr lang="en-US" dirty="0"/>
              <a:t>Enrollments and revenue</a:t>
            </a:r>
          </a:p>
          <a:p>
            <a:r>
              <a:rPr lang="en-US" dirty="0"/>
              <a:t>Company-specific info</a:t>
            </a:r>
          </a:p>
          <a:p>
            <a:r>
              <a:rPr lang="en-US" dirty="0"/>
              <a:t>Current users</a:t>
            </a:r>
          </a:p>
          <a:p>
            <a:r>
              <a:rPr lang="en-US" dirty="0"/>
              <a:t>Frequency of use</a:t>
            </a:r>
          </a:p>
          <a:p>
            <a:r>
              <a:rPr lang="en-US" dirty="0"/>
              <a:t>Inactive companies</a:t>
            </a:r>
          </a:p>
          <a:p>
            <a:r>
              <a:rPr lang="en-US" dirty="0"/>
              <a:t>VRS</a:t>
            </a:r>
          </a:p>
          <a:p>
            <a:r>
              <a:rPr lang="en-US" dirty="0"/>
              <a:t>And more!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4DE27D0-DD09-1FC4-92F5-ABFCF29F59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6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842ACF7F-0A09-6152-4672-835691676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Tool Talk – 2. CEP Tableau Dashboard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6E35253-4D34-6214-9F6D-A6BC07415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9F5D7-FA66-A588-12AA-7C60B626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" y="845516"/>
            <a:ext cx="6817320" cy="5567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9C29DC-520A-3460-7467-7BE5023E6E10}"/>
              </a:ext>
            </a:extLst>
          </p:cNvPr>
          <p:cNvSpPr txBox="1"/>
          <p:nvPr/>
        </p:nvSpPr>
        <p:spPr>
          <a:xfrm>
            <a:off x="3393620" y="6353560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http://analytics.llg.corp/views/ProducerCentralEnrollmentsandRevenueReport/StartPage?%3Aembed=y&amp;%3Aiid=1&amp;%3AisGuestRedirectFromVizportal=y</a:t>
            </a:r>
          </a:p>
        </p:txBody>
      </p:sp>
    </p:spTree>
    <p:extLst>
      <p:ext uri="{BB962C8B-B14F-4D97-AF65-F5344CB8AC3E}">
        <p14:creationId xmlns:p14="http://schemas.microsoft.com/office/powerpoint/2010/main" val="156237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9A4C-5513-4E38-BCEB-10BE6D167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8A90F8E-6FDC-9F02-8DAB-67F6CBA40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741" y="1930636"/>
            <a:ext cx="3537549" cy="3849062"/>
          </a:xfrm>
        </p:spPr>
        <p:txBody>
          <a:bodyPr/>
          <a:lstStyle/>
          <a:p>
            <a:r>
              <a:rPr lang="en-US" dirty="0"/>
              <a:t>AML capabilities</a:t>
            </a:r>
          </a:p>
          <a:p>
            <a:r>
              <a:rPr lang="en-US" dirty="0"/>
              <a:t>Testimonial images</a:t>
            </a:r>
          </a:p>
          <a:p>
            <a:r>
              <a:rPr lang="en-US" dirty="0"/>
              <a:t>Downloadable awareness posters</a:t>
            </a:r>
          </a:p>
          <a:p>
            <a:endParaRPr lang="en-US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41F40163-6B89-5909-3107-AB18062D98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7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55B31A5E-0C8D-9BD3-CC1C-CD17D212A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Tool Talk – 3. Website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F88DA6-7FAD-2AE1-58E1-E8F465283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289E6-6FB7-32B4-B0D6-4F50450A0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249" y="890341"/>
            <a:ext cx="8008907" cy="4420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716C89-928A-A08F-1881-C8F8FCD242E9}"/>
              </a:ext>
            </a:extLst>
          </p:cNvPr>
          <p:cNvSpPr txBox="1"/>
          <p:nvPr/>
        </p:nvSpPr>
        <p:spPr>
          <a:xfrm>
            <a:off x="414617" y="6008971"/>
            <a:ext cx="8218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https://www.limra.com/en/solutions-and-services/onboarding-and-development/compliance-education-platform/u.s2.-anti-money-laundering-aml-training/</a:t>
            </a:r>
          </a:p>
        </p:txBody>
      </p:sp>
    </p:spTree>
    <p:extLst>
      <p:ext uri="{BB962C8B-B14F-4D97-AF65-F5344CB8AC3E}">
        <p14:creationId xmlns:p14="http://schemas.microsoft.com/office/powerpoint/2010/main" val="901454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E0089-ECDC-C35A-31FD-EF3E52C36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E6D501F-6152-5B0A-4451-744CD29A54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latin typeface="Aptos" panose="020B0004020202020204" pitchFamily="34" charset="0"/>
              </a:rPr>
              <a:pPr/>
              <a:t>8</a:t>
            </a:fld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217215E9-0CD7-51A8-D210-4C234DF36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Tool Talk – 4. Team members!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F477B07-311F-3160-984B-0EC69E4A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7416B-4CBE-9965-6B95-F058D7E1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60" y="1199162"/>
            <a:ext cx="2620903" cy="2620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ACC6D-2ACD-56C3-AC36-B9D5D797C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322" y="1199161"/>
            <a:ext cx="2620904" cy="2620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E3AB0-789D-2C5A-3AEF-460257743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138" y="1199161"/>
            <a:ext cx="2620904" cy="2620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85BFB-81F5-11BF-59A5-3B08E55E8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1" y="4157215"/>
            <a:ext cx="2620903" cy="2620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3D246-D3B1-A9D9-86B5-07DAE6D95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321" y="4157215"/>
            <a:ext cx="2620904" cy="2620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92BB69-4C8F-E527-2CAE-108A773F0E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138" y="4101115"/>
            <a:ext cx="2620901" cy="26209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BDFF91-5D89-17D2-8977-F328E71E7F56}"/>
              </a:ext>
            </a:extLst>
          </p:cNvPr>
          <p:cNvSpPr txBox="1"/>
          <p:nvPr/>
        </p:nvSpPr>
        <p:spPr>
          <a:xfrm>
            <a:off x="1656428" y="862012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 Anderson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DB0AC5-6046-BF74-698A-AAC850357EF0}"/>
              </a:ext>
            </a:extLst>
          </p:cNvPr>
          <p:cNvSpPr txBox="1"/>
          <p:nvPr/>
        </p:nvSpPr>
        <p:spPr>
          <a:xfrm>
            <a:off x="8828386" y="84551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Sharyn Kessler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36215A-8165-F78B-696A-6E2C34BFE250}"/>
              </a:ext>
            </a:extLst>
          </p:cNvPr>
          <p:cNvSpPr txBox="1"/>
          <p:nvPr/>
        </p:nvSpPr>
        <p:spPr>
          <a:xfrm>
            <a:off x="5190142" y="845516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Vince Peterson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2DE55-648C-8C84-E3F5-609E412F97D1}"/>
              </a:ext>
            </a:extLst>
          </p:cNvPr>
          <p:cNvSpPr txBox="1"/>
          <p:nvPr/>
        </p:nvSpPr>
        <p:spPr>
          <a:xfrm>
            <a:off x="1483021" y="380861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Carolyn Clement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B411A-26BA-00F4-8F3F-40BF012A02B8}"/>
              </a:ext>
            </a:extLst>
          </p:cNvPr>
          <p:cNvSpPr txBox="1"/>
          <p:nvPr/>
        </p:nvSpPr>
        <p:spPr>
          <a:xfrm>
            <a:off x="4942936" y="3840079"/>
            <a:ext cx="251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JoAnne Kallenbach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B6F45F-A369-7438-23B3-869B5D67475B}"/>
              </a:ext>
            </a:extLst>
          </p:cNvPr>
          <p:cNvSpPr txBox="1"/>
          <p:nvPr/>
        </p:nvSpPr>
        <p:spPr>
          <a:xfrm>
            <a:off x="8932055" y="380794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 Jordan</a:t>
            </a:r>
          </a:p>
        </p:txBody>
      </p:sp>
    </p:spTree>
    <p:extLst>
      <p:ext uri="{BB962C8B-B14F-4D97-AF65-F5344CB8AC3E}">
        <p14:creationId xmlns:p14="http://schemas.microsoft.com/office/powerpoint/2010/main" val="393142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AE0F8E-574C-A9F0-7B65-591A260D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9E6C10A4-9B3D-9DBA-B9D4-9F0BD5C931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8736" y="1143000"/>
            <a:ext cx="4674164" cy="4674164"/>
          </a:xfr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85E86C93-E970-A3E7-A2B7-ECCEB0E54002}"/>
              </a:ext>
            </a:extLst>
          </p:cNvPr>
          <p:cNvSpPr txBox="1">
            <a:spLocks/>
          </p:cNvSpPr>
          <p:nvPr/>
        </p:nvSpPr>
        <p:spPr>
          <a:xfrm>
            <a:off x="241973" y="1030862"/>
            <a:ext cx="6639063" cy="26871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1031875" indent="-3429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kern="0" dirty="0">
                <a:latin typeface="Aptos" panose="020B0004020202020204" pitchFamily="34" charset="0"/>
              </a:rPr>
              <a:t>Let’s start with you! What questions do you have?</a:t>
            </a:r>
          </a:p>
          <a:p>
            <a:r>
              <a:rPr lang="en-US" kern="0" dirty="0">
                <a:latin typeface="Aptos" panose="020B0004020202020204" pitchFamily="34" charset="0"/>
              </a:rPr>
              <a:t>Review of tools and resources</a:t>
            </a:r>
          </a:p>
          <a:p>
            <a:pPr lvl="1"/>
            <a:r>
              <a:rPr lang="en-US" kern="0" dirty="0">
                <a:latin typeface="Aptos" panose="020B0004020202020204" pitchFamily="34" charset="0"/>
              </a:rPr>
              <a:t>Tableau report</a:t>
            </a:r>
          </a:p>
          <a:p>
            <a:pPr lvl="1"/>
            <a:r>
              <a:rPr lang="en-US" kern="0" dirty="0">
                <a:latin typeface="Aptos" panose="020B0004020202020204" pitchFamily="34" charset="0"/>
              </a:rPr>
              <a:t>Resource hub on Salesforce</a:t>
            </a:r>
          </a:p>
          <a:p>
            <a:r>
              <a:rPr lang="en-US" kern="0" dirty="0">
                <a:highlight>
                  <a:srgbClr val="00FFFF"/>
                </a:highlight>
                <a:latin typeface="Aptos" panose="020B0004020202020204" pitchFamily="34" charset="0"/>
              </a:rPr>
              <a:t>Trends and upcoming enhancements</a:t>
            </a:r>
          </a:p>
          <a:p>
            <a:r>
              <a:rPr lang="en-US" kern="0" dirty="0">
                <a:latin typeface="Aptos" panose="020B0004020202020204" pitchFamily="34" charset="0"/>
              </a:rPr>
              <a:t>Opportunities for outreach strategies</a:t>
            </a:r>
          </a:p>
          <a:p>
            <a:r>
              <a:rPr lang="en-US" kern="0" dirty="0">
                <a:latin typeface="Aptos" panose="020B0004020202020204" pitchFamily="34" charset="0"/>
              </a:rPr>
              <a:t>We are here to help you!</a:t>
            </a:r>
          </a:p>
          <a:p>
            <a:pPr marL="0" indent="0">
              <a:buNone/>
            </a:pPr>
            <a:endParaRPr lang="en-US" kern="0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DE0C9B2-1056-2F46-465D-C14CB43638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9</a:t>
            </a:fld>
            <a:endParaRPr lang="en-US" sz="9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1DC002-A1D2-0701-BD83-B0B63959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MSD Compliance Update Agenda</a:t>
            </a:r>
          </a:p>
        </p:txBody>
      </p:sp>
    </p:spTree>
    <p:extLst>
      <p:ext uri="{BB962C8B-B14F-4D97-AF65-F5344CB8AC3E}">
        <p14:creationId xmlns:p14="http://schemas.microsoft.com/office/powerpoint/2010/main" val="3117733140"/>
      </p:ext>
    </p:extLst>
  </p:cSld>
  <p:clrMapOvr>
    <a:masterClrMapping/>
  </p:clrMapOvr>
</p:sld>
</file>

<file path=ppt/theme/theme1.xml><?xml version="1.0" encoding="utf-8"?>
<a:theme xmlns:a="http://schemas.openxmlformats.org/drawingml/2006/main" name="2024 LIMRA-LOMA Presentation">
  <a:themeElements>
    <a:clrScheme name="LIMRA LOMA Brand Colors 2025">
      <a:dk1>
        <a:srgbClr val="000000"/>
      </a:dk1>
      <a:lt1>
        <a:srgbClr val="FFFFFF"/>
      </a:lt1>
      <a:dk2>
        <a:srgbClr val="005F9E"/>
      </a:dk2>
      <a:lt2>
        <a:srgbClr val="E2DED9"/>
      </a:lt2>
      <a:accent1>
        <a:srgbClr val="129DC0"/>
      </a:accent1>
      <a:accent2>
        <a:srgbClr val="E6B711"/>
      </a:accent2>
      <a:accent3>
        <a:srgbClr val="008145"/>
      </a:accent3>
      <a:accent4>
        <a:srgbClr val="F7921E"/>
      </a:accent4>
      <a:accent5>
        <a:srgbClr val="603F99"/>
      </a:accent5>
      <a:accent6>
        <a:srgbClr val="52B9E9"/>
      </a:accent6>
      <a:hlink>
        <a:srgbClr val="005F9E"/>
      </a:hlink>
      <a:folHlink>
        <a:srgbClr val="0085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ample_x0020_Report_x0020_Image xmlns="f9a02c79-f89a-4756-8ef1-377f3f7b1aa2">
      <Url xsi:nil="true"/>
      <Description xsi:nil="true"/>
    </Sample_x0020_Report_x0020_Image>
    <Description0 xmlns="f9a02c79-f89a-4756-8ef1-377f3f7b1aa2" xsi:nil="true"/>
    <Sensitivity xmlns="ff47d776-8114-4207-8cc3-ed44e79849e7">Internal Use</Sensitivit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8C23D927C0442A2C8F4B217F22280" ma:contentTypeVersion="6" ma:contentTypeDescription="Create a new document." ma:contentTypeScope="" ma:versionID="221e4f7ad853a2917699c5d67c535f5a">
  <xsd:schema xmlns:xsd="http://www.w3.org/2001/XMLSchema" xmlns:xs="http://www.w3.org/2001/XMLSchema" xmlns:p="http://schemas.microsoft.com/office/2006/metadata/properties" xmlns:ns2="ff47d776-8114-4207-8cc3-ed44e79849e7" xmlns:ns3="f9a02c79-f89a-4756-8ef1-377f3f7b1aa2" xmlns:ns4="05c452c8-1c6f-4d8e-b449-e328afff9455" targetNamespace="http://schemas.microsoft.com/office/2006/metadata/properties" ma:root="true" ma:fieldsID="20df2b0be6429b9078baca214a11ae36" ns2:_="" ns3:_="" ns4:_="">
    <xsd:import namespace="ff47d776-8114-4207-8cc3-ed44e79849e7"/>
    <xsd:import namespace="f9a02c79-f89a-4756-8ef1-377f3f7b1aa2"/>
    <xsd:import namespace="05c452c8-1c6f-4d8e-b449-e328afff9455"/>
    <xsd:element name="properties">
      <xsd:complexType>
        <xsd:sequence>
          <xsd:element name="documentManagement">
            <xsd:complexType>
              <xsd:all>
                <xsd:element ref="ns2:Sensitivity" minOccurs="0"/>
                <xsd:element ref="ns3:Description0" minOccurs="0"/>
                <xsd:element ref="ns3:Sample_x0020_Report_x0020_Image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7d776-8114-4207-8cc3-ed44e79849e7" elementFormDefault="qualified">
    <xsd:import namespace="http://schemas.microsoft.com/office/2006/documentManagement/types"/>
    <xsd:import namespace="http://schemas.microsoft.com/office/infopath/2007/PartnerControls"/>
    <xsd:element name="Sensitivity" ma:index="8" nillable="true" ma:displayName="Sensitivity" ma:default="Internal Use" ma:format="Dropdown" ma:internalName="Sensitivity">
      <xsd:simpleType>
        <xsd:restriction base="dms:Choice">
          <xsd:enumeration value="Public"/>
          <xsd:enumeration value="Member Only"/>
          <xsd:enumeration value="Internal Use"/>
          <xsd:enumeration value="Confidential"/>
          <xsd:enumeration value="Sec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02c79-f89a-4756-8ef1-377f3f7b1aa2" elementFormDefault="qualified">
    <xsd:import namespace="http://schemas.microsoft.com/office/2006/documentManagement/types"/>
    <xsd:import namespace="http://schemas.microsoft.com/office/infopath/2007/PartnerControls"/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Sample_x0020_Report_x0020_Image" ma:index="10" nillable="true" ma:displayName="Sample Report Image" ma:format="Image" ma:internalName="Sample_x0020_Report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452c8-1c6f-4d8e-b449-e328afff94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7CD4A8-A75F-4042-8B00-3ABE0B150ACA}">
  <ds:schemaRefs>
    <ds:schemaRef ds:uri="http://schemas.microsoft.com/office/2006/documentManagement/types"/>
    <ds:schemaRef ds:uri="http://www.w3.org/XML/1998/namespace"/>
    <ds:schemaRef ds:uri="ff47d776-8114-4207-8cc3-ed44e79849e7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5c452c8-1c6f-4d8e-b449-e328afff9455"/>
    <ds:schemaRef ds:uri="f9a02c79-f89a-4756-8ef1-377f3f7b1aa2"/>
  </ds:schemaRefs>
</ds:datastoreItem>
</file>

<file path=customXml/itemProps2.xml><?xml version="1.0" encoding="utf-8"?>
<ds:datastoreItem xmlns:ds="http://schemas.openxmlformats.org/officeDocument/2006/customXml" ds:itemID="{349EA1E3-D9AE-4E87-A843-710C8174B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47d776-8114-4207-8cc3-ed44e79849e7"/>
    <ds:schemaRef ds:uri="f9a02c79-f89a-4756-8ef1-377f3f7b1aa2"/>
    <ds:schemaRef ds:uri="05c452c8-1c6f-4d8e-b449-e328afff9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739A3B-44F2-4B1D-86F9-B06C3C6995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 BRAND_LIMRA presentation WIDE_BC_v4</Template>
  <TotalTime>1472</TotalTime>
  <Words>684</Words>
  <Application>Microsoft Office PowerPoint</Application>
  <PresentationFormat>Widescreen</PresentationFormat>
  <Paragraphs>139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Times New Roman</vt:lpstr>
      <vt:lpstr>2024 LIMRA-LOMA Presentation</vt:lpstr>
      <vt:lpstr>AML </vt:lpstr>
      <vt:lpstr>MSD Compliance Update Agenda</vt:lpstr>
      <vt:lpstr>It’s all about YOU – choose one statement to complete below.</vt:lpstr>
      <vt:lpstr>Tool Talk</vt:lpstr>
      <vt:lpstr>Tool Talk  1. Salesforce Resource Hub - Compliance</vt:lpstr>
      <vt:lpstr>Tool Talk – 2. CEP Tableau Dashboard</vt:lpstr>
      <vt:lpstr>Tool Talk – 3. Website</vt:lpstr>
      <vt:lpstr>Tool Talk – 4. Team members!</vt:lpstr>
      <vt:lpstr>MSD Compliance Update Agenda</vt:lpstr>
      <vt:lpstr>Who needs AML training?</vt:lpstr>
      <vt:lpstr>Who needs us?</vt:lpstr>
      <vt:lpstr>Who ELSE needs us?</vt:lpstr>
      <vt:lpstr>New to the scene - who ELSE needs us?</vt:lpstr>
      <vt:lpstr>Trends and Coming Attractions</vt:lpstr>
      <vt:lpstr>MSD Compliance Update Agenda</vt:lpstr>
      <vt:lpstr>10 reasons for outreach</vt:lpstr>
      <vt:lpstr>Tool Talk – team members!</vt:lpstr>
      <vt:lpstr>About Us</vt:lpstr>
    </vt:vector>
  </TitlesOfParts>
  <Company>LL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Carr, Brittany</dc:creator>
  <cp:lastModifiedBy>Clement, Carolyn</cp:lastModifiedBy>
  <cp:revision>35</cp:revision>
  <dcterms:created xsi:type="dcterms:W3CDTF">2022-04-11T13:29:07Z</dcterms:created>
  <dcterms:modified xsi:type="dcterms:W3CDTF">2025-01-15T14:16:16Z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0x010100C708C23D927C0442A2C8F4B217F22280</vt:lpwstr>
  </property>
</Properties>
</file>